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y="6858000" cx="12192000"/>
  <p:notesSz cx="6858000" cy="9144000"/>
  <p:embeddedFontLst>
    <p:embeddedFont>
      <p:font typeface="Cutive"/>
      <p:regular r:id="rId46"/>
    </p:embeddedFont>
    <p:embeddedFont>
      <p:font typeface="Gill Sans"/>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9" roundtripDataSignature="AMtx7mi/5mmUIQ7JqwVs5lzHHkqWnVy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Cutive-regular.fntdata"/><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GillSans-bold.fntdata"/><Relationship Id="rId47" Type="http://schemas.openxmlformats.org/officeDocument/2006/relationships/font" Target="fonts/GillSans-regular.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04800" lvl="0" marL="457200" rtl="0" algn="l">
              <a:spcBef>
                <a:spcPts val="0"/>
              </a:spcBef>
              <a:spcAft>
                <a:spcPts val="0"/>
              </a:spcAft>
              <a:buClr>
                <a:schemeClr val="dk1"/>
              </a:buClr>
              <a:buSzPts val="1200"/>
              <a:buChar char="●"/>
            </a:pPr>
            <a:r>
              <a:rPr b="1" lang="en-US" sz="2400"/>
              <a:t>AGENDA</a:t>
            </a:r>
            <a:endParaRPr b="1" sz="2400"/>
          </a:p>
          <a:p>
            <a:pPr indent="-304800" lvl="0" marL="457200" rtl="0" algn="l">
              <a:spcBef>
                <a:spcPts val="0"/>
              </a:spcBef>
              <a:spcAft>
                <a:spcPts val="0"/>
              </a:spcAft>
              <a:buClr>
                <a:schemeClr val="dk1"/>
              </a:buClr>
              <a:buSzPts val="1200"/>
              <a:buChar char="●"/>
            </a:pPr>
            <a:r>
              <a:rPr lang="en-US" sz="1700"/>
              <a:t>S</a:t>
            </a:r>
            <a:r>
              <a:rPr lang="en-US" sz="1600"/>
              <a:t>pring 21 announcements: </a:t>
            </a:r>
            <a:r>
              <a:rPr lang="en-US" sz="1600">
                <a:highlight>
                  <a:srgbClr val="FFFF00"/>
                </a:highlight>
              </a:rPr>
              <a:t>3:30</a:t>
            </a:r>
            <a:endParaRPr sz="1600">
              <a:highlight>
                <a:srgbClr val="FFFF00"/>
              </a:highlight>
            </a:endParaRPr>
          </a:p>
          <a:p>
            <a:pPr indent="-304800" lvl="0" marL="457200" rtl="0" algn="l">
              <a:spcBef>
                <a:spcPts val="0"/>
              </a:spcBef>
              <a:spcAft>
                <a:spcPts val="0"/>
              </a:spcAft>
              <a:buClr>
                <a:schemeClr val="dk1"/>
              </a:buClr>
              <a:buSzPts val="1200"/>
              <a:buChar char="●"/>
            </a:pPr>
            <a:r>
              <a:rPr lang="en-US" sz="1600"/>
              <a:t>	admin, directors, OH, coordinators&gt;Michele.</a:t>
            </a:r>
            <a:endParaRPr sz="1600"/>
          </a:p>
          <a:p>
            <a:pPr indent="-304800" lvl="0" marL="457200" rtl="0" algn="l">
              <a:spcBef>
                <a:spcPts val="0"/>
              </a:spcBef>
              <a:spcAft>
                <a:spcPts val="0"/>
              </a:spcAft>
              <a:buClr>
                <a:schemeClr val="dk1"/>
              </a:buClr>
              <a:buSzPts val="1200"/>
              <a:buChar char="●"/>
            </a:pPr>
            <a:r>
              <a:rPr lang="en-US" sz="1600"/>
              <a:t>% teaching stats from Alyssa</a:t>
            </a:r>
            <a:endParaRPr sz="1600"/>
          </a:p>
          <a:p>
            <a:pPr indent="-304800" lvl="0" marL="457200" rtl="0" algn="l">
              <a:spcBef>
                <a:spcPts val="0"/>
              </a:spcBef>
              <a:spcAft>
                <a:spcPts val="0"/>
              </a:spcAft>
              <a:buClr>
                <a:schemeClr val="dk1"/>
              </a:buClr>
              <a:buSzPts val="1200"/>
              <a:buChar char="●"/>
            </a:pPr>
            <a:r>
              <a:rPr lang="en-US" sz="1600"/>
              <a:t>FAR: Christina</a:t>
            </a:r>
            <a:endParaRPr sz="1600"/>
          </a:p>
          <a:p>
            <a:pPr indent="-304800" lvl="0" marL="457200" rtl="0" algn="l">
              <a:spcBef>
                <a:spcPts val="0"/>
              </a:spcBef>
              <a:spcAft>
                <a:spcPts val="0"/>
              </a:spcAft>
              <a:buClr>
                <a:schemeClr val="dk1"/>
              </a:buClr>
              <a:buSzPts val="1200"/>
              <a:buChar char="●"/>
            </a:pPr>
            <a:r>
              <a:rPr lang="en-US" sz="1600"/>
              <a:t>Submit/Deadline</a:t>
            </a:r>
            <a:endParaRPr sz="1600"/>
          </a:p>
          <a:p>
            <a:pPr indent="-304800" lvl="0" marL="457200" rtl="0" algn="l">
              <a:spcBef>
                <a:spcPts val="0"/>
              </a:spcBef>
              <a:spcAft>
                <a:spcPts val="0"/>
              </a:spcAft>
              <a:buClr>
                <a:schemeClr val="dk1"/>
              </a:buClr>
              <a:buSzPts val="1200"/>
              <a:buChar char="●"/>
            </a:pPr>
            <a:r>
              <a:rPr lang="en-US" sz="1600">
                <a:highlight>
                  <a:srgbClr val="FF00FF"/>
                </a:highlight>
              </a:rPr>
              <a:t>Observations coming</a:t>
            </a:r>
            <a:endParaRPr sz="1600">
              <a:highlight>
                <a:srgbClr val="FF00FF"/>
              </a:highlight>
            </a:endParaRPr>
          </a:p>
          <a:p>
            <a:pPr indent="-304800" lvl="0" marL="457200" rtl="0" algn="l">
              <a:spcBef>
                <a:spcPts val="0"/>
              </a:spcBef>
              <a:spcAft>
                <a:spcPts val="0"/>
              </a:spcAft>
              <a:buClr>
                <a:schemeClr val="dk1"/>
              </a:buClr>
              <a:buSzPts val="1200"/>
              <a:buChar char="●"/>
            </a:pPr>
            <a:r>
              <a:rPr lang="en-US" sz="1600">
                <a:highlight>
                  <a:srgbClr val="FF00FF"/>
                </a:highlight>
              </a:rPr>
              <a:t>Mentoring : </a:t>
            </a:r>
            <a:r>
              <a:rPr lang="en-US" sz="800">
                <a:highlight>
                  <a:srgbClr val="FF00FF"/>
                </a:highlight>
              </a:rPr>
              <a:t>Clare Fitzgerald (or later?</a:t>
            </a:r>
            <a:endParaRPr sz="1600">
              <a:highlight>
                <a:srgbClr val="FF00FF"/>
              </a:highlight>
            </a:endParaRPr>
          </a:p>
          <a:p>
            <a:pPr indent="-304800" lvl="0" marL="457200" rtl="0" algn="l">
              <a:spcBef>
                <a:spcPts val="0"/>
              </a:spcBef>
              <a:spcAft>
                <a:spcPts val="0"/>
              </a:spcAft>
              <a:buClr>
                <a:schemeClr val="dk1"/>
              </a:buClr>
              <a:buSzPts val="1200"/>
              <a:buChar char="●"/>
            </a:pPr>
            <a:r>
              <a:rPr lang="en-US" sz="1600"/>
              <a:t>Teaching Writing: </a:t>
            </a:r>
            <a:r>
              <a:rPr lang="en-US" sz="1600">
                <a:highlight>
                  <a:srgbClr val="FFFF00"/>
                </a:highlight>
              </a:rPr>
              <a:t>3:45-50</a:t>
            </a:r>
            <a:endParaRPr sz="1600">
              <a:highlight>
                <a:srgbClr val="FFFF00"/>
              </a:highlight>
            </a:endParaRPr>
          </a:p>
          <a:p>
            <a:pPr indent="-304800" lvl="0" marL="457200" rtl="0" algn="l">
              <a:spcBef>
                <a:spcPts val="0"/>
              </a:spcBef>
              <a:spcAft>
                <a:spcPts val="0"/>
              </a:spcAft>
              <a:buClr>
                <a:schemeClr val="dk1"/>
              </a:buClr>
              <a:buSzPts val="1200"/>
              <a:buChar char="●"/>
            </a:pPr>
            <a:r>
              <a:rPr lang="en-US" sz="1600"/>
              <a:t>5 min visit/Teaching Writing activity </a:t>
            </a:r>
            <a:endParaRPr sz="1600"/>
          </a:p>
          <a:p>
            <a:pPr indent="-304800" lvl="0" marL="457200" rtl="0" algn="l">
              <a:spcBef>
                <a:spcPts val="0"/>
              </a:spcBef>
              <a:spcAft>
                <a:spcPts val="0"/>
              </a:spcAft>
              <a:buClr>
                <a:schemeClr val="dk1"/>
              </a:buClr>
              <a:buSzPts val="1200"/>
              <a:buChar char="●"/>
            </a:pPr>
            <a:r>
              <a:rPr lang="en-US" sz="1600"/>
              <a:t>LfA coaches?</a:t>
            </a:r>
            <a:endParaRPr sz="1600"/>
          </a:p>
          <a:p>
            <a:pPr indent="-304800" lvl="0" marL="457200" rtl="0" algn="l">
              <a:spcBef>
                <a:spcPts val="0"/>
              </a:spcBef>
              <a:spcAft>
                <a:spcPts val="0"/>
              </a:spcAft>
              <a:buClr>
                <a:schemeClr val="dk1"/>
              </a:buClr>
              <a:buSzPts val="1200"/>
              <a:buChar char="●"/>
            </a:pPr>
            <a:r>
              <a:rPr lang="en-US" sz="1600"/>
              <a:t>Other resource slides again? necessary?</a:t>
            </a:r>
            <a:endParaRPr sz="1600"/>
          </a:p>
          <a:p>
            <a:pPr indent="-304800" lvl="0" marL="457200" rtl="0" algn="l">
              <a:spcBef>
                <a:spcPts val="0"/>
              </a:spcBef>
              <a:spcAft>
                <a:spcPts val="0"/>
              </a:spcAft>
              <a:buClr>
                <a:schemeClr val="dk1"/>
              </a:buClr>
              <a:buSzPts val="1200"/>
              <a:buChar char="●"/>
            </a:pPr>
            <a:r>
              <a:rPr lang="en-US" sz="1600"/>
              <a:t>Looking Ahead </a:t>
            </a:r>
            <a:r>
              <a:rPr lang="en-US" sz="1600">
                <a:highlight>
                  <a:srgbClr val="FFFF00"/>
                </a:highlight>
              </a:rPr>
              <a:t>4:00 or so</a:t>
            </a:r>
            <a:endParaRPr sz="1600">
              <a:highlight>
                <a:srgbClr val="FFFF00"/>
              </a:highlight>
            </a:endParaRPr>
          </a:p>
          <a:p>
            <a:pPr indent="-304800" lvl="0" marL="457200" rtl="0" algn="l">
              <a:spcBef>
                <a:spcPts val="0"/>
              </a:spcBef>
              <a:spcAft>
                <a:spcPts val="0"/>
              </a:spcAft>
              <a:buClr>
                <a:schemeClr val="dk1"/>
              </a:buClr>
              <a:buSzPts val="1200"/>
              <a:buChar char="●"/>
            </a:pPr>
            <a:r>
              <a:rPr lang="en-US" sz="1600"/>
              <a:t>	Director search</a:t>
            </a:r>
            <a:endParaRPr sz="1600"/>
          </a:p>
          <a:p>
            <a:pPr indent="-304800" lvl="0" marL="457200" rtl="0" algn="l">
              <a:spcBef>
                <a:spcPts val="0"/>
              </a:spcBef>
              <a:spcAft>
                <a:spcPts val="0"/>
              </a:spcAft>
              <a:buClr>
                <a:schemeClr val="dk1"/>
              </a:buClr>
              <a:buSzPts val="1200"/>
              <a:buChar char="●"/>
            </a:pPr>
            <a:r>
              <a:rPr lang="en-US" sz="1600"/>
              <a:t>CGS Exchange</a:t>
            </a:r>
            <a:endParaRPr sz="1600"/>
          </a:p>
          <a:p>
            <a:pPr indent="-304800" lvl="0" marL="457200" rtl="0" algn="l">
              <a:spcBef>
                <a:spcPts val="0"/>
              </a:spcBef>
              <a:spcAft>
                <a:spcPts val="0"/>
              </a:spcAft>
              <a:buClr>
                <a:schemeClr val="dk1"/>
              </a:buClr>
              <a:buSzPts val="1200"/>
              <a:buChar char="●"/>
            </a:pPr>
            <a:r>
              <a:rPr lang="en-US" sz="1600"/>
              <a:t>	WR 153</a:t>
            </a:r>
            <a:endParaRPr sz="1600"/>
          </a:p>
          <a:p>
            <a:pPr indent="-304800" lvl="0" marL="457200" rtl="0" algn="l">
              <a:spcBef>
                <a:spcPts val="0"/>
              </a:spcBef>
              <a:spcAft>
                <a:spcPts val="0"/>
              </a:spcAft>
              <a:buClr>
                <a:schemeClr val="dk1"/>
              </a:buClr>
              <a:buSzPts val="1200"/>
              <a:buChar char="●"/>
            </a:pPr>
            <a:r>
              <a:rPr lang="en-US" sz="1600"/>
              <a:t>DEI in the WP: </a:t>
            </a:r>
            <a:r>
              <a:rPr lang="en-US" sz="1600">
                <a:highlight>
                  <a:srgbClr val="FFFF00"/>
                </a:highlight>
              </a:rPr>
              <a:t>4:10 or 15</a:t>
            </a:r>
            <a:endParaRPr sz="1600">
              <a:highlight>
                <a:srgbClr val="FFFF00"/>
              </a:highlight>
            </a:endParaRPr>
          </a:p>
          <a:p>
            <a:pPr indent="-304800" lvl="0" marL="457200" rtl="0" algn="l">
              <a:spcBef>
                <a:spcPts val="0"/>
              </a:spcBef>
              <a:spcAft>
                <a:spcPts val="0"/>
              </a:spcAft>
              <a:buClr>
                <a:schemeClr val="dk1"/>
              </a:buClr>
              <a:buSzPts val="1200"/>
              <a:buChar char="●"/>
            </a:pPr>
            <a:r>
              <a:rPr lang="en-US" sz="1600"/>
              <a:t>	Jarvi/tech</a:t>
            </a:r>
            <a:endParaRPr sz="1600"/>
          </a:p>
          <a:p>
            <a:pPr indent="-304800" lvl="0" marL="457200" rtl="0" algn="l">
              <a:spcBef>
                <a:spcPts val="0"/>
              </a:spcBef>
              <a:spcAft>
                <a:spcPts val="0"/>
              </a:spcAft>
              <a:buClr>
                <a:schemeClr val="dk1"/>
              </a:buClr>
              <a:buSzPts val="1200"/>
              <a:buChar char="●"/>
            </a:pPr>
            <a:r>
              <a:rPr lang="en-US" sz="1600"/>
              <a:t>	DEI committee update (faculty seminar slide here, then Swati will lead into the Dean)</a:t>
            </a:r>
            <a:endParaRPr sz="1600"/>
          </a:p>
          <a:p>
            <a:pPr indent="-304800" lvl="0" marL="457200" rtl="0" algn="l">
              <a:spcBef>
                <a:spcPts val="0"/>
              </a:spcBef>
              <a:spcAft>
                <a:spcPts val="0"/>
              </a:spcAft>
              <a:buClr>
                <a:schemeClr val="dk1"/>
              </a:buClr>
              <a:buSzPts val="1200"/>
              <a:buChar char="●"/>
            </a:pPr>
            <a:r>
              <a:rPr lang="en-US" sz="1600"/>
              <a:t>Guest: Dean Vincent Stephens </a:t>
            </a:r>
            <a:endParaRPr sz="1600"/>
          </a:p>
          <a:p>
            <a:pPr indent="-304800" lvl="0" marL="457200" rtl="0" algn="l">
              <a:spcBef>
                <a:spcPts val="0"/>
              </a:spcBef>
              <a:spcAft>
                <a:spcPts val="0"/>
              </a:spcAft>
              <a:buClr>
                <a:schemeClr val="dk1"/>
              </a:buClr>
              <a:buSzPts val="1200"/>
              <a:buChar char="●"/>
            </a:pPr>
            <a:r>
              <a:rPr lang="en-US" sz="1600"/>
              <a:t>Wrap up </a:t>
            </a:r>
            <a:r>
              <a:rPr lang="en-US" sz="1600">
                <a:highlight>
                  <a:srgbClr val="FFFF00"/>
                </a:highlight>
              </a:rPr>
              <a:t>4:40</a:t>
            </a:r>
            <a:endParaRPr sz="1600">
              <a:highlight>
                <a:srgbClr val="FFFF00"/>
              </a:highlight>
            </a:endParaRPr>
          </a:p>
          <a:p>
            <a:pPr indent="-304800" lvl="0" marL="457200" rtl="0" algn="l">
              <a:spcBef>
                <a:spcPts val="0"/>
              </a:spcBef>
              <a:spcAft>
                <a:spcPts val="0"/>
              </a:spcAft>
              <a:buClr>
                <a:schemeClr val="dk1"/>
              </a:buClr>
              <a:buSzPts val="1200"/>
              <a:buChar char="●"/>
            </a:pPr>
            <a:r>
              <a:rPr lang="en-US" sz="1600"/>
              <a:t>	Writing Center, Faculty Hour</a:t>
            </a:r>
            <a:endParaRPr>
              <a:latin typeface="Arial"/>
              <a:ea typeface="Arial"/>
              <a:cs typeface="Arial"/>
              <a:sym typeface="Arial"/>
            </a:endParaRPr>
          </a:p>
        </p:txBody>
      </p:sp>
      <p:sp>
        <p:nvSpPr>
          <p:cNvPr id="90" name="Google Shape;9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b58d5206db_1_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 name="Google Shape;97;gb58d5206db_1_16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gb58d5206db_1_16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5" name="Google Shape;10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b58d5206db_1_1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b58d5206db_1_1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gb58d5206db_1_1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9" name="Google Shape;11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26" name="Google Shape;12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6" name="Google Shape;13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4537920b0_1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4537920b0_1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gb4537920b0_1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b4537920b0_1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b4537920b0_1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gb4537920b0_1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4537920b0_1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4537920b0_1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gb4537920b0_1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US"/>
              <a:t>Lesley</a:t>
            </a:r>
            <a:endParaRPr/>
          </a:p>
        </p:txBody>
      </p:sp>
      <p:sp>
        <p:nvSpPr>
          <p:cNvPr id="166" name="Google Shape;166;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b4537920b0_1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b4537920b0_1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b4537920b0_1_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b4537920b0_1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b4537920b0_1_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gb4537920b0_1_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b590ae0599_2_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gb590ae0599_2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b8e5c0252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b8e5c0252e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gb8e5c0252e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b590ae0599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b590ae0599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b590ae0599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b590ae059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b590ae059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b590ae059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b58d5206db_2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b58d5206db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27" name="Google Shape;227;gb58d5206db_2_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b58d5206db_2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b58d5206db_2_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5" name="Google Shape;235;gb58d5206db_2_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b58d5206db_2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gb58d5206db_2_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3" name="Google Shape;243;gb58d5206db_2_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51" name="Google Shape;25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US"/>
              <a:t>Hope to start this by 3:45 Activity is 15 minutes</a:t>
            </a:r>
            <a:endParaRPr/>
          </a:p>
          <a:p>
            <a:pPr indent="0" lvl="0" marL="0" rtl="0" algn="l">
              <a:lnSpc>
                <a:spcPct val="100000"/>
              </a:lnSpc>
              <a:spcBef>
                <a:spcPts val="0"/>
              </a:spcBef>
              <a:spcAft>
                <a:spcPts val="0"/>
              </a:spcAft>
              <a:buClr>
                <a:schemeClr val="dk1"/>
              </a:buClr>
              <a:buSzPts val="1200"/>
              <a:buFont typeface="Calibri"/>
              <a:buNone/>
            </a:pPr>
            <a:r>
              <a:rPr lang="en-US"/>
              <a:t>Paste link in chat: </a:t>
            </a:r>
            <a:r>
              <a:rPr lang="en-US"/>
              <a:t>https://forms.gle/tytcKnyTNWmKu1ju7</a:t>
            </a:r>
            <a:endParaRPr/>
          </a:p>
        </p:txBody>
      </p:sp>
      <p:sp>
        <p:nvSpPr>
          <p:cNvPr id="257" name="Google Shape;25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b4537920b0_1_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66" name="Google Shape;266;gb4537920b0_1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b58d5206db_1_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DAVId</a:t>
            </a:r>
            <a:endParaRPr/>
          </a:p>
        </p:txBody>
      </p:sp>
      <p:sp>
        <p:nvSpPr>
          <p:cNvPr id="272" name="Google Shape;272;gb58d5206db_1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b95b45884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b95b45884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b95b45884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b58d5206db_2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b58d5206db_2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SARAH</a:t>
            </a:r>
            <a:endParaRPr/>
          </a:p>
        </p:txBody>
      </p:sp>
      <p:sp>
        <p:nvSpPr>
          <p:cNvPr id="287" name="Google Shape;287;gb58d5206db_2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b590ae0599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b590ae0599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b590ae0599_2_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gb590ae0599_2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b4537920b0_1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b4537920b0_1_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gb4537920b0_1_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b58d5206db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b58d5206db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Hope to be able to introduce Clare at 4:15</a:t>
            </a:r>
            <a:endParaRPr/>
          </a:p>
        </p:txBody>
      </p:sp>
      <p:sp>
        <p:nvSpPr>
          <p:cNvPr id="315" name="Google Shape;315;gb58d5206db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b58d5206db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b58d5206db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gb58d5206db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b58d5206db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b58d5206db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gb58d5206db_0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US"/>
              <a:t>CHRIS</a:t>
            </a:r>
            <a:endParaRPr/>
          </a:p>
        </p:txBody>
      </p:sp>
      <p:sp>
        <p:nvSpPr>
          <p:cNvPr id="332" name="Google Shape;33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39" name="Google Shape;339;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46" name="Google Shape;346;p16: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b8e5c0252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b8e5c0252e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gb8e5c0252e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b8e5c0252e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b8e5c0252e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gb8e5c0252e_0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afc0d85d8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afc0d85d8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Aiming for 4:30</a:t>
            </a:r>
            <a:endParaRPr/>
          </a:p>
        </p:txBody>
      </p:sp>
      <p:sp>
        <p:nvSpPr>
          <p:cNvPr id="371" name="Google Shape;371;gafc0d85d8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79" name="Google Shape;379;p32:notes"/>
          <p:cNvSpPr/>
          <p:nvPr>
            <p:ph idx="2" type="sldImg"/>
          </p:nvPr>
        </p:nvSpPr>
        <p:spPr>
          <a:xfrm>
            <a:off x="1714753" y="685800"/>
            <a:ext cx="3429169"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b58d5206db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b58d5206db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391" name="Google Shape;391;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 name="Shape 36"/>
        <p:cNvGrpSpPr/>
        <p:nvPr/>
      </p:nvGrpSpPr>
      <p:grpSpPr>
        <a:xfrm>
          <a:off x="0" y="0"/>
          <a:ext cx="0" cy="0"/>
          <a:chOff x="0" y="0"/>
          <a:chExt cx="0" cy="0"/>
        </a:xfrm>
      </p:grpSpPr>
      <p:sp>
        <p:nvSpPr>
          <p:cNvPr id="37" name="Google Shape;37;p48"/>
          <p:cNvSpPr txBox="1"/>
          <p:nvPr>
            <p:ph type="title"/>
          </p:nvPr>
        </p:nvSpPr>
        <p:spPr>
          <a:xfrm>
            <a:off x="415600" y="593367"/>
            <a:ext cx="11360800" cy="7635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 name="Google Shape;38;p48"/>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1600"/>
              </a:spcBef>
              <a:spcAft>
                <a:spcPts val="0"/>
              </a:spcAft>
              <a:buClr>
                <a:schemeClr val="dk1"/>
              </a:buClr>
              <a:buSzPts val="1400"/>
              <a:buChar char="○"/>
              <a:defRPr/>
            </a:lvl2pPr>
            <a:lvl3pPr indent="-317500" lvl="2" marL="1371600" algn="l">
              <a:lnSpc>
                <a:spcPct val="90000"/>
              </a:lnSpc>
              <a:spcBef>
                <a:spcPts val="1600"/>
              </a:spcBef>
              <a:spcAft>
                <a:spcPts val="0"/>
              </a:spcAft>
              <a:buClr>
                <a:schemeClr val="dk1"/>
              </a:buClr>
              <a:buSzPts val="1400"/>
              <a:buChar char="■"/>
              <a:defRPr/>
            </a:lvl3pPr>
            <a:lvl4pPr indent="-317500" lvl="3" marL="1828800" algn="l">
              <a:lnSpc>
                <a:spcPct val="90000"/>
              </a:lnSpc>
              <a:spcBef>
                <a:spcPts val="1600"/>
              </a:spcBef>
              <a:spcAft>
                <a:spcPts val="0"/>
              </a:spcAft>
              <a:buClr>
                <a:schemeClr val="dk1"/>
              </a:buClr>
              <a:buSzPts val="1400"/>
              <a:buChar char="●"/>
              <a:defRPr/>
            </a:lvl4pPr>
            <a:lvl5pPr indent="-317500" lvl="4" marL="2286000" algn="l">
              <a:lnSpc>
                <a:spcPct val="90000"/>
              </a:lnSpc>
              <a:spcBef>
                <a:spcPts val="1600"/>
              </a:spcBef>
              <a:spcAft>
                <a:spcPts val="0"/>
              </a:spcAft>
              <a:buClr>
                <a:schemeClr val="dk1"/>
              </a:buClr>
              <a:buSzPts val="1400"/>
              <a:buChar char="○"/>
              <a:defRPr/>
            </a:lvl5pPr>
            <a:lvl6pPr indent="-317500" lvl="5" marL="2743200" algn="l">
              <a:lnSpc>
                <a:spcPct val="90000"/>
              </a:lnSpc>
              <a:spcBef>
                <a:spcPts val="1600"/>
              </a:spcBef>
              <a:spcAft>
                <a:spcPts val="0"/>
              </a:spcAft>
              <a:buClr>
                <a:schemeClr val="dk1"/>
              </a:buClr>
              <a:buSzPts val="1400"/>
              <a:buChar char="■"/>
              <a:defRPr/>
            </a:lvl6pPr>
            <a:lvl7pPr indent="-317500" lvl="6" marL="3200400" algn="l">
              <a:lnSpc>
                <a:spcPct val="90000"/>
              </a:lnSpc>
              <a:spcBef>
                <a:spcPts val="1600"/>
              </a:spcBef>
              <a:spcAft>
                <a:spcPts val="0"/>
              </a:spcAft>
              <a:buClr>
                <a:schemeClr val="dk1"/>
              </a:buClr>
              <a:buSzPts val="1400"/>
              <a:buChar char="●"/>
              <a:defRPr/>
            </a:lvl7pPr>
            <a:lvl8pPr indent="-317500" lvl="7" marL="3657600" algn="l">
              <a:lnSpc>
                <a:spcPct val="90000"/>
              </a:lnSpc>
              <a:spcBef>
                <a:spcPts val="1600"/>
              </a:spcBef>
              <a:spcAft>
                <a:spcPts val="0"/>
              </a:spcAft>
              <a:buClr>
                <a:schemeClr val="dk1"/>
              </a:buClr>
              <a:buSzPts val="1400"/>
              <a:buChar char="○"/>
              <a:defRPr/>
            </a:lvl8pPr>
            <a:lvl9pPr indent="-317500" lvl="8" marL="4114800" algn="l">
              <a:lnSpc>
                <a:spcPct val="90000"/>
              </a:lnSpc>
              <a:spcBef>
                <a:spcPts val="1600"/>
              </a:spcBef>
              <a:spcAft>
                <a:spcPts val="1600"/>
              </a:spcAft>
              <a:buClr>
                <a:schemeClr val="dk1"/>
              </a:buClr>
              <a:buSzPts val="1400"/>
              <a:buChar char="■"/>
              <a:defRPr/>
            </a:lvl9pPr>
          </a:lstStyle>
          <a:p/>
        </p:txBody>
      </p:sp>
      <p:sp>
        <p:nvSpPr>
          <p:cNvPr id="39" name="Google Shape;39;p48"/>
          <p:cNvSpPr txBox="1"/>
          <p:nvPr>
            <p:ph idx="12" type="sldNum"/>
          </p:nvPr>
        </p:nvSpPr>
        <p:spPr>
          <a:xfrm>
            <a:off x="11296611" y="6217622"/>
            <a:ext cx="731600" cy="5247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 name="Shape 40"/>
        <p:cNvGrpSpPr/>
        <p:nvPr/>
      </p:nvGrpSpPr>
      <p:grpSpPr>
        <a:xfrm>
          <a:off x="0" y="0"/>
          <a:ext cx="0" cy="0"/>
          <a:chOff x="0" y="0"/>
          <a:chExt cx="0" cy="0"/>
        </a:xfrm>
      </p:grpSpPr>
      <p:sp>
        <p:nvSpPr>
          <p:cNvPr id="41" name="Google Shape;41;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 name="Google Shape;44;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5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5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0" name="Google Shape;50;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5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5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 name="Google Shape;63;p5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5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5" name="Google Shape;65;p5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9" name="Shape 69"/>
        <p:cNvGrpSpPr/>
        <p:nvPr/>
      </p:nvGrpSpPr>
      <p:grpSpPr>
        <a:xfrm>
          <a:off x="0" y="0"/>
          <a:ext cx="0" cy="0"/>
          <a:chOff x="0" y="0"/>
          <a:chExt cx="0" cy="0"/>
        </a:xfrm>
      </p:grpSpPr>
      <p:sp>
        <p:nvSpPr>
          <p:cNvPr id="70" name="Google Shape;70;p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2" name="Google Shape;72;p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 name="Shape 76"/>
        <p:cNvGrpSpPr/>
        <p:nvPr/>
      </p:nvGrpSpPr>
      <p:grpSpPr>
        <a:xfrm>
          <a:off x="0" y="0"/>
          <a:ext cx="0" cy="0"/>
          <a:chOff x="0" y="0"/>
          <a:chExt cx="0" cy="0"/>
        </a:xfrm>
      </p:grpSpPr>
      <p:sp>
        <p:nvSpPr>
          <p:cNvPr id="77" name="Google Shape;77;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2" name="Shape 82"/>
        <p:cNvGrpSpPr/>
        <p:nvPr/>
      </p:nvGrpSpPr>
      <p:grpSpPr>
        <a:xfrm>
          <a:off x="0" y="0"/>
          <a:ext cx="0" cy="0"/>
          <a:chOff x="0" y="0"/>
          <a:chExt cx="0" cy="0"/>
        </a:xfrm>
      </p:grpSpPr>
      <p:sp>
        <p:nvSpPr>
          <p:cNvPr id="83" name="Google Shape;83;p5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akhall@bu.edu" TargetMode="External"/><Relationship Id="rId4" Type="http://schemas.openxmlformats.org/officeDocument/2006/relationships/hyperlink" Target="mailto:divey@bu.edu" TargetMode="External"/><Relationship Id="rId5" Type="http://schemas.openxmlformats.org/officeDocument/2006/relationships/hyperlink" Target="mailto:cwalsh@bu.ed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mailto:smhardy@bu.edu" TargetMode="External"/><Relationship Id="rId4" Type="http://schemas.openxmlformats.org/officeDocument/2006/relationships/hyperlink" Target="mailto:smhardy@bu.edu" TargetMode="External"/><Relationship Id="rId5" Type="http://schemas.openxmlformats.org/officeDocument/2006/relationships/hyperlink" Target="mailto:dshawn@bu.edu" TargetMode="External"/><Relationship Id="rId6" Type="http://schemas.openxmlformats.org/officeDocument/2006/relationships/hyperlink" Target="mailto:cwalsh@bu.ed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mailto:cmichaud@bu.edu" TargetMode="External"/><Relationship Id="rId4" Type="http://schemas.openxmlformats.org/officeDocument/2006/relationships/hyperlink" Target="mailto:annapan@bu.edu" TargetMode="External"/><Relationship Id="rId5" Type="http://schemas.openxmlformats.org/officeDocument/2006/relationships/hyperlink" Target="mailto:annapan@bu.edu" TargetMode="External"/><Relationship Id="rId6" Type="http://schemas.openxmlformats.org/officeDocument/2006/relationships/hyperlink" Target="mailto:mcmartin@bu.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bu.edu/wpnet/forms/sub-request-form/" TargetMode="External"/><Relationship Id="rId4" Type="http://schemas.openxmlformats.org/officeDocument/2006/relationships/hyperlink" Target="mailto:layoder@bu.edu" TargetMode="External"/><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mailto:shodin@bu.edu" TargetMode="External"/><Relationship Id="rId4" Type="http://schemas.openxmlformats.org/officeDocument/2006/relationships/hyperlink" Target="https://bostonu.zoom.us/j/3426243517" TargetMode="External"/><Relationship Id="rId9" Type="http://schemas.openxmlformats.org/officeDocument/2006/relationships/image" Target="../media/image5.png"/><Relationship Id="rId5" Type="http://schemas.openxmlformats.org/officeDocument/2006/relationships/hyperlink" Target="mailto:jpasto@bu.edu" TargetMode="External"/><Relationship Id="rId6" Type="http://schemas.openxmlformats.org/officeDocument/2006/relationships/hyperlink" Target="https://bostonu.zoom.us/j/9459197305" TargetMode="External"/><Relationship Id="rId7" Type="http://schemas.openxmlformats.org/officeDocument/2006/relationships/hyperlink" Target="mailto:rjs01@bu.edu" TargetMode="External"/><Relationship Id="rId8" Type="http://schemas.openxmlformats.org/officeDocument/2006/relationships/hyperlink" Target="https://bostonu.zoom.us/j/99861028567?pwd=S0p2SGFoSVUvbkwxLy91V0U4dklkZz0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ocs.google.com/document/d/1sQXy6yNYlhLjtqMSF4i6tUHG4XRXFcpPHd2ch_ndfpE/edi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bu.edu/ctl/teaching-resources/part-time-faculty-professional-development-fun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bu.edu/wpnet/forms/directory-form/" TargetMode="External"/><Relationship Id="rId4" Type="http://schemas.openxmlformats.org/officeDocument/2006/relationships/hyperlink" Target="https://www.bu.edu/wpnet/forms/directory-form/" TargetMode="External"/><Relationship Id="rId5" Type="http://schemas.openxmlformats.org/officeDocument/2006/relationships/hyperlink" Target="https://www.bu.edu/wpnet/forms/syllabus-submission-for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6.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3.png"/><Relationship Id="rId4" Type="http://schemas.openxmlformats.org/officeDocument/2006/relationships/hyperlink" Target="mailto:sjarvi@bu.edu"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5.jp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hyperlink" Target="mailto:heathbar@bu.edu" TargetMode="Externa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mailto:heathbar@bu.edu"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sp>
        <p:nvSpPr>
          <p:cNvPr id="92" name="Google Shape;92;p3"/>
          <p:cNvSpPr/>
          <p:nvPr/>
        </p:nvSpPr>
        <p:spPr>
          <a:xfrm>
            <a:off x="2842175" y="3721000"/>
            <a:ext cx="6964800" cy="2786700"/>
          </a:xfrm>
          <a:prstGeom prst="rect">
            <a:avLst/>
          </a:prstGeom>
          <a:solidFill>
            <a:srgbClr val="5FCC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3"/>
          <p:cNvSpPr txBox="1"/>
          <p:nvPr>
            <p:ph idx="1" type="subTitle"/>
          </p:nvPr>
        </p:nvSpPr>
        <p:spPr>
          <a:xfrm>
            <a:off x="2842175" y="5399800"/>
            <a:ext cx="6964800" cy="907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888888"/>
              </a:buClr>
              <a:buSzPts val="3200"/>
              <a:buNone/>
            </a:pPr>
            <a:r>
              <a:rPr lang="en-US" sz="2000">
                <a:solidFill>
                  <a:srgbClr val="000000"/>
                </a:solidFill>
              </a:rPr>
              <a:t>Arts &amp; Sciences Writing Program</a:t>
            </a:r>
            <a:endParaRPr sz="2000">
              <a:solidFill>
                <a:srgbClr val="000000"/>
              </a:solidFill>
            </a:endParaRPr>
          </a:p>
          <a:p>
            <a:pPr indent="0" lvl="0" marL="0" rtl="0" algn="ctr">
              <a:lnSpc>
                <a:spcPct val="100000"/>
              </a:lnSpc>
              <a:spcBef>
                <a:spcPts val="640"/>
              </a:spcBef>
              <a:spcAft>
                <a:spcPts val="0"/>
              </a:spcAft>
              <a:buClr>
                <a:srgbClr val="888888"/>
              </a:buClr>
              <a:buSzPts val="3200"/>
              <a:buNone/>
            </a:pPr>
            <a:r>
              <a:rPr lang="en-US" sz="2000">
                <a:solidFill>
                  <a:srgbClr val="000000"/>
                </a:solidFill>
              </a:rPr>
              <a:t>January 29</a:t>
            </a:r>
            <a:endParaRPr sz="2000">
              <a:solidFill>
                <a:srgbClr val="000000"/>
              </a:solidFill>
            </a:endParaRPr>
          </a:p>
        </p:txBody>
      </p:sp>
      <p:sp>
        <p:nvSpPr>
          <p:cNvPr id="94" name="Google Shape;94;p3"/>
          <p:cNvSpPr txBox="1"/>
          <p:nvPr>
            <p:ph type="ctrTitle"/>
          </p:nvPr>
        </p:nvSpPr>
        <p:spPr>
          <a:xfrm>
            <a:off x="3217625" y="4026000"/>
            <a:ext cx="62139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utive"/>
              <a:buNone/>
            </a:pPr>
            <a:r>
              <a:rPr lang="en-US" sz="3600">
                <a:solidFill>
                  <a:schemeClr val="dk1"/>
                </a:solidFill>
                <a:latin typeface="Cutive"/>
                <a:ea typeface="Cutive"/>
                <a:cs typeface="Cutive"/>
                <a:sym typeface="Cutive"/>
              </a:rPr>
              <a:t>All Faculty Meeting</a:t>
            </a:r>
            <a:br>
              <a:rPr lang="en-US" sz="3600">
                <a:solidFill>
                  <a:schemeClr val="dk1"/>
                </a:solidFill>
                <a:latin typeface="Cutive"/>
                <a:ea typeface="Cutive"/>
                <a:cs typeface="Cutive"/>
                <a:sym typeface="Cutive"/>
              </a:rPr>
            </a:br>
            <a:r>
              <a:rPr lang="en-US" sz="3600">
                <a:solidFill>
                  <a:schemeClr val="dk1"/>
                </a:solidFill>
                <a:latin typeface="Cutive"/>
                <a:ea typeface="Cutive"/>
                <a:cs typeface="Cutive"/>
                <a:sym typeface="Cutive"/>
              </a:rPr>
              <a:t>Spring 2021</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b58d5206db_1_167"/>
          <p:cNvSpPr txBox="1"/>
          <p:nvPr>
            <p:ph type="ctrTitle"/>
          </p:nvPr>
        </p:nvSpPr>
        <p:spPr>
          <a:xfrm>
            <a:off x="1524000" y="1122363"/>
            <a:ext cx="9144000" cy="23877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t/>
            </a:r>
            <a:endParaRPr/>
          </a:p>
        </p:txBody>
      </p:sp>
      <p:sp>
        <p:nvSpPr>
          <p:cNvPr id="101" name="Google Shape;101;gb58d5206db_1_167"/>
          <p:cNvSpPr txBox="1"/>
          <p:nvPr>
            <p:ph idx="1" type="subTitle"/>
          </p:nvPr>
        </p:nvSpPr>
        <p:spPr>
          <a:xfrm>
            <a:off x="1524000" y="3602038"/>
            <a:ext cx="9144000" cy="16557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t/>
            </a:r>
            <a:endParaRPr/>
          </a:p>
        </p:txBody>
      </p:sp>
      <p:pic>
        <p:nvPicPr>
          <p:cNvPr id="102" name="Google Shape;102;gb58d5206db_1_167"/>
          <p:cNvPicPr preferRelativeResize="0"/>
          <p:nvPr/>
        </p:nvPicPr>
        <p:blipFill>
          <a:blip r:embed="rId3">
            <a:alphaModFix/>
          </a:blip>
          <a:stretch>
            <a:fillRect/>
          </a:stretch>
        </p:blipFill>
        <p:spPr>
          <a:xfrm>
            <a:off x="1704675" y="109400"/>
            <a:ext cx="8970502" cy="6748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1466850" y="606725"/>
            <a:ext cx="8743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2400"/>
              <a:buFont typeface="Cutive"/>
              <a:buNone/>
            </a:pPr>
            <a:r>
              <a:rPr b="1" lang="en-US" sz="3600">
                <a:solidFill>
                  <a:schemeClr val="dk1"/>
                </a:solidFill>
                <a:latin typeface="Cutive"/>
                <a:ea typeface="Cutive"/>
                <a:cs typeface="Cutive"/>
                <a:sym typeface="Cutive"/>
              </a:rPr>
              <a:t>Administrative Staff</a:t>
            </a:r>
            <a:endParaRPr b="1" sz="3600">
              <a:latin typeface="Cutive"/>
              <a:ea typeface="Cutive"/>
              <a:cs typeface="Cutive"/>
              <a:sym typeface="Cutive"/>
            </a:endParaRPr>
          </a:p>
        </p:txBody>
      </p:sp>
      <p:sp>
        <p:nvSpPr>
          <p:cNvPr id="108" name="Google Shape;108;p4"/>
          <p:cNvSpPr txBox="1"/>
          <p:nvPr>
            <p:ph idx="1" type="body"/>
          </p:nvPr>
        </p:nvSpPr>
        <p:spPr>
          <a:xfrm>
            <a:off x="2053400" y="2163275"/>
            <a:ext cx="85533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400">
                <a:solidFill>
                  <a:schemeClr val="dk1"/>
                </a:solidFill>
                <a:latin typeface="Arial"/>
                <a:ea typeface="Arial"/>
                <a:cs typeface="Arial"/>
                <a:sym typeface="Arial"/>
              </a:rPr>
              <a:t>Academic Administrator: </a:t>
            </a:r>
            <a:r>
              <a:rPr b="1" lang="en-US" sz="2400">
                <a:solidFill>
                  <a:schemeClr val="dk1"/>
                </a:solidFill>
                <a:latin typeface="Arial"/>
                <a:ea typeface="Arial"/>
                <a:cs typeface="Arial"/>
                <a:sym typeface="Arial"/>
              </a:rPr>
              <a:t>Alyssa Hall</a:t>
            </a:r>
            <a:r>
              <a:rPr lang="en-US" sz="3600">
                <a:latin typeface="Arial"/>
                <a:ea typeface="Arial"/>
                <a:cs typeface="Arial"/>
                <a:sym typeface="Arial"/>
              </a:rPr>
              <a:t> </a:t>
            </a:r>
            <a:r>
              <a:rPr lang="en-US" sz="2400" u="sng">
                <a:solidFill>
                  <a:schemeClr val="hlink"/>
                </a:solidFill>
                <a:latin typeface="Arial"/>
                <a:ea typeface="Arial"/>
                <a:cs typeface="Arial"/>
                <a:sym typeface="Arial"/>
                <a:hlinkClick r:id="rId3"/>
              </a:rPr>
              <a:t>akhall@bu.edu</a:t>
            </a:r>
            <a:endParaRPr sz="24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400">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latin typeface="Arial"/>
                <a:ea typeface="Arial"/>
                <a:cs typeface="Arial"/>
                <a:sym typeface="Arial"/>
              </a:rPr>
              <a:t>Program</a:t>
            </a:r>
            <a:r>
              <a:rPr lang="en-US" sz="2400">
                <a:solidFill>
                  <a:schemeClr val="dk1"/>
                </a:solidFill>
                <a:latin typeface="Arial"/>
                <a:ea typeface="Arial"/>
                <a:cs typeface="Arial"/>
                <a:sym typeface="Arial"/>
              </a:rPr>
              <a:t> Administrator: </a:t>
            </a:r>
            <a:r>
              <a:rPr b="1" lang="en-US" sz="2400">
                <a:solidFill>
                  <a:schemeClr val="dk1"/>
                </a:solidFill>
                <a:latin typeface="Arial"/>
                <a:ea typeface="Arial"/>
                <a:cs typeface="Arial"/>
                <a:sym typeface="Arial"/>
              </a:rPr>
              <a:t>Dan Ivey</a:t>
            </a:r>
            <a:r>
              <a:rPr lang="en-US" sz="3600">
                <a:latin typeface="Arial"/>
                <a:ea typeface="Arial"/>
                <a:cs typeface="Arial"/>
                <a:sym typeface="Arial"/>
              </a:rPr>
              <a:t> </a:t>
            </a:r>
            <a:r>
              <a:rPr lang="en-US" sz="2400" u="sng">
                <a:solidFill>
                  <a:schemeClr val="hlink"/>
                </a:solidFill>
                <a:latin typeface="Arial"/>
                <a:ea typeface="Arial"/>
                <a:cs typeface="Arial"/>
                <a:sym typeface="Arial"/>
                <a:hlinkClick r:id="rId4"/>
              </a:rPr>
              <a:t>divey@bu.edu</a:t>
            </a:r>
            <a:endParaRPr sz="2400" u="sng">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400">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solidFill>
                  <a:schemeClr val="dk1"/>
                </a:solidFill>
                <a:latin typeface="Arial"/>
                <a:ea typeface="Arial"/>
                <a:cs typeface="Arial"/>
                <a:sym typeface="Arial"/>
              </a:rPr>
              <a:t>Senior Staff Assistant: </a:t>
            </a:r>
            <a:r>
              <a:rPr b="1" lang="en-US" sz="2400">
                <a:solidFill>
                  <a:schemeClr val="dk1"/>
                </a:solidFill>
                <a:latin typeface="Arial"/>
                <a:ea typeface="Arial"/>
                <a:cs typeface="Arial"/>
                <a:sym typeface="Arial"/>
              </a:rPr>
              <a:t>Adam Znideric</a:t>
            </a:r>
            <a:r>
              <a:rPr b="1" lang="en-US" sz="2400">
                <a:latin typeface="Arial"/>
                <a:ea typeface="Arial"/>
                <a:cs typeface="Arial"/>
                <a:sym typeface="Arial"/>
              </a:rPr>
              <a:t> </a:t>
            </a:r>
            <a:r>
              <a:rPr lang="en-US" sz="2400" u="sng">
                <a:solidFill>
                  <a:schemeClr val="hlink"/>
                </a:solidFill>
                <a:latin typeface="Arial"/>
                <a:ea typeface="Arial"/>
                <a:cs typeface="Arial"/>
                <a:sym typeface="Arial"/>
                <a:hlinkClick r:id="rId5"/>
              </a:rPr>
              <a:t>adznid@bu.edu</a:t>
            </a:r>
            <a:endParaRPr sz="2400">
              <a:solidFill>
                <a:schemeClr val="dk1"/>
              </a:solidFill>
              <a:latin typeface="Arial"/>
              <a:ea typeface="Arial"/>
              <a:cs typeface="Arial"/>
              <a:sym typeface="Arial"/>
            </a:endParaRPr>
          </a:p>
          <a:p>
            <a:pPr indent="0" lvl="0" marL="0" rtl="0" algn="l">
              <a:lnSpc>
                <a:spcPct val="100000"/>
              </a:lnSpc>
              <a:spcBef>
                <a:spcPts val="640"/>
              </a:spcBef>
              <a:spcAft>
                <a:spcPts val="0"/>
              </a:spcAft>
              <a:buClr>
                <a:schemeClr val="dk1"/>
              </a:buClr>
              <a:buSzPts val="3200"/>
              <a:buNone/>
            </a:pPr>
            <a:r>
              <a:t/>
            </a:r>
            <a:endParaRPr sz="3500">
              <a:solidFill>
                <a:schemeClr val="dk1"/>
              </a:solidFill>
              <a:latin typeface="Arial"/>
              <a:ea typeface="Arial"/>
              <a:cs typeface="Arial"/>
              <a:sym typeface="Arial"/>
            </a:endParaRPr>
          </a:p>
          <a:p>
            <a:pPr indent="0" lvl="0" marL="0" rtl="0" algn="l">
              <a:lnSpc>
                <a:spcPct val="100000"/>
              </a:lnSpc>
              <a:spcBef>
                <a:spcPts val="64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b58d5206db_1_160"/>
          <p:cNvSpPr txBox="1"/>
          <p:nvPr>
            <p:ph type="ctrTitle"/>
          </p:nvPr>
        </p:nvSpPr>
        <p:spPr>
          <a:xfrm>
            <a:off x="1524000" y="1122363"/>
            <a:ext cx="9144000" cy="23877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t/>
            </a:r>
            <a:endParaRPr/>
          </a:p>
        </p:txBody>
      </p:sp>
      <p:sp>
        <p:nvSpPr>
          <p:cNvPr id="115" name="Google Shape;115;gb58d5206db_1_160"/>
          <p:cNvSpPr txBox="1"/>
          <p:nvPr>
            <p:ph idx="1" type="subTitle"/>
          </p:nvPr>
        </p:nvSpPr>
        <p:spPr>
          <a:xfrm>
            <a:off x="1524000" y="3602038"/>
            <a:ext cx="9144000" cy="16557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t/>
            </a:r>
            <a:endParaRPr/>
          </a:p>
        </p:txBody>
      </p:sp>
      <p:pic>
        <p:nvPicPr>
          <p:cNvPr id="116" name="Google Shape;116;gb58d5206db_1_160"/>
          <p:cNvPicPr preferRelativeResize="0"/>
          <p:nvPr/>
        </p:nvPicPr>
        <p:blipFill>
          <a:blip r:embed="rId3">
            <a:alphaModFix/>
          </a:blip>
          <a:stretch>
            <a:fillRect/>
          </a:stretch>
        </p:blipFill>
        <p:spPr>
          <a:xfrm>
            <a:off x="3057525" y="1090613"/>
            <a:ext cx="6076950" cy="4676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1657350" y="990600"/>
            <a:ext cx="83058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2400"/>
              <a:buFont typeface="Cutive"/>
              <a:buNone/>
            </a:pPr>
            <a:r>
              <a:rPr b="1" lang="en-US" sz="3600">
                <a:solidFill>
                  <a:schemeClr val="dk1"/>
                </a:solidFill>
                <a:latin typeface="Cutive"/>
                <a:ea typeface="Cutive"/>
                <a:cs typeface="Cutive"/>
                <a:sym typeface="Cutive"/>
              </a:rPr>
              <a:t>Directors</a:t>
            </a:r>
            <a:endParaRPr b="1" sz="3600"/>
          </a:p>
        </p:txBody>
      </p:sp>
      <p:sp>
        <p:nvSpPr>
          <p:cNvPr id="122" name="Google Shape;122;p5"/>
          <p:cNvSpPr txBox="1"/>
          <p:nvPr>
            <p:ph idx="1" type="body"/>
          </p:nvPr>
        </p:nvSpPr>
        <p:spPr>
          <a:xfrm>
            <a:off x="2095500" y="1504950"/>
            <a:ext cx="86799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600"/>
              <a:buNone/>
            </a:pPr>
            <a:r>
              <a:t/>
            </a:r>
            <a:endParaRPr sz="1600">
              <a:solidFill>
                <a:schemeClr val="dk1"/>
              </a:solidFill>
              <a:latin typeface="Calibri"/>
              <a:ea typeface="Calibri"/>
              <a:cs typeface="Calibri"/>
              <a:sym typeface="Calibri"/>
            </a:endParaRPr>
          </a:p>
          <a:p>
            <a:pPr indent="0" lvl="0" marL="0" rtl="0" algn="l">
              <a:lnSpc>
                <a:spcPct val="90000"/>
              </a:lnSpc>
              <a:spcBef>
                <a:spcPts val="400"/>
              </a:spcBef>
              <a:spcAft>
                <a:spcPts val="0"/>
              </a:spcAft>
              <a:buClr>
                <a:schemeClr val="dk1"/>
              </a:buClr>
              <a:buSzPts val="2000"/>
              <a:buNone/>
            </a:pPr>
            <a:r>
              <a:t/>
            </a:r>
            <a:endParaRPr sz="2400">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solidFill>
                  <a:schemeClr val="dk1"/>
                </a:solidFill>
                <a:latin typeface="Arial"/>
                <a:ea typeface="Arial"/>
                <a:cs typeface="Arial"/>
                <a:sym typeface="Arial"/>
              </a:rPr>
              <a:t>Acting Associate Director for ESL </a:t>
            </a:r>
            <a:r>
              <a:rPr b="1" lang="en-US" sz="2400">
                <a:solidFill>
                  <a:schemeClr val="dk1"/>
                </a:solidFill>
                <a:latin typeface="Arial"/>
                <a:ea typeface="Arial"/>
                <a:cs typeface="Arial"/>
                <a:sym typeface="Arial"/>
              </a:rPr>
              <a:t>Christina Michaud</a:t>
            </a:r>
            <a:r>
              <a:rPr lang="en-US" sz="2400">
                <a:solidFill>
                  <a:schemeClr val="dk1"/>
                </a:solidFill>
                <a:latin typeface="Arial"/>
                <a:ea typeface="Arial"/>
                <a:cs typeface="Arial"/>
                <a:sym typeface="Arial"/>
              </a:rPr>
              <a:t> </a:t>
            </a:r>
            <a:r>
              <a:rPr lang="en-US" sz="2400" u="sng">
                <a:solidFill>
                  <a:schemeClr val="hlink"/>
                </a:solidFill>
                <a:latin typeface="Arial"/>
                <a:ea typeface="Arial"/>
                <a:cs typeface="Arial"/>
                <a:sym typeface="Arial"/>
              </a:rPr>
              <a:t>cmichaud</a:t>
            </a:r>
            <a:r>
              <a:rPr lang="en-US" sz="2400" u="sng">
                <a:solidFill>
                  <a:schemeClr val="hlink"/>
                </a:solidFill>
                <a:latin typeface="Arial"/>
                <a:ea typeface="Arial"/>
                <a:cs typeface="Arial"/>
                <a:sym typeface="Arial"/>
                <a:hlinkClick r:id="rId3"/>
              </a:rPr>
              <a:t>@bu.edu</a:t>
            </a:r>
            <a:endParaRPr sz="2400">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4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solidFill>
                  <a:schemeClr val="dk1"/>
                </a:solidFill>
                <a:latin typeface="Arial"/>
                <a:ea typeface="Arial"/>
                <a:cs typeface="Arial"/>
                <a:sym typeface="Arial"/>
              </a:rPr>
              <a:t>Associate Director: </a:t>
            </a:r>
            <a:r>
              <a:rPr b="1" lang="en-US" sz="2400">
                <a:latin typeface="Arial"/>
                <a:ea typeface="Arial"/>
                <a:cs typeface="Arial"/>
                <a:sym typeface="Arial"/>
              </a:rPr>
              <a:t>Sarah Madsen Hardy</a:t>
            </a:r>
            <a:r>
              <a:rPr lang="en-US" sz="2400">
                <a:latin typeface="Arial"/>
                <a:ea typeface="Arial"/>
                <a:cs typeface="Arial"/>
                <a:sym typeface="Arial"/>
              </a:rPr>
              <a:t> </a:t>
            </a:r>
            <a:r>
              <a:rPr lang="en-US" sz="2400" u="sng">
                <a:solidFill>
                  <a:schemeClr val="hlink"/>
                </a:solidFill>
                <a:latin typeface="Arial"/>
                <a:ea typeface="Arial"/>
                <a:cs typeface="Arial"/>
                <a:sym typeface="Arial"/>
                <a:hlinkClick r:id="rId4"/>
              </a:rPr>
              <a:t>smhardy@bu.edu</a:t>
            </a:r>
            <a:endParaRPr sz="2400" u="sng">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4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solidFill>
                  <a:schemeClr val="dk1"/>
                </a:solidFill>
                <a:latin typeface="Arial"/>
                <a:ea typeface="Arial"/>
                <a:cs typeface="Arial"/>
                <a:sym typeface="Arial"/>
              </a:rPr>
              <a:t>Associate Director for WID: </a:t>
            </a:r>
            <a:r>
              <a:rPr b="1" lang="en-US" sz="2300">
                <a:solidFill>
                  <a:schemeClr val="dk1"/>
                </a:solidFill>
                <a:latin typeface="Arial"/>
                <a:ea typeface="Arial"/>
                <a:cs typeface="Arial"/>
                <a:sym typeface="Arial"/>
              </a:rPr>
              <a:t>Davi</a:t>
            </a:r>
            <a:r>
              <a:rPr b="1" lang="en-US" sz="2600">
                <a:solidFill>
                  <a:schemeClr val="dk1"/>
                </a:solidFill>
                <a:latin typeface="Arial"/>
                <a:ea typeface="Arial"/>
                <a:cs typeface="Arial"/>
                <a:sym typeface="Arial"/>
              </a:rPr>
              <a:t>d </a:t>
            </a:r>
            <a:r>
              <a:rPr b="1" lang="en-US" sz="2400">
                <a:solidFill>
                  <a:schemeClr val="dk1"/>
                </a:solidFill>
                <a:latin typeface="Arial"/>
                <a:ea typeface="Arial"/>
                <a:cs typeface="Arial"/>
                <a:sym typeface="Arial"/>
              </a:rPr>
              <a:t>Shawn</a:t>
            </a:r>
            <a:r>
              <a:rPr b="1" lang="en-US" sz="2200">
                <a:solidFill>
                  <a:schemeClr val="dk1"/>
                </a:solidFill>
                <a:latin typeface="Arial"/>
                <a:ea typeface="Arial"/>
                <a:cs typeface="Arial"/>
                <a:sym typeface="Arial"/>
              </a:rPr>
              <a:t>  </a:t>
            </a:r>
            <a:r>
              <a:rPr lang="en-US" sz="2200" u="sng">
                <a:solidFill>
                  <a:schemeClr val="hlink"/>
                </a:solidFill>
                <a:latin typeface="Arial"/>
                <a:ea typeface="Arial"/>
                <a:cs typeface="Arial"/>
                <a:sym typeface="Arial"/>
                <a:hlinkClick r:id="rId5"/>
              </a:rPr>
              <a:t>dshawn@bu.edu</a:t>
            </a:r>
            <a:endParaRPr sz="2200" u="sng">
              <a:solidFill>
                <a:schemeClr val="hlink"/>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4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rPr lang="en-US" sz="2400">
                <a:solidFill>
                  <a:schemeClr val="dk1"/>
                </a:solidFill>
                <a:latin typeface="Arial"/>
                <a:ea typeface="Arial"/>
                <a:cs typeface="Arial"/>
                <a:sym typeface="Arial"/>
              </a:rPr>
              <a:t>Director: </a:t>
            </a:r>
            <a:r>
              <a:rPr b="1" lang="en-US" sz="2400">
                <a:solidFill>
                  <a:schemeClr val="dk1"/>
                </a:solidFill>
                <a:latin typeface="Arial"/>
                <a:ea typeface="Arial"/>
                <a:cs typeface="Arial"/>
                <a:sym typeface="Arial"/>
              </a:rPr>
              <a:t>Chris Walsh  </a:t>
            </a:r>
            <a:r>
              <a:rPr lang="en-US" sz="2400" u="sng">
                <a:solidFill>
                  <a:schemeClr val="hlink"/>
                </a:solidFill>
                <a:latin typeface="Arial"/>
                <a:ea typeface="Arial"/>
                <a:cs typeface="Arial"/>
                <a:sym typeface="Arial"/>
                <a:hlinkClick r:id="rId6"/>
              </a:rPr>
              <a:t>cwalsh@bu.edu</a:t>
            </a:r>
            <a:endParaRPr sz="24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000">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sz="2200" u="sng">
              <a:solidFill>
                <a:schemeClr val="dk1"/>
              </a:solidFill>
              <a:latin typeface="Arial"/>
              <a:ea typeface="Arial"/>
              <a:cs typeface="Arial"/>
              <a:sym typeface="Arial"/>
            </a:endParaRPr>
          </a:p>
          <a:p>
            <a:pPr indent="0" lvl="0" marL="0" rtl="0" algn="l">
              <a:lnSpc>
                <a:spcPct val="100000"/>
              </a:lnSpc>
              <a:spcBef>
                <a:spcPts val="400"/>
              </a:spcBef>
              <a:spcAft>
                <a:spcPts val="0"/>
              </a:spcAft>
              <a:buClr>
                <a:schemeClr val="dk1"/>
              </a:buClr>
              <a:buSzPts val="2000"/>
              <a:buNone/>
            </a:pPr>
            <a:r>
              <a:t/>
            </a:r>
            <a:endParaRPr b="1" sz="22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txBox="1"/>
          <p:nvPr>
            <p:ph type="title"/>
          </p:nvPr>
        </p:nvSpPr>
        <p:spPr>
          <a:xfrm>
            <a:off x="1981200" y="3508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utive"/>
              <a:buNone/>
            </a:pPr>
            <a:r>
              <a:rPr b="1" lang="en-US" sz="3600">
                <a:latin typeface="Cutive"/>
                <a:ea typeface="Cutive"/>
                <a:cs typeface="Cutive"/>
                <a:sym typeface="Cutive"/>
              </a:rPr>
              <a:t>Wpadmin Office Hours</a:t>
            </a:r>
            <a:endParaRPr b="1" sz="3600">
              <a:latin typeface="Cutive"/>
              <a:ea typeface="Cutive"/>
              <a:cs typeface="Cutive"/>
              <a:sym typeface="Cutive"/>
            </a:endParaRPr>
          </a:p>
        </p:txBody>
      </p:sp>
      <p:sp>
        <p:nvSpPr>
          <p:cNvPr id="129" name="Google Shape;129;p6"/>
          <p:cNvSpPr txBox="1"/>
          <p:nvPr>
            <p:ph idx="1" type="body"/>
          </p:nvPr>
        </p:nvSpPr>
        <p:spPr>
          <a:xfrm>
            <a:off x="1981200" y="1267475"/>
            <a:ext cx="7916700" cy="797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640"/>
              </a:spcBef>
              <a:spcAft>
                <a:spcPts val="0"/>
              </a:spcAft>
              <a:buClr>
                <a:schemeClr val="dk1"/>
              </a:buClr>
              <a:buSzPts val="2400"/>
              <a:buNone/>
            </a:pPr>
            <a:r>
              <a:rPr lang="en-US" sz="2400">
                <a:latin typeface="Arial"/>
                <a:ea typeface="Arial"/>
                <a:cs typeface="Arial"/>
                <a:sym typeface="Arial"/>
              </a:rPr>
              <a:t>          </a:t>
            </a:r>
            <a:r>
              <a:rPr lang="en-US" sz="2000">
                <a:latin typeface="Arial"/>
                <a:ea typeface="Arial"/>
                <a:cs typeface="Arial"/>
                <a:sym typeface="Arial"/>
              </a:rPr>
              <a:t>        </a:t>
            </a:r>
            <a:r>
              <a:rPr lang="en-US" sz="2000">
                <a:solidFill>
                  <a:srgbClr val="1155CC"/>
                </a:solidFill>
                <a:latin typeface="Arial"/>
                <a:ea typeface="Arial"/>
                <a:cs typeface="Arial"/>
                <a:sym typeface="Arial"/>
              </a:rPr>
              <a:t>  </a:t>
            </a:r>
            <a:r>
              <a:rPr lang="en-US" sz="2400">
                <a:solidFill>
                  <a:srgbClr val="1155CC"/>
                </a:solidFill>
                <a:latin typeface="Arial"/>
                <a:ea typeface="Arial"/>
                <a:cs typeface="Arial"/>
                <a:sym typeface="Arial"/>
              </a:rPr>
              <a:t>https://bostonu.zoom.us/my/adznid</a:t>
            </a:r>
            <a:endParaRPr sz="2400">
              <a:solidFill>
                <a:srgbClr val="1155CC"/>
              </a:solidFill>
              <a:latin typeface="Arial"/>
              <a:ea typeface="Arial"/>
              <a:cs typeface="Arial"/>
              <a:sym typeface="Arial"/>
            </a:endParaRPr>
          </a:p>
        </p:txBody>
      </p:sp>
      <p:pic>
        <p:nvPicPr>
          <p:cNvPr id="130" name="Google Shape;130;p6"/>
          <p:cNvPicPr preferRelativeResize="0"/>
          <p:nvPr/>
        </p:nvPicPr>
        <p:blipFill rotWithShape="1">
          <a:blip r:embed="rId3">
            <a:alphaModFix/>
          </a:blip>
          <a:srcRect b="0" l="0" r="0" t="0"/>
          <a:stretch/>
        </p:blipFill>
        <p:spPr>
          <a:xfrm>
            <a:off x="1756725" y="2613276"/>
            <a:ext cx="4673825" cy="2597075"/>
          </a:xfrm>
          <a:prstGeom prst="rect">
            <a:avLst/>
          </a:prstGeom>
          <a:noFill/>
          <a:ln>
            <a:noFill/>
          </a:ln>
        </p:spPr>
      </p:pic>
      <p:sp>
        <p:nvSpPr>
          <p:cNvPr id="131" name="Google Shape;131;p6"/>
          <p:cNvSpPr txBox="1"/>
          <p:nvPr/>
        </p:nvSpPr>
        <p:spPr>
          <a:xfrm>
            <a:off x="6652150" y="1973350"/>
            <a:ext cx="49128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200" u="none" cap="none" strike="noStrike">
                <a:solidFill>
                  <a:schemeClr val="dk1"/>
                </a:solidFill>
                <a:latin typeface="Calibri"/>
                <a:ea typeface="Calibri"/>
                <a:cs typeface="Calibri"/>
                <a:sym typeface="Calibri"/>
              </a:rPr>
              <a:t>Monday</a:t>
            </a:r>
            <a:r>
              <a:rPr b="1" lang="en-US" sz="2200">
                <a:solidFill>
                  <a:schemeClr val="dk1"/>
                </a:solidFill>
                <a:latin typeface="Calibri"/>
                <a:ea typeface="Calibri"/>
                <a:cs typeface="Calibri"/>
                <a:sym typeface="Calibri"/>
              </a:rPr>
              <a:t>s and Thursday </a:t>
            </a:r>
            <a:r>
              <a:rPr b="1" i="0" lang="en-US" sz="2200" u="none" cap="none" strike="noStrike">
                <a:solidFill>
                  <a:schemeClr val="dk1"/>
                </a:solidFill>
                <a:latin typeface="Calibri"/>
                <a:ea typeface="Calibri"/>
                <a:cs typeface="Calibri"/>
                <a:sym typeface="Calibri"/>
              </a:rPr>
              <a:t>11 a.m.- noon</a:t>
            </a:r>
            <a:endParaRPr b="1" i="0" sz="2200" u="none" cap="none" strike="noStrike">
              <a:solidFill>
                <a:schemeClr val="dk1"/>
              </a:solidFill>
              <a:latin typeface="Calibri"/>
              <a:ea typeface="Calibri"/>
              <a:cs typeface="Calibri"/>
              <a:sym typeface="Calibri"/>
            </a:endParaRPr>
          </a:p>
        </p:txBody>
      </p:sp>
      <p:sp>
        <p:nvSpPr>
          <p:cNvPr id="132" name="Google Shape;132;p6"/>
          <p:cNvSpPr txBox="1"/>
          <p:nvPr/>
        </p:nvSpPr>
        <p:spPr>
          <a:xfrm>
            <a:off x="6764950" y="2613263"/>
            <a:ext cx="3508500" cy="259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Adam will open this room </a:t>
            </a:r>
            <a:r>
              <a:rPr lang="en-US" sz="2000">
                <a:solidFill>
                  <a:schemeClr val="dk1"/>
                </a:solidFill>
                <a:latin typeface="Calibri"/>
                <a:ea typeface="Calibri"/>
                <a:cs typeface="Calibri"/>
                <a:sym typeface="Calibri"/>
              </a:rPr>
              <a:t>on Mondays and Thursdays </a:t>
            </a:r>
            <a:r>
              <a:rPr b="0" i="0" lang="en-US" sz="2000" u="none" cap="none" strike="noStrike">
                <a:solidFill>
                  <a:schemeClr val="dk1"/>
                </a:solidFill>
                <a:latin typeface="Calibri"/>
                <a:ea typeface="Calibri"/>
                <a:cs typeface="Calibri"/>
                <a:sym typeface="Calibri"/>
              </a:rPr>
              <a:t>for an hour, and at least one director will also be available as well as Alyssa and Dan.  Please stop by with any WP questions</a:t>
            </a:r>
            <a:r>
              <a:rPr lang="en-US" sz="2000">
                <a:solidFill>
                  <a:schemeClr val="dk1"/>
                </a:solidFill>
                <a:latin typeface="Calibri"/>
                <a:ea typeface="Calibri"/>
                <a:cs typeface="Calibri"/>
                <a:sym typeface="Calibri"/>
              </a:rPr>
              <a:t> or </a:t>
            </a:r>
            <a:r>
              <a:rPr b="0" i="0" lang="en-US" sz="2000" u="none" cap="none" strike="noStrike">
                <a:solidFill>
                  <a:schemeClr val="dk1"/>
                </a:solidFill>
                <a:latin typeface="Calibri"/>
                <a:ea typeface="Calibri"/>
                <a:cs typeface="Calibri"/>
                <a:sym typeface="Calibri"/>
              </a:rPr>
              <a:t>suggestion</a:t>
            </a:r>
            <a:r>
              <a:rPr lang="en-US" sz="2000">
                <a:solidFill>
                  <a:schemeClr val="dk1"/>
                </a:solidFill>
                <a:latin typeface="Calibri"/>
                <a:ea typeface="Calibri"/>
                <a:cs typeface="Calibri"/>
                <a:sym typeface="Calibri"/>
              </a:rPr>
              <a:t>s </a:t>
            </a:r>
            <a:r>
              <a:rPr b="0" i="0" lang="en-US" sz="2000" u="none" cap="none" strike="noStrike">
                <a:solidFill>
                  <a:schemeClr val="dk1"/>
                </a:solidFill>
                <a:latin typeface="Calibri"/>
                <a:ea typeface="Calibri"/>
                <a:cs typeface="Calibri"/>
                <a:sym typeface="Calibri"/>
              </a:rPr>
              <a:t> you might have!  </a:t>
            </a:r>
            <a:endParaRPr b="0" i="0" sz="2000" u="none" cap="none" strike="noStrike">
              <a:solidFill>
                <a:schemeClr val="dk1"/>
              </a:solidFill>
              <a:latin typeface="Calibri"/>
              <a:ea typeface="Calibri"/>
              <a:cs typeface="Calibri"/>
              <a:sym typeface="Calibri"/>
            </a:endParaRPr>
          </a:p>
        </p:txBody>
      </p:sp>
      <p:sp>
        <p:nvSpPr>
          <p:cNvPr id="133" name="Google Shape;133;p6"/>
          <p:cNvSpPr/>
          <p:nvPr/>
        </p:nvSpPr>
        <p:spPr>
          <a:xfrm rot="-2500853">
            <a:off x="10505891" y="1352733"/>
            <a:ext cx="1055218" cy="413293"/>
          </a:xfrm>
          <a:prstGeom prst="leftArrow">
            <a:avLst>
              <a:gd fmla="val 50000" name="adj1"/>
              <a:gd fmla="val 50000" name="adj2"/>
            </a:avLst>
          </a:prstGeom>
          <a:solidFill>
            <a:srgbClr val="5FCCC9"/>
          </a:solidFill>
          <a:ln cap="flat" cmpd="sng" w="38100">
            <a:solidFill>
              <a:srgbClr val="5FCC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txBox="1"/>
          <p:nvPr>
            <p:ph type="title"/>
          </p:nvPr>
        </p:nvSpPr>
        <p:spPr>
          <a:xfrm>
            <a:off x="2209800" y="609600"/>
            <a:ext cx="77724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utive"/>
              <a:buNone/>
            </a:pPr>
            <a:r>
              <a:rPr b="1" lang="en-US" sz="3600">
                <a:solidFill>
                  <a:schemeClr val="dk1"/>
                </a:solidFill>
                <a:latin typeface="Cutive"/>
                <a:ea typeface="Cutive"/>
                <a:cs typeface="Cutive"/>
                <a:sym typeface="Cutive"/>
              </a:rPr>
              <a:t>Coordinators</a:t>
            </a:r>
            <a:endParaRPr b="1" sz="3600"/>
          </a:p>
        </p:txBody>
      </p:sp>
      <p:sp>
        <p:nvSpPr>
          <p:cNvPr id="139" name="Google Shape;139;p7"/>
          <p:cNvSpPr/>
          <p:nvPr/>
        </p:nvSpPr>
        <p:spPr>
          <a:xfrm>
            <a:off x="2108025" y="5295675"/>
            <a:ext cx="8057100" cy="973800"/>
          </a:xfrm>
          <a:prstGeom prst="rect">
            <a:avLst/>
          </a:prstGeom>
          <a:solidFill>
            <a:srgbClr val="FFFFFF"/>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2108025" y="1774825"/>
            <a:ext cx="8376300" cy="3378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Writing Center Coordinator:  </a:t>
            </a:r>
            <a:r>
              <a:rPr b="1" i="0" lang="en-US" sz="2400" u="none" cap="none" strike="noStrike">
                <a:solidFill>
                  <a:schemeClr val="dk1"/>
                </a:solidFill>
                <a:latin typeface="Calibri"/>
                <a:ea typeface="Calibri"/>
                <a:cs typeface="Calibri"/>
                <a:sym typeface="Calibri"/>
              </a:rPr>
              <a:t>Heather Barrett</a:t>
            </a:r>
            <a:r>
              <a:rPr b="0" i="0" lang="en-US" sz="2400" u="none" cap="none" strike="noStrike">
                <a:solidFill>
                  <a:srgbClr val="000000"/>
                </a:solidFill>
                <a:latin typeface="Calibri"/>
                <a:ea typeface="Calibri"/>
                <a:cs typeface="Calibri"/>
                <a:sym typeface="Calibri"/>
              </a:rPr>
              <a:t>  </a:t>
            </a:r>
            <a:r>
              <a:rPr b="0" i="0" lang="en-US" sz="2400" u="sng" cap="none" strike="noStrike">
                <a:solidFill>
                  <a:schemeClr val="hlink"/>
                </a:solidFill>
                <a:latin typeface="Calibri"/>
                <a:ea typeface="Calibri"/>
                <a:cs typeface="Calibri"/>
                <a:sym typeface="Calibri"/>
                <a:hlinkClick r:id="rId3"/>
              </a:rPr>
              <a:t>heathbar@bu.edu</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Coordinator of ESL: </a:t>
            </a:r>
            <a:r>
              <a:rPr b="1" i="0" lang="en-US" sz="2400" u="none" cap="none" strike="noStrike">
                <a:solidFill>
                  <a:schemeClr val="dk1"/>
                </a:solidFill>
                <a:latin typeface="Calibri"/>
                <a:ea typeface="Calibri"/>
                <a:cs typeface="Calibri"/>
                <a:sym typeface="Calibri"/>
              </a:rPr>
              <a:t>Malavika Shetty </a:t>
            </a:r>
            <a:r>
              <a:rPr b="0" i="0" lang="en-US" sz="2400" u="sng" cap="none" strike="noStrike">
                <a:solidFill>
                  <a:schemeClr val="hlink"/>
                </a:solidFill>
                <a:latin typeface="Calibri"/>
                <a:ea typeface="Calibri"/>
                <a:cs typeface="Calibri"/>
                <a:sym typeface="Calibri"/>
                <a:hlinkClick r:id="rId4"/>
              </a:rPr>
              <a:t>mlshetty@bu.edu</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Curriculum Coordinators: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Kevin Barents  </a:t>
            </a:r>
            <a:r>
              <a:rPr b="0" i="0" lang="en-US" sz="2400" u="sng" cap="none" strike="noStrike">
                <a:solidFill>
                  <a:schemeClr val="hlink"/>
                </a:solidFill>
                <a:latin typeface="Calibri"/>
                <a:ea typeface="Calibri"/>
                <a:cs typeface="Calibri"/>
                <a:sym typeface="Calibri"/>
                <a:hlinkClick r:id="rId5"/>
              </a:rPr>
              <a:t>kbarents@bu.edu</a:t>
            </a:r>
            <a:r>
              <a:rPr b="0" i="0" lang="en-US" sz="2400" u="none" cap="none" strike="noStrike">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Michele Martinez </a:t>
            </a:r>
            <a:r>
              <a:rPr b="0" i="0" lang="en-US" sz="2400" u="sng" cap="none" strike="noStrike">
                <a:solidFill>
                  <a:schemeClr val="hlink"/>
                </a:solidFill>
                <a:latin typeface="Calibri"/>
                <a:ea typeface="Calibri"/>
                <a:cs typeface="Calibri"/>
                <a:sym typeface="Calibri"/>
                <a:hlinkClick r:id="rId6"/>
              </a:rPr>
              <a:t>mcmartin@bu.edu</a:t>
            </a:r>
            <a:endParaRPr sz="2400">
              <a:solidFill>
                <a:schemeClr val="dk1"/>
              </a:solidFill>
              <a:latin typeface="Calibri"/>
              <a:ea typeface="Calibri"/>
              <a:cs typeface="Calibri"/>
              <a:sym typeface="Calibri"/>
            </a:endParaRPr>
          </a:p>
          <a:p>
            <a:pPr indent="0" lvl="0" marL="342900" rtl="0" algn="l">
              <a:spcBef>
                <a:spcPts val="0"/>
              </a:spcBef>
              <a:spcAft>
                <a:spcPts val="0"/>
              </a:spcAft>
              <a:buClr>
                <a:schemeClr val="dk1"/>
              </a:buClr>
              <a:buSzPts val="2000"/>
              <a:buFont typeface="Arial"/>
              <a:buNone/>
            </a:pPr>
            <a:r>
              <a:rPr lang="en-US" sz="2400">
                <a:solidFill>
                  <a:schemeClr val="dk1"/>
                </a:solidFill>
                <a:latin typeface="Calibri"/>
                <a:ea typeface="Calibri"/>
                <a:cs typeface="Calibri"/>
                <a:sym typeface="Calibri"/>
              </a:rPr>
              <a:t>We are happy to announce that </a:t>
            </a:r>
            <a:r>
              <a:rPr b="1" lang="en-US" sz="2400">
                <a:solidFill>
                  <a:schemeClr val="dk1"/>
                </a:solidFill>
                <a:latin typeface="Calibri"/>
                <a:ea typeface="Calibri"/>
                <a:cs typeface="Calibri"/>
                <a:sym typeface="Calibri"/>
              </a:rPr>
              <a:t>Jessica Bozek </a:t>
            </a:r>
            <a:r>
              <a:rPr lang="en-US" sz="2400">
                <a:solidFill>
                  <a:schemeClr val="dk1"/>
                </a:solidFill>
                <a:latin typeface="Calibri"/>
                <a:ea typeface="Calibri"/>
                <a:cs typeface="Calibri"/>
                <a:sym typeface="Calibri"/>
              </a:rPr>
              <a:t>will begin a two-year term as curriculum coordinator next year.</a:t>
            </a:r>
            <a:endParaRPr sz="2400">
              <a:solidFill>
                <a:schemeClr val="dk1"/>
              </a:solidFill>
              <a:latin typeface="Calibri"/>
              <a:ea typeface="Calibri"/>
              <a:cs typeface="Calibri"/>
              <a:sym typeface="Calibri"/>
            </a:endParaRPr>
          </a:p>
          <a:p>
            <a:pPr indent="0" lvl="0" marL="457200" marR="0" rtl="0" algn="ctr">
              <a:lnSpc>
                <a:spcPct val="100000"/>
              </a:lnSpc>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sz="2000" u="sng">
              <a:solidFill>
                <a:srgbClr val="0070C0"/>
              </a:solidFill>
              <a:latin typeface="Cutive"/>
              <a:ea typeface="Cutive"/>
              <a:cs typeface="Cutive"/>
              <a:sym typeface="Cutive"/>
            </a:endParaRPr>
          </a:p>
          <a:p>
            <a:pPr indent="0" lvl="0" marL="342900" marR="0" rtl="0" algn="l">
              <a:lnSpc>
                <a:spcPct val="100000"/>
              </a:lnSpc>
              <a:spcBef>
                <a:spcPts val="0"/>
              </a:spcBef>
              <a:spcAft>
                <a:spcPts val="0"/>
              </a:spcAft>
              <a:buClr>
                <a:srgbClr val="000000"/>
              </a:buClr>
              <a:buSzPts val="2000"/>
              <a:buFont typeface="Arial"/>
              <a:buNone/>
            </a:pPr>
            <a:r>
              <a:rPr lang="en-US" sz="2400">
                <a:latin typeface="Calibri"/>
                <a:ea typeface="Calibri"/>
                <a:cs typeface="Calibri"/>
                <a:sym typeface="Calibri"/>
              </a:rPr>
              <a:t>We are happy to announce that </a:t>
            </a:r>
            <a:r>
              <a:rPr b="1" lang="en-US" sz="2400">
                <a:latin typeface="Calibri"/>
                <a:ea typeface="Calibri"/>
                <a:cs typeface="Calibri"/>
                <a:sym typeface="Calibri"/>
              </a:rPr>
              <a:t>Jessica Bozek </a:t>
            </a:r>
            <a:r>
              <a:rPr lang="en-US" sz="2400">
                <a:latin typeface="Calibri"/>
                <a:ea typeface="Calibri"/>
                <a:cs typeface="Calibri"/>
                <a:sym typeface="Calibri"/>
              </a:rPr>
              <a:t>will begin a two-year term as curriculum coordinator next year.</a:t>
            </a:r>
            <a:endParaRPr b="0" i="0" sz="2000" u="none" cap="none" strike="noStrike">
              <a:latin typeface="Cutive"/>
              <a:ea typeface="Cutive"/>
              <a:cs typeface="Cutive"/>
              <a:sym typeface="Cutive"/>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70C0"/>
              </a:solidFill>
              <a:latin typeface="Cutive"/>
              <a:ea typeface="Cutive"/>
              <a:cs typeface="Cutive"/>
              <a:sym typeface="Cutive"/>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5" name="Shape 145"/>
        <p:cNvGrpSpPr/>
        <p:nvPr/>
      </p:nvGrpSpPr>
      <p:grpSpPr>
        <a:xfrm>
          <a:off x="0" y="0"/>
          <a:ext cx="0" cy="0"/>
          <a:chOff x="0" y="0"/>
          <a:chExt cx="0" cy="0"/>
        </a:xfrm>
      </p:grpSpPr>
      <p:sp>
        <p:nvSpPr>
          <p:cNvPr id="146" name="Google Shape;146;gb4537920b0_1_6"/>
          <p:cNvSpPr txBox="1"/>
          <p:nvPr>
            <p:ph type="title"/>
          </p:nvPr>
        </p:nvSpPr>
        <p:spPr>
          <a:xfrm>
            <a:off x="361950" y="1365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600">
                <a:latin typeface="Cutive"/>
                <a:ea typeface="Cutive"/>
                <a:cs typeface="Cutive"/>
                <a:sym typeface="Cutive"/>
              </a:rPr>
              <a:t>Michele Martinez</a:t>
            </a:r>
            <a:endParaRPr/>
          </a:p>
        </p:txBody>
      </p:sp>
      <p:sp>
        <p:nvSpPr>
          <p:cNvPr id="147" name="Google Shape;147;gb4537920b0_1_6"/>
          <p:cNvSpPr txBox="1"/>
          <p:nvPr/>
        </p:nvSpPr>
        <p:spPr>
          <a:xfrm>
            <a:off x="609600" y="2012363"/>
            <a:ext cx="33132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300">
                <a:solidFill>
                  <a:schemeClr val="dk1"/>
                </a:solidFill>
              </a:rPr>
              <a:t>Show students around your Blackboard site several times in the first few weeks</a:t>
            </a:r>
            <a:endParaRPr sz="700">
              <a:latin typeface="Calibri"/>
              <a:ea typeface="Calibri"/>
              <a:cs typeface="Calibri"/>
              <a:sym typeface="Calibri"/>
            </a:endParaRPr>
          </a:p>
        </p:txBody>
      </p:sp>
      <p:pic>
        <p:nvPicPr>
          <p:cNvPr id="148" name="Google Shape;148;gb4537920b0_1_6"/>
          <p:cNvPicPr preferRelativeResize="0"/>
          <p:nvPr/>
        </p:nvPicPr>
        <p:blipFill>
          <a:blip r:embed="rId3">
            <a:alphaModFix/>
          </a:blip>
          <a:stretch>
            <a:fillRect/>
          </a:stretch>
        </p:blipFill>
        <p:spPr>
          <a:xfrm>
            <a:off x="4271775" y="1743313"/>
            <a:ext cx="7367951" cy="4570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3" name="Shape 153"/>
        <p:cNvGrpSpPr/>
        <p:nvPr/>
      </p:nvGrpSpPr>
      <p:grpSpPr>
        <a:xfrm>
          <a:off x="0" y="0"/>
          <a:ext cx="0" cy="0"/>
          <a:chOff x="0" y="0"/>
          <a:chExt cx="0" cy="0"/>
        </a:xfrm>
      </p:grpSpPr>
      <p:sp>
        <p:nvSpPr>
          <p:cNvPr id="154" name="Google Shape;154;gb4537920b0_1_15"/>
          <p:cNvSpPr txBox="1"/>
          <p:nvPr/>
        </p:nvSpPr>
        <p:spPr>
          <a:xfrm>
            <a:off x="838200" y="781050"/>
            <a:ext cx="113538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a:solidFill>
                  <a:schemeClr val="dk1"/>
                </a:solidFill>
              </a:rPr>
              <a:t>Imagine a Writing Consultant Helping Your Student Understand Your Assignment Sheets</a:t>
            </a:r>
            <a:endParaRPr b="1" sz="4000">
              <a:solidFill>
                <a:schemeClr val="dk1"/>
              </a:solidFill>
            </a:endParaRPr>
          </a:p>
        </p:txBody>
      </p:sp>
      <p:sp>
        <p:nvSpPr>
          <p:cNvPr id="155" name="Google Shape;155;gb4537920b0_1_15"/>
          <p:cNvSpPr txBox="1"/>
          <p:nvPr/>
        </p:nvSpPr>
        <p:spPr>
          <a:xfrm>
            <a:off x="2038350" y="2705100"/>
            <a:ext cx="7905900" cy="2514600"/>
          </a:xfrm>
          <a:prstGeom prst="rect">
            <a:avLst/>
          </a:prstGeom>
          <a:noFill/>
          <a:ln>
            <a:noFill/>
          </a:ln>
        </p:spPr>
        <p:txBody>
          <a:bodyPr anchorCtr="0" anchor="t" bIns="91425" lIns="91425" spcFirstLastPara="1" rIns="91425" wrap="square" tIns="91425">
            <a:normAutofit/>
          </a:bodyPr>
          <a:lstStyle/>
          <a:p>
            <a:pPr indent="-438150" lvl="0" marL="457200" rtl="0" algn="l">
              <a:lnSpc>
                <a:spcPct val="115000"/>
              </a:lnSpc>
              <a:spcBef>
                <a:spcPts val="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Clear Learning Goals</a:t>
            </a:r>
            <a:endParaRPr sz="3300">
              <a:solidFill>
                <a:schemeClr val="dk1"/>
              </a:solidFill>
            </a:endParaRPr>
          </a:p>
          <a:p>
            <a:pPr indent="-438150" lvl="0" marL="457200" rtl="0" algn="l">
              <a:lnSpc>
                <a:spcPct val="115000"/>
              </a:lnSpc>
              <a:spcBef>
                <a:spcPts val="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Concise Scaffolding Language</a:t>
            </a:r>
            <a:endParaRPr sz="3300">
              <a:solidFill>
                <a:schemeClr val="dk1"/>
              </a:solidFill>
              <a:latin typeface="Calibri"/>
              <a:ea typeface="Calibri"/>
              <a:cs typeface="Calibri"/>
              <a:sym typeface="Calibri"/>
            </a:endParaRPr>
          </a:p>
          <a:p>
            <a:pPr indent="-438150" lvl="0" marL="457200" rtl="0" algn="l">
              <a:lnSpc>
                <a:spcPct val="115000"/>
              </a:lnSpc>
              <a:spcBef>
                <a:spcPts val="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Illustrative Examples</a:t>
            </a:r>
            <a:endParaRPr sz="3300">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60" name="Shape 160"/>
        <p:cNvGrpSpPr/>
        <p:nvPr/>
      </p:nvGrpSpPr>
      <p:grpSpPr>
        <a:xfrm>
          <a:off x="0" y="0"/>
          <a:ext cx="0" cy="0"/>
          <a:chOff x="0" y="0"/>
          <a:chExt cx="0" cy="0"/>
        </a:xfrm>
      </p:grpSpPr>
      <p:sp>
        <p:nvSpPr>
          <p:cNvPr id="161" name="Google Shape;161;gb4537920b0_1_25"/>
          <p:cNvSpPr txBox="1"/>
          <p:nvPr/>
        </p:nvSpPr>
        <p:spPr>
          <a:xfrm>
            <a:off x="952500" y="800100"/>
            <a:ext cx="92583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400">
                <a:solidFill>
                  <a:schemeClr val="dk1"/>
                </a:solidFill>
              </a:rPr>
              <a:t>Take Care of Yourself</a:t>
            </a:r>
            <a:endParaRPr/>
          </a:p>
        </p:txBody>
      </p:sp>
      <p:sp>
        <p:nvSpPr>
          <p:cNvPr id="162" name="Google Shape;162;gb4537920b0_1_25"/>
          <p:cNvSpPr txBox="1"/>
          <p:nvPr/>
        </p:nvSpPr>
        <p:spPr>
          <a:xfrm>
            <a:off x="1476300" y="2057400"/>
            <a:ext cx="8210700" cy="2724300"/>
          </a:xfrm>
          <a:prstGeom prst="rect">
            <a:avLst/>
          </a:prstGeom>
          <a:noFill/>
          <a:ln>
            <a:noFill/>
          </a:ln>
        </p:spPr>
        <p:txBody>
          <a:bodyPr anchorCtr="0" anchor="t" bIns="91425" lIns="91425" spcFirstLastPara="1" rIns="91425" wrap="square" tIns="91425">
            <a:spAutoFit/>
          </a:bodyPr>
          <a:lstStyle/>
          <a:p>
            <a:pPr indent="-438150" lvl="0" marL="457200" rtl="0" algn="l">
              <a:lnSpc>
                <a:spcPct val="98181"/>
              </a:lnSpc>
              <a:spcBef>
                <a:spcPts val="100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Students relish being as generous to you as you are to them.</a:t>
            </a:r>
            <a:endParaRPr sz="3300">
              <a:solidFill>
                <a:schemeClr val="dk1"/>
              </a:solidFill>
            </a:endParaRPr>
          </a:p>
          <a:p>
            <a:pPr indent="-438150" lvl="0" marL="457200" rtl="0" algn="l">
              <a:lnSpc>
                <a:spcPct val="98181"/>
              </a:lnSpc>
              <a:spcBef>
                <a:spcPts val="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Remember that the syllabus is flexible. </a:t>
            </a:r>
            <a:endParaRPr sz="3300">
              <a:solidFill>
                <a:schemeClr val="dk1"/>
              </a:solidFill>
              <a:latin typeface="Calibri"/>
              <a:ea typeface="Calibri"/>
              <a:cs typeface="Calibri"/>
              <a:sym typeface="Calibri"/>
            </a:endParaRPr>
          </a:p>
          <a:p>
            <a:pPr indent="-438150" lvl="0" marL="457200" rtl="0" algn="l">
              <a:lnSpc>
                <a:spcPct val="98181"/>
              </a:lnSpc>
              <a:spcBef>
                <a:spcPts val="0"/>
              </a:spcBef>
              <a:spcAft>
                <a:spcPts val="0"/>
              </a:spcAft>
              <a:buClr>
                <a:schemeClr val="dk1"/>
              </a:buClr>
              <a:buSzPts val="3300"/>
              <a:buFont typeface="Calibri"/>
              <a:buChar char="●"/>
            </a:pPr>
            <a:r>
              <a:rPr lang="en-US" sz="3300">
                <a:solidFill>
                  <a:schemeClr val="dk1"/>
                </a:solidFill>
                <a:latin typeface="Calibri"/>
                <a:ea typeface="Calibri"/>
                <a:cs typeface="Calibri"/>
                <a:sym typeface="Calibri"/>
              </a:rPr>
              <a:t>If you’re exhausted, try to slow things down. Simplify where possible.</a:t>
            </a:r>
            <a:endParaRPr sz="19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9"/>
          <p:cNvSpPr txBox="1"/>
          <p:nvPr>
            <p:ph type="title"/>
          </p:nvPr>
        </p:nvSpPr>
        <p:spPr>
          <a:xfrm>
            <a:off x="2516700" y="913788"/>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utive"/>
              <a:buNone/>
            </a:pPr>
            <a:r>
              <a:rPr b="1" lang="en-US" sz="3600">
                <a:latin typeface="Cutive"/>
                <a:ea typeface="Cutive"/>
                <a:cs typeface="Cutive"/>
                <a:sym typeface="Cutive"/>
              </a:rPr>
              <a:t>Sub Alliance</a:t>
            </a:r>
            <a:endParaRPr b="1" sz="3600">
              <a:latin typeface="Cutive"/>
              <a:ea typeface="Cutive"/>
              <a:cs typeface="Cutive"/>
              <a:sym typeface="Cutive"/>
            </a:endParaRPr>
          </a:p>
        </p:txBody>
      </p:sp>
      <p:sp>
        <p:nvSpPr>
          <p:cNvPr id="169" name="Google Shape;169;p19"/>
          <p:cNvSpPr txBox="1"/>
          <p:nvPr>
            <p:ph idx="1" type="body"/>
          </p:nvPr>
        </p:nvSpPr>
        <p:spPr>
          <a:xfrm>
            <a:off x="2516700" y="1607675"/>
            <a:ext cx="4359300" cy="4518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64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640"/>
              </a:spcBef>
              <a:spcAft>
                <a:spcPts val="0"/>
              </a:spcAft>
              <a:buClr>
                <a:schemeClr val="hlink"/>
              </a:buClr>
              <a:buSzPts val="2000"/>
              <a:buNone/>
            </a:pPr>
            <a:r>
              <a:rPr b="1" lang="en-US" sz="2000" u="sng">
                <a:solidFill>
                  <a:schemeClr val="hlink"/>
                </a:solidFill>
                <a:latin typeface="Arial"/>
                <a:ea typeface="Arial"/>
                <a:cs typeface="Arial"/>
                <a:sym typeface="Arial"/>
                <a:hlinkClick r:id="rId3"/>
              </a:rPr>
              <a:t>Request a Substitute</a:t>
            </a:r>
            <a:r>
              <a:rPr b="1" lang="en-US" sz="2000">
                <a:latin typeface="Arial"/>
                <a:ea typeface="Arial"/>
                <a:cs typeface="Arial"/>
                <a:sym typeface="Arial"/>
              </a:rPr>
              <a:t> </a:t>
            </a:r>
            <a:r>
              <a:rPr lang="en-US" sz="2000">
                <a:latin typeface="Arial"/>
                <a:ea typeface="Arial"/>
                <a:cs typeface="Arial"/>
                <a:sym typeface="Arial"/>
              </a:rPr>
              <a:t>form is now available on the WPnet</a:t>
            </a:r>
            <a:endParaRPr sz="2000">
              <a:latin typeface="Arial"/>
              <a:ea typeface="Arial"/>
              <a:cs typeface="Arial"/>
              <a:sym typeface="Arial"/>
            </a:endParaRPr>
          </a:p>
          <a:p>
            <a:pPr indent="0" lvl="0" marL="0" rtl="0" algn="l">
              <a:lnSpc>
                <a:spcPct val="90000"/>
              </a:lnSpc>
              <a:spcBef>
                <a:spcPts val="64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640"/>
              </a:spcBef>
              <a:spcAft>
                <a:spcPts val="0"/>
              </a:spcAft>
              <a:buClr>
                <a:schemeClr val="dk1"/>
              </a:buClr>
              <a:buSzPts val="2000"/>
              <a:buNone/>
            </a:pPr>
            <a:r>
              <a:rPr lang="en-US" sz="2000">
                <a:latin typeface="Arial"/>
                <a:ea typeface="Arial"/>
                <a:cs typeface="Arial"/>
                <a:sym typeface="Arial"/>
              </a:rPr>
              <a:t>Questions? Contact Lesley Yoder (</a:t>
            </a:r>
            <a:r>
              <a:rPr lang="en-US" sz="2000" u="sng">
                <a:solidFill>
                  <a:schemeClr val="hlink"/>
                </a:solidFill>
                <a:latin typeface="Arial"/>
                <a:ea typeface="Arial"/>
                <a:cs typeface="Arial"/>
                <a:sym typeface="Arial"/>
                <a:hlinkClick r:id="rId4"/>
              </a:rPr>
              <a:t>layoder@bu.edu</a:t>
            </a:r>
            <a:r>
              <a:rPr lang="en-US" sz="2000">
                <a:latin typeface="Arial"/>
                <a:ea typeface="Arial"/>
                <a:cs typeface="Arial"/>
                <a:sym typeface="Arial"/>
              </a:rPr>
              <a:t>) </a:t>
            </a:r>
            <a:endParaRPr sz="2000">
              <a:latin typeface="Arial"/>
              <a:ea typeface="Arial"/>
              <a:cs typeface="Arial"/>
              <a:sym typeface="Arial"/>
            </a:endParaRPr>
          </a:p>
        </p:txBody>
      </p:sp>
      <p:pic>
        <p:nvPicPr>
          <p:cNvPr id="170" name="Google Shape;170;p19"/>
          <p:cNvPicPr preferRelativeResize="0"/>
          <p:nvPr/>
        </p:nvPicPr>
        <p:blipFill rotWithShape="1">
          <a:blip r:embed="rId5">
            <a:alphaModFix/>
          </a:blip>
          <a:srcRect b="0" l="0" r="0" t="0"/>
          <a:stretch/>
        </p:blipFill>
        <p:spPr>
          <a:xfrm>
            <a:off x="6875951" y="0"/>
            <a:ext cx="3582541"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75" name="Shape 175"/>
        <p:cNvGrpSpPr/>
        <p:nvPr/>
      </p:nvGrpSpPr>
      <p:grpSpPr>
        <a:xfrm>
          <a:off x="0" y="0"/>
          <a:ext cx="0" cy="0"/>
          <a:chOff x="0" y="0"/>
          <a:chExt cx="0" cy="0"/>
        </a:xfrm>
      </p:grpSpPr>
      <p:sp>
        <p:nvSpPr>
          <p:cNvPr id="176" name="Google Shape;176;gb4537920b0_1_34"/>
          <p:cNvSpPr txBox="1"/>
          <p:nvPr/>
        </p:nvSpPr>
        <p:spPr>
          <a:xfrm>
            <a:off x="1238250" y="1962150"/>
            <a:ext cx="10229700" cy="3889200"/>
          </a:xfrm>
          <a:prstGeom prst="rect">
            <a:avLst/>
          </a:prstGeom>
          <a:noFill/>
          <a:ln>
            <a:noFill/>
          </a:ln>
        </p:spPr>
        <p:txBody>
          <a:bodyPr anchorCtr="0" anchor="t" bIns="91425" lIns="91425" spcFirstLastPara="1" rIns="91425" wrap="square" tIns="91425">
            <a:spAutoFit/>
          </a:bodyPr>
          <a:lstStyle/>
          <a:p>
            <a:pPr indent="-406400" lvl="0" marL="457200" rtl="0" algn="l">
              <a:lnSpc>
                <a:spcPct val="98181"/>
              </a:lnSpc>
              <a:spcBef>
                <a:spcPts val="100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Multimodal Analysis/Genres (e.g., how to analyze/interpret still images, graphic narrative, moving pictures, podcasts, etc.)</a:t>
            </a:r>
            <a:endParaRPr sz="2800">
              <a:solidFill>
                <a:schemeClr val="dk1"/>
              </a:solidFill>
              <a:latin typeface="Calibri"/>
              <a:ea typeface="Calibri"/>
              <a:cs typeface="Calibri"/>
              <a:sym typeface="Calibri"/>
            </a:endParaRPr>
          </a:p>
          <a:p>
            <a:pPr indent="-406400" lvl="0" marL="457200" rtl="0" algn="l">
              <a:lnSpc>
                <a:spcPct val="98181"/>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Information Literacy on Multimodal Sources (e.g., reliable videos, podcasts, blogs, and other sources)</a:t>
            </a:r>
            <a:endParaRPr sz="2800">
              <a:solidFill>
                <a:schemeClr val="dk1"/>
              </a:solidFill>
              <a:latin typeface="Calibri"/>
              <a:ea typeface="Calibri"/>
              <a:cs typeface="Calibri"/>
              <a:sym typeface="Calibri"/>
            </a:endParaRPr>
          </a:p>
          <a:p>
            <a:pPr indent="-406400" lvl="0" marL="457200" rtl="0" algn="l">
              <a:lnSpc>
                <a:spcPct val="98181"/>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Universal Design (e.g., webpage design, video/audio projects, etc.)</a:t>
            </a:r>
            <a:endParaRPr sz="2800">
              <a:solidFill>
                <a:schemeClr val="dk1"/>
              </a:solidFill>
              <a:latin typeface="Calibri"/>
              <a:ea typeface="Calibri"/>
              <a:cs typeface="Calibri"/>
              <a:sym typeface="Calibri"/>
            </a:endParaRPr>
          </a:p>
          <a:p>
            <a:pPr indent="0" lvl="0" marL="0" rtl="0" algn="l">
              <a:lnSpc>
                <a:spcPct val="98181"/>
              </a:lnSpc>
              <a:spcBef>
                <a:spcPts val="1000"/>
              </a:spcBef>
              <a:spcAft>
                <a:spcPts val="0"/>
              </a:spcAft>
              <a:buNone/>
            </a:pPr>
            <a:r>
              <a:t/>
            </a:r>
            <a:endParaRPr sz="2800">
              <a:solidFill>
                <a:schemeClr val="dk1"/>
              </a:solidFill>
              <a:latin typeface="Calibri"/>
              <a:ea typeface="Calibri"/>
              <a:cs typeface="Calibri"/>
              <a:sym typeface="Calibri"/>
            </a:endParaRPr>
          </a:p>
          <a:p>
            <a:pPr indent="0" lvl="0" marL="0" rtl="0" algn="l">
              <a:lnSpc>
                <a:spcPct val="98181"/>
              </a:lnSpc>
              <a:spcBef>
                <a:spcPts val="1000"/>
              </a:spcBef>
              <a:spcAft>
                <a:spcPts val="0"/>
              </a:spcAft>
              <a:buNone/>
            </a:pPr>
            <a:r>
              <a:rPr lang="en-US" sz="2800">
                <a:solidFill>
                  <a:schemeClr val="dk1"/>
                </a:solidFill>
                <a:latin typeface="Calibri"/>
                <a:ea typeface="Calibri"/>
                <a:cs typeface="Calibri"/>
                <a:sym typeface="Calibri"/>
              </a:rPr>
              <a:t>If you have exercises/handouts related to these subjects, please email: </a:t>
            </a:r>
            <a:r>
              <a:rPr b="1" lang="en-US" sz="2800">
                <a:solidFill>
                  <a:schemeClr val="dk1"/>
                </a:solidFill>
                <a:latin typeface="Calibri"/>
                <a:ea typeface="Calibri"/>
                <a:cs typeface="Calibri"/>
                <a:sym typeface="Calibri"/>
              </a:rPr>
              <a:t>mcmartin@bu.edu</a:t>
            </a:r>
            <a:endParaRPr b="1" sz="2800">
              <a:solidFill>
                <a:schemeClr val="dk1"/>
              </a:solidFill>
              <a:latin typeface="Calibri"/>
              <a:ea typeface="Calibri"/>
              <a:cs typeface="Calibri"/>
              <a:sym typeface="Calibri"/>
            </a:endParaRPr>
          </a:p>
        </p:txBody>
      </p:sp>
      <p:sp>
        <p:nvSpPr>
          <p:cNvPr id="177" name="Google Shape;177;gb4537920b0_1_34"/>
          <p:cNvSpPr txBox="1"/>
          <p:nvPr/>
        </p:nvSpPr>
        <p:spPr>
          <a:xfrm>
            <a:off x="876300" y="742950"/>
            <a:ext cx="10229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400">
                <a:solidFill>
                  <a:schemeClr val="dk1"/>
                </a:solidFill>
              </a:rPr>
              <a:t>Call for DME Exercises</a:t>
            </a:r>
            <a:r>
              <a:rPr lang="en-US" sz="4400">
                <a:solidFill>
                  <a:schemeClr val="dk1"/>
                </a:solidFill>
              </a:rPr>
              <a:t> </a:t>
            </a: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b4537920b0_1_49"/>
          <p:cNvSpPr txBox="1"/>
          <p:nvPr>
            <p:ph type="title"/>
          </p:nvPr>
        </p:nvSpPr>
        <p:spPr>
          <a:xfrm>
            <a:off x="736750" y="89267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700">
                <a:latin typeface="Cutive"/>
                <a:ea typeface="Cutive"/>
                <a:cs typeface="Cutive"/>
                <a:sym typeface="Cutive"/>
              </a:rPr>
              <a:t>Spring 2021 CAS WR Section</a:t>
            </a:r>
            <a:r>
              <a:rPr b="1" lang="en-US" sz="3600">
                <a:latin typeface="Cutive"/>
                <a:ea typeface="Cutive"/>
                <a:cs typeface="Cutive"/>
                <a:sym typeface="Cutive"/>
              </a:rPr>
              <a:t>s</a:t>
            </a:r>
            <a:endParaRPr>
              <a:latin typeface="Cutive"/>
              <a:ea typeface="Cutive"/>
              <a:cs typeface="Cutive"/>
              <a:sym typeface="Cutive"/>
            </a:endParaRPr>
          </a:p>
        </p:txBody>
      </p:sp>
      <p:sp>
        <p:nvSpPr>
          <p:cNvPr id="184" name="Google Shape;184;gb4537920b0_1_49"/>
          <p:cNvSpPr txBox="1"/>
          <p:nvPr>
            <p:ph idx="1" type="body"/>
          </p:nvPr>
        </p:nvSpPr>
        <p:spPr>
          <a:xfrm>
            <a:off x="1481175" y="1825625"/>
            <a:ext cx="98727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Clr>
                <a:schemeClr val="dk1"/>
              </a:buClr>
              <a:buSzPts val="1100"/>
              <a:buFont typeface="Arial"/>
              <a:buNone/>
            </a:pPr>
            <a:r>
              <a:t/>
            </a:r>
            <a:endParaRPr sz="37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rPr lang="en-US" sz="3700">
                <a:latin typeface="Arial"/>
                <a:ea typeface="Arial"/>
                <a:cs typeface="Arial"/>
                <a:sym typeface="Arial"/>
              </a:rPr>
              <a:t>In-person 1/week: 59 sections</a:t>
            </a:r>
            <a:endParaRPr sz="37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rPr lang="en-US" sz="3700">
                <a:latin typeface="Arial"/>
                <a:ea typeface="Arial"/>
                <a:cs typeface="Arial"/>
                <a:sym typeface="Arial"/>
              </a:rPr>
              <a:t>Fully remote: 124 sections</a:t>
            </a:r>
            <a:endParaRPr sz="37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rPr lang="en-US" sz="3700">
                <a:latin typeface="Arial"/>
                <a:ea typeface="Arial"/>
                <a:cs typeface="Arial"/>
                <a:sym typeface="Arial"/>
              </a:rPr>
              <a:t>Total sections: 183</a:t>
            </a:r>
            <a:endParaRPr sz="37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10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sp>
        <p:nvSpPr>
          <p:cNvPr id="189" name="Google Shape;189;gb590ae0599_2_17"/>
          <p:cNvSpPr/>
          <p:nvPr/>
        </p:nvSpPr>
        <p:spPr>
          <a:xfrm>
            <a:off x="0" y="0"/>
            <a:ext cx="12192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grpSp>
        <p:nvGrpSpPr>
          <p:cNvPr id="190" name="Google Shape;190;gb590ae0599_2_17"/>
          <p:cNvGrpSpPr/>
          <p:nvPr/>
        </p:nvGrpSpPr>
        <p:grpSpPr>
          <a:xfrm>
            <a:off x="1" y="0"/>
            <a:ext cx="12192000" cy="6858000"/>
            <a:chOff x="1" y="0"/>
            <a:chExt cx="12192000" cy="6858000"/>
          </a:xfrm>
        </p:grpSpPr>
        <p:sp>
          <p:nvSpPr>
            <p:cNvPr id="191" name="Google Shape;191;gb590ae0599_2_17"/>
            <p:cNvSpPr/>
            <p:nvPr/>
          </p:nvSpPr>
          <p:spPr>
            <a:xfrm>
              <a:off x="1"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sp>
          <p:nvSpPr>
            <p:cNvPr id="192" name="Google Shape;192;gb590ae0599_2_17"/>
            <p:cNvSpPr/>
            <p:nvPr/>
          </p:nvSpPr>
          <p:spPr>
            <a:xfrm>
              <a:off x="1" y="0"/>
              <a:ext cx="12192000" cy="6858000"/>
            </a:xfrm>
            <a:prstGeom prst="rect">
              <a:avLst/>
            </a:prstGeom>
            <a:solidFill>
              <a:srgbClr val="845305">
                <a:alpha val="2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grpSp>
      <p:sp>
        <p:nvSpPr>
          <p:cNvPr id="193" name="Google Shape;193;gb590ae0599_2_17"/>
          <p:cNvSpPr txBox="1"/>
          <p:nvPr>
            <p:ph type="title"/>
          </p:nvPr>
        </p:nvSpPr>
        <p:spPr>
          <a:xfrm>
            <a:off x="625033" y="383822"/>
            <a:ext cx="5775900" cy="5802600"/>
          </a:xfrm>
          <a:prstGeom prst="rect">
            <a:avLst/>
          </a:prstGeom>
          <a:solidFill>
            <a:srgbClr val="FFFFFF"/>
          </a:solidFill>
          <a:ln cap="sq" cmpd="sng" w="31750">
            <a:solidFill>
              <a:srgbClr val="404040"/>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3240"/>
              <a:buFont typeface="Gill Sans"/>
              <a:buNone/>
            </a:pPr>
            <a:r>
              <a:rPr lang="en-US" sz="3040" u="sng"/>
              <a:t>YOUR L</a:t>
            </a:r>
            <a:r>
              <a:rPr i="1" lang="en-US" sz="3040" u="sng"/>
              <a:t>F</a:t>
            </a:r>
            <a:r>
              <a:rPr lang="en-US" sz="3040" u="sng"/>
              <a:t>A FACULTY COACHES</a:t>
            </a:r>
            <a:br>
              <a:rPr lang="en-US" sz="3040"/>
            </a:br>
            <a:br>
              <a:rPr lang="en-US" sz="2880"/>
            </a:br>
            <a:r>
              <a:rPr lang="en-US" sz="2880"/>
              <a:t>•STEPHEN HODIN </a:t>
            </a:r>
            <a:r>
              <a:rPr lang="en-US" sz="2880" u="sng">
                <a:solidFill>
                  <a:schemeClr val="hlink"/>
                </a:solidFill>
                <a:hlinkClick r:id="rId3"/>
              </a:rPr>
              <a:t>SHODIN@BU.EDU</a:t>
            </a:r>
            <a:r>
              <a:rPr lang="en-US" sz="2880"/>
              <a:t> </a:t>
            </a:r>
            <a:br>
              <a:rPr lang="en-US" sz="2880"/>
            </a:br>
            <a:r>
              <a:rPr lang="en-US" sz="2880"/>
              <a:t>DROP-IN OFFICE HOURS M 2-4:00</a:t>
            </a:r>
            <a:br>
              <a:rPr lang="en-US" sz="2880"/>
            </a:br>
            <a:r>
              <a:rPr lang="en-US" sz="1620"/>
              <a:t>LINK: </a:t>
            </a:r>
            <a:r>
              <a:rPr lang="en-US" sz="1620" u="sng">
                <a:solidFill>
                  <a:schemeClr val="hlink"/>
                </a:solidFill>
                <a:hlinkClick r:id="rId4"/>
              </a:rPr>
              <a:t>HTTPS://BOSTONU.ZOOM.US/J/3426243517</a:t>
            </a:r>
            <a:r>
              <a:rPr lang="en-US" sz="1620"/>
              <a:t> </a:t>
            </a:r>
            <a:br>
              <a:rPr lang="en-US" sz="1620"/>
            </a:br>
            <a:br>
              <a:rPr lang="en-US" sz="1620"/>
            </a:br>
            <a:r>
              <a:rPr lang="en-US" sz="2880"/>
              <a:t>•JAMES PASTO </a:t>
            </a:r>
            <a:r>
              <a:rPr lang="en-US" sz="2880" u="sng">
                <a:solidFill>
                  <a:schemeClr val="hlink"/>
                </a:solidFill>
                <a:hlinkClick r:id="rId5"/>
              </a:rPr>
              <a:t>JPASTO@BU.EDU</a:t>
            </a:r>
            <a:r>
              <a:rPr lang="en-US" sz="2880"/>
              <a:t> </a:t>
            </a:r>
            <a:br>
              <a:rPr lang="en-US" sz="2880"/>
            </a:br>
            <a:r>
              <a:rPr lang="en-US" sz="2880"/>
              <a:t>DROP-IN OFFICE HOURS TU 11-12:00</a:t>
            </a:r>
            <a:br>
              <a:rPr lang="en-US" sz="2880"/>
            </a:br>
            <a:r>
              <a:rPr lang="en-US" sz="1440"/>
              <a:t>LINK: </a:t>
            </a:r>
            <a:r>
              <a:rPr lang="en-US" sz="1440" u="sng">
                <a:solidFill>
                  <a:schemeClr val="hlink"/>
                </a:solidFill>
                <a:hlinkClick r:id="rId6"/>
              </a:rPr>
              <a:t>HTTPS://BOSTONU.ZOOM.US/J/9459197305</a:t>
            </a:r>
            <a:r>
              <a:rPr lang="en-US" sz="1440"/>
              <a:t> </a:t>
            </a:r>
            <a:br>
              <a:rPr lang="en-US" sz="1440"/>
            </a:br>
            <a:br>
              <a:rPr lang="en-US" sz="2880"/>
            </a:br>
            <a:r>
              <a:rPr lang="en-US" sz="2880"/>
              <a:t>•ROBIN STEVENS </a:t>
            </a:r>
            <a:r>
              <a:rPr lang="en-US" sz="2880" u="sng">
                <a:solidFill>
                  <a:schemeClr val="hlink"/>
                </a:solidFill>
                <a:hlinkClick r:id="rId7"/>
              </a:rPr>
              <a:t>RJS01@BU.EDU</a:t>
            </a:r>
            <a:br>
              <a:rPr lang="en-US" sz="2880"/>
            </a:br>
            <a:r>
              <a:rPr lang="en-US" sz="2880"/>
              <a:t>DROP-IN OFFICE HOURS: TH 10-11:00 </a:t>
            </a:r>
            <a:r>
              <a:rPr lang="en-US" sz="1620"/>
              <a:t>LINK: </a:t>
            </a:r>
            <a:r>
              <a:rPr lang="en-US" sz="1620" u="sng">
                <a:solidFill>
                  <a:schemeClr val="hlink"/>
                </a:solidFill>
                <a:hlinkClick r:id="rId8"/>
              </a:rPr>
              <a:t>HTTPS://BOSTONU.ZOOM.US/J/99861028567?PWD=S0P2SGFOSVUVBKWXLY91V0U4DKLKZZ09</a:t>
            </a:r>
            <a:endParaRPr sz="1620"/>
          </a:p>
        </p:txBody>
      </p:sp>
      <p:sp>
        <p:nvSpPr>
          <p:cNvPr id="194" name="Google Shape;194;gb590ae0599_2_17"/>
          <p:cNvSpPr/>
          <p:nvPr/>
        </p:nvSpPr>
        <p:spPr>
          <a:xfrm>
            <a:off x="6766174" y="0"/>
            <a:ext cx="5282519" cy="6858000"/>
          </a:xfrm>
          <a:custGeom>
            <a:rect b="b" l="l" r="r" t="t"/>
            <a:pathLst>
              <a:path extrusionOk="0" h="6858000" w="5282519">
                <a:moveTo>
                  <a:pt x="189795" y="0"/>
                </a:moveTo>
                <a:lnTo>
                  <a:pt x="5282519" y="0"/>
                </a:lnTo>
                <a:lnTo>
                  <a:pt x="5282519" y="6858000"/>
                </a:lnTo>
                <a:lnTo>
                  <a:pt x="189795" y="6858000"/>
                </a:lnTo>
                <a:lnTo>
                  <a:pt x="184756" y="6791325"/>
                </a:lnTo>
                <a:lnTo>
                  <a:pt x="176358" y="6735762"/>
                </a:lnTo>
                <a:lnTo>
                  <a:pt x="166281" y="6683375"/>
                </a:lnTo>
                <a:lnTo>
                  <a:pt x="149485" y="6640512"/>
                </a:lnTo>
                <a:lnTo>
                  <a:pt x="132689" y="6597650"/>
                </a:lnTo>
                <a:lnTo>
                  <a:pt x="112534" y="6561137"/>
                </a:lnTo>
                <a:lnTo>
                  <a:pt x="92379" y="6523037"/>
                </a:lnTo>
                <a:lnTo>
                  <a:pt x="73903" y="6488112"/>
                </a:lnTo>
                <a:lnTo>
                  <a:pt x="55427" y="6448425"/>
                </a:lnTo>
                <a:lnTo>
                  <a:pt x="38632" y="6407150"/>
                </a:lnTo>
                <a:lnTo>
                  <a:pt x="23515" y="6361112"/>
                </a:lnTo>
                <a:lnTo>
                  <a:pt x="11758" y="6311900"/>
                </a:lnTo>
                <a:lnTo>
                  <a:pt x="3359" y="6251575"/>
                </a:lnTo>
                <a:lnTo>
                  <a:pt x="0" y="6183312"/>
                </a:lnTo>
                <a:lnTo>
                  <a:pt x="3359" y="6113462"/>
                </a:lnTo>
                <a:lnTo>
                  <a:pt x="11758" y="6056312"/>
                </a:lnTo>
                <a:lnTo>
                  <a:pt x="23515" y="6003925"/>
                </a:lnTo>
                <a:lnTo>
                  <a:pt x="38632" y="5956300"/>
                </a:lnTo>
                <a:lnTo>
                  <a:pt x="55427" y="5915025"/>
                </a:lnTo>
                <a:lnTo>
                  <a:pt x="75583" y="5876925"/>
                </a:lnTo>
                <a:lnTo>
                  <a:pt x="95738" y="5840412"/>
                </a:lnTo>
                <a:lnTo>
                  <a:pt x="115893" y="5802312"/>
                </a:lnTo>
                <a:lnTo>
                  <a:pt x="134368" y="5762625"/>
                </a:lnTo>
                <a:lnTo>
                  <a:pt x="152844" y="5721350"/>
                </a:lnTo>
                <a:lnTo>
                  <a:pt x="167960" y="5675312"/>
                </a:lnTo>
                <a:lnTo>
                  <a:pt x="178038" y="5622925"/>
                </a:lnTo>
                <a:lnTo>
                  <a:pt x="188115" y="5562600"/>
                </a:lnTo>
                <a:lnTo>
                  <a:pt x="189795" y="5494337"/>
                </a:lnTo>
                <a:lnTo>
                  <a:pt x="188115" y="5426075"/>
                </a:lnTo>
                <a:lnTo>
                  <a:pt x="178038" y="5365750"/>
                </a:lnTo>
                <a:lnTo>
                  <a:pt x="167960" y="5313362"/>
                </a:lnTo>
                <a:lnTo>
                  <a:pt x="152844" y="5268912"/>
                </a:lnTo>
                <a:lnTo>
                  <a:pt x="134368" y="5226050"/>
                </a:lnTo>
                <a:lnTo>
                  <a:pt x="115893" y="5186362"/>
                </a:lnTo>
                <a:lnTo>
                  <a:pt x="95738" y="5149850"/>
                </a:lnTo>
                <a:lnTo>
                  <a:pt x="75583" y="5114925"/>
                </a:lnTo>
                <a:lnTo>
                  <a:pt x="55427" y="5075237"/>
                </a:lnTo>
                <a:lnTo>
                  <a:pt x="38632" y="5033962"/>
                </a:lnTo>
                <a:lnTo>
                  <a:pt x="23515" y="4987925"/>
                </a:lnTo>
                <a:lnTo>
                  <a:pt x="11758" y="4935537"/>
                </a:lnTo>
                <a:lnTo>
                  <a:pt x="3359" y="4875212"/>
                </a:lnTo>
                <a:lnTo>
                  <a:pt x="0" y="4806950"/>
                </a:lnTo>
                <a:lnTo>
                  <a:pt x="3359" y="4738687"/>
                </a:lnTo>
                <a:lnTo>
                  <a:pt x="11758" y="4678362"/>
                </a:lnTo>
                <a:lnTo>
                  <a:pt x="23515" y="4625975"/>
                </a:lnTo>
                <a:lnTo>
                  <a:pt x="38632" y="4579937"/>
                </a:lnTo>
                <a:lnTo>
                  <a:pt x="55427" y="4537075"/>
                </a:lnTo>
                <a:lnTo>
                  <a:pt x="75583" y="4498975"/>
                </a:lnTo>
                <a:lnTo>
                  <a:pt x="115893" y="4424362"/>
                </a:lnTo>
                <a:lnTo>
                  <a:pt x="134368" y="4386262"/>
                </a:lnTo>
                <a:lnTo>
                  <a:pt x="152844" y="4343400"/>
                </a:lnTo>
                <a:lnTo>
                  <a:pt x="167960" y="4297362"/>
                </a:lnTo>
                <a:lnTo>
                  <a:pt x="178038" y="4244975"/>
                </a:lnTo>
                <a:lnTo>
                  <a:pt x="188115" y="4186237"/>
                </a:lnTo>
                <a:lnTo>
                  <a:pt x="189795" y="4116387"/>
                </a:lnTo>
                <a:lnTo>
                  <a:pt x="188115" y="4048125"/>
                </a:lnTo>
                <a:lnTo>
                  <a:pt x="178038" y="3987800"/>
                </a:lnTo>
                <a:lnTo>
                  <a:pt x="167960" y="3935412"/>
                </a:lnTo>
                <a:lnTo>
                  <a:pt x="152844" y="3890962"/>
                </a:lnTo>
                <a:lnTo>
                  <a:pt x="134368" y="3848100"/>
                </a:lnTo>
                <a:lnTo>
                  <a:pt x="115893" y="3811587"/>
                </a:lnTo>
                <a:lnTo>
                  <a:pt x="75583" y="3736975"/>
                </a:lnTo>
                <a:lnTo>
                  <a:pt x="55427" y="3697287"/>
                </a:lnTo>
                <a:lnTo>
                  <a:pt x="38632" y="3656012"/>
                </a:lnTo>
                <a:lnTo>
                  <a:pt x="23515" y="3609975"/>
                </a:lnTo>
                <a:lnTo>
                  <a:pt x="11758" y="3557587"/>
                </a:lnTo>
                <a:lnTo>
                  <a:pt x="3359" y="3497262"/>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pic>
        <p:nvPicPr>
          <p:cNvPr id="195" name="Google Shape;195;gb590ae0599_2_17"/>
          <p:cNvPicPr preferRelativeResize="0"/>
          <p:nvPr>
            <p:ph idx="1" type="body"/>
          </p:nvPr>
        </p:nvPicPr>
        <p:blipFill rotWithShape="1">
          <a:blip r:embed="rId9">
            <a:alphaModFix/>
          </a:blip>
          <a:srcRect b="0" l="289" r="0" t="0"/>
          <a:stretch/>
        </p:blipFill>
        <p:spPr>
          <a:xfrm>
            <a:off x="6909481" y="10"/>
            <a:ext cx="5282400"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b8e5c0252e_0_1"/>
          <p:cNvSpPr txBox="1"/>
          <p:nvPr>
            <p:ph type="title"/>
          </p:nvPr>
        </p:nvSpPr>
        <p:spPr>
          <a:xfrm>
            <a:off x="410100" y="71450"/>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utive"/>
                <a:ea typeface="Cutive"/>
                <a:cs typeface="Cutive"/>
                <a:sym typeface="Cutive"/>
              </a:rPr>
              <a:t>FAR/MyCV (1 of 3)</a:t>
            </a:r>
            <a:endParaRPr>
              <a:latin typeface="Cutive"/>
              <a:ea typeface="Cutive"/>
              <a:cs typeface="Cutive"/>
              <a:sym typeface="Cutive"/>
            </a:endParaRPr>
          </a:p>
        </p:txBody>
      </p:sp>
      <p:sp>
        <p:nvSpPr>
          <p:cNvPr id="202" name="Google Shape;202;gb8e5c0252e_0_1"/>
          <p:cNvSpPr txBox="1"/>
          <p:nvPr>
            <p:ph idx="1" type="body"/>
          </p:nvPr>
        </p:nvSpPr>
        <p:spPr>
          <a:xfrm>
            <a:off x="410100" y="1106050"/>
            <a:ext cx="11781900" cy="55824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i="1" lang="en-US" sz="2300"/>
              <a:t>Faculty Advisory Group: </a:t>
            </a:r>
            <a:r>
              <a:rPr i="1" lang="en-US" sz="2300"/>
              <a:t>faculty across the university giving input to IT, Faculty Actions, and software developer on our experiences with the site</a:t>
            </a:r>
            <a:endParaRPr i="1" sz="2300"/>
          </a:p>
          <a:p>
            <a:pPr indent="0" lvl="0" marL="0" rtl="0" algn="l">
              <a:spcBef>
                <a:spcPts val="1000"/>
              </a:spcBef>
              <a:spcAft>
                <a:spcPts val="0"/>
              </a:spcAft>
              <a:buNone/>
            </a:pPr>
            <a:r>
              <a:t/>
            </a:r>
            <a:endParaRPr i="1" sz="2300"/>
          </a:p>
          <a:p>
            <a:pPr indent="0" lvl="0" marL="0" rtl="0" algn="l">
              <a:spcBef>
                <a:spcPts val="1000"/>
              </a:spcBef>
              <a:spcAft>
                <a:spcPts val="0"/>
              </a:spcAft>
              <a:buNone/>
            </a:pPr>
            <a:r>
              <a:rPr b="1" lang="en-US"/>
              <a:t>Some improvements/changes to FAR process since last year: </a:t>
            </a:r>
            <a:endParaRPr b="1"/>
          </a:p>
          <a:p>
            <a:pPr indent="-342900" lvl="0" marL="457200" rtl="0" algn="l">
              <a:spcBef>
                <a:spcPts val="1000"/>
              </a:spcBef>
              <a:spcAft>
                <a:spcPts val="0"/>
              </a:spcAft>
              <a:buSzPts val="1800"/>
              <a:buChar char="•"/>
            </a:pPr>
            <a:r>
              <a:rPr lang="en-US"/>
              <a:t>2020-specific addition: a field to explain the effect of the pandemic on your professional life</a:t>
            </a:r>
            <a:br>
              <a:rPr lang="en-US"/>
            </a:br>
            <a:endParaRPr/>
          </a:p>
          <a:p>
            <a:pPr indent="-342900" lvl="0" marL="457200" rtl="0" algn="l">
              <a:spcBef>
                <a:spcPts val="0"/>
              </a:spcBef>
              <a:spcAft>
                <a:spcPts val="0"/>
              </a:spcAft>
              <a:buSzPts val="1800"/>
              <a:buChar char="•"/>
            </a:pPr>
            <a:r>
              <a:rPr lang="en-US"/>
              <a:t>More automatic FAR process: FAR now imports (almost) everything, so there is no need to select items manually.</a:t>
            </a:r>
            <a:br>
              <a:rPr lang="en-US"/>
            </a:br>
            <a:r>
              <a:rPr i="1" lang="en-US"/>
              <a:t>*Caveat 1:  All professional activities should either have end dates (if, say, the committee no longer exists, go back and put in an ending date, “May 2018” or whatever, for it) OR be truly ongoing events. Anything without a specified end date will show up on your FAR...</a:t>
            </a:r>
            <a:endParaRPr/>
          </a:p>
        </p:txBody>
      </p:sp>
      <p:sp>
        <p:nvSpPr>
          <p:cNvPr id="203" name="Google Shape;203;gb8e5c0252e_0_1"/>
          <p:cNvSpPr txBox="1"/>
          <p:nvPr/>
        </p:nvSpPr>
        <p:spPr>
          <a:xfrm>
            <a:off x="9349375" y="6288250"/>
            <a:ext cx="273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solidFill>
                  <a:srgbClr val="9900FF"/>
                </a:solidFill>
                <a:latin typeface="Calibri"/>
                <a:ea typeface="Calibri"/>
                <a:cs typeface="Calibri"/>
                <a:sym typeface="Calibri"/>
              </a:rPr>
              <a:t>FULL-TIME LECTURERS ONLY</a:t>
            </a:r>
            <a:endParaRPr b="1">
              <a:solidFill>
                <a:srgbClr val="9900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b590ae0599_0_6"/>
          <p:cNvSpPr txBox="1"/>
          <p:nvPr>
            <p:ph type="title"/>
          </p:nvPr>
        </p:nvSpPr>
        <p:spPr>
          <a:xfrm>
            <a:off x="410100" y="71450"/>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utive"/>
                <a:ea typeface="Cutive"/>
                <a:cs typeface="Cutive"/>
                <a:sym typeface="Cutive"/>
              </a:rPr>
              <a:t>FAR/MyCV (2 of 3)</a:t>
            </a:r>
            <a:endParaRPr>
              <a:latin typeface="Cutive"/>
              <a:ea typeface="Cutive"/>
              <a:cs typeface="Cutive"/>
              <a:sym typeface="Cutive"/>
            </a:endParaRPr>
          </a:p>
        </p:txBody>
      </p:sp>
      <p:sp>
        <p:nvSpPr>
          <p:cNvPr id="210" name="Google Shape;210;gb590ae0599_0_6"/>
          <p:cNvSpPr txBox="1"/>
          <p:nvPr>
            <p:ph idx="1" type="body"/>
          </p:nvPr>
        </p:nvSpPr>
        <p:spPr>
          <a:xfrm>
            <a:off x="6715000" y="71450"/>
            <a:ext cx="5376900" cy="29355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i="1" lang="en-US"/>
              <a:t>*Caveat 2: ...EXCEPT that past professional activity entries, even if they have no specified end date, will NOT show up on the FAR if they have not been coded as internal or external service (new fields). </a:t>
            </a:r>
            <a:endParaRPr i="1"/>
          </a:p>
          <a:p>
            <a:pPr indent="0" lvl="0" marL="0" rtl="0" algn="l">
              <a:spcBef>
                <a:spcPts val="1000"/>
              </a:spcBef>
              <a:spcAft>
                <a:spcPts val="0"/>
              </a:spcAft>
              <a:buNone/>
            </a:pPr>
            <a:r>
              <a:rPr i="1" lang="en-US"/>
              <a:t>So, be sure to check your FAR as a .pdf before marking it as done.</a:t>
            </a:r>
            <a:endParaRPr/>
          </a:p>
        </p:txBody>
      </p:sp>
      <p:pic>
        <p:nvPicPr>
          <p:cNvPr id="211" name="Google Shape;211;gb590ae0599_0_6"/>
          <p:cNvPicPr preferRelativeResize="0"/>
          <p:nvPr/>
        </p:nvPicPr>
        <p:blipFill>
          <a:blip r:embed="rId3">
            <a:alphaModFix/>
          </a:blip>
          <a:stretch>
            <a:fillRect/>
          </a:stretch>
        </p:blipFill>
        <p:spPr>
          <a:xfrm>
            <a:off x="0" y="1078099"/>
            <a:ext cx="5302951" cy="1859250"/>
          </a:xfrm>
          <a:prstGeom prst="rect">
            <a:avLst/>
          </a:prstGeom>
          <a:noFill/>
          <a:ln>
            <a:noFill/>
          </a:ln>
        </p:spPr>
      </p:pic>
      <p:pic>
        <p:nvPicPr>
          <p:cNvPr id="212" name="Google Shape;212;gb590ae0599_0_6"/>
          <p:cNvPicPr preferRelativeResize="0"/>
          <p:nvPr/>
        </p:nvPicPr>
        <p:blipFill>
          <a:blip r:embed="rId4">
            <a:alphaModFix/>
          </a:blip>
          <a:stretch>
            <a:fillRect/>
          </a:stretch>
        </p:blipFill>
        <p:spPr>
          <a:xfrm>
            <a:off x="0" y="3994599"/>
            <a:ext cx="4680749" cy="3275600"/>
          </a:xfrm>
          <a:prstGeom prst="rect">
            <a:avLst/>
          </a:prstGeom>
          <a:noFill/>
          <a:ln>
            <a:noFill/>
          </a:ln>
        </p:spPr>
      </p:pic>
      <p:pic>
        <p:nvPicPr>
          <p:cNvPr id="213" name="Google Shape;213;gb590ae0599_0_6"/>
          <p:cNvPicPr preferRelativeResize="0"/>
          <p:nvPr/>
        </p:nvPicPr>
        <p:blipFill>
          <a:blip r:embed="rId5">
            <a:alphaModFix/>
          </a:blip>
          <a:stretch>
            <a:fillRect/>
          </a:stretch>
        </p:blipFill>
        <p:spPr>
          <a:xfrm>
            <a:off x="6178423" y="3816037"/>
            <a:ext cx="3124500" cy="2403449"/>
          </a:xfrm>
          <a:prstGeom prst="rect">
            <a:avLst/>
          </a:prstGeom>
          <a:noFill/>
          <a:ln>
            <a:noFill/>
          </a:ln>
        </p:spPr>
      </p:pic>
      <p:pic>
        <p:nvPicPr>
          <p:cNvPr id="214" name="Google Shape;214;gb590ae0599_0_6"/>
          <p:cNvPicPr preferRelativeResize="0"/>
          <p:nvPr/>
        </p:nvPicPr>
        <p:blipFill>
          <a:blip r:embed="rId6">
            <a:alphaModFix/>
          </a:blip>
          <a:stretch>
            <a:fillRect/>
          </a:stretch>
        </p:blipFill>
        <p:spPr>
          <a:xfrm>
            <a:off x="0" y="3006950"/>
            <a:ext cx="5585750" cy="2278450"/>
          </a:xfrm>
          <a:prstGeom prst="rect">
            <a:avLst/>
          </a:prstGeom>
          <a:noFill/>
          <a:ln>
            <a:noFill/>
          </a:ln>
        </p:spPr>
      </p:pic>
      <p:sp>
        <p:nvSpPr>
          <p:cNvPr id="215" name="Google Shape;215;gb590ae0599_0_6"/>
          <p:cNvSpPr txBox="1"/>
          <p:nvPr/>
        </p:nvSpPr>
        <p:spPr>
          <a:xfrm>
            <a:off x="9007000" y="63528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solidFill>
                  <a:srgbClr val="9900FF"/>
                </a:solidFill>
                <a:latin typeface="Calibri"/>
                <a:ea typeface="Calibri"/>
                <a:cs typeface="Calibri"/>
                <a:sym typeface="Calibri"/>
              </a:rPr>
              <a:t>FULL-TIME LECTURERS ONLY</a:t>
            </a:r>
            <a:endParaRPr b="1">
              <a:solidFill>
                <a:srgbClr val="9900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b590ae0599_0_0"/>
          <p:cNvSpPr txBox="1"/>
          <p:nvPr>
            <p:ph type="title"/>
          </p:nvPr>
        </p:nvSpPr>
        <p:spPr>
          <a:xfrm>
            <a:off x="410100" y="0"/>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utive"/>
                <a:ea typeface="Cutive"/>
                <a:cs typeface="Cutive"/>
                <a:sym typeface="Cutive"/>
              </a:rPr>
              <a:t>FAR/MyCV (3 of 3)</a:t>
            </a:r>
            <a:endParaRPr>
              <a:latin typeface="Cutive"/>
              <a:ea typeface="Cutive"/>
              <a:cs typeface="Cutive"/>
              <a:sym typeface="Cutive"/>
            </a:endParaRPr>
          </a:p>
        </p:txBody>
      </p:sp>
      <p:sp>
        <p:nvSpPr>
          <p:cNvPr id="222" name="Google Shape;222;gb590ae0599_0_0"/>
          <p:cNvSpPr txBox="1"/>
          <p:nvPr>
            <p:ph idx="1" type="body"/>
          </p:nvPr>
        </p:nvSpPr>
        <p:spPr>
          <a:xfrm>
            <a:off x="410100" y="1106050"/>
            <a:ext cx="11781900" cy="5822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en-US"/>
              <a:t>Some clarifications:</a:t>
            </a:r>
            <a:endParaRPr b="1"/>
          </a:p>
          <a:p>
            <a:pPr indent="-342900" lvl="0" marL="457200" rtl="0" algn="l">
              <a:spcBef>
                <a:spcPts val="1000"/>
              </a:spcBef>
              <a:spcAft>
                <a:spcPts val="0"/>
              </a:spcAft>
              <a:buSzPts val="1800"/>
              <a:buChar char="•"/>
            </a:pPr>
            <a:r>
              <a:rPr lang="en-US"/>
              <a:t>Official word: No one</a:t>
            </a:r>
            <a:r>
              <a:rPr lang="en-US"/>
              <a:t> cares about the address fields. Just “CAS Writing Program,” etc., is fine.</a:t>
            </a:r>
            <a:endParaRPr/>
          </a:p>
          <a:p>
            <a:pPr indent="0" lvl="0" marL="457200" rtl="0" algn="l">
              <a:spcBef>
                <a:spcPts val="1000"/>
              </a:spcBef>
              <a:spcAft>
                <a:spcPts val="0"/>
              </a:spcAft>
              <a:buNone/>
            </a:pPr>
            <a:r>
              <a:t/>
            </a:r>
            <a:endParaRPr/>
          </a:p>
          <a:p>
            <a:pPr indent="-342900" lvl="0" marL="457200" rtl="0" algn="l">
              <a:spcBef>
                <a:spcPts val="1000"/>
              </a:spcBef>
              <a:spcAft>
                <a:spcPts val="0"/>
              </a:spcAft>
              <a:buSzPts val="1800"/>
              <a:buChar char="•"/>
            </a:pPr>
            <a:r>
              <a:rPr lang="en-US"/>
              <a:t>Try to get in the habit of including ending dates for committees, etc.: they help with the automatic import to the FAR.</a:t>
            </a:r>
            <a:br>
              <a:rPr lang="en-US"/>
            </a:br>
            <a:br>
              <a:rPr lang="en-US"/>
            </a:br>
            <a:endParaRPr/>
          </a:p>
          <a:p>
            <a:pPr indent="-342900" lvl="0" marL="457200" rtl="0" algn="l">
              <a:spcBef>
                <a:spcPts val="0"/>
              </a:spcBef>
              <a:spcAft>
                <a:spcPts val="0"/>
              </a:spcAft>
              <a:buSzPts val="1800"/>
              <a:buChar char="•"/>
            </a:pPr>
            <a:r>
              <a:rPr lang="en-US"/>
              <a:t>For WP purposes, the FAR affects FWRP/Time-Intensity Points; don’t enter citizenship things, like “wrote four letters of recommendation” or “attended CTL talk/workshop.” </a:t>
            </a:r>
            <a:r>
              <a:rPr i="1" lang="en-US"/>
              <a:t>[See </a:t>
            </a:r>
            <a:r>
              <a:rPr i="1" lang="en-US" u="sng">
                <a:solidFill>
                  <a:schemeClr val="hlink"/>
                </a:solidFill>
                <a:hlinkClick r:id="rId3"/>
              </a:rPr>
              <a:t>Jan. 2020 FIC notes</a:t>
            </a:r>
            <a:r>
              <a:rPr i="1" lang="en-US"/>
              <a:t> covering this process, but be aware</a:t>
            </a:r>
            <a:r>
              <a:rPr i="1" lang="en-US"/>
              <a:t> that some of the steps in this document have changed due to the 2021 changes to the FAR.]</a:t>
            </a:r>
            <a:endParaRPr i="1"/>
          </a:p>
          <a:p>
            <a:pPr indent="0" lvl="0" marL="0" rtl="0" algn="l">
              <a:spcBef>
                <a:spcPts val="1000"/>
              </a:spcBef>
              <a:spcAft>
                <a:spcPts val="0"/>
              </a:spcAft>
              <a:buNone/>
            </a:pPr>
            <a:r>
              <a:t/>
            </a:r>
            <a:endParaRPr/>
          </a:p>
        </p:txBody>
      </p:sp>
      <p:sp>
        <p:nvSpPr>
          <p:cNvPr id="223" name="Google Shape;223;gb590ae0599_0_0"/>
          <p:cNvSpPr txBox="1"/>
          <p:nvPr/>
        </p:nvSpPr>
        <p:spPr>
          <a:xfrm>
            <a:off x="9024125" y="63357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solidFill>
                  <a:srgbClr val="9900FF"/>
                </a:solidFill>
                <a:latin typeface="Calibri"/>
                <a:ea typeface="Calibri"/>
                <a:cs typeface="Calibri"/>
                <a:sym typeface="Calibri"/>
              </a:rPr>
              <a:t>FULL-TIME LECTURERS ONLY</a:t>
            </a:r>
            <a:endParaRPr b="1">
              <a:solidFill>
                <a:srgbClr val="9900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b58d5206db_2_6"/>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Cutive"/>
              <a:buNone/>
            </a:pPr>
            <a:r>
              <a:rPr b="1" lang="en-US" sz="3600">
                <a:latin typeface="Cutive"/>
                <a:ea typeface="Cutive"/>
                <a:cs typeface="Cutive"/>
                <a:sym typeface="Cutive"/>
              </a:rPr>
              <a:t>Funding Sources</a:t>
            </a:r>
            <a:endParaRPr/>
          </a:p>
        </p:txBody>
      </p:sp>
      <p:sp>
        <p:nvSpPr>
          <p:cNvPr id="230" name="Google Shape;230;gb58d5206db_2_6"/>
          <p:cNvSpPr txBox="1"/>
          <p:nvPr>
            <p:ph idx="1" type="body"/>
          </p:nvPr>
        </p:nvSpPr>
        <p:spPr>
          <a:xfrm>
            <a:off x="1981200" y="1600200"/>
            <a:ext cx="82296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40"/>
              </a:spcBef>
              <a:spcAft>
                <a:spcPts val="0"/>
              </a:spcAft>
              <a:buClr>
                <a:schemeClr val="dk1"/>
              </a:buClr>
              <a:buSzPts val="3200"/>
              <a:buNone/>
            </a:pPr>
            <a:r>
              <a:t/>
            </a:r>
            <a:endParaRPr/>
          </a:p>
        </p:txBody>
      </p:sp>
      <p:pic>
        <p:nvPicPr>
          <p:cNvPr id="231" name="Google Shape;231;gb58d5206db_2_6"/>
          <p:cNvPicPr preferRelativeResize="0"/>
          <p:nvPr/>
        </p:nvPicPr>
        <p:blipFill rotWithShape="1">
          <a:blip r:embed="rId3">
            <a:alphaModFix/>
          </a:blip>
          <a:srcRect b="0" l="0" r="0" t="0"/>
          <a:stretch/>
        </p:blipFill>
        <p:spPr>
          <a:xfrm>
            <a:off x="2155303" y="1600200"/>
            <a:ext cx="7430736" cy="4526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b58d5206db_2_13"/>
          <p:cNvSpPr txBox="1"/>
          <p:nvPr>
            <p:ph type="title"/>
          </p:nvPr>
        </p:nvSpPr>
        <p:spPr>
          <a:xfrm>
            <a:off x="1981200" y="638263"/>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Cutive"/>
              <a:buNone/>
            </a:pPr>
            <a:r>
              <a:rPr b="1" lang="en-US" sz="3600">
                <a:latin typeface="Cutive"/>
                <a:ea typeface="Cutive"/>
                <a:cs typeface="Cutive"/>
                <a:sym typeface="Cutive"/>
              </a:rPr>
              <a:t>Funding Sources</a:t>
            </a:r>
            <a:endParaRPr b="1" sz="3600">
              <a:latin typeface="Cutive"/>
              <a:ea typeface="Cutive"/>
              <a:cs typeface="Cutive"/>
              <a:sym typeface="Cutive"/>
            </a:endParaRPr>
          </a:p>
          <a:p>
            <a:pPr indent="0" lvl="0" marL="0" rtl="0" algn="ctr">
              <a:lnSpc>
                <a:spcPct val="90000"/>
              </a:lnSpc>
              <a:spcBef>
                <a:spcPts val="0"/>
              </a:spcBef>
              <a:spcAft>
                <a:spcPts val="0"/>
              </a:spcAft>
              <a:buClr>
                <a:schemeClr val="dk1"/>
              </a:buClr>
              <a:buSzPts val="1100"/>
              <a:buFont typeface="Calibri"/>
              <a:buNone/>
            </a:pPr>
            <a:r>
              <a:t/>
            </a:r>
            <a:endParaRPr b="1" sz="3600">
              <a:latin typeface="Cutive"/>
              <a:ea typeface="Cutive"/>
              <a:cs typeface="Cutive"/>
              <a:sym typeface="Cutive"/>
            </a:endParaRPr>
          </a:p>
        </p:txBody>
      </p:sp>
      <p:sp>
        <p:nvSpPr>
          <p:cNvPr id="238" name="Google Shape;238;gb58d5206db_2_13"/>
          <p:cNvSpPr txBox="1"/>
          <p:nvPr/>
        </p:nvSpPr>
        <p:spPr>
          <a:xfrm>
            <a:off x="2254325" y="1959425"/>
            <a:ext cx="7338900" cy="856200"/>
          </a:xfrm>
          <a:prstGeom prst="rect">
            <a:avLst/>
          </a:prstGeom>
          <a:noFill/>
          <a:ln>
            <a:noFill/>
          </a:ln>
        </p:spPr>
        <p:txBody>
          <a:bodyPr anchorCtr="0" anchor="t" bIns="91425" lIns="91425" spcFirstLastPara="1" rIns="91425" wrap="square" tIns="91425">
            <a:noAutofit/>
          </a:bodyPr>
          <a:lstStyle/>
          <a:p>
            <a:pPr indent="0" lvl="0" marL="0" marR="0" rtl="0" algn="l">
              <a:lnSpc>
                <a:spcPct val="98181"/>
              </a:lnSpc>
              <a:spcBef>
                <a:spcPts val="1000"/>
              </a:spcBef>
              <a:spcAft>
                <a:spcPts val="0"/>
              </a:spcAft>
              <a:buClr>
                <a:srgbClr val="000000"/>
              </a:buClr>
              <a:buSzPts val="1300"/>
              <a:buFont typeface="Arial"/>
              <a:buNone/>
            </a:pPr>
            <a:r>
              <a:rPr b="1" i="0" lang="en-US" sz="1300" u="none" cap="none" strike="noStrike">
                <a:solidFill>
                  <a:schemeClr val="dk1"/>
                </a:solidFill>
                <a:latin typeface="Calibri"/>
                <a:ea typeface="Calibri"/>
                <a:cs typeface="Calibri"/>
                <a:sym typeface="Calibri"/>
              </a:rPr>
              <a:t>What can you apply for</a:t>
            </a:r>
            <a:r>
              <a:rPr b="0" i="0" lang="en-US" sz="1300" u="none" cap="none" strike="noStrike">
                <a:solidFill>
                  <a:schemeClr val="dk1"/>
                </a:solidFill>
                <a:latin typeface="Calibri"/>
                <a:ea typeface="Calibri"/>
                <a:cs typeface="Calibri"/>
                <a:sym typeface="Calibri"/>
              </a:rPr>
              <a:t>: “to support attendance at an academic conference or other relevant professional development related to teaching at Boston University”</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•Virtual conferences; local conferences or meetings; training and enrichment courses related to pedagogy or field of teaching</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1" i="0" lang="en-US" sz="1300" u="none" cap="none" strike="noStrike">
                <a:solidFill>
                  <a:schemeClr val="dk1"/>
                </a:solidFill>
                <a:latin typeface="Calibri"/>
                <a:ea typeface="Calibri"/>
                <a:cs typeface="Calibri"/>
                <a:sym typeface="Calibri"/>
              </a:rPr>
              <a:t>Information</a:t>
            </a:r>
            <a:r>
              <a:rPr b="0" i="0" lang="en-US" sz="1300" u="none" cap="none" strike="noStrike">
                <a:solidFill>
                  <a:schemeClr val="dk1"/>
                </a:solidFill>
                <a:latin typeface="Calibri"/>
                <a:ea typeface="Calibri"/>
                <a:cs typeface="Calibri"/>
                <a:sym typeface="Calibri"/>
              </a:rPr>
              <a:t>: </a:t>
            </a:r>
            <a:r>
              <a:rPr b="0" i="0" lang="en-US" sz="1300" u="sng" cap="none" strike="noStrike">
                <a:solidFill>
                  <a:schemeClr val="hlink"/>
                </a:solidFill>
                <a:latin typeface="Calibri"/>
                <a:ea typeface="Calibri"/>
                <a:cs typeface="Calibri"/>
                <a:sym typeface="Calibri"/>
                <a:hlinkClick r:id="rId3"/>
              </a:rPr>
              <a:t>https://www.bu.edu/ctl/teaching-resources/part-time-faculty-professional-development-fund/</a:t>
            </a:r>
            <a:endParaRPr b="0" i="0" sz="1300" u="sng" cap="none" strike="noStrike">
              <a:solidFill>
                <a:schemeClr val="hlink"/>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1" i="0" lang="en-US" sz="1300" u="none" cap="none" strike="noStrike">
                <a:solidFill>
                  <a:schemeClr val="dk1"/>
                </a:solidFill>
                <a:latin typeface="Calibri"/>
                <a:ea typeface="Calibri"/>
                <a:cs typeface="Calibri"/>
                <a:sym typeface="Calibri"/>
              </a:rPr>
              <a:t>Process</a:t>
            </a:r>
            <a:r>
              <a:rPr b="0" i="0" lang="en-US" sz="1300" u="none" cap="none" strike="noStrike">
                <a:solidFill>
                  <a:schemeClr val="dk1"/>
                </a:solidFill>
                <a:latin typeface="Calibri"/>
                <a:ea typeface="Calibri"/>
                <a:cs typeface="Calibri"/>
                <a:sym typeface="Calibri"/>
              </a:rPr>
              <a:t>: </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•Read guidelines</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•Check with CTL if you are not sure if your project/expenses meet the criteria (dfbreen@bu.edu)</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•Complete paperwork and submit to Director, WP for signature</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•Submit to CTL for approval </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•If approved, submit receipts to WP for reimbursement (Dan Ivey) within 30 days of your conference/course etc.</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1" i="0" lang="en-US" sz="1300" u="none" cap="none" strike="noStrike">
                <a:solidFill>
                  <a:schemeClr val="dk1"/>
                </a:solidFill>
                <a:latin typeface="Calibri"/>
                <a:ea typeface="Calibri"/>
                <a:cs typeface="Calibri"/>
                <a:sym typeface="Calibri"/>
              </a:rPr>
              <a:t>Amount</a:t>
            </a:r>
            <a:r>
              <a:rPr b="0" i="0" lang="en-US" sz="1300" u="none" cap="none" strike="noStrike">
                <a:solidFill>
                  <a:schemeClr val="dk1"/>
                </a:solidFill>
                <a:latin typeface="Calibri"/>
                <a:ea typeface="Calibri"/>
                <a:cs typeface="Calibri"/>
                <a:sym typeface="Calibri"/>
              </a:rPr>
              <a:t>:</a:t>
            </a:r>
            <a:endParaRPr b="0" i="0" sz="1300" u="none" cap="none" strike="noStrike">
              <a:solidFill>
                <a:schemeClr val="dk1"/>
              </a:solidFill>
              <a:latin typeface="Calibri"/>
              <a:ea typeface="Calibri"/>
              <a:cs typeface="Calibri"/>
              <a:sym typeface="Calibri"/>
            </a:endParaRPr>
          </a:p>
          <a:p>
            <a:pPr indent="0" lvl="0" marL="0" marR="0" rtl="0" algn="l">
              <a:lnSpc>
                <a:spcPct val="98181"/>
              </a:lnSpc>
              <a:spcBef>
                <a:spcPts val="100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•No specified ceiling, but unlikely to receive more than $1500; one allocation per year</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gb58d5206db_2_13"/>
          <p:cNvSpPr txBox="1"/>
          <p:nvPr/>
        </p:nvSpPr>
        <p:spPr>
          <a:xfrm>
            <a:off x="2325575" y="1353775"/>
            <a:ext cx="7196400" cy="42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1" i="0" lang="en-US" sz="2500" u="none" cap="none" strike="noStrike">
                <a:solidFill>
                  <a:srgbClr val="980000"/>
                </a:solidFill>
                <a:latin typeface="Calibri"/>
                <a:ea typeface="Calibri"/>
                <a:cs typeface="Calibri"/>
                <a:sym typeface="Calibri"/>
              </a:rPr>
              <a:t>Part Time Lecturer Professional Development Funds</a:t>
            </a:r>
            <a:endParaRPr b="1" i="0" sz="25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b58d5206db_2_20"/>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utive"/>
              <a:buNone/>
            </a:pPr>
            <a:r>
              <a:rPr b="1" lang="en-US" sz="3600">
                <a:latin typeface="Cutive"/>
                <a:ea typeface="Cutive"/>
                <a:cs typeface="Cutive"/>
                <a:sym typeface="Cutive"/>
              </a:rPr>
              <a:t>Funding Sources</a:t>
            </a:r>
            <a:endParaRPr b="1" sz="3600">
              <a:latin typeface="Cutive"/>
              <a:ea typeface="Cutive"/>
              <a:cs typeface="Cutive"/>
              <a:sym typeface="Cutive"/>
            </a:endParaRPr>
          </a:p>
        </p:txBody>
      </p:sp>
      <p:sp>
        <p:nvSpPr>
          <p:cNvPr id="246" name="Google Shape;246;gb58d5206db_2_20"/>
          <p:cNvSpPr txBox="1"/>
          <p:nvPr>
            <p:ph idx="1" type="body"/>
          </p:nvPr>
        </p:nvSpPr>
        <p:spPr>
          <a:xfrm>
            <a:off x="2468100" y="1386450"/>
            <a:ext cx="7639800" cy="1143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640"/>
              </a:spcBef>
              <a:spcAft>
                <a:spcPts val="0"/>
              </a:spcAft>
              <a:buClr>
                <a:srgbClr val="1155CC"/>
              </a:buClr>
              <a:buSzPts val="1600"/>
              <a:buNone/>
            </a:pPr>
            <a:r>
              <a:rPr lang="en-US" sz="1600">
                <a:solidFill>
                  <a:srgbClr val="1155CC"/>
                </a:solidFill>
              </a:rPr>
              <a:t>https://www.bu.edu/cas/faculty-staff/instructors-guide/academic-enhancement-fund/</a:t>
            </a:r>
            <a:endParaRPr sz="1600">
              <a:solidFill>
                <a:srgbClr val="1155CC"/>
              </a:solidFill>
            </a:endParaRPr>
          </a:p>
        </p:txBody>
      </p:sp>
      <p:pic>
        <p:nvPicPr>
          <p:cNvPr id="247" name="Google Shape;247;gb58d5206db_2_20"/>
          <p:cNvPicPr preferRelativeResize="0"/>
          <p:nvPr/>
        </p:nvPicPr>
        <p:blipFill rotWithShape="1">
          <a:blip r:embed="rId3">
            <a:alphaModFix/>
          </a:blip>
          <a:srcRect b="0" l="0" r="0" t="0"/>
          <a:stretch/>
        </p:blipFill>
        <p:spPr>
          <a:xfrm>
            <a:off x="2362200" y="2619314"/>
            <a:ext cx="7467600" cy="2581275"/>
          </a:xfrm>
          <a:prstGeom prst="rect">
            <a:avLst/>
          </a:prstGeom>
          <a:noFill/>
          <a:ln>
            <a:noFill/>
          </a:ln>
        </p:spPr>
      </p:pic>
      <p:sp>
        <p:nvSpPr>
          <p:cNvPr id="248" name="Google Shape;248;gb58d5206db_2_20"/>
          <p:cNvSpPr txBox="1"/>
          <p:nvPr/>
        </p:nvSpPr>
        <p:spPr>
          <a:xfrm>
            <a:off x="2468100" y="1959450"/>
            <a:ext cx="6519600" cy="57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1" i="0" lang="en-US" sz="2500" u="none" cap="none" strike="noStrike">
                <a:solidFill>
                  <a:srgbClr val="980000"/>
                </a:solidFill>
                <a:latin typeface="Calibri"/>
                <a:ea typeface="Calibri"/>
                <a:cs typeface="Calibri"/>
                <a:sym typeface="Calibri"/>
              </a:rPr>
              <a:t>Course Enhancements</a:t>
            </a:r>
            <a:endParaRPr b="1" i="0" sz="2500" u="none" cap="none" strike="noStrike">
              <a:solidFill>
                <a:srgbClr val="98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4"/>
          <p:cNvSpPr txBox="1"/>
          <p:nvPr>
            <p:ph type="title"/>
          </p:nvPr>
        </p:nvSpPr>
        <p:spPr>
          <a:xfrm>
            <a:off x="2209800" y="824300"/>
            <a:ext cx="7772400" cy="762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utive"/>
              <a:buNone/>
            </a:pPr>
            <a:r>
              <a:rPr b="1" lang="en-US" sz="3600">
                <a:solidFill>
                  <a:schemeClr val="dk1"/>
                </a:solidFill>
                <a:latin typeface="Cutive"/>
                <a:ea typeface="Cutive"/>
                <a:cs typeface="Cutive"/>
                <a:sym typeface="Cutive"/>
              </a:rPr>
              <a:t>SUBMIT!</a:t>
            </a:r>
            <a:endParaRPr b="1" sz="3600">
              <a:latin typeface="Cutive"/>
              <a:ea typeface="Cutive"/>
              <a:cs typeface="Cutive"/>
              <a:sym typeface="Cutive"/>
            </a:endParaRPr>
          </a:p>
        </p:txBody>
      </p:sp>
      <p:sp>
        <p:nvSpPr>
          <p:cNvPr id="254" name="Google Shape;254;p14"/>
          <p:cNvSpPr txBox="1"/>
          <p:nvPr>
            <p:ph idx="1" type="body"/>
          </p:nvPr>
        </p:nvSpPr>
        <p:spPr>
          <a:xfrm>
            <a:off x="1686750" y="1906050"/>
            <a:ext cx="8484900" cy="4114800"/>
          </a:xfrm>
          <a:prstGeom prst="rect">
            <a:avLst/>
          </a:prstGeom>
          <a:noFill/>
          <a:ln>
            <a:noFill/>
          </a:ln>
        </p:spPr>
        <p:txBody>
          <a:bodyPr anchorCtr="0" anchor="t" bIns="45700" lIns="91425" spcFirstLastPara="1" rIns="91425" wrap="square" tIns="45700">
            <a:noAutofit/>
          </a:bodyPr>
          <a:lstStyle/>
          <a:p>
            <a:pPr indent="0" lvl="0" marL="25400" rtl="0" algn="l">
              <a:lnSpc>
                <a:spcPct val="100000"/>
              </a:lnSpc>
              <a:spcBef>
                <a:spcPts val="640"/>
              </a:spcBef>
              <a:spcAft>
                <a:spcPts val="0"/>
              </a:spcAft>
              <a:buClr>
                <a:schemeClr val="dk1"/>
              </a:buClr>
              <a:buSzPts val="3200"/>
              <a:buNone/>
            </a:pPr>
            <a:r>
              <a:rPr lang="en-US" sz="2400">
                <a:latin typeface="Arial"/>
                <a:ea typeface="Arial"/>
                <a:cs typeface="Arial"/>
                <a:sym typeface="Arial"/>
              </a:rPr>
              <a:t>Office hours/directory form: </a:t>
            </a:r>
            <a:endParaRPr sz="2400">
              <a:latin typeface="Arial"/>
              <a:ea typeface="Arial"/>
              <a:cs typeface="Arial"/>
              <a:sym typeface="Arial"/>
            </a:endParaRPr>
          </a:p>
          <a:p>
            <a:pPr indent="0" lvl="0" marL="25400" rtl="0" algn="l">
              <a:lnSpc>
                <a:spcPct val="100000"/>
              </a:lnSpc>
              <a:spcBef>
                <a:spcPts val="640"/>
              </a:spcBef>
              <a:spcAft>
                <a:spcPts val="0"/>
              </a:spcAft>
              <a:buClr>
                <a:schemeClr val="hlink"/>
              </a:buClr>
              <a:buSzPts val="3200"/>
              <a:buNone/>
            </a:pPr>
            <a:r>
              <a:rPr lang="en-US" sz="2400" u="sng">
                <a:solidFill>
                  <a:schemeClr val="hlink"/>
                </a:solidFill>
                <a:latin typeface="Arial"/>
                <a:ea typeface="Arial"/>
                <a:cs typeface="Arial"/>
                <a:sym typeface="Arial"/>
                <a:hlinkClick r:id="rId3"/>
              </a:rPr>
              <a:t>h</a:t>
            </a:r>
            <a:r>
              <a:rPr lang="en-US" sz="2400" u="sng">
                <a:solidFill>
                  <a:schemeClr val="hlink"/>
                </a:solidFill>
                <a:latin typeface="Arial"/>
                <a:ea typeface="Arial"/>
                <a:cs typeface="Arial"/>
                <a:sym typeface="Arial"/>
                <a:hlinkClick r:id="rId4"/>
              </a:rPr>
              <a:t>ttps://www.bu.edu/wpnet/forms/directory-form/</a:t>
            </a:r>
            <a:endParaRPr sz="2400">
              <a:latin typeface="Arial"/>
              <a:ea typeface="Arial"/>
              <a:cs typeface="Arial"/>
              <a:sym typeface="Arial"/>
            </a:endParaRPr>
          </a:p>
          <a:p>
            <a:pPr indent="0" lvl="0" marL="25400" rtl="0" algn="l">
              <a:lnSpc>
                <a:spcPct val="100000"/>
              </a:lnSpc>
              <a:spcBef>
                <a:spcPts val="640"/>
              </a:spcBef>
              <a:spcAft>
                <a:spcPts val="0"/>
              </a:spcAft>
              <a:buClr>
                <a:schemeClr val="dk1"/>
              </a:buClr>
              <a:buSzPts val="3200"/>
              <a:buNone/>
            </a:pPr>
            <a:r>
              <a:t/>
            </a:r>
            <a:endParaRPr sz="2400">
              <a:latin typeface="Arial"/>
              <a:ea typeface="Arial"/>
              <a:cs typeface="Arial"/>
              <a:sym typeface="Arial"/>
            </a:endParaRPr>
          </a:p>
          <a:p>
            <a:pPr indent="0" lvl="0" marL="25400" rtl="0" algn="l">
              <a:lnSpc>
                <a:spcPct val="100000"/>
              </a:lnSpc>
              <a:spcBef>
                <a:spcPts val="640"/>
              </a:spcBef>
              <a:spcAft>
                <a:spcPts val="0"/>
              </a:spcAft>
              <a:buClr>
                <a:schemeClr val="dk1"/>
              </a:buClr>
              <a:buSzPts val="3200"/>
              <a:buNone/>
            </a:pPr>
            <a:r>
              <a:rPr lang="en-US" sz="2400">
                <a:latin typeface="Arial"/>
                <a:ea typeface="Arial"/>
                <a:cs typeface="Arial"/>
                <a:sym typeface="Arial"/>
              </a:rPr>
              <a:t> Spring 2021 syllabi: </a:t>
            </a:r>
            <a:endParaRPr sz="2400">
              <a:latin typeface="Arial"/>
              <a:ea typeface="Arial"/>
              <a:cs typeface="Arial"/>
              <a:sym typeface="Arial"/>
            </a:endParaRPr>
          </a:p>
          <a:p>
            <a:pPr indent="0" lvl="0" marL="25400" rtl="0" algn="l">
              <a:lnSpc>
                <a:spcPct val="100000"/>
              </a:lnSpc>
              <a:spcBef>
                <a:spcPts val="640"/>
              </a:spcBef>
              <a:spcAft>
                <a:spcPts val="0"/>
              </a:spcAft>
              <a:buClr>
                <a:schemeClr val="hlink"/>
              </a:buClr>
              <a:buSzPts val="3200"/>
              <a:buNone/>
            </a:pPr>
            <a:r>
              <a:rPr lang="en-US" sz="2400" u="sng">
                <a:solidFill>
                  <a:schemeClr val="hlink"/>
                </a:solidFill>
                <a:latin typeface="Arial"/>
                <a:ea typeface="Arial"/>
                <a:cs typeface="Arial"/>
                <a:sym typeface="Arial"/>
                <a:hlinkClick r:id="rId5"/>
              </a:rPr>
              <a:t>https://www.bu.edu/wpnet/forms/syllabus-submission-form2/</a:t>
            </a:r>
            <a:endParaRPr sz="2400">
              <a:latin typeface="Arial"/>
              <a:ea typeface="Arial"/>
              <a:cs typeface="Arial"/>
              <a:sym typeface="Arial"/>
            </a:endParaRPr>
          </a:p>
          <a:p>
            <a:pPr indent="0" lvl="0" marL="25400" rtl="0" algn="l">
              <a:lnSpc>
                <a:spcPct val="100000"/>
              </a:lnSpc>
              <a:spcBef>
                <a:spcPts val="640"/>
              </a:spcBef>
              <a:spcAft>
                <a:spcPts val="0"/>
              </a:spcAft>
              <a:buClr>
                <a:schemeClr val="dk1"/>
              </a:buClr>
              <a:buSzPts val="3200"/>
              <a:buNone/>
            </a:pPr>
            <a:r>
              <a:t/>
            </a:r>
            <a:endParaRPr sz="2400">
              <a:latin typeface="Arial"/>
              <a:ea typeface="Arial"/>
              <a:cs typeface="Arial"/>
              <a:sym typeface="Arial"/>
            </a:endParaRPr>
          </a:p>
          <a:p>
            <a:pPr indent="-225425" lvl="0" marL="342900" rtl="0" algn="l">
              <a:lnSpc>
                <a:spcPct val="80000"/>
              </a:lnSpc>
              <a:spcBef>
                <a:spcPts val="370"/>
              </a:spcBef>
              <a:spcAft>
                <a:spcPts val="0"/>
              </a:spcAft>
              <a:buClr>
                <a:schemeClr val="dk1"/>
              </a:buClr>
              <a:buSzPts val="1850"/>
              <a:buNone/>
            </a:pPr>
            <a:r>
              <a:t/>
            </a:r>
            <a:endParaRPr sz="1850">
              <a:solidFill>
                <a:schemeClr val="dk1"/>
              </a:solidFill>
              <a:latin typeface="Calibri"/>
              <a:ea typeface="Calibri"/>
              <a:cs typeface="Calibri"/>
              <a:sym typeface="Calibri"/>
            </a:endParaRPr>
          </a:p>
          <a:p>
            <a:pPr indent="0" lvl="0" marL="0" rtl="0" algn="l">
              <a:lnSpc>
                <a:spcPct val="80000"/>
              </a:lnSpc>
              <a:spcBef>
                <a:spcPts val="370"/>
              </a:spcBef>
              <a:spcAft>
                <a:spcPts val="0"/>
              </a:spcAft>
              <a:buClr>
                <a:schemeClr val="dk1"/>
              </a:buClr>
              <a:buSzPts val="1850"/>
              <a:buNone/>
            </a:pPr>
            <a:r>
              <a:t/>
            </a:r>
            <a:endParaRPr/>
          </a:p>
          <a:p>
            <a:pPr indent="0" lvl="0" marL="0" rtl="0" algn="l">
              <a:lnSpc>
                <a:spcPct val="80000"/>
              </a:lnSpc>
              <a:spcBef>
                <a:spcPts val="370"/>
              </a:spcBef>
              <a:spcAft>
                <a:spcPts val="0"/>
              </a:spcAft>
              <a:buClr>
                <a:schemeClr val="dk1"/>
              </a:buClr>
              <a:buSzPts val="1850"/>
              <a:buNone/>
            </a:pPr>
            <a:r>
              <a:t/>
            </a:r>
            <a:endParaRPr sz="1850">
              <a:solidFill>
                <a:schemeClr val="dk1"/>
              </a:solidFill>
              <a:latin typeface="Calibri"/>
              <a:ea typeface="Calibri"/>
              <a:cs typeface="Calibri"/>
              <a:sym typeface="Calibri"/>
            </a:endParaRPr>
          </a:p>
          <a:p>
            <a:pPr indent="0" lvl="0" marL="117475" rtl="0" algn="l">
              <a:lnSpc>
                <a:spcPct val="80000"/>
              </a:lnSpc>
              <a:spcBef>
                <a:spcPts val="370"/>
              </a:spcBef>
              <a:spcAft>
                <a:spcPts val="0"/>
              </a:spcAft>
              <a:buClr>
                <a:schemeClr val="dk1"/>
              </a:buClr>
              <a:buSzPts val="1850"/>
              <a:buNone/>
            </a:pPr>
            <a:r>
              <a:t/>
            </a:r>
            <a:endParaRPr sz="1850">
              <a:solidFill>
                <a:schemeClr val="dk1"/>
              </a:solidFill>
              <a:latin typeface="Calibri"/>
              <a:ea typeface="Calibri"/>
              <a:cs typeface="Calibri"/>
              <a:sym typeface="Calibri"/>
            </a:endParaRPr>
          </a:p>
          <a:p>
            <a:pPr indent="-225425" lvl="0" marL="342900" rtl="0" algn="l">
              <a:lnSpc>
                <a:spcPct val="80000"/>
              </a:lnSpc>
              <a:spcBef>
                <a:spcPts val="370"/>
              </a:spcBef>
              <a:spcAft>
                <a:spcPts val="0"/>
              </a:spcAft>
              <a:buClr>
                <a:schemeClr val="dk1"/>
              </a:buClr>
              <a:buSzPts val="1850"/>
              <a:buNone/>
            </a:pPr>
            <a:r>
              <a:t/>
            </a:r>
            <a:endParaRPr sz="185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1"/>
          <p:cNvSpPr txBox="1"/>
          <p:nvPr>
            <p:ph type="title"/>
          </p:nvPr>
        </p:nvSpPr>
        <p:spPr>
          <a:xfrm>
            <a:off x="1458075" y="0"/>
            <a:ext cx="9503700" cy="19245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utive"/>
              <a:buNone/>
            </a:pPr>
            <a:r>
              <a:rPr b="1" lang="en-US" sz="2800">
                <a:latin typeface="Cutive"/>
                <a:ea typeface="Cutive"/>
                <a:cs typeface="Cutive"/>
                <a:sym typeface="Cutive"/>
              </a:rPr>
              <a:t>Teaching Writing Site</a:t>
            </a:r>
            <a:br>
              <a:rPr lang="en-US" sz="2800"/>
            </a:br>
            <a:r>
              <a:rPr lang="en-US" sz="2800">
                <a:latin typeface="Arial"/>
                <a:ea typeface="Arial"/>
                <a:cs typeface="Arial"/>
                <a:sym typeface="Arial"/>
              </a:rPr>
              <a:t>Essential Lessons, Sample Activities, Remote Teaching Guides, Flipped Learning Modules (and more)</a:t>
            </a:r>
            <a:endParaRPr>
              <a:latin typeface="Arial"/>
              <a:ea typeface="Arial"/>
              <a:cs typeface="Arial"/>
              <a:sym typeface="Arial"/>
            </a:endParaRPr>
          </a:p>
        </p:txBody>
      </p:sp>
      <p:pic>
        <p:nvPicPr>
          <p:cNvPr id="260" name="Google Shape;260;p31"/>
          <p:cNvPicPr preferRelativeResize="0"/>
          <p:nvPr/>
        </p:nvPicPr>
        <p:blipFill rotWithShape="1">
          <a:blip r:embed="rId3">
            <a:alphaModFix/>
          </a:blip>
          <a:srcRect b="0" l="0" r="0" t="0"/>
          <a:stretch/>
        </p:blipFill>
        <p:spPr>
          <a:xfrm>
            <a:off x="963700" y="2016825"/>
            <a:ext cx="10478101" cy="4132300"/>
          </a:xfrm>
          <a:prstGeom prst="rect">
            <a:avLst/>
          </a:prstGeom>
          <a:noFill/>
          <a:ln>
            <a:noFill/>
          </a:ln>
        </p:spPr>
      </p:pic>
      <p:sp>
        <p:nvSpPr>
          <p:cNvPr id="261" name="Google Shape;261;p31"/>
          <p:cNvSpPr txBox="1"/>
          <p:nvPr/>
        </p:nvSpPr>
        <p:spPr>
          <a:xfrm>
            <a:off x="2229950" y="4610000"/>
            <a:ext cx="1853100" cy="450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31"/>
          <p:cNvSpPr txBox="1"/>
          <p:nvPr/>
        </p:nvSpPr>
        <p:spPr>
          <a:xfrm>
            <a:off x="7092900" y="4610000"/>
            <a:ext cx="1853100" cy="450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31"/>
          <p:cNvSpPr txBox="1"/>
          <p:nvPr/>
        </p:nvSpPr>
        <p:spPr>
          <a:xfrm>
            <a:off x="1584000" y="6241450"/>
            <a:ext cx="9024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Calibri"/>
                <a:ea typeface="Calibri"/>
                <a:cs typeface="Calibri"/>
                <a:sym typeface="Calibri"/>
              </a:rPr>
              <a:t>https://forms.gle/tytcKnyTNWmKu1ju7</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gb4537920b0_1_81"/>
          <p:cNvSpPr/>
          <p:nvPr/>
        </p:nvSpPr>
        <p:spPr>
          <a:xfrm>
            <a:off x="2808825" y="4772225"/>
            <a:ext cx="6998100" cy="1439400"/>
          </a:xfrm>
          <a:prstGeom prst="rect">
            <a:avLst/>
          </a:prstGeom>
          <a:solidFill>
            <a:srgbClr val="5FCC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b4537920b0_1_81"/>
          <p:cNvSpPr txBox="1"/>
          <p:nvPr>
            <p:ph type="ctrTitle"/>
          </p:nvPr>
        </p:nvSpPr>
        <p:spPr>
          <a:xfrm>
            <a:off x="3200925" y="5272825"/>
            <a:ext cx="6213900" cy="938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utive"/>
              <a:buNone/>
            </a:pPr>
            <a:r>
              <a:rPr lang="en-US" sz="3600">
                <a:latin typeface="Cutive"/>
                <a:ea typeface="Cutive"/>
                <a:cs typeface="Cutive"/>
                <a:sym typeface="Cutive"/>
              </a:rPr>
              <a:t>Looking ahead</a:t>
            </a:r>
            <a:br>
              <a:rPr lang="en-US" sz="3600">
                <a:latin typeface="Cutive"/>
                <a:ea typeface="Cutive"/>
                <a:cs typeface="Cutive"/>
                <a:sym typeface="Cutive"/>
              </a:rPr>
            </a:b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b58d5206db_1_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lang="en-US">
                <a:latin typeface="Arial"/>
                <a:ea typeface="Arial"/>
                <a:cs typeface="Arial"/>
                <a:sym typeface="Arial"/>
              </a:rPr>
              <a:t>Philanthropy and the Writing Program</a:t>
            </a:r>
            <a:endParaRPr>
              <a:latin typeface="Arial"/>
              <a:ea typeface="Arial"/>
              <a:cs typeface="Arial"/>
              <a:sym typeface="Arial"/>
            </a:endParaRPr>
          </a:p>
        </p:txBody>
      </p:sp>
      <p:sp>
        <p:nvSpPr>
          <p:cNvPr id="275" name="Google Shape;275;gb58d5206db_1_79"/>
          <p:cNvSpPr txBox="1"/>
          <p:nvPr>
            <p:ph idx="1" type="body"/>
          </p:nvPr>
        </p:nvSpPr>
        <p:spPr>
          <a:xfrm>
            <a:off x="642257" y="1825625"/>
            <a:ext cx="10918500" cy="43512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590"/>
              <a:buNone/>
            </a:pPr>
            <a:r>
              <a:rPr lang="en-US" sz="2590">
                <a:latin typeface="Arial"/>
                <a:ea typeface="Arial"/>
                <a:cs typeface="Arial"/>
                <a:sym typeface="Arial"/>
              </a:rPr>
              <a:t>The Writing Program received a gift of $75,000 from Jennifer Templeton Simpson, CAS 2000, to support writing in the disciplines. </a:t>
            </a:r>
            <a:endParaRPr>
              <a:latin typeface="Arial"/>
              <a:ea typeface="Arial"/>
              <a:cs typeface="Arial"/>
              <a:sym typeface="Arial"/>
            </a:endParaRPr>
          </a:p>
          <a:p>
            <a:pPr indent="0" lvl="0" marL="0" rtl="0" algn="l">
              <a:lnSpc>
                <a:spcPct val="80000"/>
              </a:lnSpc>
              <a:spcBef>
                <a:spcPts val="1000"/>
              </a:spcBef>
              <a:spcAft>
                <a:spcPts val="0"/>
              </a:spcAft>
              <a:buClr>
                <a:schemeClr val="dk1"/>
              </a:buClr>
              <a:buSzPts val="2590"/>
              <a:buNone/>
            </a:pPr>
            <a:r>
              <a:t/>
            </a:r>
            <a:endParaRPr sz="2590">
              <a:latin typeface="Arial"/>
              <a:ea typeface="Arial"/>
              <a:cs typeface="Arial"/>
              <a:sym typeface="Arial"/>
            </a:endParaRPr>
          </a:p>
          <a:p>
            <a:pPr indent="0" lvl="0" marL="0" rtl="0" algn="l">
              <a:lnSpc>
                <a:spcPct val="80000"/>
              </a:lnSpc>
              <a:spcBef>
                <a:spcPts val="1000"/>
              </a:spcBef>
              <a:spcAft>
                <a:spcPts val="0"/>
              </a:spcAft>
              <a:buClr>
                <a:schemeClr val="dk1"/>
              </a:buClr>
              <a:buSzPts val="2590"/>
              <a:buNone/>
            </a:pPr>
            <a:r>
              <a:rPr lang="en-US" sz="2590">
                <a:latin typeface="Arial"/>
                <a:ea typeface="Arial"/>
                <a:cs typeface="Arial"/>
                <a:sym typeface="Arial"/>
              </a:rPr>
              <a:t>The gift will support </a:t>
            </a:r>
            <a:endParaRPr>
              <a:latin typeface="Arial"/>
              <a:ea typeface="Arial"/>
              <a:cs typeface="Arial"/>
              <a:sym typeface="Arial"/>
            </a:endParaRPr>
          </a:p>
          <a:p>
            <a:pPr indent="-228600" lvl="0" marL="228600" rtl="0" algn="l">
              <a:lnSpc>
                <a:spcPct val="80000"/>
              </a:lnSpc>
              <a:spcBef>
                <a:spcPts val="1000"/>
              </a:spcBef>
              <a:spcAft>
                <a:spcPts val="0"/>
              </a:spcAft>
              <a:buClr>
                <a:schemeClr val="dk1"/>
              </a:buClr>
              <a:buSzPts val="2590"/>
              <a:buChar char="▪"/>
            </a:pPr>
            <a:r>
              <a:rPr lang="en-US" sz="2590">
                <a:latin typeface="Arial"/>
                <a:ea typeface="Arial"/>
                <a:cs typeface="Arial"/>
                <a:sym typeface="Arial"/>
              </a:rPr>
              <a:t>discipline-specific writing tutoring in academic units in CAS </a:t>
            </a:r>
            <a:endParaRPr>
              <a:latin typeface="Arial"/>
              <a:ea typeface="Arial"/>
              <a:cs typeface="Arial"/>
              <a:sym typeface="Arial"/>
            </a:endParaRPr>
          </a:p>
          <a:p>
            <a:pPr indent="-228600" lvl="0" marL="228600" rtl="0" algn="l">
              <a:lnSpc>
                <a:spcPct val="80000"/>
              </a:lnSpc>
              <a:spcBef>
                <a:spcPts val="1000"/>
              </a:spcBef>
              <a:spcAft>
                <a:spcPts val="0"/>
              </a:spcAft>
              <a:buClr>
                <a:schemeClr val="dk1"/>
              </a:buClr>
              <a:buSzPts val="2590"/>
              <a:buChar char="▪"/>
            </a:pPr>
            <a:r>
              <a:rPr lang="en-US" sz="2590">
                <a:latin typeface="Arial"/>
                <a:ea typeface="Arial"/>
                <a:cs typeface="Arial"/>
                <a:sym typeface="Arial"/>
              </a:rPr>
              <a:t>faculty workshops on writing pedagogy in the disciplines  </a:t>
            </a:r>
            <a:endParaRPr>
              <a:latin typeface="Arial"/>
              <a:ea typeface="Arial"/>
              <a:cs typeface="Arial"/>
              <a:sym typeface="Arial"/>
            </a:endParaRPr>
          </a:p>
          <a:p>
            <a:pPr indent="-228600" lvl="0" marL="228600" rtl="0" algn="l">
              <a:lnSpc>
                <a:spcPct val="80000"/>
              </a:lnSpc>
              <a:spcBef>
                <a:spcPts val="1000"/>
              </a:spcBef>
              <a:spcAft>
                <a:spcPts val="0"/>
              </a:spcAft>
              <a:buClr>
                <a:schemeClr val="dk1"/>
              </a:buClr>
              <a:buSzPts val="2590"/>
              <a:buChar char="▪"/>
            </a:pPr>
            <a:r>
              <a:rPr lang="en-US" sz="2590">
                <a:latin typeface="Arial"/>
                <a:ea typeface="Arial"/>
                <a:cs typeface="Arial"/>
                <a:sym typeface="Arial"/>
              </a:rPr>
              <a:t>new initiative for Writing Program faculty to work in consultation with CAS academic units to shape curricular writing goals/plans within departments </a:t>
            </a:r>
            <a:endParaRPr>
              <a:latin typeface="Arial"/>
              <a:ea typeface="Arial"/>
              <a:cs typeface="Arial"/>
              <a:sym typeface="Arial"/>
            </a:endParaRPr>
          </a:p>
          <a:p>
            <a:pPr indent="0" lvl="0" marL="0" rtl="0" algn="l">
              <a:lnSpc>
                <a:spcPct val="80000"/>
              </a:lnSpc>
              <a:spcBef>
                <a:spcPts val="1000"/>
              </a:spcBef>
              <a:spcAft>
                <a:spcPts val="0"/>
              </a:spcAft>
              <a:buClr>
                <a:schemeClr val="dk1"/>
              </a:buClr>
              <a:buSzPts val="2590"/>
              <a:buNone/>
            </a:pPr>
            <a:r>
              <a:t/>
            </a:r>
            <a:endParaRPr sz="2590">
              <a:latin typeface="Arial"/>
              <a:ea typeface="Arial"/>
              <a:cs typeface="Arial"/>
              <a:sym typeface="Arial"/>
            </a:endParaRPr>
          </a:p>
          <a:p>
            <a:pPr indent="0" lvl="0" marL="0" rtl="0" algn="ctr">
              <a:lnSpc>
                <a:spcPct val="80000"/>
              </a:lnSpc>
              <a:spcBef>
                <a:spcPts val="1000"/>
              </a:spcBef>
              <a:spcAft>
                <a:spcPts val="0"/>
              </a:spcAft>
              <a:buClr>
                <a:schemeClr val="dk1"/>
              </a:buClr>
              <a:buSzPts val="2035"/>
              <a:buNone/>
            </a:pPr>
            <a:r>
              <a:rPr lang="en-US" sz="2035">
                <a:latin typeface="Arial"/>
                <a:ea typeface="Arial"/>
                <a:cs typeface="Arial"/>
                <a:sym typeface="Arial"/>
              </a:rPr>
              <a:t>More Information about the gift &amp; these projects will be forthcoming</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b95b45884f_0_0"/>
          <p:cNvSpPr txBox="1"/>
          <p:nvPr>
            <p:ph type="title"/>
          </p:nvPr>
        </p:nvSpPr>
        <p:spPr>
          <a:xfrm>
            <a:off x="838200" y="2028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600">
                <a:latin typeface="Cutive"/>
                <a:ea typeface="Cutive"/>
                <a:cs typeface="Cutive"/>
                <a:sym typeface="Cutive"/>
              </a:rPr>
              <a:t>Fall 21 Course for PTL</a:t>
            </a:r>
            <a:endParaRPr/>
          </a:p>
        </p:txBody>
      </p:sp>
      <p:sp>
        <p:nvSpPr>
          <p:cNvPr id="282" name="Google Shape;282;gb95b45884f_0_0"/>
          <p:cNvSpPr txBox="1"/>
          <p:nvPr>
            <p:ph idx="1" type="body"/>
          </p:nvPr>
        </p:nvSpPr>
        <p:spPr>
          <a:xfrm>
            <a:off x="6458500" y="1690825"/>
            <a:ext cx="5435100" cy="4187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1.</a:t>
            </a:r>
            <a:r>
              <a:rPr lang="en-US" sz="2600">
                <a:latin typeface="Arial"/>
                <a:ea typeface="Arial"/>
                <a:cs typeface="Arial"/>
                <a:sym typeface="Arial"/>
              </a:rPr>
              <a:t> Seniority</a:t>
            </a:r>
            <a:endParaRPr sz="26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rPr lang="en-US" sz="2600">
                <a:latin typeface="Arial"/>
                <a:ea typeface="Arial"/>
                <a:cs typeface="Arial"/>
                <a:sym typeface="Arial"/>
              </a:rPr>
              <a:t>2. Flexibility of level and time</a:t>
            </a:r>
            <a:endParaRPr sz="2600">
              <a:latin typeface="Arial"/>
              <a:ea typeface="Arial"/>
              <a:cs typeface="Arial"/>
              <a:sym typeface="Arial"/>
            </a:endParaRPr>
          </a:p>
          <a:p>
            <a:pPr indent="0" lvl="0" marL="0" rtl="0" algn="l">
              <a:spcBef>
                <a:spcPts val="1000"/>
              </a:spcBef>
              <a:spcAft>
                <a:spcPts val="0"/>
              </a:spcAft>
              <a:buNone/>
            </a:pPr>
            <a:r>
              <a:rPr lang="en-US" sz="2600">
                <a:latin typeface="Arial"/>
                <a:ea typeface="Arial"/>
                <a:cs typeface="Arial"/>
                <a:sym typeface="Arial"/>
              </a:rPr>
              <a:t>3. Teaching record</a:t>
            </a:r>
            <a:endParaRPr sz="2600">
              <a:latin typeface="Arial"/>
              <a:ea typeface="Arial"/>
              <a:cs typeface="Arial"/>
              <a:sym typeface="Arial"/>
            </a:endParaRPr>
          </a:p>
          <a:p>
            <a:pPr indent="0" lvl="0" marL="0" rtl="0" algn="l">
              <a:spcBef>
                <a:spcPts val="1000"/>
              </a:spcBef>
              <a:spcAft>
                <a:spcPts val="0"/>
              </a:spcAft>
              <a:buNone/>
            </a:pPr>
            <a:r>
              <a:rPr lang="en-US" sz="2600">
                <a:latin typeface="Arial"/>
                <a:ea typeface="Arial"/>
                <a:cs typeface="Arial"/>
                <a:sym typeface="Arial"/>
              </a:rPr>
              <a:t>4. Diversification of instructors</a:t>
            </a:r>
            <a:endParaRPr sz="2600">
              <a:latin typeface="Arial"/>
              <a:ea typeface="Arial"/>
              <a:cs typeface="Arial"/>
              <a:sym typeface="Arial"/>
            </a:endParaRPr>
          </a:p>
          <a:p>
            <a:pPr indent="0" lvl="0" marL="0" rtl="0" algn="l">
              <a:spcBef>
                <a:spcPts val="1000"/>
              </a:spcBef>
              <a:spcAft>
                <a:spcPts val="0"/>
              </a:spcAft>
              <a:buNone/>
            </a:pPr>
            <a:r>
              <a:t/>
            </a:r>
            <a:endParaRPr sz="2600">
              <a:latin typeface="Arial"/>
              <a:ea typeface="Arial"/>
              <a:cs typeface="Arial"/>
              <a:sym typeface="Arial"/>
            </a:endParaRPr>
          </a:p>
          <a:p>
            <a:pPr indent="0" lvl="0" marL="0" rtl="0" algn="l">
              <a:spcBef>
                <a:spcPts val="1000"/>
              </a:spcBef>
              <a:spcAft>
                <a:spcPts val="0"/>
              </a:spcAft>
              <a:buNone/>
            </a:pPr>
            <a:r>
              <a:rPr lang="en-US" sz="2600">
                <a:latin typeface="Arial"/>
                <a:ea typeface="Arial"/>
                <a:cs typeface="Arial"/>
                <a:sym typeface="Arial"/>
              </a:rPr>
              <a:t>Initial course assignments for F21 coming soon!</a:t>
            </a:r>
            <a:endParaRPr sz="2600">
              <a:latin typeface="Arial"/>
              <a:ea typeface="Arial"/>
              <a:cs typeface="Arial"/>
              <a:sym typeface="Arial"/>
            </a:endParaRPr>
          </a:p>
          <a:p>
            <a:pPr indent="0" lvl="0" marL="0" rtl="0" algn="l">
              <a:spcBef>
                <a:spcPts val="1000"/>
              </a:spcBef>
              <a:spcAft>
                <a:spcPts val="0"/>
              </a:spcAft>
              <a:buNone/>
            </a:pPr>
            <a:r>
              <a:rPr lang="en-US" sz="2600">
                <a:latin typeface="Arial"/>
                <a:ea typeface="Arial"/>
                <a:cs typeface="Arial"/>
                <a:sym typeface="Arial"/>
              </a:rPr>
              <a:t>We anticipate adding sections</a:t>
            </a:r>
            <a:endParaRPr sz="2600">
              <a:latin typeface="Arial"/>
              <a:ea typeface="Arial"/>
              <a:cs typeface="Arial"/>
              <a:sym typeface="Arial"/>
            </a:endParaRPr>
          </a:p>
          <a:p>
            <a:pPr indent="0" lvl="0" marL="0" rtl="0" algn="l">
              <a:spcBef>
                <a:spcPts val="1000"/>
              </a:spcBef>
              <a:spcAft>
                <a:spcPts val="0"/>
              </a:spcAft>
              <a:buNone/>
            </a:pPr>
            <a:r>
              <a:rPr lang="en-US" sz="2600">
                <a:latin typeface="Arial"/>
                <a:ea typeface="Arial"/>
                <a:cs typeface="Arial"/>
                <a:sym typeface="Arial"/>
              </a:rPr>
              <a:t>Appointment letters by May 1 or so</a:t>
            </a:r>
            <a:endParaRPr sz="2600">
              <a:latin typeface="Arial"/>
              <a:ea typeface="Arial"/>
              <a:cs typeface="Arial"/>
              <a:sym typeface="Arial"/>
            </a:endParaRPr>
          </a:p>
          <a:p>
            <a:pPr indent="0" lvl="0" marL="0" rtl="0" algn="l">
              <a:spcBef>
                <a:spcPts val="1000"/>
              </a:spcBef>
              <a:spcAft>
                <a:spcPts val="0"/>
              </a:spcAft>
              <a:buNone/>
            </a:pPr>
            <a:r>
              <a:t/>
            </a:r>
            <a:endParaRPr/>
          </a:p>
        </p:txBody>
      </p:sp>
      <p:pic>
        <p:nvPicPr>
          <p:cNvPr id="283" name="Google Shape;283;gb95b45884f_0_0"/>
          <p:cNvPicPr preferRelativeResize="0"/>
          <p:nvPr/>
        </p:nvPicPr>
        <p:blipFill>
          <a:blip r:embed="rId3">
            <a:alphaModFix/>
          </a:blip>
          <a:stretch>
            <a:fillRect/>
          </a:stretch>
        </p:blipFill>
        <p:spPr>
          <a:xfrm>
            <a:off x="524725" y="1886512"/>
            <a:ext cx="5435125" cy="4187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8" name="Shape 288"/>
        <p:cNvGrpSpPr/>
        <p:nvPr/>
      </p:nvGrpSpPr>
      <p:grpSpPr>
        <a:xfrm>
          <a:off x="0" y="0"/>
          <a:ext cx="0" cy="0"/>
          <a:chOff x="0" y="0"/>
          <a:chExt cx="0" cy="0"/>
        </a:xfrm>
      </p:grpSpPr>
      <p:sp>
        <p:nvSpPr>
          <p:cNvPr id="289" name="Google Shape;289;gb58d5206db_2_1"/>
          <p:cNvSpPr txBox="1"/>
          <p:nvPr/>
        </p:nvSpPr>
        <p:spPr>
          <a:xfrm>
            <a:off x="3226125" y="2637700"/>
            <a:ext cx="53361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100">
                <a:solidFill>
                  <a:srgbClr val="FFFFFF"/>
                </a:solidFill>
              </a:rPr>
              <a:t>Back in person*</a:t>
            </a:r>
            <a:endParaRPr b="1" sz="51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b590ae0599_2_0"/>
          <p:cNvSpPr txBox="1"/>
          <p:nvPr>
            <p:ph type="ctrTitle"/>
          </p:nvPr>
        </p:nvSpPr>
        <p:spPr>
          <a:xfrm>
            <a:off x="1706600" y="2110150"/>
            <a:ext cx="9144000" cy="158250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Autofit/>
          </a:bodyPr>
          <a:lstStyle/>
          <a:p>
            <a:pPr indent="0" lvl="0" marL="0" rtl="0" algn="ctr">
              <a:lnSpc>
                <a:spcPct val="90000"/>
              </a:lnSpc>
              <a:spcBef>
                <a:spcPts val="0"/>
              </a:spcBef>
              <a:spcAft>
                <a:spcPts val="0"/>
              </a:spcAft>
              <a:buClr>
                <a:srgbClr val="262626"/>
              </a:buClr>
              <a:buSzPts val="3420"/>
              <a:buFont typeface="Gill Sans"/>
              <a:buNone/>
            </a:pPr>
            <a:r>
              <a:rPr lang="en-US" sz="3420"/>
              <a:t>WR153:WRITING, RESEARCH &amp; INQUIRY WITH CREATIVITY AND INNOVATION </a:t>
            </a:r>
            <a:endParaRPr/>
          </a:p>
        </p:txBody>
      </p:sp>
      <p:sp>
        <p:nvSpPr>
          <p:cNvPr id="295" name="Google Shape;295;gb590ae0599_2_0"/>
          <p:cNvSpPr txBox="1"/>
          <p:nvPr>
            <p:ph idx="1" type="subTitle"/>
          </p:nvPr>
        </p:nvSpPr>
        <p:spPr>
          <a:xfrm>
            <a:off x="2695194" y="436219"/>
            <a:ext cx="6801600" cy="14913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2800"/>
              <a:buNone/>
            </a:pPr>
            <a:r>
              <a:rPr lang="en-US" sz="2800">
                <a:latin typeface="Arial"/>
                <a:ea typeface="Arial"/>
                <a:cs typeface="Arial"/>
                <a:sym typeface="Arial"/>
              </a:rPr>
              <a:t>Coming Soon! Spring 2022</a:t>
            </a:r>
            <a:endParaRPr>
              <a:latin typeface="Arial"/>
              <a:ea typeface="Arial"/>
              <a:cs typeface="Arial"/>
              <a:sym typeface="Arial"/>
            </a:endParaRPr>
          </a:p>
          <a:p>
            <a:pPr indent="0" lvl="0" marL="0" rtl="0" algn="ctr">
              <a:lnSpc>
                <a:spcPct val="100000"/>
              </a:lnSpc>
              <a:spcBef>
                <a:spcPts val="1000"/>
              </a:spcBef>
              <a:spcAft>
                <a:spcPts val="0"/>
              </a:spcAft>
              <a:buSzPts val="1400"/>
              <a:buNone/>
            </a:pPr>
            <a:r>
              <a:rPr lang="en-US" sz="1700">
                <a:latin typeface="Arial"/>
                <a:ea typeface="Arial"/>
                <a:cs typeface="Arial"/>
                <a:sym typeface="Arial"/>
              </a:rPr>
              <a:t>Anna Panszczyk   Jessica Bozek</a:t>
            </a:r>
            <a:endParaRPr sz="1700">
              <a:latin typeface="Arial"/>
              <a:ea typeface="Arial"/>
              <a:cs typeface="Arial"/>
              <a:sym typeface="Arial"/>
            </a:endParaRPr>
          </a:p>
          <a:p>
            <a:pPr indent="0" lvl="0" marL="0" rtl="0" algn="ctr">
              <a:lnSpc>
                <a:spcPct val="100000"/>
              </a:lnSpc>
              <a:spcBef>
                <a:spcPts val="1000"/>
              </a:spcBef>
              <a:spcAft>
                <a:spcPts val="0"/>
              </a:spcAft>
              <a:buSzPts val="1400"/>
              <a:buNone/>
            </a:pPr>
            <a:r>
              <a:rPr lang="en-US" sz="1700">
                <a:latin typeface="Arial"/>
                <a:ea typeface="Arial"/>
                <a:cs typeface="Arial"/>
                <a:sym typeface="Arial"/>
              </a:rPr>
              <a:t>  Theodora Goss     Brandy Barents</a:t>
            </a:r>
            <a:endParaRPr sz="2700">
              <a:latin typeface="Arial"/>
              <a:ea typeface="Arial"/>
              <a:cs typeface="Arial"/>
              <a:sym typeface="Arial"/>
            </a:endParaRPr>
          </a:p>
          <a:p>
            <a:pPr indent="0" lvl="0" marL="0" rtl="0" algn="ctr">
              <a:lnSpc>
                <a:spcPct val="100000"/>
              </a:lnSpc>
              <a:spcBef>
                <a:spcPts val="1000"/>
              </a:spcBef>
              <a:spcAft>
                <a:spcPts val="0"/>
              </a:spcAft>
              <a:buSzPts val="1600"/>
              <a:buNone/>
            </a:pPr>
            <a:r>
              <a:t/>
            </a:r>
            <a:endParaRPr sz="1600"/>
          </a:p>
          <a:p>
            <a:pPr indent="0" lvl="0" marL="0" rtl="0" algn="ctr">
              <a:lnSpc>
                <a:spcPct val="100000"/>
              </a:lnSpc>
              <a:spcBef>
                <a:spcPts val="1000"/>
              </a:spcBef>
              <a:spcAft>
                <a:spcPts val="0"/>
              </a:spcAft>
              <a:buSzPts val="1600"/>
              <a:buNone/>
            </a:pPr>
            <a:r>
              <a:t/>
            </a:r>
            <a:endParaRPr sz="1600"/>
          </a:p>
          <a:p>
            <a:pPr indent="0" lvl="0" marL="0" rtl="0" algn="ctr">
              <a:lnSpc>
                <a:spcPct val="100000"/>
              </a:lnSpc>
              <a:spcBef>
                <a:spcPts val="1000"/>
              </a:spcBef>
              <a:spcAft>
                <a:spcPts val="0"/>
              </a:spcAft>
              <a:buSzPts val="2000"/>
              <a:buNone/>
            </a:pPr>
            <a:r>
              <a:t/>
            </a:r>
            <a:endParaRPr/>
          </a:p>
        </p:txBody>
      </p:sp>
      <p:pic>
        <p:nvPicPr>
          <p:cNvPr id="296" name="Google Shape;296;gb590ae0599_2_0"/>
          <p:cNvPicPr preferRelativeResize="0"/>
          <p:nvPr/>
        </p:nvPicPr>
        <p:blipFill rotWithShape="1">
          <a:blip r:embed="rId3">
            <a:alphaModFix/>
          </a:blip>
          <a:srcRect b="0" l="0" r="0" t="0"/>
          <a:stretch/>
        </p:blipFill>
        <p:spPr>
          <a:xfrm>
            <a:off x="1732538" y="3875275"/>
            <a:ext cx="9092126" cy="3080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b590ae0599_2_104"/>
          <p:cNvSpPr txBox="1"/>
          <p:nvPr>
            <p:ph type="title"/>
          </p:nvPr>
        </p:nvSpPr>
        <p:spPr>
          <a:xfrm>
            <a:off x="4504375" y="535650"/>
            <a:ext cx="7142100" cy="1188600"/>
          </a:xfrm>
          <a:prstGeom prst="rect">
            <a:avLst/>
          </a:prstGeom>
          <a:solidFill>
            <a:srgbClr val="FFFFFF"/>
          </a:solidFill>
          <a:ln cap="sq" cmpd="sng" w="31750">
            <a:solidFill>
              <a:srgbClr val="404040"/>
            </a:solidFill>
            <a:prstDash val="solid"/>
            <a:miter lim="800000"/>
            <a:headEnd len="sm" w="sm" type="none"/>
            <a:tailEnd len="sm" w="sm" type="none"/>
          </a:ln>
        </p:spPr>
        <p:txBody>
          <a:bodyPr anchorCtr="0" anchor="ctr" bIns="182875" lIns="182875" spcFirstLastPara="1" rIns="182875" wrap="square" tIns="182875">
            <a:noAutofit/>
          </a:bodyPr>
          <a:lstStyle/>
          <a:p>
            <a:pPr indent="0" lvl="0" marL="0" rtl="0" algn="ctr">
              <a:lnSpc>
                <a:spcPct val="90000"/>
              </a:lnSpc>
              <a:spcBef>
                <a:spcPts val="0"/>
              </a:spcBef>
              <a:spcAft>
                <a:spcPts val="0"/>
              </a:spcAft>
              <a:buClr>
                <a:srgbClr val="262626"/>
              </a:buClr>
              <a:buSzPts val="2800"/>
              <a:buFont typeface="Gill Sans"/>
              <a:buNone/>
            </a:pPr>
            <a:r>
              <a:rPr lang="en-US"/>
              <a:t>WR 150 </a:t>
            </a:r>
            <a:r>
              <a:rPr i="1" lang="en-US"/>
              <a:t>RETIRING</a:t>
            </a:r>
            <a:r>
              <a:rPr lang="en-US"/>
              <a:t> </a:t>
            </a:r>
            <a:endParaRPr/>
          </a:p>
          <a:p>
            <a:pPr indent="0" lvl="0" marL="0" rtl="0" algn="ctr">
              <a:lnSpc>
                <a:spcPct val="90000"/>
              </a:lnSpc>
              <a:spcBef>
                <a:spcPts val="0"/>
              </a:spcBef>
              <a:spcAft>
                <a:spcPts val="0"/>
              </a:spcAft>
              <a:buClr>
                <a:srgbClr val="262626"/>
              </a:buClr>
              <a:buSzPts val="2800"/>
              <a:buFont typeface="Gill Sans"/>
              <a:buNone/>
            </a:pPr>
            <a:r>
              <a:rPr lang="en-US"/>
              <a:t>IN DECEMBER 2021!</a:t>
            </a:r>
            <a:endParaRPr/>
          </a:p>
        </p:txBody>
      </p:sp>
      <p:sp>
        <p:nvSpPr>
          <p:cNvPr id="302" name="Google Shape;302;gb590ae0599_2_104"/>
          <p:cNvSpPr txBox="1"/>
          <p:nvPr>
            <p:ph idx="1" type="body"/>
          </p:nvPr>
        </p:nvSpPr>
        <p:spPr>
          <a:xfrm>
            <a:off x="401525" y="2661600"/>
            <a:ext cx="7716600" cy="41964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1800"/>
              <a:buChar char="•"/>
            </a:pPr>
            <a:r>
              <a:rPr b="1" lang="en-US"/>
              <a:t>May 2021 </a:t>
            </a:r>
            <a:endParaRPr b="1"/>
          </a:p>
          <a:p>
            <a:pPr indent="457200" lvl="0" marL="914400" rtl="0" algn="l">
              <a:lnSpc>
                <a:spcPct val="100000"/>
              </a:lnSpc>
              <a:spcBef>
                <a:spcPts val="0"/>
              </a:spcBef>
              <a:spcAft>
                <a:spcPts val="0"/>
              </a:spcAft>
              <a:buNone/>
            </a:pPr>
            <a:r>
              <a:rPr lang="en-US"/>
              <a:t>WR153 Information Sessions </a:t>
            </a:r>
            <a:endParaRPr/>
          </a:p>
          <a:p>
            <a:pPr indent="0" lvl="0" marL="457200" rtl="0" algn="l">
              <a:lnSpc>
                <a:spcPct val="100000"/>
              </a:lnSpc>
              <a:spcBef>
                <a:spcPts val="0"/>
              </a:spcBef>
              <a:spcAft>
                <a:spcPts val="0"/>
              </a:spcAft>
              <a:buNone/>
            </a:pPr>
            <a:r>
              <a:t/>
            </a:r>
            <a:endParaRPr/>
          </a:p>
          <a:p>
            <a:pPr indent="-228600" lvl="0" marL="228600" rtl="0" algn="l">
              <a:lnSpc>
                <a:spcPct val="100000"/>
              </a:lnSpc>
              <a:spcBef>
                <a:spcPts val="1000"/>
              </a:spcBef>
              <a:spcAft>
                <a:spcPts val="0"/>
              </a:spcAft>
              <a:buSzPts val="1800"/>
              <a:buChar char="•"/>
            </a:pPr>
            <a:r>
              <a:rPr b="1" lang="en-US"/>
              <a:t>Fall 2021</a:t>
            </a:r>
            <a:endParaRPr b="1"/>
          </a:p>
          <a:p>
            <a:pPr indent="457200" lvl="0" marL="914400" rtl="0" algn="l">
              <a:lnSpc>
                <a:spcPct val="100000"/>
              </a:lnSpc>
              <a:spcBef>
                <a:spcPts val="1000"/>
              </a:spcBef>
              <a:spcAft>
                <a:spcPts val="0"/>
              </a:spcAft>
              <a:buNone/>
            </a:pPr>
            <a:r>
              <a:rPr lang="en-US"/>
              <a:t>WR153 Creativity and Innovation Seminars </a:t>
            </a:r>
            <a:endParaRPr/>
          </a:p>
          <a:p>
            <a:pPr indent="0" lvl="0" marL="457200" rtl="0" algn="l">
              <a:lnSpc>
                <a:spcPct val="100000"/>
              </a:lnSpc>
              <a:spcBef>
                <a:spcPts val="1000"/>
              </a:spcBef>
              <a:spcAft>
                <a:spcPts val="0"/>
              </a:spcAft>
              <a:buNone/>
            </a:pPr>
            <a:r>
              <a:t/>
            </a:r>
            <a:endParaRPr/>
          </a:p>
          <a:p>
            <a:pPr indent="-228600" lvl="0" marL="228600" rtl="0" algn="l">
              <a:lnSpc>
                <a:spcPct val="100000"/>
              </a:lnSpc>
              <a:spcBef>
                <a:spcPts val="1000"/>
              </a:spcBef>
              <a:spcAft>
                <a:spcPts val="0"/>
              </a:spcAft>
              <a:buSzPts val="1800"/>
              <a:buChar char="•"/>
            </a:pPr>
            <a:r>
              <a:rPr b="1" lang="en-US"/>
              <a:t>Spring 2022 </a:t>
            </a:r>
            <a:endParaRPr b="1"/>
          </a:p>
          <a:p>
            <a:pPr indent="-393700" lvl="2" marL="1371600" rtl="0" algn="l">
              <a:lnSpc>
                <a:spcPct val="100000"/>
              </a:lnSpc>
              <a:spcBef>
                <a:spcPts val="1000"/>
              </a:spcBef>
              <a:spcAft>
                <a:spcPts val="0"/>
              </a:spcAft>
              <a:buSzPts val="2600"/>
              <a:buChar char="•"/>
            </a:pPr>
            <a:r>
              <a:rPr lang="en-US" sz="2800"/>
              <a:t>Maybe you’d like to teach WR153</a:t>
            </a:r>
            <a:endParaRPr b="1" sz="2800"/>
          </a:p>
          <a:p>
            <a:pPr indent="0" lvl="0" marL="0" rtl="0" algn="l">
              <a:lnSpc>
                <a:spcPct val="100000"/>
              </a:lnSpc>
              <a:spcBef>
                <a:spcPts val="1000"/>
              </a:spcBef>
              <a:spcAft>
                <a:spcPts val="0"/>
              </a:spcAft>
              <a:buSzPts val="1800"/>
              <a:buNone/>
            </a:pPr>
            <a:r>
              <a:t/>
            </a:r>
            <a:endParaRPr/>
          </a:p>
          <a:p>
            <a:pPr indent="-114300" lvl="0" marL="228600" rtl="0" algn="l">
              <a:lnSpc>
                <a:spcPct val="100000"/>
              </a:lnSpc>
              <a:spcBef>
                <a:spcPts val="1000"/>
              </a:spcBef>
              <a:spcAft>
                <a:spcPts val="0"/>
              </a:spcAft>
              <a:buSzPts val="1800"/>
              <a:buNone/>
            </a:pPr>
            <a:r>
              <a:t/>
            </a:r>
            <a:endParaRPr/>
          </a:p>
        </p:txBody>
      </p:sp>
      <p:pic>
        <p:nvPicPr>
          <p:cNvPr descr="A picture containing star, outdoor object, colorful&#10;&#10;Description automatically genera" id="303" name="Google Shape;303;gb590ae0599_2_104"/>
          <p:cNvPicPr preferRelativeResize="0"/>
          <p:nvPr/>
        </p:nvPicPr>
        <p:blipFill rotWithShape="1">
          <a:blip r:embed="rId3">
            <a:alphaModFix/>
          </a:blip>
          <a:srcRect b="0" l="0" r="0" t="0"/>
          <a:stretch/>
        </p:blipFill>
        <p:spPr>
          <a:xfrm>
            <a:off x="8315350" y="4294875"/>
            <a:ext cx="3651650" cy="2296544"/>
          </a:xfrm>
          <a:prstGeom prst="rect">
            <a:avLst/>
          </a:prstGeom>
          <a:noFill/>
          <a:ln>
            <a:noFill/>
          </a:ln>
        </p:spPr>
      </p:pic>
      <p:pic>
        <p:nvPicPr>
          <p:cNvPr id="304" name="Google Shape;304;gb590ae0599_2_104"/>
          <p:cNvPicPr preferRelativeResize="0"/>
          <p:nvPr/>
        </p:nvPicPr>
        <p:blipFill>
          <a:blip r:embed="rId4">
            <a:alphaModFix/>
          </a:blip>
          <a:stretch>
            <a:fillRect/>
          </a:stretch>
        </p:blipFill>
        <p:spPr>
          <a:xfrm>
            <a:off x="239225" y="170425"/>
            <a:ext cx="3651650" cy="234198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b4537920b0_1_60"/>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Other news...</a:t>
            </a:r>
            <a:endParaRPr/>
          </a:p>
        </p:txBody>
      </p:sp>
      <p:sp>
        <p:nvSpPr>
          <p:cNvPr id="311" name="Google Shape;311;gb4537920b0_1_60"/>
          <p:cNvSpPr txBox="1"/>
          <p:nvPr>
            <p:ph idx="1" type="body"/>
          </p:nvPr>
        </p:nvSpPr>
        <p:spPr>
          <a:xfrm>
            <a:off x="1298550" y="1825625"/>
            <a:ext cx="10055400" cy="4351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CGS Exchange</a:t>
            </a:r>
            <a:endParaRPr>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Observations</a:t>
            </a:r>
            <a:endParaRPr>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Director searches</a:t>
            </a:r>
            <a:endParaRPr>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FTL searches next AY likely</a:t>
            </a:r>
            <a:endParaRPr sz="20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gb58d5206db_0_6"/>
          <p:cNvPicPr preferRelativeResize="0"/>
          <p:nvPr/>
        </p:nvPicPr>
        <p:blipFill>
          <a:blip r:embed="rId3">
            <a:alphaModFix/>
          </a:blip>
          <a:stretch>
            <a:fillRect/>
          </a:stretch>
        </p:blipFill>
        <p:spPr>
          <a:xfrm>
            <a:off x="0" y="-85725"/>
            <a:ext cx="12344400" cy="6943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gb58d5206db_0_12"/>
          <p:cNvPicPr preferRelativeResize="0"/>
          <p:nvPr/>
        </p:nvPicPr>
        <p:blipFill>
          <a:blip r:embed="rId3">
            <a:alphaModFix/>
          </a:blip>
          <a:stretch>
            <a:fillRect/>
          </a:stretch>
        </p:blipFill>
        <p:spPr>
          <a:xfrm>
            <a:off x="-121750" y="-87525"/>
            <a:ext cx="12466150" cy="70122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gb58d5206db_0_17"/>
          <p:cNvPicPr preferRelativeResize="0"/>
          <p:nvPr/>
        </p:nvPicPr>
        <p:blipFill>
          <a:blip r:embed="rId3">
            <a:alphaModFix/>
          </a:blip>
          <a:stretch>
            <a:fillRect/>
          </a:stretch>
        </p:blipFill>
        <p:spPr>
          <a:xfrm>
            <a:off x="1" y="66675"/>
            <a:ext cx="12191999"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9"/>
          <p:cNvSpPr/>
          <p:nvPr/>
        </p:nvSpPr>
        <p:spPr>
          <a:xfrm>
            <a:off x="2808825" y="4772225"/>
            <a:ext cx="6998100" cy="1439400"/>
          </a:xfrm>
          <a:prstGeom prst="rect">
            <a:avLst/>
          </a:prstGeom>
          <a:solidFill>
            <a:srgbClr val="5FCC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9"/>
          <p:cNvSpPr txBox="1"/>
          <p:nvPr>
            <p:ph type="ctrTitle"/>
          </p:nvPr>
        </p:nvSpPr>
        <p:spPr>
          <a:xfrm>
            <a:off x="3200925" y="5272825"/>
            <a:ext cx="6213900" cy="938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utive"/>
              <a:buNone/>
            </a:pPr>
            <a:r>
              <a:rPr lang="en-US" sz="3600">
                <a:latin typeface="Cutive"/>
                <a:ea typeface="Cutive"/>
                <a:cs typeface="Cutive"/>
                <a:sym typeface="Cutive"/>
              </a:rPr>
              <a:t>DEI in the WP</a:t>
            </a:r>
            <a:br>
              <a:rPr lang="en-US" sz="3600">
                <a:latin typeface="Cutive"/>
                <a:ea typeface="Cutive"/>
                <a:cs typeface="Cutive"/>
                <a:sym typeface="Cutive"/>
              </a:rPr>
            </a:br>
            <a:endParaRPr sz="36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4"/>
          <p:cNvSpPr txBox="1"/>
          <p:nvPr>
            <p:ph type="title"/>
          </p:nvPr>
        </p:nvSpPr>
        <p:spPr>
          <a:xfrm>
            <a:off x="1981200" y="586400"/>
            <a:ext cx="77343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utive"/>
              <a:buNone/>
            </a:pPr>
            <a:r>
              <a:rPr b="1" lang="en-US" sz="3600">
                <a:latin typeface="Cutive"/>
                <a:ea typeface="Cutive"/>
                <a:cs typeface="Cutive"/>
                <a:sym typeface="Cutive"/>
              </a:rPr>
              <a:t>Support for student access to tech</a:t>
            </a:r>
            <a:endParaRPr b="1" sz="3600">
              <a:latin typeface="Cutive"/>
              <a:ea typeface="Cutive"/>
              <a:cs typeface="Cutive"/>
              <a:sym typeface="Cutive"/>
            </a:endParaRPr>
          </a:p>
        </p:txBody>
      </p:sp>
      <p:pic>
        <p:nvPicPr>
          <p:cNvPr id="342" name="Google Shape;342;p34"/>
          <p:cNvPicPr preferRelativeResize="0"/>
          <p:nvPr/>
        </p:nvPicPr>
        <p:blipFill rotWithShape="1">
          <a:blip r:embed="rId3">
            <a:alphaModFix/>
          </a:blip>
          <a:srcRect b="0" l="0" r="0" t="0"/>
          <a:stretch/>
        </p:blipFill>
        <p:spPr>
          <a:xfrm>
            <a:off x="2171025" y="2134726"/>
            <a:ext cx="6885700" cy="3520925"/>
          </a:xfrm>
          <a:prstGeom prst="rect">
            <a:avLst/>
          </a:prstGeom>
          <a:noFill/>
          <a:ln>
            <a:noFill/>
          </a:ln>
        </p:spPr>
      </p:pic>
      <p:sp>
        <p:nvSpPr>
          <p:cNvPr id="343" name="Google Shape;343;p34"/>
          <p:cNvSpPr txBox="1"/>
          <p:nvPr/>
        </p:nvSpPr>
        <p:spPr>
          <a:xfrm>
            <a:off x="2903100" y="5655650"/>
            <a:ext cx="5890500" cy="57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sng" cap="none" strike="noStrike">
                <a:solidFill>
                  <a:schemeClr val="hlink"/>
                </a:solidFill>
                <a:latin typeface="Calibri"/>
                <a:ea typeface="Calibri"/>
                <a:cs typeface="Calibri"/>
                <a:sym typeface="Calibri"/>
                <a:hlinkClick r:id="rId4"/>
              </a:rPr>
              <a:t>sjarvi@bu.edu</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6"/>
          <p:cNvSpPr txBox="1"/>
          <p:nvPr>
            <p:ph type="title"/>
          </p:nvPr>
        </p:nvSpPr>
        <p:spPr>
          <a:xfrm>
            <a:off x="2575200" y="0"/>
            <a:ext cx="7041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utive"/>
              <a:buNone/>
            </a:pPr>
            <a:r>
              <a:rPr b="1" lang="en-US" sz="3600">
                <a:latin typeface="Cutive"/>
                <a:ea typeface="Cutive"/>
                <a:cs typeface="Cutive"/>
                <a:sym typeface="Cutive"/>
              </a:rPr>
              <a:t>We’ve Chartered the Bus! 2021 Playlist</a:t>
            </a:r>
            <a:endParaRPr b="1" sz="3600">
              <a:latin typeface="Cutive"/>
              <a:ea typeface="Cutive"/>
              <a:cs typeface="Cutive"/>
              <a:sym typeface="Cutive"/>
            </a:endParaRPr>
          </a:p>
        </p:txBody>
      </p:sp>
      <p:sp>
        <p:nvSpPr>
          <p:cNvPr id="349" name="Google Shape;349;p16"/>
          <p:cNvSpPr txBox="1"/>
          <p:nvPr>
            <p:ph idx="1" type="body"/>
          </p:nvPr>
        </p:nvSpPr>
        <p:spPr>
          <a:xfrm>
            <a:off x="2842200" y="2131650"/>
            <a:ext cx="7041600" cy="4526100"/>
          </a:xfrm>
          <a:prstGeom prst="rect">
            <a:avLst/>
          </a:prstGeom>
          <a:noFill/>
          <a:ln>
            <a:noFill/>
          </a:ln>
        </p:spPr>
        <p:txBody>
          <a:bodyPr anchorCtr="0" anchor="t" bIns="45700" lIns="171450" spcFirstLastPara="1" rIns="91425" wrap="square" tIns="45700">
            <a:noAutofit/>
          </a:bodyPr>
          <a:lstStyle/>
          <a:p>
            <a:pPr indent="0" lvl="0" marL="457200" rtl="0" algn="l">
              <a:lnSpc>
                <a:spcPct val="100000"/>
              </a:lnSpc>
              <a:spcBef>
                <a:spcPts val="1000"/>
              </a:spcBef>
              <a:spcAft>
                <a:spcPts val="0"/>
              </a:spcAft>
              <a:buNone/>
            </a:pPr>
            <a:r>
              <a:t/>
            </a:r>
            <a:endParaRPr sz="2400">
              <a:latin typeface="Arial"/>
              <a:ea typeface="Arial"/>
              <a:cs typeface="Arial"/>
              <a:sym typeface="Arial"/>
            </a:endParaRPr>
          </a:p>
        </p:txBody>
      </p:sp>
      <p:pic>
        <p:nvPicPr>
          <p:cNvPr id="350" name="Google Shape;350;p16"/>
          <p:cNvPicPr preferRelativeResize="0"/>
          <p:nvPr/>
        </p:nvPicPr>
        <p:blipFill>
          <a:blip r:embed="rId3">
            <a:alphaModFix/>
          </a:blip>
          <a:stretch>
            <a:fillRect/>
          </a:stretch>
        </p:blipFill>
        <p:spPr>
          <a:xfrm>
            <a:off x="1011312" y="1143000"/>
            <a:ext cx="10169376" cy="60404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gb8e5c0252e_0_7"/>
          <p:cNvPicPr preferRelativeResize="0"/>
          <p:nvPr/>
        </p:nvPicPr>
        <p:blipFill>
          <a:blip r:embed="rId3">
            <a:alphaModFix/>
          </a:blip>
          <a:stretch>
            <a:fillRect/>
          </a:stretch>
        </p:blipFill>
        <p:spPr>
          <a:xfrm>
            <a:off x="9576850" y="-58822"/>
            <a:ext cx="2358275" cy="2000650"/>
          </a:xfrm>
          <a:prstGeom prst="rect">
            <a:avLst/>
          </a:prstGeom>
          <a:noFill/>
          <a:ln>
            <a:noFill/>
          </a:ln>
        </p:spPr>
      </p:pic>
      <p:sp>
        <p:nvSpPr>
          <p:cNvPr id="357" name="Google Shape;357;gb8e5c0252e_0_7"/>
          <p:cNvSpPr txBox="1"/>
          <p:nvPr>
            <p:ph type="title"/>
          </p:nvPr>
        </p:nvSpPr>
        <p:spPr>
          <a:xfrm>
            <a:off x="701625" y="1927500"/>
            <a:ext cx="11233500" cy="300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800">
                <a:latin typeface="Cutive"/>
                <a:ea typeface="Cutive"/>
                <a:cs typeface="Cutive"/>
                <a:sym typeface="Cutive"/>
              </a:rPr>
              <a:t>Faculty Seminar</a:t>
            </a:r>
            <a:endParaRPr sz="4800">
              <a:latin typeface="Cutive"/>
              <a:ea typeface="Cutive"/>
              <a:cs typeface="Cutive"/>
              <a:sym typeface="Cutive"/>
            </a:endParaRPr>
          </a:p>
          <a:p>
            <a:pPr indent="0" lvl="0" marL="0" rtl="0" algn="ctr">
              <a:spcBef>
                <a:spcPts val="0"/>
              </a:spcBef>
              <a:spcAft>
                <a:spcPts val="0"/>
              </a:spcAft>
              <a:buNone/>
            </a:pPr>
            <a:br>
              <a:rPr lang="en-US" sz="4300"/>
            </a:br>
            <a:r>
              <a:rPr lang="en-US" sz="4300">
                <a:latin typeface="Arial"/>
                <a:ea typeface="Arial"/>
                <a:cs typeface="Arial"/>
                <a:sym typeface="Arial"/>
              </a:rPr>
              <a:t>Grading Equitably: </a:t>
            </a:r>
            <a:endParaRPr sz="4300">
              <a:latin typeface="Arial"/>
              <a:ea typeface="Arial"/>
              <a:cs typeface="Arial"/>
              <a:sym typeface="Arial"/>
            </a:endParaRPr>
          </a:p>
          <a:p>
            <a:pPr indent="0" lvl="0" marL="0" rtl="0" algn="ctr">
              <a:spcBef>
                <a:spcPts val="0"/>
              </a:spcBef>
              <a:spcAft>
                <a:spcPts val="0"/>
              </a:spcAft>
              <a:buNone/>
            </a:pPr>
            <a:r>
              <a:rPr lang="en-US" sz="4300">
                <a:latin typeface="Arial"/>
                <a:ea typeface="Arial"/>
                <a:cs typeface="Arial"/>
                <a:sym typeface="Arial"/>
              </a:rPr>
              <a:t>Rethinking Grading, from Contract Grading to Ungrading, Specs Grading, and More</a:t>
            </a:r>
            <a:r>
              <a:rPr lang="en-US" sz="4300">
                <a:latin typeface="Arial"/>
                <a:ea typeface="Arial"/>
                <a:cs typeface="Arial"/>
                <a:sym typeface="Arial"/>
              </a:rPr>
              <a:t> </a:t>
            </a:r>
            <a:r>
              <a:rPr lang="en-US">
                <a:latin typeface="Arial"/>
                <a:ea typeface="Arial"/>
                <a:cs typeface="Arial"/>
                <a:sym typeface="Arial"/>
              </a:rPr>
              <a:t> </a:t>
            </a:r>
            <a:endParaRPr>
              <a:latin typeface="Arial"/>
              <a:ea typeface="Arial"/>
              <a:cs typeface="Arial"/>
              <a:sym typeface="Arial"/>
            </a:endParaRPr>
          </a:p>
        </p:txBody>
      </p:sp>
      <p:sp>
        <p:nvSpPr>
          <p:cNvPr id="358" name="Google Shape;358;gb8e5c0252e_0_7"/>
          <p:cNvSpPr txBox="1"/>
          <p:nvPr>
            <p:ph idx="1" type="body"/>
          </p:nvPr>
        </p:nvSpPr>
        <p:spPr>
          <a:xfrm>
            <a:off x="-168675" y="4260900"/>
            <a:ext cx="12103800" cy="54135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t/>
            </a:r>
            <a:endParaRPr i="1" sz="2300"/>
          </a:p>
          <a:p>
            <a:pPr indent="0" lvl="0" marL="0" rtl="0" algn="ctr">
              <a:spcBef>
                <a:spcPts val="1000"/>
              </a:spcBef>
              <a:spcAft>
                <a:spcPts val="0"/>
              </a:spcAft>
              <a:buNone/>
            </a:pPr>
            <a:r>
              <a:t/>
            </a:r>
            <a:endParaRPr i="1" sz="2300"/>
          </a:p>
          <a:p>
            <a:pPr indent="0" lvl="0" marL="0" rtl="0" algn="ctr">
              <a:spcBef>
                <a:spcPts val="1000"/>
              </a:spcBef>
              <a:spcAft>
                <a:spcPts val="0"/>
              </a:spcAft>
              <a:buNone/>
            </a:pPr>
            <a:r>
              <a:rPr lang="en-US"/>
              <a:t>f</a:t>
            </a:r>
            <a:r>
              <a:rPr lang="en-US">
                <a:latin typeface="Arial"/>
                <a:ea typeface="Arial"/>
                <a:cs typeface="Arial"/>
                <a:sym typeface="Arial"/>
              </a:rPr>
              <a:t>acilitated by Marie McDonough and Christina Michaud</a:t>
            </a:r>
            <a:endParaRPr>
              <a:latin typeface="Arial"/>
              <a:ea typeface="Arial"/>
              <a:cs typeface="Arial"/>
              <a:sym typeface="Arial"/>
            </a:endParaRPr>
          </a:p>
          <a:p>
            <a:pPr indent="0" lvl="0" marL="0" rtl="0" algn="ctr">
              <a:spcBef>
                <a:spcPts val="1000"/>
              </a:spcBef>
              <a:spcAft>
                <a:spcPts val="0"/>
              </a:spcAft>
              <a:buNone/>
            </a:pPr>
            <a:r>
              <a:rPr lang="en-US">
                <a:latin typeface="Arial"/>
                <a:ea typeface="Arial"/>
                <a:cs typeface="Arial"/>
                <a:sym typeface="Arial"/>
              </a:rPr>
              <a:t>Fridays 2:30-3:30 p.m., February 12, February 19, February 26, and March 5</a:t>
            </a:r>
            <a:endParaRPr>
              <a:latin typeface="Arial"/>
              <a:ea typeface="Arial"/>
              <a:cs typeface="Arial"/>
              <a:sym typeface="Arial"/>
            </a:endParaRPr>
          </a:p>
        </p:txBody>
      </p:sp>
      <p:pic>
        <p:nvPicPr>
          <p:cNvPr id="359" name="Google Shape;359;gb8e5c0252e_0_7"/>
          <p:cNvPicPr preferRelativeResize="0"/>
          <p:nvPr/>
        </p:nvPicPr>
        <p:blipFill>
          <a:blip r:embed="rId4">
            <a:alphaModFix/>
          </a:blip>
          <a:stretch>
            <a:fillRect/>
          </a:stretch>
        </p:blipFill>
        <p:spPr>
          <a:xfrm>
            <a:off x="0" y="0"/>
            <a:ext cx="3154850" cy="1805800"/>
          </a:xfrm>
          <a:prstGeom prst="rect">
            <a:avLst/>
          </a:prstGeom>
          <a:noFill/>
          <a:ln>
            <a:noFill/>
          </a:ln>
        </p:spPr>
      </p:pic>
      <p:sp>
        <p:nvSpPr>
          <p:cNvPr id="360" name="Google Shape;360;gb8e5c0252e_0_7"/>
          <p:cNvSpPr txBox="1"/>
          <p:nvPr/>
        </p:nvSpPr>
        <p:spPr>
          <a:xfrm>
            <a:off x="10995900" y="52025"/>
            <a:ext cx="802500" cy="150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8600">
                <a:solidFill>
                  <a:srgbClr val="9900FF"/>
                </a:solidFill>
                <a:latin typeface="Cutive"/>
                <a:ea typeface="Cutive"/>
                <a:cs typeface="Cutive"/>
                <a:sym typeface="Cutive"/>
              </a:rPr>
              <a:t>?</a:t>
            </a:r>
            <a:endParaRPr b="1" i="1" sz="8600">
              <a:solidFill>
                <a:srgbClr val="9900FF"/>
              </a:solidFill>
              <a:latin typeface="Cutive"/>
              <a:ea typeface="Cutive"/>
              <a:cs typeface="Cutive"/>
              <a:sym typeface="Cutiv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b8e5c0252e_0_28"/>
          <p:cNvSpPr txBox="1"/>
          <p:nvPr>
            <p:ph type="title"/>
          </p:nvPr>
        </p:nvSpPr>
        <p:spPr>
          <a:xfrm>
            <a:off x="105300" y="365125"/>
            <a:ext cx="12192000" cy="1460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400">
                <a:latin typeface="Cutive"/>
                <a:ea typeface="Cutive"/>
                <a:cs typeface="Cutive"/>
                <a:sym typeface="Cutive"/>
              </a:rPr>
              <a:t>BU-Wide DEI Support / CAS DEI Action Team</a:t>
            </a:r>
            <a:endParaRPr sz="4200"/>
          </a:p>
        </p:txBody>
      </p:sp>
      <p:sp>
        <p:nvSpPr>
          <p:cNvPr id="367" name="Google Shape;367;gb8e5c0252e_0_28"/>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lnSpc>
                <a:spcPct val="98181"/>
              </a:lnSpc>
              <a:spcBef>
                <a:spcPts val="1000"/>
              </a:spcBef>
              <a:spcAft>
                <a:spcPts val="0"/>
              </a:spcAft>
              <a:buClr>
                <a:schemeClr val="dk1"/>
              </a:buClr>
              <a:buSzPts val="1100"/>
              <a:buFont typeface="Arial"/>
              <a:buNone/>
            </a:pPr>
            <a:r>
              <a:rPr lang="en-US">
                <a:latin typeface="Arial"/>
                <a:ea typeface="Arial"/>
                <a:cs typeface="Arial"/>
                <a:sym typeface="Arial"/>
              </a:rPr>
              <a:t>•</a:t>
            </a:r>
            <a:r>
              <a:rPr lang="en-US"/>
              <a:t>Pandemic Ethos of Faculty and Staff Community Networks BU D &amp; I </a:t>
            </a:r>
            <a:br>
              <a:rPr lang="en-US"/>
            </a:br>
            <a:endParaRPr>
              <a:latin typeface="Arial"/>
              <a:ea typeface="Arial"/>
              <a:cs typeface="Arial"/>
              <a:sym typeface="Arial"/>
            </a:endParaRPr>
          </a:p>
          <a:p>
            <a:pPr indent="0" lvl="0" marL="0" rtl="0" algn="l">
              <a:lnSpc>
                <a:spcPct val="98181"/>
              </a:lnSpc>
              <a:spcBef>
                <a:spcPts val="1000"/>
              </a:spcBef>
              <a:spcAft>
                <a:spcPts val="0"/>
              </a:spcAft>
              <a:buClr>
                <a:schemeClr val="dk1"/>
              </a:buClr>
              <a:buSzPts val="1100"/>
              <a:buFont typeface="Arial"/>
              <a:buNone/>
            </a:pPr>
            <a:r>
              <a:rPr lang="en-US">
                <a:latin typeface="Arial"/>
                <a:ea typeface="Arial"/>
                <a:cs typeface="Arial"/>
                <a:sym typeface="Arial"/>
              </a:rPr>
              <a:t>•</a:t>
            </a:r>
            <a:r>
              <a:rPr lang="en-US"/>
              <a:t>CAS DEI Action Team: Phase One into Phase Two</a:t>
            </a:r>
            <a:br>
              <a:rPr lang="en-US"/>
            </a:br>
            <a:endParaRPr>
              <a:latin typeface="Arial"/>
              <a:ea typeface="Arial"/>
              <a:cs typeface="Arial"/>
              <a:sym typeface="Arial"/>
            </a:endParaRPr>
          </a:p>
          <a:p>
            <a:pPr indent="0" lvl="0" marL="0" rtl="0" algn="l">
              <a:lnSpc>
                <a:spcPct val="98181"/>
              </a:lnSpc>
              <a:spcBef>
                <a:spcPts val="1000"/>
              </a:spcBef>
              <a:spcAft>
                <a:spcPts val="0"/>
              </a:spcAft>
              <a:buClr>
                <a:schemeClr val="dk1"/>
              </a:buClr>
              <a:buSzPts val="1100"/>
              <a:buFont typeface="Arial"/>
              <a:buNone/>
            </a:pPr>
            <a:r>
              <a:rPr lang="en-US">
                <a:latin typeface="Arial"/>
                <a:ea typeface="Arial"/>
                <a:cs typeface="Arial"/>
                <a:sym typeface="Arial"/>
              </a:rPr>
              <a:t>•</a:t>
            </a:r>
            <a:r>
              <a:rPr lang="en-US"/>
              <a:t>Warm welcome to Associate Dean Vincent Stephens! </a:t>
            </a:r>
            <a:endParaRPr/>
          </a:p>
          <a:p>
            <a:pPr indent="0" lvl="0" marL="0" rtl="0" algn="l">
              <a:spcBef>
                <a:spcPts val="100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afc0d85d8a_0_0"/>
          <p:cNvSpPr txBox="1"/>
          <p:nvPr>
            <p:ph type="title"/>
          </p:nvPr>
        </p:nvSpPr>
        <p:spPr>
          <a:xfrm>
            <a:off x="1419300" y="1738700"/>
            <a:ext cx="10039200" cy="1325700"/>
          </a:xfrm>
          <a:prstGeom prst="rect">
            <a:avLst/>
          </a:prstGeom>
        </p:spPr>
        <p:txBody>
          <a:bodyPr anchorCtr="0" anchor="ctr" bIns="45700" lIns="91425" spcFirstLastPara="1" rIns="91425" wrap="square" tIns="45700">
            <a:noAutofit/>
          </a:bodyPr>
          <a:lstStyle/>
          <a:p>
            <a:pPr indent="0" lvl="0" marL="0" rtl="0" algn="l">
              <a:lnSpc>
                <a:spcPct val="150000"/>
              </a:lnSpc>
              <a:spcBef>
                <a:spcPts val="0"/>
              </a:spcBef>
              <a:spcAft>
                <a:spcPts val="600"/>
              </a:spcAft>
              <a:buClr>
                <a:schemeClr val="dk1"/>
              </a:buClr>
              <a:buSzPts val="1100"/>
              <a:buFont typeface="Arial"/>
              <a:buNone/>
            </a:pPr>
            <a:r>
              <a:rPr b="1" lang="en-US" sz="3400">
                <a:solidFill>
                  <a:srgbClr val="121E24"/>
                </a:solidFill>
                <a:highlight>
                  <a:schemeClr val="lt1"/>
                </a:highlight>
                <a:latin typeface="Georgia"/>
                <a:ea typeface="Georgia"/>
                <a:cs typeface="Georgia"/>
                <a:sym typeface="Georgia"/>
              </a:rPr>
              <a:t>Vincent Stephens</a:t>
            </a:r>
            <a:endParaRPr/>
          </a:p>
        </p:txBody>
      </p:sp>
      <p:sp>
        <p:nvSpPr>
          <p:cNvPr id="374" name="Google Shape;374;gafc0d85d8a_0_0"/>
          <p:cNvSpPr txBox="1"/>
          <p:nvPr>
            <p:ph idx="1" type="body"/>
          </p:nvPr>
        </p:nvSpPr>
        <p:spPr>
          <a:xfrm>
            <a:off x="1390650" y="1738700"/>
            <a:ext cx="9858600" cy="4351200"/>
          </a:xfrm>
          <a:prstGeom prst="rect">
            <a:avLst/>
          </a:prstGeom>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rPr b="1" lang="en-US" sz="3400">
                <a:solidFill>
                  <a:srgbClr val="121E24"/>
                </a:solidFill>
                <a:highlight>
                  <a:srgbClr val="FFFFFF"/>
                </a:highlight>
                <a:latin typeface="Georgia"/>
                <a:ea typeface="Georgia"/>
                <a:cs typeface="Georgia"/>
                <a:sym typeface="Georgia"/>
              </a:rPr>
              <a:t> </a:t>
            </a:r>
            <a:endParaRPr b="1" sz="3400">
              <a:solidFill>
                <a:srgbClr val="121E24"/>
              </a:solidFill>
              <a:highlight>
                <a:srgbClr val="FFFFFF"/>
              </a:highlight>
              <a:latin typeface="Georgia"/>
              <a:ea typeface="Georgia"/>
              <a:cs typeface="Georgia"/>
              <a:sym typeface="Georgia"/>
            </a:endParaRPr>
          </a:p>
          <a:p>
            <a:pPr indent="0" lvl="0" marL="0" rtl="0" algn="l">
              <a:lnSpc>
                <a:spcPct val="120000"/>
              </a:lnSpc>
              <a:spcBef>
                <a:spcPts val="600"/>
              </a:spcBef>
              <a:spcAft>
                <a:spcPts val="0"/>
              </a:spcAft>
              <a:buClr>
                <a:schemeClr val="dk1"/>
              </a:buClr>
              <a:buSzPts val="1100"/>
              <a:buFont typeface="Arial"/>
              <a:buNone/>
            </a:pPr>
            <a:r>
              <a:rPr b="1" lang="en-US" sz="1050">
                <a:solidFill>
                  <a:srgbClr val="687074"/>
                </a:solidFill>
                <a:highlight>
                  <a:srgbClr val="FFFFFF"/>
                </a:highlight>
                <a:latin typeface="Arial"/>
                <a:ea typeface="Arial"/>
                <a:cs typeface="Arial"/>
                <a:sym typeface="Arial"/>
              </a:rPr>
              <a:t>ASSOCIATE DEAN FOR DIVERSITY AND INCLUSION</a:t>
            </a:r>
            <a:endParaRPr b="1" sz="1050">
              <a:solidFill>
                <a:srgbClr val="687074"/>
              </a:solidFill>
              <a:highlight>
                <a:srgbClr val="FFFFFF"/>
              </a:highlight>
              <a:latin typeface="Arial"/>
              <a:ea typeface="Arial"/>
              <a:cs typeface="Arial"/>
              <a:sym typeface="Arial"/>
            </a:endParaRPr>
          </a:p>
          <a:p>
            <a:pPr indent="0" lvl="0" marL="0" rtl="0" algn="l">
              <a:spcBef>
                <a:spcPts val="2600"/>
              </a:spcBef>
              <a:spcAft>
                <a:spcPts val="0"/>
              </a:spcAft>
              <a:buNone/>
            </a:pPr>
            <a:r>
              <a:t/>
            </a:r>
            <a:endParaRPr/>
          </a:p>
        </p:txBody>
      </p:sp>
      <p:pic>
        <p:nvPicPr>
          <p:cNvPr id="375" name="Google Shape;375;gafc0d85d8a_0_0"/>
          <p:cNvPicPr preferRelativeResize="0"/>
          <p:nvPr/>
        </p:nvPicPr>
        <p:blipFill>
          <a:blip r:embed="rId3">
            <a:alphaModFix/>
          </a:blip>
          <a:stretch>
            <a:fillRect/>
          </a:stretch>
        </p:blipFill>
        <p:spPr>
          <a:xfrm>
            <a:off x="5739400" y="2111374"/>
            <a:ext cx="4220955" cy="3978525"/>
          </a:xfrm>
          <a:prstGeom prst="rect">
            <a:avLst/>
          </a:prstGeom>
          <a:noFill/>
          <a:ln>
            <a:noFill/>
          </a:ln>
        </p:spPr>
      </p:pic>
      <p:sp>
        <p:nvSpPr>
          <p:cNvPr id="376" name="Google Shape;376;gafc0d85d8a_0_0"/>
          <p:cNvSpPr txBox="1"/>
          <p:nvPr/>
        </p:nvSpPr>
        <p:spPr>
          <a:xfrm>
            <a:off x="469475" y="722900"/>
            <a:ext cx="100392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400">
                <a:solidFill>
                  <a:schemeClr val="dk1"/>
                </a:solidFill>
                <a:latin typeface="Cutive"/>
                <a:ea typeface="Cutive"/>
                <a:cs typeface="Cutive"/>
                <a:sym typeface="Cutive"/>
              </a:rPr>
              <a:t>Welcome to BU</a:t>
            </a:r>
            <a:endParaRPr b="1" sz="5400">
              <a:solidFill>
                <a:schemeClr val="dk1"/>
              </a:solidFill>
              <a:latin typeface="Cutive"/>
              <a:ea typeface="Cutive"/>
              <a:cs typeface="Cutive"/>
              <a:sym typeface="Cutive"/>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2"/>
          <p:cNvSpPr txBox="1"/>
          <p:nvPr>
            <p:ph type="title"/>
          </p:nvPr>
        </p:nvSpPr>
        <p:spPr>
          <a:xfrm>
            <a:off x="2262225" y="1172800"/>
            <a:ext cx="3903000" cy="4687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500"/>
              <a:buFont typeface="Calibri"/>
              <a:buNone/>
            </a:pPr>
            <a:r>
              <a:rPr b="1" lang="en-US" sz="3000"/>
              <a:t>CAS Writing Center</a:t>
            </a:r>
            <a:br>
              <a:rPr b="1" lang="en-US" sz="3000"/>
            </a:br>
            <a:r>
              <a:rPr lang="en-US" sz="3000"/>
              <a:t>Spring</a:t>
            </a:r>
            <a:r>
              <a:rPr lang="en-US" sz="3000"/>
              <a:t> 2021 Operations</a:t>
            </a:r>
            <a:br>
              <a:rPr b="1" lang="en-US" sz="3000"/>
            </a:br>
            <a:br>
              <a:rPr b="1" lang="en-US" sz="3000"/>
            </a:br>
            <a:r>
              <a:rPr b="1" lang="en-US" sz="2400"/>
              <a:t>Heather Barrett</a:t>
            </a:r>
            <a:br>
              <a:rPr b="1" lang="en-US" sz="2400"/>
            </a:br>
            <a:r>
              <a:rPr lang="en-US" sz="2400"/>
              <a:t>Writing Center Coordinator</a:t>
            </a:r>
            <a:br>
              <a:rPr lang="en-US" sz="2400"/>
            </a:br>
            <a:r>
              <a:rPr lang="en-US" sz="2400" u="sng">
                <a:solidFill>
                  <a:schemeClr val="hlink"/>
                </a:solidFill>
                <a:hlinkClick r:id="rId3"/>
              </a:rPr>
              <a:t>heathbar@bu.edu</a:t>
            </a:r>
            <a:r>
              <a:rPr lang="en-US" sz="2900"/>
              <a:t> </a:t>
            </a:r>
            <a:endParaRPr sz="2600"/>
          </a:p>
        </p:txBody>
      </p:sp>
      <p:pic>
        <p:nvPicPr>
          <p:cNvPr id="382" name="Google Shape;382;p32"/>
          <p:cNvPicPr preferRelativeResize="0"/>
          <p:nvPr>
            <p:ph idx="1" type="body"/>
          </p:nvPr>
        </p:nvPicPr>
        <p:blipFill rotWithShape="1">
          <a:blip r:embed="rId4">
            <a:alphaModFix/>
          </a:blip>
          <a:srcRect b="0" l="0" r="0" t="0"/>
          <a:stretch/>
        </p:blipFill>
        <p:spPr>
          <a:xfrm>
            <a:off x="6510375" y="819400"/>
            <a:ext cx="3446100" cy="50412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gb58d5206db_1_0"/>
          <p:cNvSpPr txBox="1"/>
          <p:nvPr>
            <p:ph idx="1" type="body"/>
          </p:nvPr>
        </p:nvSpPr>
        <p:spPr>
          <a:xfrm>
            <a:off x="838200" y="678094"/>
            <a:ext cx="10515600" cy="5499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None/>
            </a:pPr>
            <a:r>
              <a:rPr lang="en-US" sz="3600"/>
              <a:t>CAS Writing Center Spring 2021</a:t>
            </a:r>
            <a:endParaRPr/>
          </a:p>
          <a:p>
            <a:pPr indent="0" lvl="0" marL="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3000"/>
              <a:buChar char="•"/>
            </a:pPr>
            <a:r>
              <a:rPr lang="en-US" sz="3000"/>
              <a:t>Students can visit for assistance with </a:t>
            </a:r>
            <a:r>
              <a:rPr b="1" lang="en-US" sz="3000" u="sng"/>
              <a:t>ANY</a:t>
            </a:r>
            <a:r>
              <a:rPr b="1" lang="en-US" sz="3000"/>
              <a:t> WR assignment</a:t>
            </a:r>
            <a:endParaRPr/>
          </a:p>
          <a:p>
            <a:pPr indent="-228600" lvl="0" marL="228600" rtl="0" algn="l">
              <a:lnSpc>
                <a:spcPct val="90000"/>
              </a:lnSpc>
              <a:spcBef>
                <a:spcPts val="1000"/>
              </a:spcBef>
              <a:spcAft>
                <a:spcPts val="0"/>
              </a:spcAft>
              <a:buClr>
                <a:schemeClr val="dk1"/>
              </a:buClr>
              <a:buSzPts val="3000"/>
              <a:buChar char="•"/>
            </a:pPr>
            <a:r>
              <a:rPr lang="en-US" sz="3000"/>
              <a:t>Synchronous &amp; asynchronous appointments available</a:t>
            </a:r>
            <a:endParaRPr/>
          </a:p>
          <a:p>
            <a:pPr indent="-228600" lvl="0" marL="228600" rtl="0" algn="l">
              <a:lnSpc>
                <a:spcPct val="90000"/>
              </a:lnSpc>
              <a:spcBef>
                <a:spcPts val="1000"/>
              </a:spcBef>
              <a:spcAft>
                <a:spcPts val="0"/>
              </a:spcAft>
              <a:buClr>
                <a:schemeClr val="dk1"/>
              </a:buClr>
              <a:buSzPts val="3000"/>
              <a:buChar char="•"/>
            </a:pPr>
            <a:r>
              <a:rPr b="1" lang="en-US" sz="3000"/>
              <a:t>Virtual class visits</a:t>
            </a:r>
            <a:r>
              <a:rPr lang="en-US" sz="3000"/>
              <a:t>: Complete Google form to arrange them</a:t>
            </a:r>
            <a:endParaRPr/>
          </a:p>
          <a:p>
            <a:pPr indent="-228600" lvl="0" marL="228600" rtl="0" algn="l">
              <a:lnSpc>
                <a:spcPct val="90000"/>
              </a:lnSpc>
              <a:spcBef>
                <a:spcPts val="1000"/>
              </a:spcBef>
              <a:spcAft>
                <a:spcPts val="0"/>
              </a:spcAft>
              <a:buClr>
                <a:schemeClr val="dk1"/>
              </a:buClr>
              <a:buSzPts val="3000"/>
              <a:buChar char="•"/>
            </a:pPr>
            <a:r>
              <a:rPr b="1" lang="en-US" sz="3000"/>
              <a:t>Intensive tutoring</a:t>
            </a:r>
            <a:r>
              <a:rPr lang="en-US" sz="3000"/>
              <a:t>: Referrals accepted on rolling basis</a:t>
            </a:r>
            <a:endParaRPr/>
          </a:p>
          <a:p>
            <a:pPr indent="-228600" lvl="0" marL="228600" rtl="0" algn="l">
              <a:lnSpc>
                <a:spcPct val="90000"/>
              </a:lnSpc>
              <a:spcBef>
                <a:spcPts val="1000"/>
              </a:spcBef>
              <a:spcAft>
                <a:spcPts val="0"/>
              </a:spcAft>
              <a:buClr>
                <a:schemeClr val="dk1"/>
              </a:buClr>
              <a:buSzPts val="3000"/>
              <a:buChar char="•"/>
            </a:pPr>
            <a:r>
              <a:rPr lang="en-US" sz="3000"/>
              <a:t>We will soon be hiring for 2021-2022!</a:t>
            </a:r>
            <a:endParaRPr/>
          </a:p>
          <a:p>
            <a:pPr indent="-228600" lvl="1" marL="685800" rtl="0" algn="l">
              <a:lnSpc>
                <a:spcPct val="90000"/>
              </a:lnSpc>
              <a:spcBef>
                <a:spcPts val="500"/>
              </a:spcBef>
              <a:spcAft>
                <a:spcPts val="0"/>
              </a:spcAft>
              <a:buClr>
                <a:schemeClr val="dk1"/>
              </a:buClr>
              <a:buSzPts val="3000"/>
              <a:buChar char="•"/>
            </a:pPr>
            <a:r>
              <a:rPr lang="en-US" sz="3000"/>
              <a:t>Please encourage </a:t>
            </a:r>
            <a:r>
              <a:rPr b="1" lang="en-US" sz="3000"/>
              <a:t>BIPOC students &amp; first-generation college students </a:t>
            </a:r>
            <a:r>
              <a:rPr lang="en-US" sz="3000"/>
              <a:t>to apply!</a:t>
            </a:r>
            <a:endParaRPr b="1" sz="3000"/>
          </a:p>
          <a:p>
            <a:pPr indent="-228600" lvl="0" marL="228600" rtl="0" algn="l">
              <a:lnSpc>
                <a:spcPct val="90000"/>
              </a:lnSpc>
              <a:spcBef>
                <a:spcPts val="1000"/>
              </a:spcBef>
              <a:spcAft>
                <a:spcPts val="0"/>
              </a:spcAft>
              <a:buClr>
                <a:schemeClr val="dk1"/>
              </a:buClr>
              <a:buSzPts val="3000"/>
              <a:buChar char="•"/>
            </a:pPr>
            <a:r>
              <a:rPr lang="en-US" sz="3000"/>
              <a:t>Check us out on Instagram &amp; Facebook: </a:t>
            </a:r>
            <a:r>
              <a:rPr b="1" lang="en-US" sz="3000"/>
              <a:t>@bucaswriting</a:t>
            </a:r>
            <a:endParaRPr b="1" sz="3000"/>
          </a:p>
          <a:p>
            <a:pPr indent="-228600" lvl="0" marL="228600" rtl="0" algn="l">
              <a:lnSpc>
                <a:spcPct val="90000"/>
              </a:lnSpc>
              <a:spcBef>
                <a:spcPts val="1000"/>
              </a:spcBef>
              <a:spcAft>
                <a:spcPts val="0"/>
              </a:spcAft>
              <a:buClr>
                <a:schemeClr val="dk1"/>
              </a:buClr>
              <a:buSzPts val="3000"/>
              <a:buChar char="•"/>
            </a:pPr>
            <a:r>
              <a:rPr lang="en-US" sz="3000"/>
              <a:t>Questions? Email Heather Barrett: </a:t>
            </a:r>
            <a:r>
              <a:rPr lang="en-US" sz="3000" u="sng">
                <a:solidFill>
                  <a:schemeClr val="hlink"/>
                </a:solidFill>
                <a:hlinkClick r:id="rId3"/>
              </a:rPr>
              <a:t>heathbar@bu.edu</a:t>
            </a:r>
            <a:r>
              <a:rPr lang="en-US" sz="3000"/>
              <a:t> </a:t>
            </a:r>
            <a:endParaRPr/>
          </a:p>
          <a:p>
            <a:pPr indent="0" lvl="0" marL="0" rtl="0" algn="l">
              <a:lnSpc>
                <a:spcPct val="90000"/>
              </a:lnSpc>
              <a:spcBef>
                <a:spcPts val="1000"/>
              </a:spcBef>
              <a:spcAft>
                <a:spcPts val="0"/>
              </a:spcAft>
              <a:buClr>
                <a:schemeClr val="dk1"/>
              </a:buClr>
              <a:buSzPts val="3000"/>
              <a:buNone/>
            </a:pPr>
            <a:r>
              <a:t/>
            </a:r>
            <a:endParaRPr sz="3000"/>
          </a:p>
          <a:p>
            <a:pPr indent="0" lvl="0" marL="0" rtl="0" algn="l">
              <a:lnSpc>
                <a:spcPct val="90000"/>
              </a:lnSpc>
              <a:spcBef>
                <a:spcPts val="1000"/>
              </a:spcBef>
              <a:spcAft>
                <a:spcPts val="0"/>
              </a:spcAft>
              <a:buClr>
                <a:schemeClr val="dk1"/>
              </a:buClr>
              <a:buSzPts val="3000"/>
              <a:buNone/>
            </a:pPr>
            <a:r>
              <a:t/>
            </a:r>
            <a:endParaRPr sz="3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41"/>
          <p:cNvSpPr/>
          <p:nvPr/>
        </p:nvSpPr>
        <p:spPr>
          <a:xfrm>
            <a:off x="2438400" y="590550"/>
            <a:ext cx="6708300" cy="55137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4" name="Google Shape;394;p41"/>
          <p:cNvSpPr txBox="1"/>
          <p:nvPr>
            <p:ph idx="1" type="body"/>
          </p:nvPr>
        </p:nvSpPr>
        <p:spPr>
          <a:xfrm>
            <a:off x="1009650" y="590550"/>
            <a:ext cx="9201300" cy="1924200"/>
          </a:xfrm>
          <a:prstGeom prst="rect">
            <a:avLst/>
          </a:pr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1480"/>
              </a:spcBef>
              <a:spcAft>
                <a:spcPts val="0"/>
              </a:spcAft>
              <a:buClr>
                <a:schemeClr val="dk1"/>
              </a:buClr>
              <a:buSzPts val="7400"/>
              <a:buNone/>
            </a:pPr>
            <a:r>
              <a:t/>
            </a:r>
            <a:endParaRPr b="1" sz="3600">
              <a:latin typeface="Cutive"/>
              <a:ea typeface="Cutive"/>
              <a:cs typeface="Cutive"/>
              <a:sym typeface="Cutive"/>
            </a:endParaRPr>
          </a:p>
          <a:p>
            <a:pPr indent="0" lvl="0" marL="0" rtl="0" algn="ctr">
              <a:lnSpc>
                <a:spcPct val="100000"/>
              </a:lnSpc>
              <a:spcBef>
                <a:spcPts val="0"/>
              </a:spcBef>
              <a:spcAft>
                <a:spcPts val="0"/>
              </a:spcAft>
              <a:buClr>
                <a:schemeClr val="dk1"/>
              </a:buClr>
              <a:buSzPts val="7400"/>
              <a:buNone/>
            </a:pPr>
            <a:r>
              <a:rPr b="1" lang="en-US" sz="2500">
                <a:latin typeface="Cutive"/>
                <a:ea typeface="Cutive"/>
                <a:cs typeface="Cutive"/>
                <a:sym typeface="Cutive"/>
              </a:rPr>
              <a:t>You are cordially invited to the </a:t>
            </a:r>
            <a:endParaRPr b="1" sz="2500">
              <a:latin typeface="Cutive"/>
              <a:ea typeface="Cutive"/>
              <a:cs typeface="Cutive"/>
              <a:sym typeface="Cutive"/>
            </a:endParaRPr>
          </a:p>
          <a:p>
            <a:pPr indent="0" lvl="0" marL="0" rtl="0" algn="ctr">
              <a:lnSpc>
                <a:spcPct val="100000"/>
              </a:lnSpc>
              <a:spcBef>
                <a:spcPts val="0"/>
              </a:spcBef>
              <a:spcAft>
                <a:spcPts val="0"/>
              </a:spcAft>
              <a:buClr>
                <a:schemeClr val="dk1"/>
              </a:buClr>
              <a:buSzPts val="7400"/>
              <a:buNone/>
            </a:pPr>
            <a:r>
              <a:rPr b="1" lang="en-US" sz="2600">
                <a:latin typeface="Cutive"/>
                <a:ea typeface="Cutive"/>
                <a:cs typeface="Cutive"/>
                <a:sym typeface="Cutive"/>
              </a:rPr>
              <a:t>Writing Program</a:t>
            </a:r>
            <a:r>
              <a:rPr b="1" lang="en-US" sz="3600">
                <a:latin typeface="Cutive"/>
                <a:ea typeface="Cutive"/>
                <a:cs typeface="Cutive"/>
                <a:sym typeface="Cutive"/>
              </a:rPr>
              <a:t> </a:t>
            </a:r>
            <a:endParaRPr b="1" sz="3600">
              <a:latin typeface="Cutive"/>
              <a:ea typeface="Cutive"/>
              <a:cs typeface="Cutive"/>
              <a:sym typeface="Cutive"/>
            </a:endParaRPr>
          </a:p>
          <a:p>
            <a:pPr indent="0" lvl="0" marL="0" rtl="0" algn="ctr">
              <a:lnSpc>
                <a:spcPct val="90000"/>
              </a:lnSpc>
              <a:spcBef>
                <a:spcPts val="1480"/>
              </a:spcBef>
              <a:spcAft>
                <a:spcPts val="0"/>
              </a:spcAft>
              <a:buClr>
                <a:schemeClr val="dk1"/>
              </a:buClr>
              <a:buSzPts val="7400"/>
              <a:buNone/>
            </a:pPr>
            <a:r>
              <a:rPr b="1" lang="en-US" sz="4900">
                <a:solidFill>
                  <a:srgbClr val="5FCCC9"/>
                </a:solidFill>
                <a:latin typeface="Cutive"/>
                <a:ea typeface="Cutive"/>
                <a:cs typeface="Cutive"/>
                <a:sym typeface="Cutive"/>
              </a:rPr>
              <a:t>Faculty &amp; Staff</a:t>
            </a:r>
            <a:endParaRPr b="1" sz="4900">
              <a:solidFill>
                <a:srgbClr val="5FCCC9"/>
              </a:solidFill>
              <a:latin typeface="Cutive"/>
              <a:ea typeface="Cutive"/>
              <a:cs typeface="Cutive"/>
              <a:sym typeface="Cutive"/>
            </a:endParaRPr>
          </a:p>
          <a:p>
            <a:pPr indent="0" lvl="0" marL="0" rtl="0" algn="ctr">
              <a:lnSpc>
                <a:spcPct val="90000"/>
              </a:lnSpc>
              <a:spcBef>
                <a:spcPts val="1480"/>
              </a:spcBef>
              <a:spcAft>
                <a:spcPts val="0"/>
              </a:spcAft>
              <a:buClr>
                <a:schemeClr val="dk1"/>
              </a:buClr>
              <a:buSzPts val="7400"/>
              <a:buNone/>
            </a:pPr>
            <a:r>
              <a:rPr b="1" lang="en-US" sz="4900">
                <a:solidFill>
                  <a:srgbClr val="5FCCC9"/>
                </a:solidFill>
                <a:latin typeface="Cutive"/>
                <a:ea typeface="Cutive"/>
                <a:cs typeface="Cutive"/>
                <a:sym typeface="Cutive"/>
              </a:rPr>
              <a:t>Hour</a:t>
            </a:r>
            <a:endParaRPr sz="2300">
              <a:solidFill>
                <a:srgbClr val="5FCCC9"/>
              </a:solidFill>
              <a:highlight>
                <a:srgbClr val="FFFF00"/>
              </a:highlight>
              <a:latin typeface="Arial"/>
              <a:ea typeface="Arial"/>
              <a:cs typeface="Arial"/>
              <a:sym typeface="Arial"/>
            </a:endParaRPr>
          </a:p>
          <a:p>
            <a:pPr indent="0" lvl="0" marL="0" rtl="0" algn="ctr">
              <a:lnSpc>
                <a:spcPct val="100000"/>
              </a:lnSpc>
              <a:spcBef>
                <a:spcPts val="0"/>
              </a:spcBef>
              <a:spcAft>
                <a:spcPts val="0"/>
              </a:spcAft>
              <a:buClr>
                <a:schemeClr val="dk1"/>
              </a:buClr>
              <a:buSzPts val="7400"/>
              <a:buNone/>
            </a:pPr>
            <a:r>
              <a:t/>
            </a:r>
            <a:endParaRPr sz="2300">
              <a:latin typeface="Arial"/>
              <a:ea typeface="Arial"/>
              <a:cs typeface="Arial"/>
              <a:sym typeface="Arial"/>
            </a:endParaRPr>
          </a:p>
          <a:p>
            <a:pPr indent="0" lvl="0" marL="0" rtl="0" algn="ctr">
              <a:lnSpc>
                <a:spcPct val="115000"/>
              </a:lnSpc>
              <a:spcBef>
                <a:spcPts val="0"/>
              </a:spcBef>
              <a:spcAft>
                <a:spcPts val="0"/>
              </a:spcAft>
              <a:buClr>
                <a:schemeClr val="dk1"/>
              </a:buClr>
              <a:buSzPts val="7400"/>
              <a:buNone/>
            </a:pPr>
            <a:r>
              <a:rPr b="1" lang="en-US" sz="2100">
                <a:latin typeface="Cutive"/>
                <a:ea typeface="Cutive"/>
                <a:cs typeface="Cutive"/>
                <a:sym typeface="Cutive"/>
              </a:rPr>
              <a:t>Friday, February 12, 3:30-4:30</a:t>
            </a:r>
            <a:endParaRPr b="1" sz="2100">
              <a:latin typeface="Cutive"/>
              <a:ea typeface="Cutive"/>
              <a:cs typeface="Cutive"/>
              <a:sym typeface="Cutive"/>
            </a:endParaRPr>
          </a:p>
          <a:p>
            <a:pPr indent="0" lvl="0" marL="0" rtl="0" algn="ctr">
              <a:lnSpc>
                <a:spcPct val="115000"/>
              </a:lnSpc>
              <a:spcBef>
                <a:spcPts val="0"/>
              </a:spcBef>
              <a:spcAft>
                <a:spcPts val="0"/>
              </a:spcAft>
              <a:buClr>
                <a:schemeClr val="dk1"/>
              </a:buClr>
              <a:buSzPts val="7400"/>
              <a:buNone/>
            </a:pPr>
            <a:r>
              <a:rPr b="1" lang="en-US" sz="2100">
                <a:latin typeface="Cutive"/>
                <a:ea typeface="Cutive"/>
                <a:cs typeface="Cutive"/>
                <a:sym typeface="Cutive"/>
              </a:rPr>
              <a:t>&amp; other Fridays TBA</a:t>
            </a:r>
            <a:endParaRPr b="1" sz="2100">
              <a:latin typeface="Cutive"/>
              <a:ea typeface="Cutive"/>
              <a:cs typeface="Cutive"/>
              <a:sym typeface="Cutive"/>
            </a:endParaRPr>
          </a:p>
          <a:p>
            <a:pPr indent="0" lvl="0" marL="0" rtl="0" algn="ctr">
              <a:lnSpc>
                <a:spcPct val="115000"/>
              </a:lnSpc>
              <a:spcBef>
                <a:spcPts val="0"/>
              </a:spcBef>
              <a:spcAft>
                <a:spcPts val="0"/>
              </a:spcAft>
              <a:buClr>
                <a:schemeClr val="dk1"/>
              </a:buClr>
              <a:buSzPts val="7400"/>
              <a:buNone/>
            </a:pPr>
            <a:r>
              <a:rPr b="1" lang="en-US" sz="2100">
                <a:latin typeface="Cutive"/>
                <a:ea typeface="Cutive"/>
                <a:cs typeface="Cutive"/>
                <a:sym typeface="Cutive"/>
              </a:rPr>
              <a:t>Hosted by Kim Shuckra </a:t>
            </a:r>
            <a:endParaRPr b="1" sz="24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2021-01-05T16:46:38Z</dcterms:created>
  <dc:creator>Walsh, Chris</dc:creator>
</cp:coreProperties>
</file>