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6858000" cx="9144000"/>
  <p:notesSz cx="6858000" cy="9144000"/>
  <p:embeddedFontLst>
    <p:embeddedFont>
      <p:font typeface="Helvetica Neue"/>
      <p:regular r:id="rId55"/>
      <p:bold r:id="rId56"/>
      <p:italic r:id="rId57"/>
      <p:boldItalic r:id="rId58"/>
    </p:embeddedFont>
    <p:embeddedFont>
      <p:font typeface="Cutive"/>
      <p:regular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60" roundtripDataSignature="AMtx7mipVwNnjwv7QCjHjXQg3HFPjJdo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customschemas.google.com/relationships/presentationmetadata" Target="meta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HelveticaNeue-regular.fnt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HelveticaNeue-italic.fntdata"/><Relationship Id="rId12" Type="http://schemas.openxmlformats.org/officeDocument/2006/relationships/slide" Target="slides/slide7.xml"/><Relationship Id="rId56" Type="http://schemas.openxmlformats.org/officeDocument/2006/relationships/font" Target="fonts/HelveticaNeue-bold.fntdata"/><Relationship Id="rId15" Type="http://schemas.openxmlformats.org/officeDocument/2006/relationships/slide" Target="slides/slide10.xml"/><Relationship Id="rId59" Type="http://schemas.openxmlformats.org/officeDocument/2006/relationships/font" Target="fonts/Cutive-regular.fntdata"/><Relationship Id="rId14" Type="http://schemas.openxmlformats.org/officeDocument/2006/relationships/slide" Target="slides/slide9.xml"/><Relationship Id="rId58" Type="http://schemas.openxmlformats.org/officeDocument/2006/relationships/font" Target="fonts/HelveticaNeue-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Clr>
                <a:schemeClr val="dk1"/>
              </a:buClr>
              <a:buSzPts val="1200"/>
              <a:buChar char="●"/>
            </a:pPr>
            <a:r>
              <a:rPr lang="en-US">
                <a:latin typeface="Arial"/>
                <a:ea typeface="Arial"/>
                <a:cs typeface="Arial"/>
                <a:sym typeface="Arial"/>
              </a:rPr>
              <a:t>Welcome &amp; introductions</a:t>
            </a:r>
            <a:endParaRPr>
              <a:latin typeface="Arial"/>
              <a:ea typeface="Arial"/>
              <a:cs typeface="Arial"/>
              <a:sym typeface="Arial"/>
            </a:endParaRPr>
          </a:p>
          <a:p>
            <a:pPr indent="-304800" lvl="0" marL="457200" rtl="0" algn="l">
              <a:lnSpc>
                <a:spcPct val="115000"/>
              </a:lnSpc>
              <a:spcBef>
                <a:spcPts val="0"/>
              </a:spcBef>
              <a:spcAft>
                <a:spcPts val="0"/>
              </a:spcAft>
              <a:buClr>
                <a:schemeClr val="dk1"/>
              </a:buClr>
              <a:buSzPts val="1200"/>
              <a:buChar char="●"/>
            </a:pPr>
            <a:r>
              <a:rPr lang="en-US">
                <a:latin typeface="Arial"/>
                <a:ea typeface="Arial"/>
                <a:cs typeface="Arial"/>
                <a:sym typeface="Arial"/>
              </a:rPr>
              <a:t>Service and committee updates</a:t>
            </a:r>
            <a:endParaRPr>
              <a:latin typeface="Arial"/>
              <a:ea typeface="Arial"/>
              <a:cs typeface="Arial"/>
              <a:sym typeface="Arial"/>
            </a:endParaRPr>
          </a:p>
          <a:p>
            <a:pPr indent="-304800" lvl="0" marL="457200" rtl="0" algn="l">
              <a:lnSpc>
                <a:spcPct val="115000"/>
              </a:lnSpc>
              <a:spcBef>
                <a:spcPts val="0"/>
              </a:spcBef>
              <a:spcAft>
                <a:spcPts val="0"/>
              </a:spcAft>
              <a:buClr>
                <a:schemeClr val="dk1"/>
              </a:buClr>
              <a:buSzPts val="1200"/>
              <a:buChar char="●"/>
            </a:pPr>
            <a:r>
              <a:rPr lang="en-US">
                <a:latin typeface="Arial"/>
                <a:ea typeface="Arial"/>
                <a:cs typeface="Arial"/>
                <a:sym typeface="Arial"/>
              </a:rPr>
              <a:t>Resource reminders</a:t>
            </a:r>
            <a:endParaRPr>
              <a:latin typeface="Arial"/>
              <a:ea typeface="Arial"/>
              <a:cs typeface="Arial"/>
              <a:sym typeface="Arial"/>
            </a:endParaRPr>
          </a:p>
          <a:p>
            <a:pPr indent="-304800" lvl="0" marL="457200" rtl="0" algn="l">
              <a:lnSpc>
                <a:spcPct val="115000"/>
              </a:lnSpc>
              <a:spcBef>
                <a:spcPts val="0"/>
              </a:spcBef>
              <a:spcAft>
                <a:spcPts val="0"/>
              </a:spcAft>
              <a:buClr>
                <a:schemeClr val="dk1"/>
              </a:buClr>
              <a:buSzPts val="1200"/>
              <a:buChar char="●"/>
            </a:pPr>
            <a:r>
              <a:rPr lang="en-US">
                <a:latin typeface="Arial"/>
                <a:ea typeface="Arial"/>
                <a:cs typeface="Arial"/>
                <a:sym typeface="Arial"/>
              </a:rPr>
              <a:t>Good new/ Congratulations</a:t>
            </a:r>
            <a:endParaRPr sz="100"/>
          </a:p>
        </p:txBody>
      </p:sp>
      <p:sp>
        <p:nvSpPr>
          <p:cNvPr id="69" name="Google Shape;6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 name="Google Shape;7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 name="Google Shape;93;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94048fda3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94048fda3a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g94048fda3a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966d427285_0_1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966d427285_0_1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966d427285_0_15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966d427285_0_70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g966d427285_0_7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9875012e4e_1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9875012e4e_1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g9875012e4e_1_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9875012e4e_1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9875012e4e_1_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g9875012e4e_1_1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9875012e4e_1_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9875012e4e_1_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9875012e4e_1_2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9594b4e135_1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9594b4e135_1_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g9594b4e135_1_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Updated 2021 SMH</a:t>
            </a:r>
            <a:endParaRPr/>
          </a:p>
        </p:txBody>
      </p:sp>
      <p:sp>
        <p:nvSpPr>
          <p:cNvPr id="177" name="Google Shape;17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95d6ab1894_0_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Swati</a:t>
            </a:r>
            <a:endParaRPr/>
          </a:p>
        </p:txBody>
      </p:sp>
      <p:sp>
        <p:nvSpPr>
          <p:cNvPr id="190" name="Google Shape;190;g95d6ab1894_0_18:notes"/>
          <p:cNvSpPr/>
          <p:nvPr>
            <p:ph idx="2" type="sldImg"/>
          </p:nvPr>
        </p:nvSpPr>
        <p:spPr>
          <a:xfrm>
            <a:off x="1714753"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95d6ab1894_0_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g95d6ab1894_0_23:notes"/>
          <p:cNvSpPr/>
          <p:nvPr>
            <p:ph idx="2" type="sldImg"/>
          </p:nvPr>
        </p:nvSpPr>
        <p:spPr>
          <a:xfrm>
            <a:off x="1714753"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95d6ab1894_0_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g95d6ab1894_0_28:notes"/>
          <p:cNvSpPr/>
          <p:nvPr>
            <p:ph idx="2" type="sldImg"/>
          </p:nvPr>
        </p:nvSpPr>
        <p:spPr>
          <a:xfrm>
            <a:off x="1714753"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9594b4e135_1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9594b4e135_1_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g9594b4e135_1_1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9594b4e135_1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9594b4e135_1_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Lesley</a:t>
            </a:r>
            <a:endParaRPr/>
          </a:p>
        </p:txBody>
      </p:sp>
      <p:sp>
        <p:nvSpPr>
          <p:cNvPr id="218" name="Google Shape;218;g9594b4e135_1_3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9875012e4e_2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9875012e4e_2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g9875012e4e_2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95d6ab1894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95d6ab1894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g95d6ab1894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966d427285_0_6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966d427285_0_6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g966d427285_0_64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966d427285_0_70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g966d427285_0_7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9674964695_1_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9674964695_1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9674964695_1_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g9674964695_1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9674964695_1_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g9674964695_1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9674964695_1_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g9674964695_1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9674964695_1_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9674964695_1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9674964695_1_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g9674964695_1_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9674964695_1_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g9674964695_1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966d427285_0_7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g966d427285_0_7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966d427285_2_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g966d427285_2_75:notes"/>
          <p:cNvSpPr/>
          <p:nvPr>
            <p:ph idx="2" type="sldImg"/>
          </p:nvPr>
        </p:nvSpPr>
        <p:spPr>
          <a:xfrm>
            <a:off x="1714753" y="685800"/>
            <a:ext cx="3429169"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966d427285_2_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g966d427285_2_81:notes"/>
          <p:cNvSpPr/>
          <p:nvPr>
            <p:ph idx="2" type="sldImg"/>
          </p:nvPr>
        </p:nvSpPr>
        <p:spPr>
          <a:xfrm>
            <a:off x="1714753" y="685800"/>
            <a:ext cx="3429169"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966d427285_0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966d427285_0_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g966d427285_0_1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96a4bd176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96a4bd1768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g96a4bd1768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95d6ab1894_0_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95d6ab1894_0_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g95d6ab1894_0_4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5" name="Google Shape;355;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966d427285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966d427285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g966d427285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p5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955c3d779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955c3d7795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g955c3d7795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966d427285_6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966d427285_6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g966d427285_6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966d427285_7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966d427285_7_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g966d427285_7_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413" name="Google Shape;413;p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9875012e4e_2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9875012e4e_2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g9875012e4e_2_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966d427285_0_572"/>
          <p:cNvSpPr txBox="1"/>
          <p:nvPr>
            <p:ph type="ctrTitle"/>
          </p:nvPr>
        </p:nvSpPr>
        <p:spPr>
          <a:xfrm>
            <a:off x="311708" y="992767"/>
            <a:ext cx="8520600" cy="27369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g966d427285_0_572"/>
          <p:cNvSpPr txBox="1"/>
          <p:nvPr>
            <p:ph idx="1" type="subTitle"/>
          </p:nvPr>
        </p:nvSpPr>
        <p:spPr>
          <a:xfrm>
            <a:off x="311700" y="3778833"/>
            <a:ext cx="85206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g966d427285_0_572"/>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g966d427285_0_576"/>
          <p:cNvSpPr txBox="1"/>
          <p:nvPr>
            <p:ph type="title"/>
          </p:nvPr>
        </p:nvSpPr>
        <p:spPr>
          <a:xfrm>
            <a:off x="311700" y="2867800"/>
            <a:ext cx="8520600" cy="112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g966d427285_0_576"/>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966d427285_0_57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g966d427285_0_579"/>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g966d427285_0_579"/>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966d427285_0_58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g966d427285_0_583"/>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g966d427285_0_583"/>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g966d427285_0_583"/>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966d427285_0_588"/>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g966d427285_0_58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966d427285_0_591"/>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g966d427285_0_591"/>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g966d427285_0_59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g966d427285_0_595"/>
          <p:cNvSpPr txBox="1"/>
          <p:nvPr>
            <p:ph type="title"/>
          </p:nvPr>
        </p:nvSpPr>
        <p:spPr>
          <a:xfrm>
            <a:off x="490250" y="600200"/>
            <a:ext cx="6367800" cy="54543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g966d427285_0_595"/>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966d427285_0_598"/>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g966d427285_0_598"/>
          <p:cNvSpPr txBox="1"/>
          <p:nvPr>
            <p:ph type="title"/>
          </p:nvPr>
        </p:nvSpPr>
        <p:spPr>
          <a:xfrm>
            <a:off x="265500" y="1644233"/>
            <a:ext cx="4045200" cy="19764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g966d427285_0_598"/>
          <p:cNvSpPr txBox="1"/>
          <p:nvPr>
            <p:ph idx="1" type="subTitle"/>
          </p:nvPr>
        </p:nvSpPr>
        <p:spPr>
          <a:xfrm>
            <a:off x="265500" y="3737433"/>
            <a:ext cx="4045200" cy="1646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g966d427285_0_598"/>
          <p:cNvSpPr txBox="1"/>
          <p:nvPr>
            <p:ph idx="2" type="body"/>
          </p:nvPr>
        </p:nvSpPr>
        <p:spPr>
          <a:xfrm>
            <a:off x="4939500" y="965433"/>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4" name="Google Shape;44;g966d427285_0_598"/>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g966d427285_0_604"/>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7" name="Google Shape;47;g966d427285_0_604"/>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g966d427285_0_607"/>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g966d427285_0_607"/>
          <p:cNvSpPr txBox="1"/>
          <p:nvPr>
            <p:ph idx="1" type="body"/>
          </p:nvPr>
        </p:nvSpPr>
        <p:spPr>
          <a:xfrm>
            <a:off x="311700" y="42029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1" name="Google Shape;51;g966d427285_0_607"/>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g966d427285_0_611"/>
          <p:cNvSpPr txBox="1"/>
          <p:nvPr>
            <p:ph idx="12" type="sldNum"/>
          </p:nvPr>
        </p:nvSpPr>
        <p:spPr>
          <a:xfrm>
            <a:off x="8472458"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4" name="Shape 54"/>
        <p:cNvGrpSpPr/>
        <p:nvPr/>
      </p:nvGrpSpPr>
      <p:grpSpPr>
        <a:xfrm>
          <a:off x="0" y="0"/>
          <a:ext cx="0" cy="0"/>
          <a:chOff x="0" y="0"/>
          <a:chExt cx="0" cy="0"/>
        </a:xfrm>
      </p:grpSpPr>
      <p:sp>
        <p:nvSpPr>
          <p:cNvPr id="55" name="Google Shape;55;g966d427285_0_6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lgn="l">
              <a:lnSpc>
                <a:spcPct val="100000"/>
              </a:lnSpc>
              <a:spcBef>
                <a:spcPts val="0"/>
              </a:spcBef>
              <a:spcAft>
                <a:spcPts val="0"/>
              </a:spcAft>
              <a:buSzPts val="1400"/>
              <a:buNone/>
              <a:defRPr sz="1800"/>
            </a:lvl2pPr>
            <a:lvl3pPr lvl="2" rtl="0" algn="l">
              <a:lnSpc>
                <a:spcPct val="100000"/>
              </a:lnSpc>
              <a:spcBef>
                <a:spcPts val="0"/>
              </a:spcBef>
              <a:spcAft>
                <a:spcPts val="0"/>
              </a:spcAft>
              <a:buSzPts val="1400"/>
              <a:buNone/>
              <a:defRPr sz="1800"/>
            </a:lvl3pPr>
            <a:lvl4pPr lvl="3" rtl="0" algn="l">
              <a:lnSpc>
                <a:spcPct val="100000"/>
              </a:lnSpc>
              <a:spcBef>
                <a:spcPts val="0"/>
              </a:spcBef>
              <a:spcAft>
                <a:spcPts val="0"/>
              </a:spcAft>
              <a:buSzPts val="1400"/>
              <a:buNone/>
              <a:defRPr sz="1800"/>
            </a:lvl4pPr>
            <a:lvl5pPr lvl="4" rtl="0" algn="l">
              <a:lnSpc>
                <a:spcPct val="100000"/>
              </a:lnSpc>
              <a:spcBef>
                <a:spcPts val="0"/>
              </a:spcBef>
              <a:spcAft>
                <a:spcPts val="0"/>
              </a:spcAft>
              <a:buSzPts val="1400"/>
              <a:buNone/>
              <a:defRPr sz="1800"/>
            </a:lvl5pPr>
            <a:lvl6pPr lvl="5" rtl="0" algn="l">
              <a:lnSpc>
                <a:spcPct val="100000"/>
              </a:lnSpc>
              <a:spcBef>
                <a:spcPts val="0"/>
              </a:spcBef>
              <a:spcAft>
                <a:spcPts val="0"/>
              </a:spcAft>
              <a:buSzPts val="1400"/>
              <a:buNone/>
              <a:defRPr sz="1800"/>
            </a:lvl6pPr>
            <a:lvl7pPr lvl="6" rtl="0" algn="l">
              <a:lnSpc>
                <a:spcPct val="100000"/>
              </a:lnSpc>
              <a:spcBef>
                <a:spcPts val="0"/>
              </a:spcBef>
              <a:spcAft>
                <a:spcPts val="0"/>
              </a:spcAft>
              <a:buSzPts val="1400"/>
              <a:buNone/>
              <a:defRPr sz="1800"/>
            </a:lvl7pPr>
            <a:lvl8pPr lvl="7" rtl="0" algn="l">
              <a:lnSpc>
                <a:spcPct val="100000"/>
              </a:lnSpc>
              <a:spcBef>
                <a:spcPts val="0"/>
              </a:spcBef>
              <a:spcAft>
                <a:spcPts val="0"/>
              </a:spcAft>
              <a:buSzPts val="1400"/>
              <a:buNone/>
              <a:defRPr sz="1800"/>
            </a:lvl8pPr>
            <a:lvl9pPr lvl="8" rtl="0" algn="l">
              <a:lnSpc>
                <a:spcPct val="100000"/>
              </a:lnSpc>
              <a:spcBef>
                <a:spcPts val="0"/>
              </a:spcBef>
              <a:spcAft>
                <a:spcPts val="0"/>
              </a:spcAft>
              <a:buSzPts val="1400"/>
              <a:buNone/>
              <a:defRPr sz="1800"/>
            </a:lvl9pPr>
          </a:lstStyle>
          <a:p/>
        </p:txBody>
      </p:sp>
      <p:sp>
        <p:nvSpPr>
          <p:cNvPr id="56" name="Google Shape;56;g966d427285_0_613"/>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7" name="Google Shape;57;g966d427285_0_61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 name="Google Shape;58;g966d427285_0_61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g966d427285_0_6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g966d427285_0_619"/>
          <p:cNvSpPr txBox="1"/>
          <p:nvPr>
            <p:ph type="title"/>
          </p:nvPr>
        </p:nvSpPr>
        <p:spPr>
          <a:xfrm>
            <a:off x="629841" y="457200"/>
            <a:ext cx="2949300" cy="16002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 name="Google Shape;62;g966d427285_0_619"/>
          <p:cNvSpPr txBox="1"/>
          <p:nvPr>
            <p:ph idx="1" type="body"/>
          </p:nvPr>
        </p:nvSpPr>
        <p:spPr>
          <a:xfrm>
            <a:off x="3887391" y="987425"/>
            <a:ext cx="4629000" cy="4873500"/>
          </a:xfrm>
          <a:prstGeom prst="rect">
            <a:avLst/>
          </a:prstGeom>
          <a:noFill/>
          <a:ln>
            <a:noFill/>
          </a:ln>
        </p:spPr>
        <p:txBody>
          <a:bodyPr anchorCtr="0" anchor="t" bIns="45700" lIns="91425" spcFirstLastPara="1" rIns="91425" wrap="square" tIns="45700">
            <a:noAutofit/>
          </a:bodyPr>
          <a:lstStyle>
            <a:lvl1pPr indent="-431800" lvl="0" marL="457200" rtl="0" algn="l">
              <a:lnSpc>
                <a:spcPct val="90000"/>
              </a:lnSpc>
              <a:spcBef>
                <a:spcPts val="1000"/>
              </a:spcBef>
              <a:spcAft>
                <a:spcPts val="0"/>
              </a:spcAft>
              <a:buClr>
                <a:schemeClr val="dk1"/>
              </a:buClr>
              <a:buSzPts val="3200"/>
              <a:buChar char="●"/>
              <a:defRPr sz="3200"/>
            </a:lvl1pPr>
            <a:lvl2pPr indent="-406400" lvl="1" marL="914400" rtl="0" algn="l">
              <a:lnSpc>
                <a:spcPct val="90000"/>
              </a:lnSpc>
              <a:spcBef>
                <a:spcPts val="1600"/>
              </a:spcBef>
              <a:spcAft>
                <a:spcPts val="0"/>
              </a:spcAft>
              <a:buClr>
                <a:schemeClr val="dk1"/>
              </a:buClr>
              <a:buSzPts val="2800"/>
              <a:buChar char="○"/>
              <a:defRPr sz="2800"/>
            </a:lvl2pPr>
            <a:lvl3pPr indent="-381000" lvl="2" marL="1371600" rtl="0" algn="l">
              <a:lnSpc>
                <a:spcPct val="90000"/>
              </a:lnSpc>
              <a:spcBef>
                <a:spcPts val="1600"/>
              </a:spcBef>
              <a:spcAft>
                <a:spcPts val="0"/>
              </a:spcAft>
              <a:buClr>
                <a:schemeClr val="dk1"/>
              </a:buClr>
              <a:buSzPts val="2400"/>
              <a:buChar char="■"/>
              <a:defRPr sz="2400"/>
            </a:lvl3pPr>
            <a:lvl4pPr indent="-355600" lvl="3" marL="1828800" rtl="0" algn="l">
              <a:lnSpc>
                <a:spcPct val="90000"/>
              </a:lnSpc>
              <a:spcBef>
                <a:spcPts val="1600"/>
              </a:spcBef>
              <a:spcAft>
                <a:spcPts val="0"/>
              </a:spcAft>
              <a:buClr>
                <a:schemeClr val="dk1"/>
              </a:buClr>
              <a:buSzPts val="2000"/>
              <a:buChar char="●"/>
              <a:defRPr sz="2000"/>
            </a:lvl4pPr>
            <a:lvl5pPr indent="-355600" lvl="4" marL="2286000" rtl="0" algn="l">
              <a:lnSpc>
                <a:spcPct val="90000"/>
              </a:lnSpc>
              <a:spcBef>
                <a:spcPts val="1600"/>
              </a:spcBef>
              <a:spcAft>
                <a:spcPts val="0"/>
              </a:spcAft>
              <a:buClr>
                <a:schemeClr val="dk1"/>
              </a:buClr>
              <a:buSzPts val="2000"/>
              <a:buChar char="○"/>
              <a:defRPr sz="2000"/>
            </a:lvl5pPr>
            <a:lvl6pPr indent="-355600" lvl="5" marL="2743200" rtl="0" algn="l">
              <a:lnSpc>
                <a:spcPct val="90000"/>
              </a:lnSpc>
              <a:spcBef>
                <a:spcPts val="1600"/>
              </a:spcBef>
              <a:spcAft>
                <a:spcPts val="0"/>
              </a:spcAft>
              <a:buClr>
                <a:schemeClr val="dk1"/>
              </a:buClr>
              <a:buSzPts val="2000"/>
              <a:buChar char="■"/>
              <a:defRPr sz="2000"/>
            </a:lvl6pPr>
            <a:lvl7pPr indent="-355600" lvl="6" marL="3200400" rtl="0" algn="l">
              <a:lnSpc>
                <a:spcPct val="90000"/>
              </a:lnSpc>
              <a:spcBef>
                <a:spcPts val="1600"/>
              </a:spcBef>
              <a:spcAft>
                <a:spcPts val="0"/>
              </a:spcAft>
              <a:buClr>
                <a:schemeClr val="dk1"/>
              </a:buClr>
              <a:buSzPts val="2000"/>
              <a:buChar char="●"/>
              <a:defRPr sz="2000"/>
            </a:lvl7pPr>
            <a:lvl8pPr indent="-355600" lvl="7" marL="3657600" rtl="0" algn="l">
              <a:lnSpc>
                <a:spcPct val="90000"/>
              </a:lnSpc>
              <a:spcBef>
                <a:spcPts val="1600"/>
              </a:spcBef>
              <a:spcAft>
                <a:spcPts val="0"/>
              </a:spcAft>
              <a:buClr>
                <a:schemeClr val="dk1"/>
              </a:buClr>
              <a:buSzPts val="2000"/>
              <a:buChar char="○"/>
              <a:defRPr sz="2000"/>
            </a:lvl8pPr>
            <a:lvl9pPr indent="-355600" lvl="8" marL="4114800" rtl="0" algn="l">
              <a:lnSpc>
                <a:spcPct val="90000"/>
              </a:lnSpc>
              <a:spcBef>
                <a:spcPts val="1600"/>
              </a:spcBef>
              <a:spcAft>
                <a:spcPts val="1600"/>
              </a:spcAft>
              <a:buClr>
                <a:schemeClr val="dk1"/>
              </a:buClr>
              <a:buSzPts val="2000"/>
              <a:buChar char="■"/>
              <a:defRPr sz="2000"/>
            </a:lvl9pPr>
          </a:lstStyle>
          <a:p/>
        </p:txBody>
      </p:sp>
      <p:sp>
        <p:nvSpPr>
          <p:cNvPr id="63" name="Google Shape;63;g966d427285_0_619"/>
          <p:cNvSpPr txBox="1"/>
          <p:nvPr>
            <p:ph idx="2" type="body"/>
          </p:nvPr>
        </p:nvSpPr>
        <p:spPr>
          <a:xfrm>
            <a:off x="629841" y="2057400"/>
            <a:ext cx="2949300" cy="38115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1600"/>
              </a:spcBef>
              <a:spcAft>
                <a:spcPts val="0"/>
              </a:spcAft>
              <a:buClr>
                <a:schemeClr val="dk1"/>
              </a:buClr>
              <a:buSzPts val="1400"/>
              <a:buNone/>
              <a:defRPr sz="1400"/>
            </a:lvl2pPr>
            <a:lvl3pPr indent="-228600" lvl="2" marL="1371600" rtl="0" algn="l">
              <a:lnSpc>
                <a:spcPct val="90000"/>
              </a:lnSpc>
              <a:spcBef>
                <a:spcPts val="1600"/>
              </a:spcBef>
              <a:spcAft>
                <a:spcPts val="0"/>
              </a:spcAft>
              <a:buClr>
                <a:schemeClr val="dk1"/>
              </a:buClr>
              <a:buSzPts val="1200"/>
              <a:buNone/>
              <a:defRPr sz="1200"/>
            </a:lvl3pPr>
            <a:lvl4pPr indent="-228600" lvl="3" marL="1828800" rtl="0" algn="l">
              <a:lnSpc>
                <a:spcPct val="90000"/>
              </a:lnSpc>
              <a:spcBef>
                <a:spcPts val="1600"/>
              </a:spcBef>
              <a:spcAft>
                <a:spcPts val="0"/>
              </a:spcAft>
              <a:buClr>
                <a:schemeClr val="dk1"/>
              </a:buClr>
              <a:buSzPts val="1000"/>
              <a:buNone/>
              <a:defRPr sz="1000"/>
            </a:lvl4pPr>
            <a:lvl5pPr indent="-228600" lvl="4" marL="2286000" rtl="0" algn="l">
              <a:lnSpc>
                <a:spcPct val="90000"/>
              </a:lnSpc>
              <a:spcBef>
                <a:spcPts val="1600"/>
              </a:spcBef>
              <a:spcAft>
                <a:spcPts val="0"/>
              </a:spcAft>
              <a:buClr>
                <a:schemeClr val="dk1"/>
              </a:buClr>
              <a:buSzPts val="1000"/>
              <a:buNone/>
              <a:defRPr sz="1000"/>
            </a:lvl5pPr>
            <a:lvl6pPr indent="-228600" lvl="5" marL="2743200" rtl="0" algn="l">
              <a:lnSpc>
                <a:spcPct val="90000"/>
              </a:lnSpc>
              <a:spcBef>
                <a:spcPts val="1600"/>
              </a:spcBef>
              <a:spcAft>
                <a:spcPts val="0"/>
              </a:spcAft>
              <a:buClr>
                <a:schemeClr val="dk1"/>
              </a:buClr>
              <a:buSzPts val="1000"/>
              <a:buNone/>
              <a:defRPr sz="1000"/>
            </a:lvl6pPr>
            <a:lvl7pPr indent="-228600" lvl="6" marL="3200400" rtl="0" algn="l">
              <a:lnSpc>
                <a:spcPct val="90000"/>
              </a:lnSpc>
              <a:spcBef>
                <a:spcPts val="1600"/>
              </a:spcBef>
              <a:spcAft>
                <a:spcPts val="0"/>
              </a:spcAft>
              <a:buClr>
                <a:schemeClr val="dk1"/>
              </a:buClr>
              <a:buSzPts val="1000"/>
              <a:buNone/>
              <a:defRPr sz="1000"/>
            </a:lvl7pPr>
            <a:lvl8pPr indent="-228600" lvl="7" marL="3657600" rtl="0" algn="l">
              <a:lnSpc>
                <a:spcPct val="90000"/>
              </a:lnSpc>
              <a:spcBef>
                <a:spcPts val="1600"/>
              </a:spcBef>
              <a:spcAft>
                <a:spcPts val="0"/>
              </a:spcAft>
              <a:buClr>
                <a:schemeClr val="dk1"/>
              </a:buClr>
              <a:buSzPts val="1000"/>
              <a:buNone/>
              <a:defRPr sz="1000"/>
            </a:lvl8pPr>
            <a:lvl9pPr indent="-228600" lvl="8" marL="4114800" rtl="0" algn="l">
              <a:lnSpc>
                <a:spcPct val="90000"/>
              </a:lnSpc>
              <a:spcBef>
                <a:spcPts val="1600"/>
              </a:spcBef>
              <a:spcAft>
                <a:spcPts val="1600"/>
              </a:spcAft>
              <a:buClr>
                <a:schemeClr val="dk1"/>
              </a:buClr>
              <a:buSzPts val="1000"/>
              <a:buNone/>
              <a:defRPr sz="1000"/>
            </a:lvl9pPr>
          </a:lstStyle>
          <a:p/>
        </p:txBody>
      </p:sp>
      <p:sp>
        <p:nvSpPr>
          <p:cNvPr id="64" name="Google Shape;64;g966d427285_0_619"/>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5" name="Google Shape;65;g966d427285_0_619"/>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g966d427285_0_619"/>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966d427285_0_568"/>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Google Shape;11;g966d427285_0_568"/>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12" name="Google Shape;12;g966d427285_0_568"/>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2.png"/><Relationship Id="rId5"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mailto:akhall@bu.edu" TargetMode="External"/><Relationship Id="rId4" Type="http://schemas.openxmlformats.org/officeDocument/2006/relationships/hyperlink" Target="mailto:divey@bu.edu" TargetMode="External"/><Relationship Id="rId5" Type="http://schemas.openxmlformats.org/officeDocument/2006/relationships/hyperlink" Target="mailto:cwalsh@bu.ed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mailto:mariazl@bu.edu" TargetMode="External"/><Relationship Id="rId4" Type="http://schemas.openxmlformats.org/officeDocument/2006/relationships/hyperlink" Target="mailto:cwalsh@bu.edu" TargetMode="External"/><Relationship Id="rId5" Type="http://schemas.openxmlformats.org/officeDocument/2006/relationships/hyperlink" Target="mailto:cwalsh@bu.edu" TargetMode="External"/><Relationship Id="rId6" Type="http://schemas.openxmlformats.org/officeDocument/2006/relationships/hyperlink" Target="mailto:milanese@bu.edu"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hyperlink" Target="mailto:cmichaud@bu.edu" TargetMode="External"/><Relationship Id="rId4" Type="http://schemas.openxmlformats.org/officeDocument/2006/relationships/hyperlink" Target="mailto:annapan@bu.edu" TargetMode="External"/><Relationship Id="rId5" Type="http://schemas.openxmlformats.org/officeDocument/2006/relationships/hyperlink" Target="mailto:annapan@bu.edu" TargetMode="External"/><Relationship Id="rId6" Type="http://schemas.openxmlformats.org/officeDocument/2006/relationships/hyperlink" Target="mailto:annapan@bu.edu" TargetMode="External"/><Relationship Id="rId7" Type="http://schemas.openxmlformats.org/officeDocument/2006/relationships/hyperlink" Target="mailto:mcmartin@bu.ed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hyperlink" Target="https://www.bu.edu/wpnet/forms/directory-form/" TargetMode="External"/><Relationship Id="rId4" Type="http://schemas.openxmlformats.org/officeDocument/2006/relationships/hyperlink" Target="https://www.bu.edu/wpnet/forms/syllabus-submission-for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hyperlink" Target="https://www.bu.edu/diversity/" TargetMode="Externa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hyperlink" Target="http://www.bu.edu/wpnet/forms/sub-request-form/" TargetMode="External"/><Relationship Id="rId4" Type="http://schemas.openxmlformats.org/officeDocument/2006/relationships/hyperlink" Target="mailto:layoder@bu.edu" TargetMode="External"/><Relationship Id="rId5"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1.png"/><Relationship Id="rId4" Type="http://schemas.openxmlformats.org/officeDocument/2006/relationships/image" Target="../media/image8.png"/><Relationship Id="rId5" Type="http://schemas.openxmlformats.org/officeDocument/2006/relationships/image" Target="../media/image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hyperlink" Target="https://www.bu.edu/teaching-writing/resources-for-teaching-writing/essential-lessons/" TargetMode="External"/><Relationship Id="rId4" Type="http://schemas.openxmlformats.org/officeDocument/2006/relationships/image" Target="../media/image34.png"/><Relationship Id="rId5" Type="http://schemas.openxmlformats.org/officeDocument/2006/relationships/image" Target="../media/image6.png"/><Relationship Id="rId6"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hyperlink" Target="https://www.bu.edu/teaching-writing/resources-for-teaching-writing/essential-lessons/" TargetMode="External"/><Relationship Id="rId4" Type="http://schemas.openxmlformats.org/officeDocument/2006/relationships/image" Target="../media/image34.png"/><Relationship Id="rId5" Type="http://schemas.openxmlformats.org/officeDocument/2006/relationships/image" Target="../media/image15.png"/><Relationship Id="rId6"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hyperlink" Target="mailto:heathbar@bu.edu" TargetMode="Externa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6.png"/><Relationship Id="rId4" Type="http://schemas.openxmlformats.org/officeDocument/2006/relationships/hyperlink" Target="mailto:sjarvi@bu.edu"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hyperlink" Target="https://www.bu.edu/ctl/teaching-resources/part-time-faculty-professional-development-fund/"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hyperlink" Target="https://www.bu.edu/ctl/programs/grants/salaried-lecturer-professional-development-fund/"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hyperlink" Target="http://www.bu.edu/wpnet/fall-2020-covid-faqs/" TargetMode="External"/><Relationship Id="rId4" Type="http://schemas.openxmlformats.org/officeDocument/2006/relationships/hyperlink" Target="http://www.bu.edu/wpnet/fall-2020-covid-faq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33.jpg"/><Relationship Id="rId4" Type="http://schemas.openxmlformats.org/officeDocument/2006/relationships/image" Target="../media/image21.png"/><Relationship Id="rId5" Type="http://schemas.openxmlformats.org/officeDocument/2006/relationships/image" Target="../media/image2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3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32.png"/><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1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0" name="Shape 70"/>
        <p:cNvGrpSpPr/>
        <p:nvPr/>
      </p:nvGrpSpPr>
      <p:grpSpPr>
        <a:xfrm>
          <a:off x="0" y="0"/>
          <a:ext cx="0" cy="0"/>
          <a:chOff x="0" y="0"/>
          <a:chExt cx="0" cy="0"/>
        </a:xfrm>
      </p:grpSpPr>
      <p:sp>
        <p:nvSpPr>
          <p:cNvPr id="71" name="Google Shape;71;p1"/>
          <p:cNvSpPr/>
          <p:nvPr/>
        </p:nvSpPr>
        <p:spPr>
          <a:xfrm>
            <a:off x="1318175" y="3721000"/>
            <a:ext cx="6964800" cy="2786700"/>
          </a:xfrm>
          <a:prstGeom prst="rect">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
          <p:cNvSpPr txBox="1"/>
          <p:nvPr>
            <p:ph idx="1" type="subTitle"/>
          </p:nvPr>
        </p:nvSpPr>
        <p:spPr>
          <a:xfrm>
            <a:off x="1318175" y="5399800"/>
            <a:ext cx="6964800" cy="90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888888"/>
              </a:buClr>
              <a:buSzPts val="3200"/>
              <a:buFont typeface="Arial"/>
              <a:buNone/>
            </a:pPr>
            <a:r>
              <a:rPr lang="en-US" sz="2000">
                <a:solidFill>
                  <a:srgbClr val="000000"/>
                </a:solidFill>
              </a:rPr>
              <a:t>Arts &amp; Sciences </a:t>
            </a:r>
            <a:r>
              <a:rPr i="0" lang="en-US" sz="2000" u="none" cap="none" strike="noStrike">
                <a:solidFill>
                  <a:srgbClr val="000000"/>
                </a:solidFill>
              </a:rPr>
              <a:t>Writing Program</a:t>
            </a:r>
            <a:endParaRPr sz="2000">
              <a:solidFill>
                <a:srgbClr val="000000"/>
              </a:solidFill>
            </a:endParaRPr>
          </a:p>
          <a:p>
            <a:pPr indent="0" lvl="0" marL="0" marR="0" rtl="0" algn="ctr">
              <a:lnSpc>
                <a:spcPct val="100000"/>
              </a:lnSpc>
              <a:spcBef>
                <a:spcPts val="640"/>
              </a:spcBef>
              <a:spcAft>
                <a:spcPts val="0"/>
              </a:spcAft>
              <a:buClr>
                <a:srgbClr val="888888"/>
              </a:buClr>
              <a:buSzPts val="3200"/>
              <a:buFont typeface="Arial"/>
              <a:buNone/>
            </a:pPr>
            <a:r>
              <a:rPr i="0" lang="en-US" sz="2000" u="none" cap="none" strike="noStrike">
                <a:solidFill>
                  <a:srgbClr val="000000"/>
                </a:solidFill>
              </a:rPr>
              <a:t>September </a:t>
            </a:r>
            <a:r>
              <a:rPr lang="en-US" sz="2000">
                <a:solidFill>
                  <a:srgbClr val="000000"/>
                </a:solidFill>
              </a:rPr>
              <a:t>11</a:t>
            </a:r>
            <a:endParaRPr sz="2000">
              <a:solidFill>
                <a:srgbClr val="000000"/>
              </a:solidFill>
            </a:endParaRPr>
          </a:p>
        </p:txBody>
      </p:sp>
      <p:sp>
        <p:nvSpPr>
          <p:cNvPr id="73" name="Google Shape;73;p1"/>
          <p:cNvSpPr txBox="1"/>
          <p:nvPr>
            <p:ph type="ctrTitle"/>
          </p:nvPr>
        </p:nvSpPr>
        <p:spPr>
          <a:xfrm>
            <a:off x="1693625" y="4026000"/>
            <a:ext cx="62139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959"/>
              <a:buFont typeface="Cutive"/>
              <a:buNone/>
            </a:pPr>
            <a:r>
              <a:rPr b="0" i="0" lang="en-US" sz="3600" u="none" cap="none" strike="noStrike">
                <a:solidFill>
                  <a:schemeClr val="dk1"/>
                </a:solidFill>
                <a:latin typeface="Cutive"/>
                <a:ea typeface="Cutive"/>
                <a:cs typeface="Cutive"/>
                <a:sym typeface="Cutive"/>
              </a:rPr>
              <a:t>All Faculty Meeting</a:t>
            </a:r>
            <a:br>
              <a:rPr b="0" i="0" lang="en-US" sz="3600" u="none" cap="none" strike="noStrike">
                <a:solidFill>
                  <a:schemeClr val="dk1"/>
                </a:solidFill>
                <a:latin typeface="Cutive"/>
                <a:ea typeface="Cutive"/>
                <a:cs typeface="Cutive"/>
                <a:sym typeface="Cutive"/>
              </a:rPr>
            </a:br>
            <a:r>
              <a:rPr b="0" i="0" lang="en-US" sz="3600" u="none" cap="none" strike="noStrike">
                <a:solidFill>
                  <a:schemeClr val="dk1"/>
                </a:solidFill>
                <a:latin typeface="Cutive"/>
                <a:ea typeface="Cutive"/>
                <a:cs typeface="Cutive"/>
                <a:sym typeface="Cutive"/>
              </a:rPr>
              <a:t>Fall 20</a:t>
            </a:r>
            <a:r>
              <a:rPr lang="en-US" sz="3600">
                <a:latin typeface="Cutive"/>
                <a:ea typeface="Cutive"/>
                <a:cs typeface="Cutive"/>
                <a:sym typeface="Cutive"/>
              </a:rPr>
              <a:t>20</a:t>
            </a:r>
            <a:endParaRPr sz="3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2"/>
          <p:cNvSpPr txBox="1"/>
          <p:nvPr>
            <p:ph type="title"/>
          </p:nvPr>
        </p:nvSpPr>
        <p:spPr>
          <a:xfrm>
            <a:off x="457200" y="1035313"/>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lang="en-US">
                <a:latin typeface="Cutive"/>
                <a:ea typeface="Cutive"/>
                <a:cs typeface="Cutive"/>
                <a:sym typeface="Cutive"/>
              </a:rPr>
              <a:t>Welcome New Faculty</a:t>
            </a:r>
            <a:endParaRPr>
              <a:latin typeface="Cutive"/>
              <a:ea typeface="Cutive"/>
              <a:cs typeface="Cutive"/>
              <a:sym typeface="Cutive"/>
            </a:endParaRPr>
          </a:p>
        </p:txBody>
      </p:sp>
      <p:pic>
        <p:nvPicPr>
          <p:cNvPr id="79" name="Google Shape;79;p2"/>
          <p:cNvPicPr preferRelativeResize="0"/>
          <p:nvPr/>
        </p:nvPicPr>
        <p:blipFill>
          <a:blip r:embed="rId3">
            <a:alphaModFix/>
          </a:blip>
          <a:stretch>
            <a:fillRect/>
          </a:stretch>
        </p:blipFill>
        <p:spPr>
          <a:xfrm>
            <a:off x="338325" y="2178325"/>
            <a:ext cx="2875815" cy="2715700"/>
          </a:xfrm>
          <a:prstGeom prst="rect">
            <a:avLst/>
          </a:prstGeom>
          <a:noFill/>
          <a:ln>
            <a:noFill/>
          </a:ln>
        </p:spPr>
      </p:pic>
      <p:sp>
        <p:nvSpPr>
          <p:cNvPr id="80" name="Google Shape;80;p2"/>
          <p:cNvSpPr txBox="1"/>
          <p:nvPr/>
        </p:nvSpPr>
        <p:spPr>
          <a:xfrm>
            <a:off x="592888" y="5148475"/>
            <a:ext cx="2366700" cy="41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t>Jake Burg</a:t>
            </a:r>
            <a:endParaRPr sz="2000"/>
          </a:p>
        </p:txBody>
      </p:sp>
      <p:pic>
        <p:nvPicPr>
          <p:cNvPr id="81" name="Google Shape;81;p2"/>
          <p:cNvPicPr preferRelativeResize="0"/>
          <p:nvPr/>
        </p:nvPicPr>
        <p:blipFill>
          <a:blip r:embed="rId4">
            <a:alphaModFix/>
          </a:blip>
          <a:stretch>
            <a:fillRect/>
          </a:stretch>
        </p:blipFill>
        <p:spPr>
          <a:xfrm>
            <a:off x="3214150" y="2178325"/>
            <a:ext cx="2715700" cy="2715700"/>
          </a:xfrm>
          <a:prstGeom prst="rect">
            <a:avLst/>
          </a:prstGeom>
          <a:noFill/>
          <a:ln>
            <a:noFill/>
          </a:ln>
        </p:spPr>
      </p:pic>
      <p:sp>
        <p:nvSpPr>
          <p:cNvPr id="82" name="Google Shape;82;p2"/>
          <p:cNvSpPr txBox="1"/>
          <p:nvPr/>
        </p:nvSpPr>
        <p:spPr>
          <a:xfrm>
            <a:off x="3214200" y="5148325"/>
            <a:ext cx="27156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Jamie Cox Robertson</a:t>
            </a:r>
            <a:endParaRPr sz="2000"/>
          </a:p>
        </p:txBody>
      </p:sp>
      <p:pic>
        <p:nvPicPr>
          <p:cNvPr id="83" name="Google Shape;83;p2"/>
          <p:cNvPicPr preferRelativeResize="0"/>
          <p:nvPr/>
        </p:nvPicPr>
        <p:blipFill>
          <a:blip r:embed="rId5">
            <a:alphaModFix/>
          </a:blip>
          <a:stretch>
            <a:fillRect/>
          </a:stretch>
        </p:blipFill>
        <p:spPr>
          <a:xfrm>
            <a:off x="5846407" y="2211650"/>
            <a:ext cx="3042044" cy="2564501"/>
          </a:xfrm>
          <a:prstGeom prst="rect">
            <a:avLst/>
          </a:prstGeom>
          <a:noFill/>
          <a:ln>
            <a:noFill/>
          </a:ln>
        </p:spPr>
      </p:pic>
      <p:sp>
        <p:nvSpPr>
          <p:cNvPr id="84" name="Google Shape;84;p2"/>
          <p:cNvSpPr txBox="1"/>
          <p:nvPr/>
        </p:nvSpPr>
        <p:spPr>
          <a:xfrm>
            <a:off x="6289100" y="5188075"/>
            <a:ext cx="2290200" cy="34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t>Yelin Zhao</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3"/>
          <p:cNvSpPr txBox="1"/>
          <p:nvPr>
            <p:ph type="title"/>
          </p:nvPr>
        </p:nvSpPr>
        <p:spPr>
          <a:xfrm>
            <a:off x="122249" y="1192388"/>
            <a:ext cx="88995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4400"/>
              <a:buFont typeface="Calibri"/>
              <a:buNone/>
            </a:pPr>
            <a:br>
              <a:rPr b="1" lang="en-US" sz="2800">
                <a:solidFill>
                  <a:srgbClr val="000000"/>
                </a:solidFill>
                <a:latin typeface="Helvetica Neue"/>
                <a:ea typeface="Helvetica Neue"/>
                <a:cs typeface="Helvetica Neue"/>
                <a:sym typeface="Helvetica Neue"/>
              </a:rPr>
            </a:br>
            <a:r>
              <a:rPr b="1" lang="en-US" sz="3600">
                <a:solidFill>
                  <a:srgbClr val="000000"/>
                </a:solidFill>
                <a:latin typeface="Cutive"/>
                <a:ea typeface="Cutive"/>
                <a:cs typeface="Cutive"/>
                <a:sym typeface="Cutive"/>
              </a:rPr>
              <a:t>Congratulations to Our Newly Promoted Faculty</a:t>
            </a:r>
            <a:br>
              <a:rPr lang="en-US" sz="2400">
                <a:solidFill>
                  <a:schemeClr val="dk1"/>
                </a:solidFill>
              </a:rPr>
            </a:br>
            <a:endParaRPr/>
          </a:p>
        </p:txBody>
      </p:sp>
      <p:sp>
        <p:nvSpPr>
          <p:cNvPr id="90" name="Google Shape;90;p3"/>
          <p:cNvSpPr txBox="1"/>
          <p:nvPr>
            <p:ph idx="1" type="body"/>
          </p:nvPr>
        </p:nvSpPr>
        <p:spPr>
          <a:xfrm>
            <a:off x="1558275" y="2085775"/>
            <a:ext cx="6514800" cy="4390800"/>
          </a:xfrm>
          <a:prstGeom prst="rect">
            <a:avLst/>
          </a:prstGeom>
          <a:noFill/>
          <a:ln>
            <a:noFill/>
          </a:ln>
        </p:spPr>
        <p:txBody>
          <a:bodyPr anchorCtr="0" anchor="ctr"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Helvetica Neue"/>
              <a:buNone/>
            </a:pPr>
            <a:r>
              <a:t/>
            </a:r>
            <a:endParaRPr sz="2800">
              <a:solidFill>
                <a:srgbClr val="000000"/>
              </a:solidFill>
              <a:latin typeface="Helvetica Neue"/>
              <a:ea typeface="Helvetica Neue"/>
              <a:cs typeface="Helvetica Neue"/>
              <a:sym typeface="Helvetica Neue"/>
            </a:endParaRPr>
          </a:p>
          <a:p>
            <a:pPr indent="0" lvl="0" marL="0" marR="0" rtl="0" algn="l">
              <a:lnSpc>
                <a:spcPct val="115000"/>
              </a:lnSpc>
              <a:spcBef>
                <a:spcPts val="0"/>
              </a:spcBef>
              <a:spcAft>
                <a:spcPts val="0"/>
              </a:spcAft>
              <a:buClr>
                <a:srgbClr val="000000"/>
              </a:buClr>
              <a:buSzPts val="2800"/>
              <a:buFont typeface="Helvetica Neue"/>
              <a:buNone/>
            </a:pPr>
            <a:r>
              <a:rPr lang="en-US" sz="2800">
                <a:solidFill>
                  <a:srgbClr val="000000"/>
                </a:solidFill>
                <a:latin typeface="Arial"/>
                <a:ea typeface="Arial"/>
                <a:cs typeface="Arial"/>
                <a:sym typeface="Arial"/>
              </a:rPr>
              <a:t>Diane Allenberg</a:t>
            </a:r>
            <a:r>
              <a:rPr i="0" lang="en-US" sz="2800" u="none" cap="none" strike="noStrike">
                <a:solidFill>
                  <a:srgbClr val="000000"/>
                </a:solidFill>
                <a:latin typeface="Arial"/>
                <a:ea typeface="Arial"/>
                <a:cs typeface="Arial"/>
                <a:sym typeface="Arial"/>
              </a:rPr>
              <a:t>, Senior Lecturer</a:t>
            </a:r>
            <a:endParaRPr i="0" sz="28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Helvetica Neue"/>
              <a:buNone/>
            </a:pPr>
            <a:r>
              <a:rPr lang="en-US" sz="2800">
                <a:solidFill>
                  <a:srgbClr val="000000"/>
                </a:solidFill>
                <a:latin typeface="Arial"/>
                <a:ea typeface="Arial"/>
                <a:cs typeface="Arial"/>
                <a:sym typeface="Arial"/>
              </a:rPr>
              <a:t>Gavin Benke, Senior Lecturer</a:t>
            </a:r>
            <a:endParaRPr sz="2800">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Helvetica Neue"/>
              <a:buNone/>
            </a:pPr>
            <a:r>
              <a:rPr lang="en-US" sz="2800">
                <a:solidFill>
                  <a:srgbClr val="000000"/>
                </a:solidFill>
                <a:latin typeface="Arial"/>
                <a:ea typeface="Arial"/>
                <a:cs typeface="Arial"/>
                <a:sym typeface="Arial"/>
              </a:rPr>
              <a:t>Sarah Hanselman</a:t>
            </a:r>
            <a:r>
              <a:rPr i="0" lang="en-US" sz="2800" u="none" cap="none" strike="noStrike">
                <a:solidFill>
                  <a:srgbClr val="000000"/>
                </a:solidFill>
                <a:latin typeface="Arial"/>
                <a:ea typeface="Arial"/>
                <a:cs typeface="Arial"/>
                <a:sym typeface="Arial"/>
              </a:rPr>
              <a:t>, </a:t>
            </a:r>
            <a:r>
              <a:rPr lang="en-US" sz="2800">
                <a:solidFill>
                  <a:srgbClr val="000000"/>
                </a:solidFill>
                <a:latin typeface="Arial"/>
                <a:ea typeface="Arial"/>
                <a:cs typeface="Arial"/>
                <a:sym typeface="Arial"/>
              </a:rPr>
              <a:t>Master</a:t>
            </a:r>
            <a:r>
              <a:rPr i="0" lang="en-US" sz="2800" u="none" cap="none" strike="noStrike">
                <a:solidFill>
                  <a:srgbClr val="000000"/>
                </a:solidFill>
                <a:latin typeface="Arial"/>
                <a:ea typeface="Arial"/>
                <a:cs typeface="Arial"/>
                <a:sym typeface="Arial"/>
              </a:rPr>
              <a:t> Lecturer </a:t>
            </a:r>
            <a:endParaRPr i="0" sz="28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Helvetica Neue"/>
              <a:buNone/>
            </a:pPr>
            <a:r>
              <a:rPr lang="en-US" sz="2800">
                <a:solidFill>
                  <a:srgbClr val="000000"/>
                </a:solidFill>
                <a:latin typeface="Arial"/>
                <a:ea typeface="Arial"/>
                <a:cs typeface="Arial"/>
                <a:sym typeface="Arial"/>
              </a:rPr>
              <a:t>Jessica Kent</a:t>
            </a:r>
            <a:r>
              <a:rPr i="0" lang="en-US" sz="2800" u="none" cap="none" strike="noStrike">
                <a:solidFill>
                  <a:srgbClr val="000000"/>
                </a:solidFill>
                <a:latin typeface="Arial"/>
                <a:ea typeface="Arial"/>
                <a:cs typeface="Arial"/>
                <a:sym typeface="Arial"/>
              </a:rPr>
              <a:t>, </a:t>
            </a:r>
            <a:r>
              <a:rPr lang="en-US" sz="2800">
                <a:solidFill>
                  <a:srgbClr val="000000"/>
                </a:solidFill>
                <a:latin typeface="Arial"/>
                <a:ea typeface="Arial"/>
                <a:cs typeface="Arial"/>
                <a:sym typeface="Arial"/>
              </a:rPr>
              <a:t>Senior </a:t>
            </a:r>
            <a:r>
              <a:rPr i="0" lang="en-US" sz="2800" u="none" cap="none" strike="noStrike">
                <a:solidFill>
                  <a:srgbClr val="000000"/>
                </a:solidFill>
                <a:latin typeface="Arial"/>
                <a:ea typeface="Arial"/>
                <a:cs typeface="Arial"/>
                <a:sym typeface="Arial"/>
              </a:rPr>
              <a:t>Lecturer</a:t>
            </a:r>
            <a:endParaRPr i="0" sz="28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Helvetica Neue"/>
              <a:buNone/>
            </a:pPr>
            <a:r>
              <a:rPr lang="en-US" sz="2800">
                <a:solidFill>
                  <a:srgbClr val="000000"/>
                </a:solidFill>
                <a:latin typeface="Arial"/>
                <a:ea typeface="Arial"/>
                <a:cs typeface="Arial"/>
                <a:sym typeface="Arial"/>
              </a:rPr>
              <a:t>Marie McDonough</a:t>
            </a:r>
            <a:r>
              <a:rPr i="0" lang="en-US" sz="2800" u="none" cap="none" strike="noStrike">
                <a:solidFill>
                  <a:srgbClr val="000000"/>
                </a:solidFill>
                <a:latin typeface="Arial"/>
                <a:ea typeface="Arial"/>
                <a:cs typeface="Arial"/>
                <a:sym typeface="Arial"/>
              </a:rPr>
              <a:t>, Senior Lecturer</a:t>
            </a:r>
            <a:endParaRPr i="0" sz="28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Helvetica Neue"/>
              <a:buNone/>
            </a:pPr>
            <a:r>
              <a:rPr lang="en-US" sz="2800">
                <a:solidFill>
                  <a:srgbClr val="000000"/>
                </a:solidFill>
                <a:latin typeface="Arial"/>
                <a:ea typeface="Arial"/>
                <a:cs typeface="Arial"/>
                <a:sym typeface="Arial"/>
              </a:rPr>
              <a:t>Pary Fassihi, Senior Lecturer</a:t>
            </a:r>
            <a:endParaRPr i="0" sz="2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Helvetica Neue"/>
              <a:buNone/>
            </a:pPr>
            <a:r>
              <a:t/>
            </a:r>
            <a:endParaRPr b="1" i="0" sz="2800" u="none" cap="none" strike="noStrike">
              <a:solidFill>
                <a:srgbClr val="000000"/>
              </a:solidFill>
            </a:endParaRPr>
          </a:p>
          <a:p>
            <a:pPr indent="0" lvl="0" marL="0" marR="0" rtl="0" algn="l">
              <a:lnSpc>
                <a:spcPct val="100000"/>
              </a:lnSpc>
              <a:spcBef>
                <a:spcPts val="0"/>
              </a:spcBef>
              <a:spcAft>
                <a:spcPts val="0"/>
              </a:spcAft>
              <a:buClr>
                <a:srgbClr val="000000"/>
              </a:buClr>
              <a:buSzPts val="1100"/>
              <a:buFont typeface="Helvetica Neue"/>
              <a:buNone/>
            </a:pPr>
            <a:r>
              <a:rPr b="1" i="0" lang="en-US" sz="1100" u="none" cap="none" strike="noStrike">
                <a:solidFill>
                  <a:srgbClr val="CC0000"/>
                </a:solidFill>
                <a:latin typeface="Helvetica Neue"/>
                <a:ea typeface="Helvetica Neue"/>
                <a:cs typeface="Helvetica Neue"/>
                <a:sym typeface="Helvetica Neue"/>
              </a:rPr>
              <a:t> </a:t>
            </a:r>
            <a:endParaRPr b="1" i="0" sz="1800" u="none" cap="none" strike="noStrike">
              <a:solidFill>
                <a:srgbClr val="CC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9"/>
          <p:cNvSpPr txBox="1"/>
          <p:nvPr>
            <p:ph type="title"/>
          </p:nvPr>
        </p:nvSpPr>
        <p:spPr>
          <a:xfrm>
            <a:off x="457200" y="606713"/>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utive"/>
              <a:buNone/>
            </a:pPr>
            <a:r>
              <a:rPr b="1" i="0" lang="en-US" sz="3600" u="none" cap="none" strike="noStrike">
                <a:solidFill>
                  <a:schemeClr val="dk1"/>
                </a:solidFill>
                <a:latin typeface="Cutive"/>
                <a:ea typeface="Cutive"/>
                <a:cs typeface="Cutive"/>
                <a:sym typeface="Cutive"/>
              </a:rPr>
              <a:t>Administrative Staff</a:t>
            </a:r>
            <a:endParaRPr b="1" sz="3600">
              <a:latin typeface="Cutive"/>
              <a:ea typeface="Cutive"/>
              <a:cs typeface="Cutive"/>
              <a:sym typeface="Cutive"/>
            </a:endParaRPr>
          </a:p>
        </p:txBody>
      </p:sp>
      <p:sp>
        <p:nvSpPr>
          <p:cNvPr id="96" name="Google Shape;96;p29"/>
          <p:cNvSpPr txBox="1"/>
          <p:nvPr>
            <p:ph idx="1" type="body"/>
          </p:nvPr>
        </p:nvSpPr>
        <p:spPr>
          <a:xfrm>
            <a:off x="529400" y="2163275"/>
            <a:ext cx="8553300" cy="452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rPr i="0" lang="en-US" sz="2400" u="none" cap="none" strike="noStrike">
                <a:solidFill>
                  <a:schemeClr val="dk1"/>
                </a:solidFill>
                <a:latin typeface="Arial"/>
                <a:ea typeface="Arial"/>
                <a:cs typeface="Arial"/>
                <a:sym typeface="Arial"/>
              </a:rPr>
              <a:t>Academic Administrator: </a:t>
            </a:r>
            <a:r>
              <a:rPr b="1" i="0" lang="en-US" sz="2400" u="none" cap="none" strike="noStrike">
                <a:solidFill>
                  <a:schemeClr val="dk1"/>
                </a:solidFill>
                <a:latin typeface="Arial"/>
                <a:ea typeface="Arial"/>
                <a:cs typeface="Arial"/>
                <a:sym typeface="Arial"/>
              </a:rPr>
              <a:t>Alyssa Hall</a:t>
            </a:r>
            <a:r>
              <a:rPr lang="en-US" sz="3600">
                <a:latin typeface="Arial"/>
                <a:ea typeface="Arial"/>
                <a:cs typeface="Arial"/>
                <a:sym typeface="Arial"/>
              </a:rPr>
              <a:t> </a:t>
            </a:r>
            <a:r>
              <a:rPr i="0" lang="en-US" sz="2400" u="sng" cap="none" strike="noStrike">
                <a:solidFill>
                  <a:schemeClr val="hlink"/>
                </a:solidFill>
                <a:latin typeface="Arial"/>
                <a:ea typeface="Arial"/>
                <a:cs typeface="Arial"/>
                <a:sym typeface="Arial"/>
                <a:hlinkClick r:id="rId3"/>
              </a:rPr>
              <a:t>akhall@bu.edu</a:t>
            </a:r>
            <a:endParaRPr i="0" sz="24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t/>
            </a:r>
            <a:endParaRPr sz="2400">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rPr lang="en-US" sz="2400">
                <a:latin typeface="Arial"/>
                <a:ea typeface="Arial"/>
                <a:cs typeface="Arial"/>
                <a:sym typeface="Arial"/>
              </a:rPr>
              <a:t>Program</a:t>
            </a:r>
            <a:r>
              <a:rPr i="0" lang="en-US" sz="2400" u="none" cap="none" strike="noStrike">
                <a:solidFill>
                  <a:schemeClr val="dk1"/>
                </a:solidFill>
                <a:latin typeface="Arial"/>
                <a:ea typeface="Arial"/>
                <a:cs typeface="Arial"/>
                <a:sym typeface="Arial"/>
              </a:rPr>
              <a:t> Administrator: </a:t>
            </a:r>
            <a:r>
              <a:rPr b="1" i="0" lang="en-US" sz="2400" u="none" cap="none" strike="noStrike">
                <a:solidFill>
                  <a:schemeClr val="dk1"/>
                </a:solidFill>
                <a:latin typeface="Arial"/>
                <a:ea typeface="Arial"/>
                <a:cs typeface="Arial"/>
                <a:sym typeface="Arial"/>
              </a:rPr>
              <a:t>Dan Ivey</a:t>
            </a:r>
            <a:r>
              <a:rPr lang="en-US" sz="3600">
                <a:latin typeface="Arial"/>
                <a:ea typeface="Arial"/>
                <a:cs typeface="Arial"/>
                <a:sym typeface="Arial"/>
              </a:rPr>
              <a:t> </a:t>
            </a:r>
            <a:r>
              <a:rPr i="0" lang="en-US" sz="2400" u="sng" cap="none" strike="noStrike">
                <a:solidFill>
                  <a:schemeClr val="hlink"/>
                </a:solidFill>
                <a:latin typeface="Arial"/>
                <a:ea typeface="Arial"/>
                <a:cs typeface="Arial"/>
                <a:sym typeface="Arial"/>
                <a:hlinkClick r:id="rId4"/>
              </a:rPr>
              <a:t>divey@bu.edu</a:t>
            </a:r>
            <a:endParaRPr i="0" sz="2400" u="sng"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t/>
            </a:r>
            <a:endParaRPr sz="2400">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rPr i="0" lang="en-US" sz="2400" u="none" cap="none" strike="noStrike">
                <a:solidFill>
                  <a:schemeClr val="dk1"/>
                </a:solidFill>
                <a:latin typeface="Arial"/>
                <a:ea typeface="Arial"/>
                <a:cs typeface="Arial"/>
                <a:sym typeface="Arial"/>
              </a:rPr>
              <a:t>Senior Staff Assistant: </a:t>
            </a:r>
            <a:r>
              <a:rPr b="1" i="0" lang="en-US" sz="2400" u="none" cap="none" strike="noStrike">
                <a:solidFill>
                  <a:schemeClr val="dk1"/>
                </a:solidFill>
                <a:latin typeface="Arial"/>
                <a:ea typeface="Arial"/>
                <a:cs typeface="Arial"/>
                <a:sym typeface="Arial"/>
              </a:rPr>
              <a:t>Adam Znideric</a:t>
            </a:r>
            <a:r>
              <a:rPr b="1" lang="en-US" sz="2400">
                <a:latin typeface="Arial"/>
                <a:ea typeface="Arial"/>
                <a:cs typeface="Arial"/>
                <a:sym typeface="Arial"/>
              </a:rPr>
              <a:t> </a:t>
            </a:r>
            <a:r>
              <a:rPr i="0" lang="en-US" sz="2400" u="sng" cap="none" strike="noStrike">
                <a:solidFill>
                  <a:schemeClr val="hlink"/>
                </a:solidFill>
                <a:latin typeface="Arial"/>
                <a:ea typeface="Arial"/>
                <a:cs typeface="Arial"/>
                <a:sym typeface="Arial"/>
                <a:hlinkClick r:id="rId5"/>
              </a:rPr>
              <a:t>adznid@bu.edu</a:t>
            </a:r>
            <a:endParaRPr i="0" sz="2400" u="none" cap="none" strike="noStrike">
              <a:solidFill>
                <a:schemeClr val="dk1"/>
              </a:solidFill>
              <a:latin typeface="Arial"/>
              <a:ea typeface="Arial"/>
              <a:cs typeface="Arial"/>
              <a:sym typeface="Arial"/>
            </a:endParaRPr>
          </a:p>
          <a:p>
            <a:pPr indent="0" lvl="0" marL="0" marR="0" rtl="0" algn="l">
              <a:lnSpc>
                <a:spcPct val="100000"/>
              </a:lnSpc>
              <a:spcBef>
                <a:spcPts val="640"/>
              </a:spcBef>
              <a:spcAft>
                <a:spcPts val="0"/>
              </a:spcAft>
              <a:buClr>
                <a:schemeClr val="dk1"/>
              </a:buClr>
              <a:buSzPts val="3200"/>
              <a:buFont typeface="Arial"/>
              <a:buNone/>
            </a:pPr>
            <a:r>
              <a:t/>
            </a:r>
            <a:endParaRPr i="0" sz="3500" u="none" cap="none" strike="noStrike">
              <a:solidFill>
                <a:schemeClr val="dk1"/>
              </a:solidFill>
              <a:latin typeface="Arial"/>
              <a:ea typeface="Arial"/>
              <a:cs typeface="Arial"/>
              <a:sym typeface="Arial"/>
            </a:endParaRPr>
          </a:p>
          <a:p>
            <a:pPr indent="0" lvl="0" marL="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1"/>
          <p:cNvSpPr txBox="1"/>
          <p:nvPr>
            <p:ph type="title"/>
          </p:nvPr>
        </p:nvSpPr>
        <p:spPr>
          <a:xfrm>
            <a:off x="685800" y="457200"/>
            <a:ext cx="7772400" cy="762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utive"/>
              <a:buNone/>
            </a:pPr>
            <a:r>
              <a:rPr b="1" i="0" lang="en-US" sz="3600" u="none" cap="none" strike="noStrike">
                <a:solidFill>
                  <a:schemeClr val="dk1"/>
                </a:solidFill>
                <a:latin typeface="Cutive"/>
                <a:ea typeface="Cutive"/>
                <a:cs typeface="Cutive"/>
                <a:sym typeface="Cutive"/>
              </a:rPr>
              <a:t>Directors</a:t>
            </a:r>
            <a:endParaRPr b="1" sz="3600"/>
          </a:p>
        </p:txBody>
      </p:sp>
      <p:sp>
        <p:nvSpPr>
          <p:cNvPr id="102" name="Google Shape;102;p31"/>
          <p:cNvSpPr txBox="1"/>
          <p:nvPr>
            <p:ph idx="1" type="body"/>
          </p:nvPr>
        </p:nvSpPr>
        <p:spPr>
          <a:xfrm>
            <a:off x="585700" y="1371600"/>
            <a:ext cx="8558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rtl="0" algn="l">
              <a:spcBef>
                <a:spcPts val="400"/>
              </a:spcBef>
              <a:spcAft>
                <a:spcPts val="0"/>
              </a:spcAft>
              <a:buClr>
                <a:schemeClr val="dk1"/>
              </a:buClr>
              <a:buSzPts val="2000"/>
              <a:buFont typeface="Arial"/>
              <a:buNone/>
            </a:pPr>
            <a:r>
              <a:t/>
            </a:r>
            <a:endParaRPr sz="2400">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rPr lang="en-US" sz="2400">
                <a:latin typeface="Arial"/>
                <a:ea typeface="Arial"/>
                <a:cs typeface="Arial"/>
                <a:sym typeface="Arial"/>
              </a:rPr>
              <a:t>Director of ESL: </a:t>
            </a:r>
            <a:r>
              <a:rPr b="1" lang="en-US" sz="2400">
                <a:latin typeface="Arial"/>
                <a:ea typeface="Arial"/>
                <a:cs typeface="Arial"/>
                <a:sym typeface="Arial"/>
              </a:rPr>
              <a:t>Maria Zlateva </a:t>
            </a:r>
            <a:r>
              <a:rPr lang="en-US" sz="2400" u="sng">
                <a:solidFill>
                  <a:schemeClr val="accent5"/>
                </a:solidFill>
                <a:latin typeface="Arial"/>
                <a:ea typeface="Arial"/>
                <a:cs typeface="Arial"/>
                <a:sym typeface="Arial"/>
                <a:hlinkClick r:id="rId3">
                  <a:extLst>
                    <a:ext uri="{A12FA001-AC4F-418D-AE19-62706E023703}">
                      <ahyp:hlinkClr val="tx"/>
                    </a:ext>
                  </a:extLst>
                </a:hlinkClick>
              </a:rPr>
              <a:t>mariazl@bu.edu</a:t>
            </a:r>
            <a:endParaRPr sz="2400">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t/>
            </a:r>
            <a:endParaRPr sz="2400">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rPr i="0" lang="en-US" sz="2400" u="none" cap="none" strike="noStrike">
                <a:solidFill>
                  <a:schemeClr val="dk1"/>
                </a:solidFill>
                <a:latin typeface="Arial"/>
                <a:ea typeface="Arial"/>
                <a:cs typeface="Arial"/>
                <a:sym typeface="Arial"/>
              </a:rPr>
              <a:t>Director: </a:t>
            </a:r>
            <a:r>
              <a:rPr b="1" i="0" lang="en-US" sz="2400" u="none" cap="none" strike="noStrike">
                <a:solidFill>
                  <a:schemeClr val="dk1"/>
                </a:solidFill>
                <a:latin typeface="Arial"/>
                <a:ea typeface="Arial"/>
                <a:cs typeface="Arial"/>
                <a:sym typeface="Arial"/>
              </a:rPr>
              <a:t>Chris Walsh  </a:t>
            </a:r>
            <a:r>
              <a:rPr i="0" lang="en-US" sz="2400" u="sng" cap="none" strike="noStrike">
                <a:solidFill>
                  <a:schemeClr val="hlink"/>
                </a:solidFill>
                <a:latin typeface="Arial"/>
                <a:ea typeface="Arial"/>
                <a:cs typeface="Arial"/>
                <a:sym typeface="Arial"/>
                <a:hlinkClick r:id="rId4"/>
              </a:rPr>
              <a:t>cwalsh@bu.edu</a:t>
            </a:r>
            <a:endParaRPr i="0" sz="24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t/>
            </a:r>
            <a:endParaRPr i="0" sz="24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rPr i="0" lang="en-US" sz="2400" u="none" cap="none" strike="noStrike">
                <a:solidFill>
                  <a:schemeClr val="dk1"/>
                </a:solidFill>
                <a:latin typeface="Arial"/>
                <a:ea typeface="Arial"/>
                <a:cs typeface="Arial"/>
                <a:sym typeface="Arial"/>
              </a:rPr>
              <a:t>Associate Director: </a:t>
            </a:r>
            <a:r>
              <a:rPr b="1" lang="en-US" sz="2400">
                <a:latin typeface="Arial"/>
                <a:ea typeface="Arial"/>
                <a:cs typeface="Arial"/>
                <a:sym typeface="Arial"/>
              </a:rPr>
              <a:t>Sarah Madsen Hardy</a:t>
            </a:r>
            <a:r>
              <a:rPr lang="en-US" sz="2400">
                <a:latin typeface="Arial"/>
                <a:ea typeface="Arial"/>
                <a:cs typeface="Arial"/>
                <a:sym typeface="Arial"/>
              </a:rPr>
              <a:t> </a:t>
            </a:r>
            <a:r>
              <a:rPr lang="en-US" sz="2400" u="sng">
                <a:solidFill>
                  <a:schemeClr val="hlink"/>
                </a:solidFill>
                <a:latin typeface="Arial"/>
                <a:ea typeface="Arial"/>
                <a:cs typeface="Arial"/>
                <a:sym typeface="Arial"/>
                <a:hlinkClick r:id="rId5"/>
              </a:rPr>
              <a:t>smhardy@bu.edu</a:t>
            </a:r>
            <a:endParaRPr sz="2400" u="sng">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t/>
            </a:r>
            <a:endParaRPr sz="2400" u="sng">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rPr i="0" lang="en-US" sz="2400" u="none" cap="none" strike="noStrike">
                <a:solidFill>
                  <a:schemeClr val="dk1"/>
                </a:solidFill>
                <a:latin typeface="Arial"/>
                <a:ea typeface="Arial"/>
                <a:cs typeface="Arial"/>
                <a:sym typeface="Arial"/>
              </a:rPr>
              <a:t>Associate Director for WID: </a:t>
            </a:r>
            <a:r>
              <a:rPr b="1" i="0" lang="en-US" sz="2300" u="none" cap="none" strike="noStrike">
                <a:solidFill>
                  <a:schemeClr val="dk1"/>
                </a:solidFill>
                <a:latin typeface="Arial"/>
                <a:ea typeface="Arial"/>
                <a:cs typeface="Arial"/>
                <a:sym typeface="Arial"/>
              </a:rPr>
              <a:t>Davi</a:t>
            </a:r>
            <a:r>
              <a:rPr b="1" i="0" lang="en-US" sz="2600" u="none" cap="none" strike="noStrike">
                <a:solidFill>
                  <a:schemeClr val="dk1"/>
                </a:solidFill>
                <a:latin typeface="Arial"/>
                <a:ea typeface="Arial"/>
                <a:cs typeface="Arial"/>
                <a:sym typeface="Arial"/>
              </a:rPr>
              <a:t>d </a:t>
            </a:r>
            <a:r>
              <a:rPr b="1" i="0" lang="en-US" sz="2400" u="none" cap="none" strike="noStrike">
                <a:solidFill>
                  <a:schemeClr val="dk1"/>
                </a:solidFill>
                <a:latin typeface="Arial"/>
                <a:ea typeface="Arial"/>
                <a:cs typeface="Arial"/>
                <a:sym typeface="Arial"/>
              </a:rPr>
              <a:t>Shawn</a:t>
            </a:r>
            <a:r>
              <a:rPr b="1" i="0" lang="en-US" sz="2200" u="none" cap="none" strike="noStrike">
                <a:solidFill>
                  <a:schemeClr val="dk1"/>
                </a:solidFill>
                <a:latin typeface="Arial"/>
                <a:ea typeface="Arial"/>
                <a:cs typeface="Arial"/>
                <a:sym typeface="Arial"/>
              </a:rPr>
              <a:t>  </a:t>
            </a:r>
            <a:r>
              <a:rPr i="0" lang="en-US" sz="2200" u="sng" cap="none" strike="noStrike">
                <a:solidFill>
                  <a:schemeClr val="hlink"/>
                </a:solidFill>
                <a:latin typeface="Arial"/>
                <a:ea typeface="Arial"/>
                <a:cs typeface="Arial"/>
                <a:sym typeface="Arial"/>
                <a:hlinkClick r:id="rId6"/>
              </a:rPr>
              <a:t>dshawn@bu.edu</a:t>
            </a:r>
            <a:endParaRPr i="0" sz="2200" u="sng"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chemeClr val="dk1"/>
              </a:buClr>
              <a:buSzPts val="2000"/>
              <a:buFont typeface="Arial"/>
              <a:buNone/>
            </a:pPr>
            <a:r>
              <a:t/>
            </a:r>
            <a:endParaRPr b="1" i="0" sz="22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94048fda3a_0_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3600">
                <a:latin typeface="Cutive"/>
                <a:ea typeface="Cutive"/>
                <a:cs typeface="Cutive"/>
                <a:sym typeface="Cutive"/>
              </a:rPr>
              <a:t>Wpadmin Office Hours</a:t>
            </a:r>
            <a:endParaRPr b="1" sz="3600">
              <a:latin typeface="Cutive"/>
              <a:ea typeface="Cutive"/>
              <a:cs typeface="Cutive"/>
              <a:sym typeface="Cutive"/>
            </a:endParaRPr>
          </a:p>
        </p:txBody>
      </p:sp>
      <p:sp>
        <p:nvSpPr>
          <p:cNvPr id="109" name="Google Shape;109;g94048fda3a_0_0"/>
          <p:cNvSpPr txBox="1"/>
          <p:nvPr>
            <p:ph idx="1" type="body"/>
          </p:nvPr>
        </p:nvSpPr>
        <p:spPr>
          <a:xfrm>
            <a:off x="457200" y="1267475"/>
            <a:ext cx="7916700" cy="7971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lang="en-US" sz="2400">
                <a:latin typeface="Arial"/>
                <a:ea typeface="Arial"/>
                <a:cs typeface="Arial"/>
                <a:sym typeface="Arial"/>
              </a:rPr>
              <a:t>          </a:t>
            </a:r>
            <a:r>
              <a:rPr lang="en-US" sz="2000">
                <a:latin typeface="Arial"/>
                <a:ea typeface="Arial"/>
                <a:cs typeface="Arial"/>
                <a:sym typeface="Arial"/>
              </a:rPr>
              <a:t>        </a:t>
            </a:r>
            <a:r>
              <a:rPr lang="en-US" sz="2000">
                <a:solidFill>
                  <a:srgbClr val="1155CC"/>
                </a:solidFill>
                <a:latin typeface="Arial"/>
                <a:ea typeface="Arial"/>
                <a:cs typeface="Arial"/>
                <a:sym typeface="Arial"/>
              </a:rPr>
              <a:t>  </a:t>
            </a:r>
            <a:r>
              <a:rPr lang="en-US" sz="2400">
                <a:solidFill>
                  <a:srgbClr val="1155CC"/>
                </a:solidFill>
                <a:latin typeface="Arial"/>
                <a:ea typeface="Arial"/>
                <a:cs typeface="Arial"/>
                <a:sym typeface="Arial"/>
              </a:rPr>
              <a:t>https://bostonu.zoom.us/my/adznid</a:t>
            </a:r>
            <a:endParaRPr sz="2400">
              <a:solidFill>
                <a:srgbClr val="1155CC"/>
              </a:solidFill>
              <a:latin typeface="Arial"/>
              <a:ea typeface="Arial"/>
              <a:cs typeface="Arial"/>
              <a:sym typeface="Arial"/>
            </a:endParaRPr>
          </a:p>
        </p:txBody>
      </p:sp>
      <p:pic>
        <p:nvPicPr>
          <p:cNvPr id="110" name="Google Shape;110;g94048fda3a_0_0"/>
          <p:cNvPicPr preferRelativeResize="0"/>
          <p:nvPr/>
        </p:nvPicPr>
        <p:blipFill>
          <a:blip r:embed="rId3">
            <a:alphaModFix/>
          </a:blip>
          <a:stretch>
            <a:fillRect/>
          </a:stretch>
        </p:blipFill>
        <p:spPr>
          <a:xfrm>
            <a:off x="232724" y="2613275"/>
            <a:ext cx="4673825" cy="2597075"/>
          </a:xfrm>
          <a:prstGeom prst="rect">
            <a:avLst/>
          </a:prstGeom>
          <a:noFill/>
          <a:ln>
            <a:noFill/>
          </a:ln>
        </p:spPr>
      </p:pic>
      <p:sp>
        <p:nvSpPr>
          <p:cNvPr id="111" name="Google Shape;111;g94048fda3a_0_0"/>
          <p:cNvSpPr txBox="1"/>
          <p:nvPr/>
        </p:nvSpPr>
        <p:spPr>
          <a:xfrm>
            <a:off x="4759800" y="1992400"/>
            <a:ext cx="39270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000"/>
              <a:t>Monday - Friday 11 a.m.- noon</a:t>
            </a:r>
            <a:endParaRPr b="1" sz="2000"/>
          </a:p>
        </p:txBody>
      </p:sp>
      <p:sp>
        <p:nvSpPr>
          <p:cNvPr id="112" name="Google Shape;112;g94048fda3a_0_0"/>
          <p:cNvSpPr txBox="1"/>
          <p:nvPr/>
        </p:nvSpPr>
        <p:spPr>
          <a:xfrm>
            <a:off x="5240950" y="2613263"/>
            <a:ext cx="3508500" cy="259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Adam will open this room every day for an hour, and at least one director will also be available as well as Alyssa and Dan.  Please stop by with any WP questions you might have!</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30"/>
          <p:cNvSpPr txBox="1"/>
          <p:nvPr>
            <p:ph type="title"/>
          </p:nvPr>
        </p:nvSpPr>
        <p:spPr>
          <a:xfrm>
            <a:off x="685800" y="609600"/>
            <a:ext cx="7772400" cy="838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utive"/>
              <a:buNone/>
            </a:pPr>
            <a:r>
              <a:rPr b="1" i="0" lang="en-US" sz="3600" u="none" cap="none" strike="noStrike">
                <a:solidFill>
                  <a:schemeClr val="dk1"/>
                </a:solidFill>
                <a:latin typeface="Cutive"/>
                <a:ea typeface="Cutive"/>
                <a:cs typeface="Cutive"/>
                <a:sym typeface="Cutive"/>
              </a:rPr>
              <a:t>Coordinators</a:t>
            </a:r>
            <a:endParaRPr b="1" sz="3600"/>
          </a:p>
        </p:txBody>
      </p:sp>
      <p:sp>
        <p:nvSpPr>
          <p:cNvPr id="118" name="Google Shape;118;p30"/>
          <p:cNvSpPr/>
          <p:nvPr/>
        </p:nvSpPr>
        <p:spPr>
          <a:xfrm>
            <a:off x="584025" y="1774825"/>
            <a:ext cx="8376300" cy="433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i="0" lang="en-US" sz="2400" u="none" cap="none" strike="noStrike">
                <a:solidFill>
                  <a:schemeClr val="dk1"/>
                </a:solidFill>
              </a:rPr>
              <a:t>Writing Center Coordinator: </a:t>
            </a:r>
            <a:r>
              <a:rPr lang="en-US" sz="2400">
                <a:solidFill>
                  <a:schemeClr val="dk1"/>
                </a:solidFill>
              </a:rPr>
              <a:t> </a:t>
            </a:r>
            <a:r>
              <a:rPr b="1" i="0" lang="en-US" sz="2400" u="none" cap="none" strike="noStrike">
                <a:solidFill>
                  <a:schemeClr val="dk1"/>
                </a:solidFill>
              </a:rPr>
              <a:t>Heather Barrett</a:t>
            </a:r>
            <a:r>
              <a:rPr i="0" lang="en-US" sz="2400" u="none" cap="none" strike="noStrike">
                <a:solidFill>
                  <a:srgbClr val="000000"/>
                </a:solidFill>
              </a:rPr>
              <a:t>  </a:t>
            </a:r>
            <a:r>
              <a:rPr i="0" lang="en-US" sz="2400" u="sng" cap="none" strike="noStrike">
                <a:solidFill>
                  <a:schemeClr val="hlink"/>
                </a:solidFill>
                <a:hlinkClick r:id="rId3"/>
              </a:rPr>
              <a:t>heathbar@bu.edu</a:t>
            </a:r>
            <a:endParaRPr i="0" sz="2400" u="none" cap="none" strike="noStrike">
              <a:solidFill>
                <a:schemeClr val="dk1"/>
              </a:solidFill>
            </a:endParaRPr>
          </a:p>
          <a:p>
            <a:pPr indent="0" lvl="0" marL="0" marR="0" rtl="0" algn="l">
              <a:lnSpc>
                <a:spcPct val="100000"/>
              </a:lnSpc>
              <a:spcBef>
                <a:spcPts val="0"/>
              </a:spcBef>
              <a:spcAft>
                <a:spcPts val="0"/>
              </a:spcAft>
              <a:buClr>
                <a:srgbClr val="000000"/>
              </a:buClr>
              <a:buSzPts val="2000"/>
              <a:buFont typeface="Arial"/>
              <a:buNone/>
            </a:pPr>
            <a:r>
              <a:t/>
            </a:r>
            <a:endParaRPr i="0" sz="2400" u="none" cap="none" strike="noStrike">
              <a:solidFill>
                <a:schemeClr val="dk1"/>
              </a:solidFill>
            </a:endParaRPr>
          </a:p>
          <a:p>
            <a:pPr indent="0" lvl="0" marL="0" marR="0" rtl="0" algn="l">
              <a:lnSpc>
                <a:spcPct val="100000"/>
              </a:lnSpc>
              <a:spcBef>
                <a:spcPts val="0"/>
              </a:spcBef>
              <a:spcAft>
                <a:spcPts val="0"/>
              </a:spcAft>
              <a:buClr>
                <a:srgbClr val="000000"/>
              </a:buClr>
              <a:buSzPts val="2000"/>
              <a:buFont typeface="Arial"/>
              <a:buNone/>
            </a:pPr>
            <a:r>
              <a:rPr i="0" lang="en-US" sz="2400" u="none" cap="none" strike="noStrike">
                <a:solidFill>
                  <a:schemeClr val="dk1"/>
                </a:solidFill>
              </a:rPr>
              <a:t>Coordinator of ESL</a:t>
            </a:r>
            <a:r>
              <a:rPr lang="en-US" sz="2400">
                <a:solidFill>
                  <a:schemeClr val="dk1"/>
                </a:solidFill>
              </a:rPr>
              <a:t>: </a:t>
            </a:r>
            <a:r>
              <a:rPr b="1" lang="en-US" sz="2400">
                <a:solidFill>
                  <a:schemeClr val="dk1"/>
                </a:solidFill>
              </a:rPr>
              <a:t>Malavika Shetty</a:t>
            </a:r>
            <a:r>
              <a:rPr b="1" i="0" lang="en-US" sz="2400" u="none" cap="none" strike="noStrike">
                <a:solidFill>
                  <a:schemeClr val="dk1"/>
                </a:solidFill>
              </a:rPr>
              <a:t> </a:t>
            </a:r>
            <a:r>
              <a:rPr i="0" lang="en-US" sz="2400" u="sng" cap="none" strike="noStrike">
                <a:solidFill>
                  <a:schemeClr val="hlink"/>
                </a:solidFill>
                <a:hlinkClick r:id="rId4"/>
              </a:rPr>
              <a:t>mlshetty@bu.edu</a:t>
            </a:r>
            <a:endParaRPr b="1" i="0" sz="2400" u="none" cap="none" strike="noStrike">
              <a:solidFill>
                <a:schemeClr val="dk1"/>
              </a:solidFill>
            </a:endParaRPr>
          </a:p>
          <a:p>
            <a:pPr indent="0" lvl="0" marL="0" marR="0" rtl="0" algn="l">
              <a:lnSpc>
                <a:spcPct val="100000"/>
              </a:lnSpc>
              <a:spcBef>
                <a:spcPts val="0"/>
              </a:spcBef>
              <a:spcAft>
                <a:spcPts val="0"/>
              </a:spcAft>
              <a:buClr>
                <a:srgbClr val="000000"/>
              </a:buClr>
              <a:buSzPts val="2000"/>
              <a:buFont typeface="Arial"/>
              <a:buNone/>
            </a:pPr>
            <a:r>
              <a:t/>
            </a:r>
            <a:endParaRPr i="0" sz="2400" u="none" cap="none" strike="noStrike">
              <a:solidFill>
                <a:schemeClr val="dk1"/>
              </a:solidFill>
            </a:endParaRPr>
          </a:p>
          <a:p>
            <a:pPr indent="0" lvl="0" marL="0" marR="0" rtl="0" algn="l">
              <a:lnSpc>
                <a:spcPct val="100000"/>
              </a:lnSpc>
              <a:spcBef>
                <a:spcPts val="0"/>
              </a:spcBef>
              <a:spcAft>
                <a:spcPts val="0"/>
              </a:spcAft>
              <a:buClr>
                <a:srgbClr val="000000"/>
              </a:buClr>
              <a:buSzPts val="2000"/>
              <a:buFont typeface="Arial"/>
              <a:buNone/>
            </a:pPr>
            <a:r>
              <a:rPr i="0" lang="en-US" sz="2400" u="none" cap="none" strike="noStrike">
                <a:solidFill>
                  <a:schemeClr val="dk1"/>
                </a:solidFill>
              </a:rPr>
              <a:t>Curriculum Coordinators</a:t>
            </a:r>
            <a:r>
              <a:rPr lang="en-US" sz="2400">
                <a:solidFill>
                  <a:schemeClr val="dk1"/>
                </a:solidFill>
              </a:rPr>
              <a:t>: </a:t>
            </a:r>
            <a:r>
              <a:rPr b="1" lang="en-US" sz="2400">
                <a:solidFill>
                  <a:schemeClr val="dk1"/>
                </a:solidFill>
              </a:rPr>
              <a:t>Kevin Barents</a:t>
            </a:r>
            <a:r>
              <a:rPr b="1" i="0" lang="en-US" sz="2400" u="none" cap="none" strike="noStrike">
                <a:solidFill>
                  <a:schemeClr val="dk1"/>
                </a:solidFill>
              </a:rPr>
              <a:t>  </a:t>
            </a:r>
            <a:r>
              <a:rPr lang="en-US" sz="2400" u="sng">
                <a:solidFill>
                  <a:schemeClr val="hlink"/>
                </a:solidFill>
                <a:hlinkClick r:id="rId5"/>
              </a:rPr>
              <a:t>kbarents</a:t>
            </a:r>
            <a:r>
              <a:rPr i="0" lang="en-US" sz="2400" u="sng" cap="none" strike="noStrike">
                <a:solidFill>
                  <a:schemeClr val="hlink"/>
                </a:solidFill>
                <a:hlinkClick r:id="rId6"/>
              </a:rPr>
              <a:t>@bu.edu</a:t>
            </a:r>
            <a:r>
              <a:rPr lang="en-US" sz="2400">
                <a:solidFill>
                  <a:schemeClr val="dk1"/>
                </a:solidFill>
              </a:rPr>
              <a:t> and </a:t>
            </a:r>
            <a:r>
              <a:rPr b="1" i="0" lang="en-US" sz="2400" u="none" cap="none" strike="noStrike">
                <a:solidFill>
                  <a:schemeClr val="dk1"/>
                </a:solidFill>
              </a:rPr>
              <a:t>Michele Martinez </a:t>
            </a:r>
            <a:r>
              <a:rPr i="0" lang="en-US" sz="2400" u="sng" cap="none" strike="noStrike">
                <a:solidFill>
                  <a:schemeClr val="hlink"/>
                </a:solidFill>
                <a:hlinkClick r:id="rId7"/>
              </a:rPr>
              <a:t>mcmartin@bu.edu</a:t>
            </a:r>
            <a:endParaRPr i="0" sz="2400" u="none" cap="none" strike="noStrike">
              <a:solidFill>
                <a:schemeClr val="dk1"/>
              </a:solidFill>
            </a:endParaRPr>
          </a:p>
          <a:p>
            <a:pPr indent="0" lvl="0" marL="0" marR="0" rtl="0" algn="l">
              <a:lnSpc>
                <a:spcPct val="100000"/>
              </a:lnSpc>
              <a:spcBef>
                <a:spcPts val="0"/>
              </a:spcBef>
              <a:spcAft>
                <a:spcPts val="0"/>
              </a:spcAft>
              <a:buClr>
                <a:srgbClr val="000000"/>
              </a:buClr>
              <a:buSzPts val="2000"/>
              <a:buFont typeface="Arial"/>
              <a:buNone/>
            </a:pPr>
            <a:r>
              <a:t/>
            </a:r>
            <a:endParaRPr b="0" i="0" sz="2000" u="sng" cap="none" strike="noStrike">
              <a:solidFill>
                <a:srgbClr val="0070C0"/>
              </a:solidFill>
              <a:latin typeface="Cutive"/>
              <a:ea typeface="Cutive"/>
              <a:cs typeface="Cutive"/>
              <a:sym typeface="Cutive"/>
              <a:extLst>
                <a:ext uri="http://customooxmlschemas.google.com/">
                  <go:slidesCustomData xmlns:go="http://customooxmlschemas.google.com/" textRoundtripDataId="0"/>
                </a:ext>
              </a:extLs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utive"/>
              <a:ea typeface="Cutive"/>
              <a:cs typeface="Cutive"/>
              <a:sym typeface="Cutive"/>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utive"/>
              <a:ea typeface="Cutive"/>
              <a:cs typeface="Cutive"/>
              <a:sym typeface="Cutive"/>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3" name="Shape 123"/>
        <p:cNvGrpSpPr/>
        <p:nvPr/>
      </p:nvGrpSpPr>
      <p:grpSpPr>
        <a:xfrm>
          <a:off x="0" y="0"/>
          <a:ext cx="0" cy="0"/>
          <a:chOff x="0" y="0"/>
          <a:chExt cx="0" cy="0"/>
        </a:xfrm>
      </p:grpSpPr>
      <p:sp>
        <p:nvSpPr>
          <p:cNvPr id="124" name="Google Shape;124;g966d427285_0_151"/>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3600">
                <a:latin typeface="Cutive"/>
                <a:ea typeface="Cutive"/>
                <a:cs typeface="Cutive"/>
                <a:sym typeface="Cutive"/>
              </a:rPr>
              <a:t>5-Minute Visit</a:t>
            </a:r>
            <a:r>
              <a:rPr lang="en-US"/>
              <a:t> </a:t>
            </a:r>
            <a:endParaRPr/>
          </a:p>
        </p:txBody>
      </p:sp>
      <p:sp>
        <p:nvSpPr>
          <p:cNvPr id="125" name="Google Shape;125;g966d427285_0_151"/>
          <p:cNvSpPr txBox="1"/>
          <p:nvPr>
            <p:ph idx="1" type="body"/>
          </p:nvPr>
        </p:nvSpPr>
        <p:spPr>
          <a:xfrm>
            <a:off x="1747000" y="1629075"/>
            <a:ext cx="6684600" cy="4526100"/>
          </a:xfrm>
          <a:prstGeom prst="rect">
            <a:avLst/>
          </a:prstGeom>
          <a:noFill/>
        </p:spPr>
        <p:txBody>
          <a:bodyPr anchorCtr="0" anchor="t" bIns="45700" lIns="91425" spcFirstLastPara="1" rIns="91425" wrap="square" tIns="45700">
            <a:noAutofit/>
          </a:bodyPr>
          <a:lstStyle/>
          <a:p>
            <a:pPr indent="0" lvl="0" marL="0" rtl="0" algn="l">
              <a:spcBef>
                <a:spcPts val="640"/>
              </a:spcBef>
              <a:spcAft>
                <a:spcPts val="0"/>
              </a:spcAft>
              <a:buNone/>
            </a:pPr>
            <a:r>
              <a:rPr lang="en-US" sz="2400">
                <a:latin typeface="Arial"/>
                <a:ea typeface="Arial"/>
                <a:cs typeface="Arial"/>
                <a:sym typeface="Arial"/>
              </a:rPr>
              <a:t>In your group…</a:t>
            </a:r>
            <a:endParaRPr sz="2400">
              <a:latin typeface="Arial"/>
              <a:ea typeface="Arial"/>
              <a:cs typeface="Arial"/>
              <a:sym typeface="Arial"/>
            </a:endParaRPr>
          </a:p>
          <a:p>
            <a:pPr indent="0" lvl="0" marL="0" rtl="0" algn="l">
              <a:spcBef>
                <a:spcPts val="640"/>
              </a:spcBef>
              <a:spcAft>
                <a:spcPts val="0"/>
              </a:spcAft>
              <a:buNone/>
            </a:pPr>
            <a:r>
              <a:t/>
            </a:r>
            <a:endParaRPr sz="2400">
              <a:latin typeface="Arial"/>
              <a:ea typeface="Arial"/>
              <a:cs typeface="Arial"/>
              <a:sym typeface="Arial"/>
            </a:endParaRPr>
          </a:p>
          <a:p>
            <a:pPr indent="-381000" lvl="0" marL="457200" rtl="0" algn="l">
              <a:spcBef>
                <a:spcPts val="640"/>
              </a:spcBef>
              <a:spcAft>
                <a:spcPts val="0"/>
              </a:spcAft>
              <a:buSzPts val="2400"/>
              <a:buFont typeface="Arial"/>
              <a:buChar char="•"/>
            </a:pPr>
            <a:r>
              <a:rPr lang="en-US" sz="2400">
                <a:latin typeface="Arial"/>
                <a:ea typeface="Arial"/>
                <a:cs typeface="Arial"/>
                <a:sym typeface="Arial"/>
              </a:rPr>
              <a:t>(re)introduce yourself</a:t>
            </a:r>
            <a:endParaRPr sz="2400">
              <a:latin typeface="Arial"/>
              <a:ea typeface="Arial"/>
              <a:cs typeface="Arial"/>
              <a:sym typeface="Arial"/>
            </a:endParaRPr>
          </a:p>
          <a:p>
            <a:pPr indent="-381000" lvl="0" marL="457200" rtl="0" algn="l">
              <a:spcBef>
                <a:spcPts val="0"/>
              </a:spcBef>
              <a:spcAft>
                <a:spcPts val="0"/>
              </a:spcAft>
              <a:buSzPts val="2400"/>
              <a:buFont typeface="Arial"/>
              <a:buChar char="•"/>
            </a:pPr>
            <a:r>
              <a:rPr lang="en-US" sz="2400">
                <a:latin typeface="Arial"/>
                <a:ea typeface="Arial"/>
                <a:cs typeface="Arial"/>
                <a:sym typeface="Arial"/>
              </a:rPr>
              <a:t>relive your favorite summer memory (real or imagined)</a:t>
            </a:r>
            <a:endParaRPr sz="2400">
              <a:latin typeface="Arial"/>
              <a:ea typeface="Arial"/>
              <a:cs typeface="Arial"/>
              <a:sym typeface="Arial"/>
            </a:endParaRPr>
          </a:p>
          <a:p>
            <a:pPr indent="-381000" lvl="0" marL="457200" rtl="0" algn="l">
              <a:spcBef>
                <a:spcPts val="0"/>
              </a:spcBef>
              <a:spcAft>
                <a:spcPts val="0"/>
              </a:spcAft>
              <a:buSzPts val="2400"/>
              <a:buFont typeface="Arial"/>
              <a:buChar char="•"/>
            </a:pPr>
            <a:r>
              <a:rPr lang="en-US" sz="2400">
                <a:latin typeface="Arial"/>
                <a:ea typeface="Arial"/>
                <a:cs typeface="Arial"/>
                <a:sym typeface="Arial"/>
              </a:rPr>
              <a:t>or: recommend something you read/watched/listened to for pleasure this past summer</a:t>
            </a:r>
            <a:endParaRPr sz="2400">
              <a:latin typeface="Arial"/>
              <a:ea typeface="Arial"/>
              <a:cs typeface="Arial"/>
              <a:sym typeface="Arial"/>
            </a:endParaRPr>
          </a:p>
        </p:txBody>
      </p:sp>
      <p:sp>
        <p:nvSpPr>
          <p:cNvPr id="126" name="Google Shape;126;g966d427285_0_151"/>
          <p:cNvSpPr/>
          <p:nvPr/>
        </p:nvSpPr>
        <p:spPr>
          <a:xfrm>
            <a:off x="0" y="-72200"/>
            <a:ext cx="1010700" cy="69447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g966d427285_0_702"/>
          <p:cNvSpPr/>
          <p:nvPr/>
        </p:nvSpPr>
        <p:spPr>
          <a:xfrm>
            <a:off x="1284825" y="4772225"/>
            <a:ext cx="6998100" cy="1439400"/>
          </a:xfrm>
          <a:prstGeom prst="rect">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g966d427285_0_702"/>
          <p:cNvSpPr txBox="1"/>
          <p:nvPr>
            <p:ph type="ctrTitle"/>
          </p:nvPr>
        </p:nvSpPr>
        <p:spPr>
          <a:xfrm>
            <a:off x="1676925" y="5272825"/>
            <a:ext cx="6213900" cy="938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959"/>
              <a:buFont typeface="Cutive"/>
              <a:buNone/>
            </a:pPr>
            <a:r>
              <a:rPr lang="en-US" sz="3600">
                <a:latin typeface="Cutive"/>
                <a:ea typeface="Cutive"/>
                <a:cs typeface="Cutive"/>
                <a:sym typeface="Cutive"/>
              </a:rPr>
              <a:t>Servic</a:t>
            </a:r>
            <a:r>
              <a:rPr lang="en-US" sz="3600">
                <a:latin typeface="Cutive"/>
                <a:ea typeface="Cutive"/>
                <a:cs typeface="Cutive"/>
                <a:sym typeface="Cutive"/>
              </a:rPr>
              <a:t>e &amp; Committee Updates</a:t>
            </a:r>
            <a:br>
              <a:rPr lang="en-US" sz="3600">
                <a:latin typeface="Cutive"/>
                <a:ea typeface="Cutive"/>
                <a:cs typeface="Cutive"/>
                <a:sym typeface="Cutive"/>
              </a:rPr>
            </a:br>
            <a:endParaRPr sz="3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7"/>
          <p:cNvSpPr txBox="1"/>
          <p:nvPr>
            <p:ph type="ctrTitle"/>
          </p:nvPr>
        </p:nvSpPr>
        <p:spPr>
          <a:xfrm>
            <a:off x="311708" y="992767"/>
            <a:ext cx="8520600" cy="2736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1" lang="en-US" sz="3600">
                <a:latin typeface="Cutive"/>
                <a:ea typeface="Cutive"/>
                <a:cs typeface="Cutive"/>
                <a:sym typeface="Cutive"/>
              </a:rPr>
              <a:t>Faculty Workload and Rewards Project Update</a:t>
            </a:r>
            <a:endParaRPr b="1" sz="3600">
              <a:latin typeface="Cutive"/>
              <a:ea typeface="Cutive"/>
              <a:cs typeface="Cutive"/>
              <a:sym typeface="Cutive"/>
            </a:endParaRPr>
          </a:p>
        </p:txBody>
      </p:sp>
      <p:sp>
        <p:nvSpPr>
          <p:cNvPr id="138" name="Google Shape;138;p7"/>
          <p:cNvSpPr txBox="1"/>
          <p:nvPr>
            <p:ph idx="1" type="subTitle"/>
          </p:nvPr>
        </p:nvSpPr>
        <p:spPr>
          <a:xfrm>
            <a:off x="1249875" y="3576600"/>
            <a:ext cx="7353900" cy="389400"/>
          </a:xfrm>
          <a:prstGeom prst="rect">
            <a:avLst/>
          </a:prstGeom>
          <a:noFill/>
          <a:ln>
            <a:noFill/>
          </a:ln>
        </p:spPr>
        <p:txBody>
          <a:bodyPr anchorCtr="0" anchor="t" bIns="45700" lIns="91425" spcFirstLastPara="1" rIns="91425" wrap="square" tIns="45700">
            <a:noAutofit/>
          </a:bodyPr>
          <a:lstStyle/>
          <a:p>
            <a:pPr indent="-431800" lvl="0" marL="457200" rtl="0" algn="l">
              <a:lnSpc>
                <a:spcPct val="100000"/>
              </a:lnSpc>
              <a:spcBef>
                <a:spcPts val="640"/>
              </a:spcBef>
              <a:spcAft>
                <a:spcPts val="0"/>
              </a:spcAft>
              <a:buSzPts val="3200"/>
              <a:buNone/>
            </a:pPr>
            <a:r>
              <a:rPr lang="en-US"/>
              <a:t>Jessica Bozek &amp; Sean Desilets for the FIC</a:t>
            </a:r>
            <a:endParaRPr/>
          </a:p>
        </p:txBody>
      </p:sp>
      <p:sp>
        <p:nvSpPr>
          <p:cNvPr id="139" name="Google Shape;139;p7"/>
          <p:cNvSpPr txBox="1"/>
          <p:nvPr/>
        </p:nvSpPr>
        <p:spPr>
          <a:xfrm>
            <a:off x="6887818" y="4246493"/>
            <a:ext cx="1848678" cy="12234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9875012e4e_1_7"/>
          <p:cNvSpPr txBox="1"/>
          <p:nvPr>
            <p:ph type="ctrTitle"/>
          </p:nvPr>
        </p:nvSpPr>
        <p:spPr>
          <a:xfrm>
            <a:off x="311708" y="992767"/>
            <a:ext cx="8520600" cy="273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46" name="Google Shape;146;g9875012e4e_1_7"/>
          <p:cNvSpPr txBox="1"/>
          <p:nvPr>
            <p:ph idx="1" type="subTitle"/>
          </p:nvPr>
        </p:nvSpPr>
        <p:spPr>
          <a:xfrm>
            <a:off x="311700" y="3778833"/>
            <a:ext cx="8520600" cy="105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47" name="Google Shape;147;g9875012e4e_1_7"/>
          <p:cNvPicPr preferRelativeResize="0"/>
          <p:nvPr/>
        </p:nvPicPr>
        <p:blipFill>
          <a:blip r:embed="rId3">
            <a:alphaModFix/>
          </a:blip>
          <a:stretch>
            <a:fillRect/>
          </a:stretch>
        </p:blipFill>
        <p:spPr>
          <a:xfrm>
            <a:off x="232050" y="564480"/>
            <a:ext cx="8679899" cy="572903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g9875012e4e_1_16"/>
          <p:cNvPicPr preferRelativeResize="0"/>
          <p:nvPr/>
        </p:nvPicPr>
        <p:blipFill>
          <a:blip r:embed="rId3">
            <a:alphaModFix/>
          </a:blip>
          <a:stretch>
            <a:fillRect/>
          </a:stretch>
        </p:blipFill>
        <p:spPr>
          <a:xfrm>
            <a:off x="152400" y="1185550"/>
            <a:ext cx="8839199" cy="4651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g9875012e4e_1_25"/>
          <p:cNvPicPr preferRelativeResize="0"/>
          <p:nvPr/>
        </p:nvPicPr>
        <p:blipFill>
          <a:blip r:embed="rId3">
            <a:alphaModFix/>
          </a:blip>
          <a:stretch>
            <a:fillRect/>
          </a:stretch>
        </p:blipFill>
        <p:spPr>
          <a:xfrm>
            <a:off x="152400" y="727388"/>
            <a:ext cx="8839200" cy="540323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6"/>
          <p:cNvSpPr txBox="1"/>
          <p:nvPr>
            <p:ph type="title"/>
          </p:nvPr>
        </p:nvSpPr>
        <p:spPr>
          <a:xfrm>
            <a:off x="0" y="524925"/>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1" lang="en-US" sz="3600">
                <a:latin typeface="Cutive"/>
                <a:ea typeface="Cutive"/>
                <a:cs typeface="Cutive"/>
                <a:sym typeface="Cutive"/>
              </a:rPr>
              <a:t>Reduced Service Expectations </a:t>
            </a:r>
            <a:endParaRPr b="1" sz="3600">
              <a:latin typeface="Cutive"/>
              <a:ea typeface="Cutive"/>
              <a:cs typeface="Cutive"/>
              <a:sym typeface="Cutive"/>
            </a:endParaRPr>
          </a:p>
          <a:p>
            <a:pPr indent="0" lvl="0" marL="0" marR="0" rtl="0" algn="ctr">
              <a:lnSpc>
                <a:spcPct val="100000"/>
              </a:lnSpc>
              <a:spcBef>
                <a:spcPts val="0"/>
              </a:spcBef>
              <a:spcAft>
                <a:spcPts val="0"/>
              </a:spcAft>
              <a:buClr>
                <a:schemeClr val="dk1"/>
              </a:buClr>
              <a:buSzPts val="4400"/>
              <a:buFont typeface="Calibri"/>
              <a:buNone/>
            </a:pPr>
            <a:r>
              <a:rPr b="1" lang="en-US" sz="3600">
                <a:latin typeface="Cutive"/>
                <a:ea typeface="Cutive"/>
                <a:cs typeface="Cutive"/>
                <a:sym typeface="Cutive"/>
              </a:rPr>
              <a:t>AY 20-21</a:t>
            </a:r>
            <a:endParaRPr b="1" sz="3600">
              <a:latin typeface="Cutive"/>
              <a:ea typeface="Cutive"/>
              <a:cs typeface="Cutive"/>
              <a:sym typeface="Cutive"/>
            </a:endParaRPr>
          </a:p>
        </p:txBody>
      </p:sp>
      <p:sp>
        <p:nvSpPr>
          <p:cNvPr id="165" name="Google Shape;165;p26"/>
          <p:cNvSpPr/>
          <p:nvPr/>
        </p:nvSpPr>
        <p:spPr>
          <a:xfrm>
            <a:off x="-628651" y="-685334"/>
            <a:ext cx="11083971" cy="692497"/>
          </a:xfrm>
          <a:prstGeom prst="rect">
            <a:avLst/>
          </a:prstGeom>
          <a:noFill/>
          <a:ln>
            <a:noFill/>
          </a:ln>
        </p:spPr>
        <p:txBody>
          <a:bodyPr anchorCtr="0" anchor="ctr" bIns="34275" lIns="68575" spcFirstLastPara="1" rIns="68575" wrap="square" tIns="34275">
            <a:spAutoFit/>
          </a:bodyPr>
          <a:lstStyle/>
          <a:p>
            <a:pPr indent="0" lvl="0" marL="0" marR="0" rtl="0" algn="l">
              <a:lnSpc>
                <a:spcPct val="100000"/>
              </a:lnSpc>
              <a:spcBef>
                <a:spcPts val="0"/>
              </a:spcBef>
              <a:spcAft>
                <a:spcPts val="0"/>
              </a:spcAft>
              <a:buNone/>
            </a:pPr>
            <a:br>
              <a:rPr b="0" i="0" lang="en-US" sz="1350" u="none" cap="none" strike="noStrike">
                <a:solidFill>
                  <a:schemeClr val="dk1"/>
                </a:solidFill>
                <a:latin typeface="Arial"/>
                <a:ea typeface="Arial"/>
                <a:cs typeface="Arial"/>
                <a:sym typeface="Arial"/>
              </a:rPr>
            </a:br>
            <a:endParaRPr b="0" i="0" sz="135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350" u="none" cap="none" strike="noStrike">
              <a:solidFill>
                <a:schemeClr val="dk1"/>
              </a:solidFill>
              <a:latin typeface="Arial"/>
              <a:ea typeface="Arial"/>
              <a:cs typeface="Arial"/>
              <a:sym typeface="Arial"/>
            </a:endParaRPr>
          </a:p>
        </p:txBody>
      </p:sp>
      <p:sp>
        <p:nvSpPr>
          <p:cNvPr id="166" name="Google Shape;166;p26"/>
          <p:cNvSpPr txBox="1"/>
          <p:nvPr/>
        </p:nvSpPr>
        <p:spPr>
          <a:xfrm>
            <a:off x="704300" y="1872800"/>
            <a:ext cx="7344900" cy="372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sz="1900" u="sng">
                <a:solidFill>
                  <a:schemeClr val="dk1"/>
                </a:solidFill>
              </a:rPr>
              <a:t>PT Lecturer/GWF</a:t>
            </a:r>
            <a:endParaRPr b="1" sz="1900" u="sng">
              <a:solidFill>
                <a:schemeClr val="dk1"/>
              </a:solidFill>
            </a:endParaRPr>
          </a:p>
          <a:p>
            <a:pPr indent="0" lvl="0" marL="0" rtl="0" algn="l">
              <a:spcBef>
                <a:spcPts val="0"/>
              </a:spcBef>
              <a:spcAft>
                <a:spcPts val="0"/>
              </a:spcAft>
              <a:buNone/>
            </a:pPr>
            <a:r>
              <a:rPr lang="en-US" sz="1900">
                <a:solidFill>
                  <a:schemeClr val="dk1"/>
                </a:solidFill>
              </a:rPr>
              <a:t>No expectation of service; contributions are welcome</a:t>
            </a:r>
            <a:endParaRPr sz="1900">
              <a:solidFill>
                <a:schemeClr val="dk1"/>
              </a:solidFill>
            </a:endParaRPr>
          </a:p>
          <a:p>
            <a:pPr indent="0" lvl="0" marL="0" rtl="0" algn="l">
              <a:spcBef>
                <a:spcPts val="0"/>
              </a:spcBef>
              <a:spcAft>
                <a:spcPts val="0"/>
              </a:spcAft>
              <a:buNone/>
            </a:pPr>
            <a:r>
              <a:t/>
            </a:r>
            <a:endParaRPr sz="1900">
              <a:solidFill>
                <a:schemeClr val="dk1"/>
              </a:solidFill>
            </a:endParaRPr>
          </a:p>
          <a:p>
            <a:pPr indent="0" lvl="0" marL="0" rtl="0" algn="l">
              <a:spcBef>
                <a:spcPts val="0"/>
              </a:spcBef>
              <a:spcAft>
                <a:spcPts val="0"/>
              </a:spcAft>
              <a:buNone/>
            </a:pPr>
            <a:r>
              <a:rPr b="1" lang="en-US" sz="1900" u="sng">
                <a:solidFill>
                  <a:schemeClr val="dk1"/>
                </a:solidFill>
              </a:rPr>
              <a:t>FT Lecturer</a:t>
            </a:r>
            <a:endParaRPr sz="2200">
              <a:solidFill>
                <a:schemeClr val="dk1"/>
              </a:solidFill>
            </a:endParaRPr>
          </a:p>
          <a:p>
            <a:pPr indent="0" lvl="0" marL="0" rtl="0" algn="l">
              <a:spcBef>
                <a:spcPts val="0"/>
              </a:spcBef>
              <a:spcAft>
                <a:spcPts val="0"/>
              </a:spcAft>
              <a:buNone/>
            </a:pPr>
            <a:r>
              <a:rPr lang="en-US" sz="1900">
                <a:solidFill>
                  <a:schemeClr val="dk1"/>
                </a:solidFill>
              </a:rPr>
              <a:t>Service on </a:t>
            </a:r>
            <a:r>
              <a:rPr b="1" lang="en-US" sz="1900">
                <a:solidFill>
                  <a:schemeClr val="dk1"/>
                </a:solidFill>
              </a:rPr>
              <a:t>one</a:t>
            </a:r>
            <a:r>
              <a:rPr lang="en-US" sz="1900">
                <a:solidFill>
                  <a:schemeClr val="dk1"/>
                </a:solidFill>
              </a:rPr>
              <a:t> </a:t>
            </a:r>
            <a:r>
              <a:rPr b="1" lang="en-US" sz="1900">
                <a:solidFill>
                  <a:schemeClr val="dk1"/>
                </a:solidFill>
              </a:rPr>
              <a:t>opt-in</a:t>
            </a:r>
            <a:r>
              <a:rPr lang="en-US" sz="1900">
                <a:solidFill>
                  <a:schemeClr val="dk1"/>
                </a:solidFill>
              </a:rPr>
              <a:t> WP committee or equivalent of the lecturer’s choice </a:t>
            </a:r>
            <a:endParaRPr sz="1900">
              <a:solidFill>
                <a:schemeClr val="dk1"/>
              </a:solidFill>
            </a:endParaRPr>
          </a:p>
          <a:p>
            <a:pPr indent="0" lvl="0" marL="0" rtl="0" algn="l">
              <a:spcBef>
                <a:spcPts val="0"/>
              </a:spcBef>
              <a:spcAft>
                <a:spcPts val="0"/>
              </a:spcAft>
              <a:buNone/>
            </a:pPr>
            <a:r>
              <a:t/>
            </a:r>
            <a:endParaRPr sz="1900">
              <a:solidFill>
                <a:schemeClr val="dk1"/>
              </a:solidFill>
            </a:endParaRPr>
          </a:p>
          <a:p>
            <a:pPr indent="0" lvl="0" marL="0" rtl="0" algn="l">
              <a:spcBef>
                <a:spcPts val="0"/>
              </a:spcBef>
              <a:spcAft>
                <a:spcPts val="0"/>
              </a:spcAft>
              <a:buNone/>
            </a:pPr>
            <a:r>
              <a:rPr b="1" lang="en-US" sz="1900" u="sng">
                <a:solidFill>
                  <a:schemeClr val="dk1"/>
                </a:solidFill>
              </a:rPr>
              <a:t>Senior Lecturer</a:t>
            </a:r>
            <a:endParaRPr sz="2200">
              <a:solidFill>
                <a:schemeClr val="dk1"/>
              </a:solidFill>
            </a:endParaRPr>
          </a:p>
          <a:p>
            <a:pPr indent="0" lvl="0" marL="0" rtl="0" algn="l">
              <a:spcBef>
                <a:spcPts val="0"/>
              </a:spcBef>
              <a:spcAft>
                <a:spcPts val="0"/>
              </a:spcAft>
              <a:buNone/>
            </a:pPr>
            <a:r>
              <a:rPr lang="en-US" sz="1900">
                <a:solidFill>
                  <a:schemeClr val="dk1"/>
                </a:solidFill>
              </a:rPr>
              <a:t>Service on </a:t>
            </a:r>
            <a:r>
              <a:rPr b="1" lang="en-US" sz="1900">
                <a:solidFill>
                  <a:schemeClr val="dk1"/>
                </a:solidFill>
              </a:rPr>
              <a:t>one opt-in </a:t>
            </a:r>
            <a:r>
              <a:rPr i="1" lang="en-US" sz="1900">
                <a:solidFill>
                  <a:schemeClr val="dk1"/>
                </a:solidFill>
              </a:rPr>
              <a:t>or</a:t>
            </a:r>
            <a:r>
              <a:rPr b="1" lang="en-US" sz="1900">
                <a:solidFill>
                  <a:schemeClr val="dk1"/>
                </a:solidFill>
              </a:rPr>
              <a:t> assigned WP</a:t>
            </a:r>
            <a:r>
              <a:rPr lang="en-US" sz="1900">
                <a:solidFill>
                  <a:schemeClr val="dk1"/>
                </a:solidFill>
              </a:rPr>
              <a:t> </a:t>
            </a:r>
            <a:r>
              <a:rPr b="1" lang="en-US" sz="1900">
                <a:solidFill>
                  <a:schemeClr val="dk1"/>
                </a:solidFill>
              </a:rPr>
              <a:t>committee</a:t>
            </a:r>
            <a:r>
              <a:rPr lang="en-US" sz="1900">
                <a:solidFill>
                  <a:schemeClr val="dk1"/>
                </a:solidFill>
              </a:rPr>
              <a:t> </a:t>
            </a:r>
            <a:endParaRPr sz="1900">
              <a:solidFill>
                <a:schemeClr val="dk1"/>
              </a:solidFill>
            </a:endParaRPr>
          </a:p>
          <a:p>
            <a:pPr indent="0" lvl="0" marL="0" rtl="0" algn="l">
              <a:spcBef>
                <a:spcPts val="0"/>
              </a:spcBef>
              <a:spcAft>
                <a:spcPts val="0"/>
              </a:spcAft>
              <a:buNone/>
            </a:pPr>
            <a:r>
              <a:t/>
            </a:r>
            <a:endParaRPr sz="1900">
              <a:solidFill>
                <a:schemeClr val="dk1"/>
              </a:solidFill>
            </a:endParaRPr>
          </a:p>
          <a:p>
            <a:pPr indent="0" lvl="0" marL="0" rtl="0" algn="l">
              <a:spcBef>
                <a:spcPts val="0"/>
              </a:spcBef>
              <a:spcAft>
                <a:spcPts val="0"/>
              </a:spcAft>
              <a:buNone/>
            </a:pPr>
            <a:r>
              <a:rPr b="1" lang="en-US" sz="1900" u="sng">
                <a:solidFill>
                  <a:schemeClr val="dk1"/>
                </a:solidFill>
              </a:rPr>
              <a:t>Master Lecturer</a:t>
            </a:r>
            <a:endParaRPr sz="2200">
              <a:solidFill>
                <a:schemeClr val="dk1"/>
              </a:solidFill>
            </a:endParaRPr>
          </a:p>
          <a:p>
            <a:pPr indent="0" lvl="0" marL="0" rtl="0" algn="l">
              <a:spcBef>
                <a:spcPts val="0"/>
              </a:spcBef>
              <a:spcAft>
                <a:spcPts val="0"/>
              </a:spcAft>
              <a:buNone/>
            </a:pPr>
            <a:r>
              <a:rPr lang="en-US" sz="1900">
                <a:solidFill>
                  <a:schemeClr val="dk1"/>
                </a:solidFill>
              </a:rPr>
              <a:t>Service on </a:t>
            </a:r>
            <a:r>
              <a:rPr b="1" lang="en-US" sz="1900">
                <a:solidFill>
                  <a:schemeClr val="dk1"/>
                </a:solidFill>
              </a:rPr>
              <a:t>assigned WP</a:t>
            </a:r>
            <a:r>
              <a:rPr lang="en-US" sz="1900">
                <a:solidFill>
                  <a:schemeClr val="dk1"/>
                </a:solidFill>
              </a:rPr>
              <a:t> </a:t>
            </a:r>
            <a:r>
              <a:rPr b="1" lang="en-US" sz="1900">
                <a:solidFill>
                  <a:schemeClr val="dk1"/>
                </a:solidFill>
              </a:rPr>
              <a:t>committee</a:t>
            </a:r>
            <a:r>
              <a:rPr lang="en-US" sz="1900">
                <a:solidFill>
                  <a:schemeClr val="dk1"/>
                </a:solidFill>
              </a:rPr>
              <a:t> in addition to any opt-in</a:t>
            </a:r>
            <a:endParaRPr sz="1900">
              <a:solidFill>
                <a:schemeClr val="dk1"/>
              </a:solidFill>
            </a:endParaRPr>
          </a:p>
          <a:p>
            <a:pPr indent="0" lvl="0" marL="0" rtl="0" algn="l">
              <a:spcBef>
                <a:spcPts val="0"/>
              </a:spcBef>
              <a:spcAft>
                <a:spcPts val="0"/>
              </a:spcAft>
              <a:buClr>
                <a:schemeClr val="dk1"/>
              </a:buClr>
              <a:buFont typeface="Arial"/>
              <a:buNone/>
            </a:pPr>
            <a:r>
              <a:t/>
            </a:r>
            <a:endParaRPr sz="12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9594b4e135_1_1"/>
          <p:cNvSpPr txBox="1"/>
          <p:nvPr>
            <p:ph type="title"/>
          </p:nvPr>
        </p:nvSpPr>
        <p:spPr>
          <a:xfrm>
            <a:off x="241400" y="2144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3600">
                <a:latin typeface="Cutive"/>
                <a:ea typeface="Cutive"/>
                <a:cs typeface="Cutive"/>
                <a:sym typeface="Cutive"/>
              </a:rPr>
              <a:t>Contingency Planning Team</a:t>
            </a:r>
            <a:endParaRPr b="1" sz="3600">
              <a:latin typeface="Cutive"/>
              <a:ea typeface="Cutive"/>
              <a:cs typeface="Cutive"/>
              <a:sym typeface="Cutive"/>
            </a:endParaRPr>
          </a:p>
        </p:txBody>
      </p:sp>
      <p:sp>
        <p:nvSpPr>
          <p:cNvPr id="173" name="Google Shape;173;g9594b4e135_1_1"/>
          <p:cNvSpPr txBox="1"/>
          <p:nvPr>
            <p:ph idx="1" type="body"/>
          </p:nvPr>
        </p:nvSpPr>
        <p:spPr>
          <a:xfrm>
            <a:off x="1738100" y="1250575"/>
            <a:ext cx="3137100" cy="45261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000">
                <a:solidFill>
                  <a:srgbClr val="000000"/>
                </a:solidFill>
                <a:latin typeface="Arial"/>
                <a:ea typeface="Arial"/>
                <a:cs typeface="Arial"/>
                <a:sym typeface="Arial"/>
              </a:rPr>
              <a:t>Rebecca Kinraide, chair</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US" sz="2000">
                <a:solidFill>
                  <a:srgbClr val="000000"/>
                </a:solidFill>
                <a:latin typeface="Arial"/>
                <a:ea typeface="Arial"/>
                <a:cs typeface="Arial"/>
                <a:sym typeface="Arial"/>
              </a:rPr>
              <a:t>Heather Barrett</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2000">
                <a:latin typeface="Arial"/>
                <a:ea typeface="Arial"/>
                <a:cs typeface="Arial"/>
                <a:sym typeface="Arial"/>
              </a:rPr>
              <a:t>Michael Degener</a:t>
            </a:r>
            <a:endParaRPr sz="20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2000">
                <a:latin typeface="Arial"/>
                <a:ea typeface="Arial"/>
                <a:cs typeface="Arial"/>
                <a:sym typeface="Arial"/>
              </a:rPr>
              <a:t>Sean Desilets</a:t>
            </a:r>
            <a:endParaRPr sz="2000">
              <a:latin typeface="Arial"/>
              <a:ea typeface="Arial"/>
              <a:cs typeface="Arial"/>
              <a:sym typeface="Arial"/>
            </a:endParaRPr>
          </a:p>
          <a:p>
            <a:pPr indent="0" lvl="0" marL="0" rtl="0" algn="l">
              <a:lnSpc>
                <a:spcPct val="115000"/>
              </a:lnSpc>
              <a:spcBef>
                <a:spcPts val="0"/>
              </a:spcBef>
              <a:spcAft>
                <a:spcPts val="0"/>
              </a:spcAft>
              <a:buNone/>
            </a:pPr>
            <a:r>
              <a:rPr lang="en-US" sz="2000">
                <a:latin typeface="Arial"/>
                <a:ea typeface="Arial"/>
                <a:cs typeface="Arial"/>
                <a:sym typeface="Arial"/>
              </a:rPr>
              <a:t>Pary Fassihi</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US" sz="2000">
                <a:solidFill>
                  <a:srgbClr val="000000"/>
                </a:solidFill>
                <a:latin typeface="Arial"/>
                <a:ea typeface="Arial"/>
                <a:cs typeface="Arial"/>
                <a:sym typeface="Arial"/>
              </a:rPr>
              <a:t>Maria Gapotchenko</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US" sz="2000">
                <a:solidFill>
                  <a:srgbClr val="000000"/>
                </a:solidFill>
                <a:latin typeface="Arial"/>
                <a:ea typeface="Arial"/>
                <a:cs typeface="Arial"/>
                <a:sym typeface="Arial"/>
              </a:rPr>
              <a:t>Dora Goss</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2000">
                <a:latin typeface="Arial"/>
                <a:ea typeface="Arial"/>
                <a:cs typeface="Arial"/>
                <a:sym typeface="Arial"/>
              </a:rPr>
              <a:t>Aleks Kasztalska</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2000">
                <a:latin typeface="Arial"/>
                <a:ea typeface="Arial"/>
                <a:cs typeface="Arial"/>
                <a:sym typeface="Arial"/>
              </a:rPr>
              <a:t>Michele Martinez</a:t>
            </a:r>
            <a:endParaRPr sz="2000">
              <a:latin typeface="Arial"/>
              <a:ea typeface="Arial"/>
              <a:cs typeface="Arial"/>
              <a:sym typeface="Arial"/>
            </a:endParaRPr>
          </a:p>
          <a:p>
            <a:pPr indent="0" lvl="0" marL="0" rtl="0" algn="l">
              <a:lnSpc>
                <a:spcPct val="115000"/>
              </a:lnSpc>
              <a:spcBef>
                <a:spcPts val="0"/>
              </a:spcBef>
              <a:spcAft>
                <a:spcPts val="0"/>
              </a:spcAft>
              <a:buNone/>
            </a:pPr>
            <a:r>
              <a:rPr lang="en-US" sz="2000">
                <a:latin typeface="Arial"/>
                <a:ea typeface="Arial"/>
                <a:cs typeface="Arial"/>
                <a:sym typeface="Arial"/>
              </a:rPr>
              <a:t>Marie McDonough</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US" sz="2000">
                <a:solidFill>
                  <a:srgbClr val="000000"/>
                </a:solidFill>
                <a:latin typeface="Arial"/>
                <a:ea typeface="Arial"/>
                <a:cs typeface="Arial"/>
                <a:sym typeface="Arial"/>
              </a:rPr>
              <a:t>Sam Myers</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2000">
                <a:latin typeface="Arial"/>
                <a:ea typeface="Arial"/>
                <a:cs typeface="Arial"/>
                <a:sym typeface="Arial"/>
              </a:rPr>
              <a:t>Malavika Shetty</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US" sz="2000">
                <a:solidFill>
                  <a:srgbClr val="000000"/>
                </a:solidFill>
                <a:latin typeface="Arial"/>
                <a:ea typeface="Arial"/>
                <a:cs typeface="Arial"/>
                <a:sym typeface="Arial"/>
              </a:rPr>
              <a:t>George Vahamikos</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US" sz="2000">
                <a:solidFill>
                  <a:srgbClr val="000000"/>
                </a:solidFill>
                <a:latin typeface="Arial"/>
                <a:ea typeface="Arial"/>
                <a:cs typeface="Arial"/>
                <a:sym typeface="Arial"/>
              </a:rPr>
              <a:t>Maria Zlateva</a:t>
            </a:r>
            <a:endParaRPr sz="20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2000">
              <a:solidFill>
                <a:srgbClr val="000000"/>
              </a:solidFill>
              <a:latin typeface="Arial"/>
              <a:ea typeface="Arial"/>
              <a:cs typeface="Arial"/>
              <a:sym typeface="Arial"/>
            </a:endParaRPr>
          </a:p>
          <a:p>
            <a:pPr indent="0" lvl="0" marL="0" rtl="0" algn="l">
              <a:spcBef>
                <a:spcPts val="640"/>
              </a:spcBef>
              <a:spcAft>
                <a:spcPts val="0"/>
              </a:spcAft>
              <a:buNone/>
            </a:pPr>
            <a:r>
              <a:t/>
            </a:r>
            <a:endParaRPr/>
          </a:p>
        </p:txBody>
      </p:sp>
      <p:sp>
        <p:nvSpPr>
          <p:cNvPr id="174" name="Google Shape;174;g9594b4e135_1_1"/>
          <p:cNvSpPr txBox="1"/>
          <p:nvPr/>
        </p:nvSpPr>
        <p:spPr>
          <a:xfrm>
            <a:off x="5113075" y="5566450"/>
            <a:ext cx="3253800" cy="14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solidFill>
                  <a:srgbClr val="CC0000"/>
                </a:solidFill>
                <a:latin typeface="Cutive"/>
                <a:ea typeface="Cutive"/>
                <a:cs typeface="Cutive"/>
                <a:sym typeface="Cutive"/>
              </a:rPr>
              <a:t>Thank you!</a:t>
            </a:r>
            <a:endParaRPr sz="3600">
              <a:solidFill>
                <a:srgbClr val="CC0000"/>
              </a:solidFill>
              <a:latin typeface="Cutive"/>
              <a:ea typeface="Cutive"/>
              <a:cs typeface="Cutive"/>
              <a:sym typeface="Cutiv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4"/>
          <p:cNvSpPr txBox="1"/>
          <p:nvPr>
            <p:ph type="title"/>
          </p:nvPr>
        </p:nvSpPr>
        <p:spPr>
          <a:xfrm>
            <a:off x="457200" y="274650"/>
            <a:ext cx="84495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1" lang="en-US" sz="3600">
                <a:latin typeface="Cutive"/>
                <a:ea typeface="Cutive"/>
                <a:cs typeface="Cutive"/>
                <a:sym typeface="Cutive"/>
              </a:rPr>
              <a:t>Writing Program Committees</a:t>
            </a:r>
            <a:endParaRPr b="1" sz="3600">
              <a:latin typeface="Cutive"/>
              <a:ea typeface="Cutive"/>
              <a:cs typeface="Cutive"/>
              <a:sym typeface="Cutive"/>
            </a:endParaRPr>
          </a:p>
        </p:txBody>
      </p:sp>
      <p:sp>
        <p:nvSpPr>
          <p:cNvPr id="180" name="Google Shape;180;p4"/>
          <p:cNvSpPr txBox="1"/>
          <p:nvPr>
            <p:ph idx="1" type="body"/>
          </p:nvPr>
        </p:nvSpPr>
        <p:spPr>
          <a:xfrm>
            <a:off x="457200" y="1417650"/>
            <a:ext cx="4222800" cy="3635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3200"/>
              <a:buNone/>
            </a:pPr>
            <a:r>
              <a:rPr b="1" lang="en-US" sz="2000">
                <a:solidFill>
                  <a:srgbClr val="000000"/>
                </a:solidFill>
                <a:latin typeface="Arial"/>
                <a:ea typeface="Arial"/>
                <a:cs typeface="Arial"/>
                <a:sym typeface="Arial"/>
              </a:rPr>
              <a:t>AY 20-21 </a:t>
            </a:r>
            <a:endParaRPr b="1" sz="2000">
              <a:solidFill>
                <a:srgbClr val="000000"/>
              </a:solidFill>
              <a:latin typeface="Arial"/>
              <a:ea typeface="Arial"/>
              <a:cs typeface="Arial"/>
              <a:sym typeface="Arial"/>
            </a:endParaRPr>
          </a:p>
          <a:p>
            <a:pPr indent="-355600" lvl="0" marL="457200" rtl="0" algn="l">
              <a:lnSpc>
                <a:spcPct val="115000"/>
              </a:lnSpc>
              <a:spcBef>
                <a:spcPts val="0"/>
              </a:spcBef>
              <a:spcAft>
                <a:spcPts val="0"/>
              </a:spcAft>
              <a:buSzPts val="2000"/>
              <a:buChar char="•"/>
            </a:pPr>
            <a:r>
              <a:rPr lang="en-US" sz="2000">
                <a:latin typeface="Arial"/>
                <a:ea typeface="Arial"/>
                <a:cs typeface="Arial"/>
                <a:sym typeface="Arial"/>
              </a:rPr>
              <a:t>DEI Committee</a:t>
            </a:r>
            <a:endParaRPr sz="2000">
              <a:solidFill>
                <a:srgbClr val="999999"/>
              </a:solidFill>
              <a:latin typeface="Arial"/>
              <a:ea typeface="Arial"/>
              <a:cs typeface="Arial"/>
              <a:sym typeface="Arial"/>
            </a:endParaRPr>
          </a:p>
          <a:p>
            <a:pPr indent="-355600" lvl="0" marL="457200" rtl="0" algn="l">
              <a:lnSpc>
                <a:spcPct val="115000"/>
              </a:lnSpc>
              <a:spcBef>
                <a:spcPts val="0"/>
              </a:spcBef>
              <a:spcAft>
                <a:spcPts val="0"/>
              </a:spcAft>
              <a:buClr>
                <a:srgbClr val="000000"/>
              </a:buClr>
              <a:buSzPts val="2000"/>
              <a:buChar char="•"/>
            </a:pPr>
            <a:r>
              <a:rPr lang="en-US" sz="2000">
                <a:solidFill>
                  <a:srgbClr val="000000"/>
                </a:solidFill>
                <a:latin typeface="Arial"/>
                <a:ea typeface="Arial"/>
                <a:cs typeface="Arial"/>
                <a:sym typeface="Arial"/>
              </a:rPr>
              <a:t>WR 153 </a:t>
            </a:r>
            <a:r>
              <a:rPr lang="en-US" sz="2000">
                <a:solidFill>
                  <a:srgbClr val="000000"/>
                </a:solidFill>
                <a:latin typeface="Arial"/>
                <a:ea typeface="Arial"/>
                <a:cs typeface="Arial"/>
                <a:sym typeface="Arial"/>
              </a:rPr>
              <a:t>Committee</a:t>
            </a:r>
            <a:endParaRPr sz="2000">
              <a:solidFill>
                <a:srgbClr val="000000"/>
              </a:solidFill>
              <a:latin typeface="Arial"/>
              <a:ea typeface="Arial"/>
              <a:cs typeface="Arial"/>
              <a:sym typeface="Arial"/>
            </a:endParaRPr>
          </a:p>
          <a:p>
            <a:pPr indent="-355600" lvl="0" marL="457200" rtl="0" algn="l">
              <a:lnSpc>
                <a:spcPct val="115000"/>
              </a:lnSpc>
              <a:spcBef>
                <a:spcPts val="0"/>
              </a:spcBef>
              <a:spcAft>
                <a:spcPts val="0"/>
              </a:spcAft>
              <a:buSzPts val="2000"/>
              <a:buChar char="•"/>
            </a:pPr>
            <a:r>
              <a:rPr lang="en-US" sz="2000">
                <a:latin typeface="Arial"/>
                <a:ea typeface="Arial"/>
                <a:cs typeface="Arial"/>
                <a:sym typeface="Arial"/>
              </a:rPr>
              <a:t>Faculty Issues Committee</a:t>
            </a:r>
            <a:endParaRPr sz="2000">
              <a:latin typeface="Arial"/>
              <a:ea typeface="Arial"/>
              <a:cs typeface="Arial"/>
              <a:sym typeface="Arial"/>
            </a:endParaRPr>
          </a:p>
          <a:p>
            <a:pPr indent="-355600" lvl="0" marL="457200" rtl="0" algn="l">
              <a:lnSpc>
                <a:spcPct val="115000"/>
              </a:lnSpc>
              <a:spcBef>
                <a:spcPts val="0"/>
              </a:spcBef>
              <a:spcAft>
                <a:spcPts val="0"/>
              </a:spcAft>
              <a:buSzPts val="2000"/>
              <a:buChar char="•"/>
            </a:pPr>
            <a:r>
              <a:rPr lang="en-US" sz="2000">
                <a:latin typeface="Arial"/>
                <a:ea typeface="Arial"/>
                <a:cs typeface="Arial"/>
                <a:sym typeface="Arial"/>
              </a:rPr>
              <a:t>Performance Review </a:t>
            </a:r>
            <a:r>
              <a:rPr lang="en-US" sz="2000">
                <a:latin typeface="Arial"/>
                <a:ea typeface="Arial"/>
                <a:cs typeface="Arial"/>
                <a:sym typeface="Arial"/>
              </a:rPr>
              <a:t>Committee</a:t>
            </a:r>
            <a:endParaRPr sz="2000">
              <a:latin typeface="Arial"/>
              <a:ea typeface="Arial"/>
              <a:cs typeface="Arial"/>
              <a:sym typeface="Arial"/>
            </a:endParaRPr>
          </a:p>
          <a:p>
            <a:pPr indent="-355600" lvl="0" marL="457200" rtl="0" algn="l">
              <a:lnSpc>
                <a:spcPct val="115000"/>
              </a:lnSpc>
              <a:spcBef>
                <a:spcPts val="0"/>
              </a:spcBef>
              <a:spcAft>
                <a:spcPts val="0"/>
              </a:spcAft>
              <a:buSzPts val="2000"/>
              <a:buChar char="•"/>
            </a:pPr>
            <a:r>
              <a:rPr lang="en-US" sz="2000">
                <a:latin typeface="Arial"/>
                <a:ea typeface="Arial"/>
                <a:cs typeface="Arial"/>
                <a:sym typeface="Arial"/>
              </a:rPr>
              <a:t>GWF Selection </a:t>
            </a:r>
            <a:r>
              <a:rPr lang="en-US" sz="2000">
                <a:latin typeface="Arial"/>
                <a:ea typeface="Arial"/>
                <a:cs typeface="Arial"/>
                <a:sym typeface="Arial"/>
              </a:rPr>
              <a:t>Committee</a:t>
            </a:r>
            <a:endParaRPr sz="2000">
              <a:latin typeface="Arial"/>
              <a:ea typeface="Arial"/>
              <a:cs typeface="Arial"/>
              <a:sym typeface="Arial"/>
            </a:endParaRPr>
          </a:p>
          <a:p>
            <a:pPr indent="-355600" lvl="0" marL="457200" rtl="0" algn="l">
              <a:lnSpc>
                <a:spcPct val="115000"/>
              </a:lnSpc>
              <a:spcBef>
                <a:spcPts val="0"/>
              </a:spcBef>
              <a:spcAft>
                <a:spcPts val="0"/>
              </a:spcAft>
              <a:buSzPts val="2000"/>
              <a:buChar char="•"/>
            </a:pPr>
            <a:r>
              <a:rPr lang="en-US" sz="2000">
                <a:latin typeface="Arial"/>
                <a:ea typeface="Arial"/>
                <a:cs typeface="Arial"/>
                <a:sym typeface="Arial"/>
              </a:rPr>
              <a:t>Sub Alliance</a:t>
            </a:r>
            <a:endParaRPr sz="2000">
              <a:latin typeface="Arial"/>
              <a:ea typeface="Arial"/>
              <a:cs typeface="Arial"/>
              <a:sym typeface="Arial"/>
            </a:endParaRPr>
          </a:p>
          <a:p>
            <a:pPr indent="0" lvl="0" marL="0" rtl="0" algn="l">
              <a:lnSpc>
                <a:spcPct val="115000"/>
              </a:lnSpc>
              <a:spcBef>
                <a:spcPts val="0"/>
              </a:spcBef>
              <a:spcAft>
                <a:spcPts val="0"/>
              </a:spcAft>
              <a:buNone/>
            </a:pPr>
            <a:r>
              <a:t/>
            </a:r>
            <a:endParaRPr sz="2000">
              <a:latin typeface="Arial"/>
              <a:ea typeface="Arial"/>
              <a:cs typeface="Arial"/>
              <a:sym typeface="Arial"/>
            </a:endParaRPr>
          </a:p>
          <a:p>
            <a:pPr indent="0" lvl="0" marL="0" rtl="0" algn="l">
              <a:lnSpc>
                <a:spcPct val="115000"/>
              </a:lnSpc>
              <a:spcBef>
                <a:spcPts val="0"/>
              </a:spcBef>
              <a:spcAft>
                <a:spcPts val="0"/>
              </a:spcAft>
              <a:buNone/>
            </a:pPr>
            <a:r>
              <a:rPr i="1" lang="en-US" sz="2000">
                <a:latin typeface="Arial"/>
                <a:ea typeface="Arial"/>
                <a:cs typeface="Arial"/>
                <a:sym typeface="Arial"/>
              </a:rPr>
              <a:t>Plus the CPT, the Collaborative Mentoring Initiative, and many other opt-in service opportunities</a:t>
            </a:r>
            <a:endParaRPr i="1" sz="2000">
              <a:latin typeface="Arial"/>
              <a:ea typeface="Arial"/>
              <a:cs typeface="Arial"/>
              <a:sym typeface="Arial"/>
            </a:endParaRPr>
          </a:p>
          <a:p>
            <a:pPr indent="0" lvl="0" marL="0" rtl="0" algn="l">
              <a:lnSpc>
                <a:spcPct val="115000"/>
              </a:lnSpc>
              <a:spcBef>
                <a:spcPts val="0"/>
              </a:spcBef>
              <a:spcAft>
                <a:spcPts val="0"/>
              </a:spcAft>
              <a:buNone/>
            </a:pPr>
            <a:r>
              <a:t/>
            </a:r>
            <a:endParaRPr sz="2000">
              <a:latin typeface="Arial"/>
              <a:ea typeface="Arial"/>
              <a:cs typeface="Arial"/>
              <a:sym typeface="Arial"/>
            </a:endParaRPr>
          </a:p>
          <a:p>
            <a:pPr indent="0" lvl="0" marL="25400" rtl="0" algn="l">
              <a:lnSpc>
                <a:spcPct val="150000"/>
              </a:lnSpc>
              <a:spcBef>
                <a:spcPts val="0"/>
              </a:spcBef>
              <a:spcAft>
                <a:spcPts val="0"/>
              </a:spcAft>
              <a:buSzPts val="1800"/>
              <a:buNone/>
            </a:pPr>
            <a:r>
              <a:t/>
            </a:r>
            <a:endParaRPr b="1" sz="1800">
              <a:latin typeface="Arial"/>
              <a:ea typeface="Arial"/>
              <a:cs typeface="Arial"/>
              <a:sym typeface="Arial"/>
            </a:endParaRPr>
          </a:p>
          <a:p>
            <a:pPr indent="0" lvl="0" marL="25400" rtl="0" algn="l">
              <a:lnSpc>
                <a:spcPct val="150000"/>
              </a:lnSpc>
              <a:spcBef>
                <a:spcPts val="0"/>
              </a:spcBef>
              <a:spcAft>
                <a:spcPts val="0"/>
              </a:spcAft>
              <a:buSzPts val="1800"/>
              <a:buNone/>
            </a:pPr>
            <a:r>
              <a:t/>
            </a:r>
            <a:endParaRPr b="1" sz="1800">
              <a:latin typeface="Arial"/>
              <a:ea typeface="Arial"/>
              <a:cs typeface="Arial"/>
              <a:sym typeface="Arial"/>
            </a:endParaRPr>
          </a:p>
          <a:p>
            <a:pPr indent="0" lvl="0" marL="25400" rtl="0" algn="l">
              <a:lnSpc>
                <a:spcPct val="150000"/>
              </a:lnSpc>
              <a:spcBef>
                <a:spcPts val="0"/>
              </a:spcBef>
              <a:spcAft>
                <a:spcPts val="0"/>
              </a:spcAft>
              <a:buClr>
                <a:schemeClr val="dk1"/>
              </a:buClr>
              <a:buSzPts val="1800"/>
              <a:buFont typeface="Arial"/>
              <a:buNone/>
            </a:pPr>
            <a:r>
              <a:t/>
            </a:r>
            <a:endParaRPr b="1" sz="1800">
              <a:latin typeface="Arial"/>
              <a:ea typeface="Arial"/>
              <a:cs typeface="Arial"/>
              <a:sym typeface="Arial"/>
            </a:endParaRPr>
          </a:p>
          <a:p>
            <a:pPr indent="-228600" lvl="0" marL="457200" marR="0" rtl="0" algn="l">
              <a:lnSpc>
                <a:spcPct val="100000"/>
              </a:lnSpc>
              <a:spcBef>
                <a:spcPts val="640"/>
              </a:spcBef>
              <a:spcAft>
                <a:spcPts val="0"/>
              </a:spcAft>
              <a:buClr>
                <a:schemeClr val="dk1"/>
              </a:buClr>
              <a:buSzPts val="3200"/>
              <a:buFont typeface="Arial"/>
              <a:buNone/>
            </a:pPr>
            <a:r>
              <a:t/>
            </a:r>
            <a:endParaRPr sz="1800">
              <a:latin typeface="Arial"/>
              <a:ea typeface="Arial"/>
              <a:cs typeface="Arial"/>
              <a:sym typeface="Arial"/>
            </a:endParaRPr>
          </a:p>
        </p:txBody>
      </p:sp>
      <p:sp>
        <p:nvSpPr>
          <p:cNvPr id="181" name="Google Shape;181;p4"/>
          <p:cNvSpPr txBox="1"/>
          <p:nvPr/>
        </p:nvSpPr>
        <p:spPr>
          <a:xfrm>
            <a:off x="4680000" y="1497900"/>
            <a:ext cx="4222800" cy="3708000"/>
          </a:xfrm>
          <a:prstGeom prst="rect">
            <a:avLst/>
          </a:prstGeom>
          <a:noFill/>
          <a:ln>
            <a:noFill/>
          </a:ln>
        </p:spPr>
        <p:txBody>
          <a:bodyPr anchorCtr="0" anchor="t" bIns="45700" lIns="91425" spcFirstLastPara="1" rIns="91425" wrap="square" tIns="45700">
            <a:spAutoFit/>
          </a:bodyPr>
          <a:lstStyle/>
          <a:p>
            <a:pPr indent="0" lvl="0" marL="25400" marR="0" rtl="0" algn="l">
              <a:lnSpc>
                <a:spcPct val="115000"/>
              </a:lnSpc>
              <a:spcBef>
                <a:spcPts val="0"/>
              </a:spcBef>
              <a:spcAft>
                <a:spcPts val="0"/>
              </a:spcAft>
              <a:buClr>
                <a:srgbClr val="000000"/>
              </a:buClr>
              <a:buSzPts val="1800"/>
              <a:buFont typeface="Arial"/>
              <a:buNone/>
            </a:pPr>
            <a:r>
              <a:rPr b="1" lang="en-US" sz="2000">
                <a:solidFill>
                  <a:srgbClr val="999999"/>
                </a:solidFill>
              </a:rPr>
              <a:t>On hold</a:t>
            </a:r>
            <a:endParaRPr b="1" sz="2000">
              <a:solidFill>
                <a:srgbClr val="999999"/>
              </a:solidFill>
            </a:endParaRPr>
          </a:p>
          <a:p>
            <a:pPr indent="-355600" lvl="0" marL="457200" marR="0" rtl="0" algn="l">
              <a:lnSpc>
                <a:spcPct val="115000"/>
              </a:lnSpc>
              <a:spcBef>
                <a:spcPts val="0"/>
              </a:spcBef>
              <a:spcAft>
                <a:spcPts val="0"/>
              </a:spcAft>
              <a:buClr>
                <a:srgbClr val="999999"/>
              </a:buClr>
              <a:buSzPts val="2000"/>
              <a:buChar char="●"/>
            </a:pPr>
            <a:r>
              <a:rPr i="0" lang="en-US" sz="2000" u="none" cap="none" strike="noStrike">
                <a:solidFill>
                  <a:srgbClr val="999999"/>
                </a:solidFill>
              </a:rPr>
              <a:t>Faculty Mentors </a:t>
            </a:r>
            <a:r>
              <a:rPr lang="en-US" sz="2000">
                <a:solidFill>
                  <a:srgbClr val="999999"/>
                </a:solidFill>
              </a:rPr>
              <a:t>(now CMI)</a:t>
            </a:r>
            <a:endParaRPr i="0" sz="2000" u="none" cap="none" strike="noStrike">
              <a:solidFill>
                <a:srgbClr val="999999"/>
              </a:solidFill>
            </a:endParaRPr>
          </a:p>
          <a:p>
            <a:pPr indent="-355600" lvl="0" marL="457200" marR="0" rtl="0" algn="l">
              <a:lnSpc>
                <a:spcPct val="115000"/>
              </a:lnSpc>
              <a:spcBef>
                <a:spcPts val="0"/>
              </a:spcBef>
              <a:spcAft>
                <a:spcPts val="0"/>
              </a:spcAft>
              <a:buClr>
                <a:srgbClr val="999999"/>
              </a:buClr>
              <a:buSzPts val="2000"/>
              <a:buChar char="●"/>
            </a:pPr>
            <a:r>
              <a:rPr i="1" lang="en-US" sz="2000" u="none" cap="none" strike="noStrike">
                <a:solidFill>
                  <a:srgbClr val="999999"/>
                </a:solidFill>
              </a:rPr>
              <a:t>WR</a:t>
            </a:r>
            <a:r>
              <a:rPr i="0" lang="en-US" sz="2000" u="none" cap="none" strike="noStrike">
                <a:solidFill>
                  <a:srgbClr val="999999"/>
                </a:solidFill>
              </a:rPr>
              <a:t> Journal</a:t>
            </a:r>
            <a:endParaRPr i="0" sz="2000" u="none" cap="none" strike="noStrike">
              <a:solidFill>
                <a:srgbClr val="999999"/>
              </a:solidFill>
            </a:endParaRPr>
          </a:p>
          <a:p>
            <a:pPr indent="-355600" lvl="0" marL="457200" rtl="0" algn="l">
              <a:lnSpc>
                <a:spcPct val="115000"/>
              </a:lnSpc>
              <a:spcBef>
                <a:spcPts val="0"/>
              </a:spcBef>
              <a:spcAft>
                <a:spcPts val="0"/>
              </a:spcAft>
              <a:buClr>
                <a:srgbClr val="999999"/>
              </a:buClr>
              <a:buSzPts val="2000"/>
              <a:buChar char="●"/>
            </a:pPr>
            <a:r>
              <a:rPr lang="en-US" sz="2000">
                <a:solidFill>
                  <a:srgbClr val="999999"/>
                </a:solidFill>
              </a:rPr>
              <a:t>Curriculum Committee</a:t>
            </a:r>
            <a:endParaRPr sz="2000">
              <a:solidFill>
                <a:srgbClr val="999999"/>
              </a:solidFill>
            </a:endParaRPr>
          </a:p>
          <a:p>
            <a:pPr indent="-355600" lvl="0" marL="457200" marR="0" rtl="0" algn="l">
              <a:lnSpc>
                <a:spcPct val="115000"/>
              </a:lnSpc>
              <a:spcBef>
                <a:spcPts val="0"/>
              </a:spcBef>
              <a:spcAft>
                <a:spcPts val="0"/>
              </a:spcAft>
              <a:buClr>
                <a:srgbClr val="999999"/>
              </a:buClr>
              <a:buSzPts val="2000"/>
              <a:buChar char="●"/>
            </a:pPr>
            <a:r>
              <a:rPr i="0" lang="en-US" sz="2000" u="none" cap="none" strike="noStrike">
                <a:solidFill>
                  <a:srgbClr val="999999"/>
                </a:solidFill>
              </a:rPr>
              <a:t>Alumni Essay Awards</a:t>
            </a:r>
            <a:endParaRPr i="0" sz="2000" u="none" cap="none" strike="noStrike">
              <a:solidFill>
                <a:srgbClr val="999999"/>
              </a:solidFill>
            </a:endParaRPr>
          </a:p>
          <a:p>
            <a:pPr indent="-355600" lvl="0" marL="457200" marR="0" rtl="0" algn="l">
              <a:lnSpc>
                <a:spcPct val="115000"/>
              </a:lnSpc>
              <a:spcBef>
                <a:spcPts val="0"/>
              </a:spcBef>
              <a:spcAft>
                <a:spcPts val="0"/>
              </a:spcAft>
              <a:buClr>
                <a:srgbClr val="999999"/>
              </a:buClr>
              <a:buSzPts val="2000"/>
              <a:buChar char="●"/>
            </a:pPr>
            <a:r>
              <a:rPr i="0" lang="en-US" sz="2000" u="none" cap="none" strike="noStrike">
                <a:solidFill>
                  <a:srgbClr val="999999"/>
                </a:solidFill>
              </a:rPr>
              <a:t>MLK Essay Award</a:t>
            </a:r>
            <a:endParaRPr i="0" sz="2000" u="none" cap="none" strike="noStrike">
              <a:solidFill>
                <a:srgbClr val="999999"/>
              </a:solidFill>
            </a:endParaRPr>
          </a:p>
          <a:p>
            <a:pPr indent="-355600" lvl="0" marL="457200" marR="0" rtl="0" algn="l">
              <a:lnSpc>
                <a:spcPct val="115000"/>
              </a:lnSpc>
              <a:spcBef>
                <a:spcPts val="0"/>
              </a:spcBef>
              <a:spcAft>
                <a:spcPts val="0"/>
              </a:spcAft>
              <a:buClr>
                <a:srgbClr val="999999"/>
              </a:buClr>
              <a:buSzPts val="2000"/>
              <a:buChar char="●"/>
            </a:pPr>
            <a:r>
              <a:rPr i="0" lang="en-US" sz="2000" u="none" cap="none" strike="noStrike">
                <a:solidFill>
                  <a:srgbClr val="999999"/>
                </a:solidFill>
              </a:rPr>
              <a:t>Writing Center Advisory Board</a:t>
            </a:r>
            <a:endParaRPr i="0" sz="2000" u="none" cap="none" strike="noStrike">
              <a:solidFill>
                <a:srgbClr val="999999"/>
              </a:solidFill>
            </a:endParaRPr>
          </a:p>
          <a:p>
            <a:pPr indent="-355600" lvl="0" marL="457200" marR="0" rtl="0" algn="l">
              <a:lnSpc>
                <a:spcPct val="115000"/>
              </a:lnSpc>
              <a:spcBef>
                <a:spcPts val="0"/>
              </a:spcBef>
              <a:spcAft>
                <a:spcPts val="0"/>
              </a:spcAft>
              <a:buClr>
                <a:srgbClr val="999999"/>
              </a:buClr>
              <a:buSzPts val="2000"/>
              <a:buChar char="●"/>
            </a:pPr>
            <a:r>
              <a:rPr lang="en-US" sz="2000">
                <a:solidFill>
                  <a:srgbClr val="999999"/>
                </a:solidFill>
              </a:rPr>
              <a:t>No searches planned for this year</a:t>
            </a:r>
            <a:endParaRPr sz="2000">
              <a:solidFill>
                <a:srgbClr val="999999"/>
              </a:solidFill>
            </a:endParaRPr>
          </a:p>
          <a:p>
            <a:pPr indent="-355600" lvl="0" marL="457200" marR="0" rtl="0" algn="l">
              <a:lnSpc>
                <a:spcPct val="115000"/>
              </a:lnSpc>
              <a:spcBef>
                <a:spcPts val="0"/>
              </a:spcBef>
              <a:spcAft>
                <a:spcPts val="0"/>
              </a:spcAft>
              <a:buClr>
                <a:srgbClr val="999999"/>
              </a:buClr>
              <a:buSzPts val="2000"/>
              <a:buChar char="●"/>
            </a:pPr>
            <a:r>
              <a:rPr lang="en-US" sz="2000">
                <a:solidFill>
                  <a:srgbClr val="999999"/>
                </a:solidFill>
                <a:extLst>
                  <a:ext uri="http://customooxmlschemas.google.com/">
                    <go:slidesCustomData xmlns:go="http://customooxmlschemas.google.com/" textRoundtripDataId="1"/>
                  </a:ext>
                </a:extLst>
              </a:rPr>
              <a:t>Faculty seminars </a:t>
            </a:r>
            <a:endParaRPr sz="2000">
              <a:solidFill>
                <a:srgbClr val="999999"/>
              </a:solidFill>
            </a:endParaRPr>
          </a:p>
          <a:p>
            <a:pPr indent="0" lvl="0" marL="0" marR="0" rtl="0" algn="l">
              <a:lnSpc>
                <a:spcPct val="100000"/>
              </a:lnSpc>
              <a:spcBef>
                <a:spcPts val="0"/>
              </a:spcBef>
              <a:spcAft>
                <a:spcPts val="0"/>
              </a:spcAft>
              <a:buNone/>
            </a:pPr>
            <a:r>
              <a:t/>
            </a:r>
            <a:endParaRPr i="0" sz="2000" u="none" cap="none" strike="noStrike">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2"/>
          <p:cNvSpPr txBox="1"/>
          <p:nvPr>
            <p:ph type="title"/>
          </p:nvPr>
        </p:nvSpPr>
        <p:spPr>
          <a:xfrm>
            <a:off x="685800" y="824300"/>
            <a:ext cx="7772400" cy="762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utive"/>
              <a:buNone/>
            </a:pPr>
            <a:r>
              <a:rPr b="1" i="0" lang="en-US" sz="3600" u="none" cap="none" strike="noStrike">
                <a:solidFill>
                  <a:schemeClr val="dk1"/>
                </a:solidFill>
                <a:latin typeface="Cutive"/>
                <a:ea typeface="Cutive"/>
                <a:cs typeface="Cutive"/>
                <a:sym typeface="Cutive"/>
              </a:rPr>
              <a:t>SUBMIT!</a:t>
            </a:r>
            <a:endParaRPr b="1" sz="3600">
              <a:latin typeface="Cutive"/>
              <a:ea typeface="Cutive"/>
              <a:cs typeface="Cutive"/>
              <a:sym typeface="Cutive"/>
            </a:endParaRPr>
          </a:p>
        </p:txBody>
      </p:sp>
      <p:sp>
        <p:nvSpPr>
          <p:cNvPr id="187" name="Google Shape;187;p32"/>
          <p:cNvSpPr txBox="1"/>
          <p:nvPr>
            <p:ph idx="1" type="body"/>
          </p:nvPr>
        </p:nvSpPr>
        <p:spPr>
          <a:xfrm>
            <a:off x="496499" y="1906050"/>
            <a:ext cx="8151000" cy="4114800"/>
          </a:xfrm>
          <a:prstGeom prst="rect">
            <a:avLst/>
          </a:prstGeom>
          <a:noFill/>
          <a:ln>
            <a:noFill/>
          </a:ln>
        </p:spPr>
        <p:txBody>
          <a:bodyPr anchorCtr="0" anchor="t" bIns="45700" lIns="91425" spcFirstLastPara="1" rIns="91425" wrap="square" tIns="45700">
            <a:noAutofit/>
          </a:bodyPr>
          <a:lstStyle/>
          <a:p>
            <a:pPr indent="0" lvl="0" marL="25400" rtl="0" algn="l">
              <a:lnSpc>
                <a:spcPct val="100000"/>
              </a:lnSpc>
              <a:spcBef>
                <a:spcPts val="640"/>
              </a:spcBef>
              <a:spcAft>
                <a:spcPts val="0"/>
              </a:spcAft>
              <a:buSzPts val="3200"/>
              <a:buNone/>
            </a:pPr>
            <a:r>
              <a:rPr lang="en-US" sz="2400">
                <a:latin typeface="Arial"/>
                <a:ea typeface="Arial"/>
                <a:cs typeface="Arial"/>
                <a:sym typeface="Arial"/>
              </a:rPr>
              <a:t>Office hours/directory form: </a:t>
            </a:r>
            <a:endParaRPr sz="2400">
              <a:latin typeface="Arial"/>
              <a:ea typeface="Arial"/>
              <a:cs typeface="Arial"/>
              <a:sym typeface="Arial"/>
            </a:endParaRPr>
          </a:p>
          <a:p>
            <a:pPr indent="0" lvl="0" marL="25400" rtl="0" algn="l">
              <a:spcBef>
                <a:spcPts val="640"/>
              </a:spcBef>
              <a:spcAft>
                <a:spcPts val="0"/>
              </a:spcAft>
              <a:buSzPts val="3200"/>
              <a:buNone/>
            </a:pPr>
            <a:r>
              <a:t/>
            </a:r>
            <a:endParaRPr sz="2400">
              <a:latin typeface="Arial"/>
              <a:ea typeface="Arial"/>
              <a:cs typeface="Arial"/>
              <a:sym typeface="Arial"/>
            </a:endParaRPr>
          </a:p>
          <a:p>
            <a:pPr indent="0" lvl="0" marL="25400" rtl="0" algn="l">
              <a:lnSpc>
                <a:spcPct val="100000"/>
              </a:lnSpc>
              <a:spcBef>
                <a:spcPts val="640"/>
              </a:spcBef>
              <a:spcAft>
                <a:spcPts val="0"/>
              </a:spcAft>
              <a:buSzPts val="3200"/>
              <a:buNone/>
            </a:pPr>
            <a:r>
              <a:rPr lang="en-US" sz="2400" u="sng">
                <a:solidFill>
                  <a:schemeClr val="hlink"/>
                </a:solidFill>
                <a:latin typeface="Arial"/>
                <a:ea typeface="Arial"/>
                <a:cs typeface="Arial"/>
                <a:sym typeface="Arial"/>
                <a:hlinkClick r:id="rId3"/>
              </a:rPr>
              <a:t>https://www.bu.edu/wpnet/forms/directory-form/</a:t>
            </a:r>
            <a:endParaRPr sz="2400">
              <a:latin typeface="Arial"/>
              <a:ea typeface="Arial"/>
              <a:cs typeface="Arial"/>
              <a:sym typeface="Arial"/>
            </a:endParaRPr>
          </a:p>
          <a:p>
            <a:pPr indent="0" lvl="0" marL="25400" rtl="0" algn="l">
              <a:lnSpc>
                <a:spcPct val="100000"/>
              </a:lnSpc>
              <a:spcBef>
                <a:spcPts val="640"/>
              </a:spcBef>
              <a:spcAft>
                <a:spcPts val="0"/>
              </a:spcAft>
              <a:buSzPts val="3200"/>
              <a:buNone/>
            </a:pPr>
            <a:r>
              <a:rPr lang="en-US" sz="2400">
                <a:latin typeface="Arial"/>
                <a:ea typeface="Arial"/>
                <a:cs typeface="Arial"/>
                <a:sym typeface="Arial"/>
              </a:rPr>
              <a:t> Fall 20 syllabi: </a:t>
            </a:r>
            <a:endParaRPr sz="2400">
              <a:latin typeface="Arial"/>
              <a:ea typeface="Arial"/>
              <a:cs typeface="Arial"/>
              <a:sym typeface="Arial"/>
            </a:endParaRPr>
          </a:p>
          <a:p>
            <a:pPr indent="0" lvl="0" marL="25400" rtl="0" algn="l">
              <a:lnSpc>
                <a:spcPct val="100000"/>
              </a:lnSpc>
              <a:spcBef>
                <a:spcPts val="640"/>
              </a:spcBef>
              <a:spcAft>
                <a:spcPts val="0"/>
              </a:spcAft>
              <a:buSzPts val="3200"/>
              <a:buNone/>
            </a:pPr>
            <a:r>
              <a:rPr lang="en-US" sz="2400" u="sng">
                <a:solidFill>
                  <a:schemeClr val="hlink"/>
                </a:solidFill>
                <a:latin typeface="Arial"/>
                <a:ea typeface="Arial"/>
                <a:cs typeface="Arial"/>
                <a:sym typeface="Arial"/>
                <a:hlinkClick r:id="rId4"/>
              </a:rPr>
              <a:t>https://www.bu.edu/wpnet/forms/syllabus-submission-form/</a:t>
            </a:r>
            <a:endParaRPr sz="2400">
              <a:latin typeface="Arial"/>
              <a:ea typeface="Arial"/>
              <a:cs typeface="Arial"/>
              <a:sym typeface="Arial"/>
            </a:endParaRPr>
          </a:p>
          <a:p>
            <a:pPr indent="0" lvl="0" marL="25400" rtl="0" algn="l">
              <a:lnSpc>
                <a:spcPct val="100000"/>
              </a:lnSpc>
              <a:spcBef>
                <a:spcPts val="640"/>
              </a:spcBef>
              <a:spcAft>
                <a:spcPts val="0"/>
              </a:spcAft>
              <a:buSzPts val="3200"/>
              <a:buNone/>
            </a:pPr>
            <a:r>
              <a:t/>
            </a:r>
            <a:endParaRPr sz="2400">
              <a:latin typeface="Arial"/>
              <a:ea typeface="Arial"/>
              <a:cs typeface="Arial"/>
              <a:sym typeface="Arial"/>
            </a:endParaRPr>
          </a:p>
          <a:p>
            <a:pPr indent="-225425" lvl="0" marL="342900" marR="0" rtl="0" algn="l">
              <a:lnSpc>
                <a:spcPct val="80000"/>
              </a:lnSpc>
              <a:spcBef>
                <a:spcPts val="370"/>
              </a:spcBef>
              <a:spcAft>
                <a:spcPts val="0"/>
              </a:spcAft>
              <a:buClr>
                <a:schemeClr val="dk1"/>
              </a:buClr>
              <a:buSzPts val="1850"/>
              <a:buFont typeface="Arial"/>
              <a:buNone/>
            </a:pPr>
            <a:r>
              <a:t/>
            </a:r>
            <a:endParaRPr b="0" i="0" sz="1850" u="none" cap="none" strike="noStrike">
              <a:solidFill>
                <a:schemeClr val="dk1"/>
              </a:solidFill>
              <a:latin typeface="Calibri"/>
              <a:ea typeface="Calibri"/>
              <a:cs typeface="Calibri"/>
              <a:sym typeface="Calibri"/>
            </a:endParaRPr>
          </a:p>
          <a:p>
            <a:pPr indent="0" lvl="0" marL="0" marR="0" rtl="0" algn="l">
              <a:lnSpc>
                <a:spcPct val="80000"/>
              </a:lnSpc>
              <a:spcBef>
                <a:spcPts val="370"/>
              </a:spcBef>
              <a:spcAft>
                <a:spcPts val="0"/>
              </a:spcAft>
              <a:buClr>
                <a:schemeClr val="dk1"/>
              </a:buClr>
              <a:buSzPts val="1850"/>
              <a:buFont typeface="Arial"/>
              <a:buNone/>
            </a:pPr>
            <a:r>
              <a:t/>
            </a:r>
            <a:endParaRPr/>
          </a:p>
          <a:p>
            <a:pPr indent="0" lvl="0" marL="0" marR="0" rtl="0" algn="l">
              <a:lnSpc>
                <a:spcPct val="80000"/>
              </a:lnSpc>
              <a:spcBef>
                <a:spcPts val="370"/>
              </a:spcBef>
              <a:spcAft>
                <a:spcPts val="0"/>
              </a:spcAft>
              <a:buClr>
                <a:schemeClr val="dk1"/>
              </a:buClr>
              <a:buSzPts val="1850"/>
              <a:buFont typeface="Arial"/>
              <a:buNone/>
            </a:pPr>
            <a:r>
              <a:t/>
            </a:r>
            <a:endParaRPr b="0" i="0" sz="1850" u="none" cap="none" strike="noStrike">
              <a:solidFill>
                <a:schemeClr val="dk1"/>
              </a:solidFill>
              <a:latin typeface="Calibri"/>
              <a:ea typeface="Calibri"/>
              <a:cs typeface="Calibri"/>
              <a:sym typeface="Calibri"/>
            </a:endParaRPr>
          </a:p>
          <a:p>
            <a:pPr indent="0" lvl="0" marL="117475" marR="0" rtl="0" algn="l">
              <a:lnSpc>
                <a:spcPct val="80000"/>
              </a:lnSpc>
              <a:spcBef>
                <a:spcPts val="370"/>
              </a:spcBef>
              <a:spcAft>
                <a:spcPts val="0"/>
              </a:spcAft>
              <a:buClr>
                <a:schemeClr val="dk1"/>
              </a:buClr>
              <a:buSzPts val="1850"/>
              <a:buFont typeface="Arial"/>
              <a:buNone/>
            </a:pPr>
            <a:r>
              <a:t/>
            </a:r>
            <a:endParaRPr b="0" i="0" sz="1850" u="none" cap="none" strike="noStrike">
              <a:solidFill>
                <a:schemeClr val="dk1"/>
              </a:solidFill>
              <a:latin typeface="Calibri"/>
              <a:ea typeface="Calibri"/>
              <a:cs typeface="Calibri"/>
              <a:sym typeface="Calibri"/>
            </a:endParaRPr>
          </a:p>
          <a:p>
            <a:pPr indent="-225425" lvl="0" marL="342900" marR="0" rtl="0" algn="l">
              <a:lnSpc>
                <a:spcPct val="80000"/>
              </a:lnSpc>
              <a:spcBef>
                <a:spcPts val="370"/>
              </a:spcBef>
              <a:spcAft>
                <a:spcPts val="0"/>
              </a:spcAft>
              <a:buClr>
                <a:schemeClr val="dk1"/>
              </a:buClr>
              <a:buSzPts val="1850"/>
              <a:buFont typeface="Arial"/>
              <a:buNone/>
            </a:pPr>
            <a:r>
              <a:t/>
            </a:r>
            <a:endParaRPr b="0" i="0" sz="185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95d6ab1894_0_18"/>
          <p:cNvSpPr txBox="1"/>
          <p:nvPr>
            <p:ph type="title"/>
          </p:nvPr>
        </p:nvSpPr>
        <p:spPr>
          <a:xfrm>
            <a:off x="884400" y="458200"/>
            <a:ext cx="825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b="1" lang="en-US" sz="3600">
                <a:latin typeface="Cutive"/>
                <a:ea typeface="Cutive"/>
                <a:cs typeface="Cutive"/>
                <a:sym typeface="Cutive"/>
              </a:rPr>
              <a:t>WP’s </a:t>
            </a:r>
            <a:r>
              <a:rPr b="1" lang="en-US" sz="3600">
                <a:latin typeface="Cutive"/>
                <a:ea typeface="Cutive"/>
                <a:cs typeface="Cutive"/>
                <a:sym typeface="Cutive"/>
              </a:rPr>
              <a:t>DEI Committee 2020-2021 </a:t>
            </a:r>
            <a:endParaRPr b="1" sz="3600">
              <a:latin typeface="Cutive"/>
              <a:ea typeface="Cutive"/>
              <a:cs typeface="Cutive"/>
              <a:sym typeface="Cutive"/>
            </a:endParaRPr>
          </a:p>
        </p:txBody>
      </p:sp>
      <p:sp>
        <p:nvSpPr>
          <p:cNvPr id="193" name="Google Shape;193;g95d6ab1894_0_18"/>
          <p:cNvSpPr txBox="1"/>
          <p:nvPr>
            <p:ph idx="1" type="body"/>
          </p:nvPr>
        </p:nvSpPr>
        <p:spPr>
          <a:xfrm>
            <a:off x="951100" y="1826725"/>
            <a:ext cx="7564200" cy="4566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US" sz="2300">
                <a:latin typeface="Arial"/>
                <a:ea typeface="Arial"/>
                <a:cs typeface="Arial"/>
                <a:sym typeface="Arial"/>
              </a:rPr>
              <a:t>We are dedicated to political and pedagogical actions, including promoting antiracist practices in the classroom, prioritizing the hiring and retention of faculty of color, and supporting students of color across Boston University.</a:t>
            </a:r>
            <a:endParaRPr sz="2300">
              <a:latin typeface="Arial"/>
              <a:ea typeface="Arial"/>
              <a:cs typeface="Arial"/>
              <a:sym typeface="Arial"/>
            </a:endParaRPr>
          </a:p>
          <a:p>
            <a:pPr indent="0" lvl="0" marL="0" rtl="0" algn="l">
              <a:lnSpc>
                <a:spcPct val="100000"/>
              </a:lnSpc>
              <a:spcBef>
                <a:spcPts val="1000"/>
              </a:spcBef>
              <a:spcAft>
                <a:spcPts val="0"/>
              </a:spcAft>
              <a:buClr>
                <a:schemeClr val="dk1"/>
              </a:buClr>
              <a:buSzPts val="2800"/>
              <a:buNone/>
            </a:pPr>
            <a:r>
              <a:rPr lang="en-US" sz="2300">
                <a:latin typeface="Arial"/>
                <a:ea typeface="Arial"/>
                <a:cs typeface="Arial"/>
                <a:sym typeface="Arial"/>
              </a:rPr>
              <a:t> </a:t>
            </a:r>
            <a:endParaRPr sz="2300">
              <a:latin typeface="Arial"/>
              <a:ea typeface="Arial"/>
              <a:cs typeface="Arial"/>
              <a:sym typeface="Arial"/>
            </a:endParaRPr>
          </a:p>
          <a:p>
            <a:pPr indent="0" lvl="0" marL="0" rtl="0" algn="l">
              <a:lnSpc>
                <a:spcPct val="100000"/>
              </a:lnSpc>
              <a:spcBef>
                <a:spcPts val="0"/>
              </a:spcBef>
              <a:spcAft>
                <a:spcPts val="0"/>
              </a:spcAft>
              <a:buClr>
                <a:schemeClr val="dk1"/>
              </a:buClr>
              <a:buSzPts val="2800"/>
              <a:buNone/>
            </a:pPr>
            <a:r>
              <a:rPr lang="en-US" sz="2300">
                <a:latin typeface="Arial"/>
                <a:ea typeface="Arial"/>
                <a:cs typeface="Arial"/>
                <a:sym typeface="Arial"/>
              </a:rPr>
              <a:t>The summer of 2020 marked an inflection point in the public’s response to police violence and systemic racism.  Our actions this summer, and this past week during #scholarstrike, will continue to inform the critical work we are doing together as a committee and across the Writing Program. </a:t>
            </a:r>
            <a:r>
              <a:rPr lang="en-US" sz="2000">
                <a:latin typeface="Arial"/>
                <a:ea typeface="Arial"/>
                <a:cs typeface="Arial"/>
                <a:sym typeface="Arial"/>
              </a:rPr>
              <a:t> </a:t>
            </a:r>
            <a:r>
              <a:rPr lang="en-US"/>
              <a:t>   </a:t>
            </a:r>
            <a:endParaRPr b="1"/>
          </a:p>
          <a:p>
            <a:pPr indent="0" lvl="0" marL="0" rtl="0" algn="l">
              <a:lnSpc>
                <a:spcPct val="100000"/>
              </a:lnSpc>
              <a:spcBef>
                <a:spcPts val="1000"/>
              </a:spcBef>
              <a:spcAft>
                <a:spcPts val="0"/>
              </a:spcAft>
              <a:buClr>
                <a:schemeClr val="dk1"/>
              </a:buClr>
              <a:buSzPts val="28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g95d6ab1894_0_23"/>
          <p:cNvSpPr txBox="1"/>
          <p:nvPr>
            <p:ph type="title"/>
          </p:nvPr>
        </p:nvSpPr>
        <p:spPr>
          <a:xfrm>
            <a:off x="1201400" y="725175"/>
            <a:ext cx="7041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b="1" lang="en-US" sz="3600">
                <a:latin typeface="Cutive"/>
                <a:ea typeface="Cutive"/>
                <a:cs typeface="Cutive"/>
                <a:sym typeface="Cutive"/>
              </a:rPr>
              <a:t>DEI Committee to DEI Community @ the WP</a:t>
            </a:r>
            <a:endParaRPr b="1" sz="3600">
              <a:latin typeface="Cutive"/>
              <a:ea typeface="Cutive"/>
              <a:cs typeface="Cutive"/>
              <a:sym typeface="Cutive"/>
            </a:endParaRPr>
          </a:p>
        </p:txBody>
      </p:sp>
      <p:sp>
        <p:nvSpPr>
          <p:cNvPr id="199" name="Google Shape;199;g95d6ab1894_0_23"/>
          <p:cNvSpPr txBox="1"/>
          <p:nvPr>
            <p:ph idx="1" type="body"/>
          </p:nvPr>
        </p:nvSpPr>
        <p:spPr>
          <a:xfrm>
            <a:off x="1318200" y="2131650"/>
            <a:ext cx="7041600" cy="4526100"/>
          </a:xfrm>
          <a:prstGeom prst="rect">
            <a:avLst/>
          </a:prstGeom>
          <a:noFill/>
          <a:ln>
            <a:noFill/>
          </a:ln>
        </p:spPr>
        <p:txBody>
          <a:bodyPr anchorCtr="0" anchor="t" bIns="45700" lIns="171450" spcFirstLastPara="1" rIns="91425" wrap="square" tIns="45700">
            <a:noAutofit/>
          </a:bodyPr>
          <a:lstStyle/>
          <a:p>
            <a:pPr indent="-495300" lvl="0" marL="457200" rtl="0" algn="l">
              <a:lnSpc>
                <a:spcPct val="100000"/>
              </a:lnSpc>
              <a:spcBef>
                <a:spcPts val="0"/>
              </a:spcBef>
              <a:spcAft>
                <a:spcPts val="0"/>
              </a:spcAft>
              <a:buClr>
                <a:schemeClr val="dk1"/>
              </a:buClr>
              <a:buSzPts val="2400"/>
              <a:buChar char="•"/>
            </a:pPr>
            <a:r>
              <a:rPr lang="en-US" sz="2400">
                <a:latin typeface="Arial"/>
                <a:ea typeface="Arial"/>
                <a:cs typeface="Arial"/>
                <a:sym typeface="Arial"/>
              </a:rPr>
              <a:t>Listening to our students and each other</a:t>
            </a:r>
            <a:endParaRPr sz="2400">
              <a:latin typeface="Arial"/>
              <a:ea typeface="Arial"/>
              <a:cs typeface="Arial"/>
              <a:sym typeface="Arial"/>
            </a:endParaRPr>
          </a:p>
          <a:p>
            <a:pPr indent="0" lvl="0" marL="457200" rtl="0" algn="l">
              <a:lnSpc>
                <a:spcPct val="100000"/>
              </a:lnSpc>
              <a:spcBef>
                <a:spcPts val="0"/>
              </a:spcBef>
              <a:spcAft>
                <a:spcPts val="0"/>
              </a:spcAft>
              <a:buNone/>
            </a:pPr>
            <a:r>
              <a:t/>
            </a:r>
            <a:endParaRPr sz="2400">
              <a:latin typeface="Arial"/>
              <a:ea typeface="Arial"/>
              <a:cs typeface="Arial"/>
              <a:sym typeface="Arial"/>
            </a:endParaRPr>
          </a:p>
          <a:p>
            <a:pPr indent="-495300" lvl="0" marL="457200" rtl="0" algn="l">
              <a:lnSpc>
                <a:spcPct val="100000"/>
              </a:lnSpc>
              <a:spcBef>
                <a:spcPts val="1000"/>
              </a:spcBef>
              <a:spcAft>
                <a:spcPts val="0"/>
              </a:spcAft>
              <a:buClr>
                <a:schemeClr val="dk1"/>
              </a:buClr>
              <a:buSzPts val="2400"/>
              <a:buChar char="•"/>
            </a:pPr>
            <a:r>
              <a:rPr lang="en-US" sz="2400">
                <a:latin typeface="Arial"/>
                <a:ea typeface="Arial"/>
                <a:cs typeface="Arial"/>
                <a:sym typeface="Arial"/>
              </a:rPr>
              <a:t>Learning about anti-racism together </a:t>
            </a:r>
            <a:endParaRPr sz="2400">
              <a:latin typeface="Arial"/>
              <a:ea typeface="Arial"/>
              <a:cs typeface="Arial"/>
              <a:sym typeface="Arial"/>
            </a:endParaRPr>
          </a:p>
          <a:p>
            <a:pPr indent="0" lvl="0" marL="457200" rtl="0" algn="l">
              <a:lnSpc>
                <a:spcPct val="100000"/>
              </a:lnSpc>
              <a:spcBef>
                <a:spcPts val="1000"/>
              </a:spcBef>
              <a:spcAft>
                <a:spcPts val="0"/>
              </a:spcAft>
              <a:buNone/>
            </a:pPr>
            <a:r>
              <a:t/>
            </a:r>
            <a:endParaRPr sz="2400">
              <a:latin typeface="Arial"/>
              <a:ea typeface="Arial"/>
              <a:cs typeface="Arial"/>
              <a:sym typeface="Arial"/>
            </a:endParaRPr>
          </a:p>
          <a:p>
            <a:pPr indent="-495300" lvl="0" marL="457200" rtl="0" algn="l">
              <a:lnSpc>
                <a:spcPct val="100000"/>
              </a:lnSpc>
              <a:spcBef>
                <a:spcPts val="1000"/>
              </a:spcBef>
              <a:spcAft>
                <a:spcPts val="0"/>
              </a:spcAft>
              <a:buClr>
                <a:schemeClr val="dk1"/>
              </a:buClr>
              <a:buSzPts val="2400"/>
              <a:buChar char="•"/>
            </a:pPr>
            <a:r>
              <a:rPr lang="en-US" sz="2400">
                <a:latin typeface="Arial"/>
                <a:ea typeface="Arial"/>
                <a:cs typeface="Arial"/>
                <a:sym typeface="Arial"/>
              </a:rPr>
              <a:t>Piloting ideas in our classrooms, in partners, and sharing </a:t>
            </a:r>
            <a:endParaRPr sz="2400">
              <a:latin typeface="Arial"/>
              <a:ea typeface="Arial"/>
              <a:cs typeface="Arial"/>
              <a:sym typeface="Arial"/>
            </a:endParaRPr>
          </a:p>
          <a:p>
            <a:pPr indent="0" lvl="0" marL="457200" rtl="0" algn="l">
              <a:lnSpc>
                <a:spcPct val="100000"/>
              </a:lnSpc>
              <a:spcBef>
                <a:spcPts val="1000"/>
              </a:spcBef>
              <a:spcAft>
                <a:spcPts val="0"/>
              </a:spcAft>
              <a:buNone/>
            </a:pPr>
            <a:r>
              <a:t/>
            </a:r>
            <a:endParaRPr sz="2400">
              <a:latin typeface="Arial"/>
              <a:ea typeface="Arial"/>
              <a:cs typeface="Arial"/>
              <a:sym typeface="Arial"/>
            </a:endParaRPr>
          </a:p>
          <a:p>
            <a:pPr indent="-495300" lvl="0" marL="457200" rtl="0" algn="l">
              <a:lnSpc>
                <a:spcPct val="100000"/>
              </a:lnSpc>
              <a:spcBef>
                <a:spcPts val="1000"/>
              </a:spcBef>
              <a:spcAft>
                <a:spcPts val="0"/>
              </a:spcAft>
              <a:buClr>
                <a:schemeClr val="dk1"/>
              </a:buClr>
              <a:buSzPts val="2400"/>
              <a:buChar char="•"/>
            </a:pPr>
            <a:r>
              <a:rPr lang="en-US" sz="2400">
                <a:latin typeface="Arial"/>
                <a:ea typeface="Arial"/>
                <a:cs typeface="Arial"/>
                <a:sym typeface="Arial"/>
              </a:rPr>
              <a:t>Humanizing a pandemic and supporting each other</a:t>
            </a:r>
            <a:endParaRPr sz="2400">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g95d6ab1894_0_28"/>
          <p:cNvSpPr txBox="1"/>
          <p:nvPr>
            <p:ph type="title"/>
          </p:nvPr>
        </p:nvSpPr>
        <p:spPr>
          <a:xfrm>
            <a:off x="869350" y="440500"/>
            <a:ext cx="77340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b="1" lang="en-US" sz="3600">
                <a:latin typeface="Cutive"/>
                <a:ea typeface="Cutive"/>
                <a:cs typeface="Cutive"/>
                <a:sym typeface="Cutive"/>
              </a:rPr>
              <a:t>Office of Diversity and Inclusion @ BU </a:t>
            </a:r>
            <a:endParaRPr b="1" sz="3600">
              <a:latin typeface="Cutive"/>
              <a:ea typeface="Cutive"/>
              <a:cs typeface="Cutive"/>
              <a:sym typeface="Cutive"/>
            </a:endParaRPr>
          </a:p>
        </p:txBody>
      </p:sp>
      <p:sp>
        <p:nvSpPr>
          <p:cNvPr id="205" name="Google Shape;205;g95d6ab1894_0_28"/>
          <p:cNvSpPr txBox="1"/>
          <p:nvPr>
            <p:ph idx="1" type="body"/>
          </p:nvPr>
        </p:nvSpPr>
        <p:spPr>
          <a:xfrm>
            <a:off x="373750" y="2152500"/>
            <a:ext cx="8229600" cy="2405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None/>
            </a:pPr>
            <a:r>
              <a:t/>
            </a:r>
            <a:endParaRPr/>
          </a:p>
          <a:p>
            <a:pPr indent="-355600" lvl="0" marL="1371600" rtl="0" algn="l">
              <a:lnSpc>
                <a:spcPct val="90000"/>
              </a:lnSpc>
              <a:spcBef>
                <a:spcPts val="500"/>
              </a:spcBef>
              <a:spcAft>
                <a:spcPts val="0"/>
              </a:spcAft>
              <a:buSzPts val="2000"/>
              <a:buChar char="•"/>
            </a:pPr>
            <a:r>
              <a:rPr lang="en-US" sz="2000">
                <a:latin typeface="Arial"/>
                <a:ea typeface="Arial"/>
                <a:cs typeface="Arial"/>
                <a:sym typeface="Arial"/>
              </a:rPr>
              <a:t>Faculty and Staff Community Networks</a:t>
            </a:r>
            <a:endParaRPr sz="2000">
              <a:latin typeface="Arial"/>
              <a:ea typeface="Arial"/>
              <a:cs typeface="Arial"/>
              <a:sym typeface="Arial"/>
            </a:endParaRPr>
          </a:p>
          <a:p>
            <a:pPr indent="-355600" lvl="0" marL="1371600" rtl="0" algn="l">
              <a:lnSpc>
                <a:spcPct val="90000"/>
              </a:lnSpc>
              <a:spcBef>
                <a:spcPts val="0"/>
              </a:spcBef>
              <a:spcAft>
                <a:spcPts val="0"/>
              </a:spcAft>
              <a:buSzPts val="2000"/>
              <a:buChar char="•"/>
            </a:pPr>
            <a:r>
              <a:rPr lang="en-US" sz="2000">
                <a:latin typeface="Arial"/>
                <a:ea typeface="Arial"/>
                <a:cs typeface="Arial"/>
                <a:sym typeface="Arial"/>
              </a:rPr>
              <a:t>Information on how to sign up for newsletter</a:t>
            </a:r>
            <a:endParaRPr sz="2000">
              <a:latin typeface="Arial"/>
              <a:ea typeface="Arial"/>
              <a:cs typeface="Arial"/>
              <a:sym typeface="Arial"/>
            </a:endParaRPr>
          </a:p>
          <a:p>
            <a:pPr indent="-355600" lvl="0" marL="1371600" rtl="0" algn="l">
              <a:lnSpc>
                <a:spcPct val="90000"/>
              </a:lnSpc>
              <a:spcBef>
                <a:spcPts val="0"/>
              </a:spcBef>
              <a:spcAft>
                <a:spcPts val="0"/>
              </a:spcAft>
              <a:buSzPts val="2000"/>
              <a:buChar char="•"/>
            </a:pPr>
            <a:r>
              <a:rPr lang="en-US" sz="2000">
                <a:latin typeface="Arial"/>
                <a:ea typeface="Arial"/>
                <a:cs typeface="Arial"/>
                <a:sym typeface="Arial"/>
              </a:rPr>
              <a:t>Repository of Day of Action lectures</a:t>
            </a:r>
            <a:endParaRPr sz="2000">
              <a:latin typeface="Arial"/>
              <a:ea typeface="Arial"/>
              <a:cs typeface="Arial"/>
              <a:sym typeface="Arial"/>
            </a:endParaRPr>
          </a:p>
          <a:p>
            <a:pPr indent="-355600" lvl="0" marL="1371600" rtl="0" algn="l">
              <a:lnSpc>
                <a:spcPct val="90000"/>
              </a:lnSpc>
              <a:spcBef>
                <a:spcPts val="0"/>
              </a:spcBef>
              <a:spcAft>
                <a:spcPts val="0"/>
              </a:spcAft>
              <a:buSzPts val="2000"/>
              <a:buChar char="•"/>
            </a:pPr>
            <a:r>
              <a:rPr lang="en-US" sz="2000">
                <a:latin typeface="Arial"/>
                <a:ea typeface="Arial"/>
                <a:cs typeface="Arial"/>
                <a:sym typeface="Arial"/>
              </a:rPr>
              <a:t>Guides for navigating Boston life for students, staff, faculty</a:t>
            </a:r>
            <a:endParaRPr sz="2000">
              <a:latin typeface="Arial"/>
              <a:ea typeface="Arial"/>
              <a:cs typeface="Arial"/>
              <a:sym typeface="Arial"/>
            </a:endParaRPr>
          </a:p>
          <a:p>
            <a:pPr indent="-355600" lvl="0" marL="1371600" rtl="0" algn="l">
              <a:lnSpc>
                <a:spcPct val="90000"/>
              </a:lnSpc>
              <a:spcBef>
                <a:spcPts val="0"/>
              </a:spcBef>
              <a:spcAft>
                <a:spcPts val="0"/>
              </a:spcAft>
              <a:buSzPts val="2000"/>
              <a:buChar char="•"/>
            </a:pPr>
            <a:r>
              <a:rPr lang="en-US" sz="2000">
                <a:latin typeface="Arial"/>
                <a:ea typeface="Arial"/>
                <a:cs typeface="Arial"/>
                <a:sym typeface="Arial"/>
              </a:rPr>
              <a:t>And more!  </a:t>
            </a:r>
            <a:endParaRPr/>
          </a:p>
          <a:p>
            <a:pPr indent="0" lvl="0" marL="457200" rtl="0" algn="ctr">
              <a:lnSpc>
                <a:spcPct val="90000"/>
              </a:lnSpc>
              <a:spcBef>
                <a:spcPts val="1000"/>
              </a:spcBef>
              <a:spcAft>
                <a:spcPts val="0"/>
              </a:spcAft>
              <a:buNone/>
            </a:pPr>
            <a:r>
              <a:rPr lang="en-US" sz="2400" u="sng">
                <a:solidFill>
                  <a:schemeClr val="hlink"/>
                </a:solidFill>
                <a:latin typeface="Arial"/>
                <a:ea typeface="Arial"/>
                <a:cs typeface="Arial"/>
                <a:sym typeface="Arial"/>
                <a:hlinkClick r:id="rId3"/>
              </a:rPr>
              <a:t>https://www.bu.edu/diversity/</a:t>
            </a:r>
            <a:endParaRPr sz="2400">
              <a:latin typeface="Arial"/>
              <a:ea typeface="Arial"/>
              <a:cs typeface="Arial"/>
              <a:sym typeface="Arial"/>
            </a:endParaRPr>
          </a:p>
          <a:p>
            <a:pPr indent="0" lvl="0" marL="914400" rtl="0" algn="l">
              <a:lnSpc>
                <a:spcPct val="90000"/>
              </a:lnSpc>
              <a:spcBef>
                <a:spcPts val="500"/>
              </a:spcBef>
              <a:spcAft>
                <a:spcPts val="0"/>
              </a:spcAft>
              <a:buNone/>
            </a:pPr>
            <a:r>
              <a:t/>
            </a:r>
            <a:endParaRPr sz="2000">
              <a:latin typeface="Arial"/>
              <a:ea typeface="Arial"/>
              <a:cs typeface="Arial"/>
              <a:sym typeface="Arial"/>
            </a:endParaRPr>
          </a:p>
          <a:p>
            <a:pPr indent="-76200" lvl="1" marL="685800" rtl="0" algn="l">
              <a:lnSpc>
                <a:spcPct val="90000"/>
              </a:lnSpc>
              <a:spcBef>
                <a:spcPts val="500"/>
              </a:spcBef>
              <a:spcAft>
                <a:spcPts val="0"/>
              </a:spcAft>
              <a:buClr>
                <a:schemeClr val="dk1"/>
              </a:buClr>
              <a:buSzPts val="2400"/>
              <a:buNone/>
            </a:pPr>
            <a:r>
              <a:t/>
            </a:r>
            <a:endParaRPr sz="2000">
              <a:latin typeface="Arial"/>
              <a:ea typeface="Arial"/>
              <a:cs typeface="Arial"/>
              <a:sym typeface="Arial"/>
            </a:endParaRPr>
          </a:p>
        </p:txBody>
      </p:sp>
      <p:pic>
        <p:nvPicPr>
          <p:cNvPr id="206" name="Google Shape;206;g95d6ab1894_0_28"/>
          <p:cNvPicPr preferRelativeResize="0"/>
          <p:nvPr/>
        </p:nvPicPr>
        <p:blipFill>
          <a:blip r:embed="rId4">
            <a:alphaModFix/>
          </a:blip>
          <a:stretch>
            <a:fillRect/>
          </a:stretch>
        </p:blipFill>
        <p:spPr>
          <a:xfrm>
            <a:off x="1478475" y="1583500"/>
            <a:ext cx="5607527" cy="26224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g9594b4e135_1_13"/>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latin typeface="Cutive"/>
                <a:ea typeface="Cutive"/>
                <a:cs typeface="Cutive"/>
                <a:sym typeface="Cutive"/>
              </a:rPr>
              <a:t>WR 153 Committee</a:t>
            </a:r>
            <a:endParaRPr sz="3600">
              <a:latin typeface="Cutive"/>
              <a:ea typeface="Cutive"/>
              <a:cs typeface="Cutive"/>
              <a:sym typeface="Cutive"/>
            </a:endParaRPr>
          </a:p>
        </p:txBody>
      </p:sp>
      <p:sp>
        <p:nvSpPr>
          <p:cNvPr id="213" name="Google Shape;213;g9594b4e135_1_13"/>
          <p:cNvSpPr txBox="1"/>
          <p:nvPr>
            <p:ph idx="1" type="body"/>
          </p:nvPr>
        </p:nvSpPr>
        <p:spPr>
          <a:xfrm>
            <a:off x="457200" y="1417650"/>
            <a:ext cx="8229600" cy="59715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lang="en-US" sz="2500">
                <a:latin typeface="Arial"/>
                <a:ea typeface="Arial"/>
                <a:cs typeface="Arial"/>
                <a:sym typeface="Arial"/>
              </a:rPr>
              <a:t>A new </a:t>
            </a:r>
            <a:r>
              <a:rPr lang="en-US" sz="2500">
                <a:latin typeface="Arial"/>
                <a:ea typeface="Arial"/>
                <a:cs typeface="Arial"/>
                <a:sym typeface="Arial"/>
              </a:rPr>
              <a:t>Writing, Rese</a:t>
            </a:r>
            <a:r>
              <a:rPr lang="en-US" sz="2500">
                <a:latin typeface="Arial"/>
                <a:ea typeface="Arial"/>
                <a:cs typeface="Arial"/>
                <a:sym typeface="Arial"/>
              </a:rPr>
              <a:t>arch &amp; Inquiry course with a Hub unit for Creativity and Innovation</a:t>
            </a:r>
            <a:endParaRPr sz="2500">
              <a:latin typeface="Arial"/>
              <a:ea typeface="Arial"/>
              <a:cs typeface="Arial"/>
              <a:sym typeface="Arial"/>
            </a:endParaRPr>
          </a:p>
          <a:p>
            <a:pPr indent="0" lvl="0" marL="0" rtl="0" algn="l">
              <a:spcBef>
                <a:spcPts val="640"/>
              </a:spcBef>
              <a:spcAft>
                <a:spcPts val="0"/>
              </a:spcAft>
              <a:buNone/>
            </a:pPr>
            <a:r>
              <a:t/>
            </a:r>
            <a:endParaRPr sz="1000">
              <a:latin typeface="Arial"/>
              <a:ea typeface="Arial"/>
              <a:cs typeface="Arial"/>
              <a:sym typeface="Arial"/>
            </a:endParaRPr>
          </a:p>
          <a:p>
            <a:pPr indent="457200" lvl="0" marL="457200" rtl="0" algn="l">
              <a:spcBef>
                <a:spcPts val="640"/>
              </a:spcBef>
              <a:spcAft>
                <a:spcPts val="0"/>
              </a:spcAft>
              <a:buNone/>
            </a:pPr>
            <a:r>
              <a:rPr lang="en-US" sz="2000">
                <a:latin typeface="Arial"/>
                <a:ea typeface="Arial"/>
                <a:cs typeface="Arial"/>
                <a:sym typeface="Arial"/>
              </a:rPr>
              <a:t>Brandy Barents				</a:t>
            </a:r>
            <a:r>
              <a:rPr lang="en-US" sz="2000">
                <a:latin typeface="Arial"/>
                <a:ea typeface="Arial"/>
                <a:cs typeface="Arial"/>
                <a:sym typeface="Arial"/>
              </a:rPr>
              <a:t>Dora Goss</a:t>
            </a:r>
            <a:endParaRPr sz="2000">
              <a:latin typeface="Arial"/>
              <a:ea typeface="Arial"/>
              <a:cs typeface="Arial"/>
              <a:sym typeface="Arial"/>
            </a:endParaRPr>
          </a:p>
          <a:p>
            <a:pPr indent="457200" lvl="0" marL="457200" rtl="0" algn="l">
              <a:spcBef>
                <a:spcPts val="640"/>
              </a:spcBef>
              <a:spcAft>
                <a:spcPts val="0"/>
              </a:spcAft>
              <a:buNone/>
            </a:pPr>
            <a:r>
              <a:rPr lang="en-US" sz="2000">
                <a:latin typeface="Arial"/>
                <a:ea typeface="Arial"/>
                <a:cs typeface="Arial"/>
                <a:sym typeface="Arial"/>
              </a:rPr>
              <a:t>Jessica Bozek				</a:t>
            </a:r>
            <a:r>
              <a:rPr lang="en-US" sz="2000">
                <a:latin typeface="Arial"/>
                <a:ea typeface="Arial"/>
                <a:cs typeface="Arial"/>
                <a:sym typeface="Arial"/>
              </a:rPr>
              <a:t>Anna Panszczyk</a:t>
            </a:r>
            <a:endParaRPr sz="2000">
              <a:latin typeface="Arial"/>
              <a:ea typeface="Arial"/>
              <a:cs typeface="Arial"/>
              <a:sym typeface="Arial"/>
            </a:endParaRPr>
          </a:p>
          <a:p>
            <a:pPr indent="0" lvl="0" marL="457200" rtl="0" algn="l">
              <a:spcBef>
                <a:spcPts val="640"/>
              </a:spcBef>
              <a:spcAft>
                <a:spcPts val="0"/>
              </a:spcAft>
              <a:buNone/>
            </a:pPr>
            <a:r>
              <a:t/>
            </a:r>
            <a:endParaRPr sz="2000">
              <a:latin typeface="Arial"/>
              <a:ea typeface="Arial"/>
              <a:cs typeface="Arial"/>
              <a:sym typeface="Arial"/>
            </a:endParaRPr>
          </a:p>
          <a:p>
            <a:pPr indent="0" lvl="0" marL="457200" rtl="0" algn="l">
              <a:spcBef>
                <a:spcPts val="640"/>
              </a:spcBef>
              <a:spcAft>
                <a:spcPts val="0"/>
              </a:spcAft>
              <a:buNone/>
            </a:pPr>
            <a:r>
              <a:t/>
            </a:r>
            <a:endParaRPr sz="2000">
              <a:latin typeface="Arial"/>
              <a:ea typeface="Arial"/>
              <a:cs typeface="Arial"/>
              <a:sym typeface="Arial"/>
            </a:endParaRPr>
          </a:p>
        </p:txBody>
      </p:sp>
      <p:pic>
        <p:nvPicPr>
          <p:cNvPr id="214" name="Google Shape;214;g9594b4e135_1_13"/>
          <p:cNvPicPr preferRelativeResize="0"/>
          <p:nvPr/>
        </p:nvPicPr>
        <p:blipFill>
          <a:blip r:embed="rId3">
            <a:alphaModFix/>
          </a:blip>
          <a:stretch>
            <a:fillRect/>
          </a:stretch>
        </p:blipFill>
        <p:spPr>
          <a:xfrm>
            <a:off x="0" y="3611587"/>
            <a:ext cx="9144002" cy="31618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9594b4e135_1_31"/>
          <p:cNvSpPr txBox="1"/>
          <p:nvPr>
            <p:ph type="title"/>
          </p:nvPr>
        </p:nvSpPr>
        <p:spPr>
          <a:xfrm>
            <a:off x="992700" y="913788"/>
            <a:ext cx="82296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3600">
                <a:latin typeface="Cutive"/>
                <a:ea typeface="Cutive"/>
                <a:cs typeface="Cutive"/>
                <a:sym typeface="Cutive"/>
              </a:rPr>
              <a:t>Sub Alliance</a:t>
            </a:r>
            <a:endParaRPr b="1" sz="3600">
              <a:latin typeface="Cutive"/>
              <a:ea typeface="Cutive"/>
              <a:cs typeface="Cutive"/>
              <a:sym typeface="Cutive"/>
            </a:endParaRPr>
          </a:p>
        </p:txBody>
      </p:sp>
      <p:sp>
        <p:nvSpPr>
          <p:cNvPr id="221" name="Google Shape;221;g9594b4e135_1_31"/>
          <p:cNvSpPr txBox="1"/>
          <p:nvPr>
            <p:ph idx="1" type="body"/>
          </p:nvPr>
        </p:nvSpPr>
        <p:spPr>
          <a:xfrm>
            <a:off x="992700" y="1607675"/>
            <a:ext cx="4359300" cy="45186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t/>
            </a:r>
            <a:endParaRPr>
              <a:latin typeface="Arial"/>
              <a:ea typeface="Arial"/>
              <a:cs typeface="Arial"/>
              <a:sym typeface="Arial"/>
            </a:endParaRPr>
          </a:p>
          <a:p>
            <a:pPr indent="0" lvl="0" marL="0" rtl="0" algn="l">
              <a:spcBef>
                <a:spcPts val="640"/>
              </a:spcBef>
              <a:spcAft>
                <a:spcPts val="0"/>
              </a:spcAft>
              <a:buNone/>
            </a:pPr>
            <a:r>
              <a:rPr b="1" lang="en-US" sz="2000" u="sng">
                <a:solidFill>
                  <a:schemeClr val="hlink"/>
                </a:solidFill>
                <a:latin typeface="Arial"/>
                <a:ea typeface="Arial"/>
                <a:cs typeface="Arial"/>
                <a:sym typeface="Arial"/>
                <a:hlinkClick r:id="rId3"/>
              </a:rPr>
              <a:t>Request a Substitute</a:t>
            </a:r>
            <a:r>
              <a:rPr b="1" lang="en-US" sz="2000">
                <a:latin typeface="Arial"/>
                <a:ea typeface="Arial"/>
                <a:cs typeface="Arial"/>
                <a:sym typeface="Arial"/>
              </a:rPr>
              <a:t> </a:t>
            </a:r>
            <a:r>
              <a:rPr lang="en-US" sz="2000">
                <a:latin typeface="Arial"/>
                <a:ea typeface="Arial"/>
                <a:cs typeface="Arial"/>
                <a:sym typeface="Arial"/>
              </a:rPr>
              <a:t>form is now available on the WPnet</a:t>
            </a:r>
            <a:endParaRPr sz="2000">
              <a:latin typeface="Arial"/>
              <a:ea typeface="Arial"/>
              <a:cs typeface="Arial"/>
              <a:sym typeface="Arial"/>
            </a:endParaRPr>
          </a:p>
          <a:p>
            <a:pPr indent="0" lvl="0" marL="0" rtl="0" algn="l">
              <a:spcBef>
                <a:spcPts val="640"/>
              </a:spcBef>
              <a:spcAft>
                <a:spcPts val="0"/>
              </a:spcAft>
              <a:buNone/>
            </a:pPr>
            <a:r>
              <a:t/>
            </a:r>
            <a:endParaRPr sz="2000">
              <a:latin typeface="Arial"/>
              <a:ea typeface="Arial"/>
              <a:cs typeface="Arial"/>
              <a:sym typeface="Arial"/>
            </a:endParaRPr>
          </a:p>
          <a:p>
            <a:pPr indent="0" lvl="0" marL="0" rtl="0" algn="l">
              <a:spcBef>
                <a:spcPts val="640"/>
              </a:spcBef>
              <a:spcAft>
                <a:spcPts val="0"/>
              </a:spcAft>
              <a:buNone/>
            </a:pPr>
            <a:r>
              <a:rPr lang="en-US" sz="2000">
                <a:latin typeface="Arial"/>
                <a:ea typeface="Arial"/>
                <a:cs typeface="Arial"/>
                <a:sym typeface="Arial"/>
              </a:rPr>
              <a:t>Questions? Contact Lesley Yoder (</a:t>
            </a:r>
            <a:r>
              <a:rPr lang="en-US" sz="2000" u="sng">
                <a:solidFill>
                  <a:schemeClr val="hlink"/>
                </a:solidFill>
                <a:latin typeface="Arial"/>
                <a:ea typeface="Arial"/>
                <a:cs typeface="Arial"/>
                <a:sym typeface="Arial"/>
                <a:hlinkClick r:id="rId4"/>
              </a:rPr>
              <a:t>layoder@bu.edu</a:t>
            </a:r>
            <a:r>
              <a:rPr lang="en-US" sz="2000">
                <a:latin typeface="Arial"/>
                <a:ea typeface="Arial"/>
                <a:cs typeface="Arial"/>
                <a:sym typeface="Arial"/>
              </a:rPr>
              <a:t>) </a:t>
            </a:r>
            <a:endParaRPr sz="2000">
              <a:latin typeface="Arial"/>
              <a:ea typeface="Arial"/>
              <a:cs typeface="Arial"/>
              <a:sym typeface="Arial"/>
            </a:endParaRPr>
          </a:p>
        </p:txBody>
      </p:sp>
      <p:pic>
        <p:nvPicPr>
          <p:cNvPr id="222" name="Google Shape;222;g9594b4e135_1_31"/>
          <p:cNvPicPr preferRelativeResize="0"/>
          <p:nvPr/>
        </p:nvPicPr>
        <p:blipFill>
          <a:blip r:embed="rId5">
            <a:alphaModFix/>
          </a:blip>
          <a:stretch>
            <a:fillRect/>
          </a:stretch>
        </p:blipFill>
        <p:spPr>
          <a:xfrm>
            <a:off x="5351950" y="0"/>
            <a:ext cx="3582541"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9875012e4e_2_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3600">
                <a:latin typeface="Cutive"/>
                <a:ea typeface="Cutive"/>
                <a:cs typeface="Cutive"/>
                <a:sym typeface="Cutive"/>
              </a:rPr>
              <a:t>Things to come</a:t>
            </a:r>
            <a:endParaRPr b="1" sz="3600">
              <a:latin typeface="Cutive"/>
              <a:ea typeface="Cutive"/>
              <a:cs typeface="Cutive"/>
              <a:sym typeface="Cutive"/>
            </a:endParaRPr>
          </a:p>
        </p:txBody>
      </p:sp>
      <p:sp>
        <p:nvSpPr>
          <p:cNvPr id="229" name="Google Shape;229;g9875012e4e_2_0"/>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lang="en-US">
                <a:latin typeface="Arial"/>
                <a:ea typeface="Arial"/>
                <a:cs typeface="Arial"/>
                <a:sym typeface="Arial"/>
              </a:rPr>
              <a:t>Beginning-of-year meetings</a:t>
            </a:r>
            <a:endParaRPr>
              <a:latin typeface="Arial"/>
              <a:ea typeface="Arial"/>
              <a:cs typeface="Arial"/>
              <a:sym typeface="Arial"/>
            </a:endParaRPr>
          </a:p>
          <a:p>
            <a:pPr indent="0" lvl="0" marL="0" rtl="0" algn="l">
              <a:spcBef>
                <a:spcPts val="640"/>
              </a:spcBef>
              <a:spcAft>
                <a:spcPts val="0"/>
              </a:spcAft>
              <a:buNone/>
            </a:pPr>
            <a:r>
              <a:rPr lang="en-US">
                <a:latin typeface="Arial"/>
                <a:ea typeface="Arial"/>
                <a:cs typeface="Arial"/>
                <a:sym typeface="Arial"/>
              </a:rPr>
              <a:t>Teaching observations</a:t>
            </a:r>
            <a:endParaRPr>
              <a:latin typeface="Arial"/>
              <a:ea typeface="Arial"/>
              <a:cs typeface="Arial"/>
              <a:sym typeface="Arial"/>
            </a:endParaRPr>
          </a:p>
          <a:p>
            <a:pPr indent="0" lvl="0" marL="0" rtl="0" algn="l">
              <a:spcBef>
                <a:spcPts val="640"/>
              </a:spcBef>
              <a:spcAft>
                <a:spcPts val="0"/>
              </a:spcAft>
              <a:buNone/>
            </a:pPr>
            <a:r>
              <a:rPr lang="en-US">
                <a:latin typeface="Arial"/>
                <a:ea typeface="Arial"/>
                <a:cs typeface="Arial"/>
                <a:sym typeface="Arial"/>
              </a:rPr>
              <a:t>Promotion process</a:t>
            </a:r>
            <a:endParaRPr>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g95d6ab1894_0_0"/>
          <p:cNvSpPr txBox="1"/>
          <p:nvPr>
            <p:ph type="title"/>
          </p:nvPr>
        </p:nvSpPr>
        <p:spPr>
          <a:xfrm>
            <a:off x="457200" y="791913"/>
            <a:ext cx="8229600" cy="1143000"/>
          </a:xfrm>
          <a:prstGeom prst="rect">
            <a:avLst/>
          </a:prstGeom>
        </p:spPr>
        <p:txBody>
          <a:bodyPr anchorCtr="0" anchor="ctr" bIns="45700" lIns="91425" spcFirstLastPara="1" rIns="91425" wrap="square" tIns="45700">
            <a:noAutofit/>
          </a:bodyPr>
          <a:lstStyle/>
          <a:p>
            <a:pPr indent="0" lvl="0" marL="0" rtl="0" algn="ctr">
              <a:spcBef>
                <a:spcPts val="640"/>
              </a:spcBef>
              <a:spcAft>
                <a:spcPts val="0"/>
              </a:spcAft>
              <a:buClr>
                <a:schemeClr val="dk1"/>
              </a:buClr>
              <a:buSzPts val="1100"/>
              <a:buFont typeface="Arial"/>
              <a:buNone/>
            </a:pPr>
            <a:r>
              <a:rPr b="1" lang="en-US" sz="3600">
                <a:latin typeface="Cutive"/>
                <a:ea typeface="Cutive"/>
                <a:cs typeface="Cutive"/>
                <a:sym typeface="Cutive"/>
              </a:rPr>
              <a:t>Humanities Task Force</a:t>
            </a:r>
            <a:endParaRPr b="1" sz="3600">
              <a:latin typeface="Cutive"/>
              <a:ea typeface="Cutive"/>
              <a:cs typeface="Cutive"/>
              <a:sym typeface="Cutive"/>
            </a:endParaRPr>
          </a:p>
        </p:txBody>
      </p:sp>
      <p:sp>
        <p:nvSpPr>
          <p:cNvPr id="236" name="Google Shape;236;g95d6ab1894_0_0"/>
          <p:cNvSpPr txBox="1"/>
          <p:nvPr>
            <p:ph idx="1" type="body"/>
          </p:nvPr>
        </p:nvSpPr>
        <p:spPr>
          <a:xfrm>
            <a:off x="2486225" y="2419475"/>
            <a:ext cx="5489700" cy="17352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lang="en-US" sz="2400">
                <a:latin typeface="Arial"/>
                <a:ea typeface="Arial"/>
                <a:cs typeface="Arial"/>
                <a:sym typeface="Arial"/>
              </a:rPr>
              <a:t>A </a:t>
            </a:r>
            <a:r>
              <a:rPr lang="en-US" sz="2400">
                <a:highlight>
                  <a:srgbClr val="FFFFFF"/>
                </a:highlight>
                <a:latin typeface="Arial"/>
                <a:ea typeface="Arial"/>
                <a:cs typeface="Arial"/>
                <a:sym typeface="Arial"/>
              </a:rPr>
              <a:t>questionnaire from the CAS </a:t>
            </a:r>
            <a:r>
              <a:rPr lang="en-US" sz="2400">
                <a:latin typeface="Arial"/>
                <a:ea typeface="Arial"/>
                <a:cs typeface="Arial"/>
                <a:sym typeface="Arial"/>
              </a:rPr>
              <a:t>Humanities Taskforce </a:t>
            </a:r>
            <a:endParaRPr sz="1600">
              <a:latin typeface="Arial"/>
              <a:ea typeface="Arial"/>
              <a:cs typeface="Arial"/>
              <a:sym typeface="Arial"/>
            </a:endParaRPr>
          </a:p>
          <a:p>
            <a:pPr indent="0" lvl="0" marL="0" rtl="0" algn="l">
              <a:spcBef>
                <a:spcPts val="640"/>
              </a:spcBef>
              <a:spcAft>
                <a:spcPts val="0"/>
              </a:spcAft>
              <a:buNone/>
            </a:pPr>
            <a:r>
              <a:t/>
            </a:r>
            <a:endParaRPr/>
          </a:p>
        </p:txBody>
      </p:sp>
      <p:pic>
        <p:nvPicPr>
          <p:cNvPr id="237" name="Google Shape;237;g95d6ab1894_0_0"/>
          <p:cNvPicPr preferRelativeResize="0"/>
          <p:nvPr/>
        </p:nvPicPr>
        <p:blipFill>
          <a:blip r:embed="rId3">
            <a:alphaModFix/>
          </a:blip>
          <a:stretch>
            <a:fillRect/>
          </a:stretch>
        </p:blipFill>
        <p:spPr>
          <a:xfrm>
            <a:off x="841074" y="3722550"/>
            <a:ext cx="1467075" cy="1035750"/>
          </a:xfrm>
          <a:prstGeom prst="rect">
            <a:avLst/>
          </a:prstGeom>
          <a:noFill/>
          <a:ln>
            <a:noFill/>
          </a:ln>
        </p:spPr>
      </p:pic>
      <p:sp>
        <p:nvSpPr>
          <p:cNvPr id="238" name="Google Shape;238;g95d6ab1894_0_0"/>
          <p:cNvSpPr txBox="1"/>
          <p:nvPr/>
        </p:nvSpPr>
        <p:spPr>
          <a:xfrm>
            <a:off x="4253525" y="3834725"/>
            <a:ext cx="3533700" cy="923700"/>
          </a:xfrm>
          <a:prstGeom prst="rect">
            <a:avLst/>
          </a:prstGeom>
          <a:noFill/>
          <a:ln>
            <a:noFill/>
          </a:ln>
        </p:spPr>
        <p:txBody>
          <a:bodyPr anchorCtr="0" anchor="t" bIns="91425" lIns="91425" spcFirstLastPara="1" rIns="91425" wrap="square" tIns="91425">
            <a:noAutofit/>
          </a:bodyPr>
          <a:lstStyle/>
          <a:p>
            <a:pPr indent="0" lvl="0" marL="0" rtl="0" algn="l">
              <a:spcBef>
                <a:spcPts val="640"/>
              </a:spcBef>
              <a:spcAft>
                <a:spcPts val="0"/>
              </a:spcAft>
              <a:buClr>
                <a:schemeClr val="dk1"/>
              </a:buClr>
              <a:buSzPts val="1100"/>
              <a:buFont typeface="Arial"/>
              <a:buNone/>
            </a:pPr>
            <a:r>
              <a:rPr lang="en-US" sz="2400">
                <a:solidFill>
                  <a:schemeClr val="dk1"/>
                </a:solidFill>
              </a:rPr>
              <a:t>will soon reach your inbox.</a:t>
            </a:r>
            <a:endParaRPr sz="2400">
              <a:solidFill>
                <a:schemeClr val="dk1"/>
              </a:solidFill>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8"/>
                                        </p:tgtEl>
                                        <p:attrNameLst>
                                          <p:attrName>style.visibility</p:attrName>
                                        </p:attrNameLst>
                                      </p:cBhvr>
                                      <p:to>
                                        <p:strVal val="visible"/>
                                      </p:to>
                                    </p:set>
                                    <p:anim calcmode="lin" valueType="num">
                                      <p:cBhvr additive="base">
                                        <p:cTn dur="1000"/>
                                        <p:tgtEl>
                                          <p:spTgt spid="23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43" name="Shape 243"/>
        <p:cNvGrpSpPr/>
        <p:nvPr/>
      </p:nvGrpSpPr>
      <p:grpSpPr>
        <a:xfrm>
          <a:off x="0" y="0"/>
          <a:ext cx="0" cy="0"/>
          <a:chOff x="0" y="0"/>
          <a:chExt cx="0" cy="0"/>
        </a:xfrm>
      </p:grpSpPr>
      <p:sp>
        <p:nvSpPr>
          <p:cNvPr id="244" name="Google Shape;244;g966d427285_0_644"/>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3600">
                <a:latin typeface="Cutive"/>
                <a:ea typeface="Cutive"/>
                <a:cs typeface="Cutive"/>
                <a:sym typeface="Cutive"/>
              </a:rPr>
              <a:t>5-Minute Visit</a:t>
            </a:r>
            <a:r>
              <a:rPr lang="en-US"/>
              <a:t> </a:t>
            </a:r>
            <a:endParaRPr/>
          </a:p>
        </p:txBody>
      </p:sp>
      <p:sp>
        <p:nvSpPr>
          <p:cNvPr id="245" name="Google Shape;245;g966d427285_0_644"/>
          <p:cNvSpPr txBox="1"/>
          <p:nvPr>
            <p:ph idx="1" type="body"/>
          </p:nvPr>
        </p:nvSpPr>
        <p:spPr>
          <a:xfrm>
            <a:off x="1711375" y="1629075"/>
            <a:ext cx="6684600" cy="4526100"/>
          </a:xfrm>
          <a:prstGeom prst="rect">
            <a:avLst/>
          </a:prstGeom>
          <a:noFill/>
        </p:spPr>
        <p:txBody>
          <a:bodyPr anchorCtr="0" anchor="t" bIns="45700" lIns="91425" spcFirstLastPara="1" rIns="91425" wrap="square" tIns="45700">
            <a:noAutofit/>
          </a:bodyPr>
          <a:lstStyle/>
          <a:p>
            <a:pPr indent="0" lvl="0" marL="0" rtl="0" algn="l">
              <a:spcBef>
                <a:spcPts val="640"/>
              </a:spcBef>
              <a:spcAft>
                <a:spcPts val="0"/>
              </a:spcAft>
              <a:buNone/>
            </a:pPr>
            <a:r>
              <a:rPr lang="en-US" sz="2400">
                <a:latin typeface="Arial"/>
                <a:ea typeface="Arial"/>
                <a:cs typeface="Arial"/>
                <a:sym typeface="Arial"/>
              </a:rPr>
              <a:t>In your group…</a:t>
            </a:r>
            <a:endParaRPr sz="2400">
              <a:latin typeface="Arial"/>
              <a:ea typeface="Arial"/>
              <a:cs typeface="Arial"/>
              <a:sym typeface="Arial"/>
            </a:endParaRPr>
          </a:p>
          <a:p>
            <a:pPr indent="0" lvl="0" marL="0" rtl="0" algn="l">
              <a:spcBef>
                <a:spcPts val="640"/>
              </a:spcBef>
              <a:spcAft>
                <a:spcPts val="0"/>
              </a:spcAft>
              <a:buNone/>
            </a:pPr>
            <a:r>
              <a:t/>
            </a:r>
            <a:endParaRPr sz="2400">
              <a:latin typeface="Arial"/>
              <a:ea typeface="Arial"/>
              <a:cs typeface="Arial"/>
              <a:sym typeface="Arial"/>
            </a:endParaRPr>
          </a:p>
          <a:p>
            <a:pPr indent="0" lvl="0" marL="0" rtl="0" algn="l">
              <a:spcBef>
                <a:spcPts val="640"/>
              </a:spcBef>
              <a:spcAft>
                <a:spcPts val="0"/>
              </a:spcAft>
              <a:buNone/>
            </a:pPr>
            <a:r>
              <a:rPr lang="en-US" sz="2400">
                <a:latin typeface="Arial"/>
                <a:ea typeface="Arial"/>
                <a:cs typeface="Arial"/>
                <a:sym typeface="Arial"/>
              </a:rPr>
              <a:t>talk about whatever you’d like</a:t>
            </a:r>
            <a:endParaRPr sz="2400">
              <a:latin typeface="Arial"/>
              <a:ea typeface="Arial"/>
              <a:cs typeface="Arial"/>
              <a:sym typeface="Arial"/>
            </a:endParaRPr>
          </a:p>
          <a:p>
            <a:pPr indent="0" lvl="0" marL="457200" rtl="0" algn="l">
              <a:spcBef>
                <a:spcPts val="640"/>
              </a:spcBef>
              <a:spcAft>
                <a:spcPts val="0"/>
              </a:spcAft>
              <a:buNone/>
            </a:pPr>
            <a:r>
              <a:t/>
            </a:r>
            <a:endParaRPr sz="2400">
              <a:latin typeface="Arial"/>
              <a:ea typeface="Arial"/>
              <a:cs typeface="Arial"/>
              <a:sym typeface="Arial"/>
            </a:endParaRPr>
          </a:p>
          <a:p>
            <a:pPr indent="0" lvl="0" marL="0" rtl="0" algn="l">
              <a:spcBef>
                <a:spcPts val="640"/>
              </a:spcBef>
              <a:spcAft>
                <a:spcPts val="0"/>
              </a:spcAft>
              <a:buNone/>
            </a:pPr>
            <a:r>
              <a:t/>
            </a:r>
            <a:endParaRPr sz="2400">
              <a:latin typeface="Arial"/>
              <a:ea typeface="Arial"/>
              <a:cs typeface="Arial"/>
              <a:sym typeface="Arial"/>
            </a:endParaRPr>
          </a:p>
        </p:txBody>
      </p:sp>
      <p:sp>
        <p:nvSpPr>
          <p:cNvPr id="246" name="Google Shape;246;g966d427285_0_644"/>
          <p:cNvSpPr/>
          <p:nvPr/>
        </p:nvSpPr>
        <p:spPr>
          <a:xfrm>
            <a:off x="0" y="-72200"/>
            <a:ext cx="1010700" cy="6944700"/>
          </a:xfrm>
          <a:prstGeom prst="rect">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g966d427285_0_708"/>
          <p:cNvSpPr/>
          <p:nvPr/>
        </p:nvSpPr>
        <p:spPr>
          <a:xfrm>
            <a:off x="1284825" y="4872350"/>
            <a:ext cx="6998100" cy="1118100"/>
          </a:xfrm>
          <a:prstGeom prst="rect">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966d427285_0_708"/>
          <p:cNvSpPr txBox="1"/>
          <p:nvPr>
            <p:ph type="ctrTitle"/>
          </p:nvPr>
        </p:nvSpPr>
        <p:spPr>
          <a:xfrm>
            <a:off x="1676925" y="5272825"/>
            <a:ext cx="6213900" cy="938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959"/>
              <a:buFont typeface="Cutive"/>
              <a:buNone/>
            </a:pPr>
            <a:r>
              <a:rPr lang="en-US" sz="3600">
                <a:latin typeface="Cutive"/>
                <a:ea typeface="Cutive"/>
                <a:cs typeface="Cutive"/>
                <a:sym typeface="Cutive"/>
              </a:rPr>
              <a:t>Resource Reminders</a:t>
            </a:r>
            <a:br>
              <a:rPr lang="en-US" sz="3600">
                <a:latin typeface="Cutive"/>
                <a:ea typeface="Cutive"/>
                <a:cs typeface="Cutive"/>
                <a:sym typeface="Cutive"/>
              </a:rPr>
            </a:br>
            <a:endParaRPr sz="36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9674964695_1_50"/>
          <p:cNvSpPr txBox="1"/>
          <p:nvPr>
            <p:ph type="ctrTitle"/>
          </p:nvPr>
        </p:nvSpPr>
        <p:spPr>
          <a:xfrm>
            <a:off x="311708" y="992767"/>
            <a:ext cx="8520600" cy="2736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800"/>
              <a:buNone/>
            </a:pPr>
            <a:r>
              <a:rPr lang="en-US" sz="6500"/>
              <a:t>WR Portfolio Project</a:t>
            </a:r>
            <a:endParaRPr sz="6500"/>
          </a:p>
        </p:txBody>
      </p:sp>
      <p:sp>
        <p:nvSpPr>
          <p:cNvPr id="258" name="Google Shape;258;g9674964695_1_50"/>
          <p:cNvSpPr txBox="1"/>
          <p:nvPr>
            <p:ph idx="1" type="subTitle"/>
          </p:nvPr>
        </p:nvSpPr>
        <p:spPr>
          <a:xfrm>
            <a:off x="311700" y="3778833"/>
            <a:ext cx="8520600" cy="1056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100"/>
              <a:buNone/>
            </a:pPr>
            <a:r>
              <a:rPr lang="en-US" sz="2500"/>
              <a:t>Aleksandra Kasztalska, Chris McVey, Stephen Hodin</a:t>
            </a:r>
            <a:endParaRPr sz="25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62" name="Shape 262"/>
        <p:cNvGrpSpPr/>
        <p:nvPr/>
      </p:nvGrpSpPr>
      <p:grpSpPr>
        <a:xfrm>
          <a:off x="0" y="0"/>
          <a:ext cx="0" cy="0"/>
          <a:chOff x="0" y="0"/>
          <a:chExt cx="0" cy="0"/>
        </a:xfrm>
      </p:grpSpPr>
      <p:sp>
        <p:nvSpPr>
          <p:cNvPr id="263" name="Google Shape;263;g9674964695_1_56"/>
          <p:cNvSpPr txBox="1"/>
          <p:nvPr>
            <p:ph idx="1" type="body"/>
          </p:nvPr>
        </p:nvSpPr>
        <p:spPr>
          <a:xfrm>
            <a:off x="170700" y="444850"/>
            <a:ext cx="8802600" cy="6654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US" sz="1900">
                <a:solidFill>
                  <a:srgbClr val="000000"/>
                </a:solidFill>
              </a:rPr>
              <a:t>The </a:t>
            </a:r>
            <a:r>
              <a:rPr b="1" lang="en-US" sz="1900">
                <a:solidFill>
                  <a:srgbClr val="000000"/>
                </a:solidFill>
              </a:rPr>
              <a:t>WR Portfolio Project </a:t>
            </a:r>
            <a:r>
              <a:rPr lang="en-US" sz="1900">
                <a:solidFill>
                  <a:srgbClr val="000000"/>
                </a:solidFill>
              </a:rPr>
              <a:t>is an initiative to simplify, expand, and standardize writing portfolios for WR classes. Supported by an Assessment Mini-Grant, the project seeks:</a:t>
            </a:r>
            <a:endParaRPr sz="1900">
              <a:solidFill>
                <a:srgbClr val="000000"/>
              </a:solidFill>
            </a:endParaRPr>
          </a:p>
          <a:p>
            <a:pPr indent="0" lvl="0" marL="0" rtl="0" algn="l">
              <a:lnSpc>
                <a:spcPct val="100000"/>
              </a:lnSpc>
              <a:spcBef>
                <a:spcPts val="0"/>
              </a:spcBef>
              <a:spcAft>
                <a:spcPts val="0"/>
              </a:spcAft>
              <a:buSzPts val="1800"/>
              <a:buNone/>
            </a:pPr>
            <a:r>
              <a:t/>
            </a:r>
            <a:endParaRPr sz="800">
              <a:solidFill>
                <a:srgbClr val="000000"/>
              </a:solidFill>
            </a:endParaRPr>
          </a:p>
          <a:p>
            <a:pPr indent="-349250" lvl="0" marL="457200" rtl="0" algn="l">
              <a:lnSpc>
                <a:spcPct val="100000"/>
              </a:lnSpc>
              <a:spcBef>
                <a:spcPts val="0"/>
              </a:spcBef>
              <a:spcAft>
                <a:spcPts val="0"/>
              </a:spcAft>
              <a:buClr>
                <a:srgbClr val="000000"/>
              </a:buClr>
              <a:buSzPts val="1900"/>
              <a:buAutoNum type="arabicPeriod"/>
            </a:pPr>
            <a:r>
              <a:rPr lang="en-US" sz="1900">
                <a:solidFill>
                  <a:srgbClr val="000000"/>
                </a:solidFill>
              </a:rPr>
              <a:t>To facilitate </a:t>
            </a:r>
            <a:r>
              <a:rPr b="1" lang="en-US" sz="1900">
                <a:solidFill>
                  <a:srgbClr val="000000"/>
                </a:solidFill>
              </a:rPr>
              <a:t>metacognitive </a:t>
            </a:r>
            <a:r>
              <a:rPr lang="en-US" sz="1900">
                <a:solidFill>
                  <a:srgbClr val="000000"/>
                </a:solidFill>
              </a:rPr>
              <a:t>student portfolios that better reflect the BU Hub and recently redeveloped WR curriculum, including and especially multimodal projects;</a:t>
            </a:r>
            <a:endParaRPr sz="1900">
              <a:solidFill>
                <a:srgbClr val="000000"/>
              </a:solidFill>
            </a:endParaRPr>
          </a:p>
          <a:p>
            <a:pPr indent="-349250" lvl="0" marL="457200" rtl="0" algn="l">
              <a:lnSpc>
                <a:spcPct val="100000"/>
              </a:lnSpc>
              <a:spcBef>
                <a:spcPts val="1000"/>
              </a:spcBef>
              <a:spcAft>
                <a:spcPts val="0"/>
              </a:spcAft>
              <a:buClr>
                <a:srgbClr val="000000"/>
              </a:buClr>
              <a:buSzPts val="1900"/>
              <a:buAutoNum type="arabicPeriod"/>
            </a:pPr>
            <a:r>
              <a:rPr lang="en-US" sz="1900">
                <a:solidFill>
                  <a:srgbClr val="000000"/>
                </a:solidFill>
              </a:rPr>
              <a:t>To offer a </a:t>
            </a:r>
            <a:r>
              <a:rPr b="1" lang="en-US" sz="1900">
                <a:solidFill>
                  <a:srgbClr val="000000"/>
                </a:solidFill>
              </a:rPr>
              <a:t>“ready-to-go” </a:t>
            </a:r>
            <a:r>
              <a:rPr lang="en-US" sz="1900">
                <a:solidFill>
                  <a:srgbClr val="000000"/>
                </a:solidFill>
              </a:rPr>
              <a:t>portfolio assignment for graduate students and instructors who might be unfamiliar with portfolios in first-year-composition (FYC) curriculum, and to make it easier for all instructors to integrate portfolios in their WR courses;</a:t>
            </a:r>
            <a:endParaRPr sz="1900">
              <a:solidFill>
                <a:srgbClr val="000000"/>
              </a:solidFill>
            </a:endParaRPr>
          </a:p>
          <a:p>
            <a:pPr indent="-349250" lvl="0" marL="457200" rtl="0" algn="l">
              <a:lnSpc>
                <a:spcPct val="100000"/>
              </a:lnSpc>
              <a:spcBef>
                <a:spcPts val="1000"/>
              </a:spcBef>
              <a:spcAft>
                <a:spcPts val="0"/>
              </a:spcAft>
              <a:buClr>
                <a:srgbClr val="000000"/>
              </a:buClr>
              <a:buSzPts val="1900"/>
              <a:buAutoNum type="arabicPeriod"/>
            </a:pPr>
            <a:r>
              <a:rPr lang="en-US" sz="1900">
                <a:solidFill>
                  <a:srgbClr val="000000"/>
                </a:solidFill>
              </a:rPr>
              <a:t>To provide instructors with a clear </a:t>
            </a:r>
            <a:r>
              <a:rPr b="1" lang="en-US" sz="1900">
                <a:solidFill>
                  <a:srgbClr val="000000"/>
                </a:solidFill>
              </a:rPr>
              <a:t>rubric and criteria for assessment </a:t>
            </a:r>
            <a:r>
              <a:rPr lang="en-US" sz="1900">
                <a:solidFill>
                  <a:srgbClr val="000000"/>
                </a:solidFill>
              </a:rPr>
              <a:t>of student metacognitive writing as documented in portfolios;</a:t>
            </a:r>
            <a:endParaRPr sz="1900">
              <a:solidFill>
                <a:srgbClr val="000000"/>
              </a:solidFill>
            </a:endParaRPr>
          </a:p>
          <a:p>
            <a:pPr indent="-349250" lvl="0" marL="457200" rtl="0" algn="l">
              <a:lnSpc>
                <a:spcPct val="100000"/>
              </a:lnSpc>
              <a:spcBef>
                <a:spcPts val="1000"/>
              </a:spcBef>
              <a:spcAft>
                <a:spcPts val="0"/>
              </a:spcAft>
              <a:buClr>
                <a:srgbClr val="000000"/>
              </a:buClr>
              <a:buSzPts val="1900"/>
              <a:buAutoNum type="arabicPeriod"/>
            </a:pPr>
            <a:r>
              <a:rPr lang="en-US" sz="1900">
                <a:solidFill>
                  <a:srgbClr val="000000"/>
                </a:solidFill>
              </a:rPr>
              <a:t>To build the groundwork for a better, more standardized dataset that the Writing Program can utilize during its biennial </a:t>
            </a:r>
            <a:r>
              <a:rPr b="1" lang="en-US" sz="1900">
                <a:solidFill>
                  <a:srgbClr val="000000"/>
                </a:solidFill>
              </a:rPr>
              <a:t>quantitative assessment</a:t>
            </a:r>
            <a:r>
              <a:rPr lang="en-US" sz="1900">
                <a:solidFill>
                  <a:srgbClr val="000000"/>
                </a:solidFill>
              </a:rPr>
              <a:t>;</a:t>
            </a:r>
            <a:endParaRPr sz="1900">
              <a:solidFill>
                <a:srgbClr val="000000"/>
              </a:solidFill>
            </a:endParaRPr>
          </a:p>
          <a:p>
            <a:pPr indent="-349250" lvl="0" marL="457200" rtl="0" algn="l">
              <a:lnSpc>
                <a:spcPct val="100000"/>
              </a:lnSpc>
              <a:spcBef>
                <a:spcPts val="1000"/>
              </a:spcBef>
              <a:spcAft>
                <a:spcPts val="1000"/>
              </a:spcAft>
              <a:buClr>
                <a:srgbClr val="000000"/>
              </a:buClr>
              <a:buSzPts val="1900"/>
              <a:buAutoNum type="arabicPeriod"/>
            </a:pPr>
            <a:r>
              <a:rPr lang="en-US" sz="1900">
                <a:solidFill>
                  <a:srgbClr val="000000"/>
                </a:solidFill>
              </a:rPr>
              <a:t>To design a </a:t>
            </a:r>
            <a:r>
              <a:rPr b="1" lang="en-US" sz="1900">
                <a:solidFill>
                  <a:srgbClr val="000000"/>
                </a:solidFill>
              </a:rPr>
              <a:t>portfolio template </a:t>
            </a:r>
            <a:r>
              <a:rPr lang="en-US" sz="1900">
                <a:solidFill>
                  <a:srgbClr val="000000"/>
                </a:solidFill>
              </a:rPr>
              <a:t>that has the potential for students to create a single, unified WR portfolio across their WR coursework.</a:t>
            </a:r>
            <a:endParaRPr sz="1900">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67" name="Shape 267"/>
        <p:cNvGrpSpPr/>
        <p:nvPr/>
      </p:nvGrpSpPr>
      <p:grpSpPr>
        <a:xfrm>
          <a:off x="0" y="0"/>
          <a:ext cx="0" cy="0"/>
          <a:chOff x="0" y="0"/>
          <a:chExt cx="0" cy="0"/>
        </a:xfrm>
      </p:grpSpPr>
      <p:sp>
        <p:nvSpPr>
          <p:cNvPr id="268" name="Google Shape;268;g9674964695_1_60"/>
          <p:cNvSpPr txBox="1"/>
          <p:nvPr>
            <p:ph idx="1" type="body"/>
          </p:nvPr>
        </p:nvSpPr>
        <p:spPr>
          <a:xfrm>
            <a:off x="358750" y="647463"/>
            <a:ext cx="8662200" cy="618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US" sz="3300">
                <a:solidFill>
                  <a:srgbClr val="000000"/>
                </a:solidFill>
              </a:rPr>
              <a:t>We have developed a number of portfolio resources for WR112, WR120, and WR15X, including:</a:t>
            </a:r>
            <a:endParaRPr sz="3300">
              <a:solidFill>
                <a:srgbClr val="000000"/>
              </a:solidFill>
            </a:endParaRPr>
          </a:p>
          <a:p>
            <a:pPr indent="-438150" lvl="0" marL="457200" rtl="0" algn="l">
              <a:lnSpc>
                <a:spcPct val="115000"/>
              </a:lnSpc>
              <a:spcBef>
                <a:spcPts val="1000"/>
              </a:spcBef>
              <a:spcAft>
                <a:spcPts val="0"/>
              </a:spcAft>
              <a:buClr>
                <a:srgbClr val="000000"/>
              </a:buClr>
              <a:buSzPts val="3300"/>
              <a:buChar char="●"/>
            </a:pPr>
            <a:r>
              <a:rPr b="1" lang="en-US" sz="3300">
                <a:solidFill>
                  <a:srgbClr val="000000"/>
                </a:solidFill>
              </a:rPr>
              <a:t>assignment sheets,</a:t>
            </a:r>
            <a:endParaRPr b="1" sz="3300">
              <a:solidFill>
                <a:srgbClr val="000000"/>
              </a:solidFill>
            </a:endParaRPr>
          </a:p>
          <a:p>
            <a:pPr indent="-438150" lvl="0" marL="457200" rtl="0" algn="l">
              <a:lnSpc>
                <a:spcPct val="115000"/>
              </a:lnSpc>
              <a:spcBef>
                <a:spcPts val="1000"/>
              </a:spcBef>
              <a:spcAft>
                <a:spcPts val="0"/>
              </a:spcAft>
              <a:buClr>
                <a:srgbClr val="000000"/>
              </a:buClr>
              <a:buSzPts val="3300"/>
              <a:buChar char="●"/>
            </a:pPr>
            <a:r>
              <a:rPr b="1" lang="en-US" sz="3300">
                <a:solidFill>
                  <a:srgbClr val="000000"/>
                </a:solidFill>
              </a:rPr>
              <a:t>Word and Digication templates</a:t>
            </a:r>
            <a:endParaRPr b="1" sz="3300">
              <a:solidFill>
                <a:srgbClr val="000000"/>
              </a:solidFill>
            </a:endParaRPr>
          </a:p>
          <a:p>
            <a:pPr indent="-438150" lvl="0" marL="457200" rtl="0" algn="l">
              <a:lnSpc>
                <a:spcPct val="115000"/>
              </a:lnSpc>
              <a:spcBef>
                <a:spcPts val="1000"/>
              </a:spcBef>
              <a:spcAft>
                <a:spcPts val="0"/>
              </a:spcAft>
              <a:buClr>
                <a:srgbClr val="000000"/>
              </a:buClr>
              <a:buSzPts val="3300"/>
              <a:buChar char="●"/>
            </a:pPr>
            <a:r>
              <a:rPr b="1" lang="en-US" sz="3300">
                <a:solidFill>
                  <a:srgbClr val="000000"/>
                </a:solidFill>
              </a:rPr>
              <a:t>grading rubrics, and</a:t>
            </a:r>
            <a:endParaRPr b="1" sz="3300">
              <a:solidFill>
                <a:srgbClr val="000000"/>
              </a:solidFill>
            </a:endParaRPr>
          </a:p>
          <a:p>
            <a:pPr indent="-438150" lvl="0" marL="457200" rtl="0" algn="l">
              <a:lnSpc>
                <a:spcPct val="115000"/>
              </a:lnSpc>
              <a:spcBef>
                <a:spcPts val="1000"/>
              </a:spcBef>
              <a:spcAft>
                <a:spcPts val="1000"/>
              </a:spcAft>
              <a:buClr>
                <a:srgbClr val="000000"/>
              </a:buClr>
              <a:buSzPts val="3300"/>
              <a:buChar char="●"/>
            </a:pPr>
            <a:r>
              <a:rPr b="1" lang="en-US" sz="3300">
                <a:solidFill>
                  <a:srgbClr val="000000"/>
                </a:solidFill>
              </a:rPr>
              <a:t>instructor guides.</a:t>
            </a:r>
            <a:endParaRPr b="1" sz="3300"/>
          </a:p>
        </p:txBody>
      </p:sp>
      <p:pic>
        <p:nvPicPr>
          <p:cNvPr id="269" name="Google Shape;269;g9674964695_1_60"/>
          <p:cNvPicPr preferRelativeResize="0"/>
          <p:nvPr/>
        </p:nvPicPr>
        <p:blipFill rotWithShape="1">
          <a:blip r:embed="rId3">
            <a:alphaModFix/>
          </a:blip>
          <a:srcRect b="0" l="0" r="0" t="0"/>
          <a:stretch/>
        </p:blipFill>
        <p:spPr>
          <a:xfrm>
            <a:off x="6415700" y="5013833"/>
            <a:ext cx="2503326" cy="1251675"/>
          </a:xfrm>
          <a:prstGeom prst="rect">
            <a:avLst/>
          </a:prstGeom>
          <a:noFill/>
          <a:ln>
            <a:noFill/>
          </a:ln>
        </p:spPr>
      </p:pic>
      <p:pic>
        <p:nvPicPr>
          <p:cNvPr id="270" name="Google Shape;270;g9674964695_1_60"/>
          <p:cNvPicPr preferRelativeResize="0"/>
          <p:nvPr/>
        </p:nvPicPr>
        <p:blipFill rotWithShape="1">
          <a:blip r:embed="rId4">
            <a:alphaModFix/>
          </a:blip>
          <a:srcRect b="0" l="0" r="0" t="0"/>
          <a:stretch/>
        </p:blipFill>
        <p:spPr>
          <a:xfrm>
            <a:off x="7013422" y="3113233"/>
            <a:ext cx="1307879" cy="12516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74" name="Shape 274"/>
        <p:cNvGrpSpPr/>
        <p:nvPr/>
      </p:nvGrpSpPr>
      <p:grpSpPr>
        <a:xfrm>
          <a:off x="0" y="0"/>
          <a:ext cx="0" cy="0"/>
          <a:chOff x="0" y="0"/>
          <a:chExt cx="0" cy="0"/>
        </a:xfrm>
      </p:grpSpPr>
      <p:pic>
        <p:nvPicPr>
          <p:cNvPr id="275" name="Google Shape;275;g9674964695_1_66"/>
          <p:cNvPicPr preferRelativeResize="0"/>
          <p:nvPr/>
        </p:nvPicPr>
        <p:blipFill rotWithShape="1">
          <a:blip r:embed="rId3">
            <a:alphaModFix/>
          </a:blip>
          <a:srcRect b="0" l="0" r="0" t="0"/>
          <a:stretch/>
        </p:blipFill>
        <p:spPr>
          <a:xfrm>
            <a:off x="152400" y="788659"/>
            <a:ext cx="8839203" cy="436097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79" name="Shape 279"/>
        <p:cNvGrpSpPr/>
        <p:nvPr/>
      </p:nvGrpSpPr>
      <p:grpSpPr>
        <a:xfrm>
          <a:off x="0" y="0"/>
          <a:ext cx="0" cy="0"/>
          <a:chOff x="0" y="0"/>
          <a:chExt cx="0" cy="0"/>
        </a:xfrm>
      </p:grpSpPr>
      <p:sp>
        <p:nvSpPr>
          <p:cNvPr id="280" name="Google Shape;280;g9674964695_1_70"/>
          <p:cNvSpPr txBox="1"/>
          <p:nvPr>
            <p:ph idx="1" type="body"/>
          </p:nvPr>
        </p:nvSpPr>
        <p:spPr>
          <a:xfrm>
            <a:off x="325375" y="804600"/>
            <a:ext cx="8662200" cy="618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US" sz="3300">
                <a:solidFill>
                  <a:srgbClr val="000000"/>
                </a:solidFill>
              </a:rPr>
              <a:t>These resources can be </a:t>
            </a:r>
            <a:r>
              <a:rPr b="1" lang="en-US" sz="3300">
                <a:solidFill>
                  <a:srgbClr val="000000"/>
                </a:solidFill>
              </a:rPr>
              <a:t>adapted </a:t>
            </a:r>
            <a:r>
              <a:rPr lang="en-US" sz="3300">
                <a:solidFill>
                  <a:srgbClr val="000000"/>
                </a:solidFill>
              </a:rPr>
              <a:t>and </a:t>
            </a:r>
            <a:r>
              <a:rPr b="1" lang="en-US" sz="3300">
                <a:solidFill>
                  <a:srgbClr val="000000"/>
                </a:solidFill>
              </a:rPr>
              <a:t>edited </a:t>
            </a:r>
            <a:r>
              <a:rPr lang="en-US" sz="3300">
                <a:solidFill>
                  <a:srgbClr val="000000"/>
                </a:solidFill>
              </a:rPr>
              <a:t>as you see fit!</a:t>
            </a:r>
            <a:endParaRPr sz="3300">
              <a:solidFill>
                <a:srgbClr val="000000"/>
              </a:solidFill>
            </a:endParaRPr>
          </a:p>
          <a:p>
            <a:pPr indent="0" lvl="0" marL="0" rtl="0" algn="l">
              <a:lnSpc>
                <a:spcPct val="115000"/>
              </a:lnSpc>
              <a:spcBef>
                <a:spcPts val="1000"/>
              </a:spcBef>
              <a:spcAft>
                <a:spcPts val="0"/>
              </a:spcAft>
              <a:buSzPts val="1800"/>
              <a:buNone/>
            </a:pPr>
            <a:r>
              <a:t/>
            </a:r>
            <a:endParaRPr sz="3300">
              <a:solidFill>
                <a:srgbClr val="000000"/>
              </a:solidFill>
            </a:endParaRPr>
          </a:p>
          <a:p>
            <a:pPr indent="0" lvl="0" marL="0" rtl="0" algn="l">
              <a:lnSpc>
                <a:spcPct val="115000"/>
              </a:lnSpc>
              <a:spcBef>
                <a:spcPts val="1000"/>
              </a:spcBef>
              <a:spcAft>
                <a:spcPts val="1000"/>
              </a:spcAft>
              <a:buSzPts val="1800"/>
              <a:buNone/>
            </a:pPr>
            <a:r>
              <a:rPr lang="en-US" sz="3300">
                <a:solidFill>
                  <a:srgbClr val="000000"/>
                </a:solidFill>
              </a:rPr>
              <a:t>We will further refine these resources at the end of the semester after testing them in our own classes and, hopefully, piloting them with some of you this fall.</a:t>
            </a:r>
            <a:endParaRPr sz="3300">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84" name="Shape 284"/>
        <p:cNvGrpSpPr/>
        <p:nvPr/>
      </p:nvGrpSpPr>
      <p:grpSpPr>
        <a:xfrm>
          <a:off x="0" y="0"/>
          <a:ext cx="0" cy="0"/>
          <a:chOff x="0" y="0"/>
          <a:chExt cx="0" cy="0"/>
        </a:xfrm>
      </p:grpSpPr>
      <p:sp>
        <p:nvSpPr>
          <p:cNvPr id="285" name="Google Shape;285;g9674964695_1_74"/>
          <p:cNvSpPr txBox="1"/>
          <p:nvPr>
            <p:ph idx="1" type="body"/>
          </p:nvPr>
        </p:nvSpPr>
        <p:spPr>
          <a:xfrm>
            <a:off x="327825" y="570000"/>
            <a:ext cx="8662200" cy="571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US" sz="3300">
                <a:solidFill>
                  <a:srgbClr val="000000"/>
                </a:solidFill>
              </a:rPr>
              <a:t>You can access all the resources at: </a:t>
            </a:r>
            <a:endParaRPr sz="3300">
              <a:solidFill>
                <a:srgbClr val="000000"/>
              </a:solidFill>
            </a:endParaRPr>
          </a:p>
          <a:p>
            <a:pPr indent="0" lvl="0" marL="0" rtl="0" algn="l">
              <a:lnSpc>
                <a:spcPct val="115000"/>
              </a:lnSpc>
              <a:spcBef>
                <a:spcPts val="1000"/>
              </a:spcBef>
              <a:spcAft>
                <a:spcPts val="0"/>
              </a:spcAft>
              <a:buSzPts val="1800"/>
              <a:buNone/>
            </a:pPr>
            <a:r>
              <a:rPr lang="en-US" sz="1600" u="sng">
                <a:solidFill>
                  <a:srgbClr val="1155CC"/>
                </a:solidFill>
              </a:rPr>
              <a:t>https://drive.google.com/drive/folders/1OdM22gw9Zt_vQJq7DL3_ddAChjWznYPz?usp=sharing</a:t>
            </a:r>
            <a:endParaRPr sz="3800">
              <a:solidFill>
                <a:srgbClr val="1155CC"/>
              </a:solidFill>
            </a:endParaRPr>
          </a:p>
          <a:p>
            <a:pPr indent="0" lvl="0" marL="0" rtl="0" algn="l">
              <a:lnSpc>
                <a:spcPct val="115000"/>
              </a:lnSpc>
              <a:spcBef>
                <a:spcPts val="1000"/>
              </a:spcBef>
              <a:spcAft>
                <a:spcPts val="0"/>
              </a:spcAft>
              <a:buSzPts val="1800"/>
              <a:buNone/>
            </a:pPr>
            <a:r>
              <a:t/>
            </a:r>
            <a:endParaRPr sz="3300">
              <a:solidFill>
                <a:srgbClr val="000000"/>
              </a:solidFill>
            </a:endParaRPr>
          </a:p>
          <a:p>
            <a:pPr indent="0" lvl="0" marL="0" rtl="0" algn="l">
              <a:lnSpc>
                <a:spcPct val="115000"/>
              </a:lnSpc>
              <a:spcBef>
                <a:spcPts val="1000"/>
              </a:spcBef>
              <a:spcAft>
                <a:spcPts val="0"/>
              </a:spcAft>
              <a:buSzPts val="1800"/>
              <a:buNone/>
            </a:pPr>
            <a:r>
              <a:rPr lang="en-US" sz="3300">
                <a:solidFill>
                  <a:srgbClr val="000000"/>
                </a:solidFill>
              </a:rPr>
              <a:t>You can access the Digication templates at:</a:t>
            </a:r>
            <a:endParaRPr sz="3300">
              <a:solidFill>
                <a:srgbClr val="000000"/>
              </a:solidFill>
            </a:endParaRPr>
          </a:p>
          <a:p>
            <a:pPr indent="0" lvl="0" marL="0" rtl="0" algn="l">
              <a:lnSpc>
                <a:spcPct val="115000"/>
              </a:lnSpc>
              <a:spcBef>
                <a:spcPts val="1000"/>
              </a:spcBef>
              <a:spcAft>
                <a:spcPts val="0"/>
              </a:spcAft>
              <a:buSzPts val="1800"/>
              <a:buNone/>
            </a:pPr>
            <a:r>
              <a:rPr lang="en-US" sz="2300" u="sng">
                <a:solidFill>
                  <a:srgbClr val="1155CC"/>
                </a:solidFill>
              </a:rPr>
              <a:t>https://bu.digication.com/wr-portfolio-project-</a:t>
            </a:r>
            <a:r>
              <a:rPr b="1" lang="en-US" sz="2600" u="sng">
                <a:solidFill>
                  <a:srgbClr val="1155CC"/>
                </a:solidFill>
              </a:rPr>
              <a:t>wr120-template</a:t>
            </a:r>
            <a:endParaRPr b="1" sz="1100">
              <a:solidFill>
                <a:srgbClr val="1155CC"/>
              </a:solidFill>
            </a:endParaRPr>
          </a:p>
          <a:p>
            <a:pPr indent="0" lvl="0" marL="0" rtl="0" algn="l">
              <a:lnSpc>
                <a:spcPct val="115000"/>
              </a:lnSpc>
              <a:spcBef>
                <a:spcPts val="1000"/>
              </a:spcBef>
              <a:spcAft>
                <a:spcPts val="0"/>
              </a:spcAft>
              <a:buSzPts val="1800"/>
              <a:buNone/>
            </a:pPr>
            <a:r>
              <a:rPr b="1" lang="en-US" sz="1100">
                <a:solidFill>
                  <a:srgbClr val="1155CC"/>
                </a:solidFill>
              </a:rPr>
              <a:t> </a:t>
            </a:r>
            <a:endParaRPr b="1" sz="1100">
              <a:solidFill>
                <a:srgbClr val="1155CC"/>
              </a:solidFill>
            </a:endParaRPr>
          </a:p>
          <a:p>
            <a:pPr indent="0" lvl="0" marL="0" rtl="0" algn="l">
              <a:lnSpc>
                <a:spcPct val="115000"/>
              </a:lnSpc>
              <a:spcBef>
                <a:spcPts val="1000"/>
              </a:spcBef>
              <a:spcAft>
                <a:spcPts val="1000"/>
              </a:spcAft>
              <a:buSzPts val="1800"/>
              <a:buNone/>
            </a:pPr>
            <a:r>
              <a:rPr lang="en-US" sz="2400" u="sng">
                <a:solidFill>
                  <a:srgbClr val="1155CC"/>
                </a:solidFill>
              </a:rPr>
              <a:t>https://bu.digication.com/wr-portfolio-project-</a:t>
            </a:r>
            <a:r>
              <a:rPr b="1" lang="en-US" sz="2700" u="sng">
                <a:solidFill>
                  <a:srgbClr val="1155CC"/>
                </a:solidFill>
              </a:rPr>
              <a:t>wr15x-template</a:t>
            </a:r>
            <a:r>
              <a:rPr b="1" lang="en-US" sz="2700">
                <a:solidFill>
                  <a:srgbClr val="1155CC"/>
                </a:solidFill>
              </a:rPr>
              <a:t> </a:t>
            </a:r>
            <a:endParaRPr b="1" sz="2700">
              <a:solidFill>
                <a:srgbClr val="1155CC"/>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89" name="Shape 289"/>
        <p:cNvGrpSpPr/>
        <p:nvPr/>
      </p:nvGrpSpPr>
      <p:grpSpPr>
        <a:xfrm>
          <a:off x="0" y="0"/>
          <a:ext cx="0" cy="0"/>
          <a:chOff x="0" y="0"/>
          <a:chExt cx="0" cy="0"/>
        </a:xfrm>
      </p:grpSpPr>
      <p:sp>
        <p:nvSpPr>
          <p:cNvPr id="290" name="Google Shape;290;g9674964695_1_78"/>
          <p:cNvSpPr txBox="1"/>
          <p:nvPr>
            <p:ph idx="1" type="body"/>
          </p:nvPr>
        </p:nvSpPr>
        <p:spPr>
          <a:xfrm>
            <a:off x="240900" y="291800"/>
            <a:ext cx="8662200" cy="10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000"/>
              </a:spcBef>
              <a:spcAft>
                <a:spcPts val="1000"/>
              </a:spcAft>
              <a:buSzPts val="1800"/>
              <a:buNone/>
            </a:pPr>
            <a:r>
              <a:rPr lang="en-US" sz="3900">
                <a:solidFill>
                  <a:srgbClr val="000000"/>
                </a:solidFill>
              </a:rPr>
              <a:t>Questions? Comments? Contact us!</a:t>
            </a:r>
            <a:endParaRPr b="1" sz="3300">
              <a:solidFill>
                <a:srgbClr val="1155CC"/>
              </a:solidFill>
            </a:endParaRPr>
          </a:p>
        </p:txBody>
      </p:sp>
      <p:pic>
        <p:nvPicPr>
          <p:cNvPr id="291" name="Google Shape;291;g9674964695_1_78"/>
          <p:cNvPicPr preferRelativeResize="0"/>
          <p:nvPr/>
        </p:nvPicPr>
        <p:blipFill rotWithShape="1">
          <a:blip r:embed="rId3">
            <a:alphaModFix/>
          </a:blip>
          <a:srcRect b="0" l="0" r="0" t="0"/>
          <a:stretch/>
        </p:blipFill>
        <p:spPr>
          <a:xfrm>
            <a:off x="6279334" y="2064433"/>
            <a:ext cx="2049090" cy="2459775"/>
          </a:xfrm>
          <a:prstGeom prst="rect">
            <a:avLst/>
          </a:prstGeom>
          <a:noFill/>
          <a:ln>
            <a:noFill/>
          </a:ln>
        </p:spPr>
      </p:pic>
      <p:pic>
        <p:nvPicPr>
          <p:cNvPr id="292" name="Google Shape;292;g9674964695_1_78"/>
          <p:cNvPicPr preferRelativeResize="0"/>
          <p:nvPr/>
        </p:nvPicPr>
        <p:blipFill rotWithShape="1">
          <a:blip r:embed="rId4">
            <a:alphaModFix/>
          </a:blip>
          <a:srcRect b="0" l="0" r="0" t="0"/>
          <a:stretch/>
        </p:blipFill>
        <p:spPr>
          <a:xfrm>
            <a:off x="3285000" y="2064435"/>
            <a:ext cx="2459800" cy="2459775"/>
          </a:xfrm>
          <a:prstGeom prst="rect">
            <a:avLst/>
          </a:prstGeom>
          <a:noFill/>
          <a:ln>
            <a:noFill/>
          </a:ln>
        </p:spPr>
      </p:pic>
      <p:pic>
        <p:nvPicPr>
          <p:cNvPr id="293" name="Google Shape;293;g9674964695_1_78"/>
          <p:cNvPicPr preferRelativeResize="0"/>
          <p:nvPr/>
        </p:nvPicPr>
        <p:blipFill rotWithShape="1">
          <a:blip r:embed="rId5">
            <a:alphaModFix/>
          </a:blip>
          <a:srcRect b="0" l="0" r="0" t="0"/>
          <a:stretch/>
        </p:blipFill>
        <p:spPr>
          <a:xfrm>
            <a:off x="664050" y="2064433"/>
            <a:ext cx="1939155" cy="2459774"/>
          </a:xfrm>
          <a:prstGeom prst="rect">
            <a:avLst/>
          </a:prstGeom>
          <a:noFill/>
          <a:ln>
            <a:noFill/>
          </a:ln>
        </p:spPr>
      </p:pic>
      <p:sp>
        <p:nvSpPr>
          <p:cNvPr id="294" name="Google Shape;294;g9674964695_1_78"/>
          <p:cNvSpPr txBox="1"/>
          <p:nvPr>
            <p:ph idx="1" type="body"/>
          </p:nvPr>
        </p:nvSpPr>
        <p:spPr>
          <a:xfrm>
            <a:off x="313625" y="5453767"/>
            <a:ext cx="2640000" cy="1294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lang="en-US" sz="2500">
                <a:solidFill>
                  <a:srgbClr val="000000"/>
                </a:solidFill>
              </a:rPr>
              <a:t>Aleks Kasztalska</a:t>
            </a:r>
            <a:endParaRPr sz="2500">
              <a:solidFill>
                <a:srgbClr val="000000"/>
              </a:solidFill>
            </a:endParaRPr>
          </a:p>
          <a:p>
            <a:pPr indent="0" lvl="0" marL="0" rtl="0" algn="ctr">
              <a:lnSpc>
                <a:spcPct val="100000"/>
              </a:lnSpc>
              <a:spcBef>
                <a:spcPts val="0"/>
              </a:spcBef>
              <a:spcAft>
                <a:spcPts val="0"/>
              </a:spcAft>
              <a:buSzPts val="1800"/>
              <a:buNone/>
            </a:pPr>
            <a:r>
              <a:rPr lang="en-US" sz="2500" u="sng">
                <a:solidFill>
                  <a:srgbClr val="1155CC"/>
                </a:solidFill>
              </a:rPr>
              <a:t>alekasz@bu.edu</a:t>
            </a:r>
            <a:endParaRPr sz="2500">
              <a:solidFill>
                <a:srgbClr val="1155CC"/>
              </a:solidFill>
            </a:endParaRPr>
          </a:p>
        </p:txBody>
      </p:sp>
      <p:sp>
        <p:nvSpPr>
          <p:cNvPr id="295" name="Google Shape;295;g9674964695_1_78"/>
          <p:cNvSpPr txBox="1"/>
          <p:nvPr>
            <p:ph idx="1" type="body"/>
          </p:nvPr>
        </p:nvSpPr>
        <p:spPr>
          <a:xfrm>
            <a:off x="3194900" y="5453767"/>
            <a:ext cx="2640000" cy="1294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lang="en-US" sz="2500">
                <a:solidFill>
                  <a:srgbClr val="000000"/>
                </a:solidFill>
              </a:rPr>
              <a:t>Chris McVey</a:t>
            </a:r>
            <a:endParaRPr sz="2500">
              <a:solidFill>
                <a:srgbClr val="000000"/>
              </a:solidFill>
            </a:endParaRPr>
          </a:p>
          <a:p>
            <a:pPr indent="0" lvl="0" marL="0" rtl="0" algn="ctr">
              <a:lnSpc>
                <a:spcPct val="100000"/>
              </a:lnSpc>
              <a:spcBef>
                <a:spcPts val="0"/>
              </a:spcBef>
              <a:spcAft>
                <a:spcPts val="0"/>
              </a:spcAft>
              <a:buSzPts val="1800"/>
              <a:buNone/>
            </a:pPr>
            <a:r>
              <a:rPr lang="en-US" sz="2500" u="sng">
                <a:solidFill>
                  <a:srgbClr val="1155CC"/>
                </a:solidFill>
              </a:rPr>
              <a:t>cmcvey@bu.edu</a:t>
            </a:r>
            <a:endParaRPr sz="2500">
              <a:solidFill>
                <a:srgbClr val="1155CC"/>
              </a:solidFill>
            </a:endParaRPr>
          </a:p>
        </p:txBody>
      </p:sp>
      <p:sp>
        <p:nvSpPr>
          <p:cNvPr id="296" name="Google Shape;296;g9674964695_1_78"/>
          <p:cNvSpPr txBox="1"/>
          <p:nvPr>
            <p:ph idx="1" type="body"/>
          </p:nvPr>
        </p:nvSpPr>
        <p:spPr>
          <a:xfrm>
            <a:off x="6076175" y="5453767"/>
            <a:ext cx="2640000" cy="1294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lang="en-US" sz="2500">
                <a:solidFill>
                  <a:srgbClr val="000000"/>
                </a:solidFill>
              </a:rPr>
              <a:t>Stephen Hodin</a:t>
            </a:r>
            <a:endParaRPr sz="2500">
              <a:solidFill>
                <a:srgbClr val="000000"/>
              </a:solidFill>
            </a:endParaRPr>
          </a:p>
          <a:p>
            <a:pPr indent="0" lvl="0" marL="0" rtl="0" algn="ctr">
              <a:lnSpc>
                <a:spcPct val="100000"/>
              </a:lnSpc>
              <a:spcBef>
                <a:spcPts val="0"/>
              </a:spcBef>
              <a:spcAft>
                <a:spcPts val="0"/>
              </a:spcAft>
              <a:buSzPts val="1800"/>
              <a:buNone/>
            </a:pPr>
            <a:r>
              <a:rPr lang="en-US" sz="2500" u="sng">
                <a:solidFill>
                  <a:srgbClr val="1155CC"/>
                </a:solidFill>
              </a:rPr>
              <a:t>shodin@bu.edu</a:t>
            </a:r>
            <a:endParaRPr sz="2500">
              <a:solidFill>
                <a:srgbClr val="1155CC"/>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5"/>
          <p:cNvSpPr txBox="1"/>
          <p:nvPr>
            <p:ph type="title"/>
          </p:nvPr>
        </p:nvSpPr>
        <p:spPr>
          <a:xfrm>
            <a:off x="457200" y="253371"/>
            <a:ext cx="8229600" cy="1671121"/>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1" lang="en-US" sz="2800">
                <a:latin typeface="Cutive"/>
                <a:ea typeface="Cutive"/>
                <a:cs typeface="Cutive"/>
                <a:sym typeface="Cutive"/>
              </a:rPr>
              <a:t>Teaching of Writing Site</a:t>
            </a:r>
            <a:br>
              <a:rPr lang="en-US" sz="2800"/>
            </a:br>
            <a:r>
              <a:rPr lang="en-US" sz="2800" u="sng">
                <a:solidFill>
                  <a:schemeClr val="hlink"/>
                </a:solidFill>
                <a:latin typeface="Arial"/>
                <a:ea typeface="Arial"/>
                <a:cs typeface="Arial"/>
                <a:sym typeface="Arial"/>
                <a:hlinkClick r:id="rId3"/>
              </a:rPr>
              <a:t>Essential Lessons</a:t>
            </a:r>
            <a:r>
              <a:rPr lang="en-US" sz="2800">
                <a:latin typeface="Arial"/>
                <a:ea typeface="Arial"/>
                <a:cs typeface="Arial"/>
                <a:sym typeface="Arial"/>
              </a:rPr>
              <a:t> </a:t>
            </a:r>
            <a:endParaRPr>
              <a:latin typeface="Arial"/>
              <a:ea typeface="Arial"/>
              <a:cs typeface="Arial"/>
              <a:sym typeface="Arial"/>
            </a:endParaRPr>
          </a:p>
        </p:txBody>
      </p:sp>
      <p:pic>
        <p:nvPicPr>
          <p:cNvPr id="302" name="Google Shape;302;p35"/>
          <p:cNvPicPr preferRelativeResize="0"/>
          <p:nvPr/>
        </p:nvPicPr>
        <p:blipFill>
          <a:blip r:embed="rId4">
            <a:alphaModFix/>
          </a:blip>
          <a:stretch>
            <a:fillRect/>
          </a:stretch>
        </p:blipFill>
        <p:spPr>
          <a:xfrm>
            <a:off x="803150" y="1643050"/>
            <a:ext cx="7356375" cy="2901174"/>
          </a:xfrm>
          <a:prstGeom prst="rect">
            <a:avLst/>
          </a:prstGeom>
          <a:noFill/>
          <a:ln>
            <a:noFill/>
          </a:ln>
        </p:spPr>
      </p:pic>
      <p:pic>
        <p:nvPicPr>
          <p:cNvPr id="303" name="Google Shape;303;p35"/>
          <p:cNvPicPr preferRelativeResize="0"/>
          <p:nvPr/>
        </p:nvPicPr>
        <p:blipFill>
          <a:blip r:embed="rId5">
            <a:alphaModFix/>
          </a:blip>
          <a:stretch>
            <a:fillRect/>
          </a:stretch>
        </p:blipFill>
        <p:spPr>
          <a:xfrm>
            <a:off x="457200" y="5060299"/>
            <a:ext cx="3867150" cy="1352550"/>
          </a:xfrm>
          <a:prstGeom prst="rect">
            <a:avLst/>
          </a:prstGeom>
          <a:noFill/>
          <a:ln>
            <a:noFill/>
          </a:ln>
        </p:spPr>
      </p:pic>
      <p:sp>
        <p:nvSpPr>
          <p:cNvPr id="304" name="Google Shape;304;p35"/>
          <p:cNvSpPr txBox="1"/>
          <p:nvPr/>
        </p:nvSpPr>
        <p:spPr>
          <a:xfrm>
            <a:off x="705950" y="4610000"/>
            <a:ext cx="1853100" cy="45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4400"/>
              <a:buFont typeface="Calibri"/>
              <a:buNone/>
            </a:pPr>
            <a:r>
              <a:rPr lang="en-US" sz="2800">
                <a:solidFill>
                  <a:schemeClr val="dk1"/>
                </a:solidFill>
              </a:rPr>
              <a:t>WR 111</a:t>
            </a:r>
            <a:endParaRPr/>
          </a:p>
        </p:txBody>
      </p:sp>
      <p:sp>
        <p:nvSpPr>
          <p:cNvPr id="305" name="Google Shape;305;p35"/>
          <p:cNvSpPr txBox="1"/>
          <p:nvPr/>
        </p:nvSpPr>
        <p:spPr>
          <a:xfrm>
            <a:off x="5568900" y="4610000"/>
            <a:ext cx="1853100" cy="45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800">
                <a:solidFill>
                  <a:schemeClr val="dk1"/>
                </a:solidFill>
              </a:rPr>
              <a:t>WR 112</a:t>
            </a:r>
            <a:endParaRPr/>
          </a:p>
        </p:txBody>
      </p:sp>
      <p:pic>
        <p:nvPicPr>
          <p:cNvPr id="306" name="Google Shape;306;p35"/>
          <p:cNvPicPr preferRelativeResize="0"/>
          <p:nvPr/>
        </p:nvPicPr>
        <p:blipFill>
          <a:blip r:embed="rId6">
            <a:alphaModFix/>
          </a:blip>
          <a:stretch>
            <a:fillRect/>
          </a:stretch>
        </p:blipFill>
        <p:spPr>
          <a:xfrm>
            <a:off x="4459425" y="5092888"/>
            <a:ext cx="4514851" cy="128736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g966d427285_0_722"/>
          <p:cNvSpPr txBox="1"/>
          <p:nvPr>
            <p:ph type="title"/>
          </p:nvPr>
        </p:nvSpPr>
        <p:spPr>
          <a:xfrm>
            <a:off x="457200" y="253371"/>
            <a:ext cx="8229600" cy="1671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1" lang="en-US" sz="2800">
                <a:latin typeface="Cutive"/>
                <a:ea typeface="Cutive"/>
                <a:cs typeface="Cutive"/>
                <a:sym typeface="Cutive"/>
              </a:rPr>
              <a:t>Teaching of Writing Site</a:t>
            </a:r>
            <a:br>
              <a:rPr lang="en-US" sz="2800"/>
            </a:br>
            <a:r>
              <a:rPr lang="en-US" sz="2800" u="sng">
                <a:solidFill>
                  <a:schemeClr val="hlink"/>
                </a:solidFill>
                <a:latin typeface="Arial"/>
                <a:ea typeface="Arial"/>
                <a:cs typeface="Arial"/>
                <a:sym typeface="Arial"/>
                <a:hlinkClick r:id="rId3"/>
              </a:rPr>
              <a:t>Essential Lessons</a:t>
            </a:r>
            <a:r>
              <a:rPr lang="en-US" sz="2800">
                <a:latin typeface="Arial"/>
                <a:ea typeface="Arial"/>
                <a:cs typeface="Arial"/>
                <a:sym typeface="Arial"/>
              </a:rPr>
              <a:t> </a:t>
            </a:r>
            <a:endParaRPr>
              <a:latin typeface="Arial"/>
              <a:ea typeface="Arial"/>
              <a:cs typeface="Arial"/>
              <a:sym typeface="Arial"/>
            </a:endParaRPr>
          </a:p>
        </p:txBody>
      </p:sp>
      <p:pic>
        <p:nvPicPr>
          <p:cNvPr id="312" name="Google Shape;312;g966d427285_0_722"/>
          <p:cNvPicPr preferRelativeResize="0"/>
          <p:nvPr/>
        </p:nvPicPr>
        <p:blipFill>
          <a:blip r:embed="rId4">
            <a:alphaModFix/>
          </a:blip>
          <a:stretch>
            <a:fillRect/>
          </a:stretch>
        </p:blipFill>
        <p:spPr>
          <a:xfrm>
            <a:off x="803150" y="1643050"/>
            <a:ext cx="7356375" cy="2901174"/>
          </a:xfrm>
          <a:prstGeom prst="rect">
            <a:avLst/>
          </a:prstGeom>
          <a:noFill/>
          <a:ln>
            <a:noFill/>
          </a:ln>
        </p:spPr>
      </p:pic>
      <p:sp>
        <p:nvSpPr>
          <p:cNvPr id="313" name="Google Shape;313;g966d427285_0_722"/>
          <p:cNvSpPr txBox="1"/>
          <p:nvPr/>
        </p:nvSpPr>
        <p:spPr>
          <a:xfrm>
            <a:off x="705950" y="4610000"/>
            <a:ext cx="1853100" cy="45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800">
                <a:solidFill>
                  <a:schemeClr val="dk1"/>
                </a:solidFill>
              </a:rPr>
              <a:t>WR 120</a:t>
            </a:r>
            <a:endParaRPr/>
          </a:p>
        </p:txBody>
      </p:sp>
      <p:sp>
        <p:nvSpPr>
          <p:cNvPr id="314" name="Google Shape;314;g966d427285_0_722"/>
          <p:cNvSpPr txBox="1"/>
          <p:nvPr/>
        </p:nvSpPr>
        <p:spPr>
          <a:xfrm>
            <a:off x="5568900" y="4610000"/>
            <a:ext cx="1853100" cy="45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800">
                <a:solidFill>
                  <a:schemeClr val="dk1"/>
                </a:solidFill>
              </a:rPr>
              <a:t>WR 15X</a:t>
            </a:r>
            <a:endParaRPr/>
          </a:p>
        </p:txBody>
      </p:sp>
      <p:pic>
        <p:nvPicPr>
          <p:cNvPr id="315" name="Google Shape;315;g966d427285_0_722"/>
          <p:cNvPicPr preferRelativeResize="0"/>
          <p:nvPr/>
        </p:nvPicPr>
        <p:blipFill>
          <a:blip r:embed="rId5">
            <a:alphaModFix/>
          </a:blip>
          <a:stretch>
            <a:fillRect/>
          </a:stretch>
        </p:blipFill>
        <p:spPr>
          <a:xfrm>
            <a:off x="63950" y="5212700"/>
            <a:ext cx="4740450" cy="1073800"/>
          </a:xfrm>
          <a:prstGeom prst="rect">
            <a:avLst/>
          </a:prstGeom>
          <a:noFill/>
          <a:ln>
            <a:noFill/>
          </a:ln>
        </p:spPr>
      </p:pic>
      <p:pic>
        <p:nvPicPr>
          <p:cNvPr id="316" name="Google Shape;316;g966d427285_0_722"/>
          <p:cNvPicPr preferRelativeResize="0"/>
          <p:nvPr/>
        </p:nvPicPr>
        <p:blipFill>
          <a:blip r:embed="rId6">
            <a:alphaModFix/>
          </a:blip>
          <a:stretch>
            <a:fillRect/>
          </a:stretch>
        </p:blipFill>
        <p:spPr>
          <a:xfrm>
            <a:off x="5013001" y="5244351"/>
            <a:ext cx="4003774" cy="10738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966d427285_2_75"/>
          <p:cNvSpPr txBox="1"/>
          <p:nvPr>
            <p:ph type="title"/>
          </p:nvPr>
        </p:nvSpPr>
        <p:spPr>
          <a:xfrm>
            <a:off x="738225" y="1172800"/>
            <a:ext cx="3903000" cy="46878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500"/>
              <a:buFont typeface="Calibri"/>
              <a:buNone/>
            </a:pPr>
            <a:r>
              <a:rPr b="1" lang="en-US" sz="3000"/>
              <a:t>CAS Writing Center</a:t>
            </a:r>
            <a:br>
              <a:rPr b="1" lang="en-US" sz="3000"/>
            </a:br>
            <a:r>
              <a:rPr lang="en-US" sz="3000"/>
              <a:t>Fall 2020 Operations</a:t>
            </a:r>
            <a:br>
              <a:rPr b="1" lang="en-US" sz="3000"/>
            </a:br>
            <a:br>
              <a:rPr b="1" lang="en-US" sz="3000"/>
            </a:br>
            <a:r>
              <a:rPr b="1" lang="en-US" sz="2400"/>
              <a:t>Heather Barrett</a:t>
            </a:r>
            <a:br>
              <a:rPr b="1" lang="en-US" sz="2400"/>
            </a:br>
            <a:r>
              <a:rPr lang="en-US" sz="2400"/>
              <a:t>Writing Center Coordinator</a:t>
            </a:r>
            <a:br>
              <a:rPr lang="en-US" sz="2400"/>
            </a:br>
            <a:r>
              <a:rPr lang="en-US" sz="2400" u="sng">
                <a:solidFill>
                  <a:schemeClr val="hlink"/>
                </a:solidFill>
                <a:hlinkClick r:id="rId3"/>
              </a:rPr>
              <a:t>heathbar@bu.edu</a:t>
            </a:r>
            <a:r>
              <a:rPr lang="en-US" sz="2900"/>
              <a:t> </a:t>
            </a:r>
            <a:endParaRPr sz="2600"/>
          </a:p>
        </p:txBody>
      </p:sp>
      <p:pic>
        <p:nvPicPr>
          <p:cNvPr id="322" name="Google Shape;322;g966d427285_2_75"/>
          <p:cNvPicPr preferRelativeResize="0"/>
          <p:nvPr>
            <p:ph idx="1" type="body"/>
          </p:nvPr>
        </p:nvPicPr>
        <p:blipFill rotWithShape="1">
          <a:blip r:embed="rId4">
            <a:alphaModFix/>
          </a:blip>
          <a:srcRect b="0" l="0" r="0" t="0"/>
          <a:stretch/>
        </p:blipFill>
        <p:spPr>
          <a:xfrm>
            <a:off x="4986375" y="819400"/>
            <a:ext cx="3446100" cy="5041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966d427285_2_81"/>
          <p:cNvSpPr txBox="1"/>
          <p:nvPr>
            <p:ph idx="1" type="body"/>
          </p:nvPr>
        </p:nvSpPr>
        <p:spPr>
          <a:xfrm>
            <a:off x="370800" y="772200"/>
            <a:ext cx="8402400" cy="6085800"/>
          </a:xfrm>
          <a:prstGeom prst="rect">
            <a:avLst/>
          </a:prstGeom>
          <a:noFill/>
          <a:ln>
            <a:noFill/>
          </a:ln>
        </p:spPr>
        <p:txBody>
          <a:bodyPr anchorCtr="0" anchor="t" bIns="45700" lIns="91425" spcFirstLastPara="1" rIns="91425" wrap="square" tIns="45700">
            <a:noAutofit/>
          </a:bodyPr>
          <a:lstStyle/>
          <a:p>
            <a:pPr indent="-171450" lvl="0" marL="228600" rtl="0" algn="l">
              <a:lnSpc>
                <a:spcPct val="90000"/>
              </a:lnSpc>
              <a:spcBef>
                <a:spcPts val="0"/>
              </a:spcBef>
              <a:spcAft>
                <a:spcPts val="0"/>
              </a:spcAft>
              <a:buClr>
                <a:schemeClr val="dk1"/>
              </a:buClr>
              <a:buSzPts val="2100"/>
              <a:buChar char="•"/>
            </a:pPr>
            <a:r>
              <a:rPr lang="en-US" sz="2100">
                <a:latin typeface="Arial"/>
                <a:ea typeface="Arial"/>
                <a:cs typeface="Arial"/>
                <a:sym typeface="Arial"/>
              </a:rPr>
              <a:t>Students can visit for assistance with </a:t>
            </a:r>
            <a:r>
              <a:rPr b="1" lang="en-US" sz="2100" u="sng">
                <a:latin typeface="Arial"/>
                <a:ea typeface="Arial"/>
                <a:cs typeface="Arial"/>
                <a:sym typeface="Arial"/>
              </a:rPr>
              <a:t>ANY</a:t>
            </a:r>
            <a:r>
              <a:rPr b="1" lang="en-US" sz="2100">
                <a:latin typeface="Arial"/>
                <a:ea typeface="Arial"/>
                <a:cs typeface="Arial"/>
                <a:sym typeface="Arial"/>
              </a:rPr>
              <a:t> WR assignment</a:t>
            </a:r>
            <a:endParaRPr sz="2100">
              <a:latin typeface="Arial"/>
              <a:ea typeface="Arial"/>
              <a:cs typeface="Arial"/>
              <a:sym typeface="Arial"/>
            </a:endParaRPr>
          </a:p>
          <a:p>
            <a:pPr indent="-171450" lvl="0" marL="228600" rtl="0" algn="l">
              <a:lnSpc>
                <a:spcPct val="90000"/>
              </a:lnSpc>
              <a:spcBef>
                <a:spcPts val="1000"/>
              </a:spcBef>
              <a:spcAft>
                <a:spcPts val="0"/>
              </a:spcAft>
              <a:buClr>
                <a:schemeClr val="dk1"/>
              </a:buClr>
              <a:buSzPts val="2100"/>
              <a:buChar char="•"/>
            </a:pPr>
            <a:r>
              <a:rPr b="1" lang="en-US" sz="2100">
                <a:latin typeface="Arial"/>
                <a:ea typeface="Arial"/>
                <a:cs typeface="Arial"/>
                <a:sym typeface="Arial"/>
              </a:rPr>
              <a:t>Synchronous appointments </a:t>
            </a:r>
            <a:endParaRPr sz="2100">
              <a:latin typeface="Arial"/>
              <a:ea typeface="Arial"/>
              <a:cs typeface="Arial"/>
              <a:sym typeface="Arial"/>
            </a:endParaRPr>
          </a:p>
          <a:p>
            <a:pPr indent="-171450" lvl="1" marL="685800" rtl="0" algn="l">
              <a:lnSpc>
                <a:spcPct val="90000"/>
              </a:lnSpc>
              <a:spcBef>
                <a:spcPts val="500"/>
              </a:spcBef>
              <a:spcAft>
                <a:spcPts val="0"/>
              </a:spcAft>
              <a:buClr>
                <a:schemeClr val="dk1"/>
              </a:buClr>
              <a:buSzPts val="2100"/>
              <a:buChar char="–"/>
            </a:pPr>
            <a:r>
              <a:rPr lang="en-US" sz="2100">
                <a:latin typeface="Arial"/>
                <a:ea typeface="Arial"/>
                <a:cs typeface="Arial"/>
                <a:sym typeface="Arial"/>
              </a:rPr>
              <a:t>Video chat live with a consultant</a:t>
            </a:r>
            <a:endParaRPr sz="2100">
              <a:latin typeface="Arial"/>
              <a:ea typeface="Arial"/>
              <a:cs typeface="Arial"/>
              <a:sym typeface="Arial"/>
            </a:endParaRPr>
          </a:p>
          <a:p>
            <a:pPr indent="-171450" lvl="0" marL="228600" rtl="0" algn="l">
              <a:lnSpc>
                <a:spcPct val="90000"/>
              </a:lnSpc>
              <a:spcBef>
                <a:spcPts val="1000"/>
              </a:spcBef>
              <a:spcAft>
                <a:spcPts val="0"/>
              </a:spcAft>
              <a:buClr>
                <a:schemeClr val="dk1"/>
              </a:buClr>
              <a:buSzPts val="2100"/>
              <a:buChar char="•"/>
            </a:pPr>
            <a:r>
              <a:rPr b="1" lang="en-US" sz="2100">
                <a:latin typeface="Arial"/>
                <a:ea typeface="Arial"/>
                <a:cs typeface="Arial"/>
                <a:sym typeface="Arial"/>
              </a:rPr>
              <a:t>Asynchronous appointments </a:t>
            </a:r>
            <a:endParaRPr sz="2100">
              <a:latin typeface="Arial"/>
              <a:ea typeface="Arial"/>
              <a:cs typeface="Arial"/>
              <a:sym typeface="Arial"/>
            </a:endParaRPr>
          </a:p>
          <a:p>
            <a:pPr indent="-171450" lvl="1" marL="685800" rtl="0" algn="l">
              <a:lnSpc>
                <a:spcPct val="90000"/>
              </a:lnSpc>
              <a:spcBef>
                <a:spcPts val="500"/>
              </a:spcBef>
              <a:spcAft>
                <a:spcPts val="0"/>
              </a:spcAft>
              <a:buClr>
                <a:schemeClr val="dk1"/>
              </a:buClr>
              <a:buSzPts val="2100"/>
              <a:buChar char="–"/>
            </a:pPr>
            <a:r>
              <a:rPr lang="en-US" sz="2100">
                <a:latin typeface="Arial"/>
                <a:ea typeface="Arial"/>
                <a:cs typeface="Arial"/>
                <a:sym typeface="Arial"/>
              </a:rPr>
              <a:t>Upload drafts in advance &amp; get written feedback from a consultant in response to </a:t>
            </a:r>
            <a:r>
              <a:rPr lang="en-US" sz="2100" u="sng">
                <a:latin typeface="Arial"/>
                <a:ea typeface="Arial"/>
                <a:cs typeface="Arial"/>
                <a:sym typeface="Arial"/>
              </a:rPr>
              <a:t>specific</a:t>
            </a:r>
            <a:r>
              <a:rPr lang="en-US" sz="2100">
                <a:latin typeface="Arial"/>
                <a:ea typeface="Arial"/>
                <a:cs typeface="Arial"/>
                <a:sym typeface="Arial"/>
              </a:rPr>
              <a:t> questions</a:t>
            </a:r>
            <a:endParaRPr sz="2100">
              <a:latin typeface="Arial"/>
              <a:ea typeface="Arial"/>
              <a:cs typeface="Arial"/>
              <a:sym typeface="Arial"/>
            </a:endParaRPr>
          </a:p>
          <a:p>
            <a:pPr indent="-171450" lvl="0" marL="228600" rtl="0" algn="l">
              <a:lnSpc>
                <a:spcPct val="90000"/>
              </a:lnSpc>
              <a:spcBef>
                <a:spcPts val="1000"/>
              </a:spcBef>
              <a:spcAft>
                <a:spcPts val="0"/>
              </a:spcAft>
              <a:buClr>
                <a:schemeClr val="dk1"/>
              </a:buClr>
              <a:buSzPts val="2100"/>
              <a:buChar char="•"/>
            </a:pPr>
            <a:r>
              <a:rPr b="1" lang="en-US" sz="2100">
                <a:latin typeface="Arial"/>
                <a:ea typeface="Arial"/>
                <a:cs typeface="Arial"/>
                <a:sym typeface="Arial"/>
              </a:rPr>
              <a:t>Virtual class visits </a:t>
            </a:r>
            <a:endParaRPr sz="2100">
              <a:latin typeface="Arial"/>
              <a:ea typeface="Arial"/>
              <a:cs typeface="Arial"/>
              <a:sym typeface="Arial"/>
            </a:endParaRPr>
          </a:p>
          <a:p>
            <a:pPr indent="-171450" lvl="1" marL="685800" rtl="0" algn="l">
              <a:lnSpc>
                <a:spcPct val="90000"/>
              </a:lnSpc>
              <a:spcBef>
                <a:spcPts val="500"/>
              </a:spcBef>
              <a:spcAft>
                <a:spcPts val="0"/>
              </a:spcAft>
              <a:buClr>
                <a:schemeClr val="dk1"/>
              </a:buClr>
              <a:buSzPts val="2100"/>
              <a:buChar char="–"/>
            </a:pPr>
            <a:r>
              <a:rPr lang="en-US" sz="2100">
                <a:latin typeface="Arial"/>
                <a:ea typeface="Arial"/>
                <a:cs typeface="Arial"/>
                <a:sym typeface="Arial"/>
              </a:rPr>
              <a:t>Complete Google form to arrange them</a:t>
            </a:r>
            <a:endParaRPr sz="2100">
              <a:latin typeface="Arial"/>
              <a:ea typeface="Arial"/>
              <a:cs typeface="Arial"/>
              <a:sym typeface="Arial"/>
            </a:endParaRPr>
          </a:p>
          <a:p>
            <a:pPr indent="-171450" lvl="0" marL="228600" rtl="0" algn="l">
              <a:lnSpc>
                <a:spcPct val="90000"/>
              </a:lnSpc>
              <a:spcBef>
                <a:spcPts val="1000"/>
              </a:spcBef>
              <a:spcAft>
                <a:spcPts val="0"/>
              </a:spcAft>
              <a:buClr>
                <a:schemeClr val="dk1"/>
              </a:buClr>
              <a:buSzPts val="2100"/>
              <a:buChar char="•"/>
            </a:pPr>
            <a:r>
              <a:rPr b="1" lang="en-US" sz="2100">
                <a:latin typeface="Arial"/>
                <a:ea typeface="Arial"/>
                <a:cs typeface="Arial"/>
                <a:sym typeface="Arial"/>
              </a:rPr>
              <a:t>Intensive tutoring </a:t>
            </a:r>
            <a:endParaRPr sz="2100">
              <a:latin typeface="Arial"/>
              <a:ea typeface="Arial"/>
              <a:cs typeface="Arial"/>
              <a:sym typeface="Arial"/>
            </a:endParaRPr>
          </a:p>
          <a:p>
            <a:pPr indent="-171450" lvl="1" marL="685800" rtl="0" algn="l">
              <a:lnSpc>
                <a:spcPct val="90000"/>
              </a:lnSpc>
              <a:spcBef>
                <a:spcPts val="500"/>
              </a:spcBef>
              <a:spcAft>
                <a:spcPts val="0"/>
              </a:spcAft>
              <a:buClr>
                <a:schemeClr val="dk1"/>
              </a:buClr>
              <a:buSzPts val="2100"/>
              <a:buChar char="–"/>
            </a:pPr>
            <a:r>
              <a:rPr lang="en-US" sz="2100">
                <a:latin typeface="Arial"/>
                <a:ea typeface="Arial"/>
                <a:cs typeface="Arial"/>
                <a:sym typeface="Arial"/>
              </a:rPr>
              <a:t>Referrals accepted on rolling basis until early October</a:t>
            </a:r>
            <a:endParaRPr sz="2100">
              <a:latin typeface="Arial"/>
              <a:ea typeface="Arial"/>
              <a:cs typeface="Arial"/>
              <a:sym typeface="Arial"/>
            </a:endParaRPr>
          </a:p>
          <a:p>
            <a:pPr indent="-171450" lvl="0" marL="228600" rtl="0" algn="l">
              <a:lnSpc>
                <a:spcPct val="90000"/>
              </a:lnSpc>
              <a:spcBef>
                <a:spcPts val="1000"/>
              </a:spcBef>
              <a:spcAft>
                <a:spcPts val="0"/>
              </a:spcAft>
              <a:buClr>
                <a:schemeClr val="dk1"/>
              </a:buClr>
              <a:buSzPts val="2100"/>
              <a:buChar char="•"/>
            </a:pPr>
            <a:r>
              <a:rPr lang="en-US" sz="2100">
                <a:latin typeface="Arial"/>
                <a:ea typeface="Arial"/>
                <a:cs typeface="Arial"/>
                <a:sym typeface="Arial"/>
              </a:rPr>
              <a:t>Check us out on Instagram &amp; Facebook: </a:t>
            </a:r>
            <a:r>
              <a:rPr b="1" lang="en-US" sz="2100">
                <a:latin typeface="Arial"/>
                <a:ea typeface="Arial"/>
                <a:cs typeface="Arial"/>
                <a:sym typeface="Arial"/>
              </a:rPr>
              <a:t>@bucaswriting</a:t>
            </a:r>
            <a:endParaRPr b="1" sz="2100">
              <a:latin typeface="Arial"/>
              <a:ea typeface="Arial"/>
              <a:cs typeface="Arial"/>
              <a:sym typeface="Arial"/>
            </a:endParaRPr>
          </a:p>
          <a:p>
            <a:pPr indent="0" lvl="0" marL="0" rtl="0" algn="ctr">
              <a:lnSpc>
                <a:spcPct val="90000"/>
              </a:lnSpc>
              <a:spcBef>
                <a:spcPts val="1000"/>
              </a:spcBef>
              <a:spcAft>
                <a:spcPts val="0"/>
              </a:spcAft>
              <a:buClr>
                <a:schemeClr val="dk1"/>
              </a:buClr>
              <a:buSzPts val="3000"/>
              <a:buNone/>
            </a:pPr>
            <a:r>
              <a:t/>
            </a:r>
            <a:endParaRPr sz="2100">
              <a:solidFill>
                <a:srgbClr val="0000FF"/>
              </a:solidFill>
              <a:latin typeface="Arial"/>
              <a:ea typeface="Arial"/>
              <a:cs typeface="Arial"/>
              <a:sym typeface="Arial"/>
            </a:endParaRPr>
          </a:p>
          <a:p>
            <a:pPr indent="0" lvl="0" marL="0" rtl="0" algn="ctr">
              <a:lnSpc>
                <a:spcPct val="90000"/>
              </a:lnSpc>
              <a:spcBef>
                <a:spcPts val="1000"/>
              </a:spcBef>
              <a:spcAft>
                <a:spcPts val="0"/>
              </a:spcAft>
              <a:buClr>
                <a:schemeClr val="dk1"/>
              </a:buClr>
              <a:buSzPts val="3000"/>
              <a:buNone/>
            </a:pPr>
            <a:r>
              <a:rPr lang="en-US" sz="2300">
                <a:solidFill>
                  <a:srgbClr val="0000FF"/>
                </a:solidFill>
              </a:rPr>
              <a:t>http://www.bu.edu/writingprogram/the-writing-center/</a:t>
            </a:r>
            <a:endParaRPr sz="2300">
              <a:solidFill>
                <a:srgbClr val="0000FF"/>
              </a:solidFill>
            </a:endParaRPr>
          </a:p>
          <a:p>
            <a:pPr indent="0" lvl="0" marL="0" rtl="0" algn="l">
              <a:lnSpc>
                <a:spcPct val="90000"/>
              </a:lnSpc>
              <a:spcBef>
                <a:spcPts val="1000"/>
              </a:spcBef>
              <a:spcAft>
                <a:spcPts val="0"/>
              </a:spcAft>
              <a:buClr>
                <a:schemeClr val="dk1"/>
              </a:buClr>
              <a:buSzPts val="3000"/>
              <a:buNone/>
            </a:pPr>
            <a:r>
              <a:t/>
            </a:r>
            <a:endParaRPr sz="30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g966d427285_0_13"/>
          <p:cNvSpPr txBox="1"/>
          <p:nvPr>
            <p:ph type="title"/>
          </p:nvPr>
        </p:nvSpPr>
        <p:spPr>
          <a:xfrm>
            <a:off x="457200" y="586400"/>
            <a:ext cx="77343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3600">
                <a:latin typeface="Cutive"/>
                <a:ea typeface="Cutive"/>
                <a:cs typeface="Cutive"/>
                <a:sym typeface="Cutive"/>
              </a:rPr>
              <a:t>Support for student access to tech</a:t>
            </a:r>
            <a:endParaRPr b="1" sz="3600">
              <a:latin typeface="Cutive"/>
              <a:ea typeface="Cutive"/>
              <a:cs typeface="Cutive"/>
              <a:sym typeface="Cutive"/>
            </a:endParaRPr>
          </a:p>
        </p:txBody>
      </p:sp>
      <p:pic>
        <p:nvPicPr>
          <p:cNvPr id="334" name="Google Shape;334;g966d427285_0_13"/>
          <p:cNvPicPr preferRelativeResize="0"/>
          <p:nvPr/>
        </p:nvPicPr>
        <p:blipFill>
          <a:blip r:embed="rId3">
            <a:alphaModFix/>
          </a:blip>
          <a:stretch>
            <a:fillRect/>
          </a:stretch>
        </p:blipFill>
        <p:spPr>
          <a:xfrm>
            <a:off x="647025" y="2134725"/>
            <a:ext cx="6885700" cy="3520925"/>
          </a:xfrm>
          <a:prstGeom prst="rect">
            <a:avLst/>
          </a:prstGeom>
          <a:noFill/>
          <a:ln>
            <a:noFill/>
          </a:ln>
        </p:spPr>
      </p:pic>
      <p:sp>
        <p:nvSpPr>
          <p:cNvPr id="335" name="Google Shape;335;g966d427285_0_13"/>
          <p:cNvSpPr txBox="1"/>
          <p:nvPr/>
        </p:nvSpPr>
        <p:spPr>
          <a:xfrm>
            <a:off x="1379100" y="5655650"/>
            <a:ext cx="5890500" cy="5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u="sng">
                <a:solidFill>
                  <a:schemeClr val="hlink"/>
                </a:solidFill>
                <a:hlinkClick r:id="rId4"/>
              </a:rPr>
              <a:t>sjarvi@bu.edu</a:t>
            </a:r>
            <a:endParaRPr sz="24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96a4bd1768_0_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3600">
                <a:latin typeface="Cutive"/>
                <a:ea typeface="Cutive"/>
                <a:cs typeface="Cutive"/>
                <a:sym typeface="Cutive"/>
              </a:rPr>
              <a:t>PPE + Tech</a:t>
            </a:r>
            <a:endParaRPr b="1" sz="3600">
              <a:latin typeface="Cutive"/>
              <a:ea typeface="Cutive"/>
              <a:cs typeface="Cutive"/>
              <a:sym typeface="Cutive"/>
            </a:endParaRPr>
          </a:p>
        </p:txBody>
      </p:sp>
      <p:sp>
        <p:nvSpPr>
          <p:cNvPr id="342" name="Google Shape;342;g96a4bd1768_0_0"/>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b="1" lang="en-US" sz="2800">
                <a:latin typeface="Arial"/>
                <a:ea typeface="Arial"/>
                <a:cs typeface="Arial"/>
                <a:sym typeface="Arial"/>
              </a:rPr>
              <a:t>Masks</a:t>
            </a:r>
            <a:r>
              <a:rPr lang="en-US" sz="2800">
                <a:latin typeface="Arial"/>
                <a:ea typeface="Arial"/>
                <a:cs typeface="Arial"/>
                <a:sym typeface="Arial"/>
              </a:rPr>
              <a:t> (in the copy room)</a:t>
            </a:r>
            <a:endParaRPr sz="2800">
              <a:latin typeface="Arial"/>
              <a:ea typeface="Arial"/>
              <a:cs typeface="Arial"/>
              <a:sym typeface="Arial"/>
            </a:endParaRPr>
          </a:p>
          <a:p>
            <a:pPr indent="457200" lvl="0" marL="0" rtl="0" algn="l">
              <a:spcBef>
                <a:spcPts val="640"/>
              </a:spcBef>
              <a:spcAft>
                <a:spcPts val="0"/>
              </a:spcAft>
              <a:buNone/>
            </a:pPr>
            <a:r>
              <a:t/>
            </a:r>
            <a:endParaRPr sz="2800">
              <a:latin typeface="Arial"/>
              <a:ea typeface="Arial"/>
              <a:cs typeface="Arial"/>
              <a:sym typeface="Arial"/>
            </a:endParaRPr>
          </a:p>
          <a:p>
            <a:pPr indent="457200" lvl="0" marL="0" rtl="0" algn="l">
              <a:spcBef>
                <a:spcPts val="640"/>
              </a:spcBef>
              <a:spcAft>
                <a:spcPts val="0"/>
              </a:spcAft>
              <a:buNone/>
            </a:pPr>
            <a:r>
              <a:rPr b="1" lang="en-US" sz="2800">
                <a:latin typeface="Arial"/>
                <a:ea typeface="Arial"/>
                <a:cs typeface="Arial"/>
                <a:sym typeface="Arial"/>
              </a:rPr>
              <a:t>Headsets</a:t>
            </a:r>
            <a:r>
              <a:rPr lang="en-US" sz="2800">
                <a:latin typeface="Arial"/>
                <a:ea typeface="Arial"/>
                <a:cs typeface="Arial"/>
                <a:sym typeface="Arial"/>
              </a:rPr>
              <a:t> (in the copy room)</a:t>
            </a:r>
            <a:endParaRPr sz="2800">
              <a:latin typeface="Arial"/>
              <a:ea typeface="Arial"/>
              <a:cs typeface="Arial"/>
              <a:sym typeface="Arial"/>
            </a:endParaRPr>
          </a:p>
          <a:p>
            <a:pPr indent="0" lvl="0" marL="0" rtl="0" algn="l">
              <a:spcBef>
                <a:spcPts val="640"/>
              </a:spcBef>
              <a:spcAft>
                <a:spcPts val="0"/>
              </a:spcAft>
              <a:buNone/>
            </a:pPr>
            <a:r>
              <a:t/>
            </a:r>
            <a:endParaRPr sz="2800">
              <a:latin typeface="Arial"/>
              <a:ea typeface="Arial"/>
              <a:cs typeface="Arial"/>
              <a:sym typeface="Arial"/>
            </a:endParaRPr>
          </a:p>
          <a:p>
            <a:pPr indent="0" lvl="0" marL="0" rtl="0" algn="l">
              <a:spcBef>
                <a:spcPts val="640"/>
              </a:spcBef>
              <a:spcAft>
                <a:spcPts val="0"/>
              </a:spcAft>
              <a:buNone/>
            </a:pPr>
            <a:r>
              <a:rPr b="1" lang="en-US" sz="2800">
                <a:latin typeface="Arial"/>
                <a:ea typeface="Arial"/>
                <a:cs typeface="Arial"/>
                <a:sym typeface="Arial"/>
              </a:rPr>
              <a:t>Bluetooth Headsets</a:t>
            </a:r>
            <a:r>
              <a:rPr b="1" lang="en-US" sz="2900">
                <a:latin typeface="Arial"/>
                <a:ea typeface="Arial"/>
                <a:cs typeface="Arial"/>
                <a:sym typeface="Arial"/>
              </a:rPr>
              <a:t> </a:t>
            </a:r>
            <a:r>
              <a:rPr lang="en-US" sz="2600"/>
              <a:t>(IT Help Center lobby in west campus at 179 Amory St. )</a:t>
            </a:r>
            <a:endParaRPr sz="4600"/>
          </a:p>
          <a:p>
            <a:pPr indent="457200" lvl="0" marL="457200" rtl="0" algn="l">
              <a:spcBef>
                <a:spcPts val="640"/>
              </a:spcBef>
              <a:spcAft>
                <a:spcPts val="0"/>
              </a:spcAft>
              <a:buNone/>
            </a:pPr>
            <a:r>
              <a:t/>
            </a:r>
            <a:endParaRPr sz="2800">
              <a:latin typeface="Arial"/>
              <a:ea typeface="Arial"/>
              <a:cs typeface="Arial"/>
              <a:sym typeface="Arial"/>
            </a:endParaRPr>
          </a:p>
          <a:p>
            <a:pPr indent="457200" lvl="0" marL="457200" rtl="0" algn="l">
              <a:spcBef>
                <a:spcPts val="640"/>
              </a:spcBef>
              <a:spcAft>
                <a:spcPts val="0"/>
              </a:spcAft>
              <a:buNone/>
            </a:pPr>
            <a:r>
              <a:rPr b="1" lang="en-US" sz="2800">
                <a:latin typeface="Arial"/>
                <a:ea typeface="Arial"/>
                <a:cs typeface="Arial"/>
                <a:sym typeface="Arial"/>
              </a:rPr>
              <a:t>CO2 monito</a:t>
            </a:r>
            <a:r>
              <a:rPr b="1" lang="en-US" sz="2800"/>
              <a:t>r</a:t>
            </a:r>
            <a:r>
              <a:rPr lang="en-US" sz="2800"/>
              <a:t> (details to come)</a:t>
            </a:r>
            <a:endParaRPr sz="2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g95d6ab1894_0_4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3600">
                <a:latin typeface="Cutive"/>
                <a:ea typeface="Cutive"/>
                <a:cs typeface="Cutive"/>
                <a:sym typeface="Cutive"/>
              </a:rPr>
              <a:t>Funding Sources</a:t>
            </a:r>
            <a:endParaRPr b="1" sz="3600">
              <a:latin typeface="Cutive"/>
              <a:ea typeface="Cutive"/>
              <a:cs typeface="Cutive"/>
              <a:sym typeface="Cutive"/>
            </a:endParaRPr>
          </a:p>
        </p:txBody>
      </p:sp>
      <p:sp>
        <p:nvSpPr>
          <p:cNvPr id="349" name="Google Shape;349;g95d6ab1894_0_40"/>
          <p:cNvSpPr txBox="1"/>
          <p:nvPr>
            <p:ph idx="1" type="body"/>
          </p:nvPr>
        </p:nvSpPr>
        <p:spPr>
          <a:xfrm>
            <a:off x="944100" y="1386450"/>
            <a:ext cx="7639800" cy="11430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lang="en-US" sz="1600">
                <a:solidFill>
                  <a:srgbClr val="1155CC"/>
                </a:solidFill>
              </a:rPr>
              <a:t>https://www.bu.edu/cas/faculty-staff/instructors-guide/academic-enhancement-fund/</a:t>
            </a:r>
            <a:endParaRPr sz="1600">
              <a:solidFill>
                <a:srgbClr val="1155CC"/>
              </a:solidFill>
            </a:endParaRPr>
          </a:p>
        </p:txBody>
      </p:sp>
      <p:pic>
        <p:nvPicPr>
          <p:cNvPr id="350" name="Google Shape;350;g95d6ab1894_0_40"/>
          <p:cNvPicPr preferRelativeResize="0"/>
          <p:nvPr/>
        </p:nvPicPr>
        <p:blipFill>
          <a:blip r:embed="rId3">
            <a:alphaModFix/>
          </a:blip>
          <a:stretch>
            <a:fillRect/>
          </a:stretch>
        </p:blipFill>
        <p:spPr>
          <a:xfrm>
            <a:off x="838200" y="2619313"/>
            <a:ext cx="7467600" cy="2581275"/>
          </a:xfrm>
          <a:prstGeom prst="rect">
            <a:avLst/>
          </a:prstGeom>
          <a:noFill/>
          <a:ln>
            <a:noFill/>
          </a:ln>
        </p:spPr>
      </p:pic>
      <p:sp>
        <p:nvSpPr>
          <p:cNvPr id="351" name="Google Shape;351;g95d6ab1894_0_40"/>
          <p:cNvSpPr txBox="1"/>
          <p:nvPr/>
        </p:nvSpPr>
        <p:spPr>
          <a:xfrm>
            <a:off x="944100" y="1959450"/>
            <a:ext cx="6519600" cy="5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500">
                <a:solidFill>
                  <a:srgbClr val="980000"/>
                </a:solidFill>
                <a:latin typeface="Calibri"/>
                <a:ea typeface="Calibri"/>
                <a:cs typeface="Calibri"/>
                <a:sym typeface="Calibri"/>
              </a:rPr>
              <a:t>Course Enhancements</a:t>
            </a:r>
            <a:endParaRPr b="1" sz="2500">
              <a:solidFill>
                <a:srgbClr val="980000"/>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3"/>
          <p:cNvSpPr txBox="1"/>
          <p:nvPr>
            <p:ph type="title"/>
          </p:nvPr>
        </p:nvSpPr>
        <p:spPr>
          <a:xfrm>
            <a:off x="457200" y="638263"/>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b="1" lang="en-US" sz="3600">
                <a:latin typeface="Cutive"/>
                <a:ea typeface="Cutive"/>
                <a:cs typeface="Cutive"/>
                <a:sym typeface="Cutive"/>
              </a:rPr>
              <a:t>Funding Sources</a:t>
            </a:r>
            <a:endParaRPr b="1" sz="3600">
              <a:latin typeface="Cutive"/>
              <a:ea typeface="Cutive"/>
              <a:cs typeface="Cutive"/>
              <a:sym typeface="Cutive"/>
            </a:endParaRPr>
          </a:p>
          <a:p>
            <a:pPr indent="0" lvl="0" marL="0" rtl="0" algn="ctr">
              <a:spcBef>
                <a:spcPts val="0"/>
              </a:spcBef>
              <a:spcAft>
                <a:spcPts val="0"/>
              </a:spcAft>
              <a:buClr>
                <a:schemeClr val="dk1"/>
              </a:buClr>
              <a:buSzPts val="1100"/>
              <a:buFont typeface="Arial"/>
              <a:buNone/>
            </a:pPr>
            <a:r>
              <a:t/>
            </a:r>
            <a:endParaRPr b="1" sz="3600">
              <a:latin typeface="Cutive"/>
              <a:ea typeface="Cutive"/>
              <a:cs typeface="Cutive"/>
              <a:sym typeface="Cutive"/>
            </a:endParaRPr>
          </a:p>
        </p:txBody>
      </p:sp>
      <p:sp>
        <p:nvSpPr>
          <p:cNvPr id="358" name="Google Shape;358;p53"/>
          <p:cNvSpPr txBox="1"/>
          <p:nvPr/>
        </p:nvSpPr>
        <p:spPr>
          <a:xfrm>
            <a:off x="730325" y="1959425"/>
            <a:ext cx="7338900" cy="856200"/>
          </a:xfrm>
          <a:prstGeom prst="rect">
            <a:avLst/>
          </a:prstGeom>
          <a:noFill/>
          <a:ln>
            <a:noFill/>
          </a:ln>
        </p:spPr>
        <p:txBody>
          <a:bodyPr anchorCtr="0" anchor="t" bIns="91425" lIns="91425" spcFirstLastPara="1" rIns="91425" wrap="square" tIns="91425">
            <a:noAutofit/>
          </a:bodyPr>
          <a:lstStyle/>
          <a:p>
            <a:pPr indent="0" lvl="0" marL="0" rtl="0" algn="l">
              <a:lnSpc>
                <a:spcPct val="98181"/>
              </a:lnSpc>
              <a:spcBef>
                <a:spcPts val="1000"/>
              </a:spcBef>
              <a:spcAft>
                <a:spcPts val="0"/>
              </a:spcAft>
              <a:buClr>
                <a:schemeClr val="dk1"/>
              </a:buClr>
              <a:buSzPts val="1100"/>
              <a:buFont typeface="Arial"/>
              <a:buNone/>
            </a:pPr>
            <a:r>
              <a:rPr b="1" lang="en-US" sz="1300">
                <a:solidFill>
                  <a:schemeClr val="dk1"/>
                </a:solidFill>
                <a:latin typeface="Calibri"/>
                <a:ea typeface="Calibri"/>
                <a:cs typeface="Calibri"/>
                <a:sym typeface="Calibri"/>
              </a:rPr>
              <a:t>What can you apply for</a:t>
            </a:r>
            <a:r>
              <a:rPr lang="en-US" sz="1300">
                <a:solidFill>
                  <a:schemeClr val="dk1"/>
                </a:solidFill>
                <a:latin typeface="Calibri"/>
                <a:ea typeface="Calibri"/>
                <a:cs typeface="Calibri"/>
                <a:sym typeface="Calibri"/>
              </a:rPr>
              <a:t>: “to support attendance at an academic conference or other relevant professional development related to teaching at Boston University”</a:t>
            </a:r>
            <a:endParaRPr sz="13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300">
                <a:solidFill>
                  <a:schemeClr val="dk1"/>
                </a:solidFill>
              </a:rPr>
              <a:t>•</a:t>
            </a:r>
            <a:r>
              <a:rPr lang="en-US" sz="1300">
                <a:solidFill>
                  <a:schemeClr val="dk1"/>
                </a:solidFill>
                <a:latin typeface="Calibri"/>
                <a:ea typeface="Calibri"/>
                <a:cs typeface="Calibri"/>
                <a:sym typeface="Calibri"/>
              </a:rPr>
              <a:t>Virtual conferences; local conferences or meetings; training and enrichment courses related to pedagogy or field of teaching</a:t>
            </a:r>
            <a:endParaRPr sz="13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b="1" lang="en-US" sz="1300">
                <a:solidFill>
                  <a:schemeClr val="dk1"/>
                </a:solidFill>
                <a:latin typeface="Calibri"/>
                <a:ea typeface="Calibri"/>
                <a:cs typeface="Calibri"/>
                <a:sym typeface="Calibri"/>
              </a:rPr>
              <a:t>Information</a:t>
            </a:r>
            <a:r>
              <a:rPr lang="en-US" sz="1300">
                <a:solidFill>
                  <a:schemeClr val="dk1"/>
                </a:solidFill>
                <a:latin typeface="Calibri"/>
                <a:ea typeface="Calibri"/>
                <a:cs typeface="Calibri"/>
                <a:sym typeface="Calibri"/>
              </a:rPr>
              <a:t>: </a:t>
            </a:r>
            <a:r>
              <a:rPr lang="en-US" sz="1300" u="sng">
                <a:solidFill>
                  <a:schemeClr val="hlink"/>
                </a:solidFill>
                <a:latin typeface="Calibri"/>
                <a:ea typeface="Calibri"/>
                <a:cs typeface="Calibri"/>
                <a:sym typeface="Calibri"/>
                <a:hlinkClick r:id="rId3"/>
              </a:rPr>
              <a:t>https://www.bu.edu/ctl/teaching-resources/part-time-faculty-professional-development-fund/</a:t>
            </a:r>
            <a:endParaRPr sz="1300" u="sng">
              <a:solidFill>
                <a:schemeClr val="hlink"/>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b="1" lang="en-US" sz="1300">
                <a:solidFill>
                  <a:schemeClr val="dk1"/>
                </a:solidFill>
                <a:latin typeface="Calibri"/>
                <a:ea typeface="Calibri"/>
                <a:cs typeface="Calibri"/>
                <a:sym typeface="Calibri"/>
              </a:rPr>
              <a:t>Process</a:t>
            </a: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300">
                <a:solidFill>
                  <a:schemeClr val="dk1"/>
                </a:solidFill>
              </a:rPr>
              <a:t>•</a:t>
            </a:r>
            <a:r>
              <a:rPr lang="en-US" sz="1300">
                <a:solidFill>
                  <a:schemeClr val="dk1"/>
                </a:solidFill>
                <a:latin typeface="Calibri"/>
                <a:ea typeface="Calibri"/>
                <a:cs typeface="Calibri"/>
                <a:sym typeface="Calibri"/>
              </a:rPr>
              <a:t>Read guidelines</a:t>
            </a:r>
            <a:endParaRPr sz="13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300">
                <a:solidFill>
                  <a:schemeClr val="dk1"/>
                </a:solidFill>
              </a:rPr>
              <a:t>•</a:t>
            </a:r>
            <a:r>
              <a:rPr lang="en-US" sz="1300">
                <a:solidFill>
                  <a:schemeClr val="dk1"/>
                </a:solidFill>
                <a:latin typeface="Calibri"/>
                <a:ea typeface="Calibri"/>
                <a:cs typeface="Calibri"/>
                <a:sym typeface="Calibri"/>
              </a:rPr>
              <a:t>Check with CTL if you are not sure if your project/expenses meet the criteria (dfbreen@bu.edu)</a:t>
            </a:r>
            <a:endParaRPr sz="13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300">
                <a:solidFill>
                  <a:schemeClr val="dk1"/>
                </a:solidFill>
              </a:rPr>
              <a:t>•</a:t>
            </a:r>
            <a:r>
              <a:rPr lang="en-US" sz="1300">
                <a:solidFill>
                  <a:schemeClr val="dk1"/>
                </a:solidFill>
                <a:latin typeface="Calibri"/>
                <a:ea typeface="Calibri"/>
                <a:cs typeface="Calibri"/>
                <a:sym typeface="Calibri"/>
              </a:rPr>
              <a:t>Complete paperwork and submit to Director, WP for signature</a:t>
            </a:r>
            <a:endParaRPr sz="13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300">
                <a:solidFill>
                  <a:schemeClr val="dk1"/>
                </a:solidFill>
              </a:rPr>
              <a:t>•</a:t>
            </a:r>
            <a:r>
              <a:rPr lang="en-US" sz="1300">
                <a:solidFill>
                  <a:schemeClr val="dk1"/>
                </a:solidFill>
                <a:latin typeface="Calibri"/>
                <a:ea typeface="Calibri"/>
                <a:cs typeface="Calibri"/>
                <a:sym typeface="Calibri"/>
              </a:rPr>
              <a:t>Submit to CTL for approval </a:t>
            </a:r>
            <a:endParaRPr sz="13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300">
                <a:solidFill>
                  <a:schemeClr val="dk1"/>
                </a:solidFill>
              </a:rPr>
              <a:t>•</a:t>
            </a:r>
            <a:r>
              <a:rPr lang="en-US" sz="1300">
                <a:solidFill>
                  <a:schemeClr val="dk1"/>
                </a:solidFill>
                <a:latin typeface="Calibri"/>
                <a:ea typeface="Calibri"/>
                <a:cs typeface="Calibri"/>
                <a:sym typeface="Calibri"/>
              </a:rPr>
              <a:t>If approved, submit receipts to WP for reimbursement (Dan Ivey) within 30 days of your conference/course etc.</a:t>
            </a:r>
            <a:endParaRPr sz="13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b="1" lang="en-US" sz="1300">
                <a:solidFill>
                  <a:schemeClr val="dk1"/>
                </a:solidFill>
                <a:latin typeface="Calibri"/>
                <a:ea typeface="Calibri"/>
                <a:cs typeface="Calibri"/>
                <a:sym typeface="Calibri"/>
              </a:rPr>
              <a:t>Amount</a:t>
            </a:r>
            <a:r>
              <a:rPr lang="en-US"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300">
                <a:solidFill>
                  <a:schemeClr val="dk1"/>
                </a:solidFill>
              </a:rPr>
              <a:t>•</a:t>
            </a:r>
            <a:r>
              <a:rPr lang="en-US" sz="1300">
                <a:solidFill>
                  <a:schemeClr val="dk1"/>
                </a:solidFill>
                <a:latin typeface="Calibri"/>
                <a:ea typeface="Calibri"/>
                <a:cs typeface="Calibri"/>
                <a:sym typeface="Calibri"/>
              </a:rPr>
              <a:t>No specified ceiling, but unlikely to receive more than $1500; one allocation per year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359" name="Google Shape;359;p53"/>
          <p:cNvSpPr txBox="1"/>
          <p:nvPr/>
        </p:nvSpPr>
        <p:spPr>
          <a:xfrm>
            <a:off x="801575" y="1353775"/>
            <a:ext cx="7196400" cy="42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500">
                <a:solidFill>
                  <a:srgbClr val="980000"/>
                </a:solidFill>
                <a:latin typeface="Calibri"/>
                <a:ea typeface="Calibri"/>
                <a:cs typeface="Calibri"/>
                <a:sym typeface="Calibri"/>
              </a:rPr>
              <a:t>Part Time Lecturer Professional Development Funds</a:t>
            </a:r>
            <a:endParaRPr b="1" sz="2500">
              <a:solidFill>
                <a:srgbClr val="980000"/>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966d427285_0_6"/>
          <p:cNvSpPr txBox="1"/>
          <p:nvPr>
            <p:ph type="title"/>
          </p:nvPr>
        </p:nvSpPr>
        <p:spPr>
          <a:xfrm>
            <a:off x="457200" y="17098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b="1" lang="en-US" sz="3600">
                <a:latin typeface="Cutive"/>
                <a:ea typeface="Cutive"/>
                <a:cs typeface="Cutive"/>
                <a:sym typeface="Cutive"/>
              </a:rPr>
              <a:t>Funding Sources</a:t>
            </a:r>
            <a:endParaRPr/>
          </a:p>
        </p:txBody>
      </p:sp>
      <p:sp>
        <p:nvSpPr>
          <p:cNvPr id="366" name="Google Shape;366;g966d427285_0_6"/>
          <p:cNvSpPr txBox="1"/>
          <p:nvPr/>
        </p:nvSpPr>
        <p:spPr>
          <a:xfrm>
            <a:off x="566000" y="1050975"/>
            <a:ext cx="8799600" cy="9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500">
                <a:solidFill>
                  <a:srgbClr val="980000"/>
                </a:solidFill>
                <a:latin typeface="Calibri"/>
                <a:ea typeface="Calibri"/>
                <a:cs typeface="Calibri"/>
                <a:sym typeface="Calibri"/>
              </a:rPr>
              <a:t>   Salaried</a:t>
            </a:r>
            <a:r>
              <a:rPr b="1" lang="en-US" sz="2500">
                <a:solidFill>
                  <a:srgbClr val="980000"/>
                </a:solidFill>
                <a:latin typeface="Calibri"/>
                <a:ea typeface="Calibri"/>
                <a:cs typeface="Calibri"/>
                <a:sym typeface="Calibri"/>
              </a:rPr>
              <a:t> Lecturer Professional Development Funds</a:t>
            </a:r>
            <a:endParaRPr/>
          </a:p>
        </p:txBody>
      </p:sp>
      <p:sp>
        <p:nvSpPr>
          <p:cNvPr id="367" name="Google Shape;367;g966d427285_0_6"/>
          <p:cNvSpPr txBox="1"/>
          <p:nvPr/>
        </p:nvSpPr>
        <p:spPr>
          <a:xfrm>
            <a:off x="302825" y="1620975"/>
            <a:ext cx="8692800" cy="4168200"/>
          </a:xfrm>
          <a:prstGeom prst="rect">
            <a:avLst/>
          </a:prstGeom>
          <a:noFill/>
          <a:ln>
            <a:noFill/>
          </a:ln>
        </p:spPr>
        <p:txBody>
          <a:bodyPr anchorCtr="0" anchor="t" bIns="91425" lIns="91425" spcFirstLastPara="1" rIns="91425" wrap="square" tIns="91425">
            <a:noAutofit/>
          </a:bodyPr>
          <a:lstStyle/>
          <a:p>
            <a:pPr indent="0" lvl="0" marL="0" rtl="0" algn="l">
              <a:lnSpc>
                <a:spcPct val="98181"/>
              </a:lnSpc>
              <a:spcBef>
                <a:spcPts val="1000"/>
              </a:spcBef>
              <a:spcAft>
                <a:spcPts val="0"/>
              </a:spcAft>
              <a:buClr>
                <a:schemeClr val="dk1"/>
              </a:buClr>
              <a:buSzPts val="1100"/>
              <a:buFont typeface="Arial"/>
              <a:buNone/>
            </a:pPr>
            <a:r>
              <a:rPr b="1" lang="en-US" sz="1500">
                <a:solidFill>
                  <a:schemeClr val="dk1"/>
                </a:solidFill>
                <a:latin typeface="Calibri"/>
                <a:ea typeface="Calibri"/>
                <a:cs typeface="Calibri"/>
                <a:sym typeface="Calibri"/>
              </a:rPr>
              <a:t>What can you apply for</a:t>
            </a:r>
            <a:r>
              <a:rPr lang="en-US" sz="1500">
                <a:solidFill>
                  <a:schemeClr val="dk1"/>
                </a:solidFill>
                <a:latin typeface="Calibri"/>
                <a:ea typeface="Calibri"/>
                <a:cs typeface="Calibri"/>
                <a:sym typeface="Calibri"/>
              </a:rPr>
              <a:t>: “for professional development funding for opportunities or resources related to teaching at Boston University”</a:t>
            </a:r>
            <a:endParaRPr sz="15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500">
                <a:solidFill>
                  <a:schemeClr val="dk1"/>
                </a:solidFill>
              </a:rPr>
              <a:t>•</a:t>
            </a:r>
            <a:r>
              <a:rPr lang="en-US" sz="1500">
                <a:solidFill>
                  <a:schemeClr val="dk1"/>
                </a:solidFill>
                <a:latin typeface="Calibri"/>
                <a:ea typeface="Calibri"/>
                <a:cs typeface="Calibri"/>
                <a:sym typeface="Calibri"/>
              </a:rPr>
              <a:t>Virtual conferences; local conferences or meetings; training and enrichment courses related to pedagogy or field of teaching; resources (including tech hardware or software; books)</a:t>
            </a:r>
            <a:endParaRPr sz="15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b="1" lang="en-US" sz="1500">
                <a:solidFill>
                  <a:schemeClr val="dk1"/>
                </a:solidFill>
                <a:latin typeface="Calibri"/>
                <a:ea typeface="Calibri"/>
                <a:cs typeface="Calibri"/>
                <a:sym typeface="Calibri"/>
              </a:rPr>
              <a:t>Information</a:t>
            </a:r>
            <a:r>
              <a:rPr lang="en-US" sz="1500">
                <a:solidFill>
                  <a:schemeClr val="dk1"/>
                </a:solidFill>
                <a:latin typeface="Calibri"/>
                <a:ea typeface="Calibri"/>
                <a:cs typeface="Calibri"/>
                <a:sym typeface="Calibri"/>
              </a:rPr>
              <a:t>: </a:t>
            </a:r>
            <a:r>
              <a:rPr lang="en-US" sz="1500" u="sng">
                <a:solidFill>
                  <a:schemeClr val="hlink"/>
                </a:solidFill>
                <a:latin typeface="Calibri"/>
                <a:ea typeface="Calibri"/>
                <a:cs typeface="Calibri"/>
                <a:sym typeface="Calibri"/>
                <a:hlinkClick r:id="rId3"/>
              </a:rPr>
              <a:t>https://www.bu.edu/ctl/programs/grants/salaried-lecturer-professional-development-fund/</a:t>
            </a:r>
            <a:endParaRPr sz="1500" u="sng">
              <a:solidFill>
                <a:schemeClr val="hlink"/>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b="1" lang="en-US" sz="1500">
                <a:solidFill>
                  <a:schemeClr val="dk1"/>
                </a:solidFill>
                <a:latin typeface="Calibri"/>
                <a:ea typeface="Calibri"/>
                <a:cs typeface="Calibri"/>
                <a:sym typeface="Calibri"/>
              </a:rPr>
              <a:t>Process</a:t>
            </a:r>
            <a:r>
              <a:rPr lang="en-US" sz="1500">
                <a:solidFill>
                  <a:schemeClr val="dk1"/>
                </a:solidFill>
                <a:latin typeface="Calibri"/>
                <a:ea typeface="Calibri"/>
                <a:cs typeface="Calibri"/>
                <a:sym typeface="Calibri"/>
              </a:rPr>
              <a:t>: </a:t>
            </a:r>
            <a:endParaRPr sz="15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500">
                <a:solidFill>
                  <a:schemeClr val="dk1"/>
                </a:solidFill>
              </a:rPr>
              <a:t>•</a:t>
            </a:r>
            <a:r>
              <a:rPr lang="en-US" sz="1500">
                <a:solidFill>
                  <a:schemeClr val="dk1"/>
                </a:solidFill>
                <a:latin typeface="Calibri"/>
                <a:ea typeface="Calibri"/>
                <a:cs typeface="Calibri"/>
                <a:sym typeface="Calibri"/>
              </a:rPr>
              <a:t>Read guidelines</a:t>
            </a:r>
            <a:endParaRPr sz="15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500">
                <a:solidFill>
                  <a:schemeClr val="dk1"/>
                </a:solidFill>
              </a:rPr>
              <a:t>•</a:t>
            </a:r>
            <a:r>
              <a:rPr lang="en-US" sz="1500">
                <a:solidFill>
                  <a:schemeClr val="dk1"/>
                </a:solidFill>
                <a:latin typeface="Calibri"/>
                <a:ea typeface="Calibri"/>
                <a:cs typeface="Calibri"/>
                <a:sym typeface="Calibri"/>
              </a:rPr>
              <a:t>Check with CTL if you are not sure if your project/expenses meet the criteria (dfbreen@bu.edu)</a:t>
            </a:r>
            <a:endParaRPr sz="15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500">
                <a:solidFill>
                  <a:schemeClr val="dk1"/>
                </a:solidFill>
              </a:rPr>
              <a:t>•</a:t>
            </a:r>
            <a:r>
              <a:rPr lang="en-US" sz="1500">
                <a:solidFill>
                  <a:schemeClr val="dk1"/>
                </a:solidFill>
                <a:latin typeface="Calibri"/>
                <a:ea typeface="Calibri"/>
                <a:cs typeface="Calibri"/>
                <a:sym typeface="Calibri"/>
              </a:rPr>
              <a:t>Complete paperwork and submit to Director, WP for signature</a:t>
            </a:r>
            <a:endParaRPr sz="15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500">
                <a:solidFill>
                  <a:schemeClr val="dk1"/>
                </a:solidFill>
              </a:rPr>
              <a:t>•</a:t>
            </a:r>
            <a:r>
              <a:rPr lang="en-US" sz="1500">
                <a:solidFill>
                  <a:schemeClr val="dk1"/>
                </a:solidFill>
                <a:latin typeface="Calibri"/>
                <a:ea typeface="Calibri"/>
                <a:cs typeface="Calibri"/>
                <a:sym typeface="Calibri"/>
              </a:rPr>
              <a:t>Submit to CTL for approval </a:t>
            </a:r>
            <a:endParaRPr sz="15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500">
                <a:solidFill>
                  <a:schemeClr val="dk1"/>
                </a:solidFill>
              </a:rPr>
              <a:t>•</a:t>
            </a:r>
            <a:r>
              <a:rPr lang="en-US" sz="1500">
                <a:solidFill>
                  <a:schemeClr val="dk1"/>
                </a:solidFill>
                <a:latin typeface="Calibri"/>
                <a:ea typeface="Calibri"/>
                <a:cs typeface="Calibri"/>
                <a:sym typeface="Calibri"/>
              </a:rPr>
              <a:t>If approved, submit receipts to WP for reimbursement (Dan Ivey) within 30 days of your conference/course etc.</a:t>
            </a:r>
            <a:endParaRPr sz="15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b="1" lang="en-US" sz="1500">
                <a:solidFill>
                  <a:schemeClr val="dk1"/>
                </a:solidFill>
                <a:latin typeface="Calibri"/>
                <a:ea typeface="Calibri"/>
                <a:cs typeface="Calibri"/>
                <a:sym typeface="Calibri"/>
              </a:rPr>
              <a:t>Amount</a:t>
            </a:r>
            <a:r>
              <a:rPr lang="en-US" sz="1500">
                <a:solidFill>
                  <a:schemeClr val="dk1"/>
                </a:solidFill>
                <a:latin typeface="Calibri"/>
                <a:ea typeface="Calibri"/>
                <a:cs typeface="Calibri"/>
                <a:sym typeface="Calibri"/>
              </a:rPr>
              <a:t>:</a:t>
            </a:r>
            <a:endParaRPr sz="1500">
              <a:solidFill>
                <a:schemeClr val="dk1"/>
              </a:solidFill>
              <a:latin typeface="Calibri"/>
              <a:ea typeface="Calibri"/>
              <a:cs typeface="Calibri"/>
              <a:sym typeface="Calibri"/>
            </a:endParaRPr>
          </a:p>
          <a:p>
            <a:pPr indent="0" lvl="0" marL="0" rtl="0" algn="l">
              <a:lnSpc>
                <a:spcPct val="98181"/>
              </a:lnSpc>
              <a:spcBef>
                <a:spcPts val="1000"/>
              </a:spcBef>
              <a:spcAft>
                <a:spcPts val="0"/>
              </a:spcAft>
              <a:buClr>
                <a:schemeClr val="dk1"/>
              </a:buClr>
              <a:buSzPts val="1100"/>
              <a:buFont typeface="Arial"/>
              <a:buNone/>
            </a:pPr>
            <a:r>
              <a:rPr lang="en-US" sz="1500">
                <a:solidFill>
                  <a:schemeClr val="dk1"/>
                </a:solidFill>
              </a:rPr>
              <a:t>•</a:t>
            </a:r>
            <a:r>
              <a:rPr lang="en-US" sz="1500">
                <a:solidFill>
                  <a:schemeClr val="dk1"/>
                </a:solidFill>
                <a:latin typeface="Calibri"/>
                <a:ea typeface="Calibri"/>
                <a:cs typeface="Calibri"/>
                <a:sym typeface="Calibri"/>
              </a:rPr>
              <a:t>$1000, plus additional amount of up to $650 (Senior/Master Lecturers) or $500 (Lecturers); may apply more than once if funds are available</a:t>
            </a:r>
            <a:endParaRPr sz="1500">
              <a:solidFill>
                <a:schemeClr val="dk1"/>
              </a:solidFill>
              <a:latin typeface="Calibri"/>
              <a:ea typeface="Calibri"/>
              <a:cs typeface="Calibri"/>
              <a:sym typeface="Calibri"/>
            </a:endParaRPr>
          </a:p>
          <a:p>
            <a:pPr indent="0" lvl="0" marL="0" rtl="0" algn="l">
              <a:spcBef>
                <a:spcPts val="0"/>
              </a:spcBef>
              <a:spcAft>
                <a:spcPts val="0"/>
              </a:spcAft>
              <a:buNone/>
            </a:pPr>
            <a:r>
              <a:t/>
            </a:r>
            <a:endParaRPr sz="11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b="1" lang="en-US" sz="3600">
                <a:latin typeface="Cutive"/>
                <a:ea typeface="Cutive"/>
                <a:cs typeface="Cutive"/>
                <a:sym typeface="Cutive"/>
              </a:rPr>
              <a:t>Funding Sources</a:t>
            </a:r>
            <a:endParaRPr/>
          </a:p>
        </p:txBody>
      </p:sp>
      <p:sp>
        <p:nvSpPr>
          <p:cNvPr id="374" name="Google Shape;374;p54"/>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640"/>
              </a:spcBef>
              <a:spcAft>
                <a:spcPts val="0"/>
              </a:spcAft>
              <a:buSzPts val="3200"/>
              <a:buNone/>
            </a:pPr>
            <a:r>
              <a:t/>
            </a:r>
            <a:endParaRPr/>
          </a:p>
        </p:txBody>
      </p:sp>
      <p:pic>
        <p:nvPicPr>
          <p:cNvPr id="375" name="Google Shape;375;p54"/>
          <p:cNvPicPr preferRelativeResize="0"/>
          <p:nvPr/>
        </p:nvPicPr>
        <p:blipFill rotWithShape="1">
          <a:blip r:embed="rId3">
            <a:alphaModFix/>
          </a:blip>
          <a:srcRect b="0" l="0" r="0" t="0"/>
          <a:stretch/>
        </p:blipFill>
        <p:spPr>
          <a:xfrm>
            <a:off x="631303" y="1600200"/>
            <a:ext cx="7430736" cy="45261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g955c3d7795_0_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sz="3600">
              <a:latin typeface="Cutive"/>
              <a:ea typeface="Cutive"/>
              <a:cs typeface="Cutive"/>
              <a:sym typeface="Cutive"/>
            </a:endParaRPr>
          </a:p>
          <a:p>
            <a:pPr indent="0" lvl="0" marL="0" rtl="0" algn="ctr">
              <a:spcBef>
                <a:spcPts val="0"/>
              </a:spcBef>
              <a:spcAft>
                <a:spcPts val="0"/>
              </a:spcAft>
              <a:buNone/>
            </a:pPr>
            <a:r>
              <a:t/>
            </a:r>
            <a:endParaRPr sz="3600">
              <a:latin typeface="Cutive"/>
              <a:ea typeface="Cutive"/>
              <a:cs typeface="Cutive"/>
              <a:sym typeface="Cutive"/>
            </a:endParaRPr>
          </a:p>
          <a:p>
            <a:pPr indent="0" lvl="0" marL="0" rtl="0" algn="ctr">
              <a:spcBef>
                <a:spcPts val="0"/>
              </a:spcBef>
              <a:spcAft>
                <a:spcPts val="0"/>
              </a:spcAft>
              <a:buNone/>
            </a:pPr>
            <a:r>
              <a:rPr lang="en-US" sz="3600">
                <a:latin typeface="Cutive"/>
                <a:ea typeface="Cutive"/>
                <a:cs typeface="Cutive"/>
                <a:sym typeface="Cutive"/>
              </a:rPr>
              <a:t>Resource Fatigue?</a:t>
            </a:r>
            <a:endParaRPr sz="3600">
              <a:latin typeface="Cutive"/>
              <a:ea typeface="Cutive"/>
              <a:cs typeface="Cutive"/>
              <a:sym typeface="Cutive"/>
            </a:endParaRPr>
          </a:p>
        </p:txBody>
      </p:sp>
      <p:sp>
        <p:nvSpPr>
          <p:cNvPr id="382" name="Google Shape;382;g955c3d7795_0_0"/>
          <p:cNvSpPr txBox="1"/>
          <p:nvPr>
            <p:ph idx="1" type="body"/>
          </p:nvPr>
        </p:nvSpPr>
        <p:spPr>
          <a:xfrm>
            <a:off x="457200" y="2137550"/>
            <a:ext cx="8229600" cy="35079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2400">
                <a:latin typeface="Arial"/>
                <a:ea typeface="Arial"/>
                <a:cs typeface="Arial"/>
                <a:sym typeface="Arial"/>
              </a:rPr>
              <a:t>No need to remember it all on a Friday afternoon. These slides and other Fall 2020-specific information will be available on the </a:t>
            </a:r>
            <a:r>
              <a:rPr lang="en-US" sz="2400">
                <a:latin typeface="Arial"/>
                <a:ea typeface="Arial"/>
                <a:cs typeface="Arial"/>
                <a:sym typeface="Arial"/>
              </a:rPr>
              <a:t>WPnet’s </a:t>
            </a:r>
            <a:r>
              <a:rPr lang="en-US" sz="2400" u="sng">
                <a:solidFill>
                  <a:schemeClr val="hlink"/>
                </a:solidFill>
                <a:latin typeface="Arial"/>
                <a:ea typeface="Arial"/>
                <a:cs typeface="Arial"/>
                <a:sym typeface="Arial"/>
                <a:hlinkClick r:id="rId3"/>
              </a:rPr>
              <a:t>Covid FAQ page</a:t>
            </a:r>
            <a:r>
              <a:rPr lang="en-US" sz="2400">
                <a:latin typeface="Arial"/>
                <a:ea typeface="Arial"/>
                <a:cs typeface="Arial"/>
                <a:sym typeface="Arial"/>
              </a:rPr>
              <a:t> </a:t>
            </a:r>
            <a:endParaRPr sz="2400">
              <a:latin typeface="Arial"/>
              <a:ea typeface="Arial"/>
              <a:cs typeface="Arial"/>
              <a:sym typeface="Arial"/>
            </a:endParaRPr>
          </a:p>
          <a:p>
            <a:pPr indent="0" lvl="0" marL="0" rtl="0" algn="ctr">
              <a:spcBef>
                <a:spcPts val="0"/>
              </a:spcBef>
              <a:spcAft>
                <a:spcPts val="0"/>
              </a:spcAft>
              <a:buNone/>
            </a:pPr>
            <a:r>
              <a:t/>
            </a:r>
            <a:endParaRPr sz="2400">
              <a:latin typeface="Arial"/>
              <a:ea typeface="Arial"/>
              <a:cs typeface="Arial"/>
              <a:sym typeface="Arial"/>
            </a:endParaRPr>
          </a:p>
          <a:p>
            <a:pPr indent="0" lvl="0" marL="0" rtl="0" algn="ctr">
              <a:spcBef>
                <a:spcPts val="0"/>
              </a:spcBef>
              <a:spcAft>
                <a:spcPts val="0"/>
              </a:spcAft>
              <a:buNone/>
            </a:pPr>
            <a:r>
              <a:rPr lang="en-US" sz="2400" u="sng">
                <a:solidFill>
                  <a:schemeClr val="hlink"/>
                </a:solidFill>
                <a:latin typeface="Arial"/>
                <a:ea typeface="Arial"/>
                <a:cs typeface="Arial"/>
                <a:sym typeface="Arial"/>
                <a:hlinkClick r:id="rId4"/>
              </a:rPr>
              <a:t>http://www.bu.edu/wpnet/fall-2020-covid-faqs/</a:t>
            </a:r>
            <a:endParaRPr sz="2400">
              <a:latin typeface="Arial"/>
              <a:ea typeface="Arial"/>
              <a:cs typeface="Arial"/>
              <a:sym typeface="Arial"/>
            </a:endParaRPr>
          </a:p>
          <a:p>
            <a:pPr indent="0" lvl="0" marL="0" rtl="0" algn="ctr">
              <a:spcBef>
                <a:spcPts val="0"/>
              </a:spcBef>
              <a:spcAft>
                <a:spcPts val="0"/>
              </a:spcAft>
              <a:buClr>
                <a:schemeClr val="dk1"/>
              </a:buClr>
              <a:buSzPts val="1100"/>
              <a:buFont typeface="Arial"/>
              <a:buNone/>
            </a:pPr>
            <a:r>
              <a:t/>
            </a:r>
            <a:endParaRPr sz="2400">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2"/>
          <p:cNvSpPr txBox="1"/>
          <p:nvPr>
            <p:ph type="title"/>
          </p:nvPr>
        </p:nvSpPr>
        <p:spPr>
          <a:xfrm>
            <a:off x="526475"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400"/>
              <a:buNone/>
            </a:pPr>
            <a:r>
              <a:rPr b="1" lang="en-US" sz="3600">
                <a:latin typeface="Cutive"/>
                <a:ea typeface="Cutive"/>
                <a:cs typeface="Cutive"/>
                <a:sym typeface="Cutive"/>
              </a:rPr>
              <a:t>Faculty Publications</a:t>
            </a:r>
            <a:endParaRPr b="1" sz="3600">
              <a:latin typeface="Cutive"/>
              <a:ea typeface="Cutive"/>
              <a:cs typeface="Cutive"/>
              <a:sym typeface="Cutive"/>
            </a:endParaRPr>
          </a:p>
        </p:txBody>
      </p:sp>
      <p:sp>
        <p:nvSpPr>
          <p:cNvPr id="389" name="Google Shape;389;p52"/>
          <p:cNvSpPr txBox="1"/>
          <p:nvPr>
            <p:ph idx="1" type="body"/>
          </p:nvPr>
        </p:nvSpPr>
        <p:spPr>
          <a:xfrm>
            <a:off x="457200" y="4983300"/>
            <a:ext cx="8229600" cy="11430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640"/>
              </a:spcBef>
              <a:spcAft>
                <a:spcPts val="0"/>
              </a:spcAft>
              <a:buSzPts val="3200"/>
              <a:buNone/>
            </a:pPr>
            <a:r>
              <a:rPr lang="en-US">
                <a:latin typeface="Arial"/>
                <a:ea typeface="Arial"/>
                <a:cs typeface="Arial"/>
                <a:sym typeface="Arial"/>
              </a:rPr>
              <a:t>Congratulations</a:t>
            </a:r>
            <a:endParaRPr>
              <a:latin typeface="Arial"/>
              <a:ea typeface="Arial"/>
              <a:cs typeface="Arial"/>
              <a:sym typeface="Arial"/>
            </a:endParaRPr>
          </a:p>
        </p:txBody>
      </p:sp>
      <p:pic>
        <p:nvPicPr>
          <p:cNvPr id="390" name="Google Shape;390;p52"/>
          <p:cNvPicPr preferRelativeResize="0"/>
          <p:nvPr/>
        </p:nvPicPr>
        <p:blipFill>
          <a:blip r:embed="rId3">
            <a:alphaModFix/>
          </a:blip>
          <a:stretch>
            <a:fillRect/>
          </a:stretch>
        </p:blipFill>
        <p:spPr>
          <a:xfrm>
            <a:off x="457197" y="1315175"/>
            <a:ext cx="2270174" cy="3405274"/>
          </a:xfrm>
          <a:prstGeom prst="rect">
            <a:avLst/>
          </a:prstGeom>
          <a:noFill/>
          <a:ln>
            <a:noFill/>
          </a:ln>
        </p:spPr>
      </p:pic>
      <p:pic>
        <p:nvPicPr>
          <p:cNvPr id="391" name="Google Shape;391;p52"/>
          <p:cNvPicPr preferRelativeResize="0"/>
          <p:nvPr/>
        </p:nvPicPr>
        <p:blipFill>
          <a:blip r:embed="rId4">
            <a:alphaModFix/>
          </a:blip>
          <a:stretch>
            <a:fillRect/>
          </a:stretch>
        </p:blipFill>
        <p:spPr>
          <a:xfrm>
            <a:off x="2895325" y="3836722"/>
            <a:ext cx="5533224" cy="795400"/>
          </a:xfrm>
          <a:prstGeom prst="rect">
            <a:avLst/>
          </a:prstGeom>
          <a:noFill/>
          <a:ln>
            <a:noFill/>
          </a:ln>
        </p:spPr>
      </p:pic>
      <p:pic>
        <p:nvPicPr>
          <p:cNvPr id="392" name="Google Shape;392;p52"/>
          <p:cNvPicPr preferRelativeResize="0"/>
          <p:nvPr/>
        </p:nvPicPr>
        <p:blipFill>
          <a:blip r:embed="rId5">
            <a:alphaModFix/>
          </a:blip>
          <a:stretch>
            <a:fillRect/>
          </a:stretch>
        </p:blipFill>
        <p:spPr>
          <a:xfrm>
            <a:off x="2879770" y="1570038"/>
            <a:ext cx="2682216" cy="211428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g966d427285_6_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399" name="Google Shape;399;g966d427285_6_0"/>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t/>
            </a:r>
            <a:endParaRPr/>
          </a:p>
        </p:txBody>
      </p:sp>
      <p:pic>
        <p:nvPicPr>
          <p:cNvPr id="400" name="Google Shape;400;g966d427285_6_0"/>
          <p:cNvPicPr preferRelativeResize="0"/>
          <p:nvPr/>
        </p:nvPicPr>
        <p:blipFill>
          <a:blip r:embed="rId3">
            <a:alphaModFix/>
          </a:blip>
          <a:stretch>
            <a:fillRect/>
          </a:stretch>
        </p:blipFill>
        <p:spPr>
          <a:xfrm>
            <a:off x="0" y="303535"/>
            <a:ext cx="9144000" cy="625093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966d427285_7_2"/>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07" name="Google Shape;407;g966d427285_7_2"/>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t/>
            </a:r>
            <a:endParaRPr/>
          </a:p>
        </p:txBody>
      </p:sp>
      <p:pic>
        <p:nvPicPr>
          <p:cNvPr id="408" name="Google Shape;408;g966d427285_7_2"/>
          <p:cNvPicPr preferRelativeResize="0"/>
          <p:nvPr/>
        </p:nvPicPr>
        <p:blipFill>
          <a:blip r:embed="rId3">
            <a:alphaModFix/>
          </a:blip>
          <a:stretch>
            <a:fillRect/>
          </a:stretch>
        </p:blipFill>
        <p:spPr>
          <a:xfrm>
            <a:off x="0" y="274652"/>
            <a:ext cx="9143999" cy="5970895"/>
          </a:xfrm>
          <a:prstGeom prst="rect">
            <a:avLst/>
          </a:prstGeom>
          <a:noFill/>
          <a:ln>
            <a:noFill/>
          </a:ln>
        </p:spPr>
      </p:pic>
      <p:pic>
        <p:nvPicPr>
          <p:cNvPr id="409" name="Google Shape;409;g966d427285_7_2"/>
          <p:cNvPicPr preferRelativeResize="0"/>
          <p:nvPr/>
        </p:nvPicPr>
        <p:blipFill>
          <a:blip r:embed="rId4">
            <a:alphaModFix/>
          </a:blip>
          <a:stretch>
            <a:fillRect/>
          </a:stretch>
        </p:blipFill>
        <p:spPr>
          <a:xfrm>
            <a:off x="1943088" y="274650"/>
            <a:ext cx="5362575" cy="4762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4" name="Shape 414"/>
        <p:cNvGrpSpPr/>
        <p:nvPr/>
      </p:nvGrpSpPr>
      <p:grpSpPr>
        <a:xfrm>
          <a:off x="0" y="0"/>
          <a:ext cx="0" cy="0"/>
          <a:chOff x="0" y="0"/>
          <a:chExt cx="0" cy="0"/>
        </a:xfrm>
      </p:grpSpPr>
      <p:sp>
        <p:nvSpPr>
          <p:cNvPr id="415" name="Google Shape;415;p55"/>
          <p:cNvSpPr/>
          <p:nvPr/>
        </p:nvSpPr>
        <p:spPr>
          <a:xfrm>
            <a:off x="1549725" y="1407225"/>
            <a:ext cx="6092100" cy="45066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5"/>
          <p:cNvSpPr txBox="1"/>
          <p:nvPr>
            <p:ph idx="1" type="body"/>
          </p:nvPr>
        </p:nvSpPr>
        <p:spPr>
          <a:xfrm>
            <a:off x="457200" y="733925"/>
            <a:ext cx="8229600" cy="13452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1480"/>
              </a:spcBef>
              <a:spcAft>
                <a:spcPts val="0"/>
              </a:spcAft>
              <a:buClr>
                <a:schemeClr val="dk1"/>
              </a:buClr>
              <a:buSzPts val="7400"/>
              <a:buFont typeface="Arial"/>
              <a:buNone/>
            </a:pPr>
            <a:r>
              <a:t/>
            </a:r>
            <a:endParaRPr b="1" sz="3600">
              <a:latin typeface="Cutive"/>
              <a:ea typeface="Cutive"/>
              <a:cs typeface="Cutive"/>
              <a:sym typeface="Cutive"/>
            </a:endParaRPr>
          </a:p>
          <a:p>
            <a:pPr indent="0" lvl="0" marL="0" marR="0" rtl="0" algn="ctr">
              <a:lnSpc>
                <a:spcPct val="90000"/>
              </a:lnSpc>
              <a:spcBef>
                <a:spcPts val="1480"/>
              </a:spcBef>
              <a:spcAft>
                <a:spcPts val="0"/>
              </a:spcAft>
              <a:buClr>
                <a:schemeClr val="dk1"/>
              </a:buClr>
              <a:buSzPts val="7400"/>
              <a:buFont typeface="Arial"/>
              <a:buNone/>
            </a:pPr>
            <a:r>
              <a:rPr b="1" lang="en-US" sz="2500">
                <a:latin typeface="Cutive"/>
                <a:ea typeface="Cutive"/>
                <a:cs typeface="Cutive"/>
                <a:sym typeface="Cutive"/>
              </a:rPr>
              <a:t>You are cordially invited to the </a:t>
            </a:r>
            <a:endParaRPr b="1" sz="2500">
              <a:latin typeface="Cutive"/>
              <a:ea typeface="Cutive"/>
              <a:cs typeface="Cutive"/>
              <a:sym typeface="Cutive"/>
            </a:endParaRPr>
          </a:p>
          <a:p>
            <a:pPr indent="0" lvl="0" marL="0" marR="0" rtl="0" algn="ctr">
              <a:lnSpc>
                <a:spcPct val="90000"/>
              </a:lnSpc>
              <a:spcBef>
                <a:spcPts val="1480"/>
              </a:spcBef>
              <a:spcAft>
                <a:spcPts val="0"/>
              </a:spcAft>
              <a:buClr>
                <a:schemeClr val="dk1"/>
              </a:buClr>
              <a:buSzPts val="7400"/>
              <a:buFont typeface="Arial"/>
              <a:buNone/>
            </a:pPr>
            <a:r>
              <a:rPr b="1" lang="en-US" sz="2600">
                <a:latin typeface="Cutive"/>
                <a:ea typeface="Cutive"/>
                <a:cs typeface="Cutive"/>
                <a:sym typeface="Cutive"/>
              </a:rPr>
              <a:t>Writing Program</a:t>
            </a:r>
            <a:r>
              <a:rPr b="1" lang="en-US" sz="3600">
                <a:latin typeface="Cutive"/>
                <a:ea typeface="Cutive"/>
                <a:cs typeface="Cutive"/>
                <a:sym typeface="Cutive"/>
              </a:rPr>
              <a:t> </a:t>
            </a:r>
            <a:endParaRPr b="1" sz="3600">
              <a:latin typeface="Cutive"/>
              <a:ea typeface="Cutive"/>
              <a:cs typeface="Cutive"/>
              <a:sym typeface="Cutive"/>
            </a:endParaRPr>
          </a:p>
          <a:p>
            <a:pPr indent="0" lvl="0" marL="0" marR="0" rtl="0" algn="ctr">
              <a:lnSpc>
                <a:spcPct val="90000"/>
              </a:lnSpc>
              <a:spcBef>
                <a:spcPts val="1480"/>
              </a:spcBef>
              <a:spcAft>
                <a:spcPts val="0"/>
              </a:spcAft>
              <a:buClr>
                <a:schemeClr val="dk1"/>
              </a:buClr>
              <a:buSzPts val="7400"/>
              <a:buFont typeface="Arial"/>
              <a:buNone/>
            </a:pPr>
            <a:r>
              <a:rPr b="1" lang="en-US" sz="4900">
                <a:latin typeface="Cutive"/>
                <a:ea typeface="Cutive"/>
                <a:cs typeface="Cutive"/>
                <a:sym typeface="Cutive"/>
              </a:rPr>
              <a:t>Faculty &amp; Staff</a:t>
            </a:r>
            <a:endParaRPr b="1" sz="4900">
              <a:latin typeface="Cutive"/>
              <a:ea typeface="Cutive"/>
              <a:cs typeface="Cutive"/>
              <a:sym typeface="Cutive"/>
            </a:endParaRPr>
          </a:p>
          <a:p>
            <a:pPr indent="0" lvl="0" marL="0" marR="0" rtl="0" algn="ctr">
              <a:lnSpc>
                <a:spcPct val="90000"/>
              </a:lnSpc>
              <a:spcBef>
                <a:spcPts val="1480"/>
              </a:spcBef>
              <a:spcAft>
                <a:spcPts val="0"/>
              </a:spcAft>
              <a:buClr>
                <a:schemeClr val="dk1"/>
              </a:buClr>
              <a:buSzPts val="7400"/>
              <a:buFont typeface="Arial"/>
              <a:buNone/>
            </a:pPr>
            <a:r>
              <a:rPr b="1" lang="en-US" sz="4900">
                <a:latin typeface="Cutive"/>
                <a:ea typeface="Cutive"/>
                <a:cs typeface="Cutive"/>
                <a:sym typeface="Cutive"/>
              </a:rPr>
              <a:t>Hour</a:t>
            </a:r>
            <a:endParaRPr b="1" sz="3700">
              <a:latin typeface="Arial"/>
              <a:ea typeface="Arial"/>
              <a:cs typeface="Arial"/>
              <a:sym typeface="Arial"/>
            </a:endParaRPr>
          </a:p>
          <a:p>
            <a:pPr indent="0" lvl="0" marL="0" marR="0" rtl="0" algn="ctr">
              <a:lnSpc>
                <a:spcPct val="100000"/>
              </a:lnSpc>
              <a:spcBef>
                <a:spcPts val="0"/>
              </a:spcBef>
              <a:spcAft>
                <a:spcPts val="0"/>
              </a:spcAft>
              <a:buClr>
                <a:schemeClr val="dk1"/>
              </a:buClr>
              <a:buSzPts val="7400"/>
              <a:buFont typeface="Arial"/>
              <a:buNone/>
            </a:pPr>
            <a:r>
              <a:t/>
            </a:r>
            <a:endParaRPr b="1" sz="2300">
              <a:latin typeface="Arial"/>
              <a:ea typeface="Arial"/>
              <a:cs typeface="Arial"/>
              <a:sym typeface="Arial"/>
            </a:endParaRPr>
          </a:p>
          <a:p>
            <a:pPr indent="0" lvl="0" marL="0" marR="0" rtl="0" algn="ctr">
              <a:lnSpc>
                <a:spcPct val="100000"/>
              </a:lnSpc>
              <a:spcBef>
                <a:spcPts val="0"/>
              </a:spcBef>
              <a:spcAft>
                <a:spcPts val="0"/>
              </a:spcAft>
              <a:buClr>
                <a:schemeClr val="dk1"/>
              </a:buClr>
              <a:buSzPts val="7400"/>
              <a:buFont typeface="Arial"/>
              <a:buNone/>
            </a:pPr>
            <a:r>
              <a:rPr lang="en-US" sz="2300">
                <a:latin typeface="Arial"/>
                <a:ea typeface="Arial"/>
                <a:cs typeface="Arial"/>
                <a:sym typeface="Arial"/>
              </a:rPr>
              <a:t>Friday September 25, 3:30</a:t>
            </a:r>
            <a:endParaRPr sz="2300">
              <a:latin typeface="Arial"/>
              <a:ea typeface="Arial"/>
              <a:cs typeface="Arial"/>
              <a:sym typeface="Arial"/>
            </a:endParaRPr>
          </a:p>
          <a:p>
            <a:pPr indent="0" lvl="0" marL="0" marR="0" rtl="0" algn="ctr">
              <a:lnSpc>
                <a:spcPct val="100000"/>
              </a:lnSpc>
              <a:spcBef>
                <a:spcPts val="0"/>
              </a:spcBef>
              <a:spcAft>
                <a:spcPts val="0"/>
              </a:spcAft>
              <a:buClr>
                <a:schemeClr val="dk1"/>
              </a:buClr>
              <a:buSzPts val="7400"/>
              <a:buFont typeface="Arial"/>
              <a:buNone/>
            </a:pPr>
            <a:r>
              <a:rPr lang="en-US" sz="2300">
                <a:latin typeface="Arial"/>
                <a:ea typeface="Arial"/>
                <a:cs typeface="Arial"/>
                <a:sym typeface="Arial"/>
              </a:rPr>
              <a:t>and other dates TBA</a:t>
            </a:r>
            <a:endParaRPr sz="2300">
              <a:latin typeface="Arial"/>
              <a:ea typeface="Arial"/>
              <a:cs typeface="Arial"/>
              <a:sym typeface="Arial"/>
            </a:endParaRPr>
          </a:p>
          <a:p>
            <a:pPr indent="0" lvl="0" marL="0" marR="0" rtl="0" algn="ctr">
              <a:lnSpc>
                <a:spcPct val="100000"/>
              </a:lnSpc>
              <a:spcBef>
                <a:spcPts val="0"/>
              </a:spcBef>
              <a:spcAft>
                <a:spcPts val="0"/>
              </a:spcAft>
              <a:buClr>
                <a:schemeClr val="dk1"/>
              </a:buClr>
              <a:buSzPts val="7400"/>
              <a:buFont typeface="Arial"/>
              <a:buNone/>
            </a:pPr>
            <a:r>
              <a:rPr lang="en-US" sz="2300">
                <a:latin typeface="Arial"/>
                <a:ea typeface="Arial"/>
                <a:cs typeface="Arial"/>
                <a:sym typeface="Arial"/>
              </a:rPr>
              <a:t>Hosted by Kim Shuckra</a:t>
            </a:r>
            <a:r>
              <a:rPr b="1" lang="en-US" sz="2300">
                <a:latin typeface="Arial"/>
                <a:ea typeface="Arial"/>
                <a:cs typeface="Arial"/>
                <a:sym typeface="Arial"/>
              </a:rPr>
              <a:t> </a:t>
            </a:r>
            <a:endParaRPr b="1" sz="2300">
              <a:latin typeface="Arial"/>
              <a:ea typeface="Arial"/>
              <a:cs typeface="Arial"/>
              <a:sym typeface="Arial"/>
            </a:endParaRPr>
          </a:p>
          <a:p>
            <a:pPr indent="0" lvl="0" marL="0" marR="0" rtl="0" algn="ctr">
              <a:lnSpc>
                <a:spcPct val="100000"/>
              </a:lnSpc>
              <a:spcBef>
                <a:spcPts val="1480"/>
              </a:spcBef>
              <a:spcAft>
                <a:spcPts val="0"/>
              </a:spcAft>
              <a:buClr>
                <a:schemeClr val="dk1"/>
              </a:buClr>
              <a:buSzPts val="7400"/>
              <a:buFont typeface="Arial"/>
              <a:buNone/>
            </a:pPr>
            <a:r>
              <a:t/>
            </a:r>
            <a:endParaRPr b="1" sz="2400">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g9875012e4e_2_7"/>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23" name="Google Shape;423;g9875012e4e_2_7"/>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ctr">
              <a:spcBef>
                <a:spcPts val="640"/>
              </a:spcBef>
              <a:spcAft>
                <a:spcPts val="0"/>
              </a:spcAft>
              <a:buNone/>
            </a:pPr>
            <a:r>
              <a:rPr lang="en-US">
                <a:latin typeface="Arial"/>
                <a:ea typeface="Arial"/>
                <a:cs typeface="Arial"/>
                <a:sym typeface="Arial"/>
              </a:rPr>
              <a:t>QUESTIONS / COMMENTS</a:t>
            </a:r>
            <a:endParaRPr>
              <a:latin typeface="Arial"/>
              <a:ea typeface="Arial"/>
              <a:cs typeface="Arial"/>
              <a:sym typeface="Arial"/>
            </a:endParaRPr>
          </a:p>
          <a:p>
            <a:pPr indent="0" lvl="0" marL="0" rtl="0" algn="ctr">
              <a:spcBef>
                <a:spcPts val="640"/>
              </a:spcBef>
              <a:spcAft>
                <a:spcPts val="0"/>
              </a:spcAft>
              <a:buNone/>
            </a:pPr>
            <a:r>
              <a:t/>
            </a:r>
            <a:endParaRPr>
              <a:latin typeface="Arial"/>
              <a:ea typeface="Arial"/>
              <a:cs typeface="Arial"/>
              <a:sym typeface="Arial"/>
            </a:endParaRPr>
          </a:p>
          <a:p>
            <a:pPr indent="0" lvl="0" marL="0" rtl="0" algn="ctr">
              <a:spcBef>
                <a:spcPts val="640"/>
              </a:spcBef>
              <a:spcAft>
                <a:spcPts val="0"/>
              </a:spcAft>
              <a:buNone/>
            </a:pPr>
            <a:r>
              <a:t/>
            </a:r>
            <a:endParaRPr>
              <a:latin typeface="Arial"/>
              <a:ea typeface="Arial"/>
              <a:cs typeface="Arial"/>
              <a:sym typeface="Arial"/>
            </a:endParaRPr>
          </a:p>
          <a:p>
            <a:pPr indent="0" lvl="0" marL="0" rtl="0" algn="ctr">
              <a:spcBef>
                <a:spcPts val="640"/>
              </a:spcBef>
              <a:spcAft>
                <a:spcPts val="0"/>
              </a:spcAft>
              <a:buNone/>
            </a:pPr>
            <a:r>
              <a:t/>
            </a:r>
            <a:endParaRPr>
              <a:latin typeface="Arial"/>
              <a:ea typeface="Arial"/>
              <a:cs typeface="Arial"/>
              <a:sym typeface="Arial"/>
            </a:endParaRPr>
          </a:p>
          <a:p>
            <a:pPr indent="0" lvl="0" marL="0" rtl="0" algn="ctr">
              <a:spcBef>
                <a:spcPts val="640"/>
              </a:spcBef>
              <a:spcAft>
                <a:spcPts val="0"/>
              </a:spcAft>
              <a:buNone/>
            </a:pPr>
            <a:r>
              <a:t/>
            </a:r>
            <a:endParaRPr>
              <a:latin typeface="Arial"/>
              <a:ea typeface="Arial"/>
              <a:cs typeface="Arial"/>
              <a:sym typeface="Arial"/>
            </a:endParaRPr>
          </a:p>
          <a:p>
            <a:pPr indent="0" lvl="0" marL="0" rtl="0" algn="ctr">
              <a:spcBef>
                <a:spcPts val="640"/>
              </a:spcBef>
              <a:spcAft>
                <a:spcPts val="0"/>
              </a:spcAft>
              <a:buNone/>
            </a:pPr>
            <a:r>
              <a:rPr b="1" i="1" lang="en-US">
                <a:latin typeface="Arial"/>
                <a:ea typeface="Arial"/>
                <a:cs typeface="Arial"/>
                <a:sym typeface="Arial"/>
              </a:rPr>
              <a:t>THANK YOU</a:t>
            </a:r>
            <a:endParaRPr b="1" i="1">
              <a:latin typeface="Arial"/>
              <a:ea typeface="Arial"/>
              <a:cs typeface="Arial"/>
              <a:sym typeface="Arial"/>
            </a:endParaRPr>
          </a:p>
          <a:p>
            <a:pPr indent="0" lvl="0" marL="0" rtl="0" algn="l">
              <a:spcBef>
                <a:spcPts val="64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