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0" r:id="rId1"/>
  </p:sldMasterIdLst>
  <p:notesMasterIdLst>
    <p:notesMasterId r:id="rId57"/>
  </p:notesMasterIdLst>
  <p:handoutMasterIdLst>
    <p:handoutMasterId r:id="rId58"/>
  </p:handoutMasterIdLst>
  <p:sldIdLst>
    <p:sldId id="256" r:id="rId2"/>
    <p:sldId id="299" r:id="rId3"/>
    <p:sldId id="305" r:id="rId4"/>
    <p:sldId id="304" r:id="rId5"/>
    <p:sldId id="289" r:id="rId6"/>
    <p:sldId id="301" r:id="rId7"/>
    <p:sldId id="347" r:id="rId8"/>
    <p:sldId id="348" r:id="rId9"/>
    <p:sldId id="272" r:id="rId10"/>
    <p:sldId id="264" r:id="rId11"/>
    <p:sldId id="349" r:id="rId12"/>
    <p:sldId id="350" r:id="rId13"/>
    <p:sldId id="273" r:id="rId14"/>
    <p:sldId id="351" r:id="rId15"/>
    <p:sldId id="352" r:id="rId16"/>
    <p:sldId id="353" r:id="rId17"/>
    <p:sldId id="267" r:id="rId18"/>
    <p:sldId id="354" r:id="rId19"/>
    <p:sldId id="269" r:id="rId20"/>
    <p:sldId id="270" r:id="rId21"/>
    <p:sldId id="355" r:id="rId22"/>
    <p:sldId id="356" r:id="rId23"/>
    <p:sldId id="357" r:id="rId24"/>
    <p:sldId id="358" r:id="rId25"/>
    <p:sldId id="282" r:id="rId26"/>
    <p:sldId id="283" r:id="rId27"/>
    <p:sldId id="280" r:id="rId28"/>
    <p:sldId id="276" r:id="rId29"/>
    <p:sldId id="265" r:id="rId30"/>
    <p:sldId id="266" r:id="rId31"/>
    <p:sldId id="257" r:id="rId32"/>
    <p:sldId id="268" r:id="rId33"/>
    <p:sldId id="359" r:id="rId34"/>
    <p:sldId id="281" r:id="rId35"/>
    <p:sldId id="302" r:id="rId36"/>
    <p:sldId id="303" r:id="rId37"/>
    <p:sldId id="278" r:id="rId38"/>
    <p:sldId id="294" r:id="rId39"/>
    <p:sldId id="291" r:id="rId40"/>
    <p:sldId id="284" r:id="rId41"/>
    <p:sldId id="300" r:id="rId42"/>
    <p:sldId id="293" r:id="rId43"/>
    <p:sldId id="258" r:id="rId44"/>
    <p:sldId id="295" r:id="rId45"/>
    <p:sldId id="260" r:id="rId46"/>
    <p:sldId id="296" r:id="rId47"/>
    <p:sldId id="297" r:id="rId48"/>
    <p:sldId id="298" r:id="rId49"/>
    <p:sldId id="259" r:id="rId50"/>
    <p:sldId id="261" r:id="rId51"/>
    <p:sldId id="306" r:id="rId52"/>
    <p:sldId id="285" r:id="rId53"/>
    <p:sldId id="286" r:id="rId54"/>
    <p:sldId id="287" r:id="rId55"/>
    <p:sldId id="288" r:id="rId56"/>
  </p:sldIdLst>
  <p:sldSz cx="9144000" cy="6858000" type="screen4x3"/>
  <p:notesSz cx="6858000" cy="9144000"/>
  <p:embeddedFontLst>
    <p:embeddedFont>
      <p:font typeface="Cutive" pitchFamily="2" charset="0"/>
      <p:regular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3692"/>
  </p:normalViewPr>
  <p:slideViewPr>
    <p:cSldViewPr snapToGrid="0">
      <p:cViewPr varScale="1">
        <p:scale>
          <a:sx n="66" d="100"/>
          <a:sy n="66" d="100"/>
        </p:scale>
        <p:origin x="800" y="192"/>
      </p:cViewPr>
      <p:guideLst>
        <p:guide orient="horz" pos="2160"/>
        <p:guide pos="2880"/>
      </p:guideLst>
    </p:cSldViewPr>
  </p:slideViewPr>
  <p:notesTextViewPr>
    <p:cViewPr>
      <p:scale>
        <a:sx n="1" d="1"/>
        <a:sy n="1" d="1"/>
      </p:scale>
      <p:origin x="0" y="0"/>
    </p:cViewPr>
  </p:notesTextViewPr>
  <p:sorterViewPr>
    <p:cViewPr>
      <p:scale>
        <a:sx n="47" d="100"/>
        <a:sy n="47"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E0266CC-0B99-6F40-B38C-5CB008F9E7E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42F022-EE79-8847-B8FB-9CDBF308813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DF9356-06B7-3C47-95A9-61F9FBAE930D}" type="datetimeFigureOut">
              <a:rPr lang="en-US" smtClean="0"/>
              <a:t>9/16/19</a:t>
            </a:fld>
            <a:endParaRPr lang="en-US"/>
          </a:p>
        </p:txBody>
      </p:sp>
      <p:sp>
        <p:nvSpPr>
          <p:cNvPr id="4" name="Footer Placeholder 3">
            <a:extLst>
              <a:ext uri="{FF2B5EF4-FFF2-40B4-BE49-F238E27FC236}">
                <a16:creationId xmlns:a16="http://schemas.microsoft.com/office/drawing/2014/main" id="{430084D7-0A23-194F-8979-DA6EBA25FE0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158F527-3654-C745-A7B1-C2CCB456DAE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5F4C38-320D-624C-AE16-62982A707301}" type="slidenum">
              <a:rPr lang="en-US" smtClean="0"/>
              <a:t>‹#›</a:t>
            </a:fld>
            <a:endParaRPr lang="en-US"/>
          </a:p>
        </p:txBody>
      </p:sp>
    </p:spTree>
    <p:extLst>
      <p:ext uri="{BB962C8B-B14F-4D97-AF65-F5344CB8AC3E}">
        <p14:creationId xmlns:p14="http://schemas.microsoft.com/office/powerpoint/2010/main" val="12678799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of 11 Senior Lecturers were above the average. Moving forward, the minimum number of TIPs we’re proposing for MLs is 6. In this case all but 4 people would have fulfilled expectations, but that’s statistically significant—36% of MLs will need to do more.</a:t>
            </a:r>
          </a:p>
        </p:txBody>
      </p:sp>
      <p:sp>
        <p:nvSpPr>
          <p:cNvPr id="4" name="Slide Number Placeholder 3"/>
          <p:cNvSpPr>
            <a:spLocks noGrp="1"/>
          </p:cNvSpPr>
          <p:nvPr>
            <p:ph type="sldNum" sz="quarter" idx="5"/>
          </p:nvPr>
        </p:nvSpPr>
        <p:spPr/>
        <p:txBody>
          <a:bodyPr/>
          <a:lstStyle/>
          <a:p>
            <a:fld id="{0E2907FE-0383-8641-9CA3-AAA4A20D8614}" type="slidenum">
              <a:rPr lang="en-US" smtClean="0"/>
              <a:t>19</a:t>
            </a:fld>
            <a:endParaRPr lang="en-US"/>
          </a:p>
        </p:txBody>
      </p:sp>
    </p:spTree>
    <p:extLst>
      <p:ext uri="{BB962C8B-B14F-4D97-AF65-F5344CB8AC3E}">
        <p14:creationId xmlns:p14="http://schemas.microsoft.com/office/powerpoint/2010/main" val="2139670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of 11 MLs performed more service than the average.</a:t>
            </a:r>
          </a:p>
          <a:p>
            <a:endParaRPr lang="en-US" dirty="0"/>
          </a:p>
        </p:txBody>
      </p:sp>
      <p:sp>
        <p:nvSpPr>
          <p:cNvPr id="4" name="Slide Number Placeholder 3"/>
          <p:cNvSpPr>
            <a:spLocks noGrp="1"/>
          </p:cNvSpPr>
          <p:nvPr>
            <p:ph type="sldNum" sz="quarter" idx="5"/>
          </p:nvPr>
        </p:nvSpPr>
        <p:spPr/>
        <p:txBody>
          <a:bodyPr/>
          <a:lstStyle/>
          <a:p>
            <a:fld id="{0E2907FE-0383-8641-9CA3-AAA4A20D8614}" type="slidenum">
              <a:rPr lang="en-US" smtClean="0"/>
              <a:t>20</a:t>
            </a:fld>
            <a:endParaRPr lang="en-US"/>
          </a:p>
        </p:txBody>
      </p:sp>
    </p:spTree>
    <p:extLst>
      <p:ext uri="{BB962C8B-B14F-4D97-AF65-F5344CB8AC3E}">
        <p14:creationId xmlns:p14="http://schemas.microsoft.com/office/powerpoint/2010/main" val="931103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our data looks good for rank, we still see a slight equity issue when we look at gender. Across all ranks, women faculty are doing 1.5x more service than men. But when we look at faculty by rank, the picture shifts…</a:t>
            </a:r>
          </a:p>
        </p:txBody>
      </p:sp>
      <p:sp>
        <p:nvSpPr>
          <p:cNvPr id="4" name="Slide Number Placeholder 3"/>
          <p:cNvSpPr>
            <a:spLocks noGrp="1"/>
          </p:cNvSpPr>
          <p:nvPr>
            <p:ph type="sldNum" sz="quarter" idx="5"/>
          </p:nvPr>
        </p:nvSpPr>
        <p:spPr/>
        <p:txBody>
          <a:bodyPr/>
          <a:lstStyle/>
          <a:p>
            <a:fld id="{0E2907FE-0383-8641-9CA3-AAA4A20D8614}" type="slidenum">
              <a:rPr lang="en-US" smtClean="0"/>
              <a:t>21</a:t>
            </a:fld>
            <a:endParaRPr lang="en-US"/>
          </a:p>
        </p:txBody>
      </p:sp>
    </p:spTree>
    <p:extLst>
      <p:ext uri="{BB962C8B-B14F-4D97-AF65-F5344CB8AC3E}">
        <p14:creationId xmlns:p14="http://schemas.microsoft.com/office/powerpoint/2010/main" val="2271610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Among </a:t>
            </a:r>
            <a:r>
              <a:rPr lang="en-US" dirty="0" err="1"/>
              <a:t>unpromoted</a:t>
            </a:r>
            <a:r>
              <a:rPr lang="en-US" dirty="0"/>
              <a:t> faculty, L-Ms do 1.26x more service than L-Fs. But among promoted faculty, female SL &amp; ML do more service (1.16x) than male SL &amp; ML. These numbers are weighted (take into account number of faculty). Promoted men have stepped up their service since 2017, when the disparity was </a:t>
            </a:r>
            <a:r>
              <a:rPr lang="en-US" sz="1200" b="0" i="0" u="none" strike="noStrike" kern="1200" dirty="0">
                <a:solidFill>
                  <a:schemeClr val="tx1"/>
                </a:solidFill>
                <a:effectLst/>
                <a:latin typeface="+mn-lt"/>
                <a:ea typeface="+mn-ea"/>
                <a:cs typeface="+mn-cs"/>
              </a:rPr>
              <a:t>Female S/ML = 10.21, Male S/ML = 2.5. Looking ahead, just meeting the new minimum service requirements would even things out more. </a:t>
            </a:r>
            <a:endParaRPr lang="en-US" dirty="0"/>
          </a:p>
        </p:txBody>
      </p:sp>
      <p:sp>
        <p:nvSpPr>
          <p:cNvPr id="4" name="Slide Number Placeholder 3"/>
          <p:cNvSpPr>
            <a:spLocks noGrp="1"/>
          </p:cNvSpPr>
          <p:nvPr>
            <p:ph type="sldNum" sz="quarter" idx="5"/>
          </p:nvPr>
        </p:nvSpPr>
        <p:spPr/>
        <p:txBody>
          <a:bodyPr/>
          <a:lstStyle/>
          <a:p>
            <a:fld id="{0E2907FE-0383-8641-9CA3-AAA4A20D8614}" type="slidenum">
              <a:rPr lang="en-US" smtClean="0"/>
              <a:t>22</a:t>
            </a:fld>
            <a:endParaRPr lang="en-US"/>
          </a:p>
        </p:txBody>
      </p:sp>
    </p:spTree>
    <p:extLst>
      <p:ext uri="{BB962C8B-B14F-4D97-AF65-F5344CB8AC3E}">
        <p14:creationId xmlns:p14="http://schemas.microsoft.com/office/powerpoint/2010/main" val="2393725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WE NEED THIS SLIDE?] We didn’t get very far with our analysis of how service broke down as internal or external, but we figured it was worth noting. We’d like to keep talking about what kind of ratio makes sense, especially for promoted lecturers.</a:t>
            </a:r>
          </a:p>
        </p:txBody>
      </p:sp>
      <p:sp>
        <p:nvSpPr>
          <p:cNvPr id="4" name="Slide Number Placeholder 3"/>
          <p:cNvSpPr>
            <a:spLocks noGrp="1"/>
          </p:cNvSpPr>
          <p:nvPr>
            <p:ph type="sldNum" sz="quarter" idx="5"/>
          </p:nvPr>
        </p:nvSpPr>
        <p:spPr/>
        <p:txBody>
          <a:bodyPr/>
          <a:lstStyle/>
          <a:p>
            <a:fld id="{0E2907FE-0383-8641-9CA3-AAA4A20D8614}" type="slidenum">
              <a:rPr lang="en-US" smtClean="0"/>
              <a:t>23</a:t>
            </a:fld>
            <a:endParaRPr lang="en-US"/>
          </a:p>
        </p:txBody>
      </p:sp>
    </p:spTree>
    <p:extLst>
      <p:ext uri="{BB962C8B-B14F-4D97-AF65-F5344CB8AC3E}">
        <p14:creationId xmlns:p14="http://schemas.microsoft.com/office/powerpoint/2010/main" val="456537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0" name="Google Shape;240;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408d7c49b5_0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408d7c49b5_0_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g408d7c49b5_0_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409e19427b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409e19427b_0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2" name="Google Shape;392;g409e19427b_0_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90959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2" name="Google Shape;31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408d7c49b5_0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408d7c49b5_0_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g408d7c49b5_0_1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4167885d45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4167885d45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1" name="Google Shape;361;g4167885d45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52</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4167885d45_0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4167885d45_0_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 name="Google Shape;369;g4167885d45_0_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4167885d45_0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4167885d45_0_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7" name="Google Shape;377;g4167885d45_0_1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54</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385" name="Google Shape;385;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55</a:t>
            </a:fld>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shows how successful at promotion our department is. Compare with next slide, 2017 rank: Our total number of ML changed from 3 to 11.</a:t>
            </a:r>
          </a:p>
        </p:txBody>
      </p:sp>
      <p:sp>
        <p:nvSpPr>
          <p:cNvPr id="4" name="Slide Number Placeholder 3"/>
          <p:cNvSpPr>
            <a:spLocks noGrp="1"/>
          </p:cNvSpPr>
          <p:nvPr>
            <p:ph type="sldNum" sz="quarter" idx="5"/>
          </p:nvPr>
        </p:nvSpPr>
        <p:spPr/>
        <p:txBody>
          <a:bodyPr/>
          <a:lstStyle/>
          <a:p>
            <a:fld id="{0E2907FE-0383-8641-9CA3-AAA4A20D8614}" type="slidenum">
              <a:rPr lang="en-US" smtClean="0"/>
              <a:t>10</a:t>
            </a:fld>
            <a:endParaRPr lang="en-US"/>
          </a:p>
        </p:txBody>
      </p:sp>
    </p:spTree>
    <p:extLst>
      <p:ext uri="{BB962C8B-B14F-4D97-AF65-F5344CB8AC3E}">
        <p14:creationId xmlns:p14="http://schemas.microsoft.com/office/powerpoint/2010/main" val="1155746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the # of ML-M is less than 5, we weren’t able to break ML data down by gender, so our reports aren’t as specific as we’d like.</a:t>
            </a:r>
          </a:p>
        </p:txBody>
      </p:sp>
      <p:sp>
        <p:nvSpPr>
          <p:cNvPr id="4" name="Slide Number Placeholder 3"/>
          <p:cNvSpPr>
            <a:spLocks noGrp="1"/>
          </p:cNvSpPr>
          <p:nvPr>
            <p:ph type="sldNum" sz="quarter" idx="5"/>
          </p:nvPr>
        </p:nvSpPr>
        <p:spPr/>
        <p:txBody>
          <a:bodyPr/>
          <a:lstStyle/>
          <a:p>
            <a:fld id="{0E2907FE-0383-8641-9CA3-AAA4A20D8614}" type="slidenum">
              <a:rPr lang="en-US" smtClean="0"/>
              <a:t>12</a:t>
            </a:fld>
            <a:endParaRPr lang="en-US"/>
          </a:p>
        </p:txBody>
      </p:sp>
    </p:spTree>
    <p:extLst>
      <p:ext uri="{BB962C8B-B14F-4D97-AF65-F5344CB8AC3E}">
        <p14:creationId xmlns:p14="http://schemas.microsoft.com/office/powerpoint/2010/main" val="4032939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trend looks good—the service expectations increase with rank, and reflects the changes we’re piloting this year (Service Expectations, which we’ll discuss shortly).</a:t>
            </a:r>
          </a:p>
        </p:txBody>
      </p:sp>
      <p:sp>
        <p:nvSpPr>
          <p:cNvPr id="4" name="Slide Number Placeholder 3"/>
          <p:cNvSpPr>
            <a:spLocks noGrp="1"/>
          </p:cNvSpPr>
          <p:nvPr>
            <p:ph type="sldNum" sz="quarter" idx="5"/>
          </p:nvPr>
        </p:nvSpPr>
        <p:spPr/>
        <p:txBody>
          <a:bodyPr/>
          <a:lstStyle/>
          <a:p>
            <a:fld id="{0E2907FE-0383-8641-9CA3-AAA4A20D8614}" type="slidenum">
              <a:rPr lang="en-US" smtClean="0"/>
              <a:t>14</a:t>
            </a:fld>
            <a:endParaRPr lang="en-US"/>
          </a:p>
        </p:txBody>
      </p:sp>
    </p:spTree>
    <p:extLst>
      <p:ext uri="{BB962C8B-B14F-4D97-AF65-F5344CB8AC3E}">
        <p14:creationId xmlns:p14="http://schemas.microsoft.com/office/powerpoint/2010/main" val="377981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7 of 20 Lecturers were above the average, but this isn’t necessarily a problem, since the minimum number of TIPs we’ll be proposing for Lecturers this year is 2. In this case all but 4 people would have fulfilled expectations. In general, we do a lot! These numbers are anonymous here, but will appear on the form your have to fill out for your Beginning of Year meeting with a director. Chris will speak more about this later…</a:t>
            </a:r>
          </a:p>
        </p:txBody>
      </p:sp>
      <p:sp>
        <p:nvSpPr>
          <p:cNvPr id="4" name="Slide Number Placeholder 3"/>
          <p:cNvSpPr>
            <a:spLocks noGrp="1"/>
          </p:cNvSpPr>
          <p:nvPr>
            <p:ph type="sldNum" sz="quarter" idx="5"/>
          </p:nvPr>
        </p:nvSpPr>
        <p:spPr/>
        <p:txBody>
          <a:bodyPr/>
          <a:lstStyle/>
          <a:p>
            <a:fld id="{0E2907FE-0383-8641-9CA3-AAA4A20D8614}" type="slidenum">
              <a:rPr lang="en-US" smtClean="0"/>
              <a:t>15</a:t>
            </a:fld>
            <a:endParaRPr lang="en-US"/>
          </a:p>
        </p:txBody>
      </p:sp>
    </p:spTree>
    <p:extLst>
      <p:ext uri="{BB962C8B-B14F-4D97-AF65-F5344CB8AC3E}">
        <p14:creationId xmlns:p14="http://schemas.microsoft.com/office/powerpoint/2010/main" val="4089969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view: how far from the average each Lecturer was. 9 of 20 Lecturers performed more service than the average.</a:t>
            </a:r>
          </a:p>
        </p:txBody>
      </p:sp>
      <p:sp>
        <p:nvSpPr>
          <p:cNvPr id="4" name="Slide Number Placeholder 3"/>
          <p:cNvSpPr>
            <a:spLocks noGrp="1"/>
          </p:cNvSpPr>
          <p:nvPr>
            <p:ph type="sldNum" sz="quarter" idx="5"/>
          </p:nvPr>
        </p:nvSpPr>
        <p:spPr/>
        <p:txBody>
          <a:bodyPr/>
          <a:lstStyle/>
          <a:p>
            <a:fld id="{0E2907FE-0383-8641-9CA3-AAA4A20D8614}" type="slidenum">
              <a:rPr lang="en-US" smtClean="0"/>
              <a:t>16</a:t>
            </a:fld>
            <a:endParaRPr lang="en-US"/>
          </a:p>
        </p:txBody>
      </p:sp>
    </p:spTree>
    <p:extLst>
      <p:ext uri="{BB962C8B-B14F-4D97-AF65-F5344CB8AC3E}">
        <p14:creationId xmlns:p14="http://schemas.microsoft.com/office/powerpoint/2010/main" val="2798376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9 of 21 Senior Lecturers were above the average. Moving forward, the minimum number of TIPs we’re proposing for SLs is 4. In this case all but 8 people would have fulfilled expectations. Lecturers (as a group) would have done better if we using 2018 data to assess 2019 service.</a:t>
            </a:r>
          </a:p>
          <a:p>
            <a:endParaRPr lang="en-US" dirty="0"/>
          </a:p>
        </p:txBody>
      </p:sp>
      <p:sp>
        <p:nvSpPr>
          <p:cNvPr id="4" name="Slide Number Placeholder 3"/>
          <p:cNvSpPr>
            <a:spLocks noGrp="1"/>
          </p:cNvSpPr>
          <p:nvPr>
            <p:ph type="sldNum" sz="quarter" idx="5"/>
          </p:nvPr>
        </p:nvSpPr>
        <p:spPr/>
        <p:txBody>
          <a:bodyPr/>
          <a:lstStyle/>
          <a:p>
            <a:fld id="{0E2907FE-0383-8641-9CA3-AAA4A20D8614}" type="slidenum">
              <a:rPr lang="en-US" smtClean="0"/>
              <a:t>17</a:t>
            </a:fld>
            <a:endParaRPr lang="en-US"/>
          </a:p>
        </p:txBody>
      </p:sp>
    </p:spTree>
    <p:extLst>
      <p:ext uri="{BB962C8B-B14F-4D97-AF65-F5344CB8AC3E}">
        <p14:creationId xmlns:p14="http://schemas.microsoft.com/office/powerpoint/2010/main" val="4060374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of 21 SLs performed more service than the average.</a:t>
            </a:r>
          </a:p>
        </p:txBody>
      </p:sp>
      <p:sp>
        <p:nvSpPr>
          <p:cNvPr id="4" name="Slide Number Placeholder 3"/>
          <p:cNvSpPr>
            <a:spLocks noGrp="1"/>
          </p:cNvSpPr>
          <p:nvPr>
            <p:ph type="sldNum" sz="quarter" idx="5"/>
          </p:nvPr>
        </p:nvSpPr>
        <p:spPr/>
        <p:txBody>
          <a:bodyPr/>
          <a:lstStyle/>
          <a:p>
            <a:fld id="{0E2907FE-0383-8641-9CA3-AAA4A20D8614}" type="slidenum">
              <a:rPr lang="en-US" smtClean="0"/>
              <a:t>18</a:t>
            </a:fld>
            <a:endParaRPr lang="en-US"/>
          </a:p>
        </p:txBody>
      </p:sp>
    </p:spTree>
    <p:extLst>
      <p:ext uri="{BB962C8B-B14F-4D97-AF65-F5344CB8AC3E}">
        <p14:creationId xmlns:p14="http://schemas.microsoft.com/office/powerpoint/2010/main" val="761947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 name="Google Shape;17;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marR="0" lvl="0" algn="ctr" rtl="0">
              <a:spcBef>
                <a:spcPts val="640"/>
              </a:spcBef>
              <a:spcAft>
                <a:spcPts val="0"/>
              </a:spcAft>
              <a:buClr>
                <a:srgbClr val="888888"/>
              </a:buClr>
              <a:buSzPts val="3200"/>
              <a:buFont typeface="Arial"/>
              <a:buNone/>
              <a:defRPr sz="3200" b="0" i="0" u="none" strike="noStrike" cap="none">
                <a:solidFill>
                  <a:srgbClr val="888888"/>
                </a:solidFill>
                <a:latin typeface="Calibri"/>
                <a:ea typeface="Calibri"/>
                <a:cs typeface="Calibri"/>
                <a:sym typeface="Calibri"/>
              </a:defRPr>
            </a:lvl1pPr>
            <a:lvl2pPr marR="0" lvl="1" algn="ctr" rtl="0">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R="0" lvl="2" algn="ctr" rtl="0">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R="0" lvl="3"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R="0" lvl="4"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8" name="Google Shape;18;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 name="Google Shape;20;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F2B1C9-E53F-40D0-A4C0-91F78805BCFC}"/>
              </a:ext>
            </a:extLst>
          </p:cNvPr>
          <p:cNvSpPr>
            <a:spLocks noGrp="1"/>
          </p:cNvSpPr>
          <p:nvPr>
            <p:ph type="dt" sz="half" idx="10"/>
          </p:nvPr>
        </p:nvSpPr>
        <p:spPr/>
        <p:txBody>
          <a:bodyPr/>
          <a:lstStyle/>
          <a:p>
            <a:fld id="{3481256F-7352-460D-B3BA-DAB41072AFF4}" type="datetimeFigureOut">
              <a:rPr lang="en-US" smtClean="0"/>
              <a:t>9/16/19</a:t>
            </a:fld>
            <a:endParaRPr lang="en-US"/>
          </a:p>
        </p:txBody>
      </p:sp>
      <p:sp>
        <p:nvSpPr>
          <p:cNvPr id="3" name="Footer Placeholder 2">
            <a:extLst>
              <a:ext uri="{FF2B5EF4-FFF2-40B4-BE49-F238E27FC236}">
                <a16:creationId xmlns:a16="http://schemas.microsoft.com/office/drawing/2014/main" id="{B37AD725-56D7-48D3-8601-B1194B3BC9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4BF6677-D854-449F-B3C6-9CC8279B6FE3}"/>
              </a:ext>
            </a:extLst>
          </p:cNvPr>
          <p:cNvSpPr>
            <a:spLocks noGrp="1"/>
          </p:cNvSpPr>
          <p:nvPr>
            <p:ph type="sldNum" sz="quarter" idx="12"/>
          </p:nvPr>
        </p:nvSpPr>
        <p:spPr/>
        <p:txBody>
          <a:bodyPr/>
          <a:lstStyle/>
          <a:p>
            <a:fld id="{51E799D6-BCD8-42AA-8FC3-30A575334BCF}" type="slidenum">
              <a:rPr lang="en-US" smtClean="0"/>
              <a:t>‹#›</a:t>
            </a:fld>
            <a:endParaRPr lang="en-US"/>
          </a:p>
        </p:txBody>
      </p:sp>
    </p:spTree>
    <p:extLst>
      <p:ext uri="{BB962C8B-B14F-4D97-AF65-F5344CB8AC3E}">
        <p14:creationId xmlns:p14="http://schemas.microsoft.com/office/powerpoint/2010/main" val="3835531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C2CD02-A181-4104-9F50-24250A2EA7E6}" type="datetimeFigureOut">
              <a:rPr lang="en-US" smtClean="0"/>
              <a:t>9/16/19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432B8-E61B-420E-A351-618E32986120}" type="slidenum">
              <a:rPr lang="en-US" smtClean="0"/>
              <a:t>‹#›</a:t>
            </a:fld>
            <a:endParaRPr lang="en-US"/>
          </a:p>
        </p:txBody>
      </p:sp>
    </p:spTree>
    <p:extLst>
      <p:ext uri="{BB962C8B-B14F-4D97-AF65-F5344CB8AC3E}">
        <p14:creationId xmlns:p14="http://schemas.microsoft.com/office/powerpoint/2010/main" val="1804758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 name="Google Shape;24;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 name="Google Shape;25;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 name="Google Shape;26;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 name="Google Shape;29;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 name="Google Shape;31;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0" name="Google Shape;40;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 name="Google Shape;43;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4" name="Google Shape;44;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7" name="Google Shape;47;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8" name="Google Shape;48;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9" name="Google Shape;49;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0" name="Google Shape;50;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51" name="Google Shape;51;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3" name="Google Shape;53;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Clr>
                <a:schemeClr val="dk1"/>
              </a:buClr>
              <a:buSzPts val="2000"/>
              <a:buFont typeface="Calibri"/>
              <a:buNone/>
              <a:defRPr sz="2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0" name="Google Shape;60;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2" name="Google Shape;6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Clr>
                <a:schemeClr val="dk1"/>
              </a:buClr>
              <a:buSzPts val="2000"/>
              <a:buFont typeface="Calibri"/>
              <a:buNone/>
              <a:defRPr sz="2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7" name="Google Shape;67;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9" name="Google Shape;69;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Google Shape;7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4" name="Google Shape;74;p11"/>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5" name="Google Shape;7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7" name="Google Shape;7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0" name="Google Shape;80;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1" name="Google Shape;8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3" name="Google Shape;8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5" r:id="rId6"/>
    <p:sldLayoutId id="2147483656" r:id="rId7"/>
    <p:sldLayoutId id="2147483657" r:id="rId8"/>
    <p:sldLayoutId id="2147483658" r:id="rId9"/>
    <p:sldLayoutId id="2147483671" r:id="rId10"/>
    <p:sldLayoutId id="214748367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akhall@bu.edu"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mailto:cwalsh@bu.edu" TargetMode="External"/><Relationship Id="rId4" Type="http://schemas.openxmlformats.org/officeDocument/2006/relationships/hyperlink" Target="mailto:divey@bu.ed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cmichaud@bu.edu"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hyperlink" Target="mailto:mcmartin@bu.edu" TargetMode="External"/><Relationship Id="rId4" Type="http://schemas.openxmlformats.org/officeDocument/2006/relationships/hyperlink" Target="mailto:annapan@bu.edu"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mailto:cwalsh@bu.edu"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mailto:milanese@bu.edu" TargetMode="External"/><Relationship Id="rId4" Type="http://schemas.openxmlformats.org/officeDocument/2006/relationships/hyperlink" Target="mailto:mariazl@bu.edu"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bu.edu/wpnet/forms/directory-form/"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www.bu.edu/wpnet/forms/syllabus-submission-form/"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hyperlink" Target="mailto:prentice@bu.edu"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mailto:sblument@bu.edu" TargetMode="External"/><Relationship Id="rId2" Type="http://schemas.openxmlformats.org/officeDocument/2006/relationships/hyperlink" Target="mailto:kmsbarth@bu.edu"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mailto:pfassihi@bu.edu" TargetMode="External"/><Relationship Id="rId2" Type="http://schemas.openxmlformats.org/officeDocument/2006/relationships/hyperlink" Target="mailto:mariazl@bu.edu"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mailto:heathbar@bu.edu"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5"/>
          <p:cNvSpPr txBox="1">
            <a:spLocks noGrp="1"/>
          </p:cNvSpPr>
          <p:nvPr>
            <p:ph type="ctrTitle"/>
          </p:nvPr>
        </p:nvSpPr>
        <p:spPr>
          <a:xfrm>
            <a:off x="685800" y="22860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3959"/>
              <a:buFont typeface="Cutive"/>
              <a:buNone/>
            </a:pPr>
            <a:r>
              <a:rPr lang="en-US" sz="3959" b="0" i="0" u="none" strike="noStrike" cap="none">
                <a:solidFill>
                  <a:schemeClr val="dk1"/>
                </a:solidFill>
                <a:latin typeface="Cutive"/>
                <a:ea typeface="Cutive"/>
                <a:cs typeface="Cutive"/>
                <a:sym typeface="Cutive"/>
              </a:rPr>
              <a:t>All Faculty Meeting</a:t>
            </a:r>
            <a:br>
              <a:rPr lang="en-US" sz="3959" b="0" i="0" u="none" strike="noStrike" cap="none">
                <a:solidFill>
                  <a:schemeClr val="dk1"/>
                </a:solidFill>
                <a:latin typeface="Cutive"/>
                <a:ea typeface="Cutive"/>
                <a:cs typeface="Cutive"/>
                <a:sym typeface="Cutive"/>
              </a:rPr>
            </a:br>
            <a:r>
              <a:rPr lang="en-US" sz="3959" b="0" i="0" u="none" strike="noStrike" cap="none">
                <a:solidFill>
                  <a:schemeClr val="dk1"/>
                </a:solidFill>
                <a:latin typeface="Cutive"/>
                <a:ea typeface="Cutive"/>
                <a:cs typeface="Cutive"/>
                <a:sym typeface="Cutive"/>
              </a:rPr>
              <a:t>Fall 201</a:t>
            </a:r>
            <a:r>
              <a:rPr lang="en-US" sz="3959">
                <a:latin typeface="Cutive"/>
                <a:ea typeface="Cutive"/>
                <a:cs typeface="Cutive"/>
                <a:sym typeface="Cutive"/>
              </a:rPr>
              <a:t>9</a:t>
            </a:r>
            <a:endParaRPr/>
          </a:p>
        </p:txBody>
      </p:sp>
      <p:sp>
        <p:nvSpPr>
          <p:cNvPr id="164" name="Google Shape;164;p2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888888"/>
              </a:buClr>
              <a:buSzPts val="3200"/>
              <a:buFont typeface="Arial"/>
              <a:buNone/>
            </a:pPr>
            <a:r>
              <a:rPr lang="en-US" sz="3200" b="0" i="0" u="none" strike="noStrike" cap="none">
                <a:solidFill>
                  <a:srgbClr val="888888"/>
                </a:solidFill>
                <a:latin typeface="Cutive"/>
                <a:ea typeface="Cutive"/>
                <a:cs typeface="Cutive"/>
                <a:sym typeface="Cutive"/>
              </a:rPr>
              <a:t>Arts &amp; Sciences Writing Program</a:t>
            </a:r>
            <a:endParaRPr/>
          </a:p>
          <a:p>
            <a:pPr marL="0" marR="0" lvl="0" indent="0" algn="ctr" rtl="0">
              <a:spcBef>
                <a:spcPts val="640"/>
              </a:spcBef>
              <a:spcAft>
                <a:spcPts val="0"/>
              </a:spcAft>
              <a:buClr>
                <a:srgbClr val="888888"/>
              </a:buClr>
              <a:buSzPts val="3200"/>
              <a:buFont typeface="Arial"/>
              <a:buNone/>
            </a:pPr>
            <a:r>
              <a:rPr lang="en-US" sz="3200" b="0" i="0" u="none" strike="noStrike" cap="none">
                <a:solidFill>
                  <a:srgbClr val="888888"/>
                </a:solidFill>
                <a:latin typeface="Cutive"/>
                <a:ea typeface="Cutive"/>
                <a:cs typeface="Cutive"/>
                <a:sym typeface="Cutive"/>
              </a:rPr>
              <a:t>September </a:t>
            </a:r>
            <a:r>
              <a:rPr lang="en-US">
                <a:latin typeface="Cutive"/>
                <a:ea typeface="Cutive"/>
                <a:cs typeface="Cutive"/>
                <a:sym typeface="Cutive"/>
              </a:rPr>
              <a:t>13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21531" y="1110853"/>
            <a:ext cx="7500938" cy="4636294"/>
          </a:xfrm>
          <a:prstGeom prst="rect">
            <a:avLst/>
          </a:prstGeom>
        </p:spPr>
      </p:pic>
    </p:spTree>
    <p:extLst>
      <p:ext uri="{BB962C8B-B14F-4D97-AF65-F5344CB8AC3E}">
        <p14:creationId xmlns:p14="http://schemas.microsoft.com/office/powerpoint/2010/main" val="2828606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ta:image/png;base64,iVBORw0KGgoAAAANSUhEUgAABLQAAALnCAYAAACQkR7AAAAgAElEQVR4nOzdWYxc9Z3w/dzMxejRSI/ei5GY52qk0Yv06JHmZqLMxehVLh4u5mISEnD23YFAdpOQrQkBh4BZjNmcgMEG0ixuYkIbbGgTsN1uYzfecBvw2ri94qUNXsE7//ciU51yubrrnO7q/tWp+nykr0ZDeqnez+/nc059LAEAAABAgXws+gEAAAAAQB4WWgAAAAAUioUWAAAAAIVioQUAAABAoVhoAQAAAFAoFloAAAAAFIqFFgAAAACFYqEFAAAAQKFYaAEAAABQKBZaAAAAABSKhRYAAAAAhWKhBQAAAEChWGgBAAAAUCgWWgAAAAAUioUWAAAAAIVioQUAAABAoVhoAQAAAFAoFloAAAAAFIqFFgAAAACFYqEFAAAAQKFYaAEAAABQKBZaAAAAABSKhRYAAAAAhWKhBQAAAEChWGgBAAAAUCgWWgAAAAAUioUWAAAAAIVioQUAAABAoVhoAQAAAFAoFloAAAAAFIqFFgAAAACFYqEFAAAAQKFYaAEAAABQKBZaAAAAABSKhRYAAAAAhWKhBQAAAEChWGgBAAAAUCgWWgAAAAAUioUWAAAAAIVioQUAAABAoVhoAYyzrq6uNGPGjDRz5szU398f/XCa0pIlSybkc9ze3p5mzJiRZs+ePW7vo9XNnDkzzZgxI3V2dkY/FAAAGpiFVpPo7e1NM2bMKPwQ0CwfB/l0dnYOfd17e3ujH05dDQ4Opra2tnT99dentra2NDg4GP2QmlJXV1e6/vrr0/XXXz9uy6be3t6h9zFjxoxxeR+kNHXq1KHPswUwAADDsdBqEh0dHU0xaDXLx0E+M2bMGPq6d3R0RD+cuipftLS3t0c/nKY23ouQ2bNnD739JUuW1P3t81cTsZwEAKD4Gn6hNTg4OHT5QdaabSDOolkWQc3ycVTT39+furq6hi5Zqvye7erqSn19fdEPM0QzL7Sa6WyT8fpdPDg4WPVno6OjI9fiqL29fdy+j/r7+4fe9tSpUzO9Tl9fX+ro6Ljg8zZ79uzU2dk56u+Fam9z5syZY3qbJeVnyI728zfc1zLPxz04ODj0uXZWIwAAw2n4hVb5v9TmqdVkXQQ1+iV9zbjQKn3Os37vTp06NXV0dLTUENesC63yS9SmTZsW/XDGpPxjyVqtn+H+/v4Lznoa6Wciy7J3NEunrMp/N9U6066rq+uCReZw5Tljr7+/P9PvkdmzZ+f+3TE4OHjBMnA0v38HBwcv+ByN9TGWf190dXXleiwAALSGhl9oZT1Arhx+Wk3WRVCjL4wa/fHlUTq7cDQL2euvvz7NnDkz+kOYMM260CofyhtxgZxHvRdafX19Q/cWy1JbW1umpda0adOGXqeelwWWL6hGehxZFnSVy51a8n6upk2blnmp1dfXd8HnbDS/fwcHB6u+jbE8xiVLllzwsgAAUKlwC63e3t6aFf2yntGw0Gosww1406ZNSx0dHRd8vy5ZsiR1dHRcdPZFkT/+vJp1oVW+hCj676XKs83G+ru4/Ge9ra0tzZ49Oy1ZsmToddvb2y9a4mT5x4ryt1uv+y/19fVlfgyVP++dnZ1DH1Pp2S4rfy+MdAbS4ODgRWd7zZgxI3V1dY34ucpy9tdI/2CU5/dP5dspnWVa/juu2mOs9bNe/rJF//kBAKD+CrfQojoLrcZRbZk1Y8aMTGeXDA4Ops7OztTW1lbYj380mnGhVX6GSTOcNVrvZ/grfZ+PdHlttTOTal1+Vr58amtrG/PjTOnCe3PVWpKVfnZHerbOyrO4Rvr+qPwbONzHX+33znBLoMHBwYsWa1OnTr3gjNI8X+Pyr9GMGTOG/XpWLudq/VyUP56in+EIAED9WWg1CQutxlF5meFozhIZHBxsqTMSmnGhlWcJUgT1Xmhl/R6vvI9iljOPyl++Hk+0UL4oyrJQy6LyrKvhlkDly6JalyFXXhY63Oeq8uy40s/caH7/Vr7PWh9/5ddzJOWPp5UuwQYAIJuWWmj19vamzs7Oi559aSzPEFXtGafa29tHvHdL6bKT0mUjtXR2dg69/HBvd6RBZMmSJUOvXz5Elc4kGO5Zyco/pqyfm/L3NZob+Q73cZTOXCp/TB0dHSM+rojHXzncTcQQNtwzqXV1dWW6j075x1x+Vkl/f/8F33uln5PR3HC6q6srzZ49+4KfkfL3NZqF1nh93F1dXUNvc/bs2SOeaTOSPEuQ8f4a1EO9F1pZld/oPev7rueCtPwZ9+p56VvlWVrVvs/Kz/LLupwr/74b7t5Tpd+zlb8b67HQqufL533bAAC0lpZYaHV1dWW+oW57e3umYTHLM061tbVVHWTLX69ew9lIg0ieG+uXv2755yzrGSblw1SeZ/Aa6eOo9fUb7v1EPP7ys7PG++nms34P1rpUp/xzXu1Mjazf19UsWbJkxK/dzJkzL7r8qdYCYrw+7mqXYY12eVO5BKm1iBjPr0G9RC20Ukq5vx71PNOzfKlUr0sYU6p+f8hK5Wf5Zb1sNcvfzL6+vqrvbzSft8qFY54ztLLc7L3W5wgAgNbVEgutLE91Xl6t5UfeZ5yqPMAvykKrfJjKMsjlHWyyfBxZnzGs2tdsoh9/5RJjNAuxrPJ+D470PV3+OW9vb8/8bGW1nkGu8tKi4Zo2bdoF73OkhdZ4fdwdHR3DftyjWYjkPbOk3l+D8jO+RlO1txu10Kr8XGY546r8e2+sS6jxugy68u9SrZfJerZn5ecrzxJotB9r+Zm/Iz17YeU9tLIsZctf3n20AAAo11ILrWnTpqX29vYLnh2qt7c3dXR0XHQ/k5GWGdVu+D3SM05VDhQTvdAaHBwcemzlC6Jqz1RWfvlJ+c2VsywwOjs7h152tDfBHm75VvmsWdWeMatyOJroxz+ay4NGo3IobGtrG7rMdaTv6SyXq1Z+zkvP0FZakFT+78Pp7++/6OtTunyvdOlv5eOr9T0+nh935U2tS2+zvb19VJeslb/tvM/MV4+vQZ4ldtavQfmipNrlyjNnzkwdHR11/76vXIxmWYJULnXGcqZk+ee8nvdCy3Jz9PKXyfp9GLHQqnyf06ZNu+jSzP7+/gv+dmZd0JV//sfzHwkAACiellho9ff317zvSeWwPNzwkHW4GhwcHDpDKHqhNZqXKykfQGoNc+UvO9p/Sa82iM+ePbvqQFp5tk61oXAiH/9EPYFB+fsZ6WyIlC68BLLW/XTKK10KWKnyjLnhlheVLzfcz0m1953le3y8Pu56LSzKzw7Me4lcPb4G473QqtXUqVNrLpCzKv/9l/Uy3sqzJcdyqVrWswfzyHrWWZaXqfV6eS5NHcvZaNXOyJw9e/bQve4qLwHPumTM+7MEAEDrKNxCK8vlMqO9aW+WA+fypVeWf2GuNmwWaaFVftbSSMNk5dlQo/0aVH69ay0Yyh9fteF+Ih9/+aKh1ue2/EbmwzXcIFo+GGZZ1Nb6uPJ8zivf3nDfj3nuX1Y5CGd5m+PxcY/X5WSjWWiN9WtQflbmaKr2c5JnoVWvBdBoLjcsKX+9sSzX6vnxlGRd0tXjY8/zemO9vLK3t3fYMy9LH2vefyyoXGQDAEBJ4RZa4zlE1TqYr7zH0miHpCIttCo/5uGWLOXLwLEMHXmHl8rhvnJYmsjHn+frmuX7uNrbKL+sMevAWf64qn38eS+Pq/X9WLmEyLIcrPU2x/vjbmtrq9uz11W+7yy/j+r9NRgvnZ2dqaOj46LLtru6ulJ7e3vVZcZof09Wu8Q0z6WD9VpElb+detyUvHIJP9JjK9pCK6W/ft2GuwfczJkzc/+cTdSZrwAAFE9TLrRGusSiv78/dXV1pY6OjovOiCkfnmotE8ZyYF2khVZKF16+NdxZafW6ce9oHl+tz89EPf6JWGhVLj6ynLFYfmZTtc9P3s95rc933uXMaN5mxMedx1gWWvX6nRCl8nf2aO+nV3lpZd7FWCMutCovk661PC/aQmvJkiUXLTWrLTmzPptw5WOy0AIAoFzhFlpZLpeppr+//4LFxliXCWM5C6loC63KS8IqB5HKy/XGcgPmsS60qr3ORD3+yhvuj6Svr6/q926tyxazPuvjcNV7oVXr56ReS8lG+LjzmMiFViPeVyjrvdaGU/kzO5qbgTfaQqvyzKUsZwXWY6GVZ0E/2p+JwcHBi77m5ffJ6urqumixVes+eNUek4UWAADlCrfQGo3KfxWvx0JrLENk0RZag4ODF3z+Ks+AK79cL+szV9Xz8dW699lEPf7K79XRLMZqffzl3wujqdald4260GqEjzuPVl9oVS6J89yYvHKZNdqfyUZaaFW7DC/Lkq8eC62JeJbD8n8samtrG/Zjq/wdmeUfhiy0AAAYTtMvtCrvw1I6UO/o6Mh9dkyrLrRSGvmG5+Wf3zyDa70eX5absU/E46+8JHU09w7Ks9CaOXNmrht9Zxkyi7DQivq484heaC1ZsiTTZZnDVY9nKBzNMqby/mtZz+Kp1/uv9XZGu9CqXMhm/T1T/rsp61lqlZ/D8V5olS8gR1pmVXv566+vfQaZhRYAAMNp+oVW5cHzSINErYP5yptIj1aeZ8NLqTEWWsPd6Lv8TIy8N22u1+PL8vmZiMdfeYP60SxJan384/EU9kVYaDXCx51H+cdT61keR/NY8nwNRlM97suVZ2mRUvX7S43l5zHv+8/ydkaz8K68FC/P2xjNmXiVf/PyGM3PxGiWbuUfV62ztOr1dxcAgObT9AutPPc1qnUwX7kUGe2wNR43gB7vhVZK1W+cXr5oyDK41zKax1c+BI80uE7E468cXvOe0ZFnqTram23nfZ+Vag3Zlc/ilkWt7/FG+LjzyLuIaLaFVuUlh7V+Duq9zEqpfve+GsvnZSzLrJQu/P2U9Wcpz9+8SqP5mRjN5znP3/Xx/DkFAKDYmn6hVT741frX41oHzv39/WP+1/rK91NrOK+8ZDJyoVU+XJUGpfLHVo/LlCo/N7WG2srL/Ea63GUiHn/l90iWS3DK5V2q5r3Z9mjeZ6Vay5TKx1jr81p5j7Nq3+ON8HGP9m3nvU9QPb4Gg4ODuS7LrKyeZ1pef/3Iy//xWGaN5bK7Snn+hpQb6zIrpYt/v9V6G5U/S3lvpj/WhVbWM+HKfxfXOuuq0e8XBwBAnKZfaGX91+re3t4LBoHhDpwrn6VqpMGr9MxPlc9kVXlJyHDDVrUbCddzoZX38o3KZU35sFWvS0Gq3TR4pOVF+een1nJwIh5/ShefVdHW1jaqMxeG+zqWL+HqMfyPxw3Js/wspfTXZUblPe6G+x6P/rjzyHuWWjPdFL7y7KyRznwcj2VWShcvtMai/Ibno7mv32iXWSXln59aS/7K91vrWRQrjXWhlWV5W7l0q3XT/7z3owMAoHU0/UKr1tO/Dw4OVr08Z7iD+cq3N23atIuWFYODg6mrq2vooL3a/15r4VH++vVcaFX+i3/lv6jXOvOlcqGXZWjNo9rXoq2t7aLHOTg4eMGgmXXYGe/HX+39lL+P4c5WKn3PlC9thvs6Vlv6jbQUXbJkSZo9e/aYv3dKsixTKgfr2bNnXzSId3Z2jvp7POLjzmO4e7YNp9EXWqXP5ZIlS4ZdqJR+l5Z/Tdva2ob92MdrmZVSfS9Rzfu26rnMqnz/pc9T5ee09I8nWReJWd5X1u+ryt/DM2bMGPbvyJIlSy5aYNf6/NTzcwkAQHNp+oVW5b8Gl4as0rN5VQ7TWQ7mq73e1KlTh32b1YbuyuGjNKjMmDHjosdbvhwZ63BeuUyrfL+1hpjKM09K1eMSsMqPo3IpNNLXLeu9Ysb78ZdUW7hV+5zPmDHjogEvy9ex2sKs/PNT7e1mWZDVa5lS7eeu9PLVvsfLfx5GWkxGftx5lT+GWpddNvpCq/L3cK3PeZYFROXrlP9M1KrWpW3lP3tjXVbnuXdi5T94VH6ealXtbVc7U7f88zXc/1brMs9q77/8a1LtsVc7m6q/v7/qz3rl61f7/qh1dlbl2X55zzgDAKC5Nf1CK6W//qtwtQPuyoPv8mGk1lJopGVYeVOnTq16ED7ckFLtMZV/DupxtknlJXFZlyilx13tY6yXyo91uDPV8gxvE/n4Kw13FlKtal1qWWthlmd4HK9lSuUZOMN9j5fu21Trezz6486r/Od7rPfvqzTRC63KRU2W33u1LrPN+zOR5/dUtSeAGK3K3xkjLSfHejP+PJefj+X34VgeZzVZftYrq3bWZqXy7zvPcAgAQKWGX2iVn1EzlgPavr6+qoNwW1vbBfe5yjMkdnV1DTtkTJs2LXV1ddW8x1blJTrVHlP556Bel09Ve7+1lgkllZ/HvDcervW4Sm+3dHbHcF+7qVOnpo6OjtyXKY3n46+mdDnhzJkzRxz6pk2bltrb23OdLdbb21tzwTNjxozU3t4+7NkNeb93yt9frTMs+vv7q56NWPoeL33tsi60Ij/uvPLcGH48vwb10tvbm2bPnj3s2Vilj7OzszPTz+RoFr1ZPkeV98qrx1k9WW8MP9wZoFkbaQlY+nsx3Oe/9Dcni7E8zpEeX2dn54iLt9LPfdZ7Cpb/7qj3ZeEAABRfwy+0UkpDZ3DU63KD0turtjjo6+vL/b4qn1FsNErvd7jXz/LsY6N5hrJa73e491PvgbGk/HM50v82lksEx/PxZ9Hf33/B90u9Lncs/1rm/T7I8zrlX4fRvI/hPt7RPsPeRH3ceVVeLlXrfUzE16CeKp8ZMa/Kn4M8jfQzW35WT73OvixfANVaTo7l2SWzqvybM5rvgdE8vrzL9rE+xvLlnftnAQBQqRALLRpL1meObFRFf/wUh4F84pWfvVavsy/H46wvRpZ3IQwAQOux0CKXypt9F21IL/rjp1jKLyWcqEsDW1nl/a7quXgqv+xwrPflorbyez263BAAgGostMil8ubQRftX86I/foql8swe32/jK+sTe4z1bTuzc/yVn9042kv5AQBobhZa5FJ+w98innFS9MdP8ZRfAueMwPFVfhbVeHyuy8/udNnh+Cm/z+F4PgstAADFZqFFZpX3NBnp6esbUdEfP8VUPpw7s2f8lJ8NN15LkPJLSMf72VFbWfl9Di2BAQAYjoUWmZXf06StrS364eRW9MdPcZWfOVSvZ7XkQuXLpvFagpTfg8/vkPHj7CwAALKw0CKz8qeKL+K9gIr++Cmu8u89xkfpczzeC8P+/v4JeT+trK+vz+9pAABqstACAAAAoFAstAAAAAAoFAstAAAAAArFQgsAAACAQrHQAgAAAKBQLLQAAAAAKBQLLQAAAAAKxUILAAAAgEKx0AIAAACgUCy0AAAAACgUCy0AAAAACsVCCwAAAIBCsdACAAAAoFAstAAAAAAoFAstAAAAAArFQgsAAACAQrHQAgAAAKBQLLQAAAAAKBQLLQAAAAAKxUILAAAAgEKx0AIAAACgUCy0AAAAACgUCy0AAAAACsVCCwAAAIBCsdACAAAAoFAstACAlnXywIH0wZ7d6fCbb6bDb76Z9i9dkva9+kra1fnnNPD0U2n7Hx9Lm++7J22+757Ud+MNaf0Nvxrq9WuvTr1XT76opZf/11CfvvnVob4+vSddde9rF/XdmStT22Nrh7rxj2+kezs3pj8s2JyeXro9PbdiZ3p1/btp9dbB9ObA4bR78IN04PDJdO78R9GfPgCAMBZaAEBTOXPkSDqxc0c63NeXDizrTrufn5+2tz+eNt9/b3rzlqlp7U+vSyuv+lZaNumzFyyfxqPyhdZ4ddW9r6UfP/R6uumJ9emB5zelp5duTy+v25tWbx1M2/cdT4ePn47+kgAA1J2FFgBQKOfPnE4f7N2T3l//Rnr35UVp4Mkn0qZ7ZqT1bb9MvVd/Oy39zKfGfVHVSAutPIuvn81enW5/5s300Itb0sJVu9Pa/kPp0NFT0V9SAIDcLLQAgIZ09sSJdGTj22nPwgWpf/bD6a3bfpdW//D7admkK8IXVUVcaI3UN6b3pF/MWZNmPPd2enrp9rS4b1/auPNIeu+YZRcA0JgstACAUGeOHklHNm5M+175S9r+x8fSW9NuTat/+L3UfeVnwhdSrbLQGqlvzViebnpifXqka2t6df27afu+4+7fBQCEs9ACACbM2RMn0nvr1qadz85Lb99+W1r9w++n7isuD188WWjl62t39aRfPbY2/X7B5vR87660rv+9dPDIyehvLwCghVhoAQDj4vThw+n99evT7uc70+b7701rf3pdWva54lwuaKGVv2vuX5Fuf+bNNG/5jrR662A6cfJs9LchANCkLLQAgLo4sXNH2r90Sdo268G09qdTmvrMKwutbH1h2tL0q8fWpke6tqbFffvSjgMnor9NAYAmYaEFAOT20dmz6eimTWnPghfSpntmpFU/+F748qgRi14oNVqf/e3i9NNHVqc/LNicFq3dm7btPZrOux8XADAKFloAQE0fnT+fjm3dkva+uDBtvv/etPpHPwhfFhWh6AVSEfr69J5057y30ktr9qTdgx9Ef6sDAAVhoQUAVHXq0KG079VX0ub77km9V08OXw4VsehlURH7ycOr06yXtqSlG/anfe9/GP1jAAA0KAstACCllNK5kyfT+2+sSwNPPZn6bryh5W7gbqHVeH31zmXplqf70jPLBlLf9vfTydPnon9MAIAGYaEFAC3s5P79af/SJWnrg79Pq3/8g/AFULMVvRBqtn74h9fTAy9sSn9ZtzftPOgG8wDQyiy0AKDFHN2yJe2e35nevv22tOKbXwtf+jRz0QugZu7zty1NU59an/782o60Zc/R6B8rAGCCWWgBQAs4umlj2vmnZ1Lfb36duq+4PHzR0ypFL31apStvWZJ+0/5GembZQHp75+HoHzcAYAJYaAFAkzq6ZXPaOe9Pqe+mG9OyKz8TvtxpxaIXPa3Y5VNfTW2Pr0tPL92eNgy8n86f/yj6RxEAGAcWWgDQRI5t3ZJ2/fnZtGHqTW7q3gBFL3f0arrm/hXpicXvpO37jkf/eAIAdWShBQAFd+bo0bT7+fnpjV/+PHyBIwutRu5Xj61NzywbSFvdcwsACs9CCwAK6PSRw2n/0sVp0z13pxVf/2r44kYWWkXqS7d3pzv+9GZ6ee3edPDIyegfZwBgFCy0AKBA3u9bn955/NG0ZsoPw5c1stBqhr77wMr00Itb0utbBtPps+ejf8QBgIwstACgwX2wa1fa/fz8tGHqTan7s58OX9LIQqtZ++Wja1PHsoG0xSWJANDwLLQAoEG9t25t2njXHWnZJDd3L2rRCxqNvpueWJ9e23ggnfMsiQDQkCy0AKCBfLBnd9rd+ee0/oZfhS9jZKGlV9PPZq9Ozywb8CyJANBgLLQAoAG8v/6NtO2RWen1a64OX8LIQksX960Zy9PvF2xOq7YMJudsAUA8Cy0ACHL68OG075WX01vTbk3LrvxM+PJFFlrK1tSn1qeXVu9Jg0c9QyIARLHQAoAJdmzbtrRj7lNp7U+vC1+4yEJLo+9HD76e2l/tT5t2HYn+tQIALcdCCwAmyOG+9WnrQw+mFd/8eviiRRZaql+f/e3idOvcDe6zBQATyEILAMbZoVWvp8333ZOWf+nz4QsWWWhp/LryliXprmffSq+9fSCd/8idtgBgPFloAcA4OH/2bDrQsyy9feftqfuKy8MXK7LQ0sR269y+tLhvXzp5+lz0ryMAaEoWWgBQR2ePH0/7/vJyevOWqeHLFMUXvVRRfL9pfyO9tGZPOnLidPSvJwBoKhZaAFAHH507l979y6L0+rVXhy9R1DhFL1PUOP3i0TVp/spd6cBhz4wIAPVgoQUAY3Duww/Tu4teSuvbfhm+PFHjFb1EUeP19ek96fneXen02fPRv74AoNAstABgND76KB3oXurSQo1Y9PJEjdtPH16dOlfuSu8dOxX92wwACslCCwByOvR6b9p41x3hyxI1ftFLEzV+v3x0bXpx1e507MMz0b/aAKBQLLQAIKPDfX1pywP3pZ7PXxm+KFExil6WqDjd2P5G+su6vZ4VEQAystACgBqObd2S+mc/nFZ8/avhCxIVq+gliYrXLU/3paUb9qVz5z+K/tUHAA3NQgsAhvHBrp1p4Mn29Po1V4UvRlTMopcjKm63P/Nmem3jgehfgwDQsCy0AKDCyYMH065n56U1P/5h+EJExS56KaLi99un+tK7730Y/WsRABqOhRYA/Lczx46lPQsXpDd+8bPwRYiao+hliJqjb969PD3+Sn/aefBE9K9JAGgYFloAtLzzZ8+mfYtfSX033xi+AFFzFb0IUXN13axV6fneXZ4REQCShRYALe7gitfSW7ffFr74UHMWvQBRczb1qfWp56390b8+ASCUhRYALenkgQPprdt+F77wUHMXvfhQ83bFLUvS/c9vSm/tOBz96xQAQlhoAdBSzhw7mnY9Oy+9fu13wpcdav6ilx5q/r59z2vpicXvpL2HPoj+9QoAE8pCC4CWcWj1KmdlaUKLXnaodfr69B6XIQLQUiy0AGh6J/fvT9ufaE8rvvHV8AWHWqvoJYdarxnPvZ3edBkiAC3AQguApnZgWXdaf2Nb+GJDrVn0ckOt2XfuW5H+1LMjHT5xOvpXMACMGwstAJrSiYGBtO3hh9Kyz18ZvtRQ6xa92FBr99un1qeVmw5G/zoGgHFhoQVAU/no/Pn07qKX0tqfXhe+zJCiFxrSl2/vTo++vC3tHjwR/esZAOrKQguApnFk49tp8333hC8xpFLRywyp1M9nr0l/Wbc3fRT9ixoA6sRCC4DCO3vieNr13J/Tqu9dG77AkMqLXmJIld06d0M6dPRU9K9tABgzCy0ACu29tWvSW7ffFr64kKoVvbyQqvX93/emBa/vTufOO18LgOKy0AKgkE4dPJgGnnoyrfzW18OXFtJwRS8upJG6//lNadveo9G/zgFgVCy0ACicg8t7Ut9Nvw5fVki1il5YSLX6ycOr0t8hZOQAACAASURBVMvr9kb/WgeA3Cy0ACiMcydPpm2zHgxfUkhZi15WSFn67G8Xp1kvbkk7D3omRACKw0ILgEJ4b83qtOHm34QvKKQ8RS8qpDz98tG1qXvD/uhf9wCQiYUWAA3to/Pn0+7n56fXr7kqfDkh5S16QSHl7QvTutNjf9mW9r//YfSvfwAYkYUWAA3rg92709aH/hC+lJBGW/RyQhpt3525Mm3beyz6zwAADMtCC4CGdGjV66nvN278rmIXvZSQxtI37l6e5i3fkU6dORf9JwEALmKhBUBDOX/2TNrd+VzqvWpy+DJCGmvRCwmpHt3//KY0sP949J8HALiAhRYADePEzh1py+8fCF9CSPUqehEh1atfPbY2rdh4MPrPBAAMsdACoCEMrlyR1v/6V+ELCKmeRS8hpHr2rbuXp2eX70inz56P/pMBABZaAMQ6f+pU2vXsvLRy8jfClw9SvYteQEjj0QMvbEo7DrgEEYBYFloAhDm+fXva/MB94UsHabyKXjxI49UNj69LKze5BBGAOBZaAIQ4+Nry9MavfhG+cJDGs+ilgzSeTZ6xPP35tZ3pjEsQAQhgoQXAhDr34Qdp55+eSSu++bXwZYM03kUvHKSJ6PZn3kwnT5+L/vMCQIux0AJgwhzr35Y233tP+JJBmqiiFw3SRHXL033pzR2Ho//MANBCLLQAmBAHlnWndb+4PnzBIE1k0UsGaSK7btaqtOzN/dF/bgBoERZaAIy73fM704qvfzV8uSBNdNELBmmi++bdy1Pnip3Rf3YAaAEWWgCMm3MffpgGnmxP3VdcHr5YkCKKXi5IUc15eVt679ip6D9DADQxCy0AxsWpgwfT1of+EL5QkCKLXipIkd317Fup/91j0X+OAGhSFloA1N3x7dvTxul3hi8TpOiiFwpSdG2PrU2rtgxG/1kCoAlZaAFQV4c39KUNN/8mfJEgNULRywSpEbr2gZWpa82e6D9PADQZCy0A6mZwxWtp7fXXhS8RpEYpepEgNVLPLBuI/jMFQBOx0AKgLt59eVF6/dqrwxcIUiMVvUCQGq05L29LRz84E/0nC4AmYKEFwJjt+vOz6bWvfil8eSA1WtHLA6kRu//5Tend9z6M/tMFQMFZaAEwamePH0/b//hYWvqZT4UvDqRGLHpxIDVqtz/zZtq21zMgAjB6FloAjMqH+/alLb9/IHxhIDVy0UsDqZG7sf2N1Lf9/eg/ZwAUlIUWALkd27YtvX3HtPBlgdToRS8MpEbvJw+vTis2Hoz+swZAAVloAZDL+2+sS+tvvCF8USAVoehlgVSErrl/ZfrLunej/7wBUDAWWgBkdqBnWVpz3Y/ClwRSUYpeFEhF6Wt39aTOlbui/8wBUCAWWgBksvelF1Pv1ZPDFwRSkYpeEkhF64nF70T/uQOgICy0AKhpV+efwxcDUhGLXg5IReyJxe+ks+fOR//pA6DBWWgBMKIdc58OXwpIRS16MSAVtT++0p9OnbHUAmB4FloADGtHx9y09DOfCl8KSEUteikgFblHX96WPjx1LvpPIQANykILgKp2PNORuj/76fCFgFTkohcCUtGbvWhrOn7ybPSfRAAakIUWABfZ+adnUvcVl4cvA6SiF70MkJqhWS9tSUc/OBP9pxGABmOhBcAFds77U1p25WfCFwFSMxS9CJCapQcXbk7vHz8d/ScSgAZioQXAkF3PzkvLJn02fAkgNUvRSwCpmZr5wqZ06Oip6D+VADQICy0AUkop7frzs2nZ564IXwBIzVT0AkBqtu6fvzEdOHwy+k8mAA3AQguAtOu5P6eez18ZPvxLzVb08C81Y/fN35gOHXOmFkCrs9ACaHG7O59LPV/4XPjgLzVj0YO/1Kz9fsHmdOSEe2oBtDILLYAWtnt+Z+r54ufDh36pWYse+qVmbtZLW9KJk2ej/5QCEMRCC6BF7X5+flr+pS+ED/xSMxc98EvN3pxF29KpM+ei/6QCEMBCC6AF7Xnh+bT8y18MH/alZi962Jdaocdf6U9nz30U/acVgAlmoQXQYvYseCEt/8qXwgd9qRWKHvSlVunJJe9E/3kFYIJZaAG0kL0vLkivfe3L4UO+1CpFD/lSK9XRPRD9ZxaACWShBdAi9r60ML329a+ED/hSKxU94Eut1BW3LE7PLt8R/ecWgAlioQXQAg6ueC11X3F5+HAvtVrRA77Uii1ctTv6zy4AE8BCC6DJHVjWnVZO/mb4YC+1YtGDvdSKffmOZWnR2r3Rf34BGGcWWgBN7P031qU1U34YPtRLrVr0YC+1alfftyL1vHUg+s8wAOPIQgugSR1/pz/1/eaG8IFeauWih3qplZvy0Kq0rv+96D/HAIwTCy2AJnRq8GDaeNcd4cO81OpFD/RSq3fD4+vSlj1Ho/8sAzAOLLQAmsz5U6fStlkPhg/ykiy0pEbo1o4Nac/gB9F/ngGoMwstgCazY+5T4UO8pL8WPchL+mv3dm5M7x8/Hf0nGoA6stACaCJ7Fi5IPZ+/MnyIl/TXood4SX/rka6t6fTZ89F/qgGoEwstgCZxoGdZWnnVt8IHeEl/K3qAl3RhTy3dHv3nGoA6sdACaALv961Pa677cfjwLunCood3SRd25e+WpPkrd0X/2QagDiy0AAru+Pbtqe+mG8MHd0kXFz28S7q4z/52cVq//b3oP98AjJGFFkCBnTp0KG28+67woV1S9aIHd0nVm/LQqrRh4P3oP+MAjIGFFkBBnT9zJm17eFb4wC5p+KKHdknDd8vTfWnvoQ+i/5wDMEoWWgAFtaNjbviwLmnkogd2SSP3+wWb06kz56L/pAMwChZaAAW096WFqecLnwsf1iWNXPSwLql2HcsGov+sAzAKFloABXNweU/qvXpy+KAuqXbRg7qk2n359u70yhvvRv95ByAnCy2AAjm8oS+t/emU8CFdUraiB3VJ2frBH3rTG+945kOAIrHQAiiIEzsG0oabfxM+oEvKXvSQLil7Nz3xRtp18ET0n3sAMrLQAiiIN2+ZGj6cS8pX9IAuKV/3P78pfXDqbPSffAAysNACKIBdf342fDCXlL/o4VxS/p5euj36zz4AGVhoATS4Q6teTyuv+lb4YC4pf9GDuaT8fXFad3p1vZvEAzQ6Cy2ABvbhu3tT3003hg/lkkZX9GAuaXRdN2tV2rjrSPRhAAAjsNACaGDbHnk4fCCXNPqih3JJo+/OeW+lIydORx8KADAMCy2ABrW366XUfcXl4QO5pNEXPZBLGltPLH4n+nAAgGFYaAE0oMNvvZlW/+j74cO4pLEVPYxLGltfnNadFq/fF31YAEAVFloADebMkcPp7TumhQ/iksZe9DAuaez9ZNaqtMn9tAAajoUWQIMZeOrJ8CFcUn2KHsQl1ae7nn0rHfngTPQhAgBlLLQAGsiBZd3pta9+KXwIl1SfoodwSfXrySXupwXQSCy0ABrE8e3vpDd++bPwAVxS/YoewCXVry/d3p0W97mfFkCjsNACaADnz5xJWx64P3z4llTfogdwSfXtq3cuS4eOnoo+bAAgWWgBNITdnc+FD96S6l/08C2p/t3T+XY6feZ89KEDQMuz0AII9t6a1an3O98OH7wl1b/owVvS+DR/5a7owweAlmehBRDo5P59acNvbwofuiWNT9FDt6Tx6doHVqYNA+9HH0YAtDQLLYBA/XNmhw/cksav6KFb0vh1x7w30/EPz0QfSgC0LAstgCDvvrwoLZv02fCBW9L4FT1wSxrf/tSzI/pwAqBlWWgBBDiy8e20ZsoPw4dtSeNb9LAtaXz79j2vpTXbDkUfVgC0JAstgABv/PLn4YO2pPEvetiWNP797um+9N6xU9GHFgAtx0ILYILteeH58CFb0sQUPWhLmpieWvJO9OEFQMux0AKYQMf6t6XVP/5B+JAtaWKKHrIlTUxfu6snrdh4MPowA6ClWGgBTKCtD/4hfMCWNHFFD9mSJq7ftL+R9r3/YfShBkDLsNACmCAHupemZZOuCB+wJU1c0QO2pInt0Ze3RR9uALQMCy2ACXDy4MHUd+MN4cO1pIkteriWNLF97a6etHrrYPRhB0BLsNACmAADTz8ZPlhLmviih2tJE99tHRvSiZNnow89AJqehRbAOHt//Rtp5be/GT5YS5r4ogdrSTF1rtwZffgB0PQstADG0fnTp9PG6XeGD9WSYooeqiXF9P3f96Yte45GH4YANDULLYBxtHfhgvCBWlJc0UO1pLhmvrAp+jAEoKlZaAGMk+Pbt6c11/04fKCWFFf0QC0prs/+dnFa3Lcv+nAEoGlZaAGMk20PzwofpiXFFj1QS4qt7bG1ad/7H0YfkgA0JQstgHFwcHlP6vnCpPBhWlJs0cO0pPjaX30n+rAEoClZaAHU2an3DqUNN/8mfJCWFF/0IC0pvm9M70lrth2KPjwBaDoWWgB1tuOZueFDtKTGKHqQltQY/Wz26ujDE4CmY6EFUEeHN2xIvd/5dvgQLakxih6iJTVOL67eE32YAtBULLQA6uSjs2fTpnvuDh+gJTVO0QO0pMbp53PWuEE8QB1ZaAHUybtdL4UPz5Iaq+gBWlJjNXfp9ujDFYCmYaEFUAcndu5Ia6//SfjwLKmxih6eJTVW19y/Im3efTT6sAWgKVhoAdRB/5xHwgdnSY1X9PAsqfF66MUt0YctAE3BQgtgjN5buyYt//IXwgdnSY1X9OAsqfH64rTutGrLYPThC0DhWWgBjNGmGdPDh2ZJjVn04CypMbvjT2+ms+fORx/CABSahRbAGBxc3pO6P/vp8KFZUmMWPTRLatz+sm5v9GEMQKFZaAGM0rlTp9Kbt94SPjBLatyiB2ZJjVvb4+vSoaOnog9nAArLQgtglN59eVH4sCypsYsemCU1dvOW74g+nAEoLAstgFE4ffhwWv/rtvBhWVJjFz0sS2rsvnR7dzr6wZnowxqAQrLQAhiF3fM7wwdlSY1f9LAsqfH74yv90Yc1AIVkoQWQ04fv7k1rf3pd+KAsqfGLHpQlNX5X37cibdt7NPrwBqBwLLQActox9+nwIVlSMYoelCUVo0df3hZ9eANQOBZaADkcf6c/rfreNeFDsqRiFD0kSypGk2csT5t2H4k+zAEoFAstgBz6Zz8cPiBLKk7RQ7Kk4vRI19bowxyAQrHQAsjoWP+21Hv1t8MHZEnFKXpAllScvjG9J72143D04Q5AYVhoAWT0zh8fCx+OJRWr6AFZUrF68MUt0Yc7AIVhoQWQwfF3+tPr11wVPhxLKlbRw7GkYvXVO5elvu3vRx/2ABSChRZABtvbHw8fjCUVr+jhWFLxmvnCpujDHoBCsNACqOH49u3p9Wu/Ez4YSype0YOxpOL1xWndaV3/oejDH4CGZ6EFUMP2J9vDh2JJxSx6MJZUzG6duyH68Aeg4VloAYzgxI6BtOp714QPxZKKWfRQLKmYff62pWn9O+9FHwYBNDQLLYARDDz1RPhALKm4RQ/Fkorbgws3Rx8GATQ0Cy2AYZzYuTOt+v614QOxpOIWPRBLKm7fmN6Ttuw5Gn04BNCwLLQAhjHw9FPhw7CkYhc9EEsqdo+/0h99OATQsCy0AKo4efBAWjPlh+HDsKRiFz0MSyp21z6wMu06eCL6sAigIVloAVSxZ8EL4YOwpOIXPQxLKn7PLBuIPiwCaEgWWgAVzp08mfpuvCF8EJZU/KIHYUnF7yezVqXBo6eiD48AGo6FFkCFA8u6w4dgSc1R9CAsqTl64fXd0YdHAA3HQgugwsa77ggfgiU1R9FDsKTm6IbH16UTJ89GHyIBNBQLLYAy77+xLi373BXhQ7Ck5ih6CJbUPL36xrvRh0kADcVCC6DM1of+ED4AS2qeogdgSc3T7+b2pfMffRR9qATQMCy0AP7b8Xf608rJ3wwfgCU1T9EDsKTmauPOI9GHSwANw0IL4L8NPP1k+PArqbmKHn4lNVczX9gUfbgE0DAstABSSicPHkxrpvwwfPiV1FxFD7+Smqtv3b08Dew/Hn3YBNAQLLQAUkp7u14KH3wlNV/Rw6+k5mtez47owyaAhmChBZBS2vDbm8MHX0nNV/TgK6n5+uWja9OHp89FHzoBhLPQAlree+vWpqWf+VT44Cup+YoefCU1Zz1vHYg+fAIIZ6EFtLxtj8wKH3olNWfRQ6+k5uyezrejD58AwlloAS3tw3ffTa9f+53woVdScxY99Epqzr5657K0de/R6MMogFAWWkBL27PghfCBV1LzFj30Smrenl66PfowCiCUhRbQuj76KG2YelP4wCupeYseeCU1bz99ZHU6+sGZ6KMpgDAWWkDLem/N6vBhV1JzFz3wSmruFvftiz6cAghjoQW0rG2zHgwfdiU1d9HDrqTm7s55b0UfTgGEsdACWtKHe/ek16+5KnzYldTcRQ+7kpq/Q0dPRR9WAYSw0AJa0u7n54cPupKav+hBV1Lz98yygejDKoAQFlpAS1oz5Yfhg66k5i960JXU/LU9vi6dO/9R9KEVwISz0AJazpG33kzdV1wePuhKav6iB11JrdHa/kPRh1cAE85CC2g5A089GT7kSmqNoodcSa3Roy9viz68AphwFlpASzl/+nRa94ufhQ+5klqj6CFXUmv044deT0c/OBN9mAUwoSy0gJZyaPWq8AFXUusUPeRKap2Wvbk/+jALYEJZaAEtpX/2I+EDrqTWKXrAldQ63f/8pujDLIAJZaEFtIwzR46k1T/+QfiAK6l1ih5wJbVOV93zWnr3vQ+iD7cAJoyFFtAyDizrDh9uJbVW0QOupNbqpdV7og+3ACaMhRbQMrbMvD98uJXUWkUPt5Jaq2nPbIg+3AKYMBZaQEs4uX9f6v3Ot8OHW0mtVfRwK6m1+uK07rR179Howy6ACWGhBbSEd19eFD7YSmq9oodbSa3X8727og+7ACaEhRbQEt667Xfhg62k1it6sJXUev32qfXRh10AE8JCC2h6J/fvSysnfyN8sJXUekUPtpJary9O607b9x+PPvwCGHcWWkDT27f41fChVlJrFj3YSmrNFry+O/rwC2DcWWgBTW/zA/eFD7WSWrPooVZSa3bHn96MPvwCGszatWvT2rVrox9GXVloAU3t9OHD6fXvfid8qJXUmkUPtZJas69P70l73/sg+jAMKDM4OJi6u7tTd3d3GhwczPx6pdfZtm3bmN7/JZdcki655JIxvY1GY6EFNLWDry0PH2gltW7RQ62k1u0v6/ZGH4YBZSZNmjS0VLrssstyv87kyZPH9P4ttAAKZtvDs8IHWkmtW/RAK6l1u7dzY/RhGFCmtJy69NJL0yWXXJIWLFgw4stv27btgpefNGnSmN6/hRZAgZw7+WFaM+VH4QOtpNYteqCV1Lpdfd+KdOjoqejDMeC/lRZaN910U6YzrkovV/q/FloXs9ACmtZ7a9eED7OSWrvogVZSa7fszf3Rh2PAfysttLq7u9MnPvGJdMkllwx7X6zBwcF06aWXpk984hOpu7u75kKrdJ+tkW76XmuhNdp7fEWy0AKa1vb2x8OHWUmtXfQwK6m1+8PCzdGHY8B/K19oTZ8+PV1yySVp+vTpVV927ty56ZJLLkmzZs0adqG1bdu2NGXKlKFFValPfOITVS9nHG6htW3btgvu1VVqypQpDb/YstACmtNHH6U3fvnz8GFWUmsXPcxKau1+8IfedPzDM9FHZUC6cKFVuj/WJz7xiaovWzqDq3TWVLWF1uTJk4eWT5MmTUqTJk0aer1qZ39VW2iVzgQr3aur9HbK324js9ACmtIHe3aHD7KSFD3MStKbA4ejD8uAdOFCK6W/LaTmzp17wcuVFlhTpky54P+vXC5Nnz49zZ0796KzqEpvd9asWRf892oLrdIZXpVnig0ODqbLLrssXXLJJSNexhjNQgtoSrvnPxc+yEpS9CArSU8ufif6sAxIFy+0FixYUHVRVVoylV4uyz20tm3bNnT/q+GWVNUWWpdeemm69NJLh163vOHeTiOx0AKa0tt33h4+yEpS9CArSb954o3owzIgXbzQSikNXe5Xujyw2qWIIy20pk+fPvQ2Ksuy0Kr2erXeTiOx0AKazunDh1Pv1ZPDB1lJih5kJelLt3envYc+iD48g5ZXbaF10003pUsuuSTddNNNKaU0dLP48ssQh1tolV63tACrvI9W1oVW+b2zqlXtBvONwkILaDqHXu8NH2IlaenlFlqSGqMlffuiD8+g5VVbaJXOyLr00ktTSn+7BLD8vljVFlqDg4NDr1f+9lJKwz6D4kgLraKy0AKazvYn/hg+xErS0ssttCQ1RrNe2hJ9eAYtr9pCq/y/l/5v6WbwJdUWWqX/dtlll130fvLcQ6t0NlflYyqpfKbERmOhBTSdvhtvCB9iJWnp5RZakhqj6x9ZHX14Bi1vuIXW3LlzL7hnVeWzCo50hlZpcdXd3Z0WLFgw9D6yLrRK7/vSSy9NN91009AN4efOnTv0bImNzEILaCof7NqZer7wufAhVpKWXm6hJalx2rr3aPRhGrS04RZaKf3t5vDVbvw+3D20SpcWVnbZZZdlXmil9LczuqrV6JcjWmgBTWXfK38JH2AlqVT0ACtJpRau2h19mAYtbfr06WnSpElVL+ObNWvWsDdg37ZtW5o0aVLVZxtcsGBBmjx5cpo0aVKaMmVKmjt37tDLl99YPqU09HLVdHd3p5tuumnoRvClt1V+L69GZKEFNJUtf5gZPsBKUqnoAVaSSt3z3NvRh2kAdWWhBTSN82fOpDVTfhQ+wEpSqegBVpJKfXfmyvTBqbPRh2sAdWOhBTSNEzt3hA+vklRe9AArSeWtf+e96MM1gLqx0AKaxp6FL4QPr5JUXvTwKqm5umLqK+kbt72YvnbrS+nyUbz+n3oGog/XAOrGQgtoGpsfuC98eJWk8qKHX0nN0w/ump9mzX40zZkzJ82ZMyc9+Mhj6do7X8j1Nm7r2BB9uAZQNxZaQNNY85Mfhw+vklRe9AAsqTn64V3z0yNly6xSD+Vcan3nvhXp5Jlz0YdsAHVhoQU0hRMDA6n7s58OH14lqbzoIVhSc3TPQ+0XLbNK3fHAo+mrv/5j5p5/eVlavXq1JGVu8+bN0eNeVRZaQFPYv/jV8MFVkiqLHoIlXdx//vy59B+T703/Mfne9H9//ESu1y293ievnTVhj/fym18ddpk1Z86c9OCDD6brr79eksatGTNmRI97VVloAU2hf/Yj4YOrJFUWPbhL+lv/+l9T0v/8p0vTxz72sQv6H//PP6V//8qtw77ev3/l1vS//s8nL3q9v/v7f0j/+7KrJ+Sx3zvCGVozHpiVvvOrezI3dfqs1NHRIUmZW7x4cfS4V5WFFtAU1t/wq/DBVZIqix7gJf21/33Z1RcssP7xXz5+0XLr36684aLX+4/J916wwPrHf/l4+sd/+fgFr/fPH//UuD/+tnvnDbvQuu7u53K9rZ/PWRN92AZQFxZaQOGdPLA/Lf/yF8IHV0mqLHqIl/TX/u3KG9L/vuzqiy4x/OS1s9L/+H/+aWhhVfl6n7x2Vvrnj3/qoksM//Pnz12w2BrvSxA/M/WVdPvvn7pomfW7mXPT5Tnf1udvW5r2v/9h9OEbwJhZaAGFN9i7MnxolaRqRQ/xkmr371+5dWgx9R+T7838ev/58+eGXm8iLj28/OZX0w/ump9uvO9Pqe3eeemaO7I/u2FlvZsORh++AYyZhRZQeANPPxk+tEpStaIHdUm1K19M5VloffrmV4cuW5yoe2nVq7lLt0cfvgGMmYUWUHjunyWpUYseWiXV7pPXzhr1Quvv/v4fCrnQmvbMhujDNyDAsWPH0ubNm9PAwECmlzt27NjEPLBRstACCu386dOp9+rJ4UOrJFUremiVVLt/u/KGoYXWf/48+w3W/++Pnxh6vZGeJbERu+b+FenUmXPRh3HQlPbt25c2b96cNm/ePOLLlZZG9Vgcld7OSIuqNWvWpDlz5qT58+en9vb2NH/+/GHfb+llLLQAxtHx/v7wgVWShit6aJVUu9LN3f/X//lkrtcrPXNitZvJF6HNu49EH8ZB0zl27Fhqb28feuKGakutzZs3p4ULF170JA8jLZiq2bdvX1q0aNFFb2fu3LkXvd+BgYE0Z86ctHLlyqHXnTNnTlq8ePFFb7enpyfNmTMn9fX15fzoJ56FFlBo+5cuCR9YJWm4ogdWSSP3r/81ZVTPVFh+meK//teU8I9jNL28bm/0YRw0ndIyaKSFVvniaf78+WnevHlD/23evHmZ39f8+fPTnDlzhs62Kv3/pf+2b9++ix5X+X8rve9ypcXXokWLRvHRTzwLLaDQtj/xx/CBVZKGK3pglTR8n7x21qjugfWfP39u6Gbw//gvHw//OEbbI11bow/joKmUznoqXy5VW2gtXLjwov++efPmoWVU1jOjenp6LnrZffv2pblz515wNlbpZefMmXPBy5YeY8mxY8fSvHnz0ty5cxv+UsMSCy2g0N667XfhA6skDVf0wCqpev/58+eGlll5l1KlSxT/7u//Idc9txqtm59cH30YB02ltCAaGBgYcaFV6/V7enrG9DhKy6vytzPcQqu9vX3o/1+8ePHQ4y8KCy2gsD766KO06nvXhA+skjRc0QOrpIsrP8Pqf/7TpbmWUv/88U8NLbPyXKLYiF1974p05tz56MM5aAp9fX0X3JNqLAutNWvWjOmxlM7QKn/fK1euvOi/zZ07Ny1cuPCCxz/WZdpEs9ACCuvEzp3hw6okjVT0wCrpwiyzLmxg//HowzkovGPHjqW5c+de8KyAo1lolRZRec6QKn9GxZUrVw7dj6vyHlilm9XPmzcvbd68eeiMrdIzLJb+t6Kx0AIK6+Bry8OHVUkaqehhVdLfKl9m/d3f/0P6vz9+IvPrlpZZH/vYx9K/f+XW8I+lXi1/+0D04RwUXmk5VH5mVaOo+gAAIABJREFUVd6FVukMqvnz5+d63+U3gi9V7ZkLU/rbsyLOnz8/LVq0aOixLVy48IKbyJeWZEW49NBCCyisHXOfDh9WJWmkoodVSX9rtGdY/duVNwwts/7tyhvCP4561rFsIPpwDgqt/Ebw5fIstAYGBlJ7e/tFz0yYRU9Pz9BN6CufLTHLjd1Li7TSDeRL99Eq3V9r/vz5DX2DeAstoLA23nVH+LAqSSMVPaxK+mv/7//3paGl1L/+15T0H5PvHbby1/v3r9w69Hr//PFPjfh6RbxB/N1/fjv6cA4KrfxG8NX+e62FVulyxTzPbjiSffv2DS22ap3ttW/fvtTe3j50H63SMy2WzjQbGBho+PtqWWgBhbX6xz8IH1YlaaSih1VJf620lMpS+euVntEwS5XLsCL0k4dXRR/OQWGVFkDz588fuo9VqdJSaeXKlUP3qap07NixoZcb643gK99u6Uytkc74mjdv3gX3/SqdnVVu7ty5uS+DnEgWWkAhnT1xInxQlaRaRQ+rkv7aP3/8U+kf/+XjmSp/vX/9rymZX6+IN4r/wm1L03vHTkUf1kEhle6dlaXKs5wGBgaGzsyq5zKrpPR+hztDrPTYy88KK51VVq50OWOjstACCunIW2+FD6qSVKvoYVWSatW3/f3owzoopL6+vqGFT2Xt7e1D97KaP3/+BYuj0j2zsi6zjh07dtFZXseOHRv23lalSwUrl1OV/3vlzeMXLlxooQUwEfYtfiV8UJWkWkUPqpJUqxdX74k+rIOmM9w9tI4dOza0zCo902C1ypUWTaV7XaX0t8sdFy1alNasWTP0eosXLx56+9We7bB0z65qN40v3SC+/DLF9vb2tGjRonp8SsaFhRZQSANPPxk+qEpSraIHVUmq1cNdW6MP66DpDLfQKi2ialXtbZWfKVW6oftwrz/csxMuWrSo6k3sy99m6Z5gpeVYtZdtFBZaQCFtuufu8EFVkmoVPahKUq3aHlsbfVgHTaenpyfNnz//omXQvn37hr1Msbxya9asSfPnz7/o8sRjx46lNWvWpEWLFg293uLFi4e9b9axY8eqvp1yAwMDQ29v0aJFDb3MSslCCyioN3758/BBVZJqFT2oSlKtvvvAyujDOoBRsdACCuejs2fTysnfCB9UJalW0YOqJNVq0u+WpMPHT0cf3gHkZqEFFM4He/aED6mSlKXoQVWSsrR1z9HowzuA3Cy0gMJ5b93a8CFVkrIUPaRKUpaWv30g+vAOIDcLLaBw9r70YviQKklZih5SJSlLz63YGX14B5CbhRZQOO88Nid8SJWkLEUPqZKUpVkvbok+vAPIzUILKJw3b5kaPqRKUpaih1RJytItT/dFH94B5GahBRTOup//NHxIlaQsRQ+pkpSlHz34evThHUBuFlpA4ay86lvhQ6okZSl6SJWkLH3p9u504uTZ6EM8gFwstIBCOX3kcOq+4vLwIVWSshQ9pEpS1gb2H48+zAPIxUILKJTj77wTPqBKUtaiB1RJytqqLYPRh3kAuVhoAYVyaPWq8AFVkrIWPaBKUtYWrtodfZgHkIuFFlAo7y7qCh9QJSlr0QOqJGXt8Vf6ow/zAHKx0AIKZeDpJ8MHVEnKWvSAKklZu3/+xujDPIBcLLSAQtky8/7wAVWSshY9oEpS1n77dF/0YR5ALhZaQKFs+O3N4QOqJGUtekCVpKz99JHV0Yd5ALlYaAGFsmbKD8MHVEnKWvSAKklZu+re16IP8wBysdACCmXZpCvCB1RJylr0gCpJWfvcrUvTydPnog/1ADKz0AIK48yRI+HDqSTlKXpAlaQ87T/8YfThHkBmFlpAYXywZ3f4cCpJeYoeTiUpT1v2HI0+3APIzEILKIyjmzaGD6eSlKfo4VSS8rRqy2D04R5AZhZaQGEcWr0qfDiVpDxFD6eSlKe/rNsbfbgHkJmFFlAY+xe/Gj6cSlKeoodTScrTvJ4d0Yd7AJlZaAGFsfv5zvDhVJLyFD2cSlKeZi/aGn24B5CZhRZQGANPPhE+nEpSnqKHU0nK091/fjv6cA8gMwstoDC2PvSH8OFUkvIUPZxKUp6mPrk++nAPIDMLLaAwNt51R/hwKkl5ih5OJSlPv3p0bfThHkBmFlpAYfTd9Ovw4VSS8hQ9nEpSnqbMWhV9uAeQmYUWUBhrfzIlfDiVpDxFD6eSlKdrH1gZfbgHkJmFFlAYvVdPDh9OJSlP0cOpJOXpm3cvjz7cA8jMQgsojBXf+Gr4cCpJeYoeTiUpT1+YtjT6cA8gMwstoDB6vvi58OFUkvIUPZxKUp4un/pqOnXmXPQhH0AmFlpAIXx09mzqvuLy8OFUkvIUPZxKUt4OnzgdfdgHkImFFlAIZ0+cCB9MJSlv0YOpJOVt3/sfRh/2AWRioQUUwun33w8fTCUpb9GDqSTlbWD/8ejDPoBMLLSAQji5b1/4YCpJeYseTCUpbxt3HYk+7APIxEILKIQTO3eED6aSlLfowVSS8rau/73owz6ATCy0gEI4tnVr+GAqSXmLHkwlKW+9mw9GH/YBZGKhBRTC4bfeDB9MJSlv0YOpJOVtxUYLLaAYLLSAQnhv7drwwVSS8hY9mEpS3pa/fSD6sA8gEwstoBAGe1eGD6aSlLfowVSS8rbsrf3Rh30AmVhoAYVgoSWpiEUPppKUt+4NFlpAMVhoAYVgoSWpiEUPppKUtyV9+6IP+wAysdACCsFCS1IRix5MJSlvr65/N/qwDyATCy2gECy0JBWx6MFUkvL2lzcstIBisNACCsFCS1IRix5MJSlvL6/dG33YB5CJhRZQCPtefSV8MJWkvF1zW1f4cCpJeXLJIVAUFlpAIThDS1IR67r13vDhVJLy9OLqPdGHfQCZWGgBhWChJamIvTb5m+m2u54LH1AlKWsLVu2OPuwDyMRCCygECy1JRe3lW+4OH1AlKWsv9O6KPuwDyMRCCygECy1JRW35176S7p7+bPiQKklZWvC6M7SAYrDQAgph/9Il4UOpJI22xW03hw+pkpSll9d5lkOgGCy0gEI4tHpV+EAqSaOt54ufSw9MfyZ8UJWkWi3dsC/6sA8gEwstoBAOb+gLH0glaUz95nfhg6ok1WrFxoPRh30AmVhoAYVwdPPm+GFUksZQ9xWXp1nTnw4fViVppNZsOxR92AeQiYUWUAjHB7aHD6OSNNaW3XBz+uzU+IFVkoZrw8D70Yd9AJlYaAGF8OHeveGDqCTVo8fueiJ8YJWk4dq8+0j0YR9AJhZaQCGcOnQofAiVpHrU88sb0ld+95fwoVWSqrV93/Howz6ATCy0gEI4c+xY+BAqSfXqybseDx9aJalaew59EH3YB5CJhRZQCOdPnw4fQCWpXi3/2S/SVbcuCh9cJamyg0dORh/2AWRioQUURs/nrwwfQiWpXnXcOSd8cJWkyo6cOB19yAeQiYUWUBivfe3L4QOoJNWr1677SfrBtJfCh1dJKu/DU2ejD/kAMrHQAgpj5be/GT6ASlI9m3f7rPDhVZLKAygKCy2gMHqvnhw+fEpSPev52lfS9+5dFj7AStKnb341fWN6T/ThHkBmFlpAYbzR9ovw4VOS6t3z0/4QPsRK0qdvfjV9//e90Yd7AJlZaAGF8datt4QPnpJU71Z899r06zteCB9kJekXj66NPtwDyMxCCyiMzffdEz54StJ49OJt94cPspL0u6f7og/3ADKz0AIKo3/OI+FDpySNR69d9e10y53zw4dZSa3dvZ0bow/3ADKz0AIK4/9v785itK7zRP/3jVeTTvrmnMSZm5mLGXJykslkMhMzmUwmc07MJJP8u1VE2266XXDXtsF2b0QUAYEqxQVpUXEBtVRQQVBRFmtjBy3ZCkt2sED2RRYBP/+LPsWALFYVVfV5fs/zeiXvi4aqh6K7qd/388nv+dX6t2rSh05J6q5mDB2dPsxKquxenPFl9nEPoN0stIDC2PLBtPSBU5K6q8Zrr45RVe+kD7SSKrc369ZlH/cA2s1CCyiMbbWfpg+cktSdzRwyKn2glVS5fbBoc/ZxD6DdLLSAwti5ZHH6sClJ3VlD36viyeq304daSZVZ3bKt2cc9gHaz0AIKY+/q5vRhU5K6u9mDh6cPtZIqs6Vf7cw+7gG0m4UWUBjfbtmcPmhKUndXd8XlMba6Jn2wlVR5tWzZm33cA2g3Cy2gMI4dOpQ+aEpSjzTgrvTBVlLl1brrYPZxD6DdLLSAQpnX75r8QVOSurtLfx5PDX0lfbiVVFkdO/599lEPoN0stIBCWXLXnfmDpiT1QPV/HBRXDpmZPuBKqoxufnpu9jEPoEMstIBCWTbs0fQhU5J6qglVE9KHXEmV0QMvL8k+5gF0iIUWUChfjh2TPmBKUk/VcO8Dcc3Qj9MHXUnlX9Xk5dnHPIAOsdACCmX9m2+kD5iS1JPVjHo5fdCVVP699HFL9jEPoEMstIBC+frjGenDpST1ZI133R23DP8ofdiVVN5Nmbcx+5gH0CEWWkCh7Fy8KH24lKSebtLIF9KHXUnlXf3ybdnHPIAOsdACCmX/mjXpg6Uk9XSN/fvHgBEfpA+8ksq3FRt2Zx/zADrEQgsolCO7d8Wnl/48fbiUpJ7uvZHPpQ+8ksq3rbsOZh/zADrEQgsonHn9rkkfLCWpp5t7+21x/8hp6UOvpPKr76i6+O7o8ewjHkCHWGgBhbPojtvTB0tJymjaiDHpg6+k8uv3f1qQfbwD6DALLaBwVlaNTB8qJSmjuTffGINHTU0ffiWVVw+/9nn28Q6gwyy0gMJZO+HV9KFSkrL6ePhT6cOvpPLqmamrso93AB1moQUUztcfz0gfKCUpq8Z+18ZjVe+mD8CSyqdJDeuzj3cAHWahBRTO7qam9IFSkjL7+NHq9AFYUvnUsGJb9vEOoMMstIDCObR1a/owKUmZNfy2bzxeNTl9CJZUHn319b7s4x1Ah1lo9bDq6uro06dPtLS0ZH8pUGjzb7ohfaCUpMxmPTIifQiWVPz6jqyLA4eOZh/tADqspBdabcufs1XEpVCfPn3iwgsvjNra2uwvBQqt6aGB6cOkJGVWf9UV8Uz1W+nDsKRid9cLi7KPdQCdUtILrbblz9kq4lLIQgu6xupnn0kfJiUpvYeGpg/Dkopd1eTl2cc6gE4pxEJr3LhxUVtbe1pFZKEFXWPD5LfzB0lJSq728ktjXPUb6QOxpOI2cfaa7GMdQKcUYqFVTsufcvw7QYZvGurTB0lJKoVqBz4clz2SPxRLKmYzP/s6+1gH0ClltdCqra2NwYMHn3jG1uDBg8/4nK1p06ZFnz59YsmSJbF9+/ZTntVVU1Nz4uNaWlpOvF6/fv3O+nVs3749xo0bF/369TvxOuPGjYvt27d36O/U0tJyytcyYMAAiy84iwMb1qcPkefToH/6x/g/f/WX8dMLLoif/OQn8ZOf/CR6/exncec//P2Pfu7T//av8X/+6i9PfN5PfvKT+Of/+T/isX+5KP3vJSmnF555N30ollTMlq/fnX2sA+iUslloDR48+KzP2jp5SRXx54fNt72VsVevXqd9/IABA6KmpuaMv/fD16qtrT3jx1144YXRq1ev0xZqZ/s7ne3Pa/t6gFMd3b8/5l7zm/QhsjP1+tnPTllG/bBeP/vZWT+379/97Tk/9xd/89fpfz9JPV/9/QOj76OfpA/GkorV5UPnxI59h7OPdQCdUoiF1sUXX3zaTzjs16/fiY+bNm1aXHjhhXHRRRed8ryttiVXr169Trlbqm2h1fZ71dXVUVtbG/369TttIVVTU3PK71100UWnfI3V1dXRq1evGDBgQEybNi1qa2tj2rRpcfHFF8eFF14YgwcPPuPf6eSFVktLS/Tq1St69eoVgwcPPvH1n7xwc6cWnO7zgfenD5Gd6acXXBB9/+5v4+l/+9cTv/b6xf/3lLuuBv3TP572eY/9y0WnLK5ev/j/nvFz3aklVWavVb2SPhxLKla3Pzs/+zgH0GmFWGidrTZty6Mzvb2wbal18p1VbQutXr16xZIlS075+LbXuvjii09Zgm3fvv3En3vyn7N9+/YzvrWwtrY2LrzwwujTp88Z/04nL6jO9DW2aVvWuUsLTvfl2DHpA2RX95d/8Rfxk5/8JP7PX/1lh37v5N8/1x1eksq3hQ88EL9+aHr6gCypOA2e+Hn2cQ6g0wqx0DrTTzk8eRHVtpz64V1cffr0iYsuuiguvPDCqK6uPvHxbQutk3+tTdty6Uy/d663QNbU1Jzy/K62xVh7Flptv3amr/9srwNEbJo6JX2A7Or++X/+jxPPxDr511/8j38/cQfWi//x72f83Dv/4e9PfMzU//rP9L+LpJ7vzVHj0wdkScXp1ZlfZR/nADqtEAutH3u73bnu4mqrvQutc/3emb6e7du3n1g6namOLLTOlYUWnG7n0iXpw2NX17bQ+uGzsNqWVT+94IKzfu7JS6+T384oqXJqvPMPcftjH6YPyZKK0Zym1uzjHECnlc1C66KLLjrtLq6TO9MztLpioTVgwIAzPr9r3LhxHV5otT2D60yd6e2UUOkObdsWdVf0Th8gu6qTF1I/fIZW28Pgf3jn1g9r+/z2/LRESeXZOyPHpQ/JkorRV1/vyz7OAXRa2Sy0LrzwwjM+y+pMunKh1fbQ9h/+2R15htbJCy2gYxYP+H368Hi+Tf2v/4xB//SP8dMLLjjrTyo821sRf1jbQuum//2/0v9eknKae8cdcfcIz9KSdO5uempuHDl6PPsoB9BpZbHQartLasCAAactlpYsWXLaA9W7Y6H1w59aePJzsX7sNWpqak48iP6Hd2K1tLREdXX1aQ+vB/5sZfWo9OGxM538UwlP7kw/3fDTSyy0JHWsqY+NTR+WJZV2j77RlH2MAzgvZbHQamlpObFYOvnh6m0PhD/5JyJGdO1Cq+0h8if/uR19hlZEnPIcrosvvviUB8K3578DqFTra95IHxw709kWWj+94ILo+3d/e9pD3S20JHWkubfeEgNHvp8+MEsq3V7xQHig4MpioRXx5zuxzvRw9Ysuuui05VRXPxS+X79+p/yZvXr1OnHXVXsXWtu3bz9xp9kPX+tMd54Bf/ZNQ3364NgVPf1v/xq/+Ju/PrGQ+uHiykJLUkf7YPjT6QOzpNLNA+GBoivphVZLS0uH70zavn37jz5Ive1jzvT7bX/mmRZIS5YsOevX0/Z5J781cMmSJae9VfBcr9+m7ev3NkP4cYe2bUsfGruyQf/0jyeWUo/9y0Unfr3tjq72LrRO/lxJlVltn8vij8/MSR+aJZVmHggPFF1JL7QAfsz3x47FojtuSx8cu7K2h8OffJfVTf/7f514S+LZPu/kn5L49L/9a/rfQ1J+M4aOTh+aJZVeNz01N77zQHig4Cy0gMJb+XhV+tDYlf3lX/zFaQutx/7lohPLqtcv/r9n/Lw7/+Hvf3TpJamyarz2tzGy6p304VlSaeWB8EA5sNACCm/jO5PTh8au6ul/+9czvm1w6n/954lf/8Xf/PVpnzf1v/7zxCLsTL8vqXKbOWRU+vAsqbR61QPhgTJgoQUU3q7PlnZqyJtz6c9jav874s1hQ6PmseHxzn33xuzLL+3WwfKm//2/otfPfhZ3/sPfx4v/8e8nfn3qf/1nDPqnfzzxdsNeP/vZaZ/b9+/+9pSHvrf9JMQX/+PfTzw0/qcXXHDWO7gkVWYNfa+KRx99PX2AllQ6Na7cln18AzhvFlpA4R3ZvTvmXvvbDg14cy79edQ8NjzGjx9/Sq8+80zMvOqKbhss294WeK7+8i/+4pRlV1tT/+s/o9fPfnbWz/vpBRfEoH/6x/ThWVLpNXvw8PQBWlJpdMkjs2Jt6/7s4xvAebPQAsrCFw8/1KHhbsqd/U9bZrX15rCh3TpYPv1v/xq/+Ju/Pm059c//83/Enf/w9yfuvDpbbXd5nbwA+8Xf/LU7sySdtboresfY6pr0QVpSfn94fmH2sQ2gS5TkQmvixIkxbNgwSWp3jzzwQAzq37/dPTN69FkXWq+MfTZmX9E7fQCVpK6sdtCQ9EFaUn5j3l+VPe4BdImSXGiNHTs27r77bknqtp599tmzLrTGjx8fs/tclj58SlKXdunP48Xq19KHaUm5fbR4c/a4B9AlSnKhtW/fvti1a5cktbsty5fHR1deER/2uaxd1Qx+6KzLrAlPPZk/eEpSN1T3x4fiyiEz0wdqSXl9uWVv9rgH0CVKcqEF0BlL7hrQ7qHuo+uuiYmjnzhtmfXS88/H+7+7LX3olKTuakLVhPSBWlJOv//Tgjh+/PvsIxtAl7DQAsrGqieqOzTUffybX8dr1VX//RMOx4yJD266IX3YlKTurO7W2+JXI2rTB2tJPd9TU1ZmH9cAuoyFFlA2tnz0YaeGu9l9LotZV/ZJHzIlqad6Y9TL6YO1pJ5v2oJN2cc1gC5joQWUjf1rvoray36RPihKUqnXeNfdccvwj9KHa0k926qNe7KPawBdxkKri8ybNy+mTJkSU6ZMicWLF5/149atWxdTpkyJpqamHvzqoHIsvffu9EFRkorQpJEvpA/Xknqu28bMjyNHj2cf1QC6TEkvtOrr608siX7Y9OnTT/nY1tbWs37syZ1r2dTZ15kxY0ZMmDAhmpqaYvHixTF+/PiYPXv2aa+9b9++mDRpUtTU1MS+ffu65r8k4BQtz49LHxIlqQg19h8Qd474IH3IltQzPf7OiuxjGkCXKumF1pQpU077CWQnd7Lm5uZzfmxb9fX15/wzO/o6ra2tp71u24Lrh2bPnh3jx4+P5ubmLvhvBziTrZ/OSR8SJakovTfiufQhW1LP9N68jdnHNIAuVYiF1rx586K5ufm0fuhMH9NWTU1NjB8//kfv0Oro67QtwE7+eurr62P8+PGxbt26U16zPQs14Px8u2VzNPzql+lDoiQVobm33x73j5yWPmhL6v5WbNidfUwD6FKFWGid7x1N69ati/Hjx0dNTU2Xv865Flptv7Zv376YMGFCTJo06bz+fKB9mh56MH1IlKSiNO2xMemDtqTu7a7nF8Wx499nH9EAulRFLLRmzJjRJXdHnel12hZaJ9/51bbQantO1vTp02PChAnR2tp6Xn8+0D5rJ7yaPiBKUlFqvPmmGDxqavrALan7ev7DL7OPZwBdrhALrUmTJp14GPuMGTM6tOBqe8bVhAkTzutB7Gd7nba7r05+SH3b1xvx559+2Pa2SaBnbJ8/L31AlKQi9eGwJ9MHbkndV/3yrdnHM4AuV4iF1pmaMWNGu16j7UHs7f34zrzO4sWLT7ylsKamJmpqamLdunXR2tp62rIL6H6Hd+6Iedddkz4gSlJRaux3bQyvejd96JbU9V33eEN8s+dQ9vEMoMuV9EKrubk5mpqaTjyQffHixSfe9teetxC23T01fvz483q7X3teZ9++fdHc3HzKg+AnTZp04o6uffv2RX19/Yk7zdrzcHqg8z4f+ED6gChJReqTB4emD96Sur4Rby/LPpYBdIuSXmidTdszqn7sIettH3e+d2d15nXaPqepqSki/ny3WU1NTTQ1NZ14G6KfeAjdZ9N776YPh5JUpBp+2zcer56cPnxL6tqmzNuYfSwD6BaFXGi1Pc9q/Pjx5/y4truqzveh8h19nbafhjh79uxT/vPJd2VNmTIlJkyYcF5fF3B2e1c3R23vS9IHREkqUrMeGZk+fEvqui55eFY0b9qTfSwD6BaFXGjt27fvRxdaixcvjvHjx594OHtndfR19u3bd+I5Wm0Pj2+7I+vkhVjbHVxA9/n8QW87lKSOVH/VlfFM9VvpQ7ikrune8R5zApSvQi602pZM53rLYU1NzWl3RXVGR1+n7eHxJz9Lq215ZaEFPWvd6xPTh0NJKlwPeZaWVC699HFL9nEMoNuU7EJr8eLFsXjx4hN3ObVpbm4+8RbAsy2Z2hZeNTU1P/pnnOsB7e19nTZNTU1nfDZW26+fvNBqW3wB3WfXZ0vzB0NJKli1l18a46rfSB/EJZ1/c1d+k30cA+g2JbvQaruDqe3tfm0PVW/7tXPdnTVlypQYP358zJs375x/RtvHne3thO19nYj//kmIZ3qttrdInvxQ+Zqampg+ffqPvi7QeccPH47Fd/ZPHw4lqWjNHTwkLhk8M30Yl9T5rhz+aRw5ejz7OAbQbUp2obVu3bqYPn36iQVWWxMmTDjnTwdsbm4+8XE/vLvrh9pe/0yLpY68TsR/P+S9tbX1jL9/8tska2pqYtKkSe16XeD8tLwwLn0wlKQi9nL1xPSBXFLne/K9ldnHMIBuVbILrZM1NzdHc3PzKc+lOpt9+/ZFc3PzWRdLZ/rYMy2WOvI6EX9ewP3Yx7a9Znv+HkDX+KaxIX0olKQiVn//wOg79JP0oVxS55r52dfZxzCAblWIhRZAZx3ZtSsW3Hxj+mAoSUVsYtUr6UO5pI53/ejG2Lr7YPYxDKBbWWgBZa/5qdHpQ6EkFbGGe+6LG4bNSB/OJXWsJ95dkX38Auh2FlpA2dv66Zz0oVCSilrN6NfSh3NJHeuTpd5uCJQ/Cy2g7B3a2hrzb+yXPhRKUhFrvPMPcftjH6YP6JLa13VPNETrLm83BMqfhRZQEZqffjJ9KJSkovbOyHHpQ7qk9vX4O95uCFQGCy2gInjboSR1vsY77oi7R0xPH9Ql/XgfL9mSfewC6BEWWkBFOLJzZyy87Zb0oVCSitrUx8amD+qSzt21jzfElh3fZh+7AHqEhRZQMb7809j0gVCSitrcW2+JgaPeTx/YJZ296snLs49bAD3GQguoGN80NqQPhJJU5D4Y/nT6wC7p7H20eHP2cQugx1hoARXju337YnH/O9IHQkkqavNvuiH+MPit9KFd0uldPnROHDpyLPu4BdBjLLSAivLV+BfSB0JJKnIzho5OH9wlnd6TU1ZmH7MAepSFFlATrMh1AAAgAElEQVRRdixamD4MSlKRa7z26hhZ9U768C7p1OqWbc0+ZgH0KAstoKIcO3w4lt7zh/SBUJKK3MwhVenDu6T/7s5xC2Pfwe+yj1kAPcpCC6g4616fmD4MSlKRa+h7VTxZ/Xb6EC/pz02Y9VX28Qqgx1loARVn76qVUX/VFekDoSQVudmDh6cP8ZJmRe9H58Sydbuyj1cAPc5CC6hIK0Y+lj4MSlKRq7uid4ytfjN9mJcqvUffaMo+VgGksNACKlLrzE/Sh0FJKnq1g4akD/NSpTdtwabsYxVACgstoCId2bkzFvX/XfowKEmF7tKfx4vVr6cP9FKldv3oxti849vsYxVACgstoGKteeWl/GFQkgpe3R8fiiuHzEwf7KVKbMz7q7KPUwBpLLSAirX7i6ao63NZ+jAoSUXv1aoJ6YO9VIk1rtiWfZwCSGOhBVS0ZcMeTR8EJanoNdz7QFwz7OP04V6qpO55cVF8e/ho9lEKII2FFlDRtnz4QfogKEnl0MQRL6UP+FIl9VbduuxjFEAqCy2goh3atjUW3nZL+iAoSUWv8a6745bhH6UP+VIldO3jDfHV1/uyj1EAqSy0gIr35dgx6YOgJJVDbz/+SvqgL1VCHgYPYKEFELuaPo+6K3qnD4KSVPQa+w+I/iM+SB/2pXJvwert2ccngHQWWgARsWLUiPRBUJLKofdGPJc+7Evl3COvfR7ff599cgLIZ6EFEBFb58xOHwIlqRyae/vtcd/I6elDv1SufbBoc/axCaAkWGgBRMTRA/vjs/vvTR8EJakcmvbYmPShXyrHfv+nBbF9z6HsYxNASbDQAvh/Nk6elD4ESlI51HjzTTF41NT04V8qtybMWpN9XAIoGRZaAP/PgY0bYv5NN6QPgpJUDn047Mn04V8qp/qOrIvmTXuyj0sAJcNCC+AkLS+MSx8CJakcaux3bQyvei99CSCVS6PfW5F9TAIoKRZaACfZ9flnUXdF7/RBUJLKoY8ffTx9CSCVS40rtmUfkwBKioUWwA+sGPlY+hAoSeVQ49V946FH3khfBEhF73dj52cfjwBKjoUWwA9snz8vfQiUpHJp9h8fTl8GSEXvw0Wbs49HACXHQgvgB44e2B9NgwamD4GSVA7VX3VFPFP9VvpCQCpq97+0JPYcOJJ9PAIoORZaAGew5cMP0odASSqbHhqavhSQitrU+Ruzj0UAJclCC+AMvtuzJz574L78IVCSyqDayy+NcdWepSV1tLueXxTb9xzKPhYBlCQLLYCz2Pz+1PQhUJLKpbqBD8dlJbAgkIrUpIb12cchgJJloQVwFod37Iil996VPgRKUrn0cvXE9AWBVJTuGLsgtuz8Nvs4BFCyLLQAzmHTe++mD4CSVC7V3z8w+g79JH1RIBWhNz5dm30MAihpFloA53Bo27ZY8ocB6UOgJJVLE6teSV8USKXeLc/Mi/Xb9mcfgwBKmoUWwI/YMOnt9AFQksqlhnvuixuGz0hfGEil3Kszv8o+/gCUPAstgB9xcMuWWPT736UPgZJULr05anz6wkAq1a4f3RgtW/ZmH38ASp6FFkA7rH/zjfQBUJLKpQV33x3XPPR++uJAKsVe+OjL7GMPQCFYaAG0w9EDB6Lh179MHwIlqVyaXPVi+uJAKrVueLIxmjftyT72ABSChRZAO214+830AVCSyqXGO+6Iu0dMT18gSKWUZ2cBtJ+FFkA7HWz9OpbcdWf6EChJ5dLUx8amLxCkUum2MfNibaufbAjQXhZaAB2w8b130gdASSqX5t56Swwc5Vla0i8enhU1n67NPuYAFIqFFkAHHN6xPT67/970IVCSyqXpw59OXyRI2Q14bmFs3vFt9jEHoFAstAA6aPP0aekDoCSVS403Xh9DRk1JXyhImU1uXJ99vAEoHAstgA76bu+eaBo0MH0IlKRyacbQJ9IXClJW945fHN/sOZR9vAEoHAstgE74+uMZ6QOgJJVLjddeHSOr3klfLEgZvb9gU/axBqCQLLQAOuHYwYPxxZCH04dASSqXZg6pSl8sSD3dg68ujT0HjmQfawAKyUILoJO2zpmdPgBKUrnU0PeqeLJqUvqCQerJZizZkn2cASgsCy2A8+AnHkpS11X/x0HpCwapp+r/3ILsYwxAoVloAZyHHYsWRsOvr0ofAiWpHKq78vIYW/1m+qJB6u4uHzonGlZsyz7GABSahRbAeWp5/rn0IVCSyqZBQ9KXDVJ3N+b9VdnHF4DCs9ACOE/7Wr6Mhbffkj8ESlI5dOnP48Xq19MXDlJ3deOTc2PFht3ZxxeAwrPQAugCG95+K38IlKQyqe6PD8WVj85MXzxI3dHrn67NPrYAlAULLYAucHj79vh84APpQ6AklUuvVk1IXzxIXd294xdH666D2ccWgLJgoQXQRVpnfpI+AEpSudRw7wNxzbCP0xcQUlf20eLN2ccVgLJhoQXQRb4/ejRWVo1MHwIlqVx6o+rl9AWE1FWNeGtZHP7uePZxBaBsWGgBdKGdixdF429+lT4ESlI51HjX3XHz8I/SFxHS+farEbWxcPX27GMKQFmx0ALoYl+9+Hz6EChJ5dKkUS+kLyOk8+35D1dnH08Ayo6FFkAX279mTSy+8/fpQ6AklUON/QdE/xEfpC8kpM52+5j50bJlX/bxBKDsWGgBdIPN06elD4GSVC5NHv6n9KWE1Nmmzt+YfSwBKEsWWgDd4Pjhw7GyelT6EChJ5dDc22+P+0ZOS19MSB1taE1T7P32u+xjCUBZstAC6Ca7Pv8s5t1wXfogKEnl0LTHxqQvJ6SO9JtRdbGg2YPgAbqLhRZAN1pf83r6EChJ5dDcm2+KwaOmpi8ppPb2ysyvso8hAGXNQgugGx3evj2aBj+YPghKUjn04bAn05cUUnt64OUlsWXnt9nHEICyZqEF0M221ddF/ZWXpw+CklT0GvtdF8Or3ktfVkjn6rIhs2P2563Zxw+AsmehBdADWp5/Ln0QlKRy6ONHq9MXFtK5enZac/axA6AiWGgB9ID9a9fG4jv7pw+CklT0Gq7uG9VVk9OXFtKZumPsgvhy897sYwdARbDQAughrbNmpg+CklQOzXrw0fTFhXSmps7fmH3cAKgYFloAPeT7o0ej+ekn0wdBSSp69VddEc9Uv5W+vJBObuSkZXHwyLHs4wZAxbDQAuhB+75c7a2HktQF1T8yPH2BIbV1+dA5sWm7n2oI0JMstAB62NczPopPL/15+jAoSUWu9vJLY1z1G+mLDOkXD8+Kt+vXZx8vACqOhRZAgi//9Gz6MChJRa924MNxWQksM1TZVU1eHgcOHc0+WgBUHAstgAT7162NpffenT4MSlLRe6l6YvpCQ5Xb756dH8vX784+VgBUJAstgCRbZ8+Kuit6pw+DklTk6u9/MPoO/SR9saHKbPrCTdnHCYCKZaEFkOirF59PHwYlqehNrHo1fbGhyuvZ91fF8e+/zz5KAFQsCy2ARN9u3hSfD7w/fRiUpCLXcM99ccOwGekLDlVO97y4ONa27s8+RgBUNAstgGTb6uui4de/TB8IJanIvTlqfPqSQ5XRlcM/jTlNrdnHB4CKZ6EFUALWvvpy+jAoSUWu/vrr44bqT9OXHSr/Xvq4JfvYAEBYaAGUhCO7dsbyEcPTB0JJKnLvjHw+fdmh8m7wxM9i666D2ccGAMJCC6Bk7F72RSy64/b0gVCSitqCAf2j36B305ceKs8uGzLbc7MASoiFFkAJ+fqjD6O29yXpQ6EkFbWpI8amLz5Unk1qWJ99TADgJBZaACXmq/EvpA+EklTU5t56Swwc9X768kPl1dNTV8Xh745lHxEAOImFFkCJObS1Nb4Y8nD6UChJRW368KfTFyAqn/748pJYt9VbDQFKjYUWQAnauWRxLLj5hvShUJKKWOON18eQUVPSFyEqftc90RDzVn2TfSwA4AwstABK1KapU9KHQkkqajOGPpG+DFHxe6dxQ/ZxAICzsNACKFHfHzsWX459Nn0olKQi1njt1TGy6p30hYiK25j3V8V3R49nHwcAOAsLLYASdvTAgVhwy43pg6EkFbGZg4alL0VUzB58dWls2HYg+xgAwDlYaAGUuJ1LFsfC229JHwwlqWg19L0qnqx6O305omJ1/ejGmN+8PfvyD8CPsNACKICvP/4o6n/ZJ304lKSiNfvhx9IXJCpW78313CyAIrDQAiiIda9PTB8MJalo1V15eTw2ZEL6kkTFaNSk5dmXewDayUILoCCOHtgfzU89mT4cSlLhGjQkfVGi0u/RN5piy45vsy/3ALSThRZAgRxYvz6aHnowfziUpCJ16c/jxerX0xcmKt3+8PyiWL5+d/ZlHoAOsNACKJidixfHwts8JF6SOlLdHx+KK4fMTF+cqPS67omGqF++NfvyDkAHWWgBFNDXMz6K+is9JF6SOtKrVZ6lpVO7bMjsmDp/Y/ZlHYBOsNACKKh1r3lIvCR1pIb7Hoirh36cvkRR6fTKzK+yL+cAdJKFFkBBfX/sWCwfPjR9QJSkIvX6ExPTlygqjUa/tyL2fvtd9uUcgE6y0AIosIOtX8eKUSPSB0RJKkqNd90TNw//KH2ZotwemvhZrN+2P/syDsB5sNACKLj9a9bEFw8/lD4kSlJRmjTqhfSFivK6Y+yC+OyrndmXbwDOk4UWQBnYvXxZLL337vQhUZKKUGP/AdF/xAfpixX1fL8ZVRezP2/NvmwD0AUstADKxI6FC2LR725LHxQlqQhNHv6n9OWKer7pCzdlX64B6CIWWgBlZOunc2Le9demD4qSVOrNvf32uG/ktPQFi3quCbPWZF+mAehCFloAZWbLB9Oj4VdXpg+LklTqTXtsTPqSRT3TuA9Xx6Ejx7Iv0QB0IQstgDK0YfLb6YOiJJV6c2++KQaPmpq+bFH39uR7K2PnvsPZl2YAupiFFkCZWjvhlfRhUZJKvQ+HPZm+cFH3NfzNL2Lzjm+zL8kAdAMLLYAydezgwfjyuT+lD4uSVMo19rsuhle9l754Udc36NXP4sste7MvxwB0EwstgDJ2eMeOWDX68fSBUZJKuY8ffTx9+aKu7a4XFkXT2l3Zl2EAupGFFkCZ+3bjxlg27NH0gVGSSrWG3/aN6qrJ6UsYdU23jZkf81d9k335BaCbWWgBVIC9q5vj84EPpA+NklSqzXpkZPoiRuffdY83xOym1uzLLgA9wEILoELs+mxpLP5D//ShUZJKsYZfXRnDH30tfSGj86t++dbsyy0APcRCC6CCfNPYEAtuuTF9cJSkUmzOQ8PSFzLqXFcM+zTem7sh+zILQA+y0AKoMK0zP47Gq/umD46SVGrVXn5pPFf1RvpyRh2r96NzYnLD+uzLKwA9zEILoAJtmvpe1PXpnT48SlKpVTvw4bisBJY0al+XPDIr3qpbl31ZBSCBhRZAhdr43jvpg6MklWLPj3kvfVGj9vXGp2uzL6cAJLHQAqhgG95+K+qucKeWJJ1c/f0Do++jn6Qva3TuJs5eE8e//z77UgpAEgstgAq38d13ov5XV6YPkJJUSk2sejV9YaOz9/InX8V3R49nX0IBSGShBUBsfn9qNP721+kDpCSVSg333BfXD5+RvrjR6b0448s4dORY9qUTgGQWWgBERMSWDz+IudddnT5ESlKp9Oao8enLG53auA9Xx4FDR7MvmQCUAAstAE5o/eTjmH9jv/QhUpJKoQV33x3XPPR++hJHf27EW8vi2HHPzALgzyy0ADjF1jmzY8GtN6UPkpJUCr0z8vn0RY5mxfMfro49B45kXyIBKCEWWgCcZlt9XSy647b0QVKSsmu84/dx18jp6QudSu7lT1ri28PeZgjAqSy0ADij7fPmxuIBv08fJiUpu6kjxqYvdSq112av8dMMATgjCy0AzmrHooWx5O4/pA+TkpTZ3FtvjYGjPEurJ7t86Jx4q25d9mUQgBJmoQXAOe36bGl8dv+96QOlJGU2ffjT6UueSumqx2rj3cYN2Zc/AEqchRYAP2r3si/i8wf/mD5QSlJWjTdeH0NGTUlf9pR7v62qj/cXbMq+7AFQABZaALTL3lUr44uHH0ofKiUpqxlDR6cvfMq5fk80xEeLt2Rf7gAoCAstANptX8uXsWzokPShUpIyarz26hhZ9U764qccu/npuTHr86+zL3MAFIiFFgAdsn/d2lgxYnj6YClJGc0ZWp2+/Cm3fjOqLlZu2JN9eQOgYCy0AOiwbzdtjJXVo9IHS0nq6Rr6/iqerJqUvgQqlwa9ujQ+W7Mz+7IGQAFZaAHQKccOHYqmQQPTh0tJ6ulm3/dg+iKoHBo1aVl89fW+7MsZAAVloQVApx3ZtSu+Gv9C+nApST1Z3ZWXx9iqN9MXQkXuT9ObY9vuQ9mXMQAKzEILgPPy/bFjsWHSW9Hw61+mD5mS1GMNGpK+FCpivR+dHa/NXhMHjxzLvnwBUHAWWgB0ia8//igW3HJj/pApST3RpT+PF6peT18QFalrqutj6vyN2ZcrAMqEhRYAXWb7vLmx9N678gdNSeqB6v74UFwxZGb6oqgI/e7Z+TGnqTX7MgVAGbHQAqBL7VmxPJYNHZI+aEpST/Rq1YT0ZVGp98DLS2LRlzuyL08AlBkLLQC63LebNkXzU0+mD5qS1N0t+OPAuGLQB+lLo1LtD88vjN37j2RflgAoQxZaAHSL7/bujTUvv5Q+bEpSd/dG1cvpi6NSbNyHq/0kQwC6jYUWAN1qy0cfRm3vS9IHTknqruqvvz6urapNXyCVSldX18fkxvVx7Pj32ZcgAMqYhRYA3e6bhvpYeo+HxUsq3yaNejF9kVQK3TluYdR+sTX7sgNABbDQAqBH7G1eFStGjUgfOiWpO2rsPyD6j6jsZ2kNrWmK5et3Z19uAKgQFloA9JjDO3fEmpfHR+1lv0gfPiWpq3tvxHPpS6Ws/vTB6mjddTD7MgNABbHQAqDHbZ72fsy/6fr04VOSurK5t98e942clr5c6sl+M6ouJtWvj++OHc++tABQYSy0AEixfcH8+Hzg/ekDqCR1ZdMeG5O+ZOqp+j+3MOY0tWZfTgCoUBZaAKTZv2ZNrBr9ePoAKkld1fxbb47+gyelL5u6f5m1ILbtPpR9GQGgglloAZDq+2PHYt1rE9KHUEnqqj4aUp2+cOqurhj2abz8SUt8s8cyC4BcFloAlIStn86JpffclT6IStL51tjvuhhW9V768qmrG/Dcwvjks6+zLxcAEBEWWgCUkH0tLdH81Oj0YVSSzrePH308fQHVlVVNXh6rNu7JvkwAwAkWWgCUlGOHDsXGyZNi3vXXpg+kktTZGq7uG9VVk9MXUefbb0bVxRufro19B7/LvjwAwCkstAAoSTsWzI+mwQ+mD6WS1NlmPTIyfSF1Pt330pKoX741+3IAAGdkoQVAyTq4ZXO0PD8uai/7RfpgKkkdrf6qK+OZ6rfSF1Od6Zmpq2Jt6/7sywAAnJWFFgAlb8uHH8Si392WPpxKUkeb89Cw9OVUR7phdGO8O3dDHDl6PPtbPwCck4UWAIVwaNs2PwVRUiEb8/SU9EVVexpW80UsbtmR/e0eANrFQguAwjh64EBsfGdSLLj5hvQBVZLaW+2DD8elj+QvrM5Wvyca4s26dbHnwJHsb/MA0G4WWgAUzq6mz2PFyMfSh1RJam8vVU1MX1y5KwuAcmKhBUAhHd2/PzZOnhTzb7o+fVCVpB+r/v4H41ePfpK+wHJXFgDlwkILgELb9fln7taSVIgmVr2SvshyVxYA5cJCC4DCO7p/X2yY9HbMv9HdWpJKt4Z77ovrh81wVxYAdAELLQDKxrebN/lJiJJKuprRr7krCwC6gIUWAGXl6IH9sWnKe7HojtvTB1dJ+mEL7r47rnno/R5bZF05/NN4d+6GOHb8++xvzwDQpSy0AChL+1q+jC//9GzU9bksfYCVpJN7Z+Tz3b7IuuSRWfH01FWxcuOe7G/HANAtLLQAKGvb6j6NpoceTB9gJamtxjt+H3eNnN5ty6wHXl4Ssz7/OvvbLwB0KwstAMre4e3bY/2bb8T8G/ulD7KS9Okl/19MHTG2yxdZ1z3eEBNnr4nWXQezv+0CQLez0AKgYuz+oilWjX48fZCVpLm33hoDR3Xds7SqJi2PpV/tzP42CwA9xkILgIqzrb4u5vW7Jn2glVTZTR/+zHkvsv7w/ML4YNHmOPLd8exvrQDQoyy0AKhIB7dsiXWvT4z5N16fPtRKqszm33xD/GHw251aZF02ZHaMndYcBw4dzf52CgApLLQAqGh7Vq6I1c+OiforL08fbiVVXjOGju7wMqt68vJY/OWO7G+fAJDKQgsAImL7vLmxfPjQ9OFWUmXVeO3VMbLqnXYtsh557fP49IvW7G+XAFASLLQA4P85duhQbPnwg1h6393pQ66kymnmkKpzLrLufXFxTF+4ydsLAeAkFloA8AMHW1tjfc3rseDmG9MHXUnlX0PfX8WTVZNOW2TdNmZ+vFW3LrbuPpj9bREASo6FFgCcxeEdO6L5qdFR2/uS9IFXUnk3+74HTyyyrqmuj5c+bok1rfuyvw0CQMmy0AKAH7G7qSlWP/tMNPz6l+lDr6TyrO7Ky+OxIRNixFvL4uud7sgCgB9joQUA7bR/7VoPjpfULS0fPjT2rN+Y/W0OAArDQgsAOmjH4kWxavTjUdfnsvQhWFJxq7380lj5eFVsnz8v+9saABSOhRYAdNL2BfNjZfWoqL3sF+mDsaTiZJEFAOfPQgsAztPuZcvi84EPpA/Jkkq/5cOHxv61a7O/bQFA4VloAUAX2T5/Xqwa/XjU/7JP+tAsqXRyRxYAdD0LLQDoYvvXro3mp0ZHbe9L0gdpSbm5IwsAuoeFFgB0kz0rVsRXL74Q82+4Ln2oltRzzb+hX7S8MC52f/FF9rchAChbFloA0M32fdUSaye+GgtvvyV90JbUfS3uf0ese+O12L92Tfa3HQAoexZaANBDjh44EOvfejPmXvPb9MFbUte14JYbY/P0aXH8uyPZ32YAoGJYaAFADzuye3e0fvJxLB8+NGp7X5o+jEvqRJf+PJYPHxqts2fF0QMHsr+tAEDFsdACgET7166NL8eOibo+vfMHdEk/Wl2f3tH81OjYu7o5+9sHAFQ0Cy0AKAEHNm6IjZMnxWf335s+sEs6vc8H3h8b35kcBzasz/52AQCEhRYAlJSj3x6IrZ/OiZXVo6L+qivSh3ipkpt7zW+j+ekn45vGxjh++HD2twcA4CQWWgBQovasXBHrXp8YS++5K32wlyqppffeHevfejP2r/kq+9sAAHAWFloAUAC7mj6PlVUjPWtL6qZqe18Sy4cPjR2LFsb3x45l/5MHAH6EhRYAFMi3mzfF5venxrIhD0dt70vSlwBSkavrc1kse/SR2DR1imdjAUDBWGgBQEHt/qIp1r76Siy+s3/6YkAqUp/df0+se+P12LNyRfY/YwCgkyy0AKDgvtu7N75pbIgvnxsbC2+/NX1ZIJVii+64LVpeGBc7Fi2M40eOZP+zBQDOk4UWAJSR748dix2LFsaqJ6qj/pd90pcIUmb1v+wTq56oju3z58Xx7yyxAKCcWGgBQJk6vHNHbP10Tqx+5qlYcPMN6csFqSdacOtNsXrM07H10zlxePs32f8MAYBuYqEFABXg+HdHYvv8ebGyaqQ7t1R2Nf7217H6maf//HZCd2IBQEWw0AKACvPdnj2xfcH8WPPKS/HZ/fdG7WW/SF9ISB1tUf/fRcvzz8U3cxvju717s/9ZAQA9zEILACrcwa+/js3Tp0XToIFR16d3+qJCOltL77nrxE8n/P7Ysex/OgBAIgstAOCEY4cOxY5FC2P1M0/HvH7XpC8wVNnN63dNrH7m6dhWXxdHDxzI/ucBAJQQCy0A4Iy+P3Ys9javis3T3o9Vox+Phbffmr7gUHk3r9+1sWLE8Nj47juxZ8Xy+P7o0ex/BgBAibLQAgDabf/atbFp6pRY9ugjHi6v867+l32iadDAWPfG67F72TIPdAcA2s1CCwDolO+PHYu9q5tjw+RJ0TRoYDT8+pfpCxKVdo2//XUsHz40Nk2dEntXN3sOFgDQaRZaAECXObBhfbTOmhkt4/4UiwfcEbW9L0lfoiivBbfcGM1PjY4tH30Y327elP1/TwCgjFhoAQDd5sjOnbFz6ZLY+O47sWr0E7H4zt9bcpVhdX0ui8V3/j5WPVEdGya9HTsWLoiDra3Z//cDAMqYhRYA0KMObtkSOxYuiI3vvhOrxzwdnz1wXzRe3Td9KaP2VXv5pbF4wO9j5eNVsWHSW7Fjwfw4+PXX2f+3AgAqjIUWAJDu6P79sbe5OVpnz4q1E16J5Y8Ni0W/uy1qL3M3V1Z1fXrHojtui+XDHo2vXnoxtnz4Qez67LM4tNWdVwBAPgstAKBkfbd3b+xraYlt9XWx/q03Y9UT1bH0nrui8be/Tl/4lEu1vS+JhbfdEsuHD421r74crbNmxr6Wljh26FD2//wAAGdloQUAFNLRAwdi/9q18c3cxtgweVKsfubpaBo0MBbdcbuF10nV/7JPLLztlvji4Yfiy7FjYsPkSbGtvi72rFwRh3fsyP6fEQCgUyy0AICy9P2xY3Fo27bYs3JFfDO3MTZPnxbrXpsQzU+NjqZBA2PpPXfF/Bv7FXL5Vdv7kph/Y79YcteAaBo0MJqfGh1rXhof6996M1pnzYwdixbGvpaW+G7v3uz/GQAAuoWFFgBA/PmOr0PbtsW+lpbYvWxZbKuvi9ZZM2P9W2/Gujdej3VvvB5fjh0TzU+NPtHKqpHx+cAHOt3y4UNPvNaal8af+HO+/mRGtM6aGa2zZsbuZcti97JlsXd1cxzats1bAQEAwkILAAAAgIKx0AIAAACgUCy0AAAAACgUCy0AAAAACsVCCwAAAIBCsdACAAAAoFAstAAAAAAoFPyoZWIAAADnSURBVAstAAAAAArFQgsAAACAQrHQAgAAAKBQLLQAAAAAKBQLLQAAAAAKxUILAAAAgEKx0AIAAACgUCy0AAAAACgUCy0AAAAACsVCCwAAAIBCsdACAAAAoFAstAAAAAAoFAstAAAAAArFQgsAAACAQrHQAgAAAKBQLLQAAAAAKBQLLQAAAAAKxUILAAAAgEKx0AIAAACgUCy0AAAAACgUCy0AAAAACsVCCwAAAIBCsdACAAAAoFAstAAAAAAoFAstAAAAAArFQgsAAACAQrHQAgAAAKBQLLQAAAAAKBQLLQAAAAAK5f8H5fBBZ7L81ikAAAAASUVORK5CYII="/>
          <p:cNvSpPr>
            <a:spLocks noChangeAspect="1" noChangeArrowheads="1"/>
          </p:cNvSpPr>
          <p:nvPr/>
        </p:nvSpPr>
        <p:spPr bwMode="auto">
          <a:xfrm>
            <a:off x="2546117" y="2447715"/>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050"/>
          </a:p>
        </p:txBody>
      </p:sp>
      <p:sp>
        <p:nvSpPr>
          <p:cNvPr id="5" name="AutoShape 4" descr="data:image/png;base64,iVBORw0KGgoAAAANSUhEUgAABLQAAALnCAYAAACQkR7AAAAgAElEQVR4nOzdWYxc9Z3w/dzMxejRSI/ei5GY52qk0Yv06JHmZqLMxehVLh4u5mISEnD23YFAdpOQrQkBh4BZjNmcgMEG0ixuYkIbbGgTsN1uYzfecBvw2ri94qUNXsE7//ciU51yubrrnO7q/tWp+nykr0ZDeqnez+/nc059LAEAAABAgXws+gEAAAAAQB4WWgAAAAAUioUWAAAAAIVioQUAAABAoVhoAQAAAFAoFloAAAAAFIqFFgAAAACFYqEFAAAAQKFYaAEAAABQKBZaAAAAABSKhRYAAAAAhWKhBQAAAEChWGgBAAAAUCgWWgAAAAAUioUWAAAAAIVioQUAAABAoVhoAQAAAFAoFloAAAAAFIqFFgAAAACFYqEFAAAAQKFYaAEAAABQKBZaAAAAABSKhRYAAAAAhWKhBQAAAEChWGgBAAAAUCgWWgAAAAAUioUWAAAAAIVioQUAAABAoVhoAQAAAFAoFloAAAAAFIqFFgAAAACFYqEFAAAAQKFYaAEAAABQKBZaAAAAABSKhRYAAAAAhWKhBQAAAEChWGgBAAAAUCgWWgAAAAAUioUWAAAAAIVioQUAAABAoVhoAYyzrq6uNGPGjDRz5szU398f/XCa0pIlSybkc9ze3p5mzJiRZs+ePW7vo9XNnDkzzZgxI3V2dkY/FAAAGpiFVpPo7e1NM2bMKPwQ0CwfB/l0dnYOfd17e3ujH05dDQ4Opra2tnT99dentra2NDg4GP2QmlJXV1e6/vrr0/XXXz9uy6be3t6h9zFjxoxxeR+kNHXq1KHPswUwAADDsdBqEh0dHU0xaDXLx0E+M2bMGPq6d3R0RD+cuipftLS3t0c/nKY23ouQ2bNnD739JUuW1P3t81cTsZwEAKD4Gn6hNTg4OHT5QdaabSDOolkWQc3ycVTT39+furq6hi5Zqvye7erqSn19fdEPM0QzL7Sa6WyT8fpdPDg4WPVno6OjI9fiqL29fdy+j/r7+4fe9tSpUzO9Tl9fX+ro6Ljg8zZ79uzU2dk56u+Fam9z5syZY3qbJeVnyI728zfc1zLPxz04ODj0uXZWIwAAw2n4hVb5v9TmqdVkXQQ1+iV9zbjQKn3Os37vTp06NXV0dLTUENesC63yS9SmTZsW/XDGpPxjyVqtn+H+/v4Lznoa6Wciy7J3NEunrMp/N9U6066rq+uCReZw5Tljr7+/P9PvkdmzZ+f+3TE4OHjBMnA0v38HBwcv+ByN9TGWf190dXXleiwAALSGhl9oZT1Arhx+Wk3WRVCjL4wa/fHlUTq7cDQL2euvvz7NnDkz+kOYMM260CofyhtxgZxHvRdafX19Q/cWy1JbW1umpda0adOGXqeelwWWL6hGehxZFnSVy51a8n6upk2blnmp1dfXd8HnbDS/fwcHB6u+jbE8xiVLllzwsgAAUKlwC63e3t6aFf2yntGw0Gosww1406ZNSx0dHRd8vy5ZsiR1dHRcdPZFkT/+vJp1oVW+hCj676XKs83G+ru4/Ge9ra0tzZ49Oy1ZsmToddvb2y9a4mT5x4ryt1uv+y/19fVlfgyVP++dnZ1DH1Pp2S4rfy+MdAbS4ODgRWd7zZgxI3V1dY34ucpy9tdI/2CU5/dP5dspnWVa/juu2mOs9bNe/rJF//kBAKD+CrfQojoLrcZRbZk1Y8aMTGeXDA4Ops7OztTW1lbYj380mnGhVX6GSTOcNVrvZ/grfZ+PdHlttTOTal1+Vr58amtrG/PjTOnCe3PVWpKVfnZHerbOyrO4Rvr+qPwbONzHX+33znBLoMHBwYsWa1OnTr3gjNI8X+Pyr9GMGTOG/XpWLudq/VyUP56in+EIAED9WWg1CQutxlF5meFozhIZHBxsqTMSmnGhlWcJUgT1Xmhl/R6vvI9iljOPyl++Hk+0UL4oyrJQy6LyrKvhlkDly6JalyFXXhY63Oeq8uy40s/caH7/Vr7PWh9/5ddzJOWPp5UuwQYAIJuWWmj19vamzs7Oi559aSzPEFXtGafa29tHvHdL6bKT0mUjtXR2dg69/HBvd6RBZMmSJUOvXz5Elc4kGO5Zyco/pqyfm/L3NZob+Q73cZTOXCp/TB0dHSM+rojHXzncTcQQNtwzqXV1dWW6j075x1x+Vkl/f/8F33uln5PR3HC6q6srzZ49+4KfkfL3NZqF1nh93F1dXUNvc/bs2SOeaTOSPEuQ8f4a1EO9F1pZld/oPev7rueCtPwZ9+p56VvlWVrVvs/Kz/LLupwr/74b7t5Tpd+zlb8b67HQqufL533bAAC0lpZYaHV1dWW+oW57e3umYTHLM061tbVVHWTLX69ew9lIg0ieG+uXv2755yzrGSblw1SeZ/Aa6eOo9fUb7v1EPP7ys7PG++nms34P1rpUp/xzXu1Mjazf19UsWbJkxK/dzJkzL7r8qdYCYrw+7mqXYY12eVO5BKm1iBjPr0G9RC20Ukq5vx71PNOzfKlUr0sYU6p+f8hK5Wf5Zb1sNcvfzL6+vqrvbzSft8qFY54ztLLc7L3W5wgAgNbVEgutLE91Xl6t5UfeZ5yqPMAvykKrfJjKMsjlHWyyfBxZnzGs2tdsoh9/5RJjNAuxrPJ+D470PV3+OW9vb8/8bGW1nkGu8tKi4Zo2bdoF73OkhdZ4fdwdHR3DftyjWYjkPbOk3l+D8jO+RlO1txu10Kr8XGY546r8e2+sS6jxugy68u9SrZfJerZn5ecrzxJotB9r+Zm/Iz17YeU9tLIsZctf3n20AAAo11ILrWnTpqX29vYLnh2qt7c3dXR0XHQ/k5GWGdVu+D3SM05VDhQTvdAaHBwcemzlC6Jqz1RWfvlJ+c2VsywwOjs7h152tDfBHm75VvmsWdWeMatyOJroxz+ay4NGo3IobGtrG7rMdaTv6SyXq1Z+zkvP0FZakFT+78Pp7++/6OtTunyvdOlv5eOr9T0+nh935U2tS2+zvb19VJeslb/tvM/MV4+vQZ4ldtavQfmipNrlyjNnzkwdHR11/76vXIxmWYJULnXGcqZk+ee8nvdCy3Jz9PKXyfp9GLHQqnyf06ZNu+jSzP7+/gv+dmZd0JV//sfzHwkAACiellho9ff317zvSeWwPNzwkHW4GhwcHDpDKHqhNZqXKykfQGoNc+UvO9p/Sa82iM+ePbvqQFp5tk61oXAiH/9EPYFB+fsZ6WyIlC68BLLW/XTKK10KWKnyjLnhlheVLzfcz0m1953le3y8Pu56LSzKzw7Me4lcPb4G473QqtXUqVNrLpCzKv/9l/Uy3sqzJcdyqVrWswfzyHrWWZaXqfV6eS5NHcvZaNXOyJw9e/bQve4qLwHPumTM+7MEAEDrKNxCK8vlMqO9aW+WA+fypVeWf2GuNmwWaaFVftbSSMNk5dlQo/0aVH69ay0Yyh9fteF+Ih9/+aKh1ue2/EbmwzXcIFo+GGZZ1Nb6uPJ8zivf3nDfj3nuX1Y5CGd5m+PxcY/X5WSjWWiN9WtQflbmaKr2c5JnoVWvBdBoLjcsKX+9sSzX6vnxlGRd0tXjY8/zemO9vLK3t3fYMy9LH2vefyyoXGQDAEBJ4RZa4zlE1TqYr7zH0miHpCIttCo/5uGWLOXLwLEMHXmHl8rhvnJYmsjHn+frmuX7uNrbKL+sMevAWf64qn38eS+Pq/X9WLmEyLIcrPU2x/vjbmtrq9uz11W+7yy/j+r9NRgvnZ2dqaOj46LLtru6ulJ7e3vVZcZof09Wu8Q0z6WD9VpElb+detyUvHIJP9JjK9pCK6W/ft2GuwfczJkzc/+cTdSZrwAAFE9TLrRGusSiv78/dXV1pY6OjovOiCkfnmotE8ZyYF2khVZKF16+NdxZafW6ce9oHl+tz89EPf6JWGhVLj6ynLFYfmZTtc9P3s95rc933uXMaN5mxMedx1gWWvX6nRCl8nf2aO+nV3lpZd7FWCMutCovk661PC/aQmvJkiUXLTWrLTmzPptw5WOy0AIAoFzhFlpZLpeppr+//4LFxliXCWM5C6loC63KS8IqB5HKy/XGcgPmsS60qr3ORD3+yhvuj6Svr6/q926tyxazPuvjcNV7oVXr56ReS8lG+LjzmMiFViPeVyjrvdaGU/kzO5qbgTfaQqvyzKUsZwXWY6GVZ0E/2p+JwcHBi77m5ffJ6urqumixVes+eNUek4UWAADlCrfQGo3KfxWvx0JrLENk0RZag4ODF3z+Ks+AK79cL+szV9Xz8dW699lEPf7K79XRLMZqffzl3wujqdald4260GqEjzuPVl9oVS6J89yYvHKZNdqfyUZaaFW7DC/Lkq8eC62JeJbD8n8samtrG/Zjq/wdmeUfhiy0AAAYTtMvtCrvw1I6UO/o6Mh9dkyrLrRSGvmG5+Wf3zyDa70eX5absU/E46+8JHU09w7Ks9CaOXNmrht9Zxkyi7DQivq484heaC1ZsiTTZZnDVY9nKBzNMqby/mtZz+Kp1/uv9XZGu9CqXMhm/T1T/rsp61lqlZ/D8V5olS8gR1pmVXv566+vfQaZhRYAAMNp+oVW5cHzSINErYP5yptIj1aeZ8NLqTEWWsPd6Lv8TIy8N22u1+PL8vmZiMdfeYP60SxJan384/EU9kVYaDXCx51H+cdT61keR/NY8nwNRlM97suVZ2mRUvX7S43l5zHv+8/ydkaz8K68FC/P2xjNmXiVf/PyGM3PxGiWbuUfV62ztOr1dxcAgObT9AutPPc1qnUwX7kUGe2wNR43gB7vhVZK1W+cXr5oyDK41zKax1c+BI80uE7E468cXvOe0ZFnqTram23nfZ+Vag3Zlc/ilkWt7/FG+LjzyLuIaLaFVuUlh7V+Duq9zEqpfve+GsvnZSzLrJQu/P2U9Wcpz9+8SqP5mRjN5znP3/Xx/DkFAKDYmn6hVT741frX41oHzv39/WP+1/rK91NrOK+8ZDJyoVU+XJUGpfLHVo/LlCo/N7WG2srL/Ea63GUiHn/l90iWS3DK5V2q5r3Z9mjeZ6Vay5TKx1jr81p5j7Nq3+ON8HGP9m3nvU9QPb4Gg4ODuS7LrKyeZ1pef/3Iy//xWGaN5bK7Snn+hpQb6zIrpYt/v9V6G5U/S3lvpj/WhVbWM+HKfxfXOuuq0e8XBwBAnKZfaGX91+re3t4LBoHhDpwrn6VqpMGr9MxPlc9kVXlJyHDDVrUbCddzoZX38o3KZU35sFWvS0Gq3TR4pOVF+een1nJwIh5/ShefVdHW1jaqMxeG+zqWL+HqMfyPxw3Js/wspfTXZUblPe6G+x6P/rjzyHuWWjPdFL7y7KyRznwcj2VWShcvtMai/Ibno7mv32iXWSXln59aS/7K91vrWRQrjXWhlWV5W7l0q3XT/7z3owMAoHU0/UKr1tO/Dw4OVr08Z7iD+cq3N23atIuWFYODg6mrq2vooL3a/15r4VH++vVcaFX+i3/lv6jXOvOlcqGXZWjNo9rXoq2t7aLHOTg4eMGgmXXYGe/HX+39lL+P4c5WKn3PlC9thvs6Vlv6jbQUXbJkSZo9e/aYv3dKsixTKgfr2bNnXzSId3Z2jvp7POLjzmO4e7YNp9EXWqXP5ZIlS4ZdqJR+l5Z/Tdva2ob92MdrmZVSfS9Rzfu26rnMqnz/pc9T5ee09I8nWReJWd5X1u+ryt/DM2bMGPbvyJIlSy5aYNf6/NTzcwkAQHNp+oVW5b8Gl4as0rN5VQ7TWQ7mq73e1KlTh32b1YbuyuGjNKjMmDHjosdbvhwZ63BeuUyrfL+1hpjKM09K1eMSsMqPo3IpNNLXLeu9Ysb78ZdUW7hV+5zPmDHjogEvy9ex2sKs/PNT7e1mWZDVa5lS7eeu9PLVvsfLfx5GWkxGftx5lT+GWpddNvpCq/L3cK3PeZYFROXrlP9M1KrWpW3lP3tjXVbnuXdi5T94VH6ealXtbVc7U7f88zXc/1brMs9q77/8a1LtsVc7m6q/v7/qz3rl61f7/qh1dlbl2X55zzgDAKC5Nf1CK6W//qtwtQPuyoPv8mGk1lJopGVYeVOnTq16ED7ckFLtMZV/DupxtknlJXFZlyilx13tY6yXyo91uDPV8gxvE/n4Kw13FlKtal1qWWthlmd4HK9lSuUZOMN9j5fu21Trezz6486r/Od7rPfvqzTRC63KRU2W33u1LrPN+zOR5/dUtSeAGK3K3xkjLSfHejP+PJefj+X34VgeZzVZftYrq3bWZqXy7zvPcAgAQKWGX2iVn1EzlgPavr6+qoNwW1vbBfe5yjMkdnV1DTtkTJs2LXV1ddW8x1blJTrVHlP556Bel09Ve7+1lgkllZ/HvDcervW4Sm+3dHbHcF+7qVOnpo6OjtyXKY3n46+mdDnhzJkzRxz6pk2bltrb23OdLdbb21tzwTNjxozU3t4+7NkNeb93yt9frTMs+vv7q56NWPoeL33tsi60Ij/uvPLcGH48vwb10tvbm2bPnj3s2Vilj7OzszPTz+RoFr1ZPkeV98qrx1k9WW8MP9wZoFkbaQlY+nsx3Oe/9Dcni7E8zpEeX2dn54iLt9LPfdZ7Cpb/7qj3ZeEAABRfwy+0UkpDZ3DU63KD0turtjjo6+vL/b4qn1FsNErvd7jXz/LsY6N5hrJa73e491PvgbGk/HM50v82lksEx/PxZ9Hf33/B90u9Lncs/1rm/T7I8zrlX4fRvI/hPt7RPsPeRH3ceVVeLlXrfUzE16CeKp8ZMa/Kn4M8jfQzW35WT73OvixfANVaTo7l2SWzqvybM5rvgdE8vrzL9rE+xvLlnftnAQBQqRALLRpL1meObFRFf/wUh4F84pWfvVavsy/H46wvRpZ3IQwAQOux0CKXypt9F21IL/rjp1jKLyWcqEsDW1nl/a7quXgqv+xwrPflorbyez263BAAgGostMil8ubQRftX86I/foql8swe32/jK+sTe4z1bTuzc/yVn9042kv5AQBobhZa5FJ+w98innFS9MdP8ZRfAueMwPFVfhbVeHyuy8/udNnh+Cm/z+F4PgstAADFZqFFZpX3NBnp6esbUdEfP8VUPpw7s2f8lJ8NN15LkPJLSMf72VFbWfl9Di2BAQAYjoUWmZXf06StrS364eRW9MdPcZWfOVSvZ7XkQuXLpvFagpTfg8/vkPHj7CwAALKw0CKz8qeKL+K9gIr++Cmu8u89xkfpczzeC8P+/v4JeT+trK+vz+9pAABqstACAAAAoFAstAAAAAAoFAstAAAAAArFQgsAAACAQrHQAgAAAKBQLLQAAAAAKBQLLQAAAAAKxUILAAAAgEKx0AIAAACgUCy0AAAAACgUCy0AAAAACsVCCwAAAIBCsdACAAAAoFAstAAAAAAoFAstAAAAAArFQgsAAACAQrHQAgAAAKBQLLQAAAAAKBQLLQAAAAAKxUILAAAAgEKx0AIAAACgUCy0AAAAACgUCy0AAAAACsVCCwAAAIBCsdACAAAAoFAstACAlnXywIH0wZ7d6fCbb6bDb76Z9i9dkva9+kra1fnnNPD0U2n7Hx9Lm++7J22+757Ud+MNaf0Nvxrq9WuvTr1XT76opZf/11CfvvnVob4+vSddde9rF/XdmStT22Nrh7rxj2+kezs3pj8s2JyeXro9PbdiZ3p1/btp9dbB9ObA4bR78IN04PDJdO78R9GfPgCAMBZaAEBTOXPkSDqxc0c63NeXDizrTrufn5+2tz+eNt9/b3rzlqlp7U+vSyuv+lZaNumzFyyfxqPyhdZ4ddW9r6UfP/R6uumJ9emB5zelp5duTy+v25tWbx1M2/cdT4ePn47+kgAA1J2FFgBQKOfPnE4f7N2T3l//Rnr35UVp4Mkn0qZ7ZqT1bb9MvVd/Oy39zKfGfVHVSAutPIuvn81enW5/5s300Itb0sJVu9Pa/kPp0NFT0V9SAIDcLLQAgIZ09sSJdGTj22nPwgWpf/bD6a3bfpdW//D7admkK8IXVUVcaI3UN6b3pF/MWZNmPPd2enrp9rS4b1/auPNIeu+YZRcA0JgstACAUGeOHklHNm5M+175S9r+x8fSW9NuTat/+L3UfeVnwhdSrbLQGqlvzViebnpifXqka2t6df27afu+4+7fBQCEs9ACACbM2RMn0nvr1qadz85Lb99+W1r9w++n7isuD188WWjl62t39aRfPbY2/X7B5vR87660rv+9dPDIyehvLwCghVhoAQDj4vThw+n99evT7uc70+b7701rf3pdWva54lwuaKGVv2vuX5Fuf+bNNG/5jrR662A6cfJs9LchANCkLLQAgLo4sXNH2r90Sdo268G09qdTmvrMKwutbH1h2tL0q8fWpke6tqbFffvSjgMnor9NAYAmYaEFAOT20dmz6eimTWnPghfSpntmpFU/+F748qgRi14oNVqf/e3i9NNHVqc/LNicFq3dm7btPZrOux8XADAKFloAQE0fnT+fjm3dkva+uDBtvv/etPpHPwhfFhWh6AVSEfr69J5057y30ktr9qTdgx9Ef6sDAAVhoQUAVHXq0KG079VX0ub77km9V08OXw4VsehlURH7ycOr06yXtqSlG/anfe9/GP1jAAA0KAstACCllNK5kyfT+2+sSwNPPZn6bryh5W7gbqHVeH31zmXplqf70jPLBlLf9vfTydPnon9MAIAGYaEFAC3s5P79af/SJWnrg79Pq3/8g/AFULMVvRBqtn74h9fTAy9sSn9ZtzftPOgG8wDQyiy0AKDFHN2yJe2e35nevv22tOKbXwtf+jRz0QugZu7zty1NU59an/782o60Zc/R6B8rAGCCWWgBQAs4umlj2vmnZ1Lfb36duq+4PHzR0ypFL31apStvWZJ+0/5GembZQHp75+HoHzcAYAJYaAFAkzq6ZXPaOe9Pqe+mG9OyKz8TvtxpxaIXPa3Y5VNfTW2Pr0tPL92eNgy8n86f/yj6RxEAGAcWWgDQRI5t3ZJ2/fnZtGHqTW7q3gBFL3f0arrm/hXpicXvpO37jkf/eAIAdWShBQAFd+bo0bT7+fnpjV/+PHyBIwutRu5Xj61NzywbSFvdcwsACs9CCwAK6PSRw2n/0sVp0z13pxVf/2r44kYWWkXqS7d3pzv+9GZ6ee3edPDIyegfZwBgFCy0AKBA3u9bn955/NG0ZsoPw5c1stBqhr77wMr00Itb0utbBtPps+ejf8QBgIwstACgwX2wa1fa/fz8tGHqTan7s58OX9LIQqtZ++Wja1PHsoG0xSWJANDwLLQAoEG9t25t2njXHWnZJDd3L2rRCxqNvpueWJ9e23ggnfMsiQDQkCy0AKCBfLBnd9rd+ee0/oZfhS9jZKGlV9PPZq9Ozywb8CyJANBgLLQAoAG8v/6NtO2RWen1a64OX8LIQksX960Zy9PvF2xOq7YMJudsAUA8Cy0ACHL68OG075WX01vTbk3LrvxM+PJFFlrK1tSn1qeXVu9Jg0c9QyIARLHQAoAJdmzbtrRj7lNp7U+vC1+4yEJLo+9HD76e2l/tT5t2HYn+tQIALcdCCwAmyOG+9WnrQw+mFd/8eviiRRZaql+f/e3idOvcDe6zBQATyEILAMbZoVWvp8333ZOWf+nz4QsWWWhp/LryliXprmffSq+9fSCd/8idtgBgPFloAcA4OH/2bDrQsyy9feftqfuKy8MXK7LQ0sR269y+tLhvXzp5+lz0ryMAaEoWWgBQR2ePH0/7/vJyevOWqeHLFMUXvVRRfL9pfyO9tGZPOnLidPSvJwBoKhZaAFAHH507l979y6L0+rVXhy9R1DhFL1PUOP3i0TVp/spd6cBhz4wIAPVgoQUAY3Duww/Tu4teSuvbfhm+PFHjFb1EUeP19ek96fneXen02fPRv74AoNAstABgND76KB3oXurSQo1Y9PJEjdtPH16dOlfuSu8dOxX92wwACslCCwByOvR6b9p41x3hyxI1ftFLEzV+v3x0bXpx1e507MMz0b/aAKBQLLQAIKPDfX1pywP3pZ7PXxm+KFExil6WqDjd2P5G+su6vZ4VEQAystACgBqObd2S+mc/nFZ8/avhCxIVq+gliYrXLU/3paUb9qVz5z+K/tUHAA3NQgsAhvHBrp1p4Mn29Po1V4UvRlTMopcjKm63P/Nmem3jgehfgwDQsCy0AKDCyYMH065n56U1P/5h+EJExS56KaLi99un+tK7730Y/WsRABqOhRYA/Lczx46lPQsXpDd+8bPwRYiao+hliJqjb969PD3+Sn/aefBE9K9JAGgYFloAtLzzZ8+mfYtfSX033xi+AFFzFb0IUXN13axV6fneXZ4REQCShRYALe7gitfSW7ffFr74UHMWvQBRczb1qfWp56390b8+ASCUhRYALenkgQPprdt+F77wUHMXvfhQ83bFLUvS/c9vSm/tOBz96xQAQlhoAdBSzhw7mnY9Oy+9fu13wpcdav6ilx5q/r59z2vpicXvpL2HPoj+9QoAE8pCC4CWcWj1KmdlaUKLXnaodfr69B6XIQLQUiy0AGh6J/fvT9ufaE8rvvHV8AWHWqvoJYdarxnPvZ3edBkiAC3AQguApnZgWXdaf2Nb+GJDrVn0ckOt2XfuW5H+1LMjHT5xOvpXMACMGwstAJrSiYGBtO3hh9Kyz18ZvtRQ6xa92FBr99un1qeVmw5G/zoGgHFhoQVAU/no/Pn07qKX0tqfXhe+zJCiFxrSl2/vTo++vC3tHjwR/esZAOrKQguApnFk49tp8333hC8xpFLRywyp1M9nr0l/Wbc3fRT9ixoA6sRCC4DCO3vieNr13J/Tqu9dG77AkMqLXmJIld06d0M6dPRU9K9tABgzCy0ACu29tWvSW7ffFr64kKoVvbyQqvX93/emBa/vTufOO18LgOKy0AKgkE4dPJgGnnoyrfzW18OXFtJwRS8upJG6//lNadveo9G/zgFgVCy0ACicg8t7Ut9Nvw5fVki1il5YSLX6ycOr0t8hZOQAACAASURBVMvr9kb/WgeA3Cy0ACiMcydPpm2zHgxfUkhZi15WSFn67G8Xp1kvbkk7D3omRACKw0ILgEJ4b83qtOHm34QvKKQ8RS8qpDz98tG1qXvD/uhf9wCQiYUWAA3to/Pn0+7n56fXr7kqfDkh5S16QSHl7QvTutNjf9mW9r//YfSvfwAYkYUWAA3rg92709aH/hC+lJBGW/RyQhpt3525Mm3beyz6zwAADMtCC4CGdGjV66nvN278rmIXvZSQxtI37l6e5i3fkU6dORf9JwEALmKhBUBDOX/2TNrd+VzqvWpy+DJCGmvRCwmpHt3//KY0sP949J8HALiAhRYADePEzh1py+8fCF9CSPUqehEh1atfPbY2rdh4MPrPBAAMsdACoCEMrlyR1v/6V+ELCKmeRS8hpHr2rbuXp2eX70inz56P/pMBABZaAMQ6f+pU2vXsvLRy8jfClw9SvYteQEjj0QMvbEo7DrgEEYBYFloAhDm+fXva/MB94UsHabyKXjxI49UNj69LKze5BBGAOBZaAIQ4+Nry9MavfhG+cJDGs+ilgzSeTZ6xPP35tZ3pjEsQAQhgoQXAhDr34Qdp55+eSSu++bXwZYM03kUvHKSJ6PZn3kwnT5+L/vMCQIux0AJgwhzr35Y233tP+JJBmqiiFw3SRHXL033pzR2Ho//MANBCLLQAmBAHlnWndb+4PnzBIE1k0UsGaSK7btaqtOzN/dF/bgBoERZaAIy73fM704qvfzV8uSBNdNELBmmi++bdy1Pnip3Rf3YAaAEWWgCMm3MffpgGnmxP3VdcHr5YkCKKXi5IUc15eVt679ip6D9DADQxCy0AxsWpgwfT1of+EL5QkCKLXipIkd317Fup/91j0X+OAGhSFloA1N3x7dvTxul3hi8TpOiiFwpSdG2PrU2rtgxG/1kCoAlZaAFQV4c39KUNN/8mfJEgNULRywSpEbr2gZWpa82e6D9PADQZCy0A6mZwxWtp7fXXhS8RpEYpepEgNVLPLBuI/jMFQBOx0AKgLt59eVF6/dqrwxcIUiMVvUCQGq05L29LRz84E/0nC4AmYKEFwJjt+vOz6bWvfil8eSA1WtHLA6kRu//5Tend9z6M/tMFQMFZaAEwamePH0/b//hYWvqZT4UvDqRGLHpxIDVqtz/zZtq21zMgAjB6FloAjMqH+/alLb9/IHxhIDVy0UsDqZG7sf2N1Lf9/eg/ZwAUlIUWALkd27YtvX3HtPBlgdToRS8MpEbvJw+vTis2Hoz+swZAAVloAZDL+2+sS+tvvCF8USAVoehlgVSErrl/ZfrLunej/7wBUDAWWgBkdqBnWVpz3Y/ClwRSUYpeFEhF6Wt39aTOlbui/8wBUCAWWgBksvelF1Pv1ZPDFwRSkYpeEkhF64nF70T/uQOgICy0AKhpV+efwxcDUhGLXg5IReyJxe+ks+fOR//pA6DBWWgBMKIdc58OXwpIRS16MSAVtT++0p9OnbHUAmB4FloADGtHx9y09DOfCl8KSEUteikgFblHX96WPjx1LvpPIQANykILgKp2PNORuj/76fCFgFTkohcCUtGbvWhrOn7ybPSfRAAakIUWABfZ+adnUvcVl4cvA6SiF70MkJqhWS9tSUc/OBP9pxGABmOhBcAFds77U1p25WfCFwFSMxS9CJCapQcXbk7vHz8d/ScSgAZioQXAkF3PzkvLJn02fAkgNUvRSwCpmZr5wqZ06Oip6D+VADQICy0AUkop7frzs2nZ564IXwBIzVT0AkBqtu6fvzEdOHwy+k8mAA3AQguAtOu5P6eez18ZPvxLzVb08C81Y/fN35gOHXOmFkCrs9ACaHG7O59LPV/4XPjgLzVj0YO/1Kz9fsHmdOSEe2oBtDILLYAWtnt+Z+r54ufDh36pWYse+qVmbtZLW9KJk2ej/5QCEMRCC6BF7X5+flr+pS+ED/xSMxc98EvN3pxF29KpM+ei/6QCEMBCC6AF7Xnh+bT8y18MH/alZi962Jdaocdf6U9nz30U/acVgAlmoQXQYvYseCEt/8qXwgd9qRWKHvSlVunJJe9E/3kFYIJZaAG0kL0vLkivfe3L4UO+1CpFD/lSK9XRPRD9ZxaACWShBdAi9r60ML329a+ED/hSKxU94Eut1BW3LE7PLt8R/ecWgAlioQXQAg6ueC11X3F5+HAvtVrRA77Uii1ctTv6zy4AE8BCC6DJHVjWnVZO/mb4YC+1YtGDvdSKffmOZWnR2r3Rf34BGGcWWgBN7P031qU1U34YPtRLrVr0YC+1alfftyL1vHUg+s8wAOPIQgugSR1/pz/1/eaG8IFeauWih3qplZvy0Kq0rv+96D/HAIwTCy2AJnRq8GDaeNcd4cO81OpFD/RSq3fD4+vSlj1Ho/8sAzAOLLQAmsz5U6fStlkPhg/ykiy0pEbo1o4Nac/gB9F/ngGoMwstgCazY+5T4UO8pL8WPchL+mv3dm5M7x8/Hf0nGoA6stACaCJ7Fi5IPZ+/MnyIl/TXood4SX/rka6t6fTZ89F/qgGoEwstgCZxoGdZWnnVt8IHeEl/K3qAl3RhTy3dHv3nGoA6sdACaALv961Pa677cfjwLunCood3SRd25e+WpPkrd0X/2QagDiy0AAru+Pbtqe+mG8MHd0kXFz28S7q4z/52cVq//b3oP98AjJGFFkCBnTp0KG28+67woV1S9aIHd0nVm/LQqrRh4P3oP+MAjIGFFkBBnT9zJm17eFb4wC5p+KKHdknDd8vTfWnvoQ+i/5wDMEoWWgAFtaNjbviwLmnkogd2SSP3+wWb06kz56L/pAMwChZaAAW096WFqecLnwsf1iWNXPSwLql2HcsGov+sAzAKFloABXNweU/qvXpy+KAuqXbRg7qk2n359u70yhvvRv95ByAnCy2AAjm8oS+t/emU8CFdUraiB3VJ2frBH3rTG+945kOAIrHQAiiIEzsG0oabfxM+oEvKXvSQLil7Nz3xRtp18ET0n3sAMrLQAiiIN2+ZGj6cS8pX9IAuKV/3P78pfXDqbPSffAAysNACKIBdf342fDCXlL/o4VxS/p5euj36zz4AGVhoATS4Q6teTyuv+lb4YC4pf9GDuaT8fXFad3p1vZvEAzQ6Cy2ABvbhu3tT3003hg/lkkZX9GAuaXRdN2tV2rjrSPRhAAAjsNACaGDbHnk4fCCXNPqih3JJo+/OeW+lIydORx8KADAMCy2ABrW366XUfcXl4QO5pNEXPZBLGltPLH4n+nAAgGFYaAE0oMNvvZlW/+j74cO4pLEVPYxLGltfnNadFq/fF31YAEAVFloADebMkcPp7TumhQ/iksZe9DAuaez9ZNaqtMn9tAAajoUWQIMZeOrJ8CFcUn2KHsQl1ae7nn0rHfngTPQhAgBlLLQAGsiBZd3pta9+KXwIl1SfoodwSfXrySXupwXQSCy0ABrE8e3vpDd++bPwAVxS/YoewCXVry/d3p0W97mfFkCjsNACaADnz5xJWx64P3z4llTfogdwSfXtq3cuS4eOnoo+bAAgWWgBNITdnc+FD96S6l/08C2p/t3T+XY6feZ89KEDQMuz0AII9t6a1an3O98OH7wl1b/owVvS+DR/5a7owweAlmehBRDo5P59acNvbwofuiWNT9FDt6Tx6doHVqYNA+9HH0YAtDQLLYBA/XNmhw/cksav6KFb0vh1x7w30/EPz0QfSgC0LAstgCDvvrwoLZv02fCBW9L4FT1wSxrf/tSzI/pwAqBlWWgBBDiy8e20ZsoPw4dtSeNb9LAtaXz79j2vpTXbDkUfVgC0JAstgABv/PLn4YO2pPEvetiWNP797um+9N6xU9GHFgAtx0ILYILteeH58CFb0sQUPWhLmpieWvJO9OEFQMux0AKYQMf6t6XVP/5B+JAtaWKKHrIlTUxfu6snrdh4MPowA6ClWGgBTKCtD/4hfMCWNHFFD9mSJq7ftL+R9r3/YfShBkDLsNACmCAHupemZZOuCB+wJU1c0QO2pInt0Ze3RR9uALQMCy2ACXDy4MHUd+MN4cO1pIkteriWNLF97a6etHrrYPRhB0BLsNACmAADTz8ZPlhLmviih2tJE99tHRvSiZNnow89AJqehRbAOHt//Rtp5be/GT5YS5r4ogdrSTF1rtwZffgB0PQstADG0fnTp9PG6XeGD9WSYooeqiXF9P3f96Yte45GH4YANDULLYBxtHfhgvCBWlJc0UO1pLhmvrAp+jAEoKlZaAGMk+Pbt6c11/04fKCWFFf0QC0prs/+dnFa3Lcv+nAEoGlZaAGMk20PzwofpiXFFj1QS4qt7bG1ad/7H0YfkgA0JQstgHFwcHlP6vnCpPBhWlJs0cO0pPjaX30n+rAEoClZaAHU2an3DqUNN/8mfJCWFF/0IC0pvm9M70lrth2KPjwBaDoWWgB1tuOZueFDtKTGKHqQltQY/Wz26ujDE4CmY6EFUEeHN2xIvd/5dvgQLakxih6iJTVOL67eE32YAtBULLQA6uSjs2fTpnvuDh+gJTVO0QO0pMbp53PWuEE8QB1ZaAHUybtdL4UPz5Iaq+gBWlJjNXfp9ujDFYCmYaEFUAcndu5Ia6//SfjwLKmxih6eJTVW19y/Im3efTT6sAWgKVhoAdRB/5xHwgdnSY1X9PAsqfF66MUt0YctAE3BQgtgjN5buyYt//IXwgdnSY1X9OAsqfH64rTutGrLYPThC0DhWWgBjNGmGdPDh2ZJjVn04CypMbvjT2+ms+fORx/CABSahRbAGBxc3pO6P/vp8KFZUmMWPTRLatz+sm5v9GEMQKFZaAGM0rlTp9Kbt94SPjBLatyiB2ZJjVvb4+vSoaOnog9nAArLQgtglN59eVH4sCypsYsemCU1dvOW74g+nAEoLAstgFE4ffhwWv/rtvBhWVJjFz0sS2rsvnR7dzr6wZnowxqAQrLQAhiF3fM7wwdlSY1f9LAsqfH74yv90Yc1AIVkoQWQ04fv7k1rf3pd+KAsqfGLHpQlNX5X37cibdt7NPrwBqBwLLQActox9+nwIVlSMYoelCUVo0df3hZ9eANQOBZaADkcf6c/rfreNeFDsqRiFD0kSypGk2csT5t2H4k+zAEoFAstgBz6Zz8cPiBLKk7RQ7Kk4vRI19bowxyAQrHQAsjoWP+21Hv1t8MHZEnFKXpAllScvjG9J72143D04Q5AYVhoAWT0zh8fCx+OJRWr6AFZUrF68MUt0Yc7AIVhoQWQwfF3+tPr11wVPhxLKlbRw7GkYvXVO5elvu3vRx/2ABSChRZABtvbHw8fjCUVr+jhWFLxmvnCpujDHoBCsNACqOH49u3p9Wu/Ez4YSype0YOxpOL1xWndaV3/oejDH4CGZ6EFUMP2J9vDh2JJxSx6MJZUzG6duyH68Aeg4VloAYzgxI6BtOp714QPxZKKWfRQLKmYff62pWn9O+9FHwYBNDQLLYARDDz1RPhALKm4RQ/Fkorbgws3Rx8GATQ0Cy2AYZzYuTOt+v614QOxpOIWPRBLKm7fmN6Ttuw5Gn04BNCwLLQAhjHw9FPhw7CkYhc9EEsqdo+/0h99OATQsCy0AKo4efBAWjPlh+HDsKRiFz0MSyp21z6wMu06eCL6sAigIVloAVSxZ8EL4YOwpOIXPQxLKn7PLBuIPiwCaEgWWgAVzp08mfpuvCF8EJZU/KIHYUnF7yezVqXBo6eiD48AGo6FFkCFA8u6w4dgSc1R9CAsqTl64fXd0YdHAA3HQgugwsa77ggfgiU1R9FDsKTm6IbH16UTJ89GHyIBNBQLLYAy77+xLi373BXhQ7Ck5ih6CJbUPL36xrvRh0kADcVCC6DM1of+ED4AS2qeogdgSc3T7+b2pfMffRR9qATQMCy0AP7b8Xf608rJ3wwfgCU1T9EDsKTmauPOI9GHSwANw0IL4L8NPP1k+PArqbmKHn4lNVczX9gUfbgE0DAstABSSicPHkxrpvwwfPiV1FxFD7+Smqtv3b08Dew/Hn3YBNAQLLQAUkp7u14KH3wlNV/Rw6+k5mtez47owyaAhmChBZBS2vDbm8MHX0nNV/TgK6n5+uWja9OHp89FHzoBhLPQAlree+vWpqWf+VT44Cup+YoefCU1Zz1vHYg+fAIIZ6EFtLxtj8wKH3olNWfRQ6+k5uyezrejD58AwlloAS3tw3ffTa9f+53woVdScxY99Epqzr5657K0de/R6MMogFAWWkBL27PghfCBV1LzFj30Smrenl66PfowCiCUhRbQuj76KG2YelP4wCupeYseeCU1bz99ZHU6+sGZ6KMpgDAWWkDLem/N6vBhV1JzFz3wSmruFvftiz6cAghjoQW0rG2zHgwfdiU1d9HDrqTm7s55b0UfTgGEsdACWtKHe/ek16+5KnzYldTcRQ+7kpq/Q0dPRR9WAYSw0AJa0u7n54cPupKav+hBV1Lz98yygejDKoAQFlpAS1oz5Yfhg66k5i960JXU/LU9vi6dO/9R9KEVwISz0AJazpG33kzdV1wePuhKav6iB11JrdHa/kPRh1cAE85CC2g5A089GT7kSmqNoodcSa3Roy9viz68AphwFlpASzl/+nRa94ufhQ+5klqj6CFXUmv044deT0c/OBN9mAUwoSy0gJZyaPWq8AFXUusUPeRKap2Wvbk/+jALYEJZaAEtpX/2I+EDrqTWKXrAldQ63f/8pujDLIAJZaEFtIwzR46k1T/+QfiAK6l1ih5wJbVOV93zWnr3vQ+iD7cAJoyFFtAyDizrDh9uJbVW0QOupNbqpdV7og+3ACaMhRbQMrbMvD98uJXUWkUPt5Jaq2nPbIg+3AKYMBZaQEs4uX9f6v3Ot8OHW0mtVfRwK6m1+uK07rR179Howy6ACWGhBbSEd19eFD7YSmq9oodbSa3X8727og+7ACaEhRbQEt667Xfhg62k1it6sJXUev32qfXRh10AE8JCC2h6J/fvSysnfyN8sJXUekUPtpJary9O607b9x+PPvwCGHcWWkDT27f41fChVlJrFj3YSmrNFry+O/rwC2DcWWgBTW/zA/eFD7WSWrPooVZSa3bHn96MPvwCGszatWvT2rVrox9GXVloAU3t9OHD6fXvfid8qJXUmkUPtZJas69P70l73/sg+jAMKDM4OJi6u7tTd3d3GhwczPx6pdfZtm3bmN7/JZdcki655JIxvY1GY6EFNLWDry0PH2gltW7RQ62k1u0v6/ZGH4YBZSZNmjS0VLrssstyv87kyZPH9P4ttAAKZtvDs8IHWkmtW/RAK6l1u7dzY/RhGFCmtJy69NJL0yWXXJIWLFgw4stv27btgpefNGnSmN6/hRZAgZw7+WFaM+VH4QOtpNYteqCV1Lpdfd+KdOjoqejDMeC/lRZaN910U6YzrkovV/q/FloXs9ACmtZ7a9eED7OSWrvogVZSa7fszf3Rh2PAfysttLq7u9MnPvGJdMkllwx7X6zBwcF06aWXpk984hOpu7u75kKrdJ+tkW76XmuhNdp7fEWy0AKa1vb2x8OHWUmtXfQwK6m1+8PCzdGHY8B/K19oTZ8+PV1yySVp+vTpVV927ty56ZJLLkmzZs0adqG1bdu2NGXKlKFFValPfOITVS9nHG6htW3btgvu1VVqypQpDb/YstACmtNHH6U3fvnz8GFWUmsXPcxKau1+8IfedPzDM9FHZUC6cKFVuj/WJz7xiaovWzqDq3TWVLWF1uTJk4eWT5MmTUqTJk0aer1qZ39VW2iVzgQr3aur9HbK324js9ACmtIHe3aHD7KSFD3MStKbA4ejD8uAdOFCK6W/LaTmzp17wcuVFlhTpky54P+vXC5Nnz49zZ0796KzqEpvd9asWRf892oLrdIZXpVnig0ODqbLLrssXXLJJSNexhjNQgtoSrvnPxc+yEpS9CArSU8ufif6sAxIFy+0FixYUHVRVVoylV4uyz20tm3bNnT/q+GWVNUWWpdeemm69NJLh163vOHeTiOx0AKa0tt33h4+yEpS9CArSb954o3owzIgXbzQSikNXe5Xujyw2qWIIy20pk+fPvQ2Ksuy0Kr2erXeTiOx0AKazunDh1Pv1ZPDB1lJih5kJelLt3envYc+iD48g5ZXbaF10003pUsuuSTddNNNKaU0dLP48ssQh1tolV63tACrvI9W1oVW+b2zqlXtBvONwkILaDqHXu8NH2IlaenlFlqSGqMlffuiD8+g5VVbaJXOyLr00ktTSn+7BLD8vljVFlqDg4NDr1f+9lJKwz6D4kgLraKy0AKazvYn/hg+xErS0ssttCQ1RrNe2hJ9eAYtr9pCq/y/l/5v6WbwJdUWWqX/dtlll130fvLcQ6t0NlflYyqpfKbERmOhBTSdvhtvCB9iJWnp5RZakhqj6x9ZHX14Bi1vuIXW3LlzL7hnVeWzCo50hlZpcdXd3Z0WLFgw9D6yLrRK7/vSSy9NN91009AN4efOnTv0bImNzEILaCof7NqZer7wufAhVpKWXm6hJalx2rr3aPRhGrS04RZaKf3t5vDVbvw+3D20SpcWVnbZZZdlXmil9LczuqrV6JcjWmgBTWXfK38JH2AlqVT0ACtJpRau2h19mAYtbfr06WnSpElVL+ObNWvWsDdg37ZtW5o0aVLVZxtcsGBBmjx5cpo0aVKaMmVKmjt37tDLl99YPqU09HLVdHd3p5tuumnoRvClt1V+L69GZKEFNJUtf5gZPsBKUqnoAVaSSt3z3NvRh2kAdWWhBTSN82fOpDVTfhQ+wEpSqegBVpJKfXfmyvTBqbPRh2sAdWOhBTSNEzt3hA+vklRe9AArSeWtf+e96MM1gLqx0AKaxp6FL4QPr5JUXvTwKqm5umLqK+kbt72YvnbrS+nyUbz+n3oGog/XAOrGQgtoGpsfuC98eJWk8qKHX0nN0w/ump9mzX40zZkzJ82ZMyc9+Mhj6do7X8j1Nm7r2BB9uAZQNxZaQNNY85Mfhw+vklRe9AAsqTn64V3z0yNly6xSD+Vcan3nvhXp5Jlz0YdsAHVhoQU0hRMDA6n7s58OH14lqbzoIVhSc3TPQ+0XLbNK3fHAo+mrv/5j5p5/eVlavXq1JGVu8+bN0eNeVRZaQFPYv/jV8MFVkiqLHoIlXdx//vy59B+T703/Mfne9H9//ESu1y293ievnTVhj/fym18ddpk1Z86c9OCDD6brr79eksatGTNmRI97VVloAU2hf/Yj4YOrJFUWPbhL+lv/+l9T0v/8p0vTxz72sQv6H//PP6V//8qtw77ev3/l1vS//s8nL3q9v/v7f0j/+7KrJ+Sx3zvCGVozHpiVvvOrezI3dfqs1NHRIUmZW7x4cfS4V5WFFtAU1t/wq/DBVZIqix7gJf21/33Z1RcssP7xXz5+0XLr36684aLX+4/J916wwPrHf/l4+sd/+fgFr/fPH//UuD/+tnvnDbvQuu7u53K9rZ/PWRN92AZQFxZaQOGdPLA/Lf/yF8IHV0mqLHqIl/TX/u3KG9L/vuzqiy4x/OS1s9L/+H/+aWhhVfl6n7x2Vvrnj3/qoksM//Pnz12w2BrvSxA/M/WVdPvvn7pomfW7mXPT5Tnf1udvW5r2v/9h9OEbwJhZaAGFN9i7MnxolaRqRQ/xkmr371+5dWgx9R+T7838ev/58+eGXm8iLj28/OZX0w/ump9uvO9Pqe3eeemaO7I/u2FlvZsORh++AYyZhRZQeANPPxk+tEpStaIHdUm1K19M5VloffrmV4cuW5yoe2nVq7lLt0cfvgGMmYUWUHjunyWpUYseWiXV7pPXzhr1Quvv/v4fCrnQmvbMhujDNyDAsWPH0ubNm9PAwECmlzt27NjEPLBRstACCu386dOp9+rJ4UOrJFUremiVVLt/u/KGoYXWf/48+w3W/++Pnxh6vZGeJbERu+b+FenUmXPRh3HQlPbt25c2b96cNm/ePOLLlZZG9Vgcld7OSIuqNWvWpDlz5qT58+en9vb2NH/+/GHfb+llLLQAxtHx/v7wgVWShit6aJVUu9LN3f/X//lkrtcrPXNitZvJF6HNu49EH8ZB0zl27Fhqb28feuKGakutzZs3p4ULF170JA8jLZiq2bdvX1q0aNFFb2fu3LkXvd+BgYE0Z86ctHLlyqHXnTNnTlq8ePFFb7enpyfNmTMn9fX15fzoJ56FFlBo+5cuCR9YJWm4ogdWSSP3r/81ZVTPVFh+meK//teU8I9jNL28bm/0YRw0ndIyaKSFVvniaf78+WnevHlD/23evHmZ39f8+fPTnDlzhs62Kv3/pf+2b9++ix5X+X8rve9ypcXXokWLRvHRTzwLLaDQtj/xx/CBVZKGK3pglTR8n7x21qjugfWfP39u6Gbw//gvHw//OEbbI11bow/joKmUznoqXy5VW2gtXLjwov++efPmoWVU1jOjenp6LnrZffv2pblz515wNlbpZefMmXPBy5YeY8mxY8fSvHnz0ty5cxv+UsMSCy2g0N667XfhA6skDVf0wCqpev/58+eGlll5l1KlSxT/7u//Idc9txqtm59cH30YB02ltCAaGBgYcaFV6/V7enrG9DhKy6vytzPcQqu9vX3o/1+8ePHQ4y8KCy2gsD766KO06nvXhA+skjRc0QOrpIsrP8Pqf/7TpbmWUv/88U8NLbPyXKLYiF1974p05tz56MM5aAp9fX0X3JNqLAutNWvWjOmxlM7QKn/fK1euvOi/zZ07Ny1cuPCCxz/WZdpEs9ACCuvEzp3hw6okjVT0wCrpwiyzLmxg//HowzkovGPHjqW5c+de8KyAo1lolRZRec6QKn9GxZUrVw7dj6vyHlilm9XPmzcvbd68eeiMrdIzLJb+t6Kx0AIK6+Bry8OHVUkaqehhVdLfKl9m/d3f/0P6vz9+IvPrlpZZH/vYx9K/f+XW8I+lXi1/+0D04RwUXmk5VH5mVaOo+gAAIABJREFUVd6FVukMqvnz5+d63+U3gi9V7ZkLU/rbsyLOnz8/LVq0aOixLVy48IKbyJeWZEW49NBCCyisHXOfDh9WJWmkoodVSX9rtGdY/duVNwwts/7tyhvCP4561rFsIPpwDgqt/Ebw5fIstAYGBlJ7e/tFz0yYRU9Pz9BN6CufLTHLjd1Li7TSDeRL99Eq3V9r/vz5DX2DeAstoLA23nVH+LAqSSMVPaxK+mv/7//3paGl1L/+15T0H5PvHbby1/v3r9w69Hr//PFPjfh6RbxB/N1/fjv6cA4KrfxG8NX+e62FVulyxTzPbjiSffv2DS22ap3ttW/fvtTe3j50H63SMy2WzjQbGBho+PtqWWgBhbX6xz8IH1YlaaSih1VJf620lMpS+euVntEwS5XLsCL0k4dXRR/OQWGVFkDz588fuo9VqdJSaeXKlUP3qap07NixoZcb643gK99u6Uytkc74mjdv3gX3/SqdnVVu7ty5uS+DnEgWWkAhnT1xInxQlaRaRQ+rkv7aP3/8U+kf/+XjmSp/vX/9rymZX6+IN4r/wm1L03vHTkUf1kEhle6dlaXKs5wGBgaGzsyq5zKrpPR+hztDrPTYy88KK51VVq50OWOjstACCunIW2+FD6qSVKvoYVWSatW3/f3owzoopL6+vqGFT2Xt7e1D97KaP3/+BYuj0j2zsi6zjh07dtFZXseOHRv23lalSwUrl1OV/3vlzeMXLlxooQUwEfYtfiV8UJWkWkUPqpJUqxdX74k+rIOmM9w9tI4dOza0zCo902C1ypUWTaV7XaX0t8sdFy1alNasWTP0eosXLx56+9We7bB0z65qN40v3SC+/DLF9vb2tGjRonp8SsaFhRZQSANPPxk+qEpSraIHVUmq1cNdW6MP66DpDLfQKi2ialXtbZWfKVW6oftwrz/csxMuWrSo6k3sy99m6Z5gpeVYtZdtFBZaQCFtuufu8EFVkmoVPahKUq3aHlsbfVgHTaenpyfNnz//omXQvn37hr1Msbxya9asSfPnz7/o8sRjx46lNWvWpEWLFg293uLFi4e9b9axY8eqvp1yAwMDQ29v0aJFDb3MSslCCyioN3758/BBVZJqFT2oSlKtvvvAyujDOoBRsdACCuejs2fTysnfCB9UJalW0YOqJNVq0u+WpMPHT0cf3gHkZqEFFM4He/aED6mSlKXoQVWSsrR1z9HowzuA3Cy0gMJ5b93a8CFVkrIUPaRKUpaWv30g+vAOIDcLLaBw9r70YviQKklZih5SJSlLz63YGX14B5CbhRZQOO88Nid8SJWkLEUPqZKUpVkvbok+vAPIzUILKJw3b5kaPqRKUpaih1RJytItT/dFH94B5GahBRTOup//NHxIlaQsRQ+pkpSlHz34evThHUBuFlpA4ay86lvhQ6okZSl6SJWkLH3p9u504uTZ6EM8gFwstIBCOX3kcOq+4vLwIVWSshQ9pEpS1gb2H48+zAPIxUILKJTj77wTPqBKUtaiB1RJytqqLYPRh3kAuVhoAYVyaPWq8AFVkrIWPaBKUtYWrtodfZgHkIuFFlAo7y7qCh9QJSlr0QOqJGXt8Vf6ow/zAHKx0AIKZeDpJ8MHVEnKWvSAKklZu3/+xujDPIBcLLSAQtky8/7wAVWSshY9oEpS1n77dF/0YR5ALhZaQKFs+O3N4QOqJGUtekCVpKz99JHV0Yd5ALlYaAGFsmbKD8MHVEnKWvSAKklZu+re16IP8wBysdACCmXZpCvCB1RJylr0gCpJWfvcrUvTydPnog/1ADKz0AIK48yRI+HDqSTlKXpAlaQ87T/8YfThHkBmFlpAYXywZ3f4cCpJeYoeTiUpT1v2HI0+3APIzEILKIyjmzaGD6eSlKfo4VSS8rRqy2D04R5AZhZaQGEcWr0qfDiVpDxFD6eSlKe/rNsbfbgHkJmFFlAY+xe/Gj6cSlKeoodTScrTvJ4d0Yd7AJlZaAGFsfv5zvDhVJLyFD2cSlKeZi/aGn24B5CZhRZQGANPPhE+nEpSnqKHU0nK091/fjv6cA8gMwstoDC2PvSH8OFUkvIUPZxKUp6mPrk++nAPIDMLLaAwNt51R/hwKkl5ih5OJSlPv3p0bfThHkBmFlpAYfTd9Ovw4VSS8hQ9nEpSnqbMWhV9uAeQmYUWUBhrfzIlfDiVpDxFD6eSlKdrH1gZfbgHkJmFFlAYvVdPDh9OJSlP0cOpJOXpm3cvjz7cA8jMQgsojBXf+Gr4cCpJeYoeTiUpT1+YtjT6cA8gMwstoDB6vvi58OFUkvIUPZxKUp4un/pqOnXmXPQhH0AmFlpAIXx09mzqvuLy8OFUkvIUPZxKUt4OnzgdfdgHkImFFlAIZ0+cCB9MJSlv0YOpJOVt3/sfRh/2AWRioQUUwun33w8fTCUpb9GDqSTlbWD/8ejDPoBMLLSAQji5b1/4YCpJeYseTCUpbxt3HYk+7APIxEILKIQTO3eED6aSlLfowVSS8rau/73owz6ATCy0gEI4tnVr+GAqSXmLHkwlKW+9mw9GH/YBZGKhBRTC4bfeDB9MJSlv0YOpJOVtxUYLLaAYLLSAQnhv7drwwVSS8hY9mEpS3pa/fSD6sA8gEwstoBAGe1eGD6aSlLfowVSS8rbsrf3Rh30AmVhoAYVgoSWpiEUPppKUt+4NFlpAMVhoAYVgoSWpiEUPppKUtyV9+6IP+wAysdACCsFCS1IRix5MJSlvr65/N/qwDyATCy2gECy0JBWx6MFUkvL2lzcstIBisNACCsFCS1IRix5MJSlvL6/dG33YB5CJhRZQCPtefSV8MJWkvF1zW1f4cCpJeXLJIVAUFlpAIThDS1IR67r13vDhVJLy9OLqPdGHfQCZWGgBhWChJamIvTb5m+m2u54LH1AlKWsLVu2OPuwDyMRCCygECy1JRe3lW+4OH1AlKWsv9O6KPuwDyMRCCygECy1JRW35176S7p7+bPiQKklZWvC6M7SAYrDQAgph/9Il4UOpJI22xW03hw+pkpSll9d5lkOgGCy0gEI4tHpV+EAqSaOt54ufSw9MfyZ8UJWkWi3dsC/6sA8gEwstoBAOb+gLH0glaUz95nfhg6ok1WrFxoPRh30AmVhoAYVwdPPm+GFUksZQ9xWXp1nTnw4fViVppNZsOxR92AeQiYUWUAjHB7aHD6OSNNaW3XBz+uzU+IFVkoZrw8D70Yd9AJlYaAGF8OHeveGDqCTVo8fueiJ8YJWk4dq8+0j0YR9AJhZaQCGcOnQofAiVpHrU88sb0ld+95fwoVWSqrV93/Howz6ATCy0gEI4c+xY+BAqSfXqybseDx9aJalaew59EH3YB5CJhRZQCOdPnw4fQCWpXi3/2S/SVbcuCh9cJamyg0dORh/2AWRioQUURs/nrwwfQiWpXnXcOSd8cJWkyo6cOB19yAeQiYUWUBivfe3L4QOoJNWr1677SfrBtJfCh1dJKu/DU2ejD/kAMrHQAgpj5be/GT6ASlI9m3f7rPDhVZLKAygKCy2gMHqvnhw+fEpSPev52lfS9+5dFj7AStKnb341fWN6T/ThHkBmFlpAYbzR9ovw4VOS6t3z0/4QPsRK0qdvfjV9//e90Yd7AJlZaAGF8datt4QPnpJU71Z899r06zteCB9kJekXj66NPtwDyMxCCyiMzffdEz54StJ49OJt94cPspL0u6f7og/3ADKz0AIKo3/OI+FDpySNR69d9e10y53zw4dZSa3dvZ0bow/3ADKz0AIK4/9v785itK7zRP/3jVeTTvrmnMSZm5mLGXJykslkMhMzmUwmc07MJJP8u1VE2266XXDXtsF2b0QUAYEqxQVpUXEBtVRQQVBRFmtjBy3ZCkt2sED2RRYBP/+LPsWALFYVVfV5fs/zeiXvi4aqh6K7qd/388nv+dX6t2rSh05J6q5mDB2dPsxKquxenPFl9nEPoN0stIDC2PLBtPSBU5K6q8Zrr45RVe+kD7SSKrc369ZlH/cA2s1CCyiMbbWfpg+cktSdzRwyKn2glVS5fbBoc/ZxD6DdLLSAwti5ZHH6sClJ3VlD36viyeq304daSZVZ3bKt2cc9gHaz0AIKY+/q5vRhU5K6u9mDh6cPtZIqs6Vf7cw+7gG0m4UWUBjfbtmcPmhKUndXd8XlMba6Jn2wlVR5tWzZm33cA2g3Cy2gMI4dOpQ+aEpSjzTgrvTBVlLl1brrYPZxD6DdLLSAQpnX75r8QVOSurtLfx5PDX0lfbiVVFkdO/599lEPoN0stIBCWXLXnfmDpiT1QPV/HBRXDpmZPuBKqoxufnpu9jEPoEMstIBCWTbs0fQhU5J6qglVE9KHXEmV0QMvL8k+5gF0iIUWUChfjh2TPmBKUk/VcO8Dcc3Qj9MHXUnlX9Xk5dnHPIAOsdACCmX9m2+kD5iS1JPVjHo5fdCVVP699HFL9jEPoEMstIBC+frjGenDpST1ZI133R23DP8ofdiVVN5Nmbcx+5gH0CEWWkCh7Fy8KH24lKSebtLIF9KHXUnlXf3ybdnHPIAOsdACCmX/mjXpg6Uk9XSN/fvHgBEfpA+8ksq3FRt2Zx/zADrEQgsolCO7d8Wnl/48fbiUpJ7uvZHPpQ+8ksq3rbsOZh/zADrEQgsonHn9rkkfLCWpp5t7+21x/8hp6UOvpPKr76i6+O7o8ewjHkCHWGgBhbPojtvTB0tJymjaiDHpg6+k8uv3f1qQfbwD6DALLaBwVlaNTB8qJSmjuTffGINHTU0ffiWVVw+/9nn28Q6gwyy0gMJZO+HV9KFSkrL6ePhT6cOvpPLqmamrso93AB1moQUUztcfz0gfKCUpq8Z+18ZjVe+mD8CSyqdJDeuzj3cAHWahBRTO7qam9IFSkjL7+NHq9AFYUvnUsGJb9vEOoMMstIDCObR1a/owKUmZNfy2bzxeNTl9CJZUHn319b7s4x1Ah1lo9bDq6uro06dPtLS0ZH8pUGjzb7ohfaCUpMxmPTIifQiWVPz6jqyLA4eOZh/tADqspBdabcufs1XEpVCfPn3iwgsvjNra2uwvBQqt6aGB6cOkJGVWf9UV8Uz1W+nDsKRid9cLi7KPdQCdUtILrbblz9kq4lLIQgu6xupnn0kfJiUpvYeGpg/Dkopd1eTl2cc6gE4pxEJr3LhxUVtbe1pFZKEFXWPD5LfzB0lJSq728ktjXPUb6QOxpOI2cfaa7GMdQKcUYqFVTsufcvw7QYZvGurTB0lJKoVqBz4clz2SPxRLKmYzP/s6+1gH0ClltdCqra2NwYMHn3jG1uDBg8/4nK1p06ZFnz59YsmSJbF9+/ZTntVVU1Nz4uNaWlpOvF6/fv3O+nVs3749xo0bF/369TvxOuPGjYvt27d36O/U0tJyytcyYMAAiy84iwMb1qcPkefToH/6x/g/f/WX8dMLLoif/OQn8ZOf/CR6/exncec//P2Pfu7T//av8X/+6i9PfN5PfvKT+Of/+T/isX+5KP3vJSmnF555N30ollTMlq/fnX2sA+iUslloDR48+KzP2jp5SRXx54fNt72VsVevXqd9/IABA6KmpuaMv/fD16qtrT3jx1144YXRq1ev0xZqZ/s7ne3Pa/t6gFMd3b8/5l7zm/QhsjP1+tnPTllG/bBeP/vZWT+379/97Tk/9xd/89fpfz9JPV/9/QOj76OfpA/GkorV5UPnxI59h7OPdQCdUoiF1sUXX3zaTzjs16/fiY+bNm1aXHjhhXHRRRed8ryttiVXr169Trlbqm2h1fZ71dXVUVtbG/369TttIVVTU3PK71100UWnfI3V1dXRq1evGDBgQEybNi1qa2tj2rRpcfHFF8eFF14YgwcPPuPf6eSFVktLS/Tq1St69eoVgwcPPvH1n7xwc6cWnO7zgfenD5Gd6acXXBB9/+5v4+l/+9cTv/b6xf/3lLuuBv3TP572eY/9y0WnLK5ev/j/nvFz3aklVWavVb2SPhxLKla3Pzs/+zgH0GmFWGidrTZty6Mzvb2wbal18p1VbQutXr16xZIlS075+LbXuvjii09Zgm3fvv3En3vyn7N9+/YzvrWwtrY2LrzwwujTp88Z/04nL6jO9DW2aVvWuUsLTvfl2DHpA2RX95d/8Rfxk5/8JP7PX/1lh37v5N8/1x1eksq3hQ88EL9+aHr6gCypOA2e+Hn2cQ6g0wqx0DrTTzk8eRHVtpz64V1cffr0iYsuuiguvPDCqK6uPvHxbQutk3+tTdty6Uy/d663QNbU1Jzy/K62xVh7Flptv3amr/9srwNEbJo6JX2A7Or++X/+jxPPxDr511/8j38/cQfWi//x72f83Dv/4e9PfMzU//rP9L+LpJ7vzVHj0wdkScXp1ZlfZR/nADqtEAutH3u73bnu4mqrvQutc/3emb6e7du3n1g6namOLLTOlYUWnG7n0iXpw2NX17bQ+uGzsNqWVT+94IKzfu7JS6+T384oqXJqvPMPcftjH6YPyZKK0Zym1uzjHECnlc1C66KLLjrtLq6TO9MztLpioTVgwIAzPr9r3LhxHV5otT2D60yd6e2UUOkObdsWdVf0Th8gu6qTF1I/fIZW28Pgf3jn1g9r+/z2/LRESeXZOyPHpQ/JkorRV1/vyz7OAXRa2Sy0LrzwwjM+y+pMunKh1fbQ9h/+2R15htbJCy2gYxYP+H368Hi+Tf2v/4xB//SP8dMLLjjrTyo821sRf1jbQuum//2/0v9eknKae8cdcfcIz9KSdO5uempuHDl6PPsoB9BpZbHQartLasCAAactlpYsWXLaA9W7Y6H1w59aePJzsX7sNWpqak48iP6Hd2K1tLREdXX1aQ+vB/5sZfWo9OGxM538UwlP7kw/3fDTSyy0JHWsqY+NTR+WJZV2j77RlH2MAzgvZbHQamlpObFYOvnh6m0PhD/5JyJGdO1Cq+0h8if/uR19hlZEnPIcrosvvviUB8K3578DqFTra95IHxw709kWWj+94ILo+3d/e9pD3S20JHWkubfeEgNHvp8+MEsq3V7xQHig4MpioRXx5zuxzvRw9Ysuuui05VRXPxS+X79+p/yZvXr1OnHXVXsXWtu3bz9xp9kPX+tMd54Bf/ZNQ3364NgVPf1v/xq/+Ju/PrGQ+uHiykJLUkf7YPjT6QOzpNLNA+GBoivphVZLS0uH70zavn37jz5Ive1jzvT7bX/mmRZIS5YsOevX0/Z5J781cMmSJae9VfBcr9+m7ev3NkP4cYe2bUsfGruyQf/0jyeWUo/9y0Unfr3tjq72LrRO/lxJlVltn8vij8/MSR+aJZVmHggPFF1JL7QAfsz3x47FojtuSx8cu7K2h8OffJfVTf/7f514S+LZPu/kn5L49L/9a/rfQ1J+M4aOTh+aJZVeNz01N77zQHig4Cy0gMJb+XhV+tDYlf3lX/zFaQutx/7lohPLqtcv/r9n/Lw7/+Hvf3TpJamyarz2tzGy6p304VlSaeWB8EA5sNACCm/jO5PTh8au6ul/+9czvm1w6n/954lf/8Xf/PVpnzf1v/7zxCLsTL8vqXKbOWRU+vAsqbR61QPhgTJgoQUU3q7PlnZqyJtz6c9jav874s1hQ6PmseHxzn33xuzLL+3WwfKm//2/otfPfhZ3/sPfx4v/8e8nfn3qf/1nDPqnfzzxdsNeP/vZaZ/b9+/+9pSHvrf9JMQX/+PfTzw0/qcXXHDWO7gkVWYNfa+KRx99PX2AllQ6Na7cln18AzhvFlpA4R3ZvTvmXvvbDg14cy79edQ8NjzGjx9/Sq8+80zMvOqKbhss294WeK7+8i/+4pRlV1tT/+s/o9fPfnbWz/vpBRfEoH/6x/ThWVLpNXvw8PQBWlJpdMkjs2Jt6/7s4xvAebPQAsrCFw8/1KHhbsqd/U9bZrX15rCh3TpYPv1v/xq/+Ju/Pm059c//83/Enf/w9yfuvDpbbXd5nbwA+8Xf/LU7sySdtboresfY6pr0QVpSfn94fmH2sQ2gS5TkQmvixIkxbNgwSWp3jzzwQAzq37/dPTN69FkXWq+MfTZmX9E7fQCVpK6sdtCQ9EFaUn5j3l+VPe4BdImSXGiNHTs27r77bknqtp599tmzLrTGjx8fs/tclj58SlKXdunP48Xq19KHaUm5fbR4c/a4B9AlSnKhtW/fvti1a5cktbsty5fHR1deER/2uaxd1Qx+6KzLrAlPPZk/eEpSN1T3x4fiyiEz0wdqSXl9uWVv9rgH0CVKcqEF0BlL7hrQ7qHuo+uuiYmjnzhtmfXS88/H+7+7LX3olKTuakLVhPSBWlJOv//Tgjh+/PvsIxtAl7DQAsrGqieqOzTUffybX8dr1VX//RMOx4yJD266IX3YlKTurO7W2+JXI2rTB2tJPd9TU1ZmH9cAuoyFFlA2tnz0YaeGu9l9LotZV/ZJHzIlqad6Y9TL6YO1pJ5v2oJN2cc1gC5joQWUjf1rvoray36RPihKUqnXeNfdccvwj9KHa0k926qNe7KPawBdxkKri8ybNy+mTJkSU6ZMicWLF5/149atWxdTpkyJpqamHvzqoHIsvffu9EFRkorQpJEvpA/Xknqu28bMjyNHj2cf1QC6TEkvtOrr608siX7Y9OnTT/nY1tbWs37syZ1r2dTZ15kxY0ZMmDAhmpqaYvHixTF+/PiYPXv2aa+9b9++mDRpUtTU1MS+ffu65r8k4BQtz49LHxIlqQg19h8Qd474IH3IltQzPf7OiuxjGkCXKumF1pQpU077CWQnd7Lm5uZzfmxb9fX15/wzO/o6ra2tp71u24Lrh2bPnh3jx4+P5ubmLvhvBziTrZ/OSR8SJakovTfiufQhW1LP9N68jdnHNIAuVYiF1rx586K5ufm0fuhMH9NWTU1NjB8//kfv0Oro67QtwE7+eurr62P8+PGxbt26U16zPQs14Px8u2VzNPzql+lDoiQVobm33x73j5yWPmhL6v5WbNidfUwD6FKFWGid7x1N69ati/Hjx0dNTU2Xv865Flptv7Zv376YMGFCTJo06bz+fKB9mh56MH1IlKSiNO2xMemDtqTu7a7nF8Wx499nH9EAulRFLLRmzJjRJXdHnel12hZaJ9/51bbQantO1vTp02PChAnR2tp6Xn8+0D5rJ7yaPiBKUlFqvPmmGDxqavrALan7ev7DL7OPZwBdrhALrUmTJp14GPuMGTM6tOBqe8bVhAkTzutB7Gd7nba7r05+SH3b1xvx559+2Pa2SaBnbJ8/L31AlKQi9eGwJ9MHbkndV/3yrdnHM4AuV4iF1pmaMWNGu16j7UHs7f34zrzO4sWLT7ylsKamJmpqamLdunXR2tp62rIL6H6Hd+6Iedddkz4gSlJRaux3bQyvejd96JbU9V33eEN8s+dQ9vEMoMuV9EKrubk5mpqaTjyQffHixSfe9teetxC23T01fvz483q7X3teZ9++fdHc3HzKg+AnTZp04o6uffv2RX19/Yk7zdrzcHqg8z4f+ED6gChJReqTB4emD96Sur4Rby/LPpYBdIuSXmidTdszqn7sIettH3e+d2d15nXaPqepqSki/ny3WU1NTTQ1NZ14G6KfeAjdZ9N776YPh5JUpBp+2zcer56cPnxL6tqmzNuYfSwD6BaFXGi1Pc9q/Pjx5/y4truqzveh8h19nbafhjh79uxT/vPJd2VNmTIlJkyYcF5fF3B2e1c3R23vS9IHREkqUrMeGZk+fEvqui55eFY0b9qTfSwD6BaFXGjt27fvRxdaixcvjvHjx594OHtndfR19u3bd+I5Wm0Pj2+7I+vkhVjbHVxA9/n8QW87lKSOVH/VlfFM9VvpQ7ikrune8R5zApSvQi602pZM53rLYU1NzWl3RXVGR1+n7eHxJz9Lq215ZaEFPWvd6xPTh0NJKlwPeZaWVC699HFL9nEMoNuU7EJr8eLFsXjx4hN3ObVpbm4+8RbAsy2Z2hZeNTU1P/pnnOsB7e19nTZNTU1nfDZW26+fvNBqW3wB3WfXZ0vzB0NJKli1l18a46rfSB/EJZ1/c1d+k30cA+g2JbvQaruDqe3tfm0PVW/7tXPdnTVlypQYP358zJs375x/RtvHne3thO19nYj//kmIZ3qttrdInvxQ+Zqampg+ffqPvi7QeccPH47Fd/ZPHw4lqWjNHTwkLhk8M30Yl9T5rhz+aRw5ejz7OAbQbUp2obVu3bqYPn36iQVWWxMmTDjnTwdsbm4+8XE/vLvrh9pe/0yLpY68TsR/P+S9tbX1jL9/8tska2pqYtKkSe16XeD8tLwwLn0wlKQi9nL1xPSBXFLne/K9ldnHMIBuVbILrZM1NzdHc3PzKc+lOpt9+/ZFc3PzWRdLZ/rYMy2WOvI6EX9ewP3Yx7a9Znv+HkDX+KaxIX0olKQiVn//wOg79JP0oVxS55r52dfZxzCAblWIhRZAZx3ZtSsW3Hxj+mAoSUVsYtUr6UO5pI53/ejG2Lr7YPYxDKBbWWgBZa/5qdHpQ6EkFbGGe+6LG4bNSB/OJXWsJ95dkX38Auh2FlpA2dv66Zz0oVCSilrN6NfSh3NJHeuTpd5uCJQ/Cy2g7B3a2hrzb+yXPhRKUhFrvPMPcftjH6YP6JLa13VPNETrLm83BMqfhRZQEZqffjJ9KJSkovbOyHHpQ7qk9vX4O95uCFQGCy2gInjboSR1vsY77oi7R0xPH9Ql/XgfL9mSfewC6BEWWkBFOLJzZyy87Zb0oVCSitrUx8amD+qSzt21jzfElh3fZh+7AHqEhRZQMb7809j0gVCSitrcW2+JgaPeTx/YJZ296snLs49bAD3GQguoGN80NqQPhJJU5D4Y/nT6wC7p7H20eHP2cQugx1hoARXju337YnH/O9IHQkkqavNvuiH+MPit9KFd0uldPnROHDpyLPu4BdBjLLSAivLV+BfSB0JJKnIzho5OH9wlnd6TU1ZmH7MAepSFFlATrMh1AAAgAElEQVRRdixamD4MSlKRa7z26hhZ9U768C7p1OqWbc0+ZgH0KAstoKIcO3w4lt7zh/SBUJKK3MwhVenDu6T/7s5xC2Pfwe+yj1kAPcpCC6g4616fmD4MSlKRa+h7VTxZ/Xb6EC/pz02Y9VX28Qqgx1loARVn76qVUX/VFekDoSQVudmDh6cP8ZJmRe9H58Sydbuyj1cAPc5CC6hIK0Y+lj4MSlKRq7uid4ytfjN9mJcqvUffaMo+VgGksNACKlLrzE/Sh0FJKnq1g4akD/NSpTdtwabsYxVACgstoCId2bkzFvX/XfowKEmF7tKfx4vVr6cP9FKldv3oxti849vsYxVACgstoGKteeWl/GFQkgpe3R8fiiuHzEwf7KVKbMz7q7KPUwBpLLSAirX7i6ao63NZ+jAoSUXv1aoJ6YO9VIk1rtiWfZwCSGOhBVS0ZcMeTR8EJanoNdz7QFwz7OP04V6qpO55cVF8e/ho9lEKII2FFlDRtnz4QfogKEnl0MQRL6UP+FIl9VbduuxjFEAqCy2goh3atjUW3nZL+iAoSUWv8a6745bhH6UP+VIldO3jDfHV1/uyj1EAqSy0gIr35dgx6YOgJJVDbz/+SvqgL1VCHgYPYKEFELuaPo+6K3qnD4KSVPQa+w+I/iM+SB/2pXJvwert2ccngHQWWgARsWLUiPRBUJLKofdGPJc+7Evl3COvfR7ff599cgLIZ6EFEBFb58xOHwIlqRyae/vtcd/I6elDv1SufbBoc/axCaAkWGgBRMTRA/vjs/vvTR8EJakcmvbYmPShXyrHfv+nBbF9z6HsYxNASbDQAvh/Nk6elD4ESlI51HjzTTF41NT04V8qtybMWpN9XAIoGRZaAP/PgY0bYv5NN6QPgpJUDn047Mn04V8qp/qOrIvmTXuyj0sAJcNCC+AkLS+MSx8CJakcaux3bQyvei99CSCVS6PfW5F9TAIoKRZaACfZ9flnUXdF7/RBUJLKoY8ffTx9CSCVS40rtmUfkwBKioUWwA+sGPlY+hAoSeVQ49V946FH3khfBEhF73dj52cfjwBKjoUWwA9snz8vfQiUpHJp9h8fTl8GSEXvw0Wbs49HACXHQgvgB44e2B9NgwamD4GSVA7VX3VFPFP9VvpCQCpq97+0JPYcOJJ9PAIoORZaAGew5cMP0odASSqbHhqavhSQitrU+Ruzj0UAJclCC+AMvtuzJz574L78IVCSyqDayy+NcdWepSV1tLueXxTb9xzKPhYBlCQLLYCz2Pz+1PQhUJLKpbqBD8dlJbAgkIrUpIb12cchgJJloQVwFod37Iil996VPgRKUrn0cvXE9AWBVJTuGLsgtuz8Nvs4BFCyLLQAzmHTe++mD4CSVC7V3z8w+g79JH1RIBWhNz5dm30MAihpFloA53Bo27ZY8ocB6UOgJJVLE6teSV8USKXeLc/Mi/Xb9mcfgwBKmoUWwI/YMOnt9AFQksqlhnvuixuGz0hfGEil3Kszv8o+/gCUPAstgB9xcMuWWPT736UPgZJULr05anz6wkAq1a4f3RgtW/ZmH38ASp6FFkA7rH/zjfQBUJLKpQV33x3XPPR++uJAKsVe+OjL7GMPQCFYaAG0w9EDB6Lh179MHwIlqVyaXPVi+uJAKrVueLIxmjftyT72ABSChRZAO214+830AVCSyqXGO+6Iu0dMT18gSKWUZ2cBtJ+FFkA7HWz9OpbcdWf6EChJ5dLUx8amLxCkUum2MfNibaufbAjQXhZaAB2w8b130gdASSqX5t56Swwc5Vla0i8enhU1n67NPuYAFIqFFkAHHN6xPT67/970IVCSyqXpw59OXyRI2Q14bmFs3vFt9jEHoFAstAA6aPP0aekDoCSVS403Xh9DRk1JXyhImU1uXJ99vAEoHAstgA76bu+eaBo0MH0IlKRyacbQJ9IXClJW945fHN/sOZR9vAEoHAstgE74+uMZ6QOgJJVLjddeHSOr3klfLEgZvb9gU/axBqCQLLQAOuHYwYPxxZCH04dASSqXZg6pSl8sSD3dg68ujT0HjmQfawAKyUILoJO2zpmdPgBKUrnU0PeqeLJqUvqCQerJZizZkn2cASgsCy2A8+AnHkpS11X/x0HpCwapp+r/3ILsYwxAoVloAZyHHYsWRsOvr0ofAiWpHKq78vIYW/1m+qJB6u4uHzonGlZsyz7GABSahRbAeWp5/rn0IVCSyqZBQ9KXDVJ3N+b9VdnHF4DCs9ACOE/7Wr6Mhbffkj8ESlI5dOnP48Xq19MXDlJ3deOTc2PFht3ZxxeAwrPQAugCG95+K38IlKQyqe6PD8WVj85MXzxI3dHrn67NPrYAlAULLYAucHj79vh84APpQ6AklUuvVk1IXzxIXd294xdH666D2ccWgLJgoQXQRVpnfpI+AEpSudRw7wNxzbCP0xcQUlf20eLN2ccVgLJhoQXQRb4/ejRWVo1MHwIlqVx6o+rl9AWE1FWNeGtZHP7uePZxBaBsWGgBdKGdixdF429+lT4ESlI51HjX3XHz8I/SFxHS+farEbWxcPX27GMKQFmx0ALoYl+9+Hz6EChJ5dKkUS+kLyOk8+35D1dnH08Ayo6FFkAX279mTSy+8/fpQ6AklUON/QdE/xEfpC8kpM52+5j50bJlX/bxBKDsWGgBdIPN06elD4GSVC5NHv6n9KWE1Nmmzt+YfSwBKEsWWgDd4Pjhw7GyelT6EChJ5dDc22+P+0ZOS19MSB1taE1T7P32u+xjCUBZstAC6Ca7Pv8s5t1wXfogKEnl0LTHxqQvJ6SO9JtRdbGg2YPgAbqLhRZAN1pf83r6EChJ5dDcm2+KwaOmpi8ppPb2ysyvso8hAGXNQgugGx3evj2aBj+YPghKUjn04bAn05cUUnt64OUlsWXnt9nHEICyZqEF0M221ddF/ZWXpw+CklT0GvtdF8Or3ktfVkjn6rIhs2P2563Zxw+AsmehBdADWp5/Ln0QlKRy6ONHq9MXFtK5enZac/axA6AiWGgB9ID9a9fG4jv7pw+CklT0Gq7uG9VVk9OXFtKZumPsgvhy897sYwdARbDQAughrbNmpg+CklQOzXrw0fTFhXSmps7fmH3cAKgYFloAPeT7o0ej+ekn0wdBSSp69VddEc9Uv5W+vJBObuSkZXHwyLHs4wZAxbDQAuhB+75c7a2HktQF1T8yPH2BIbV1+dA5sWm7n2oI0JMstAB62NczPopPL/15+jAoSUWu9vJLY1z1G+mLDOkXD8+Kt+vXZx8vACqOhRZAgi//9Gz6MChJRa924MNxWQksM1TZVU1eHgcOHc0+WgBUHAstgAT7162NpffenT4MSlLRe6l6YvpCQ5Xb756dH8vX784+VgBUJAstgCRbZ8+Kuit6pw+DklTk6u9/MPoO/SR9saHKbPrCTdnHCYCKZaEFkOirF59PHwYlqehNrHo1fbGhyuvZ91fF8e+/zz5KAFQsCy2ARN9u3hSfD7w/fRiUpCLXcM99ccOwGekLDlVO97y4ONa27s8+RgBUNAstgGTb6uui4de/TB8IJanIvTlqfPqSQ5XRlcM/jTlNrdnHB4CKZ6EFUALWvvpy+jAoSUWu/vrr44bqT9OXHSr/Xvq4JfvYAEBYaAGUhCO7dsbyEcPTB0JJKnLvjHw+fdmh8m7wxM9i666D2ccGAMJCC6Bk7F72RSy64/b0gVCSitqCAf2j36B305ceKs8uGzLbc7MASoiFFkAJ+fqjD6O29yXpQ6EkFbWpI8amLz5Unk1qWJ99TADgJBZaACXmq/EvpA+EklTU5t56Swwc9X768kPl1dNTV8Xh745lHxEAOImFFkCJObS1Nb4Y8nD6UChJRW368KfTFyAqn/748pJYt9VbDQFKjYUWQAnauWRxLLj5hvShUJKKWOON18eQUVPSFyEqftc90RDzVn2TfSwA4AwstABK1KapU9KHQkkqajOGPpG+DFHxe6dxQ/ZxAICzsNACKFHfHzsWX459Nn0olKQi1njt1TGy6p30hYiK25j3V8V3R49nHwcAOAsLLYASdvTAgVhwy43pg6EkFbGZg4alL0VUzB58dWls2HYg+xgAwDlYaAGUuJ1LFsfC229JHwwlqWg19L0qnqx6O305omJ1/ejGmN+8PfvyD8CPsNACKICvP/4o6n/ZJ304lKSiNfvhx9IXJCpW78313CyAIrDQAiiIda9PTB8MJalo1V15eTw2ZEL6kkTFaNSk5dmXewDayUILoCCOHtgfzU89mT4cSlLhGjQkfVGi0u/RN5piy45vsy/3ALSThRZAgRxYvz6aHnowfziUpCJ16c/jxerX0xcmKt3+8PyiWL5+d/ZlHoAOsNACKJidixfHwts8JF6SOlLdHx+KK4fMTF+cqPS67omGqF++NfvyDkAHWWgBFNDXMz6K+is9JF6SOtKrVZ6lpVO7bMjsmDp/Y/ZlHYBOsNACKKh1r3lIvCR1pIb7Hoirh36cvkRR6fTKzK+yL+cAdJKFFkBBfX/sWCwfPjR9QJSkIvX6ExPTlygqjUa/tyL2fvtd9uUcgE6y0AIosIOtX8eKUSPSB0RJKkqNd90TNw//KH2ZotwemvhZrN+2P/syDsB5sNACKLj9a9bEFw8/lD4kSlJRmjTqhfSFivK6Y+yC+OyrndmXbwDOk4UWQBnYvXxZLL337vQhUZKKUGP/AdF/xAfpixX1fL8ZVRezP2/NvmwD0AUstADKxI6FC2LR725LHxQlqQhNHv6n9OWKer7pCzdlX64B6CIWWgBlZOunc2Le9demD4qSVOrNvf32uG/ktPQFi3quCbPWZF+mAehCFloAZWbLB9Oj4VdXpg+LklTqTXtsTPqSRT3TuA9Xx6Ejx7Iv0QB0IQstgDK0YfLb6YOiJJV6c2++KQaPmpq+bFH39uR7K2PnvsPZl2YAupiFFkCZWjvhlfRhUZJKvQ+HPZm+cFH3NfzNL2Lzjm+zL8kAdAMLLYAydezgwfjyuT+lD4uSVMo19rsuhle9l754Udc36NXP4sste7MvxwB0EwstgDJ2eMeOWDX68fSBUZJKuY8ffTx9+aKu7a4XFkXT2l3Zl2EAupGFFkCZ+3bjxlg27NH0gVGSSrWG3/aN6qrJ6UsYdU23jZkf81d9k335BaCbWWgBVIC9q5vj84EPpA+NklSqzXpkZPoiRuffdY83xOym1uzLLgA9wEILoELs+mxpLP5D//ShUZJKsYZfXRnDH30tfSGj86t++dbsyy0APcRCC6CCfNPYEAtuuTF9cJSkUmzOQ8PSFzLqXFcM+zTem7sh+zILQA+y0AKoMK0zP47Gq/umD46SVGrVXn5pPFf1RvpyRh2r96NzYnLD+uzLKwA9zEILoAJtmvpe1PXpnT48SlKpVTvw4bisBJY0al+XPDIr3qpbl31ZBSCBhRZAhdr43jvpg6MklWLPj3kvfVGj9vXGp2uzL6cAJLHQAqhgG95+K+qucKeWJJ1c/f0Do++jn6Qva3TuJs5eE8e//z77UgpAEgstgAq38d13ov5XV6YPkJJUSk2sejV9YaOz9/InX8V3R49nX0IBSGShBUBsfn9qNP721+kDpCSVSg333BfXD5+RvrjR6b0448s4dORY9qUTgGQWWgBERMSWDz+IudddnT5ESlKp9Oao8enLG53auA9Xx4FDR7MvmQCUAAstAE5o/eTjmH9jv/QhUpJKoQV33x3XPPR++hJHf27EW8vi2HHPzALgzyy0ADjF1jmzY8GtN6UPkpJUCr0z8vn0RY5mxfMfro49B45kXyIBKCEWWgCcZlt9XSy647b0QVKSsmu84/dx18jp6QudSu7lT1ri28PeZgjAqSy0ADij7fPmxuIBv08fJiUpu6kjxqYvdSq112av8dMMATgjCy0AzmrHooWx5O4/pA+TkpTZ3FtvjYGjPEurJ7t86Jx4q25d9mUQgBJmoQXAOe36bGl8dv+96QOlJGU2ffjT6UueSumqx2rj3cYN2Zc/AEqchRYAP2r3si/i8wf/mD5QSlJWjTdeH0NGTUlf9pR7v62qj/cXbMq+7AFQABZaALTL3lUr44uHH0ofKiUpqxlDR6cvfMq5fk80xEeLt2Rf7gAoCAstANptX8uXsWzokPShUpIyarz26hhZ9U764qccu/npuTHr86+zL3MAFIiFFgAdsn/d2lgxYnj6YClJGc0ZWp2+/Cm3fjOqLlZu2JN9eQOgYCy0AOiwbzdtjJXVo9IHS0nq6Rr6/iqerJqUvgQqlwa9ujQ+W7Mz+7IGQAFZaAHQKccOHYqmQQPTh0tJ6ulm3/dg+iKoHBo1aVl89fW+7MsZAAVloQVApx3ZtSu+Gv9C+nApST1Z3ZWXx9iqN9MXQkXuT9ObY9vuQ9mXMQAKzEILgPPy/bFjsWHSW9Hw61+mD5mS1GMNGpK+FCpivR+dHa/NXhMHjxzLvnwBUHAWWgB0ia8//igW3HJj/pApST3RpT+PF6peT18QFalrqutj6vyN2ZcrAMqEhRYAXWb7vLmx9N678gdNSeqB6v74UFwxZGb6oqgI/e7Z+TGnqTX7MgVAGbHQAqBL7VmxPJYNHZI+aEpST/Rq1YT0ZVGp98DLS2LRlzuyL08AlBkLLQC63LebNkXzU0+mD5qS1N0t+OPAuGLQB+lLo1LtD88vjN37j2RflgAoQxZaAHSL7/bujTUvv5Q+bEpSd/dG1cvpi6NSbNyHq/0kQwC6jYUWAN1qy0cfRm3vS9IHTknqruqvvz6urapNXyCVSldX18fkxvVx7Pj32ZcgAMqYhRYA3e6bhvpYeo+HxUsq3yaNejF9kVQK3TluYdR+sTX7sgNABbDQAqBH7G1eFStGjUgfOiWpO2rsPyD6j6jsZ2kNrWmK5et3Z19uAKgQFloA9JjDO3fEmpfHR+1lv0gfPiWpq3tvxHPpS6Ws/vTB6mjddTD7MgNABbHQAqDHbZ72fsy/6fr04VOSurK5t98e942clr5c6sl+M6ouJtWvj++OHc++tABQYSy0AEixfcH8+Hzg/ekDqCR1ZdMeG5O+ZOqp+j+3MOY0tWZfTgCoUBZaAKTZv2ZNrBr9ePoAKkld1fxbb47+gyelL5u6f5m1ILbtPpR9GQGgglloAZDq+2PHYt1rE9KHUEnqqj4aUp2+cOqurhj2abz8SUt8s8cyC4BcFloAlIStn86JpffclT6IStL51tjvuhhW9V768qmrG/Dcwvjks6+zLxcAEBEWWgCUkH0tLdH81Oj0YVSSzrePH308fQHVlVVNXh6rNu7JvkwAwAkWWgCUlGOHDsXGyZNi3vXXpg+kktTZGq7uG9VVk9MXUefbb0bVxRufro19B7/LvjwAwCkstAAoSTsWzI+mwQ+mD6WS1NlmPTIyfSF1Pt330pKoX741+3IAAGdkoQVAyTq4ZXO0PD8uai/7RfpgKkkdrf6qK+OZ6rfSF1Od6Zmpq2Jt6/7sywAAnJWFFgAlb8uHH8Si392WPpxKUkeb89Cw9OVUR7phdGO8O3dDHDl6PPtbPwCck4UWAIVwaNs2PwVRUiEb8/SU9EVVexpW80UsbtmR/e0eANrFQguAwjh64EBsfGdSLLj5hvQBVZLaW+2DD8elj+QvrM5Wvyca4s26dbHnwJHsb/MA0G4WWgAUzq6mz2PFyMfSh1RJam8vVU1MX1y5KwuAcmKhBUAhHd2/PzZOnhTzb7o+fVCVpB+r/v4H41ePfpK+wHJXFgDlwkILgELb9fln7taSVIgmVr2SvshyVxYA5cJCC4DCO7p/X2yY9HbMv9HdWpJKt4Z77ovrh81wVxYAdAELLQDKxrebN/lJiJJKuprRr7krCwC6gIUWAGXl6IH9sWnKe7HojtvTB1dJ+mEL7r47rnno/R5bZF05/NN4d+6GOHb8++xvzwDQpSy0AChL+1q+jC//9GzU9bksfYCVpJN7Z+Tz3b7IuuSRWfH01FWxcuOe7G/HANAtLLQAKGvb6j6NpoceTB9gJamtxjt+H3eNnN5ty6wHXl4Ssz7/OvvbLwB0KwstAMre4e3bY/2bb8T8G/ulD7KS9Okl/19MHTG2yxdZ1z3eEBNnr4nWXQezv+0CQLez0AKgYuz+oilWjX48fZCVpLm33hoDR3Xds7SqJi2PpV/tzP42CwA9xkILgIqzrb4u5vW7Jn2glVTZTR/+zHkvsv7w/ML4YNHmOPLd8exvrQDQoyy0AKhIB7dsiXWvT4z5N16fPtRKqszm33xD/GHw251aZF02ZHaMndYcBw4dzf52CgApLLQAqGh7Vq6I1c+OiforL08fbiVVXjOGju7wMqt68vJY/OWO7G+fAJDKQgsAImL7vLmxfPjQ9OFWUmXVeO3VMbLqnXYtsh557fP49IvW7G+XAFASLLQA4P85duhQbPnwg1h6393pQ66kymnmkKpzLrLufXFxTF+4ydsLAeAkFloA8AMHW1tjfc3rseDmG9MHXUnlX0PfX8WTVZNOW2TdNmZ+vFW3LrbuPpj9bREASo6FFgCcxeEdO6L5qdFR2/uS9IFXUnk3+74HTyyyrqmuj5c+bok1rfuyvw0CQMmy0AKAH7G7qSlWP/tMNPz6l+lDr6TyrO7Ky+OxIRNixFvL4uud7sgCgB9joQUA7bR/7VoPjpfULS0fPjT2rN+Y/W0OAArDQgsAOmjH4kWxavTjUdfnsvQhWFJxq7380lj5eFVsnz8v+9saABSOhRYAdNL2BfNjZfWoqL3sF+mDsaTiZJEFAOfPQgsAztPuZcvi84EPpA/Jkkq/5cOHxv61a7O/bQFA4VloAUAX2T5/Xqwa/XjU/7JP+tAsqXRyRxYAdD0LLQDoYvvXro3mp0ZHbe9L0gdpSbm5IwsAuoeFFgB0kz0rVsRXL74Q82+4Ln2oltRzzb+hX7S8MC52f/FF9rchAChbFloA0M32fdUSaye+GgtvvyV90JbUfS3uf0ese+O12L92Tfa3HQAoexZaANBDjh44EOvfejPmXvPb9MFbUte14JYbY/P0aXH8uyPZ32YAoGJYaAFADzuye3e0fvJxLB8+NGp7X5o+jEvqRJf+PJYPHxqts2fF0QMHsr+tAEDFsdACgET7166NL8eOibo+vfMHdEk/Wl2f3tH81OjYu7o5+9sHAFQ0Cy0AKAEHNm6IjZMnxWf335s+sEs6vc8H3h8b35kcBzasz/52AQCEhRYAlJSj3x6IrZ/OiZXVo6L+qivSh3ipkpt7zW+j+ekn45vGxjh++HD2twcA4CQWWgBQovasXBHrXp8YS++5K32wlyqppffeHevfejP2r/kq+9sAAHAWFloAUAC7mj6PlVUjPWtL6qZqe18Sy4cPjR2LFsb3x45l/5MHAH6EhRYAFMi3mzfF5venxrIhD0dt70vSlwBSkavrc1kse/SR2DR1imdjAUDBWGgBQEHt/qIp1r76Siy+s3/6YkAqUp/df0+se+P12LNyRfY/YwCgkyy0AKDgvtu7N75pbIgvnxsbC2+/NX1ZIJVii+64LVpeGBc7Fi2M40eOZP+zBQDOk4UWAJSR748dix2LFsaqJ6qj/pd90pcIUmb1v+wTq56oju3z58Xx7yyxAKCcWGgBQJk6vHNHbP10Tqx+5qlYcPMN6csFqSdacOtNsXrM07H10zlxePs32f8MAYBuYqEFABXg+HdHYvv8ebGyaqQ7t1R2Nf7217H6maf//HZCd2IBQEWw0AKACvPdnj2xfcH8WPPKS/HZ/fdG7WW/SF9ISB1tUf/fRcvzz8U3cxvju717s/9ZAQA9zEILACrcwa+/js3Tp0XToIFR16d3+qJCOltL77nrxE8n/P7Ysex/OgBAIgstAOCEY4cOxY5FC2P1M0/HvH7XpC8wVNnN63dNrH7m6dhWXxdHDxzI/ucBAJQQCy0A4Iy+P3Ys9javis3T3o9Vox+Phbffmr7gUHk3r9+1sWLE8Nj47juxZ8Xy+P7o0ex/BgBAibLQAgDabf/atbFp6pRY9ugjHi6v867+l32iadDAWPfG67F72TIPdAcA2s1CCwDolO+PHYu9q5tjw+RJ0TRoYDT8+pfpCxKVdo2//XUsHz40Nk2dEntXN3sOFgDQaRZaAECXObBhfbTOmhkt4/4UiwfcEbW9L0lfoiivBbfcGM1PjY4tH30Y327elP1/TwCgjFhoAQDd5sjOnbFz6ZLY+O47sWr0E7H4zt9bcpVhdX0ui8V3/j5WPVEdGya9HTsWLoiDra3Z//cDAMqYhRYA0KMObtkSOxYuiI3vvhOrxzwdnz1wXzRe3Td9KaP2VXv5pbF4wO9j5eNVsWHSW7Fjwfw4+PXX2f+3AgAqjIUWAJDu6P79sbe5OVpnz4q1E16J5Y8Ni0W/uy1qL3M3V1Z1fXrHojtui+XDHo2vXnoxtnz4Qez67LM4tNWdVwBAPgstAKBkfbd3b+xraYlt9XWx/q03Y9UT1bH0nrui8be/Tl/4lEu1vS+JhbfdEsuHD421r74crbNmxr6Wljh26FD2//wAAGdloQUAFNLRAwdi/9q18c3cxtgweVKsfubpaBo0MBbdcbuF10nV/7JPLLztlvji4Yfiy7FjYsPkSbGtvi72rFwRh3fsyP6fEQCgUyy0AICy9P2xY3Fo27bYs3JFfDO3MTZPnxbrXpsQzU+NjqZBA2PpPXfF/Bv7FXL5Vdv7kph/Y79YcteAaBo0MJqfGh1rXhof6996M1pnzYwdixbGvpaW+G7v3uz/GQAAuoWFFgBA/PmOr0PbtsW+lpbYvWxZbKuvi9ZZM2P9W2/Gujdej3VvvB5fjh0TzU+NPtHKqpHx+cAHOt3y4UNPvNaal8af+HO+/mRGtM6aGa2zZsbuZcti97JlsXd1cxzats1bAQEAwkILAAAAgIKx0AIAAACgUCy0AAAAACgUCy0AAAAACsVCCwAAAIBCsdACAAAAoFAstAAAAAAoFPyoZWIAAADnSURBVAstAAAAAArFQgsAAACAQrHQAgAAAKBQLLQAAAAAKBQLLQAAAAAKxUILAAAAgEKx0AIAAACgUCy0AAAAACgUCy0AAAAACsVCCwAAAIBCsdACAAAAoFAstAAAAAAoFAstAAAAAArFQgsAAACAQrHQAgAAAKBQLLQAAAAAKBQLLQAAAAAKxUILAAAAgEKx0AIAAACgUCy0AAAAACgUCy0AAAAACsVCCwAAAIBCsdACAAAAoFAstAAAAAAoFAstAAAAAArFQgsAAACAQrHQAgAAAKBQLLQAAAAAKBQLLQAAAAAK5f8H5fBBZ7L81ikAAAAASUVORK5CYII="/>
          <p:cNvSpPr>
            <a:spLocks noChangeAspect="1" noChangeArrowheads="1"/>
          </p:cNvSpPr>
          <p:nvPr/>
        </p:nvSpPr>
        <p:spPr bwMode="auto">
          <a:xfrm>
            <a:off x="116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050"/>
          </a:p>
        </p:txBody>
      </p:sp>
      <p:pic>
        <p:nvPicPr>
          <p:cNvPr id="7" name="Picture 6"/>
          <p:cNvPicPr>
            <a:picLocks noChangeAspect="1"/>
          </p:cNvPicPr>
          <p:nvPr/>
        </p:nvPicPr>
        <p:blipFill>
          <a:blip r:embed="rId2"/>
          <a:stretch>
            <a:fillRect/>
          </a:stretch>
        </p:blipFill>
        <p:spPr>
          <a:xfrm>
            <a:off x="545678" y="1035529"/>
            <a:ext cx="7324157" cy="4520051"/>
          </a:xfrm>
          <a:prstGeom prst="rect">
            <a:avLst/>
          </a:prstGeom>
        </p:spPr>
      </p:pic>
      <p:sp>
        <p:nvSpPr>
          <p:cNvPr id="6" name="TextBox 5">
            <a:extLst>
              <a:ext uri="{FF2B5EF4-FFF2-40B4-BE49-F238E27FC236}">
                <a16:creationId xmlns:a16="http://schemas.microsoft.com/office/drawing/2014/main" id="{2BD80986-286B-7D4B-B686-F800D40EDF17}"/>
              </a:ext>
            </a:extLst>
          </p:cNvPr>
          <p:cNvSpPr txBox="1"/>
          <p:nvPr/>
        </p:nvSpPr>
        <p:spPr>
          <a:xfrm>
            <a:off x="7290547" y="5001582"/>
            <a:ext cx="1418174" cy="738664"/>
          </a:xfrm>
          <a:prstGeom prst="rect">
            <a:avLst/>
          </a:prstGeom>
          <a:noFill/>
        </p:spPr>
        <p:txBody>
          <a:bodyPr wrap="square" rtlCol="0">
            <a:spAutoFit/>
          </a:bodyPr>
          <a:lstStyle/>
          <a:p>
            <a:r>
              <a:rPr lang="en-US" sz="1050" dirty="0"/>
              <a:t>*1 of 30 female faculty members (SL) was on leave in 2018</a:t>
            </a:r>
          </a:p>
        </p:txBody>
      </p:sp>
    </p:spTree>
    <p:extLst>
      <p:ext uri="{BB962C8B-B14F-4D97-AF65-F5344CB8AC3E}">
        <p14:creationId xmlns:p14="http://schemas.microsoft.com/office/powerpoint/2010/main" val="631603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38608" y="1284096"/>
            <a:ext cx="7297046" cy="4504774"/>
          </a:xfrm>
          <a:prstGeom prst="rect">
            <a:avLst/>
          </a:prstGeom>
        </p:spPr>
      </p:pic>
    </p:spTree>
    <p:extLst>
      <p:ext uri="{BB962C8B-B14F-4D97-AF65-F5344CB8AC3E}">
        <p14:creationId xmlns:p14="http://schemas.microsoft.com/office/powerpoint/2010/main" val="31083240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AFB9F-0386-F945-8D47-32542DCFD6E5}"/>
              </a:ext>
            </a:extLst>
          </p:cNvPr>
          <p:cNvSpPr>
            <a:spLocks noGrp="1"/>
          </p:cNvSpPr>
          <p:nvPr>
            <p:ph type="title"/>
          </p:nvPr>
        </p:nvSpPr>
        <p:spPr/>
        <p:txBody>
          <a:bodyPr/>
          <a:lstStyle/>
          <a:p>
            <a:pPr algn="ctr"/>
            <a:r>
              <a:rPr lang="en-US" dirty="0"/>
              <a:t>Service</a:t>
            </a:r>
          </a:p>
        </p:txBody>
      </p:sp>
      <p:sp>
        <p:nvSpPr>
          <p:cNvPr id="3" name="Text Placeholder 2">
            <a:extLst>
              <a:ext uri="{FF2B5EF4-FFF2-40B4-BE49-F238E27FC236}">
                <a16:creationId xmlns:a16="http://schemas.microsoft.com/office/drawing/2014/main" id="{BD9BC804-0707-EA4E-BD38-A5951712B7AB}"/>
              </a:ext>
            </a:extLst>
          </p:cNvPr>
          <p:cNvSpPr>
            <a:spLocks noGrp="1"/>
          </p:cNvSpPr>
          <p:nvPr>
            <p:ph type="body" idx="1"/>
          </p:nvPr>
        </p:nvSpPr>
        <p:spPr/>
        <p:txBody>
          <a:bodyPr/>
          <a:lstStyle/>
          <a:p>
            <a:pPr algn="ctr"/>
            <a:r>
              <a:rPr lang="en-US" dirty="0"/>
              <a:t>A look at the data reported on our 2018 FARs</a:t>
            </a:r>
          </a:p>
        </p:txBody>
      </p:sp>
    </p:spTree>
    <p:extLst>
      <p:ext uri="{BB962C8B-B14F-4D97-AF65-F5344CB8AC3E}">
        <p14:creationId xmlns:p14="http://schemas.microsoft.com/office/powerpoint/2010/main" val="4005902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71046" y="933122"/>
            <a:ext cx="7996484" cy="4932552"/>
          </a:xfrm>
          <a:prstGeom prst="rect">
            <a:avLst/>
          </a:prstGeom>
        </p:spPr>
      </p:pic>
    </p:spTree>
    <p:extLst>
      <p:ext uri="{BB962C8B-B14F-4D97-AF65-F5344CB8AC3E}">
        <p14:creationId xmlns:p14="http://schemas.microsoft.com/office/powerpoint/2010/main" val="3583748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03635" y="917972"/>
            <a:ext cx="8136731" cy="5022056"/>
          </a:xfrm>
          <a:prstGeom prst="rect">
            <a:avLst/>
          </a:prstGeom>
        </p:spPr>
      </p:pic>
    </p:spTree>
    <p:extLst>
      <p:ext uri="{BB962C8B-B14F-4D97-AF65-F5344CB8AC3E}">
        <p14:creationId xmlns:p14="http://schemas.microsoft.com/office/powerpoint/2010/main" val="1282293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64381" y="935831"/>
            <a:ext cx="7615238" cy="4986338"/>
          </a:xfrm>
          <a:prstGeom prst="rect">
            <a:avLst/>
          </a:prstGeom>
        </p:spPr>
      </p:pic>
    </p:spTree>
    <p:extLst>
      <p:ext uri="{BB962C8B-B14F-4D97-AF65-F5344CB8AC3E}">
        <p14:creationId xmlns:p14="http://schemas.microsoft.com/office/powerpoint/2010/main" val="1912564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92944" y="978694"/>
            <a:ext cx="7758113" cy="4900613"/>
          </a:xfrm>
          <a:prstGeom prst="rect">
            <a:avLst/>
          </a:prstGeom>
        </p:spPr>
      </p:pic>
    </p:spTree>
    <p:extLst>
      <p:ext uri="{BB962C8B-B14F-4D97-AF65-F5344CB8AC3E}">
        <p14:creationId xmlns:p14="http://schemas.microsoft.com/office/powerpoint/2010/main" val="1632116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60810" y="939403"/>
            <a:ext cx="7622381" cy="4979194"/>
          </a:xfrm>
          <a:prstGeom prst="rect">
            <a:avLst/>
          </a:prstGeom>
        </p:spPr>
      </p:pic>
    </p:spTree>
    <p:extLst>
      <p:ext uri="{BB962C8B-B14F-4D97-AF65-F5344CB8AC3E}">
        <p14:creationId xmlns:p14="http://schemas.microsoft.com/office/powerpoint/2010/main" val="2700152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71500" y="992981"/>
            <a:ext cx="8001000" cy="4872038"/>
          </a:xfrm>
          <a:prstGeom prst="rect">
            <a:avLst/>
          </a:prstGeom>
        </p:spPr>
      </p:pic>
    </p:spTree>
    <p:extLst>
      <p:ext uri="{BB962C8B-B14F-4D97-AF65-F5344CB8AC3E}">
        <p14:creationId xmlns:p14="http://schemas.microsoft.com/office/powerpoint/2010/main" val="987706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63003-FE8C-154F-9BC5-7E5EA1A21CCF}"/>
              </a:ext>
            </a:extLst>
          </p:cNvPr>
          <p:cNvSpPr>
            <a:spLocks noGrp="1"/>
          </p:cNvSpPr>
          <p:nvPr>
            <p:ph type="title"/>
          </p:nvPr>
        </p:nvSpPr>
        <p:spPr/>
        <p:txBody>
          <a:bodyPr/>
          <a:lstStyle/>
          <a:p>
            <a:r>
              <a:rPr lang="en-US" dirty="0"/>
              <a:t>Welcome New Faculty</a:t>
            </a:r>
          </a:p>
        </p:txBody>
      </p:sp>
      <p:sp>
        <p:nvSpPr>
          <p:cNvPr id="3" name="Text Placeholder 2">
            <a:extLst>
              <a:ext uri="{FF2B5EF4-FFF2-40B4-BE49-F238E27FC236}">
                <a16:creationId xmlns:a16="http://schemas.microsoft.com/office/drawing/2014/main" id="{818F74C1-B409-3E4D-9BDF-7662DE758D32}"/>
              </a:ext>
            </a:extLst>
          </p:cNvPr>
          <p:cNvSpPr>
            <a:spLocks noGrp="1"/>
          </p:cNvSpPr>
          <p:nvPr>
            <p:ph type="body" idx="1"/>
          </p:nvPr>
        </p:nvSpPr>
        <p:spPr>
          <a:xfrm>
            <a:off x="457200" y="1249325"/>
            <a:ext cx="3848986" cy="4375298"/>
          </a:xfrm>
        </p:spPr>
        <p:txBody>
          <a:bodyPr/>
          <a:lstStyle/>
          <a:p>
            <a:pPr marL="25400" indent="0">
              <a:buNone/>
            </a:pPr>
            <a:r>
              <a:rPr lang="en-US" dirty="0">
                <a:latin typeface="+mj-lt"/>
              </a:rPr>
              <a:t>Anne </a:t>
            </a:r>
            <a:r>
              <a:rPr lang="en-US" dirty="0" err="1">
                <a:latin typeface="+mj-lt"/>
              </a:rPr>
              <a:t>Blaschke</a:t>
            </a:r>
            <a:endParaRPr lang="en-US" dirty="0">
              <a:latin typeface="+mj-lt"/>
            </a:endParaRPr>
          </a:p>
          <a:p>
            <a:pPr marL="25400" indent="0">
              <a:buNone/>
            </a:pPr>
            <a:endParaRPr lang="en-US" dirty="0">
              <a:latin typeface="+mj-lt"/>
            </a:endParaRPr>
          </a:p>
          <a:p>
            <a:pPr marL="25400" indent="0">
              <a:buNone/>
            </a:pPr>
            <a:r>
              <a:rPr lang="en-US" dirty="0">
                <a:latin typeface="+mj-lt"/>
              </a:rPr>
              <a:t>Lucas Fain</a:t>
            </a:r>
          </a:p>
          <a:p>
            <a:pPr marL="25400" indent="0">
              <a:buNone/>
            </a:pPr>
            <a:endParaRPr lang="en-US" dirty="0">
              <a:latin typeface="+mj-lt"/>
            </a:endParaRPr>
          </a:p>
          <a:p>
            <a:pPr marL="25400" indent="0">
              <a:buNone/>
            </a:pPr>
            <a:r>
              <a:rPr lang="en-US" dirty="0">
                <a:latin typeface="+mj-lt"/>
              </a:rPr>
              <a:t>Beth </a:t>
            </a:r>
            <a:r>
              <a:rPr lang="en-US" dirty="0" err="1">
                <a:latin typeface="+mj-lt"/>
              </a:rPr>
              <a:t>Fincke</a:t>
            </a:r>
            <a:endParaRPr lang="en-US" dirty="0">
              <a:latin typeface="+mj-lt"/>
            </a:endParaRPr>
          </a:p>
          <a:p>
            <a:pPr marL="25400" indent="0">
              <a:buNone/>
            </a:pPr>
            <a:endParaRPr lang="en-US" dirty="0">
              <a:latin typeface="+mj-lt"/>
            </a:endParaRPr>
          </a:p>
          <a:p>
            <a:pPr marL="25400" indent="0">
              <a:buNone/>
            </a:pPr>
            <a:r>
              <a:rPr lang="en-US" dirty="0">
                <a:latin typeface="+mj-lt"/>
              </a:rPr>
              <a:t>Robert Kilpatrick</a:t>
            </a:r>
          </a:p>
          <a:p>
            <a:pPr marL="25400" indent="0">
              <a:buNone/>
            </a:pPr>
            <a:endParaRPr lang="en-US" dirty="0"/>
          </a:p>
        </p:txBody>
      </p:sp>
      <p:sp>
        <p:nvSpPr>
          <p:cNvPr id="4" name="TextBox 3">
            <a:extLst>
              <a:ext uri="{FF2B5EF4-FFF2-40B4-BE49-F238E27FC236}">
                <a16:creationId xmlns:a16="http://schemas.microsoft.com/office/drawing/2014/main" id="{0BC9423C-AB54-F64E-9AA7-21278D2A7F38}"/>
              </a:ext>
            </a:extLst>
          </p:cNvPr>
          <p:cNvSpPr txBox="1"/>
          <p:nvPr/>
        </p:nvSpPr>
        <p:spPr>
          <a:xfrm>
            <a:off x="4412512" y="2849525"/>
            <a:ext cx="3870251" cy="3754874"/>
          </a:xfrm>
          <a:prstGeom prst="rect">
            <a:avLst/>
          </a:prstGeom>
          <a:noFill/>
        </p:spPr>
        <p:txBody>
          <a:bodyPr wrap="square" rtlCol="0">
            <a:spAutoFit/>
          </a:bodyPr>
          <a:lstStyle/>
          <a:p>
            <a:r>
              <a:rPr lang="en-US" sz="3200" dirty="0"/>
              <a:t>Michael </a:t>
            </a:r>
            <a:r>
              <a:rPr lang="en-US" sz="3200" dirty="0" err="1"/>
              <a:t>McCluskey</a:t>
            </a:r>
            <a:endParaRPr lang="en-US" sz="3200" dirty="0"/>
          </a:p>
          <a:p>
            <a:endParaRPr lang="en-US" sz="3200" dirty="0"/>
          </a:p>
          <a:p>
            <a:r>
              <a:rPr lang="en-US" sz="3200" dirty="0"/>
              <a:t>Swati Mehta</a:t>
            </a:r>
          </a:p>
          <a:p>
            <a:endParaRPr lang="en-US" sz="3200" dirty="0"/>
          </a:p>
          <a:p>
            <a:r>
              <a:rPr lang="en-US" sz="3200" dirty="0"/>
              <a:t>Peter Ruggiero</a:t>
            </a:r>
          </a:p>
          <a:p>
            <a:endParaRPr lang="en-US" sz="3200" dirty="0"/>
          </a:p>
          <a:p>
            <a:r>
              <a:rPr lang="en-US" sz="3200" dirty="0"/>
              <a:t>Michelle Smith</a:t>
            </a:r>
          </a:p>
          <a:p>
            <a:endParaRPr lang="en-US" dirty="0"/>
          </a:p>
        </p:txBody>
      </p:sp>
    </p:spTree>
    <p:extLst>
      <p:ext uri="{BB962C8B-B14F-4D97-AF65-F5344CB8AC3E}">
        <p14:creationId xmlns:p14="http://schemas.microsoft.com/office/powerpoint/2010/main" val="4158252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82241" y="982266"/>
            <a:ext cx="7579519" cy="4893469"/>
          </a:xfrm>
          <a:prstGeom prst="rect">
            <a:avLst/>
          </a:prstGeom>
        </p:spPr>
      </p:pic>
    </p:spTree>
    <p:extLst>
      <p:ext uri="{BB962C8B-B14F-4D97-AF65-F5344CB8AC3E}">
        <p14:creationId xmlns:p14="http://schemas.microsoft.com/office/powerpoint/2010/main" val="3241364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89385" y="1089422"/>
            <a:ext cx="7565231" cy="4679156"/>
          </a:xfrm>
          <a:prstGeom prst="rect">
            <a:avLst/>
          </a:prstGeom>
        </p:spPr>
      </p:pic>
    </p:spTree>
    <p:extLst>
      <p:ext uri="{BB962C8B-B14F-4D97-AF65-F5344CB8AC3E}">
        <p14:creationId xmlns:p14="http://schemas.microsoft.com/office/powerpoint/2010/main" val="3453908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07244" y="1110853"/>
            <a:ext cx="7529513" cy="4636294"/>
          </a:xfrm>
          <a:prstGeom prst="rect">
            <a:avLst/>
          </a:prstGeom>
        </p:spPr>
      </p:pic>
    </p:spTree>
    <p:extLst>
      <p:ext uri="{BB962C8B-B14F-4D97-AF65-F5344CB8AC3E}">
        <p14:creationId xmlns:p14="http://schemas.microsoft.com/office/powerpoint/2010/main" val="6977161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85813" y="1100138"/>
            <a:ext cx="7572375" cy="4657725"/>
          </a:xfrm>
          <a:prstGeom prst="rect">
            <a:avLst/>
          </a:prstGeom>
        </p:spPr>
      </p:pic>
    </p:spTree>
    <p:extLst>
      <p:ext uri="{BB962C8B-B14F-4D97-AF65-F5344CB8AC3E}">
        <p14:creationId xmlns:p14="http://schemas.microsoft.com/office/powerpoint/2010/main" val="33462312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4D341-609C-C742-AB0E-0AE6E4B51068}"/>
              </a:ext>
            </a:extLst>
          </p:cNvPr>
          <p:cNvSpPr>
            <a:spLocks noGrp="1"/>
          </p:cNvSpPr>
          <p:nvPr>
            <p:ph type="title"/>
          </p:nvPr>
        </p:nvSpPr>
        <p:spPr/>
        <p:txBody>
          <a:bodyPr/>
          <a:lstStyle/>
          <a:p>
            <a:r>
              <a:rPr lang="en-US" dirty="0"/>
              <a:t>FAR Reporting</a:t>
            </a:r>
          </a:p>
        </p:txBody>
      </p:sp>
      <p:sp>
        <p:nvSpPr>
          <p:cNvPr id="3" name="Content Placeholder 2">
            <a:extLst>
              <a:ext uri="{FF2B5EF4-FFF2-40B4-BE49-F238E27FC236}">
                <a16:creationId xmlns:a16="http://schemas.microsoft.com/office/drawing/2014/main" id="{918E5625-203C-0649-AE6A-5C196F239EE7}"/>
              </a:ext>
            </a:extLst>
          </p:cNvPr>
          <p:cNvSpPr>
            <a:spLocks noGrp="1"/>
          </p:cNvSpPr>
          <p:nvPr>
            <p:ph idx="1"/>
          </p:nvPr>
        </p:nvSpPr>
        <p:spPr/>
        <p:txBody>
          <a:bodyPr/>
          <a:lstStyle/>
          <a:p>
            <a:r>
              <a:rPr lang="en-US" dirty="0"/>
              <a:t>Standardize FAR reporting (FIC task)</a:t>
            </a:r>
          </a:p>
          <a:p>
            <a:pPr lvl="1"/>
            <a:r>
              <a:rPr lang="en-US" dirty="0"/>
              <a:t>Differentiate Service from Citizenship &amp; Professional Development</a:t>
            </a:r>
          </a:p>
          <a:p>
            <a:r>
              <a:rPr lang="en-US" dirty="0"/>
              <a:t>Record and acknowledge citizenship (survey)</a:t>
            </a:r>
          </a:p>
          <a:p>
            <a:pPr lvl="1"/>
            <a:r>
              <a:rPr lang="en-US" dirty="0"/>
              <a:t>How to record citizenship without cluttering FAR?</a:t>
            </a:r>
          </a:p>
          <a:p>
            <a:endParaRPr lang="en-US" dirty="0"/>
          </a:p>
        </p:txBody>
      </p:sp>
    </p:spTree>
    <p:extLst>
      <p:ext uri="{BB962C8B-B14F-4D97-AF65-F5344CB8AC3E}">
        <p14:creationId xmlns:p14="http://schemas.microsoft.com/office/powerpoint/2010/main" val="38936543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96FC-EFA8-C24B-A65A-2AEA5B0AC437}"/>
              </a:ext>
            </a:extLst>
          </p:cNvPr>
          <p:cNvSpPr>
            <a:spLocks noGrp="1"/>
          </p:cNvSpPr>
          <p:nvPr>
            <p:ph type="title"/>
          </p:nvPr>
        </p:nvSpPr>
        <p:spPr/>
        <p:txBody>
          <a:bodyPr/>
          <a:lstStyle/>
          <a:p>
            <a:r>
              <a:rPr lang="en-US" dirty="0"/>
              <a:t>Piloting New Policies (Chris)</a:t>
            </a:r>
          </a:p>
        </p:txBody>
      </p:sp>
      <p:sp>
        <p:nvSpPr>
          <p:cNvPr id="3" name="Content Placeholder 2">
            <a:extLst>
              <a:ext uri="{FF2B5EF4-FFF2-40B4-BE49-F238E27FC236}">
                <a16:creationId xmlns:a16="http://schemas.microsoft.com/office/drawing/2014/main" id="{F65FF523-446F-6247-A2A6-30EBEBF2DB2D}"/>
              </a:ext>
            </a:extLst>
          </p:cNvPr>
          <p:cNvSpPr>
            <a:spLocks noGrp="1"/>
          </p:cNvSpPr>
          <p:nvPr>
            <p:ph idx="1"/>
          </p:nvPr>
        </p:nvSpPr>
        <p:spPr/>
        <p:txBody>
          <a:bodyPr/>
          <a:lstStyle/>
          <a:p>
            <a:r>
              <a:rPr lang="en-US" dirty="0"/>
              <a:t>Service Expectations</a:t>
            </a:r>
          </a:p>
          <a:p>
            <a:r>
              <a:rPr lang="en-US" dirty="0"/>
              <a:t>Committee Assignments</a:t>
            </a:r>
          </a:p>
          <a:p>
            <a:r>
              <a:rPr lang="en-US" dirty="0"/>
              <a:t>Beginning of Year Meetings</a:t>
            </a:r>
          </a:p>
        </p:txBody>
      </p:sp>
    </p:spTree>
    <p:extLst>
      <p:ext uri="{BB962C8B-B14F-4D97-AF65-F5344CB8AC3E}">
        <p14:creationId xmlns:p14="http://schemas.microsoft.com/office/powerpoint/2010/main" val="3683830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4AD03-FE3F-A246-8690-6B479C317814}"/>
              </a:ext>
            </a:extLst>
          </p:cNvPr>
          <p:cNvSpPr>
            <a:spLocks noGrp="1"/>
          </p:cNvSpPr>
          <p:nvPr>
            <p:ph type="title"/>
          </p:nvPr>
        </p:nvSpPr>
        <p:spPr/>
        <p:txBody>
          <a:bodyPr/>
          <a:lstStyle/>
          <a:p>
            <a:r>
              <a:rPr lang="en-US" dirty="0"/>
              <a:t>Service Expectations</a:t>
            </a:r>
          </a:p>
        </p:txBody>
      </p:sp>
      <p:sp>
        <p:nvSpPr>
          <p:cNvPr id="9" name="Rectangle 2">
            <a:extLst>
              <a:ext uri="{FF2B5EF4-FFF2-40B4-BE49-F238E27FC236}">
                <a16:creationId xmlns:a16="http://schemas.microsoft.com/office/drawing/2014/main" id="{A5AB7127-A69E-174C-B1FA-6EB048422382}"/>
              </a:ext>
            </a:extLst>
          </p:cNvPr>
          <p:cNvSpPr>
            <a:spLocks noChangeArrowheads="1"/>
          </p:cNvSpPr>
          <p:nvPr/>
        </p:nvSpPr>
        <p:spPr bwMode="auto">
          <a:xfrm>
            <a:off x="-628651" y="-685334"/>
            <a:ext cx="11083971" cy="69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buClrTx/>
            </a:pPr>
            <a:br>
              <a:rPr lang="en-US" altLang="en-US" sz="1350">
                <a:solidFill>
                  <a:schemeClr val="tx1"/>
                </a:solidFill>
                <a:latin typeface="Arial" panose="020B0604020202020204" pitchFamily="34" charset="0"/>
              </a:rPr>
            </a:br>
            <a:endParaRPr lang="en-US" altLang="en-US" sz="1350">
              <a:solidFill>
                <a:schemeClr val="tx1"/>
              </a:solidFill>
              <a:latin typeface="Arial" panose="020B0604020202020204" pitchFamily="34" charset="0"/>
            </a:endParaRPr>
          </a:p>
          <a:p>
            <a:pPr defTabSz="685800" eaLnBrk="0" fontAlgn="base" hangingPunct="0">
              <a:spcBef>
                <a:spcPct val="0"/>
              </a:spcBef>
              <a:spcAft>
                <a:spcPct val="0"/>
              </a:spcAft>
              <a:buClrTx/>
            </a:pPr>
            <a:endParaRPr lang="en-US" altLang="en-US" sz="1350">
              <a:solidFill>
                <a:schemeClr val="tx1"/>
              </a:solidFill>
              <a:latin typeface="Arial" panose="020B0604020202020204" pitchFamily="34" charset="0"/>
            </a:endParaRPr>
          </a:p>
        </p:txBody>
      </p:sp>
      <p:graphicFrame>
        <p:nvGraphicFramePr>
          <p:cNvPr id="12" name="Content Placeholder 11">
            <a:extLst>
              <a:ext uri="{FF2B5EF4-FFF2-40B4-BE49-F238E27FC236}">
                <a16:creationId xmlns:a16="http://schemas.microsoft.com/office/drawing/2014/main" id="{D387D7AE-0FF6-F745-938A-49E3069B4033}"/>
              </a:ext>
            </a:extLst>
          </p:cNvPr>
          <p:cNvGraphicFramePr>
            <a:graphicFrameLocks noGrp="1"/>
          </p:cNvGraphicFramePr>
          <p:nvPr>
            <p:ph idx="1"/>
            <p:extLst/>
          </p:nvPr>
        </p:nvGraphicFramePr>
        <p:xfrm>
          <a:off x="812525" y="2194990"/>
          <a:ext cx="7595980" cy="3254138"/>
        </p:xfrm>
        <a:graphic>
          <a:graphicData uri="http://schemas.openxmlformats.org/drawingml/2006/table">
            <a:tbl>
              <a:tblPr/>
              <a:tblGrid>
                <a:gridCol w="1898995">
                  <a:extLst>
                    <a:ext uri="{9D8B030D-6E8A-4147-A177-3AD203B41FA5}">
                      <a16:colId xmlns:a16="http://schemas.microsoft.com/office/drawing/2014/main" val="3095468231"/>
                    </a:ext>
                  </a:extLst>
                </a:gridCol>
                <a:gridCol w="1898995">
                  <a:extLst>
                    <a:ext uri="{9D8B030D-6E8A-4147-A177-3AD203B41FA5}">
                      <a16:colId xmlns:a16="http://schemas.microsoft.com/office/drawing/2014/main" val="199375157"/>
                    </a:ext>
                  </a:extLst>
                </a:gridCol>
                <a:gridCol w="1898995">
                  <a:extLst>
                    <a:ext uri="{9D8B030D-6E8A-4147-A177-3AD203B41FA5}">
                      <a16:colId xmlns:a16="http://schemas.microsoft.com/office/drawing/2014/main" val="31069483"/>
                    </a:ext>
                  </a:extLst>
                </a:gridCol>
                <a:gridCol w="1898995">
                  <a:extLst>
                    <a:ext uri="{9D8B030D-6E8A-4147-A177-3AD203B41FA5}">
                      <a16:colId xmlns:a16="http://schemas.microsoft.com/office/drawing/2014/main" val="1081625685"/>
                    </a:ext>
                  </a:extLst>
                </a:gridCol>
              </a:tblGrid>
              <a:tr h="3254138">
                <a:tc>
                  <a:txBody>
                    <a:bodyPr/>
                    <a:lstStyle/>
                    <a:p>
                      <a:pPr rtl="0" fontAlgn="t">
                        <a:spcBef>
                          <a:spcPts val="0"/>
                        </a:spcBef>
                        <a:spcAft>
                          <a:spcPts val="0"/>
                        </a:spcAft>
                      </a:pPr>
                      <a:r>
                        <a:rPr lang="en-US" sz="800" b="1" i="0" u="none" strike="noStrike">
                          <a:solidFill>
                            <a:srgbClr val="000000"/>
                          </a:solidFill>
                          <a:effectLst/>
                          <a:latin typeface="Arial" panose="020B0604020202020204" pitchFamily="34" charset="0"/>
                        </a:rPr>
                        <a:t>Rank/Expectation</a:t>
                      </a:r>
                      <a:endParaRPr lang="en-US" sz="1100">
                        <a:effectLst/>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800" b="1" i="0" u="sng">
                          <a:solidFill>
                            <a:srgbClr val="000000"/>
                          </a:solidFill>
                          <a:effectLst/>
                          <a:latin typeface="Arial" panose="020B0604020202020204" pitchFamily="34" charset="0"/>
                        </a:rPr>
                        <a:t>Lecturer</a:t>
                      </a:r>
                      <a:endParaRPr lang="en-US" sz="1100">
                        <a:effectLst/>
                      </a:endParaRPr>
                    </a:p>
                    <a:p>
                      <a:pPr rtl="0" fontAlgn="t">
                        <a:spcBef>
                          <a:spcPts val="0"/>
                        </a:spcBef>
                        <a:spcAft>
                          <a:spcPts val="0"/>
                        </a:spcAft>
                      </a:pPr>
                      <a:r>
                        <a:rPr lang="en-US" sz="800" b="0" i="0" u="none" strike="noStrike">
                          <a:solidFill>
                            <a:srgbClr val="000000"/>
                          </a:solidFill>
                          <a:effectLst/>
                          <a:latin typeface="Arial" panose="020B0604020202020204" pitchFamily="34" charset="0"/>
                        </a:rPr>
                        <a:t>Service on </a:t>
                      </a:r>
                      <a:r>
                        <a:rPr lang="en-US" sz="800" b="1" i="0" u="none" strike="noStrike">
                          <a:solidFill>
                            <a:srgbClr val="000000"/>
                          </a:solidFill>
                          <a:effectLst/>
                          <a:latin typeface="Arial" panose="020B0604020202020204" pitchFamily="34" charset="0"/>
                        </a:rPr>
                        <a:t>one</a:t>
                      </a:r>
                      <a:r>
                        <a:rPr lang="en-US" sz="800" b="0" i="0" u="none" strike="noStrike">
                          <a:solidFill>
                            <a:srgbClr val="000000"/>
                          </a:solidFill>
                          <a:effectLst/>
                          <a:latin typeface="Arial" panose="020B0604020202020204" pitchFamily="34" charset="0"/>
                        </a:rPr>
                        <a:t> </a:t>
                      </a:r>
                      <a:r>
                        <a:rPr lang="en-US" sz="800" b="1" i="0" u="none" strike="noStrike">
                          <a:solidFill>
                            <a:srgbClr val="000000"/>
                          </a:solidFill>
                          <a:effectLst/>
                          <a:latin typeface="Arial" panose="020B0604020202020204" pitchFamily="34" charset="0"/>
                        </a:rPr>
                        <a:t>opt-in</a:t>
                      </a:r>
                      <a:r>
                        <a:rPr lang="en-US" sz="800" b="0" i="0" u="none" strike="noStrike">
                          <a:solidFill>
                            <a:srgbClr val="000000"/>
                          </a:solidFill>
                          <a:effectLst/>
                          <a:latin typeface="Arial" panose="020B0604020202020204" pitchFamily="34" charset="0"/>
                        </a:rPr>
                        <a:t> committee or equivalent of the lecturer’s choice with a substantive product or impact that contributes to the </a:t>
                      </a:r>
                      <a:r>
                        <a:rPr lang="en-US" sz="800" b="0" i="0" u="sng">
                          <a:solidFill>
                            <a:srgbClr val="000000"/>
                          </a:solidFill>
                          <a:effectLst/>
                          <a:latin typeface="Arial" panose="020B0604020202020204" pitchFamily="34" charset="0"/>
                        </a:rPr>
                        <a:t>Writing Program</a:t>
                      </a:r>
                      <a:r>
                        <a:rPr lang="en-US" sz="800" b="0" i="0" u="none" strike="noStrike">
                          <a:solidFill>
                            <a:srgbClr val="000000"/>
                          </a:solidFill>
                          <a:effectLst/>
                          <a:latin typeface="Arial" panose="020B0604020202020204" pitchFamily="34" charset="0"/>
                        </a:rPr>
                        <a:t>)</a:t>
                      </a:r>
                      <a:endParaRPr lang="en-US" sz="1100">
                        <a:effectLst/>
                      </a:endParaRPr>
                    </a:p>
                    <a:p>
                      <a:pPr rtl="0" fontAlgn="t">
                        <a:spcBef>
                          <a:spcPts val="0"/>
                        </a:spcBef>
                        <a:spcAft>
                          <a:spcPts val="0"/>
                        </a:spcAft>
                      </a:pPr>
                      <a:br>
                        <a:rPr lang="en-US" sz="1100">
                          <a:effectLst/>
                        </a:rPr>
                      </a:br>
                      <a:r>
                        <a:rPr lang="en-US" sz="800" b="1" i="0" u="none" strike="noStrike">
                          <a:solidFill>
                            <a:srgbClr val="000000"/>
                          </a:solidFill>
                          <a:effectLst/>
                          <a:latin typeface="Arial" panose="020B0604020202020204" pitchFamily="34" charset="0"/>
                        </a:rPr>
                        <a:t>(2 time-intensity points</a:t>
                      </a:r>
                      <a:r>
                        <a:rPr lang="en-US" sz="800" b="0" i="0" u="none" strike="noStrike">
                          <a:solidFill>
                            <a:srgbClr val="000000"/>
                          </a:solidFill>
                          <a:effectLst/>
                          <a:latin typeface="Arial" panose="020B0604020202020204" pitchFamily="34" charset="0"/>
                        </a:rPr>
                        <a:t>)</a:t>
                      </a:r>
                      <a:endParaRPr lang="en-US" sz="1100">
                        <a:effectLst/>
                      </a:endParaRPr>
                    </a:p>
                    <a:p>
                      <a:pPr rtl="0" fontAlgn="t">
                        <a:spcBef>
                          <a:spcPts val="0"/>
                        </a:spcBef>
                        <a:spcAft>
                          <a:spcPts val="0"/>
                        </a:spcAft>
                      </a:pPr>
                      <a:br>
                        <a:rPr lang="en-US" sz="1100">
                          <a:effectLst/>
                        </a:rPr>
                      </a:br>
                      <a:r>
                        <a:rPr lang="en-US" sz="800" b="0" i="1" u="none" strike="noStrike">
                          <a:solidFill>
                            <a:srgbClr val="000000"/>
                          </a:solidFill>
                          <a:effectLst/>
                          <a:latin typeface="Arial" panose="020B0604020202020204" pitchFamily="34" charset="0"/>
                        </a:rPr>
                        <a:t>Note: Full-time lecturers in their first year teaching in the WP or on non-continuing contracts are exempt from this expectation.</a:t>
                      </a:r>
                      <a:endParaRPr lang="en-US" sz="1100">
                        <a:effectLst/>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800" b="1" i="0" u="sng">
                          <a:solidFill>
                            <a:srgbClr val="000000"/>
                          </a:solidFill>
                          <a:effectLst/>
                          <a:latin typeface="Arial" panose="020B0604020202020204" pitchFamily="34" charset="0"/>
                        </a:rPr>
                        <a:t>Senior Lecturer</a:t>
                      </a:r>
                      <a:endParaRPr lang="en-US" sz="1100">
                        <a:effectLst/>
                      </a:endParaRPr>
                    </a:p>
                    <a:p>
                      <a:pPr rtl="0" fontAlgn="t">
                        <a:spcBef>
                          <a:spcPts val="0"/>
                        </a:spcBef>
                        <a:spcAft>
                          <a:spcPts val="0"/>
                        </a:spcAft>
                      </a:pPr>
                      <a:r>
                        <a:rPr lang="en-US" sz="800" b="0" i="0" u="none" strike="noStrike">
                          <a:solidFill>
                            <a:srgbClr val="000000"/>
                          </a:solidFill>
                          <a:effectLst/>
                          <a:latin typeface="Arial" panose="020B0604020202020204" pitchFamily="34" charset="0"/>
                        </a:rPr>
                        <a:t>Service on </a:t>
                      </a:r>
                      <a:r>
                        <a:rPr lang="en-US" sz="800" b="1" i="0" u="none" strike="noStrike">
                          <a:solidFill>
                            <a:srgbClr val="000000"/>
                          </a:solidFill>
                          <a:effectLst/>
                          <a:latin typeface="Arial" panose="020B0604020202020204" pitchFamily="34" charset="0"/>
                        </a:rPr>
                        <a:t>one</a:t>
                      </a:r>
                      <a:r>
                        <a:rPr lang="en-US" sz="800" b="0" i="0" u="none" strike="noStrike">
                          <a:solidFill>
                            <a:srgbClr val="000000"/>
                          </a:solidFill>
                          <a:effectLst/>
                          <a:latin typeface="Arial" panose="020B0604020202020204" pitchFamily="34" charset="0"/>
                        </a:rPr>
                        <a:t> </a:t>
                      </a:r>
                      <a:r>
                        <a:rPr lang="en-US" sz="800" b="1" i="0" u="none" strike="noStrike">
                          <a:solidFill>
                            <a:srgbClr val="000000"/>
                          </a:solidFill>
                          <a:effectLst/>
                          <a:latin typeface="Arial" panose="020B0604020202020204" pitchFamily="34" charset="0"/>
                        </a:rPr>
                        <a:t>assigned WP</a:t>
                      </a:r>
                      <a:r>
                        <a:rPr lang="en-US" sz="800" b="0" i="0" u="none" strike="noStrike">
                          <a:solidFill>
                            <a:srgbClr val="000000"/>
                          </a:solidFill>
                          <a:effectLst/>
                          <a:latin typeface="Arial" panose="020B0604020202020204" pitchFamily="34" charset="0"/>
                        </a:rPr>
                        <a:t> </a:t>
                      </a:r>
                      <a:r>
                        <a:rPr lang="en-US" sz="800" b="1" i="0" u="none" strike="noStrike">
                          <a:solidFill>
                            <a:srgbClr val="000000"/>
                          </a:solidFill>
                          <a:effectLst/>
                          <a:latin typeface="Arial" panose="020B0604020202020204" pitchFamily="34" charset="0"/>
                        </a:rPr>
                        <a:t>committee</a:t>
                      </a:r>
                      <a:r>
                        <a:rPr lang="en-US" sz="800" b="0" i="0" u="none" strike="noStrike">
                          <a:solidFill>
                            <a:srgbClr val="000000"/>
                          </a:solidFill>
                          <a:effectLst/>
                          <a:latin typeface="Arial" panose="020B0604020202020204" pitchFamily="34" charset="0"/>
                        </a:rPr>
                        <a:t> and </a:t>
                      </a:r>
                      <a:r>
                        <a:rPr lang="en-US" sz="800" b="1" i="0" u="none" strike="noStrike">
                          <a:solidFill>
                            <a:srgbClr val="000000"/>
                          </a:solidFill>
                          <a:effectLst/>
                          <a:latin typeface="Arial" panose="020B0604020202020204" pitchFamily="34" charset="0"/>
                        </a:rPr>
                        <a:t>one other substantive opt-in</a:t>
                      </a:r>
                      <a:r>
                        <a:rPr lang="en-US" sz="800" b="0" i="0" u="none" strike="noStrike">
                          <a:solidFill>
                            <a:srgbClr val="000000"/>
                          </a:solidFill>
                          <a:effectLst/>
                          <a:latin typeface="Arial" panose="020B0604020202020204" pitchFamily="34" charset="0"/>
                        </a:rPr>
                        <a:t> service contribution or equivalent with a product or impact that contributes to the </a:t>
                      </a:r>
                      <a:r>
                        <a:rPr lang="en-US" sz="800" b="0" i="0" u="sng">
                          <a:solidFill>
                            <a:srgbClr val="000000"/>
                          </a:solidFill>
                          <a:effectLst/>
                          <a:latin typeface="Arial" panose="020B0604020202020204" pitchFamily="34" charset="0"/>
                        </a:rPr>
                        <a:t>Writing Program or Boston University</a:t>
                      </a:r>
                      <a:endParaRPr lang="en-US" sz="1100">
                        <a:effectLst/>
                      </a:endParaRPr>
                    </a:p>
                    <a:p>
                      <a:pPr rtl="0" fontAlgn="t">
                        <a:spcBef>
                          <a:spcPts val="0"/>
                        </a:spcBef>
                        <a:spcAft>
                          <a:spcPts val="0"/>
                        </a:spcAft>
                      </a:pPr>
                      <a:br>
                        <a:rPr lang="en-US" sz="1100">
                          <a:effectLst/>
                        </a:rPr>
                      </a:br>
                      <a:r>
                        <a:rPr lang="en-US" sz="800" b="1" i="0" u="none" strike="noStrike">
                          <a:solidFill>
                            <a:srgbClr val="000000"/>
                          </a:solidFill>
                          <a:effectLst/>
                          <a:latin typeface="Arial" panose="020B0604020202020204" pitchFamily="34" charset="0"/>
                        </a:rPr>
                        <a:t>(4 time-intensity points</a:t>
                      </a:r>
                      <a:r>
                        <a:rPr lang="en-US" sz="800" b="0" i="0" u="none" strike="noStrike">
                          <a:solidFill>
                            <a:srgbClr val="000000"/>
                          </a:solidFill>
                          <a:effectLst/>
                          <a:latin typeface="Arial" panose="020B0604020202020204" pitchFamily="34" charset="0"/>
                        </a:rPr>
                        <a:t>)</a:t>
                      </a:r>
                      <a:endParaRPr lang="en-US" sz="1100">
                        <a:effectLst/>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800" b="1" i="0" u="sng" dirty="0">
                          <a:solidFill>
                            <a:srgbClr val="000000"/>
                          </a:solidFill>
                          <a:effectLst/>
                          <a:latin typeface="Arial" panose="020B0604020202020204" pitchFamily="34" charset="0"/>
                        </a:rPr>
                        <a:t>Master Lecturer</a:t>
                      </a:r>
                      <a:endParaRPr lang="en-US" sz="1100" dirty="0">
                        <a:effectLst/>
                      </a:endParaRPr>
                    </a:p>
                    <a:p>
                      <a:pPr rtl="0" fontAlgn="t">
                        <a:spcBef>
                          <a:spcPts val="0"/>
                        </a:spcBef>
                        <a:spcAft>
                          <a:spcPts val="0"/>
                        </a:spcAft>
                      </a:pPr>
                      <a:r>
                        <a:rPr lang="en-US" sz="800" b="0" i="0" u="none" strike="noStrike" dirty="0">
                          <a:solidFill>
                            <a:srgbClr val="000000"/>
                          </a:solidFill>
                          <a:effectLst/>
                          <a:latin typeface="Arial" panose="020B0604020202020204" pitchFamily="34" charset="0"/>
                        </a:rPr>
                        <a:t>Service on one </a:t>
                      </a:r>
                      <a:r>
                        <a:rPr lang="en-US" sz="800" b="1" i="0" u="none" strike="noStrike" dirty="0">
                          <a:solidFill>
                            <a:srgbClr val="000000"/>
                          </a:solidFill>
                          <a:effectLst/>
                          <a:latin typeface="Arial" panose="020B0604020202020204" pitchFamily="34" charset="0"/>
                        </a:rPr>
                        <a:t>assigned WP committee</a:t>
                      </a:r>
                      <a:r>
                        <a:rPr lang="en-US" sz="800" b="0" i="0" u="none" strike="noStrike" dirty="0">
                          <a:solidFill>
                            <a:srgbClr val="000000"/>
                          </a:solidFill>
                          <a:effectLst/>
                          <a:latin typeface="Arial" panose="020B0604020202020204" pitchFamily="34" charset="0"/>
                        </a:rPr>
                        <a:t> and </a:t>
                      </a:r>
                      <a:r>
                        <a:rPr lang="en-US" sz="800" b="1" i="0" u="none" strike="noStrike" dirty="0">
                          <a:solidFill>
                            <a:srgbClr val="000000"/>
                          </a:solidFill>
                          <a:effectLst/>
                          <a:latin typeface="Arial" panose="020B0604020202020204" pitchFamily="34" charset="0"/>
                        </a:rPr>
                        <a:t>two other substantive opt-in</a:t>
                      </a:r>
                      <a:r>
                        <a:rPr lang="en-US" sz="800" b="0" i="0" u="none" strike="noStrike" dirty="0">
                          <a:solidFill>
                            <a:srgbClr val="000000"/>
                          </a:solidFill>
                          <a:effectLst/>
                          <a:latin typeface="Arial" panose="020B0604020202020204" pitchFamily="34" charset="0"/>
                        </a:rPr>
                        <a:t> service contributions or equivalent, at least </a:t>
                      </a:r>
                      <a:r>
                        <a:rPr lang="en-US" sz="800" b="0" i="0" u="sng" dirty="0">
                          <a:solidFill>
                            <a:srgbClr val="000000"/>
                          </a:solidFill>
                          <a:effectLst/>
                          <a:latin typeface="Arial" panose="020B0604020202020204" pitchFamily="34" charset="0"/>
                        </a:rPr>
                        <a:t>one of which should contribute to the Writing Program internally</a:t>
                      </a:r>
                      <a:r>
                        <a:rPr lang="en-US" sz="800" b="0" i="0" u="none" strike="noStrike" dirty="0">
                          <a:solidFill>
                            <a:srgbClr val="000000"/>
                          </a:solidFill>
                          <a:effectLst/>
                          <a:latin typeface="Arial" panose="020B0604020202020204" pitchFamily="34" charset="0"/>
                        </a:rPr>
                        <a:t>)</a:t>
                      </a:r>
                      <a:endParaRPr lang="en-US" sz="1100" dirty="0">
                        <a:effectLst/>
                      </a:endParaRPr>
                    </a:p>
                    <a:p>
                      <a:pPr rtl="0" fontAlgn="t">
                        <a:spcBef>
                          <a:spcPts val="0"/>
                        </a:spcBef>
                        <a:spcAft>
                          <a:spcPts val="0"/>
                        </a:spcAft>
                      </a:pPr>
                      <a:br>
                        <a:rPr lang="en-US" sz="1100" dirty="0">
                          <a:effectLst/>
                        </a:rPr>
                      </a:br>
                      <a:r>
                        <a:rPr lang="en-US" sz="800" b="1" i="0" u="none" strike="noStrike" dirty="0">
                          <a:solidFill>
                            <a:srgbClr val="000000"/>
                          </a:solidFill>
                          <a:effectLst/>
                          <a:latin typeface="Arial" panose="020B0604020202020204" pitchFamily="34" charset="0"/>
                        </a:rPr>
                        <a:t>(6 time-intensity points)</a:t>
                      </a:r>
                      <a:endParaRPr lang="en-US" sz="1100" dirty="0">
                        <a:effectLst/>
                      </a:endParaRPr>
                    </a:p>
                    <a:p>
                      <a:pPr fontAlgn="t"/>
                      <a:br>
                        <a:rPr lang="en-US" sz="1100" dirty="0">
                          <a:effectLst/>
                        </a:rPr>
                      </a:br>
                      <a:br>
                        <a:rPr lang="en-US" sz="1100" dirty="0">
                          <a:effectLst/>
                        </a:rPr>
                      </a:br>
                      <a:endParaRPr lang="en-US" sz="1100" dirty="0">
                        <a:effectLst/>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3670157"/>
                  </a:ext>
                </a:extLst>
              </a:tr>
            </a:tbl>
          </a:graphicData>
        </a:graphic>
      </p:graphicFrame>
      <p:sp>
        <p:nvSpPr>
          <p:cNvPr id="13" name="Rectangle 3">
            <a:extLst>
              <a:ext uri="{FF2B5EF4-FFF2-40B4-BE49-F238E27FC236}">
                <a16:creationId xmlns:a16="http://schemas.microsoft.com/office/drawing/2014/main" id="{0415DA49-52E4-EC4B-8775-CE655B198538}"/>
              </a:ext>
            </a:extLst>
          </p:cNvPr>
          <p:cNvSpPr>
            <a:spLocks noChangeArrowheads="1"/>
          </p:cNvSpPr>
          <p:nvPr/>
        </p:nvSpPr>
        <p:spPr bwMode="auto">
          <a:xfrm>
            <a:off x="-1530626" y="421271"/>
            <a:ext cx="15581494" cy="69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buClrTx/>
            </a:pPr>
            <a:br>
              <a:rPr lang="en-US" altLang="en-US" sz="1350">
                <a:solidFill>
                  <a:schemeClr val="tx1"/>
                </a:solidFill>
                <a:latin typeface="Arial" panose="020B0604020202020204" pitchFamily="34" charset="0"/>
              </a:rPr>
            </a:br>
            <a:endParaRPr lang="en-US" altLang="en-US" sz="1350">
              <a:solidFill>
                <a:schemeClr val="tx1"/>
              </a:solidFill>
              <a:latin typeface="Arial" panose="020B0604020202020204" pitchFamily="34" charset="0"/>
            </a:endParaRPr>
          </a:p>
          <a:p>
            <a:pPr defTabSz="685800" eaLnBrk="0" fontAlgn="base" hangingPunct="0">
              <a:spcBef>
                <a:spcPct val="0"/>
              </a:spcBef>
              <a:spcAft>
                <a:spcPct val="0"/>
              </a:spcAft>
              <a:buClrTx/>
            </a:pPr>
            <a:endParaRPr lang="en-US" altLang="en-US" sz="1350">
              <a:solidFill>
                <a:schemeClr val="tx1"/>
              </a:solidFill>
              <a:latin typeface="Arial" panose="020B0604020202020204" pitchFamily="34" charset="0"/>
            </a:endParaRPr>
          </a:p>
        </p:txBody>
      </p:sp>
    </p:spTree>
    <p:extLst>
      <p:ext uri="{BB962C8B-B14F-4D97-AF65-F5344CB8AC3E}">
        <p14:creationId xmlns:p14="http://schemas.microsoft.com/office/powerpoint/2010/main" val="3236056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A4E40-FC57-C145-9273-2898800B6371}"/>
              </a:ext>
            </a:extLst>
          </p:cNvPr>
          <p:cNvSpPr>
            <a:spLocks noGrp="1"/>
          </p:cNvSpPr>
          <p:nvPr>
            <p:ph type="title"/>
          </p:nvPr>
        </p:nvSpPr>
        <p:spPr/>
        <p:txBody>
          <a:bodyPr/>
          <a:lstStyle/>
          <a:p>
            <a:pPr algn="ctr"/>
            <a:r>
              <a:rPr lang="en-US" dirty="0"/>
              <a:t>Committees (AY 19/20)</a:t>
            </a:r>
          </a:p>
        </p:txBody>
      </p:sp>
      <p:sp>
        <p:nvSpPr>
          <p:cNvPr id="3" name="Content Placeholder 2">
            <a:extLst>
              <a:ext uri="{FF2B5EF4-FFF2-40B4-BE49-F238E27FC236}">
                <a16:creationId xmlns:a16="http://schemas.microsoft.com/office/drawing/2014/main" id="{449296C0-DC0D-AF4B-B4C1-D3DCFAB020D4}"/>
              </a:ext>
            </a:extLst>
          </p:cNvPr>
          <p:cNvSpPr>
            <a:spLocks noGrp="1"/>
          </p:cNvSpPr>
          <p:nvPr>
            <p:ph idx="1"/>
          </p:nvPr>
        </p:nvSpPr>
        <p:spPr/>
        <p:txBody>
          <a:bodyPr numCol="2">
            <a:normAutofit/>
          </a:bodyPr>
          <a:lstStyle/>
          <a:p>
            <a:r>
              <a:rPr lang="en-US" sz="2400" dirty="0"/>
              <a:t>Standard Search</a:t>
            </a:r>
          </a:p>
          <a:p>
            <a:r>
              <a:rPr lang="en-US" sz="2400" dirty="0"/>
              <a:t>ESL Search</a:t>
            </a:r>
          </a:p>
          <a:p>
            <a:r>
              <a:rPr lang="en-US" sz="2400" dirty="0"/>
              <a:t>ESL Director Search</a:t>
            </a:r>
          </a:p>
          <a:p>
            <a:r>
              <a:rPr lang="en-US" sz="2400" dirty="0"/>
              <a:t>Curriculum Committee</a:t>
            </a:r>
          </a:p>
          <a:p>
            <a:r>
              <a:rPr lang="en-US" sz="2400" dirty="0"/>
              <a:t>Faculty Issues Committee</a:t>
            </a:r>
          </a:p>
          <a:p>
            <a:r>
              <a:rPr lang="en-US" sz="2400" dirty="0"/>
              <a:t>Performance Evaluation Committee</a:t>
            </a:r>
          </a:p>
          <a:p>
            <a:r>
              <a:rPr lang="en-US" sz="2400" dirty="0"/>
              <a:t>GWF Search</a:t>
            </a:r>
          </a:p>
          <a:p>
            <a:r>
              <a:rPr lang="en-US" sz="2400" dirty="0"/>
              <a:t>CMI</a:t>
            </a:r>
          </a:p>
          <a:p>
            <a:r>
              <a:rPr lang="en-US" sz="2400" dirty="0"/>
              <a:t>Faculty Mentor</a:t>
            </a:r>
          </a:p>
          <a:p>
            <a:r>
              <a:rPr lang="en-US" sz="2400" i="1" dirty="0"/>
              <a:t>WR</a:t>
            </a:r>
            <a:r>
              <a:rPr lang="en-US" sz="2400" dirty="0"/>
              <a:t> Journal</a:t>
            </a:r>
          </a:p>
          <a:p>
            <a:r>
              <a:rPr lang="en-US" sz="2400" dirty="0"/>
              <a:t>Alumni Essay Award Committee</a:t>
            </a:r>
          </a:p>
          <a:p>
            <a:r>
              <a:rPr lang="en-US" sz="2400" dirty="0"/>
              <a:t>MLK Essay Award Committee</a:t>
            </a:r>
          </a:p>
          <a:p>
            <a:r>
              <a:rPr lang="en-US" sz="2400" dirty="0"/>
              <a:t>Diversity and Inclusion Committee</a:t>
            </a:r>
          </a:p>
          <a:p>
            <a:r>
              <a:rPr lang="en-US" sz="2400" dirty="0"/>
              <a:t>Promotion Committee and Mentoring</a:t>
            </a:r>
          </a:p>
        </p:txBody>
      </p:sp>
    </p:spTree>
    <p:extLst>
      <p:ext uri="{BB962C8B-B14F-4D97-AF65-F5344CB8AC3E}">
        <p14:creationId xmlns:p14="http://schemas.microsoft.com/office/powerpoint/2010/main" val="2062857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AFB9F-0386-F945-8D47-32542DCFD6E5}"/>
              </a:ext>
            </a:extLst>
          </p:cNvPr>
          <p:cNvSpPr>
            <a:spLocks noGrp="1"/>
          </p:cNvSpPr>
          <p:nvPr>
            <p:ph type="title"/>
          </p:nvPr>
        </p:nvSpPr>
        <p:spPr/>
        <p:txBody>
          <a:bodyPr/>
          <a:lstStyle/>
          <a:p>
            <a:pPr algn="ctr"/>
            <a:r>
              <a:rPr lang="en-US" dirty="0"/>
              <a:t>Goals for AY19/20</a:t>
            </a:r>
          </a:p>
        </p:txBody>
      </p:sp>
      <p:sp>
        <p:nvSpPr>
          <p:cNvPr id="3" name="Text Placeholder 2">
            <a:extLst>
              <a:ext uri="{FF2B5EF4-FFF2-40B4-BE49-F238E27FC236}">
                <a16:creationId xmlns:a16="http://schemas.microsoft.com/office/drawing/2014/main" id="{BD9BC804-0707-EA4E-BD38-A5951712B7AB}"/>
              </a:ext>
            </a:extLst>
          </p:cNvPr>
          <p:cNvSpPr>
            <a:spLocks noGrp="1"/>
          </p:cNvSpPr>
          <p:nvPr>
            <p:ph idx="1"/>
          </p:nvPr>
        </p:nvSpPr>
        <p:spPr/>
        <p:txBody>
          <a:bodyPr/>
          <a:lstStyle/>
          <a:p>
            <a:r>
              <a:rPr lang="en-US" dirty="0"/>
              <a:t>Pilot service expectations</a:t>
            </a:r>
          </a:p>
          <a:p>
            <a:r>
              <a:rPr lang="en-US" dirty="0"/>
              <a:t>Clarify expectations and roles for WP committees, pilot committee assignments</a:t>
            </a:r>
          </a:p>
          <a:p>
            <a:r>
              <a:rPr lang="en-US" dirty="0"/>
              <a:t>Standardize Beginning of Year (</a:t>
            </a:r>
            <a:r>
              <a:rPr lang="en-US" dirty="0" err="1"/>
              <a:t>BoY</a:t>
            </a:r>
            <a:r>
              <a:rPr lang="en-US" dirty="0"/>
              <a:t>) Meetings</a:t>
            </a:r>
          </a:p>
          <a:p>
            <a:r>
              <a:rPr lang="en-US" dirty="0"/>
              <a:t>Standardize FAR reporting (FIC task)</a:t>
            </a:r>
          </a:p>
          <a:p>
            <a:pPr lvl="1"/>
            <a:r>
              <a:rPr lang="en-US" dirty="0"/>
              <a:t>Differentiate Service from Citizenship &amp; Professional Development</a:t>
            </a:r>
          </a:p>
          <a:p>
            <a:r>
              <a:rPr lang="en-US" dirty="0"/>
              <a:t>Record and acknowledge citizenship</a:t>
            </a:r>
          </a:p>
          <a:p>
            <a:pPr marL="0" indent="0">
              <a:buNone/>
            </a:pPr>
            <a:endParaRPr lang="en-US" dirty="0"/>
          </a:p>
        </p:txBody>
      </p:sp>
    </p:spTree>
    <p:extLst>
      <p:ext uri="{BB962C8B-B14F-4D97-AF65-F5344CB8AC3E}">
        <p14:creationId xmlns:p14="http://schemas.microsoft.com/office/powerpoint/2010/main" val="29616967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Cutive"/>
              <a:buNone/>
            </a:pPr>
            <a:r>
              <a:rPr lang="en-US" sz="2400" b="1" i="0" u="none" strike="noStrike" cap="none">
                <a:solidFill>
                  <a:schemeClr val="dk1"/>
                </a:solidFill>
                <a:latin typeface="Cutive"/>
                <a:ea typeface="Cutive"/>
                <a:cs typeface="Cutive"/>
                <a:sym typeface="Cutive"/>
              </a:rPr>
              <a:t>Administrative Staff</a:t>
            </a:r>
            <a:endParaRPr/>
          </a:p>
        </p:txBody>
      </p:sp>
      <p:sp>
        <p:nvSpPr>
          <p:cNvPr id="224" name="Google Shape;224;p3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2000"/>
              <a:buFont typeface="Arial"/>
              <a:buNone/>
            </a:pPr>
            <a:r>
              <a:rPr lang="en-US" sz="2000" b="0" i="0" u="none" strike="noStrike" cap="none">
                <a:solidFill>
                  <a:schemeClr val="dk1"/>
                </a:solidFill>
                <a:latin typeface="Cutive"/>
                <a:ea typeface="Cutive"/>
                <a:cs typeface="Cutive"/>
                <a:sym typeface="Cutive"/>
              </a:rPr>
              <a:t>Academic Administrator: </a:t>
            </a:r>
            <a:r>
              <a:rPr lang="en-US" sz="2000" b="1" i="0" u="none" strike="noStrike" cap="none">
                <a:solidFill>
                  <a:schemeClr val="dk1"/>
                </a:solidFill>
                <a:latin typeface="Cutive"/>
                <a:ea typeface="Cutive"/>
                <a:cs typeface="Cutive"/>
                <a:sym typeface="Cutive"/>
              </a:rPr>
              <a:t>Alyssa Hall</a:t>
            </a:r>
            <a:endParaRPr/>
          </a:p>
          <a:p>
            <a:pPr marL="0" marR="0" lvl="0" indent="0" algn="l" rtl="0">
              <a:spcBef>
                <a:spcPts val="400"/>
              </a:spcBef>
              <a:spcAft>
                <a:spcPts val="0"/>
              </a:spcAft>
              <a:buClr>
                <a:schemeClr val="dk1"/>
              </a:buClr>
              <a:buSzPts val="2000"/>
              <a:buFont typeface="Arial"/>
              <a:buNone/>
            </a:pPr>
            <a:r>
              <a:rPr lang="en-US" sz="2000" b="0" i="0" u="sng" strike="noStrike" cap="none">
                <a:solidFill>
                  <a:schemeClr val="hlink"/>
                </a:solidFill>
                <a:latin typeface="Cutive"/>
                <a:ea typeface="Cutive"/>
                <a:cs typeface="Cutive"/>
                <a:sym typeface="Cutive"/>
                <a:hlinkClick r:id="rId3"/>
              </a:rPr>
              <a:t>akhall@bu.edu</a:t>
            </a:r>
            <a:endParaRPr sz="2000" b="0" i="0" u="none" strike="noStrike" cap="none">
              <a:solidFill>
                <a:schemeClr val="dk1"/>
              </a:solidFill>
              <a:latin typeface="Cutive"/>
              <a:ea typeface="Cutive"/>
              <a:cs typeface="Cutive"/>
              <a:sym typeface="Cutive"/>
            </a:endParaRPr>
          </a:p>
          <a:p>
            <a:pPr marL="0" marR="0" lvl="0" indent="0" algn="l" rtl="0">
              <a:spcBef>
                <a:spcPts val="400"/>
              </a:spcBef>
              <a:spcAft>
                <a:spcPts val="0"/>
              </a:spcAft>
              <a:buClr>
                <a:schemeClr val="dk1"/>
              </a:buClr>
              <a:buSzPts val="2000"/>
              <a:buFont typeface="Arial"/>
              <a:buNone/>
            </a:pPr>
            <a:endParaRPr sz="2000" b="0" i="0" u="none" strike="noStrike" cap="none">
              <a:solidFill>
                <a:schemeClr val="dk1"/>
              </a:solidFill>
              <a:latin typeface="Cutive"/>
              <a:ea typeface="Cutive"/>
              <a:cs typeface="Cutive"/>
              <a:sym typeface="Cutive"/>
            </a:endParaRPr>
          </a:p>
          <a:p>
            <a:pPr marL="0" marR="0" lvl="0" indent="0" algn="l" rtl="0">
              <a:spcBef>
                <a:spcPts val="400"/>
              </a:spcBef>
              <a:spcAft>
                <a:spcPts val="0"/>
              </a:spcAft>
              <a:buClr>
                <a:schemeClr val="dk1"/>
              </a:buClr>
              <a:buSzPts val="2000"/>
              <a:buFont typeface="Arial"/>
              <a:buNone/>
            </a:pPr>
            <a:r>
              <a:rPr lang="en-US" sz="2000" b="0" i="0" u="none" strike="noStrike" cap="none">
                <a:solidFill>
                  <a:schemeClr val="dk1"/>
                </a:solidFill>
                <a:latin typeface="Cutive"/>
                <a:ea typeface="Cutive"/>
                <a:cs typeface="Cutive"/>
                <a:sym typeface="Cutive"/>
              </a:rPr>
              <a:t>Department Administrator: </a:t>
            </a:r>
            <a:r>
              <a:rPr lang="en-US" sz="2000" b="1" i="0" u="none" strike="noStrike" cap="none">
                <a:solidFill>
                  <a:schemeClr val="dk1"/>
                </a:solidFill>
                <a:latin typeface="Cutive"/>
                <a:ea typeface="Cutive"/>
                <a:cs typeface="Cutive"/>
                <a:sym typeface="Cutive"/>
              </a:rPr>
              <a:t>Dan Ivey</a:t>
            </a:r>
            <a:endParaRPr/>
          </a:p>
          <a:p>
            <a:pPr marL="0" marR="0" lvl="0" indent="0" algn="l" rtl="0">
              <a:spcBef>
                <a:spcPts val="400"/>
              </a:spcBef>
              <a:spcAft>
                <a:spcPts val="0"/>
              </a:spcAft>
              <a:buClr>
                <a:schemeClr val="dk1"/>
              </a:buClr>
              <a:buSzPts val="2000"/>
              <a:buFont typeface="Arial"/>
              <a:buNone/>
            </a:pPr>
            <a:r>
              <a:rPr lang="en-US" sz="2000" b="0" i="0" u="sng" strike="noStrike" cap="none">
                <a:solidFill>
                  <a:schemeClr val="hlink"/>
                </a:solidFill>
                <a:latin typeface="Cutive"/>
                <a:ea typeface="Cutive"/>
                <a:cs typeface="Cutive"/>
                <a:sym typeface="Cutive"/>
                <a:hlinkClick r:id="rId4"/>
              </a:rPr>
              <a:t>divey@bu.edu</a:t>
            </a:r>
            <a:endParaRPr sz="2000" b="0" i="0" u="sng" strike="noStrike" cap="none">
              <a:solidFill>
                <a:schemeClr val="dk1"/>
              </a:solidFill>
              <a:latin typeface="Cutive"/>
              <a:ea typeface="Cutive"/>
              <a:cs typeface="Cutive"/>
              <a:sym typeface="Cutive"/>
            </a:endParaRPr>
          </a:p>
          <a:p>
            <a:pPr marL="0" marR="0" lvl="0" indent="0" algn="l" rtl="0">
              <a:spcBef>
                <a:spcPts val="400"/>
              </a:spcBef>
              <a:spcAft>
                <a:spcPts val="0"/>
              </a:spcAft>
              <a:buClr>
                <a:schemeClr val="dk1"/>
              </a:buClr>
              <a:buSzPts val="2000"/>
              <a:buFont typeface="Arial"/>
              <a:buNone/>
            </a:pPr>
            <a:endParaRPr sz="2000" b="0" i="0" u="none" strike="noStrike" cap="none">
              <a:solidFill>
                <a:schemeClr val="dk1"/>
              </a:solidFill>
              <a:latin typeface="Cutive"/>
              <a:ea typeface="Cutive"/>
              <a:cs typeface="Cutive"/>
              <a:sym typeface="Cutive"/>
            </a:endParaRPr>
          </a:p>
          <a:p>
            <a:pPr marL="0" marR="0" lvl="0" indent="0" algn="l" rtl="0">
              <a:spcBef>
                <a:spcPts val="400"/>
              </a:spcBef>
              <a:spcAft>
                <a:spcPts val="0"/>
              </a:spcAft>
              <a:buClr>
                <a:schemeClr val="dk1"/>
              </a:buClr>
              <a:buSzPts val="2000"/>
              <a:buFont typeface="Arial"/>
              <a:buNone/>
            </a:pPr>
            <a:r>
              <a:rPr lang="en-US" sz="2000" b="0" i="0" u="none" strike="noStrike" cap="none">
                <a:solidFill>
                  <a:schemeClr val="dk1"/>
                </a:solidFill>
                <a:latin typeface="Cutive"/>
                <a:ea typeface="Cutive"/>
                <a:cs typeface="Cutive"/>
                <a:sym typeface="Cutive"/>
              </a:rPr>
              <a:t>Senior Assistant: </a:t>
            </a:r>
            <a:r>
              <a:rPr lang="en-US" sz="2000" b="1" i="0" u="none" strike="noStrike" cap="none">
                <a:solidFill>
                  <a:schemeClr val="dk1"/>
                </a:solidFill>
                <a:latin typeface="Cutive"/>
                <a:ea typeface="Cutive"/>
                <a:cs typeface="Cutive"/>
                <a:sym typeface="Cutive"/>
              </a:rPr>
              <a:t>Adam Znideric</a:t>
            </a:r>
            <a:endParaRPr sz="2000" b="1" i="0" u="none" strike="noStrike" cap="none">
              <a:solidFill>
                <a:schemeClr val="dk1"/>
              </a:solidFill>
              <a:latin typeface="Cutive"/>
              <a:ea typeface="Cutive"/>
              <a:cs typeface="Cutive"/>
              <a:sym typeface="Cutive"/>
            </a:endParaRPr>
          </a:p>
          <a:p>
            <a:pPr marL="0" marR="0" lvl="0" indent="0" algn="l" rtl="0">
              <a:spcBef>
                <a:spcPts val="400"/>
              </a:spcBef>
              <a:spcAft>
                <a:spcPts val="0"/>
              </a:spcAft>
              <a:buClr>
                <a:schemeClr val="dk1"/>
              </a:buClr>
              <a:buSzPts val="2000"/>
              <a:buFont typeface="Arial"/>
              <a:buNone/>
            </a:pPr>
            <a:r>
              <a:rPr lang="en-US" sz="2000" b="0" i="0" u="sng" strike="noStrike" cap="none">
                <a:solidFill>
                  <a:schemeClr val="hlink"/>
                </a:solidFill>
                <a:latin typeface="Cutive"/>
                <a:ea typeface="Cutive"/>
                <a:cs typeface="Cutive"/>
                <a:sym typeface="Cutive"/>
                <a:hlinkClick r:id="rId5"/>
              </a:rPr>
              <a:t>adznid@bu.edu</a:t>
            </a:r>
            <a:endParaRPr sz="2000" b="0" i="0" u="none" strike="noStrike" cap="none">
              <a:solidFill>
                <a:schemeClr val="dk1"/>
              </a:solidFill>
              <a:latin typeface="Cutive"/>
              <a:ea typeface="Cutive"/>
              <a:cs typeface="Cutive"/>
              <a:sym typeface="Cutive"/>
            </a:endParaRPr>
          </a:p>
          <a:p>
            <a:pPr marL="0" marR="0" lvl="0" indent="0" algn="l" rtl="0">
              <a:spcBef>
                <a:spcPts val="640"/>
              </a:spcBef>
              <a:spcAft>
                <a:spcPts val="0"/>
              </a:spcAft>
              <a:buClr>
                <a:schemeClr val="dk1"/>
              </a:buClr>
              <a:buSzPts val="3200"/>
              <a:buFont typeface="Arial"/>
              <a:buNone/>
            </a:pPr>
            <a:endParaRPr sz="3200" b="0" i="0" u="none" strike="noStrike" cap="none">
              <a:solidFill>
                <a:schemeClr val="dk1"/>
              </a:solidFill>
              <a:latin typeface="Calibri"/>
              <a:ea typeface="Calibri"/>
              <a:cs typeface="Calibri"/>
              <a:sym typeface="Calibri"/>
            </a:endParaRPr>
          </a:p>
          <a:p>
            <a:pPr marL="0" marR="0" lvl="0" indent="0" algn="l" rtl="0">
              <a:spcBef>
                <a:spcPts val="640"/>
              </a:spcBef>
              <a:spcAft>
                <a:spcPts val="0"/>
              </a:spcAft>
              <a:buClr>
                <a:schemeClr val="dk1"/>
              </a:buClr>
              <a:buSzPts val="3200"/>
              <a:buFont typeface="Arial"/>
              <a:buNone/>
            </a:pPr>
            <a:endParaRPr sz="3200" b="0"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A5D22-A115-CE4D-9340-F4C3AB3A8F20}"/>
              </a:ext>
            </a:extLst>
          </p:cNvPr>
          <p:cNvSpPr>
            <a:spLocks noGrp="1"/>
          </p:cNvSpPr>
          <p:nvPr>
            <p:ph type="title"/>
          </p:nvPr>
        </p:nvSpPr>
        <p:spPr>
          <a:xfrm>
            <a:off x="244549" y="274638"/>
            <a:ext cx="8899451" cy="1143000"/>
          </a:xfrm>
        </p:spPr>
        <p:txBody>
          <a:bodyPr/>
          <a:lstStyle/>
          <a:p>
            <a:br>
              <a:rPr lang="en-US" altLang="en-US" sz="2800" b="1" dirty="0">
                <a:solidFill>
                  <a:srgbClr val="000000"/>
                </a:solidFill>
                <a:latin typeface="Helvetica Neue" panose="02000503000000020004" pitchFamily="2" charset="0"/>
                <a:ea typeface="Calibri" panose="020F0502020204030204" pitchFamily="34" charset="0"/>
              </a:rPr>
            </a:br>
            <a:r>
              <a:rPr lang="en-US" altLang="en-US" sz="2800" b="1" dirty="0">
                <a:solidFill>
                  <a:srgbClr val="000000"/>
                </a:solidFill>
                <a:latin typeface="Helvetica Neue" panose="02000503000000020004" pitchFamily="2" charset="0"/>
                <a:ea typeface="Calibri" panose="020F0502020204030204" pitchFamily="34" charset="0"/>
              </a:rPr>
              <a:t>Congratulations to these Newly Promoted Faculty</a:t>
            </a:r>
            <a:br>
              <a:rPr lang="en-US" altLang="en-US" sz="2400" dirty="0">
                <a:solidFill>
                  <a:schemeClr val="tx1"/>
                </a:solidFill>
              </a:rPr>
            </a:br>
            <a:endParaRPr lang="en-US" dirty="0"/>
          </a:p>
        </p:txBody>
      </p:sp>
      <p:sp>
        <p:nvSpPr>
          <p:cNvPr id="4" name="Rectangle 1">
            <a:extLst>
              <a:ext uri="{FF2B5EF4-FFF2-40B4-BE49-F238E27FC236}">
                <a16:creationId xmlns:a16="http://schemas.microsoft.com/office/drawing/2014/main" id="{AE9F73FA-EB6B-7342-B738-0F22865A4390}"/>
              </a:ext>
            </a:extLst>
          </p:cNvPr>
          <p:cNvSpPr>
            <a:spLocks noGrp="1" noChangeArrowheads="1"/>
          </p:cNvSpPr>
          <p:nvPr>
            <p:ph type="body" idx="1"/>
          </p:nvPr>
        </p:nvSpPr>
        <p:spPr bwMode="auto">
          <a:xfrm>
            <a:off x="1711841" y="1612631"/>
            <a:ext cx="6514925" cy="4139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800" b="1" i="0" u="none" strike="noStrike" cap="none" normalizeH="0" baseline="0" dirty="0">
                <a:ln>
                  <a:noFill/>
                </a:ln>
                <a:solidFill>
                  <a:srgbClr val="000000"/>
                </a:solidFill>
                <a:effectLst/>
                <a:latin typeface="Helvetica Neue" panose="02000503000000020004" pitchFamily="2" charset="0"/>
                <a:ea typeface="Calibri" panose="020F0502020204030204" pitchFamily="34" charset="0"/>
              </a:rPr>
              <a:t>Ingrid Anderson, Senior Lecturer</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800" b="1" i="0" u="none" strike="noStrike" cap="none" normalizeH="0" baseline="0" dirty="0">
                <a:ln>
                  <a:noFill/>
                </a:ln>
                <a:solidFill>
                  <a:srgbClr val="000000"/>
                </a:solidFill>
                <a:effectLst/>
                <a:latin typeface="Helvetica Neue" panose="02000503000000020004" pitchFamily="2" charset="0"/>
                <a:ea typeface="Calibri" panose="020F0502020204030204" pitchFamily="34" charset="0"/>
              </a:rPr>
              <a:t>Jura </a:t>
            </a:r>
            <a:r>
              <a:rPr kumimoji="0" lang="en-US" altLang="en-US" sz="2800" b="1" i="0" u="none" strike="noStrike" cap="none" normalizeH="0" baseline="0" dirty="0" err="1">
                <a:ln>
                  <a:noFill/>
                </a:ln>
                <a:solidFill>
                  <a:srgbClr val="000000"/>
                </a:solidFill>
                <a:effectLst/>
                <a:latin typeface="Helvetica Neue" panose="02000503000000020004" pitchFamily="2" charset="0"/>
                <a:ea typeface="Calibri" panose="020F0502020204030204" pitchFamily="34" charset="0"/>
              </a:rPr>
              <a:t>Avizienis</a:t>
            </a:r>
            <a:r>
              <a:rPr kumimoji="0" lang="en-US" altLang="en-US" sz="2800" b="1" i="0" u="none" strike="noStrike" cap="none" normalizeH="0" baseline="0" dirty="0">
                <a:ln>
                  <a:noFill/>
                </a:ln>
                <a:solidFill>
                  <a:srgbClr val="000000"/>
                </a:solidFill>
                <a:effectLst/>
                <a:latin typeface="Helvetica Neue" panose="02000503000000020004" pitchFamily="2" charset="0"/>
                <a:ea typeface="Calibri" panose="020F0502020204030204" pitchFamily="34" charset="0"/>
              </a:rPr>
              <a:t>, Senior Lecturer </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800" b="1" i="0" u="none" strike="noStrike" cap="none" normalizeH="0" baseline="0" dirty="0">
                <a:ln>
                  <a:noFill/>
                </a:ln>
                <a:solidFill>
                  <a:srgbClr val="000000"/>
                </a:solidFill>
                <a:effectLst/>
                <a:latin typeface="Helvetica Neue" panose="02000503000000020004" pitchFamily="2" charset="0"/>
                <a:ea typeface="Calibri" panose="020F0502020204030204" pitchFamily="34" charset="0"/>
              </a:rPr>
              <a:t>Maria </a:t>
            </a:r>
            <a:r>
              <a:rPr kumimoji="0" lang="en-US" altLang="en-US" sz="2800" b="1" i="0" u="none" strike="noStrike" cap="none" normalizeH="0" baseline="0" dirty="0" err="1">
                <a:ln>
                  <a:noFill/>
                </a:ln>
                <a:solidFill>
                  <a:srgbClr val="000000"/>
                </a:solidFill>
                <a:effectLst/>
                <a:latin typeface="Helvetica Neue" panose="02000503000000020004" pitchFamily="2" charset="0"/>
                <a:ea typeface="Calibri" panose="020F0502020204030204" pitchFamily="34" charset="0"/>
              </a:rPr>
              <a:t>Gapotchenko</a:t>
            </a:r>
            <a:r>
              <a:rPr kumimoji="0" lang="en-US" altLang="en-US" sz="2800" b="1" i="0" u="none" strike="noStrike" cap="none" normalizeH="0" baseline="0" dirty="0">
                <a:ln>
                  <a:noFill/>
                </a:ln>
                <a:solidFill>
                  <a:srgbClr val="000000"/>
                </a:solidFill>
                <a:effectLst/>
                <a:latin typeface="Helvetica Neue" panose="02000503000000020004" pitchFamily="2" charset="0"/>
                <a:ea typeface="Calibri" panose="020F0502020204030204" pitchFamily="34" charset="0"/>
              </a:rPr>
              <a:t>, Master Lecturer</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800" b="1" i="0" u="none" strike="noStrike" cap="none" normalizeH="0" baseline="0" dirty="0">
                <a:ln>
                  <a:noFill/>
                </a:ln>
                <a:solidFill>
                  <a:srgbClr val="000000"/>
                </a:solidFill>
                <a:effectLst/>
                <a:latin typeface="Helvetica Neue" panose="02000503000000020004" pitchFamily="2" charset="0"/>
                <a:ea typeface="Calibri" panose="020F0502020204030204" pitchFamily="34" charset="0"/>
              </a:rPr>
              <a:t>Chris McVey, Senior Lecturer</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800" b="1" i="0" u="none" strike="noStrike" cap="none" normalizeH="0" baseline="0" dirty="0">
                <a:ln>
                  <a:noFill/>
                </a:ln>
                <a:solidFill>
                  <a:srgbClr val="000000"/>
                </a:solidFill>
                <a:effectLst/>
                <a:latin typeface="Helvetica Neue" panose="02000503000000020004" pitchFamily="2" charset="0"/>
                <a:ea typeface="Calibri" panose="020F0502020204030204" pitchFamily="34" charset="0"/>
              </a:rPr>
              <a:t>Samantha Myers, Master Lecturer</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800" b="1" i="0" u="none" strike="noStrike" cap="none" normalizeH="0" baseline="0" dirty="0">
                <a:ln>
                  <a:noFill/>
                </a:ln>
                <a:solidFill>
                  <a:srgbClr val="000000"/>
                </a:solidFill>
                <a:effectLst/>
                <a:latin typeface="Helvetica Neue" panose="02000503000000020004" pitchFamily="2" charset="0"/>
                <a:ea typeface="Calibri" panose="020F0502020204030204" pitchFamily="34" charset="0"/>
              </a:rPr>
              <a:t>Holly Schaaf, Senior Lecturer </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Helvetica Neue" panose="02000503000000020004" pitchFamily="2" charset="0"/>
                <a:ea typeface="Calibri" panose="020F050202020403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028436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5"/>
          <p:cNvSpPr txBox="1">
            <a:spLocks noGrp="1"/>
          </p:cNvSpPr>
          <p:nvPr>
            <p:ph type="title"/>
          </p:nvPr>
        </p:nvSpPr>
        <p:spPr>
          <a:xfrm>
            <a:off x="685800" y="609600"/>
            <a:ext cx="7772400" cy="838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Cutive"/>
              <a:buNone/>
            </a:pPr>
            <a:r>
              <a:rPr lang="en-US" sz="2400" b="1" i="0" u="none" strike="noStrike" cap="none">
                <a:solidFill>
                  <a:schemeClr val="dk1"/>
                </a:solidFill>
                <a:latin typeface="Cutive"/>
                <a:ea typeface="Cutive"/>
                <a:cs typeface="Cutive"/>
                <a:sym typeface="Cutive"/>
              </a:rPr>
              <a:t>Coordinators</a:t>
            </a:r>
            <a:endParaRPr/>
          </a:p>
        </p:txBody>
      </p:sp>
      <p:sp>
        <p:nvSpPr>
          <p:cNvPr id="230" name="Google Shape;230;p35"/>
          <p:cNvSpPr/>
          <p:nvPr/>
        </p:nvSpPr>
        <p:spPr>
          <a:xfrm>
            <a:off x="1219200" y="1774825"/>
            <a:ext cx="7239000" cy="433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0" i="0" u="none" strike="noStrike" cap="none" dirty="0">
                <a:solidFill>
                  <a:schemeClr val="dk1"/>
                </a:solidFill>
                <a:latin typeface="Cutive"/>
                <a:ea typeface="Cutive"/>
                <a:cs typeface="Cutive"/>
                <a:sym typeface="Cutive"/>
              </a:rPr>
              <a:t>Writing Center Coordinator </a:t>
            </a:r>
            <a:endParaRPr sz="2000" b="0" i="0" u="none" strike="noStrike" cap="none" dirty="0">
              <a:solidFill>
                <a:schemeClr val="dk1"/>
              </a:solidFill>
              <a:latin typeface="Cutive"/>
              <a:ea typeface="Cutive"/>
              <a:cs typeface="Cutive"/>
              <a:sym typeface="Cutive"/>
            </a:endParaRPr>
          </a:p>
          <a:p>
            <a:pPr marL="0" marR="0" lvl="0" indent="0" algn="l" rtl="0">
              <a:spcBef>
                <a:spcPts val="0"/>
              </a:spcBef>
              <a:spcAft>
                <a:spcPts val="0"/>
              </a:spcAft>
              <a:buNone/>
            </a:pPr>
            <a:r>
              <a:rPr lang="en-US" sz="2000" b="1" i="0" u="none" strike="noStrike" cap="none" dirty="0">
                <a:solidFill>
                  <a:schemeClr val="dk1"/>
                </a:solidFill>
                <a:latin typeface="Cutive"/>
                <a:ea typeface="Cutive"/>
                <a:cs typeface="Cutive"/>
                <a:sym typeface="Cutive"/>
              </a:rPr>
              <a:t>Heather Barrett   </a:t>
            </a:r>
            <a:r>
              <a:rPr lang="en-US" dirty="0"/>
              <a:t>	    </a:t>
            </a:r>
            <a:r>
              <a:rPr lang="en-US" sz="2000" u="sng" dirty="0">
                <a:solidFill>
                  <a:schemeClr val="hlink"/>
                </a:solidFill>
                <a:latin typeface="Cutive"/>
                <a:ea typeface="Cutive"/>
                <a:cs typeface="Cutive"/>
                <a:sym typeface="Cutive"/>
                <a:hlinkClick r:id="rId3"/>
              </a:rPr>
              <a:t>heathbar@bu.edu</a:t>
            </a:r>
            <a:endParaRPr sz="2000" dirty="0">
              <a:solidFill>
                <a:schemeClr val="dk1"/>
              </a:solidFill>
              <a:latin typeface="Cutive"/>
              <a:ea typeface="Cutive"/>
              <a:cs typeface="Cutive"/>
              <a:sym typeface="Cutive"/>
            </a:endParaRPr>
          </a:p>
          <a:p>
            <a:pPr marL="0" marR="0" lvl="0" indent="0" algn="l" rtl="0">
              <a:spcBef>
                <a:spcPts val="0"/>
              </a:spcBef>
              <a:spcAft>
                <a:spcPts val="0"/>
              </a:spcAft>
              <a:buNone/>
            </a:pPr>
            <a:endParaRPr sz="2000" dirty="0">
              <a:solidFill>
                <a:schemeClr val="dk1"/>
              </a:solidFill>
              <a:latin typeface="Cutive"/>
              <a:ea typeface="Cutive"/>
              <a:cs typeface="Cutive"/>
              <a:sym typeface="Cutive"/>
            </a:endParaRPr>
          </a:p>
          <a:p>
            <a:pPr marL="0" marR="0" lvl="0" indent="0" algn="l" rtl="0">
              <a:spcBef>
                <a:spcPts val="0"/>
              </a:spcBef>
              <a:spcAft>
                <a:spcPts val="0"/>
              </a:spcAft>
              <a:buNone/>
            </a:pPr>
            <a:r>
              <a:rPr lang="en-US" sz="2000" dirty="0">
                <a:solidFill>
                  <a:schemeClr val="dk1"/>
                </a:solidFill>
                <a:latin typeface="Cutive"/>
                <a:ea typeface="Cutive"/>
                <a:cs typeface="Cutive"/>
                <a:sym typeface="Cutive"/>
              </a:rPr>
              <a:t>Coordinator of ESL</a:t>
            </a:r>
            <a:endParaRPr sz="2000" dirty="0">
              <a:solidFill>
                <a:schemeClr val="dk1"/>
              </a:solidFill>
              <a:latin typeface="Cutive"/>
              <a:ea typeface="Cutive"/>
              <a:cs typeface="Cutive"/>
              <a:sym typeface="Cutive"/>
            </a:endParaRPr>
          </a:p>
          <a:p>
            <a:pPr marL="0" marR="0" lvl="0" indent="0" algn="l" rtl="0">
              <a:spcBef>
                <a:spcPts val="0"/>
              </a:spcBef>
              <a:spcAft>
                <a:spcPts val="0"/>
              </a:spcAft>
              <a:buNone/>
            </a:pPr>
            <a:r>
              <a:rPr lang="en-US" sz="2000" b="1" dirty="0">
                <a:solidFill>
                  <a:schemeClr val="dk1"/>
                </a:solidFill>
                <a:latin typeface="Cutive"/>
                <a:ea typeface="Cutive"/>
                <a:cs typeface="Cutive"/>
                <a:sym typeface="Cutive"/>
              </a:rPr>
              <a:t>Sarah </a:t>
            </a:r>
            <a:r>
              <a:rPr lang="en-US" sz="2000" b="1" dirty="0" err="1">
                <a:solidFill>
                  <a:schemeClr val="dk1"/>
                </a:solidFill>
                <a:latin typeface="Cutive"/>
                <a:ea typeface="Cutive"/>
                <a:cs typeface="Cutive"/>
                <a:sym typeface="Cutive"/>
              </a:rPr>
              <a:t>Hanselman</a:t>
            </a:r>
            <a:r>
              <a:rPr lang="en-US" sz="2000" b="1" dirty="0">
                <a:solidFill>
                  <a:schemeClr val="dk1"/>
                </a:solidFill>
                <a:latin typeface="Cutive"/>
                <a:ea typeface="Cutive"/>
                <a:cs typeface="Cutive"/>
                <a:sym typeface="Cutive"/>
              </a:rPr>
              <a:t>   </a:t>
            </a:r>
            <a:r>
              <a:rPr lang="en-US" sz="2000" u="sng" dirty="0">
                <a:solidFill>
                  <a:schemeClr val="hlink"/>
                </a:solidFill>
                <a:latin typeface="Cutive"/>
                <a:ea typeface="Cutive"/>
                <a:cs typeface="Cutive"/>
                <a:sym typeface="Cutive"/>
                <a:hlinkClick r:id="rId4"/>
              </a:rPr>
              <a:t>hanselms@bu.edu</a:t>
            </a:r>
            <a:endParaRPr sz="2000" b="1" dirty="0">
              <a:solidFill>
                <a:schemeClr val="dk1"/>
              </a:solidFill>
              <a:latin typeface="Cutive"/>
              <a:ea typeface="Cutive"/>
              <a:cs typeface="Cutive"/>
              <a:sym typeface="Cutive"/>
            </a:endParaRPr>
          </a:p>
          <a:p>
            <a:pPr marL="0" marR="0" lvl="0" indent="0" algn="l" rtl="0">
              <a:spcBef>
                <a:spcPts val="0"/>
              </a:spcBef>
              <a:spcAft>
                <a:spcPts val="0"/>
              </a:spcAft>
              <a:buNone/>
            </a:pPr>
            <a:endParaRPr sz="2000" dirty="0">
              <a:solidFill>
                <a:schemeClr val="dk1"/>
              </a:solidFill>
              <a:latin typeface="Cutive"/>
              <a:ea typeface="Cutive"/>
              <a:cs typeface="Cutive"/>
              <a:sym typeface="Cutive"/>
            </a:endParaRPr>
          </a:p>
          <a:p>
            <a:pPr marL="0" marR="0" lvl="0" indent="0" algn="l" rtl="0">
              <a:spcBef>
                <a:spcPts val="0"/>
              </a:spcBef>
              <a:spcAft>
                <a:spcPts val="0"/>
              </a:spcAft>
              <a:buNone/>
            </a:pPr>
            <a:r>
              <a:rPr lang="en-US" sz="2000" dirty="0">
                <a:solidFill>
                  <a:schemeClr val="dk1"/>
                </a:solidFill>
                <a:latin typeface="Cutive"/>
                <a:ea typeface="Cutive"/>
                <a:cs typeface="Cutive"/>
                <a:sym typeface="Cutive"/>
              </a:rPr>
              <a:t>Curriculum Coordinators </a:t>
            </a:r>
            <a:endParaRPr sz="2000" dirty="0">
              <a:solidFill>
                <a:schemeClr val="dk1"/>
              </a:solidFill>
              <a:latin typeface="Cutive"/>
              <a:ea typeface="Cutive"/>
              <a:cs typeface="Cutive"/>
              <a:sym typeface="Cutive"/>
            </a:endParaRPr>
          </a:p>
          <a:p>
            <a:pPr marL="0" marR="0" lvl="0" indent="0" algn="l" rtl="0">
              <a:spcBef>
                <a:spcPts val="0"/>
              </a:spcBef>
              <a:spcAft>
                <a:spcPts val="0"/>
              </a:spcAft>
              <a:buNone/>
            </a:pPr>
            <a:r>
              <a:rPr lang="en-US" sz="2000" b="1" dirty="0">
                <a:solidFill>
                  <a:schemeClr val="dk1"/>
                </a:solidFill>
                <a:latin typeface="Cutive"/>
                <a:ea typeface="Cutive"/>
                <a:cs typeface="Cutive"/>
                <a:sym typeface="Cutive"/>
              </a:rPr>
              <a:t>Jessica Kent                </a:t>
            </a:r>
            <a:r>
              <a:rPr lang="en-US" sz="2000" u="sng" dirty="0">
                <a:solidFill>
                  <a:schemeClr val="hlink"/>
                </a:solidFill>
                <a:latin typeface="Cutive"/>
                <a:ea typeface="Cutive"/>
                <a:cs typeface="Cutive"/>
                <a:sym typeface="Cutive"/>
                <a:hlinkClick r:id="rId4"/>
              </a:rPr>
              <a:t>jessicak@bu.edu</a:t>
            </a:r>
            <a:endParaRPr sz="2000" dirty="0">
              <a:solidFill>
                <a:schemeClr val="dk1"/>
              </a:solidFill>
              <a:latin typeface="Cutive"/>
              <a:ea typeface="Cutive"/>
              <a:cs typeface="Cutive"/>
              <a:sym typeface="Cutive"/>
            </a:endParaRPr>
          </a:p>
          <a:p>
            <a:pPr marL="0" marR="0" lvl="0" indent="0" algn="l" rtl="0">
              <a:spcBef>
                <a:spcPts val="0"/>
              </a:spcBef>
              <a:spcAft>
                <a:spcPts val="0"/>
              </a:spcAft>
              <a:buNone/>
            </a:pPr>
            <a:r>
              <a:rPr lang="en-US" sz="2000" b="1" dirty="0">
                <a:solidFill>
                  <a:schemeClr val="dk1"/>
                </a:solidFill>
                <a:latin typeface="Cutive"/>
                <a:ea typeface="Cutive"/>
                <a:cs typeface="Cutive"/>
                <a:sym typeface="Cutive"/>
              </a:rPr>
              <a:t>Michele Martinez	</a:t>
            </a:r>
            <a:r>
              <a:rPr lang="en-US" sz="2000" dirty="0">
                <a:solidFill>
                  <a:schemeClr val="dk1"/>
                </a:solidFill>
                <a:latin typeface="Cutive"/>
                <a:ea typeface="Cutive"/>
                <a:cs typeface="Cutive"/>
                <a:sym typeface="Cutive"/>
              </a:rPr>
              <a:t>	</a:t>
            </a:r>
            <a:r>
              <a:rPr lang="en-US" sz="2000" u="sng" dirty="0">
                <a:solidFill>
                  <a:schemeClr val="hlink"/>
                </a:solidFill>
                <a:latin typeface="Cutive"/>
                <a:ea typeface="Cutive"/>
                <a:cs typeface="Cutive"/>
                <a:sym typeface="Cutive"/>
                <a:hlinkClick r:id="rId5"/>
              </a:rPr>
              <a:t>mcmartin@bu.edu</a:t>
            </a:r>
            <a:endParaRPr sz="2000" dirty="0">
              <a:solidFill>
                <a:schemeClr val="dk1"/>
              </a:solidFill>
              <a:latin typeface="Cutive"/>
              <a:ea typeface="Cutive"/>
              <a:cs typeface="Cutive"/>
              <a:sym typeface="Cutive"/>
            </a:endParaRPr>
          </a:p>
          <a:p>
            <a:pPr marL="0" marR="0" lvl="0" indent="0" algn="l" rtl="0">
              <a:spcBef>
                <a:spcPts val="0"/>
              </a:spcBef>
              <a:spcAft>
                <a:spcPts val="0"/>
              </a:spcAft>
              <a:buNone/>
            </a:pPr>
            <a:endParaRPr sz="2000" dirty="0">
              <a:solidFill>
                <a:schemeClr val="dk1"/>
              </a:solidFill>
              <a:latin typeface="Cutive"/>
              <a:ea typeface="Cutive"/>
              <a:cs typeface="Cutive"/>
              <a:sym typeface="Cutive"/>
            </a:endParaRPr>
          </a:p>
          <a:p>
            <a:pPr marL="0" marR="0" lvl="0" indent="0" algn="l" rtl="0">
              <a:spcBef>
                <a:spcPts val="0"/>
              </a:spcBef>
              <a:spcAft>
                <a:spcPts val="0"/>
              </a:spcAft>
              <a:buNone/>
            </a:pPr>
            <a:r>
              <a:rPr lang="en-US" sz="2000" dirty="0">
                <a:solidFill>
                  <a:schemeClr val="dk1"/>
                </a:solidFill>
                <a:latin typeface="Cutive"/>
                <a:ea typeface="Cutive"/>
                <a:cs typeface="Cutive"/>
                <a:sym typeface="Cutive"/>
              </a:rPr>
              <a:t>Digital/Multimedia Media </a:t>
            </a:r>
            <a:r>
              <a:rPr lang="en-US" sz="2000" dirty="0">
                <a:solidFill>
                  <a:schemeClr val="tx1"/>
                </a:solidFill>
                <a:latin typeface="Cutive"/>
                <a:ea typeface="Cutive"/>
                <a:cs typeface="Cutive"/>
                <a:sym typeface="Cutive"/>
              </a:rPr>
              <a:t>Coordinator</a:t>
            </a:r>
          </a:p>
          <a:p>
            <a:pPr marL="0" marR="0" lvl="0" indent="0" algn="l" rtl="0">
              <a:spcBef>
                <a:spcPts val="0"/>
              </a:spcBef>
              <a:spcAft>
                <a:spcPts val="0"/>
              </a:spcAft>
              <a:buNone/>
            </a:pPr>
            <a:r>
              <a:rPr lang="en-US" sz="2000" dirty="0">
                <a:solidFill>
                  <a:schemeClr val="tx1"/>
                </a:solidFill>
                <a:latin typeface="Cutive"/>
                <a:ea typeface="Cutive"/>
                <a:cs typeface="Cutive"/>
                <a:sym typeface="Cutive"/>
              </a:rPr>
              <a:t>Jason Prentice                  </a:t>
            </a:r>
            <a:r>
              <a:rPr lang="en-US" sz="2000" u="sng" dirty="0" err="1">
                <a:solidFill>
                  <a:srgbClr val="0070C0"/>
                </a:solidFill>
                <a:latin typeface="Cutive"/>
                <a:ea typeface="Cutive"/>
                <a:cs typeface="Cutive"/>
                <a:sym typeface="Cutive"/>
              </a:rPr>
              <a:t>prentice@bu.edu</a:t>
            </a:r>
            <a:endParaRPr lang="en-US" sz="2000" u="sng" dirty="0">
              <a:solidFill>
                <a:srgbClr val="0070C0"/>
              </a:solidFill>
              <a:latin typeface="Cutive"/>
              <a:ea typeface="Cutive"/>
              <a:cs typeface="Cutive"/>
              <a:sym typeface="Cutive"/>
            </a:endParaRPr>
          </a:p>
          <a:p>
            <a:pPr marL="0" marR="0" lvl="0" indent="0" algn="l" rtl="0">
              <a:spcBef>
                <a:spcPts val="0"/>
              </a:spcBef>
              <a:spcAft>
                <a:spcPts val="0"/>
              </a:spcAft>
              <a:buNone/>
            </a:pPr>
            <a:endParaRPr sz="2000" dirty="0">
              <a:solidFill>
                <a:schemeClr val="tx1"/>
              </a:solidFill>
              <a:latin typeface="Cutive"/>
              <a:ea typeface="Cutive"/>
              <a:cs typeface="Cutive"/>
              <a:sym typeface="Cutive"/>
            </a:endParaRPr>
          </a:p>
          <a:p>
            <a:pPr marL="0" marR="0" lvl="0" indent="0" algn="l" rtl="0">
              <a:spcBef>
                <a:spcPts val="0"/>
              </a:spcBef>
              <a:spcAft>
                <a:spcPts val="0"/>
              </a:spcAft>
              <a:buNone/>
            </a:pPr>
            <a:endParaRPr sz="2000" dirty="0">
              <a:solidFill>
                <a:schemeClr val="dk1"/>
              </a:solidFill>
              <a:latin typeface="Cutive"/>
              <a:ea typeface="Cutive"/>
              <a:cs typeface="Cutive"/>
              <a:sym typeface="Cutive"/>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6"/>
          <p:cNvSpPr txBox="1">
            <a:spLocks noGrp="1"/>
          </p:cNvSpPr>
          <p:nvPr>
            <p:ph type="title"/>
          </p:nvPr>
        </p:nvSpPr>
        <p:spPr>
          <a:xfrm>
            <a:off x="685800" y="457200"/>
            <a:ext cx="7772400" cy="762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Cutive"/>
              <a:buNone/>
            </a:pPr>
            <a:r>
              <a:rPr lang="en-US" sz="2400" b="1" i="0" u="none" strike="noStrike" cap="none">
                <a:solidFill>
                  <a:schemeClr val="dk1"/>
                </a:solidFill>
                <a:latin typeface="Cutive"/>
                <a:ea typeface="Cutive"/>
                <a:cs typeface="Cutive"/>
                <a:sym typeface="Cutive"/>
              </a:rPr>
              <a:t>Directors</a:t>
            </a:r>
            <a:endParaRPr/>
          </a:p>
        </p:txBody>
      </p:sp>
      <p:sp>
        <p:nvSpPr>
          <p:cNvPr id="170" name="Google Shape;170;p26"/>
          <p:cNvSpPr txBox="1">
            <a:spLocks noGrp="1"/>
          </p:cNvSpPr>
          <p:nvPr>
            <p:ph type="body" idx="1"/>
          </p:nvPr>
        </p:nvSpPr>
        <p:spPr>
          <a:xfrm>
            <a:off x="685800" y="1524000"/>
            <a:ext cx="7772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a:p>
            <a:pPr marL="0" marR="0" lvl="0" indent="0" algn="l" rtl="0">
              <a:spcBef>
                <a:spcPts val="400"/>
              </a:spcBef>
              <a:spcAft>
                <a:spcPts val="0"/>
              </a:spcAft>
              <a:buClr>
                <a:schemeClr val="dk1"/>
              </a:buClr>
              <a:buSzPts val="2000"/>
              <a:buFont typeface="Arial"/>
              <a:buNone/>
            </a:pPr>
            <a:r>
              <a:rPr lang="en-US" sz="2000" b="0" i="0" u="none" strike="noStrike" cap="none" dirty="0">
                <a:solidFill>
                  <a:schemeClr val="dk1"/>
                </a:solidFill>
                <a:latin typeface="Cutive"/>
                <a:ea typeface="Cutive"/>
                <a:cs typeface="Cutive"/>
                <a:sym typeface="Cutive"/>
              </a:rPr>
              <a:t>Director: </a:t>
            </a:r>
            <a:r>
              <a:rPr lang="en-US" sz="2000" b="1" i="0" u="none" strike="noStrike" cap="none" dirty="0">
                <a:solidFill>
                  <a:schemeClr val="dk1"/>
                </a:solidFill>
                <a:latin typeface="Cutive"/>
                <a:ea typeface="Cutive"/>
                <a:cs typeface="Cutive"/>
                <a:sym typeface="Cutive"/>
              </a:rPr>
              <a:t>Chris Walsh  </a:t>
            </a:r>
            <a:r>
              <a:rPr lang="en-US" sz="2000" b="0" i="0" u="sng" strike="noStrike" cap="none" dirty="0">
                <a:solidFill>
                  <a:schemeClr val="hlink"/>
                </a:solidFill>
                <a:latin typeface="Cutive"/>
                <a:ea typeface="Cutive"/>
                <a:cs typeface="Cutive"/>
                <a:sym typeface="Cutive"/>
                <a:hlinkClick r:id="rId3"/>
              </a:rPr>
              <a:t>cwalsh@bu.edu</a:t>
            </a:r>
            <a:endParaRPr sz="2000" b="0" i="0" u="none" strike="noStrike" cap="none" dirty="0">
              <a:solidFill>
                <a:schemeClr val="dk1"/>
              </a:solidFill>
              <a:latin typeface="Cutive"/>
              <a:ea typeface="Cutive"/>
              <a:cs typeface="Cutive"/>
              <a:sym typeface="Cutive"/>
            </a:endParaRPr>
          </a:p>
          <a:p>
            <a:pPr marL="0" marR="0" lvl="0" indent="0" algn="l" rtl="0">
              <a:spcBef>
                <a:spcPts val="400"/>
              </a:spcBef>
              <a:spcAft>
                <a:spcPts val="0"/>
              </a:spcAft>
              <a:buClr>
                <a:schemeClr val="dk1"/>
              </a:buClr>
              <a:buSzPts val="2000"/>
              <a:buFont typeface="Arial"/>
              <a:buNone/>
            </a:pPr>
            <a:endParaRPr sz="2000" b="0" i="0" u="none" strike="noStrike" cap="none" dirty="0">
              <a:solidFill>
                <a:schemeClr val="dk1"/>
              </a:solidFill>
              <a:latin typeface="Cutive"/>
              <a:ea typeface="Cutive"/>
              <a:cs typeface="Cutive"/>
              <a:sym typeface="Cutive"/>
            </a:endParaRPr>
          </a:p>
          <a:p>
            <a:pPr marL="0" marR="0" lvl="0" indent="0" algn="l" rtl="0">
              <a:spcBef>
                <a:spcPts val="400"/>
              </a:spcBef>
              <a:spcAft>
                <a:spcPts val="0"/>
              </a:spcAft>
              <a:buClr>
                <a:schemeClr val="dk1"/>
              </a:buClr>
              <a:buSzPts val="2000"/>
              <a:buFont typeface="Arial"/>
              <a:buNone/>
            </a:pPr>
            <a:r>
              <a:rPr lang="en-US" sz="2000" b="0" i="0" u="none" strike="noStrike" cap="none" dirty="0">
                <a:solidFill>
                  <a:schemeClr val="dk1"/>
                </a:solidFill>
                <a:latin typeface="Cutive"/>
                <a:ea typeface="Cutive"/>
                <a:cs typeface="Cutive"/>
                <a:sym typeface="Cutive"/>
              </a:rPr>
              <a:t>Director of ESL: </a:t>
            </a:r>
            <a:r>
              <a:rPr lang="en-US" sz="2000" b="1" i="0" u="none" strike="noStrike" cap="none" dirty="0">
                <a:solidFill>
                  <a:schemeClr val="dk1"/>
                </a:solidFill>
                <a:latin typeface="Cutive"/>
                <a:ea typeface="Cutive"/>
                <a:cs typeface="Cutive"/>
                <a:sym typeface="Cutive"/>
              </a:rPr>
              <a:t>Maria </a:t>
            </a:r>
            <a:r>
              <a:rPr lang="en-US" sz="2000" b="1" i="0" u="none" strike="noStrike" cap="none" dirty="0" err="1">
                <a:solidFill>
                  <a:schemeClr val="dk1"/>
                </a:solidFill>
                <a:latin typeface="Cutive"/>
                <a:ea typeface="Cutive"/>
                <a:cs typeface="Cutive"/>
                <a:sym typeface="Cutive"/>
              </a:rPr>
              <a:t>Zlateva</a:t>
            </a:r>
            <a:r>
              <a:rPr lang="en-US" sz="2000" b="1" i="0" u="none" strike="noStrike" cap="none" dirty="0">
                <a:solidFill>
                  <a:schemeClr val="dk1"/>
                </a:solidFill>
                <a:latin typeface="Cutive"/>
                <a:ea typeface="Cutive"/>
                <a:cs typeface="Cutive"/>
                <a:sym typeface="Cutive"/>
              </a:rPr>
              <a:t> </a:t>
            </a:r>
            <a:r>
              <a:rPr lang="en-US" sz="2000" b="0" i="0" u="sng" strike="noStrike" cap="none" dirty="0">
                <a:solidFill>
                  <a:schemeClr val="hlink"/>
                </a:solidFill>
                <a:latin typeface="Cutive"/>
                <a:ea typeface="Cutive"/>
                <a:cs typeface="Cutive"/>
                <a:sym typeface="Cutive"/>
                <a:hlinkClick r:id="rId4"/>
              </a:rPr>
              <a:t>mariazl@bu.edu</a:t>
            </a:r>
            <a:endParaRPr sz="2000" b="0" i="0" u="none" strike="noStrike" cap="none" dirty="0">
              <a:solidFill>
                <a:schemeClr val="dk1"/>
              </a:solidFill>
              <a:latin typeface="Cutive"/>
              <a:ea typeface="Cutive"/>
              <a:cs typeface="Cutive"/>
              <a:sym typeface="Cutive"/>
            </a:endParaRPr>
          </a:p>
          <a:p>
            <a:pPr marL="0" marR="0" lvl="0" indent="0" algn="l" rtl="0">
              <a:spcBef>
                <a:spcPts val="400"/>
              </a:spcBef>
              <a:spcAft>
                <a:spcPts val="0"/>
              </a:spcAft>
              <a:buClr>
                <a:schemeClr val="dk1"/>
              </a:buClr>
              <a:buSzPts val="2000"/>
              <a:buFont typeface="Arial"/>
              <a:buNone/>
            </a:pPr>
            <a:endParaRPr sz="2000" b="0" i="0" u="none" strike="noStrike" cap="none" dirty="0">
              <a:solidFill>
                <a:schemeClr val="dk1"/>
              </a:solidFill>
              <a:latin typeface="Cutive"/>
              <a:ea typeface="Cutive"/>
              <a:cs typeface="Cutive"/>
              <a:sym typeface="Cutive"/>
            </a:endParaRPr>
          </a:p>
          <a:p>
            <a:pPr marL="0" marR="0" lvl="0" indent="0" algn="l" rtl="0">
              <a:spcBef>
                <a:spcPts val="400"/>
              </a:spcBef>
              <a:spcAft>
                <a:spcPts val="0"/>
              </a:spcAft>
              <a:buClr>
                <a:schemeClr val="dk1"/>
              </a:buClr>
              <a:buSzPts val="2000"/>
              <a:buFont typeface="Arial"/>
              <a:buNone/>
            </a:pPr>
            <a:r>
              <a:rPr lang="en-US" sz="2000" b="0" i="0" u="none" strike="noStrike" cap="none" dirty="0">
                <a:solidFill>
                  <a:schemeClr val="dk1"/>
                </a:solidFill>
                <a:latin typeface="Cutive"/>
                <a:ea typeface="Cutive"/>
                <a:cs typeface="Cutive"/>
                <a:sym typeface="Cutive"/>
              </a:rPr>
              <a:t>Acting Associate Director: </a:t>
            </a:r>
            <a:r>
              <a:rPr lang="en-US" sz="2000" b="1" dirty="0">
                <a:latin typeface="Cutive"/>
                <a:ea typeface="Cutive"/>
                <a:cs typeface="Cutive"/>
                <a:sym typeface="Cutive"/>
              </a:rPr>
              <a:t>Tom Underwood</a:t>
            </a:r>
            <a:endParaRPr dirty="0"/>
          </a:p>
          <a:p>
            <a:pPr marL="0" marR="0" lvl="0" indent="0" algn="l" rtl="0">
              <a:spcBef>
                <a:spcPts val="400"/>
              </a:spcBef>
              <a:spcAft>
                <a:spcPts val="0"/>
              </a:spcAft>
              <a:buClr>
                <a:schemeClr val="dk1"/>
              </a:buClr>
              <a:buSzPts val="2000"/>
              <a:buFont typeface="Arial"/>
              <a:buNone/>
            </a:pPr>
            <a:r>
              <a:rPr lang="en-US" sz="2000" u="sng" dirty="0" err="1">
                <a:latin typeface="Cutive"/>
                <a:ea typeface="Cutive"/>
                <a:cs typeface="Cutive"/>
                <a:sym typeface="Cutive"/>
              </a:rPr>
              <a:t>rhetoric@bu.edu</a:t>
            </a:r>
            <a:endParaRPr sz="2000" u="sng" dirty="0">
              <a:latin typeface="Cutive"/>
              <a:ea typeface="Cutive"/>
              <a:cs typeface="Cutive"/>
              <a:sym typeface="Cutive"/>
            </a:endParaRPr>
          </a:p>
          <a:p>
            <a:pPr marL="0" marR="0" lvl="0" indent="0" algn="l" rtl="0">
              <a:spcBef>
                <a:spcPts val="400"/>
              </a:spcBef>
              <a:spcAft>
                <a:spcPts val="0"/>
              </a:spcAft>
              <a:buClr>
                <a:schemeClr val="dk1"/>
              </a:buClr>
              <a:buSzPts val="2000"/>
              <a:buFont typeface="Arial"/>
              <a:buNone/>
            </a:pPr>
            <a:endParaRPr sz="2000" u="sng" dirty="0">
              <a:latin typeface="Cutive"/>
              <a:ea typeface="Cutive"/>
              <a:cs typeface="Cutive"/>
              <a:sym typeface="Cutive"/>
            </a:endParaRPr>
          </a:p>
          <a:p>
            <a:pPr marL="0" marR="0" lvl="0" indent="0" algn="l" rtl="0">
              <a:spcBef>
                <a:spcPts val="400"/>
              </a:spcBef>
              <a:spcAft>
                <a:spcPts val="0"/>
              </a:spcAft>
              <a:buClr>
                <a:schemeClr val="dk1"/>
              </a:buClr>
              <a:buSzPts val="2000"/>
              <a:buFont typeface="Arial"/>
              <a:buNone/>
            </a:pPr>
            <a:r>
              <a:rPr lang="en-US" sz="2000" b="0" i="0" u="none" strike="noStrike" cap="none" dirty="0">
                <a:solidFill>
                  <a:schemeClr val="dk1"/>
                </a:solidFill>
                <a:latin typeface="Cutive"/>
                <a:ea typeface="Cutive"/>
                <a:cs typeface="Cutive"/>
                <a:sym typeface="Cutive"/>
              </a:rPr>
              <a:t>Associate Director for WID: </a:t>
            </a:r>
            <a:r>
              <a:rPr lang="en-US" sz="2000" b="1" i="0" u="none" strike="noStrike" cap="none" dirty="0">
                <a:solidFill>
                  <a:schemeClr val="dk1"/>
                </a:solidFill>
                <a:latin typeface="Cutive"/>
                <a:ea typeface="Cutive"/>
                <a:cs typeface="Cutive"/>
                <a:sym typeface="Cutive"/>
              </a:rPr>
              <a:t>David Shawn  </a:t>
            </a:r>
            <a:r>
              <a:rPr lang="en-US" sz="2000" b="0" i="0" u="sng" strike="noStrike" cap="none" dirty="0">
                <a:solidFill>
                  <a:schemeClr val="hlink"/>
                </a:solidFill>
                <a:latin typeface="Cutive"/>
                <a:ea typeface="Cutive"/>
                <a:cs typeface="Cutive"/>
                <a:sym typeface="Cutive"/>
                <a:hlinkClick r:id="rId5"/>
              </a:rPr>
              <a:t>dshawn@bu.edu</a:t>
            </a:r>
            <a:endParaRPr sz="2000" b="0" i="0" u="sng" strike="noStrike" cap="none" dirty="0">
              <a:solidFill>
                <a:schemeClr val="dk1"/>
              </a:solidFill>
              <a:latin typeface="Cutive"/>
              <a:ea typeface="Cutive"/>
              <a:cs typeface="Cutive"/>
              <a:sym typeface="Cutive"/>
            </a:endParaRPr>
          </a:p>
          <a:p>
            <a:pPr marL="0" marR="0" lvl="0" indent="0" algn="l" rtl="0">
              <a:spcBef>
                <a:spcPts val="400"/>
              </a:spcBef>
              <a:spcAft>
                <a:spcPts val="0"/>
              </a:spcAft>
              <a:buClr>
                <a:schemeClr val="dk1"/>
              </a:buClr>
              <a:buSzPts val="2000"/>
              <a:buFont typeface="Arial"/>
              <a:buNone/>
            </a:pPr>
            <a:endParaRPr sz="2000" b="1" i="0" u="none" strike="noStrike" cap="none" dirty="0">
              <a:solidFill>
                <a:schemeClr val="dk1"/>
              </a:solidFill>
              <a:latin typeface="Cutive"/>
              <a:ea typeface="Cutive"/>
              <a:cs typeface="Cutive"/>
              <a:sym typeface="Cutive"/>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7"/>
          <p:cNvSpPr txBox="1">
            <a:spLocks noGrp="1"/>
          </p:cNvSpPr>
          <p:nvPr>
            <p:ph type="title"/>
          </p:nvPr>
        </p:nvSpPr>
        <p:spPr>
          <a:xfrm>
            <a:off x="685800" y="457200"/>
            <a:ext cx="7772400" cy="762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Cutive"/>
              <a:buNone/>
            </a:pPr>
            <a:r>
              <a:rPr lang="en-US" sz="2400" b="1" i="0" u="none" strike="noStrike" cap="none" dirty="0">
                <a:solidFill>
                  <a:schemeClr val="dk1"/>
                </a:solidFill>
                <a:latin typeface="Cutive"/>
                <a:ea typeface="Cutive"/>
                <a:cs typeface="Cutive"/>
                <a:sym typeface="Cutive"/>
              </a:rPr>
              <a:t>SUBMIT!</a:t>
            </a:r>
            <a:endParaRPr dirty="0"/>
          </a:p>
        </p:txBody>
      </p:sp>
      <p:sp>
        <p:nvSpPr>
          <p:cNvPr id="243" name="Google Shape;243;p37"/>
          <p:cNvSpPr txBox="1">
            <a:spLocks noGrp="1"/>
          </p:cNvSpPr>
          <p:nvPr>
            <p:ph type="body" idx="1"/>
          </p:nvPr>
        </p:nvSpPr>
        <p:spPr>
          <a:xfrm>
            <a:off x="307324" y="1660275"/>
            <a:ext cx="8150875" cy="4114800"/>
          </a:xfrm>
          <a:prstGeom prst="rect">
            <a:avLst/>
          </a:prstGeom>
          <a:noFill/>
          <a:ln>
            <a:noFill/>
          </a:ln>
        </p:spPr>
        <p:txBody>
          <a:bodyPr spcFirstLastPara="1" wrap="square" lIns="91425" tIns="45700" rIns="91425" bIns="45700" anchor="t" anchorCtr="0">
            <a:noAutofit/>
          </a:bodyPr>
          <a:lstStyle/>
          <a:p>
            <a:pPr marL="25400" indent="0">
              <a:buNone/>
            </a:pPr>
            <a:r>
              <a:rPr lang="en-US" dirty="0"/>
              <a:t>Office hours / Directory form: </a:t>
            </a:r>
          </a:p>
          <a:p>
            <a:pPr marL="25400" indent="0">
              <a:buNone/>
            </a:pPr>
            <a:r>
              <a:rPr lang="en-US" sz="1800" u="sng" dirty="0">
                <a:hlinkClick r:id="rId3"/>
              </a:rPr>
              <a:t>https://www.bu.edu/wpnet/forms/directory-form/</a:t>
            </a:r>
            <a:endParaRPr lang="en-US" sz="1800" dirty="0"/>
          </a:p>
          <a:p>
            <a:pPr marL="25400" indent="0">
              <a:buNone/>
            </a:pPr>
            <a:r>
              <a:rPr lang="en-US" dirty="0"/>
              <a:t> </a:t>
            </a:r>
          </a:p>
          <a:p>
            <a:pPr marL="25400" indent="0">
              <a:buNone/>
            </a:pPr>
            <a:r>
              <a:rPr lang="en-US" dirty="0"/>
              <a:t>Fall 19 syllabi: </a:t>
            </a:r>
          </a:p>
          <a:p>
            <a:pPr marL="25400" indent="0">
              <a:buNone/>
            </a:pPr>
            <a:r>
              <a:rPr lang="en-US" sz="1800" u="sng" dirty="0">
                <a:hlinkClick r:id="rId4"/>
              </a:rPr>
              <a:t>https://www.bu.edu/wpnet/forms/syllabus-submission-form/</a:t>
            </a:r>
            <a:endParaRPr lang="en-US" sz="1800" dirty="0"/>
          </a:p>
          <a:p>
            <a:pPr marL="25400" indent="0">
              <a:buNone/>
            </a:pPr>
            <a:endParaRPr lang="en-US" dirty="0"/>
          </a:p>
          <a:p>
            <a:pPr marL="342900" marR="0" lvl="0" indent="-225425" algn="l" rtl="0">
              <a:lnSpc>
                <a:spcPct val="80000"/>
              </a:lnSpc>
              <a:spcBef>
                <a:spcPts val="370"/>
              </a:spcBef>
              <a:spcAft>
                <a:spcPts val="0"/>
              </a:spcAft>
              <a:buClr>
                <a:schemeClr val="dk1"/>
              </a:buClr>
              <a:buSzPts val="1850"/>
              <a:buFont typeface="Arial"/>
              <a:buNone/>
            </a:pPr>
            <a:endParaRPr sz="1850" b="0" i="0" u="none" strike="noStrike" cap="none" dirty="0">
              <a:solidFill>
                <a:schemeClr val="dk1"/>
              </a:solidFill>
              <a:latin typeface="Calibri"/>
              <a:ea typeface="Calibri"/>
              <a:cs typeface="Calibri"/>
              <a:sym typeface="Calibri"/>
            </a:endParaRPr>
          </a:p>
          <a:p>
            <a:pPr marL="0" marR="0" lvl="0" indent="0" algn="l" rtl="0">
              <a:lnSpc>
                <a:spcPct val="80000"/>
              </a:lnSpc>
              <a:spcBef>
                <a:spcPts val="370"/>
              </a:spcBef>
              <a:spcAft>
                <a:spcPts val="0"/>
              </a:spcAft>
              <a:buClr>
                <a:schemeClr val="dk1"/>
              </a:buClr>
              <a:buSzPts val="1850"/>
              <a:buFont typeface="Arial"/>
              <a:buNone/>
            </a:pPr>
            <a:endParaRPr dirty="0"/>
          </a:p>
          <a:p>
            <a:pPr marL="0" marR="0" lvl="0" indent="0" algn="l" rtl="0">
              <a:lnSpc>
                <a:spcPct val="80000"/>
              </a:lnSpc>
              <a:spcBef>
                <a:spcPts val="370"/>
              </a:spcBef>
              <a:spcAft>
                <a:spcPts val="0"/>
              </a:spcAft>
              <a:buClr>
                <a:schemeClr val="dk1"/>
              </a:buClr>
              <a:buSzPts val="1850"/>
              <a:buFont typeface="Arial"/>
              <a:buNone/>
            </a:pPr>
            <a:endParaRPr sz="1850" b="0" i="0" u="none" strike="noStrike" cap="none" dirty="0">
              <a:solidFill>
                <a:schemeClr val="dk1"/>
              </a:solidFill>
              <a:latin typeface="Calibri"/>
              <a:ea typeface="Calibri"/>
              <a:cs typeface="Calibri"/>
              <a:sym typeface="Calibri"/>
            </a:endParaRPr>
          </a:p>
          <a:p>
            <a:pPr marL="117475" marR="0" lvl="0" indent="0" algn="l" rtl="0">
              <a:lnSpc>
                <a:spcPct val="80000"/>
              </a:lnSpc>
              <a:spcBef>
                <a:spcPts val="370"/>
              </a:spcBef>
              <a:spcAft>
                <a:spcPts val="0"/>
              </a:spcAft>
              <a:buClr>
                <a:schemeClr val="dk1"/>
              </a:buClr>
              <a:buSzPts val="1850"/>
              <a:buFont typeface="Arial"/>
              <a:buNone/>
            </a:pPr>
            <a:endParaRPr sz="1850" b="0" i="0" u="none" strike="noStrike" cap="none" dirty="0">
              <a:solidFill>
                <a:schemeClr val="dk1"/>
              </a:solidFill>
              <a:latin typeface="Calibri"/>
              <a:ea typeface="Calibri"/>
              <a:cs typeface="Calibri"/>
              <a:sym typeface="Calibri"/>
            </a:endParaRPr>
          </a:p>
          <a:p>
            <a:pPr marL="342900" marR="0" lvl="0" indent="-225425" algn="l" rtl="0">
              <a:lnSpc>
                <a:spcPct val="80000"/>
              </a:lnSpc>
              <a:spcBef>
                <a:spcPts val="370"/>
              </a:spcBef>
              <a:spcAft>
                <a:spcPts val="0"/>
              </a:spcAft>
              <a:buClr>
                <a:schemeClr val="dk1"/>
              </a:buClr>
              <a:buSzPts val="1850"/>
              <a:buFont typeface="Arial"/>
              <a:buNone/>
            </a:pPr>
            <a:endParaRPr sz="185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63003-FE8C-154F-9BC5-7E5EA1A21CCF}"/>
              </a:ext>
            </a:extLst>
          </p:cNvPr>
          <p:cNvSpPr>
            <a:spLocks noGrp="1"/>
          </p:cNvSpPr>
          <p:nvPr>
            <p:ph type="title"/>
          </p:nvPr>
        </p:nvSpPr>
        <p:spPr/>
        <p:txBody>
          <a:bodyPr/>
          <a:lstStyle/>
          <a:p>
            <a:r>
              <a:rPr lang="en-US" dirty="0"/>
              <a:t>Welcome New Faculty</a:t>
            </a:r>
          </a:p>
        </p:txBody>
      </p:sp>
      <p:sp>
        <p:nvSpPr>
          <p:cNvPr id="3" name="Text Placeholder 2">
            <a:extLst>
              <a:ext uri="{FF2B5EF4-FFF2-40B4-BE49-F238E27FC236}">
                <a16:creationId xmlns:a16="http://schemas.microsoft.com/office/drawing/2014/main" id="{818F74C1-B409-3E4D-9BDF-7662DE758D32}"/>
              </a:ext>
            </a:extLst>
          </p:cNvPr>
          <p:cNvSpPr>
            <a:spLocks noGrp="1"/>
          </p:cNvSpPr>
          <p:nvPr>
            <p:ph type="body" idx="1"/>
          </p:nvPr>
        </p:nvSpPr>
        <p:spPr>
          <a:xfrm>
            <a:off x="457200" y="1249325"/>
            <a:ext cx="3848986" cy="4375298"/>
          </a:xfrm>
        </p:spPr>
        <p:txBody>
          <a:bodyPr/>
          <a:lstStyle/>
          <a:p>
            <a:pPr marL="25400" indent="0">
              <a:buNone/>
            </a:pPr>
            <a:r>
              <a:rPr lang="en-US" dirty="0">
                <a:latin typeface="+mj-lt"/>
              </a:rPr>
              <a:t>Anne </a:t>
            </a:r>
            <a:r>
              <a:rPr lang="en-US" dirty="0" err="1">
                <a:latin typeface="+mj-lt"/>
              </a:rPr>
              <a:t>Blaschke</a:t>
            </a:r>
            <a:endParaRPr lang="en-US" dirty="0">
              <a:latin typeface="+mj-lt"/>
            </a:endParaRPr>
          </a:p>
          <a:p>
            <a:pPr marL="25400" indent="0">
              <a:buNone/>
            </a:pPr>
            <a:endParaRPr lang="en-US" dirty="0">
              <a:latin typeface="+mj-lt"/>
            </a:endParaRPr>
          </a:p>
          <a:p>
            <a:pPr marL="25400" indent="0">
              <a:buNone/>
            </a:pPr>
            <a:r>
              <a:rPr lang="en-US" dirty="0">
                <a:latin typeface="+mj-lt"/>
              </a:rPr>
              <a:t>Lucas Fain</a:t>
            </a:r>
          </a:p>
          <a:p>
            <a:pPr marL="25400" indent="0">
              <a:buNone/>
            </a:pPr>
            <a:endParaRPr lang="en-US" dirty="0">
              <a:latin typeface="+mj-lt"/>
            </a:endParaRPr>
          </a:p>
          <a:p>
            <a:pPr marL="25400" indent="0">
              <a:buNone/>
            </a:pPr>
            <a:r>
              <a:rPr lang="en-US" dirty="0">
                <a:latin typeface="+mj-lt"/>
              </a:rPr>
              <a:t>Beth </a:t>
            </a:r>
            <a:r>
              <a:rPr lang="en-US" dirty="0" err="1">
                <a:latin typeface="+mj-lt"/>
              </a:rPr>
              <a:t>Fincke</a:t>
            </a:r>
            <a:endParaRPr lang="en-US" dirty="0">
              <a:latin typeface="+mj-lt"/>
            </a:endParaRPr>
          </a:p>
          <a:p>
            <a:pPr marL="25400" indent="0">
              <a:buNone/>
            </a:pPr>
            <a:endParaRPr lang="en-US" dirty="0">
              <a:latin typeface="+mj-lt"/>
            </a:endParaRPr>
          </a:p>
          <a:p>
            <a:pPr marL="25400" indent="0">
              <a:buNone/>
            </a:pPr>
            <a:r>
              <a:rPr lang="en-US" dirty="0">
                <a:latin typeface="+mj-lt"/>
              </a:rPr>
              <a:t>Robert Kilpatrick</a:t>
            </a:r>
          </a:p>
          <a:p>
            <a:pPr marL="25400" indent="0">
              <a:buNone/>
            </a:pPr>
            <a:endParaRPr lang="en-US" dirty="0"/>
          </a:p>
        </p:txBody>
      </p:sp>
      <p:sp>
        <p:nvSpPr>
          <p:cNvPr id="4" name="TextBox 3">
            <a:extLst>
              <a:ext uri="{FF2B5EF4-FFF2-40B4-BE49-F238E27FC236}">
                <a16:creationId xmlns:a16="http://schemas.microsoft.com/office/drawing/2014/main" id="{0BC9423C-AB54-F64E-9AA7-21278D2A7F38}"/>
              </a:ext>
            </a:extLst>
          </p:cNvPr>
          <p:cNvSpPr txBox="1"/>
          <p:nvPr/>
        </p:nvSpPr>
        <p:spPr>
          <a:xfrm>
            <a:off x="4412512" y="2849525"/>
            <a:ext cx="3870251" cy="3754874"/>
          </a:xfrm>
          <a:prstGeom prst="rect">
            <a:avLst/>
          </a:prstGeom>
          <a:noFill/>
        </p:spPr>
        <p:txBody>
          <a:bodyPr wrap="square" rtlCol="0">
            <a:spAutoFit/>
          </a:bodyPr>
          <a:lstStyle/>
          <a:p>
            <a:r>
              <a:rPr lang="en-US" sz="3200" dirty="0"/>
              <a:t>Michael </a:t>
            </a:r>
            <a:r>
              <a:rPr lang="en-US" sz="3200" dirty="0" err="1"/>
              <a:t>McCluskey</a:t>
            </a:r>
            <a:endParaRPr lang="en-US" sz="3200" dirty="0"/>
          </a:p>
          <a:p>
            <a:endParaRPr lang="en-US" sz="3200" dirty="0"/>
          </a:p>
          <a:p>
            <a:r>
              <a:rPr lang="en-US" sz="3200" dirty="0"/>
              <a:t>Swati Mehta</a:t>
            </a:r>
          </a:p>
          <a:p>
            <a:endParaRPr lang="en-US" sz="3200" dirty="0"/>
          </a:p>
          <a:p>
            <a:r>
              <a:rPr lang="en-US" sz="3200" dirty="0"/>
              <a:t>Peter Ruggiero</a:t>
            </a:r>
          </a:p>
          <a:p>
            <a:endParaRPr lang="en-US" sz="3200" dirty="0"/>
          </a:p>
          <a:p>
            <a:r>
              <a:rPr lang="en-US" sz="3200" dirty="0"/>
              <a:t>Michelle Smith</a:t>
            </a:r>
          </a:p>
          <a:p>
            <a:endParaRPr lang="en-US" dirty="0"/>
          </a:p>
        </p:txBody>
      </p:sp>
    </p:spTree>
    <p:extLst>
      <p:ext uri="{BB962C8B-B14F-4D97-AF65-F5344CB8AC3E}">
        <p14:creationId xmlns:p14="http://schemas.microsoft.com/office/powerpoint/2010/main" val="25352719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50"/>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sp>
        <p:nvSpPr>
          <p:cNvPr id="334" name="Google Shape;334;p50"/>
          <p:cNvSpPr txBox="1">
            <a:spLocks noGrp="1"/>
          </p:cNvSpPr>
          <p:nvPr>
            <p:ph type="body" idx="1"/>
          </p:nvPr>
        </p:nvSpPr>
        <p:spPr>
          <a:xfrm>
            <a:off x="457200" y="1600200"/>
            <a:ext cx="8229600" cy="4526100"/>
          </a:xfrm>
          <a:prstGeom prst="rect">
            <a:avLst/>
          </a:prstGeom>
        </p:spPr>
        <p:txBody>
          <a:bodyPr spcFirstLastPara="1" wrap="square" lIns="91425" tIns="45700" rIns="91425" bIns="45700" anchor="t" anchorCtr="0">
            <a:noAutofit/>
          </a:bodyPr>
          <a:lstStyle/>
          <a:p>
            <a:pPr marL="0" lvl="0" indent="0" algn="l" rtl="0">
              <a:spcBef>
                <a:spcPts val="640"/>
              </a:spcBef>
              <a:spcAft>
                <a:spcPts val="0"/>
              </a:spcAft>
              <a:buNone/>
            </a:pPr>
            <a:endParaRPr dirty="0"/>
          </a:p>
        </p:txBody>
      </p:sp>
      <p:pic>
        <p:nvPicPr>
          <p:cNvPr id="3" name="Picture 2">
            <a:extLst>
              <a:ext uri="{FF2B5EF4-FFF2-40B4-BE49-F238E27FC236}">
                <a16:creationId xmlns:a16="http://schemas.microsoft.com/office/drawing/2014/main" id="{6DED4189-08C4-EA44-88AB-6DB20C0896FD}"/>
              </a:ext>
            </a:extLst>
          </p:cNvPr>
          <p:cNvPicPr>
            <a:picLocks noChangeAspect="1"/>
          </p:cNvPicPr>
          <p:nvPr/>
        </p:nvPicPr>
        <p:blipFill>
          <a:blip r:embed="rId3"/>
          <a:stretch>
            <a:fillRect/>
          </a:stretch>
        </p:blipFill>
        <p:spPr>
          <a:xfrm>
            <a:off x="1739900" y="406400"/>
            <a:ext cx="5664200" cy="60452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A31EC-EC13-A541-8528-5E86D6329FA1}"/>
              </a:ext>
            </a:extLst>
          </p:cNvPr>
          <p:cNvSpPr>
            <a:spLocks noGrp="1"/>
          </p:cNvSpPr>
          <p:nvPr>
            <p:ph type="title"/>
          </p:nvPr>
        </p:nvSpPr>
        <p:spPr>
          <a:xfrm>
            <a:off x="457200" y="253371"/>
            <a:ext cx="8229600" cy="1671121"/>
          </a:xfrm>
        </p:spPr>
        <p:txBody>
          <a:bodyPr/>
          <a:lstStyle/>
          <a:p>
            <a:r>
              <a:rPr lang="en-US" sz="2800" dirty="0"/>
              <a:t>Teaching of Writing Site</a:t>
            </a:r>
            <a:br>
              <a:rPr lang="en-US" sz="2800" dirty="0"/>
            </a:br>
            <a:r>
              <a:rPr lang="en-US" sz="2800" dirty="0"/>
              <a:t>Essential Lessons Overview</a:t>
            </a:r>
          </a:p>
        </p:txBody>
      </p:sp>
      <p:sp>
        <p:nvSpPr>
          <p:cNvPr id="3" name="Text Placeholder 2">
            <a:extLst>
              <a:ext uri="{FF2B5EF4-FFF2-40B4-BE49-F238E27FC236}">
                <a16:creationId xmlns:a16="http://schemas.microsoft.com/office/drawing/2014/main" id="{15FB8968-D2AC-7D41-84C8-165244F038AE}"/>
              </a:ext>
            </a:extLst>
          </p:cNvPr>
          <p:cNvSpPr>
            <a:spLocks noGrp="1"/>
          </p:cNvSpPr>
          <p:nvPr>
            <p:ph type="body" idx="1"/>
          </p:nvPr>
        </p:nvSpPr>
        <p:spPr/>
        <p:txBody>
          <a:bodyPr/>
          <a:lstStyle/>
          <a:p>
            <a:pPr marL="25400" indent="0">
              <a:buNone/>
            </a:pPr>
            <a:r>
              <a:rPr lang="en-US" sz="2400" b="1" dirty="0"/>
              <a:t>111: </a:t>
            </a:r>
            <a:r>
              <a:rPr lang="en-US" sz="2400" b="1" u="sng" dirty="0"/>
              <a:t>Summary and analysis </a:t>
            </a:r>
          </a:p>
          <a:p>
            <a:pPr marL="25400" lvl="0" indent="0">
              <a:buNone/>
            </a:pPr>
            <a:r>
              <a:rPr lang="en-US" sz="2400" b="1" dirty="0"/>
              <a:t>1. Topic</a:t>
            </a:r>
            <a:r>
              <a:rPr lang="en-US" sz="2400" dirty="0"/>
              <a:t>: Parts of speech and word forms</a:t>
            </a:r>
            <a:br>
              <a:rPr lang="en-US" sz="2400" dirty="0"/>
            </a:br>
            <a:r>
              <a:rPr lang="en-US" sz="2400" b="1" dirty="0"/>
              <a:t>2. Topic</a:t>
            </a:r>
            <a:r>
              <a:rPr lang="en-US" sz="2400" dirty="0"/>
              <a:t>: Paraphrase/Quotation</a:t>
            </a:r>
            <a:br>
              <a:rPr lang="en-US" sz="2400" dirty="0"/>
            </a:br>
            <a:r>
              <a:rPr lang="en-US" sz="2400" b="1" dirty="0"/>
              <a:t>3. Topic</a:t>
            </a:r>
            <a:r>
              <a:rPr lang="en-US" sz="2400" dirty="0"/>
              <a:t>: Individual in Community </a:t>
            </a:r>
          </a:p>
          <a:p>
            <a:pPr marL="368300" lvl="0" indent="-342900">
              <a:buAutoNum type="arabicPeriod"/>
            </a:pPr>
            <a:endParaRPr lang="en-US" sz="2400" dirty="0"/>
          </a:p>
          <a:p>
            <a:pPr marL="25400" indent="0">
              <a:buNone/>
            </a:pPr>
            <a:r>
              <a:rPr lang="en-US" sz="2400" b="1" dirty="0"/>
              <a:t>112: </a:t>
            </a:r>
            <a:r>
              <a:rPr lang="en-US" sz="2400" b="1" u="sng" dirty="0"/>
              <a:t>Bringing texts into conversation</a:t>
            </a:r>
          </a:p>
          <a:p>
            <a:pPr marL="25400" lvl="0" indent="0">
              <a:buNone/>
            </a:pPr>
            <a:r>
              <a:rPr lang="en-US" sz="2400" b="1" dirty="0"/>
              <a:t>1. Topic: </a:t>
            </a:r>
            <a:r>
              <a:rPr lang="en-US" sz="2400" dirty="0"/>
              <a:t>Language of the task of summary and analysis</a:t>
            </a:r>
            <a:br>
              <a:rPr lang="en-US" sz="2400" dirty="0"/>
            </a:br>
            <a:r>
              <a:rPr lang="en-US" sz="2400" b="1" dirty="0"/>
              <a:t>2. Topic: </a:t>
            </a:r>
            <a:r>
              <a:rPr lang="en-US" sz="2400" dirty="0"/>
              <a:t>Argument-driven comparative analysis</a:t>
            </a:r>
            <a:br>
              <a:rPr lang="en-US" sz="2400" dirty="0"/>
            </a:br>
            <a:r>
              <a:rPr lang="en-US" sz="2400" b="1" dirty="0"/>
              <a:t>3. Topic: </a:t>
            </a:r>
            <a:r>
              <a:rPr lang="en-US" sz="2400" dirty="0"/>
              <a:t>Global Citizenship and Intercultural Literacy </a:t>
            </a:r>
          </a:p>
          <a:p>
            <a:endParaRPr lang="en-US" sz="1600" dirty="0"/>
          </a:p>
        </p:txBody>
      </p:sp>
    </p:spTree>
    <p:extLst>
      <p:ext uri="{BB962C8B-B14F-4D97-AF65-F5344CB8AC3E}">
        <p14:creationId xmlns:p14="http://schemas.microsoft.com/office/powerpoint/2010/main" val="31666873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78719-75BE-A341-82B5-D64E4CCC7440}"/>
              </a:ext>
            </a:extLst>
          </p:cNvPr>
          <p:cNvSpPr>
            <a:spLocks noGrp="1"/>
          </p:cNvSpPr>
          <p:nvPr>
            <p:ph type="title"/>
          </p:nvPr>
        </p:nvSpPr>
        <p:spPr/>
        <p:txBody>
          <a:bodyPr/>
          <a:lstStyle/>
          <a:p>
            <a:r>
              <a:rPr lang="en-US" sz="3200" dirty="0"/>
              <a:t>Teaching </a:t>
            </a:r>
            <a:r>
              <a:rPr lang="en-US" sz="2800" dirty="0"/>
              <a:t>of</a:t>
            </a:r>
            <a:r>
              <a:rPr lang="en-US" sz="3200" dirty="0"/>
              <a:t> Writing Site</a:t>
            </a:r>
            <a:br>
              <a:rPr lang="en-US" sz="3200" dirty="0"/>
            </a:br>
            <a:r>
              <a:rPr lang="en-US" sz="3200" dirty="0"/>
              <a:t>Essential Lessons Overview</a:t>
            </a:r>
          </a:p>
        </p:txBody>
      </p:sp>
      <p:sp>
        <p:nvSpPr>
          <p:cNvPr id="3" name="Text Placeholder 2">
            <a:extLst>
              <a:ext uri="{FF2B5EF4-FFF2-40B4-BE49-F238E27FC236}">
                <a16:creationId xmlns:a16="http://schemas.microsoft.com/office/drawing/2014/main" id="{81148355-88DF-CD40-B77A-2FBE0887EE63}"/>
              </a:ext>
            </a:extLst>
          </p:cNvPr>
          <p:cNvSpPr>
            <a:spLocks noGrp="1"/>
          </p:cNvSpPr>
          <p:nvPr>
            <p:ph type="body" idx="1"/>
          </p:nvPr>
        </p:nvSpPr>
        <p:spPr/>
        <p:txBody>
          <a:bodyPr/>
          <a:lstStyle/>
          <a:p>
            <a:pPr marL="25400" indent="0">
              <a:buNone/>
            </a:pPr>
            <a:r>
              <a:rPr lang="en-US" sz="2000" b="1" dirty="0"/>
              <a:t>120: </a:t>
            </a:r>
            <a:r>
              <a:rPr lang="en-US" sz="2000" b="1" u="sng" dirty="0"/>
              <a:t>Argument as conversation </a:t>
            </a:r>
          </a:p>
          <a:p>
            <a:pPr marL="25400" lvl="0" indent="0">
              <a:buNone/>
            </a:pPr>
            <a:r>
              <a:rPr lang="en-US" sz="2000" b="1" dirty="0"/>
              <a:t>1. Topic</a:t>
            </a:r>
            <a:r>
              <a:rPr lang="en-US" sz="2000" dirty="0"/>
              <a:t>: Summary and analysis</a:t>
            </a:r>
          </a:p>
          <a:p>
            <a:pPr marL="25400" lvl="0" indent="0">
              <a:buNone/>
            </a:pPr>
            <a:r>
              <a:rPr lang="en-US" sz="2000" b="1" dirty="0"/>
              <a:t>2. Topic: </a:t>
            </a:r>
            <a:r>
              <a:rPr lang="en-US" sz="2000" dirty="0"/>
              <a:t>Standard intro/problem statement </a:t>
            </a:r>
          </a:p>
          <a:p>
            <a:pPr marL="25400" indent="0">
              <a:buNone/>
            </a:pPr>
            <a:r>
              <a:rPr lang="en-US" sz="2000" b="1" dirty="0"/>
              <a:t>3</a:t>
            </a:r>
            <a:r>
              <a:rPr lang="en-US" sz="2000" dirty="0"/>
              <a:t>. </a:t>
            </a:r>
            <a:r>
              <a:rPr lang="en-US" sz="2000" b="1" dirty="0"/>
              <a:t>Topic: </a:t>
            </a:r>
            <a:r>
              <a:rPr lang="en-US" sz="2000" dirty="0"/>
              <a:t>Generating and structuring an argument through acknowledgement and response</a:t>
            </a:r>
          </a:p>
          <a:p>
            <a:pPr marL="25400" indent="0">
              <a:buNone/>
            </a:pPr>
            <a:r>
              <a:rPr lang="en-US" sz="2000" b="1" dirty="0"/>
              <a:t>4. Topic: </a:t>
            </a:r>
            <a:r>
              <a:rPr lang="en-US" sz="2000" dirty="0"/>
              <a:t>Sentences tell stories: Principles of clarity</a:t>
            </a:r>
          </a:p>
          <a:p>
            <a:pPr marL="25400" indent="0">
              <a:buNone/>
            </a:pPr>
            <a:r>
              <a:rPr lang="en-US" sz="2000" dirty="0"/>
              <a:t> </a:t>
            </a:r>
          </a:p>
          <a:p>
            <a:pPr marL="25400" indent="0">
              <a:buNone/>
            </a:pPr>
            <a:r>
              <a:rPr lang="en-US" sz="2000" b="1" dirty="0"/>
              <a:t>150/1/2: </a:t>
            </a:r>
            <a:r>
              <a:rPr lang="en-US" sz="2000" b="1" u="sng" dirty="0"/>
              <a:t>Researched argument </a:t>
            </a:r>
          </a:p>
          <a:p>
            <a:pPr marL="25400" lvl="0" indent="0">
              <a:buNone/>
            </a:pPr>
            <a:r>
              <a:rPr lang="en-US" sz="2000" b="1" dirty="0"/>
              <a:t>1. Topic: </a:t>
            </a:r>
            <a:r>
              <a:rPr lang="en-US" sz="2000" dirty="0"/>
              <a:t>Scholarly argument as disciplinary conversation</a:t>
            </a:r>
          </a:p>
          <a:p>
            <a:pPr marL="25400" lvl="0" indent="0">
              <a:buNone/>
            </a:pPr>
            <a:r>
              <a:rPr lang="en-US" sz="2000" b="1" dirty="0"/>
              <a:t>2. Topic: </a:t>
            </a:r>
            <a:r>
              <a:rPr lang="en-US" sz="2000" dirty="0"/>
              <a:t>Rhetorical ways of thinking about sources</a:t>
            </a:r>
          </a:p>
          <a:p>
            <a:pPr marL="25400" lvl="0" indent="0">
              <a:buNone/>
            </a:pPr>
            <a:r>
              <a:rPr lang="en-US" sz="2000" b="1" dirty="0"/>
              <a:t>3. Topic: </a:t>
            </a:r>
            <a:r>
              <a:rPr lang="en-US" sz="2000" dirty="0"/>
              <a:t>Research as forming a new question</a:t>
            </a:r>
          </a:p>
          <a:p>
            <a:pPr marL="25400" indent="0">
              <a:buNone/>
            </a:pPr>
            <a:r>
              <a:rPr lang="en-US" sz="2000" b="1" dirty="0"/>
              <a:t>4. Topic: </a:t>
            </a:r>
            <a:r>
              <a:rPr lang="en-US" sz="2000" dirty="0"/>
              <a:t>Style vis a vis genre</a:t>
            </a:r>
          </a:p>
          <a:p>
            <a:pPr marL="25400" indent="0">
              <a:buNone/>
            </a:pPr>
            <a:endParaRPr lang="en-US" sz="1200" dirty="0"/>
          </a:p>
        </p:txBody>
      </p:sp>
    </p:spTree>
    <p:extLst>
      <p:ext uri="{BB962C8B-B14F-4D97-AF65-F5344CB8AC3E}">
        <p14:creationId xmlns:p14="http://schemas.microsoft.com/office/powerpoint/2010/main" val="27970506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7"/>
          <p:cNvSpPr txBox="1">
            <a:spLocks noGrp="1"/>
          </p:cNvSpPr>
          <p:nvPr>
            <p:ph type="title"/>
          </p:nvPr>
        </p:nvSpPr>
        <p:spPr>
          <a:xfrm>
            <a:off x="393405" y="2700670"/>
            <a:ext cx="8362795" cy="318711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Calibri"/>
              <a:buNone/>
            </a:pPr>
            <a:br>
              <a:rPr lang="en-US" dirty="0"/>
            </a:br>
            <a:br>
              <a:rPr lang="en-US" dirty="0"/>
            </a:br>
            <a:r>
              <a:rPr lang="en-US" dirty="0"/>
              <a:t>Writing in the Field Lecture </a:t>
            </a:r>
            <a:endParaRPr dirty="0"/>
          </a:p>
          <a:p>
            <a:pPr marL="0" marR="0" lvl="0" indent="0" algn="ctr" rtl="0">
              <a:spcBef>
                <a:spcPts val="0"/>
              </a:spcBef>
              <a:spcAft>
                <a:spcPts val="0"/>
              </a:spcAft>
              <a:buClr>
                <a:schemeClr val="dk1"/>
              </a:buClr>
              <a:buSzPts val="4400"/>
              <a:buFont typeface="Calibri"/>
              <a:buNone/>
            </a:pPr>
            <a:r>
              <a:rPr lang="en-US" dirty="0"/>
              <a:t>Joe </a:t>
            </a:r>
            <a:r>
              <a:rPr lang="en-US" dirty="0" err="1"/>
              <a:t>Bizup</a:t>
            </a:r>
            <a:endParaRPr dirty="0"/>
          </a:p>
          <a:p>
            <a:pPr marL="0" marR="0" lvl="0" indent="0" algn="ctr" rtl="0">
              <a:spcBef>
                <a:spcPts val="0"/>
              </a:spcBef>
              <a:spcAft>
                <a:spcPts val="0"/>
              </a:spcAft>
              <a:buClr>
                <a:schemeClr val="dk1"/>
              </a:buClr>
              <a:buSzPts val="4400"/>
              <a:buFont typeface="Calibri"/>
              <a:buNone/>
            </a:pPr>
            <a:r>
              <a:rPr lang="en-US" dirty="0"/>
              <a:t>Thursday, October 24</a:t>
            </a:r>
            <a:br>
              <a:rPr lang="en-US" dirty="0"/>
            </a:br>
            <a:r>
              <a:rPr lang="en-US" dirty="0"/>
              <a:t>exact time TBA</a:t>
            </a:r>
            <a:br>
              <a:rPr lang="en-US" dirty="0"/>
            </a:br>
            <a:br>
              <a:rPr lang="en-US" dirty="0"/>
            </a:br>
            <a:endParaRPr dirty="0"/>
          </a:p>
        </p:txBody>
      </p:sp>
      <p:pic>
        <p:nvPicPr>
          <p:cNvPr id="315" name="Google Shape;315;p47"/>
          <p:cNvPicPr preferRelativeResize="0"/>
          <p:nvPr/>
        </p:nvPicPr>
        <p:blipFill>
          <a:blip r:embed="rId3">
            <a:alphaModFix/>
          </a:blip>
          <a:stretch>
            <a:fillRect/>
          </a:stretch>
        </p:blipFill>
        <p:spPr>
          <a:xfrm>
            <a:off x="589200" y="358729"/>
            <a:ext cx="3004605" cy="223561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4245" y="349765"/>
            <a:ext cx="7782485" cy="1164265"/>
          </a:xfrm>
        </p:spPr>
        <p:txBody>
          <a:bodyPr>
            <a:noAutofit/>
          </a:bodyPr>
          <a:lstStyle/>
          <a:p>
            <a:r>
              <a:rPr lang="en-US" sz="2625" dirty="0">
                <a:latin typeface="Calibri" charset="0"/>
                <a:ea typeface="Calibri" charset="0"/>
                <a:cs typeface="Calibri" charset="0"/>
              </a:rPr>
              <a:t>Faculty Seminar</a:t>
            </a:r>
            <a:br>
              <a:rPr lang="en-US" sz="2100" dirty="0">
                <a:latin typeface="Calibri" charset="0"/>
                <a:ea typeface="Calibri" charset="0"/>
                <a:cs typeface="Calibri" charset="0"/>
              </a:rPr>
            </a:br>
            <a:r>
              <a:rPr lang="en-US" sz="2625" dirty="0">
                <a:latin typeface="Calibri" charset="0"/>
                <a:ea typeface="Calibri" charset="0"/>
                <a:cs typeface="Calibri" charset="0"/>
              </a:rPr>
              <a:t>Portfolios in First-Year Writing: Theory and Practice</a:t>
            </a:r>
            <a:br>
              <a:rPr lang="en-US" sz="2625" dirty="0">
                <a:latin typeface="Calibri" charset="0"/>
                <a:ea typeface="Calibri" charset="0"/>
                <a:cs typeface="Calibri" charset="0"/>
              </a:rPr>
            </a:br>
            <a:br>
              <a:rPr lang="en-US" sz="2625" dirty="0">
                <a:latin typeface="Calibri" charset="0"/>
                <a:ea typeface="Calibri" charset="0"/>
                <a:cs typeface="Calibri" charset="0"/>
              </a:rPr>
            </a:br>
            <a:r>
              <a:rPr lang="en-US" sz="2000" dirty="0">
                <a:latin typeface="Calibri" charset="0"/>
                <a:ea typeface="Calibri" charset="0"/>
                <a:cs typeface="Calibri" charset="0"/>
              </a:rPr>
              <a:t>Stephen </a:t>
            </a:r>
            <a:r>
              <a:rPr lang="en-US" sz="2000" dirty="0" err="1">
                <a:latin typeface="Calibri" charset="0"/>
                <a:ea typeface="Calibri" charset="0"/>
                <a:cs typeface="Calibri" charset="0"/>
              </a:rPr>
              <a:t>Hodin</a:t>
            </a:r>
            <a:r>
              <a:rPr lang="en-US" sz="2000" dirty="0">
                <a:latin typeface="Calibri" charset="0"/>
                <a:ea typeface="Calibri" charset="0"/>
                <a:cs typeface="Calibri" charset="0"/>
              </a:rPr>
              <a:t> and Chris McVey, Facilitators</a:t>
            </a:r>
          </a:p>
        </p:txBody>
      </p:sp>
      <p:sp>
        <p:nvSpPr>
          <p:cNvPr id="3" name="Subtitle 2"/>
          <p:cNvSpPr>
            <a:spLocks noGrp="1"/>
          </p:cNvSpPr>
          <p:nvPr>
            <p:ph type="subTitle" idx="1"/>
          </p:nvPr>
        </p:nvSpPr>
        <p:spPr>
          <a:xfrm>
            <a:off x="193638" y="1656678"/>
            <a:ext cx="8546325" cy="4001172"/>
          </a:xfrm>
        </p:spPr>
        <p:txBody>
          <a:bodyPr>
            <a:normAutofit/>
          </a:bodyPr>
          <a:lstStyle/>
          <a:p>
            <a:pPr algn="l"/>
            <a:endParaRPr lang="en-US" sz="2000" dirty="0">
              <a:solidFill>
                <a:schemeClr val="tx1"/>
              </a:solidFill>
            </a:endParaRPr>
          </a:p>
          <a:p>
            <a:pPr algn="l"/>
            <a:r>
              <a:rPr lang="en-US" sz="2000" dirty="0">
                <a:solidFill>
                  <a:schemeClr val="tx1"/>
                </a:solidFill>
              </a:rPr>
              <a:t>Mon. 10/7  			Portfolios </a:t>
            </a:r>
            <a:r>
              <a:rPr lang="mr-IN" sz="2000" dirty="0">
                <a:solidFill>
                  <a:schemeClr val="tx1"/>
                </a:solidFill>
              </a:rPr>
              <a:t>–</a:t>
            </a:r>
            <a:r>
              <a:rPr lang="en-US" sz="2000" dirty="0">
                <a:solidFill>
                  <a:schemeClr val="tx1"/>
                </a:solidFill>
              </a:rPr>
              <a:t> Theory and Pedagogy</a:t>
            </a:r>
          </a:p>
          <a:p>
            <a:pPr algn="l"/>
            <a:r>
              <a:rPr lang="en-US" sz="2000" dirty="0">
                <a:solidFill>
                  <a:schemeClr val="tx1"/>
                </a:solidFill>
              </a:rPr>
              <a:t>Tues. 10/15 (Mon schedule)	Portfolio Assessment</a:t>
            </a:r>
          </a:p>
          <a:p>
            <a:pPr algn="l"/>
            <a:r>
              <a:rPr lang="en-US" sz="2000" dirty="0">
                <a:solidFill>
                  <a:schemeClr val="tx1"/>
                </a:solidFill>
              </a:rPr>
              <a:t>Mon. 10/21 			Digital and Multimedia Portfolios</a:t>
            </a:r>
          </a:p>
          <a:p>
            <a:pPr algn="l"/>
            <a:r>
              <a:rPr lang="en-US" sz="2000" dirty="0">
                <a:solidFill>
                  <a:schemeClr val="tx1"/>
                </a:solidFill>
              </a:rPr>
              <a:t>Mon. 10/28:			Portfolios in the Writing Program</a:t>
            </a:r>
          </a:p>
          <a:p>
            <a:endParaRPr lang="en-US" sz="2000" dirty="0">
              <a:solidFill>
                <a:schemeClr val="tx1"/>
              </a:solidFill>
            </a:endParaRPr>
          </a:p>
          <a:p>
            <a:r>
              <a:rPr lang="en-US" sz="2000" dirty="0">
                <a:solidFill>
                  <a:schemeClr val="tx1"/>
                </a:solidFill>
              </a:rPr>
              <a:t>Meeting time: 3:30-5:00pm, WR conference room</a:t>
            </a:r>
          </a:p>
          <a:p>
            <a:r>
              <a:rPr lang="en-US" sz="2000" dirty="0">
                <a:solidFill>
                  <a:schemeClr val="tx1"/>
                </a:solidFill>
              </a:rPr>
              <a:t>Email </a:t>
            </a:r>
            <a:r>
              <a:rPr lang="en-US" sz="2000" dirty="0" err="1">
                <a:solidFill>
                  <a:srgbClr val="0070C0"/>
                </a:solidFill>
              </a:rPr>
              <a:t>cmcvey@bu.edu</a:t>
            </a:r>
            <a:r>
              <a:rPr lang="en-US" sz="2000" dirty="0">
                <a:solidFill>
                  <a:schemeClr val="tx1"/>
                </a:solidFill>
              </a:rPr>
              <a:t> for more information</a:t>
            </a:r>
            <a:endParaRPr lang="en-US" sz="2400" dirty="0">
              <a:solidFill>
                <a:schemeClr val="tx1"/>
              </a:solidFill>
            </a:endParaRPr>
          </a:p>
          <a:p>
            <a:pPr algn="l"/>
            <a:r>
              <a:rPr lang="en-US" sz="2250" dirty="0">
                <a:solidFill>
                  <a:schemeClr val="tx1"/>
                </a:solidFill>
              </a:rPr>
              <a:t>			</a:t>
            </a:r>
          </a:p>
        </p:txBody>
      </p:sp>
    </p:spTree>
    <p:extLst>
      <p:ext uri="{BB962C8B-B14F-4D97-AF65-F5344CB8AC3E}">
        <p14:creationId xmlns:p14="http://schemas.microsoft.com/office/powerpoint/2010/main" val="27236323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7C423-B751-824C-B0E2-82713B13342F}"/>
              </a:ext>
            </a:extLst>
          </p:cNvPr>
          <p:cNvSpPr>
            <a:spLocks noGrp="1"/>
          </p:cNvSpPr>
          <p:nvPr>
            <p:ph type="title"/>
          </p:nvPr>
        </p:nvSpPr>
        <p:spPr/>
        <p:txBody>
          <a:bodyPr/>
          <a:lstStyle/>
          <a:p>
            <a:br>
              <a:rPr lang="en-US" sz="2800" dirty="0">
                <a:latin typeface="Times New Roman" panose="02020603050405020304" pitchFamily="18" charset="0"/>
                <a:ea typeface="Times New Roman" panose="02020603050405020304" pitchFamily="18" charset="0"/>
                <a:cs typeface="Times New Roman" panose="02020603050405020304" pitchFamily="18" charset="0"/>
              </a:rPr>
            </a:br>
            <a:r>
              <a:rPr lang="en-US" sz="2800" dirty="0">
                <a:latin typeface="Times New Roman" panose="02020603050405020304" pitchFamily="18" charset="0"/>
                <a:ea typeface="Times New Roman" panose="02020603050405020304" pitchFamily="18" charset="0"/>
                <a:cs typeface="Times New Roman" panose="02020603050405020304" pitchFamily="18" charset="0"/>
              </a:rPr>
              <a:t>Faculty Seminar: Topics in Digital/Multimedia Expression</a:t>
            </a:r>
            <a:br>
              <a:rPr lang="en-US" sz="4000" dirty="0">
                <a:latin typeface="Calibri" panose="020F0502020204030204" pitchFamily="34" charset="0"/>
                <a:ea typeface="Calibri" panose="020F0502020204030204" pitchFamily="34" charset="0"/>
              </a:rPr>
            </a:br>
            <a:endParaRPr lang="en-US" dirty="0"/>
          </a:p>
        </p:txBody>
      </p:sp>
      <p:sp>
        <p:nvSpPr>
          <p:cNvPr id="4" name="Rectangle 3">
            <a:extLst>
              <a:ext uri="{FF2B5EF4-FFF2-40B4-BE49-F238E27FC236}">
                <a16:creationId xmlns:a16="http://schemas.microsoft.com/office/drawing/2014/main" id="{C675B759-D6CD-C84E-9D81-B557829AEF21}"/>
              </a:ext>
            </a:extLst>
          </p:cNvPr>
          <p:cNvSpPr/>
          <p:nvPr/>
        </p:nvSpPr>
        <p:spPr>
          <a:xfrm>
            <a:off x="935916" y="1688951"/>
            <a:ext cx="7670202" cy="2708434"/>
          </a:xfrm>
          <a:prstGeom prst="rect">
            <a:avLst/>
          </a:prstGeom>
        </p:spPr>
        <p:txBody>
          <a:bodyPr wrap="square">
            <a:spAutoFit/>
          </a:bodyPr>
          <a:lstStyle/>
          <a:p>
            <a:pPr>
              <a:spcBef>
                <a:spcPts val="600"/>
              </a:spcBef>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Facilitator: Jason Prentice </a:t>
            </a:r>
            <a:r>
              <a:rPr lang="en-US" sz="2000" u="sng" dirty="0">
                <a:latin typeface="Times New Roman" panose="02020603050405020304" pitchFamily="18" charset="0"/>
                <a:ea typeface="Times New Roman" panose="02020603050405020304" pitchFamily="18" charset="0"/>
                <a:cs typeface="Times New Roman" panose="02020603050405020304" pitchFamily="18" charset="0"/>
                <a:hlinkClick r:id="rId2"/>
              </a:rPr>
              <a:t>prentice@bu.edu</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Meeting times: Exact details TBA (4 meetings, on Tuesdays or Thursdays in October-November, 2-3:30 p.m.)</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Session Topics:</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Visual Texts and Photography</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Geographical and Concept Mapping</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Copyright and Fair Use </a:t>
            </a:r>
          </a:p>
          <a:p>
            <a:pPr marL="342900" lvl="0" indent="-342900">
              <a:buSzPts val="1000"/>
              <a:buFont typeface="Symbol" pitchFamily="2" charset="2"/>
              <a:buChar char=""/>
              <a:tabLst>
                <a:tab pos="457200" algn="l"/>
              </a:tabLs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Going Forward: DME and the WP Curriculum</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4609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DAF04-53BB-C94C-8210-D3F323FD920C}"/>
              </a:ext>
            </a:extLst>
          </p:cNvPr>
          <p:cNvSpPr>
            <a:spLocks noGrp="1"/>
          </p:cNvSpPr>
          <p:nvPr>
            <p:ph type="title"/>
          </p:nvPr>
        </p:nvSpPr>
        <p:spPr/>
        <p:txBody>
          <a:bodyPr/>
          <a:lstStyle/>
          <a:p>
            <a:r>
              <a:rPr lang="en-US" dirty="0"/>
              <a:t>Writing Program Committees</a:t>
            </a:r>
          </a:p>
        </p:txBody>
      </p:sp>
      <p:sp>
        <p:nvSpPr>
          <p:cNvPr id="3" name="Text Placeholder 2">
            <a:extLst>
              <a:ext uri="{FF2B5EF4-FFF2-40B4-BE49-F238E27FC236}">
                <a16:creationId xmlns:a16="http://schemas.microsoft.com/office/drawing/2014/main" id="{4C090650-DCEB-0A4A-9434-E4EB34634F9E}"/>
              </a:ext>
            </a:extLst>
          </p:cNvPr>
          <p:cNvSpPr>
            <a:spLocks noGrp="1"/>
          </p:cNvSpPr>
          <p:nvPr>
            <p:ph type="body" idx="1"/>
          </p:nvPr>
        </p:nvSpPr>
        <p:spPr>
          <a:xfrm>
            <a:off x="457200" y="1600200"/>
            <a:ext cx="3253563" cy="3184451"/>
          </a:xfrm>
        </p:spPr>
        <p:txBody>
          <a:bodyPr/>
          <a:lstStyle/>
          <a:p>
            <a:pPr marL="0" indent="0">
              <a:lnSpc>
                <a:spcPct val="150000"/>
              </a:lnSpc>
              <a:spcBef>
                <a:spcPts val="0"/>
              </a:spcBef>
              <a:buNone/>
            </a:pPr>
            <a:r>
              <a:rPr lang="en-US" sz="1800" b="1" dirty="0"/>
              <a:t>Standard Search</a:t>
            </a:r>
            <a:endParaRPr lang="en-US" sz="1800" dirty="0"/>
          </a:p>
          <a:p>
            <a:pPr marL="0" indent="0">
              <a:lnSpc>
                <a:spcPct val="150000"/>
              </a:lnSpc>
              <a:spcBef>
                <a:spcPts val="0"/>
              </a:spcBef>
              <a:buNone/>
            </a:pPr>
            <a:r>
              <a:rPr lang="en-US" sz="1800" b="1" dirty="0"/>
              <a:t>ESL  Search</a:t>
            </a:r>
            <a:endParaRPr lang="en-US" sz="1800" dirty="0"/>
          </a:p>
          <a:p>
            <a:pPr marL="0" indent="0">
              <a:lnSpc>
                <a:spcPct val="150000"/>
              </a:lnSpc>
              <a:spcBef>
                <a:spcPts val="0"/>
              </a:spcBef>
              <a:buNone/>
            </a:pPr>
            <a:r>
              <a:rPr lang="en-US" sz="1800" b="1" dirty="0"/>
              <a:t>ESL Director Search</a:t>
            </a:r>
            <a:endParaRPr lang="en-US" sz="1800" dirty="0"/>
          </a:p>
          <a:p>
            <a:pPr marL="0" indent="0">
              <a:lnSpc>
                <a:spcPct val="150000"/>
              </a:lnSpc>
              <a:spcBef>
                <a:spcPts val="0"/>
              </a:spcBef>
              <a:buNone/>
            </a:pPr>
            <a:r>
              <a:rPr lang="en-US" sz="1800" b="1" dirty="0"/>
              <a:t>Curriculum Committee</a:t>
            </a:r>
            <a:endParaRPr lang="en-US" sz="1800" dirty="0"/>
          </a:p>
          <a:p>
            <a:pPr marL="0" indent="0">
              <a:lnSpc>
                <a:spcPct val="150000"/>
              </a:lnSpc>
              <a:spcBef>
                <a:spcPts val="0"/>
              </a:spcBef>
              <a:buNone/>
            </a:pPr>
            <a:r>
              <a:rPr lang="en-US" sz="1800" b="1" dirty="0"/>
              <a:t>Faculty Issues Committee</a:t>
            </a:r>
            <a:endParaRPr lang="en-US" sz="1800" dirty="0"/>
          </a:p>
          <a:p>
            <a:pPr marL="0" indent="0">
              <a:lnSpc>
                <a:spcPct val="150000"/>
              </a:lnSpc>
              <a:spcBef>
                <a:spcPts val="0"/>
              </a:spcBef>
              <a:buNone/>
            </a:pPr>
            <a:r>
              <a:rPr lang="en-US" sz="1800" b="1" dirty="0"/>
              <a:t>Performance Evaluation</a:t>
            </a:r>
            <a:endParaRPr lang="en-US" sz="1800" dirty="0"/>
          </a:p>
          <a:p>
            <a:pPr marL="0" indent="0">
              <a:lnSpc>
                <a:spcPct val="150000"/>
              </a:lnSpc>
              <a:spcBef>
                <a:spcPts val="0"/>
              </a:spcBef>
              <a:buNone/>
            </a:pPr>
            <a:r>
              <a:rPr lang="en-US" sz="1800" b="1" dirty="0"/>
              <a:t>GWF Selection</a:t>
            </a:r>
          </a:p>
          <a:p>
            <a:endParaRPr lang="en-US" sz="1800" dirty="0"/>
          </a:p>
        </p:txBody>
      </p:sp>
      <p:sp>
        <p:nvSpPr>
          <p:cNvPr id="4" name="TextBox 3">
            <a:extLst>
              <a:ext uri="{FF2B5EF4-FFF2-40B4-BE49-F238E27FC236}">
                <a16:creationId xmlns:a16="http://schemas.microsoft.com/office/drawing/2014/main" id="{65232BB3-3986-E84C-8AF8-6C16E5D770A7}"/>
              </a:ext>
            </a:extLst>
          </p:cNvPr>
          <p:cNvSpPr txBox="1"/>
          <p:nvPr/>
        </p:nvSpPr>
        <p:spPr>
          <a:xfrm>
            <a:off x="4327451" y="1828800"/>
            <a:ext cx="3817089" cy="2800767"/>
          </a:xfrm>
          <a:prstGeom prst="rect">
            <a:avLst/>
          </a:prstGeom>
          <a:noFill/>
        </p:spPr>
        <p:txBody>
          <a:bodyPr wrap="square" rtlCol="0">
            <a:spAutoFit/>
          </a:bodyPr>
          <a:lstStyle/>
          <a:p>
            <a:pPr marL="25400" indent="0">
              <a:lnSpc>
                <a:spcPct val="150000"/>
              </a:lnSpc>
              <a:buNone/>
            </a:pPr>
            <a:r>
              <a:rPr lang="en-US" sz="1800" b="1" dirty="0">
                <a:latin typeface="Calibri" panose="020F0502020204030204" pitchFamily="34" charset="0"/>
                <a:cs typeface="Calibri" panose="020F0502020204030204" pitchFamily="34" charset="0"/>
              </a:rPr>
              <a:t>Diversity and Inclusion Committee</a:t>
            </a:r>
            <a:endParaRPr lang="en-US" sz="1800" dirty="0">
              <a:latin typeface="Calibri" panose="020F0502020204030204" pitchFamily="34" charset="0"/>
              <a:cs typeface="Calibri" panose="020F0502020204030204" pitchFamily="34" charset="0"/>
            </a:endParaRPr>
          </a:p>
          <a:p>
            <a:pPr marL="25400" indent="0">
              <a:lnSpc>
                <a:spcPct val="150000"/>
              </a:lnSpc>
              <a:buNone/>
            </a:pPr>
            <a:r>
              <a:rPr lang="en-US" sz="1800" b="1" dirty="0">
                <a:latin typeface="Calibri" panose="020F0502020204030204" pitchFamily="34" charset="0"/>
                <a:cs typeface="Calibri" panose="020F0502020204030204" pitchFamily="34" charset="0"/>
              </a:rPr>
              <a:t>CMI/Faculty Mentor</a:t>
            </a:r>
            <a:endParaRPr lang="en-US" sz="1800" dirty="0">
              <a:latin typeface="Calibri" panose="020F0502020204030204" pitchFamily="34" charset="0"/>
              <a:cs typeface="Calibri" panose="020F0502020204030204" pitchFamily="34" charset="0"/>
            </a:endParaRPr>
          </a:p>
          <a:p>
            <a:pPr marL="25400" indent="0">
              <a:lnSpc>
                <a:spcPct val="150000"/>
              </a:lnSpc>
              <a:buNone/>
            </a:pPr>
            <a:r>
              <a:rPr lang="en-US" sz="1800" b="1" dirty="0">
                <a:latin typeface="Calibri" panose="020F0502020204030204" pitchFamily="34" charset="0"/>
                <a:cs typeface="Calibri" panose="020F0502020204030204" pitchFamily="34" charset="0"/>
              </a:rPr>
              <a:t>WR Journal</a:t>
            </a:r>
            <a:endParaRPr lang="en-US" sz="1800" dirty="0">
              <a:latin typeface="Calibri" panose="020F0502020204030204" pitchFamily="34" charset="0"/>
              <a:cs typeface="Calibri" panose="020F0502020204030204" pitchFamily="34" charset="0"/>
            </a:endParaRPr>
          </a:p>
          <a:p>
            <a:pPr marL="25400" indent="0">
              <a:lnSpc>
                <a:spcPct val="150000"/>
              </a:lnSpc>
              <a:buNone/>
            </a:pPr>
            <a:r>
              <a:rPr lang="en-US" sz="1800" b="1" dirty="0">
                <a:latin typeface="Calibri" panose="020F0502020204030204" pitchFamily="34" charset="0"/>
                <a:cs typeface="Calibri" panose="020F0502020204030204" pitchFamily="34" charset="0"/>
              </a:rPr>
              <a:t>Alumni Essay Awards</a:t>
            </a:r>
            <a:endParaRPr lang="en-US" sz="1800" dirty="0">
              <a:latin typeface="Calibri" panose="020F0502020204030204" pitchFamily="34" charset="0"/>
              <a:cs typeface="Calibri" panose="020F0502020204030204" pitchFamily="34" charset="0"/>
            </a:endParaRPr>
          </a:p>
          <a:p>
            <a:pPr marL="25400" indent="0">
              <a:lnSpc>
                <a:spcPct val="150000"/>
              </a:lnSpc>
              <a:buNone/>
            </a:pPr>
            <a:r>
              <a:rPr lang="en-US" sz="1800" b="1" dirty="0">
                <a:latin typeface="Calibri" panose="020F0502020204030204" pitchFamily="34" charset="0"/>
                <a:cs typeface="Calibri" panose="020F0502020204030204" pitchFamily="34" charset="0"/>
              </a:rPr>
              <a:t>MLK Essay Award</a:t>
            </a:r>
            <a:endParaRPr lang="en-US" sz="1800" dirty="0">
              <a:latin typeface="Calibri" panose="020F0502020204030204" pitchFamily="34" charset="0"/>
              <a:cs typeface="Calibri" panose="020F0502020204030204" pitchFamily="34" charset="0"/>
            </a:endParaRPr>
          </a:p>
          <a:p>
            <a:pPr marL="25400" indent="0">
              <a:lnSpc>
                <a:spcPct val="150000"/>
              </a:lnSpc>
              <a:buNone/>
            </a:pPr>
            <a:r>
              <a:rPr lang="en-US" sz="1800" b="1" dirty="0">
                <a:latin typeface="Calibri" panose="020F0502020204030204" pitchFamily="34" charset="0"/>
                <a:cs typeface="Calibri" panose="020F0502020204030204" pitchFamily="34" charset="0"/>
              </a:rPr>
              <a:t>Writing Center Advisory Board</a:t>
            </a:r>
            <a:endParaRPr lang="en-US" sz="18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42130707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53"/>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br>
              <a:rPr lang="en-US" b="1" dirty="0"/>
            </a:br>
            <a:r>
              <a:rPr lang="en-US" b="1" dirty="0"/>
              <a:t>3 Casual Collaborations</a:t>
            </a:r>
            <a:br>
              <a:rPr lang="en-US" dirty="0"/>
            </a:br>
            <a:endParaRPr dirty="0"/>
          </a:p>
        </p:txBody>
      </p:sp>
      <p:sp>
        <p:nvSpPr>
          <p:cNvPr id="356" name="Google Shape;356;p53"/>
          <p:cNvSpPr txBox="1">
            <a:spLocks noGrp="1"/>
          </p:cNvSpPr>
          <p:nvPr>
            <p:ph type="body" idx="1"/>
          </p:nvPr>
        </p:nvSpPr>
        <p:spPr>
          <a:xfrm>
            <a:off x="457200" y="1600200"/>
            <a:ext cx="8229600" cy="4526100"/>
          </a:xfrm>
          <a:prstGeom prst="rect">
            <a:avLst/>
          </a:prstGeom>
        </p:spPr>
        <p:txBody>
          <a:bodyPr spcFirstLastPara="1" wrap="square" lIns="91425" tIns="45700" rIns="91425" bIns="45700" anchor="t" anchorCtr="0">
            <a:noAutofit/>
          </a:bodyPr>
          <a:lstStyle/>
          <a:p>
            <a:pPr marL="25400" indent="0">
              <a:buNone/>
            </a:pPr>
            <a:r>
              <a:rPr lang="en-US" sz="1600" b="1" dirty="0"/>
              <a:t>1) The Class Visit: </a:t>
            </a:r>
            <a:r>
              <a:rPr lang="en-US" sz="1600" dirty="0"/>
              <a:t>One teacher visits another teacher's class to give a lecture on a topic or skill; perform or share a work of art or scholarship; co-teach with the regular teacher; or…..</a:t>
            </a:r>
          </a:p>
          <a:p>
            <a:pPr marL="25400" indent="0">
              <a:buNone/>
            </a:pPr>
            <a:endParaRPr lang="en-US" sz="1600" b="1" dirty="0"/>
          </a:p>
          <a:p>
            <a:pPr marL="25400" indent="0">
              <a:buNone/>
            </a:pPr>
            <a:r>
              <a:rPr lang="en-US" sz="1600" b="1" dirty="0"/>
              <a:t>2) The Combined Class: </a:t>
            </a:r>
            <a:r>
              <a:rPr lang="en-US" sz="1600" dirty="0"/>
              <a:t>Two sections join together, perhaps to have students work in pairs or groups with students from another class; or share expertise with a partner or group from the other class; or have students give presentations on topics of mutual interest; or…. </a:t>
            </a:r>
          </a:p>
          <a:p>
            <a:pPr marL="25400" indent="0">
              <a:buNone/>
            </a:pPr>
            <a:endParaRPr lang="en-US" sz="1600" dirty="0"/>
          </a:p>
          <a:p>
            <a:pPr marL="25400" indent="0">
              <a:buNone/>
            </a:pPr>
            <a:r>
              <a:rPr lang="en-US" sz="1600" b="1" dirty="0"/>
              <a:t>3) The Outside Event: </a:t>
            </a:r>
            <a:r>
              <a:rPr lang="en-US" sz="1600" dirty="0"/>
              <a:t>Students and teachers from two or more sections meet outside of class for an event, which could be: a reading, lecture, or other occasion organized by the teacher(s); a play, film, reading, exhibit, or other cultural experience; a field trip to a museum, historical property, neighborhood, or other place relevant to course topics.; or…..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CDD86-BF9D-614E-97CD-B7DE3865F851}"/>
              </a:ext>
            </a:extLst>
          </p:cNvPr>
          <p:cNvSpPr>
            <a:spLocks noGrp="1"/>
          </p:cNvSpPr>
          <p:nvPr>
            <p:ph type="title"/>
          </p:nvPr>
        </p:nvSpPr>
        <p:spPr/>
        <p:txBody>
          <a:bodyPr/>
          <a:lstStyle/>
          <a:p>
            <a:r>
              <a:rPr lang="en-US" b="1" dirty="0"/>
              <a:t>5 Formal Collaborations</a:t>
            </a:r>
            <a:br>
              <a:rPr lang="en-US" dirty="0"/>
            </a:br>
            <a:endParaRPr lang="en-US" dirty="0"/>
          </a:p>
        </p:txBody>
      </p:sp>
      <p:sp>
        <p:nvSpPr>
          <p:cNvPr id="3" name="Text Placeholder 2">
            <a:extLst>
              <a:ext uri="{FF2B5EF4-FFF2-40B4-BE49-F238E27FC236}">
                <a16:creationId xmlns:a16="http://schemas.microsoft.com/office/drawing/2014/main" id="{B136C0A1-BF6E-074A-A342-48BB5E818693}"/>
              </a:ext>
            </a:extLst>
          </p:cNvPr>
          <p:cNvSpPr>
            <a:spLocks noGrp="1"/>
          </p:cNvSpPr>
          <p:nvPr>
            <p:ph type="body" idx="1"/>
          </p:nvPr>
        </p:nvSpPr>
        <p:spPr>
          <a:xfrm>
            <a:off x="457200" y="925034"/>
            <a:ext cx="8229600" cy="5592724"/>
          </a:xfrm>
        </p:spPr>
        <p:txBody>
          <a:bodyPr/>
          <a:lstStyle/>
          <a:p>
            <a:pPr marL="25400" indent="0">
              <a:buNone/>
            </a:pPr>
            <a:r>
              <a:rPr lang="en-US" sz="1600" i="1" dirty="0"/>
              <a:t>If you're interested in a more long-term and robust collaboration, try one of these:</a:t>
            </a:r>
            <a:endParaRPr lang="en-US" sz="1600" dirty="0"/>
          </a:p>
          <a:p>
            <a:pPr marL="25400" indent="0">
              <a:buNone/>
            </a:pPr>
            <a:r>
              <a:rPr lang="en-US" sz="1600" b="1" dirty="0"/>
              <a:t>Mediated Integration: </a:t>
            </a:r>
            <a:r>
              <a:rPr lang="en-US" sz="1600" dirty="0"/>
              <a:t>Pairs an ESL section with a non-ESL section to help acclimatize international students. </a:t>
            </a:r>
            <a:r>
              <a:rPr lang="en-US" sz="1600" i="1" dirty="0"/>
              <a:t>If interested, contact Kim </a:t>
            </a:r>
            <a:r>
              <a:rPr lang="en-US" sz="1600" i="1" dirty="0" err="1"/>
              <a:t>Shuckra</a:t>
            </a:r>
            <a:r>
              <a:rPr lang="en-US" sz="1600" i="1" dirty="0"/>
              <a:t>  (</a:t>
            </a:r>
            <a:r>
              <a:rPr lang="en-US" sz="1600" i="1" dirty="0">
                <a:hlinkClick r:id="rId2"/>
              </a:rPr>
              <a:t>kmsbarth@bu.edu</a:t>
            </a:r>
            <a:r>
              <a:rPr lang="en-US" sz="1600" i="1" dirty="0"/>
              <a:t>)</a:t>
            </a:r>
          </a:p>
          <a:p>
            <a:pPr marL="25400" indent="0">
              <a:buNone/>
            </a:pPr>
            <a:endParaRPr lang="en-US" sz="1600" b="1" dirty="0"/>
          </a:p>
          <a:p>
            <a:pPr marL="25400" indent="0">
              <a:buNone/>
            </a:pPr>
            <a:r>
              <a:rPr lang="en-US" sz="1600" b="1" dirty="0"/>
              <a:t>Now! Courses: </a:t>
            </a:r>
            <a:r>
              <a:rPr lang="en-US" sz="1600" dirty="0"/>
              <a:t>Engage students with the city, particularly arts events in Boston. Individual instructors often work together in course clusters focused on specific genres, including Theater, Jazz, and Poetry) </a:t>
            </a:r>
            <a:r>
              <a:rPr lang="en-US" sz="1600" i="1" dirty="0"/>
              <a:t>If interested, contact Holly Schaaf (</a:t>
            </a:r>
            <a:r>
              <a:rPr lang="en-US" sz="1600" i="1" dirty="0" err="1">
                <a:solidFill>
                  <a:srgbClr val="0070C0"/>
                </a:solidFill>
              </a:rPr>
              <a:t>hschaaf@bu.edu</a:t>
            </a:r>
            <a:r>
              <a:rPr lang="en-US" sz="1600" i="1" dirty="0"/>
              <a:t>) or Allison </a:t>
            </a:r>
            <a:r>
              <a:rPr lang="en-US" sz="1600" i="1" dirty="0" err="1"/>
              <a:t>Blyler</a:t>
            </a:r>
            <a:r>
              <a:rPr lang="en-US" sz="1600" i="1" dirty="0"/>
              <a:t> (</a:t>
            </a:r>
            <a:r>
              <a:rPr lang="en-US" sz="1600" i="1" dirty="0" err="1">
                <a:solidFill>
                  <a:srgbClr val="0070C0"/>
                </a:solidFill>
              </a:rPr>
              <a:t>ablyler@bu.edu</a:t>
            </a:r>
            <a:r>
              <a:rPr lang="en-US" sz="1600" i="1" dirty="0"/>
              <a:t>)</a:t>
            </a:r>
            <a:endParaRPr lang="en-US" sz="1600" dirty="0"/>
          </a:p>
          <a:p>
            <a:pPr marL="25400" indent="0">
              <a:buNone/>
            </a:pPr>
            <a:endParaRPr lang="en-US" sz="1600" b="1" dirty="0"/>
          </a:p>
          <a:p>
            <a:pPr marL="25400" indent="0">
              <a:buNone/>
            </a:pPr>
            <a:r>
              <a:rPr lang="en-US" sz="1600" b="1" dirty="0"/>
              <a:t>Creative Composition: </a:t>
            </a:r>
            <a:r>
              <a:rPr lang="en-US" sz="1600" dirty="0"/>
              <a:t>Includes creative assignments and activities.  Instructors sometimes collaborate on events and assignments. </a:t>
            </a:r>
            <a:r>
              <a:rPr lang="en-US" sz="1600" i="1" dirty="0"/>
              <a:t>If interested, contact Carrie Bennett (</a:t>
            </a:r>
            <a:r>
              <a:rPr lang="en-US" sz="1600" i="1" dirty="0">
                <a:solidFill>
                  <a:srgbClr val="0070C0"/>
                </a:solidFill>
              </a:rPr>
              <a:t>carrie19@bu.edu</a:t>
            </a:r>
            <a:r>
              <a:rPr lang="en-US" sz="1600" i="1" dirty="0"/>
              <a:t>) or Jessica </a:t>
            </a:r>
            <a:r>
              <a:rPr lang="en-US" sz="1600" i="1" dirty="0" err="1"/>
              <a:t>Bozek</a:t>
            </a:r>
            <a:r>
              <a:rPr lang="en-US" sz="1600" i="1" dirty="0"/>
              <a:t> (</a:t>
            </a:r>
            <a:r>
              <a:rPr lang="en-US" sz="1600" i="1" dirty="0" err="1">
                <a:solidFill>
                  <a:srgbClr val="0070C0"/>
                </a:solidFill>
              </a:rPr>
              <a:t>jbozek@bu.edu</a:t>
            </a:r>
            <a:r>
              <a:rPr lang="en-US" sz="1600" i="1" dirty="0"/>
              <a:t>)</a:t>
            </a:r>
            <a:endParaRPr lang="en-US" sz="1600" dirty="0"/>
          </a:p>
          <a:p>
            <a:pPr marL="25400" indent="0">
              <a:buNone/>
            </a:pPr>
            <a:endParaRPr lang="en-US" sz="1600" b="1" dirty="0"/>
          </a:p>
          <a:p>
            <a:pPr marL="25400" indent="0">
              <a:buNone/>
            </a:pPr>
            <a:r>
              <a:rPr lang="en-US" sz="1600" b="1" dirty="0"/>
              <a:t>Collaborative Mentoring: </a:t>
            </a:r>
            <a:r>
              <a:rPr lang="en-US" sz="1600" dirty="0"/>
              <a:t>Pairs GWFs and full- or part-time lecturers to share information on teaching. </a:t>
            </a:r>
            <a:r>
              <a:rPr lang="en-US" sz="1600" i="1" dirty="0"/>
              <a:t>If interested, contact Anna </a:t>
            </a:r>
            <a:r>
              <a:rPr lang="en-US" sz="1600" i="1" dirty="0" err="1"/>
              <a:t>Panszczyk</a:t>
            </a:r>
            <a:r>
              <a:rPr lang="en-US" sz="1600" i="1" dirty="0"/>
              <a:t> (</a:t>
            </a:r>
            <a:r>
              <a:rPr lang="en-US" sz="1600" i="1" dirty="0" err="1"/>
              <a:t>annapan@bu.edu</a:t>
            </a:r>
            <a:r>
              <a:rPr lang="en-US" sz="1600" i="1" dirty="0"/>
              <a:t>) or Seth Blumenthal (</a:t>
            </a:r>
            <a:r>
              <a:rPr lang="en-US" sz="1600" i="1" dirty="0">
                <a:hlinkClick r:id="rId3"/>
              </a:rPr>
              <a:t>sblument@bu.edu</a:t>
            </a:r>
            <a:r>
              <a:rPr lang="en-US" sz="1600" i="1" dirty="0"/>
              <a:t>)</a:t>
            </a:r>
          </a:p>
          <a:p>
            <a:pPr marL="25400" indent="0">
              <a:buNone/>
            </a:pPr>
            <a:endParaRPr lang="en-US" sz="1600" dirty="0"/>
          </a:p>
          <a:p>
            <a:pPr marL="25400" indent="0">
              <a:buNone/>
            </a:pPr>
            <a:r>
              <a:rPr lang="en-US" sz="1600" b="1" dirty="0"/>
              <a:t>Interdisciplinary Courses: </a:t>
            </a:r>
            <a:r>
              <a:rPr lang="en-US" sz="1600" dirty="0"/>
              <a:t>Pairs teachers from different departments.  </a:t>
            </a:r>
            <a:r>
              <a:rPr lang="en-US" sz="1600" i="1" dirty="0"/>
              <a:t>Interdisciplinary Course Development grants are available: see details at</a:t>
            </a:r>
            <a:r>
              <a:rPr lang="en-US" sz="1600" dirty="0"/>
              <a:t> </a:t>
            </a:r>
            <a:r>
              <a:rPr lang="en-US" sz="1600" i="1" dirty="0" err="1">
                <a:solidFill>
                  <a:srgbClr val="0070C0"/>
                </a:solidFill>
              </a:rPr>
              <a:t>www.bu.edu</a:t>
            </a:r>
            <a:r>
              <a:rPr lang="en-US" sz="1600" i="1" dirty="0">
                <a:solidFill>
                  <a:srgbClr val="0070C0"/>
                </a:solidFill>
              </a:rPr>
              <a:t>/</a:t>
            </a:r>
            <a:r>
              <a:rPr lang="en-US" sz="1600" i="1" dirty="0" err="1">
                <a:solidFill>
                  <a:srgbClr val="0070C0"/>
                </a:solidFill>
              </a:rPr>
              <a:t>ctl</a:t>
            </a:r>
            <a:r>
              <a:rPr lang="en-US" sz="1600" i="1" dirty="0">
                <a:solidFill>
                  <a:srgbClr val="0070C0"/>
                </a:solidFill>
              </a:rPr>
              <a:t>/teaching-resources/</a:t>
            </a:r>
            <a:r>
              <a:rPr lang="en-US" sz="1600" i="1" dirty="0" err="1">
                <a:solidFill>
                  <a:srgbClr val="0070C0"/>
                </a:solidFill>
              </a:rPr>
              <a:t>icdgrants</a:t>
            </a:r>
            <a:r>
              <a:rPr lang="en-US" sz="1600" i="1" dirty="0">
                <a:solidFill>
                  <a:srgbClr val="0070C0"/>
                </a:solidFill>
              </a:rPr>
              <a:t>/</a:t>
            </a:r>
            <a:endParaRPr lang="en-US" sz="1600" dirty="0">
              <a:solidFill>
                <a:srgbClr val="0070C0"/>
              </a:solidFill>
            </a:endParaRPr>
          </a:p>
          <a:p>
            <a:endParaRPr lang="en-US" dirty="0"/>
          </a:p>
        </p:txBody>
      </p:sp>
    </p:spTree>
    <p:extLst>
      <p:ext uri="{BB962C8B-B14F-4D97-AF65-F5344CB8AC3E}">
        <p14:creationId xmlns:p14="http://schemas.microsoft.com/office/powerpoint/2010/main" val="30154417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DE8DB4-6991-4736-A837-CA51940EF674}"/>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1143000" y="1099790"/>
            <a:ext cx="6858000" cy="5143500"/>
          </a:xfrm>
          <a:prstGeom prst="rect">
            <a:avLst/>
          </a:prstGeom>
        </p:spPr>
      </p:pic>
      <p:sp>
        <p:nvSpPr>
          <p:cNvPr id="4" name="TextBox 3">
            <a:extLst>
              <a:ext uri="{FF2B5EF4-FFF2-40B4-BE49-F238E27FC236}">
                <a16:creationId xmlns:a16="http://schemas.microsoft.com/office/drawing/2014/main" id="{1DC89F61-D206-42D1-9565-8A8D674E8B10}"/>
              </a:ext>
            </a:extLst>
          </p:cNvPr>
          <p:cNvSpPr txBox="1"/>
          <p:nvPr/>
        </p:nvSpPr>
        <p:spPr>
          <a:xfrm>
            <a:off x="4767147" y="2245577"/>
            <a:ext cx="2918832" cy="1338828"/>
          </a:xfrm>
          <a:prstGeom prst="rect">
            <a:avLst/>
          </a:prstGeom>
          <a:noFill/>
        </p:spPr>
        <p:txBody>
          <a:bodyPr wrap="square" rtlCol="0">
            <a:spAutoFit/>
          </a:bodyPr>
          <a:lstStyle/>
          <a:p>
            <a:r>
              <a:rPr lang="en-US" sz="4050" b="1" dirty="0"/>
              <a:t>Boston Now</a:t>
            </a:r>
          </a:p>
        </p:txBody>
      </p:sp>
    </p:spTree>
    <p:extLst>
      <p:ext uri="{BB962C8B-B14F-4D97-AF65-F5344CB8AC3E}">
        <p14:creationId xmlns:p14="http://schemas.microsoft.com/office/powerpoint/2010/main" val="41701353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68DFB8-6F0E-42D1-A55A-36B30825AA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857250"/>
            <a:ext cx="6858000" cy="5143500"/>
          </a:xfrm>
          <a:prstGeom prst="rect">
            <a:avLst/>
          </a:prstGeom>
        </p:spPr>
      </p:pic>
      <p:sp>
        <p:nvSpPr>
          <p:cNvPr id="4" name="TextBox 3">
            <a:extLst>
              <a:ext uri="{FF2B5EF4-FFF2-40B4-BE49-F238E27FC236}">
                <a16:creationId xmlns:a16="http://schemas.microsoft.com/office/drawing/2014/main" id="{FF052E8D-B726-4BAD-83D9-6A38866EE699}"/>
              </a:ext>
            </a:extLst>
          </p:cNvPr>
          <p:cNvSpPr txBox="1"/>
          <p:nvPr/>
        </p:nvSpPr>
        <p:spPr>
          <a:xfrm>
            <a:off x="1421780" y="1392509"/>
            <a:ext cx="5452946" cy="1708160"/>
          </a:xfrm>
          <a:prstGeom prst="rect">
            <a:avLst/>
          </a:prstGeom>
          <a:noFill/>
        </p:spPr>
        <p:txBody>
          <a:bodyPr wrap="square" rtlCol="0">
            <a:spAutoFit/>
          </a:bodyPr>
          <a:lstStyle/>
          <a:p>
            <a:pPr marL="214313" indent="-214313">
              <a:buFont typeface="Arial" panose="020B0604020202020204" pitchFamily="34" charset="0"/>
              <a:buChar char="•"/>
            </a:pPr>
            <a:r>
              <a:rPr lang="en-US" sz="2100" b="1" dirty="0">
                <a:ea typeface="Garamond" charset="0"/>
                <a:cs typeface="Garamond" charset="0"/>
              </a:rPr>
              <a:t>What’s happening Now</a:t>
            </a:r>
          </a:p>
          <a:p>
            <a:pPr marL="214313" indent="-214313">
              <a:buFont typeface="Arial" panose="020B0604020202020204" pitchFamily="34" charset="0"/>
              <a:buChar char="•"/>
            </a:pPr>
            <a:r>
              <a:rPr lang="en-US" sz="2100" b="1" dirty="0">
                <a:ea typeface="Garamond" charset="0"/>
                <a:cs typeface="Garamond" charset="0"/>
              </a:rPr>
              <a:t>Building the Future of Now</a:t>
            </a:r>
          </a:p>
          <a:p>
            <a:pPr marL="214313" indent="-214313">
              <a:buFont typeface="Arial" panose="020B0604020202020204" pitchFamily="34" charset="0"/>
              <a:buChar char="•"/>
            </a:pPr>
            <a:r>
              <a:rPr lang="en-US" sz="2100" b="1" dirty="0">
                <a:ea typeface="Garamond" charset="0"/>
                <a:cs typeface="Garamond" charset="0"/>
              </a:rPr>
              <a:t>Mapping Now through </a:t>
            </a:r>
            <a:r>
              <a:rPr lang="en-US" sz="2100" b="1" dirty="0" err="1">
                <a:ea typeface="Garamond" charset="0"/>
                <a:cs typeface="Garamond" charset="0"/>
              </a:rPr>
              <a:t>Mediakron</a:t>
            </a:r>
            <a:r>
              <a:rPr lang="en-US" sz="2100" b="1" dirty="0">
                <a:ea typeface="Garamond" charset="0"/>
                <a:cs typeface="Garamond" charset="0"/>
              </a:rPr>
              <a:t>!</a:t>
            </a:r>
          </a:p>
          <a:p>
            <a:pPr marL="214313" indent="-214313">
              <a:buFont typeface="Arial" panose="020B0604020202020204" pitchFamily="34" charset="0"/>
              <a:buChar char="•"/>
            </a:pPr>
            <a:r>
              <a:rPr lang="en-US" sz="2100" b="1" dirty="0">
                <a:ea typeface="Garamond" charset="0"/>
                <a:cs typeface="Garamond" charset="0"/>
              </a:rPr>
              <a:t>Meeting: 9/23, 3:30-4:30, Conference Room</a:t>
            </a:r>
          </a:p>
        </p:txBody>
      </p:sp>
    </p:spTree>
    <p:extLst>
      <p:ext uri="{BB962C8B-B14F-4D97-AF65-F5344CB8AC3E}">
        <p14:creationId xmlns:p14="http://schemas.microsoft.com/office/powerpoint/2010/main" val="16047422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7841" y="857251"/>
            <a:ext cx="6359857" cy="785723"/>
          </a:xfrm>
        </p:spPr>
        <p:txBody>
          <a:bodyPr/>
          <a:lstStyle/>
          <a:p>
            <a:r>
              <a:rPr lang="en-US" dirty="0"/>
              <a:t>Flipped Learning Modules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6081" y="1642974"/>
            <a:ext cx="7963376" cy="4260536"/>
          </a:xfrm>
          <a:prstGeom prst="rect">
            <a:avLst/>
          </a:prstGeom>
        </p:spPr>
      </p:pic>
      <p:grpSp>
        <p:nvGrpSpPr>
          <p:cNvPr id="8" name="Group 7"/>
          <p:cNvGrpSpPr/>
          <p:nvPr/>
        </p:nvGrpSpPr>
        <p:grpSpPr>
          <a:xfrm>
            <a:off x="3149600" y="2562879"/>
            <a:ext cx="4195359" cy="3279440"/>
            <a:chOff x="4585647" y="2526042"/>
            <a:chExt cx="4462818" cy="3445360"/>
          </a:xfrm>
        </p:grpSpPr>
        <p:sp>
          <p:nvSpPr>
            <p:cNvPr id="5" name="Hexagon 4"/>
            <p:cNvSpPr/>
            <p:nvPr/>
          </p:nvSpPr>
          <p:spPr>
            <a:xfrm>
              <a:off x="4585647" y="2526042"/>
              <a:ext cx="4462818" cy="3370997"/>
            </a:xfrm>
            <a:prstGeom prst="hexag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 name="TextBox 5"/>
            <p:cNvSpPr txBox="1"/>
            <p:nvPr/>
          </p:nvSpPr>
          <p:spPr>
            <a:xfrm>
              <a:off x="5145205" y="2770255"/>
              <a:ext cx="3343702" cy="3201147"/>
            </a:xfrm>
            <a:prstGeom prst="rect">
              <a:avLst/>
            </a:prstGeom>
            <a:noFill/>
          </p:spPr>
          <p:txBody>
            <a:bodyPr wrap="square" rtlCol="0">
              <a:spAutoFit/>
            </a:bodyPr>
            <a:lstStyle/>
            <a:p>
              <a:pPr algn="ctr"/>
              <a:r>
                <a:rPr lang="en-US" sz="2400" b="1" dirty="0"/>
                <a:t>31 Modules on BB</a:t>
              </a:r>
              <a:br>
                <a:rPr lang="en-US" sz="2400" b="1" dirty="0"/>
              </a:br>
              <a:endParaRPr lang="en-US" sz="2400" b="1" dirty="0"/>
            </a:p>
            <a:p>
              <a:pPr algn="ctr"/>
              <a:r>
                <a:rPr lang="en-US" sz="2400" b="1" dirty="0"/>
                <a:t>Created by 20 faculty members!</a:t>
              </a:r>
              <a:br>
                <a:rPr lang="en-US" sz="2400" b="1" dirty="0"/>
              </a:br>
              <a:endParaRPr lang="en-US" sz="2400" b="1" dirty="0"/>
            </a:p>
            <a:p>
              <a:pPr algn="ctr"/>
              <a:r>
                <a:rPr lang="en-US" sz="2400" b="1" dirty="0"/>
                <a:t>An additional 2 FLMs coming within the next month!</a:t>
              </a:r>
            </a:p>
          </p:txBody>
        </p:sp>
      </p:grpSp>
    </p:spTree>
    <p:extLst>
      <p:ext uri="{BB962C8B-B14F-4D97-AF65-F5344CB8AC3E}">
        <p14:creationId xmlns:p14="http://schemas.microsoft.com/office/powerpoint/2010/main" val="1439652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376" y="861622"/>
            <a:ext cx="7854866" cy="5139128"/>
          </a:xfrm>
          <a:prstGeom prst="rect">
            <a:avLst/>
          </a:prstGeom>
        </p:spPr>
      </p:pic>
    </p:spTree>
    <p:extLst>
      <p:ext uri="{BB962C8B-B14F-4D97-AF65-F5344CB8AC3E}">
        <p14:creationId xmlns:p14="http://schemas.microsoft.com/office/powerpoint/2010/main" val="729286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 y="1031260"/>
            <a:ext cx="9137743" cy="4775353"/>
          </a:xfrm>
          <a:prstGeom prst="rect">
            <a:avLst/>
          </a:prstGeom>
        </p:spPr>
      </p:pic>
    </p:spTree>
    <p:extLst>
      <p:ext uri="{BB962C8B-B14F-4D97-AF65-F5344CB8AC3E}">
        <p14:creationId xmlns:p14="http://schemas.microsoft.com/office/powerpoint/2010/main" val="14923466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745" y="969844"/>
            <a:ext cx="9120256" cy="4882487"/>
          </a:xfrm>
        </p:spPr>
      </p:pic>
    </p:spTree>
    <p:extLst>
      <p:ext uri="{BB962C8B-B14F-4D97-AF65-F5344CB8AC3E}">
        <p14:creationId xmlns:p14="http://schemas.microsoft.com/office/powerpoint/2010/main" val="11808507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24" y="990316"/>
            <a:ext cx="9101504" cy="4919326"/>
          </a:xfrm>
        </p:spPr>
      </p:pic>
    </p:spTree>
    <p:extLst>
      <p:ext uri="{BB962C8B-B14F-4D97-AF65-F5344CB8AC3E}">
        <p14:creationId xmlns:p14="http://schemas.microsoft.com/office/powerpoint/2010/main" val="39994192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23951"/>
            <a:ext cx="9144000" cy="4606091"/>
          </a:xfrm>
          <a:prstGeom prst="rect">
            <a:avLst/>
          </a:prstGeom>
        </p:spPr>
      </p:pic>
    </p:spTree>
    <p:extLst>
      <p:ext uri="{BB962C8B-B14F-4D97-AF65-F5344CB8AC3E}">
        <p14:creationId xmlns:p14="http://schemas.microsoft.com/office/powerpoint/2010/main" val="326284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58"/>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dirty="0"/>
              <a:t>Some random deadlines</a:t>
            </a:r>
            <a:endParaRPr dirty="0"/>
          </a:p>
        </p:txBody>
      </p:sp>
      <p:sp>
        <p:nvSpPr>
          <p:cNvPr id="395" name="Google Shape;395;p58"/>
          <p:cNvSpPr txBox="1">
            <a:spLocks noGrp="1"/>
          </p:cNvSpPr>
          <p:nvPr>
            <p:ph type="body" idx="1"/>
          </p:nvPr>
        </p:nvSpPr>
        <p:spPr>
          <a:xfrm>
            <a:off x="457200" y="1600200"/>
            <a:ext cx="8229600" cy="4526100"/>
          </a:xfrm>
          <a:prstGeom prst="rect">
            <a:avLst/>
          </a:prstGeom>
        </p:spPr>
        <p:txBody>
          <a:bodyPr spcFirstLastPara="1" wrap="square" lIns="91425" tIns="45700" rIns="91425" bIns="45700" anchor="t" anchorCtr="0">
            <a:noAutofit/>
          </a:bodyPr>
          <a:lstStyle/>
          <a:p>
            <a:pPr marL="25400" indent="0">
              <a:buNone/>
            </a:pPr>
            <a:endParaRPr lang="en-US" sz="2400" dirty="0"/>
          </a:p>
          <a:p>
            <a:pPr marL="25400" indent="0">
              <a:buNone/>
            </a:pPr>
            <a:r>
              <a:rPr lang="en-US" sz="2400" dirty="0"/>
              <a:t>Oct 25             FT Lecturer reappointments (for those with a 		12/15 notification date) due in FA</a:t>
            </a:r>
          </a:p>
          <a:p>
            <a:pPr marL="25400" indent="0">
              <a:buNone/>
            </a:pPr>
            <a:r>
              <a:rPr lang="en-US" sz="2400" dirty="0"/>
              <a:t>Dec 2               PD LOA requests due in FA</a:t>
            </a:r>
          </a:p>
          <a:p>
            <a:pPr marL="25400" indent="0">
              <a:buNone/>
            </a:pPr>
            <a:r>
              <a:rPr lang="en-US" sz="2400" dirty="0"/>
              <a:t>March 8           PT Lecturer reappointments due in FA</a:t>
            </a:r>
          </a:p>
          <a:p>
            <a:pPr marL="25400" indent="0">
              <a:buNone/>
            </a:pPr>
            <a:r>
              <a:rPr lang="en-US" sz="2400" dirty="0"/>
              <a:t>March 22         FT Lecturer reappointments (for those with a 			6/1 notification date) due in FA</a:t>
            </a:r>
          </a:p>
          <a:p>
            <a:pPr marL="0" lvl="0" indent="0" algn="l" rtl="0">
              <a:spcBef>
                <a:spcPts val="640"/>
              </a:spcBef>
              <a:spcAft>
                <a:spcPts val="0"/>
              </a:spcAft>
              <a:buNone/>
            </a:pPr>
            <a:endParaRPr sz="24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27120" y="4008178"/>
            <a:ext cx="8035120" cy="951932"/>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p:nvPr>
        </p:nvSpPr>
        <p:spPr>
          <a:xfrm>
            <a:off x="475540" y="245720"/>
            <a:ext cx="7886700" cy="994172"/>
          </a:xfrm>
        </p:spPr>
        <p:txBody>
          <a:bodyPr>
            <a:normAutofit/>
          </a:bodyPr>
          <a:lstStyle/>
          <a:p>
            <a:r>
              <a:rPr lang="en-US" sz="3750" i="1" dirty="0"/>
              <a:t>Reminders </a:t>
            </a:r>
          </a:p>
        </p:txBody>
      </p:sp>
      <p:sp>
        <p:nvSpPr>
          <p:cNvPr id="3" name="Content Placeholder 2"/>
          <p:cNvSpPr>
            <a:spLocks noGrp="1"/>
          </p:cNvSpPr>
          <p:nvPr>
            <p:ph idx="1"/>
          </p:nvPr>
        </p:nvSpPr>
        <p:spPr>
          <a:xfrm>
            <a:off x="378724" y="1442747"/>
            <a:ext cx="7983516" cy="3607717"/>
          </a:xfrm>
        </p:spPr>
        <p:txBody>
          <a:bodyPr>
            <a:normAutofit fontScale="70000" lnSpcReduction="20000"/>
          </a:bodyPr>
          <a:lstStyle/>
          <a:p>
            <a:r>
              <a:rPr lang="en-US" dirty="0"/>
              <a:t>Copying over the modules to your own course </a:t>
            </a:r>
            <a:br>
              <a:rPr lang="en-US" dirty="0"/>
            </a:br>
            <a:endParaRPr lang="en-US" dirty="0"/>
          </a:p>
          <a:p>
            <a:r>
              <a:rPr lang="en-US" dirty="0"/>
              <a:t>Editing the modules </a:t>
            </a:r>
            <a:br>
              <a:rPr lang="en-US" dirty="0"/>
            </a:br>
            <a:endParaRPr lang="en-US" dirty="0"/>
          </a:p>
          <a:p>
            <a:r>
              <a:rPr lang="en-US" dirty="0"/>
              <a:t>Getting tech and implementation support </a:t>
            </a:r>
            <a:br>
              <a:rPr lang="en-US" dirty="0"/>
            </a:br>
            <a:endParaRPr lang="en-US" dirty="0"/>
          </a:p>
          <a:p>
            <a:r>
              <a:rPr lang="en-US" dirty="0"/>
              <a:t>Upcoming implementation sessions: </a:t>
            </a:r>
            <a:br>
              <a:rPr lang="en-US" dirty="0"/>
            </a:br>
            <a:endParaRPr lang="en-US" dirty="0"/>
          </a:p>
          <a:p>
            <a:pPr marL="0" indent="0">
              <a:buNone/>
            </a:pPr>
            <a:r>
              <a:rPr lang="en-US" b="1" dirty="0"/>
              <a:t>*Tuesday, September 17</a:t>
            </a:r>
            <a:r>
              <a:rPr lang="en-US" b="1" baseline="30000" dirty="0"/>
              <a:t>th</a:t>
            </a:r>
            <a:r>
              <a:rPr lang="en-US" b="1" dirty="0"/>
              <a:t>: 11:30am-12:30pm (WP conference room)</a:t>
            </a:r>
          </a:p>
          <a:p>
            <a:pPr marL="0" indent="0">
              <a:buNone/>
            </a:pPr>
            <a:r>
              <a:rPr lang="en-US" b="1" dirty="0"/>
              <a:t>*Wednesday, October 2</a:t>
            </a:r>
            <a:r>
              <a:rPr lang="en-US" b="1" baseline="30000" dirty="0"/>
              <a:t>nd</a:t>
            </a:r>
            <a:r>
              <a:rPr lang="en-US" b="1" dirty="0"/>
              <a:t>: 4-5pm </a:t>
            </a:r>
            <a:endParaRPr lang="en-US" dirty="0"/>
          </a:p>
          <a:p>
            <a:endParaRPr lang="en-US" dirty="0"/>
          </a:p>
        </p:txBody>
      </p:sp>
      <p:sp>
        <p:nvSpPr>
          <p:cNvPr id="4" name="TextBox 3"/>
          <p:cNvSpPr txBox="1"/>
          <p:nvPr/>
        </p:nvSpPr>
        <p:spPr>
          <a:xfrm>
            <a:off x="264427" y="4917756"/>
            <a:ext cx="8369822" cy="1488869"/>
          </a:xfrm>
          <a:prstGeom prst="rect">
            <a:avLst/>
          </a:prstGeom>
          <a:noFill/>
        </p:spPr>
        <p:txBody>
          <a:bodyPr wrap="square" rtlCol="0">
            <a:spAutoFit/>
          </a:bodyPr>
          <a:lstStyle/>
          <a:p>
            <a:pPr algn="ctr"/>
            <a:endParaRPr lang="en-US" sz="2400" dirty="0"/>
          </a:p>
          <a:p>
            <a:pPr algn="ctr"/>
            <a:r>
              <a:rPr lang="en-US" sz="2400" dirty="0"/>
              <a:t>We are always available to help and looking for collaborators! </a:t>
            </a:r>
            <a:br>
              <a:rPr lang="en-US" sz="2400" dirty="0"/>
            </a:br>
            <a:r>
              <a:rPr lang="en-US" sz="1875" dirty="0">
                <a:hlinkClick r:id="rId2"/>
              </a:rPr>
              <a:t>mariazl@bu.edu</a:t>
            </a:r>
            <a:r>
              <a:rPr lang="en-US" sz="1875" dirty="0"/>
              <a:t> and </a:t>
            </a:r>
            <a:r>
              <a:rPr lang="en-US" sz="1875" dirty="0">
                <a:hlinkClick r:id="rId3"/>
              </a:rPr>
              <a:t>pfassihi@bu.edu</a:t>
            </a:r>
            <a:r>
              <a:rPr lang="en-US" sz="1875" dirty="0"/>
              <a:t>  </a:t>
            </a:r>
          </a:p>
        </p:txBody>
      </p:sp>
    </p:spTree>
    <p:extLst>
      <p:ext uri="{BB962C8B-B14F-4D97-AF65-F5344CB8AC3E}">
        <p14:creationId xmlns:p14="http://schemas.microsoft.com/office/powerpoint/2010/main" val="414478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Effect transition="in" filter="blinds(horizontal)">
                                      <p:cBhvr>
                                        <p:cTn id="29"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 Writing Center</a:t>
            </a:r>
          </a:p>
        </p:txBody>
      </p:sp>
      <p:sp>
        <p:nvSpPr>
          <p:cNvPr id="3" name="Content Placeholder 2"/>
          <p:cNvSpPr>
            <a:spLocks noGrp="1"/>
          </p:cNvSpPr>
          <p:nvPr>
            <p:ph idx="1"/>
          </p:nvPr>
        </p:nvSpPr>
        <p:spPr/>
        <p:txBody>
          <a:bodyPr>
            <a:normAutofit fontScale="92500" lnSpcReduction="10000"/>
          </a:bodyPr>
          <a:lstStyle/>
          <a:p>
            <a:r>
              <a:rPr lang="en-US" u="sng" dirty="0"/>
              <a:t>All</a:t>
            </a:r>
            <a:r>
              <a:rPr lang="en-US" dirty="0"/>
              <a:t> WR students can visit us!</a:t>
            </a:r>
          </a:p>
          <a:p>
            <a:r>
              <a:rPr lang="en-US" dirty="0"/>
              <a:t>We have an introductory video &amp; a flipped module with more information about our work</a:t>
            </a:r>
          </a:p>
          <a:p>
            <a:r>
              <a:rPr lang="en-US" dirty="0"/>
              <a:t>Intensive tutoring will begin soon</a:t>
            </a:r>
          </a:p>
          <a:p>
            <a:r>
              <a:rPr lang="en-US" dirty="0"/>
              <a:t>We’ve formed an advisory group</a:t>
            </a:r>
          </a:p>
          <a:p>
            <a:r>
              <a:rPr lang="en-US" dirty="0"/>
              <a:t>We’re going to be on social media (#yay)</a:t>
            </a:r>
          </a:p>
          <a:p>
            <a:pPr marL="0" indent="0">
              <a:buNone/>
            </a:pPr>
            <a:endParaRPr lang="en-US" dirty="0"/>
          </a:p>
          <a:p>
            <a:pPr marL="0" indent="0">
              <a:buNone/>
            </a:pPr>
            <a:r>
              <a:rPr lang="en-US" dirty="0"/>
              <a:t>Questions welcome anytime! </a:t>
            </a:r>
          </a:p>
          <a:p>
            <a:pPr marL="0" indent="0">
              <a:buNone/>
            </a:pPr>
            <a:r>
              <a:rPr lang="en-US" dirty="0"/>
              <a:t>Email Heather Barrett at </a:t>
            </a:r>
            <a:r>
              <a:rPr lang="en-US" dirty="0">
                <a:hlinkClick r:id="rId2"/>
              </a:rPr>
              <a:t>heathbar@bu.edu</a:t>
            </a:r>
            <a:r>
              <a:rPr lang="en-US" dirty="0"/>
              <a:t> </a:t>
            </a:r>
          </a:p>
          <a:p>
            <a:endParaRPr lang="en-US" dirty="0"/>
          </a:p>
        </p:txBody>
      </p:sp>
    </p:spTree>
    <p:extLst>
      <p:ext uri="{BB962C8B-B14F-4D97-AF65-F5344CB8AC3E}">
        <p14:creationId xmlns:p14="http://schemas.microsoft.com/office/powerpoint/2010/main" val="3993749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54"/>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sp>
        <p:nvSpPr>
          <p:cNvPr id="364" name="Google Shape;364;p54"/>
          <p:cNvSpPr txBox="1">
            <a:spLocks noGrp="1"/>
          </p:cNvSpPr>
          <p:nvPr>
            <p:ph type="body" idx="1"/>
          </p:nvPr>
        </p:nvSpPr>
        <p:spPr>
          <a:xfrm>
            <a:off x="457200" y="1600200"/>
            <a:ext cx="8229600" cy="4526100"/>
          </a:xfrm>
          <a:prstGeom prst="rect">
            <a:avLst/>
          </a:prstGeom>
        </p:spPr>
        <p:txBody>
          <a:bodyPr spcFirstLastPara="1" wrap="square" lIns="91425" tIns="45700" rIns="91425" bIns="45700" anchor="t" anchorCtr="0">
            <a:noAutofit/>
          </a:bodyPr>
          <a:lstStyle/>
          <a:p>
            <a:pPr marL="0" lvl="0" indent="0" algn="l" rtl="0">
              <a:spcBef>
                <a:spcPts val="640"/>
              </a:spcBef>
              <a:spcAft>
                <a:spcPts val="0"/>
              </a:spcAft>
              <a:buNone/>
            </a:pPr>
            <a:endParaRPr/>
          </a:p>
        </p:txBody>
      </p:sp>
      <p:pic>
        <p:nvPicPr>
          <p:cNvPr id="365" name="Google Shape;365;p54"/>
          <p:cNvPicPr preferRelativeResize="0"/>
          <p:nvPr/>
        </p:nvPicPr>
        <p:blipFill>
          <a:blip r:embed="rId3">
            <a:alphaModFix/>
          </a:blip>
          <a:stretch>
            <a:fillRect/>
          </a:stretch>
        </p:blipFill>
        <p:spPr>
          <a:xfrm>
            <a:off x="394088" y="1843688"/>
            <a:ext cx="7458075" cy="378142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55"/>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sp>
        <p:nvSpPr>
          <p:cNvPr id="372" name="Google Shape;372;p55"/>
          <p:cNvSpPr txBox="1">
            <a:spLocks noGrp="1"/>
          </p:cNvSpPr>
          <p:nvPr>
            <p:ph type="body" idx="1"/>
          </p:nvPr>
        </p:nvSpPr>
        <p:spPr>
          <a:xfrm>
            <a:off x="457200" y="1600200"/>
            <a:ext cx="8229600" cy="4526100"/>
          </a:xfrm>
          <a:prstGeom prst="rect">
            <a:avLst/>
          </a:prstGeom>
        </p:spPr>
        <p:txBody>
          <a:bodyPr spcFirstLastPara="1" wrap="square" lIns="91425" tIns="45700" rIns="91425" bIns="45700" anchor="t" anchorCtr="0">
            <a:noAutofit/>
          </a:bodyPr>
          <a:lstStyle/>
          <a:p>
            <a:pPr marL="0" lvl="0" indent="0" algn="l" rtl="0">
              <a:spcBef>
                <a:spcPts val="640"/>
              </a:spcBef>
              <a:spcAft>
                <a:spcPts val="0"/>
              </a:spcAft>
              <a:buNone/>
            </a:pPr>
            <a:endParaRPr/>
          </a:p>
        </p:txBody>
      </p:sp>
      <p:pic>
        <p:nvPicPr>
          <p:cNvPr id="373" name="Google Shape;373;p55"/>
          <p:cNvPicPr preferRelativeResize="0"/>
          <p:nvPr/>
        </p:nvPicPr>
        <p:blipFill>
          <a:blip r:embed="rId3">
            <a:alphaModFix/>
          </a:blip>
          <a:stretch>
            <a:fillRect/>
          </a:stretch>
        </p:blipFill>
        <p:spPr>
          <a:xfrm>
            <a:off x="1852600" y="1505575"/>
            <a:ext cx="5438775" cy="44577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56"/>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sp>
        <p:nvSpPr>
          <p:cNvPr id="380" name="Google Shape;380;p56"/>
          <p:cNvSpPr txBox="1">
            <a:spLocks noGrp="1"/>
          </p:cNvSpPr>
          <p:nvPr>
            <p:ph type="body" idx="1"/>
          </p:nvPr>
        </p:nvSpPr>
        <p:spPr>
          <a:xfrm>
            <a:off x="457200" y="1600200"/>
            <a:ext cx="8229600" cy="4526100"/>
          </a:xfrm>
          <a:prstGeom prst="rect">
            <a:avLst/>
          </a:prstGeom>
        </p:spPr>
        <p:txBody>
          <a:bodyPr spcFirstLastPara="1" wrap="square" lIns="91425" tIns="45700" rIns="91425" bIns="45700" anchor="t" anchorCtr="0">
            <a:noAutofit/>
          </a:bodyPr>
          <a:lstStyle/>
          <a:p>
            <a:pPr marL="0" lvl="0" indent="0" algn="l" rtl="0">
              <a:spcBef>
                <a:spcPts val="640"/>
              </a:spcBef>
              <a:spcAft>
                <a:spcPts val="0"/>
              </a:spcAft>
              <a:buNone/>
            </a:pPr>
            <a:endParaRPr/>
          </a:p>
        </p:txBody>
      </p:sp>
      <p:pic>
        <p:nvPicPr>
          <p:cNvPr id="381" name="Google Shape;381;p56"/>
          <p:cNvPicPr preferRelativeResize="0"/>
          <p:nvPr/>
        </p:nvPicPr>
        <p:blipFill>
          <a:blip r:embed="rId3">
            <a:alphaModFix/>
          </a:blip>
          <a:stretch>
            <a:fillRect/>
          </a:stretch>
        </p:blipFill>
        <p:spPr>
          <a:xfrm>
            <a:off x="631303" y="1600200"/>
            <a:ext cx="7430736" cy="45261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5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Calibri"/>
              <a:buNone/>
            </a:pPr>
            <a:endParaRPr sz="4400" b="0" i="0" u="none" strike="noStrike" cap="none">
              <a:solidFill>
                <a:schemeClr val="dk1"/>
              </a:solidFill>
              <a:latin typeface="Calibri"/>
              <a:ea typeface="Calibri"/>
              <a:cs typeface="Calibri"/>
              <a:sym typeface="Calibri"/>
            </a:endParaRPr>
          </a:p>
        </p:txBody>
      </p:sp>
      <p:sp>
        <p:nvSpPr>
          <p:cNvPr id="388" name="Google Shape;388;p5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4995"/>
              <a:buFont typeface="Arial"/>
              <a:buNone/>
            </a:pPr>
            <a:r>
              <a:rPr lang="en-US" sz="4995" b="0" i="0" u="none" strike="noStrike" cap="none" dirty="0">
                <a:solidFill>
                  <a:schemeClr val="dk1"/>
                </a:solidFill>
                <a:latin typeface="Cutive"/>
                <a:ea typeface="Cutive"/>
                <a:cs typeface="Cutive"/>
                <a:sym typeface="Cutive"/>
              </a:rPr>
              <a:t>RECEPTION AT THE </a:t>
            </a:r>
            <a:endParaRPr dirty="0"/>
          </a:p>
          <a:p>
            <a:pPr marL="0" marR="0" lvl="0" indent="0" algn="ctr" rtl="0">
              <a:lnSpc>
                <a:spcPct val="90000"/>
              </a:lnSpc>
              <a:spcBef>
                <a:spcPts val="999"/>
              </a:spcBef>
              <a:spcAft>
                <a:spcPts val="0"/>
              </a:spcAft>
              <a:buClr>
                <a:schemeClr val="dk1"/>
              </a:buClr>
              <a:buSzPts val="4995"/>
              <a:buFont typeface="Arial"/>
              <a:buNone/>
            </a:pPr>
            <a:r>
              <a:rPr lang="en-US" sz="4995" b="0" i="0" u="none" strike="noStrike" cap="none" dirty="0">
                <a:solidFill>
                  <a:schemeClr val="dk1"/>
                </a:solidFill>
                <a:latin typeface="Cutive"/>
                <a:ea typeface="Cutive"/>
                <a:cs typeface="Cutive"/>
                <a:sym typeface="Cutive"/>
              </a:rPr>
              <a:t>WRITING CENTER </a:t>
            </a:r>
            <a:endParaRPr dirty="0"/>
          </a:p>
          <a:p>
            <a:pPr marL="0" marR="0" lvl="0" indent="0" algn="ctr" rtl="0">
              <a:lnSpc>
                <a:spcPct val="90000"/>
              </a:lnSpc>
              <a:spcBef>
                <a:spcPts val="1480"/>
              </a:spcBef>
              <a:spcAft>
                <a:spcPts val="0"/>
              </a:spcAft>
              <a:buClr>
                <a:schemeClr val="dk1"/>
              </a:buClr>
              <a:buSzPts val="7400"/>
              <a:buFont typeface="Arial"/>
              <a:buNone/>
            </a:pPr>
            <a:r>
              <a:rPr lang="en-US" sz="7400" b="1" i="1" u="none" strike="noStrike" cap="none" dirty="0">
                <a:solidFill>
                  <a:schemeClr val="dk1"/>
                </a:solidFill>
                <a:latin typeface="Cutive"/>
                <a:ea typeface="Cutive"/>
                <a:cs typeface="Cutive"/>
                <a:sym typeface="Cutive"/>
              </a:rPr>
              <a:t>Now!</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A666D-567D-7A40-AC2A-70F1519FCEEB}"/>
              </a:ext>
            </a:extLst>
          </p:cNvPr>
          <p:cNvSpPr>
            <a:spLocks noGrp="1"/>
          </p:cNvSpPr>
          <p:nvPr>
            <p:ph type="title"/>
          </p:nvPr>
        </p:nvSpPr>
        <p:spPr/>
        <p:txBody>
          <a:bodyPr/>
          <a:lstStyle/>
          <a:p>
            <a:r>
              <a:rPr lang="en-US" sz="2400" dirty="0"/>
              <a:t>Faculty due to be observed</a:t>
            </a:r>
          </a:p>
        </p:txBody>
      </p:sp>
      <p:sp>
        <p:nvSpPr>
          <p:cNvPr id="3" name="Text Placeholder 2">
            <a:extLst>
              <a:ext uri="{FF2B5EF4-FFF2-40B4-BE49-F238E27FC236}">
                <a16:creationId xmlns:a16="http://schemas.microsoft.com/office/drawing/2014/main" id="{8AAC1FB8-6D00-EB4D-8BB8-DA3C593ABC5A}"/>
              </a:ext>
            </a:extLst>
          </p:cNvPr>
          <p:cNvSpPr>
            <a:spLocks noGrp="1"/>
          </p:cNvSpPr>
          <p:nvPr>
            <p:ph type="body" idx="1"/>
          </p:nvPr>
        </p:nvSpPr>
        <p:spPr>
          <a:xfrm>
            <a:off x="935664" y="1584655"/>
            <a:ext cx="3455581" cy="4800599"/>
          </a:xfrm>
        </p:spPr>
        <p:txBody>
          <a:bodyPr/>
          <a:lstStyle/>
          <a:p>
            <a:pPr marL="25400" indent="0">
              <a:buNone/>
            </a:pPr>
            <a:r>
              <a:rPr lang="en-US" sz="1400" dirty="0" err="1"/>
              <a:t>Allenberg</a:t>
            </a:r>
            <a:r>
              <a:rPr lang="en-US" sz="1400" dirty="0"/>
              <a:t>, Diane</a:t>
            </a:r>
          </a:p>
          <a:p>
            <a:pPr marL="25400" indent="0">
              <a:buNone/>
            </a:pPr>
            <a:r>
              <a:rPr lang="en-US" sz="1400" dirty="0"/>
              <a:t>Anderson, Ingrid</a:t>
            </a:r>
          </a:p>
          <a:p>
            <a:pPr marL="25400" indent="0">
              <a:buNone/>
            </a:pPr>
            <a:r>
              <a:rPr lang="en-US" sz="1400" dirty="0"/>
              <a:t>Barrett, Heather</a:t>
            </a:r>
          </a:p>
          <a:p>
            <a:pPr marL="25400" indent="0">
              <a:buNone/>
            </a:pPr>
            <a:r>
              <a:rPr lang="en-US" sz="1400" dirty="0"/>
              <a:t>Beauvais, Carroll</a:t>
            </a:r>
          </a:p>
          <a:p>
            <a:pPr marL="25400" indent="0">
              <a:buNone/>
            </a:pPr>
            <a:r>
              <a:rPr lang="en-US" sz="1400" dirty="0" err="1"/>
              <a:t>Blaschke</a:t>
            </a:r>
            <a:r>
              <a:rPr lang="en-US" sz="1400" dirty="0"/>
              <a:t>, Anne</a:t>
            </a:r>
          </a:p>
          <a:p>
            <a:pPr marL="25400" indent="0">
              <a:buNone/>
            </a:pPr>
            <a:r>
              <a:rPr lang="en-US" sz="1400" dirty="0"/>
              <a:t>Fain, Lucas</a:t>
            </a:r>
          </a:p>
          <a:p>
            <a:pPr marL="25400" indent="0">
              <a:buNone/>
            </a:pPr>
            <a:r>
              <a:rPr lang="en-US" sz="1400" dirty="0" err="1"/>
              <a:t>Fincke</a:t>
            </a:r>
            <a:r>
              <a:rPr lang="en-US" sz="1400" dirty="0"/>
              <a:t>, Mary (Beth)</a:t>
            </a:r>
          </a:p>
          <a:p>
            <a:pPr marL="25400" indent="0">
              <a:buNone/>
            </a:pPr>
            <a:r>
              <a:rPr lang="en-US" sz="1400" dirty="0" err="1"/>
              <a:t>Gapotchenko</a:t>
            </a:r>
            <a:r>
              <a:rPr lang="en-US" sz="1400" dirty="0"/>
              <a:t>, Maria</a:t>
            </a:r>
          </a:p>
          <a:p>
            <a:pPr marL="25400" indent="0">
              <a:buNone/>
            </a:pPr>
            <a:r>
              <a:rPr lang="en-US" sz="1400" dirty="0" err="1"/>
              <a:t>Giraldi</a:t>
            </a:r>
            <a:r>
              <a:rPr lang="en-US" sz="1400" dirty="0"/>
              <a:t>, William</a:t>
            </a:r>
          </a:p>
          <a:p>
            <a:pPr marL="25400" indent="0">
              <a:buNone/>
            </a:pPr>
            <a:r>
              <a:rPr lang="en-US" sz="1400" dirty="0"/>
              <a:t>Goss, Theodora</a:t>
            </a:r>
          </a:p>
          <a:p>
            <a:pPr marL="25400" indent="0">
              <a:buNone/>
            </a:pPr>
            <a:r>
              <a:rPr lang="en-US" sz="1400" dirty="0" err="1"/>
              <a:t>Gruenglas</a:t>
            </a:r>
            <a:r>
              <a:rPr lang="en-US" sz="1400" dirty="0"/>
              <a:t>, Jeffrey</a:t>
            </a:r>
          </a:p>
          <a:p>
            <a:pPr marL="25400" indent="0">
              <a:buNone/>
            </a:pPr>
            <a:r>
              <a:rPr lang="en-US" sz="1400" dirty="0"/>
              <a:t>Gutierrez, Jeffrey</a:t>
            </a:r>
          </a:p>
          <a:p>
            <a:pPr marL="25400" indent="0">
              <a:buNone/>
            </a:pPr>
            <a:r>
              <a:rPr lang="en-US" sz="1400" dirty="0"/>
              <a:t>Hashem, Noor</a:t>
            </a:r>
          </a:p>
          <a:p>
            <a:pPr marL="25400" indent="0">
              <a:buNone/>
            </a:pPr>
            <a:r>
              <a:rPr lang="en-US" sz="1400" dirty="0" err="1"/>
              <a:t>Hodin</a:t>
            </a:r>
            <a:r>
              <a:rPr lang="en-US" sz="1400" dirty="0"/>
              <a:t>, Stephen</a:t>
            </a:r>
          </a:p>
          <a:p>
            <a:pPr marL="25400" indent="0">
              <a:buNone/>
            </a:pPr>
            <a:r>
              <a:rPr lang="en-US" sz="1400" dirty="0" err="1"/>
              <a:t>Kasztalska</a:t>
            </a:r>
            <a:r>
              <a:rPr lang="en-US" sz="1400" dirty="0"/>
              <a:t>, Aleksandra</a:t>
            </a:r>
          </a:p>
          <a:p>
            <a:pPr marL="25400" indent="0">
              <a:buNone/>
            </a:pPr>
            <a:r>
              <a:rPr lang="en-US" sz="1400" dirty="0">
                <a:latin typeface="Calibri" panose="020F0502020204030204" pitchFamily="34" charset="0"/>
                <a:cs typeface="Calibri" panose="020F0502020204030204" pitchFamily="34" charset="0"/>
              </a:rPr>
              <a:t>Kilpatrick, Robert</a:t>
            </a:r>
          </a:p>
          <a:p>
            <a:pPr marL="25400" indent="0">
              <a:buNone/>
            </a:pPr>
            <a:endParaRPr lang="en-US" sz="1400" dirty="0"/>
          </a:p>
          <a:p>
            <a:pPr marL="25400" indent="0">
              <a:buNone/>
            </a:pPr>
            <a:r>
              <a:rPr lang="en-US" sz="1400" dirty="0"/>
              <a:t> </a:t>
            </a:r>
          </a:p>
          <a:p>
            <a:endParaRPr lang="en-US" sz="1400" dirty="0"/>
          </a:p>
        </p:txBody>
      </p:sp>
      <p:sp>
        <p:nvSpPr>
          <p:cNvPr id="4" name="TextBox 3">
            <a:extLst>
              <a:ext uri="{FF2B5EF4-FFF2-40B4-BE49-F238E27FC236}">
                <a16:creationId xmlns:a16="http://schemas.microsoft.com/office/drawing/2014/main" id="{754BBCAF-F0D9-FA4C-992A-DA980F8F5F2A}"/>
              </a:ext>
            </a:extLst>
          </p:cNvPr>
          <p:cNvSpPr txBox="1"/>
          <p:nvPr/>
        </p:nvSpPr>
        <p:spPr>
          <a:xfrm>
            <a:off x="5305647" y="1584453"/>
            <a:ext cx="3083441" cy="4832092"/>
          </a:xfrm>
          <a:prstGeom prst="rect">
            <a:avLst/>
          </a:prstGeom>
          <a:noFill/>
        </p:spPr>
        <p:txBody>
          <a:bodyPr wrap="square" rtlCol="0">
            <a:spAutoFit/>
          </a:bodyPr>
          <a:lstStyle/>
          <a:p>
            <a:pPr>
              <a:lnSpc>
                <a:spcPct val="150000"/>
              </a:lnSpc>
            </a:pPr>
            <a:r>
              <a:rPr lang="en-US" dirty="0" err="1">
                <a:latin typeface="Calibri" panose="020F0502020204030204" pitchFamily="34" charset="0"/>
                <a:cs typeface="Calibri" panose="020F0502020204030204" pitchFamily="34" charset="0"/>
              </a:rPr>
              <a:t>Kinraide</a:t>
            </a:r>
            <a:r>
              <a:rPr lang="en-US" dirty="0">
                <a:latin typeface="Calibri" panose="020F0502020204030204" pitchFamily="34" charset="0"/>
                <a:cs typeface="Calibri" panose="020F0502020204030204" pitchFamily="34" charset="0"/>
              </a:rPr>
              <a:t>, Rebecca</a:t>
            </a:r>
          </a:p>
          <a:p>
            <a:pPr>
              <a:lnSpc>
                <a:spcPct val="150000"/>
              </a:lnSpc>
            </a:pPr>
            <a:r>
              <a:rPr lang="en-US" dirty="0">
                <a:latin typeface="Calibri" panose="020F0502020204030204" pitchFamily="34" charset="0"/>
                <a:cs typeface="Calibri" panose="020F0502020204030204" pitchFamily="34" charset="0"/>
              </a:rPr>
              <a:t>Martinez, Michelle</a:t>
            </a:r>
          </a:p>
          <a:p>
            <a:pPr>
              <a:lnSpc>
                <a:spcPct val="150000"/>
              </a:lnSpc>
            </a:pPr>
            <a:r>
              <a:rPr lang="en-US" dirty="0">
                <a:latin typeface="Calibri" panose="020F0502020204030204" pitchFamily="34" charset="0"/>
                <a:cs typeface="Calibri" panose="020F0502020204030204" pitchFamily="34" charset="0"/>
              </a:rPr>
              <a:t>McDonough, Marie</a:t>
            </a:r>
          </a:p>
          <a:p>
            <a:pPr>
              <a:lnSpc>
                <a:spcPct val="150000"/>
              </a:lnSpc>
            </a:pPr>
            <a:r>
              <a:rPr lang="en-US" dirty="0">
                <a:latin typeface="Calibri" panose="020F0502020204030204" pitchFamily="34" charset="0"/>
                <a:cs typeface="Calibri" panose="020F0502020204030204" pitchFamily="34" charset="0"/>
              </a:rPr>
              <a:t>McVey, Christopher</a:t>
            </a:r>
          </a:p>
          <a:p>
            <a:pPr>
              <a:lnSpc>
                <a:spcPct val="150000"/>
              </a:lnSpc>
            </a:pPr>
            <a:r>
              <a:rPr lang="en-US" dirty="0">
                <a:latin typeface="Calibri" panose="020F0502020204030204" pitchFamily="34" charset="0"/>
                <a:cs typeface="Calibri" panose="020F0502020204030204" pitchFamily="34" charset="0"/>
              </a:rPr>
              <a:t>Michaud, Christina</a:t>
            </a:r>
          </a:p>
          <a:p>
            <a:pPr>
              <a:lnSpc>
                <a:spcPct val="150000"/>
              </a:lnSpc>
            </a:pPr>
            <a:r>
              <a:rPr lang="en-US" dirty="0">
                <a:latin typeface="Calibri" panose="020F0502020204030204" pitchFamily="34" charset="0"/>
                <a:cs typeface="Calibri" panose="020F0502020204030204" pitchFamily="34" charset="0"/>
              </a:rPr>
              <a:t>Milanese, Marisa</a:t>
            </a:r>
          </a:p>
          <a:p>
            <a:pPr>
              <a:lnSpc>
                <a:spcPct val="150000"/>
              </a:lnSpc>
            </a:pPr>
            <a:r>
              <a:rPr lang="en-US" dirty="0">
                <a:latin typeface="Calibri" panose="020F0502020204030204" pitchFamily="34" charset="0"/>
                <a:cs typeface="Calibri" panose="020F0502020204030204" pitchFamily="34" charset="0"/>
              </a:rPr>
              <a:t>Myers, Samantha</a:t>
            </a:r>
          </a:p>
          <a:p>
            <a:pPr>
              <a:lnSpc>
                <a:spcPct val="150000"/>
              </a:lnSpc>
            </a:pPr>
            <a:r>
              <a:rPr lang="en-US" dirty="0">
                <a:latin typeface="Calibri" panose="020F0502020204030204" pitchFamily="34" charset="0"/>
                <a:cs typeface="Calibri" panose="020F0502020204030204" pitchFamily="34" charset="0"/>
              </a:rPr>
              <a:t>Penn, Darren</a:t>
            </a:r>
          </a:p>
          <a:p>
            <a:pPr>
              <a:lnSpc>
                <a:spcPct val="150000"/>
              </a:lnSpc>
            </a:pPr>
            <a:r>
              <a:rPr lang="en-US" dirty="0">
                <a:latin typeface="Calibri" panose="020F0502020204030204" pitchFamily="34" charset="0"/>
                <a:cs typeface="Calibri" panose="020F0502020204030204" pitchFamily="34" charset="0"/>
              </a:rPr>
              <a:t>Rani, Swati          </a:t>
            </a:r>
          </a:p>
          <a:p>
            <a:pPr>
              <a:lnSpc>
                <a:spcPct val="150000"/>
              </a:lnSpc>
            </a:pPr>
            <a:r>
              <a:rPr lang="en-US" dirty="0">
                <a:latin typeface="Calibri" panose="020F0502020204030204" pitchFamily="34" charset="0"/>
                <a:cs typeface="Calibri" panose="020F0502020204030204" pitchFamily="34" charset="0"/>
              </a:rPr>
              <a:t>Ruggiero, Peter</a:t>
            </a:r>
          </a:p>
          <a:p>
            <a:pPr>
              <a:lnSpc>
                <a:spcPct val="150000"/>
              </a:lnSpc>
            </a:pPr>
            <a:r>
              <a:rPr lang="en-US" dirty="0">
                <a:latin typeface="Calibri" panose="020F0502020204030204" pitchFamily="34" charset="0"/>
                <a:cs typeface="Calibri" panose="020F0502020204030204" pitchFamily="34" charset="0"/>
              </a:rPr>
              <a:t>Shawn, David</a:t>
            </a:r>
          </a:p>
          <a:p>
            <a:pPr>
              <a:lnSpc>
                <a:spcPct val="150000"/>
              </a:lnSpc>
            </a:pPr>
            <a:r>
              <a:rPr lang="en-US" dirty="0">
                <a:latin typeface="Calibri" panose="020F0502020204030204" pitchFamily="34" charset="0"/>
                <a:cs typeface="Calibri" panose="020F0502020204030204" pitchFamily="34" charset="0"/>
              </a:rPr>
              <a:t>Shetty, Malavika</a:t>
            </a:r>
          </a:p>
          <a:p>
            <a:pPr>
              <a:lnSpc>
                <a:spcPct val="150000"/>
              </a:lnSpc>
            </a:pPr>
            <a:r>
              <a:rPr lang="en-US" dirty="0">
                <a:latin typeface="Calibri" panose="020F0502020204030204" pitchFamily="34" charset="0"/>
                <a:cs typeface="Calibri" panose="020F0502020204030204" pitchFamily="34" charset="0"/>
              </a:rPr>
              <a:t>Smith, Michelle</a:t>
            </a:r>
          </a:p>
          <a:p>
            <a:pPr>
              <a:lnSpc>
                <a:spcPct val="150000"/>
              </a:lnSpc>
            </a:pPr>
            <a:r>
              <a:rPr lang="en-US" dirty="0">
                <a:latin typeface="Calibri" panose="020F0502020204030204" pitchFamily="34" charset="0"/>
                <a:cs typeface="Calibri" panose="020F0502020204030204" pitchFamily="34" charset="0"/>
              </a:rPr>
              <a:t>Tandon, Jason</a:t>
            </a:r>
          </a:p>
          <a:p>
            <a:endParaRPr lang="en-US" dirty="0"/>
          </a:p>
        </p:txBody>
      </p:sp>
    </p:spTree>
    <p:extLst>
      <p:ext uri="{BB962C8B-B14F-4D97-AF65-F5344CB8AC3E}">
        <p14:creationId xmlns:p14="http://schemas.microsoft.com/office/powerpoint/2010/main" val="1899755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791BB-FA7F-BF4F-8952-48BB152136E9}"/>
              </a:ext>
            </a:extLst>
          </p:cNvPr>
          <p:cNvSpPr>
            <a:spLocks noGrp="1"/>
          </p:cNvSpPr>
          <p:nvPr>
            <p:ph type="ctrTitle"/>
          </p:nvPr>
        </p:nvSpPr>
        <p:spPr/>
        <p:txBody>
          <a:bodyPr/>
          <a:lstStyle/>
          <a:p>
            <a:r>
              <a:rPr lang="en-US" dirty="0"/>
              <a:t>Faculty Workload and Rewards Project Update</a:t>
            </a:r>
          </a:p>
        </p:txBody>
      </p:sp>
      <p:sp>
        <p:nvSpPr>
          <p:cNvPr id="3" name="Subtitle 2">
            <a:extLst>
              <a:ext uri="{FF2B5EF4-FFF2-40B4-BE49-F238E27FC236}">
                <a16:creationId xmlns:a16="http://schemas.microsoft.com/office/drawing/2014/main" id="{F3DF6192-0F7B-894A-8909-E01D419C5890}"/>
              </a:ext>
            </a:extLst>
          </p:cNvPr>
          <p:cNvSpPr>
            <a:spLocks noGrp="1"/>
          </p:cNvSpPr>
          <p:nvPr>
            <p:ph type="subTitle" idx="1"/>
          </p:nvPr>
        </p:nvSpPr>
        <p:spPr>
          <a:xfrm>
            <a:off x="1143000" y="3558779"/>
            <a:ext cx="6669157" cy="389541"/>
          </a:xfrm>
        </p:spPr>
        <p:txBody>
          <a:bodyPr/>
          <a:lstStyle/>
          <a:p>
            <a:r>
              <a:rPr lang="en-US" dirty="0"/>
              <a:t>Moving from Data to Action</a:t>
            </a:r>
          </a:p>
          <a:p>
            <a:endParaRPr lang="en-US" dirty="0"/>
          </a:p>
          <a:p>
            <a:pPr algn="l"/>
            <a:endParaRPr lang="en-US" dirty="0"/>
          </a:p>
        </p:txBody>
      </p:sp>
      <p:sp>
        <p:nvSpPr>
          <p:cNvPr id="4" name="TextBox 3">
            <a:extLst>
              <a:ext uri="{FF2B5EF4-FFF2-40B4-BE49-F238E27FC236}">
                <a16:creationId xmlns:a16="http://schemas.microsoft.com/office/drawing/2014/main" id="{E83BA1C8-EF98-9E47-B964-2F9208359ECD}"/>
              </a:ext>
            </a:extLst>
          </p:cNvPr>
          <p:cNvSpPr txBox="1"/>
          <p:nvPr/>
        </p:nvSpPr>
        <p:spPr>
          <a:xfrm>
            <a:off x="6887818" y="4246493"/>
            <a:ext cx="1848678" cy="1223412"/>
          </a:xfrm>
          <a:prstGeom prst="rect">
            <a:avLst/>
          </a:prstGeom>
          <a:noFill/>
        </p:spPr>
        <p:txBody>
          <a:bodyPr wrap="square" rtlCol="0">
            <a:spAutoFit/>
          </a:bodyPr>
          <a:lstStyle/>
          <a:p>
            <a:r>
              <a:rPr lang="en-US" sz="1050" dirty="0"/>
              <a:t>Seth Blumenthal</a:t>
            </a:r>
          </a:p>
          <a:p>
            <a:r>
              <a:rPr lang="en-US" sz="1050" dirty="0"/>
              <a:t>Jessica </a:t>
            </a:r>
            <a:r>
              <a:rPr lang="en-US" sz="1050" dirty="0" err="1"/>
              <a:t>Bozek</a:t>
            </a:r>
            <a:endParaRPr lang="en-US" sz="1050" dirty="0"/>
          </a:p>
          <a:p>
            <a:r>
              <a:rPr lang="en-US" sz="1050" dirty="0"/>
              <a:t>Sarah Madsen Hardy</a:t>
            </a:r>
          </a:p>
          <a:p>
            <a:r>
              <a:rPr lang="en-US" sz="1050" dirty="0"/>
              <a:t>Christina Michaud</a:t>
            </a:r>
          </a:p>
          <a:p>
            <a:r>
              <a:rPr lang="en-US" sz="1050" dirty="0"/>
              <a:t>Tom Underwood</a:t>
            </a:r>
          </a:p>
          <a:p>
            <a:r>
              <a:rPr lang="en-US" sz="1050" dirty="0"/>
              <a:t>Chris Walsh</a:t>
            </a:r>
          </a:p>
          <a:p>
            <a:endParaRPr lang="en-US" sz="1050" dirty="0"/>
          </a:p>
        </p:txBody>
      </p:sp>
    </p:spTree>
    <p:extLst>
      <p:ext uri="{BB962C8B-B14F-4D97-AF65-F5344CB8AC3E}">
        <p14:creationId xmlns:p14="http://schemas.microsoft.com/office/powerpoint/2010/main" val="3031498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AFB9F-0386-F945-8D47-32542DCFD6E5}"/>
              </a:ext>
            </a:extLst>
          </p:cNvPr>
          <p:cNvSpPr>
            <a:spLocks noGrp="1"/>
          </p:cNvSpPr>
          <p:nvPr>
            <p:ph type="title"/>
          </p:nvPr>
        </p:nvSpPr>
        <p:spPr/>
        <p:txBody>
          <a:bodyPr/>
          <a:lstStyle/>
          <a:p>
            <a:pPr algn="ctr"/>
            <a:r>
              <a:rPr lang="en-US" dirty="0"/>
              <a:t>Agenda</a:t>
            </a:r>
          </a:p>
        </p:txBody>
      </p:sp>
      <p:sp>
        <p:nvSpPr>
          <p:cNvPr id="3" name="Text Placeholder 2">
            <a:extLst>
              <a:ext uri="{FF2B5EF4-FFF2-40B4-BE49-F238E27FC236}">
                <a16:creationId xmlns:a16="http://schemas.microsoft.com/office/drawing/2014/main" id="{BD9BC804-0707-EA4E-BD38-A5951712B7AB}"/>
              </a:ext>
            </a:extLst>
          </p:cNvPr>
          <p:cNvSpPr>
            <a:spLocks noGrp="1"/>
          </p:cNvSpPr>
          <p:nvPr>
            <p:ph idx="1"/>
          </p:nvPr>
        </p:nvSpPr>
        <p:spPr/>
        <p:txBody>
          <a:bodyPr/>
          <a:lstStyle/>
          <a:p>
            <a:r>
              <a:rPr lang="en-US" dirty="0"/>
              <a:t>Present 2018 demographics &amp; service (as reported in FARs)</a:t>
            </a:r>
          </a:p>
          <a:p>
            <a:r>
              <a:rPr lang="en-US" dirty="0"/>
              <a:t>Standardize FAR reporting (FIC task)</a:t>
            </a:r>
          </a:p>
          <a:p>
            <a:pPr lvl="1"/>
            <a:r>
              <a:rPr lang="en-US" dirty="0"/>
              <a:t>Differentiate Service from Citizenship &amp; Professional Development</a:t>
            </a:r>
          </a:p>
          <a:p>
            <a:r>
              <a:rPr lang="en-US" dirty="0"/>
              <a:t>Record and acknowledge citizenship</a:t>
            </a:r>
          </a:p>
          <a:p>
            <a:r>
              <a:rPr lang="en-US" dirty="0"/>
              <a:t>Pilot service expectations</a:t>
            </a:r>
          </a:p>
          <a:p>
            <a:r>
              <a:rPr lang="en-US" dirty="0"/>
              <a:t>Clarify expectations and roles for WP committees, pilot committee assignments</a:t>
            </a:r>
          </a:p>
          <a:p>
            <a:r>
              <a:rPr lang="en-US" dirty="0"/>
              <a:t>Standardize Beginning of Year (</a:t>
            </a:r>
            <a:r>
              <a:rPr lang="en-US" dirty="0" err="1"/>
              <a:t>BoY</a:t>
            </a:r>
            <a:r>
              <a:rPr lang="en-US" dirty="0"/>
              <a:t>) Meetings</a:t>
            </a:r>
          </a:p>
          <a:p>
            <a:pPr marL="0" indent="0">
              <a:buNone/>
            </a:pPr>
            <a:endParaRPr lang="en-US" dirty="0"/>
          </a:p>
        </p:txBody>
      </p:sp>
    </p:spTree>
    <p:extLst>
      <p:ext uri="{BB962C8B-B14F-4D97-AF65-F5344CB8AC3E}">
        <p14:creationId xmlns:p14="http://schemas.microsoft.com/office/powerpoint/2010/main" val="1572340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AFB9F-0386-F945-8D47-32542DCFD6E5}"/>
              </a:ext>
            </a:extLst>
          </p:cNvPr>
          <p:cNvSpPr>
            <a:spLocks noGrp="1"/>
          </p:cNvSpPr>
          <p:nvPr>
            <p:ph type="title"/>
          </p:nvPr>
        </p:nvSpPr>
        <p:spPr/>
        <p:txBody>
          <a:bodyPr/>
          <a:lstStyle/>
          <a:p>
            <a:pPr algn="ctr"/>
            <a:r>
              <a:rPr lang="en-US" dirty="0"/>
              <a:t>Writing Program Faculty</a:t>
            </a:r>
          </a:p>
        </p:txBody>
      </p:sp>
      <p:sp>
        <p:nvSpPr>
          <p:cNvPr id="3" name="Text Placeholder 2">
            <a:extLst>
              <a:ext uri="{FF2B5EF4-FFF2-40B4-BE49-F238E27FC236}">
                <a16:creationId xmlns:a16="http://schemas.microsoft.com/office/drawing/2014/main" id="{BD9BC804-0707-EA4E-BD38-A5951712B7AB}"/>
              </a:ext>
            </a:extLst>
          </p:cNvPr>
          <p:cNvSpPr>
            <a:spLocks noGrp="1"/>
          </p:cNvSpPr>
          <p:nvPr>
            <p:ph type="body" idx="1"/>
          </p:nvPr>
        </p:nvSpPr>
        <p:spPr/>
        <p:txBody>
          <a:bodyPr/>
          <a:lstStyle/>
          <a:p>
            <a:pPr algn="ctr"/>
            <a:r>
              <a:rPr lang="en-US" dirty="0"/>
              <a:t>Who we are, by rank and gender</a:t>
            </a:r>
          </a:p>
        </p:txBody>
      </p:sp>
    </p:spTree>
    <p:extLst>
      <p:ext uri="{BB962C8B-B14F-4D97-AF65-F5344CB8AC3E}">
        <p14:creationId xmlns:p14="http://schemas.microsoft.com/office/powerpoint/2010/main" val="289271217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3310</TotalTime>
  <Words>1662</Words>
  <Application>Microsoft Macintosh PowerPoint</Application>
  <PresentationFormat>On-screen Show (4:3)</PresentationFormat>
  <Paragraphs>323</Paragraphs>
  <Slides>55</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Arial</vt:lpstr>
      <vt:lpstr>Garamond</vt:lpstr>
      <vt:lpstr>Helvetica Neue</vt:lpstr>
      <vt:lpstr>Cutive</vt:lpstr>
      <vt:lpstr>Symbol</vt:lpstr>
      <vt:lpstr>Times New Roman</vt:lpstr>
      <vt:lpstr>Calibri</vt:lpstr>
      <vt:lpstr>Office Theme</vt:lpstr>
      <vt:lpstr>All Faculty Meeting Fall 2019</vt:lpstr>
      <vt:lpstr>Welcome New Faculty</vt:lpstr>
      <vt:lpstr> Congratulations to these Newly Promoted Faculty </vt:lpstr>
      <vt:lpstr>Writing Program Committees</vt:lpstr>
      <vt:lpstr>Some random deadlines</vt:lpstr>
      <vt:lpstr>Faculty due to be observed</vt:lpstr>
      <vt:lpstr>Faculty Workload and Rewards Project Update</vt:lpstr>
      <vt:lpstr>Agenda</vt:lpstr>
      <vt:lpstr>Writing Program Faculty</vt:lpstr>
      <vt:lpstr>PowerPoint Presentation</vt:lpstr>
      <vt:lpstr>PowerPoint Presentation</vt:lpstr>
      <vt:lpstr>PowerPoint Presentation</vt:lpstr>
      <vt:lpstr>Service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FAR Reporting</vt:lpstr>
      <vt:lpstr>Piloting New Policies (Chris)</vt:lpstr>
      <vt:lpstr>Service Expectations</vt:lpstr>
      <vt:lpstr>Committees (AY 19/20)</vt:lpstr>
      <vt:lpstr>Goals for AY19/20</vt:lpstr>
      <vt:lpstr>Administrative Staff</vt:lpstr>
      <vt:lpstr>Coordinators</vt:lpstr>
      <vt:lpstr>Directors</vt:lpstr>
      <vt:lpstr>SUBMIT!</vt:lpstr>
      <vt:lpstr>Welcome New Faculty</vt:lpstr>
      <vt:lpstr>PowerPoint Presentation</vt:lpstr>
      <vt:lpstr>Teaching of Writing Site Essential Lessons Overview</vt:lpstr>
      <vt:lpstr>Teaching of Writing Site Essential Lessons Overview</vt:lpstr>
      <vt:lpstr>  Writing in the Field Lecture  Joe Bizup Thursday, October 24 exact time TBA  </vt:lpstr>
      <vt:lpstr>Faculty Seminar Portfolios in First-Year Writing: Theory and Practice  Stephen Hodin and Chris McVey, Facilitators</vt:lpstr>
      <vt:lpstr> Faculty Seminar: Topics in Digital/Multimedia Expression </vt:lpstr>
      <vt:lpstr> 3 Casual Collaborations </vt:lpstr>
      <vt:lpstr>5 Formal Collaborations </vt:lpstr>
      <vt:lpstr>PowerPoint Presentation</vt:lpstr>
      <vt:lpstr>PowerPoint Presentation</vt:lpstr>
      <vt:lpstr>Flipped Learning Modules </vt:lpstr>
      <vt:lpstr>PowerPoint Presentation</vt:lpstr>
      <vt:lpstr>PowerPoint Presentation</vt:lpstr>
      <vt:lpstr>PowerPoint Presentation</vt:lpstr>
      <vt:lpstr>PowerPoint Presentation</vt:lpstr>
      <vt:lpstr>PowerPoint Presentation</vt:lpstr>
      <vt:lpstr>Reminders </vt:lpstr>
      <vt:lpstr>CAS Writing Center</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Faculty Meeting Fall 2019</dc:title>
  <cp:lastModifiedBy>Walsh, Chris</cp:lastModifiedBy>
  <cp:revision>22</cp:revision>
  <cp:lastPrinted>2019-09-13T19:15:47Z</cp:lastPrinted>
  <dcterms:modified xsi:type="dcterms:W3CDTF">2019-09-16T19:03:19Z</dcterms:modified>
</cp:coreProperties>
</file>