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56"/>
  </p:notesMasterIdLst>
  <p:handoutMasterIdLst>
    <p:handoutMasterId r:id="rId57"/>
  </p:handoutMasterIdLst>
  <p:sldIdLst>
    <p:sldId id="256" r:id="rId2"/>
    <p:sldId id="257" r:id="rId3"/>
    <p:sldId id="262" r:id="rId4"/>
    <p:sldId id="263" r:id="rId5"/>
    <p:sldId id="264" r:id="rId6"/>
    <p:sldId id="258" r:id="rId7"/>
    <p:sldId id="271" r:id="rId8"/>
    <p:sldId id="281" r:id="rId9"/>
    <p:sldId id="284" r:id="rId10"/>
    <p:sldId id="326" r:id="rId11"/>
    <p:sldId id="328" r:id="rId12"/>
    <p:sldId id="265" r:id="rId13"/>
    <p:sldId id="330" r:id="rId14"/>
    <p:sldId id="339" r:id="rId15"/>
    <p:sldId id="324" r:id="rId16"/>
    <p:sldId id="325" r:id="rId17"/>
    <p:sldId id="266" r:id="rId18"/>
    <p:sldId id="278" r:id="rId19"/>
    <p:sldId id="268" r:id="rId20"/>
    <p:sldId id="269" r:id="rId21"/>
    <p:sldId id="260" r:id="rId22"/>
    <p:sldId id="329" r:id="rId23"/>
    <p:sldId id="279" r:id="rId24"/>
    <p:sldId id="275" r:id="rId25"/>
    <p:sldId id="276"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272" r:id="rId42"/>
    <p:sldId id="331" r:id="rId43"/>
    <p:sldId id="337" r:id="rId44"/>
    <p:sldId id="332" r:id="rId45"/>
    <p:sldId id="334" r:id="rId46"/>
    <p:sldId id="335" r:id="rId47"/>
    <p:sldId id="338" r:id="rId48"/>
    <p:sldId id="336" r:id="rId49"/>
    <p:sldId id="333" r:id="rId50"/>
    <p:sldId id="341" r:id="rId51"/>
    <p:sldId id="285" r:id="rId52"/>
    <p:sldId id="286" r:id="rId53"/>
    <p:sldId id="287" r:id="rId54"/>
    <p:sldId id="288" r:id="rId55"/>
  </p:sldIdLst>
  <p:sldSz cx="9144000" cy="6858000" type="screen4x3"/>
  <p:notesSz cx="6858000" cy="9144000"/>
  <p:embeddedFontLst>
    <p:embeddedFont>
      <p:font typeface="Cutive" pitchFamily="2" charset="0"/>
      <p:regular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1"/>
    <p:restoredTop sz="94613"/>
  </p:normalViewPr>
  <p:slideViewPr>
    <p:cSldViewPr snapToGrid="0">
      <p:cViewPr varScale="1">
        <p:scale>
          <a:sx n="119" d="100"/>
          <a:sy n="119" d="100"/>
        </p:scale>
        <p:origin x="1208" y="1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154A9F-1747-A844-B48E-4095CF527A9D}" type="doc">
      <dgm:prSet loTypeId="urn:microsoft.com/office/officeart/2009/layout/CircleArrowProcess" loCatId="" qsTypeId="urn:microsoft.com/office/officeart/2005/8/quickstyle/simple1" qsCatId="simple" csTypeId="urn:microsoft.com/office/officeart/2005/8/colors/accent1_2" csCatId="accent1" phldr="1"/>
      <dgm:spPr/>
      <dgm:t>
        <a:bodyPr/>
        <a:lstStyle/>
        <a:p>
          <a:endParaRPr lang="en-US"/>
        </a:p>
      </dgm:t>
    </dgm:pt>
    <dgm:pt modelId="{1B0AD52B-D869-9941-ACC6-8AA4AB038BEE}">
      <dgm:prSet phldrT="[Text]" custT="1"/>
      <dgm:spPr/>
      <dgm:t>
        <a:bodyPr/>
        <a:lstStyle/>
        <a:p>
          <a:pPr marL="0" lvl="0" indent="0" algn="ctr" defTabSz="889000">
            <a:lnSpc>
              <a:spcPct val="90000"/>
            </a:lnSpc>
            <a:spcBef>
              <a:spcPct val="0"/>
            </a:spcBef>
            <a:spcAft>
              <a:spcPct val="35000"/>
            </a:spcAft>
            <a:buNone/>
          </a:pPr>
          <a:r>
            <a:rPr lang="en-US" sz="2400" b="1" i="0" kern="1200" dirty="0">
              <a:solidFill>
                <a:prstClr val="black">
                  <a:hueOff val="0"/>
                  <a:satOff val="0"/>
                  <a:lumOff val="0"/>
                  <a:alphaOff val="0"/>
                </a:prstClr>
              </a:solidFill>
              <a:latin typeface="Futura Condensed ExtraBold" panose="020B0602020204020303" pitchFamily="34" charset="-79"/>
              <a:ea typeface="+mn-ea"/>
              <a:cs typeface="Futura Condensed ExtraBold" panose="020B0602020204020303" pitchFamily="34" charset="-79"/>
            </a:rPr>
            <a:t>BU’s strategic plan</a:t>
          </a:r>
        </a:p>
      </dgm:t>
    </dgm:pt>
    <dgm:pt modelId="{23EB0B37-F112-BC4B-BB1C-E25C0009C7CA}" type="parTrans" cxnId="{0241FDC1-B553-3640-B361-045B8A4D656B}">
      <dgm:prSet/>
      <dgm:spPr/>
      <dgm:t>
        <a:bodyPr/>
        <a:lstStyle/>
        <a:p>
          <a:endParaRPr lang="en-US"/>
        </a:p>
      </dgm:t>
    </dgm:pt>
    <dgm:pt modelId="{97C946A1-3F0B-8642-8C1D-8766989E8F6C}" type="sibTrans" cxnId="{0241FDC1-B553-3640-B361-045B8A4D656B}">
      <dgm:prSet/>
      <dgm:spPr/>
      <dgm:t>
        <a:bodyPr/>
        <a:lstStyle/>
        <a:p>
          <a:endParaRPr lang="en-US"/>
        </a:p>
      </dgm:t>
    </dgm:pt>
    <dgm:pt modelId="{D18F205B-117E-3943-96EF-0688651FA3B5}">
      <dgm:prSet phldrT="[Text]" custT="1"/>
      <dgm:spPr/>
      <dgm:t>
        <a:bodyPr/>
        <a:lstStyle/>
        <a:p>
          <a:r>
            <a:rPr lang="en-US" sz="2800" b="1" i="0" dirty="0">
              <a:latin typeface="Futura Condensed ExtraBold" panose="020B0602020204020303" pitchFamily="34" charset="-79"/>
              <a:cs typeface="Futura Condensed ExtraBold" panose="020B0602020204020303" pitchFamily="34" charset="-79"/>
            </a:rPr>
            <a:t>The Hub</a:t>
          </a:r>
        </a:p>
      </dgm:t>
    </dgm:pt>
    <dgm:pt modelId="{8B67F4EC-C26C-D94F-9DF4-F73D388BF38C}" type="parTrans" cxnId="{E33295FD-6DD2-C94F-97D8-008E3BAECF75}">
      <dgm:prSet/>
      <dgm:spPr/>
      <dgm:t>
        <a:bodyPr/>
        <a:lstStyle/>
        <a:p>
          <a:endParaRPr lang="en-US"/>
        </a:p>
      </dgm:t>
    </dgm:pt>
    <dgm:pt modelId="{A1D17D07-C5D4-054E-8DAA-23F9DC0EAD76}" type="sibTrans" cxnId="{E33295FD-6DD2-C94F-97D8-008E3BAECF75}">
      <dgm:prSet/>
      <dgm:spPr/>
      <dgm:t>
        <a:bodyPr/>
        <a:lstStyle/>
        <a:p>
          <a:endParaRPr lang="en-US"/>
        </a:p>
      </dgm:t>
    </dgm:pt>
    <dgm:pt modelId="{F7713B18-10DA-F94B-B6B1-7A71F191A041}">
      <dgm:prSet phldrT="[Text]" custT="1"/>
      <dgm:spPr/>
      <dgm:t>
        <a:bodyPr/>
        <a:lstStyle/>
        <a:p>
          <a:pPr marL="0" lvl="0" indent="0" algn="ctr" defTabSz="889000">
            <a:lnSpc>
              <a:spcPct val="90000"/>
            </a:lnSpc>
            <a:spcBef>
              <a:spcPct val="0"/>
            </a:spcBef>
            <a:spcAft>
              <a:spcPct val="35000"/>
            </a:spcAft>
            <a:buNone/>
          </a:pPr>
          <a:r>
            <a:rPr lang="en-US" sz="2800" b="1" i="0" kern="1200" dirty="0">
              <a:solidFill>
                <a:prstClr val="black">
                  <a:hueOff val="0"/>
                  <a:satOff val="0"/>
                  <a:lumOff val="0"/>
                  <a:alphaOff val="0"/>
                </a:prstClr>
              </a:solidFill>
              <a:latin typeface="Futura Condensed ExtraBold" panose="020B0602020204020303" pitchFamily="34" charset="-79"/>
              <a:ea typeface="+mn-ea"/>
              <a:cs typeface="Futura Condensed ExtraBold" panose="020B0602020204020303" pitchFamily="34" charset="-79"/>
            </a:rPr>
            <a:t>WP 3.0</a:t>
          </a:r>
        </a:p>
      </dgm:t>
    </dgm:pt>
    <dgm:pt modelId="{8ACFD101-93AB-5B4B-8295-926D427F926B}" type="parTrans" cxnId="{A5598D6E-21BF-DD48-A66D-22DC38F1AC33}">
      <dgm:prSet/>
      <dgm:spPr/>
      <dgm:t>
        <a:bodyPr/>
        <a:lstStyle/>
        <a:p>
          <a:endParaRPr lang="en-US"/>
        </a:p>
      </dgm:t>
    </dgm:pt>
    <dgm:pt modelId="{2368DA33-2C42-204B-9B41-CB858700C715}" type="sibTrans" cxnId="{A5598D6E-21BF-DD48-A66D-22DC38F1AC33}">
      <dgm:prSet/>
      <dgm:spPr/>
      <dgm:t>
        <a:bodyPr/>
        <a:lstStyle/>
        <a:p>
          <a:endParaRPr lang="en-US"/>
        </a:p>
      </dgm:t>
    </dgm:pt>
    <dgm:pt modelId="{1A67CFC3-875D-5744-994C-ADBFC4E6FDD4}" type="pres">
      <dgm:prSet presAssocID="{C0154A9F-1747-A844-B48E-4095CF527A9D}" presName="Name0" presStyleCnt="0">
        <dgm:presLayoutVars>
          <dgm:chMax val="7"/>
          <dgm:chPref val="7"/>
          <dgm:dir/>
          <dgm:animLvl val="lvl"/>
        </dgm:presLayoutVars>
      </dgm:prSet>
      <dgm:spPr/>
    </dgm:pt>
    <dgm:pt modelId="{4027FD5B-8F25-E941-9A7A-2DDA9398CCF3}" type="pres">
      <dgm:prSet presAssocID="{1B0AD52B-D869-9941-ACC6-8AA4AB038BEE}" presName="Accent1" presStyleCnt="0"/>
      <dgm:spPr/>
    </dgm:pt>
    <dgm:pt modelId="{51F7CA43-D97B-6A4B-A3FE-D2A5D5CFAC7E}" type="pres">
      <dgm:prSet presAssocID="{1B0AD52B-D869-9941-ACC6-8AA4AB038BEE}" presName="Accent" presStyleLbl="node1" presStyleIdx="0" presStyleCnt="3"/>
      <dgm:spPr>
        <a:solidFill>
          <a:schemeClr val="tx1"/>
        </a:solidFill>
      </dgm:spPr>
    </dgm:pt>
    <dgm:pt modelId="{7F878E95-3336-1C49-A9A7-A078882FD21B}" type="pres">
      <dgm:prSet presAssocID="{1B0AD52B-D869-9941-ACC6-8AA4AB038BEE}" presName="Parent1" presStyleLbl="revTx" presStyleIdx="0" presStyleCnt="3" custLinFactNeighborX="1088" custLinFactNeighborY="-10881">
        <dgm:presLayoutVars>
          <dgm:chMax val="1"/>
          <dgm:chPref val="1"/>
          <dgm:bulletEnabled val="1"/>
        </dgm:presLayoutVars>
      </dgm:prSet>
      <dgm:spPr/>
    </dgm:pt>
    <dgm:pt modelId="{7CF40010-C1AB-794F-AFF4-FC22A9CE3120}" type="pres">
      <dgm:prSet presAssocID="{D18F205B-117E-3943-96EF-0688651FA3B5}" presName="Accent2" presStyleCnt="0"/>
      <dgm:spPr/>
    </dgm:pt>
    <dgm:pt modelId="{E12B169E-035B-3944-A4AB-99088AAA6F94}" type="pres">
      <dgm:prSet presAssocID="{D18F205B-117E-3943-96EF-0688651FA3B5}" presName="Accent" presStyleLbl="node1" presStyleIdx="1" presStyleCnt="3" custLinFactNeighborX="-4388" custLinFactNeighborY="3878"/>
      <dgm:spPr>
        <a:solidFill>
          <a:schemeClr val="tx1"/>
        </a:solidFill>
      </dgm:spPr>
    </dgm:pt>
    <dgm:pt modelId="{4AD9AE7A-6EA7-A844-B4E5-A28B004E039B}" type="pres">
      <dgm:prSet presAssocID="{D18F205B-117E-3943-96EF-0688651FA3B5}" presName="Parent2" presStyleLbl="revTx" presStyleIdx="1" presStyleCnt="3">
        <dgm:presLayoutVars>
          <dgm:chMax val="1"/>
          <dgm:chPref val="1"/>
          <dgm:bulletEnabled val="1"/>
        </dgm:presLayoutVars>
      </dgm:prSet>
      <dgm:spPr/>
    </dgm:pt>
    <dgm:pt modelId="{27BE7AA8-BDBC-5043-90C4-44640DCF14CC}" type="pres">
      <dgm:prSet presAssocID="{F7713B18-10DA-F94B-B6B1-7A71F191A041}" presName="Accent3" presStyleCnt="0"/>
      <dgm:spPr/>
    </dgm:pt>
    <dgm:pt modelId="{303AFEF3-A544-244E-84E0-5D6CFB2CEA2C}" type="pres">
      <dgm:prSet presAssocID="{F7713B18-10DA-F94B-B6B1-7A71F191A041}" presName="Accent" presStyleLbl="node1" presStyleIdx="2" presStyleCnt="3"/>
      <dgm:spPr>
        <a:solidFill>
          <a:schemeClr val="tx1"/>
        </a:solidFill>
      </dgm:spPr>
    </dgm:pt>
    <dgm:pt modelId="{3D83660B-CE21-A341-803F-B7FB80A50734}" type="pres">
      <dgm:prSet presAssocID="{F7713B18-10DA-F94B-B6B1-7A71F191A041}" presName="Parent3" presStyleLbl="revTx" presStyleIdx="2" presStyleCnt="3">
        <dgm:presLayoutVars>
          <dgm:chMax val="1"/>
          <dgm:chPref val="1"/>
          <dgm:bulletEnabled val="1"/>
        </dgm:presLayoutVars>
      </dgm:prSet>
      <dgm:spPr/>
    </dgm:pt>
  </dgm:ptLst>
  <dgm:cxnLst>
    <dgm:cxn modelId="{5F6BF956-559F-B542-848D-271471277F6A}" type="presOf" srcId="{C0154A9F-1747-A844-B48E-4095CF527A9D}" destId="{1A67CFC3-875D-5744-994C-ADBFC4E6FDD4}" srcOrd="0" destOrd="0" presId="urn:microsoft.com/office/officeart/2009/layout/CircleArrowProcess"/>
    <dgm:cxn modelId="{B0D2305F-1A2F-C944-96AE-499FE2105364}" type="presOf" srcId="{F7713B18-10DA-F94B-B6B1-7A71F191A041}" destId="{3D83660B-CE21-A341-803F-B7FB80A50734}" srcOrd="0" destOrd="0" presId="urn:microsoft.com/office/officeart/2009/layout/CircleArrowProcess"/>
    <dgm:cxn modelId="{B6844D6A-E28B-8F4D-AE61-CA765B41AF1E}" type="presOf" srcId="{D18F205B-117E-3943-96EF-0688651FA3B5}" destId="{4AD9AE7A-6EA7-A844-B4E5-A28B004E039B}" srcOrd="0" destOrd="0" presId="urn:microsoft.com/office/officeart/2009/layout/CircleArrowProcess"/>
    <dgm:cxn modelId="{A5598D6E-21BF-DD48-A66D-22DC38F1AC33}" srcId="{C0154A9F-1747-A844-B48E-4095CF527A9D}" destId="{F7713B18-10DA-F94B-B6B1-7A71F191A041}" srcOrd="2" destOrd="0" parTransId="{8ACFD101-93AB-5B4B-8295-926D427F926B}" sibTransId="{2368DA33-2C42-204B-9B41-CB858700C715}"/>
    <dgm:cxn modelId="{0241FDC1-B553-3640-B361-045B8A4D656B}" srcId="{C0154A9F-1747-A844-B48E-4095CF527A9D}" destId="{1B0AD52B-D869-9941-ACC6-8AA4AB038BEE}" srcOrd="0" destOrd="0" parTransId="{23EB0B37-F112-BC4B-BB1C-E25C0009C7CA}" sibTransId="{97C946A1-3F0B-8642-8C1D-8766989E8F6C}"/>
    <dgm:cxn modelId="{D664C0D8-4C04-9A41-8681-86296BC81909}" type="presOf" srcId="{1B0AD52B-D869-9941-ACC6-8AA4AB038BEE}" destId="{7F878E95-3336-1C49-A9A7-A078882FD21B}" srcOrd="0" destOrd="0" presId="urn:microsoft.com/office/officeart/2009/layout/CircleArrowProcess"/>
    <dgm:cxn modelId="{E33295FD-6DD2-C94F-97D8-008E3BAECF75}" srcId="{C0154A9F-1747-A844-B48E-4095CF527A9D}" destId="{D18F205B-117E-3943-96EF-0688651FA3B5}" srcOrd="1" destOrd="0" parTransId="{8B67F4EC-C26C-D94F-9DF4-F73D388BF38C}" sibTransId="{A1D17D07-C5D4-054E-8DAA-23F9DC0EAD76}"/>
    <dgm:cxn modelId="{B4B6AA45-AD11-5846-8894-42FCADA9EB62}" type="presParOf" srcId="{1A67CFC3-875D-5744-994C-ADBFC4E6FDD4}" destId="{4027FD5B-8F25-E941-9A7A-2DDA9398CCF3}" srcOrd="0" destOrd="0" presId="urn:microsoft.com/office/officeart/2009/layout/CircleArrowProcess"/>
    <dgm:cxn modelId="{BB4EC4F9-1E8A-1D4F-A208-52F0D5E4933F}" type="presParOf" srcId="{4027FD5B-8F25-E941-9A7A-2DDA9398CCF3}" destId="{51F7CA43-D97B-6A4B-A3FE-D2A5D5CFAC7E}" srcOrd="0" destOrd="0" presId="urn:microsoft.com/office/officeart/2009/layout/CircleArrowProcess"/>
    <dgm:cxn modelId="{6DA42B6D-E563-4844-A13C-5D9128DF2D37}" type="presParOf" srcId="{1A67CFC3-875D-5744-994C-ADBFC4E6FDD4}" destId="{7F878E95-3336-1C49-A9A7-A078882FD21B}" srcOrd="1" destOrd="0" presId="urn:microsoft.com/office/officeart/2009/layout/CircleArrowProcess"/>
    <dgm:cxn modelId="{3950DA94-429A-4C4F-97ED-19D5C90BDA81}" type="presParOf" srcId="{1A67CFC3-875D-5744-994C-ADBFC4E6FDD4}" destId="{7CF40010-C1AB-794F-AFF4-FC22A9CE3120}" srcOrd="2" destOrd="0" presId="urn:microsoft.com/office/officeart/2009/layout/CircleArrowProcess"/>
    <dgm:cxn modelId="{2E2645F3-2214-134E-812E-7B5E94442EA7}" type="presParOf" srcId="{7CF40010-C1AB-794F-AFF4-FC22A9CE3120}" destId="{E12B169E-035B-3944-A4AB-99088AAA6F94}" srcOrd="0" destOrd="0" presId="urn:microsoft.com/office/officeart/2009/layout/CircleArrowProcess"/>
    <dgm:cxn modelId="{4BE550C3-37EE-4949-B687-F681EA0D11F1}" type="presParOf" srcId="{1A67CFC3-875D-5744-994C-ADBFC4E6FDD4}" destId="{4AD9AE7A-6EA7-A844-B4E5-A28B004E039B}" srcOrd="3" destOrd="0" presId="urn:microsoft.com/office/officeart/2009/layout/CircleArrowProcess"/>
    <dgm:cxn modelId="{8A785023-FB20-CC44-8139-5E76DB552180}" type="presParOf" srcId="{1A67CFC3-875D-5744-994C-ADBFC4E6FDD4}" destId="{27BE7AA8-BDBC-5043-90C4-44640DCF14CC}" srcOrd="4" destOrd="0" presId="urn:microsoft.com/office/officeart/2009/layout/CircleArrowProcess"/>
    <dgm:cxn modelId="{969F8DE3-513E-064E-9681-93A2CFD672C2}" type="presParOf" srcId="{27BE7AA8-BDBC-5043-90C4-44640DCF14CC}" destId="{303AFEF3-A544-244E-84E0-5D6CFB2CEA2C}" srcOrd="0" destOrd="0" presId="urn:microsoft.com/office/officeart/2009/layout/CircleArrowProcess"/>
    <dgm:cxn modelId="{2830AB6A-A3DA-7F43-BC76-81AE0C1A992E}" type="presParOf" srcId="{1A67CFC3-875D-5744-994C-ADBFC4E6FDD4}" destId="{3D83660B-CE21-A341-803F-B7FB80A50734}"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7CA43-D97B-6A4B-A3FE-D2A5D5CFAC7E}">
      <dsp:nvSpPr>
        <dsp:cNvPr id="0" name=""/>
        <dsp:cNvSpPr/>
      </dsp:nvSpPr>
      <dsp:spPr>
        <a:xfrm>
          <a:off x="2264219" y="0"/>
          <a:ext cx="2162294" cy="2162624"/>
        </a:xfrm>
        <a:prstGeom prst="circularArrow">
          <a:avLst>
            <a:gd name="adj1" fmla="val 10980"/>
            <a:gd name="adj2" fmla="val 1142322"/>
            <a:gd name="adj3" fmla="val 4500000"/>
            <a:gd name="adj4" fmla="val 10800000"/>
            <a:gd name="adj5" fmla="val 125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878E95-3336-1C49-A9A7-A078882FD21B}">
      <dsp:nvSpPr>
        <dsp:cNvPr id="0" name=""/>
        <dsp:cNvSpPr/>
      </dsp:nvSpPr>
      <dsp:spPr>
        <a:xfrm>
          <a:off x="2755230" y="715418"/>
          <a:ext cx="1201545" cy="600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889000">
            <a:lnSpc>
              <a:spcPct val="90000"/>
            </a:lnSpc>
            <a:spcBef>
              <a:spcPct val="0"/>
            </a:spcBef>
            <a:spcAft>
              <a:spcPct val="35000"/>
            </a:spcAft>
            <a:buNone/>
          </a:pPr>
          <a:r>
            <a:rPr lang="en-US" sz="2400" b="1" i="0" kern="1200" dirty="0">
              <a:solidFill>
                <a:prstClr val="black">
                  <a:hueOff val="0"/>
                  <a:satOff val="0"/>
                  <a:lumOff val="0"/>
                  <a:alphaOff val="0"/>
                </a:prstClr>
              </a:solidFill>
              <a:latin typeface="Futura Condensed ExtraBold" panose="020B0602020204020303" pitchFamily="34" charset="-79"/>
              <a:ea typeface="+mn-ea"/>
              <a:cs typeface="Futura Condensed ExtraBold" panose="020B0602020204020303" pitchFamily="34" charset="-79"/>
            </a:rPr>
            <a:t>BU’s strategic plan</a:t>
          </a:r>
        </a:p>
      </dsp:txBody>
      <dsp:txXfrm>
        <a:off x="2755230" y="715418"/>
        <a:ext cx="1201545" cy="600629"/>
      </dsp:txXfrm>
    </dsp:sp>
    <dsp:sp modelId="{E12B169E-035B-3944-A4AB-99088AAA6F94}">
      <dsp:nvSpPr>
        <dsp:cNvPr id="0" name=""/>
        <dsp:cNvSpPr/>
      </dsp:nvSpPr>
      <dsp:spPr>
        <a:xfrm>
          <a:off x="1568768" y="1326454"/>
          <a:ext cx="2162294" cy="2162624"/>
        </a:xfrm>
        <a:prstGeom prst="leftCircularArrow">
          <a:avLst>
            <a:gd name="adj1" fmla="val 10980"/>
            <a:gd name="adj2" fmla="val 1142322"/>
            <a:gd name="adj3" fmla="val 6300000"/>
            <a:gd name="adj4" fmla="val 18900000"/>
            <a:gd name="adj5" fmla="val 125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9AE7A-6EA7-A844-B4E5-A28B004E039B}">
      <dsp:nvSpPr>
        <dsp:cNvPr id="0" name=""/>
        <dsp:cNvSpPr/>
      </dsp:nvSpPr>
      <dsp:spPr>
        <a:xfrm>
          <a:off x="2144024" y="2030548"/>
          <a:ext cx="1201545" cy="600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i="0" kern="1200" dirty="0">
              <a:latin typeface="Futura Condensed ExtraBold" panose="020B0602020204020303" pitchFamily="34" charset="-79"/>
              <a:cs typeface="Futura Condensed ExtraBold" panose="020B0602020204020303" pitchFamily="34" charset="-79"/>
            </a:rPr>
            <a:t>The Hub</a:t>
          </a:r>
        </a:p>
      </dsp:txBody>
      <dsp:txXfrm>
        <a:off x="2144024" y="2030548"/>
        <a:ext cx="1201545" cy="600629"/>
      </dsp:txXfrm>
    </dsp:sp>
    <dsp:sp modelId="{303AFEF3-A544-244E-84E0-5D6CFB2CEA2C}">
      <dsp:nvSpPr>
        <dsp:cNvPr id="0" name=""/>
        <dsp:cNvSpPr/>
      </dsp:nvSpPr>
      <dsp:spPr>
        <a:xfrm>
          <a:off x="2418117" y="2633873"/>
          <a:ext cx="1857746" cy="1858490"/>
        </a:xfrm>
        <a:prstGeom prst="blockArc">
          <a:avLst>
            <a:gd name="adj1" fmla="val 13500000"/>
            <a:gd name="adj2" fmla="val 10800000"/>
            <a:gd name="adj3" fmla="val 1274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83660B-CE21-A341-803F-B7FB80A50734}">
      <dsp:nvSpPr>
        <dsp:cNvPr id="0" name=""/>
        <dsp:cNvSpPr/>
      </dsp:nvSpPr>
      <dsp:spPr>
        <a:xfrm>
          <a:off x="2745000" y="3282121"/>
          <a:ext cx="1201545" cy="600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889000">
            <a:lnSpc>
              <a:spcPct val="90000"/>
            </a:lnSpc>
            <a:spcBef>
              <a:spcPct val="0"/>
            </a:spcBef>
            <a:spcAft>
              <a:spcPct val="35000"/>
            </a:spcAft>
            <a:buNone/>
          </a:pPr>
          <a:r>
            <a:rPr lang="en-US" sz="2800" b="1" i="0" kern="1200" dirty="0">
              <a:solidFill>
                <a:prstClr val="black">
                  <a:hueOff val="0"/>
                  <a:satOff val="0"/>
                  <a:lumOff val="0"/>
                  <a:alphaOff val="0"/>
                </a:prstClr>
              </a:solidFill>
              <a:latin typeface="Futura Condensed ExtraBold" panose="020B0602020204020303" pitchFamily="34" charset="-79"/>
              <a:ea typeface="+mn-ea"/>
              <a:cs typeface="Futura Condensed ExtraBold" panose="020B0602020204020303" pitchFamily="34" charset="-79"/>
            </a:rPr>
            <a:t>WP 3.0</a:t>
          </a:r>
        </a:p>
      </dsp:txBody>
      <dsp:txXfrm>
        <a:off x="2745000" y="3282121"/>
        <a:ext cx="1201545" cy="600629"/>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060DC2-482F-3443-BD32-34DE2BC134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05843D8-E9C3-514D-887F-2661EAD10C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FEED22-66D5-454B-8858-055F760FE50A}" type="datetimeFigureOut">
              <a:rPr lang="en-US" smtClean="0"/>
              <a:t>9/9/18</a:t>
            </a:fld>
            <a:endParaRPr lang="en-US"/>
          </a:p>
        </p:txBody>
      </p:sp>
      <p:sp>
        <p:nvSpPr>
          <p:cNvPr id="4" name="Footer Placeholder 3">
            <a:extLst>
              <a:ext uri="{FF2B5EF4-FFF2-40B4-BE49-F238E27FC236}">
                <a16:creationId xmlns:a16="http://schemas.microsoft.com/office/drawing/2014/main" id="{C5E8A4E2-0774-AA4A-B0D7-826F20E1C3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B659826-7F4F-8D45-B5D5-B3F8E070AC1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3E5AD73-CFC3-E842-A19E-C2617441ABD8}" type="slidenum">
              <a:rPr lang="en-US" smtClean="0"/>
              <a:t>‹#›</a:t>
            </a:fld>
            <a:endParaRPr lang="en-US"/>
          </a:p>
        </p:txBody>
      </p:sp>
    </p:spTree>
    <p:extLst>
      <p:ext uri="{BB962C8B-B14F-4D97-AF65-F5344CB8AC3E}">
        <p14:creationId xmlns:p14="http://schemas.microsoft.com/office/powerpoint/2010/main" val="316977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7" name="Google Shape;12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33" name="Google Shape;13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40" name="Google Shape;140;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dfc9bdc3e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fc9bdc3e_0_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9" name="Google Shape;99;g3dfc9bdc3e_0_3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09e19427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09e19427b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a:t>Michele Martinez? Brian Walsh?</a:t>
            </a:r>
            <a:endParaRPr/>
          </a:p>
        </p:txBody>
      </p:sp>
      <p:sp>
        <p:nvSpPr>
          <p:cNvPr id="191" name="Google Shape;191;g409e19427b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357764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408d7c49b5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408d7c49b5_0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2" name="Google Shape;262;g408d7c49b5_0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408d7c49b5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408d7c49b5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4" name="Google Shape;284;g408d7c49b5_0_1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6" name="Google Shape;14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dfc9bdc3e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dfc9bdc3e_0_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3" name="Google Shape;153;g3dfc9bdc3e_0_4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3" name="Google Shape;24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41550eaf9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41550eaf9a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0" name="Google Shape;170;g41550eaf9a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7" name="Google Shape;17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dfc9bdc3e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dfc9bdc3e_0_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4" name="Google Shape;114;g3dfc9bdc3e_0_4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9" name="Google Shape;24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9306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9" name="Google Shape;24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40cc52bd4c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40cc52bd4c_0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9" name="Google Shape;219;g40cc52bd4c_0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40cc52bd4c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40cc52bd4c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7" name="Google Shape;227;g40cc52bd4c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CW</a:t>
            </a:r>
            <a:r>
              <a:rPr lang="en-US" sz="1100" b="0" dirty="0">
                <a:latin typeface="Arial" panose="020B0604020202020204" pitchFamily="34" charset="0"/>
                <a:cs typeface="Arial" panose="020B0604020202020204" pitchFamily="34" charset="0"/>
              </a:rPr>
              <a:t> Our faculty has never had a focused conversation about diversity though many of us address it in our classes and do it well—but 2018. BU is trying and is already succeeding in recruiting a more diverse student body. Chance to add even more rigor. We are trying to teach all students to write excellently: changes to syllabus. Universal design idea.</a:t>
            </a:r>
          </a:p>
          <a:p>
            <a:endParaRPr lang="en-US" sz="11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1B8AE8B-A2C0-A544-A87D-DBC1757DD34E}" type="slidenum">
              <a:rPr lang="en-US" smtClean="0"/>
              <a:t>26</a:t>
            </a:fld>
            <a:endParaRPr lang="en-US"/>
          </a:p>
        </p:txBody>
      </p:sp>
    </p:spTree>
    <p:extLst>
      <p:ext uri="{BB962C8B-B14F-4D97-AF65-F5344CB8AC3E}">
        <p14:creationId xmlns:p14="http://schemas.microsoft.com/office/powerpoint/2010/main" val="1165035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SMH </a:t>
            </a:r>
            <a:r>
              <a:rPr lang="en-US" b="0" dirty="0"/>
              <a:t>A</a:t>
            </a:r>
            <a:r>
              <a:rPr lang="en-US" dirty="0"/>
              <a:t>bout 18 students from the class of 2022. Looks about right. What do we know about them?</a:t>
            </a:r>
          </a:p>
          <a:p>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27</a:t>
            </a:fld>
            <a:endParaRPr lang="en-US"/>
          </a:p>
        </p:txBody>
      </p:sp>
    </p:spTree>
    <p:extLst>
      <p:ext uri="{BB962C8B-B14F-4D97-AF65-F5344CB8AC3E}">
        <p14:creationId xmlns:p14="http://schemas.microsoft.com/office/powerpoint/2010/main" val="2214216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28</a:t>
            </a:fld>
            <a:endParaRPr lang="en-US"/>
          </a:p>
        </p:txBody>
      </p:sp>
    </p:spTree>
    <p:extLst>
      <p:ext uri="{BB962C8B-B14F-4D97-AF65-F5344CB8AC3E}">
        <p14:creationId xmlns:p14="http://schemas.microsoft.com/office/powerpoint/2010/main" val="3409091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29</a:t>
            </a:fld>
            <a:endParaRPr lang="en-US"/>
          </a:p>
        </p:txBody>
      </p:sp>
    </p:spTree>
    <p:extLst>
      <p:ext uri="{BB962C8B-B14F-4D97-AF65-F5344CB8AC3E}">
        <p14:creationId xmlns:p14="http://schemas.microsoft.com/office/powerpoint/2010/main" val="2365828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30</a:t>
            </a:fld>
            <a:endParaRPr lang="en-US"/>
          </a:p>
        </p:txBody>
      </p:sp>
    </p:spTree>
    <p:extLst>
      <p:ext uri="{BB962C8B-B14F-4D97-AF65-F5344CB8AC3E}">
        <p14:creationId xmlns:p14="http://schemas.microsoft.com/office/powerpoint/2010/main" val="779357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 </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31</a:t>
            </a:fld>
            <a:endParaRPr lang="en-US"/>
          </a:p>
        </p:txBody>
      </p:sp>
    </p:spTree>
    <p:extLst>
      <p:ext uri="{BB962C8B-B14F-4D97-AF65-F5344CB8AC3E}">
        <p14:creationId xmlns:p14="http://schemas.microsoft.com/office/powerpoint/2010/main" val="3154747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 </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32</a:t>
            </a:fld>
            <a:endParaRPr lang="en-US"/>
          </a:p>
        </p:txBody>
      </p:sp>
    </p:spTree>
    <p:extLst>
      <p:ext uri="{BB962C8B-B14F-4D97-AF65-F5344CB8AC3E}">
        <p14:creationId xmlns:p14="http://schemas.microsoft.com/office/powerpoint/2010/main" val="1172498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33</a:t>
            </a:fld>
            <a:endParaRPr lang="en-US"/>
          </a:p>
        </p:txBody>
      </p:sp>
    </p:spTree>
    <p:extLst>
      <p:ext uri="{BB962C8B-B14F-4D97-AF65-F5344CB8AC3E}">
        <p14:creationId xmlns:p14="http://schemas.microsoft.com/office/powerpoint/2010/main" val="2599902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 </a:t>
            </a:r>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34</a:t>
            </a:fld>
            <a:endParaRPr lang="en-US"/>
          </a:p>
        </p:txBody>
      </p:sp>
    </p:spTree>
    <p:extLst>
      <p:ext uri="{BB962C8B-B14F-4D97-AF65-F5344CB8AC3E}">
        <p14:creationId xmlns:p14="http://schemas.microsoft.com/office/powerpoint/2010/main" val="1303081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 </a:t>
            </a:r>
            <a:r>
              <a:rPr lang="en-US" b="0" dirty="0"/>
              <a:t>Some differences visible, some likely be invisible</a:t>
            </a:r>
            <a:r>
              <a:rPr lang="en-US" dirty="0"/>
              <a:t>. Some students will disclose, some won’t. </a:t>
            </a:r>
            <a:r>
              <a:rPr lang="en-US" b="1" dirty="0"/>
              <a:t>Some groups have more barriers to learning and success at BU than others: that’s just a fact</a:t>
            </a:r>
          </a:p>
        </p:txBody>
      </p:sp>
      <p:sp>
        <p:nvSpPr>
          <p:cNvPr id="4" name="Slide Number Placeholder 3"/>
          <p:cNvSpPr>
            <a:spLocks noGrp="1"/>
          </p:cNvSpPr>
          <p:nvPr>
            <p:ph type="sldNum" sz="quarter" idx="5"/>
          </p:nvPr>
        </p:nvSpPr>
        <p:spPr/>
        <p:txBody>
          <a:bodyPr/>
          <a:lstStyle/>
          <a:p>
            <a:fld id="{51B8AE8B-A2C0-A544-A87D-DBC1757DD34E}" type="slidenum">
              <a:rPr lang="en-US" smtClean="0"/>
              <a:t>35</a:t>
            </a:fld>
            <a:endParaRPr lang="en-US"/>
          </a:p>
        </p:txBody>
      </p:sp>
    </p:spTree>
    <p:extLst>
      <p:ext uri="{BB962C8B-B14F-4D97-AF65-F5344CB8AC3E}">
        <p14:creationId xmlns:p14="http://schemas.microsoft.com/office/powerpoint/2010/main" val="5689989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 </a:t>
            </a:r>
            <a:r>
              <a:rPr lang="en-US" b="0" dirty="0"/>
              <a:t>For me, meeting with a group of students to learn about their impressions of diversity and inclusion last year at part of a CAS committee was eye opening. We are all committed teachers, and we all know about the barriers some groups of students face. But we may know less about other groups. Plug “what I wish I knew my professors knew”</a:t>
            </a:r>
            <a:endParaRPr lang="en-US" b="1" dirty="0"/>
          </a:p>
          <a:p>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36</a:t>
            </a:fld>
            <a:endParaRPr lang="en-US"/>
          </a:p>
        </p:txBody>
      </p:sp>
    </p:spTree>
    <p:extLst>
      <p:ext uri="{BB962C8B-B14F-4D97-AF65-F5344CB8AC3E}">
        <p14:creationId xmlns:p14="http://schemas.microsoft.com/office/powerpoint/2010/main" val="2070537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SMH</a:t>
            </a:r>
            <a:r>
              <a:rPr lang="en-US" dirty="0"/>
              <a:t>: This question has been asked of all job candidate for the past two years as part of BU’s larger DEI efforts. But it is question for all of us.</a:t>
            </a:r>
          </a:p>
          <a:p>
            <a:pPr fontAlgn="base"/>
            <a:endParaRPr lang="en-US" dirty="0"/>
          </a:p>
          <a:p>
            <a:pPr fontAlgn="base"/>
            <a:r>
              <a:rPr lang="en-US" dirty="0"/>
              <a:t>You are good teachers, so you do do this, but maybe you haven’t reflected on </a:t>
            </a:r>
            <a:r>
              <a:rPr lang="en-US" dirty="0" err="1"/>
              <a:t>this.We</a:t>
            </a:r>
            <a:r>
              <a:rPr lang="en-US" dirty="0"/>
              <a:t> also all </a:t>
            </a:r>
            <a:r>
              <a:rPr lang="en-US" dirty="0" err="1"/>
              <a:t>brign</a:t>
            </a:r>
            <a:r>
              <a:rPr lang="en-US" dirty="0"/>
              <a:t> different things&gt; still learn new </a:t>
            </a:r>
            <a:r>
              <a:rPr lang="en-US" dirty="0" err="1"/>
              <a:t>thigns</a:t>
            </a:r>
            <a:endParaRPr lang="en-US" dirty="0"/>
          </a:p>
          <a:p>
            <a:pPr fontAlgn="base"/>
            <a:endParaRPr lang="en-US" dirty="0"/>
          </a:p>
          <a:p>
            <a:pPr fontAlgn="base"/>
            <a:r>
              <a:rPr lang="en-US" dirty="0"/>
              <a:t>“When compared to its national-level peer group, BU ranked 14 out of 17 in percentage of black faculty in 2015, the last year for which those numbers are available.” (August 18 </a:t>
            </a:r>
            <a:r>
              <a:rPr lang="en-US" dirty="0" err="1"/>
              <a:t>Bostonia</a:t>
            </a:r>
            <a:r>
              <a:rPr lang="en-US" dirty="0"/>
              <a:t> article)</a:t>
            </a:r>
            <a:endParaRPr lang="en-US" dirty="0">
              <a:solidFill>
                <a:srgbClr val="6D6E72"/>
              </a:solidFill>
              <a:latin typeface="EB Garamond"/>
            </a:endParaRPr>
          </a:p>
          <a:p>
            <a:pPr fontAlgn="base"/>
            <a:endParaRPr lang="en-US" dirty="0"/>
          </a:p>
          <a:p>
            <a:pPr fontAlgn="base"/>
            <a:endParaRPr lang="en-US" dirty="0"/>
          </a:p>
          <a:p>
            <a:pPr fontAlgn="base"/>
            <a:r>
              <a:rPr lang="en-US" dirty="0"/>
              <a:t>“Creating a more diverse and inclusive environment has to be the work of the whole, and in particular, the work of people who haven’t historically understood the work to be ‘theirs,’. . . .</a:t>
            </a:r>
          </a:p>
          <a:p>
            <a:pPr fontAlgn="base"/>
            <a:r>
              <a:rPr lang="en-US" dirty="0"/>
              <a:t> Some of the most effective advocates for diversity and inclusivity, for justice, are not people of color.” Crystal Williams, </a:t>
            </a:r>
            <a:r>
              <a:rPr lang="en-US" sz="1200" b="0" i="0" u="none" strike="noStrike" kern="1200" dirty="0">
                <a:solidFill>
                  <a:schemeClr val="tx1"/>
                </a:solidFill>
                <a:effectLst/>
                <a:latin typeface="+mn-lt"/>
                <a:ea typeface="+mn-ea"/>
                <a:cs typeface="+mn-cs"/>
              </a:rPr>
              <a:t>associate provost for diversity and inclusion</a:t>
            </a:r>
            <a:endParaRPr lang="en-US" dirty="0"/>
          </a:p>
          <a:p>
            <a:endParaRPr lang="en-US" b="1" dirty="0"/>
          </a:p>
        </p:txBody>
      </p:sp>
      <p:sp>
        <p:nvSpPr>
          <p:cNvPr id="4" name="Slide Number Placeholder 3"/>
          <p:cNvSpPr>
            <a:spLocks noGrp="1"/>
          </p:cNvSpPr>
          <p:nvPr>
            <p:ph type="sldNum" sz="quarter" idx="5"/>
          </p:nvPr>
        </p:nvSpPr>
        <p:spPr/>
        <p:txBody>
          <a:bodyPr/>
          <a:lstStyle/>
          <a:p>
            <a:fld id="{51B8AE8B-A2C0-A544-A87D-DBC1757DD34E}" type="slidenum">
              <a:rPr lang="en-US" smtClean="0"/>
              <a:t>37</a:t>
            </a:fld>
            <a:endParaRPr lang="en-US"/>
          </a:p>
        </p:txBody>
      </p:sp>
    </p:spTree>
    <p:extLst>
      <p:ext uri="{BB962C8B-B14F-4D97-AF65-F5344CB8AC3E}">
        <p14:creationId xmlns:p14="http://schemas.microsoft.com/office/powerpoint/2010/main" val="2640654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SMH:</a:t>
            </a:r>
            <a:r>
              <a:rPr lang="en-US" dirty="0"/>
              <a:t> Today we’re going to do this tiny thing and in January we will do more. 3 to write and 7 to talk minute small group (3 or 4) discussion</a:t>
            </a:r>
          </a:p>
          <a:p>
            <a:endParaRPr lang="en-US" dirty="0"/>
          </a:p>
          <a:p>
            <a:endParaRPr lang="en-US" dirty="0"/>
          </a:p>
        </p:txBody>
      </p:sp>
      <p:sp>
        <p:nvSpPr>
          <p:cNvPr id="4" name="Slide Number Placeholder 3"/>
          <p:cNvSpPr>
            <a:spLocks noGrp="1"/>
          </p:cNvSpPr>
          <p:nvPr>
            <p:ph type="sldNum" sz="quarter" idx="5"/>
          </p:nvPr>
        </p:nvSpPr>
        <p:spPr/>
        <p:txBody>
          <a:bodyPr/>
          <a:lstStyle/>
          <a:p>
            <a:fld id="{51B8AE8B-A2C0-A544-A87D-DBC1757DD34E}" type="slidenum">
              <a:rPr lang="en-US" smtClean="0"/>
              <a:t>38</a:t>
            </a:fld>
            <a:endParaRPr lang="en-US"/>
          </a:p>
        </p:txBody>
      </p:sp>
    </p:spTree>
    <p:extLst>
      <p:ext uri="{BB962C8B-B14F-4D97-AF65-F5344CB8AC3E}">
        <p14:creationId xmlns:p14="http://schemas.microsoft.com/office/powerpoint/2010/main" val="3671606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  Present the handout and explain, then 7 minutes in same small groups</a:t>
            </a:r>
          </a:p>
        </p:txBody>
      </p:sp>
      <p:sp>
        <p:nvSpPr>
          <p:cNvPr id="4" name="Slide Number Placeholder 3"/>
          <p:cNvSpPr>
            <a:spLocks noGrp="1"/>
          </p:cNvSpPr>
          <p:nvPr>
            <p:ph type="sldNum" sz="quarter" idx="5"/>
          </p:nvPr>
        </p:nvSpPr>
        <p:spPr/>
        <p:txBody>
          <a:bodyPr/>
          <a:lstStyle/>
          <a:p>
            <a:fld id="{51B8AE8B-A2C0-A544-A87D-DBC1757DD34E}" type="slidenum">
              <a:rPr lang="en-US" smtClean="0"/>
              <a:t>39</a:t>
            </a:fld>
            <a:endParaRPr lang="en-US"/>
          </a:p>
        </p:txBody>
      </p:sp>
    </p:spTree>
    <p:extLst>
      <p:ext uri="{BB962C8B-B14F-4D97-AF65-F5344CB8AC3E}">
        <p14:creationId xmlns:p14="http://schemas.microsoft.com/office/powerpoint/2010/main" val="18396742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a:t>
            </a:r>
          </a:p>
        </p:txBody>
      </p:sp>
      <p:sp>
        <p:nvSpPr>
          <p:cNvPr id="4" name="Slide Number Placeholder 3"/>
          <p:cNvSpPr>
            <a:spLocks noGrp="1"/>
          </p:cNvSpPr>
          <p:nvPr>
            <p:ph type="sldNum" sz="quarter" idx="5"/>
          </p:nvPr>
        </p:nvSpPr>
        <p:spPr/>
        <p:txBody>
          <a:bodyPr/>
          <a:lstStyle/>
          <a:p>
            <a:fld id="{51B8AE8B-A2C0-A544-A87D-DBC1757DD34E}" type="slidenum">
              <a:rPr lang="en-US" smtClean="0"/>
              <a:t>40</a:t>
            </a:fld>
            <a:endParaRPr lang="en-US"/>
          </a:p>
        </p:txBody>
      </p:sp>
    </p:spTree>
    <p:extLst>
      <p:ext uri="{BB962C8B-B14F-4D97-AF65-F5344CB8AC3E}">
        <p14:creationId xmlns:p14="http://schemas.microsoft.com/office/powerpoint/2010/main" val="21855730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dfc9bdc3e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dfc9bdc3e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8" name="Google Shape;198;g3dfc9bdc3e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41</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4167885d4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4167885d45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2" name="Google Shape;292;g4167885d45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51</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4167885d45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4167885d45_0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0" name="Google Shape;300;g4167885d45_0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52</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4167885d45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4167885d45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8" name="Google Shape;308;g4167885d45_0_1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53</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16" name="Google Shape;31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54</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Google Shape;34;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5" name="Google Shape;35;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walsh@b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milanese@bu.edu" TargetMode="External"/><Relationship Id="rId4" Type="http://schemas.openxmlformats.org/officeDocument/2006/relationships/hyperlink" Target="mailto:mariazl@bu.edu"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akhall@bu.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cwalsh@bu.edu" TargetMode="External"/><Relationship Id="rId4" Type="http://schemas.openxmlformats.org/officeDocument/2006/relationships/hyperlink" Target="mailto:divey@bu.ed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cmichaud@bu.edu"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mailto:samm@bu.edu" TargetMode="External"/><Relationship Id="rId4" Type="http://schemas.openxmlformats.org/officeDocument/2006/relationships/hyperlink" Target="mailto:annapan@bu.edu"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tgoss@bu.edu"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mailto:heathbar@bu.ed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bu.edu/wpnet/forms/directory-for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bu.edu/wpnet/forms/syllabus-submission-for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cid:525A19C2-75CE-4E4A-B85D-A55EC0132DE7@bu.edu"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cid:8A3D1D2B-0CD4-4673-839B-96273A247A44@bu.edu"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wmarx@bu.edu"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mailto:hcschaaf@bu.edu"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hyperlink" Target="https://www.chronicle.com/article/Ask-Me-What-LGBTQ/232797" TargetMode="External"/><Relationship Id="rId3" Type="http://schemas.openxmlformats.org/officeDocument/2006/relationships/hyperlink" Target="http://www.bu.edu/hr/choosetolearnliverecordings/" TargetMode="External"/><Relationship Id="rId7" Type="http://schemas.openxmlformats.org/officeDocument/2006/relationships/hyperlink" Target="https://www.youtube.com/watch?v=8pmJNuxyvpA&amp;feature=youtu.be" TargetMode="External"/><Relationship Id="rId12" Type="http://schemas.openxmlformats.org/officeDocument/2006/relationships/hyperlink" Target="https://www.cmu.edu/teaching/designteach/teach/classroomclimate/heterogenousmindset.html#UDL"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http://www.bu.edu/disability/" TargetMode="External"/><Relationship Id="rId11" Type="http://schemas.openxmlformats.org/officeDocument/2006/relationships/hyperlink" Target="https://web-app.usc.edu/web/rossier/publications/231/Harper%20and%20Davis%20(2016).pdf" TargetMode="External"/><Relationship Id="rId5" Type="http://schemas.openxmlformats.org/officeDocument/2006/relationships/hyperlink" Target="mailto:jiminez1@bu.edu" TargetMode="External"/><Relationship Id="rId10" Type="http://schemas.openxmlformats.org/officeDocument/2006/relationships/hyperlink" Target="https://www.accessiblesyllabus.com/" TargetMode="External"/><Relationship Id="rId4" Type="http://schemas.openxmlformats.org/officeDocument/2006/relationships/hyperlink" Target="http://www.bu.edu/provost/undergraduate-affairs/advising-network/upcoming-advising-network-brown-bag-lunch-events/past-academic-advising-symposiums/" TargetMode="External"/><Relationship Id="rId9" Type="http://schemas.openxmlformats.org/officeDocument/2006/relationships/hyperlink" Target="http://www.crlt.umich.edu/gsis/p3_1"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bu.edu/fsao/"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bu.edu/ombuds/" TargetMode="External"/><Relationship Id="rId4" Type="http://schemas.openxmlformats.org/officeDocument/2006/relationships/hyperlink" Target="http://www.bu.edu/chapel/about/staff/chaplains/"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685800" y="2286000"/>
            <a:ext cx="77724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3959"/>
              <a:buFont typeface="Cutive"/>
              <a:buNone/>
            </a:pPr>
            <a:r>
              <a:rPr lang="en-US" sz="3959" b="0" i="0" u="none" strike="noStrike" cap="none" dirty="0">
                <a:solidFill>
                  <a:schemeClr val="dk1"/>
                </a:solidFill>
                <a:latin typeface="Cutive"/>
                <a:ea typeface="Cutive"/>
                <a:cs typeface="Cutive"/>
                <a:sym typeface="Cutive"/>
              </a:rPr>
              <a:t>All-Faculty Meeting</a:t>
            </a:r>
            <a:br>
              <a:rPr lang="en-US" sz="3959" b="0" i="0" u="none" strike="noStrike" cap="none" dirty="0">
                <a:solidFill>
                  <a:schemeClr val="dk1"/>
                </a:solidFill>
                <a:latin typeface="Cutive"/>
                <a:ea typeface="Cutive"/>
                <a:cs typeface="Cutive"/>
                <a:sym typeface="Cutive"/>
              </a:rPr>
            </a:br>
            <a:r>
              <a:rPr lang="en-US" sz="3959" b="0" i="0" u="none" strike="noStrike" cap="none" dirty="0">
                <a:solidFill>
                  <a:schemeClr val="dk1"/>
                </a:solidFill>
                <a:latin typeface="Cutive"/>
                <a:ea typeface="Cutive"/>
                <a:cs typeface="Cutive"/>
                <a:sym typeface="Cutive"/>
              </a:rPr>
              <a:t>Fall 2018</a:t>
            </a:r>
            <a:endParaRPr dirty="0"/>
          </a:p>
        </p:txBody>
      </p:sp>
      <p:sp>
        <p:nvSpPr>
          <p:cNvPr id="89" name="Google Shape;89;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888888"/>
              </a:buClr>
              <a:buSzPts val="3200"/>
              <a:buFont typeface="Arial"/>
              <a:buNone/>
            </a:pPr>
            <a:r>
              <a:rPr lang="en-US" sz="3200" b="0" i="0" u="none" strike="noStrike" cap="none">
                <a:solidFill>
                  <a:srgbClr val="888888"/>
                </a:solidFill>
                <a:latin typeface="Cutive"/>
                <a:ea typeface="Cutive"/>
                <a:cs typeface="Cutive"/>
                <a:sym typeface="Cutive"/>
              </a:rPr>
              <a:t>Arts &amp; Sciences Writing Program</a:t>
            </a:r>
            <a:endParaRPr/>
          </a:p>
          <a:p>
            <a:pPr marL="0" marR="0" lvl="0" indent="0" algn="ctr" rtl="0">
              <a:spcBef>
                <a:spcPts val="640"/>
              </a:spcBef>
              <a:spcAft>
                <a:spcPts val="0"/>
              </a:spcAft>
              <a:buClr>
                <a:srgbClr val="888888"/>
              </a:buClr>
              <a:buSzPts val="3200"/>
              <a:buFont typeface="Arial"/>
              <a:buNone/>
            </a:pPr>
            <a:r>
              <a:rPr lang="en-US" sz="3200" b="0" i="0" u="none" strike="noStrike" cap="none">
                <a:solidFill>
                  <a:srgbClr val="888888"/>
                </a:solidFill>
                <a:latin typeface="Cutive"/>
                <a:ea typeface="Cutive"/>
                <a:cs typeface="Cutive"/>
                <a:sym typeface="Cutive"/>
              </a:rPr>
              <a:t>September 7</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685800" y="457200"/>
            <a:ext cx="7772400" cy="762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400"/>
              <a:buFont typeface="Cutive"/>
              <a:buNone/>
            </a:pPr>
            <a:r>
              <a:rPr lang="en-US" sz="2400" b="1" i="0" u="none" strike="noStrike" cap="none" dirty="0">
                <a:solidFill>
                  <a:schemeClr val="dk1"/>
                </a:solidFill>
                <a:latin typeface="Cutive"/>
                <a:ea typeface="Cutive"/>
                <a:cs typeface="Cutive"/>
                <a:sym typeface="Cutive"/>
              </a:rPr>
              <a:t>Directors</a:t>
            </a:r>
            <a:endParaRPr dirty="0"/>
          </a:p>
        </p:txBody>
      </p:sp>
      <p:sp>
        <p:nvSpPr>
          <p:cNvPr id="95" name="Google Shape;95;p14"/>
          <p:cNvSpPr txBox="1">
            <a:spLocks noGrp="1"/>
          </p:cNvSpPr>
          <p:nvPr>
            <p:ph type="body" idx="1"/>
          </p:nvPr>
        </p:nvSpPr>
        <p:spPr>
          <a:xfrm>
            <a:off x="685800" y="1524000"/>
            <a:ext cx="7772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600"/>
              <a:buFont typeface="Arial"/>
              <a:buNone/>
            </a:pPr>
            <a:endParaRPr sz="1600" b="0" i="0" u="none" strike="noStrike" cap="none" dirty="0">
              <a:solidFill>
                <a:schemeClr val="dk1"/>
              </a:solidFill>
              <a:latin typeface="Calibri"/>
              <a:ea typeface="Calibri"/>
              <a:cs typeface="Calibri"/>
              <a:sym typeface="Calibri"/>
            </a:endParaRPr>
          </a:p>
          <a:p>
            <a:pPr marL="0" marR="0" lvl="0" indent="0" algn="l" rtl="0">
              <a:spcBef>
                <a:spcPts val="400"/>
              </a:spcBef>
              <a:spcAft>
                <a:spcPts val="0"/>
              </a:spcAft>
              <a:buClr>
                <a:schemeClr val="dk1"/>
              </a:buClr>
              <a:buSzPts val="2000"/>
              <a:buFont typeface="Arial"/>
              <a:buNone/>
            </a:pPr>
            <a:r>
              <a:rPr lang="en-US" sz="2000" b="0" i="0" u="none" strike="noStrike" cap="none" dirty="0">
                <a:solidFill>
                  <a:schemeClr val="dk1"/>
                </a:solidFill>
                <a:latin typeface="Cutive"/>
                <a:ea typeface="Cutive"/>
                <a:cs typeface="Cutive"/>
                <a:sym typeface="Cutive"/>
              </a:rPr>
              <a:t>Director: </a:t>
            </a:r>
            <a:r>
              <a:rPr lang="en-US" sz="2000" b="1" i="0" u="none" strike="noStrike" cap="none" dirty="0">
                <a:solidFill>
                  <a:schemeClr val="dk1"/>
                </a:solidFill>
                <a:latin typeface="Cutive"/>
                <a:ea typeface="Cutive"/>
                <a:cs typeface="Cutive"/>
                <a:sym typeface="Cutive"/>
              </a:rPr>
              <a:t>Chris Walsh  </a:t>
            </a:r>
            <a:r>
              <a:rPr lang="en-US" sz="2000" b="0" i="0" u="sng" strike="noStrike" cap="none" dirty="0">
                <a:solidFill>
                  <a:schemeClr val="hlink"/>
                </a:solidFill>
                <a:latin typeface="Cutive"/>
                <a:ea typeface="Cutive"/>
                <a:cs typeface="Cutive"/>
                <a:sym typeface="Cutive"/>
                <a:hlinkClick r:id="rId3"/>
              </a:rPr>
              <a:t>cwalsh@bu.edu</a:t>
            </a:r>
            <a:endParaRPr sz="2000" b="0" i="0" u="none" strike="noStrike" cap="none" dirty="0">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b="0" i="0" u="none" strike="noStrike" cap="none" dirty="0">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none" strike="noStrike" cap="none" dirty="0">
                <a:solidFill>
                  <a:schemeClr val="dk1"/>
                </a:solidFill>
                <a:latin typeface="Cutive"/>
                <a:ea typeface="Cutive"/>
                <a:cs typeface="Cutive"/>
                <a:sym typeface="Cutive"/>
              </a:rPr>
              <a:t>Director of ESL: </a:t>
            </a:r>
            <a:r>
              <a:rPr lang="en-US" sz="2000" b="1" i="0" u="none" strike="noStrike" cap="none" dirty="0">
                <a:solidFill>
                  <a:schemeClr val="dk1"/>
                </a:solidFill>
                <a:latin typeface="Cutive"/>
                <a:ea typeface="Cutive"/>
                <a:cs typeface="Cutive"/>
                <a:sym typeface="Cutive"/>
              </a:rPr>
              <a:t>Maria </a:t>
            </a:r>
            <a:r>
              <a:rPr lang="en-US" sz="2000" b="1" i="0" u="none" strike="noStrike" cap="none" dirty="0" err="1">
                <a:solidFill>
                  <a:schemeClr val="dk1"/>
                </a:solidFill>
                <a:latin typeface="Cutive"/>
                <a:ea typeface="Cutive"/>
                <a:cs typeface="Cutive"/>
                <a:sym typeface="Cutive"/>
              </a:rPr>
              <a:t>Zlateva</a:t>
            </a:r>
            <a:r>
              <a:rPr lang="en-US" sz="2000" b="1" i="0" u="none" strike="noStrike" cap="none" dirty="0">
                <a:solidFill>
                  <a:schemeClr val="dk1"/>
                </a:solidFill>
                <a:latin typeface="Cutive"/>
                <a:ea typeface="Cutive"/>
                <a:cs typeface="Cutive"/>
                <a:sym typeface="Cutive"/>
              </a:rPr>
              <a:t> </a:t>
            </a:r>
            <a:r>
              <a:rPr lang="en-US" sz="2000" b="0" i="0" u="sng" strike="noStrike" cap="none" dirty="0">
                <a:solidFill>
                  <a:schemeClr val="hlink"/>
                </a:solidFill>
                <a:latin typeface="Cutive"/>
                <a:ea typeface="Cutive"/>
                <a:cs typeface="Cutive"/>
                <a:sym typeface="Cutive"/>
                <a:hlinkClick r:id="rId4"/>
              </a:rPr>
              <a:t>mariazl@bu.edu</a:t>
            </a:r>
            <a:endParaRPr sz="2000" b="0" i="0" u="none" strike="noStrike" cap="none" dirty="0">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b="0" i="0" u="none" strike="noStrike" cap="none" dirty="0">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none" strike="noStrike" cap="none" dirty="0">
                <a:solidFill>
                  <a:schemeClr val="dk1"/>
                </a:solidFill>
                <a:latin typeface="Cutive"/>
                <a:ea typeface="Cutive"/>
                <a:cs typeface="Cutive"/>
                <a:sym typeface="Cutive"/>
              </a:rPr>
              <a:t>Associate Director: </a:t>
            </a:r>
            <a:r>
              <a:rPr lang="en-US" sz="2000" b="1" dirty="0">
                <a:latin typeface="Cutive"/>
                <a:ea typeface="Cutive"/>
                <a:cs typeface="Cutive"/>
                <a:sym typeface="Cutive"/>
              </a:rPr>
              <a:t>Sarah Madsen Hardy</a:t>
            </a:r>
            <a:endParaRPr dirty="0"/>
          </a:p>
          <a:p>
            <a:pPr marL="0" marR="0" lvl="0" indent="0" algn="l" rtl="0">
              <a:spcBef>
                <a:spcPts val="400"/>
              </a:spcBef>
              <a:spcAft>
                <a:spcPts val="0"/>
              </a:spcAft>
              <a:buClr>
                <a:schemeClr val="dk1"/>
              </a:buClr>
              <a:buSzPts val="2000"/>
              <a:buFont typeface="Arial"/>
              <a:buNone/>
            </a:pPr>
            <a:r>
              <a:rPr lang="en-US" sz="2000" b="0" i="0" u="sng" strike="noStrike" cap="none" dirty="0" err="1">
                <a:solidFill>
                  <a:schemeClr val="hlink"/>
                </a:solidFill>
                <a:latin typeface="Cutive"/>
                <a:ea typeface="Cutive"/>
                <a:cs typeface="Cutive"/>
                <a:sym typeface="Cutive"/>
                <a:hlinkClick r:id="rId5"/>
              </a:rPr>
              <a:t>sm</a:t>
            </a:r>
            <a:r>
              <a:rPr lang="en-US" sz="2000" u="sng" dirty="0" err="1">
                <a:solidFill>
                  <a:schemeClr val="hlink"/>
                </a:solidFill>
                <a:latin typeface="Cutive"/>
                <a:ea typeface="Cutive"/>
                <a:cs typeface="Cutive"/>
                <a:sym typeface="Cutive"/>
                <a:hlinkClick r:id="rId5"/>
              </a:rPr>
              <a:t>h@</a:t>
            </a:r>
            <a:r>
              <a:rPr lang="en-US" sz="2000" b="0" i="0" u="sng" strike="noStrike" cap="none" dirty="0" err="1">
                <a:solidFill>
                  <a:schemeClr val="hlink"/>
                </a:solidFill>
                <a:latin typeface="Cutive"/>
                <a:ea typeface="Cutive"/>
                <a:cs typeface="Cutive"/>
                <a:sym typeface="Cutive"/>
                <a:hlinkClick r:id="rId5"/>
              </a:rPr>
              <a:t>bu.edu</a:t>
            </a:r>
            <a:endParaRPr sz="2000" u="sng" dirty="0">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u="sng" dirty="0">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none" strike="noStrike" cap="none" dirty="0">
                <a:solidFill>
                  <a:schemeClr val="dk1"/>
                </a:solidFill>
                <a:latin typeface="Cutive"/>
                <a:ea typeface="Cutive"/>
                <a:cs typeface="Cutive"/>
                <a:sym typeface="Cutive"/>
              </a:rPr>
              <a:t>Associate Director for WID: </a:t>
            </a:r>
            <a:r>
              <a:rPr lang="en-US" sz="2000" b="1" i="0" u="none" strike="noStrike" cap="none" dirty="0">
                <a:solidFill>
                  <a:schemeClr val="dk1"/>
                </a:solidFill>
                <a:latin typeface="Cutive"/>
                <a:ea typeface="Cutive"/>
                <a:cs typeface="Cutive"/>
                <a:sym typeface="Cutive"/>
              </a:rPr>
              <a:t>David Shawn  </a:t>
            </a:r>
            <a:r>
              <a:rPr lang="en-US" sz="2000" b="0" i="0" u="sng" strike="noStrike" cap="none" dirty="0">
                <a:solidFill>
                  <a:schemeClr val="hlink"/>
                </a:solidFill>
                <a:latin typeface="Cutive"/>
                <a:ea typeface="Cutive"/>
                <a:cs typeface="Cutive"/>
                <a:sym typeface="Cutive"/>
                <a:hlinkClick r:id="rId5"/>
              </a:rPr>
              <a:t>dshawn@bu.edu</a:t>
            </a:r>
            <a:endParaRPr sz="2000" b="0" i="0" u="sng" strike="noStrike" cap="none" dirty="0">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b="1" i="0" u="none" strike="noStrike" cap="none" dirty="0">
              <a:solidFill>
                <a:schemeClr val="dk1"/>
              </a:solidFill>
              <a:latin typeface="Cutive"/>
              <a:ea typeface="Cutive"/>
              <a:cs typeface="Cutive"/>
              <a:sym typeface="Cutiv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400"/>
              <a:buFont typeface="Cutive"/>
              <a:buNone/>
            </a:pPr>
            <a:r>
              <a:rPr lang="en-US" sz="2400" b="1" i="0" u="none" strike="noStrike" cap="none">
                <a:solidFill>
                  <a:schemeClr val="dk1"/>
                </a:solidFill>
                <a:latin typeface="Cutive"/>
                <a:ea typeface="Cutive"/>
                <a:cs typeface="Cutive"/>
                <a:sym typeface="Cutive"/>
              </a:rPr>
              <a:t>Administrative Staff</a:t>
            </a:r>
            <a:endParaRPr/>
          </a:p>
        </p:txBody>
      </p:sp>
      <p:sp>
        <p:nvSpPr>
          <p:cNvPr id="130" name="Google Shape;130;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en-US" sz="2000" b="0" i="0" u="none" strike="noStrike" cap="none">
                <a:solidFill>
                  <a:schemeClr val="dk1"/>
                </a:solidFill>
                <a:latin typeface="Cutive"/>
                <a:ea typeface="Cutive"/>
                <a:cs typeface="Cutive"/>
                <a:sym typeface="Cutive"/>
              </a:rPr>
              <a:t>Academic Administrator: </a:t>
            </a:r>
            <a:r>
              <a:rPr lang="en-US" sz="2000" b="1" i="0" u="none" strike="noStrike" cap="none">
                <a:solidFill>
                  <a:schemeClr val="dk1"/>
                </a:solidFill>
                <a:latin typeface="Cutive"/>
                <a:ea typeface="Cutive"/>
                <a:cs typeface="Cutive"/>
                <a:sym typeface="Cutive"/>
              </a:rPr>
              <a:t>Alyssa Hall</a:t>
            </a:r>
            <a:endParaRPr/>
          </a:p>
          <a:p>
            <a:pPr marL="0" marR="0" lvl="0" indent="0" algn="l" rtl="0">
              <a:spcBef>
                <a:spcPts val="400"/>
              </a:spcBef>
              <a:spcAft>
                <a:spcPts val="0"/>
              </a:spcAft>
              <a:buClr>
                <a:schemeClr val="dk1"/>
              </a:buClr>
              <a:buSzPts val="2000"/>
              <a:buFont typeface="Arial"/>
              <a:buNone/>
            </a:pPr>
            <a:r>
              <a:rPr lang="en-US" sz="2000" b="0" i="0" u="sng" strike="noStrike" cap="none">
                <a:solidFill>
                  <a:schemeClr val="hlink"/>
                </a:solidFill>
                <a:latin typeface="Cutive"/>
                <a:ea typeface="Cutive"/>
                <a:cs typeface="Cutive"/>
                <a:sym typeface="Cutive"/>
                <a:hlinkClick r:id="rId3"/>
              </a:rPr>
              <a:t>akhall@bu.edu</a:t>
            </a:r>
            <a:endParaRPr sz="2000" b="0" i="0" u="none" strike="noStrike" cap="none">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b="0" i="0" u="none" strike="noStrike" cap="none">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none" strike="noStrike" cap="none">
                <a:solidFill>
                  <a:schemeClr val="dk1"/>
                </a:solidFill>
                <a:latin typeface="Cutive"/>
                <a:ea typeface="Cutive"/>
                <a:cs typeface="Cutive"/>
                <a:sym typeface="Cutive"/>
              </a:rPr>
              <a:t>Department Administrator: </a:t>
            </a:r>
            <a:r>
              <a:rPr lang="en-US" sz="2000" b="1" i="0" u="none" strike="noStrike" cap="none">
                <a:solidFill>
                  <a:schemeClr val="dk1"/>
                </a:solidFill>
                <a:latin typeface="Cutive"/>
                <a:ea typeface="Cutive"/>
                <a:cs typeface="Cutive"/>
                <a:sym typeface="Cutive"/>
              </a:rPr>
              <a:t>Dan Ivey</a:t>
            </a:r>
            <a:endParaRPr/>
          </a:p>
          <a:p>
            <a:pPr marL="0" marR="0" lvl="0" indent="0" algn="l" rtl="0">
              <a:spcBef>
                <a:spcPts val="400"/>
              </a:spcBef>
              <a:spcAft>
                <a:spcPts val="0"/>
              </a:spcAft>
              <a:buClr>
                <a:schemeClr val="dk1"/>
              </a:buClr>
              <a:buSzPts val="2000"/>
              <a:buFont typeface="Arial"/>
              <a:buNone/>
            </a:pPr>
            <a:r>
              <a:rPr lang="en-US" sz="2000" b="0" i="0" u="sng" strike="noStrike" cap="none">
                <a:solidFill>
                  <a:schemeClr val="hlink"/>
                </a:solidFill>
                <a:latin typeface="Cutive"/>
                <a:ea typeface="Cutive"/>
                <a:cs typeface="Cutive"/>
                <a:sym typeface="Cutive"/>
                <a:hlinkClick r:id="rId4"/>
              </a:rPr>
              <a:t>divey@bu.edu</a:t>
            </a:r>
            <a:endParaRPr sz="2000" b="0" i="0" u="sng" strike="noStrike" cap="none">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endParaRPr sz="2000" b="0" i="0" u="none" strike="noStrike" cap="none">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none" strike="noStrike" cap="none">
                <a:solidFill>
                  <a:schemeClr val="dk1"/>
                </a:solidFill>
                <a:latin typeface="Cutive"/>
                <a:ea typeface="Cutive"/>
                <a:cs typeface="Cutive"/>
                <a:sym typeface="Cutive"/>
              </a:rPr>
              <a:t>Senior Assistant: </a:t>
            </a:r>
            <a:r>
              <a:rPr lang="en-US" sz="2000" b="1" i="0" u="none" strike="noStrike" cap="none">
                <a:solidFill>
                  <a:schemeClr val="dk1"/>
                </a:solidFill>
                <a:latin typeface="Cutive"/>
                <a:ea typeface="Cutive"/>
                <a:cs typeface="Cutive"/>
                <a:sym typeface="Cutive"/>
              </a:rPr>
              <a:t>Adam Znideric</a:t>
            </a:r>
            <a:endParaRPr sz="2000" b="1" i="0" u="none" strike="noStrike" cap="none">
              <a:solidFill>
                <a:schemeClr val="dk1"/>
              </a:solidFill>
              <a:latin typeface="Cutive"/>
              <a:ea typeface="Cutive"/>
              <a:cs typeface="Cutive"/>
              <a:sym typeface="Cutive"/>
            </a:endParaRPr>
          </a:p>
          <a:p>
            <a:pPr marL="0" marR="0" lvl="0" indent="0" algn="l" rtl="0">
              <a:spcBef>
                <a:spcPts val="400"/>
              </a:spcBef>
              <a:spcAft>
                <a:spcPts val="0"/>
              </a:spcAft>
              <a:buClr>
                <a:schemeClr val="dk1"/>
              </a:buClr>
              <a:buSzPts val="2000"/>
              <a:buFont typeface="Arial"/>
              <a:buNone/>
            </a:pPr>
            <a:r>
              <a:rPr lang="en-US" sz="2000" b="0" i="0" u="sng" strike="noStrike" cap="none">
                <a:solidFill>
                  <a:schemeClr val="hlink"/>
                </a:solidFill>
                <a:latin typeface="Cutive"/>
                <a:ea typeface="Cutive"/>
                <a:cs typeface="Cutive"/>
                <a:sym typeface="Cutive"/>
                <a:hlinkClick r:id="rId5"/>
              </a:rPr>
              <a:t>adznid@bu.edu</a:t>
            </a:r>
            <a:endParaRPr sz="2000" b="0" i="0" u="none" strike="noStrike" cap="none">
              <a:solidFill>
                <a:schemeClr val="dk1"/>
              </a:solidFill>
              <a:latin typeface="Cutive"/>
              <a:ea typeface="Cutive"/>
              <a:cs typeface="Cutive"/>
              <a:sym typeface="Cutive"/>
            </a:endParaRPr>
          </a:p>
          <a:p>
            <a:pPr marL="0" marR="0" lvl="0" indent="0" algn="l" rtl="0">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l" rtl="0">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685800" y="609600"/>
            <a:ext cx="7772400" cy="838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400"/>
              <a:buFont typeface="Cutive"/>
              <a:buNone/>
            </a:pPr>
            <a:r>
              <a:rPr lang="en-US" sz="2400" b="1" i="0" u="none" strike="noStrike" cap="none">
                <a:solidFill>
                  <a:schemeClr val="dk1"/>
                </a:solidFill>
                <a:latin typeface="Cutive"/>
                <a:ea typeface="Cutive"/>
                <a:cs typeface="Cutive"/>
                <a:sym typeface="Cutive"/>
              </a:rPr>
              <a:t>Coordinators</a:t>
            </a:r>
            <a:endParaRPr/>
          </a:p>
        </p:txBody>
      </p:sp>
      <p:sp>
        <p:nvSpPr>
          <p:cNvPr id="136" name="Google Shape;136;p20"/>
          <p:cNvSpPr/>
          <p:nvPr/>
        </p:nvSpPr>
        <p:spPr>
          <a:xfrm>
            <a:off x="1219200" y="1774825"/>
            <a:ext cx="7239000" cy="4334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0" u="none" strike="noStrike" cap="none">
                <a:solidFill>
                  <a:schemeClr val="dk1"/>
                </a:solidFill>
                <a:latin typeface="Cutive"/>
                <a:ea typeface="Cutive"/>
                <a:cs typeface="Cutive"/>
                <a:sym typeface="Cutive"/>
              </a:rPr>
              <a:t>Writing Center Coordinator </a:t>
            </a:r>
            <a:endParaRPr sz="2000" b="0" i="0" u="none" strike="noStrike" cap="none">
              <a:solidFill>
                <a:schemeClr val="dk1"/>
              </a:solidFill>
              <a:latin typeface="Cutive"/>
              <a:ea typeface="Cutive"/>
              <a:cs typeface="Cutive"/>
              <a:sym typeface="Cutive"/>
            </a:endParaRPr>
          </a:p>
          <a:p>
            <a:pPr marL="0" marR="0" lvl="0" indent="0" algn="l" rtl="0">
              <a:spcBef>
                <a:spcPts val="0"/>
              </a:spcBef>
              <a:spcAft>
                <a:spcPts val="0"/>
              </a:spcAft>
              <a:buNone/>
            </a:pPr>
            <a:r>
              <a:rPr lang="en-US" sz="2000" b="1" i="0" u="none" strike="noStrike" cap="none">
                <a:solidFill>
                  <a:schemeClr val="dk1"/>
                </a:solidFill>
                <a:latin typeface="Cutive"/>
                <a:ea typeface="Cutive"/>
                <a:cs typeface="Cutive"/>
                <a:sym typeface="Cutive"/>
              </a:rPr>
              <a:t>Heather Barrett   </a:t>
            </a:r>
            <a:r>
              <a:rPr lang="en-US"/>
              <a:t>	    </a:t>
            </a:r>
            <a:r>
              <a:rPr lang="en-US" sz="2000" u="sng">
                <a:solidFill>
                  <a:schemeClr val="hlink"/>
                </a:solidFill>
                <a:latin typeface="Cutive"/>
                <a:ea typeface="Cutive"/>
                <a:cs typeface="Cutive"/>
                <a:sym typeface="Cutive"/>
                <a:hlinkClick r:id="rId3"/>
              </a:rPr>
              <a:t>heathbar@bu.edu</a:t>
            </a:r>
            <a:endParaRPr sz="2000">
              <a:solidFill>
                <a:schemeClr val="dk1"/>
              </a:solidFill>
              <a:latin typeface="Cutive"/>
              <a:ea typeface="Cutive"/>
              <a:cs typeface="Cutive"/>
              <a:sym typeface="Cutive"/>
            </a:endParaRPr>
          </a:p>
          <a:p>
            <a:pPr marL="0" marR="0" lvl="0" indent="0" algn="l" rtl="0">
              <a:spcBef>
                <a:spcPts val="0"/>
              </a:spcBef>
              <a:spcAft>
                <a:spcPts val="0"/>
              </a:spcAft>
              <a:buNone/>
            </a:pPr>
            <a:endParaRPr sz="2000">
              <a:solidFill>
                <a:schemeClr val="dk1"/>
              </a:solidFill>
              <a:latin typeface="Cutive"/>
              <a:ea typeface="Cutive"/>
              <a:cs typeface="Cutive"/>
              <a:sym typeface="Cutive"/>
            </a:endParaRPr>
          </a:p>
          <a:p>
            <a:pPr marL="0" marR="0" lvl="0" indent="0" algn="l" rtl="0">
              <a:spcBef>
                <a:spcPts val="0"/>
              </a:spcBef>
              <a:spcAft>
                <a:spcPts val="0"/>
              </a:spcAft>
              <a:buNone/>
            </a:pPr>
            <a:r>
              <a:rPr lang="en-US" sz="2000">
                <a:solidFill>
                  <a:schemeClr val="dk1"/>
                </a:solidFill>
                <a:latin typeface="Cutive"/>
                <a:ea typeface="Cutive"/>
                <a:cs typeface="Cutive"/>
                <a:sym typeface="Cutive"/>
              </a:rPr>
              <a:t>Coordinator of ESL</a:t>
            </a:r>
            <a:endParaRPr sz="2000">
              <a:solidFill>
                <a:schemeClr val="dk1"/>
              </a:solidFill>
              <a:latin typeface="Cutive"/>
              <a:ea typeface="Cutive"/>
              <a:cs typeface="Cutive"/>
              <a:sym typeface="Cutive"/>
            </a:endParaRPr>
          </a:p>
          <a:p>
            <a:pPr marL="0" marR="0" lvl="0" indent="0" algn="l" rtl="0">
              <a:spcBef>
                <a:spcPts val="0"/>
              </a:spcBef>
              <a:spcAft>
                <a:spcPts val="0"/>
              </a:spcAft>
              <a:buNone/>
            </a:pPr>
            <a:r>
              <a:rPr lang="en-US" sz="2000" b="1">
                <a:solidFill>
                  <a:schemeClr val="dk1"/>
                </a:solidFill>
                <a:latin typeface="Cutive"/>
                <a:ea typeface="Cutive"/>
                <a:cs typeface="Cutive"/>
                <a:sym typeface="Cutive"/>
              </a:rPr>
              <a:t>Sarah Hanselman   </a:t>
            </a:r>
            <a:r>
              <a:rPr lang="en-US" sz="2000" u="sng">
                <a:solidFill>
                  <a:schemeClr val="hlink"/>
                </a:solidFill>
                <a:latin typeface="Cutive"/>
                <a:ea typeface="Cutive"/>
                <a:cs typeface="Cutive"/>
                <a:sym typeface="Cutive"/>
                <a:hlinkClick r:id="rId4"/>
              </a:rPr>
              <a:t>hanselms@bu.edu</a:t>
            </a:r>
            <a:endParaRPr sz="2000" b="1">
              <a:solidFill>
                <a:schemeClr val="dk1"/>
              </a:solidFill>
              <a:latin typeface="Cutive"/>
              <a:ea typeface="Cutive"/>
              <a:cs typeface="Cutive"/>
              <a:sym typeface="Cutive"/>
            </a:endParaRPr>
          </a:p>
          <a:p>
            <a:pPr marL="0" marR="0" lvl="0" indent="0" algn="l" rtl="0">
              <a:spcBef>
                <a:spcPts val="0"/>
              </a:spcBef>
              <a:spcAft>
                <a:spcPts val="0"/>
              </a:spcAft>
              <a:buNone/>
            </a:pPr>
            <a:endParaRPr sz="2000">
              <a:solidFill>
                <a:schemeClr val="dk1"/>
              </a:solidFill>
              <a:latin typeface="Cutive"/>
              <a:ea typeface="Cutive"/>
              <a:cs typeface="Cutive"/>
              <a:sym typeface="Cutive"/>
            </a:endParaRPr>
          </a:p>
          <a:p>
            <a:pPr marL="0" marR="0" lvl="0" indent="0" algn="l" rtl="0">
              <a:spcBef>
                <a:spcPts val="0"/>
              </a:spcBef>
              <a:spcAft>
                <a:spcPts val="0"/>
              </a:spcAft>
              <a:buNone/>
            </a:pPr>
            <a:r>
              <a:rPr lang="en-US" sz="2000">
                <a:solidFill>
                  <a:schemeClr val="dk1"/>
                </a:solidFill>
                <a:latin typeface="Cutive"/>
                <a:ea typeface="Cutive"/>
                <a:cs typeface="Cutive"/>
                <a:sym typeface="Cutive"/>
              </a:rPr>
              <a:t>Curriculum Coordinators </a:t>
            </a:r>
            <a:endParaRPr sz="2000">
              <a:solidFill>
                <a:schemeClr val="dk1"/>
              </a:solidFill>
              <a:latin typeface="Cutive"/>
              <a:ea typeface="Cutive"/>
              <a:cs typeface="Cutive"/>
              <a:sym typeface="Cutive"/>
            </a:endParaRPr>
          </a:p>
          <a:p>
            <a:pPr marL="0" marR="0" lvl="0" indent="0" algn="l" rtl="0">
              <a:spcBef>
                <a:spcPts val="0"/>
              </a:spcBef>
              <a:spcAft>
                <a:spcPts val="0"/>
              </a:spcAft>
              <a:buNone/>
            </a:pPr>
            <a:r>
              <a:rPr lang="en-US" sz="2000" b="1">
                <a:solidFill>
                  <a:schemeClr val="dk1"/>
                </a:solidFill>
                <a:latin typeface="Cutive"/>
                <a:ea typeface="Cutive"/>
                <a:cs typeface="Cutive"/>
                <a:sym typeface="Cutive"/>
              </a:rPr>
              <a:t>Sam Myers                   </a:t>
            </a:r>
            <a:r>
              <a:rPr lang="en-US" sz="2000" u="sng">
                <a:solidFill>
                  <a:schemeClr val="hlink"/>
                </a:solidFill>
                <a:latin typeface="Cutive"/>
                <a:ea typeface="Cutive"/>
                <a:cs typeface="Cutive"/>
                <a:sym typeface="Cutive"/>
                <a:hlinkClick r:id="rId5"/>
              </a:rPr>
              <a:t>samm@bu.edu</a:t>
            </a:r>
            <a:r>
              <a:rPr lang="en-US" sz="2000">
                <a:solidFill>
                  <a:schemeClr val="dk1"/>
                </a:solidFill>
                <a:latin typeface="Cutive"/>
                <a:ea typeface="Cutive"/>
                <a:cs typeface="Cutive"/>
                <a:sym typeface="Cutive"/>
              </a:rPr>
              <a:t> </a:t>
            </a:r>
            <a:endParaRPr sz="2000">
              <a:solidFill>
                <a:schemeClr val="dk1"/>
              </a:solidFill>
              <a:latin typeface="Cutive"/>
              <a:ea typeface="Cutive"/>
              <a:cs typeface="Cutive"/>
              <a:sym typeface="Cutive"/>
            </a:endParaRPr>
          </a:p>
          <a:p>
            <a:pPr marL="0" marR="0" lvl="0" indent="0" algn="l" rtl="0">
              <a:spcBef>
                <a:spcPts val="0"/>
              </a:spcBef>
              <a:spcAft>
                <a:spcPts val="0"/>
              </a:spcAft>
              <a:buNone/>
            </a:pPr>
            <a:r>
              <a:rPr lang="en-US" sz="2000" b="1">
                <a:solidFill>
                  <a:schemeClr val="dk1"/>
                </a:solidFill>
                <a:latin typeface="Cutive"/>
                <a:ea typeface="Cutive"/>
                <a:cs typeface="Cutive"/>
                <a:sym typeface="Cutive"/>
              </a:rPr>
              <a:t>Jessica Kent                </a:t>
            </a:r>
            <a:r>
              <a:rPr lang="en-US" sz="2000" u="sng">
                <a:solidFill>
                  <a:schemeClr val="hlink"/>
                </a:solidFill>
                <a:latin typeface="Cutive"/>
                <a:ea typeface="Cutive"/>
                <a:cs typeface="Cutive"/>
                <a:sym typeface="Cutive"/>
                <a:hlinkClick r:id="rId4"/>
              </a:rPr>
              <a:t>jessicak@bu.edu</a:t>
            </a:r>
            <a:endParaRPr sz="2000">
              <a:solidFill>
                <a:schemeClr val="dk1"/>
              </a:solidFill>
              <a:latin typeface="Cutive"/>
              <a:ea typeface="Cutive"/>
              <a:cs typeface="Cutive"/>
              <a:sym typeface="Cutive"/>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400"/>
              <a:buFont typeface="Cutive"/>
              <a:buNone/>
            </a:pPr>
            <a:r>
              <a:rPr lang="en-US" sz="2400" b="1" i="0" u="none" strike="noStrike" cap="none">
                <a:solidFill>
                  <a:schemeClr val="dk1"/>
                </a:solidFill>
                <a:latin typeface="Cutive"/>
                <a:ea typeface="Cutive"/>
                <a:cs typeface="Cutive"/>
                <a:sym typeface="Cutive"/>
              </a:rPr>
              <a:t>Committee Chairs</a:t>
            </a:r>
            <a:endParaRPr/>
          </a:p>
        </p:txBody>
      </p:sp>
      <p:sp>
        <p:nvSpPr>
          <p:cNvPr id="143" name="Google Shape;143;p21"/>
          <p:cNvSpPr txBox="1"/>
          <p:nvPr/>
        </p:nvSpPr>
        <p:spPr>
          <a:xfrm>
            <a:off x="838203" y="1752600"/>
            <a:ext cx="7238999" cy="30469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a:solidFill>
                  <a:schemeClr val="dk1"/>
                </a:solidFill>
                <a:latin typeface="Cutive"/>
                <a:ea typeface="Cutive"/>
                <a:cs typeface="Cutive"/>
                <a:sym typeface="Cutive"/>
              </a:rPr>
              <a:t>Curriculum Committee Co-Chairs: </a:t>
            </a:r>
            <a:endParaRPr sz="2000" dirty="0">
              <a:solidFill>
                <a:schemeClr val="dk1"/>
              </a:solidFill>
              <a:latin typeface="Cutive"/>
              <a:ea typeface="Cutive"/>
              <a:cs typeface="Cutive"/>
              <a:sym typeface="Cutive"/>
            </a:endParaRPr>
          </a:p>
          <a:p>
            <a:pPr marL="0" marR="0" lvl="0" indent="0" algn="l" rtl="0">
              <a:spcBef>
                <a:spcPts val="0"/>
              </a:spcBef>
              <a:spcAft>
                <a:spcPts val="0"/>
              </a:spcAft>
              <a:buNone/>
            </a:pPr>
            <a:r>
              <a:rPr lang="en-US" sz="2000" b="1" dirty="0">
                <a:solidFill>
                  <a:schemeClr val="dk1"/>
                </a:solidFill>
                <a:latin typeface="Cutive"/>
                <a:ea typeface="Cutive"/>
                <a:cs typeface="Cutive"/>
                <a:sym typeface="Cutive"/>
              </a:rPr>
              <a:t>Dora Goss              </a:t>
            </a:r>
            <a:r>
              <a:rPr lang="en-US" sz="2000" u="sng" dirty="0">
                <a:solidFill>
                  <a:schemeClr val="hlink"/>
                </a:solidFill>
                <a:latin typeface="Cutive"/>
                <a:ea typeface="Cutive"/>
                <a:cs typeface="Cutive"/>
                <a:sym typeface="Cutive"/>
                <a:hlinkClick r:id="rId3"/>
              </a:rPr>
              <a:t>tgoss@bu.edu</a:t>
            </a:r>
            <a:r>
              <a:rPr lang="en-US" sz="2000" dirty="0">
                <a:solidFill>
                  <a:schemeClr val="dk1"/>
                </a:solidFill>
                <a:latin typeface="Cutive"/>
                <a:ea typeface="Cutive"/>
                <a:cs typeface="Cutive"/>
                <a:sym typeface="Cutive"/>
              </a:rPr>
              <a:t> </a:t>
            </a:r>
            <a:endParaRPr sz="2000" dirty="0">
              <a:solidFill>
                <a:schemeClr val="dk1"/>
              </a:solidFill>
              <a:latin typeface="Cutive"/>
              <a:ea typeface="Cutive"/>
              <a:cs typeface="Cutive"/>
              <a:sym typeface="Cutive"/>
            </a:endParaRPr>
          </a:p>
          <a:p>
            <a:pPr marL="0" marR="0" lvl="0" indent="0" algn="l" rtl="0">
              <a:spcBef>
                <a:spcPts val="0"/>
              </a:spcBef>
              <a:spcAft>
                <a:spcPts val="0"/>
              </a:spcAft>
              <a:buNone/>
            </a:pPr>
            <a:r>
              <a:rPr lang="en-US" sz="2000" b="1" dirty="0">
                <a:solidFill>
                  <a:schemeClr val="dk1"/>
                </a:solidFill>
                <a:latin typeface="Cutive"/>
                <a:ea typeface="Cutive"/>
                <a:cs typeface="Cutive"/>
                <a:sym typeface="Cutive"/>
              </a:rPr>
              <a:t>And __________</a:t>
            </a:r>
            <a:endParaRPr sz="2000" dirty="0">
              <a:solidFill>
                <a:schemeClr val="dk1"/>
              </a:solidFill>
              <a:latin typeface="Cutive"/>
              <a:ea typeface="Cutive"/>
              <a:cs typeface="Cutive"/>
              <a:sym typeface="Cutive"/>
            </a:endParaRPr>
          </a:p>
          <a:p>
            <a:pPr marL="0" marR="0" lvl="0" indent="0" algn="l" rtl="0">
              <a:spcBef>
                <a:spcPts val="0"/>
              </a:spcBef>
              <a:spcAft>
                <a:spcPts val="0"/>
              </a:spcAft>
              <a:buNone/>
            </a:pPr>
            <a:endParaRPr sz="2000" dirty="0">
              <a:solidFill>
                <a:schemeClr val="dk1"/>
              </a:solidFill>
              <a:latin typeface="Cutive"/>
              <a:ea typeface="Cutive"/>
              <a:cs typeface="Cutive"/>
              <a:sym typeface="Cutive"/>
            </a:endParaRPr>
          </a:p>
          <a:p>
            <a:pPr marL="0" marR="0" lvl="0" indent="0" algn="l" rtl="0">
              <a:spcBef>
                <a:spcPts val="0"/>
              </a:spcBef>
              <a:spcAft>
                <a:spcPts val="0"/>
              </a:spcAft>
              <a:buNone/>
            </a:pPr>
            <a:endParaRPr sz="2000" dirty="0">
              <a:solidFill>
                <a:schemeClr val="dk1"/>
              </a:solidFill>
              <a:latin typeface="Cutive"/>
              <a:ea typeface="Cutive"/>
              <a:cs typeface="Cutive"/>
              <a:sym typeface="Cutive"/>
            </a:endParaRPr>
          </a:p>
          <a:p>
            <a:pPr marL="0" marR="0" lvl="0" indent="0" algn="l" rtl="0">
              <a:spcBef>
                <a:spcPts val="0"/>
              </a:spcBef>
              <a:spcAft>
                <a:spcPts val="0"/>
              </a:spcAft>
              <a:buNone/>
            </a:pPr>
            <a:r>
              <a:rPr lang="en-US" sz="2000" dirty="0">
                <a:solidFill>
                  <a:schemeClr val="dk1"/>
                </a:solidFill>
                <a:latin typeface="Cutive"/>
                <a:ea typeface="Cutive"/>
                <a:cs typeface="Cutive"/>
                <a:sym typeface="Cutive"/>
              </a:rPr>
              <a:t>Faculty Issues Committee Co-Chairs: </a:t>
            </a:r>
            <a:endParaRPr sz="2000" dirty="0">
              <a:solidFill>
                <a:schemeClr val="dk1"/>
              </a:solidFill>
              <a:latin typeface="Cutive"/>
              <a:ea typeface="Cutive"/>
              <a:cs typeface="Cutive"/>
              <a:sym typeface="Cutive"/>
            </a:endParaRPr>
          </a:p>
          <a:p>
            <a:pPr marL="0" marR="0" lvl="0" indent="0" algn="l" rtl="0">
              <a:spcBef>
                <a:spcPts val="0"/>
              </a:spcBef>
              <a:spcAft>
                <a:spcPts val="0"/>
              </a:spcAft>
              <a:buNone/>
            </a:pPr>
            <a:r>
              <a:rPr lang="en-US" sz="2000" dirty="0">
                <a:solidFill>
                  <a:schemeClr val="dk1"/>
                </a:solidFill>
                <a:latin typeface="Cutive"/>
                <a:ea typeface="Cutive"/>
                <a:cs typeface="Cutive"/>
                <a:sym typeface="Cutive"/>
              </a:rPr>
              <a:t>Christina Michaud   </a:t>
            </a:r>
            <a:r>
              <a:rPr lang="en-US" sz="2000" u="sng" dirty="0">
                <a:solidFill>
                  <a:schemeClr val="hlink"/>
                </a:solidFill>
                <a:latin typeface="Cutive"/>
                <a:ea typeface="Cutive"/>
                <a:cs typeface="Cutive"/>
                <a:sym typeface="Cutive"/>
                <a:hlinkClick r:id="rId3"/>
              </a:rPr>
              <a:t>michaud@bu.edu</a:t>
            </a:r>
            <a:r>
              <a:rPr lang="en-US" sz="2000" dirty="0">
                <a:solidFill>
                  <a:schemeClr val="dk1"/>
                </a:solidFill>
                <a:latin typeface="Cutive"/>
                <a:ea typeface="Cutive"/>
                <a:cs typeface="Cutive"/>
                <a:sym typeface="Cutive"/>
              </a:rPr>
              <a:t> </a:t>
            </a:r>
            <a:endParaRPr sz="2000" u="sng" dirty="0">
              <a:solidFill>
                <a:schemeClr val="dk1"/>
              </a:solidFill>
              <a:latin typeface="Cutive"/>
              <a:ea typeface="Cutive"/>
              <a:cs typeface="Cutive"/>
              <a:sym typeface="Cutive"/>
            </a:endParaRPr>
          </a:p>
          <a:p>
            <a:pPr marL="0" marR="0" lvl="0" indent="0" algn="l" rtl="0">
              <a:spcBef>
                <a:spcPts val="0"/>
              </a:spcBef>
              <a:spcAft>
                <a:spcPts val="0"/>
              </a:spcAft>
              <a:buNone/>
            </a:pPr>
            <a:r>
              <a:rPr lang="en-US" sz="2000" b="1" dirty="0">
                <a:solidFill>
                  <a:schemeClr val="dk1"/>
                </a:solidFill>
                <a:latin typeface="Cutive"/>
                <a:ea typeface="Cutive"/>
                <a:cs typeface="Cutive"/>
                <a:sym typeface="Cutive"/>
              </a:rPr>
              <a:t>And___________</a:t>
            </a:r>
            <a:endParaRPr sz="2000" u="sng" dirty="0">
              <a:solidFill>
                <a:schemeClr val="dk1"/>
              </a:solidFill>
              <a:latin typeface="Cutive"/>
              <a:ea typeface="Cutive"/>
              <a:cs typeface="Cutive"/>
              <a:sym typeface="Cutive"/>
            </a:endParaRPr>
          </a:p>
          <a:p>
            <a:pPr marL="0" marR="0" lvl="0" indent="0" algn="l" rtl="0">
              <a:spcBef>
                <a:spcPts val="0"/>
              </a:spcBef>
              <a:spcAft>
                <a:spcPts val="0"/>
              </a:spcAft>
              <a:buNone/>
            </a:pPr>
            <a:endParaRPr sz="2000" b="1" dirty="0">
              <a:solidFill>
                <a:schemeClr val="dk1"/>
              </a:solidFill>
              <a:latin typeface="Cutive"/>
              <a:ea typeface="Cutive"/>
              <a:cs typeface="Cutive"/>
              <a:sym typeface="Cutive"/>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dirty="0"/>
              <a:t>Special thanks to</a:t>
            </a:r>
            <a:endParaRPr dirty="0"/>
          </a:p>
        </p:txBody>
      </p:sp>
      <p:sp>
        <p:nvSpPr>
          <p:cNvPr id="2" name="Text Placeholder 1">
            <a:extLst>
              <a:ext uri="{FF2B5EF4-FFF2-40B4-BE49-F238E27FC236}">
                <a16:creationId xmlns:a16="http://schemas.microsoft.com/office/drawing/2014/main" id="{2600E02F-54B8-4242-A811-82AC8B727C27}"/>
              </a:ext>
            </a:extLst>
          </p:cNvPr>
          <p:cNvSpPr>
            <a:spLocks noGrp="1"/>
          </p:cNvSpPr>
          <p:nvPr>
            <p:ph type="body" idx="1"/>
          </p:nvPr>
        </p:nvSpPr>
        <p:spPr/>
        <p:txBody>
          <a:bodyPr/>
          <a:lstStyle/>
          <a:p>
            <a:pPr marL="25400" indent="0">
              <a:buNone/>
            </a:pPr>
            <a:r>
              <a:rPr lang="en-US" dirty="0"/>
              <a:t>Marisa Milanese</a:t>
            </a:r>
          </a:p>
          <a:p>
            <a:pPr marL="25400" indent="0">
              <a:buNone/>
            </a:pPr>
            <a:r>
              <a:rPr lang="en-US" dirty="0"/>
              <a:t>Tom </a:t>
            </a:r>
            <a:r>
              <a:rPr lang="en-US" dirty="0" err="1"/>
              <a:t>Oller</a:t>
            </a:r>
            <a:endParaRPr lang="en-US" dirty="0"/>
          </a:p>
          <a:p>
            <a:pPr marL="25400" indent="0">
              <a:buNone/>
            </a:pPr>
            <a:r>
              <a:rPr lang="en-US" dirty="0"/>
              <a:t>Anna </a:t>
            </a:r>
            <a:r>
              <a:rPr lang="en-US" dirty="0" err="1"/>
              <a:t>Panszczyk</a:t>
            </a:r>
            <a:endParaRPr lang="en-US" dirty="0"/>
          </a:p>
          <a:p>
            <a:pPr marL="25400" indent="0">
              <a:buNone/>
            </a:pPr>
            <a:r>
              <a:rPr lang="en-US" dirty="0"/>
              <a:t>Kim </a:t>
            </a:r>
            <a:r>
              <a:rPr lang="en-US" dirty="0" err="1"/>
              <a:t>Shuckra</a:t>
            </a:r>
            <a:endParaRPr lang="en-US" dirty="0"/>
          </a:p>
          <a:p>
            <a:pPr marL="25400" indent="0">
              <a:buNone/>
            </a:pPr>
            <a:r>
              <a:rPr lang="en-US" dirty="0"/>
              <a:t>Lesley Yoder</a:t>
            </a:r>
          </a:p>
          <a:p>
            <a:pPr marL="25400" indent="0">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457200" y="0"/>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dirty="0"/>
              <a:t>Welcome New Faculty!</a:t>
            </a:r>
            <a:endParaRPr dirty="0"/>
          </a:p>
        </p:txBody>
      </p:sp>
      <p:sp>
        <p:nvSpPr>
          <p:cNvPr id="194" name="Google Shape;194;p28"/>
          <p:cNvSpPr txBox="1">
            <a:spLocks noGrp="1"/>
          </p:cNvSpPr>
          <p:nvPr>
            <p:ph type="body" idx="1"/>
          </p:nvPr>
        </p:nvSpPr>
        <p:spPr>
          <a:xfrm>
            <a:off x="607807" y="1116106"/>
            <a:ext cx="8229600" cy="5112572"/>
          </a:xfrm>
          <a:prstGeom prst="rect">
            <a:avLst/>
          </a:prstGeom>
        </p:spPr>
        <p:txBody>
          <a:bodyPr spcFirstLastPara="1" wrap="square" lIns="91425" tIns="45700" rIns="91425" bIns="45700" anchor="t" anchorCtr="0">
            <a:noAutofit/>
          </a:bodyPr>
          <a:lstStyle/>
          <a:p>
            <a:pPr marL="0" lvl="0" indent="0" rtl="0">
              <a:spcBef>
                <a:spcPts val="640"/>
              </a:spcBef>
              <a:spcAft>
                <a:spcPts val="0"/>
              </a:spcAft>
              <a:buNone/>
            </a:pPr>
            <a:r>
              <a:rPr lang="en-US" dirty="0"/>
              <a:t>Julie Baer</a:t>
            </a:r>
            <a:endParaRPr dirty="0"/>
          </a:p>
          <a:p>
            <a:pPr marL="0" lvl="0" indent="0" rtl="0">
              <a:spcBef>
                <a:spcPts val="640"/>
              </a:spcBef>
              <a:spcAft>
                <a:spcPts val="0"/>
              </a:spcAft>
              <a:buNone/>
            </a:pPr>
            <a:r>
              <a:rPr lang="en-US" dirty="0"/>
              <a:t>Carroll Beauvais</a:t>
            </a:r>
            <a:endParaRPr dirty="0"/>
          </a:p>
          <a:p>
            <a:pPr marL="0" lvl="0" indent="0" rtl="0">
              <a:spcBef>
                <a:spcPts val="640"/>
              </a:spcBef>
              <a:spcAft>
                <a:spcPts val="0"/>
              </a:spcAft>
              <a:buNone/>
            </a:pPr>
            <a:r>
              <a:rPr lang="en-US" dirty="0"/>
              <a:t>Noor Hashem</a:t>
            </a:r>
          </a:p>
          <a:p>
            <a:pPr marL="0" indent="0">
              <a:buNone/>
            </a:pPr>
            <a:r>
              <a:rPr lang="en-US" dirty="0"/>
              <a:t>Aleksandra </a:t>
            </a:r>
            <a:r>
              <a:rPr lang="en-US" dirty="0" err="1"/>
              <a:t>Kasztalska</a:t>
            </a:r>
            <a:endParaRPr dirty="0"/>
          </a:p>
          <a:p>
            <a:pPr marL="0" lvl="0" indent="0" rtl="0">
              <a:spcBef>
                <a:spcPts val="640"/>
              </a:spcBef>
              <a:spcAft>
                <a:spcPts val="0"/>
              </a:spcAft>
              <a:buNone/>
            </a:pPr>
            <a:r>
              <a:rPr lang="en-US" dirty="0"/>
              <a:t>Michele Martinez</a:t>
            </a:r>
            <a:endParaRPr dirty="0"/>
          </a:p>
          <a:p>
            <a:pPr marL="0" lvl="0" indent="0" rtl="0">
              <a:spcBef>
                <a:spcPts val="640"/>
              </a:spcBef>
              <a:spcAft>
                <a:spcPts val="0"/>
              </a:spcAft>
              <a:buNone/>
            </a:pPr>
            <a:r>
              <a:rPr lang="en-US" dirty="0"/>
              <a:t>Darren Penn</a:t>
            </a:r>
          </a:p>
          <a:p>
            <a:pPr marL="0" indent="0">
              <a:buNone/>
            </a:pPr>
            <a:r>
              <a:rPr lang="en-US" dirty="0"/>
              <a:t>Kristine Perlmutter</a:t>
            </a:r>
          </a:p>
          <a:p>
            <a:pPr marL="0" indent="0">
              <a:buNone/>
            </a:pPr>
            <a:r>
              <a:rPr lang="en-US" dirty="0"/>
              <a:t>Brian Walsh</a:t>
            </a:r>
            <a:endParaRPr dirty="0"/>
          </a:p>
          <a:p>
            <a:pPr marL="0" lvl="0" indent="0" rtl="0">
              <a:spcBef>
                <a:spcPts val="640"/>
              </a:spcBef>
              <a:spcAft>
                <a:spcPts val="0"/>
              </a:spcAft>
              <a:buNone/>
            </a:pPr>
            <a:r>
              <a:rPr lang="en-US" dirty="0"/>
              <a:t>Max White</a:t>
            </a:r>
            <a:endParaRPr dirty="0"/>
          </a:p>
          <a:p>
            <a:pPr marL="0" lvl="0" indent="0" rtl="0">
              <a:spcBef>
                <a:spcPts val="640"/>
              </a:spcBef>
              <a:spcAft>
                <a:spcPts val="0"/>
              </a:spcAft>
              <a:buNone/>
            </a:pPr>
            <a:endParaRPr dirty="0"/>
          </a:p>
          <a:p>
            <a:pPr marL="0" lvl="0" indent="0">
              <a:spcBef>
                <a:spcPts val="640"/>
              </a:spcBef>
              <a:spcAft>
                <a:spcPts val="0"/>
              </a:spcAft>
              <a:buNone/>
            </a:pPr>
            <a:endParaRPr dirty="0"/>
          </a:p>
        </p:txBody>
      </p:sp>
    </p:spTree>
    <p:extLst>
      <p:ext uri="{BB962C8B-B14F-4D97-AF65-F5344CB8AC3E}">
        <p14:creationId xmlns:p14="http://schemas.microsoft.com/office/powerpoint/2010/main" val="192063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8"/>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265" name="Google Shape;265;p38"/>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266" name="Google Shape;266;p38"/>
          <p:cNvPicPr preferRelativeResize="0"/>
          <p:nvPr/>
        </p:nvPicPr>
        <p:blipFill>
          <a:blip r:embed="rId3">
            <a:alphaModFix/>
          </a:blip>
          <a:stretch>
            <a:fillRect/>
          </a:stretch>
        </p:blipFill>
        <p:spPr>
          <a:xfrm>
            <a:off x="2005705" y="1286955"/>
            <a:ext cx="5734020" cy="4839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1"/>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287" name="Google Shape;287;p4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288" name="Google Shape;288;p41"/>
          <p:cNvPicPr preferRelativeResize="0"/>
          <p:nvPr/>
        </p:nvPicPr>
        <p:blipFill>
          <a:blip r:embed="rId3">
            <a:alphaModFix/>
          </a:blip>
          <a:stretch>
            <a:fillRect/>
          </a:stretch>
        </p:blipFill>
        <p:spPr>
          <a:xfrm>
            <a:off x="738188" y="1600200"/>
            <a:ext cx="6753225" cy="3905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32802D-B4B7-844C-A5D1-8BAA92CA75B8}"/>
              </a:ext>
            </a:extLst>
          </p:cNvPr>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3D182478-5AFE-A34E-8DB8-ED5856ED9251}"/>
              </a:ext>
            </a:extLst>
          </p:cNvPr>
          <p:cNvSpPr>
            <a:spLocks noGrp="1"/>
          </p:cNvSpPr>
          <p:nvPr>
            <p:ph type="body" idx="1"/>
          </p:nvPr>
        </p:nvSpPr>
        <p:spPr/>
        <p:txBody>
          <a:bodyPr/>
          <a:lstStyle/>
          <a:p>
            <a:endParaRPr lang="en-US" dirty="0"/>
          </a:p>
        </p:txBody>
      </p:sp>
      <p:sp>
        <p:nvSpPr>
          <p:cNvPr id="6" name="Text Placeholder 5">
            <a:extLst>
              <a:ext uri="{FF2B5EF4-FFF2-40B4-BE49-F238E27FC236}">
                <a16:creationId xmlns:a16="http://schemas.microsoft.com/office/drawing/2014/main" id="{AEA72AE2-27D6-9143-8BAB-0ABA15A52CC3}"/>
              </a:ext>
            </a:extLst>
          </p:cNvPr>
          <p:cNvSpPr>
            <a:spLocks noGrp="1"/>
          </p:cNvSpPr>
          <p:nvPr>
            <p:ph type="body" idx="2"/>
          </p:nvPr>
        </p:nvSpPr>
        <p:spPr/>
        <p:txBody>
          <a:bodyPr/>
          <a:lstStyle/>
          <a:p>
            <a:endParaRPr lang="en-US" dirty="0"/>
          </a:p>
        </p:txBody>
      </p:sp>
      <p:pic>
        <p:nvPicPr>
          <p:cNvPr id="10" name="Picture 9">
            <a:extLst>
              <a:ext uri="{FF2B5EF4-FFF2-40B4-BE49-F238E27FC236}">
                <a16:creationId xmlns:a16="http://schemas.microsoft.com/office/drawing/2014/main" id="{B4E064C5-43D6-CD41-B39F-9B40A22F1362}"/>
              </a:ext>
            </a:extLst>
          </p:cNvPr>
          <p:cNvPicPr>
            <a:picLocks noChangeAspect="1"/>
          </p:cNvPicPr>
          <p:nvPr/>
        </p:nvPicPr>
        <p:blipFill>
          <a:blip r:embed="rId2"/>
          <a:stretch>
            <a:fillRect/>
          </a:stretch>
        </p:blipFill>
        <p:spPr>
          <a:xfrm>
            <a:off x="4495800" y="1045583"/>
            <a:ext cx="3292736" cy="5068231"/>
          </a:xfrm>
          <a:prstGeom prst="rect">
            <a:avLst/>
          </a:prstGeom>
        </p:spPr>
      </p:pic>
      <p:pic>
        <p:nvPicPr>
          <p:cNvPr id="12" name="Picture 11">
            <a:extLst>
              <a:ext uri="{FF2B5EF4-FFF2-40B4-BE49-F238E27FC236}">
                <a16:creationId xmlns:a16="http://schemas.microsoft.com/office/drawing/2014/main" id="{6D492A42-74B2-284D-87EF-4B716099F9AA}"/>
              </a:ext>
            </a:extLst>
          </p:cNvPr>
          <p:cNvPicPr>
            <a:picLocks noChangeAspect="1"/>
          </p:cNvPicPr>
          <p:nvPr/>
        </p:nvPicPr>
        <p:blipFill>
          <a:blip r:embed="rId3"/>
          <a:stretch>
            <a:fillRect/>
          </a:stretch>
        </p:blipFill>
        <p:spPr>
          <a:xfrm>
            <a:off x="457200" y="780011"/>
            <a:ext cx="3521337" cy="5548773"/>
          </a:xfrm>
          <a:prstGeom prst="rect">
            <a:avLst/>
          </a:prstGeom>
        </p:spPr>
      </p:pic>
    </p:spTree>
    <p:extLst>
      <p:ext uri="{BB962C8B-B14F-4D97-AF65-F5344CB8AC3E}">
        <p14:creationId xmlns:p14="http://schemas.microsoft.com/office/powerpoint/2010/main" val="4271260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F2226-EDE9-D84A-BDE1-94B4B35906E3}"/>
              </a:ext>
            </a:extLst>
          </p:cNvPr>
          <p:cNvSpPr>
            <a:spLocks noGrp="1"/>
          </p:cNvSpPr>
          <p:nvPr>
            <p:ph type="title"/>
          </p:nvPr>
        </p:nvSpPr>
        <p:spPr/>
        <p:txBody>
          <a:bodyPr/>
          <a:lstStyle/>
          <a:p>
            <a:pPr lvl="0">
              <a:spcBef>
                <a:spcPts val="640"/>
              </a:spcBef>
            </a:pPr>
            <a:br>
              <a:rPr lang="en-US" dirty="0"/>
            </a:br>
            <a:br>
              <a:rPr lang="en-US" dirty="0"/>
            </a:br>
            <a:r>
              <a:rPr lang="en-US" dirty="0"/>
              <a:t>Writing Center Open for Business!</a:t>
            </a:r>
            <a:br>
              <a:rPr lang="en-US" dirty="0"/>
            </a:br>
            <a:br>
              <a:rPr lang="en-US" dirty="0"/>
            </a:br>
            <a:endParaRPr lang="en-US" dirty="0"/>
          </a:p>
        </p:txBody>
      </p:sp>
      <p:sp>
        <p:nvSpPr>
          <p:cNvPr id="3" name="Text Placeholder 2">
            <a:extLst>
              <a:ext uri="{FF2B5EF4-FFF2-40B4-BE49-F238E27FC236}">
                <a16:creationId xmlns:a16="http://schemas.microsoft.com/office/drawing/2014/main" id="{B20E8A87-5EB2-8046-98F4-E339CE79BB9B}"/>
              </a:ext>
            </a:extLst>
          </p:cNvPr>
          <p:cNvSpPr>
            <a:spLocks noGrp="1"/>
          </p:cNvSpPr>
          <p:nvPr>
            <p:ph type="body" idx="1"/>
          </p:nvPr>
        </p:nvSpPr>
        <p:spPr>
          <a:xfrm>
            <a:off x="457200" y="1417638"/>
            <a:ext cx="8229600" cy="4708525"/>
          </a:xfrm>
        </p:spPr>
        <p:txBody>
          <a:bodyPr/>
          <a:lstStyle/>
          <a:p>
            <a:pPr marL="25400" indent="0">
              <a:buNone/>
            </a:pPr>
            <a:r>
              <a:rPr lang="en-US" dirty="0"/>
              <a:t>Writing Center consultants will be available to meet with WR students beginning on </a:t>
            </a:r>
            <a:r>
              <a:rPr lang="en-US" b="1" dirty="0"/>
              <a:t>Monday, September 10</a:t>
            </a:r>
            <a:r>
              <a:rPr lang="en-US" dirty="0"/>
              <a:t>. </a:t>
            </a:r>
          </a:p>
          <a:p>
            <a:pPr marL="25400" indent="0">
              <a:buNone/>
            </a:pPr>
            <a:endParaRPr lang="en-US" sz="2000" dirty="0"/>
          </a:p>
          <a:p>
            <a:pPr marL="25400" indent="0">
              <a:buNone/>
            </a:pPr>
            <a:r>
              <a:rPr lang="en-US" dirty="0"/>
              <a:t>Consultants will soon be available to visit your class to give brief presentations about the Writing Center.</a:t>
            </a:r>
          </a:p>
          <a:p>
            <a:pPr marL="25400" indent="0" algn="r">
              <a:buNone/>
            </a:pPr>
            <a:endParaRPr lang="en-US" sz="2400" dirty="0"/>
          </a:p>
          <a:p>
            <a:pPr marL="25400" indent="0" algn="r">
              <a:buNone/>
            </a:pPr>
            <a:r>
              <a:rPr lang="en-US" sz="2400" dirty="0"/>
              <a:t>Contact Heather Barrett, Writing Center Coordinator @ </a:t>
            </a:r>
            <a:r>
              <a:rPr lang="en-US" sz="2400" u="sng" dirty="0">
                <a:hlinkClick r:id="rId2"/>
              </a:rPr>
              <a:t>heathbar@bu.edu</a:t>
            </a:r>
            <a:r>
              <a:rPr lang="en-US" sz="2400" dirty="0"/>
              <a:t>  </a:t>
            </a:r>
          </a:p>
          <a:p>
            <a:endParaRPr lang="en-US" dirty="0"/>
          </a:p>
        </p:txBody>
      </p:sp>
    </p:spTree>
    <p:extLst>
      <p:ext uri="{BB962C8B-B14F-4D97-AF65-F5344CB8AC3E}">
        <p14:creationId xmlns:p14="http://schemas.microsoft.com/office/powerpoint/2010/main" val="3875605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685800" y="457200"/>
            <a:ext cx="7772400" cy="762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400"/>
              <a:buFont typeface="Cutive"/>
              <a:buNone/>
            </a:pPr>
            <a:r>
              <a:rPr lang="en-US" sz="2400" b="1" i="0" u="none" strike="noStrike" cap="none" dirty="0">
                <a:solidFill>
                  <a:schemeClr val="dk1"/>
                </a:solidFill>
                <a:latin typeface="Cutive"/>
                <a:ea typeface="Cutive"/>
                <a:cs typeface="Cutive"/>
                <a:sym typeface="Cutive"/>
              </a:rPr>
              <a:t>Reminders</a:t>
            </a:r>
            <a:endParaRPr dirty="0"/>
          </a:p>
        </p:txBody>
      </p:sp>
      <p:sp>
        <p:nvSpPr>
          <p:cNvPr id="149" name="Google Shape;149;p22"/>
          <p:cNvSpPr txBox="1">
            <a:spLocks noGrp="1"/>
          </p:cNvSpPr>
          <p:nvPr>
            <p:ph type="body" idx="1"/>
          </p:nvPr>
        </p:nvSpPr>
        <p:spPr>
          <a:xfrm>
            <a:off x="685800" y="1524000"/>
            <a:ext cx="7772400" cy="4114800"/>
          </a:xfrm>
          <a:prstGeom prst="rect">
            <a:avLst/>
          </a:prstGeom>
          <a:noFill/>
          <a:ln>
            <a:noFill/>
          </a:ln>
        </p:spPr>
        <p:txBody>
          <a:bodyPr spcFirstLastPara="1" wrap="square" lIns="91425" tIns="45700" rIns="91425" bIns="45700" anchor="t" anchorCtr="0">
            <a:noAutofit/>
          </a:bodyPr>
          <a:lstStyle/>
          <a:p>
            <a:pPr marL="0" lvl="0" indent="0" rtl="0">
              <a:spcBef>
                <a:spcPts val="400"/>
              </a:spcBef>
              <a:spcAft>
                <a:spcPts val="0"/>
              </a:spcAft>
              <a:buClr>
                <a:schemeClr val="dk1"/>
              </a:buClr>
              <a:buSzPts val="2000"/>
              <a:buFont typeface="Arial"/>
              <a:buNone/>
            </a:pPr>
            <a:endParaRPr sz="2000" dirty="0"/>
          </a:p>
          <a:p>
            <a:pPr marL="0" lvl="0" indent="0">
              <a:spcBef>
                <a:spcPts val="400"/>
              </a:spcBef>
              <a:buSzPts val="2000"/>
              <a:buNone/>
            </a:pPr>
            <a:r>
              <a:rPr lang="en-US" sz="1600" dirty="0"/>
              <a:t>Office Hours and Syllabi due today!</a:t>
            </a:r>
          </a:p>
          <a:p>
            <a:pPr marL="0" lvl="0" indent="0">
              <a:spcBef>
                <a:spcPts val="400"/>
              </a:spcBef>
              <a:buSzPts val="2000"/>
              <a:buNone/>
            </a:pPr>
            <a:r>
              <a:rPr lang="en-US" sz="1600" dirty="0">
                <a:hlinkClick r:id="rId3"/>
              </a:rPr>
              <a:t>http://www.bu.edu/wpnet/forms/directory-form/</a:t>
            </a:r>
            <a:endParaRPr lang="en-US" sz="1600" dirty="0"/>
          </a:p>
          <a:p>
            <a:pPr marL="0" lvl="0" indent="0">
              <a:spcBef>
                <a:spcPts val="400"/>
              </a:spcBef>
              <a:buSzPts val="2000"/>
              <a:buNone/>
            </a:pPr>
            <a:r>
              <a:rPr lang="en-US" sz="1600" dirty="0">
                <a:hlinkClick r:id="rId4"/>
              </a:rPr>
              <a:t>http://www.bu.edu/wpnet/forms/syllabus-submission-form/</a:t>
            </a:r>
            <a:endParaRPr lang="en-US" sz="1600" dirty="0"/>
          </a:p>
          <a:p>
            <a:pPr marL="0" lvl="0" indent="0">
              <a:spcBef>
                <a:spcPts val="400"/>
              </a:spcBef>
              <a:buSzPts val="2000"/>
              <a:buNone/>
            </a:pPr>
            <a:endParaRPr lang="en-US" sz="1600" dirty="0"/>
          </a:p>
          <a:p>
            <a:pPr marL="0" lvl="0" indent="0" rtl="0">
              <a:spcBef>
                <a:spcPts val="400"/>
              </a:spcBef>
              <a:spcAft>
                <a:spcPts val="0"/>
              </a:spcAft>
              <a:buClr>
                <a:schemeClr val="dk1"/>
              </a:buClr>
              <a:buSzPts val="2000"/>
              <a:buFont typeface="Arial"/>
              <a:buNone/>
            </a:pPr>
            <a:r>
              <a:rPr lang="en-US" sz="1600" dirty="0"/>
              <a:t>Observations and B-o-Y meetings</a:t>
            </a:r>
          </a:p>
          <a:p>
            <a:pPr marL="0" lvl="0" indent="0" rtl="0">
              <a:spcBef>
                <a:spcPts val="400"/>
              </a:spcBef>
              <a:spcAft>
                <a:spcPts val="0"/>
              </a:spcAft>
              <a:buClr>
                <a:schemeClr val="dk1"/>
              </a:buClr>
              <a:buSzPts val="2000"/>
              <a:buFont typeface="Arial"/>
              <a:buNone/>
            </a:pPr>
            <a:endParaRPr lang="en-US" sz="1600" dirty="0"/>
          </a:p>
          <a:p>
            <a:pPr marL="0" lvl="0" indent="0" rtl="0">
              <a:spcBef>
                <a:spcPts val="400"/>
              </a:spcBef>
              <a:spcAft>
                <a:spcPts val="0"/>
              </a:spcAft>
              <a:buClr>
                <a:schemeClr val="dk1"/>
              </a:buClr>
              <a:buSzPts val="2000"/>
              <a:buFont typeface="Arial"/>
              <a:buNone/>
            </a:pPr>
            <a:r>
              <a:rPr lang="en-US" sz="1600" dirty="0"/>
              <a:t>”Merit Review” next week</a:t>
            </a:r>
          </a:p>
          <a:p>
            <a:pPr marL="342900" lvl="0" indent="-215900" rtl="0">
              <a:spcBef>
                <a:spcPts val="400"/>
              </a:spcBef>
              <a:spcAft>
                <a:spcPts val="0"/>
              </a:spcAft>
              <a:buClr>
                <a:schemeClr val="dk1"/>
              </a:buClr>
              <a:buSzPts val="2000"/>
              <a:buFont typeface="Arial"/>
              <a:buNone/>
            </a:pPr>
            <a:endParaRPr sz="1600" dirty="0"/>
          </a:p>
          <a:p>
            <a:pPr marL="0" lvl="0" indent="0" rtl="0">
              <a:spcBef>
                <a:spcPts val="400"/>
              </a:spcBef>
              <a:spcAft>
                <a:spcPts val="0"/>
              </a:spcAft>
              <a:buClr>
                <a:schemeClr val="dk1"/>
              </a:buClr>
              <a:buSzPts val="2000"/>
              <a:buFont typeface="Arial"/>
              <a:buNone/>
            </a:pPr>
            <a:r>
              <a:rPr lang="en-US" sz="1600" dirty="0"/>
              <a:t>GWF Collaborative Mentoring Initiative</a:t>
            </a:r>
            <a:endParaRPr sz="1600" dirty="0"/>
          </a:p>
          <a:p>
            <a:pPr marL="342900" marR="0" lvl="0" indent="-225425" algn="l" rtl="0">
              <a:lnSpc>
                <a:spcPct val="80000"/>
              </a:lnSpc>
              <a:spcBef>
                <a:spcPts val="370"/>
              </a:spcBef>
              <a:spcAft>
                <a:spcPts val="0"/>
              </a:spcAft>
              <a:buClr>
                <a:schemeClr val="dk1"/>
              </a:buClr>
              <a:buSzPts val="1850"/>
              <a:buFont typeface="Arial"/>
              <a:buNone/>
            </a:pPr>
            <a:endParaRPr sz="1850" b="0" i="0" u="none" strike="noStrike" cap="none" dirty="0">
              <a:solidFill>
                <a:schemeClr val="dk1"/>
              </a:solidFill>
              <a:latin typeface="Calibri"/>
              <a:ea typeface="Calibri"/>
              <a:cs typeface="Calibri"/>
              <a:sym typeface="Calibri"/>
            </a:endParaRPr>
          </a:p>
          <a:p>
            <a:pPr marL="0" marR="0" lvl="0" indent="0" algn="l" rtl="0">
              <a:lnSpc>
                <a:spcPct val="80000"/>
              </a:lnSpc>
              <a:spcBef>
                <a:spcPts val="370"/>
              </a:spcBef>
              <a:spcAft>
                <a:spcPts val="0"/>
              </a:spcAft>
              <a:buClr>
                <a:schemeClr val="dk1"/>
              </a:buClr>
              <a:buSzPts val="1850"/>
              <a:buFont typeface="Arial"/>
              <a:buNone/>
            </a:pPr>
            <a:endParaRPr dirty="0"/>
          </a:p>
          <a:p>
            <a:pPr marL="0" marR="0" lvl="0" indent="0" algn="l" rtl="0">
              <a:lnSpc>
                <a:spcPct val="80000"/>
              </a:lnSpc>
              <a:spcBef>
                <a:spcPts val="370"/>
              </a:spcBef>
              <a:spcAft>
                <a:spcPts val="0"/>
              </a:spcAft>
              <a:buClr>
                <a:schemeClr val="dk1"/>
              </a:buClr>
              <a:buSzPts val="1850"/>
              <a:buFont typeface="Arial"/>
              <a:buNone/>
            </a:pPr>
            <a:endParaRPr sz="1850" b="0" i="0" u="none" strike="noStrike" cap="none" dirty="0">
              <a:solidFill>
                <a:schemeClr val="dk1"/>
              </a:solidFill>
              <a:latin typeface="Calibri"/>
              <a:ea typeface="Calibri"/>
              <a:cs typeface="Calibri"/>
              <a:sym typeface="Calibri"/>
            </a:endParaRPr>
          </a:p>
          <a:p>
            <a:pPr marL="117475" marR="0" lvl="0" indent="0" algn="l" rtl="0">
              <a:lnSpc>
                <a:spcPct val="80000"/>
              </a:lnSpc>
              <a:spcBef>
                <a:spcPts val="370"/>
              </a:spcBef>
              <a:spcAft>
                <a:spcPts val="0"/>
              </a:spcAft>
              <a:buClr>
                <a:schemeClr val="dk1"/>
              </a:buClr>
              <a:buSzPts val="1850"/>
              <a:buFont typeface="Arial"/>
              <a:buNone/>
            </a:pPr>
            <a:endParaRPr sz="1850" b="0" i="0" u="none" strike="noStrike" cap="none" dirty="0">
              <a:solidFill>
                <a:schemeClr val="dk1"/>
              </a:solidFill>
              <a:latin typeface="Calibri"/>
              <a:ea typeface="Calibri"/>
              <a:cs typeface="Calibri"/>
              <a:sym typeface="Calibri"/>
            </a:endParaRPr>
          </a:p>
          <a:p>
            <a:pPr marL="342900" marR="0" lvl="0" indent="-225425" algn="l" rtl="0">
              <a:lnSpc>
                <a:spcPct val="80000"/>
              </a:lnSpc>
              <a:spcBef>
                <a:spcPts val="370"/>
              </a:spcBef>
              <a:spcAft>
                <a:spcPts val="0"/>
              </a:spcAft>
              <a:buClr>
                <a:schemeClr val="dk1"/>
              </a:buClr>
              <a:buSzPts val="1850"/>
              <a:buFont typeface="Arial"/>
              <a:buNone/>
            </a:pPr>
            <a:endParaRPr sz="185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C2D8D-E2E9-3D47-81F5-146AD852B63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E18C81C-0BB7-A549-B094-40D7491967AF}"/>
              </a:ext>
            </a:extLst>
          </p:cNvPr>
          <p:cNvSpPr>
            <a:spLocks noGrp="1"/>
          </p:cNvSpPr>
          <p:nvPr>
            <p:ph type="body" idx="1"/>
          </p:nvPr>
        </p:nvSpPr>
        <p:spPr/>
        <p:txBody>
          <a:bodyPr/>
          <a:lstStyle/>
          <a:p>
            <a:endParaRPr lang="en-US" dirty="0"/>
          </a:p>
        </p:txBody>
      </p:sp>
      <p:sp>
        <p:nvSpPr>
          <p:cNvPr id="4" name="Rectangle 2">
            <a:extLst>
              <a:ext uri="{FF2B5EF4-FFF2-40B4-BE49-F238E27FC236}">
                <a16:creationId xmlns:a16="http://schemas.microsoft.com/office/drawing/2014/main" id="{C6A135A1-9A36-F24B-A45D-A9431930152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E3C99717-656D-4840-BACA-8B47D64BE9B2" descr="cid:525A19C2-75CE-4E4A-B85D-A55EC0132DE7@bu.edu">
            <a:extLst>
              <a:ext uri="{FF2B5EF4-FFF2-40B4-BE49-F238E27FC236}">
                <a16:creationId xmlns:a16="http://schemas.microsoft.com/office/drawing/2014/main" id="{64868D4C-8DF7-8246-A0F9-6396E2E7040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12192000" cy="721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283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F77C-4D51-CD42-9DF7-6C467D9408D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C531803-C9B0-EF48-9E68-E231A4B54EED}"/>
              </a:ext>
            </a:extLst>
          </p:cNvPr>
          <p:cNvSpPr>
            <a:spLocks noGrp="1"/>
          </p:cNvSpPr>
          <p:nvPr>
            <p:ph type="body" idx="1"/>
          </p:nvPr>
        </p:nvSpPr>
        <p:spPr/>
        <p:txBody>
          <a:bodyPr/>
          <a:lstStyle/>
          <a:p>
            <a:endParaRPr lang="en-US" dirty="0"/>
          </a:p>
        </p:txBody>
      </p:sp>
      <p:sp>
        <p:nvSpPr>
          <p:cNvPr id="4" name="Rectangle 2">
            <a:extLst>
              <a:ext uri="{FF2B5EF4-FFF2-40B4-BE49-F238E27FC236}">
                <a16:creationId xmlns:a16="http://schemas.microsoft.com/office/drawing/2014/main" id="{DF421CD2-16B7-3B41-B55C-E15220B75CA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3" name="CD6B40F7-8299-4D0B-B56A-200E4B8A71DE" descr="cid:8A3D1D2B-0CD4-4673-839B-96273A247A44@bu.edu">
            <a:extLst>
              <a:ext uri="{FF2B5EF4-FFF2-40B4-BE49-F238E27FC236}">
                <a16:creationId xmlns:a16="http://schemas.microsoft.com/office/drawing/2014/main" id="{006625B2-8C77-7043-8A51-7A63BA9B608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12192000" cy="716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687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52A6-4FFE-BB43-BA75-37277AEB957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2E82F40-141B-4440-ABC9-692B36448077}"/>
              </a:ext>
            </a:extLst>
          </p:cNvPr>
          <p:cNvSpPr>
            <a:spLocks noGrp="1"/>
          </p:cNvSpPr>
          <p:nvPr>
            <p:ph type="body" idx="1"/>
          </p:nvPr>
        </p:nvSpPr>
        <p:spPr/>
        <p:txBody>
          <a:bodyPr/>
          <a:lstStyle/>
          <a:p>
            <a:pPr marL="25400" indent="0">
              <a:buNone/>
            </a:pPr>
            <a:endParaRPr lang="en-US" dirty="0"/>
          </a:p>
        </p:txBody>
      </p:sp>
      <p:pic>
        <p:nvPicPr>
          <p:cNvPr id="4" name="Picture 3">
            <a:extLst>
              <a:ext uri="{FF2B5EF4-FFF2-40B4-BE49-F238E27FC236}">
                <a16:creationId xmlns:a16="http://schemas.microsoft.com/office/drawing/2014/main" id="{DA708985-994F-0F41-B96D-8620E5F73EBB}"/>
              </a:ext>
            </a:extLst>
          </p:cNvPr>
          <p:cNvPicPr>
            <a:picLocks noChangeAspect="1"/>
          </p:cNvPicPr>
          <p:nvPr/>
        </p:nvPicPr>
        <p:blipFill>
          <a:blip r:embed="rId2"/>
          <a:stretch>
            <a:fillRect/>
          </a:stretch>
        </p:blipFill>
        <p:spPr>
          <a:xfrm>
            <a:off x="934976" y="232224"/>
            <a:ext cx="4946074" cy="6400800"/>
          </a:xfrm>
          <a:prstGeom prst="rect">
            <a:avLst/>
          </a:prstGeom>
        </p:spPr>
      </p:pic>
    </p:spTree>
    <p:extLst>
      <p:ext uri="{BB962C8B-B14F-4D97-AF65-F5344CB8AC3E}">
        <p14:creationId xmlns:p14="http://schemas.microsoft.com/office/powerpoint/2010/main" val="3735110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52DD-F22E-9944-8E31-7F72772966A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69A7F27-A355-A748-8423-C78C88986677}"/>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0A2AD01B-FC2C-1B47-8076-5E4E9ADD1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229" y="274638"/>
            <a:ext cx="4143541" cy="6400800"/>
          </a:xfrm>
          <a:prstGeom prst="rect">
            <a:avLst/>
          </a:prstGeom>
          <a:ln>
            <a:solidFill>
              <a:schemeClr val="tx1"/>
            </a:solidFill>
          </a:ln>
        </p:spPr>
      </p:pic>
    </p:spTree>
    <p:extLst>
      <p:ext uri="{BB962C8B-B14F-4D97-AF65-F5344CB8AC3E}">
        <p14:creationId xmlns:p14="http://schemas.microsoft.com/office/powerpoint/2010/main" val="487465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l" rtl="0">
              <a:spcBef>
                <a:spcPts val="640"/>
              </a:spcBef>
              <a:spcAft>
                <a:spcPts val="0"/>
              </a:spcAft>
              <a:buNone/>
            </a:pPr>
            <a:r>
              <a:rPr lang="en-US" sz="3200" dirty="0"/>
              <a:t>Tony Wallace: a Celebration</a:t>
            </a:r>
            <a:endParaRPr sz="3200" dirty="0"/>
          </a:p>
        </p:txBody>
      </p:sp>
      <p:sp>
        <p:nvSpPr>
          <p:cNvPr id="156" name="Google Shape;156;p2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buNone/>
            </a:pPr>
            <a:endParaRPr lang="en-US" dirty="0"/>
          </a:p>
          <a:p>
            <a:pPr marL="0" lvl="0" indent="0">
              <a:buNone/>
            </a:pPr>
            <a:endParaRPr lang="en-US" dirty="0"/>
          </a:p>
          <a:p>
            <a:pPr marL="0" lvl="0" indent="0">
              <a:buNone/>
            </a:pPr>
            <a:endParaRPr lang="en-US" dirty="0"/>
          </a:p>
          <a:p>
            <a:pPr marL="0" lvl="0" indent="0">
              <a:buNone/>
            </a:pPr>
            <a:endParaRPr lang="en-US" dirty="0"/>
          </a:p>
          <a:p>
            <a:pPr marL="0" lvl="0" indent="0">
              <a:buNone/>
            </a:pPr>
            <a:r>
              <a:rPr lang="en-US" dirty="0"/>
              <a:t>Thursday, September 20, 5 pm in the Writing Center</a:t>
            </a:r>
          </a:p>
          <a:p>
            <a:pPr marL="0" lvl="0" indent="0" algn="r">
              <a:buNone/>
            </a:pPr>
            <a:r>
              <a:rPr lang="en-US" sz="2400" dirty="0"/>
              <a:t>Contact Bill Marx (</a:t>
            </a:r>
            <a:r>
              <a:rPr lang="en-US" sz="2400" dirty="0">
                <a:hlinkClick r:id="rId3"/>
              </a:rPr>
              <a:t>wmarx@bu.edu</a:t>
            </a:r>
            <a:r>
              <a:rPr lang="en-US" sz="2400" dirty="0"/>
              <a:t>) </a:t>
            </a:r>
          </a:p>
          <a:p>
            <a:pPr marL="0" lvl="0" indent="0" algn="r">
              <a:buNone/>
            </a:pPr>
            <a:r>
              <a:rPr lang="en-US" sz="2400" dirty="0"/>
              <a:t>or Holly Schaaf (</a:t>
            </a:r>
            <a:r>
              <a:rPr lang="en-US" sz="2400" dirty="0">
                <a:hlinkClick r:id="rId4"/>
              </a:rPr>
              <a:t>hcschaaf@bu.edu</a:t>
            </a:r>
            <a:r>
              <a:rPr lang="en-US" sz="2400" dirty="0"/>
              <a:t>)</a:t>
            </a:r>
            <a:endParaRPr sz="2400" dirty="0"/>
          </a:p>
        </p:txBody>
      </p:sp>
      <p:pic>
        <p:nvPicPr>
          <p:cNvPr id="157" name="Google Shape;157;p23"/>
          <p:cNvPicPr preferRelativeResize="0"/>
          <p:nvPr/>
        </p:nvPicPr>
        <p:blipFill>
          <a:blip r:embed="rId5">
            <a:alphaModFix/>
          </a:blip>
          <a:stretch>
            <a:fillRect/>
          </a:stretch>
        </p:blipFill>
        <p:spPr>
          <a:xfrm>
            <a:off x="533715" y="1600200"/>
            <a:ext cx="2994794" cy="179325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5"/>
          <p:cNvSpPr txBox="1">
            <a:spLocks noGrp="1"/>
          </p:cNvSpPr>
          <p:nvPr>
            <p:ph type="title"/>
          </p:nvPr>
        </p:nvSpPr>
        <p:spPr>
          <a:xfrm>
            <a:off x="526600" y="4528968"/>
            <a:ext cx="8229600" cy="135881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br>
              <a:rPr lang="en-US" dirty="0"/>
            </a:br>
            <a:r>
              <a:rPr lang="en-US" sz="3200" dirty="0"/>
              <a:t>Writing in the Field </a:t>
            </a:r>
            <a:br>
              <a:rPr lang="en-US" sz="3200" dirty="0"/>
            </a:br>
            <a:r>
              <a:rPr lang="en-US" sz="3200" dirty="0"/>
              <a:t>with Gavin </a:t>
            </a:r>
            <a:r>
              <a:rPr lang="en-US" sz="3200" dirty="0" err="1"/>
              <a:t>Benke</a:t>
            </a:r>
            <a:endParaRPr sz="3200" dirty="0"/>
          </a:p>
          <a:p>
            <a:pPr marL="0" marR="0" lvl="0" indent="0" algn="ctr" rtl="0">
              <a:spcBef>
                <a:spcPts val="0"/>
              </a:spcBef>
              <a:spcAft>
                <a:spcPts val="0"/>
              </a:spcAft>
              <a:buClr>
                <a:schemeClr val="dk1"/>
              </a:buClr>
              <a:buSzPts val="4400"/>
              <a:buFont typeface="Calibri"/>
              <a:buNone/>
            </a:pPr>
            <a:r>
              <a:rPr lang="en-US" sz="3200" dirty="0"/>
              <a:t>October 25</a:t>
            </a:r>
            <a:br>
              <a:rPr lang="en-US" dirty="0"/>
            </a:br>
            <a:endParaRPr dirty="0"/>
          </a:p>
        </p:txBody>
      </p:sp>
      <p:pic>
        <p:nvPicPr>
          <p:cNvPr id="246" name="Google Shape;246;p35"/>
          <p:cNvPicPr preferRelativeResize="0"/>
          <p:nvPr/>
        </p:nvPicPr>
        <p:blipFill>
          <a:blip r:embed="rId3">
            <a:alphaModFix/>
          </a:blip>
          <a:stretch>
            <a:fillRect/>
          </a:stretch>
        </p:blipFill>
        <p:spPr>
          <a:xfrm>
            <a:off x="892885" y="2162288"/>
            <a:ext cx="2944995" cy="2256419"/>
          </a:xfrm>
          <a:prstGeom prst="rect">
            <a:avLst/>
          </a:prstGeom>
          <a:noFill/>
          <a:ln>
            <a:noFill/>
          </a:ln>
        </p:spPr>
      </p:pic>
      <p:sp>
        <p:nvSpPr>
          <p:cNvPr id="3" name="TextBox 2">
            <a:extLst>
              <a:ext uri="{FF2B5EF4-FFF2-40B4-BE49-F238E27FC236}">
                <a16:creationId xmlns:a16="http://schemas.microsoft.com/office/drawing/2014/main" id="{44498D55-F610-B34D-BA50-433AA5A64911}"/>
              </a:ext>
            </a:extLst>
          </p:cNvPr>
          <p:cNvSpPr txBox="1"/>
          <p:nvPr/>
        </p:nvSpPr>
        <p:spPr>
          <a:xfrm>
            <a:off x="1116195" y="516367"/>
            <a:ext cx="5443370" cy="1077218"/>
          </a:xfrm>
          <a:prstGeom prst="rect">
            <a:avLst/>
          </a:prstGeom>
          <a:noFill/>
        </p:spPr>
        <p:txBody>
          <a:bodyPr wrap="square" rtlCol="0">
            <a:spAutoFit/>
          </a:bodyPr>
          <a:lstStyle/>
          <a:p>
            <a:r>
              <a:rPr lang="en-US" sz="3200" dirty="0"/>
              <a:t>WID AND TWID </a:t>
            </a:r>
          </a:p>
          <a:p>
            <a:r>
              <a:rPr lang="en-US" sz="3200" dirty="0"/>
              <a:t>with David Shawn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173" name="Google Shape;173;p25"/>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174" name="Google Shape;174;p25"/>
          <p:cNvPicPr preferRelativeResize="0"/>
          <p:nvPr/>
        </p:nvPicPr>
        <p:blipFill>
          <a:blip r:embed="rId3">
            <a:alphaModFix/>
          </a:blip>
          <a:stretch>
            <a:fillRect/>
          </a:stretch>
        </p:blipFill>
        <p:spPr>
          <a:xfrm>
            <a:off x="388725" y="274650"/>
            <a:ext cx="8398949" cy="5970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dirty="0">
                <a:solidFill>
                  <a:schemeClr val="dk1"/>
                </a:solidFill>
                <a:latin typeface="Calibri"/>
                <a:ea typeface="Calibri"/>
                <a:cs typeface="Calibri"/>
                <a:sym typeface="Calibri"/>
              </a:rPr>
              <a:t>Faculty Seminar</a:t>
            </a:r>
            <a:endParaRPr dirty="0"/>
          </a:p>
        </p:txBody>
      </p:sp>
      <p:sp>
        <p:nvSpPr>
          <p:cNvPr id="180" name="Google Shape;180;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endParaRPr sz="2000" b="1" i="0" u="none" strike="noStrike" cap="none" dirty="0">
              <a:solidFill>
                <a:schemeClr val="dk1"/>
              </a:solidFill>
              <a:latin typeface="Calibri"/>
              <a:ea typeface="Calibri"/>
              <a:cs typeface="Calibri"/>
              <a:sym typeface="Calibri"/>
            </a:endParaRPr>
          </a:p>
          <a:p>
            <a:pPr marL="0" marR="0" lvl="0" indent="0" algn="l" rtl="0">
              <a:spcBef>
                <a:spcPts val="400"/>
              </a:spcBef>
              <a:spcAft>
                <a:spcPts val="0"/>
              </a:spcAft>
              <a:buClr>
                <a:schemeClr val="dk1"/>
              </a:buClr>
              <a:buSzPts val="2000"/>
              <a:buFont typeface="Arial"/>
              <a:buNone/>
            </a:pPr>
            <a:r>
              <a:rPr lang="en-US" sz="2000" b="1" i="0" u="none" strike="noStrike" cap="none" dirty="0">
                <a:solidFill>
                  <a:schemeClr val="dk1"/>
                </a:solidFill>
                <a:latin typeface="Calibri"/>
                <a:ea typeface="Calibri"/>
                <a:cs typeface="Calibri"/>
                <a:sym typeface="Calibri"/>
              </a:rPr>
              <a:t>Creativity and Collaboration</a:t>
            </a:r>
            <a:r>
              <a:rPr lang="en-US" sz="2000" b="0" i="0" u="none" strike="noStrike" cap="none" dirty="0">
                <a:solidFill>
                  <a:schemeClr val="dk1"/>
                </a:solidFill>
                <a:latin typeface="Calibri"/>
                <a:ea typeface="Calibri"/>
                <a:cs typeface="Calibri"/>
                <a:sym typeface="Calibri"/>
              </a:rPr>
              <a:t> Carrie Bennett and Jessica </a:t>
            </a:r>
            <a:r>
              <a:rPr lang="en-US" sz="2000" b="0" i="0" u="none" strike="noStrike" cap="none" dirty="0" err="1">
                <a:solidFill>
                  <a:schemeClr val="dk1"/>
                </a:solidFill>
                <a:latin typeface="Calibri"/>
                <a:ea typeface="Calibri"/>
                <a:cs typeface="Calibri"/>
                <a:sym typeface="Calibri"/>
              </a:rPr>
              <a:t>Bozek</a:t>
            </a:r>
            <a:endParaRPr sz="2000" b="0" i="0" u="none" strike="noStrike" cap="none" dirty="0">
              <a:solidFill>
                <a:schemeClr val="dk1"/>
              </a:solidFill>
              <a:latin typeface="Calibri"/>
              <a:ea typeface="Calibri"/>
              <a:cs typeface="Calibri"/>
              <a:sym typeface="Calibri"/>
            </a:endParaRPr>
          </a:p>
          <a:p>
            <a:pPr marL="0" marR="0" lvl="0" indent="0" algn="l" rtl="0">
              <a:spcBef>
                <a:spcPts val="400"/>
              </a:spcBef>
              <a:spcAft>
                <a:spcPts val="0"/>
              </a:spcAft>
              <a:buClr>
                <a:schemeClr val="dk1"/>
              </a:buClr>
              <a:buSzPts val="1100"/>
              <a:buFont typeface="Arial"/>
              <a:buNone/>
            </a:pPr>
            <a:endParaRPr sz="1100" b="1"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r>
              <a:rPr lang="en-US" sz="1100" dirty="0">
                <a:latin typeface="Arial"/>
                <a:ea typeface="Arial"/>
                <a:cs typeface="Arial"/>
                <a:sym typeface="Arial"/>
              </a:rPr>
              <a:t>This faculty seminar will be devoted to the practice of creativity and collaboration in the first-year writing classroom. Using scholarly and non-scholarly texts to create a framework, we will explore the traditions and intersections between creative and critical writing. How can creative approaches broaden students’ understanding of critical texts? What is lost and gained when we re-envision learning as a group endeavor? In what ways do creativity and collaboration increase student agency, engagement, and sense of community in the college classroom?</a:t>
            </a: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r>
              <a:rPr lang="en-US" sz="1100" dirty="0">
                <a:latin typeface="Arial"/>
                <a:ea typeface="Arial"/>
                <a:cs typeface="Arial"/>
                <a:sym typeface="Arial"/>
              </a:rPr>
              <a:t>There will be three 2-hour sessions. Participants need to attend all three to earn Faculty Seminar credit.</a:t>
            </a: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r>
              <a:rPr lang="en-US" sz="1100" dirty="0">
                <a:latin typeface="Arial"/>
                <a:ea typeface="Arial"/>
                <a:cs typeface="Arial"/>
                <a:sym typeface="Arial"/>
              </a:rPr>
              <a:t>November 1: Creativity</a:t>
            </a: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r>
              <a:rPr lang="en-US" sz="1100" dirty="0">
                <a:latin typeface="Arial"/>
                <a:ea typeface="Arial"/>
                <a:cs typeface="Arial"/>
                <a:sym typeface="Arial"/>
              </a:rPr>
              <a:t>November 8: Collaboration</a:t>
            </a:r>
            <a:endParaRPr sz="1100" dirty="0">
              <a:latin typeface="Arial"/>
              <a:ea typeface="Arial"/>
              <a:cs typeface="Arial"/>
              <a:sym typeface="Arial"/>
            </a:endParaRPr>
          </a:p>
          <a:p>
            <a:pPr marL="0" marR="0" lvl="0" indent="0" algn="l" rtl="0">
              <a:spcBef>
                <a:spcPts val="400"/>
              </a:spcBef>
              <a:spcAft>
                <a:spcPts val="0"/>
              </a:spcAft>
              <a:buClr>
                <a:schemeClr val="dk1"/>
              </a:buClr>
              <a:buSzPts val="1100"/>
              <a:buFont typeface="Arial"/>
              <a:buNone/>
            </a:pPr>
            <a:r>
              <a:rPr lang="en-US" sz="1100" dirty="0">
                <a:latin typeface="Arial"/>
                <a:ea typeface="Arial"/>
                <a:cs typeface="Arial"/>
                <a:sym typeface="Arial"/>
              </a:rPr>
              <a:t>November 15: Practical Applications &amp; Assessment</a:t>
            </a:r>
            <a:endParaRPr sz="1100" dirty="0">
              <a:latin typeface="Arial"/>
              <a:ea typeface="Arial"/>
              <a:cs typeface="Arial"/>
              <a:sym typeface="Arial"/>
            </a:endParaRPr>
          </a:p>
          <a:p>
            <a:pPr marL="0" marR="0" lvl="0" indent="0" algn="l" rtl="0">
              <a:spcBef>
                <a:spcPts val="400"/>
              </a:spcBef>
              <a:spcAft>
                <a:spcPts val="0"/>
              </a:spcAft>
              <a:buClr>
                <a:schemeClr val="dk1"/>
              </a:buClr>
              <a:buSzPts val="2000"/>
              <a:buFont typeface="Arial"/>
              <a:buNone/>
            </a:pPr>
            <a:endParaRPr sz="2000" dirty="0"/>
          </a:p>
          <a:p>
            <a:pPr marL="0" marR="0" lvl="0" indent="0" algn="l" rtl="0">
              <a:spcBef>
                <a:spcPts val="400"/>
              </a:spcBef>
              <a:spcAft>
                <a:spcPts val="0"/>
              </a:spcAft>
              <a:buClr>
                <a:schemeClr val="dk1"/>
              </a:buClr>
              <a:buSzPts val="2000"/>
              <a:buFont typeface="Arial"/>
              <a:buNone/>
            </a:pPr>
            <a:endParaRPr sz="20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dirty="0" err="1"/>
              <a:t>Wpnet</a:t>
            </a:r>
            <a:r>
              <a:rPr lang="en-US" dirty="0"/>
              <a:t> resources</a:t>
            </a:r>
            <a:endParaRPr dirty="0"/>
          </a:p>
        </p:txBody>
      </p:sp>
      <p:sp>
        <p:nvSpPr>
          <p:cNvPr id="117" name="Google Shape;117;p17"/>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dirty="0"/>
          </a:p>
        </p:txBody>
      </p:sp>
      <p:pic>
        <p:nvPicPr>
          <p:cNvPr id="3" name="Picture 2">
            <a:extLst>
              <a:ext uri="{FF2B5EF4-FFF2-40B4-BE49-F238E27FC236}">
                <a16:creationId xmlns:a16="http://schemas.microsoft.com/office/drawing/2014/main" id="{BA923C3A-EF68-6145-B896-E918697DCA51}"/>
              </a:ext>
            </a:extLst>
          </p:cNvPr>
          <p:cNvPicPr>
            <a:picLocks noChangeAspect="1"/>
          </p:cNvPicPr>
          <p:nvPr/>
        </p:nvPicPr>
        <p:blipFill>
          <a:blip r:embed="rId3"/>
          <a:stretch>
            <a:fillRect/>
          </a:stretch>
        </p:blipFill>
        <p:spPr>
          <a:xfrm>
            <a:off x="677731" y="1600200"/>
            <a:ext cx="7272169" cy="521732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dirty="0">
                <a:solidFill>
                  <a:schemeClr val="dk1"/>
                </a:solidFill>
                <a:latin typeface="Calibri"/>
                <a:ea typeface="Calibri"/>
                <a:cs typeface="Calibri"/>
                <a:sym typeface="Calibri"/>
              </a:rPr>
              <a:t>Curriculum Committee </a:t>
            </a:r>
            <a:endParaRPr dirty="0"/>
          </a:p>
        </p:txBody>
      </p:sp>
      <p:sp>
        <p:nvSpPr>
          <p:cNvPr id="252" name="Google Shape;252;p3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dk1"/>
              </a:buClr>
              <a:buSzPts val="1520"/>
              <a:buFont typeface="Arial"/>
              <a:buNone/>
            </a:pPr>
            <a:r>
              <a:rPr lang="en-US" sz="1520" b="1" i="0" u="none" strike="noStrike" cap="none" dirty="0">
                <a:solidFill>
                  <a:schemeClr val="dk1"/>
                </a:solidFill>
                <a:latin typeface="Calibri"/>
                <a:ea typeface="Calibri"/>
                <a:cs typeface="Calibri"/>
                <a:sym typeface="Calibri"/>
              </a:rPr>
              <a:t>Co-chairs</a:t>
            </a:r>
            <a:r>
              <a:rPr lang="en-US" sz="1520" b="1" dirty="0"/>
              <a:t> </a:t>
            </a:r>
            <a:r>
              <a:rPr lang="en-US" sz="1520" b="1" i="0" u="none" strike="noStrike" cap="none" dirty="0">
                <a:solidFill>
                  <a:schemeClr val="dk1"/>
                </a:solidFill>
                <a:latin typeface="Calibri"/>
                <a:ea typeface="Calibri"/>
                <a:cs typeface="Calibri"/>
                <a:sym typeface="Calibri"/>
              </a:rPr>
              <a:t>201</a:t>
            </a:r>
            <a:r>
              <a:rPr lang="en-US" sz="1520" b="1" dirty="0"/>
              <a:t>8</a:t>
            </a:r>
            <a:r>
              <a:rPr lang="en-US" sz="1520" b="1" i="0" u="none" strike="noStrike" cap="none" dirty="0">
                <a:solidFill>
                  <a:schemeClr val="dk1"/>
                </a:solidFill>
                <a:latin typeface="Calibri"/>
                <a:ea typeface="Calibri"/>
                <a:cs typeface="Calibri"/>
                <a:sym typeface="Calibri"/>
              </a:rPr>
              <a:t>-1</a:t>
            </a:r>
            <a:r>
              <a:rPr lang="en-US" sz="1520" b="1" dirty="0"/>
              <a:t>9</a:t>
            </a:r>
            <a:r>
              <a:rPr lang="en-US" sz="1520" b="1" i="0" u="none" strike="noStrike" cap="none" dirty="0">
                <a:solidFill>
                  <a:schemeClr val="dk1"/>
                </a:solidFill>
                <a:latin typeface="Calibri"/>
                <a:ea typeface="Calibri"/>
                <a:cs typeface="Calibri"/>
                <a:sym typeface="Calibri"/>
              </a:rPr>
              <a:t>: Dora Goss and </a:t>
            </a:r>
            <a:r>
              <a:rPr lang="en-US" sz="1520" b="1" dirty="0"/>
              <a:t>______</a:t>
            </a:r>
            <a:endParaRPr sz="1520" b="0" i="0" u="none" strike="noStrike" cap="none" dirty="0">
              <a:solidFill>
                <a:schemeClr val="dk1"/>
              </a:solidFill>
              <a:latin typeface="Calibri"/>
              <a:ea typeface="Calibri"/>
              <a:cs typeface="Calibri"/>
              <a:sym typeface="Calibri"/>
            </a:endParaRPr>
          </a:p>
          <a:p>
            <a:pPr marL="0" marR="0" lvl="0" indent="0" algn="ctr" rtl="0">
              <a:lnSpc>
                <a:spcPct val="80000"/>
              </a:lnSpc>
              <a:spcBef>
                <a:spcPts val="304"/>
              </a:spcBef>
              <a:spcAft>
                <a:spcPts val="0"/>
              </a:spcAft>
              <a:buClr>
                <a:schemeClr val="dk1"/>
              </a:buClr>
              <a:buSzPts val="1520"/>
              <a:buFont typeface="Arial"/>
              <a:buNone/>
            </a:pPr>
            <a:endParaRPr dirty="0"/>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a:p>
            <a:pPr marL="0" marR="0" lvl="0" indent="0" algn="l" rtl="0">
              <a:lnSpc>
                <a:spcPct val="80000"/>
              </a:lnSpc>
              <a:spcBef>
                <a:spcPts val="304"/>
              </a:spcBef>
              <a:spcAft>
                <a:spcPts val="0"/>
              </a:spcAft>
              <a:buClr>
                <a:schemeClr val="dk1"/>
              </a:buClr>
              <a:buSzPts val="1520"/>
              <a:buFont typeface="Arial"/>
              <a:buNone/>
            </a:pPr>
            <a:r>
              <a:rPr lang="en-US" sz="1800" b="0" i="0" u="none" strike="noStrike" cap="none" dirty="0">
                <a:solidFill>
                  <a:schemeClr val="dk1"/>
                </a:solidFill>
                <a:latin typeface="Calibri"/>
                <a:ea typeface="Calibri"/>
                <a:cs typeface="Calibri"/>
                <a:sym typeface="Calibri"/>
              </a:rPr>
              <a:t>Topics to discuss this semester include:</a:t>
            </a:r>
            <a:endParaRPr sz="1800" dirty="0"/>
          </a:p>
          <a:p>
            <a:pPr marL="0" marR="0" lvl="0" indent="0" algn="l" rtl="0">
              <a:lnSpc>
                <a:spcPct val="80000"/>
              </a:lnSpc>
              <a:spcBef>
                <a:spcPts val="304"/>
              </a:spcBef>
              <a:spcAft>
                <a:spcPts val="0"/>
              </a:spcAft>
              <a:buClr>
                <a:schemeClr val="dk1"/>
              </a:buClr>
              <a:buSzPts val="1520"/>
              <a:buFont typeface="Arial"/>
              <a:buNone/>
            </a:pPr>
            <a:endParaRPr sz="1800" b="0" i="0" u="none" strike="noStrike" cap="none" dirty="0">
              <a:solidFill>
                <a:schemeClr val="dk1"/>
              </a:solidFill>
              <a:latin typeface="Calibri"/>
              <a:ea typeface="Calibri"/>
              <a:cs typeface="Calibri"/>
              <a:sym typeface="Calibri"/>
            </a:endParaRPr>
          </a:p>
          <a:p>
            <a:pPr marL="342900" marR="0" lvl="0" indent="-246380" algn="l" rtl="0">
              <a:lnSpc>
                <a:spcPct val="80000"/>
              </a:lnSpc>
              <a:spcBef>
                <a:spcPts val="304"/>
              </a:spcBef>
              <a:spcAft>
                <a:spcPts val="0"/>
              </a:spcAft>
              <a:buClr>
                <a:schemeClr val="dk1"/>
              </a:buClr>
              <a:buSzPts val="1520"/>
              <a:buFont typeface="Arial"/>
              <a:buNone/>
            </a:pPr>
            <a:endParaRPr sz="180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r>
              <a:rPr lang="en-US" sz="1800" b="0" i="0" u="none" strike="noStrike" cap="none" dirty="0">
                <a:solidFill>
                  <a:schemeClr val="dk1"/>
                </a:solidFill>
                <a:latin typeface="Calibri"/>
                <a:ea typeface="Calibri"/>
                <a:cs typeface="Calibri"/>
                <a:sym typeface="Calibri"/>
              </a:rPr>
              <a:t>Assessing Hub 1.0—the end of innovation</a:t>
            </a:r>
          </a:p>
          <a:p>
            <a:pPr marL="342900" marR="0" lvl="0" indent="-342900" algn="l" rtl="0">
              <a:lnSpc>
                <a:spcPct val="80000"/>
              </a:lnSpc>
              <a:spcBef>
                <a:spcPts val="304"/>
              </a:spcBef>
              <a:spcAft>
                <a:spcPts val="0"/>
              </a:spcAft>
              <a:buClr>
                <a:schemeClr val="dk1"/>
              </a:buClr>
              <a:buSzPts val="1520"/>
              <a:buFont typeface="Arial"/>
              <a:buChar char="•"/>
            </a:pPr>
            <a:endParaRPr lang="en-US" sz="180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r>
              <a:rPr lang="en-US" sz="1800" dirty="0"/>
              <a:t>Revisions of Teacher’s Guide to curriculum</a:t>
            </a:r>
            <a:endParaRPr sz="1800" dirty="0"/>
          </a:p>
          <a:p>
            <a:pPr marL="0" marR="0" lvl="0" indent="0" algn="l" rtl="0">
              <a:lnSpc>
                <a:spcPct val="80000"/>
              </a:lnSpc>
              <a:spcBef>
                <a:spcPts val="304"/>
              </a:spcBef>
              <a:spcAft>
                <a:spcPts val="0"/>
              </a:spcAft>
              <a:buClr>
                <a:schemeClr val="dk1"/>
              </a:buClr>
              <a:buSzPts val="1520"/>
              <a:buNone/>
            </a:pPr>
            <a:endParaRPr lang="en-US" sz="1800" b="0" i="0" u="none" strike="noStrike" cap="none" dirty="0">
              <a:solidFill>
                <a:schemeClr val="dk1"/>
              </a:solidFill>
              <a:latin typeface="Calibri"/>
              <a:ea typeface="Calibri"/>
              <a:cs typeface="Calibri"/>
              <a:sym typeface="Calibri"/>
            </a:endParaRPr>
          </a:p>
          <a:p>
            <a:pPr marL="342900" indent="-342900">
              <a:lnSpc>
                <a:spcPct val="80000"/>
              </a:lnSpc>
              <a:spcBef>
                <a:spcPts val="304"/>
              </a:spcBef>
              <a:buSzPts val="1520"/>
            </a:pPr>
            <a:r>
              <a:rPr lang="en-US" sz="1800" dirty="0"/>
              <a:t>anything you, our faculty, bring to the table. </a:t>
            </a:r>
          </a:p>
          <a:p>
            <a:pPr marL="342900" marR="0" lvl="0" indent="-342900" algn="l" rtl="0">
              <a:lnSpc>
                <a:spcPct val="80000"/>
              </a:lnSpc>
              <a:spcBef>
                <a:spcPts val="304"/>
              </a:spcBef>
              <a:spcAft>
                <a:spcPts val="0"/>
              </a:spcAft>
              <a:buClr>
                <a:schemeClr val="dk1"/>
              </a:buClr>
              <a:buSzPts val="1520"/>
              <a:buFont typeface="Arial"/>
              <a:buChar char="•"/>
            </a:pPr>
            <a:endParaRPr lang="en-US" sz="180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lang="en-US" sz="180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lang="en-US" sz="1520" dirty="0"/>
          </a:p>
          <a:p>
            <a:pPr marL="342900" marR="0" lvl="0" indent="-342900" algn="l" rtl="0">
              <a:lnSpc>
                <a:spcPct val="80000"/>
              </a:lnSpc>
              <a:spcBef>
                <a:spcPts val="304"/>
              </a:spcBef>
              <a:spcAft>
                <a:spcPts val="0"/>
              </a:spcAft>
              <a:buClr>
                <a:schemeClr val="dk1"/>
              </a:buClr>
              <a:buSzPts val="1520"/>
              <a:buFont typeface="Arial"/>
              <a:buChar char="•"/>
            </a:pPr>
            <a:endParaRPr lang="en-US"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dirty="0"/>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3527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dirty="0">
                <a:solidFill>
                  <a:schemeClr val="dk1"/>
                </a:solidFill>
                <a:latin typeface="Calibri"/>
                <a:ea typeface="Calibri"/>
                <a:cs typeface="Calibri"/>
                <a:sym typeface="Calibri"/>
              </a:rPr>
              <a:t>Faculty Issues Committee </a:t>
            </a:r>
            <a:endParaRPr dirty="0"/>
          </a:p>
        </p:txBody>
      </p:sp>
      <p:sp>
        <p:nvSpPr>
          <p:cNvPr id="252" name="Google Shape;252;p3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dk1"/>
              </a:buClr>
              <a:buSzPts val="1520"/>
              <a:buFont typeface="Arial"/>
              <a:buNone/>
            </a:pPr>
            <a:r>
              <a:rPr lang="en-US" sz="1520" b="1" i="0" u="none" strike="noStrike" cap="none" dirty="0">
                <a:solidFill>
                  <a:schemeClr val="dk1"/>
                </a:solidFill>
                <a:latin typeface="Calibri"/>
                <a:ea typeface="Calibri"/>
                <a:cs typeface="Calibri"/>
                <a:sym typeface="Calibri"/>
              </a:rPr>
              <a:t>Co-chairs</a:t>
            </a:r>
            <a:r>
              <a:rPr lang="en-US" sz="1520" b="1" dirty="0"/>
              <a:t> </a:t>
            </a:r>
            <a:r>
              <a:rPr lang="en-US" sz="1520" b="1" i="0" u="none" strike="noStrike" cap="none" dirty="0">
                <a:solidFill>
                  <a:schemeClr val="dk1"/>
                </a:solidFill>
                <a:latin typeface="Calibri"/>
                <a:ea typeface="Calibri"/>
                <a:cs typeface="Calibri"/>
                <a:sym typeface="Calibri"/>
              </a:rPr>
              <a:t>201</a:t>
            </a:r>
            <a:r>
              <a:rPr lang="en-US" sz="1520" b="1" dirty="0"/>
              <a:t>8</a:t>
            </a:r>
            <a:r>
              <a:rPr lang="en-US" sz="1520" b="1" i="0" u="none" strike="noStrike" cap="none" dirty="0">
                <a:solidFill>
                  <a:schemeClr val="dk1"/>
                </a:solidFill>
                <a:latin typeface="Calibri"/>
                <a:ea typeface="Calibri"/>
                <a:cs typeface="Calibri"/>
                <a:sym typeface="Calibri"/>
              </a:rPr>
              <a:t>-1</a:t>
            </a:r>
            <a:r>
              <a:rPr lang="en-US" sz="1520" b="1" dirty="0"/>
              <a:t>9</a:t>
            </a:r>
            <a:r>
              <a:rPr lang="en-US" sz="1520" b="1" i="0" u="none" strike="noStrike" cap="none" dirty="0">
                <a:solidFill>
                  <a:schemeClr val="dk1"/>
                </a:solidFill>
                <a:latin typeface="Calibri"/>
                <a:ea typeface="Calibri"/>
                <a:cs typeface="Calibri"/>
                <a:sym typeface="Calibri"/>
              </a:rPr>
              <a:t>: Christina Michaud and </a:t>
            </a:r>
            <a:r>
              <a:rPr lang="en-US" sz="1520" b="1" dirty="0"/>
              <a:t>______</a:t>
            </a:r>
            <a:endParaRPr sz="1520" b="0" i="0" u="none" strike="noStrike" cap="none" dirty="0">
              <a:solidFill>
                <a:schemeClr val="dk1"/>
              </a:solidFill>
              <a:latin typeface="Calibri"/>
              <a:ea typeface="Calibri"/>
              <a:cs typeface="Calibri"/>
              <a:sym typeface="Calibri"/>
            </a:endParaRPr>
          </a:p>
          <a:p>
            <a:pPr marL="0" marR="0" lvl="0" indent="0" algn="ctr" rtl="0">
              <a:lnSpc>
                <a:spcPct val="80000"/>
              </a:lnSpc>
              <a:spcBef>
                <a:spcPts val="304"/>
              </a:spcBef>
              <a:spcAft>
                <a:spcPts val="0"/>
              </a:spcAft>
              <a:buClr>
                <a:schemeClr val="dk1"/>
              </a:buClr>
              <a:buSzPts val="1520"/>
              <a:buFont typeface="Arial"/>
              <a:buNone/>
            </a:pPr>
            <a:endParaRPr dirty="0"/>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a:p>
            <a:pPr marL="0" marR="0" lvl="0" indent="0" algn="l" rtl="0">
              <a:lnSpc>
                <a:spcPct val="80000"/>
              </a:lnSpc>
              <a:spcBef>
                <a:spcPts val="304"/>
              </a:spcBef>
              <a:spcAft>
                <a:spcPts val="0"/>
              </a:spcAft>
              <a:buClr>
                <a:schemeClr val="dk1"/>
              </a:buClr>
              <a:buSzPts val="1520"/>
              <a:buFont typeface="Arial"/>
              <a:buNone/>
            </a:pPr>
            <a:r>
              <a:rPr lang="en-US" sz="1520" b="0" i="0" u="none" strike="noStrike" cap="none" dirty="0">
                <a:solidFill>
                  <a:schemeClr val="dk1"/>
                </a:solidFill>
                <a:latin typeface="Calibri"/>
                <a:ea typeface="Calibri"/>
                <a:cs typeface="Calibri"/>
                <a:sym typeface="Calibri"/>
              </a:rPr>
              <a:t>Topics to discuss this semester include:</a:t>
            </a:r>
            <a:endParaRPr dirty="0"/>
          </a:p>
          <a:p>
            <a:pPr marL="0" marR="0" lvl="0" indent="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r>
              <a:rPr lang="en-US" sz="1520" b="0" i="0" u="none" strike="noStrike" cap="none" dirty="0">
                <a:solidFill>
                  <a:schemeClr val="dk1"/>
                </a:solidFill>
                <a:latin typeface="Calibri"/>
                <a:ea typeface="Calibri"/>
                <a:cs typeface="Calibri"/>
                <a:sym typeface="Calibri"/>
              </a:rPr>
              <a:t>developing some “internal process” for the new Professional Development Leaves of Absence</a:t>
            </a:r>
            <a:endParaRPr dirty="0"/>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r>
              <a:rPr lang="en-US" sz="1520" b="0" i="0" u="none" strike="noStrike" cap="none" dirty="0">
                <a:solidFill>
                  <a:schemeClr val="dk1"/>
                </a:solidFill>
                <a:latin typeface="Calibri"/>
                <a:ea typeface="Calibri"/>
                <a:cs typeface="Calibri"/>
                <a:sym typeface="Calibri"/>
              </a:rPr>
              <a:t>developing additional criteria for program evaluation of teacher performance (now a subject of discussion between the full-time faculty union and BU’s Office of Labor Relations)</a:t>
            </a:r>
          </a:p>
          <a:p>
            <a:pPr marL="342900" marR="0" lvl="0" indent="-342900" algn="l" rtl="0">
              <a:lnSpc>
                <a:spcPct val="80000"/>
              </a:lnSpc>
              <a:spcBef>
                <a:spcPts val="304"/>
              </a:spcBef>
              <a:spcAft>
                <a:spcPts val="0"/>
              </a:spcAft>
              <a:buClr>
                <a:schemeClr val="dk1"/>
              </a:buClr>
              <a:buSzPts val="1520"/>
              <a:buFont typeface="Arial"/>
              <a:buChar char="•"/>
            </a:pPr>
            <a:endParaRPr lang="en-US" sz="1520" dirty="0"/>
          </a:p>
          <a:p>
            <a:pPr marL="342900" marR="0" lvl="0" indent="-342900" algn="l" rtl="0">
              <a:lnSpc>
                <a:spcPct val="80000"/>
              </a:lnSpc>
              <a:spcBef>
                <a:spcPts val="304"/>
              </a:spcBef>
              <a:spcAft>
                <a:spcPts val="0"/>
              </a:spcAft>
              <a:buClr>
                <a:schemeClr val="dk1"/>
              </a:buClr>
              <a:buSzPts val="1520"/>
              <a:buFont typeface="Arial"/>
              <a:buChar char="•"/>
            </a:pPr>
            <a:r>
              <a:rPr lang="en-US" sz="1520" dirty="0"/>
              <a:t>Having b</a:t>
            </a:r>
            <a:r>
              <a:rPr lang="en-US" sz="1520" b="0" i="0" u="none" strike="noStrike" cap="none" dirty="0">
                <a:solidFill>
                  <a:schemeClr val="dk1"/>
                </a:solidFill>
                <a:latin typeface="Calibri"/>
                <a:ea typeface="Calibri"/>
                <a:cs typeface="Calibri"/>
                <a:sym typeface="Calibri"/>
              </a:rPr>
              <a:t>etter parties</a:t>
            </a:r>
          </a:p>
          <a:p>
            <a:pPr marL="342900" marR="0" lvl="0" indent="-342900" algn="l" rtl="0">
              <a:lnSpc>
                <a:spcPct val="80000"/>
              </a:lnSpc>
              <a:spcBef>
                <a:spcPts val="304"/>
              </a:spcBef>
              <a:spcAft>
                <a:spcPts val="0"/>
              </a:spcAft>
              <a:buClr>
                <a:schemeClr val="dk1"/>
              </a:buClr>
              <a:buSzPts val="1520"/>
              <a:buFont typeface="Arial"/>
              <a:buChar char="•"/>
            </a:pPr>
            <a:endParaRPr lang="en-US" sz="1520" b="0" i="0" u="none" strike="noStrike" cap="none" dirty="0">
              <a:solidFill>
                <a:schemeClr val="dk1"/>
              </a:solidFill>
              <a:latin typeface="Calibri"/>
              <a:ea typeface="Calibri"/>
              <a:cs typeface="Calibri"/>
              <a:sym typeface="Calibri"/>
            </a:endParaRPr>
          </a:p>
          <a:p>
            <a:pPr marL="342900" indent="-342900">
              <a:lnSpc>
                <a:spcPct val="80000"/>
              </a:lnSpc>
              <a:spcBef>
                <a:spcPts val="304"/>
              </a:spcBef>
              <a:buSzPts val="1520"/>
            </a:pPr>
            <a:r>
              <a:rPr lang="en-US" sz="1520" dirty="0"/>
              <a:t>anything you, our faculty, bring to the table. </a:t>
            </a:r>
            <a:endParaRPr lang="en-US" sz="1600" dirty="0"/>
          </a:p>
          <a:p>
            <a:pPr marL="342900" marR="0" lvl="0" indent="-342900" algn="l" rtl="0">
              <a:lnSpc>
                <a:spcPct val="80000"/>
              </a:lnSpc>
              <a:spcBef>
                <a:spcPts val="304"/>
              </a:spcBef>
              <a:spcAft>
                <a:spcPts val="0"/>
              </a:spcAft>
              <a:buClr>
                <a:schemeClr val="dk1"/>
              </a:buClr>
              <a:buSzPts val="1520"/>
              <a:buFont typeface="Arial"/>
              <a:buChar char="•"/>
            </a:pPr>
            <a:endParaRPr lang="en-US"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lang="en-US"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lang="en-US" sz="1520" dirty="0"/>
          </a:p>
          <a:p>
            <a:pPr marL="342900" marR="0" lvl="0" indent="-342900" algn="l" rtl="0">
              <a:lnSpc>
                <a:spcPct val="80000"/>
              </a:lnSpc>
              <a:spcBef>
                <a:spcPts val="304"/>
              </a:spcBef>
              <a:spcAft>
                <a:spcPts val="0"/>
              </a:spcAft>
              <a:buClr>
                <a:schemeClr val="dk1"/>
              </a:buClr>
              <a:buSzPts val="1520"/>
              <a:buFont typeface="Arial"/>
              <a:buChar char="•"/>
            </a:pPr>
            <a:endParaRPr lang="en-US" sz="1520" b="0" i="0" u="none" strike="noStrike" cap="none" dirty="0">
              <a:solidFill>
                <a:schemeClr val="dk1"/>
              </a:solidFill>
              <a:latin typeface="Calibri"/>
              <a:ea typeface="Calibri"/>
              <a:cs typeface="Calibri"/>
              <a:sym typeface="Calibri"/>
            </a:endParaRPr>
          </a:p>
          <a:p>
            <a:pPr marL="342900" marR="0" lvl="0" indent="-342900" algn="l" rtl="0">
              <a:lnSpc>
                <a:spcPct val="80000"/>
              </a:lnSpc>
              <a:spcBef>
                <a:spcPts val="304"/>
              </a:spcBef>
              <a:spcAft>
                <a:spcPts val="0"/>
              </a:spcAft>
              <a:buClr>
                <a:schemeClr val="dk1"/>
              </a:buClr>
              <a:buSzPts val="1520"/>
              <a:buFont typeface="Arial"/>
              <a:buChar char="•"/>
            </a:pPr>
            <a:endParaRPr dirty="0"/>
          </a:p>
          <a:p>
            <a:pPr marL="342900" marR="0" lvl="0" indent="-246380" algn="l" rtl="0">
              <a:lnSpc>
                <a:spcPct val="80000"/>
              </a:lnSpc>
              <a:spcBef>
                <a:spcPts val="304"/>
              </a:spcBef>
              <a:spcAft>
                <a:spcPts val="0"/>
              </a:spcAft>
              <a:buClr>
                <a:schemeClr val="dk1"/>
              </a:buClr>
              <a:buSzPts val="1520"/>
              <a:buFont typeface="Arial"/>
              <a:buNone/>
            </a:pPr>
            <a:endParaRPr sz="152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222" name="Google Shape;222;p32"/>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223" name="Google Shape;223;p32"/>
          <p:cNvPicPr preferRelativeResize="0"/>
          <p:nvPr/>
        </p:nvPicPr>
        <p:blipFill>
          <a:blip r:embed="rId3">
            <a:alphaModFix/>
          </a:blip>
          <a:stretch>
            <a:fillRect/>
          </a:stretch>
        </p:blipFill>
        <p:spPr>
          <a:xfrm>
            <a:off x="2059275" y="1577250"/>
            <a:ext cx="6096000" cy="4572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3"/>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230" name="Google Shape;230;p3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231" name="Google Shape;231;p33"/>
          <p:cNvPicPr preferRelativeResize="0"/>
          <p:nvPr/>
        </p:nvPicPr>
        <p:blipFill>
          <a:blip r:embed="rId3">
            <a:alphaModFix/>
          </a:blip>
          <a:stretch>
            <a:fillRect/>
          </a:stretch>
        </p:blipFill>
        <p:spPr>
          <a:xfrm>
            <a:off x="1823000" y="1772775"/>
            <a:ext cx="6096000" cy="4572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Diagram 36">
            <a:extLst>
              <a:ext uri="{FF2B5EF4-FFF2-40B4-BE49-F238E27FC236}">
                <a16:creationId xmlns:a16="http://schemas.microsoft.com/office/drawing/2014/main" id="{BD89D4AA-826C-814F-BFF0-87E3A504BEC0}"/>
              </a:ext>
            </a:extLst>
          </p:cNvPr>
          <p:cNvGraphicFramePr/>
          <p:nvPr>
            <p:extLst>
              <p:ext uri="{D42A27DB-BD31-4B8C-83A1-F6EECF244321}">
                <p14:modId xmlns:p14="http://schemas.microsoft.com/office/powerpoint/2010/main" val="57409074"/>
              </p:ext>
            </p:extLst>
          </p:nvPr>
        </p:nvGraphicFramePr>
        <p:xfrm>
          <a:off x="-1568757" y="1172680"/>
          <a:ext cx="6090164" cy="4492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C2C3D506-8B1F-8948-954F-134071498881}"/>
              </a:ext>
            </a:extLst>
          </p:cNvPr>
          <p:cNvSpPr txBox="1"/>
          <p:nvPr/>
        </p:nvSpPr>
        <p:spPr>
          <a:xfrm>
            <a:off x="2838962" y="2008798"/>
            <a:ext cx="5726244" cy="553998"/>
          </a:xfrm>
          <a:prstGeom prst="rect">
            <a:avLst/>
          </a:prstGeom>
          <a:noFill/>
        </p:spPr>
        <p:txBody>
          <a:bodyPr wrap="square" rtlCol="0">
            <a:spAutoFit/>
          </a:bodyPr>
          <a:lstStyle/>
          <a:p>
            <a:r>
              <a:rPr lang="en-US" sz="1500" b="1" dirty="0">
                <a:latin typeface="Futura Medium" panose="020B0602020204020303" pitchFamily="34" charset="-79"/>
                <a:cs typeface="Futura Medium" panose="020B0602020204020303" pitchFamily="34" charset="-79"/>
              </a:rPr>
              <a:t>“Racial, ethnic, and cultural diversity is imperative for excellence in a 21st-century educational institution.”</a:t>
            </a:r>
          </a:p>
        </p:txBody>
      </p:sp>
      <p:sp>
        <p:nvSpPr>
          <p:cNvPr id="3" name="TextBox 2">
            <a:extLst>
              <a:ext uri="{FF2B5EF4-FFF2-40B4-BE49-F238E27FC236}">
                <a16:creationId xmlns:a16="http://schemas.microsoft.com/office/drawing/2014/main" id="{5C5CDAA1-D6E3-2341-B9C4-A46862687EC4}"/>
              </a:ext>
            </a:extLst>
          </p:cNvPr>
          <p:cNvSpPr txBox="1"/>
          <p:nvPr/>
        </p:nvSpPr>
        <p:spPr>
          <a:xfrm>
            <a:off x="2186354" y="3397347"/>
            <a:ext cx="5203895" cy="323165"/>
          </a:xfrm>
          <a:prstGeom prst="rect">
            <a:avLst/>
          </a:prstGeom>
          <a:noFill/>
        </p:spPr>
        <p:txBody>
          <a:bodyPr wrap="square" rtlCol="0">
            <a:spAutoFit/>
          </a:bodyPr>
          <a:lstStyle/>
          <a:p>
            <a:r>
              <a:rPr lang="en-US" sz="1500" b="1" dirty="0">
                <a:latin typeface="Futura Medium" panose="020B0602020204020303" pitchFamily="34" charset="-79"/>
                <a:cs typeface="Futura Medium" panose="020B0602020204020303" pitchFamily="34" charset="-79"/>
              </a:rPr>
              <a:t>“General education for an interconnected world”</a:t>
            </a:r>
          </a:p>
        </p:txBody>
      </p:sp>
      <p:sp>
        <p:nvSpPr>
          <p:cNvPr id="4" name="TextBox 3">
            <a:extLst>
              <a:ext uri="{FF2B5EF4-FFF2-40B4-BE49-F238E27FC236}">
                <a16:creationId xmlns:a16="http://schemas.microsoft.com/office/drawing/2014/main" id="{D98C0B8C-8BC9-D747-8293-EE046516C71B}"/>
              </a:ext>
            </a:extLst>
          </p:cNvPr>
          <p:cNvSpPr txBox="1"/>
          <p:nvPr/>
        </p:nvSpPr>
        <p:spPr>
          <a:xfrm>
            <a:off x="2838962" y="4289605"/>
            <a:ext cx="5726244" cy="553998"/>
          </a:xfrm>
          <a:prstGeom prst="rect">
            <a:avLst/>
          </a:prstGeom>
          <a:noFill/>
        </p:spPr>
        <p:txBody>
          <a:bodyPr wrap="square" rtlCol="0">
            <a:spAutoFit/>
          </a:bodyPr>
          <a:lstStyle/>
          <a:p>
            <a:r>
              <a:rPr lang="en-US" sz="1500" b="1" dirty="0">
                <a:latin typeface="Futura Medium" panose="020B0602020204020303" pitchFamily="34" charset="-79"/>
                <a:cs typeface="Futura Medium" panose="020B0602020204020303" pitchFamily="34" charset="-79"/>
              </a:rPr>
              <a:t>“Skills and habits of mind essential to your academic success and to your future personal, professional, and civic life”</a:t>
            </a:r>
            <a:endParaRPr lang="en-US" sz="1500"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888808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259607" cy="6185492"/>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2556860" y="2309698"/>
            <a:ext cx="715581" cy="5817678"/>
            <a:chOff x="23421" y="-898903"/>
            <a:chExt cx="954108" cy="7756903"/>
          </a:xfrm>
        </p:grpSpPr>
        <p:sp>
          <p:nvSpPr>
            <p:cNvPr id="11" name="Rectangle 10">
              <a:extLst>
                <a:ext uri="{FF2B5EF4-FFF2-40B4-BE49-F238E27FC236}">
                  <a16:creationId xmlns:a16="http://schemas.microsoft.com/office/drawing/2014/main" id="{A69C5A75-F812-F049-8B01-A66B8E1FDD70}"/>
                </a:ext>
              </a:extLst>
            </p:cNvPr>
            <p:cNvSpPr/>
            <p:nvPr/>
          </p:nvSpPr>
          <p:spPr>
            <a:xfrm>
              <a:off x="23422" y="-898902"/>
              <a:ext cx="923330" cy="77569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3126414" y="2250932"/>
              <a:ext cx="7253777" cy="954108"/>
            </a:xfrm>
            <a:prstGeom prst="rect">
              <a:avLst/>
            </a:prstGeom>
            <a:noFill/>
          </p:spPr>
          <p:txBody>
            <a:bodyPr wrap="square" rtlCol="0">
              <a:spAutoFit/>
            </a:bodyPr>
            <a:lstStyle/>
            <a:p>
              <a:r>
                <a:rPr lang="en-US" sz="4050" i="1" dirty="0">
                  <a:solidFill>
                    <a:schemeClr val="bg1"/>
                  </a:solidFill>
                  <a:latin typeface="Futura Condensed Medium" panose="020B0602020204020303" pitchFamily="34" charset="-79"/>
                  <a:cs typeface="Futura Condensed Medium" panose="020B0602020204020303" pitchFamily="34" charset="-79"/>
                </a:rPr>
                <a:t>Who we are teaching</a:t>
              </a:r>
            </a:p>
          </p:txBody>
        </p:sp>
      </p:grpSp>
      <p:sp>
        <p:nvSpPr>
          <p:cNvPr id="2" name="TextBox 1">
            <a:extLst>
              <a:ext uri="{FF2B5EF4-FFF2-40B4-BE49-F238E27FC236}">
                <a16:creationId xmlns:a16="http://schemas.microsoft.com/office/drawing/2014/main" id="{E1013751-8610-9A45-89C6-D35224F267F9}"/>
              </a:ext>
            </a:extLst>
          </p:cNvPr>
          <p:cNvSpPr txBox="1"/>
          <p:nvPr/>
        </p:nvSpPr>
        <p:spPr>
          <a:xfrm>
            <a:off x="5812" y="5652229"/>
            <a:ext cx="1759280" cy="207749"/>
          </a:xfrm>
          <a:prstGeom prst="rect">
            <a:avLst/>
          </a:prstGeom>
          <a:solidFill>
            <a:schemeClr val="tx1"/>
          </a:solidFill>
        </p:spPr>
        <p:txBody>
          <a:bodyPr wrap="square" rtlCol="0">
            <a:spAutoFit/>
          </a:bodyPr>
          <a:lstStyle/>
          <a:p>
            <a:r>
              <a:rPr lang="en-US" sz="750" dirty="0">
                <a:solidFill>
                  <a:schemeClr val="bg1"/>
                </a:solidFill>
                <a:latin typeface="Futura Medium" panose="020B0602020204020303" pitchFamily="34" charset="-79"/>
                <a:cs typeface="Futura Medium" panose="020B0602020204020303" pitchFamily="34" charset="-79"/>
              </a:rPr>
              <a:t>Photo credit: </a:t>
            </a:r>
            <a:r>
              <a:rPr lang="en-US" sz="750" i="1" dirty="0">
                <a:solidFill>
                  <a:schemeClr val="bg1"/>
                </a:solidFill>
                <a:latin typeface="Futura Medium" panose="020B0602020204020303" pitchFamily="34" charset="-79"/>
                <a:cs typeface="Futura Medium" panose="020B0602020204020303" pitchFamily="34" charset="-79"/>
              </a:rPr>
              <a:t>BU Today</a:t>
            </a:r>
            <a:r>
              <a:rPr lang="en-US" sz="750" dirty="0">
                <a:solidFill>
                  <a:schemeClr val="bg1"/>
                </a:solidFill>
                <a:latin typeface="Futura Medium" panose="020B0602020204020303" pitchFamily="34" charset="-79"/>
                <a:cs typeface="Futura Medium" panose="020B0602020204020303" pitchFamily="34" charset="-79"/>
              </a:rPr>
              <a:t>, 9/4/2018</a:t>
            </a:r>
          </a:p>
        </p:txBody>
      </p:sp>
    </p:spTree>
    <p:extLst>
      <p:ext uri="{BB962C8B-B14F-4D97-AF65-F5344CB8AC3E}">
        <p14:creationId xmlns:p14="http://schemas.microsoft.com/office/powerpoint/2010/main" val="2947419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1"/>
            <a:ext cx="9207405" cy="6150620"/>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2644336" y="2345023"/>
            <a:ext cx="610373" cy="5899043"/>
            <a:chOff x="1" y="-123987"/>
            <a:chExt cx="899186" cy="6981989"/>
          </a:xfrm>
        </p:grpSpPr>
        <p:sp>
          <p:nvSpPr>
            <p:cNvPr id="11" name="Rectangle 10">
              <a:extLst>
                <a:ext uri="{FF2B5EF4-FFF2-40B4-BE49-F238E27FC236}">
                  <a16:creationId xmlns:a16="http://schemas.microsoft.com/office/drawing/2014/main" id="{A69C5A75-F812-F049-8B01-A66B8E1FDD70}"/>
                </a:ext>
              </a:extLst>
            </p:cNvPr>
            <p:cNvSpPr/>
            <p:nvPr/>
          </p:nvSpPr>
          <p:spPr>
            <a:xfrm>
              <a:off x="1" y="667077"/>
              <a:ext cx="899186" cy="61909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2940759" y="2964092"/>
              <a:ext cx="6788260"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4 are international students</a:t>
              </a:r>
            </a:p>
          </p:txBody>
        </p:sp>
      </p:grpSp>
    </p:spTree>
    <p:extLst>
      <p:ext uri="{BB962C8B-B14F-4D97-AF65-F5344CB8AC3E}">
        <p14:creationId xmlns:p14="http://schemas.microsoft.com/office/powerpoint/2010/main" val="1958805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143999" cy="6108264"/>
          </a:xfrm>
          <a:prstGeom prst="rect">
            <a:avLst/>
          </a:prstGeom>
        </p:spPr>
      </p:pic>
      <p:sp>
        <p:nvSpPr>
          <p:cNvPr id="11" name="Rectangle 10">
            <a:extLst>
              <a:ext uri="{FF2B5EF4-FFF2-40B4-BE49-F238E27FC236}">
                <a16:creationId xmlns:a16="http://schemas.microsoft.com/office/drawing/2014/main" id="{A69C5A75-F812-F049-8B01-A66B8E1FDD70}"/>
              </a:ext>
            </a:extLst>
          </p:cNvPr>
          <p:cNvSpPr/>
          <p:nvPr/>
        </p:nvSpPr>
        <p:spPr>
          <a:xfrm rot="5400000">
            <a:off x="3145747" y="1288860"/>
            <a:ext cx="1217437" cy="7508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a:off x="186162" y="4523950"/>
            <a:ext cx="8140303" cy="1061829"/>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6 are under-represented minorities </a:t>
            </a:r>
          </a:p>
          <a:p>
            <a:r>
              <a:rPr lang="en-US" sz="2100" dirty="0">
                <a:solidFill>
                  <a:schemeClr val="bg1"/>
                </a:solidFill>
                <a:latin typeface="Futura Medium" panose="020B0602020204020303" pitchFamily="34" charset="-79"/>
                <a:cs typeface="Futura Medium" panose="020B0602020204020303" pitchFamily="34" charset="-79"/>
              </a:rPr>
              <a:t>(combined: African American, Latino/a, Native American, Hawaiian/Pacific Islanders)</a:t>
            </a:r>
          </a:p>
        </p:txBody>
      </p:sp>
    </p:spTree>
    <p:extLst>
      <p:ext uri="{BB962C8B-B14F-4D97-AF65-F5344CB8AC3E}">
        <p14:creationId xmlns:p14="http://schemas.microsoft.com/office/powerpoint/2010/main" val="3143094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2" y="857250"/>
            <a:ext cx="9240866" cy="6172973"/>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2244882" y="2860718"/>
            <a:ext cx="680117" cy="5169881"/>
            <a:chOff x="3" y="212622"/>
            <a:chExt cx="1001931" cy="6645381"/>
          </a:xfrm>
        </p:grpSpPr>
        <p:sp>
          <p:nvSpPr>
            <p:cNvPr id="11" name="Rectangle 10">
              <a:extLst>
                <a:ext uri="{FF2B5EF4-FFF2-40B4-BE49-F238E27FC236}">
                  <a16:creationId xmlns:a16="http://schemas.microsoft.com/office/drawing/2014/main" id="{A69C5A75-F812-F049-8B01-A66B8E1FDD70}"/>
                </a:ext>
              </a:extLst>
            </p:cNvPr>
            <p:cNvSpPr/>
            <p:nvPr/>
          </p:nvSpPr>
          <p:spPr>
            <a:xfrm>
              <a:off x="3" y="1030943"/>
              <a:ext cx="1001931" cy="58270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2698414" y="3122953"/>
              <a:ext cx="6432763"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5 are Asian American</a:t>
              </a:r>
            </a:p>
          </p:txBody>
        </p:sp>
      </p:grpSp>
    </p:spTree>
    <p:extLst>
      <p:ext uri="{BB962C8B-B14F-4D97-AF65-F5344CB8AC3E}">
        <p14:creationId xmlns:p14="http://schemas.microsoft.com/office/powerpoint/2010/main" val="3829741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240866" cy="6172973"/>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1406470" y="3739936"/>
            <a:ext cx="650931" cy="3463873"/>
            <a:chOff x="-42619" y="2758232"/>
            <a:chExt cx="958935" cy="4099770"/>
          </a:xfrm>
        </p:grpSpPr>
        <p:sp>
          <p:nvSpPr>
            <p:cNvPr id="11" name="Rectangle 10">
              <a:extLst>
                <a:ext uri="{FF2B5EF4-FFF2-40B4-BE49-F238E27FC236}">
                  <a16:creationId xmlns:a16="http://schemas.microsoft.com/office/drawing/2014/main" id="{A69C5A75-F812-F049-8B01-A66B8E1FDD70}"/>
                </a:ext>
              </a:extLst>
            </p:cNvPr>
            <p:cNvSpPr/>
            <p:nvPr/>
          </p:nvSpPr>
          <p:spPr>
            <a:xfrm>
              <a:off x="-42619" y="3019627"/>
              <a:ext cx="958935" cy="38383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1499647" y="4405201"/>
              <a:ext cx="3906039"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3 are white</a:t>
              </a:r>
            </a:p>
          </p:txBody>
        </p:sp>
      </p:grpSp>
    </p:spTree>
    <p:extLst>
      <p:ext uri="{BB962C8B-B14F-4D97-AF65-F5344CB8AC3E}">
        <p14:creationId xmlns:p14="http://schemas.microsoft.com/office/powerpoint/2010/main" val="336209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240866" cy="6172973"/>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3292360" y="1697000"/>
            <a:ext cx="610373" cy="7195091"/>
            <a:chOff x="2" y="2056593"/>
            <a:chExt cx="899186" cy="4801408"/>
          </a:xfrm>
        </p:grpSpPr>
        <p:sp>
          <p:nvSpPr>
            <p:cNvPr id="11" name="Rectangle 10">
              <a:extLst>
                <a:ext uri="{FF2B5EF4-FFF2-40B4-BE49-F238E27FC236}">
                  <a16:creationId xmlns:a16="http://schemas.microsoft.com/office/drawing/2014/main" id="{A69C5A75-F812-F049-8B01-A66B8E1FDD70}"/>
                </a:ext>
              </a:extLst>
            </p:cNvPr>
            <p:cNvSpPr/>
            <p:nvPr/>
          </p:nvSpPr>
          <p:spPr>
            <a:xfrm>
              <a:off x="2" y="2506485"/>
              <a:ext cx="899186" cy="435151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1850466" y="4054381"/>
              <a:ext cx="4607678"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6 are first-generation college students</a:t>
              </a:r>
            </a:p>
          </p:txBody>
        </p:sp>
      </p:grpSp>
    </p:spTree>
    <p:extLst>
      <p:ext uri="{BB962C8B-B14F-4D97-AF65-F5344CB8AC3E}">
        <p14:creationId xmlns:p14="http://schemas.microsoft.com/office/powerpoint/2010/main" val="4065102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143999" cy="6108264"/>
          </a:xfrm>
          <a:prstGeom prst="rect">
            <a:avLst/>
          </a:prstGeom>
        </p:spPr>
      </p:pic>
      <p:sp>
        <p:nvSpPr>
          <p:cNvPr id="11" name="Rectangle 10">
            <a:extLst>
              <a:ext uri="{FF2B5EF4-FFF2-40B4-BE49-F238E27FC236}">
                <a16:creationId xmlns:a16="http://schemas.microsoft.com/office/drawing/2014/main" id="{A69C5A75-F812-F049-8B01-A66B8E1FDD70}"/>
              </a:ext>
            </a:extLst>
          </p:cNvPr>
          <p:cNvSpPr/>
          <p:nvPr/>
        </p:nvSpPr>
        <p:spPr>
          <a:xfrm rot="5400000">
            <a:off x="2058986" y="2753504"/>
            <a:ext cx="868608" cy="4986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a:off x="170663" y="4880342"/>
            <a:ext cx="4897283" cy="738664"/>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6 are Pell Grant recipients</a:t>
            </a:r>
          </a:p>
          <a:p>
            <a:r>
              <a:rPr lang="en-US" sz="2100" dirty="0">
                <a:solidFill>
                  <a:schemeClr val="bg1"/>
                </a:solidFill>
                <a:latin typeface="Futura Medium" panose="020B0602020204020303" pitchFamily="34" charset="-79"/>
                <a:cs typeface="Futura Medium" panose="020B0602020204020303" pitchFamily="34" charset="-79"/>
              </a:rPr>
              <a:t>(from families earning under $30K)</a:t>
            </a:r>
          </a:p>
        </p:txBody>
      </p:sp>
    </p:spTree>
    <p:extLst>
      <p:ext uri="{BB962C8B-B14F-4D97-AF65-F5344CB8AC3E}">
        <p14:creationId xmlns:p14="http://schemas.microsoft.com/office/powerpoint/2010/main" val="2337908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0" y="857250"/>
            <a:ext cx="9240866" cy="6172973"/>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3914227" y="1097807"/>
            <a:ext cx="621996" cy="8450452"/>
            <a:chOff x="2" y="1218871"/>
            <a:chExt cx="916309" cy="5639131"/>
          </a:xfrm>
        </p:grpSpPr>
        <p:sp>
          <p:nvSpPr>
            <p:cNvPr id="11" name="Rectangle 10">
              <a:extLst>
                <a:ext uri="{FF2B5EF4-FFF2-40B4-BE49-F238E27FC236}">
                  <a16:creationId xmlns:a16="http://schemas.microsoft.com/office/drawing/2014/main" id="{A69C5A75-F812-F049-8B01-A66B8E1FDD70}"/>
                </a:ext>
              </a:extLst>
            </p:cNvPr>
            <p:cNvSpPr/>
            <p:nvPr/>
          </p:nvSpPr>
          <p:spPr>
            <a:xfrm>
              <a:off x="2" y="1738571"/>
              <a:ext cx="916309" cy="51194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2269328" y="3635520"/>
              <a:ext cx="5445400"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About 1 in 10 will request accommodation for a disability</a:t>
              </a:r>
            </a:p>
          </p:txBody>
        </p:sp>
      </p:grpSp>
    </p:spTree>
    <p:extLst>
      <p:ext uri="{BB962C8B-B14F-4D97-AF65-F5344CB8AC3E}">
        <p14:creationId xmlns:p14="http://schemas.microsoft.com/office/powerpoint/2010/main" val="2983080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A51B-B5F1-DD42-9C4C-AC7F7872D2E2}"/>
              </a:ext>
            </a:extLst>
          </p:cNvPr>
          <p:cNvPicPr>
            <a:picLocks noChangeAspect="1"/>
          </p:cNvPicPr>
          <p:nvPr/>
        </p:nvPicPr>
        <p:blipFill>
          <a:blip r:embed="rId3"/>
          <a:stretch>
            <a:fillRect/>
          </a:stretch>
        </p:blipFill>
        <p:spPr>
          <a:xfrm>
            <a:off x="-2" y="857250"/>
            <a:ext cx="9240866" cy="6172973"/>
          </a:xfrm>
          <a:prstGeom prst="rect">
            <a:avLst/>
          </a:prstGeom>
        </p:spPr>
      </p:pic>
      <p:grpSp>
        <p:nvGrpSpPr>
          <p:cNvPr id="10" name="Group 9">
            <a:extLst>
              <a:ext uri="{FF2B5EF4-FFF2-40B4-BE49-F238E27FC236}">
                <a16:creationId xmlns:a16="http://schemas.microsoft.com/office/drawing/2014/main" id="{1390C236-137F-8549-9981-E519AFE6972F}"/>
              </a:ext>
            </a:extLst>
          </p:cNvPr>
          <p:cNvGrpSpPr/>
          <p:nvPr/>
        </p:nvGrpSpPr>
        <p:grpSpPr>
          <a:xfrm rot="5400000">
            <a:off x="2653050" y="2266566"/>
            <a:ext cx="656869" cy="5962972"/>
            <a:chOff x="2" y="2304812"/>
            <a:chExt cx="967682" cy="4553190"/>
          </a:xfrm>
        </p:grpSpPr>
        <p:sp>
          <p:nvSpPr>
            <p:cNvPr id="11" name="Rectangle 10">
              <a:extLst>
                <a:ext uri="{FF2B5EF4-FFF2-40B4-BE49-F238E27FC236}">
                  <a16:creationId xmlns:a16="http://schemas.microsoft.com/office/drawing/2014/main" id="{A69C5A75-F812-F049-8B01-A66B8E1FDD70}"/>
                </a:ext>
              </a:extLst>
            </p:cNvPr>
            <p:cNvSpPr/>
            <p:nvPr/>
          </p:nvSpPr>
          <p:spPr>
            <a:xfrm>
              <a:off x="2" y="2607322"/>
              <a:ext cx="967682" cy="42506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ECDD08DA-817E-E841-BED0-0400681CAE39}"/>
                </a:ext>
              </a:extLst>
            </p:cNvPr>
            <p:cNvSpPr txBox="1"/>
            <p:nvPr/>
          </p:nvSpPr>
          <p:spPr>
            <a:xfrm rot="16200000">
              <a:off x="-1726357" y="4178491"/>
              <a:ext cx="4359460" cy="612101"/>
            </a:xfrm>
            <a:prstGeom prst="rect">
              <a:avLst/>
            </a:prstGeom>
            <a:noFill/>
          </p:spPr>
          <p:txBody>
            <a:bodyPr wrap="square" rtlCol="0">
              <a:spAutoFit/>
            </a:bodyPr>
            <a:lstStyle/>
            <a:p>
              <a:r>
                <a:rPr lang="en-US" sz="2100" dirty="0">
                  <a:solidFill>
                    <a:schemeClr val="bg1"/>
                  </a:solidFill>
                  <a:latin typeface="Futura Medium" panose="020B0602020204020303" pitchFamily="34" charset="-79"/>
                  <a:cs typeface="Futura Medium" panose="020B0602020204020303" pitchFamily="34" charset="-79"/>
                </a:rPr>
                <a:t>Uncounted but out there: LGBTQ students</a:t>
              </a:r>
            </a:p>
          </p:txBody>
        </p:sp>
      </p:grpSp>
    </p:spTree>
    <p:extLst>
      <p:ext uri="{BB962C8B-B14F-4D97-AF65-F5344CB8AC3E}">
        <p14:creationId xmlns:p14="http://schemas.microsoft.com/office/powerpoint/2010/main" val="3731886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4FF8D7-1541-E24F-9D0E-C8DE75066009}"/>
              </a:ext>
            </a:extLst>
          </p:cNvPr>
          <p:cNvPicPr>
            <a:picLocks noChangeAspect="1"/>
          </p:cNvPicPr>
          <p:nvPr/>
        </p:nvPicPr>
        <p:blipFill>
          <a:blip r:embed="rId3"/>
          <a:stretch>
            <a:fillRect/>
          </a:stretch>
        </p:blipFill>
        <p:spPr>
          <a:xfrm rot="10800000" flipV="1">
            <a:off x="886675" y="4979467"/>
            <a:ext cx="2743508" cy="1022033"/>
          </a:xfrm>
          <a:prstGeom prst="rect">
            <a:avLst/>
          </a:prstGeom>
        </p:spPr>
      </p:pic>
      <p:grpSp>
        <p:nvGrpSpPr>
          <p:cNvPr id="3" name="Group 2">
            <a:extLst>
              <a:ext uri="{FF2B5EF4-FFF2-40B4-BE49-F238E27FC236}">
                <a16:creationId xmlns:a16="http://schemas.microsoft.com/office/drawing/2014/main" id="{54E8774D-1780-884F-A0BF-681D5E333C6A}"/>
              </a:ext>
            </a:extLst>
          </p:cNvPr>
          <p:cNvGrpSpPr/>
          <p:nvPr/>
        </p:nvGrpSpPr>
        <p:grpSpPr>
          <a:xfrm rot="5400000">
            <a:off x="2642428" y="-1405539"/>
            <a:ext cx="922220" cy="6207073"/>
            <a:chOff x="0" y="-1320125"/>
            <a:chExt cx="1229626" cy="8276097"/>
          </a:xfrm>
        </p:grpSpPr>
        <p:sp>
          <p:nvSpPr>
            <p:cNvPr id="2" name="Rectangle 1">
              <a:extLst>
                <a:ext uri="{FF2B5EF4-FFF2-40B4-BE49-F238E27FC236}">
                  <a16:creationId xmlns:a16="http://schemas.microsoft.com/office/drawing/2014/main" id="{49C71663-1212-CD4E-8749-53D5CAFEE20D}"/>
                </a:ext>
              </a:extLst>
            </p:cNvPr>
            <p:cNvSpPr/>
            <p:nvPr/>
          </p:nvSpPr>
          <p:spPr>
            <a:xfrm>
              <a:off x="0" y="-1320125"/>
              <a:ext cx="1229626" cy="8276097"/>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TextBox 10">
              <a:extLst>
                <a:ext uri="{FF2B5EF4-FFF2-40B4-BE49-F238E27FC236}">
                  <a16:creationId xmlns:a16="http://schemas.microsoft.com/office/drawing/2014/main" id="{7C318B7C-A50A-8D4F-952D-5677BFD2C1E2}"/>
                </a:ext>
              </a:extLst>
            </p:cNvPr>
            <p:cNvSpPr txBox="1"/>
            <p:nvPr/>
          </p:nvSpPr>
          <p:spPr>
            <a:xfrm rot="16200000">
              <a:off x="-3240372" y="2253548"/>
              <a:ext cx="7729490" cy="954107"/>
            </a:xfrm>
            <a:prstGeom prst="rect">
              <a:avLst/>
            </a:prstGeom>
            <a:noFill/>
            <a:ln>
              <a:solidFill>
                <a:schemeClr val="tx1"/>
              </a:solidFill>
            </a:ln>
          </p:spPr>
          <p:txBody>
            <a:bodyPr wrap="square" rtlCol="0">
              <a:spAutoFit/>
            </a:bodyPr>
            <a:lstStyle/>
            <a:p>
              <a:r>
                <a:rPr lang="en-US" sz="4050" dirty="0">
                  <a:latin typeface="Futura Condensed Medium" panose="020B0602020204020303" pitchFamily="34" charset="-79"/>
                  <a:cs typeface="Futura Condensed Medium" panose="020B0602020204020303" pitchFamily="34" charset="-79"/>
                </a:rPr>
                <a:t> </a:t>
              </a:r>
              <a:r>
                <a:rPr lang="en-US" sz="4050" i="1" dirty="0">
                  <a:solidFill>
                    <a:schemeClr val="bg1"/>
                  </a:solidFill>
                  <a:latin typeface="Futura Condensed Medium" panose="020B0602020204020303" pitchFamily="34" charset="-79"/>
                  <a:cs typeface="Futura Condensed Medium" panose="020B0602020204020303" pitchFamily="34" charset="-79"/>
                </a:rPr>
                <a:t>What BU students say</a:t>
              </a:r>
            </a:p>
          </p:txBody>
        </p:sp>
      </p:grpSp>
      <p:pic>
        <p:nvPicPr>
          <p:cNvPr id="6" name="Picture 5">
            <a:extLst>
              <a:ext uri="{FF2B5EF4-FFF2-40B4-BE49-F238E27FC236}">
                <a16:creationId xmlns:a16="http://schemas.microsoft.com/office/drawing/2014/main" id="{06D0D046-C5FA-8F4C-BDAD-4889E924FB8E}"/>
              </a:ext>
            </a:extLst>
          </p:cNvPr>
          <p:cNvPicPr>
            <a:picLocks noChangeAspect="1"/>
          </p:cNvPicPr>
          <p:nvPr/>
        </p:nvPicPr>
        <p:blipFill>
          <a:blip r:embed="rId3"/>
          <a:stretch>
            <a:fillRect/>
          </a:stretch>
        </p:blipFill>
        <p:spPr>
          <a:xfrm rot="10800000" flipV="1">
            <a:off x="6400492" y="4978717"/>
            <a:ext cx="2743508" cy="1022033"/>
          </a:xfrm>
          <a:prstGeom prst="rect">
            <a:avLst/>
          </a:prstGeom>
        </p:spPr>
      </p:pic>
      <p:pic>
        <p:nvPicPr>
          <p:cNvPr id="8" name="Picture 7">
            <a:extLst>
              <a:ext uri="{FF2B5EF4-FFF2-40B4-BE49-F238E27FC236}">
                <a16:creationId xmlns:a16="http://schemas.microsoft.com/office/drawing/2014/main" id="{0F75931D-ACB2-0745-B2E6-38DA98B8D7B9}"/>
              </a:ext>
            </a:extLst>
          </p:cNvPr>
          <p:cNvPicPr>
            <a:picLocks noChangeAspect="1"/>
          </p:cNvPicPr>
          <p:nvPr/>
        </p:nvPicPr>
        <p:blipFill>
          <a:blip r:embed="rId3"/>
          <a:stretch>
            <a:fillRect/>
          </a:stretch>
        </p:blipFill>
        <p:spPr>
          <a:xfrm rot="10800000" flipV="1">
            <a:off x="3656984" y="4978717"/>
            <a:ext cx="2743508" cy="1022033"/>
          </a:xfrm>
          <a:prstGeom prst="rect">
            <a:avLst/>
          </a:prstGeom>
        </p:spPr>
      </p:pic>
      <p:sp>
        <p:nvSpPr>
          <p:cNvPr id="5" name="TextBox 4">
            <a:extLst>
              <a:ext uri="{FF2B5EF4-FFF2-40B4-BE49-F238E27FC236}">
                <a16:creationId xmlns:a16="http://schemas.microsoft.com/office/drawing/2014/main" id="{65DC6801-65BA-0E45-B072-80E44E811868}"/>
              </a:ext>
            </a:extLst>
          </p:cNvPr>
          <p:cNvSpPr txBox="1"/>
          <p:nvPr/>
        </p:nvSpPr>
        <p:spPr>
          <a:xfrm>
            <a:off x="190397" y="2462969"/>
            <a:ext cx="8831664" cy="2377574"/>
          </a:xfrm>
          <a:prstGeom prst="rect">
            <a:avLst/>
          </a:prstGeom>
          <a:noFill/>
        </p:spPr>
        <p:txBody>
          <a:bodyPr wrap="square" rtlCol="0">
            <a:spAutoFit/>
          </a:bodyPr>
          <a:lstStyle/>
          <a:p>
            <a:pPr marL="557213" lvl="1" indent="-214313">
              <a:buFont typeface="Arial" panose="020B0604020202020204" pitchFamily="34" charset="0"/>
              <a:buChar char="•"/>
            </a:pPr>
            <a:r>
              <a:rPr lang="en-US" sz="1800" dirty="0">
                <a:latin typeface="Futura Medium" panose="020B0602020204020303" pitchFamily="34" charset="-79"/>
                <a:cs typeface="Futura Medium" panose="020B0602020204020303" pitchFamily="34" charset="-79"/>
              </a:rPr>
              <a:t>Faculty are important to the positive experience of students in the classroom.</a:t>
            </a:r>
            <a:endParaRPr lang="en-US" sz="1200" dirty="0">
              <a:latin typeface="Futura Medium" panose="020B0602020204020303" pitchFamily="34" charset="-79"/>
              <a:cs typeface="Futura Medium" panose="020B0602020204020303" pitchFamily="34" charset="-79"/>
            </a:endParaRPr>
          </a:p>
          <a:p>
            <a:pPr marL="557213" lvl="1" indent="-214313">
              <a:buFont typeface="Arial" panose="020B0604020202020204" pitchFamily="34" charset="0"/>
              <a:buChar char="•"/>
            </a:pPr>
            <a:r>
              <a:rPr lang="en-US" sz="1800" dirty="0">
                <a:latin typeface="Futura Medium" panose="020B0602020204020303" pitchFamily="34" charset="-79"/>
                <a:cs typeface="Futura Medium" panose="020B0602020204020303" pitchFamily="34" charset="-79"/>
              </a:rPr>
              <a:t>Some faculty have a limited understanding of race and diversity which is apparent in their teaching.</a:t>
            </a:r>
            <a:endParaRPr lang="en-US" sz="1200" dirty="0">
              <a:latin typeface="Futura Medium" panose="020B0602020204020303" pitchFamily="34" charset="-79"/>
              <a:cs typeface="Futura Medium" panose="020B0602020204020303" pitchFamily="34" charset="-79"/>
            </a:endParaRPr>
          </a:p>
          <a:p>
            <a:pPr marL="561975" lvl="1" indent="-219075">
              <a:buFont typeface="Arial" panose="020B0604020202020204" pitchFamily="34" charset="0"/>
              <a:buChar char="•"/>
            </a:pPr>
            <a:r>
              <a:rPr lang="en-US" sz="1800" dirty="0">
                <a:latin typeface="Futura Medium" panose="020B0602020204020303" pitchFamily="34" charset="-79"/>
                <a:cs typeface="Futura Medium" panose="020B0602020204020303" pitchFamily="34" charset="-79"/>
              </a:rPr>
              <a:t>Students need more faculty support as they deal with difficult situations in the classroom.</a:t>
            </a:r>
            <a:endParaRPr lang="en-US" sz="1200" dirty="0">
              <a:latin typeface="Futura Medium" panose="020B0602020204020303" pitchFamily="34" charset="-79"/>
              <a:cs typeface="Futura Medium" panose="020B0602020204020303" pitchFamily="34" charset="-79"/>
            </a:endParaRPr>
          </a:p>
          <a:p>
            <a:pPr marL="557213" lvl="1" indent="-214313">
              <a:buFont typeface="Arial" panose="020B0604020202020204" pitchFamily="34" charset="0"/>
              <a:buChar char="•"/>
            </a:pPr>
            <a:r>
              <a:rPr lang="en-US" sz="1800" dirty="0">
                <a:latin typeface="Futura Medium" panose="020B0602020204020303" pitchFamily="34" charset="-79"/>
                <a:cs typeface="Futura Medium" panose="020B0602020204020303" pitchFamily="34" charset="-79"/>
              </a:rPr>
              <a:t>Students see a need for greater racial and ethnic diversity in the curriculum.</a:t>
            </a:r>
          </a:p>
          <a:p>
            <a:pPr marL="557213" lvl="1" indent="-214313">
              <a:buFont typeface="Arial" panose="020B0604020202020204" pitchFamily="34" charset="0"/>
              <a:buChar char="•"/>
            </a:pPr>
            <a:endParaRPr lang="en-US" sz="1200" dirty="0">
              <a:latin typeface="Futura Medium" panose="020B0602020204020303" pitchFamily="34" charset="-79"/>
              <a:cs typeface="Futura Medium" panose="020B0602020204020303" pitchFamily="34" charset="-79"/>
            </a:endParaRPr>
          </a:p>
          <a:p>
            <a:pPr lvl="3"/>
            <a:r>
              <a:rPr lang="en-US" sz="1800" dirty="0">
                <a:latin typeface="Futura Medium" panose="020B0602020204020303" pitchFamily="34" charset="-79"/>
                <a:cs typeface="Futura Medium" panose="020B0602020204020303" pitchFamily="34" charset="-79"/>
              </a:rPr>
              <a:t>⎼Final Report of the Task Force on Faculty Diversity and Inclusion, 2016</a:t>
            </a:r>
          </a:p>
          <a:p>
            <a:endParaRPr lang="en-US" sz="1050" dirty="0"/>
          </a:p>
        </p:txBody>
      </p:sp>
      <p:pic>
        <p:nvPicPr>
          <p:cNvPr id="9" name="Picture 8">
            <a:extLst>
              <a:ext uri="{FF2B5EF4-FFF2-40B4-BE49-F238E27FC236}">
                <a16:creationId xmlns:a16="http://schemas.microsoft.com/office/drawing/2014/main" id="{10D5C68A-0DBB-8743-901D-E00682110AF4}"/>
              </a:ext>
            </a:extLst>
          </p:cNvPr>
          <p:cNvPicPr>
            <a:picLocks noChangeAspect="1"/>
          </p:cNvPicPr>
          <p:nvPr/>
        </p:nvPicPr>
        <p:blipFill>
          <a:blip r:embed="rId3"/>
          <a:stretch>
            <a:fillRect/>
          </a:stretch>
        </p:blipFill>
        <p:spPr>
          <a:xfrm rot="10800000" flipV="1">
            <a:off x="-1371754" y="4978718"/>
            <a:ext cx="2743508" cy="1022033"/>
          </a:xfrm>
          <a:prstGeom prst="rect">
            <a:avLst/>
          </a:prstGeom>
        </p:spPr>
      </p:pic>
    </p:spTree>
    <p:extLst>
      <p:ext uri="{BB962C8B-B14F-4D97-AF65-F5344CB8AC3E}">
        <p14:creationId xmlns:p14="http://schemas.microsoft.com/office/powerpoint/2010/main" val="2954375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4FF8D7-1541-E24F-9D0E-C8DE75066009}"/>
              </a:ext>
            </a:extLst>
          </p:cNvPr>
          <p:cNvPicPr>
            <a:picLocks noChangeAspect="1"/>
          </p:cNvPicPr>
          <p:nvPr/>
        </p:nvPicPr>
        <p:blipFill>
          <a:blip r:embed="rId3"/>
          <a:stretch>
            <a:fillRect/>
          </a:stretch>
        </p:blipFill>
        <p:spPr>
          <a:xfrm rot="10800000" flipV="1">
            <a:off x="913476" y="4978718"/>
            <a:ext cx="2743508" cy="1022033"/>
          </a:xfrm>
          <a:prstGeom prst="rect">
            <a:avLst/>
          </a:prstGeom>
        </p:spPr>
      </p:pic>
      <p:sp>
        <p:nvSpPr>
          <p:cNvPr id="4" name="Rectangle 3">
            <a:extLst>
              <a:ext uri="{FF2B5EF4-FFF2-40B4-BE49-F238E27FC236}">
                <a16:creationId xmlns:a16="http://schemas.microsoft.com/office/drawing/2014/main" id="{E50F9B7F-299C-1342-B193-95B05193DF3F}"/>
              </a:ext>
            </a:extLst>
          </p:cNvPr>
          <p:cNvSpPr/>
          <p:nvPr/>
        </p:nvSpPr>
        <p:spPr>
          <a:xfrm>
            <a:off x="-1" y="857249"/>
            <a:ext cx="9144000" cy="514350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b="1"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DABD37F6-E01C-E54F-B95B-061B1E1058A6}"/>
              </a:ext>
            </a:extLst>
          </p:cNvPr>
          <p:cNvGrpSpPr/>
          <p:nvPr/>
        </p:nvGrpSpPr>
        <p:grpSpPr>
          <a:xfrm>
            <a:off x="0" y="4978716"/>
            <a:ext cx="9144000" cy="1022035"/>
            <a:chOff x="0" y="5495288"/>
            <a:chExt cx="12192000" cy="1362713"/>
          </a:xfrm>
        </p:grpSpPr>
        <p:pic>
          <p:nvPicPr>
            <p:cNvPr id="9" name="Picture 8">
              <a:extLst>
                <a:ext uri="{FF2B5EF4-FFF2-40B4-BE49-F238E27FC236}">
                  <a16:creationId xmlns:a16="http://schemas.microsoft.com/office/drawing/2014/main" id="{6DFE6B68-7AB9-5B46-8AE1-36A94D835241}"/>
                </a:ext>
              </a:extLst>
            </p:cNvPr>
            <p:cNvPicPr>
              <a:picLocks noChangeAspect="1"/>
            </p:cNvPicPr>
            <p:nvPr/>
          </p:nvPicPr>
          <p:blipFill>
            <a:blip r:embed="rId3"/>
            <a:stretch>
              <a:fillRect/>
            </a:stretch>
          </p:blipFill>
          <p:spPr>
            <a:xfrm rot="10800000" flipV="1">
              <a:off x="0" y="5495291"/>
              <a:ext cx="3658011" cy="1362710"/>
            </a:xfrm>
            <a:prstGeom prst="rect">
              <a:avLst/>
            </a:prstGeom>
            <a:ln>
              <a:noFill/>
            </a:ln>
          </p:spPr>
        </p:pic>
        <p:pic>
          <p:nvPicPr>
            <p:cNvPr id="8" name="Picture 7">
              <a:extLst>
                <a:ext uri="{FF2B5EF4-FFF2-40B4-BE49-F238E27FC236}">
                  <a16:creationId xmlns:a16="http://schemas.microsoft.com/office/drawing/2014/main" id="{0F75931D-ACB2-0745-B2E6-38DA98B8D7B9}"/>
                </a:ext>
              </a:extLst>
            </p:cNvPr>
            <p:cNvPicPr>
              <a:picLocks noChangeAspect="1"/>
            </p:cNvPicPr>
            <p:nvPr/>
          </p:nvPicPr>
          <p:blipFill>
            <a:blip r:embed="rId3"/>
            <a:stretch>
              <a:fillRect/>
            </a:stretch>
          </p:blipFill>
          <p:spPr>
            <a:xfrm rot="10800000" flipV="1">
              <a:off x="4875978" y="5495290"/>
              <a:ext cx="3658011" cy="1362710"/>
            </a:xfrm>
            <a:prstGeom prst="rect">
              <a:avLst/>
            </a:prstGeom>
            <a:ln>
              <a:noFill/>
            </a:ln>
          </p:spPr>
        </p:pic>
        <p:pic>
          <p:nvPicPr>
            <p:cNvPr id="6" name="Picture 5">
              <a:extLst>
                <a:ext uri="{FF2B5EF4-FFF2-40B4-BE49-F238E27FC236}">
                  <a16:creationId xmlns:a16="http://schemas.microsoft.com/office/drawing/2014/main" id="{06D0D046-C5FA-8F4C-BDAD-4889E924FB8E}"/>
                </a:ext>
              </a:extLst>
            </p:cNvPr>
            <p:cNvPicPr>
              <a:picLocks noChangeAspect="1"/>
            </p:cNvPicPr>
            <p:nvPr/>
          </p:nvPicPr>
          <p:blipFill>
            <a:blip r:embed="rId3"/>
            <a:stretch>
              <a:fillRect/>
            </a:stretch>
          </p:blipFill>
          <p:spPr>
            <a:xfrm rot="10800000" flipV="1">
              <a:off x="8533989" y="5495290"/>
              <a:ext cx="3658011" cy="1362710"/>
            </a:xfrm>
            <a:prstGeom prst="rect">
              <a:avLst/>
            </a:prstGeom>
            <a:ln>
              <a:noFill/>
            </a:ln>
          </p:spPr>
        </p:pic>
        <p:pic>
          <p:nvPicPr>
            <p:cNvPr id="10" name="Picture 9">
              <a:extLst>
                <a:ext uri="{FF2B5EF4-FFF2-40B4-BE49-F238E27FC236}">
                  <a16:creationId xmlns:a16="http://schemas.microsoft.com/office/drawing/2014/main" id="{2D3E436F-DD0C-644D-BB65-B3D6093033B8}"/>
                </a:ext>
              </a:extLst>
            </p:cNvPr>
            <p:cNvPicPr>
              <a:picLocks noChangeAspect="1"/>
            </p:cNvPicPr>
            <p:nvPr/>
          </p:nvPicPr>
          <p:blipFill>
            <a:blip r:embed="rId3"/>
            <a:stretch>
              <a:fillRect/>
            </a:stretch>
          </p:blipFill>
          <p:spPr>
            <a:xfrm rot="10800000" flipV="1">
              <a:off x="1805150" y="5495288"/>
              <a:ext cx="3658011" cy="1362710"/>
            </a:xfrm>
            <a:prstGeom prst="rect">
              <a:avLst/>
            </a:prstGeom>
            <a:ln>
              <a:noFill/>
            </a:ln>
          </p:spPr>
        </p:pic>
      </p:grpSp>
      <p:sp>
        <p:nvSpPr>
          <p:cNvPr id="5" name="TextBox 4">
            <a:extLst>
              <a:ext uri="{FF2B5EF4-FFF2-40B4-BE49-F238E27FC236}">
                <a16:creationId xmlns:a16="http://schemas.microsoft.com/office/drawing/2014/main" id="{D1951017-E2A4-C344-8147-C0AC43FF3B87}"/>
              </a:ext>
            </a:extLst>
          </p:cNvPr>
          <p:cNvSpPr txBox="1"/>
          <p:nvPr/>
        </p:nvSpPr>
        <p:spPr>
          <a:xfrm>
            <a:off x="1104021" y="2332165"/>
            <a:ext cx="7271239" cy="1361911"/>
          </a:xfrm>
          <a:prstGeom prst="rect">
            <a:avLst/>
          </a:prstGeom>
          <a:noFill/>
        </p:spPr>
        <p:txBody>
          <a:bodyPr wrap="square" rtlCol="0">
            <a:spAutoFit/>
          </a:bodyPr>
          <a:lstStyle/>
          <a:p>
            <a:r>
              <a:rPr lang="en-US" sz="3600" dirty="0">
                <a:solidFill>
                  <a:schemeClr val="bg1"/>
                </a:solidFill>
                <a:latin typeface="Futura Medium" panose="020B0602020204020303" pitchFamily="34" charset="-79"/>
                <a:cs typeface="Futura Medium" panose="020B0602020204020303" pitchFamily="34" charset="-79"/>
              </a:rPr>
              <a:t>“How do you address diversity </a:t>
            </a:r>
          </a:p>
          <a:p>
            <a:r>
              <a:rPr lang="en-US" sz="3600" dirty="0">
                <a:solidFill>
                  <a:schemeClr val="bg1"/>
                </a:solidFill>
                <a:latin typeface="Futura Medium" panose="020B0602020204020303" pitchFamily="34" charset="-79"/>
                <a:cs typeface="Futura Medium" panose="020B0602020204020303" pitchFamily="34" charset="-79"/>
              </a:rPr>
              <a:t>and inclusion in your teaching?”</a:t>
            </a:r>
            <a:r>
              <a:rPr lang="en-US" sz="3600" dirty="0">
                <a:latin typeface="Futura Medium" panose="020B0602020204020303" pitchFamily="34" charset="-79"/>
                <a:cs typeface="Futura Medium" panose="020B0602020204020303" pitchFamily="34" charset="-79"/>
              </a:rPr>
              <a:t>?</a:t>
            </a:r>
          </a:p>
          <a:p>
            <a:endParaRPr lang="en-US" sz="1050" dirty="0">
              <a:solidFill>
                <a:schemeClr val="bg1"/>
              </a:solidFill>
            </a:endParaRPr>
          </a:p>
        </p:txBody>
      </p:sp>
    </p:spTree>
    <p:extLst>
      <p:ext uri="{BB962C8B-B14F-4D97-AF65-F5344CB8AC3E}">
        <p14:creationId xmlns:p14="http://schemas.microsoft.com/office/powerpoint/2010/main" val="1794126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7AE4141-25AC-3646-9A7C-3D1FDF7E476F}"/>
              </a:ext>
            </a:extLst>
          </p:cNvPr>
          <p:cNvSpPr/>
          <p:nvPr/>
        </p:nvSpPr>
        <p:spPr>
          <a:xfrm>
            <a:off x="804530" y="890096"/>
            <a:ext cx="8230524" cy="396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7" name="Picture 6">
            <a:extLst>
              <a:ext uri="{FF2B5EF4-FFF2-40B4-BE49-F238E27FC236}">
                <a16:creationId xmlns:a16="http://schemas.microsoft.com/office/drawing/2014/main" id="{FA4FF8D7-1541-E24F-9D0E-C8DE75066009}"/>
              </a:ext>
            </a:extLst>
          </p:cNvPr>
          <p:cNvPicPr>
            <a:picLocks noChangeAspect="1"/>
          </p:cNvPicPr>
          <p:nvPr/>
        </p:nvPicPr>
        <p:blipFill>
          <a:blip r:embed="rId3"/>
          <a:stretch>
            <a:fillRect/>
          </a:stretch>
        </p:blipFill>
        <p:spPr>
          <a:xfrm rot="10800000" flipV="1">
            <a:off x="913476" y="4978718"/>
            <a:ext cx="2743508" cy="1022033"/>
          </a:xfrm>
          <a:prstGeom prst="rect">
            <a:avLst/>
          </a:prstGeom>
        </p:spPr>
      </p:pic>
      <p:pic>
        <p:nvPicPr>
          <p:cNvPr id="9" name="Picture 8">
            <a:extLst>
              <a:ext uri="{FF2B5EF4-FFF2-40B4-BE49-F238E27FC236}">
                <a16:creationId xmlns:a16="http://schemas.microsoft.com/office/drawing/2014/main" id="{6DFE6B68-7AB9-5B46-8AE1-36A94D835241}"/>
              </a:ext>
            </a:extLst>
          </p:cNvPr>
          <p:cNvPicPr>
            <a:picLocks noChangeAspect="1"/>
          </p:cNvPicPr>
          <p:nvPr/>
        </p:nvPicPr>
        <p:blipFill>
          <a:blip r:embed="rId3"/>
          <a:stretch>
            <a:fillRect/>
          </a:stretch>
        </p:blipFill>
        <p:spPr>
          <a:xfrm rot="10800000" flipV="1">
            <a:off x="1" y="4978718"/>
            <a:ext cx="2743508" cy="1022033"/>
          </a:xfrm>
          <a:prstGeom prst="rect">
            <a:avLst/>
          </a:prstGeom>
        </p:spPr>
      </p:pic>
      <p:pic>
        <p:nvPicPr>
          <p:cNvPr id="6" name="Picture 5">
            <a:extLst>
              <a:ext uri="{FF2B5EF4-FFF2-40B4-BE49-F238E27FC236}">
                <a16:creationId xmlns:a16="http://schemas.microsoft.com/office/drawing/2014/main" id="{06D0D046-C5FA-8F4C-BDAD-4889E924FB8E}"/>
              </a:ext>
            </a:extLst>
          </p:cNvPr>
          <p:cNvPicPr>
            <a:picLocks noChangeAspect="1"/>
          </p:cNvPicPr>
          <p:nvPr/>
        </p:nvPicPr>
        <p:blipFill>
          <a:blip r:embed="rId3"/>
          <a:stretch>
            <a:fillRect/>
          </a:stretch>
        </p:blipFill>
        <p:spPr>
          <a:xfrm rot="10800000" flipV="1">
            <a:off x="6400492" y="4978717"/>
            <a:ext cx="2743508" cy="1022033"/>
          </a:xfrm>
          <a:prstGeom prst="rect">
            <a:avLst/>
          </a:prstGeom>
        </p:spPr>
      </p:pic>
      <p:pic>
        <p:nvPicPr>
          <p:cNvPr id="8" name="Picture 7">
            <a:extLst>
              <a:ext uri="{FF2B5EF4-FFF2-40B4-BE49-F238E27FC236}">
                <a16:creationId xmlns:a16="http://schemas.microsoft.com/office/drawing/2014/main" id="{0F75931D-ACB2-0745-B2E6-38DA98B8D7B9}"/>
              </a:ext>
            </a:extLst>
          </p:cNvPr>
          <p:cNvPicPr>
            <a:picLocks noChangeAspect="1"/>
          </p:cNvPicPr>
          <p:nvPr/>
        </p:nvPicPr>
        <p:blipFill>
          <a:blip r:embed="rId3"/>
          <a:stretch>
            <a:fillRect/>
          </a:stretch>
        </p:blipFill>
        <p:spPr>
          <a:xfrm rot="10800000" flipV="1">
            <a:off x="3656984" y="4978717"/>
            <a:ext cx="2743508" cy="1022033"/>
          </a:xfrm>
          <a:prstGeom prst="rect">
            <a:avLst/>
          </a:prstGeom>
        </p:spPr>
      </p:pic>
      <p:sp>
        <p:nvSpPr>
          <p:cNvPr id="2" name="TextBox 1">
            <a:extLst>
              <a:ext uri="{FF2B5EF4-FFF2-40B4-BE49-F238E27FC236}">
                <a16:creationId xmlns:a16="http://schemas.microsoft.com/office/drawing/2014/main" id="{7C21E561-514A-244D-9F81-57923450FF58}"/>
              </a:ext>
            </a:extLst>
          </p:cNvPr>
          <p:cNvSpPr txBox="1"/>
          <p:nvPr/>
        </p:nvSpPr>
        <p:spPr>
          <a:xfrm>
            <a:off x="1127107" y="2160916"/>
            <a:ext cx="7188218" cy="2031325"/>
          </a:xfrm>
          <a:prstGeom prst="rect">
            <a:avLst/>
          </a:prstGeom>
          <a:noFill/>
        </p:spPr>
        <p:txBody>
          <a:bodyPr wrap="square" rtlCol="0">
            <a:spAutoFit/>
          </a:bodyPr>
          <a:lstStyle/>
          <a:p>
            <a:r>
              <a:rPr lang="en-US" sz="3150" dirty="0">
                <a:latin typeface="Futura Medium" panose="020B0602020204020303" pitchFamily="34" charset="-79"/>
                <a:cs typeface="Futura Medium" panose="020B0602020204020303" pitchFamily="34" charset="-79"/>
              </a:rPr>
              <a:t>How has your experience working with students with different identities and backgrounds informed your teaching practices?</a:t>
            </a:r>
          </a:p>
        </p:txBody>
      </p:sp>
    </p:spTree>
    <p:extLst>
      <p:ext uri="{BB962C8B-B14F-4D97-AF65-F5344CB8AC3E}">
        <p14:creationId xmlns:p14="http://schemas.microsoft.com/office/powerpoint/2010/main" val="1598669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7AE4141-25AC-3646-9A7C-3D1FDF7E476F}"/>
              </a:ext>
            </a:extLst>
          </p:cNvPr>
          <p:cNvSpPr/>
          <p:nvPr/>
        </p:nvSpPr>
        <p:spPr>
          <a:xfrm>
            <a:off x="913475" y="1012198"/>
            <a:ext cx="8230524" cy="396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7" name="Picture 6">
            <a:extLst>
              <a:ext uri="{FF2B5EF4-FFF2-40B4-BE49-F238E27FC236}">
                <a16:creationId xmlns:a16="http://schemas.microsoft.com/office/drawing/2014/main" id="{FA4FF8D7-1541-E24F-9D0E-C8DE75066009}"/>
              </a:ext>
            </a:extLst>
          </p:cNvPr>
          <p:cNvPicPr>
            <a:picLocks noChangeAspect="1"/>
          </p:cNvPicPr>
          <p:nvPr/>
        </p:nvPicPr>
        <p:blipFill>
          <a:blip r:embed="rId3"/>
          <a:stretch>
            <a:fillRect/>
          </a:stretch>
        </p:blipFill>
        <p:spPr>
          <a:xfrm rot="10800000" flipV="1">
            <a:off x="913476" y="4978718"/>
            <a:ext cx="2743508" cy="1022033"/>
          </a:xfrm>
          <a:prstGeom prst="rect">
            <a:avLst/>
          </a:prstGeom>
        </p:spPr>
      </p:pic>
      <p:pic>
        <p:nvPicPr>
          <p:cNvPr id="9" name="Picture 8">
            <a:extLst>
              <a:ext uri="{FF2B5EF4-FFF2-40B4-BE49-F238E27FC236}">
                <a16:creationId xmlns:a16="http://schemas.microsoft.com/office/drawing/2014/main" id="{6DFE6B68-7AB9-5B46-8AE1-36A94D835241}"/>
              </a:ext>
            </a:extLst>
          </p:cNvPr>
          <p:cNvPicPr>
            <a:picLocks noChangeAspect="1"/>
          </p:cNvPicPr>
          <p:nvPr/>
        </p:nvPicPr>
        <p:blipFill>
          <a:blip r:embed="rId3"/>
          <a:stretch>
            <a:fillRect/>
          </a:stretch>
        </p:blipFill>
        <p:spPr>
          <a:xfrm rot="10800000" flipV="1">
            <a:off x="1" y="4978718"/>
            <a:ext cx="2743508" cy="1022033"/>
          </a:xfrm>
          <a:prstGeom prst="rect">
            <a:avLst/>
          </a:prstGeom>
        </p:spPr>
      </p:pic>
      <p:pic>
        <p:nvPicPr>
          <p:cNvPr id="6" name="Picture 5">
            <a:extLst>
              <a:ext uri="{FF2B5EF4-FFF2-40B4-BE49-F238E27FC236}">
                <a16:creationId xmlns:a16="http://schemas.microsoft.com/office/drawing/2014/main" id="{06D0D046-C5FA-8F4C-BDAD-4889E924FB8E}"/>
              </a:ext>
            </a:extLst>
          </p:cNvPr>
          <p:cNvPicPr>
            <a:picLocks noChangeAspect="1"/>
          </p:cNvPicPr>
          <p:nvPr/>
        </p:nvPicPr>
        <p:blipFill>
          <a:blip r:embed="rId3"/>
          <a:stretch>
            <a:fillRect/>
          </a:stretch>
        </p:blipFill>
        <p:spPr>
          <a:xfrm rot="10800000" flipV="1">
            <a:off x="6400492" y="4978717"/>
            <a:ext cx="2743508" cy="1022033"/>
          </a:xfrm>
          <a:prstGeom prst="rect">
            <a:avLst/>
          </a:prstGeom>
        </p:spPr>
      </p:pic>
      <p:pic>
        <p:nvPicPr>
          <p:cNvPr id="8" name="Picture 7">
            <a:extLst>
              <a:ext uri="{FF2B5EF4-FFF2-40B4-BE49-F238E27FC236}">
                <a16:creationId xmlns:a16="http://schemas.microsoft.com/office/drawing/2014/main" id="{0F75931D-ACB2-0745-B2E6-38DA98B8D7B9}"/>
              </a:ext>
            </a:extLst>
          </p:cNvPr>
          <p:cNvPicPr>
            <a:picLocks noChangeAspect="1"/>
          </p:cNvPicPr>
          <p:nvPr/>
        </p:nvPicPr>
        <p:blipFill>
          <a:blip r:embed="rId3"/>
          <a:stretch>
            <a:fillRect/>
          </a:stretch>
        </p:blipFill>
        <p:spPr>
          <a:xfrm rot="10800000" flipV="1">
            <a:off x="3656984" y="4978717"/>
            <a:ext cx="2743508" cy="1022033"/>
          </a:xfrm>
          <a:prstGeom prst="rect">
            <a:avLst/>
          </a:prstGeom>
        </p:spPr>
      </p:pic>
      <p:sp>
        <p:nvSpPr>
          <p:cNvPr id="4" name="TextBox 3">
            <a:extLst>
              <a:ext uri="{FF2B5EF4-FFF2-40B4-BE49-F238E27FC236}">
                <a16:creationId xmlns:a16="http://schemas.microsoft.com/office/drawing/2014/main" id="{812C98D1-7392-A14F-9F84-D3483FDE1DC4}"/>
              </a:ext>
            </a:extLst>
          </p:cNvPr>
          <p:cNvSpPr txBox="1"/>
          <p:nvPr/>
        </p:nvSpPr>
        <p:spPr>
          <a:xfrm>
            <a:off x="1371755" y="2479384"/>
            <a:ext cx="6598920" cy="1546577"/>
          </a:xfrm>
          <a:prstGeom prst="rect">
            <a:avLst/>
          </a:prstGeom>
          <a:noFill/>
        </p:spPr>
        <p:txBody>
          <a:bodyPr wrap="square" rtlCol="0">
            <a:spAutoFit/>
          </a:bodyPr>
          <a:lstStyle/>
          <a:p>
            <a:r>
              <a:rPr lang="en-US" sz="3150" dirty="0">
                <a:latin typeface="Futura Medium" panose="020B0602020204020303" pitchFamily="34" charset="-79"/>
                <a:cs typeface="Futura Medium" panose="020B0602020204020303" pitchFamily="34" charset="-79"/>
              </a:rPr>
              <a:t>Describe one thing you could do to make your class more inclusive this semester.</a:t>
            </a:r>
          </a:p>
        </p:txBody>
      </p:sp>
    </p:spTree>
    <p:extLst>
      <p:ext uri="{BB962C8B-B14F-4D97-AF65-F5344CB8AC3E}">
        <p14:creationId xmlns:p14="http://schemas.microsoft.com/office/powerpoint/2010/main" val="1154650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2C98D1-7392-A14F-9F84-D3483FDE1DC4}"/>
              </a:ext>
            </a:extLst>
          </p:cNvPr>
          <p:cNvSpPr txBox="1"/>
          <p:nvPr/>
        </p:nvSpPr>
        <p:spPr>
          <a:xfrm>
            <a:off x="1" y="1096212"/>
            <a:ext cx="3016871" cy="715581"/>
          </a:xfrm>
          <a:prstGeom prst="rect">
            <a:avLst/>
          </a:prstGeom>
          <a:solidFill>
            <a:srgbClr val="000000"/>
          </a:solidFill>
          <a:ln>
            <a:solidFill>
              <a:schemeClr val="tx1"/>
            </a:solidFill>
          </a:ln>
        </p:spPr>
        <p:txBody>
          <a:bodyPr wrap="square" rtlCol="0">
            <a:spAutoFit/>
          </a:bodyPr>
          <a:lstStyle/>
          <a:p>
            <a:r>
              <a:rPr lang="en-US" sz="3300" dirty="0">
                <a:solidFill>
                  <a:schemeClr val="bg1"/>
                </a:solidFill>
                <a:latin typeface="Futura Medium" panose="020B0602020204020303" pitchFamily="34" charset="-79"/>
                <a:cs typeface="Futura Medium" panose="020B0602020204020303" pitchFamily="34" charset="-79"/>
              </a:rPr>
              <a:t>  </a:t>
            </a:r>
            <a:r>
              <a:rPr lang="en-US" sz="4050" i="1" dirty="0">
                <a:solidFill>
                  <a:schemeClr val="bg1"/>
                </a:solidFill>
                <a:latin typeface="Futura Condensed Medium" panose="020B0602020204020303" pitchFamily="34" charset="-79"/>
                <a:cs typeface="Futura Condensed Medium" panose="020B0602020204020303" pitchFamily="34" charset="-79"/>
              </a:rPr>
              <a:t>Resources</a:t>
            </a:r>
          </a:p>
        </p:txBody>
      </p:sp>
      <p:sp>
        <p:nvSpPr>
          <p:cNvPr id="2" name="TextBox 1">
            <a:extLst>
              <a:ext uri="{FF2B5EF4-FFF2-40B4-BE49-F238E27FC236}">
                <a16:creationId xmlns:a16="http://schemas.microsoft.com/office/drawing/2014/main" id="{9B0E60A3-B4A7-9142-9452-95230EB18FCE}"/>
              </a:ext>
            </a:extLst>
          </p:cNvPr>
          <p:cNvSpPr txBox="1"/>
          <p:nvPr/>
        </p:nvSpPr>
        <p:spPr>
          <a:xfrm>
            <a:off x="319809" y="1997696"/>
            <a:ext cx="3876358" cy="4201150"/>
          </a:xfrm>
          <a:prstGeom prst="rect">
            <a:avLst/>
          </a:prstGeom>
          <a:noFill/>
        </p:spPr>
        <p:txBody>
          <a:bodyPr wrap="square" rtlCol="0">
            <a:spAutoFit/>
          </a:bodyPr>
          <a:lstStyle/>
          <a:p>
            <a:r>
              <a:rPr lang="en-US" sz="1800" b="1" dirty="0">
                <a:latin typeface="Futura Medium" panose="020B0602020204020303" pitchFamily="34" charset="-79"/>
                <a:cs typeface="Futura Medium" panose="020B0602020204020303" pitchFamily="34" charset="-79"/>
              </a:rPr>
              <a:t>@BU</a:t>
            </a:r>
          </a:p>
          <a:p>
            <a:endParaRPr lang="en-US" sz="900" dirty="0">
              <a:latin typeface="Futura Medium" panose="020B0602020204020303" pitchFamily="34" charset="-79"/>
              <a:cs typeface="Futura Medium" panose="020B0602020204020303" pitchFamily="34" charset="-79"/>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Your own WP colleagues who have expertise in these areas</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“Blind Spots,” a talk by Raul Fernandez of SED (available online </a:t>
            </a:r>
            <a:r>
              <a:rPr lang="en-US" sz="1500" dirty="0">
                <a:latin typeface="Futura Medium" panose="020B0602020204020303" pitchFamily="34" charset="-79"/>
                <a:cs typeface="Futura Medium" panose="020B0602020204020303" pitchFamily="34" charset="-79"/>
                <a:hlinkClick r:id="rId3"/>
              </a:rPr>
              <a:t>here</a:t>
            </a:r>
            <a:r>
              <a:rPr lang="en-US" sz="1500" dirty="0">
                <a:latin typeface="Futura Medium" panose="020B0602020204020303" pitchFamily="34" charset="-79"/>
                <a:cs typeface="Futura Medium" panose="020B0602020204020303" pitchFamily="34" charset="-79"/>
              </a:rPr>
              <a:t>) </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“Advising in a Pluralistic Society” 5</a:t>
            </a:r>
            <a:r>
              <a:rPr lang="en-US" sz="1500" baseline="30000" dirty="0">
                <a:latin typeface="Futura Medium" panose="020B0602020204020303" pitchFamily="34" charset="-79"/>
                <a:cs typeface="Futura Medium" panose="020B0602020204020303" pitchFamily="34" charset="-79"/>
              </a:rPr>
              <a:t>th</a:t>
            </a:r>
            <a:r>
              <a:rPr lang="en-US" sz="1500" dirty="0">
                <a:latin typeface="Futura Medium" panose="020B0602020204020303" pitchFamily="34" charset="-79"/>
                <a:cs typeface="Futura Medium" panose="020B0602020204020303" pitchFamily="34" charset="-79"/>
              </a:rPr>
              <a:t> Annual Advising Symposium Keynote by Geoffrey Cohen (available online </a:t>
            </a:r>
            <a:r>
              <a:rPr lang="en-US" sz="1500" dirty="0">
                <a:latin typeface="Futura Medium" panose="020B0602020204020303" pitchFamily="34" charset="-79"/>
                <a:cs typeface="Futura Medium" panose="020B0602020204020303" pitchFamily="34" charset="-79"/>
                <a:hlinkClick r:id="rId4"/>
              </a:rPr>
              <a:t>here</a:t>
            </a:r>
            <a:r>
              <a:rPr lang="en-US" sz="1500" dirty="0">
                <a:latin typeface="Futura Medium" panose="020B0602020204020303" pitchFamily="34" charset="-79"/>
                <a:cs typeface="Futura Medium" panose="020B0602020204020303" pitchFamily="34" charset="-79"/>
              </a:rPr>
              <a:t>)</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Wheelock Ed School’s Equity Diversity and Inclusion Community Meetings (to get on the mailing list</a:t>
            </a:r>
            <a:r>
              <a:rPr lang="en-US" dirty="0">
                <a:latin typeface="Futura Medium" panose="020B0602020204020303" pitchFamily="34" charset="-79"/>
                <a:cs typeface="Futura Medium" panose="020B0602020204020303" pitchFamily="34" charset="-79"/>
              </a:rPr>
              <a:t> write Laura Jimenez @ </a:t>
            </a:r>
            <a:r>
              <a:rPr lang="en-US" dirty="0">
                <a:latin typeface="Futura Medium" panose="020B0602020204020303" pitchFamily="34" charset="-79"/>
                <a:cs typeface="Futura Medium" panose="020B0602020204020303" pitchFamily="34" charset="-79"/>
                <a:hlinkClick r:id="rId5"/>
              </a:rPr>
              <a:t>jiminez1@bu.edu</a:t>
            </a:r>
            <a:r>
              <a:rPr lang="en-US" dirty="0">
                <a:latin typeface="Futura Medium" panose="020B0602020204020303" pitchFamily="34" charset="-79"/>
                <a:cs typeface="Futura Medium" panose="020B0602020204020303" pitchFamily="34" charset="-79"/>
              </a:rPr>
              <a:t>)</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The Office of </a:t>
            </a:r>
            <a:r>
              <a:rPr lang="en-US" sz="1500" dirty="0">
                <a:latin typeface="Futura Medium" panose="020B0602020204020303" pitchFamily="34" charset="-79"/>
                <a:cs typeface="Futura Medium" panose="020B0602020204020303" pitchFamily="34" charset="-79"/>
                <a:hlinkClick r:id="rId6"/>
              </a:rPr>
              <a:t>Disability Services</a:t>
            </a:r>
            <a:endParaRPr lang="en-US" sz="1500" dirty="0">
              <a:latin typeface="Futura Medium" panose="020B0602020204020303" pitchFamily="34" charset="-79"/>
              <a:cs typeface="Futura Medium" panose="020B0602020204020303" pitchFamily="34" charset="-79"/>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Jean </a:t>
            </a:r>
            <a:r>
              <a:rPr lang="en-US" sz="1500" dirty="0" err="1">
                <a:latin typeface="Futura Medium" panose="020B0602020204020303" pitchFamily="34" charset="-79"/>
                <a:cs typeface="Futura Medium" panose="020B0602020204020303" pitchFamily="34" charset="-79"/>
              </a:rPr>
              <a:t>Otsuki</a:t>
            </a:r>
            <a:r>
              <a:rPr lang="en-US" sz="1500" dirty="0">
                <a:latin typeface="Futura Medium" panose="020B0602020204020303" pitchFamily="34" charset="-79"/>
                <a:cs typeface="Futura Medium" panose="020B0602020204020303" pitchFamily="34" charset="-79"/>
              </a:rPr>
              <a:t> at CTL (</a:t>
            </a:r>
            <a:r>
              <a:rPr lang="en-US" sz="1500" dirty="0" err="1">
                <a:latin typeface="Futura Medium" panose="020B0602020204020303" pitchFamily="34" charset="-79"/>
                <a:cs typeface="Futura Medium" panose="020B0602020204020303" pitchFamily="34" charset="-79"/>
              </a:rPr>
              <a:t>jotsuki@bu.edu</a:t>
            </a:r>
            <a:r>
              <a:rPr lang="en-US" sz="1500" dirty="0">
                <a:latin typeface="Futura Medium" panose="020B0602020204020303" pitchFamily="34" charset="-79"/>
                <a:cs typeface="Futura Medium" panose="020B0602020204020303" pitchFamily="34" charset="-79"/>
              </a:rPr>
              <a:t>)</a:t>
            </a:r>
          </a:p>
          <a:p>
            <a:pPr marL="214313" indent="-214313">
              <a:buFont typeface="Arial" panose="020B0604020202020204" pitchFamily="34" charset="0"/>
              <a:buChar char="•"/>
            </a:pPr>
            <a:endParaRPr lang="en-US" sz="1500" dirty="0">
              <a:latin typeface="Futura Medium" panose="020B0602020204020303" pitchFamily="34" charset="-79"/>
              <a:cs typeface="Futura Medium" panose="020B0602020204020303" pitchFamily="34" charset="-79"/>
            </a:endParaRPr>
          </a:p>
        </p:txBody>
      </p:sp>
      <p:sp>
        <p:nvSpPr>
          <p:cNvPr id="5" name="TextBox 4">
            <a:extLst>
              <a:ext uri="{FF2B5EF4-FFF2-40B4-BE49-F238E27FC236}">
                <a16:creationId xmlns:a16="http://schemas.microsoft.com/office/drawing/2014/main" id="{86888BB8-C4C9-5E41-92F8-736CDBA05984}"/>
              </a:ext>
            </a:extLst>
          </p:cNvPr>
          <p:cNvSpPr txBox="1"/>
          <p:nvPr/>
        </p:nvSpPr>
        <p:spPr>
          <a:xfrm>
            <a:off x="4196166" y="1997696"/>
            <a:ext cx="4947834" cy="3739485"/>
          </a:xfrm>
          <a:prstGeom prst="rect">
            <a:avLst/>
          </a:prstGeom>
          <a:noFill/>
        </p:spPr>
        <p:txBody>
          <a:bodyPr wrap="square" rtlCol="0">
            <a:spAutoFit/>
          </a:bodyPr>
          <a:lstStyle/>
          <a:p>
            <a:r>
              <a:rPr lang="en-US" sz="1800" b="1" dirty="0">
                <a:latin typeface="Futura Medium" panose="020B0602020204020303" pitchFamily="34" charset="-79"/>
                <a:cs typeface="Futura Medium" panose="020B0602020204020303" pitchFamily="34" charset="-79"/>
              </a:rPr>
              <a:t>Elsewhere</a:t>
            </a:r>
          </a:p>
          <a:p>
            <a:endParaRPr lang="en-US" sz="900" dirty="0">
              <a:latin typeface="Futura Medium" panose="020B0602020204020303" pitchFamily="34" charset="-79"/>
              <a:cs typeface="Futura Medium" panose="020B0602020204020303" pitchFamily="34" charset="-79"/>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rId7"/>
              </a:rPr>
              <a:t>What I Wish My Professor Knew</a:t>
            </a:r>
            <a:r>
              <a:rPr lang="en-US" sz="1500" dirty="0">
                <a:latin typeface="Futura Medium" panose="020B0602020204020303" pitchFamily="34" charset="-79"/>
                <a:cs typeface="Futura Medium" panose="020B0602020204020303" pitchFamily="34" charset="-79"/>
              </a:rPr>
              <a:t>, Stanford FLIP</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rId8"/>
              </a:rPr>
              <a:t>“Ask Me: What LGBTQ Students Want Their Professors to Know” </a:t>
            </a:r>
            <a:r>
              <a:rPr lang="en-US" sz="1500" i="1" dirty="0">
                <a:latin typeface="Futura Medium" panose="020B0602020204020303" pitchFamily="34" charset="-79"/>
                <a:cs typeface="Futura Medium" panose="020B0602020204020303" pitchFamily="34" charset="-79"/>
              </a:rPr>
              <a:t>Chronicle</a:t>
            </a:r>
            <a:r>
              <a:rPr lang="en-US" sz="1500" dirty="0">
                <a:latin typeface="Futura Medium" panose="020B0602020204020303" pitchFamily="34" charset="-79"/>
                <a:cs typeface="Futura Medium" panose="020B0602020204020303" pitchFamily="34" charset="-79"/>
              </a:rPr>
              <a:t> Sept. 3 2015</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rId9"/>
              </a:rPr>
              <a:t>Reducing Stereotype Threat</a:t>
            </a:r>
            <a:endParaRPr lang="en-US" sz="1500" dirty="0">
              <a:latin typeface="Futura Medium" panose="020B0602020204020303" pitchFamily="34" charset="-79"/>
              <a:cs typeface="Futura Medium" panose="020B0602020204020303" pitchFamily="34" charset="-79"/>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Tulane’s </a:t>
            </a:r>
            <a:r>
              <a:rPr lang="en-US" sz="1500" dirty="0">
                <a:latin typeface="Futura Medium" panose="020B0602020204020303" pitchFamily="34" charset="-79"/>
                <a:cs typeface="Futura Medium" panose="020B0602020204020303" pitchFamily="34" charset="-79"/>
                <a:hlinkClick r:id="rId10"/>
              </a:rPr>
              <a:t>Accessible Syllabus </a:t>
            </a:r>
            <a:r>
              <a:rPr lang="en-US" sz="1500" dirty="0">
                <a:latin typeface="Futura Medium" panose="020B0602020204020303" pitchFamily="34" charset="-79"/>
                <a:cs typeface="Futura Medium" panose="020B0602020204020303" pitchFamily="34" charset="-79"/>
              </a:rPr>
              <a:t>site</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rPr>
              <a:t>Harper and Davis, </a:t>
            </a:r>
            <a:r>
              <a:rPr lang="en-US" sz="1500" dirty="0">
                <a:latin typeface="Futura Medium" panose="020B0602020204020303" pitchFamily="34" charset="-79"/>
                <a:cs typeface="Futura Medium" panose="020B0602020204020303" pitchFamily="34" charset="-79"/>
                <a:hlinkClick r:id="rId11"/>
              </a:rPr>
              <a:t>“Eight Actions to Reduce Racism in College Classrooms” </a:t>
            </a:r>
            <a:r>
              <a:rPr lang="en-US" sz="1500" i="1" dirty="0">
                <a:latin typeface="Futura Medium" panose="020B0602020204020303" pitchFamily="34" charset="-79"/>
                <a:cs typeface="Futura Medium" panose="020B0602020204020303" pitchFamily="34" charset="-79"/>
              </a:rPr>
              <a:t>Academe</a:t>
            </a:r>
            <a:r>
              <a:rPr lang="en-US" sz="1500" dirty="0">
                <a:latin typeface="Futura Medium" panose="020B0602020204020303" pitchFamily="34" charset="-79"/>
                <a:cs typeface="Futura Medium" panose="020B0602020204020303" pitchFamily="34" charset="-79"/>
              </a:rPr>
              <a:t> Nov-Dec 2016</a:t>
            </a:r>
            <a:endParaRPr lang="en-US" sz="1500" dirty="0">
              <a:latin typeface="Futura Medium" panose="020B0602020204020303" pitchFamily="34" charset="-79"/>
              <a:cs typeface="Futura Medium" panose="020B0602020204020303" pitchFamily="34" charset="-79"/>
              <a:hlinkClick r:id="" action="ppaction://noaction"/>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 action="ppaction://noaction"/>
              </a:rPr>
              <a:t>Increasing Inclusivity in the Classroom</a:t>
            </a:r>
            <a:r>
              <a:rPr lang="en-US" sz="1500" dirty="0">
                <a:latin typeface="Futura Medium" panose="020B0602020204020303" pitchFamily="34" charset="-79"/>
                <a:cs typeface="Futura Medium" panose="020B0602020204020303" pitchFamily="34" charset="-79"/>
              </a:rPr>
              <a:t>, Vanderbilt Center for Teaching</a:t>
            </a: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rId9"/>
              </a:rPr>
              <a:t>Creating Inclusive Classrooms,</a:t>
            </a:r>
            <a:r>
              <a:rPr lang="en-US" sz="1500" dirty="0">
                <a:latin typeface="Futura Medium" panose="020B0602020204020303" pitchFamily="34" charset="-79"/>
                <a:cs typeface="Futura Medium" panose="020B0602020204020303" pitchFamily="34" charset="-79"/>
              </a:rPr>
              <a:t> U Michigan CRLT</a:t>
            </a:r>
            <a:endParaRPr lang="en-US" sz="1500" dirty="0">
              <a:latin typeface="Futura Medium" panose="020B0602020204020303" pitchFamily="34" charset="-79"/>
              <a:cs typeface="Futura Medium" panose="020B0602020204020303" pitchFamily="34" charset="-79"/>
              <a:hlinkClick r:id="rId9"/>
            </a:endParaRPr>
          </a:p>
          <a:p>
            <a:pPr marL="257175" indent="-257175">
              <a:buFont typeface="Arial" panose="020B0604020202020204" pitchFamily="34" charset="0"/>
              <a:buChar char="•"/>
            </a:pPr>
            <a:r>
              <a:rPr lang="en-US" sz="1500" dirty="0">
                <a:latin typeface="Futura Medium" panose="020B0602020204020303" pitchFamily="34" charset="-79"/>
                <a:cs typeface="Futura Medium" panose="020B0602020204020303" pitchFamily="34" charset="-79"/>
                <a:hlinkClick r:id="rId12"/>
              </a:rPr>
              <a:t>“Teach With a Heterogenous Audience in Mind,” </a:t>
            </a:r>
            <a:r>
              <a:rPr lang="en-US" sz="1500" dirty="0">
                <a:latin typeface="Futura Medium" panose="020B0602020204020303" pitchFamily="34" charset="-79"/>
                <a:cs typeface="Futura Medium" panose="020B0602020204020303" pitchFamily="34" charset="-79"/>
              </a:rPr>
              <a:t>Carnegie Mellon Teaching Excellence &amp; Innovation Center</a:t>
            </a:r>
            <a:endParaRPr lang="en-US" sz="1500" dirty="0">
              <a:solidFill>
                <a:srgbClr val="FF0000"/>
              </a:solidFill>
              <a:latin typeface="Futura Medium" panose="020B0602020204020303" pitchFamily="34" charset="-79"/>
              <a:cs typeface="Futura Medium" panose="020B0602020204020303" pitchFamily="34" charset="-79"/>
            </a:endParaRPr>
          </a:p>
          <a:p>
            <a:endParaRPr lang="en-US" sz="1500"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1668727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dirty="0"/>
              <a:t>BU Resources for you</a:t>
            </a:r>
            <a:endParaRPr dirty="0"/>
          </a:p>
        </p:txBody>
      </p:sp>
      <p:sp>
        <p:nvSpPr>
          <p:cNvPr id="201" name="Google Shape;201;p29"/>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buNone/>
            </a:pPr>
            <a:r>
              <a:rPr lang="en-US" dirty="0"/>
              <a:t>Faculty &amp; Staff Assistance Office: </a:t>
            </a:r>
            <a:r>
              <a:rPr lang="en-US" sz="2400" dirty="0">
                <a:hlinkClick r:id="rId3"/>
              </a:rPr>
              <a:t>http://www.bu.edu/fsao/</a:t>
            </a:r>
            <a:endParaRPr sz="2400" dirty="0"/>
          </a:p>
          <a:p>
            <a:pPr marL="0" lvl="0" indent="0">
              <a:buNone/>
            </a:pPr>
            <a:r>
              <a:rPr lang="en-US" dirty="0"/>
              <a:t>Chaplains Office: </a:t>
            </a:r>
            <a:r>
              <a:rPr lang="en-US" sz="2400" dirty="0">
                <a:hlinkClick r:id="rId4"/>
              </a:rPr>
              <a:t>http://www.bu.edu/chapel/about/staff/chaplains/</a:t>
            </a:r>
            <a:endParaRPr sz="2400" dirty="0"/>
          </a:p>
          <a:p>
            <a:pPr marL="0" lvl="0" indent="0">
              <a:buNone/>
            </a:pPr>
            <a:r>
              <a:rPr lang="en-US" dirty="0"/>
              <a:t>Office of the </a:t>
            </a:r>
            <a:r>
              <a:rPr lang="en-US" dirty="0" err="1"/>
              <a:t>Ombuds</a:t>
            </a:r>
            <a:r>
              <a:rPr lang="en-US" dirty="0"/>
              <a:t>: </a:t>
            </a:r>
          </a:p>
          <a:p>
            <a:pPr marL="0" lvl="0" indent="0">
              <a:buNone/>
            </a:pPr>
            <a:r>
              <a:rPr lang="en-US" sz="2400" dirty="0">
                <a:hlinkClick r:id="rId5"/>
              </a:rPr>
              <a:t>https://www.bu.edu/ombuds/</a:t>
            </a:r>
            <a:endParaRPr lang="en-US" sz="2400" dirty="0"/>
          </a:p>
          <a:p>
            <a:pPr marL="0" lvl="0" indent="0" rtl="0">
              <a:spcBef>
                <a:spcPts val="640"/>
              </a:spcBef>
              <a:spcAft>
                <a:spcPts val="0"/>
              </a:spcAft>
              <a:buNone/>
            </a:pPr>
            <a:endParaRPr dirty="0"/>
          </a:p>
          <a:p>
            <a:pPr marL="0" lvl="0" indent="0">
              <a:spcBef>
                <a:spcPts val="640"/>
              </a:spcBef>
              <a:spcAft>
                <a:spcPts val="0"/>
              </a:spcAft>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00BF-2ABC-CB4B-955C-D561AB4F6BF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2A5DFEB-1F58-044E-AA5D-931460D67FF3}"/>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4B4892F2-866B-5D4D-ADC6-3BBDEE4B1CD5}"/>
              </a:ext>
            </a:extLst>
          </p:cNvPr>
          <p:cNvPicPr>
            <a:picLocks noChangeAspect="1"/>
          </p:cNvPicPr>
          <p:nvPr/>
        </p:nvPicPr>
        <p:blipFill>
          <a:blip r:embed="rId2"/>
          <a:stretch>
            <a:fillRect/>
          </a:stretch>
        </p:blipFill>
        <p:spPr>
          <a:xfrm>
            <a:off x="1343436" y="428662"/>
            <a:ext cx="5854700" cy="5613400"/>
          </a:xfrm>
          <a:prstGeom prst="rect">
            <a:avLst/>
          </a:prstGeom>
        </p:spPr>
      </p:pic>
    </p:spTree>
    <p:extLst>
      <p:ext uri="{BB962C8B-B14F-4D97-AF65-F5344CB8AC3E}">
        <p14:creationId xmlns:p14="http://schemas.microsoft.com/office/powerpoint/2010/main" val="4009720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7943-21C6-A545-9EB8-55C48B36022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4350052-E2AC-8049-BC42-89D1EA3627D2}"/>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CDD9578E-7B8C-1147-84C1-4DEF3CB59EB4}"/>
              </a:ext>
            </a:extLst>
          </p:cNvPr>
          <p:cNvPicPr>
            <a:picLocks noChangeAspect="1"/>
          </p:cNvPicPr>
          <p:nvPr/>
        </p:nvPicPr>
        <p:blipFill>
          <a:blip r:embed="rId2"/>
          <a:stretch>
            <a:fillRect/>
          </a:stretch>
        </p:blipFill>
        <p:spPr>
          <a:xfrm>
            <a:off x="1803400" y="952500"/>
            <a:ext cx="5537200" cy="4953000"/>
          </a:xfrm>
          <a:prstGeom prst="rect">
            <a:avLst/>
          </a:prstGeom>
        </p:spPr>
      </p:pic>
    </p:spTree>
    <p:extLst>
      <p:ext uri="{BB962C8B-B14F-4D97-AF65-F5344CB8AC3E}">
        <p14:creationId xmlns:p14="http://schemas.microsoft.com/office/powerpoint/2010/main" val="1533257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5BF5-E9C0-1845-A46E-E13438571CB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7A4B2D1-5818-2A43-B29D-046B971DDDDB}"/>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D86C6BE4-EE9B-B44B-8493-38A3EC35944F}"/>
              </a:ext>
            </a:extLst>
          </p:cNvPr>
          <p:cNvPicPr>
            <a:picLocks noChangeAspect="1"/>
          </p:cNvPicPr>
          <p:nvPr/>
        </p:nvPicPr>
        <p:blipFill>
          <a:blip r:embed="rId2"/>
          <a:stretch>
            <a:fillRect/>
          </a:stretch>
        </p:blipFill>
        <p:spPr>
          <a:xfrm>
            <a:off x="2312458" y="0"/>
            <a:ext cx="4519083" cy="6858000"/>
          </a:xfrm>
          <a:prstGeom prst="rect">
            <a:avLst/>
          </a:prstGeom>
        </p:spPr>
      </p:pic>
    </p:spTree>
    <p:extLst>
      <p:ext uri="{BB962C8B-B14F-4D97-AF65-F5344CB8AC3E}">
        <p14:creationId xmlns:p14="http://schemas.microsoft.com/office/powerpoint/2010/main" val="1078595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1E78-6337-BE41-AAF1-02DF7857256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3B61776-70F8-B842-B68E-9A0C4836D65C}"/>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6ADD9FFD-0BC5-6549-90FB-EC79FA1B041A}"/>
              </a:ext>
            </a:extLst>
          </p:cNvPr>
          <p:cNvPicPr>
            <a:picLocks noChangeAspect="1"/>
          </p:cNvPicPr>
          <p:nvPr/>
        </p:nvPicPr>
        <p:blipFill>
          <a:blip r:embed="rId2"/>
          <a:stretch>
            <a:fillRect/>
          </a:stretch>
        </p:blipFill>
        <p:spPr>
          <a:xfrm>
            <a:off x="2231048" y="0"/>
            <a:ext cx="4681904" cy="6858000"/>
          </a:xfrm>
          <a:prstGeom prst="rect">
            <a:avLst/>
          </a:prstGeom>
        </p:spPr>
      </p:pic>
    </p:spTree>
    <p:extLst>
      <p:ext uri="{BB962C8B-B14F-4D97-AF65-F5344CB8AC3E}">
        <p14:creationId xmlns:p14="http://schemas.microsoft.com/office/powerpoint/2010/main" val="385571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D2197-230E-8D44-BEED-57E20B28F89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6C71041-03D6-9247-AD20-5544313933C9}"/>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CDC843FE-1061-4946-AD2A-178E28AFDA90}"/>
              </a:ext>
            </a:extLst>
          </p:cNvPr>
          <p:cNvPicPr>
            <a:picLocks noChangeAspect="1"/>
          </p:cNvPicPr>
          <p:nvPr/>
        </p:nvPicPr>
        <p:blipFill>
          <a:blip r:embed="rId2"/>
          <a:stretch>
            <a:fillRect/>
          </a:stretch>
        </p:blipFill>
        <p:spPr>
          <a:xfrm>
            <a:off x="1498600" y="1162050"/>
            <a:ext cx="6146800" cy="4533900"/>
          </a:xfrm>
          <a:prstGeom prst="rect">
            <a:avLst/>
          </a:prstGeom>
        </p:spPr>
      </p:pic>
    </p:spTree>
    <p:extLst>
      <p:ext uri="{BB962C8B-B14F-4D97-AF65-F5344CB8AC3E}">
        <p14:creationId xmlns:p14="http://schemas.microsoft.com/office/powerpoint/2010/main" val="3531203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31A32-B6F5-E747-8D45-3988775EB50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E64C2AA-9F8E-4D49-B570-546B4F4A55A8}"/>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D158032B-29D7-7D4D-B8BC-623679BC95C0}"/>
              </a:ext>
            </a:extLst>
          </p:cNvPr>
          <p:cNvPicPr>
            <a:picLocks noChangeAspect="1"/>
          </p:cNvPicPr>
          <p:nvPr/>
        </p:nvPicPr>
        <p:blipFill>
          <a:blip r:embed="rId2"/>
          <a:stretch>
            <a:fillRect/>
          </a:stretch>
        </p:blipFill>
        <p:spPr>
          <a:xfrm>
            <a:off x="2223370" y="0"/>
            <a:ext cx="4697260" cy="6858000"/>
          </a:xfrm>
          <a:prstGeom prst="rect">
            <a:avLst/>
          </a:prstGeom>
        </p:spPr>
      </p:pic>
    </p:spTree>
    <p:extLst>
      <p:ext uri="{BB962C8B-B14F-4D97-AF65-F5344CB8AC3E}">
        <p14:creationId xmlns:p14="http://schemas.microsoft.com/office/powerpoint/2010/main" val="3533346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7ADA3-A95A-044E-B2AF-5A30E6E4263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E943E8-23BA-DD40-AF4E-CA56CFA7060E}"/>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A65D8FD3-2E8F-1140-A042-96EAD0545D6D}"/>
              </a:ext>
            </a:extLst>
          </p:cNvPr>
          <p:cNvPicPr>
            <a:picLocks noChangeAspect="1"/>
          </p:cNvPicPr>
          <p:nvPr/>
        </p:nvPicPr>
        <p:blipFill>
          <a:blip r:embed="rId2"/>
          <a:stretch>
            <a:fillRect/>
          </a:stretch>
        </p:blipFill>
        <p:spPr>
          <a:xfrm>
            <a:off x="2333696" y="0"/>
            <a:ext cx="4476608" cy="6858000"/>
          </a:xfrm>
          <a:prstGeom prst="rect">
            <a:avLst/>
          </a:prstGeom>
        </p:spPr>
      </p:pic>
    </p:spTree>
    <p:extLst>
      <p:ext uri="{BB962C8B-B14F-4D97-AF65-F5344CB8AC3E}">
        <p14:creationId xmlns:p14="http://schemas.microsoft.com/office/powerpoint/2010/main" val="3081661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53B4-0DA2-B249-BB06-5CC34529199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0FFB032-B231-DC4C-BFFD-E563FBF8EB99}"/>
              </a:ext>
            </a:extLst>
          </p:cNvPr>
          <p:cNvSpPr>
            <a:spLocks noGrp="1"/>
          </p:cNvSpPr>
          <p:nvPr>
            <p:ph type="body" idx="1"/>
          </p:nvPr>
        </p:nvSpPr>
        <p:spPr/>
        <p:txBody>
          <a:bodyPr/>
          <a:lstStyle/>
          <a:p>
            <a:endParaRPr lang="en-US" dirty="0"/>
          </a:p>
        </p:txBody>
      </p:sp>
      <p:pic>
        <p:nvPicPr>
          <p:cNvPr id="6" name="Picture 5">
            <a:extLst>
              <a:ext uri="{FF2B5EF4-FFF2-40B4-BE49-F238E27FC236}">
                <a16:creationId xmlns:a16="http://schemas.microsoft.com/office/drawing/2014/main" id="{A48510FE-7028-E54C-8942-5B7923FDAA3C}"/>
              </a:ext>
            </a:extLst>
          </p:cNvPr>
          <p:cNvPicPr>
            <a:picLocks noChangeAspect="1"/>
          </p:cNvPicPr>
          <p:nvPr/>
        </p:nvPicPr>
        <p:blipFill>
          <a:blip r:embed="rId2"/>
          <a:stretch>
            <a:fillRect/>
          </a:stretch>
        </p:blipFill>
        <p:spPr>
          <a:xfrm>
            <a:off x="2230497" y="0"/>
            <a:ext cx="4683005" cy="6858000"/>
          </a:xfrm>
          <a:prstGeom prst="rect">
            <a:avLst/>
          </a:prstGeom>
        </p:spPr>
      </p:pic>
    </p:spTree>
    <p:extLst>
      <p:ext uri="{BB962C8B-B14F-4D97-AF65-F5344CB8AC3E}">
        <p14:creationId xmlns:p14="http://schemas.microsoft.com/office/powerpoint/2010/main" val="4138206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0DD1-24B2-9347-92E7-F4B7161795F8}"/>
              </a:ext>
            </a:extLst>
          </p:cNvPr>
          <p:cNvSpPr>
            <a:spLocks noGrp="1"/>
          </p:cNvSpPr>
          <p:nvPr>
            <p:ph type="title"/>
          </p:nvPr>
        </p:nvSpPr>
        <p:spPr>
          <a:xfrm>
            <a:off x="457200" y="274638"/>
            <a:ext cx="8229600" cy="805633"/>
          </a:xfrm>
        </p:spPr>
        <p:txBody>
          <a:bodyPr/>
          <a:lstStyle/>
          <a:p>
            <a:r>
              <a:rPr lang="en-US" dirty="0"/>
              <a:t>Opportunities in Writing Studies</a:t>
            </a:r>
          </a:p>
        </p:txBody>
      </p:sp>
      <p:sp>
        <p:nvSpPr>
          <p:cNvPr id="3" name="Text Placeholder 2">
            <a:extLst>
              <a:ext uri="{FF2B5EF4-FFF2-40B4-BE49-F238E27FC236}">
                <a16:creationId xmlns:a16="http://schemas.microsoft.com/office/drawing/2014/main" id="{40F2C231-509E-BD42-9B45-125D121E9CFE}"/>
              </a:ext>
            </a:extLst>
          </p:cNvPr>
          <p:cNvSpPr>
            <a:spLocks noGrp="1"/>
          </p:cNvSpPr>
          <p:nvPr>
            <p:ph type="body" idx="1"/>
          </p:nvPr>
        </p:nvSpPr>
        <p:spPr/>
        <p:txBody>
          <a:bodyPr/>
          <a:lstStyle/>
          <a:p>
            <a:endParaRPr lang="en-US" dirty="0"/>
          </a:p>
        </p:txBody>
      </p:sp>
      <p:pic>
        <p:nvPicPr>
          <p:cNvPr id="7" name="Picture 6">
            <a:extLst>
              <a:ext uri="{FF2B5EF4-FFF2-40B4-BE49-F238E27FC236}">
                <a16:creationId xmlns:a16="http://schemas.microsoft.com/office/drawing/2014/main" id="{E05D170F-9DCE-BE49-A776-591B835D7DB4}"/>
              </a:ext>
            </a:extLst>
          </p:cNvPr>
          <p:cNvPicPr>
            <a:picLocks noChangeAspect="1"/>
          </p:cNvPicPr>
          <p:nvPr/>
        </p:nvPicPr>
        <p:blipFill>
          <a:blip r:embed="rId2"/>
          <a:stretch>
            <a:fillRect/>
          </a:stretch>
        </p:blipFill>
        <p:spPr>
          <a:xfrm>
            <a:off x="236668" y="1080271"/>
            <a:ext cx="8907332" cy="5777729"/>
          </a:xfrm>
          <a:prstGeom prst="rect">
            <a:avLst/>
          </a:prstGeom>
        </p:spPr>
      </p:pic>
    </p:spTree>
    <p:extLst>
      <p:ext uri="{BB962C8B-B14F-4D97-AF65-F5344CB8AC3E}">
        <p14:creationId xmlns:p14="http://schemas.microsoft.com/office/powerpoint/2010/main" val="4265291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dirty="0"/>
              <a:t>Professional Development Support</a:t>
            </a:r>
            <a:endParaRPr dirty="0"/>
          </a:p>
        </p:txBody>
      </p:sp>
      <p:sp>
        <p:nvSpPr>
          <p:cNvPr id="295" name="Google Shape;295;p42"/>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dirty="0"/>
          </a:p>
        </p:txBody>
      </p:sp>
      <p:pic>
        <p:nvPicPr>
          <p:cNvPr id="296" name="Google Shape;296;p42"/>
          <p:cNvPicPr preferRelativeResize="0"/>
          <p:nvPr/>
        </p:nvPicPr>
        <p:blipFill>
          <a:blip r:embed="rId3">
            <a:alphaModFix/>
          </a:blip>
          <a:stretch>
            <a:fillRect/>
          </a:stretch>
        </p:blipFill>
        <p:spPr>
          <a:xfrm>
            <a:off x="394088" y="1843688"/>
            <a:ext cx="7458075" cy="37814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3"/>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303" name="Google Shape;303;p4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304" name="Google Shape;304;p43"/>
          <p:cNvPicPr preferRelativeResize="0"/>
          <p:nvPr/>
        </p:nvPicPr>
        <p:blipFill>
          <a:blip r:embed="rId3">
            <a:alphaModFix/>
          </a:blip>
          <a:stretch>
            <a:fillRect/>
          </a:stretch>
        </p:blipFill>
        <p:spPr>
          <a:xfrm>
            <a:off x="1852600" y="1505575"/>
            <a:ext cx="5438775" cy="4457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4"/>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311" name="Google Shape;311;p44"/>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spcBef>
                <a:spcPts val="640"/>
              </a:spcBef>
              <a:spcAft>
                <a:spcPts val="0"/>
              </a:spcAft>
              <a:buNone/>
            </a:pPr>
            <a:endParaRPr/>
          </a:p>
        </p:txBody>
      </p:sp>
      <p:pic>
        <p:nvPicPr>
          <p:cNvPr id="312" name="Google Shape;312;p44"/>
          <p:cNvPicPr preferRelativeResize="0"/>
          <p:nvPr/>
        </p:nvPicPr>
        <p:blipFill>
          <a:blip r:embed="rId3">
            <a:alphaModFix/>
          </a:blip>
          <a:stretch>
            <a:fillRect/>
          </a:stretch>
        </p:blipFill>
        <p:spPr>
          <a:xfrm>
            <a:off x="631303" y="1600200"/>
            <a:ext cx="7430736" cy="45261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endParaRPr sz="4400" b="0" i="0" u="none" strike="noStrike" cap="none">
              <a:solidFill>
                <a:schemeClr val="dk1"/>
              </a:solidFill>
              <a:latin typeface="Calibri"/>
              <a:ea typeface="Calibri"/>
              <a:cs typeface="Calibri"/>
              <a:sym typeface="Calibri"/>
            </a:endParaRPr>
          </a:p>
        </p:txBody>
      </p:sp>
      <p:sp>
        <p:nvSpPr>
          <p:cNvPr id="319" name="Google Shape;319;p4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995"/>
              <a:buFont typeface="Arial"/>
              <a:buNone/>
            </a:pPr>
            <a:r>
              <a:rPr lang="en-US" sz="4995" b="0" i="0" u="none" strike="noStrike" cap="none" dirty="0">
                <a:solidFill>
                  <a:schemeClr val="dk1"/>
                </a:solidFill>
                <a:latin typeface="Cutive"/>
                <a:ea typeface="Cutive"/>
                <a:cs typeface="Cutive"/>
                <a:sym typeface="Cutive"/>
              </a:rPr>
              <a:t>RECEPTION AT THE </a:t>
            </a:r>
            <a:endParaRPr dirty="0"/>
          </a:p>
          <a:p>
            <a:pPr marL="0" marR="0" lvl="0" indent="0" algn="ctr" rtl="0">
              <a:lnSpc>
                <a:spcPct val="90000"/>
              </a:lnSpc>
              <a:spcBef>
                <a:spcPts val="999"/>
              </a:spcBef>
              <a:spcAft>
                <a:spcPts val="0"/>
              </a:spcAft>
              <a:buClr>
                <a:schemeClr val="dk1"/>
              </a:buClr>
              <a:buSzPts val="4995"/>
              <a:buFont typeface="Arial"/>
              <a:buNone/>
            </a:pPr>
            <a:r>
              <a:rPr lang="en-US" sz="4995" b="0" i="0" u="none" strike="noStrike" cap="none" dirty="0">
                <a:solidFill>
                  <a:schemeClr val="dk1"/>
                </a:solidFill>
                <a:latin typeface="Cutive"/>
                <a:ea typeface="Cutive"/>
                <a:cs typeface="Cutive"/>
                <a:sym typeface="Cutive"/>
              </a:rPr>
              <a:t>WRITING CENTER </a:t>
            </a:r>
            <a:endParaRPr dirty="0"/>
          </a:p>
          <a:p>
            <a:pPr marL="0" marR="0" lvl="0" indent="0" algn="ctr" rtl="0">
              <a:lnSpc>
                <a:spcPct val="90000"/>
              </a:lnSpc>
              <a:spcBef>
                <a:spcPts val="1480"/>
              </a:spcBef>
              <a:spcAft>
                <a:spcPts val="0"/>
              </a:spcAft>
              <a:buClr>
                <a:schemeClr val="dk1"/>
              </a:buClr>
              <a:buSzPts val="7400"/>
              <a:buFont typeface="Arial"/>
              <a:buNone/>
            </a:pPr>
            <a:r>
              <a:rPr lang="en-US" sz="7400" b="1" i="1" u="none" strike="noStrike" cap="none" dirty="0">
                <a:solidFill>
                  <a:schemeClr val="dk1"/>
                </a:solidFill>
                <a:latin typeface="Cutive"/>
                <a:ea typeface="Cutive"/>
                <a:cs typeface="Cutive"/>
                <a:sym typeface="Cutive"/>
              </a:rPr>
              <a:t>Now!</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1317</Words>
  <Application>Microsoft Macintosh PowerPoint</Application>
  <PresentationFormat>On-screen Show (4:3)</PresentationFormat>
  <Paragraphs>250</Paragraphs>
  <Slides>54</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Futura Condensed ExtraBold</vt:lpstr>
      <vt:lpstr>EB Garamond</vt:lpstr>
      <vt:lpstr>Cutive</vt:lpstr>
      <vt:lpstr>Futura Condensed Medium</vt:lpstr>
      <vt:lpstr>Calibri</vt:lpstr>
      <vt:lpstr>Arial</vt:lpstr>
      <vt:lpstr>Futura Medium</vt:lpstr>
      <vt:lpstr>Office Theme</vt:lpstr>
      <vt:lpstr>All-Faculty Meeting Fall 2018</vt:lpstr>
      <vt:lpstr>Directors</vt:lpstr>
      <vt:lpstr>Administrative Staff</vt:lpstr>
      <vt:lpstr>Coordinators</vt:lpstr>
      <vt:lpstr>Committee Chairs</vt:lpstr>
      <vt:lpstr>Special thanks to</vt:lpstr>
      <vt:lpstr>Welcome New Faculty!</vt:lpstr>
      <vt:lpstr>PowerPoint Presentation</vt:lpstr>
      <vt:lpstr>PowerPoint Presentation</vt:lpstr>
      <vt:lpstr>PowerPoint Presentation</vt:lpstr>
      <vt:lpstr>  Writing Center Open for Business!  </vt:lpstr>
      <vt:lpstr>Reminders</vt:lpstr>
      <vt:lpstr>PowerPoint Presentation</vt:lpstr>
      <vt:lpstr>PowerPoint Presentation</vt:lpstr>
      <vt:lpstr>PowerPoint Presentation</vt:lpstr>
      <vt:lpstr>PowerPoint Presentation</vt:lpstr>
      <vt:lpstr>Tony Wallace: a Celebration</vt:lpstr>
      <vt:lpstr> Writing in the Field  with Gavin Benke October 25 </vt:lpstr>
      <vt:lpstr>PowerPoint Presentation</vt:lpstr>
      <vt:lpstr>Faculty Seminar</vt:lpstr>
      <vt:lpstr>Wpnet resources</vt:lpstr>
      <vt:lpstr>Curriculum Committee </vt:lpstr>
      <vt:lpstr>Faculty Issues Committee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 Resources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 in Writing Studies</vt:lpstr>
      <vt:lpstr>Professional Development Support</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All-Faculty Meeting Fall 2018</dc:title>
  <cp:lastModifiedBy>Walsh, Chris</cp:lastModifiedBy>
  <cp:revision>23</cp:revision>
  <cp:lastPrinted>2018-09-07T18:18:54Z</cp:lastPrinted>
  <dcterms:modified xsi:type="dcterms:W3CDTF">2018-09-09T18:10:38Z</dcterms:modified>
</cp:coreProperties>
</file>