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48" r:id="rId2"/>
  </p:sldMasterIdLst>
  <p:notesMasterIdLst>
    <p:notesMasterId r:id="rId14"/>
  </p:notesMasterIdLst>
  <p:sldIdLst>
    <p:sldId id="256" r:id="rId3"/>
    <p:sldId id="266" r:id="rId4"/>
    <p:sldId id="269" r:id="rId5"/>
    <p:sldId id="264" r:id="rId6"/>
    <p:sldId id="262" r:id="rId7"/>
    <p:sldId id="268" r:id="rId8"/>
    <p:sldId id="259" r:id="rId9"/>
    <p:sldId id="257" r:id="rId10"/>
    <p:sldId id="270" r:id="rId11"/>
    <p:sldId id="271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5"/>
    <a:srgbClr val="F6CC28"/>
    <a:srgbClr val="00BABE"/>
    <a:srgbClr val="CC0000"/>
    <a:srgbClr val="8FAADC"/>
    <a:srgbClr val="0B3041"/>
    <a:srgbClr val="008BAC"/>
    <a:srgbClr val="9CD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98" autoAdjust="0"/>
    <p:restoredTop sz="95135"/>
  </p:normalViewPr>
  <p:slideViewPr>
    <p:cSldViewPr snapToGrid="0">
      <p:cViewPr varScale="1">
        <p:scale>
          <a:sx n="72" d="100"/>
          <a:sy n="72" d="100"/>
        </p:scale>
        <p:origin x="216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958C7-36DF-4A43-B796-E3D4091052E5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A88F4-3A1A-4D00-BBDF-A5D5FDB8D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179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A88F4-3A1A-4D00-BBDF-A5D5FDB8D2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31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A88F4-3A1A-4D00-BBDF-A5D5FDB8D2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4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Provost's Cabinet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956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A88F4-3A1A-4D00-BBDF-A5D5FDB8D2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269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A88F4-3A1A-4D00-BBDF-A5D5FDB8D2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22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A88F4-3A1A-4D00-BBDF-A5D5FDB8D2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964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A88F4-3A1A-4D00-BBDF-A5D5FDB8D2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512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A88F4-3A1A-4D00-BBDF-A5D5FDB8D2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14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1.em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oleObject" Target="../embeddings/oleObject1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oleObject" Target="../embeddings/oleObject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A75F2-C731-03F2-1156-BA856F3376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886AA-00CC-0DF0-95D2-6DE27476B1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307054-32CC-B52D-B717-DA9688C40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EBED-B97B-4C08-AC61-5B9B58EFADE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16F783-C446-6540-97A3-00DCC8436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293BF-6EC4-CE4A-B524-EBA7F7C5F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E6E9-30EB-4902-B526-243D1630D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1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8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8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7" hidden="1">
            <a:extLst>
              <a:ext uri="{FF2B5EF4-FFF2-40B4-BE49-F238E27FC236}">
                <a16:creationId xmlns:a16="http://schemas.microsoft.com/office/drawing/2014/main" id="{9F741700-5035-4E61-A4AC-1B3C7AE220D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12321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362481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215A5-DF39-2787-3D38-9E360AB13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047" y="1253331"/>
            <a:ext cx="10515600" cy="435133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  <a:cs typeface="Forte Forward" panose="020F0502020204030204" pitchFamily="2" charset="0"/>
              </a:defRPr>
            </a:lvl1pPr>
            <a:lvl2pPr>
              <a:defRPr>
                <a:latin typeface="Franklin Gothic Book" panose="020B0503020102020204" pitchFamily="34" charset="0"/>
                <a:cs typeface="Forte Forward" panose="020F0502020204030204" pitchFamily="2" charset="0"/>
              </a:defRPr>
            </a:lvl2pPr>
            <a:lvl3pPr>
              <a:defRPr>
                <a:latin typeface="Franklin Gothic Book" panose="020B0503020102020204" pitchFamily="34" charset="0"/>
                <a:cs typeface="Forte Forward" panose="020F0502020204030204" pitchFamily="2" charset="0"/>
              </a:defRPr>
            </a:lvl3pPr>
            <a:lvl4pPr>
              <a:defRPr>
                <a:latin typeface="Franklin Gothic Book" panose="020B0503020102020204" pitchFamily="34" charset="0"/>
                <a:cs typeface="Forte Forward" panose="020F0502020204030204" pitchFamily="2" charset="0"/>
              </a:defRPr>
            </a:lvl4pPr>
            <a:lvl5pPr>
              <a:defRPr>
                <a:latin typeface="Franklin Gothic Book" panose="020B0503020102020204" pitchFamily="34" charset="0"/>
                <a:cs typeface="Forte Forward" panose="020F0502020204030204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395E16-E3BA-F25F-806F-47B7BF5BA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EBED-B97B-4C08-AC61-5B9B58EFADE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D21E6-0467-E2B8-D624-309E5F2BB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AEC60F-9E19-382F-A8C1-E8127BEFD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E6E9-30EB-4902-B526-243D1630DA3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BFF3E27-C20D-266A-51CF-68C231CA9B9B}"/>
              </a:ext>
            </a:extLst>
          </p:cNvPr>
          <p:cNvSpPr txBox="1">
            <a:spLocks/>
          </p:cNvSpPr>
          <p:nvPr userDrawn="1"/>
        </p:nvSpPr>
        <p:spPr>
          <a:xfrm>
            <a:off x="506506" y="136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Whitney Black" pitchFamily="50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Franklin Gothic Demi" panose="020B0703020102020204" pitchFamily="34" charset="0"/>
              </a:rPr>
              <a:t>Click</a:t>
            </a:r>
            <a:r>
              <a:rPr lang="en-US" dirty="0"/>
              <a:t>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8173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50ABC-F4CA-FFE5-5E7A-4F1125F36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E55FDC-E04C-C3F1-227B-71EE4ECB3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AB116-199D-2ADD-2E2A-20364B3F8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EBED-B97B-4C08-AC61-5B9B58EFADE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EB67C-98FC-3DFD-04C9-A0BAE927A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50ECC3-2C75-9C7B-E7FA-F5D4BB7FF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E6E9-30EB-4902-B526-243D1630D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02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23D19-C618-DD53-AD69-ED82A0AEC3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8882" y="1329391"/>
            <a:ext cx="5181600" cy="435133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E1E21-69C1-09F3-FD74-7CF931D422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2882" y="1329391"/>
            <a:ext cx="5181600" cy="435133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7EC7D4-46B3-9C5C-C51C-721CD3AEB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EBED-B97B-4C08-AC61-5B9B58EFADE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63FFCC-481D-A6AD-203C-82013F7DF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250CCB-25A9-6E91-914D-2C09D3A79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E6E9-30EB-4902-B526-243D1630DA3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20E51D81-16B2-6F28-1C14-85B01F77C0C6}"/>
              </a:ext>
            </a:extLst>
          </p:cNvPr>
          <p:cNvSpPr txBox="1">
            <a:spLocks/>
          </p:cNvSpPr>
          <p:nvPr userDrawn="1"/>
        </p:nvSpPr>
        <p:spPr>
          <a:xfrm>
            <a:off x="506506" y="136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Whitney Black" pitchFamily="50" charset="0"/>
                <a:ea typeface="+mj-ea"/>
                <a:cs typeface="+mj-cs"/>
              </a:defRPr>
            </a:lvl1pPr>
          </a:lstStyle>
          <a:p>
            <a:r>
              <a:rPr lang="en-US" dirty="0">
                <a:latin typeface="Franklin Gothic Demi" panose="020B0703020102020204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7956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6F790-18CD-8B59-7B33-CEE5D06A3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03339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D17BB3-C7F0-10BF-1B66-B0123C99C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127251"/>
            <a:ext cx="5157787" cy="3684588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5DED7A-7BE4-FA49-6B11-044BB9CA66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0333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E5F920-D587-2157-5338-53F4238158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2" y="2127251"/>
            <a:ext cx="5183188" cy="3684588"/>
          </a:xfrm>
        </p:spPr>
        <p:txBody>
          <a:bodyPr/>
          <a:lstStyle>
            <a:lvl2pPr>
              <a:defRPr>
                <a:latin typeface="Franklin Gothic Book" panose="020B0503020102020204" pitchFamily="34" charset="0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10428D-85F0-1793-D620-2AFEAB3C1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EBED-B97B-4C08-AC61-5B9B58EFADE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273A19-CE0D-C487-5DD1-671C6B112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CDBF77-893C-50A4-23D9-EF2A0BF63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E6E9-30EB-4902-B526-243D1630DA3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D260757-6DF1-B521-37E2-43EBF2A7F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06" y="136525"/>
            <a:ext cx="10515600" cy="1325563"/>
          </a:xfrm>
        </p:spPr>
        <p:txBody>
          <a:bodyPr/>
          <a:lstStyle>
            <a:lvl1pPr>
              <a:defRPr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20249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5C405-9249-FA25-36F9-DF8885479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06" y="136525"/>
            <a:ext cx="10515600" cy="1325563"/>
          </a:xfrm>
        </p:spPr>
        <p:txBody>
          <a:bodyPr/>
          <a:lstStyle>
            <a:lvl1pPr>
              <a:defRPr>
                <a:latin typeface="Franklin Gothic Demi" panose="020B0703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277BBC-FFA1-63DB-D319-3D3C65BD4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EBED-B97B-4C08-AC61-5B9B58EFADE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1AB9E-9C1D-F4E9-64E9-DC0DD5102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1DB124-6E49-3A81-5ECA-D43033CAE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E6E9-30EB-4902-B526-243D1630D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95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398335-425B-CD33-A936-BF7B10573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3EBED-B97B-4C08-AC61-5B9B58EFADE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EE405A-CDC9-59D9-BEDC-095B67B00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68D6F-463F-7900-DF3A-0E9E99F86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9E6E9-30EB-4902-B526-243D1630D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33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95B9F-6897-D130-37E1-220E4846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BC91A-4C5F-BD53-3BEF-DE5B1C2F09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60FF31-30C4-3FFC-8B64-380EA006F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4DC8-8D8E-4B9C-9EB3-B80EA21016E3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7BB87-3578-F8BA-70CD-3EAE8F2E3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D68E2-274C-5077-59F9-7E0AF294D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9A7DD2-DAD6-40CE-AC22-831CC5DA1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426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8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413" imgH="416" progId="TCLayout.ActiveDocument.1">
                  <p:embed/>
                </p:oleObj>
              </mc:Choice>
              <mc:Fallback>
                <p:oleObj name="think-cell Slide" r:id="rId6" imgW="413" imgH="416" progId="TCLayout.ActiveDocument.1">
                  <p:embed/>
                  <p:pic>
                    <p:nvPicPr>
                      <p:cNvPr id="3" name="Object 8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7" hidden="1">
            <a:extLst>
              <a:ext uri="{FF2B5EF4-FFF2-40B4-BE49-F238E27FC236}">
                <a16:creationId xmlns:a16="http://schemas.microsoft.com/office/drawing/2014/main" id="{9F741700-5035-4E61-A4AC-1B3C7AE220D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500" b="1" i="0" baseline="0" dirty="0" err="1">
              <a:solidFill>
                <a:schemeClr val="bg1"/>
              </a:solidFill>
              <a:latin typeface="Georgia" panose="02040502050405020303" pitchFamily="18" charset="0"/>
              <a:ea typeface="+mj-ea"/>
              <a:cs typeface="+mj-cs"/>
              <a:sym typeface="Georgia" panose="02040502050405020303" pitchFamily="18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12321"/>
            <a:ext cx="11082528" cy="7315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 dirty="0"/>
              <a:t>Source: …</a:t>
            </a:r>
          </a:p>
        </p:txBody>
      </p:sp>
    </p:spTree>
    <p:extLst>
      <p:ext uri="{BB962C8B-B14F-4D97-AF65-F5344CB8AC3E}">
        <p14:creationId xmlns:p14="http://schemas.microsoft.com/office/powerpoint/2010/main" val="571889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A4E4D6-347E-47E3-4FC4-8F9293B63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FEE93-11D3-9B4A-A27B-D43011234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01998-D97E-1732-9121-02EC8633D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83EBED-B97B-4C08-AC61-5B9B58EFADE9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BD9F16-BFA8-D788-DFDF-4E451F0B2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3D8F47-2FC8-59AD-043E-0BBA56ED58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59E6E9-30EB-4902-B526-243D1630D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3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2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hitney Black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hitney Book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hitney Book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hitney Book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hitney Book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hitney Book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628BAF-C80C-4CD1-AC5E-A27DA37C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D320B9-293E-4A09-A01A-990D41B75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FAB36-AA97-454D-B1C4-8A6CE276C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B9D359-A936-4ED3-AA19-39A56D186C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E802E2-D32B-44FB-A4F7-3652B2590E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8A63E-449E-48EA-97E3-46192833FA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084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www.bu.edu/urop/symposium/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hyperlink" Target="https://www.bu.edu/urop/current-participants/posters/" TargetMode="External"/><Relationship Id="rId4" Type="http://schemas.openxmlformats.org/officeDocument/2006/relationships/hyperlink" Target="https://www.bu.edu/urop/current-participants/abstract-writin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1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chrome-extension://efaidnbmnnnibpcajpcglclefindmkaj/https:/www.bu.edu/urop/files/2024/07/SU24-Mentor-ABSTRACT-Approval-formfillable-PDF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hyperlink" Target="https://www.bu.edu/urop/symposium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505668-81F3-A8F8-379C-E1182F9142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04" y="5869100"/>
            <a:ext cx="1500378" cy="669812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B0F26B21-07E1-ADDD-CD1E-8922EDE183CA}"/>
              </a:ext>
            </a:extLst>
          </p:cNvPr>
          <p:cNvSpPr txBox="1">
            <a:spLocks/>
          </p:cNvSpPr>
          <p:nvPr/>
        </p:nvSpPr>
        <p:spPr>
          <a:xfrm>
            <a:off x="349004" y="3196993"/>
            <a:ext cx="5900822" cy="3077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latin typeface="Franklin Gothic Book" panose="020B0503020102020204" pitchFamily="34" charset="0"/>
              </a:rPr>
              <a:t>July 2026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6316B30A-7FB1-E56A-42EF-04E9A2243084}"/>
              </a:ext>
            </a:extLst>
          </p:cNvPr>
          <p:cNvSpPr txBox="1">
            <a:spLocks/>
          </p:cNvSpPr>
          <p:nvPr/>
        </p:nvSpPr>
        <p:spPr>
          <a:xfrm>
            <a:off x="349004" y="1096377"/>
            <a:ext cx="5868916" cy="1921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4000" b="1" spc="60" dirty="0">
                <a:latin typeface="Franklin Gothic Demi" panose="020B0703020102020204" pitchFamily="34" charset="0"/>
              </a:rPr>
              <a:t>Abstract Writing and the UROP Symposium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763AFB7-770A-5981-F92C-E6748D0E59C3}"/>
              </a:ext>
            </a:extLst>
          </p:cNvPr>
          <p:cNvCxnSpPr>
            <a:cxnSpLocks/>
          </p:cNvCxnSpPr>
          <p:nvPr/>
        </p:nvCxnSpPr>
        <p:spPr>
          <a:xfrm>
            <a:off x="349004" y="3018085"/>
            <a:ext cx="5524500" cy="0"/>
          </a:xfrm>
          <a:prstGeom prst="line">
            <a:avLst/>
          </a:prstGeom>
          <a:ln w="57150" cap="sq">
            <a:solidFill>
              <a:srgbClr val="00BAB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4">
            <a:extLst>
              <a:ext uri="{FF2B5EF4-FFF2-40B4-BE49-F238E27FC236}">
                <a16:creationId xmlns:a16="http://schemas.microsoft.com/office/drawing/2014/main" id="{15A043A8-FC06-67B0-F3FC-A126E2018B0F}"/>
              </a:ext>
            </a:extLst>
          </p:cNvPr>
          <p:cNvGrpSpPr/>
          <p:nvPr/>
        </p:nvGrpSpPr>
        <p:grpSpPr>
          <a:xfrm>
            <a:off x="2111857" y="5458743"/>
            <a:ext cx="1582319" cy="1249736"/>
            <a:chOff x="350155" y="884311"/>
            <a:chExt cx="6791867" cy="5364306"/>
          </a:xfrm>
        </p:grpSpPr>
        <p:sp>
          <p:nvSpPr>
            <p:cNvPr id="3" name="Freeform 15" descr="A black background with yellow letters  Description automatically generated">
              <a:extLst>
                <a:ext uri="{FF2B5EF4-FFF2-40B4-BE49-F238E27FC236}">
                  <a16:creationId xmlns:a16="http://schemas.microsoft.com/office/drawing/2014/main" id="{596989F2-A117-4946-E83C-88FC02476BFE}"/>
                </a:ext>
              </a:extLst>
            </p:cNvPr>
            <p:cNvSpPr/>
            <p:nvPr/>
          </p:nvSpPr>
          <p:spPr>
            <a:xfrm>
              <a:off x="350155" y="884311"/>
              <a:ext cx="6791867" cy="5364306"/>
            </a:xfrm>
            <a:custGeom>
              <a:avLst/>
              <a:gdLst/>
              <a:ahLst/>
              <a:cxnLst/>
              <a:rect l="l" t="t" r="r" b="b"/>
              <a:pathLst>
                <a:path w="7808595" h="7808595">
                  <a:moveTo>
                    <a:pt x="0" y="0"/>
                  </a:moveTo>
                  <a:lnTo>
                    <a:pt x="7808595" y="0"/>
                  </a:lnTo>
                  <a:lnTo>
                    <a:pt x="7808595" y="7808595"/>
                  </a:lnTo>
                  <a:lnTo>
                    <a:pt x="0" y="78085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155" t="-16485" r="-9814" b="-2908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1" name="Picture 10" descr="Photo: A male BU student standing in front of a board presenting their research. The board reads &quot;Investigating the Role of Bcl11b on Embryonic Cardiac Development &amp; Function in Xenopus laevis&quot;">
            <a:extLst>
              <a:ext uri="{FF2B5EF4-FFF2-40B4-BE49-F238E27FC236}">
                <a16:creationId xmlns:a16="http://schemas.microsoft.com/office/drawing/2014/main" id="{7629CE3B-EE6F-F097-C16F-7C506051D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6" r="8398" b="2"/>
          <a:stretch>
            <a:fillRect/>
          </a:stretch>
        </p:blipFill>
        <p:spPr bwMode="auto">
          <a:xfrm>
            <a:off x="6627236" y="922333"/>
            <a:ext cx="4968886" cy="5164874"/>
          </a:xfrm>
          <a:prstGeom prst="rect">
            <a:avLst/>
          </a:prstGeom>
          <a:noFill/>
          <a:effectLst>
            <a:glow rad="135215">
              <a:srgbClr val="EA7131">
                <a:alpha val="40000"/>
              </a:srgbClr>
            </a:glow>
            <a:softEdge rad="62307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341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8316F-527A-061D-1D15-E5AE38A9F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0DEDD-B3BB-C29D-9E83-23CCEF493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Symposium help</a:t>
            </a: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1F15F549-D9CC-05DA-841E-C5EA66ECEC5E}"/>
              </a:ext>
            </a:extLst>
          </p:cNvPr>
          <p:cNvSpPr txBox="1"/>
          <p:nvPr/>
        </p:nvSpPr>
        <p:spPr>
          <a:xfrm>
            <a:off x="696031" y="2025219"/>
            <a:ext cx="5020537" cy="4062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Symposium logistics</a:t>
            </a:r>
            <a:r>
              <a:rPr lang="en-US" sz="2400" dirty="0"/>
              <a:t> and 2025 abstract booklet.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4"/>
              </a:rPr>
              <a:t>Abstract writing tips and examples</a:t>
            </a:r>
            <a:r>
              <a:rPr lang="en-US" sz="2400" dirty="0"/>
              <a:t>. 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5"/>
              </a:rPr>
              <a:t>Poster preparation tips</a:t>
            </a:r>
            <a:r>
              <a:rPr lang="en-US" sz="2400" dirty="0"/>
              <a:t>.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Abstract tips for non-STEM research. 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0">
              <a:lnSpc>
                <a:spcPct val="100000"/>
              </a:lnSpc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E4B8C6-E844-73A7-526B-83711CBAC3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4" y="6099175"/>
            <a:ext cx="2298700" cy="622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11D033-29FE-8BC2-3DDF-A5B2E782E7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433" y="621438"/>
            <a:ext cx="4043560" cy="28075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5DA791-DB5C-C55B-3C2B-90D69F28D9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267" y="4062334"/>
            <a:ext cx="4186399" cy="246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91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922B104-32AC-C6CE-AB88-900E51A4DF29}"/>
              </a:ext>
            </a:extLst>
          </p:cNvPr>
          <p:cNvSpPr txBox="1"/>
          <p:nvPr/>
        </p:nvSpPr>
        <p:spPr>
          <a:xfrm>
            <a:off x="1837703" y="1856989"/>
            <a:ext cx="36514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spc="60" dirty="0">
                <a:latin typeface="Franklin Gothic Book" panose="020B0503020102020204" pitchFamily="34" charset="0"/>
              </a:rPr>
              <a:t>Bu.edu/</a:t>
            </a:r>
            <a:r>
              <a:rPr lang="en-US" sz="3200" spc="60" dirty="0" err="1">
                <a:latin typeface="Franklin Gothic Book" panose="020B0503020102020204" pitchFamily="34" charset="0"/>
              </a:rPr>
              <a:t>urop</a:t>
            </a:r>
            <a:endParaRPr lang="en-US" sz="3200" spc="60" dirty="0">
              <a:latin typeface="Franklin Gothic Book" panose="020B0503020102020204" pitchFamily="34" charset="0"/>
            </a:endParaRPr>
          </a:p>
        </p:txBody>
      </p:sp>
      <p:pic>
        <p:nvPicPr>
          <p:cNvPr id="15" name="Picture 10">
            <a:extLst>
              <a:ext uri="{FF2B5EF4-FFF2-40B4-BE49-F238E27FC236}">
                <a16:creationId xmlns:a16="http://schemas.microsoft.com/office/drawing/2014/main" id="{F67EFD01-9CA9-CEFB-A941-E967678135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p:blipFill>
        <p:spPr>
          <a:xfrm>
            <a:off x="868138" y="1856989"/>
            <a:ext cx="639787" cy="6397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A53594-B846-1828-B1EA-C4738C2F7036}"/>
              </a:ext>
            </a:extLst>
          </p:cNvPr>
          <p:cNvSpPr txBox="1"/>
          <p:nvPr/>
        </p:nvSpPr>
        <p:spPr>
          <a:xfrm>
            <a:off x="1837703" y="2800802"/>
            <a:ext cx="41696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spc="60" dirty="0">
                <a:latin typeface="Franklin Gothic Book" panose="020B0503020102020204" pitchFamily="34" charset="0"/>
              </a:rPr>
              <a:t>@bu_studentsuccess</a:t>
            </a:r>
          </a:p>
        </p:txBody>
      </p:sp>
      <p:pic>
        <p:nvPicPr>
          <p:cNvPr id="16" name="Picture 9">
            <a:extLst>
              <a:ext uri="{FF2B5EF4-FFF2-40B4-BE49-F238E27FC236}">
                <a16:creationId xmlns:a16="http://schemas.microsoft.com/office/drawing/2014/main" id="{BDB73876-2D5A-3645-1FA9-8FE211DD4E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85976" y="2775934"/>
            <a:ext cx="604111" cy="6041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44CE8C-B10F-C26C-FEF7-B25FFFED72C5}"/>
              </a:ext>
            </a:extLst>
          </p:cNvPr>
          <p:cNvSpPr txBox="1"/>
          <p:nvPr/>
        </p:nvSpPr>
        <p:spPr>
          <a:xfrm>
            <a:off x="550938" y="464612"/>
            <a:ext cx="60852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1" spc="60" dirty="0">
                <a:ln>
                  <a:solidFill>
                    <a:sysClr val="windowText" lastClr="000000"/>
                  </a:solidFill>
                </a:ln>
                <a:solidFill>
                  <a:srgbClr val="00BABE"/>
                </a:solidFill>
                <a:latin typeface="Franklin Gothic Demi" panose="020B0703020102020204" pitchFamily="34" charset="0"/>
              </a:rPr>
              <a:t>Connect with us:</a:t>
            </a:r>
          </a:p>
        </p:txBody>
      </p:sp>
      <p:pic>
        <p:nvPicPr>
          <p:cNvPr id="4" name="Graphic 3" descr="Envelope with solid fill">
            <a:extLst>
              <a:ext uri="{FF2B5EF4-FFF2-40B4-BE49-F238E27FC236}">
                <a16:creationId xmlns:a16="http://schemas.microsoft.com/office/drawing/2014/main" id="{6637353C-9659-E0E2-6841-F6D964EA80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3311" y="3652284"/>
            <a:ext cx="769441" cy="7694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7E70ED-F3FA-D4CC-F737-CDFD0821465A}"/>
              </a:ext>
            </a:extLst>
          </p:cNvPr>
          <p:cNvSpPr txBox="1"/>
          <p:nvPr/>
        </p:nvSpPr>
        <p:spPr>
          <a:xfrm>
            <a:off x="1837703" y="3744616"/>
            <a:ext cx="35742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200" spc="60" dirty="0">
                <a:latin typeface="Franklin Gothic Book" panose="020B0503020102020204" pitchFamily="34" charset="0"/>
              </a:rPr>
              <a:t>urop@bu.edu</a:t>
            </a:r>
          </a:p>
        </p:txBody>
      </p:sp>
      <p:sp>
        <p:nvSpPr>
          <p:cNvPr id="11" name="AutoShape 10">
            <a:extLst>
              <a:ext uri="{FF2B5EF4-FFF2-40B4-BE49-F238E27FC236}">
                <a16:creationId xmlns:a16="http://schemas.microsoft.com/office/drawing/2014/main" id="{D0A68616-6321-2173-6290-E6875B9483E1}"/>
              </a:ext>
            </a:extLst>
          </p:cNvPr>
          <p:cNvSpPr/>
          <p:nvPr/>
        </p:nvSpPr>
        <p:spPr>
          <a:xfrm flipV="1">
            <a:off x="646460" y="1234053"/>
            <a:ext cx="4233883" cy="0"/>
          </a:xfrm>
          <a:prstGeom prst="line">
            <a:avLst/>
          </a:prstGeom>
          <a:ln w="38100" cap="flat">
            <a:solidFill>
              <a:srgbClr val="F6CC2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43A9F2-D2CD-1B9B-D88B-999BB0EF25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4" y="6099175"/>
            <a:ext cx="2298700" cy="622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089B07-8AE3-3109-600C-DD23CADA5A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346" y="1301037"/>
            <a:ext cx="5264659" cy="35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37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24FB2B6-3D80-CF75-18F5-07C91AF206CE}"/>
              </a:ext>
            </a:extLst>
          </p:cNvPr>
          <p:cNvSpPr/>
          <p:nvPr/>
        </p:nvSpPr>
        <p:spPr>
          <a:xfrm>
            <a:off x="2" y="0"/>
            <a:ext cx="255064" cy="6858000"/>
          </a:xfrm>
          <a:prstGeom prst="rect">
            <a:avLst/>
          </a:prstGeom>
          <a:solidFill>
            <a:srgbClr val="FF9935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063E57-9257-1B4A-CDE4-0F39BFC76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42" y="321239"/>
            <a:ext cx="11082528" cy="73152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Franklin Gothic Demi" panose="020B0703020102020204" pitchFamily="34" charset="0"/>
                <a:ea typeface="Droid Serif" panose="02020600060500020200" pitchFamily="18" charset="0"/>
                <a:cs typeface="Droid Serif" panose="02020600060500020200" pitchFamily="18" charset="0"/>
              </a:rPr>
              <a:t>29</a:t>
            </a:r>
            <a:r>
              <a:rPr lang="en-US" sz="3200" b="1" baseline="30000" dirty="0">
                <a:latin typeface="Franklin Gothic Demi" panose="020B0703020102020204" pitchFamily="34" charset="0"/>
                <a:ea typeface="Droid Serif" panose="02020600060500020200" pitchFamily="18" charset="0"/>
                <a:cs typeface="Droid Serif" panose="02020600060500020200" pitchFamily="18" charset="0"/>
              </a:rPr>
              <a:t>th</a:t>
            </a:r>
            <a:r>
              <a:rPr lang="en-US" sz="3200" b="1" dirty="0">
                <a:latin typeface="Franklin Gothic Demi" panose="020B0703020102020204" pitchFamily="34" charset="0"/>
                <a:ea typeface="Droid Serif" panose="02020600060500020200" pitchFamily="18" charset="0"/>
                <a:cs typeface="Droid Serif" panose="02020600060500020200" pitchFamily="18" charset="0"/>
              </a:rPr>
              <a:t> Annual UROP Symposium </a:t>
            </a:r>
            <a:endParaRPr lang="en-US" sz="3200" dirty="0"/>
          </a:p>
        </p:txBody>
      </p:sp>
      <p:sp>
        <p:nvSpPr>
          <p:cNvPr id="18" name="AutoShape 5">
            <a:extLst>
              <a:ext uri="{FF2B5EF4-FFF2-40B4-BE49-F238E27FC236}">
                <a16:creationId xmlns:a16="http://schemas.microsoft.com/office/drawing/2014/main" id="{EC416E10-7D93-89FE-D9CD-E7B400DBC83E}"/>
              </a:ext>
            </a:extLst>
          </p:cNvPr>
          <p:cNvSpPr/>
          <p:nvPr/>
        </p:nvSpPr>
        <p:spPr>
          <a:xfrm>
            <a:off x="6666010" y="25400"/>
            <a:ext cx="0" cy="6807200"/>
          </a:xfrm>
          <a:prstGeom prst="line">
            <a:avLst/>
          </a:prstGeom>
          <a:ln w="57150" cap="flat">
            <a:solidFill>
              <a:srgbClr val="CC0000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2" name="AutoShape 10">
            <a:extLst>
              <a:ext uri="{FF2B5EF4-FFF2-40B4-BE49-F238E27FC236}">
                <a16:creationId xmlns:a16="http://schemas.microsoft.com/office/drawing/2014/main" id="{BF4806DF-454D-2AE1-3601-AA7473B7B780}"/>
              </a:ext>
            </a:extLst>
          </p:cNvPr>
          <p:cNvSpPr/>
          <p:nvPr/>
        </p:nvSpPr>
        <p:spPr>
          <a:xfrm flipV="1">
            <a:off x="825076" y="1116005"/>
            <a:ext cx="5270924" cy="0"/>
          </a:xfrm>
          <a:prstGeom prst="line">
            <a:avLst/>
          </a:prstGeom>
          <a:ln w="38100" cap="flat">
            <a:solidFill>
              <a:srgbClr val="CC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A1D3E03-435B-B780-5CC1-66EC48FD6D9A}"/>
              </a:ext>
            </a:extLst>
          </p:cNvPr>
          <p:cNvSpPr txBox="1"/>
          <p:nvPr/>
        </p:nvSpPr>
        <p:spPr>
          <a:xfrm>
            <a:off x="825076" y="1427374"/>
            <a:ext cx="5171361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tx1">
                    <a:alpha val="80000"/>
                  </a:schemeClr>
                </a:solidFill>
              </a:rPr>
              <a:t>Friday, October 16, 2026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tx1">
                    <a:alpha val="80000"/>
                  </a:schemeClr>
                </a:solidFill>
              </a:rPr>
              <a:t>GSU Metcalf Ballroom</a:t>
            </a:r>
          </a:p>
          <a:p>
            <a:pPr>
              <a:spcAft>
                <a:spcPts val="1200"/>
              </a:spcAft>
            </a:pPr>
            <a:endParaRPr lang="en-US" sz="7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Poster Presentations: 10am-2pm</a:t>
            </a:r>
          </a:p>
          <a:p>
            <a:pPr>
              <a:spcAft>
                <a:spcPts val="1200"/>
              </a:spcAft>
            </a:pPr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250 poster presentations and ~1000 attendees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DD1E04-97AF-A686-AD10-C6C8194E0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152" y="280289"/>
            <a:ext cx="4989053" cy="62974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78D9E5-D718-AA49-9B23-F33310FD8C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95" y="6057369"/>
            <a:ext cx="2298700" cy="6223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4FE1F46-AE27-FF9C-582B-BC3A7B914F13}"/>
              </a:ext>
            </a:extLst>
          </p:cNvPr>
          <p:cNvSpPr/>
          <p:nvPr/>
        </p:nvSpPr>
        <p:spPr>
          <a:xfrm>
            <a:off x="1127799" y="3666811"/>
            <a:ext cx="457200" cy="457200"/>
          </a:xfrm>
          <a:prstGeom prst="ellipse">
            <a:avLst/>
          </a:prstGeom>
          <a:solidFill>
            <a:srgbClr val="FF9935"/>
          </a:solidFill>
          <a:ln>
            <a:solidFill>
              <a:srgbClr val="FF99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F999C3-E777-114D-4AAD-0ACA0050E725}"/>
              </a:ext>
            </a:extLst>
          </p:cNvPr>
          <p:cNvSpPr txBox="1"/>
          <p:nvPr/>
        </p:nvSpPr>
        <p:spPr>
          <a:xfrm>
            <a:off x="1584999" y="3710745"/>
            <a:ext cx="3587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Write your abstract.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1EF16F-62FD-9141-ECA9-FA045BD23628}"/>
              </a:ext>
            </a:extLst>
          </p:cNvPr>
          <p:cNvSpPr txBox="1"/>
          <p:nvPr/>
        </p:nvSpPr>
        <p:spPr>
          <a:xfrm>
            <a:off x="1584999" y="4419895"/>
            <a:ext cx="3610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Prepare your poster.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B22664-4F72-55B0-2170-6F73F89F93C7}"/>
              </a:ext>
            </a:extLst>
          </p:cNvPr>
          <p:cNvSpPr txBox="1"/>
          <p:nvPr/>
        </p:nvSpPr>
        <p:spPr>
          <a:xfrm>
            <a:off x="1585004" y="5141928"/>
            <a:ext cx="4208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Present your poster at the Symposium!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FF23D1-A0B8-5506-86EB-EECF79B60370}"/>
              </a:ext>
            </a:extLst>
          </p:cNvPr>
          <p:cNvSpPr txBox="1"/>
          <p:nvPr/>
        </p:nvSpPr>
        <p:spPr>
          <a:xfrm>
            <a:off x="1188625" y="3662346"/>
            <a:ext cx="222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BB586CB-4452-8B74-3869-C83E2CBBA610}"/>
              </a:ext>
            </a:extLst>
          </p:cNvPr>
          <p:cNvSpPr/>
          <p:nvPr/>
        </p:nvSpPr>
        <p:spPr>
          <a:xfrm>
            <a:off x="1127799" y="4385583"/>
            <a:ext cx="457200" cy="457200"/>
          </a:xfrm>
          <a:prstGeom prst="ellipse">
            <a:avLst/>
          </a:prstGeom>
          <a:solidFill>
            <a:srgbClr val="FF9935"/>
          </a:solidFill>
          <a:ln>
            <a:solidFill>
              <a:srgbClr val="FF99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090052-7D34-E4E9-E679-ED9F19FC00EE}"/>
              </a:ext>
            </a:extLst>
          </p:cNvPr>
          <p:cNvSpPr txBox="1"/>
          <p:nvPr/>
        </p:nvSpPr>
        <p:spPr>
          <a:xfrm>
            <a:off x="1188625" y="4381118"/>
            <a:ext cx="222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9A2DC04-F522-2F61-387F-E192C92219A0}"/>
              </a:ext>
            </a:extLst>
          </p:cNvPr>
          <p:cNvSpPr/>
          <p:nvPr/>
        </p:nvSpPr>
        <p:spPr>
          <a:xfrm>
            <a:off x="1127799" y="5104355"/>
            <a:ext cx="457200" cy="457200"/>
          </a:xfrm>
          <a:prstGeom prst="ellipse">
            <a:avLst/>
          </a:prstGeom>
          <a:solidFill>
            <a:srgbClr val="FF9935"/>
          </a:solidFill>
          <a:ln>
            <a:solidFill>
              <a:srgbClr val="FF99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4CB1A3-BA66-6A69-94CD-DCB1A4164075}"/>
              </a:ext>
            </a:extLst>
          </p:cNvPr>
          <p:cNvSpPr txBox="1"/>
          <p:nvPr/>
        </p:nvSpPr>
        <p:spPr>
          <a:xfrm>
            <a:off x="1188625" y="5099890"/>
            <a:ext cx="222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389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867DC-9E5F-A38E-4F30-0B8A52829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0BF4B9A6-DCA1-D0CC-9AF1-0F8E7A2E01D5}"/>
              </a:ext>
            </a:extLst>
          </p:cNvPr>
          <p:cNvSpPr/>
          <p:nvPr/>
        </p:nvSpPr>
        <p:spPr>
          <a:xfrm>
            <a:off x="6311900" y="0"/>
            <a:ext cx="5880100" cy="6858000"/>
          </a:xfrm>
          <a:prstGeom prst="rect">
            <a:avLst/>
          </a:prstGeom>
          <a:solidFill>
            <a:srgbClr val="F6CC28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017ABF-DB27-19C4-E4F9-DA07410F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Preparing your abstract</a:t>
            </a: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88C1540C-CF59-312C-B8A7-910F74D0121A}"/>
              </a:ext>
            </a:extLst>
          </p:cNvPr>
          <p:cNvSpPr/>
          <p:nvPr/>
        </p:nvSpPr>
        <p:spPr>
          <a:xfrm>
            <a:off x="1329314" y="1678647"/>
            <a:ext cx="9533373" cy="3872852"/>
          </a:xfrm>
          <a:prstGeom prst="rect">
            <a:avLst/>
          </a:prstGeom>
          <a:solidFill>
            <a:srgbClr val="FFFFFF">
              <a:alpha val="96863"/>
            </a:srgbClr>
          </a:solidFill>
          <a:ln w="28575" cap="sq">
            <a:solidFill>
              <a:srgbClr val="002140">
                <a:alpha val="96863"/>
              </a:srgbClr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F2E2B3FD-6EE2-77F5-FC44-B4A42F1734B2}"/>
              </a:ext>
            </a:extLst>
          </p:cNvPr>
          <p:cNvSpPr txBox="1"/>
          <p:nvPr/>
        </p:nvSpPr>
        <p:spPr>
          <a:xfrm>
            <a:off x="1818010" y="1865100"/>
            <a:ext cx="8555980" cy="4339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dirty="0"/>
              <a:t>A short </a:t>
            </a:r>
            <a:r>
              <a:rPr lang="en-US" b="1" dirty="0"/>
              <a:t>description of what you did and learned.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Keep to the requested format </a:t>
            </a:r>
            <a:r>
              <a:rPr lang="en-US" dirty="0"/>
              <a:t>(for UROP, &lt;250 words, ~½ page).</a:t>
            </a:r>
            <a:endParaRPr lang="en-US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Should be </a:t>
            </a:r>
            <a:r>
              <a:rPr lang="en-US" b="1" dirty="0"/>
              <a:t>informative </a:t>
            </a:r>
            <a:r>
              <a:rPr lang="en-US" dirty="0"/>
              <a:t>and</a:t>
            </a:r>
            <a:r>
              <a:rPr lang="en-US" b="1" dirty="0"/>
              <a:t> interesting.</a:t>
            </a:r>
          </a:p>
          <a:p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/>
              <a:t>Write for a broad audience</a:t>
            </a:r>
            <a:r>
              <a:rPr lang="en-US" dirty="0"/>
              <a:t>: explain key concepts briefly and spell out abbreviations on first use.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Don’t assume reader knows </a:t>
            </a:r>
            <a:r>
              <a:rPr lang="en-US" b="1" dirty="0"/>
              <a:t>why your work is important.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Don’t get caught up in numerical data - </a:t>
            </a:r>
            <a:r>
              <a:rPr lang="en-US" b="1" dirty="0"/>
              <a:t>include only numbers that are most important.</a:t>
            </a:r>
            <a:endParaRPr lang="en-US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0">
              <a:lnSpc>
                <a:spcPct val="100000"/>
              </a:lnSpc>
            </a:pP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B406C5B-9A9A-9F0E-0E64-248164115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9175"/>
            <a:ext cx="22987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621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273907F2-8F04-4DEB-3BA3-E95AE6012C65}"/>
              </a:ext>
            </a:extLst>
          </p:cNvPr>
          <p:cNvSpPr txBox="1"/>
          <p:nvPr/>
        </p:nvSpPr>
        <p:spPr>
          <a:xfrm>
            <a:off x="6536801" y="1462088"/>
            <a:ext cx="4997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ranklin Gothic Demi" panose="020B0703020102020204" pitchFamily="34" charset="0"/>
              </a:rPr>
              <a:t>2. Body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C04EABA-9804-CD66-F5A1-F0D4933B0279}"/>
              </a:ext>
            </a:extLst>
          </p:cNvPr>
          <p:cNvSpPr txBox="1"/>
          <p:nvPr/>
        </p:nvSpPr>
        <p:spPr>
          <a:xfrm>
            <a:off x="6536801" y="1923753"/>
            <a:ext cx="4887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1-3 sentences summing up the approach, or the most important methods used to investigate the problem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DF7ABA-9B84-08FF-B174-82EA4B0D05CE}"/>
              </a:ext>
            </a:extLst>
          </p:cNvPr>
          <p:cNvSpPr txBox="1"/>
          <p:nvPr/>
        </p:nvSpPr>
        <p:spPr>
          <a:xfrm>
            <a:off x="684324" y="1462088"/>
            <a:ext cx="5883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ranklin Gothic Demi" panose="020B0703020102020204" pitchFamily="34" charset="0"/>
              </a:rPr>
              <a:t>1. Introduction	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3DCEF6-025F-02AE-BFE1-AFBB46C6B426}"/>
              </a:ext>
            </a:extLst>
          </p:cNvPr>
          <p:cNvSpPr txBox="1"/>
          <p:nvPr/>
        </p:nvSpPr>
        <p:spPr>
          <a:xfrm>
            <a:off x="684324" y="1923753"/>
            <a:ext cx="5090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1 sentence placing the study in context</a:t>
            </a:r>
          </a:p>
          <a:p>
            <a:pPr lvl="0"/>
            <a:r>
              <a:rPr lang="en-US" dirty="0"/>
              <a:t>1-2 sentences explicitly stating what the study investigated and why it was special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26C3385-2C70-2A51-46AA-30BBD15C8F9B}"/>
              </a:ext>
            </a:extLst>
          </p:cNvPr>
          <p:cNvSpPr txBox="1"/>
          <p:nvPr/>
        </p:nvSpPr>
        <p:spPr>
          <a:xfrm>
            <a:off x="684324" y="3870808"/>
            <a:ext cx="540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ranklin Gothic Demi" panose="020B0703020102020204" pitchFamily="34" charset="0"/>
              </a:rPr>
              <a:t>3. Results and Discussion	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F098E6-1C0B-6B5C-76F7-B733A850338B}"/>
              </a:ext>
            </a:extLst>
          </p:cNvPr>
          <p:cNvSpPr txBox="1"/>
          <p:nvPr/>
        </p:nvSpPr>
        <p:spPr>
          <a:xfrm>
            <a:off x="684324" y="4331212"/>
            <a:ext cx="509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1-3 sentences that summarize the MAJOR results and potential future applications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7A85ED-AB3E-DCFF-6F0A-7E1F54CF3E79}"/>
              </a:ext>
            </a:extLst>
          </p:cNvPr>
          <p:cNvSpPr txBox="1"/>
          <p:nvPr/>
        </p:nvSpPr>
        <p:spPr>
          <a:xfrm>
            <a:off x="6536801" y="3870808"/>
            <a:ext cx="5405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Franklin Gothic Demi" panose="020B0703020102020204" pitchFamily="34" charset="0"/>
              </a:rPr>
              <a:t>4. Conclusion</a:t>
            </a:r>
          </a:p>
          <a:p>
            <a:endParaRPr lang="en-US" sz="2400" dirty="0">
              <a:latin typeface="Franklin Gothic Demi" panose="020B0703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FD1C47-B20A-56F8-7CCE-76AEBD814FCE}"/>
              </a:ext>
            </a:extLst>
          </p:cNvPr>
          <p:cNvSpPr txBox="1"/>
          <p:nvPr/>
        </p:nvSpPr>
        <p:spPr>
          <a:xfrm>
            <a:off x="6536801" y="4331212"/>
            <a:ext cx="490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/>
              <a:t>1 sentence that summarizes why your results are significant and future directions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E35CB8-78DA-CA94-6DEC-D3A63DFAA637}"/>
              </a:ext>
            </a:extLst>
          </p:cNvPr>
          <p:cNvCxnSpPr>
            <a:cxnSpLocks/>
          </p:cNvCxnSpPr>
          <p:nvPr/>
        </p:nvCxnSpPr>
        <p:spPr>
          <a:xfrm>
            <a:off x="628412" y="3624209"/>
            <a:ext cx="10814653" cy="0"/>
          </a:xfrm>
          <a:prstGeom prst="line">
            <a:avLst/>
          </a:prstGeom>
          <a:ln w="38100" cap="rnd">
            <a:solidFill>
              <a:srgbClr val="FF9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B07630C-19F9-0333-6F78-17395830F6AA}"/>
              </a:ext>
            </a:extLst>
          </p:cNvPr>
          <p:cNvCxnSpPr>
            <a:cxnSpLocks/>
          </p:cNvCxnSpPr>
          <p:nvPr/>
        </p:nvCxnSpPr>
        <p:spPr>
          <a:xfrm>
            <a:off x="6096000" y="1373280"/>
            <a:ext cx="0" cy="4348480"/>
          </a:xfrm>
          <a:prstGeom prst="line">
            <a:avLst/>
          </a:prstGeom>
          <a:ln w="38100" cap="rnd">
            <a:solidFill>
              <a:srgbClr val="FF99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27CEAD39-D2B7-50D6-0BF0-B31375D14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506" y="1365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Franklin Gothic Demi" panose="020B0703020102020204" pitchFamily="34" charset="0"/>
              </a:rPr>
              <a:t>Structuring your abstract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B73CBF-4F1E-0C3D-9606-A7A8FDB381D2}"/>
              </a:ext>
            </a:extLst>
          </p:cNvPr>
          <p:cNvSpPr/>
          <p:nvPr/>
        </p:nvSpPr>
        <p:spPr>
          <a:xfrm>
            <a:off x="0" y="724841"/>
            <a:ext cx="506506" cy="151911"/>
          </a:xfrm>
          <a:prstGeom prst="rect">
            <a:avLst/>
          </a:prstGeom>
          <a:solidFill>
            <a:srgbClr val="00BA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2B14B1-6835-E6CF-23AC-F1F78397FE91}"/>
              </a:ext>
            </a:extLst>
          </p:cNvPr>
          <p:cNvSpPr/>
          <p:nvPr/>
        </p:nvSpPr>
        <p:spPr>
          <a:xfrm>
            <a:off x="5822951" y="724841"/>
            <a:ext cx="6369050" cy="151911"/>
          </a:xfrm>
          <a:prstGeom prst="rect">
            <a:avLst/>
          </a:prstGeom>
          <a:solidFill>
            <a:srgbClr val="00BA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956C8D-09DD-F5C2-7FFE-0B86B6798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4" y="6099175"/>
            <a:ext cx="22987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16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ABE10-1EC1-28D5-06B7-FA4CF17DC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37E07C6-8B2B-D697-3D17-36FD7D46DC53}"/>
              </a:ext>
            </a:extLst>
          </p:cNvPr>
          <p:cNvSpPr txBox="1">
            <a:spLocks/>
          </p:cNvSpPr>
          <p:nvPr/>
        </p:nvSpPr>
        <p:spPr>
          <a:xfrm>
            <a:off x="5778499" y="-38099"/>
            <a:ext cx="6032498" cy="11116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masis MT Pro Black" panose="02040A04050005020304" pitchFamily="18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Franklin Gothic Demi" panose="020B0703020102020204" pitchFamily="34" charset="0"/>
                <a:ea typeface="Droid Serif" panose="02020600060500020200" pitchFamily="18" charset="0"/>
                <a:cs typeface="Droid Serif" panose="02020600060500020200" pitchFamily="18" charset="0"/>
              </a:rPr>
              <a:t>Avoid these in your abstract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586432-7968-9F91-6163-8B308840D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8500" y="1335742"/>
            <a:ext cx="5593693" cy="4613114"/>
          </a:xfr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sz="2000" dirty="0">
                <a:latin typeface="+mn-lt"/>
              </a:rPr>
              <a:t>Too many references to the literature.</a:t>
            </a:r>
          </a:p>
          <a:p>
            <a:pPr lvl="0"/>
            <a:endParaRPr lang="en-US" sz="2000" dirty="0">
              <a:latin typeface="+mn-lt"/>
            </a:endParaRPr>
          </a:p>
          <a:p>
            <a:pPr lvl="0"/>
            <a:r>
              <a:rPr lang="en-US" sz="2000" dirty="0">
                <a:latin typeface="+mn-lt"/>
              </a:rPr>
              <a:t>References to figures or images.</a:t>
            </a:r>
          </a:p>
          <a:p>
            <a:pPr lvl="0"/>
            <a:endParaRPr lang="en-US" sz="2000" dirty="0">
              <a:latin typeface="+mn-lt"/>
            </a:endParaRPr>
          </a:p>
          <a:p>
            <a:pPr lvl="0"/>
            <a:r>
              <a:rPr lang="en-US" sz="2000" dirty="0">
                <a:latin typeface="+mn-lt"/>
              </a:rPr>
              <a:t>Overuse of abbreviations or acronyms.</a:t>
            </a:r>
          </a:p>
          <a:p>
            <a:pPr lvl="0"/>
            <a:endParaRPr lang="en-US" sz="2000" dirty="0">
              <a:latin typeface="+mn-lt"/>
            </a:endParaRPr>
          </a:p>
          <a:p>
            <a:pPr lvl="0"/>
            <a:r>
              <a:rPr lang="en-US" sz="2000" dirty="0">
                <a:latin typeface="+mn-lt"/>
              </a:rPr>
              <a:t>Repetition.</a:t>
            </a:r>
          </a:p>
          <a:p>
            <a:pPr lvl="0"/>
            <a:endParaRPr lang="en-US" sz="2000" dirty="0">
              <a:latin typeface="+mn-lt"/>
            </a:endParaRPr>
          </a:p>
          <a:p>
            <a:pPr lvl="0"/>
            <a:r>
              <a:rPr lang="en-US" sz="2000" dirty="0">
                <a:latin typeface="+mn-lt"/>
              </a:rPr>
              <a:t>Unhelpful or vague sentences.</a:t>
            </a:r>
          </a:p>
          <a:p>
            <a:pPr lvl="0"/>
            <a:endParaRPr lang="en-US" sz="2000" dirty="0">
              <a:latin typeface="+mn-lt"/>
            </a:endParaRPr>
          </a:p>
          <a:p>
            <a:pPr lvl="0"/>
            <a:r>
              <a:rPr lang="en-US" sz="2000" dirty="0">
                <a:latin typeface="+mn-lt"/>
              </a:rPr>
              <a:t>Not following abstract guidelines (font, length, title, authors).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E18A65-9F1C-0119-80BE-35CA235797B8}"/>
              </a:ext>
            </a:extLst>
          </p:cNvPr>
          <p:cNvSpPr/>
          <p:nvPr/>
        </p:nvSpPr>
        <p:spPr>
          <a:xfrm>
            <a:off x="10358202" y="699134"/>
            <a:ext cx="1833797" cy="151911"/>
          </a:xfrm>
          <a:prstGeom prst="rect">
            <a:avLst/>
          </a:prstGeom>
          <a:solidFill>
            <a:srgbClr val="F6CC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59DEA1-5A70-147E-7D2C-05D934469318}"/>
              </a:ext>
            </a:extLst>
          </p:cNvPr>
          <p:cNvSpPr/>
          <p:nvPr/>
        </p:nvSpPr>
        <p:spPr>
          <a:xfrm>
            <a:off x="1" y="699134"/>
            <a:ext cx="5778498" cy="151911"/>
          </a:xfrm>
          <a:prstGeom prst="rect">
            <a:avLst/>
          </a:prstGeom>
          <a:solidFill>
            <a:srgbClr val="F6CC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A1456CA-99B6-89DB-4725-17A9788E3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9" y="1588278"/>
            <a:ext cx="5422900" cy="3746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1A9667-9DAD-1095-E52E-0EED47C930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4" y="6099175"/>
            <a:ext cx="22987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32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BF4B2-5B83-BF48-282B-1878ECDC5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B9AACFC-F3E6-AAED-C082-FE81CC04A12E}"/>
              </a:ext>
            </a:extLst>
          </p:cNvPr>
          <p:cNvSpPr/>
          <p:nvPr/>
        </p:nvSpPr>
        <p:spPr>
          <a:xfrm>
            <a:off x="2" y="0"/>
            <a:ext cx="228598" cy="6858000"/>
          </a:xfrm>
          <a:prstGeom prst="rect">
            <a:avLst/>
          </a:prstGeom>
          <a:solidFill>
            <a:srgbClr val="00BABE"/>
          </a:solidFill>
          <a:ln w="762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C666D-599C-C1FC-0A2B-4B87A7A9B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242" y="321238"/>
            <a:ext cx="4307358" cy="1213863"/>
          </a:xfrm>
        </p:spPr>
        <p:txBody>
          <a:bodyPr>
            <a:noAutofit/>
          </a:bodyPr>
          <a:lstStyle/>
          <a:p>
            <a:r>
              <a:rPr lang="en-US" b="1" dirty="0">
                <a:latin typeface="Franklin Gothic Demi" panose="020B0703020102020204" pitchFamily="34" charset="0"/>
                <a:ea typeface="Droid Serif" panose="02020600060500020200" pitchFamily="18" charset="0"/>
                <a:cs typeface="Droid Serif" panose="02020600060500020200" pitchFamily="18" charset="0"/>
              </a:rPr>
              <a:t>Abstract FAQs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2AFBBCB-3A3B-87E1-9291-4FDE485C42D8}"/>
              </a:ext>
            </a:extLst>
          </p:cNvPr>
          <p:cNvSpPr txBox="1"/>
          <p:nvPr/>
        </p:nvSpPr>
        <p:spPr>
          <a:xfrm>
            <a:off x="825076" y="1846474"/>
            <a:ext cx="370882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b="1" dirty="0"/>
              <a:t>Q: Can I update my abstract after August 21?</a:t>
            </a:r>
          </a:p>
          <a:p>
            <a:pPr lvl="0"/>
            <a:r>
              <a:rPr lang="en-US" sz="1600" b="1" dirty="0"/>
              <a:t>A: </a:t>
            </a:r>
            <a:r>
              <a:rPr lang="en-US" sz="1600" dirty="0"/>
              <a:t>Maybe. We compile the abstracts into the abstract booklet, so we need them ready promptly. Typically, updates are not available after Sept. 1. </a:t>
            </a:r>
          </a:p>
          <a:p>
            <a:pPr lvl="0"/>
            <a:endParaRPr lang="en-US" sz="1600" b="1" dirty="0"/>
          </a:p>
          <a:p>
            <a:pPr lvl="0"/>
            <a:r>
              <a:rPr lang="en-US" sz="1600" b="1" dirty="0"/>
              <a:t>Q: I don’t have a lot of results, what should I include in my abstract?</a:t>
            </a:r>
          </a:p>
          <a:p>
            <a:pPr lvl="0"/>
            <a:r>
              <a:rPr lang="en-US" sz="1600" dirty="0"/>
              <a:t>A: Focus on the overall goals of your study and future directions.</a:t>
            </a:r>
          </a:p>
          <a:p>
            <a:pPr lvl="0"/>
            <a:endParaRPr lang="en-US" sz="1600" dirty="0"/>
          </a:p>
          <a:p>
            <a:pPr lvl="0"/>
            <a:r>
              <a:rPr lang="en-US" sz="1600" b="1" dirty="0"/>
              <a:t>Q: Can I put my abstract on my poster?</a:t>
            </a:r>
          </a:p>
          <a:p>
            <a:pPr lvl="0"/>
            <a:r>
              <a:rPr lang="en-US" sz="1600" dirty="0"/>
              <a:t>A: Yes, and many people do! Make sure the font size is just right.</a:t>
            </a:r>
          </a:p>
        </p:txBody>
      </p:sp>
      <p:sp>
        <p:nvSpPr>
          <p:cNvPr id="3" name="AutoShape 10">
            <a:extLst>
              <a:ext uri="{FF2B5EF4-FFF2-40B4-BE49-F238E27FC236}">
                <a16:creationId xmlns:a16="http://schemas.microsoft.com/office/drawing/2014/main" id="{8C3B369A-996E-D79A-3200-318DB875E252}"/>
              </a:ext>
            </a:extLst>
          </p:cNvPr>
          <p:cNvSpPr/>
          <p:nvPr/>
        </p:nvSpPr>
        <p:spPr>
          <a:xfrm flipV="1">
            <a:off x="875876" y="1687505"/>
            <a:ext cx="1664124" cy="0"/>
          </a:xfrm>
          <a:prstGeom prst="line">
            <a:avLst/>
          </a:prstGeom>
          <a:ln w="38100" cap="flat">
            <a:solidFill>
              <a:srgbClr val="CC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78FE85-BE56-19A8-930C-75A0E42B2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4" y="6099175"/>
            <a:ext cx="2298700" cy="622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C00D15-D801-DECC-A8D7-2E220D098B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360" y="1634969"/>
            <a:ext cx="5382093" cy="358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733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>
            <a:extLst>
              <a:ext uri="{FF2B5EF4-FFF2-40B4-BE49-F238E27FC236}">
                <a16:creationId xmlns:a16="http://schemas.microsoft.com/office/drawing/2014/main" id="{22A43202-D8AC-08A0-1E4C-AF84B17F7580}"/>
              </a:ext>
            </a:extLst>
          </p:cNvPr>
          <p:cNvSpPr/>
          <p:nvPr/>
        </p:nvSpPr>
        <p:spPr>
          <a:xfrm>
            <a:off x="6311900" y="0"/>
            <a:ext cx="5880100" cy="6858000"/>
          </a:xfrm>
          <a:prstGeom prst="rect">
            <a:avLst/>
          </a:prstGeom>
          <a:solidFill>
            <a:srgbClr val="00BABE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8FF236-4547-1AC5-B19D-B727AFB7F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Abstract submissions</a:t>
            </a: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B9615DBE-4CE2-DF73-CE0C-242329F5A3CA}"/>
              </a:ext>
            </a:extLst>
          </p:cNvPr>
          <p:cNvSpPr/>
          <p:nvPr/>
        </p:nvSpPr>
        <p:spPr>
          <a:xfrm>
            <a:off x="1329314" y="1678647"/>
            <a:ext cx="9533373" cy="3872852"/>
          </a:xfrm>
          <a:prstGeom prst="rect">
            <a:avLst/>
          </a:prstGeom>
          <a:solidFill>
            <a:srgbClr val="FFFFFF">
              <a:alpha val="96863"/>
            </a:srgbClr>
          </a:solidFill>
          <a:ln w="28575" cap="sq">
            <a:solidFill>
              <a:srgbClr val="002140">
                <a:alpha val="96863"/>
              </a:srgbClr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DD1F8331-237D-83BB-7585-14E77ED67A34}"/>
              </a:ext>
            </a:extLst>
          </p:cNvPr>
          <p:cNvSpPr txBox="1"/>
          <p:nvPr/>
        </p:nvSpPr>
        <p:spPr>
          <a:xfrm>
            <a:off x="1829967" y="2134720"/>
            <a:ext cx="855598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Due Friday, August 21 </a:t>
            </a:r>
            <a:r>
              <a:rPr lang="en-US" sz="2400" dirty="0"/>
              <a:t>by midnight through online abstract submission form.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hlinkClick r:id="rId3"/>
              </a:rPr>
              <a:t>Mentor approval </a:t>
            </a:r>
            <a:r>
              <a:rPr lang="en-US" sz="2400" dirty="0"/>
              <a:t>form is required.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Hosted on </a:t>
            </a:r>
            <a:r>
              <a:rPr lang="en-US" sz="2400" dirty="0">
                <a:hlinkClick r:id="rId4"/>
              </a:rPr>
              <a:t>Open BU </a:t>
            </a:r>
            <a:r>
              <a:rPr lang="en-US" sz="2400" dirty="0"/>
              <a:t>in the UROP abstract booklet.</a:t>
            </a:r>
          </a:p>
          <a:p>
            <a:pPr marL="342900" lvl="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0">
              <a:lnSpc>
                <a:spcPct val="100000"/>
              </a:lnSpc>
            </a:pPr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C1D118-6F3B-8754-FB0E-5112E3F38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4" y="6099175"/>
            <a:ext cx="22987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136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81C5D-63EE-2CE5-C871-46D8BB7EC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UROP Symposium at a glance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498AAD-7E50-5502-B0D4-20AB9CAE2E6E}"/>
              </a:ext>
            </a:extLst>
          </p:cNvPr>
          <p:cNvSpPr/>
          <p:nvPr/>
        </p:nvSpPr>
        <p:spPr>
          <a:xfrm>
            <a:off x="6311902" y="1394685"/>
            <a:ext cx="5256274" cy="4218716"/>
          </a:xfrm>
          <a:prstGeom prst="rect">
            <a:avLst/>
          </a:prstGeom>
          <a:solidFill>
            <a:schemeClr val="bg1"/>
          </a:solidFill>
          <a:ln w="19050">
            <a:solidFill>
              <a:srgbClr val="00BAB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02EBC2-F37A-8F8C-651A-92973FD5A6EE}"/>
              </a:ext>
            </a:extLst>
          </p:cNvPr>
          <p:cNvSpPr/>
          <p:nvPr/>
        </p:nvSpPr>
        <p:spPr>
          <a:xfrm>
            <a:off x="554735" y="1394683"/>
            <a:ext cx="5325365" cy="4218717"/>
          </a:xfrm>
          <a:prstGeom prst="rect">
            <a:avLst/>
          </a:prstGeom>
          <a:solidFill>
            <a:schemeClr val="bg1"/>
          </a:solidFill>
          <a:ln w="19050">
            <a:solidFill>
              <a:srgbClr val="00BABE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05C47-4DB1-BBDC-E2E9-8BDF7A24B2DE}"/>
              </a:ext>
            </a:extLst>
          </p:cNvPr>
          <p:cNvSpPr txBox="1"/>
          <p:nvPr/>
        </p:nvSpPr>
        <p:spPr>
          <a:xfrm>
            <a:off x="6311902" y="1607444"/>
            <a:ext cx="52562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latin typeface="Franklin Gothic Book" panose="020B0503020102020204" pitchFamily="34" charset="0"/>
              </a:rPr>
              <a:t>Coming Soon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4B4CD4-F6F3-165D-751A-5B4552FC9B27}"/>
              </a:ext>
            </a:extLst>
          </p:cNvPr>
          <p:cNvSpPr txBox="1"/>
          <p:nvPr/>
        </p:nvSpPr>
        <p:spPr>
          <a:xfrm>
            <a:off x="554735" y="1607444"/>
            <a:ext cx="532536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latin typeface="Franklin Gothic Book" panose="020B0503020102020204" pitchFamily="34" charset="0"/>
              </a:rPr>
              <a:t>What to Know Now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56BA56-F574-22F6-B6DE-D10FD83CD543}"/>
              </a:ext>
            </a:extLst>
          </p:cNvPr>
          <p:cNvSpPr txBox="1"/>
          <p:nvPr/>
        </p:nvSpPr>
        <p:spPr>
          <a:xfrm>
            <a:off x="6476714" y="2290568"/>
            <a:ext cx="4908039" cy="258532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Poster templates will be sent via email in August.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E-Poster boards will host a virtual event with tips on submitting and creating posters.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UROP will host a more detailed Symposium preparation event in September or early October with poster tips.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724DA0-303C-0FE7-0CFC-F8738884494C}"/>
              </a:ext>
            </a:extLst>
          </p:cNvPr>
          <p:cNvSpPr txBox="1"/>
          <p:nvPr/>
        </p:nvSpPr>
        <p:spPr>
          <a:xfrm>
            <a:off x="738158" y="2290568"/>
            <a:ext cx="4908039" cy="2862322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Select your top 3 presentation times when you submit your abstract.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There are four,  45-min poster presentations.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All posters are digital.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If you’re studying abroad, let us know in your abstract submission form. You’ll submit an abstract but not a poster.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C919E2-3B5A-C00B-BEA4-EFD716F41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4" y="6099175"/>
            <a:ext cx="22987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4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7C83-ADC7-E93F-D126-A3ADB64AE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21A68-8CFA-CE12-9674-77CC1E0B8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posters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6983721-CBEF-A3D8-AC5F-59805DDE276C}"/>
              </a:ext>
            </a:extLst>
          </p:cNvPr>
          <p:cNvSpPr/>
          <p:nvPr/>
        </p:nvSpPr>
        <p:spPr>
          <a:xfrm>
            <a:off x="0" y="724841"/>
            <a:ext cx="506506" cy="151911"/>
          </a:xfrm>
          <a:prstGeom prst="rect">
            <a:avLst/>
          </a:prstGeom>
          <a:solidFill>
            <a:srgbClr val="F6CC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D90C8A-2A79-1E57-18C5-BBC30825C80F}"/>
              </a:ext>
            </a:extLst>
          </p:cNvPr>
          <p:cNvSpPr/>
          <p:nvPr/>
        </p:nvSpPr>
        <p:spPr>
          <a:xfrm>
            <a:off x="4317167" y="724841"/>
            <a:ext cx="7874834" cy="151911"/>
          </a:xfrm>
          <a:prstGeom prst="rect">
            <a:avLst/>
          </a:prstGeom>
          <a:solidFill>
            <a:srgbClr val="F6CC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27F203F-11D5-FE82-25FF-5E956E1AE8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44" r="40941"/>
          <a:stretch/>
        </p:blipFill>
        <p:spPr>
          <a:xfrm rot="5400000">
            <a:off x="963353" y="1655258"/>
            <a:ext cx="2259027" cy="37975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95177B3-D9BA-50A2-67BE-BFB2EDF10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7232" y="2395525"/>
            <a:ext cx="3797536" cy="2288015"/>
          </a:xfrm>
          <a:prstGeom prst="rect">
            <a:avLst/>
          </a:prstGeom>
        </p:spPr>
      </p:pic>
      <p:pic>
        <p:nvPicPr>
          <p:cNvPr id="13" name="Content Placeholder 7">
            <a:extLst>
              <a:ext uri="{FF2B5EF4-FFF2-40B4-BE49-F238E27FC236}">
                <a16:creationId xmlns:a16="http://schemas.microsoft.com/office/drawing/2014/main" id="{2EE1D151-C414-7E67-F24E-7A673BBC52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0365" y="2395525"/>
            <a:ext cx="3797536" cy="22025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EB3422A-71CE-099E-3EB8-E5945C6CEE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4" y="6099175"/>
            <a:ext cx="22987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3415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NN_OdVRnC_8Tatiiw6b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tNN_OdVRnC_8Tatiiw6b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1571</TotalTime>
  <Words>544</Words>
  <Application>Microsoft Macintosh PowerPoint</Application>
  <PresentationFormat>Widescreen</PresentationFormat>
  <Paragraphs>99</Paragraphs>
  <Slides>11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Franklin Gothic Book</vt:lpstr>
      <vt:lpstr>Franklin Gothic Demi</vt:lpstr>
      <vt:lpstr>Georgia</vt:lpstr>
      <vt:lpstr>Whitney Black</vt:lpstr>
      <vt:lpstr>Whitney Book</vt:lpstr>
      <vt:lpstr>Wingdings</vt:lpstr>
      <vt:lpstr>Office Theme</vt:lpstr>
      <vt:lpstr>Office Theme</vt:lpstr>
      <vt:lpstr>think-cell Slide</vt:lpstr>
      <vt:lpstr>PowerPoint Presentation</vt:lpstr>
      <vt:lpstr>29th Annual UROP Symposium </vt:lpstr>
      <vt:lpstr>Preparing your abstract</vt:lpstr>
      <vt:lpstr>Structuring your abstract</vt:lpstr>
      <vt:lpstr>PowerPoint Presentation</vt:lpstr>
      <vt:lpstr>Abstract FAQs</vt:lpstr>
      <vt:lpstr>Abstract submissions</vt:lpstr>
      <vt:lpstr>UROP Symposium at a glance</vt:lpstr>
      <vt:lpstr>Digital posters </vt:lpstr>
      <vt:lpstr>Symposium help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Danna, Morgan</dc:creator>
  <cp:lastModifiedBy>Johnson, Melissa</cp:lastModifiedBy>
  <cp:revision>38</cp:revision>
  <dcterms:created xsi:type="dcterms:W3CDTF">2025-08-29T18:37:42Z</dcterms:created>
  <dcterms:modified xsi:type="dcterms:W3CDTF">2026-07-23T14:58:29Z</dcterms:modified>
</cp:coreProperties>
</file>