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8" r:id="rId7"/>
    <p:sldId id="264" r:id="rId8"/>
    <p:sldId id="269" r:id="rId9"/>
    <p:sldId id="270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1"/>
  </p:normalViewPr>
  <p:slideViewPr>
    <p:cSldViewPr snapToGrid="0" snapToObjects="1">
      <p:cViewPr varScale="1">
        <p:scale>
          <a:sx n="107" d="100"/>
          <a:sy n="107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8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8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04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63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0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7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10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4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2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62744-2C7C-E74F-A96C-62538D20465F}" type="datetimeFigureOut">
              <a:rPr lang="en-US" smtClean="0"/>
              <a:t>6/20/16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93780-724B-594C-A77B-880399165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72463"/>
            <a:ext cx="9144000" cy="2387600"/>
          </a:xfrm>
        </p:spPr>
        <p:txBody>
          <a:bodyPr>
            <a:normAutofit/>
          </a:bodyPr>
          <a:lstStyle/>
          <a:p>
            <a:r>
              <a:rPr lang="en-US" sz="4000" u="sng" dirty="0" smtClean="0">
                <a:latin typeface="+mn-lt"/>
              </a:rPr>
              <a:t>Introduction to Fellowships &amp; Scholarships</a:t>
            </a:r>
            <a:endParaRPr lang="en-US" sz="4000" u="sng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Diane Flynn, Director of National &amp; International Scholarships</a:t>
            </a:r>
          </a:p>
          <a:p>
            <a:r>
              <a:rPr lang="en-US" dirty="0" smtClean="0"/>
              <a:t>Presentation to </a:t>
            </a:r>
            <a:r>
              <a:rPr lang="en-US" dirty="0" smtClean="0"/>
              <a:t>UROP</a:t>
            </a:r>
            <a:endParaRPr lang="en-US" dirty="0" smtClean="0"/>
          </a:p>
          <a:p>
            <a:r>
              <a:rPr lang="en-US" dirty="0" smtClean="0"/>
              <a:t>20 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4420" y="1831297"/>
            <a:ext cx="1044814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http</a:t>
            </a:r>
            <a:r>
              <a:rPr lang="en-US" sz="3200" dirty="0"/>
              <a:t>://www.bu.edu/bufellow</a:t>
            </a:r>
            <a:r>
              <a:rPr lang="en-US" sz="3200" dirty="0" smtClean="0"/>
              <a:t>/</a:t>
            </a:r>
          </a:p>
          <a:p>
            <a:endParaRPr lang="en-US" sz="2400" dirty="0"/>
          </a:p>
          <a:p>
            <a:r>
              <a:rPr lang="en-US" sz="2400" dirty="0" smtClean="0"/>
              <a:t>General email:</a:t>
            </a:r>
          </a:p>
          <a:p>
            <a:r>
              <a:rPr lang="en-US" sz="2400" dirty="0" smtClean="0"/>
              <a:t>bufellow@bu.edu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To contact Diane directly:</a:t>
            </a:r>
          </a:p>
          <a:p>
            <a:r>
              <a:rPr lang="en-US" sz="2400" dirty="0" smtClean="0"/>
              <a:t>diflynn@bu.edu</a:t>
            </a:r>
          </a:p>
          <a:p>
            <a:r>
              <a:rPr lang="en-US" sz="2400" dirty="0" smtClean="0"/>
              <a:t>(617) </a:t>
            </a:r>
            <a:r>
              <a:rPr lang="en-US" sz="2400" dirty="0" smtClean="0"/>
              <a:t>358-5009</a:t>
            </a:r>
          </a:p>
          <a:p>
            <a:endParaRPr lang="en-US" sz="2400" dirty="0"/>
          </a:p>
          <a:p>
            <a:r>
              <a:rPr lang="en-US" sz="2400" dirty="0" smtClean="0"/>
              <a:t>8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Floor, One Silber Way</a:t>
            </a:r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84420" y="989355"/>
            <a:ext cx="10133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Where can I learn more?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068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4420" y="1963710"/>
            <a:ext cx="1026826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Who I am and what I 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Which students I can best assist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Opportunities specific to 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BU internal awards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Where you can find more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Q&amp;A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84420" y="1199215"/>
            <a:ext cx="8934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What will today’s presentation cover?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98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4420" y="2023670"/>
            <a:ext cx="102682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Full-time role created in May 2015, reporting to Sue Kennedy, who previously advised as part of her role as Assistant Provost for Academic Affairs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Physics undergrad + MBA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3 years working in Japan, 19 years studying/working in the UK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Professional experience = pharmaceutical sales, technology transfer in aerospace/space industry, strategy and change management consultant to private, public, not-for-profit sectors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4420" y="1199215"/>
            <a:ext cx="8934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Where did I come from?</a:t>
            </a:r>
            <a:endParaRPr lang="en-US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1169234" y="5123917"/>
            <a:ext cx="9908498" cy="1015663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Worked for 7 years in the UK as a trustee to the Marshall Scholarship program, creating their current selection criteria and processes. Have worked with 4 regional selection committees in the US, including Boston, Atlanta, Chicago, and, currently,  New York.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46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4420" y="1873770"/>
            <a:ext cx="102682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Work with current BU undergraduate/graduate students and recent alumni to access </a:t>
            </a:r>
            <a:r>
              <a:rPr lang="en-US" sz="2400" b="1" i="1" dirty="0" smtClean="0"/>
              <a:t>merit-based, highly competitive scholarships and fellowships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Identify and encourage students to apply for appropriate opportunities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Discuss the types of experiences that will help them be competitive applicants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Focus career goals and next steps after BU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Help manage timelines and application processes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Review and give feedback on application materials, prepare candidates for interviews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Manage internal competitions and endorse students when needed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Celebrate with successful applicants, encourage unsuccessful applicants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4420" y="1109275"/>
            <a:ext cx="8934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What do I do – with students?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405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4420" y="1981197"/>
            <a:ext cx="47518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Must have</a:t>
            </a:r>
            <a:r>
              <a:rPr lang="en-US" sz="24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Current enrollment at BU (freshman – senior, graduate student) or alumni status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High academic achievement- usually GPA 3.2/3.7+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Potential for leadership or future impact in their chosen field</a:t>
            </a:r>
          </a:p>
          <a:p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84420" y="1199215"/>
            <a:ext cx="8934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Which students can I best assist?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6493248" y="1981197"/>
            <a:ext cx="47518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Nice to have</a:t>
            </a:r>
            <a:r>
              <a:rPr lang="en-US" sz="24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Clear and focused career 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Second language skills or an ability to work across cultures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track record of activity outside the classroom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passion about something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169234" y="5318787"/>
            <a:ext cx="9908498" cy="707886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While many opportunities are for US citizens, there are some competitions open to international </a:t>
            </a:r>
            <a:r>
              <a:rPr lang="en-US" sz="2000" dirty="0" smtClean="0">
                <a:solidFill>
                  <a:schemeClr val="bg1"/>
                </a:solidFill>
              </a:rPr>
              <a:t>students.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68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4420" y="1199215"/>
            <a:ext cx="10133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Which opportunities </a:t>
            </a:r>
            <a:r>
              <a:rPr lang="en-US" sz="4000" dirty="0" smtClean="0"/>
              <a:t>are specific to research?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6143204" y="1979217"/>
            <a:ext cx="511164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Udall Scholarshi</a:t>
            </a:r>
            <a:r>
              <a:rPr lang="en-US" sz="2400" i="1" dirty="0"/>
              <a:t>p</a:t>
            </a:r>
            <a:r>
              <a:rPr lang="en-US" sz="24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Open to sophomore/junior students with GPA 3.5+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Provides $7K funding for undergraduate academic expenses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 Native Americans, tribal studies, or environmental studies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Application opens Oct, internal BU deadline Jan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We can nominate 8 students/year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US citizens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884420" y="1981197"/>
            <a:ext cx="511164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Goldwater Scholarshi</a:t>
            </a:r>
            <a:r>
              <a:rPr lang="en-US" sz="2400" i="1" dirty="0"/>
              <a:t>p</a:t>
            </a:r>
            <a:r>
              <a:rPr lang="en-US" sz="24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Open to sophomore/junior students with GPA 3.7+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Provides $7.5K funding for undergraduate studies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 STEM majors with an interest in pursuing a research-based PhD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Application opens in autumn, internal BU deadline end Nov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We can nominate 4 students/year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US citizens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9111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4420" y="1981197"/>
            <a:ext cx="511164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/>
              <a:t>Beinecke</a:t>
            </a:r>
            <a:r>
              <a:rPr lang="en-US" sz="2400" i="1" dirty="0" smtClean="0"/>
              <a:t> Scholarshi</a:t>
            </a:r>
            <a:r>
              <a:rPr lang="en-US" sz="2400" i="1" dirty="0"/>
              <a:t>p</a:t>
            </a:r>
            <a:r>
              <a:rPr lang="en-US" sz="24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Open to junior students with GPA 3.7+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Provides $34K funding for research-based graduate studies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 humanities, social sciences, arts students with financial need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Application opens Oct, internal BU deadline Jan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We can nominate 1 student/year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US citizens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84420" y="1199215"/>
            <a:ext cx="10133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Which opportunities </a:t>
            </a:r>
            <a:r>
              <a:rPr lang="en-US" sz="4000" dirty="0" smtClean="0"/>
              <a:t>are specific to research?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7911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4420" y="2088072"/>
            <a:ext cx="511164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NSF-GRFP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Open to </a:t>
            </a:r>
            <a:r>
              <a:rPr lang="en-US" sz="2400" dirty="0" smtClean="0"/>
              <a:t>graduating seniors and grad students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Provides </a:t>
            </a:r>
            <a:r>
              <a:rPr lang="en-US" sz="2400" dirty="0" smtClean="0"/>
              <a:t>stipend and tuition assistance </a:t>
            </a:r>
            <a:r>
              <a:rPr lang="en-US" sz="2400" dirty="0" smtClean="0"/>
              <a:t>for </a:t>
            </a:r>
            <a:r>
              <a:rPr lang="en-US" sz="2400" dirty="0" smtClean="0"/>
              <a:t>3 out of 5 years of PhD studies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 </a:t>
            </a:r>
            <a:r>
              <a:rPr lang="en-US" sz="2400" dirty="0" smtClean="0"/>
              <a:t>STEM and social sciences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Application </a:t>
            </a:r>
            <a:r>
              <a:rPr lang="en-US" sz="2400" dirty="0" smtClean="0"/>
              <a:t>opens </a:t>
            </a:r>
            <a:r>
              <a:rPr lang="en-US" sz="2400" dirty="0" smtClean="0"/>
              <a:t>July, deadline Oct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US </a:t>
            </a:r>
            <a:r>
              <a:rPr lang="en-US" sz="2400" dirty="0" smtClean="0"/>
              <a:t>citizens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884420" y="1199215"/>
            <a:ext cx="10133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Which opportunities </a:t>
            </a:r>
            <a:r>
              <a:rPr lang="en-US" sz="4000" dirty="0" smtClean="0"/>
              <a:t>are specific to research?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6321329" y="2086092"/>
            <a:ext cx="511164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Fulbright US Student Program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Open to </a:t>
            </a:r>
            <a:r>
              <a:rPr lang="en-US" sz="2400" dirty="0" smtClean="0"/>
              <a:t>graduating seniors/grad students with GPA 3.0+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Provides </a:t>
            </a:r>
            <a:r>
              <a:rPr lang="en-US" sz="2400" dirty="0" smtClean="0"/>
              <a:t>funding for up to a year of research overseas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 all fields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Application </a:t>
            </a:r>
            <a:r>
              <a:rPr lang="en-US" sz="2400" dirty="0" smtClean="0"/>
              <a:t>opens </a:t>
            </a:r>
            <a:r>
              <a:rPr lang="en-US" sz="2400" dirty="0" smtClean="0"/>
              <a:t>Mar, </a:t>
            </a:r>
            <a:r>
              <a:rPr lang="en-US" sz="2400" dirty="0" smtClean="0"/>
              <a:t>internal BU deadline </a:t>
            </a:r>
            <a:r>
              <a:rPr lang="en-US" sz="2400" dirty="0" smtClean="0"/>
              <a:t>Aug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US </a:t>
            </a:r>
            <a:r>
              <a:rPr lang="en-US" sz="2400" dirty="0" smtClean="0"/>
              <a:t>citizens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86278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564" y="162674"/>
            <a:ext cx="3848100" cy="1066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7038" y="434464"/>
            <a:ext cx="2382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http://www.bu.edu/bufellow/</a:t>
            </a:r>
          </a:p>
          <a:p>
            <a:r>
              <a:rPr lang="en-US" sz="1400" dirty="0" smtClean="0"/>
              <a:t>bufellow@bu.edu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4420" y="1199215"/>
            <a:ext cx="10133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What does BU offer?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763685" y="2077229"/>
            <a:ext cx="500922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Provost’s Scholars Award</a:t>
            </a:r>
            <a:r>
              <a:rPr lang="en-US" sz="24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Open to sophomore students with GPA 3.0+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Provides $1K funding for research/creative pursuits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 students who have taken risks in their first two years at BU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Application opens Dec, deadline end Feb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All nationalities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53392" y="2077229"/>
            <a:ext cx="51116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Case/Melville Scholarships</a:t>
            </a:r>
            <a:r>
              <a:rPr lang="en-US" sz="2400" dirty="0" smtClean="0"/>
              <a:t>: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Open to junior students with GPA 3.5+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Provides $1K-full tuition for undergraduate studies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For students whose activities have contributed to BU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Application opens in Dec, deadline end Feb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All nationalities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1788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744</Words>
  <Application>Microsoft Macintosh PowerPoint</Application>
  <PresentationFormat>Widescreen</PresentationFormat>
  <Paragraphs>117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Introduction to Fellowships &amp; Scholarships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28</cp:revision>
  <cp:lastPrinted>2016-03-17T16:07:41Z</cp:lastPrinted>
  <dcterms:created xsi:type="dcterms:W3CDTF">2016-03-17T15:51:49Z</dcterms:created>
  <dcterms:modified xsi:type="dcterms:W3CDTF">2016-06-20T14:51:42Z</dcterms:modified>
</cp:coreProperties>
</file>