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06" d="100"/>
          <a:sy n="106" d="100"/>
        </p:scale>
        <p:origin x="152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CADCF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ADCF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0" y="4751070"/>
            <a:ext cx="1745742" cy="174117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6443" y="1292352"/>
            <a:ext cx="877061" cy="3992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3108" y="2388107"/>
            <a:ext cx="2413000" cy="2542540"/>
          </a:xfrm>
          <a:custGeom>
            <a:avLst/>
            <a:gdLst/>
            <a:ahLst/>
            <a:cxnLst/>
            <a:rect l="l" t="t" r="r" b="b"/>
            <a:pathLst>
              <a:path w="2413000" h="2542540">
                <a:moveTo>
                  <a:pt x="12700" y="1390003"/>
                </a:moveTo>
                <a:lnTo>
                  <a:pt x="12700" y="948249"/>
                </a:lnTo>
                <a:lnTo>
                  <a:pt x="0" y="1001931"/>
                </a:lnTo>
                <a:lnTo>
                  <a:pt x="0" y="1337223"/>
                </a:lnTo>
                <a:lnTo>
                  <a:pt x="12700" y="1390003"/>
                </a:lnTo>
                <a:close/>
              </a:path>
              <a:path w="2413000" h="2542540">
                <a:moveTo>
                  <a:pt x="2298700" y="1489235"/>
                </a:moveTo>
                <a:lnTo>
                  <a:pt x="2298700" y="834105"/>
                </a:lnTo>
                <a:lnTo>
                  <a:pt x="2286000" y="784467"/>
                </a:lnTo>
                <a:lnTo>
                  <a:pt x="2260600" y="689498"/>
                </a:lnTo>
                <a:lnTo>
                  <a:pt x="2235200" y="644169"/>
                </a:lnTo>
                <a:lnTo>
                  <a:pt x="2209800" y="557826"/>
                </a:lnTo>
                <a:lnTo>
                  <a:pt x="2184400" y="516812"/>
                </a:lnTo>
                <a:lnTo>
                  <a:pt x="2159000" y="477238"/>
                </a:lnTo>
                <a:lnTo>
                  <a:pt x="2133600" y="439105"/>
                </a:lnTo>
                <a:lnTo>
                  <a:pt x="2108200" y="402413"/>
                </a:lnTo>
                <a:lnTo>
                  <a:pt x="2082800" y="367162"/>
                </a:lnTo>
                <a:lnTo>
                  <a:pt x="2057400" y="333354"/>
                </a:lnTo>
                <a:lnTo>
                  <a:pt x="2019300" y="300989"/>
                </a:lnTo>
                <a:lnTo>
                  <a:pt x="1993900" y="270068"/>
                </a:lnTo>
                <a:lnTo>
                  <a:pt x="1955800" y="240830"/>
                </a:lnTo>
                <a:lnTo>
                  <a:pt x="1917700" y="213273"/>
                </a:lnTo>
                <a:lnTo>
                  <a:pt x="1879600" y="187397"/>
                </a:lnTo>
                <a:lnTo>
                  <a:pt x="1841500" y="163200"/>
                </a:lnTo>
                <a:lnTo>
                  <a:pt x="1803400" y="140681"/>
                </a:lnTo>
                <a:lnTo>
                  <a:pt x="1765300" y="119838"/>
                </a:lnTo>
                <a:lnTo>
                  <a:pt x="1714500" y="100670"/>
                </a:lnTo>
                <a:lnTo>
                  <a:pt x="1676400" y="83176"/>
                </a:lnTo>
                <a:lnTo>
                  <a:pt x="1625600" y="67355"/>
                </a:lnTo>
                <a:lnTo>
                  <a:pt x="1587500" y="53204"/>
                </a:lnTo>
                <a:lnTo>
                  <a:pt x="1536700" y="40723"/>
                </a:lnTo>
                <a:lnTo>
                  <a:pt x="1485900" y="29911"/>
                </a:lnTo>
                <a:lnTo>
                  <a:pt x="1435100" y="20766"/>
                </a:lnTo>
                <a:lnTo>
                  <a:pt x="1384300" y="13286"/>
                </a:lnTo>
                <a:lnTo>
                  <a:pt x="1320800" y="7471"/>
                </a:lnTo>
                <a:lnTo>
                  <a:pt x="1269999" y="3319"/>
                </a:lnTo>
                <a:lnTo>
                  <a:pt x="1219199" y="829"/>
                </a:lnTo>
                <a:lnTo>
                  <a:pt x="1155699" y="0"/>
                </a:lnTo>
                <a:lnTo>
                  <a:pt x="1092199" y="848"/>
                </a:lnTo>
                <a:lnTo>
                  <a:pt x="1041399" y="3395"/>
                </a:lnTo>
                <a:lnTo>
                  <a:pt x="990599" y="7642"/>
                </a:lnTo>
                <a:lnTo>
                  <a:pt x="939799" y="13590"/>
                </a:lnTo>
                <a:lnTo>
                  <a:pt x="888999" y="21241"/>
                </a:lnTo>
                <a:lnTo>
                  <a:pt x="838199" y="30595"/>
                </a:lnTo>
                <a:lnTo>
                  <a:pt x="787399" y="41654"/>
                </a:lnTo>
                <a:lnTo>
                  <a:pt x="736599" y="54420"/>
                </a:lnTo>
                <a:lnTo>
                  <a:pt x="685799" y="68893"/>
                </a:lnTo>
                <a:lnTo>
                  <a:pt x="647699" y="85076"/>
                </a:lnTo>
                <a:lnTo>
                  <a:pt x="596899" y="102969"/>
                </a:lnTo>
                <a:lnTo>
                  <a:pt x="558799" y="122574"/>
                </a:lnTo>
                <a:lnTo>
                  <a:pt x="520699" y="143891"/>
                </a:lnTo>
                <a:lnTo>
                  <a:pt x="482599" y="166924"/>
                </a:lnTo>
                <a:lnTo>
                  <a:pt x="444500" y="191672"/>
                </a:lnTo>
                <a:lnTo>
                  <a:pt x="406400" y="218137"/>
                </a:lnTo>
                <a:lnTo>
                  <a:pt x="368300" y="246320"/>
                </a:lnTo>
                <a:lnTo>
                  <a:pt x="330200" y="276223"/>
                </a:lnTo>
                <a:lnTo>
                  <a:pt x="304800" y="307847"/>
                </a:lnTo>
                <a:lnTo>
                  <a:pt x="266700" y="340903"/>
                </a:lnTo>
                <a:lnTo>
                  <a:pt x="241300" y="375337"/>
                </a:lnTo>
                <a:lnTo>
                  <a:pt x="215900" y="411151"/>
                </a:lnTo>
                <a:lnTo>
                  <a:pt x="190500" y="448344"/>
                </a:lnTo>
                <a:lnTo>
                  <a:pt x="165100" y="486914"/>
                </a:lnTo>
                <a:lnTo>
                  <a:pt x="139700" y="526862"/>
                </a:lnTo>
                <a:lnTo>
                  <a:pt x="114300" y="568185"/>
                </a:lnTo>
                <a:lnTo>
                  <a:pt x="101600" y="610885"/>
                </a:lnTo>
                <a:lnTo>
                  <a:pt x="76200" y="654960"/>
                </a:lnTo>
                <a:lnTo>
                  <a:pt x="63500" y="700409"/>
                </a:lnTo>
                <a:lnTo>
                  <a:pt x="38100" y="795428"/>
                </a:lnTo>
                <a:lnTo>
                  <a:pt x="12700" y="895938"/>
                </a:lnTo>
                <a:lnTo>
                  <a:pt x="12700" y="1441501"/>
                </a:lnTo>
                <a:lnTo>
                  <a:pt x="38100" y="1540647"/>
                </a:lnTo>
                <a:lnTo>
                  <a:pt x="63500" y="1634656"/>
                </a:lnTo>
                <a:lnTo>
                  <a:pt x="76200" y="1679733"/>
                </a:lnTo>
                <a:lnTo>
                  <a:pt x="101600" y="1723524"/>
                </a:lnTo>
                <a:lnTo>
                  <a:pt x="114300" y="1766029"/>
                </a:lnTo>
                <a:lnTo>
                  <a:pt x="139700" y="1807247"/>
                </a:lnTo>
                <a:lnTo>
                  <a:pt x="165100" y="1847177"/>
                </a:lnTo>
                <a:lnTo>
                  <a:pt x="190500" y="1885819"/>
                </a:lnTo>
                <a:lnTo>
                  <a:pt x="215900" y="1923172"/>
                </a:lnTo>
                <a:lnTo>
                  <a:pt x="241300" y="1959236"/>
                </a:lnTo>
                <a:lnTo>
                  <a:pt x="279400" y="1994009"/>
                </a:lnTo>
                <a:lnTo>
                  <a:pt x="304800" y="2027493"/>
                </a:lnTo>
                <a:lnTo>
                  <a:pt x="342900" y="2059686"/>
                </a:lnTo>
                <a:lnTo>
                  <a:pt x="381000" y="2088578"/>
                </a:lnTo>
                <a:lnTo>
                  <a:pt x="406400" y="2115820"/>
                </a:lnTo>
                <a:lnTo>
                  <a:pt x="444500" y="2141410"/>
                </a:lnTo>
                <a:lnTo>
                  <a:pt x="482600" y="2165350"/>
                </a:lnTo>
                <a:lnTo>
                  <a:pt x="520700" y="2187638"/>
                </a:lnTo>
                <a:lnTo>
                  <a:pt x="558800" y="2208276"/>
                </a:lnTo>
                <a:lnTo>
                  <a:pt x="609600" y="2227262"/>
                </a:lnTo>
                <a:lnTo>
                  <a:pt x="647700" y="2244598"/>
                </a:lnTo>
                <a:lnTo>
                  <a:pt x="685800" y="2256361"/>
                </a:lnTo>
                <a:lnTo>
                  <a:pt x="685800" y="1079081"/>
                </a:lnTo>
                <a:lnTo>
                  <a:pt x="698500" y="1020823"/>
                </a:lnTo>
                <a:lnTo>
                  <a:pt x="698500" y="965931"/>
                </a:lnTo>
                <a:lnTo>
                  <a:pt x="711200" y="914393"/>
                </a:lnTo>
                <a:lnTo>
                  <a:pt x="723900" y="866203"/>
                </a:lnTo>
                <a:lnTo>
                  <a:pt x="736600" y="821350"/>
                </a:lnTo>
                <a:lnTo>
                  <a:pt x="749300" y="779826"/>
                </a:lnTo>
                <a:lnTo>
                  <a:pt x="774700" y="741621"/>
                </a:lnTo>
                <a:lnTo>
                  <a:pt x="787400" y="706726"/>
                </a:lnTo>
                <a:lnTo>
                  <a:pt x="812800" y="675132"/>
                </a:lnTo>
                <a:lnTo>
                  <a:pt x="850900" y="640306"/>
                </a:lnTo>
                <a:lnTo>
                  <a:pt x="889000" y="610123"/>
                </a:lnTo>
                <a:lnTo>
                  <a:pt x="927100" y="584584"/>
                </a:lnTo>
                <a:lnTo>
                  <a:pt x="965200" y="563689"/>
                </a:lnTo>
                <a:lnTo>
                  <a:pt x="1016000" y="547437"/>
                </a:lnTo>
                <a:lnTo>
                  <a:pt x="1054100" y="535828"/>
                </a:lnTo>
                <a:lnTo>
                  <a:pt x="1104900" y="528863"/>
                </a:lnTo>
                <a:lnTo>
                  <a:pt x="1155700" y="526541"/>
                </a:lnTo>
                <a:lnTo>
                  <a:pt x="1206500" y="528826"/>
                </a:lnTo>
                <a:lnTo>
                  <a:pt x="1257300" y="535674"/>
                </a:lnTo>
                <a:lnTo>
                  <a:pt x="1308100" y="547075"/>
                </a:lnTo>
                <a:lnTo>
                  <a:pt x="1358900" y="563022"/>
                </a:lnTo>
                <a:lnTo>
                  <a:pt x="1397000" y="583505"/>
                </a:lnTo>
                <a:lnTo>
                  <a:pt x="1435100" y="608516"/>
                </a:lnTo>
                <a:lnTo>
                  <a:pt x="1473200" y="638045"/>
                </a:lnTo>
                <a:lnTo>
                  <a:pt x="1498600" y="672083"/>
                </a:lnTo>
                <a:lnTo>
                  <a:pt x="1524000" y="703287"/>
                </a:lnTo>
                <a:lnTo>
                  <a:pt x="1549400" y="738377"/>
                </a:lnTo>
                <a:lnTo>
                  <a:pt x="1562100" y="777354"/>
                </a:lnTo>
                <a:lnTo>
                  <a:pt x="1587500" y="820216"/>
                </a:lnTo>
                <a:lnTo>
                  <a:pt x="1600200" y="866965"/>
                </a:lnTo>
                <a:lnTo>
                  <a:pt x="1612900" y="917600"/>
                </a:lnTo>
                <a:lnTo>
                  <a:pt x="1612900" y="972121"/>
                </a:lnTo>
                <a:lnTo>
                  <a:pt x="1625600" y="1030528"/>
                </a:lnTo>
                <a:lnTo>
                  <a:pt x="1625600" y="2266506"/>
                </a:lnTo>
                <a:lnTo>
                  <a:pt x="1651000" y="2257738"/>
                </a:lnTo>
                <a:lnTo>
                  <a:pt x="1689100" y="2243216"/>
                </a:lnTo>
                <a:lnTo>
                  <a:pt x="1727200" y="2227326"/>
                </a:lnTo>
                <a:lnTo>
                  <a:pt x="1752600" y="2248905"/>
                </a:lnTo>
                <a:lnTo>
                  <a:pt x="1790700" y="2274326"/>
                </a:lnTo>
                <a:lnTo>
                  <a:pt x="1828800" y="2303586"/>
                </a:lnTo>
                <a:lnTo>
                  <a:pt x="1879600" y="2336688"/>
                </a:lnTo>
                <a:lnTo>
                  <a:pt x="1930400" y="2373629"/>
                </a:lnTo>
                <a:lnTo>
                  <a:pt x="1968500" y="2401113"/>
                </a:lnTo>
                <a:lnTo>
                  <a:pt x="2006600" y="2427409"/>
                </a:lnTo>
                <a:lnTo>
                  <a:pt x="2057400" y="2452546"/>
                </a:lnTo>
                <a:lnTo>
                  <a:pt x="2082800" y="2468549"/>
                </a:lnTo>
                <a:lnTo>
                  <a:pt x="2082800" y="1959864"/>
                </a:lnTo>
                <a:lnTo>
                  <a:pt x="2108200" y="1924063"/>
                </a:lnTo>
                <a:lnTo>
                  <a:pt x="2133600" y="1886858"/>
                </a:lnTo>
                <a:lnTo>
                  <a:pt x="2159000" y="1848250"/>
                </a:lnTo>
                <a:lnTo>
                  <a:pt x="2184400" y="1808242"/>
                </a:lnTo>
                <a:lnTo>
                  <a:pt x="2197100" y="1766838"/>
                </a:lnTo>
                <a:lnTo>
                  <a:pt x="2222500" y="1724039"/>
                </a:lnTo>
                <a:lnTo>
                  <a:pt x="2235200" y="1679850"/>
                </a:lnTo>
                <a:lnTo>
                  <a:pt x="2260600" y="1634272"/>
                </a:lnTo>
                <a:lnTo>
                  <a:pt x="2286000" y="1538961"/>
                </a:lnTo>
                <a:lnTo>
                  <a:pt x="2298700" y="1489235"/>
                </a:lnTo>
                <a:close/>
              </a:path>
              <a:path w="2413000" h="2542540">
                <a:moveTo>
                  <a:pt x="1295400" y="2322615"/>
                </a:moveTo>
                <a:lnTo>
                  <a:pt x="1295400" y="1792986"/>
                </a:lnTo>
                <a:lnTo>
                  <a:pt x="1257300" y="1798986"/>
                </a:lnTo>
                <a:lnTo>
                  <a:pt x="1231900" y="1803273"/>
                </a:lnTo>
                <a:lnTo>
                  <a:pt x="1193800" y="1805844"/>
                </a:lnTo>
                <a:lnTo>
                  <a:pt x="1155700" y="1806702"/>
                </a:lnTo>
                <a:lnTo>
                  <a:pt x="1104900" y="1804380"/>
                </a:lnTo>
                <a:lnTo>
                  <a:pt x="1054100" y="1797415"/>
                </a:lnTo>
                <a:lnTo>
                  <a:pt x="1003300" y="1785806"/>
                </a:lnTo>
                <a:lnTo>
                  <a:pt x="965200" y="1769554"/>
                </a:lnTo>
                <a:lnTo>
                  <a:pt x="927100" y="1748659"/>
                </a:lnTo>
                <a:lnTo>
                  <a:pt x="889000" y="1723120"/>
                </a:lnTo>
                <a:lnTo>
                  <a:pt x="850900" y="1692937"/>
                </a:lnTo>
                <a:lnTo>
                  <a:pt x="812800" y="1658112"/>
                </a:lnTo>
                <a:lnTo>
                  <a:pt x="787400" y="1629092"/>
                </a:lnTo>
                <a:lnTo>
                  <a:pt x="762000" y="1560270"/>
                </a:lnTo>
                <a:lnTo>
                  <a:pt x="736600" y="1520461"/>
                </a:lnTo>
                <a:lnTo>
                  <a:pt x="723900" y="1477049"/>
                </a:lnTo>
                <a:lnTo>
                  <a:pt x="711200" y="1430030"/>
                </a:lnTo>
                <a:lnTo>
                  <a:pt x="711200" y="1379401"/>
                </a:lnTo>
                <a:lnTo>
                  <a:pt x="698500" y="1325158"/>
                </a:lnTo>
                <a:lnTo>
                  <a:pt x="698500" y="1267298"/>
                </a:lnTo>
                <a:lnTo>
                  <a:pt x="685800" y="1205818"/>
                </a:lnTo>
                <a:lnTo>
                  <a:pt x="685800" y="2256361"/>
                </a:lnTo>
                <a:lnTo>
                  <a:pt x="698500" y="2260282"/>
                </a:lnTo>
                <a:lnTo>
                  <a:pt x="736600" y="2274316"/>
                </a:lnTo>
                <a:lnTo>
                  <a:pt x="787400" y="2286698"/>
                </a:lnTo>
                <a:lnTo>
                  <a:pt x="838200" y="2297430"/>
                </a:lnTo>
                <a:lnTo>
                  <a:pt x="889000" y="2306510"/>
                </a:lnTo>
                <a:lnTo>
                  <a:pt x="939800" y="2313940"/>
                </a:lnTo>
                <a:lnTo>
                  <a:pt x="990600" y="2319718"/>
                </a:lnTo>
                <a:lnTo>
                  <a:pt x="1041400" y="2323846"/>
                </a:lnTo>
                <a:lnTo>
                  <a:pt x="1092200" y="2326322"/>
                </a:lnTo>
                <a:lnTo>
                  <a:pt x="1155700" y="2327148"/>
                </a:lnTo>
                <a:lnTo>
                  <a:pt x="1206500" y="2326449"/>
                </a:lnTo>
                <a:lnTo>
                  <a:pt x="1270000" y="2324357"/>
                </a:lnTo>
                <a:lnTo>
                  <a:pt x="1295400" y="2322615"/>
                </a:lnTo>
                <a:close/>
              </a:path>
              <a:path w="2413000" h="2542540">
                <a:moveTo>
                  <a:pt x="1625600" y="2266506"/>
                </a:moveTo>
                <a:lnTo>
                  <a:pt x="1625600" y="1340075"/>
                </a:lnTo>
                <a:lnTo>
                  <a:pt x="1612900" y="1393179"/>
                </a:lnTo>
                <a:lnTo>
                  <a:pt x="1600200" y="1442645"/>
                </a:lnTo>
                <a:lnTo>
                  <a:pt x="1587500" y="1488468"/>
                </a:lnTo>
                <a:lnTo>
                  <a:pt x="1574800" y="1530640"/>
                </a:lnTo>
                <a:lnTo>
                  <a:pt x="1562100" y="1569156"/>
                </a:lnTo>
                <a:lnTo>
                  <a:pt x="1549400" y="1604010"/>
                </a:lnTo>
                <a:lnTo>
                  <a:pt x="1524000" y="1591008"/>
                </a:lnTo>
                <a:lnTo>
                  <a:pt x="1511300" y="1578292"/>
                </a:lnTo>
                <a:lnTo>
                  <a:pt x="1485900" y="1565862"/>
                </a:lnTo>
                <a:lnTo>
                  <a:pt x="1473200" y="1553718"/>
                </a:lnTo>
                <a:lnTo>
                  <a:pt x="1409700" y="1514935"/>
                </a:lnTo>
                <a:lnTo>
                  <a:pt x="1371600" y="1482663"/>
                </a:lnTo>
                <a:lnTo>
                  <a:pt x="1320800" y="1456828"/>
                </a:lnTo>
                <a:lnTo>
                  <a:pt x="1295400" y="1437357"/>
                </a:lnTo>
                <a:lnTo>
                  <a:pt x="1270000" y="1424178"/>
                </a:lnTo>
                <a:lnTo>
                  <a:pt x="1244600" y="1412605"/>
                </a:lnTo>
                <a:lnTo>
                  <a:pt x="1206500" y="1401889"/>
                </a:lnTo>
                <a:lnTo>
                  <a:pt x="1168400" y="1392031"/>
                </a:lnTo>
                <a:lnTo>
                  <a:pt x="1130300" y="1383030"/>
                </a:lnTo>
                <a:lnTo>
                  <a:pt x="1016000" y="1632965"/>
                </a:lnTo>
                <a:lnTo>
                  <a:pt x="1079500" y="1658365"/>
                </a:lnTo>
                <a:lnTo>
                  <a:pt x="1130300" y="1684274"/>
                </a:lnTo>
                <a:lnTo>
                  <a:pt x="1181100" y="1710689"/>
                </a:lnTo>
                <a:lnTo>
                  <a:pt x="1219200" y="1737614"/>
                </a:lnTo>
                <a:lnTo>
                  <a:pt x="1257300" y="1765045"/>
                </a:lnTo>
                <a:lnTo>
                  <a:pt x="1295400" y="1792986"/>
                </a:lnTo>
                <a:lnTo>
                  <a:pt x="1295400" y="2322615"/>
                </a:lnTo>
                <a:lnTo>
                  <a:pt x="1320800" y="2320873"/>
                </a:lnTo>
                <a:lnTo>
                  <a:pt x="1371600" y="2316000"/>
                </a:lnTo>
                <a:lnTo>
                  <a:pt x="1422400" y="2309740"/>
                </a:lnTo>
                <a:lnTo>
                  <a:pt x="1473200" y="2302097"/>
                </a:lnTo>
                <a:lnTo>
                  <a:pt x="1511300" y="2293072"/>
                </a:lnTo>
                <a:lnTo>
                  <a:pt x="1562100" y="2282669"/>
                </a:lnTo>
                <a:lnTo>
                  <a:pt x="1612900" y="2270890"/>
                </a:lnTo>
                <a:lnTo>
                  <a:pt x="1625600" y="2266506"/>
                </a:lnTo>
                <a:close/>
              </a:path>
              <a:path w="2413000" h="2542540">
                <a:moveTo>
                  <a:pt x="2413000" y="2151888"/>
                </a:moveTo>
                <a:lnTo>
                  <a:pt x="2362200" y="2130313"/>
                </a:lnTo>
                <a:lnTo>
                  <a:pt x="2324100" y="2110168"/>
                </a:lnTo>
                <a:lnTo>
                  <a:pt x="2286000" y="2091451"/>
                </a:lnTo>
                <a:lnTo>
                  <a:pt x="2247900" y="2074164"/>
                </a:lnTo>
                <a:lnTo>
                  <a:pt x="2184400" y="2033873"/>
                </a:lnTo>
                <a:lnTo>
                  <a:pt x="2133600" y="2001190"/>
                </a:lnTo>
                <a:lnTo>
                  <a:pt x="2082800" y="1959864"/>
                </a:lnTo>
                <a:lnTo>
                  <a:pt x="2082800" y="2468549"/>
                </a:lnTo>
                <a:lnTo>
                  <a:pt x="2095500" y="2476551"/>
                </a:lnTo>
                <a:lnTo>
                  <a:pt x="2133600" y="2499448"/>
                </a:lnTo>
                <a:lnTo>
                  <a:pt x="2171700" y="2521266"/>
                </a:lnTo>
                <a:lnTo>
                  <a:pt x="2222500" y="2542032"/>
                </a:lnTo>
                <a:lnTo>
                  <a:pt x="2413000" y="2151888"/>
                </a:lnTo>
                <a:close/>
              </a:path>
              <a:path w="2413000" h="2542540">
                <a:moveTo>
                  <a:pt x="2324100" y="1276583"/>
                </a:moveTo>
                <a:lnTo>
                  <a:pt x="2324100" y="991628"/>
                </a:lnTo>
                <a:lnTo>
                  <a:pt x="2298700" y="885179"/>
                </a:lnTo>
                <a:lnTo>
                  <a:pt x="2298700" y="1438131"/>
                </a:lnTo>
                <a:lnTo>
                  <a:pt x="2311400" y="1385652"/>
                </a:lnTo>
                <a:lnTo>
                  <a:pt x="2311400" y="1331802"/>
                </a:lnTo>
                <a:lnTo>
                  <a:pt x="2324100" y="12765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96353" y="4917291"/>
            <a:ext cx="1533759" cy="142119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90600" y="1296511"/>
            <a:ext cx="864591" cy="3909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1566" y="1489201"/>
            <a:ext cx="5136515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1566" y="2247385"/>
            <a:ext cx="7179309" cy="2248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CADCF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5369"/>
            <a:ext cx="4530852" cy="4381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2440" y="4751070"/>
            <a:ext cx="1745742" cy="17411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86443" y="1292352"/>
            <a:ext cx="877061" cy="399288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42441" y="2731261"/>
            <a:ext cx="5243830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450" spc="-290" dirty="0"/>
              <a:t>Post-</a:t>
            </a:r>
            <a:r>
              <a:rPr sz="3450" spc="-229" dirty="0"/>
              <a:t>Quantum</a:t>
            </a:r>
            <a:r>
              <a:rPr sz="3450" spc="-180" dirty="0"/>
              <a:t> </a:t>
            </a:r>
            <a:r>
              <a:rPr sz="3450" spc="-290" dirty="0"/>
              <a:t>Cryptography</a:t>
            </a:r>
            <a:endParaRPr sz="3450"/>
          </a:p>
        </p:txBody>
      </p:sp>
      <p:sp>
        <p:nvSpPr>
          <p:cNvPr id="7" name="object 7"/>
          <p:cNvSpPr txBox="1"/>
          <p:nvPr/>
        </p:nvSpPr>
        <p:spPr>
          <a:xfrm>
            <a:off x="742441" y="3417061"/>
            <a:ext cx="278765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55" dirty="0">
                <a:solidFill>
                  <a:srgbClr val="CADCFB"/>
                </a:solidFill>
                <a:latin typeface="Arial"/>
                <a:cs typeface="Arial"/>
              </a:rPr>
              <a:t>What</a:t>
            </a:r>
            <a:r>
              <a:rPr sz="1800" spc="-7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800" spc="-195" dirty="0">
                <a:solidFill>
                  <a:srgbClr val="CADCFB"/>
                </a:solidFill>
                <a:latin typeface="Arial"/>
                <a:cs typeface="Arial"/>
              </a:rPr>
              <a:t>You</a:t>
            </a:r>
            <a:r>
              <a:rPr sz="180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CADCFB"/>
                </a:solidFill>
                <a:latin typeface="Arial"/>
                <a:cs typeface="Arial"/>
              </a:rPr>
              <a:t>Need</a:t>
            </a:r>
            <a:r>
              <a:rPr sz="180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80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CADCFB"/>
                </a:solidFill>
                <a:latin typeface="Arial"/>
                <a:cs typeface="Arial"/>
              </a:rPr>
              <a:t>Know</a:t>
            </a:r>
            <a:r>
              <a:rPr sz="18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800" i="1" spc="-25" dirty="0">
                <a:solidFill>
                  <a:srgbClr val="CADCFB"/>
                </a:solidFill>
                <a:latin typeface="Arial"/>
                <a:cs typeface="Arial"/>
              </a:rPr>
              <a:t>Now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7041" y="3922776"/>
            <a:ext cx="1660525" cy="0"/>
          </a:xfrm>
          <a:custGeom>
            <a:avLst/>
            <a:gdLst/>
            <a:ahLst/>
            <a:cxnLst/>
            <a:rect l="l" t="t" r="r" b="b"/>
            <a:pathLst>
              <a:path w="1660525">
                <a:moveTo>
                  <a:pt x="0" y="0"/>
                </a:moveTo>
                <a:lnTo>
                  <a:pt x="1660398" y="0"/>
                </a:lnTo>
              </a:path>
            </a:pathLst>
          </a:custGeom>
          <a:ln w="31445">
            <a:solidFill>
              <a:srgbClr val="CB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2441" y="5359019"/>
            <a:ext cx="5516245" cy="58483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650" b="1" spc="-170" dirty="0">
                <a:solidFill>
                  <a:srgbClr val="FFFFFF"/>
                </a:solidFill>
                <a:latin typeface="Arial"/>
                <a:cs typeface="Arial"/>
              </a:rPr>
              <a:t>Eric</a:t>
            </a:r>
            <a:r>
              <a:rPr sz="165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-65" dirty="0">
                <a:solidFill>
                  <a:srgbClr val="FFFFFF"/>
                </a:solidFill>
                <a:latin typeface="Arial"/>
                <a:cs typeface="Arial"/>
              </a:rPr>
              <a:t>Jacobsen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65" dirty="0">
                <a:solidFill>
                  <a:srgbClr val="CADCFB"/>
                </a:solidFill>
                <a:latin typeface="Arial"/>
                <a:cs typeface="Arial"/>
              </a:rPr>
              <a:t>Assistant</a:t>
            </a:r>
            <a:r>
              <a:rPr sz="130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70" dirty="0">
                <a:solidFill>
                  <a:srgbClr val="CADCFB"/>
                </a:solidFill>
                <a:latin typeface="Arial"/>
                <a:cs typeface="Arial"/>
              </a:rPr>
              <a:t>Vice</a:t>
            </a:r>
            <a:r>
              <a:rPr sz="13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60" dirty="0">
                <a:solidFill>
                  <a:srgbClr val="CADCFB"/>
                </a:solidFill>
                <a:latin typeface="Arial"/>
                <a:cs typeface="Arial"/>
              </a:rPr>
              <a:t>President</a:t>
            </a:r>
            <a:r>
              <a:rPr sz="13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65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3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60" dirty="0">
                <a:solidFill>
                  <a:srgbClr val="CADCFB"/>
                </a:solidFill>
                <a:latin typeface="Arial"/>
                <a:cs typeface="Arial"/>
              </a:rPr>
              <a:t>Chief</a:t>
            </a:r>
            <a:r>
              <a:rPr sz="13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CADCFB"/>
                </a:solidFill>
                <a:latin typeface="Arial"/>
                <a:cs typeface="Arial"/>
              </a:rPr>
              <a:t>Information</a:t>
            </a:r>
            <a:r>
              <a:rPr sz="13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55" dirty="0">
                <a:solidFill>
                  <a:srgbClr val="CADCFB"/>
                </a:solidFill>
                <a:latin typeface="Arial"/>
                <a:cs typeface="Arial"/>
              </a:rPr>
              <a:t>Security</a:t>
            </a:r>
            <a:r>
              <a:rPr sz="13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50" dirty="0">
                <a:solidFill>
                  <a:srgbClr val="CADCFB"/>
                </a:solidFill>
                <a:latin typeface="Arial"/>
                <a:cs typeface="Arial"/>
              </a:rPr>
              <a:t>Officer,</a:t>
            </a:r>
            <a:r>
              <a:rPr sz="13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60" dirty="0">
                <a:solidFill>
                  <a:srgbClr val="CADCFB"/>
                </a:solidFill>
                <a:latin typeface="Arial"/>
                <a:cs typeface="Arial"/>
              </a:rPr>
              <a:t>Boston</a:t>
            </a:r>
            <a:r>
              <a:rPr sz="13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CADCFB"/>
                </a:solidFill>
                <a:latin typeface="Arial"/>
                <a:cs typeface="Arial"/>
              </a:rPr>
              <a:t>University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2441" y="6176262"/>
            <a:ext cx="261810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60" dirty="0">
                <a:solidFill>
                  <a:srgbClr val="CC0000"/>
                </a:solidFill>
                <a:latin typeface="Arial"/>
                <a:cs typeface="Arial"/>
              </a:rPr>
              <a:t>Boston</a:t>
            </a:r>
            <a:r>
              <a:rPr sz="1300" spc="-40" dirty="0">
                <a:solidFill>
                  <a:srgbClr val="CC0000"/>
                </a:solidFill>
                <a:latin typeface="Arial"/>
                <a:cs typeface="Arial"/>
              </a:rPr>
              <a:t> University</a:t>
            </a:r>
            <a:r>
              <a:rPr sz="1300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300" spc="-55" dirty="0">
                <a:solidFill>
                  <a:srgbClr val="CC0000"/>
                </a:solidFill>
                <a:latin typeface="Arial"/>
                <a:cs typeface="Arial"/>
              </a:rPr>
              <a:t>Security</a:t>
            </a:r>
            <a:r>
              <a:rPr sz="1300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300" spc="-110" dirty="0">
                <a:solidFill>
                  <a:srgbClr val="CC0000"/>
                </a:solidFill>
                <a:latin typeface="Arial"/>
                <a:cs typeface="Arial"/>
              </a:rPr>
              <a:t>Camp</a:t>
            </a:r>
            <a:r>
              <a:rPr sz="1300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CC0000"/>
                </a:solidFill>
                <a:latin typeface="Arial"/>
                <a:cs typeface="Arial"/>
              </a:rPr>
              <a:t>2026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1537208"/>
            <a:ext cx="3841115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spc="-95" dirty="0">
                <a:solidFill>
                  <a:srgbClr val="1D2660"/>
                </a:solidFill>
              </a:rPr>
              <a:t>What</a:t>
            </a:r>
            <a:r>
              <a:rPr sz="2600" spc="-105" dirty="0">
                <a:solidFill>
                  <a:srgbClr val="1D2660"/>
                </a:solidFill>
              </a:rPr>
              <a:t> </a:t>
            </a:r>
            <a:r>
              <a:rPr sz="2600" spc="-250" dirty="0">
                <a:solidFill>
                  <a:srgbClr val="1D2660"/>
                </a:solidFill>
              </a:rPr>
              <a:t>This</a:t>
            </a:r>
            <a:r>
              <a:rPr sz="2600" spc="-110" dirty="0">
                <a:solidFill>
                  <a:srgbClr val="1D2660"/>
                </a:solidFill>
              </a:rPr>
              <a:t> </a:t>
            </a:r>
            <a:r>
              <a:rPr sz="2600" spc="-235" dirty="0">
                <a:solidFill>
                  <a:srgbClr val="1D2660"/>
                </a:solidFill>
              </a:rPr>
              <a:t>Talk</a:t>
            </a:r>
            <a:r>
              <a:rPr sz="2600" spc="-114" dirty="0">
                <a:solidFill>
                  <a:srgbClr val="1D2660"/>
                </a:solidFill>
              </a:rPr>
              <a:t> </a:t>
            </a:r>
            <a:r>
              <a:rPr sz="2600" spc="-220" dirty="0">
                <a:solidFill>
                  <a:srgbClr val="1D2660"/>
                </a:solidFill>
              </a:rPr>
              <a:t>Is</a:t>
            </a:r>
            <a:r>
              <a:rPr sz="2600" spc="-110" dirty="0">
                <a:solidFill>
                  <a:srgbClr val="1D2660"/>
                </a:solidFill>
              </a:rPr>
              <a:t> </a:t>
            </a:r>
            <a:r>
              <a:rPr sz="2600" spc="-145" dirty="0">
                <a:solidFill>
                  <a:srgbClr val="1D2660"/>
                </a:solidFill>
              </a:rPr>
              <a:t>(and</a:t>
            </a:r>
            <a:r>
              <a:rPr sz="2600" spc="-110" dirty="0">
                <a:solidFill>
                  <a:srgbClr val="1D2660"/>
                </a:solidFill>
              </a:rPr>
              <a:t> </a:t>
            </a:r>
            <a:r>
              <a:rPr sz="2600" spc="-80" dirty="0">
                <a:solidFill>
                  <a:srgbClr val="1D2660"/>
                </a:solidFill>
              </a:rPr>
              <a:t>Isn’t)</a:t>
            </a:r>
            <a:endParaRPr sz="2600"/>
          </a:p>
        </p:txBody>
      </p:sp>
      <p:sp>
        <p:nvSpPr>
          <p:cNvPr id="3" name="object 3"/>
          <p:cNvSpPr/>
          <p:nvPr/>
        </p:nvSpPr>
        <p:spPr>
          <a:xfrm>
            <a:off x="528827" y="2338577"/>
            <a:ext cx="4188460" cy="3697604"/>
          </a:xfrm>
          <a:custGeom>
            <a:avLst/>
            <a:gdLst/>
            <a:ahLst/>
            <a:cxnLst/>
            <a:rect l="l" t="t" r="r" b="b"/>
            <a:pathLst>
              <a:path w="4188460" h="3697604">
                <a:moveTo>
                  <a:pt x="4187952" y="3475482"/>
                </a:moveTo>
                <a:lnTo>
                  <a:pt x="4187952" y="221742"/>
                </a:lnTo>
                <a:lnTo>
                  <a:pt x="4183423" y="176990"/>
                </a:lnTo>
                <a:lnTo>
                  <a:pt x="4170437" y="135338"/>
                </a:lnTo>
                <a:lnTo>
                  <a:pt x="4149898" y="97668"/>
                </a:lnTo>
                <a:lnTo>
                  <a:pt x="4122705" y="64865"/>
                </a:lnTo>
                <a:lnTo>
                  <a:pt x="4089762" y="37812"/>
                </a:lnTo>
                <a:lnTo>
                  <a:pt x="4051970" y="17395"/>
                </a:lnTo>
                <a:lnTo>
                  <a:pt x="4010231" y="4496"/>
                </a:lnTo>
                <a:lnTo>
                  <a:pt x="3965448" y="0"/>
                </a:lnTo>
                <a:lnTo>
                  <a:pt x="221742" y="0"/>
                </a:lnTo>
                <a:lnTo>
                  <a:pt x="176990" y="4496"/>
                </a:lnTo>
                <a:lnTo>
                  <a:pt x="135338" y="17395"/>
                </a:lnTo>
                <a:lnTo>
                  <a:pt x="97668" y="37812"/>
                </a:lnTo>
                <a:lnTo>
                  <a:pt x="64865" y="64865"/>
                </a:lnTo>
                <a:lnTo>
                  <a:pt x="37812" y="97668"/>
                </a:lnTo>
                <a:lnTo>
                  <a:pt x="17395" y="135338"/>
                </a:lnTo>
                <a:lnTo>
                  <a:pt x="4496" y="176990"/>
                </a:lnTo>
                <a:lnTo>
                  <a:pt x="0" y="221742"/>
                </a:lnTo>
                <a:lnTo>
                  <a:pt x="0" y="3475482"/>
                </a:lnTo>
                <a:lnTo>
                  <a:pt x="4496" y="3520233"/>
                </a:lnTo>
                <a:lnTo>
                  <a:pt x="17395" y="3561885"/>
                </a:lnTo>
                <a:lnTo>
                  <a:pt x="37812" y="3599555"/>
                </a:lnTo>
                <a:lnTo>
                  <a:pt x="64865" y="3632358"/>
                </a:lnTo>
                <a:lnTo>
                  <a:pt x="97668" y="3659411"/>
                </a:lnTo>
                <a:lnTo>
                  <a:pt x="135338" y="3679828"/>
                </a:lnTo>
                <a:lnTo>
                  <a:pt x="176990" y="3692727"/>
                </a:lnTo>
                <a:lnTo>
                  <a:pt x="221742" y="3697224"/>
                </a:lnTo>
                <a:lnTo>
                  <a:pt x="3965448" y="3697224"/>
                </a:lnTo>
                <a:lnTo>
                  <a:pt x="4010231" y="3692727"/>
                </a:lnTo>
                <a:lnTo>
                  <a:pt x="4051970" y="3679828"/>
                </a:lnTo>
                <a:lnTo>
                  <a:pt x="4089762" y="3659411"/>
                </a:lnTo>
                <a:lnTo>
                  <a:pt x="4122705" y="3632358"/>
                </a:lnTo>
                <a:lnTo>
                  <a:pt x="4149898" y="3599555"/>
                </a:lnTo>
                <a:lnTo>
                  <a:pt x="4170437" y="3561885"/>
                </a:lnTo>
                <a:lnTo>
                  <a:pt x="4183423" y="3520233"/>
                </a:lnTo>
                <a:lnTo>
                  <a:pt x="4187952" y="3475482"/>
                </a:lnTo>
                <a:close/>
              </a:path>
            </a:pathLst>
          </a:custGeom>
          <a:solidFill>
            <a:srgbClr val="F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43094" y="2338577"/>
            <a:ext cx="4188460" cy="3697604"/>
          </a:xfrm>
          <a:custGeom>
            <a:avLst/>
            <a:gdLst/>
            <a:ahLst/>
            <a:cxnLst/>
            <a:rect l="l" t="t" r="r" b="b"/>
            <a:pathLst>
              <a:path w="4188459" h="3697604">
                <a:moveTo>
                  <a:pt x="4187952" y="3475482"/>
                </a:moveTo>
                <a:lnTo>
                  <a:pt x="4187952" y="221742"/>
                </a:lnTo>
                <a:lnTo>
                  <a:pt x="4183423" y="176990"/>
                </a:lnTo>
                <a:lnTo>
                  <a:pt x="4170437" y="135338"/>
                </a:lnTo>
                <a:lnTo>
                  <a:pt x="4149898" y="97668"/>
                </a:lnTo>
                <a:lnTo>
                  <a:pt x="4122705" y="64865"/>
                </a:lnTo>
                <a:lnTo>
                  <a:pt x="4089762" y="37812"/>
                </a:lnTo>
                <a:lnTo>
                  <a:pt x="4051970" y="17395"/>
                </a:lnTo>
                <a:lnTo>
                  <a:pt x="4010231" y="4496"/>
                </a:lnTo>
                <a:lnTo>
                  <a:pt x="3965448" y="0"/>
                </a:lnTo>
                <a:lnTo>
                  <a:pt x="221742" y="0"/>
                </a:lnTo>
                <a:lnTo>
                  <a:pt x="176990" y="4496"/>
                </a:lnTo>
                <a:lnTo>
                  <a:pt x="135338" y="17395"/>
                </a:lnTo>
                <a:lnTo>
                  <a:pt x="97668" y="37812"/>
                </a:lnTo>
                <a:lnTo>
                  <a:pt x="64865" y="64865"/>
                </a:lnTo>
                <a:lnTo>
                  <a:pt x="37812" y="97668"/>
                </a:lnTo>
                <a:lnTo>
                  <a:pt x="17395" y="135338"/>
                </a:lnTo>
                <a:lnTo>
                  <a:pt x="4496" y="176990"/>
                </a:lnTo>
                <a:lnTo>
                  <a:pt x="0" y="221742"/>
                </a:lnTo>
                <a:lnTo>
                  <a:pt x="0" y="3475482"/>
                </a:lnTo>
                <a:lnTo>
                  <a:pt x="4496" y="3520233"/>
                </a:lnTo>
                <a:lnTo>
                  <a:pt x="17395" y="3561885"/>
                </a:lnTo>
                <a:lnTo>
                  <a:pt x="37812" y="3599555"/>
                </a:lnTo>
                <a:lnTo>
                  <a:pt x="64865" y="3632358"/>
                </a:lnTo>
                <a:lnTo>
                  <a:pt x="97668" y="3659411"/>
                </a:lnTo>
                <a:lnTo>
                  <a:pt x="135338" y="3679828"/>
                </a:lnTo>
                <a:lnTo>
                  <a:pt x="176990" y="3692727"/>
                </a:lnTo>
                <a:lnTo>
                  <a:pt x="221742" y="3697224"/>
                </a:lnTo>
                <a:lnTo>
                  <a:pt x="3965448" y="3697224"/>
                </a:lnTo>
                <a:lnTo>
                  <a:pt x="4010231" y="3692727"/>
                </a:lnTo>
                <a:lnTo>
                  <a:pt x="4051970" y="3679828"/>
                </a:lnTo>
                <a:lnTo>
                  <a:pt x="4089762" y="3659411"/>
                </a:lnTo>
                <a:lnTo>
                  <a:pt x="4122705" y="3632358"/>
                </a:lnTo>
                <a:lnTo>
                  <a:pt x="4149898" y="3599555"/>
                </a:lnTo>
                <a:lnTo>
                  <a:pt x="4170437" y="3561885"/>
                </a:lnTo>
                <a:lnTo>
                  <a:pt x="4183423" y="3520233"/>
                </a:lnTo>
                <a:lnTo>
                  <a:pt x="4187952" y="3475482"/>
                </a:lnTo>
                <a:close/>
              </a:path>
            </a:pathLst>
          </a:custGeom>
          <a:solidFill>
            <a:srgbClr val="E9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7880" y="2538475"/>
            <a:ext cx="820419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10" dirty="0">
                <a:solidFill>
                  <a:srgbClr val="CC0000"/>
                </a:solidFill>
                <a:latin typeface="Arial"/>
                <a:cs typeface="Arial"/>
              </a:rPr>
              <a:t>THIS</a:t>
            </a:r>
            <a:r>
              <a:rPr sz="1200" b="1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200" b="1" spc="-200" dirty="0">
                <a:solidFill>
                  <a:srgbClr val="CC0000"/>
                </a:solidFill>
                <a:latin typeface="Arial"/>
                <a:cs typeface="Arial"/>
              </a:rPr>
              <a:t>TALK</a:t>
            </a:r>
            <a:r>
              <a:rPr sz="1200" b="1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200" b="1" spc="-75" dirty="0">
                <a:solidFill>
                  <a:srgbClr val="CC0000"/>
                </a:solidFill>
                <a:latin typeface="Arial"/>
                <a:cs typeface="Arial"/>
              </a:rPr>
              <a:t>IS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32152" y="2538475"/>
            <a:ext cx="10445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10" dirty="0">
                <a:solidFill>
                  <a:srgbClr val="1D2660"/>
                </a:solidFill>
                <a:latin typeface="Arial"/>
                <a:cs typeface="Arial"/>
              </a:rPr>
              <a:t>THIS</a:t>
            </a:r>
            <a:r>
              <a:rPr sz="1200" b="1" spc="-3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200" dirty="0">
                <a:solidFill>
                  <a:srgbClr val="1D2660"/>
                </a:solidFill>
                <a:latin typeface="Arial"/>
                <a:cs typeface="Arial"/>
              </a:rPr>
              <a:t>TALK</a:t>
            </a:r>
            <a:r>
              <a:rPr sz="1200" b="1" spc="-3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1D2660"/>
                </a:solidFill>
                <a:latin typeface="Arial"/>
                <a:cs typeface="Arial"/>
              </a:rPr>
              <a:t>ISN’T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7041" y="30099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5500" y="3058160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5069" y="3103117"/>
            <a:ext cx="255397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About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real,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present-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tense</a:t>
            </a:r>
            <a:r>
              <a:rPr sz="1050" spc="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risk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not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sci-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fi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7041" y="3613403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655"/>
                </a:lnTo>
                <a:lnTo>
                  <a:pt x="286438" y="65178"/>
                </a:lnTo>
                <a:lnTo>
                  <a:pt x="252142" y="30772"/>
                </a:lnTo>
                <a:lnTo>
                  <a:pt x="208629" y="8144"/>
                </a:lnTo>
                <a:lnTo>
                  <a:pt x="158496" y="0"/>
                </a:lnTo>
                <a:lnTo>
                  <a:pt x="108362" y="8144"/>
                </a:lnTo>
                <a:lnTo>
                  <a:pt x="64849" y="30772"/>
                </a:lnTo>
                <a:lnTo>
                  <a:pt x="30553" y="65178"/>
                </a:lnTo>
                <a:lnTo>
                  <a:pt x="8071" y="108655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25500" y="3661664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069" y="3625088"/>
            <a:ext cx="3236595" cy="353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Grounded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in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what’s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actually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changing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in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industry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right 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now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7041" y="421767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336"/>
                </a:lnTo>
                <a:lnTo>
                  <a:pt x="30553" y="251813"/>
                </a:lnTo>
                <a:lnTo>
                  <a:pt x="64849" y="286219"/>
                </a:lnTo>
                <a:lnTo>
                  <a:pt x="108362" y="308847"/>
                </a:lnTo>
                <a:lnTo>
                  <a:pt x="158496" y="316992"/>
                </a:lnTo>
                <a:lnTo>
                  <a:pt x="208629" y="308847"/>
                </a:lnTo>
                <a:lnTo>
                  <a:pt x="252142" y="286219"/>
                </a:lnTo>
                <a:lnTo>
                  <a:pt x="286438" y="251813"/>
                </a:lnTo>
                <a:lnTo>
                  <a:pt x="308920" y="208336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5500" y="4265168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5069" y="4228592"/>
            <a:ext cx="3097530" cy="353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Honest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that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experts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disagree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on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timing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why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that 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doesn’t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matter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7041" y="4821173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25500" y="4868672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5069" y="4832096"/>
            <a:ext cx="2943225" cy="353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About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real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2C2825"/>
                </a:solidFill>
                <a:latin typeface="Arial"/>
                <a:cs typeface="Arial"/>
              </a:rPr>
              <a:t>scope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what’s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2C2825"/>
                </a:solidFill>
                <a:latin typeface="Arial"/>
                <a:cs typeface="Arial"/>
              </a:rPr>
              <a:t>safe,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what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isn’t,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what 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touches</a:t>
            </a:r>
            <a:r>
              <a:rPr sz="105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everything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7041" y="5424678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25500" y="5472938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95069" y="5517134"/>
            <a:ext cx="303212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60" dirty="0">
                <a:solidFill>
                  <a:srgbClr val="2C2825"/>
                </a:solidFill>
                <a:latin typeface="Arial"/>
                <a:cs typeface="Arial"/>
              </a:rPr>
              <a:t>Going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2C2825"/>
                </a:solidFill>
                <a:latin typeface="Arial"/>
                <a:cs typeface="Arial"/>
              </a:rPr>
              <a:t>leave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you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with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real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questions,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 not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homework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131308" y="3085338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221478" y="3141980"/>
            <a:ext cx="13716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185" dirty="0">
                <a:solidFill>
                  <a:srgbClr val="FFFFFF"/>
                </a:solidFill>
                <a:latin typeface="Menlo"/>
                <a:cs typeface="Menlo"/>
              </a:rPr>
              <a:t>✕</a:t>
            </a:r>
            <a:endParaRPr sz="1050">
              <a:latin typeface="Menlo"/>
              <a:cs typeface="Menl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9339" y="3178561"/>
            <a:ext cx="279654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2C2825"/>
                </a:solidFill>
                <a:latin typeface="Arial"/>
                <a:cs typeface="Arial"/>
              </a:rPr>
              <a:t>physics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lecture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no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parallel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universes,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promise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31308" y="3840479"/>
            <a:ext cx="317500" cy="316230"/>
          </a:xfrm>
          <a:custGeom>
            <a:avLst/>
            <a:gdLst/>
            <a:ahLst/>
            <a:cxnLst/>
            <a:rect l="l" t="t" r="r" b="b"/>
            <a:pathLst>
              <a:path w="317500" h="316229">
                <a:moveTo>
                  <a:pt x="316992" y="157734"/>
                </a:moveTo>
                <a:lnTo>
                  <a:pt x="308920" y="107972"/>
                </a:lnTo>
                <a:lnTo>
                  <a:pt x="286438" y="64684"/>
                </a:lnTo>
                <a:lnTo>
                  <a:pt x="252142" y="30504"/>
                </a:lnTo>
                <a:lnTo>
                  <a:pt x="208629" y="8065"/>
                </a:lnTo>
                <a:lnTo>
                  <a:pt x="158496" y="0"/>
                </a:lnTo>
                <a:lnTo>
                  <a:pt x="108362" y="8065"/>
                </a:lnTo>
                <a:lnTo>
                  <a:pt x="64849" y="30504"/>
                </a:lnTo>
                <a:lnTo>
                  <a:pt x="30553" y="64684"/>
                </a:lnTo>
                <a:lnTo>
                  <a:pt x="8071" y="107972"/>
                </a:lnTo>
                <a:lnTo>
                  <a:pt x="0" y="157734"/>
                </a:lnTo>
                <a:lnTo>
                  <a:pt x="8071" y="207867"/>
                </a:lnTo>
                <a:lnTo>
                  <a:pt x="30553" y="251380"/>
                </a:lnTo>
                <a:lnTo>
                  <a:pt x="64849" y="285676"/>
                </a:lnTo>
                <a:lnTo>
                  <a:pt x="108362" y="308158"/>
                </a:lnTo>
                <a:lnTo>
                  <a:pt x="158496" y="316230"/>
                </a:lnTo>
                <a:lnTo>
                  <a:pt x="208629" y="308158"/>
                </a:lnTo>
                <a:lnTo>
                  <a:pt x="252142" y="285676"/>
                </a:lnTo>
                <a:lnTo>
                  <a:pt x="286438" y="251380"/>
                </a:lnTo>
                <a:lnTo>
                  <a:pt x="308920" y="207867"/>
                </a:lnTo>
                <a:lnTo>
                  <a:pt x="316992" y="157734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221478" y="3896360"/>
            <a:ext cx="13716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185" dirty="0">
                <a:solidFill>
                  <a:srgbClr val="FFFFFF"/>
                </a:solidFill>
                <a:latin typeface="Menlo"/>
                <a:cs typeface="Menlo"/>
              </a:rPr>
              <a:t>✕</a:t>
            </a:r>
            <a:endParaRPr sz="1050">
              <a:latin typeface="Menlo"/>
              <a:cs typeface="Menl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09339" y="3932942"/>
            <a:ext cx="162941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math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2C2825"/>
                </a:solidFill>
                <a:latin typeface="Arial"/>
                <a:cs typeface="Arial"/>
              </a:rPr>
              <a:t>class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no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equations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131308" y="4594859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6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6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2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221478" y="4651502"/>
            <a:ext cx="13716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185" dirty="0">
                <a:solidFill>
                  <a:srgbClr val="FFFFFF"/>
                </a:solidFill>
                <a:latin typeface="Menlo"/>
                <a:cs typeface="Menlo"/>
              </a:rPr>
              <a:t>✕</a:t>
            </a:r>
            <a:endParaRPr sz="1050">
              <a:latin typeface="Menlo"/>
              <a:cs typeface="Menl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09339" y="4605781"/>
            <a:ext cx="3018790" cy="353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cryptography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2C2825"/>
                </a:solidFill>
                <a:latin typeface="Arial"/>
                <a:cs typeface="Arial"/>
              </a:rPr>
              <a:t>course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we’ll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define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exactly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what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we 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need,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2C2825"/>
                </a:solidFill>
                <a:latin typeface="Arial"/>
                <a:cs typeface="Arial"/>
              </a:rPr>
              <a:t>no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more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31308" y="534924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316992" y="158495"/>
                </a:moveTo>
                <a:lnTo>
                  <a:pt x="308920" y="108362"/>
                </a:lnTo>
                <a:lnTo>
                  <a:pt x="286438" y="64849"/>
                </a:lnTo>
                <a:lnTo>
                  <a:pt x="252142" y="30553"/>
                </a:lnTo>
                <a:lnTo>
                  <a:pt x="208629" y="8071"/>
                </a:lnTo>
                <a:lnTo>
                  <a:pt x="158496" y="0"/>
                </a:lnTo>
                <a:lnTo>
                  <a:pt x="108362" y="8071"/>
                </a:lnTo>
                <a:lnTo>
                  <a:pt x="64849" y="30553"/>
                </a:lnTo>
                <a:lnTo>
                  <a:pt x="30553" y="64849"/>
                </a:lnTo>
                <a:lnTo>
                  <a:pt x="8071" y="108362"/>
                </a:lnTo>
                <a:lnTo>
                  <a:pt x="0" y="158495"/>
                </a:lnTo>
                <a:lnTo>
                  <a:pt x="8071" y="208629"/>
                </a:lnTo>
                <a:lnTo>
                  <a:pt x="30553" y="252142"/>
                </a:lnTo>
                <a:lnTo>
                  <a:pt x="64849" y="286438"/>
                </a:lnTo>
                <a:lnTo>
                  <a:pt x="108362" y="308920"/>
                </a:lnTo>
                <a:lnTo>
                  <a:pt x="158496" y="316991"/>
                </a:lnTo>
                <a:lnTo>
                  <a:pt x="208629" y="308920"/>
                </a:lnTo>
                <a:lnTo>
                  <a:pt x="252142" y="286438"/>
                </a:lnTo>
                <a:lnTo>
                  <a:pt x="286438" y="252142"/>
                </a:lnTo>
                <a:lnTo>
                  <a:pt x="308920" y="208629"/>
                </a:lnTo>
                <a:lnTo>
                  <a:pt x="316992" y="158495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221478" y="5405882"/>
            <a:ext cx="13716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185" dirty="0">
                <a:solidFill>
                  <a:srgbClr val="FFFFFF"/>
                </a:solidFill>
                <a:latin typeface="Menlo"/>
                <a:cs typeface="Menlo"/>
              </a:rPr>
              <a:t>✕</a:t>
            </a:r>
            <a:endParaRPr sz="1050">
              <a:latin typeface="Menlo"/>
              <a:cs typeface="Menlo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09339" y="5441700"/>
            <a:ext cx="182054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9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pitch</a:t>
            </a:r>
            <a:r>
              <a:rPr sz="10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2C2825"/>
                </a:solidFill>
                <a:latin typeface="Arial"/>
                <a:cs typeface="Arial"/>
              </a:rPr>
              <a:t>any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 particular</a:t>
            </a:r>
            <a:r>
              <a:rPr sz="10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2C2825"/>
                </a:solidFill>
                <a:latin typeface="Arial"/>
                <a:cs typeface="Arial"/>
              </a:rPr>
              <a:t>vendor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6555" y="3471926"/>
            <a:ext cx="2287905" cy="1346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650" spc="-25" dirty="0">
                <a:solidFill>
                  <a:srgbClr val="CC0000"/>
                </a:solidFill>
                <a:latin typeface="Arial Black"/>
                <a:cs typeface="Arial Black"/>
              </a:rPr>
              <a:t>Day</a:t>
            </a:r>
            <a:endParaRPr sz="865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580" y="1313688"/>
            <a:ext cx="801623" cy="3657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1566" y="6174428"/>
            <a:ext cx="8867140" cy="412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65" dirty="0">
                <a:solidFill>
                  <a:srgbClr val="CADCFB"/>
                </a:solidFill>
                <a:latin typeface="Arial"/>
                <a:cs typeface="Arial"/>
              </a:rPr>
              <a:t>There</a:t>
            </a:r>
            <a:r>
              <a:rPr sz="11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ADCFB"/>
                </a:solidFill>
                <a:latin typeface="Arial"/>
                <a:cs typeface="Arial"/>
              </a:rPr>
              <a:t>will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CADCFB"/>
                </a:solidFill>
                <a:latin typeface="Arial"/>
                <a:cs typeface="Arial"/>
              </a:rPr>
              <a:t>be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90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CADCFB"/>
                </a:solidFill>
                <a:latin typeface="Arial"/>
                <a:cs typeface="Arial"/>
              </a:rPr>
              <a:t>day</a:t>
            </a:r>
            <a:r>
              <a:rPr sz="11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1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1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00" dirty="0">
                <a:solidFill>
                  <a:srgbClr val="CADCFB"/>
                </a:solidFill>
                <a:latin typeface="Arial"/>
                <a:cs typeface="Arial"/>
              </a:rPr>
              <a:t>Q-</a:t>
            </a:r>
            <a:r>
              <a:rPr sz="1150" spc="-95" dirty="0">
                <a:solidFill>
                  <a:srgbClr val="CADCFB"/>
                </a:solidFill>
                <a:latin typeface="Arial"/>
                <a:cs typeface="Arial"/>
              </a:rPr>
              <a:t>Day</a:t>
            </a:r>
            <a:r>
              <a:rPr sz="11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1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when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90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quantum</a:t>
            </a:r>
            <a:r>
              <a:rPr sz="11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computer</a:t>
            </a:r>
            <a:r>
              <a:rPr sz="11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CADCFB"/>
                </a:solidFill>
                <a:latin typeface="Arial"/>
                <a:cs typeface="Arial"/>
              </a:rPr>
              <a:t>is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powerful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CADCFB"/>
                </a:solidFill>
                <a:latin typeface="Arial"/>
                <a:cs typeface="Arial"/>
              </a:rPr>
              <a:t>enough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break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elliptic-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curve</a:t>
            </a:r>
            <a:r>
              <a:rPr sz="11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CADCFB"/>
                </a:solidFill>
                <a:latin typeface="Arial"/>
                <a:cs typeface="Arial"/>
              </a:rPr>
              <a:t>cryptography: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math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ADCFB"/>
                </a:solidFill>
                <a:latin typeface="Arial"/>
                <a:cs typeface="Arial"/>
              </a:rPr>
              <a:t>that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CADCFB"/>
                </a:solidFill>
                <a:latin typeface="Arial"/>
                <a:cs typeface="Arial"/>
              </a:rPr>
              <a:t>protects 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nearly</a:t>
            </a:r>
            <a:r>
              <a:rPr sz="11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all </a:t>
            </a:r>
            <a:r>
              <a:rPr sz="1150" dirty="0">
                <a:solidFill>
                  <a:srgbClr val="CADCFB"/>
                </a:solidFill>
                <a:latin typeface="Arial"/>
                <a:cs typeface="Arial"/>
              </a:rPr>
              <a:t>of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CADCFB"/>
                </a:solidFill>
                <a:latin typeface="Arial"/>
                <a:cs typeface="Arial"/>
              </a:rPr>
              <a:t>today’s</a:t>
            </a:r>
            <a:r>
              <a:rPr sz="11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CADCFB"/>
                </a:solidFill>
                <a:latin typeface="Arial"/>
                <a:cs typeface="Arial"/>
              </a:rPr>
              <a:t>data,</a:t>
            </a:r>
            <a:r>
              <a:rPr sz="11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credentials,</a:t>
            </a:r>
            <a:r>
              <a:rPr sz="1150" spc="-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1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CADCFB"/>
                </a:solidFill>
                <a:latin typeface="Arial"/>
                <a:cs typeface="Arial"/>
              </a:rPr>
              <a:t>communications,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ADCFB"/>
                </a:solidFill>
                <a:latin typeface="Arial"/>
                <a:cs typeface="Arial"/>
              </a:rPr>
              <a:t>in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transit</a:t>
            </a:r>
            <a:r>
              <a:rPr sz="11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1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ADCFB"/>
                </a:solidFill>
                <a:latin typeface="Arial"/>
                <a:cs typeface="Arial"/>
              </a:rPr>
              <a:t>at</a:t>
            </a:r>
            <a:r>
              <a:rPr sz="115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ADCFB"/>
                </a:solidFill>
                <a:latin typeface="Arial"/>
                <a:cs typeface="Arial"/>
              </a:rPr>
              <a:t>rest.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1508251"/>
            <a:ext cx="318262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70" dirty="0">
                <a:solidFill>
                  <a:srgbClr val="1D2660"/>
                </a:solidFill>
              </a:rPr>
              <a:t>A</a:t>
            </a:r>
            <a:r>
              <a:rPr spc="-80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Quick</a:t>
            </a:r>
            <a:r>
              <a:rPr spc="-80" dirty="0">
                <a:solidFill>
                  <a:srgbClr val="1D2660"/>
                </a:solidFill>
              </a:rPr>
              <a:t> </a:t>
            </a:r>
            <a:r>
              <a:rPr spc="-180" dirty="0">
                <a:solidFill>
                  <a:srgbClr val="1D2660"/>
                </a:solidFill>
              </a:rPr>
              <a:t>Vocabulary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204" dirty="0">
                <a:solidFill>
                  <a:srgbClr val="1D2660"/>
                </a:solidFill>
              </a:rPr>
              <a:t>Check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494474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95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few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terms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we’ll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85" dirty="0">
                <a:solidFill>
                  <a:srgbClr val="6A717F"/>
                </a:solidFill>
                <a:latin typeface="Arial"/>
                <a:cs typeface="Arial"/>
              </a:rPr>
              <a:t>use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lot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today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worth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locking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down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before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we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go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further.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8827" y="2451354"/>
            <a:ext cx="4188460" cy="3886200"/>
          </a:xfrm>
          <a:custGeom>
            <a:avLst/>
            <a:gdLst/>
            <a:ahLst/>
            <a:cxnLst/>
            <a:rect l="l" t="t" r="r" b="b"/>
            <a:pathLst>
              <a:path w="4188460" h="3886200">
                <a:moveTo>
                  <a:pt x="4187952" y="3826002"/>
                </a:moveTo>
                <a:lnTo>
                  <a:pt x="4187952" y="60959"/>
                </a:lnTo>
                <a:lnTo>
                  <a:pt x="4183141" y="37290"/>
                </a:lnTo>
                <a:lnTo>
                  <a:pt x="4170045" y="17906"/>
                </a:lnTo>
                <a:lnTo>
                  <a:pt x="4150661" y="4810"/>
                </a:lnTo>
                <a:lnTo>
                  <a:pt x="4126991" y="0"/>
                </a:lnTo>
                <a:lnTo>
                  <a:pt x="60198" y="0"/>
                </a:lnTo>
                <a:lnTo>
                  <a:pt x="36647" y="4810"/>
                </a:lnTo>
                <a:lnTo>
                  <a:pt x="17526" y="17907"/>
                </a:lnTo>
                <a:lnTo>
                  <a:pt x="4691" y="37290"/>
                </a:lnTo>
                <a:lnTo>
                  <a:pt x="0" y="60960"/>
                </a:lnTo>
                <a:lnTo>
                  <a:pt x="0" y="3826002"/>
                </a:lnTo>
                <a:lnTo>
                  <a:pt x="4691" y="3849552"/>
                </a:lnTo>
                <a:lnTo>
                  <a:pt x="17526" y="3868674"/>
                </a:lnTo>
                <a:lnTo>
                  <a:pt x="36647" y="3881508"/>
                </a:lnTo>
                <a:lnTo>
                  <a:pt x="60198" y="3886200"/>
                </a:lnTo>
                <a:lnTo>
                  <a:pt x="4126991" y="3886200"/>
                </a:lnTo>
                <a:lnTo>
                  <a:pt x="4150661" y="3881508"/>
                </a:lnTo>
                <a:lnTo>
                  <a:pt x="4170045" y="3868674"/>
                </a:lnTo>
                <a:lnTo>
                  <a:pt x="4183141" y="3849552"/>
                </a:lnTo>
                <a:lnTo>
                  <a:pt x="4187952" y="3826002"/>
                </a:lnTo>
                <a:close/>
              </a:path>
            </a:pathLst>
          </a:custGeom>
          <a:solidFill>
            <a:srgbClr val="F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7880" y="2712212"/>
            <a:ext cx="93535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35" dirty="0">
                <a:solidFill>
                  <a:srgbClr val="CC0000"/>
                </a:solidFill>
                <a:latin typeface="Arial"/>
                <a:cs typeface="Arial"/>
              </a:rPr>
              <a:t>THE</a:t>
            </a:r>
            <a:r>
              <a:rPr sz="1200" b="1" spc="-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C0000"/>
                </a:solidFill>
                <a:latin typeface="Arial"/>
                <a:cs typeface="Arial"/>
              </a:rPr>
              <a:t>THREAT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880" y="3050539"/>
            <a:ext cx="3179445" cy="3606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35"/>
              </a:spcBef>
            </a:pPr>
            <a:r>
              <a:rPr sz="1050" b="1" spc="-60" dirty="0">
                <a:solidFill>
                  <a:srgbClr val="2C2825"/>
                </a:solidFill>
                <a:latin typeface="Arial"/>
                <a:cs typeface="Arial"/>
              </a:rPr>
              <a:t>Q-</a:t>
            </a:r>
            <a:r>
              <a:rPr sz="1050" b="1" spc="-45" dirty="0">
                <a:solidFill>
                  <a:srgbClr val="2C2825"/>
                </a:solidFill>
                <a:latin typeface="Arial"/>
                <a:cs typeface="Arial"/>
              </a:rPr>
              <a:t>Day:</a:t>
            </a:r>
            <a:r>
              <a:rPr sz="1050" b="1" spc="17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393939"/>
                </a:solidFill>
                <a:latin typeface="Arial"/>
                <a:cs typeface="Arial"/>
              </a:rPr>
              <a:t>day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393939"/>
                </a:solidFill>
                <a:latin typeface="Arial"/>
                <a:cs typeface="Arial"/>
              </a:rPr>
              <a:t>a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computer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becomes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powerful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enough</a:t>
            </a:r>
            <a:r>
              <a:rPr sz="1050" spc="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to</a:t>
            </a:r>
            <a:r>
              <a:rPr sz="1050" spc="-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break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today’s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public-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key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cryptography.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880" y="3612895"/>
            <a:ext cx="3443604" cy="3606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35"/>
              </a:spcBef>
            </a:pPr>
            <a:r>
              <a:rPr sz="1050" b="1" spc="-114" dirty="0">
                <a:solidFill>
                  <a:srgbClr val="2C2825"/>
                </a:solidFill>
                <a:latin typeface="Arial"/>
                <a:cs typeface="Arial"/>
              </a:rPr>
              <a:t>CRQC:</a:t>
            </a:r>
            <a:r>
              <a:rPr sz="1050" b="1" spc="2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Cryptographically-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Relevant</a:t>
            </a:r>
            <a:r>
              <a:rPr sz="1050" spc="-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Computer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393939"/>
                </a:solidFill>
                <a:latin typeface="Arial"/>
                <a:cs typeface="Arial"/>
              </a:rPr>
              <a:t>—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the 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technical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term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for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machine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that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would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cause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393939"/>
                </a:solidFill>
                <a:latin typeface="Arial"/>
                <a:cs typeface="Arial"/>
              </a:rPr>
              <a:t>Q-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Day.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880" y="4122673"/>
            <a:ext cx="3121025" cy="34734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55"/>
              </a:spcBef>
            </a:pPr>
            <a:r>
              <a:rPr sz="950" b="1" spc="-65" dirty="0">
                <a:latin typeface="Arial"/>
                <a:cs typeface="Arial"/>
              </a:rPr>
              <a:t>Symmetric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spc="-65" dirty="0">
                <a:latin typeface="Arial"/>
                <a:cs typeface="Arial"/>
              </a:rPr>
              <a:t>Cryptography:</a:t>
            </a:r>
            <a:r>
              <a:rPr sz="950" b="1" spc="10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One</a:t>
            </a:r>
            <a:r>
              <a:rPr sz="950" spc="5" dirty="0">
                <a:latin typeface="Arial"/>
                <a:cs typeface="Arial"/>
              </a:rPr>
              <a:t> </a:t>
            </a:r>
            <a:r>
              <a:rPr sz="950" spc="-35" dirty="0">
                <a:latin typeface="Arial"/>
                <a:cs typeface="Arial"/>
              </a:rPr>
              <a:t>shared</a:t>
            </a:r>
            <a:r>
              <a:rPr sz="950" spc="-10" dirty="0">
                <a:latin typeface="Arial"/>
                <a:cs typeface="Arial"/>
              </a:rPr>
              <a:t> </a:t>
            </a:r>
            <a:r>
              <a:rPr sz="950" spc="-45" dirty="0">
                <a:latin typeface="Arial"/>
                <a:cs typeface="Arial"/>
              </a:rPr>
              <a:t>key</a:t>
            </a:r>
            <a:r>
              <a:rPr sz="950" spc="-5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both </a:t>
            </a:r>
            <a:r>
              <a:rPr sz="950" spc="-25" dirty="0">
                <a:latin typeface="Arial"/>
                <a:cs typeface="Arial"/>
              </a:rPr>
              <a:t>encrypts</a:t>
            </a:r>
            <a:r>
              <a:rPr sz="950" spc="-15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and </a:t>
            </a:r>
            <a:r>
              <a:rPr sz="950" dirty="0">
                <a:latin typeface="Arial"/>
                <a:cs typeface="Arial"/>
              </a:rPr>
              <a:t>decrypts.</a:t>
            </a:r>
            <a:r>
              <a:rPr sz="950" spc="65" dirty="0"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2C2825"/>
                </a:solidFill>
                <a:latin typeface="Arial"/>
                <a:cs typeface="Arial"/>
              </a:rPr>
              <a:t>Includes</a:t>
            </a:r>
            <a:r>
              <a:rPr sz="10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130" dirty="0">
                <a:solidFill>
                  <a:srgbClr val="2C2825"/>
                </a:solidFill>
                <a:latin typeface="Arial"/>
                <a:cs typeface="Arial"/>
              </a:rPr>
              <a:t>AES,</a:t>
            </a:r>
            <a:r>
              <a:rPr sz="10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2C2825"/>
                </a:solidFill>
                <a:latin typeface="Arial"/>
                <a:cs typeface="Arial"/>
              </a:rPr>
              <a:t>3DES.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43094" y="2489454"/>
            <a:ext cx="4188460" cy="3886200"/>
          </a:xfrm>
          <a:custGeom>
            <a:avLst/>
            <a:gdLst/>
            <a:ahLst/>
            <a:cxnLst/>
            <a:rect l="l" t="t" r="r" b="b"/>
            <a:pathLst>
              <a:path w="4188459" h="3886200">
                <a:moveTo>
                  <a:pt x="4187952" y="3826002"/>
                </a:moveTo>
                <a:lnTo>
                  <a:pt x="4187952" y="60197"/>
                </a:lnTo>
                <a:lnTo>
                  <a:pt x="4183141" y="36647"/>
                </a:lnTo>
                <a:lnTo>
                  <a:pt x="4170045" y="17525"/>
                </a:lnTo>
                <a:lnTo>
                  <a:pt x="4150661" y="4691"/>
                </a:lnTo>
                <a:lnTo>
                  <a:pt x="4126991" y="0"/>
                </a:lnTo>
                <a:lnTo>
                  <a:pt x="60198" y="0"/>
                </a:lnTo>
                <a:lnTo>
                  <a:pt x="36647" y="4691"/>
                </a:lnTo>
                <a:lnTo>
                  <a:pt x="17526" y="17526"/>
                </a:lnTo>
                <a:lnTo>
                  <a:pt x="4691" y="36647"/>
                </a:lnTo>
                <a:lnTo>
                  <a:pt x="0" y="60198"/>
                </a:lnTo>
                <a:lnTo>
                  <a:pt x="0" y="3826002"/>
                </a:lnTo>
                <a:lnTo>
                  <a:pt x="4691" y="3849231"/>
                </a:lnTo>
                <a:lnTo>
                  <a:pt x="17526" y="3868388"/>
                </a:lnTo>
                <a:lnTo>
                  <a:pt x="36647" y="3881401"/>
                </a:lnTo>
                <a:lnTo>
                  <a:pt x="60198" y="3886200"/>
                </a:lnTo>
                <a:lnTo>
                  <a:pt x="4126991" y="3886200"/>
                </a:lnTo>
                <a:lnTo>
                  <a:pt x="4150661" y="3881401"/>
                </a:lnTo>
                <a:lnTo>
                  <a:pt x="4170045" y="3868388"/>
                </a:lnTo>
                <a:lnTo>
                  <a:pt x="4183141" y="3849231"/>
                </a:lnTo>
                <a:lnTo>
                  <a:pt x="4187952" y="3826002"/>
                </a:lnTo>
                <a:close/>
              </a:path>
            </a:pathLst>
          </a:custGeom>
          <a:solidFill>
            <a:srgbClr val="E9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32146" y="2712212"/>
            <a:ext cx="58991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35" dirty="0">
                <a:solidFill>
                  <a:srgbClr val="1D2660"/>
                </a:solidFill>
                <a:latin typeface="Arial"/>
                <a:cs typeface="Arial"/>
              </a:rPr>
              <a:t>THE</a:t>
            </a:r>
            <a:r>
              <a:rPr sz="1200" b="1" spc="-3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1D2660"/>
                </a:solidFill>
                <a:latin typeface="Arial"/>
                <a:cs typeface="Arial"/>
              </a:rPr>
              <a:t>FIX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2146" y="3050539"/>
            <a:ext cx="3547110" cy="247332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138430">
              <a:lnSpc>
                <a:spcPct val="107100"/>
              </a:lnSpc>
              <a:spcBef>
                <a:spcPts val="35"/>
              </a:spcBef>
            </a:pPr>
            <a:r>
              <a:rPr sz="1050" b="1" spc="-90" dirty="0">
                <a:solidFill>
                  <a:srgbClr val="2C2825"/>
                </a:solidFill>
                <a:latin typeface="Arial"/>
                <a:cs typeface="Arial"/>
              </a:rPr>
              <a:t>PQC:</a:t>
            </a:r>
            <a:r>
              <a:rPr sz="1050" b="1" spc="17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Post-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Cryptography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393939"/>
                </a:solidFill>
                <a:latin typeface="Arial"/>
                <a:cs typeface="Arial"/>
              </a:rPr>
              <a:t>—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umbrella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term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for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algorithms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designed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to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resist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attacks,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covering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both 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key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exchange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signatures.</a:t>
            </a:r>
            <a:endParaRPr sz="1050">
              <a:latin typeface="Arial"/>
              <a:cs typeface="Arial"/>
            </a:endParaRPr>
          </a:p>
          <a:p>
            <a:pPr marL="12700" marR="47625" algn="just">
              <a:lnSpc>
                <a:spcPct val="107100"/>
              </a:lnSpc>
              <a:spcBef>
                <a:spcPts val="105"/>
              </a:spcBef>
            </a:pPr>
            <a:r>
              <a:rPr sz="1050" b="1" spc="-114" dirty="0">
                <a:solidFill>
                  <a:srgbClr val="2C2825"/>
                </a:solidFill>
                <a:latin typeface="Arial"/>
                <a:cs typeface="Arial"/>
              </a:rPr>
              <a:t>PQE:</a:t>
            </a:r>
            <a:r>
              <a:rPr sz="1050" b="1" spc="19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393939"/>
                </a:solidFill>
                <a:latin typeface="Arial"/>
                <a:cs typeface="Arial"/>
              </a:rPr>
              <a:t>Post-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Encryption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393939"/>
                </a:solidFill>
                <a:latin typeface="Arial"/>
                <a:cs typeface="Arial"/>
              </a:rPr>
              <a:t>—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often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393939"/>
                </a:solidFill>
                <a:latin typeface="Arial"/>
                <a:cs typeface="Arial"/>
              </a:rPr>
              <a:t>used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narrowly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for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93939"/>
                </a:solidFill>
                <a:latin typeface="Arial"/>
                <a:cs typeface="Arial"/>
              </a:rPr>
              <a:t>the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encryption/key-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exchange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half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of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20" dirty="0">
                <a:solidFill>
                  <a:srgbClr val="393939"/>
                </a:solidFill>
                <a:latin typeface="Arial"/>
                <a:cs typeface="Arial"/>
              </a:rPr>
              <a:t>PQC.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Usually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interchangeable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10" dirty="0">
                <a:solidFill>
                  <a:srgbClr val="393939"/>
                </a:solidFill>
                <a:latin typeface="Arial"/>
                <a:cs typeface="Arial"/>
              </a:rPr>
              <a:t>with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50" dirty="0">
                <a:solidFill>
                  <a:srgbClr val="393939"/>
                </a:solidFill>
                <a:latin typeface="Arial"/>
                <a:cs typeface="Arial"/>
              </a:rPr>
              <a:t>PQC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in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casual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use,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but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not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identical.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7100"/>
              </a:lnSpc>
              <a:spcBef>
                <a:spcPts val="110"/>
              </a:spcBef>
            </a:pPr>
            <a:r>
              <a:rPr sz="1050" b="1" spc="-80" dirty="0">
                <a:solidFill>
                  <a:srgbClr val="2C2825"/>
                </a:solidFill>
                <a:latin typeface="Arial"/>
                <a:cs typeface="Arial"/>
              </a:rPr>
              <a:t>ML-</a:t>
            </a:r>
            <a:r>
              <a:rPr sz="1050" b="1" spc="-90" dirty="0">
                <a:solidFill>
                  <a:srgbClr val="2C2825"/>
                </a:solidFill>
                <a:latin typeface="Arial"/>
                <a:cs typeface="Arial"/>
              </a:rPr>
              <a:t>KEM</a:t>
            </a:r>
            <a:r>
              <a:rPr sz="1050" b="1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170" dirty="0">
                <a:solidFill>
                  <a:srgbClr val="2C2825"/>
                </a:solidFill>
                <a:latin typeface="Arial"/>
                <a:cs typeface="Arial"/>
              </a:rPr>
              <a:t>/</a:t>
            </a:r>
            <a:r>
              <a:rPr sz="105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2C2825"/>
                </a:solidFill>
                <a:latin typeface="Arial"/>
                <a:cs typeface="Arial"/>
              </a:rPr>
              <a:t>ML-</a:t>
            </a:r>
            <a:r>
              <a:rPr sz="1050" b="1" spc="-60" dirty="0">
                <a:solidFill>
                  <a:srgbClr val="2C2825"/>
                </a:solidFill>
                <a:latin typeface="Arial"/>
                <a:cs typeface="Arial"/>
              </a:rPr>
              <a:t>DSA:</a:t>
            </a:r>
            <a:r>
              <a:rPr sz="1050" b="1" spc="20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5" dirty="0">
                <a:solidFill>
                  <a:srgbClr val="393939"/>
                </a:solidFill>
                <a:latin typeface="Arial"/>
                <a:cs typeface="Arial"/>
              </a:rPr>
              <a:t>NIST’s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standardized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post-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quantum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key-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exchange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393939"/>
                </a:solidFill>
                <a:latin typeface="Arial"/>
                <a:cs typeface="Arial"/>
              </a:rPr>
              <a:t>(ML-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KEM,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45" dirty="0">
                <a:solidFill>
                  <a:srgbClr val="393939"/>
                </a:solidFill>
                <a:latin typeface="Arial"/>
                <a:cs typeface="Arial"/>
              </a:rPr>
              <a:t>FIPS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203)</a:t>
            </a:r>
            <a:r>
              <a:rPr sz="1050" spc="-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signature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393939"/>
                </a:solidFill>
                <a:latin typeface="Arial"/>
                <a:cs typeface="Arial"/>
              </a:rPr>
              <a:t>(ML-DSA,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45" dirty="0">
                <a:solidFill>
                  <a:srgbClr val="393939"/>
                </a:solidFill>
                <a:latin typeface="Arial"/>
                <a:cs typeface="Arial"/>
              </a:rPr>
              <a:t>FIPS</a:t>
            </a:r>
            <a:r>
              <a:rPr sz="1050" spc="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204)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algorithms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393939"/>
                </a:solidFill>
                <a:latin typeface="Arial"/>
                <a:cs typeface="Arial"/>
              </a:rPr>
              <a:t>—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formerly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known </a:t>
            </a:r>
            <a:r>
              <a:rPr sz="1050" spc="-100" dirty="0">
                <a:solidFill>
                  <a:srgbClr val="393939"/>
                </a:solidFill>
                <a:latin typeface="Arial"/>
                <a:cs typeface="Arial"/>
              </a:rPr>
              <a:t>as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393939"/>
                </a:solidFill>
                <a:latin typeface="Arial"/>
                <a:cs typeface="Arial"/>
              </a:rPr>
              <a:t>Kyber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Dilithium.</a:t>
            </a:r>
            <a:endParaRPr sz="1050">
              <a:latin typeface="Arial"/>
              <a:cs typeface="Arial"/>
            </a:endParaRPr>
          </a:p>
          <a:p>
            <a:pPr marL="12700" marR="140335" algn="just">
              <a:lnSpc>
                <a:spcPct val="107100"/>
              </a:lnSpc>
              <a:spcBef>
                <a:spcPts val="110"/>
              </a:spcBef>
            </a:pPr>
            <a:r>
              <a:rPr sz="1050" b="1" spc="-65" dirty="0">
                <a:solidFill>
                  <a:srgbClr val="2C2825"/>
                </a:solidFill>
                <a:latin typeface="Arial"/>
                <a:cs typeface="Arial"/>
              </a:rPr>
              <a:t>Hybrid</a:t>
            </a:r>
            <a:r>
              <a:rPr sz="105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55" dirty="0">
                <a:solidFill>
                  <a:srgbClr val="2C2825"/>
                </a:solidFill>
                <a:latin typeface="Arial"/>
                <a:cs typeface="Arial"/>
              </a:rPr>
              <a:t>deployment:</a:t>
            </a:r>
            <a:r>
              <a:rPr sz="1050" b="1" spc="19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Running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393939"/>
                </a:solidFill>
                <a:latin typeface="Arial"/>
                <a:cs typeface="Arial"/>
              </a:rPr>
              <a:t>a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classical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and </a:t>
            </a:r>
            <a:r>
              <a:rPr sz="1050" spc="-80" dirty="0">
                <a:solidFill>
                  <a:srgbClr val="393939"/>
                </a:solidFill>
                <a:latin typeface="Arial"/>
                <a:cs typeface="Arial"/>
              </a:rPr>
              <a:t>a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post-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quantum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algorithm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side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by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side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during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transition,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so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security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holds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even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393939"/>
                </a:solidFill>
                <a:latin typeface="Arial"/>
                <a:cs typeface="Arial"/>
              </a:rPr>
              <a:t>if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one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is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later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broken.</a:t>
            </a:r>
            <a:endParaRPr sz="1050">
              <a:latin typeface="Arial"/>
              <a:cs typeface="Arial"/>
            </a:endParaRPr>
          </a:p>
          <a:p>
            <a:pPr marL="12700" marR="416559" algn="just">
              <a:lnSpc>
                <a:spcPct val="107100"/>
              </a:lnSpc>
              <a:spcBef>
                <a:spcPts val="105"/>
              </a:spcBef>
            </a:pPr>
            <a:r>
              <a:rPr sz="1050" b="1" spc="-75" dirty="0">
                <a:solidFill>
                  <a:srgbClr val="2C2825"/>
                </a:solidFill>
                <a:latin typeface="Arial"/>
                <a:cs typeface="Arial"/>
              </a:rPr>
              <a:t>Crypto-</a:t>
            </a:r>
            <a:r>
              <a:rPr sz="1050" b="1" spc="-20" dirty="0">
                <a:solidFill>
                  <a:srgbClr val="2C2825"/>
                </a:solidFill>
                <a:latin typeface="Arial"/>
                <a:cs typeface="Arial"/>
              </a:rPr>
              <a:t>agility:</a:t>
            </a:r>
            <a:r>
              <a:rPr sz="1050" b="1" spc="114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ability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to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393939"/>
                </a:solidFill>
                <a:latin typeface="Arial"/>
                <a:cs typeface="Arial"/>
              </a:rPr>
              <a:t>swap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algorithms,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393939"/>
                </a:solidFill>
                <a:latin typeface="Arial"/>
                <a:cs typeface="Arial"/>
              </a:rPr>
              <a:t>keys,</a:t>
            </a:r>
            <a:r>
              <a:rPr sz="1050" spc="1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and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certificates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quickly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-1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393939"/>
                </a:solidFill>
                <a:latin typeface="Arial"/>
                <a:cs typeface="Arial"/>
              </a:rPr>
              <a:t>safely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393939"/>
                </a:solidFill>
                <a:latin typeface="Arial"/>
                <a:cs typeface="Arial"/>
              </a:rPr>
              <a:t>—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more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on this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shortly.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2146" y="5585715"/>
            <a:ext cx="3470910" cy="3606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35"/>
              </a:spcBef>
            </a:pPr>
            <a:r>
              <a:rPr sz="1050" b="1" spc="-145" dirty="0">
                <a:solidFill>
                  <a:srgbClr val="2C2825"/>
                </a:solidFill>
                <a:latin typeface="Arial"/>
                <a:cs typeface="Arial"/>
              </a:rPr>
              <a:t>CNSA</a:t>
            </a:r>
            <a:r>
              <a:rPr sz="1050" b="1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2C2825"/>
                </a:solidFill>
                <a:latin typeface="Arial"/>
                <a:cs typeface="Arial"/>
              </a:rPr>
              <a:t>2.0:</a:t>
            </a:r>
            <a:r>
              <a:rPr sz="1050" b="1" spc="19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393939"/>
                </a:solidFill>
                <a:latin typeface="Arial"/>
                <a:cs typeface="Arial"/>
              </a:rPr>
              <a:t>The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14" dirty="0">
                <a:solidFill>
                  <a:srgbClr val="393939"/>
                </a:solidFill>
                <a:latin typeface="Arial"/>
                <a:cs typeface="Arial"/>
              </a:rPr>
              <a:t>NSA’s</a:t>
            </a:r>
            <a:r>
              <a:rPr sz="1050" spc="-5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mandated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post-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quantum 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algorithm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suite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timeline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for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national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security</a:t>
            </a:r>
            <a:r>
              <a:rPr sz="1050" spc="-3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systems.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7880" y="4612640"/>
            <a:ext cx="3475990" cy="5010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90"/>
              </a:spcBef>
            </a:pPr>
            <a:r>
              <a:rPr sz="950" b="1" spc="-65" dirty="0">
                <a:latin typeface="Arial"/>
                <a:cs typeface="Arial"/>
              </a:rPr>
              <a:t>Asymmetric</a:t>
            </a:r>
            <a:r>
              <a:rPr sz="950" b="1" spc="-35" dirty="0">
                <a:latin typeface="Arial"/>
                <a:cs typeface="Arial"/>
              </a:rPr>
              <a:t> </a:t>
            </a:r>
            <a:r>
              <a:rPr sz="950" b="1" spc="-65" dirty="0">
                <a:latin typeface="Arial"/>
                <a:cs typeface="Arial"/>
              </a:rPr>
              <a:t>Cryptography:</a:t>
            </a:r>
            <a:r>
              <a:rPr sz="950" b="1" spc="10" dirty="0">
                <a:latin typeface="Arial"/>
                <a:cs typeface="Arial"/>
              </a:rPr>
              <a:t> </a:t>
            </a:r>
            <a:r>
              <a:rPr sz="950" spc="-80" dirty="0">
                <a:latin typeface="Arial"/>
                <a:cs typeface="Arial"/>
              </a:rPr>
              <a:t>Uses</a:t>
            </a:r>
            <a:r>
              <a:rPr sz="950" spc="15" dirty="0">
                <a:latin typeface="Arial"/>
                <a:cs typeface="Arial"/>
              </a:rPr>
              <a:t> </a:t>
            </a:r>
            <a:r>
              <a:rPr sz="950" spc="-60" dirty="0">
                <a:latin typeface="Arial"/>
                <a:cs typeface="Arial"/>
              </a:rPr>
              <a:t>a</a:t>
            </a:r>
            <a:r>
              <a:rPr sz="950" spc="-10" dirty="0">
                <a:latin typeface="Arial"/>
                <a:cs typeface="Arial"/>
              </a:rPr>
              <a:t> </a:t>
            </a:r>
            <a:r>
              <a:rPr sz="950" dirty="0">
                <a:latin typeface="Arial"/>
                <a:cs typeface="Arial"/>
              </a:rPr>
              <a:t>public/private</a:t>
            </a:r>
            <a:r>
              <a:rPr sz="950" spc="-15" dirty="0">
                <a:latin typeface="Arial"/>
                <a:cs typeface="Arial"/>
              </a:rPr>
              <a:t> </a:t>
            </a:r>
            <a:r>
              <a:rPr sz="950" spc="-45" dirty="0">
                <a:latin typeface="Arial"/>
                <a:cs typeface="Arial"/>
              </a:rPr>
              <a:t>key</a:t>
            </a:r>
            <a:r>
              <a:rPr sz="950" spc="-5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pair</a:t>
            </a:r>
            <a:r>
              <a:rPr sz="950" spc="-20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instead</a:t>
            </a:r>
            <a:r>
              <a:rPr sz="950" spc="-10" dirty="0">
                <a:latin typeface="Arial"/>
                <a:cs typeface="Arial"/>
              </a:rPr>
              <a:t> </a:t>
            </a:r>
            <a:r>
              <a:rPr sz="950" spc="-25" dirty="0">
                <a:latin typeface="Arial"/>
                <a:cs typeface="Arial"/>
              </a:rPr>
              <a:t>of </a:t>
            </a:r>
            <a:r>
              <a:rPr sz="950" spc="-10" dirty="0">
                <a:latin typeface="Arial"/>
                <a:cs typeface="Arial"/>
              </a:rPr>
              <a:t>one</a:t>
            </a:r>
            <a:r>
              <a:rPr sz="950" spc="-35" dirty="0">
                <a:latin typeface="Arial"/>
                <a:cs typeface="Arial"/>
              </a:rPr>
              <a:t> shared</a:t>
            </a:r>
            <a:r>
              <a:rPr sz="950" spc="-5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secret.</a:t>
            </a:r>
            <a:r>
              <a:rPr sz="950" spc="185" dirty="0">
                <a:latin typeface="Arial"/>
                <a:cs typeface="Arial"/>
              </a:rPr>
              <a:t> </a:t>
            </a:r>
            <a:r>
              <a:rPr sz="950" spc="-35" dirty="0">
                <a:latin typeface="Arial"/>
                <a:cs typeface="Arial"/>
              </a:rPr>
              <a:t>Sometimes</a:t>
            </a:r>
            <a:r>
              <a:rPr sz="950" spc="-25" dirty="0">
                <a:latin typeface="Arial"/>
                <a:cs typeface="Arial"/>
              </a:rPr>
              <a:t> called</a:t>
            </a:r>
            <a:r>
              <a:rPr sz="950" spc="-40" dirty="0">
                <a:latin typeface="Arial"/>
                <a:cs typeface="Arial"/>
              </a:rPr>
              <a:t> </a:t>
            </a:r>
            <a:r>
              <a:rPr sz="950" spc="-20" dirty="0">
                <a:latin typeface="Arial"/>
                <a:cs typeface="Arial"/>
              </a:rPr>
              <a:t>“Public</a:t>
            </a:r>
            <a:r>
              <a:rPr sz="950" spc="-45" dirty="0">
                <a:latin typeface="Arial"/>
                <a:cs typeface="Arial"/>
              </a:rPr>
              <a:t> </a:t>
            </a:r>
            <a:r>
              <a:rPr sz="950" spc="-75" dirty="0">
                <a:latin typeface="Arial"/>
                <a:cs typeface="Arial"/>
              </a:rPr>
              <a:t>Key</a:t>
            </a:r>
            <a:r>
              <a:rPr sz="950" spc="-40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Cryptography”.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30" dirty="0">
                <a:latin typeface="Arial"/>
                <a:cs typeface="Arial"/>
              </a:rPr>
              <a:t>Includes </a:t>
            </a:r>
            <a:r>
              <a:rPr sz="950" spc="-175" dirty="0">
                <a:latin typeface="Arial"/>
                <a:cs typeface="Arial"/>
              </a:rPr>
              <a:t>ECC</a:t>
            </a:r>
            <a:r>
              <a:rPr sz="950" spc="-25" dirty="0">
                <a:latin typeface="Arial"/>
                <a:cs typeface="Arial"/>
              </a:rPr>
              <a:t> and</a:t>
            </a:r>
            <a:r>
              <a:rPr sz="950" spc="-30" dirty="0">
                <a:latin typeface="Arial"/>
                <a:cs typeface="Arial"/>
              </a:rPr>
              <a:t> </a:t>
            </a:r>
            <a:r>
              <a:rPr sz="950" spc="-145" dirty="0">
                <a:latin typeface="Arial"/>
                <a:cs typeface="Arial"/>
              </a:rPr>
              <a:t>RSA</a:t>
            </a:r>
            <a:r>
              <a:rPr sz="950" spc="-20" dirty="0">
                <a:latin typeface="Arial"/>
                <a:cs typeface="Arial"/>
              </a:rPr>
              <a:t> </a:t>
            </a:r>
            <a:r>
              <a:rPr sz="950" spc="-50" dirty="0">
                <a:latin typeface="Arial"/>
                <a:cs typeface="Arial"/>
              </a:rPr>
              <a:t>(see</a:t>
            </a:r>
            <a:r>
              <a:rPr sz="950" spc="-5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next).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880" y="5267197"/>
            <a:ext cx="3230245" cy="53213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35"/>
              </a:spcBef>
            </a:pPr>
            <a:r>
              <a:rPr sz="1050" b="1" spc="-65" dirty="0">
                <a:solidFill>
                  <a:srgbClr val="2C2825"/>
                </a:solidFill>
                <a:latin typeface="Arial"/>
                <a:cs typeface="Arial"/>
              </a:rPr>
              <a:t>Elliptic</a:t>
            </a:r>
            <a:r>
              <a:rPr sz="1050" b="1" spc="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2C2825"/>
                </a:solidFill>
                <a:latin typeface="Arial"/>
                <a:cs typeface="Arial"/>
              </a:rPr>
              <a:t>Curve</a:t>
            </a:r>
            <a:r>
              <a:rPr sz="105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85" dirty="0">
                <a:solidFill>
                  <a:srgbClr val="2C2825"/>
                </a:solidFill>
                <a:latin typeface="Arial"/>
                <a:cs typeface="Arial"/>
              </a:rPr>
              <a:t>Cryptography</a:t>
            </a:r>
            <a:r>
              <a:rPr sz="105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130" dirty="0">
                <a:solidFill>
                  <a:srgbClr val="2C2825"/>
                </a:solidFill>
                <a:latin typeface="Arial"/>
                <a:cs typeface="Arial"/>
              </a:rPr>
              <a:t>(ECC)</a:t>
            </a:r>
            <a:r>
              <a:rPr sz="1050" b="1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2C2825"/>
                </a:solidFill>
                <a:latin typeface="Arial"/>
                <a:cs typeface="Arial"/>
              </a:rPr>
              <a:t>&amp;</a:t>
            </a:r>
            <a:r>
              <a:rPr sz="105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175" dirty="0">
                <a:solidFill>
                  <a:srgbClr val="2C2825"/>
                </a:solidFill>
                <a:latin typeface="Arial"/>
                <a:cs typeface="Arial"/>
              </a:rPr>
              <a:t>RSA</a:t>
            </a:r>
            <a:r>
              <a:rPr sz="105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b="1" spc="-70" dirty="0">
                <a:latin typeface="Arial"/>
                <a:cs typeface="Arial"/>
              </a:rPr>
              <a:t>(Rivest,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Shamir, </a:t>
            </a:r>
            <a:r>
              <a:rPr sz="1050" b="1" spc="-50" dirty="0">
                <a:latin typeface="Arial"/>
                <a:cs typeface="Arial"/>
              </a:rPr>
              <a:t>Adleman)</a:t>
            </a:r>
            <a:r>
              <a:rPr sz="1050" b="1" spc="-50" dirty="0">
                <a:solidFill>
                  <a:srgbClr val="2C2825"/>
                </a:solidFill>
                <a:latin typeface="Arial"/>
                <a:cs typeface="Arial"/>
              </a:rPr>
              <a:t>:</a:t>
            </a:r>
            <a:r>
              <a:rPr sz="1050" b="1" spc="2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393939"/>
                </a:solidFill>
                <a:latin typeface="Arial"/>
                <a:cs typeface="Arial"/>
              </a:rPr>
              <a:t>Today’s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standard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public-</a:t>
            </a:r>
            <a:r>
              <a:rPr sz="1050" spc="-65" dirty="0">
                <a:solidFill>
                  <a:srgbClr val="393939"/>
                </a:solidFill>
                <a:latin typeface="Arial"/>
                <a:cs typeface="Arial"/>
              </a:rPr>
              <a:t>key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algorithms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393939"/>
                </a:solidFill>
                <a:latin typeface="Arial"/>
                <a:cs typeface="Arial"/>
              </a:rPr>
              <a:t>for</a:t>
            </a:r>
            <a:r>
              <a:rPr sz="1050" spc="-4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393939"/>
                </a:solidFill>
                <a:latin typeface="Arial"/>
                <a:cs typeface="Arial"/>
              </a:rPr>
              <a:t>key </a:t>
            </a:r>
            <a:r>
              <a:rPr sz="1050" spc="-70" dirty="0">
                <a:solidFill>
                  <a:srgbClr val="393939"/>
                </a:solidFill>
                <a:latin typeface="Arial"/>
                <a:cs typeface="Arial"/>
              </a:rPr>
              <a:t>exchange</a:t>
            </a:r>
            <a:r>
              <a:rPr sz="1050" spc="-2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393939"/>
                </a:solidFill>
                <a:latin typeface="Arial"/>
                <a:cs typeface="Arial"/>
              </a:rPr>
              <a:t>and</a:t>
            </a:r>
            <a:r>
              <a:rPr sz="1050" spc="-30" dirty="0">
                <a:solidFill>
                  <a:srgbClr val="393939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93939"/>
                </a:solidFill>
                <a:latin typeface="Arial"/>
                <a:cs typeface="Arial"/>
              </a:rPr>
              <a:t>signatures.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1508251"/>
            <a:ext cx="466344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95" dirty="0">
                <a:solidFill>
                  <a:srgbClr val="1D2660"/>
                </a:solidFill>
              </a:rPr>
              <a:t>Not </a:t>
            </a:r>
            <a:r>
              <a:rPr spc="-145" dirty="0">
                <a:solidFill>
                  <a:srgbClr val="1D2660"/>
                </a:solidFill>
              </a:rPr>
              <a:t>All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190" dirty="0">
                <a:solidFill>
                  <a:srgbClr val="1D2660"/>
                </a:solidFill>
              </a:rPr>
              <a:t>Cryptography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Is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180" dirty="0">
                <a:solidFill>
                  <a:srgbClr val="1D2660"/>
                </a:solidFill>
              </a:rPr>
              <a:t>Equally</a:t>
            </a:r>
            <a:r>
              <a:rPr spc="-100" dirty="0">
                <a:solidFill>
                  <a:srgbClr val="1D2660"/>
                </a:solidFill>
              </a:rPr>
              <a:t> </a:t>
            </a:r>
            <a:r>
              <a:rPr spc="-70" dirty="0">
                <a:solidFill>
                  <a:srgbClr val="1D2660"/>
                </a:solidFill>
              </a:rPr>
              <a:t>at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175" dirty="0">
                <a:solidFill>
                  <a:srgbClr val="1D2660"/>
                </a:solidFill>
              </a:rPr>
              <a:t>Risk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547560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95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quantum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computer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doesn’t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break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“encryption”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in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general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it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breaks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specific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 math.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8827" y="2526792"/>
            <a:ext cx="4188460" cy="3924300"/>
          </a:xfrm>
          <a:custGeom>
            <a:avLst/>
            <a:gdLst/>
            <a:ahLst/>
            <a:cxnLst/>
            <a:rect l="l" t="t" r="r" b="b"/>
            <a:pathLst>
              <a:path w="4188460" h="3924300">
                <a:moveTo>
                  <a:pt x="4187952" y="3859530"/>
                </a:moveTo>
                <a:lnTo>
                  <a:pt x="4187952" y="64770"/>
                </a:lnTo>
                <a:lnTo>
                  <a:pt x="4182868" y="39540"/>
                </a:lnTo>
                <a:lnTo>
                  <a:pt x="4168997" y="18954"/>
                </a:lnTo>
                <a:lnTo>
                  <a:pt x="4148411" y="5083"/>
                </a:lnTo>
                <a:lnTo>
                  <a:pt x="4123182" y="0"/>
                </a:lnTo>
                <a:lnTo>
                  <a:pt x="64769" y="0"/>
                </a:lnTo>
                <a:lnTo>
                  <a:pt x="39540" y="5083"/>
                </a:lnTo>
                <a:lnTo>
                  <a:pt x="18954" y="18954"/>
                </a:lnTo>
                <a:lnTo>
                  <a:pt x="5083" y="39540"/>
                </a:lnTo>
                <a:lnTo>
                  <a:pt x="0" y="64770"/>
                </a:lnTo>
                <a:lnTo>
                  <a:pt x="0" y="3859530"/>
                </a:lnTo>
                <a:lnTo>
                  <a:pt x="5083" y="3884759"/>
                </a:lnTo>
                <a:lnTo>
                  <a:pt x="18954" y="3905345"/>
                </a:lnTo>
                <a:lnTo>
                  <a:pt x="39540" y="3919216"/>
                </a:lnTo>
                <a:lnTo>
                  <a:pt x="64770" y="3924300"/>
                </a:lnTo>
                <a:lnTo>
                  <a:pt x="4123182" y="3924300"/>
                </a:lnTo>
                <a:lnTo>
                  <a:pt x="4148411" y="3919216"/>
                </a:lnTo>
                <a:lnTo>
                  <a:pt x="4168997" y="3905345"/>
                </a:lnTo>
                <a:lnTo>
                  <a:pt x="4182868" y="3884759"/>
                </a:lnTo>
                <a:lnTo>
                  <a:pt x="4187952" y="3859530"/>
                </a:lnTo>
                <a:close/>
              </a:path>
            </a:pathLst>
          </a:custGeom>
          <a:solidFill>
            <a:srgbClr val="F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7880" y="2780792"/>
            <a:ext cx="139192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10" dirty="0">
                <a:solidFill>
                  <a:srgbClr val="CC0000"/>
                </a:solidFill>
                <a:latin typeface="Arial"/>
                <a:cs typeface="Arial"/>
              </a:rPr>
              <a:t>WHY </a:t>
            </a:r>
            <a:r>
              <a:rPr sz="1300" b="1" dirty="0">
                <a:solidFill>
                  <a:srgbClr val="CC0000"/>
                </a:solidFill>
                <a:latin typeface="Arial"/>
                <a:cs typeface="Arial"/>
              </a:rPr>
              <a:t>IT</a:t>
            </a:r>
            <a:r>
              <a:rPr sz="1300" b="1" spc="-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300" b="1" spc="-55" dirty="0">
                <a:solidFill>
                  <a:srgbClr val="CC0000"/>
                </a:solidFill>
                <a:latin typeface="Arial"/>
                <a:cs typeface="Arial"/>
              </a:rPr>
              <a:t>MATTERS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880" y="3133597"/>
            <a:ext cx="147447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70" dirty="0">
                <a:solidFill>
                  <a:srgbClr val="2C2825"/>
                </a:solidFill>
                <a:latin typeface="Arial"/>
                <a:cs typeface="Arial"/>
              </a:rPr>
              <a:t>Shor’s</a:t>
            </a:r>
            <a:r>
              <a:rPr sz="1650" b="1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650" b="1" spc="-105" dirty="0">
                <a:solidFill>
                  <a:srgbClr val="2C2825"/>
                </a:solidFill>
                <a:latin typeface="Arial"/>
                <a:cs typeface="Arial"/>
              </a:rPr>
              <a:t>Algorithm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880" y="3551324"/>
            <a:ext cx="3562350" cy="274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275" marR="510540" indent="-283210">
              <a:lnSpc>
                <a:spcPct val="113399"/>
              </a:lnSpc>
              <a:spcBef>
                <a:spcPts val="100"/>
              </a:spcBef>
              <a:buChar char="•"/>
              <a:tabLst>
                <a:tab pos="295275" algn="l"/>
              </a:tabLst>
            </a:pPr>
            <a:r>
              <a:rPr sz="1100" spc="-80" dirty="0">
                <a:solidFill>
                  <a:srgbClr val="2C2825"/>
                </a:solidFill>
                <a:latin typeface="Arial"/>
                <a:cs typeface="Arial"/>
              </a:rPr>
              <a:t>Breaks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public-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key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math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behind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asymmetric 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cryptography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including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70" dirty="0">
                <a:solidFill>
                  <a:srgbClr val="2C2825"/>
                </a:solidFill>
                <a:latin typeface="Arial"/>
                <a:cs typeface="Arial"/>
              </a:rPr>
              <a:t>key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exchange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digital signatures</a:t>
            </a:r>
            <a:endParaRPr sz="1100">
              <a:latin typeface="Arial"/>
              <a:cs typeface="Arial"/>
            </a:endParaRPr>
          </a:p>
          <a:p>
            <a:pPr marL="295275" marR="635635" indent="-283210">
              <a:lnSpc>
                <a:spcPct val="113599"/>
              </a:lnSpc>
              <a:spcBef>
                <a:spcPts val="490"/>
              </a:spcBef>
              <a:buFont typeface="Arial"/>
              <a:buChar char="•"/>
              <a:tabLst>
                <a:tab pos="295275" algn="l"/>
              </a:tabLst>
            </a:pPr>
            <a:r>
              <a:rPr sz="1100" b="1" spc="-75" dirty="0">
                <a:solidFill>
                  <a:srgbClr val="2C2825"/>
                </a:solidFill>
                <a:latin typeface="Arial"/>
                <a:cs typeface="Arial"/>
              </a:rPr>
              <a:t>At</a:t>
            </a:r>
            <a:r>
              <a:rPr sz="110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2C2825"/>
                </a:solidFill>
                <a:latin typeface="Arial"/>
                <a:cs typeface="Arial"/>
              </a:rPr>
              <a:t>risk:</a:t>
            </a:r>
            <a:r>
              <a:rPr sz="1100" b="1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45" dirty="0">
                <a:solidFill>
                  <a:srgbClr val="2C2825"/>
                </a:solidFill>
                <a:latin typeface="Arial"/>
                <a:cs typeface="Arial"/>
              </a:rPr>
              <a:t>RSA,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Diffie-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Hellman,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elliptic-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curve 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cryptography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75" dirty="0">
                <a:solidFill>
                  <a:srgbClr val="2C2825"/>
                </a:solidFill>
                <a:latin typeface="Arial"/>
                <a:cs typeface="Arial"/>
              </a:rPr>
              <a:t>(ECC</a:t>
            </a:r>
            <a:r>
              <a:rPr sz="11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125" dirty="0">
                <a:solidFill>
                  <a:srgbClr val="2C2825"/>
                </a:solidFill>
                <a:latin typeface="Arial"/>
                <a:cs typeface="Arial"/>
              </a:rPr>
              <a:t>/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ECDSA).</a:t>
            </a:r>
            <a:endParaRPr sz="1100">
              <a:latin typeface="Arial"/>
              <a:cs typeface="Arial"/>
            </a:endParaRPr>
          </a:p>
          <a:p>
            <a:pPr marL="295275" marR="5080" indent="-283210">
              <a:lnSpc>
                <a:spcPct val="113399"/>
              </a:lnSpc>
              <a:spcBef>
                <a:spcPts val="495"/>
              </a:spcBef>
              <a:buChar char="•"/>
              <a:tabLst>
                <a:tab pos="295275" algn="l"/>
              </a:tabLst>
            </a:pP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This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5" dirty="0">
                <a:solidFill>
                  <a:srgbClr val="2C2825"/>
                </a:solidFill>
                <a:latin typeface="Arial"/>
                <a:cs typeface="Arial"/>
              </a:rPr>
              <a:t>is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math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that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lets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two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systems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 agree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on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shared 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secret,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and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lets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certificate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prove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who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server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or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signer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really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is.</a:t>
            </a:r>
            <a:endParaRPr sz="1100">
              <a:latin typeface="Arial"/>
              <a:cs typeface="Arial"/>
            </a:endParaRPr>
          </a:p>
          <a:p>
            <a:pPr marL="295275" marR="110489" indent="-283210">
              <a:lnSpc>
                <a:spcPct val="113399"/>
              </a:lnSpc>
              <a:spcBef>
                <a:spcPts val="495"/>
              </a:spcBef>
              <a:buChar char="•"/>
              <a:tabLst>
                <a:tab pos="295275" algn="l"/>
              </a:tabLst>
            </a:pP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Digital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signatures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break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just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0" dirty="0">
                <a:solidFill>
                  <a:srgbClr val="2C2825"/>
                </a:solidFill>
                <a:latin typeface="Arial"/>
                <a:cs typeface="Arial"/>
              </a:rPr>
              <a:t>as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hard: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forged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signature </a:t>
            </a:r>
            <a:r>
              <a:rPr sz="1100" spc="-70" dirty="0">
                <a:solidFill>
                  <a:srgbClr val="2C2825"/>
                </a:solidFill>
                <a:latin typeface="Arial"/>
                <a:cs typeface="Arial"/>
              </a:rPr>
              <a:t>can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5" dirty="0">
                <a:solidFill>
                  <a:srgbClr val="2C2825"/>
                </a:solidFill>
                <a:latin typeface="Arial"/>
                <a:cs typeface="Arial"/>
              </a:rPr>
              <a:t>make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malicious code,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fake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certificate,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or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a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tampered document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look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 legitimate.</a:t>
            </a:r>
            <a:endParaRPr sz="1100">
              <a:latin typeface="Arial"/>
              <a:cs typeface="Arial"/>
            </a:endParaRPr>
          </a:p>
          <a:p>
            <a:pPr marL="295275" marR="478155" indent="-283210">
              <a:lnSpc>
                <a:spcPct val="113199"/>
              </a:lnSpc>
              <a:spcBef>
                <a:spcPts val="500"/>
              </a:spcBef>
              <a:buChar char="•"/>
              <a:tabLst>
                <a:tab pos="295275" algn="l"/>
              </a:tabLst>
            </a:pPr>
            <a:r>
              <a:rPr sz="1100" spc="-135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fix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this,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algorithms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themselves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need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be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replaced.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43094" y="2526792"/>
            <a:ext cx="4188460" cy="3924300"/>
          </a:xfrm>
          <a:custGeom>
            <a:avLst/>
            <a:gdLst/>
            <a:ahLst/>
            <a:cxnLst/>
            <a:rect l="l" t="t" r="r" b="b"/>
            <a:pathLst>
              <a:path w="4188459" h="3924300">
                <a:moveTo>
                  <a:pt x="4187952" y="3859530"/>
                </a:moveTo>
                <a:lnTo>
                  <a:pt x="4187952" y="64770"/>
                </a:lnTo>
                <a:lnTo>
                  <a:pt x="4182868" y="39540"/>
                </a:lnTo>
                <a:lnTo>
                  <a:pt x="4168997" y="18954"/>
                </a:lnTo>
                <a:lnTo>
                  <a:pt x="4148411" y="5083"/>
                </a:lnTo>
                <a:lnTo>
                  <a:pt x="4123182" y="0"/>
                </a:lnTo>
                <a:lnTo>
                  <a:pt x="64769" y="0"/>
                </a:lnTo>
                <a:lnTo>
                  <a:pt x="39540" y="5083"/>
                </a:lnTo>
                <a:lnTo>
                  <a:pt x="18954" y="18954"/>
                </a:lnTo>
                <a:lnTo>
                  <a:pt x="5083" y="39540"/>
                </a:lnTo>
                <a:lnTo>
                  <a:pt x="0" y="64770"/>
                </a:lnTo>
                <a:lnTo>
                  <a:pt x="0" y="3859530"/>
                </a:lnTo>
                <a:lnTo>
                  <a:pt x="5083" y="3884759"/>
                </a:lnTo>
                <a:lnTo>
                  <a:pt x="18954" y="3905345"/>
                </a:lnTo>
                <a:lnTo>
                  <a:pt x="39540" y="3919216"/>
                </a:lnTo>
                <a:lnTo>
                  <a:pt x="64770" y="3924300"/>
                </a:lnTo>
                <a:lnTo>
                  <a:pt x="4123182" y="3924300"/>
                </a:lnTo>
                <a:lnTo>
                  <a:pt x="4148411" y="3919216"/>
                </a:lnTo>
                <a:lnTo>
                  <a:pt x="4168997" y="3905345"/>
                </a:lnTo>
                <a:lnTo>
                  <a:pt x="4182868" y="3884759"/>
                </a:lnTo>
                <a:lnTo>
                  <a:pt x="4187952" y="3859530"/>
                </a:lnTo>
                <a:close/>
              </a:path>
            </a:pathLst>
          </a:custGeom>
          <a:solidFill>
            <a:srgbClr val="E9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32146" y="2780792"/>
            <a:ext cx="215328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35" dirty="0">
                <a:solidFill>
                  <a:srgbClr val="1D2660"/>
                </a:solidFill>
                <a:latin typeface="Arial"/>
                <a:cs typeface="Arial"/>
              </a:rPr>
              <a:t>WHAT’S</a:t>
            </a:r>
            <a:r>
              <a:rPr sz="1300" b="1" spc="-4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1D2660"/>
                </a:solidFill>
                <a:latin typeface="Arial"/>
                <a:cs typeface="Arial"/>
              </a:rPr>
              <a:t>NOT</a:t>
            </a:r>
            <a:r>
              <a:rPr sz="1300" b="1" spc="-1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300" b="1" spc="-35" dirty="0">
                <a:solidFill>
                  <a:srgbClr val="1D2660"/>
                </a:solidFill>
                <a:latin typeface="Arial"/>
                <a:cs typeface="Arial"/>
              </a:rPr>
              <a:t>AT</a:t>
            </a:r>
            <a:r>
              <a:rPr sz="1300" b="1" spc="-2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300" b="1" spc="-90" dirty="0">
                <a:solidFill>
                  <a:srgbClr val="1D2660"/>
                </a:solidFill>
                <a:latin typeface="Arial"/>
                <a:cs typeface="Arial"/>
              </a:rPr>
              <a:t>RISK</a:t>
            </a:r>
            <a:r>
              <a:rPr sz="1300" b="1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1D2660"/>
                </a:solidFill>
                <a:latin typeface="Arial"/>
                <a:cs typeface="Arial"/>
              </a:rPr>
              <a:t>(YET)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32146" y="3133597"/>
            <a:ext cx="167132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40" dirty="0">
                <a:solidFill>
                  <a:srgbClr val="2C2825"/>
                </a:solidFill>
                <a:latin typeface="Arial"/>
                <a:cs typeface="Arial"/>
              </a:rPr>
              <a:t>Grover’s</a:t>
            </a:r>
            <a:r>
              <a:rPr sz="165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650" b="1" spc="-105" dirty="0">
                <a:solidFill>
                  <a:srgbClr val="2C2825"/>
                </a:solidFill>
                <a:latin typeface="Arial"/>
                <a:cs typeface="Arial"/>
              </a:rPr>
              <a:t>Algorithm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2146" y="3551324"/>
            <a:ext cx="3607435" cy="1735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 marR="19685" indent="-283210">
              <a:lnSpc>
                <a:spcPct val="113599"/>
              </a:lnSpc>
              <a:spcBef>
                <a:spcPts val="95"/>
              </a:spcBef>
              <a:buChar char="•"/>
              <a:tabLst>
                <a:tab pos="295275" algn="l"/>
              </a:tabLst>
            </a:pPr>
            <a:r>
              <a:rPr sz="1100" spc="-80" dirty="0">
                <a:solidFill>
                  <a:srgbClr val="2C2825"/>
                </a:solidFill>
                <a:latin typeface="Arial"/>
                <a:cs typeface="Arial"/>
              </a:rPr>
              <a:t>Gives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quadratic</a:t>
            </a:r>
            <a:r>
              <a:rPr sz="11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speed-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up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against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symmetric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encryption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hashing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real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but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survivable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dent,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not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break.</a:t>
            </a:r>
            <a:endParaRPr sz="1100">
              <a:latin typeface="Arial"/>
              <a:cs typeface="Arial"/>
            </a:endParaRPr>
          </a:p>
          <a:p>
            <a:pPr marL="295275" marR="130810" indent="-283210">
              <a:lnSpc>
                <a:spcPct val="113199"/>
              </a:lnSpc>
              <a:spcBef>
                <a:spcPts val="500"/>
              </a:spcBef>
              <a:buFont typeface="Arial"/>
              <a:buChar char="•"/>
              <a:tabLst>
                <a:tab pos="295275" algn="l"/>
              </a:tabLst>
            </a:pPr>
            <a:r>
              <a:rPr sz="1100" b="1" spc="-90" dirty="0">
                <a:solidFill>
                  <a:srgbClr val="2C2825"/>
                </a:solidFill>
                <a:latin typeface="Arial"/>
                <a:cs typeface="Arial"/>
              </a:rPr>
              <a:t>Safer</a:t>
            </a:r>
            <a:r>
              <a:rPr sz="1100" b="1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2C2825"/>
                </a:solidFill>
                <a:latin typeface="Arial"/>
                <a:cs typeface="Arial"/>
              </a:rPr>
              <a:t>today:</a:t>
            </a:r>
            <a:r>
              <a:rPr sz="1100" b="1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80" dirty="0">
                <a:solidFill>
                  <a:srgbClr val="2C2825"/>
                </a:solidFill>
                <a:latin typeface="Arial"/>
                <a:cs typeface="Arial"/>
              </a:rPr>
              <a:t>AES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(especially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20" dirty="0">
                <a:solidFill>
                  <a:srgbClr val="2C2825"/>
                </a:solidFill>
                <a:latin typeface="Arial"/>
                <a:cs typeface="Arial"/>
              </a:rPr>
              <a:t>AES-</a:t>
            </a: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256)</a:t>
            </a:r>
            <a:r>
              <a:rPr sz="11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modern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hash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functions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90" dirty="0">
                <a:solidFill>
                  <a:srgbClr val="2C2825"/>
                </a:solidFill>
                <a:latin typeface="Arial"/>
                <a:cs typeface="Arial"/>
              </a:rPr>
              <a:t>(SHA-</a:t>
            </a:r>
            <a:r>
              <a:rPr sz="1100" spc="-100" dirty="0">
                <a:solidFill>
                  <a:srgbClr val="2C2825"/>
                </a:solidFill>
                <a:latin typeface="Arial"/>
                <a:cs typeface="Arial"/>
              </a:rPr>
              <a:t>2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125" dirty="0">
                <a:solidFill>
                  <a:srgbClr val="2C2825"/>
                </a:solidFill>
                <a:latin typeface="Arial"/>
                <a:cs typeface="Arial"/>
              </a:rPr>
              <a:t>/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2C2825"/>
                </a:solidFill>
                <a:latin typeface="Arial"/>
                <a:cs typeface="Arial"/>
              </a:rPr>
              <a:t>SHA-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3).</a:t>
            </a:r>
            <a:endParaRPr sz="1100">
              <a:latin typeface="Arial"/>
              <a:cs typeface="Arial"/>
            </a:endParaRPr>
          </a:p>
          <a:p>
            <a:pPr marL="295275" marR="5080" indent="-283210">
              <a:lnSpc>
                <a:spcPct val="113599"/>
              </a:lnSpc>
              <a:spcBef>
                <a:spcPts val="490"/>
              </a:spcBef>
              <a:buChar char="•"/>
              <a:tabLst>
                <a:tab pos="295275" algn="l"/>
              </a:tabLst>
            </a:pP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fix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is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simple:</a:t>
            </a:r>
            <a:r>
              <a:rPr sz="1100" spc="-7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75" dirty="0">
                <a:solidFill>
                  <a:srgbClr val="2C2825"/>
                </a:solidFill>
                <a:latin typeface="Arial"/>
                <a:cs typeface="Arial"/>
              </a:rPr>
              <a:t>use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longer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2C2825"/>
                </a:solidFill>
                <a:latin typeface="Arial"/>
                <a:cs typeface="Arial"/>
              </a:rPr>
              <a:t>keys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25" dirty="0">
                <a:solidFill>
                  <a:srgbClr val="2C2825"/>
                </a:solidFill>
                <a:latin typeface="Arial"/>
                <a:cs typeface="Arial"/>
              </a:rPr>
              <a:t>(AES-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256 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instead</a:t>
            </a:r>
            <a:r>
              <a:rPr sz="1100" spc="-6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C2825"/>
                </a:solidFill>
                <a:latin typeface="Arial"/>
                <a:cs typeface="Arial"/>
              </a:rPr>
              <a:t>of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95" dirty="0">
                <a:solidFill>
                  <a:srgbClr val="2C2825"/>
                </a:solidFill>
                <a:latin typeface="Arial"/>
                <a:cs typeface="Arial"/>
              </a:rPr>
              <a:t>AES-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128)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no</a:t>
            </a:r>
            <a:r>
              <a:rPr sz="11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new</a:t>
            </a:r>
            <a:r>
              <a:rPr sz="11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algorithm</a:t>
            </a:r>
            <a:r>
              <a:rPr sz="110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required.</a:t>
            </a:r>
            <a:endParaRPr sz="1100">
              <a:latin typeface="Arial"/>
              <a:cs typeface="Arial"/>
            </a:endParaRPr>
          </a:p>
          <a:p>
            <a:pPr marL="295275" marR="302260" indent="-283210">
              <a:lnSpc>
                <a:spcPct val="113199"/>
              </a:lnSpc>
              <a:spcBef>
                <a:spcPts val="500"/>
              </a:spcBef>
              <a:buChar char="•"/>
              <a:tabLst>
                <a:tab pos="295275" algn="l"/>
              </a:tabLst>
            </a:pP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Bottom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line: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2C2825"/>
                </a:solidFill>
                <a:latin typeface="Arial"/>
                <a:cs typeface="Arial"/>
              </a:rPr>
              <a:t>emergency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65" dirty="0">
                <a:solidFill>
                  <a:srgbClr val="2C2825"/>
                </a:solidFill>
                <a:latin typeface="Arial"/>
                <a:cs typeface="Arial"/>
              </a:rPr>
              <a:t>is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C2825"/>
                </a:solidFill>
                <a:latin typeface="Arial"/>
                <a:cs typeface="Arial"/>
              </a:rPr>
              <a:t>public-</a:t>
            </a:r>
            <a:r>
              <a:rPr sz="1100" spc="-65" dirty="0">
                <a:solidFill>
                  <a:srgbClr val="2C2825"/>
                </a:solidFill>
                <a:latin typeface="Arial"/>
                <a:cs typeface="Arial"/>
              </a:rPr>
              <a:t>key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crypto,</a:t>
            </a:r>
            <a:r>
              <a:rPr sz="11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C2825"/>
                </a:solidFill>
                <a:latin typeface="Arial"/>
                <a:cs typeface="Arial"/>
              </a:rPr>
              <a:t>not </a:t>
            </a:r>
            <a:r>
              <a:rPr sz="1100" spc="-40" dirty="0">
                <a:solidFill>
                  <a:srgbClr val="2C2825"/>
                </a:solidFill>
                <a:latin typeface="Arial"/>
                <a:cs typeface="Arial"/>
              </a:rPr>
              <a:t>symmetric</a:t>
            </a:r>
            <a:r>
              <a:rPr sz="11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C2825"/>
                </a:solidFill>
                <a:latin typeface="Arial"/>
                <a:cs typeface="Arial"/>
              </a:rPr>
              <a:t>crypto.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1508251"/>
            <a:ext cx="312483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20" dirty="0">
                <a:solidFill>
                  <a:srgbClr val="1D2660"/>
                </a:solidFill>
              </a:rPr>
              <a:t>Where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220" dirty="0">
                <a:solidFill>
                  <a:srgbClr val="1D2660"/>
                </a:solidFill>
              </a:rPr>
              <a:t>This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155" dirty="0">
                <a:solidFill>
                  <a:srgbClr val="1D2660"/>
                </a:solidFill>
              </a:rPr>
              <a:t>Actually</a:t>
            </a:r>
            <a:r>
              <a:rPr spc="-65" dirty="0">
                <a:solidFill>
                  <a:srgbClr val="1D2660"/>
                </a:solidFill>
              </a:rPr>
              <a:t> </a:t>
            </a:r>
            <a:r>
              <a:rPr spc="-215" dirty="0">
                <a:solidFill>
                  <a:srgbClr val="1D2660"/>
                </a:solidFill>
              </a:rPr>
              <a:t>Lives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702818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Elliptic-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curve</a:t>
            </a:r>
            <a:r>
              <a:rPr sz="120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and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90" dirty="0">
                <a:solidFill>
                  <a:srgbClr val="6A717F"/>
                </a:solidFill>
                <a:latin typeface="Arial"/>
                <a:cs typeface="Arial"/>
              </a:rPr>
              <a:t>RSA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cryptography</a:t>
            </a:r>
            <a:r>
              <a:rPr sz="1200" i="1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aren’t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exotic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they’re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running</a:t>
            </a:r>
            <a:r>
              <a:rPr sz="120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underneath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tools</a:t>
            </a:r>
            <a:r>
              <a:rPr sz="120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everyone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0" dirty="0">
                <a:solidFill>
                  <a:srgbClr val="6A717F"/>
                </a:solidFill>
                <a:latin typeface="Arial"/>
                <a:cs typeface="Arial"/>
              </a:rPr>
              <a:t>uses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every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day.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8827" y="2526792"/>
            <a:ext cx="2867660" cy="1623060"/>
            <a:chOff x="528827" y="2526792"/>
            <a:chExt cx="2867660" cy="1623060"/>
          </a:xfrm>
        </p:grpSpPr>
        <p:sp>
          <p:nvSpPr>
            <p:cNvPr id="5" name="object 5"/>
            <p:cNvSpPr/>
            <p:nvPr/>
          </p:nvSpPr>
          <p:spPr>
            <a:xfrm>
              <a:off x="528827" y="2526792"/>
              <a:ext cx="2867660" cy="1623060"/>
            </a:xfrm>
            <a:custGeom>
              <a:avLst/>
              <a:gdLst/>
              <a:ahLst/>
              <a:cxnLst/>
              <a:rect l="l" t="t" r="r" b="b"/>
              <a:pathLst>
                <a:path w="2867660" h="1623060">
                  <a:moveTo>
                    <a:pt x="2867406" y="1569719"/>
                  </a:moveTo>
                  <a:lnTo>
                    <a:pt x="2867406" y="53339"/>
                  </a:lnTo>
                  <a:lnTo>
                    <a:pt x="2863250" y="32789"/>
                  </a:lnTo>
                  <a:lnTo>
                    <a:pt x="2851880" y="15811"/>
                  </a:lnTo>
                  <a:lnTo>
                    <a:pt x="2834937" y="4262"/>
                  </a:lnTo>
                  <a:lnTo>
                    <a:pt x="2814066" y="0"/>
                  </a:lnTo>
                  <a:lnTo>
                    <a:pt x="52577" y="0"/>
                  </a:lnTo>
                  <a:lnTo>
                    <a:pt x="32146" y="4262"/>
                  </a:lnTo>
                  <a:lnTo>
                    <a:pt x="15430" y="15811"/>
                  </a:lnTo>
                  <a:lnTo>
                    <a:pt x="4143" y="32789"/>
                  </a:lnTo>
                  <a:lnTo>
                    <a:pt x="0" y="53339"/>
                  </a:lnTo>
                  <a:lnTo>
                    <a:pt x="0" y="1569720"/>
                  </a:lnTo>
                  <a:lnTo>
                    <a:pt x="4143" y="1590270"/>
                  </a:lnTo>
                  <a:lnTo>
                    <a:pt x="15430" y="1607248"/>
                  </a:lnTo>
                  <a:lnTo>
                    <a:pt x="32146" y="1618797"/>
                  </a:lnTo>
                  <a:lnTo>
                    <a:pt x="52578" y="1623059"/>
                  </a:lnTo>
                  <a:lnTo>
                    <a:pt x="2814066" y="1623059"/>
                  </a:lnTo>
                  <a:lnTo>
                    <a:pt x="2834937" y="1618797"/>
                  </a:lnTo>
                  <a:lnTo>
                    <a:pt x="2851880" y="1607248"/>
                  </a:lnTo>
                  <a:lnTo>
                    <a:pt x="2863250" y="1590270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4943" y="2692908"/>
              <a:ext cx="346710" cy="347980"/>
            </a:xfrm>
            <a:custGeom>
              <a:avLst/>
              <a:gdLst/>
              <a:ahLst/>
              <a:cxnLst/>
              <a:rect l="l" t="t" r="r" b="b"/>
              <a:pathLst>
                <a:path w="346709" h="347980">
                  <a:moveTo>
                    <a:pt x="346710" y="173736"/>
                  </a:moveTo>
                  <a:lnTo>
                    <a:pt x="340508" y="127529"/>
                  </a:lnTo>
                  <a:lnTo>
                    <a:pt x="323003" y="86021"/>
                  </a:lnTo>
                  <a:lnTo>
                    <a:pt x="295846" y="50863"/>
                  </a:lnTo>
                  <a:lnTo>
                    <a:pt x="260688" y="23706"/>
                  </a:lnTo>
                  <a:lnTo>
                    <a:pt x="219180" y="6201"/>
                  </a:lnTo>
                  <a:lnTo>
                    <a:pt x="172974" y="0"/>
                  </a:lnTo>
                  <a:lnTo>
                    <a:pt x="126823" y="6201"/>
                  </a:lnTo>
                  <a:lnTo>
                    <a:pt x="85456" y="23706"/>
                  </a:lnTo>
                  <a:lnTo>
                    <a:pt x="50482" y="50863"/>
                  </a:lnTo>
                  <a:lnTo>
                    <a:pt x="23509" y="86021"/>
                  </a:lnTo>
                  <a:lnTo>
                    <a:pt x="6145" y="127529"/>
                  </a:lnTo>
                  <a:lnTo>
                    <a:pt x="0" y="173736"/>
                  </a:lnTo>
                  <a:lnTo>
                    <a:pt x="6145" y="219942"/>
                  </a:lnTo>
                  <a:lnTo>
                    <a:pt x="23509" y="261450"/>
                  </a:lnTo>
                  <a:lnTo>
                    <a:pt x="50482" y="296608"/>
                  </a:lnTo>
                  <a:lnTo>
                    <a:pt x="85456" y="323765"/>
                  </a:lnTo>
                  <a:lnTo>
                    <a:pt x="126823" y="341270"/>
                  </a:lnTo>
                  <a:lnTo>
                    <a:pt x="172974" y="347472"/>
                  </a:lnTo>
                  <a:lnTo>
                    <a:pt x="219180" y="341270"/>
                  </a:lnTo>
                  <a:lnTo>
                    <a:pt x="260688" y="323765"/>
                  </a:lnTo>
                  <a:lnTo>
                    <a:pt x="295846" y="296608"/>
                  </a:lnTo>
                  <a:lnTo>
                    <a:pt x="323003" y="261450"/>
                  </a:lnTo>
                  <a:lnTo>
                    <a:pt x="340508" y="219942"/>
                  </a:lnTo>
                  <a:lnTo>
                    <a:pt x="346710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3308" y="2742692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5069" y="2749549"/>
            <a:ext cx="79819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95" dirty="0">
                <a:solidFill>
                  <a:srgbClr val="1D2660"/>
                </a:solidFill>
                <a:latin typeface="Arial"/>
                <a:cs typeface="Arial"/>
              </a:rPr>
              <a:t>TLS</a:t>
            </a:r>
            <a:r>
              <a:rPr sz="1200" b="1" spc="-5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190" dirty="0">
                <a:solidFill>
                  <a:srgbClr val="1D2660"/>
                </a:solidFill>
                <a:latin typeface="Arial"/>
                <a:cs typeface="Arial"/>
              </a:rPr>
              <a:t>/</a:t>
            </a:r>
            <a:r>
              <a:rPr sz="1200" b="1" spc="-4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130" dirty="0">
                <a:solidFill>
                  <a:srgbClr val="1D2660"/>
                </a:solidFill>
                <a:latin typeface="Arial"/>
                <a:cs typeface="Arial"/>
              </a:rPr>
              <a:t>HTTPS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0541" y="3175197"/>
            <a:ext cx="2242820" cy="800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Every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“secure”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web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API 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connection</a:t>
            </a:r>
            <a:r>
              <a:rPr sz="1150" spc="-7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negotiates </a:t>
            </a:r>
            <a:r>
              <a:rPr sz="1150" spc="-90" dirty="0">
                <a:solidFill>
                  <a:srgbClr val="2C2825"/>
                </a:solidFill>
                <a:latin typeface="Arial"/>
                <a:cs typeface="Arial"/>
              </a:rPr>
              <a:t>keys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via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Diffie-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Hellman/ECDH,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then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verifies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identity </a:t>
            </a:r>
            <a:r>
              <a:rPr sz="1150" dirty="0">
                <a:solidFill>
                  <a:srgbClr val="2C2825"/>
                </a:solidFill>
                <a:latin typeface="Arial"/>
                <a:cs typeface="Arial"/>
              </a:rPr>
              <a:t>with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2C2825"/>
                </a:solidFill>
                <a:latin typeface="Arial"/>
                <a:cs typeface="Arial"/>
              </a:rPr>
              <a:t>an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90" dirty="0">
                <a:solidFill>
                  <a:srgbClr val="2C2825"/>
                </a:solidFill>
                <a:latin typeface="Arial"/>
                <a:cs typeface="Arial"/>
              </a:rPr>
              <a:t>RSA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or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80" dirty="0">
                <a:solidFill>
                  <a:srgbClr val="2C2825"/>
                </a:solidFill>
                <a:latin typeface="Arial"/>
                <a:cs typeface="Arial"/>
              </a:rPr>
              <a:t>ECDSA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certificate.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84447" y="2526792"/>
            <a:ext cx="2867660" cy="1623060"/>
            <a:chOff x="3584447" y="2526792"/>
            <a:chExt cx="2867660" cy="1623060"/>
          </a:xfrm>
        </p:grpSpPr>
        <p:sp>
          <p:nvSpPr>
            <p:cNvPr id="11" name="object 11"/>
            <p:cNvSpPr/>
            <p:nvPr/>
          </p:nvSpPr>
          <p:spPr>
            <a:xfrm>
              <a:off x="3584447" y="2526792"/>
              <a:ext cx="2867660" cy="1623060"/>
            </a:xfrm>
            <a:custGeom>
              <a:avLst/>
              <a:gdLst/>
              <a:ahLst/>
              <a:cxnLst/>
              <a:rect l="l" t="t" r="r" b="b"/>
              <a:pathLst>
                <a:path w="2867660" h="1623060">
                  <a:moveTo>
                    <a:pt x="2867406" y="1569719"/>
                  </a:moveTo>
                  <a:lnTo>
                    <a:pt x="2867406" y="53339"/>
                  </a:lnTo>
                  <a:lnTo>
                    <a:pt x="2863262" y="32789"/>
                  </a:lnTo>
                  <a:lnTo>
                    <a:pt x="2851975" y="15811"/>
                  </a:lnTo>
                  <a:lnTo>
                    <a:pt x="2835259" y="4262"/>
                  </a:lnTo>
                  <a:lnTo>
                    <a:pt x="2814828" y="0"/>
                  </a:lnTo>
                  <a:lnTo>
                    <a:pt x="53340" y="0"/>
                  </a:lnTo>
                  <a:lnTo>
                    <a:pt x="32468" y="4262"/>
                  </a:lnTo>
                  <a:lnTo>
                    <a:pt x="15525" y="15811"/>
                  </a:lnTo>
                  <a:lnTo>
                    <a:pt x="4155" y="32789"/>
                  </a:lnTo>
                  <a:lnTo>
                    <a:pt x="0" y="53339"/>
                  </a:lnTo>
                  <a:lnTo>
                    <a:pt x="0" y="1569720"/>
                  </a:lnTo>
                  <a:lnTo>
                    <a:pt x="4155" y="1590270"/>
                  </a:lnTo>
                  <a:lnTo>
                    <a:pt x="15525" y="1607248"/>
                  </a:lnTo>
                  <a:lnTo>
                    <a:pt x="32468" y="1618797"/>
                  </a:lnTo>
                  <a:lnTo>
                    <a:pt x="53340" y="1623059"/>
                  </a:lnTo>
                  <a:lnTo>
                    <a:pt x="2814828" y="1623059"/>
                  </a:lnTo>
                  <a:lnTo>
                    <a:pt x="2835259" y="1618797"/>
                  </a:lnTo>
                  <a:lnTo>
                    <a:pt x="2851975" y="1607248"/>
                  </a:lnTo>
                  <a:lnTo>
                    <a:pt x="2863262" y="1590270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50563" y="2692908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347472" y="173736"/>
                  </a:moveTo>
                  <a:lnTo>
                    <a:pt x="341270" y="127529"/>
                  </a:lnTo>
                  <a:lnTo>
                    <a:pt x="323765" y="86021"/>
                  </a:lnTo>
                  <a:lnTo>
                    <a:pt x="296608" y="50863"/>
                  </a:lnTo>
                  <a:lnTo>
                    <a:pt x="261450" y="23706"/>
                  </a:lnTo>
                  <a:lnTo>
                    <a:pt x="219942" y="6201"/>
                  </a:lnTo>
                  <a:lnTo>
                    <a:pt x="173736" y="0"/>
                  </a:lnTo>
                  <a:lnTo>
                    <a:pt x="127529" y="6201"/>
                  </a:lnTo>
                  <a:lnTo>
                    <a:pt x="86021" y="23706"/>
                  </a:lnTo>
                  <a:lnTo>
                    <a:pt x="50863" y="50863"/>
                  </a:lnTo>
                  <a:lnTo>
                    <a:pt x="23706" y="86021"/>
                  </a:lnTo>
                  <a:lnTo>
                    <a:pt x="6201" y="127529"/>
                  </a:lnTo>
                  <a:lnTo>
                    <a:pt x="0" y="173736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6" y="347472"/>
                  </a:lnTo>
                  <a:lnTo>
                    <a:pt x="219942" y="341270"/>
                  </a:lnTo>
                  <a:lnTo>
                    <a:pt x="261450" y="323765"/>
                  </a:lnTo>
                  <a:lnTo>
                    <a:pt x="296608" y="296608"/>
                  </a:lnTo>
                  <a:lnTo>
                    <a:pt x="323765" y="261450"/>
                  </a:lnTo>
                  <a:lnTo>
                    <a:pt x="341270" y="219942"/>
                  </a:lnTo>
                  <a:lnTo>
                    <a:pt x="347472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68928" y="2742692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1452" y="2749549"/>
            <a:ext cx="14643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00" dirty="0">
                <a:solidFill>
                  <a:srgbClr val="1D2660"/>
                </a:solidFill>
                <a:latin typeface="Arial"/>
                <a:cs typeface="Arial"/>
              </a:rPr>
              <a:t>VPN</a:t>
            </a:r>
            <a:r>
              <a:rPr sz="1200" b="1" spc="-3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D2660"/>
                </a:solidFill>
                <a:latin typeface="Arial"/>
                <a:cs typeface="Arial"/>
              </a:rPr>
              <a:t>&amp;</a:t>
            </a:r>
            <a:r>
              <a:rPr sz="1200" b="1" spc="-1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80" dirty="0">
                <a:solidFill>
                  <a:srgbClr val="1D2660"/>
                </a:solidFill>
                <a:latin typeface="Arial"/>
                <a:cs typeface="Arial"/>
              </a:rPr>
              <a:t>Remote</a:t>
            </a:r>
            <a:r>
              <a:rPr sz="1200" b="1" spc="-1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1D2660"/>
                </a:solidFill>
                <a:latin typeface="Arial"/>
                <a:cs typeface="Arial"/>
              </a:rPr>
              <a:t>Access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6161" y="3175197"/>
            <a:ext cx="2326640" cy="800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110" dirty="0">
                <a:solidFill>
                  <a:srgbClr val="2C2825"/>
                </a:solidFill>
                <a:latin typeface="Arial"/>
                <a:cs typeface="Arial"/>
              </a:rPr>
              <a:t>IPsec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 and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80" dirty="0">
                <a:solidFill>
                  <a:srgbClr val="2C2825"/>
                </a:solidFill>
                <a:latin typeface="Arial"/>
                <a:cs typeface="Arial"/>
              </a:rPr>
              <a:t>TLS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35" dirty="0">
                <a:solidFill>
                  <a:srgbClr val="2C2825"/>
                </a:solidFill>
                <a:latin typeface="Arial"/>
                <a:cs typeface="Arial"/>
              </a:rPr>
              <a:t>VPNs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used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off-site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remote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administration</a:t>
            </a:r>
            <a:r>
              <a:rPr sz="11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5" dirty="0">
                <a:solidFill>
                  <a:srgbClr val="2C2825"/>
                </a:solidFill>
                <a:latin typeface="Arial"/>
                <a:cs typeface="Arial"/>
              </a:rPr>
              <a:t>access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lean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on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same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key-</a:t>
            </a: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exchange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and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certificate</a:t>
            </a:r>
            <a:r>
              <a:rPr sz="1150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math.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640830" y="2526792"/>
            <a:ext cx="2867660" cy="1623060"/>
            <a:chOff x="6640830" y="2526792"/>
            <a:chExt cx="2867660" cy="1623060"/>
          </a:xfrm>
        </p:grpSpPr>
        <p:sp>
          <p:nvSpPr>
            <p:cNvPr id="17" name="object 17"/>
            <p:cNvSpPr/>
            <p:nvPr/>
          </p:nvSpPr>
          <p:spPr>
            <a:xfrm>
              <a:off x="6640830" y="2526792"/>
              <a:ext cx="2867660" cy="1623060"/>
            </a:xfrm>
            <a:custGeom>
              <a:avLst/>
              <a:gdLst/>
              <a:ahLst/>
              <a:cxnLst/>
              <a:rect l="l" t="t" r="r" b="b"/>
              <a:pathLst>
                <a:path w="2867659" h="1623060">
                  <a:moveTo>
                    <a:pt x="2867406" y="1569719"/>
                  </a:moveTo>
                  <a:lnTo>
                    <a:pt x="2867406" y="53339"/>
                  </a:lnTo>
                  <a:lnTo>
                    <a:pt x="2863250" y="32789"/>
                  </a:lnTo>
                  <a:lnTo>
                    <a:pt x="2851880" y="15811"/>
                  </a:lnTo>
                  <a:lnTo>
                    <a:pt x="2834937" y="4262"/>
                  </a:lnTo>
                  <a:lnTo>
                    <a:pt x="2814066" y="0"/>
                  </a:lnTo>
                  <a:lnTo>
                    <a:pt x="52577" y="0"/>
                  </a:lnTo>
                  <a:lnTo>
                    <a:pt x="32146" y="4262"/>
                  </a:lnTo>
                  <a:lnTo>
                    <a:pt x="15430" y="15811"/>
                  </a:lnTo>
                  <a:lnTo>
                    <a:pt x="4143" y="32789"/>
                  </a:lnTo>
                  <a:lnTo>
                    <a:pt x="0" y="53339"/>
                  </a:lnTo>
                  <a:lnTo>
                    <a:pt x="0" y="1569720"/>
                  </a:lnTo>
                  <a:lnTo>
                    <a:pt x="4143" y="1590270"/>
                  </a:lnTo>
                  <a:lnTo>
                    <a:pt x="15430" y="1607248"/>
                  </a:lnTo>
                  <a:lnTo>
                    <a:pt x="32146" y="1618797"/>
                  </a:lnTo>
                  <a:lnTo>
                    <a:pt x="52578" y="1623059"/>
                  </a:lnTo>
                  <a:lnTo>
                    <a:pt x="2814066" y="1623059"/>
                  </a:lnTo>
                  <a:lnTo>
                    <a:pt x="2834937" y="1618797"/>
                  </a:lnTo>
                  <a:lnTo>
                    <a:pt x="2851880" y="1607248"/>
                  </a:lnTo>
                  <a:lnTo>
                    <a:pt x="2863250" y="1590270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06946" y="2692908"/>
              <a:ext cx="346710" cy="347980"/>
            </a:xfrm>
            <a:custGeom>
              <a:avLst/>
              <a:gdLst/>
              <a:ahLst/>
              <a:cxnLst/>
              <a:rect l="l" t="t" r="r" b="b"/>
              <a:pathLst>
                <a:path w="346709" h="347980">
                  <a:moveTo>
                    <a:pt x="346710" y="173736"/>
                  </a:moveTo>
                  <a:lnTo>
                    <a:pt x="340508" y="127529"/>
                  </a:lnTo>
                  <a:lnTo>
                    <a:pt x="323003" y="86021"/>
                  </a:lnTo>
                  <a:lnTo>
                    <a:pt x="295846" y="50863"/>
                  </a:lnTo>
                  <a:lnTo>
                    <a:pt x="260688" y="23706"/>
                  </a:lnTo>
                  <a:lnTo>
                    <a:pt x="219180" y="6201"/>
                  </a:lnTo>
                  <a:lnTo>
                    <a:pt x="172974" y="0"/>
                  </a:lnTo>
                  <a:lnTo>
                    <a:pt x="127088" y="6201"/>
                  </a:lnTo>
                  <a:lnTo>
                    <a:pt x="85795" y="23706"/>
                  </a:lnTo>
                  <a:lnTo>
                    <a:pt x="50768" y="50863"/>
                  </a:lnTo>
                  <a:lnTo>
                    <a:pt x="23678" y="86021"/>
                  </a:lnTo>
                  <a:lnTo>
                    <a:pt x="6198" y="127529"/>
                  </a:lnTo>
                  <a:lnTo>
                    <a:pt x="0" y="173736"/>
                  </a:lnTo>
                  <a:lnTo>
                    <a:pt x="6198" y="219942"/>
                  </a:lnTo>
                  <a:lnTo>
                    <a:pt x="23678" y="261450"/>
                  </a:lnTo>
                  <a:lnTo>
                    <a:pt x="50768" y="296608"/>
                  </a:lnTo>
                  <a:lnTo>
                    <a:pt x="85795" y="323765"/>
                  </a:lnTo>
                  <a:lnTo>
                    <a:pt x="127088" y="341270"/>
                  </a:lnTo>
                  <a:lnTo>
                    <a:pt x="172974" y="347472"/>
                  </a:lnTo>
                  <a:lnTo>
                    <a:pt x="219180" y="341270"/>
                  </a:lnTo>
                  <a:lnTo>
                    <a:pt x="260688" y="323765"/>
                  </a:lnTo>
                  <a:lnTo>
                    <a:pt x="295846" y="296608"/>
                  </a:lnTo>
                  <a:lnTo>
                    <a:pt x="323003" y="261450"/>
                  </a:lnTo>
                  <a:lnTo>
                    <a:pt x="340508" y="219942"/>
                  </a:lnTo>
                  <a:lnTo>
                    <a:pt x="346710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25309" y="2742692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07071" y="2749549"/>
            <a:ext cx="27241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165" dirty="0">
                <a:solidFill>
                  <a:srgbClr val="1D2660"/>
                </a:solidFill>
                <a:latin typeface="Arial"/>
                <a:cs typeface="Arial"/>
              </a:rPr>
              <a:t>SSH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92543" y="3175197"/>
            <a:ext cx="2347595" cy="800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Host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90" dirty="0">
                <a:solidFill>
                  <a:srgbClr val="2C2825"/>
                </a:solidFill>
                <a:latin typeface="Arial"/>
                <a:cs typeface="Arial"/>
              </a:rPr>
              <a:t>keys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80" dirty="0">
                <a:solidFill>
                  <a:srgbClr val="2C2825"/>
                </a:solidFill>
                <a:latin typeface="Arial"/>
                <a:cs typeface="Arial"/>
              </a:rPr>
              <a:t>session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key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exchange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for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server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network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administration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typically rely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on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90" dirty="0">
                <a:solidFill>
                  <a:srgbClr val="2C2825"/>
                </a:solidFill>
                <a:latin typeface="Arial"/>
                <a:cs typeface="Arial"/>
              </a:rPr>
              <a:t>RSA</a:t>
            </a:r>
            <a:r>
              <a:rPr sz="1150" spc="-6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or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ECDSA/Ed25519.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28827" y="4338065"/>
            <a:ext cx="2867660" cy="1622425"/>
            <a:chOff x="528827" y="4338065"/>
            <a:chExt cx="2867660" cy="1622425"/>
          </a:xfrm>
        </p:grpSpPr>
        <p:sp>
          <p:nvSpPr>
            <p:cNvPr id="23" name="object 23"/>
            <p:cNvSpPr/>
            <p:nvPr/>
          </p:nvSpPr>
          <p:spPr>
            <a:xfrm>
              <a:off x="528827" y="4338065"/>
              <a:ext cx="2867660" cy="1622425"/>
            </a:xfrm>
            <a:custGeom>
              <a:avLst/>
              <a:gdLst/>
              <a:ahLst/>
              <a:cxnLst/>
              <a:rect l="l" t="t" r="r" b="b"/>
              <a:pathLst>
                <a:path w="2867660" h="1622425">
                  <a:moveTo>
                    <a:pt x="2867406" y="1569719"/>
                  </a:moveTo>
                  <a:lnTo>
                    <a:pt x="2867406" y="52577"/>
                  </a:lnTo>
                  <a:lnTo>
                    <a:pt x="2863250" y="32146"/>
                  </a:lnTo>
                  <a:lnTo>
                    <a:pt x="2851880" y="15430"/>
                  </a:lnTo>
                  <a:lnTo>
                    <a:pt x="2834937" y="4143"/>
                  </a:lnTo>
                  <a:lnTo>
                    <a:pt x="2814066" y="0"/>
                  </a:lnTo>
                  <a:lnTo>
                    <a:pt x="52577" y="0"/>
                  </a:lnTo>
                  <a:lnTo>
                    <a:pt x="32146" y="4143"/>
                  </a:lnTo>
                  <a:lnTo>
                    <a:pt x="15430" y="15430"/>
                  </a:lnTo>
                  <a:lnTo>
                    <a:pt x="4143" y="32146"/>
                  </a:lnTo>
                  <a:lnTo>
                    <a:pt x="0" y="52577"/>
                  </a:lnTo>
                  <a:lnTo>
                    <a:pt x="0" y="1569719"/>
                  </a:lnTo>
                  <a:lnTo>
                    <a:pt x="4143" y="1590151"/>
                  </a:lnTo>
                  <a:lnTo>
                    <a:pt x="15430" y="1606867"/>
                  </a:lnTo>
                  <a:lnTo>
                    <a:pt x="32146" y="1618154"/>
                  </a:lnTo>
                  <a:lnTo>
                    <a:pt x="52578" y="1622297"/>
                  </a:lnTo>
                  <a:lnTo>
                    <a:pt x="2814066" y="1622297"/>
                  </a:lnTo>
                  <a:lnTo>
                    <a:pt x="2834937" y="1618154"/>
                  </a:lnTo>
                  <a:lnTo>
                    <a:pt x="2851880" y="1606867"/>
                  </a:lnTo>
                  <a:lnTo>
                    <a:pt x="2863250" y="1590151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4943" y="450418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710" y="173736"/>
                  </a:moveTo>
                  <a:lnTo>
                    <a:pt x="340508" y="127529"/>
                  </a:lnTo>
                  <a:lnTo>
                    <a:pt x="323003" y="86021"/>
                  </a:lnTo>
                  <a:lnTo>
                    <a:pt x="295846" y="50863"/>
                  </a:lnTo>
                  <a:lnTo>
                    <a:pt x="260688" y="23706"/>
                  </a:lnTo>
                  <a:lnTo>
                    <a:pt x="219180" y="6201"/>
                  </a:lnTo>
                  <a:lnTo>
                    <a:pt x="172974" y="0"/>
                  </a:lnTo>
                  <a:lnTo>
                    <a:pt x="126823" y="6201"/>
                  </a:lnTo>
                  <a:lnTo>
                    <a:pt x="85456" y="23706"/>
                  </a:lnTo>
                  <a:lnTo>
                    <a:pt x="50482" y="50863"/>
                  </a:lnTo>
                  <a:lnTo>
                    <a:pt x="23509" y="86021"/>
                  </a:lnTo>
                  <a:lnTo>
                    <a:pt x="6145" y="127529"/>
                  </a:lnTo>
                  <a:lnTo>
                    <a:pt x="0" y="173736"/>
                  </a:lnTo>
                  <a:lnTo>
                    <a:pt x="6145" y="219621"/>
                  </a:lnTo>
                  <a:lnTo>
                    <a:pt x="23509" y="260914"/>
                  </a:lnTo>
                  <a:lnTo>
                    <a:pt x="50482" y="295941"/>
                  </a:lnTo>
                  <a:lnTo>
                    <a:pt x="85456" y="323031"/>
                  </a:lnTo>
                  <a:lnTo>
                    <a:pt x="126823" y="340511"/>
                  </a:lnTo>
                  <a:lnTo>
                    <a:pt x="172974" y="346710"/>
                  </a:lnTo>
                  <a:lnTo>
                    <a:pt x="219180" y="340511"/>
                  </a:lnTo>
                  <a:lnTo>
                    <a:pt x="260688" y="323031"/>
                  </a:lnTo>
                  <a:lnTo>
                    <a:pt x="295846" y="295941"/>
                  </a:lnTo>
                  <a:lnTo>
                    <a:pt x="323003" y="260914"/>
                  </a:lnTo>
                  <a:lnTo>
                    <a:pt x="340508" y="219621"/>
                  </a:lnTo>
                  <a:lnTo>
                    <a:pt x="346710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13308" y="4553965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95069" y="4560823"/>
            <a:ext cx="158178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70" dirty="0">
                <a:solidFill>
                  <a:srgbClr val="1D2660"/>
                </a:solidFill>
                <a:latin typeface="Arial"/>
                <a:cs typeface="Arial"/>
              </a:rPr>
              <a:t>Wi-</a:t>
            </a:r>
            <a:r>
              <a:rPr sz="1200" b="1" spc="-60" dirty="0">
                <a:solidFill>
                  <a:srgbClr val="1D2660"/>
                </a:solidFill>
                <a:latin typeface="Arial"/>
                <a:cs typeface="Arial"/>
              </a:rPr>
              <a:t>Fi</a:t>
            </a:r>
            <a:r>
              <a:rPr sz="1200" b="1" spc="-5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D2660"/>
                </a:solidFill>
                <a:latin typeface="Arial"/>
                <a:cs typeface="Arial"/>
              </a:rPr>
              <a:t>&amp;</a:t>
            </a:r>
            <a:r>
              <a:rPr sz="1200" b="1" spc="-40" dirty="0">
                <a:solidFill>
                  <a:srgbClr val="1D2660"/>
                </a:solidFill>
                <a:latin typeface="Arial"/>
                <a:cs typeface="Arial"/>
              </a:rPr>
              <a:t> Network</a:t>
            </a:r>
            <a:r>
              <a:rPr sz="1200" b="1" spc="-3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125" dirty="0">
                <a:solidFill>
                  <a:srgbClr val="1D2660"/>
                </a:solidFill>
                <a:latin typeface="Arial"/>
                <a:cs typeface="Arial"/>
              </a:rPr>
              <a:t>Access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0541" y="4985709"/>
            <a:ext cx="2302510" cy="993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Enterprise</a:t>
            </a:r>
            <a:r>
              <a:rPr sz="115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2C2825"/>
                </a:solidFill>
                <a:latin typeface="Arial"/>
                <a:cs typeface="Arial"/>
              </a:rPr>
              <a:t>Wi-Fi’s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802.1X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authentication</a:t>
            </a:r>
            <a:r>
              <a:rPr sz="1150" spc="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40" dirty="0">
                <a:solidFill>
                  <a:srgbClr val="2C2825"/>
                </a:solidFill>
                <a:latin typeface="Arial"/>
                <a:cs typeface="Arial"/>
              </a:rPr>
              <a:t>(EAP-</a:t>
            </a:r>
            <a:r>
              <a:rPr sz="1150" spc="-135" dirty="0">
                <a:solidFill>
                  <a:srgbClr val="2C2825"/>
                </a:solidFill>
                <a:latin typeface="Arial"/>
                <a:cs typeface="Arial"/>
              </a:rPr>
              <a:t>TLS)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uses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certificate-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based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trust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verify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every 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device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user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before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2C2825"/>
                </a:solidFill>
                <a:latin typeface="Arial"/>
                <a:cs typeface="Arial"/>
              </a:rPr>
              <a:t>it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ever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touches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network.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584447" y="4338065"/>
            <a:ext cx="2867660" cy="1622425"/>
            <a:chOff x="3584447" y="4338065"/>
            <a:chExt cx="2867660" cy="1622425"/>
          </a:xfrm>
        </p:grpSpPr>
        <p:sp>
          <p:nvSpPr>
            <p:cNvPr id="29" name="object 29"/>
            <p:cNvSpPr/>
            <p:nvPr/>
          </p:nvSpPr>
          <p:spPr>
            <a:xfrm>
              <a:off x="3584447" y="4338065"/>
              <a:ext cx="2867660" cy="1622425"/>
            </a:xfrm>
            <a:custGeom>
              <a:avLst/>
              <a:gdLst/>
              <a:ahLst/>
              <a:cxnLst/>
              <a:rect l="l" t="t" r="r" b="b"/>
              <a:pathLst>
                <a:path w="2867660" h="1622425">
                  <a:moveTo>
                    <a:pt x="2867406" y="1569719"/>
                  </a:moveTo>
                  <a:lnTo>
                    <a:pt x="2867406" y="52577"/>
                  </a:lnTo>
                  <a:lnTo>
                    <a:pt x="2863262" y="32146"/>
                  </a:lnTo>
                  <a:lnTo>
                    <a:pt x="2851975" y="15430"/>
                  </a:lnTo>
                  <a:lnTo>
                    <a:pt x="2835259" y="4143"/>
                  </a:lnTo>
                  <a:lnTo>
                    <a:pt x="2814828" y="0"/>
                  </a:lnTo>
                  <a:lnTo>
                    <a:pt x="53340" y="0"/>
                  </a:lnTo>
                  <a:lnTo>
                    <a:pt x="32468" y="4143"/>
                  </a:lnTo>
                  <a:lnTo>
                    <a:pt x="15525" y="15430"/>
                  </a:lnTo>
                  <a:lnTo>
                    <a:pt x="4155" y="32146"/>
                  </a:lnTo>
                  <a:lnTo>
                    <a:pt x="0" y="52577"/>
                  </a:lnTo>
                  <a:lnTo>
                    <a:pt x="0" y="1569719"/>
                  </a:lnTo>
                  <a:lnTo>
                    <a:pt x="4155" y="1590151"/>
                  </a:lnTo>
                  <a:lnTo>
                    <a:pt x="15525" y="1606867"/>
                  </a:lnTo>
                  <a:lnTo>
                    <a:pt x="32468" y="1618154"/>
                  </a:lnTo>
                  <a:lnTo>
                    <a:pt x="53340" y="1622297"/>
                  </a:lnTo>
                  <a:lnTo>
                    <a:pt x="2814828" y="1622297"/>
                  </a:lnTo>
                  <a:lnTo>
                    <a:pt x="2835259" y="1618154"/>
                  </a:lnTo>
                  <a:lnTo>
                    <a:pt x="2851975" y="1606867"/>
                  </a:lnTo>
                  <a:lnTo>
                    <a:pt x="2863262" y="1590151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50563" y="4504181"/>
              <a:ext cx="347980" cy="346710"/>
            </a:xfrm>
            <a:custGeom>
              <a:avLst/>
              <a:gdLst/>
              <a:ahLst/>
              <a:cxnLst/>
              <a:rect l="l" t="t" r="r" b="b"/>
              <a:pathLst>
                <a:path w="347979" h="346710">
                  <a:moveTo>
                    <a:pt x="347472" y="173736"/>
                  </a:moveTo>
                  <a:lnTo>
                    <a:pt x="341270" y="127529"/>
                  </a:lnTo>
                  <a:lnTo>
                    <a:pt x="323765" y="86021"/>
                  </a:lnTo>
                  <a:lnTo>
                    <a:pt x="296608" y="50863"/>
                  </a:lnTo>
                  <a:lnTo>
                    <a:pt x="261450" y="23706"/>
                  </a:lnTo>
                  <a:lnTo>
                    <a:pt x="219942" y="6201"/>
                  </a:lnTo>
                  <a:lnTo>
                    <a:pt x="173736" y="0"/>
                  </a:lnTo>
                  <a:lnTo>
                    <a:pt x="127529" y="6201"/>
                  </a:lnTo>
                  <a:lnTo>
                    <a:pt x="86021" y="23706"/>
                  </a:lnTo>
                  <a:lnTo>
                    <a:pt x="50863" y="50863"/>
                  </a:lnTo>
                  <a:lnTo>
                    <a:pt x="23706" y="86021"/>
                  </a:lnTo>
                  <a:lnTo>
                    <a:pt x="6201" y="127529"/>
                  </a:lnTo>
                  <a:lnTo>
                    <a:pt x="0" y="173736"/>
                  </a:lnTo>
                  <a:lnTo>
                    <a:pt x="6201" y="219621"/>
                  </a:lnTo>
                  <a:lnTo>
                    <a:pt x="23706" y="260914"/>
                  </a:lnTo>
                  <a:lnTo>
                    <a:pt x="50863" y="295941"/>
                  </a:lnTo>
                  <a:lnTo>
                    <a:pt x="86021" y="323031"/>
                  </a:lnTo>
                  <a:lnTo>
                    <a:pt x="127529" y="340511"/>
                  </a:lnTo>
                  <a:lnTo>
                    <a:pt x="173736" y="346710"/>
                  </a:lnTo>
                  <a:lnTo>
                    <a:pt x="219942" y="340511"/>
                  </a:lnTo>
                  <a:lnTo>
                    <a:pt x="261450" y="323031"/>
                  </a:lnTo>
                  <a:lnTo>
                    <a:pt x="296608" y="295941"/>
                  </a:lnTo>
                  <a:lnTo>
                    <a:pt x="323765" y="260914"/>
                  </a:lnTo>
                  <a:lnTo>
                    <a:pt x="341270" y="219621"/>
                  </a:lnTo>
                  <a:lnTo>
                    <a:pt x="347472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868928" y="4553965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51452" y="4560823"/>
            <a:ext cx="181292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95" dirty="0">
                <a:solidFill>
                  <a:srgbClr val="1D2660"/>
                </a:solidFill>
                <a:latin typeface="Arial"/>
                <a:cs typeface="Arial"/>
              </a:rPr>
              <a:t>Disk</a:t>
            </a:r>
            <a:r>
              <a:rPr sz="1200" b="1" spc="-4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D2660"/>
                </a:solidFill>
                <a:latin typeface="Arial"/>
                <a:cs typeface="Arial"/>
              </a:rPr>
              <a:t>&amp;</a:t>
            </a:r>
            <a:r>
              <a:rPr sz="1200" b="1" spc="-4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80" dirty="0">
                <a:solidFill>
                  <a:srgbClr val="1D2660"/>
                </a:solidFill>
                <a:latin typeface="Arial"/>
                <a:cs typeface="Arial"/>
              </a:rPr>
              <a:t>Endpoint</a:t>
            </a:r>
            <a:r>
              <a:rPr sz="1200" b="1" spc="-6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1D2660"/>
                </a:solidFill>
                <a:latin typeface="Arial"/>
                <a:cs typeface="Arial"/>
              </a:rPr>
              <a:t>Encryption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36161" y="4985709"/>
            <a:ext cx="2326005" cy="800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70" dirty="0">
                <a:solidFill>
                  <a:srgbClr val="2C2825"/>
                </a:solidFill>
                <a:latin typeface="Arial"/>
                <a:cs typeface="Arial"/>
              </a:rPr>
              <a:t>BitLocker,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FileVault,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enterprise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key 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management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wrap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device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encryption </a:t>
            </a:r>
            <a:r>
              <a:rPr sz="1150" spc="-90" dirty="0">
                <a:solidFill>
                  <a:srgbClr val="2C2825"/>
                </a:solidFill>
                <a:latin typeface="Arial"/>
                <a:cs typeface="Arial"/>
              </a:rPr>
              <a:t>keys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 using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public-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key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crypto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 and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TPM-</a:t>
            </a:r>
            <a:r>
              <a:rPr sz="1150" spc="-75" dirty="0">
                <a:solidFill>
                  <a:srgbClr val="2C2825"/>
                </a:solidFill>
                <a:latin typeface="Arial"/>
                <a:cs typeface="Arial"/>
              </a:rPr>
              <a:t>backed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certs.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640830" y="4338065"/>
            <a:ext cx="2867660" cy="1622425"/>
            <a:chOff x="6640830" y="4338065"/>
            <a:chExt cx="2867660" cy="1622425"/>
          </a:xfrm>
        </p:grpSpPr>
        <p:sp>
          <p:nvSpPr>
            <p:cNvPr id="35" name="object 35"/>
            <p:cNvSpPr/>
            <p:nvPr/>
          </p:nvSpPr>
          <p:spPr>
            <a:xfrm>
              <a:off x="6640830" y="4338065"/>
              <a:ext cx="2867660" cy="1622425"/>
            </a:xfrm>
            <a:custGeom>
              <a:avLst/>
              <a:gdLst/>
              <a:ahLst/>
              <a:cxnLst/>
              <a:rect l="l" t="t" r="r" b="b"/>
              <a:pathLst>
                <a:path w="2867659" h="1622425">
                  <a:moveTo>
                    <a:pt x="2867406" y="1569719"/>
                  </a:moveTo>
                  <a:lnTo>
                    <a:pt x="2867406" y="52577"/>
                  </a:lnTo>
                  <a:lnTo>
                    <a:pt x="2863250" y="32146"/>
                  </a:lnTo>
                  <a:lnTo>
                    <a:pt x="2851880" y="15430"/>
                  </a:lnTo>
                  <a:lnTo>
                    <a:pt x="2834937" y="4143"/>
                  </a:lnTo>
                  <a:lnTo>
                    <a:pt x="2814066" y="0"/>
                  </a:lnTo>
                  <a:lnTo>
                    <a:pt x="52577" y="0"/>
                  </a:lnTo>
                  <a:lnTo>
                    <a:pt x="32146" y="4143"/>
                  </a:lnTo>
                  <a:lnTo>
                    <a:pt x="15430" y="15430"/>
                  </a:lnTo>
                  <a:lnTo>
                    <a:pt x="4143" y="32146"/>
                  </a:lnTo>
                  <a:lnTo>
                    <a:pt x="0" y="52577"/>
                  </a:lnTo>
                  <a:lnTo>
                    <a:pt x="0" y="1569719"/>
                  </a:lnTo>
                  <a:lnTo>
                    <a:pt x="4143" y="1590151"/>
                  </a:lnTo>
                  <a:lnTo>
                    <a:pt x="15430" y="1606867"/>
                  </a:lnTo>
                  <a:lnTo>
                    <a:pt x="32146" y="1618154"/>
                  </a:lnTo>
                  <a:lnTo>
                    <a:pt x="52578" y="1622297"/>
                  </a:lnTo>
                  <a:lnTo>
                    <a:pt x="2814066" y="1622297"/>
                  </a:lnTo>
                  <a:lnTo>
                    <a:pt x="2834937" y="1618154"/>
                  </a:lnTo>
                  <a:lnTo>
                    <a:pt x="2851880" y="1606867"/>
                  </a:lnTo>
                  <a:lnTo>
                    <a:pt x="2863250" y="1590151"/>
                  </a:lnTo>
                  <a:lnTo>
                    <a:pt x="2867406" y="1569719"/>
                  </a:lnTo>
                  <a:close/>
                </a:path>
              </a:pathLst>
            </a:custGeom>
            <a:solidFill>
              <a:srgbClr val="F3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06946" y="4504181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346710" y="173736"/>
                  </a:moveTo>
                  <a:lnTo>
                    <a:pt x="340508" y="127529"/>
                  </a:lnTo>
                  <a:lnTo>
                    <a:pt x="323003" y="86021"/>
                  </a:lnTo>
                  <a:lnTo>
                    <a:pt x="295846" y="50863"/>
                  </a:lnTo>
                  <a:lnTo>
                    <a:pt x="260688" y="23706"/>
                  </a:lnTo>
                  <a:lnTo>
                    <a:pt x="219180" y="6201"/>
                  </a:lnTo>
                  <a:lnTo>
                    <a:pt x="172974" y="0"/>
                  </a:lnTo>
                  <a:lnTo>
                    <a:pt x="127088" y="6201"/>
                  </a:lnTo>
                  <a:lnTo>
                    <a:pt x="85795" y="23706"/>
                  </a:lnTo>
                  <a:lnTo>
                    <a:pt x="50768" y="50863"/>
                  </a:lnTo>
                  <a:lnTo>
                    <a:pt x="23678" y="86021"/>
                  </a:lnTo>
                  <a:lnTo>
                    <a:pt x="6198" y="127529"/>
                  </a:lnTo>
                  <a:lnTo>
                    <a:pt x="0" y="173736"/>
                  </a:lnTo>
                  <a:lnTo>
                    <a:pt x="6198" y="219621"/>
                  </a:lnTo>
                  <a:lnTo>
                    <a:pt x="23678" y="260914"/>
                  </a:lnTo>
                  <a:lnTo>
                    <a:pt x="50768" y="295941"/>
                  </a:lnTo>
                  <a:lnTo>
                    <a:pt x="85795" y="323031"/>
                  </a:lnTo>
                  <a:lnTo>
                    <a:pt x="127088" y="340511"/>
                  </a:lnTo>
                  <a:lnTo>
                    <a:pt x="172974" y="346710"/>
                  </a:lnTo>
                  <a:lnTo>
                    <a:pt x="219180" y="340511"/>
                  </a:lnTo>
                  <a:lnTo>
                    <a:pt x="260688" y="323031"/>
                  </a:lnTo>
                  <a:lnTo>
                    <a:pt x="295846" y="295941"/>
                  </a:lnTo>
                  <a:lnTo>
                    <a:pt x="323003" y="260914"/>
                  </a:lnTo>
                  <a:lnTo>
                    <a:pt x="340508" y="219621"/>
                  </a:lnTo>
                  <a:lnTo>
                    <a:pt x="346710" y="173736"/>
                  </a:lnTo>
                  <a:close/>
                </a:path>
              </a:pathLst>
            </a:custGeom>
            <a:solidFill>
              <a:srgbClr val="1D26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925309" y="4553965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07071" y="4560823"/>
            <a:ext cx="168910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95" dirty="0">
                <a:solidFill>
                  <a:srgbClr val="1D2660"/>
                </a:solidFill>
                <a:latin typeface="Arial"/>
                <a:cs typeface="Arial"/>
              </a:rPr>
              <a:t>PKI,</a:t>
            </a:r>
            <a:r>
              <a:rPr sz="1200" b="1" spc="-4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105" dirty="0">
                <a:solidFill>
                  <a:srgbClr val="1D2660"/>
                </a:solidFill>
                <a:latin typeface="Arial"/>
                <a:cs typeface="Arial"/>
              </a:rPr>
              <a:t>Code</a:t>
            </a:r>
            <a:r>
              <a:rPr sz="1200" b="1" spc="-4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114" dirty="0">
                <a:solidFill>
                  <a:srgbClr val="1D2660"/>
                </a:solidFill>
                <a:latin typeface="Arial"/>
                <a:cs typeface="Arial"/>
              </a:rPr>
              <a:t>Signing</a:t>
            </a:r>
            <a:r>
              <a:rPr sz="1200" b="1" spc="-60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D2660"/>
                </a:solidFill>
                <a:latin typeface="Arial"/>
                <a:cs typeface="Arial"/>
              </a:rPr>
              <a:t>&amp;</a:t>
            </a:r>
            <a:r>
              <a:rPr sz="1200" b="1" spc="-35" dirty="0">
                <a:solidFill>
                  <a:srgbClr val="1D2660"/>
                </a:solidFill>
                <a:latin typeface="Arial"/>
                <a:cs typeface="Arial"/>
              </a:rPr>
              <a:t> </a:t>
            </a:r>
            <a:r>
              <a:rPr sz="1200" b="1" spc="-55" dirty="0">
                <a:solidFill>
                  <a:srgbClr val="1D2660"/>
                </a:solidFill>
                <a:latin typeface="Arial"/>
                <a:cs typeface="Arial"/>
              </a:rPr>
              <a:t>Email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92543" y="4985709"/>
            <a:ext cx="2299335" cy="800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95"/>
              </a:spcBef>
            </a:pP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certificate authorities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2C2825"/>
                </a:solidFill>
                <a:latin typeface="Arial"/>
                <a:cs typeface="Arial"/>
              </a:rPr>
              <a:t>that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issue trust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org-</a:t>
            </a:r>
            <a:r>
              <a:rPr sz="1150" spc="-45" dirty="0">
                <a:solidFill>
                  <a:srgbClr val="2C2825"/>
                </a:solidFill>
                <a:latin typeface="Arial"/>
                <a:cs typeface="Arial"/>
              </a:rPr>
              <a:t>wide,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plus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2C2825"/>
                </a:solidFill>
                <a:latin typeface="Arial"/>
                <a:cs typeface="Arial"/>
              </a:rPr>
              <a:t>code-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signing</a:t>
            </a:r>
            <a:r>
              <a:rPr sz="115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certs </a:t>
            </a:r>
            <a:r>
              <a:rPr sz="1150" spc="-5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2C2825"/>
                </a:solidFill>
                <a:latin typeface="Arial"/>
                <a:cs typeface="Arial"/>
              </a:rPr>
              <a:t>S/MIME</a:t>
            </a:r>
            <a:r>
              <a:rPr sz="115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2C2825"/>
                </a:solidFill>
                <a:latin typeface="Arial"/>
                <a:cs typeface="Arial"/>
              </a:rPr>
              <a:t>email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encryption,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2C2825"/>
                </a:solidFill>
                <a:latin typeface="Arial"/>
                <a:cs typeface="Arial"/>
              </a:rPr>
              <a:t>run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2C2825"/>
                </a:solidFill>
                <a:latin typeface="Arial"/>
                <a:cs typeface="Arial"/>
              </a:rPr>
              <a:t>on 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this</a:t>
            </a:r>
            <a:r>
              <a:rPr sz="115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2C2825"/>
                </a:solidFill>
                <a:latin typeface="Arial"/>
                <a:cs typeface="Arial"/>
              </a:rPr>
              <a:t>same</a:t>
            </a:r>
            <a:r>
              <a:rPr sz="115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2C2825"/>
                </a:solidFill>
                <a:latin typeface="Arial"/>
                <a:cs typeface="Arial"/>
              </a:rPr>
              <a:t>math.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1508251"/>
            <a:ext cx="197231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50" dirty="0">
                <a:solidFill>
                  <a:srgbClr val="1D2660"/>
                </a:solidFill>
              </a:rPr>
              <a:t>When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Is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150" dirty="0">
                <a:solidFill>
                  <a:srgbClr val="1D2660"/>
                </a:solidFill>
              </a:rPr>
              <a:t>Q-</a:t>
            </a:r>
            <a:r>
              <a:rPr spc="-195" dirty="0">
                <a:solidFill>
                  <a:srgbClr val="1D2660"/>
                </a:solidFill>
              </a:rPr>
              <a:t>Day?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523113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honest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answer: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credible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experts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don’t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agree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and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range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75" dirty="0">
                <a:solidFill>
                  <a:srgbClr val="6A717F"/>
                </a:solidFill>
                <a:latin typeface="Arial"/>
                <a:cs typeface="Arial"/>
              </a:rPr>
              <a:t>spans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decade.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266" y="3301174"/>
            <a:ext cx="8558530" cy="187325"/>
            <a:chOff x="739266" y="3301174"/>
            <a:chExt cx="8558530" cy="187325"/>
          </a:xfrm>
        </p:grpSpPr>
        <p:sp>
          <p:nvSpPr>
            <p:cNvPr id="5" name="object 5"/>
            <p:cNvSpPr/>
            <p:nvPr/>
          </p:nvSpPr>
          <p:spPr>
            <a:xfrm>
              <a:off x="755141" y="3394709"/>
              <a:ext cx="8526780" cy="0"/>
            </a:xfrm>
            <a:custGeom>
              <a:avLst/>
              <a:gdLst/>
              <a:ahLst/>
              <a:cxnLst/>
              <a:rect l="l" t="t" r="r" b="b"/>
              <a:pathLst>
                <a:path w="8526780">
                  <a:moveTo>
                    <a:pt x="0" y="0"/>
                  </a:moveTo>
                  <a:lnTo>
                    <a:pt x="8526780" y="0"/>
                  </a:lnTo>
                </a:path>
              </a:pathLst>
            </a:custGeom>
            <a:ln w="31445">
              <a:solidFill>
                <a:srgbClr val="8EB1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908" y="3301174"/>
              <a:ext cx="187071" cy="1870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0942" y="3301174"/>
              <a:ext cx="187070" cy="18707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41908" y="2526284"/>
            <a:ext cx="44958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65" dirty="0">
                <a:solidFill>
                  <a:srgbClr val="1D2660"/>
                </a:solidFill>
                <a:latin typeface="Arial"/>
                <a:cs typeface="Arial"/>
              </a:rPr>
              <a:t>2029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6504" y="3039872"/>
            <a:ext cx="15811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80" dirty="0">
                <a:solidFill>
                  <a:srgbClr val="6A717F"/>
                </a:solidFill>
                <a:latin typeface="Arial"/>
                <a:cs typeface="Arial"/>
              </a:rPr>
              <a:t>Google’s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internal</a:t>
            </a:r>
            <a:r>
              <a:rPr sz="1150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deadline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7099" y="3478281"/>
            <a:ext cx="1635760" cy="106553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20"/>
              </a:spcBef>
            </a:pPr>
            <a:r>
              <a:rPr sz="1650" b="1" spc="-20" dirty="0">
                <a:solidFill>
                  <a:srgbClr val="1D2660"/>
                </a:solidFill>
                <a:latin typeface="Arial"/>
                <a:cs typeface="Arial"/>
              </a:rPr>
              <a:t>2030</a:t>
            </a:r>
            <a:endParaRPr sz="1650">
              <a:latin typeface="Arial"/>
              <a:cs typeface="Arial"/>
            </a:endParaRPr>
          </a:p>
          <a:p>
            <a:pPr marL="12065" marR="5080" indent="-635" algn="ctr">
              <a:lnSpc>
                <a:spcPct val="105400"/>
              </a:lnSpc>
              <a:spcBef>
                <a:spcPts val="720"/>
              </a:spcBef>
            </a:pPr>
            <a:r>
              <a:rPr sz="1150" spc="-150" dirty="0">
                <a:solidFill>
                  <a:srgbClr val="6A717F"/>
                </a:solidFill>
                <a:latin typeface="Arial"/>
                <a:cs typeface="Arial"/>
              </a:rPr>
              <a:t>NSA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70" dirty="0">
                <a:solidFill>
                  <a:srgbClr val="6A717F"/>
                </a:solidFill>
                <a:latin typeface="Arial"/>
                <a:cs typeface="Arial"/>
              </a:rPr>
              <a:t>CNSA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2.0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mandate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for 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networking</a:t>
            </a:r>
            <a:r>
              <a:rPr sz="1150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and software/firmware</a:t>
            </a:r>
            <a:r>
              <a:rPr sz="1150" spc="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signing.</a:t>
            </a:r>
            <a:endParaRPr sz="11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1040" y="3301174"/>
            <a:ext cx="186309" cy="18707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511543" y="2526284"/>
            <a:ext cx="76581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95" dirty="0">
                <a:solidFill>
                  <a:srgbClr val="1D2660"/>
                </a:solidFill>
                <a:latin typeface="Arial"/>
                <a:cs typeface="Arial"/>
              </a:rPr>
              <a:t>2033–</a:t>
            </a:r>
            <a:r>
              <a:rPr sz="1650" b="1" spc="-45" dirty="0">
                <a:solidFill>
                  <a:srgbClr val="1D2660"/>
                </a:solidFill>
                <a:latin typeface="Arial"/>
                <a:cs typeface="Arial"/>
              </a:rPr>
              <a:t>35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83479" y="2947669"/>
            <a:ext cx="1820545" cy="3867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15875">
              <a:lnSpc>
                <a:spcPct val="105200"/>
              </a:lnSpc>
              <a:spcBef>
                <a:spcPts val="35"/>
              </a:spcBef>
            </a:pP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Global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90" dirty="0">
                <a:solidFill>
                  <a:srgbClr val="6A717F"/>
                </a:solidFill>
                <a:latin typeface="Arial"/>
                <a:cs typeface="Arial"/>
              </a:rPr>
              <a:t>Risk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Institute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70" dirty="0">
                <a:solidFill>
                  <a:srgbClr val="6A717F"/>
                </a:solidFill>
                <a:latin typeface="Arial"/>
                <a:cs typeface="Arial"/>
              </a:rPr>
              <a:t>(29-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49%) </a:t>
            </a:r>
            <a:r>
              <a:rPr sz="1150" spc="-150" dirty="0">
                <a:solidFill>
                  <a:srgbClr val="6A717F"/>
                </a:solidFill>
                <a:latin typeface="Arial"/>
                <a:cs typeface="Arial"/>
              </a:rPr>
              <a:t>NSA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70" dirty="0">
                <a:solidFill>
                  <a:srgbClr val="6A717F"/>
                </a:solidFill>
                <a:latin typeface="Arial"/>
                <a:cs typeface="Arial"/>
              </a:rPr>
              <a:t>CNSA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2.0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A717F"/>
                </a:solidFill>
                <a:latin typeface="Arial"/>
                <a:cs typeface="Arial"/>
              </a:rPr>
              <a:t>full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deployment</a:t>
            </a:r>
            <a:endParaRPr sz="11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1666" y="3301174"/>
            <a:ext cx="187071" cy="18707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578850" y="3620515"/>
            <a:ext cx="55308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90" dirty="0">
                <a:solidFill>
                  <a:srgbClr val="1D2660"/>
                </a:solidFill>
                <a:latin typeface="Arial"/>
                <a:cs typeface="Arial"/>
              </a:rPr>
              <a:t>2040+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05062" y="4156964"/>
            <a:ext cx="17005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Global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90" dirty="0">
                <a:solidFill>
                  <a:srgbClr val="6A717F"/>
                </a:solidFill>
                <a:latin typeface="Arial"/>
                <a:cs typeface="Arial"/>
              </a:rPr>
              <a:t>Risk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Institute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80" dirty="0">
                <a:solidFill>
                  <a:srgbClr val="6A717F"/>
                </a:solidFill>
                <a:latin typeface="Arial"/>
                <a:cs typeface="Arial"/>
              </a:rPr>
              <a:t>(&gt;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50%)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79704" y="4979670"/>
            <a:ext cx="8677910" cy="1169670"/>
          </a:xfrm>
          <a:custGeom>
            <a:avLst/>
            <a:gdLst/>
            <a:ahLst/>
            <a:cxnLst/>
            <a:rect l="l" t="t" r="r" b="b"/>
            <a:pathLst>
              <a:path w="8677910" h="1169670">
                <a:moveTo>
                  <a:pt x="8677656" y="1108710"/>
                </a:moveTo>
                <a:lnTo>
                  <a:pt x="8677656" y="60198"/>
                </a:lnTo>
                <a:lnTo>
                  <a:pt x="8672845" y="36647"/>
                </a:lnTo>
                <a:lnTo>
                  <a:pt x="8659749" y="17526"/>
                </a:lnTo>
                <a:lnTo>
                  <a:pt x="8640365" y="4691"/>
                </a:lnTo>
                <a:lnTo>
                  <a:pt x="8616696" y="0"/>
                </a:lnTo>
                <a:lnTo>
                  <a:pt x="60198" y="0"/>
                </a:lnTo>
                <a:lnTo>
                  <a:pt x="36647" y="4691"/>
                </a:lnTo>
                <a:lnTo>
                  <a:pt x="17526" y="17526"/>
                </a:lnTo>
                <a:lnTo>
                  <a:pt x="4691" y="36647"/>
                </a:lnTo>
                <a:lnTo>
                  <a:pt x="0" y="60198"/>
                </a:lnTo>
                <a:lnTo>
                  <a:pt x="0" y="1108710"/>
                </a:lnTo>
                <a:lnTo>
                  <a:pt x="4691" y="1132379"/>
                </a:lnTo>
                <a:lnTo>
                  <a:pt x="17526" y="1151763"/>
                </a:lnTo>
                <a:lnTo>
                  <a:pt x="36647" y="1164859"/>
                </a:lnTo>
                <a:lnTo>
                  <a:pt x="60198" y="1169670"/>
                </a:lnTo>
                <a:lnTo>
                  <a:pt x="8616696" y="1169670"/>
                </a:lnTo>
                <a:lnTo>
                  <a:pt x="8640365" y="1164859"/>
                </a:lnTo>
                <a:lnTo>
                  <a:pt x="8659749" y="1151763"/>
                </a:lnTo>
                <a:lnTo>
                  <a:pt x="8672845" y="1132379"/>
                </a:lnTo>
                <a:lnTo>
                  <a:pt x="8677656" y="1108710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68755" y="5287465"/>
            <a:ext cx="6694170" cy="558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0700"/>
              </a:lnSpc>
              <a:spcBef>
                <a:spcPts val="90"/>
              </a:spcBef>
            </a:pPr>
            <a:r>
              <a:rPr sz="1450" spc="-10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70" dirty="0">
                <a:solidFill>
                  <a:srgbClr val="CADCFB"/>
                </a:solidFill>
                <a:latin typeface="Arial"/>
                <a:cs typeface="Arial"/>
              </a:rPr>
              <a:t>exact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date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80" dirty="0">
                <a:solidFill>
                  <a:srgbClr val="CADCFB"/>
                </a:solidFill>
                <a:latin typeface="Arial"/>
                <a:cs typeface="Arial"/>
              </a:rPr>
              <a:t>is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almost</a:t>
            </a:r>
            <a:r>
              <a:rPr sz="145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25" dirty="0">
                <a:solidFill>
                  <a:srgbClr val="CADCFB"/>
                </a:solidFill>
                <a:latin typeface="Arial"/>
                <a:cs typeface="Arial"/>
              </a:rPr>
              <a:t>irrelevant</a:t>
            </a:r>
            <a:r>
              <a:rPr sz="145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45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planning. </a:t>
            </a:r>
            <a:r>
              <a:rPr sz="1450" spc="-35" dirty="0">
                <a:solidFill>
                  <a:srgbClr val="CADCFB"/>
                </a:solidFill>
                <a:latin typeface="Arial"/>
                <a:cs typeface="Arial"/>
              </a:rPr>
              <a:t>Migrations</a:t>
            </a:r>
            <a:r>
              <a:rPr sz="145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CADCFB"/>
                </a:solidFill>
                <a:latin typeface="Arial"/>
                <a:cs typeface="Arial"/>
              </a:rPr>
              <a:t>at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CADCFB"/>
                </a:solidFill>
                <a:latin typeface="Arial"/>
                <a:cs typeface="Arial"/>
              </a:rPr>
              <a:t>this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85" dirty="0">
                <a:solidFill>
                  <a:srgbClr val="CADCFB"/>
                </a:solidFill>
                <a:latin typeface="Arial"/>
                <a:cs typeface="Arial"/>
              </a:rPr>
              <a:t>scale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60" dirty="0">
                <a:solidFill>
                  <a:srgbClr val="CADCFB"/>
                </a:solidFill>
                <a:latin typeface="Arial"/>
                <a:cs typeface="Arial"/>
              </a:rPr>
              <a:t>take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65" dirty="0">
                <a:solidFill>
                  <a:srgbClr val="CADCFB"/>
                </a:solidFill>
                <a:latin typeface="Arial"/>
                <a:cs typeface="Arial"/>
              </a:rPr>
              <a:t>5–15</a:t>
            </a:r>
            <a:r>
              <a:rPr sz="145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10" dirty="0">
                <a:solidFill>
                  <a:srgbClr val="CADCFB"/>
                </a:solidFill>
                <a:latin typeface="Arial"/>
                <a:cs typeface="Arial"/>
              </a:rPr>
              <a:t>years. </a:t>
            </a:r>
            <a:r>
              <a:rPr sz="1450" spc="-95" dirty="0">
                <a:solidFill>
                  <a:srgbClr val="FF0000"/>
                </a:solidFill>
                <a:latin typeface="Arial"/>
                <a:cs typeface="Arial"/>
              </a:rPr>
              <a:t>Every</a:t>
            </a:r>
            <a:r>
              <a:rPr sz="145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25" dirty="0">
                <a:solidFill>
                  <a:srgbClr val="FF0000"/>
                </a:solidFill>
                <a:latin typeface="Arial"/>
                <a:cs typeface="Arial"/>
              </a:rPr>
              <a:t>prediction</a:t>
            </a:r>
            <a:r>
              <a:rPr sz="145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0000"/>
                </a:solidFill>
                <a:latin typeface="Arial"/>
                <a:cs typeface="Arial"/>
              </a:rPr>
              <a:t>points</a:t>
            </a:r>
            <a:r>
              <a:rPr sz="145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145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95" dirty="0">
                <a:solidFill>
                  <a:srgbClr val="FF0000"/>
                </a:solidFill>
                <a:latin typeface="Arial"/>
                <a:cs typeface="Arial"/>
              </a:rPr>
              <a:t>same</a:t>
            </a:r>
            <a:r>
              <a:rPr sz="145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25" dirty="0">
                <a:solidFill>
                  <a:srgbClr val="FF0000"/>
                </a:solidFill>
                <a:latin typeface="Arial"/>
                <a:cs typeface="Arial"/>
              </a:rPr>
              <a:t>direction:</a:t>
            </a:r>
            <a:r>
              <a:rPr sz="145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FF0000"/>
                </a:solidFill>
                <a:latin typeface="Arial"/>
                <a:cs typeface="Arial"/>
              </a:rPr>
              <a:t>start</a:t>
            </a:r>
            <a:r>
              <a:rPr sz="145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FF0000"/>
                </a:solidFill>
                <a:latin typeface="Arial"/>
                <a:cs typeface="Arial"/>
              </a:rPr>
              <a:t>now.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66" y="3632708"/>
            <a:ext cx="405320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254" dirty="0"/>
              <a:t>Why</a:t>
            </a:r>
            <a:r>
              <a:rPr sz="3300" spc="-160" dirty="0"/>
              <a:t> </a:t>
            </a:r>
            <a:r>
              <a:rPr sz="3300" spc="-290" dirty="0"/>
              <a:t>Do</a:t>
            </a:r>
            <a:r>
              <a:rPr sz="3300" spc="-160" dirty="0"/>
              <a:t> </a:t>
            </a:r>
            <a:r>
              <a:rPr sz="3300" spc="-225" dirty="0"/>
              <a:t>We</a:t>
            </a:r>
            <a:r>
              <a:rPr sz="3300" spc="-165" dirty="0"/>
              <a:t> </a:t>
            </a:r>
            <a:r>
              <a:rPr sz="3300" spc="-310" dirty="0"/>
              <a:t>Care</a:t>
            </a:r>
            <a:r>
              <a:rPr sz="3300" spc="-165" dirty="0"/>
              <a:t> </a:t>
            </a:r>
            <a:r>
              <a:rPr sz="3300" spc="-295" dirty="0"/>
              <a:t>Now?</a:t>
            </a:r>
            <a:endParaRPr sz="3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0" y="4751070"/>
            <a:ext cx="1745742" cy="17411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6443" y="1292352"/>
            <a:ext cx="877061" cy="399288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91566" y="1550923"/>
            <a:ext cx="304863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-175" dirty="0"/>
              <a:t>Why</a:t>
            </a:r>
            <a:r>
              <a:rPr sz="2450" spc="-120" dirty="0"/>
              <a:t> </a:t>
            </a:r>
            <a:r>
              <a:rPr sz="2450" spc="-204" dirty="0"/>
              <a:t>Do</a:t>
            </a:r>
            <a:r>
              <a:rPr sz="2450" spc="-110" dirty="0"/>
              <a:t> </a:t>
            </a:r>
            <a:r>
              <a:rPr sz="2450" spc="-150" dirty="0"/>
              <a:t>We</a:t>
            </a:r>
            <a:r>
              <a:rPr sz="2450" spc="-110" dirty="0"/>
              <a:t> </a:t>
            </a:r>
            <a:r>
              <a:rPr sz="2450" spc="-215" dirty="0"/>
              <a:t>Care</a:t>
            </a:r>
            <a:r>
              <a:rPr sz="2450" spc="-130" dirty="0"/>
              <a:t> </a:t>
            </a:r>
            <a:r>
              <a:rPr sz="2450" spc="-135" dirty="0"/>
              <a:t>Now?</a:t>
            </a:r>
            <a:endParaRPr sz="2450"/>
          </a:p>
        </p:txBody>
      </p:sp>
      <p:sp>
        <p:nvSpPr>
          <p:cNvPr id="6" name="object 6"/>
          <p:cNvSpPr txBox="1"/>
          <p:nvPr/>
        </p:nvSpPr>
        <p:spPr>
          <a:xfrm>
            <a:off x="591566" y="2261870"/>
            <a:ext cx="7940675" cy="65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70" dirty="0">
                <a:solidFill>
                  <a:srgbClr val="CC0000"/>
                </a:solidFill>
                <a:latin typeface="Arial"/>
                <a:cs typeface="Arial"/>
              </a:rPr>
              <a:t>Some</a:t>
            </a:r>
            <a:r>
              <a:rPr sz="165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85" dirty="0">
                <a:solidFill>
                  <a:srgbClr val="CC0000"/>
                </a:solidFill>
                <a:latin typeface="Arial"/>
                <a:cs typeface="Arial"/>
              </a:rPr>
              <a:t>of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75" dirty="0">
                <a:solidFill>
                  <a:srgbClr val="CC0000"/>
                </a:solidFill>
                <a:latin typeface="Arial"/>
                <a:cs typeface="Arial"/>
              </a:rPr>
              <a:t>the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95" dirty="0">
                <a:solidFill>
                  <a:srgbClr val="CC0000"/>
                </a:solidFill>
                <a:latin typeface="Arial"/>
                <a:cs typeface="Arial"/>
              </a:rPr>
              <a:t>data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20" dirty="0">
                <a:solidFill>
                  <a:srgbClr val="CC0000"/>
                </a:solidFill>
                <a:latin typeface="Arial"/>
                <a:cs typeface="Arial"/>
              </a:rPr>
              <a:t>your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20" dirty="0">
                <a:solidFill>
                  <a:srgbClr val="CC0000"/>
                </a:solidFill>
                <a:latin typeface="Arial"/>
                <a:cs typeface="Arial"/>
              </a:rPr>
              <a:t>organization</a:t>
            </a:r>
            <a:r>
              <a:rPr sz="165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30" dirty="0">
                <a:solidFill>
                  <a:srgbClr val="CC0000"/>
                </a:solidFill>
                <a:latin typeface="Arial"/>
                <a:cs typeface="Arial"/>
              </a:rPr>
              <a:t>handles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05" dirty="0">
                <a:solidFill>
                  <a:srgbClr val="CC0000"/>
                </a:solidFill>
                <a:latin typeface="Arial"/>
                <a:cs typeface="Arial"/>
              </a:rPr>
              <a:t>today</a:t>
            </a:r>
            <a:r>
              <a:rPr sz="165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95" dirty="0">
                <a:solidFill>
                  <a:srgbClr val="CC0000"/>
                </a:solidFill>
                <a:latin typeface="Arial"/>
                <a:cs typeface="Arial"/>
              </a:rPr>
              <a:t>still</a:t>
            </a:r>
            <a:r>
              <a:rPr sz="1650" b="1" spc="-8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70" dirty="0">
                <a:solidFill>
                  <a:srgbClr val="CC0000"/>
                </a:solidFill>
                <a:latin typeface="Arial"/>
                <a:cs typeface="Arial"/>
              </a:rPr>
              <a:t>has</a:t>
            </a:r>
            <a:r>
              <a:rPr sz="1650" b="1" spc="-70" dirty="0">
                <a:solidFill>
                  <a:srgbClr val="CC0000"/>
                </a:solidFill>
                <a:latin typeface="Arial"/>
                <a:cs typeface="Arial"/>
              </a:rPr>
              <a:t> to</a:t>
            </a:r>
            <a:r>
              <a:rPr sz="165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14" dirty="0">
                <a:solidFill>
                  <a:srgbClr val="CC0000"/>
                </a:solidFill>
                <a:latin typeface="Arial"/>
                <a:cs typeface="Arial"/>
              </a:rPr>
              <a:t>be</a:t>
            </a:r>
            <a:r>
              <a:rPr sz="165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30" dirty="0">
                <a:solidFill>
                  <a:srgbClr val="CC0000"/>
                </a:solidFill>
                <a:latin typeface="Arial"/>
                <a:cs typeface="Arial"/>
              </a:rPr>
              <a:t>secret</a:t>
            </a:r>
            <a:r>
              <a:rPr sz="165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10" dirty="0">
                <a:solidFill>
                  <a:srgbClr val="CC0000"/>
                </a:solidFill>
                <a:latin typeface="Arial"/>
                <a:cs typeface="Arial"/>
              </a:rPr>
              <a:t>10+</a:t>
            </a:r>
            <a:r>
              <a:rPr sz="165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145" dirty="0">
                <a:solidFill>
                  <a:srgbClr val="CC0000"/>
                </a:solidFill>
                <a:latin typeface="Arial"/>
                <a:cs typeface="Arial"/>
              </a:rPr>
              <a:t>years</a:t>
            </a:r>
            <a:r>
              <a:rPr sz="165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95" dirty="0">
                <a:solidFill>
                  <a:srgbClr val="CC0000"/>
                </a:solidFill>
                <a:latin typeface="Arial"/>
                <a:cs typeface="Arial"/>
              </a:rPr>
              <a:t>from</a:t>
            </a:r>
            <a:r>
              <a:rPr sz="1650" b="1" spc="-7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650" b="1" spc="-30" dirty="0">
                <a:solidFill>
                  <a:srgbClr val="CC0000"/>
                </a:solidFill>
                <a:latin typeface="Arial"/>
                <a:cs typeface="Arial"/>
              </a:rPr>
              <a:t>now.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1300" i="1" spc="-60" dirty="0">
                <a:solidFill>
                  <a:srgbClr val="CADCFB"/>
                </a:solidFill>
                <a:latin typeface="Arial"/>
                <a:cs typeface="Arial"/>
              </a:rPr>
              <a:t>That’s </a:t>
            </a:r>
            <a:r>
              <a:rPr sz="1300" i="1" spc="-35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25" dirty="0">
                <a:solidFill>
                  <a:srgbClr val="CADCFB"/>
                </a:solidFill>
                <a:latin typeface="Arial"/>
                <a:cs typeface="Arial"/>
              </a:rPr>
              <a:t>data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dirty="0">
                <a:solidFill>
                  <a:srgbClr val="CADCFB"/>
                </a:solidFill>
                <a:latin typeface="Arial"/>
                <a:cs typeface="Arial"/>
              </a:rPr>
              <a:t>at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45" dirty="0">
                <a:solidFill>
                  <a:srgbClr val="CADCFB"/>
                </a:solidFill>
                <a:latin typeface="Arial"/>
                <a:cs typeface="Arial"/>
              </a:rPr>
              <a:t>risk </a:t>
            </a:r>
            <a:r>
              <a:rPr sz="1300" i="1" dirty="0">
                <a:solidFill>
                  <a:srgbClr val="CADCFB"/>
                </a:solidFill>
                <a:latin typeface="Arial"/>
                <a:cs typeface="Arial"/>
              </a:rPr>
              <a:t>right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45" dirty="0">
                <a:solidFill>
                  <a:srgbClr val="CADCFB"/>
                </a:solidFill>
                <a:latin typeface="Arial"/>
                <a:cs typeface="Arial"/>
              </a:rPr>
              <a:t>now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125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300" i="1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CADCFB"/>
                </a:solidFill>
                <a:latin typeface="Arial"/>
                <a:cs typeface="Arial"/>
              </a:rPr>
              <a:t>later.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1566" y="3257041"/>
            <a:ext cx="8315959" cy="8985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1" spc="-105" dirty="0">
                <a:solidFill>
                  <a:srgbClr val="CADCFB"/>
                </a:solidFill>
                <a:latin typeface="Arial"/>
                <a:cs typeface="Arial"/>
              </a:rPr>
              <a:t>HARVEST</a:t>
            </a:r>
            <a:r>
              <a:rPr sz="1450" b="1" spc="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b="1" dirty="0">
                <a:solidFill>
                  <a:srgbClr val="CADCFB"/>
                </a:solidFill>
                <a:latin typeface="Arial"/>
                <a:cs typeface="Arial"/>
              </a:rPr>
              <a:t>NOW,</a:t>
            </a:r>
            <a:r>
              <a:rPr sz="1450" b="1" spc="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b="1" spc="-125" dirty="0">
                <a:solidFill>
                  <a:srgbClr val="CADCFB"/>
                </a:solidFill>
                <a:latin typeface="Arial"/>
                <a:cs typeface="Arial"/>
              </a:rPr>
              <a:t>DECRYPT</a:t>
            </a:r>
            <a:r>
              <a:rPr sz="1450" b="1" spc="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rgbClr val="CADCFB"/>
                </a:solidFill>
                <a:latin typeface="Arial"/>
                <a:cs typeface="Arial"/>
              </a:rPr>
              <a:t>LATER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18800"/>
              </a:lnSpc>
            </a:pP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Nation-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actors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already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recording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encrypted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internet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traffic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today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VPN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sessions,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financial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transactions,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records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—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ability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read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yet.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bet: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quantum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computer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lets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decrypt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retroactively.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8827" y="4451603"/>
            <a:ext cx="8979535" cy="1018540"/>
          </a:xfrm>
          <a:custGeom>
            <a:avLst/>
            <a:gdLst/>
            <a:ahLst/>
            <a:cxnLst/>
            <a:rect l="l" t="t" r="r" b="b"/>
            <a:pathLst>
              <a:path w="8979535" h="1018539">
                <a:moveTo>
                  <a:pt x="8979408" y="957834"/>
                </a:moveTo>
                <a:lnTo>
                  <a:pt x="8979408" y="60198"/>
                </a:lnTo>
                <a:lnTo>
                  <a:pt x="8974597" y="36647"/>
                </a:lnTo>
                <a:lnTo>
                  <a:pt x="8961501" y="17526"/>
                </a:lnTo>
                <a:lnTo>
                  <a:pt x="8942117" y="4691"/>
                </a:lnTo>
                <a:lnTo>
                  <a:pt x="8918448" y="0"/>
                </a:lnTo>
                <a:lnTo>
                  <a:pt x="60198" y="0"/>
                </a:lnTo>
                <a:lnTo>
                  <a:pt x="36647" y="4691"/>
                </a:lnTo>
                <a:lnTo>
                  <a:pt x="17526" y="17526"/>
                </a:lnTo>
                <a:lnTo>
                  <a:pt x="4691" y="36647"/>
                </a:lnTo>
                <a:lnTo>
                  <a:pt x="0" y="60198"/>
                </a:lnTo>
                <a:lnTo>
                  <a:pt x="0" y="957834"/>
                </a:lnTo>
                <a:lnTo>
                  <a:pt x="4691" y="981384"/>
                </a:lnTo>
                <a:lnTo>
                  <a:pt x="17526" y="1000506"/>
                </a:lnTo>
                <a:lnTo>
                  <a:pt x="36647" y="1013340"/>
                </a:lnTo>
                <a:lnTo>
                  <a:pt x="60198" y="1018032"/>
                </a:lnTo>
                <a:lnTo>
                  <a:pt x="8918448" y="1018032"/>
                </a:lnTo>
                <a:lnTo>
                  <a:pt x="8942117" y="1013340"/>
                </a:lnTo>
                <a:lnTo>
                  <a:pt x="8961501" y="1000506"/>
                </a:lnTo>
                <a:lnTo>
                  <a:pt x="8974597" y="981384"/>
                </a:lnTo>
                <a:lnTo>
                  <a:pt x="8979408" y="957834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7880" y="4736997"/>
            <a:ext cx="8070215" cy="459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90"/>
              </a:spcBef>
            </a:pPr>
            <a:r>
              <a:rPr sz="1200" b="1" spc="-10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80" dirty="0">
                <a:solidFill>
                  <a:srgbClr val="FFFFFF"/>
                </a:solidFill>
                <a:latin typeface="Arial"/>
                <a:cs typeface="Arial"/>
              </a:rPr>
              <a:t>organizations,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list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5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Arial"/>
                <a:cs typeface="Arial"/>
              </a:rPr>
              <a:t>long:</a:t>
            </a:r>
            <a:r>
              <a:rPr sz="120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CADCFB"/>
                </a:solidFill>
                <a:latin typeface="Arial"/>
                <a:cs typeface="Arial"/>
              </a:rPr>
              <a:t>decades-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long </a:t>
            </a:r>
            <a:r>
              <a:rPr sz="1200" spc="-50" dirty="0">
                <a:solidFill>
                  <a:srgbClr val="CADCFB"/>
                </a:solidFill>
                <a:latin typeface="Arial"/>
                <a:cs typeface="Arial"/>
              </a:rPr>
              <a:t>research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datasets,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patient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CADCFB"/>
                </a:solidFill>
                <a:latin typeface="Arial"/>
                <a:cs typeface="Arial"/>
              </a:rPr>
              <a:t>health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records,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financial</a:t>
            </a:r>
            <a:r>
              <a:rPr sz="12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CADCFB"/>
                </a:solidFill>
                <a:latin typeface="Arial"/>
                <a:cs typeface="Arial"/>
              </a:rPr>
              <a:t>HR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records,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 and 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legal 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holds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exactly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ADCFB"/>
                </a:solidFill>
                <a:latin typeface="Arial"/>
                <a:cs typeface="Arial"/>
              </a:rPr>
              <a:t>kind</a:t>
            </a:r>
            <a:r>
              <a:rPr sz="12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of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data</a:t>
            </a:r>
            <a:r>
              <a:rPr sz="120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CADCFB"/>
                </a:solidFill>
                <a:latin typeface="Arial"/>
                <a:cs typeface="Arial"/>
              </a:rPr>
              <a:t>regulations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CADCFB"/>
                </a:solidFill>
                <a:latin typeface="Arial"/>
                <a:cs typeface="Arial"/>
              </a:rPr>
              <a:t>like </a:t>
            </a:r>
            <a:r>
              <a:rPr sz="1200" spc="-120" dirty="0">
                <a:solidFill>
                  <a:srgbClr val="CADCFB"/>
                </a:solidFill>
                <a:latin typeface="Arial"/>
                <a:cs typeface="Arial"/>
              </a:rPr>
              <a:t>HIPAA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and</a:t>
            </a:r>
            <a:r>
              <a:rPr sz="12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65" dirty="0">
                <a:solidFill>
                  <a:srgbClr val="CADCFB"/>
                </a:solidFill>
                <a:latin typeface="Arial"/>
                <a:cs typeface="Arial"/>
              </a:rPr>
              <a:t>GDPR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ADCFB"/>
                </a:solidFill>
                <a:latin typeface="Arial"/>
                <a:cs typeface="Arial"/>
              </a:rPr>
              <a:t>require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organizations</a:t>
            </a:r>
            <a:r>
              <a:rPr sz="120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200" spc="-6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protect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for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CADCFB"/>
                </a:solidFill>
                <a:latin typeface="Arial"/>
                <a:cs typeface="Arial"/>
              </a:rPr>
              <a:t>years,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ADCFB"/>
                </a:solidFill>
                <a:latin typeface="Arial"/>
                <a:cs typeface="Arial"/>
              </a:rPr>
              <a:t>months.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1557" y="5713881"/>
            <a:ext cx="8429625" cy="459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90"/>
              </a:spcBef>
            </a:pPr>
            <a:r>
              <a:rPr sz="1200" i="1" spc="-80" dirty="0">
                <a:solidFill>
                  <a:srgbClr val="CADCFB"/>
                </a:solidFill>
                <a:latin typeface="Arial"/>
                <a:cs typeface="Arial"/>
              </a:rPr>
              <a:t>This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flips </a:t>
            </a:r>
            <a:r>
              <a:rPr sz="1200" i="1" spc="-1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200" i="1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CADCFB"/>
                </a:solidFill>
                <a:latin typeface="Arial"/>
                <a:cs typeface="Arial"/>
              </a:rPr>
              <a:t>usual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security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question.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ADCFB"/>
                </a:solidFill>
                <a:latin typeface="Arial"/>
                <a:cs typeface="Arial"/>
              </a:rPr>
              <a:t>It’s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200" i="1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“will</a:t>
            </a:r>
            <a:r>
              <a:rPr sz="1200" i="1" spc="-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quantum </a:t>
            </a:r>
            <a:r>
              <a:rPr sz="1200" i="1" spc="-45" dirty="0">
                <a:solidFill>
                  <a:srgbClr val="CADCFB"/>
                </a:solidFill>
                <a:latin typeface="Arial"/>
                <a:cs typeface="Arial"/>
              </a:rPr>
              <a:t>computers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CADCFB"/>
                </a:solidFill>
                <a:latin typeface="Arial"/>
                <a:cs typeface="Arial"/>
              </a:rPr>
              <a:t>ever 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exist,”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it’s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“how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long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75" dirty="0">
                <a:solidFill>
                  <a:srgbClr val="CADCFB"/>
                </a:solidFill>
                <a:latin typeface="Arial"/>
                <a:cs typeface="Arial"/>
              </a:rPr>
              <a:t>does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this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CADCFB"/>
                </a:solidFill>
                <a:latin typeface="Arial"/>
                <a:cs typeface="Arial"/>
              </a:rPr>
              <a:t>specific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60" dirty="0">
                <a:solidFill>
                  <a:srgbClr val="CADCFB"/>
                </a:solidFill>
                <a:latin typeface="Arial"/>
                <a:cs typeface="Arial"/>
              </a:rPr>
              <a:t>piece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of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ADCFB"/>
                </a:solidFill>
                <a:latin typeface="Arial"/>
                <a:cs typeface="Arial"/>
              </a:rPr>
              <a:t>data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need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CADCFB"/>
                </a:solidFill>
                <a:latin typeface="Arial"/>
                <a:cs typeface="Arial"/>
              </a:rPr>
              <a:t>stay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CADCFB"/>
                </a:solidFill>
                <a:latin typeface="Arial"/>
                <a:cs typeface="Arial"/>
              </a:rPr>
              <a:t>secret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60" dirty="0">
                <a:solidFill>
                  <a:srgbClr val="CADCFB"/>
                </a:solidFill>
                <a:latin typeface="Arial"/>
                <a:cs typeface="Arial"/>
              </a:rPr>
              <a:t>is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that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CADCFB"/>
                </a:solidFill>
                <a:latin typeface="Arial"/>
                <a:cs typeface="Arial"/>
              </a:rPr>
              <a:t>longer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than</a:t>
            </a:r>
            <a:r>
              <a:rPr sz="1200" i="1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we </a:t>
            </a:r>
            <a:r>
              <a:rPr sz="1200" i="1" spc="-55" dirty="0">
                <a:solidFill>
                  <a:srgbClr val="CADCFB"/>
                </a:solidFill>
                <a:latin typeface="Arial"/>
                <a:cs typeface="Arial"/>
              </a:rPr>
              <a:t>have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left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200" i="1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ADCFB"/>
                </a:solidFill>
                <a:latin typeface="Arial"/>
                <a:cs typeface="Arial"/>
              </a:rPr>
              <a:t>protect</a:t>
            </a:r>
            <a:r>
              <a:rPr sz="1200" i="1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CADCFB"/>
                </a:solidFill>
                <a:latin typeface="Arial"/>
                <a:cs typeface="Arial"/>
              </a:rPr>
              <a:t>it?”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0" dirty="0">
                <a:solidFill>
                  <a:srgbClr val="1D2660"/>
                </a:solidFill>
              </a:rPr>
              <a:t>What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Is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90" dirty="0">
                <a:solidFill>
                  <a:srgbClr val="1D2660"/>
                </a:solidFill>
              </a:rPr>
              <a:t>the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150" dirty="0">
                <a:solidFill>
                  <a:srgbClr val="1D2660"/>
                </a:solidFill>
              </a:rPr>
              <a:t>Industry</a:t>
            </a:r>
            <a:r>
              <a:rPr spc="-100" dirty="0">
                <a:solidFill>
                  <a:srgbClr val="1D2660"/>
                </a:solidFill>
              </a:rPr>
              <a:t> </a:t>
            </a:r>
            <a:r>
              <a:rPr spc="-180" dirty="0">
                <a:solidFill>
                  <a:srgbClr val="1D2660"/>
                </a:solidFill>
              </a:rPr>
              <a:t>Doing?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63919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migration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isn’t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theoretical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anymore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major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5" dirty="0">
                <a:solidFill>
                  <a:srgbClr val="6A717F"/>
                </a:solidFill>
                <a:latin typeface="Arial"/>
                <a:cs typeface="Arial"/>
              </a:rPr>
              <a:t>vendors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are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already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shipping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it,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quietly,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by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default.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6166" y="2429255"/>
            <a:ext cx="377190" cy="377190"/>
          </a:xfrm>
          <a:custGeom>
            <a:avLst/>
            <a:gdLst/>
            <a:ahLst/>
            <a:cxnLst/>
            <a:rect l="l" t="t" r="r" b="b"/>
            <a:pathLst>
              <a:path w="377190" h="377189">
                <a:moveTo>
                  <a:pt x="377190" y="188213"/>
                </a:moveTo>
                <a:lnTo>
                  <a:pt x="370444" y="138288"/>
                </a:lnTo>
                <a:lnTo>
                  <a:pt x="351423" y="93359"/>
                </a:lnTo>
                <a:lnTo>
                  <a:pt x="321945" y="55244"/>
                </a:lnTo>
                <a:lnTo>
                  <a:pt x="283830" y="25766"/>
                </a:lnTo>
                <a:lnTo>
                  <a:pt x="238901" y="6745"/>
                </a:lnTo>
                <a:lnTo>
                  <a:pt x="188976" y="0"/>
                </a:lnTo>
                <a:lnTo>
                  <a:pt x="138729" y="6745"/>
                </a:lnTo>
                <a:lnTo>
                  <a:pt x="93584" y="25766"/>
                </a:lnTo>
                <a:lnTo>
                  <a:pt x="55340" y="55244"/>
                </a:lnTo>
                <a:lnTo>
                  <a:pt x="25795" y="93359"/>
                </a:lnTo>
                <a:lnTo>
                  <a:pt x="6748" y="138288"/>
                </a:lnTo>
                <a:lnTo>
                  <a:pt x="0" y="188213"/>
                </a:lnTo>
                <a:lnTo>
                  <a:pt x="6748" y="238460"/>
                </a:lnTo>
                <a:lnTo>
                  <a:pt x="25795" y="283605"/>
                </a:lnTo>
                <a:lnTo>
                  <a:pt x="55340" y="321849"/>
                </a:lnTo>
                <a:lnTo>
                  <a:pt x="93584" y="351394"/>
                </a:lnTo>
                <a:lnTo>
                  <a:pt x="138729" y="370441"/>
                </a:lnTo>
                <a:lnTo>
                  <a:pt x="188976" y="377189"/>
                </a:lnTo>
                <a:lnTo>
                  <a:pt x="238901" y="370441"/>
                </a:lnTo>
                <a:lnTo>
                  <a:pt x="283830" y="351394"/>
                </a:lnTo>
                <a:lnTo>
                  <a:pt x="321945" y="321849"/>
                </a:lnTo>
                <a:lnTo>
                  <a:pt x="351423" y="283605"/>
                </a:lnTo>
                <a:lnTo>
                  <a:pt x="370444" y="238460"/>
                </a:lnTo>
                <a:lnTo>
                  <a:pt x="377190" y="188213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9769" y="2493518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5069" y="2389123"/>
            <a:ext cx="1202690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114" dirty="0">
                <a:solidFill>
                  <a:srgbClr val="2C2825"/>
                </a:solidFill>
                <a:latin typeface="Arial"/>
                <a:cs typeface="Arial"/>
              </a:rPr>
              <a:t>Standards</a:t>
            </a:r>
            <a:r>
              <a:rPr sz="1200" b="1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2C2825"/>
                </a:solidFill>
                <a:latin typeface="Arial"/>
                <a:cs typeface="Arial"/>
              </a:rPr>
              <a:t>are</a:t>
            </a:r>
            <a:r>
              <a:rPr sz="1200" b="1" spc="-40" dirty="0">
                <a:solidFill>
                  <a:srgbClr val="2C2825"/>
                </a:solidFill>
                <a:latin typeface="Arial"/>
                <a:cs typeface="Arial"/>
              </a:rPr>
              <a:t> final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5069" y="2760980"/>
            <a:ext cx="7989570" cy="6051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sz="1150" spc="-135" dirty="0">
                <a:solidFill>
                  <a:srgbClr val="6A717F"/>
                </a:solidFill>
                <a:latin typeface="Arial"/>
                <a:cs typeface="Arial"/>
              </a:rPr>
              <a:t>NIST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published</a:t>
            </a:r>
            <a:r>
              <a:rPr sz="1150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65" dirty="0">
                <a:solidFill>
                  <a:srgbClr val="6A717F"/>
                </a:solidFill>
                <a:latin typeface="Arial"/>
                <a:cs typeface="Arial"/>
              </a:rPr>
              <a:t>FIPS</a:t>
            </a:r>
            <a:r>
              <a:rPr sz="1150" spc="-7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203,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204,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and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205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in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August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2024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(ML-</a:t>
            </a:r>
            <a:r>
              <a:rPr sz="1150" spc="-80" dirty="0">
                <a:solidFill>
                  <a:srgbClr val="6A717F"/>
                </a:solidFill>
                <a:latin typeface="Arial"/>
                <a:cs typeface="Arial"/>
              </a:rPr>
              <a:t>KEM,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0" dirty="0">
                <a:solidFill>
                  <a:srgbClr val="6A717F"/>
                </a:solidFill>
                <a:latin typeface="Arial"/>
                <a:cs typeface="Arial"/>
              </a:rPr>
              <a:t>ML-</a:t>
            </a:r>
            <a:r>
              <a:rPr sz="1150" spc="-95" dirty="0">
                <a:solidFill>
                  <a:srgbClr val="6A717F"/>
                </a:solidFill>
                <a:latin typeface="Arial"/>
                <a:cs typeface="Arial"/>
              </a:rPr>
              <a:t>DSA,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50" dirty="0">
                <a:solidFill>
                  <a:srgbClr val="6A717F"/>
                </a:solidFill>
                <a:latin typeface="Arial"/>
                <a:cs typeface="Arial"/>
              </a:rPr>
              <a:t>SLH-</a:t>
            </a:r>
            <a:r>
              <a:rPr sz="1150" spc="-130" dirty="0">
                <a:solidFill>
                  <a:srgbClr val="6A717F"/>
                </a:solidFill>
                <a:latin typeface="Arial"/>
                <a:cs typeface="Arial"/>
              </a:rPr>
              <a:t>DSA)</a:t>
            </a:r>
            <a:r>
              <a:rPr sz="1150" spc="-7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1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eight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years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A717F"/>
                </a:solidFill>
                <a:latin typeface="Arial"/>
                <a:cs typeface="Arial"/>
              </a:rPr>
              <a:t>of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public 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review,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6A717F"/>
                </a:solidFill>
                <a:latin typeface="Arial"/>
                <a:cs typeface="Arial"/>
              </a:rPr>
              <a:t>same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rigor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that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produced </a:t>
            </a:r>
            <a:r>
              <a:rPr sz="1150" spc="-185" dirty="0">
                <a:solidFill>
                  <a:srgbClr val="6A717F"/>
                </a:solidFill>
                <a:latin typeface="Arial"/>
                <a:cs typeface="Arial"/>
              </a:rPr>
              <a:t>AES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and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14" dirty="0">
                <a:solidFill>
                  <a:srgbClr val="6A717F"/>
                </a:solidFill>
                <a:latin typeface="Arial"/>
                <a:cs typeface="Arial"/>
              </a:rPr>
              <a:t>SHA-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2.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200" b="1" spc="-125" dirty="0">
                <a:solidFill>
                  <a:srgbClr val="2C2825"/>
                </a:solidFill>
                <a:latin typeface="Arial"/>
                <a:cs typeface="Arial"/>
              </a:rPr>
              <a:t>Browsers</a:t>
            </a:r>
            <a:r>
              <a:rPr sz="1200" b="1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2C2825"/>
                </a:solidFill>
                <a:latin typeface="Arial"/>
                <a:cs typeface="Arial"/>
              </a:rPr>
              <a:t>are</a:t>
            </a:r>
            <a:r>
              <a:rPr sz="12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2C2825"/>
                </a:solidFill>
                <a:latin typeface="Arial"/>
                <a:cs typeface="Arial"/>
              </a:rPr>
              <a:t>already</a:t>
            </a:r>
            <a:r>
              <a:rPr sz="120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2C2825"/>
                </a:solidFill>
                <a:latin typeface="Arial"/>
                <a:cs typeface="Arial"/>
              </a:rPr>
              <a:t>shipping</a:t>
            </a:r>
            <a:r>
              <a:rPr sz="1200" b="1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2C2825"/>
                </a:solidFill>
                <a:latin typeface="Arial"/>
                <a:cs typeface="Arial"/>
              </a:rPr>
              <a:t>it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6166" y="3198876"/>
            <a:ext cx="377190" cy="377190"/>
          </a:xfrm>
          <a:custGeom>
            <a:avLst/>
            <a:gdLst/>
            <a:ahLst/>
            <a:cxnLst/>
            <a:rect l="l" t="t" r="r" b="b"/>
            <a:pathLst>
              <a:path w="377190" h="377189">
                <a:moveTo>
                  <a:pt x="377190" y="188213"/>
                </a:moveTo>
                <a:lnTo>
                  <a:pt x="370444" y="138288"/>
                </a:lnTo>
                <a:lnTo>
                  <a:pt x="351423" y="93359"/>
                </a:lnTo>
                <a:lnTo>
                  <a:pt x="321945" y="55244"/>
                </a:lnTo>
                <a:lnTo>
                  <a:pt x="283830" y="25766"/>
                </a:lnTo>
                <a:lnTo>
                  <a:pt x="238901" y="6745"/>
                </a:lnTo>
                <a:lnTo>
                  <a:pt x="188976" y="0"/>
                </a:lnTo>
                <a:lnTo>
                  <a:pt x="138729" y="6745"/>
                </a:lnTo>
                <a:lnTo>
                  <a:pt x="93584" y="25766"/>
                </a:lnTo>
                <a:lnTo>
                  <a:pt x="55340" y="55244"/>
                </a:lnTo>
                <a:lnTo>
                  <a:pt x="25795" y="93359"/>
                </a:lnTo>
                <a:lnTo>
                  <a:pt x="6748" y="138288"/>
                </a:lnTo>
                <a:lnTo>
                  <a:pt x="0" y="188213"/>
                </a:lnTo>
                <a:lnTo>
                  <a:pt x="6748" y="238460"/>
                </a:lnTo>
                <a:lnTo>
                  <a:pt x="25795" y="283605"/>
                </a:lnTo>
                <a:lnTo>
                  <a:pt x="55340" y="321849"/>
                </a:lnTo>
                <a:lnTo>
                  <a:pt x="93584" y="351394"/>
                </a:lnTo>
                <a:lnTo>
                  <a:pt x="138729" y="370441"/>
                </a:lnTo>
                <a:lnTo>
                  <a:pt x="188976" y="377189"/>
                </a:lnTo>
                <a:lnTo>
                  <a:pt x="238901" y="370441"/>
                </a:lnTo>
                <a:lnTo>
                  <a:pt x="283830" y="351394"/>
                </a:lnTo>
                <a:lnTo>
                  <a:pt x="321945" y="321849"/>
                </a:lnTo>
                <a:lnTo>
                  <a:pt x="351423" y="283605"/>
                </a:lnTo>
                <a:lnTo>
                  <a:pt x="370444" y="238460"/>
                </a:lnTo>
                <a:lnTo>
                  <a:pt x="377190" y="188213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99769" y="3263138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5069" y="3530600"/>
            <a:ext cx="8369934" cy="6051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sz="1150" spc="-70" dirty="0">
                <a:solidFill>
                  <a:srgbClr val="6A717F"/>
                </a:solidFill>
                <a:latin typeface="Arial"/>
                <a:cs typeface="Arial"/>
              </a:rPr>
              <a:t>Chrome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enables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hybrid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post-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quantum </a:t>
            </a:r>
            <a:r>
              <a:rPr sz="1150" spc="-80" dirty="0">
                <a:solidFill>
                  <a:srgbClr val="6A717F"/>
                </a:solidFill>
                <a:latin typeface="Arial"/>
                <a:cs typeface="Arial"/>
              </a:rPr>
              <a:t>key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6A717F"/>
                </a:solidFill>
                <a:latin typeface="Arial"/>
                <a:cs typeface="Arial"/>
              </a:rPr>
              <a:t>exchange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by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default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in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its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80" dirty="0">
                <a:solidFill>
                  <a:srgbClr val="6A717F"/>
                </a:solidFill>
                <a:latin typeface="Arial"/>
                <a:cs typeface="Arial"/>
              </a:rPr>
              <a:t>TLS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handshake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5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quietly 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protecting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most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web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users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today,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at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no</a:t>
            </a:r>
            <a:r>
              <a:rPr sz="1150" spc="-6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cost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to 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site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operators.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200" b="1" spc="-125" dirty="0">
                <a:solidFill>
                  <a:srgbClr val="2C2825"/>
                </a:solidFill>
                <a:latin typeface="Arial"/>
                <a:cs typeface="Arial"/>
              </a:rPr>
              <a:t>Cloud</a:t>
            </a:r>
            <a:r>
              <a:rPr sz="1200" b="1" spc="-6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9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200" b="1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150" dirty="0">
                <a:solidFill>
                  <a:srgbClr val="2C2825"/>
                </a:solidFill>
                <a:latin typeface="Arial"/>
                <a:cs typeface="Arial"/>
              </a:rPr>
              <a:t>CDN</a:t>
            </a:r>
            <a:r>
              <a:rPr sz="120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100" dirty="0">
                <a:solidFill>
                  <a:srgbClr val="2C2825"/>
                </a:solidFill>
                <a:latin typeface="Arial"/>
                <a:cs typeface="Arial"/>
              </a:rPr>
              <a:t>providers</a:t>
            </a:r>
            <a:r>
              <a:rPr sz="1200" b="1" spc="-6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2C2825"/>
                </a:solidFill>
                <a:latin typeface="Arial"/>
                <a:cs typeface="Arial"/>
              </a:rPr>
              <a:t>are</a:t>
            </a:r>
            <a:r>
              <a:rPr sz="1200" b="1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110" dirty="0">
                <a:solidFill>
                  <a:srgbClr val="2C2825"/>
                </a:solidFill>
                <a:latin typeface="Arial"/>
                <a:cs typeface="Arial"/>
              </a:rPr>
              <a:t>moving</a:t>
            </a:r>
            <a:r>
              <a:rPr sz="1200" b="1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C2825"/>
                </a:solidFill>
                <a:latin typeface="Arial"/>
                <a:cs typeface="Arial"/>
              </a:rPr>
              <a:t>fast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6166" y="3968496"/>
            <a:ext cx="377190" cy="377190"/>
          </a:xfrm>
          <a:custGeom>
            <a:avLst/>
            <a:gdLst/>
            <a:ahLst/>
            <a:cxnLst/>
            <a:rect l="l" t="t" r="r" b="b"/>
            <a:pathLst>
              <a:path w="377190" h="377189">
                <a:moveTo>
                  <a:pt x="377190" y="188213"/>
                </a:moveTo>
                <a:lnTo>
                  <a:pt x="370444" y="138288"/>
                </a:lnTo>
                <a:lnTo>
                  <a:pt x="351423" y="93359"/>
                </a:lnTo>
                <a:lnTo>
                  <a:pt x="321945" y="55244"/>
                </a:lnTo>
                <a:lnTo>
                  <a:pt x="283830" y="25766"/>
                </a:lnTo>
                <a:lnTo>
                  <a:pt x="238901" y="6745"/>
                </a:lnTo>
                <a:lnTo>
                  <a:pt x="188976" y="0"/>
                </a:lnTo>
                <a:lnTo>
                  <a:pt x="138729" y="6745"/>
                </a:lnTo>
                <a:lnTo>
                  <a:pt x="93584" y="25766"/>
                </a:lnTo>
                <a:lnTo>
                  <a:pt x="55340" y="55244"/>
                </a:lnTo>
                <a:lnTo>
                  <a:pt x="25795" y="93359"/>
                </a:lnTo>
                <a:lnTo>
                  <a:pt x="6748" y="138288"/>
                </a:lnTo>
                <a:lnTo>
                  <a:pt x="0" y="188213"/>
                </a:lnTo>
                <a:lnTo>
                  <a:pt x="6748" y="238460"/>
                </a:lnTo>
                <a:lnTo>
                  <a:pt x="25795" y="283605"/>
                </a:lnTo>
                <a:lnTo>
                  <a:pt x="55340" y="321849"/>
                </a:lnTo>
                <a:lnTo>
                  <a:pt x="93584" y="351394"/>
                </a:lnTo>
                <a:lnTo>
                  <a:pt x="138729" y="370441"/>
                </a:lnTo>
                <a:lnTo>
                  <a:pt x="188976" y="377189"/>
                </a:lnTo>
                <a:lnTo>
                  <a:pt x="238901" y="370441"/>
                </a:lnTo>
                <a:lnTo>
                  <a:pt x="283830" y="351394"/>
                </a:lnTo>
                <a:lnTo>
                  <a:pt x="321945" y="321849"/>
                </a:lnTo>
                <a:lnTo>
                  <a:pt x="351423" y="283605"/>
                </a:lnTo>
                <a:lnTo>
                  <a:pt x="370444" y="238460"/>
                </a:lnTo>
                <a:lnTo>
                  <a:pt x="377190" y="188213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9769" y="4033519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5055" y="4300220"/>
            <a:ext cx="8254365" cy="3810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Cloudflare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reports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majority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A717F"/>
                </a:solidFill>
                <a:latin typeface="Arial"/>
                <a:cs typeface="Arial"/>
              </a:rPr>
              <a:t>of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its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80" dirty="0">
                <a:solidFill>
                  <a:srgbClr val="6A717F"/>
                </a:solidFill>
                <a:latin typeface="Arial"/>
                <a:cs typeface="Arial"/>
              </a:rPr>
              <a:t>TLS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traffic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 already</a:t>
            </a:r>
            <a:r>
              <a:rPr sz="1150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6A717F"/>
                </a:solidFill>
                <a:latin typeface="Arial"/>
                <a:cs typeface="Arial"/>
              </a:rPr>
              <a:t>runs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hybrid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post-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quantum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key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6A717F"/>
                </a:solidFill>
                <a:latin typeface="Arial"/>
                <a:cs typeface="Arial"/>
              </a:rPr>
              <a:t>exchange;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55" dirty="0">
                <a:solidFill>
                  <a:srgbClr val="6A717F"/>
                </a:solidFill>
                <a:latin typeface="Arial"/>
                <a:cs typeface="Arial"/>
              </a:rPr>
              <a:t>AWS</a:t>
            </a:r>
            <a:r>
              <a:rPr sz="1150" spc="-6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6A717F"/>
                </a:solidFill>
                <a:latin typeface="Arial"/>
                <a:cs typeface="Arial"/>
              </a:rPr>
              <a:t>has</a:t>
            </a:r>
            <a:r>
              <a:rPr sz="1150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rolled</a:t>
            </a:r>
            <a:r>
              <a:rPr sz="1150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30" dirty="0">
                <a:solidFill>
                  <a:srgbClr val="6A717F"/>
                </a:solidFill>
                <a:latin typeface="Arial"/>
                <a:cs typeface="Arial"/>
              </a:rPr>
              <a:t>hybrid</a:t>
            </a:r>
            <a:r>
              <a:rPr sz="1150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75" dirty="0">
                <a:solidFill>
                  <a:srgbClr val="6A717F"/>
                </a:solidFill>
                <a:latin typeface="Arial"/>
                <a:cs typeface="Arial"/>
              </a:rPr>
              <a:t>PQC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180" dirty="0">
                <a:solidFill>
                  <a:srgbClr val="6A717F"/>
                </a:solidFill>
                <a:latin typeface="Arial"/>
                <a:cs typeface="Arial"/>
              </a:rPr>
              <a:t>TLS</a:t>
            </a:r>
            <a:r>
              <a:rPr sz="1150" spc="-5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6A717F"/>
                </a:solidFill>
                <a:latin typeface="Arial"/>
                <a:cs typeface="Arial"/>
              </a:rPr>
              <a:t>across</a:t>
            </a:r>
            <a:r>
              <a:rPr sz="1150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6A717F"/>
                </a:solidFill>
                <a:latin typeface="Arial"/>
                <a:cs typeface="Arial"/>
              </a:rPr>
              <a:t>key </a:t>
            </a:r>
            <a:r>
              <a:rPr sz="1150" spc="-10" dirty="0">
                <a:solidFill>
                  <a:srgbClr val="6A717F"/>
                </a:solidFill>
                <a:latin typeface="Arial"/>
                <a:cs typeface="Arial"/>
              </a:rPr>
              <a:t>services.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0372" y="4923282"/>
            <a:ext cx="8677910" cy="1169035"/>
          </a:xfrm>
          <a:custGeom>
            <a:avLst/>
            <a:gdLst/>
            <a:ahLst/>
            <a:cxnLst/>
            <a:rect l="l" t="t" r="r" b="b"/>
            <a:pathLst>
              <a:path w="8677910" h="1169035">
                <a:moveTo>
                  <a:pt x="8677656" y="1108709"/>
                </a:moveTo>
                <a:lnTo>
                  <a:pt x="8677656" y="60197"/>
                </a:lnTo>
                <a:lnTo>
                  <a:pt x="8672964" y="36647"/>
                </a:lnTo>
                <a:lnTo>
                  <a:pt x="8660130" y="17525"/>
                </a:lnTo>
                <a:lnTo>
                  <a:pt x="8641008" y="4691"/>
                </a:lnTo>
                <a:lnTo>
                  <a:pt x="8617458" y="0"/>
                </a:lnTo>
                <a:lnTo>
                  <a:pt x="60960" y="0"/>
                </a:lnTo>
                <a:lnTo>
                  <a:pt x="37290" y="4691"/>
                </a:lnTo>
                <a:lnTo>
                  <a:pt x="17907" y="17526"/>
                </a:lnTo>
                <a:lnTo>
                  <a:pt x="4810" y="36647"/>
                </a:lnTo>
                <a:lnTo>
                  <a:pt x="0" y="60198"/>
                </a:lnTo>
                <a:lnTo>
                  <a:pt x="0" y="1108710"/>
                </a:lnTo>
                <a:lnTo>
                  <a:pt x="4810" y="1132260"/>
                </a:lnTo>
                <a:lnTo>
                  <a:pt x="17907" y="1151382"/>
                </a:lnTo>
                <a:lnTo>
                  <a:pt x="37290" y="1164216"/>
                </a:lnTo>
                <a:lnTo>
                  <a:pt x="60960" y="1168908"/>
                </a:lnTo>
                <a:lnTo>
                  <a:pt x="8617458" y="1168907"/>
                </a:lnTo>
                <a:lnTo>
                  <a:pt x="8641008" y="1164216"/>
                </a:lnTo>
                <a:lnTo>
                  <a:pt x="8660130" y="1151381"/>
                </a:lnTo>
                <a:lnTo>
                  <a:pt x="8672964" y="1132260"/>
                </a:lnTo>
                <a:lnTo>
                  <a:pt x="8677656" y="1108709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42847" y="5114035"/>
            <a:ext cx="4272280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30" dirty="0">
                <a:solidFill>
                  <a:srgbClr val="CADCFB"/>
                </a:solidFill>
                <a:latin typeface="Arial"/>
                <a:cs typeface="Arial"/>
              </a:rPr>
              <a:t>What</a:t>
            </a:r>
            <a:r>
              <a:rPr sz="1450" spc="-65" dirty="0">
                <a:solidFill>
                  <a:srgbClr val="CADCFB"/>
                </a:solidFill>
                <a:latin typeface="Arial"/>
                <a:cs typeface="Arial"/>
              </a:rPr>
              <a:t> are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35" dirty="0">
                <a:solidFill>
                  <a:srgbClr val="CADCFB"/>
                </a:solidFill>
                <a:latin typeface="Arial"/>
                <a:cs typeface="Arial"/>
              </a:rPr>
              <a:t>your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55" dirty="0">
                <a:solidFill>
                  <a:srgbClr val="CADCFB"/>
                </a:solidFill>
                <a:latin typeface="Arial"/>
                <a:cs typeface="Arial"/>
              </a:rPr>
              <a:t>vendors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70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suppliers </a:t>
            </a:r>
            <a:r>
              <a:rPr sz="1450" spc="-45" dirty="0">
                <a:solidFill>
                  <a:srgbClr val="CADCFB"/>
                </a:solidFill>
                <a:latin typeface="Arial"/>
                <a:cs typeface="Arial"/>
              </a:rPr>
              <a:t>doing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25" dirty="0">
                <a:solidFill>
                  <a:srgbClr val="CADCFB"/>
                </a:solidFill>
                <a:latin typeface="Arial"/>
                <a:cs typeface="Arial"/>
              </a:rPr>
              <a:t>about</a:t>
            </a:r>
            <a:r>
              <a:rPr sz="145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450" spc="-114" dirty="0">
                <a:solidFill>
                  <a:srgbClr val="CADCFB"/>
                </a:solidFill>
                <a:latin typeface="Arial"/>
                <a:cs typeface="Arial"/>
              </a:rPr>
              <a:t>PQC?</a:t>
            </a:r>
            <a:endParaRPr sz="1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2847" y="5648195"/>
            <a:ext cx="833755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105" dirty="0">
                <a:solidFill>
                  <a:srgbClr val="FF0000"/>
                </a:solidFill>
                <a:latin typeface="Arial"/>
                <a:cs typeface="Arial"/>
              </a:rPr>
              <a:t>Ask</a:t>
            </a:r>
            <a:r>
              <a:rPr sz="145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0000"/>
                </a:solidFill>
                <a:latin typeface="Arial"/>
                <a:cs typeface="Arial"/>
              </a:rPr>
              <a:t>Them!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0" dirty="0">
                <a:solidFill>
                  <a:srgbClr val="1D2660"/>
                </a:solidFill>
              </a:rPr>
              <a:t>What </a:t>
            </a:r>
            <a:r>
              <a:rPr spc="-85" dirty="0">
                <a:solidFill>
                  <a:srgbClr val="1D2660"/>
                </a:solidFill>
              </a:rPr>
              <a:t>to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270" dirty="0">
                <a:solidFill>
                  <a:srgbClr val="1D2660"/>
                </a:solidFill>
              </a:rPr>
              <a:t>Ask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245" dirty="0">
                <a:solidFill>
                  <a:srgbClr val="1D2660"/>
                </a:solidFill>
              </a:rPr>
              <a:t>Your</a:t>
            </a:r>
            <a:r>
              <a:rPr spc="-110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Vendors</a:t>
            </a:r>
            <a:r>
              <a:rPr spc="-110" dirty="0">
                <a:solidFill>
                  <a:srgbClr val="1D2660"/>
                </a:solidFill>
              </a:rPr>
              <a:t> </a:t>
            </a:r>
            <a:r>
              <a:rPr spc="-229" dirty="0">
                <a:solidFill>
                  <a:srgbClr val="1D2660"/>
                </a:solidFill>
              </a:rPr>
              <a:t>—</a:t>
            </a:r>
            <a:r>
              <a:rPr spc="-100" dirty="0">
                <a:solidFill>
                  <a:srgbClr val="1D2660"/>
                </a:solidFill>
              </a:rPr>
              <a:t> </a:t>
            </a:r>
            <a:r>
              <a:rPr spc="-285" dirty="0">
                <a:solidFill>
                  <a:srgbClr val="1D2660"/>
                </a:solidFill>
              </a:rPr>
              <a:t>Cisco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66" y="2018030"/>
            <a:ext cx="711200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Not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verdict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on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0" dirty="0">
                <a:solidFill>
                  <a:srgbClr val="6A717F"/>
                </a:solidFill>
                <a:latin typeface="Arial"/>
                <a:cs typeface="Arial"/>
              </a:rPr>
              <a:t>Cisco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one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real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example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of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what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vendor’s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answer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6A717F"/>
                </a:solidFill>
                <a:latin typeface="Arial"/>
                <a:cs typeface="Arial"/>
              </a:rPr>
              <a:t>looks</a:t>
            </a:r>
            <a:r>
              <a:rPr sz="120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30" dirty="0">
                <a:solidFill>
                  <a:srgbClr val="6A717F"/>
                </a:solidFill>
                <a:latin typeface="Arial"/>
                <a:cs typeface="Arial"/>
              </a:rPr>
              <a:t>like, </a:t>
            </a:r>
            <a:r>
              <a:rPr sz="1200" i="1" spc="-85" dirty="0">
                <a:solidFill>
                  <a:srgbClr val="6A717F"/>
                </a:solidFill>
                <a:latin typeface="Arial"/>
                <a:cs typeface="Arial"/>
              </a:rPr>
              <a:t>so</a:t>
            </a:r>
            <a:r>
              <a:rPr sz="1200" i="1" spc="-45" dirty="0">
                <a:solidFill>
                  <a:srgbClr val="6A717F"/>
                </a:solidFill>
                <a:latin typeface="Arial"/>
                <a:cs typeface="Arial"/>
              </a:rPr>
              <a:t> you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6A717F"/>
                </a:solidFill>
                <a:latin typeface="Arial"/>
                <a:cs typeface="Arial"/>
              </a:rPr>
              <a:t>know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what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A717F"/>
                </a:solidFill>
                <a:latin typeface="Arial"/>
                <a:cs typeface="Arial"/>
              </a:rPr>
              <a:t>to</a:t>
            </a:r>
            <a:r>
              <a:rPr sz="120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70" dirty="0">
                <a:solidFill>
                  <a:srgbClr val="6A717F"/>
                </a:solidFill>
                <a:latin typeface="Arial"/>
                <a:cs typeface="Arial"/>
              </a:rPr>
              <a:t>ask</a:t>
            </a:r>
            <a:r>
              <a:rPr sz="120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A717F"/>
                </a:solidFill>
                <a:latin typeface="Arial"/>
                <a:cs typeface="Arial"/>
              </a:rPr>
              <a:t>yours.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8827" y="2526792"/>
            <a:ext cx="4188460" cy="3131820"/>
          </a:xfrm>
          <a:custGeom>
            <a:avLst/>
            <a:gdLst/>
            <a:ahLst/>
            <a:cxnLst/>
            <a:rect l="l" t="t" r="r" b="b"/>
            <a:pathLst>
              <a:path w="4188460" h="3131820">
                <a:moveTo>
                  <a:pt x="4187952" y="2943605"/>
                </a:moveTo>
                <a:lnTo>
                  <a:pt x="4187952" y="188213"/>
                </a:lnTo>
                <a:lnTo>
                  <a:pt x="4181206" y="138288"/>
                </a:lnTo>
                <a:lnTo>
                  <a:pt x="4162185" y="93359"/>
                </a:lnTo>
                <a:lnTo>
                  <a:pt x="4132707" y="55244"/>
                </a:lnTo>
                <a:lnTo>
                  <a:pt x="4094592" y="25766"/>
                </a:lnTo>
                <a:lnTo>
                  <a:pt x="4049663" y="6745"/>
                </a:lnTo>
                <a:lnTo>
                  <a:pt x="3999738" y="0"/>
                </a:lnTo>
                <a:lnTo>
                  <a:pt x="187451" y="0"/>
                </a:lnTo>
                <a:lnTo>
                  <a:pt x="137583" y="6745"/>
                </a:lnTo>
                <a:lnTo>
                  <a:pt x="92794" y="25766"/>
                </a:lnTo>
                <a:lnTo>
                  <a:pt x="54863" y="55244"/>
                </a:lnTo>
                <a:lnTo>
                  <a:pt x="25569" y="93359"/>
                </a:lnTo>
                <a:lnTo>
                  <a:pt x="6688" y="138288"/>
                </a:lnTo>
                <a:lnTo>
                  <a:pt x="0" y="188213"/>
                </a:lnTo>
                <a:lnTo>
                  <a:pt x="0" y="2943606"/>
                </a:lnTo>
                <a:lnTo>
                  <a:pt x="6688" y="2993795"/>
                </a:lnTo>
                <a:lnTo>
                  <a:pt x="25569" y="3038799"/>
                </a:lnTo>
                <a:lnTo>
                  <a:pt x="54864" y="3076860"/>
                </a:lnTo>
                <a:lnTo>
                  <a:pt x="92794" y="3106222"/>
                </a:lnTo>
                <a:lnTo>
                  <a:pt x="137583" y="3125127"/>
                </a:lnTo>
                <a:lnTo>
                  <a:pt x="187452" y="3131820"/>
                </a:lnTo>
                <a:lnTo>
                  <a:pt x="3999738" y="3131819"/>
                </a:lnTo>
                <a:lnTo>
                  <a:pt x="4049663" y="3125127"/>
                </a:lnTo>
                <a:lnTo>
                  <a:pt x="4094592" y="3106222"/>
                </a:lnTo>
                <a:lnTo>
                  <a:pt x="4132706" y="3076860"/>
                </a:lnTo>
                <a:lnTo>
                  <a:pt x="4162185" y="3038799"/>
                </a:lnTo>
                <a:lnTo>
                  <a:pt x="4181206" y="2993795"/>
                </a:lnTo>
                <a:lnTo>
                  <a:pt x="4187952" y="2943605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7880" y="2721355"/>
            <a:ext cx="268160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90" dirty="0">
                <a:solidFill>
                  <a:srgbClr val="CC0000"/>
                </a:solidFill>
                <a:latin typeface="Arial"/>
                <a:cs typeface="Arial"/>
              </a:rPr>
              <a:t>VPN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CC0000"/>
                </a:solidFill>
                <a:latin typeface="Arial"/>
                <a:cs typeface="Arial"/>
              </a:rPr>
              <a:t>—</a:t>
            </a:r>
            <a:r>
              <a:rPr sz="1050" b="1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170" dirty="0">
                <a:solidFill>
                  <a:srgbClr val="CC0000"/>
                </a:solidFill>
                <a:latin typeface="Arial"/>
                <a:cs typeface="Arial"/>
              </a:rPr>
              <a:t>SECURE</a:t>
            </a:r>
            <a:r>
              <a:rPr sz="1050" b="1" spc="-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125" dirty="0">
                <a:solidFill>
                  <a:srgbClr val="CC0000"/>
                </a:solidFill>
                <a:latin typeface="Arial"/>
                <a:cs typeface="Arial"/>
              </a:rPr>
              <a:t>CLIENT,</a:t>
            </a:r>
            <a:r>
              <a:rPr sz="1050" b="1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95" dirty="0">
                <a:solidFill>
                  <a:srgbClr val="CC0000"/>
                </a:solidFill>
                <a:latin typeface="Arial"/>
                <a:cs typeface="Arial"/>
              </a:rPr>
              <a:t>ROUTING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CC0000"/>
                </a:solidFill>
                <a:latin typeface="Arial"/>
                <a:cs typeface="Arial"/>
              </a:rPr>
              <a:t>&amp;</a:t>
            </a:r>
            <a:r>
              <a:rPr sz="1050" b="1" spc="-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120" dirty="0">
                <a:solidFill>
                  <a:srgbClr val="CC0000"/>
                </a:solidFill>
                <a:latin typeface="Arial"/>
                <a:cs typeface="Arial"/>
              </a:rPr>
              <a:t>FIREWALLS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880" y="3043682"/>
            <a:ext cx="151955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Already</a:t>
            </a:r>
            <a:r>
              <a:rPr sz="1000" b="1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C2825"/>
                </a:solidFill>
                <a:latin typeface="Arial"/>
                <a:cs typeface="Arial"/>
              </a:rPr>
              <a:t>core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(by</a:t>
            </a:r>
            <a:r>
              <a:rPr sz="100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2C2825"/>
                </a:solidFill>
                <a:latin typeface="Arial"/>
                <a:cs typeface="Arial"/>
              </a:rPr>
              <a:t>Dec</a:t>
            </a:r>
            <a:r>
              <a:rPr sz="100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2026):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880" y="3284787"/>
            <a:ext cx="3448685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spc="-90" dirty="0">
                <a:solidFill>
                  <a:srgbClr val="2C2825"/>
                </a:solidFill>
                <a:latin typeface="Arial"/>
                <a:cs typeface="Arial"/>
              </a:rPr>
              <a:t>IKEv2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IPsec,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DMVPN,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FlexVPN,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and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SD-</a:t>
            </a:r>
            <a:r>
              <a:rPr sz="1000" spc="-105" dirty="0">
                <a:solidFill>
                  <a:srgbClr val="2C2825"/>
                </a:solidFill>
                <a:latin typeface="Arial"/>
                <a:cs typeface="Arial"/>
              </a:rPr>
              <a:t>WAN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IPsec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are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quantum-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safe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on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Cisco’s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routing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platforms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90" dirty="0">
                <a:solidFill>
                  <a:srgbClr val="2C2825"/>
                </a:solidFill>
                <a:latin typeface="Arial"/>
                <a:cs typeface="Arial"/>
              </a:rPr>
              <a:t>(IOS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90" dirty="0">
                <a:solidFill>
                  <a:srgbClr val="2C2825"/>
                </a:solidFill>
                <a:latin typeface="Arial"/>
                <a:cs typeface="Arial"/>
              </a:rPr>
              <a:t>XE);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Secure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Firewall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Threat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Defense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already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covers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IPsec,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14" dirty="0">
                <a:solidFill>
                  <a:srgbClr val="2C2825"/>
                </a:solidFill>
                <a:latin typeface="Arial"/>
                <a:cs typeface="Arial"/>
              </a:rPr>
              <a:t>TLS,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SSH.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880" y="3915414"/>
            <a:ext cx="129222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-95" dirty="0">
                <a:solidFill>
                  <a:srgbClr val="2C2825"/>
                </a:solidFill>
                <a:latin typeface="Arial"/>
                <a:cs typeface="Arial"/>
              </a:rPr>
              <a:t>Coming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(by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5" dirty="0">
                <a:solidFill>
                  <a:srgbClr val="2C2825"/>
                </a:solidFill>
                <a:latin typeface="Arial"/>
                <a:cs typeface="Arial"/>
              </a:rPr>
              <a:t>June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2027):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880" y="4156519"/>
            <a:ext cx="3531235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spc="-110" dirty="0">
                <a:solidFill>
                  <a:srgbClr val="2C2825"/>
                </a:solidFill>
                <a:latin typeface="Arial"/>
                <a:cs typeface="Arial"/>
              </a:rPr>
              <a:t>TLS/DTLS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expand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to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more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use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cases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with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new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authentication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capabilities;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5" dirty="0">
                <a:solidFill>
                  <a:srgbClr val="2C2825"/>
                </a:solidFill>
                <a:latin typeface="Arial"/>
                <a:cs typeface="Arial"/>
              </a:rPr>
              <a:t>RA-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IPsec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5" dirty="0">
                <a:solidFill>
                  <a:srgbClr val="2C2825"/>
                </a:solidFill>
                <a:latin typeface="Arial"/>
                <a:cs typeface="Arial"/>
              </a:rPr>
              <a:t>DTLS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added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for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remote-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access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firewalls;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Secure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Client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itself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adds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IPsec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support.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7880" y="4768405"/>
            <a:ext cx="3545840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50" dirty="0">
                <a:solidFill>
                  <a:srgbClr val="2C2825"/>
                </a:solidFill>
                <a:latin typeface="Arial"/>
                <a:cs typeface="Arial"/>
              </a:rPr>
              <a:t>Hardware:</a:t>
            </a:r>
            <a:r>
              <a:rPr sz="1000" b="1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new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Secure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Router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8000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series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and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Secure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Firewall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3100/4200</a:t>
            </a:r>
            <a:r>
              <a:rPr sz="1000" spc="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ship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quantum-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safe</a:t>
            </a:r>
            <a:r>
              <a:rPr sz="1000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ready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today.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43094" y="2526792"/>
            <a:ext cx="4188460" cy="3131820"/>
          </a:xfrm>
          <a:custGeom>
            <a:avLst/>
            <a:gdLst/>
            <a:ahLst/>
            <a:cxnLst/>
            <a:rect l="l" t="t" r="r" b="b"/>
            <a:pathLst>
              <a:path w="4188459" h="3131820">
                <a:moveTo>
                  <a:pt x="4187952" y="2943605"/>
                </a:moveTo>
                <a:lnTo>
                  <a:pt x="4187952" y="188213"/>
                </a:lnTo>
                <a:lnTo>
                  <a:pt x="4181206" y="138288"/>
                </a:lnTo>
                <a:lnTo>
                  <a:pt x="4162185" y="93359"/>
                </a:lnTo>
                <a:lnTo>
                  <a:pt x="4132707" y="55244"/>
                </a:lnTo>
                <a:lnTo>
                  <a:pt x="4094592" y="25766"/>
                </a:lnTo>
                <a:lnTo>
                  <a:pt x="4049663" y="6745"/>
                </a:lnTo>
                <a:lnTo>
                  <a:pt x="3999738" y="0"/>
                </a:lnTo>
                <a:lnTo>
                  <a:pt x="187451" y="0"/>
                </a:lnTo>
                <a:lnTo>
                  <a:pt x="137583" y="6745"/>
                </a:lnTo>
                <a:lnTo>
                  <a:pt x="92794" y="25766"/>
                </a:lnTo>
                <a:lnTo>
                  <a:pt x="54863" y="55244"/>
                </a:lnTo>
                <a:lnTo>
                  <a:pt x="25569" y="93359"/>
                </a:lnTo>
                <a:lnTo>
                  <a:pt x="6688" y="138288"/>
                </a:lnTo>
                <a:lnTo>
                  <a:pt x="0" y="188213"/>
                </a:lnTo>
                <a:lnTo>
                  <a:pt x="0" y="2943606"/>
                </a:lnTo>
                <a:lnTo>
                  <a:pt x="6688" y="2993795"/>
                </a:lnTo>
                <a:lnTo>
                  <a:pt x="25569" y="3038799"/>
                </a:lnTo>
                <a:lnTo>
                  <a:pt x="54864" y="3076860"/>
                </a:lnTo>
                <a:lnTo>
                  <a:pt x="92794" y="3106222"/>
                </a:lnTo>
                <a:lnTo>
                  <a:pt x="137583" y="3125127"/>
                </a:lnTo>
                <a:lnTo>
                  <a:pt x="187452" y="3131820"/>
                </a:lnTo>
                <a:lnTo>
                  <a:pt x="3999738" y="3131819"/>
                </a:lnTo>
                <a:lnTo>
                  <a:pt x="4049663" y="3125127"/>
                </a:lnTo>
                <a:lnTo>
                  <a:pt x="4094592" y="3106222"/>
                </a:lnTo>
                <a:lnTo>
                  <a:pt x="4132706" y="3076860"/>
                </a:lnTo>
                <a:lnTo>
                  <a:pt x="4162185" y="3038799"/>
                </a:lnTo>
                <a:lnTo>
                  <a:pt x="4181206" y="2993795"/>
                </a:lnTo>
                <a:lnTo>
                  <a:pt x="4187952" y="2943605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32146" y="2721355"/>
            <a:ext cx="1954530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45" dirty="0">
                <a:solidFill>
                  <a:srgbClr val="CC0000"/>
                </a:solidFill>
                <a:latin typeface="Arial"/>
                <a:cs typeface="Arial"/>
              </a:rPr>
              <a:t>WIRELESS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90" dirty="0">
                <a:solidFill>
                  <a:srgbClr val="CC0000"/>
                </a:solidFill>
                <a:latin typeface="Arial"/>
                <a:cs typeface="Arial"/>
              </a:rPr>
              <a:t>—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190" dirty="0">
                <a:solidFill>
                  <a:srgbClr val="CC0000"/>
                </a:solidFill>
                <a:latin typeface="Arial"/>
                <a:cs typeface="Arial"/>
              </a:rPr>
              <a:t>CATALYST</a:t>
            </a:r>
            <a:r>
              <a:rPr sz="105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140" dirty="0">
                <a:solidFill>
                  <a:srgbClr val="CC0000"/>
                </a:solidFill>
                <a:latin typeface="Arial"/>
                <a:cs typeface="Arial"/>
              </a:rPr>
              <a:t>WLC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CC0000"/>
                </a:solidFill>
                <a:latin typeface="Arial"/>
                <a:cs typeface="Arial"/>
              </a:rPr>
              <a:t>&amp;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85" dirty="0">
                <a:solidFill>
                  <a:srgbClr val="CC0000"/>
                </a:solidFill>
                <a:latin typeface="Arial"/>
                <a:cs typeface="Arial"/>
              </a:rPr>
              <a:t>APS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2146" y="3043682"/>
            <a:ext cx="151955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Already</a:t>
            </a:r>
            <a:r>
              <a:rPr sz="1000" b="1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C2825"/>
                </a:solidFill>
                <a:latin typeface="Arial"/>
                <a:cs typeface="Arial"/>
              </a:rPr>
              <a:t>core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(by</a:t>
            </a:r>
            <a:r>
              <a:rPr sz="1000" b="1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2C2825"/>
                </a:solidFill>
                <a:latin typeface="Arial"/>
                <a:cs typeface="Arial"/>
              </a:rPr>
              <a:t>Dec</a:t>
            </a:r>
            <a:r>
              <a:rPr sz="1000" b="1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2026):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2146" y="3284787"/>
            <a:ext cx="3531235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IPsec,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0" dirty="0">
                <a:solidFill>
                  <a:srgbClr val="2C2825"/>
                </a:solidFill>
                <a:latin typeface="Arial"/>
                <a:cs typeface="Arial"/>
              </a:rPr>
              <a:t>SSH,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14" dirty="0">
                <a:solidFill>
                  <a:srgbClr val="2C2825"/>
                </a:solidFill>
                <a:latin typeface="Arial"/>
                <a:cs typeface="Arial"/>
              </a:rPr>
              <a:t>EAP-</a:t>
            </a:r>
            <a:r>
              <a:rPr sz="1000" spc="-100" dirty="0">
                <a:solidFill>
                  <a:srgbClr val="2C2825"/>
                </a:solidFill>
                <a:latin typeface="Arial"/>
                <a:cs typeface="Arial"/>
              </a:rPr>
              <a:t>TLS,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14" dirty="0">
                <a:solidFill>
                  <a:srgbClr val="2C2825"/>
                </a:solidFill>
                <a:latin typeface="Arial"/>
                <a:cs typeface="Arial"/>
              </a:rPr>
              <a:t>HTTPS,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MACsec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are quantum-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safe</a:t>
            </a:r>
            <a:r>
              <a:rPr sz="1000" spc="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on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IOS </a:t>
            </a:r>
            <a:r>
              <a:rPr sz="1000" spc="-155" dirty="0">
                <a:solidFill>
                  <a:srgbClr val="2C2825"/>
                </a:solidFill>
                <a:latin typeface="Arial"/>
                <a:cs typeface="Arial"/>
              </a:rPr>
              <a:t>XE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wireless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controllers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access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points.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32146" y="3739395"/>
            <a:ext cx="129222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-95" dirty="0">
                <a:solidFill>
                  <a:srgbClr val="2C2825"/>
                </a:solidFill>
                <a:latin typeface="Arial"/>
                <a:cs typeface="Arial"/>
              </a:rPr>
              <a:t>Coming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(by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5" dirty="0">
                <a:solidFill>
                  <a:srgbClr val="2C2825"/>
                </a:solidFill>
                <a:latin typeface="Arial"/>
                <a:cs typeface="Arial"/>
              </a:rPr>
              <a:t>June</a:t>
            </a:r>
            <a:r>
              <a:rPr sz="1000" b="1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2027):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32146" y="3980501"/>
            <a:ext cx="3555365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expands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to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0" dirty="0">
                <a:solidFill>
                  <a:srgbClr val="2C2825"/>
                </a:solidFill>
                <a:latin typeface="Arial"/>
                <a:cs typeface="Arial"/>
              </a:rPr>
              <a:t>RADSec,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5" dirty="0">
                <a:solidFill>
                  <a:srgbClr val="2C2825"/>
                </a:solidFill>
                <a:latin typeface="Arial"/>
                <a:cs typeface="Arial"/>
              </a:rPr>
              <a:t>TACACS,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20" dirty="0">
                <a:solidFill>
                  <a:srgbClr val="2C2825"/>
                </a:solidFill>
                <a:latin typeface="Arial"/>
                <a:cs typeface="Arial"/>
              </a:rPr>
              <a:t>LDAP,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20" dirty="0">
                <a:solidFill>
                  <a:srgbClr val="2C2825"/>
                </a:solidFill>
                <a:latin typeface="Arial"/>
                <a:cs typeface="Arial"/>
              </a:rPr>
              <a:t>CAPWAP,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VxLAN,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and over-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the-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air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90" dirty="0">
                <a:solidFill>
                  <a:srgbClr val="2C2825"/>
                </a:solidFill>
                <a:latin typeface="Arial"/>
                <a:cs typeface="Arial"/>
              </a:rPr>
              <a:t>(OTA)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client-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to-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AP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encryption.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2146" y="4416367"/>
            <a:ext cx="3602354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50" dirty="0">
                <a:solidFill>
                  <a:srgbClr val="2C2825"/>
                </a:solidFill>
                <a:latin typeface="Arial"/>
                <a:cs typeface="Arial"/>
              </a:rPr>
              <a:t>Hardware:</a:t>
            </a:r>
            <a:r>
              <a:rPr sz="1000" b="1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new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5" dirty="0">
                <a:solidFill>
                  <a:srgbClr val="2C2825"/>
                </a:solidFill>
                <a:latin typeface="Arial"/>
                <a:cs typeface="Arial"/>
              </a:rPr>
              <a:t>CW9800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controller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family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(H1,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H1-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MCG,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H2,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M,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L,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L-</a:t>
            </a:r>
            <a:r>
              <a:rPr sz="1000" spc="-90" dirty="0">
                <a:solidFill>
                  <a:srgbClr val="2C2825"/>
                </a:solidFill>
                <a:latin typeface="Arial"/>
                <a:cs typeface="Arial"/>
              </a:rPr>
              <a:t>MCG)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ships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quantum-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safe</a:t>
            </a:r>
            <a:r>
              <a:rPr sz="1000" spc="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ready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today.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28827" y="5772150"/>
            <a:ext cx="8979535" cy="467995"/>
          </a:xfrm>
          <a:custGeom>
            <a:avLst/>
            <a:gdLst/>
            <a:ahLst/>
            <a:cxnLst/>
            <a:rect l="l" t="t" r="r" b="b"/>
            <a:pathLst>
              <a:path w="8979535" h="467995">
                <a:moveTo>
                  <a:pt x="8979408" y="439673"/>
                </a:moveTo>
                <a:lnTo>
                  <a:pt x="8979408" y="27431"/>
                </a:lnTo>
                <a:lnTo>
                  <a:pt x="8977145" y="16716"/>
                </a:lnTo>
                <a:lnTo>
                  <a:pt x="8971026" y="8000"/>
                </a:lnTo>
                <a:lnTo>
                  <a:pt x="8962048" y="2143"/>
                </a:lnTo>
                <a:lnTo>
                  <a:pt x="8951214" y="0"/>
                </a:lnTo>
                <a:lnTo>
                  <a:pt x="27432" y="0"/>
                </a:lnTo>
                <a:lnTo>
                  <a:pt x="16716" y="2143"/>
                </a:lnTo>
                <a:lnTo>
                  <a:pt x="8000" y="8001"/>
                </a:lnTo>
                <a:lnTo>
                  <a:pt x="2143" y="16716"/>
                </a:lnTo>
                <a:lnTo>
                  <a:pt x="0" y="27432"/>
                </a:lnTo>
                <a:lnTo>
                  <a:pt x="0" y="439674"/>
                </a:lnTo>
                <a:lnTo>
                  <a:pt x="2143" y="450508"/>
                </a:lnTo>
                <a:lnTo>
                  <a:pt x="8001" y="459486"/>
                </a:lnTo>
                <a:lnTo>
                  <a:pt x="16716" y="465605"/>
                </a:lnTo>
                <a:lnTo>
                  <a:pt x="27432" y="467868"/>
                </a:lnTo>
                <a:lnTo>
                  <a:pt x="8951214" y="467867"/>
                </a:lnTo>
                <a:lnTo>
                  <a:pt x="8962048" y="465605"/>
                </a:lnTo>
                <a:lnTo>
                  <a:pt x="8971026" y="459485"/>
                </a:lnTo>
                <a:lnTo>
                  <a:pt x="8977145" y="450508"/>
                </a:lnTo>
                <a:lnTo>
                  <a:pt x="8979408" y="439673"/>
                </a:lnTo>
                <a:close/>
              </a:path>
            </a:pathLst>
          </a:custGeom>
          <a:solidFill>
            <a:srgbClr val="F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91566" y="5827267"/>
            <a:ext cx="8426450" cy="693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 marR="5080">
              <a:lnSpc>
                <a:spcPct val="103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CC0000"/>
                </a:solidFill>
                <a:latin typeface="Arial"/>
                <a:cs typeface="Arial"/>
              </a:rPr>
              <a:t>Notice</a:t>
            </a:r>
            <a:r>
              <a:rPr sz="1000" b="1" spc="-2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00" b="1" spc="-30" dirty="0">
                <a:solidFill>
                  <a:srgbClr val="CC0000"/>
                </a:solidFill>
                <a:latin typeface="Arial"/>
                <a:cs typeface="Arial"/>
              </a:rPr>
              <a:t>the </a:t>
            </a:r>
            <a:r>
              <a:rPr sz="1000" b="1" spc="-35" dirty="0">
                <a:solidFill>
                  <a:srgbClr val="CC0000"/>
                </a:solidFill>
                <a:latin typeface="Arial"/>
                <a:cs typeface="Arial"/>
              </a:rPr>
              <a:t>pattern:</a:t>
            </a:r>
            <a:r>
              <a:rPr sz="1000" b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specific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code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version,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specific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hardware.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When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you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have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this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conversation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with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your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own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vendors,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that’s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shape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of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answer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to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expect.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50" i="1" spc="-75" dirty="0">
                <a:solidFill>
                  <a:srgbClr val="6A717F"/>
                </a:solidFill>
                <a:latin typeface="Arial"/>
                <a:cs typeface="Arial"/>
              </a:rPr>
              <a:t>Source: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95" dirty="0">
                <a:solidFill>
                  <a:srgbClr val="6A717F"/>
                </a:solidFill>
                <a:latin typeface="Arial"/>
                <a:cs typeface="Arial"/>
              </a:rPr>
              <a:t>Cisco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65" dirty="0">
                <a:solidFill>
                  <a:srgbClr val="6A717F"/>
                </a:solidFill>
                <a:latin typeface="Arial"/>
                <a:cs typeface="Arial"/>
              </a:rPr>
              <a:t>Quantum-</a:t>
            </a:r>
            <a:r>
              <a:rPr sz="950" i="1" spc="-55" dirty="0">
                <a:solidFill>
                  <a:srgbClr val="6A717F"/>
                </a:solidFill>
                <a:latin typeface="Arial"/>
                <a:cs typeface="Arial"/>
              </a:rPr>
              <a:t>Safe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5" dirty="0">
                <a:solidFill>
                  <a:srgbClr val="6A717F"/>
                </a:solidFill>
                <a:latin typeface="Arial"/>
                <a:cs typeface="Arial"/>
              </a:rPr>
              <a:t>Communications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70" dirty="0">
                <a:solidFill>
                  <a:srgbClr val="6A717F"/>
                </a:solidFill>
                <a:latin typeface="Arial"/>
                <a:cs typeface="Arial"/>
              </a:rPr>
              <a:t>Roadmap</a:t>
            </a:r>
            <a:r>
              <a:rPr sz="95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dirty="0">
                <a:solidFill>
                  <a:srgbClr val="6A717F"/>
                </a:solidFill>
                <a:latin typeface="Arial"/>
                <a:cs typeface="Arial"/>
              </a:rPr>
              <a:t>&amp;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95" dirty="0">
                <a:solidFill>
                  <a:srgbClr val="6A717F"/>
                </a:solidFill>
                <a:latin typeface="Arial"/>
                <a:cs typeface="Arial"/>
              </a:rPr>
              <a:t>Cisco</a:t>
            </a:r>
            <a:r>
              <a:rPr sz="95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70" dirty="0">
                <a:solidFill>
                  <a:srgbClr val="6A717F"/>
                </a:solidFill>
                <a:latin typeface="Arial"/>
                <a:cs typeface="Arial"/>
              </a:rPr>
              <a:t>Live</a:t>
            </a:r>
            <a:r>
              <a:rPr sz="950" i="1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155" dirty="0">
                <a:solidFill>
                  <a:srgbClr val="6A717F"/>
                </a:solidFill>
                <a:latin typeface="Arial"/>
                <a:cs typeface="Arial"/>
              </a:rPr>
              <a:t>US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60" dirty="0">
                <a:solidFill>
                  <a:srgbClr val="6A717F"/>
                </a:solidFill>
                <a:latin typeface="Arial"/>
                <a:cs typeface="Arial"/>
              </a:rPr>
              <a:t>2026</a:t>
            </a:r>
            <a:r>
              <a:rPr sz="950" i="1" spc="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5" dirty="0">
                <a:solidFill>
                  <a:srgbClr val="6A717F"/>
                </a:solidFill>
                <a:latin typeface="Arial"/>
                <a:cs typeface="Arial"/>
              </a:rPr>
              <a:t>product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5" dirty="0">
                <a:solidFill>
                  <a:srgbClr val="6A717F"/>
                </a:solidFill>
                <a:latin typeface="Arial"/>
                <a:cs typeface="Arial"/>
              </a:rPr>
              <a:t>announcements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95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last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45" dirty="0">
                <a:solidFill>
                  <a:srgbClr val="6A717F"/>
                </a:solidFill>
                <a:latin typeface="Arial"/>
                <a:cs typeface="Arial"/>
              </a:rPr>
              <a:t>updated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90" dirty="0">
                <a:solidFill>
                  <a:srgbClr val="6A717F"/>
                </a:solidFill>
                <a:latin typeface="Arial"/>
                <a:cs typeface="Arial"/>
              </a:rPr>
              <a:t>June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11,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2026.</a:t>
            </a:r>
            <a:r>
              <a:rPr sz="950" i="1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70" dirty="0">
                <a:solidFill>
                  <a:srgbClr val="6A717F"/>
                </a:solidFill>
                <a:latin typeface="Arial"/>
                <a:cs typeface="Arial"/>
              </a:rPr>
              <a:t>Roadmap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45" dirty="0">
                <a:solidFill>
                  <a:srgbClr val="6A717F"/>
                </a:solidFill>
                <a:latin typeface="Arial"/>
                <a:cs typeface="Arial"/>
              </a:rPr>
              <a:t>subject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dirty="0">
                <a:solidFill>
                  <a:srgbClr val="6A717F"/>
                </a:solidFill>
                <a:latin typeface="Arial"/>
                <a:cs typeface="Arial"/>
              </a:rPr>
              <a:t>to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change.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550" y="1390048"/>
            <a:ext cx="8408670" cy="93662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pc="-100" dirty="0">
                <a:solidFill>
                  <a:srgbClr val="1D2660"/>
                </a:solidFill>
              </a:rPr>
              <a:t>What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85" dirty="0">
                <a:solidFill>
                  <a:srgbClr val="1D2660"/>
                </a:solidFill>
              </a:rPr>
              <a:t>to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270" dirty="0">
                <a:solidFill>
                  <a:srgbClr val="1D2660"/>
                </a:solidFill>
              </a:rPr>
              <a:t>Ask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245" dirty="0">
                <a:solidFill>
                  <a:srgbClr val="1D2660"/>
                </a:solidFill>
              </a:rPr>
              <a:t>Your</a:t>
            </a:r>
            <a:r>
              <a:rPr spc="-105" dirty="0">
                <a:solidFill>
                  <a:srgbClr val="1D2660"/>
                </a:solidFill>
              </a:rPr>
              <a:t> </a:t>
            </a:r>
            <a:r>
              <a:rPr spc="-200" dirty="0">
                <a:solidFill>
                  <a:srgbClr val="1D2660"/>
                </a:solidFill>
              </a:rPr>
              <a:t>Vendors</a:t>
            </a:r>
            <a:r>
              <a:rPr spc="-110" dirty="0">
                <a:solidFill>
                  <a:srgbClr val="1D2660"/>
                </a:solidFill>
              </a:rPr>
              <a:t> </a:t>
            </a:r>
            <a:r>
              <a:rPr spc="-229" dirty="0">
                <a:solidFill>
                  <a:srgbClr val="1D2660"/>
                </a:solidFill>
              </a:rPr>
              <a:t>—</a:t>
            </a:r>
            <a:r>
              <a:rPr spc="-95" dirty="0">
                <a:solidFill>
                  <a:srgbClr val="1D2660"/>
                </a:solidFill>
              </a:rPr>
              <a:t> </a:t>
            </a:r>
            <a:r>
              <a:rPr spc="-190" dirty="0">
                <a:solidFill>
                  <a:srgbClr val="1D2660"/>
                </a:solidFill>
              </a:rPr>
              <a:t>Palo</a:t>
            </a:r>
            <a:r>
              <a:rPr spc="-85" dirty="0">
                <a:solidFill>
                  <a:srgbClr val="1D2660"/>
                </a:solidFill>
              </a:rPr>
              <a:t> </a:t>
            </a:r>
            <a:r>
              <a:rPr spc="-135" dirty="0">
                <a:solidFill>
                  <a:srgbClr val="1D2660"/>
                </a:solidFill>
              </a:rPr>
              <a:t>Alto</a:t>
            </a:r>
            <a:r>
              <a:rPr spc="-90" dirty="0">
                <a:solidFill>
                  <a:srgbClr val="1D2660"/>
                </a:solidFill>
              </a:rPr>
              <a:t> </a:t>
            </a:r>
            <a:r>
              <a:rPr spc="-10" dirty="0">
                <a:solidFill>
                  <a:srgbClr val="1D2660"/>
                </a:solidFill>
              </a:rPr>
              <a:t>Networks</a:t>
            </a:r>
          </a:p>
          <a:p>
            <a:pPr marL="12700" marR="5080">
              <a:lnSpc>
                <a:spcPct val="103299"/>
              </a:lnSpc>
              <a:spcBef>
                <a:spcPts val="489"/>
              </a:spcBef>
            </a:pPr>
            <a:r>
              <a:rPr sz="1200" b="0" i="1" spc="-30" dirty="0">
                <a:solidFill>
                  <a:srgbClr val="6A717F"/>
                </a:solidFill>
                <a:latin typeface="Arial"/>
                <a:cs typeface="Arial"/>
              </a:rPr>
              <a:t>Another </a:t>
            </a:r>
            <a:r>
              <a:rPr sz="1200" b="0" i="1" spc="-20" dirty="0">
                <a:solidFill>
                  <a:srgbClr val="6A717F"/>
                </a:solidFill>
                <a:latin typeface="Arial"/>
                <a:cs typeface="Arial"/>
              </a:rPr>
              <a:t>real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50" dirty="0">
                <a:solidFill>
                  <a:srgbClr val="6A717F"/>
                </a:solidFill>
                <a:latin typeface="Arial"/>
                <a:cs typeface="Arial"/>
              </a:rPr>
              <a:t>example,</a:t>
            </a:r>
            <a:r>
              <a:rPr sz="1200" b="0" i="1" spc="-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75" dirty="0">
                <a:solidFill>
                  <a:srgbClr val="6A717F"/>
                </a:solidFill>
                <a:latin typeface="Arial"/>
                <a:cs typeface="Arial"/>
              </a:rPr>
              <a:t>same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30" dirty="0">
                <a:solidFill>
                  <a:srgbClr val="6A717F"/>
                </a:solidFill>
                <a:latin typeface="Arial"/>
                <a:cs typeface="Arial"/>
              </a:rPr>
              <a:t>idea</a:t>
            </a:r>
            <a:r>
              <a:rPr sz="1200" b="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90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20" dirty="0">
                <a:solidFill>
                  <a:srgbClr val="6A717F"/>
                </a:solidFill>
                <a:latin typeface="Arial"/>
                <a:cs typeface="Arial"/>
              </a:rPr>
              <a:t>this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55" dirty="0">
                <a:solidFill>
                  <a:srgbClr val="6A717F"/>
                </a:solidFill>
                <a:latin typeface="Arial"/>
                <a:cs typeface="Arial"/>
              </a:rPr>
              <a:t>is</a:t>
            </a:r>
            <a:r>
              <a:rPr sz="1200" b="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35" dirty="0">
                <a:solidFill>
                  <a:srgbClr val="6A717F"/>
                </a:solidFill>
                <a:latin typeface="Arial"/>
                <a:cs typeface="Arial"/>
              </a:rPr>
              <a:t>vendor</a:t>
            </a:r>
            <a:r>
              <a:rPr sz="1200" b="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marketing</a:t>
            </a:r>
            <a:r>
              <a:rPr sz="1200" b="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10" dirty="0">
                <a:solidFill>
                  <a:srgbClr val="6A717F"/>
                </a:solidFill>
                <a:latin typeface="Arial"/>
                <a:cs typeface="Arial"/>
              </a:rPr>
              <a:t>material,</a:t>
            </a:r>
            <a:r>
              <a:rPr sz="1200" b="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not</a:t>
            </a:r>
            <a:r>
              <a:rPr sz="1200" b="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35" dirty="0">
                <a:solidFill>
                  <a:srgbClr val="6A717F"/>
                </a:solidFill>
                <a:latin typeface="Arial"/>
                <a:cs typeface="Arial"/>
              </a:rPr>
              <a:t>independent</a:t>
            </a:r>
            <a:r>
              <a:rPr sz="1200" b="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20" dirty="0">
                <a:solidFill>
                  <a:srgbClr val="6A717F"/>
                </a:solidFill>
                <a:latin typeface="Arial"/>
                <a:cs typeface="Arial"/>
              </a:rPr>
              <a:t>verification.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50" dirty="0">
                <a:solidFill>
                  <a:srgbClr val="6A717F"/>
                </a:solidFill>
                <a:latin typeface="Arial"/>
                <a:cs typeface="Arial"/>
              </a:rPr>
              <a:t>Treat</a:t>
            </a:r>
            <a:r>
              <a:rPr sz="1200" b="0" i="1" spc="-3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it</a:t>
            </a:r>
            <a:r>
              <a:rPr sz="1200" b="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with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the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75" dirty="0">
                <a:solidFill>
                  <a:srgbClr val="6A717F"/>
                </a:solidFill>
                <a:latin typeface="Arial"/>
                <a:cs typeface="Arial"/>
              </a:rPr>
              <a:t>same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75" dirty="0">
                <a:solidFill>
                  <a:srgbClr val="6A717F"/>
                </a:solidFill>
                <a:latin typeface="Arial"/>
                <a:cs typeface="Arial"/>
              </a:rPr>
              <a:t>eye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10" dirty="0">
                <a:solidFill>
                  <a:srgbClr val="6A717F"/>
                </a:solidFill>
                <a:latin typeface="Arial"/>
                <a:cs typeface="Arial"/>
              </a:rPr>
              <a:t>you’d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want</a:t>
            </a:r>
            <a:r>
              <a:rPr sz="1200" b="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25" dirty="0">
                <a:solidFill>
                  <a:srgbClr val="6A717F"/>
                </a:solidFill>
                <a:latin typeface="Arial"/>
                <a:cs typeface="Arial"/>
              </a:rPr>
              <a:t>your</a:t>
            </a:r>
            <a:r>
              <a:rPr sz="1200" b="0" i="1" spc="-45" dirty="0">
                <a:solidFill>
                  <a:srgbClr val="6A717F"/>
                </a:solidFill>
                <a:latin typeface="Arial"/>
                <a:cs typeface="Arial"/>
              </a:rPr>
              <a:t> audience</a:t>
            </a:r>
            <a:r>
              <a:rPr sz="1200" b="0" i="1" spc="-4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dirty="0">
                <a:solidFill>
                  <a:srgbClr val="6A717F"/>
                </a:solidFill>
                <a:latin typeface="Arial"/>
                <a:cs typeface="Arial"/>
              </a:rPr>
              <a:t>to</a:t>
            </a:r>
            <a:r>
              <a:rPr sz="1200" b="0" i="1" spc="-3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1200" b="0" i="1" spc="-20" dirty="0">
                <a:solidFill>
                  <a:srgbClr val="6A717F"/>
                </a:solidFill>
                <a:latin typeface="Arial"/>
                <a:cs typeface="Arial"/>
              </a:rPr>
              <a:t>use.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8827" y="2526792"/>
            <a:ext cx="4188460" cy="3131820"/>
          </a:xfrm>
          <a:custGeom>
            <a:avLst/>
            <a:gdLst/>
            <a:ahLst/>
            <a:cxnLst/>
            <a:rect l="l" t="t" r="r" b="b"/>
            <a:pathLst>
              <a:path w="4188460" h="3131820">
                <a:moveTo>
                  <a:pt x="4187952" y="2943605"/>
                </a:moveTo>
                <a:lnTo>
                  <a:pt x="4187952" y="188213"/>
                </a:lnTo>
                <a:lnTo>
                  <a:pt x="4181206" y="138288"/>
                </a:lnTo>
                <a:lnTo>
                  <a:pt x="4162185" y="93359"/>
                </a:lnTo>
                <a:lnTo>
                  <a:pt x="4132707" y="55244"/>
                </a:lnTo>
                <a:lnTo>
                  <a:pt x="4094592" y="25766"/>
                </a:lnTo>
                <a:lnTo>
                  <a:pt x="4049663" y="6745"/>
                </a:lnTo>
                <a:lnTo>
                  <a:pt x="3999738" y="0"/>
                </a:lnTo>
                <a:lnTo>
                  <a:pt x="187451" y="0"/>
                </a:lnTo>
                <a:lnTo>
                  <a:pt x="137583" y="6745"/>
                </a:lnTo>
                <a:lnTo>
                  <a:pt x="92794" y="25766"/>
                </a:lnTo>
                <a:lnTo>
                  <a:pt x="54863" y="55244"/>
                </a:lnTo>
                <a:lnTo>
                  <a:pt x="25569" y="93359"/>
                </a:lnTo>
                <a:lnTo>
                  <a:pt x="6688" y="138288"/>
                </a:lnTo>
                <a:lnTo>
                  <a:pt x="0" y="188213"/>
                </a:lnTo>
                <a:lnTo>
                  <a:pt x="0" y="2943606"/>
                </a:lnTo>
                <a:lnTo>
                  <a:pt x="6688" y="2993795"/>
                </a:lnTo>
                <a:lnTo>
                  <a:pt x="25569" y="3038799"/>
                </a:lnTo>
                <a:lnTo>
                  <a:pt x="54864" y="3076860"/>
                </a:lnTo>
                <a:lnTo>
                  <a:pt x="92794" y="3106222"/>
                </a:lnTo>
                <a:lnTo>
                  <a:pt x="137583" y="3125127"/>
                </a:lnTo>
                <a:lnTo>
                  <a:pt x="187452" y="3131820"/>
                </a:lnTo>
                <a:lnTo>
                  <a:pt x="3999738" y="3131819"/>
                </a:lnTo>
                <a:lnTo>
                  <a:pt x="4049663" y="3125127"/>
                </a:lnTo>
                <a:lnTo>
                  <a:pt x="4094592" y="3106222"/>
                </a:lnTo>
                <a:lnTo>
                  <a:pt x="4132706" y="3076860"/>
                </a:lnTo>
                <a:lnTo>
                  <a:pt x="4162185" y="3038799"/>
                </a:lnTo>
                <a:lnTo>
                  <a:pt x="4181206" y="2993795"/>
                </a:lnTo>
                <a:lnTo>
                  <a:pt x="4187952" y="2943605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7880" y="2721355"/>
            <a:ext cx="101663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20" dirty="0">
                <a:solidFill>
                  <a:srgbClr val="CC0000"/>
                </a:solidFill>
                <a:latin typeface="Arial"/>
                <a:cs typeface="Arial"/>
              </a:rPr>
              <a:t>NETWORK</a:t>
            </a:r>
            <a:r>
              <a:rPr sz="1050" b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CC0000"/>
                </a:solidFill>
                <a:latin typeface="Arial"/>
                <a:cs typeface="Arial"/>
              </a:rPr>
              <a:t>&amp;</a:t>
            </a:r>
            <a:r>
              <a:rPr sz="1050" b="1" spc="-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60" dirty="0">
                <a:solidFill>
                  <a:srgbClr val="CC0000"/>
                </a:solidFill>
                <a:latin typeface="Arial"/>
                <a:cs typeface="Arial"/>
              </a:rPr>
              <a:t>VPN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880" y="3043682"/>
            <a:ext cx="99631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Already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40" dirty="0">
                <a:solidFill>
                  <a:srgbClr val="2C2825"/>
                </a:solidFill>
                <a:latin typeface="Arial"/>
                <a:cs typeface="Arial"/>
              </a:rPr>
              <a:t>available: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880" y="3284787"/>
            <a:ext cx="3484245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Hybrid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5" dirty="0">
                <a:solidFill>
                  <a:srgbClr val="2C2825"/>
                </a:solidFill>
                <a:latin typeface="Arial"/>
                <a:cs typeface="Arial"/>
              </a:rPr>
              <a:t>PQC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0" dirty="0">
                <a:solidFill>
                  <a:srgbClr val="2C2825"/>
                </a:solidFill>
                <a:latin typeface="Arial"/>
                <a:cs typeface="Arial"/>
              </a:rPr>
              <a:t>IPsec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0" dirty="0">
                <a:solidFill>
                  <a:srgbClr val="2C2825"/>
                </a:solidFill>
                <a:latin typeface="Arial"/>
                <a:cs typeface="Arial"/>
              </a:rPr>
              <a:t>VPN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firewalls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5" dirty="0">
                <a:solidFill>
                  <a:srgbClr val="2C2825"/>
                </a:solidFill>
                <a:latin typeface="Arial"/>
                <a:cs typeface="Arial"/>
              </a:rPr>
              <a:t>SD-WAN;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5" dirty="0">
                <a:solidFill>
                  <a:srgbClr val="2C2825"/>
                </a:solidFill>
                <a:latin typeface="Arial"/>
                <a:cs typeface="Arial"/>
              </a:rPr>
              <a:t>QKD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integration 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(ETSI-014)</a:t>
            </a:r>
            <a:r>
              <a:rPr sz="1000" spc="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00" spc="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datacenter-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to-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datacenter</a:t>
            </a:r>
            <a:r>
              <a:rPr sz="1000" spc="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links;</a:t>
            </a:r>
            <a:r>
              <a:rPr sz="1000" spc="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00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pre-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shared-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key </a:t>
            </a:r>
            <a:r>
              <a:rPr sz="1000" spc="-95" dirty="0">
                <a:solidFill>
                  <a:srgbClr val="2C2825"/>
                </a:solidFill>
                <a:latin typeface="Arial"/>
                <a:cs typeface="Arial"/>
              </a:rPr>
              <a:t>(PPK)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fallback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legacy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hardware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that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can’t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run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5" dirty="0">
                <a:solidFill>
                  <a:srgbClr val="2C2825"/>
                </a:solidFill>
                <a:latin typeface="Arial"/>
                <a:cs typeface="Arial"/>
              </a:rPr>
              <a:t>PQC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natively.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880" y="3896673"/>
            <a:ext cx="3496310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50" dirty="0">
                <a:solidFill>
                  <a:srgbClr val="2C2825"/>
                </a:solidFill>
                <a:latin typeface="Arial"/>
                <a:cs typeface="Arial"/>
              </a:rPr>
              <a:t>Software:</a:t>
            </a:r>
            <a:r>
              <a:rPr sz="1000" b="1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features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gated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behind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specific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20" dirty="0">
                <a:solidFill>
                  <a:srgbClr val="2C2825"/>
                </a:solidFill>
                <a:latin typeface="Arial"/>
                <a:cs typeface="Arial"/>
              </a:rPr>
              <a:t>PAN-OS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versions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11.2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early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support,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12.1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for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fuller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feature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set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85" dirty="0">
                <a:solidFill>
                  <a:srgbClr val="2C2825"/>
                </a:solidFill>
                <a:latin typeface="Arial"/>
                <a:cs typeface="Arial"/>
              </a:rPr>
              <a:t>(RA-</a:t>
            </a:r>
            <a:r>
              <a:rPr sz="1000" spc="-65" dirty="0">
                <a:solidFill>
                  <a:srgbClr val="2C2825"/>
                </a:solidFill>
                <a:latin typeface="Arial"/>
                <a:cs typeface="Arial"/>
              </a:rPr>
              <a:t>IPsec,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DTLS,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cipher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translation).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7880" y="4508558"/>
            <a:ext cx="3511550" cy="7296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50" dirty="0">
                <a:solidFill>
                  <a:srgbClr val="2C2825"/>
                </a:solidFill>
                <a:latin typeface="Arial"/>
                <a:cs typeface="Arial"/>
              </a:rPr>
              <a:t>Hardware:</a:t>
            </a:r>
            <a:r>
              <a:rPr sz="1000" b="1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5" dirty="0">
                <a:solidFill>
                  <a:srgbClr val="2C2825"/>
                </a:solidFill>
                <a:latin typeface="Arial"/>
                <a:cs typeface="Arial"/>
              </a:rPr>
              <a:t>Palo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Alto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states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full-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rate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30" dirty="0">
                <a:solidFill>
                  <a:srgbClr val="2C2825"/>
                </a:solidFill>
                <a:latin typeface="Arial"/>
                <a:cs typeface="Arial"/>
              </a:rPr>
              <a:t>PQC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decryption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requires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their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newer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Gen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4/5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hardware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(e.g.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10" dirty="0">
                <a:solidFill>
                  <a:srgbClr val="2C2825"/>
                </a:solidFill>
                <a:latin typeface="Arial"/>
                <a:cs typeface="Arial"/>
              </a:rPr>
              <a:t>PA-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5500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series,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marketed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as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“Quantum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Optimized”)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older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gear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isn’t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just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software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update away.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43094" y="2526792"/>
            <a:ext cx="4188460" cy="3131820"/>
          </a:xfrm>
          <a:custGeom>
            <a:avLst/>
            <a:gdLst/>
            <a:ahLst/>
            <a:cxnLst/>
            <a:rect l="l" t="t" r="r" b="b"/>
            <a:pathLst>
              <a:path w="4188459" h="3131820">
                <a:moveTo>
                  <a:pt x="4187952" y="2943605"/>
                </a:moveTo>
                <a:lnTo>
                  <a:pt x="4187952" y="188213"/>
                </a:lnTo>
                <a:lnTo>
                  <a:pt x="4181206" y="138288"/>
                </a:lnTo>
                <a:lnTo>
                  <a:pt x="4162185" y="93359"/>
                </a:lnTo>
                <a:lnTo>
                  <a:pt x="4132707" y="55244"/>
                </a:lnTo>
                <a:lnTo>
                  <a:pt x="4094592" y="25766"/>
                </a:lnTo>
                <a:lnTo>
                  <a:pt x="4049663" y="6745"/>
                </a:lnTo>
                <a:lnTo>
                  <a:pt x="3999738" y="0"/>
                </a:lnTo>
                <a:lnTo>
                  <a:pt x="187451" y="0"/>
                </a:lnTo>
                <a:lnTo>
                  <a:pt x="137583" y="6745"/>
                </a:lnTo>
                <a:lnTo>
                  <a:pt x="92794" y="25766"/>
                </a:lnTo>
                <a:lnTo>
                  <a:pt x="54863" y="55244"/>
                </a:lnTo>
                <a:lnTo>
                  <a:pt x="25569" y="93359"/>
                </a:lnTo>
                <a:lnTo>
                  <a:pt x="6688" y="138288"/>
                </a:lnTo>
                <a:lnTo>
                  <a:pt x="0" y="188213"/>
                </a:lnTo>
                <a:lnTo>
                  <a:pt x="0" y="2943606"/>
                </a:lnTo>
                <a:lnTo>
                  <a:pt x="6688" y="2993795"/>
                </a:lnTo>
                <a:lnTo>
                  <a:pt x="25569" y="3038799"/>
                </a:lnTo>
                <a:lnTo>
                  <a:pt x="54864" y="3076860"/>
                </a:lnTo>
                <a:lnTo>
                  <a:pt x="92794" y="3106222"/>
                </a:lnTo>
                <a:lnTo>
                  <a:pt x="137583" y="3125127"/>
                </a:lnTo>
                <a:lnTo>
                  <a:pt x="187452" y="3131820"/>
                </a:lnTo>
                <a:lnTo>
                  <a:pt x="3999738" y="3131819"/>
                </a:lnTo>
                <a:lnTo>
                  <a:pt x="4049663" y="3125127"/>
                </a:lnTo>
                <a:lnTo>
                  <a:pt x="4094592" y="3106222"/>
                </a:lnTo>
                <a:lnTo>
                  <a:pt x="4132706" y="3076860"/>
                </a:lnTo>
                <a:lnTo>
                  <a:pt x="4162185" y="3038799"/>
                </a:lnTo>
                <a:lnTo>
                  <a:pt x="4181206" y="2993795"/>
                </a:lnTo>
                <a:lnTo>
                  <a:pt x="4187952" y="2943605"/>
                </a:lnTo>
                <a:close/>
              </a:path>
            </a:pathLst>
          </a:custGeom>
          <a:solidFill>
            <a:srgbClr val="F3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32146" y="2721355"/>
            <a:ext cx="143319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95" dirty="0">
                <a:solidFill>
                  <a:srgbClr val="CC0000"/>
                </a:solidFill>
                <a:latin typeface="Arial"/>
                <a:cs typeface="Arial"/>
              </a:rPr>
              <a:t>VISIBILITY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CC0000"/>
                </a:solidFill>
                <a:latin typeface="Arial"/>
                <a:cs typeface="Arial"/>
              </a:rPr>
              <a:t>&amp;</a:t>
            </a:r>
            <a:r>
              <a:rPr sz="105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50" b="1" spc="-95" dirty="0">
                <a:solidFill>
                  <a:srgbClr val="CC0000"/>
                </a:solidFill>
                <a:latin typeface="Arial"/>
                <a:cs typeface="Arial"/>
              </a:rPr>
              <a:t>INSPECTION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2146" y="3024940"/>
            <a:ext cx="3402329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75" dirty="0">
                <a:solidFill>
                  <a:srgbClr val="2C2825"/>
                </a:solidFill>
                <a:latin typeface="Arial"/>
                <a:cs typeface="Arial"/>
              </a:rPr>
              <a:t>Crypto</a:t>
            </a:r>
            <a:r>
              <a:rPr sz="1000" b="1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2C2825"/>
                </a:solidFill>
                <a:latin typeface="Arial"/>
                <a:cs typeface="Arial"/>
              </a:rPr>
              <a:t>inventory:</a:t>
            </a:r>
            <a:r>
              <a:rPr sz="1000" b="1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their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20" dirty="0">
                <a:solidFill>
                  <a:srgbClr val="2C2825"/>
                </a:solidFill>
                <a:latin typeface="Arial"/>
                <a:cs typeface="Arial"/>
              </a:rPr>
              <a:t>SCM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Pro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product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claims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automatic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discovery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of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crypto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usage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across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apps,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endpoints,</a:t>
            </a:r>
            <a:r>
              <a:rPr sz="1000" spc="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and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IoT</a:t>
            </a:r>
            <a:r>
              <a:rPr sz="1000" spc="-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no extra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sensor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required,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by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their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account.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32146" y="3636824"/>
            <a:ext cx="3583304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55" dirty="0">
                <a:solidFill>
                  <a:srgbClr val="2C2825"/>
                </a:solidFill>
                <a:latin typeface="Arial"/>
                <a:cs typeface="Arial"/>
              </a:rPr>
              <a:t>Cipher-translation</a:t>
            </a:r>
            <a:r>
              <a:rPr sz="1000" b="1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C2825"/>
                </a:solidFill>
                <a:latin typeface="Arial"/>
                <a:cs typeface="Arial"/>
              </a:rPr>
              <a:t>proxy:</a:t>
            </a:r>
            <a:r>
              <a:rPr sz="1000" b="1" spc="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lets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legacy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apps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keep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speaking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classical crypto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while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the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wire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uses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5" dirty="0">
                <a:solidFill>
                  <a:srgbClr val="2C2825"/>
                </a:solidFill>
                <a:latin typeface="Arial"/>
                <a:cs typeface="Arial"/>
              </a:rPr>
              <a:t>PQC,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so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nothing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5" dirty="0">
                <a:solidFill>
                  <a:srgbClr val="2C2825"/>
                </a:solidFill>
                <a:latin typeface="Arial"/>
                <a:cs typeface="Arial"/>
              </a:rPr>
              <a:t>has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be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ripped</a:t>
            </a:r>
            <a:r>
              <a:rPr sz="1000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out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on </a:t>
            </a:r>
            <a:r>
              <a:rPr sz="1000" spc="-50" dirty="0">
                <a:solidFill>
                  <a:srgbClr val="2C2825"/>
                </a:solidFill>
                <a:latin typeface="Arial"/>
                <a:cs typeface="Arial"/>
              </a:rPr>
              <a:t>day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one.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2146" y="4248710"/>
            <a:ext cx="3510279" cy="377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90"/>
              </a:spcBef>
            </a:pPr>
            <a:r>
              <a:rPr sz="1000" b="1" spc="-60" dirty="0">
                <a:solidFill>
                  <a:srgbClr val="2C2825"/>
                </a:solidFill>
                <a:latin typeface="Arial"/>
                <a:cs typeface="Arial"/>
              </a:rPr>
              <a:t>Inspection:</a:t>
            </a:r>
            <a:r>
              <a:rPr sz="1000" b="1" spc="-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0" dirty="0">
                <a:solidFill>
                  <a:srgbClr val="2C2825"/>
                </a:solidFill>
                <a:latin typeface="Arial"/>
                <a:cs typeface="Arial"/>
              </a:rPr>
              <a:t>PQC-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aware </a:t>
            </a:r>
            <a:r>
              <a:rPr sz="1000" spc="-114" dirty="0">
                <a:solidFill>
                  <a:srgbClr val="2C2825"/>
                </a:solidFill>
                <a:latin typeface="Arial"/>
                <a:cs typeface="Arial"/>
              </a:rPr>
              <a:t>SSL/TLS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decryption,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so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security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inspection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doesn’t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go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blind</a:t>
            </a:r>
            <a:r>
              <a:rPr sz="1000" spc="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once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traffic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2C2825"/>
                </a:solidFill>
                <a:latin typeface="Arial"/>
                <a:cs typeface="Arial"/>
              </a:rPr>
              <a:t>moves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to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quantum-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safe</a:t>
            </a:r>
            <a:r>
              <a:rPr sz="1000" spc="1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ciphers.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8827" y="5772150"/>
            <a:ext cx="8979535" cy="467995"/>
          </a:xfrm>
          <a:custGeom>
            <a:avLst/>
            <a:gdLst/>
            <a:ahLst/>
            <a:cxnLst/>
            <a:rect l="l" t="t" r="r" b="b"/>
            <a:pathLst>
              <a:path w="8979535" h="467995">
                <a:moveTo>
                  <a:pt x="8979408" y="439673"/>
                </a:moveTo>
                <a:lnTo>
                  <a:pt x="8979408" y="27431"/>
                </a:lnTo>
                <a:lnTo>
                  <a:pt x="8977145" y="16716"/>
                </a:lnTo>
                <a:lnTo>
                  <a:pt x="8971026" y="8000"/>
                </a:lnTo>
                <a:lnTo>
                  <a:pt x="8962048" y="2143"/>
                </a:lnTo>
                <a:lnTo>
                  <a:pt x="8951214" y="0"/>
                </a:lnTo>
                <a:lnTo>
                  <a:pt x="27432" y="0"/>
                </a:lnTo>
                <a:lnTo>
                  <a:pt x="16716" y="2143"/>
                </a:lnTo>
                <a:lnTo>
                  <a:pt x="8000" y="8001"/>
                </a:lnTo>
                <a:lnTo>
                  <a:pt x="2143" y="16716"/>
                </a:lnTo>
                <a:lnTo>
                  <a:pt x="0" y="27432"/>
                </a:lnTo>
                <a:lnTo>
                  <a:pt x="0" y="439674"/>
                </a:lnTo>
                <a:lnTo>
                  <a:pt x="2143" y="450508"/>
                </a:lnTo>
                <a:lnTo>
                  <a:pt x="8001" y="459486"/>
                </a:lnTo>
                <a:lnTo>
                  <a:pt x="16716" y="465605"/>
                </a:lnTo>
                <a:lnTo>
                  <a:pt x="27432" y="467868"/>
                </a:lnTo>
                <a:lnTo>
                  <a:pt x="8951214" y="467867"/>
                </a:lnTo>
                <a:lnTo>
                  <a:pt x="8962048" y="465605"/>
                </a:lnTo>
                <a:lnTo>
                  <a:pt x="8971026" y="459485"/>
                </a:lnTo>
                <a:lnTo>
                  <a:pt x="8977145" y="450508"/>
                </a:lnTo>
                <a:lnTo>
                  <a:pt x="8979408" y="439673"/>
                </a:lnTo>
                <a:close/>
              </a:path>
            </a:pathLst>
          </a:custGeom>
          <a:solidFill>
            <a:srgbClr val="F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1566" y="5827267"/>
            <a:ext cx="8681720" cy="765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 marR="177800">
              <a:lnSpc>
                <a:spcPct val="103000"/>
              </a:lnSpc>
              <a:spcBef>
                <a:spcPts val="95"/>
              </a:spcBef>
            </a:pPr>
            <a:r>
              <a:rPr sz="1000" b="1" spc="-50" dirty="0">
                <a:solidFill>
                  <a:srgbClr val="CC0000"/>
                </a:solidFill>
                <a:latin typeface="Arial"/>
                <a:cs typeface="Arial"/>
              </a:rPr>
              <a:t>Notice</a:t>
            </a:r>
            <a:r>
              <a:rPr sz="1000" b="1" spc="-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00" b="1" spc="-30" dirty="0">
                <a:solidFill>
                  <a:srgbClr val="CC0000"/>
                </a:solidFill>
                <a:latin typeface="Arial"/>
                <a:cs typeface="Arial"/>
              </a:rPr>
              <a:t>the</a:t>
            </a:r>
            <a:r>
              <a:rPr sz="1000" b="1" spc="-35" dirty="0">
                <a:solidFill>
                  <a:srgbClr val="CC0000"/>
                </a:solidFill>
                <a:latin typeface="Arial"/>
                <a:cs typeface="Arial"/>
              </a:rPr>
              <a:t> pattern</a:t>
            </a:r>
            <a:r>
              <a:rPr sz="1000" b="1" spc="-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CC0000"/>
                </a:solidFill>
                <a:latin typeface="Arial"/>
                <a:cs typeface="Arial"/>
              </a:rPr>
              <a:t>again:</a:t>
            </a:r>
            <a:r>
              <a:rPr sz="1000" b="1" spc="-3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000" spc="-120" dirty="0">
                <a:solidFill>
                  <a:srgbClr val="2C2825"/>
                </a:solidFill>
                <a:latin typeface="Arial"/>
                <a:cs typeface="Arial"/>
              </a:rPr>
              <a:t>PAN-OS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11.2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vs.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12.1,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Gen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4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vs.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2C2825"/>
                </a:solidFill>
                <a:latin typeface="Arial"/>
                <a:cs typeface="Arial"/>
              </a:rPr>
              <a:t>Gen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5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hardware. 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vendor 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conversation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2C2825"/>
                </a:solidFill>
                <a:latin typeface="Arial"/>
                <a:cs typeface="Arial"/>
              </a:rPr>
              <a:t>is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rarely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just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a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2C2825"/>
                </a:solidFill>
                <a:latin typeface="Arial"/>
                <a:cs typeface="Arial"/>
              </a:rPr>
              <a:t>license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 fee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2C2825"/>
                </a:solidFill>
                <a:latin typeface="Arial"/>
                <a:cs typeface="Arial"/>
              </a:rPr>
              <a:t>—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75" dirty="0">
                <a:solidFill>
                  <a:srgbClr val="2C2825"/>
                </a:solidFill>
                <a:latin typeface="Arial"/>
                <a:cs typeface="Arial"/>
              </a:rPr>
              <a:t>ask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about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C2825"/>
                </a:solidFill>
                <a:latin typeface="Arial"/>
                <a:cs typeface="Arial"/>
              </a:rPr>
              <a:t>both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C2825"/>
                </a:solidFill>
                <a:latin typeface="Arial"/>
                <a:cs typeface="Arial"/>
              </a:rPr>
              <a:t>software</a:t>
            </a:r>
            <a:r>
              <a:rPr sz="1000" spc="-35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25" dirty="0">
                <a:solidFill>
                  <a:srgbClr val="2C2825"/>
                </a:solidFill>
                <a:latin typeface="Arial"/>
                <a:cs typeface="Arial"/>
              </a:rPr>
              <a:t>and hardware</a:t>
            </a:r>
            <a:r>
              <a:rPr sz="1000" spc="-30" dirty="0">
                <a:solidFill>
                  <a:srgbClr val="2C2825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C2825"/>
                </a:solidFill>
                <a:latin typeface="Arial"/>
                <a:cs typeface="Arial"/>
              </a:rPr>
              <a:t>requirements.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80"/>
              </a:spcBef>
            </a:pPr>
            <a:r>
              <a:rPr sz="950" i="1" spc="-75" dirty="0">
                <a:solidFill>
                  <a:srgbClr val="6A717F"/>
                </a:solidFill>
                <a:latin typeface="Arial"/>
                <a:cs typeface="Arial"/>
              </a:rPr>
              <a:t>Source: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65" dirty="0">
                <a:solidFill>
                  <a:srgbClr val="6A717F"/>
                </a:solidFill>
                <a:latin typeface="Arial"/>
                <a:cs typeface="Arial"/>
              </a:rPr>
              <a:t>Palo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Alto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Networks</a:t>
            </a:r>
            <a:r>
              <a:rPr sz="950" i="1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customer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briefing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65" dirty="0">
                <a:solidFill>
                  <a:srgbClr val="6A717F"/>
                </a:solidFill>
                <a:latin typeface="Arial"/>
                <a:cs typeface="Arial"/>
              </a:rPr>
              <a:t>deck,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45" dirty="0">
                <a:solidFill>
                  <a:srgbClr val="6A717F"/>
                </a:solidFill>
                <a:latin typeface="Arial"/>
                <a:cs typeface="Arial"/>
              </a:rPr>
              <a:t>“The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45" dirty="0">
                <a:solidFill>
                  <a:srgbClr val="6A717F"/>
                </a:solidFill>
                <a:latin typeface="Arial"/>
                <a:cs typeface="Arial"/>
              </a:rPr>
              <a:t>Practical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Path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dirty="0">
                <a:solidFill>
                  <a:srgbClr val="6A717F"/>
                </a:solidFill>
                <a:latin typeface="Arial"/>
                <a:cs typeface="Arial"/>
              </a:rPr>
              <a:t>to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a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0" dirty="0">
                <a:solidFill>
                  <a:srgbClr val="6A717F"/>
                </a:solidFill>
                <a:latin typeface="Arial"/>
                <a:cs typeface="Arial"/>
              </a:rPr>
              <a:t>Quantum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85" dirty="0">
                <a:solidFill>
                  <a:srgbClr val="6A717F"/>
                </a:solidFill>
                <a:latin typeface="Arial"/>
                <a:cs typeface="Arial"/>
              </a:rPr>
              <a:t>Ready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Future”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5" dirty="0">
                <a:solidFill>
                  <a:srgbClr val="6A717F"/>
                </a:solidFill>
                <a:latin typeface="Arial"/>
                <a:cs typeface="Arial"/>
              </a:rPr>
              <a:t>(2025–</a:t>
            </a:r>
            <a:r>
              <a:rPr sz="950" i="1" spc="-45" dirty="0">
                <a:solidFill>
                  <a:srgbClr val="6A717F"/>
                </a:solidFill>
                <a:latin typeface="Arial"/>
                <a:cs typeface="Arial"/>
              </a:rPr>
              <a:t>2026).</a:t>
            </a:r>
            <a:r>
              <a:rPr sz="950" i="1" spc="1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55" dirty="0">
                <a:solidFill>
                  <a:srgbClr val="6A717F"/>
                </a:solidFill>
                <a:latin typeface="Arial"/>
                <a:cs typeface="Arial"/>
              </a:rPr>
              <a:t>Vendor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marketing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25" dirty="0">
                <a:solidFill>
                  <a:srgbClr val="6A717F"/>
                </a:solidFill>
                <a:latin typeface="Arial"/>
                <a:cs typeface="Arial"/>
              </a:rPr>
              <a:t>material</a:t>
            </a:r>
            <a:r>
              <a:rPr sz="950" i="1" spc="-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95" dirty="0">
                <a:solidFill>
                  <a:srgbClr val="6A717F"/>
                </a:solidFill>
                <a:latin typeface="Arial"/>
                <a:cs typeface="Arial"/>
              </a:rPr>
              <a:t>—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 verify</a:t>
            </a:r>
            <a:r>
              <a:rPr sz="950" i="1" spc="-15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60" dirty="0">
                <a:solidFill>
                  <a:srgbClr val="6A717F"/>
                </a:solidFill>
                <a:latin typeface="Arial"/>
                <a:cs typeface="Arial"/>
              </a:rPr>
              <a:t>specifics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spc="-30" dirty="0">
                <a:solidFill>
                  <a:srgbClr val="6A717F"/>
                </a:solidFill>
                <a:latin typeface="Arial"/>
                <a:cs typeface="Arial"/>
              </a:rPr>
              <a:t>directly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</a:t>
            </a:r>
            <a:r>
              <a:rPr sz="950" i="1" dirty="0">
                <a:solidFill>
                  <a:srgbClr val="6A717F"/>
                </a:solidFill>
                <a:latin typeface="Arial"/>
                <a:cs typeface="Arial"/>
              </a:rPr>
              <a:t>with</a:t>
            </a:r>
            <a:r>
              <a:rPr sz="950" i="1" spc="-20" dirty="0">
                <a:solidFill>
                  <a:srgbClr val="6A717F"/>
                </a:solidFill>
                <a:latin typeface="Arial"/>
                <a:cs typeface="Arial"/>
              </a:rPr>
              <a:t> Palo </a:t>
            </a:r>
            <a:r>
              <a:rPr sz="950" i="1" spc="-10" dirty="0">
                <a:solidFill>
                  <a:srgbClr val="6A717F"/>
                </a:solidFill>
                <a:latin typeface="Arial"/>
                <a:cs typeface="Arial"/>
              </a:rPr>
              <a:t>Alto.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0" y="4751070"/>
            <a:ext cx="1745742" cy="17411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6443" y="1292352"/>
            <a:ext cx="877061" cy="399288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75" dirty="0"/>
              <a:t>Crypto-</a:t>
            </a:r>
            <a:r>
              <a:rPr spc="-135" dirty="0"/>
              <a:t>Agility:</a:t>
            </a:r>
            <a:r>
              <a:rPr spc="-50" dirty="0"/>
              <a:t> </a:t>
            </a:r>
            <a:r>
              <a:rPr spc="-220" dirty="0"/>
              <a:t>This</a:t>
            </a:r>
            <a:r>
              <a:rPr spc="-75" dirty="0"/>
              <a:t> </a:t>
            </a:r>
            <a:r>
              <a:rPr spc="-120" dirty="0"/>
              <a:t>Isn’t</a:t>
            </a:r>
            <a:r>
              <a:rPr spc="-65" dirty="0"/>
              <a:t> </a:t>
            </a:r>
            <a:r>
              <a:rPr spc="-150" dirty="0"/>
              <a:t>a</a:t>
            </a:r>
            <a:r>
              <a:rPr spc="-60" dirty="0"/>
              <a:t> </a:t>
            </a:r>
            <a:r>
              <a:rPr spc="-150" dirty="0"/>
              <a:t>One-</a:t>
            </a:r>
            <a:r>
              <a:rPr spc="-155" dirty="0"/>
              <a:t>Time</a:t>
            </a:r>
            <a:r>
              <a:rPr spc="-60" dirty="0"/>
              <a:t> </a:t>
            </a:r>
            <a:r>
              <a:rPr spc="-170" dirty="0"/>
              <a:t>Swap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566" y="1995169"/>
            <a:ext cx="6378575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0" dirty="0">
                <a:solidFill>
                  <a:srgbClr val="CADCFB"/>
                </a:solidFill>
                <a:latin typeface="Arial"/>
                <a:cs typeface="Arial"/>
              </a:rPr>
              <a:t>Migrating</a:t>
            </a:r>
            <a:r>
              <a:rPr sz="1200" spc="-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70" dirty="0">
                <a:solidFill>
                  <a:srgbClr val="CADCFB"/>
                </a:solidFill>
                <a:latin typeface="Arial"/>
                <a:cs typeface="Arial"/>
              </a:rPr>
              <a:t>PQC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once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isn’t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CADCFB"/>
                </a:solidFill>
                <a:latin typeface="Arial"/>
                <a:cs typeface="Arial"/>
              </a:rPr>
              <a:t>finish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line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it’s</a:t>
            </a:r>
            <a:r>
              <a:rPr sz="12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200" spc="-7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first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CADCFB"/>
                </a:solidFill>
                <a:latin typeface="Arial"/>
                <a:cs typeface="Arial"/>
              </a:rPr>
              <a:t>move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in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2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65" dirty="0">
                <a:solidFill>
                  <a:srgbClr val="CADCFB"/>
                </a:solidFill>
                <a:latin typeface="Arial"/>
                <a:cs typeface="Arial"/>
              </a:rPr>
              <a:t>game</a:t>
            </a:r>
            <a:r>
              <a:rPr sz="12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we’ll</a:t>
            </a:r>
            <a:r>
              <a:rPr sz="12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CADCFB"/>
                </a:solidFill>
                <a:latin typeface="Arial"/>
                <a:cs typeface="Arial"/>
              </a:rPr>
              <a:t>need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ADCFB"/>
                </a:solidFill>
                <a:latin typeface="Arial"/>
                <a:cs typeface="Arial"/>
              </a:rPr>
              <a:t>to</a:t>
            </a:r>
            <a:r>
              <a:rPr sz="1200" spc="-5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CADCFB"/>
                </a:solidFill>
                <a:latin typeface="Arial"/>
                <a:cs typeface="Arial"/>
              </a:rPr>
              <a:t>keep</a:t>
            </a:r>
            <a:r>
              <a:rPr sz="12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ADCFB"/>
                </a:solidFill>
                <a:latin typeface="Arial"/>
                <a:cs typeface="Arial"/>
              </a:rPr>
              <a:t>playing.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8827" y="2414016"/>
            <a:ext cx="8979535" cy="792480"/>
          </a:xfrm>
          <a:custGeom>
            <a:avLst/>
            <a:gdLst/>
            <a:ahLst/>
            <a:cxnLst/>
            <a:rect l="l" t="t" r="r" b="b"/>
            <a:pathLst>
              <a:path w="8979535" h="792480">
                <a:moveTo>
                  <a:pt x="8979408" y="744473"/>
                </a:moveTo>
                <a:lnTo>
                  <a:pt x="8979408" y="47243"/>
                </a:lnTo>
                <a:lnTo>
                  <a:pt x="8975657" y="28932"/>
                </a:lnTo>
                <a:lnTo>
                  <a:pt x="8965406" y="13906"/>
                </a:lnTo>
                <a:lnTo>
                  <a:pt x="8950154" y="3738"/>
                </a:lnTo>
                <a:lnTo>
                  <a:pt x="8931402" y="0"/>
                </a:lnTo>
                <a:lnTo>
                  <a:pt x="47243" y="0"/>
                </a:lnTo>
                <a:lnTo>
                  <a:pt x="28932" y="3738"/>
                </a:lnTo>
                <a:lnTo>
                  <a:pt x="13906" y="13906"/>
                </a:lnTo>
                <a:lnTo>
                  <a:pt x="3738" y="28932"/>
                </a:lnTo>
                <a:lnTo>
                  <a:pt x="0" y="47244"/>
                </a:lnTo>
                <a:lnTo>
                  <a:pt x="0" y="744474"/>
                </a:lnTo>
                <a:lnTo>
                  <a:pt x="3738" y="763226"/>
                </a:lnTo>
                <a:lnTo>
                  <a:pt x="13906" y="778478"/>
                </a:lnTo>
                <a:lnTo>
                  <a:pt x="28932" y="788729"/>
                </a:lnTo>
                <a:lnTo>
                  <a:pt x="47244" y="792480"/>
                </a:lnTo>
                <a:lnTo>
                  <a:pt x="8931402" y="792479"/>
                </a:lnTo>
                <a:lnTo>
                  <a:pt x="8950154" y="788729"/>
                </a:lnTo>
                <a:lnTo>
                  <a:pt x="8965406" y="778478"/>
                </a:lnTo>
                <a:lnTo>
                  <a:pt x="8975657" y="763226"/>
                </a:lnTo>
                <a:lnTo>
                  <a:pt x="8979408" y="744473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17880" y="2609190"/>
            <a:ext cx="7816215" cy="377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sz="1050" b="1" spc="-114" dirty="0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r>
              <a:rPr sz="10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105" dirty="0">
                <a:solidFill>
                  <a:srgbClr val="FFFFFF"/>
                </a:solidFill>
                <a:latin typeface="Arial"/>
                <a:cs typeface="Arial"/>
              </a:rPr>
              <a:t>NIST</a:t>
            </a:r>
            <a:r>
              <a:rPr sz="10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1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0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80" dirty="0">
                <a:solidFill>
                  <a:srgbClr val="FFFFFF"/>
                </a:solidFill>
                <a:latin typeface="Arial"/>
                <a:cs typeface="Arial"/>
              </a:rPr>
              <a:t>hedging:</a:t>
            </a:r>
            <a:r>
              <a:rPr sz="10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in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CADCFB"/>
                </a:solidFill>
                <a:latin typeface="Arial"/>
                <a:cs typeface="Arial"/>
              </a:rPr>
              <a:t>2025,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10" dirty="0">
                <a:solidFill>
                  <a:srgbClr val="CADCFB"/>
                </a:solidFill>
                <a:latin typeface="Arial"/>
                <a:cs typeface="Arial"/>
              </a:rPr>
              <a:t>NIST</a:t>
            </a:r>
            <a:r>
              <a:rPr sz="10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55" dirty="0">
                <a:solidFill>
                  <a:srgbClr val="CADCFB"/>
                </a:solidFill>
                <a:latin typeface="Arial"/>
                <a:cs typeface="Arial"/>
              </a:rPr>
              <a:t>added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25" dirty="0">
                <a:solidFill>
                  <a:srgbClr val="CADCFB"/>
                </a:solidFill>
                <a:latin typeface="Arial"/>
                <a:cs typeface="Arial"/>
              </a:rPr>
              <a:t>HQC</a:t>
            </a:r>
            <a:r>
              <a:rPr sz="10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95" dirty="0">
                <a:solidFill>
                  <a:srgbClr val="CADCFB"/>
                </a:solidFill>
                <a:latin typeface="Arial"/>
                <a:cs typeface="Arial"/>
              </a:rPr>
              <a:t>as</a:t>
            </a:r>
            <a:r>
              <a:rPr sz="105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CADCFB"/>
                </a:solidFill>
                <a:latin typeface="Arial"/>
                <a:cs typeface="Arial"/>
              </a:rPr>
              <a:t>backup</a:t>
            </a:r>
            <a:r>
              <a:rPr sz="105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CADCFB"/>
                </a:solidFill>
                <a:latin typeface="Arial"/>
                <a:cs typeface="Arial"/>
              </a:rPr>
              <a:t>key-exchange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algorithm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built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CADCFB"/>
                </a:solidFill>
                <a:latin typeface="Arial"/>
                <a:cs typeface="Arial"/>
              </a:rPr>
              <a:t>on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CADCFB"/>
                </a:solidFill>
                <a:latin typeface="Arial"/>
                <a:cs typeface="Arial"/>
              </a:rPr>
              <a:t>entirely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CADCFB"/>
                </a:solidFill>
                <a:latin typeface="Arial"/>
                <a:cs typeface="Arial"/>
              </a:rPr>
              <a:t>different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math, 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in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CADCFB"/>
                </a:solidFill>
                <a:latin typeface="Arial"/>
                <a:cs typeface="Arial"/>
              </a:rPr>
              <a:t>case</a:t>
            </a:r>
            <a:r>
              <a:rPr sz="105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CADCFB"/>
                </a:solidFill>
                <a:latin typeface="Arial"/>
                <a:cs typeface="Arial"/>
              </a:rPr>
              <a:t>ML-</a:t>
            </a:r>
            <a:r>
              <a:rPr sz="1050" spc="-80" dirty="0">
                <a:solidFill>
                  <a:srgbClr val="CADCFB"/>
                </a:solidFill>
                <a:latin typeface="Arial"/>
                <a:cs typeface="Arial"/>
              </a:rPr>
              <a:t>KEM’s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CADCFB"/>
                </a:solidFill>
                <a:latin typeface="Arial"/>
                <a:cs typeface="Arial"/>
              </a:rPr>
              <a:t>lattice </a:t>
            </a:r>
            <a:r>
              <a:rPr sz="1050" spc="-50" dirty="0">
                <a:solidFill>
                  <a:srgbClr val="CADCFB"/>
                </a:solidFill>
                <a:latin typeface="Arial"/>
                <a:cs typeface="Arial"/>
              </a:rPr>
              <a:t>assumptions</a:t>
            </a:r>
            <a:r>
              <a:rPr sz="1050" spc="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CADCFB"/>
                </a:solidFill>
                <a:latin typeface="Arial"/>
                <a:cs typeface="Arial"/>
              </a:rPr>
              <a:t>are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CADCFB"/>
                </a:solidFill>
                <a:latin typeface="Arial"/>
                <a:cs typeface="Arial"/>
              </a:rPr>
              <a:t>ever</a:t>
            </a:r>
            <a:r>
              <a:rPr sz="1050" spc="-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CADCFB"/>
                </a:solidFill>
                <a:latin typeface="Arial"/>
                <a:cs typeface="Arial"/>
              </a:rPr>
              <a:t>broken</a:t>
            </a:r>
            <a:r>
              <a:rPr sz="1050" spc="-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CADCFB"/>
                </a:solidFill>
                <a:latin typeface="Arial"/>
                <a:cs typeface="Arial"/>
              </a:rPr>
              <a:t>kept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25" dirty="0">
                <a:solidFill>
                  <a:srgbClr val="CADCFB"/>
                </a:solidFill>
                <a:latin typeface="Arial"/>
                <a:cs typeface="Arial"/>
              </a:rPr>
              <a:t>SLH-</a:t>
            </a:r>
            <a:r>
              <a:rPr sz="1050" spc="-140" dirty="0">
                <a:solidFill>
                  <a:srgbClr val="CADCFB"/>
                </a:solidFill>
                <a:latin typeface="Arial"/>
                <a:cs typeface="Arial"/>
              </a:rPr>
              <a:t>DSA</a:t>
            </a:r>
            <a:r>
              <a:rPr sz="105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100" dirty="0">
                <a:solidFill>
                  <a:srgbClr val="CADCFB"/>
                </a:solidFill>
                <a:latin typeface="Arial"/>
                <a:cs typeface="Arial"/>
              </a:rPr>
              <a:t>as</a:t>
            </a:r>
            <a:r>
              <a:rPr sz="1050" spc="-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05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CADCFB"/>
                </a:solidFill>
                <a:latin typeface="Arial"/>
                <a:cs typeface="Arial"/>
              </a:rPr>
              <a:t>hash-</a:t>
            </a:r>
            <a:r>
              <a:rPr sz="1050" spc="-70" dirty="0">
                <a:solidFill>
                  <a:srgbClr val="CADCFB"/>
                </a:solidFill>
                <a:latin typeface="Arial"/>
                <a:cs typeface="Arial"/>
              </a:rPr>
              <a:t>based</a:t>
            </a:r>
            <a:r>
              <a:rPr sz="1050" spc="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60" dirty="0">
                <a:solidFill>
                  <a:srgbClr val="CADCFB"/>
                </a:solidFill>
                <a:latin typeface="Arial"/>
                <a:cs typeface="Arial"/>
              </a:rPr>
              <a:t>hedge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50" dirty="0">
                <a:solidFill>
                  <a:srgbClr val="CADCFB"/>
                </a:solidFill>
                <a:latin typeface="Arial"/>
                <a:cs typeface="Arial"/>
              </a:rPr>
              <a:t>alongside</a:t>
            </a:r>
            <a:r>
              <a:rPr sz="105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CADCFB"/>
                </a:solidFill>
                <a:latin typeface="Arial"/>
                <a:cs typeface="Arial"/>
              </a:rPr>
              <a:t>ML-</a:t>
            </a:r>
            <a:r>
              <a:rPr sz="1050" spc="-20" dirty="0">
                <a:solidFill>
                  <a:srgbClr val="CADCFB"/>
                </a:solidFill>
                <a:latin typeface="Arial"/>
                <a:cs typeface="Arial"/>
              </a:rPr>
              <a:t>DSA.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8827" y="3319271"/>
            <a:ext cx="8979535" cy="641985"/>
          </a:xfrm>
          <a:custGeom>
            <a:avLst/>
            <a:gdLst/>
            <a:ahLst/>
            <a:cxnLst/>
            <a:rect l="l" t="t" r="r" b="b"/>
            <a:pathLst>
              <a:path w="8979535" h="641985">
                <a:moveTo>
                  <a:pt x="8979408" y="602742"/>
                </a:moveTo>
                <a:lnTo>
                  <a:pt x="8979408" y="38862"/>
                </a:lnTo>
                <a:lnTo>
                  <a:pt x="8976336" y="23788"/>
                </a:lnTo>
                <a:lnTo>
                  <a:pt x="8967978" y="11430"/>
                </a:lnTo>
                <a:lnTo>
                  <a:pt x="8955619" y="3071"/>
                </a:lnTo>
                <a:lnTo>
                  <a:pt x="8940546" y="0"/>
                </a:lnTo>
                <a:lnTo>
                  <a:pt x="38100" y="0"/>
                </a:lnTo>
                <a:lnTo>
                  <a:pt x="23145" y="3071"/>
                </a:lnTo>
                <a:lnTo>
                  <a:pt x="11048" y="11430"/>
                </a:lnTo>
                <a:lnTo>
                  <a:pt x="2952" y="23788"/>
                </a:lnTo>
                <a:lnTo>
                  <a:pt x="0" y="38862"/>
                </a:lnTo>
                <a:lnTo>
                  <a:pt x="0" y="602742"/>
                </a:lnTo>
                <a:lnTo>
                  <a:pt x="2952" y="617815"/>
                </a:lnTo>
                <a:lnTo>
                  <a:pt x="11049" y="630174"/>
                </a:lnTo>
                <a:lnTo>
                  <a:pt x="23145" y="638532"/>
                </a:lnTo>
                <a:lnTo>
                  <a:pt x="38100" y="641604"/>
                </a:lnTo>
                <a:lnTo>
                  <a:pt x="8940546" y="641604"/>
                </a:lnTo>
                <a:lnTo>
                  <a:pt x="8955619" y="638532"/>
                </a:lnTo>
                <a:lnTo>
                  <a:pt x="8967977" y="630174"/>
                </a:lnTo>
                <a:lnTo>
                  <a:pt x="8976336" y="617815"/>
                </a:lnTo>
                <a:lnTo>
                  <a:pt x="8979408" y="602742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6166" y="4972050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272034" y="135636"/>
                </a:moveTo>
                <a:lnTo>
                  <a:pt x="265090" y="92854"/>
                </a:lnTo>
                <a:lnTo>
                  <a:pt x="245748" y="55632"/>
                </a:lnTo>
                <a:lnTo>
                  <a:pt x="216237" y="26237"/>
                </a:lnTo>
                <a:lnTo>
                  <a:pt x="178789" y="6937"/>
                </a:lnTo>
                <a:lnTo>
                  <a:pt x="135636" y="0"/>
                </a:lnTo>
                <a:lnTo>
                  <a:pt x="92854" y="6937"/>
                </a:lnTo>
                <a:lnTo>
                  <a:pt x="55632" y="26237"/>
                </a:lnTo>
                <a:lnTo>
                  <a:pt x="26237" y="55632"/>
                </a:lnTo>
                <a:lnTo>
                  <a:pt x="6937" y="92854"/>
                </a:lnTo>
                <a:lnTo>
                  <a:pt x="0" y="135636"/>
                </a:lnTo>
                <a:lnTo>
                  <a:pt x="6937" y="178710"/>
                </a:lnTo>
                <a:lnTo>
                  <a:pt x="26237" y="215969"/>
                </a:lnTo>
                <a:lnTo>
                  <a:pt x="55632" y="245254"/>
                </a:lnTo>
                <a:lnTo>
                  <a:pt x="92854" y="264407"/>
                </a:lnTo>
                <a:lnTo>
                  <a:pt x="135636" y="271272"/>
                </a:lnTo>
                <a:lnTo>
                  <a:pt x="178789" y="264407"/>
                </a:lnTo>
                <a:lnTo>
                  <a:pt x="216237" y="245254"/>
                </a:lnTo>
                <a:lnTo>
                  <a:pt x="245748" y="215969"/>
                </a:lnTo>
                <a:lnTo>
                  <a:pt x="265090" y="178710"/>
                </a:lnTo>
                <a:lnTo>
                  <a:pt x="272034" y="13563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166" y="530428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272034" y="135636"/>
                </a:moveTo>
                <a:lnTo>
                  <a:pt x="265090" y="92561"/>
                </a:lnTo>
                <a:lnTo>
                  <a:pt x="245748" y="55302"/>
                </a:lnTo>
                <a:lnTo>
                  <a:pt x="216237" y="26017"/>
                </a:lnTo>
                <a:lnTo>
                  <a:pt x="178789" y="6864"/>
                </a:lnTo>
                <a:lnTo>
                  <a:pt x="135636" y="0"/>
                </a:lnTo>
                <a:lnTo>
                  <a:pt x="92854" y="6864"/>
                </a:lnTo>
                <a:lnTo>
                  <a:pt x="55632" y="26017"/>
                </a:lnTo>
                <a:lnTo>
                  <a:pt x="26237" y="55302"/>
                </a:lnTo>
                <a:lnTo>
                  <a:pt x="6937" y="92561"/>
                </a:lnTo>
                <a:lnTo>
                  <a:pt x="0" y="135636"/>
                </a:lnTo>
                <a:lnTo>
                  <a:pt x="6937" y="178417"/>
                </a:lnTo>
                <a:lnTo>
                  <a:pt x="26237" y="215639"/>
                </a:lnTo>
                <a:lnTo>
                  <a:pt x="55632" y="245034"/>
                </a:lnTo>
                <a:lnTo>
                  <a:pt x="92854" y="264334"/>
                </a:lnTo>
                <a:lnTo>
                  <a:pt x="135636" y="271272"/>
                </a:lnTo>
                <a:lnTo>
                  <a:pt x="178789" y="264334"/>
                </a:lnTo>
                <a:lnTo>
                  <a:pt x="216237" y="245034"/>
                </a:lnTo>
                <a:lnTo>
                  <a:pt x="245748" y="215639"/>
                </a:lnTo>
                <a:lnTo>
                  <a:pt x="265090" y="178417"/>
                </a:lnTo>
                <a:lnTo>
                  <a:pt x="272034" y="13563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6166" y="5635752"/>
            <a:ext cx="272415" cy="272415"/>
          </a:xfrm>
          <a:custGeom>
            <a:avLst/>
            <a:gdLst/>
            <a:ahLst/>
            <a:cxnLst/>
            <a:rect l="l" t="t" r="r" b="b"/>
            <a:pathLst>
              <a:path w="272415" h="272414">
                <a:moveTo>
                  <a:pt x="272034" y="136398"/>
                </a:moveTo>
                <a:lnTo>
                  <a:pt x="265090" y="93244"/>
                </a:lnTo>
                <a:lnTo>
                  <a:pt x="245748" y="55796"/>
                </a:lnTo>
                <a:lnTo>
                  <a:pt x="216237" y="26285"/>
                </a:lnTo>
                <a:lnTo>
                  <a:pt x="178789" y="6943"/>
                </a:lnTo>
                <a:lnTo>
                  <a:pt x="135636" y="0"/>
                </a:lnTo>
                <a:lnTo>
                  <a:pt x="92854" y="6943"/>
                </a:lnTo>
                <a:lnTo>
                  <a:pt x="55632" y="26285"/>
                </a:lnTo>
                <a:lnTo>
                  <a:pt x="26237" y="55796"/>
                </a:lnTo>
                <a:lnTo>
                  <a:pt x="6937" y="93244"/>
                </a:lnTo>
                <a:lnTo>
                  <a:pt x="0" y="136398"/>
                </a:lnTo>
                <a:lnTo>
                  <a:pt x="6937" y="179179"/>
                </a:lnTo>
                <a:lnTo>
                  <a:pt x="26237" y="216401"/>
                </a:lnTo>
                <a:lnTo>
                  <a:pt x="55632" y="245796"/>
                </a:lnTo>
                <a:lnTo>
                  <a:pt x="92854" y="265096"/>
                </a:lnTo>
                <a:lnTo>
                  <a:pt x="135636" y="272034"/>
                </a:lnTo>
                <a:lnTo>
                  <a:pt x="178789" y="265096"/>
                </a:lnTo>
                <a:lnTo>
                  <a:pt x="216237" y="245796"/>
                </a:lnTo>
                <a:lnTo>
                  <a:pt x="245748" y="216401"/>
                </a:lnTo>
                <a:lnTo>
                  <a:pt x="265090" y="179179"/>
                </a:lnTo>
                <a:lnTo>
                  <a:pt x="272034" y="136398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6166" y="5967984"/>
            <a:ext cx="272415" cy="272415"/>
          </a:xfrm>
          <a:custGeom>
            <a:avLst/>
            <a:gdLst/>
            <a:ahLst/>
            <a:cxnLst/>
            <a:rect l="l" t="t" r="r" b="b"/>
            <a:pathLst>
              <a:path w="272415" h="272414">
                <a:moveTo>
                  <a:pt x="272034" y="135636"/>
                </a:moveTo>
                <a:lnTo>
                  <a:pt x="265090" y="92854"/>
                </a:lnTo>
                <a:lnTo>
                  <a:pt x="245748" y="55632"/>
                </a:lnTo>
                <a:lnTo>
                  <a:pt x="216237" y="26237"/>
                </a:lnTo>
                <a:lnTo>
                  <a:pt x="178789" y="6937"/>
                </a:lnTo>
                <a:lnTo>
                  <a:pt x="135636" y="0"/>
                </a:lnTo>
                <a:lnTo>
                  <a:pt x="92854" y="6937"/>
                </a:lnTo>
                <a:lnTo>
                  <a:pt x="55632" y="26237"/>
                </a:lnTo>
                <a:lnTo>
                  <a:pt x="26237" y="55632"/>
                </a:lnTo>
                <a:lnTo>
                  <a:pt x="6937" y="92854"/>
                </a:lnTo>
                <a:lnTo>
                  <a:pt x="0" y="135636"/>
                </a:lnTo>
                <a:lnTo>
                  <a:pt x="6937" y="178789"/>
                </a:lnTo>
                <a:lnTo>
                  <a:pt x="26237" y="216237"/>
                </a:lnTo>
                <a:lnTo>
                  <a:pt x="55632" y="245748"/>
                </a:lnTo>
                <a:lnTo>
                  <a:pt x="92854" y="265090"/>
                </a:lnTo>
                <a:lnTo>
                  <a:pt x="135636" y="272034"/>
                </a:lnTo>
                <a:lnTo>
                  <a:pt x="178789" y="265090"/>
                </a:lnTo>
                <a:lnTo>
                  <a:pt x="216237" y="245748"/>
                </a:lnTo>
                <a:lnTo>
                  <a:pt x="245748" y="216237"/>
                </a:lnTo>
                <a:lnTo>
                  <a:pt x="265090" y="178789"/>
                </a:lnTo>
                <a:lnTo>
                  <a:pt x="272034" y="13563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6166" y="6300215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272034" y="135636"/>
                </a:moveTo>
                <a:lnTo>
                  <a:pt x="265090" y="92854"/>
                </a:lnTo>
                <a:lnTo>
                  <a:pt x="245748" y="55632"/>
                </a:lnTo>
                <a:lnTo>
                  <a:pt x="216237" y="26237"/>
                </a:lnTo>
                <a:lnTo>
                  <a:pt x="178789" y="6937"/>
                </a:lnTo>
                <a:lnTo>
                  <a:pt x="135636" y="0"/>
                </a:lnTo>
                <a:lnTo>
                  <a:pt x="92854" y="6937"/>
                </a:lnTo>
                <a:lnTo>
                  <a:pt x="55632" y="26237"/>
                </a:lnTo>
                <a:lnTo>
                  <a:pt x="26237" y="55632"/>
                </a:lnTo>
                <a:lnTo>
                  <a:pt x="6937" y="92854"/>
                </a:lnTo>
                <a:lnTo>
                  <a:pt x="0" y="135636"/>
                </a:lnTo>
                <a:lnTo>
                  <a:pt x="6937" y="178417"/>
                </a:lnTo>
                <a:lnTo>
                  <a:pt x="26237" y="215639"/>
                </a:lnTo>
                <a:lnTo>
                  <a:pt x="55632" y="245034"/>
                </a:lnTo>
                <a:lnTo>
                  <a:pt x="92854" y="264334"/>
                </a:lnTo>
                <a:lnTo>
                  <a:pt x="135636" y="271272"/>
                </a:lnTo>
                <a:lnTo>
                  <a:pt x="178789" y="264334"/>
                </a:lnTo>
                <a:lnTo>
                  <a:pt x="216237" y="245034"/>
                </a:lnTo>
                <a:lnTo>
                  <a:pt x="245748" y="215639"/>
                </a:lnTo>
                <a:lnTo>
                  <a:pt x="265090" y="178417"/>
                </a:lnTo>
                <a:lnTo>
                  <a:pt x="272034" y="135636"/>
                </a:lnTo>
                <a:close/>
              </a:path>
            </a:pathLst>
          </a:custGeom>
          <a:solidFill>
            <a:srgbClr val="CB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1566" y="3430168"/>
            <a:ext cx="8662035" cy="3097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 marR="42545">
              <a:lnSpc>
                <a:spcPct val="109500"/>
              </a:lnSpc>
              <a:spcBef>
                <a:spcPts val="95"/>
              </a:spcBef>
            </a:pPr>
            <a:r>
              <a:rPr sz="1100" b="1" spc="-95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14" dirty="0">
                <a:solidFill>
                  <a:srgbClr val="FFFFFF"/>
                </a:solidFill>
                <a:latin typeface="Arial"/>
                <a:cs typeface="Arial"/>
              </a:rPr>
              <a:t>July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28,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2026,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found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structural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flaw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30" dirty="0">
                <a:solidFill>
                  <a:srgbClr val="FFFFFF"/>
                </a:solidFill>
                <a:latin typeface="Arial"/>
                <a:cs typeface="Arial"/>
              </a:rPr>
              <a:t>HAWK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5" dirty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1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14" dirty="0">
                <a:solidFill>
                  <a:srgbClr val="FFFFFF"/>
                </a:solidFill>
                <a:latin typeface="Arial"/>
                <a:cs typeface="Arial"/>
              </a:rPr>
              <a:t>NIST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Arial"/>
                <a:cs typeface="Arial"/>
              </a:rPr>
              <a:t>post-</a:t>
            </a:r>
            <a:r>
              <a:rPr sz="1100" b="1" spc="-70" dirty="0">
                <a:solidFill>
                  <a:srgbClr val="FFFFFF"/>
                </a:solidFill>
                <a:latin typeface="Arial"/>
                <a:cs typeface="Arial"/>
              </a:rPr>
              <a:t>quantum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Arial"/>
                <a:cs typeface="Arial"/>
              </a:rPr>
              <a:t>signature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FFFFFF"/>
                </a:solidFill>
                <a:latin typeface="Arial"/>
                <a:cs typeface="Arial"/>
              </a:rPr>
              <a:t>already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5" dirty="0">
                <a:solidFill>
                  <a:srgbClr val="FFFFFF"/>
                </a:solidFill>
                <a:latin typeface="Arial"/>
                <a:cs typeface="Arial"/>
              </a:rPr>
              <a:t>survived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years 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Arial"/>
                <a:cs typeface="Arial"/>
              </a:rPr>
              <a:t>expert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Arial"/>
                <a:cs typeface="Arial"/>
              </a:rPr>
              <a:t>human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Arial"/>
                <a:cs typeface="Arial"/>
              </a:rPr>
              <a:t>review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5" dirty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75" dirty="0">
                <a:solidFill>
                  <a:srgbClr val="FFFFFF"/>
                </a:solidFill>
                <a:latin typeface="Arial"/>
                <a:cs typeface="Arial"/>
              </a:rPr>
              <a:t>cutting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Arial"/>
                <a:cs typeface="Arial"/>
              </a:rPr>
              <a:t>its</a:t>
            </a:r>
            <a:r>
              <a:rPr sz="11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65" dirty="0">
                <a:solidFill>
                  <a:srgbClr val="FFFFFF"/>
                </a:solidFill>
                <a:latin typeface="Arial"/>
                <a:cs typeface="Arial"/>
              </a:rPr>
              <a:t>effective</a:t>
            </a:r>
            <a:r>
              <a:rPr sz="11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95" dirty="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sz="1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Arial"/>
                <a:cs typeface="Arial"/>
              </a:rPr>
              <a:t>strength</a:t>
            </a: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5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half.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145" dirty="0">
                <a:solidFill>
                  <a:srgbClr val="CC0000"/>
                </a:solidFill>
                <a:latin typeface="Arial"/>
                <a:cs typeface="Arial"/>
              </a:rPr>
              <a:t>THE</a:t>
            </a:r>
            <a:r>
              <a:rPr sz="1200" b="1" spc="-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200" b="1" spc="-190" dirty="0">
                <a:solidFill>
                  <a:srgbClr val="CC0000"/>
                </a:solidFill>
                <a:latin typeface="Arial"/>
                <a:cs typeface="Arial"/>
              </a:rPr>
              <a:t>REAL</a:t>
            </a:r>
            <a:r>
              <a:rPr sz="1200" b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C0000"/>
                </a:solidFill>
                <a:latin typeface="Arial"/>
                <a:cs typeface="Arial"/>
              </a:rPr>
              <a:t>GOAL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2400"/>
              </a:lnSpc>
              <a:spcBef>
                <a:spcPts val="745"/>
              </a:spcBef>
            </a:pPr>
            <a:r>
              <a:rPr sz="1250" b="1" spc="-90" dirty="0">
                <a:solidFill>
                  <a:srgbClr val="FFFFFF"/>
                </a:solidFill>
                <a:latin typeface="Arial"/>
                <a:cs typeface="Arial"/>
              </a:rPr>
              <a:t>Crypto-</a:t>
            </a:r>
            <a:r>
              <a:rPr sz="1250" b="1" spc="-65" dirty="0">
                <a:solidFill>
                  <a:srgbClr val="FFFFFF"/>
                </a:solidFill>
                <a:latin typeface="Arial"/>
                <a:cs typeface="Arial"/>
              </a:rPr>
              <a:t>agility: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55" dirty="0">
                <a:solidFill>
                  <a:srgbClr val="FFFFFF"/>
                </a:solidFill>
                <a:latin typeface="Arial"/>
                <a:cs typeface="Arial"/>
              </a:rPr>
              <a:t>ability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to</a:t>
            </a:r>
            <a:r>
              <a:rPr sz="12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0" dirty="0">
                <a:solidFill>
                  <a:srgbClr val="FFFFFF"/>
                </a:solidFill>
                <a:latin typeface="Arial"/>
                <a:cs typeface="Arial"/>
              </a:rPr>
              <a:t>swap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80" dirty="0">
                <a:solidFill>
                  <a:srgbClr val="FFFFFF"/>
                </a:solidFill>
                <a:latin typeface="Arial"/>
                <a:cs typeface="Arial"/>
              </a:rPr>
              <a:t>algorithms,</a:t>
            </a:r>
            <a:r>
              <a:rPr sz="12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10" dirty="0">
                <a:solidFill>
                  <a:srgbClr val="FFFFFF"/>
                </a:solidFill>
                <a:latin typeface="Arial"/>
                <a:cs typeface="Arial"/>
              </a:rPr>
              <a:t>keys,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8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80" dirty="0">
                <a:solidFill>
                  <a:srgbClr val="FFFFFF"/>
                </a:solidFill>
                <a:latin typeface="Arial"/>
                <a:cs typeface="Arial"/>
              </a:rPr>
              <a:t>certificates</a:t>
            </a:r>
            <a:r>
              <a:rPr sz="125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0" dirty="0">
                <a:solidFill>
                  <a:srgbClr val="FFFFFF"/>
                </a:solidFill>
                <a:latin typeface="Arial"/>
                <a:cs typeface="Arial"/>
              </a:rPr>
              <a:t>quickly</a:t>
            </a:r>
            <a:r>
              <a:rPr sz="12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8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5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90" dirty="0">
                <a:solidFill>
                  <a:srgbClr val="FFFFFF"/>
                </a:solidFill>
                <a:latin typeface="Arial"/>
                <a:cs typeface="Arial"/>
              </a:rPr>
              <a:t>safely</a:t>
            </a:r>
            <a:r>
              <a:rPr sz="125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0" dirty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40" dirty="0">
                <a:solidFill>
                  <a:srgbClr val="FFFFFF"/>
                </a:solidFill>
                <a:latin typeface="Arial"/>
                <a:cs typeface="Arial"/>
              </a:rPr>
              <a:t>without</a:t>
            </a:r>
            <a:r>
              <a:rPr sz="1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7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60" dirty="0">
                <a:solidFill>
                  <a:srgbClr val="FFFFFF"/>
                </a:solidFill>
                <a:latin typeface="Arial"/>
                <a:cs typeface="Arial"/>
              </a:rPr>
              <a:t>multi-</a:t>
            </a:r>
            <a:r>
              <a:rPr sz="1250" b="1" spc="-65" dirty="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sz="1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45" dirty="0">
                <a:solidFill>
                  <a:srgbClr val="FFFFFF"/>
                </a:solidFill>
                <a:latin typeface="Arial"/>
                <a:cs typeface="Arial"/>
              </a:rPr>
              <a:t>fire</a:t>
            </a:r>
            <a:r>
              <a:rPr sz="1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55" dirty="0">
                <a:solidFill>
                  <a:srgbClr val="FFFFFF"/>
                </a:solidFill>
                <a:latin typeface="Arial"/>
                <a:cs typeface="Arial"/>
              </a:rPr>
              <a:t>drill</a:t>
            </a:r>
            <a:r>
              <a:rPr sz="12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75" dirty="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sz="12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20" dirty="0">
                <a:solidFill>
                  <a:srgbClr val="FFFFFF"/>
                </a:solidFill>
                <a:latin typeface="Arial"/>
                <a:cs typeface="Arial"/>
              </a:rPr>
              <a:t>time </a:t>
            </a:r>
            <a:r>
              <a:rPr sz="1250" b="1" spc="-5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5" dirty="0">
                <a:solidFill>
                  <a:srgbClr val="FFFFFF"/>
                </a:solidFill>
                <a:latin typeface="Arial"/>
                <a:cs typeface="Arial"/>
              </a:rPr>
              <a:t>landscape</a:t>
            </a:r>
            <a:r>
              <a:rPr sz="12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</a:rPr>
              <a:t>changes.</a:t>
            </a:r>
            <a:endParaRPr sz="1250">
              <a:latin typeface="Arial"/>
              <a:cs typeface="Arial"/>
            </a:endParaRPr>
          </a:p>
          <a:p>
            <a:pPr marL="464820" indent="-391160">
              <a:lnSpc>
                <a:spcPct val="100000"/>
              </a:lnSpc>
              <a:spcBef>
                <a:spcPts val="1425"/>
              </a:spcBef>
              <a:buClr>
                <a:srgbClr val="FFFFFF"/>
              </a:buClr>
              <a:buSzPct val="104545"/>
              <a:buFont typeface="Arial"/>
              <a:buAutoNum type="arabicPlain"/>
              <a:tabLst>
                <a:tab pos="464820" algn="l"/>
              </a:tabLst>
            </a:pP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Abstract 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crypto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behind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interfaces,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hard-</a:t>
            </a:r>
            <a:r>
              <a:rPr sz="1100" spc="-45" dirty="0">
                <a:solidFill>
                  <a:srgbClr val="CADCFB"/>
                </a:solidFill>
                <a:latin typeface="Arial"/>
                <a:cs typeface="Arial"/>
              </a:rPr>
              <a:t>coded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calls</a:t>
            </a:r>
            <a:r>
              <a:rPr sz="110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CADCFB"/>
                </a:solidFill>
                <a:latin typeface="Arial"/>
                <a:cs typeface="Arial"/>
              </a:rPr>
              <a:t>swapping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CADCFB"/>
                </a:solidFill>
                <a:latin typeface="Arial"/>
                <a:cs typeface="Arial"/>
              </a:rPr>
              <a:t>should be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config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change,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rewrite.</a:t>
            </a:r>
            <a:endParaRPr sz="1100">
              <a:latin typeface="Arial"/>
              <a:cs typeface="Arial"/>
            </a:endParaRPr>
          </a:p>
          <a:p>
            <a:pPr marL="464820" indent="-391160">
              <a:lnSpc>
                <a:spcPct val="100000"/>
              </a:lnSpc>
              <a:spcBef>
                <a:spcPts val="1230"/>
              </a:spcBef>
              <a:buClr>
                <a:srgbClr val="FFFFFF"/>
              </a:buClr>
              <a:buSzPct val="104545"/>
              <a:buFont typeface="Arial"/>
              <a:buAutoNum type="arabicPlain"/>
              <a:tabLst>
                <a:tab pos="464820" algn="l"/>
              </a:tabLst>
            </a:pP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Centralize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65" dirty="0">
                <a:solidFill>
                  <a:srgbClr val="CADCFB"/>
                </a:solidFill>
                <a:latin typeface="Arial"/>
                <a:cs typeface="Arial"/>
              </a:rPr>
              <a:t>key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CADCFB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 certificate</a:t>
            </a:r>
            <a:r>
              <a:rPr sz="110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CADCFB"/>
                </a:solidFill>
                <a:latin typeface="Arial"/>
                <a:cs typeface="Arial"/>
              </a:rPr>
              <a:t>management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with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automated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rotation.</a:t>
            </a:r>
            <a:endParaRPr sz="1100">
              <a:latin typeface="Arial"/>
              <a:cs typeface="Arial"/>
            </a:endParaRPr>
          </a:p>
          <a:p>
            <a:pPr marL="464820" indent="-391160">
              <a:lnSpc>
                <a:spcPct val="100000"/>
              </a:lnSpc>
              <a:spcBef>
                <a:spcPts val="1235"/>
              </a:spcBef>
              <a:buClr>
                <a:srgbClr val="FFFFFF"/>
              </a:buClr>
              <a:buSzPct val="104545"/>
              <a:buFont typeface="Arial"/>
              <a:buAutoNum type="arabicPlain"/>
              <a:tabLst>
                <a:tab pos="464820" algn="l"/>
              </a:tabLst>
            </a:pP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Treat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crypto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inventory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0" dirty="0">
                <a:solidFill>
                  <a:srgbClr val="CADCFB"/>
                </a:solidFill>
                <a:latin typeface="Arial"/>
                <a:cs typeface="Arial"/>
              </a:rPr>
              <a:t>as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living,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85" dirty="0">
                <a:solidFill>
                  <a:srgbClr val="CADCFB"/>
                </a:solidFill>
                <a:latin typeface="Arial"/>
                <a:cs typeface="Arial"/>
              </a:rPr>
              <a:t>a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one-time</a:t>
            </a:r>
            <a:r>
              <a:rPr sz="11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project.</a:t>
            </a:r>
            <a:endParaRPr sz="1100">
              <a:latin typeface="Arial"/>
              <a:cs typeface="Arial"/>
            </a:endParaRPr>
          </a:p>
          <a:p>
            <a:pPr marL="464820" indent="-391160">
              <a:lnSpc>
                <a:spcPct val="100000"/>
              </a:lnSpc>
              <a:spcBef>
                <a:spcPts val="1235"/>
              </a:spcBef>
              <a:buClr>
                <a:srgbClr val="FFFFFF"/>
              </a:buClr>
              <a:buSzPct val="104545"/>
              <a:buFont typeface="Arial"/>
              <a:buAutoNum type="arabicPlain"/>
              <a:tabLst>
                <a:tab pos="464820" algn="l"/>
              </a:tabLst>
            </a:pP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Write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crypto-agility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into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vendor</a:t>
            </a:r>
            <a:r>
              <a:rPr sz="1100" spc="-1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contracts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5" dirty="0">
                <a:solidFill>
                  <a:srgbClr val="CADCFB"/>
                </a:solidFill>
                <a:latin typeface="Arial"/>
                <a:cs typeface="Arial"/>
              </a:rPr>
              <a:t>—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not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just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50" dirty="0">
                <a:solidFill>
                  <a:srgbClr val="CADCFB"/>
                </a:solidFill>
                <a:latin typeface="Arial"/>
                <a:cs typeface="Arial"/>
              </a:rPr>
              <a:t>compliance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CADCFB"/>
                </a:solidFill>
                <a:latin typeface="Arial"/>
                <a:cs typeface="Arial"/>
              </a:rPr>
              <a:t>with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CADCFB"/>
                </a:solidFill>
                <a:latin typeface="Arial"/>
                <a:cs typeface="Arial"/>
              </a:rPr>
              <a:t>today’s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algorithm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list.</a:t>
            </a:r>
            <a:endParaRPr sz="1100">
              <a:latin typeface="Arial"/>
              <a:cs typeface="Arial"/>
            </a:endParaRPr>
          </a:p>
          <a:p>
            <a:pPr marL="464820" indent="-391160">
              <a:lnSpc>
                <a:spcPct val="100000"/>
              </a:lnSpc>
              <a:spcBef>
                <a:spcPts val="1235"/>
              </a:spcBef>
              <a:buClr>
                <a:srgbClr val="FFFFFF"/>
              </a:buClr>
              <a:buSzPct val="104545"/>
              <a:buFont typeface="Arial"/>
              <a:buAutoNum type="arabicPlain"/>
              <a:tabLst>
                <a:tab pos="464820" algn="l"/>
              </a:tabLst>
            </a:pP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Pilot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hybrid 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deployments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55" dirty="0">
                <a:solidFill>
                  <a:srgbClr val="CADCFB"/>
                </a:solidFill>
                <a:latin typeface="Arial"/>
                <a:cs typeface="Arial"/>
              </a:rPr>
              <a:t>now,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70" dirty="0">
                <a:solidFill>
                  <a:srgbClr val="CADCFB"/>
                </a:solidFill>
                <a:latin typeface="Arial"/>
                <a:cs typeface="Arial"/>
              </a:rPr>
              <a:t>so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the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muscle</a:t>
            </a:r>
            <a:r>
              <a:rPr sz="1100" spc="-35" dirty="0">
                <a:solidFill>
                  <a:srgbClr val="CADCFB"/>
                </a:solidFill>
                <a:latin typeface="Arial"/>
                <a:cs typeface="Arial"/>
              </a:rPr>
              <a:t> memory</a:t>
            </a:r>
            <a:r>
              <a:rPr sz="1100" spc="-40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CADCFB"/>
                </a:solidFill>
                <a:latin typeface="Arial"/>
                <a:cs typeface="Arial"/>
              </a:rPr>
              <a:t>exists</a:t>
            </a:r>
            <a:r>
              <a:rPr sz="1100" spc="-4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CADCFB"/>
                </a:solidFill>
                <a:latin typeface="Arial"/>
                <a:cs typeface="Arial"/>
              </a:rPr>
              <a:t>before </a:t>
            </a:r>
            <a:r>
              <a:rPr sz="1100" spc="-20" dirty="0">
                <a:solidFill>
                  <a:srgbClr val="CADCFB"/>
                </a:solidFill>
                <a:latin typeface="Arial"/>
                <a:cs typeface="Arial"/>
              </a:rPr>
              <a:t>it’s</a:t>
            </a:r>
            <a:r>
              <a:rPr sz="1100" spc="-25" dirty="0">
                <a:solidFill>
                  <a:srgbClr val="CADCFB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CADCFB"/>
                </a:solidFill>
                <a:latin typeface="Arial"/>
                <a:cs typeface="Arial"/>
              </a:rPr>
              <a:t>mandatory.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5369"/>
            <a:ext cx="10058400" cy="5659755"/>
          </a:xfrm>
          <a:custGeom>
            <a:avLst/>
            <a:gdLst/>
            <a:ahLst/>
            <a:cxnLst/>
            <a:rect l="l" t="t" r="r" b="b"/>
            <a:pathLst>
              <a:path w="10058400" h="5659755">
                <a:moveTo>
                  <a:pt x="10058019" y="5659374"/>
                </a:moveTo>
                <a:lnTo>
                  <a:pt x="10058019" y="0"/>
                </a:lnTo>
                <a:lnTo>
                  <a:pt x="0" y="0"/>
                </a:lnTo>
                <a:lnTo>
                  <a:pt x="0" y="5659374"/>
                </a:lnTo>
                <a:lnTo>
                  <a:pt x="10058019" y="5659374"/>
                </a:lnTo>
                <a:close/>
              </a:path>
            </a:pathLst>
          </a:custGeom>
          <a:solidFill>
            <a:srgbClr val="1D26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92440" y="4751070"/>
            <a:ext cx="1745742" cy="17411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6443" y="1292352"/>
            <a:ext cx="877061" cy="399288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91566" y="1550923"/>
            <a:ext cx="309181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-220" dirty="0"/>
              <a:t>Thoughts</a:t>
            </a:r>
            <a:r>
              <a:rPr sz="2450" spc="-130" dirty="0"/>
              <a:t> </a:t>
            </a:r>
            <a:r>
              <a:rPr sz="2450" spc="-90" dirty="0"/>
              <a:t>to</a:t>
            </a:r>
            <a:r>
              <a:rPr sz="2450" spc="-125" dirty="0"/>
              <a:t> </a:t>
            </a:r>
            <a:r>
              <a:rPr sz="2450" spc="-250" dirty="0"/>
              <a:t>Take</a:t>
            </a:r>
            <a:r>
              <a:rPr sz="2450" spc="-125" dirty="0"/>
              <a:t> </a:t>
            </a:r>
            <a:r>
              <a:rPr sz="2450" spc="-110" dirty="0"/>
              <a:t>Home</a:t>
            </a:r>
            <a:endParaRPr sz="2450"/>
          </a:p>
        </p:txBody>
      </p:sp>
      <p:sp>
        <p:nvSpPr>
          <p:cNvPr id="6" name="object 6"/>
          <p:cNvSpPr/>
          <p:nvPr/>
        </p:nvSpPr>
        <p:spPr>
          <a:xfrm>
            <a:off x="528827" y="4149852"/>
            <a:ext cx="8979535" cy="506730"/>
          </a:xfrm>
          <a:custGeom>
            <a:avLst/>
            <a:gdLst/>
            <a:ahLst/>
            <a:cxnLst/>
            <a:rect l="l" t="t" r="r" b="b"/>
            <a:pathLst>
              <a:path w="8979535" h="506729">
                <a:moveTo>
                  <a:pt x="8979408" y="477011"/>
                </a:moveTo>
                <a:lnTo>
                  <a:pt x="8979408" y="29717"/>
                </a:lnTo>
                <a:lnTo>
                  <a:pt x="8977002" y="18002"/>
                </a:lnTo>
                <a:lnTo>
                  <a:pt x="8970454" y="8572"/>
                </a:lnTo>
                <a:lnTo>
                  <a:pt x="8960762" y="2285"/>
                </a:lnTo>
                <a:lnTo>
                  <a:pt x="8948928" y="0"/>
                </a:lnTo>
                <a:lnTo>
                  <a:pt x="30480" y="0"/>
                </a:lnTo>
                <a:lnTo>
                  <a:pt x="18645" y="2286"/>
                </a:lnTo>
                <a:lnTo>
                  <a:pt x="8953" y="8572"/>
                </a:lnTo>
                <a:lnTo>
                  <a:pt x="2405" y="18002"/>
                </a:lnTo>
                <a:lnTo>
                  <a:pt x="0" y="29718"/>
                </a:lnTo>
                <a:lnTo>
                  <a:pt x="0" y="477012"/>
                </a:lnTo>
                <a:lnTo>
                  <a:pt x="2405" y="488727"/>
                </a:lnTo>
                <a:lnTo>
                  <a:pt x="8953" y="498157"/>
                </a:lnTo>
                <a:lnTo>
                  <a:pt x="18645" y="504444"/>
                </a:lnTo>
                <a:lnTo>
                  <a:pt x="30480" y="506730"/>
                </a:lnTo>
                <a:lnTo>
                  <a:pt x="8948928" y="506729"/>
                </a:lnTo>
                <a:lnTo>
                  <a:pt x="8960762" y="504443"/>
                </a:lnTo>
                <a:lnTo>
                  <a:pt x="8970454" y="498157"/>
                </a:lnTo>
                <a:lnTo>
                  <a:pt x="8977002" y="488727"/>
                </a:lnTo>
                <a:lnTo>
                  <a:pt x="8979408" y="477011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>
              <a:lnSpc>
                <a:spcPct val="121700"/>
              </a:lnSpc>
              <a:spcBef>
                <a:spcPts val="90"/>
              </a:spcBef>
            </a:pPr>
            <a:r>
              <a:rPr spc="-90" dirty="0"/>
              <a:t>The</a:t>
            </a:r>
            <a:r>
              <a:rPr spc="-40" dirty="0"/>
              <a:t> </a:t>
            </a:r>
            <a:r>
              <a:rPr spc="-50" dirty="0"/>
              <a:t>cryptography</a:t>
            </a:r>
            <a:r>
              <a:rPr spc="-55" dirty="0"/>
              <a:t> </a:t>
            </a:r>
            <a:r>
              <a:rPr spc="-25" dirty="0"/>
              <a:t>protecting</a:t>
            </a:r>
            <a:r>
              <a:rPr spc="-35" dirty="0"/>
              <a:t> </a:t>
            </a:r>
            <a:r>
              <a:rPr spc="-40" dirty="0"/>
              <a:t>almost</a:t>
            </a:r>
            <a:r>
              <a:rPr spc="-50" dirty="0"/>
              <a:t> </a:t>
            </a:r>
            <a:r>
              <a:rPr spc="-40" dirty="0"/>
              <a:t>everything</a:t>
            </a:r>
            <a:r>
              <a:rPr spc="-35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spc="-30" dirty="0"/>
              <a:t>your</a:t>
            </a:r>
            <a:r>
              <a:rPr spc="-40" dirty="0"/>
              <a:t> </a:t>
            </a:r>
            <a:r>
              <a:rPr spc="-50" dirty="0"/>
              <a:t>organization</a:t>
            </a:r>
            <a:r>
              <a:rPr spc="-40" dirty="0"/>
              <a:t> </a:t>
            </a:r>
            <a:r>
              <a:rPr spc="-100" dirty="0"/>
              <a:t>has</a:t>
            </a:r>
            <a:r>
              <a:rPr spc="-40" dirty="0"/>
              <a:t> </a:t>
            </a:r>
            <a:r>
              <a:rPr spc="-100" dirty="0"/>
              <a:t>a</a:t>
            </a:r>
            <a:r>
              <a:rPr spc="-35" dirty="0"/>
              <a:t> </a:t>
            </a:r>
            <a:r>
              <a:rPr spc="-40" dirty="0"/>
              <a:t>known</a:t>
            </a:r>
            <a:r>
              <a:rPr spc="-35" dirty="0"/>
              <a:t> expiration</a:t>
            </a:r>
            <a:r>
              <a:rPr spc="-40" dirty="0"/>
              <a:t> date.</a:t>
            </a:r>
            <a:r>
              <a:rPr spc="-35" dirty="0"/>
              <a:t> </a:t>
            </a:r>
            <a:r>
              <a:rPr spc="-10" dirty="0"/>
              <a:t>Nobody </a:t>
            </a:r>
            <a:r>
              <a:rPr spc="-90" dirty="0"/>
              <a:t>can</a:t>
            </a:r>
            <a:r>
              <a:rPr spc="-50" dirty="0"/>
              <a:t> </a:t>
            </a:r>
            <a:r>
              <a:rPr spc="-60" dirty="0"/>
              <a:t>name</a:t>
            </a:r>
            <a:r>
              <a:rPr spc="-50" dirty="0"/>
              <a:t> </a:t>
            </a:r>
            <a:r>
              <a:rPr spc="-10" dirty="0"/>
              <a:t>the</a:t>
            </a:r>
            <a:r>
              <a:rPr spc="-50" dirty="0"/>
              <a:t> </a:t>
            </a:r>
            <a:r>
              <a:rPr spc="-70" dirty="0"/>
              <a:t>exact</a:t>
            </a:r>
            <a:r>
              <a:rPr spc="-50" dirty="0"/>
              <a:t> </a:t>
            </a:r>
            <a:r>
              <a:rPr spc="-75" dirty="0"/>
              <a:t>day</a:t>
            </a:r>
            <a:r>
              <a:rPr spc="-55" dirty="0"/>
              <a:t> </a:t>
            </a:r>
            <a:r>
              <a:rPr spc="-125" dirty="0"/>
              <a:t>—</a:t>
            </a:r>
            <a:r>
              <a:rPr spc="-50" dirty="0"/>
              <a:t> </a:t>
            </a:r>
            <a:r>
              <a:rPr dirty="0"/>
              <a:t>but</a:t>
            </a:r>
            <a:r>
              <a:rPr spc="-60" dirty="0"/>
              <a:t> </a:t>
            </a:r>
            <a:r>
              <a:rPr spc="-10" dirty="0"/>
              <a:t>the</a:t>
            </a:r>
            <a:r>
              <a:rPr spc="-50" dirty="0"/>
              <a:t> </a:t>
            </a:r>
            <a:r>
              <a:rPr spc="-25" dirty="0"/>
              <a:t>direction</a:t>
            </a:r>
            <a:r>
              <a:rPr spc="-50" dirty="0"/>
              <a:t> </a:t>
            </a:r>
            <a:r>
              <a:rPr spc="-10" dirty="0"/>
              <a:t>isn’t</a:t>
            </a:r>
            <a:r>
              <a:rPr spc="-45" dirty="0"/>
              <a:t> </a:t>
            </a:r>
            <a:r>
              <a:rPr spc="-10" dirty="0"/>
              <a:t>in</a:t>
            </a:r>
            <a:r>
              <a:rPr spc="-65" dirty="0"/>
              <a:t> </a:t>
            </a:r>
            <a:r>
              <a:rPr spc="-40" dirty="0"/>
              <a:t>question,</a:t>
            </a:r>
            <a:r>
              <a:rPr spc="-60" dirty="0"/>
              <a:t> and </a:t>
            </a:r>
            <a:r>
              <a:rPr spc="-10" dirty="0"/>
              <a:t>the</a:t>
            </a:r>
            <a:r>
              <a:rPr spc="-50" dirty="0"/>
              <a:t> </a:t>
            </a:r>
            <a:r>
              <a:rPr spc="-30" dirty="0"/>
              <a:t>migration</a:t>
            </a:r>
            <a:r>
              <a:rPr spc="-60" dirty="0"/>
              <a:t> </a:t>
            </a:r>
            <a:r>
              <a:rPr spc="-80" dirty="0"/>
              <a:t>takes</a:t>
            </a:r>
            <a:r>
              <a:rPr spc="-35" dirty="0"/>
              <a:t> </a:t>
            </a:r>
            <a:r>
              <a:rPr spc="-40" dirty="0"/>
              <a:t>longer</a:t>
            </a:r>
            <a:r>
              <a:rPr spc="-50" dirty="0"/>
              <a:t> </a:t>
            </a:r>
            <a:r>
              <a:rPr spc="-25" dirty="0"/>
              <a:t>than</a:t>
            </a:r>
            <a:r>
              <a:rPr spc="-60" dirty="0"/>
              <a:t> </a:t>
            </a:r>
            <a:r>
              <a:rPr spc="-20" dirty="0"/>
              <a:t>most </a:t>
            </a:r>
            <a:r>
              <a:rPr spc="-40" dirty="0"/>
              <a:t>people</a:t>
            </a:r>
            <a:r>
              <a:rPr spc="-55" dirty="0"/>
              <a:t> </a:t>
            </a:r>
            <a:r>
              <a:rPr spc="-10" dirty="0"/>
              <a:t>assume.</a:t>
            </a:r>
          </a:p>
          <a:p>
            <a:pPr marL="12700" marR="110489">
              <a:lnSpc>
                <a:spcPct val="100000"/>
              </a:lnSpc>
              <a:spcBef>
                <a:spcPts val="585"/>
              </a:spcBef>
            </a:pPr>
            <a:r>
              <a:rPr sz="1400" b="1" spc="-135" dirty="0">
                <a:solidFill>
                  <a:srgbClr val="CC0000"/>
                </a:solidFill>
                <a:latin typeface="Arial"/>
                <a:cs typeface="Arial"/>
              </a:rPr>
              <a:t>This</a:t>
            </a:r>
            <a:r>
              <a:rPr sz="140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CC0000"/>
                </a:solidFill>
                <a:latin typeface="Arial"/>
                <a:cs typeface="Arial"/>
              </a:rPr>
              <a:t>isn’t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finished</a:t>
            </a:r>
            <a:r>
              <a:rPr sz="140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playbook.</a:t>
            </a:r>
            <a:r>
              <a:rPr sz="140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CC0000"/>
                </a:solidFill>
                <a:latin typeface="Arial"/>
                <a:cs typeface="Arial"/>
              </a:rPr>
              <a:t>It’s</a:t>
            </a:r>
            <a:r>
              <a:rPr sz="1400" b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CC0000"/>
                </a:solidFill>
                <a:latin typeface="Arial"/>
                <a:cs typeface="Arial"/>
              </a:rPr>
              <a:t>working</a:t>
            </a:r>
            <a:r>
              <a:rPr sz="1400" b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problem</a:t>
            </a:r>
            <a:r>
              <a:rPr sz="140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CC0000"/>
                </a:solidFill>
                <a:latin typeface="Arial"/>
                <a:cs typeface="Arial"/>
              </a:rPr>
              <a:t>we’re</a:t>
            </a:r>
            <a:r>
              <a:rPr sz="140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125" dirty="0">
                <a:solidFill>
                  <a:srgbClr val="CC0000"/>
                </a:solidFill>
                <a:latin typeface="Arial"/>
                <a:cs typeface="Arial"/>
              </a:rPr>
              <a:t>solving</a:t>
            </a:r>
            <a:r>
              <a:rPr sz="1400" b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CC0000"/>
                </a:solidFill>
                <a:latin typeface="Arial"/>
                <a:cs typeface="Arial"/>
              </a:rPr>
              <a:t>together</a:t>
            </a:r>
            <a:r>
              <a:rPr sz="1400" b="1" spc="-6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140" dirty="0">
                <a:solidFill>
                  <a:srgbClr val="CC0000"/>
                </a:solidFill>
                <a:latin typeface="Arial"/>
                <a:cs typeface="Arial"/>
              </a:rPr>
              <a:t>—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starting</a:t>
            </a:r>
            <a:r>
              <a:rPr sz="1400" b="1" spc="-6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CC0000"/>
                </a:solidFill>
                <a:latin typeface="Arial"/>
                <a:cs typeface="Arial"/>
              </a:rPr>
              <a:t>with</a:t>
            </a:r>
            <a:r>
              <a:rPr sz="1400" b="1" spc="-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C0000"/>
                </a:solidFill>
                <a:latin typeface="Arial"/>
                <a:cs typeface="Arial"/>
              </a:rPr>
              <a:t>this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conversation.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b="1" spc="-25" dirty="0">
                <a:latin typeface="Arial"/>
                <a:cs typeface="Arial"/>
              </a:rPr>
              <a:t>Food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For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Thought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Questions</a:t>
            </a: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b="1" spc="-10" dirty="0">
              <a:latin typeface="Arial"/>
              <a:cs typeface="Arial"/>
            </a:endParaRPr>
          </a:p>
          <a:p>
            <a:pPr marL="238760">
              <a:lnSpc>
                <a:spcPct val="100000"/>
              </a:lnSpc>
            </a:pP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What’s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biggest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singular</a:t>
            </a:r>
            <a:r>
              <a:rPr sz="1100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risk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organization’s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environment?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8827" y="4747259"/>
            <a:ext cx="8979535" cy="508000"/>
          </a:xfrm>
          <a:custGeom>
            <a:avLst/>
            <a:gdLst/>
            <a:ahLst/>
            <a:cxnLst/>
            <a:rect l="l" t="t" r="r" b="b"/>
            <a:pathLst>
              <a:path w="8979535" h="508000">
                <a:moveTo>
                  <a:pt x="8979408" y="477011"/>
                </a:moveTo>
                <a:lnTo>
                  <a:pt x="8979408" y="30479"/>
                </a:lnTo>
                <a:lnTo>
                  <a:pt x="8977002" y="18645"/>
                </a:lnTo>
                <a:lnTo>
                  <a:pt x="8970454" y="8953"/>
                </a:lnTo>
                <a:lnTo>
                  <a:pt x="8960762" y="2405"/>
                </a:lnTo>
                <a:lnTo>
                  <a:pt x="8948928" y="0"/>
                </a:lnTo>
                <a:lnTo>
                  <a:pt x="30480" y="0"/>
                </a:lnTo>
                <a:lnTo>
                  <a:pt x="18645" y="2405"/>
                </a:lnTo>
                <a:lnTo>
                  <a:pt x="8953" y="8953"/>
                </a:lnTo>
                <a:lnTo>
                  <a:pt x="2405" y="18645"/>
                </a:lnTo>
                <a:lnTo>
                  <a:pt x="0" y="30480"/>
                </a:lnTo>
                <a:lnTo>
                  <a:pt x="0" y="477012"/>
                </a:lnTo>
                <a:lnTo>
                  <a:pt x="2405" y="488846"/>
                </a:lnTo>
                <a:lnTo>
                  <a:pt x="8953" y="498538"/>
                </a:lnTo>
                <a:lnTo>
                  <a:pt x="18645" y="505086"/>
                </a:lnTo>
                <a:lnTo>
                  <a:pt x="30480" y="507492"/>
                </a:lnTo>
                <a:lnTo>
                  <a:pt x="8948928" y="507491"/>
                </a:lnTo>
                <a:lnTo>
                  <a:pt x="8960762" y="505086"/>
                </a:lnTo>
                <a:lnTo>
                  <a:pt x="8970454" y="498538"/>
                </a:lnTo>
                <a:lnTo>
                  <a:pt x="8977002" y="488846"/>
                </a:lnTo>
                <a:lnTo>
                  <a:pt x="8979408" y="477011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7880" y="4898390"/>
            <a:ext cx="3940810" cy="1955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widely 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distributed </a:t>
            </a:r>
            <a:r>
              <a:rPr sz="1100" i="1" spc="-55" dirty="0">
                <a:solidFill>
                  <a:srgbClr val="FFFFFF"/>
                </a:solidFill>
                <a:latin typeface="Arial"/>
                <a:cs typeface="Arial"/>
              </a:rPr>
              <a:t>risks,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Internet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65" dirty="0">
                <a:solidFill>
                  <a:srgbClr val="FFFFFF"/>
                </a:solidFill>
                <a:latin typeface="Arial"/>
                <a:cs typeface="Arial"/>
              </a:rPr>
              <a:t>Things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(IoT)?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8827" y="5345429"/>
            <a:ext cx="8979535" cy="508000"/>
          </a:xfrm>
          <a:custGeom>
            <a:avLst/>
            <a:gdLst/>
            <a:ahLst/>
            <a:cxnLst/>
            <a:rect l="l" t="t" r="r" b="b"/>
            <a:pathLst>
              <a:path w="8979535" h="508000">
                <a:moveTo>
                  <a:pt x="8979408" y="477011"/>
                </a:moveTo>
                <a:lnTo>
                  <a:pt x="8979408" y="30479"/>
                </a:lnTo>
                <a:lnTo>
                  <a:pt x="8977002" y="18645"/>
                </a:lnTo>
                <a:lnTo>
                  <a:pt x="8970454" y="8953"/>
                </a:lnTo>
                <a:lnTo>
                  <a:pt x="8960762" y="2405"/>
                </a:lnTo>
                <a:lnTo>
                  <a:pt x="8948928" y="0"/>
                </a:lnTo>
                <a:lnTo>
                  <a:pt x="30480" y="0"/>
                </a:lnTo>
                <a:lnTo>
                  <a:pt x="18645" y="2405"/>
                </a:lnTo>
                <a:lnTo>
                  <a:pt x="8953" y="8953"/>
                </a:lnTo>
                <a:lnTo>
                  <a:pt x="2405" y="18645"/>
                </a:lnTo>
                <a:lnTo>
                  <a:pt x="0" y="30480"/>
                </a:lnTo>
                <a:lnTo>
                  <a:pt x="0" y="477012"/>
                </a:lnTo>
                <a:lnTo>
                  <a:pt x="2405" y="488846"/>
                </a:lnTo>
                <a:lnTo>
                  <a:pt x="8953" y="498538"/>
                </a:lnTo>
                <a:lnTo>
                  <a:pt x="18645" y="505086"/>
                </a:lnTo>
                <a:lnTo>
                  <a:pt x="30480" y="507492"/>
                </a:lnTo>
                <a:lnTo>
                  <a:pt x="8948928" y="507491"/>
                </a:lnTo>
                <a:lnTo>
                  <a:pt x="8960762" y="505086"/>
                </a:lnTo>
                <a:lnTo>
                  <a:pt x="8970454" y="498538"/>
                </a:lnTo>
                <a:lnTo>
                  <a:pt x="8977002" y="488846"/>
                </a:lnTo>
                <a:lnTo>
                  <a:pt x="8979408" y="477011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17880" y="5496560"/>
            <a:ext cx="5853430" cy="1955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5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think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organization’s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50" dirty="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sz="1100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biggest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65" dirty="0">
                <a:solidFill>
                  <a:srgbClr val="FFFFFF"/>
                </a:solidFill>
                <a:latin typeface="Arial"/>
                <a:cs typeface="Arial"/>
              </a:rPr>
              <a:t>source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harvest-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now-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decrypt-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later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65" dirty="0">
                <a:solidFill>
                  <a:srgbClr val="FFFFFF"/>
                </a:solidFill>
                <a:latin typeface="Arial"/>
                <a:cs typeface="Arial"/>
              </a:rPr>
              <a:t>exposure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is?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8827" y="5943600"/>
            <a:ext cx="8979535" cy="508000"/>
          </a:xfrm>
          <a:custGeom>
            <a:avLst/>
            <a:gdLst/>
            <a:ahLst/>
            <a:cxnLst/>
            <a:rect l="l" t="t" r="r" b="b"/>
            <a:pathLst>
              <a:path w="8979535" h="508000">
                <a:moveTo>
                  <a:pt x="8979408" y="477011"/>
                </a:moveTo>
                <a:lnTo>
                  <a:pt x="8979408" y="30479"/>
                </a:lnTo>
                <a:lnTo>
                  <a:pt x="8977002" y="18645"/>
                </a:lnTo>
                <a:lnTo>
                  <a:pt x="8970454" y="8953"/>
                </a:lnTo>
                <a:lnTo>
                  <a:pt x="8960762" y="2405"/>
                </a:lnTo>
                <a:lnTo>
                  <a:pt x="8948928" y="0"/>
                </a:lnTo>
                <a:lnTo>
                  <a:pt x="30480" y="0"/>
                </a:lnTo>
                <a:lnTo>
                  <a:pt x="18645" y="2405"/>
                </a:lnTo>
                <a:lnTo>
                  <a:pt x="8953" y="8953"/>
                </a:lnTo>
                <a:lnTo>
                  <a:pt x="2405" y="18645"/>
                </a:lnTo>
                <a:lnTo>
                  <a:pt x="0" y="30480"/>
                </a:lnTo>
                <a:lnTo>
                  <a:pt x="0" y="477012"/>
                </a:lnTo>
                <a:lnTo>
                  <a:pt x="2405" y="488846"/>
                </a:lnTo>
                <a:lnTo>
                  <a:pt x="8953" y="498538"/>
                </a:lnTo>
                <a:lnTo>
                  <a:pt x="18645" y="505086"/>
                </a:lnTo>
                <a:lnTo>
                  <a:pt x="30480" y="507492"/>
                </a:lnTo>
                <a:lnTo>
                  <a:pt x="8948928" y="507491"/>
                </a:lnTo>
                <a:lnTo>
                  <a:pt x="8960762" y="505086"/>
                </a:lnTo>
                <a:lnTo>
                  <a:pt x="8970454" y="498538"/>
                </a:lnTo>
                <a:lnTo>
                  <a:pt x="8977002" y="488846"/>
                </a:lnTo>
                <a:lnTo>
                  <a:pt x="8979408" y="477011"/>
                </a:lnTo>
                <a:close/>
              </a:path>
            </a:pathLst>
          </a:custGeom>
          <a:solidFill>
            <a:srgbClr val="131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17880" y="6094728"/>
            <a:ext cx="3760470" cy="1955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sz="1100" i="1" spc="-60" dirty="0">
                <a:solidFill>
                  <a:srgbClr val="FFFFFF"/>
                </a:solidFill>
                <a:latin typeface="Arial"/>
                <a:cs typeface="Arial"/>
              </a:rPr>
              <a:t> awareness,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5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100" i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think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sz="1100" i="1" spc="-55" dirty="0">
                <a:solidFill>
                  <a:srgbClr val="FFFFFF"/>
                </a:solidFill>
                <a:latin typeface="Arial"/>
                <a:cs typeface="Arial"/>
              </a:rPr>
              <a:t> challenges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1100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be?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2135</Words>
  <Application>Microsoft Macintosh PowerPoint</Application>
  <PresentationFormat>Custom</PresentationFormat>
  <Paragraphs>165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Menlo</vt:lpstr>
      <vt:lpstr>Office Theme</vt:lpstr>
      <vt:lpstr>Post-Quantum Cryptography</vt:lpstr>
      <vt:lpstr>What This Talk Is (and Isn’t)</vt:lpstr>
      <vt:lpstr>PowerPoint Presentation</vt:lpstr>
      <vt:lpstr>A Quick Vocabulary Check</vt:lpstr>
      <vt:lpstr>Not All Cryptography Is Equally at Risk</vt:lpstr>
      <vt:lpstr>Where This Actually Lives</vt:lpstr>
      <vt:lpstr>When Is Q-Day?</vt:lpstr>
      <vt:lpstr>Why Do We Care Now?</vt:lpstr>
      <vt:lpstr>Why Do We Care Now?</vt:lpstr>
      <vt:lpstr>What Is the Industry Doing?</vt:lpstr>
      <vt:lpstr>What to Ask Your Vendors — Cisco</vt:lpstr>
      <vt:lpstr>What to Ask Your Vendors — Palo Alto Networks Another real example, same idea — this is vendor marketing material, not independent verification. Treat it with the same eye you’d want your audience to use.</vt:lpstr>
      <vt:lpstr>Crypto-Agility: This Isn’t a One-Time Swap</vt:lpstr>
      <vt:lpstr>Thoughts to Take Home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Post-Quantum_Cryptography_BU_Security_Camp_2026_public</dc:title>
  <dc:creator>jacobsen</dc:creator>
  <cp:lastModifiedBy>Raukohl, Nicole</cp:lastModifiedBy>
  <cp:revision>1</cp:revision>
  <dcterms:created xsi:type="dcterms:W3CDTF">2026-08-18T18:15:51Z</dcterms:created>
  <dcterms:modified xsi:type="dcterms:W3CDTF">2026-08-18T18:16:14Z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2026-08-18T00:00:00Z</vt:filetime>
  </property>
  <property fmtid="{D5CDD505-2E9C-101B-9397-08002B2CF9AE}" pid="5" name="Producer">
    <vt:lpwstr>Acrobat Distiller 26.0 (Windows)</vt:lpwstr>
  </property>
</Properties>
</file>