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75" r:id="rId4"/>
    <p:sldId id="259" r:id="rId5"/>
    <p:sldId id="260" r:id="rId6"/>
    <p:sldId id="263" r:id="rId7"/>
    <p:sldId id="264" r:id="rId8"/>
    <p:sldId id="267" r:id="rId9"/>
    <p:sldId id="268" r:id="rId10"/>
    <p:sldId id="270" r:id="rId11"/>
    <p:sldId id="271" r:id="rId12"/>
    <p:sldId id="272" r:id="rId13"/>
    <p:sldId id="274" r:id="rId14"/>
    <p:sldId id="276" r:id="rId15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846"/>
    <p:restoredTop sz="94610"/>
  </p:normalViewPr>
  <p:slideViewPr>
    <p:cSldViewPr snapToGrid="0" snapToObjects="1">
      <p:cViewPr varScale="1">
        <p:scale>
          <a:sx n="127" d="100"/>
          <a:sy n="127" d="100"/>
        </p:scale>
        <p:origin x="840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940060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~30 sec. Thesis up front: AI accelerates the engineering loop, and that same speed creates new security surface. The talk is how we keep security and governance intact without giving back the velocity. Not a tradeoff — a system.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~45 sec. Three commitments: move fast, trust nothing unverified, prove it. Frame the whole talk.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~45 sec. The whole system on one slide — every change, one-line fix or new service, runs this path. Security is present at every step, not a final checkpoint.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~75 sec. Six AI-specific risks. Don't dwell on fear — each maps to a guardrail later in the talk. This is the taxonomy we design against.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~60 sec. Five non-negotiables. These don't bend for velocity. This is the heart of the security story: speed lives above the line, accountability below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~60 sec. Automation is the point — humans don't have to remember to run these. Nothing to skip under deadline pressure.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~50 sec. Supply chain is where AI most quietly expands risk — it makes adopting anything trivial. The vetting bar doesn't drop because adoption got easy.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~50 sec. Classification drives everything downstream. Containment and traceability are the two controls that matter most for sensitive data.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~60 sec. The invisible layer. mTLS everywhere, OpenTelemetry tracing, full audit. This is what makes the rest defensible.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~15 sec. Turn slide. Be candid — this is the part a security audience trusts most.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~55 sec. First three pitfalls — all about the code and its inputs. Each names the control that catches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~55 sec. Last three — about process and human behavior. Land the payoff: fix it once, everyone gets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~55 sec. Forward-looking, but grounded: autonomy grows inside the same gates, and multi-model review is itself a defense.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515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4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BOSTON UNIVERSITY  ·  IS&amp;T SECURITY CAMP 2026</a:t>
            </a:r>
            <a:endParaRPr lang="en-US" sz="1000" dirty="0"/>
          </a:p>
        </p:txBody>
      </p:sp>
      <p:sp>
        <p:nvSpPr>
          <p:cNvPr id="3" name="Shape 1"/>
          <p:cNvSpPr/>
          <p:nvPr/>
        </p:nvSpPr>
        <p:spPr>
          <a:xfrm>
            <a:off x="640080" y="2286000"/>
            <a:ext cx="457200" cy="73152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2514600"/>
            <a:ext cx="111556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Navigating AI-Accelerated</a:t>
            </a:r>
            <a:endParaRPr lang="en-US" sz="52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52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Development Securely.</a:t>
            </a:r>
            <a:endParaRPr lang="en-US" sz="5200" dirty="0"/>
          </a:p>
        </p:txBody>
      </p:sp>
      <p:sp>
        <p:nvSpPr>
          <p:cNvPr id="5" name="Text 3"/>
          <p:cNvSpPr/>
          <p:nvPr/>
        </p:nvSpPr>
        <p:spPr>
          <a:xfrm>
            <a:off x="640080" y="480060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i="1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Keeping the security and governance bar in place while capturing the velocity increase AI buys us.</a:t>
            </a:r>
            <a:endParaRPr lang="en-US" sz="1700" dirty="0"/>
          </a:p>
        </p:txBody>
      </p:sp>
      <p:sp>
        <p:nvSpPr>
          <p:cNvPr id="6" name="Shape 4"/>
          <p:cNvSpPr/>
          <p:nvPr/>
        </p:nvSpPr>
        <p:spPr>
          <a:xfrm>
            <a:off x="640080" y="5989320"/>
            <a:ext cx="10908792" cy="0"/>
          </a:xfrm>
          <a:prstGeom prst="line">
            <a:avLst/>
          </a:prstGeom>
          <a:noFill/>
          <a:ln w="9525">
            <a:solidFill>
              <a:srgbClr val="3A3A3A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640080" y="6108192"/>
            <a:ext cx="9601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Stephen Choate  ·  Executive Director &amp; Principal Engineer  ·  AI &amp; Data Engineering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10634472" y="610819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2026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01  /  THE APPROACH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Secure velocity is a system, not a tradeoff.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 drafts fast — but nothing reaches production unverified, unowned, or unobserved.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84778" cy="33832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MOVE FAST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 drafts the work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2972714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Claude Code plans, writes, tests, and documents — engineers steer and stay accountable.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Speed is the point; it's not the risk on its own.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103120"/>
            <a:ext cx="3484778" cy="33832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TRUST NOTHING UNVERIFIED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change is gated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54096"/>
            <a:ext cx="2972714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Vetted dependencies, named human review, security scans, and staged rollout for anything sensitive.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AI-generated code is a draft until it's read, tested, scanned, and owned.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103120"/>
            <a:ext cx="3484778" cy="33832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PROVE IT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Observable by default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54096"/>
            <a:ext cx="2972714" cy="22951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service encrypted, every action traced and logged — the audit spine guardrails and incident response depend on.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If we can't see it, we don't trust it.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02 / 14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02  /  PUTTING IT TOGETHER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change runs this exact path.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Fast where AI helps. Gated where security must.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10911535" cy="658368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73152" cy="658368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914400" y="2103120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IDEA OR TICKET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4297680" y="2103120"/>
            <a:ext cx="6979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Classified for data sensitivity and threat-modeled up front.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761488"/>
            <a:ext cx="10911535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▼</a:t>
            </a:r>
            <a:endParaRPr lang="en-US" sz="900" dirty="0"/>
          </a:p>
        </p:txBody>
      </p:sp>
      <p:sp>
        <p:nvSpPr>
          <p:cNvPr id="10" name="Shape 8"/>
          <p:cNvSpPr/>
          <p:nvPr/>
        </p:nvSpPr>
        <p:spPr>
          <a:xfrm>
            <a:off x="640080" y="2889504"/>
            <a:ext cx="10911535" cy="658368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40080" y="2889504"/>
            <a:ext cx="73152" cy="658368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914400" y="2889504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 CODE DEVELOPMENT (Claude/Codex)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4297680" y="2889504"/>
            <a:ext cx="6979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Drafts plan, code, tests, and docs — guided by our secure skills.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40080" y="3547872"/>
            <a:ext cx="10911535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▼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640080" y="3675888"/>
            <a:ext cx="10911535" cy="658368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640080" y="3675888"/>
            <a:ext cx="73152" cy="658368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914400" y="3675888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AUTOMATED GATES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297680" y="3675888"/>
            <a:ext cx="6979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Secret scan, security scan, Dependabot, and full tests — all blocking.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640080" y="4334256"/>
            <a:ext cx="10911535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▼</a:t>
            </a:r>
            <a:endParaRPr lang="en-US" sz="900" dirty="0"/>
          </a:p>
        </p:txBody>
      </p:sp>
      <p:sp>
        <p:nvSpPr>
          <p:cNvPr id="20" name="Shape 18"/>
          <p:cNvSpPr/>
          <p:nvPr/>
        </p:nvSpPr>
        <p:spPr>
          <a:xfrm>
            <a:off x="640080" y="4462272"/>
            <a:ext cx="10911535" cy="658368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" y="4462272"/>
            <a:ext cx="73152" cy="658368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914400" y="4462272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HUMAN REVIEW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4297680" y="4462272"/>
            <a:ext cx="6979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Named reviewer signs off; green CI required; staged for sensitive data.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640080" y="5120640"/>
            <a:ext cx="10911535" cy="1280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▼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640080" y="5248656"/>
            <a:ext cx="10911535" cy="658368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640080" y="5248656"/>
            <a:ext cx="73152" cy="658368"/>
          </a:xfrm>
          <a:prstGeom prst="rect">
            <a:avLst/>
          </a:prstGeom>
          <a:solidFill>
            <a:srgbClr val="CC0000"/>
          </a:solidFill>
          <a:ln w="1270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914400" y="5248656"/>
            <a:ext cx="32004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OBSERVED IN PRODUCTION</a:t>
            </a:r>
            <a:endParaRPr lang="en-US" sz="1300" dirty="0"/>
          </a:p>
        </p:txBody>
      </p:sp>
      <p:sp>
        <p:nvSpPr>
          <p:cNvPr id="28" name="Text 26"/>
          <p:cNvSpPr/>
          <p:nvPr/>
        </p:nvSpPr>
        <p:spPr>
          <a:xfrm>
            <a:off x="4297680" y="5248656"/>
            <a:ext cx="6979615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Encrypted, traced, and audited — feeding lessons back into the skills library.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30" name="Text 28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03 / 14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03  /  WHAT CHANGED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The new attack surface.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Six failure modes specific to AI-assisted development — the things we design our guardrails against.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0116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0116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2128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INSECURE OUTPUT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054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Confident, flawed code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29626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Plausible code with classic holes — injection, weak authz, unsafe deserialization.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0116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0116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2128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SUPPLY CHAIN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054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Unverified dependencies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29626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Pinning old dependencies or pulling untested/unhardened mutable image tags.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0116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0116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2128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SECRETS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054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Keys where they don't belong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29626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Credentials pasted into prompts, echoed in logs, or baked into generated code.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02336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" y="402336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96112" y="422452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PROMPT INJECTION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96112" y="451713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Untrusted input as instructions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96112" y="497433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Retrieved docs or tool output that try to hijack an agent's behavior.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53458" y="402336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353458" y="402336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609490" y="422452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OVER-TRUST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609490" y="451713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Polished isn't correct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09490" y="497433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Clean-looking diffs get rubber-stamped; fluency reads as reliability.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66837" y="402336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066837" y="402336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322869" y="422452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DATA EXPOSURE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22869" y="451713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The wrong data, the wrong place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322869" y="497433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Sensitive records reaching a model or a log that was never scoped for them.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04 / 14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04  /  HUMAN IN THE LOOP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The gates that never move.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However a change was drafted, these five hold — no exceptions for AI-authored code.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84778" cy="1874520"/>
          </a:xfrm>
          <a:prstGeom prst="rect">
            <a:avLst/>
          </a:prstGeom>
          <a:solidFill>
            <a:srgbClr val="2D2926"/>
          </a:solidFill>
          <a:ln w="9525">
            <a:solidFill>
              <a:srgbClr val="2D29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01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Named reviewer, every PR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297271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No self-merge — a specific person signs off on every change, AI-drafted or not.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103120"/>
            <a:ext cx="3484778" cy="1874520"/>
          </a:xfrm>
          <a:prstGeom prst="rect">
            <a:avLst/>
          </a:prstGeom>
          <a:solidFill>
            <a:srgbClr val="2D2926"/>
          </a:solidFill>
          <a:ln w="9525">
            <a:solidFill>
              <a:srgbClr val="2D29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02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Green CI + security scan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54096"/>
            <a:ext cx="297271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Lint, full tests, security scan, and the Dependabot check must pass before merge.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103120"/>
            <a:ext cx="3484778" cy="1874520"/>
          </a:xfrm>
          <a:prstGeom prst="rect">
            <a:avLst/>
          </a:prstGeom>
          <a:solidFill>
            <a:srgbClr val="2D2926"/>
          </a:solidFill>
          <a:ln w="9525">
            <a:solidFill>
              <a:srgbClr val="2D29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03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No prod on sensitive data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54096"/>
            <a:ext cx="297271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Anything touching institutional records or PII goes through staging, every time.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206240"/>
            <a:ext cx="3484778" cy="1874520"/>
          </a:xfrm>
          <a:prstGeom prst="rect">
            <a:avLst/>
          </a:prstGeom>
          <a:solidFill>
            <a:srgbClr val="2D2926"/>
          </a:solidFill>
          <a:ln w="9525">
            <a:solidFill>
              <a:srgbClr val="2D29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1" name="Shape 19"/>
          <p:cNvSpPr/>
          <p:nvPr/>
        </p:nvSpPr>
        <p:spPr>
          <a:xfrm>
            <a:off x="640080" y="420624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96112" y="440740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04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96112" y="470001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Full audit trail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96112" y="5157216"/>
            <a:ext cx="297271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AI-assisted change is traceable — same audit spine as production.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53458" y="4206240"/>
            <a:ext cx="3484778" cy="1874520"/>
          </a:xfrm>
          <a:prstGeom prst="rect">
            <a:avLst/>
          </a:prstGeom>
          <a:solidFill>
            <a:srgbClr val="2D2926"/>
          </a:solidFill>
          <a:ln w="9525">
            <a:solidFill>
              <a:srgbClr val="2D2926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353458" y="420624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609490" y="440740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05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609490" y="470001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Named owner before deploy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09490" y="5157216"/>
            <a:ext cx="2972714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Someone owns rollback before a change ships, not after an incident.</a:t>
            </a:r>
            <a:endParaRPr lang="en-US" sz="1150" dirty="0"/>
          </a:p>
        </p:txBody>
      </p:sp>
      <p:sp>
        <p:nvSpPr>
          <p:cNvPr id="30" name="Text 28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05 / 14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05  /  GUARDRAILS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Guardrails and standards baked in.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The controls that limit and catch the attack surface at every turn.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05740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05740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25856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SECRET SCANNING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5117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Nothing merges dirty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0837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Pre-commit and CI hooks block credentials before they ever land in history.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05740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05740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25856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DEPENDABOT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5117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Continuous upgrade cycle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0837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Continuous, automated upgrade PRs to core container images, libraries, and SDKs.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05740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05740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25856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CVE SCANNING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5117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Continuous scanning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0837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AWS inspector scans every container image, alerts on severe vulnerabilities</a:t>
            </a:r>
            <a:endParaRPr lang="en-US" sz="1150" dirty="0"/>
          </a:p>
        </p:txBody>
      </p:sp>
      <p:sp>
        <p:nvSpPr>
          <p:cNvPr id="20" name="Shape 18"/>
          <p:cNvSpPr/>
          <p:nvPr/>
        </p:nvSpPr>
        <p:spPr>
          <a:xfrm>
            <a:off x="640080" y="40690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21" name="Shape 19"/>
          <p:cNvSpPr/>
          <p:nvPr/>
        </p:nvSpPr>
        <p:spPr>
          <a:xfrm>
            <a:off x="640080" y="40690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896112" y="42702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OBSERVABILITY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896112" y="45628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</a:rPr>
              <a:t>Grafana Stack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896112" y="50200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Standardized log, metric, and trace collection for cluster-wide visibility</a:t>
            </a:r>
            <a:endParaRPr lang="en-US" sz="1150" dirty="0"/>
          </a:p>
        </p:txBody>
      </p:sp>
      <p:sp>
        <p:nvSpPr>
          <p:cNvPr id="25" name="Shape 23"/>
          <p:cNvSpPr/>
          <p:nvPr/>
        </p:nvSpPr>
        <p:spPr>
          <a:xfrm>
            <a:off x="4353458" y="40690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6" name="Shape 24"/>
          <p:cNvSpPr/>
          <p:nvPr/>
        </p:nvSpPr>
        <p:spPr>
          <a:xfrm>
            <a:off x="4353458" y="40690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4609490" y="42702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CI &amp; GITOPS GATES</a:t>
            </a:r>
            <a:endParaRPr lang="en-US" sz="1000" dirty="0"/>
          </a:p>
        </p:txBody>
      </p:sp>
      <p:sp>
        <p:nvSpPr>
          <p:cNvPr id="28" name="Text 26"/>
          <p:cNvSpPr/>
          <p:nvPr/>
        </p:nvSpPr>
        <p:spPr>
          <a:xfrm>
            <a:off x="4609490" y="45628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Merges through the pipeline</a:t>
            </a:r>
            <a:endParaRPr lang="en-US" sz="1500" dirty="0"/>
          </a:p>
        </p:txBody>
      </p:sp>
      <p:sp>
        <p:nvSpPr>
          <p:cNvPr id="29" name="Text 27"/>
          <p:cNvSpPr/>
          <p:nvPr/>
        </p:nvSpPr>
        <p:spPr>
          <a:xfrm>
            <a:off x="4609490" y="50200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Required checks, branch protection, testing, and </a:t>
            </a:r>
            <a:r>
              <a:rPr lang="en-US" sz="1150" dirty="0" err="1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GitOps</a:t>
            </a: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 delivery, never around the pipeline.</a:t>
            </a:r>
            <a:endParaRPr lang="en-US" sz="1150" dirty="0"/>
          </a:p>
        </p:txBody>
      </p:sp>
      <p:sp>
        <p:nvSpPr>
          <p:cNvPr id="30" name="Shape 28"/>
          <p:cNvSpPr/>
          <p:nvPr/>
        </p:nvSpPr>
        <p:spPr>
          <a:xfrm>
            <a:off x="8066837" y="4069080"/>
            <a:ext cx="3484778" cy="178308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1" name="Shape 29"/>
          <p:cNvSpPr/>
          <p:nvPr/>
        </p:nvSpPr>
        <p:spPr>
          <a:xfrm>
            <a:off x="8066837" y="406908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 30"/>
          <p:cNvSpPr/>
          <p:nvPr/>
        </p:nvSpPr>
        <p:spPr>
          <a:xfrm>
            <a:off x="8322869" y="427024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</a:rPr>
              <a:t>RUNTIME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8322869" y="456285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Kubernetes</a:t>
            </a:r>
            <a:endParaRPr lang="en-US" sz="1500" dirty="0"/>
          </a:p>
        </p:txBody>
      </p:sp>
      <p:sp>
        <p:nvSpPr>
          <p:cNvPr id="34" name="Text 32"/>
          <p:cNvSpPr/>
          <p:nvPr/>
        </p:nvSpPr>
        <p:spPr>
          <a:xfrm>
            <a:off x="8322869" y="5020056"/>
            <a:ext cx="2972714" cy="6949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Single runtime, the gold standard for container orchestration, used to its full capabilities.</a:t>
            </a:r>
            <a:endParaRPr lang="en-US" sz="1150" dirty="0"/>
          </a:p>
        </p:txBody>
      </p:sp>
      <p:sp>
        <p:nvSpPr>
          <p:cNvPr id="35" name="Text 33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36" name="Text 34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06 / 14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06  /  SUPPLY CHAIN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Dependencies are code we didn't write.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We still ship them — so they clear the same bar as our own code, before anything lands.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5227168" cy="320040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522716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4715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FOUNDATION GOVERNANCE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471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Apache / CNCF first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4715104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Foundation-governed projects — neutral, no single company can pull the rug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Clear, permissive licensing with no ambiguity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 documented security disclosure process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6324448" y="2103120"/>
            <a:ext cx="5227168" cy="320040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6324448" y="2103120"/>
            <a:ext cx="522716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6580480" y="2304288"/>
            <a:ext cx="471510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CONTRIBUTOR HEALTH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6580480" y="2596896"/>
            <a:ext cx="471510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Enterprise-grade maintainers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6580480" y="3054096"/>
            <a:ext cx="4715104" cy="21122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Multiple companies committing — not one vendor's side project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Active release cadence and a healthy bus factor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Track record of responding to CVEs quickly</a:t>
            </a:r>
            <a:endParaRPr lang="en-US" sz="1150" dirty="0"/>
          </a:p>
        </p:txBody>
      </p:sp>
      <p:sp>
        <p:nvSpPr>
          <p:cNvPr id="16" name="Text 14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07 / 14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07  /  GOVERNANCE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Nothing sensitive without the full path.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Where the data is classified higher, the controls are not optional.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CLASSIFY FIRST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Know the data before the code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project starts with a data classification and a threat model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Determines which tier, gates, and agreements apply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CONTAIN IT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Least privilege, by default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Access scoped by role, department, and team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PII scrubbed before it reaches a model; staging before prod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PROVE IT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Traceable end to end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Who did what, when — across every product and agent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The record incident response and audits both depend on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08 / 14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08  /  HARDENED &amp; OBSERVABLE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Encrypted, traced, and audited by default.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Operational discipline running underneath everything, from day one.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ENCRYPTION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Linkerd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Service-to-service traffic encrypted through our mesh (Linkerd) — not just the edge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Certificates and keys managed and rotated automatically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4353458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OBSERVABILITY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OpenTelemetry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request traced end to end via OpenTelemetry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Vector routes logs, metrics, and traces — Datadog today, not locked to it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AUDIT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 err="1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DataDog</a:t>
            </a: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 Vector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Who did what, when — across every product and agent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Reviewable after the fact, not just monitored in the moment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09 / 14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09  /  COMMON PITFALLS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640080" y="2331720"/>
            <a:ext cx="457200" cy="73152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2487168"/>
            <a:ext cx="1091153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Where this</a:t>
            </a:r>
            <a:endParaRPr lang="en-US" sz="5000" dirty="0"/>
          </a:p>
          <a:p>
            <a:pPr marL="0" indent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still goes wrong.</a:t>
            </a: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640080" y="46177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Six failure patterns we watch for on every AI-assisted change — and the control that catches each.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10 / 14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09  /  COMMON PITFALLS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Where this still goes wrong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6112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01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96112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Confident, but insecure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6112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 writes plausible code with classic flaws — injection, weak authz, unsafe deserialization.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security scan in CI, plus a named reviewer who signs off.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53458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53458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09490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02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609490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Dependencies that don't exist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09490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Models invent or typo-squat package names — a poisoned lookalike is a supply-chain foothold.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lockfiles, Dependabot, and human review of every new dependency.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66837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066837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22869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03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322869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Secrets, pasted and generated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22869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Keys land in prompts, logs, or generated code.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secret-scanning hooks pre-commit and in CI — nothing merges dirty.</a:t>
            </a:r>
            <a:endParaRPr lang="en-US" sz="1150" dirty="0"/>
          </a:p>
        </p:txBody>
      </p:sp>
      <p:sp>
        <p:nvSpPr>
          <p:cNvPr id="19" name="Text 17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11 / 14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09  /  COMMON PITFALLS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Where this still goes wrong, continued…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5" name="Shape 3"/>
          <p:cNvSpPr/>
          <p:nvPr/>
        </p:nvSpPr>
        <p:spPr>
          <a:xfrm>
            <a:off x="640080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Text 4"/>
          <p:cNvSpPr/>
          <p:nvPr/>
        </p:nvSpPr>
        <p:spPr>
          <a:xfrm>
            <a:off x="896112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04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896112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Sprawl is attack surface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896112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Five ways to build one thing means five stacks to patch and monitor.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the skills library standardizes one approved stack per job.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4353458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Shape 8"/>
          <p:cNvSpPr/>
          <p:nvPr/>
        </p:nvSpPr>
        <p:spPr>
          <a:xfrm>
            <a:off x="4353458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4609490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05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609490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Green tests that prove nothing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4609490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AI tests pass without asserting security-relevant behavior.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reviewers check that tests exercise failure and abuse paths.</a:t>
            </a:r>
            <a:endParaRPr lang="en-US" sz="1150" dirty="0"/>
          </a:p>
        </p:txBody>
      </p:sp>
      <p:sp>
        <p:nvSpPr>
          <p:cNvPr id="14" name="Shape 12"/>
          <p:cNvSpPr/>
          <p:nvPr/>
        </p:nvSpPr>
        <p:spPr>
          <a:xfrm>
            <a:off x="8066837" y="1874520"/>
            <a:ext cx="3484778" cy="356616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8066837" y="18745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8322869" y="20756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06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8322869" y="23682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Polished isn't correct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8322869" y="2825496"/>
            <a:ext cx="2972714" cy="24780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Clean-looking AI diffs invite rubber-stamp review.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Caught by: review rigor doesn't relax for AI — and a second model critiques first.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12 / 14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32004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10  /  WHAT'S NEXT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640080" y="658368"/>
            <a:ext cx="10911535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26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More autonomy, same guardrails.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640080" y="1280160"/>
            <a:ext cx="10911535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As agents do more on their own, the gates hold — and one of the tools is itself a control.</a:t>
            </a:r>
            <a:endParaRPr lang="en-US" sz="1350" dirty="0"/>
          </a:p>
        </p:txBody>
      </p:sp>
      <p:sp>
        <p:nvSpPr>
          <p:cNvPr id="5" name="Shape 3"/>
          <p:cNvSpPr/>
          <p:nvPr/>
        </p:nvSpPr>
        <p:spPr>
          <a:xfrm>
            <a:off x="640080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6" name="Shape 4"/>
          <p:cNvSpPr/>
          <p:nvPr/>
        </p:nvSpPr>
        <p:spPr>
          <a:xfrm>
            <a:off x="640080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896112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AGENT LOOPS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896112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From one-shot to iterative</a:t>
            </a:r>
            <a:endParaRPr lang="en-US" sz="1500" dirty="0"/>
          </a:p>
        </p:txBody>
      </p:sp>
      <p:sp>
        <p:nvSpPr>
          <p:cNvPr id="9" name="Text 7"/>
          <p:cNvSpPr/>
          <p:nvPr/>
        </p:nvSpPr>
        <p:spPr>
          <a:xfrm>
            <a:off x="896112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Plan, act, observe, revise — to completion, not one prompt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Every loop still passes through the same gates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4353458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1" name="Shape 9"/>
          <p:cNvSpPr/>
          <p:nvPr/>
        </p:nvSpPr>
        <p:spPr>
          <a:xfrm>
            <a:off x="4353458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609490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GOAL-SETTING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609490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Outcome, not keystrokes</a:t>
            </a:r>
            <a:endParaRPr lang="en-US" sz="1500" dirty="0"/>
          </a:p>
        </p:txBody>
      </p:sp>
      <p:sp>
        <p:nvSpPr>
          <p:cNvPr id="14" name="Text 12"/>
          <p:cNvSpPr/>
          <p:nvPr/>
        </p:nvSpPr>
        <p:spPr>
          <a:xfrm>
            <a:off x="4609490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State the goal and the guardrails; the agent proposes the path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Humans approve at the checkpoints that matter</a:t>
            </a:r>
            <a:endParaRPr lang="en-US" sz="1150" dirty="0"/>
          </a:p>
        </p:txBody>
      </p:sp>
      <p:sp>
        <p:nvSpPr>
          <p:cNvPr id="15" name="Shape 13"/>
          <p:cNvSpPr/>
          <p:nvPr/>
        </p:nvSpPr>
        <p:spPr>
          <a:xfrm>
            <a:off x="8066837" y="2103120"/>
            <a:ext cx="3484778" cy="3291840"/>
          </a:xfrm>
          <a:prstGeom prst="rect">
            <a:avLst/>
          </a:prstGeom>
          <a:solidFill>
            <a:srgbClr val="F7F7F5"/>
          </a:solidFill>
          <a:ln w="9525">
            <a:solidFill>
              <a:srgbClr val="E5E5E5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Shape 14"/>
          <p:cNvSpPr/>
          <p:nvPr/>
        </p:nvSpPr>
        <p:spPr>
          <a:xfrm>
            <a:off x="8066837" y="2103120"/>
            <a:ext cx="3484778" cy="54864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8322869" y="2304288"/>
            <a:ext cx="2972714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kern="0" spc="200" dirty="0">
                <a:solidFill>
                  <a:srgbClr val="CC000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ADVERSARIAL REVIEW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8322869" y="2596896"/>
            <a:ext cx="2972714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500" b="1" dirty="0">
                <a:solidFill>
                  <a:srgbClr val="2D2926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Models checking models</a:t>
            </a:r>
            <a:endParaRPr lang="en-US" sz="1500" dirty="0"/>
          </a:p>
        </p:txBody>
      </p:sp>
      <p:sp>
        <p:nvSpPr>
          <p:cNvPr id="19" name="Text 17"/>
          <p:cNvSpPr/>
          <p:nvPr/>
        </p:nvSpPr>
        <p:spPr>
          <a:xfrm>
            <a:off x="8322869" y="3054096"/>
            <a:ext cx="2972714" cy="22037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One model drafts; a different model critiques — before human review</a:t>
            </a:r>
            <a:endParaRPr lang="en-US" sz="1150" dirty="0"/>
          </a:p>
          <a:p>
            <a:pPr marL="342900" indent="-342900">
              <a:lnSpc>
                <a:spcPct val="115000"/>
              </a:lnSpc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Multi-provider by design — no single model's blind spots go unchecked</a:t>
            </a:r>
            <a:endParaRPr lang="en-US" sz="1150" dirty="0"/>
          </a:p>
        </p:txBody>
      </p:sp>
      <p:sp>
        <p:nvSpPr>
          <p:cNvPr id="21" name="Text 19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707070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13 / 14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A1A1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40080" y="640080"/>
            <a:ext cx="10911535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3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IS&amp;T SECURITY CAMP  ·  2026</a:t>
            </a:r>
            <a:endParaRPr lang="en-US" sz="900" dirty="0"/>
          </a:p>
        </p:txBody>
      </p:sp>
      <p:sp>
        <p:nvSpPr>
          <p:cNvPr id="3" name="Shape 1"/>
          <p:cNvSpPr/>
          <p:nvPr/>
        </p:nvSpPr>
        <p:spPr>
          <a:xfrm>
            <a:off x="640080" y="2331720"/>
            <a:ext cx="457200" cy="73152"/>
          </a:xfrm>
          <a:prstGeom prst="rect">
            <a:avLst/>
          </a:prstGeom>
          <a:solidFill>
            <a:srgbClr val="CC0000"/>
          </a:solidFill>
          <a:ln w="6350">
            <a:solidFill>
              <a:srgbClr val="CC000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4" name="Text 2"/>
          <p:cNvSpPr/>
          <p:nvPr/>
        </p:nvSpPr>
        <p:spPr>
          <a:xfrm>
            <a:off x="640080" y="2487168"/>
            <a:ext cx="10911535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02000"/>
              </a:lnSpc>
              <a:buNone/>
            </a:pPr>
            <a:r>
              <a:rPr lang="en-US" sz="5000" b="1" dirty="0">
                <a:solidFill>
                  <a:srgbClr val="FFFFFF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Thanks.</a:t>
            </a:r>
            <a:endParaRPr lang="en-US" sz="5000" dirty="0"/>
          </a:p>
          <a:p>
            <a:pPr marL="0" indent="0">
              <a:lnSpc>
                <a:spcPct val="102000"/>
              </a:lnSpc>
              <a:buNone/>
            </a:pPr>
            <a:endParaRPr lang="en-US" sz="5000" dirty="0"/>
          </a:p>
        </p:txBody>
      </p:sp>
      <p:sp>
        <p:nvSpPr>
          <p:cNvPr id="5" name="Text 3"/>
          <p:cNvSpPr/>
          <p:nvPr/>
        </p:nvSpPr>
        <p:spPr>
          <a:xfrm>
            <a:off x="640080" y="4617720"/>
            <a:ext cx="100584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600" i="1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Reach out to discuss, share notes, or collaborate: schoate@bu.edu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40080" y="64465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BU IS&amp;T  ·  AI &amp; Data Engineering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10362895" y="6446520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dirty="0">
                <a:solidFill>
                  <a:srgbClr val="B5B5B5"/>
                </a:solidFill>
                <a:latin typeface="Whitney" pitchFamily="34" charset="0"/>
                <a:ea typeface="Whitney" pitchFamily="34" charset="-122"/>
                <a:cs typeface="Whitney" pitchFamily="34" charset="-120"/>
              </a:rPr>
              <a:t>14 / 14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361</TotalTime>
  <Words>1894</Words>
  <Application>Microsoft Macintosh PowerPoint</Application>
  <PresentationFormat>Widescreen</PresentationFormat>
  <Paragraphs>243</Paragraphs>
  <Slides>14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Whitney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Choate, Stephen</cp:lastModifiedBy>
  <cp:revision>14</cp:revision>
  <dcterms:created xsi:type="dcterms:W3CDTF">2026-08-05T18:02:59Z</dcterms:created>
  <dcterms:modified xsi:type="dcterms:W3CDTF">2026-08-20T17:12:51Z</dcterms:modified>
</cp:coreProperties>
</file>