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1" r:id="rId2"/>
    <p:sldMasterId id="2147483710" r:id="rId3"/>
    <p:sldMasterId id="2147483718" r:id="rId4"/>
    <p:sldMasterId id="2147483724" r:id="rId5"/>
  </p:sldMasterIdLst>
  <p:notesMasterIdLst>
    <p:notesMasterId r:id="rId30"/>
  </p:notesMasterIdLst>
  <p:handoutMasterIdLst>
    <p:handoutMasterId r:id="rId31"/>
  </p:handoutMasterIdLst>
  <p:sldIdLst>
    <p:sldId id="282" r:id="rId6"/>
    <p:sldId id="2147470846" r:id="rId7"/>
    <p:sldId id="284" r:id="rId8"/>
    <p:sldId id="2147470829" r:id="rId9"/>
    <p:sldId id="2147470827" r:id="rId10"/>
    <p:sldId id="2147470828" r:id="rId11"/>
    <p:sldId id="280" r:id="rId12"/>
    <p:sldId id="2147470826" r:id="rId13"/>
    <p:sldId id="267" r:id="rId14"/>
    <p:sldId id="2147470832" r:id="rId15"/>
    <p:sldId id="2147470835" r:id="rId16"/>
    <p:sldId id="2147470836" r:id="rId17"/>
    <p:sldId id="2147470843" r:id="rId18"/>
    <p:sldId id="2147470842" r:id="rId19"/>
    <p:sldId id="2147470838" r:id="rId20"/>
    <p:sldId id="2147470839" r:id="rId21"/>
    <p:sldId id="2147470840" r:id="rId22"/>
    <p:sldId id="2147470841" r:id="rId23"/>
    <p:sldId id="2147470844" r:id="rId24"/>
    <p:sldId id="273" r:id="rId25"/>
    <p:sldId id="2147470845" r:id="rId26"/>
    <p:sldId id="2147470824" r:id="rId27"/>
    <p:sldId id="2147470825" r:id="rId28"/>
    <p:sldId id="214747083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9E296-3241-4E8C-97B0-C3EFAC6B2B52}" v="10" dt="2025-08-06T11:11:01.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7" autoAdjust="0"/>
    <p:restoredTop sz="80247" autoAdjust="0"/>
  </p:normalViewPr>
  <p:slideViewPr>
    <p:cSldViewPr snapToGrid="0">
      <p:cViewPr varScale="1">
        <p:scale>
          <a:sx n="129" d="100"/>
          <a:sy n="129" d="100"/>
        </p:scale>
        <p:origin x="1696" y="84"/>
      </p:cViewPr>
      <p:guideLst/>
    </p:cSldViewPr>
  </p:slideViewPr>
  <p:notesTextViewPr>
    <p:cViewPr>
      <p:scale>
        <a:sx n="1" d="1"/>
        <a:sy n="1" d="1"/>
      </p:scale>
      <p:origin x="0" y="0"/>
    </p:cViewPr>
  </p:notesText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ChevronBlockProcess" loCatId="process" qsTypeId="urn:microsoft.com/office/officeart/2005/8/quickstyle/simple4" qsCatId="simple" csTypeId="urn:microsoft.com/office/officeart/2005/8/colors/accent3_2" csCatId="accent3" phldr="1"/>
      <dgm:spPr/>
      <dgm:t>
        <a:bodyPr/>
        <a:lstStyle/>
        <a:p>
          <a:endParaRPr lang="en-US"/>
        </a:p>
      </dgm:t>
    </dgm:pt>
    <dgm:pt modelId="{73D947E0-108F-4D20-A71E-3CF329F97212}">
      <dgm:prSet/>
      <dgm:spPr/>
      <dgm:t>
        <a:bodyPr/>
        <a:lstStyle/>
        <a:p>
          <a:pPr marL="0" indent="0" defTabSz="914400" rtl="0" eaLnBrk="1" latinLnBrk="0" hangingPunct="1">
            <a:spcBef>
              <a:spcPts val="1000"/>
            </a:spcBef>
            <a:buFont typeface="Arial" panose="020B0604020202020204" pitchFamily="34" charset="0"/>
            <a:buNone/>
          </a:pPr>
          <a:r>
            <a:rPr lang="en-US" kern="1200" baseline="0"/>
            <a:t>IMPROVE SECURITY</a:t>
          </a:r>
          <a:endParaRPr lang="en-US" kern="1200" spc="150" baseline="0">
            <a:latin typeface="+mn-lt"/>
            <a:ea typeface="+mj-ea"/>
            <a:cs typeface="+mj-cs"/>
          </a:endParaRP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dgm:spPr/>
      <dgm:t>
        <a:bodyPr/>
        <a:lstStyle/>
        <a:p>
          <a:pPr marL="0"/>
          <a:r>
            <a:rPr lang="en-US" spc="50" baseline="0" dirty="0">
              <a:latin typeface="+mn-lt"/>
            </a:rPr>
            <a:t>* “Cloud-only” accounts for highly privileged roles.</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dgm:spPr/>
      <dgm:t>
        <a:bodyPr/>
        <a:lstStyle/>
        <a:p>
          <a:pPr marL="0"/>
          <a:r>
            <a:rPr lang="en-US" kern="1200" baseline="0">
              <a:latin typeface="Tenorite"/>
              <a:ea typeface="+mn-ea"/>
              <a:cs typeface="+mn-cs"/>
            </a:rPr>
            <a:t>AUDIT</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dgm:spPr/>
      <dgm:t>
        <a:bodyPr/>
        <a:lstStyle/>
        <a:p>
          <a:pPr marL="0"/>
          <a:r>
            <a:rPr lang="en-US" spc="50" baseline="0">
              <a:latin typeface="+mn-lt"/>
            </a:rPr>
            <a:t>* Periodic review of permissions based on monitoring data.</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dgm:spPr/>
      <dgm:t>
        <a:bodyPr/>
        <a:lstStyle/>
        <a:p>
          <a:pPr marL="0" lvl="0" indent="0" defTabSz="914400" rtl="0" eaLnBrk="1" latinLnBrk="0" hangingPunct="1">
            <a:spcBef>
              <a:spcPct val="0"/>
            </a:spcBef>
            <a:spcAft>
              <a:spcPct val="35000"/>
            </a:spcAft>
            <a:buFont typeface="Arial" panose="020B0604020202020204" pitchFamily="34" charset="0"/>
            <a:buNone/>
          </a:pPr>
          <a:r>
            <a:rPr lang="en-US" kern="1200" baseline="0">
              <a:latin typeface="Tenorite"/>
              <a:ea typeface="+mn-ea"/>
              <a:cs typeface="+mn-cs"/>
            </a:rPr>
            <a:t>LIMIT ACCESS</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dgm:spPr/>
      <dgm:t>
        <a:bodyPr/>
        <a:lstStyle/>
        <a:p>
          <a:pPr marL="0" lvl="0" indent="0" defTabSz="666750">
            <a:spcBef>
              <a:spcPct val="0"/>
            </a:spcBef>
            <a:spcAft>
              <a:spcPct val="35000"/>
            </a:spcAft>
            <a:buNone/>
          </a:pPr>
          <a:r>
            <a:rPr lang="en-US" kern="1200" spc="50" baseline="0">
              <a:latin typeface="+mn-lt"/>
              <a:ea typeface="+mn-ea"/>
              <a:cs typeface="+mn-cs"/>
            </a:rPr>
            <a:t>* Permissions applied to groups, not user accounts.</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dgm:spPr/>
      <dgm:t>
        <a:bodyPr/>
        <a:lstStyle/>
        <a:p>
          <a:pPr marL="0" lvl="0" indent="0" defTabSz="666750" rtl="0">
            <a:spcBef>
              <a:spcPct val="0"/>
            </a:spcBef>
            <a:spcAft>
              <a:spcPct val="35000"/>
            </a:spcAft>
            <a:buNone/>
          </a:pPr>
          <a:r>
            <a:rPr lang="en-US" kern="1200" spc="50" baseline="0">
              <a:latin typeface="+mn-lt"/>
              <a:ea typeface="+mn-ea"/>
              <a:cs typeface="+mn-cs"/>
            </a:rPr>
            <a:t>* Keep it simple</a:t>
          </a:r>
        </a:p>
        <a:p>
          <a:pPr marL="0" lvl="0" indent="0" defTabSz="666750" rtl="0">
            <a:spcBef>
              <a:spcPct val="0"/>
            </a:spcBef>
            <a:spcAft>
              <a:spcPct val="35000"/>
            </a:spcAft>
            <a:buNone/>
          </a:pPr>
          <a:r>
            <a:rPr lang="en-US" kern="1200" spc="50" baseline="0">
              <a:latin typeface="+mn-lt"/>
              <a:ea typeface="+mn-ea"/>
              <a:cs typeface="+mn-cs"/>
            </a:rPr>
            <a:t>* Don’t interrupt operations</a:t>
          </a:r>
        </a:p>
        <a:p>
          <a:pPr marL="0" lvl="0" indent="0" defTabSz="666750" rtl="0">
            <a:spcBef>
              <a:spcPct val="0"/>
            </a:spcBef>
            <a:spcAft>
              <a:spcPct val="35000"/>
            </a:spcAft>
            <a:buNone/>
          </a:pPr>
          <a:r>
            <a:rPr lang="en-US" kern="1200" spc="50" baseline="0">
              <a:latin typeface="+mn-lt"/>
              <a:ea typeface="+mn-ea"/>
              <a:cs typeface="+mn-cs"/>
            </a:rPr>
            <a:t>*Meaningful changes</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4F85505A-81B6-4FDA-A144-900B71DAD946}">
      <dgm:prSet/>
      <dgm:spPr/>
      <dgm:t>
        <a:bodyPr/>
        <a:lstStyle/>
        <a:p>
          <a:pPr marL="0" lvl="0" indent="0" defTabSz="914400" rtl="0" eaLnBrk="1" latinLnBrk="0" hangingPunct="1">
            <a:spcBef>
              <a:spcPct val="0"/>
            </a:spcBef>
            <a:spcAft>
              <a:spcPct val="35000"/>
            </a:spcAft>
            <a:buFont typeface="Arial" panose="020B0604020202020204" pitchFamily="34" charset="0"/>
            <a:buNone/>
          </a:pPr>
          <a:r>
            <a:rPr lang="en-US" kern="1200" baseline="0">
              <a:latin typeface="Tenorite"/>
              <a:ea typeface="+mn-ea"/>
              <a:cs typeface="+mn-cs"/>
            </a:rPr>
            <a:t>ADOPTION</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004AA230-2F11-41D3-8A55-6F710E50547E}">
      <dgm:prSet/>
      <dgm:spPr/>
      <dgm:t>
        <a:bodyPr/>
        <a:lstStyle/>
        <a:p>
          <a:pPr marL="0"/>
          <a:r>
            <a:rPr lang="en-US" spc="50" baseline="0" dirty="0">
              <a:latin typeface="+mn-lt"/>
            </a:rPr>
            <a:t>​* Microsoft MFA required for all roles.</a:t>
          </a:r>
        </a:p>
      </dgm:t>
    </dgm:pt>
    <dgm:pt modelId="{A4654EE5-AFC1-40D9-BAC8-FC2D44C46A95}" type="parTrans" cxnId="{A87A3CE5-5C6C-4977-AA9F-F473F8EAC8DA}">
      <dgm:prSet/>
      <dgm:spPr/>
      <dgm:t>
        <a:bodyPr/>
        <a:lstStyle/>
        <a:p>
          <a:endParaRPr lang="en-US"/>
        </a:p>
      </dgm:t>
    </dgm:pt>
    <dgm:pt modelId="{3EFFB5C2-4022-4D0F-AAB0-9C0B5099E575}" type="sibTrans" cxnId="{A87A3CE5-5C6C-4977-AA9F-F473F8EAC8DA}">
      <dgm:prSet/>
      <dgm:spPr/>
      <dgm:t>
        <a:bodyPr/>
        <a:lstStyle/>
        <a:p>
          <a:endParaRPr lang="en-US"/>
        </a:p>
      </dgm:t>
    </dgm:pt>
    <dgm:pt modelId="{69C2CD9F-39AB-4EBB-A582-56BDA25525B8}">
      <dgm:prSet/>
      <dgm:spPr/>
      <dgm:t>
        <a:bodyPr/>
        <a:lstStyle/>
        <a:p>
          <a:pPr marL="0"/>
          <a:r>
            <a:rPr lang="en-US" spc="50" baseline="0">
              <a:latin typeface="+mn-lt"/>
            </a:rPr>
            <a:t>* Management of group ownership/membership.</a:t>
          </a:r>
        </a:p>
      </dgm:t>
    </dgm:pt>
    <dgm:pt modelId="{AB7A38E5-DBE7-4A3D-912C-E249EA7FB77D}" type="parTrans" cxnId="{11149CC5-72CB-4529-9628-362CD6BAC28D}">
      <dgm:prSet/>
      <dgm:spPr/>
      <dgm:t>
        <a:bodyPr/>
        <a:lstStyle/>
        <a:p>
          <a:endParaRPr lang="en-US"/>
        </a:p>
      </dgm:t>
    </dgm:pt>
    <dgm:pt modelId="{597D856E-2B34-4D70-ADDB-538693FA010B}" type="sibTrans" cxnId="{11149CC5-72CB-4529-9628-362CD6BAC28D}">
      <dgm:prSet/>
      <dgm:spPr/>
      <dgm:t>
        <a:bodyPr/>
        <a:lstStyle/>
        <a:p>
          <a:endParaRPr lang="en-US"/>
        </a:p>
      </dgm:t>
    </dgm:pt>
    <dgm:pt modelId="{C5022D8A-AAC0-4858-B1EA-BE521A0F89EF}">
      <dgm:prSet/>
      <dgm:spPr/>
      <dgm:t>
        <a:bodyPr/>
        <a:lstStyle/>
        <a:p>
          <a:pPr marL="0"/>
          <a:endParaRPr lang="en-US" spc="50" baseline="0" dirty="0">
            <a:latin typeface="+mn-lt"/>
          </a:endParaRPr>
        </a:p>
      </dgm:t>
    </dgm:pt>
    <dgm:pt modelId="{8D6C0EA5-8014-4A74-A079-3AA4F79F940B}" type="parTrans" cxnId="{E76A49EC-7012-4904-8115-288E072E0BA1}">
      <dgm:prSet/>
      <dgm:spPr/>
      <dgm:t>
        <a:bodyPr/>
        <a:lstStyle/>
        <a:p>
          <a:endParaRPr lang="en-US"/>
        </a:p>
      </dgm:t>
    </dgm:pt>
    <dgm:pt modelId="{1166DAFF-5AC7-49AA-9A79-D235C2DA9C49}" type="sibTrans" cxnId="{E76A49EC-7012-4904-8115-288E072E0BA1}">
      <dgm:prSet/>
      <dgm:spPr/>
      <dgm:t>
        <a:bodyPr/>
        <a:lstStyle/>
        <a:p>
          <a:endParaRPr lang="en-US"/>
        </a:p>
      </dgm:t>
    </dgm:pt>
    <dgm:pt modelId="{1585D032-D23D-40DD-B200-BA05F8EBE8C2}">
      <dgm:prSet/>
      <dgm:spPr/>
      <dgm:t>
        <a:bodyPr/>
        <a:lstStyle/>
        <a:p>
          <a:pPr marL="0" lvl="0" indent="0" defTabSz="666750">
            <a:spcBef>
              <a:spcPct val="0"/>
            </a:spcBef>
            <a:spcAft>
              <a:spcPct val="35000"/>
            </a:spcAft>
            <a:buNone/>
          </a:pPr>
          <a:r>
            <a:rPr lang="en-US" kern="1200" spc="50" baseline="0">
              <a:latin typeface="+mn-lt"/>
              <a:ea typeface="+mn-ea"/>
              <a:cs typeface="+mn-cs"/>
            </a:rPr>
            <a:t>* Elevated roles are applied via checkout.</a:t>
          </a:r>
        </a:p>
      </dgm:t>
    </dgm:pt>
    <dgm:pt modelId="{A36BA57E-D25C-4D69-9774-4776C0355F72}" type="parTrans" cxnId="{06E12566-693E-4869-B10D-EE997067089F}">
      <dgm:prSet/>
      <dgm:spPr/>
      <dgm:t>
        <a:bodyPr/>
        <a:lstStyle/>
        <a:p>
          <a:endParaRPr lang="en-US"/>
        </a:p>
      </dgm:t>
    </dgm:pt>
    <dgm:pt modelId="{9294DF04-FBC5-4F28-9B96-D0443AD101F8}" type="sibTrans" cxnId="{06E12566-693E-4869-B10D-EE997067089F}">
      <dgm:prSet/>
      <dgm:spPr/>
      <dgm:t>
        <a:bodyPr/>
        <a:lstStyle/>
        <a:p>
          <a:endParaRPr lang="en-US"/>
        </a:p>
      </dgm:t>
    </dgm:pt>
    <dgm:pt modelId="{9B6216B4-4664-45B9-B492-F905C42F0890}">
      <dgm:prSet/>
      <dgm:spPr/>
      <dgm:t>
        <a:bodyPr/>
        <a:lstStyle/>
        <a:p>
          <a:pPr marL="0" lvl="0" indent="0" defTabSz="666750">
            <a:spcBef>
              <a:spcPct val="0"/>
            </a:spcBef>
            <a:spcAft>
              <a:spcPct val="35000"/>
            </a:spcAft>
            <a:buNone/>
          </a:pPr>
          <a:r>
            <a:rPr lang="en-US" kern="1200" spc="50" baseline="0">
              <a:latin typeface="+mn-lt"/>
              <a:ea typeface="+mn-ea"/>
              <a:cs typeface="+mn-cs"/>
            </a:rPr>
            <a:t>* Appropriate privileges are made available based on role.</a:t>
          </a:r>
        </a:p>
      </dgm:t>
    </dgm:pt>
    <dgm:pt modelId="{32755681-E04D-4DAF-9786-13C0B48CD44A}" type="parTrans" cxnId="{0A37B481-E40F-4130-977A-CD3D27F8200D}">
      <dgm:prSet/>
      <dgm:spPr/>
      <dgm:t>
        <a:bodyPr/>
        <a:lstStyle/>
        <a:p>
          <a:endParaRPr lang="en-US"/>
        </a:p>
      </dgm:t>
    </dgm:pt>
    <dgm:pt modelId="{1565727D-8EE2-4591-9F85-2A5A830A18C7}" type="sibTrans" cxnId="{0A37B481-E40F-4130-977A-CD3D27F8200D}">
      <dgm:prSet/>
      <dgm:spPr/>
      <dgm:t>
        <a:bodyPr/>
        <a:lstStyle/>
        <a:p>
          <a:endParaRPr lang="en-US"/>
        </a:p>
      </dgm:t>
    </dgm:pt>
    <dgm:pt modelId="{3593AD2F-296F-4440-871A-B7A9D71B3546}">
      <dgm:prSet/>
      <dgm:spPr/>
      <dgm:t>
        <a:bodyPr/>
        <a:lstStyle/>
        <a:p>
          <a:pPr marL="0" lvl="0" indent="0" defTabSz="666750">
            <a:spcBef>
              <a:spcPct val="0"/>
            </a:spcBef>
            <a:spcAft>
              <a:spcPct val="35000"/>
            </a:spcAft>
            <a:buNone/>
          </a:pPr>
          <a:endParaRPr lang="en-US" kern="1200" spc="50" baseline="0">
            <a:latin typeface="+mn-lt"/>
            <a:ea typeface="+mn-ea"/>
            <a:cs typeface="+mn-cs"/>
          </a:endParaRPr>
        </a:p>
      </dgm:t>
    </dgm:pt>
    <dgm:pt modelId="{6B30C8A9-BEA7-45E4-8F11-F3A3CC011251}" type="parTrans" cxnId="{C87BFED8-73B9-4475-907D-EA2D8FBC1833}">
      <dgm:prSet/>
      <dgm:spPr/>
      <dgm:t>
        <a:bodyPr/>
        <a:lstStyle/>
        <a:p>
          <a:endParaRPr lang="en-US"/>
        </a:p>
      </dgm:t>
    </dgm:pt>
    <dgm:pt modelId="{4F979FD0-F462-43B9-B539-88AF8749EA70}" type="sibTrans" cxnId="{C87BFED8-73B9-4475-907D-EA2D8FBC1833}">
      <dgm:prSet/>
      <dgm:spPr/>
      <dgm:t>
        <a:bodyPr/>
        <a:lstStyle/>
        <a:p>
          <a:endParaRPr lang="en-US"/>
        </a:p>
      </dgm:t>
    </dgm:pt>
    <dgm:pt modelId="{22371FE6-F2F5-43D4-8AD6-2B6729AF7FB0}">
      <dgm:prSet/>
      <dgm:spPr/>
      <dgm:t>
        <a:bodyPr/>
        <a:lstStyle/>
        <a:p>
          <a:pPr marL="0"/>
          <a:r>
            <a:rPr lang="en-US" spc="50" baseline="0">
              <a:latin typeface="+mn-lt"/>
            </a:rPr>
            <a:t>* Reduce privileges on service accounts, service principals.</a:t>
          </a:r>
        </a:p>
      </dgm:t>
    </dgm:pt>
    <dgm:pt modelId="{224B21BF-F1C5-452E-B3E1-53A2B880CFA5}" type="parTrans" cxnId="{522B9425-1FDC-4AB7-B434-D8AD5B965F82}">
      <dgm:prSet/>
      <dgm:spPr/>
      <dgm:t>
        <a:bodyPr/>
        <a:lstStyle/>
        <a:p>
          <a:endParaRPr lang="en-US"/>
        </a:p>
      </dgm:t>
    </dgm:pt>
    <dgm:pt modelId="{5EE28DC2-E58B-4FB2-A105-CC927879E1FB}" type="sibTrans" cxnId="{522B9425-1FDC-4AB7-B434-D8AD5B965F82}">
      <dgm:prSet/>
      <dgm:spPr/>
      <dgm:t>
        <a:bodyPr/>
        <a:lstStyle/>
        <a:p>
          <a:endParaRPr lang="en-US"/>
        </a:p>
      </dgm:t>
    </dgm:pt>
    <dgm:pt modelId="{DF3E7D80-A754-46A2-98AE-27124B2A7C3C}">
      <dgm:prSet/>
      <dgm:spPr/>
      <dgm:t>
        <a:bodyPr/>
        <a:lstStyle/>
        <a:p>
          <a:pPr marL="0"/>
          <a:endParaRPr lang="en-US" spc="50" baseline="0" dirty="0">
            <a:latin typeface="+mn-lt"/>
          </a:endParaRPr>
        </a:p>
      </dgm:t>
    </dgm:pt>
    <dgm:pt modelId="{02F4FE80-002B-4080-84D0-BD91EE2C94EE}" type="parTrans" cxnId="{D2A8AF7F-9379-4CF5-A441-C503AD087135}">
      <dgm:prSet/>
      <dgm:spPr/>
      <dgm:t>
        <a:bodyPr/>
        <a:lstStyle/>
        <a:p>
          <a:endParaRPr lang="en-US"/>
        </a:p>
      </dgm:t>
    </dgm:pt>
    <dgm:pt modelId="{8EC5A2D8-CD51-461D-BE70-6A6CA6BA16B0}" type="sibTrans" cxnId="{D2A8AF7F-9379-4CF5-A441-C503AD087135}">
      <dgm:prSet/>
      <dgm:spPr/>
      <dgm:t>
        <a:bodyPr/>
        <a:lstStyle/>
        <a:p>
          <a:endParaRPr lang="en-US"/>
        </a:p>
      </dgm:t>
    </dgm:pt>
    <dgm:pt modelId="{BCBFED82-B9AB-4C36-A7BD-88226A7E6E36}" type="pres">
      <dgm:prSet presAssocID="{0DD8915E-DC14-41D6-9BB5-F49E1C265163}" presName="Name0" presStyleCnt="0">
        <dgm:presLayoutVars>
          <dgm:dir/>
          <dgm:animLvl val="lvl"/>
          <dgm:resizeHandles val="exact"/>
        </dgm:presLayoutVars>
      </dgm:prSet>
      <dgm:spPr/>
    </dgm:pt>
    <dgm:pt modelId="{A643ECA4-FEB7-46A1-8AB3-D23A38705B8A}" type="pres">
      <dgm:prSet presAssocID="{73D947E0-108F-4D20-A71E-3CF329F97212}" presName="composite" presStyleCnt="0"/>
      <dgm:spPr/>
    </dgm:pt>
    <dgm:pt modelId="{748DD9F0-1993-4288-8654-BE17F3304902}" type="pres">
      <dgm:prSet presAssocID="{73D947E0-108F-4D20-A71E-3CF329F97212}" presName="parTx" presStyleLbl="alignNode1" presStyleIdx="0" presStyleCnt="4">
        <dgm:presLayoutVars>
          <dgm:chMax val="0"/>
          <dgm:chPref val="0"/>
        </dgm:presLayoutVars>
      </dgm:prSet>
      <dgm:spPr/>
    </dgm:pt>
    <dgm:pt modelId="{EC9DFCBC-072B-488A-B4B7-7C3D8CC74276}" type="pres">
      <dgm:prSet presAssocID="{73D947E0-108F-4D20-A71E-3CF329F97212}" presName="desTx" presStyleLbl="alignAccFollowNode1" presStyleIdx="0" presStyleCnt="4">
        <dgm:presLayoutVars/>
      </dgm:prSet>
      <dgm:spPr/>
    </dgm:pt>
    <dgm:pt modelId="{697E4F72-0CA2-40AC-B037-04DFD577D7C9}" type="pres">
      <dgm:prSet presAssocID="{AE813459-65AB-4FA9-B717-330DDA6DFA4E}" presName="space" presStyleCnt="0"/>
      <dgm:spPr/>
    </dgm:pt>
    <dgm:pt modelId="{7879082E-D25B-442D-B088-A4386081081F}" type="pres">
      <dgm:prSet presAssocID="{B1AFA1AF-0FF8-45B3-A6D0-0E255A2F637D}" presName="composite" presStyleCnt="0"/>
      <dgm:spPr/>
    </dgm:pt>
    <dgm:pt modelId="{510BA669-05AF-48BF-8BF6-D01882BCD134}" type="pres">
      <dgm:prSet presAssocID="{B1AFA1AF-0FF8-45B3-A6D0-0E255A2F637D}" presName="parTx" presStyleLbl="alignNode1" presStyleIdx="1" presStyleCnt="4">
        <dgm:presLayoutVars>
          <dgm:chMax val="0"/>
          <dgm:chPref val="0"/>
        </dgm:presLayoutVars>
      </dgm:prSet>
      <dgm:spPr/>
    </dgm:pt>
    <dgm:pt modelId="{E1F9B226-75AB-4D2B-AB9F-6E407A93A96F}" type="pres">
      <dgm:prSet presAssocID="{B1AFA1AF-0FF8-45B3-A6D0-0E255A2F637D}" presName="desTx" presStyleLbl="alignAccFollowNode1" presStyleIdx="1" presStyleCnt="4">
        <dgm:presLayoutVars/>
      </dgm:prSet>
      <dgm:spPr/>
    </dgm:pt>
    <dgm:pt modelId="{74C0B841-941B-46A0-A35D-3A293EB3C7D2}" type="pres">
      <dgm:prSet presAssocID="{88649F7A-400B-4056-965D-C9AC0B3AD942}" presName="space" presStyleCnt="0"/>
      <dgm:spPr/>
    </dgm:pt>
    <dgm:pt modelId="{6CBC2F0D-1EF0-482D-BCAA-C530EEEBF95F}" type="pres">
      <dgm:prSet presAssocID="{E9682B4F-0217-4B50-923E-C104AA24290F}" presName="composite" presStyleCnt="0"/>
      <dgm:spPr/>
    </dgm:pt>
    <dgm:pt modelId="{59ABFB92-0996-42A5-A937-ADC6EF13643B}" type="pres">
      <dgm:prSet presAssocID="{E9682B4F-0217-4B50-923E-C104AA24290F}" presName="parTx" presStyleLbl="alignNode1" presStyleIdx="2" presStyleCnt="4">
        <dgm:presLayoutVars>
          <dgm:chMax val="0"/>
          <dgm:chPref val="0"/>
        </dgm:presLayoutVars>
      </dgm:prSet>
      <dgm:spPr/>
    </dgm:pt>
    <dgm:pt modelId="{4530A75D-353E-4417-8E44-D760C069A628}" type="pres">
      <dgm:prSet presAssocID="{E9682B4F-0217-4B50-923E-C104AA24290F}" presName="desTx" presStyleLbl="alignAccFollowNode1" presStyleIdx="2" presStyleCnt="4">
        <dgm:presLayoutVars/>
      </dgm:prSet>
      <dgm:spPr/>
    </dgm:pt>
    <dgm:pt modelId="{17051E0B-8DDB-4986-8336-7006C0006F8E}" type="pres">
      <dgm:prSet presAssocID="{B8632E42-D7EB-4C31-877E-6F1B2801851A}" presName="space" presStyleCnt="0"/>
      <dgm:spPr/>
    </dgm:pt>
    <dgm:pt modelId="{6533A141-53D9-4FA3-B730-F75AD47E94D0}" type="pres">
      <dgm:prSet presAssocID="{4F85505A-81B6-4FDA-A144-900B71DAD946}" presName="composite" presStyleCnt="0"/>
      <dgm:spPr/>
    </dgm:pt>
    <dgm:pt modelId="{138258F9-658E-4FC3-A969-01AC4300B2A3}" type="pres">
      <dgm:prSet presAssocID="{4F85505A-81B6-4FDA-A144-900B71DAD946}" presName="parTx" presStyleLbl="alignNode1" presStyleIdx="3" presStyleCnt="4">
        <dgm:presLayoutVars>
          <dgm:chMax val="0"/>
          <dgm:chPref val="0"/>
        </dgm:presLayoutVars>
      </dgm:prSet>
      <dgm:spPr/>
    </dgm:pt>
    <dgm:pt modelId="{DDBE2117-1B6D-4A18-B591-810E5ACEC976}" type="pres">
      <dgm:prSet presAssocID="{4F85505A-81B6-4FDA-A144-900B71DAD946}" presName="desTx" presStyleLbl="alignAccFollowNode1" presStyleIdx="3" presStyleCnt="4">
        <dgm:presLayoutVars/>
      </dgm:prSet>
      <dgm:spPr/>
    </dgm:pt>
  </dgm:ptLst>
  <dgm:cxnLst>
    <dgm:cxn modelId="{A8746002-3979-4193-9189-10526F1046A1}" type="presOf" srcId="{B1AFA1AF-0FF8-45B3-A6D0-0E255A2F637D}" destId="{510BA669-05AF-48BF-8BF6-D01882BCD134}" srcOrd="0" destOrd="0" presId="urn:microsoft.com/office/officeart/2016/7/layout/ChevronBlockProcess"/>
    <dgm:cxn modelId="{F28D7702-2FC3-49BD-BB13-C989E5EE622A}" srcId="{0DD8915E-DC14-41D6-9BB5-F49E1C265163}" destId="{B1AFA1AF-0FF8-45B3-A6D0-0E255A2F637D}" srcOrd="1" destOrd="0" parTransId="{10C68AF5-481C-45AA-A216-8BBBB04515B9}" sibTransId="{88649F7A-400B-4056-965D-C9AC0B3AD942}"/>
    <dgm:cxn modelId="{4F1F0F07-FE0D-467E-B8F9-401ACCF5E973}" type="presOf" srcId="{FEB4A941-E9FA-4A86-A673-85FF34B35F20}" destId="{DDBE2117-1B6D-4A18-B591-810E5ACEC976}" srcOrd="0" destOrd="0" presId="urn:microsoft.com/office/officeart/2016/7/layout/ChevronBlockProcess"/>
    <dgm:cxn modelId="{A0077D09-C12C-46D0-8DF7-194B6911362A}" srcId="{0DD8915E-DC14-41D6-9BB5-F49E1C265163}" destId="{73D947E0-108F-4D20-A71E-3CF329F97212}" srcOrd="0" destOrd="0" parTransId="{9D249532-A24D-4D8F-848A-9F42F2E486C9}" sibTransId="{AE813459-65AB-4FA9-B717-330DDA6DFA4E}"/>
    <dgm:cxn modelId="{675B8C09-02DB-4EF9-81C8-FDB0289C2D45}" type="presOf" srcId="{E9682B4F-0217-4B50-923E-C104AA24290F}" destId="{59ABFB92-0996-42A5-A937-ADC6EF13643B}" srcOrd="0" destOrd="0" presId="urn:microsoft.com/office/officeart/2016/7/layout/ChevronBlockProcess"/>
    <dgm:cxn modelId="{5A5BA622-5DEB-48B9-88D9-C1DE36C711E5}" srcId="{B1AFA1AF-0FF8-45B3-A6D0-0E255A2F637D}" destId="{50418D2B-9486-42DE-AFDD-1D31420040FF}" srcOrd="0" destOrd="0" parTransId="{D5A17F6B-93F5-442B-938A-0F38C281BE88}" sibTransId="{1D87A0A5-8024-4710-846B-D5BFAC785107}"/>
    <dgm:cxn modelId="{E5D15724-207F-4187-8A43-42C6E5EDA9BF}" type="presOf" srcId="{004AA230-2F11-41D3-8A55-6F710E50547E}" destId="{EC9DFCBC-072B-488A-B4B7-7C3D8CC74276}" srcOrd="0" destOrd="1" presId="urn:microsoft.com/office/officeart/2016/7/layout/ChevronBlockProcess"/>
    <dgm:cxn modelId="{522B9425-1FDC-4AB7-B434-D8AD5B965F82}" srcId="{B1AFA1AF-0FF8-45B3-A6D0-0E255A2F637D}" destId="{22371FE6-F2F5-43D4-8AD6-2B6729AF7FB0}" srcOrd="1" destOrd="0" parTransId="{224B21BF-F1C5-452E-B3E1-53A2B880CFA5}" sibTransId="{5EE28DC2-E58B-4FB2-A105-CC927879E1FB}"/>
    <dgm:cxn modelId="{3DFEFF3E-0FFE-493A-A4EA-AA8B615F3CE7}" type="presOf" srcId="{0DD8915E-DC14-41D6-9BB5-F49E1C265163}" destId="{BCBFED82-B9AB-4C36-A7BD-88226A7E6E36}" srcOrd="0" destOrd="0" presId="urn:microsoft.com/office/officeart/2016/7/layout/ChevronBlockProcess"/>
    <dgm:cxn modelId="{96FABE5D-C518-45FF-A0EC-DE9CEFF98265}" type="presOf" srcId="{4F85505A-81B6-4FDA-A144-900B71DAD946}" destId="{138258F9-658E-4FC3-A969-01AC4300B2A3}" srcOrd="0" destOrd="0" presId="urn:microsoft.com/office/officeart/2016/7/layout/ChevronBlockProcess"/>
    <dgm:cxn modelId="{8ABA0245-8372-4DF7-9ECB-A9607A848D9F}" type="presOf" srcId="{30A490C8-22B4-4D68-875C-0F0DE2FF864D}" destId="{EC9DFCBC-072B-488A-B4B7-7C3D8CC74276}" srcOrd="0" destOrd="0" presId="urn:microsoft.com/office/officeart/2016/7/layout/ChevronBlockProcess"/>
    <dgm:cxn modelId="{06E12566-693E-4869-B10D-EE997067089F}" srcId="{E9682B4F-0217-4B50-923E-C104AA24290F}" destId="{1585D032-D23D-40DD-B200-BA05F8EBE8C2}" srcOrd="1" destOrd="0" parTransId="{A36BA57E-D25C-4D69-9774-4776C0355F72}" sibTransId="{9294DF04-FBC5-4F28-9B96-D0443AD101F8}"/>
    <dgm:cxn modelId="{E748436C-9372-4D28-9E08-BBF381698290}" type="presOf" srcId="{DF3E7D80-A754-46A2-98AE-27124B2A7C3C}" destId="{E1F9B226-75AB-4D2B-AB9F-6E407A93A96F}" srcOrd="0" destOrd="2" presId="urn:microsoft.com/office/officeart/2016/7/layout/ChevronBlockProcess"/>
    <dgm:cxn modelId="{DF45794C-8DBB-4EBB-B641-E4E253EAA709}" type="presOf" srcId="{0EC0C300-11E4-45CF-8418-973585107209}" destId="{4530A75D-353E-4417-8E44-D760C069A628}" srcOrd="0" destOrd="0" presId="urn:microsoft.com/office/officeart/2016/7/layout/ChevronBlockProcess"/>
    <dgm:cxn modelId="{F942F56C-9025-4AA1-9B36-C5AE0A93B0F5}" srcId="{4F85505A-81B6-4FDA-A144-900B71DAD946}" destId="{FEB4A941-E9FA-4A86-A673-85FF34B35F20}" srcOrd="0" destOrd="0" parTransId="{39522508-BC4E-4DD5-A744-AFEFFE36DB74}" sibTransId="{97624CC8-6315-4683-B26C-C30D552DA5A6}"/>
    <dgm:cxn modelId="{51563A4F-C0EB-47D6-B5BC-47A4E599AD4B}" srcId="{E9682B4F-0217-4B50-923E-C104AA24290F}" destId="{0EC0C300-11E4-45CF-8418-973585107209}" srcOrd="0" destOrd="0" parTransId="{1E4DD98E-100E-46B7-B24A-408BBF69E9FA}" sibTransId="{90FAB5D1-62B3-4FF6-A07D-EE607F529C32}"/>
    <dgm:cxn modelId="{2D633B56-E147-4EFC-B9EE-6C0413F329B0}" srcId="{0DD8915E-DC14-41D6-9BB5-F49E1C265163}" destId="{4F85505A-81B6-4FDA-A144-900B71DAD946}" srcOrd="3" destOrd="0" parTransId="{D9A96E25-7BBE-4DDD-8DDE-B4970D4340A8}" sibTransId="{68F74A88-49DC-44B1-BC0D-220A7B97601C}"/>
    <dgm:cxn modelId="{D2A8AF7F-9379-4CF5-A441-C503AD087135}" srcId="{B1AFA1AF-0FF8-45B3-A6D0-0E255A2F637D}" destId="{DF3E7D80-A754-46A2-98AE-27124B2A7C3C}" srcOrd="2" destOrd="0" parTransId="{02F4FE80-002B-4080-84D0-BD91EE2C94EE}" sibTransId="{8EC5A2D8-CD51-461D-BE70-6A6CA6BA16B0}"/>
    <dgm:cxn modelId="{7B20DC7F-840B-4CE8-A62D-E15BBCCB9505}" type="presOf" srcId="{69C2CD9F-39AB-4EBB-A582-56BDA25525B8}" destId="{EC9DFCBC-072B-488A-B4B7-7C3D8CC74276}" srcOrd="0" destOrd="2" presId="urn:microsoft.com/office/officeart/2016/7/layout/ChevronBlockProcess"/>
    <dgm:cxn modelId="{0A37B481-E40F-4130-977A-CD3D27F8200D}" srcId="{E9682B4F-0217-4B50-923E-C104AA24290F}" destId="{9B6216B4-4664-45B9-B492-F905C42F0890}" srcOrd="2" destOrd="0" parTransId="{32755681-E04D-4DAF-9786-13C0B48CD44A}" sibTransId="{1565727D-8EE2-4591-9F85-2A5A830A18C7}"/>
    <dgm:cxn modelId="{17BA6EAE-F4C8-40C2-9B31-9D823C5411E2}" type="presOf" srcId="{73D947E0-108F-4D20-A71E-3CF329F97212}" destId="{748DD9F0-1993-4288-8654-BE17F3304902}" srcOrd="0" destOrd="0" presId="urn:microsoft.com/office/officeart/2016/7/layout/ChevronBlockProcess"/>
    <dgm:cxn modelId="{83AC07C3-CB57-4101-8887-B5ADB8D34F72}" type="presOf" srcId="{22371FE6-F2F5-43D4-8AD6-2B6729AF7FB0}" destId="{E1F9B226-75AB-4D2B-AB9F-6E407A93A96F}" srcOrd="0" destOrd="1" presId="urn:microsoft.com/office/officeart/2016/7/layout/ChevronBlockProcess"/>
    <dgm:cxn modelId="{11149CC5-72CB-4529-9628-362CD6BAC28D}" srcId="{73D947E0-108F-4D20-A71E-3CF329F97212}" destId="{69C2CD9F-39AB-4EBB-A582-56BDA25525B8}" srcOrd="2" destOrd="0" parTransId="{AB7A38E5-DBE7-4A3D-912C-E249EA7FB77D}" sibTransId="{597D856E-2B34-4D70-ADDB-538693FA010B}"/>
    <dgm:cxn modelId="{E46231C7-6318-4784-B198-905CE17ED877}" type="presOf" srcId="{3593AD2F-296F-4440-871A-B7A9D71B3546}" destId="{4530A75D-353E-4417-8E44-D760C069A628}" srcOrd="0" destOrd="3" presId="urn:microsoft.com/office/officeart/2016/7/layout/ChevronBlockProcess"/>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7671EECC-A21D-4B08-9D1B-1065AF5FAF70}" type="presOf" srcId="{C5022D8A-AAC0-4858-B1EA-BE521A0F89EF}" destId="{EC9DFCBC-072B-488A-B4B7-7C3D8CC74276}" srcOrd="0" destOrd="3" presId="urn:microsoft.com/office/officeart/2016/7/layout/ChevronBlockProcess"/>
    <dgm:cxn modelId="{48C278D3-5C4C-4449-B741-C7E6753743A0}" type="presOf" srcId="{9B6216B4-4664-45B9-B492-F905C42F0890}" destId="{4530A75D-353E-4417-8E44-D760C069A628}" srcOrd="0" destOrd="2" presId="urn:microsoft.com/office/officeart/2016/7/layout/ChevronBlockProcess"/>
    <dgm:cxn modelId="{72A7BFD4-00CE-4D07-999A-8B37E5E9674B}" type="presOf" srcId="{50418D2B-9486-42DE-AFDD-1D31420040FF}" destId="{E1F9B226-75AB-4D2B-AB9F-6E407A93A96F}" srcOrd="0" destOrd="0" presId="urn:microsoft.com/office/officeart/2016/7/layout/ChevronBlockProcess"/>
    <dgm:cxn modelId="{C87BFED8-73B9-4475-907D-EA2D8FBC1833}" srcId="{E9682B4F-0217-4B50-923E-C104AA24290F}" destId="{3593AD2F-296F-4440-871A-B7A9D71B3546}" srcOrd="3" destOrd="0" parTransId="{6B30C8A9-BEA7-45E4-8F11-F3A3CC011251}" sibTransId="{4F979FD0-F462-43B9-B539-88AF8749EA70}"/>
    <dgm:cxn modelId="{34EBA1DD-C71E-432D-846D-B58829D0A246}" type="presOf" srcId="{1585D032-D23D-40DD-B200-BA05F8EBE8C2}" destId="{4530A75D-353E-4417-8E44-D760C069A628}" srcOrd="0" destOrd="1" presId="urn:microsoft.com/office/officeart/2016/7/layout/ChevronBlockProcess"/>
    <dgm:cxn modelId="{A87A3CE5-5C6C-4977-AA9F-F473F8EAC8DA}" srcId="{73D947E0-108F-4D20-A71E-3CF329F97212}" destId="{004AA230-2F11-41D3-8A55-6F710E50547E}" srcOrd="1" destOrd="0" parTransId="{A4654EE5-AFC1-40D9-BAC8-FC2D44C46A95}" sibTransId="{3EFFB5C2-4022-4D0F-AAB0-9C0B5099E575}"/>
    <dgm:cxn modelId="{E76A49EC-7012-4904-8115-288E072E0BA1}" srcId="{73D947E0-108F-4D20-A71E-3CF329F97212}" destId="{C5022D8A-AAC0-4858-B1EA-BE521A0F89EF}" srcOrd="3" destOrd="0" parTransId="{8D6C0EA5-8014-4A74-A079-3AA4F79F940B}" sibTransId="{1166DAFF-5AC7-49AA-9A79-D235C2DA9C49}"/>
    <dgm:cxn modelId="{6F1A13E3-E75F-4EB5-A384-5E5C4852F35C}" type="presParOf" srcId="{BCBFED82-B9AB-4C36-A7BD-88226A7E6E36}" destId="{A643ECA4-FEB7-46A1-8AB3-D23A38705B8A}" srcOrd="0" destOrd="0" presId="urn:microsoft.com/office/officeart/2016/7/layout/ChevronBlockProcess"/>
    <dgm:cxn modelId="{46835D98-21D7-462B-888F-F1AD02308E9C}" type="presParOf" srcId="{A643ECA4-FEB7-46A1-8AB3-D23A38705B8A}" destId="{748DD9F0-1993-4288-8654-BE17F3304902}" srcOrd="0" destOrd="0" presId="urn:microsoft.com/office/officeart/2016/7/layout/ChevronBlockProcess"/>
    <dgm:cxn modelId="{A3E9EDA8-D2D6-420D-B3AF-142524C4C2AF}" type="presParOf" srcId="{A643ECA4-FEB7-46A1-8AB3-D23A38705B8A}" destId="{EC9DFCBC-072B-488A-B4B7-7C3D8CC74276}" srcOrd="1" destOrd="0" presId="urn:microsoft.com/office/officeart/2016/7/layout/ChevronBlockProcess"/>
    <dgm:cxn modelId="{7219FA89-03E7-4028-A3B0-31B7D9771016}" type="presParOf" srcId="{BCBFED82-B9AB-4C36-A7BD-88226A7E6E36}" destId="{697E4F72-0CA2-40AC-B037-04DFD577D7C9}" srcOrd="1" destOrd="0" presId="urn:microsoft.com/office/officeart/2016/7/layout/ChevronBlockProcess"/>
    <dgm:cxn modelId="{582DA82A-AA3F-4928-9B89-A074243648B1}" type="presParOf" srcId="{BCBFED82-B9AB-4C36-A7BD-88226A7E6E36}" destId="{7879082E-D25B-442D-B088-A4386081081F}" srcOrd="2" destOrd="0" presId="urn:microsoft.com/office/officeart/2016/7/layout/ChevronBlockProcess"/>
    <dgm:cxn modelId="{D4BF1D05-EA85-4E8D-96BC-55A06B0A5235}" type="presParOf" srcId="{7879082E-D25B-442D-B088-A4386081081F}" destId="{510BA669-05AF-48BF-8BF6-D01882BCD134}" srcOrd="0" destOrd="0" presId="urn:microsoft.com/office/officeart/2016/7/layout/ChevronBlockProcess"/>
    <dgm:cxn modelId="{BA0EB65E-58FF-42A6-8504-15B0C6D8EA74}" type="presParOf" srcId="{7879082E-D25B-442D-B088-A4386081081F}" destId="{E1F9B226-75AB-4D2B-AB9F-6E407A93A96F}" srcOrd="1" destOrd="0" presId="urn:microsoft.com/office/officeart/2016/7/layout/ChevronBlockProcess"/>
    <dgm:cxn modelId="{80082DD4-1750-49B2-816D-A7706F3949FE}" type="presParOf" srcId="{BCBFED82-B9AB-4C36-A7BD-88226A7E6E36}" destId="{74C0B841-941B-46A0-A35D-3A293EB3C7D2}" srcOrd="3" destOrd="0" presId="urn:microsoft.com/office/officeart/2016/7/layout/ChevronBlockProcess"/>
    <dgm:cxn modelId="{B54EE9C4-FACA-4B06-879E-30AC6E3E620F}" type="presParOf" srcId="{BCBFED82-B9AB-4C36-A7BD-88226A7E6E36}" destId="{6CBC2F0D-1EF0-482D-BCAA-C530EEEBF95F}" srcOrd="4" destOrd="0" presId="urn:microsoft.com/office/officeart/2016/7/layout/ChevronBlockProcess"/>
    <dgm:cxn modelId="{C3DD1386-42B6-49FD-8845-41AC3764BFE4}" type="presParOf" srcId="{6CBC2F0D-1EF0-482D-BCAA-C530EEEBF95F}" destId="{59ABFB92-0996-42A5-A937-ADC6EF13643B}" srcOrd="0" destOrd="0" presId="urn:microsoft.com/office/officeart/2016/7/layout/ChevronBlockProcess"/>
    <dgm:cxn modelId="{F1AEA21D-31CF-4F08-9144-ABED1B3BF158}" type="presParOf" srcId="{6CBC2F0D-1EF0-482D-BCAA-C530EEEBF95F}" destId="{4530A75D-353E-4417-8E44-D760C069A628}" srcOrd="1" destOrd="0" presId="urn:microsoft.com/office/officeart/2016/7/layout/ChevronBlockProcess"/>
    <dgm:cxn modelId="{9D5BA83A-6023-48C6-9301-50ED40FFC69E}" type="presParOf" srcId="{BCBFED82-B9AB-4C36-A7BD-88226A7E6E36}" destId="{17051E0B-8DDB-4986-8336-7006C0006F8E}" srcOrd="5" destOrd="0" presId="urn:microsoft.com/office/officeart/2016/7/layout/ChevronBlockProcess"/>
    <dgm:cxn modelId="{AF7F23E3-AB90-481F-A2F7-282454855151}" type="presParOf" srcId="{BCBFED82-B9AB-4C36-A7BD-88226A7E6E36}" destId="{6533A141-53D9-4FA3-B730-F75AD47E94D0}" srcOrd="6" destOrd="0" presId="urn:microsoft.com/office/officeart/2016/7/layout/ChevronBlockProcess"/>
    <dgm:cxn modelId="{E096014D-BADE-47B6-96C5-B057C3F7ABE7}" type="presParOf" srcId="{6533A141-53D9-4FA3-B730-F75AD47E94D0}" destId="{138258F9-658E-4FC3-A969-01AC4300B2A3}" srcOrd="0" destOrd="0" presId="urn:microsoft.com/office/officeart/2016/7/layout/ChevronBlockProcess"/>
    <dgm:cxn modelId="{6FE9E459-49C3-4856-A028-5A087C40892D}" type="presParOf" srcId="{6533A141-53D9-4FA3-B730-F75AD47E94D0}" destId="{DDBE2117-1B6D-4A18-B591-810E5ACEC976}"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3D947E0-108F-4D20-A71E-3CF329F97212}">
      <dgm:prSet/>
      <dgm:spPr/>
      <dgm:t>
        <a:bodyPr/>
        <a:lstStyle/>
        <a:p>
          <a:pPr marL="0" indent="0" defTabSz="914400" rtl="0" eaLnBrk="1" latinLnBrk="0" hangingPunct="1">
            <a:spcBef>
              <a:spcPts val="1000"/>
            </a:spcBef>
            <a:buFont typeface="Arial" panose="020B0604020202020204" pitchFamily="34" charset="0"/>
            <a:buNone/>
          </a:pPr>
          <a:r>
            <a:rPr lang="en-US" kern="1200" spc="150" baseline="0">
              <a:latin typeface="+mn-lt"/>
              <a:ea typeface="+mj-ea"/>
              <a:cs typeface="+mj-cs"/>
            </a:rPr>
            <a:t>GLOBAL ADMIN</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custT="1"/>
      <dgm:spPr/>
      <dgm:t>
        <a:bodyPr/>
        <a:lstStyle/>
        <a:p>
          <a:pPr marL="0"/>
          <a:r>
            <a:rPr lang="en-US" sz="1800" spc="50" baseline="0" dirty="0">
              <a:latin typeface="+mn-lt"/>
            </a:rPr>
            <a:t>* Human user accounts 100% handled by PIM</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dgm:spPr/>
      <dgm:t>
        <a:bodyPr/>
        <a:lstStyle/>
        <a:p>
          <a:pPr marL="0"/>
          <a:r>
            <a:rPr lang="en-US" kern="1200" spc="150" baseline="0">
              <a:latin typeface="+mn-lt"/>
              <a:ea typeface="+mn-ea"/>
              <a:cs typeface="+mn-cs"/>
            </a:rPr>
            <a:t>STANDING ACCESS</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custT="1"/>
      <dgm:spPr/>
      <dgm:t>
        <a:bodyPr/>
        <a:lstStyle/>
        <a:p>
          <a:pPr marL="0"/>
          <a:r>
            <a:rPr lang="en-US" sz="1800" spc="50" baseline="0" dirty="0">
              <a:latin typeface="+mn-lt"/>
            </a:rPr>
            <a:t>* Azure roles are PIM managed, assigned to groups.</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dgm:spPr/>
      <dgm:t>
        <a:bodyPr/>
        <a:lstStyle/>
        <a:p>
          <a:pPr marL="0" lvl="0" indent="0" defTabSz="889000">
            <a:spcBef>
              <a:spcPct val="0"/>
            </a:spcBef>
            <a:spcAft>
              <a:spcPct val="35000"/>
            </a:spcAft>
            <a:buNone/>
          </a:pPr>
          <a:r>
            <a:rPr lang="en-US" kern="1200" spc="150" baseline="0">
              <a:latin typeface="+mn-lt"/>
              <a:ea typeface="+mn-ea"/>
              <a:cs typeface="+mn-cs"/>
            </a:rPr>
            <a:t>AUDITING</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custT="1"/>
      <dgm:spPr/>
      <dgm:t>
        <a:bodyPr/>
        <a:lstStyle/>
        <a:p>
          <a:pPr marL="0" lvl="0" indent="0" defTabSz="666750">
            <a:spcBef>
              <a:spcPct val="0"/>
            </a:spcBef>
            <a:spcAft>
              <a:spcPct val="35000"/>
            </a:spcAft>
            <a:buNone/>
          </a:pPr>
          <a:r>
            <a:rPr lang="en-US" sz="1800" kern="1200" spc="50" baseline="0" dirty="0">
              <a:latin typeface="+mn-lt"/>
              <a:ea typeface="+mn-ea"/>
              <a:cs typeface="+mn-cs"/>
            </a:rPr>
            <a:t>* GA and Security </a:t>
          </a:r>
          <a:r>
            <a:rPr lang="en-US" sz="1600" kern="1200" spc="50" baseline="0" dirty="0">
              <a:latin typeface="+mn-lt"/>
              <a:ea typeface="+mn-ea"/>
              <a:cs typeface="+mn-cs"/>
            </a:rPr>
            <a:t>Administrator</a:t>
          </a:r>
          <a:r>
            <a:rPr lang="en-US" sz="1800" kern="1200" spc="50" baseline="0" dirty="0">
              <a:latin typeface="+mn-lt"/>
              <a:ea typeface="+mn-ea"/>
              <a:cs typeface="+mn-cs"/>
            </a:rPr>
            <a:t> notifications</a:t>
          </a:r>
        </a:p>
        <a:p>
          <a:pPr marL="0" lvl="0" indent="0" defTabSz="666750">
            <a:spcBef>
              <a:spcPct val="0"/>
            </a:spcBef>
            <a:spcAft>
              <a:spcPct val="35000"/>
            </a:spcAft>
            <a:buNone/>
          </a:pPr>
          <a:r>
            <a:rPr lang="en-US" sz="1800" kern="1200" spc="50" baseline="0" dirty="0">
              <a:latin typeface="+mn-lt"/>
              <a:ea typeface="+mn-ea"/>
              <a:cs typeface="+mn-cs"/>
            </a:rPr>
            <a:t>* PIM groups and Service Principals with elevated rights included in monthly audit</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E6F0009B-63AE-44B8-84EC-05B00AEEB318}">
      <dgm:prSet custT="1"/>
      <dgm:spPr/>
      <dgm:t>
        <a:bodyPr/>
        <a:lstStyle/>
        <a:p>
          <a:pPr marL="0"/>
          <a:r>
            <a:rPr lang="en-US" sz="1800" spc="50" baseline="0" dirty="0">
              <a:latin typeface="+mn-lt"/>
            </a:rPr>
            <a:t>* Several service accounts and SPNs removed</a:t>
          </a:r>
        </a:p>
        <a:p>
          <a:pPr marL="0"/>
          <a:r>
            <a:rPr lang="en-US" sz="1800" spc="50" baseline="0" dirty="0">
              <a:latin typeface="+mn-lt"/>
              <a:ea typeface="+mn-ea"/>
              <a:cs typeface="+mn-cs"/>
            </a:rPr>
            <a:t>* Global Administrator “break-glass account”</a:t>
          </a:r>
        </a:p>
        <a:p>
          <a:pPr marL="0"/>
          <a:r>
            <a:rPr lang="en-US" sz="1800" spc="50" baseline="0" dirty="0">
              <a:latin typeface="+mn-lt"/>
              <a:ea typeface="+mn-ea"/>
              <a:cs typeface="+mn-cs"/>
            </a:rPr>
            <a:t>*Approval required</a:t>
          </a:r>
          <a:endParaRPr lang="en-US" sz="1400" spc="50" baseline="0" dirty="0">
            <a:latin typeface="+mn-lt"/>
          </a:endParaRPr>
        </a:p>
        <a:p>
          <a:pPr marL="0"/>
          <a:endParaRPr lang="en-US" sz="1100" spc="50" baseline="0" dirty="0">
            <a:latin typeface="+mn-lt"/>
          </a:endParaRPr>
        </a:p>
      </dgm:t>
    </dgm:pt>
    <dgm:pt modelId="{2862137C-BB15-4089-B3C3-2445D6909A5D}" type="parTrans" cxnId="{8B824ADE-4D93-4109-9229-8CE51B37258F}">
      <dgm:prSet/>
      <dgm:spPr/>
      <dgm:t>
        <a:bodyPr/>
        <a:lstStyle/>
        <a:p>
          <a:endParaRPr lang="en-US"/>
        </a:p>
      </dgm:t>
    </dgm:pt>
    <dgm:pt modelId="{6E32BE80-CDC2-423E-9F69-BD88142B6763}" type="sibTrans" cxnId="{8B824ADE-4D93-4109-9229-8CE51B37258F}">
      <dgm:prSet/>
      <dgm:spPr/>
      <dgm:t>
        <a:bodyPr/>
        <a:lstStyle/>
        <a:p>
          <a:endParaRPr lang="en-US"/>
        </a:p>
      </dgm:t>
    </dgm:pt>
    <dgm:pt modelId="{53555CCE-33C8-48CF-B4F3-9B97D4D14D95}">
      <dgm:prSet custT="1"/>
      <dgm:spPr/>
      <dgm:t>
        <a:bodyPr/>
        <a:lstStyle/>
        <a:p>
          <a:pPr marL="0"/>
          <a:r>
            <a:rPr lang="en-US" sz="1800" spc="50" baseline="0" dirty="0">
              <a:latin typeface="+mn-lt"/>
            </a:rPr>
            <a:t>* Elevated access must be activated for use.</a:t>
          </a:r>
          <a:endParaRPr lang="en-US" sz="1200" spc="50" baseline="0" dirty="0">
            <a:latin typeface="+mn-lt"/>
          </a:endParaRPr>
        </a:p>
      </dgm:t>
    </dgm:pt>
    <dgm:pt modelId="{664401FE-DB17-41B2-8831-D5DF6B65DA06}" type="sibTrans" cxnId="{6DB5347B-6D67-43D2-8403-5E053190D34D}">
      <dgm:prSet/>
      <dgm:spPr/>
      <dgm:t>
        <a:bodyPr/>
        <a:lstStyle/>
        <a:p>
          <a:endParaRPr lang="en-US"/>
        </a:p>
      </dgm:t>
    </dgm:pt>
    <dgm:pt modelId="{ECA45973-07F6-4A8A-82B1-6232D12212E9}" type="parTrans" cxnId="{6DB5347B-6D67-43D2-8403-5E053190D34D}">
      <dgm:prSet/>
      <dgm:spPr/>
      <dgm:t>
        <a:bodyPr/>
        <a:lstStyle/>
        <a:p>
          <a:endParaRPr lang="en-US"/>
        </a:p>
      </dgm:t>
    </dgm:pt>
    <dgm:pt modelId="{ADA4FC17-ED9B-45AC-A01A-665F74E9B609}" type="pres">
      <dgm:prSet presAssocID="{0DD8915E-DC14-41D6-9BB5-F49E1C265163}" presName="Name0" presStyleCnt="0">
        <dgm:presLayoutVars>
          <dgm:dir/>
          <dgm:animLvl val="lvl"/>
          <dgm:resizeHandles val="exact"/>
        </dgm:presLayoutVars>
      </dgm:prSet>
      <dgm:spPr/>
    </dgm:pt>
    <dgm:pt modelId="{0F8EA445-42CE-48C2-B890-A4E805D4FEC4}" type="pres">
      <dgm:prSet presAssocID="{73D947E0-108F-4D20-A71E-3CF329F97212}" presName="composite" presStyleCnt="0"/>
      <dgm:spPr/>
    </dgm:pt>
    <dgm:pt modelId="{D67FD244-973E-40EC-A335-BC70B57BD6CD}" type="pres">
      <dgm:prSet presAssocID="{73D947E0-108F-4D20-A71E-3CF329F97212}" presName="parTx" presStyleLbl="alignNode1" presStyleIdx="0" presStyleCnt="3" custLinFactX="3149" custLinFactNeighborX="100000" custLinFactNeighborY="467">
        <dgm:presLayoutVars>
          <dgm:chMax val="0"/>
          <dgm:chPref val="0"/>
        </dgm:presLayoutVars>
      </dgm:prSet>
      <dgm:spPr/>
    </dgm:pt>
    <dgm:pt modelId="{F0515A62-DD1A-4E3F-8429-A03FA15EC059}" type="pres">
      <dgm:prSet presAssocID="{73D947E0-108F-4D20-A71E-3CF329F97212}" presName="desTx" presStyleLbl="alignAccFollowNode1" presStyleIdx="0" presStyleCnt="3" custLinFactX="3149" custLinFactNeighborX="100000" custLinFactNeighborY="183">
        <dgm:presLayoutVars/>
      </dgm:prSet>
      <dgm:spPr/>
    </dgm:pt>
    <dgm:pt modelId="{7EBFBDE1-16CC-43DE-983C-A192D434D842}" type="pres">
      <dgm:prSet presAssocID="{AE813459-65AB-4FA9-B717-330DDA6DFA4E}" presName="space" presStyleCnt="0"/>
      <dgm:spPr/>
    </dgm:pt>
    <dgm:pt modelId="{4DD799E6-D719-433F-BF64-D731905F1928}" type="pres">
      <dgm:prSet presAssocID="{B1AFA1AF-0FF8-45B3-A6D0-0E255A2F637D}" presName="composite" presStyleCnt="0"/>
      <dgm:spPr/>
    </dgm:pt>
    <dgm:pt modelId="{F0B165E8-8017-4CB6-8A93-0333EA022B87}" type="pres">
      <dgm:prSet presAssocID="{B1AFA1AF-0FF8-45B3-A6D0-0E255A2F637D}" presName="parTx" presStyleLbl="alignNode1" presStyleIdx="1" presStyleCnt="3" custLinFactX="-5173" custLinFactNeighborX="-100000" custLinFactNeighborY="467">
        <dgm:presLayoutVars>
          <dgm:chMax val="0"/>
          <dgm:chPref val="0"/>
        </dgm:presLayoutVars>
      </dgm:prSet>
      <dgm:spPr/>
    </dgm:pt>
    <dgm:pt modelId="{01A7DFF5-609B-4FA6-BAFF-A8D2836891D7}" type="pres">
      <dgm:prSet presAssocID="{B1AFA1AF-0FF8-45B3-A6D0-0E255A2F637D}" presName="desTx" presStyleLbl="alignAccFollowNode1" presStyleIdx="1" presStyleCnt="3" custLinFactX="-5173" custLinFactNeighborX="-100000" custLinFactNeighborY="183">
        <dgm:presLayoutVars/>
      </dgm:prSet>
      <dgm:spPr/>
    </dgm:pt>
    <dgm:pt modelId="{9E17FAC6-4D65-45B5-83B7-6AE220DBCB19}" type="pres">
      <dgm:prSet presAssocID="{88649F7A-400B-4056-965D-C9AC0B3AD942}" presName="space" presStyleCnt="0"/>
      <dgm:spPr/>
    </dgm:pt>
    <dgm:pt modelId="{347CB2BB-CDAE-4640-827C-BDD6561BA69C}" type="pres">
      <dgm:prSet presAssocID="{E9682B4F-0217-4B50-923E-C104AA24290F}" presName="composite" presStyleCnt="0"/>
      <dgm:spPr/>
    </dgm:pt>
    <dgm:pt modelId="{5FAA41DB-677A-4FA9-B39F-D5D93AA910A9}" type="pres">
      <dgm:prSet presAssocID="{E9682B4F-0217-4B50-923E-C104AA24290F}" presName="parTx" presStyleLbl="alignNode1" presStyleIdx="2" presStyleCnt="3">
        <dgm:presLayoutVars>
          <dgm:chMax val="0"/>
          <dgm:chPref val="0"/>
        </dgm:presLayoutVars>
      </dgm:prSet>
      <dgm:spPr/>
    </dgm:pt>
    <dgm:pt modelId="{2A9AF284-4908-4F42-9EB3-F2D126F3DD9E}" type="pres">
      <dgm:prSet presAssocID="{E9682B4F-0217-4B50-923E-C104AA24290F}" presName="desTx" presStyleLbl="alignAccFollowNode1" presStyleIdx="2" presStyleCnt="3">
        <dgm:presLayoutVars/>
      </dgm:prSet>
      <dgm:spPr/>
    </dgm:pt>
  </dgm:ptLst>
  <dgm:cxnLst>
    <dgm:cxn modelId="{9F8E6C02-335B-4E31-BDB7-E836E6B24EFD}" type="presOf" srcId="{30A490C8-22B4-4D68-875C-0F0DE2FF864D}" destId="{F0515A62-DD1A-4E3F-8429-A03FA15EC059}" srcOrd="0" destOrd="0" presId="urn:microsoft.com/office/officeart/2016/7/layout/HorizontalActionList"/>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401AC10E-63EE-4AD5-8BED-FA33A0C426E6}" type="presOf" srcId="{E9682B4F-0217-4B50-923E-C104AA24290F}" destId="{5FAA41DB-677A-4FA9-B39F-D5D93AA910A9}" srcOrd="0" destOrd="0" presId="urn:microsoft.com/office/officeart/2016/7/layout/HorizontalActionList"/>
    <dgm:cxn modelId="{5A5BA622-5DEB-48B9-88D9-C1DE36C711E5}" srcId="{B1AFA1AF-0FF8-45B3-A6D0-0E255A2F637D}" destId="{50418D2B-9486-42DE-AFDD-1D31420040FF}" srcOrd="0" destOrd="0" parTransId="{D5A17F6B-93F5-442B-938A-0F38C281BE88}" sibTransId="{1D87A0A5-8024-4710-846B-D5BFAC785107}"/>
    <dgm:cxn modelId="{058C9D5F-5DE7-4E35-8575-07C387A98C3D}" type="presOf" srcId="{E6F0009B-63AE-44B8-84EC-05B00AEEB318}" destId="{F0515A62-DD1A-4E3F-8429-A03FA15EC059}" srcOrd="0" destOrd="1" presId="urn:microsoft.com/office/officeart/2016/7/layout/HorizontalActionList"/>
    <dgm:cxn modelId="{33A3EE68-86F6-4C4A-96EF-B0F7D56F277B}" type="presOf" srcId="{73D947E0-108F-4D20-A71E-3CF329F97212}" destId="{D67FD244-973E-40EC-A335-BC70B57BD6CD}"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DB5347B-6D67-43D2-8403-5E053190D34D}" srcId="{B1AFA1AF-0FF8-45B3-A6D0-0E255A2F637D}" destId="{53555CCE-33C8-48CF-B4F3-9B97D4D14D95}" srcOrd="1" destOrd="0" parTransId="{ECA45973-07F6-4A8A-82B1-6232D12212E9}" sibTransId="{664401FE-DB17-41B2-8831-D5DF6B65DA06}"/>
    <dgm:cxn modelId="{96A804AB-5965-4EBE-9271-D8100C6A07CD}" type="presOf" srcId="{53555CCE-33C8-48CF-B4F3-9B97D4D14D95}" destId="{01A7DFF5-609B-4FA6-BAFF-A8D2836891D7}" srcOrd="0" destOrd="1"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B5899AD5-9CA4-43CA-BF62-3D177F6FE7BC}" type="presOf" srcId="{0DD8915E-DC14-41D6-9BB5-F49E1C265163}" destId="{ADA4FC17-ED9B-45AC-A01A-665F74E9B609}" srcOrd="0" destOrd="0" presId="urn:microsoft.com/office/officeart/2016/7/layout/HorizontalActionList"/>
    <dgm:cxn modelId="{A8A4C8D7-3A36-4591-8005-52CDBD18EC3B}" type="presOf" srcId="{B1AFA1AF-0FF8-45B3-A6D0-0E255A2F637D}" destId="{F0B165E8-8017-4CB6-8A93-0333EA022B87}" srcOrd="0" destOrd="0" presId="urn:microsoft.com/office/officeart/2016/7/layout/HorizontalActionList"/>
    <dgm:cxn modelId="{8B824ADE-4D93-4109-9229-8CE51B37258F}" srcId="{73D947E0-108F-4D20-A71E-3CF329F97212}" destId="{E6F0009B-63AE-44B8-84EC-05B00AEEB318}" srcOrd="1" destOrd="0" parTransId="{2862137C-BB15-4089-B3C3-2445D6909A5D}" sibTransId="{6E32BE80-CDC2-423E-9F69-BD88142B6763}"/>
    <dgm:cxn modelId="{E3586CED-739F-4555-883E-691497E45D99}" type="presOf" srcId="{0EC0C300-11E4-45CF-8418-973585107209}" destId="{2A9AF284-4908-4F42-9EB3-F2D126F3DD9E}" srcOrd="0" destOrd="0" presId="urn:microsoft.com/office/officeart/2016/7/layout/HorizontalActionList"/>
    <dgm:cxn modelId="{672186F0-8A37-4208-B5B7-5F104E6E311A}" type="presOf" srcId="{50418D2B-9486-42DE-AFDD-1D31420040FF}" destId="{01A7DFF5-609B-4FA6-BAFF-A8D2836891D7}" srcOrd="0" destOrd="0" presId="urn:microsoft.com/office/officeart/2016/7/layout/HorizontalActionList"/>
    <dgm:cxn modelId="{894A4821-C20F-43CA-820E-D9C9E928B3AF}" type="presParOf" srcId="{ADA4FC17-ED9B-45AC-A01A-665F74E9B609}" destId="{0F8EA445-42CE-48C2-B890-A4E805D4FEC4}" srcOrd="0" destOrd="0" presId="urn:microsoft.com/office/officeart/2016/7/layout/HorizontalActionList"/>
    <dgm:cxn modelId="{E2B369C8-A1B1-438C-B109-BB8D76F8BBB7}" type="presParOf" srcId="{0F8EA445-42CE-48C2-B890-A4E805D4FEC4}" destId="{D67FD244-973E-40EC-A335-BC70B57BD6CD}" srcOrd="0" destOrd="0" presId="urn:microsoft.com/office/officeart/2016/7/layout/HorizontalActionList"/>
    <dgm:cxn modelId="{51F51475-FA5F-4736-A832-B1AD339D9DA7}" type="presParOf" srcId="{0F8EA445-42CE-48C2-B890-A4E805D4FEC4}" destId="{F0515A62-DD1A-4E3F-8429-A03FA15EC059}" srcOrd="1" destOrd="0" presId="urn:microsoft.com/office/officeart/2016/7/layout/HorizontalActionList"/>
    <dgm:cxn modelId="{96C60C12-A818-4A93-A386-4A565EB04065}" type="presParOf" srcId="{ADA4FC17-ED9B-45AC-A01A-665F74E9B609}" destId="{7EBFBDE1-16CC-43DE-983C-A192D434D842}" srcOrd="1" destOrd="0" presId="urn:microsoft.com/office/officeart/2016/7/layout/HorizontalActionList"/>
    <dgm:cxn modelId="{20ECAC8E-BF5C-46FF-B09B-6DA9560172F8}" type="presParOf" srcId="{ADA4FC17-ED9B-45AC-A01A-665F74E9B609}" destId="{4DD799E6-D719-433F-BF64-D731905F1928}" srcOrd="2" destOrd="0" presId="urn:microsoft.com/office/officeart/2016/7/layout/HorizontalActionList"/>
    <dgm:cxn modelId="{9BA0A38F-4482-440C-A305-7929069BA3CA}" type="presParOf" srcId="{4DD799E6-D719-433F-BF64-D731905F1928}" destId="{F0B165E8-8017-4CB6-8A93-0333EA022B87}" srcOrd="0" destOrd="0" presId="urn:microsoft.com/office/officeart/2016/7/layout/HorizontalActionList"/>
    <dgm:cxn modelId="{68A292DE-F229-4617-8D92-C71958B7981C}" type="presParOf" srcId="{4DD799E6-D719-433F-BF64-D731905F1928}" destId="{01A7DFF5-609B-4FA6-BAFF-A8D2836891D7}" srcOrd="1" destOrd="0" presId="urn:microsoft.com/office/officeart/2016/7/layout/HorizontalActionList"/>
    <dgm:cxn modelId="{AED986A8-FFD1-4E29-B92B-6380A2C4A7D1}" type="presParOf" srcId="{ADA4FC17-ED9B-45AC-A01A-665F74E9B609}" destId="{9E17FAC6-4D65-45B5-83B7-6AE220DBCB19}" srcOrd="3" destOrd="0" presId="urn:microsoft.com/office/officeart/2016/7/layout/HorizontalActionList"/>
    <dgm:cxn modelId="{38A82FEE-3582-418F-A0EE-119294C45C37}" type="presParOf" srcId="{ADA4FC17-ED9B-45AC-A01A-665F74E9B609}" destId="{347CB2BB-CDAE-4640-827C-BDD6561BA69C}" srcOrd="4" destOrd="0" presId="urn:microsoft.com/office/officeart/2016/7/layout/HorizontalActionList"/>
    <dgm:cxn modelId="{2A37F7A7-124C-4637-BE99-CC0B1A1E4DB0}" type="presParOf" srcId="{347CB2BB-CDAE-4640-827C-BDD6561BA69C}" destId="{5FAA41DB-677A-4FA9-B39F-D5D93AA910A9}" srcOrd="0" destOrd="0" presId="urn:microsoft.com/office/officeart/2016/7/layout/HorizontalActionList"/>
    <dgm:cxn modelId="{2714C951-DFFE-4673-BE06-8E999E35320A}" type="presParOf" srcId="{347CB2BB-CDAE-4640-827C-BDD6561BA69C}" destId="{2A9AF284-4908-4F42-9EB3-F2D126F3DD9E}"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DD9F0-1993-4288-8654-BE17F3304902}">
      <dsp:nvSpPr>
        <dsp:cNvPr id="0" name=""/>
        <dsp:cNvSpPr/>
      </dsp:nvSpPr>
      <dsp:spPr>
        <a:xfrm>
          <a:off x="12110" y="270793"/>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14400" rtl="0" eaLnBrk="1" latinLnBrk="0" hangingPunct="1">
            <a:lnSpc>
              <a:spcPct val="90000"/>
            </a:lnSpc>
            <a:spcBef>
              <a:spcPts val="1000"/>
            </a:spcBef>
            <a:spcAft>
              <a:spcPct val="35000"/>
            </a:spcAft>
            <a:buFont typeface="Arial" panose="020B0604020202020204" pitchFamily="34" charset="0"/>
            <a:buNone/>
          </a:pPr>
          <a:r>
            <a:rPr lang="en-US" sz="2100" kern="1200" baseline="0"/>
            <a:t>IMPROVE SECURITY</a:t>
          </a:r>
          <a:endParaRPr lang="en-US" sz="2100" kern="1200" spc="150" baseline="0">
            <a:latin typeface="+mn-lt"/>
            <a:ea typeface="+mj-ea"/>
            <a:cs typeface="+mj-cs"/>
          </a:endParaRPr>
        </a:p>
      </dsp:txBody>
      <dsp:txXfrm>
        <a:off x="251711" y="270793"/>
        <a:ext cx="2183037" cy="798671"/>
      </dsp:txXfrm>
    </dsp:sp>
    <dsp:sp modelId="{EC9DFCBC-072B-488A-B4B7-7C3D8CC74276}">
      <dsp:nvSpPr>
        <dsp:cNvPr id="0" name=""/>
        <dsp:cNvSpPr/>
      </dsp:nvSpPr>
      <dsp:spPr>
        <a:xfrm>
          <a:off x="12110" y="1069465"/>
          <a:ext cx="2422638" cy="256340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622300">
            <a:lnSpc>
              <a:spcPct val="90000"/>
            </a:lnSpc>
            <a:spcBef>
              <a:spcPct val="0"/>
            </a:spcBef>
            <a:spcAft>
              <a:spcPct val="35000"/>
            </a:spcAft>
            <a:buNone/>
          </a:pPr>
          <a:r>
            <a:rPr lang="en-US" sz="1400" kern="1200" spc="50" baseline="0" dirty="0">
              <a:latin typeface="+mn-lt"/>
            </a:rPr>
            <a:t>* “Cloud-only” accounts for highly privileged roles.</a:t>
          </a:r>
        </a:p>
        <a:p>
          <a:pPr marL="0" lvl="0" indent="0" algn="l" defTabSz="622300">
            <a:lnSpc>
              <a:spcPct val="90000"/>
            </a:lnSpc>
            <a:spcBef>
              <a:spcPct val="0"/>
            </a:spcBef>
            <a:spcAft>
              <a:spcPct val="35000"/>
            </a:spcAft>
            <a:buNone/>
          </a:pPr>
          <a:r>
            <a:rPr lang="en-US" sz="1400" kern="1200" spc="50" baseline="0" dirty="0">
              <a:latin typeface="+mn-lt"/>
            </a:rPr>
            <a:t>​* Microsoft MFA required for all roles.</a:t>
          </a:r>
        </a:p>
        <a:p>
          <a:pPr marL="0" lvl="0" indent="0" algn="l" defTabSz="622300">
            <a:lnSpc>
              <a:spcPct val="90000"/>
            </a:lnSpc>
            <a:spcBef>
              <a:spcPct val="0"/>
            </a:spcBef>
            <a:spcAft>
              <a:spcPct val="35000"/>
            </a:spcAft>
            <a:buNone/>
          </a:pPr>
          <a:r>
            <a:rPr lang="en-US" sz="1400" kern="1200" spc="50" baseline="0">
              <a:latin typeface="+mn-lt"/>
            </a:rPr>
            <a:t>* Management of group ownership/membership.</a:t>
          </a:r>
        </a:p>
        <a:p>
          <a:pPr marL="0" lvl="0" indent="0" algn="l" defTabSz="622300">
            <a:lnSpc>
              <a:spcPct val="90000"/>
            </a:lnSpc>
            <a:spcBef>
              <a:spcPct val="0"/>
            </a:spcBef>
            <a:spcAft>
              <a:spcPct val="35000"/>
            </a:spcAft>
            <a:buNone/>
          </a:pPr>
          <a:endParaRPr lang="en-US" sz="1400" kern="1200" spc="50" baseline="0" dirty="0">
            <a:latin typeface="+mn-lt"/>
          </a:endParaRPr>
        </a:p>
      </dsp:txBody>
      <dsp:txXfrm>
        <a:off x="12110" y="1069465"/>
        <a:ext cx="2422638" cy="2563403"/>
      </dsp:txXfrm>
    </dsp:sp>
    <dsp:sp modelId="{510BA669-05AF-48BF-8BF6-D01882BCD134}">
      <dsp:nvSpPr>
        <dsp:cNvPr id="0" name=""/>
        <dsp:cNvSpPr/>
      </dsp:nvSpPr>
      <dsp:spPr>
        <a:xfrm>
          <a:off x="2621823" y="270793"/>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enorite"/>
              <a:ea typeface="+mn-ea"/>
              <a:cs typeface="+mn-cs"/>
            </a:rPr>
            <a:t>AUDIT</a:t>
          </a:r>
        </a:p>
      </dsp:txBody>
      <dsp:txXfrm>
        <a:off x="2861424" y="270793"/>
        <a:ext cx="2183037" cy="798671"/>
      </dsp:txXfrm>
    </dsp:sp>
    <dsp:sp modelId="{E1F9B226-75AB-4D2B-AB9F-6E407A93A96F}">
      <dsp:nvSpPr>
        <dsp:cNvPr id="0" name=""/>
        <dsp:cNvSpPr/>
      </dsp:nvSpPr>
      <dsp:spPr>
        <a:xfrm>
          <a:off x="2621823" y="1069465"/>
          <a:ext cx="2422638" cy="256340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622300">
            <a:lnSpc>
              <a:spcPct val="90000"/>
            </a:lnSpc>
            <a:spcBef>
              <a:spcPct val="0"/>
            </a:spcBef>
            <a:spcAft>
              <a:spcPct val="35000"/>
            </a:spcAft>
            <a:buNone/>
          </a:pPr>
          <a:r>
            <a:rPr lang="en-US" sz="1400" kern="1200" spc="50" baseline="0">
              <a:latin typeface="+mn-lt"/>
            </a:rPr>
            <a:t>* Periodic review of permissions based on monitoring data.</a:t>
          </a:r>
        </a:p>
        <a:p>
          <a:pPr marL="0" lvl="0" indent="0" algn="l" defTabSz="622300">
            <a:lnSpc>
              <a:spcPct val="90000"/>
            </a:lnSpc>
            <a:spcBef>
              <a:spcPct val="0"/>
            </a:spcBef>
            <a:spcAft>
              <a:spcPct val="35000"/>
            </a:spcAft>
            <a:buNone/>
          </a:pPr>
          <a:r>
            <a:rPr lang="en-US" sz="1400" kern="1200" spc="50" baseline="0">
              <a:latin typeface="+mn-lt"/>
            </a:rPr>
            <a:t>* Reduce privileges on service accounts, service principals.</a:t>
          </a:r>
        </a:p>
        <a:p>
          <a:pPr marL="0" lvl="0" indent="0" algn="l" defTabSz="622300">
            <a:lnSpc>
              <a:spcPct val="90000"/>
            </a:lnSpc>
            <a:spcBef>
              <a:spcPct val="0"/>
            </a:spcBef>
            <a:spcAft>
              <a:spcPct val="35000"/>
            </a:spcAft>
            <a:buNone/>
          </a:pPr>
          <a:endParaRPr lang="en-US" sz="1400" kern="1200" spc="50" baseline="0" dirty="0">
            <a:latin typeface="+mn-lt"/>
          </a:endParaRPr>
        </a:p>
      </dsp:txBody>
      <dsp:txXfrm>
        <a:off x="2621823" y="1069465"/>
        <a:ext cx="2422638" cy="2563403"/>
      </dsp:txXfrm>
    </dsp:sp>
    <dsp:sp modelId="{59ABFB92-0996-42A5-A937-ADC6EF13643B}">
      <dsp:nvSpPr>
        <dsp:cNvPr id="0" name=""/>
        <dsp:cNvSpPr/>
      </dsp:nvSpPr>
      <dsp:spPr>
        <a:xfrm>
          <a:off x="5231536" y="270793"/>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2100" kern="1200" baseline="0">
              <a:latin typeface="Tenorite"/>
              <a:ea typeface="+mn-ea"/>
              <a:cs typeface="+mn-cs"/>
            </a:rPr>
            <a:t>LIMIT ACCESS</a:t>
          </a:r>
        </a:p>
      </dsp:txBody>
      <dsp:txXfrm>
        <a:off x="5471137" y="270793"/>
        <a:ext cx="2183037" cy="798671"/>
      </dsp:txXfrm>
    </dsp:sp>
    <dsp:sp modelId="{4530A75D-353E-4417-8E44-D760C069A628}">
      <dsp:nvSpPr>
        <dsp:cNvPr id="0" name=""/>
        <dsp:cNvSpPr/>
      </dsp:nvSpPr>
      <dsp:spPr>
        <a:xfrm>
          <a:off x="5231536" y="1069465"/>
          <a:ext cx="2422638" cy="256340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666750">
            <a:lnSpc>
              <a:spcPct val="90000"/>
            </a:lnSpc>
            <a:spcBef>
              <a:spcPct val="0"/>
            </a:spcBef>
            <a:spcAft>
              <a:spcPct val="35000"/>
            </a:spcAft>
            <a:buNone/>
          </a:pPr>
          <a:r>
            <a:rPr lang="en-US" sz="1400" kern="1200" spc="50" baseline="0">
              <a:latin typeface="+mn-lt"/>
              <a:ea typeface="+mn-ea"/>
              <a:cs typeface="+mn-cs"/>
            </a:rPr>
            <a:t>* Permissions applied to groups, not user accounts.</a:t>
          </a:r>
        </a:p>
        <a:p>
          <a:pPr marL="0" lvl="0" indent="0" algn="l" defTabSz="666750">
            <a:lnSpc>
              <a:spcPct val="90000"/>
            </a:lnSpc>
            <a:spcBef>
              <a:spcPct val="0"/>
            </a:spcBef>
            <a:spcAft>
              <a:spcPct val="35000"/>
            </a:spcAft>
            <a:buNone/>
          </a:pPr>
          <a:r>
            <a:rPr lang="en-US" sz="1400" kern="1200" spc="50" baseline="0">
              <a:latin typeface="+mn-lt"/>
              <a:ea typeface="+mn-ea"/>
              <a:cs typeface="+mn-cs"/>
            </a:rPr>
            <a:t>* Elevated roles are applied via checkout.</a:t>
          </a:r>
        </a:p>
        <a:p>
          <a:pPr marL="0" lvl="0" indent="0" algn="l" defTabSz="666750">
            <a:lnSpc>
              <a:spcPct val="90000"/>
            </a:lnSpc>
            <a:spcBef>
              <a:spcPct val="0"/>
            </a:spcBef>
            <a:spcAft>
              <a:spcPct val="35000"/>
            </a:spcAft>
            <a:buNone/>
          </a:pPr>
          <a:r>
            <a:rPr lang="en-US" sz="1400" kern="1200" spc="50" baseline="0">
              <a:latin typeface="+mn-lt"/>
              <a:ea typeface="+mn-ea"/>
              <a:cs typeface="+mn-cs"/>
            </a:rPr>
            <a:t>* Appropriate privileges are made available based on role.</a:t>
          </a:r>
        </a:p>
        <a:p>
          <a:pPr marL="0" lvl="0" indent="0" algn="l" defTabSz="666750">
            <a:lnSpc>
              <a:spcPct val="90000"/>
            </a:lnSpc>
            <a:spcBef>
              <a:spcPct val="0"/>
            </a:spcBef>
            <a:spcAft>
              <a:spcPct val="35000"/>
            </a:spcAft>
            <a:buNone/>
          </a:pPr>
          <a:endParaRPr lang="en-US" sz="1400" kern="1200" spc="50" baseline="0">
            <a:latin typeface="+mn-lt"/>
            <a:ea typeface="+mn-ea"/>
            <a:cs typeface="+mn-cs"/>
          </a:endParaRPr>
        </a:p>
      </dsp:txBody>
      <dsp:txXfrm>
        <a:off x="5231536" y="1069465"/>
        <a:ext cx="2422638" cy="2563403"/>
      </dsp:txXfrm>
    </dsp:sp>
    <dsp:sp modelId="{138258F9-658E-4FC3-A969-01AC4300B2A3}">
      <dsp:nvSpPr>
        <dsp:cNvPr id="0" name=""/>
        <dsp:cNvSpPr/>
      </dsp:nvSpPr>
      <dsp:spPr>
        <a:xfrm>
          <a:off x="7841249" y="270793"/>
          <a:ext cx="2662239" cy="798671"/>
        </a:xfrm>
        <a:prstGeom prst="chevron">
          <a:avLst>
            <a:gd name="adj" fmla="val 3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2100" kern="1200" baseline="0">
              <a:latin typeface="Tenorite"/>
              <a:ea typeface="+mn-ea"/>
              <a:cs typeface="+mn-cs"/>
            </a:rPr>
            <a:t>ADOPTION</a:t>
          </a:r>
        </a:p>
      </dsp:txBody>
      <dsp:txXfrm>
        <a:off x="8080850" y="270793"/>
        <a:ext cx="2183037" cy="798671"/>
      </dsp:txXfrm>
    </dsp:sp>
    <dsp:sp modelId="{DDBE2117-1B6D-4A18-B591-810E5ACEC976}">
      <dsp:nvSpPr>
        <dsp:cNvPr id="0" name=""/>
        <dsp:cNvSpPr/>
      </dsp:nvSpPr>
      <dsp:spPr>
        <a:xfrm>
          <a:off x="7841249" y="1069465"/>
          <a:ext cx="2422638" cy="256340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666750" rtl="0">
            <a:lnSpc>
              <a:spcPct val="90000"/>
            </a:lnSpc>
            <a:spcBef>
              <a:spcPct val="0"/>
            </a:spcBef>
            <a:spcAft>
              <a:spcPct val="35000"/>
            </a:spcAft>
            <a:buNone/>
          </a:pPr>
          <a:r>
            <a:rPr lang="en-US" sz="1400" kern="1200" spc="50" baseline="0">
              <a:latin typeface="+mn-lt"/>
              <a:ea typeface="+mn-ea"/>
              <a:cs typeface="+mn-cs"/>
            </a:rPr>
            <a:t>* Keep it simple</a:t>
          </a:r>
        </a:p>
        <a:p>
          <a:pPr marL="0" lvl="0" indent="0" algn="l" defTabSz="666750" rtl="0">
            <a:lnSpc>
              <a:spcPct val="90000"/>
            </a:lnSpc>
            <a:spcBef>
              <a:spcPct val="0"/>
            </a:spcBef>
            <a:spcAft>
              <a:spcPct val="35000"/>
            </a:spcAft>
            <a:buNone/>
          </a:pPr>
          <a:r>
            <a:rPr lang="en-US" sz="1400" kern="1200" spc="50" baseline="0">
              <a:latin typeface="+mn-lt"/>
              <a:ea typeface="+mn-ea"/>
              <a:cs typeface="+mn-cs"/>
            </a:rPr>
            <a:t>* Don’t interrupt operations</a:t>
          </a:r>
        </a:p>
        <a:p>
          <a:pPr marL="0" lvl="0" indent="0" algn="l" defTabSz="666750" rtl="0">
            <a:lnSpc>
              <a:spcPct val="90000"/>
            </a:lnSpc>
            <a:spcBef>
              <a:spcPct val="0"/>
            </a:spcBef>
            <a:spcAft>
              <a:spcPct val="35000"/>
            </a:spcAft>
            <a:buNone/>
          </a:pPr>
          <a:r>
            <a:rPr lang="en-US" sz="1400" kern="1200" spc="50" baseline="0">
              <a:latin typeface="+mn-lt"/>
              <a:ea typeface="+mn-ea"/>
              <a:cs typeface="+mn-cs"/>
            </a:rPr>
            <a:t>*Meaningful changes</a:t>
          </a:r>
        </a:p>
      </dsp:txBody>
      <dsp:txXfrm>
        <a:off x="7841249" y="1069465"/>
        <a:ext cx="2422638" cy="2563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FD244-973E-40EC-A335-BC70B57BD6CD}">
      <dsp:nvSpPr>
        <dsp:cNvPr id="0" name=""/>
        <dsp:cNvSpPr/>
      </dsp:nvSpPr>
      <dsp:spPr>
        <a:xfrm>
          <a:off x="3544535" y="4800"/>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914400" rtl="0" eaLnBrk="1" latinLnBrk="0" hangingPunct="1">
            <a:lnSpc>
              <a:spcPct val="90000"/>
            </a:lnSpc>
            <a:spcBef>
              <a:spcPts val="1000"/>
            </a:spcBef>
            <a:spcAft>
              <a:spcPct val="35000"/>
            </a:spcAft>
            <a:buFont typeface="Arial" panose="020B0604020202020204" pitchFamily="34" charset="0"/>
            <a:buNone/>
          </a:pPr>
          <a:r>
            <a:rPr lang="en-US" sz="2700" kern="1200" spc="150" baseline="0">
              <a:latin typeface="+mn-lt"/>
              <a:ea typeface="+mj-ea"/>
              <a:cs typeface="+mj-cs"/>
            </a:rPr>
            <a:t>GLOBAL ADMIN</a:t>
          </a:r>
        </a:p>
      </dsp:txBody>
      <dsp:txXfrm>
        <a:off x="3544535" y="4800"/>
        <a:ext cx="3426543" cy="1027963"/>
      </dsp:txXfrm>
    </dsp:sp>
    <dsp:sp modelId="{F0515A62-DD1A-4E3F-8429-A03FA15EC059}">
      <dsp:nvSpPr>
        <dsp:cNvPr id="0" name=""/>
        <dsp:cNvSpPr/>
      </dsp:nvSpPr>
      <dsp:spPr>
        <a:xfrm>
          <a:off x="3544535" y="1027963"/>
          <a:ext cx="3426543" cy="28763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90000"/>
            </a:lnSpc>
            <a:spcBef>
              <a:spcPct val="0"/>
            </a:spcBef>
            <a:spcAft>
              <a:spcPct val="35000"/>
            </a:spcAft>
            <a:buNone/>
          </a:pPr>
          <a:r>
            <a:rPr lang="en-US" sz="1800" kern="1200" spc="50" baseline="0" dirty="0">
              <a:latin typeface="+mn-lt"/>
            </a:rPr>
            <a:t>* Human user accounts 100% handled by PIM</a:t>
          </a:r>
        </a:p>
        <a:p>
          <a:pPr marL="0" lvl="0" indent="0" algn="l" defTabSz="800100">
            <a:lnSpc>
              <a:spcPct val="90000"/>
            </a:lnSpc>
            <a:spcBef>
              <a:spcPct val="0"/>
            </a:spcBef>
            <a:spcAft>
              <a:spcPct val="35000"/>
            </a:spcAft>
            <a:buNone/>
          </a:pPr>
          <a:r>
            <a:rPr lang="en-US" sz="1800" kern="1200" spc="50" baseline="0" dirty="0">
              <a:latin typeface="+mn-lt"/>
            </a:rPr>
            <a:t>* Several service accounts and SPNs removed</a:t>
          </a:r>
        </a:p>
        <a:p>
          <a:pPr marL="0" lvl="0" indent="0" algn="l" defTabSz="800100">
            <a:lnSpc>
              <a:spcPct val="90000"/>
            </a:lnSpc>
            <a:spcBef>
              <a:spcPct val="0"/>
            </a:spcBef>
            <a:spcAft>
              <a:spcPct val="35000"/>
            </a:spcAft>
            <a:buNone/>
          </a:pPr>
          <a:r>
            <a:rPr lang="en-US" sz="1800" kern="1200" spc="50" baseline="0" dirty="0">
              <a:latin typeface="+mn-lt"/>
              <a:ea typeface="+mn-ea"/>
              <a:cs typeface="+mn-cs"/>
            </a:rPr>
            <a:t>* Global Administrator “break-glass account”</a:t>
          </a:r>
        </a:p>
        <a:p>
          <a:pPr marL="0" lvl="0" indent="0" algn="l" defTabSz="800100">
            <a:lnSpc>
              <a:spcPct val="90000"/>
            </a:lnSpc>
            <a:spcBef>
              <a:spcPct val="0"/>
            </a:spcBef>
            <a:spcAft>
              <a:spcPct val="35000"/>
            </a:spcAft>
            <a:buNone/>
          </a:pPr>
          <a:r>
            <a:rPr lang="en-US" sz="1800" kern="1200" spc="50" baseline="0" dirty="0">
              <a:latin typeface="+mn-lt"/>
              <a:ea typeface="+mn-ea"/>
              <a:cs typeface="+mn-cs"/>
            </a:rPr>
            <a:t>*Approval required</a:t>
          </a:r>
          <a:endParaRPr lang="en-US" sz="1400" kern="1200" spc="50" baseline="0" dirty="0">
            <a:latin typeface="+mn-lt"/>
          </a:endParaRPr>
        </a:p>
        <a:p>
          <a:pPr marL="0" lvl="0" indent="0" algn="l" defTabSz="800100">
            <a:lnSpc>
              <a:spcPct val="90000"/>
            </a:lnSpc>
            <a:spcBef>
              <a:spcPct val="0"/>
            </a:spcBef>
            <a:spcAft>
              <a:spcPct val="35000"/>
            </a:spcAft>
            <a:buNone/>
          </a:pPr>
          <a:endParaRPr lang="en-US" sz="1100" kern="1200" spc="50" baseline="0" dirty="0">
            <a:latin typeface="+mn-lt"/>
          </a:endParaRPr>
        </a:p>
      </dsp:txBody>
      <dsp:txXfrm>
        <a:off x="3544535" y="1027963"/>
        <a:ext cx="3426543" cy="2876316"/>
      </dsp:txXfrm>
    </dsp:sp>
    <dsp:sp modelId="{F0B165E8-8017-4CB6-8A93-0333EA022B87}">
      <dsp:nvSpPr>
        <dsp:cNvPr id="0" name=""/>
        <dsp:cNvSpPr/>
      </dsp:nvSpPr>
      <dsp:spPr>
        <a:xfrm>
          <a:off x="0" y="4800"/>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200150">
            <a:lnSpc>
              <a:spcPct val="90000"/>
            </a:lnSpc>
            <a:spcBef>
              <a:spcPct val="0"/>
            </a:spcBef>
            <a:spcAft>
              <a:spcPct val="35000"/>
            </a:spcAft>
            <a:buNone/>
          </a:pPr>
          <a:r>
            <a:rPr lang="en-US" sz="2700" kern="1200" spc="150" baseline="0">
              <a:latin typeface="+mn-lt"/>
              <a:ea typeface="+mn-ea"/>
              <a:cs typeface="+mn-cs"/>
            </a:rPr>
            <a:t>STANDING ACCESS</a:t>
          </a:r>
        </a:p>
      </dsp:txBody>
      <dsp:txXfrm>
        <a:off x="0" y="4800"/>
        <a:ext cx="3426543" cy="1027963"/>
      </dsp:txXfrm>
    </dsp:sp>
    <dsp:sp modelId="{01A7DFF5-609B-4FA6-BAFF-A8D2836891D7}">
      <dsp:nvSpPr>
        <dsp:cNvPr id="0" name=""/>
        <dsp:cNvSpPr/>
      </dsp:nvSpPr>
      <dsp:spPr>
        <a:xfrm>
          <a:off x="0" y="1027963"/>
          <a:ext cx="3426543" cy="28763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90000"/>
            </a:lnSpc>
            <a:spcBef>
              <a:spcPct val="0"/>
            </a:spcBef>
            <a:spcAft>
              <a:spcPct val="35000"/>
            </a:spcAft>
            <a:buNone/>
          </a:pPr>
          <a:r>
            <a:rPr lang="en-US" sz="1800" kern="1200" spc="50" baseline="0" dirty="0">
              <a:latin typeface="+mn-lt"/>
            </a:rPr>
            <a:t>* Azure roles are PIM managed, assigned to groups.</a:t>
          </a:r>
        </a:p>
        <a:p>
          <a:pPr marL="0" lvl="0" indent="0" algn="l" defTabSz="800100">
            <a:lnSpc>
              <a:spcPct val="90000"/>
            </a:lnSpc>
            <a:spcBef>
              <a:spcPct val="0"/>
            </a:spcBef>
            <a:spcAft>
              <a:spcPct val="35000"/>
            </a:spcAft>
            <a:buNone/>
          </a:pPr>
          <a:r>
            <a:rPr lang="en-US" sz="1800" kern="1200" spc="50" baseline="0" dirty="0">
              <a:latin typeface="+mn-lt"/>
            </a:rPr>
            <a:t>* Elevated access must be activated for use.</a:t>
          </a:r>
          <a:endParaRPr lang="en-US" sz="1200" kern="1200" spc="50" baseline="0" dirty="0">
            <a:latin typeface="+mn-lt"/>
          </a:endParaRPr>
        </a:p>
      </dsp:txBody>
      <dsp:txXfrm>
        <a:off x="0" y="1027963"/>
        <a:ext cx="3426543" cy="2876316"/>
      </dsp:txXfrm>
    </dsp:sp>
    <dsp:sp modelId="{5FAA41DB-677A-4FA9-B39F-D5D93AA910A9}">
      <dsp:nvSpPr>
        <dsp:cNvPr id="0" name=""/>
        <dsp:cNvSpPr/>
      </dsp:nvSpPr>
      <dsp:spPr>
        <a:xfrm>
          <a:off x="7078966" y="0"/>
          <a:ext cx="3426543" cy="10279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889000">
            <a:lnSpc>
              <a:spcPct val="90000"/>
            </a:lnSpc>
            <a:spcBef>
              <a:spcPct val="0"/>
            </a:spcBef>
            <a:spcAft>
              <a:spcPct val="35000"/>
            </a:spcAft>
            <a:buNone/>
          </a:pPr>
          <a:r>
            <a:rPr lang="en-US" sz="2700" kern="1200" spc="150" baseline="0">
              <a:latin typeface="+mn-lt"/>
              <a:ea typeface="+mn-ea"/>
              <a:cs typeface="+mn-cs"/>
            </a:rPr>
            <a:t>AUDITING</a:t>
          </a:r>
        </a:p>
      </dsp:txBody>
      <dsp:txXfrm>
        <a:off x="7078966" y="0"/>
        <a:ext cx="3426543" cy="1027963"/>
      </dsp:txXfrm>
    </dsp:sp>
    <dsp:sp modelId="{2A9AF284-4908-4F42-9EB3-F2D126F3DD9E}">
      <dsp:nvSpPr>
        <dsp:cNvPr id="0" name=""/>
        <dsp:cNvSpPr/>
      </dsp:nvSpPr>
      <dsp:spPr>
        <a:xfrm>
          <a:off x="7078966" y="1027963"/>
          <a:ext cx="3426543" cy="28763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666750">
            <a:lnSpc>
              <a:spcPct val="90000"/>
            </a:lnSpc>
            <a:spcBef>
              <a:spcPct val="0"/>
            </a:spcBef>
            <a:spcAft>
              <a:spcPct val="35000"/>
            </a:spcAft>
            <a:buNone/>
          </a:pPr>
          <a:r>
            <a:rPr lang="en-US" sz="1800" kern="1200" spc="50" baseline="0" dirty="0">
              <a:latin typeface="+mn-lt"/>
              <a:ea typeface="+mn-ea"/>
              <a:cs typeface="+mn-cs"/>
            </a:rPr>
            <a:t>* GA and Security </a:t>
          </a:r>
          <a:r>
            <a:rPr lang="en-US" sz="1600" kern="1200" spc="50" baseline="0" dirty="0">
              <a:latin typeface="+mn-lt"/>
              <a:ea typeface="+mn-ea"/>
              <a:cs typeface="+mn-cs"/>
            </a:rPr>
            <a:t>Administrator</a:t>
          </a:r>
          <a:r>
            <a:rPr lang="en-US" sz="1800" kern="1200" spc="50" baseline="0" dirty="0">
              <a:latin typeface="+mn-lt"/>
              <a:ea typeface="+mn-ea"/>
              <a:cs typeface="+mn-cs"/>
            </a:rPr>
            <a:t> notifications</a:t>
          </a:r>
        </a:p>
        <a:p>
          <a:pPr marL="0" lvl="0" indent="0" algn="l" defTabSz="666750">
            <a:lnSpc>
              <a:spcPct val="90000"/>
            </a:lnSpc>
            <a:spcBef>
              <a:spcPct val="0"/>
            </a:spcBef>
            <a:spcAft>
              <a:spcPct val="35000"/>
            </a:spcAft>
            <a:buNone/>
          </a:pPr>
          <a:r>
            <a:rPr lang="en-US" sz="1800" kern="1200" spc="50" baseline="0" dirty="0">
              <a:latin typeface="+mn-lt"/>
              <a:ea typeface="+mn-ea"/>
              <a:cs typeface="+mn-cs"/>
            </a:rPr>
            <a:t>* PIM groups and Service Principals with elevated rights included in monthly audit</a:t>
          </a:r>
        </a:p>
      </dsp:txBody>
      <dsp:txXfrm>
        <a:off x="7078966" y="1027963"/>
        <a:ext cx="3426543" cy="2876316"/>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3690E3-EF34-2620-A570-2210BF02E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79FC73-FB99-6F14-F610-3E0B91D310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5D5151-1C36-4E9E-9AA3-FC0C5D8A8509}" type="datetimeFigureOut">
              <a:rPr lang="en-US" smtClean="0"/>
              <a:t>8/4/2025</a:t>
            </a:fld>
            <a:endParaRPr lang="en-US"/>
          </a:p>
        </p:txBody>
      </p:sp>
      <p:sp>
        <p:nvSpPr>
          <p:cNvPr id="4" name="Footer Placeholder 3">
            <a:extLst>
              <a:ext uri="{FF2B5EF4-FFF2-40B4-BE49-F238E27FC236}">
                <a16:creationId xmlns:a16="http://schemas.microsoft.com/office/drawing/2014/main" id="{00505075-3908-8724-541E-247B4FB748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A0910-5253-6D54-A05B-7D66CE3FF3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0A858-742E-4700-96E2-739E0B9EBFE1}" type="slidenum">
              <a:rPr lang="en-US" smtClean="0"/>
              <a:t>‹#›</a:t>
            </a:fld>
            <a:endParaRPr lang="en-US"/>
          </a:p>
        </p:txBody>
      </p:sp>
    </p:spTree>
    <p:extLst>
      <p:ext uri="{BB962C8B-B14F-4D97-AF65-F5344CB8AC3E}">
        <p14:creationId xmlns:p14="http://schemas.microsoft.com/office/powerpoint/2010/main" val="250666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26FD3-5B3C-49D0-83C3-0943BF47A41F}"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E333D-E71F-4512-8B88-1421E7D442AD}" type="slidenum">
              <a:rPr lang="en-US" smtClean="0"/>
              <a:t>‹#›</a:t>
            </a:fld>
            <a:endParaRPr lang="en-US"/>
          </a:p>
        </p:txBody>
      </p:sp>
    </p:spTree>
    <p:extLst>
      <p:ext uri="{BB962C8B-B14F-4D97-AF65-F5344CB8AC3E}">
        <p14:creationId xmlns:p14="http://schemas.microsoft.com/office/powerpoint/2010/main" val="273305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E333D-E71F-4512-8B88-1421E7D442AD}" type="slidenum">
              <a:rPr lang="en-US" smtClean="0"/>
              <a:t>1</a:t>
            </a:fld>
            <a:endParaRPr lang="en-US"/>
          </a:p>
        </p:txBody>
      </p:sp>
    </p:spTree>
    <p:extLst>
      <p:ext uri="{BB962C8B-B14F-4D97-AF65-F5344CB8AC3E}">
        <p14:creationId xmlns:p14="http://schemas.microsoft.com/office/powerpoint/2010/main" val="198445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Deployment challenges</a:t>
            </a:r>
          </a:p>
        </p:txBody>
      </p:sp>
      <p:sp>
        <p:nvSpPr>
          <p:cNvPr id="4" name="Slide Number Placeholder 3"/>
          <p:cNvSpPr>
            <a:spLocks noGrp="1"/>
          </p:cNvSpPr>
          <p:nvPr>
            <p:ph type="sldNum" sz="quarter" idx="5"/>
          </p:nvPr>
        </p:nvSpPr>
        <p:spPr/>
        <p:txBody>
          <a:bodyPr/>
          <a:lstStyle/>
          <a:p>
            <a:fld id="{FFBE333D-E71F-4512-8B88-1421E7D442AD}" type="slidenum">
              <a:rPr lang="en-US" smtClean="0"/>
              <a:t>12</a:t>
            </a:fld>
            <a:endParaRPr lang="en-US"/>
          </a:p>
        </p:txBody>
      </p:sp>
    </p:spTree>
    <p:extLst>
      <p:ext uri="{BB962C8B-B14F-4D97-AF65-F5344CB8AC3E}">
        <p14:creationId xmlns:p14="http://schemas.microsoft.com/office/powerpoint/2010/main" val="384279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E333D-E71F-4512-8B88-1421E7D442AD}" type="slidenum">
              <a:rPr lang="en-US" smtClean="0"/>
              <a:t>14</a:t>
            </a:fld>
            <a:endParaRPr lang="en-US"/>
          </a:p>
        </p:txBody>
      </p:sp>
    </p:spTree>
    <p:extLst>
      <p:ext uri="{BB962C8B-B14F-4D97-AF65-F5344CB8AC3E}">
        <p14:creationId xmlns:p14="http://schemas.microsoft.com/office/powerpoint/2010/main" val="271931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Yaml</a:t>
            </a:r>
            <a:r>
              <a:rPr lang="en-US" dirty="0"/>
              <a:t> deployment not intuitive.</a:t>
            </a:r>
          </a:p>
          <a:p>
            <a:r>
              <a:rPr lang="en-US" dirty="0"/>
              <a:t>Challenges with deploying secrets in a repeatable way  (warts and all).</a:t>
            </a:r>
          </a:p>
          <a:p>
            <a:r>
              <a:rPr lang="en-US" dirty="0"/>
              <a:t>Makes is hard to get from project to program.</a:t>
            </a:r>
          </a:p>
          <a:p>
            <a:r>
              <a:rPr lang="en-US" dirty="0"/>
              <a:t>Does not solve the secret zero problem (no secret sauce)</a:t>
            </a:r>
          </a:p>
        </p:txBody>
      </p:sp>
      <p:sp>
        <p:nvSpPr>
          <p:cNvPr id="4" name="Slide Number Placeholder 3"/>
          <p:cNvSpPr>
            <a:spLocks noGrp="1"/>
          </p:cNvSpPr>
          <p:nvPr>
            <p:ph type="sldNum" sz="quarter" idx="5"/>
          </p:nvPr>
        </p:nvSpPr>
        <p:spPr/>
        <p:txBody>
          <a:bodyPr/>
          <a:lstStyle/>
          <a:p>
            <a:fld id="{FFBE333D-E71F-4512-8B88-1421E7D442AD}" type="slidenum">
              <a:rPr lang="en-US" smtClean="0"/>
              <a:t>15</a:t>
            </a:fld>
            <a:endParaRPr lang="en-US"/>
          </a:p>
        </p:txBody>
      </p:sp>
    </p:spTree>
    <p:extLst>
      <p:ext uri="{BB962C8B-B14F-4D97-AF65-F5344CB8AC3E}">
        <p14:creationId xmlns:p14="http://schemas.microsoft.com/office/powerpoint/2010/main" val="239696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PIM lowers the attack surfaces and removes standing privileges.</a:t>
            </a:r>
          </a:p>
          <a:p>
            <a:endParaRPr lang="en-US" dirty="0"/>
          </a:p>
        </p:txBody>
      </p:sp>
      <p:sp>
        <p:nvSpPr>
          <p:cNvPr id="4" name="Slide Number Placeholder 3"/>
          <p:cNvSpPr>
            <a:spLocks noGrp="1"/>
          </p:cNvSpPr>
          <p:nvPr>
            <p:ph type="sldNum" sz="quarter" idx="5"/>
          </p:nvPr>
        </p:nvSpPr>
        <p:spPr/>
        <p:txBody>
          <a:bodyPr/>
          <a:lstStyle/>
          <a:p>
            <a:fld id="{FFBE333D-E71F-4512-8B88-1421E7D442AD}" type="slidenum">
              <a:rPr lang="en-US" smtClean="0"/>
              <a:t>19</a:t>
            </a:fld>
            <a:endParaRPr lang="en-US"/>
          </a:p>
        </p:txBody>
      </p:sp>
    </p:spTree>
    <p:extLst>
      <p:ext uri="{BB962C8B-B14F-4D97-AF65-F5344CB8AC3E}">
        <p14:creationId xmlns:p14="http://schemas.microsoft.com/office/powerpoint/2010/main" val="141748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seen a drop in the frequency of usage of elevated roles. We have seen users leveraging more appropriate / needed role level rather than seeking a higher privileged role.</a:t>
            </a:r>
          </a:p>
        </p:txBody>
      </p:sp>
      <p:sp>
        <p:nvSpPr>
          <p:cNvPr id="4" name="Slide Number Placeholder 3"/>
          <p:cNvSpPr>
            <a:spLocks noGrp="1"/>
          </p:cNvSpPr>
          <p:nvPr>
            <p:ph type="sldNum" sz="quarter" idx="5"/>
          </p:nvPr>
        </p:nvSpPr>
        <p:spPr/>
        <p:txBody>
          <a:bodyPr/>
          <a:lstStyle/>
          <a:p>
            <a:fld id="{FFBE333D-E71F-4512-8B88-1421E7D442AD}" type="slidenum">
              <a:rPr lang="en-US" smtClean="0"/>
              <a:t>21</a:t>
            </a:fld>
            <a:endParaRPr lang="en-US"/>
          </a:p>
        </p:txBody>
      </p:sp>
    </p:spTree>
    <p:extLst>
      <p:ext uri="{BB962C8B-B14F-4D97-AF65-F5344CB8AC3E}">
        <p14:creationId xmlns:p14="http://schemas.microsoft.com/office/powerpoint/2010/main" val="284625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E333D-E71F-4512-8B88-1421E7D442AD}" type="slidenum">
              <a:rPr lang="en-US" smtClean="0"/>
              <a:t>23</a:t>
            </a:fld>
            <a:endParaRPr lang="en-US"/>
          </a:p>
        </p:txBody>
      </p:sp>
    </p:spTree>
    <p:extLst>
      <p:ext uri="{BB962C8B-B14F-4D97-AF65-F5344CB8AC3E}">
        <p14:creationId xmlns:p14="http://schemas.microsoft.com/office/powerpoint/2010/main" val="50771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C4A19-2D0F-B2D1-D9A8-D97CD2A48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8DA73-7F5B-D0B7-DF6D-807DEB5A4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7B3EA-13CC-5370-9919-A37985EF5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B0E825-DE95-83F4-D417-D6B7BD4D3165}"/>
              </a:ext>
            </a:extLst>
          </p:cNvPr>
          <p:cNvSpPr>
            <a:spLocks noGrp="1"/>
          </p:cNvSpPr>
          <p:nvPr>
            <p:ph type="sldNum" sz="quarter" idx="5"/>
          </p:nvPr>
        </p:nvSpPr>
        <p:spPr/>
        <p:txBody>
          <a:bodyPr/>
          <a:lstStyle/>
          <a:p>
            <a:fld id="{FFBE333D-E71F-4512-8B88-1421E7D442AD}" type="slidenum">
              <a:rPr lang="en-US" smtClean="0"/>
              <a:t>2</a:t>
            </a:fld>
            <a:endParaRPr lang="en-US"/>
          </a:p>
        </p:txBody>
      </p:sp>
    </p:spTree>
    <p:extLst>
      <p:ext uri="{BB962C8B-B14F-4D97-AF65-F5344CB8AC3E}">
        <p14:creationId xmlns:p14="http://schemas.microsoft.com/office/powerpoint/2010/main" val="49878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b="1" dirty="0">
                <a:latin typeface="+mn-lt"/>
              </a:rPr>
              <a:t>Ongoing Working sessions</a:t>
            </a:r>
          </a:p>
          <a:p>
            <a:pPr lvl="2"/>
            <a:r>
              <a:rPr lang="en-US" sz="1800" b="1" dirty="0">
                <a:latin typeface="+mn-lt"/>
              </a:rPr>
              <a:t>Expansion of service</a:t>
            </a:r>
          </a:p>
          <a:p>
            <a:pPr lvl="2"/>
            <a:r>
              <a:rPr lang="en-US" sz="1800" b="1" dirty="0">
                <a:latin typeface="+mn-lt"/>
              </a:rPr>
              <a:t>Troubleshooting</a:t>
            </a:r>
          </a:p>
          <a:p>
            <a:endParaRPr lang="en-US" dirty="0"/>
          </a:p>
        </p:txBody>
      </p:sp>
      <p:sp>
        <p:nvSpPr>
          <p:cNvPr id="4" name="Slide Number Placeholder 3"/>
          <p:cNvSpPr>
            <a:spLocks noGrp="1"/>
          </p:cNvSpPr>
          <p:nvPr>
            <p:ph type="sldNum" sz="quarter" idx="5"/>
          </p:nvPr>
        </p:nvSpPr>
        <p:spPr/>
        <p:txBody>
          <a:bodyPr/>
          <a:lstStyle/>
          <a:p>
            <a:fld id="{FFBE333D-E71F-4512-8B88-1421E7D442AD}" type="slidenum">
              <a:rPr lang="en-US" smtClean="0"/>
              <a:t>3</a:t>
            </a:fld>
            <a:endParaRPr lang="en-US"/>
          </a:p>
        </p:txBody>
      </p:sp>
    </p:spTree>
    <p:extLst>
      <p:ext uri="{BB962C8B-B14F-4D97-AF65-F5344CB8AC3E}">
        <p14:creationId xmlns:p14="http://schemas.microsoft.com/office/powerpoint/2010/main" val="55827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Started as a CyberArk implementation project and expanded to a broader scope including additional technologies.</a:t>
            </a:r>
          </a:p>
          <a:p>
            <a:r>
              <a:rPr lang="en-US" sz="1200" b="0" i="0" u="none" strike="noStrike" kern="1200" dirty="0">
                <a:solidFill>
                  <a:schemeClr val="tx1"/>
                </a:solidFill>
                <a:effectLst/>
                <a:latin typeface="+mn-lt"/>
                <a:ea typeface="+mn-ea"/>
                <a:cs typeface="+mn-cs"/>
              </a:rPr>
              <a:t>DUO – fits in to Security-First Access Management</a:t>
            </a:r>
            <a:r>
              <a:rPr lang="en-US" dirty="0"/>
              <a:t> </a:t>
            </a:r>
          </a:p>
          <a:p>
            <a:r>
              <a:rPr lang="en-US" dirty="0"/>
              <a:t>PIM - </a:t>
            </a:r>
          </a:p>
        </p:txBody>
      </p:sp>
      <p:sp>
        <p:nvSpPr>
          <p:cNvPr id="4" name="Slide Number Placeholder 3"/>
          <p:cNvSpPr>
            <a:spLocks noGrp="1"/>
          </p:cNvSpPr>
          <p:nvPr>
            <p:ph type="sldNum" sz="quarter" idx="5"/>
          </p:nvPr>
        </p:nvSpPr>
        <p:spPr/>
        <p:txBody>
          <a:bodyPr/>
          <a:lstStyle/>
          <a:p>
            <a:fld id="{FFBE333D-E71F-4512-8B88-1421E7D442AD}" type="slidenum">
              <a:rPr lang="en-US" smtClean="0"/>
              <a:t>4</a:t>
            </a:fld>
            <a:endParaRPr lang="en-US"/>
          </a:p>
        </p:txBody>
      </p:sp>
    </p:spTree>
    <p:extLst>
      <p:ext uri="{BB962C8B-B14F-4D97-AF65-F5344CB8AC3E}">
        <p14:creationId xmlns:p14="http://schemas.microsoft.com/office/powerpoint/2010/main" val="233687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Synthesized</a:t>
            </a:r>
          </a:p>
          <a:p>
            <a:r>
              <a:rPr lang="en-US" dirty="0"/>
              <a:t>Distilled</a:t>
            </a:r>
          </a:p>
          <a:p>
            <a:r>
              <a:rPr lang="en-US" dirty="0"/>
              <a:t>A concise definition</a:t>
            </a:r>
          </a:p>
          <a:p>
            <a:endParaRPr lang="en-US" dirty="0"/>
          </a:p>
        </p:txBody>
      </p:sp>
      <p:sp>
        <p:nvSpPr>
          <p:cNvPr id="4" name="Slide Number Placeholder 3"/>
          <p:cNvSpPr>
            <a:spLocks noGrp="1"/>
          </p:cNvSpPr>
          <p:nvPr>
            <p:ph type="sldNum" sz="quarter" idx="5"/>
          </p:nvPr>
        </p:nvSpPr>
        <p:spPr/>
        <p:txBody>
          <a:bodyPr/>
          <a:lstStyle/>
          <a:p>
            <a:fld id="{FFBE333D-E71F-4512-8B88-1421E7D442AD}" type="slidenum">
              <a:rPr lang="en-US" smtClean="0"/>
              <a:t>5</a:t>
            </a:fld>
            <a:endParaRPr lang="en-US"/>
          </a:p>
        </p:txBody>
      </p:sp>
    </p:spTree>
    <p:extLst>
      <p:ext uri="{BB962C8B-B14F-4D97-AF65-F5344CB8AC3E}">
        <p14:creationId xmlns:p14="http://schemas.microsoft.com/office/powerpoint/2010/main" val="235386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6CD2C-389F-D9DB-FED0-ADD0A27B1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D735C-361F-6347-2D26-C37975335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60B94-149C-A552-71FD-AB4D414C2E14}"/>
              </a:ext>
            </a:extLst>
          </p:cNvPr>
          <p:cNvSpPr>
            <a:spLocks noGrp="1"/>
          </p:cNvSpPr>
          <p:nvPr>
            <p:ph type="body" idx="1"/>
          </p:nvPr>
        </p:nvSpPr>
        <p:spPr/>
        <p:txBody>
          <a:bodyPr/>
          <a:lstStyle/>
          <a:p>
            <a:r>
              <a:rPr lang="en-US" dirty="0"/>
              <a:t>Higher-ed: balancing open-ness with security. Teaching, learning, research and innovation balanced with security.</a:t>
            </a:r>
          </a:p>
          <a:p>
            <a:r>
              <a:rPr lang="en-US" dirty="0"/>
              <a:t>Challenges of getting folks on board with separation of daily drive accounts from privileged accounts.</a:t>
            </a:r>
          </a:p>
          <a:p>
            <a:r>
              <a:rPr lang="en-US" dirty="0"/>
              <a:t>Over-provisioning of services – over-provisioning of access.</a:t>
            </a:r>
          </a:p>
          <a:p>
            <a:r>
              <a:rPr lang="en-US" dirty="0"/>
              <a:t>Most-privileged vs least privileged.</a:t>
            </a:r>
          </a:p>
          <a:p>
            <a:r>
              <a:rPr lang="en-US" dirty="0"/>
              <a:t>People is the biggest hurdle: Product, Process, People.</a:t>
            </a:r>
          </a:p>
          <a:p>
            <a:endParaRPr lang="en-US" dirty="0"/>
          </a:p>
        </p:txBody>
      </p:sp>
      <p:sp>
        <p:nvSpPr>
          <p:cNvPr id="4" name="Slide Number Placeholder 3">
            <a:extLst>
              <a:ext uri="{FF2B5EF4-FFF2-40B4-BE49-F238E27FC236}">
                <a16:creationId xmlns:a16="http://schemas.microsoft.com/office/drawing/2014/main" id="{DA3190A1-97AB-D21E-6E82-5A8E0D8406EC}"/>
              </a:ext>
            </a:extLst>
          </p:cNvPr>
          <p:cNvSpPr>
            <a:spLocks noGrp="1"/>
          </p:cNvSpPr>
          <p:nvPr>
            <p:ph type="sldNum" sz="quarter" idx="5"/>
          </p:nvPr>
        </p:nvSpPr>
        <p:spPr/>
        <p:txBody>
          <a:bodyPr/>
          <a:lstStyle/>
          <a:p>
            <a:fld id="{FFBE333D-E71F-4512-8B88-1421E7D442AD}" type="slidenum">
              <a:rPr lang="en-US" smtClean="0"/>
              <a:t>6</a:t>
            </a:fld>
            <a:endParaRPr lang="en-US"/>
          </a:p>
        </p:txBody>
      </p:sp>
    </p:spTree>
    <p:extLst>
      <p:ext uri="{BB962C8B-B14F-4D97-AF65-F5344CB8AC3E}">
        <p14:creationId xmlns:p14="http://schemas.microsoft.com/office/powerpoint/2010/main" val="227908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CyberArk Blueprint Toolkit</a:t>
            </a:r>
          </a:p>
          <a:p>
            <a:r>
              <a:rPr lang="en-US" dirty="0"/>
              <a:t>Where does PAM fit into the broader cybersecurity landscape</a:t>
            </a:r>
          </a:p>
          <a:p>
            <a:endParaRPr lang="en-US" dirty="0"/>
          </a:p>
          <a:p>
            <a:r>
              <a:rPr lang="en-US" dirty="0"/>
              <a:t>Since IAM owns the authentication stack, it is a good. </a:t>
            </a:r>
          </a:p>
          <a:p>
            <a:endParaRPr lang="en-US" dirty="0"/>
          </a:p>
          <a:p>
            <a:r>
              <a:rPr lang="en-US" dirty="0"/>
              <a:t>Close partnership with OIS for anchoring our approach. Our security posture.</a:t>
            </a:r>
          </a:p>
        </p:txBody>
      </p:sp>
      <p:sp>
        <p:nvSpPr>
          <p:cNvPr id="4" name="Slide Number Placeholder 3"/>
          <p:cNvSpPr>
            <a:spLocks noGrp="1"/>
          </p:cNvSpPr>
          <p:nvPr>
            <p:ph type="sldNum" sz="quarter" idx="5"/>
          </p:nvPr>
        </p:nvSpPr>
        <p:spPr/>
        <p:txBody>
          <a:bodyPr/>
          <a:lstStyle/>
          <a:p>
            <a:fld id="{FFBE333D-E71F-4512-8B88-1421E7D442AD}" type="slidenum">
              <a:rPr lang="en-US" smtClean="0"/>
              <a:t>7</a:t>
            </a:fld>
            <a:endParaRPr lang="en-US"/>
          </a:p>
        </p:txBody>
      </p:sp>
    </p:spTree>
    <p:extLst>
      <p:ext uri="{BB962C8B-B14F-4D97-AF65-F5344CB8AC3E}">
        <p14:creationId xmlns:p14="http://schemas.microsoft.com/office/powerpoint/2010/main" val="5852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Foundational for our PAM program</a:t>
            </a:r>
          </a:p>
        </p:txBody>
      </p:sp>
      <p:sp>
        <p:nvSpPr>
          <p:cNvPr id="4" name="Slide Number Placeholder 3"/>
          <p:cNvSpPr>
            <a:spLocks noGrp="1"/>
          </p:cNvSpPr>
          <p:nvPr>
            <p:ph type="sldNum" sz="quarter" idx="5"/>
          </p:nvPr>
        </p:nvSpPr>
        <p:spPr/>
        <p:txBody>
          <a:bodyPr/>
          <a:lstStyle/>
          <a:p>
            <a:fld id="{FFBE333D-E71F-4512-8B88-1421E7D442AD}" type="slidenum">
              <a:rPr lang="en-US" smtClean="0"/>
              <a:t>10</a:t>
            </a:fld>
            <a:endParaRPr lang="en-US"/>
          </a:p>
        </p:txBody>
      </p:sp>
    </p:spTree>
    <p:extLst>
      <p:ext uri="{BB962C8B-B14F-4D97-AF65-F5344CB8AC3E}">
        <p14:creationId xmlns:p14="http://schemas.microsoft.com/office/powerpoint/2010/main" val="76213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the domain admins Server Admins much the same</a:t>
            </a:r>
          </a:p>
          <a:p>
            <a:r>
              <a:rPr lang="en-US" dirty="0"/>
              <a:t> – reviewed, trimmed down, created dedicated accounts, password rotated.</a:t>
            </a:r>
          </a:p>
          <a:p>
            <a:endParaRPr lang="en-US" dirty="0"/>
          </a:p>
          <a:p>
            <a:r>
              <a:rPr lang="en-US" dirty="0"/>
              <a:t>Confluence content – Rob </a:t>
            </a:r>
          </a:p>
          <a:p>
            <a:endParaRPr lang="en-US" dirty="0"/>
          </a:p>
          <a:p>
            <a:r>
              <a:rPr lang="en-US" dirty="0"/>
              <a:t>HTML GW: Provides a method connect to servers (on/off VPN) through a secured connection in Privileged Cloud through our Privileged Session Management servers. These provide auditing and recording of activity. Credentials are not exposed to the end user. We can virtualize applications as </a:t>
            </a:r>
            <a:r>
              <a:rPr lang="en-US"/>
              <a:t>well – think ADUC.</a:t>
            </a:r>
            <a:endParaRPr lang="en-US" dirty="0"/>
          </a:p>
          <a:p>
            <a:endParaRPr lang="en-US" dirty="0"/>
          </a:p>
        </p:txBody>
      </p:sp>
      <p:sp>
        <p:nvSpPr>
          <p:cNvPr id="4" name="Slide Number Placeholder 3"/>
          <p:cNvSpPr>
            <a:spLocks noGrp="1"/>
          </p:cNvSpPr>
          <p:nvPr>
            <p:ph type="sldNum" sz="quarter" idx="5"/>
          </p:nvPr>
        </p:nvSpPr>
        <p:spPr/>
        <p:txBody>
          <a:bodyPr/>
          <a:lstStyle/>
          <a:p>
            <a:fld id="{FFBE333D-E71F-4512-8B88-1421E7D442AD}" type="slidenum">
              <a:rPr lang="en-US" smtClean="0"/>
              <a:t>11</a:t>
            </a:fld>
            <a:endParaRPr lang="en-US"/>
          </a:p>
        </p:txBody>
      </p:sp>
    </p:spTree>
    <p:extLst>
      <p:ext uri="{BB962C8B-B14F-4D97-AF65-F5344CB8AC3E}">
        <p14:creationId xmlns:p14="http://schemas.microsoft.com/office/powerpoint/2010/main" val="2997928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lick to Edit Title">
            <a:extLst>
              <a:ext uri="{FF2B5EF4-FFF2-40B4-BE49-F238E27FC236}">
                <a16:creationId xmlns:a16="http://schemas.microsoft.com/office/drawing/2014/main" id="{1A35E9E3-5139-7792-0AFA-F9117483A129}"/>
              </a:ext>
            </a:extLst>
          </p:cNvPr>
          <p:cNvSpPr>
            <a:spLocks noGrp="1"/>
          </p:cNvSpPr>
          <p:nvPr>
            <p:ph type="ctrTitle" hasCustomPrompt="1"/>
          </p:nvPr>
        </p:nvSpPr>
        <p:spPr>
          <a:xfrm>
            <a:off x="596095" y="3405850"/>
            <a:ext cx="6979920" cy="1026249"/>
          </a:xfrm>
          <a:prstGeom prst="rect">
            <a:avLst/>
          </a:prstGeom>
        </p:spPr>
        <p:txBody>
          <a:bodyPr anchor="t"/>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Title Subhead or department name">
            <a:extLst>
              <a:ext uri="{FF2B5EF4-FFF2-40B4-BE49-F238E27FC236}">
                <a16:creationId xmlns:a16="http://schemas.microsoft.com/office/drawing/2014/main" id="{2511DD9A-9248-DDC2-520B-5017567B66DF}"/>
              </a:ext>
            </a:extLst>
          </p:cNvPr>
          <p:cNvSpPr>
            <a:spLocks noGrp="1"/>
          </p:cNvSpPr>
          <p:nvPr>
            <p:ph type="subTitle" idx="1" hasCustomPrompt="1"/>
          </p:nvPr>
        </p:nvSpPr>
        <p:spPr>
          <a:xfrm>
            <a:off x="607670" y="4603330"/>
            <a:ext cx="6979920" cy="1149699"/>
          </a:xfrm>
          <a:prstGeom prst="rect">
            <a:avLst/>
          </a:prstGeom>
        </p:spPr>
        <p:txBody>
          <a:bodyPr/>
          <a:lstStyle>
            <a:lvl1pPr marL="0" indent="0" algn="l">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subhead or department name</a:t>
            </a:r>
          </a:p>
          <a:p>
            <a:r>
              <a:rPr lang="en-US" dirty="0"/>
              <a:t>Can go here and fill one or two lines</a:t>
            </a:r>
          </a:p>
        </p:txBody>
      </p:sp>
    </p:spTree>
    <p:extLst>
      <p:ext uri="{BB962C8B-B14F-4D97-AF65-F5344CB8AC3E}">
        <p14:creationId xmlns:p14="http://schemas.microsoft.com/office/powerpoint/2010/main" val="81337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6B1634-6F22-7483-4D5E-98730203BD5A}"/>
              </a:ext>
            </a:extLst>
          </p:cNvPr>
          <p:cNvSpPr>
            <a:spLocks noGrp="1"/>
          </p:cNvSpPr>
          <p:nvPr>
            <p:ph type="title" hasCustomPrompt="1"/>
          </p:nvPr>
        </p:nvSpPr>
        <p:spPr>
          <a:xfrm>
            <a:off x="623248" y="483772"/>
            <a:ext cx="4360982" cy="621697"/>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Table</a:t>
            </a:r>
          </a:p>
        </p:txBody>
      </p:sp>
      <p:sp>
        <p:nvSpPr>
          <p:cNvPr id="6" name="Text Placeholder 2">
            <a:extLst>
              <a:ext uri="{FF2B5EF4-FFF2-40B4-BE49-F238E27FC236}">
                <a16:creationId xmlns:a16="http://schemas.microsoft.com/office/drawing/2014/main" id="{8AEF6D21-E1EA-5DF8-CDFC-8EF411E9194E}"/>
              </a:ext>
            </a:extLst>
          </p:cNvPr>
          <p:cNvSpPr>
            <a:spLocks noGrp="1"/>
          </p:cNvSpPr>
          <p:nvPr>
            <p:ph type="body" idx="1" hasCustomPrompt="1"/>
          </p:nvPr>
        </p:nvSpPr>
        <p:spPr>
          <a:xfrm>
            <a:off x="623248" y="1105469"/>
            <a:ext cx="4165364" cy="452432"/>
          </a:xfrm>
          <a:prstGeom prst="rect">
            <a:avLst/>
          </a:prstGeom>
        </p:spPr>
        <p:txBody>
          <a:bodyPr wrap="square"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Tree>
    <p:extLst>
      <p:ext uri="{BB962C8B-B14F-4D97-AF65-F5344CB8AC3E}">
        <p14:creationId xmlns:p14="http://schemas.microsoft.com/office/powerpoint/2010/main" val="84048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0D82-10BF-E02E-5477-77FD6BA4F074}"/>
              </a:ext>
            </a:extLst>
          </p:cNvPr>
          <p:cNvSpPr>
            <a:spLocks noGrp="1"/>
          </p:cNvSpPr>
          <p:nvPr>
            <p:ph type="title" hasCustomPrompt="1"/>
          </p:nvPr>
        </p:nvSpPr>
        <p:spPr>
          <a:xfrm>
            <a:off x="618699" y="482221"/>
            <a:ext cx="4349086" cy="62748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Charts/Graphs</a:t>
            </a:r>
          </a:p>
        </p:txBody>
      </p:sp>
      <p:sp>
        <p:nvSpPr>
          <p:cNvPr id="3" name="Text Placeholder 2">
            <a:extLst>
              <a:ext uri="{FF2B5EF4-FFF2-40B4-BE49-F238E27FC236}">
                <a16:creationId xmlns:a16="http://schemas.microsoft.com/office/drawing/2014/main" id="{26EA574C-DD6D-2A1F-22E2-47040CEFF831}"/>
              </a:ext>
            </a:extLst>
          </p:cNvPr>
          <p:cNvSpPr>
            <a:spLocks noGrp="1"/>
          </p:cNvSpPr>
          <p:nvPr>
            <p:ph type="body" idx="1" hasCustomPrompt="1"/>
          </p:nvPr>
        </p:nvSpPr>
        <p:spPr>
          <a:xfrm>
            <a:off x="618699" y="1118270"/>
            <a:ext cx="4385477" cy="452432"/>
          </a:xfrm>
          <a:prstGeom prst="rect">
            <a:avLst/>
          </a:prstGeom>
        </p:spPr>
        <p:txBody>
          <a:bodyPr wrap="square"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Tree>
    <p:extLst>
      <p:ext uri="{BB962C8B-B14F-4D97-AF65-F5344CB8AC3E}">
        <p14:creationId xmlns:p14="http://schemas.microsoft.com/office/powerpoint/2010/main" val="300802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60C891-6E81-6739-2401-B0DF330A8F2B}"/>
              </a:ext>
            </a:extLst>
          </p:cNvPr>
          <p:cNvSpPr>
            <a:spLocks noGrp="1"/>
          </p:cNvSpPr>
          <p:nvPr>
            <p:ph type="title" hasCustomPrompt="1"/>
          </p:nvPr>
        </p:nvSpPr>
        <p:spPr>
          <a:xfrm>
            <a:off x="619840" y="485440"/>
            <a:ext cx="4363718" cy="618631"/>
          </a:xfrm>
          <a:prstGeom prst="rect">
            <a:avLst/>
          </a:prstGeom>
        </p:spPr>
        <p:txBody>
          <a:bodyPr>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Text Slide</a:t>
            </a:r>
          </a:p>
        </p:txBody>
      </p:sp>
      <p:sp>
        <p:nvSpPr>
          <p:cNvPr id="11" name="Text Placeholder 2">
            <a:extLst>
              <a:ext uri="{FF2B5EF4-FFF2-40B4-BE49-F238E27FC236}">
                <a16:creationId xmlns:a16="http://schemas.microsoft.com/office/drawing/2014/main" id="{B23306E5-72BB-F42F-EFC1-4B6C734E31FF}"/>
              </a:ext>
            </a:extLst>
          </p:cNvPr>
          <p:cNvSpPr>
            <a:spLocks noGrp="1"/>
          </p:cNvSpPr>
          <p:nvPr>
            <p:ph type="body" idx="1" hasCustomPrompt="1"/>
          </p:nvPr>
        </p:nvSpPr>
        <p:spPr>
          <a:xfrm>
            <a:off x="619840" y="113606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15" name="Text Placeholder 3">
            <a:extLst>
              <a:ext uri="{FF2B5EF4-FFF2-40B4-BE49-F238E27FC236}">
                <a16:creationId xmlns:a16="http://schemas.microsoft.com/office/drawing/2014/main" id="{5C7205E9-8F7E-0432-40E1-F870A0BB788F}"/>
              </a:ext>
            </a:extLst>
          </p:cNvPr>
          <p:cNvSpPr>
            <a:spLocks noGrp="1"/>
          </p:cNvSpPr>
          <p:nvPr>
            <p:ph type="body" sz="half" idx="10" hasCustomPrompt="1"/>
          </p:nvPr>
        </p:nvSpPr>
        <p:spPr>
          <a:xfrm>
            <a:off x="1403553" y="1902189"/>
            <a:ext cx="8098627" cy="384663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3600"/>
              </a:lnSpc>
            </a:pPr>
            <a:r>
              <a:rPr lang="en-US" sz="2400" dirty="0">
                <a:solidFill>
                  <a:schemeClr val="tx1">
                    <a:lumMod val="65000"/>
                    <a:lumOff val="35000"/>
                  </a:schemeClr>
                </a:solidFill>
                <a:latin typeface="Arial" panose="020B0604020202020204" pitchFamily="34" charset="0"/>
                <a:cs typeface="Arial" panose="020B0604020202020204" pitchFamily="34" charset="0"/>
              </a:rPr>
              <a:t>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Cum </a:t>
            </a:r>
            <a:r>
              <a:rPr lang="en-US" sz="2400" dirty="0" err="1">
                <a:solidFill>
                  <a:schemeClr val="tx1">
                    <a:lumMod val="65000"/>
                    <a:lumOff val="35000"/>
                  </a:schemeClr>
                </a:solidFill>
                <a:latin typeface="Arial" panose="020B0604020202020204" pitchFamily="34" charset="0"/>
                <a:cs typeface="Arial" panose="020B0604020202020204" pitchFamily="34" charset="0"/>
              </a:rPr>
              <a:t>tollit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intellegebat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eu</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disputationi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consequuntur</a:t>
            </a:r>
            <a:r>
              <a:rPr lang="en-US" sz="2400" dirty="0">
                <a:solidFill>
                  <a:schemeClr val="tx1">
                    <a:lumMod val="65000"/>
                    <a:lumOff val="35000"/>
                  </a:schemeClr>
                </a:solidFill>
                <a:latin typeface="Arial" panose="020B0604020202020204" pitchFamily="34" charset="0"/>
                <a:cs typeface="Arial" panose="020B0604020202020204" pitchFamily="34" charset="0"/>
              </a:rPr>
              <a:t> ex pro.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ullamcorper</a:t>
            </a:r>
            <a:r>
              <a:rPr lang="en-US" sz="2400" dirty="0">
                <a:solidFill>
                  <a:schemeClr val="tx1">
                    <a:lumMod val="65000"/>
                    <a:lumOff val="35000"/>
                  </a:schemeClr>
                </a:solidFill>
                <a:latin typeface="Arial" panose="020B0604020202020204" pitchFamily="34" charset="0"/>
                <a:cs typeface="Arial" panose="020B0604020202020204" pitchFamily="34" charset="0"/>
              </a:rPr>
              <a:t> vis </a:t>
            </a:r>
            <a:r>
              <a:rPr lang="en-US" sz="2400" dirty="0" err="1">
                <a:solidFill>
                  <a:schemeClr val="tx1">
                    <a:lumMod val="65000"/>
                    <a:lumOff val="35000"/>
                  </a:schemeClr>
                </a:solidFill>
                <a:latin typeface="Arial" panose="020B0604020202020204" pitchFamily="34" charset="0"/>
                <a:cs typeface="Arial" panose="020B0604020202020204" pitchFamily="34" charset="0"/>
              </a:rPr>
              <a:t>ea</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iudicabit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maluisset</a:t>
            </a:r>
            <a:r>
              <a:rPr lang="en-US" sz="2400" dirty="0">
                <a:solidFill>
                  <a:schemeClr val="tx1">
                    <a:lumMod val="65000"/>
                    <a:lumOff val="35000"/>
                  </a:schemeClr>
                </a:solidFill>
                <a:latin typeface="Arial" panose="020B0604020202020204" pitchFamily="34" charset="0"/>
                <a:cs typeface="Arial" panose="020B0604020202020204" pitchFamily="34" charset="0"/>
              </a:rPr>
              <a:t> ex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His in tale </a:t>
            </a:r>
            <a:r>
              <a:rPr lang="en-US" sz="2400" dirty="0" err="1">
                <a:solidFill>
                  <a:schemeClr val="tx1">
                    <a:lumMod val="65000"/>
                    <a:lumOff val="35000"/>
                  </a:schemeClr>
                </a:solidFill>
                <a:latin typeface="Arial" panose="020B0604020202020204" pitchFamily="34" charset="0"/>
                <a:cs typeface="Arial" panose="020B0604020202020204" pitchFamily="34" charset="0"/>
              </a:rPr>
              <a:t>saperet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quodsi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fabulas</a:t>
            </a:r>
            <a:r>
              <a:rPr lang="en-US" sz="2400" dirty="0">
                <a:solidFill>
                  <a:schemeClr val="tx1">
                    <a:lumMod val="65000"/>
                    <a:lumOff val="35000"/>
                  </a:schemeClr>
                </a:solidFill>
                <a:latin typeface="Arial" panose="020B0604020202020204" pitchFamily="34" charset="0"/>
                <a:cs typeface="Arial" panose="020B0604020202020204" pitchFamily="34" charset="0"/>
              </a:rPr>
              <a:t> vim in, </a:t>
            </a:r>
            <a:r>
              <a:rPr lang="en-US" sz="2400" dirty="0" err="1">
                <a:solidFill>
                  <a:schemeClr val="tx1">
                    <a:lumMod val="65000"/>
                    <a:lumOff val="35000"/>
                  </a:schemeClr>
                </a:solidFill>
                <a:latin typeface="Arial" panose="020B0604020202020204" pitchFamily="34" charset="0"/>
                <a:cs typeface="Arial" panose="020B0604020202020204" pitchFamily="34" charset="0"/>
              </a:rPr>
              <a:t>ei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ius</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debet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homero</a:t>
            </a:r>
            <a:r>
              <a:rPr lang="en-US" sz="2400" dirty="0">
                <a:solidFill>
                  <a:schemeClr val="tx1">
                    <a:lumMod val="65000"/>
                    <a:lumOff val="35000"/>
                  </a:schemeClr>
                </a:solidFill>
                <a:latin typeface="Arial" panose="020B0604020202020204" pitchFamily="34" charset="0"/>
                <a:cs typeface="Arial" panose="020B0604020202020204" pitchFamily="34" charset="0"/>
              </a:rPr>
              <a:t>. 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21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5D62-D224-0608-57A0-3CC3C9BE3B13}"/>
              </a:ext>
            </a:extLst>
          </p:cNvPr>
          <p:cNvSpPr>
            <a:spLocks noGrp="1"/>
          </p:cNvSpPr>
          <p:nvPr>
            <p:ph type="title" hasCustomPrompt="1"/>
          </p:nvPr>
        </p:nvSpPr>
        <p:spPr>
          <a:xfrm>
            <a:off x="624183" y="488585"/>
            <a:ext cx="4363718" cy="618631"/>
          </a:xfrm>
          <a:prstGeom prst="rect">
            <a:avLst/>
          </a:prstGeom>
        </p:spPr>
        <p:txBody>
          <a:bodyPr wrap="square">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Bullet Points</a:t>
            </a:r>
          </a:p>
        </p:txBody>
      </p:sp>
      <p:sp>
        <p:nvSpPr>
          <p:cNvPr id="4" name="Text Placeholder 2">
            <a:extLst>
              <a:ext uri="{FF2B5EF4-FFF2-40B4-BE49-F238E27FC236}">
                <a16:creationId xmlns:a16="http://schemas.microsoft.com/office/drawing/2014/main" id="{808AE339-2805-0376-3CBF-4E0E34C9C8FB}"/>
              </a:ext>
            </a:extLst>
          </p:cNvPr>
          <p:cNvSpPr>
            <a:spLocks noGrp="1"/>
          </p:cNvSpPr>
          <p:nvPr>
            <p:ph type="body" idx="1" hasCustomPrompt="1"/>
          </p:nvPr>
        </p:nvSpPr>
        <p:spPr>
          <a:xfrm>
            <a:off x="624184" y="112669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5" name="Bullet Points ">
            <a:extLst>
              <a:ext uri="{FF2B5EF4-FFF2-40B4-BE49-F238E27FC236}">
                <a16:creationId xmlns:a16="http://schemas.microsoft.com/office/drawing/2014/main" id="{A8BEB750-61B8-CBD8-4639-2EDB0D70A99E}"/>
              </a:ext>
            </a:extLst>
          </p:cNvPr>
          <p:cNvSpPr>
            <a:spLocks noGrp="1"/>
          </p:cNvSpPr>
          <p:nvPr>
            <p:ph type="body" sz="quarter" idx="11" hasCustomPrompt="1"/>
          </p:nvPr>
        </p:nvSpPr>
        <p:spPr>
          <a:xfrm>
            <a:off x="1106066" y="1802255"/>
            <a:ext cx="3606800" cy="4069156"/>
          </a:xfrm>
          <a:prstGeom prst="rect">
            <a:avLst/>
          </a:prstGeom>
        </p:spPr>
        <p:txBody>
          <a:bodyPr/>
          <a:lstStyle>
            <a:lvl1pPr marL="283464" indent="-283464">
              <a:lnSpc>
                <a:spcPts val="4800"/>
              </a:lnSpc>
              <a:spcBef>
                <a:spcPts val="0"/>
              </a:spcBef>
              <a:buFont typeface="Arial" panose="020B0604020202020204" pitchFamily="34" charset="0"/>
              <a:buChar char="•"/>
              <a:defRPr sz="2600" b="1">
                <a:solidFill>
                  <a:schemeClr val="tx1">
                    <a:lumMod val="65000"/>
                    <a:lumOff val="35000"/>
                  </a:schemeClr>
                </a:solidFill>
                <a:latin typeface="Arial" panose="020B0604020202020204" pitchFamily="34" charset="0"/>
                <a:cs typeface="Arial" panose="020B0604020202020204" pitchFamily="34" charset="0"/>
              </a:defRPr>
            </a:lvl1pPr>
            <a:lvl2pPr marL="649224" indent="-283464" defTabSz="1371600">
              <a:lnSpc>
                <a:spcPts val="4800"/>
              </a:lnSpc>
              <a:spcBef>
                <a:spcPts val="0"/>
              </a:spcBef>
              <a:buFont typeface="System Font Regular"/>
              <a:buChar char="-"/>
              <a:defRPr sz="2600">
                <a:solidFill>
                  <a:schemeClr val="tx1">
                    <a:lumMod val="65000"/>
                    <a:lumOff val="35000"/>
                  </a:schemeClr>
                </a:solidFill>
                <a:latin typeface="Arial" panose="020B0604020202020204" pitchFamily="34" charset="0"/>
                <a:cs typeface="Arial" panose="020B0604020202020204" pitchFamily="34" charset="0"/>
              </a:defRPr>
            </a:lvl2pPr>
            <a:lvl3pPr marL="1097280" indent="-283464">
              <a:lnSpc>
                <a:spcPts val="4800"/>
              </a:lnSpc>
              <a:spcBef>
                <a:spcPts val="0"/>
              </a:spcBef>
              <a:buSzPct val="100000"/>
              <a:buFont typeface="System Font Regular"/>
              <a:buChar char="-"/>
              <a:defRPr sz="2400">
                <a:solidFill>
                  <a:schemeClr val="tx1">
                    <a:lumMod val="65000"/>
                    <a:lumOff val="3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Bullet One</a:t>
            </a:r>
          </a:p>
          <a:p>
            <a:pPr lvl="1"/>
            <a:r>
              <a:rPr lang="en-US" dirty="0"/>
              <a:t>Second Level</a:t>
            </a:r>
          </a:p>
          <a:p>
            <a:pPr lvl="2"/>
            <a:r>
              <a:rPr lang="en-US" dirty="0"/>
              <a:t>Third Level</a:t>
            </a:r>
          </a:p>
          <a:p>
            <a:pPr lvl="0"/>
            <a:r>
              <a:rPr lang="en-US" dirty="0"/>
              <a:t>Bullet Two</a:t>
            </a:r>
          </a:p>
          <a:p>
            <a:pPr lvl="1"/>
            <a:r>
              <a:rPr lang="en-US" dirty="0"/>
              <a:t>Second Level</a:t>
            </a:r>
          </a:p>
          <a:p>
            <a:pPr lvl="2"/>
            <a:r>
              <a:rPr lang="en-US" dirty="0"/>
              <a:t>Third Level</a:t>
            </a:r>
          </a:p>
        </p:txBody>
      </p:sp>
    </p:spTree>
    <p:extLst>
      <p:ext uri="{BB962C8B-B14F-4D97-AF65-F5344CB8AC3E}">
        <p14:creationId xmlns:p14="http://schemas.microsoft.com/office/powerpoint/2010/main" val="3370759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5C84C63C-6506-2B07-6237-0F6D51953A42}"/>
              </a:ext>
            </a:extLst>
          </p:cNvPr>
          <p:cNvSpPr>
            <a:spLocks noGrp="1"/>
          </p:cNvSpPr>
          <p:nvPr>
            <p:ph type="title" hasCustomPrompt="1"/>
          </p:nvPr>
        </p:nvSpPr>
        <p:spPr>
          <a:xfrm>
            <a:off x="790413" y="580025"/>
            <a:ext cx="4363718" cy="56910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3 IMAGE SLIDE</a:t>
            </a:r>
          </a:p>
        </p:txBody>
      </p:sp>
      <p:sp>
        <p:nvSpPr>
          <p:cNvPr id="8" name="Image Placeholder 1">
            <a:extLst>
              <a:ext uri="{FF2B5EF4-FFF2-40B4-BE49-F238E27FC236}">
                <a16:creationId xmlns:a16="http://schemas.microsoft.com/office/drawing/2014/main" id="{78CE5005-A81E-74C3-B81E-38D509109F7F}"/>
              </a:ext>
            </a:extLst>
          </p:cNvPr>
          <p:cNvSpPr>
            <a:spLocks noGrp="1"/>
          </p:cNvSpPr>
          <p:nvPr>
            <p:ph type="pic" sz="quarter" idx="11" hasCustomPrompt="1"/>
          </p:nvPr>
        </p:nvSpPr>
        <p:spPr>
          <a:xfrm>
            <a:off x="347747" y="322263"/>
            <a:ext cx="5648241" cy="287599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0" name="Image Placeholder 2">
            <a:extLst>
              <a:ext uri="{FF2B5EF4-FFF2-40B4-BE49-F238E27FC236}">
                <a16:creationId xmlns:a16="http://schemas.microsoft.com/office/drawing/2014/main" id="{D19A0A39-0F57-398F-C1FF-A869283037AB}"/>
              </a:ext>
            </a:extLst>
          </p:cNvPr>
          <p:cNvSpPr>
            <a:spLocks noGrp="1"/>
          </p:cNvSpPr>
          <p:nvPr>
            <p:ph type="pic" sz="quarter" idx="12" hasCustomPrompt="1"/>
          </p:nvPr>
        </p:nvSpPr>
        <p:spPr>
          <a:xfrm>
            <a:off x="347747" y="3469199"/>
            <a:ext cx="5648241" cy="265246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5" name="Image Placeholder 3">
            <a:extLst>
              <a:ext uri="{FF2B5EF4-FFF2-40B4-BE49-F238E27FC236}">
                <a16:creationId xmlns:a16="http://schemas.microsoft.com/office/drawing/2014/main" id="{23994DE0-0D59-4F2C-3A9C-FCA7BC8982CF}"/>
              </a:ext>
            </a:extLst>
          </p:cNvPr>
          <p:cNvSpPr>
            <a:spLocks noGrp="1"/>
          </p:cNvSpPr>
          <p:nvPr>
            <p:ph type="pic" sz="quarter" idx="13" hasCustomPrompt="1"/>
          </p:nvPr>
        </p:nvSpPr>
        <p:spPr>
          <a:xfrm>
            <a:off x="6196013" y="322263"/>
            <a:ext cx="5503862" cy="5799404"/>
          </a:xfrm>
          <a:prstGeom prst="rect">
            <a:avLst/>
          </a:prstGeom>
        </p:spPr>
        <p:txBody>
          <a:bodyPr/>
          <a:lstStyle>
            <a:lvl1pPr marL="0" indent="0">
              <a:buNone/>
              <a:defRPr sz="2400">
                <a:solidFill>
                  <a:schemeClr val="tx1">
                    <a:lumMod val="65000"/>
                    <a:lumOff val="35000"/>
                  </a:schemeClr>
                </a:solidFill>
              </a:defRPr>
            </a:lvl1pPr>
          </a:lstStyle>
          <a:p>
            <a:r>
              <a:rPr lang="en-US" dirty="0"/>
              <a:t>Click icon to add image</a:t>
            </a:r>
          </a:p>
        </p:txBody>
      </p:sp>
      <p:sp>
        <p:nvSpPr>
          <p:cNvPr id="7" name="Text style for captions">
            <a:extLst>
              <a:ext uri="{FF2B5EF4-FFF2-40B4-BE49-F238E27FC236}">
                <a16:creationId xmlns:a16="http://schemas.microsoft.com/office/drawing/2014/main" id="{4534BD20-AD58-7D85-7B70-5EBA505E7B2C}"/>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18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370890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Screen Image Slide">
    <p:spTree>
      <p:nvGrpSpPr>
        <p:cNvPr id="1" name=""/>
        <p:cNvGrpSpPr/>
        <p:nvPr/>
      </p:nvGrpSpPr>
      <p:grpSpPr>
        <a:xfrm>
          <a:off x="0" y="0"/>
          <a:ext cx="0" cy="0"/>
          <a:chOff x="0" y="0"/>
          <a:chExt cx="0" cy="0"/>
        </a:xfrm>
      </p:grpSpPr>
      <p:sp>
        <p:nvSpPr>
          <p:cNvPr id="3" name="Slide Title" hidden="1">
            <a:extLst>
              <a:ext uri="{FF2B5EF4-FFF2-40B4-BE49-F238E27FC236}">
                <a16:creationId xmlns:a16="http://schemas.microsoft.com/office/drawing/2014/main" id="{BF385D9E-2CD6-3080-9789-D8FC41E8B904}"/>
              </a:ext>
            </a:extLst>
          </p:cNvPr>
          <p:cNvSpPr>
            <a:spLocks noGrp="1"/>
          </p:cNvSpPr>
          <p:nvPr>
            <p:ph type="ctrTitle" hasCustomPrompt="1"/>
          </p:nvPr>
        </p:nvSpPr>
        <p:spPr>
          <a:xfrm>
            <a:off x="779781" y="580025"/>
            <a:ext cx="5141333" cy="616926"/>
          </a:xfrm>
          <a:prstGeom prst="rect">
            <a:avLst/>
          </a:prstGeom>
        </p:spPr>
        <p:txBody>
          <a:bodyPr anchor="b"/>
          <a:lstStyle>
            <a:lvl1pPr algn="l">
              <a:defRPr sz="3600">
                <a:latin typeface="Arial" panose="020B0604020202020204" pitchFamily="34" charset="0"/>
                <a:cs typeface="Arial" panose="020B0604020202020204" pitchFamily="34" charset="0"/>
              </a:defRPr>
            </a:lvl1pPr>
          </a:lstStyle>
          <a:p>
            <a:r>
              <a:rPr lang="en-US" sz="3600" b="1" dirty="0">
                <a:solidFill>
                  <a:srgbClr val="3172AE"/>
                </a:solidFill>
                <a:latin typeface="Arial" panose="020B0604020202020204" pitchFamily="34" charset="0"/>
                <a:cs typeface="Arial" panose="020B0604020202020204" pitchFamily="34" charset="0"/>
              </a:rPr>
              <a:t>FULL SCREEN IMAGE</a:t>
            </a:r>
          </a:p>
        </p:txBody>
      </p:sp>
      <p:sp>
        <p:nvSpPr>
          <p:cNvPr id="8" name="Image Placeholder" descr="Image placeholder ">
            <a:extLst>
              <a:ext uri="{FF2B5EF4-FFF2-40B4-BE49-F238E27FC236}">
                <a16:creationId xmlns:a16="http://schemas.microsoft.com/office/drawing/2014/main" id="{36A59DD9-E4D4-9819-F007-55E0D7DB00AE}"/>
              </a:ext>
            </a:extLst>
          </p:cNvPr>
          <p:cNvSpPr>
            <a:spLocks noGrp="1"/>
          </p:cNvSpPr>
          <p:nvPr>
            <p:ph type="pic" sz="quarter" idx="11" hasCustomPrompt="1"/>
          </p:nvPr>
        </p:nvSpPr>
        <p:spPr>
          <a:xfrm>
            <a:off x="0" y="0"/>
            <a:ext cx="12192000" cy="6121832"/>
          </a:xfrm>
          <a:prstGeom prst="rect">
            <a:avLst/>
          </a:prstGeom>
          <a:noFill/>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2" name="Text style for captions">
            <a:extLst>
              <a:ext uri="{FF2B5EF4-FFF2-40B4-BE49-F238E27FC236}">
                <a16:creationId xmlns:a16="http://schemas.microsoft.com/office/drawing/2014/main" id="{F1C564F3-0F28-F67D-B362-F6DB12686F6A}"/>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20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4116663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0D82-10BF-E02E-5477-77FD6BA4F074}"/>
              </a:ext>
            </a:extLst>
          </p:cNvPr>
          <p:cNvSpPr>
            <a:spLocks noGrp="1"/>
          </p:cNvSpPr>
          <p:nvPr>
            <p:ph type="title" hasCustomPrompt="1"/>
          </p:nvPr>
        </p:nvSpPr>
        <p:spPr>
          <a:xfrm>
            <a:off x="618699" y="482221"/>
            <a:ext cx="4349086" cy="62748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Charts/Graphs</a:t>
            </a:r>
          </a:p>
        </p:txBody>
      </p:sp>
      <p:sp>
        <p:nvSpPr>
          <p:cNvPr id="3" name="Text Placeholder 2">
            <a:extLst>
              <a:ext uri="{FF2B5EF4-FFF2-40B4-BE49-F238E27FC236}">
                <a16:creationId xmlns:a16="http://schemas.microsoft.com/office/drawing/2014/main" id="{26EA574C-DD6D-2A1F-22E2-47040CEFF831}"/>
              </a:ext>
            </a:extLst>
          </p:cNvPr>
          <p:cNvSpPr>
            <a:spLocks noGrp="1"/>
          </p:cNvSpPr>
          <p:nvPr>
            <p:ph type="body" idx="1" hasCustomPrompt="1"/>
          </p:nvPr>
        </p:nvSpPr>
        <p:spPr>
          <a:xfrm>
            <a:off x="618699" y="1118270"/>
            <a:ext cx="4385477" cy="452432"/>
          </a:xfrm>
          <a:prstGeom prst="rect">
            <a:avLst/>
          </a:prstGeom>
        </p:spPr>
        <p:txBody>
          <a:bodyPr wrap="square"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Tree>
    <p:extLst>
      <p:ext uri="{BB962C8B-B14F-4D97-AF65-F5344CB8AC3E}">
        <p14:creationId xmlns:p14="http://schemas.microsoft.com/office/powerpoint/2010/main" val="3340010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713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11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itle with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6C46-C29B-C8E2-B135-719AF9F91F46}"/>
              </a:ext>
            </a:extLst>
          </p:cNvPr>
          <p:cNvSpPr>
            <a:spLocks noGrp="1"/>
          </p:cNvSpPr>
          <p:nvPr>
            <p:ph type="title"/>
          </p:nvPr>
        </p:nvSpPr>
        <p:spPr/>
        <p:txBody>
          <a:bodyPr/>
          <a:lstStyle>
            <a:lvl1pPr>
              <a:defRPr>
                <a:solidFill>
                  <a:srgbClr val="0F737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8A6AE10-36C9-4218-F6A8-6620C605721D}"/>
              </a:ext>
            </a:extLst>
          </p:cNvPr>
          <p:cNvSpPr>
            <a:spLocks noGrp="1"/>
          </p:cNvSpPr>
          <p:nvPr>
            <p:ph sz="half" idx="1"/>
          </p:nvPr>
        </p:nvSpPr>
        <p:spPr>
          <a:xfrm>
            <a:off x="838200" y="1825625"/>
            <a:ext cx="5181600" cy="4351338"/>
          </a:xfrm>
        </p:spPr>
        <p:txBody>
          <a:bodyPr>
            <a:noAutofit/>
          </a:bodyPr>
          <a:lstStyle>
            <a:lvl1pPr>
              <a:defRPr>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a:defRPr sz="24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a:defRPr sz="24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a:defRPr sz="2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7208CFE-3BFC-5AD3-C2AF-C59867E3B5AD}"/>
              </a:ext>
            </a:extLst>
          </p:cNvPr>
          <p:cNvSpPr>
            <a:spLocks noGrp="1"/>
          </p:cNvSpPr>
          <p:nvPr>
            <p:ph sz="half" idx="2"/>
          </p:nvPr>
        </p:nvSpPr>
        <p:spPr>
          <a:xfrm>
            <a:off x="6172200" y="1825625"/>
            <a:ext cx="5181600" cy="4351338"/>
          </a:xfrm>
        </p:spPr>
        <p:txBody>
          <a:bodyPr>
            <a:noAutofit/>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sz="2400">
                <a:latin typeface="Calibri" panose="020F0502020204030204" pitchFamily="34" charset="0"/>
                <a:ea typeface="Calibri" panose="020F0502020204030204" pitchFamily="34" charset="0"/>
                <a:cs typeface="Calibri" panose="020F0502020204030204" pitchFamily="34" charset="0"/>
              </a:defRPr>
            </a:lvl3pPr>
            <a:lvl4pPr>
              <a:defRPr sz="2400">
                <a:latin typeface="Calibri" panose="020F0502020204030204" pitchFamily="34" charset="0"/>
                <a:ea typeface="Calibri" panose="020F0502020204030204" pitchFamily="34" charset="0"/>
                <a:cs typeface="Calibri" panose="020F0502020204030204" pitchFamily="34" charset="0"/>
              </a:defRPr>
            </a:lvl4pPr>
            <a:lvl5pPr>
              <a:defRPr sz="2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7273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60C891-6E81-6739-2401-B0DF330A8F2B}"/>
              </a:ext>
            </a:extLst>
          </p:cNvPr>
          <p:cNvSpPr>
            <a:spLocks noGrp="1"/>
          </p:cNvSpPr>
          <p:nvPr>
            <p:ph type="title" hasCustomPrompt="1"/>
          </p:nvPr>
        </p:nvSpPr>
        <p:spPr>
          <a:xfrm>
            <a:off x="619840" y="485440"/>
            <a:ext cx="4363718" cy="618631"/>
          </a:xfrm>
          <a:prstGeom prst="rect">
            <a:avLst/>
          </a:prstGeom>
        </p:spPr>
        <p:txBody>
          <a:bodyPr>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Text Slide</a:t>
            </a:r>
          </a:p>
        </p:txBody>
      </p:sp>
      <p:sp>
        <p:nvSpPr>
          <p:cNvPr id="11" name="Text Placeholder 2">
            <a:extLst>
              <a:ext uri="{FF2B5EF4-FFF2-40B4-BE49-F238E27FC236}">
                <a16:creationId xmlns:a16="http://schemas.microsoft.com/office/drawing/2014/main" id="{B23306E5-72BB-F42F-EFC1-4B6C734E31FF}"/>
              </a:ext>
            </a:extLst>
          </p:cNvPr>
          <p:cNvSpPr>
            <a:spLocks noGrp="1"/>
          </p:cNvSpPr>
          <p:nvPr>
            <p:ph type="body" idx="1" hasCustomPrompt="1"/>
          </p:nvPr>
        </p:nvSpPr>
        <p:spPr>
          <a:xfrm>
            <a:off x="619840" y="113606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15" name="Text Placeholder 3">
            <a:extLst>
              <a:ext uri="{FF2B5EF4-FFF2-40B4-BE49-F238E27FC236}">
                <a16:creationId xmlns:a16="http://schemas.microsoft.com/office/drawing/2014/main" id="{5C7205E9-8F7E-0432-40E1-F870A0BB788F}"/>
              </a:ext>
            </a:extLst>
          </p:cNvPr>
          <p:cNvSpPr>
            <a:spLocks noGrp="1"/>
          </p:cNvSpPr>
          <p:nvPr>
            <p:ph type="body" sz="half" idx="10" hasCustomPrompt="1"/>
          </p:nvPr>
        </p:nvSpPr>
        <p:spPr>
          <a:xfrm>
            <a:off x="1403553" y="1902189"/>
            <a:ext cx="8098627" cy="384663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3600"/>
              </a:lnSpc>
            </a:pPr>
            <a:r>
              <a:rPr lang="en-US" sz="2400" dirty="0">
                <a:solidFill>
                  <a:schemeClr val="tx1">
                    <a:lumMod val="65000"/>
                    <a:lumOff val="35000"/>
                  </a:schemeClr>
                </a:solidFill>
                <a:latin typeface="Arial" panose="020B0604020202020204" pitchFamily="34" charset="0"/>
                <a:cs typeface="Arial" panose="020B0604020202020204" pitchFamily="34" charset="0"/>
              </a:rPr>
              <a:t>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Cum </a:t>
            </a:r>
            <a:r>
              <a:rPr lang="en-US" sz="2400" dirty="0" err="1">
                <a:solidFill>
                  <a:schemeClr val="tx1">
                    <a:lumMod val="65000"/>
                    <a:lumOff val="35000"/>
                  </a:schemeClr>
                </a:solidFill>
                <a:latin typeface="Arial" panose="020B0604020202020204" pitchFamily="34" charset="0"/>
                <a:cs typeface="Arial" panose="020B0604020202020204" pitchFamily="34" charset="0"/>
              </a:rPr>
              <a:t>tollit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intellegebat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eu</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disputationi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consequuntur</a:t>
            </a:r>
            <a:r>
              <a:rPr lang="en-US" sz="2400" dirty="0">
                <a:solidFill>
                  <a:schemeClr val="tx1">
                    <a:lumMod val="65000"/>
                    <a:lumOff val="35000"/>
                  </a:schemeClr>
                </a:solidFill>
                <a:latin typeface="Arial" panose="020B0604020202020204" pitchFamily="34" charset="0"/>
                <a:cs typeface="Arial" panose="020B0604020202020204" pitchFamily="34" charset="0"/>
              </a:rPr>
              <a:t> ex pro.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ullamcorper</a:t>
            </a:r>
            <a:r>
              <a:rPr lang="en-US" sz="2400" dirty="0">
                <a:solidFill>
                  <a:schemeClr val="tx1">
                    <a:lumMod val="65000"/>
                    <a:lumOff val="35000"/>
                  </a:schemeClr>
                </a:solidFill>
                <a:latin typeface="Arial" panose="020B0604020202020204" pitchFamily="34" charset="0"/>
                <a:cs typeface="Arial" panose="020B0604020202020204" pitchFamily="34" charset="0"/>
              </a:rPr>
              <a:t> vis </a:t>
            </a:r>
            <a:r>
              <a:rPr lang="en-US" sz="2400" dirty="0" err="1">
                <a:solidFill>
                  <a:schemeClr val="tx1">
                    <a:lumMod val="65000"/>
                    <a:lumOff val="35000"/>
                  </a:schemeClr>
                </a:solidFill>
                <a:latin typeface="Arial" panose="020B0604020202020204" pitchFamily="34" charset="0"/>
                <a:cs typeface="Arial" panose="020B0604020202020204" pitchFamily="34" charset="0"/>
              </a:rPr>
              <a:t>ea</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iudicabit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maluisset</a:t>
            </a:r>
            <a:r>
              <a:rPr lang="en-US" sz="2400" dirty="0">
                <a:solidFill>
                  <a:schemeClr val="tx1">
                    <a:lumMod val="65000"/>
                    <a:lumOff val="35000"/>
                  </a:schemeClr>
                </a:solidFill>
                <a:latin typeface="Arial" panose="020B0604020202020204" pitchFamily="34" charset="0"/>
                <a:cs typeface="Arial" panose="020B0604020202020204" pitchFamily="34" charset="0"/>
              </a:rPr>
              <a:t> ex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His in tale </a:t>
            </a:r>
            <a:r>
              <a:rPr lang="en-US" sz="2400" dirty="0" err="1">
                <a:solidFill>
                  <a:schemeClr val="tx1">
                    <a:lumMod val="65000"/>
                    <a:lumOff val="35000"/>
                  </a:schemeClr>
                </a:solidFill>
                <a:latin typeface="Arial" panose="020B0604020202020204" pitchFamily="34" charset="0"/>
                <a:cs typeface="Arial" panose="020B0604020202020204" pitchFamily="34" charset="0"/>
              </a:rPr>
              <a:t>saperet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quodsi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fabulas</a:t>
            </a:r>
            <a:r>
              <a:rPr lang="en-US" sz="2400" dirty="0">
                <a:solidFill>
                  <a:schemeClr val="tx1">
                    <a:lumMod val="65000"/>
                    <a:lumOff val="35000"/>
                  </a:schemeClr>
                </a:solidFill>
                <a:latin typeface="Arial" panose="020B0604020202020204" pitchFamily="34" charset="0"/>
                <a:cs typeface="Arial" panose="020B0604020202020204" pitchFamily="34" charset="0"/>
              </a:rPr>
              <a:t> vim in, </a:t>
            </a:r>
            <a:r>
              <a:rPr lang="en-US" sz="2400" dirty="0" err="1">
                <a:solidFill>
                  <a:schemeClr val="tx1">
                    <a:lumMod val="65000"/>
                    <a:lumOff val="35000"/>
                  </a:schemeClr>
                </a:solidFill>
                <a:latin typeface="Arial" panose="020B0604020202020204" pitchFamily="34" charset="0"/>
                <a:cs typeface="Arial" panose="020B0604020202020204" pitchFamily="34" charset="0"/>
              </a:rPr>
              <a:t>ei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ius</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debet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homero</a:t>
            </a:r>
            <a:r>
              <a:rPr lang="en-US" sz="2400" dirty="0">
                <a:solidFill>
                  <a:schemeClr val="tx1">
                    <a:lumMod val="65000"/>
                    <a:lumOff val="35000"/>
                  </a:schemeClr>
                </a:solidFill>
                <a:latin typeface="Arial" panose="020B0604020202020204" pitchFamily="34" charset="0"/>
                <a:cs typeface="Arial" panose="020B0604020202020204" pitchFamily="34" charset="0"/>
              </a:rPr>
              <a:t>. 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124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5D62-D224-0608-57A0-3CC3C9BE3B13}"/>
              </a:ext>
            </a:extLst>
          </p:cNvPr>
          <p:cNvSpPr>
            <a:spLocks noGrp="1"/>
          </p:cNvSpPr>
          <p:nvPr>
            <p:ph type="title" hasCustomPrompt="1"/>
          </p:nvPr>
        </p:nvSpPr>
        <p:spPr>
          <a:xfrm>
            <a:off x="624183" y="488585"/>
            <a:ext cx="4363718" cy="618631"/>
          </a:xfrm>
          <a:prstGeom prst="rect">
            <a:avLst/>
          </a:prstGeom>
        </p:spPr>
        <p:txBody>
          <a:bodyPr wrap="square">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Bullet Points</a:t>
            </a:r>
          </a:p>
        </p:txBody>
      </p:sp>
      <p:sp>
        <p:nvSpPr>
          <p:cNvPr id="4" name="Text Placeholder 2">
            <a:extLst>
              <a:ext uri="{FF2B5EF4-FFF2-40B4-BE49-F238E27FC236}">
                <a16:creationId xmlns:a16="http://schemas.microsoft.com/office/drawing/2014/main" id="{808AE339-2805-0376-3CBF-4E0E34C9C8FB}"/>
              </a:ext>
            </a:extLst>
          </p:cNvPr>
          <p:cNvSpPr>
            <a:spLocks noGrp="1"/>
          </p:cNvSpPr>
          <p:nvPr>
            <p:ph type="body" idx="1" hasCustomPrompt="1"/>
          </p:nvPr>
        </p:nvSpPr>
        <p:spPr>
          <a:xfrm>
            <a:off x="624184" y="112669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5" name="Bullet Points ">
            <a:extLst>
              <a:ext uri="{FF2B5EF4-FFF2-40B4-BE49-F238E27FC236}">
                <a16:creationId xmlns:a16="http://schemas.microsoft.com/office/drawing/2014/main" id="{A8BEB750-61B8-CBD8-4639-2EDB0D70A99E}"/>
              </a:ext>
            </a:extLst>
          </p:cNvPr>
          <p:cNvSpPr>
            <a:spLocks noGrp="1"/>
          </p:cNvSpPr>
          <p:nvPr>
            <p:ph type="body" sz="quarter" idx="11" hasCustomPrompt="1"/>
          </p:nvPr>
        </p:nvSpPr>
        <p:spPr>
          <a:xfrm>
            <a:off x="1106066" y="1802255"/>
            <a:ext cx="3606800" cy="4069156"/>
          </a:xfrm>
          <a:prstGeom prst="rect">
            <a:avLst/>
          </a:prstGeom>
        </p:spPr>
        <p:txBody>
          <a:bodyPr/>
          <a:lstStyle>
            <a:lvl1pPr marL="283464" indent="-283464">
              <a:lnSpc>
                <a:spcPts val="4800"/>
              </a:lnSpc>
              <a:spcBef>
                <a:spcPts val="0"/>
              </a:spcBef>
              <a:buFont typeface="Arial" panose="020B0604020202020204" pitchFamily="34" charset="0"/>
              <a:buChar char="•"/>
              <a:defRPr sz="2600" b="1">
                <a:solidFill>
                  <a:schemeClr val="tx1">
                    <a:lumMod val="65000"/>
                    <a:lumOff val="35000"/>
                  </a:schemeClr>
                </a:solidFill>
                <a:latin typeface="Arial" panose="020B0604020202020204" pitchFamily="34" charset="0"/>
                <a:cs typeface="Arial" panose="020B0604020202020204" pitchFamily="34" charset="0"/>
              </a:defRPr>
            </a:lvl1pPr>
            <a:lvl2pPr marL="649224" indent="-283464" defTabSz="1371600">
              <a:lnSpc>
                <a:spcPts val="4800"/>
              </a:lnSpc>
              <a:spcBef>
                <a:spcPts val="0"/>
              </a:spcBef>
              <a:buFont typeface="System Font Regular"/>
              <a:buChar char="-"/>
              <a:defRPr sz="2600">
                <a:solidFill>
                  <a:schemeClr val="tx1">
                    <a:lumMod val="65000"/>
                    <a:lumOff val="35000"/>
                  </a:schemeClr>
                </a:solidFill>
                <a:latin typeface="Arial" panose="020B0604020202020204" pitchFamily="34" charset="0"/>
                <a:cs typeface="Arial" panose="020B0604020202020204" pitchFamily="34" charset="0"/>
              </a:defRPr>
            </a:lvl2pPr>
            <a:lvl3pPr marL="1097280" indent="-283464">
              <a:lnSpc>
                <a:spcPts val="4800"/>
              </a:lnSpc>
              <a:spcBef>
                <a:spcPts val="0"/>
              </a:spcBef>
              <a:buSzPct val="100000"/>
              <a:buFont typeface="System Font Regular"/>
              <a:buChar char="-"/>
              <a:defRPr sz="2400">
                <a:solidFill>
                  <a:schemeClr val="tx1">
                    <a:lumMod val="65000"/>
                    <a:lumOff val="3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Bullet One</a:t>
            </a:r>
          </a:p>
          <a:p>
            <a:pPr lvl="1"/>
            <a:r>
              <a:rPr lang="en-US" dirty="0"/>
              <a:t>Second Level</a:t>
            </a:r>
          </a:p>
          <a:p>
            <a:pPr lvl="2"/>
            <a:r>
              <a:rPr lang="en-US" dirty="0"/>
              <a:t>Third Level</a:t>
            </a:r>
          </a:p>
          <a:p>
            <a:pPr lvl="0"/>
            <a:r>
              <a:rPr lang="en-US" dirty="0"/>
              <a:t>Bullet Two</a:t>
            </a:r>
          </a:p>
          <a:p>
            <a:pPr lvl="1"/>
            <a:r>
              <a:rPr lang="en-US" dirty="0"/>
              <a:t>Second Level</a:t>
            </a:r>
          </a:p>
          <a:p>
            <a:pPr lvl="2"/>
            <a:r>
              <a:rPr lang="en-US" dirty="0"/>
              <a:t>Third Level</a:t>
            </a:r>
          </a:p>
        </p:txBody>
      </p:sp>
    </p:spTree>
    <p:extLst>
      <p:ext uri="{BB962C8B-B14F-4D97-AF65-F5344CB8AC3E}">
        <p14:creationId xmlns:p14="http://schemas.microsoft.com/office/powerpoint/2010/main" val="1329152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5C84C63C-6506-2B07-6237-0F6D51953A42}"/>
              </a:ext>
            </a:extLst>
          </p:cNvPr>
          <p:cNvSpPr>
            <a:spLocks noGrp="1"/>
          </p:cNvSpPr>
          <p:nvPr>
            <p:ph type="title" hasCustomPrompt="1"/>
          </p:nvPr>
        </p:nvSpPr>
        <p:spPr>
          <a:xfrm>
            <a:off x="790413" y="580025"/>
            <a:ext cx="4363718" cy="56910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3 IMAGE SLIDE</a:t>
            </a:r>
          </a:p>
        </p:txBody>
      </p:sp>
      <p:sp>
        <p:nvSpPr>
          <p:cNvPr id="8" name="Image Placeholder 1">
            <a:extLst>
              <a:ext uri="{FF2B5EF4-FFF2-40B4-BE49-F238E27FC236}">
                <a16:creationId xmlns:a16="http://schemas.microsoft.com/office/drawing/2014/main" id="{78CE5005-A81E-74C3-B81E-38D509109F7F}"/>
              </a:ext>
            </a:extLst>
          </p:cNvPr>
          <p:cNvSpPr>
            <a:spLocks noGrp="1"/>
          </p:cNvSpPr>
          <p:nvPr>
            <p:ph type="pic" sz="quarter" idx="11" hasCustomPrompt="1"/>
          </p:nvPr>
        </p:nvSpPr>
        <p:spPr>
          <a:xfrm>
            <a:off x="347747" y="322263"/>
            <a:ext cx="5648241" cy="287599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0" name="Image Placeholder 2">
            <a:extLst>
              <a:ext uri="{FF2B5EF4-FFF2-40B4-BE49-F238E27FC236}">
                <a16:creationId xmlns:a16="http://schemas.microsoft.com/office/drawing/2014/main" id="{D19A0A39-0F57-398F-C1FF-A869283037AB}"/>
              </a:ext>
            </a:extLst>
          </p:cNvPr>
          <p:cNvSpPr>
            <a:spLocks noGrp="1"/>
          </p:cNvSpPr>
          <p:nvPr>
            <p:ph type="pic" sz="quarter" idx="12" hasCustomPrompt="1"/>
          </p:nvPr>
        </p:nvSpPr>
        <p:spPr>
          <a:xfrm>
            <a:off x="347747" y="3469199"/>
            <a:ext cx="5648241" cy="265246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5" name="Image Placeholder 3">
            <a:extLst>
              <a:ext uri="{FF2B5EF4-FFF2-40B4-BE49-F238E27FC236}">
                <a16:creationId xmlns:a16="http://schemas.microsoft.com/office/drawing/2014/main" id="{23994DE0-0D59-4F2C-3A9C-FCA7BC8982CF}"/>
              </a:ext>
            </a:extLst>
          </p:cNvPr>
          <p:cNvSpPr>
            <a:spLocks noGrp="1"/>
          </p:cNvSpPr>
          <p:nvPr>
            <p:ph type="pic" sz="quarter" idx="13" hasCustomPrompt="1"/>
          </p:nvPr>
        </p:nvSpPr>
        <p:spPr>
          <a:xfrm>
            <a:off x="6196013" y="322263"/>
            <a:ext cx="5503862" cy="5799404"/>
          </a:xfrm>
          <a:prstGeom prst="rect">
            <a:avLst/>
          </a:prstGeom>
        </p:spPr>
        <p:txBody>
          <a:bodyPr/>
          <a:lstStyle>
            <a:lvl1pPr marL="0" indent="0">
              <a:buNone/>
              <a:defRPr sz="2400">
                <a:solidFill>
                  <a:schemeClr val="tx1">
                    <a:lumMod val="65000"/>
                    <a:lumOff val="35000"/>
                  </a:schemeClr>
                </a:solidFill>
              </a:defRPr>
            </a:lvl1pPr>
          </a:lstStyle>
          <a:p>
            <a:r>
              <a:rPr lang="en-US" dirty="0"/>
              <a:t>Click icon to add image</a:t>
            </a:r>
          </a:p>
        </p:txBody>
      </p:sp>
      <p:sp>
        <p:nvSpPr>
          <p:cNvPr id="7" name="Text style for captions">
            <a:extLst>
              <a:ext uri="{FF2B5EF4-FFF2-40B4-BE49-F238E27FC236}">
                <a16:creationId xmlns:a16="http://schemas.microsoft.com/office/drawing/2014/main" id="{4534BD20-AD58-7D85-7B70-5EBA505E7B2C}"/>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18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222993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Slide">
    <p:spTree>
      <p:nvGrpSpPr>
        <p:cNvPr id="1" name=""/>
        <p:cNvGrpSpPr/>
        <p:nvPr/>
      </p:nvGrpSpPr>
      <p:grpSpPr>
        <a:xfrm>
          <a:off x="0" y="0"/>
          <a:ext cx="0" cy="0"/>
          <a:chOff x="0" y="0"/>
          <a:chExt cx="0" cy="0"/>
        </a:xfrm>
      </p:grpSpPr>
      <p:sp>
        <p:nvSpPr>
          <p:cNvPr id="3" name="Slide Title" hidden="1">
            <a:extLst>
              <a:ext uri="{FF2B5EF4-FFF2-40B4-BE49-F238E27FC236}">
                <a16:creationId xmlns:a16="http://schemas.microsoft.com/office/drawing/2014/main" id="{BF385D9E-2CD6-3080-9789-D8FC41E8B904}"/>
              </a:ext>
            </a:extLst>
          </p:cNvPr>
          <p:cNvSpPr>
            <a:spLocks noGrp="1"/>
          </p:cNvSpPr>
          <p:nvPr>
            <p:ph type="ctrTitle" hasCustomPrompt="1"/>
          </p:nvPr>
        </p:nvSpPr>
        <p:spPr>
          <a:xfrm>
            <a:off x="779781" y="580025"/>
            <a:ext cx="5141333" cy="616926"/>
          </a:xfrm>
          <a:prstGeom prst="rect">
            <a:avLst/>
          </a:prstGeom>
        </p:spPr>
        <p:txBody>
          <a:bodyPr anchor="b"/>
          <a:lstStyle>
            <a:lvl1pPr algn="l">
              <a:defRPr sz="3600">
                <a:latin typeface="Arial" panose="020B0604020202020204" pitchFamily="34" charset="0"/>
                <a:cs typeface="Arial" panose="020B0604020202020204" pitchFamily="34" charset="0"/>
              </a:defRPr>
            </a:lvl1pPr>
          </a:lstStyle>
          <a:p>
            <a:r>
              <a:rPr lang="en-US" sz="3600" b="1" dirty="0">
                <a:solidFill>
                  <a:srgbClr val="3172AE"/>
                </a:solidFill>
                <a:latin typeface="Arial" panose="020B0604020202020204" pitchFamily="34" charset="0"/>
                <a:cs typeface="Arial" panose="020B0604020202020204" pitchFamily="34" charset="0"/>
              </a:rPr>
              <a:t>FULL SCREEN IMAGE</a:t>
            </a:r>
          </a:p>
        </p:txBody>
      </p:sp>
      <p:sp>
        <p:nvSpPr>
          <p:cNvPr id="8" name="Image Placeholder" descr="Image placeholder ">
            <a:extLst>
              <a:ext uri="{FF2B5EF4-FFF2-40B4-BE49-F238E27FC236}">
                <a16:creationId xmlns:a16="http://schemas.microsoft.com/office/drawing/2014/main" id="{36A59DD9-E4D4-9819-F007-55E0D7DB00AE}"/>
              </a:ext>
            </a:extLst>
          </p:cNvPr>
          <p:cNvSpPr>
            <a:spLocks noGrp="1"/>
          </p:cNvSpPr>
          <p:nvPr>
            <p:ph type="pic" sz="quarter" idx="11" hasCustomPrompt="1"/>
          </p:nvPr>
        </p:nvSpPr>
        <p:spPr>
          <a:xfrm>
            <a:off x="0" y="0"/>
            <a:ext cx="12192000" cy="6121832"/>
          </a:xfrm>
          <a:prstGeom prst="rect">
            <a:avLst/>
          </a:prstGeom>
          <a:noFill/>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2" name="Text style for captions">
            <a:extLst>
              <a:ext uri="{FF2B5EF4-FFF2-40B4-BE49-F238E27FC236}">
                <a16:creationId xmlns:a16="http://schemas.microsoft.com/office/drawing/2014/main" id="{F1C564F3-0F28-F67D-B362-F6DB12686F6A}"/>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20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3813985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0D82-10BF-E02E-5477-77FD6BA4F074}"/>
              </a:ext>
            </a:extLst>
          </p:cNvPr>
          <p:cNvSpPr>
            <a:spLocks noGrp="1"/>
          </p:cNvSpPr>
          <p:nvPr>
            <p:ph type="title" hasCustomPrompt="1"/>
          </p:nvPr>
        </p:nvSpPr>
        <p:spPr>
          <a:xfrm>
            <a:off x="618699" y="482221"/>
            <a:ext cx="4349086" cy="62748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Charts/Graphs</a:t>
            </a:r>
          </a:p>
        </p:txBody>
      </p:sp>
      <p:sp>
        <p:nvSpPr>
          <p:cNvPr id="3" name="Text Placeholder 2">
            <a:extLst>
              <a:ext uri="{FF2B5EF4-FFF2-40B4-BE49-F238E27FC236}">
                <a16:creationId xmlns:a16="http://schemas.microsoft.com/office/drawing/2014/main" id="{26EA574C-DD6D-2A1F-22E2-47040CEFF831}"/>
              </a:ext>
            </a:extLst>
          </p:cNvPr>
          <p:cNvSpPr>
            <a:spLocks noGrp="1"/>
          </p:cNvSpPr>
          <p:nvPr>
            <p:ph type="body" idx="1" hasCustomPrompt="1"/>
          </p:nvPr>
        </p:nvSpPr>
        <p:spPr>
          <a:xfrm>
            <a:off x="618699" y="1118270"/>
            <a:ext cx="4385477" cy="452432"/>
          </a:xfrm>
          <a:prstGeom prst="rect">
            <a:avLst/>
          </a:prstGeom>
        </p:spPr>
        <p:txBody>
          <a:bodyPr wrap="square"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Tree>
    <p:extLst>
      <p:ext uri="{BB962C8B-B14F-4D97-AF65-F5344CB8AC3E}">
        <p14:creationId xmlns:p14="http://schemas.microsoft.com/office/powerpoint/2010/main" val="2724679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60C891-6E81-6739-2401-B0DF330A8F2B}"/>
              </a:ext>
            </a:extLst>
          </p:cNvPr>
          <p:cNvSpPr>
            <a:spLocks noGrp="1"/>
          </p:cNvSpPr>
          <p:nvPr>
            <p:ph type="title" hasCustomPrompt="1"/>
          </p:nvPr>
        </p:nvSpPr>
        <p:spPr>
          <a:xfrm>
            <a:off x="619840" y="485440"/>
            <a:ext cx="4363718" cy="618631"/>
          </a:xfrm>
          <a:prstGeom prst="rect">
            <a:avLst/>
          </a:prstGeom>
        </p:spPr>
        <p:txBody>
          <a:bodyPr>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Text Slide</a:t>
            </a:r>
          </a:p>
        </p:txBody>
      </p:sp>
      <p:sp>
        <p:nvSpPr>
          <p:cNvPr id="11" name="Text Placeholder 2">
            <a:extLst>
              <a:ext uri="{FF2B5EF4-FFF2-40B4-BE49-F238E27FC236}">
                <a16:creationId xmlns:a16="http://schemas.microsoft.com/office/drawing/2014/main" id="{B23306E5-72BB-F42F-EFC1-4B6C734E31FF}"/>
              </a:ext>
            </a:extLst>
          </p:cNvPr>
          <p:cNvSpPr>
            <a:spLocks noGrp="1"/>
          </p:cNvSpPr>
          <p:nvPr>
            <p:ph type="body" idx="1" hasCustomPrompt="1"/>
          </p:nvPr>
        </p:nvSpPr>
        <p:spPr>
          <a:xfrm>
            <a:off x="619840" y="113606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15" name="Text Placeholder 3">
            <a:extLst>
              <a:ext uri="{FF2B5EF4-FFF2-40B4-BE49-F238E27FC236}">
                <a16:creationId xmlns:a16="http://schemas.microsoft.com/office/drawing/2014/main" id="{5C7205E9-8F7E-0432-40E1-F870A0BB788F}"/>
              </a:ext>
            </a:extLst>
          </p:cNvPr>
          <p:cNvSpPr>
            <a:spLocks noGrp="1"/>
          </p:cNvSpPr>
          <p:nvPr>
            <p:ph type="body" sz="half" idx="10" hasCustomPrompt="1"/>
          </p:nvPr>
        </p:nvSpPr>
        <p:spPr>
          <a:xfrm>
            <a:off x="1403553" y="1902189"/>
            <a:ext cx="8098627" cy="384663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3600"/>
              </a:lnSpc>
            </a:pPr>
            <a:r>
              <a:rPr lang="en-US" sz="2400" dirty="0">
                <a:solidFill>
                  <a:schemeClr val="tx1">
                    <a:lumMod val="65000"/>
                    <a:lumOff val="35000"/>
                  </a:schemeClr>
                </a:solidFill>
                <a:latin typeface="Arial" panose="020B0604020202020204" pitchFamily="34" charset="0"/>
                <a:cs typeface="Arial" panose="020B0604020202020204" pitchFamily="34" charset="0"/>
              </a:rPr>
              <a:t>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Cum </a:t>
            </a:r>
            <a:r>
              <a:rPr lang="en-US" sz="2400" dirty="0" err="1">
                <a:solidFill>
                  <a:schemeClr val="tx1">
                    <a:lumMod val="65000"/>
                    <a:lumOff val="35000"/>
                  </a:schemeClr>
                </a:solidFill>
                <a:latin typeface="Arial" panose="020B0604020202020204" pitchFamily="34" charset="0"/>
                <a:cs typeface="Arial" panose="020B0604020202020204" pitchFamily="34" charset="0"/>
              </a:rPr>
              <a:t>tollit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intellegebat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eu</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disputationi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consequuntur</a:t>
            </a:r>
            <a:r>
              <a:rPr lang="en-US" sz="2400" dirty="0">
                <a:solidFill>
                  <a:schemeClr val="tx1">
                    <a:lumMod val="65000"/>
                    <a:lumOff val="35000"/>
                  </a:schemeClr>
                </a:solidFill>
                <a:latin typeface="Arial" panose="020B0604020202020204" pitchFamily="34" charset="0"/>
                <a:cs typeface="Arial" panose="020B0604020202020204" pitchFamily="34" charset="0"/>
              </a:rPr>
              <a:t> ex pro.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ullamcorper</a:t>
            </a:r>
            <a:r>
              <a:rPr lang="en-US" sz="2400" dirty="0">
                <a:solidFill>
                  <a:schemeClr val="tx1">
                    <a:lumMod val="65000"/>
                    <a:lumOff val="35000"/>
                  </a:schemeClr>
                </a:solidFill>
                <a:latin typeface="Arial" panose="020B0604020202020204" pitchFamily="34" charset="0"/>
                <a:cs typeface="Arial" panose="020B0604020202020204" pitchFamily="34" charset="0"/>
              </a:rPr>
              <a:t> vis </a:t>
            </a:r>
            <a:r>
              <a:rPr lang="en-US" sz="2400" dirty="0" err="1">
                <a:solidFill>
                  <a:schemeClr val="tx1">
                    <a:lumMod val="65000"/>
                    <a:lumOff val="35000"/>
                  </a:schemeClr>
                </a:solidFill>
                <a:latin typeface="Arial" panose="020B0604020202020204" pitchFamily="34" charset="0"/>
                <a:cs typeface="Arial" panose="020B0604020202020204" pitchFamily="34" charset="0"/>
              </a:rPr>
              <a:t>ea</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iudicabit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maluisset</a:t>
            </a:r>
            <a:r>
              <a:rPr lang="en-US" sz="2400" dirty="0">
                <a:solidFill>
                  <a:schemeClr val="tx1">
                    <a:lumMod val="65000"/>
                    <a:lumOff val="35000"/>
                  </a:schemeClr>
                </a:solidFill>
                <a:latin typeface="Arial" panose="020B0604020202020204" pitchFamily="34" charset="0"/>
                <a:cs typeface="Arial" panose="020B0604020202020204" pitchFamily="34" charset="0"/>
              </a:rPr>
              <a:t> ex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His in tale </a:t>
            </a:r>
            <a:r>
              <a:rPr lang="en-US" sz="2400" dirty="0" err="1">
                <a:solidFill>
                  <a:schemeClr val="tx1">
                    <a:lumMod val="65000"/>
                    <a:lumOff val="35000"/>
                  </a:schemeClr>
                </a:solidFill>
                <a:latin typeface="Arial" panose="020B0604020202020204" pitchFamily="34" charset="0"/>
                <a:cs typeface="Arial" panose="020B0604020202020204" pitchFamily="34" charset="0"/>
              </a:rPr>
              <a:t>saperet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quodsi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fabulas</a:t>
            </a:r>
            <a:r>
              <a:rPr lang="en-US" sz="2400" dirty="0">
                <a:solidFill>
                  <a:schemeClr val="tx1">
                    <a:lumMod val="65000"/>
                    <a:lumOff val="35000"/>
                  </a:schemeClr>
                </a:solidFill>
                <a:latin typeface="Arial" panose="020B0604020202020204" pitchFamily="34" charset="0"/>
                <a:cs typeface="Arial" panose="020B0604020202020204" pitchFamily="34" charset="0"/>
              </a:rPr>
              <a:t> vim in, </a:t>
            </a:r>
            <a:r>
              <a:rPr lang="en-US" sz="2400" dirty="0" err="1">
                <a:solidFill>
                  <a:schemeClr val="tx1">
                    <a:lumMod val="65000"/>
                    <a:lumOff val="35000"/>
                  </a:schemeClr>
                </a:solidFill>
                <a:latin typeface="Arial" panose="020B0604020202020204" pitchFamily="34" charset="0"/>
                <a:cs typeface="Arial" panose="020B0604020202020204" pitchFamily="34" charset="0"/>
              </a:rPr>
              <a:t>ei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ius</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debet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homero</a:t>
            </a:r>
            <a:r>
              <a:rPr lang="en-US" sz="2400" dirty="0">
                <a:solidFill>
                  <a:schemeClr val="tx1">
                    <a:lumMod val="65000"/>
                    <a:lumOff val="35000"/>
                  </a:schemeClr>
                </a:solidFill>
                <a:latin typeface="Arial" panose="020B0604020202020204" pitchFamily="34" charset="0"/>
                <a:cs typeface="Arial" panose="020B0604020202020204" pitchFamily="34" charset="0"/>
              </a:rPr>
              <a:t>. 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809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5D62-D224-0608-57A0-3CC3C9BE3B13}"/>
              </a:ext>
            </a:extLst>
          </p:cNvPr>
          <p:cNvSpPr>
            <a:spLocks noGrp="1"/>
          </p:cNvSpPr>
          <p:nvPr>
            <p:ph type="title" hasCustomPrompt="1"/>
          </p:nvPr>
        </p:nvSpPr>
        <p:spPr>
          <a:xfrm>
            <a:off x="624183" y="488585"/>
            <a:ext cx="4363718" cy="618631"/>
          </a:xfrm>
          <a:prstGeom prst="rect">
            <a:avLst/>
          </a:prstGeom>
        </p:spPr>
        <p:txBody>
          <a:bodyPr wrap="square">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Bullet Points</a:t>
            </a:r>
          </a:p>
        </p:txBody>
      </p:sp>
      <p:sp>
        <p:nvSpPr>
          <p:cNvPr id="4" name="Text Placeholder 2">
            <a:extLst>
              <a:ext uri="{FF2B5EF4-FFF2-40B4-BE49-F238E27FC236}">
                <a16:creationId xmlns:a16="http://schemas.microsoft.com/office/drawing/2014/main" id="{808AE339-2805-0376-3CBF-4E0E34C9C8FB}"/>
              </a:ext>
            </a:extLst>
          </p:cNvPr>
          <p:cNvSpPr>
            <a:spLocks noGrp="1"/>
          </p:cNvSpPr>
          <p:nvPr>
            <p:ph type="body" idx="1" hasCustomPrompt="1"/>
          </p:nvPr>
        </p:nvSpPr>
        <p:spPr>
          <a:xfrm>
            <a:off x="624184" y="112669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5" name="Bullet Points ">
            <a:extLst>
              <a:ext uri="{FF2B5EF4-FFF2-40B4-BE49-F238E27FC236}">
                <a16:creationId xmlns:a16="http://schemas.microsoft.com/office/drawing/2014/main" id="{A8BEB750-61B8-CBD8-4639-2EDB0D70A99E}"/>
              </a:ext>
            </a:extLst>
          </p:cNvPr>
          <p:cNvSpPr>
            <a:spLocks noGrp="1"/>
          </p:cNvSpPr>
          <p:nvPr>
            <p:ph type="body" sz="quarter" idx="11" hasCustomPrompt="1"/>
          </p:nvPr>
        </p:nvSpPr>
        <p:spPr>
          <a:xfrm>
            <a:off x="1106066" y="1802255"/>
            <a:ext cx="3606800" cy="4069156"/>
          </a:xfrm>
          <a:prstGeom prst="rect">
            <a:avLst/>
          </a:prstGeom>
        </p:spPr>
        <p:txBody>
          <a:bodyPr/>
          <a:lstStyle>
            <a:lvl1pPr marL="283464" indent="-283464">
              <a:lnSpc>
                <a:spcPts val="4800"/>
              </a:lnSpc>
              <a:spcBef>
                <a:spcPts val="0"/>
              </a:spcBef>
              <a:buFont typeface="Arial" panose="020B0604020202020204" pitchFamily="34" charset="0"/>
              <a:buChar char="•"/>
              <a:defRPr sz="2600" b="1">
                <a:solidFill>
                  <a:schemeClr val="tx1">
                    <a:lumMod val="65000"/>
                    <a:lumOff val="35000"/>
                  </a:schemeClr>
                </a:solidFill>
                <a:latin typeface="Arial" panose="020B0604020202020204" pitchFamily="34" charset="0"/>
                <a:cs typeface="Arial" panose="020B0604020202020204" pitchFamily="34" charset="0"/>
              </a:defRPr>
            </a:lvl1pPr>
            <a:lvl2pPr marL="649224" indent="-283464" defTabSz="1371600">
              <a:lnSpc>
                <a:spcPts val="4800"/>
              </a:lnSpc>
              <a:spcBef>
                <a:spcPts val="0"/>
              </a:spcBef>
              <a:buFont typeface="System Font Regular"/>
              <a:buChar char="-"/>
              <a:defRPr sz="2600">
                <a:solidFill>
                  <a:schemeClr val="tx1">
                    <a:lumMod val="65000"/>
                    <a:lumOff val="35000"/>
                  </a:schemeClr>
                </a:solidFill>
                <a:latin typeface="Arial" panose="020B0604020202020204" pitchFamily="34" charset="0"/>
                <a:cs typeface="Arial" panose="020B0604020202020204" pitchFamily="34" charset="0"/>
              </a:defRPr>
            </a:lvl2pPr>
            <a:lvl3pPr marL="1097280" indent="-283464">
              <a:lnSpc>
                <a:spcPts val="4800"/>
              </a:lnSpc>
              <a:spcBef>
                <a:spcPts val="0"/>
              </a:spcBef>
              <a:buSzPct val="100000"/>
              <a:buFont typeface="System Font Regular"/>
              <a:buChar char="-"/>
              <a:defRPr sz="2400">
                <a:solidFill>
                  <a:schemeClr val="tx1">
                    <a:lumMod val="65000"/>
                    <a:lumOff val="3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Bullet One</a:t>
            </a:r>
          </a:p>
          <a:p>
            <a:pPr lvl="1"/>
            <a:r>
              <a:rPr lang="en-US" dirty="0"/>
              <a:t>Second Level</a:t>
            </a:r>
          </a:p>
          <a:p>
            <a:pPr lvl="2"/>
            <a:r>
              <a:rPr lang="en-US" dirty="0"/>
              <a:t>Third Level</a:t>
            </a:r>
          </a:p>
          <a:p>
            <a:pPr lvl="0"/>
            <a:r>
              <a:rPr lang="en-US" dirty="0"/>
              <a:t>Bullet Two</a:t>
            </a:r>
          </a:p>
          <a:p>
            <a:pPr lvl="1"/>
            <a:r>
              <a:rPr lang="en-US" dirty="0"/>
              <a:t>Second Level</a:t>
            </a:r>
          </a:p>
          <a:p>
            <a:pPr lvl="2"/>
            <a:r>
              <a:rPr lang="en-US" dirty="0"/>
              <a:t>Third Level</a:t>
            </a:r>
          </a:p>
        </p:txBody>
      </p:sp>
    </p:spTree>
    <p:extLst>
      <p:ext uri="{BB962C8B-B14F-4D97-AF65-F5344CB8AC3E}">
        <p14:creationId xmlns:p14="http://schemas.microsoft.com/office/powerpoint/2010/main" val="866832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5C84C63C-6506-2B07-6237-0F6D51953A42}"/>
              </a:ext>
            </a:extLst>
          </p:cNvPr>
          <p:cNvSpPr>
            <a:spLocks noGrp="1"/>
          </p:cNvSpPr>
          <p:nvPr>
            <p:ph type="title" hasCustomPrompt="1"/>
          </p:nvPr>
        </p:nvSpPr>
        <p:spPr>
          <a:xfrm>
            <a:off x="790413" y="580025"/>
            <a:ext cx="4363718" cy="56910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3 IMAGE SLIDE</a:t>
            </a:r>
          </a:p>
        </p:txBody>
      </p:sp>
      <p:sp>
        <p:nvSpPr>
          <p:cNvPr id="8" name="Image Placeholder 1">
            <a:extLst>
              <a:ext uri="{FF2B5EF4-FFF2-40B4-BE49-F238E27FC236}">
                <a16:creationId xmlns:a16="http://schemas.microsoft.com/office/drawing/2014/main" id="{78CE5005-A81E-74C3-B81E-38D509109F7F}"/>
              </a:ext>
            </a:extLst>
          </p:cNvPr>
          <p:cNvSpPr>
            <a:spLocks noGrp="1"/>
          </p:cNvSpPr>
          <p:nvPr>
            <p:ph type="pic" sz="quarter" idx="11" hasCustomPrompt="1"/>
          </p:nvPr>
        </p:nvSpPr>
        <p:spPr>
          <a:xfrm>
            <a:off x="347747" y="322263"/>
            <a:ext cx="5648241" cy="287599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0" name="Image Placeholder 2">
            <a:extLst>
              <a:ext uri="{FF2B5EF4-FFF2-40B4-BE49-F238E27FC236}">
                <a16:creationId xmlns:a16="http://schemas.microsoft.com/office/drawing/2014/main" id="{D19A0A39-0F57-398F-C1FF-A869283037AB}"/>
              </a:ext>
            </a:extLst>
          </p:cNvPr>
          <p:cNvSpPr>
            <a:spLocks noGrp="1"/>
          </p:cNvSpPr>
          <p:nvPr>
            <p:ph type="pic" sz="quarter" idx="12" hasCustomPrompt="1"/>
          </p:nvPr>
        </p:nvSpPr>
        <p:spPr>
          <a:xfrm>
            <a:off x="347747" y="3469199"/>
            <a:ext cx="5648241" cy="265246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5" name="Image Placeholder 3">
            <a:extLst>
              <a:ext uri="{FF2B5EF4-FFF2-40B4-BE49-F238E27FC236}">
                <a16:creationId xmlns:a16="http://schemas.microsoft.com/office/drawing/2014/main" id="{23994DE0-0D59-4F2C-3A9C-FCA7BC8982CF}"/>
              </a:ext>
            </a:extLst>
          </p:cNvPr>
          <p:cNvSpPr>
            <a:spLocks noGrp="1"/>
          </p:cNvSpPr>
          <p:nvPr>
            <p:ph type="pic" sz="quarter" idx="13" hasCustomPrompt="1"/>
          </p:nvPr>
        </p:nvSpPr>
        <p:spPr>
          <a:xfrm>
            <a:off x="6196013" y="322263"/>
            <a:ext cx="5503862" cy="5799404"/>
          </a:xfrm>
          <a:prstGeom prst="rect">
            <a:avLst/>
          </a:prstGeom>
        </p:spPr>
        <p:txBody>
          <a:bodyPr/>
          <a:lstStyle>
            <a:lvl1pPr marL="0" indent="0">
              <a:buNone/>
              <a:defRPr sz="2400">
                <a:solidFill>
                  <a:schemeClr val="tx1">
                    <a:lumMod val="65000"/>
                    <a:lumOff val="35000"/>
                  </a:schemeClr>
                </a:solidFill>
              </a:defRPr>
            </a:lvl1pPr>
          </a:lstStyle>
          <a:p>
            <a:r>
              <a:rPr lang="en-US" dirty="0"/>
              <a:t>Click icon to add image</a:t>
            </a:r>
          </a:p>
        </p:txBody>
      </p:sp>
      <p:sp>
        <p:nvSpPr>
          <p:cNvPr id="7" name="Text style for captions">
            <a:extLst>
              <a:ext uri="{FF2B5EF4-FFF2-40B4-BE49-F238E27FC236}">
                <a16:creationId xmlns:a16="http://schemas.microsoft.com/office/drawing/2014/main" id="{4534BD20-AD58-7D85-7B70-5EBA505E7B2C}"/>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18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221052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Screen Image Slide">
    <p:spTree>
      <p:nvGrpSpPr>
        <p:cNvPr id="1" name=""/>
        <p:cNvGrpSpPr/>
        <p:nvPr/>
      </p:nvGrpSpPr>
      <p:grpSpPr>
        <a:xfrm>
          <a:off x="0" y="0"/>
          <a:ext cx="0" cy="0"/>
          <a:chOff x="0" y="0"/>
          <a:chExt cx="0" cy="0"/>
        </a:xfrm>
      </p:grpSpPr>
      <p:sp>
        <p:nvSpPr>
          <p:cNvPr id="3" name="Slide Title" hidden="1">
            <a:extLst>
              <a:ext uri="{FF2B5EF4-FFF2-40B4-BE49-F238E27FC236}">
                <a16:creationId xmlns:a16="http://schemas.microsoft.com/office/drawing/2014/main" id="{BF385D9E-2CD6-3080-9789-D8FC41E8B904}"/>
              </a:ext>
            </a:extLst>
          </p:cNvPr>
          <p:cNvSpPr>
            <a:spLocks noGrp="1"/>
          </p:cNvSpPr>
          <p:nvPr>
            <p:ph type="ctrTitle" hasCustomPrompt="1"/>
          </p:nvPr>
        </p:nvSpPr>
        <p:spPr>
          <a:xfrm>
            <a:off x="779781" y="580025"/>
            <a:ext cx="5141333" cy="616926"/>
          </a:xfrm>
          <a:prstGeom prst="rect">
            <a:avLst/>
          </a:prstGeom>
        </p:spPr>
        <p:txBody>
          <a:bodyPr anchor="b"/>
          <a:lstStyle>
            <a:lvl1pPr algn="l">
              <a:defRPr sz="3600">
                <a:latin typeface="Arial" panose="020B0604020202020204" pitchFamily="34" charset="0"/>
                <a:cs typeface="Arial" panose="020B0604020202020204" pitchFamily="34" charset="0"/>
              </a:defRPr>
            </a:lvl1pPr>
          </a:lstStyle>
          <a:p>
            <a:r>
              <a:rPr lang="en-US" sz="3600" b="1" dirty="0">
                <a:solidFill>
                  <a:srgbClr val="3172AE"/>
                </a:solidFill>
                <a:latin typeface="Arial" panose="020B0604020202020204" pitchFamily="34" charset="0"/>
                <a:cs typeface="Arial" panose="020B0604020202020204" pitchFamily="34" charset="0"/>
              </a:rPr>
              <a:t>FULL SCREEN IMAGE</a:t>
            </a:r>
          </a:p>
        </p:txBody>
      </p:sp>
      <p:sp>
        <p:nvSpPr>
          <p:cNvPr id="8" name="Image Placeholder" descr="Image placeholder ">
            <a:extLst>
              <a:ext uri="{FF2B5EF4-FFF2-40B4-BE49-F238E27FC236}">
                <a16:creationId xmlns:a16="http://schemas.microsoft.com/office/drawing/2014/main" id="{36A59DD9-E4D4-9819-F007-55E0D7DB00AE}"/>
              </a:ext>
            </a:extLst>
          </p:cNvPr>
          <p:cNvSpPr>
            <a:spLocks noGrp="1"/>
          </p:cNvSpPr>
          <p:nvPr>
            <p:ph type="pic" sz="quarter" idx="11" hasCustomPrompt="1"/>
          </p:nvPr>
        </p:nvSpPr>
        <p:spPr>
          <a:xfrm>
            <a:off x="0" y="0"/>
            <a:ext cx="12192000" cy="6121832"/>
          </a:xfrm>
          <a:prstGeom prst="rect">
            <a:avLst/>
          </a:prstGeom>
          <a:noFill/>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2" name="Text style for captions">
            <a:extLst>
              <a:ext uri="{FF2B5EF4-FFF2-40B4-BE49-F238E27FC236}">
                <a16:creationId xmlns:a16="http://schemas.microsoft.com/office/drawing/2014/main" id="{F1C564F3-0F28-F67D-B362-F6DB12686F6A}"/>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20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3551130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0D82-10BF-E02E-5477-77FD6BA4F074}"/>
              </a:ext>
            </a:extLst>
          </p:cNvPr>
          <p:cNvSpPr>
            <a:spLocks noGrp="1"/>
          </p:cNvSpPr>
          <p:nvPr>
            <p:ph type="title" hasCustomPrompt="1"/>
          </p:nvPr>
        </p:nvSpPr>
        <p:spPr>
          <a:xfrm>
            <a:off x="618699" y="482221"/>
            <a:ext cx="4349086" cy="62748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Charts/Graphs</a:t>
            </a:r>
          </a:p>
        </p:txBody>
      </p:sp>
      <p:sp>
        <p:nvSpPr>
          <p:cNvPr id="3" name="Text Placeholder 2">
            <a:extLst>
              <a:ext uri="{FF2B5EF4-FFF2-40B4-BE49-F238E27FC236}">
                <a16:creationId xmlns:a16="http://schemas.microsoft.com/office/drawing/2014/main" id="{26EA574C-DD6D-2A1F-22E2-47040CEFF831}"/>
              </a:ext>
            </a:extLst>
          </p:cNvPr>
          <p:cNvSpPr>
            <a:spLocks noGrp="1"/>
          </p:cNvSpPr>
          <p:nvPr>
            <p:ph type="body" idx="1" hasCustomPrompt="1"/>
          </p:nvPr>
        </p:nvSpPr>
        <p:spPr>
          <a:xfrm>
            <a:off x="618699" y="1118270"/>
            <a:ext cx="4385477" cy="452432"/>
          </a:xfrm>
          <a:prstGeom prst="rect">
            <a:avLst/>
          </a:prstGeom>
        </p:spPr>
        <p:txBody>
          <a:bodyPr wrap="square"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Tree>
    <p:extLst>
      <p:ext uri="{BB962C8B-B14F-4D97-AF65-F5344CB8AC3E}">
        <p14:creationId xmlns:p14="http://schemas.microsoft.com/office/powerpoint/2010/main" val="211829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D817-5046-CFF4-BA87-AFBF7EEB07AB}"/>
              </a:ext>
            </a:extLst>
          </p:cNvPr>
          <p:cNvSpPr>
            <a:spLocks noGrp="1"/>
          </p:cNvSpPr>
          <p:nvPr>
            <p:ph type="title"/>
          </p:nvPr>
        </p:nvSpPr>
        <p:spPr>
          <a:xfrm>
            <a:off x="838200" y="1367161"/>
            <a:ext cx="10515600" cy="785166"/>
          </a:xfrm>
        </p:spPr>
        <p:txBody>
          <a:bodyPr/>
          <a:lstStyle>
            <a:lvl1pPr>
              <a:defRPr>
                <a:solidFill>
                  <a:srgbClr val="0F737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BFA5A89-2C51-17AF-710D-19B8EFC9CF33}"/>
              </a:ext>
            </a:extLst>
          </p:cNvPr>
          <p:cNvSpPr>
            <a:spLocks noGrp="1"/>
          </p:cNvSpPr>
          <p:nvPr>
            <p:ph idx="1"/>
          </p:nvPr>
        </p:nvSpPr>
        <p:spPr>
          <a:xfrm>
            <a:off x="838200" y="2272683"/>
            <a:ext cx="10515600" cy="3904280"/>
          </a:xfrm>
        </p:spPr>
        <p:txBody>
          <a:bodyPr>
            <a:normAutofit/>
          </a:bodyPr>
          <a:lstStyle>
            <a:lvl1pPr>
              <a:defRPr sz="3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a:defRPr sz="28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9753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739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6B1634-6F22-7483-4D5E-98730203BD5A}"/>
              </a:ext>
            </a:extLst>
          </p:cNvPr>
          <p:cNvSpPr>
            <a:spLocks noGrp="1"/>
          </p:cNvSpPr>
          <p:nvPr>
            <p:ph type="title" hasCustomPrompt="1"/>
          </p:nvPr>
        </p:nvSpPr>
        <p:spPr>
          <a:xfrm>
            <a:off x="623248" y="483772"/>
            <a:ext cx="4360982" cy="621697"/>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Table</a:t>
            </a:r>
          </a:p>
        </p:txBody>
      </p:sp>
      <p:sp>
        <p:nvSpPr>
          <p:cNvPr id="6" name="Text Placeholder 2">
            <a:extLst>
              <a:ext uri="{FF2B5EF4-FFF2-40B4-BE49-F238E27FC236}">
                <a16:creationId xmlns:a16="http://schemas.microsoft.com/office/drawing/2014/main" id="{8AEF6D21-E1EA-5DF8-CDFC-8EF411E9194E}"/>
              </a:ext>
            </a:extLst>
          </p:cNvPr>
          <p:cNvSpPr>
            <a:spLocks noGrp="1"/>
          </p:cNvSpPr>
          <p:nvPr>
            <p:ph type="body" idx="1" hasCustomPrompt="1"/>
          </p:nvPr>
        </p:nvSpPr>
        <p:spPr>
          <a:xfrm>
            <a:off x="623248" y="1105469"/>
            <a:ext cx="4165364" cy="452432"/>
          </a:xfrm>
          <a:prstGeom prst="rect">
            <a:avLst/>
          </a:prstGeom>
        </p:spPr>
        <p:txBody>
          <a:bodyPr wrap="square"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Tree>
    <p:extLst>
      <p:ext uri="{BB962C8B-B14F-4D97-AF65-F5344CB8AC3E}">
        <p14:creationId xmlns:p14="http://schemas.microsoft.com/office/powerpoint/2010/main" val="199176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Title with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2C6F-7887-5C38-08D2-FDEB23A80C14}"/>
              </a:ext>
            </a:extLst>
          </p:cNvPr>
          <p:cNvSpPr>
            <a:spLocks noGrp="1"/>
          </p:cNvSpPr>
          <p:nvPr>
            <p:ph type="title"/>
          </p:nvPr>
        </p:nvSpPr>
        <p:spPr>
          <a:xfrm>
            <a:off x="839788" y="457200"/>
            <a:ext cx="3932237" cy="1600200"/>
          </a:xfrm>
        </p:spPr>
        <p:txBody>
          <a:bodyPr anchor="b"/>
          <a:lstStyle>
            <a:lvl1pPr>
              <a:defRPr sz="3200">
                <a:solidFill>
                  <a:srgbClr val="0F7378"/>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F72F188-40DB-D1B2-797D-C23D4373677E}"/>
              </a:ext>
            </a:extLst>
          </p:cNvPr>
          <p:cNvSpPr>
            <a:spLocks noGrp="1"/>
          </p:cNvSpPr>
          <p:nvPr>
            <p:ph type="body" sz="half" idx="2"/>
          </p:nvPr>
        </p:nvSpPr>
        <p:spPr>
          <a:xfrm>
            <a:off x="839788" y="2057400"/>
            <a:ext cx="3932237" cy="3811588"/>
          </a:xfrm>
        </p:spPr>
        <p:txBody>
          <a:bodyPr>
            <a:noAutofit/>
          </a:bodyPr>
          <a:lstStyle>
            <a:lvl1pPr marL="0" indent="0">
              <a:buNone/>
              <a:defRPr sz="2400">
                <a:solidFill>
                  <a:srgbClr val="53565A"/>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BE4558-239F-A97E-CC78-1D15E749EC7F}"/>
              </a:ext>
            </a:extLst>
          </p:cNvPr>
          <p:cNvSpPr>
            <a:spLocks noGrp="1"/>
          </p:cNvSpPr>
          <p:nvPr>
            <p:ph idx="1"/>
          </p:nvPr>
        </p:nvSpPr>
        <p:spPr>
          <a:xfrm>
            <a:off x="5183188" y="987425"/>
            <a:ext cx="6172200" cy="4873625"/>
          </a:xfrm>
        </p:spPr>
        <p:txBody>
          <a:bodyPr/>
          <a:lstStyle>
            <a:lvl1pPr>
              <a:defRPr sz="3200">
                <a:latin typeface="Calibri" panose="020F0502020204030204" pitchFamily="34" charset="0"/>
                <a:ea typeface="Calibri" panose="020F0502020204030204" pitchFamily="34" charset="0"/>
                <a:cs typeface="Calibri" panose="020F0502020204030204" pitchFamily="34" charset="0"/>
              </a:defRPr>
            </a:lvl1pPr>
            <a:lvl2pPr>
              <a:defRPr sz="2800">
                <a:latin typeface="Calibri" panose="020F0502020204030204" pitchFamily="34" charset="0"/>
                <a:ea typeface="Calibri" panose="020F0502020204030204" pitchFamily="34" charset="0"/>
                <a:cs typeface="Calibri" panose="020F0502020204030204" pitchFamily="34" charset="0"/>
              </a:defRPr>
            </a:lvl2pPr>
            <a:lvl3pPr>
              <a:defRPr sz="2400">
                <a:latin typeface="Calibri" panose="020F0502020204030204" pitchFamily="34" charset="0"/>
                <a:ea typeface="Calibri" panose="020F0502020204030204" pitchFamily="34" charset="0"/>
                <a:cs typeface="Calibri" panose="020F0502020204030204" pitchFamily="34" charset="0"/>
              </a:defRPr>
            </a:lvl3pPr>
            <a:lvl4pPr>
              <a:defRPr sz="2400">
                <a:latin typeface="Calibri" panose="020F0502020204030204" pitchFamily="34" charset="0"/>
                <a:ea typeface="Calibri" panose="020F0502020204030204" pitchFamily="34" charset="0"/>
                <a:cs typeface="Calibri" panose="020F0502020204030204" pitchFamily="34" charset="0"/>
              </a:defRPr>
            </a:lvl4pPr>
            <a:lvl5pPr>
              <a:defRPr sz="2400">
                <a:latin typeface="Calibri" panose="020F0502020204030204" pitchFamily="34" charset="0"/>
                <a:ea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322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60C891-6E81-6739-2401-B0DF330A8F2B}"/>
              </a:ext>
            </a:extLst>
          </p:cNvPr>
          <p:cNvSpPr>
            <a:spLocks noGrp="1"/>
          </p:cNvSpPr>
          <p:nvPr>
            <p:ph type="title" hasCustomPrompt="1"/>
          </p:nvPr>
        </p:nvSpPr>
        <p:spPr>
          <a:xfrm>
            <a:off x="619840" y="485440"/>
            <a:ext cx="4363718" cy="618631"/>
          </a:xfrm>
          <a:prstGeom prst="rect">
            <a:avLst/>
          </a:prstGeom>
        </p:spPr>
        <p:txBody>
          <a:bodyPr>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Text Slide</a:t>
            </a:r>
          </a:p>
        </p:txBody>
      </p:sp>
    </p:spTree>
    <p:extLst>
      <p:ext uri="{BB962C8B-B14F-4D97-AF65-F5344CB8AC3E}">
        <p14:creationId xmlns:p14="http://schemas.microsoft.com/office/powerpoint/2010/main" val="353824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60C891-6E81-6739-2401-B0DF330A8F2B}"/>
              </a:ext>
            </a:extLst>
          </p:cNvPr>
          <p:cNvSpPr>
            <a:spLocks noGrp="1"/>
          </p:cNvSpPr>
          <p:nvPr>
            <p:ph type="title" hasCustomPrompt="1"/>
          </p:nvPr>
        </p:nvSpPr>
        <p:spPr>
          <a:xfrm>
            <a:off x="619840" y="485440"/>
            <a:ext cx="4363718" cy="618631"/>
          </a:xfrm>
          <a:prstGeom prst="rect">
            <a:avLst/>
          </a:prstGeom>
        </p:spPr>
        <p:txBody>
          <a:bodyPr>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Text Slide</a:t>
            </a:r>
          </a:p>
        </p:txBody>
      </p:sp>
      <p:sp>
        <p:nvSpPr>
          <p:cNvPr id="11" name="Text Placeholder 2">
            <a:extLst>
              <a:ext uri="{FF2B5EF4-FFF2-40B4-BE49-F238E27FC236}">
                <a16:creationId xmlns:a16="http://schemas.microsoft.com/office/drawing/2014/main" id="{B23306E5-72BB-F42F-EFC1-4B6C734E31FF}"/>
              </a:ext>
            </a:extLst>
          </p:cNvPr>
          <p:cNvSpPr>
            <a:spLocks noGrp="1"/>
          </p:cNvSpPr>
          <p:nvPr>
            <p:ph type="body" idx="1" hasCustomPrompt="1"/>
          </p:nvPr>
        </p:nvSpPr>
        <p:spPr>
          <a:xfrm>
            <a:off x="619840" y="113606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15" name="Text Placeholder 3">
            <a:extLst>
              <a:ext uri="{FF2B5EF4-FFF2-40B4-BE49-F238E27FC236}">
                <a16:creationId xmlns:a16="http://schemas.microsoft.com/office/drawing/2014/main" id="{5C7205E9-8F7E-0432-40E1-F870A0BB788F}"/>
              </a:ext>
            </a:extLst>
          </p:cNvPr>
          <p:cNvSpPr>
            <a:spLocks noGrp="1"/>
          </p:cNvSpPr>
          <p:nvPr>
            <p:ph type="body" sz="half" idx="10" hasCustomPrompt="1"/>
          </p:nvPr>
        </p:nvSpPr>
        <p:spPr>
          <a:xfrm>
            <a:off x="1403553" y="1902189"/>
            <a:ext cx="8098627" cy="384663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ts val="3600"/>
              </a:lnSpc>
            </a:pPr>
            <a:r>
              <a:rPr lang="en-US" sz="2400" dirty="0">
                <a:solidFill>
                  <a:schemeClr val="tx1">
                    <a:lumMod val="65000"/>
                    <a:lumOff val="35000"/>
                  </a:schemeClr>
                </a:solidFill>
                <a:latin typeface="Arial" panose="020B0604020202020204" pitchFamily="34" charset="0"/>
                <a:cs typeface="Arial" panose="020B0604020202020204" pitchFamily="34" charset="0"/>
              </a:rPr>
              <a:t>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Cum </a:t>
            </a:r>
            <a:r>
              <a:rPr lang="en-US" sz="2400" dirty="0" err="1">
                <a:solidFill>
                  <a:schemeClr val="tx1">
                    <a:lumMod val="65000"/>
                    <a:lumOff val="35000"/>
                  </a:schemeClr>
                </a:solidFill>
                <a:latin typeface="Arial" panose="020B0604020202020204" pitchFamily="34" charset="0"/>
                <a:cs typeface="Arial" panose="020B0604020202020204" pitchFamily="34" charset="0"/>
              </a:rPr>
              <a:t>tollit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intellegebat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eu</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disputationi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consequuntur</a:t>
            </a:r>
            <a:r>
              <a:rPr lang="en-US" sz="2400" dirty="0">
                <a:solidFill>
                  <a:schemeClr val="tx1">
                    <a:lumMod val="65000"/>
                    <a:lumOff val="35000"/>
                  </a:schemeClr>
                </a:solidFill>
                <a:latin typeface="Arial" panose="020B0604020202020204" pitchFamily="34" charset="0"/>
                <a:cs typeface="Arial" panose="020B0604020202020204" pitchFamily="34" charset="0"/>
              </a:rPr>
              <a:t> ex pro.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ullamcorper</a:t>
            </a:r>
            <a:r>
              <a:rPr lang="en-US" sz="2400" dirty="0">
                <a:solidFill>
                  <a:schemeClr val="tx1">
                    <a:lumMod val="65000"/>
                    <a:lumOff val="35000"/>
                  </a:schemeClr>
                </a:solidFill>
                <a:latin typeface="Arial" panose="020B0604020202020204" pitchFamily="34" charset="0"/>
                <a:cs typeface="Arial" panose="020B0604020202020204" pitchFamily="34" charset="0"/>
              </a:rPr>
              <a:t> vis </a:t>
            </a:r>
            <a:r>
              <a:rPr lang="en-US" sz="2400" dirty="0" err="1">
                <a:solidFill>
                  <a:schemeClr val="tx1">
                    <a:lumMod val="65000"/>
                    <a:lumOff val="35000"/>
                  </a:schemeClr>
                </a:solidFill>
                <a:latin typeface="Arial" panose="020B0604020202020204" pitchFamily="34" charset="0"/>
                <a:cs typeface="Arial" panose="020B0604020202020204" pitchFamily="34" charset="0"/>
              </a:rPr>
              <a:t>ea</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iudicabit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maluisset</a:t>
            </a:r>
            <a:r>
              <a:rPr lang="en-US" sz="2400" dirty="0">
                <a:solidFill>
                  <a:schemeClr val="tx1">
                    <a:lumMod val="65000"/>
                    <a:lumOff val="35000"/>
                  </a:schemeClr>
                </a:solidFill>
                <a:latin typeface="Arial" panose="020B0604020202020204" pitchFamily="34" charset="0"/>
                <a:cs typeface="Arial" panose="020B0604020202020204" pitchFamily="34" charset="0"/>
              </a:rPr>
              <a:t> ex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His in tale </a:t>
            </a:r>
            <a:r>
              <a:rPr lang="en-US" sz="2400" dirty="0" err="1">
                <a:solidFill>
                  <a:schemeClr val="tx1">
                    <a:lumMod val="65000"/>
                    <a:lumOff val="35000"/>
                  </a:schemeClr>
                </a:solidFill>
                <a:latin typeface="Arial" panose="020B0604020202020204" pitchFamily="34" charset="0"/>
                <a:cs typeface="Arial" panose="020B0604020202020204" pitchFamily="34" charset="0"/>
              </a:rPr>
              <a:t>saperet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quodsi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fabulas</a:t>
            </a:r>
            <a:r>
              <a:rPr lang="en-US" sz="2400" dirty="0">
                <a:solidFill>
                  <a:schemeClr val="tx1">
                    <a:lumMod val="65000"/>
                    <a:lumOff val="35000"/>
                  </a:schemeClr>
                </a:solidFill>
                <a:latin typeface="Arial" panose="020B0604020202020204" pitchFamily="34" charset="0"/>
                <a:cs typeface="Arial" panose="020B0604020202020204" pitchFamily="34" charset="0"/>
              </a:rPr>
              <a:t> vim in, </a:t>
            </a:r>
            <a:r>
              <a:rPr lang="en-US" sz="2400" dirty="0" err="1">
                <a:solidFill>
                  <a:schemeClr val="tx1">
                    <a:lumMod val="65000"/>
                    <a:lumOff val="35000"/>
                  </a:schemeClr>
                </a:solidFill>
                <a:latin typeface="Arial" panose="020B0604020202020204" pitchFamily="34" charset="0"/>
                <a:cs typeface="Arial" panose="020B0604020202020204" pitchFamily="34" charset="0"/>
              </a:rPr>
              <a:t>ei</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ius</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debet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homero</a:t>
            </a:r>
            <a:r>
              <a:rPr lang="en-US" sz="2400" dirty="0">
                <a:solidFill>
                  <a:schemeClr val="tx1">
                    <a:lumMod val="65000"/>
                    <a:lumOff val="35000"/>
                  </a:schemeClr>
                </a:solidFill>
                <a:latin typeface="Arial" panose="020B0604020202020204" pitchFamily="34" charset="0"/>
                <a:cs typeface="Arial" panose="020B0604020202020204" pitchFamily="34" charset="0"/>
              </a:rPr>
              <a:t>. Sea ne </a:t>
            </a:r>
            <a:r>
              <a:rPr lang="en-US" sz="2400" dirty="0" err="1">
                <a:solidFill>
                  <a:schemeClr val="tx1">
                    <a:lumMod val="65000"/>
                    <a:lumOff val="35000"/>
                  </a:schemeClr>
                </a:solidFill>
                <a:latin typeface="Arial" panose="020B0604020202020204" pitchFamily="34" charset="0"/>
                <a:cs typeface="Arial" panose="020B0604020202020204" pitchFamily="34" charset="0"/>
              </a:rPr>
              <a:t>assum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referrentur</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enim</a:t>
            </a:r>
            <a:r>
              <a:rPr lang="en-US" sz="2400" dirty="0">
                <a:solidFill>
                  <a:schemeClr val="tx1">
                    <a:lumMod val="65000"/>
                    <a:lumOff val="35000"/>
                  </a:schemeClr>
                </a:solidFill>
                <a:latin typeface="Arial" panose="020B0604020202020204" pitchFamily="34" charset="0"/>
                <a:cs typeface="Arial" panose="020B0604020202020204" pitchFamily="34" charset="0"/>
              </a:rPr>
              <a:t> vide </a:t>
            </a:r>
            <a:r>
              <a:rPr lang="en-US" sz="2400" dirty="0" err="1">
                <a:solidFill>
                  <a:schemeClr val="tx1">
                    <a:lumMod val="65000"/>
                    <a:lumOff val="35000"/>
                  </a:schemeClr>
                </a:solidFill>
                <a:latin typeface="Arial" panose="020B0604020202020204" pitchFamily="34" charset="0"/>
                <a:cs typeface="Arial" panose="020B0604020202020204" pitchFamily="34" charset="0"/>
              </a:rPr>
              <a:t>putant</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te</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mel</a:t>
            </a:r>
            <a:r>
              <a:rPr lang="en-US" sz="2400" dirty="0">
                <a:solidFill>
                  <a:schemeClr val="tx1">
                    <a:lumMod val="65000"/>
                    <a:lumOff val="35000"/>
                  </a:schemeClr>
                </a:solidFill>
                <a:latin typeface="Arial" panose="020B0604020202020204" pitchFamily="34" charset="0"/>
                <a:cs typeface="Arial" panose="020B0604020202020204" pitchFamily="34" charset="0"/>
              </a:rPr>
              <a:t>. Mel </a:t>
            </a:r>
            <a:r>
              <a:rPr lang="en-US" sz="2400" dirty="0" err="1">
                <a:solidFill>
                  <a:schemeClr val="tx1">
                    <a:lumMod val="65000"/>
                    <a:lumOff val="35000"/>
                  </a:schemeClr>
                </a:solidFill>
                <a:latin typeface="Arial" panose="020B0604020202020204" pitchFamily="34" charset="0"/>
                <a:cs typeface="Arial" panose="020B0604020202020204" pitchFamily="34" charset="0"/>
              </a:rPr>
              <a:t>ullum</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err="1">
                <a:solidFill>
                  <a:schemeClr val="tx1">
                    <a:lumMod val="65000"/>
                    <a:lumOff val="35000"/>
                  </a:schemeClr>
                </a:solidFill>
                <a:latin typeface="Arial" panose="020B0604020202020204" pitchFamily="34" charset="0"/>
                <a:cs typeface="Arial" panose="020B0604020202020204" pitchFamily="34" charset="0"/>
              </a:rPr>
              <a:t>laoreet</a:t>
            </a:r>
            <a:r>
              <a:rPr lang="en-US" sz="2400" dirty="0">
                <a:solidFill>
                  <a:schemeClr val="tx1">
                    <a:lumMod val="65000"/>
                    <a:lumOff val="35000"/>
                  </a:schemeClr>
                </a:solidFill>
                <a:latin typeface="Arial" panose="020B0604020202020204" pitchFamily="34" charset="0"/>
                <a:cs typeface="Arial" panose="020B0604020202020204" pitchFamily="34" charset="0"/>
              </a:rPr>
              <a:t> cu, </a:t>
            </a:r>
            <a:r>
              <a:rPr lang="en-US" sz="2400" dirty="0" err="1">
                <a:solidFill>
                  <a:schemeClr val="tx1">
                    <a:lumMod val="65000"/>
                    <a:lumOff val="35000"/>
                  </a:schemeClr>
                </a:solidFill>
                <a:latin typeface="Arial" panose="020B0604020202020204" pitchFamily="34" charset="0"/>
                <a:cs typeface="Arial" panose="020B0604020202020204" pitchFamily="34" charset="0"/>
              </a:rPr>
              <a:t>aliquam</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9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5D62-D224-0608-57A0-3CC3C9BE3B13}"/>
              </a:ext>
            </a:extLst>
          </p:cNvPr>
          <p:cNvSpPr>
            <a:spLocks noGrp="1"/>
          </p:cNvSpPr>
          <p:nvPr>
            <p:ph type="title" hasCustomPrompt="1"/>
          </p:nvPr>
        </p:nvSpPr>
        <p:spPr>
          <a:xfrm>
            <a:off x="624183" y="488585"/>
            <a:ext cx="4363718" cy="618631"/>
          </a:xfrm>
          <a:prstGeom prst="rect">
            <a:avLst/>
          </a:prstGeom>
        </p:spPr>
        <p:txBody>
          <a:bodyPr wrap="square">
            <a:spAutoFit/>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Bullet Points</a:t>
            </a:r>
          </a:p>
        </p:txBody>
      </p:sp>
      <p:sp>
        <p:nvSpPr>
          <p:cNvPr id="4" name="Text Placeholder 2">
            <a:extLst>
              <a:ext uri="{FF2B5EF4-FFF2-40B4-BE49-F238E27FC236}">
                <a16:creationId xmlns:a16="http://schemas.microsoft.com/office/drawing/2014/main" id="{808AE339-2805-0376-3CBF-4E0E34C9C8FB}"/>
              </a:ext>
            </a:extLst>
          </p:cNvPr>
          <p:cNvSpPr>
            <a:spLocks noGrp="1"/>
          </p:cNvSpPr>
          <p:nvPr>
            <p:ph type="body" idx="1" hasCustomPrompt="1"/>
          </p:nvPr>
        </p:nvSpPr>
        <p:spPr>
          <a:xfrm>
            <a:off x="624184" y="1126697"/>
            <a:ext cx="4363718" cy="452432"/>
          </a:xfrm>
          <a:prstGeom prst="rect">
            <a:avLst/>
          </a:prstGeom>
        </p:spPr>
        <p:txBody>
          <a:bodyPr anchor="b">
            <a:spAutoFit/>
          </a:bodyPr>
          <a:lstStyle>
            <a:lvl1pPr marL="0" indent="0">
              <a:buNone/>
              <a:defRPr sz="2600" b="0" i="0">
                <a:solidFill>
                  <a:schemeClr val="bg1">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Subhead</a:t>
            </a:r>
          </a:p>
        </p:txBody>
      </p:sp>
      <p:sp>
        <p:nvSpPr>
          <p:cNvPr id="5" name="Bullet Points ">
            <a:extLst>
              <a:ext uri="{FF2B5EF4-FFF2-40B4-BE49-F238E27FC236}">
                <a16:creationId xmlns:a16="http://schemas.microsoft.com/office/drawing/2014/main" id="{A8BEB750-61B8-CBD8-4639-2EDB0D70A99E}"/>
              </a:ext>
            </a:extLst>
          </p:cNvPr>
          <p:cNvSpPr>
            <a:spLocks noGrp="1"/>
          </p:cNvSpPr>
          <p:nvPr>
            <p:ph type="body" sz="quarter" idx="11" hasCustomPrompt="1"/>
          </p:nvPr>
        </p:nvSpPr>
        <p:spPr>
          <a:xfrm>
            <a:off x="1106066" y="1802255"/>
            <a:ext cx="3606800" cy="4069156"/>
          </a:xfrm>
          <a:prstGeom prst="rect">
            <a:avLst/>
          </a:prstGeom>
        </p:spPr>
        <p:txBody>
          <a:bodyPr/>
          <a:lstStyle>
            <a:lvl1pPr marL="283464" indent="-283464">
              <a:lnSpc>
                <a:spcPts val="4800"/>
              </a:lnSpc>
              <a:spcBef>
                <a:spcPts val="0"/>
              </a:spcBef>
              <a:buFont typeface="Arial" panose="020B0604020202020204" pitchFamily="34" charset="0"/>
              <a:buChar char="•"/>
              <a:defRPr sz="2600" b="1">
                <a:solidFill>
                  <a:schemeClr val="tx1">
                    <a:lumMod val="65000"/>
                    <a:lumOff val="35000"/>
                  </a:schemeClr>
                </a:solidFill>
                <a:latin typeface="Arial" panose="020B0604020202020204" pitchFamily="34" charset="0"/>
                <a:cs typeface="Arial" panose="020B0604020202020204" pitchFamily="34" charset="0"/>
              </a:defRPr>
            </a:lvl1pPr>
            <a:lvl2pPr marL="649224" indent="-283464" defTabSz="1371600">
              <a:lnSpc>
                <a:spcPts val="4800"/>
              </a:lnSpc>
              <a:spcBef>
                <a:spcPts val="0"/>
              </a:spcBef>
              <a:buFont typeface="System Font Regular"/>
              <a:buChar char="-"/>
              <a:defRPr sz="2600">
                <a:solidFill>
                  <a:schemeClr val="tx1">
                    <a:lumMod val="65000"/>
                    <a:lumOff val="35000"/>
                  </a:schemeClr>
                </a:solidFill>
                <a:latin typeface="Arial" panose="020B0604020202020204" pitchFamily="34" charset="0"/>
                <a:cs typeface="Arial" panose="020B0604020202020204" pitchFamily="34" charset="0"/>
              </a:defRPr>
            </a:lvl2pPr>
            <a:lvl3pPr marL="1097280" indent="-283464">
              <a:lnSpc>
                <a:spcPts val="4800"/>
              </a:lnSpc>
              <a:spcBef>
                <a:spcPts val="0"/>
              </a:spcBef>
              <a:buSzPct val="100000"/>
              <a:buFont typeface="System Font Regular"/>
              <a:buChar char="-"/>
              <a:defRPr sz="2400">
                <a:solidFill>
                  <a:schemeClr val="tx1">
                    <a:lumMod val="65000"/>
                    <a:lumOff val="3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Bullet One</a:t>
            </a:r>
          </a:p>
          <a:p>
            <a:pPr lvl="1"/>
            <a:r>
              <a:rPr lang="en-US" dirty="0"/>
              <a:t>Second Level</a:t>
            </a:r>
          </a:p>
          <a:p>
            <a:pPr lvl="2"/>
            <a:r>
              <a:rPr lang="en-US" dirty="0"/>
              <a:t>Third Level</a:t>
            </a:r>
          </a:p>
          <a:p>
            <a:pPr lvl="0"/>
            <a:r>
              <a:rPr lang="en-US" dirty="0"/>
              <a:t>Bullet Two</a:t>
            </a:r>
          </a:p>
          <a:p>
            <a:pPr lvl="1"/>
            <a:r>
              <a:rPr lang="en-US" dirty="0"/>
              <a:t>Second Level</a:t>
            </a:r>
          </a:p>
          <a:p>
            <a:pPr lvl="2"/>
            <a:r>
              <a:rPr lang="en-US" dirty="0"/>
              <a:t>Third Level</a:t>
            </a:r>
          </a:p>
        </p:txBody>
      </p:sp>
    </p:spTree>
    <p:extLst>
      <p:ext uri="{BB962C8B-B14F-4D97-AF65-F5344CB8AC3E}">
        <p14:creationId xmlns:p14="http://schemas.microsoft.com/office/powerpoint/2010/main" val="272618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5C84C63C-6506-2B07-6237-0F6D51953A42}"/>
              </a:ext>
            </a:extLst>
          </p:cNvPr>
          <p:cNvSpPr>
            <a:spLocks noGrp="1"/>
          </p:cNvSpPr>
          <p:nvPr>
            <p:ph type="title" hasCustomPrompt="1"/>
          </p:nvPr>
        </p:nvSpPr>
        <p:spPr>
          <a:xfrm>
            <a:off x="790413" y="580025"/>
            <a:ext cx="4363718" cy="569101"/>
          </a:xfrm>
          <a:prstGeom prst="rect">
            <a:avLst/>
          </a:prstGeom>
        </p:spPr>
        <p:txBody>
          <a:bodyPr/>
          <a:lstStyle>
            <a:lvl1pPr>
              <a:defRPr sz="3800" b="1">
                <a:solidFill>
                  <a:srgbClr val="3172AE"/>
                </a:solidFill>
                <a:latin typeface="Arial" panose="020B0604020202020204" pitchFamily="34" charset="0"/>
                <a:cs typeface="Arial" panose="020B0604020202020204" pitchFamily="34" charset="0"/>
              </a:defRPr>
            </a:lvl1pPr>
          </a:lstStyle>
          <a:p>
            <a:r>
              <a:rPr lang="en-US" dirty="0"/>
              <a:t>3 IMAGE SLIDE</a:t>
            </a:r>
          </a:p>
        </p:txBody>
      </p:sp>
      <p:sp>
        <p:nvSpPr>
          <p:cNvPr id="8" name="Image Placeholder 1">
            <a:extLst>
              <a:ext uri="{FF2B5EF4-FFF2-40B4-BE49-F238E27FC236}">
                <a16:creationId xmlns:a16="http://schemas.microsoft.com/office/drawing/2014/main" id="{78CE5005-A81E-74C3-B81E-38D509109F7F}"/>
              </a:ext>
            </a:extLst>
          </p:cNvPr>
          <p:cNvSpPr>
            <a:spLocks noGrp="1"/>
          </p:cNvSpPr>
          <p:nvPr>
            <p:ph type="pic" sz="quarter" idx="11" hasCustomPrompt="1"/>
          </p:nvPr>
        </p:nvSpPr>
        <p:spPr>
          <a:xfrm>
            <a:off x="347747" y="322263"/>
            <a:ext cx="5648241" cy="287599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0" name="Image Placeholder 2">
            <a:extLst>
              <a:ext uri="{FF2B5EF4-FFF2-40B4-BE49-F238E27FC236}">
                <a16:creationId xmlns:a16="http://schemas.microsoft.com/office/drawing/2014/main" id="{D19A0A39-0F57-398F-C1FF-A869283037AB}"/>
              </a:ext>
            </a:extLst>
          </p:cNvPr>
          <p:cNvSpPr>
            <a:spLocks noGrp="1"/>
          </p:cNvSpPr>
          <p:nvPr>
            <p:ph type="pic" sz="quarter" idx="12" hasCustomPrompt="1"/>
          </p:nvPr>
        </p:nvSpPr>
        <p:spPr>
          <a:xfrm>
            <a:off x="347747" y="3469199"/>
            <a:ext cx="5648241" cy="2652468"/>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15" name="Image Placeholder 3">
            <a:extLst>
              <a:ext uri="{FF2B5EF4-FFF2-40B4-BE49-F238E27FC236}">
                <a16:creationId xmlns:a16="http://schemas.microsoft.com/office/drawing/2014/main" id="{23994DE0-0D59-4F2C-3A9C-FCA7BC8982CF}"/>
              </a:ext>
            </a:extLst>
          </p:cNvPr>
          <p:cNvSpPr>
            <a:spLocks noGrp="1"/>
          </p:cNvSpPr>
          <p:nvPr>
            <p:ph type="pic" sz="quarter" idx="13" hasCustomPrompt="1"/>
          </p:nvPr>
        </p:nvSpPr>
        <p:spPr>
          <a:xfrm>
            <a:off x="6196013" y="322263"/>
            <a:ext cx="5503862" cy="5799404"/>
          </a:xfrm>
          <a:prstGeom prst="rect">
            <a:avLst/>
          </a:prstGeom>
        </p:spPr>
        <p:txBody>
          <a:bodyPr/>
          <a:lstStyle>
            <a:lvl1pPr marL="0" indent="0">
              <a:buNone/>
              <a:defRPr sz="2400">
                <a:solidFill>
                  <a:schemeClr val="tx1">
                    <a:lumMod val="65000"/>
                    <a:lumOff val="35000"/>
                  </a:schemeClr>
                </a:solidFill>
              </a:defRPr>
            </a:lvl1pPr>
          </a:lstStyle>
          <a:p>
            <a:r>
              <a:rPr lang="en-US" dirty="0"/>
              <a:t>Click icon to add image</a:t>
            </a:r>
          </a:p>
        </p:txBody>
      </p:sp>
      <p:sp>
        <p:nvSpPr>
          <p:cNvPr id="7" name="Text style for captions">
            <a:extLst>
              <a:ext uri="{FF2B5EF4-FFF2-40B4-BE49-F238E27FC236}">
                <a16:creationId xmlns:a16="http://schemas.microsoft.com/office/drawing/2014/main" id="{4534BD20-AD58-7D85-7B70-5EBA505E7B2C}"/>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18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299321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Image Slide">
    <p:spTree>
      <p:nvGrpSpPr>
        <p:cNvPr id="1" name=""/>
        <p:cNvGrpSpPr/>
        <p:nvPr/>
      </p:nvGrpSpPr>
      <p:grpSpPr>
        <a:xfrm>
          <a:off x="0" y="0"/>
          <a:ext cx="0" cy="0"/>
          <a:chOff x="0" y="0"/>
          <a:chExt cx="0" cy="0"/>
        </a:xfrm>
      </p:grpSpPr>
      <p:sp>
        <p:nvSpPr>
          <p:cNvPr id="3" name="Slide Title" hidden="1">
            <a:extLst>
              <a:ext uri="{FF2B5EF4-FFF2-40B4-BE49-F238E27FC236}">
                <a16:creationId xmlns:a16="http://schemas.microsoft.com/office/drawing/2014/main" id="{BF385D9E-2CD6-3080-9789-D8FC41E8B904}"/>
              </a:ext>
            </a:extLst>
          </p:cNvPr>
          <p:cNvSpPr>
            <a:spLocks noGrp="1"/>
          </p:cNvSpPr>
          <p:nvPr>
            <p:ph type="ctrTitle" hasCustomPrompt="1"/>
          </p:nvPr>
        </p:nvSpPr>
        <p:spPr>
          <a:xfrm>
            <a:off x="779781" y="580025"/>
            <a:ext cx="5141333" cy="616926"/>
          </a:xfrm>
          <a:prstGeom prst="rect">
            <a:avLst/>
          </a:prstGeom>
        </p:spPr>
        <p:txBody>
          <a:bodyPr anchor="b"/>
          <a:lstStyle>
            <a:lvl1pPr algn="l">
              <a:defRPr sz="3600">
                <a:latin typeface="Arial" panose="020B0604020202020204" pitchFamily="34" charset="0"/>
                <a:cs typeface="Arial" panose="020B0604020202020204" pitchFamily="34" charset="0"/>
              </a:defRPr>
            </a:lvl1pPr>
          </a:lstStyle>
          <a:p>
            <a:r>
              <a:rPr lang="en-US" sz="3600" b="1" dirty="0">
                <a:solidFill>
                  <a:srgbClr val="3172AE"/>
                </a:solidFill>
                <a:latin typeface="Arial" panose="020B0604020202020204" pitchFamily="34" charset="0"/>
                <a:cs typeface="Arial" panose="020B0604020202020204" pitchFamily="34" charset="0"/>
              </a:rPr>
              <a:t>FULL SCREEN IMAGE</a:t>
            </a:r>
          </a:p>
        </p:txBody>
      </p:sp>
      <p:sp>
        <p:nvSpPr>
          <p:cNvPr id="8" name="Image Placeholder" descr="Image placeholder ">
            <a:extLst>
              <a:ext uri="{FF2B5EF4-FFF2-40B4-BE49-F238E27FC236}">
                <a16:creationId xmlns:a16="http://schemas.microsoft.com/office/drawing/2014/main" id="{36A59DD9-E4D4-9819-F007-55E0D7DB00AE}"/>
              </a:ext>
            </a:extLst>
          </p:cNvPr>
          <p:cNvSpPr>
            <a:spLocks noGrp="1"/>
          </p:cNvSpPr>
          <p:nvPr>
            <p:ph type="pic" sz="quarter" idx="11" hasCustomPrompt="1"/>
          </p:nvPr>
        </p:nvSpPr>
        <p:spPr>
          <a:xfrm>
            <a:off x="0" y="0"/>
            <a:ext cx="12192000" cy="6121832"/>
          </a:xfrm>
          <a:prstGeom prst="rect">
            <a:avLst/>
          </a:prstGeom>
          <a:noFill/>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icon to add image</a:t>
            </a:r>
          </a:p>
        </p:txBody>
      </p:sp>
      <p:sp>
        <p:nvSpPr>
          <p:cNvPr id="2" name="Text style for captions">
            <a:extLst>
              <a:ext uri="{FF2B5EF4-FFF2-40B4-BE49-F238E27FC236}">
                <a16:creationId xmlns:a16="http://schemas.microsoft.com/office/drawing/2014/main" id="{F1C564F3-0F28-F67D-B362-F6DB12686F6A}"/>
              </a:ext>
            </a:extLst>
          </p:cNvPr>
          <p:cNvSpPr>
            <a:spLocks noGrp="1"/>
          </p:cNvSpPr>
          <p:nvPr>
            <p:ph type="body" sz="half" idx="2" hasCustomPrompt="1"/>
          </p:nvPr>
        </p:nvSpPr>
        <p:spPr>
          <a:xfrm>
            <a:off x="10010899" y="0"/>
            <a:ext cx="2181100" cy="981777"/>
          </a:xfrm>
          <a:prstGeom prst="rect">
            <a:avLst/>
          </a:prstGeom>
          <a:solidFill>
            <a:srgbClr val="3172AE"/>
          </a:solidFill>
        </p:spPr>
        <p:txBody>
          <a:bodyPr anchor="ctr"/>
          <a:lstStyle>
            <a:lvl1pPr marL="0" indent="0" algn="ctr">
              <a:buNone/>
              <a:defRPr sz="20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Caption text</a:t>
            </a:r>
          </a:p>
        </p:txBody>
      </p:sp>
    </p:spTree>
    <p:extLst>
      <p:ext uri="{BB962C8B-B14F-4D97-AF65-F5344CB8AC3E}">
        <p14:creationId xmlns:p14="http://schemas.microsoft.com/office/powerpoint/2010/main" val="38313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oleObject" Target="../embeddings/oleObject2.bin"/><Relationship Id="rId5" Type="http://schemas.openxmlformats.org/officeDocument/2006/relationships/slideLayout" Target="../slideLayouts/slideLayout9.xml"/><Relationship Id="rId10" Type="http://schemas.openxmlformats.org/officeDocument/2006/relationships/tags" Target="../tags/tag2.xml"/><Relationship Id="rId4" Type="http://schemas.openxmlformats.org/officeDocument/2006/relationships/slideLayout" Target="../slideLayouts/slideLayout8.xml"/><Relationship Id="rId9" Type="http://schemas.openxmlformats.org/officeDocument/2006/relationships/theme" Target="../theme/theme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emf"/><Relationship Id="rId5" Type="http://schemas.openxmlformats.org/officeDocument/2006/relationships/slideLayout" Target="../slideLayouts/slideLayout17.xml"/><Relationship Id="rId10" Type="http://schemas.openxmlformats.org/officeDocument/2006/relationships/oleObject" Target="../embeddings/oleObject2.bin"/><Relationship Id="rId4" Type="http://schemas.openxmlformats.org/officeDocument/2006/relationships/slideLayout" Target="../slideLayouts/slideLayout16.xml"/><Relationship Id="rId9"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2.xml"/><Relationship Id="rId7" Type="http://schemas.openxmlformats.org/officeDocument/2006/relationships/tags" Target="../tags/tag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emf"/><Relationship Id="rId5" Type="http://schemas.openxmlformats.org/officeDocument/2006/relationships/slideLayout" Target="../slideLayouts/slideLayout29.xml"/><Relationship Id="rId10" Type="http://schemas.openxmlformats.org/officeDocument/2006/relationships/oleObject" Target="../embeddings/oleObject2.bin"/><Relationship Id="rId4" Type="http://schemas.openxmlformats.org/officeDocument/2006/relationships/slideLayout" Target="../slideLayouts/slideLayout28.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249BC29-6E94-9985-12AE-E5ECDC011EDC}"/>
              </a:ext>
            </a:extLst>
          </p:cNvPr>
          <p:cNvGraphicFramePr>
            <a:graphicFrameLocks noChangeAspect="1"/>
          </p:cNvGraphicFramePr>
          <p:nvPr>
            <p:custDataLst>
              <p:tags r:id="rId6"/>
            </p:custDataLst>
            <p:extLst>
              <p:ext uri="{D42A27DB-BD31-4B8C-83A1-F6EECF244321}">
                <p14:modId xmlns:p14="http://schemas.microsoft.com/office/powerpoint/2010/main" val="1671388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Object 1" hidden="1">
                        <a:extLst>
                          <a:ext uri="{FF2B5EF4-FFF2-40B4-BE49-F238E27FC236}">
                            <a16:creationId xmlns:a16="http://schemas.microsoft.com/office/drawing/2014/main" id="{0249BC29-6E94-9985-12AE-E5ECDC011ED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673044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6D7EE8-BE9A-3819-AEE0-5B77104AF48A}"/>
              </a:ext>
            </a:extLst>
          </p:cNvPr>
          <p:cNvGraphicFramePr>
            <a:graphicFrameLocks noChangeAspect="1"/>
          </p:cNvGraphicFramePr>
          <p:nvPr>
            <p:custDataLst>
              <p:tags r:id="rId10"/>
            </p:custDataLst>
            <p:extLst>
              <p:ext uri="{D42A27DB-BD31-4B8C-83A1-F6EECF244321}">
                <p14:modId xmlns:p14="http://schemas.microsoft.com/office/powerpoint/2010/main" val="407976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47" imgH="348" progId="TCLayout.ActiveDocument.1">
                  <p:embed/>
                </p:oleObj>
              </mc:Choice>
              <mc:Fallback>
                <p:oleObj name="think-cell Slide" r:id="rId11" imgW="347" imgH="348" progId="TCLayout.ActiveDocument.1">
                  <p:embed/>
                  <p:pic>
                    <p:nvPicPr>
                      <p:cNvPr id="2" name="Object 1" hidden="1">
                        <a:extLst>
                          <a:ext uri="{FF2B5EF4-FFF2-40B4-BE49-F238E27FC236}">
                            <a16:creationId xmlns:a16="http://schemas.microsoft.com/office/drawing/2014/main" id="{786D7EE8-BE9A-3819-AEE0-5B77104AF48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3" name="Picture 2" descr="Graphical user interface, application&#10;&#10;Description automatically generated">
            <a:extLst>
              <a:ext uri="{FF2B5EF4-FFF2-40B4-BE49-F238E27FC236}">
                <a16:creationId xmlns:a16="http://schemas.microsoft.com/office/drawing/2014/main" id="{BBF8E826-47F8-023D-EA7D-A891F37424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pic>
        <p:nvPicPr>
          <p:cNvPr id="10" name="Picture 9">
            <a:extLst>
              <a:ext uri="{FF2B5EF4-FFF2-40B4-BE49-F238E27FC236}">
                <a16:creationId xmlns:a16="http://schemas.microsoft.com/office/drawing/2014/main" id="{7A6EA7B4-133B-D212-4131-BDDF6E9624F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8399" y="6340522"/>
            <a:ext cx="765752" cy="329138"/>
          </a:xfrm>
          <a:prstGeom prst="rect">
            <a:avLst/>
          </a:prstGeom>
        </p:spPr>
      </p:pic>
      <p:cxnSp>
        <p:nvCxnSpPr>
          <p:cNvPr id="4" name="Straight Connector 3">
            <a:extLst>
              <a:ext uri="{FF2B5EF4-FFF2-40B4-BE49-F238E27FC236}">
                <a16:creationId xmlns:a16="http://schemas.microsoft.com/office/drawing/2014/main" id="{088A22D3-3942-2B7D-2616-32699458EB3E}"/>
              </a:ext>
            </a:extLst>
          </p:cNvPr>
          <p:cNvCxnSpPr/>
          <p:nvPr/>
        </p:nvCxnSpPr>
        <p:spPr>
          <a:xfrm>
            <a:off x="1277853" y="6309526"/>
            <a:ext cx="0" cy="400595"/>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9" name="Footer Placeholder">
            <a:extLst>
              <a:ext uri="{FF2B5EF4-FFF2-40B4-BE49-F238E27FC236}">
                <a16:creationId xmlns:a16="http://schemas.microsoft.com/office/drawing/2014/main" id="{FC20EDF4-A0EE-91F2-A9A5-6BBAF2F9E978}"/>
              </a:ext>
            </a:extLst>
          </p:cNvPr>
          <p:cNvSpPr txBox="1">
            <a:spLocks/>
          </p:cNvSpPr>
          <p:nvPr/>
        </p:nvSpPr>
        <p:spPr>
          <a:xfrm>
            <a:off x="1414463" y="6325110"/>
            <a:ext cx="4224337" cy="38500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Tufts Technology Services</a:t>
            </a:r>
          </a:p>
        </p:txBody>
      </p:sp>
    </p:spTree>
    <p:extLst>
      <p:ext uri="{BB962C8B-B14F-4D97-AF65-F5344CB8AC3E}">
        <p14:creationId xmlns:p14="http://schemas.microsoft.com/office/powerpoint/2010/main" val="35574531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6D7EE8-BE9A-3819-AEE0-5B77104AF48A}"/>
              </a:ext>
            </a:extLst>
          </p:cNvPr>
          <p:cNvGraphicFramePr>
            <a:graphicFrameLocks noChangeAspect="1"/>
          </p:cNvGraphicFramePr>
          <p:nvPr>
            <p:custDataLst>
              <p:tags r:id="rId9"/>
            </p:custDataLst>
            <p:extLst>
              <p:ext uri="{D42A27DB-BD31-4B8C-83A1-F6EECF244321}">
                <p14:modId xmlns:p14="http://schemas.microsoft.com/office/powerpoint/2010/main" val="407976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8" progId="TCLayout.ActiveDocument.1">
                  <p:embed/>
                </p:oleObj>
              </mc:Choice>
              <mc:Fallback>
                <p:oleObj name="think-cell Slide" r:id="rId10" imgW="347" imgH="348" progId="TCLayout.ActiveDocument.1">
                  <p:embed/>
                  <p:pic>
                    <p:nvPicPr>
                      <p:cNvPr id="2" name="Object 1" hidden="1">
                        <a:extLst>
                          <a:ext uri="{FF2B5EF4-FFF2-40B4-BE49-F238E27FC236}">
                            <a16:creationId xmlns:a16="http://schemas.microsoft.com/office/drawing/2014/main" id="{786D7EE8-BE9A-3819-AEE0-5B77104AF48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Picture 2" descr="Graphical user interface, application&#10;&#10;Description automatically generated">
            <a:extLst>
              <a:ext uri="{FF2B5EF4-FFF2-40B4-BE49-F238E27FC236}">
                <a16:creationId xmlns:a16="http://schemas.microsoft.com/office/drawing/2014/main" id="{BBF8E826-47F8-023D-EA7D-A891F37424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pic>
        <p:nvPicPr>
          <p:cNvPr id="10" name="Picture 9">
            <a:extLst>
              <a:ext uri="{FF2B5EF4-FFF2-40B4-BE49-F238E27FC236}">
                <a16:creationId xmlns:a16="http://schemas.microsoft.com/office/drawing/2014/main" id="{7A6EA7B4-133B-D212-4131-BDDF6E9624F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8399" y="6340522"/>
            <a:ext cx="765752" cy="329138"/>
          </a:xfrm>
          <a:prstGeom prst="rect">
            <a:avLst/>
          </a:prstGeom>
        </p:spPr>
      </p:pic>
      <p:cxnSp>
        <p:nvCxnSpPr>
          <p:cNvPr id="4" name="Straight Connector 3">
            <a:extLst>
              <a:ext uri="{FF2B5EF4-FFF2-40B4-BE49-F238E27FC236}">
                <a16:creationId xmlns:a16="http://schemas.microsoft.com/office/drawing/2014/main" id="{088A22D3-3942-2B7D-2616-32699458EB3E}"/>
              </a:ext>
            </a:extLst>
          </p:cNvPr>
          <p:cNvCxnSpPr/>
          <p:nvPr/>
        </p:nvCxnSpPr>
        <p:spPr>
          <a:xfrm>
            <a:off x="1277853" y="6309526"/>
            <a:ext cx="0" cy="400595"/>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9" name="Footer Placeholder">
            <a:extLst>
              <a:ext uri="{FF2B5EF4-FFF2-40B4-BE49-F238E27FC236}">
                <a16:creationId xmlns:a16="http://schemas.microsoft.com/office/drawing/2014/main" id="{FC20EDF4-A0EE-91F2-A9A5-6BBAF2F9E978}"/>
              </a:ext>
            </a:extLst>
          </p:cNvPr>
          <p:cNvSpPr txBox="1">
            <a:spLocks/>
          </p:cNvSpPr>
          <p:nvPr/>
        </p:nvSpPr>
        <p:spPr>
          <a:xfrm>
            <a:off x="1414463" y="6325110"/>
            <a:ext cx="4224337" cy="38500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Tufts Technology Services</a:t>
            </a:r>
          </a:p>
        </p:txBody>
      </p:sp>
    </p:spTree>
    <p:extLst>
      <p:ext uri="{BB962C8B-B14F-4D97-AF65-F5344CB8AC3E}">
        <p14:creationId xmlns:p14="http://schemas.microsoft.com/office/powerpoint/2010/main" val="24700680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6D7EE8-BE9A-3819-AEE0-5B77104AF48A}"/>
              </a:ext>
            </a:extLst>
          </p:cNvPr>
          <p:cNvGraphicFramePr>
            <a:graphicFrameLocks noChangeAspect="1"/>
          </p:cNvGraphicFramePr>
          <p:nvPr>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Object 1" hidden="1">
                        <a:extLst>
                          <a:ext uri="{FF2B5EF4-FFF2-40B4-BE49-F238E27FC236}">
                            <a16:creationId xmlns:a16="http://schemas.microsoft.com/office/drawing/2014/main" id="{786D7EE8-BE9A-3819-AEE0-5B77104AF48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3" name="Picture 2" descr="Graphical user interface, application&#10;&#10;Description automatically generated">
            <a:extLst>
              <a:ext uri="{FF2B5EF4-FFF2-40B4-BE49-F238E27FC236}">
                <a16:creationId xmlns:a16="http://schemas.microsoft.com/office/drawing/2014/main" id="{BBF8E826-47F8-023D-EA7D-A891F374241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pic>
        <p:nvPicPr>
          <p:cNvPr id="10" name="Picture 9">
            <a:extLst>
              <a:ext uri="{FF2B5EF4-FFF2-40B4-BE49-F238E27FC236}">
                <a16:creationId xmlns:a16="http://schemas.microsoft.com/office/drawing/2014/main" id="{7A6EA7B4-133B-D212-4131-BDDF6E9624F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8399" y="6340522"/>
            <a:ext cx="765752" cy="329138"/>
          </a:xfrm>
          <a:prstGeom prst="rect">
            <a:avLst/>
          </a:prstGeom>
        </p:spPr>
      </p:pic>
      <p:cxnSp>
        <p:nvCxnSpPr>
          <p:cNvPr id="4" name="Straight Connector 3">
            <a:extLst>
              <a:ext uri="{FF2B5EF4-FFF2-40B4-BE49-F238E27FC236}">
                <a16:creationId xmlns:a16="http://schemas.microsoft.com/office/drawing/2014/main" id="{088A22D3-3942-2B7D-2616-32699458EB3E}"/>
              </a:ext>
            </a:extLst>
          </p:cNvPr>
          <p:cNvCxnSpPr/>
          <p:nvPr/>
        </p:nvCxnSpPr>
        <p:spPr>
          <a:xfrm>
            <a:off x="1277853" y="6309526"/>
            <a:ext cx="0" cy="400595"/>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9" name="Footer Placeholder">
            <a:extLst>
              <a:ext uri="{FF2B5EF4-FFF2-40B4-BE49-F238E27FC236}">
                <a16:creationId xmlns:a16="http://schemas.microsoft.com/office/drawing/2014/main" id="{FC20EDF4-A0EE-91F2-A9A5-6BBAF2F9E978}"/>
              </a:ext>
            </a:extLst>
          </p:cNvPr>
          <p:cNvSpPr txBox="1">
            <a:spLocks/>
          </p:cNvSpPr>
          <p:nvPr/>
        </p:nvSpPr>
        <p:spPr>
          <a:xfrm>
            <a:off x="1414463" y="6325110"/>
            <a:ext cx="4224337" cy="38500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School, department, or center name</a:t>
            </a:r>
          </a:p>
        </p:txBody>
      </p:sp>
    </p:spTree>
    <p:extLst>
      <p:ext uri="{BB962C8B-B14F-4D97-AF65-F5344CB8AC3E}">
        <p14:creationId xmlns:p14="http://schemas.microsoft.com/office/powerpoint/2010/main" val="244767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6D7EE8-BE9A-3819-AEE0-5B77104AF48A}"/>
              </a:ext>
            </a:extLst>
          </p:cNvPr>
          <p:cNvGraphicFramePr>
            <a:graphicFrameLocks noChangeAspect="1"/>
          </p:cNvGraphicFramePr>
          <p:nvPr>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8" progId="TCLayout.ActiveDocument.1">
                  <p:embed/>
                </p:oleObj>
              </mc:Choice>
              <mc:Fallback>
                <p:oleObj name="think-cell Slide" r:id="rId10" imgW="347" imgH="348" progId="TCLayout.ActiveDocument.1">
                  <p:embed/>
                  <p:pic>
                    <p:nvPicPr>
                      <p:cNvPr id="2" name="Object 1" hidden="1">
                        <a:extLst>
                          <a:ext uri="{FF2B5EF4-FFF2-40B4-BE49-F238E27FC236}">
                            <a16:creationId xmlns:a16="http://schemas.microsoft.com/office/drawing/2014/main" id="{786D7EE8-BE9A-3819-AEE0-5B77104AF48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Picture 2" descr="Graphical user interface, application&#10;&#10;Description automatically generated">
            <a:extLst>
              <a:ext uri="{FF2B5EF4-FFF2-40B4-BE49-F238E27FC236}">
                <a16:creationId xmlns:a16="http://schemas.microsoft.com/office/drawing/2014/main" id="{BBF8E826-47F8-023D-EA7D-A891F37424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pic>
        <p:nvPicPr>
          <p:cNvPr id="10" name="Picture 9">
            <a:extLst>
              <a:ext uri="{FF2B5EF4-FFF2-40B4-BE49-F238E27FC236}">
                <a16:creationId xmlns:a16="http://schemas.microsoft.com/office/drawing/2014/main" id="{7A6EA7B4-133B-D212-4131-BDDF6E9624F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8399" y="6340522"/>
            <a:ext cx="765752" cy="329138"/>
          </a:xfrm>
          <a:prstGeom prst="rect">
            <a:avLst/>
          </a:prstGeom>
        </p:spPr>
      </p:pic>
      <p:cxnSp>
        <p:nvCxnSpPr>
          <p:cNvPr id="4" name="Straight Connector 3">
            <a:extLst>
              <a:ext uri="{FF2B5EF4-FFF2-40B4-BE49-F238E27FC236}">
                <a16:creationId xmlns:a16="http://schemas.microsoft.com/office/drawing/2014/main" id="{088A22D3-3942-2B7D-2616-32699458EB3E}"/>
              </a:ext>
            </a:extLst>
          </p:cNvPr>
          <p:cNvCxnSpPr/>
          <p:nvPr/>
        </p:nvCxnSpPr>
        <p:spPr>
          <a:xfrm>
            <a:off x="1277853" y="6309526"/>
            <a:ext cx="0" cy="400595"/>
          </a:xfrm>
          <a:prstGeom prst="line">
            <a:avLst/>
          </a:prstGeom>
          <a:ln>
            <a:solidFill>
              <a:schemeClr val="bg1"/>
            </a:solidFill>
          </a:ln>
        </p:spPr>
        <p:style>
          <a:lnRef idx="2">
            <a:schemeClr val="accent3"/>
          </a:lnRef>
          <a:fillRef idx="0">
            <a:schemeClr val="accent3"/>
          </a:fillRef>
          <a:effectRef idx="1">
            <a:schemeClr val="accent3"/>
          </a:effectRef>
          <a:fontRef idx="minor">
            <a:schemeClr val="tx1"/>
          </a:fontRef>
        </p:style>
      </p:cxnSp>
      <p:sp>
        <p:nvSpPr>
          <p:cNvPr id="9" name="Footer Placeholder">
            <a:extLst>
              <a:ext uri="{FF2B5EF4-FFF2-40B4-BE49-F238E27FC236}">
                <a16:creationId xmlns:a16="http://schemas.microsoft.com/office/drawing/2014/main" id="{FC20EDF4-A0EE-91F2-A9A5-6BBAF2F9E978}"/>
              </a:ext>
            </a:extLst>
          </p:cNvPr>
          <p:cNvSpPr txBox="1">
            <a:spLocks/>
          </p:cNvSpPr>
          <p:nvPr/>
        </p:nvSpPr>
        <p:spPr>
          <a:xfrm>
            <a:off x="1414463" y="6325110"/>
            <a:ext cx="4224337" cy="38500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Tufts Technology Services</a:t>
            </a:r>
          </a:p>
        </p:txBody>
      </p:sp>
    </p:spTree>
    <p:extLst>
      <p:ext uri="{BB962C8B-B14F-4D97-AF65-F5344CB8AC3E}">
        <p14:creationId xmlns:p14="http://schemas.microsoft.com/office/powerpoint/2010/main" val="13632104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F2A4244-0D66-3737-7D07-C178CF10B305}"/>
              </a:ext>
            </a:extLst>
          </p:cNvPr>
          <p:cNvSpPr txBox="1">
            <a:spLocks/>
          </p:cNvSpPr>
          <p:nvPr/>
        </p:nvSpPr>
        <p:spPr>
          <a:xfrm>
            <a:off x="3101169" y="2679965"/>
            <a:ext cx="5662243" cy="1071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F7378"/>
                </a:solidFill>
                <a:latin typeface="Calibri" panose="020F0502020204030204" pitchFamily="34" charset="0"/>
                <a:ea typeface="Calibri" panose="020F0502020204030204" pitchFamily="34" charset="0"/>
                <a:cs typeface="Calibri" panose="020F0502020204030204" pitchFamily="34" charset="0"/>
              </a:defRPr>
            </a:lvl1pPr>
          </a:lstStyle>
          <a:p>
            <a:r>
              <a:rPr lang="en-US" sz="3200" dirty="0">
                <a:solidFill>
                  <a:schemeClr val="bg1"/>
                </a:solidFill>
              </a:rPr>
              <a:t>Privileged Access Management (PAM): moving from Project to Program</a:t>
            </a:r>
          </a:p>
        </p:txBody>
      </p:sp>
    </p:spTree>
    <p:extLst>
      <p:ext uri="{BB962C8B-B14F-4D97-AF65-F5344CB8AC3E}">
        <p14:creationId xmlns:p14="http://schemas.microsoft.com/office/powerpoint/2010/main" val="9232378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1329C-47AB-DD07-D6CA-83C17EB7572D}"/>
              </a:ext>
            </a:extLst>
          </p:cNvPr>
          <p:cNvSpPr>
            <a:spLocks noGrp="1"/>
          </p:cNvSpPr>
          <p:nvPr>
            <p:ph type="title"/>
          </p:nvPr>
        </p:nvSpPr>
        <p:spPr>
          <a:xfrm>
            <a:off x="4678727" y="1066800"/>
            <a:ext cx="2359682" cy="785166"/>
          </a:xfrm>
        </p:spPr>
        <p:txBody>
          <a:bodyPr/>
          <a:lstStyle/>
          <a:p>
            <a:r>
              <a:rPr lang="en-US" b="1" dirty="0">
                <a:solidFill>
                  <a:schemeClr val="bg1"/>
                </a:solidFill>
              </a:rPr>
              <a:t>Cisco Duo</a:t>
            </a:r>
          </a:p>
        </p:txBody>
      </p:sp>
      <p:sp>
        <p:nvSpPr>
          <p:cNvPr id="7" name="Content Placeholder 6">
            <a:extLst>
              <a:ext uri="{FF2B5EF4-FFF2-40B4-BE49-F238E27FC236}">
                <a16:creationId xmlns:a16="http://schemas.microsoft.com/office/drawing/2014/main" id="{0F6A2EFC-E3AE-B124-2D90-1B30AB635517}"/>
              </a:ext>
            </a:extLst>
          </p:cNvPr>
          <p:cNvSpPr>
            <a:spLocks noGrp="1"/>
          </p:cNvSpPr>
          <p:nvPr>
            <p:ph idx="1"/>
          </p:nvPr>
        </p:nvSpPr>
        <p:spPr>
          <a:xfrm>
            <a:off x="838200" y="2272683"/>
            <a:ext cx="10515600" cy="3518517"/>
          </a:xfrm>
        </p:spPr>
        <p:txBody>
          <a:bodyPr>
            <a:normAutofit fontScale="77500" lnSpcReduction="20000"/>
          </a:bodyPr>
          <a:lstStyle/>
          <a:p>
            <a:pPr marL="0" indent="0">
              <a:buNone/>
            </a:pPr>
            <a:r>
              <a:rPr lang="en-US" dirty="0">
                <a:solidFill>
                  <a:schemeClr val="bg1"/>
                </a:solidFill>
              </a:rPr>
              <a:t>Provides flexibility supporting privileged account access. Examples:</a:t>
            </a:r>
          </a:p>
          <a:p>
            <a:r>
              <a:rPr lang="en-US" dirty="0">
                <a:solidFill>
                  <a:schemeClr val="bg1"/>
                </a:solidFill>
              </a:rPr>
              <a:t>Duo Admin login – verified push ONLY</a:t>
            </a:r>
          </a:p>
          <a:p>
            <a:r>
              <a:rPr lang="en-US" dirty="0">
                <a:solidFill>
                  <a:schemeClr val="bg1"/>
                </a:solidFill>
              </a:rPr>
              <a:t>Risk-based authentication (RBA) provides adaptive multi-factor authentication</a:t>
            </a:r>
          </a:p>
          <a:p>
            <a:pPr lvl="1"/>
            <a:r>
              <a:rPr lang="en-US" dirty="0">
                <a:solidFill>
                  <a:schemeClr val="bg1"/>
                </a:solidFill>
              </a:rPr>
              <a:t>IP changes / Wi-Fi fingerprint changes</a:t>
            </a:r>
          </a:p>
          <a:p>
            <a:r>
              <a:rPr lang="en-US" dirty="0">
                <a:solidFill>
                  <a:schemeClr val="bg1"/>
                </a:solidFill>
              </a:rPr>
              <a:t>FUTURE: </a:t>
            </a:r>
          </a:p>
          <a:p>
            <a:pPr lvl="1"/>
            <a:r>
              <a:rPr lang="en-US" dirty="0">
                <a:solidFill>
                  <a:schemeClr val="bg1"/>
                </a:solidFill>
              </a:rPr>
              <a:t>Move to FIDO for highly privileged accounts.</a:t>
            </a:r>
          </a:p>
          <a:p>
            <a:pPr lvl="1"/>
            <a:r>
              <a:rPr lang="en-US" dirty="0">
                <a:solidFill>
                  <a:schemeClr val="bg1"/>
                </a:solidFill>
              </a:rPr>
              <a:t>Duo Desktop </a:t>
            </a:r>
          </a:p>
          <a:p>
            <a:pPr lvl="1"/>
            <a:r>
              <a:rPr lang="en-US" dirty="0">
                <a:solidFill>
                  <a:schemeClr val="bg1"/>
                </a:solidFill>
              </a:rPr>
              <a:t>Duo Passport</a:t>
            </a:r>
          </a:p>
          <a:p>
            <a:pPr lvl="1"/>
            <a:r>
              <a:rPr lang="en-US" dirty="0">
                <a:solidFill>
                  <a:schemeClr val="bg1"/>
                </a:solidFill>
              </a:rPr>
              <a:t>Passwordless authentication</a:t>
            </a:r>
          </a:p>
          <a:p>
            <a:pPr lvl="1"/>
            <a:r>
              <a:rPr lang="en-US" dirty="0">
                <a:solidFill>
                  <a:schemeClr val="bg1"/>
                </a:solidFill>
              </a:rPr>
              <a:t>Cisco Identity Intelligence</a:t>
            </a:r>
          </a:p>
        </p:txBody>
      </p:sp>
      <p:pic>
        <p:nvPicPr>
          <p:cNvPr id="6148" name="Picture 4" descr="Duo Security">
            <a:extLst>
              <a:ext uri="{FF2B5EF4-FFF2-40B4-BE49-F238E27FC236}">
                <a16:creationId xmlns:a16="http://schemas.microsoft.com/office/drawing/2014/main" id="{D23B121C-F3A9-2DC2-8F82-21EDD5776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241" y="841487"/>
            <a:ext cx="936424" cy="45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98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216A-6497-182C-4BEB-34F7B6A33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42690-75AE-F68F-B8DA-A37506841627}"/>
              </a:ext>
            </a:extLst>
          </p:cNvPr>
          <p:cNvSpPr>
            <a:spLocks noGrp="1"/>
          </p:cNvSpPr>
          <p:nvPr>
            <p:ph type="title"/>
          </p:nvPr>
        </p:nvSpPr>
        <p:spPr>
          <a:xfrm>
            <a:off x="2675467" y="1220102"/>
            <a:ext cx="6197600" cy="785166"/>
          </a:xfrm>
        </p:spPr>
        <p:txBody>
          <a:bodyPr/>
          <a:lstStyle/>
          <a:p>
            <a:r>
              <a:rPr lang="en-US" b="1" dirty="0">
                <a:solidFill>
                  <a:schemeClr val="bg1"/>
                </a:solidFill>
              </a:rPr>
              <a:t>CyberArk Privileged Cloud</a:t>
            </a:r>
          </a:p>
        </p:txBody>
      </p:sp>
      <p:sp>
        <p:nvSpPr>
          <p:cNvPr id="3" name="Content Placeholder 2">
            <a:extLst>
              <a:ext uri="{FF2B5EF4-FFF2-40B4-BE49-F238E27FC236}">
                <a16:creationId xmlns:a16="http://schemas.microsoft.com/office/drawing/2014/main" id="{349426BA-88F1-F602-0602-0C21AC70A1C6}"/>
              </a:ext>
            </a:extLst>
          </p:cNvPr>
          <p:cNvSpPr>
            <a:spLocks noGrp="1"/>
          </p:cNvSpPr>
          <p:nvPr>
            <p:ph idx="1"/>
          </p:nvPr>
        </p:nvSpPr>
        <p:spPr>
          <a:xfrm>
            <a:off x="1456266" y="2272683"/>
            <a:ext cx="9550400" cy="3904280"/>
          </a:xfrm>
        </p:spPr>
        <p:txBody>
          <a:bodyPr>
            <a:normAutofit fontScale="92500" lnSpcReduction="20000"/>
          </a:bodyPr>
          <a:lstStyle/>
          <a:p>
            <a:r>
              <a:rPr lang="en-US" dirty="0">
                <a:solidFill>
                  <a:schemeClr val="bg1"/>
                </a:solidFill>
              </a:rPr>
              <a:t>Cloud safes / AD group configuration and automation</a:t>
            </a:r>
          </a:p>
          <a:p>
            <a:r>
              <a:rPr lang="en-US" dirty="0">
                <a:solidFill>
                  <a:schemeClr val="bg1"/>
                </a:solidFill>
              </a:rPr>
              <a:t>Confluence documentation</a:t>
            </a:r>
          </a:p>
          <a:p>
            <a:r>
              <a:rPr lang="en-US" dirty="0">
                <a:solidFill>
                  <a:schemeClr val="bg1"/>
                </a:solidFill>
              </a:rPr>
              <a:t>Active Directory</a:t>
            </a:r>
          </a:p>
          <a:p>
            <a:pPr lvl="1"/>
            <a:r>
              <a:rPr lang="en-US" dirty="0">
                <a:solidFill>
                  <a:schemeClr val="bg1"/>
                </a:solidFill>
              </a:rPr>
              <a:t>Domain Administrators, Server Administrators</a:t>
            </a:r>
          </a:p>
          <a:p>
            <a:pPr lvl="2"/>
            <a:r>
              <a:rPr lang="en-US" dirty="0">
                <a:solidFill>
                  <a:schemeClr val="bg1"/>
                </a:solidFill>
              </a:rPr>
              <a:t>Review</a:t>
            </a:r>
          </a:p>
          <a:p>
            <a:pPr lvl="2"/>
            <a:r>
              <a:rPr lang="en-US" dirty="0">
                <a:solidFill>
                  <a:schemeClr val="bg1"/>
                </a:solidFill>
              </a:rPr>
              <a:t>Assess</a:t>
            </a:r>
          </a:p>
          <a:p>
            <a:pPr lvl="2"/>
            <a:r>
              <a:rPr lang="en-US" dirty="0">
                <a:solidFill>
                  <a:schemeClr val="bg1"/>
                </a:solidFill>
              </a:rPr>
              <a:t>Clean up</a:t>
            </a:r>
          </a:p>
          <a:p>
            <a:pPr lvl="2"/>
            <a:r>
              <a:rPr lang="en-US" dirty="0">
                <a:solidFill>
                  <a:schemeClr val="bg1"/>
                </a:solidFill>
              </a:rPr>
              <a:t>Move to CyberArk – dedicated accounts, password rotated</a:t>
            </a:r>
          </a:p>
          <a:p>
            <a:r>
              <a:rPr lang="en-US" dirty="0">
                <a:solidFill>
                  <a:schemeClr val="bg1"/>
                </a:solidFill>
              </a:rPr>
              <a:t>HTML Gateway</a:t>
            </a:r>
          </a:p>
          <a:p>
            <a:pPr lvl="1"/>
            <a:r>
              <a:rPr lang="en-US" dirty="0">
                <a:solidFill>
                  <a:schemeClr val="bg1"/>
                </a:solidFill>
              </a:rPr>
              <a:t>Game changer: frictionless access to Windows servers.</a:t>
            </a:r>
          </a:p>
        </p:txBody>
      </p:sp>
      <p:pic>
        <p:nvPicPr>
          <p:cNvPr id="6146" name="Picture 2" descr="CyberArk">
            <a:extLst>
              <a:ext uri="{FF2B5EF4-FFF2-40B4-BE49-F238E27FC236}">
                <a16:creationId xmlns:a16="http://schemas.microsoft.com/office/drawing/2014/main" id="{F1353A4E-3EFD-8EED-6BE5-C450EC193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283" y="681037"/>
            <a:ext cx="1392767" cy="9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6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0765-DF6E-7A86-0212-6167A3E87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7E720-FB2B-9111-F90D-7289AE9E90B4}"/>
              </a:ext>
            </a:extLst>
          </p:cNvPr>
          <p:cNvSpPr>
            <a:spLocks noGrp="1"/>
          </p:cNvSpPr>
          <p:nvPr>
            <p:ph type="title"/>
          </p:nvPr>
        </p:nvSpPr>
        <p:spPr>
          <a:xfrm>
            <a:off x="3015826" y="791799"/>
            <a:ext cx="6297507" cy="785166"/>
          </a:xfrm>
        </p:spPr>
        <p:txBody>
          <a:bodyPr>
            <a:noAutofit/>
          </a:bodyPr>
          <a:lstStyle/>
          <a:p>
            <a:r>
              <a:rPr lang="en-US" sz="3200" b="1" dirty="0">
                <a:solidFill>
                  <a:schemeClr val="bg1"/>
                </a:solidFill>
              </a:rPr>
              <a:t>CyberArk Privileged Cloud Overview</a:t>
            </a:r>
          </a:p>
        </p:txBody>
      </p:sp>
      <p:pic>
        <p:nvPicPr>
          <p:cNvPr id="4" name="Picture 2" descr="CyberArk">
            <a:extLst>
              <a:ext uri="{FF2B5EF4-FFF2-40B4-BE49-F238E27FC236}">
                <a16:creationId xmlns:a16="http://schemas.microsoft.com/office/drawing/2014/main" id="{1C2B53EB-2825-4E34-672D-DC98AD808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326" y="419108"/>
            <a:ext cx="1392767" cy="931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61881D-B906-89EE-341E-4774BD990295}"/>
              </a:ext>
            </a:extLst>
          </p:cNvPr>
          <p:cNvPicPr>
            <a:picLocks noChangeAspect="1"/>
          </p:cNvPicPr>
          <p:nvPr/>
        </p:nvPicPr>
        <p:blipFill>
          <a:blip r:embed="rId4"/>
          <a:stretch>
            <a:fillRect/>
          </a:stretch>
        </p:blipFill>
        <p:spPr>
          <a:xfrm>
            <a:off x="1814430" y="1545490"/>
            <a:ext cx="8563139" cy="5018398"/>
          </a:xfrm>
          <a:prstGeom prst="rect">
            <a:avLst/>
          </a:prstGeom>
        </p:spPr>
      </p:pic>
    </p:spTree>
    <p:extLst>
      <p:ext uri="{BB962C8B-B14F-4D97-AF65-F5344CB8AC3E}">
        <p14:creationId xmlns:p14="http://schemas.microsoft.com/office/powerpoint/2010/main" val="28777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AB0A-0241-4AFB-34D5-820481BD2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D798C-1A74-E993-1BBF-4DAB8AED4CDF}"/>
              </a:ext>
            </a:extLst>
          </p:cNvPr>
          <p:cNvSpPr>
            <a:spLocks noGrp="1"/>
          </p:cNvSpPr>
          <p:nvPr>
            <p:ph type="title"/>
          </p:nvPr>
        </p:nvSpPr>
        <p:spPr>
          <a:xfrm>
            <a:off x="4289213" y="841842"/>
            <a:ext cx="3288453" cy="785166"/>
          </a:xfrm>
        </p:spPr>
        <p:txBody>
          <a:bodyPr>
            <a:normAutofit/>
          </a:bodyPr>
          <a:lstStyle/>
          <a:p>
            <a:r>
              <a:rPr lang="en-US" sz="3200" b="1" dirty="0">
                <a:solidFill>
                  <a:schemeClr val="bg1"/>
                </a:solidFill>
              </a:rPr>
              <a:t>CyberArk at Tufts</a:t>
            </a:r>
          </a:p>
        </p:txBody>
      </p:sp>
      <p:pic>
        <p:nvPicPr>
          <p:cNvPr id="4" name="Picture 2" descr="CyberArk">
            <a:extLst>
              <a:ext uri="{FF2B5EF4-FFF2-40B4-BE49-F238E27FC236}">
                <a16:creationId xmlns:a16="http://schemas.microsoft.com/office/drawing/2014/main" id="{948B27FF-EA13-5DB6-1073-B719DD7D1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022" y="597066"/>
            <a:ext cx="1392767" cy="931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0A563F-84F2-D6DF-440B-F00EEA537903}"/>
              </a:ext>
            </a:extLst>
          </p:cNvPr>
          <p:cNvPicPr>
            <a:picLocks noChangeAspect="1"/>
          </p:cNvPicPr>
          <p:nvPr/>
        </p:nvPicPr>
        <p:blipFill>
          <a:blip r:embed="rId3"/>
          <a:stretch>
            <a:fillRect/>
          </a:stretch>
        </p:blipFill>
        <p:spPr>
          <a:xfrm>
            <a:off x="2252660" y="1762077"/>
            <a:ext cx="7361558" cy="4648603"/>
          </a:xfrm>
          <a:prstGeom prst="rect">
            <a:avLst/>
          </a:prstGeom>
        </p:spPr>
      </p:pic>
    </p:spTree>
    <p:extLst>
      <p:ext uri="{BB962C8B-B14F-4D97-AF65-F5344CB8AC3E}">
        <p14:creationId xmlns:p14="http://schemas.microsoft.com/office/powerpoint/2010/main" val="161518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0C921-4AD8-7304-3B5C-C05631D30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717FA-3769-CCF8-49CC-CB0C7ED7B8DA}"/>
              </a:ext>
            </a:extLst>
          </p:cNvPr>
          <p:cNvSpPr>
            <a:spLocks noGrp="1"/>
          </p:cNvSpPr>
          <p:nvPr>
            <p:ph type="title"/>
          </p:nvPr>
        </p:nvSpPr>
        <p:spPr>
          <a:xfrm>
            <a:off x="3213099" y="382283"/>
            <a:ext cx="5918200" cy="785166"/>
          </a:xfrm>
        </p:spPr>
        <p:txBody>
          <a:bodyPr>
            <a:normAutofit/>
          </a:bodyPr>
          <a:lstStyle/>
          <a:p>
            <a:r>
              <a:rPr lang="en-US" sz="3200" b="1" dirty="0">
                <a:solidFill>
                  <a:schemeClr val="bg1"/>
                </a:solidFill>
              </a:rPr>
              <a:t>CyberArk Tufts PSM configuration</a:t>
            </a:r>
          </a:p>
        </p:txBody>
      </p:sp>
      <p:pic>
        <p:nvPicPr>
          <p:cNvPr id="4" name="Picture 2" descr="CyberArk">
            <a:extLst>
              <a:ext uri="{FF2B5EF4-FFF2-40B4-BE49-F238E27FC236}">
                <a16:creationId xmlns:a16="http://schemas.microsoft.com/office/drawing/2014/main" id="{E4EFA9D8-746A-792B-DBE5-6019CBAF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250" y="523825"/>
            <a:ext cx="1392767" cy="9316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8C7205F-E5B1-7CE8-DE14-87E5D1F1107D}"/>
              </a:ext>
            </a:extLst>
          </p:cNvPr>
          <p:cNvSpPr txBox="1">
            <a:spLocks/>
          </p:cNvSpPr>
          <p:nvPr/>
        </p:nvSpPr>
        <p:spPr>
          <a:xfrm>
            <a:off x="4238413" y="774866"/>
            <a:ext cx="3867573" cy="610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F7378"/>
                </a:solidFill>
                <a:latin typeface="Calibri" panose="020F0502020204030204" pitchFamily="34" charset="0"/>
                <a:ea typeface="Calibri" panose="020F0502020204030204" pitchFamily="34" charset="0"/>
                <a:cs typeface="Calibri" panose="020F0502020204030204" pitchFamily="34" charset="0"/>
              </a:defRPr>
            </a:lvl1pPr>
          </a:lstStyle>
          <a:p>
            <a:r>
              <a:rPr lang="en-US" sz="2000" dirty="0">
                <a:solidFill>
                  <a:schemeClr val="bg1"/>
                </a:solidFill>
              </a:rPr>
              <a:t>Privileged Session Manager (PSM)</a:t>
            </a:r>
          </a:p>
        </p:txBody>
      </p:sp>
      <p:pic>
        <p:nvPicPr>
          <p:cNvPr id="5" name="Picture 4">
            <a:extLst>
              <a:ext uri="{FF2B5EF4-FFF2-40B4-BE49-F238E27FC236}">
                <a16:creationId xmlns:a16="http://schemas.microsoft.com/office/drawing/2014/main" id="{4DE64389-241F-93C2-35D9-B346CA5C3D48}"/>
              </a:ext>
            </a:extLst>
          </p:cNvPr>
          <p:cNvPicPr>
            <a:picLocks noChangeAspect="1"/>
          </p:cNvPicPr>
          <p:nvPr/>
        </p:nvPicPr>
        <p:blipFill>
          <a:blip r:embed="rId4"/>
          <a:stretch>
            <a:fillRect/>
          </a:stretch>
        </p:blipFill>
        <p:spPr>
          <a:xfrm>
            <a:off x="3060236" y="1385636"/>
            <a:ext cx="6521069" cy="5269550"/>
          </a:xfrm>
          <a:prstGeom prst="rect">
            <a:avLst/>
          </a:prstGeom>
        </p:spPr>
      </p:pic>
    </p:spTree>
    <p:extLst>
      <p:ext uri="{BB962C8B-B14F-4D97-AF65-F5344CB8AC3E}">
        <p14:creationId xmlns:p14="http://schemas.microsoft.com/office/powerpoint/2010/main" val="400775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B7AA-655A-DA7D-2C5B-9E3730C6A76B}"/>
              </a:ext>
            </a:extLst>
          </p:cNvPr>
          <p:cNvSpPr>
            <a:spLocks noGrp="1"/>
          </p:cNvSpPr>
          <p:nvPr>
            <p:ph type="title"/>
          </p:nvPr>
        </p:nvSpPr>
        <p:spPr>
          <a:xfrm>
            <a:off x="3242734" y="686859"/>
            <a:ext cx="5257800" cy="1325563"/>
          </a:xfrm>
        </p:spPr>
        <p:txBody>
          <a:bodyPr/>
          <a:lstStyle/>
          <a:p>
            <a:r>
              <a:rPr lang="en-US" b="1" dirty="0" err="1">
                <a:solidFill>
                  <a:schemeClr val="bg1"/>
                </a:solidFill>
              </a:rPr>
              <a:t>Conjur</a:t>
            </a:r>
            <a:r>
              <a:rPr lang="en-US" b="1" dirty="0">
                <a:solidFill>
                  <a:schemeClr val="bg1"/>
                </a:solidFill>
              </a:rPr>
              <a:t> Fundamentals</a:t>
            </a:r>
          </a:p>
        </p:txBody>
      </p:sp>
      <p:sp>
        <p:nvSpPr>
          <p:cNvPr id="3" name="Content Placeholder 2">
            <a:extLst>
              <a:ext uri="{FF2B5EF4-FFF2-40B4-BE49-F238E27FC236}">
                <a16:creationId xmlns:a16="http://schemas.microsoft.com/office/drawing/2014/main" id="{911B39D8-D9FB-1560-BE95-E5053955AA9F}"/>
              </a:ext>
            </a:extLst>
          </p:cNvPr>
          <p:cNvSpPr>
            <a:spLocks noGrp="1"/>
          </p:cNvSpPr>
          <p:nvPr>
            <p:ph idx="1"/>
          </p:nvPr>
        </p:nvSpPr>
        <p:spPr>
          <a:xfrm>
            <a:off x="838201" y="1825625"/>
            <a:ext cx="7085202" cy="3081935"/>
          </a:xfrm>
        </p:spPr>
        <p:txBody>
          <a:bodyPr>
            <a:normAutofit/>
          </a:bodyPr>
          <a:lstStyle/>
          <a:p>
            <a:r>
              <a:rPr lang="en-US" sz="1600" dirty="0">
                <a:solidFill>
                  <a:schemeClr val="bg1"/>
                </a:solidFill>
              </a:rPr>
              <a:t>Variables – usernames/passwords/hostnames – the data you are trying to load</a:t>
            </a:r>
          </a:p>
          <a:p>
            <a:r>
              <a:rPr lang="en-US" sz="1600" dirty="0">
                <a:solidFill>
                  <a:schemeClr val="bg1"/>
                </a:solidFill>
              </a:rPr>
              <a:t>Workloads – the service principal to which access is granted</a:t>
            </a:r>
          </a:p>
          <a:p>
            <a:endParaRPr lang="en-US" sz="1600" dirty="0">
              <a:solidFill>
                <a:schemeClr val="bg1"/>
              </a:solidFill>
            </a:endParaRPr>
          </a:p>
          <a:p>
            <a:pPr marL="0" indent="0">
              <a:buNone/>
            </a:pPr>
            <a:r>
              <a:rPr lang="en-US" sz="1600" dirty="0">
                <a:solidFill>
                  <a:schemeClr val="bg1"/>
                </a:solidFill>
              </a:rPr>
              <a:t>Authentication</a:t>
            </a:r>
          </a:p>
          <a:p>
            <a:r>
              <a:rPr lang="en-US" sz="1600" dirty="0">
                <a:solidFill>
                  <a:schemeClr val="bg1"/>
                </a:solidFill>
              </a:rPr>
              <a:t>API key</a:t>
            </a:r>
          </a:p>
          <a:p>
            <a:r>
              <a:rPr lang="en-US" sz="1600" dirty="0">
                <a:solidFill>
                  <a:schemeClr val="bg1"/>
                </a:solidFill>
              </a:rPr>
              <a:t>Platform Auth (AWS-IAM, Azure, GCP, k8s, etc.)</a:t>
            </a:r>
          </a:p>
        </p:txBody>
      </p:sp>
      <p:pic>
        <p:nvPicPr>
          <p:cNvPr id="4" name="Picture 2" descr="CyberArk">
            <a:extLst>
              <a:ext uri="{FF2B5EF4-FFF2-40B4-BE49-F238E27FC236}">
                <a16:creationId xmlns:a16="http://schemas.microsoft.com/office/drawing/2014/main" id="{7DB9274D-0B99-E019-9BBD-CDFB59ADB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250" y="523825"/>
            <a:ext cx="1392767" cy="9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2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2397-E415-795D-0E36-6684359EF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125B5-D4F4-DAC5-F9D5-01D7E7E79D5C}"/>
              </a:ext>
            </a:extLst>
          </p:cNvPr>
          <p:cNvSpPr>
            <a:spLocks noGrp="1"/>
          </p:cNvSpPr>
          <p:nvPr>
            <p:ph type="title"/>
          </p:nvPr>
        </p:nvSpPr>
        <p:spPr>
          <a:xfrm>
            <a:off x="3532238" y="624953"/>
            <a:ext cx="4358695" cy="652493"/>
          </a:xfrm>
        </p:spPr>
        <p:txBody>
          <a:bodyPr/>
          <a:lstStyle/>
          <a:p>
            <a:r>
              <a:rPr lang="en-US" b="1" dirty="0">
                <a:solidFill>
                  <a:schemeClr val="bg1"/>
                </a:solidFill>
              </a:rPr>
              <a:t>Retrieving Secrets</a:t>
            </a:r>
          </a:p>
        </p:txBody>
      </p:sp>
      <p:sp>
        <p:nvSpPr>
          <p:cNvPr id="3" name="Content Placeholder 2">
            <a:extLst>
              <a:ext uri="{FF2B5EF4-FFF2-40B4-BE49-F238E27FC236}">
                <a16:creationId xmlns:a16="http://schemas.microsoft.com/office/drawing/2014/main" id="{FCC9FD34-6D1A-A1AD-5A99-334E87C0003B}"/>
              </a:ext>
            </a:extLst>
          </p:cNvPr>
          <p:cNvSpPr>
            <a:spLocks noGrp="1"/>
          </p:cNvSpPr>
          <p:nvPr>
            <p:ph idx="1"/>
          </p:nvPr>
        </p:nvSpPr>
        <p:spPr>
          <a:xfrm>
            <a:off x="838200" y="1825625"/>
            <a:ext cx="4585138" cy="4291396"/>
          </a:xfrm>
        </p:spPr>
        <p:txBody>
          <a:bodyPr/>
          <a:lstStyle/>
          <a:p>
            <a:pPr marL="0" indent="0">
              <a:buNone/>
            </a:pPr>
            <a:r>
              <a:rPr lang="en-US" dirty="0">
                <a:solidFill>
                  <a:schemeClr val="bg1"/>
                </a:solidFill>
              </a:rPr>
              <a:t>There are SDKs/Libraries for retrieving secrets with</a:t>
            </a:r>
          </a:p>
          <a:p>
            <a:r>
              <a:rPr lang="en-US" dirty="0">
                <a:solidFill>
                  <a:schemeClr val="bg1"/>
                </a:solidFill>
              </a:rPr>
              <a:t>Python</a:t>
            </a:r>
          </a:p>
          <a:p>
            <a:r>
              <a:rPr lang="en-US" dirty="0">
                <a:solidFill>
                  <a:schemeClr val="bg1"/>
                </a:solidFill>
              </a:rPr>
              <a:t>Java</a:t>
            </a:r>
          </a:p>
          <a:p>
            <a:r>
              <a:rPr lang="en-US" dirty="0">
                <a:solidFill>
                  <a:schemeClr val="bg1"/>
                </a:solidFill>
              </a:rPr>
              <a:t>Ruby</a:t>
            </a:r>
          </a:p>
          <a:p>
            <a:r>
              <a:rPr lang="en-US" dirty="0">
                <a:solidFill>
                  <a:schemeClr val="bg1"/>
                </a:solidFill>
              </a:rPr>
              <a:t>.NET</a:t>
            </a:r>
          </a:p>
          <a:p>
            <a:r>
              <a:rPr lang="en-US" dirty="0">
                <a:solidFill>
                  <a:schemeClr val="bg1"/>
                </a:solidFill>
              </a:rPr>
              <a:t>Go</a:t>
            </a:r>
          </a:p>
        </p:txBody>
      </p:sp>
      <p:sp>
        <p:nvSpPr>
          <p:cNvPr id="4" name="Content Placeholder 2">
            <a:extLst>
              <a:ext uri="{FF2B5EF4-FFF2-40B4-BE49-F238E27FC236}">
                <a16:creationId xmlns:a16="http://schemas.microsoft.com/office/drawing/2014/main" id="{0D9BAA88-46BD-2587-254B-CCD494AF62A7}"/>
              </a:ext>
            </a:extLst>
          </p:cNvPr>
          <p:cNvSpPr txBox="1">
            <a:spLocks/>
          </p:cNvSpPr>
          <p:nvPr/>
        </p:nvSpPr>
        <p:spPr>
          <a:xfrm>
            <a:off x="6485467" y="5560367"/>
            <a:ext cx="5906814"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Also be on the lookout for secret providers in SaaS solutions. </a:t>
            </a:r>
          </a:p>
        </p:txBody>
      </p:sp>
      <p:pic>
        <p:nvPicPr>
          <p:cNvPr id="6" name="Picture 5" descr="A screenshot of a computer&#10;&#10;AI-generated content may be incorrect.">
            <a:extLst>
              <a:ext uri="{FF2B5EF4-FFF2-40B4-BE49-F238E27FC236}">
                <a16:creationId xmlns:a16="http://schemas.microsoft.com/office/drawing/2014/main" id="{53F72D19-F6A3-759A-C198-AC0C75AAA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87148"/>
            <a:ext cx="5349992" cy="4404339"/>
          </a:xfrm>
          <a:prstGeom prst="rect">
            <a:avLst/>
          </a:prstGeom>
        </p:spPr>
      </p:pic>
      <p:pic>
        <p:nvPicPr>
          <p:cNvPr id="8" name="Picture 7" descr="A screenshot of a login page&#10;&#10;AI-generated content may be incorrect.">
            <a:extLst>
              <a:ext uri="{FF2B5EF4-FFF2-40B4-BE49-F238E27FC236}">
                <a16:creationId xmlns:a16="http://schemas.microsoft.com/office/drawing/2014/main" id="{85AE715B-6A1E-74BB-36EA-E787B690F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838" y="3003646"/>
            <a:ext cx="3423307" cy="3605974"/>
          </a:xfrm>
          <a:prstGeom prst="rect">
            <a:avLst/>
          </a:prstGeom>
        </p:spPr>
      </p:pic>
      <p:pic>
        <p:nvPicPr>
          <p:cNvPr id="7" name="Picture 2" descr="CyberArk">
            <a:extLst>
              <a:ext uri="{FF2B5EF4-FFF2-40B4-BE49-F238E27FC236}">
                <a16:creationId xmlns:a16="http://schemas.microsoft.com/office/drawing/2014/main" id="{65623991-6E67-9527-56AE-E5BF75025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250" y="523825"/>
            <a:ext cx="1392767" cy="9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304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7690-DA60-600F-EA40-299009EC29F0}"/>
              </a:ext>
            </a:extLst>
          </p:cNvPr>
          <p:cNvSpPr>
            <a:spLocks noGrp="1"/>
          </p:cNvSpPr>
          <p:nvPr>
            <p:ph type="title"/>
          </p:nvPr>
        </p:nvSpPr>
        <p:spPr>
          <a:xfrm>
            <a:off x="3684998" y="688048"/>
            <a:ext cx="5162838" cy="601927"/>
          </a:xfrm>
        </p:spPr>
        <p:txBody>
          <a:bodyPr anchor="b">
            <a:normAutofit/>
          </a:bodyPr>
          <a:lstStyle/>
          <a:p>
            <a:r>
              <a:rPr lang="en-US" b="1" dirty="0">
                <a:solidFill>
                  <a:schemeClr val="bg1"/>
                </a:solidFill>
              </a:rPr>
              <a:t>Conjur: Interesting Use Cases</a:t>
            </a:r>
          </a:p>
        </p:txBody>
      </p:sp>
      <p:sp>
        <p:nvSpPr>
          <p:cNvPr id="10" name="Text Placeholder 2">
            <a:extLst>
              <a:ext uri="{FF2B5EF4-FFF2-40B4-BE49-F238E27FC236}">
                <a16:creationId xmlns:a16="http://schemas.microsoft.com/office/drawing/2014/main" id="{81905AB9-0614-EBD8-5C10-ECC0821D506C}"/>
              </a:ext>
            </a:extLst>
          </p:cNvPr>
          <p:cNvSpPr>
            <a:spLocks noGrp="1"/>
          </p:cNvSpPr>
          <p:nvPr>
            <p:ph type="body" sz="half" idx="2"/>
          </p:nvPr>
        </p:nvSpPr>
        <p:spPr/>
        <p:txBody>
          <a:bodyPr/>
          <a:lstStyle/>
          <a:p>
            <a:r>
              <a:rPr lang="en-US" dirty="0" err="1">
                <a:solidFill>
                  <a:schemeClr val="bg1"/>
                </a:solidFill>
              </a:rPr>
              <a:t>DBeaver</a:t>
            </a:r>
            <a:r>
              <a:rPr lang="en-US" dirty="0">
                <a:solidFill>
                  <a:schemeClr val="bg1"/>
                </a:solidFill>
              </a:rPr>
              <a:t> lets you reference ENV variables in your config.  If you launch </a:t>
            </a:r>
            <a:r>
              <a:rPr lang="en-US" dirty="0" err="1">
                <a:solidFill>
                  <a:schemeClr val="bg1"/>
                </a:solidFill>
              </a:rPr>
              <a:t>DBeaver</a:t>
            </a:r>
            <a:r>
              <a:rPr lang="en-US" dirty="0">
                <a:solidFill>
                  <a:schemeClr val="bg1"/>
                </a:solidFill>
              </a:rPr>
              <a:t> with Summon, you can feed in </a:t>
            </a:r>
            <a:r>
              <a:rPr lang="en-US" dirty="0" err="1">
                <a:solidFill>
                  <a:schemeClr val="bg1"/>
                </a:solidFill>
              </a:rPr>
              <a:t>Conjur</a:t>
            </a:r>
            <a:r>
              <a:rPr lang="en-US" dirty="0">
                <a:solidFill>
                  <a:schemeClr val="bg1"/>
                </a:solidFill>
              </a:rPr>
              <a:t>-backed credentials.</a:t>
            </a:r>
            <a:br>
              <a:rPr lang="en-US" dirty="0">
                <a:solidFill>
                  <a:schemeClr val="bg1"/>
                </a:solidFill>
              </a:rPr>
            </a:br>
            <a:br>
              <a:rPr lang="en-US" dirty="0">
                <a:solidFill>
                  <a:schemeClr val="bg1"/>
                </a:solidFill>
              </a:rPr>
            </a:br>
            <a:r>
              <a:rPr lang="en-US" dirty="0">
                <a:solidFill>
                  <a:schemeClr val="bg1"/>
                </a:solidFill>
              </a:rPr>
              <a:t>This could open the door for rotating DB credentials more frequently than we currently do.</a:t>
            </a:r>
          </a:p>
        </p:txBody>
      </p:sp>
      <p:pic>
        <p:nvPicPr>
          <p:cNvPr id="5" name="Content Placeholder 4" descr="A screenshot of a computer&#10;&#10;AI-generated content may be incorrect.">
            <a:extLst>
              <a:ext uri="{FF2B5EF4-FFF2-40B4-BE49-F238E27FC236}">
                <a16:creationId xmlns:a16="http://schemas.microsoft.com/office/drawing/2014/main" id="{A2344287-0761-B310-D484-F43A9549BD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0012" y="1843528"/>
            <a:ext cx="6172200" cy="3687890"/>
          </a:xfrm>
          <a:noFill/>
        </p:spPr>
      </p:pic>
      <p:pic>
        <p:nvPicPr>
          <p:cNvPr id="1028" name="Picture 4" descr="Visually searched image">
            <a:extLst>
              <a:ext uri="{FF2B5EF4-FFF2-40B4-BE49-F238E27FC236}">
                <a16:creationId xmlns:a16="http://schemas.microsoft.com/office/drawing/2014/main" id="{9C4FFFB7-AA80-1D8D-2B1A-F79D395F7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250" y="1735907"/>
            <a:ext cx="5162838" cy="2581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yberArk">
            <a:extLst>
              <a:ext uri="{FF2B5EF4-FFF2-40B4-BE49-F238E27FC236}">
                <a16:creationId xmlns:a16="http://schemas.microsoft.com/office/drawing/2014/main" id="{BC5E5F3D-D98B-5E57-9455-9D4966FF6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250" y="523825"/>
            <a:ext cx="1392767" cy="9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0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66BE1-2DC3-373C-4AF2-D5A3817B2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519F7-80FD-0979-2771-47A9D7EBEA8A}"/>
              </a:ext>
            </a:extLst>
          </p:cNvPr>
          <p:cNvSpPr>
            <a:spLocks noGrp="1"/>
          </p:cNvSpPr>
          <p:nvPr>
            <p:ph type="title"/>
          </p:nvPr>
        </p:nvSpPr>
        <p:spPr>
          <a:xfrm>
            <a:off x="3495902" y="555906"/>
            <a:ext cx="4968829" cy="601927"/>
          </a:xfrm>
        </p:spPr>
        <p:txBody>
          <a:bodyPr anchor="b">
            <a:normAutofit fontScale="90000"/>
          </a:bodyPr>
          <a:lstStyle/>
          <a:p>
            <a:r>
              <a:rPr lang="en-US" b="1" dirty="0">
                <a:solidFill>
                  <a:schemeClr val="bg1"/>
                </a:solidFill>
              </a:rPr>
              <a:t>Conjur: Interesting Use Cases</a:t>
            </a:r>
          </a:p>
        </p:txBody>
      </p:sp>
      <p:sp>
        <p:nvSpPr>
          <p:cNvPr id="10" name="Text Placeholder 2">
            <a:extLst>
              <a:ext uri="{FF2B5EF4-FFF2-40B4-BE49-F238E27FC236}">
                <a16:creationId xmlns:a16="http://schemas.microsoft.com/office/drawing/2014/main" id="{160869EC-64E3-70E6-B74A-6E8FABFD6923}"/>
              </a:ext>
            </a:extLst>
          </p:cNvPr>
          <p:cNvSpPr>
            <a:spLocks noGrp="1"/>
          </p:cNvSpPr>
          <p:nvPr>
            <p:ph type="body" sz="half" idx="2"/>
          </p:nvPr>
        </p:nvSpPr>
        <p:spPr>
          <a:xfrm>
            <a:off x="839788" y="2057400"/>
            <a:ext cx="4854430" cy="4343400"/>
          </a:xfrm>
        </p:spPr>
        <p:txBody>
          <a:bodyPr/>
          <a:lstStyle/>
          <a:p>
            <a:r>
              <a:rPr lang="en-US" dirty="0">
                <a:solidFill>
                  <a:schemeClr val="bg1"/>
                </a:solidFill>
              </a:rPr>
              <a:t>Two options here:</a:t>
            </a:r>
          </a:p>
          <a:p>
            <a:pPr marL="457200" indent="-457200">
              <a:buAutoNum type="arabicPeriod"/>
            </a:pPr>
            <a:r>
              <a:rPr lang="en-US" dirty="0">
                <a:solidFill>
                  <a:schemeClr val="bg1"/>
                </a:solidFill>
              </a:rPr>
              <a:t>Use Summon to call terraform, and use variables prepended with TF_VAR</a:t>
            </a:r>
          </a:p>
          <a:p>
            <a:pPr marL="457200" indent="-457200">
              <a:buAutoNum type="arabicPeriod"/>
            </a:pPr>
            <a:r>
              <a:rPr lang="en-US" dirty="0">
                <a:solidFill>
                  <a:schemeClr val="bg1"/>
                </a:solidFill>
              </a:rPr>
              <a:t>Use </a:t>
            </a:r>
            <a:r>
              <a:rPr lang="en-US" dirty="0" err="1">
                <a:solidFill>
                  <a:schemeClr val="bg1"/>
                </a:solidFill>
              </a:rPr>
              <a:t>Conjur</a:t>
            </a:r>
            <a:r>
              <a:rPr lang="en-US" dirty="0">
                <a:solidFill>
                  <a:schemeClr val="bg1"/>
                </a:solidFill>
              </a:rPr>
              <a:t> Provider for a deeper integration</a:t>
            </a:r>
          </a:p>
          <a:p>
            <a:r>
              <a:rPr lang="en-US" dirty="0">
                <a:solidFill>
                  <a:schemeClr val="bg1"/>
                </a:solidFill>
              </a:rPr>
              <a:t>Be aware that secrets are still stored in your state files, but this helps to get them out of your manifests.</a:t>
            </a:r>
          </a:p>
        </p:txBody>
      </p:sp>
      <p:pic>
        <p:nvPicPr>
          <p:cNvPr id="4" name="Graphic 3">
            <a:extLst>
              <a:ext uri="{FF2B5EF4-FFF2-40B4-BE49-F238E27FC236}">
                <a16:creationId xmlns:a16="http://schemas.microsoft.com/office/drawing/2014/main" id="{00149332-6AEE-942C-E4A0-35ABDA366F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994" y="5504632"/>
            <a:ext cx="4554104" cy="1188027"/>
          </a:xfrm>
          <a:prstGeom prst="rect">
            <a:avLst/>
          </a:prstGeom>
        </p:spPr>
      </p:pic>
      <p:pic>
        <p:nvPicPr>
          <p:cNvPr id="9" name="Picture 8" descr="A screen shot of a computer&#10;&#10;AI-generated content may be incorrect.">
            <a:extLst>
              <a:ext uri="{FF2B5EF4-FFF2-40B4-BE49-F238E27FC236}">
                <a16:creationId xmlns:a16="http://schemas.microsoft.com/office/drawing/2014/main" id="{E130C089-DDE9-54AD-481E-DF6CA1483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234" y="4935680"/>
            <a:ext cx="6531469" cy="1756979"/>
          </a:xfrm>
          <a:prstGeom prst="rect">
            <a:avLst/>
          </a:prstGeom>
        </p:spPr>
      </p:pic>
      <p:pic>
        <p:nvPicPr>
          <p:cNvPr id="12" name="Picture 11" descr="A screen shot of a computer&#10;&#10;AI-generated content may be incorrect.">
            <a:extLst>
              <a:ext uri="{FF2B5EF4-FFF2-40B4-BE49-F238E27FC236}">
                <a16:creationId xmlns:a16="http://schemas.microsoft.com/office/drawing/2014/main" id="{56D42808-B7B6-CA7B-575C-5E87734BB4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5272" y="1725263"/>
            <a:ext cx="6235377" cy="2940627"/>
          </a:xfrm>
          <a:prstGeom prst="rect">
            <a:avLst/>
          </a:prstGeom>
        </p:spPr>
      </p:pic>
      <p:pic>
        <p:nvPicPr>
          <p:cNvPr id="5" name="Picture 2" descr="CyberArk">
            <a:extLst>
              <a:ext uri="{FF2B5EF4-FFF2-40B4-BE49-F238E27FC236}">
                <a16:creationId xmlns:a16="http://schemas.microsoft.com/office/drawing/2014/main" id="{88585648-BAA9-45BC-B96A-C499705000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7250" y="523825"/>
            <a:ext cx="1392767" cy="9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4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D6EA-DF91-098A-68D4-BCEFBA171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D4CA1-931C-8723-3E35-1705FD2C154A}"/>
              </a:ext>
            </a:extLst>
          </p:cNvPr>
          <p:cNvSpPr>
            <a:spLocks noGrp="1"/>
          </p:cNvSpPr>
          <p:nvPr>
            <p:ph type="title"/>
          </p:nvPr>
        </p:nvSpPr>
        <p:spPr>
          <a:xfrm>
            <a:off x="4161154" y="1367161"/>
            <a:ext cx="3869691" cy="785166"/>
          </a:xfrm>
        </p:spPr>
        <p:txBody>
          <a:bodyPr/>
          <a:lstStyle/>
          <a:p>
            <a:r>
              <a:rPr lang="en-US" b="1" dirty="0">
                <a:solidFill>
                  <a:schemeClr val="bg1"/>
                </a:solidFill>
              </a:rPr>
              <a:t>Microsoft PIM</a:t>
            </a:r>
          </a:p>
        </p:txBody>
      </p:sp>
      <p:sp>
        <p:nvSpPr>
          <p:cNvPr id="3" name="Content Placeholder 2">
            <a:extLst>
              <a:ext uri="{FF2B5EF4-FFF2-40B4-BE49-F238E27FC236}">
                <a16:creationId xmlns:a16="http://schemas.microsoft.com/office/drawing/2014/main" id="{8CEE621E-A1D8-CE08-BF8F-2DCCD755317E}"/>
              </a:ext>
            </a:extLst>
          </p:cNvPr>
          <p:cNvSpPr>
            <a:spLocks noGrp="1"/>
          </p:cNvSpPr>
          <p:nvPr>
            <p:ph idx="1"/>
          </p:nvPr>
        </p:nvSpPr>
        <p:spPr>
          <a:xfrm>
            <a:off x="345440" y="2369203"/>
            <a:ext cx="6802120" cy="3254357"/>
          </a:xfrm>
        </p:spPr>
        <p:txBody>
          <a:bodyPr>
            <a:normAutofit/>
          </a:bodyPr>
          <a:lstStyle/>
          <a:p>
            <a:r>
              <a:rPr lang="en-US" sz="2400" dirty="0">
                <a:solidFill>
                  <a:schemeClr val="bg1"/>
                </a:solidFill>
              </a:rPr>
              <a:t>Securing the cloud: Our most extensively used cloud platform</a:t>
            </a:r>
          </a:p>
          <a:p>
            <a:r>
              <a:rPr lang="en-US" sz="2400" dirty="0">
                <a:solidFill>
                  <a:schemeClr val="bg1"/>
                </a:solidFill>
              </a:rPr>
              <a:t>Another technology powering our PAM program</a:t>
            </a:r>
            <a:r>
              <a:rPr lang="en-US" sz="2800" dirty="0">
                <a:solidFill>
                  <a:schemeClr val="bg1"/>
                </a:solidFill>
              </a:rPr>
              <a:t>.</a:t>
            </a:r>
          </a:p>
          <a:p>
            <a:pPr marL="0" indent="0">
              <a:buNone/>
            </a:pPr>
            <a:endParaRPr lang="en-US" sz="500" b="0" i="0" dirty="0">
              <a:solidFill>
                <a:schemeClr val="bg1"/>
              </a:solidFill>
              <a:effectLst/>
              <a:latin typeface="Segoe UI" panose="020B0502040204020203" pitchFamily="34" charset="0"/>
            </a:endParaRPr>
          </a:p>
          <a:p>
            <a:pPr marL="0" indent="0">
              <a:buNone/>
            </a:pPr>
            <a:r>
              <a:rPr lang="en-US" sz="1800" b="0" i="0" dirty="0">
                <a:solidFill>
                  <a:schemeClr val="bg1"/>
                </a:solidFill>
                <a:effectLst/>
                <a:latin typeface="Segoe UI" panose="020B0502040204020203" pitchFamily="34" charset="0"/>
              </a:rPr>
              <a:t>Privileged Identity Management (PIM) is a service in Microsoft Entra ID that enables management, control, and monitoring of access to resources in Microsoft Entra ID, Azure, and other Microsoft Online Services such as Microsoft 365 and Microsoft Intune</a:t>
            </a:r>
          </a:p>
          <a:p>
            <a:pPr marL="457200" lvl="1" indent="0">
              <a:buNone/>
            </a:pPr>
            <a:r>
              <a:rPr lang="en-US" sz="900" b="0" i="0" dirty="0">
                <a:solidFill>
                  <a:schemeClr val="bg1"/>
                </a:solidFill>
                <a:effectLst/>
                <a:latin typeface="Segoe UI" panose="020B0502040204020203" pitchFamily="34" charset="0"/>
              </a:rPr>
              <a:t>https://learn.microsoft.com/en-us/entra/id-governance/privileged-identity-management/pim-configure</a:t>
            </a:r>
            <a:endParaRPr lang="en-US" dirty="0">
              <a:solidFill>
                <a:schemeClr val="bg1"/>
              </a:solidFill>
            </a:endParaRPr>
          </a:p>
        </p:txBody>
      </p:sp>
      <p:sp>
        <p:nvSpPr>
          <p:cNvPr id="4" name="Title 1">
            <a:extLst>
              <a:ext uri="{FF2B5EF4-FFF2-40B4-BE49-F238E27FC236}">
                <a16:creationId xmlns:a16="http://schemas.microsoft.com/office/drawing/2014/main" id="{469965B2-8959-94E6-A376-CE6C7BFD8CA5}"/>
              </a:ext>
            </a:extLst>
          </p:cNvPr>
          <p:cNvSpPr txBox="1">
            <a:spLocks/>
          </p:cNvSpPr>
          <p:nvPr/>
        </p:nvSpPr>
        <p:spPr>
          <a:xfrm>
            <a:off x="7484110" y="2152327"/>
            <a:ext cx="4179570" cy="955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F7378"/>
                </a:solidFill>
                <a:latin typeface="Calibri" panose="020F0502020204030204" pitchFamily="34" charset="0"/>
                <a:ea typeface="Calibri" panose="020F0502020204030204" pitchFamily="34" charset="0"/>
                <a:cs typeface="Calibri" panose="020F0502020204030204" pitchFamily="34" charset="0"/>
              </a:defRPr>
            </a:lvl1pPr>
          </a:lstStyle>
          <a:p>
            <a:r>
              <a:rPr lang="en-US" sz="4000" dirty="0">
                <a:solidFill>
                  <a:schemeClr val="bg1"/>
                </a:solidFill>
              </a:rPr>
              <a:t>PRIMARY GOALS</a:t>
            </a:r>
          </a:p>
        </p:txBody>
      </p:sp>
      <p:sp>
        <p:nvSpPr>
          <p:cNvPr id="5" name="Subtitle 2">
            <a:extLst>
              <a:ext uri="{FF2B5EF4-FFF2-40B4-BE49-F238E27FC236}">
                <a16:creationId xmlns:a16="http://schemas.microsoft.com/office/drawing/2014/main" id="{B0BD477D-4A42-DC9B-3E1D-EFC54E1B6388}"/>
              </a:ext>
            </a:extLst>
          </p:cNvPr>
          <p:cNvSpPr txBox="1">
            <a:spLocks/>
          </p:cNvSpPr>
          <p:nvPr/>
        </p:nvSpPr>
        <p:spPr>
          <a:xfrm>
            <a:off x="7484110" y="3108092"/>
            <a:ext cx="4565650" cy="21741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solidFill>
                  <a:schemeClr val="bg1"/>
                </a:solidFill>
              </a:rPr>
              <a:t>Secure highly privileged accounts</a:t>
            </a:r>
          </a:p>
          <a:p>
            <a:pPr marL="514350" indent="-514350">
              <a:buFont typeface="+mj-lt"/>
              <a:buAutoNum type="arabicPeriod"/>
            </a:pPr>
            <a:r>
              <a:rPr lang="en-US" dirty="0">
                <a:solidFill>
                  <a:schemeClr val="bg1"/>
                </a:solidFill>
              </a:rPr>
              <a:t>Remove standing elevated access</a:t>
            </a:r>
          </a:p>
          <a:p>
            <a:pPr marL="514350" indent="-514350">
              <a:buFont typeface="+mj-lt"/>
              <a:buAutoNum type="arabicPeriod"/>
            </a:pPr>
            <a:r>
              <a:rPr lang="en-US" dirty="0">
                <a:solidFill>
                  <a:schemeClr val="bg1"/>
                </a:solidFill>
              </a:rPr>
              <a:t>Easy adoption</a:t>
            </a:r>
          </a:p>
          <a:p>
            <a:endParaRPr lang="en-US" dirty="0">
              <a:solidFill>
                <a:schemeClr val="bg1"/>
              </a:solidFill>
            </a:endParaRPr>
          </a:p>
        </p:txBody>
      </p:sp>
    </p:spTree>
    <p:extLst>
      <p:ext uri="{BB962C8B-B14F-4D97-AF65-F5344CB8AC3E}">
        <p14:creationId xmlns:p14="http://schemas.microsoft.com/office/powerpoint/2010/main" val="15710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0386-08C3-8D25-359D-C2AE64F860BC}"/>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8BF9EDB8-E911-26F6-3B64-8DCD2A83DB7A}"/>
              </a:ext>
            </a:extLst>
          </p:cNvPr>
          <p:cNvSpPr txBox="1">
            <a:spLocks/>
          </p:cNvSpPr>
          <p:nvPr/>
        </p:nvSpPr>
        <p:spPr>
          <a:xfrm>
            <a:off x="3101169" y="2679965"/>
            <a:ext cx="5662243" cy="1071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F7378"/>
                </a:solidFill>
                <a:latin typeface="Calibri" panose="020F0502020204030204" pitchFamily="34" charset="0"/>
                <a:ea typeface="Calibri" panose="020F0502020204030204" pitchFamily="34" charset="0"/>
                <a:cs typeface="Calibri" panose="020F0502020204030204" pitchFamily="34" charset="0"/>
              </a:defRPr>
            </a:lvl1pPr>
          </a:lstStyle>
          <a:p>
            <a:r>
              <a:rPr lang="en-US" sz="3200" dirty="0">
                <a:solidFill>
                  <a:schemeClr val="bg1"/>
                </a:solidFill>
              </a:rPr>
              <a:t>Privileged Access Management </a:t>
            </a:r>
            <a:br>
              <a:rPr lang="en-US" sz="3200" dirty="0">
                <a:solidFill>
                  <a:schemeClr val="bg1"/>
                </a:solidFill>
              </a:rPr>
            </a:br>
            <a:r>
              <a:rPr lang="en-US" sz="3200" dirty="0">
                <a:solidFill>
                  <a:schemeClr val="bg1"/>
                </a:solidFill>
              </a:rPr>
              <a:t>(PAM)</a:t>
            </a:r>
          </a:p>
        </p:txBody>
      </p:sp>
      <p:pic>
        <p:nvPicPr>
          <p:cNvPr id="9" name="Picture 8">
            <a:extLst>
              <a:ext uri="{FF2B5EF4-FFF2-40B4-BE49-F238E27FC236}">
                <a16:creationId xmlns:a16="http://schemas.microsoft.com/office/drawing/2014/main" id="{080F7024-D7D8-CD50-F4B0-EABD20960867}"/>
              </a:ext>
            </a:extLst>
          </p:cNvPr>
          <p:cNvPicPr>
            <a:picLocks noChangeAspect="1"/>
          </p:cNvPicPr>
          <p:nvPr/>
        </p:nvPicPr>
        <p:blipFill>
          <a:blip r:embed="rId3"/>
          <a:stretch>
            <a:fillRect/>
          </a:stretch>
        </p:blipFill>
        <p:spPr>
          <a:xfrm>
            <a:off x="9013354" y="550042"/>
            <a:ext cx="1737511" cy="5639289"/>
          </a:xfrm>
          <a:prstGeom prst="rect">
            <a:avLst/>
          </a:prstGeom>
        </p:spPr>
      </p:pic>
    </p:spTree>
    <p:extLst>
      <p:ext uri="{BB962C8B-B14F-4D97-AF65-F5344CB8AC3E}">
        <p14:creationId xmlns:p14="http://schemas.microsoft.com/office/powerpoint/2010/main" val="15245090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3454400" y="1316361"/>
            <a:ext cx="5588000" cy="785166"/>
          </a:xfrm>
        </p:spPr>
        <p:txBody>
          <a:bodyPr anchor="ctr">
            <a:normAutofit/>
          </a:bodyPr>
          <a:lstStyle/>
          <a:p>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How do we get there?</a:t>
            </a:r>
          </a:p>
        </p:txBody>
      </p:sp>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idx="1"/>
            <p:extLst>
              <p:ext uri="{D42A27DB-BD31-4B8C-83A1-F6EECF244321}">
                <p14:modId xmlns:p14="http://schemas.microsoft.com/office/powerpoint/2010/main" val="1606804207"/>
              </p:ext>
            </p:extLst>
          </p:nvPr>
        </p:nvGraphicFramePr>
        <p:xfrm>
          <a:off x="838200" y="2273300"/>
          <a:ext cx="10515600" cy="390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hidden="1">
            <a:extLst>
              <a:ext uri="{FF2B5EF4-FFF2-40B4-BE49-F238E27FC236}">
                <a16:creationId xmlns:a16="http://schemas.microsoft.com/office/drawing/2014/main" id="{92908AF9-2A07-4B50-BC13-471792106EC8}"/>
              </a:ext>
            </a:extLst>
          </p:cNvPr>
          <p:cNvSpPr>
            <a:spLocks noGrp="1"/>
          </p:cNvSpPr>
          <p:nvPr>
            <p:ph type="sldNum" sz="quarter" idx="4294967295"/>
          </p:nvPr>
        </p:nvSpPr>
        <p:spPr>
          <a:xfrm>
            <a:off x="9448800" y="6356350"/>
            <a:ext cx="2743200" cy="365125"/>
          </a:xfrm>
        </p:spPr>
        <p:txBody>
          <a:bodyPr/>
          <a:lstStyle/>
          <a:p>
            <a:pPr>
              <a:spcAft>
                <a:spcPts val="600"/>
              </a:spcAft>
            </a:pPr>
            <a:fld id="{A49DFD55-3C28-40EF-9E31-A92D2E4017FF}" type="slidenum">
              <a:rPr lang="en-US" smtClean="0"/>
              <a:pPr>
                <a:spcAft>
                  <a:spcPts val="600"/>
                </a:spcAft>
              </a:pPr>
              <a:t>20</a:t>
            </a:fld>
            <a:endParaRPr lang="en-US"/>
          </a:p>
        </p:txBody>
      </p:sp>
    </p:spTree>
    <p:extLst>
      <p:ext uri="{BB962C8B-B14F-4D97-AF65-F5344CB8AC3E}">
        <p14:creationId xmlns:p14="http://schemas.microsoft.com/office/powerpoint/2010/main" val="307473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6F7B1-8BD0-0302-5212-62A02C42F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98F0F-0B5C-8BB3-17AA-2B35BECE7903}"/>
              </a:ext>
            </a:extLst>
          </p:cNvPr>
          <p:cNvSpPr>
            <a:spLocks noGrp="1"/>
          </p:cNvSpPr>
          <p:nvPr>
            <p:ph type="title"/>
          </p:nvPr>
        </p:nvSpPr>
        <p:spPr>
          <a:xfrm>
            <a:off x="4910667" y="1426427"/>
            <a:ext cx="1752600" cy="785166"/>
          </a:xfrm>
        </p:spPr>
        <p:txBody>
          <a:bodyPr anchor="ctr">
            <a:normAutofit/>
          </a:bodyPr>
          <a:lstStyle/>
          <a:p>
            <a:r>
              <a:rPr lang="en-US" dirty="0">
                <a:solidFill>
                  <a:schemeClr val="bg1"/>
                </a:solidFill>
              </a:rPr>
              <a:t>Wins</a:t>
            </a:r>
          </a:p>
        </p:txBody>
      </p:sp>
      <p:graphicFrame>
        <p:nvGraphicFramePr>
          <p:cNvPr id="5"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extLst>
              <p:ext uri="{D42A27DB-BD31-4B8C-83A1-F6EECF244321}">
                <p14:modId xmlns:p14="http://schemas.microsoft.com/office/powerpoint/2010/main" val="3434597605"/>
              </p:ext>
            </p:extLst>
          </p:nvPr>
        </p:nvGraphicFramePr>
        <p:xfrm>
          <a:off x="838200" y="2272683"/>
          <a:ext cx="10515600" cy="390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56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15993-34B6-72DC-0475-B3D0788C4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9330B-B285-58C5-A257-4E0481D3EFA4}"/>
              </a:ext>
            </a:extLst>
          </p:cNvPr>
          <p:cNvSpPr>
            <a:spLocks noGrp="1"/>
          </p:cNvSpPr>
          <p:nvPr>
            <p:ph type="title"/>
          </p:nvPr>
        </p:nvSpPr>
        <p:spPr>
          <a:xfrm>
            <a:off x="1350433" y="1536499"/>
            <a:ext cx="9491133" cy="785166"/>
          </a:xfrm>
        </p:spPr>
        <p:txBody>
          <a:bodyPr>
            <a:normAutofit fontScale="90000"/>
          </a:bodyPr>
          <a:lstStyle/>
          <a:p>
            <a:r>
              <a:rPr lang="en-US" b="1" dirty="0">
                <a:solidFill>
                  <a:schemeClr val="bg1"/>
                </a:solidFill>
              </a:rPr>
              <a:t>RECAP: PAM Program achievements to date</a:t>
            </a:r>
          </a:p>
        </p:txBody>
      </p:sp>
      <p:sp>
        <p:nvSpPr>
          <p:cNvPr id="3" name="Content Placeholder 2">
            <a:extLst>
              <a:ext uri="{FF2B5EF4-FFF2-40B4-BE49-F238E27FC236}">
                <a16:creationId xmlns:a16="http://schemas.microsoft.com/office/drawing/2014/main" id="{86452760-B521-B0E3-9102-00F9D2458688}"/>
              </a:ext>
            </a:extLst>
          </p:cNvPr>
          <p:cNvSpPr>
            <a:spLocks noGrp="1"/>
          </p:cNvSpPr>
          <p:nvPr>
            <p:ph idx="1"/>
          </p:nvPr>
        </p:nvSpPr>
        <p:spPr>
          <a:xfrm>
            <a:off x="1587499" y="2315017"/>
            <a:ext cx="9372600" cy="3904280"/>
          </a:xfrm>
        </p:spPr>
        <p:txBody>
          <a:bodyPr>
            <a:normAutofit/>
          </a:bodyPr>
          <a:lstStyle/>
          <a:p>
            <a:r>
              <a:rPr lang="en-US" sz="2800" dirty="0">
                <a:solidFill>
                  <a:schemeClr val="bg1"/>
                </a:solidFill>
              </a:rPr>
              <a:t>DUO: Improvement of security posture with our Duo 2FA service</a:t>
            </a:r>
          </a:p>
          <a:p>
            <a:pPr lvl="2"/>
            <a:r>
              <a:rPr lang="en-US" sz="2400" dirty="0">
                <a:solidFill>
                  <a:schemeClr val="bg1"/>
                </a:solidFill>
              </a:rPr>
              <a:t>Risk-based authentication (RBA). </a:t>
            </a:r>
          </a:p>
          <a:p>
            <a:pPr lvl="2"/>
            <a:r>
              <a:rPr lang="en-US" sz="2400" dirty="0">
                <a:solidFill>
                  <a:schemeClr val="bg1"/>
                </a:solidFill>
              </a:rPr>
              <a:t>Controls around Admins.</a:t>
            </a:r>
          </a:p>
          <a:p>
            <a:r>
              <a:rPr lang="en-US" sz="2800" dirty="0">
                <a:solidFill>
                  <a:schemeClr val="bg1"/>
                </a:solidFill>
              </a:rPr>
              <a:t>CyberArk:</a:t>
            </a:r>
          </a:p>
          <a:p>
            <a:pPr lvl="1"/>
            <a:r>
              <a:rPr lang="en-US" sz="2400" dirty="0">
                <a:solidFill>
                  <a:schemeClr val="bg1"/>
                </a:solidFill>
              </a:rPr>
              <a:t>securing highest privileged access: Domain Admins, Server Admins,</a:t>
            </a:r>
          </a:p>
          <a:p>
            <a:r>
              <a:rPr lang="en-US" sz="2800" dirty="0">
                <a:solidFill>
                  <a:schemeClr val="bg1"/>
                </a:solidFill>
              </a:rPr>
              <a:t>MS PIM </a:t>
            </a:r>
          </a:p>
          <a:p>
            <a:pPr lvl="1"/>
            <a:r>
              <a:rPr lang="en-US" sz="2400" dirty="0">
                <a:solidFill>
                  <a:schemeClr val="bg1"/>
                </a:solidFill>
              </a:rPr>
              <a:t>Securing the cloud (Azure/M365)</a:t>
            </a:r>
            <a:endParaRPr lang="en-US" dirty="0">
              <a:solidFill>
                <a:schemeClr val="bg1"/>
              </a:solidFill>
            </a:endParaRPr>
          </a:p>
        </p:txBody>
      </p:sp>
    </p:spTree>
    <p:extLst>
      <p:ext uri="{BB962C8B-B14F-4D97-AF65-F5344CB8AC3E}">
        <p14:creationId xmlns:p14="http://schemas.microsoft.com/office/powerpoint/2010/main" val="385388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790D5-2291-6502-3C0A-1090A464005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B66EE91-67AC-7468-D13C-81C9D0B7982D}"/>
              </a:ext>
            </a:extLst>
          </p:cNvPr>
          <p:cNvSpPr>
            <a:spLocks noGrp="1"/>
          </p:cNvSpPr>
          <p:nvPr>
            <p:ph type="title"/>
          </p:nvPr>
        </p:nvSpPr>
        <p:spPr/>
        <p:txBody>
          <a:bodyPr/>
          <a:lstStyle/>
          <a:p>
            <a:endParaRPr lang="en-US" dirty="0">
              <a:solidFill>
                <a:schemeClr val="bg1"/>
              </a:solidFill>
            </a:endParaRPr>
          </a:p>
        </p:txBody>
      </p:sp>
      <p:sp>
        <p:nvSpPr>
          <p:cNvPr id="12" name="Content Placeholder 3">
            <a:extLst>
              <a:ext uri="{FF2B5EF4-FFF2-40B4-BE49-F238E27FC236}">
                <a16:creationId xmlns:a16="http://schemas.microsoft.com/office/drawing/2014/main" id="{F76D195F-FAB5-4D16-2005-3C9C838C3ED9}"/>
              </a:ext>
            </a:extLst>
          </p:cNvPr>
          <p:cNvSpPr>
            <a:spLocks noGrp="1"/>
          </p:cNvSpPr>
          <p:nvPr>
            <p:ph sz="half" idx="2"/>
          </p:nvPr>
        </p:nvSpPr>
        <p:spPr>
          <a:xfrm>
            <a:off x="4873504" y="2289875"/>
            <a:ext cx="6801160" cy="3675967"/>
          </a:xfrm>
        </p:spPr>
        <p:txBody>
          <a:bodyPr/>
          <a:lstStyle/>
          <a:p>
            <a:r>
              <a:rPr lang="en-US" dirty="0">
                <a:solidFill>
                  <a:schemeClr val="bg1"/>
                </a:solidFill>
              </a:rPr>
              <a:t>Take time to design the program/approach</a:t>
            </a:r>
          </a:p>
          <a:p>
            <a:r>
              <a:rPr lang="en-US" dirty="0">
                <a:solidFill>
                  <a:schemeClr val="bg1"/>
                </a:solidFill>
              </a:rPr>
              <a:t>There is no silver bullet</a:t>
            </a:r>
          </a:p>
          <a:p>
            <a:r>
              <a:rPr lang="en-US" dirty="0">
                <a:solidFill>
                  <a:schemeClr val="bg1"/>
                </a:solidFill>
              </a:rPr>
              <a:t>Adoption is the biggest challenge.</a:t>
            </a:r>
          </a:p>
          <a:p>
            <a:pPr lvl="1"/>
            <a:r>
              <a:rPr lang="en-US" dirty="0">
                <a:solidFill>
                  <a:schemeClr val="bg1"/>
                </a:solidFill>
              </a:rPr>
              <a:t>Find way to enhance user experience</a:t>
            </a:r>
          </a:p>
          <a:p>
            <a:pPr lvl="1"/>
            <a:r>
              <a:rPr lang="en-US" dirty="0">
                <a:solidFill>
                  <a:schemeClr val="bg1"/>
                </a:solidFill>
              </a:rPr>
              <a:t>Remove friction where possible</a:t>
            </a:r>
          </a:p>
          <a:p>
            <a:r>
              <a:rPr lang="en-US" dirty="0">
                <a:solidFill>
                  <a:schemeClr val="bg1"/>
                </a:solidFill>
              </a:rPr>
              <a:t>If you haven’t implemented PIM do it now</a:t>
            </a:r>
          </a:p>
          <a:p>
            <a:r>
              <a:rPr lang="en-US" dirty="0">
                <a:solidFill>
                  <a:schemeClr val="bg1"/>
                </a:solidFill>
              </a:rPr>
              <a:t>Duo has some substantial new improvements – lean in</a:t>
            </a:r>
          </a:p>
        </p:txBody>
      </p:sp>
      <p:sp>
        <p:nvSpPr>
          <p:cNvPr id="6" name="TextBox 5">
            <a:extLst>
              <a:ext uri="{FF2B5EF4-FFF2-40B4-BE49-F238E27FC236}">
                <a16:creationId xmlns:a16="http://schemas.microsoft.com/office/drawing/2014/main" id="{526D7C0F-52B8-0F79-8317-5C61DF9C9CAA}"/>
              </a:ext>
            </a:extLst>
          </p:cNvPr>
          <p:cNvSpPr txBox="1"/>
          <p:nvPr/>
        </p:nvSpPr>
        <p:spPr>
          <a:xfrm>
            <a:off x="4679527" y="1474800"/>
            <a:ext cx="2832946" cy="584775"/>
          </a:xfrm>
          <a:prstGeom prst="rect">
            <a:avLst/>
          </a:prstGeom>
          <a:noFill/>
        </p:spPr>
        <p:txBody>
          <a:bodyPr wrap="square">
            <a:spAutoFit/>
          </a:bodyPr>
          <a:lstStyle/>
          <a:p>
            <a:r>
              <a:rPr lang="en-US" sz="3200" dirty="0">
                <a:solidFill>
                  <a:schemeClr val="bg1"/>
                </a:solidFill>
              </a:rPr>
              <a:t>Key Takeaways</a:t>
            </a:r>
            <a:endParaRPr lang="en-US" sz="3200" dirty="0"/>
          </a:p>
        </p:txBody>
      </p:sp>
      <p:pic>
        <p:nvPicPr>
          <p:cNvPr id="9" name="Picture 8">
            <a:extLst>
              <a:ext uri="{FF2B5EF4-FFF2-40B4-BE49-F238E27FC236}">
                <a16:creationId xmlns:a16="http://schemas.microsoft.com/office/drawing/2014/main" id="{7B68E172-04A7-687B-91CC-BC7FDF483708}"/>
              </a:ext>
            </a:extLst>
          </p:cNvPr>
          <p:cNvPicPr>
            <a:picLocks noChangeAspect="1"/>
          </p:cNvPicPr>
          <p:nvPr/>
        </p:nvPicPr>
        <p:blipFill>
          <a:blip r:embed="rId3"/>
          <a:stretch>
            <a:fillRect/>
          </a:stretch>
        </p:blipFill>
        <p:spPr>
          <a:xfrm>
            <a:off x="2293385" y="1554453"/>
            <a:ext cx="1463070" cy="4748560"/>
          </a:xfrm>
          <a:prstGeom prst="rect">
            <a:avLst/>
          </a:prstGeom>
        </p:spPr>
      </p:pic>
    </p:spTree>
    <p:extLst>
      <p:ext uri="{BB962C8B-B14F-4D97-AF65-F5344CB8AC3E}">
        <p14:creationId xmlns:p14="http://schemas.microsoft.com/office/powerpoint/2010/main" val="2210155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CAAE-39F8-9588-9D06-42108C950332}"/>
              </a:ext>
            </a:extLst>
          </p:cNvPr>
          <p:cNvPicPr>
            <a:picLocks noChangeAspect="1"/>
          </p:cNvPicPr>
          <p:nvPr/>
        </p:nvPicPr>
        <p:blipFill>
          <a:blip r:embed="rId2"/>
          <a:stretch>
            <a:fillRect/>
          </a:stretch>
        </p:blipFill>
        <p:spPr>
          <a:xfrm>
            <a:off x="2997200" y="1930305"/>
            <a:ext cx="5235186" cy="3758595"/>
          </a:xfrm>
          <a:prstGeom prst="rect">
            <a:avLst/>
          </a:prstGeom>
        </p:spPr>
      </p:pic>
      <p:sp>
        <p:nvSpPr>
          <p:cNvPr id="4" name="Title 3">
            <a:extLst>
              <a:ext uri="{FF2B5EF4-FFF2-40B4-BE49-F238E27FC236}">
                <a16:creationId xmlns:a16="http://schemas.microsoft.com/office/drawing/2014/main" id="{4FEE7D3A-DACE-788A-992B-ECDE4789503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7689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D709-3E1A-AAFA-3164-5D462550366F}"/>
              </a:ext>
            </a:extLst>
          </p:cNvPr>
          <p:cNvSpPr>
            <a:spLocks noGrp="1"/>
          </p:cNvSpPr>
          <p:nvPr>
            <p:ph type="title"/>
          </p:nvPr>
        </p:nvSpPr>
        <p:spPr>
          <a:xfrm>
            <a:off x="3432386" y="1229971"/>
            <a:ext cx="4885267" cy="785166"/>
          </a:xfrm>
        </p:spPr>
        <p:txBody>
          <a:bodyPr/>
          <a:lstStyle/>
          <a:p>
            <a:pPr algn="ctr"/>
            <a:r>
              <a:rPr lang="en-US" b="1" dirty="0">
                <a:solidFill>
                  <a:schemeClr val="bg1"/>
                </a:solidFill>
              </a:rPr>
              <a:t>PAM Program Team</a:t>
            </a:r>
          </a:p>
        </p:txBody>
      </p:sp>
      <p:sp>
        <p:nvSpPr>
          <p:cNvPr id="4" name="Content Placeholder 2">
            <a:extLst>
              <a:ext uri="{FF2B5EF4-FFF2-40B4-BE49-F238E27FC236}">
                <a16:creationId xmlns:a16="http://schemas.microsoft.com/office/drawing/2014/main" id="{FD814C8F-2C1D-23F4-813C-5172A76A66F8}"/>
              </a:ext>
            </a:extLst>
          </p:cNvPr>
          <p:cNvSpPr>
            <a:spLocks noGrp="1"/>
          </p:cNvSpPr>
          <p:nvPr>
            <p:ph idx="1"/>
          </p:nvPr>
        </p:nvSpPr>
        <p:spPr>
          <a:xfrm>
            <a:off x="4089400" y="2216844"/>
            <a:ext cx="3911600" cy="2695515"/>
          </a:xfrm>
        </p:spPr>
        <p:txBody>
          <a:bodyPr>
            <a:normAutofit lnSpcReduction="10000"/>
          </a:bodyPr>
          <a:lstStyle/>
          <a:p>
            <a:r>
              <a:rPr lang="en-US" sz="1800" b="1" dirty="0">
                <a:solidFill>
                  <a:schemeClr val="bg1"/>
                </a:solidFill>
                <a:latin typeface="+mn-lt"/>
              </a:rPr>
              <a:t>Sponsors:</a:t>
            </a:r>
          </a:p>
          <a:p>
            <a:pPr lvl="1"/>
            <a:r>
              <a:rPr lang="en-US" sz="1800" dirty="0">
                <a:solidFill>
                  <a:schemeClr val="bg1"/>
                </a:solidFill>
                <a:latin typeface="+mn-lt"/>
              </a:rPr>
              <a:t>Lorna Koppel (Dir. OIS)</a:t>
            </a:r>
          </a:p>
          <a:p>
            <a:pPr lvl="1"/>
            <a:r>
              <a:rPr lang="en-US" sz="1800" dirty="0">
                <a:solidFill>
                  <a:schemeClr val="bg1"/>
                </a:solidFill>
                <a:latin typeface="+mn-lt"/>
              </a:rPr>
              <a:t>Karen Gratiano (Dir. ITEE)</a:t>
            </a:r>
          </a:p>
          <a:p>
            <a:pPr lvl="1"/>
            <a:r>
              <a:rPr lang="en-US" sz="1800" dirty="0">
                <a:solidFill>
                  <a:schemeClr val="bg1"/>
                </a:solidFill>
                <a:latin typeface="+mn-lt"/>
              </a:rPr>
              <a:t>Marvin Nachatelo (Assoc. Dir. ESCP)</a:t>
            </a:r>
          </a:p>
          <a:p>
            <a:pPr marL="0" indent="0">
              <a:buNone/>
            </a:pPr>
            <a:endParaRPr lang="en-US" sz="1800" b="1" dirty="0">
              <a:solidFill>
                <a:schemeClr val="bg1"/>
              </a:solidFill>
              <a:latin typeface="+mn-lt"/>
            </a:endParaRPr>
          </a:p>
          <a:p>
            <a:r>
              <a:rPr lang="en-US" sz="1800" b="1" dirty="0">
                <a:solidFill>
                  <a:schemeClr val="bg1"/>
                </a:solidFill>
                <a:latin typeface="+mn-lt"/>
              </a:rPr>
              <a:t>Participation by other groups</a:t>
            </a:r>
          </a:p>
          <a:p>
            <a:pPr lvl="1"/>
            <a:r>
              <a:rPr lang="en-US" sz="1800" dirty="0">
                <a:solidFill>
                  <a:schemeClr val="bg1"/>
                </a:solidFill>
              </a:rPr>
              <a:t>Client Support Services</a:t>
            </a:r>
          </a:p>
          <a:p>
            <a:pPr lvl="1"/>
            <a:r>
              <a:rPr lang="en-US" sz="1800" dirty="0">
                <a:solidFill>
                  <a:schemeClr val="bg1"/>
                </a:solidFill>
                <a:latin typeface="+mn-lt"/>
              </a:rPr>
              <a:t>End Point</a:t>
            </a:r>
          </a:p>
        </p:txBody>
      </p:sp>
      <p:sp>
        <p:nvSpPr>
          <p:cNvPr id="5" name="Content Placeholder 2">
            <a:extLst>
              <a:ext uri="{FF2B5EF4-FFF2-40B4-BE49-F238E27FC236}">
                <a16:creationId xmlns:a16="http://schemas.microsoft.com/office/drawing/2014/main" id="{ED38435C-CAAF-8171-8362-745D0E7CD124}"/>
              </a:ext>
            </a:extLst>
          </p:cNvPr>
          <p:cNvSpPr txBox="1">
            <a:spLocks/>
          </p:cNvSpPr>
          <p:nvPr/>
        </p:nvSpPr>
        <p:spPr>
          <a:xfrm>
            <a:off x="757766" y="2152327"/>
            <a:ext cx="3836709" cy="308311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1800" b="1" dirty="0">
                <a:solidFill>
                  <a:schemeClr val="bg1"/>
                </a:solidFill>
                <a:effectLst/>
              </a:rPr>
              <a:t>Core Team: </a:t>
            </a:r>
          </a:p>
          <a:p>
            <a:pPr lvl="1"/>
            <a:r>
              <a:rPr lang="en-US" dirty="0">
                <a:solidFill>
                  <a:schemeClr val="bg1"/>
                </a:solidFill>
                <a:effectLst/>
              </a:rPr>
              <a:t>Robert Piscitello (TTS Project Services Manager)</a:t>
            </a:r>
          </a:p>
          <a:p>
            <a:pPr lvl="1"/>
            <a:r>
              <a:rPr lang="en-US" dirty="0">
                <a:solidFill>
                  <a:schemeClr val="bg1"/>
                </a:solidFill>
                <a:effectLst/>
              </a:rPr>
              <a:t>Jeff Stich (OIS)</a:t>
            </a:r>
          </a:p>
          <a:p>
            <a:pPr lvl="1"/>
            <a:r>
              <a:rPr lang="en-US" dirty="0">
                <a:solidFill>
                  <a:schemeClr val="bg1"/>
                </a:solidFill>
                <a:effectLst/>
              </a:rPr>
              <a:t>Ned Harvey (ESCP)</a:t>
            </a:r>
          </a:p>
          <a:p>
            <a:pPr lvl="1"/>
            <a:r>
              <a:rPr lang="en-US" dirty="0">
                <a:solidFill>
                  <a:schemeClr val="bg1"/>
                </a:solidFill>
                <a:effectLst/>
              </a:rPr>
              <a:t>Ian Altgilbers (IAM)</a:t>
            </a:r>
          </a:p>
          <a:p>
            <a:pPr lvl="1"/>
            <a:r>
              <a:rPr lang="en-US" dirty="0">
                <a:solidFill>
                  <a:schemeClr val="bg1"/>
                </a:solidFill>
                <a:effectLst/>
              </a:rPr>
              <a:t>Petar Ivanov (IAM)</a:t>
            </a:r>
          </a:p>
          <a:p>
            <a:pPr lvl="1"/>
            <a:r>
              <a:rPr lang="en-US" dirty="0">
                <a:solidFill>
                  <a:schemeClr val="bg1"/>
                </a:solidFill>
                <a:effectLst/>
              </a:rPr>
              <a:t>Andrew Levine (IAM)</a:t>
            </a:r>
          </a:p>
          <a:p>
            <a:pPr lvl="1"/>
            <a:r>
              <a:rPr lang="en-US" dirty="0">
                <a:solidFill>
                  <a:schemeClr val="bg1"/>
                </a:solidFill>
                <a:effectLst/>
              </a:rPr>
              <a:t>Jon Rice (IAM)</a:t>
            </a:r>
          </a:p>
        </p:txBody>
      </p:sp>
      <p:sp>
        <p:nvSpPr>
          <p:cNvPr id="8" name="Content Placeholder 5">
            <a:extLst>
              <a:ext uri="{FF2B5EF4-FFF2-40B4-BE49-F238E27FC236}">
                <a16:creationId xmlns:a16="http://schemas.microsoft.com/office/drawing/2014/main" id="{78EDBD7C-E561-0669-BB64-FE73F0295BB3}"/>
              </a:ext>
            </a:extLst>
          </p:cNvPr>
          <p:cNvSpPr txBox="1">
            <a:spLocks/>
          </p:cNvSpPr>
          <p:nvPr/>
        </p:nvSpPr>
        <p:spPr>
          <a:xfrm>
            <a:off x="7841823" y="2277804"/>
            <a:ext cx="4033520" cy="2427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bg1"/>
                </a:solidFill>
                <a:latin typeface="+mn-lt"/>
              </a:rPr>
              <a:t>Activities</a:t>
            </a:r>
          </a:p>
          <a:p>
            <a:pPr lvl="1"/>
            <a:r>
              <a:rPr lang="en-US" sz="1800" dirty="0">
                <a:solidFill>
                  <a:schemeClr val="bg1"/>
                </a:solidFill>
                <a:latin typeface="+mn-lt"/>
              </a:rPr>
              <a:t>Working sessions</a:t>
            </a:r>
          </a:p>
          <a:p>
            <a:pPr lvl="1"/>
            <a:r>
              <a:rPr lang="en-US" sz="1800" dirty="0">
                <a:solidFill>
                  <a:schemeClr val="bg1"/>
                </a:solidFill>
                <a:latin typeface="+mn-lt"/>
              </a:rPr>
              <a:t>Regular check-ins with sponsors</a:t>
            </a:r>
          </a:p>
          <a:p>
            <a:pPr lvl="1"/>
            <a:r>
              <a:rPr lang="en-US" sz="1800" dirty="0">
                <a:solidFill>
                  <a:schemeClr val="bg1"/>
                </a:solidFill>
                <a:latin typeface="+mn-lt"/>
              </a:rPr>
              <a:t>Meetings with Vendors</a:t>
            </a:r>
          </a:p>
          <a:p>
            <a:pPr lvl="1"/>
            <a:r>
              <a:rPr lang="en-US" sz="1800" dirty="0">
                <a:solidFill>
                  <a:schemeClr val="bg1"/>
                </a:solidFill>
                <a:latin typeface="+mn-lt"/>
              </a:rPr>
              <a:t>Participation in events </a:t>
            </a:r>
          </a:p>
          <a:p>
            <a:pPr lvl="1"/>
            <a:r>
              <a:rPr lang="en-US" sz="1800" dirty="0">
                <a:solidFill>
                  <a:schemeClr val="bg1"/>
                </a:solidFill>
                <a:latin typeface="+mn-lt"/>
              </a:rPr>
              <a:t>Operational work</a:t>
            </a:r>
          </a:p>
          <a:p>
            <a:pPr lvl="1"/>
            <a:r>
              <a:rPr lang="en-US" sz="1800" dirty="0">
                <a:solidFill>
                  <a:schemeClr val="bg1"/>
                </a:solidFill>
                <a:latin typeface="+mn-lt"/>
              </a:rPr>
              <a:t>Outreach</a:t>
            </a:r>
          </a:p>
        </p:txBody>
      </p:sp>
    </p:spTree>
    <p:extLst>
      <p:ext uri="{BB962C8B-B14F-4D97-AF65-F5344CB8AC3E}">
        <p14:creationId xmlns:p14="http://schemas.microsoft.com/office/powerpoint/2010/main" val="337791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A098-312C-59D0-F8AD-6BACF013C35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3A84E36-0A6D-38E3-80D6-4C8F8759329D}"/>
              </a:ext>
            </a:extLst>
          </p:cNvPr>
          <p:cNvSpPr>
            <a:spLocks noGrp="1"/>
          </p:cNvSpPr>
          <p:nvPr>
            <p:ph type="title"/>
          </p:nvPr>
        </p:nvSpPr>
        <p:spPr/>
        <p:txBody>
          <a:bodyPr anchor="ctr">
            <a:normAutofit fontScale="90000"/>
          </a:bodyPr>
          <a:lstStyle/>
          <a:p>
            <a:endParaRPr lang="en-US" dirty="0"/>
          </a:p>
        </p:txBody>
      </p:sp>
      <p:pic>
        <p:nvPicPr>
          <p:cNvPr id="5" name="Picture 2" descr="Security Shield With Padlock Images ...">
            <a:extLst>
              <a:ext uri="{FF2B5EF4-FFF2-40B4-BE49-F238E27FC236}">
                <a16:creationId xmlns:a16="http://schemas.microsoft.com/office/drawing/2014/main" id="{DC441D6F-6B51-BC04-089C-021A4183168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778" r="-1" b="13244"/>
          <a:stretch>
            <a:fillRect/>
          </a:stretch>
        </p:blipFill>
        <p:spPr bwMode="auto">
          <a:xfrm>
            <a:off x="1000760" y="2342832"/>
            <a:ext cx="3022379" cy="253809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6E3E043A-C2F6-000D-80FC-3859F81CC981}"/>
              </a:ext>
            </a:extLst>
          </p:cNvPr>
          <p:cNvSpPr>
            <a:spLocks noGrp="1"/>
          </p:cNvSpPr>
          <p:nvPr>
            <p:ph sz="half" idx="2"/>
          </p:nvPr>
        </p:nvSpPr>
        <p:spPr>
          <a:xfrm>
            <a:off x="4201161" y="1825625"/>
            <a:ext cx="7152640" cy="3635375"/>
          </a:xfrm>
        </p:spPr>
        <p:txBody>
          <a:bodyPr>
            <a:normAutofit/>
          </a:bodyPr>
          <a:lstStyle/>
          <a:p>
            <a:r>
              <a:rPr lang="en-US" dirty="0">
                <a:solidFill>
                  <a:schemeClr val="bg1"/>
                </a:solidFill>
              </a:rPr>
              <a:t>What is Privileged Access Management (PAM)</a:t>
            </a:r>
          </a:p>
          <a:p>
            <a:r>
              <a:rPr lang="en-US" dirty="0">
                <a:solidFill>
                  <a:schemeClr val="bg1"/>
                </a:solidFill>
              </a:rPr>
              <a:t>Our Approach to PAM</a:t>
            </a:r>
          </a:p>
          <a:p>
            <a:r>
              <a:rPr lang="en-US" dirty="0">
                <a:solidFill>
                  <a:schemeClr val="bg1"/>
                </a:solidFill>
              </a:rPr>
              <a:t>Technologies powering our PAM Strategy</a:t>
            </a:r>
          </a:p>
          <a:p>
            <a:pPr marL="914400" lvl="1" indent="-457200">
              <a:buFont typeface="+mj-lt"/>
              <a:buAutoNum type="arabicPeriod"/>
            </a:pPr>
            <a:r>
              <a:rPr lang="en-US" sz="2800" dirty="0">
                <a:solidFill>
                  <a:schemeClr val="bg1"/>
                </a:solidFill>
              </a:rPr>
              <a:t>Cisco Duo</a:t>
            </a:r>
          </a:p>
          <a:p>
            <a:pPr marL="914400" lvl="1" indent="-457200">
              <a:buFont typeface="+mj-lt"/>
              <a:buAutoNum type="arabicPeriod"/>
            </a:pPr>
            <a:r>
              <a:rPr lang="en-US" sz="2800" dirty="0">
                <a:solidFill>
                  <a:schemeClr val="bg1"/>
                </a:solidFill>
              </a:rPr>
              <a:t>CyberArk Privileged Cloud</a:t>
            </a:r>
          </a:p>
          <a:p>
            <a:pPr marL="914400" lvl="1" indent="-457200">
              <a:buFont typeface="+mj-lt"/>
              <a:buAutoNum type="arabicPeriod"/>
            </a:pPr>
            <a:r>
              <a:rPr lang="en-US" sz="2800" dirty="0">
                <a:solidFill>
                  <a:schemeClr val="bg1"/>
                </a:solidFill>
              </a:rPr>
              <a:t>CyberArk Secure Cloud (</a:t>
            </a:r>
            <a:r>
              <a:rPr lang="en-US" sz="2800" dirty="0" err="1">
                <a:solidFill>
                  <a:schemeClr val="bg1"/>
                </a:solidFill>
              </a:rPr>
              <a:t>fka</a:t>
            </a:r>
            <a:r>
              <a:rPr lang="en-US" sz="2800" dirty="0">
                <a:solidFill>
                  <a:schemeClr val="bg1"/>
                </a:solidFill>
              </a:rPr>
              <a:t> Conjur Cloud)</a:t>
            </a:r>
          </a:p>
          <a:p>
            <a:pPr marL="914400" lvl="1" indent="-457200">
              <a:buFont typeface="+mj-lt"/>
              <a:buAutoNum type="arabicPeriod"/>
            </a:pPr>
            <a:r>
              <a:rPr lang="en-US" sz="2800" dirty="0">
                <a:solidFill>
                  <a:schemeClr val="bg1"/>
                </a:solidFill>
              </a:rPr>
              <a:t>Microsoft PIM</a:t>
            </a:r>
          </a:p>
        </p:txBody>
      </p:sp>
    </p:spTree>
    <p:extLst>
      <p:ext uri="{BB962C8B-B14F-4D97-AF65-F5344CB8AC3E}">
        <p14:creationId xmlns:p14="http://schemas.microsoft.com/office/powerpoint/2010/main" val="37443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42094-91F9-6B2F-58F1-D2BD3568F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318B2-7580-27F0-B201-C41E2D3DFEA2}"/>
              </a:ext>
            </a:extLst>
          </p:cNvPr>
          <p:cNvSpPr>
            <a:spLocks noGrp="1"/>
          </p:cNvSpPr>
          <p:nvPr>
            <p:ph type="title"/>
          </p:nvPr>
        </p:nvSpPr>
        <p:spPr>
          <a:xfrm>
            <a:off x="4250266" y="1553428"/>
            <a:ext cx="3293533" cy="785166"/>
          </a:xfrm>
        </p:spPr>
        <p:txBody>
          <a:bodyPr/>
          <a:lstStyle/>
          <a:p>
            <a:r>
              <a:rPr lang="en-US" b="1" dirty="0">
                <a:solidFill>
                  <a:schemeClr val="bg1"/>
                </a:solidFill>
              </a:rPr>
              <a:t>What is PAM?</a:t>
            </a:r>
            <a:r>
              <a:rPr lang="en-US" dirty="0">
                <a:solidFill>
                  <a:schemeClr val="bg1"/>
                </a:solidFill>
              </a:rPr>
              <a:t>	</a:t>
            </a:r>
          </a:p>
        </p:txBody>
      </p:sp>
      <p:sp>
        <p:nvSpPr>
          <p:cNvPr id="6" name="Content Placeholder 5">
            <a:extLst>
              <a:ext uri="{FF2B5EF4-FFF2-40B4-BE49-F238E27FC236}">
                <a16:creationId xmlns:a16="http://schemas.microsoft.com/office/drawing/2014/main" id="{AA7482A8-AC20-A580-13A4-57EA92C3E1C7}"/>
              </a:ext>
            </a:extLst>
          </p:cNvPr>
          <p:cNvSpPr>
            <a:spLocks noGrp="1"/>
          </p:cNvSpPr>
          <p:nvPr>
            <p:ph idx="1"/>
          </p:nvPr>
        </p:nvSpPr>
        <p:spPr/>
        <p:txBody>
          <a:bodyPr>
            <a:normAutofit/>
          </a:bodyPr>
          <a:lstStyle/>
          <a:p>
            <a:pPr marL="0" indent="0" algn="ctr">
              <a:buNone/>
            </a:pPr>
            <a:endParaRPr lang="en-US" sz="3600" dirty="0">
              <a:solidFill>
                <a:schemeClr val="bg1"/>
              </a:solidFill>
            </a:endParaRPr>
          </a:p>
          <a:p>
            <a:pPr marL="0" indent="0" algn="ctr">
              <a:buNone/>
            </a:pPr>
            <a:r>
              <a:rPr lang="en-US" sz="3600" dirty="0">
                <a:solidFill>
                  <a:schemeClr val="bg1"/>
                </a:solidFill>
              </a:rPr>
              <a:t>Definition*:</a:t>
            </a:r>
          </a:p>
          <a:p>
            <a:pPr marL="457200" lvl="1" indent="0">
              <a:buNone/>
            </a:pPr>
            <a:r>
              <a:rPr lang="en-US" sz="3200" dirty="0">
                <a:solidFill>
                  <a:schemeClr val="bg1"/>
                </a:solidFill>
              </a:rPr>
              <a:t>PAM is a cybersecurity practice that focuses on securing and managing access to critical systems that require elevated permissions.</a:t>
            </a:r>
          </a:p>
        </p:txBody>
      </p:sp>
    </p:spTree>
    <p:extLst>
      <p:ext uri="{BB962C8B-B14F-4D97-AF65-F5344CB8AC3E}">
        <p14:creationId xmlns:p14="http://schemas.microsoft.com/office/powerpoint/2010/main" val="193919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5B58-48A5-8A97-490A-9DF1DED04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80A9B-031E-E141-5821-4176F7E9CB7F}"/>
              </a:ext>
            </a:extLst>
          </p:cNvPr>
          <p:cNvSpPr>
            <a:spLocks noGrp="1"/>
          </p:cNvSpPr>
          <p:nvPr>
            <p:ph type="title"/>
          </p:nvPr>
        </p:nvSpPr>
        <p:spPr>
          <a:xfrm>
            <a:off x="3893095" y="640002"/>
            <a:ext cx="4223294" cy="785166"/>
          </a:xfrm>
        </p:spPr>
        <p:txBody>
          <a:bodyPr/>
          <a:lstStyle/>
          <a:p>
            <a:r>
              <a:rPr lang="en-US" b="1" dirty="0">
                <a:solidFill>
                  <a:schemeClr val="bg1"/>
                </a:solidFill>
              </a:rPr>
              <a:t>Terms / Concepts</a:t>
            </a:r>
          </a:p>
        </p:txBody>
      </p:sp>
      <p:graphicFrame>
        <p:nvGraphicFramePr>
          <p:cNvPr id="3" name="Table 2">
            <a:extLst>
              <a:ext uri="{FF2B5EF4-FFF2-40B4-BE49-F238E27FC236}">
                <a16:creationId xmlns:a16="http://schemas.microsoft.com/office/drawing/2014/main" id="{F99C78EE-6213-92E8-C54A-9301A8F1F94B}"/>
              </a:ext>
            </a:extLst>
          </p:cNvPr>
          <p:cNvGraphicFramePr>
            <a:graphicFrameLocks noGrp="1"/>
          </p:cNvGraphicFramePr>
          <p:nvPr>
            <p:extLst>
              <p:ext uri="{D42A27DB-BD31-4B8C-83A1-F6EECF244321}">
                <p14:modId xmlns:p14="http://schemas.microsoft.com/office/powerpoint/2010/main" val="1411894204"/>
              </p:ext>
            </p:extLst>
          </p:nvPr>
        </p:nvGraphicFramePr>
        <p:xfrm>
          <a:off x="838200" y="1660917"/>
          <a:ext cx="10492740" cy="4863253"/>
        </p:xfrm>
        <a:graphic>
          <a:graphicData uri="http://schemas.openxmlformats.org/drawingml/2006/table">
            <a:tbl>
              <a:tblPr firstRow="1" bandRow="1">
                <a:tableStyleId>{5C22544A-7EE6-4342-B048-85BDC9FD1C3A}</a:tableStyleId>
              </a:tblPr>
              <a:tblGrid>
                <a:gridCol w="2931160">
                  <a:extLst>
                    <a:ext uri="{9D8B030D-6E8A-4147-A177-3AD203B41FA5}">
                      <a16:colId xmlns:a16="http://schemas.microsoft.com/office/drawing/2014/main" val="1573205124"/>
                    </a:ext>
                  </a:extLst>
                </a:gridCol>
                <a:gridCol w="7561580">
                  <a:extLst>
                    <a:ext uri="{9D8B030D-6E8A-4147-A177-3AD203B41FA5}">
                      <a16:colId xmlns:a16="http://schemas.microsoft.com/office/drawing/2014/main" val="581066659"/>
                    </a:ext>
                  </a:extLst>
                </a:gridCol>
              </a:tblGrid>
              <a:tr h="39959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4663758"/>
                  </a:ext>
                </a:extLst>
              </a:tr>
              <a:tr h="699298">
                <a:tc>
                  <a:txBody>
                    <a:bodyPr/>
                    <a:lstStyle/>
                    <a:p>
                      <a:pPr algn="l"/>
                      <a:r>
                        <a:rPr lang="en-US" sz="2000" kern="1200" dirty="0">
                          <a:solidFill>
                            <a:schemeClr val="dk1"/>
                          </a:solidFill>
                          <a:latin typeface="+mn-lt"/>
                          <a:ea typeface="+mn-ea"/>
                          <a:cs typeface="+mn-cs"/>
                        </a:rPr>
                        <a:t>Privileged Accounts</a:t>
                      </a:r>
                      <a:endParaRPr lang="en-US" sz="2000" dirty="0"/>
                    </a:p>
                  </a:txBody>
                  <a:tcPr anchor="ctr"/>
                </a:tc>
                <a:tc>
                  <a:txBody>
                    <a:bodyPr/>
                    <a:lstStyle/>
                    <a:p>
                      <a:pPr algn="l"/>
                      <a:r>
                        <a:rPr lang="en-US" sz="2000" kern="1200" dirty="0">
                          <a:solidFill>
                            <a:schemeClr val="dk1"/>
                          </a:solidFill>
                          <a:latin typeface="+mn-lt"/>
                          <a:ea typeface="+mn-ea"/>
                          <a:cs typeface="+mn-cs"/>
                        </a:rPr>
                        <a:t>Accounts with elevated permissions, such as administrator accounts. Removing privileges from “daily drive” accounts is a fundamental concept.</a:t>
                      </a:r>
                      <a:endParaRPr lang="en-US" sz="2000" dirty="0"/>
                    </a:p>
                  </a:txBody>
                  <a:tcPr anchor="ctr"/>
                </a:tc>
                <a:extLst>
                  <a:ext uri="{0D108BD9-81ED-4DB2-BD59-A6C34878D82A}">
                    <a16:rowId xmlns:a16="http://schemas.microsoft.com/office/drawing/2014/main" val="3328434189"/>
                  </a:ext>
                </a:extLst>
              </a:tr>
              <a:tr h="699298">
                <a:tc>
                  <a:txBody>
                    <a:bodyPr/>
                    <a:lstStyle/>
                    <a:p>
                      <a:pPr algn="l"/>
                      <a:r>
                        <a:rPr lang="en-US" sz="2000" kern="1200" dirty="0">
                          <a:solidFill>
                            <a:schemeClr val="dk1"/>
                          </a:solidFill>
                          <a:latin typeface="+mn-lt"/>
                          <a:ea typeface="+mn-ea"/>
                          <a:cs typeface="+mn-cs"/>
                        </a:rPr>
                        <a:t>Least Privilege</a:t>
                      </a:r>
                      <a:endParaRPr lang="en-US" sz="2000" dirty="0"/>
                    </a:p>
                  </a:txBody>
                  <a:tcPr anchor="ctr"/>
                </a:tc>
                <a:tc>
                  <a:txBody>
                    <a:bodyPr/>
                    <a:lstStyle/>
                    <a:p>
                      <a:pPr algn="l"/>
                      <a:r>
                        <a:rPr lang="en-US" sz="2000" kern="1200" dirty="0">
                          <a:solidFill>
                            <a:schemeClr val="dk1"/>
                          </a:solidFill>
                          <a:latin typeface="+mn-lt"/>
                          <a:ea typeface="+mn-ea"/>
                          <a:cs typeface="+mn-cs"/>
                        </a:rPr>
                        <a:t>The principle of granting users only the necessary permissions to perform their job functions, minimizing the potential for misuse. </a:t>
                      </a:r>
                      <a:endParaRPr lang="en-US" sz="2000" dirty="0"/>
                    </a:p>
                  </a:txBody>
                  <a:tcPr anchor="ctr"/>
                </a:tc>
                <a:extLst>
                  <a:ext uri="{0D108BD9-81ED-4DB2-BD59-A6C34878D82A}">
                    <a16:rowId xmlns:a16="http://schemas.microsoft.com/office/drawing/2014/main" val="3139600120"/>
                  </a:ext>
                </a:extLst>
              </a:tr>
              <a:tr h="745094">
                <a:tc>
                  <a:txBody>
                    <a:bodyPr/>
                    <a:lstStyle/>
                    <a:p>
                      <a:pPr algn="l"/>
                      <a:r>
                        <a:rPr lang="en-US" sz="2000" kern="1200" dirty="0">
                          <a:solidFill>
                            <a:schemeClr val="dk1"/>
                          </a:solidFill>
                          <a:latin typeface="+mn-lt"/>
                          <a:ea typeface="+mn-ea"/>
                          <a:cs typeface="+mn-cs"/>
                        </a:rPr>
                        <a:t>Standing Privilege</a:t>
                      </a:r>
                      <a:endParaRPr lang="en-US" sz="2000" dirty="0"/>
                    </a:p>
                  </a:txBody>
                  <a:tcPr anchor="ctr"/>
                </a:tc>
                <a:tc>
                  <a:txBody>
                    <a:bodyPr/>
                    <a:lstStyle/>
                    <a:p>
                      <a:pPr marL="0" indent="0" algn="l">
                        <a:buNone/>
                      </a:pPr>
                      <a:r>
                        <a:rPr lang="en-US" sz="2000" kern="1200" dirty="0">
                          <a:solidFill>
                            <a:schemeClr val="dk1"/>
                          </a:solidFill>
                          <a:latin typeface="+mn-lt"/>
                          <a:ea typeface="+mn-ea"/>
                          <a:cs typeface="+mn-cs"/>
                        </a:rPr>
                        <a:t>Persistent (always-on) privileged access rights. Achieving a Zero Standing Privilege posture is desirable. </a:t>
                      </a:r>
                    </a:p>
                  </a:txBody>
                  <a:tcPr anchor="ctr"/>
                </a:tc>
                <a:extLst>
                  <a:ext uri="{0D108BD9-81ED-4DB2-BD59-A6C34878D82A}">
                    <a16:rowId xmlns:a16="http://schemas.microsoft.com/office/drawing/2014/main" val="1761198601"/>
                  </a:ext>
                </a:extLst>
              </a:tr>
              <a:tr h="699298">
                <a:tc>
                  <a:txBody>
                    <a:bodyPr/>
                    <a:lstStyle/>
                    <a:p>
                      <a:pPr algn="l"/>
                      <a:r>
                        <a:rPr lang="en-US" sz="2000" kern="1200" dirty="0">
                          <a:solidFill>
                            <a:schemeClr val="dk1"/>
                          </a:solidFill>
                          <a:latin typeface="+mn-lt"/>
                          <a:ea typeface="+mn-ea"/>
                          <a:cs typeface="+mn-cs"/>
                        </a:rPr>
                        <a:t>Secure  Standing Privilege</a:t>
                      </a:r>
                      <a:endParaRPr lang="en-US" sz="2000" dirty="0"/>
                    </a:p>
                  </a:txBody>
                  <a:tcPr anchor="ctr"/>
                </a:tc>
                <a:tc>
                  <a:txBody>
                    <a:bodyPr/>
                    <a:lstStyle/>
                    <a:p>
                      <a:pPr algn="l"/>
                      <a:r>
                        <a:rPr lang="en-US" sz="2000" kern="1200" dirty="0">
                          <a:solidFill>
                            <a:schemeClr val="dk1"/>
                          </a:solidFill>
                          <a:latin typeface="+mn-lt"/>
                          <a:ea typeface="+mn-ea"/>
                          <a:cs typeface="+mn-cs"/>
                        </a:rPr>
                        <a:t>Using alternative credentials and managed password rotation. This has been effectively deployed with CyberArk Privileged Cloud.</a:t>
                      </a:r>
                      <a:endParaRPr lang="en-US" sz="2000" dirty="0"/>
                    </a:p>
                  </a:txBody>
                  <a:tcPr anchor="ctr"/>
                </a:tc>
                <a:extLst>
                  <a:ext uri="{0D108BD9-81ED-4DB2-BD59-A6C34878D82A}">
                    <a16:rowId xmlns:a16="http://schemas.microsoft.com/office/drawing/2014/main" val="884738111"/>
                  </a:ext>
                </a:extLst>
              </a:tr>
              <a:tr h="699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Just-in-Time Access</a:t>
                      </a: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Allowing users to request access to privileged accounts only when they need them, for a limited duration, and then revoking access after the task is complete. A great example of this is our implementation of MS PIM.</a:t>
                      </a:r>
                      <a:endParaRPr lang="en-US" sz="2000" dirty="0"/>
                    </a:p>
                  </a:txBody>
                  <a:tcPr anchor="ctr"/>
                </a:tc>
                <a:extLst>
                  <a:ext uri="{0D108BD9-81ED-4DB2-BD59-A6C34878D82A}">
                    <a16:rowId xmlns:a16="http://schemas.microsoft.com/office/drawing/2014/main" val="2723857064"/>
                  </a:ext>
                </a:extLst>
              </a:tr>
            </a:tbl>
          </a:graphicData>
        </a:graphic>
      </p:graphicFrame>
    </p:spTree>
    <p:extLst>
      <p:ext uri="{BB962C8B-B14F-4D97-AF65-F5344CB8AC3E}">
        <p14:creationId xmlns:p14="http://schemas.microsoft.com/office/powerpoint/2010/main" val="373296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42E5C7-289C-FC5C-2956-120C68A6C326}"/>
              </a:ext>
            </a:extLst>
          </p:cNvPr>
          <p:cNvSpPr/>
          <p:nvPr/>
        </p:nvSpPr>
        <p:spPr>
          <a:xfrm>
            <a:off x="521207" y="1768948"/>
            <a:ext cx="11151787" cy="507063"/>
          </a:xfrm>
          <a:prstGeom prst="rect">
            <a:avLst/>
          </a:prstGeom>
          <a:solidFill>
            <a:srgbClr val="0B3F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Enterprise Information Security Program Management</a:t>
            </a:r>
          </a:p>
        </p:txBody>
      </p:sp>
      <p:sp>
        <p:nvSpPr>
          <p:cNvPr id="19" name="Title 15">
            <a:extLst>
              <a:ext uri="{FF2B5EF4-FFF2-40B4-BE49-F238E27FC236}">
                <a16:creationId xmlns:a16="http://schemas.microsoft.com/office/drawing/2014/main" id="{B9D9E821-8007-B93E-E0C8-FB6D90264BB8}"/>
              </a:ext>
            </a:extLst>
          </p:cNvPr>
          <p:cNvSpPr txBox="1">
            <a:spLocks/>
          </p:cNvSpPr>
          <p:nvPr/>
        </p:nvSpPr>
        <p:spPr>
          <a:xfrm>
            <a:off x="521208" y="475488"/>
            <a:ext cx="11151787" cy="50422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a:solidFill>
                  <a:schemeClr val="bg1"/>
                </a:solidFill>
                <a:latin typeface="Titillium Web SemiBold" pitchFamily="2" charset="77"/>
                <a:ea typeface="Roboto Condensed" panose="02000000000000000000" pitchFamily="2" charset="0"/>
                <a:cs typeface="Titillium Web SemiBold" pitchFamily="2" charset="77"/>
              </a:defRPr>
            </a:lvl1pPr>
          </a:lstStyle>
          <a:p>
            <a:r>
              <a:rPr lang="en-US" dirty="0"/>
              <a:t>Information Security Programs and Identity Security</a:t>
            </a:r>
          </a:p>
        </p:txBody>
      </p:sp>
      <p:sp>
        <p:nvSpPr>
          <p:cNvPr id="20" name="Text Placeholder 18">
            <a:extLst>
              <a:ext uri="{FF2B5EF4-FFF2-40B4-BE49-F238E27FC236}">
                <a16:creationId xmlns:a16="http://schemas.microsoft.com/office/drawing/2014/main" id="{59747BC7-E47C-09DE-1C76-34D058AD9EE5}"/>
              </a:ext>
            </a:extLst>
          </p:cNvPr>
          <p:cNvSpPr txBox="1">
            <a:spLocks/>
          </p:cNvSpPr>
          <p:nvPr/>
        </p:nvSpPr>
        <p:spPr>
          <a:xfrm>
            <a:off x="434123" y="1019716"/>
            <a:ext cx="11151787" cy="348391"/>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tabLst/>
              <a:defRPr sz="1800" b="0" i="0" kern="1200">
                <a:solidFill>
                  <a:schemeClr val="tx1"/>
                </a:solidFill>
                <a:latin typeface="DM Sans" pitchFamily="2" charset="77"/>
                <a:ea typeface="+mn-ea"/>
                <a:cs typeface="+mn-cs"/>
              </a:defRPr>
            </a:lvl1pPr>
            <a:lvl2pPr marL="540000" indent="-180000" algn="l" defTabSz="914400" rtl="0" eaLnBrk="1" latinLnBrk="0" hangingPunct="1">
              <a:lnSpc>
                <a:spcPct val="90000"/>
              </a:lnSpc>
              <a:spcBef>
                <a:spcPts val="500"/>
              </a:spcBef>
              <a:buFont typeface="System Font Regular"/>
              <a:buChar char="⎼"/>
              <a:defRPr sz="1600" b="0" i="0" kern="1200">
                <a:solidFill>
                  <a:schemeClr val="tx1"/>
                </a:solidFill>
                <a:latin typeface="DM Sans" pitchFamily="2" charset="77"/>
                <a:ea typeface="+mn-ea"/>
                <a:cs typeface="+mn-cs"/>
              </a:defRPr>
            </a:lvl2pPr>
            <a:lvl3pPr marL="1080000" indent="-1800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DM Sans" pitchFamily="2" charset="77"/>
                <a:ea typeface="+mn-ea"/>
                <a:cs typeface="+mn-cs"/>
              </a:defRPr>
            </a:lvl3pPr>
            <a:lvl4pPr marL="1620000" indent="-180000" algn="l" defTabSz="914400" rtl="0" eaLnBrk="1" latinLnBrk="0" hangingPunct="1">
              <a:lnSpc>
                <a:spcPct val="90000"/>
              </a:lnSpc>
              <a:spcBef>
                <a:spcPts val="500"/>
              </a:spcBef>
              <a:buFont typeface="System Font Regular"/>
              <a:buChar char="⎼"/>
              <a:defRPr sz="1400" b="0" i="0" kern="1200">
                <a:solidFill>
                  <a:schemeClr val="tx1"/>
                </a:solidFill>
                <a:latin typeface="DM Sans" pitchFamily="2" charset="77"/>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How does PAM fit into the overarching enterprise cybersecurity programs?</a:t>
            </a:r>
          </a:p>
        </p:txBody>
      </p:sp>
      <p:sp>
        <p:nvSpPr>
          <p:cNvPr id="21" name="Rectangle 20">
            <a:extLst>
              <a:ext uri="{FF2B5EF4-FFF2-40B4-BE49-F238E27FC236}">
                <a16:creationId xmlns:a16="http://schemas.microsoft.com/office/drawing/2014/main" id="{A3AD7092-1956-3CB7-BC01-F13D1682242A}"/>
              </a:ext>
            </a:extLst>
          </p:cNvPr>
          <p:cNvSpPr/>
          <p:nvPr/>
        </p:nvSpPr>
        <p:spPr>
          <a:xfrm>
            <a:off x="513838" y="2562551"/>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Identity Access Management</a:t>
            </a:r>
          </a:p>
        </p:txBody>
      </p:sp>
      <p:sp>
        <p:nvSpPr>
          <p:cNvPr id="22" name="Rectangle 21">
            <a:extLst>
              <a:ext uri="{FF2B5EF4-FFF2-40B4-BE49-F238E27FC236}">
                <a16:creationId xmlns:a16="http://schemas.microsoft.com/office/drawing/2014/main" id="{8D3C4CAB-13E7-5CA4-48F0-FF7D371A94E9}"/>
              </a:ext>
            </a:extLst>
          </p:cNvPr>
          <p:cNvSpPr/>
          <p:nvPr/>
        </p:nvSpPr>
        <p:spPr>
          <a:xfrm>
            <a:off x="2800281" y="2571710"/>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tillium Web SemiBold" panose="00000700000000000000" pitchFamily="2" charset="0"/>
              </a:rPr>
              <a:t>Privileged Access Management</a:t>
            </a:r>
          </a:p>
        </p:txBody>
      </p:sp>
      <p:sp>
        <p:nvSpPr>
          <p:cNvPr id="23" name="Rectangle 22">
            <a:extLst>
              <a:ext uri="{FF2B5EF4-FFF2-40B4-BE49-F238E27FC236}">
                <a16:creationId xmlns:a16="http://schemas.microsoft.com/office/drawing/2014/main" id="{C7424C67-D338-0FAF-D7E3-0CB78FEE2A04}"/>
              </a:ext>
            </a:extLst>
          </p:cNvPr>
          <p:cNvSpPr/>
          <p:nvPr/>
        </p:nvSpPr>
        <p:spPr>
          <a:xfrm>
            <a:off x="5086724" y="2576065"/>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Titillium Web SemiBold"/>
              </a:rPr>
              <a:t>Threat Detection and</a:t>
            </a:r>
            <a:r>
              <a:rPr lang="en-US" dirty="0">
                <a:solidFill>
                  <a:srgbClr val="FF0000"/>
                </a:solidFill>
                <a:latin typeface="Titillium Web SemiBold"/>
              </a:rPr>
              <a:t> </a:t>
            </a:r>
            <a:r>
              <a:rPr lang="en-US" dirty="0">
                <a:solidFill>
                  <a:schemeClr val="bg1"/>
                </a:solidFill>
                <a:latin typeface="Titillium Web SemiBold"/>
              </a:rPr>
              <a:t>Response</a:t>
            </a:r>
          </a:p>
        </p:txBody>
      </p:sp>
      <p:sp>
        <p:nvSpPr>
          <p:cNvPr id="24" name="Rectangle 23">
            <a:extLst>
              <a:ext uri="{FF2B5EF4-FFF2-40B4-BE49-F238E27FC236}">
                <a16:creationId xmlns:a16="http://schemas.microsoft.com/office/drawing/2014/main" id="{3892CE27-9E56-448B-67CE-D922717077AD}"/>
              </a:ext>
            </a:extLst>
          </p:cNvPr>
          <p:cNvSpPr/>
          <p:nvPr/>
        </p:nvSpPr>
        <p:spPr>
          <a:xfrm>
            <a:off x="7373167" y="2562551"/>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Vulnerability Management</a:t>
            </a:r>
          </a:p>
        </p:txBody>
      </p:sp>
      <p:sp>
        <p:nvSpPr>
          <p:cNvPr id="25" name="Rectangle 24">
            <a:extLst>
              <a:ext uri="{FF2B5EF4-FFF2-40B4-BE49-F238E27FC236}">
                <a16:creationId xmlns:a16="http://schemas.microsoft.com/office/drawing/2014/main" id="{E58EEC6F-951E-9B6F-D5B7-2C4205BA3CBF}"/>
              </a:ext>
            </a:extLst>
          </p:cNvPr>
          <p:cNvSpPr/>
          <p:nvPr/>
        </p:nvSpPr>
        <p:spPr>
          <a:xfrm>
            <a:off x="9659610" y="2571710"/>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Endpoint</a:t>
            </a:r>
          </a:p>
          <a:p>
            <a:pPr algn="ctr"/>
            <a:r>
              <a:rPr lang="en-US" dirty="0">
                <a:solidFill>
                  <a:schemeClr val="bg1"/>
                </a:solidFill>
                <a:latin typeface="Titillium Web SemiBold" panose="00000700000000000000" pitchFamily="2" charset="0"/>
              </a:rPr>
              <a:t>Security</a:t>
            </a:r>
          </a:p>
        </p:txBody>
      </p:sp>
      <p:sp>
        <p:nvSpPr>
          <p:cNvPr id="26" name="Rectangle 25">
            <a:extLst>
              <a:ext uri="{FF2B5EF4-FFF2-40B4-BE49-F238E27FC236}">
                <a16:creationId xmlns:a16="http://schemas.microsoft.com/office/drawing/2014/main" id="{2F9DC17D-7DE4-C17D-426C-CD9BE12BFDD7}"/>
              </a:ext>
            </a:extLst>
          </p:cNvPr>
          <p:cNvSpPr/>
          <p:nvPr/>
        </p:nvSpPr>
        <p:spPr>
          <a:xfrm>
            <a:off x="513838" y="4407471"/>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DLP /</a:t>
            </a:r>
          </a:p>
          <a:p>
            <a:pPr algn="ctr"/>
            <a:r>
              <a:rPr lang="en-US" dirty="0">
                <a:solidFill>
                  <a:schemeClr val="bg1"/>
                </a:solidFill>
                <a:latin typeface="Titillium Web SemiBold" panose="00000700000000000000" pitchFamily="2" charset="0"/>
              </a:rPr>
              <a:t>Data Privacy</a:t>
            </a:r>
          </a:p>
        </p:txBody>
      </p:sp>
      <p:sp>
        <p:nvSpPr>
          <p:cNvPr id="27" name="Rectangle 26">
            <a:extLst>
              <a:ext uri="{FF2B5EF4-FFF2-40B4-BE49-F238E27FC236}">
                <a16:creationId xmlns:a16="http://schemas.microsoft.com/office/drawing/2014/main" id="{308A62B0-8808-12E6-2DC1-9E8F5C3F1A1E}"/>
              </a:ext>
            </a:extLst>
          </p:cNvPr>
          <p:cNvSpPr/>
          <p:nvPr/>
        </p:nvSpPr>
        <p:spPr>
          <a:xfrm>
            <a:off x="2800281" y="4407474"/>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Network</a:t>
            </a:r>
          </a:p>
          <a:p>
            <a:pPr algn="ctr"/>
            <a:r>
              <a:rPr lang="en-US" dirty="0">
                <a:solidFill>
                  <a:schemeClr val="bg1"/>
                </a:solidFill>
                <a:latin typeface="Titillium Web SemiBold" panose="00000700000000000000" pitchFamily="2" charset="0"/>
              </a:rPr>
              <a:t>Security </a:t>
            </a:r>
          </a:p>
        </p:txBody>
      </p:sp>
      <p:sp>
        <p:nvSpPr>
          <p:cNvPr id="28" name="Rectangle 27">
            <a:extLst>
              <a:ext uri="{FF2B5EF4-FFF2-40B4-BE49-F238E27FC236}">
                <a16:creationId xmlns:a16="http://schemas.microsoft.com/office/drawing/2014/main" id="{1B5B7009-0B0B-8229-0790-8CEDFF786E89}"/>
              </a:ext>
            </a:extLst>
          </p:cNvPr>
          <p:cNvSpPr/>
          <p:nvPr/>
        </p:nvSpPr>
        <p:spPr>
          <a:xfrm>
            <a:off x="5086724" y="4407471"/>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Titillium Web SemiBold"/>
              </a:rPr>
              <a:t>Governance, Risk and</a:t>
            </a:r>
            <a:r>
              <a:rPr lang="en-US" dirty="0">
                <a:solidFill>
                  <a:srgbClr val="FF0000"/>
                </a:solidFill>
                <a:latin typeface="Titillium Web SemiBold"/>
              </a:rPr>
              <a:t> </a:t>
            </a:r>
            <a:r>
              <a:rPr lang="en-US" dirty="0">
                <a:solidFill>
                  <a:schemeClr val="bg1"/>
                </a:solidFill>
                <a:latin typeface="Titillium Web SemiBold"/>
              </a:rPr>
              <a:t>Compliance</a:t>
            </a:r>
          </a:p>
        </p:txBody>
      </p:sp>
      <p:sp>
        <p:nvSpPr>
          <p:cNvPr id="29" name="Rectangle 28">
            <a:extLst>
              <a:ext uri="{FF2B5EF4-FFF2-40B4-BE49-F238E27FC236}">
                <a16:creationId xmlns:a16="http://schemas.microsoft.com/office/drawing/2014/main" id="{2D23A55A-017D-86B3-BAE2-157283725120}"/>
              </a:ext>
            </a:extLst>
          </p:cNvPr>
          <p:cNvSpPr/>
          <p:nvPr/>
        </p:nvSpPr>
        <p:spPr>
          <a:xfrm>
            <a:off x="7373167" y="4407471"/>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Application Security</a:t>
            </a:r>
          </a:p>
        </p:txBody>
      </p:sp>
      <p:sp>
        <p:nvSpPr>
          <p:cNvPr id="30" name="Rectangle 29">
            <a:extLst>
              <a:ext uri="{FF2B5EF4-FFF2-40B4-BE49-F238E27FC236}">
                <a16:creationId xmlns:a16="http://schemas.microsoft.com/office/drawing/2014/main" id="{5CC156F7-A9FD-EA46-711F-F31265D9C9DF}"/>
              </a:ext>
            </a:extLst>
          </p:cNvPr>
          <p:cNvSpPr/>
          <p:nvPr/>
        </p:nvSpPr>
        <p:spPr>
          <a:xfrm>
            <a:off x="9659610" y="4407471"/>
            <a:ext cx="2013384" cy="1558380"/>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tillium Web SemiBold" panose="00000700000000000000" pitchFamily="2" charset="0"/>
              </a:rPr>
              <a:t>Business Continuity / Disaster Recovery</a:t>
            </a:r>
          </a:p>
        </p:txBody>
      </p:sp>
      <p:sp>
        <p:nvSpPr>
          <p:cNvPr id="6" name="Content Placeholder 2">
            <a:extLst>
              <a:ext uri="{FF2B5EF4-FFF2-40B4-BE49-F238E27FC236}">
                <a16:creationId xmlns:a16="http://schemas.microsoft.com/office/drawing/2014/main" id="{B21FC402-5490-C385-DFA1-F69D57AABFA3}"/>
              </a:ext>
            </a:extLst>
          </p:cNvPr>
          <p:cNvSpPr txBox="1">
            <a:spLocks/>
          </p:cNvSpPr>
          <p:nvPr/>
        </p:nvSpPr>
        <p:spPr>
          <a:xfrm>
            <a:off x="521207" y="6213527"/>
            <a:ext cx="4703234" cy="51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latin typeface="+mn-lt"/>
              </a:rPr>
              <a:t>From the CyberArk Blueprint Toolkit</a:t>
            </a:r>
          </a:p>
        </p:txBody>
      </p:sp>
    </p:spTree>
    <p:extLst>
      <p:ext uri="{BB962C8B-B14F-4D97-AF65-F5344CB8AC3E}">
        <p14:creationId xmlns:p14="http://schemas.microsoft.com/office/powerpoint/2010/main" val="427192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EB8DF-2FCC-6D89-C995-5E06B290E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BA4B7-1F34-249E-74B1-C1B3DC758D69}"/>
              </a:ext>
            </a:extLst>
          </p:cNvPr>
          <p:cNvSpPr>
            <a:spLocks noGrp="1"/>
          </p:cNvSpPr>
          <p:nvPr>
            <p:ph type="title"/>
          </p:nvPr>
        </p:nvSpPr>
        <p:spPr>
          <a:xfrm>
            <a:off x="3182039" y="770303"/>
            <a:ext cx="6015340" cy="785166"/>
          </a:xfrm>
        </p:spPr>
        <p:txBody>
          <a:bodyPr/>
          <a:lstStyle/>
          <a:p>
            <a:r>
              <a:rPr lang="en-US" b="1" dirty="0">
                <a:solidFill>
                  <a:schemeClr val="bg1"/>
                </a:solidFill>
              </a:rPr>
              <a:t>Risk and level of controls</a:t>
            </a:r>
          </a:p>
        </p:txBody>
      </p:sp>
      <p:cxnSp>
        <p:nvCxnSpPr>
          <p:cNvPr id="7" name="Straight Arrow Connector 6">
            <a:extLst>
              <a:ext uri="{FF2B5EF4-FFF2-40B4-BE49-F238E27FC236}">
                <a16:creationId xmlns:a16="http://schemas.microsoft.com/office/drawing/2014/main" id="{C51F49E9-12F7-4FC2-8720-C888F3B83034}"/>
              </a:ext>
            </a:extLst>
          </p:cNvPr>
          <p:cNvCxnSpPr>
            <a:cxnSpLocks/>
          </p:cNvCxnSpPr>
          <p:nvPr/>
        </p:nvCxnSpPr>
        <p:spPr>
          <a:xfrm>
            <a:off x="1819758" y="5427664"/>
            <a:ext cx="7957571" cy="0"/>
          </a:xfrm>
          <a:prstGeom prst="straightConnector1">
            <a:avLst/>
          </a:prstGeom>
          <a:ln w="57150">
            <a:gradFill flip="none" rotWithShape="1">
              <a:gsLst>
                <a:gs pos="0">
                  <a:srgbClr val="00B050"/>
                </a:gs>
                <a:gs pos="54000">
                  <a:srgbClr val="FFC000"/>
                </a:gs>
                <a:gs pos="100000">
                  <a:srgbClr val="FF0000"/>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C46932-B9B3-DED3-25DA-39B436E00CE3}"/>
              </a:ext>
            </a:extLst>
          </p:cNvPr>
          <p:cNvCxnSpPr>
            <a:cxnSpLocks/>
          </p:cNvCxnSpPr>
          <p:nvPr/>
        </p:nvCxnSpPr>
        <p:spPr>
          <a:xfrm flipV="1">
            <a:off x="9857920" y="2032828"/>
            <a:ext cx="0" cy="3311317"/>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DDDA30-CCA2-4138-9A60-2968C0974001}"/>
              </a:ext>
            </a:extLst>
          </p:cNvPr>
          <p:cNvSpPr txBox="1"/>
          <p:nvPr/>
        </p:nvSpPr>
        <p:spPr>
          <a:xfrm>
            <a:off x="1819758" y="5594065"/>
            <a:ext cx="79543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3844"/>
                </a:solidFill>
                <a:effectLst/>
                <a:uLnTx/>
                <a:uFillTx/>
                <a:latin typeface="DM Sans" pitchFamily="2" charset="0"/>
              </a:rPr>
              <a:t>Level of Risk</a:t>
            </a:r>
          </a:p>
        </p:txBody>
      </p:sp>
      <p:sp>
        <p:nvSpPr>
          <p:cNvPr id="10" name="TextBox 9">
            <a:extLst>
              <a:ext uri="{FF2B5EF4-FFF2-40B4-BE49-F238E27FC236}">
                <a16:creationId xmlns:a16="http://schemas.microsoft.com/office/drawing/2014/main" id="{2FE2A714-6030-DE63-9FC2-81044B010D6C}"/>
              </a:ext>
            </a:extLst>
          </p:cNvPr>
          <p:cNvSpPr txBox="1"/>
          <p:nvPr/>
        </p:nvSpPr>
        <p:spPr>
          <a:xfrm rot="5400000">
            <a:off x="9036038" y="3605423"/>
            <a:ext cx="22618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3844"/>
                </a:solidFill>
                <a:effectLst/>
                <a:uLnTx/>
                <a:uFillTx/>
                <a:latin typeface="DM Sans" pitchFamily="2" charset="0"/>
              </a:rPr>
              <a:t>Level of Controls</a:t>
            </a:r>
          </a:p>
        </p:txBody>
      </p:sp>
      <p:sp>
        <p:nvSpPr>
          <p:cNvPr id="11" name="Right Triangle 10">
            <a:extLst>
              <a:ext uri="{FF2B5EF4-FFF2-40B4-BE49-F238E27FC236}">
                <a16:creationId xmlns:a16="http://schemas.microsoft.com/office/drawing/2014/main" id="{0DA96D50-2F5C-EB12-F2EE-B3F908C03BF6}"/>
              </a:ext>
            </a:extLst>
          </p:cNvPr>
          <p:cNvSpPr/>
          <p:nvPr/>
        </p:nvSpPr>
        <p:spPr>
          <a:xfrm flipH="1">
            <a:off x="1822984" y="2204188"/>
            <a:ext cx="7954345" cy="3090385"/>
          </a:xfrm>
          <a:prstGeom prst="rtTriangle">
            <a:avLst/>
          </a:prstGeom>
          <a:gradFill flip="none" rotWithShape="1">
            <a:gsLst>
              <a:gs pos="0">
                <a:srgbClr val="00B050">
                  <a:alpha val="50000"/>
                </a:srgbClr>
              </a:gs>
              <a:gs pos="54000">
                <a:srgbClr val="FFC000">
                  <a:alpha val="50000"/>
                </a:srgbClr>
              </a:gs>
              <a:gs pos="100000">
                <a:srgbClr val="FF0000">
                  <a:alpha val="5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Th"/>
            </a:endParaRPr>
          </a:p>
        </p:txBody>
      </p:sp>
      <p:sp>
        <p:nvSpPr>
          <p:cNvPr id="12" name="Oval 11">
            <a:extLst>
              <a:ext uri="{FF2B5EF4-FFF2-40B4-BE49-F238E27FC236}">
                <a16:creationId xmlns:a16="http://schemas.microsoft.com/office/drawing/2014/main" id="{0B868D0F-ED41-709B-C49D-32360162188D}"/>
              </a:ext>
            </a:extLst>
          </p:cNvPr>
          <p:cNvSpPr/>
          <p:nvPr/>
        </p:nvSpPr>
        <p:spPr>
          <a:xfrm>
            <a:off x="3716538" y="4564009"/>
            <a:ext cx="218403" cy="232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Th"/>
            </a:endParaRPr>
          </a:p>
        </p:txBody>
      </p:sp>
      <p:sp>
        <p:nvSpPr>
          <p:cNvPr id="13" name="TextBox 12">
            <a:extLst>
              <a:ext uri="{FF2B5EF4-FFF2-40B4-BE49-F238E27FC236}">
                <a16:creationId xmlns:a16="http://schemas.microsoft.com/office/drawing/2014/main" id="{537381F3-277C-2F2F-8F24-1DDFB587870F}"/>
              </a:ext>
            </a:extLst>
          </p:cNvPr>
          <p:cNvSpPr txBox="1"/>
          <p:nvPr/>
        </p:nvSpPr>
        <p:spPr>
          <a:xfrm>
            <a:off x="2000250" y="3790089"/>
            <a:ext cx="15357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itillium Web SemiBold" panose="00000700000000000000" pitchFamily="2" charset="0"/>
              </a:rPr>
              <a:t>Standard Access</a:t>
            </a:r>
          </a:p>
        </p:txBody>
      </p:sp>
      <p:cxnSp>
        <p:nvCxnSpPr>
          <p:cNvPr id="14" name="Connector: Elbow 13">
            <a:extLst>
              <a:ext uri="{FF2B5EF4-FFF2-40B4-BE49-F238E27FC236}">
                <a16:creationId xmlns:a16="http://schemas.microsoft.com/office/drawing/2014/main" id="{39DCB166-D435-31ED-CB90-ABEF66A0861C}"/>
              </a:ext>
            </a:extLst>
          </p:cNvPr>
          <p:cNvCxnSpPr>
            <a:cxnSpLocks/>
            <a:stCxn id="12" idx="0"/>
            <a:endCxn id="13" idx="3"/>
          </p:cNvCxnSpPr>
          <p:nvPr/>
        </p:nvCxnSpPr>
        <p:spPr>
          <a:xfrm rot="16200000" flipV="1">
            <a:off x="3370839" y="4109108"/>
            <a:ext cx="620031" cy="289772"/>
          </a:xfrm>
          <a:prstGeom prst="bentConnector2">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4A199EA-831D-B142-4CAF-D71E426320D8}"/>
              </a:ext>
            </a:extLst>
          </p:cNvPr>
          <p:cNvSpPr/>
          <p:nvPr/>
        </p:nvSpPr>
        <p:spPr>
          <a:xfrm>
            <a:off x="6635137" y="3608297"/>
            <a:ext cx="218403" cy="2324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Th"/>
            </a:endParaRPr>
          </a:p>
        </p:txBody>
      </p:sp>
      <p:sp>
        <p:nvSpPr>
          <p:cNvPr id="16" name="TextBox 15">
            <a:extLst>
              <a:ext uri="{FF2B5EF4-FFF2-40B4-BE49-F238E27FC236}">
                <a16:creationId xmlns:a16="http://schemas.microsoft.com/office/drawing/2014/main" id="{BA4695CA-0327-4B4A-F870-BB3A9A048BA1}"/>
              </a:ext>
            </a:extLst>
          </p:cNvPr>
          <p:cNvSpPr txBox="1"/>
          <p:nvPr/>
        </p:nvSpPr>
        <p:spPr>
          <a:xfrm>
            <a:off x="4641956" y="2487603"/>
            <a:ext cx="14759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itillium Web SemiBold" panose="00000700000000000000" pitchFamily="2" charset="0"/>
              </a:rPr>
              <a:t>Sensitive Access</a:t>
            </a:r>
          </a:p>
        </p:txBody>
      </p:sp>
      <p:cxnSp>
        <p:nvCxnSpPr>
          <p:cNvPr id="17" name="Connector: Elbow 16">
            <a:extLst>
              <a:ext uri="{FF2B5EF4-FFF2-40B4-BE49-F238E27FC236}">
                <a16:creationId xmlns:a16="http://schemas.microsoft.com/office/drawing/2014/main" id="{75944FC9-6EAF-77B1-D093-7DEED4CA8104}"/>
              </a:ext>
            </a:extLst>
          </p:cNvPr>
          <p:cNvCxnSpPr>
            <a:cxnSpLocks/>
            <a:stCxn id="15" idx="0"/>
            <a:endCxn id="16" idx="3"/>
          </p:cNvCxnSpPr>
          <p:nvPr/>
        </p:nvCxnSpPr>
        <p:spPr>
          <a:xfrm rot="16200000" flipV="1">
            <a:off x="5947698" y="2811655"/>
            <a:ext cx="966805" cy="626479"/>
          </a:xfrm>
          <a:prstGeom prst="bentConnector2">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3FE68B8-66C3-7F3E-56FC-BE7BD69EB424}"/>
              </a:ext>
            </a:extLst>
          </p:cNvPr>
          <p:cNvSpPr/>
          <p:nvPr/>
        </p:nvSpPr>
        <p:spPr>
          <a:xfrm>
            <a:off x="9197379" y="2595834"/>
            <a:ext cx="218403" cy="2324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Roboto Th"/>
            </a:endParaRPr>
          </a:p>
        </p:txBody>
      </p:sp>
      <p:sp>
        <p:nvSpPr>
          <p:cNvPr id="19" name="TextBox 18">
            <a:extLst>
              <a:ext uri="{FF2B5EF4-FFF2-40B4-BE49-F238E27FC236}">
                <a16:creationId xmlns:a16="http://schemas.microsoft.com/office/drawing/2014/main" id="{1E12C1E9-9881-4ACD-9DB3-3ED4A0A9CC39}"/>
              </a:ext>
            </a:extLst>
          </p:cNvPr>
          <p:cNvSpPr txBox="1"/>
          <p:nvPr/>
        </p:nvSpPr>
        <p:spPr>
          <a:xfrm>
            <a:off x="7458076" y="1821914"/>
            <a:ext cx="1558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itillium Web SemiBold" panose="00000700000000000000" pitchFamily="2" charset="0"/>
              </a:rPr>
              <a:t>High-Risk Access</a:t>
            </a:r>
          </a:p>
        </p:txBody>
      </p:sp>
      <p:cxnSp>
        <p:nvCxnSpPr>
          <p:cNvPr id="20" name="Connector: Elbow 19">
            <a:extLst>
              <a:ext uri="{FF2B5EF4-FFF2-40B4-BE49-F238E27FC236}">
                <a16:creationId xmlns:a16="http://schemas.microsoft.com/office/drawing/2014/main" id="{01CB10E6-7371-3114-CC75-AE0C0A29F534}"/>
              </a:ext>
            </a:extLst>
          </p:cNvPr>
          <p:cNvCxnSpPr>
            <a:cxnSpLocks/>
            <a:stCxn id="18" idx="0"/>
            <a:endCxn id="19" idx="3"/>
          </p:cNvCxnSpPr>
          <p:nvPr/>
        </p:nvCxnSpPr>
        <p:spPr>
          <a:xfrm rot="16200000" flipV="1">
            <a:off x="8851680" y="2140933"/>
            <a:ext cx="620031" cy="289772"/>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5A2F6D9A-7837-E9F5-B886-7516E38DEEB2}"/>
              </a:ext>
            </a:extLst>
          </p:cNvPr>
          <p:cNvSpPr txBox="1">
            <a:spLocks/>
          </p:cNvSpPr>
          <p:nvPr/>
        </p:nvSpPr>
        <p:spPr>
          <a:xfrm>
            <a:off x="521207" y="6213527"/>
            <a:ext cx="4703234" cy="51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latin typeface="+mn-lt"/>
              </a:rPr>
              <a:t>From the CyberArk Blueprint Toolkit</a:t>
            </a:r>
          </a:p>
        </p:txBody>
      </p:sp>
    </p:spTree>
    <p:extLst>
      <p:ext uri="{BB962C8B-B14F-4D97-AF65-F5344CB8AC3E}">
        <p14:creationId xmlns:p14="http://schemas.microsoft.com/office/powerpoint/2010/main" val="37438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p:bldP spid="15" grpId="0" animBg="1"/>
      <p:bldP spid="16"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280C-C246-8D07-D44B-CF3FA5D17DFD}"/>
              </a:ext>
            </a:extLst>
          </p:cNvPr>
          <p:cNvSpPr>
            <a:spLocks noGrp="1"/>
          </p:cNvSpPr>
          <p:nvPr>
            <p:ph type="title"/>
          </p:nvPr>
        </p:nvSpPr>
        <p:spPr>
          <a:xfrm>
            <a:off x="4502025" y="1277945"/>
            <a:ext cx="3285065" cy="785166"/>
          </a:xfrm>
        </p:spPr>
        <p:txBody>
          <a:bodyPr/>
          <a:lstStyle/>
          <a:p>
            <a:r>
              <a:rPr lang="en-US" b="1" dirty="0">
                <a:solidFill>
                  <a:schemeClr val="bg1"/>
                </a:solidFill>
              </a:rPr>
              <a:t>Effort vs Risk</a:t>
            </a:r>
          </a:p>
        </p:txBody>
      </p:sp>
      <p:cxnSp>
        <p:nvCxnSpPr>
          <p:cNvPr id="4" name="Straight Arrow Connector 3">
            <a:extLst>
              <a:ext uri="{FF2B5EF4-FFF2-40B4-BE49-F238E27FC236}">
                <a16:creationId xmlns:a16="http://schemas.microsoft.com/office/drawing/2014/main" id="{4B204CB8-6220-F12D-E09A-BC0FA24F620B}"/>
              </a:ext>
            </a:extLst>
          </p:cNvPr>
          <p:cNvCxnSpPr>
            <a:cxnSpLocks/>
          </p:cNvCxnSpPr>
          <p:nvPr/>
        </p:nvCxnSpPr>
        <p:spPr>
          <a:xfrm>
            <a:off x="1819758" y="5427664"/>
            <a:ext cx="7957571" cy="0"/>
          </a:xfrm>
          <a:prstGeom prst="straightConnector1">
            <a:avLst/>
          </a:prstGeom>
          <a:ln w="57150">
            <a:gradFill flip="none" rotWithShape="1">
              <a:gsLst>
                <a:gs pos="0">
                  <a:srgbClr val="00B050"/>
                </a:gs>
                <a:gs pos="54000">
                  <a:srgbClr val="FFC000"/>
                </a:gs>
                <a:gs pos="100000">
                  <a:srgbClr val="FF0000"/>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FB57E98-B30C-C429-C1E3-1D63625A1060}"/>
              </a:ext>
            </a:extLst>
          </p:cNvPr>
          <p:cNvCxnSpPr>
            <a:cxnSpLocks/>
          </p:cNvCxnSpPr>
          <p:nvPr/>
        </p:nvCxnSpPr>
        <p:spPr>
          <a:xfrm flipV="1">
            <a:off x="1729920" y="2032828"/>
            <a:ext cx="0" cy="3311317"/>
          </a:xfrm>
          <a:prstGeom prst="straightConnector1">
            <a:avLst/>
          </a:prstGeom>
          <a:ln w="5715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B8D0506-DD48-4424-35B4-6670F436F107}"/>
              </a:ext>
            </a:extLst>
          </p:cNvPr>
          <p:cNvSpPr txBox="1"/>
          <p:nvPr/>
        </p:nvSpPr>
        <p:spPr>
          <a:xfrm>
            <a:off x="1816183" y="5594065"/>
            <a:ext cx="795757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DM Sans" pitchFamily="2" charset="0"/>
              </a:rPr>
              <a:t>Level of Risk</a:t>
            </a:r>
          </a:p>
        </p:txBody>
      </p:sp>
      <p:sp>
        <p:nvSpPr>
          <p:cNvPr id="8" name="TextBox 7">
            <a:extLst>
              <a:ext uri="{FF2B5EF4-FFF2-40B4-BE49-F238E27FC236}">
                <a16:creationId xmlns:a16="http://schemas.microsoft.com/office/drawing/2014/main" id="{DAAC2AAA-3450-C3F1-AD85-E07B0D42A521}"/>
              </a:ext>
            </a:extLst>
          </p:cNvPr>
          <p:cNvSpPr txBox="1"/>
          <p:nvPr/>
        </p:nvSpPr>
        <p:spPr>
          <a:xfrm rot="16200000">
            <a:off x="-251677" y="3503821"/>
            <a:ext cx="33113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DM Sans" pitchFamily="2" charset="0"/>
              </a:rPr>
              <a:t>Level of </a:t>
            </a:r>
            <a:r>
              <a:rPr lang="en-GB" noProof="0" dirty="0">
                <a:solidFill>
                  <a:schemeClr val="bg1"/>
                </a:solidFill>
                <a:latin typeface="DM Sans" pitchFamily="2" charset="0"/>
              </a:rPr>
              <a:t>Effort</a:t>
            </a:r>
            <a:endParaRPr kumimoji="0" lang="en-GB" sz="1800" b="0" i="0" u="none" strike="noStrike" kern="1200" cap="none" spc="0" normalizeH="0" baseline="0" noProof="0" dirty="0">
              <a:ln>
                <a:noFill/>
              </a:ln>
              <a:solidFill>
                <a:schemeClr val="bg1"/>
              </a:solidFill>
              <a:effectLst/>
              <a:uLnTx/>
              <a:uFillTx/>
              <a:latin typeface="DM Sans" pitchFamily="2" charset="0"/>
            </a:endParaRPr>
          </a:p>
        </p:txBody>
      </p:sp>
      <p:grpSp>
        <p:nvGrpSpPr>
          <p:cNvPr id="9" name="Group 8">
            <a:extLst>
              <a:ext uri="{FF2B5EF4-FFF2-40B4-BE49-F238E27FC236}">
                <a16:creationId xmlns:a16="http://schemas.microsoft.com/office/drawing/2014/main" id="{A6200D76-590B-0B2E-5A51-594434897B13}"/>
              </a:ext>
            </a:extLst>
          </p:cNvPr>
          <p:cNvGrpSpPr/>
          <p:nvPr/>
        </p:nvGrpSpPr>
        <p:grpSpPr>
          <a:xfrm>
            <a:off x="1819758" y="2032828"/>
            <a:ext cx="7922457" cy="3311317"/>
            <a:chOff x="1819758" y="2032828"/>
            <a:chExt cx="7922457" cy="3311317"/>
          </a:xfrm>
        </p:grpSpPr>
        <p:cxnSp>
          <p:nvCxnSpPr>
            <p:cNvPr id="10" name="Straight Connector 9">
              <a:extLst>
                <a:ext uri="{FF2B5EF4-FFF2-40B4-BE49-F238E27FC236}">
                  <a16:creationId xmlns:a16="http://schemas.microsoft.com/office/drawing/2014/main" id="{36AA91BE-8E13-A508-1589-278AB4904163}"/>
                </a:ext>
              </a:extLst>
            </p:cNvPr>
            <p:cNvCxnSpPr>
              <a:cxnSpLocks/>
            </p:cNvCxnSpPr>
            <p:nvPr/>
          </p:nvCxnSpPr>
          <p:spPr>
            <a:xfrm>
              <a:off x="5797003" y="2032828"/>
              <a:ext cx="0" cy="3311317"/>
            </a:xfrm>
            <a:prstGeom prst="line">
              <a:avLst/>
            </a:prstGeom>
            <a:ln w="12700">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E8376-2058-0119-F2C3-FC3626BE2563}"/>
                </a:ext>
              </a:extLst>
            </p:cNvPr>
            <p:cNvCxnSpPr>
              <a:cxnSpLocks/>
            </p:cNvCxnSpPr>
            <p:nvPr/>
          </p:nvCxnSpPr>
          <p:spPr>
            <a:xfrm flipH="1">
              <a:off x="1819758" y="3693145"/>
              <a:ext cx="7922457" cy="0"/>
            </a:xfrm>
            <a:prstGeom prst="line">
              <a:avLst/>
            </a:prstGeom>
            <a:ln w="12700">
              <a:solidFill>
                <a:srgbClr val="A5A5A5">
                  <a:alpha val="49804"/>
                </a:srgb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684FC04-B90F-5B85-54B9-95FB77803022}"/>
              </a:ext>
            </a:extLst>
          </p:cNvPr>
          <p:cNvGrpSpPr/>
          <p:nvPr/>
        </p:nvGrpSpPr>
        <p:grpSpPr>
          <a:xfrm>
            <a:off x="5793432" y="2702779"/>
            <a:ext cx="3983746" cy="506582"/>
            <a:chOff x="6345792" y="2416173"/>
            <a:chExt cx="3775857" cy="506582"/>
          </a:xfrm>
        </p:grpSpPr>
        <p:sp>
          <p:nvSpPr>
            <p:cNvPr id="13" name="TextBox 12">
              <a:extLst>
                <a:ext uri="{FF2B5EF4-FFF2-40B4-BE49-F238E27FC236}">
                  <a16:creationId xmlns:a16="http://schemas.microsoft.com/office/drawing/2014/main" id="{8DD8F4B5-1A2C-49B9-E061-467E1B6CE650}"/>
                </a:ext>
              </a:extLst>
            </p:cNvPr>
            <p:cNvSpPr txBox="1"/>
            <p:nvPr/>
          </p:nvSpPr>
          <p:spPr>
            <a:xfrm>
              <a:off x="6349176" y="2416173"/>
              <a:ext cx="3772473"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itillium Web" pitchFamily="2" charset="77"/>
                  <a:ea typeface="Roboto Thin" panose="02000000000000000000" pitchFamily="2" charset="0"/>
                </a:rPr>
                <a:t>High Priority</a:t>
              </a:r>
            </a:p>
          </p:txBody>
        </p:sp>
        <p:sp>
          <p:nvSpPr>
            <p:cNvPr id="14" name="Rectangle 13">
              <a:extLst>
                <a:ext uri="{FF2B5EF4-FFF2-40B4-BE49-F238E27FC236}">
                  <a16:creationId xmlns:a16="http://schemas.microsoft.com/office/drawing/2014/main" id="{862E440E-69FE-9EA0-C5C9-62AB40579CC5}"/>
                </a:ext>
              </a:extLst>
            </p:cNvPr>
            <p:cNvSpPr/>
            <p:nvPr/>
          </p:nvSpPr>
          <p:spPr>
            <a:xfrm>
              <a:off x="6345792" y="2553423"/>
              <a:ext cx="374136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bg1"/>
                </a:solidFill>
                <a:effectLst/>
                <a:uLnTx/>
                <a:uFillTx/>
                <a:latin typeface="Titillium Web" pitchFamily="2" charset="77"/>
                <a:ea typeface="Roboto Thin" panose="02000000000000000000" pitchFamily="2" charset="0"/>
              </a:endParaRPr>
            </a:p>
          </p:txBody>
        </p:sp>
      </p:grpSp>
      <p:sp>
        <p:nvSpPr>
          <p:cNvPr id="15" name="TextBox 14">
            <a:extLst>
              <a:ext uri="{FF2B5EF4-FFF2-40B4-BE49-F238E27FC236}">
                <a16:creationId xmlns:a16="http://schemas.microsoft.com/office/drawing/2014/main" id="{A681C6FC-2696-31F0-A8BC-6A6D65BAED29}"/>
              </a:ext>
            </a:extLst>
          </p:cNvPr>
          <p:cNvSpPr txBox="1"/>
          <p:nvPr/>
        </p:nvSpPr>
        <p:spPr>
          <a:xfrm>
            <a:off x="897501" y="1967696"/>
            <a:ext cx="76178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DM Sans" pitchFamily="2" charset="0"/>
              </a:rPr>
              <a:t>Low</a:t>
            </a:r>
          </a:p>
        </p:txBody>
      </p:sp>
      <p:sp>
        <p:nvSpPr>
          <p:cNvPr id="16" name="TextBox 15">
            <a:extLst>
              <a:ext uri="{FF2B5EF4-FFF2-40B4-BE49-F238E27FC236}">
                <a16:creationId xmlns:a16="http://schemas.microsoft.com/office/drawing/2014/main" id="{7F389F41-4976-70A1-F76E-1CA1D5CE9999}"/>
              </a:ext>
            </a:extLst>
          </p:cNvPr>
          <p:cNvSpPr txBox="1"/>
          <p:nvPr/>
        </p:nvSpPr>
        <p:spPr>
          <a:xfrm>
            <a:off x="897501" y="5036368"/>
            <a:ext cx="76178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DM Sans" pitchFamily="2" charset="0"/>
              </a:rPr>
              <a:t>High</a:t>
            </a:r>
            <a:endParaRPr kumimoji="0" lang="en-GB" sz="1400" b="0" i="0" u="none" strike="noStrike" kern="1200" cap="none" spc="0" normalizeH="0" baseline="0" noProof="0" dirty="0">
              <a:ln>
                <a:noFill/>
              </a:ln>
              <a:solidFill>
                <a:schemeClr val="bg1"/>
              </a:solidFill>
              <a:effectLst/>
              <a:uLnTx/>
              <a:uFillTx/>
              <a:latin typeface="DM Sans" pitchFamily="2" charset="0"/>
            </a:endParaRPr>
          </a:p>
        </p:txBody>
      </p:sp>
      <p:sp>
        <p:nvSpPr>
          <p:cNvPr id="17" name="TextBox 16">
            <a:extLst>
              <a:ext uri="{FF2B5EF4-FFF2-40B4-BE49-F238E27FC236}">
                <a16:creationId xmlns:a16="http://schemas.microsoft.com/office/drawing/2014/main" id="{A260F2EF-D90C-E53E-2E89-2E99E3DAF7BE}"/>
              </a:ext>
            </a:extLst>
          </p:cNvPr>
          <p:cNvSpPr txBox="1"/>
          <p:nvPr/>
        </p:nvSpPr>
        <p:spPr>
          <a:xfrm>
            <a:off x="1819758" y="2693462"/>
            <a:ext cx="398081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itillium Web" pitchFamily="2" charset="77"/>
                <a:ea typeface="Roboto Thin" panose="02000000000000000000" pitchFamily="2" charset="0"/>
              </a:rPr>
              <a:t>Medium Priority</a:t>
            </a:r>
          </a:p>
        </p:txBody>
      </p:sp>
      <p:sp>
        <p:nvSpPr>
          <p:cNvPr id="18" name="TextBox 17">
            <a:extLst>
              <a:ext uri="{FF2B5EF4-FFF2-40B4-BE49-F238E27FC236}">
                <a16:creationId xmlns:a16="http://schemas.microsoft.com/office/drawing/2014/main" id="{88D35EBE-930C-656B-C11F-D681066729E5}"/>
              </a:ext>
            </a:extLst>
          </p:cNvPr>
          <p:cNvSpPr txBox="1"/>
          <p:nvPr/>
        </p:nvSpPr>
        <p:spPr>
          <a:xfrm>
            <a:off x="1816183" y="4353779"/>
            <a:ext cx="3980819"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itillium Web" pitchFamily="2" charset="77"/>
                <a:ea typeface="Roboto Thin" panose="02000000000000000000" pitchFamily="2" charset="0"/>
              </a:rPr>
              <a:t>Low Priority</a:t>
            </a:r>
          </a:p>
        </p:txBody>
      </p:sp>
      <p:sp>
        <p:nvSpPr>
          <p:cNvPr id="19" name="TextBox 18">
            <a:extLst>
              <a:ext uri="{FF2B5EF4-FFF2-40B4-BE49-F238E27FC236}">
                <a16:creationId xmlns:a16="http://schemas.microsoft.com/office/drawing/2014/main" id="{EE959000-5E78-8604-199D-B9C9FBF7F7E8}"/>
              </a:ext>
            </a:extLst>
          </p:cNvPr>
          <p:cNvSpPr txBox="1"/>
          <p:nvPr/>
        </p:nvSpPr>
        <p:spPr>
          <a:xfrm>
            <a:off x="5800577" y="4353779"/>
            <a:ext cx="3976751"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itillium Web" pitchFamily="2" charset="77"/>
                <a:ea typeface="Roboto Thin" panose="02000000000000000000" pitchFamily="2" charset="0"/>
              </a:rPr>
              <a:t>Medium Priority</a:t>
            </a:r>
          </a:p>
        </p:txBody>
      </p:sp>
      <p:sp>
        <p:nvSpPr>
          <p:cNvPr id="20" name="Content Placeholder 2">
            <a:extLst>
              <a:ext uri="{FF2B5EF4-FFF2-40B4-BE49-F238E27FC236}">
                <a16:creationId xmlns:a16="http://schemas.microsoft.com/office/drawing/2014/main" id="{A1EF0292-9CC2-4E92-92E2-11D88DD7CC3B}"/>
              </a:ext>
            </a:extLst>
          </p:cNvPr>
          <p:cNvSpPr txBox="1">
            <a:spLocks/>
          </p:cNvSpPr>
          <p:nvPr/>
        </p:nvSpPr>
        <p:spPr>
          <a:xfrm>
            <a:off x="521207" y="6213527"/>
            <a:ext cx="4703234" cy="51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latin typeface="+mn-lt"/>
              </a:rPr>
              <a:t>From the CyberArk Blueprint Toolkit</a:t>
            </a:r>
          </a:p>
        </p:txBody>
      </p:sp>
    </p:spTree>
    <p:extLst>
      <p:ext uri="{BB962C8B-B14F-4D97-AF65-F5344CB8AC3E}">
        <p14:creationId xmlns:p14="http://schemas.microsoft.com/office/powerpoint/2010/main" val="12059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PPT_D1_v2" id="{2417788A-1114-AD4C-BBAF-E563917A368F}" vid="{4DCC4E8B-05FE-C949-B731-6D9A467C2F24}"/>
    </a:ext>
  </a:extLst>
</a:theme>
</file>

<file path=ppt/theme/theme2.xml><?xml version="1.0" encoding="utf-8"?>
<a:theme xmlns:a="http://schemas.openxmlformats.org/drawingml/2006/main" name="1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PPT_D1_v2" id="{2417788A-1114-AD4C-BBAF-E563917A368F}" vid="{6EEBC1EE-94F5-3E40-8C43-662A3E204F0A}"/>
    </a:ext>
  </a:extLst>
</a:theme>
</file>

<file path=ppt/theme/theme3.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PPT_D1_v2" id="{2417788A-1114-AD4C-BBAF-E563917A368F}" vid="{6EEBC1EE-94F5-3E40-8C43-662A3E204F0A}"/>
    </a:ext>
  </a:extLst>
</a:theme>
</file>

<file path=ppt/theme/theme4.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PPT_D1_v2" id="{2417788A-1114-AD4C-BBAF-E563917A368F}" vid="{6EEBC1EE-94F5-3E40-8C43-662A3E204F0A}"/>
    </a:ext>
  </a:extLst>
</a:theme>
</file>

<file path=ppt/theme/theme5.xml><?xml version="1.0" encoding="utf-8"?>
<a:theme xmlns:a="http://schemas.openxmlformats.org/drawingml/2006/main" name="3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PPT_D1_v2" id="{2417788A-1114-AD4C-BBAF-E563917A368F}" vid="{6EEBC1EE-94F5-3E40-8C43-662A3E204F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Tufts TTS Basic PowerPoint Template</Template>
  <TotalTime>16506</TotalTime>
  <Words>1379</Words>
  <Application>Microsoft Office PowerPoint</Application>
  <PresentationFormat>Widescreen</PresentationFormat>
  <Paragraphs>234</Paragraphs>
  <Slides>24</Slides>
  <Notes>15</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40" baseType="lpstr">
      <vt:lpstr>Roboto Th</vt:lpstr>
      <vt:lpstr>System Font Regular</vt:lpstr>
      <vt:lpstr>Aptos</vt:lpstr>
      <vt:lpstr>Arial</vt:lpstr>
      <vt:lpstr>Calibri</vt:lpstr>
      <vt:lpstr>DM Sans</vt:lpstr>
      <vt:lpstr>Segoe UI</vt:lpstr>
      <vt:lpstr>Tenorite</vt:lpstr>
      <vt:lpstr>Titillium Web</vt:lpstr>
      <vt:lpstr>Titillium Web SemiBold</vt:lpstr>
      <vt:lpstr>3_Custom Design</vt:lpstr>
      <vt:lpstr>1_Blank Slide</vt:lpstr>
      <vt:lpstr>Blank Slide</vt:lpstr>
      <vt:lpstr>2_Blank Slide</vt:lpstr>
      <vt:lpstr>3_Blank Slide</vt:lpstr>
      <vt:lpstr>think-cell Slide</vt:lpstr>
      <vt:lpstr>PowerPoint Presentation</vt:lpstr>
      <vt:lpstr>PowerPoint Presentation</vt:lpstr>
      <vt:lpstr>PAM Program Team</vt:lpstr>
      <vt:lpstr>PowerPoint Presentation</vt:lpstr>
      <vt:lpstr>What is PAM? </vt:lpstr>
      <vt:lpstr>Terms / Concepts</vt:lpstr>
      <vt:lpstr>PowerPoint Presentation</vt:lpstr>
      <vt:lpstr>Risk and level of controls</vt:lpstr>
      <vt:lpstr>Effort vs Risk</vt:lpstr>
      <vt:lpstr>Cisco Duo</vt:lpstr>
      <vt:lpstr>CyberArk Privileged Cloud</vt:lpstr>
      <vt:lpstr>CyberArk Privileged Cloud Overview</vt:lpstr>
      <vt:lpstr>CyberArk at Tufts</vt:lpstr>
      <vt:lpstr>CyberArk Tufts PSM configuration</vt:lpstr>
      <vt:lpstr>Conjur Fundamentals</vt:lpstr>
      <vt:lpstr>Retrieving Secrets</vt:lpstr>
      <vt:lpstr>Conjur: Interesting Use Cases</vt:lpstr>
      <vt:lpstr>Conjur: Interesting Use Cases</vt:lpstr>
      <vt:lpstr>Microsoft PIM</vt:lpstr>
      <vt:lpstr>How do we get there?</vt:lpstr>
      <vt:lpstr>Wins</vt:lpstr>
      <vt:lpstr>RECAP: PAM Program achievements to date</vt:lpstr>
      <vt:lpstr>PowerPoint Presentation</vt:lpstr>
      <vt:lpstr>PowerPoint Presentation</vt:lpstr>
    </vt:vector>
  </TitlesOfParts>
  <Company>Tufts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Rice, Jon</dc:creator>
  <cp:lastModifiedBy>Rice, Jon</cp:lastModifiedBy>
  <cp:revision>19</cp:revision>
  <dcterms:created xsi:type="dcterms:W3CDTF">2024-07-11T13:00:16Z</dcterms:created>
  <dcterms:modified xsi:type="dcterms:W3CDTF">2025-08-06T12:54:19Z</dcterms:modified>
</cp:coreProperties>
</file>