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5" r:id="rId2"/>
    <p:sldId id="526" r:id="rId3"/>
    <p:sldId id="539" r:id="rId4"/>
    <p:sldId id="533" r:id="rId5"/>
    <p:sldId id="538" r:id="rId6"/>
    <p:sldId id="537" r:id="rId7"/>
    <p:sldId id="541" r:id="rId8"/>
    <p:sldId id="542" r:id="rId9"/>
    <p:sldId id="532" r:id="rId10"/>
    <p:sldId id="530" r:id="rId11"/>
    <p:sldId id="534" r:id="rId12"/>
    <p:sldId id="536" r:id="rId13"/>
    <p:sldId id="531" r:id="rId14"/>
    <p:sldId id="540" r:id="rId15"/>
    <p:sldId id="535" r:id="rId16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1271" autoAdjust="0"/>
  </p:normalViewPr>
  <p:slideViewPr>
    <p:cSldViewPr snapToGrid="0">
      <p:cViewPr varScale="1">
        <p:scale>
          <a:sx n="132" d="100"/>
          <a:sy n="132" d="100"/>
        </p:scale>
        <p:origin x="1400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5C64-9BE5-41D2-8972-67B4DBA9D0B2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FAB2BDD-A0F7-488F-8D87-7621C11E2E1B}">
      <dgm:prSet phldrT="[Text]"/>
      <dgm:spPr/>
      <dgm:t>
        <a:bodyPr/>
        <a:lstStyle/>
        <a:p>
          <a:r>
            <a:rPr lang="en-US" dirty="0"/>
            <a:t>Something You Have</a:t>
          </a:r>
        </a:p>
      </dgm:t>
    </dgm:pt>
    <dgm:pt modelId="{172AF515-8515-4670-9675-BADA1FD49A54}" type="parTrans" cxnId="{9CA5080A-F232-4CD4-AA2C-420851C55644}">
      <dgm:prSet/>
      <dgm:spPr/>
      <dgm:t>
        <a:bodyPr/>
        <a:lstStyle/>
        <a:p>
          <a:endParaRPr lang="en-US"/>
        </a:p>
      </dgm:t>
    </dgm:pt>
    <dgm:pt modelId="{B1C5E88A-2C63-4AA5-8D29-0E7DC0541FA2}" type="sibTrans" cxnId="{9CA5080A-F232-4CD4-AA2C-420851C55644}">
      <dgm:prSet/>
      <dgm:spPr/>
      <dgm:t>
        <a:bodyPr/>
        <a:lstStyle/>
        <a:p>
          <a:endParaRPr lang="en-US"/>
        </a:p>
      </dgm:t>
    </dgm:pt>
    <dgm:pt modelId="{883D189E-6A8B-4D32-B837-99290F8387E8}">
      <dgm:prSet phldrT="[Text]"/>
      <dgm:spPr/>
      <dgm:t>
        <a:bodyPr/>
        <a:lstStyle/>
        <a:p>
          <a:r>
            <a:rPr lang="en-US" dirty="0"/>
            <a:t>Trusted Device</a:t>
          </a:r>
        </a:p>
      </dgm:t>
    </dgm:pt>
    <dgm:pt modelId="{C3DA94E1-B53C-478F-8713-127603E9766F}" type="parTrans" cxnId="{B5ACC93F-CA08-4E66-9501-4A544B82ED84}">
      <dgm:prSet/>
      <dgm:spPr/>
      <dgm:t>
        <a:bodyPr/>
        <a:lstStyle/>
        <a:p>
          <a:endParaRPr lang="en-US"/>
        </a:p>
      </dgm:t>
    </dgm:pt>
    <dgm:pt modelId="{83A333AE-5EF5-4CDB-BD23-4B50EAB2C075}" type="sibTrans" cxnId="{B5ACC93F-CA08-4E66-9501-4A544B82ED84}">
      <dgm:prSet/>
      <dgm:spPr/>
      <dgm:t>
        <a:bodyPr/>
        <a:lstStyle/>
        <a:p>
          <a:endParaRPr lang="en-US"/>
        </a:p>
      </dgm:t>
    </dgm:pt>
    <dgm:pt modelId="{D0E4ECB3-483D-40B7-82CC-F4AD95F6E85D}">
      <dgm:prSet phldrT="[Text]"/>
      <dgm:spPr/>
      <dgm:t>
        <a:bodyPr/>
        <a:lstStyle/>
        <a:p>
          <a:r>
            <a:rPr lang="en-US" dirty="0"/>
            <a:t>YubiKey</a:t>
          </a:r>
        </a:p>
      </dgm:t>
    </dgm:pt>
    <dgm:pt modelId="{C4581AFA-0FC2-40B0-88D6-A34A3BEBE5BE}" type="parTrans" cxnId="{BECD7BFE-15FD-4F1A-8B43-B7F3E6F1C051}">
      <dgm:prSet/>
      <dgm:spPr/>
      <dgm:t>
        <a:bodyPr/>
        <a:lstStyle/>
        <a:p>
          <a:endParaRPr lang="en-US"/>
        </a:p>
      </dgm:t>
    </dgm:pt>
    <dgm:pt modelId="{255FBE70-C2F2-48FE-92D0-61833E09F751}" type="sibTrans" cxnId="{BECD7BFE-15FD-4F1A-8B43-B7F3E6F1C051}">
      <dgm:prSet/>
      <dgm:spPr/>
      <dgm:t>
        <a:bodyPr/>
        <a:lstStyle/>
        <a:p>
          <a:endParaRPr lang="en-US"/>
        </a:p>
      </dgm:t>
    </dgm:pt>
    <dgm:pt modelId="{6DA73430-FC14-42D7-BB61-A7C194397A9C}">
      <dgm:prSet phldrT="[Text]"/>
      <dgm:spPr/>
      <dgm:t>
        <a:bodyPr/>
        <a:lstStyle/>
        <a:p>
          <a:r>
            <a:rPr lang="en-US" dirty="0"/>
            <a:t>Something You Know/Are</a:t>
          </a:r>
        </a:p>
      </dgm:t>
    </dgm:pt>
    <dgm:pt modelId="{D2E97C4D-6BE7-4947-A223-6F0893715E30}" type="parTrans" cxnId="{1918BD10-8F22-4A70-8568-29742A55E52A}">
      <dgm:prSet/>
      <dgm:spPr/>
      <dgm:t>
        <a:bodyPr/>
        <a:lstStyle/>
        <a:p>
          <a:endParaRPr lang="en-US"/>
        </a:p>
      </dgm:t>
    </dgm:pt>
    <dgm:pt modelId="{1C60C641-42FF-4559-B02B-575E0E60A283}" type="sibTrans" cxnId="{1918BD10-8F22-4A70-8568-29742A55E52A}">
      <dgm:prSet/>
      <dgm:spPr/>
      <dgm:t>
        <a:bodyPr/>
        <a:lstStyle/>
        <a:p>
          <a:endParaRPr lang="en-US"/>
        </a:p>
      </dgm:t>
    </dgm:pt>
    <dgm:pt modelId="{37FFF537-D20F-4A27-B691-5830FA10576D}">
      <dgm:prSet phldrT="[Text]"/>
      <dgm:spPr/>
      <dgm:t>
        <a:bodyPr/>
        <a:lstStyle/>
        <a:p>
          <a:r>
            <a:rPr lang="en-US" dirty="0"/>
            <a:t>PIN</a:t>
          </a:r>
        </a:p>
      </dgm:t>
    </dgm:pt>
    <dgm:pt modelId="{9F86249F-9CE5-4D47-84FC-8500E57B9BE7}" type="parTrans" cxnId="{AA51401B-9461-40D6-93DD-04728235BEB6}">
      <dgm:prSet/>
      <dgm:spPr/>
      <dgm:t>
        <a:bodyPr/>
        <a:lstStyle/>
        <a:p>
          <a:endParaRPr lang="en-US"/>
        </a:p>
      </dgm:t>
    </dgm:pt>
    <dgm:pt modelId="{44223B63-760F-4E9F-9322-2D3C14F6D307}" type="sibTrans" cxnId="{AA51401B-9461-40D6-93DD-04728235BEB6}">
      <dgm:prSet/>
      <dgm:spPr/>
      <dgm:t>
        <a:bodyPr/>
        <a:lstStyle/>
        <a:p>
          <a:endParaRPr lang="en-US"/>
        </a:p>
      </dgm:t>
    </dgm:pt>
    <dgm:pt modelId="{F8526D06-AFDD-481E-BC32-90F21C12FFAE}">
      <dgm:prSet phldrT="[Text]"/>
      <dgm:spPr/>
      <dgm:t>
        <a:bodyPr/>
        <a:lstStyle/>
        <a:p>
          <a:r>
            <a:rPr lang="en-US" dirty="0"/>
            <a:t>Biometric</a:t>
          </a:r>
        </a:p>
      </dgm:t>
    </dgm:pt>
    <dgm:pt modelId="{1EEEF854-5478-4770-BB08-068F57EA3E93}" type="parTrans" cxnId="{2B0354CC-27C6-4EB4-8174-00A78F251D4A}">
      <dgm:prSet/>
      <dgm:spPr/>
      <dgm:t>
        <a:bodyPr/>
        <a:lstStyle/>
        <a:p>
          <a:endParaRPr lang="en-US"/>
        </a:p>
      </dgm:t>
    </dgm:pt>
    <dgm:pt modelId="{D29C4D9E-9A87-46F6-9863-8D8083AE07D8}" type="sibTrans" cxnId="{2B0354CC-27C6-4EB4-8174-00A78F251D4A}">
      <dgm:prSet/>
      <dgm:spPr/>
      <dgm:t>
        <a:bodyPr/>
        <a:lstStyle/>
        <a:p>
          <a:endParaRPr lang="en-US"/>
        </a:p>
      </dgm:t>
    </dgm:pt>
    <dgm:pt modelId="{3B1B0E42-7BD0-42E9-85B8-75111350F7F0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D23B04C8-1F07-4A77-99A8-174B15BCFB41}" type="parTrans" cxnId="{5C95959F-929D-420E-8569-8DEEE507EB39}">
      <dgm:prSet/>
      <dgm:spPr/>
      <dgm:t>
        <a:bodyPr/>
        <a:lstStyle/>
        <a:p>
          <a:endParaRPr lang="en-US"/>
        </a:p>
      </dgm:t>
    </dgm:pt>
    <dgm:pt modelId="{EBEB56F2-F50C-497A-B674-9805A0C4E454}" type="sibTrans" cxnId="{5C95959F-929D-420E-8569-8DEEE507EB39}">
      <dgm:prSet/>
      <dgm:spPr/>
      <dgm:t>
        <a:bodyPr/>
        <a:lstStyle/>
        <a:p>
          <a:endParaRPr lang="en-US"/>
        </a:p>
      </dgm:t>
    </dgm:pt>
    <dgm:pt modelId="{6CAC78E1-4A85-45E7-9F71-FD0C99B0B77A}" type="pres">
      <dgm:prSet presAssocID="{CCAD5C64-9BE5-41D2-8972-67B4DBA9D0B2}" presName="Name0" presStyleCnt="0">
        <dgm:presLayoutVars>
          <dgm:dir/>
          <dgm:animLvl val="lvl"/>
          <dgm:resizeHandles val="exact"/>
        </dgm:presLayoutVars>
      </dgm:prSet>
      <dgm:spPr/>
    </dgm:pt>
    <dgm:pt modelId="{5244D114-B803-4EC9-86D2-88B840213379}" type="pres">
      <dgm:prSet presAssocID="{7FAB2BDD-A0F7-488F-8D87-7621C11E2E1B}" presName="composite" presStyleCnt="0"/>
      <dgm:spPr/>
    </dgm:pt>
    <dgm:pt modelId="{2B634C16-FBEF-4F61-8B3B-872F9448FC90}" type="pres">
      <dgm:prSet presAssocID="{7FAB2BDD-A0F7-488F-8D87-7621C11E2E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D3BD6F7-E24B-4AB2-8A94-55679CE10CC6}" type="pres">
      <dgm:prSet presAssocID="{7FAB2BDD-A0F7-488F-8D87-7621C11E2E1B}" presName="desTx" presStyleLbl="alignAccFollowNode1" presStyleIdx="0" presStyleCnt="2">
        <dgm:presLayoutVars>
          <dgm:bulletEnabled val="1"/>
        </dgm:presLayoutVars>
      </dgm:prSet>
      <dgm:spPr/>
    </dgm:pt>
    <dgm:pt modelId="{7CBFF856-C606-4E2A-87D2-BE44029E1413}" type="pres">
      <dgm:prSet presAssocID="{B1C5E88A-2C63-4AA5-8D29-0E7DC0541FA2}" presName="space" presStyleCnt="0"/>
      <dgm:spPr/>
    </dgm:pt>
    <dgm:pt modelId="{2F0C2F4D-772D-44AE-94FE-D61DF99189ED}" type="pres">
      <dgm:prSet presAssocID="{6DA73430-FC14-42D7-BB61-A7C194397A9C}" presName="composite" presStyleCnt="0"/>
      <dgm:spPr/>
    </dgm:pt>
    <dgm:pt modelId="{F5D855C5-B35E-426A-AE42-043081354F60}" type="pres">
      <dgm:prSet presAssocID="{6DA73430-FC14-42D7-BB61-A7C194397A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E819F54-E649-4D80-AB72-8FF00EC15E8D}" type="pres">
      <dgm:prSet presAssocID="{6DA73430-FC14-42D7-BB61-A7C194397A9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CA5080A-F232-4CD4-AA2C-420851C55644}" srcId="{CCAD5C64-9BE5-41D2-8972-67B4DBA9D0B2}" destId="{7FAB2BDD-A0F7-488F-8D87-7621C11E2E1B}" srcOrd="0" destOrd="0" parTransId="{172AF515-8515-4670-9675-BADA1FD49A54}" sibTransId="{B1C5E88A-2C63-4AA5-8D29-0E7DC0541FA2}"/>
    <dgm:cxn modelId="{28521A0A-FDA0-4482-AED8-454D480193C1}" type="presOf" srcId="{6DA73430-FC14-42D7-BB61-A7C194397A9C}" destId="{F5D855C5-B35E-426A-AE42-043081354F60}" srcOrd="0" destOrd="0" presId="urn:microsoft.com/office/officeart/2005/8/layout/hList1"/>
    <dgm:cxn modelId="{1918BD10-8F22-4A70-8568-29742A55E52A}" srcId="{CCAD5C64-9BE5-41D2-8972-67B4DBA9D0B2}" destId="{6DA73430-FC14-42D7-BB61-A7C194397A9C}" srcOrd="1" destOrd="0" parTransId="{D2E97C4D-6BE7-4947-A223-6F0893715E30}" sibTransId="{1C60C641-42FF-4559-B02B-575E0E60A283}"/>
    <dgm:cxn modelId="{AA51401B-9461-40D6-93DD-04728235BEB6}" srcId="{6DA73430-FC14-42D7-BB61-A7C194397A9C}" destId="{37FFF537-D20F-4A27-B691-5830FA10576D}" srcOrd="0" destOrd="0" parTransId="{9F86249F-9CE5-4D47-84FC-8500E57B9BE7}" sibTransId="{44223B63-760F-4E9F-9322-2D3C14F6D307}"/>
    <dgm:cxn modelId="{21188030-E108-4BD3-AF4A-9EA32D99BF27}" type="presOf" srcId="{883D189E-6A8B-4D32-B837-99290F8387E8}" destId="{1D3BD6F7-E24B-4AB2-8A94-55679CE10CC6}" srcOrd="0" destOrd="0" presId="urn:microsoft.com/office/officeart/2005/8/layout/hList1"/>
    <dgm:cxn modelId="{B5ACC93F-CA08-4E66-9501-4A544B82ED84}" srcId="{7FAB2BDD-A0F7-488F-8D87-7621C11E2E1B}" destId="{883D189E-6A8B-4D32-B837-99290F8387E8}" srcOrd="0" destOrd="0" parTransId="{C3DA94E1-B53C-478F-8713-127603E9766F}" sibTransId="{83A333AE-5EF5-4CDB-BD23-4B50EAB2C075}"/>
    <dgm:cxn modelId="{77093463-7624-4679-9F5B-1DD186DC81BD}" type="presOf" srcId="{F8526D06-AFDD-481E-BC32-90F21C12FFAE}" destId="{2E819F54-E649-4D80-AB72-8FF00EC15E8D}" srcOrd="0" destOrd="1" presId="urn:microsoft.com/office/officeart/2005/8/layout/hList1"/>
    <dgm:cxn modelId="{78187D7C-25A5-4837-AE0E-955ED84CE128}" type="presOf" srcId="{3B1B0E42-7BD0-42E9-85B8-75111350F7F0}" destId="{1D3BD6F7-E24B-4AB2-8A94-55679CE10CC6}" srcOrd="0" destOrd="2" presId="urn:microsoft.com/office/officeart/2005/8/layout/hList1"/>
    <dgm:cxn modelId="{5C95959F-929D-420E-8569-8DEEE507EB39}" srcId="{7FAB2BDD-A0F7-488F-8D87-7621C11E2E1B}" destId="{3B1B0E42-7BD0-42E9-85B8-75111350F7F0}" srcOrd="2" destOrd="0" parTransId="{D23B04C8-1F07-4A77-99A8-174B15BCFB41}" sibTransId="{EBEB56F2-F50C-497A-B674-9805A0C4E454}"/>
    <dgm:cxn modelId="{F3C3B2AE-2725-4E36-BF71-A23A4E5A5B06}" type="presOf" srcId="{D0E4ECB3-483D-40B7-82CC-F4AD95F6E85D}" destId="{1D3BD6F7-E24B-4AB2-8A94-55679CE10CC6}" srcOrd="0" destOrd="1" presId="urn:microsoft.com/office/officeart/2005/8/layout/hList1"/>
    <dgm:cxn modelId="{47F48DC2-6E1F-4B5D-AF47-BBC3C3270F93}" type="presOf" srcId="{7FAB2BDD-A0F7-488F-8D87-7621C11E2E1B}" destId="{2B634C16-FBEF-4F61-8B3B-872F9448FC90}" srcOrd="0" destOrd="0" presId="urn:microsoft.com/office/officeart/2005/8/layout/hList1"/>
    <dgm:cxn modelId="{2B0354CC-27C6-4EB4-8174-00A78F251D4A}" srcId="{6DA73430-FC14-42D7-BB61-A7C194397A9C}" destId="{F8526D06-AFDD-481E-BC32-90F21C12FFAE}" srcOrd="1" destOrd="0" parTransId="{1EEEF854-5478-4770-BB08-068F57EA3E93}" sibTransId="{D29C4D9E-9A87-46F6-9863-8D8083AE07D8}"/>
    <dgm:cxn modelId="{2F8080DD-EFE9-456E-AAD7-8CE587EC79B7}" type="presOf" srcId="{37FFF537-D20F-4A27-B691-5830FA10576D}" destId="{2E819F54-E649-4D80-AB72-8FF00EC15E8D}" srcOrd="0" destOrd="0" presId="urn:microsoft.com/office/officeart/2005/8/layout/hList1"/>
    <dgm:cxn modelId="{B74229E5-D45A-4032-AF0E-99A9B9DD4983}" type="presOf" srcId="{CCAD5C64-9BE5-41D2-8972-67B4DBA9D0B2}" destId="{6CAC78E1-4A85-45E7-9F71-FD0C99B0B77A}" srcOrd="0" destOrd="0" presId="urn:microsoft.com/office/officeart/2005/8/layout/hList1"/>
    <dgm:cxn modelId="{BECD7BFE-15FD-4F1A-8B43-B7F3E6F1C051}" srcId="{7FAB2BDD-A0F7-488F-8D87-7621C11E2E1B}" destId="{D0E4ECB3-483D-40B7-82CC-F4AD95F6E85D}" srcOrd="1" destOrd="0" parTransId="{C4581AFA-0FC2-40B0-88D6-A34A3BEBE5BE}" sibTransId="{255FBE70-C2F2-48FE-92D0-61833E09F751}"/>
    <dgm:cxn modelId="{CC3DE1D4-48A0-4584-80C6-5DDFFFC87AAD}" type="presParOf" srcId="{6CAC78E1-4A85-45E7-9F71-FD0C99B0B77A}" destId="{5244D114-B803-4EC9-86D2-88B840213379}" srcOrd="0" destOrd="0" presId="urn:microsoft.com/office/officeart/2005/8/layout/hList1"/>
    <dgm:cxn modelId="{DEC4E288-B9E1-48C2-A8CF-C41F81B919BB}" type="presParOf" srcId="{5244D114-B803-4EC9-86D2-88B840213379}" destId="{2B634C16-FBEF-4F61-8B3B-872F9448FC90}" srcOrd="0" destOrd="0" presId="urn:microsoft.com/office/officeart/2005/8/layout/hList1"/>
    <dgm:cxn modelId="{6D513F34-08C5-4DCC-B885-863174D08FA6}" type="presParOf" srcId="{5244D114-B803-4EC9-86D2-88B840213379}" destId="{1D3BD6F7-E24B-4AB2-8A94-55679CE10CC6}" srcOrd="1" destOrd="0" presId="urn:microsoft.com/office/officeart/2005/8/layout/hList1"/>
    <dgm:cxn modelId="{EF51755A-E994-49C7-BBCE-8A737ABC21C1}" type="presParOf" srcId="{6CAC78E1-4A85-45E7-9F71-FD0C99B0B77A}" destId="{7CBFF856-C606-4E2A-87D2-BE44029E1413}" srcOrd="1" destOrd="0" presId="urn:microsoft.com/office/officeart/2005/8/layout/hList1"/>
    <dgm:cxn modelId="{1CFC58E5-C5A5-484E-87F8-F3212D73643C}" type="presParOf" srcId="{6CAC78E1-4A85-45E7-9F71-FD0C99B0B77A}" destId="{2F0C2F4D-772D-44AE-94FE-D61DF99189ED}" srcOrd="2" destOrd="0" presId="urn:microsoft.com/office/officeart/2005/8/layout/hList1"/>
    <dgm:cxn modelId="{B18F52DB-1672-433F-891D-C464D4E54454}" type="presParOf" srcId="{2F0C2F4D-772D-44AE-94FE-D61DF99189ED}" destId="{F5D855C5-B35E-426A-AE42-043081354F60}" srcOrd="0" destOrd="0" presId="urn:microsoft.com/office/officeart/2005/8/layout/hList1"/>
    <dgm:cxn modelId="{7A1D3B97-A4E9-4BED-96D6-4264711E6201}" type="presParOf" srcId="{2F0C2F4D-772D-44AE-94FE-D61DF99189ED}" destId="{2E819F54-E649-4D80-AB72-8FF00EC15E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34C16-FBEF-4F61-8B3B-872F9448FC90}">
      <dsp:nvSpPr>
        <dsp:cNvPr id="0" name=""/>
        <dsp:cNvSpPr/>
      </dsp:nvSpPr>
      <dsp:spPr>
        <a:xfrm>
          <a:off x="46" y="209991"/>
          <a:ext cx="4471392" cy="1707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Something You Have</a:t>
          </a:r>
        </a:p>
      </dsp:txBody>
      <dsp:txXfrm>
        <a:off x="46" y="209991"/>
        <a:ext cx="4471392" cy="1707002"/>
      </dsp:txXfrm>
    </dsp:sp>
    <dsp:sp modelId="{1D3BD6F7-E24B-4AB2-8A94-55679CE10CC6}">
      <dsp:nvSpPr>
        <dsp:cNvPr id="0" name=""/>
        <dsp:cNvSpPr/>
      </dsp:nvSpPr>
      <dsp:spPr>
        <a:xfrm>
          <a:off x="46" y="1916993"/>
          <a:ext cx="4471392" cy="28383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Trusted Device</a:t>
          </a: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YubiKey</a:t>
          </a: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Phone</a:t>
          </a:r>
        </a:p>
      </dsp:txBody>
      <dsp:txXfrm>
        <a:off x="46" y="1916993"/>
        <a:ext cx="4471392" cy="2838330"/>
      </dsp:txXfrm>
    </dsp:sp>
    <dsp:sp modelId="{F5D855C5-B35E-426A-AE42-043081354F60}">
      <dsp:nvSpPr>
        <dsp:cNvPr id="0" name=""/>
        <dsp:cNvSpPr/>
      </dsp:nvSpPr>
      <dsp:spPr>
        <a:xfrm>
          <a:off x="5097433" y="209991"/>
          <a:ext cx="4471392" cy="1707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Something You Know/Are</a:t>
          </a:r>
        </a:p>
      </dsp:txBody>
      <dsp:txXfrm>
        <a:off x="5097433" y="209991"/>
        <a:ext cx="4471392" cy="1707002"/>
      </dsp:txXfrm>
    </dsp:sp>
    <dsp:sp modelId="{2E819F54-E649-4D80-AB72-8FF00EC15E8D}">
      <dsp:nvSpPr>
        <dsp:cNvPr id="0" name=""/>
        <dsp:cNvSpPr/>
      </dsp:nvSpPr>
      <dsp:spPr>
        <a:xfrm>
          <a:off x="5097433" y="1916993"/>
          <a:ext cx="4471392" cy="28383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PIN</a:t>
          </a: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Biometric</a:t>
          </a:r>
        </a:p>
      </dsp:txBody>
      <dsp:txXfrm>
        <a:off x="5097433" y="1916993"/>
        <a:ext cx="4471392" cy="283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8/21/2024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8/21/2024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198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https://www.cisa.gov/MFA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44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https://www.cisa.gov/sites/default/files/publications/fact-sheet-implementing-phishing-resistant-mfa-508c.pdf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48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https://fidoalliance.org/faqs/#PasskeysFAQs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770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07992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999" cy="594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353312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ttack.mitre.org/techniques/T1621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attack.mitre.org/techniques/T155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24EF0-0861-7940-8D5A-78084F7C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2550695"/>
            <a:ext cx="11566779" cy="1277754"/>
          </a:xfrm>
        </p:spPr>
        <p:txBody>
          <a:bodyPr/>
          <a:lstStyle/>
          <a:p>
            <a:pPr algn="ctr"/>
            <a:r>
              <a:rPr lang="en-US" sz="4200" dirty="0"/>
              <a:t>Phishing-Resistant MFA:</a:t>
            </a:r>
            <a:br>
              <a:rPr lang="en-US" sz="4200" dirty="0"/>
            </a:br>
            <a:r>
              <a:rPr lang="en-US" sz="4200" dirty="0"/>
              <a:t>Worth Your Time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Reid Gilman</a:t>
            </a:r>
          </a:p>
        </p:txBody>
      </p:sp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6" y="1057706"/>
            <a:ext cx="8587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Privileged Identities: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Entra &amp; other IdP admins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Password Vault admins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Azure, AWS, GCP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High Risk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Executives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HR /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Everyone?</a:t>
            </a:r>
          </a:p>
        </p:txBody>
      </p:sp>
    </p:spTree>
    <p:extLst>
      <p:ext uri="{BB962C8B-B14F-4D97-AF65-F5344CB8AC3E}">
        <p14:creationId xmlns:p14="http://schemas.microsoft.com/office/powerpoint/2010/main" val="8298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54210" y="1062519"/>
            <a:ext cx="87272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Your MFA provider probably supports FIDO2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Entra (a.k.a. Azure Active Directory)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Native support in Conditional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Target by role, group, or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Hardware tokens or Authenticator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Passwordless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E86FF-EDBA-EA53-ACD5-2AEA173C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933" y="0"/>
            <a:ext cx="2470857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067529-73FA-C61E-C3BB-A6D23F551EDE}"/>
              </a:ext>
            </a:extLst>
          </p:cNvPr>
          <p:cNvCxnSpPr>
            <a:cxnSpLocks/>
          </p:cNvCxnSpPr>
          <p:nvPr/>
        </p:nvCxnSpPr>
        <p:spPr>
          <a:xfrm>
            <a:off x="8503920" y="5062888"/>
            <a:ext cx="1419726" cy="646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E46776-FA99-39FF-49AD-5947FF9BEEC7}"/>
              </a:ext>
            </a:extLst>
          </p:cNvPr>
          <p:cNvCxnSpPr>
            <a:cxnSpLocks/>
          </p:cNvCxnSpPr>
          <p:nvPr/>
        </p:nvCxnSpPr>
        <p:spPr>
          <a:xfrm>
            <a:off x="8225564" y="2500964"/>
            <a:ext cx="1419726" cy="646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0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5" y="1108364"/>
            <a:ext cx="11643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Start Small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Privileged IT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Power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Expect Some Bumps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Learning curve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Someone will lose their authenticator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Expect Incredulity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“This is easier and more secure?”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Leverage Vendor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not the first organization doing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511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Common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5" y="1108364"/>
            <a:ext cx="11643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RDP &amp; VDI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Redirection supported over RDP*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“What If I Lose My Authenticator?”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YubiKeys: at least two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Device-bound Passkeys on iOS &amp; 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Break Glass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Change Is Scary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Phased Rollout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Test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“This Tool I Need Doesn’t Support FIDO2”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Self-service temporary exception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597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5" y="1108364"/>
            <a:ext cx="11643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Attackers Are Bypassing 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Is Phishing-resistant MFA?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Stronger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Easier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Should You Care?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Protect Privileged Identities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Improve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That Seems Like A Big Change, How Can We Do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Start small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It’s a journey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Expect some bumps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FD9AA-5429-2F29-F734-12622AD22D89}"/>
              </a:ext>
            </a:extLst>
          </p:cNvPr>
          <p:cNvSpPr txBox="1"/>
          <p:nvPr/>
        </p:nvSpPr>
        <p:spPr>
          <a:xfrm>
            <a:off x="8025528" y="1108364"/>
            <a:ext cx="3547715" cy="2308324"/>
          </a:xfrm>
          <a:custGeom>
            <a:avLst/>
            <a:gdLst>
              <a:gd name="connsiteX0" fmla="*/ 0 w 3547715"/>
              <a:gd name="connsiteY0" fmla="*/ 0 h 2308324"/>
              <a:gd name="connsiteX1" fmla="*/ 520332 w 3547715"/>
              <a:gd name="connsiteY1" fmla="*/ 0 h 2308324"/>
              <a:gd name="connsiteX2" fmla="*/ 1111617 w 3547715"/>
              <a:gd name="connsiteY2" fmla="*/ 0 h 2308324"/>
              <a:gd name="connsiteX3" fmla="*/ 1738380 w 3547715"/>
              <a:gd name="connsiteY3" fmla="*/ 0 h 2308324"/>
              <a:gd name="connsiteX4" fmla="*/ 2223235 w 3547715"/>
              <a:gd name="connsiteY4" fmla="*/ 0 h 2308324"/>
              <a:gd name="connsiteX5" fmla="*/ 2849998 w 3547715"/>
              <a:gd name="connsiteY5" fmla="*/ 0 h 2308324"/>
              <a:gd name="connsiteX6" fmla="*/ 3547715 w 3547715"/>
              <a:gd name="connsiteY6" fmla="*/ 0 h 2308324"/>
              <a:gd name="connsiteX7" fmla="*/ 3547715 w 3547715"/>
              <a:gd name="connsiteY7" fmla="*/ 600164 h 2308324"/>
              <a:gd name="connsiteX8" fmla="*/ 3547715 w 3547715"/>
              <a:gd name="connsiteY8" fmla="*/ 1200328 h 2308324"/>
              <a:gd name="connsiteX9" fmla="*/ 3547715 w 3547715"/>
              <a:gd name="connsiteY9" fmla="*/ 1731243 h 2308324"/>
              <a:gd name="connsiteX10" fmla="*/ 3547715 w 3547715"/>
              <a:gd name="connsiteY10" fmla="*/ 2308324 h 2308324"/>
              <a:gd name="connsiteX11" fmla="*/ 2885475 w 3547715"/>
              <a:gd name="connsiteY11" fmla="*/ 2308324 h 2308324"/>
              <a:gd name="connsiteX12" fmla="*/ 2365143 w 3547715"/>
              <a:gd name="connsiteY12" fmla="*/ 2308324 h 2308324"/>
              <a:gd name="connsiteX13" fmla="*/ 1809335 w 3547715"/>
              <a:gd name="connsiteY13" fmla="*/ 2308324 h 2308324"/>
              <a:gd name="connsiteX14" fmla="*/ 1182572 w 3547715"/>
              <a:gd name="connsiteY14" fmla="*/ 2308324 h 2308324"/>
              <a:gd name="connsiteX15" fmla="*/ 697717 w 3547715"/>
              <a:gd name="connsiteY15" fmla="*/ 2308324 h 2308324"/>
              <a:gd name="connsiteX16" fmla="*/ 0 w 3547715"/>
              <a:gd name="connsiteY16" fmla="*/ 2308324 h 2308324"/>
              <a:gd name="connsiteX17" fmla="*/ 0 w 3547715"/>
              <a:gd name="connsiteY17" fmla="*/ 1708160 h 2308324"/>
              <a:gd name="connsiteX18" fmla="*/ 0 w 3547715"/>
              <a:gd name="connsiteY18" fmla="*/ 1131079 h 2308324"/>
              <a:gd name="connsiteX19" fmla="*/ 0 w 3547715"/>
              <a:gd name="connsiteY19" fmla="*/ 553998 h 2308324"/>
              <a:gd name="connsiteX20" fmla="*/ 0 w 3547715"/>
              <a:gd name="connsiteY20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7715" h="2308324" extrusionOk="0">
                <a:moveTo>
                  <a:pt x="0" y="0"/>
                </a:moveTo>
                <a:cubicBezTo>
                  <a:pt x="258420" y="-49463"/>
                  <a:pt x="337474" y="26576"/>
                  <a:pt x="520332" y="0"/>
                </a:cubicBezTo>
                <a:cubicBezTo>
                  <a:pt x="703190" y="-26576"/>
                  <a:pt x="981066" y="46013"/>
                  <a:pt x="1111617" y="0"/>
                </a:cubicBezTo>
                <a:cubicBezTo>
                  <a:pt x="1242169" y="-46013"/>
                  <a:pt x="1505548" y="64554"/>
                  <a:pt x="1738380" y="0"/>
                </a:cubicBezTo>
                <a:cubicBezTo>
                  <a:pt x="1971212" y="-64554"/>
                  <a:pt x="2048224" y="36286"/>
                  <a:pt x="2223235" y="0"/>
                </a:cubicBezTo>
                <a:cubicBezTo>
                  <a:pt x="2398246" y="-36286"/>
                  <a:pt x="2601406" y="55366"/>
                  <a:pt x="2849998" y="0"/>
                </a:cubicBezTo>
                <a:cubicBezTo>
                  <a:pt x="3098590" y="-55366"/>
                  <a:pt x="3239386" y="65149"/>
                  <a:pt x="3547715" y="0"/>
                </a:cubicBezTo>
                <a:cubicBezTo>
                  <a:pt x="3605637" y="204242"/>
                  <a:pt x="3492187" y="332743"/>
                  <a:pt x="3547715" y="600164"/>
                </a:cubicBezTo>
                <a:cubicBezTo>
                  <a:pt x="3603243" y="867585"/>
                  <a:pt x="3529782" y="948758"/>
                  <a:pt x="3547715" y="1200328"/>
                </a:cubicBezTo>
                <a:cubicBezTo>
                  <a:pt x="3565648" y="1451898"/>
                  <a:pt x="3503299" y="1537871"/>
                  <a:pt x="3547715" y="1731243"/>
                </a:cubicBezTo>
                <a:cubicBezTo>
                  <a:pt x="3592131" y="1924616"/>
                  <a:pt x="3479977" y="2154083"/>
                  <a:pt x="3547715" y="2308324"/>
                </a:cubicBezTo>
                <a:cubicBezTo>
                  <a:pt x="3236404" y="2364869"/>
                  <a:pt x="3145528" y="2296841"/>
                  <a:pt x="2885475" y="2308324"/>
                </a:cubicBezTo>
                <a:cubicBezTo>
                  <a:pt x="2625422" y="2319807"/>
                  <a:pt x="2572571" y="2296201"/>
                  <a:pt x="2365143" y="2308324"/>
                </a:cubicBezTo>
                <a:cubicBezTo>
                  <a:pt x="2157715" y="2320447"/>
                  <a:pt x="2067054" y="2300871"/>
                  <a:pt x="1809335" y="2308324"/>
                </a:cubicBezTo>
                <a:cubicBezTo>
                  <a:pt x="1551616" y="2315777"/>
                  <a:pt x="1373968" y="2279490"/>
                  <a:pt x="1182572" y="2308324"/>
                </a:cubicBezTo>
                <a:cubicBezTo>
                  <a:pt x="991176" y="2337158"/>
                  <a:pt x="824963" y="2261893"/>
                  <a:pt x="697717" y="2308324"/>
                </a:cubicBezTo>
                <a:cubicBezTo>
                  <a:pt x="570472" y="2354755"/>
                  <a:pt x="291687" y="2308246"/>
                  <a:pt x="0" y="2308324"/>
                </a:cubicBezTo>
                <a:cubicBezTo>
                  <a:pt x="-36514" y="2069287"/>
                  <a:pt x="25494" y="1990644"/>
                  <a:pt x="0" y="1708160"/>
                </a:cubicBezTo>
                <a:cubicBezTo>
                  <a:pt x="-25494" y="1425676"/>
                  <a:pt x="63049" y="1300087"/>
                  <a:pt x="0" y="1131079"/>
                </a:cubicBezTo>
                <a:cubicBezTo>
                  <a:pt x="-63049" y="962071"/>
                  <a:pt x="14552" y="669641"/>
                  <a:pt x="0" y="553998"/>
                </a:cubicBezTo>
                <a:cubicBezTo>
                  <a:pt x="-14552" y="438355"/>
                  <a:pt x="4095" y="169631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179458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 Web"/>
              </a:rPr>
              <a:t>“I urge every CEO to ensure that FIDO authentication is on their organization’s MFA implementation roadmap. FIDO is the gold standard. Go for the gold.” </a:t>
            </a:r>
          </a:p>
          <a:p>
            <a:endParaRPr lang="en-US" dirty="0">
              <a:solidFill>
                <a:srgbClr val="1B1B1B"/>
              </a:solidFill>
              <a:highlight>
                <a:srgbClr val="FFFFFF"/>
              </a:highlight>
              <a:latin typeface="Source Sans Pro Web"/>
            </a:endParaRPr>
          </a:p>
          <a:p>
            <a:r>
              <a:rPr lang="en-US" dirty="0">
                <a:solidFill>
                  <a:srgbClr val="1B1B1B"/>
                </a:solidFill>
                <a:highlight>
                  <a:srgbClr val="FFFFFF"/>
                </a:highlight>
                <a:latin typeface="Source Sans Pro Web"/>
              </a:rPr>
              <a:t>- CISA Director Jen Easterly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66BD-26A0-C095-3931-AC7FC00E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0" y="3114556"/>
            <a:ext cx="11566779" cy="628888"/>
          </a:xfrm>
        </p:spPr>
        <p:txBody>
          <a:bodyPr/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2185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5" y="1108364"/>
            <a:ext cx="11643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Attackers Are Bypassing 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Is Phishing-resistant MFA?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Un-</a:t>
            </a:r>
            <a:r>
              <a:rPr lang="en-US" sz="2800" dirty="0" err="1"/>
              <a:t>Phishable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“Gold Standard of Authentication”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Should You Care?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Remote Account Takeovers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MFA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Better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That Seems Like A Big Change, How Can We Do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Start Small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It’s a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FD9AA-5429-2F29-F734-12622AD22D89}"/>
              </a:ext>
            </a:extLst>
          </p:cNvPr>
          <p:cNvSpPr txBox="1"/>
          <p:nvPr/>
        </p:nvSpPr>
        <p:spPr>
          <a:xfrm>
            <a:off x="8025528" y="1108364"/>
            <a:ext cx="3547715" cy="2308324"/>
          </a:xfrm>
          <a:custGeom>
            <a:avLst/>
            <a:gdLst>
              <a:gd name="connsiteX0" fmla="*/ 0 w 3547715"/>
              <a:gd name="connsiteY0" fmla="*/ 0 h 2308324"/>
              <a:gd name="connsiteX1" fmla="*/ 520332 w 3547715"/>
              <a:gd name="connsiteY1" fmla="*/ 0 h 2308324"/>
              <a:gd name="connsiteX2" fmla="*/ 1111617 w 3547715"/>
              <a:gd name="connsiteY2" fmla="*/ 0 h 2308324"/>
              <a:gd name="connsiteX3" fmla="*/ 1738380 w 3547715"/>
              <a:gd name="connsiteY3" fmla="*/ 0 h 2308324"/>
              <a:gd name="connsiteX4" fmla="*/ 2223235 w 3547715"/>
              <a:gd name="connsiteY4" fmla="*/ 0 h 2308324"/>
              <a:gd name="connsiteX5" fmla="*/ 2849998 w 3547715"/>
              <a:gd name="connsiteY5" fmla="*/ 0 h 2308324"/>
              <a:gd name="connsiteX6" fmla="*/ 3547715 w 3547715"/>
              <a:gd name="connsiteY6" fmla="*/ 0 h 2308324"/>
              <a:gd name="connsiteX7" fmla="*/ 3547715 w 3547715"/>
              <a:gd name="connsiteY7" fmla="*/ 600164 h 2308324"/>
              <a:gd name="connsiteX8" fmla="*/ 3547715 w 3547715"/>
              <a:gd name="connsiteY8" fmla="*/ 1200328 h 2308324"/>
              <a:gd name="connsiteX9" fmla="*/ 3547715 w 3547715"/>
              <a:gd name="connsiteY9" fmla="*/ 1731243 h 2308324"/>
              <a:gd name="connsiteX10" fmla="*/ 3547715 w 3547715"/>
              <a:gd name="connsiteY10" fmla="*/ 2308324 h 2308324"/>
              <a:gd name="connsiteX11" fmla="*/ 2885475 w 3547715"/>
              <a:gd name="connsiteY11" fmla="*/ 2308324 h 2308324"/>
              <a:gd name="connsiteX12" fmla="*/ 2365143 w 3547715"/>
              <a:gd name="connsiteY12" fmla="*/ 2308324 h 2308324"/>
              <a:gd name="connsiteX13" fmla="*/ 1809335 w 3547715"/>
              <a:gd name="connsiteY13" fmla="*/ 2308324 h 2308324"/>
              <a:gd name="connsiteX14" fmla="*/ 1182572 w 3547715"/>
              <a:gd name="connsiteY14" fmla="*/ 2308324 h 2308324"/>
              <a:gd name="connsiteX15" fmla="*/ 697717 w 3547715"/>
              <a:gd name="connsiteY15" fmla="*/ 2308324 h 2308324"/>
              <a:gd name="connsiteX16" fmla="*/ 0 w 3547715"/>
              <a:gd name="connsiteY16" fmla="*/ 2308324 h 2308324"/>
              <a:gd name="connsiteX17" fmla="*/ 0 w 3547715"/>
              <a:gd name="connsiteY17" fmla="*/ 1708160 h 2308324"/>
              <a:gd name="connsiteX18" fmla="*/ 0 w 3547715"/>
              <a:gd name="connsiteY18" fmla="*/ 1131079 h 2308324"/>
              <a:gd name="connsiteX19" fmla="*/ 0 w 3547715"/>
              <a:gd name="connsiteY19" fmla="*/ 553998 h 2308324"/>
              <a:gd name="connsiteX20" fmla="*/ 0 w 3547715"/>
              <a:gd name="connsiteY20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47715" h="2308324" extrusionOk="0">
                <a:moveTo>
                  <a:pt x="0" y="0"/>
                </a:moveTo>
                <a:cubicBezTo>
                  <a:pt x="258420" y="-49463"/>
                  <a:pt x="337474" y="26576"/>
                  <a:pt x="520332" y="0"/>
                </a:cubicBezTo>
                <a:cubicBezTo>
                  <a:pt x="703190" y="-26576"/>
                  <a:pt x="981066" y="46013"/>
                  <a:pt x="1111617" y="0"/>
                </a:cubicBezTo>
                <a:cubicBezTo>
                  <a:pt x="1242169" y="-46013"/>
                  <a:pt x="1505548" y="64554"/>
                  <a:pt x="1738380" y="0"/>
                </a:cubicBezTo>
                <a:cubicBezTo>
                  <a:pt x="1971212" y="-64554"/>
                  <a:pt x="2048224" y="36286"/>
                  <a:pt x="2223235" y="0"/>
                </a:cubicBezTo>
                <a:cubicBezTo>
                  <a:pt x="2398246" y="-36286"/>
                  <a:pt x="2601406" y="55366"/>
                  <a:pt x="2849998" y="0"/>
                </a:cubicBezTo>
                <a:cubicBezTo>
                  <a:pt x="3098590" y="-55366"/>
                  <a:pt x="3239386" y="65149"/>
                  <a:pt x="3547715" y="0"/>
                </a:cubicBezTo>
                <a:cubicBezTo>
                  <a:pt x="3605637" y="204242"/>
                  <a:pt x="3492187" y="332743"/>
                  <a:pt x="3547715" y="600164"/>
                </a:cubicBezTo>
                <a:cubicBezTo>
                  <a:pt x="3603243" y="867585"/>
                  <a:pt x="3529782" y="948758"/>
                  <a:pt x="3547715" y="1200328"/>
                </a:cubicBezTo>
                <a:cubicBezTo>
                  <a:pt x="3565648" y="1451898"/>
                  <a:pt x="3503299" y="1537871"/>
                  <a:pt x="3547715" y="1731243"/>
                </a:cubicBezTo>
                <a:cubicBezTo>
                  <a:pt x="3592131" y="1924616"/>
                  <a:pt x="3479977" y="2154083"/>
                  <a:pt x="3547715" y="2308324"/>
                </a:cubicBezTo>
                <a:cubicBezTo>
                  <a:pt x="3236404" y="2364869"/>
                  <a:pt x="3145528" y="2296841"/>
                  <a:pt x="2885475" y="2308324"/>
                </a:cubicBezTo>
                <a:cubicBezTo>
                  <a:pt x="2625422" y="2319807"/>
                  <a:pt x="2572571" y="2296201"/>
                  <a:pt x="2365143" y="2308324"/>
                </a:cubicBezTo>
                <a:cubicBezTo>
                  <a:pt x="2157715" y="2320447"/>
                  <a:pt x="2067054" y="2300871"/>
                  <a:pt x="1809335" y="2308324"/>
                </a:cubicBezTo>
                <a:cubicBezTo>
                  <a:pt x="1551616" y="2315777"/>
                  <a:pt x="1373968" y="2279490"/>
                  <a:pt x="1182572" y="2308324"/>
                </a:cubicBezTo>
                <a:cubicBezTo>
                  <a:pt x="991176" y="2337158"/>
                  <a:pt x="824963" y="2261893"/>
                  <a:pt x="697717" y="2308324"/>
                </a:cubicBezTo>
                <a:cubicBezTo>
                  <a:pt x="570472" y="2354755"/>
                  <a:pt x="291687" y="2308246"/>
                  <a:pt x="0" y="2308324"/>
                </a:cubicBezTo>
                <a:cubicBezTo>
                  <a:pt x="-36514" y="2069287"/>
                  <a:pt x="25494" y="1990644"/>
                  <a:pt x="0" y="1708160"/>
                </a:cubicBezTo>
                <a:cubicBezTo>
                  <a:pt x="-25494" y="1425676"/>
                  <a:pt x="63049" y="1300087"/>
                  <a:pt x="0" y="1131079"/>
                </a:cubicBezTo>
                <a:cubicBezTo>
                  <a:pt x="-63049" y="962071"/>
                  <a:pt x="14552" y="669641"/>
                  <a:pt x="0" y="553998"/>
                </a:cubicBezTo>
                <a:cubicBezTo>
                  <a:pt x="-14552" y="438355"/>
                  <a:pt x="4095" y="169631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179458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 Web"/>
              </a:rPr>
              <a:t>“I urge every CEO to ensure that FIDO authentication is on their organization’s MFA implementation roadmap. FIDO is the gold standard. Go for the gold.” </a:t>
            </a:r>
          </a:p>
          <a:p>
            <a:endParaRPr lang="en-US" dirty="0">
              <a:solidFill>
                <a:srgbClr val="1B1B1B"/>
              </a:solidFill>
              <a:highlight>
                <a:srgbClr val="FFFFFF"/>
              </a:highlight>
              <a:latin typeface="Source Sans Pro Web"/>
            </a:endParaRPr>
          </a:p>
          <a:p>
            <a:r>
              <a:rPr lang="en-US" dirty="0">
                <a:solidFill>
                  <a:srgbClr val="1B1B1B"/>
                </a:solidFill>
                <a:highlight>
                  <a:srgbClr val="FFFFFF"/>
                </a:highlight>
                <a:latin typeface="Source Sans Pro Web"/>
              </a:rPr>
              <a:t>- CISA Director Jen Easterly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Attackers Are Bypassing MFA</a:t>
            </a:r>
          </a:p>
        </p:txBody>
      </p:sp>
      <p:pic>
        <p:nvPicPr>
          <p:cNvPr id="9" name="Graphic 8" descr="User outline">
            <a:extLst>
              <a:ext uri="{FF2B5EF4-FFF2-40B4-BE49-F238E27FC236}">
                <a16:creationId xmlns:a16="http://schemas.microsoft.com/office/drawing/2014/main" id="{45FB5A4A-32BD-E47C-722A-FC35CF3EA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499" y="1946645"/>
            <a:ext cx="1595257" cy="1595257"/>
          </a:xfrm>
          <a:prstGeom prst="rect">
            <a:avLst/>
          </a:prstGeom>
        </p:spPr>
      </p:pic>
      <p:pic>
        <p:nvPicPr>
          <p:cNvPr id="11" name="Graphic 10" descr="Robber outline">
            <a:extLst>
              <a:ext uri="{FF2B5EF4-FFF2-40B4-BE49-F238E27FC236}">
                <a16:creationId xmlns:a16="http://schemas.microsoft.com/office/drawing/2014/main" id="{DC411AAC-02B7-C82C-5D73-525BBBEAA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536" y="4871791"/>
            <a:ext cx="1409494" cy="1409494"/>
          </a:xfrm>
          <a:prstGeom prst="rect">
            <a:avLst/>
          </a:prstGeom>
        </p:spPr>
      </p:pic>
      <p:pic>
        <p:nvPicPr>
          <p:cNvPr id="13" name="Graphic 12" descr="Server outline">
            <a:extLst>
              <a:ext uri="{FF2B5EF4-FFF2-40B4-BE49-F238E27FC236}">
                <a16:creationId xmlns:a16="http://schemas.microsoft.com/office/drawing/2014/main" id="{AC485F0C-5A0E-3F29-C103-9191707B50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5338" y="1959715"/>
            <a:ext cx="1730333" cy="1730333"/>
          </a:xfrm>
          <a:prstGeom prst="rect">
            <a:avLst/>
          </a:prstGeom>
        </p:spPr>
      </p:pic>
      <p:pic>
        <p:nvPicPr>
          <p:cNvPr id="15" name="Graphic 14" descr="Cloud outline">
            <a:extLst>
              <a:ext uri="{FF2B5EF4-FFF2-40B4-BE49-F238E27FC236}">
                <a16:creationId xmlns:a16="http://schemas.microsoft.com/office/drawing/2014/main" id="{EE51DC87-BB9F-99CD-8301-9F0AB620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8375" y="1708366"/>
            <a:ext cx="2071817" cy="20718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CD1281-DAF2-1266-A376-C34AD06935D7}"/>
              </a:ext>
            </a:extLst>
          </p:cNvPr>
          <p:cNvSpPr txBox="1"/>
          <p:nvPr/>
        </p:nvSpPr>
        <p:spPr>
          <a:xfrm>
            <a:off x="71070" y="3320716"/>
            <a:ext cx="187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Legitimate User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2A3AE-6AE6-3963-64F8-82C8AB0D899E}"/>
              </a:ext>
            </a:extLst>
          </p:cNvPr>
          <p:cNvSpPr txBox="1"/>
          <p:nvPr/>
        </p:nvSpPr>
        <p:spPr>
          <a:xfrm>
            <a:off x="4821342" y="6308208"/>
            <a:ext cx="254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D653B-64B5-4A43-C6B6-585EF95692D1}"/>
              </a:ext>
            </a:extLst>
          </p:cNvPr>
          <p:cNvSpPr txBox="1"/>
          <p:nvPr/>
        </p:nvSpPr>
        <p:spPr>
          <a:xfrm>
            <a:off x="9926853" y="3505382"/>
            <a:ext cx="18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 Website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AF315D-AC63-2B49-06E1-EFA8A648C508}"/>
              </a:ext>
            </a:extLst>
          </p:cNvPr>
          <p:cNvCxnSpPr/>
          <p:nvPr/>
        </p:nvCxnSpPr>
        <p:spPr>
          <a:xfrm>
            <a:off x="1660358" y="2319688"/>
            <a:ext cx="33980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93F8B4-0AD5-E4ED-A881-BCCE4798A291}"/>
              </a:ext>
            </a:extLst>
          </p:cNvPr>
          <p:cNvSpPr txBox="1"/>
          <p:nvPr/>
        </p:nvSpPr>
        <p:spPr>
          <a:xfrm>
            <a:off x="5091359" y="3320716"/>
            <a:ext cx="200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Phishing Site / Transparent Proxy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6F4D5-9D04-574A-F703-AA645875B609}"/>
              </a:ext>
            </a:extLst>
          </p:cNvPr>
          <p:cNvSpPr txBox="1"/>
          <p:nvPr/>
        </p:nvSpPr>
        <p:spPr>
          <a:xfrm>
            <a:off x="2180271" y="1950090"/>
            <a:ext cx="23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Credentials + MFA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67F21F-F89E-1216-8E93-65CB0F9AE987}"/>
              </a:ext>
            </a:extLst>
          </p:cNvPr>
          <p:cNvCxnSpPr/>
          <p:nvPr/>
        </p:nvCxnSpPr>
        <p:spPr>
          <a:xfrm>
            <a:off x="7130192" y="2319688"/>
            <a:ext cx="30244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B2C221-1F7E-3F7A-4317-AFE39B2C4DF7}"/>
              </a:ext>
            </a:extLst>
          </p:cNvPr>
          <p:cNvSpPr txBox="1"/>
          <p:nvPr/>
        </p:nvSpPr>
        <p:spPr>
          <a:xfrm>
            <a:off x="7402712" y="1942806"/>
            <a:ext cx="247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Credentials + MFA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B5A26E-20EA-563C-E9B4-244F7C7C096D}"/>
              </a:ext>
            </a:extLst>
          </p:cNvPr>
          <p:cNvCxnSpPr/>
          <p:nvPr/>
        </p:nvCxnSpPr>
        <p:spPr>
          <a:xfrm>
            <a:off x="1660358" y="3062063"/>
            <a:ext cx="3398017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B5150BB-05B7-7D65-EB7E-D0C73410341D}"/>
              </a:ext>
            </a:extLst>
          </p:cNvPr>
          <p:cNvSpPr txBox="1"/>
          <p:nvPr/>
        </p:nvSpPr>
        <p:spPr>
          <a:xfrm>
            <a:off x="2180271" y="2692465"/>
            <a:ext cx="23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Session Token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B48137-30AC-5BDC-68C1-340F908937F6}"/>
              </a:ext>
            </a:extLst>
          </p:cNvPr>
          <p:cNvCxnSpPr/>
          <p:nvPr/>
        </p:nvCxnSpPr>
        <p:spPr>
          <a:xfrm>
            <a:off x="7174913" y="3048993"/>
            <a:ext cx="3024461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2AF88B-7DBD-6D15-0716-A471A25BF882}"/>
              </a:ext>
            </a:extLst>
          </p:cNvPr>
          <p:cNvSpPr txBox="1"/>
          <p:nvPr/>
        </p:nvSpPr>
        <p:spPr>
          <a:xfrm>
            <a:off x="7447433" y="2672111"/>
            <a:ext cx="247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Session Token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365A85-BC03-ED2A-8E5B-F4069C409F20}"/>
              </a:ext>
            </a:extLst>
          </p:cNvPr>
          <p:cNvCxnSpPr>
            <a:stCxn id="21" idx="2"/>
          </p:cNvCxnSpPr>
          <p:nvPr/>
        </p:nvCxnSpPr>
        <p:spPr>
          <a:xfrm>
            <a:off x="6094283" y="3967047"/>
            <a:ext cx="1717" cy="904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793E459-E9E8-1A98-5459-33FB802DE4A5}"/>
              </a:ext>
            </a:extLst>
          </p:cNvPr>
          <p:cNvSpPr txBox="1"/>
          <p:nvPr/>
        </p:nvSpPr>
        <p:spPr>
          <a:xfrm>
            <a:off x="4426503" y="4291251"/>
            <a:ext cx="15448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Session Token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763500-6B8A-A7CE-7085-A5FE0ED2E438}"/>
              </a:ext>
            </a:extLst>
          </p:cNvPr>
          <p:cNvCxnSpPr/>
          <p:nvPr/>
        </p:nvCxnSpPr>
        <p:spPr>
          <a:xfrm flipV="1">
            <a:off x="6882063" y="3874714"/>
            <a:ext cx="3113275" cy="1669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8FB25D8-65D2-A151-33F9-34DEF2E64A38}"/>
              </a:ext>
            </a:extLst>
          </p:cNvPr>
          <p:cNvSpPr txBox="1"/>
          <p:nvPr/>
        </p:nvSpPr>
        <p:spPr>
          <a:xfrm rot="19846192">
            <a:off x="7778651" y="4699468"/>
            <a:ext cx="1742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Session Token</a:t>
            </a:r>
          </a:p>
        </p:txBody>
      </p:sp>
    </p:spTree>
    <p:extLst>
      <p:ext uri="{BB962C8B-B14F-4D97-AF65-F5344CB8AC3E}">
        <p14:creationId xmlns:p14="http://schemas.microsoft.com/office/powerpoint/2010/main" val="14177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9" grpId="0"/>
      <p:bldP spid="31" grpId="0"/>
      <p:bldP spid="3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CISA’s MFA Hierarchy</a:t>
            </a:r>
          </a:p>
        </p:txBody>
      </p:sp>
      <p:pic>
        <p:nvPicPr>
          <p:cNvPr id="2050" name="Picture 2" descr="Illustration showing the MFA Heirarchy">
            <a:extLst>
              <a:ext uri="{FF2B5EF4-FFF2-40B4-BE49-F238E27FC236}">
                <a16:creationId xmlns:a16="http://schemas.microsoft.com/office/drawing/2014/main" id="{D092DA9B-27A1-C1AA-D878-8F540996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57" y="1237075"/>
            <a:ext cx="9147208" cy="54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Phishing-Resistant MFA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5" y="1108364"/>
            <a:ext cx="5608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Resistant to phishing tactics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MFA Fatigue [</a:t>
            </a:r>
            <a:r>
              <a:rPr lang="en-US" sz="2800" dirty="0">
                <a:hlinkClick r:id="rId3"/>
              </a:rPr>
              <a:t>T1621</a:t>
            </a:r>
            <a:r>
              <a:rPr lang="en-US" sz="2800" dirty="0"/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AitM</a:t>
            </a:r>
            <a:r>
              <a:rPr lang="en-US" sz="2800" dirty="0"/>
              <a:t> (</a:t>
            </a:r>
            <a:r>
              <a:rPr lang="en-US" sz="2800" dirty="0" err="1"/>
              <a:t>evilginx</a:t>
            </a:r>
            <a:r>
              <a:rPr lang="en-US" sz="2800" dirty="0"/>
              <a:t>) [</a:t>
            </a:r>
            <a:r>
              <a:rPr lang="en-US" sz="2800" dirty="0">
                <a:hlinkClick r:id="rId4"/>
              </a:rPr>
              <a:t>T1557</a:t>
            </a:r>
            <a:r>
              <a:rPr lang="en-US" sz="2800" dirty="0"/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SIM Swap &amp; SS7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FIDO2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Widely supported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Intended for end-users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Less widely supported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Scares end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DE0C2-8A1B-55BC-26B3-505474542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298" y="2714625"/>
            <a:ext cx="4772025" cy="1428750"/>
          </a:xfrm>
          <a:custGeom>
            <a:avLst/>
            <a:gdLst>
              <a:gd name="connsiteX0" fmla="*/ 0 w 4772025"/>
              <a:gd name="connsiteY0" fmla="*/ 0 h 1428750"/>
              <a:gd name="connsiteX1" fmla="*/ 501063 w 4772025"/>
              <a:gd name="connsiteY1" fmla="*/ 0 h 1428750"/>
              <a:gd name="connsiteX2" fmla="*/ 1049846 w 4772025"/>
              <a:gd name="connsiteY2" fmla="*/ 0 h 1428750"/>
              <a:gd name="connsiteX3" fmla="*/ 1598628 w 4772025"/>
              <a:gd name="connsiteY3" fmla="*/ 0 h 1428750"/>
              <a:gd name="connsiteX4" fmla="*/ 2099691 w 4772025"/>
              <a:gd name="connsiteY4" fmla="*/ 0 h 1428750"/>
              <a:gd name="connsiteX5" fmla="*/ 2743914 w 4772025"/>
              <a:gd name="connsiteY5" fmla="*/ 0 h 1428750"/>
              <a:gd name="connsiteX6" fmla="*/ 3197257 w 4772025"/>
              <a:gd name="connsiteY6" fmla="*/ 0 h 1428750"/>
              <a:gd name="connsiteX7" fmla="*/ 3698319 w 4772025"/>
              <a:gd name="connsiteY7" fmla="*/ 0 h 1428750"/>
              <a:gd name="connsiteX8" fmla="*/ 4772025 w 4772025"/>
              <a:gd name="connsiteY8" fmla="*/ 0 h 1428750"/>
              <a:gd name="connsiteX9" fmla="*/ 4772025 w 4772025"/>
              <a:gd name="connsiteY9" fmla="*/ 490538 h 1428750"/>
              <a:gd name="connsiteX10" fmla="*/ 4772025 w 4772025"/>
              <a:gd name="connsiteY10" fmla="*/ 952500 h 1428750"/>
              <a:gd name="connsiteX11" fmla="*/ 4772025 w 4772025"/>
              <a:gd name="connsiteY11" fmla="*/ 1428750 h 1428750"/>
              <a:gd name="connsiteX12" fmla="*/ 4127802 w 4772025"/>
              <a:gd name="connsiteY12" fmla="*/ 1428750 h 1428750"/>
              <a:gd name="connsiteX13" fmla="*/ 3483578 w 4772025"/>
              <a:gd name="connsiteY13" fmla="*/ 1428750 h 1428750"/>
              <a:gd name="connsiteX14" fmla="*/ 3030236 w 4772025"/>
              <a:gd name="connsiteY14" fmla="*/ 1428750 h 1428750"/>
              <a:gd name="connsiteX15" fmla="*/ 2529173 w 4772025"/>
              <a:gd name="connsiteY15" fmla="*/ 1428750 h 1428750"/>
              <a:gd name="connsiteX16" fmla="*/ 2075831 w 4772025"/>
              <a:gd name="connsiteY16" fmla="*/ 1428750 h 1428750"/>
              <a:gd name="connsiteX17" fmla="*/ 1431608 w 4772025"/>
              <a:gd name="connsiteY17" fmla="*/ 1428750 h 1428750"/>
              <a:gd name="connsiteX18" fmla="*/ 978265 w 4772025"/>
              <a:gd name="connsiteY18" fmla="*/ 1428750 h 1428750"/>
              <a:gd name="connsiteX19" fmla="*/ 0 w 4772025"/>
              <a:gd name="connsiteY19" fmla="*/ 1428750 h 1428750"/>
              <a:gd name="connsiteX20" fmla="*/ 0 w 4772025"/>
              <a:gd name="connsiteY20" fmla="*/ 952500 h 1428750"/>
              <a:gd name="connsiteX21" fmla="*/ 0 w 4772025"/>
              <a:gd name="connsiteY21" fmla="*/ 504825 h 1428750"/>
              <a:gd name="connsiteX22" fmla="*/ 0 w 4772025"/>
              <a:gd name="connsiteY22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72025" h="1428750" fill="none" extrusionOk="0">
                <a:moveTo>
                  <a:pt x="0" y="0"/>
                </a:moveTo>
                <a:cubicBezTo>
                  <a:pt x="234943" y="-20607"/>
                  <a:pt x="289628" y="26485"/>
                  <a:pt x="501063" y="0"/>
                </a:cubicBezTo>
                <a:cubicBezTo>
                  <a:pt x="712498" y="-26485"/>
                  <a:pt x="870569" y="37144"/>
                  <a:pt x="1049846" y="0"/>
                </a:cubicBezTo>
                <a:cubicBezTo>
                  <a:pt x="1229123" y="-37144"/>
                  <a:pt x="1406723" y="44641"/>
                  <a:pt x="1598628" y="0"/>
                </a:cubicBezTo>
                <a:cubicBezTo>
                  <a:pt x="1790533" y="-44641"/>
                  <a:pt x="1876060" y="33265"/>
                  <a:pt x="2099691" y="0"/>
                </a:cubicBezTo>
                <a:cubicBezTo>
                  <a:pt x="2323322" y="-33265"/>
                  <a:pt x="2438326" y="59544"/>
                  <a:pt x="2743914" y="0"/>
                </a:cubicBezTo>
                <a:cubicBezTo>
                  <a:pt x="3049502" y="-59544"/>
                  <a:pt x="3085085" y="23267"/>
                  <a:pt x="3197257" y="0"/>
                </a:cubicBezTo>
                <a:cubicBezTo>
                  <a:pt x="3309429" y="-23267"/>
                  <a:pt x="3547197" y="6370"/>
                  <a:pt x="3698319" y="0"/>
                </a:cubicBezTo>
                <a:cubicBezTo>
                  <a:pt x="3849441" y="-6370"/>
                  <a:pt x="4332753" y="32860"/>
                  <a:pt x="4772025" y="0"/>
                </a:cubicBezTo>
                <a:cubicBezTo>
                  <a:pt x="4798411" y="203097"/>
                  <a:pt x="4766628" y="359654"/>
                  <a:pt x="4772025" y="490538"/>
                </a:cubicBezTo>
                <a:cubicBezTo>
                  <a:pt x="4777422" y="621422"/>
                  <a:pt x="4743957" y="764365"/>
                  <a:pt x="4772025" y="952500"/>
                </a:cubicBezTo>
                <a:cubicBezTo>
                  <a:pt x="4800093" y="1140635"/>
                  <a:pt x="4766043" y="1305466"/>
                  <a:pt x="4772025" y="1428750"/>
                </a:cubicBezTo>
                <a:cubicBezTo>
                  <a:pt x="4598255" y="1463411"/>
                  <a:pt x="4269869" y="1393162"/>
                  <a:pt x="4127802" y="1428750"/>
                </a:cubicBezTo>
                <a:cubicBezTo>
                  <a:pt x="3985735" y="1464338"/>
                  <a:pt x="3698198" y="1428246"/>
                  <a:pt x="3483578" y="1428750"/>
                </a:cubicBezTo>
                <a:cubicBezTo>
                  <a:pt x="3268958" y="1429254"/>
                  <a:pt x="3131849" y="1394319"/>
                  <a:pt x="3030236" y="1428750"/>
                </a:cubicBezTo>
                <a:cubicBezTo>
                  <a:pt x="2928623" y="1463181"/>
                  <a:pt x="2703005" y="1384491"/>
                  <a:pt x="2529173" y="1428750"/>
                </a:cubicBezTo>
                <a:cubicBezTo>
                  <a:pt x="2355341" y="1473009"/>
                  <a:pt x="2237741" y="1395791"/>
                  <a:pt x="2075831" y="1428750"/>
                </a:cubicBezTo>
                <a:cubicBezTo>
                  <a:pt x="1913921" y="1461709"/>
                  <a:pt x="1727169" y="1410166"/>
                  <a:pt x="1431608" y="1428750"/>
                </a:cubicBezTo>
                <a:cubicBezTo>
                  <a:pt x="1136047" y="1447334"/>
                  <a:pt x="1126886" y="1411626"/>
                  <a:pt x="978265" y="1428750"/>
                </a:cubicBezTo>
                <a:cubicBezTo>
                  <a:pt x="829644" y="1445874"/>
                  <a:pt x="356412" y="1323739"/>
                  <a:pt x="0" y="1428750"/>
                </a:cubicBezTo>
                <a:cubicBezTo>
                  <a:pt x="-32329" y="1294080"/>
                  <a:pt x="9810" y="1095672"/>
                  <a:pt x="0" y="952500"/>
                </a:cubicBezTo>
                <a:cubicBezTo>
                  <a:pt x="-9810" y="809328"/>
                  <a:pt x="19978" y="605464"/>
                  <a:pt x="0" y="504825"/>
                </a:cubicBezTo>
                <a:cubicBezTo>
                  <a:pt x="-19978" y="404186"/>
                  <a:pt x="17797" y="153930"/>
                  <a:pt x="0" y="0"/>
                </a:cubicBezTo>
                <a:close/>
              </a:path>
              <a:path w="4772025" h="1428750" stroke="0" extrusionOk="0">
                <a:moveTo>
                  <a:pt x="0" y="0"/>
                </a:moveTo>
                <a:cubicBezTo>
                  <a:pt x="327096" y="-43810"/>
                  <a:pt x="415164" y="46766"/>
                  <a:pt x="691944" y="0"/>
                </a:cubicBezTo>
                <a:cubicBezTo>
                  <a:pt x="968724" y="-46766"/>
                  <a:pt x="1111838" y="5686"/>
                  <a:pt x="1288447" y="0"/>
                </a:cubicBezTo>
                <a:cubicBezTo>
                  <a:pt x="1465056" y="-5686"/>
                  <a:pt x="1573655" y="52293"/>
                  <a:pt x="1741789" y="0"/>
                </a:cubicBezTo>
                <a:cubicBezTo>
                  <a:pt x="1909923" y="-52293"/>
                  <a:pt x="2181553" y="40804"/>
                  <a:pt x="2386013" y="0"/>
                </a:cubicBezTo>
                <a:cubicBezTo>
                  <a:pt x="2590473" y="-40804"/>
                  <a:pt x="2724092" y="5762"/>
                  <a:pt x="2887075" y="0"/>
                </a:cubicBezTo>
                <a:cubicBezTo>
                  <a:pt x="3050058" y="-5762"/>
                  <a:pt x="3335780" y="9802"/>
                  <a:pt x="3579019" y="0"/>
                </a:cubicBezTo>
                <a:cubicBezTo>
                  <a:pt x="3822258" y="-9802"/>
                  <a:pt x="3894690" y="61920"/>
                  <a:pt x="4127802" y="0"/>
                </a:cubicBezTo>
                <a:cubicBezTo>
                  <a:pt x="4360914" y="-61920"/>
                  <a:pt x="4616281" y="68866"/>
                  <a:pt x="4772025" y="0"/>
                </a:cubicBezTo>
                <a:cubicBezTo>
                  <a:pt x="4798867" y="225814"/>
                  <a:pt x="4735261" y="284184"/>
                  <a:pt x="4772025" y="490538"/>
                </a:cubicBezTo>
                <a:cubicBezTo>
                  <a:pt x="4808789" y="696892"/>
                  <a:pt x="4744068" y="836447"/>
                  <a:pt x="4772025" y="981075"/>
                </a:cubicBezTo>
                <a:cubicBezTo>
                  <a:pt x="4799982" y="1125703"/>
                  <a:pt x="4724923" y="1264424"/>
                  <a:pt x="4772025" y="1428750"/>
                </a:cubicBezTo>
                <a:cubicBezTo>
                  <a:pt x="4566289" y="1497894"/>
                  <a:pt x="4413779" y="1408701"/>
                  <a:pt x="4175522" y="1428750"/>
                </a:cubicBezTo>
                <a:cubicBezTo>
                  <a:pt x="3937265" y="1448799"/>
                  <a:pt x="3859727" y="1427443"/>
                  <a:pt x="3626739" y="1428750"/>
                </a:cubicBezTo>
                <a:cubicBezTo>
                  <a:pt x="3393751" y="1430057"/>
                  <a:pt x="3126477" y="1418925"/>
                  <a:pt x="2982516" y="1428750"/>
                </a:cubicBezTo>
                <a:cubicBezTo>
                  <a:pt x="2838555" y="1438575"/>
                  <a:pt x="2728511" y="1389917"/>
                  <a:pt x="2529173" y="1428750"/>
                </a:cubicBezTo>
                <a:cubicBezTo>
                  <a:pt x="2329835" y="1467583"/>
                  <a:pt x="2136427" y="1414280"/>
                  <a:pt x="1837230" y="1428750"/>
                </a:cubicBezTo>
                <a:cubicBezTo>
                  <a:pt x="1538033" y="1443220"/>
                  <a:pt x="1493369" y="1394658"/>
                  <a:pt x="1193006" y="1428750"/>
                </a:cubicBezTo>
                <a:cubicBezTo>
                  <a:pt x="892643" y="1462842"/>
                  <a:pt x="795040" y="1395895"/>
                  <a:pt x="691944" y="1428750"/>
                </a:cubicBezTo>
                <a:cubicBezTo>
                  <a:pt x="588848" y="1461605"/>
                  <a:pt x="233642" y="1380457"/>
                  <a:pt x="0" y="1428750"/>
                </a:cubicBezTo>
                <a:cubicBezTo>
                  <a:pt x="-40934" y="1231861"/>
                  <a:pt x="49028" y="1060370"/>
                  <a:pt x="0" y="966788"/>
                </a:cubicBezTo>
                <a:cubicBezTo>
                  <a:pt x="-49028" y="873206"/>
                  <a:pt x="50359" y="608113"/>
                  <a:pt x="0" y="461963"/>
                </a:cubicBezTo>
                <a:cubicBezTo>
                  <a:pt x="-50359" y="315813"/>
                  <a:pt x="11084" y="20667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942790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33D68E-2B9F-CAFD-8544-2771D18683A7}"/>
              </a:ext>
            </a:extLst>
          </p:cNvPr>
          <p:cNvGrpSpPr/>
          <p:nvPr/>
        </p:nvGrpSpPr>
        <p:grpSpPr>
          <a:xfrm>
            <a:off x="5919518" y="0"/>
            <a:ext cx="5961586" cy="6858000"/>
            <a:chOff x="4620734" y="0"/>
            <a:chExt cx="5961586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90787B-454B-404B-FFBD-C2B716F9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0734" y="0"/>
              <a:ext cx="5961586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1B1D40-4CC1-1E9F-290A-0036926B6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5514" y="2714625"/>
              <a:ext cx="4772025" cy="1428750"/>
            </a:xfrm>
            <a:custGeom>
              <a:avLst/>
              <a:gdLst>
                <a:gd name="connsiteX0" fmla="*/ 0 w 4772025"/>
                <a:gd name="connsiteY0" fmla="*/ 0 h 1428750"/>
                <a:gd name="connsiteX1" fmla="*/ 501063 w 4772025"/>
                <a:gd name="connsiteY1" fmla="*/ 0 h 1428750"/>
                <a:gd name="connsiteX2" fmla="*/ 1049846 w 4772025"/>
                <a:gd name="connsiteY2" fmla="*/ 0 h 1428750"/>
                <a:gd name="connsiteX3" fmla="*/ 1598628 w 4772025"/>
                <a:gd name="connsiteY3" fmla="*/ 0 h 1428750"/>
                <a:gd name="connsiteX4" fmla="*/ 2099691 w 4772025"/>
                <a:gd name="connsiteY4" fmla="*/ 0 h 1428750"/>
                <a:gd name="connsiteX5" fmla="*/ 2743914 w 4772025"/>
                <a:gd name="connsiteY5" fmla="*/ 0 h 1428750"/>
                <a:gd name="connsiteX6" fmla="*/ 3197257 w 4772025"/>
                <a:gd name="connsiteY6" fmla="*/ 0 h 1428750"/>
                <a:gd name="connsiteX7" fmla="*/ 3698319 w 4772025"/>
                <a:gd name="connsiteY7" fmla="*/ 0 h 1428750"/>
                <a:gd name="connsiteX8" fmla="*/ 4772025 w 4772025"/>
                <a:gd name="connsiteY8" fmla="*/ 0 h 1428750"/>
                <a:gd name="connsiteX9" fmla="*/ 4772025 w 4772025"/>
                <a:gd name="connsiteY9" fmla="*/ 490538 h 1428750"/>
                <a:gd name="connsiteX10" fmla="*/ 4772025 w 4772025"/>
                <a:gd name="connsiteY10" fmla="*/ 952500 h 1428750"/>
                <a:gd name="connsiteX11" fmla="*/ 4772025 w 4772025"/>
                <a:gd name="connsiteY11" fmla="*/ 1428750 h 1428750"/>
                <a:gd name="connsiteX12" fmla="*/ 4127802 w 4772025"/>
                <a:gd name="connsiteY12" fmla="*/ 1428750 h 1428750"/>
                <a:gd name="connsiteX13" fmla="*/ 3483578 w 4772025"/>
                <a:gd name="connsiteY13" fmla="*/ 1428750 h 1428750"/>
                <a:gd name="connsiteX14" fmla="*/ 3030236 w 4772025"/>
                <a:gd name="connsiteY14" fmla="*/ 1428750 h 1428750"/>
                <a:gd name="connsiteX15" fmla="*/ 2529173 w 4772025"/>
                <a:gd name="connsiteY15" fmla="*/ 1428750 h 1428750"/>
                <a:gd name="connsiteX16" fmla="*/ 2075831 w 4772025"/>
                <a:gd name="connsiteY16" fmla="*/ 1428750 h 1428750"/>
                <a:gd name="connsiteX17" fmla="*/ 1431608 w 4772025"/>
                <a:gd name="connsiteY17" fmla="*/ 1428750 h 1428750"/>
                <a:gd name="connsiteX18" fmla="*/ 978265 w 4772025"/>
                <a:gd name="connsiteY18" fmla="*/ 1428750 h 1428750"/>
                <a:gd name="connsiteX19" fmla="*/ 0 w 4772025"/>
                <a:gd name="connsiteY19" fmla="*/ 1428750 h 1428750"/>
                <a:gd name="connsiteX20" fmla="*/ 0 w 4772025"/>
                <a:gd name="connsiteY20" fmla="*/ 952500 h 1428750"/>
                <a:gd name="connsiteX21" fmla="*/ 0 w 4772025"/>
                <a:gd name="connsiteY21" fmla="*/ 504825 h 1428750"/>
                <a:gd name="connsiteX22" fmla="*/ 0 w 4772025"/>
                <a:gd name="connsiteY22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72025" h="1428750" fill="none" extrusionOk="0">
                  <a:moveTo>
                    <a:pt x="0" y="0"/>
                  </a:moveTo>
                  <a:cubicBezTo>
                    <a:pt x="234943" y="-20607"/>
                    <a:pt x="289628" y="26485"/>
                    <a:pt x="501063" y="0"/>
                  </a:cubicBezTo>
                  <a:cubicBezTo>
                    <a:pt x="712498" y="-26485"/>
                    <a:pt x="870569" y="37144"/>
                    <a:pt x="1049846" y="0"/>
                  </a:cubicBezTo>
                  <a:cubicBezTo>
                    <a:pt x="1229123" y="-37144"/>
                    <a:pt x="1406723" y="44641"/>
                    <a:pt x="1598628" y="0"/>
                  </a:cubicBezTo>
                  <a:cubicBezTo>
                    <a:pt x="1790533" y="-44641"/>
                    <a:pt x="1876060" y="33265"/>
                    <a:pt x="2099691" y="0"/>
                  </a:cubicBezTo>
                  <a:cubicBezTo>
                    <a:pt x="2323322" y="-33265"/>
                    <a:pt x="2438326" y="59544"/>
                    <a:pt x="2743914" y="0"/>
                  </a:cubicBezTo>
                  <a:cubicBezTo>
                    <a:pt x="3049502" y="-59544"/>
                    <a:pt x="3085085" y="23267"/>
                    <a:pt x="3197257" y="0"/>
                  </a:cubicBezTo>
                  <a:cubicBezTo>
                    <a:pt x="3309429" y="-23267"/>
                    <a:pt x="3547197" y="6370"/>
                    <a:pt x="3698319" y="0"/>
                  </a:cubicBezTo>
                  <a:cubicBezTo>
                    <a:pt x="3849441" y="-6370"/>
                    <a:pt x="4332753" y="32860"/>
                    <a:pt x="4772025" y="0"/>
                  </a:cubicBezTo>
                  <a:cubicBezTo>
                    <a:pt x="4798411" y="203097"/>
                    <a:pt x="4766628" y="359654"/>
                    <a:pt x="4772025" y="490538"/>
                  </a:cubicBezTo>
                  <a:cubicBezTo>
                    <a:pt x="4777422" y="621422"/>
                    <a:pt x="4743957" y="764365"/>
                    <a:pt x="4772025" y="952500"/>
                  </a:cubicBezTo>
                  <a:cubicBezTo>
                    <a:pt x="4800093" y="1140635"/>
                    <a:pt x="4766043" y="1305466"/>
                    <a:pt x="4772025" y="1428750"/>
                  </a:cubicBezTo>
                  <a:cubicBezTo>
                    <a:pt x="4598255" y="1463411"/>
                    <a:pt x="4269869" y="1393162"/>
                    <a:pt x="4127802" y="1428750"/>
                  </a:cubicBezTo>
                  <a:cubicBezTo>
                    <a:pt x="3985735" y="1464338"/>
                    <a:pt x="3698198" y="1428246"/>
                    <a:pt x="3483578" y="1428750"/>
                  </a:cubicBezTo>
                  <a:cubicBezTo>
                    <a:pt x="3268958" y="1429254"/>
                    <a:pt x="3131849" y="1394319"/>
                    <a:pt x="3030236" y="1428750"/>
                  </a:cubicBezTo>
                  <a:cubicBezTo>
                    <a:pt x="2928623" y="1463181"/>
                    <a:pt x="2703005" y="1384491"/>
                    <a:pt x="2529173" y="1428750"/>
                  </a:cubicBezTo>
                  <a:cubicBezTo>
                    <a:pt x="2355341" y="1473009"/>
                    <a:pt x="2237741" y="1395791"/>
                    <a:pt x="2075831" y="1428750"/>
                  </a:cubicBezTo>
                  <a:cubicBezTo>
                    <a:pt x="1913921" y="1461709"/>
                    <a:pt x="1727169" y="1410166"/>
                    <a:pt x="1431608" y="1428750"/>
                  </a:cubicBezTo>
                  <a:cubicBezTo>
                    <a:pt x="1136047" y="1447334"/>
                    <a:pt x="1126886" y="1411626"/>
                    <a:pt x="978265" y="1428750"/>
                  </a:cubicBezTo>
                  <a:cubicBezTo>
                    <a:pt x="829644" y="1445874"/>
                    <a:pt x="356412" y="1323739"/>
                    <a:pt x="0" y="1428750"/>
                  </a:cubicBezTo>
                  <a:cubicBezTo>
                    <a:pt x="-32329" y="1294080"/>
                    <a:pt x="9810" y="1095672"/>
                    <a:pt x="0" y="952500"/>
                  </a:cubicBezTo>
                  <a:cubicBezTo>
                    <a:pt x="-9810" y="809328"/>
                    <a:pt x="19978" y="605464"/>
                    <a:pt x="0" y="504825"/>
                  </a:cubicBezTo>
                  <a:cubicBezTo>
                    <a:pt x="-19978" y="404186"/>
                    <a:pt x="17797" y="153930"/>
                    <a:pt x="0" y="0"/>
                  </a:cubicBezTo>
                  <a:close/>
                </a:path>
                <a:path w="4772025" h="1428750" stroke="0" extrusionOk="0">
                  <a:moveTo>
                    <a:pt x="0" y="0"/>
                  </a:moveTo>
                  <a:cubicBezTo>
                    <a:pt x="327096" y="-43810"/>
                    <a:pt x="415164" y="46766"/>
                    <a:pt x="691944" y="0"/>
                  </a:cubicBezTo>
                  <a:cubicBezTo>
                    <a:pt x="968724" y="-46766"/>
                    <a:pt x="1111838" y="5686"/>
                    <a:pt x="1288447" y="0"/>
                  </a:cubicBezTo>
                  <a:cubicBezTo>
                    <a:pt x="1465056" y="-5686"/>
                    <a:pt x="1573655" y="52293"/>
                    <a:pt x="1741789" y="0"/>
                  </a:cubicBezTo>
                  <a:cubicBezTo>
                    <a:pt x="1909923" y="-52293"/>
                    <a:pt x="2181553" y="40804"/>
                    <a:pt x="2386013" y="0"/>
                  </a:cubicBezTo>
                  <a:cubicBezTo>
                    <a:pt x="2590473" y="-40804"/>
                    <a:pt x="2724092" y="5762"/>
                    <a:pt x="2887075" y="0"/>
                  </a:cubicBezTo>
                  <a:cubicBezTo>
                    <a:pt x="3050058" y="-5762"/>
                    <a:pt x="3335780" y="9802"/>
                    <a:pt x="3579019" y="0"/>
                  </a:cubicBezTo>
                  <a:cubicBezTo>
                    <a:pt x="3822258" y="-9802"/>
                    <a:pt x="3894690" y="61920"/>
                    <a:pt x="4127802" y="0"/>
                  </a:cubicBezTo>
                  <a:cubicBezTo>
                    <a:pt x="4360914" y="-61920"/>
                    <a:pt x="4616281" y="68866"/>
                    <a:pt x="4772025" y="0"/>
                  </a:cubicBezTo>
                  <a:cubicBezTo>
                    <a:pt x="4798867" y="225814"/>
                    <a:pt x="4735261" y="284184"/>
                    <a:pt x="4772025" y="490538"/>
                  </a:cubicBezTo>
                  <a:cubicBezTo>
                    <a:pt x="4808789" y="696892"/>
                    <a:pt x="4744068" y="836447"/>
                    <a:pt x="4772025" y="981075"/>
                  </a:cubicBezTo>
                  <a:cubicBezTo>
                    <a:pt x="4799982" y="1125703"/>
                    <a:pt x="4724923" y="1264424"/>
                    <a:pt x="4772025" y="1428750"/>
                  </a:cubicBezTo>
                  <a:cubicBezTo>
                    <a:pt x="4566289" y="1497894"/>
                    <a:pt x="4413779" y="1408701"/>
                    <a:pt x="4175522" y="1428750"/>
                  </a:cubicBezTo>
                  <a:cubicBezTo>
                    <a:pt x="3937265" y="1448799"/>
                    <a:pt x="3859727" y="1427443"/>
                    <a:pt x="3626739" y="1428750"/>
                  </a:cubicBezTo>
                  <a:cubicBezTo>
                    <a:pt x="3393751" y="1430057"/>
                    <a:pt x="3126477" y="1418925"/>
                    <a:pt x="2982516" y="1428750"/>
                  </a:cubicBezTo>
                  <a:cubicBezTo>
                    <a:pt x="2838555" y="1438575"/>
                    <a:pt x="2728511" y="1389917"/>
                    <a:pt x="2529173" y="1428750"/>
                  </a:cubicBezTo>
                  <a:cubicBezTo>
                    <a:pt x="2329835" y="1467583"/>
                    <a:pt x="2136427" y="1414280"/>
                    <a:pt x="1837230" y="1428750"/>
                  </a:cubicBezTo>
                  <a:cubicBezTo>
                    <a:pt x="1538033" y="1443220"/>
                    <a:pt x="1493369" y="1394658"/>
                    <a:pt x="1193006" y="1428750"/>
                  </a:cubicBezTo>
                  <a:cubicBezTo>
                    <a:pt x="892643" y="1462842"/>
                    <a:pt x="795040" y="1395895"/>
                    <a:pt x="691944" y="1428750"/>
                  </a:cubicBezTo>
                  <a:cubicBezTo>
                    <a:pt x="588848" y="1461605"/>
                    <a:pt x="233642" y="1380457"/>
                    <a:pt x="0" y="1428750"/>
                  </a:cubicBezTo>
                  <a:cubicBezTo>
                    <a:pt x="-40934" y="1231861"/>
                    <a:pt x="49028" y="1060370"/>
                    <a:pt x="0" y="966788"/>
                  </a:cubicBezTo>
                  <a:cubicBezTo>
                    <a:pt x="-49028" y="873206"/>
                    <a:pt x="50359" y="608113"/>
                    <a:pt x="0" y="461963"/>
                  </a:cubicBezTo>
                  <a:cubicBezTo>
                    <a:pt x="-50359" y="315813"/>
                    <a:pt x="11084" y="206678"/>
                    <a:pt x="0" y="0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19427904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980363-D5AC-17CA-912B-B774CE001A4D}"/>
              </a:ext>
            </a:extLst>
          </p:cNvPr>
          <p:cNvSpPr txBox="1"/>
          <p:nvPr/>
        </p:nvSpPr>
        <p:spPr>
          <a:xfrm>
            <a:off x="38501" y="6588493"/>
            <a:ext cx="8619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Graphic: https://www.cisa.gov/sites/default/files/publications/fact-sheet-implementing-phishing-resistant-mfa-508c.pdf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550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FIDO? Passkeys?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DE5-B873-A12D-7E93-D25F3A093CE1}"/>
              </a:ext>
            </a:extLst>
          </p:cNvPr>
          <p:cNvSpPr txBox="1"/>
          <p:nvPr/>
        </p:nvSpPr>
        <p:spPr>
          <a:xfrm>
            <a:off x="310895" y="1108364"/>
            <a:ext cx="116438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FIDO: </a:t>
            </a:r>
            <a:r>
              <a:rPr lang="en-US" sz="2800" b="1" dirty="0"/>
              <a:t>Fast Identity 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Authentication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Often used interchangeably with “Passkeys”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Passkey: A password replacement based on FIDO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Public-key cryptography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Always unique, always strong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Device-bound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Synced or roaming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Passkeys are passwordless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Passkeys replace password + SMS/push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Graphic 5" descr="A dog in a birthday hat dreaming of a bone">
            <a:extLst>
              <a:ext uri="{FF2B5EF4-FFF2-40B4-BE49-F238E27FC236}">
                <a16:creationId xmlns:a16="http://schemas.microsoft.com/office/drawing/2014/main" id="{BCD3B147-1570-BF38-44E2-0E08E7F43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094284" y="-413886"/>
            <a:ext cx="6858000" cy="6858000"/>
          </a:xfrm>
          <a:prstGeom prst="rect">
            <a:avLst/>
          </a:prstGeom>
        </p:spPr>
      </p:pic>
      <p:pic>
        <p:nvPicPr>
          <p:cNvPr id="4098" name="Picture 2" descr="YubiKey Bio - Multi-protocol Edition – Yubico">
            <a:extLst>
              <a:ext uri="{FF2B5EF4-FFF2-40B4-BE49-F238E27FC236}">
                <a16:creationId xmlns:a16="http://schemas.microsoft.com/office/drawing/2014/main" id="{40CFD164-C7F8-BE3C-6521-12068870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234">
            <a:off x="7372936" y="619757"/>
            <a:ext cx="919789" cy="8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0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Passkeys and Hardware Authenticators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4135C0-25DA-9A0D-D71F-7AAAF09503D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033060"/>
          <a:ext cx="81280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97277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869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Device-bound Passkeys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Synced Passkeys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0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Only exist on one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Shareable across devices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6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Hardware-protected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Software-protected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54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recovery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vendors offer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2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Highest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Trades some security for usability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1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Various formfactors (built-in, USB, phone)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Implemented in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Widest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all vendors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68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Most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1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Best suited for enterprise environments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suited for enterprise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4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32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FBE-7867-CAF3-AF67-555BAFEA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Device-bound Passkey Formfactors</a:t>
            </a:r>
          </a:p>
        </p:txBody>
      </p:sp>
      <p:pic>
        <p:nvPicPr>
          <p:cNvPr id="3074" name="Picture 2" descr="YubiKeys | Two-Factor Authentication for Secure Login">
            <a:extLst>
              <a:ext uri="{FF2B5EF4-FFF2-40B4-BE49-F238E27FC236}">
                <a16:creationId xmlns:a16="http://schemas.microsoft.com/office/drawing/2014/main" id="{F6130490-357C-EC00-780F-4E1D38D2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04" y="1219726"/>
            <a:ext cx="3558589" cy="15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se passkeys to sign in to apps and websites on iPhone - Apple Support (KW)">
            <a:extLst>
              <a:ext uri="{FF2B5EF4-FFF2-40B4-BE49-F238E27FC236}">
                <a16:creationId xmlns:a16="http://schemas.microsoft.com/office/drawing/2014/main" id="{5FA5BB43-5322-B5EF-312C-D1FDC397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98" y="3986967"/>
            <a:ext cx="941306" cy="19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2DC5A-E3A7-4435-D95B-C8EDEFA61012}"/>
              </a:ext>
            </a:extLst>
          </p:cNvPr>
          <p:cNvSpPr txBox="1"/>
          <p:nvPr/>
        </p:nvSpPr>
        <p:spPr>
          <a:xfrm>
            <a:off x="2706585" y="1435365"/>
            <a:ext cx="3010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Hardware Token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Yubikey</a:t>
            </a:r>
            <a:r>
              <a:rPr lang="en-US" sz="2800" dirty="0"/>
              <a:t> pictured)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C7C69-426C-C74E-6C04-B7B253538253}"/>
              </a:ext>
            </a:extLst>
          </p:cNvPr>
          <p:cNvSpPr txBox="1"/>
          <p:nvPr/>
        </p:nvSpPr>
        <p:spPr>
          <a:xfrm>
            <a:off x="646778" y="4468528"/>
            <a:ext cx="301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Phone (not synced)</a:t>
            </a:r>
          </a:p>
        </p:txBody>
      </p:sp>
      <p:pic>
        <p:nvPicPr>
          <p:cNvPr id="6" name="Graphic 5" descr="Laptop outline">
            <a:extLst>
              <a:ext uri="{FF2B5EF4-FFF2-40B4-BE49-F238E27FC236}">
                <a16:creationId xmlns:a16="http://schemas.microsoft.com/office/drawing/2014/main" id="{442CFC0F-E196-A51F-6503-2A2387AB8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2693" y="3665343"/>
            <a:ext cx="2129590" cy="212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D9F5E-9996-EED3-84E4-EBCDE182E642}"/>
              </a:ext>
            </a:extLst>
          </p:cNvPr>
          <p:cNvSpPr txBox="1"/>
          <p:nvPr/>
        </p:nvSpPr>
        <p:spPr>
          <a:xfrm>
            <a:off x="6444395" y="4468528"/>
            <a:ext cx="355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TPM (Windows Hello)</a:t>
            </a:r>
          </a:p>
        </p:txBody>
      </p:sp>
    </p:spTree>
    <p:extLst>
      <p:ext uri="{BB962C8B-B14F-4D97-AF65-F5344CB8AC3E}">
        <p14:creationId xmlns:p14="http://schemas.microsoft.com/office/powerpoint/2010/main" val="176838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640320"/>
            <a:ext cx="6505274" cy="353693"/>
          </a:xfrm>
        </p:spPr>
        <p:txBody>
          <a:bodyPr/>
          <a:lstStyle/>
          <a:p>
            <a:r>
              <a:rPr lang="en-US" dirty="0"/>
              <a:t>Combining Factors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76B62D-6EA9-B7A0-B0FC-270ABE7A5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458022"/>
              </p:ext>
            </p:extLst>
          </p:nvPr>
        </p:nvGraphicFramePr>
        <p:xfrm>
          <a:off x="1311563" y="1154545"/>
          <a:ext cx="9568873" cy="49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652328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ton-childrens-powerpoint-template" id="{E0C94B02-D16B-4B27-A9B6-D4A7BAB78425}" vid="{1A1AB237-CF55-4F6E-B820-1A50A42FB2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boston-childrens-powerpoint-template</Template>
  <TotalTime>753</TotalTime>
  <Words>611</Words>
  <Application>Microsoft Office PowerPoint</Application>
  <PresentationFormat>Widescreen</PresentationFormat>
  <Paragraphs>147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Source Sans Pro Web</vt:lpstr>
      <vt:lpstr>Wingdings</vt:lpstr>
      <vt:lpstr>BostonChildrens_Template_Answers_2020</vt:lpstr>
      <vt:lpstr>Phishing-Resistant MFA: Worth Your Time  Reid Gilman</vt:lpstr>
      <vt:lpstr>Agenda</vt:lpstr>
      <vt:lpstr>Attackers Are Bypassing MFA</vt:lpstr>
      <vt:lpstr>CISA’s MFA Hierarchy</vt:lpstr>
      <vt:lpstr>Phishing-Resistant MFA</vt:lpstr>
      <vt:lpstr>FIDO? Passkeys?</vt:lpstr>
      <vt:lpstr>Passkeys and Hardware Authenticators</vt:lpstr>
      <vt:lpstr>Device-bound Passkey Formfactors</vt:lpstr>
      <vt:lpstr>Combining Factors</vt:lpstr>
      <vt:lpstr>Who?</vt:lpstr>
      <vt:lpstr>How?</vt:lpstr>
      <vt:lpstr>Getting Started</vt:lpstr>
      <vt:lpstr>Common Issues</vt:lpstr>
      <vt:lpstr>In Conclusion</vt:lpstr>
      <vt:lpstr>Questions?</vt:lpstr>
    </vt:vector>
  </TitlesOfParts>
  <Company>Boston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FIDO2</dc:title>
  <dc:creator>Gilman, Reid</dc:creator>
  <cp:lastModifiedBy>Gilman, Reid</cp:lastModifiedBy>
  <cp:revision>4</cp:revision>
  <cp:lastPrinted>2020-05-07T14:37:14Z</cp:lastPrinted>
  <dcterms:created xsi:type="dcterms:W3CDTF">2024-08-14T15:37:44Z</dcterms:created>
  <dcterms:modified xsi:type="dcterms:W3CDTF">2024-08-21T23:18:35Z</dcterms:modified>
</cp:coreProperties>
</file>