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511" r:id="rId3"/>
    <p:sldId id="588" r:id="rId4"/>
    <p:sldId id="382" r:id="rId5"/>
    <p:sldId id="789" r:id="rId6"/>
    <p:sldId id="841" r:id="rId7"/>
    <p:sldId id="579" r:id="rId8"/>
    <p:sldId id="374" r:id="rId9"/>
    <p:sldId id="383" r:id="rId10"/>
    <p:sldId id="273" r:id="rId11"/>
    <p:sldId id="2955" r:id="rId12"/>
    <p:sldId id="414" r:id="rId13"/>
    <p:sldId id="420" r:id="rId14"/>
    <p:sldId id="421" r:id="rId15"/>
    <p:sldId id="422" r:id="rId16"/>
    <p:sldId id="514" r:id="rId17"/>
    <p:sldId id="2954" r:id="rId18"/>
    <p:sldId id="331" r:id="rId19"/>
    <p:sldId id="998" r:id="rId20"/>
    <p:sldId id="287" r:id="rId21"/>
    <p:sldId id="279" r:id="rId22"/>
    <p:sldId id="276" r:id="rId23"/>
    <p:sldId id="386" r:id="rId24"/>
    <p:sldId id="393" r:id="rId25"/>
    <p:sldId id="397" r:id="rId26"/>
    <p:sldId id="811" r:id="rId27"/>
    <p:sldId id="513" r:id="rId28"/>
    <p:sldId id="2953" r:id="rId29"/>
    <p:sldId id="1269" r:id="rId30"/>
    <p:sldId id="1541" r:id="rId31"/>
    <p:sldId id="368" r:id="rId32"/>
    <p:sldId id="27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602"/>
    <a:srgbClr val="FF9934"/>
    <a:srgbClr val="FF7503"/>
    <a:srgbClr val="EFEFF0"/>
    <a:srgbClr val="F8751E"/>
    <a:srgbClr val="EE7D30"/>
    <a:srgbClr val="FC8A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p:restoredTop sz="95701"/>
  </p:normalViewPr>
  <p:slideViewPr>
    <p:cSldViewPr snapToGrid="0" snapToObjects="1">
      <p:cViewPr varScale="1">
        <p:scale>
          <a:sx n="69" d="100"/>
          <a:sy n="69" d="100"/>
        </p:scale>
        <p:origin x="216"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image" Target="../media/image5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image" Target="../media/image5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5047C5-18BA-7E4E-AC8A-3704456AAE73}" type="doc">
      <dgm:prSet loTypeId="urn:microsoft.com/office/officeart/2005/8/layout/radial1" loCatId="" qsTypeId="urn:microsoft.com/office/officeart/2005/8/quickstyle/3d1" qsCatId="3D" csTypeId="urn:microsoft.com/office/officeart/2005/8/colors/colorful1" csCatId="colorful" phldr="1"/>
      <dgm:spPr/>
      <dgm:t>
        <a:bodyPr/>
        <a:lstStyle/>
        <a:p>
          <a:endParaRPr lang="en-US"/>
        </a:p>
      </dgm:t>
    </dgm:pt>
    <dgm:pt modelId="{B578EB85-1E4D-9142-9B0C-FBF60F5ADD4E}">
      <dgm:prSet phldrT="[Text]"/>
      <dgm:spPr/>
      <dgm:t>
        <a:bodyPr/>
        <a:lstStyle/>
        <a:p>
          <a:r>
            <a:rPr lang="en-US" dirty="0"/>
            <a:t>Cyber Hygiene</a:t>
          </a:r>
        </a:p>
      </dgm:t>
    </dgm:pt>
    <dgm:pt modelId="{8F97DC1B-3E54-BA40-BEFA-D147263E422A}" type="parTrans" cxnId="{A92312C5-3306-FF40-9D5D-20FC00CE0735}">
      <dgm:prSet/>
      <dgm:spPr/>
      <dgm:t>
        <a:bodyPr/>
        <a:lstStyle/>
        <a:p>
          <a:endParaRPr lang="en-US"/>
        </a:p>
      </dgm:t>
    </dgm:pt>
    <dgm:pt modelId="{7D443D3A-0210-7F45-939E-92E311C00462}" type="sibTrans" cxnId="{A92312C5-3306-FF40-9D5D-20FC00CE0735}">
      <dgm:prSet/>
      <dgm:spPr/>
      <dgm:t>
        <a:bodyPr/>
        <a:lstStyle/>
        <a:p>
          <a:endParaRPr lang="en-US"/>
        </a:p>
      </dgm:t>
    </dgm:pt>
    <dgm:pt modelId="{B64A5E1D-1FFA-6447-89C9-51A2D81F8017}">
      <dgm:prSet phldrT="[Text]"/>
      <dgm:spPr/>
      <dgm:t>
        <a:bodyPr/>
        <a:lstStyle/>
        <a:p>
          <a:r>
            <a:rPr lang="en-US" dirty="0"/>
            <a:t>Avoid strange links</a:t>
          </a:r>
        </a:p>
      </dgm:t>
    </dgm:pt>
    <dgm:pt modelId="{F82E281E-5A3C-2148-AFD0-E776CC9D6C7F}" type="parTrans" cxnId="{099ACA4B-206E-2147-8443-F367AEF348A3}">
      <dgm:prSet/>
      <dgm:spPr/>
      <dgm:t>
        <a:bodyPr/>
        <a:lstStyle/>
        <a:p>
          <a:endParaRPr lang="en-US"/>
        </a:p>
      </dgm:t>
    </dgm:pt>
    <dgm:pt modelId="{9A610FC1-D64E-AE4E-BDCD-6652080DD0BA}" type="sibTrans" cxnId="{099ACA4B-206E-2147-8443-F367AEF348A3}">
      <dgm:prSet/>
      <dgm:spPr/>
      <dgm:t>
        <a:bodyPr/>
        <a:lstStyle/>
        <a:p>
          <a:endParaRPr lang="en-US"/>
        </a:p>
      </dgm:t>
    </dgm:pt>
    <dgm:pt modelId="{B3322D51-1CCE-B241-BE67-2ED7E8EAE23A}">
      <dgm:prSet phldrT="[Text]"/>
      <dgm:spPr>
        <a:solidFill>
          <a:srgbClr val="00B050"/>
        </a:solidFill>
      </dgm:spPr>
      <dgm:t>
        <a:bodyPr/>
        <a:lstStyle/>
        <a:p>
          <a:r>
            <a:rPr lang="en-US"/>
            <a:t>Unique Passwords</a:t>
          </a:r>
          <a:endParaRPr lang="en-US" dirty="0"/>
        </a:p>
      </dgm:t>
    </dgm:pt>
    <dgm:pt modelId="{0E6D7837-110F-8D49-9FC1-066E59805088}" type="parTrans" cxnId="{C92CBCE0-E565-1A4A-A7BC-B0A09CD56A54}">
      <dgm:prSet/>
      <dgm:spPr/>
      <dgm:t>
        <a:bodyPr/>
        <a:lstStyle/>
        <a:p>
          <a:endParaRPr lang="en-US"/>
        </a:p>
      </dgm:t>
    </dgm:pt>
    <dgm:pt modelId="{5A08494E-416F-C542-948A-CD6103E85E4A}" type="sibTrans" cxnId="{C92CBCE0-E565-1A4A-A7BC-B0A09CD56A54}">
      <dgm:prSet/>
      <dgm:spPr/>
      <dgm:t>
        <a:bodyPr/>
        <a:lstStyle/>
        <a:p>
          <a:endParaRPr lang="en-US"/>
        </a:p>
      </dgm:t>
    </dgm:pt>
    <dgm:pt modelId="{0C445B6D-02A3-984D-97D1-2687DBC620D1}">
      <dgm:prSet phldrT="[Text]" phldr="1"/>
      <dgm:spPr/>
      <dgm:t>
        <a:bodyPr/>
        <a:lstStyle/>
        <a:p>
          <a:endParaRPr lang="en-US"/>
        </a:p>
      </dgm:t>
    </dgm:pt>
    <dgm:pt modelId="{44BD6482-B520-AF4C-9AB3-D1C225B8E816}" type="parTrans" cxnId="{15E394D0-EF15-C84B-9DC2-4F5347C16DCA}">
      <dgm:prSet/>
      <dgm:spPr/>
      <dgm:t>
        <a:bodyPr/>
        <a:lstStyle/>
        <a:p>
          <a:endParaRPr lang="en-US"/>
        </a:p>
      </dgm:t>
    </dgm:pt>
    <dgm:pt modelId="{C1A20CBC-FCC8-9142-AAF0-1DC701703255}" type="sibTrans" cxnId="{15E394D0-EF15-C84B-9DC2-4F5347C16DCA}">
      <dgm:prSet/>
      <dgm:spPr/>
      <dgm:t>
        <a:bodyPr/>
        <a:lstStyle/>
        <a:p>
          <a:endParaRPr lang="en-US"/>
        </a:p>
      </dgm:t>
    </dgm:pt>
    <dgm:pt modelId="{6B94A0E4-543D-3245-A475-A9AE5C6DEC4B}">
      <dgm:prSet phldrT="[Text]"/>
      <dgm:spPr/>
      <dgm:t>
        <a:bodyPr/>
        <a:lstStyle/>
        <a:p>
          <a:r>
            <a:rPr lang="en-US" dirty="0"/>
            <a:t>Secure </a:t>
          </a:r>
          <a:r>
            <a:rPr lang="en-US" dirty="0" err="1"/>
            <a:t>Wifi's</a:t>
          </a:r>
          <a:endParaRPr lang="en-US" dirty="0"/>
        </a:p>
      </dgm:t>
    </dgm:pt>
    <dgm:pt modelId="{D092CDB6-6CB4-7945-A375-C06C490CC449}" type="parTrans" cxnId="{3A70629F-9B54-1B40-A55F-362D9DFF8D5F}">
      <dgm:prSet/>
      <dgm:spPr/>
      <dgm:t>
        <a:bodyPr/>
        <a:lstStyle/>
        <a:p>
          <a:endParaRPr lang="en-US"/>
        </a:p>
      </dgm:t>
    </dgm:pt>
    <dgm:pt modelId="{CA3E2773-7633-A144-B431-1FAC7A5ADFBF}" type="sibTrans" cxnId="{3A70629F-9B54-1B40-A55F-362D9DFF8D5F}">
      <dgm:prSet/>
      <dgm:spPr/>
      <dgm:t>
        <a:bodyPr/>
        <a:lstStyle/>
        <a:p>
          <a:endParaRPr lang="en-US"/>
        </a:p>
      </dgm:t>
    </dgm:pt>
    <dgm:pt modelId="{7A7D9AAD-7AF0-4248-8C8E-D5F73E4855E3}">
      <dgm:prSet phldrT="[Text]"/>
      <dgm:spPr/>
      <dgm:t>
        <a:bodyPr/>
        <a:lstStyle/>
        <a:p>
          <a:r>
            <a:rPr lang="en-US" dirty="0"/>
            <a:t>Password Manager</a:t>
          </a:r>
        </a:p>
      </dgm:t>
    </dgm:pt>
    <dgm:pt modelId="{9389590A-338F-6643-92F4-DFECF62698FB}" type="parTrans" cxnId="{8ADF0232-BE70-6843-B7BF-9143AB870F36}">
      <dgm:prSet/>
      <dgm:spPr/>
      <dgm:t>
        <a:bodyPr/>
        <a:lstStyle/>
        <a:p>
          <a:endParaRPr lang="en-US"/>
        </a:p>
      </dgm:t>
    </dgm:pt>
    <dgm:pt modelId="{F3FBDAC6-5B70-C344-A31B-390A4D14D972}" type="sibTrans" cxnId="{8ADF0232-BE70-6843-B7BF-9143AB870F36}">
      <dgm:prSet/>
      <dgm:spPr/>
      <dgm:t>
        <a:bodyPr/>
        <a:lstStyle/>
        <a:p>
          <a:endParaRPr lang="en-US"/>
        </a:p>
      </dgm:t>
    </dgm:pt>
    <dgm:pt modelId="{0046EA7A-50A3-4342-A00E-289F575B690F}">
      <dgm:prSet phldrT="[Text]"/>
      <dgm:spPr/>
      <dgm:t>
        <a:bodyPr/>
        <a:lstStyle/>
        <a:p>
          <a:r>
            <a:rPr lang="en-US" dirty="0"/>
            <a:t>Backup, Backup, Backup</a:t>
          </a:r>
        </a:p>
      </dgm:t>
    </dgm:pt>
    <dgm:pt modelId="{1C8A8F4D-7091-C847-8F02-9B9A49ECD1EC}" type="parTrans" cxnId="{C44EE800-B6B6-294C-8062-2BA7F748DCA5}">
      <dgm:prSet/>
      <dgm:spPr/>
      <dgm:t>
        <a:bodyPr/>
        <a:lstStyle/>
        <a:p>
          <a:endParaRPr lang="en-US"/>
        </a:p>
      </dgm:t>
    </dgm:pt>
    <dgm:pt modelId="{1D9C7D98-30C4-5D41-9D01-E25677412D00}" type="sibTrans" cxnId="{C44EE800-B6B6-294C-8062-2BA7F748DCA5}">
      <dgm:prSet/>
      <dgm:spPr/>
      <dgm:t>
        <a:bodyPr/>
        <a:lstStyle/>
        <a:p>
          <a:endParaRPr lang="en-US"/>
        </a:p>
      </dgm:t>
    </dgm:pt>
    <dgm:pt modelId="{5A6E70F8-97A5-5B45-A330-B328068B4847}" type="pres">
      <dgm:prSet presAssocID="{475047C5-18BA-7E4E-AC8A-3704456AAE73}" presName="cycle" presStyleCnt="0">
        <dgm:presLayoutVars>
          <dgm:chMax val="1"/>
          <dgm:dir/>
          <dgm:animLvl val="ctr"/>
          <dgm:resizeHandles val="exact"/>
        </dgm:presLayoutVars>
      </dgm:prSet>
      <dgm:spPr/>
    </dgm:pt>
    <dgm:pt modelId="{F33D8CA0-9E16-B246-B487-CBBBE84421B7}" type="pres">
      <dgm:prSet presAssocID="{B578EB85-1E4D-9142-9B0C-FBF60F5ADD4E}" presName="centerShape" presStyleLbl="node0" presStyleIdx="0" presStyleCnt="1"/>
      <dgm:spPr/>
    </dgm:pt>
    <dgm:pt modelId="{09325638-E5E9-F744-99BF-89CCFF703A38}" type="pres">
      <dgm:prSet presAssocID="{F82E281E-5A3C-2148-AFD0-E776CC9D6C7F}" presName="Name9" presStyleLbl="parChTrans1D2" presStyleIdx="0" presStyleCnt="5"/>
      <dgm:spPr/>
    </dgm:pt>
    <dgm:pt modelId="{6B10BEAC-730F-9A4C-9CA2-FC0BECF71AF5}" type="pres">
      <dgm:prSet presAssocID="{F82E281E-5A3C-2148-AFD0-E776CC9D6C7F}" presName="connTx" presStyleLbl="parChTrans1D2" presStyleIdx="0" presStyleCnt="5"/>
      <dgm:spPr/>
    </dgm:pt>
    <dgm:pt modelId="{C5F09AD7-0913-9B40-8DC7-34F43149038E}" type="pres">
      <dgm:prSet presAssocID="{B64A5E1D-1FFA-6447-89C9-51A2D81F8017}" presName="node" presStyleLbl="node1" presStyleIdx="0" presStyleCnt="5">
        <dgm:presLayoutVars>
          <dgm:bulletEnabled val="1"/>
        </dgm:presLayoutVars>
      </dgm:prSet>
      <dgm:spPr/>
    </dgm:pt>
    <dgm:pt modelId="{E734CCA7-A5E3-4549-992A-43AAC8B2AE7F}" type="pres">
      <dgm:prSet presAssocID="{0E6D7837-110F-8D49-9FC1-066E59805088}" presName="Name9" presStyleLbl="parChTrans1D2" presStyleIdx="1" presStyleCnt="5"/>
      <dgm:spPr/>
    </dgm:pt>
    <dgm:pt modelId="{801D138F-2D6B-D64D-9201-82A2171091AD}" type="pres">
      <dgm:prSet presAssocID="{0E6D7837-110F-8D49-9FC1-066E59805088}" presName="connTx" presStyleLbl="parChTrans1D2" presStyleIdx="1" presStyleCnt="5"/>
      <dgm:spPr/>
    </dgm:pt>
    <dgm:pt modelId="{48674300-77F6-764D-A689-F65E523B2875}" type="pres">
      <dgm:prSet presAssocID="{B3322D51-1CCE-B241-BE67-2ED7E8EAE23A}" presName="node" presStyleLbl="node1" presStyleIdx="1" presStyleCnt="5">
        <dgm:presLayoutVars>
          <dgm:bulletEnabled val="1"/>
        </dgm:presLayoutVars>
      </dgm:prSet>
      <dgm:spPr/>
    </dgm:pt>
    <dgm:pt modelId="{6734E6C2-ED21-8E4E-A898-A4CAE090F95B}" type="pres">
      <dgm:prSet presAssocID="{D092CDB6-6CB4-7945-A375-C06C490CC449}" presName="Name9" presStyleLbl="parChTrans1D2" presStyleIdx="2" presStyleCnt="5"/>
      <dgm:spPr/>
    </dgm:pt>
    <dgm:pt modelId="{0C6A5506-02B2-2A42-84A1-A1B2768E3672}" type="pres">
      <dgm:prSet presAssocID="{D092CDB6-6CB4-7945-A375-C06C490CC449}" presName="connTx" presStyleLbl="parChTrans1D2" presStyleIdx="2" presStyleCnt="5"/>
      <dgm:spPr/>
    </dgm:pt>
    <dgm:pt modelId="{FCF1453C-33E8-D24E-B066-FF7349EF82C5}" type="pres">
      <dgm:prSet presAssocID="{6B94A0E4-543D-3245-A475-A9AE5C6DEC4B}" presName="node" presStyleLbl="node1" presStyleIdx="2" presStyleCnt="5">
        <dgm:presLayoutVars>
          <dgm:bulletEnabled val="1"/>
        </dgm:presLayoutVars>
      </dgm:prSet>
      <dgm:spPr/>
    </dgm:pt>
    <dgm:pt modelId="{03DA27F6-5832-354D-8DC0-098416B0195C}" type="pres">
      <dgm:prSet presAssocID="{9389590A-338F-6643-92F4-DFECF62698FB}" presName="Name9" presStyleLbl="parChTrans1D2" presStyleIdx="3" presStyleCnt="5"/>
      <dgm:spPr/>
    </dgm:pt>
    <dgm:pt modelId="{702B429E-58A4-3140-A102-1D38F43112D7}" type="pres">
      <dgm:prSet presAssocID="{9389590A-338F-6643-92F4-DFECF62698FB}" presName="connTx" presStyleLbl="parChTrans1D2" presStyleIdx="3" presStyleCnt="5"/>
      <dgm:spPr/>
    </dgm:pt>
    <dgm:pt modelId="{DFE9D6D7-3F7C-DC47-9815-74C8556EF131}" type="pres">
      <dgm:prSet presAssocID="{7A7D9AAD-7AF0-4248-8C8E-D5F73E4855E3}" presName="node" presStyleLbl="node1" presStyleIdx="3" presStyleCnt="5">
        <dgm:presLayoutVars>
          <dgm:bulletEnabled val="1"/>
        </dgm:presLayoutVars>
      </dgm:prSet>
      <dgm:spPr/>
    </dgm:pt>
    <dgm:pt modelId="{355DFAC0-DE9B-FC47-B2B5-06A0B112FBA4}" type="pres">
      <dgm:prSet presAssocID="{1C8A8F4D-7091-C847-8F02-9B9A49ECD1EC}" presName="Name9" presStyleLbl="parChTrans1D2" presStyleIdx="4" presStyleCnt="5"/>
      <dgm:spPr/>
    </dgm:pt>
    <dgm:pt modelId="{29A0479C-C97D-3443-AF01-5E9DEB5BDE87}" type="pres">
      <dgm:prSet presAssocID="{1C8A8F4D-7091-C847-8F02-9B9A49ECD1EC}" presName="connTx" presStyleLbl="parChTrans1D2" presStyleIdx="4" presStyleCnt="5"/>
      <dgm:spPr/>
    </dgm:pt>
    <dgm:pt modelId="{5A8AB00C-29DA-6E4A-AA62-24A436DA6007}" type="pres">
      <dgm:prSet presAssocID="{0046EA7A-50A3-4342-A00E-289F575B690F}" presName="node" presStyleLbl="node1" presStyleIdx="4" presStyleCnt="5">
        <dgm:presLayoutVars>
          <dgm:bulletEnabled val="1"/>
        </dgm:presLayoutVars>
      </dgm:prSet>
      <dgm:spPr/>
    </dgm:pt>
  </dgm:ptLst>
  <dgm:cxnLst>
    <dgm:cxn modelId="{C44EE800-B6B6-294C-8062-2BA7F748DCA5}" srcId="{B578EB85-1E4D-9142-9B0C-FBF60F5ADD4E}" destId="{0046EA7A-50A3-4342-A00E-289F575B690F}" srcOrd="4" destOrd="0" parTransId="{1C8A8F4D-7091-C847-8F02-9B9A49ECD1EC}" sibTransId="{1D9C7D98-30C4-5D41-9D01-E25677412D00}"/>
    <dgm:cxn modelId="{875ADB13-1A90-9345-9C18-20F3FE28A7BE}" type="presOf" srcId="{475047C5-18BA-7E4E-AC8A-3704456AAE73}" destId="{5A6E70F8-97A5-5B45-A330-B328068B4847}" srcOrd="0" destOrd="0" presId="urn:microsoft.com/office/officeart/2005/8/layout/radial1"/>
    <dgm:cxn modelId="{B2C8991A-2300-F74D-A50A-370203BA995B}" type="presOf" srcId="{6B94A0E4-543D-3245-A475-A9AE5C6DEC4B}" destId="{FCF1453C-33E8-D24E-B066-FF7349EF82C5}" srcOrd="0" destOrd="0" presId="urn:microsoft.com/office/officeart/2005/8/layout/radial1"/>
    <dgm:cxn modelId="{E2F6431F-9872-6F4D-A83C-915D21D1E3E9}" type="presOf" srcId="{F82E281E-5A3C-2148-AFD0-E776CC9D6C7F}" destId="{6B10BEAC-730F-9A4C-9CA2-FC0BECF71AF5}" srcOrd="1" destOrd="0" presId="urn:microsoft.com/office/officeart/2005/8/layout/radial1"/>
    <dgm:cxn modelId="{B7F21223-06EE-9D4E-A119-87F8673B5D88}" type="presOf" srcId="{9389590A-338F-6643-92F4-DFECF62698FB}" destId="{03DA27F6-5832-354D-8DC0-098416B0195C}" srcOrd="0" destOrd="0" presId="urn:microsoft.com/office/officeart/2005/8/layout/radial1"/>
    <dgm:cxn modelId="{549BD32A-1C9C-FE47-9DE7-190D0D8BD176}" type="presOf" srcId="{1C8A8F4D-7091-C847-8F02-9B9A49ECD1EC}" destId="{29A0479C-C97D-3443-AF01-5E9DEB5BDE87}" srcOrd="1" destOrd="0" presId="urn:microsoft.com/office/officeart/2005/8/layout/radial1"/>
    <dgm:cxn modelId="{8ADF0232-BE70-6843-B7BF-9143AB870F36}" srcId="{B578EB85-1E4D-9142-9B0C-FBF60F5ADD4E}" destId="{7A7D9AAD-7AF0-4248-8C8E-D5F73E4855E3}" srcOrd="3" destOrd="0" parTransId="{9389590A-338F-6643-92F4-DFECF62698FB}" sibTransId="{F3FBDAC6-5B70-C344-A31B-390A4D14D972}"/>
    <dgm:cxn modelId="{B2F54B34-D120-1A40-9C56-0E1DDC846E3A}" type="presOf" srcId="{B64A5E1D-1FFA-6447-89C9-51A2D81F8017}" destId="{C5F09AD7-0913-9B40-8DC7-34F43149038E}" srcOrd="0" destOrd="0" presId="urn:microsoft.com/office/officeart/2005/8/layout/radial1"/>
    <dgm:cxn modelId="{963F1735-0A31-0343-99F7-14BD14A85090}" type="presOf" srcId="{D092CDB6-6CB4-7945-A375-C06C490CC449}" destId="{0C6A5506-02B2-2A42-84A1-A1B2768E3672}" srcOrd="1" destOrd="0" presId="urn:microsoft.com/office/officeart/2005/8/layout/radial1"/>
    <dgm:cxn modelId="{06FB1244-5FA8-BC42-BA11-AD9FB88702AD}" type="presOf" srcId="{7A7D9AAD-7AF0-4248-8C8E-D5F73E4855E3}" destId="{DFE9D6D7-3F7C-DC47-9815-74C8556EF131}" srcOrd="0" destOrd="0" presId="urn:microsoft.com/office/officeart/2005/8/layout/radial1"/>
    <dgm:cxn modelId="{099ACA4B-206E-2147-8443-F367AEF348A3}" srcId="{B578EB85-1E4D-9142-9B0C-FBF60F5ADD4E}" destId="{B64A5E1D-1FFA-6447-89C9-51A2D81F8017}" srcOrd="0" destOrd="0" parTransId="{F82E281E-5A3C-2148-AFD0-E776CC9D6C7F}" sibTransId="{9A610FC1-D64E-AE4E-BDCD-6652080DD0BA}"/>
    <dgm:cxn modelId="{C8A3695C-2C07-1A44-93EC-EAFC87BC99A5}" type="presOf" srcId="{F82E281E-5A3C-2148-AFD0-E776CC9D6C7F}" destId="{09325638-E5E9-F744-99BF-89CCFF703A38}" srcOrd="0" destOrd="0" presId="urn:microsoft.com/office/officeart/2005/8/layout/radial1"/>
    <dgm:cxn modelId="{FD600961-2A70-C549-8763-DD8C01A4BE98}" type="presOf" srcId="{0E6D7837-110F-8D49-9FC1-066E59805088}" destId="{801D138F-2D6B-D64D-9201-82A2171091AD}" srcOrd="1" destOrd="0" presId="urn:microsoft.com/office/officeart/2005/8/layout/radial1"/>
    <dgm:cxn modelId="{343CEB78-3CA5-7144-9F44-57162D81C101}" type="presOf" srcId="{9389590A-338F-6643-92F4-DFECF62698FB}" destId="{702B429E-58A4-3140-A102-1D38F43112D7}" srcOrd="1" destOrd="0" presId="urn:microsoft.com/office/officeart/2005/8/layout/radial1"/>
    <dgm:cxn modelId="{30485093-27F7-1D43-ABFC-E2A81B597A2D}" type="presOf" srcId="{D092CDB6-6CB4-7945-A375-C06C490CC449}" destId="{6734E6C2-ED21-8E4E-A898-A4CAE090F95B}" srcOrd="0" destOrd="0" presId="urn:microsoft.com/office/officeart/2005/8/layout/radial1"/>
    <dgm:cxn modelId="{E94C9B99-EC4A-3B4E-A3E6-B9D29BA3B08E}" type="presOf" srcId="{1C8A8F4D-7091-C847-8F02-9B9A49ECD1EC}" destId="{355DFAC0-DE9B-FC47-B2B5-06A0B112FBA4}" srcOrd="0" destOrd="0" presId="urn:microsoft.com/office/officeart/2005/8/layout/radial1"/>
    <dgm:cxn modelId="{3A70629F-9B54-1B40-A55F-362D9DFF8D5F}" srcId="{B578EB85-1E4D-9142-9B0C-FBF60F5ADD4E}" destId="{6B94A0E4-543D-3245-A475-A9AE5C6DEC4B}" srcOrd="2" destOrd="0" parTransId="{D092CDB6-6CB4-7945-A375-C06C490CC449}" sibTransId="{CA3E2773-7633-A144-B431-1FAC7A5ADFBF}"/>
    <dgm:cxn modelId="{39493CB2-0103-0341-A85D-2E6D2B91E196}" type="presOf" srcId="{B3322D51-1CCE-B241-BE67-2ED7E8EAE23A}" destId="{48674300-77F6-764D-A689-F65E523B2875}" srcOrd="0" destOrd="0" presId="urn:microsoft.com/office/officeart/2005/8/layout/radial1"/>
    <dgm:cxn modelId="{A92312C5-3306-FF40-9D5D-20FC00CE0735}" srcId="{475047C5-18BA-7E4E-AC8A-3704456AAE73}" destId="{B578EB85-1E4D-9142-9B0C-FBF60F5ADD4E}" srcOrd="0" destOrd="0" parTransId="{8F97DC1B-3E54-BA40-BEFA-D147263E422A}" sibTransId="{7D443D3A-0210-7F45-939E-92E311C00462}"/>
    <dgm:cxn modelId="{E96C3AC5-28BD-874D-A694-2A8D537AC78D}" type="presOf" srcId="{B578EB85-1E4D-9142-9B0C-FBF60F5ADD4E}" destId="{F33D8CA0-9E16-B246-B487-CBBBE84421B7}" srcOrd="0" destOrd="0" presId="urn:microsoft.com/office/officeart/2005/8/layout/radial1"/>
    <dgm:cxn modelId="{15E394D0-EF15-C84B-9DC2-4F5347C16DCA}" srcId="{475047C5-18BA-7E4E-AC8A-3704456AAE73}" destId="{0C445B6D-02A3-984D-97D1-2687DBC620D1}" srcOrd="1" destOrd="0" parTransId="{44BD6482-B520-AF4C-9AB3-D1C225B8E816}" sibTransId="{C1A20CBC-FCC8-9142-AAF0-1DC701703255}"/>
    <dgm:cxn modelId="{9BD536D3-362A-C446-A9BD-1D9A7268D662}" type="presOf" srcId="{0046EA7A-50A3-4342-A00E-289F575B690F}" destId="{5A8AB00C-29DA-6E4A-AA62-24A436DA6007}" srcOrd="0" destOrd="0" presId="urn:microsoft.com/office/officeart/2005/8/layout/radial1"/>
    <dgm:cxn modelId="{75EC67DF-F875-474B-8A37-35634A24DD5B}" type="presOf" srcId="{0E6D7837-110F-8D49-9FC1-066E59805088}" destId="{E734CCA7-A5E3-4549-992A-43AAC8B2AE7F}" srcOrd="0" destOrd="0" presId="urn:microsoft.com/office/officeart/2005/8/layout/radial1"/>
    <dgm:cxn modelId="{C92CBCE0-E565-1A4A-A7BC-B0A09CD56A54}" srcId="{B578EB85-1E4D-9142-9B0C-FBF60F5ADD4E}" destId="{B3322D51-1CCE-B241-BE67-2ED7E8EAE23A}" srcOrd="1" destOrd="0" parTransId="{0E6D7837-110F-8D49-9FC1-066E59805088}" sibTransId="{5A08494E-416F-C542-948A-CD6103E85E4A}"/>
    <dgm:cxn modelId="{E1DEAA71-03ED-9540-A758-E618032671DE}" type="presParOf" srcId="{5A6E70F8-97A5-5B45-A330-B328068B4847}" destId="{F33D8CA0-9E16-B246-B487-CBBBE84421B7}" srcOrd="0" destOrd="0" presId="urn:microsoft.com/office/officeart/2005/8/layout/radial1"/>
    <dgm:cxn modelId="{544FE100-04B9-654C-ACBE-42E50DE00654}" type="presParOf" srcId="{5A6E70F8-97A5-5B45-A330-B328068B4847}" destId="{09325638-E5E9-F744-99BF-89CCFF703A38}" srcOrd="1" destOrd="0" presId="urn:microsoft.com/office/officeart/2005/8/layout/radial1"/>
    <dgm:cxn modelId="{777B07AD-E854-C841-9CC9-FE572A00150C}" type="presParOf" srcId="{09325638-E5E9-F744-99BF-89CCFF703A38}" destId="{6B10BEAC-730F-9A4C-9CA2-FC0BECF71AF5}" srcOrd="0" destOrd="0" presId="urn:microsoft.com/office/officeart/2005/8/layout/radial1"/>
    <dgm:cxn modelId="{2AC11D7E-A80E-9A4D-AC77-B6AD4CFBB9D8}" type="presParOf" srcId="{5A6E70F8-97A5-5B45-A330-B328068B4847}" destId="{C5F09AD7-0913-9B40-8DC7-34F43149038E}" srcOrd="2" destOrd="0" presId="urn:microsoft.com/office/officeart/2005/8/layout/radial1"/>
    <dgm:cxn modelId="{94D524FD-843F-964C-AC3D-1A2F326509A2}" type="presParOf" srcId="{5A6E70F8-97A5-5B45-A330-B328068B4847}" destId="{E734CCA7-A5E3-4549-992A-43AAC8B2AE7F}" srcOrd="3" destOrd="0" presId="urn:microsoft.com/office/officeart/2005/8/layout/radial1"/>
    <dgm:cxn modelId="{29CF7D70-FDC7-AD4A-A66F-762DA1308F15}" type="presParOf" srcId="{E734CCA7-A5E3-4549-992A-43AAC8B2AE7F}" destId="{801D138F-2D6B-D64D-9201-82A2171091AD}" srcOrd="0" destOrd="0" presId="urn:microsoft.com/office/officeart/2005/8/layout/radial1"/>
    <dgm:cxn modelId="{D9CA6650-66DC-7843-B198-AFB60FDD5517}" type="presParOf" srcId="{5A6E70F8-97A5-5B45-A330-B328068B4847}" destId="{48674300-77F6-764D-A689-F65E523B2875}" srcOrd="4" destOrd="0" presId="urn:microsoft.com/office/officeart/2005/8/layout/radial1"/>
    <dgm:cxn modelId="{1A41EAEE-0288-2343-B8CF-489B9E04674C}" type="presParOf" srcId="{5A6E70F8-97A5-5B45-A330-B328068B4847}" destId="{6734E6C2-ED21-8E4E-A898-A4CAE090F95B}" srcOrd="5" destOrd="0" presId="urn:microsoft.com/office/officeart/2005/8/layout/radial1"/>
    <dgm:cxn modelId="{A67AF17B-2CB2-1547-863B-DBD3B137865A}" type="presParOf" srcId="{6734E6C2-ED21-8E4E-A898-A4CAE090F95B}" destId="{0C6A5506-02B2-2A42-84A1-A1B2768E3672}" srcOrd="0" destOrd="0" presId="urn:microsoft.com/office/officeart/2005/8/layout/radial1"/>
    <dgm:cxn modelId="{6FE9C7BB-CF26-BD4D-BEAC-CF1B0F9D990E}" type="presParOf" srcId="{5A6E70F8-97A5-5B45-A330-B328068B4847}" destId="{FCF1453C-33E8-D24E-B066-FF7349EF82C5}" srcOrd="6" destOrd="0" presId="urn:microsoft.com/office/officeart/2005/8/layout/radial1"/>
    <dgm:cxn modelId="{2D9996C5-8162-8F43-A597-FC145B9ABDEC}" type="presParOf" srcId="{5A6E70F8-97A5-5B45-A330-B328068B4847}" destId="{03DA27F6-5832-354D-8DC0-098416B0195C}" srcOrd="7" destOrd="0" presId="urn:microsoft.com/office/officeart/2005/8/layout/radial1"/>
    <dgm:cxn modelId="{50617A6C-4798-C446-A484-E7E4BAE0A77B}" type="presParOf" srcId="{03DA27F6-5832-354D-8DC0-098416B0195C}" destId="{702B429E-58A4-3140-A102-1D38F43112D7}" srcOrd="0" destOrd="0" presId="urn:microsoft.com/office/officeart/2005/8/layout/radial1"/>
    <dgm:cxn modelId="{C988510B-48EF-634F-A9BF-8E065DB34174}" type="presParOf" srcId="{5A6E70F8-97A5-5B45-A330-B328068B4847}" destId="{DFE9D6D7-3F7C-DC47-9815-74C8556EF131}" srcOrd="8" destOrd="0" presId="urn:microsoft.com/office/officeart/2005/8/layout/radial1"/>
    <dgm:cxn modelId="{FDB5B7F6-9359-4C40-BD47-B5FC6A9F658B}" type="presParOf" srcId="{5A6E70F8-97A5-5B45-A330-B328068B4847}" destId="{355DFAC0-DE9B-FC47-B2B5-06A0B112FBA4}" srcOrd="9" destOrd="0" presId="urn:microsoft.com/office/officeart/2005/8/layout/radial1"/>
    <dgm:cxn modelId="{3233B8D9-BC5B-2E47-9705-34754C31F5E5}" type="presParOf" srcId="{355DFAC0-DE9B-FC47-B2B5-06A0B112FBA4}" destId="{29A0479C-C97D-3443-AF01-5E9DEB5BDE87}" srcOrd="0" destOrd="0" presId="urn:microsoft.com/office/officeart/2005/8/layout/radial1"/>
    <dgm:cxn modelId="{1EFBEE7B-6F79-4F40-89CA-26E9B60655C9}" type="presParOf" srcId="{5A6E70F8-97A5-5B45-A330-B328068B4847}" destId="{5A8AB00C-29DA-6E4A-AA62-24A436DA6007}"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DE6748-37AA-DF47-A66D-37EBC4A21E37}" type="doc">
      <dgm:prSet loTypeId="urn:microsoft.com/office/officeart/2005/8/layout/pList2" loCatId="" qsTypeId="urn:microsoft.com/office/officeart/2005/8/quickstyle/simple1" qsCatId="simple" csTypeId="urn:microsoft.com/office/officeart/2005/8/colors/accent1_2" csCatId="accent1" phldr="1"/>
      <dgm:spPr/>
    </dgm:pt>
    <dgm:pt modelId="{0DB7D499-40D8-6C4F-B743-CE5890135F10}">
      <dgm:prSet phldrT="[Text]"/>
      <dgm:spPr/>
      <dgm:t>
        <a:bodyPr/>
        <a:lstStyle/>
        <a:p>
          <a:r>
            <a:rPr lang="en-US" dirty="0"/>
            <a:t>SMS</a:t>
          </a:r>
        </a:p>
      </dgm:t>
    </dgm:pt>
    <dgm:pt modelId="{A7BBB0E9-B63D-C342-B5CD-D9F6303BEBD4}" type="parTrans" cxnId="{6ACC2FCB-5F3F-0645-89A1-049A7C74E79B}">
      <dgm:prSet/>
      <dgm:spPr/>
      <dgm:t>
        <a:bodyPr/>
        <a:lstStyle/>
        <a:p>
          <a:endParaRPr lang="en-US"/>
        </a:p>
      </dgm:t>
    </dgm:pt>
    <dgm:pt modelId="{B4BA46C9-2188-494B-8609-FB03BC702535}" type="sibTrans" cxnId="{6ACC2FCB-5F3F-0645-89A1-049A7C74E79B}">
      <dgm:prSet/>
      <dgm:spPr/>
      <dgm:t>
        <a:bodyPr/>
        <a:lstStyle/>
        <a:p>
          <a:endParaRPr lang="en-US"/>
        </a:p>
      </dgm:t>
    </dgm:pt>
    <dgm:pt modelId="{B305EE0B-4FC5-7843-A82F-C0177B2ACE59}">
      <dgm:prSet phldrT="[Text]"/>
      <dgm:spPr/>
      <dgm:t>
        <a:bodyPr/>
        <a:lstStyle/>
        <a:p>
          <a:r>
            <a:rPr lang="en-US" dirty="0"/>
            <a:t>Application</a:t>
          </a:r>
        </a:p>
      </dgm:t>
    </dgm:pt>
    <dgm:pt modelId="{35EFD0F8-8549-6941-A53C-6EF1A10E4269}" type="parTrans" cxnId="{1B49CD51-C397-094D-9773-3E127DC6353A}">
      <dgm:prSet/>
      <dgm:spPr/>
      <dgm:t>
        <a:bodyPr/>
        <a:lstStyle/>
        <a:p>
          <a:endParaRPr lang="en-US"/>
        </a:p>
      </dgm:t>
    </dgm:pt>
    <dgm:pt modelId="{EFF77D5D-A300-7344-B0D4-BB5C4D59B572}" type="sibTrans" cxnId="{1B49CD51-C397-094D-9773-3E127DC6353A}">
      <dgm:prSet/>
      <dgm:spPr/>
      <dgm:t>
        <a:bodyPr/>
        <a:lstStyle/>
        <a:p>
          <a:endParaRPr lang="en-US"/>
        </a:p>
      </dgm:t>
    </dgm:pt>
    <dgm:pt modelId="{8CE027D1-C685-F14B-9165-413B30FD6827}">
      <dgm:prSet phldrT="[Text]"/>
      <dgm:spPr/>
      <dgm:t>
        <a:bodyPr/>
        <a:lstStyle/>
        <a:p>
          <a:r>
            <a:rPr lang="en-US" dirty="0"/>
            <a:t>Hardware</a:t>
          </a:r>
        </a:p>
      </dgm:t>
    </dgm:pt>
    <dgm:pt modelId="{4D48F9EB-F616-5445-B1E3-FC5251EE4197}" type="parTrans" cxnId="{776E52E0-ABFD-0547-AC2E-28D2912EF515}">
      <dgm:prSet/>
      <dgm:spPr/>
      <dgm:t>
        <a:bodyPr/>
        <a:lstStyle/>
        <a:p>
          <a:endParaRPr lang="en-US"/>
        </a:p>
      </dgm:t>
    </dgm:pt>
    <dgm:pt modelId="{3D953BEC-EA39-9A40-A1F4-A73E4A710907}" type="sibTrans" cxnId="{776E52E0-ABFD-0547-AC2E-28D2912EF515}">
      <dgm:prSet/>
      <dgm:spPr/>
      <dgm:t>
        <a:bodyPr/>
        <a:lstStyle/>
        <a:p>
          <a:endParaRPr lang="en-US"/>
        </a:p>
      </dgm:t>
    </dgm:pt>
    <dgm:pt modelId="{2354ED02-540A-D243-943F-B744ED0FA0FD}">
      <dgm:prSet phldrT="[Text]"/>
      <dgm:spPr/>
      <dgm:t>
        <a:bodyPr/>
        <a:lstStyle/>
        <a:p>
          <a:r>
            <a:rPr lang="en-US" dirty="0"/>
            <a:t>Relies on a text message being sent</a:t>
          </a:r>
        </a:p>
      </dgm:t>
    </dgm:pt>
    <dgm:pt modelId="{77E72DFB-C8A3-FD4C-9175-4E57E2E8CE4B}" type="parTrans" cxnId="{34ADF877-916E-B044-8B14-6A29894B6D1A}">
      <dgm:prSet/>
      <dgm:spPr/>
      <dgm:t>
        <a:bodyPr/>
        <a:lstStyle/>
        <a:p>
          <a:endParaRPr lang="en-US"/>
        </a:p>
      </dgm:t>
    </dgm:pt>
    <dgm:pt modelId="{771AA13E-372F-B44D-A93F-99E5E0AD09CF}" type="sibTrans" cxnId="{34ADF877-916E-B044-8B14-6A29894B6D1A}">
      <dgm:prSet/>
      <dgm:spPr/>
      <dgm:t>
        <a:bodyPr/>
        <a:lstStyle/>
        <a:p>
          <a:endParaRPr lang="en-US"/>
        </a:p>
      </dgm:t>
    </dgm:pt>
    <dgm:pt modelId="{D04C1367-6223-504E-A8E5-8846957FCCF0}">
      <dgm:prSet/>
      <dgm:spPr/>
      <dgm:t>
        <a:bodyPr/>
        <a:lstStyle/>
        <a:p>
          <a:r>
            <a:rPr lang="en-US" dirty="0"/>
            <a:t>Usually containing a code, </a:t>
          </a:r>
        </a:p>
      </dgm:t>
    </dgm:pt>
    <dgm:pt modelId="{CC949718-FBB9-7B44-83A8-C643041B3FBE}" type="parTrans" cxnId="{32A32D34-69C1-A04B-B0D2-AD013B39B4E1}">
      <dgm:prSet/>
      <dgm:spPr/>
      <dgm:t>
        <a:bodyPr/>
        <a:lstStyle/>
        <a:p>
          <a:endParaRPr lang="en-US"/>
        </a:p>
      </dgm:t>
    </dgm:pt>
    <dgm:pt modelId="{D9E13344-A12A-1D4E-9830-A93285A5B4A0}" type="sibTrans" cxnId="{32A32D34-69C1-A04B-B0D2-AD013B39B4E1}">
      <dgm:prSet/>
      <dgm:spPr/>
      <dgm:t>
        <a:bodyPr/>
        <a:lstStyle/>
        <a:p>
          <a:endParaRPr lang="en-US"/>
        </a:p>
      </dgm:t>
    </dgm:pt>
    <dgm:pt modelId="{C8FD9595-B328-5844-A4EF-9D868D0C3EF2}">
      <dgm:prSet/>
      <dgm:spPr/>
      <dgm:t>
        <a:bodyPr/>
        <a:lstStyle/>
        <a:p>
          <a:r>
            <a:rPr lang="en-US"/>
            <a:t>Used in addition to the password</a:t>
          </a:r>
          <a:endParaRPr lang="en-US" dirty="0"/>
        </a:p>
      </dgm:t>
    </dgm:pt>
    <dgm:pt modelId="{8418D9B2-F6F9-1E40-8FD4-0D6ACD55DB38}" type="parTrans" cxnId="{C5EA7D55-CF6C-C646-AC3E-267B2FD1D4E8}">
      <dgm:prSet/>
      <dgm:spPr/>
      <dgm:t>
        <a:bodyPr/>
        <a:lstStyle/>
        <a:p>
          <a:endParaRPr lang="en-US"/>
        </a:p>
      </dgm:t>
    </dgm:pt>
    <dgm:pt modelId="{6863C967-F21C-6E42-977A-18833A677379}" type="sibTrans" cxnId="{C5EA7D55-CF6C-C646-AC3E-267B2FD1D4E8}">
      <dgm:prSet/>
      <dgm:spPr/>
      <dgm:t>
        <a:bodyPr/>
        <a:lstStyle/>
        <a:p>
          <a:endParaRPr lang="en-US"/>
        </a:p>
      </dgm:t>
    </dgm:pt>
    <dgm:pt modelId="{E8737CD3-F74A-CA48-B94E-CB476672A5E1}">
      <dgm:prSet/>
      <dgm:spPr/>
      <dgm:t>
        <a:bodyPr/>
        <a:lstStyle/>
        <a:p>
          <a:r>
            <a:rPr lang="en-US" dirty="0"/>
            <a:t>Most common type of 2FA</a:t>
          </a:r>
        </a:p>
      </dgm:t>
    </dgm:pt>
    <dgm:pt modelId="{A782FABB-B52E-C34D-877D-B576D8622FBB}" type="parTrans" cxnId="{20AC9897-7BF2-574D-8E3A-9D46BB5D4F97}">
      <dgm:prSet/>
      <dgm:spPr/>
      <dgm:t>
        <a:bodyPr/>
        <a:lstStyle/>
        <a:p>
          <a:endParaRPr lang="en-US"/>
        </a:p>
      </dgm:t>
    </dgm:pt>
    <dgm:pt modelId="{3273CFFD-ECE7-AA42-BB97-8C567294425E}" type="sibTrans" cxnId="{20AC9897-7BF2-574D-8E3A-9D46BB5D4F97}">
      <dgm:prSet/>
      <dgm:spPr/>
      <dgm:t>
        <a:bodyPr/>
        <a:lstStyle/>
        <a:p>
          <a:endParaRPr lang="en-US"/>
        </a:p>
      </dgm:t>
    </dgm:pt>
    <dgm:pt modelId="{0B8DC957-31B6-0645-8233-0C8F05FB2E3A}">
      <dgm:prSet/>
      <dgm:spPr/>
      <dgm:t>
        <a:bodyPr/>
        <a:lstStyle/>
        <a:p>
          <a:r>
            <a:rPr lang="en-US"/>
            <a:t>Not the most secure. </a:t>
          </a:r>
          <a:endParaRPr lang="en-US" dirty="0"/>
        </a:p>
      </dgm:t>
    </dgm:pt>
    <dgm:pt modelId="{3ECDC0BB-D372-784B-A3DC-1440CB01960C}" type="parTrans" cxnId="{3C9DCA92-D8D0-A04F-93C6-92E783BE59CE}">
      <dgm:prSet/>
      <dgm:spPr/>
      <dgm:t>
        <a:bodyPr/>
        <a:lstStyle/>
        <a:p>
          <a:endParaRPr lang="en-US"/>
        </a:p>
      </dgm:t>
    </dgm:pt>
    <dgm:pt modelId="{38FC4D5A-22DB-1844-82C3-BD59B64C3F5E}" type="sibTrans" cxnId="{3C9DCA92-D8D0-A04F-93C6-92E783BE59CE}">
      <dgm:prSet/>
      <dgm:spPr/>
      <dgm:t>
        <a:bodyPr/>
        <a:lstStyle/>
        <a:p>
          <a:endParaRPr lang="en-US"/>
        </a:p>
      </dgm:t>
    </dgm:pt>
    <dgm:pt modelId="{C854154C-ADDB-8544-BD79-AB5B7C7858CE}">
      <dgm:prSet/>
      <dgm:spPr/>
      <dgm:t>
        <a:bodyPr/>
        <a:lstStyle/>
        <a:p>
          <a:r>
            <a:rPr lang="en-US"/>
            <a:t>Long validity time, </a:t>
          </a:r>
          <a:endParaRPr lang="en-US" dirty="0"/>
        </a:p>
      </dgm:t>
    </dgm:pt>
    <dgm:pt modelId="{017EF740-852C-3942-AC52-E8D0FEC0D490}" type="parTrans" cxnId="{CA6C74A1-6CCD-2A43-A975-BF08D4226391}">
      <dgm:prSet/>
      <dgm:spPr/>
      <dgm:t>
        <a:bodyPr/>
        <a:lstStyle/>
        <a:p>
          <a:endParaRPr lang="en-US"/>
        </a:p>
      </dgm:t>
    </dgm:pt>
    <dgm:pt modelId="{28D10A71-CED1-3849-98B5-CF4AC87DDDF0}" type="sibTrans" cxnId="{CA6C74A1-6CCD-2A43-A975-BF08D4226391}">
      <dgm:prSet/>
      <dgm:spPr/>
      <dgm:t>
        <a:bodyPr/>
        <a:lstStyle/>
        <a:p>
          <a:endParaRPr lang="en-US"/>
        </a:p>
      </dgm:t>
    </dgm:pt>
    <dgm:pt modelId="{7C7DC79F-212F-B34E-BBE0-809E8A6E687A}">
      <dgm:prSet/>
      <dgm:spPr/>
      <dgm:t>
        <a:bodyPr/>
        <a:lstStyle/>
        <a:p>
          <a:r>
            <a:rPr lang="en-US"/>
            <a:t>Do not reset with each login</a:t>
          </a:r>
          <a:endParaRPr lang="en-US" dirty="0"/>
        </a:p>
      </dgm:t>
    </dgm:pt>
    <dgm:pt modelId="{87E4655D-8FF6-4245-AECE-4033B7540840}" type="parTrans" cxnId="{AD8F2524-A64B-284D-86D2-F9BB560BB9B9}">
      <dgm:prSet/>
      <dgm:spPr/>
      <dgm:t>
        <a:bodyPr/>
        <a:lstStyle/>
        <a:p>
          <a:endParaRPr lang="en-US"/>
        </a:p>
      </dgm:t>
    </dgm:pt>
    <dgm:pt modelId="{0D0AC405-60F2-7247-BD60-0003B244DEB2}" type="sibTrans" cxnId="{AD8F2524-A64B-284D-86D2-F9BB560BB9B9}">
      <dgm:prSet/>
      <dgm:spPr/>
      <dgm:t>
        <a:bodyPr/>
        <a:lstStyle/>
        <a:p>
          <a:endParaRPr lang="en-US"/>
        </a:p>
      </dgm:t>
    </dgm:pt>
    <dgm:pt modelId="{694E162A-1800-5E4A-A151-81B131D166B4}">
      <dgm:prSet phldrT="[Text]"/>
      <dgm:spPr/>
      <dgm:t>
        <a:bodyPr/>
        <a:lstStyle/>
        <a:p>
          <a:r>
            <a:rPr lang="en-US" dirty="0"/>
            <a:t>Uses an application  </a:t>
          </a:r>
        </a:p>
      </dgm:t>
    </dgm:pt>
    <dgm:pt modelId="{F3DC903E-50C4-A14E-AF6E-64C5E28E138F}" type="parTrans" cxnId="{3A77A7E9-AB18-3146-A990-2DD02C21A4D1}">
      <dgm:prSet/>
      <dgm:spPr/>
      <dgm:t>
        <a:bodyPr/>
        <a:lstStyle/>
        <a:p>
          <a:endParaRPr lang="en-US"/>
        </a:p>
      </dgm:t>
    </dgm:pt>
    <dgm:pt modelId="{5A2D27DC-E0BD-8D40-BC56-1FFD32CC666C}" type="sibTrans" cxnId="{3A77A7E9-AB18-3146-A990-2DD02C21A4D1}">
      <dgm:prSet/>
      <dgm:spPr/>
      <dgm:t>
        <a:bodyPr/>
        <a:lstStyle/>
        <a:p>
          <a:endParaRPr lang="en-US"/>
        </a:p>
      </dgm:t>
    </dgm:pt>
    <dgm:pt modelId="{0DABCB38-1217-0C48-A6A8-0E3546BAFB95}">
      <dgm:prSet/>
      <dgm:spPr/>
      <dgm:t>
        <a:bodyPr/>
        <a:lstStyle/>
        <a:p>
          <a:r>
            <a:rPr lang="en-US" dirty="0"/>
            <a:t>Installed on a smart phone</a:t>
          </a:r>
        </a:p>
      </dgm:t>
    </dgm:pt>
    <dgm:pt modelId="{97E6845F-1A07-D74D-8463-2B9F888F5412}" type="parTrans" cxnId="{9B4EFC76-DAE1-024C-9A9B-3E2C769F63FA}">
      <dgm:prSet/>
      <dgm:spPr/>
      <dgm:t>
        <a:bodyPr/>
        <a:lstStyle/>
        <a:p>
          <a:endParaRPr lang="en-US"/>
        </a:p>
      </dgm:t>
    </dgm:pt>
    <dgm:pt modelId="{F43E599D-34B5-1546-884F-363B5A499B11}" type="sibTrans" cxnId="{9B4EFC76-DAE1-024C-9A9B-3E2C769F63FA}">
      <dgm:prSet/>
      <dgm:spPr/>
      <dgm:t>
        <a:bodyPr/>
        <a:lstStyle/>
        <a:p>
          <a:endParaRPr lang="en-US"/>
        </a:p>
      </dgm:t>
    </dgm:pt>
    <dgm:pt modelId="{16BE2535-E25B-AC49-9DBE-9F38BA6D5F4E}">
      <dgm:prSet/>
      <dgm:spPr/>
      <dgm:t>
        <a:bodyPr/>
        <a:lstStyle/>
        <a:p>
          <a:r>
            <a:rPr lang="en-US" dirty="0"/>
            <a:t>Generate a code to be used in addition to the password </a:t>
          </a:r>
        </a:p>
      </dgm:t>
    </dgm:pt>
    <dgm:pt modelId="{C1DCE81C-5DB4-2F43-964D-068456BE2C86}" type="parTrans" cxnId="{BEEB6A1C-4700-164D-8878-AEC0DD664CB3}">
      <dgm:prSet/>
      <dgm:spPr/>
      <dgm:t>
        <a:bodyPr/>
        <a:lstStyle/>
        <a:p>
          <a:endParaRPr lang="en-US"/>
        </a:p>
      </dgm:t>
    </dgm:pt>
    <dgm:pt modelId="{3A6EF1DF-C734-8447-9EF5-3D8624D9C517}" type="sibTrans" cxnId="{BEEB6A1C-4700-164D-8878-AEC0DD664CB3}">
      <dgm:prSet/>
      <dgm:spPr/>
      <dgm:t>
        <a:bodyPr/>
        <a:lstStyle/>
        <a:p>
          <a:endParaRPr lang="en-US"/>
        </a:p>
      </dgm:t>
    </dgm:pt>
    <dgm:pt modelId="{C06DC065-5296-0741-9A64-E808651C7536}">
      <dgm:prSet/>
      <dgm:spPr/>
      <dgm:t>
        <a:bodyPr/>
        <a:lstStyle/>
        <a:p>
          <a:r>
            <a:rPr lang="en-US"/>
            <a:t>Time-based Code</a:t>
          </a:r>
          <a:endParaRPr lang="en-US" dirty="0"/>
        </a:p>
      </dgm:t>
    </dgm:pt>
    <dgm:pt modelId="{305EBBB7-D733-F949-8AF4-0CA8DE942CEA}" type="parTrans" cxnId="{AF86DF48-A294-3645-81B3-1F8A73523B39}">
      <dgm:prSet/>
      <dgm:spPr/>
      <dgm:t>
        <a:bodyPr/>
        <a:lstStyle/>
        <a:p>
          <a:endParaRPr lang="en-US"/>
        </a:p>
      </dgm:t>
    </dgm:pt>
    <dgm:pt modelId="{2AAB349C-8518-E944-B43F-332B5068F391}" type="sibTrans" cxnId="{AF86DF48-A294-3645-81B3-1F8A73523B39}">
      <dgm:prSet/>
      <dgm:spPr/>
      <dgm:t>
        <a:bodyPr/>
        <a:lstStyle/>
        <a:p>
          <a:endParaRPr lang="en-US"/>
        </a:p>
      </dgm:t>
    </dgm:pt>
    <dgm:pt modelId="{731998AC-AD29-4C40-92F3-7F04F18FE2F7}">
      <dgm:prSet/>
      <dgm:spPr/>
      <dgm:t>
        <a:bodyPr/>
        <a:lstStyle/>
        <a:p>
          <a:r>
            <a:rPr lang="en-US" dirty="0"/>
            <a:t>Change usually every 30-60 seconds</a:t>
          </a:r>
        </a:p>
      </dgm:t>
    </dgm:pt>
    <dgm:pt modelId="{76B632AD-4F42-0749-B5A6-1CFB2B44C92F}" type="parTrans" cxnId="{12111008-3E9A-8143-8150-4EA0267C375D}">
      <dgm:prSet/>
      <dgm:spPr/>
      <dgm:t>
        <a:bodyPr/>
        <a:lstStyle/>
        <a:p>
          <a:endParaRPr lang="en-US"/>
        </a:p>
      </dgm:t>
    </dgm:pt>
    <dgm:pt modelId="{0F746F15-FBFE-A647-94E7-AAB95FF0DDD4}" type="sibTrans" cxnId="{12111008-3E9A-8143-8150-4EA0267C375D}">
      <dgm:prSet/>
      <dgm:spPr/>
      <dgm:t>
        <a:bodyPr/>
        <a:lstStyle/>
        <a:p>
          <a:endParaRPr lang="en-US"/>
        </a:p>
      </dgm:t>
    </dgm:pt>
    <dgm:pt modelId="{CE7510BB-235A-4540-85AA-2764ACDCA2C5}">
      <dgm:prSet/>
      <dgm:spPr/>
      <dgm:t>
        <a:bodyPr/>
        <a:lstStyle/>
        <a:p>
          <a:r>
            <a:rPr lang="en-US" b="1" dirty="0"/>
            <a:t>More secure than SMS</a:t>
          </a:r>
        </a:p>
      </dgm:t>
    </dgm:pt>
    <dgm:pt modelId="{371127F0-49A1-5348-A729-D75B167AA5B1}" type="parTrans" cxnId="{946D6C05-F264-8F4A-8F68-F4F38DC52693}">
      <dgm:prSet/>
      <dgm:spPr/>
      <dgm:t>
        <a:bodyPr/>
        <a:lstStyle/>
        <a:p>
          <a:endParaRPr lang="en-US"/>
        </a:p>
      </dgm:t>
    </dgm:pt>
    <dgm:pt modelId="{B00F9C18-006E-0640-93ED-021861961AEE}" type="sibTrans" cxnId="{946D6C05-F264-8F4A-8F68-F4F38DC52693}">
      <dgm:prSet/>
      <dgm:spPr/>
      <dgm:t>
        <a:bodyPr/>
        <a:lstStyle/>
        <a:p>
          <a:endParaRPr lang="en-US"/>
        </a:p>
      </dgm:t>
    </dgm:pt>
    <dgm:pt modelId="{FF0BF97C-6BA2-C643-ABB8-6D9BA762DA07}">
      <dgm:prSet phldrT="[Text]"/>
      <dgm:spPr/>
      <dgm:t>
        <a:bodyPr/>
        <a:lstStyle/>
        <a:p>
          <a:r>
            <a:rPr lang="en-US" dirty="0"/>
            <a:t>Uses a hardware token, like a </a:t>
          </a:r>
          <a:r>
            <a:rPr lang="en-US" dirty="0" err="1"/>
            <a:t>Yubikey</a:t>
          </a:r>
          <a:r>
            <a:rPr lang="en-US" dirty="0"/>
            <a:t> or your smartphone</a:t>
          </a:r>
        </a:p>
      </dgm:t>
    </dgm:pt>
    <dgm:pt modelId="{BD1F4562-6FF5-0C48-9847-DD16EA6F76FA}" type="parTrans" cxnId="{DF5446CE-1622-4D4E-9F60-471655B48BDE}">
      <dgm:prSet/>
      <dgm:spPr/>
      <dgm:t>
        <a:bodyPr/>
        <a:lstStyle/>
        <a:p>
          <a:endParaRPr lang="en-US"/>
        </a:p>
      </dgm:t>
    </dgm:pt>
    <dgm:pt modelId="{6F0967DC-F7D3-544A-9AAE-24BF8D7DD4A8}" type="sibTrans" cxnId="{DF5446CE-1622-4D4E-9F60-471655B48BDE}">
      <dgm:prSet/>
      <dgm:spPr/>
      <dgm:t>
        <a:bodyPr/>
        <a:lstStyle/>
        <a:p>
          <a:endParaRPr lang="en-US"/>
        </a:p>
      </dgm:t>
    </dgm:pt>
    <dgm:pt modelId="{6D1ED8FE-3330-BB43-BFE5-965CB25BC7D5}">
      <dgm:prSet/>
      <dgm:spPr/>
      <dgm:t>
        <a:bodyPr/>
        <a:lstStyle/>
        <a:p>
          <a:r>
            <a:rPr lang="en-US" dirty="0"/>
            <a:t>Used in addition to the password while logging in to an account.</a:t>
          </a:r>
        </a:p>
      </dgm:t>
    </dgm:pt>
    <dgm:pt modelId="{E665DDC2-796A-2B40-9F86-B97FDE0CE742}" type="parTrans" cxnId="{4D0ACA61-BE7F-C24F-B314-BA690F9FC314}">
      <dgm:prSet/>
      <dgm:spPr/>
      <dgm:t>
        <a:bodyPr/>
        <a:lstStyle/>
        <a:p>
          <a:endParaRPr lang="en-US"/>
        </a:p>
      </dgm:t>
    </dgm:pt>
    <dgm:pt modelId="{3EFC41A6-C467-8D4C-A848-C4BA0D36FF54}" type="sibTrans" cxnId="{4D0ACA61-BE7F-C24F-B314-BA690F9FC314}">
      <dgm:prSet/>
      <dgm:spPr/>
      <dgm:t>
        <a:bodyPr/>
        <a:lstStyle/>
        <a:p>
          <a:endParaRPr lang="en-US"/>
        </a:p>
      </dgm:t>
    </dgm:pt>
    <dgm:pt modelId="{AF999FB8-717A-C84A-92E2-ABA8D71C44AF}">
      <dgm:prSet/>
      <dgm:spPr/>
      <dgm:t>
        <a:bodyPr/>
        <a:lstStyle/>
        <a:p>
          <a:r>
            <a:rPr lang="en-US" dirty="0"/>
            <a:t>Very secure</a:t>
          </a:r>
        </a:p>
      </dgm:t>
    </dgm:pt>
    <dgm:pt modelId="{D3F005AA-1511-D842-816D-5EBF7ED36BF2}" type="parTrans" cxnId="{4E8A0ED1-EF1B-4443-8962-023834595E0A}">
      <dgm:prSet/>
      <dgm:spPr/>
      <dgm:t>
        <a:bodyPr/>
        <a:lstStyle/>
        <a:p>
          <a:endParaRPr lang="en-US"/>
        </a:p>
      </dgm:t>
    </dgm:pt>
    <dgm:pt modelId="{EA56D4E2-66D4-1044-A362-2A076AA3621A}" type="sibTrans" cxnId="{4E8A0ED1-EF1B-4443-8962-023834595E0A}">
      <dgm:prSet/>
      <dgm:spPr/>
      <dgm:t>
        <a:bodyPr/>
        <a:lstStyle/>
        <a:p>
          <a:endParaRPr lang="en-US"/>
        </a:p>
      </dgm:t>
    </dgm:pt>
    <dgm:pt modelId="{888B9AD3-92AD-A842-B245-5C053F4AE1B1}">
      <dgm:prSet/>
      <dgm:spPr/>
      <dgm:t>
        <a:bodyPr/>
        <a:lstStyle/>
        <a:p>
          <a:r>
            <a:rPr lang="en-US" dirty="0"/>
            <a:t>Can be inconvenient when forgotten or damaged</a:t>
          </a:r>
        </a:p>
      </dgm:t>
    </dgm:pt>
    <dgm:pt modelId="{4ED8F67B-972F-3544-965E-17142836BF99}" type="parTrans" cxnId="{E6273C43-D05F-7448-94BC-E53F35F0BE76}">
      <dgm:prSet/>
      <dgm:spPr/>
      <dgm:t>
        <a:bodyPr/>
        <a:lstStyle/>
        <a:p>
          <a:endParaRPr lang="en-US"/>
        </a:p>
      </dgm:t>
    </dgm:pt>
    <dgm:pt modelId="{FF0E74FE-A9C6-DE41-995E-89A20DE4696F}" type="sibTrans" cxnId="{E6273C43-D05F-7448-94BC-E53F35F0BE76}">
      <dgm:prSet/>
      <dgm:spPr/>
      <dgm:t>
        <a:bodyPr/>
        <a:lstStyle/>
        <a:p>
          <a:endParaRPr lang="en-US"/>
        </a:p>
      </dgm:t>
    </dgm:pt>
    <dgm:pt modelId="{649C3538-6462-5F48-9DBE-FF01E322799C}" type="pres">
      <dgm:prSet presAssocID="{CADE6748-37AA-DF47-A66D-37EBC4A21E37}" presName="Name0" presStyleCnt="0">
        <dgm:presLayoutVars>
          <dgm:dir/>
          <dgm:resizeHandles val="exact"/>
        </dgm:presLayoutVars>
      </dgm:prSet>
      <dgm:spPr/>
    </dgm:pt>
    <dgm:pt modelId="{D0E0B783-F660-8A42-95E8-5220C3EA9CC1}" type="pres">
      <dgm:prSet presAssocID="{CADE6748-37AA-DF47-A66D-37EBC4A21E37}" presName="bkgdShp" presStyleLbl="alignAccFollowNode1" presStyleIdx="0" presStyleCnt="1" custScaleY="73736" custLinFactNeighborY="-12478"/>
      <dgm:spPr/>
    </dgm:pt>
    <dgm:pt modelId="{E31D602B-EE29-894E-A001-E39437AB65D5}" type="pres">
      <dgm:prSet presAssocID="{CADE6748-37AA-DF47-A66D-37EBC4A21E37}" presName="linComp" presStyleCnt="0"/>
      <dgm:spPr/>
    </dgm:pt>
    <dgm:pt modelId="{3D3BDEBA-1E39-104C-AB8D-187D43BA8445}" type="pres">
      <dgm:prSet presAssocID="{0DB7D499-40D8-6C4F-B743-CE5890135F10}" presName="compNode" presStyleCnt="0"/>
      <dgm:spPr/>
    </dgm:pt>
    <dgm:pt modelId="{C007F96A-E992-0F4C-A179-3DC982ED57E9}" type="pres">
      <dgm:prSet presAssocID="{0DB7D499-40D8-6C4F-B743-CE5890135F10}" presName="node" presStyleLbl="node1" presStyleIdx="0" presStyleCnt="3" custScaleY="122321" custLinFactNeighborX="360" custLinFactNeighborY="-5412">
        <dgm:presLayoutVars>
          <dgm:bulletEnabled val="1"/>
        </dgm:presLayoutVars>
      </dgm:prSet>
      <dgm:spPr/>
    </dgm:pt>
    <dgm:pt modelId="{7BEA7F78-DDC3-D445-8772-3DE07718834A}" type="pres">
      <dgm:prSet presAssocID="{0DB7D499-40D8-6C4F-B743-CE5890135F10}" presName="invisiNode" presStyleLbl="node1" presStyleIdx="0" presStyleCnt="3"/>
      <dgm:spPr/>
    </dgm:pt>
    <dgm:pt modelId="{C3B7BFC0-7875-2E46-BB5C-24DAC7338815}" type="pres">
      <dgm:prSet presAssocID="{0DB7D499-40D8-6C4F-B743-CE5890135F10}" presName="imagNode" presStyleLbl="fgImgPlace1" presStyleIdx="0" presStyleCnt="3" custLinFactNeighborY="-17015"/>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A9F9C98D-EADE-2A4D-A5C4-34C974B538AC}" type="pres">
      <dgm:prSet presAssocID="{B4BA46C9-2188-494B-8609-FB03BC702535}" presName="sibTrans" presStyleLbl="sibTrans2D1" presStyleIdx="0" presStyleCnt="0"/>
      <dgm:spPr/>
    </dgm:pt>
    <dgm:pt modelId="{AA449392-046F-F441-BE43-C5D12F7F2C66}" type="pres">
      <dgm:prSet presAssocID="{B305EE0B-4FC5-7843-A82F-C0177B2ACE59}" presName="compNode" presStyleCnt="0"/>
      <dgm:spPr/>
    </dgm:pt>
    <dgm:pt modelId="{D250146E-0386-9843-A80F-F9686C0408E6}" type="pres">
      <dgm:prSet presAssocID="{B305EE0B-4FC5-7843-A82F-C0177B2ACE59}" presName="node" presStyleLbl="node1" presStyleIdx="1" presStyleCnt="3" custScaleY="116492" custLinFactNeighborX="1081" custLinFactNeighborY="-8743">
        <dgm:presLayoutVars>
          <dgm:bulletEnabled val="1"/>
        </dgm:presLayoutVars>
      </dgm:prSet>
      <dgm:spPr/>
    </dgm:pt>
    <dgm:pt modelId="{31E57FD9-FD90-DE45-83B1-AB52ACCB39BA}" type="pres">
      <dgm:prSet presAssocID="{B305EE0B-4FC5-7843-A82F-C0177B2ACE59}" presName="invisiNode" presStyleLbl="node1" presStyleIdx="1" presStyleCnt="3"/>
      <dgm:spPr/>
    </dgm:pt>
    <dgm:pt modelId="{AF5CDDBE-85F6-6446-B000-F32F5D8B57C2}" type="pres">
      <dgm:prSet presAssocID="{B305EE0B-4FC5-7843-A82F-C0177B2ACE59}" presName="imagNode" presStyleLbl="fgImgPlace1" presStyleIdx="1" presStyleCnt="3" custLinFactNeighborY="-17015"/>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7D66A894-5472-2646-A54B-9E66F8B0E92C}" type="pres">
      <dgm:prSet presAssocID="{EFF77D5D-A300-7344-B0D4-BB5C4D59B572}" presName="sibTrans" presStyleLbl="sibTrans2D1" presStyleIdx="0" presStyleCnt="0"/>
      <dgm:spPr/>
    </dgm:pt>
    <dgm:pt modelId="{E1EA366E-64EA-E446-937A-25EFDCE47C69}" type="pres">
      <dgm:prSet presAssocID="{8CE027D1-C685-F14B-9165-413B30FD6827}" presName="compNode" presStyleCnt="0"/>
      <dgm:spPr/>
    </dgm:pt>
    <dgm:pt modelId="{EC032362-DAF4-224C-8B22-25F71F826B7F}" type="pres">
      <dgm:prSet presAssocID="{8CE027D1-C685-F14B-9165-413B30FD6827}" presName="node" presStyleLbl="node1" presStyleIdx="2" presStyleCnt="3" custScaleY="114989" custLinFactNeighborX="3964" custLinFactNeighborY="-9576">
        <dgm:presLayoutVars>
          <dgm:bulletEnabled val="1"/>
        </dgm:presLayoutVars>
      </dgm:prSet>
      <dgm:spPr/>
    </dgm:pt>
    <dgm:pt modelId="{D26D50DE-4D96-3F4F-A7EE-69429E7324D0}" type="pres">
      <dgm:prSet presAssocID="{8CE027D1-C685-F14B-9165-413B30FD6827}" presName="invisiNode" presStyleLbl="node1" presStyleIdx="2" presStyleCnt="3"/>
      <dgm:spPr/>
    </dgm:pt>
    <dgm:pt modelId="{07D99D88-9A26-3A42-BD13-C25B9F9A9D35}" type="pres">
      <dgm:prSet presAssocID="{8CE027D1-C685-F14B-9165-413B30FD6827}" presName="imagNode" presStyleLbl="fgImgPlace1" presStyleIdx="2" presStyleCnt="3" custLinFactNeighborY="-17015"/>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946D6C05-F264-8F4A-8F68-F4F38DC52693}" srcId="{B305EE0B-4FC5-7843-A82F-C0177B2ACE59}" destId="{CE7510BB-235A-4540-85AA-2764ACDCA2C5}" srcOrd="5" destOrd="0" parTransId="{371127F0-49A1-5348-A729-D75B167AA5B1}" sibTransId="{B00F9C18-006E-0640-93ED-021861961AEE}"/>
    <dgm:cxn modelId="{12111008-3E9A-8143-8150-4EA0267C375D}" srcId="{B305EE0B-4FC5-7843-A82F-C0177B2ACE59}" destId="{731998AC-AD29-4C40-92F3-7F04F18FE2F7}" srcOrd="4" destOrd="0" parTransId="{76B632AD-4F42-0749-B5A6-1CFB2B44C92F}" sibTransId="{0F746F15-FBFE-A647-94E7-AAB95FF0DDD4}"/>
    <dgm:cxn modelId="{85FF590B-B9BB-6642-AC02-096E4AA4CEBF}" type="presOf" srcId="{D04C1367-6223-504E-A8E5-8846957FCCF0}" destId="{C007F96A-E992-0F4C-A179-3DC982ED57E9}" srcOrd="0" destOrd="2" presId="urn:microsoft.com/office/officeart/2005/8/layout/pList2"/>
    <dgm:cxn modelId="{3E72F310-F7FC-CF48-8ADE-285C2D793090}" type="presOf" srcId="{C854154C-ADDB-8544-BD79-AB5B7C7858CE}" destId="{C007F96A-E992-0F4C-A179-3DC982ED57E9}" srcOrd="0" destOrd="6" presId="urn:microsoft.com/office/officeart/2005/8/layout/pList2"/>
    <dgm:cxn modelId="{BEEB6A1C-4700-164D-8878-AEC0DD664CB3}" srcId="{B305EE0B-4FC5-7843-A82F-C0177B2ACE59}" destId="{16BE2535-E25B-AC49-9DBE-9F38BA6D5F4E}" srcOrd="2" destOrd="0" parTransId="{C1DCE81C-5DB4-2F43-964D-068456BE2C86}" sibTransId="{3A6EF1DF-C734-8447-9EF5-3D8624D9C517}"/>
    <dgm:cxn modelId="{6E7B8F1E-ACE1-4D4E-A743-0F3A85DCE8F8}" type="presOf" srcId="{2354ED02-540A-D243-943F-B744ED0FA0FD}" destId="{C007F96A-E992-0F4C-A179-3DC982ED57E9}" srcOrd="0" destOrd="1" presId="urn:microsoft.com/office/officeart/2005/8/layout/pList2"/>
    <dgm:cxn modelId="{AD8F2524-A64B-284D-86D2-F9BB560BB9B9}" srcId="{0DB7D499-40D8-6C4F-B743-CE5890135F10}" destId="{7C7DC79F-212F-B34E-BBE0-809E8A6E687A}" srcOrd="6" destOrd="0" parTransId="{87E4655D-8FF6-4245-AECE-4033B7540840}" sibTransId="{0D0AC405-60F2-7247-BD60-0003B244DEB2}"/>
    <dgm:cxn modelId="{32A32D34-69C1-A04B-B0D2-AD013B39B4E1}" srcId="{0DB7D499-40D8-6C4F-B743-CE5890135F10}" destId="{D04C1367-6223-504E-A8E5-8846957FCCF0}" srcOrd="1" destOrd="0" parTransId="{CC949718-FBB9-7B44-83A8-C643041B3FBE}" sibTransId="{D9E13344-A12A-1D4E-9830-A93285A5B4A0}"/>
    <dgm:cxn modelId="{278A7442-50CC-6F42-95D0-22A9A6607461}" type="presOf" srcId="{888B9AD3-92AD-A842-B245-5C053F4AE1B1}" destId="{EC032362-DAF4-224C-8B22-25F71F826B7F}" srcOrd="0" destOrd="4" presId="urn:microsoft.com/office/officeart/2005/8/layout/pList2"/>
    <dgm:cxn modelId="{E6273C43-D05F-7448-94BC-E53F35F0BE76}" srcId="{8CE027D1-C685-F14B-9165-413B30FD6827}" destId="{888B9AD3-92AD-A842-B245-5C053F4AE1B1}" srcOrd="3" destOrd="0" parTransId="{4ED8F67B-972F-3544-965E-17142836BF99}" sibTransId="{FF0E74FE-A9C6-DE41-995E-89A20DE4696F}"/>
    <dgm:cxn modelId="{AF86DF48-A294-3645-81B3-1F8A73523B39}" srcId="{B305EE0B-4FC5-7843-A82F-C0177B2ACE59}" destId="{C06DC065-5296-0741-9A64-E808651C7536}" srcOrd="3" destOrd="0" parTransId="{305EBBB7-D733-F949-8AF4-0CA8DE942CEA}" sibTransId="{2AAB349C-8518-E944-B43F-332B5068F391}"/>
    <dgm:cxn modelId="{49A9E04A-FEE2-C045-BBD3-99BBF1044D6B}" type="presOf" srcId="{E8737CD3-F74A-CA48-B94E-CB476672A5E1}" destId="{C007F96A-E992-0F4C-A179-3DC982ED57E9}" srcOrd="0" destOrd="4" presId="urn:microsoft.com/office/officeart/2005/8/layout/pList2"/>
    <dgm:cxn modelId="{1B49CD51-C397-094D-9773-3E127DC6353A}" srcId="{CADE6748-37AA-DF47-A66D-37EBC4A21E37}" destId="{B305EE0B-4FC5-7843-A82F-C0177B2ACE59}" srcOrd="1" destOrd="0" parTransId="{35EFD0F8-8549-6941-A53C-6EF1A10E4269}" sibTransId="{EFF77D5D-A300-7344-B0D4-BB5C4D59B572}"/>
    <dgm:cxn modelId="{CB030E54-51A8-EA47-B370-B0F57966D835}" type="presOf" srcId="{C06DC065-5296-0741-9A64-E808651C7536}" destId="{D250146E-0386-9843-A80F-F9686C0408E6}" srcOrd="0" destOrd="4" presId="urn:microsoft.com/office/officeart/2005/8/layout/pList2"/>
    <dgm:cxn modelId="{C5EA7D55-CF6C-C646-AC3E-267B2FD1D4E8}" srcId="{0DB7D499-40D8-6C4F-B743-CE5890135F10}" destId="{C8FD9595-B328-5844-A4EF-9D868D0C3EF2}" srcOrd="2" destOrd="0" parTransId="{8418D9B2-F6F9-1E40-8FD4-0D6ACD55DB38}" sibTransId="{6863C967-F21C-6E42-977A-18833A677379}"/>
    <dgm:cxn modelId="{52FF3B61-1912-E34C-98BA-6C1ECBC510EE}" type="presOf" srcId="{0DABCB38-1217-0C48-A6A8-0E3546BAFB95}" destId="{D250146E-0386-9843-A80F-F9686C0408E6}" srcOrd="0" destOrd="2" presId="urn:microsoft.com/office/officeart/2005/8/layout/pList2"/>
    <dgm:cxn modelId="{4D0ACA61-BE7F-C24F-B314-BA690F9FC314}" srcId="{8CE027D1-C685-F14B-9165-413B30FD6827}" destId="{6D1ED8FE-3330-BB43-BFE5-965CB25BC7D5}" srcOrd="1" destOrd="0" parTransId="{E665DDC2-796A-2B40-9F86-B97FDE0CE742}" sibTransId="{3EFC41A6-C467-8D4C-A848-C4BA0D36FF54}"/>
    <dgm:cxn modelId="{9B4EFC76-DAE1-024C-9A9B-3E2C769F63FA}" srcId="{B305EE0B-4FC5-7843-A82F-C0177B2ACE59}" destId="{0DABCB38-1217-0C48-A6A8-0E3546BAFB95}" srcOrd="1" destOrd="0" parTransId="{97E6845F-1A07-D74D-8463-2B9F888F5412}" sibTransId="{F43E599D-34B5-1546-884F-363B5A499B11}"/>
    <dgm:cxn modelId="{34ADF877-916E-B044-8B14-6A29894B6D1A}" srcId="{0DB7D499-40D8-6C4F-B743-CE5890135F10}" destId="{2354ED02-540A-D243-943F-B744ED0FA0FD}" srcOrd="0" destOrd="0" parTransId="{77E72DFB-C8A3-FD4C-9175-4E57E2E8CE4B}" sibTransId="{771AA13E-372F-B44D-A93F-99E5E0AD09CF}"/>
    <dgm:cxn modelId="{E2509180-5426-784A-A6C4-F92F989524F1}" type="presOf" srcId="{694E162A-1800-5E4A-A151-81B131D166B4}" destId="{D250146E-0386-9843-A80F-F9686C0408E6}" srcOrd="0" destOrd="1" presId="urn:microsoft.com/office/officeart/2005/8/layout/pList2"/>
    <dgm:cxn modelId="{997C8B85-19A6-1F42-A623-44EE155923F1}" type="presOf" srcId="{6D1ED8FE-3330-BB43-BFE5-965CB25BC7D5}" destId="{EC032362-DAF4-224C-8B22-25F71F826B7F}" srcOrd="0" destOrd="2" presId="urn:microsoft.com/office/officeart/2005/8/layout/pList2"/>
    <dgm:cxn modelId="{CD35A287-D9EB-7C4E-A398-4003F752FA43}" type="presOf" srcId="{FF0BF97C-6BA2-C643-ABB8-6D9BA762DA07}" destId="{EC032362-DAF4-224C-8B22-25F71F826B7F}" srcOrd="0" destOrd="1" presId="urn:microsoft.com/office/officeart/2005/8/layout/pList2"/>
    <dgm:cxn modelId="{3C9DCA92-D8D0-A04F-93C6-92E783BE59CE}" srcId="{0DB7D499-40D8-6C4F-B743-CE5890135F10}" destId="{0B8DC957-31B6-0645-8233-0C8F05FB2E3A}" srcOrd="4" destOrd="0" parTransId="{3ECDC0BB-D372-784B-A3DC-1440CB01960C}" sibTransId="{38FC4D5A-22DB-1844-82C3-BD59B64C3F5E}"/>
    <dgm:cxn modelId="{20AC9897-7BF2-574D-8E3A-9D46BB5D4F97}" srcId="{0DB7D499-40D8-6C4F-B743-CE5890135F10}" destId="{E8737CD3-F74A-CA48-B94E-CB476672A5E1}" srcOrd="3" destOrd="0" parTransId="{A782FABB-B52E-C34D-877D-B576D8622FBB}" sibTransId="{3273CFFD-ECE7-AA42-BB97-8C567294425E}"/>
    <dgm:cxn modelId="{CA6C74A1-6CCD-2A43-A975-BF08D4226391}" srcId="{0DB7D499-40D8-6C4F-B743-CE5890135F10}" destId="{C854154C-ADDB-8544-BD79-AB5B7C7858CE}" srcOrd="5" destOrd="0" parTransId="{017EF740-852C-3942-AC52-E8D0FEC0D490}" sibTransId="{28D10A71-CED1-3849-98B5-CF4AC87DDDF0}"/>
    <dgm:cxn modelId="{861D70A2-BB5B-964F-8747-B47144B4C283}" type="presOf" srcId="{16BE2535-E25B-AC49-9DBE-9F38BA6D5F4E}" destId="{D250146E-0386-9843-A80F-F9686C0408E6}" srcOrd="0" destOrd="3" presId="urn:microsoft.com/office/officeart/2005/8/layout/pList2"/>
    <dgm:cxn modelId="{D96DB2A8-A1A8-9F4A-9710-259CB4D108BF}" type="presOf" srcId="{C8FD9595-B328-5844-A4EF-9D868D0C3EF2}" destId="{C007F96A-E992-0F4C-A179-3DC982ED57E9}" srcOrd="0" destOrd="3" presId="urn:microsoft.com/office/officeart/2005/8/layout/pList2"/>
    <dgm:cxn modelId="{AE0D21AB-73E1-C646-AF63-A5855FDB0345}" type="presOf" srcId="{B305EE0B-4FC5-7843-A82F-C0177B2ACE59}" destId="{D250146E-0386-9843-A80F-F9686C0408E6}" srcOrd="0" destOrd="0" presId="urn:microsoft.com/office/officeart/2005/8/layout/pList2"/>
    <dgm:cxn modelId="{250A74B5-1F5E-194B-9634-697E17AB89EB}" type="presOf" srcId="{AF999FB8-717A-C84A-92E2-ABA8D71C44AF}" destId="{EC032362-DAF4-224C-8B22-25F71F826B7F}" srcOrd="0" destOrd="3" presId="urn:microsoft.com/office/officeart/2005/8/layout/pList2"/>
    <dgm:cxn modelId="{2DA83FB6-45DC-0B48-B986-41221F0A8569}" type="presOf" srcId="{8CE027D1-C685-F14B-9165-413B30FD6827}" destId="{EC032362-DAF4-224C-8B22-25F71F826B7F}" srcOrd="0" destOrd="0" presId="urn:microsoft.com/office/officeart/2005/8/layout/pList2"/>
    <dgm:cxn modelId="{3901EDBA-51E0-7449-A513-A546C816382A}" type="presOf" srcId="{B4BA46C9-2188-494B-8609-FB03BC702535}" destId="{A9F9C98D-EADE-2A4D-A5C4-34C974B538AC}" srcOrd="0" destOrd="0" presId="urn:microsoft.com/office/officeart/2005/8/layout/pList2"/>
    <dgm:cxn modelId="{60AB40BB-EB4B-CF4A-B57D-5E84A07FAF2B}" type="presOf" srcId="{0B8DC957-31B6-0645-8233-0C8F05FB2E3A}" destId="{C007F96A-E992-0F4C-A179-3DC982ED57E9}" srcOrd="0" destOrd="5" presId="urn:microsoft.com/office/officeart/2005/8/layout/pList2"/>
    <dgm:cxn modelId="{A39421BE-7770-B648-9BE6-4DD3CD178985}" type="presOf" srcId="{7C7DC79F-212F-B34E-BBE0-809E8A6E687A}" destId="{C007F96A-E992-0F4C-A179-3DC982ED57E9}" srcOrd="0" destOrd="7" presId="urn:microsoft.com/office/officeart/2005/8/layout/pList2"/>
    <dgm:cxn modelId="{4BF3C4BF-DA49-2B44-AD9D-DAACEC6DEBCF}" type="presOf" srcId="{CADE6748-37AA-DF47-A66D-37EBC4A21E37}" destId="{649C3538-6462-5F48-9DBE-FF01E322799C}" srcOrd="0" destOrd="0" presId="urn:microsoft.com/office/officeart/2005/8/layout/pList2"/>
    <dgm:cxn modelId="{5D3346C4-954C-874E-90C7-EBAE5244F915}" type="presOf" srcId="{EFF77D5D-A300-7344-B0D4-BB5C4D59B572}" destId="{7D66A894-5472-2646-A54B-9E66F8B0E92C}" srcOrd="0" destOrd="0" presId="urn:microsoft.com/office/officeart/2005/8/layout/pList2"/>
    <dgm:cxn modelId="{C40CF8C7-F37A-7242-93CD-676512CC4CBB}" type="presOf" srcId="{0DB7D499-40D8-6C4F-B743-CE5890135F10}" destId="{C007F96A-E992-0F4C-A179-3DC982ED57E9}" srcOrd="0" destOrd="0" presId="urn:microsoft.com/office/officeart/2005/8/layout/pList2"/>
    <dgm:cxn modelId="{6ACC2FCB-5F3F-0645-89A1-049A7C74E79B}" srcId="{CADE6748-37AA-DF47-A66D-37EBC4A21E37}" destId="{0DB7D499-40D8-6C4F-B743-CE5890135F10}" srcOrd="0" destOrd="0" parTransId="{A7BBB0E9-B63D-C342-B5CD-D9F6303BEBD4}" sibTransId="{B4BA46C9-2188-494B-8609-FB03BC702535}"/>
    <dgm:cxn modelId="{ECE182CD-67E4-6F4B-A0B4-D2EA77553870}" type="presOf" srcId="{CE7510BB-235A-4540-85AA-2764ACDCA2C5}" destId="{D250146E-0386-9843-A80F-F9686C0408E6}" srcOrd="0" destOrd="6" presId="urn:microsoft.com/office/officeart/2005/8/layout/pList2"/>
    <dgm:cxn modelId="{DF5446CE-1622-4D4E-9F60-471655B48BDE}" srcId="{8CE027D1-C685-F14B-9165-413B30FD6827}" destId="{FF0BF97C-6BA2-C643-ABB8-6D9BA762DA07}" srcOrd="0" destOrd="0" parTransId="{BD1F4562-6FF5-0C48-9847-DD16EA6F76FA}" sibTransId="{6F0967DC-F7D3-544A-9AAE-24BF8D7DD4A8}"/>
    <dgm:cxn modelId="{4E8A0ED1-EF1B-4443-8962-023834595E0A}" srcId="{8CE027D1-C685-F14B-9165-413B30FD6827}" destId="{AF999FB8-717A-C84A-92E2-ABA8D71C44AF}" srcOrd="2" destOrd="0" parTransId="{D3F005AA-1511-D842-816D-5EBF7ED36BF2}" sibTransId="{EA56D4E2-66D4-1044-A362-2A076AA3621A}"/>
    <dgm:cxn modelId="{FE1F93DA-25DF-674E-9788-455B9949DB1A}" type="presOf" srcId="{731998AC-AD29-4C40-92F3-7F04F18FE2F7}" destId="{D250146E-0386-9843-A80F-F9686C0408E6}" srcOrd="0" destOrd="5" presId="urn:microsoft.com/office/officeart/2005/8/layout/pList2"/>
    <dgm:cxn modelId="{776E52E0-ABFD-0547-AC2E-28D2912EF515}" srcId="{CADE6748-37AA-DF47-A66D-37EBC4A21E37}" destId="{8CE027D1-C685-F14B-9165-413B30FD6827}" srcOrd="2" destOrd="0" parTransId="{4D48F9EB-F616-5445-B1E3-FC5251EE4197}" sibTransId="{3D953BEC-EA39-9A40-A1F4-A73E4A710907}"/>
    <dgm:cxn modelId="{3A77A7E9-AB18-3146-A990-2DD02C21A4D1}" srcId="{B305EE0B-4FC5-7843-A82F-C0177B2ACE59}" destId="{694E162A-1800-5E4A-A151-81B131D166B4}" srcOrd="0" destOrd="0" parTransId="{F3DC903E-50C4-A14E-AF6E-64C5E28E138F}" sibTransId="{5A2D27DC-E0BD-8D40-BC56-1FFD32CC666C}"/>
    <dgm:cxn modelId="{BE78A0BE-51A9-3D48-92DB-DD7078D03945}" type="presParOf" srcId="{649C3538-6462-5F48-9DBE-FF01E322799C}" destId="{D0E0B783-F660-8A42-95E8-5220C3EA9CC1}" srcOrd="0" destOrd="0" presId="urn:microsoft.com/office/officeart/2005/8/layout/pList2"/>
    <dgm:cxn modelId="{B32C3DD3-022F-B747-8A03-8480C7D93508}" type="presParOf" srcId="{649C3538-6462-5F48-9DBE-FF01E322799C}" destId="{E31D602B-EE29-894E-A001-E39437AB65D5}" srcOrd="1" destOrd="0" presId="urn:microsoft.com/office/officeart/2005/8/layout/pList2"/>
    <dgm:cxn modelId="{D838EDDC-27EB-5442-ABD8-D71C9B48651D}" type="presParOf" srcId="{E31D602B-EE29-894E-A001-E39437AB65D5}" destId="{3D3BDEBA-1E39-104C-AB8D-187D43BA8445}" srcOrd="0" destOrd="0" presId="urn:microsoft.com/office/officeart/2005/8/layout/pList2"/>
    <dgm:cxn modelId="{36506BB1-28FA-E147-8CBC-BA025FCEE803}" type="presParOf" srcId="{3D3BDEBA-1E39-104C-AB8D-187D43BA8445}" destId="{C007F96A-E992-0F4C-A179-3DC982ED57E9}" srcOrd="0" destOrd="0" presId="urn:microsoft.com/office/officeart/2005/8/layout/pList2"/>
    <dgm:cxn modelId="{2E97F85F-17DF-9C45-A9DE-DDDB915B6A8E}" type="presParOf" srcId="{3D3BDEBA-1E39-104C-AB8D-187D43BA8445}" destId="{7BEA7F78-DDC3-D445-8772-3DE07718834A}" srcOrd="1" destOrd="0" presId="urn:microsoft.com/office/officeart/2005/8/layout/pList2"/>
    <dgm:cxn modelId="{52DD68B1-17CC-8940-9E36-9EE2CD9ECE9B}" type="presParOf" srcId="{3D3BDEBA-1E39-104C-AB8D-187D43BA8445}" destId="{C3B7BFC0-7875-2E46-BB5C-24DAC7338815}" srcOrd="2" destOrd="0" presId="urn:microsoft.com/office/officeart/2005/8/layout/pList2"/>
    <dgm:cxn modelId="{C2E39D45-1562-1C48-8760-5D87F7FEEE64}" type="presParOf" srcId="{E31D602B-EE29-894E-A001-E39437AB65D5}" destId="{A9F9C98D-EADE-2A4D-A5C4-34C974B538AC}" srcOrd="1" destOrd="0" presId="urn:microsoft.com/office/officeart/2005/8/layout/pList2"/>
    <dgm:cxn modelId="{18813ACF-FD7A-E34D-A2C5-414F657F5DCC}" type="presParOf" srcId="{E31D602B-EE29-894E-A001-E39437AB65D5}" destId="{AA449392-046F-F441-BE43-C5D12F7F2C66}" srcOrd="2" destOrd="0" presId="urn:microsoft.com/office/officeart/2005/8/layout/pList2"/>
    <dgm:cxn modelId="{8F60B1B5-6AA3-A242-AA5F-CCECE4FFCD17}" type="presParOf" srcId="{AA449392-046F-F441-BE43-C5D12F7F2C66}" destId="{D250146E-0386-9843-A80F-F9686C0408E6}" srcOrd="0" destOrd="0" presId="urn:microsoft.com/office/officeart/2005/8/layout/pList2"/>
    <dgm:cxn modelId="{14566214-35CC-8341-83AA-70A53FBE6338}" type="presParOf" srcId="{AA449392-046F-F441-BE43-C5D12F7F2C66}" destId="{31E57FD9-FD90-DE45-83B1-AB52ACCB39BA}" srcOrd="1" destOrd="0" presId="urn:microsoft.com/office/officeart/2005/8/layout/pList2"/>
    <dgm:cxn modelId="{FB53FDDC-AF52-0746-9930-84C7C724E376}" type="presParOf" srcId="{AA449392-046F-F441-BE43-C5D12F7F2C66}" destId="{AF5CDDBE-85F6-6446-B000-F32F5D8B57C2}" srcOrd="2" destOrd="0" presId="urn:microsoft.com/office/officeart/2005/8/layout/pList2"/>
    <dgm:cxn modelId="{5BD8E3D6-0EF3-BF42-8143-5535CF575C1A}" type="presParOf" srcId="{E31D602B-EE29-894E-A001-E39437AB65D5}" destId="{7D66A894-5472-2646-A54B-9E66F8B0E92C}" srcOrd="3" destOrd="0" presId="urn:microsoft.com/office/officeart/2005/8/layout/pList2"/>
    <dgm:cxn modelId="{170FC7D6-F6C2-A848-BB65-A04A5B381C1F}" type="presParOf" srcId="{E31D602B-EE29-894E-A001-E39437AB65D5}" destId="{E1EA366E-64EA-E446-937A-25EFDCE47C69}" srcOrd="4" destOrd="0" presId="urn:microsoft.com/office/officeart/2005/8/layout/pList2"/>
    <dgm:cxn modelId="{A3A945A6-A940-9345-A1BB-FDDC0E6497BC}" type="presParOf" srcId="{E1EA366E-64EA-E446-937A-25EFDCE47C69}" destId="{EC032362-DAF4-224C-8B22-25F71F826B7F}" srcOrd="0" destOrd="0" presId="urn:microsoft.com/office/officeart/2005/8/layout/pList2"/>
    <dgm:cxn modelId="{D870357D-36D4-5149-B50A-52B2D5018DBA}" type="presParOf" srcId="{E1EA366E-64EA-E446-937A-25EFDCE47C69}" destId="{D26D50DE-4D96-3F4F-A7EE-69429E7324D0}" srcOrd="1" destOrd="0" presId="urn:microsoft.com/office/officeart/2005/8/layout/pList2"/>
    <dgm:cxn modelId="{9419D428-48AD-E04E-913C-243D3ADB8EE8}" type="presParOf" srcId="{E1EA366E-64EA-E446-937A-25EFDCE47C69}" destId="{07D99D88-9A26-3A42-BD13-C25B9F9A9D35}"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BAB78C-BF64-4173-9006-B50383516D8F}" type="doc">
      <dgm:prSet loTypeId="urn:microsoft.com/office/officeart/2016/7/layout/LinearBlockProcessNumbered" loCatId="process" qsTypeId="urn:microsoft.com/office/officeart/2005/8/quickstyle/simple4" qsCatId="simple" csTypeId="urn:microsoft.com/office/officeart/2005/8/colors/accent1_2" csCatId="accent1" phldr="1"/>
      <dgm:spPr/>
      <dgm:t>
        <a:bodyPr/>
        <a:lstStyle/>
        <a:p>
          <a:endParaRPr lang="en-US"/>
        </a:p>
      </dgm:t>
    </dgm:pt>
    <dgm:pt modelId="{81A817B0-CAB0-4131-BB13-0A8C6091E798}">
      <dgm:prSet custT="1"/>
      <dgm:spPr/>
      <dgm:t>
        <a:bodyPr/>
        <a:lstStyle/>
        <a:p>
          <a:r>
            <a:rPr lang="en-US" sz="1800" b="1" dirty="0"/>
            <a:t>Never make assumptions:</a:t>
          </a:r>
          <a:r>
            <a:rPr lang="en-US" sz="1800" dirty="0"/>
            <a:t> Don’t draw your own conclusions. </a:t>
          </a:r>
        </a:p>
      </dgm:t>
    </dgm:pt>
    <dgm:pt modelId="{081B659D-6781-41D9-A7A3-0486D415F3E8}" type="parTrans" cxnId="{B4C236DE-D961-44A8-882E-23E0E489B313}">
      <dgm:prSet/>
      <dgm:spPr/>
      <dgm:t>
        <a:bodyPr/>
        <a:lstStyle/>
        <a:p>
          <a:endParaRPr lang="en-US"/>
        </a:p>
      </dgm:t>
    </dgm:pt>
    <dgm:pt modelId="{F86A91DF-4FFC-4F17-A5DE-0A2DCB6AA01D}" type="sibTrans" cxnId="{B4C236DE-D961-44A8-882E-23E0E489B313}">
      <dgm:prSet phldrT="01" phldr="0"/>
      <dgm:spPr/>
      <dgm:t>
        <a:bodyPr/>
        <a:lstStyle/>
        <a:p>
          <a:r>
            <a:rPr lang="en-US"/>
            <a:t>01</a:t>
          </a:r>
        </a:p>
      </dgm:t>
    </dgm:pt>
    <dgm:pt modelId="{5D216A8B-1E07-47B8-B1B8-EA7DD77E0E18}">
      <dgm:prSet custT="1"/>
      <dgm:spPr/>
      <dgm:t>
        <a:bodyPr/>
        <a:lstStyle/>
        <a:p>
          <a:r>
            <a:rPr lang="en-US" sz="1800" b="1" dirty="0"/>
            <a:t>Stay alert: </a:t>
          </a:r>
        </a:p>
        <a:p>
          <a:r>
            <a:rPr lang="en-US" sz="1800" dirty="0"/>
            <a:t>Keep your guard up. </a:t>
          </a:r>
        </a:p>
      </dgm:t>
    </dgm:pt>
    <dgm:pt modelId="{4B96E864-4262-443B-BB92-CB7EC4D887AB}" type="parTrans" cxnId="{27EB345C-E527-496C-ABEB-CE332DF3E836}">
      <dgm:prSet/>
      <dgm:spPr/>
      <dgm:t>
        <a:bodyPr/>
        <a:lstStyle/>
        <a:p>
          <a:endParaRPr lang="en-US"/>
        </a:p>
      </dgm:t>
    </dgm:pt>
    <dgm:pt modelId="{72A3D6E1-3193-4056-948C-DCEC1A3E8C58}" type="sibTrans" cxnId="{27EB345C-E527-496C-ABEB-CE332DF3E836}">
      <dgm:prSet phldrT="02" phldr="0"/>
      <dgm:spPr/>
      <dgm:t>
        <a:bodyPr/>
        <a:lstStyle/>
        <a:p>
          <a:r>
            <a:rPr lang="en-US"/>
            <a:t>02</a:t>
          </a:r>
        </a:p>
      </dgm:t>
    </dgm:pt>
    <dgm:pt modelId="{525C4D81-3EDD-45D5-B0B7-FBF2FB3E6A64}">
      <dgm:prSet custT="1"/>
      <dgm:spPr/>
      <dgm:t>
        <a:bodyPr/>
        <a:lstStyle/>
        <a:p>
          <a:r>
            <a:rPr lang="en-US" sz="1800" b="1" dirty="0"/>
            <a:t>Think critically:</a:t>
          </a:r>
          <a:r>
            <a:rPr lang="en-US" sz="1800" dirty="0"/>
            <a:t> Slow down, verify, and think before you click. </a:t>
          </a:r>
        </a:p>
      </dgm:t>
    </dgm:pt>
    <dgm:pt modelId="{2466E0A8-DABF-4581-97E9-3B353A0BCFC3}" type="parTrans" cxnId="{57E54077-C56D-439F-956D-1095C32135B4}">
      <dgm:prSet/>
      <dgm:spPr/>
      <dgm:t>
        <a:bodyPr/>
        <a:lstStyle/>
        <a:p>
          <a:endParaRPr lang="en-US"/>
        </a:p>
      </dgm:t>
    </dgm:pt>
    <dgm:pt modelId="{C2B6AD05-7E93-4C95-811B-519294C16576}" type="sibTrans" cxnId="{57E54077-C56D-439F-956D-1095C32135B4}">
      <dgm:prSet phldrT="03" phldr="0"/>
      <dgm:spPr/>
      <dgm:t>
        <a:bodyPr/>
        <a:lstStyle/>
        <a:p>
          <a:r>
            <a:rPr lang="en-US"/>
            <a:t>03</a:t>
          </a:r>
        </a:p>
      </dgm:t>
    </dgm:pt>
    <dgm:pt modelId="{2FE3368C-261C-4AA2-BA22-710BC79112BA}">
      <dgm:prSet custT="1"/>
      <dgm:spPr/>
      <dgm:t>
        <a:bodyPr/>
        <a:lstStyle/>
        <a:p>
          <a:r>
            <a:rPr lang="en-US" sz="1800" b="1" dirty="0"/>
            <a:t>See something? Say something:</a:t>
          </a:r>
          <a:r>
            <a:rPr lang="en-US" sz="1800" dirty="0"/>
            <a:t> Immediately report incidents.</a:t>
          </a:r>
        </a:p>
      </dgm:t>
    </dgm:pt>
    <dgm:pt modelId="{5C46E68F-FD66-474D-9488-944851E8DFB5}" type="parTrans" cxnId="{ED8DC2AD-45FF-4C7C-8E84-D38822C59E8D}">
      <dgm:prSet/>
      <dgm:spPr/>
      <dgm:t>
        <a:bodyPr/>
        <a:lstStyle/>
        <a:p>
          <a:endParaRPr lang="en-US"/>
        </a:p>
      </dgm:t>
    </dgm:pt>
    <dgm:pt modelId="{4DD6E12E-BF1F-4C33-B929-228537BDCA1C}" type="sibTrans" cxnId="{ED8DC2AD-45FF-4C7C-8E84-D38822C59E8D}">
      <dgm:prSet phldrT="04" phldr="0"/>
      <dgm:spPr/>
      <dgm:t>
        <a:bodyPr/>
        <a:lstStyle/>
        <a:p>
          <a:r>
            <a:rPr lang="en-US"/>
            <a:t>04</a:t>
          </a:r>
        </a:p>
      </dgm:t>
    </dgm:pt>
    <dgm:pt modelId="{6EA02C4F-1643-4894-A72D-A999AF64A34E}">
      <dgm:prSet custT="1"/>
      <dgm:spPr/>
      <dgm:t>
        <a:bodyPr/>
        <a:lstStyle/>
        <a:p>
          <a:r>
            <a:rPr lang="en-US" sz="1800" b="1" dirty="0"/>
            <a:t>Follow policy, no matter what:</a:t>
          </a:r>
          <a:r>
            <a:rPr lang="en-US" sz="1800" dirty="0"/>
            <a:t> Circumventing policy jeopardizes the company.</a:t>
          </a:r>
        </a:p>
      </dgm:t>
    </dgm:pt>
    <dgm:pt modelId="{B3D7F234-F247-4C42-A1E3-B1DBCE267AE6}" type="parTrans" cxnId="{A439A131-5C34-492D-A6E8-74FFFCBD9541}">
      <dgm:prSet/>
      <dgm:spPr/>
      <dgm:t>
        <a:bodyPr/>
        <a:lstStyle/>
        <a:p>
          <a:endParaRPr lang="en-US"/>
        </a:p>
      </dgm:t>
    </dgm:pt>
    <dgm:pt modelId="{B5120674-ECA3-40A4-860B-651EB0AF8290}" type="sibTrans" cxnId="{A439A131-5C34-492D-A6E8-74FFFCBD9541}">
      <dgm:prSet phldrT="05" phldr="0"/>
      <dgm:spPr/>
      <dgm:t>
        <a:bodyPr/>
        <a:lstStyle/>
        <a:p>
          <a:r>
            <a:rPr lang="en-US"/>
            <a:t>05</a:t>
          </a:r>
        </a:p>
      </dgm:t>
    </dgm:pt>
    <dgm:pt modelId="{0B8CEE39-352E-FD48-B22D-A32C24BAC760}" type="pres">
      <dgm:prSet presAssocID="{DFBAB78C-BF64-4173-9006-B50383516D8F}" presName="Name0" presStyleCnt="0">
        <dgm:presLayoutVars>
          <dgm:animLvl val="lvl"/>
          <dgm:resizeHandles val="exact"/>
        </dgm:presLayoutVars>
      </dgm:prSet>
      <dgm:spPr/>
    </dgm:pt>
    <dgm:pt modelId="{E7F8334E-8063-EF43-8F0C-347D3F491437}" type="pres">
      <dgm:prSet presAssocID="{81A817B0-CAB0-4131-BB13-0A8C6091E798}" presName="compositeNode" presStyleCnt="0">
        <dgm:presLayoutVars>
          <dgm:bulletEnabled val="1"/>
        </dgm:presLayoutVars>
      </dgm:prSet>
      <dgm:spPr/>
    </dgm:pt>
    <dgm:pt modelId="{6981D1E5-F319-A34E-B917-1FB4787EEBD0}" type="pres">
      <dgm:prSet presAssocID="{81A817B0-CAB0-4131-BB13-0A8C6091E798}" presName="bgRect" presStyleLbl="alignNode1" presStyleIdx="0" presStyleCnt="5"/>
      <dgm:spPr/>
    </dgm:pt>
    <dgm:pt modelId="{AB0A94A7-18B3-C74B-94C9-89CFD5F8D099}" type="pres">
      <dgm:prSet presAssocID="{F86A91DF-4FFC-4F17-A5DE-0A2DCB6AA01D}" presName="sibTransNodeRect" presStyleLbl="alignNode1" presStyleIdx="0" presStyleCnt="5">
        <dgm:presLayoutVars>
          <dgm:chMax val="0"/>
          <dgm:bulletEnabled val="1"/>
        </dgm:presLayoutVars>
      </dgm:prSet>
      <dgm:spPr/>
    </dgm:pt>
    <dgm:pt modelId="{455F1F0E-7326-4B41-8770-1876F7C9FC36}" type="pres">
      <dgm:prSet presAssocID="{81A817B0-CAB0-4131-BB13-0A8C6091E798}" presName="nodeRect" presStyleLbl="alignNode1" presStyleIdx="0" presStyleCnt="5">
        <dgm:presLayoutVars>
          <dgm:bulletEnabled val="1"/>
        </dgm:presLayoutVars>
      </dgm:prSet>
      <dgm:spPr/>
    </dgm:pt>
    <dgm:pt modelId="{122F1CE5-9576-574E-973A-0B43456B969D}" type="pres">
      <dgm:prSet presAssocID="{F86A91DF-4FFC-4F17-A5DE-0A2DCB6AA01D}" presName="sibTrans" presStyleCnt="0"/>
      <dgm:spPr/>
    </dgm:pt>
    <dgm:pt modelId="{8357F94F-048A-A843-AF80-F153A9089180}" type="pres">
      <dgm:prSet presAssocID="{5D216A8B-1E07-47B8-B1B8-EA7DD77E0E18}" presName="compositeNode" presStyleCnt="0">
        <dgm:presLayoutVars>
          <dgm:bulletEnabled val="1"/>
        </dgm:presLayoutVars>
      </dgm:prSet>
      <dgm:spPr/>
    </dgm:pt>
    <dgm:pt modelId="{7ACA3A1B-04A7-F146-8885-6ECE473955CC}" type="pres">
      <dgm:prSet presAssocID="{5D216A8B-1E07-47B8-B1B8-EA7DD77E0E18}" presName="bgRect" presStyleLbl="alignNode1" presStyleIdx="1" presStyleCnt="5"/>
      <dgm:spPr/>
    </dgm:pt>
    <dgm:pt modelId="{C37B6971-A944-2141-9686-E24292E5C274}" type="pres">
      <dgm:prSet presAssocID="{72A3D6E1-3193-4056-948C-DCEC1A3E8C58}" presName="sibTransNodeRect" presStyleLbl="alignNode1" presStyleIdx="1" presStyleCnt="5">
        <dgm:presLayoutVars>
          <dgm:chMax val="0"/>
          <dgm:bulletEnabled val="1"/>
        </dgm:presLayoutVars>
      </dgm:prSet>
      <dgm:spPr/>
    </dgm:pt>
    <dgm:pt modelId="{123707E5-2310-1448-9F5F-366E659A6DE8}" type="pres">
      <dgm:prSet presAssocID="{5D216A8B-1E07-47B8-B1B8-EA7DD77E0E18}" presName="nodeRect" presStyleLbl="alignNode1" presStyleIdx="1" presStyleCnt="5">
        <dgm:presLayoutVars>
          <dgm:bulletEnabled val="1"/>
        </dgm:presLayoutVars>
      </dgm:prSet>
      <dgm:spPr/>
    </dgm:pt>
    <dgm:pt modelId="{CFFBFD68-E723-1545-979A-1A1E75987174}" type="pres">
      <dgm:prSet presAssocID="{72A3D6E1-3193-4056-948C-DCEC1A3E8C58}" presName="sibTrans" presStyleCnt="0"/>
      <dgm:spPr/>
    </dgm:pt>
    <dgm:pt modelId="{BB017F35-59A7-B742-A25A-744636101A24}" type="pres">
      <dgm:prSet presAssocID="{525C4D81-3EDD-45D5-B0B7-FBF2FB3E6A64}" presName="compositeNode" presStyleCnt="0">
        <dgm:presLayoutVars>
          <dgm:bulletEnabled val="1"/>
        </dgm:presLayoutVars>
      </dgm:prSet>
      <dgm:spPr/>
    </dgm:pt>
    <dgm:pt modelId="{6F9BBE25-0F5F-C74D-8C01-D06EF91EF6DA}" type="pres">
      <dgm:prSet presAssocID="{525C4D81-3EDD-45D5-B0B7-FBF2FB3E6A64}" presName="bgRect" presStyleLbl="alignNode1" presStyleIdx="2" presStyleCnt="5"/>
      <dgm:spPr/>
    </dgm:pt>
    <dgm:pt modelId="{3D8B04EA-A3DF-A14A-AA15-39716527A041}" type="pres">
      <dgm:prSet presAssocID="{C2B6AD05-7E93-4C95-811B-519294C16576}" presName="sibTransNodeRect" presStyleLbl="alignNode1" presStyleIdx="2" presStyleCnt="5">
        <dgm:presLayoutVars>
          <dgm:chMax val="0"/>
          <dgm:bulletEnabled val="1"/>
        </dgm:presLayoutVars>
      </dgm:prSet>
      <dgm:spPr/>
    </dgm:pt>
    <dgm:pt modelId="{9C0D14DD-5B45-9940-89D5-E3924D673F4D}" type="pres">
      <dgm:prSet presAssocID="{525C4D81-3EDD-45D5-B0B7-FBF2FB3E6A64}" presName="nodeRect" presStyleLbl="alignNode1" presStyleIdx="2" presStyleCnt="5">
        <dgm:presLayoutVars>
          <dgm:bulletEnabled val="1"/>
        </dgm:presLayoutVars>
      </dgm:prSet>
      <dgm:spPr/>
    </dgm:pt>
    <dgm:pt modelId="{D2C98115-021F-6142-80BA-276D13947549}" type="pres">
      <dgm:prSet presAssocID="{C2B6AD05-7E93-4C95-811B-519294C16576}" presName="sibTrans" presStyleCnt="0"/>
      <dgm:spPr/>
    </dgm:pt>
    <dgm:pt modelId="{C9D3E50B-8C63-4C4D-8EBE-3B77BE4E8F57}" type="pres">
      <dgm:prSet presAssocID="{2FE3368C-261C-4AA2-BA22-710BC79112BA}" presName="compositeNode" presStyleCnt="0">
        <dgm:presLayoutVars>
          <dgm:bulletEnabled val="1"/>
        </dgm:presLayoutVars>
      </dgm:prSet>
      <dgm:spPr/>
    </dgm:pt>
    <dgm:pt modelId="{D804B1C9-45CA-2947-9063-8BA9540D7E84}" type="pres">
      <dgm:prSet presAssocID="{2FE3368C-261C-4AA2-BA22-710BC79112BA}" presName="bgRect" presStyleLbl="alignNode1" presStyleIdx="3" presStyleCnt="5"/>
      <dgm:spPr/>
    </dgm:pt>
    <dgm:pt modelId="{1890E165-86F3-914E-BD88-5FE0D55A93F3}" type="pres">
      <dgm:prSet presAssocID="{4DD6E12E-BF1F-4C33-B929-228537BDCA1C}" presName="sibTransNodeRect" presStyleLbl="alignNode1" presStyleIdx="3" presStyleCnt="5">
        <dgm:presLayoutVars>
          <dgm:chMax val="0"/>
          <dgm:bulletEnabled val="1"/>
        </dgm:presLayoutVars>
      </dgm:prSet>
      <dgm:spPr/>
    </dgm:pt>
    <dgm:pt modelId="{2E9BE2D9-7587-8141-8D6A-B0E83C5746FE}" type="pres">
      <dgm:prSet presAssocID="{2FE3368C-261C-4AA2-BA22-710BC79112BA}" presName="nodeRect" presStyleLbl="alignNode1" presStyleIdx="3" presStyleCnt="5">
        <dgm:presLayoutVars>
          <dgm:bulletEnabled val="1"/>
        </dgm:presLayoutVars>
      </dgm:prSet>
      <dgm:spPr/>
    </dgm:pt>
    <dgm:pt modelId="{DE027069-76FC-9C49-8AA7-AA0C2A8E8C65}" type="pres">
      <dgm:prSet presAssocID="{4DD6E12E-BF1F-4C33-B929-228537BDCA1C}" presName="sibTrans" presStyleCnt="0"/>
      <dgm:spPr/>
    </dgm:pt>
    <dgm:pt modelId="{2181BBF7-B34E-F940-896C-F6491E0710A0}" type="pres">
      <dgm:prSet presAssocID="{6EA02C4F-1643-4894-A72D-A999AF64A34E}" presName="compositeNode" presStyleCnt="0">
        <dgm:presLayoutVars>
          <dgm:bulletEnabled val="1"/>
        </dgm:presLayoutVars>
      </dgm:prSet>
      <dgm:spPr/>
    </dgm:pt>
    <dgm:pt modelId="{1F182B7E-9FC9-E94C-BEAE-408FF2971F89}" type="pres">
      <dgm:prSet presAssocID="{6EA02C4F-1643-4894-A72D-A999AF64A34E}" presName="bgRect" presStyleLbl="alignNode1" presStyleIdx="4" presStyleCnt="5"/>
      <dgm:spPr/>
    </dgm:pt>
    <dgm:pt modelId="{B3DDD96A-5830-ED46-BF64-A7DAE2898B88}" type="pres">
      <dgm:prSet presAssocID="{B5120674-ECA3-40A4-860B-651EB0AF8290}" presName="sibTransNodeRect" presStyleLbl="alignNode1" presStyleIdx="4" presStyleCnt="5">
        <dgm:presLayoutVars>
          <dgm:chMax val="0"/>
          <dgm:bulletEnabled val="1"/>
        </dgm:presLayoutVars>
      </dgm:prSet>
      <dgm:spPr/>
    </dgm:pt>
    <dgm:pt modelId="{EFDE6EF8-BF9F-4643-A7B5-5068689D9A7F}" type="pres">
      <dgm:prSet presAssocID="{6EA02C4F-1643-4894-A72D-A999AF64A34E}" presName="nodeRect" presStyleLbl="alignNode1" presStyleIdx="4" presStyleCnt="5">
        <dgm:presLayoutVars>
          <dgm:bulletEnabled val="1"/>
        </dgm:presLayoutVars>
      </dgm:prSet>
      <dgm:spPr/>
    </dgm:pt>
  </dgm:ptLst>
  <dgm:cxnLst>
    <dgm:cxn modelId="{2482210F-3098-264A-8567-AEA7857030E5}" type="presOf" srcId="{2FE3368C-261C-4AA2-BA22-710BC79112BA}" destId="{2E9BE2D9-7587-8141-8D6A-B0E83C5746FE}" srcOrd="1" destOrd="0" presId="urn:microsoft.com/office/officeart/2016/7/layout/LinearBlockProcessNumbered"/>
    <dgm:cxn modelId="{E0797917-EB9C-6B4F-9D91-381325B4FECF}" type="presOf" srcId="{4DD6E12E-BF1F-4C33-B929-228537BDCA1C}" destId="{1890E165-86F3-914E-BD88-5FE0D55A93F3}" srcOrd="0" destOrd="0" presId="urn:microsoft.com/office/officeart/2016/7/layout/LinearBlockProcessNumbered"/>
    <dgm:cxn modelId="{F8235429-02DF-3145-B729-B94C5D2CDA9B}" type="presOf" srcId="{B5120674-ECA3-40A4-860B-651EB0AF8290}" destId="{B3DDD96A-5830-ED46-BF64-A7DAE2898B88}" srcOrd="0" destOrd="0" presId="urn:microsoft.com/office/officeart/2016/7/layout/LinearBlockProcessNumbered"/>
    <dgm:cxn modelId="{2E3EA729-ADB9-1148-BDF6-E3E75CDCCEDB}" type="presOf" srcId="{C2B6AD05-7E93-4C95-811B-519294C16576}" destId="{3D8B04EA-A3DF-A14A-AA15-39716527A041}" srcOrd="0" destOrd="0" presId="urn:microsoft.com/office/officeart/2016/7/layout/LinearBlockProcessNumbered"/>
    <dgm:cxn modelId="{A439A131-5C34-492D-A6E8-74FFFCBD9541}" srcId="{DFBAB78C-BF64-4173-9006-B50383516D8F}" destId="{6EA02C4F-1643-4894-A72D-A999AF64A34E}" srcOrd="4" destOrd="0" parTransId="{B3D7F234-F247-4C42-A1E3-B1DBCE267AE6}" sibTransId="{B5120674-ECA3-40A4-860B-651EB0AF8290}"/>
    <dgm:cxn modelId="{85B53348-BC14-0749-B1C5-273506A26B37}" type="presOf" srcId="{5D216A8B-1E07-47B8-B1B8-EA7DD77E0E18}" destId="{123707E5-2310-1448-9F5F-366E659A6DE8}" srcOrd="1" destOrd="0" presId="urn:microsoft.com/office/officeart/2016/7/layout/LinearBlockProcessNumbered"/>
    <dgm:cxn modelId="{7A57AF49-6F90-4446-A1A3-EC94F7F5BC79}" type="presOf" srcId="{DFBAB78C-BF64-4173-9006-B50383516D8F}" destId="{0B8CEE39-352E-FD48-B22D-A32C24BAC760}" srcOrd="0" destOrd="0" presId="urn:microsoft.com/office/officeart/2016/7/layout/LinearBlockProcessNumbered"/>
    <dgm:cxn modelId="{D8B8B54B-D523-8E43-B47A-E91849183959}" type="presOf" srcId="{5D216A8B-1E07-47B8-B1B8-EA7DD77E0E18}" destId="{7ACA3A1B-04A7-F146-8885-6ECE473955CC}" srcOrd="0" destOrd="0" presId="urn:microsoft.com/office/officeart/2016/7/layout/LinearBlockProcessNumbered"/>
    <dgm:cxn modelId="{27EB345C-E527-496C-ABEB-CE332DF3E836}" srcId="{DFBAB78C-BF64-4173-9006-B50383516D8F}" destId="{5D216A8B-1E07-47B8-B1B8-EA7DD77E0E18}" srcOrd="1" destOrd="0" parTransId="{4B96E864-4262-443B-BB92-CB7EC4D887AB}" sibTransId="{72A3D6E1-3193-4056-948C-DCEC1A3E8C58}"/>
    <dgm:cxn modelId="{ED070F67-A345-844B-97DA-F4D1EAA608C8}" type="presOf" srcId="{525C4D81-3EDD-45D5-B0B7-FBF2FB3E6A64}" destId="{6F9BBE25-0F5F-C74D-8C01-D06EF91EF6DA}" srcOrd="0" destOrd="0" presId="urn:microsoft.com/office/officeart/2016/7/layout/LinearBlockProcessNumbered"/>
    <dgm:cxn modelId="{DF6C0F72-F0B9-2843-BE92-8CFD7C1555AA}" type="presOf" srcId="{81A817B0-CAB0-4131-BB13-0A8C6091E798}" destId="{455F1F0E-7326-4B41-8770-1876F7C9FC36}" srcOrd="1" destOrd="0" presId="urn:microsoft.com/office/officeart/2016/7/layout/LinearBlockProcessNumbered"/>
    <dgm:cxn modelId="{57E54077-C56D-439F-956D-1095C32135B4}" srcId="{DFBAB78C-BF64-4173-9006-B50383516D8F}" destId="{525C4D81-3EDD-45D5-B0B7-FBF2FB3E6A64}" srcOrd="2" destOrd="0" parTransId="{2466E0A8-DABF-4581-97E9-3B353A0BCFC3}" sibTransId="{C2B6AD05-7E93-4C95-811B-519294C16576}"/>
    <dgm:cxn modelId="{1934707C-48F7-EE45-B4A1-8B1901A69289}" type="presOf" srcId="{72A3D6E1-3193-4056-948C-DCEC1A3E8C58}" destId="{C37B6971-A944-2141-9686-E24292E5C274}" srcOrd="0" destOrd="0" presId="urn:microsoft.com/office/officeart/2016/7/layout/LinearBlockProcessNumbered"/>
    <dgm:cxn modelId="{15F9CB7E-A6F6-1F4F-871C-8DCBF3B76D30}" type="presOf" srcId="{6EA02C4F-1643-4894-A72D-A999AF64A34E}" destId="{EFDE6EF8-BF9F-4643-A7B5-5068689D9A7F}" srcOrd="1" destOrd="0" presId="urn:microsoft.com/office/officeart/2016/7/layout/LinearBlockProcessNumbered"/>
    <dgm:cxn modelId="{17874C7F-0A5C-7B46-8A67-96F2BC1064A0}" type="presOf" srcId="{6EA02C4F-1643-4894-A72D-A999AF64A34E}" destId="{1F182B7E-9FC9-E94C-BEAE-408FF2971F89}" srcOrd="0" destOrd="0" presId="urn:microsoft.com/office/officeart/2016/7/layout/LinearBlockProcessNumbered"/>
    <dgm:cxn modelId="{6D6A2892-94D8-7844-B8BE-C3BC9384BDD1}" type="presOf" srcId="{525C4D81-3EDD-45D5-B0B7-FBF2FB3E6A64}" destId="{9C0D14DD-5B45-9940-89D5-E3924D673F4D}" srcOrd="1" destOrd="0" presId="urn:microsoft.com/office/officeart/2016/7/layout/LinearBlockProcessNumbered"/>
    <dgm:cxn modelId="{CA83489F-D521-1740-9EA9-83DD8389BA25}" type="presOf" srcId="{81A817B0-CAB0-4131-BB13-0A8C6091E798}" destId="{6981D1E5-F319-A34E-B917-1FB4787EEBD0}" srcOrd="0" destOrd="0" presId="urn:microsoft.com/office/officeart/2016/7/layout/LinearBlockProcessNumbered"/>
    <dgm:cxn modelId="{653CCCAB-D208-2241-BA7D-ED1705096A2E}" type="presOf" srcId="{F86A91DF-4FFC-4F17-A5DE-0A2DCB6AA01D}" destId="{AB0A94A7-18B3-C74B-94C9-89CFD5F8D099}" srcOrd="0" destOrd="0" presId="urn:microsoft.com/office/officeart/2016/7/layout/LinearBlockProcessNumbered"/>
    <dgm:cxn modelId="{ED8DC2AD-45FF-4C7C-8E84-D38822C59E8D}" srcId="{DFBAB78C-BF64-4173-9006-B50383516D8F}" destId="{2FE3368C-261C-4AA2-BA22-710BC79112BA}" srcOrd="3" destOrd="0" parTransId="{5C46E68F-FD66-474D-9488-944851E8DFB5}" sibTransId="{4DD6E12E-BF1F-4C33-B929-228537BDCA1C}"/>
    <dgm:cxn modelId="{1448ABB1-52F7-CA44-8DAE-65712572FDD1}" type="presOf" srcId="{2FE3368C-261C-4AA2-BA22-710BC79112BA}" destId="{D804B1C9-45CA-2947-9063-8BA9540D7E84}" srcOrd="0" destOrd="0" presId="urn:microsoft.com/office/officeart/2016/7/layout/LinearBlockProcessNumbered"/>
    <dgm:cxn modelId="{B4C236DE-D961-44A8-882E-23E0E489B313}" srcId="{DFBAB78C-BF64-4173-9006-B50383516D8F}" destId="{81A817B0-CAB0-4131-BB13-0A8C6091E798}" srcOrd="0" destOrd="0" parTransId="{081B659D-6781-41D9-A7A3-0486D415F3E8}" sibTransId="{F86A91DF-4FFC-4F17-A5DE-0A2DCB6AA01D}"/>
    <dgm:cxn modelId="{DCCF152D-597A-4C4A-8A8A-47041312D0A5}" type="presParOf" srcId="{0B8CEE39-352E-FD48-B22D-A32C24BAC760}" destId="{E7F8334E-8063-EF43-8F0C-347D3F491437}" srcOrd="0" destOrd="0" presId="urn:microsoft.com/office/officeart/2016/7/layout/LinearBlockProcessNumbered"/>
    <dgm:cxn modelId="{21ECBD1B-5D12-D043-B14C-C8C040A910EE}" type="presParOf" srcId="{E7F8334E-8063-EF43-8F0C-347D3F491437}" destId="{6981D1E5-F319-A34E-B917-1FB4787EEBD0}" srcOrd="0" destOrd="0" presId="urn:microsoft.com/office/officeart/2016/7/layout/LinearBlockProcessNumbered"/>
    <dgm:cxn modelId="{A2B0CC32-02EA-CC4A-ADBA-BC26B9FB9148}" type="presParOf" srcId="{E7F8334E-8063-EF43-8F0C-347D3F491437}" destId="{AB0A94A7-18B3-C74B-94C9-89CFD5F8D099}" srcOrd="1" destOrd="0" presId="urn:microsoft.com/office/officeart/2016/7/layout/LinearBlockProcessNumbered"/>
    <dgm:cxn modelId="{A80155B7-8DB9-7043-AC5A-E0AD696C8465}" type="presParOf" srcId="{E7F8334E-8063-EF43-8F0C-347D3F491437}" destId="{455F1F0E-7326-4B41-8770-1876F7C9FC36}" srcOrd="2" destOrd="0" presId="urn:microsoft.com/office/officeart/2016/7/layout/LinearBlockProcessNumbered"/>
    <dgm:cxn modelId="{9C6318B3-D7CE-7E4F-86D5-BAD7C4359484}" type="presParOf" srcId="{0B8CEE39-352E-FD48-B22D-A32C24BAC760}" destId="{122F1CE5-9576-574E-973A-0B43456B969D}" srcOrd="1" destOrd="0" presId="urn:microsoft.com/office/officeart/2016/7/layout/LinearBlockProcessNumbered"/>
    <dgm:cxn modelId="{3913EC3A-7C5F-874A-8048-35D5466517AF}" type="presParOf" srcId="{0B8CEE39-352E-FD48-B22D-A32C24BAC760}" destId="{8357F94F-048A-A843-AF80-F153A9089180}" srcOrd="2" destOrd="0" presId="urn:microsoft.com/office/officeart/2016/7/layout/LinearBlockProcessNumbered"/>
    <dgm:cxn modelId="{9A2409D6-33EF-DC4F-A68B-4725F16B995F}" type="presParOf" srcId="{8357F94F-048A-A843-AF80-F153A9089180}" destId="{7ACA3A1B-04A7-F146-8885-6ECE473955CC}" srcOrd="0" destOrd="0" presId="urn:microsoft.com/office/officeart/2016/7/layout/LinearBlockProcessNumbered"/>
    <dgm:cxn modelId="{108E0734-D1F4-8442-BDFE-6FB96052682B}" type="presParOf" srcId="{8357F94F-048A-A843-AF80-F153A9089180}" destId="{C37B6971-A944-2141-9686-E24292E5C274}" srcOrd="1" destOrd="0" presId="urn:microsoft.com/office/officeart/2016/7/layout/LinearBlockProcessNumbered"/>
    <dgm:cxn modelId="{1F095B7B-DE56-C44E-A910-5C2F9FDC6F86}" type="presParOf" srcId="{8357F94F-048A-A843-AF80-F153A9089180}" destId="{123707E5-2310-1448-9F5F-366E659A6DE8}" srcOrd="2" destOrd="0" presId="urn:microsoft.com/office/officeart/2016/7/layout/LinearBlockProcessNumbered"/>
    <dgm:cxn modelId="{CA93788F-9047-6C42-8AD1-390BAE9D4AA4}" type="presParOf" srcId="{0B8CEE39-352E-FD48-B22D-A32C24BAC760}" destId="{CFFBFD68-E723-1545-979A-1A1E75987174}" srcOrd="3" destOrd="0" presId="urn:microsoft.com/office/officeart/2016/7/layout/LinearBlockProcessNumbered"/>
    <dgm:cxn modelId="{0C657D30-F281-1F45-907B-FE7A57A6235E}" type="presParOf" srcId="{0B8CEE39-352E-FD48-B22D-A32C24BAC760}" destId="{BB017F35-59A7-B742-A25A-744636101A24}" srcOrd="4" destOrd="0" presId="urn:microsoft.com/office/officeart/2016/7/layout/LinearBlockProcessNumbered"/>
    <dgm:cxn modelId="{B6F8CE12-C0D8-084A-8588-218C21245C0F}" type="presParOf" srcId="{BB017F35-59A7-B742-A25A-744636101A24}" destId="{6F9BBE25-0F5F-C74D-8C01-D06EF91EF6DA}" srcOrd="0" destOrd="0" presId="urn:microsoft.com/office/officeart/2016/7/layout/LinearBlockProcessNumbered"/>
    <dgm:cxn modelId="{7F6E4E0E-7947-1043-992D-B8355C9BB071}" type="presParOf" srcId="{BB017F35-59A7-B742-A25A-744636101A24}" destId="{3D8B04EA-A3DF-A14A-AA15-39716527A041}" srcOrd="1" destOrd="0" presId="urn:microsoft.com/office/officeart/2016/7/layout/LinearBlockProcessNumbered"/>
    <dgm:cxn modelId="{F409CCE6-67F0-5E44-941D-8E6BC0C98F2D}" type="presParOf" srcId="{BB017F35-59A7-B742-A25A-744636101A24}" destId="{9C0D14DD-5B45-9940-89D5-E3924D673F4D}" srcOrd="2" destOrd="0" presId="urn:microsoft.com/office/officeart/2016/7/layout/LinearBlockProcessNumbered"/>
    <dgm:cxn modelId="{66ED48A7-AAEF-F948-87D5-1F4EE9A3C9CC}" type="presParOf" srcId="{0B8CEE39-352E-FD48-B22D-A32C24BAC760}" destId="{D2C98115-021F-6142-80BA-276D13947549}" srcOrd="5" destOrd="0" presId="urn:microsoft.com/office/officeart/2016/7/layout/LinearBlockProcessNumbered"/>
    <dgm:cxn modelId="{B2EE7D48-61BA-F245-89DA-E87CA50266EB}" type="presParOf" srcId="{0B8CEE39-352E-FD48-B22D-A32C24BAC760}" destId="{C9D3E50B-8C63-4C4D-8EBE-3B77BE4E8F57}" srcOrd="6" destOrd="0" presId="urn:microsoft.com/office/officeart/2016/7/layout/LinearBlockProcessNumbered"/>
    <dgm:cxn modelId="{1C73E94B-F3A7-7346-BC53-FB083940ABE8}" type="presParOf" srcId="{C9D3E50B-8C63-4C4D-8EBE-3B77BE4E8F57}" destId="{D804B1C9-45CA-2947-9063-8BA9540D7E84}" srcOrd="0" destOrd="0" presId="urn:microsoft.com/office/officeart/2016/7/layout/LinearBlockProcessNumbered"/>
    <dgm:cxn modelId="{24425F6B-95B0-B744-8B32-B35D1824658F}" type="presParOf" srcId="{C9D3E50B-8C63-4C4D-8EBE-3B77BE4E8F57}" destId="{1890E165-86F3-914E-BD88-5FE0D55A93F3}" srcOrd="1" destOrd="0" presId="urn:microsoft.com/office/officeart/2016/7/layout/LinearBlockProcessNumbered"/>
    <dgm:cxn modelId="{11CAC10C-8FBC-CD45-B69A-DDA69EDAD913}" type="presParOf" srcId="{C9D3E50B-8C63-4C4D-8EBE-3B77BE4E8F57}" destId="{2E9BE2D9-7587-8141-8D6A-B0E83C5746FE}" srcOrd="2" destOrd="0" presId="urn:microsoft.com/office/officeart/2016/7/layout/LinearBlockProcessNumbered"/>
    <dgm:cxn modelId="{A1885447-4A36-D245-9A69-26BFB784EC32}" type="presParOf" srcId="{0B8CEE39-352E-FD48-B22D-A32C24BAC760}" destId="{DE027069-76FC-9C49-8AA7-AA0C2A8E8C65}" srcOrd="7" destOrd="0" presId="urn:microsoft.com/office/officeart/2016/7/layout/LinearBlockProcessNumbered"/>
    <dgm:cxn modelId="{6AC34993-6835-4246-AC4B-4748C877CAAB}" type="presParOf" srcId="{0B8CEE39-352E-FD48-B22D-A32C24BAC760}" destId="{2181BBF7-B34E-F940-896C-F6491E0710A0}" srcOrd="8" destOrd="0" presId="urn:microsoft.com/office/officeart/2016/7/layout/LinearBlockProcessNumbered"/>
    <dgm:cxn modelId="{F213F6F8-ADD1-004E-AC0E-346DA249236A}" type="presParOf" srcId="{2181BBF7-B34E-F940-896C-F6491E0710A0}" destId="{1F182B7E-9FC9-E94C-BEAE-408FF2971F89}" srcOrd="0" destOrd="0" presId="urn:microsoft.com/office/officeart/2016/7/layout/LinearBlockProcessNumbered"/>
    <dgm:cxn modelId="{D0E0CCF6-A939-284A-891A-EAEC5ED699D7}" type="presParOf" srcId="{2181BBF7-B34E-F940-896C-F6491E0710A0}" destId="{B3DDD96A-5830-ED46-BF64-A7DAE2898B88}" srcOrd="1" destOrd="0" presId="urn:microsoft.com/office/officeart/2016/7/layout/LinearBlockProcessNumbered"/>
    <dgm:cxn modelId="{3471704F-113E-274B-A489-E39361FFE3A5}" type="presParOf" srcId="{2181BBF7-B34E-F940-896C-F6491E0710A0}" destId="{EFDE6EF8-BF9F-4643-A7B5-5068689D9A7F}"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D8CA0-9E16-B246-B487-CBBBE84421B7}">
      <dsp:nvSpPr>
        <dsp:cNvPr id="0" name=""/>
        <dsp:cNvSpPr/>
      </dsp:nvSpPr>
      <dsp:spPr>
        <a:xfrm>
          <a:off x="3300887" y="2157010"/>
          <a:ext cx="1657500" cy="165750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a:t>Cyber Hygiene</a:t>
          </a:r>
        </a:p>
      </dsp:txBody>
      <dsp:txXfrm>
        <a:off x="3543622" y="2399745"/>
        <a:ext cx="1172030" cy="1172030"/>
      </dsp:txXfrm>
    </dsp:sp>
    <dsp:sp modelId="{09325638-E5E9-F744-99BF-89CCFF703A38}">
      <dsp:nvSpPr>
        <dsp:cNvPr id="0" name=""/>
        <dsp:cNvSpPr/>
      </dsp:nvSpPr>
      <dsp:spPr>
        <a:xfrm rot="16200000">
          <a:off x="3880968" y="1890280"/>
          <a:ext cx="497337" cy="36123"/>
        </a:xfrm>
        <a:custGeom>
          <a:avLst/>
          <a:gdLst/>
          <a:ahLst/>
          <a:cxnLst/>
          <a:rect l="0" t="0" r="0" b="0"/>
          <a:pathLst>
            <a:path>
              <a:moveTo>
                <a:pt x="0" y="18061"/>
              </a:moveTo>
              <a:lnTo>
                <a:pt x="497337" y="18061"/>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17204" y="1895908"/>
        <a:ext cx="24866" cy="24866"/>
      </dsp:txXfrm>
    </dsp:sp>
    <dsp:sp modelId="{C5F09AD7-0913-9B40-8DC7-34F43149038E}">
      <dsp:nvSpPr>
        <dsp:cNvPr id="0" name=""/>
        <dsp:cNvSpPr/>
      </dsp:nvSpPr>
      <dsp:spPr>
        <a:xfrm>
          <a:off x="3300887" y="2172"/>
          <a:ext cx="1657500" cy="165750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Avoid strange links</a:t>
          </a:r>
        </a:p>
      </dsp:txBody>
      <dsp:txXfrm>
        <a:off x="3543622" y="244907"/>
        <a:ext cx="1172030" cy="1172030"/>
      </dsp:txXfrm>
    </dsp:sp>
    <dsp:sp modelId="{E734CCA7-A5E3-4549-992A-43AAC8B2AE7F}">
      <dsp:nvSpPr>
        <dsp:cNvPr id="0" name=""/>
        <dsp:cNvSpPr/>
      </dsp:nvSpPr>
      <dsp:spPr>
        <a:xfrm rot="20520000">
          <a:off x="4905655" y="2634758"/>
          <a:ext cx="497337" cy="36123"/>
        </a:xfrm>
        <a:custGeom>
          <a:avLst/>
          <a:gdLst/>
          <a:ahLst/>
          <a:cxnLst/>
          <a:rect l="0" t="0" r="0" b="0"/>
          <a:pathLst>
            <a:path>
              <a:moveTo>
                <a:pt x="0" y="18061"/>
              </a:moveTo>
              <a:lnTo>
                <a:pt x="497337" y="18061"/>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41890" y="2640386"/>
        <a:ext cx="24866" cy="24866"/>
      </dsp:txXfrm>
    </dsp:sp>
    <dsp:sp modelId="{48674300-77F6-764D-A689-F65E523B2875}">
      <dsp:nvSpPr>
        <dsp:cNvPr id="0" name=""/>
        <dsp:cNvSpPr/>
      </dsp:nvSpPr>
      <dsp:spPr>
        <a:xfrm>
          <a:off x="5350259" y="1491128"/>
          <a:ext cx="1657500" cy="1657500"/>
        </a:xfrm>
        <a:prstGeom prst="ellipse">
          <a:avLst/>
        </a:prstGeom>
        <a:solidFill>
          <a:srgbClr val="00B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Unique Passwords</a:t>
          </a:r>
          <a:endParaRPr lang="en-US" sz="2100" kern="1200" dirty="0"/>
        </a:p>
      </dsp:txBody>
      <dsp:txXfrm>
        <a:off x="5592994" y="1733863"/>
        <a:ext cx="1172030" cy="1172030"/>
      </dsp:txXfrm>
    </dsp:sp>
    <dsp:sp modelId="{6734E6C2-ED21-8E4E-A898-A4CAE090F95B}">
      <dsp:nvSpPr>
        <dsp:cNvPr id="0" name=""/>
        <dsp:cNvSpPr/>
      </dsp:nvSpPr>
      <dsp:spPr>
        <a:xfrm rot="3240000">
          <a:off x="4514259" y="3839349"/>
          <a:ext cx="497337" cy="36123"/>
        </a:xfrm>
        <a:custGeom>
          <a:avLst/>
          <a:gdLst/>
          <a:ahLst/>
          <a:cxnLst/>
          <a:rect l="0" t="0" r="0" b="0"/>
          <a:pathLst>
            <a:path>
              <a:moveTo>
                <a:pt x="0" y="18061"/>
              </a:moveTo>
              <a:lnTo>
                <a:pt x="497337" y="18061"/>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50495" y="3844977"/>
        <a:ext cx="24866" cy="24866"/>
      </dsp:txXfrm>
    </dsp:sp>
    <dsp:sp modelId="{FCF1453C-33E8-D24E-B066-FF7349EF82C5}">
      <dsp:nvSpPr>
        <dsp:cNvPr id="0" name=""/>
        <dsp:cNvSpPr/>
      </dsp:nvSpPr>
      <dsp:spPr>
        <a:xfrm>
          <a:off x="4567469" y="3900310"/>
          <a:ext cx="1657500" cy="1657500"/>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Secure </a:t>
          </a:r>
          <a:r>
            <a:rPr lang="en-US" sz="2100" kern="1200" dirty="0" err="1"/>
            <a:t>Wifi's</a:t>
          </a:r>
          <a:endParaRPr lang="en-US" sz="2100" kern="1200" dirty="0"/>
        </a:p>
      </dsp:txBody>
      <dsp:txXfrm>
        <a:off x="4810204" y="4143045"/>
        <a:ext cx="1172030" cy="1172030"/>
      </dsp:txXfrm>
    </dsp:sp>
    <dsp:sp modelId="{03DA27F6-5832-354D-8DC0-098416B0195C}">
      <dsp:nvSpPr>
        <dsp:cNvPr id="0" name=""/>
        <dsp:cNvSpPr/>
      </dsp:nvSpPr>
      <dsp:spPr>
        <a:xfrm rot="7560000">
          <a:off x="3247677" y="3839349"/>
          <a:ext cx="497337" cy="36123"/>
        </a:xfrm>
        <a:custGeom>
          <a:avLst/>
          <a:gdLst/>
          <a:ahLst/>
          <a:cxnLst/>
          <a:rect l="0" t="0" r="0" b="0"/>
          <a:pathLst>
            <a:path>
              <a:moveTo>
                <a:pt x="0" y="18061"/>
              </a:moveTo>
              <a:lnTo>
                <a:pt x="497337" y="18061"/>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483913" y="3844977"/>
        <a:ext cx="24866" cy="24866"/>
      </dsp:txXfrm>
    </dsp:sp>
    <dsp:sp modelId="{DFE9D6D7-3F7C-DC47-9815-74C8556EF131}">
      <dsp:nvSpPr>
        <dsp:cNvPr id="0" name=""/>
        <dsp:cNvSpPr/>
      </dsp:nvSpPr>
      <dsp:spPr>
        <a:xfrm>
          <a:off x="2034304" y="3900310"/>
          <a:ext cx="1657500" cy="165750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Password Manager</a:t>
          </a:r>
        </a:p>
      </dsp:txBody>
      <dsp:txXfrm>
        <a:off x="2277039" y="4143045"/>
        <a:ext cx="1172030" cy="1172030"/>
      </dsp:txXfrm>
    </dsp:sp>
    <dsp:sp modelId="{355DFAC0-DE9B-FC47-B2B5-06A0B112FBA4}">
      <dsp:nvSpPr>
        <dsp:cNvPr id="0" name=""/>
        <dsp:cNvSpPr/>
      </dsp:nvSpPr>
      <dsp:spPr>
        <a:xfrm rot="11880000">
          <a:off x="2856282" y="2634758"/>
          <a:ext cx="497337" cy="36123"/>
        </a:xfrm>
        <a:custGeom>
          <a:avLst/>
          <a:gdLst/>
          <a:ahLst/>
          <a:cxnLst/>
          <a:rect l="0" t="0" r="0" b="0"/>
          <a:pathLst>
            <a:path>
              <a:moveTo>
                <a:pt x="0" y="18061"/>
              </a:moveTo>
              <a:lnTo>
                <a:pt x="497337" y="18061"/>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092517" y="2640386"/>
        <a:ext cx="24866" cy="24866"/>
      </dsp:txXfrm>
    </dsp:sp>
    <dsp:sp modelId="{5A8AB00C-29DA-6E4A-AA62-24A436DA6007}">
      <dsp:nvSpPr>
        <dsp:cNvPr id="0" name=""/>
        <dsp:cNvSpPr/>
      </dsp:nvSpPr>
      <dsp:spPr>
        <a:xfrm>
          <a:off x="1251514" y="1491128"/>
          <a:ext cx="1657500" cy="1657500"/>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Backup, Backup, Backup</a:t>
          </a:r>
        </a:p>
      </dsp:txBody>
      <dsp:txXfrm>
        <a:off x="1494249" y="1733863"/>
        <a:ext cx="1172030" cy="1172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0B783-F660-8A42-95E8-5220C3EA9CC1}">
      <dsp:nvSpPr>
        <dsp:cNvPr id="0" name=""/>
        <dsp:cNvSpPr/>
      </dsp:nvSpPr>
      <dsp:spPr>
        <a:xfrm>
          <a:off x="0" y="15262"/>
          <a:ext cx="11220863" cy="172082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B7BFC0-7875-2E46-BB5C-24DAC7338815}">
      <dsp:nvSpPr>
        <dsp:cNvPr id="0" name=""/>
        <dsp:cNvSpPr/>
      </dsp:nvSpPr>
      <dsp:spPr>
        <a:xfrm>
          <a:off x="336625" y="0"/>
          <a:ext cx="3296128" cy="1711422"/>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07F96A-E992-0F4C-A179-3DC982ED57E9}">
      <dsp:nvSpPr>
        <dsp:cNvPr id="0" name=""/>
        <dsp:cNvSpPr/>
      </dsp:nvSpPr>
      <dsp:spPr>
        <a:xfrm rot="10800000">
          <a:off x="348491" y="1701879"/>
          <a:ext cx="3296128" cy="3489049"/>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kern="1200" dirty="0"/>
            <a:t>SMS</a:t>
          </a:r>
        </a:p>
        <a:p>
          <a:pPr marL="171450" lvl="1" indent="-171450" algn="l" defTabSz="711200">
            <a:lnSpc>
              <a:spcPct val="90000"/>
            </a:lnSpc>
            <a:spcBef>
              <a:spcPct val="0"/>
            </a:spcBef>
            <a:spcAft>
              <a:spcPct val="15000"/>
            </a:spcAft>
            <a:buChar char="•"/>
          </a:pPr>
          <a:r>
            <a:rPr lang="en-US" sz="1600" kern="1200" dirty="0"/>
            <a:t>Relies on a text message being sent</a:t>
          </a:r>
        </a:p>
        <a:p>
          <a:pPr marL="171450" lvl="1" indent="-171450" algn="l" defTabSz="711200">
            <a:lnSpc>
              <a:spcPct val="90000"/>
            </a:lnSpc>
            <a:spcBef>
              <a:spcPct val="0"/>
            </a:spcBef>
            <a:spcAft>
              <a:spcPct val="15000"/>
            </a:spcAft>
            <a:buChar char="•"/>
          </a:pPr>
          <a:r>
            <a:rPr lang="en-US" sz="1600" kern="1200" dirty="0"/>
            <a:t>Usually containing a code, </a:t>
          </a:r>
        </a:p>
        <a:p>
          <a:pPr marL="171450" lvl="1" indent="-171450" algn="l" defTabSz="711200">
            <a:lnSpc>
              <a:spcPct val="90000"/>
            </a:lnSpc>
            <a:spcBef>
              <a:spcPct val="0"/>
            </a:spcBef>
            <a:spcAft>
              <a:spcPct val="15000"/>
            </a:spcAft>
            <a:buChar char="•"/>
          </a:pPr>
          <a:r>
            <a:rPr lang="en-US" sz="1600" kern="1200"/>
            <a:t>Used in addition to the password</a:t>
          </a:r>
          <a:endParaRPr lang="en-US" sz="1600" kern="1200" dirty="0"/>
        </a:p>
        <a:p>
          <a:pPr marL="171450" lvl="1" indent="-171450" algn="l" defTabSz="711200">
            <a:lnSpc>
              <a:spcPct val="90000"/>
            </a:lnSpc>
            <a:spcBef>
              <a:spcPct val="0"/>
            </a:spcBef>
            <a:spcAft>
              <a:spcPct val="15000"/>
            </a:spcAft>
            <a:buChar char="•"/>
          </a:pPr>
          <a:r>
            <a:rPr lang="en-US" sz="1600" kern="1200" dirty="0"/>
            <a:t>Most common type of 2FA</a:t>
          </a:r>
        </a:p>
        <a:p>
          <a:pPr marL="171450" lvl="1" indent="-171450" algn="l" defTabSz="711200">
            <a:lnSpc>
              <a:spcPct val="90000"/>
            </a:lnSpc>
            <a:spcBef>
              <a:spcPct val="0"/>
            </a:spcBef>
            <a:spcAft>
              <a:spcPct val="15000"/>
            </a:spcAft>
            <a:buChar char="•"/>
          </a:pPr>
          <a:r>
            <a:rPr lang="en-US" sz="1600" kern="1200"/>
            <a:t>Not the most secure. </a:t>
          </a:r>
          <a:endParaRPr lang="en-US" sz="1600" kern="1200" dirty="0"/>
        </a:p>
        <a:p>
          <a:pPr marL="171450" lvl="1" indent="-171450" algn="l" defTabSz="711200">
            <a:lnSpc>
              <a:spcPct val="90000"/>
            </a:lnSpc>
            <a:spcBef>
              <a:spcPct val="0"/>
            </a:spcBef>
            <a:spcAft>
              <a:spcPct val="15000"/>
            </a:spcAft>
            <a:buChar char="•"/>
          </a:pPr>
          <a:r>
            <a:rPr lang="en-US" sz="1600" kern="1200"/>
            <a:t>Long validity time, </a:t>
          </a:r>
          <a:endParaRPr lang="en-US" sz="1600" kern="1200" dirty="0"/>
        </a:p>
        <a:p>
          <a:pPr marL="171450" lvl="1" indent="-171450" algn="l" defTabSz="711200">
            <a:lnSpc>
              <a:spcPct val="90000"/>
            </a:lnSpc>
            <a:spcBef>
              <a:spcPct val="0"/>
            </a:spcBef>
            <a:spcAft>
              <a:spcPct val="15000"/>
            </a:spcAft>
            <a:buChar char="•"/>
          </a:pPr>
          <a:r>
            <a:rPr lang="en-US" sz="1600" kern="1200"/>
            <a:t>Do not reset with each login</a:t>
          </a:r>
          <a:endParaRPr lang="en-US" sz="1600" kern="1200" dirty="0"/>
        </a:p>
      </dsp:txBody>
      <dsp:txXfrm rot="10800000">
        <a:off x="449858" y="1701879"/>
        <a:ext cx="3093394" cy="3387682"/>
      </dsp:txXfrm>
    </dsp:sp>
    <dsp:sp modelId="{AF5CDDBE-85F6-6446-B000-F32F5D8B57C2}">
      <dsp:nvSpPr>
        <dsp:cNvPr id="0" name=""/>
        <dsp:cNvSpPr/>
      </dsp:nvSpPr>
      <dsp:spPr>
        <a:xfrm>
          <a:off x="3962367" y="0"/>
          <a:ext cx="3296128" cy="1711422"/>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50146E-0386-9843-A80F-F9686C0408E6}">
      <dsp:nvSpPr>
        <dsp:cNvPr id="0" name=""/>
        <dsp:cNvSpPr/>
      </dsp:nvSpPr>
      <dsp:spPr>
        <a:xfrm rot="10800000">
          <a:off x="3997998" y="1731565"/>
          <a:ext cx="3296128" cy="332278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kern="1200" dirty="0"/>
            <a:t>Application</a:t>
          </a:r>
        </a:p>
        <a:p>
          <a:pPr marL="171450" lvl="1" indent="-171450" algn="l" defTabSz="711200">
            <a:lnSpc>
              <a:spcPct val="90000"/>
            </a:lnSpc>
            <a:spcBef>
              <a:spcPct val="0"/>
            </a:spcBef>
            <a:spcAft>
              <a:spcPct val="15000"/>
            </a:spcAft>
            <a:buChar char="•"/>
          </a:pPr>
          <a:r>
            <a:rPr lang="en-US" sz="1600" kern="1200" dirty="0"/>
            <a:t>Uses an application  </a:t>
          </a:r>
        </a:p>
        <a:p>
          <a:pPr marL="171450" lvl="1" indent="-171450" algn="l" defTabSz="711200">
            <a:lnSpc>
              <a:spcPct val="90000"/>
            </a:lnSpc>
            <a:spcBef>
              <a:spcPct val="0"/>
            </a:spcBef>
            <a:spcAft>
              <a:spcPct val="15000"/>
            </a:spcAft>
            <a:buChar char="•"/>
          </a:pPr>
          <a:r>
            <a:rPr lang="en-US" sz="1600" kern="1200" dirty="0"/>
            <a:t>Installed on a smart phone</a:t>
          </a:r>
        </a:p>
        <a:p>
          <a:pPr marL="171450" lvl="1" indent="-171450" algn="l" defTabSz="711200">
            <a:lnSpc>
              <a:spcPct val="90000"/>
            </a:lnSpc>
            <a:spcBef>
              <a:spcPct val="0"/>
            </a:spcBef>
            <a:spcAft>
              <a:spcPct val="15000"/>
            </a:spcAft>
            <a:buChar char="•"/>
          </a:pPr>
          <a:r>
            <a:rPr lang="en-US" sz="1600" kern="1200" dirty="0"/>
            <a:t>Generate a code to be used in addition to the password </a:t>
          </a:r>
        </a:p>
        <a:p>
          <a:pPr marL="171450" lvl="1" indent="-171450" algn="l" defTabSz="711200">
            <a:lnSpc>
              <a:spcPct val="90000"/>
            </a:lnSpc>
            <a:spcBef>
              <a:spcPct val="0"/>
            </a:spcBef>
            <a:spcAft>
              <a:spcPct val="15000"/>
            </a:spcAft>
            <a:buChar char="•"/>
          </a:pPr>
          <a:r>
            <a:rPr lang="en-US" sz="1600" kern="1200"/>
            <a:t>Time-based Code</a:t>
          </a:r>
          <a:endParaRPr lang="en-US" sz="1600" kern="1200" dirty="0"/>
        </a:p>
        <a:p>
          <a:pPr marL="171450" lvl="1" indent="-171450" algn="l" defTabSz="711200">
            <a:lnSpc>
              <a:spcPct val="90000"/>
            </a:lnSpc>
            <a:spcBef>
              <a:spcPct val="0"/>
            </a:spcBef>
            <a:spcAft>
              <a:spcPct val="15000"/>
            </a:spcAft>
            <a:buChar char="•"/>
          </a:pPr>
          <a:r>
            <a:rPr lang="en-US" sz="1600" kern="1200" dirty="0"/>
            <a:t>Change usually every 30-60 seconds</a:t>
          </a:r>
        </a:p>
        <a:p>
          <a:pPr marL="171450" lvl="1" indent="-171450" algn="l" defTabSz="711200">
            <a:lnSpc>
              <a:spcPct val="90000"/>
            </a:lnSpc>
            <a:spcBef>
              <a:spcPct val="0"/>
            </a:spcBef>
            <a:spcAft>
              <a:spcPct val="15000"/>
            </a:spcAft>
            <a:buChar char="•"/>
          </a:pPr>
          <a:r>
            <a:rPr lang="en-US" sz="1600" b="1" kern="1200" dirty="0"/>
            <a:t>More secure than SMS</a:t>
          </a:r>
        </a:p>
      </dsp:txBody>
      <dsp:txXfrm rot="10800000">
        <a:off x="4099365" y="1731565"/>
        <a:ext cx="3093394" cy="3221417"/>
      </dsp:txXfrm>
    </dsp:sp>
    <dsp:sp modelId="{07D99D88-9A26-3A42-BD13-C25B9F9A9D35}">
      <dsp:nvSpPr>
        <dsp:cNvPr id="0" name=""/>
        <dsp:cNvSpPr/>
      </dsp:nvSpPr>
      <dsp:spPr>
        <a:xfrm>
          <a:off x="7588108" y="0"/>
          <a:ext cx="3296128" cy="1711422"/>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032362-DAF4-224C-8B22-25F71F826B7F}">
      <dsp:nvSpPr>
        <dsp:cNvPr id="0" name=""/>
        <dsp:cNvSpPr/>
      </dsp:nvSpPr>
      <dsp:spPr>
        <a:xfrm rot="10800000">
          <a:off x="7718767" y="1739958"/>
          <a:ext cx="3296128" cy="327991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kern="1200" dirty="0"/>
            <a:t>Hardware</a:t>
          </a:r>
        </a:p>
        <a:p>
          <a:pPr marL="171450" lvl="1" indent="-171450" algn="l" defTabSz="711200">
            <a:lnSpc>
              <a:spcPct val="90000"/>
            </a:lnSpc>
            <a:spcBef>
              <a:spcPct val="0"/>
            </a:spcBef>
            <a:spcAft>
              <a:spcPct val="15000"/>
            </a:spcAft>
            <a:buChar char="•"/>
          </a:pPr>
          <a:r>
            <a:rPr lang="en-US" sz="1600" kern="1200" dirty="0"/>
            <a:t>Uses a hardware token, like a </a:t>
          </a:r>
          <a:r>
            <a:rPr lang="en-US" sz="1600" kern="1200" dirty="0" err="1"/>
            <a:t>Yubikey</a:t>
          </a:r>
          <a:r>
            <a:rPr lang="en-US" sz="1600" kern="1200" dirty="0"/>
            <a:t> or your smartphone</a:t>
          </a:r>
        </a:p>
        <a:p>
          <a:pPr marL="171450" lvl="1" indent="-171450" algn="l" defTabSz="711200">
            <a:lnSpc>
              <a:spcPct val="90000"/>
            </a:lnSpc>
            <a:spcBef>
              <a:spcPct val="0"/>
            </a:spcBef>
            <a:spcAft>
              <a:spcPct val="15000"/>
            </a:spcAft>
            <a:buChar char="•"/>
          </a:pPr>
          <a:r>
            <a:rPr lang="en-US" sz="1600" kern="1200" dirty="0"/>
            <a:t>Used in addition to the password while logging in to an account.</a:t>
          </a:r>
        </a:p>
        <a:p>
          <a:pPr marL="171450" lvl="1" indent="-171450" algn="l" defTabSz="711200">
            <a:lnSpc>
              <a:spcPct val="90000"/>
            </a:lnSpc>
            <a:spcBef>
              <a:spcPct val="0"/>
            </a:spcBef>
            <a:spcAft>
              <a:spcPct val="15000"/>
            </a:spcAft>
            <a:buChar char="•"/>
          </a:pPr>
          <a:r>
            <a:rPr lang="en-US" sz="1600" kern="1200" dirty="0"/>
            <a:t>Very secure</a:t>
          </a:r>
        </a:p>
        <a:p>
          <a:pPr marL="171450" lvl="1" indent="-171450" algn="l" defTabSz="711200">
            <a:lnSpc>
              <a:spcPct val="90000"/>
            </a:lnSpc>
            <a:spcBef>
              <a:spcPct val="0"/>
            </a:spcBef>
            <a:spcAft>
              <a:spcPct val="15000"/>
            </a:spcAft>
            <a:buChar char="•"/>
          </a:pPr>
          <a:r>
            <a:rPr lang="en-US" sz="1600" kern="1200" dirty="0"/>
            <a:t>Can be inconvenient when forgotten or damaged</a:t>
          </a:r>
        </a:p>
      </dsp:txBody>
      <dsp:txXfrm rot="10800000">
        <a:off x="7819636" y="1739958"/>
        <a:ext cx="3094390" cy="31790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1D1E5-F319-A34E-B917-1FB4787EEBD0}">
      <dsp:nvSpPr>
        <dsp:cNvPr id="0" name=""/>
        <dsp:cNvSpPr/>
      </dsp:nvSpPr>
      <dsp:spPr>
        <a:xfrm>
          <a:off x="6315" y="991123"/>
          <a:ext cx="1974242" cy="23690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800100">
            <a:lnSpc>
              <a:spcPct val="90000"/>
            </a:lnSpc>
            <a:spcBef>
              <a:spcPct val="0"/>
            </a:spcBef>
            <a:spcAft>
              <a:spcPct val="35000"/>
            </a:spcAft>
            <a:buNone/>
          </a:pPr>
          <a:r>
            <a:rPr lang="en-US" sz="1800" b="1" kern="1200" dirty="0"/>
            <a:t>Never make assumptions:</a:t>
          </a:r>
          <a:r>
            <a:rPr lang="en-US" sz="1800" kern="1200" dirty="0"/>
            <a:t> Don’t draw your own conclusions. </a:t>
          </a:r>
        </a:p>
      </dsp:txBody>
      <dsp:txXfrm>
        <a:off x="6315" y="1938759"/>
        <a:ext cx="1974242" cy="1421454"/>
      </dsp:txXfrm>
    </dsp:sp>
    <dsp:sp modelId="{AB0A94A7-18B3-C74B-94C9-89CFD5F8D099}">
      <dsp:nvSpPr>
        <dsp:cNvPr id="0" name=""/>
        <dsp:cNvSpPr/>
      </dsp:nvSpPr>
      <dsp:spPr>
        <a:xfrm>
          <a:off x="6315" y="991123"/>
          <a:ext cx="1974242" cy="947636"/>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55800">
            <a:lnSpc>
              <a:spcPct val="90000"/>
            </a:lnSpc>
            <a:spcBef>
              <a:spcPct val="0"/>
            </a:spcBef>
            <a:spcAft>
              <a:spcPct val="35000"/>
            </a:spcAft>
            <a:buNone/>
          </a:pPr>
          <a:r>
            <a:rPr lang="en-US" sz="4400" kern="1200"/>
            <a:t>01</a:t>
          </a:r>
        </a:p>
      </dsp:txBody>
      <dsp:txXfrm>
        <a:off x="6315" y="991123"/>
        <a:ext cx="1974242" cy="947636"/>
      </dsp:txXfrm>
    </dsp:sp>
    <dsp:sp modelId="{7ACA3A1B-04A7-F146-8885-6ECE473955CC}">
      <dsp:nvSpPr>
        <dsp:cNvPr id="0" name=""/>
        <dsp:cNvSpPr/>
      </dsp:nvSpPr>
      <dsp:spPr>
        <a:xfrm>
          <a:off x="2138497" y="991123"/>
          <a:ext cx="1974242" cy="23690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800100">
            <a:lnSpc>
              <a:spcPct val="90000"/>
            </a:lnSpc>
            <a:spcBef>
              <a:spcPct val="0"/>
            </a:spcBef>
            <a:spcAft>
              <a:spcPct val="35000"/>
            </a:spcAft>
            <a:buNone/>
          </a:pPr>
          <a:r>
            <a:rPr lang="en-US" sz="1800" b="1" kern="1200" dirty="0"/>
            <a:t>Stay alert: </a:t>
          </a:r>
        </a:p>
        <a:p>
          <a:pPr marL="0" lvl="0" indent="0" algn="l" defTabSz="800100">
            <a:lnSpc>
              <a:spcPct val="90000"/>
            </a:lnSpc>
            <a:spcBef>
              <a:spcPct val="0"/>
            </a:spcBef>
            <a:spcAft>
              <a:spcPct val="35000"/>
            </a:spcAft>
            <a:buNone/>
          </a:pPr>
          <a:r>
            <a:rPr lang="en-US" sz="1800" kern="1200" dirty="0"/>
            <a:t>Keep your guard up. </a:t>
          </a:r>
        </a:p>
      </dsp:txBody>
      <dsp:txXfrm>
        <a:off x="2138497" y="1938759"/>
        <a:ext cx="1974242" cy="1421454"/>
      </dsp:txXfrm>
    </dsp:sp>
    <dsp:sp modelId="{C37B6971-A944-2141-9686-E24292E5C274}">
      <dsp:nvSpPr>
        <dsp:cNvPr id="0" name=""/>
        <dsp:cNvSpPr/>
      </dsp:nvSpPr>
      <dsp:spPr>
        <a:xfrm>
          <a:off x="2138497" y="991123"/>
          <a:ext cx="1974242" cy="947636"/>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55800">
            <a:lnSpc>
              <a:spcPct val="90000"/>
            </a:lnSpc>
            <a:spcBef>
              <a:spcPct val="0"/>
            </a:spcBef>
            <a:spcAft>
              <a:spcPct val="35000"/>
            </a:spcAft>
            <a:buNone/>
          </a:pPr>
          <a:r>
            <a:rPr lang="en-US" sz="4400" kern="1200"/>
            <a:t>02</a:t>
          </a:r>
        </a:p>
      </dsp:txBody>
      <dsp:txXfrm>
        <a:off x="2138497" y="991123"/>
        <a:ext cx="1974242" cy="947636"/>
      </dsp:txXfrm>
    </dsp:sp>
    <dsp:sp modelId="{6F9BBE25-0F5F-C74D-8C01-D06EF91EF6DA}">
      <dsp:nvSpPr>
        <dsp:cNvPr id="0" name=""/>
        <dsp:cNvSpPr/>
      </dsp:nvSpPr>
      <dsp:spPr>
        <a:xfrm>
          <a:off x="4270678" y="991123"/>
          <a:ext cx="1974242" cy="23690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800100">
            <a:lnSpc>
              <a:spcPct val="90000"/>
            </a:lnSpc>
            <a:spcBef>
              <a:spcPct val="0"/>
            </a:spcBef>
            <a:spcAft>
              <a:spcPct val="35000"/>
            </a:spcAft>
            <a:buNone/>
          </a:pPr>
          <a:r>
            <a:rPr lang="en-US" sz="1800" b="1" kern="1200" dirty="0"/>
            <a:t>Think critically:</a:t>
          </a:r>
          <a:r>
            <a:rPr lang="en-US" sz="1800" kern="1200" dirty="0"/>
            <a:t> Slow down, verify, and think before you click. </a:t>
          </a:r>
        </a:p>
      </dsp:txBody>
      <dsp:txXfrm>
        <a:off x="4270678" y="1938759"/>
        <a:ext cx="1974242" cy="1421454"/>
      </dsp:txXfrm>
    </dsp:sp>
    <dsp:sp modelId="{3D8B04EA-A3DF-A14A-AA15-39716527A041}">
      <dsp:nvSpPr>
        <dsp:cNvPr id="0" name=""/>
        <dsp:cNvSpPr/>
      </dsp:nvSpPr>
      <dsp:spPr>
        <a:xfrm>
          <a:off x="4270678" y="991123"/>
          <a:ext cx="1974242" cy="947636"/>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55800">
            <a:lnSpc>
              <a:spcPct val="90000"/>
            </a:lnSpc>
            <a:spcBef>
              <a:spcPct val="0"/>
            </a:spcBef>
            <a:spcAft>
              <a:spcPct val="35000"/>
            </a:spcAft>
            <a:buNone/>
          </a:pPr>
          <a:r>
            <a:rPr lang="en-US" sz="4400" kern="1200"/>
            <a:t>03</a:t>
          </a:r>
        </a:p>
      </dsp:txBody>
      <dsp:txXfrm>
        <a:off x="4270678" y="991123"/>
        <a:ext cx="1974242" cy="947636"/>
      </dsp:txXfrm>
    </dsp:sp>
    <dsp:sp modelId="{D804B1C9-45CA-2947-9063-8BA9540D7E84}">
      <dsp:nvSpPr>
        <dsp:cNvPr id="0" name=""/>
        <dsp:cNvSpPr/>
      </dsp:nvSpPr>
      <dsp:spPr>
        <a:xfrm>
          <a:off x="6402860" y="991123"/>
          <a:ext cx="1974242" cy="23690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800100">
            <a:lnSpc>
              <a:spcPct val="90000"/>
            </a:lnSpc>
            <a:spcBef>
              <a:spcPct val="0"/>
            </a:spcBef>
            <a:spcAft>
              <a:spcPct val="35000"/>
            </a:spcAft>
            <a:buNone/>
          </a:pPr>
          <a:r>
            <a:rPr lang="en-US" sz="1800" b="1" kern="1200" dirty="0"/>
            <a:t>See something? Say something:</a:t>
          </a:r>
          <a:r>
            <a:rPr lang="en-US" sz="1800" kern="1200" dirty="0"/>
            <a:t> Immediately report incidents.</a:t>
          </a:r>
        </a:p>
      </dsp:txBody>
      <dsp:txXfrm>
        <a:off x="6402860" y="1938759"/>
        <a:ext cx="1974242" cy="1421454"/>
      </dsp:txXfrm>
    </dsp:sp>
    <dsp:sp modelId="{1890E165-86F3-914E-BD88-5FE0D55A93F3}">
      <dsp:nvSpPr>
        <dsp:cNvPr id="0" name=""/>
        <dsp:cNvSpPr/>
      </dsp:nvSpPr>
      <dsp:spPr>
        <a:xfrm>
          <a:off x="6402860" y="991123"/>
          <a:ext cx="1974242" cy="947636"/>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55800">
            <a:lnSpc>
              <a:spcPct val="90000"/>
            </a:lnSpc>
            <a:spcBef>
              <a:spcPct val="0"/>
            </a:spcBef>
            <a:spcAft>
              <a:spcPct val="35000"/>
            </a:spcAft>
            <a:buNone/>
          </a:pPr>
          <a:r>
            <a:rPr lang="en-US" sz="4400" kern="1200"/>
            <a:t>04</a:t>
          </a:r>
        </a:p>
      </dsp:txBody>
      <dsp:txXfrm>
        <a:off x="6402860" y="991123"/>
        <a:ext cx="1974242" cy="947636"/>
      </dsp:txXfrm>
    </dsp:sp>
    <dsp:sp modelId="{1F182B7E-9FC9-E94C-BEAE-408FF2971F89}">
      <dsp:nvSpPr>
        <dsp:cNvPr id="0" name=""/>
        <dsp:cNvSpPr/>
      </dsp:nvSpPr>
      <dsp:spPr>
        <a:xfrm>
          <a:off x="8535042" y="991123"/>
          <a:ext cx="1974242" cy="23690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800100">
            <a:lnSpc>
              <a:spcPct val="90000"/>
            </a:lnSpc>
            <a:spcBef>
              <a:spcPct val="0"/>
            </a:spcBef>
            <a:spcAft>
              <a:spcPct val="35000"/>
            </a:spcAft>
            <a:buNone/>
          </a:pPr>
          <a:r>
            <a:rPr lang="en-US" sz="1800" b="1" kern="1200" dirty="0"/>
            <a:t>Follow policy, no matter what:</a:t>
          </a:r>
          <a:r>
            <a:rPr lang="en-US" sz="1800" kern="1200" dirty="0"/>
            <a:t> Circumventing policy jeopardizes the company.</a:t>
          </a:r>
        </a:p>
      </dsp:txBody>
      <dsp:txXfrm>
        <a:off x="8535042" y="1938759"/>
        <a:ext cx="1974242" cy="1421454"/>
      </dsp:txXfrm>
    </dsp:sp>
    <dsp:sp modelId="{B3DDD96A-5830-ED46-BF64-A7DAE2898B88}">
      <dsp:nvSpPr>
        <dsp:cNvPr id="0" name=""/>
        <dsp:cNvSpPr/>
      </dsp:nvSpPr>
      <dsp:spPr>
        <a:xfrm>
          <a:off x="8535042" y="991123"/>
          <a:ext cx="1974242" cy="947636"/>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55800">
            <a:lnSpc>
              <a:spcPct val="90000"/>
            </a:lnSpc>
            <a:spcBef>
              <a:spcPct val="0"/>
            </a:spcBef>
            <a:spcAft>
              <a:spcPct val="35000"/>
            </a:spcAft>
            <a:buNone/>
          </a:pPr>
          <a:r>
            <a:rPr lang="en-US" sz="4400" kern="1200"/>
            <a:t>05</a:t>
          </a:r>
        </a:p>
      </dsp:txBody>
      <dsp:txXfrm>
        <a:off x="8535042" y="991123"/>
        <a:ext cx="1974242" cy="94763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B15B90-1030-8242-80B4-D0C9C9779AF0}" type="datetimeFigureOut">
              <a:rPr lang="en-US" smtClean="0"/>
              <a:t>8/3/22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EB8352-6150-FD46-9096-333D847AF635}" type="slidenum">
              <a:rPr lang="en-US" smtClean="0"/>
              <a:t>‹#›</a:t>
            </a:fld>
            <a:endParaRPr lang="en-US" dirty="0"/>
          </a:p>
        </p:txBody>
      </p:sp>
    </p:spTree>
    <p:extLst>
      <p:ext uri="{BB962C8B-B14F-4D97-AF65-F5344CB8AC3E}">
        <p14:creationId xmlns:p14="http://schemas.microsoft.com/office/powerpoint/2010/main" val="89448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B8352-6150-FD46-9096-333D847AF635}" type="slidenum">
              <a:rPr lang="en-US" smtClean="0"/>
              <a:t>1</a:t>
            </a:fld>
            <a:endParaRPr lang="en-US" dirty="0"/>
          </a:p>
        </p:txBody>
      </p:sp>
    </p:spTree>
    <p:extLst>
      <p:ext uri="{BB962C8B-B14F-4D97-AF65-F5344CB8AC3E}">
        <p14:creationId xmlns:p14="http://schemas.microsoft.com/office/powerpoint/2010/main" val="1924307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EB8352-6150-FD46-9096-333D847AF635}" type="slidenum">
              <a:rPr lang="en-US" smtClean="0"/>
              <a:t>4</a:t>
            </a:fld>
            <a:endParaRPr lang="en-US" dirty="0"/>
          </a:p>
        </p:txBody>
      </p:sp>
    </p:spTree>
    <p:extLst>
      <p:ext uri="{BB962C8B-B14F-4D97-AF65-F5344CB8AC3E}">
        <p14:creationId xmlns:p14="http://schemas.microsoft.com/office/powerpoint/2010/main" val="172711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if in your neighborhood there was a string of break-ins &amp; burglaries</a:t>
            </a:r>
          </a:p>
          <a:p>
            <a:r>
              <a:rPr lang="en-US" dirty="0"/>
              <a:t>What steps would you take – cameras, lights, security monitoring - protect your home!</a:t>
            </a:r>
          </a:p>
          <a:p>
            <a:r>
              <a:rPr lang="en-US" dirty="0"/>
              <a:t>Companies getting breached – what steps you can take</a:t>
            </a:r>
          </a:p>
        </p:txBody>
      </p:sp>
      <p:sp>
        <p:nvSpPr>
          <p:cNvPr id="4" name="Slide Number Placeholder 3"/>
          <p:cNvSpPr>
            <a:spLocks noGrp="1"/>
          </p:cNvSpPr>
          <p:nvPr>
            <p:ph type="sldNum" sz="quarter" idx="5"/>
          </p:nvPr>
        </p:nvSpPr>
        <p:spPr/>
        <p:txBody>
          <a:bodyPr/>
          <a:lstStyle/>
          <a:p>
            <a:fld id="{C90997A8-538A-0F4B-82D6-32319021B635}" type="slidenum">
              <a:rPr lang="en-US" smtClean="0"/>
              <a:t>5</a:t>
            </a:fld>
            <a:endParaRPr lang="en-US"/>
          </a:p>
        </p:txBody>
      </p:sp>
    </p:spTree>
    <p:extLst>
      <p:ext uri="{BB962C8B-B14F-4D97-AF65-F5344CB8AC3E}">
        <p14:creationId xmlns:p14="http://schemas.microsoft.com/office/powerpoint/2010/main" val="1214205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if in your neighborhood there was a string of break-ins &amp; burglaries</a:t>
            </a:r>
          </a:p>
          <a:p>
            <a:r>
              <a:rPr lang="en-US" dirty="0"/>
              <a:t>What steps would you take – cameras, lights, security monitoring - protect your home!</a:t>
            </a:r>
          </a:p>
          <a:p>
            <a:r>
              <a:rPr lang="en-US" dirty="0"/>
              <a:t>Companies getting breached – what steps you can take</a:t>
            </a:r>
          </a:p>
        </p:txBody>
      </p:sp>
      <p:sp>
        <p:nvSpPr>
          <p:cNvPr id="4" name="Slide Number Placeholder 3"/>
          <p:cNvSpPr>
            <a:spLocks noGrp="1"/>
          </p:cNvSpPr>
          <p:nvPr>
            <p:ph type="sldNum" sz="quarter" idx="5"/>
          </p:nvPr>
        </p:nvSpPr>
        <p:spPr/>
        <p:txBody>
          <a:bodyPr/>
          <a:lstStyle/>
          <a:p>
            <a:fld id="{C90997A8-538A-0F4B-82D6-32319021B635}" type="slidenum">
              <a:rPr lang="en-US" smtClean="0"/>
              <a:t>6</a:t>
            </a:fld>
            <a:endParaRPr lang="en-US"/>
          </a:p>
        </p:txBody>
      </p:sp>
    </p:spTree>
    <p:extLst>
      <p:ext uri="{BB962C8B-B14F-4D97-AF65-F5344CB8AC3E}">
        <p14:creationId xmlns:p14="http://schemas.microsoft.com/office/powerpoint/2010/main" val="3322142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B8352-6150-FD46-9096-333D847AF635}" type="slidenum">
              <a:rPr lang="en-US" smtClean="0"/>
              <a:t>7</a:t>
            </a:fld>
            <a:endParaRPr lang="en-US" dirty="0"/>
          </a:p>
        </p:txBody>
      </p:sp>
    </p:spTree>
    <p:extLst>
      <p:ext uri="{BB962C8B-B14F-4D97-AF65-F5344CB8AC3E}">
        <p14:creationId xmlns:p14="http://schemas.microsoft.com/office/powerpoint/2010/main" val="1980160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EB8352-6150-FD46-9096-333D847AF635}" type="slidenum">
              <a:rPr lang="en-US" smtClean="0"/>
              <a:t>8</a:t>
            </a:fld>
            <a:endParaRPr lang="en-US" dirty="0"/>
          </a:p>
        </p:txBody>
      </p:sp>
    </p:spTree>
    <p:extLst>
      <p:ext uri="{BB962C8B-B14F-4D97-AF65-F5344CB8AC3E}">
        <p14:creationId xmlns:p14="http://schemas.microsoft.com/office/powerpoint/2010/main" val="3489489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EB8352-6150-FD46-9096-333D847AF635}" type="slidenum">
              <a:rPr lang="en-US" smtClean="0"/>
              <a:t>9</a:t>
            </a:fld>
            <a:endParaRPr lang="en-US" dirty="0"/>
          </a:p>
        </p:txBody>
      </p:sp>
    </p:spTree>
    <p:extLst>
      <p:ext uri="{BB962C8B-B14F-4D97-AF65-F5344CB8AC3E}">
        <p14:creationId xmlns:p14="http://schemas.microsoft.com/office/powerpoint/2010/main" val="2920932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793193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B8352-6150-FD46-9096-333D847AF635}" type="slidenum">
              <a:rPr lang="en-US" smtClean="0"/>
              <a:t>13</a:t>
            </a:fld>
            <a:endParaRPr lang="en-US" dirty="0"/>
          </a:p>
        </p:txBody>
      </p:sp>
    </p:spTree>
    <p:extLst>
      <p:ext uri="{BB962C8B-B14F-4D97-AF65-F5344CB8AC3E}">
        <p14:creationId xmlns:p14="http://schemas.microsoft.com/office/powerpoint/2010/main" val="3629992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B8352-6150-FD46-9096-333D847AF635}" type="slidenum">
              <a:rPr lang="en-US" smtClean="0"/>
              <a:t>15</a:t>
            </a:fld>
            <a:endParaRPr lang="en-US" dirty="0"/>
          </a:p>
        </p:txBody>
      </p:sp>
    </p:spTree>
    <p:extLst>
      <p:ext uri="{BB962C8B-B14F-4D97-AF65-F5344CB8AC3E}">
        <p14:creationId xmlns:p14="http://schemas.microsoft.com/office/powerpoint/2010/main" val="3852432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0997A8-538A-0F4B-82D6-32319021B635}" type="slidenum">
              <a:rPr lang="en-US" smtClean="0"/>
              <a:t>18</a:t>
            </a:fld>
            <a:endParaRPr lang="en-US"/>
          </a:p>
        </p:txBody>
      </p:sp>
    </p:spTree>
    <p:extLst>
      <p:ext uri="{BB962C8B-B14F-4D97-AF65-F5344CB8AC3E}">
        <p14:creationId xmlns:p14="http://schemas.microsoft.com/office/powerpoint/2010/main" val="3414207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200" b="0" i="0" u="none" strike="noStrike" cap="none">
              <a:solidFill>
                <a:srgbClr val="000000"/>
              </a:solidFill>
              <a:latin typeface="Arial"/>
              <a:ea typeface="Arial"/>
              <a:cs typeface="Arial"/>
              <a:sym typeface="Arial"/>
            </a:endParaRPr>
          </a:p>
        </p:txBody>
      </p:sp>
      <p:sp>
        <p:nvSpPr>
          <p:cNvPr id="583" name="Google Shape;583;p40:notes"/>
          <p:cNvSpPr>
            <a:spLocks noGrp="1" noRot="1" noChangeAspect="1"/>
          </p:cNvSpPr>
          <p:nvPr>
            <p:ph type="sldImg" idx="2"/>
          </p:nvPr>
        </p:nvSpPr>
        <p:spPr>
          <a:xfrm>
            <a:off x="411163" y="698500"/>
            <a:ext cx="6194425" cy="34845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4" name="Google Shape;584;p40:notes"/>
          <p:cNvSpPr txBox="1">
            <a:spLocks noGrp="1"/>
          </p:cNvSpPr>
          <p:nvPr>
            <p:ph type="body" idx="1"/>
          </p:nvPr>
        </p:nvSpPr>
        <p:spPr>
          <a:xfrm>
            <a:off x="933450" y="4413314"/>
            <a:ext cx="5143500" cy="4184819"/>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200" b="0" i="0" u="none" strike="noStrike" cap="none" dirty="0">
                <a:solidFill>
                  <a:schemeClr val="dk1"/>
                </a:solidFill>
                <a:latin typeface="Calibri"/>
                <a:ea typeface="Calibri"/>
                <a:cs typeface="Calibri"/>
                <a:sym typeface="Calibri"/>
              </a:rPr>
              <a:t>Subjects related to working from home. Cybercriminals are preying on heightened stress, distraction, urgency, curiosity and fear in users. These types of attacks are effective because they cause a person to react before thinking logically about the legitimacy of the email.</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9027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0" name="Google Shape;85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1187067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0" name="Google Shape;75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200"/>
              <a:buFont typeface="Calibri"/>
              <a:buNone/>
            </a:pPr>
            <a:r>
              <a:rPr lang="en-US" sz="1200"/>
              <a:t>1- user on the web</a:t>
            </a:r>
            <a:endParaRPr/>
          </a:p>
          <a:p>
            <a:pPr marL="0" marR="0" lvl="0" indent="0" algn="l" rtl="0">
              <a:lnSpc>
                <a:spcPct val="115000"/>
              </a:lnSpc>
              <a:spcBef>
                <a:spcPts val="1000"/>
              </a:spcBef>
              <a:spcAft>
                <a:spcPts val="0"/>
              </a:spcAft>
              <a:buClr>
                <a:schemeClr val="dk1"/>
              </a:buClr>
              <a:buSzPts val="1200"/>
              <a:buFont typeface="Calibri"/>
              <a:buNone/>
            </a:pPr>
            <a:r>
              <a:rPr lang="en-US" sz="1200"/>
              <a:t>2- they click link and reach out to webserver with dropper (skipped if in the email attachment</a:t>
            </a:r>
            <a:endParaRPr/>
          </a:p>
          <a:p>
            <a:pPr marL="0" marR="0" lvl="0" indent="0" algn="l" rtl="0">
              <a:lnSpc>
                <a:spcPct val="115000"/>
              </a:lnSpc>
              <a:spcBef>
                <a:spcPts val="1000"/>
              </a:spcBef>
              <a:spcAft>
                <a:spcPts val="0"/>
              </a:spcAft>
              <a:buClr>
                <a:schemeClr val="dk1"/>
              </a:buClr>
              <a:buSzPts val="1200"/>
              <a:buFont typeface="Calibri"/>
              <a:buNone/>
            </a:pPr>
            <a:r>
              <a:rPr lang="en-US" sz="1200"/>
              <a:t>3- dropper downloaded (Recon, persistence, lateral movement, </a:t>
            </a:r>
            <a:endParaRPr/>
          </a:p>
          <a:p>
            <a:pPr marL="0" marR="0" lvl="0" indent="0" algn="l" rtl="0">
              <a:lnSpc>
                <a:spcPct val="115000"/>
              </a:lnSpc>
              <a:spcBef>
                <a:spcPts val="1000"/>
              </a:spcBef>
              <a:spcAft>
                <a:spcPts val="0"/>
              </a:spcAft>
              <a:buClr>
                <a:schemeClr val="dk1"/>
              </a:buClr>
              <a:buSzPts val="1200"/>
              <a:buFont typeface="Calibri"/>
              <a:buNone/>
            </a:pPr>
            <a:r>
              <a:rPr lang="en-US" sz="1200"/>
              <a:t>4- dropper reaches out for the actual malware</a:t>
            </a:r>
            <a:endParaRPr/>
          </a:p>
          <a:p>
            <a:pPr marL="0" marR="0" lvl="0" indent="0" algn="l" rtl="0">
              <a:lnSpc>
                <a:spcPct val="115000"/>
              </a:lnSpc>
              <a:spcBef>
                <a:spcPts val="1000"/>
              </a:spcBef>
              <a:spcAft>
                <a:spcPts val="0"/>
              </a:spcAft>
              <a:buClr>
                <a:schemeClr val="dk1"/>
              </a:buClr>
              <a:buSzPts val="1200"/>
              <a:buFont typeface="Calibri"/>
              <a:buNone/>
            </a:pPr>
            <a:r>
              <a:rPr lang="en-US" sz="1200"/>
              <a:t>5 – malware downloaded</a:t>
            </a:r>
            <a:endParaRPr/>
          </a:p>
          <a:p>
            <a:pPr marL="0" marR="0" lvl="0" indent="0" algn="l" rtl="0">
              <a:lnSpc>
                <a:spcPct val="115000"/>
              </a:lnSpc>
              <a:spcBef>
                <a:spcPts val="1000"/>
              </a:spcBef>
              <a:spcAft>
                <a:spcPts val="0"/>
              </a:spcAft>
              <a:buClr>
                <a:schemeClr val="dk1"/>
              </a:buClr>
              <a:buSzPts val="1200"/>
              <a:buFont typeface="Calibri"/>
              <a:buNone/>
            </a:pPr>
            <a:r>
              <a:rPr lang="en-US" sz="1200"/>
              <a:t>6 – encryption starts, keys are exchanged (data exfiltrated)</a:t>
            </a:r>
            <a:endParaRPr/>
          </a:p>
          <a:p>
            <a:pPr marL="0" marR="0" lvl="0" indent="0" algn="l" rtl="0">
              <a:lnSpc>
                <a:spcPct val="115000"/>
              </a:lnSpc>
              <a:spcBef>
                <a:spcPts val="1000"/>
              </a:spcBef>
              <a:spcAft>
                <a:spcPts val="0"/>
              </a:spcAft>
              <a:buClr>
                <a:schemeClr val="dk1"/>
              </a:buClr>
              <a:buSzPts val="1200"/>
              <a:buFont typeface="Calibri"/>
              <a:buNone/>
            </a:pPr>
            <a:r>
              <a:rPr lang="en-US" sz="1200"/>
              <a:t>7 – encryption completes, page is displayed</a:t>
            </a:r>
            <a:endParaRPr/>
          </a:p>
        </p:txBody>
      </p:sp>
      <p:sp>
        <p:nvSpPr>
          <p:cNvPr id="751" name="Google Shape;75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220872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EB8352-6150-FD46-9096-333D847AF635}" type="slidenum">
              <a:rPr lang="en-US" smtClean="0"/>
              <a:t>23</a:t>
            </a:fld>
            <a:endParaRPr lang="en-US" dirty="0"/>
          </a:p>
        </p:txBody>
      </p:sp>
    </p:spTree>
    <p:extLst>
      <p:ext uri="{BB962C8B-B14F-4D97-AF65-F5344CB8AC3E}">
        <p14:creationId xmlns:p14="http://schemas.microsoft.com/office/powerpoint/2010/main" val="3016546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997A8-538A-0F4B-82D6-32319021B635}" type="slidenum">
              <a:rPr lang="en-US" smtClean="0"/>
              <a:t>24</a:t>
            </a:fld>
            <a:endParaRPr lang="en-US"/>
          </a:p>
        </p:txBody>
      </p:sp>
    </p:spTree>
    <p:extLst>
      <p:ext uri="{BB962C8B-B14F-4D97-AF65-F5344CB8AC3E}">
        <p14:creationId xmlns:p14="http://schemas.microsoft.com/office/powerpoint/2010/main" val="3064745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PASSWORD IS A TOOTHBRUSH!</a:t>
            </a:r>
          </a:p>
          <a:p>
            <a:r>
              <a:rPr lang="en-US" dirty="0"/>
              <a:t>Avoid Reuse - Never use the same password on multiple systems, applications, or platforms – different accounts require different passwords. The use of the same password gives the cybercriminal an ability to use that credential set on multiple platforms and gain access.</a:t>
            </a:r>
          </a:p>
          <a:p>
            <a:r>
              <a:rPr lang="en-US" dirty="0"/>
              <a:t>Regularly change your password – while Microsoft killed the password expiration policy earlier this year, signaling the ineffectiveness of frequently changing passwords (e.g. every 30 days), the need for passwords to be changed at some regular interval (while not as frequent as every 30 days) is still necessary.</a:t>
            </a:r>
          </a:p>
          <a:p>
            <a:r>
              <a:rPr lang="en-US" dirty="0"/>
              <a:t>Longer passwords are better – rather than a complex short password (e.g., 3#f7Gw%8b), a longer password that uses a combination of upper/lower case letters, numbers, and symbols is more secure. The best is a passphrase with 25 characters or more. (e.g., Of the Top 10, I like #3 the best!)</a:t>
            </a:r>
          </a:p>
          <a:p>
            <a:endParaRPr lang="en-US" dirty="0"/>
          </a:p>
        </p:txBody>
      </p:sp>
      <p:sp>
        <p:nvSpPr>
          <p:cNvPr id="4" name="Slide Number Placeholder 3"/>
          <p:cNvSpPr>
            <a:spLocks noGrp="1"/>
          </p:cNvSpPr>
          <p:nvPr>
            <p:ph type="sldNum" sz="quarter" idx="5"/>
          </p:nvPr>
        </p:nvSpPr>
        <p:spPr/>
        <p:txBody>
          <a:bodyPr/>
          <a:lstStyle/>
          <a:p>
            <a:fld id="{394B2F96-62E9-6949-B3AF-23120F9FAC0A}" type="slidenum">
              <a:rPr lang="en-US" smtClean="0"/>
              <a:t>25</a:t>
            </a:fld>
            <a:endParaRPr lang="en-US"/>
          </a:p>
        </p:txBody>
      </p:sp>
    </p:spTree>
    <p:extLst>
      <p:ext uri="{BB962C8B-B14F-4D97-AF65-F5344CB8AC3E}">
        <p14:creationId xmlns:p14="http://schemas.microsoft.com/office/powerpoint/2010/main" val="110936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0997A8-538A-0F4B-82D6-32319021B635}" type="slidenum">
              <a:rPr lang="en-US" smtClean="0"/>
              <a:t>26</a:t>
            </a:fld>
            <a:endParaRPr lang="en-US"/>
          </a:p>
        </p:txBody>
      </p:sp>
    </p:spTree>
    <p:extLst>
      <p:ext uri="{BB962C8B-B14F-4D97-AF65-F5344CB8AC3E}">
        <p14:creationId xmlns:p14="http://schemas.microsoft.com/office/powerpoint/2010/main" val="1684773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0997A8-538A-0F4B-82D6-32319021B635}" type="slidenum">
              <a:rPr lang="en-US" smtClean="0"/>
              <a:t>27</a:t>
            </a:fld>
            <a:endParaRPr lang="en-US"/>
          </a:p>
        </p:txBody>
      </p:sp>
    </p:spTree>
    <p:extLst>
      <p:ext uri="{BB962C8B-B14F-4D97-AF65-F5344CB8AC3E}">
        <p14:creationId xmlns:p14="http://schemas.microsoft.com/office/powerpoint/2010/main" val="1173283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THIS SLIDE OUT</a:t>
            </a:r>
          </a:p>
          <a:p>
            <a:endParaRPr lang="en-US" dirty="0"/>
          </a:p>
        </p:txBody>
      </p:sp>
      <p:sp>
        <p:nvSpPr>
          <p:cNvPr id="4" name="Slide Number Placeholder 3"/>
          <p:cNvSpPr>
            <a:spLocks noGrp="1"/>
          </p:cNvSpPr>
          <p:nvPr>
            <p:ph type="sldNum" sz="quarter" idx="5"/>
          </p:nvPr>
        </p:nvSpPr>
        <p:spPr/>
        <p:txBody>
          <a:bodyPr/>
          <a:lstStyle/>
          <a:p>
            <a:fld id="{C90997A8-538A-0F4B-82D6-32319021B635}" type="slidenum">
              <a:rPr lang="en-US" smtClean="0"/>
              <a:t>28</a:t>
            </a:fld>
            <a:endParaRPr lang="en-US"/>
          </a:p>
        </p:txBody>
      </p:sp>
    </p:spTree>
    <p:extLst>
      <p:ext uri="{BB962C8B-B14F-4D97-AF65-F5344CB8AC3E}">
        <p14:creationId xmlns:p14="http://schemas.microsoft.com/office/powerpoint/2010/main" val="407906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Hotels</a:t>
            </a:r>
          </a:p>
          <a:p>
            <a:r>
              <a:rPr lang="en-US" dirty="0"/>
              <a:t>Coffee Shops</a:t>
            </a:r>
          </a:p>
          <a:p>
            <a:r>
              <a:rPr lang="en-US" dirty="0"/>
              <a:t>Work systems to organization</a:t>
            </a:r>
          </a:p>
          <a:p>
            <a:r>
              <a:rPr lang="en-US" dirty="0"/>
              <a:t>Disguise your home IP address</a:t>
            </a:r>
          </a:p>
          <a:p>
            <a:endParaRPr lang="en-US" dirty="0"/>
          </a:p>
        </p:txBody>
      </p:sp>
      <p:sp>
        <p:nvSpPr>
          <p:cNvPr id="4" name="Slide Number Placeholder 3"/>
          <p:cNvSpPr>
            <a:spLocks noGrp="1"/>
          </p:cNvSpPr>
          <p:nvPr>
            <p:ph type="sldNum" sz="quarter" idx="5"/>
          </p:nvPr>
        </p:nvSpPr>
        <p:spPr/>
        <p:txBody>
          <a:bodyPr/>
          <a:lstStyle/>
          <a:p>
            <a:fld id="{C90997A8-538A-0F4B-82D6-32319021B635}" type="slidenum">
              <a:rPr lang="en-US" smtClean="0"/>
              <a:t>29</a:t>
            </a:fld>
            <a:endParaRPr lang="en-US"/>
          </a:p>
        </p:txBody>
      </p:sp>
    </p:spTree>
    <p:extLst>
      <p:ext uri="{BB962C8B-B14F-4D97-AF65-F5344CB8AC3E}">
        <p14:creationId xmlns:p14="http://schemas.microsoft.com/office/powerpoint/2010/main" val="2087015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p:cNvSpPr/>
          <p:nvPr userDrawn="1"/>
        </p:nvSpPr>
        <p:spPr>
          <a:xfrm>
            <a:off x="0" y="1689410"/>
            <a:ext cx="12192000" cy="3479181"/>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9679" y="3032801"/>
            <a:ext cx="2877948" cy="792398"/>
          </a:xfrm>
          <a:prstGeom prst="rect">
            <a:avLst/>
          </a:prstGeom>
        </p:spPr>
      </p:pic>
      <p:sp>
        <p:nvSpPr>
          <p:cNvPr id="2" name="Title 1"/>
          <p:cNvSpPr>
            <a:spLocks noGrp="1"/>
          </p:cNvSpPr>
          <p:nvPr>
            <p:ph type="ctrTitle"/>
          </p:nvPr>
        </p:nvSpPr>
        <p:spPr>
          <a:xfrm>
            <a:off x="5097967" y="2348572"/>
            <a:ext cx="6523463" cy="1643565"/>
          </a:xfrm>
        </p:spPr>
        <p:txBody>
          <a:bodyPr anchor="ctr">
            <a:normAutofit/>
          </a:bodyPr>
          <a:lstStyle>
            <a:lvl1pPr algn="l">
              <a:defRPr sz="4800" b="1">
                <a:solidFill>
                  <a:schemeClr val="bg1"/>
                </a:solidFill>
              </a:defRPr>
            </a:lvl1pPr>
          </a:lstStyle>
          <a:p>
            <a:r>
              <a:rPr lang="en-US" dirty="0"/>
              <a:t>Click to edit Master title style</a:t>
            </a:r>
          </a:p>
        </p:txBody>
      </p:sp>
      <p:cxnSp>
        <p:nvCxnSpPr>
          <p:cNvPr id="14" name="Straight Connector 13"/>
          <p:cNvCxnSpPr/>
          <p:nvPr userDrawn="1"/>
        </p:nvCxnSpPr>
        <p:spPr>
          <a:xfrm>
            <a:off x="4527396" y="2224669"/>
            <a:ext cx="0" cy="2408663"/>
          </a:xfrm>
          <a:prstGeom prst="line">
            <a:avLst/>
          </a:prstGeom>
        </p:spPr>
        <p:style>
          <a:lnRef idx="1">
            <a:schemeClr val="accent1"/>
          </a:lnRef>
          <a:fillRef idx="0">
            <a:schemeClr val="accent1"/>
          </a:fillRef>
          <a:effectRef idx="0">
            <a:schemeClr val="accent1"/>
          </a:effectRef>
          <a:fontRef idx="minor">
            <a:schemeClr val="tx1"/>
          </a:fontRef>
        </p:style>
      </p:cxnSp>
      <p:sp>
        <p:nvSpPr>
          <p:cNvPr id="16" name="Subtitle 2"/>
          <p:cNvSpPr>
            <a:spLocks noGrp="1"/>
          </p:cNvSpPr>
          <p:nvPr>
            <p:ph type="subTitle" idx="1"/>
          </p:nvPr>
        </p:nvSpPr>
        <p:spPr>
          <a:xfrm>
            <a:off x="5097967" y="4127192"/>
            <a:ext cx="6209371" cy="507380"/>
          </a:xfrm>
        </p:spPr>
        <p:txBody>
          <a:bodyPr/>
          <a:lstStyle>
            <a:lvl1pPr marL="0" indent="0" algn="l">
              <a:buNone/>
              <a:defRPr sz="240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Rectangle 9"/>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ternate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0" y="5638800"/>
            <a:ext cx="12192000" cy="12192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082358" y="5972974"/>
            <a:ext cx="2035134" cy="560342"/>
          </a:xfrm>
          <a:prstGeom prst="rect">
            <a:avLst/>
          </a:prstGeom>
        </p:spPr>
      </p:pic>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0" y="256478"/>
            <a:ext cx="12192000" cy="5382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p:nvPr>
        </p:nvSpPr>
        <p:spPr>
          <a:xfrm>
            <a:off x="493161" y="1109609"/>
            <a:ext cx="11128270" cy="3637051"/>
          </a:xfrm>
        </p:spPr>
        <p:txBody>
          <a:bodyPr anchor="ctr">
            <a:normAutofit/>
          </a:bodyPr>
          <a:lstStyle>
            <a:lvl1pPr algn="ctr">
              <a:defRPr sz="4800" b="1">
                <a:solidFill>
                  <a:schemeClr val="tx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Special)">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Rectangle 15"/>
          <p:cNvSpPr/>
          <p:nvPr userDrawn="1"/>
        </p:nvSpPr>
        <p:spPr>
          <a:xfrm>
            <a:off x="0" y="574454"/>
            <a:ext cx="12192000" cy="5647926"/>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995746" y="1029494"/>
            <a:ext cx="6791093" cy="4572000"/>
          </a:xfrm>
        </p:spPr>
        <p:txBody>
          <a:bodyPr anchor="ctr">
            <a:no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4527396" y="758283"/>
            <a:ext cx="0" cy="5330283"/>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961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p:cNvSpPr/>
          <p:nvPr userDrawn="1"/>
        </p:nvSpPr>
        <p:spPr>
          <a:xfrm>
            <a:off x="0" y="0"/>
            <a:ext cx="12192000" cy="6858000"/>
          </a:xfrm>
          <a:prstGeom prst="rect">
            <a:avLst/>
          </a:prstGeom>
          <a:gradFill>
            <a:gsLst>
              <a:gs pos="0">
                <a:schemeClr val="tx1">
                  <a:alpha val="20000"/>
                </a:schemeClr>
              </a:gs>
              <a:gs pos="62000">
                <a:schemeClr val="tx1">
                  <a:alpha val="2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a:off x="4527396" y="758283"/>
            <a:ext cx="0" cy="5330283"/>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gue (Alternat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lum bright="70000" contras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p:cNvSpPr/>
          <p:nvPr userDrawn="1"/>
        </p:nvSpPr>
        <p:spPr>
          <a:xfrm>
            <a:off x="0" y="256478"/>
            <a:ext cx="4527396" cy="66015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gue (Customiz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p:cNvSpPr/>
          <p:nvPr userDrawn="1"/>
        </p:nvSpPr>
        <p:spPr>
          <a:xfrm>
            <a:off x="0" y="0"/>
            <a:ext cx="12192000" cy="6858000"/>
          </a:xfrm>
          <a:prstGeom prst="rect">
            <a:avLst/>
          </a:prstGeom>
          <a:gradFill>
            <a:gsLst>
              <a:gs pos="0">
                <a:schemeClr val="tx1">
                  <a:alpha val="20000"/>
                </a:schemeClr>
              </a:gs>
              <a:gs pos="62000">
                <a:schemeClr val="tx1">
                  <a:alpha val="2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sp>
        <p:nvSpPr>
          <p:cNvPr id="15" name="Rectangle 14"/>
          <p:cNvSpPr/>
          <p:nvPr userDrawn="1"/>
        </p:nvSpPr>
        <p:spPr>
          <a:xfrm>
            <a:off x="4526669" y="255781"/>
            <a:ext cx="7665491" cy="66022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icture Placeholder 4"/>
          <p:cNvSpPr>
            <a:spLocks noGrp="1"/>
          </p:cNvSpPr>
          <p:nvPr>
            <p:ph type="pic" sz="quarter" idx="10"/>
          </p:nvPr>
        </p:nvSpPr>
        <p:spPr>
          <a:xfrm>
            <a:off x="4527396" y="256478"/>
            <a:ext cx="7664604" cy="6601522"/>
          </a:xfr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
        <p:nvSpPr>
          <p:cNvPr id="3" name="Text Placeholder 2"/>
          <p:cNvSpPr>
            <a:spLocks noGrp="1"/>
          </p:cNvSpPr>
          <p:nvPr>
            <p:ph type="body" sz="quarter" idx="10"/>
          </p:nvPr>
        </p:nvSpPr>
        <p:spPr>
          <a:xfrm>
            <a:off x="314325" y="1055781"/>
            <a:ext cx="11442700" cy="338138"/>
          </a:xfrm>
        </p:spPr>
        <p:txBody>
          <a:bodyPr>
            <a:normAutofit/>
          </a:bodyPr>
          <a:lstStyle>
            <a:lvl1pPr marL="0" indent="0">
              <a:buNone/>
              <a:defRPr sz="1600">
                <a:solidFill>
                  <a:schemeClr val="tx1"/>
                </a:solidFill>
              </a:defRPr>
            </a:lvl1pPr>
          </a:lstStyle>
          <a:p>
            <a:pPr lvl="0"/>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11442478"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11442478"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
        <p:nvSpPr>
          <p:cNvPr id="20" name="Text Placeholder 2"/>
          <p:cNvSpPr>
            <a:spLocks noGrp="1"/>
          </p:cNvSpPr>
          <p:nvPr>
            <p:ph type="body" sz="quarter" idx="10"/>
          </p:nvPr>
        </p:nvSpPr>
        <p:spPr>
          <a:xfrm>
            <a:off x="314325" y="1055781"/>
            <a:ext cx="11442700" cy="338138"/>
          </a:xfrm>
        </p:spPr>
        <p:txBody>
          <a:bodyPr>
            <a:normAutofit/>
          </a:bodyPr>
          <a:lstStyle>
            <a:lvl1pPr marL="0" indent="0">
              <a:buNone/>
              <a:defRPr sz="1600">
                <a:solidFill>
                  <a:schemeClr val="tx1"/>
                </a:solidFill>
              </a:defRPr>
            </a:lvl1pPr>
          </a:lstStyle>
          <a:p>
            <a:pPr lvl="0"/>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1" y="256478"/>
            <a:ext cx="12192001"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5564193"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6192378" y="1588888"/>
            <a:ext cx="5564193"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title, and Two Content">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1" y="256478"/>
            <a:ext cx="12192001"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5564193"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6192378" y="1588888"/>
            <a:ext cx="5564193"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
        <p:nvSpPr>
          <p:cNvPr id="23" name="Text Placeholder 2"/>
          <p:cNvSpPr>
            <a:spLocks noGrp="1"/>
          </p:cNvSpPr>
          <p:nvPr>
            <p:ph type="body" sz="quarter" idx="11"/>
          </p:nvPr>
        </p:nvSpPr>
        <p:spPr>
          <a:xfrm>
            <a:off x="314325" y="1055781"/>
            <a:ext cx="11442700" cy="338138"/>
          </a:xfrm>
        </p:spPr>
        <p:txBody>
          <a:bodyPr>
            <a:normAutofit/>
          </a:bodyPr>
          <a:lstStyle>
            <a:lvl1pPr marL="0" indent="0">
              <a:buNone/>
              <a:defRPr sz="1600">
                <a:solidFill>
                  <a:schemeClr val="tx1"/>
                </a:solidFill>
              </a:defRPr>
            </a:lvl1pPr>
          </a:lstStyle>
          <a:p>
            <a:pPr lvl="0"/>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1" y="256478"/>
            <a:ext cx="12192001"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4247003" y="1588885"/>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idx="12"/>
          </p:nvPr>
        </p:nvSpPr>
        <p:spPr>
          <a:xfrm>
            <a:off x="8179914" y="1588885"/>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Three Content">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1" y="256478"/>
            <a:ext cx="12192001"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314093" y="1588889"/>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4247003" y="1588885"/>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idx="12"/>
          </p:nvPr>
        </p:nvSpPr>
        <p:spPr>
          <a:xfrm>
            <a:off x="8179914" y="1588885"/>
            <a:ext cx="3660979"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itle 1"/>
          <p:cNvSpPr>
            <a:spLocks noGrp="1"/>
          </p:cNvSpPr>
          <p:nvPr>
            <p:ph type="title"/>
          </p:nvPr>
        </p:nvSpPr>
        <p:spPr>
          <a:xfrm>
            <a:off x="314093" y="460860"/>
            <a:ext cx="11442478" cy="738193"/>
          </a:xfrm>
        </p:spPr>
        <p:txBody>
          <a:bodyPr anchor="ctr">
            <a:normAutofit/>
          </a:bodyPr>
          <a:lstStyle>
            <a:lvl1pPr algn="l">
              <a:defRPr sz="3600">
                <a:solidFill>
                  <a:schemeClr val="tx1"/>
                </a:solidFill>
              </a:defRPr>
            </a:lvl1pPr>
          </a:lstStyle>
          <a:p>
            <a:r>
              <a:rPr lang="en-US" dirty="0"/>
              <a:t>Click to edit Master title style</a:t>
            </a:r>
          </a:p>
        </p:txBody>
      </p:sp>
      <p:sp>
        <p:nvSpPr>
          <p:cNvPr id="24" name="Text Placeholder 2"/>
          <p:cNvSpPr>
            <a:spLocks noGrp="1"/>
          </p:cNvSpPr>
          <p:nvPr>
            <p:ph type="body" sz="quarter" idx="13"/>
          </p:nvPr>
        </p:nvSpPr>
        <p:spPr>
          <a:xfrm>
            <a:off x="314325" y="1055781"/>
            <a:ext cx="11442700" cy="338138"/>
          </a:xfrm>
        </p:spPr>
        <p:txBody>
          <a:bodyPr>
            <a:normAutofit/>
          </a:bodyPr>
          <a:lstStyle>
            <a:lvl1pPr marL="0" indent="0">
              <a:buNone/>
              <a:defRPr sz="1600">
                <a:solidFill>
                  <a:schemeClr val="tx1"/>
                </a:solidFill>
              </a:defRPr>
            </a:lvl1pPr>
          </a:lstStyle>
          <a:p>
            <a:pPr lvl="0"/>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Left and Pictur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5917474" y="256478"/>
            <a:ext cx="6274526" cy="59990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4"/>
          <p:cNvSpPr>
            <a:spLocks noGrp="1"/>
          </p:cNvSpPr>
          <p:nvPr>
            <p:ph type="pic" sz="quarter" idx="10"/>
          </p:nvPr>
        </p:nvSpPr>
        <p:spPr>
          <a:xfrm>
            <a:off x="5918200" y="257175"/>
            <a:ext cx="6273800" cy="5998326"/>
          </a:xfrm>
        </p:spPr>
        <p:txBody>
          <a:bodyPr/>
          <a:lstStyle/>
          <a:p>
            <a:endParaRPr lang="en-US" dirty="0"/>
          </a:p>
        </p:txBody>
      </p:sp>
      <p:sp>
        <p:nvSpPr>
          <p:cNvPr id="23" name="Content Placeholder 2"/>
          <p:cNvSpPr>
            <a:spLocks noGrp="1"/>
          </p:cNvSpPr>
          <p:nvPr>
            <p:ph idx="1"/>
          </p:nvPr>
        </p:nvSpPr>
        <p:spPr>
          <a:xfrm>
            <a:off x="314093" y="1588889"/>
            <a:ext cx="5315998"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1"/>
          <p:cNvSpPr>
            <a:spLocks noGrp="1"/>
          </p:cNvSpPr>
          <p:nvPr>
            <p:ph type="title"/>
          </p:nvPr>
        </p:nvSpPr>
        <p:spPr>
          <a:xfrm>
            <a:off x="314093" y="460860"/>
            <a:ext cx="5315998" cy="738193"/>
          </a:xfrm>
        </p:spPr>
        <p:txBody>
          <a:bodyPr anchor="ctr">
            <a:no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Right and Pictur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7" y="255781"/>
            <a:ext cx="6274526" cy="59990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4"/>
          <p:cNvSpPr>
            <a:spLocks noGrp="1"/>
          </p:cNvSpPr>
          <p:nvPr>
            <p:ph type="pic" sz="quarter" idx="10"/>
          </p:nvPr>
        </p:nvSpPr>
        <p:spPr>
          <a:xfrm>
            <a:off x="-1" y="256478"/>
            <a:ext cx="6273800" cy="5998326"/>
          </a:xfrm>
        </p:spPr>
        <p:txBody>
          <a:bodyPr/>
          <a:lstStyle/>
          <a:p>
            <a:endParaRPr lang="en-US" dirty="0"/>
          </a:p>
        </p:txBody>
      </p:sp>
      <p:sp>
        <p:nvSpPr>
          <p:cNvPr id="15" name="Content Placeholder 2"/>
          <p:cNvSpPr>
            <a:spLocks noGrp="1"/>
          </p:cNvSpPr>
          <p:nvPr>
            <p:ph idx="1"/>
          </p:nvPr>
        </p:nvSpPr>
        <p:spPr>
          <a:xfrm>
            <a:off x="6588619" y="1588888"/>
            <a:ext cx="5315998" cy="4328585"/>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p:cNvSpPr>
            <a:spLocks noGrp="1"/>
          </p:cNvSpPr>
          <p:nvPr>
            <p:ph type="title"/>
          </p:nvPr>
        </p:nvSpPr>
        <p:spPr>
          <a:xfrm>
            <a:off x="6588619" y="460859"/>
            <a:ext cx="5315998" cy="738193"/>
          </a:xfrm>
        </p:spPr>
        <p:txBody>
          <a:bodyPr anchor="ctr">
            <a:no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Left and Chart Area">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0" y="256477"/>
            <a:ext cx="5917474" cy="5999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p:cNvSpPr>
            <a:spLocks noGrp="1"/>
          </p:cNvSpPr>
          <p:nvPr>
            <p:ph idx="1"/>
          </p:nvPr>
        </p:nvSpPr>
        <p:spPr>
          <a:xfrm>
            <a:off x="314093" y="1588889"/>
            <a:ext cx="5315998" cy="4254067"/>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p:nvPr>
        </p:nvSpPr>
        <p:spPr>
          <a:xfrm>
            <a:off x="314093" y="460860"/>
            <a:ext cx="5315998" cy="725485"/>
          </a:xfrm>
        </p:spPr>
        <p:txBody>
          <a:bodyPr anchor="ctr">
            <a:no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Right and Content Area">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6274526" y="256477"/>
            <a:ext cx="5917474" cy="5999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p:cNvSpPr>
            <a:spLocks noGrp="1"/>
          </p:cNvSpPr>
          <p:nvPr>
            <p:ph idx="1"/>
          </p:nvPr>
        </p:nvSpPr>
        <p:spPr>
          <a:xfrm>
            <a:off x="6588619" y="1588889"/>
            <a:ext cx="5315998" cy="4254067"/>
          </a:xfrm>
        </p:spPr>
        <p:txBody>
          <a:bodyPr anchor="t">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p:nvPr>
        </p:nvSpPr>
        <p:spPr>
          <a:xfrm>
            <a:off x="6588619" y="460860"/>
            <a:ext cx="5315998" cy="725485"/>
          </a:xfrm>
        </p:spPr>
        <p:txBody>
          <a:bodyPr anchor="ctr">
            <a:noAutofit/>
          </a:bodyPr>
          <a:lstStyle>
            <a:lvl1pPr algn="l">
              <a:defRPr sz="3600">
                <a:solidFill>
                  <a:schemeClr val="tx1"/>
                </a:solidFill>
              </a:defRPr>
            </a:lvl1pPr>
          </a:lstStyle>
          <a:p>
            <a:r>
              <a:rPr lang="en-US" dirty="0"/>
              <a:t>Click to edit Master title style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with Branding">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9" name="Rectangle 18"/>
          <p:cNvSpPr/>
          <p:nvPr userDrawn="1"/>
        </p:nvSpPr>
        <p:spPr>
          <a:xfrm>
            <a:off x="1" y="256478"/>
            <a:ext cx="12192000" cy="599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 Horizontal">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Rectangle 15"/>
          <p:cNvSpPr/>
          <p:nvPr userDrawn="1"/>
        </p:nvSpPr>
        <p:spPr>
          <a:xfrm>
            <a:off x="0" y="1365812"/>
            <a:ext cx="12192000" cy="407428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p:cNvSpPr>
            <a:spLocks noGrp="1"/>
          </p:cNvSpPr>
          <p:nvPr>
            <p:ph idx="1" hasCustomPrompt="1"/>
          </p:nvPr>
        </p:nvSpPr>
        <p:spPr>
          <a:xfrm>
            <a:off x="5509549" y="2696901"/>
            <a:ext cx="6035798" cy="1476762"/>
          </a:xfrm>
        </p:spPr>
        <p:txBody>
          <a:bodyPr anchor="ctr">
            <a:normAutofit/>
          </a:bodyPr>
          <a:lstStyle>
            <a:lvl1pPr marL="0" indent="0" algn="l">
              <a:buNone/>
              <a:defRPr sz="3200">
                <a:solidFill>
                  <a:schemeClr val="bg1"/>
                </a:solidFill>
              </a:defRPr>
            </a:lvl1pPr>
            <a:lvl2pPr marL="457200" indent="0">
              <a:buNone/>
              <a:defRPr sz="2000">
                <a:solidFill>
                  <a:schemeClr val="bg1"/>
                </a:solidFill>
              </a:defRPr>
            </a:lvl2pPr>
            <a:lvl3pPr marL="914400" indent="0">
              <a:buNone/>
              <a:defRPr sz="18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dirty="0"/>
              <a:t>Stat description</a:t>
            </a:r>
          </a:p>
        </p:txBody>
      </p:sp>
      <p:sp>
        <p:nvSpPr>
          <p:cNvPr id="19" name="Title 1"/>
          <p:cNvSpPr>
            <a:spLocks noGrp="1"/>
          </p:cNvSpPr>
          <p:nvPr>
            <p:ph type="title" hasCustomPrompt="1"/>
          </p:nvPr>
        </p:nvSpPr>
        <p:spPr>
          <a:xfrm>
            <a:off x="314093" y="2080922"/>
            <a:ext cx="4237982" cy="2778299"/>
          </a:xfrm>
        </p:spPr>
        <p:txBody>
          <a:bodyPr anchor="ctr">
            <a:noAutofit/>
          </a:bodyPr>
          <a:lstStyle>
            <a:lvl1pPr algn="r">
              <a:defRPr sz="12000">
                <a:solidFill>
                  <a:schemeClr val="bg1"/>
                </a:solidFill>
              </a:defRPr>
            </a:lvl1pPr>
          </a:lstStyle>
          <a:p>
            <a:r>
              <a:rPr lang="en-US" dirty="0"/>
              <a:t>Stat</a:t>
            </a:r>
          </a:p>
        </p:txBody>
      </p:sp>
      <p:cxnSp>
        <p:nvCxnSpPr>
          <p:cNvPr id="17" name="Straight Connector 16"/>
          <p:cNvCxnSpPr/>
          <p:nvPr userDrawn="1"/>
        </p:nvCxnSpPr>
        <p:spPr>
          <a:xfrm>
            <a:off x="4990382" y="2080922"/>
            <a:ext cx="0" cy="2650979"/>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 Vertical">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Rectangle 15"/>
          <p:cNvSpPr/>
          <p:nvPr userDrawn="1"/>
        </p:nvSpPr>
        <p:spPr>
          <a:xfrm>
            <a:off x="0" y="1365812"/>
            <a:ext cx="12192000" cy="407428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p:cNvSpPr>
            <a:spLocks noGrp="1"/>
          </p:cNvSpPr>
          <p:nvPr>
            <p:ph idx="1" hasCustomPrompt="1"/>
          </p:nvPr>
        </p:nvSpPr>
        <p:spPr>
          <a:xfrm>
            <a:off x="3265756" y="3958538"/>
            <a:ext cx="5299511" cy="1280074"/>
          </a:xfrm>
        </p:spPr>
        <p:txBody>
          <a:bodyPr anchor="t">
            <a:normAutofit/>
          </a:bodyPr>
          <a:lstStyle>
            <a:lvl1pPr marL="0" indent="0" algn="ctr">
              <a:buNone/>
              <a:defRPr sz="3200">
                <a:solidFill>
                  <a:schemeClr val="bg1"/>
                </a:solidFill>
              </a:defRPr>
            </a:lvl1pPr>
            <a:lvl2pPr marL="457200" indent="0">
              <a:buNone/>
              <a:defRPr sz="2000">
                <a:solidFill>
                  <a:schemeClr val="bg1"/>
                </a:solidFill>
              </a:defRPr>
            </a:lvl2pPr>
            <a:lvl3pPr marL="914400" indent="0">
              <a:buNone/>
              <a:defRPr sz="18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dirty="0"/>
              <a:t>Stat description</a:t>
            </a:r>
          </a:p>
        </p:txBody>
      </p:sp>
      <p:sp>
        <p:nvSpPr>
          <p:cNvPr id="19" name="Title 1"/>
          <p:cNvSpPr>
            <a:spLocks noGrp="1"/>
          </p:cNvSpPr>
          <p:nvPr>
            <p:ph type="title" hasCustomPrompt="1"/>
          </p:nvPr>
        </p:nvSpPr>
        <p:spPr>
          <a:xfrm>
            <a:off x="3265756" y="1975497"/>
            <a:ext cx="5299511" cy="1800242"/>
          </a:xfrm>
        </p:spPr>
        <p:txBody>
          <a:bodyPr anchor="ctr">
            <a:noAutofit/>
          </a:bodyPr>
          <a:lstStyle>
            <a:lvl1pPr algn="ctr">
              <a:defRPr sz="12000">
                <a:solidFill>
                  <a:schemeClr val="bg1"/>
                </a:solidFill>
              </a:defRPr>
            </a:lvl1pPr>
          </a:lstStyle>
          <a:p>
            <a:r>
              <a:rPr lang="en-US" dirty="0"/>
              <a:t>Stat</a:t>
            </a:r>
          </a:p>
        </p:txBody>
      </p:sp>
      <p:cxnSp>
        <p:nvCxnSpPr>
          <p:cNvPr id="17" name="Straight Connector 16"/>
          <p:cNvCxnSpPr/>
          <p:nvPr userDrawn="1"/>
        </p:nvCxnSpPr>
        <p:spPr>
          <a:xfrm flipH="1" flipV="1">
            <a:off x="3265756" y="3762021"/>
            <a:ext cx="5299511"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 (Horizontal)">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Rectangle 15"/>
          <p:cNvSpPr/>
          <p:nvPr userDrawn="1"/>
        </p:nvSpPr>
        <p:spPr>
          <a:xfrm>
            <a:off x="0" y="218533"/>
            <a:ext cx="12192000" cy="143184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p:cNvSpPr>
            <a:spLocks noGrp="1"/>
          </p:cNvSpPr>
          <p:nvPr>
            <p:ph idx="1" hasCustomPrompt="1"/>
          </p:nvPr>
        </p:nvSpPr>
        <p:spPr>
          <a:xfrm>
            <a:off x="2853872" y="452994"/>
            <a:ext cx="9044479" cy="940366"/>
          </a:xfrm>
        </p:spPr>
        <p:txBody>
          <a:bodyPr anchor="ctr">
            <a:normAutofit/>
          </a:bodyPr>
          <a:lstStyle>
            <a:lvl1pPr marL="0" indent="0" algn="l">
              <a:buNone/>
              <a:defRPr sz="3200">
                <a:solidFill>
                  <a:schemeClr val="bg1"/>
                </a:solidFill>
              </a:defRPr>
            </a:lvl1pPr>
            <a:lvl2pPr marL="457200" indent="0">
              <a:buNone/>
              <a:defRPr sz="2000">
                <a:solidFill>
                  <a:schemeClr val="bg1"/>
                </a:solidFill>
              </a:defRPr>
            </a:lvl2pPr>
            <a:lvl3pPr marL="914400" indent="0">
              <a:buNone/>
              <a:defRPr sz="18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dirty="0"/>
              <a:t>Stat description</a:t>
            </a:r>
          </a:p>
        </p:txBody>
      </p:sp>
      <p:sp>
        <p:nvSpPr>
          <p:cNvPr id="19" name="Title 1"/>
          <p:cNvSpPr>
            <a:spLocks noGrp="1"/>
          </p:cNvSpPr>
          <p:nvPr>
            <p:ph type="title" hasCustomPrompt="1"/>
          </p:nvPr>
        </p:nvSpPr>
        <p:spPr>
          <a:xfrm>
            <a:off x="98810" y="452994"/>
            <a:ext cx="2544029" cy="940366"/>
          </a:xfrm>
        </p:spPr>
        <p:txBody>
          <a:bodyPr anchor="ctr">
            <a:noAutofit/>
          </a:bodyPr>
          <a:lstStyle>
            <a:lvl1pPr algn="r">
              <a:defRPr sz="6000">
                <a:solidFill>
                  <a:schemeClr val="bg1"/>
                </a:solidFill>
              </a:defRPr>
            </a:lvl1pPr>
          </a:lstStyle>
          <a:p>
            <a:r>
              <a:rPr lang="en-US" dirty="0"/>
              <a:t>Stat</a:t>
            </a:r>
          </a:p>
        </p:txBody>
      </p:sp>
      <p:sp>
        <p:nvSpPr>
          <p:cNvPr id="20" name="Rectangle 19"/>
          <p:cNvSpPr/>
          <p:nvPr userDrawn="1"/>
        </p:nvSpPr>
        <p:spPr>
          <a:xfrm>
            <a:off x="1" y="1589875"/>
            <a:ext cx="12192000" cy="4665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 and Chart Area">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Rectangle 19"/>
          <p:cNvSpPr/>
          <p:nvPr userDrawn="1"/>
        </p:nvSpPr>
        <p:spPr>
          <a:xfrm>
            <a:off x="6159427" y="0"/>
            <a:ext cx="603257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1365812"/>
            <a:ext cx="6159427" cy="407428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p:cNvSpPr>
            <a:spLocks noGrp="1"/>
          </p:cNvSpPr>
          <p:nvPr>
            <p:ph idx="1" hasCustomPrompt="1"/>
          </p:nvPr>
        </p:nvSpPr>
        <p:spPr>
          <a:xfrm>
            <a:off x="429959" y="3958538"/>
            <a:ext cx="5299511" cy="1280074"/>
          </a:xfrm>
        </p:spPr>
        <p:txBody>
          <a:bodyPr anchor="t">
            <a:normAutofit/>
          </a:bodyPr>
          <a:lstStyle>
            <a:lvl1pPr marL="0" indent="0" algn="ctr">
              <a:buNone/>
              <a:defRPr sz="3200">
                <a:solidFill>
                  <a:schemeClr val="bg1"/>
                </a:solidFill>
              </a:defRPr>
            </a:lvl1pPr>
            <a:lvl2pPr marL="457200" indent="0">
              <a:buNone/>
              <a:defRPr sz="2000">
                <a:solidFill>
                  <a:schemeClr val="bg1"/>
                </a:solidFill>
              </a:defRPr>
            </a:lvl2pPr>
            <a:lvl3pPr marL="914400" indent="0">
              <a:buNone/>
              <a:defRPr sz="18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dirty="0"/>
              <a:t>Stat description</a:t>
            </a:r>
          </a:p>
        </p:txBody>
      </p:sp>
      <p:sp>
        <p:nvSpPr>
          <p:cNvPr id="19" name="Title 1"/>
          <p:cNvSpPr>
            <a:spLocks noGrp="1"/>
          </p:cNvSpPr>
          <p:nvPr>
            <p:ph type="title" hasCustomPrompt="1"/>
          </p:nvPr>
        </p:nvSpPr>
        <p:spPr>
          <a:xfrm>
            <a:off x="429958" y="1975497"/>
            <a:ext cx="5299511" cy="1800242"/>
          </a:xfrm>
        </p:spPr>
        <p:txBody>
          <a:bodyPr anchor="ctr">
            <a:noAutofit/>
          </a:bodyPr>
          <a:lstStyle>
            <a:lvl1pPr algn="ctr">
              <a:defRPr sz="12000">
                <a:solidFill>
                  <a:schemeClr val="bg1"/>
                </a:solidFill>
              </a:defRPr>
            </a:lvl1pPr>
          </a:lstStyle>
          <a:p>
            <a:r>
              <a:rPr lang="en-US" dirty="0"/>
              <a:t>Stat</a:t>
            </a:r>
          </a:p>
        </p:txBody>
      </p:sp>
      <p:cxnSp>
        <p:nvCxnSpPr>
          <p:cNvPr id="17" name="Straight Connector 16"/>
          <p:cNvCxnSpPr/>
          <p:nvPr userDrawn="1"/>
        </p:nvCxnSpPr>
        <p:spPr>
          <a:xfrm flipH="1" flipV="1">
            <a:off x="429959" y="3762021"/>
            <a:ext cx="5299511"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hart Area">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0" name="Rectangle 9"/>
          <p:cNvSpPr/>
          <p:nvPr userDrawn="1"/>
        </p:nvSpPr>
        <p:spPr>
          <a:xfrm>
            <a:off x="4510007" y="0"/>
            <a:ext cx="768199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Special 2)">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14093" y="408608"/>
            <a:ext cx="3934524" cy="5813772"/>
          </a:xfrm>
        </p:spPr>
        <p:txBody>
          <a:bodyPr>
            <a:normAutofit/>
          </a:bodyPr>
          <a:lstStyle>
            <a:lvl1pPr algn="r">
              <a:defRPr sz="4800">
                <a:solidFill>
                  <a:schemeClr val="bg1"/>
                </a:solidFill>
              </a:defRPr>
            </a:lvl1pPr>
          </a:lstStyle>
          <a:p>
            <a:r>
              <a:rPr lang="en-US" dirty="0"/>
              <a:t>Click to edit Master title style</a:t>
            </a:r>
          </a:p>
        </p:txBody>
      </p:sp>
      <p:pic>
        <p:nvPicPr>
          <p:cNvPr id="12" name="Picture 11"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093" y="6406210"/>
            <a:ext cx="973217" cy="267960"/>
          </a:xfrm>
          <a:prstGeom prst="rect">
            <a:avLst/>
          </a:prstGeom>
        </p:spPr>
      </p:pic>
      <p:sp>
        <p:nvSpPr>
          <p:cNvPr id="10" name="Rectangle 9"/>
          <p:cNvSpPr/>
          <p:nvPr userDrawn="1"/>
        </p:nvSpPr>
        <p:spPr>
          <a:xfrm>
            <a:off x="4510007" y="0"/>
            <a:ext cx="768199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11708781" y="6406210"/>
            <a:ext cx="301083" cy="301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1591693" y="6407991"/>
            <a:ext cx="535258" cy="276999"/>
          </a:xfrm>
          <a:prstGeom prst="rect">
            <a:avLst/>
          </a:prstGeom>
          <a:noFill/>
        </p:spPr>
        <p:txBody>
          <a:bodyPr wrap="square" rtlCol="0">
            <a:spAutoFit/>
          </a:bodyPr>
          <a:lstStyle/>
          <a:p>
            <a:pPr algn="ctr"/>
            <a:fld id="{F0E7466B-52F5-3547-ABA0-415F9419B4ED}" type="slidenum">
              <a:rPr lang="en-US" sz="1200" smtClean="0">
                <a:solidFill>
                  <a:schemeClr val="bg1"/>
                </a:solidFill>
              </a:rPr>
              <a:pPr algn="ctr"/>
              <a:t>‹#›</a:t>
            </a:fld>
            <a:endParaRPr lang="en-US" sz="1200" dirty="0">
              <a:solidFill>
                <a:schemeClr val="bg1"/>
              </a:solidFill>
            </a:endParaRPr>
          </a:p>
        </p:txBody>
      </p:sp>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idx="1"/>
          </p:nvPr>
        </p:nvSpPr>
        <p:spPr>
          <a:xfrm>
            <a:off x="4995746" y="1029494"/>
            <a:ext cx="6791093" cy="4572000"/>
          </a:xfrm>
        </p:spPr>
        <p:txBody>
          <a:bodyPr anchor="ct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p:cNvSpPr/>
          <p:nvPr userDrawn="1"/>
        </p:nvSpPr>
        <p:spPr>
          <a:xfrm>
            <a:off x="0" y="4953964"/>
            <a:ext cx="12192000" cy="190403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l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7026" y="5509782"/>
            <a:ext cx="2877948" cy="792398"/>
          </a:xfrm>
          <a:prstGeom prst="rect">
            <a:avLst/>
          </a:prstGeom>
        </p:spPr>
      </p:pic>
      <p:sp>
        <p:nvSpPr>
          <p:cNvPr id="10" name="Rectangle 9"/>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tat Vertical">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7" name="Picture 36">
            <a:extLst>
              <a:ext uri="{FF2B5EF4-FFF2-40B4-BE49-F238E27FC236}">
                <a16:creationId xmlns:a16="http://schemas.microsoft.com/office/drawing/2014/main" id="{412B5628-2163-5B4C-AFC9-2B5BB180D155}"/>
              </a:ext>
            </a:extLst>
          </p:cNvPr>
          <p:cNvPicPr>
            <a:picLocks noChangeAspect="1"/>
          </p:cNvPicPr>
          <p:nvPr userDrawn="1"/>
        </p:nvPicPr>
        <p:blipFill rotWithShape="1">
          <a:blip r:embed="rId3" cstate="screen">
            <a:alphaModFix amt="90000"/>
            <a:extLst>
              <a:ext uri="{BEBA8EAE-BF5A-486C-A8C5-ECC9F3942E4B}">
                <a14:imgProps xmlns:a14="http://schemas.microsoft.com/office/drawing/2010/main">
                  <a14:imgLayer r:embed="rId4">
                    <a14:imgEffect>
                      <a14:saturation sat="0"/>
                    </a14:imgEffect>
                    <a14:imgEffect>
                      <a14:brightnessContrast bright="-96000" contrast="-50000"/>
                    </a14:imgEffect>
                  </a14:imgLayer>
                </a14:imgProps>
              </a:ext>
              <a:ext uri="{28A0092B-C50C-407E-A947-70E740481C1C}">
                <a14:useLocalDpi xmlns:a14="http://schemas.microsoft.com/office/drawing/2010/main"/>
              </a:ext>
            </a:extLst>
          </a:blip>
          <a:srcRect r="-55"/>
          <a:stretch/>
        </p:blipFill>
        <p:spPr>
          <a:xfrm>
            <a:off x="0" y="250215"/>
            <a:ext cx="12192000" cy="6030842"/>
          </a:xfrm>
          <a:prstGeom prst="rect">
            <a:avLst/>
          </a:prstGeom>
          <a:gradFill>
            <a:gsLst>
              <a:gs pos="11000">
                <a:srgbClr val="00B0F0"/>
              </a:gs>
              <a:gs pos="47000">
                <a:srgbClr val="9D806C"/>
              </a:gs>
              <a:gs pos="84000">
                <a:srgbClr val="F16626"/>
              </a:gs>
            </a:gsLst>
            <a:lin ang="0" scaled="0"/>
          </a:gradFill>
        </p:spPr>
      </p:pic>
      <p:sp>
        <p:nvSpPr>
          <p:cNvPr id="11" name="Rectangle 10"/>
          <p:cNvSpPr/>
          <p:nvPr userDrawn="1"/>
        </p:nvSpPr>
        <p:spPr>
          <a:xfrm>
            <a:off x="0" y="0"/>
            <a:ext cx="12192000" cy="256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lide Number Placeholder 6"/>
          <p:cNvSpPr>
            <a:spLocks noGrp="1"/>
          </p:cNvSpPr>
          <p:nvPr>
            <p:ph type="sldNum" sz="quarter" idx="4"/>
          </p:nvPr>
        </p:nvSpPr>
        <p:spPr>
          <a:xfrm>
            <a:off x="11506202" y="6374187"/>
            <a:ext cx="370840" cy="365125"/>
          </a:xfrm>
          <a:prstGeom prst="rect">
            <a:avLst/>
          </a:prstGeom>
          <a:solidFill>
            <a:schemeClr val="accent1"/>
          </a:solidFill>
          <a:ln>
            <a:noFill/>
          </a:ln>
        </p:spPr>
        <p:txBody>
          <a:bodyPr vert="horz" lIns="91440" tIns="45720" rIns="91440" bIns="45720" rtlCol="0" anchor="ctr"/>
          <a:lstStyle>
            <a:lvl1pPr algn="ctr">
              <a:defRPr sz="1000">
                <a:solidFill>
                  <a:schemeClr val="bg1"/>
                </a:solidFill>
              </a:defRPr>
            </a:lvl1pPr>
          </a:lstStyle>
          <a:p>
            <a:fld id="{1B0DBB65-5E59-5840-B140-2FBD7ABA77EE}" type="slidenum">
              <a:rPr lang="en-US" smtClean="0"/>
              <a:pPr/>
              <a:t>‹#›</a:t>
            </a:fld>
            <a:endParaRPr lang="en-US"/>
          </a:p>
        </p:txBody>
      </p:sp>
      <p:grpSp>
        <p:nvGrpSpPr>
          <p:cNvPr id="50" name="Group 4"/>
          <p:cNvGrpSpPr>
            <a:grpSpLocks noChangeAspect="1"/>
          </p:cNvGrpSpPr>
          <p:nvPr userDrawn="1"/>
        </p:nvGrpSpPr>
        <p:grpSpPr bwMode="auto">
          <a:xfrm>
            <a:off x="322990" y="6421294"/>
            <a:ext cx="965949" cy="267973"/>
            <a:chOff x="885" y="415"/>
            <a:chExt cx="4805" cy="1333"/>
          </a:xfrm>
        </p:grpSpPr>
        <p:sp>
          <p:nvSpPr>
            <p:cNvPr id="51" name="Freeform 5"/>
            <p:cNvSpPr>
              <a:spLocks noEditPoints="1"/>
            </p:cNvSpPr>
            <p:nvPr/>
          </p:nvSpPr>
          <p:spPr bwMode="auto">
            <a:xfrm>
              <a:off x="2174" y="649"/>
              <a:ext cx="640" cy="644"/>
            </a:xfrm>
            <a:custGeom>
              <a:avLst/>
              <a:gdLst>
                <a:gd name="T0" fmla="*/ 807 w 1066"/>
                <a:gd name="T1" fmla="*/ 825 h 1067"/>
                <a:gd name="T2" fmla="*/ 807 w 1066"/>
                <a:gd name="T3" fmla="*/ 825 h 1067"/>
                <a:gd name="T4" fmla="*/ 752 w 1066"/>
                <a:gd name="T5" fmla="*/ 764 h 1067"/>
                <a:gd name="T6" fmla="*/ 859 w 1066"/>
                <a:gd name="T7" fmla="*/ 544 h 1067"/>
                <a:gd name="T8" fmla="*/ 778 w 1066"/>
                <a:gd name="T9" fmla="*/ 314 h 1067"/>
                <a:gd name="T10" fmla="*/ 559 w 1066"/>
                <a:gd name="T11" fmla="*/ 208 h 1067"/>
                <a:gd name="T12" fmla="*/ 329 w 1066"/>
                <a:gd name="T13" fmla="*/ 288 h 1067"/>
                <a:gd name="T14" fmla="*/ 227 w 1066"/>
                <a:gd name="T15" fmla="*/ 471 h 1067"/>
                <a:gd name="T16" fmla="*/ 308 w 1066"/>
                <a:gd name="T17" fmla="*/ 473 h 1067"/>
                <a:gd name="T18" fmla="*/ 177 w 1066"/>
                <a:gd name="T19" fmla="*/ 650 h 1067"/>
                <a:gd name="T20" fmla="*/ 72 w 1066"/>
                <a:gd name="T21" fmla="*/ 465 h 1067"/>
                <a:gd name="T22" fmla="*/ 145 w 1066"/>
                <a:gd name="T23" fmla="*/ 467 h 1067"/>
                <a:gd name="T24" fmla="*/ 274 w 1066"/>
                <a:gd name="T25" fmla="*/ 227 h 1067"/>
                <a:gd name="T26" fmla="*/ 564 w 1066"/>
                <a:gd name="T27" fmla="*/ 126 h 1067"/>
                <a:gd name="T28" fmla="*/ 840 w 1066"/>
                <a:gd name="T29" fmla="*/ 259 h 1067"/>
                <a:gd name="T30" fmla="*/ 940 w 1066"/>
                <a:gd name="T31" fmla="*/ 549 h 1067"/>
                <a:gd name="T32" fmla="*/ 807 w 1066"/>
                <a:gd name="T33" fmla="*/ 825 h 1067"/>
                <a:gd name="T34" fmla="*/ 807 w 1066"/>
                <a:gd name="T35" fmla="*/ 825 h 1067"/>
                <a:gd name="T36" fmla="*/ 533 w 1066"/>
                <a:gd name="T37" fmla="*/ 0 h 1067"/>
                <a:gd name="T38" fmla="*/ 533 w 1066"/>
                <a:gd name="T39" fmla="*/ 0 h 1067"/>
                <a:gd name="T40" fmla="*/ 0 w 1066"/>
                <a:gd name="T41" fmla="*/ 534 h 1067"/>
                <a:gd name="T42" fmla="*/ 533 w 1066"/>
                <a:gd name="T43" fmla="*/ 1067 h 1067"/>
                <a:gd name="T44" fmla="*/ 1066 w 1066"/>
                <a:gd name="T45" fmla="*/ 534 h 1067"/>
                <a:gd name="T46" fmla="*/ 533 w 1066"/>
                <a:gd name="T47" fmla="*/ 0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6" h="1067">
                  <a:moveTo>
                    <a:pt x="807" y="825"/>
                  </a:moveTo>
                  <a:lnTo>
                    <a:pt x="807" y="825"/>
                  </a:lnTo>
                  <a:lnTo>
                    <a:pt x="752" y="764"/>
                  </a:lnTo>
                  <a:cubicBezTo>
                    <a:pt x="816" y="707"/>
                    <a:pt x="854" y="629"/>
                    <a:pt x="859" y="544"/>
                  </a:cubicBezTo>
                  <a:cubicBezTo>
                    <a:pt x="864" y="459"/>
                    <a:pt x="835" y="378"/>
                    <a:pt x="778" y="314"/>
                  </a:cubicBezTo>
                  <a:cubicBezTo>
                    <a:pt x="722" y="250"/>
                    <a:pt x="644" y="213"/>
                    <a:pt x="559" y="208"/>
                  </a:cubicBezTo>
                  <a:cubicBezTo>
                    <a:pt x="474" y="203"/>
                    <a:pt x="392" y="231"/>
                    <a:pt x="329" y="288"/>
                  </a:cubicBezTo>
                  <a:cubicBezTo>
                    <a:pt x="275" y="336"/>
                    <a:pt x="239" y="400"/>
                    <a:pt x="227" y="471"/>
                  </a:cubicBezTo>
                  <a:lnTo>
                    <a:pt x="308" y="473"/>
                  </a:lnTo>
                  <a:lnTo>
                    <a:pt x="177" y="650"/>
                  </a:lnTo>
                  <a:lnTo>
                    <a:pt x="72" y="465"/>
                  </a:lnTo>
                  <a:lnTo>
                    <a:pt x="145" y="467"/>
                  </a:lnTo>
                  <a:cubicBezTo>
                    <a:pt x="158" y="374"/>
                    <a:pt x="203" y="290"/>
                    <a:pt x="274" y="227"/>
                  </a:cubicBezTo>
                  <a:cubicBezTo>
                    <a:pt x="354" y="156"/>
                    <a:pt x="457" y="120"/>
                    <a:pt x="564" y="126"/>
                  </a:cubicBezTo>
                  <a:cubicBezTo>
                    <a:pt x="671" y="132"/>
                    <a:pt x="769" y="180"/>
                    <a:pt x="840" y="259"/>
                  </a:cubicBezTo>
                  <a:cubicBezTo>
                    <a:pt x="911" y="339"/>
                    <a:pt x="947" y="442"/>
                    <a:pt x="940" y="549"/>
                  </a:cubicBezTo>
                  <a:cubicBezTo>
                    <a:pt x="934" y="656"/>
                    <a:pt x="887" y="754"/>
                    <a:pt x="807" y="825"/>
                  </a:cubicBezTo>
                  <a:lnTo>
                    <a:pt x="807" y="825"/>
                  </a:lnTo>
                  <a:close/>
                  <a:moveTo>
                    <a:pt x="533" y="0"/>
                  </a:moveTo>
                  <a:lnTo>
                    <a:pt x="533" y="0"/>
                  </a:lnTo>
                  <a:cubicBezTo>
                    <a:pt x="238" y="0"/>
                    <a:pt x="0" y="239"/>
                    <a:pt x="0" y="534"/>
                  </a:cubicBezTo>
                  <a:cubicBezTo>
                    <a:pt x="0" y="828"/>
                    <a:pt x="238" y="1067"/>
                    <a:pt x="533" y="1067"/>
                  </a:cubicBezTo>
                  <a:cubicBezTo>
                    <a:pt x="828" y="1067"/>
                    <a:pt x="1066" y="828"/>
                    <a:pt x="1066" y="534"/>
                  </a:cubicBezTo>
                  <a:cubicBezTo>
                    <a:pt x="1066" y="239"/>
                    <a:pt x="828" y="0"/>
                    <a:pt x="533"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6"/>
            <p:cNvSpPr>
              <a:spLocks/>
            </p:cNvSpPr>
            <p:nvPr/>
          </p:nvSpPr>
          <p:spPr bwMode="auto">
            <a:xfrm>
              <a:off x="1457" y="1373"/>
              <a:ext cx="206" cy="283"/>
            </a:xfrm>
            <a:custGeom>
              <a:avLst/>
              <a:gdLst>
                <a:gd name="T0" fmla="*/ 0 w 344"/>
                <a:gd name="T1" fmla="*/ 2 h 468"/>
                <a:gd name="T2" fmla="*/ 0 w 344"/>
                <a:gd name="T3" fmla="*/ 2 h 468"/>
                <a:gd name="T4" fmla="*/ 12 w 344"/>
                <a:gd name="T5" fmla="*/ 1 h 468"/>
                <a:gd name="T6" fmla="*/ 24 w 344"/>
                <a:gd name="T7" fmla="*/ 0 h 468"/>
                <a:gd name="T8" fmla="*/ 37 w 344"/>
                <a:gd name="T9" fmla="*/ 1 h 468"/>
                <a:gd name="T10" fmla="*/ 48 w 344"/>
                <a:gd name="T11" fmla="*/ 2 h 468"/>
                <a:gd name="T12" fmla="*/ 48 w 344"/>
                <a:gd name="T13" fmla="*/ 199 h 468"/>
                <a:gd name="T14" fmla="*/ 295 w 344"/>
                <a:gd name="T15" fmla="*/ 199 h 468"/>
                <a:gd name="T16" fmla="*/ 295 w 344"/>
                <a:gd name="T17" fmla="*/ 2 h 468"/>
                <a:gd name="T18" fmla="*/ 306 w 344"/>
                <a:gd name="T19" fmla="*/ 1 h 468"/>
                <a:gd name="T20" fmla="*/ 319 w 344"/>
                <a:gd name="T21" fmla="*/ 0 h 468"/>
                <a:gd name="T22" fmla="*/ 332 w 344"/>
                <a:gd name="T23" fmla="*/ 1 h 468"/>
                <a:gd name="T24" fmla="*/ 344 w 344"/>
                <a:gd name="T25" fmla="*/ 2 h 468"/>
                <a:gd name="T26" fmla="*/ 344 w 344"/>
                <a:gd name="T27" fmla="*/ 467 h 468"/>
                <a:gd name="T28" fmla="*/ 333 w 344"/>
                <a:gd name="T29" fmla="*/ 468 h 468"/>
                <a:gd name="T30" fmla="*/ 319 w 344"/>
                <a:gd name="T31" fmla="*/ 468 h 468"/>
                <a:gd name="T32" fmla="*/ 306 w 344"/>
                <a:gd name="T33" fmla="*/ 468 h 468"/>
                <a:gd name="T34" fmla="*/ 295 w 344"/>
                <a:gd name="T35" fmla="*/ 467 h 468"/>
                <a:gd name="T36" fmla="*/ 295 w 344"/>
                <a:gd name="T37" fmla="*/ 240 h 468"/>
                <a:gd name="T38" fmla="*/ 48 w 344"/>
                <a:gd name="T39" fmla="*/ 240 h 468"/>
                <a:gd name="T40" fmla="*/ 48 w 344"/>
                <a:gd name="T41" fmla="*/ 467 h 468"/>
                <a:gd name="T42" fmla="*/ 37 w 344"/>
                <a:gd name="T43" fmla="*/ 468 h 468"/>
                <a:gd name="T44" fmla="*/ 24 w 344"/>
                <a:gd name="T45" fmla="*/ 468 h 468"/>
                <a:gd name="T46" fmla="*/ 11 w 344"/>
                <a:gd name="T47" fmla="*/ 468 h 468"/>
                <a:gd name="T48" fmla="*/ 0 w 344"/>
                <a:gd name="T49" fmla="*/ 467 h 468"/>
                <a:gd name="T50" fmla="*/ 0 w 344"/>
                <a:gd name="T51" fmla="*/ 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4" h="468">
                  <a:moveTo>
                    <a:pt x="0" y="2"/>
                  </a:moveTo>
                  <a:lnTo>
                    <a:pt x="0" y="2"/>
                  </a:lnTo>
                  <a:cubicBezTo>
                    <a:pt x="3" y="1"/>
                    <a:pt x="7" y="1"/>
                    <a:pt x="12" y="1"/>
                  </a:cubicBezTo>
                  <a:cubicBezTo>
                    <a:pt x="16" y="0"/>
                    <a:pt x="20" y="0"/>
                    <a:pt x="24" y="0"/>
                  </a:cubicBezTo>
                  <a:cubicBezTo>
                    <a:pt x="28" y="0"/>
                    <a:pt x="33" y="0"/>
                    <a:pt x="37" y="1"/>
                  </a:cubicBezTo>
                  <a:cubicBezTo>
                    <a:pt x="41" y="1"/>
                    <a:pt x="45" y="1"/>
                    <a:pt x="48" y="2"/>
                  </a:cubicBezTo>
                  <a:lnTo>
                    <a:pt x="48" y="199"/>
                  </a:lnTo>
                  <a:lnTo>
                    <a:pt x="295" y="199"/>
                  </a:lnTo>
                  <a:lnTo>
                    <a:pt x="295" y="2"/>
                  </a:lnTo>
                  <a:cubicBezTo>
                    <a:pt x="299" y="1"/>
                    <a:pt x="302" y="1"/>
                    <a:pt x="306" y="1"/>
                  </a:cubicBezTo>
                  <a:cubicBezTo>
                    <a:pt x="311" y="0"/>
                    <a:pt x="315" y="0"/>
                    <a:pt x="319" y="0"/>
                  </a:cubicBezTo>
                  <a:cubicBezTo>
                    <a:pt x="323" y="0"/>
                    <a:pt x="327" y="0"/>
                    <a:pt x="332" y="1"/>
                  </a:cubicBezTo>
                  <a:cubicBezTo>
                    <a:pt x="336" y="1"/>
                    <a:pt x="340" y="1"/>
                    <a:pt x="344" y="2"/>
                  </a:cubicBezTo>
                  <a:lnTo>
                    <a:pt x="344" y="467"/>
                  </a:lnTo>
                  <a:cubicBezTo>
                    <a:pt x="341" y="467"/>
                    <a:pt x="337" y="467"/>
                    <a:pt x="333" y="468"/>
                  </a:cubicBezTo>
                  <a:cubicBezTo>
                    <a:pt x="328" y="468"/>
                    <a:pt x="324" y="468"/>
                    <a:pt x="319" y="468"/>
                  </a:cubicBezTo>
                  <a:cubicBezTo>
                    <a:pt x="315" y="468"/>
                    <a:pt x="311" y="468"/>
                    <a:pt x="306" y="468"/>
                  </a:cubicBezTo>
                  <a:cubicBezTo>
                    <a:pt x="302" y="467"/>
                    <a:pt x="299" y="467"/>
                    <a:pt x="295" y="467"/>
                  </a:cubicBezTo>
                  <a:lnTo>
                    <a:pt x="295" y="240"/>
                  </a:lnTo>
                  <a:lnTo>
                    <a:pt x="48" y="240"/>
                  </a:lnTo>
                  <a:lnTo>
                    <a:pt x="48" y="467"/>
                  </a:lnTo>
                  <a:cubicBezTo>
                    <a:pt x="45" y="467"/>
                    <a:pt x="41" y="467"/>
                    <a:pt x="37" y="468"/>
                  </a:cubicBezTo>
                  <a:cubicBezTo>
                    <a:pt x="33" y="468"/>
                    <a:pt x="28" y="468"/>
                    <a:pt x="24" y="468"/>
                  </a:cubicBezTo>
                  <a:cubicBezTo>
                    <a:pt x="20" y="468"/>
                    <a:pt x="15" y="468"/>
                    <a:pt x="11" y="468"/>
                  </a:cubicBezTo>
                  <a:cubicBezTo>
                    <a:pt x="6" y="467"/>
                    <a:pt x="3" y="467"/>
                    <a:pt x="0" y="467"/>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7"/>
            <p:cNvSpPr>
              <a:spLocks/>
            </p:cNvSpPr>
            <p:nvPr/>
          </p:nvSpPr>
          <p:spPr bwMode="auto">
            <a:xfrm>
              <a:off x="1723" y="1454"/>
              <a:ext cx="169" cy="205"/>
            </a:xfrm>
            <a:custGeom>
              <a:avLst/>
              <a:gdLst>
                <a:gd name="T0" fmla="*/ 0 w 281"/>
                <a:gd name="T1" fmla="*/ 2 h 339"/>
                <a:gd name="T2" fmla="*/ 0 w 281"/>
                <a:gd name="T3" fmla="*/ 2 h 339"/>
                <a:gd name="T4" fmla="*/ 11 w 281"/>
                <a:gd name="T5" fmla="*/ 1 h 339"/>
                <a:gd name="T6" fmla="*/ 23 w 281"/>
                <a:gd name="T7" fmla="*/ 0 h 339"/>
                <a:gd name="T8" fmla="*/ 34 w 281"/>
                <a:gd name="T9" fmla="*/ 1 h 339"/>
                <a:gd name="T10" fmla="*/ 46 w 281"/>
                <a:gd name="T11" fmla="*/ 2 h 339"/>
                <a:gd name="T12" fmla="*/ 46 w 281"/>
                <a:gd name="T13" fmla="*/ 187 h 339"/>
                <a:gd name="T14" fmla="*/ 53 w 281"/>
                <a:gd name="T15" fmla="*/ 245 h 339"/>
                <a:gd name="T16" fmla="*/ 76 w 281"/>
                <a:gd name="T17" fmla="*/ 280 h 339"/>
                <a:gd name="T18" fmla="*/ 113 w 281"/>
                <a:gd name="T19" fmla="*/ 297 h 339"/>
                <a:gd name="T20" fmla="*/ 162 w 281"/>
                <a:gd name="T21" fmla="*/ 302 h 339"/>
                <a:gd name="T22" fmla="*/ 203 w 281"/>
                <a:gd name="T23" fmla="*/ 300 h 339"/>
                <a:gd name="T24" fmla="*/ 235 w 281"/>
                <a:gd name="T25" fmla="*/ 293 h 339"/>
                <a:gd name="T26" fmla="*/ 235 w 281"/>
                <a:gd name="T27" fmla="*/ 2 h 339"/>
                <a:gd name="T28" fmla="*/ 247 w 281"/>
                <a:gd name="T29" fmla="*/ 1 h 339"/>
                <a:gd name="T30" fmla="*/ 258 w 281"/>
                <a:gd name="T31" fmla="*/ 0 h 339"/>
                <a:gd name="T32" fmla="*/ 270 w 281"/>
                <a:gd name="T33" fmla="*/ 1 h 339"/>
                <a:gd name="T34" fmla="*/ 281 w 281"/>
                <a:gd name="T35" fmla="*/ 2 h 339"/>
                <a:gd name="T36" fmla="*/ 281 w 281"/>
                <a:gd name="T37" fmla="*/ 323 h 339"/>
                <a:gd name="T38" fmla="*/ 224 w 281"/>
                <a:gd name="T39" fmla="*/ 334 h 339"/>
                <a:gd name="T40" fmla="*/ 158 w 281"/>
                <a:gd name="T41" fmla="*/ 339 h 339"/>
                <a:gd name="T42" fmla="*/ 96 w 281"/>
                <a:gd name="T43" fmla="*/ 334 h 339"/>
                <a:gd name="T44" fmla="*/ 46 w 281"/>
                <a:gd name="T45" fmla="*/ 311 h 339"/>
                <a:gd name="T46" fmla="*/ 12 w 281"/>
                <a:gd name="T47" fmla="*/ 266 h 339"/>
                <a:gd name="T48" fmla="*/ 0 w 281"/>
                <a:gd name="T49" fmla="*/ 190 h 339"/>
                <a:gd name="T50" fmla="*/ 0 w 281"/>
                <a:gd name="T51" fmla="*/ 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1" h="339">
                  <a:moveTo>
                    <a:pt x="0" y="2"/>
                  </a:moveTo>
                  <a:lnTo>
                    <a:pt x="0" y="2"/>
                  </a:lnTo>
                  <a:cubicBezTo>
                    <a:pt x="2" y="1"/>
                    <a:pt x="6" y="1"/>
                    <a:pt x="11" y="1"/>
                  </a:cubicBezTo>
                  <a:cubicBezTo>
                    <a:pt x="17" y="1"/>
                    <a:pt x="20" y="0"/>
                    <a:pt x="23" y="0"/>
                  </a:cubicBezTo>
                  <a:cubicBezTo>
                    <a:pt x="25" y="0"/>
                    <a:pt x="29" y="1"/>
                    <a:pt x="34" y="1"/>
                  </a:cubicBezTo>
                  <a:cubicBezTo>
                    <a:pt x="39" y="1"/>
                    <a:pt x="43" y="1"/>
                    <a:pt x="46" y="2"/>
                  </a:cubicBezTo>
                  <a:lnTo>
                    <a:pt x="46" y="187"/>
                  </a:lnTo>
                  <a:cubicBezTo>
                    <a:pt x="46" y="211"/>
                    <a:pt x="48" y="230"/>
                    <a:pt x="53" y="245"/>
                  </a:cubicBezTo>
                  <a:cubicBezTo>
                    <a:pt x="59" y="259"/>
                    <a:pt x="66" y="271"/>
                    <a:pt x="76" y="280"/>
                  </a:cubicBezTo>
                  <a:cubicBezTo>
                    <a:pt x="86" y="288"/>
                    <a:pt x="98" y="294"/>
                    <a:pt x="113" y="297"/>
                  </a:cubicBezTo>
                  <a:cubicBezTo>
                    <a:pt x="127" y="300"/>
                    <a:pt x="144" y="302"/>
                    <a:pt x="162" y="302"/>
                  </a:cubicBezTo>
                  <a:cubicBezTo>
                    <a:pt x="177" y="302"/>
                    <a:pt x="191" y="301"/>
                    <a:pt x="203" y="300"/>
                  </a:cubicBezTo>
                  <a:cubicBezTo>
                    <a:pt x="215" y="298"/>
                    <a:pt x="226" y="296"/>
                    <a:pt x="235" y="293"/>
                  </a:cubicBezTo>
                  <a:lnTo>
                    <a:pt x="235" y="2"/>
                  </a:lnTo>
                  <a:cubicBezTo>
                    <a:pt x="238" y="1"/>
                    <a:pt x="242" y="1"/>
                    <a:pt x="247" y="1"/>
                  </a:cubicBezTo>
                  <a:cubicBezTo>
                    <a:pt x="252" y="1"/>
                    <a:pt x="256" y="0"/>
                    <a:pt x="258" y="0"/>
                  </a:cubicBezTo>
                  <a:cubicBezTo>
                    <a:pt x="261" y="0"/>
                    <a:pt x="265" y="1"/>
                    <a:pt x="270" y="1"/>
                  </a:cubicBezTo>
                  <a:cubicBezTo>
                    <a:pt x="275" y="1"/>
                    <a:pt x="278" y="1"/>
                    <a:pt x="281" y="2"/>
                  </a:cubicBezTo>
                  <a:lnTo>
                    <a:pt x="281" y="323"/>
                  </a:lnTo>
                  <a:cubicBezTo>
                    <a:pt x="264" y="327"/>
                    <a:pt x="245" y="331"/>
                    <a:pt x="224" y="334"/>
                  </a:cubicBezTo>
                  <a:cubicBezTo>
                    <a:pt x="202" y="338"/>
                    <a:pt x="181" y="339"/>
                    <a:pt x="158" y="339"/>
                  </a:cubicBezTo>
                  <a:cubicBezTo>
                    <a:pt x="136" y="339"/>
                    <a:pt x="116" y="337"/>
                    <a:pt x="96" y="334"/>
                  </a:cubicBezTo>
                  <a:cubicBezTo>
                    <a:pt x="77" y="330"/>
                    <a:pt x="60" y="322"/>
                    <a:pt x="46" y="311"/>
                  </a:cubicBezTo>
                  <a:cubicBezTo>
                    <a:pt x="32" y="300"/>
                    <a:pt x="21" y="285"/>
                    <a:pt x="12" y="266"/>
                  </a:cubicBezTo>
                  <a:cubicBezTo>
                    <a:pt x="4" y="246"/>
                    <a:pt x="0" y="221"/>
                    <a:pt x="0" y="190"/>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8"/>
            <p:cNvSpPr>
              <a:spLocks/>
            </p:cNvSpPr>
            <p:nvPr/>
          </p:nvSpPr>
          <p:spPr bwMode="auto">
            <a:xfrm>
              <a:off x="1948" y="1451"/>
              <a:ext cx="281" cy="205"/>
            </a:xfrm>
            <a:custGeom>
              <a:avLst/>
              <a:gdLst>
                <a:gd name="T0" fmla="*/ 0 w 468"/>
                <a:gd name="T1" fmla="*/ 8 h 339"/>
                <a:gd name="T2" fmla="*/ 0 w 468"/>
                <a:gd name="T3" fmla="*/ 8 h 339"/>
                <a:gd name="T4" fmla="*/ 11 w 468"/>
                <a:gd name="T5" fmla="*/ 7 h 339"/>
                <a:gd name="T6" fmla="*/ 21 w 468"/>
                <a:gd name="T7" fmla="*/ 6 h 339"/>
                <a:gd name="T8" fmla="*/ 31 w 468"/>
                <a:gd name="T9" fmla="*/ 7 h 339"/>
                <a:gd name="T10" fmla="*/ 42 w 468"/>
                <a:gd name="T11" fmla="*/ 8 h 339"/>
                <a:gd name="T12" fmla="*/ 44 w 468"/>
                <a:gd name="T13" fmla="*/ 36 h 339"/>
                <a:gd name="T14" fmla="*/ 45 w 468"/>
                <a:gd name="T15" fmla="*/ 65 h 339"/>
                <a:gd name="T16" fmla="*/ 61 w 468"/>
                <a:gd name="T17" fmla="*/ 41 h 339"/>
                <a:gd name="T18" fmla="*/ 84 w 468"/>
                <a:gd name="T19" fmla="*/ 20 h 339"/>
                <a:gd name="T20" fmla="*/ 114 w 468"/>
                <a:gd name="T21" fmla="*/ 5 h 339"/>
                <a:gd name="T22" fmla="*/ 153 w 468"/>
                <a:gd name="T23" fmla="*/ 0 h 339"/>
                <a:gd name="T24" fmla="*/ 188 w 468"/>
                <a:gd name="T25" fmla="*/ 5 h 339"/>
                <a:gd name="T26" fmla="*/ 214 w 468"/>
                <a:gd name="T27" fmla="*/ 17 h 339"/>
                <a:gd name="T28" fmla="*/ 232 w 468"/>
                <a:gd name="T29" fmla="*/ 36 h 339"/>
                <a:gd name="T30" fmla="*/ 245 w 468"/>
                <a:gd name="T31" fmla="*/ 61 h 339"/>
                <a:gd name="T32" fmla="*/ 263 w 468"/>
                <a:gd name="T33" fmla="*/ 39 h 339"/>
                <a:gd name="T34" fmla="*/ 285 w 468"/>
                <a:gd name="T35" fmla="*/ 20 h 339"/>
                <a:gd name="T36" fmla="*/ 314 w 468"/>
                <a:gd name="T37" fmla="*/ 5 h 339"/>
                <a:gd name="T38" fmla="*/ 351 w 468"/>
                <a:gd name="T39" fmla="*/ 0 h 339"/>
                <a:gd name="T40" fmla="*/ 441 w 468"/>
                <a:gd name="T41" fmla="*/ 33 h 339"/>
                <a:gd name="T42" fmla="*/ 468 w 468"/>
                <a:gd name="T43" fmla="*/ 127 h 339"/>
                <a:gd name="T44" fmla="*/ 468 w 468"/>
                <a:gd name="T45" fmla="*/ 338 h 339"/>
                <a:gd name="T46" fmla="*/ 457 w 468"/>
                <a:gd name="T47" fmla="*/ 339 h 339"/>
                <a:gd name="T48" fmla="*/ 445 w 468"/>
                <a:gd name="T49" fmla="*/ 339 h 339"/>
                <a:gd name="T50" fmla="*/ 434 w 468"/>
                <a:gd name="T51" fmla="*/ 339 h 339"/>
                <a:gd name="T52" fmla="*/ 422 w 468"/>
                <a:gd name="T53" fmla="*/ 338 h 339"/>
                <a:gd name="T54" fmla="*/ 422 w 468"/>
                <a:gd name="T55" fmla="*/ 142 h 339"/>
                <a:gd name="T56" fmla="*/ 404 w 468"/>
                <a:gd name="T57" fmla="*/ 65 h 339"/>
                <a:gd name="T58" fmla="*/ 348 w 468"/>
                <a:gd name="T59" fmla="*/ 39 h 339"/>
                <a:gd name="T60" fmla="*/ 309 w 468"/>
                <a:gd name="T61" fmla="*/ 48 h 339"/>
                <a:gd name="T62" fmla="*/ 281 w 468"/>
                <a:gd name="T63" fmla="*/ 70 h 339"/>
                <a:gd name="T64" fmla="*/ 264 w 468"/>
                <a:gd name="T65" fmla="*/ 104 h 339"/>
                <a:gd name="T66" fmla="*/ 258 w 468"/>
                <a:gd name="T67" fmla="*/ 144 h 339"/>
                <a:gd name="T68" fmla="*/ 258 w 468"/>
                <a:gd name="T69" fmla="*/ 338 h 339"/>
                <a:gd name="T70" fmla="*/ 246 w 468"/>
                <a:gd name="T71" fmla="*/ 339 h 339"/>
                <a:gd name="T72" fmla="*/ 235 w 468"/>
                <a:gd name="T73" fmla="*/ 339 h 339"/>
                <a:gd name="T74" fmla="*/ 224 w 468"/>
                <a:gd name="T75" fmla="*/ 339 h 339"/>
                <a:gd name="T76" fmla="*/ 212 w 468"/>
                <a:gd name="T77" fmla="*/ 338 h 339"/>
                <a:gd name="T78" fmla="*/ 212 w 468"/>
                <a:gd name="T79" fmla="*/ 134 h 339"/>
                <a:gd name="T80" fmla="*/ 195 w 468"/>
                <a:gd name="T81" fmla="*/ 60 h 339"/>
                <a:gd name="T82" fmla="*/ 145 w 468"/>
                <a:gd name="T83" fmla="*/ 36 h 339"/>
                <a:gd name="T84" fmla="*/ 106 w 468"/>
                <a:gd name="T85" fmla="*/ 46 h 339"/>
                <a:gd name="T86" fmla="*/ 74 w 468"/>
                <a:gd name="T87" fmla="*/ 74 h 339"/>
                <a:gd name="T88" fmla="*/ 53 w 468"/>
                <a:gd name="T89" fmla="*/ 117 h 339"/>
                <a:gd name="T90" fmla="*/ 46 w 468"/>
                <a:gd name="T91" fmla="*/ 172 h 339"/>
                <a:gd name="T92" fmla="*/ 46 w 468"/>
                <a:gd name="T93" fmla="*/ 338 h 339"/>
                <a:gd name="T94" fmla="*/ 35 w 468"/>
                <a:gd name="T95" fmla="*/ 339 h 339"/>
                <a:gd name="T96" fmla="*/ 23 w 468"/>
                <a:gd name="T97" fmla="*/ 339 h 339"/>
                <a:gd name="T98" fmla="*/ 12 w 468"/>
                <a:gd name="T99" fmla="*/ 339 h 339"/>
                <a:gd name="T100" fmla="*/ 0 w 468"/>
                <a:gd name="T101" fmla="*/ 338 h 339"/>
                <a:gd name="T102" fmla="*/ 0 w 468"/>
                <a:gd name="T103" fmla="*/ 8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8" h="339">
                  <a:moveTo>
                    <a:pt x="0" y="8"/>
                  </a:moveTo>
                  <a:lnTo>
                    <a:pt x="0" y="8"/>
                  </a:lnTo>
                  <a:cubicBezTo>
                    <a:pt x="4" y="7"/>
                    <a:pt x="7" y="7"/>
                    <a:pt x="11" y="7"/>
                  </a:cubicBezTo>
                  <a:cubicBezTo>
                    <a:pt x="14" y="7"/>
                    <a:pt x="18" y="6"/>
                    <a:pt x="21" y="6"/>
                  </a:cubicBezTo>
                  <a:cubicBezTo>
                    <a:pt x="25" y="6"/>
                    <a:pt x="28" y="7"/>
                    <a:pt x="31" y="7"/>
                  </a:cubicBezTo>
                  <a:cubicBezTo>
                    <a:pt x="35" y="7"/>
                    <a:pt x="38" y="7"/>
                    <a:pt x="42" y="8"/>
                  </a:cubicBezTo>
                  <a:cubicBezTo>
                    <a:pt x="43" y="15"/>
                    <a:pt x="44" y="25"/>
                    <a:pt x="44" y="36"/>
                  </a:cubicBezTo>
                  <a:cubicBezTo>
                    <a:pt x="45" y="46"/>
                    <a:pt x="45" y="56"/>
                    <a:pt x="45" y="65"/>
                  </a:cubicBezTo>
                  <a:cubicBezTo>
                    <a:pt x="49" y="56"/>
                    <a:pt x="54" y="48"/>
                    <a:pt x="61" y="41"/>
                  </a:cubicBezTo>
                  <a:cubicBezTo>
                    <a:pt x="67" y="33"/>
                    <a:pt x="75" y="26"/>
                    <a:pt x="84" y="20"/>
                  </a:cubicBezTo>
                  <a:cubicBezTo>
                    <a:pt x="93" y="14"/>
                    <a:pt x="103" y="9"/>
                    <a:pt x="114" y="5"/>
                  </a:cubicBezTo>
                  <a:cubicBezTo>
                    <a:pt x="126" y="2"/>
                    <a:pt x="139" y="0"/>
                    <a:pt x="153" y="0"/>
                  </a:cubicBezTo>
                  <a:cubicBezTo>
                    <a:pt x="167" y="0"/>
                    <a:pt x="178" y="1"/>
                    <a:pt x="188" y="5"/>
                  </a:cubicBezTo>
                  <a:cubicBezTo>
                    <a:pt x="198" y="8"/>
                    <a:pt x="206" y="12"/>
                    <a:pt x="214" y="17"/>
                  </a:cubicBezTo>
                  <a:cubicBezTo>
                    <a:pt x="221" y="23"/>
                    <a:pt x="227" y="29"/>
                    <a:pt x="232" y="36"/>
                  </a:cubicBezTo>
                  <a:cubicBezTo>
                    <a:pt x="237" y="44"/>
                    <a:pt x="241" y="52"/>
                    <a:pt x="245" y="61"/>
                  </a:cubicBezTo>
                  <a:cubicBezTo>
                    <a:pt x="250" y="54"/>
                    <a:pt x="256" y="47"/>
                    <a:pt x="263" y="39"/>
                  </a:cubicBezTo>
                  <a:cubicBezTo>
                    <a:pt x="269" y="32"/>
                    <a:pt x="277" y="26"/>
                    <a:pt x="285" y="20"/>
                  </a:cubicBezTo>
                  <a:cubicBezTo>
                    <a:pt x="294" y="14"/>
                    <a:pt x="303" y="9"/>
                    <a:pt x="314" y="5"/>
                  </a:cubicBezTo>
                  <a:cubicBezTo>
                    <a:pt x="325" y="2"/>
                    <a:pt x="337" y="0"/>
                    <a:pt x="351" y="0"/>
                  </a:cubicBezTo>
                  <a:cubicBezTo>
                    <a:pt x="392" y="0"/>
                    <a:pt x="422" y="11"/>
                    <a:pt x="441" y="33"/>
                  </a:cubicBezTo>
                  <a:cubicBezTo>
                    <a:pt x="459" y="55"/>
                    <a:pt x="468" y="86"/>
                    <a:pt x="468" y="127"/>
                  </a:cubicBezTo>
                  <a:lnTo>
                    <a:pt x="468" y="338"/>
                  </a:lnTo>
                  <a:cubicBezTo>
                    <a:pt x="465" y="338"/>
                    <a:pt x="462" y="338"/>
                    <a:pt x="457" y="339"/>
                  </a:cubicBezTo>
                  <a:cubicBezTo>
                    <a:pt x="452" y="339"/>
                    <a:pt x="448" y="339"/>
                    <a:pt x="445" y="339"/>
                  </a:cubicBezTo>
                  <a:cubicBezTo>
                    <a:pt x="443" y="339"/>
                    <a:pt x="439" y="339"/>
                    <a:pt x="434" y="339"/>
                  </a:cubicBezTo>
                  <a:cubicBezTo>
                    <a:pt x="429" y="338"/>
                    <a:pt x="425" y="338"/>
                    <a:pt x="422" y="338"/>
                  </a:cubicBezTo>
                  <a:lnTo>
                    <a:pt x="422" y="142"/>
                  </a:lnTo>
                  <a:cubicBezTo>
                    <a:pt x="422" y="107"/>
                    <a:pt x="416" y="81"/>
                    <a:pt x="404" y="65"/>
                  </a:cubicBezTo>
                  <a:cubicBezTo>
                    <a:pt x="391" y="48"/>
                    <a:pt x="373" y="39"/>
                    <a:pt x="348" y="39"/>
                  </a:cubicBezTo>
                  <a:cubicBezTo>
                    <a:pt x="333" y="39"/>
                    <a:pt x="320" y="42"/>
                    <a:pt x="309" y="48"/>
                  </a:cubicBezTo>
                  <a:cubicBezTo>
                    <a:pt x="298" y="53"/>
                    <a:pt x="288" y="61"/>
                    <a:pt x="281" y="70"/>
                  </a:cubicBezTo>
                  <a:cubicBezTo>
                    <a:pt x="273" y="80"/>
                    <a:pt x="268" y="91"/>
                    <a:pt x="264" y="104"/>
                  </a:cubicBezTo>
                  <a:cubicBezTo>
                    <a:pt x="260" y="117"/>
                    <a:pt x="258" y="130"/>
                    <a:pt x="258" y="144"/>
                  </a:cubicBezTo>
                  <a:lnTo>
                    <a:pt x="258" y="338"/>
                  </a:lnTo>
                  <a:cubicBezTo>
                    <a:pt x="255" y="338"/>
                    <a:pt x="251" y="338"/>
                    <a:pt x="246" y="339"/>
                  </a:cubicBezTo>
                  <a:cubicBezTo>
                    <a:pt x="241" y="339"/>
                    <a:pt x="238" y="339"/>
                    <a:pt x="235" y="339"/>
                  </a:cubicBezTo>
                  <a:cubicBezTo>
                    <a:pt x="232" y="339"/>
                    <a:pt x="229" y="339"/>
                    <a:pt x="224" y="339"/>
                  </a:cubicBezTo>
                  <a:cubicBezTo>
                    <a:pt x="219" y="338"/>
                    <a:pt x="215" y="338"/>
                    <a:pt x="212" y="338"/>
                  </a:cubicBezTo>
                  <a:lnTo>
                    <a:pt x="212" y="134"/>
                  </a:lnTo>
                  <a:cubicBezTo>
                    <a:pt x="212" y="101"/>
                    <a:pt x="206" y="76"/>
                    <a:pt x="195" y="60"/>
                  </a:cubicBezTo>
                  <a:cubicBezTo>
                    <a:pt x="183" y="44"/>
                    <a:pt x="167" y="36"/>
                    <a:pt x="145" y="36"/>
                  </a:cubicBezTo>
                  <a:cubicBezTo>
                    <a:pt x="131" y="36"/>
                    <a:pt x="118" y="40"/>
                    <a:pt x="106" y="46"/>
                  </a:cubicBezTo>
                  <a:cubicBezTo>
                    <a:pt x="93" y="53"/>
                    <a:pt x="83" y="62"/>
                    <a:pt x="74" y="74"/>
                  </a:cubicBezTo>
                  <a:cubicBezTo>
                    <a:pt x="65" y="86"/>
                    <a:pt x="58" y="101"/>
                    <a:pt x="53" y="117"/>
                  </a:cubicBezTo>
                  <a:cubicBezTo>
                    <a:pt x="49" y="134"/>
                    <a:pt x="46" y="152"/>
                    <a:pt x="46" y="172"/>
                  </a:cubicBezTo>
                  <a:lnTo>
                    <a:pt x="46" y="338"/>
                  </a:lnTo>
                  <a:cubicBezTo>
                    <a:pt x="43" y="338"/>
                    <a:pt x="40" y="338"/>
                    <a:pt x="35" y="339"/>
                  </a:cubicBezTo>
                  <a:cubicBezTo>
                    <a:pt x="30" y="339"/>
                    <a:pt x="26" y="339"/>
                    <a:pt x="23" y="339"/>
                  </a:cubicBezTo>
                  <a:cubicBezTo>
                    <a:pt x="21" y="339"/>
                    <a:pt x="17" y="339"/>
                    <a:pt x="12" y="339"/>
                  </a:cubicBezTo>
                  <a:cubicBezTo>
                    <a:pt x="7" y="338"/>
                    <a:pt x="3" y="338"/>
                    <a:pt x="0" y="338"/>
                  </a:cubicBezTo>
                  <a:lnTo>
                    <a:pt x="0" y="8"/>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9"/>
            <p:cNvSpPr>
              <a:spLocks noEditPoints="1"/>
            </p:cNvSpPr>
            <p:nvPr/>
          </p:nvSpPr>
          <p:spPr bwMode="auto">
            <a:xfrm>
              <a:off x="2266" y="1451"/>
              <a:ext cx="160" cy="208"/>
            </a:xfrm>
            <a:custGeom>
              <a:avLst/>
              <a:gdLst>
                <a:gd name="T0" fmla="*/ 219 w 265"/>
                <a:gd name="T1" fmla="*/ 177 h 345"/>
                <a:gd name="T2" fmla="*/ 219 w 265"/>
                <a:gd name="T3" fmla="*/ 177 h 345"/>
                <a:gd name="T4" fmla="*/ 190 w 265"/>
                <a:gd name="T5" fmla="*/ 174 h 345"/>
                <a:gd name="T6" fmla="*/ 156 w 265"/>
                <a:gd name="T7" fmla="*/ 173 h 345"/>
                <a:gd name="T8" fmla="*/ 75 w 265"/>
                <a:gd name="T9" fmla="*/ 191 h 345"/>
                <a:gd name="T10" fmla="*/ 46 w 265"/>
                <a:gd name="T11" fmla="*/ 243 h 345"/>
                <a:gd name="T12" fmla="*/ 55 w 265"/>
                <a:gd name="T13" fmla="*/ 277 h 345"/>
                <a:gd name="T14" fmla="*/ 77 w 265"/>
                <a:gd name="T15" fmla="*/ 297 h 345"/>
                <a:gd name="T16" fmla="*/ 108 w 265"/>
                <a:gd name="T17" fmla="*/ 306 h 345"/>
                <a:gd name="T18" fmla="*/ 142 w 265"/>
                <a:gd name="T19" fmla="*/ 308 h 345"/>
                <a:gd name="T20" fmla="*/ 182 w 265"/>
                <a:gd name="T21" fmla="*/ 306 h 345"/>
                <a:gd name="T22" fmla="*/ 219 w 265"/>
                <a:gd name="T23" fmla="*/ 301 h 345"/>
                <a:gd name="T24" fmla="*/ 219 w 265"/>
                <a:gd name="T25" fmla="*/ 177 h 345"/>
                <a:gd name="T26" fmla="*/ 219 w 265"/>
                <a:gd name="T27" fmla="*/ 177 h 345"/>
                <a:gd name="T28" fmla="*/ 219 w 265"/>
                <a:gd name="T29" fmla="*/ 120 h 345"/>
                <a:gd name="T30" fmla="*/ 219 w 265"/>
                <a:gd name="T31" fmla="*/ 120 h 345"/>
                <a:gd name="T32" fmla="*/ 198 w 265"/>
                <a:gd name="T33" fmla="*/ 57 h 345"/>
                <a:gd name="T34" fmla="*/ 133 w 265"/>
                <a:gd name="T35" fmla="*/ 37 h 345"/>
                <a:gd name="T36" fmla="*/ 82 w 265"/>
                <a:gd name="T37" fmla="*/ 41 h 345"/>
                <a:gd name="T38" fmla="*/ 41 w 265"/>
                <a:gd name="T39" fmla="*/ 50 h 345"/>
                <a:gd name="T40" fmla="*/ 35 w 265"/>
                <a:gd name="T41" fmla="*/ 33 h 345"/>
                <a:gd name="T42" fmla="*/ 33 w 265"/>
                <a:gd name="T43" fmla="*/ 12 h 345"/>
                <a:gd name="T44" fmla="*/ 77 w 265"/>
                <a:gd name="T45" fmla="*/ 4 h 345"/>
                <a:gd name="T46" fmla="*/ 132 w 265"/>
                <a:gd name="T47" fmla="*/ 0 h 345"/>
                <a:gd name="T48" fmla="*/ 233 w 265"/>
                <a:gd name="T49" fmla="*/ 27 h 345"/>
                <a:gd name="T50" fmla="*/ 265 w 265"/>
                <a:gd name="T51" fmla="*/ 114 h 345"/>
                <a:gd name="T52" fmla="*/ 265 w 265"/>
                <a:gd name="T53" fmla="*/ 332 h 345"/>
                <a:gd name="T54" fmla="*/ 206 w 265"/>
                <a:gd name="T55" fmla="*/ 341 h 345"/>
                <a:gd name="T56" fmla="*/ 140 w 265"/>
                <a:gd name="T57" fmla="*/ 345 h 345"/>
                <a:gd name="T58" fmla="*/ 37 w 265"/>
                <a:gd name="T59" fmla="*/ 321 h 345"/>
                <a:gd name="T60" fmla="*/ 0 w 265"/>
                <a:gd name="T61" fmla="*/ 244 h 345"/>
                <a:gd name="T62" fmla="*/ 11 w 265"/>
                <a:gd name="T63" fmla="*/ 198 h 345"/>
                <a:gd name="T64" fmla="*/ 41 w 265"/>
                <a:gd name="T65" fmla="*/ 163 h 345"/>
                <a:gd name="T66" fmla="*/ 87 w 265"/>
                <a:gd name="T67" fmla="*/ 142 h 345"/>
                <a:gd name="T68" fmla="*/ 146 w 265"/>
                <a:gd name="T69" fmla="*/ 135 h 345"/>
                <a:gd name="T70" fmla="*/ 189 w 265"/>
                <a:gd name="T71" fmla="*/ 137 h 345"/>
                <a:gd name="T72" fmla="*/ 219 w 265"/>
                <a:gd name="T73" fmla="*/ 140 h 345"/>
                <a:gd name="T74" fmla="*/ 219 w 265"/>
                <a:gd name="T75" fmla="*/ 12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5" h="345">
                  <a:moveTo>
                    <a:pt x="219" y="177"/>
                  </a:moveTo>
                  <a:lnTo>
                    <a:pt x="219" y="177"/>
                  </a:lnTo>
                  <a:cubicBezTo>
                    <a:pt x="211" y="176"/>
                    <a:pt x="202" y="175"/>
                    <a:pt x="190" y="174"/>
                  </a:cubicBezTo>
                  <a:cubicBezTo>
                    <a:pt x="178" y="173"/>
                    <a:pt x="166" y="173"/>
                    <a:pt x="156" y="173"/>
                  </a:cubicBezTo>
                  <a:cubicBezTo>
                    <a:pt x="121" y="173"/>
                    <a:pt x="94" y="179"/>
                    <a:pt x="75" y="191"/>
                  </a:cubicBezTo>
                  <a:cubicBezTo>
                    <a:pt x="56" y="203"/>
                    <a:pt x="46" y="220"/>
                    <a:pt x="46" y="243"/>
                  </a:cubicBezTo>
                  <a:cubicBezTo>
                    <a:pt x="46" y="257"/>
                    <a:pt x="49" y="268"/>
                    <a:pt x="55" y="277"/>
                  </a:cubicBezTo>
                  <a:cubicBezTo>
                    <a:pt x="61" y="285"/>
                    <a:pt x="68" y="292"/>
                    <a:pt x="77" y="297"/>
                  </a:cubicBezTo>
                  <a:cubicBezTo>
                    <a:pt x="87" y="301"/>
                    <a:pt x="97" y="304"/>
                    <a:pt x="108" y="306"/>
                  </a:cubicBezTo>
                  <a:cubicBezTo>
                    <a:pt x="119" y="307"/>
                    <a:pt x="131" y="308"/>
                    <a:pt x="142" y="308"/>
                  </a:cubicBezTo>
                  <a:cubicBezTo>
                    <a:pt x="156" y="308"/>
                    <a:pt x="170" y="307"/>
                    <a:pt x="182" y="306"/>
                  </a:cubicBezTo>
                  <a:cubicBezTo>
                    <a:pt x="195" y="305"/>
                    <a:pt x="207" y="303"/>
                    <a:pt x="219" y="301"/>
                  </a:cubicBezTo>
                  <a:lnTo>
                    <a:pt x="219" y="177"/>
                  </a:lnTo>
                  <a:lnTo>
                    <a:pt x="219" y="177"/>
                  </a:lnTo>
                  <a:close/>
                  <a:moveTo>
                    <a:pt x="219" y="120"/>
                  </a:moveTo>
                  <a:lnTo>
                    <a:pt x="219" y="120"/>
                  </a:lnTo>
                  <a:cubicBezTo>
                    <a:pt x="219" y="91"/>
                    <a:pt x="212" y="70"/>
                    <a:pt x="198" y="57"/>
                  </a:cubicBezTo>
                  <a:cubicBezTo>
                    <a:pt x="183" y="44"/>
                    <a:pt x="162" y="37"/>
                    <a:pt x="133" y="37"/>
                  </a:cubicBezTo>
                  <a:cubicBezTo>
                    <a:pt x="115" y="37"/>
                    <a:pt x="98" y="39"/>
                    <a:pt x="82" y="41"/>
                  </a:cubicBezTo>
                  <a:cubicBezTo>
                    <a:pt x="67" y="43"/>
                    <a:pt x="53" y="46"/>
                    <a:pt x="41" y="50"/>
                  </a:cubicBezTo>
                  <a:cubicBezTo>
                    <a:pt x="39" y="46"/>
                    <a:pt x="37" y="40"/>
                    <a:pt x="35" y="33"/>
                  </a:cubicBezTo>
                  <a:cubicBezTo>
                    <a:pt x="34" y="26"/>
                    <a:pt x="33" y="19"/>
                    <a:pt x="33" y="12"/>
                  </a:cubicBezTo>
                  <a:cubicBezTo>
                    <a:pt x="45" y="9"/>
                    <a:pt x="60" y="6"/>
                    <a:pt x="77" y="4"/>
                  </a:cubicBezTo>
                  <a:cubicBezTo>
                    <a:pt x="95" y="1"/>
                    <a:pt x="113" y="0"/>
                    <a:pt x="132" y="0"/>
                  </a:cubicBezTo>
                  <a:cubicBezTo>
                    <a:pt x="177" y="0"/>
                    <a:pt x="211" y="9"/>
                    <a:pt x="233" y="27"/>
                  </a:cubicBezTo>
                  <a:cubicBezTo>
                    <a:pt x="255" y="46"/>
                    <a:pt x="265" y="75"/>
                    <a:pt x="265" y="114"/>
                  </a:cubicBezTo>
                  <a:lnTo>
                    <a:pt x="265" y="332"/>
                  </a:lnTo>
                  <a:cubicBezTo>
                    <a:pt x="249" y="335"/>
                    <a:pt x="229" y="338"/>
                    <a:pt x="206" y="341"/>
                  </a:cubicBezTo>
                  <a:cubicBezTo>
                    <a:pt x="183" y="344"/>
                    <a:pt x="161" y="345"/>
                    <a:pt x="140" y="345"/>
                  </a:cubicBezTo>
                  <a:cubicBezTo>
                    <a:pt x="96" y="345"/>
                    <a:pt x="62" y="337"/>
                    <a:pt x="37" y="321"/>
                  </a:cubicBezTo>
                  <a:cubicBezTo>
                    <a:pt x="12" y="305"/>
                    <a:pt x="0" y="280"/>
                    <a:pt x="0" y="244"/>
                  </a:cubicBezTo>
                  <a:cubicBezTo>
                    <a:pt x="0" y="227"/>
                    <a:pt x="4" y="211"/>
                    <a:pt x="11" y="198"/>
                  </a:cubicBezTo>
                  <a:cubicBezTo>
                    <a:pt x="18" y="184"/>
                    <a:pt x="28" y="173"/>
                    <a:pt x="41" y="163"/>
                  </a:cubicBezTo>
                  <a:cubicBezTo>
                    <a:pt x="54" y="154"/>
                    <a:pt x="69" y="147"/>
                    <a:pt x="87" y="142"/>
                  </a:cubicBezTo>
                  <a:cubicBezTo>
                    <a:pt x="105" y="138"/>
                    <a:pt x="125" y="135"/>
                    <a:pt x="146" y="135"/>
                  </a:cubicBezTo>
                  <a:cubicBezTo>
                    <a:pt x="163" y="135"/>
                    <a:pt x="177" y="136"/>
                    <a:pt x="189" y="137"/>
                  </a:cubicBezTo>
                  <a:cubicBezTo>
                    <a:pt x="201" y="138"/>
                    <a:pt x="211" y="139"/>
                    <a:pt x="219" y="140"/>
                  </a:cubicBezTo>
                  <a:lnTo>
                    <a:pt x="219" y="120"/>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0"/>
            <p:cNvSpPr>
              <a:spLocks/>
            </p:cNvSpPr>
            <p:nvPr/>
          </p:nvSpPr>
          <p:spPr bwMode="auto">
            <a:xfrm>
              <a:off x="2477" y="1451"/>
              <a:ext cx="171" cy="205"/>
            </a:xfrm>
            <a:custGeom>
              <a:avLst/>
              <a:gdLst>
                <a:gd name="T0" fmla="*/ 0 w 284"/>
                <a:gd name="T1" fmla="*/ 8 h 339"/>
                <a:gd name="T2" fmla="*/ 0 w 284"/>
                <a:gd name="T3" fmla="*/ 8 h 339"/>
                <a:gd name="T4" fmla="*/ 11 w 284"/>
                <a:gd name="T5" fmla="*/ 7 h 339"/>
                <a:gd name="T6" fmla="*/ 21 w 284"/>
                <a:gd name="T7" fmla="*/ 6 h 339"/>
                <a:gd name="T8" fmla="*/ 32 w 284"/>
                <a:gd name="T9" fmla="*/ 7 h 339"/>
                <a:gd name="T10" fmla="*/ 42 w 284"/>
                <a:gd name="T11" fmla="*/ 8 h 339"/>
                <a:gd name="T12" fmla="*/ 44 w 284"/>
                <a:gd name="T13" fmla="*/ 37 h 339"/>
                <a:gd name="T14" fmla="*/ 45 w 284"/>
                <a:gd name="T15" fmla="*/ 67 h 339"/>
                <a:gd name="T16" fmla="*/ 63 w 284"/>
                <a:gd name="T17" fmla="*/ 44 h 339"/>
                <a:gd name="T18" fmla="*/ 89 w 284"/>
                <a:gd name="T19" fmla="*/ 22 h 339"/>
                <a:gd name="T20" fmla="*/ 124 w 284"/>
                <a:gd name="T21" fmla="*/ 6 h 339"/>
                <a:gd name="T22" fmla="*/ 167 w 284"/>
                <a:gd name="T23" fmla="*/ 0 h 339"/>
                <a:gd name="T24" fmla="*/ 256 w 284"/>
                <a:gd name="T25" fmla="*/ 34 h 339"/>
                <a:gd name="T26" fmla="*/ 284 w 284"/>
                <a:gd name="T27" fmla="*/ 129 h 339"/>
                <a:gd name="T28" fmla="*/ 284 w 284"/>
                <a:gd name="T29" fmla="*/ 338 h 339"/>
                <a:gd name="T30" fmla="*/ 272 w 284"/>
                <a:gd name="T31" fmla="*/ 339 h 339"/>
                <a:gd name="T32" fmla="*/ 261 w 284"/>
                <a:gd name="T33" fmla="*/ 339 h 339"/>
                <a:gd name="T34" fmla="*/ 250 w 284"/>
                <a:gd name="T35" fmla="*/ 339 h 339"/>
                <a:gd name="T36" fmla="*/ 238 w 284"/>
                <a:gd name="T37" fmla="*/ 338 h 339"/>
                <a:gd name="T38" fmla="*/ 238 w 284"/>
                <a:gd name="T39" fmla="*/ 142 h 339"/>
                <a:gd name="T40" fmla="*/ 219 w 284"/>
                <a:gd name="T41" fmla="*/ 63 h 339"/>
                <a:gd name="T42" fmla="*/ 164 w 284"/>
                <a:gd name="T43" fmla="*/ 39 h 339"/>
                <a:gd name="T44" fmla="*/ 118 w 284"/>
                <a:gd name="T45" fmla="*/ 48 h 339"/>
                <a:gd name="T46" fmla="*/ 80 w 284"/>
                <a:gd name="T47" fmla="*/ 75 h 339"/>
                <a:gd name="T48" fmla="*/ 56 w 284"/>
                <a:gd name="T49" fmla="*/ 117 h 339"/>
                <a:gd name="T50" fmla="*/ 46 w 284"/>
                <a:gd name="T51" fmla="*/ 175 h 339"/>
                <a:gd name="T52" fmla="*/ 46 w 284"/>
                <a:gd name="T53" fmla="*/ 338 h 339"/>
                <a:gd name="T54" fmla="*/ 35 w 284"/>
                <a:gd name="T55" fmla="*/ 339 h 339"/>
                <a:gd name="T56" fmla="*/ 23 w 284"/>
                <a:gd name="T57" fmla="*/ 339 h 339"/>
                <a:gd name="T58" fmla="*/ 12 w 284"/>
                <a:gd name="T59" fmla="*/ 339 h 339"/>
                <a:gd name="T60" fmla="*/ 0 w 284"/>
                <a:gd name="T61" fmla="*/ 338 h 339"/>
                <a:gd name="T62" fmla="*/ 0 w 284"/>
                <a:gd name="T63" fmla="*/ 8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4" h="339">
                  <a:moveTo>
                    <a:pt x="0" y="8"/>
                  </a:moveTo>
                  <a:lnTo>
                    <a:pt x="0" y="8"/>
                  </a:lnTo>
                  <a:cubicBezTo>
                    <a:pt x="4" y="7"/>
                    <a:pt x="8" y="7"/>
                    <a:pt x="11" y="7"/>
                  </a:cubicBezTo>
                  <a:cubicBezTo>
                    <a:pt x="15" y="7"/>
                    <a:pt x="18" y="6"/>
                    <a:pt x="21" y="6"/>
                  </a:cubicBezTo>
                  <a:cubicBezTo>
                    <a:pt x="25" y="6"/>
                    <a:pt x="28" y="7"/>
                    <a:pt x="32" y="7"/>
                  </a:cubicBezTo>
                  <a:cubicBezTo>
                    <a:pt x="35" y="7"/>
                    <a:pt x="38" y="7"/>
                    <a:pt x="42" y="8"/>
                  </a:cubicBezTo>
                  <a:cubicBezTo>
                    <a:pt x="43" y="15"/>
                    <a:pt x="44" y="25"/>
                    <a:pt x="44" y="37"/>
                  </a:cubicBezTo>
                  <a:cubicBezTo>
                    <a:pt x="45" y="48"/>
                    <a:pt x="45" y="59"/>
                    <a:pt x="45" y="67"/>
                  </a:cubicBezTo>
                  <a:cubicBezTo>
                    <a:pt x="50" y="59"/>
                    <a:pt x="56" y="52"/>
                    <a:pt x="63" y="44"/>
                  </a:cubicBezTo>
                  <a:cubicBezTo>
                    <a:pt x="71" y="36"/>
                    <a:pt x="79" y="28"/>
                    <a:pt x="89" y="22"/>
                  </a:cubicBezTo>
                  <a:cubicBezTo>
                    <a:pt x="99" y="15"/>
                    <a:pt x="111" y="10"/>
                    <a:pt x="124" y="6"/>
                  </a:cubicBezTo>
                  <a:cubicBezTo>
                    <a:pt x="137" y="2"/>
                    <a:pt x="151" y="0"/>
                    <a:pt x="167" y="0"/>
                  </a:cubicBezTo>
                  <a:cubicBezTo>
                    <a:pt x="208" y="0"/>
                    <a:pt x="237" y="11"/>
                    <a:pt x="256" y="34"/>
                  </a:cubicBezTo>
                  <a:cubicBezTo>
                    <a:pt x="275" y="57"/>
                    <a:pt x="284" y="88"/>
                    <a:pt x="284" y="129"/>
                  </a:cubicBezTo>
                  <a:lnTo>
                    <a:pt x="284" y="338"/>
                  </a:lnTo>
                  <a:cubicBezTo>
                    <a:pt x="281" y="338"/>
                    <a:pt x="277" y="338"/>
                    <a:pt x="272" y="339"/>
                  </a:cubicBezTo>
                  <a:cubicBezTo>
                    <a:pt x="268" y="339"/>
                    <a:pt x="264" y="339"/>
                    <a:pt x="261" y="339"/>
                  </a:cubicBezTo>
                  <a:cubicBezTo>
                    <a:pt x="259" y="339"/>
                    <a:pt x="255" y="339"/>
                    <a:pt x="250" y="339"/>
                  </a:cubicBezTo>
                  <a:cubicBezTo>
                    <a:pt x="245" y="338"/>
                    <a:pt x="241" y="338"/>
                    <a:pt x="238" y="338"/>
                  </a:cubicBezTo>
                  <a:lnTo>
                    <a:pt x="238" y="142"/>
                  </a:lnTo>
                  <a:cubicBezTo>
                    <a:pt x="238" y="106"/>
                    <a:pt x="232" y="79"/>
                    <a:pt x="219" y="63"/>
                  </a:cubicBezTo>
                  <a:cubicBezTo>
                    <a:pt x="207" y="47"/>
                    <a:pt x="189" y="39"/>
                    <a:pt x="164" y="39"/>
                  </a:cubicBezTo>
                  <a:cubicBezTo>
                    <a:pt x="148" y="39"/>
                    <a:pt x="132" y="42"/>
                    <a:pt x="118" y="48"/>
                  </a:cubicBezTo>
                  <a:cubicBezTo>
                    <a:pt x="103" y="55"/>
                    <a:pt x="91" y="63"/>
                    <a:pt x="80" y="75"/>
                  </a:cubicBezTo>
                  <a:cubicBezTo>
                    <a:pt x="70" y="86"/>
                    <a:pt x="62" y="100"/>
                    <a:pt x="56" y="117"/>
                  </a:cubicBezTo>
                  <a:cubicBezTo>
                    <a:pt x="49" y="134"/>
                    <a:pt x="46" y="153"/>
                    <a:pt x="46" y="175"/>
                  </a:cubicBezTo>
                  <a:lnTo>
                    <a:pt x="46" y="338"/>
                  </a:lnTo>
                  <a:cubicBezTo>
                    <a:pt x="44" y="338"/>
                    <a:pt x="40" y="338"/>
                    <a:pt x="35" y="339"/>
                  </a:cubicBezTo>
                  <a:cubicBezTo>
                    <a:pt x="30" y="339"/>
                    <a:pt x="26" y="339"/>
                    <a:pt x="23" y="339"/>
                  </a:cubicBezTo>
                  <a:cubicBezTo>
                    <a:pt x="21" y="339"/>
                    <a:pt x="17" y="339"/>
                    <a:pt x="12" y="339"/>
                  </a:cubicBezTo>
                  <a:cubicBezTo>
                    <a:pt x="7" y="338"/>
                    <a:pt x="3" y="338"/>
                    <a:pt x="0" y="338"/>
                  </a:cubicBezTo>
                  <a:lnTo>
                    <a:pt x="0" y="8"/>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1"/>
            <p:cNvSpPr>
              <a:spLocks noEditPoints="1"/>
            </p:cNvSpPr>
            <p:nvPr/>
          </p:nvSpPr>
          <p:spPr bwMode="auto">
            <a:xfrm>
              <a:off x="2775" y="1451"/>
              <a:ext cx="183" cy="208"/>
            </a:xfrm>
            <a:custGeom>
              <a:avLst/>
              <a:gdLst>
                <a:gd name="T0" fmla="*/ 258 w 305"/>
                <a:gd name="T1" fmla="*/ 144 h 345"/>
                <a:gd name="T2" fmla="*/ 258 w 305"/>
                <a:gd name="T3" fmla="*/ 144 h 345"/>
                <a:gd name="T4" fmla="*/ 253 w 305"/>
                <a:gd name="T5" fmla="*/ 104 h 345"/>
                <a:gd name="T6" fmla="*/ 235 w 305"/>
                <a:gd name="T7" fmla="*/ 70 h 345"/>
                <a:gd name="T8" fmla="*/ 205 w 305"/>
                <a:gd name="T9" fmla="*/ 47 h 345"/>
                <a:gd name="T10" fmla="*/ 159 w 305"/>
                <a:gd name="T11" fmla="*/ 37 h 345"/>
                <a:gd name="T12" fmla="*/ 83 w 305"/>
                <a:gd name="T13" fmla="*/ 65 h 345"/>
                <a:gd name="T14" fmla="*/ 50 w 305"/>
                <a:gd name="T15" fmla="*/ 144 h 345"/>
                <a:gd name="T16" fmla="*/ 258 w 305"/>
                <a:gd name="T17" fmla="*/ 144 h 345"/>
                <a:gd name="T18" fmla="*/ 258 w 305"/>
                <a:gd name="T19" fmla="*/ 144 h 345"/>
                <a:gd name="T20" fmla="*/ 49 w 305"/>
                <a:gd name="T21" fmla="*/ 179 h 345"/>
                <a:gd name="T22" fmla="*/ 49 w 305"/>
                <a:gd name="T23" fmla="*/ 179 h 345"/>
                <a:gd name="T24" fmla="*/ 82 w 305"/>
                <a:gd name="T25" fmla="*/ 276 h 345"/>
                <a:gd name="T26" fmla="*/ 180 w 305"/>
                <a:gd name="T27" fmla="*/ 307 h 345"/>
                <a:gd name="T28" fmla="*/ 229 w 305"/>
                <a:gd name="T29" fmla="*/ 303 h 345"/>
                <a:gd name="T30" fmla="*/ 274 w 305"/>
                <a:gd name="T31" fmla="*/ 292 h 345"/>
                <a:gd name="T32" fmla="*/ 279 w 305"/>
                <a:gd name="T33" fmla="*/ 309 h 345"/>
                <a:gd name="T34" fmla="*/ 282 w 305"/>
                <a:gd name="T35" fmla="*/ 328 h 345"/>
                <a:gd name="T36" fmla="*/ 235 w 305"/>
                <a:gd name="T37" fmla="*/ 341 h 345"/>
                <a:gd name="T38" fmla="*/ 175 w 305"/>
                <a:gd name="T39" fmla="*/ 345 h 345"/>
                <a:gd name="T40" fmla="*/ 96 w 305"/>
                <a:gd name="T41" fmla="*/ 333 h 345"/>
                <a:gd name="T42" fmla="*/ 41 w 305"/>
                <a:gd name="T43" fmla="*/ 298 h 345"/>
                <a:gd name="T44" fmla="*/ 10 w 305"/>
                <a:gd name="T45" fmla="*/ 243 h 345"/>
                <a:gd name="T46" fmla="*/ 0 w 305"/>
                <a:gd name="T47" fmla="*/ 175 h 345"/>
                <a:gd name="T48" fmla="*/ 9 w 305"/>
                <a:gd name="T49" fmla="*/ 107 h 345"/>
                <a:gd name="T50" fmla="*/ 38 w 305"/>
                <a:gd name="T51" fmla="*/ 51 h 345"/>
                <a:gd name="T52" fmla="*/ 87 w 305"/>
                <a:gd name="T53" fmla="*/ 14 h 345"/>
                <a:gd name="T54" fmla="*/ 159 w 305"/>
                <a:gd name="T55" fmla="*/ 0 h 345"/>
                <a:gd name="T56" fmla="*/ 221 w 305"/>
                <a:gd name="T57" fmla="*/ 11 h 345"/>
                <a:gd name="T58" fmla="*/ 267 w 305"/>
                <a:gd name="T59" fmla="*/ 42 h 345"/>
                <a:gd name="T60" fmla="*/ 295 w 305"/>
                <a:gd name="T61" fmla="*/ 89 h 345"/>
                <a:gd name="T62" fmla="*/ 305 w 305"/>
                <a:gd name="T63" fmla="*/ 149 h 345"/>
                <a:gd name="T64" fmla="*/ 304 w 305"/>
                <a:gd name="T65" fmla="*/ 164 h 345"/>
                <a:gd name="T66" fmla="*/ 303 w 305"/>
                <a:gd name="T67" fmla="*/ 179 h 345"/>
                <a:gd name="T68" fmla="*/ 49 w 305"/>
                <a:gd name="T69" fmla="*/ 17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45">
                  <a:moveTo>
                    <a:pt x="258" y="144"/>
                  </a:moveTo>
                  <a:lnTo>
                    <a:pt x="258" y="144"/>
                  </a:lnTo>
                  <a:cubicBezTo>
                    <a:pt x="258" y="130"/>
                    <a:pt x="257" y="117"/>
                    <a:pt x="253" y="104"/>
                  </a:cubicBezTo>
                  <a:cubicBezTo>
                    <a:pt x="249" y="91"/>
                    <a:pt x="243" y="80"/>
                    <a:pt x="235" y="70"/>
                  </a:cubicBezTo>
                  <a:cubicBezTo>
                    <a:pt x="227" y="60"/>
                    <a:pt x="217" y="53"/>
                    <a:pt x="205" y="47"/>
                  </a:cubicBezTo>
                  <a:cubicBezTo>
                    <a:pt x="192" y="41"/>
                    <a:pt x="177" y="37"/>
                    <a:pt x="159" y="37"/>
                  </a:cubicBezTo>
                  <a:cubicBezTo>
                    <a:pt x="127" y="37"/>
                    <a:pt x="101" y="47"/>
                    <a:pt x="83" y="65"/>
                  </a:cubicBezTo>
                  <a:cubicBezTo>
                    <a:pt x="65" y="84"/>
                    <a:pt x="54" y="110"/>
                    <a:pt x="50" y="144"/>
                  </a:cubicBezTo>
                  <a:lnTo>
                    <a:pt x="258" y="144"/>
                  </a:lnTo>
                  <a:lnTo>
                    <a:pt x="258" y="144"/>
                  </a:lnTo>
                  <a:close/>
                  <a:moveTo>
                    <a:pt x="49" y="179"/>
                  </a:moveTo>
                  <a:lnTo>
                    <a:pt x="49" y="179"/>
                  </a:lnTo>
                  <a:cubicBezTo>
                    <a:pt x="49" y="223"/>
                    <a:pt x="60" y="255"/>
                    <a:pt x="82" y="276"/>
                  </a:cubicBezTo>
                  <a:cubicBezTo>
                    <a:pt x="104" y="297"/>
                    <a:pt x="136" y="307"/>
                    <a:pt x="180" y="307"/>
                  </a:cubicBezTo>
                  <a:cubicBezTo>
                    <a:pt x="198" y="307"/>
                    <a:pt x="214" y="306"/>
                    <a:pt x="229" y="303"/>
                  </a:cubicBezTo>
                  <a:cubicBezTo>
                    <a:pt x="245" y="300"/>
                    <a:pt x="259" y="296"/>
                    <a:pt x="274" y="292"/>
                  </a:cubicBezTo>
                  <a:cubicBezTo>
                    <a:pt x="276" y="296"/>
                    <a:pt x="278" y="302"/>
                    <a:pt x="279" y="309"/>
                  </a:cubicBezTo>
                  <a:cubicBezTo>
                    <a:pt x="281" y="316"/>
                    <a:pt x="282" y="322"/>
                    <a:pt x="282" y="328"/>
                  </a:cubicBezTo>
                  <a:cubicBezTo>
                    <a:pt x="269" y="333"/>
                    <a:pt x="253" y="338"/>
                    <a:pt x="235" y="341"/>
                  </a:cubicBezTo>
                  <a:cubicBezTo>
                    <a:pt x="216" y="344"/>
                    <a:pt x="197" y="345"/>
                    <a:pt x="175" y="345"/>
                  </a:cubicBezTo>
                  <a:cubicBezTo>
                    <a:pt x="145" y="345"/>
                    <a:pt x="118" y="341"/>
                    <a:pt x="96" y="333"/>
                  </a:cubicBezTo>
                  <a:cubicBezTo>
                    <a:pt x="74" y="324"/>
                    <a:pt x="56" y="313"/>
                    <a:pt x="41" y="298"/>
                  </a:cubicBezTo>
                  <a:cubicBezTo>
                    <a:pt x="27" y="282"/>
                    <a:pt x="17" y="264"/>
                    <a:pt x="10" y="243"/>
                  </a:cubicBezTo>
                  <a:cubicBezTo>
                    <a:pt x="3" y="223"/>
                    <a:pt x="0" y="200"/>
                    <a:pt x="0" y="175"/>
                  </a:cubicBezTo>
                  <a:cubicBezTo>
                    <a:pt x="0" y="150"/>
                    <a:pt x="3" y="128"/>
                    <a:pt x="9" y="107"/>
                  </a:cubicBezTo>
                  <a:cubicBezTo>
                    <a:pt x="16" y="86"/>
                    <a:pt x="25" y="67"/>
                    <a:pt x="38" y="51"/>
                  </a:cubicBezTo>
                  <a:cubicBezTo>
                    <a:pt x="51" y="35"/>
                    <a:pt x="67" y="23"/>
                    <a:pt x="87" y="14"/>
                  </a:cubicBezTo>
                  <a:cubicBezTo>
                    <a:pt x="107" y="5"/>
                    <a:pt x="131" y="0"/>
                    <a:pt x="159" y="0"/>
                  </a:cubicBezTo>
                  <a:cubicBezTo>
                    <a:pt x="182" y="0"/>
                    <a:pt x="203" y="4"/>
                    <a:pt x="221" y="11"/>
                  </a:cubicBezTo>
                  <a:cubicBezTo>
                    <a:pt x="240" y="18"/>
                    <a:pt x="255" y="29"/>
                    <a:pt x="267" y="42"/>
                  </a:cubicBezTo>
                  <a:cubicBezTo>
                    <a:pt x="280" y="55"/>
                    <a:pt x="289" y="71"/>
                    <a:pt x="295" y="89"/>
                  </a:cubicBezTo>
                  <a:cubicBezTo>
                    <a:pt x="301" y="107"/>
                    <a:pt x="305" y="127"/>
                    <a:pt x="305" y="149"/>
                  </a:cubicBezTo>
                  <a:cubicBezTo>
                    <a:pt x="305" y="153"/>
                    <a:pt x="304" y="158"/>
                    <a:pt x="304" y="164"/>
                  </a:cubicBezTo>
                  <a:cubicBezTo>
                    <a:pt x="304" y="170"/>
                    <a:pt x="304" y="175"/>
                    <a:pt x="303" y="179"/>
                  </a:cubicBezTo>
                  <a:lnTo>
                    <a:pt x="49" y="179"/>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2"/>
            <p:cNvSpPr>
              <a:spLocks/>
            </p:cNvSpPr>
            <p:nvPr/>
          </p:nvSpPr>
          <p:spPr bwMode="auto">
            <a:xfrm>
              <a:off x="3000" y="1454"/>
              <a:ext cx="101" cy="202"/>
            </a:xfrm>
            <a:custGeom>
              <a:avLst/>
              <a:gdLst>
                <a:gd name="T0" fmla="*/ 0 w 168"/>
                <a:gd name="T1" fmla="*/ 2 h 333"/>
                <a:gd name="T2" fmla="*/ 0 w 168"/>
                <a:gd name="T3" fmla="*/ 2 h 333"/>
                <a:gd name="T4" fmla="*/ 11 w 168"/>
                <a:gd name="T5" fmla="*/ 1 h 333"/>
                <a:gd name="T6" fmla="*/ 21 w 168"/>
                <a:gd name="T7" fmla="*/ 0 h 333"/>
                <a:gd name="T8" fmla="*/ 31 w 168"/>
                <a:gd name="T9" fmla="*/ 1 h 333"/>
                <a:gd name="T10" fmla="*/ 42 w 168"/>
                <a:gd name="T11" fmla="*/ 2 h 333"/>
                <a:gd name="T12" fmla="*/ 44 w 168"/>
                <a:gd name="T13" fmla="*/ 29 h 333"/>
                <a:gd name="T14" fmla="*/ 44 w 168"/>
                <a:gd name="T15" fmla="*/ 58 h 333"/>
                <a:gd name="T16" fmla="*/ 84 w 168"/>
                <a:gd name="T17" fmla="*/ 18 h 333"/>
                <a:gd name="T18" fmla="*/ 150 w 168"/>
                <a:gd name="T19" fmla="*/ 1 h 333"/>
                <a:gd name="T20" fmla="*/ 157 w 168"/>
                <a:gd name="T21" fmla="*/ 1 h 333"/>
                <a:gd name="T22" fmla="*/ 166 w 168"/>
                <a:gd name="T23" fmla="*/ 2 h 333"/>
                <a:gd name="T24" fmla="*/ 168 w 168"/>
                <a:gd name="T25" fmla="*/ 22 h 333"/>
                <a:gd name="T26" fmla="*/ 166 w 168"/>
                <a:gd name="T27" fmla="*/ 42 h 333"/>
                <a:gd name="T28" fmla="*/ 157 w 168"/>
                <a:gd name="T29" fmla="*/ 42 h 333"/>
                <a:gd name="T30" fmla="*/ 151 w 168"/>
                <a:gd name="T31" fmla="*/ 42 h 333"/>
                <a:gd name="T32" fmla="*/ 74 w 168"/>
                <a:gd name="T33" fmla="*/ 70 h 333"/>
                <a:gd name="T34" fmla="*/ 46 w 168"/>
                <a:gd name="T35" fmla="*/ 162 h 333"/>
                <a:gd name="T36" fmla="*/ 46 w 168"/>
                <a:gd name="T37" fmla="*/ 332 h 333"/>
                <a:gd name="T38" fmla="*/ 34 w 168"/>
                <a:gd name="T39" fmla="*/ 333 h 333"/>
                <a:gd name="T40" fmla="*/ 23 w 168"/>
                <a:gd name="T41" fmla="*/ 333 h 333"/>
                <a:gd name="T42" fmla="*/ 12 w 168"/>
                <a:gd name="T43" fmla="*/ 333 h 333"/>
                <a:gd name="T44" fmla="*/ 0 w 168"/>
                <a:gd name="T45" fmla="*/ 332 h 333"/>
                <a:gd name="T46" fmla="*/ 0 w 168"/>
                <a:gd name="T4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8" h="333">
                  <a:moveTo>
                    <a:pt x="0" y="2"/>
                  </a:moveTo>
                  <a:lnTo>
                    <a:pt x="0" y="2"/>
                  </a:lnTo>
                  <a:cubicBezTo>
                    <a:pt x="3" y="1"/>
                    <a:pt x="7" y="1"/>
                    <a:pt x="11" y="1"/>
                  </a:cubicBezTo>
                  <a:cubicBezTo>
                    <a:pt x="14" y="1"/>
                    <a:pt x="17" y="0"/>
                    <a:pt x="21" y="0"/>
                  </a:cubicBezTo>
                  <a:cubicBezTo>
                    <a:pt x="24" y="0"/>
                    <a:pt x="28" y="1"/>
                    <a:pt x="31" y="1"/>
                  </a:cubicBezTo>
                  <a:cubicBezTo>
                    <a:pt x="34" y="1"/>
                    <a:pt x="38" y="1"/>
                    <a:pt x="42" y="2"/>
                  </a:cubicBezTo>
                  <a:cubicBezTo>
                    <a:pt x="43" y="9"/>
                    <a:pt x="43" y="19"/>
                    <a:pt x="44" y="29"/>
                  </a:cubicBezTo>
                  <a:cubicBezTo>
                    <a:pt x="44" y="40"/>
                    <a:pt x="44" y="49"/>
                    <a:pt x="44" y="58"/>
                  </a:cubicBezTo>
                  <a:cubicBezTo>
                    <a:pt x="54" y="42"/>
                    <a:pt x="67" y="29"/>
                    <a:pt x="84" y="18"/>
                  </a:cubicBezTo>
                  <a:cubicBezTo>
                    <a:pt x="100" y="7"/>
                    <a:pt x="122" y="1"/>
                    <a:pt x="150" y="1"/>
                  </a:cubicBezTo>
                  <a:cubicBezTo>
                    <a:pt x="152" y="1"/>
                    <a:pt x="155" y="1"/>
                    <a:pt x="157" y="1"/>
                  </a:cubicBezTo>
                  <a:cubicBezTo>
                    <a:pt x="160" y="1"/>
                    <a:pt x="163" y="1"/>
                    <a:pt x="166" y="2"/>
                  </a:cubicBezTo>
                  <a:cubicBezTo>
                    <a:pt x="167" y="9"/>
                    <a:pt x="168" y="16"/>
                    <a:pt x="168" y="22"/>
                  </a:cubicBezTo>
                  <a:cubicBezTo>
                    <a:pt x="168" y="29"/>
                    <a:pt x="167" y="36"/>
                    <a:pt x="166" y="42"/>
                  </a:cubicBezTo>
                  <a:cubicBezTo>
                    <a:pt x="162" y="42"/>
                    <a:pt x="159" y="42"/>
                    <a:pt x="157" y="42"/>
                  </a:cubicBezTo>
                  <a:cubicBezTo>
                    <a:pt x="155" y="42"/>
                    <a:pt x="153" y="42"/>
                    <a:pt x="151" y="42"/>
                  </a:cubicBezTo>
                  <a:cubicBezTo>
                    <a:pt x="119" y="42"/>
                    <a:pt x="94" y="51"/>
                    <a:pt x="74" y="70"/>
                  </a:cubicBezTo>
                  <a:cubicBezTo>
                    <a:pt x="55" y="88"/>
                    <a:pt x="46" y="119"/>
                    <a:pt x="46" y="162"/>
                  </a:cubicBezTo>
                  <a:lnTo>
                    <a:pt x="46" y="332"/>
                  </a:lnTo>
                  <a:cubicBezTo>
                    <a:pt x="43" y="332"/>
                    <a:pt x="39" y="332"/>
                    <a:pt x="34" y="333"/>
                  </a:cubicBezTo>
                  <a:cubicBezTo>
                    <a:pt x="29" y="333"/>
                    <a:pt x="26" y="333"/>
                    <a:pt x="23" y="333"/>
                  </a:cubicBezTo>
                  <a:cubicBezTo>
                    <a:pt x="20" y="333"/>
                    <a:pt x="17" y="333"/>
                    <a:pt x="12" y="333"/>
                  </a:cubicBezTo>
                  <a:cubicBezTo>
                    <a:pt x="6" y="332"/>
                    <a:pt x="3" y="332"/>
                    <a:pt x="0" y="332"/>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3"/>
            <p:cNvSpPr>
              <a:spLocks/>
            </p:cNvSpPr>
            <p:nvPr/>
          </p:nvSpPr>
          <p:spPr bwMode="auto">
            <a:xfrm>
              <a:off x="3129" y="1454"/>
              <a:ext cx="102" cy="202"/>
            </a:xfrm>
            <a:custGeom>
              <a:avLst/>
              <a:gdLst>
                <a:gd name="T0" fmla="*/ 0 w 169"/>
                <a:gd name="T1" fmla="*/ 2 h 333"/>
                <a:gd name="T2" fmla="*/ 0 w 169"/>
                <a:gd name="T3" fmla="*/ 2 h 333"/>
                <a:gd name="T4" fmla="*/ 11 w 169"/>
                <a:gd name="T5" fmla="*/ 1 h 333"/>
                <a:gd name="T6" fmla="*/ 21 w 169"/>
                <a:gd name="T7" fmla="*/ 0 h 333"/>
                <a:gd name="T8" fmla="*/ 32 w 169"/>
                <a:gd name="T9" fmla="*/ 1 h 333"/>
                <a:gd name="T10" fmla="*/ 42 w 169"/>
                <a:gd name="T11" fmla="*/ 2 h 333"/>
                <a:gd name="T12" fmla="*/ 44 w 169"/>
                <a:gd name="T13" fmla="*/ 29 h 333"/>
                <a:gd name="T14" fmla="*/ 45 w 169"/>
                <a:gd name="T15" fmla="*/ 58 h 333"/>
                <a:gd name="T16" fmla="*/ 84 w 169"/>
                <a:gd name="T17" fmla="*/ 18 h 333"/>
                <a:gd name="T18" fmla="*/ 150 w 169"/>
                <a:gd name="T19" fmla="*/ 1 h 333"/>
                <a:gd name="T20" fmla="*/ 158 w 169"/>
                <a:gd name="T21" fmla="*/ 1 h 333"/>
                <a:gd name="T22" fmla="*/ 166 w 169"/>
                <a:gd name="T23" fmla="*/ 2 h 333"/>
                <a:gd name="T24" fmla="*/ 169 w 169"/>
                <a:gd name="T25" fmla="*/ 22 h 333"/>
                <a:gd name="T26" fmla="*/ 166 w 169"/>
                <a:gd name="T27" fmla="*/ 42 h 333"/>
                <a:gd name="T28" fmla="*/ 158 w 169"/>
                <a:gd name="T29" fmla="*/ 42 h 333"/>
                <a:gd name="T30" fmla="*/ 151 w 169"/>
                <a:gd name="T31" fmla="*/ 42 h 333"/>
                <a:gd name="T32" fmla="*/ 75 w 169"/>
                <a:gd name="T33" fmla="*/ 70 h 333"/>
                <a:gd name="T34" fmla="*/ 46 w 169"/>
                <a:gd name="T35" fmla="*/ 162 h 333"/>
                <a:gd name="T36" fmla="*/ 46 w 169"/>
                <a:gd name="T37" fmla="*/ 332 h 333"/>
                <a:gd name="T38" fmla="*/ 35 w 169"/>
                <a:gd name="T39" fmla="*/ 333 h 333"/>
                <a:gd name="T40" fmla="*/ 23 w 169"/>
                <a:gd name="T41" fmla="*/ 333 h 333"/>
                <a:gd name="T42" fmla="*/ 12 w 169"/>
                <a:gd name="T43" fmla="*/ 333 h 333"/>
                <a:gd name="T44" fmla="*/ 0 w 169"/>
                <a:gd name="T45" fmla="*/ 332 h 333"/>
                <a:gd name="T46" fmla="*/ 0 w 169"/>
                <a:gd name="T4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9" h="333">
                  <a:moveTo>
                    <a:pt x="0" y="2"/>
                  </a:moveTo>
                  <a:lnTo>
                    <a:pt x="0" y="2"/>
                  </a:lnTo>
                  <a:cubicBezTo>
                    <a:pt x="4" y="1"/>
                    <a:pt x="7" y="1"/>
                    <a:pt x="11" y="1"/>
                  </a:cubicBezTo>
                  <a:cubicBezTo>
                    <a:pt x="14" y="1"/>
                    <a:pt x="18" y="0"/>
                    <a:pt x="21" y="0"/>
                  </a:cubicBezTo>
                  <a:cubicBezTo>
                    <a:pt x="25" y="0"/>
                    <a:pt x="28" y="1"/>
                    <a:pt x="32" y="1"/>
                  </a:cubicBezTo>
                  <a:cubicBezTo>
                    <a:pt x="35" y="1"/>
                    <a:pt x="38" y="1"/>
                    <a:pt x="42" y="2"/>
                  </a:cubicBezTo>
                  <a:cubicBezTo>
                    <a:pt x="43" y="9"/>
                    <a:pt x="44" y="19"/>
                    <a:pt x="44" y="29"/>
                  </a:cubicBezTo>
                  <a:cubicBezTo>
                    <a:pt x="45" y="40"/>
                    <a:pt x="45" y="49"/>
                    <a:pt x="45" y="58"/>
                  </a:cubicBezTo>
                  <a:cubicBezTo>
                    <a:pt x="54" y="42"/>
                    <a:pt x="67" y="29"/>
                    <a:pt x="84" y="18"/>
                  </a:cubicBezTo>
                  <a:cubicBezTo>
                    <a:pt x="101" y="7"/>
                    <a:pt x="123" y="1"/>
                    <a:pt x="150" y="1"/>
                  </a:cubicBezTo>
                  <a:cubicBezTo>
                    <a:pt x="153" y="1"/>
                    <a:pt x="155" y="1"/>
                    <a:pt x="158" y="1"/>
                  </a:cubicBezTo>
                  <a:cubicBezTo>
                    <a:pt x="160" y="1"/>
                    <a:pt x="163" y="1"/>
                    <a:pt x="166" y="2"/>
                  </a:cubicBezTo>
                  <a:cubicBezTo>
                    <a:pt x="168" y="9"/>
                    <a:pt x="169" y="16"/>
                    <a:pt x="169" y="22"/>
                  </a:cubicBezTo>
                  <a:cubicBezTo>
                    <a:pt x="169" y="29"/>
                    <a:pt x="168" y="36"/>
                    <a:pt x="166" y="42"/>
                  </a:cubicBezTo>
                  <a:cubicBezTo>
                    <a:pt x="163" y="42"/>
                    <a:pt x="160" y="42"/>
                    <a:pt x="158" y="42"/>
                  </a:cubicBezTo>
                  <a:cubicBezTo>
                    <a:pt x="156" y="42"/>
                    <a:pt x="153" y="42"/>
                    <a:pt x="151" y="42"/>
                  </a:cubicBezTo>
                  <a:cubicBezTo>
                    <a:pt x="119" y="42"/>
                    <a:pt x="94" y="51"/>
                    <a:pt x="75" y="70"/>
                  </a:cubicBezTo>
                  <a:cubicBezTo>
                    <a:pt x="56" y="88"/>
                    <a:pt x="46" y="119"/>
                    <a:pt x="46" y="162"/>
                  </a:cubicBezTo>
                  <a:lnTo>
                    <a:pt x="46" y="332"/>
                  </a:lnTo>
                  <a:cubicBezTo>
                    <a:pt x="43" y="332"/>
                    <a:pt x="40" y="332"/>
                    <a:pt x="35" y="333"/>
                  </a:cubicBezTo>
                  <a:cubicBezTo>
                    <a:pt x="30" y="333"/>
                    <a:pt x="26" y="333"/>
                    <a:pt x="23" y="333"/>
                  </a:cubicBezTo>
                  <a:cubicBezTo>
                    <a:pt x="21" y="333"/>
                    <a:pt x="17" y="333"/>
                    <a:pt x="12" y="333"/>
                  </a:cubicBezTo>
                  <a:cubicBezTo>
                    <a:pt x="7" y="332"/>
                    <a:pt x="3" y="332"/>
                    <a:pt x="0" y="332"/>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4"/>
            <p:cNvSpPr>
              <a:spLocks noEditPoints="1"/>
            </p:cNvSpPr>
            <p:nvPr/>
          </p:nvSpPr>
          <p:spPr bwMode="auto">
            <a:xfrm>
              <a:off x="3246" y="1451"/>
              <a:ext cx="191" cy="208"/>
            </a:xfrm>
            <a:custGeom>
              <a:avLst/>
              <a:gdLst>
                <a:gd name="T0" fmla="*/ 160 w 319"/>
                <a:gd name="T1" fmla="*/ 308 h 345"/>
                <a:gd name="T2" fmla="*/ 160 w 319"/>
                <a:gd name="T3" fmla="*/ 308 h 345"/>
                <a:gd name="T4" fmla="*/ 243 w 319"/>
                <a:gd name="T5" fmla="*/ 272 h 345"/>
                <a:gd name="T6" fmla="*/ 271 w 319"/>
                <a:gd name="T7" fmla="*/ 173 h 345"/>
                <a:gd name="T8" fmla="*/ 243 w 319"/>
                <a:gd name="T9" fmla="*/ 74 h 345"/>
                <a:gd name="T10" fmla="*/ 160 w 319"/>
                <a:gd name="T11" fmla="*/ 37 h 345"/>
                <a:gd name="T12" fmla="*/ 76 w 319"/>
                <a:gd name="T13" fmla="*/ 74 h 345"/>
                <a:gd name="T14" fmla="*/ 49 w 319"/>
                <a:gd name="T15" fmla="*/ 173 h 345"/>
                <a:gd name="T16" fmla="*/ 76 w 319"/>
                <a:gd name="T17" fmla="*/ 272 h 345"/>
                <a:gd name="T18" fmla="*/ 160 w 319"/>
                <a:gd name="T19" fmla="*/ 308 h 345"/>
                <a:gd name="T20" fmla="*/ 160 w 319"/>
                <a:gd name="T21" fmla="*/ 308 h 345"/>
                <a:gd name="T22" fmla="*/ 160 w 319"/>
                <a:gd name="T23" fmla="*/ 345 h 345"/>
                <a:gd name="T24" fmla="*/ 160 w 319"/>
                <a:gd name="T25" fmla="*/ 345 h 345"/>
                <a:gd name="T26" fmla="*/ 90 w 319"/>
                <a:gd name="T27" fmla="*/ 332 h 345"/>
                <a:gd name="T28" fmla="*/ 40 w 319"/>
                <a:gd name="T29" fmla="*/ 296 h 345"/>
                <a:gd name="T30" fmla="*/ 10 w 319"/>
                <a:gd name="T31" fmla="*/ 241 h 345"/>
                <a:gd name="T32" fmla="*/ 0 w 319"/>
                <a:gd name="T33" fmla="*/ 173 h 345"/>
                <a:gd name="T34" fmla="*/ 10 w 319"/>
                <a:gd name="T35" fmla="*/ 105 h 345"/>
                <a:gd name="T36" fmla="*/ 40 w 319"/>
                <a:gd name="T37" fmla="*/ 50 h 345"/>
                <a:gd name="T38" fmla="*/ 90 w 319"/>
                <a:gd name="T39" fmla="*/ 13 h 345"/>
                <a:gd name="T40" fmla="*/ 160 w 319"/>
                <a:gd name="T41" fmla="*/ 0 h 345"/>
                <a:gd name="T42" fmla="*/ 229 w 319"/>
                <a:gd name="T43" fmla="*/ 13 h 345"/>
                <a:gd name="T44" fmla="*/ 279 w 319"/>
                <a:gd name="T45" fmla="*/ 50 h 345"/>
                <a:gd name="T46" fmla="*/ 309 w 319"/>
                <a:gd name="T47" fmla="*/ 105 h 345"/>
                <a:gd name="T48" fmla="*/ 319 w 319"/>
                <a:gd name="T49" fmla="*/ 173 h 345"/>
                <a:gd name="T50" fmla="*/ 309 w 319"/>
                <a:gd name="T51" fmla="*/ 241 h 345"/>
                <a:gd name="T52" fmla="*/ 279 w 319"/>
                <a:gd name="T53" fmla="*/ 296 h 345"/>
                <a:gd name="T54" fmla="*/ 229 w 319"/>
                <a:gd name="T55" fmla="*/ 332 h 345"/>
                <a:gd name="T56" fmla="*/ 160 w 319"/>
                <a:gd name="T5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9" h="345">
                  <a:moveTo>
                    <a:pt x="160" y="308"/>
                  </a:moveTo>
                  <a:lnTo>
                    <a:pt x="160" y="308"/>
                  </a:lnTo>
                  <a:cubicBezTo>
                    <a:pt x="197" y="308"/>
                    <a:pt x="225" y="296"/>
                    <a:pt x="243" y="272"/>
                  </a:cubicBezTo>
                  <a:cubicBezTo>
                    <a:pt x="262" y="247"/>
                    <a:pt x="271" y="214"/>
                    <a:pt x="271" y="173"/>
                  </a:cubicBezTo>
                  <a:cubicBezTo>
                    <a:pt x="271" y="131"/>
                    <a:pt x="262" y="98"/>
                    <a:pt x="243" y="74"/>
                  </a:cubicBezTo>
                  <a:cubicBezTo>
                    <a:pt x="225" y="50"/>
                    <a:pt x="197" y="37"/>
                    <a:pt x="160" y="37"/>
                  </a:cubicBezTo>
                  <a:cubicBezTo>
                    <a:pt x="122" y="37"/>
                    <a:pt x="95" y="50"/>
                    <a:pt x="76" y="74"/>
                  </a:cubicBezTo>
                  <a:cubicBezTo>
                    <a:pt x="58" y="98"/>
                    <a:pt x="49" y="131"/>
                    <a:pt x="49" y="173"/>
                  </a:cubicBezTo>
                  <a:cubicBezTo>
                    <a:pt x="49" y="214"/>
                    <a:pt x="58" y="247"/>
                    <a:pt x="76" y="272"/>
                  </a:cubicBezTo>
                  <a:cubicBezTo>
                    <a:pt x="95" y="296"/>
                    <a:pt x="122" y="308"/>
                    <a:pt x="160" y="308"/>
                  </a:cubicBezTo>
                  <a:lnTo>
                    <a:pt x="160" y="308"/>
                  </a:lnTo>
                  <a:close/>
                  <a:moveTo>
                    <a:pt x="160" y="345"/>
                  </a:moveTo>
                  <a:lnTo>
                    <a:pt x="160" y="345"/>
                  </a:lnTo>
                  <a:cubicBezTo>
                    <a:pt x="133" y="345"/>
                    <a:pt x="110" y="341"/>
                    <a:pt x="90" y="332"/>
                  </a:cubicBezTo>
                  <a:cubicBezTo>
                    <a:pt x="70" y="323"/>
                    <a:pt x="53" y="311"/>
                    <a:pt x="40" y="296"/>
                  </a:cubicBezTo>
                  <a:cubicBezTo>
                    <a:pt x="27" y="280"/>
                    <a:pt x="17" y="262"/>
                    <a:pt x="10" y="241"/>
                  </a:cubicBezTo>
                  <a:cubicBezTo>
                    <a:pt x="4" y="219"/>
                    <a:pt x="0" y="197"/>
                    <a:pt x="0" y="173"/>
                  </a:cubicBezTo>
                  <a:cubicBezTo>
                    <a:pt x="0" y="149"/>
                    <a:pt x="4" y="126"/>
                    <a:pt x="10" y="105"/>
                  </a:cubicBezTo>
                  <a:cubicBezTo>
                    <a:pt x="17" y="84"/>
                    <a:pt x="27" y="65"/>
                    <a:pt x="40" y="50"/>
                  </a:cubicBezTo>
                  <a:cubicBezTo>
                    <a:pt x="53" y="34"/>
                    <a:pt x="70" y="22"/>
                    <a:pt x="90" y="13"/>
                  </a:cubicBezTo>
                  <a:cubicBezTo>
                    <a:pt x="110" y="4"/>
                    <a:pt x="133" y="0"/>
                    <a:pt x="160" y="0"/>
                  </a:cubicBezTo>
                  <a:cubicBezTo>
                    <a:pt x="186" y="0"/>
                    <a:pt x="209" y="4"/>
                    <a:pt x="229" y="13"/>
                  </a:cubicBezTo>
                  <a:cubicBezTo>
                    <a:pt x="249" y="22"/>
                    <a:pt x="266" y="34"/>
                    <a:pt x="279" y="50"/>
                  </a:cubicBezTo>
                  <a:cubicBezTo>
                    <a:pt x="292" y="65"/>
                    <a:pt x="302" y="84"/>
                    <a:pt x="309" y="105"/>
                  </a:cubicBezTo>
                  <a:cubicBezTo>
                    <a:pt x="316" y="126"/>
                    <a:pt x="319" y="149"/>
                    <a:pt x="319" y="173"/>
                  </a:cubicBezTo>
                  <a:cubicBezTo>
                    <a:pt x="319" y="197"/>
                    <a:pt x="316" y="219"/>
                    <a:pt x="309" y="241"/>
                  </a:cubicBezTo>
                  <a:cubicBezTo>
                    <a:pt x="302" y="262"/>
                    <a:pt x="292" y="280"/>
                    <a:pt x="279" y="296"/>
                  </a:cubicBezTo>
                  <a:cubicBezTo>
                    <a:pt x="266" y="311"/>
                    <a:pt x="249" y="323"/>
                    <a:pt x="229" y="332"/>
                  </a:cubicBezTo>
                  <a:cubicBezTo>
                    <a:pt x="209" y="341"/>
                    <a:pt x="186" y="345"/>
                    <a:pt x="160" y="345"/>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5"/>
            <p:cNvSpPr>
              <a:spLocks/>
            </p:cNvSpPr>
            <p:nvPr/>
          </p:nvSpPr>
          <p:spPr bwMode="auto">
            <a:xfrm>
              <a:off x="3481" y="1454"/>
              <a:ext cx="101" cy="202"/>
            </a:xfrm>
            <a:custGeom>
              <a:avLst/>
              <a:gdLst>
                <a:gd name="T0" fmla="*/ 0 w 168"/>
                <a:gd name="T1" fmla="*/ 2 h 333"/>
                <a:gd name="T2" fmla="*/ 0 w 168"/>
                <a:gd name="T3" fmla="*/ 2 h 333"/>
                <a:gd name="T4" fmla="*/ 10 w 168"/>
                <a:gd name="T5" fmla="*/ 1 h 333"/>
                <a:gd name="T6" fmla="*/ 20 w 168"/>
                <a:gd name="T7" fmla="*/ 0 h 333"/>
                <a:gd name="T8" fmla="*/ 31 w 168"/>
                <a:gd name="T9" fmla="*/ 1 h 333"/>
                <a:gd name="T10" fmla="*/ 41 w 168"/>
                <a:gd name="T11" fmla="*/ 2 h 333"/>
                <a:gd name="T12" fmla="*/ 44 w 168"/>
                <a:gd name="T13" fmla="*/ 29 h 333"/>
                <a:gd name="T14" fmla="*/ 44 w 168"/>
                <a:gd name="T15" fmla="*/ 58 h 333"/>
                <a:gd name="T16" fmla="*/ 83 w 168"/>
                <a:gd name="T17" fmla="*/ 18 h 333"/>
                <a:gd name="T18" fmla="*/ 150 w 168"/>
                <a:gd name="T19" fmla="*/ 1 h 333"/>
                <a:gd name="T20" fmla="*/ 157 w 168"/>
                <a:gd name="T21" fmla="*/ 1 h 333"/>
                <a:gd name="T22" fmla="*/ 166 w 168"/>
                <a:gd name="T23" fmla="*/ 2 h 333"/>
                <a:gd name="T24" fmla="*/ 168 w 168"/>
                <a:gd name="T25" fmla="*/ 22 h 333"/>
                <a:gd name="T26" fmla="*/ 166 w 168"/>
                <a:gd name="T27" fmla="*/ 42 h 333"/>
                <a:gd name="T28" fmla="*/ 157 w 168"/>
                <a:gd name="T29" fmla="*/ 42 h 333"/>
                <a:gd name="T30" fmla="*/ 150 w 168"/>
                <a:gd name="T31" fmla="*/ 42 h 333"/>
                <a:gd name="T32" fmla="*/ 74 w 168"/>
                <a:gd name="T33" fmla="*/ 70 h 333"/>
                <a:gd name="T34" fmla="*/ 46 w 168"/>
                <a:gd name="T35" fmla="*/ 162 h 333"/>
                <a:gd name="T36" fmla="*/ 46 w 168"/>
                <a:gd name="T37" fmla="*/ 332 h 333"/>
                <a:gd name="T38" fmla="*/ 34 w 168"/>
                <a:gd name="T39" fmla="*/ 333 h 333"/>
                <a:gd name="T40" fmla="*/ 23 w 168"/>
                <a:gd name="T41" fmla="*/ 333 h 333"/>
                <a:gd name="T42" fmla="*/ 11 w 168"/>
                <a:gd name="T43" fmla="*/ 333 h 333"/>
                <a:gd name="T44" fmla="*/ 0 w 168"/>
                <a:gd name="T45" fmla="*/ 332 h 333"/>
                <a:gd name="T46" fmla="*/ 0 w 168"/>
                <a:gd name="T4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8" h="333">
                  <a:moveTo>
                    <a:pt x="0" y="2"/>
                  </a:moveTo>
                  <a:lnTo>
                    <a:pt x="0" y="2"/>
                  </a:lnTo>
                  <a:cubicBezTo>
                    <a:pt x="3" y="1"/>
                    <a:pt x="7" y="1"/>
                    <a:pt x="10" y="1"/>
                  </a:cubicBezTo>
                  <a:cubicBezTo>
                    <a:pt x="14" y="1"/>
                    <a:pt x="17" y="0"/>
                    <a:pt x="20" y="0"/>
                  </a:cubicBezTo>
                  <a:cubicBezTo>
                    <a:pt x="24" y="0"/>
                    <a:pt x="28" y="1"/>
                    <a:pt x="31" y="1"/>
                  </a:cubicBezTo>
                  <a:cubicBezTo>
                    <a:pt x="34" y="1"/>
                    <a:pt x="38" y="1"/>
                    <a:pt x="41" y="2"/>
                  </a:cubicBezTo>
                  <a:cubicBezTo>
                    <a:pt x="42" y="9"/>
                    <a:pt x="43" y="19"/>
                    <a:pt x="44" y="29"/>
                  </a:cubicBezTo>
                  <a:cubicBezTo>
                    <a:pt x="44" y="40"/>
                    <a:pt x="44" y="49"/>
                    <a:pt x="44" y="58"/>
                  </a:cubicBezTo>
                  <a:cubicBezTo>
                    <a:pt x="54" y="42"/>
                    <a:pt x="67" y="29"/>
                    <a:pt x="83" y="18"/>
                  </a:cubicBezTo>
                  <a:cubicBezTo>
                    <a:pt x="100" y="7"/>
                    <a:pt x="122" y="1"/>
                    <a:pt x="150" y="1"/>
                  </a:cubicBezTo>
                  <a:cubicBezTo>
                    <a:pt x="152" y="1"/>
                    <a:pt x="155" y="1"/>
                    <a:pt x="157" y="1"/>
                  </a:cubicBezTo>
                  <a:cubicBezTo>
                    <a:pt x="160" y="1"/>
                    <a:pt x="163" y="1"/>
                    <a:pt x="166" y="2"/>
                  </a:cubicBezTo>
                  <a:cubicBezTo>
                    <a:pt x="167" y="9"/>
                    <a:pt x="168" y="16"/>
                    <a:pt x="168" y="22"/>
                  </a:cubicBezTo>
                  <a:cubicBezTo>
                    <a:pt x="168" y="29"/>
                    <a:pt x="167" y="36"/>
                    <a:pt x="166" y="42"/>
                  </a:cubicBezTo>
                  <a:cubicBezTo>
                    <a:pt x="162" y="42"/>
                    <a:pt x="159" y="42"/>
                    <a:pt x="157" y="42"/>
                  </a:cubicBezTo>
                  <a:cubicBezTo>
                    <a:pt x="155" y="42"/>
                    <a:pt x="153" y="42"/>
                    <a:pt x="150" y="42"/>
                  </a:cubicBezTo>
                  <a:cubicBezTo>
                    <a:pt x="119" y="42"/>
                    <a:pt x="93" y="51"/>
                    <a:pt x="74" y="70"/>
                  </a:cubicBezTo>
                  <a:cubicBezTo>
                    <a:pt x="55" y="88"/>
                    <a:pt x="46" y="119"/>
                    <a:pt x="46" y="162"/>
                  </a:cubicBezTo>
                  <a:lnTo>
                    <a:pt x="46" y="332"/>
                  </a:lnTo>
                  <a:cubicBezTo>
                    <a:pt x="43" y="332"/>
                    <a:pt x="39" y="332"/>
                    <a:pt x="34" y="333"/>
                  </a:cubicBezTo>
                  <a:cubicBezTo>
                    <a:pt x="29" y="333"/>
                    <a:pt x="25" y="333"/>
                    <a:pt x="23" y="333"/>
                  </a:cubicBezTo>
                  <a:cubicBezTo>
                    <a:pt x="20" y="333"/>
                    <a:pt x="17" y="333"/>
                    <a:pt x="11" y="333"/>
                  </a:cubicBezTo>
                  <a:cubicBezTo>
                    <a:pt x="6" y="332"/>
                    <a:pt x="2" y="332"/>
                    <a:pt x="0" y="332"/>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6"/>
            <p:cNvSpPr>
              <a:spLocks/>
            </p:cNvSpPr>
            <p:nvPr/>
          </p:nvSpPr>
          <p:spPr bwMode="auto">
            <a:xfrm>
              <a:off x="3596" y="1620"/>
              <a:ext cx="39" cy="36"/>
            </a:xfrm>
            <a:custGeom>
              <a:avLst/>
              <a:gdLst>
                <a:gd name="T0" fmla="*/ 2 w 64"/>
                <a:gd name="T1" fmla="*/ 57 h 59"/>
                <a:gd name="T2" fmla="*/ 2 w 64"/>
                <a:gd name="T3" fmla="*/ 57 h 59"/>
                <a:gd name="T4" fmla="*/ 0 w 64"/>
                <a:gd name="T5" fmla="*/ 29 h 59"/>
                <a:gd name="T6" fmla="*/ 2 w 64"/>
                <a:gd name="T7" fmla="*/ 2 h 59"/>
                <a:gd name="T8" fmla="*/ 32 w 64"/>
                <a:gd name="T9" fmla="*/ 0 h 59"/>
                <a:gd name="T10" fmla="*/ 62 w 64"/>
                <a:gd name="T11" fmla="*/ 2 h 59"/>
                <a:gd name="T12" fmla="*/ 64 w 64"/>
                <a:gd name="T13" fmla="*/ 29 h 59"/>
                <a:gd name="T14" fmla="*/ 62 w 64"/>
                <a:gd name="T15" fmla="*/ 57 h 59"/>
                <a:gd name="T16" fmla="*/ 32 w 64"/>
                <a:gd name="T17" fmla="*/ 59 h 59"/>
                <a:gd name="T18" fmla="*/ 2 w 64"/>
                <a:gd name="T19" fmla="*/ 5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9">
                  <a:moveTo>
                    <a:pt x="2" y="57"/>
                  </a:moveTo>
                  <a:lnTo>
                    <a:pt x="2" y="57"/>
                  </a:lnTo>
                  <a:cubicBezTo>
                    <a:pt x="1" y="48"/>
                    <a:pt x="0" y="38"/>
                    <a:pt x="0" y="29"/>
                  </a:cubicBezTo>
                  <a:cubicBezTo>
                    <a:pt x="0" y="20"/>
                    <a:pt x="1" y="11"/>
                    <a:pt x="2" y="2"/>
                  </a:cubicBezTo>
                  <a:cubicBezTo>
                    <a:pt x="12" y="0"/>
                    <a:pt x="22" y="0"/>
                    <a:pt x="32" y="0"/>
                  </a:cubicBezTo>
                  <a:cubicBezTo>
                    <a:pt x="42" y="0"/>
                    <a:pt x="52" y="0"/>
                    <a:pt x="62" y="2"/>
                  </a:cubicBezTo>
                  <a:cubicBezTo>
                    <a:pt x="63" y="11"/>
                    <a:pt x="64" y="20"/>
                    <a:pt x="64" y="29"/>
                  </a:cubicBezTo>
                  <a:cubicBezTo>
                    <a:pt x="64" y="38"/>
                    <a:pt x="63" y="48"/>
                    <a:pt x="62" y="57"/>
                  </a:cubicBezTo>
                  <a:cubicBezTo>
                    <a:pt x="52" y="58"/>
                    <a:pt x="42" y="59"/>
                    <a:pt x="32" y="59"/>
                  </a:cubicBezTo>
                  <a:cubicBezTo>
                    <a:pt x="22" y="59"/>
                    <a:pt x="12" y="58"/>
                    <a:pt x="2" y="5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7"/>
            <p:cNvSpPr>
              <a:spLocks/>
            </p:cNvSpPr>
            <p:nvPr/>
          </p:nvSpPr>
          <p:spPr bwMode="auto">
            <a:xfrm>
              <a:off x="3754" y="1369"/>
              <a:ext cx="214" cy="290"/>
            </a:xfrm>
            <a:custGeom>
              <a:avLst/>
              <a:gdLst>
                <a:gd name="T0" fmla="*/ 339 w 355"/>
                <a:gd name="T1" fmla="*/ 420 h 480"/>
                <a:gd name="T2" fmla="*/ 339 w 355"/>
                <a:gd name="T3" fmla="*/ 420 h 480"/>
                <a:gd name="T4" fmla="*/ 349 w 355"/>
                <a:gd name="T5" fmla="*/ 438 h 480"/>
                <a:gd name="T6" fmla="*/ 355 w 355"/>
                <a:gd name="T7" fmla="*/ 457 h 480"/>
                <a:gd name="T8" fmla="*/ 298 w 355"/>
                <a:gd name="T9" fmla="*/ 474 h 480"/>
                <a:gd name="T10" fmla="*/ 229 w 355"/>
                <a:gd name="T11" fmla="*/ 480 h 480"/>
                <a:gd name="T12" fmla="*/ 136 w 355"/>
                <a:gd name="T13" fmla="*/ 465 h 480"/>
                <a:gd name="T14" fmla="*/ 64 w 355"/>
                <a:gd name="T15" fmla="*/ 420 h 480"/>
                <a:gd name="T16" fmla="*/ 17 w 355"/>
                <a:gd name="T17" fmla="*/ 346 h 480"/>
                <a:gd name="T18" fmla="*/ 0 w 355"/>
                <a:gd name="T19" fmla="*/ 245 h 480"/>
                <a:gd name="T20" fmla="*/ 16 w 355"/>
                <a:gd name="T21" fmla="*/ 141 h 480"/>
                <a:gd name="T22" fmla="*/ 62 w 355"/>
                <a:gd name="T23" fmla="*/ 64 h 480"/>
                <a:gd name="T24" fmla="*/ 134 w 355"/>
                <a:gd name="T25" fmla="*/ 16 h 480"/>
                <a:gd name="T26" fmla="*/ 229 w 355"/>
                <a:gd name="T27" fmla="*/ 0 h 480"/>
                <a:gd name="T28" fmla="*/ 303 w 355"/>
                <a:gd name="T29" fmla="*/ 6 h 480"/>
                <a:gd name="T30" fmla="*/ 345 w 355"/>
                <a:gd name="T31" fmla="*/ 15 h 480"/>
                <a:gd name="T32" fmla="*/ 341 w 355"/>
                <a:gd name="T33" fmla="*/ 35 h 480"/>
                <a:gd name="T34" fmla="*/ 334 w 355"/>
                <a:gd name="T35" fmla="*/ 53 h 480"/>
                <a:gd name="T36" fmla="*/ 315 w 355"/>
                <a:gd name="T37" fmla="*/ 48 h 480"/>
                <a:gd name="T38" fmla="*/ 294 w 355"/>
                <a:gd name="T39" fmla="*/ 44 h 480"/>
                <a:gd name="T40" fmla="*/ 267 w 355"/>
                <a:gd name="T41" fmla="*/ 41 h 480"/>
                <a:gd name="T42" fmla="*/ 230 w 355"/>
                <a:gd name="T43" fmla="*/ 39 h 480"/>
                <a:gd name="T44" fmla="*/ 156 w 355"/>
                <a:gd name="T45" fmla="*/ 53 h 480"/>
                <a:gd name="T46" fmla="*/ 100 w 355"/>
                <a:gd name="T47" fmla="*/ 94 h 480"/>
                <a:gd name="T48" fmla="*/ 64 w 355"/>
                <a:gd name="T49" fmla="*/ 158 h 480"/>
                <a:gd name="T50" fmla="*/ 52 w 355"/>
                <a:gd name="T51" fmla="*/ 245 h 480"/>
                <a:gd name="T52" fmla="*/ 66 w 355"/>
                <a:gd name="T53" fmla="*/ 332 h 480"/>
                <a:gd name="T54" fmla="*/ 104 w 355"/>
                <a:gd name="T55" fmla="*/ 393 h 480"/>
                <a:gd name="T56" fmla="*/ 162 w 355"/>
                <a:gd name="T57" fmla="*/ 429 h 480"/>
                <a:gd name="T58" fmla="*/ 234 w 355"/>
                <a:gd name="T59" fmla="*/ 440 h 480"/>
                <a:gd name="T60" fmla="*/ 294 w 355"/>
                <a:gd name="T61" fmla="*/ 434 h 480"/>
                <a:gd name="T62" fmla="*/ 339 w 355"/>
                <a:gd name="T63" fmla="*/ 42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5" h="480">
                  <a:moveTo>
                    <a:pt x="339" y="420"/>
                  </a:moveTo>
                  <a:lnTo>
                    <a:pt x="339" y="420"/>
                  </a:lnTo>
                  <a:cubicBezTo>
                    <a:pt x="343" y="426"/>
                    <a:pt x="346" y="432"/>
                    <a:pt x="349" y="438"/>
                  </a:cubicBezTo>
                  <a:cubicBezTo>
                    <a:pt x="351" y="444"/>
                    <a:pt x="354" y="451"/>
                    <a:pt x="355" y="457"/>
                  </a:cubicBezTo>
                  <a:cubicBezTo>
                    <a:pt x="339" y="464"/>
                    <a:pt x="320" y="470"/>
                    <a:pt x="298" y="474"/>
                  </a:cubicBezTo>
                  <a:cubicBezTo>
                    <a:pt x="276" y="478"/>
                    <a:pt x="253" y="480"/>
                    <a:pt x="229" y="480"/>
                  </a:cubicBezTo>
                  <a:cubicBezTo>
                    <a:pt x="195" y="480"/>
                    <a:pt x="164" y="475"/>
                    <a:pt x="136" y="465"/>
                  </a:cubicBezTo>
                  <a:cubicBezTo>
                    <a:pt x="108" y="455"/>
                    <a:pt x="84" y="439"/>
                    <a:pt x="64" y="420"/>
                  </a:cubicBezTo>
                  <a:cubicBezTo>
                    <a:pt x="44" y="400"/>
                    <a:pt x="28" y="375"/>
                    <a:pt x="17" y="346"/>
                  </a:cubicBezTo>
                  <a:cubicBezTo>
                    <a:pt x="6" y="317"/>
                    <a:pt x="0" y="283"/>
                    <a:pt x="0" y="245"/>
                  </a:cubicBezTo>
                  <a:cubicBezTo>
                    <a:pt x="0" y="206"/>
                    <a:pt x="5" y="172"/>
                    <a:pt x="16" y="141"/>
                  </a:cubicBezTo>
                  <a:cubicBezTo>
                    <a:pt x="27" y="111"/>
                    <a:pt x="43" y="85"/>
                    <a:pt x="62" y="64"/>
                  </a:cubicBezTo>
                  <a:cubicBezTo>
                    <a:pt x="82" y="43"/>
                    <a:pt x="106" y="27"/>
                    <a:pt x="134" y="16"/>
                  </a:cubicBezTo>
                  <a:cubicBezTo>
                    <a:pt x="163" y="5"/>
                    <a:pt x="194" y="0"/>
                    <a:pt x="229" y="0"/>
                  </a:cubicBezTo>
                  <a:cubicBezTo>
                    <a:pt x="258" y="0"/>
                    <a:pt x="283" y="2"/>
                    <a:pt x="303" y="6"/>
                  </a:cubicBezTo>
                  <a:cubicBezTo>
                    <a:pt x="322" y="9"/>
                    <a:pt x="336" y="13"/>
                    <a:pt x="345" y="15"/>
                  </a:cubicBezTo>
                  <a:cubicBezTo>
                    <a:pt x="344" y="23"/>
                    <a:pt x="343" y="30"/>
                    <a:pt x="341" y="35"/>
                  </a:cubicBezTo>
                  <a:cubicBezTo>
                    <a:pt x="340" y="40"/>
                    <a:pt x="337" y="46"/>
                    <a:pt x="334" y="53"/>
                  </a:cubicBezTo>
                  <a:cubicBezTo>
                    <a:pt x="328" y="52"/>
                    <a:pt x="322" y="50"/>
                    <a:pt x="315" y="48"/>
                  </a:cubicBezTo>
                  <a:cubicBezTo>
                    <a:pt x="309" y="47"/>
                    <a:pt x="302" y="45"/>
                    <a:pt x="294" y="44"/>
                  </a:cubicBezTo>
                  <a:cubicBezTo>
                    <a:pt x="286" y="42"/>
                    <a:pt x="277" y="41"/>
                    <a:pt x="267" y="41"/>
                  </a:cubicBezTo>
                  <a:cubicBezTo>
                    <a:pt x="256" y="40"/>
                    <a:pt x="244" y="39"/>
                    <a:pt x="230" y="39"/>
                  </a:cubicBezTo>
                  <a:cubicBezTo>
                    <a:pt x="202" y="39"/>
                    <a:pt x="178" y="44"/>
                    <a:pt x="156" y="53"/>
                  </a:cubicBezTo>
                  <a:cubicBezTo>
                    <a:pt x="134" y="62"/>
                    <a:pt x="115" y="76"/>
                    <a:pt x="100" y="94"/>
                  </a:cubicBezTo>
                  <a:cubicBezTo>
                    <a:pt x="85" y="111"/>
                    <a:pt x="73" y="133"/>
                    <a:pt x="64" y="158"/>
                  </a:cubicBezTo>
                  <a:cubicBezTo>
                    <a:pt x="56" y="184"/>
                    <a:pt x="52" y="213"/>
                    <a:pt x="52" y="245"/>
                  </a:cubicBezTo>
                  <a:cubicBezTo>
                    <a:pt x="52" y="278"/>
                    <a:pt x="56" y="307"/>
                    <a:pt x="66" y="332"/>
                  </a:cubicBezTo>
                  <a:cubicBezTo>
                    <a:pt x="75" y="356"/>
                    <a:pt x="88" y="377"/>
                    <a:pt x="104" y="393"/>
                  </a:cubicBezTo>
                  <a:cubicBezTo>
                    <a:pt x="121" y="409"/>
                    <a:pt x="140" y="421"/>
                    <a:pt x="162" y="429"/>
                  </a:cubicBezTo>
                  <a:cubicBezTo>
                    <a:pt x="185" y="436"/>
                    <a:pt x="208" y="440"/>
                    <a:pt x="234" y="440"/>
                  </a:cubicBezTo>
                  <a:cubicBezTo>
                    <a:pt x="256" y="440"/>
                    <a:pt x="276" y="438"/>
                    <a:pt x="294" y="434"/>
                  </a:cubicBezTo>
                  <a:cubicBezTo>
                    <a:pt x="312" y="431"/>
                    <a:pt x="327" y="426"/>
                    <a:pt x="339" y="42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8"/>
            <p:cNvSpPr>
              <a:spLocks noEditPoints="1"/>
            </p:cNvSpPr>
            <p:nvPr/>
          </p:nvSpPr>
          <p:spPr bwMode="auto">
            <a:xfrm>
              <a:off x="3974" y="1451"/>
              <a:ext cx="191" cy="208"/>
            </a:xfrm>
            <a:custGeom>
              <a:avLst/>
              <a:gdLst>
                <a:gd name="T0" fmla="*/ 159 w 318"/>
                <a:gd name="T1" fmla="*/ 308 h 345"/>
                <a:gd name="T2" fmla="*/ 159 w 318"/>
                <a:gd name="T3" fmla="*/ 308 h 345"/>
                <a:gd name="T4" fmla="*/ 243 w 318"/>
                <a:gd name="T5" fmla="*/ 272 h 345"/>
                <a:gd name="T6" fmla="*/ 270 w 318"/>
                <a:gd name="T7" fmla="*/ 173 h 345"/>
                <a:gd name="T8" fmla="*/ 243 w 318"/>
                <a:gd name="T9" fmla="*/ 74 h 345"/>
                <a:gd name="T10" fmla="*/ 159 w 318"/>
                <a:gd name="T11" fmla="*/ 37 h 345"/>
                <a:gd name="T12" fmla="*/ 76 w 318"/>
                <a:gd name="T13" fmla="*/ 74 h 345"/>
                <a:gd name="T14" fmla="*/ 48 w 318"/>
                <a:gd name="T15" fmla="*/ 173 h 345"/>
                <a:gd name="T16" fmla="*/ 76 w 318"/>
                <a:gd name="T17" fmla="*/ 272 h 345"/>
                <a:gd name="T18" fmla="*/ 159 w 318"/>
                <a:gd name="T19" fmla="*/ 308 h 345"/>
                <a:gd name="T20" fmla="*/ 159 w 318"/>
                <a:gd name="T21" fmla="*/ 308 h 345"/>
                <a:gd name="T22" fmla="*/ 159 w 318"/>
                <a:gd name="T23" fmla="*/ 345 h 345"/>
                <a:gd name="T24" fmla="*/ 159 w 318"/>
                <a:gd name="T25" fmla="*/ 345 h 345"/>
                <a:gd name="T26" fmla="*/ 89 w 318"/>
                <a:gd name="T27" fmla="*/ 332 h 345"/>
                <a:gd name="T28" fmla="*/ 39 w 318"/>
                <a:gd name="T29" fmla="*/ 296 h 345"/>
                <a:gd name="T30" fmla="*/ 10 w 318"/>
                <a:gd name="T31" fmla="*/ 241 h 345"/>
                <a:gd name="T32" fmla="*/ 0 w 318"/>
                <a:gd name="T33" fmla="*/ 173 h 345"/>
                <a:gd name="T34" fmla="*/ 10 w 318"/>
                <a:gd name="T35" fmla="*/ 105 h 345"/>
                <a:gd name="T36" fmla="*/ 39 w 318"/>
                <a:gd name="T37" fmla="*/ 50 h 345"/>
                <a:gd name="T38" fmla="*/ 89 w 318"/>
                <a:gd name="T39" fmla="*/ 13 h 345"/>
                <a:gd name="T40" fmla="*/ 159 w 318"/>
                <a:gd name="T41" fmla="*/ 0 h 345"/>
                <a:gd name="T42" fmla="*/ 229 w 318"/>
                <a:gd name="T43" fmla="*/ 13 h 345"/>
                <a:gd name="T44" fmla="*/ 278 w 318"/>
                <a:gd name="T45" fmla="*/ 50 h 345"/>
                <a:gd name="T46" fmla="*/ 308 w 318"/>
                <a:gd name="T47" fmla="*/ 105 h 345"/>
                <a:gd name="T48" fmla="*/ 318 w 318"/>
                <a:gd name="T49" fmla="*/ 173 h 345"/>
                <a:gd name="T50" fmla="*/ 308 w 318"/>
                <a:gd name="T51" fmla="*/ 241 h 345"/>
                <a:gd name="T52" fmla="*/ 278 w 318"/>
                <a:gd name="T53" fmla="*/ 296 h 345"/>
                <a:gd name="T54" fmla="*/ 229 w 318"/>
                <a:gd name="T55" fmla="*/ 332 h 345"/>
                <a:gd name="T56" fmla="*/ 159 w 318"/>
                <a:gd name="T5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8" h="345">
                  <a:moveTo>
                    <a:pt x="159" y="308"/>
                  </a:moveTo>
                  <a:lnTo>
                    <a:pt x="159" y="308"/>
                  </a:lnTo>
                  <a:cubicBezTo>
                    <a:pt x="196" y="308"/>
                    <a:pt x="224" y="296"/>
                    <a:pt x="243" y="272"/>
                  </a:cubicBezTo>
                  <a:cubicBezTo>
                    <a:pt x="261" y="247"/>
                    <a:pt x="270" y="214"/>
                    <a:pt x="270" y="173"/>
                  </a:cubicBezTo>
                  <a:cubicBezTo>
                    <a:pt x="270" y="131"/>
                    <a:pt x="261" y="98"/>
                    <a:pt x="243" y="74"/>
                  </a:cubicBezTo>
                  <a:cubicBezTo>
                    <a:pt x="224" y="50"/>
                    <a:pt x="196" y="37"/>
                    <a:pt x="159" y="37"/>
                  </a:cubicBezTo>
                  <a:cubicBezTo>
                    <a:pt x="122" y="37"/>
                    <a:pt x="94" y="50"/>
                    <a:pt x="76" y="74"/>
                  </a:cubicBezTo>
                  <a:cubicBezTo>
                    <a:pt x="57" y="98"/>
                    <a:pt x="48" y="131"/>
                    <a:pt x="48" y="173"/>
                  </a:cubicBezTo>
                  <a:cubicBezTo>
                    <a:pt x="48" y="214"/>
                    <a:pt x="57" y="247"/>
                    <a:pt x="76" y="272"/>
                  </a:cubicBezTo>
                  <a:cubicBezTo>
                    <a:pt x="94" y="296"/>
                    <a:pt x="122" y="308"/>
                    <a:pt x="159" y="308"/>
                  </a:cubicBezTo>
                  <a:lnTo>
                    <a:pt x="159" y="308"/>
                  </a:lnTo>
                  <a:close/>
                  <a:moveTo>
                    <a:pt x="159" y="345"/>
                  </a:moveTo>
                  <a:lnTo>
                    <a:pt x="159" y="345"/>
                  </a:lnTo>
                  <a:cubicBezTo>
                    <a:pt x="132" y="345"/>
                    <a:pt x="109" y="341"/>
                    <a:pt x="89" y="332"/>
                  </a:cubicBezTo>
                  <a:cubicBezTo>
                    <a:pt x="69" y="323"/>
                    <a:pt x="52" y="311"/>
                    <a:pt x="39" y="296"/>
                  </a:cubicBezTo>
                  <a:cubicBezTo>
                    <a:pt x="26" y="280"/>
                    <a:pt x="16" y="262"/>
                    <a:pt x="10" y="241"/>
                  </a:cubicBezTo>
                  <a:cubicBezTo>
                    <a:pt x="3" y="219"/>
                    <a:pt x="0" y="197"/>
                    <a:pt x="0" y="173"/>
                  </a:cubicBezTo>
                  <a:cubicBezTo>
                    <a:pt x="0" y="149"/>
                    <a:pt x="3" y="126"/>
                    <a:pt x="10" y="105"/>
                  </a:cubicBezTo>
                  <a:cubicBezTo>
                    <a:pt x="16" y="84"/>
                    <a:pt x="26" y="65"/>
                    <a:pt x="39" y="50"/>
                  </a:cubicBezTo>
                  <a:cubicBezTo>
                    <a:pt x="52" y="34"/>
                    <a:pt x="69" y="22"/>
                    <a:pt x="89" y="13"/>
                  </a:cubicBezTo>
                  <a:cubicBezTo>
                    <a:pt x="109" y="4"/>
                    <a:pt x="132" y="0"/>
                    <a:pt x="159" y="0"/>
                  </a:cubicBezTo>
                  <a:cubicBezTo>
                    <a:pt x="186" y="0"/>
                    <a:pt x="209" y="4"/>
                    <a:pt x="229" y="13"/>
                  </a:cubicBezTo>
                  <a:cubicBezTo>
                    <a:pt x="248" y="22"/>
                    <a:pt x="265" y="34"/>
                    <a:pt x="278" y="50"/>
                  </a:cubicBezTo>
                  <a:cubicBezTo>
                    <a:pt x="291" y="65"/>
                    <a:pt x="301" y="84"/>
                    <a:pt x="308" y="105"/>
                  </a:cubicBezTo>
                  <a:cubicBezTo>
                    <a:pt x="315" y="126"/>
                    <a:pt x="318" y="149"/>
                    <a:pt x="318" y="173"/>
                  </a:cubicBezTo>
                  <a:cubicBezTo>
                    <a:pt x="318" y="197"/>
                    <a:pt x="315" y="219"/>
                    <a:pt x="308" y="241"/>
                  </a:cubicBezTo>
                  <a:cubicBezTo>
                    <a:pt x="301" y="262"/>
                    <a:pt x="291" y="280"/>
                    <a:pt x="278" y="296"/>
                  </a:cubicBezTo>
                  <a:cubicBezTo>
                    <a:pt x="265" y="311"/>
                    <a:pt x="248" y="323"/>
                    <a:pt x="229" y="332"/>
                  </a:cubicBezTo>
                  <a:cubicBezTo>
                    <a:pt x="209" y="341"/>
                    <a:pt x="186" y="345"/>
                    <a:pt x="159" y="345"/>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9"/>
            <p:cNvSpPr>
              <a:spLocks/>
            </p:cNvSpPr>
            <p:nvPr/>
          </p:nvSpPr>
          <p:spPr bwMode="auto">
            <a:xfrm>
              <a:off x="4208" y="1451"/>
              <a:ext cx="171" cy="205"/>
            </a:xfrm>
            <a:custGeom>
              <a:avLst/>
              <a:gdLst>
                <a:gd name="T0" fmla="*/ 0 w 284"/>
                <a:gd name="T1" fmla="*/ 8 h 339"/>
                <a:gd name="T2" fmla="*/ 0 w 284"/>
                <a:gd name="T3" fmla="*/ 8 h 339"/>
                <a:gd name="T4" fmla="*/ 11 w 284"/>
                <a:gd name="T5" fmla="*/ 7 h 339"/>
                <a:gd name="T6" fmla="*/ 21 w 284"/>
                <a:gd name="T7" fmla="*/ 6 h 339"/>
                <a:gd name="T8" fmla="*/ 31 w 284"/>
                <a:gd name="T9" fmla="*/ 7 h 339"/>
                <a:gd name="T10" fmla="*/ 42 w 284"/>
                <a:gd name="T11" fmla="*/ 8 h 339"/>
                <a:gd name="T12" fmla="*/ 44 w 284"/>
                <a:gd name="T13" fmla="*/ 37 h 339"/>
                <a:gd name="T14" fmla="*/ 45 w 284"/>
                <a:gd name="T15" fmla="*/ 67 h 339"/>
                <a:gd name="T16" fmla="*/ 63 w 284"/>
                <a:gd name="T17" fmla="*/ 44 h 339"/>
                <a:gd name="T18" fmla="*/ 89 w 284"/>
                <a:gd name="T19" fmla="*/ 22 h 339"/>
                <a:gd name="T20" fmla="*/ 124 w 284"/>
                <a:gd name="T21" fmla="*/ 6 h 339"/>
                <a:gd name="T22" fmla="*/ 166 w 284"/>
                <a:gd name="T23" fmla="*/ 0 h 339"/>
                <a:gd name="T24" fmla="*/ 256 w 284"/>
                <a:gd name="T25" fmla="*/ 34 h 339"/>
                <a:gd name="T26" fmla="*/ 284 w 284"/>
                <a:gd name="T27" fmla="*/ 129 h 339"/>
                <a:gd name="T28" fmla="*/ 284 w 284"/>
                <a:gd name="T29" fmla="*/ 338 h 339"/>
                <a:gd name="T30" fmla="*/ 272 w 284"/>
                <a:gd name="T31" fmla="*/ 339 h 339"/>
                <a:gd name="T32" fmla="*/ 261 w 284"/>
                <a:gd name="T33" fmla="*/ 339 h 339"/>
                <a:gd name="T34" fmla="*/ 249 w 284"/>
                <a:gd name="T35" fmla="*/ 339 h 339"/>
                <a:gd name="T36" fmla="*/ 238 w 284"/>
                <a:gd name="T37" fmla="*/ 338 h 339"/>
                <a:gd name="T38" fmla="*/ 238 w 284"/>
                <a:gd name="T39" fmla="*/ 142 h 339"/>
                <a:gd name="T40" fmla="*/ 219 w 284"/>
                <a:gd name="T41" fmla="*/ 63 h 339"/>
                <a:gd name="T42" fmla="*/ 163 w 284"/>
                <a:gd name="T43" fmla="*/ 39 h 339"/>
                <a:gd name="T44" fmla="*/ 117 w 284"/>
                <a:gd name="T45" fmla="*/ 48 h 339"/>
                <a:gd name="T46" fmla="*/ 80 w 284"/>
                <a:gd name="T47" fmla="*/ 75 h 339"/>
                <a:gd name="T48" fmla="*/ 55 w 284"/>
                <a:gd name="T49" fmla="*/ 117 h 339"/>
                <a:gd name="T50" fmla="*/ 46 w 284"/>
                <a:gd name="T51" fmla="*/ 175 h 339"/>
                <a:gd name="T52" fmla="*/ 46 w 284"/>
                <a:gd name="T53" fmla="*/ 338 h 339"/>
                <a:gd name="T54" fmla="*/ 35 w 284"/>
                <a:gd name="T55" fmla="*/ 339 h 339"/>
                <a:gd name="T56" fmla="*/ 23 w 284"/>
                <a:gd name="T57" fmla="*/ 339 h 339"/>
                <a:gd name="T58" fmla="*/ 12 w 284"/>
                <a:gd name="T59" fmla="*/ 339 h 339"/>
                <a:gd name="T60" fmla="*/ 0 w 284"/>
                <a:gd name="T61" fmla="*/ 338 h 339"/>
                <a:gd name="T62" fmla="*/ 0 w 284"/>
                <a:gd name="T63" fmla="*/ 8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4" h="339">
                  <a:moveTo>
                    <a:pt x="0" y="8"/>
                  </a:moveTo>
                  <a:lnTo>
                    <a:pt x="0" y="8"/>
                  </a:lnTo>
                  <a:cubicBezTo>
                    <a:pt x="4" y="7"/>
                    <a:pt x="7" y="7"/>
                    <a:pt x="11" y="7"/>
                  </a:cubicBezTo>
                  <a:cubicBezTo>
                    <a:pt x="14" y="7"/>
                    <a:pt x="18" y="6"/>
                    <a:pt x="21" y="6"/>
                  </a:cubicBezTo>
                  <a:cubicBezTo>
                    <a:pt x="25" y="6"/>
                    <a:pt x="28" y="7"/>
                    <a:pt x="31" y="7"/>
                  </a:cubicBezTo>
                  <a:cubicBezTo>
                    <a:pt x="35" y="7"/>
                    <a:pt x="38" y="7"/>
                    <a:pt x="42" y="8"/>
                  </a:cubicBezTo>
                  <a:cubicBezTo>
                    <a:pt x="43" y="15"/>
                    <a:pt x="43" y="25"/>
                    <a:pt x="44" y="37"/>
                  </a:cubicBezTo>
                  <a:cubicBezTo>
                    <a:pt x="44" y="48"/>
                    <a:pt x="45" y="59"/>
                    <a:pt x="45" y="67"/>
                  </a:cubicBezTo>
                  <a:cubicBezTo>
                    <a:pt x="49" y="59"/>
                    <a:pt x="55" y="52"/>
                    <a:pt x="63" y="44"/>
                  </a:cubicBezTo>
                  <a:cubicBezTo>
                    <a:pt x="70" y="36"/>
                    <a:pt x="79" y="28"/>
                    <a:pt x="89" y="22"/>
                  </a:cubicBezTo>
                  <a:cubicBezTo>
                    <a:pt x="99" y="15"/>
                    <a:pt x="111" y="10"/>
                    <a:pt x="124" y="6"/>
                  </a:cubicBezTo>
                  <a:cubicBezTo>
                    <a:pt x="137" y="2"/>
                    <a:pt x="151" y="0"/>
                    <a:pt x="166" y="0"/>
                  </a:cubicBezTo>
                  <a:cubicBezTo>
                    <a:pt x="207" y="0"/>
                    <a:pt x="237" y="11"/>
                    <a:pt x="256" y="34"/>
                  </a:cubicBezTo>
                  <a:cubicBezTo>
                    <a:pt x="274" y="57"/>
                    <a:pt x="284" y="88"/>
                    <a:pt x="284" y="129"/>
                  </a:cubicBezTo>
                  <a:lnTo>
                    <a:pt x="284" y="338"/>
                  </a:lnTo>
                  <a:cubicBezTo>
                    <a:pt x="281" y="338"/>
                    <a:pt x="277" y="338"/>
                    <a:pt x="272" y="339"/>
                  </a:cubicBezTo>
                  <a:cubicBezTo>
                    <a:pt x="267" y="339"/>
                    <a:pt x="263" y="339"/>
                    <a:pt x="261" y="339"/>
                  </a:cubicBezTo>
                  <a:cubicBezTo>
                    <a:pt x="258" y="339"/>
                    <a:pt x="255" y="339"/>
                    <a:pt x="249" y="339"/>
                  </a:cubicBezTo>
                  <a:cubicBezTo>
                    <a:pt x="244" y="338"/>
                    <a:pt x="240" y="338"/>
                    <a:pt x="238" y="338"/>
                  </a:cubicBezTo>
                  <a:lnTo>
                    <a:pt x="238" y="142"/>
                  </a:lnTo>
                  <a:cubicBezTo>
                    <a:pt x="238" y="106"/>
                    <a:pt x="231" y="79"/>
                    <a:pt x="219" y="63"/>
                  </a:cubicBezTo>
                  <a:cubicBezTo>
                    <a:pt x="207" y="47"/>
                    <a:pt x="188" y="39"/>
                    <a:pt x="163" y="39"/>
                  </a:cubicBezTo>
                  <a:cubicBezTo>
                    <a:pt x="147" y="39"/>
                    <a:pt x="132" y="42"/>
                    <a:pt x="117" y="48"/>
                  </a:cubicBezTo>
                  <a:cubicBezTo>
                    <a:pt x="103" y="55"/>
                    <a:pt x="90" y="63"/>
                    <a:pt x="80" y="75"/>
                  </a:cubicBezTo>
                  <a:cubicBezTo>
                    <a:pt x="69" y="86"/>
                    <a:pt x="61" y="100"/>
                    <a:pt x="55" y="117"/>
                  </a:cubicBezTo>
                  <a:cubicBezTo>
                    <a:pt x="49" y="134"/>
                    <a:pt x="46" y="153"/>
                    <a:pt x="46" y="175"/>
                  </a:cubicBezTo>
                  <a:lnTo>
                    <a:pt x="46" y="338"/>
                  </a:lnTo>
                  <a:cubicBezTo>
                    <a:pt x="43" y="338"/>
                    <a:pt x="39" y="338"/>
                    <a:pt x="35" y="339"/>
                  </a:cubicBezTo>
                  <a:cubicBezTo>
                    <a:pt x="30" y="339"/>
                    <a:pt x="26" y="339"/>
                    <a:pt x="23" y="339"/>
                  </a:cubicBezTo>
                  <a:cubicBezTo>
                    <a:pt x="21" y="339"/>
                    <a:pt x="17" y="339"/>
                    <a:pt x="12" y="339"/>
                  </a:cubicBezTo>
                  <a:cubicBezTo>
                    <a:pt x="7" y="338"/>
                    <a:pt x="3" y="338"/>
                    <a:pt x="0" y="338"/>
                  </a:cubicBezTo>
                  <a:lnTo>
                    <a:pt x="0" y="8"/>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20"/>
            <p:cNvSpPr>
              <a:spLocks noEditPoints="1"/>
            </p:cNvSpPr>
            <p:nvPr/>
          </p:nvSpPr>
          <p:spPr bwMode="auto">
            <a:xfrm>
              <a:off x="4419" y="1451"/>
              <a:ext cx="183" cy="297"/>
            </a:xfrm>
            <a:custGeom>
              <a:avLst/>
              <a:gdLst>
                <a:gd name="T0" fmla="*/ 257 w 304"/>
                <a:gd name="T1" fmla="*/ 44 h 492"/>
                <a:gd name="T2" fmla="*/ 257 w 304"/>
                <a:gd name="T3" fmla="*/ 44 h 492"/>
                <a:gd name="T4" fmla="*/ 223 w 304"/>
                <a:gd name="T5" fmla="*/ 39 h 492"/>
                <a:gd name="T6" fmla="*/ 190 w 304"/>
                <a:gd name="T7" fmla="*/ 37 h 492"/>
                <a:gd name="T8" fmla="*/ 127 w 304"/>
                <a:gd name="T9" fmla="*/ 48 h 492"/>
                <a:gd name="T10" fmla="*/ 83 w 304"/>
                <a:gd name="T11" fmla="*/ 80 h 492"/>
                <a:gd name="T12" fmla="*/ 57 w 304"/>
                <a:gd name="T13" fmla="*/ 127 h 492"/>
                <a:gd name="T14" fmla="*/ 48 w 304"/>
                <a:gd name="T15" fmla="*/ 187 h 492"/>
                <a:gd name="T16" fmla="*/ 57 w 304"/>
                <a:gd name="T17" fmla="*/ 241 h 492"/>
                <a:gd name="T18" fmla="*/ 84 w 304"/>
                <a:gd name="T19" fmla="*/ 279 h 492"/>
                <a:gd name="T20" fmla="*/ 125 w 304"/>
                <a:gd name="T21" fmla="*/ 301 h 492"/>
                <a:gd name="T22" fmla="*/ 177 w 304"/>
                <a:gd name="T23" fmla="*/ 308 h 492"/>
                <a:gd name="T24" fmla="*/ 222 w 304"/>
                <a:gd name="T25" fmla="*/ 305 h 492"/>
                <a:gd name="T26" fmla="*/ 257 w 304"/>
                <a:gd name="T27" fmla="*/ 297 h 492"/>
                <a:gd name="T28" fmla="*/ 257 w 304"/>
                <a:gd name="T29" fmla="*/ 44 h 492"/>
                <a:gd name="T30" fmla="*/ 257 w 304"/>
                <a:gd name="T31" fmla="*/ 44 h 492"/>
                <a:gd name="T32" fmla="*/ 257 w 304"/>
                <a:gd name="T33" fmla="*/ 336 h 492"/>
                <a:gd name="T34" fmla="*/ 257 w 304"/>
                <a:gd name="T35" fmla="*/ 336 h 492"/>
                <a:gd name="T36" fmla="*/ 221 w 304"/>
                <a:gd name="T37" fmla="*/ 343 h 492"/>
                <a:gd name="T38" fmla="*/ 179 w 304"/>
                <a:gd name="T39" fmla="*/ 345 h 492"/>
                <a:gd name="T40" fmla="*/ 109 w 304"/>
                <a:gd name="T41" fmla="*/ 338 h 492"/>
                <a:gd name="T42" fmla="*/ 52 w 304"/>
                <a:gd name="T43" fmla="*/ 311 h 492"/>
                <a:gd name="T44" fmla="*/ 14 w 304"/>
                <a:gd name="T45" fmla="*/ 260 h 492"/>
                <a:gd name="T46" fmla="*/ 0 w 304"/>
                <a:gd name="T47" fmla="*/ 182 h 492"/>
                <a:gd name="T48" fmla="*/ 13 w 304"/>
                <a:gd name="T49" fmla="*/ 106 h 492"/>
                <a:gd name="T50" fmla="*/ 51 w 304"/>
                <a:gd name="T51" fmla="*/ 49 h 492"/>
                <a:gd name="T52" fmla="*/ 110 w 304"/>
                <a:gd name="T53" fmla="*/ 13 h 492"/>
                <a:gd name="T54" fmla="*/ 187 w 304"/>
                <a:gd name="T55" fmla="*/ 0 h 492"/>
                <a:gd name="T56" fmla="*/ 222 w 304"/>
                <a:gd name="T57" fmla="*/ 1 h 492"/>
                <a:gd name="T58" fmla="*/ 251 w 304"/>
                <a:gd name="T59" fmla="*/ 4 h 492"/>
                <a:gd name="T60" fmla="*/ 278 w 304"/>
                <a:gd name="T61" fmla="*/ 8 h 492"/>
                <a:gd name="T62" fmla="*/ 304 w 304"/>
                <a:gd name="T63" fmla="*/ 15 h 492"/>
                <a:gd name="T64" fmla="*/ 304 w 304"/>
                <a:gd name="T65" fmla="*/ 490 h 492"/>
                <a:gd name="T66" fmla="*/ 292 w 304"/>
                <a:gd name="T67" fmla="*/ 491 h 492"/>
                <a:gd name="T68" fmla="*/ 280 w 304"/>
                <a:gd name="T69" fmla="*/ 492 h 492"/>
                <a:gd name="T70" fmla="*/ 269 w 304"/>
                <a:gd name="T71" fmla="*/ 491 h 492"/>
                <a:gd name="T72" fmla="*/ 257 w 304"/>
                <a:gd name="T73" fmla="*/ 490 h 492"/>
                <a:gd name="T74" fmla="*/ 257 w 304"/>
                <a:gd name="T75" fmla="*/ 336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92">
                  <a:moveTo>
                    <a:pt x="257" y="44"/>
                  </a:moveTo>
                  <a:lnTo>
                    <a:pt x="257" y="44"/>
                  </a:lnTo>
                  <a:cubicBezTo>
                    <a:pt x="243" y="41"/>
                    <a:pt x="232" y="40"/>
                    <a:pt x="223" y="39"/>
                  </a:cubicBezTo>
                  <a:cubicBezTo>
                    <a:pt x="214" y="38"/>
                    <a:pt x="203" y="37"/>
                    <a:pt x="190" y="37"/>
                  </a:cubicBezTo>
                  <a:cubicBezTo>
                    <a:pt x="166" y="37"/>
                    <a:pt x="145" y="41"/>
                    <a:pt x="127" y="48"/>
                  </a:cubicBezTo>
                  <a:cubicBezTo>
                    <a:pt x="109" y="56"/>
                    <a:pt x="94" y="66"/>
                    <a:pt x="83" y="80"/>
                  </a:cubicBezTo>
                  <a:cubicBezTo>
                    <a:pt x="71" y="93"/>
                    <a:pt x="62" y="109"/>
                    <a:pt x="57" y="127"/>
                  </a:cubicBezTo>
                  <a:cubicBezTo>
                    <a:pt x="51" y="145"/>
                    <a:pt x="48" y="165"/>
                    <a:pt x="48" y="187"/>
                  </a:cubicBezTo>
                  <a:cubicBezTo>
                    <a:pt x="48" y="208"/>
                    <a:pt x="51" y="226"/>
                    <a:pt x="57" y="241"/>
                  </a:cubicBezTo>
                  <a:cubicBezTo>
                    <a:pt x="64" y="256"/>
                    <a:pt x="72" y="269"/>
                    <a:pt x="84" y="279"/>
                  </a:cubicBezTo>
                  <a:cubicBezTo>
                    <a:pt x="96" y="289"/>
                    <a:pt x="109" y="296"/>
                    <a:pt x="125" y="301"/>
                  </a:cubicBezTo>
                  <a:cubicBezTo>
                    <a:pt x="141" y="305"/>
                    <a:pt x="158" y="308"/>
                    <a:pt x="177" y="308"/>
                  </a:cubicBezTo>
                  <a:cubicBezTo>
                    <a:pt x="192" y="308"/>
                    <a:pt x="207" y="307"/>
                    <a:pt x="222" y="305"/>
                  </a:cubicBezTo>
                  <a:cubicBezTo>
                    <a:pt x="236" y="302"/>
                    <a:pt x="248" y="300"/>
                    <a:pt x="257" y="297"/>
                  </a:cubicBezTo>
                  <a:lnTo>
                    <a:pt x="257" y="44"/>
                  </a:lnTo>
                  <a:lnTo>
                    <a:pt x="257" y="44"/>
                  </a:lnTo>
                  <a:close/>
                  <a:moveTo>
                    <a:pt x="257" y="336"/>
                  </a:moveTo>
                  <a:lnTo>
                    <a:pt x="257" y="336"/>
                  </a:lnTo>
                  <a:cubicBezTo>
                    <a:pt x="246" y="339"/>
                    <a:pt x="234" y="341"/>
                    <a:pt x="221" y="343"/>
                  </a:cubicBezTo>
                  <a:cubicBezTo>
                    <a:pt x="208" y="344"/>
                    <a:pt x="194" y="345"/>
                    <a:pt x="179" y="345"/>
                  </a:cubicBezTo>
                  <a:cubicBezTo>
                    <a:pt x="154" y="345"/>
                    <a:pt x="131" y="343"/>
                    <a:pt x="109" y="338"/>
                  </a:cubicBezTo>
                  <a:cubicBezTo>
                    <a:pt x="87" y="332"/>
                    <a:pt x="68" y="323"/>
                    <a:pt x="52" y="311"/>
                  </a:cubicBezTo>
                  <a:cubicBezTo>
                    <a:pt x="36" y="298"/>
                    <a:pt x="23" y="281"/>
                    <a:pt x="14" y="260"/>
                  </a:cubicBezTo>
                  <a:cubicBezTo>
                    <a:pt x="4" y="239"/>
                    <a:pt x="0" y="213"/>
                    <a:pt x="0" y="182"/>
                  </a:cubicBezTo>
                  <a:cubicBezTo>
                    <a:pt x="0" y="154"/>
                    <a:pt x="4" y="128"/>
                    <a:pt x="13" y="106"/>
                  </a:cubicBezTo>
                  <a:cubicBezTo>
                    <a:pt x="22" y="84"/>
                    <a:pt x="35" y="65"/>
                    <a:pt x="51" y="49"/>
                  </a:cubicBezTo>
                  <a:cubicBezTo>
                    <a:pt x="68" y="33"/>
                    <a:pt x="87" y="21"/>
                    <a:pt x="110" y="13"/>
                  </a:cubicBezTo>
                  <a:cubicBezTo>
                    <a:pt x="133" y="4"/>
                    <a:pt x="159" y="0"/>
                    <a:pt x="187" y="0"/>
                  </a:cubicBezTo>
                  <a:cubicBezTo>
                    <a:pt x="200" y="0"/>
                    <a:pt x="212" y="0"/>
                    <a:pt x="222" y="1"/>
                  </a:cubicBezTo>
                  <a:cubicBezTo>
                    <a:pt x="233" y="2"/>
                    <a:pt x="242" y="3"/>
                    <a:pt x="251" y="4"/>
                  </a:cubicBezTo>
                  <a:cubicBezTo>
                    <a:pt x="261" y="5"/>
                    <a:pt x="269" y="7"/>
                    <a:pt x="278" y="8"/>
                  </a:cubicBezTo>
                  <a:cubicBezTo>
                    <a:pt x="286" y="10"/>
                    <a:pt x="295" y="12"/>
                    <a:pt x="304" y="15"/>
                  </a:cubicBezTo>
                  <a:lnTo>
                    <a:pt x="304" y="490"/>
                  </a:lnTo>
                  <a:cubicBezTo>
                    <a:pt x="301" y="491"/>
                    <a:pt x="297" y="491"/>
                    <a:pt x="292" y="491"/>
                  </a:cubicBezTo>
                  <a:cubicBezTo>
                    <a:pt x="287" y="491"/>
                    <a:pt x="283" y="492"/>
                    <a:pt x="280" y="492"/>
                  </a:cubicBezTo>
                  <a:cubicBezTo>
                    <a:pt x="278" y="492"/>
                    <a:pt x="274" y="491"/>
                    <a:pt x="269" y="491"/>
                  </a:cubicBezTo>
                  <a:cubicBezTo>
                    <a:pt x="264" y="491"/>
                    <a:pt x="260" y="491"/>
                    <a:pt x="257" y="490"/>
                  </a:cubicBezTo>
                  <a:lnTo>
                    <a:pt x="257" y="336"/>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21"/>
            <p:cNvSpPr>
              <a:spLocks/>
            </p:cNvSpPr>
            <p:nvPr/>
          </p:nvSpPr>
          <p:spPr bwMode="auto">
            <a:xfrm>
              <a:off x="4656" y="1454"/>
              <a:ext cx="169" cy="205"/>
            </a:xfrm>
            <a:custGeom>
              <a:avLst/>
              <a:gdLst>
                <a:gd name="T0" fmla="*/ 0 w 281"/>
                <a:gd name="T1" fmla="*/ 2 h 339"/>
                <a:gd name="T2" fmla="*/ 0 w 281"/>
                <a:gd name="T3" fmla="*/ 2 h 339"/>
                <a:gd name="T4" fmla="*/ 11 w 281"/>
                <a:gd name="T5" fmla="*/ 1 h 339"/>
                <a:gd name="T6" fmla="*/ 23 w 281"/>
                <a:gd name="T7" fmla="*/ 0 h 339"/>
                <a:gd name="T8" fmla="*/ 34 w 281"/>
                <a:gd name="T9" fmla="*/ 1 h 339"/>
                <a:gd name="T10" fmla="*/ 46 w 281"/>
                <a:gd name="T11" fmla="*/ 2 h 339"/>
                <a:gd name="T12" fmla="*/ 46 w 281"/>
                <a:gd name="T13" fmla="*/ 187 h 339"/>
                <a:gd name="T14" fmla="*/ 53 w 281"/>
                <a:gd name="T15" fmla="*/ 245 h 339"/>
                <a:gd name="T16" fmla="*/ 76 w 281"/>
                <a:gd name="T17" fmla="*/ 280 h 339"/>
                <a:gd name="T18" fmla="*/ 113 w 281"/>
                <a:gd name="T19" fmla="*/ 297 h 339"/>
                <a:gd name="T20" fmla="*/ 162 w 281"/>
                <a:gd name="T21" fmla="*/ 302 h 339"/>
                <a:gd name="T22" fmla="*/ 203 w 281"/>
                <a:gd name="T23" fmla="*/ 300 h 339"/>
                <a:gd name="T24" fmla="*/ 235 w 281"/>
                <a:gd name="T25" fmla="*/ 293 h 339"/>
                <a:gd name="T26" fmla="*/ 235 w 281"/>
                <a:gd name="T27" fmla="*/ 2 h 339"/>
                <a:gd name="T28" fmla="*/ 247 w 281"/>
                <a:gd name="T29" fmla="*/ 1 h 339"/>
                <a:gd name="T30" fmla="*/ 258 w 281"/>
                <a:gd name="T31" fmla="*/ 0 h 339"/>
                <a:gd name="T32" fmla="*/ 270 w 281"/>
                <a:gd name="T33" fmla="*/ 1 h 339"/>
                <a:gd name="T34" fmla="*/ 281 w 281"/>
                <a:gd name="T35" fmla="*/ 2 h 339"/>
                <a:gd name="T36" fmla="*/ 281 w 281"/>
                <a:gd name="T37" fmla="*/ 323 h 339"/>
                <a:gd name="T38" fmla="*/ 224 w 281"/>
                <a:gd name="T39" fmla="*/ 334 h 339"/>
                <a:gd name="T40" fmla="*/ 158 w 281"/>
                <a:gd name="T41" fmla="*/ 339 h 339"/>
                <a:gd name="T42" fmla="*/ 96 w 281"/>
                <a:gd name="T43" fmla="*/ 334 h 339"/>
                <a:gd name="T44" fmla="*/ 46 w 281"/>
                <a:gd name="T45" fmla="*/ 311 h 339"/>
                <a:gd name="T46" fmla="*/ 12 w 281"/>
                <a:gd name="T47" fmla="*/ 266 h 339"/>
                <a:gd name="T48" fmla="*/ 0 w 281"/>
                <a:gd name="T49" fmla="*/ 190 h 339"/>
                <a:gd name="T50" fmla="*/ 0 w 281"/>
                <a:gd name="T51" fmla="*/ 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1" h="339">
                  <a:moveTo>
                    <a:pt x="0" y="2"/>
                  </a:moveTo>
                  <a:lnTo>
                    <a:pt x="0" y="2"/>
                  </a:lnTo>
                  <a:cubicBezTo>
                    <a:pt x="2" y="1"/>
                    <a:pt x="6" y="1"/>
                    <a:pt x="11" y="1"/>
                  </a:cubicBezTo>
                  <a:cubicBezTo>
                    <a:pt x="17" y="1"/>
                    <a:pt x="20" y="0"/>
                    <a:pt x="23" y="0"/>
                  </a:cubicBezTo>
                  <a:cubicBezTo>
                    <a:pt x="25" y="0"/>
                    <a:pt x="29" y="1"/>
                    <a:pt x="34" y="1"/>
                  </a:cubicBezTo>
                  <a:cubicBezTo>
                    <a:pt x="39" y="1"/>
                    <a:pt x="43" y="1"/>
                    <a:pt x="46" y="2"/>
                  </a:cubicBezTo>
                  <a:lnTo>
                    <a:pt x="46" y="187"/>
                  </a:lnTo>
                  <a:cubicBezTo>
                    <a:pt x="46" y="211"/>
                    <a:pt x="48" y="230"/>
                    <a:pt x="53" y="245"/>
                  </a:cubicBezTo>
                  <a:cubicBezTo>
                    <a:pt x="58" y="259"/>
                    <a:pt x="66" y="271"/>
                    <a:pt x="76" y="280"/>
                  </a:cubicBezTo>
                  <a:cubicBezTo>
                    <a:pt x="86" y="288"/>
                    <a:pt x="98" y="294"/>
                    <a:pt x="113" y="297"/>
                  </a:cubicBezTo>
                  <a:cubicBezTo>
                    <a:pt x="127" y="300"/>
                    <a:pt x="144" y="302"/>
                    <a:pt x="162" y="302"/>
                  </a:cubicBezTo>
                  <a:cubicBezTo>
                    <a:pt x="177" y="302"/>
                    <a:pt x="191" y="301"/>
                    <a:pt x="203" y="300"/>
                  </a:cubicBezTo>
                  <a:cubicBezTo>
                    <a:pt x="215" y="298"/>
                    <a:pt x="226" y="296"/>
                    <a:pt x="235" y="293"/>
                  </a:cubicBezTo>
                  <a:lnTo>
                    <a:pt x="235" y="2"/>
                  </a:lnTo>
                  <a:cubicBezTo>
                    <a:pt x="238" y="1"/>
                    <a:pt x="242" y="1"/>
                    <a:pt x="247" y="1"/>
                  </a:cubicBezTo>
                  <a:cubicBezTo>
                    <a:pt x="252" y="1"/>
                    <a:pt x="256" y="0"/>
                    <a:pt x="258" y="0"/>
                  </a:cubicBezTo>
                  <a:cubicBezTo>
                    <a:pt x="261" y="0"/>
                    <a:pt x="265" y="1"/>
                    <a:pt x="270" y="1"/>
                  </a:cubicBezTo>
                  <a:cubicBezTo>
                    <a:pt x="275" y="1"/>
                    <a:pt x="278" y="1"/>
                    <a:pt x="281" y="2"/>
                  </a:cubicBezTo>
                  <a:lnTo>
                    <a:pt x="281" y="323"/>
                  </a:lnTo>
                  <a:cubicBezTo>
                    <a:pt x="264" y="327"/>
                    <a:pt x="245" y="331"/>
                    <a:pt x="224" y="334"/>
                  </a:cubicBezTo>
                  <a:cubicBezTo>
                    <a:pt x="202" y="338"/>
                    <a:pt x="181" y="339"/>
                    <a:pt x="158" y="339"/>
                  </a:cubicBezTo>
                  <a:cubicBezTo>
                    <a:pt x="136" y="339"/>
                    <a:pt x="116" y="337"/>
                    <a:pt x="96" y="334"/>
                  </a:cubicBezTo>
                  <a:cubicBezTo>
                    <a:pt x="77" y="330"/>
                    <a:pt x="60" y="322"/>
                    <a:pt x="46" y="311"/>
                  </a:cubicBezTo>
                  <a:cubicBezTo>
                    <a:pt x="32" y="300"/>
                    <a:pt x="21" y="285"/>
                    <a:pt x="12" y="266"/>
                  </a:cubicBezTo>
                  <a:cubicBezTo>
                    <a:pt x="4" y="246"/>
                    <a:pt x="0" y="221"/>
                    <a:pt x="0" y="190"/>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2"/>
            <p:cNvSpPr>
              <a:spLocks noEditPoints="1"/>
            </p:cNvSpPr>
            <p:nvPr/>
          </p:nvSpPr>
          <p:spPr bwMode="auto">
            <a:xfrm>
              <a:off x="4869" y="1451"/>
              <a:ext cx="183" cy="208"/>
            </a:xfrm>
            <a:custGeom>
              <a:avLst/>
              <a:gdLst>
                <a:gd name="T0" fmla="*/ 259 w 305"/>
                <a:gd name="T1" fmla="*/ 144 h 345"/>
                <a:gd name="T2" fmla="*/ 259 w 305"/>
                <a:gd name="T3" fmla="*/ 144 h 345"/>
                <a:gd name="T4" fmla="*/ 253 w 305"/>
                <a:gd name="T5" fmla="*/ 104 h 345"/>
                <a:gd name="T6" fmla="*/ 236 w 305"/>
                <a:gd name="T7" fmla="*/ 70 h 345"/>
                <a:gd name="T8" fmla="*/ 205 w 305"/>
                <a:gd name="T9" fmla="*/ 47 h 345"/>
                <a:gd name="T10" fmla="*/ 160 w 305"/>
                <a:gd name="T11" fmla="*/ 37 h 345"/>
                <a:gd name="T12" fmla="*/ 84 w 305"/>
                <a:gd name="T13" fmla="*/ 65 h 345"/>
                <a:gd name="T14" fmla="*/ 51 w 305"/>
                <a:gd name="T15" fmla="*/ 144 h 345"/>
                <a:gd name="T16" fmla="*/ 259 w 305"/>
                <a:gd name="T17" fmla="*/ 144 h 345"/>
                <a:gd name="T18" fmla="*/ 259 w 305"/>
                <a:gd name="T19" fmla="*/ 144 h 345"/>
                <a:gd name="T20" fmla="*/ 49 w 305"/>
                <a:gd name="T21" fmla="*/ 179 h 345"/>
                <a:gd name="T22" fmla="*/ 49 w 305"/>
                <a:gd name="T23" fmla="*/ 179 h 345"/>
                <a:gd name="T24" fmla="*/ 82 w 305"/>
                <a:gd name="T25" fmla="*/ 276 h 345"/>
                <a:gd name="T26" fmla="*/ 181 w 305"/>
                <a:gd name="T27" fmla="*/ 307 h 345"/>
                <a:gd name="T28" fmla="*/ 230 w 305"/>
                <a:gd name="T29" fmla="*/ 303 h 345"/>
                <a:gd name="T30" fmla="*/ 274 w 305"/>
                <a:gd name="T31" fmla="*/ 292 h 345"/>
                <a:gd name="T32" fmla="*/ 280 w 305"/>
                <a:gd name="T33" fmla="*/ 309 h 345"/>
                <a:gd name="T34" fmla="*/ 283 w 305"/>
                <a:gd name="T35" fmla="*/ 328 h 345"/>
                <a:gd name="T36" fmla="*/ 235 w 305"/>
                <a:gd name="T37" fmla="*/ 341 h 345"/>
                <a:gd name="T38" fmla="*/ 176 w 305"/>
                <a:gd name="T39" fmla="*/ 345 h 345"/>
                <a:gd name="T40" fmla="*/ 97 w 305"/>
                <a:gd name="T41" fmla="*/ 333 h 345"/>
                <a:gd name="T42" fmla="*/ 42 w 305"/>
                <a:gd name="T43" fmla="*/ 298 h 345"/>
                <a:gd name="T44" fmla="*/ 11 w 305"/>
                <a:gd name="T45" fmla="*/ 243 h 345"/>
                <a:gd name="T46" fmla="*/ 0 w 305"/>
                <a:gd name="T47" fmla="*/ 175 h 345"/>
                <a:gd name="T48" fmla="*/ 10 w 305"/>
                <a:gd name="T49" fmla="*/ 107 h 345"/>
                <a:gd name="T50" fmla="*/ 38 w 305"/>
                <a:gd name="T51" fmla="*/ 51 h 345"/>
                <a:gd name="T52" fmla="*/ 88 w 305"/>
                <a:gd name="T53" fmla="*/ 14 h 345"/>
                <a:gd name="T54" fmla="*/ 160 w 305"/>
                <a:gd name="T55" fmla="*/ 0 h 345"/>
                <a:gd name="T56" fmla="*/ 222 w 305"/>
                <a:gd name="T57" fmla="*/ 11 h 345"/>
                <a:gd name="T58" fmla="*/ 268 w 305"/>
                <a:gd name="T59" fmla="*/ 42 h 345"/>
                <a:gd name="T60" fmla="*/ 296 w 305"/>
                <a:gd name="T61" fmla="*/ 89 h 345"/>
                <a:gd name="T62" fmla="*/ 305 w 305"/>
                <a:gd name="T63" fmla="*/ 149 h 345"/>
                <a:gd name="T64" fmla="*/ 305 w 305"/>
                <a:gd name="T65" fmla="*/ 164 h 345"/>
                <a:gd name="T66" fmla="*/ 304 w 305"/>
                <a:gd name="T67" fmla="*/ 179 h 345"/>
                <a:gd name="T68" fmla="*/ 49 w 305"/>
                <a:gd name="T69" fmla="*/ 17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45">
                  <a:moveTo>
                    <a:pt x="259" y="144"/>
                  </a:moveTo>
                  <a:lnTo>
                    <a:pt x="259" y="144"/>
                  </a:lnTo>
                  <a:cubicBezTo>
                    <a:pt x="259" y="130"/>
                    <a:pt x="257" y="117"/>
                    <a:pt x="253" y="104"/>
                  </a:cubicBezTo>
                  <a:cubicBezTo>
                    <a:pt x="250" y="91"/>
                    <a:pt x="244" y="80"/>
                    <a:pt x="236" y="70"/>
                  </a:cubicBezTo>
                  <a:cubicBezTo>
                    <a:pt x="228" y="60"/>
                    <a:pt x="218" y="53"/>
                    <a:pt x="205" y="47"/>
                  </a:cubicBezTo>
                  <a:cubicBezTo>
                    <a:pt x="193" y="41"/>
                    <a:pt x="177" y="37"/>
                    <a:pt x="160" y="37"/>
                  </a:cubicBezTo>
                  <a:cubicBezTo>
                    <a:pt x="127" y="37"/>
                    <a:pt x="102" y="47"/>
                    <a:pt x="84" y="65"/>
                  </a:cubicBezTo>
                  <a:cubicBezTo>
                    <a:pt x="65" y="84"/>
                    <a:pt x="54" y="110"/>
                    <a:pt x="51" y="144"/>
                  </a:cubicBezTo>
                  <a:lnTo>
                    <a:pt x="259" y="144"/>
                  </a:lnTo>
                  <a:lnTo>
                    <a:pt x="259" y="144"/>
                  </a:lnTo>
                  <a:close/>
                  <a:moveTo>
                    <a:pt x="49" y="179"/>
                  </a:moveTo>
                  <a:lnTo>
                    <a:pt x="49" y="179"/>
                  </a:lnTo>
                  <a:cubicBezTo>
                    <a:pt x="49" y="223"/>
                    <a:pt x="60" y="255"/>
                    <a:pt x="82" y="276"/>
                  </a:cubicBezTo>
                  <a:cubicBezTo>
                    <a:pt x="104" y="297"/>
                    <a:pt x="137" y="307"/>
                    <a:pt x="181" y="307"/>
                  </a:cubicBezTo>
                  <a:cubicBezTo>
                    <a:pt x="198" y="307"/>
                    <a:pt x="215" y="306"/>
                    <a:pt x="230" y="303"/>
                  </a:cubicBezTo>
                  <a:cubicBezTo>
                    <a:pt x="245" y="300"/>
                    <a:pt x="260" y="296"/>
                    <a:pt x="274" y="292"/>
                  </a:cubicBezTo>
                  <a:cubicBezTo>
                    <a:pt x="277" y="296"/>
                    <a:pt x="279" y="302"/>
                    <a:pt x="280" y="309"/>
                  </a:cubicBezTo>
                  <a:cubicBezTo>
                    <a:pt x="281" y="316"/>
                    <a:pt x="282" y="322"/>
                    <a:pt x="283" y="328"/>
                  </a:cubicBezTo>
                  <a:cubicBezTo>
                    <a:pt x="269" y="333"/>
                    <a:pt x="253" y="338"/>
                    <a:pt x="235" y="341"/>
                  </a:cubicBezTo>
                  <a:cubicBezTo>
                    <a:pt x="217" y="344"/>
                    <a:pt x="197" y="345"/>
                    <a:pt x="176" y="345"/>
                  </a:cubicBezTo>
                  <a:cubicBezTo>
                    <a:pt x="145" y="345"/>
                    <a:pt x="119" y="341"/>
                    <a:pt x="97" y="333"/>
                  </a:cubicBezTo>
                  <a:cubicBezTo>
                    <a:pt x="74" y="324"/>
                    <a:pt x="56" y="313"/>
                    <a:pt x="42" y="298"/>
                  </a:cubicBezTo>
                  <a:cubicBezTo>
                    <a:pt x="28" y="282"/>
                    <a:pt x="17" y="264"/>
                    <a:pt x="11" y="243"/>
                  </a:cubicBezTo>
                  <a:cubicBezTo>
                    <a:pt x="4" y="223"/>
                    <a:pt x="0" y="200"/>
                    <a:pt x="0" y="175"/>
                  </a:cubicBezTo>
                  <a:cubicBezTo>
                    <a:pt x="0" y="150"/>
                    <a:pt x="4" y="128"/>
                    <a:pt x="10" y="107"/>
                  </a:cubicBezTo>
                  <a:cubicBezTo>
                    <a:pt x="16" y="86"/>
                    <a:pt x="26" y="67"/>
                    <a:pt x="38" y="51"/>
                  </a:cubicBezTo>
                  <a:cubicBezTo>
                    <a:pt x="51" y="35"/>
                    <a:pt x="68" y="23"/>
                    <a:pt x="88" y="14"/>
                  </a:cubicBezTo>
                  <a:cubicBezTo>
                    <a:pt x="108" y="5"/>
                    <a:pt x="132" y="0"/>
                    <a:pt x="160" y="0"/>
                  </a:cubicBezTo>
                  <a:cubicBezTo>
                    <a:pt x="183" y="0"/>
                    <a:pt x="204" y="4"/>
                    <a:pt x="222" y="11"/>
                  </a:cubicBezTo>
                  <a:cubicBezTo>
                    <a:pt x="240" y="18"/>
                    <a:pt x="255" y="29"/>
                    <a:pt x="268" y="42"/>
                  </a:cubicBezTo>
                  <a:cubicBezTo>
                    <a:pt x="280" y="55"/>
                    <a:pt x="289" y="71"/>
                    <a:pt x="296" y="89"/>
                  </a:cubicBezTo>
                  <a:cubicBezTo>
                    <a:pt x="302" y="107"/>
                    <a:pt x="305" y="127"/>
                    <a:pt x="305" y="149"/>
                  </a:cubicBezTo>
                  <a:cubicBezTo>
                    <a:pt x="305" y="153"/>
                    <a:pt x="305" y="158"/>
                    <a:pt x="305" y="164"/>
                  </a:cubicBezTo>
                  <a:cubicBezTo>
                    <a:pt x="305" y="170"/>
                    <a:pt x="304" y="175"/>
                    <a:pt x="304" y="179"/>
                  </a:cubicBezTo>
                  <a:lnTo>
                    <a:pt x="49" y="179"/>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3"/>
            <p:cNvSpPr>
              <a:spLocks/>
            </p:cNvSpPr>
            <p:nvPr/>
          </p:nvSpPr>
          <p:spPr bwMode="auto">
            <a:xfrm>
              <a:off x="5094" y="1454"/>
              <a:ext cx="102" cy="202"/>
            </a:xfrm>
            <a:custGeom>
              <a:avLst/>
              <a:gdLst>
                <a:gd name="T0" fmla="*/ 0 w 169"/>
                <a:gd name="T1" fmla="*/ 2 h 333"/>
                <a:gd name="T2" fmla="*/ 0 w 169"/>
                <a:gd name="T3" fmla="*/ 2 h 333"/>
                <a:gd name="T4" fmla="*/ 11 w 169"/>
                <a:gd name="T5" fmla="*/ 1 h 333"/>
                <a:gd name="T6" fmla="*/ 21 w 169"/>
                <a:gd name="T7" fmla="*/ 0 h 333"/>
                <a:gd name="T8" fmla="*/ 32 w 169"/>
                <a:gd name="T9" fmla="*/ 1 h 333"/>
                <a:gd name="T10" fmla="*/ 42 w 169"/>
                <a:gd name="T11" fmla="*/ 2 h 333"/>
                <a:gd name="T12" fmla="*/ 44 w 169"/>
                <a:gd name="T13" fmla="*/ 29 h 333"/>
                <a:gd name="T14" fmla="*/ 45 w 169"/>
                <a:gd name="T15" fmla="*/ 58 h 333"/>
                <a:gd name="T16" fmla="*/ 84 w 169"/>
                <a:gd name="T17" fmla="*/ 18 h 333"/>
                <a:gd name="T18" fmla="*/ 150 w 169"/>
                <a:gd name="T19" fmla="*/ 1 h 333"/>
                <a:gd name="T20" fmla="*/ 158 w 169"/>
                <a:gd name="T21" fmla="*/ 1 h 333"/>
                <a:gd name="T22" fmla="*/ 167 w 169"/>
                <a:gd name="T23" fmla="*/ 2 h 333"/>
                <a:gd name="T24" fmla="*/ 169 w 169"/>
                <a:gd name="T25" fmla="*/ 22 h 333"/>
                <a:gd name="T26" fmla="*/ 167 w 169"/>
                <a:gd name="T27" fmla="*/ 42 h 333"/>
                <a:gd name="T28" fmla="*/ 158 w 169"/>
                <a:gd name="T29" fmla="*/ 42 h 333"/>
                <a:gd name="T30" fmla="*/ 151 w 169"/>
                <a:gd name="T31" fmla="*/ 42 h 333"/>
                <a:gd name="T32" fmla="*/ 75 w 169"/>
                <a:gd name="T33" fmla="*/ 70 h 333"/>
                <a:gd name="T34" fmla="*/ 46 w 169"/>
                <a:gd name="T35" fmla="*/ 162 h 333"/>
                <a:gd name="T36" fmla="*/ 46 w 169"/>
                <a:gd name="T37" fmla="*/ 332 h 333"/>
                <a:gd name="T38" fmla="*/ 35 w 169"/>
                <a:gd name="T39" fmla="*/ 333 h 333"/>
                <a:gd name="T40" fmla="*/ 23 w 169"/>
                <a:gd name="T41" fmla="*/ 333 h 333"/>
                <a:gd name="T42" fmla="*/ 12 w 169"/>
                <a:gd name="T43" fmla="*/ 333 h 333"/>
                <a:gd name="T44" fmla="*/ 0 w 169"/>
                <a:gd name="T45" fmla="*/ 332 h 333"/>
                <a:gd name="T46" fmla="*/ 0 w 169"/>
                <a:gd name="T4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9" h="333">
                  <a:moveTo>
                    <a:pt x="0" y="2"/>
                  </a:moveTo>
                  <a:lnTo>
                    <a:pt x="0" y="2"/>
                  </a:lnTo>
                  <a:cubicBezTo>
                    <a:pt x="4" y="1"/>
                    <a:pt x="8" y="1"/>
                    <a:pt x="11" y="1"/>
                  </a:cubicBezTo>
                  <a:cubicBezTo>
                    <a:pt x="15" y="1"/>
                    <a:pt x="18" y="0"/>
                    <a:pt x="21" y="0"/>
                  </a:cubicBezTo>
                  <a:cubicBezTo>
                    <a:pt x="25" y="0"/>
                    <a:pt x="28" y="1"/>
                    <a:pt x="32" y="1"/>
                  </a:cubicBezTo>
                  <a:cubicBezTo>
                    <a:pt x="35" y="1"/>
                    <a:pt x="38" y="1"/>
                    <a:pt x="42" y="2"/>
                  </a:cubicBezTo>
                  <a:cubicBezTo>
                    <a:pt x="43" y="9"/>
                    <a:pt x="44" y="19"/>
                    <a:pt x="44" y="29"/>
                  </a:cubicBezTo>
                  <a:cubicBezTo>
                    <a:pt x="45" y="40"/>
                    <a:pt x="45" y="49"/>
                    <a:pt x="45" y="58"/>
                  </a:cubicBezTo>
                  <a:cubicBezTo>
                    <a:pt x="54" y="42"/>
                    <a:pt x="67" y="29"/>
                    <a:pt x="84" y="18"/>
                  </a:cubicBezTo>
                  <a:cubicBezTo>
                    <a:pt x="101" y="7"/>
                    <a:pt x="123" y="1"/>
                    <a:pt x="150" y="1"/>
                  </a:cubicBezTo>
                  <a:cubicBezTo>
                    <a:pt x="153" y="1"/>
                    <a:pt x="155" y="1"/>
                    <a:pt x="158" y="1"/>
                  </a:cubicBezTo>
                  <a:cubicBezTo>
                    <a:pt x="160" y="1"/>
                    <a:pt x="163" y="1"/>
                    <a:pt x="167" y="2"/>
                  </a:cubicBezTo>
                  <a:cubicBezTo>
                    <a:pt x="168" y="9"/>
                    <a:pt x="169" y="16"/>
                    <a:pt x="169" y="22"/>
                  </a:cubicBezTo>
                  <a:cubicBezTo>
                    <a:pt x="169" y="29"/>
                    <a:pt x="168" y="36"/>
                    <a:pt x="167" y="42"/>
                  </a:cubicBezTo>
                  <a:cubicBezTo>
                    <a:pt x="163" y="42"/>
                    <a:pt x="160" y="42"/>
                    <a:pt x="158" y="42"/>
                  </a:cubicBezTo>
                  <a:cubicBezTo>
                    <a:pt x="156" y="42"/>
                    <a:pt x="154" y="42"/>
                    <a:pt x="151" y="42"/>
                  </a:cubicBezTo>
                  <a:cubicBezTo>
                    <a:pt x="120" y="42"/>
                    <a:pt x="94" y="51"/>
                    <a:pt x="75" y="70"/>
                  </a:cubicBezTo>
                  <a:cubicBezTo>
                    <a:pt x="56" y="88"/>
                    <a:pt x="46" y="119"/>
                    <a:pt x="46" y="162"/>
                  </a:cubicBezTo>
                  <a:lnTo>
                    <a:pt x="46" y="332"/>
                  </a:lnTo>
                  <a:cubicBezTo>
                    <a:pt x="44" y="332"/>
                    <a:pt x="40" y="332"/>
                    <a:pt x="35" y="333"/>
                  </a:cubicBezTo>
                  <a:cubicBezTo>
                    <a:pt x="30" y="333"/>
                    <a:pt x="26" y="333"/>
                    <a:pt x="23" y="333"/>
                  </a:cubicBezTo>
                  <a:cubicBezTo>
                    <a:pt x="21" y="333"/>
                    <a:pt x="17" y="333"/>
                    <a:pt x="12" y="333"/>
                  </a:cubicBezTo>
                  <a:cubicBezTo>
                    <a:pt x="7" y="332"/>
                    <a:pt x="3" y="332"/>
                    <a:pt x="0" y="332"/>
                  </a:cubicBezTo>
                  <a:lnTo>
                    <a:pt x="0" y="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4"/>
            <p:cNvSpPr>
              <a:spLocks noEditPoints="1"/>
            </p:cNvSpPr>
            <p:nvPr/>
          </p:nvSpPr>
          <p:spPr bwMode="auto">
            <a:xfrm>
              <a:off x="5211" y="1451"/>
              <a:ext cx="184" cy="208"/>
            </a:xfrm>
            <a:custGeom>
              <a:avLst/>
              <a:gdLst>
                <a:gd name="T0" fmla="*/ 259 w 305"/>
                <a:gd name="T1" fmla="*/ 144 h 345"/>
                <a:gd name="T2" fmla="*/ 259 w 305"/>
                <a:gd name="T3" fmla="*/ 144 h 345"/>
                <a:gd name="T4" fmla="*/ 253 w 305"/>
                <a:gd name="T5" fmla="*/ 104 h 345"/>
                <a:gd name="T6" fmla="*/ 236 w 305"/>
                <a:gd name="T7" fmla="*/ 70 h 345"/>
                <a:gd name="T8" fmla="*/ 205 w 305"/>
                <a:gd name="T9" fmla="*/ 47 h 345"/>
                <a:gd name="T10" fmla="*/ 159 w 305"/>
                <a:gd name="T11" fmla="*/ 37 h 345"/>
                <a:gd name="T12" fmla="*/ 83 w 305"/>
                <a:gd name="T13" fmla="*/ 65 h 345"/>
                <a:gd name="T14" fmla="*/ 50 w 305"/>
                <a:gd name="T15" fmla="*/ 144 h 345"/>
                <a:gd name="T16" fmla="*/ 259 w 305"/>
                <a:gd name="T17" fmla="*/ 144 h 345"/>
                <a:gd name="T18" fmla="*/ 259 w 305"/>
                <a:gd name="T19" fmla="*/ 144 h 345"/>
                <a:gd name="T20" fmla="*/ 49 w 305"/>
                <a:gd name="T21" fmla="*/ 179 h 345"/>
                <a:gd name="T22" fmla="*/ 49 w 305"/>
                <a:gd name="T23" fmla="*/ 179 h 345"/>
                <a:gd name="T24" fmla="*/ 82 w 305"/>
                <a:gd name="T25" fmla="*/ 276 h 345"/>
                <a:gd name="T26" fmla="*/ 180 w 305"/>
                <a:gd name="T27" fmla="*/ 307 h 345"/>
                <a:gd name="T28" fmla="*/ 230 w 305"/>
                <a:gd name="T29" fmla="*/ 303 h 345"/>
                <a:gd name="T30" fmla="*/ 274 w 305"/>
                <a:gd name="T31" fmla="*/ 292 h 345"/>
                <a:gd name="T32" fmla="*/ 280 w 305"/>
                <a:gd name="T33" fmla="*/ 309 h 345"/>
                <a:gd name="T34" fmla="*/ 282 w 305"/>
                <a:gd name="T35" fmla="*/ 328 h 345"/>
                <a:gd name="T36" fmla="*/ 235 w 305"/>
                <a:gd name="T37" fmla="*/ 341 h 345"/>
                <a:gd name="T38" fmla="*/ 176 w 305"/>
                <a:gd name="T39" fmla="*/ 345 h 345"/>
                <a:gd name="T40" fmla="*/ 96 w 305"/>
                <a:gd name="T41" fmla="*/ 333 h 345"/>
                <a:gd name="T42" fmla="*/ 42 w 305"/>
                <a:gd name="T43" fmla="*/ 298 h 345"/>
                <a:gd name="T44" fmla="*/ 10 w 305"/>
                <a:gd name="T45" fmla="*/ 243 h 345"/>
                <a:gd name="T46" fmla="*/ 0 w 305"/>
                <a:gd name="T47" fmla="*/ 175 h 345"/>
                <a:gd name="T48" fmla="*/ 10 w 305"/>
                <a:gd name="T49" fmla="*/ 107 h 345"/>
                <a:gd name="T50" fmla="*/ 38 w 305"/>
                <a:gd name="T51" fmla="*/ 51 h 345"/>
                <a:gd name="T52" fmla="*/ 87 w 305"/>
                <a:gd name="T53" fmla="*/ 14 h 345"/>
                <a:gd name="T54" fmla="*/ 159 w 305"/>
                <a:gd name="T55" fmla="*/ 0 h 345"/>
                <a:gd name="T56" fmla="*/ 222 w 305"/>
                <a:gd name="T57" fmla="*/ 11 h 345"/>
                <a:gd name="T58" fmla="*/ 267 w 305"/>
                <a:gd name="T59" fmla="*/ 42 h 345"/>
                <a:gd name="T60" fmla="*/ 295 w 305"/>
                <a:gd name="T61" fmla="*/ 89 h 345"/>
                <a:gd name="T62" fmla="*/ 305 w 305"/>
                <a:gd name="T63" fmla="*/ 149 h 345"/>
                <a:gd name="T64" fmla="*/ 304 w 305"/>
                <a:gd name="T65" fmla="*/ 164 h 345"/>
                <a:gd name="T66" fmla="*/ 303 w 305"/>
                <a:gd name="T67" fmla="*/ 179 h 345"/>
                <a:gd name="T68" fmla="*/ 49 w 305"/>
                <a:gd name="T69" fmla="*/ 17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45">
                  <a:moveTo>
                    <a:pt x="259" y="144"/>
                  </a:moveTo>
                  <a:lnTo>
                    <a:pt x="259" y="144"/>
                  </a:lnTo>
                  <a:cubicBezTo>
                    <a:pt x="259" y="130"/>
                    <a:pt x="257" y="117"/>
                    <a:pt x="253" y="104"/>
                  </a:cubicBezTo>
                  <a:cubicBezTo>
                    <a:pt x="249" y="91"/>
                    <a:pt x="244" y="80"/>
                    <a:pt x="236" y="70"/>
                  </a:cubicBezTo>
                  <a:cubicBezTo>
                    <a:pt x="228" y="60"/>
                    <a:pt x="217" y="53"/>
                    <a:pt x="205" y="47"/>
                  </a:cubicBezTo>
                  <a:cubicBezTo>
                    <a:pt x="192" y="41"/>
                    <a:pt x="177" y="37"/>
                    <a:pt x="159" y="37"/>
                  </a:cubicBezTo>
                  <a:cubicBezTo>
                    <a:pt x="127" y="37"/>
                    <a:pt x="101" y="47"/>
                    <a:pt x="83" y="65"/>
                  </a:cubicBezTo>
                  <a:cubicBezTo>
                    <a:pt x="65" y="84"/>
                    <a:pt x="54" y="110"/>
                    <a:pt x="50" y="144"/>
                  </a:cubicBezTo>
                  <a:lnTo>
                    <a:pt x="259" y="144"/>
                  </a:lnTo>
                  <a:lnTo>
                    <a:pt x="259" y="144"/>
                  </a:lnTo>
                  <a:close/>
                  <a:moveTo>
                    <a:pt x="49" y="179"/>
                  </a:moveTo>
                  <a:lnTo>
                    <a:pt x="49" y="179"/>
                  </a:lnTo>
                  <a:cubicBezTo>
                    <a:pt x="49" y="223"/>
                    <a:pt x="60" y="255"/>
                    <a:pt x="82" y="276"/>
                  </a:cubicBezTo>
                  <a:cubicBezTo>
                    <a:pt x="104" y="297"/>
                    <a:pt x="137" y="307"/>
                    <a:pt x="180" y="307"/>
                  </a:cubicBezTo>
                  <a:cubicBezTo>
                    <a:pt x="198" y="307"/>
                    <a:pt x="215" y="306"/>
                    <a:pt x="230" y="303"/>
                  </a:cubicBezTo>
                  <a:cubicBezTo>
                    <a:pt x="245" y="300"/>
                    <a:pt x="260" y="296"/>
                    <a:pt x="274" y="292"/>
                  </a:cubicBezTo>
                  <a:cubicBezTo>
                    <a:pt x="276" y="296"/>
                    <a:pt x="278" y="302"/>
                    <a:pt x="280" y="309"/>
                  </a:cubicBezTo>
                  <a:cubicBezTo>
                    <a:pt x="281" y="316"/>
                    <a:pt x="282" y="322"/>
                    <a:pt x="282" y="328"/>
                  </a:cubicBezTo>
                  <a:cubicBezTo>
                    <a:pt x="269" y="333"/>
                    <a:pt x="253" y="338"/>
                    <a:pt x="235" y="341"/>
                  </a:cubicBezTo>
                  <a:cubicBezTo>
                    <a:pt x="217" y="344"/>
                    <a:pt x="197" y="345"/>
                    <a:pt x="176" y="345"/>
                  </a:cubicBezTo>
                  <a:cubicBezTo>
                    <a:pt x="145" y="345"/>
                    <a:pt x="118" y="341"/>
                    <a:pt x="96" y="333"/>
                  </a:cubicBezTo>
                  <a:cubicBezTo>
                    <a:pt x="74" y="324"/>
                    <a:pt x="56" y="313"/>
                    <a:pt x="42" y="298"/>
                  </a:cubicBezTo>
                  <a:cubicBezTo>
                    <a:pt x="27" y="282"/>
                    <a:pt x="17" y="264"/>
                    <a:pt x="10" y="243"/>
                  </a:cubicBezTo>
                  <a:cubicBezTo>
                    <a:pt x="4" y="223"/>
                    <a:pt x="0" y="200"/>
                    <a:pt x="0" y="175"/>
                  </a:cubicBezTo>
                  <a:cubicBezTo>
                    <a:pt x="0" y="150"/>
                    <a:pt x="3" y="128"/>
                    <a:pt x="10" y="107"/>
                  </a:cubicBezTo>
                  <a:cubicBezTo>
                    <a:pt x="16" y="86"/>
                    <a:pt x="25" y="67"/>
                    <a:pt x="38" y="51"/>
                  </a:cubicBezTo>
                  <a:cubicBezTo>
                    <a:pt x="51" y="35"/>
                    <a:pt x="67" y="23"/>
                    <a:pt x="87" y="14"/>
                  </a:cubicBezTo>
                  <a:cubicBezTo>
                    <a:pt x="108" y="5"/>
                    <a:pt x="131" y="0"/>
                    <a:pt x="159" y="0"/>
                  </a:cubicBezTo>
                  <a:cubicBezTo>
                    <a:pt x="183" y="0"/>
                    <a:pt x="203" y="4"/>
                    <a:pt x="222" y="11"/>
                  </a:cubicBezTo>
                  <a:cubicBezTo>
                    <a:pt x="240" y="18"/>
                    <a:pt x="255" y="29"/>
                    <a:pt x="267" y="42"/>
                  </a:cubicBezTo>
                  <a:cubicBezTo>
                    <a:pt x="280" y="55"/>
                    <a:pt x="289" y="71"/>
                    <a:pt x="295" y="89"/>
                  </a:cubicBezTo>
                  <a:cubicBezTo>
                    <a:pt x="302" y="107"/>
                    <a:pt x="305" y="127"/>
                    <a:pt x="305" y="149"/>
                  </a:cubicBezTo>
                  <a:cubicBezTo>
                    <a:pt x="305" y="153"/>
                    <a:pt x="305" y="158"/>
                    <a:pt x="304" y="164"/>
                  </a:cubicBezTo>
                  <a:cubicBezTo>
                    <a:pt x="304" y="170"/>
                    <a:pt x="304" y="175"/>
                    <a:pt x="303" y="179"/>
                  </a:cubicBezTo>
                  <a:lnTo>
                    <a:pt x="49" y="179"/>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5"/>
            <p:cNvSpPr>
              <a:spLocks noEditPoints="1"/>
            </p:cNvSpPr>
            <p:nvPr/>
          </p:nvSpPr>
          <p:spPr bwMode="auto">
            <a:xfrm>
              <a:off x="5427" y="1367"/>
              <a:ext cx="182" cy="292"/>
            </a:xfrm>
            <a:custGeom>
              <a:avLst/>
              <a:gdLst>
                <a:gd name="T0" fmla="*/ 258 w 304"/>
                <a:gd name="T1" fmla="*/ 191 h 484"/>
                <a:gd name="T2" fmla="*/ 258 w 304"/>
                <a:gd name="T3" fmla="*/ 191 h 484"/>
                <a:gd name="T4" fmla="*/ 222 w 304"/>
                <a:gd name="T5" fmla="*/ 181 h 484"/>
                <a:gd name="T6" fmla="*/ 177 w 304"/>
                <a:gd name="T7" fmla="*/ 177 h 484"/>
                <a:gd name="T8" fmla="*/ 120 w 304"/>
                <a:gd name="T9" fmla="*/ 187 h 484"/>
                <a:gd name="T10" fmla="*/ 80 w 304"/>
                <a:gd name="T11" fmla="*/ 216 h 484"/>
                <a:gd name="T12" fmla="*/ 56 w 304"/>
                <a:gd name="T13" fmla="*/ 261 h 484"/>
                <a:gd name="T14" fmla="*/ 48 w 304"/>
                <a:gd name="T15" fmla="*/ 317 h 484"/>
                <a:gd name="T16" fmla="*/ 83 w 304"/>
                <a:gd name="T17" fmla="*/ 415 h 484"/>
                <a:gd name="T18" fmla="*/ 181 w 304"/>
                <a:gd name="T19" fmla="*/ 446 h 484"/>
                <a:gd name="T20" fmla="*/ 225 w 304"/>
                <a:gd name="T21" fmla="*/ 444 h 484"/>
                <a:gd name="T22" fmla="*/ 258 w 304"/>
                <a:gd name="T23" fmla="*/ 438 h 484"/>
                <a:gd name="T24" fmla="*/ 258 w 304"/>
                <a:gd name="T25" fmla="*/ 191 h 484"/>
                <a:gd name="T26" fmla="*/ 258 w 304"/>
                <a:gd name="T27" fmla="*/ 191 h 484"/>
                <a:gd name="T28" fmla="*/ 258 w 304"/>
                <a:gd name="T29" fmla="*/ 1 h 484"/>
                <a:gd name="T30" fmla="*/ 258 w 304"/>
                <a:gd name="T31" fmla="*/ 1 h 484"/>
                <a:gd name="T32" fmla="*/ 269 w 304"/>
                <a:gd name="T33" fmla="*/ 0 h 484"/>
                <a:gd name="T34" fmla="*/ 281 w 304"/>
                <a:gd name="T35" fmla="*/ 0 h 484"/>
                <a:gd name="T36" fmla="*/ 292 w 304"/>
                <a:gd name="T37" fmla="*/ 0 h 484"/>
                <a:gd name="T38" fmla="*/ 304 w 304"/>
                <a:gd name="T39" fmla="*/ 1 h 484"/>
                <a:gd name="T40" fmla="*/ 304 w 304"/>
                <a:gd name="T41" fmla="*/ 469 h 484"/>
                <a:gd name="T42" fmla="*/ 250 w 304"/>
                <a:gd name="T43" fmla="*/ 480 h 484"/>
                <a:gd name="T44" fmla="*/ 183 w 304"/>
                <a:gd name="T45" fmla="*/ 484 h 484"/>
                <a:gd name="T46" fmla="*/ 111 w 304"/>
                <a:gd name="T47" fmla="*/ 476 h 484"/>
                <a:gd name="T48" fmla="*/ 53 w 304"/>
                <a:gd name="T49" fmla="*/ 448 h 484"/>
                <a:gd name="T50" fmla="*/ 14 w 304"/>
                <a:gd name="T51" fmla="*/ 397 h 484"/>
                <a:gd name="T52" fmla="*/ 0 w 304"/>
                <a:gd name="T53" fmla="*/ 319 h 484"/>
                <a:gd name="T54" fmla="*/ 12 w 304"/>
                <a:gd name="T55" fmla="*/ 243 h 484"/>
                <a:gd name="T56" fmla="*/ 48 w 304"/>
                <a:gd name="T57" fmla="*/ 187 h 484"/>
                <a:gd name="T58" fmla="*/ 104 w 304"/>
                <a:gd name="T59" fmla="*/ 151 h 484"/>
                <a:gd name="T60" fmla="*/ 175 w 304"/>
                <a:gd name="T61" fmla="*/ 139 h 484"/>
                <a:gd name="T62" fmla="*/ 221 w 304"/>
                <a:gd name="T63" fmla="*/ 143 h 484"/>
                <a:gd name="T64" fmla="*/ 258 w 304"/>
                <a:gd name="T65" fmla="*/ 151 h 484"/>
                <a:gd name="T66" fmla="*/ 258 w 304"/>
                <a:gd name="T67" fmla="*/ 1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4" h="484">
                  <a:moveTo>
                    <a:pt x="258" y="191"/>
                  </a:moveTo>
                  <a:lnTo>
                    <a:pt x="258" y="191"/>
                  </a:lnTo>
                  <a:cubicBezTo>
                    <a:pt x="248" y="187"/>
                    <a:pt x="236" y="184"/>
                    <a:pt x="222" y="181"/>
                  </a:cubicBezTo>
                  <a:cubicBezTo>
                    <a:pt x="208" y="179"/>
                    <a:pt x="193" y="177"/>
                    <a:pt x="177" y="177"/>
                  </a:cubicBezTo>
                  <a:cubicBezTo>
                    <a:pt x="155" y="177"/>
                    <a:pt x="136" y="181"/>
                    <a:pt x="120" y="187"/>
                  </a:cubicBezTo>
                  <a:cubicBezTo>
                    <a:pt x="104" y="194"/>
                    <a:pt x="91" y="204"/>
                    <a:pt x="80" y="216"/>
                  </a:cubicBezTo>
                  <a:cubicBezTo>
                    <a:pt x="69" y="229"/>
                    <a:pt x="61" y="243"/>
                    <a:pt x="56" y="261"/>
                  </a:cubicBezTo>
                  <a:cubicBezTo>
                    <a:pt x="51" y="278"/>
                    <a:pt x="48" y="297"/>
                    <a:pt x="48" y="317"/>
                  </a:cubicBezTo>
                  <a:cubicBezTo>
                    <a:pt x="48" y="362"/>
                    <a:pt x="60" y="395"/>
                    <a:pt x="83" y="415"/>
                  </a:cubicBezTo>
                  <a:cubicBezTo>
                    <a:pt x="106" y="436"/>
                    <a:pt x="138" y="446"/>
                    <a:pt x="181" y="446"/>
                  </a:cubicBezTo>
                  <a:cubicBezTo>
                    <a:pt x="196" y="446"/>
                    <a:pt x="211" y="445"/>
                    <a:pt x="225" y="444"/>
                  </a:cubicBezTo>
                  <a:cubicBezTo>
                    <a:pt x="239" y="442"/>
                    <a:pt x="250" y="441"/>
                    <a:pt x="258" y="438"/>
                  </a:cubicBezTo>
                  <a:lnTo>
                    <a:pt x="258" y="191"/>
                  </a:lnTo>
                  <a:lnTo>
                    <a:pt x="258" y="191"/>
                  </a:lnTo>
                  <a:close/>
                  <a:moveTo>
                    <a:pt x="258" y="1"/>
                  </a:moveTo>
                  <a:lnTo>
                    <a:pt x="258" y="1"/>
                  </a:lnTo>
                  <a:cubicBezTo>
                    <a:pt x="260" y="1"/>
                    <a:pt x="264" y="0"/>
                    <a:pt x="269" y="0"/>
                  </a:cubicBezTo>
                  <a:cubicBezTo>
                    <a:pt x="275" y="0"/>
                    <a:pt x="278" y="0"/>
                    <a:pt x="281" y="0"/>
                  </a:cubicBezTo>
                  <a:cubicBezTo>
                    <a:pt x="283" y="0"/>
                    <a:pt x="287" y="0"/>
                    <a:pt x="292" y="0"/>
                  </a:cubicBezTo>
                  <a:cubicBezTo>
                    <a:pt x="297" y="0"/>
                    <a:pt x="301" y="1"/>
                    <a:pt x="304" y="1"/>
                  </a:cubicBezTo>
                  <a:lnTo>
                    <a:pt x="304" y="469"/>
                  </a:lnTo>
                  <a:cubicBezTo>
                    <a:pt x="289" y="473"/>
                    <a:pt x="271" y="477"/>
                    <a:pt x="250" y="480"/>
                  </a:cubicBezTo>
                  <a:cubicBezTo>
                    <a:pt x="229" y="483"/>
                    <a:pt x="206" y="484"/>
                    <a:pt x="183" y="484"/>
                  </a:cubicBezTo>
                  <a:cubicBezTo>
                    <a:pt x="157" y="484"/>
                    <a:pt x="133" y="482"/>
                    <a:pt x="111" y="476"/>
                  </a:cubicBezTo>
                  <a:cubicBezTo>
                    <a:pt x="89" y="470"/>
                    <a:pt x="69" y="461"/>
                    <a:pt x="53" y="448"/>
                  </a:cubicBezTo>
                  <a:cubicBezTo>
                    <a:pt x="37" y="435"/>
                    <a:pt x="24" y="418"/>
                    <a:pt x="14" y="397"/>
                  </a:cubicBezTo>
                  <a:cubicBezTo>
                    <a:pt x="5" y="376"/>
                    <a:pt x="0" y="350"/>
                    <a:pt x="0" y="319"/>
                  </a:cubicBezTo>
                  <a:cubicBezTo>
                    <a:pt x="0" y="290"/>
                    <a:pt x="4" y="265"/>
                    <a:pt x="12" y="243"/>
                  </a:cubicBezTo>
                  <a:cubicBezTo>
                    <a:pt x="21" y="221"/>
                    <a:pt x="33" y="202"/>
                    <a:pt x="48" y="187"/>
                  </a:cubicBezTo>
                  <a:cubicBezTo>
                    <a:pt x="63" y="171"/>
                    <a:pt x="82" y="159"/>
                    <a:pt x="104" y="151"/>
                  </a:cubicBezTo>
                  <a:cubicBezTo>
                    <a:pt x="125" y="143"/>
                    <a:pt x="149" y="139"/>
                    <a:pt x="175" y="139"/>
                  </a:cubicBezTo>
                  <a:cubicBezTo>
                    <a:pt x="191" y="139"/>
                    <a:pt x="206" y="140"/>
                    <a:pt x="221" y="143"/>
                  </a:cubicBezTo>
                  <a:cubicBezTo>
                    <a:pt x="236" y="145"/>
                    <a:pt x="248" y="148"/>
                    <a:pt x="258" y="151"/>
                  </a:cubicBezTo>
                  <a:lnTo>
                    <a:pt x="258" y="1"/>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26"/>
            <p:cNvSpPr>
              <a:spLocks/>
            </p:cNvSpPr>
            <p:nvPr/>
          </p:nvSpPr>
          <p:spPr bwMode="auto">
            <a:xfrm>
              <a:off x="5652" y="1620"/>
              <a:ext cx="38" cy="36"/>
            </a:xfrm>
            <a:custGeom>
              <a:avLst/>
              <a:gdLst>
                <a:gd name="T0" fmla="*/ 2 w 64"/>
                <a:gd name="T1" fmla="*/ 57 h 59"/>
                <a:gd name="T2" fmla="*/ 2 w 64"/>
                <a:gd name="T3" fmla="*/ 57 h 59"/>
                <a:gd name="T4" fmla="*/ 0 w 64"/>
                <a:gd name="T5" fmla="*/ 29 h 59"/>
                <a:gd name="T6" fmla="*/ 2 w 64"/>
                <a:gd name="T7" fmla="*/ 2 h 59"/>
                <a:gd name="T8" fmla="*/ 31 w 64"/>
                <a:gd name="T9" fmla="*/ 0 h 59"/>
                <a:gd name="T10" fmla="*/ 61 w 64"/>
                <a:gd name="T11" fmla="*/ 2 h 59"/>
                <a:gd name="T12" fmla="*/ 64 w 64"/>
                <a:gd name="T13" fmla="*/ 29 h 59"/>
                <a:gd name="T14" fmla="*/ 61 w 64"/>
                <a:gd name="T15" fmla="*/ 57 h 59"/>
                <a:gd name="T16" fmla="*/ 32 w 64"/>
                <a:gd name="T17" fmla="*/ 59 h 59"/>
                <a:gd name="T18" fmla="*/ 2 w 64"/>
                <a:gd name="T19" fmla="*/ 5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9">
                  <a:moveTo>
                    <a:pt x="2" y="57"/>
                  </a:moveTo>
                  <a:lnTo>
                    <a:pt x="2" y="57"/>
                  </a:lnTo>
                  <a:cubicBezTo>
                    <a:pt x="1" y="48"/>
                    <a:pt x="0" y="38"/>
                    <a:pt x="0" y="29"/>
                  </a:cubicBezTo>
                  <a:cubicBezTo>
                    <a:pt x="0" y="20"/>
                    <a:pt x="1" y="11"/>
                    <a:pt x="2" y="2"/>
                  </a:cubicBezTo>
                  <a:cubicBezTo>
                    <a:pt x="12" y="0"/>
                    <a:pt x="22" y="0"/>
                    <a:pt x="31" y="0"/>
                  </a:cubicBezTo>
                  <a:cubicBezTo>
                    <a:pt x="42" y="0"/>
                    <a:pt x="52" y="0"/>
                    <a:pt x="61" y="2"/>
                  </a:cubicBezTo>
                  <a:cubicBezTo>
                    <a:pt x="63" y="11"/>
                    <a:pt x="64" y="20"/>
                    <a:pt x="64" y="29"/>
                  </a:cubicBezTo>
                  <a:cubicBezTo>
                    <a:pt x="64" y="38"/>
                    <a:pt x="63" y="48"/>
                    <a:pt x="61" y="57"/>
                  </a:cubicBezTo>
                  <a:cubicBezTo>
                    <a:pt x="52" y="58"/>
                    <a:pt x="42" y="59"/>
                    <a:pt x="32" y="59"/>
                  </a:cubicBezTo>
                  <a:cubicBezTo>
                    <a:pt x="22" y="59"/>
                    <a:pt x="12" y="58"/>
                    <a:pt x="2" y="5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27"/>
            <p:cNvSpPr>
              <a:spLocks/>
            </p:cNvSpPr>
            <p:nvPr/>
          </p:nvSpPr>
          <p:spPr bwMode="auto">
            <a:xfrm>
              <a:off x="885" y="426"/>
              <a:ext cx="88" cy="858"/>
            </a:xfrm>
            <a:custGeom>
              <a:avLst/>
              <a:gdLst>
                <a:gd name="T0" fmla="*/ 0 w 146"/>
                <a:gd name="T1" fmla="*/ 4 h 1420"/>
                <a:gd name="T2" fmla="*/ 0 w 146"/>
                <a:gd name="T3" fmla="*/ 4 h 1420"/>
                <a:gd name="T4" fmla="*/ 36 w 146"/>
                <a:gd name="T5" fmla="*/ 1 h 1420"/>
                <a:gd name="T6" fmla="*/ 74 w 146"/>
                <a:gd name="T7" fmla="*/ 0 h 1420"/>
                <a:gd name="T8" fmla="*/ 112 w 146"/>
                <a:gd name="T9" fmla="*/ 1 h 1420"/>
                <a:gd name="T10" fmla="*/ 146 w 146"/>
                <a:gd name="T11" fmla="*/ 4 h 1420"/>
                <a:gd name="T12" fmla="*/ 146 w 146"/>
                <a:gd name="T13" fmla="*/ 1416 h 1420"/>
                <a:gd name="T14" fmla="*/ 112 w 146"/>
                <a:gd name="T15" fmla="*/ 1419 h 1420"/>
                <a:gd name="T16" fmla="*/ 74 w 146"/>
                <a:gd name="T17" fmla="*/ 1420 h 1420"/>
                <a:gd name="T18" fmla="*/ 32 w 146"/>
                <a:gd name="T19" fmla="*/ 1419 h 1420"/>
                <a:gd name="T20" fmla="*/ 0 w 146"/>
                <a:gd name="T21" fmla="*/ 1416 h 1420"/>
                <a:gd name="T22" fmla="*/ 0 w 146"/>
                <a:gd name="T23" fmla="*/ 4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20">
                  <a:moveTo>
                    <a:pt x="0" y="4"/>
                  </a:moveTo>
                  <a:lnTo>
                    <a:pt x="0" y="4"/>
                  </a:lnTo>
                  <a:cubicBezTo>
                    <a:pt x="10" y="2"/>
                    <a:pt x="21" y="1"/>
                    <a:pt x="36" y="1"/>
                  </a:cubicBezTo>
                  <a:cubicBezTo>
                    <a:pt x="50" y="0"/>
                    <a:pt x="62" y="0"/>
                    <a:pt x="74" y="0"/>
                  </a:cubicBezTo>
                  <a:cubicBezTo>
                    <a:pt x="87" y="0"/>
                    <a:pt x="99" y="0"/>
                    <a:pt x="112" y="1"/>
                  </a:cubicBezTo>
                  <a:cubicBezTo>
                    <a:pt x="125" y="1"/>
                    <a:pt x="136" y="2"/>
                    <a:pt x="146" y="4"/>
                  </a:cubicBezTo>
                  <a:lnTo>
                    <a:pt x="146" y="1416"/>
                  </a:lnTo>
                  <a:cubicBezTo>
                    <a:pt x="136" y="1418"/>
                    <a:pt x="125" y="1419"/>
                    <a:pt x="112" y="1419"/>
                  </a:cubicBezTo>
                  <a:cubicBezTo>
                    <a:pt x="99" y="1420"/>
                    <a:pt x="87" y="1420"/>
                    <a:pt x="74" y="1420"/>
                  </a:cubicBezTo>
                  <a:cubicBezTo>
                    <a:pt x="60" y="1420"/>
                    <a:pt x="46" y="1420"/>
                    <a:pt x="32" y="1419"/>
                  </a:cubicBezTo>
                  <a:cubicBezTo>
                    <a:pt x="19" y="1419"/>
                    <a:pt x="8" y="1418"/>
                    <a:pt x="0" y="1416"/>
                  </a:cubicBezTo>
                  <a:lnTo>
                    <a:pt x="0" y="4"/>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8"/>
            <p:cNvSpPr>
              <a:spLocks/>
            </p:cNvSpPr>
            <p:nvPr/>
          </p:nvSpPr>
          <p:spPr bwMode="auto">
            <a:xfrm>
              <a:off x="1563" y="662"/>
              <a:ext cx="517" cy="622"/>
            </a:xfrm>
            <a:custGeom>
              <a:avLst/>
              <a:gdLst>
                <a:gd name="T0" fmla="*/ 0 w 861"/>
                <a:gd name="T1" fmla="*/ 23 h 1029"/>
                <a:gd name="T2" fmla="*/ 0 w 861"/>
                <a:gd name="T3" fmla="*/ 23 h 1029"/>
                <a:gd name="T4" fmla="*/ 33 w 861"/>
                <a:gd name="T5" fmla="*/ 20 h 1029"/>
                <a:gd name="T6" fmla="*/ 63 w 861"/>
                <a:gd name="T7" fmla="*/ 19 h 1029"/>
                <a:gd name="T8" fmla="*/ 95 w 861"/>
                <a:gd name="T9" fmla="*/ 20 h 1029"/>
                <a:gd name="T10" fmla="*/ 127 w 861"/>
                <a:gd name="T11" fmla="*/ 23 h 1029"/>
                <a:gd name="T12" fmla="*/ 133 w 861"/>
                <a:gd name="T13" fmla="*/ 112 h 1029"/>
                <a:gd name="T14" fmla="*/ 135 w 861"/>
                <a:gd name="T15" fmla="*/ 204 h 1029"/>
                <a:gd name="T16" fmla="*/ 191 w 861"/>
                <a:gd name="T17" fmla="*/ 132 h 1029"/>
                <a:gd name="T18" fmla="*/ 270 w 861"/>
                <a:gd name="T19" fmla="*/ 66 h 1029"/>
                <a:gd name="T20" fmla="*/ 375 w 861"/>
                <a:gd name="T21" fmla="*/ 18 h 1029"/>
                <a:gd name="T22" fmla="*/ 505 w 861"/>
                <a:gd name="T23" fmla="*/ 0 h 1029"/>
                <a:gd name="T24" fmla="*/ 776 w 861"/>
                <a:gd name="T25" fmla="*/ 103 h 1029"/>
                <a:gd name="T26" fmla="*/ 861 w 861"/>
                <a:gd name="T27" fmla="*/ 393 h 1029"/>
                <a:gd name="T28" fmla="*/ 861 w 861"/>
                <a:gd name="T29" fmla="*/ 1025 h 1029"/>
                <a:gd name="T30" fmla="*/ 826 w 861"/>
                <a:gd name="T31" fmla="*/ 1028 h 1029"/>
                <a:gd name="T32" fmla="*/ 791 w 861"/>
                <a:gd name="T33" fmla="*/ 1029 h 1029"/>
                <a:gd name="T34" fmla="*/ 757 w 861"/>
                <a:gd name="T35" fmla="*/ 1028 h 1029"/>
                <a:gd name="T36" fmla="*/ 721 w 861"/>
                <a:gd name="T37" fmla="*/ 1025 h 1029"/>
                <a:gd name="T38" fmla="*/ 721 w 861"/>
                <a:gd name="T39" fmla="*/ 432 h 1029"/>
                <a:gd name="T40" fmla="*/ 665 w 861"/>
                <a:gd name="T41" fmla="*/ 192 h 1029"/>
                <a:gd name="T42" fmla="*/ 496 w 861"/>
                <a:gd name="T43" fmla="*/ 120 h 1029"/>
                <a:gd name="T44" fmla="*/ 356 w 861"/>
                <a:gd name="T45" fmla="*/ 147 h 1029"/>
                <a:gd name="T46" fmla="*/ 243 w 861"/>
                <a:gd name="T47" fmla="*/ 227 h 1029"/>
                <a:gd name="T48" fmla="*/ 167 w 861"/>
                <a:gd name="T49" fmla="*/ 355 h 1029"/>
                <a:gd name="T50" fmla="*/ 140 w 861"/>
                <a:gd name="T51" fmla="*/ 530 h 1029"/>
                <a:gd name="T52" fmla="*/ 140 w 861"/>
                <a:gd name="T53" fmla="*/ 1025 h 1029"/>
                <a:gd name="T54" fmla="*/ 105 w 861"/>
                <a:gd name="T55" fmla="*/ 1028 h 1029"/>
                <a:gd name="T56" fmla="*/ 70 w 861"/>
                <a:gd name="T57" fmla="*/ 1029 h 1029"/>
                <a:gd name="T58" fmla="*/ 36 w 861"/>
                <a:gd name="T59" fmla="*/ 1028 h 1029"/>
                <a:gd name="T60" fmla="*/ 0 w 861"/>
                <a:gd name="T61" fmla="*/ 1025 h 1029"/>
                <a:gd name="T62" fmla="*/ 0 w 861"/>
                <a:gd name="T63" fmla="*/ 23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1" h="1029">
                  <a:moveTo>
                    <a:pt x="0" y="23"/>
                  </a:moveTo>
                  <a:lnTo>
                    <a:pt x="0" y="23"/>
                  </a:lnTo>
                  <a:cubicBezTo>
                    <a:pt x="11" y="22"/>
                    <a:pt x="22" y="21"/>
                    <a:pt x="33" y="20"/>
                  </a:cubicBezTo>
                  <a:cubicBezTo>
                    <a:pt x="43" y="20"/>
                    <a:pt x="53" y="19"/>
                    <a:pt x="63" y="19"/>
                  </a:cubicBezTo>
                  <a:cubicBezTo>
                    <a:pt x="75" y="19"/>
                    <a:pt x="85" y="20"/>
                    <a:pt x="95" y="20"/>
                  </a:cubicBezTo>
                  <a:cubicBezTo>
                    <a:pt x="105" y="21"/>
                    <a:pt x="116" y="22"/>
                    <a:pt x="127" y="23"/>
                  </a:cubicBezTo>
                  <a:cubicBezTo>
                    <a:pt x="130" y="47"/>
                    <a:pt x="132" y="76"/>
                    <a:pt x="133" y="112"/>
                  </a:cubicBezTo>
                  <a:cubicBezTo>
                    <a:pt x="135" y="147"/>
                    <a:pt x="135" y="178"/>
                    <a:pt x="135" y="204"/>
                  </a:cubicBezTo>
                  <a:cubicBezTo>
                    <a:pt x="150" y="180"/>
                    <a:pt x="168" y="157"/>
                    <a:pt x="191" y="132"/>
                  </a:cubicBezTo>
                  <a:cubicBezTo>
                    <a:pt x="213" y="108"/>
                    <a:pt x="240" y="86"/>
                    <a:pt x="270" y="66"/>
                  </a:cubicBezTo>
                  <a:cubicBezTo>
                    <a:pt x="301" y="47"/>
                    <a:pt x="336" y="31"/>
                    <a:pt x="375" y="18"/>
                  </a:cubicBezTo>
                  <a:cubicBezTo>
                    <a:pt x="415" y="6"/>
                    <a:pt x="458" y="0"/>
                    <a:pt x="505" y="0"/>
                  </a:cubicBezTo>
                  <a:cubicBezTo>
                    <a:pt x="629" y="0"/>
                    <a:pt x="720" y="34"/>
                    <a:pt x="776" y="103"/>
                  </a:cubicBezTo>
                  <a:cubicBezTo>
                    <a:pt x="833" y="172"/>
                    <a:pt x="861" y="268"/>
                    <a:pt x="861" y="393"/>
                  </a:cubicBezTo>
                  <a:lnTo>
                    <a:pt x="861" y="1025"/>
                  </a:lnTo>
                  <a:cubicBezTo>
                    <a:pt x="853" y="1027"/>
                    <a:pt x="841" y="1028"/>
                    <a:pt x="826" y="1028"/>
                  </a:cubicBezTo>
                  <a:cubicBezTo>
                    <a:pt x="811" y="1029"/>
                    <a:pt x="800" y="1029"/>
                    <a:pt x="791" y="1029"/>
                  </a:cubicBezTo>
                  <a:cubicBezTo>
                    <a:pt x="784" y="1029"/>
                    <a:pt x="773" y="1029"/>
                    <a:pt x="757" y="1028"/>
                  </a:cubicBezTo>
                  <a:cubicBezTo>
                    <a:pt x="742" y="1028"/>
                    <a:pt x="730" y="1027"/>
                    <a:pt x="721" y="1025"/>
                  </a:cubicBezTo>
                  <a:lnTo>
                    <a:pt x="721" y="432"/>
                  </a:lnTo>
                  <a:cubicBezTo>
                    <a:pt x="721" y="321"/>
                    <a:pt x="702" y="241"/>
                    <a:pt x="665" y="192"/>
                  </a:cubicBezTo>
                  <a:cubicBezTo>
                    <a:pt x="627" y="144"/>
                    <a:pt x="571" y="120"/>
                    <a:pt x="496" y="120"/>
                  </a:cubicBezTo>
                  <a:cubicBezTo>
                    <a:pt x="447" y="120"/>
                    <a:pt x="400" y="129"/>
                    <a:pt x="356" y="147"/>
                  </a:cubicBezTo>
                  <a:cubicBezTo>
                    <a:pt x="312" y="165"/>
                    <a:pt x="274" y="192"/>
                    <a:pt x="243" y="227"/>
                  </a:cubicBezTo>
                  <a:cubicBezTo>
                    <a:pt x="211" y="261"/>
                    <a:pt x="186" y="304"/>
                    <a:pt x="167" y="355"/>
                  </a:cubicBezTo>
                  <a:cubicBezTo>
                    <a:pt x="149" y="407"/>
                    <a:pt x="140" y="465"/>
                    <a:pt x="140" y="530"/>
                  </a:cubicBezTo>
                  <a:lnTo>
                    <a:pt x="140" y="1025"/>
                  </a:lnTo>
                  <a:cubicBezTo>
                    <a:pt x="131" y="1027"/>
                    <a:pt x="120" y="1028"/>
                    <a:pt x="105" y="1028"/>
                  </a:cubicBezTo>
                  <a:cubicBezTo>
                    <a:pt x="90" y="1029"/>
                    <a:pt x="78" y="1029"/>
                    <a:pt x="70" y="1029"/>
                  </a:cubicBezTo>
                  <a:cubicBezTo>
                    <a:pt x="63" y="1029"/>
                    <a:pt x="51" y="1029"/>
                    <a:pt x="36" y="1028"/>
                  </a:cubicBezTo>
                  <a:cubicBezTo>
                    <a:pt x="20" y="1028"/>
                    <a:pt x="8" y="1027"/>
                    <a:pt x="0" y="1025"/>
                  </a:cubicBezTo>
                  <a:lnTo>
                    <a:pt x="0" y="23"/>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9"/>
            <p:cNvSpPr>
              <a:spLocks/>
            </p:cNvSpPr>
            <p:nvPr/>
          </p:nvSpPr>
          <p:spPr bwMode="auto">
            <a:xfrm>
              <a:off x="2827" y="674"/>
              <a:ext cx="874" cy="612"/>
            </a:xfrm>
            <a:custGeom>
              <a:avLst/>
              <a:gdLst>
                <a:gd name="T0" fmla="*/ 0 w 1456"/>
                <a:gd name="T1" fmla="*/ 4 h 1012"/>
                <a:gd name="T2" fmla="*/ 0 w 1456"/>
                <a:gd name="T3" fmla="*/ 4 h 1012"/>
                <a:gd name="T4" fmla="*/ 33 w 1456"/>
                <a:gd name="T5" fmla="*/ 1 h 1012"/>
                <a:gd name="T6" fmla="*/ 74 w 1456"/>
                <a:gd name="T7" fmla="*/ 0 h 1012"/>
                <a:gd name="T8" fmla="*/ 116 w 1456"/>
                <a:gd name="T9" fmla="*/ 1 h 1012"/>
                <a:gd name="T10" fmla="*/ 153 w 1456"/>
                <a:gd name="T11" fmla="*/ 4 h 1012"/>
                <a:gd name="T12" fmla="*/ 392 w 1456"/>
                <a:gd name="T13" fmla="*/ 857 h 1012"/>
                <a:gd name="T14" fmla="*/ 660 w 1456"/>
                <a:gd name="T15" fmla="*/ 4 h 1012"/>
                <a:gd name="T16" fmla="*/ 697 w 1456"/>
                <a:gd name="T17" fmla="*/ 1 h 1012"/>
                <a:gd name="T18" fmla="*/ 740 w 1456"/>
                <a:gd name="T19" fmla="*/ 0 h 1012"/>
                <a:gd name="T20" fmla="*/ 775 w 1456"/>
                <a:gd name="T21" fmla="*/ 0 h 1012"/>
                <a:gd name="T22" fmla="*/ 811 w 1456"/>
                <a:gd name="T23" fmla="*/ 4 h 1012"/>
                <a:gd name="T24" fmla="*/ 1078 w 1456"/>
                <a:gd name="T25" fmla="*/ 845 h 1012"/>
                <a:gd name="T26" fmla="*/ 1318 w 1456"/>
                <a:gd name="T27" fmla="*/ 4 h 1012"/>
                <a:gd name="T28" fmla="*/ 1348 w 1456"/>
                <a:gd name="T29" fmla="*/ 1 h 1012"/>
                <a:gd name="T30" fmla="*/ 1383 w 1456"/>
                <a:gd name="T31" fmla="*/ 0 h 1012"/>
                <a:gd name="T32" fmla="*/ 1422 w 1456"/>
                <a:gd name="T33" fmla="*/ 1 h 1012"/>
                <a:gd name="T34" fmla="*/ 1456 w 1456"/>
                <a:gd name="T35" fmla="*/ 4 h 1012"/>
                <a:gd name="T36" fmla="*/ 1144 w 1456"/>
                <a:gd name="T37" fmla="*/ 1006 h 1012"/>
                <a:gd name="T38" fmla="*/ 1069 w 1456"/>
                <a:gd name="T39" fmla="*/ 1012 h 1012"/>
                <a:gd name="T40" fmla="*/ 995 w 1456"/>
                <a:gd name="T41" fmla="*/ 1006 h 1012"/>
                <a:gd name="T42" fmla="*/ 734 w 1456"/>
                <a:gd name="T43" fmla="*/ 177 h 1012"/>
                <a:gd name="T44" fmla="*/ 460 w 1456"/>
                <a:gd name="T45" fmla="*/ 1006 h 1012"/>
                <a:gd name="T46" fmla="*/ 386 w 1456"/>
                <a:gd name="T47" fmla="*/ 1012 h 1012"/>
                <a:gd name="T48" fmla="*/ 312 w 1456"/>
                <a:gd name="T49" fmla="*/ 1006 h 1012"/>
                <a:gd name="T50" fmla="*/ 0 w 1456"/>
                <a:gd name="T51" fmla="*/ 4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6" h="1012">
                  <a:moveTo>
                    <a:pt x="0" y="4"/>
                  </a:moveTo>
                  <a:lnTo>
                    <a:pt x="0" y="4"/>
                  </a:lnTo>
                  <a:cubicBezTo>
                    <a:pt x="8" y="3"/>
                    <a:pt x="19" y="2"/>
                    <a:pt x="33" y="1"/>
                  </a:cubicBezTo>
                  <a:cubicBezTo>
                    <a:pt x="46" y="1"/>
                    <a:pt x="60" y="0"/>
                    <a:pt x="74" y="0"/>
                  </a:cubicBezTo>
                  <a:cubicBezTo>
                    <a:pt x="85" y="0"/>
                    <a:pt x="99" y="1"/>
                    <a:pt x="116" y="1"/>
                  </a:cubicBezTo>
                  <a:cubicBezTo>
                    <a:pt x="132" y="2"/>
                    <a:pt x="144" y="3"/>
                    <a:pt x="153" y="4"/>
                  </a:cubicBezTo>
                  <a:lnTo>
                    <a:pt x="392" y="857"/>
                  </a:lnTo>
                  <a:lnTo>
                    <a:pt x="660" y="4"/>
                  </a:lnTo>
                  <a:cubicBezTo>
                    <a:pt x="671" y="3"/>
                    <a:pt x="684" y="2"/>
                    <a:pt x="697" y="1"/>
                  </a:cubicBezTo>
                  <a:cubicBezTo>
                    <a:pt x="710" y="1"/>
                    <a:pt x="725" y="0"/>
                    <a:pt x="740" y="0"/>
                  </a:cubicBezTo>
                  <a:cubicBezTo>
                    <a:pt x="752" y="0"/>
                    <a:pt x="763" y="0"/>
                    <a:pt x="775" y="0"/>
                  </a:cubicBezTo>
                  <a:cubicBezTo>
                    <a:pt x="788" y="0"/>
                    <a:pt x="799" y="2"/>
                    <a:pt x="811" y="4"/>
                  </a:cubicBezTo>
                  <a:lnTo>
                    <a:pt x="1078" y="845"/>
                  </a:lnTo>
                  <a:lnTo>
                    <a:pt x="1318" y="4"/>
                  </a:lnTo>
                  <a:cubicBezTo>
                    <a:pt x="1326" y="3"/>
                    <a:pt x="1336" y="2"/>
                    <a:pt x="1348" y="1"/>
                  </a:cubicBezTo>
                  <a:cubicBezTo>
                    <a:pt x="1360" y="1"/>
                    <a:pt x="1372" y="0"/>
                    <a:pt x="1383" y="0"/>
                  </a:cubicBezTo>
                  <a:cubicBezTo>
                    <a:pt x="1395" y="0"/>
                    <a:pt x="1408" y="1"/>
                    <a:pt x="1422" y="1"/>
                  </a:cubicBezTo>
                  <a:cubicBezTo>
                    <a:pt x="1436" y="2"/>
                    <a:pt x="1447" y="3"/>
                    <a:pt x="1456" y="4"/>
                  </a:cubicBezTo>
                  <a:lnTo>
                    <a:pt x="1144" y="1006"/>
                  </a:lnTo>
                  <a:cubicBezTo>
                    <a:pt x="1118" y="1010"/>
                    <a:pt x="1093" y="1012"/>
                    <a:pt x="1069" y="1012"/>
                  </a:cubicBezTo>
                  <a:cubicBezTo>
                    <a:pt x="1042" y="1012"/>
                    <a:pt x="1018" y="1010"/>
                    <a:pt x="995" y="1006"/>
                  </a:cubicBezTo>
                  <a:lnTo>
                    <a:pt x="734" y="177"/>
                  </a:lnTo>
                  <a:lnTo>
                    <a:pt x="460" y="1006"/>
                  </a:lnTo>
                  <a:cubicBezTo>
                    <a:pt x="435" y="1010"/>
                    <a:pt x="410" y="1012"/>
                    <a:pt x="386" y="1012"/>
                  </a:cubicBezTo>
                  <a:cubicBezTo>
                    <a:pt x="359" y="1012"/>
                    <a:pt x="334" y="1010"/>
                    <a:pt x="312" y="1006"/>
                  </a:cubicBezTo>
                  <a:lnTo>
                    <a:pt x="0" y="4"/>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0"/>
            <p:cNvSpPr>
              <a:spLocks noEditPoints="1"/>
            </p:cNvSpPr>
            <p:nvPr/>
          </p:nvSpPr>
          <p:spPr bwMode="auto">
            <a:xfrm>
              <a:off x="3810" y="415"/>
              <a:ext cx="558" cy="881"/>
            </a:xfrm>
            <a:custGeom>
              <a:avLst/>
              <a:gdLst>
                <a:gd name="T0" fmla="*/ 147 w 928"/>
                <a:gd name="T1" fmla="*/ 1324 h 1458"/>
                <a:gd name="T2" fmla="*/ 147 w 928"/>
                <a:gd name="T3" fmla="*/ 1324 h 1458"/>
                <a:gd name="T4" fmla="*/ 226 w 928"/>
                <a:gd name="T5" fmla="*/ 1331 h 1458"/>
                <a:gd name="T6" fmla="*/ 331 w 928"/>
                <a:gd name="T7" fmla="*/ 1334 h 1458"/>
                <a:gd name="T8" fmla="*/ 494 w 928"/>
                <a:gd name="T9" fmla="*/ 1320 h 1458"/>
                <a:gd name="T10" fmla="*/ 635 w 928"/>
                <a:gd name="T11" fmla="*/ 1273 h 1458"/>
                <a:gd name="T12" fmla="*/ 734 w 928"/>
                <a:gd name="T13" fmla="*/ 1185 h 1458"/>
                <a:gd name="T14" fmla="*/ 771 w 928"/>
                <a:gd name="T15" fmla="*/ 1047 h 1458"/>
                <a:gd name="T16" fmla="*/ 739 w 928"/>
                <a:gd name="T17" fmla="*/ 909 h 1458"/>
                <a:gd name="T18" fmla="*/ 652 w 928"/>
                <a:gd name="T19" fmla="*/ 817 h 1458"/>
                <a:gd name="T20" fmla="*/ 523 w 928"/>
                <a:gd name="T21" fmla="*/ 766 h 1458"/>
                <a:gd name="T22" fmla="*/ 363 w 928"/>
                <a:gd name="T23" fmla="*/ 751 h 1458"/>
                <a:gd name="T24" fmla="*/ 147 w 928"/>
                <a:gd name="T25" fmla="*/ 751 h 1458"/>
                <a:gd name="T26" fmla="*/ 147 w 928"/>
                <a:gd name="T27" fmla="*/ 1324 h 1458"/>
                <a:gd name="T28" fmla="*/ 147 w 928"/>
                <a:gd name="T29" fmla="*/ 1324 h 1458"/>
                <a:gd name="T30" fmla="*/ 348 w 928"/>
                <a:gd name="T31" fmla="*/ 623 h 1458"/>
                <a:gd name="T32" fmla="*/ 348 w 928"/>
                <a:gd name="T33" fmla="*/ 623 h 1458"/>
                <a:gd name="T34" fmla="*/ 600 w 928"/>
                <a:gd name="T35" fmla="*/ 552 h 1458"/>
                <a:gd name="T36" fmla="*/ 679 w 928"/>
                <a:gd name="T37" fmla="*/ 367 h 1458"/>
                <a:gd name="T38" fmla="*/ 596 w 928"/>
                <a:gd name="T39" fmla="*/ 190 h 1458"/>
                <a:gd name="T40" fmla="*/ 331 w 928"/>
                <a:gd name="T41" fmla="*/ 118 h 1458"/>
                <a:gd name="T42" fmla="*/ 226 w 928"/>
                <a:gd name="T43" fmla="*/ 122 h 1458"/>
                <a:gd name="T44" fmla="*/ 147 w 928"/>
                <a:gd name="T45" fmla="*/ 130 h 1458"/>
                <a:gd name="T46" fmla="*/ 147 w 928"/>
                <a:gd name="T47" fmla="*/ 623 h 1458"/>
                <a:gd name="T48" fmla="*/ 348 w 928"/>
                <a:gd name="T49" fmla="*/ 623 h 1458"/>
                <a:gd name="T50" fmla="*/ 348 w 928"/>
                <a:gd name="T51" fmla="*/ 623 h 1458"/>
                <a:gd name="T52" fmla="*/ 0 w 928"/>
                <a:gd name="T53" fmla="*/ 22 h 1458"/>
                <a:gd name="T54" fmla="*/ 0 w 928"/>
                <a:gd name="T55" fmla="*/ 22 h 1458"/>
                <a:gd name="T56" fmla="*/ 61 w 928"/>
                <a:gd name="T57" fmla="*/ 16 h 1458"/>
                <a:gd name="T58" fmla="*/ 145 w 928"/>
                <a:gd name="T59" fmla="*/ 8 h 1458"/>
                <a:gd name="T60" fmla="*/ 235 w 928"/>
                <a:gd name="T61" fmla="*/ 2 h 1458"/>
                <a:gd name="T62" fmla="*/ 317 w 928"/>
                <a:gd name="T63" fmla="*/ 0 h 1458"/>
                <a:gd name="T64" fmla="*/ 701 w 928"/>
                <a:gd name="T65" fmla="*/ 90 h 1458"/>
                <a:gd name="T66" fmla="*/ 834 w 928"/>
                <a:gd name="T67" fmla="*/ 367 h 1458"/>
                <a:gd name="T68" fmla="*/ 814 w 928"/>
                <a:gd name="T69" fmla="*/ 478 h 1458"/>
                <a:gd name="T70" fmla="*/ 760 w 928"/>
                <a:gd name="T71" fmla="*/ 569 h 1458"/>
                <a:gd name="T72" fmla="*/ 680 w 928"/>
                <a:gd name="T73" fmla="*/ 636 h 1458"/>
                <a:gd name="T74" fmla="*/ 586 w 928"/>
                <a:gd name="T75" fmla="*/ 678 h 1458"/>
                <a:gd name="T76" fmla="*/ 713 w 928"/>
                <a:gd name="T77" fmla="*/ 710 h 1458"/>
                <a:gd name="T78" fmla="*/ 823 w 928"/>
                <a:gd name="T79" fmla="*/ 779 h 1458"/>
                <a:gd name="T80" fmla="*/ 899 w 928"/>
                <a:gd name="T81" fmla="*/ 889 h 1458"/>
                <a:gd name="T82" fmla="*/ 928 w 928"/>
                <a:gd name="T83" fmla="*/ 1047 h 1458"/>
                <a:gd name="T84" fmla="*/ 882 w 928"/>
                <a:gd name="T85" fmla="*/ 1230 h 1458"/>
                <a:gd name="T86" fmla="*/ 755 w 928"/>
                <a:gd name="T87" fmla="*/ 1358 h 1458"/>
                <a:gd name="T88" fmla="*/ 562 w 928"/>
                <a:gd name="T89" fmla="*/ 1433 h 1458"/>
                <a:gd name="T90" fmla="*/ 319 w 928"/>
                <a:gd name="T91" fmla="*/ 1458 h 1458"/>
                <a:gd name="T92" fmla="*/ 242 w 928"/>
                <a:gd name="T93" fmla="*/ 1456 h 1458"/>
                <a:gd name="T94" fmla="*/ 156 w 928"/>
                <a:gd name="T95" fmla="*/ 1451 h 1458"/>
                <a:gd name="T96" fmla="*/ 71 w 928"/>
                <a:gd name="T97" fmla="*/ 1443 h 1458"/>
                <a:gd name="T98" fmla="*/ 0 w 928"/>
                <a:gd name="T99" fmla="*/ 1434 h 1458"/>
                <a:gd name="T100" fmla="*/ 0 w 928"/>
                <a:gd name="T101" fmla="*/ 22 h 1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8" h="1458">
                  <a:moveTo>
                    <a:pt x="147" y="1324"/>
                  </a:moveTo>
                  <a:lnTo>
                    <a:pt x="147" y="1324"/>
                  </a:lnTo>
                  <a:cubicBezTo>
                    <a:pt x="167" y="1327"/>
                    <a:pt x="193" y="1329"/>
                    <a:pt x="226" y="1331"/>
                  </a:cubicBezTo>
                  <a:cubicBezTo>
                    <a:pt x="260" y="1333"/>
                    <a:pt x="294" y="1334"/>
                    <a:pt x="331" y="1334"/>
                  </a:cubicBezTo>
                  <a:cubicBezTo>
                    <a:pt x="387" y="1334"/>
                    <a:pt x="441" y="1329"/>
                    <a:pt x="494" y="1320"/>
                  </a:cubicBezTo>
                  <a:cubicBezTo>
                    <a:pt x="547" y="1311"/>
                    <a:pt x="594" y="1295"/>
                    <a:pt x="635" y="1273"/>
                  </a:cubicBezTo>
                  <a:cubicBezTo>
                    <a:pt x="676" y="1251"/>
                    <a:pt x="709" y="1221"/>
                    <a:pt x="734" y="1185"/>
                  </a:cubicBezTo>
                  <a:cubicBezTo>
                    <a:pt x="758" y="1148"/>
                    <a:pt x="771" y="1102"/>
                    <a:pt x="771" y="1047"/>
                  </a:cubicBezTo>
                  <a:cubicBezTo>
                    <a:pt x="771" y="992"/>
                    <a:pt x="760" y="946"/>
                    <a:pt x="739" y="909"/>
                  </a:cubicBezTo>
                  <a:cubicBezTo>
                    <a:pt x="718" y="871"/>
                    <a:pt x="689" y="841"/>
                    <a:pt x="652" y="817"/>
                  </a:cubicBezTo>
                  <a:cubicBezTo>
                    <a:pt x="615" y="794"/>
                    <a:pt x="572" y="777"/>
                    <a:pt x="523" y="766"/>
                  </a:cubicBezTo>
                  <a:cubicBezTo>
                    <a:pt x="473" y="756"/>
                    <a:pt x="420" y="751"/>
                    <a:pt x="363" y="751"/>
                  </a:cubicBezTo>
                  <a:lnTo>
                    <a:pt x="147" y="751"/>
                  </a:lnTo>
                  <a:lnTo>
                    <a:pt x="147" y="1324"/>
                  </a:lnTo>
                  <a:lnTo>
                    <a:pt x="147" y="1324"/>
                  </a:lnTo>
                  <a:close/>
                  <a:moveTo>
                    <a:pt x="348" y="623"/>
                  </a:moveTo>
                  <a:lnTo>
                    <a:pt x="348" y="623"/>
                  </a:lnTo>
                  <a:cubicBezTo>
                    <a:pt x="463" y="623"/>
                    <a:pt x="547" y="599"/>
                    <a:pt x="600" y="552"/>
                  </a:cubicBezTo>
                  <a:cubicBezTo>
                    <a:pt x="653" y="505"/>
                    <a:pt x="679" y="443"/>
                    <a:pt x="679" y="367"/>
                  </a:cubicBezTo>
                  <a:cubicBezTo>
                    <a:pt x="679" y="297"/>
                    <a:pt x="651" y="237"/>
                    <a:pt x="596" y="190"/>
                  </a:cubicBezTo>
                  <a:cubicBezTo>
                    <a:pt x="540" y="142"/>
                    <a:pt x="452" y="118"/>
                    <a:pt x="331" y="118"/>
                  </a:cubicBezTo>
                  <a:cubicBezTo>
                    <a:pt x="294" y="118"/>
                    <a:pt x="260" y="119"/>
                    <a:pt x="226" y="122"/>
                  </a:cubicBezTo>
                  <a:cubicBezTo>
                    <a:pt x="193" y="124"/>
                    <a:pt x="167" y="127"/>
                    <a:pt x="147" y="130"/>
                  </a:cubicBezTo>
                  <a:lnTo>
                    <a:pt x="147" y="623"/>
                  </a:lnTo>
                  <a:lnTo>
                    <a:pt x="348" y="623"/>
                  </a:lnTo>
                  <a:lnTo>
                    <a:pt x="348" y="623"/>
                  </a:lnTo>
                  <a:close/>
                  <a:moveTo>
                    <a:pt x="0" y="22"/>
                  </a:moveTo>
                  <a:lnTo>
                    <a:pt x="0" y="22"/>
                  </a:lnTo>
                  <a:cubicBezTo>
                    <a:pt x="15" y="20"/>
                    <a:pt x="35" y="18"/>
                    <a:pt x="61" y="16"/>
                  </a:cubicBezTo>
                  <a:cubicBezTo>
                    <a:pt x="87" y="13"/>
                    <a:pt x="115" y="10"/>
                    <a:pt x="145" y="8"/>
                  </a:cubicBezTo>
                  <a:cubicBezTo>
                    <a:pt x="174" y="5"/>
                    <a:pt x="204" y="3"/>
                    <a:pt x="235" y="2"/>
                  </a:cubicBezTo>
                  <a:cubicBezTo>
                    <a:pt x="265" y="1"/>
                    <a:pt x="292" y="0"/>
                    <a:pt x="317" y="0"/>
                  </a:cubicBezTo>
                  <a:cubicBezTo>
                    <a:pt x="483" y="0"/>
                    <a:pt x="611" y="30"/>
                    <a:pt x="701" y="90"/>
                  </a:cubicBezTo>
                  <a:cubicBezTo>
                    <a:pt x="790" y="149"/>
                    <a:pt x="834" y="242"/>
                    <a:pt x="834" y="367"/>
                  </a:cubicBezTo>
                  <a:cubicBezTo>
                    <a:pt x="834" y="408"/>
                    <a:pt x="828" y="445"/>
                    <a:pt x="814" y="478"/>
                  </a:cubicBezTo>
                  <a:cubicBezTo>
                    <a:pt x="801" y="512"/>
                    <a:pt x="783" y="542"/>
                    <a:pt x="760" y="569"/>
                  </a:cubicBezTo>
                  <a:cubicBezTo>
                    <a:pt x="737" y="596"/>
                    <a:pt x="711" y="619"/>
                    <a:pt x="680" y="636"/>
                  </a:cubicBezTo>
                  <a:cubicBezTo>
                    <a:pt x="650" y="655"/>
                    <a:pt x="619" y="669"/>
                    <a:pt x="586" y="678"/>
                  </a:cubicBezTo>
                  <a:cubicBezTo>
                    <a:pt x="630" y="683"/>
                    <a:pt x="672" y="694"/>
                    <a:pt x="713" y="710"/>
                  </a:cubicBezTo>
                  <a:cubicBezTo>
                    <a:pt x="754" y="727"/>
                    <a:pt x="791" y="750"/>
                    <a:pt x="823" y="779"/>
                  </a:cubicBezTo>
                  <a:cubicBezTo>
                    <a:pt x="855" y="808"/>
                    <a:pt x="880" y="845"/>
                    <a:pt x="899" y="889"/>
                  </a:cubicBezTo>
                  <a:cubicBezTo>
                    <a:pt x="918" y="933"/>
                    <a:pt x="928" y="986"/>
                    <a:pt x="928" y="1047"/>
                  </a:cubicBezTo>
                  <a:cubicBezTo>
                    <a:pt x="928" y="1118"/>
                    <a:pt x="912" y="1179"/>
                    <a:pt x="882" y="1230"/>
                  </a:cubicBezTo>
                  <a:cubicBezTo>
                    <a:pt x="852" y="1281"/>
                    <a:pt x="809" y="1324"/>
                    <a:pt x="755" y="1358"/>
                  </a:cubicBezTo>
                  <a:cubicBezTo>
                    <a:pt x="700" y="1392"/>
                    <a:pt x="636" y="1417"/>
                    <a:pt x="562" y="1433"/>
                  </a:cubicBezTo>
                  <a:cubicBezTo>
                    <a:pt x="487" y="1450"/>
                    <a:pt x="406" y="1458"/>
                    <a:pt x="319" y="1458"/>
                  </a:cubicBezTo>
                  <a:cubicBezTo>
                    <a:pt x="296" y="1458"/>
                    <a:pt x="271" y="1457"/>
                    <a:pt x="242" y="1456"/>
                  </a:cubicBezTo>
                  <a:cubicBezTo>
                    <a:pt x="214" y="1455"/>
                    <a:pt x="185" y="1453"/>
                    <a:pt x="156" y="1451"/>
                  </a:cubicBezTo>
                  <a:cubicBezTo>
                    <a:pt x="127" y="1449"/>
                    <a:pt x="99" y="1446"/>
                    <a:pt x="71" y="1443"/>
                  </a:cubicBezTo>
                  <a:cubicBezTo>
                    <a:pt x="44" y="1440"/>
                    <a:pt x="20" y="1437"/>
                    <a:pt x="0" y="1434"/>
                  </a:cubicBezTo>
                  <a:lnTo>
                    <a:pt x="0" y="22"/>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1"/>
            <p:cNvSpPr>
              <a:spLocks noEditPoints="1"/>
            </p:cNvSpPr>
            <p:nvPr/>
          </p:nvSpPr>
          <p:spPr bwMode="auto">
            <a:xfrm>
              <a:off x="4462" y="662"/>
              <a:ext cx="557" cy="634"/>
            </a:xfrm>
            <a:custGeom>
              <a:avLst/>
              <a:gdLst>
                <a:gd name="T0" fmla="*/ 786 w 926"/>
                <a:gd name="T1" fmla="*/ 436 h 1049"/>
                <a:gd name="T2" fmla="*/ 786 w 926"/>
                <a:gd name="T3" fmla="*/ 436 h 1049"/>
                <a:gd name="T4" fmla="*/ 768 w 926"/>
                <a:gd name="T5" fmla="*/ 316 h 1049"/>
                <a:gd name="T6" fmla="*/ 715 w 926"/>
                <a:gd name="T7" fmla="*/ 213 h 1049"/>
                <a:gd name="T8" fmla="*/ 622 w 926"/>
                <a:gd name="T9" fmla="*/ 141 h 1049"/>
                <a:gd name="T10" fmla="*/ 484 w 926"/>
                <a:gd name="T11" fmla="*/ 114 h 1049"/>
                <a:gd name="T12" fmla="*/ 253 w 926"/>
                <a:gd name="T13" fmla="*/ 198 h 1049"/>
                <a:gd name="T14" fmla="*/ 153 w 926"/>
                <a:gd name="T15" fmla="*/ 436 h 1049"/>
                <a:gd name="T16" fmla="*/ 786 w 926"/>
                <a:gd name="T17" fmla="*/ 436 h 1049"/>
                <a:gd name="T18" fmla="*/ 786 w 926"/>
                <a:gd name="T19" fmla="*/ 436 h 1049"/>
                <a:gd name="T20" fmla="*/ 149 w 926"/>
                <a:gd name="T21" fmla="*/ 544 h 1049"/>
                <a:gd name="T22" fmla="*/ 149 w 926"/>
                <a:gd name="T23" fmla="*/ 544 h 1049"/>
                <a:gd name="T24" fmla="*/ 249 w 926"/>
                <a:gd name="T25" fmla="*/ 839 h 1049"/>
                <a:gd name="T26" fmla="*/ 548 w 926"/>
                <a:gd name="T27" fmla="*/ 933 h 1049"/>
                <a:gd name="T28" fmla="*/ 697 w 926"/>
                <a:gd name="T29" fmla="*/ 920 h 1049"/>
                <a:gd name="T30" fmla="*/ 832 w 926"/>
                <a:gd name="T31" fmla="*/ 886 h 1049"/>
                <a:gd name="T32" fmla="*/ 849 w 926"/>
                <a:gd name="T33" fmla="*/ 939 h 1049"/>
                <a:gd name="T34" fmla="*/ 858 w 926"/>
                <a:gd name="T35" fmla="*/ 996 h 1049"/>
                <a:gd name="T36" fmla="*/ 713 w 926"/>
                <a:gd name="T37" fmla="*/ 1035 h 1049"/>
                <a:gd name="T38" fmla="*/ 533 w 926"/>
                <a:gd name="T39" fmla="*/ 1049 h 1049"/>
                <a:gd name="T40" fmla="*/ 292 w 926"/>
                <a:gd name="T41" fmla="*/ 1011 h 1049"/>
                <a:gd name="T42" fmla="*/ 127 w 926"/>
                <a:gd name="T43" fmla="*/ 904 h 1049"/>
                <a:gd name="T44" fmla="*/ 31 w 926"/>
                <a:gd name="T45" fmla="*/ 740 h 1049"/>
                <a:gd name="T46" fmla="*/ 0 w 926"/>
                <a:gd name="T47" fmla="*/ 530 h 1049"/>
                <a:gd name="T48" fmla="*/ 29 w 926"/>
                <a:gd name="T49" fmla="*/ 324 h 1049"/>
                <a:gd name="T50" fmla="*/ 116 w 926"/>
                <a:gd name="T51" fmla="*/ 155 h 1049"/>
                <a:gd name="T52" fmla="*/ 266 w 926"/>
                <a:gd name="T53" fmla="*/ 41 h 1049"/>
                <a:gd name="T54" fmla="*/ 484 w 926"/>
                <a:gd name="T55" fmla="*/ 0 h 1049"/>
                <a:gd name="T56" fmla="*/ 673 w 926"/>
                <a:gd name="T57" fmla="*/ 33 h 1049"/>
                <a:gd name="T58" fmla="*/ 812 w 926"/>
                <a:gd name="T59" fmla="*/ 126 h 1049"/>
                <a:gd name="T60" fmla="*/ 897 w 926"/>
                <a:gd name="T61" fmla="*/ 270 h 1049"/>
                <a:gd name="T62" fmla="*/ 926 w 926"/>
                <a:gd name="T63" fmla="*/ 452 h 1049"/>
                <a:gd name="T64" fmla="*/ 924 w 926"/>
                <a:gd name="T65" fmla="*/ 497 h 1049"/>
                <a:gd name="T66" fmla="*/ 921 w 926"/>
                <a:gd name="T67" fmla="*/ 544 h 1049"/>
                <a:gd name="T68" fmla="*/ 149 w 926"/>
                <a:gd name="T69" fmla="*/ 544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6" h="1049">
                  <a:moveTo>
                    <a:pt x="786" y="436"/>
                  </a:moveTo>
                  <a:lnTo>
                    <a:pt x="786" y="436"/>
                  </a:lnTo>
                  <a:cubicBezTo>
                    <a:pt x="786" y="395"/>
                    <a:pt x="780" y="355"/>
                    <a:pt x="768" y="316"/>
                  </a:cubicBezTo>
                  <a:cubicBezTo>
                    <a:pt x="757" y="277"/>
                    <a:pt x="740" y="242"/>
                    <a:pt x="715" y="213"/>
                  </a:cubicBezTo>
                  <a:cubicBezTo>
                    <a:pt x="691" y="183"/>
                    <a:pt x="660" y="159"/>
                    <a:pt x="622" y="141"/>
                  </a:cubicBezTo>
                  <a:cubicBezTo>
                    <a:pt x="584" y="123"/>
                    <a:pt x="538" y="114"/>
                    <a:pt x="484" y="114"/>
                  </a:cubicBezTo>
                  <a:cubicBezTo>
                    <a:pt x="385" y="114"/>
                    <a:pt x="308" y="142"/>
                    <a:pt x="253" y="198"/>
                  </a:cubicBezTo>
                  <a:cubicBezTo>
                    <a:pt x="198" y="254"/>
                    <a:pt x="165" y="334"/>
                    <a:pt x="153" y="436"/>
                  </a:cubicBezTo>
                  <a:lnTo>
                    <a:pt x="786" y="436"/>
                  </a:lnTo>
                  <a:lnTo>
                    <a:pt x="786" y="436"/>
                  </a:lnTo>
                  <a:close/>
                  <a:moveTo>
                    <a:pt x="149" y="544"/>
                  </a:moveTo>
                  <a:lnTo>
                    <a:pt x="149" y="544"/>
                  </a:lnTo>
                  <a:cubicBezTo>
                    <a:pt x="149" y="678"/>
                    <a:pt x="182" y="776"/>
                    <a:pt x="249" y="839"/>
                  </a:cubicBezTo>
                  <a:cubicBezTo>
                    <a:pt x="315" y="902"/>
                    <a:pt x="415" y="933"/>
                    <a:pt x="548" y="933"/>
                  </a:cubicBezTo>
                  <a:cubicBezTo>
                    <a:pt x="601" y="933"/>
                    <a:pt x="651" y="929"/>
                    <a:pt x="697" y="920"/>
                  </a:cubicBezTo>
                  <a:cubicBezTo>
                    <a:pt x="743" y="912"/>
                    <a:pt x="789" y="900"/>
                    <a:pt x="832" y="886"/>
                  </a:cubicBezTo>
                  <a:cubicBezTo>
                    <a:pt x="839" y="900"/>
                    <a:pt x="845" y="918"/>
                    <a:pt x="849" y="939"/>
                  </a:cubicBezTo>
                  <a:cubicBezTo>
                    <a:pt x="853" y="960"/>
                    <a:pt x="856" y="979"/>
                    <a:pt x="858" y="996"/>
                  </a:cubicBezTo>
                  <a:cubicBezTo>
                    <a:pt x="817" y="1013"/>
                    <a:pt x="768" y="1026"/>
                    <a:pt x="713" y="1035"/>
                  </a:cubicBezTo>
                  <a:cubicBezTo>
                    <a:pt x="658" y="1044"/>
                    <a:pt x="598" y="1049"/>
                    <a:pt x="533" y="1049"/>
                  </a:cubicBezTo>
                  <a:cubicBezTo>
                    <a:pt x="439" y="1049"/>
                    <a:pt x="359" y="1036"/>
                    <a:pt x="292" y="1011"/>
                  </a:cubicBezTo>
                  <a:cubicBezTo>
                    <a:pt x="225" y="985"/>
                    <a:pt x="170" y="949"/>
                    <a:pt x="127" y="904"/>
                  </a:cubicBezTo>
                  <a:cubicBezTo>
                    <a:pt x="83" y="858"/>
                    <a:pt x="51" y="803"/>
                    <a:pt x="31" y="740"/>
                  </a:cubicBezTo>
                  <a:cubicBezTo>
                    <a:pt x="11" y="676"/>
                    <a:pt x="0" y="606"/>
                    <a:pt x="0" y="530"/>
                  </a:cubicBezTo>
                  <a:cubicBezTo>
                    <a:pt x="0" y="457"/>
                    <a:pt x="10" y="388"/>
                    <a:pt x="29" y="324"/>
                  </a:cubicBezTo>
                  <a:cubicBezTo>
                    <a:pt x="48" y="260"/>
                    <a:pt x="77" y="203"/>
                    <a:pt x="116" y="155"/>
                  </a:cubicBezTo>
                  <a:cubicBezTo>
                    <a:pt x="155" y="106"/>
                    <a:pt x="204" y="68"/>
                    <a:pt x="266" y="41"/>
                  </a:cubicBezTo>
                  <a:cubicBezTo>
                    <a:pt x="326" y="13"/>
                    <a:pt x="399" y="0"/>
                    <a:pt x="484" y="0"/>
                  </a:cubicBezTo>
                  <a:cubicBezTo>
                    <a:pt x="555" y="0"/>
                    <a:pt x="618" y="11"/>
                    <a:pt x="673" y="33"/>
                  </a:cubicBezTo>
                  <a:cubicBezTo>
                    <a:pt x="728" y="55"/>
                    <a:pt x="774" y="87"/>
                    <a:pt x="812" y="126"/>
                  </a:cubicBezTo>
                  <a:cubicBezTo>
                    <a:pt x="849" y="166"/>
                    <a:pt x="878" y="214"/>
                    <a:pt x="897" y="270"/>
                  </a:cubicBezTo>
                  <a:cubicBezTo>
                    <a:pt x="916" y="326"/>
                    <a:pt x="926" y="386"/>
                    <a:pt x="926" y="452"/>
                  </a:cubicBezTo>
                  <a:cubicBezTo>
                    <a:pt x="926" y="464"/>
                    <a:pt x="925" y="479"/>
                    <a:pt x="924" y="497"/>
                  </a:cubicBezTo>
                  <a:cubicBezTo>
                    <a:pt x="924" y="515"/>
                    <a:pt x="923" y="531"/>
                    <a:pt x="921" y="544"/>
                  </a:cubicBezTo>
                  <a:lnTo>
                    <a:pt x="149" y="544"/>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2"/>
            <p:cNvSpPr>
              <a:spLocks/>
            </p:cNvSpPr>
            <p:nvPr/>
          </p:nvSpPr>
          <p:spPr bwMode="auto">
            <a:xfrm>
              <a:off x="1033" y="426"/>
              <a:ext cx="466" cy="858"/>
            </a:xfrm>
            <a:custGeom>
              <a:avLst/>
              <a:gdLst>
                <a:gd name="T0" fmla="*/ 0 w 776"/>
                <a:gd name="T1" fmla="*/ 693 h 1420"/>
                <a:gd name="T2" fmla="*/ 0 w 776"/>
                <a:gd name="T3" fmla="*/ 693 h 1420"/>
                <a:gd name="T4" fmla="*/ 537 w 776"/>
                <a:gd name="T5" fmla="*/ 4 h 1420"/>
                <a:gd name="T6" fmla="*/ 572 w 776"/>
                <a:gd name="T7" fmla="*/ 1 h 1420"/>
                <a:gd name="T8" fmla="*/ 607 w 776"/>
                <a:gd name="T9" fmla="*/ 0 h 1420"/>
                <a:gd name="T10" fmla="*/ 651 w 776"/>
                <a:gd name="T11" fmla="*/ 1 h 1420"/>
                <a:gd name="T12" fmla="*/ 696 w 776"/>
                <a:gd name="T13" fmla="*/ 4 h 1420"/>
                <a:gd name="T14" fmla="*/ 174 w 776"/>
                <a:gd name="T15" fmla="*/ 680 h 1420"/>
                <a:gd name="T16" fmla="*/ 776 w 776"/>
                <a:gd name="T17" fmla="*/ 1416 h 1420"/>
                <a:gd name="T18" fmla="*/ 729 w 776"/>
                <a:gd name="T19" fmla="*/ 1419 h 1420"/>
                <a:gd name="T20" fmla="*/ 681 w 776"/>
                <a:gd name="T21" fmla="*/ 1420 h 1420"/>
                <a:gd name="T22" fmla="*/ 642 w 776"/>
                <a:gd name="T23" fmla="*/ 1419 h 1420"/>
                <a:gd name="T24" fmla="*/ 602 w 776"/>
                <a:gd name="T25" fmla="*/ 1416 h 1420"/>
                <a:gd name="T26" fmla="*/ 0 w 776"/>
                <a:gd name="T27" fmla="*/ 693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6" h="1420">
                  <a:moveTo>
                    <a:pt x="0" y="693"/>
                  </a:moveTo>
                  <a:lnTo>
                    <a:pt x="0" y="693"/>
                  </a:lnTo>
                  <a:lnTo>
                    <a:pt x="537" y="4"/>
                  </a:lnTo>
                  <a:cubicBezTo>
                    <a:pt x="548" y="2"/>
                    <a:pt x="560" y="1"/>
                    <a:pt x="572" y="1"/>
                  </a:cubicBezTo>
                  <a:cubicBezTo>
                    <a:pt x="584" y="0"/>
                    <a:pt x="595" y="0"/>
                    <a:pt x="607" y="0"/>
                  </a:cubicBezTo>
                  <a:cubicBezTo>
                    <a:pt x="622" y="0"/>
                    <a:pt x="637" y="0"/>
                    <a:pt x="651" y="1"/>
                  </a:cubicBezTo>
                  <a:cubicBezTo>
                    <a:pt x="665" y="1"/>
                    <a:pt x="680" y="2"/>
                    <a:pt x="696" y="4"/>
                  </a:cubicBezTo>
                  <a:lnTo>
                    <a:pt x="174" y="680"/>
                  </a:lnTo>
                  <a:lnTo>
                    <a:pt x="776" y="1416"/>
                  </a:lnTo>
                  <a:cubicBezTo>
                    <a:pt x="761" y="1418"/>
                    <a:pt x="745" y="1419"/>
                    <a:pt x="729" y="1419"/>
                  </a:cubicBezTo>
                  <a:cubicBezTo>
                    <a:pt x="712" y="1420"/>
                    <a:pt x="697" y="1420"/>
                    <a:pt x="681" y="1420"/>
                  </a:cubicBezTo>
                  <a:cubicBezTo>
                    <a:pt x="668" y="1420"/>
                    <a:pt x="655" y="1420"/>
                    <a:pt x="642" y="1419"/>
                  </a:cubicBezTo>
                  <a:cubicBezTo>
                    <a:pt x="628" y="1419"/>
                    <a:pt x="615" y="1418"/>
                    <a:pt x="602" y="1416"/>
                  </a:cubicBezTo>
                  <a:lnTo>
                    <a:pt x="0" y="693"/>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33"/>
            <p:cNvSpPr>
              <a:spLocks/>
            </p:cNvSpPr>
            <p:nvPr/>
          </p:nvSpPr>
          <p:spPr bwMode="auto">
            <a:xfrm>
              <a:off x="5042" y="421"/>
              <a:ext cx="648" cy="867"/>
            </a:xfrm>
            <a:custGeom>
              <a:avLst/>
              <a:gdLst>
                <a:gd name="T0" fmla="*/ 15 w 1080"/>
                <a:gd name="T1" fmla="*/ 1117 h 1435"/>
                <a:gd name="T2" fmla="*/ 15 w 1080"/>
                <a:gd name="T3" fmla="*/ 1117 h 1435"/>
                <a:gd name="T4" fmla="*/ 0 w 1080"/>
                <a:gd name="T5" fmla="*/ 1098 h 1435"/>
                <a:gd name="T6" fmla="*/ 636 w 1080"/>
                <a:gd name="T7" fmla="*/ 14 h 1435"/>
                <a:gd name="T8" fmla="*/ 705 w 1080"/>
                <a:gd name="T9" fmla="*/ 2 h 1435"/>
                <a:gd name="T10" fmla="*/ 779 w 1080"/>
                <a:gd name="T11" fmla="*/ 13 h 1435"/>
                <a:gd name="T12" fmla="*/ 202 w 1080"/>
                <a:gd name="T13" fmla="*/ 1003 h 1435"/>
                <a:gd name="T14" fmla="*/ 704 w 1080"/>
                <a:gd name="T15" fmla="*/ 1003 h 1435"/>
                <a:gd name="T16" fmla="*/ 704 w 1080"/>
                <a:gd name="T17" fmla="*/ 575 h 1435"/>
                <a:gd name="T18" fmla="*/ 776 w 1080"/>
                <a:gd name="T19" fmla="*/ 569 h 1435"/>
                <a:gd name="T20" fmla="*/ 846 w 1080"/>
                <a:gd name="T21" fmla="*/ 575 h 1435"/>
                <a:gd name="T22" fmla="*/ 846 w 1080"/>
                <a:gd name="T23" fmla="*/ 1003 h 1435"/>
                <a:gd name="T24" fmla="*/ 1073 w 1080"/>
                <a:gd name="T25" fmla="*/ 1003 h 1435"/>
                <a:gd name="T26" fmla="*/ 1080 w 1080"/>
                <a:gd name="T27" fmla="*/ 1056 h 1435"/>
                <a:gd name="T28" fmla="*/ 1073 w 1080"/>
                <a:gd name="T29" fmla="*/ 1117 h 1435"/>
                <a:gd name="T30" fmla="*/ 846 w 1080"/>
                <a:gd name="T31" fmla="*/ 1117 h 1435"/>
                <a:gd name="T32" fmla="*/ 846 w 1080"/>
                <a:gd name="T33" fmla="*/ 1431 h 1435"/>
                <a:gd name="T34" fmla="*/ 809 w 1080"/>
                <a:gd name="T35" fmla="*/ 1435 h 1435"/>
                <a:gd name="T36" fmla="*/ 774 w 1080"/>
                <a:gd name="T37" fmla="*/ 1435 h 1435"/>
                <a:gd name="T38" fmla="*/ 739 w 1080"/>
                <a:gd name="T39" fmla="*/ 1435 h 1435"/>
                <a:gd name="T40" fmla="*/ 704 w 1080"/>
                <a:gd name="T41" fmla="*/ 1431 h 1435"/>
                <a:gd name="T42" fmla="*/ 704 w 1080"/>
                <a:gd name="T43" fmla="*/ 1117 h 1435"/>
                <a:gd name="T44" fmla="*/ 15 w 1080"/>
                <a:gd name="T45" fmla="*/ 1117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0" h="1435">
                  <a:moveTo>
                    <a:pt x="15" y="1117"/>
                  </a:moveTo>
                  <a:lnTo>
                    <a:pt x="15" y="1117"/>
                  </a:lnTo>
                  <a:lnTo>
                    <a:pt x="0" y="1098"/>
                  </a:lnTo>
                  <a:lnTo>
                    <a:pt x="636" y="14"/>
                  </a:lnTo>
                  <a:cubicBezTo>
                    <a:pt x="653" y="16"/>
                    <a:pt x="683" y="0"/>
                    <a:pt x="705" y="2"/>
                  </a:cubicBezTo>
                  <a:cubicBezTo>
                    <a:pt x="750" y="6"/>
                    <a:pt x="756" y="1"/>
                    <a:pt x="779" y="13"/>
                  </a:cubicBezTo>
                  <a:lnTo>
                    <a:pt x="202" y="1003"/>
                  </a:lnTo>
                  <a:lnTo>
                    <a:pt x="704" y="1003"/>
                  </a:lnTo>
                  <a:lnTo>
                    <a:pt x="704" y="575"/>
                  </a:lnTo>
                  <a:cubicBezTo>
                    <a:pt x="729" y="571"/>
                    <a:pt x="753" y="569"/>
                    <a:pt x="776" y="569"/>
                  </a:cubicBezTo>
                  <a:cubicBezTo>
                    <a:pt x="799" y="569"/>
                    <a:pt x="822" y="571"/>
                    <a:pt x="846" y="575"/>
                  </a:cubicBezTo>
                  <a:lnTo>
                    <a:pt x="846" y="1003"/>
                  </a:lnTo>
                  <a:lnTo>
                    <a:pt x="1073" y="1003"/>
                  </a:lnTo>
                  <a:cubicBezTo>
                    <a:pt x="1077" y="1025"/>
                    <a:pt x="1080" y="1037"/>
                    <a:pt x="1080" y="1056"/>
                  </a:cubicBezTo>
                  <a:cubicBezTo>
                    <a:pt x="1080" y="1077"/>
                    <a:pt x="1077" y="1098"/>
                    <a:pt x="1073" y="1117"/>
                  </a:cubicBezTo>
                  <a:lnTo>
                    <a:pt x="846" y="1117"/>
                  </a:lnTo>
                  <a:lnTo>
                    <a:pt x="846" y="1431"/>
                  </a:lnTo>
                  <a:cubicBezTo>
                    <a:pt x="833" y="1433"/>
                    <a:pt x="821" y="1435"/>
                    <a:pt x="809" y="1435"/>
                  </a:cubicBezTo>
                  <a:cubicBezTo>
                    <a:pt x="797" y="1435"/>
                    <a:pt x="785" y="1435"/>
                    <a:pt x="774" y="1435"/>
                  </a:cubicBezTo>
                  <a:cubicBezTo>
                    <a:pt x="763" y="1435"/>
                    <a:pt x="751" y="1435"/>
                    <a:pt x="739" y="1435"/>
                  </a:cubicBezTo>
                  <a:cubicBezTo>
                    <a:pt x="727" y="1435"/>
                    <a:pt x="715" y="1433"/>
                    <a:pt x="704" y="1431"/>
                  </a:cubicBezTo>
                  <a:lnTo>
                    <a:pt x="704" y="1117"/>
                  </a:lnTo>
                  <a:lnTo>
                    <a:pt x="15" y="1117"/>
                  </a:ln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36754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93"/>
        <p:cNvGrpSpPr/>
        <p:nvPr/>
      </p:nvGrpSpPr>
      <p:grpSpPr>
        <a:xfrm>
          <a:off x="0" y="0"/>
          <a:ext cx="0" cy="0"/>
          <a:chOff x="0" y="0"/>
          <a:chExt cx="0" cy="0"/>
        </a:xfrm>
      </p:grpSpPr>
      <p:sp>
        <p:nvSpPr>
          <p:cNvPr id="94" name="Google Shape;94;p89"/>
          <p:cNvSpPr txBox="1">
            <a:spLocks noGrp="1"/>
          </p:cNvSpPr>
          <p:nvPr>
            <p:ph type="body" idx="1"/>
          </p:nvPr>
        </p:nvSpPr>
        <p:spPr>
          <a:xfrm>
            <a:off x="314093" y="1425845"/>
            <a:ext cx="11442478" cy="449163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SzPts val="2400"/>
              <a:buChar char="•"/>
              <a:defRPr sz="2400">
                <a:solidFill>
                  <a:schemeClr val="dk1"/>
                </a:solidFill>
              </a:defRPr>
            </a:lvl1pPr>
            <a:lvl2pPr marL="914400" lvl="1" indent="-355600" algn="l">
              <a:lnSpc>
                <a:spcPct val="90000"/>
              </a:lnSpc>
              <a:spcBef>
                <a:spcPts val="500"/>
              </a:spcBef>
              <a:spcAft>
                <a:spcPts val="0"/>
              </a:spcAft>
              <a:buSzPts val="2000"/>
              <a:buChar char="•"/>
              <a:defRPr sz="20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30200" algn="l">
              <a:lnSpc>
                <a:spcPct val="90000"/>
              </a:lnSpc>
              <a:spcBef>
                <a:spcPts val="500"/>
              </a:spcBef>
              <a:spcAft>
                <a:spcPts val="0"/>
              </a:spcAft>
              <a:buSzPts val="1600"/>
              <a:buChar char="•"/>
              <a:defRPr sz="1600">
                <a:solidFill>
                  <a:schemeClr val="dk1"/>
                </a:solidFill>
              </a:defRPr>
            </a:lvl4pPr>
            <a:lvl5pPr marL="2286000" lvl="4" indent="-330200" algn="l">
              <a:lnSpc>
                <a:spcPct val="90000"/>
              </a:lnSpc>
              <a:spcBef>
                <a:spcPts val="500"/>
              </a:spcBef>
              <a:spcAft>
                <a:spcPts val="0"/>
              </a:spcAft>
              <a:buSzPts val="1600"/>
              <a:buChar char="•"/>
              <a:defRPr sz="16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89"/>
          <p:cNvSpPr txBox="1">
            <a:spLocks noGrp="1"/>
          </p:cNvSpPr>
          <p:nvPr>
            <p:ph type="title"/>
          </p:nvPr>
        </p:nvSpPr>
        <p:spPr>
          <a:xfrm>
            <a:off x="314093" y="274597"/>
            <a:ext cx="11442478" cy="7381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Open Sans"/>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89"/>
          <p:cNvSpPr txBox="1">
            <a:spLocks noGrp="1"/>
          </p:cNvSpPr>
          <p:nvPr>
            <p:ph type="ftr" idx="11"/>
          </p:nvPr>
        </p:nvSpPr>
        <p:spPr>
          <a:xfrm>
            <a:off x="4038600" y="6324717"/>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89"/>
          <p:cNvSpPr txBox="1">
            <a:spLocks noGrp="1"/>
          </p:cNvSpPr>
          <p:nvPr>
            <p:ph type="sldNum" idx="12"/>
          </p:nvPr>
        </p:nvSpPr>
        <p:spPr>
          <a:xfrm>
            <a:off x="314093" y="6324718"/>
            <a:ext cx="59275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a:solidFill>
                  <a:srgbClr val="888888"/>
                </a:solidFill>
                <a:latin typeface="Arial"/>
                <a:ea typeface="Arial"/>
                <a:cs typeface="Arial"/>
                <a:sym typeface="Arial"/>
              </a:defRPr>
            </a:lvl1pPr>
            <a:lvl2pPr marL="0" lvl="1" indent="0" algn="l">
              <a:spcBef>
                <a:spcPts val="0"/>
              </a:spcBef>
              <a:buNone/>
              <a:defRPr sz="1200">
                <a:solidFill>
                  <a:srgbClr val="888888"/>
                </a:solidFill>
                <a:latin typeface="Arial"/>
                <a:ea typeface="Arial"/>
                <a:cs typeface="Arial"/>
                <a:sym typeface="Arial"/>
              </a:defRPr>
            </a:lvl2pPr>
            <a:lvl3pPr marL="0" lvl="2" indent="0" algn="l">
              <a:spcBef>
                <a:spcPts val="0"/>
              </a:spcBef>
              <a:buNone/>
              <a:defRPr sz="1200">
                <a:solidFill>
                  <a:srgbClr val="888888"/>
                </a:solidFill>
                <a:latin typeface="Arial"/>
                <a:ea typeface="Arial"/>
                <a:cs typeface="Arial"/>
                <a:sym typeface="Arial"/>
              </a:defRPr>
            </a:lvl3pPr>
            <a:lvl4pPr marL="0" lvl="3" indent="0" algn="l">
              <a:spcBef>
                <a:spcPts val="0"/>
              </a:spcBef>
              <a:buNone/>
              <a:defRPr sz="1200">
                <a:solidFill>
                  <a:srgbClr val="888888"/>
                </a:solidFill>
                <a:latin typeface="Arial"/>
                <a:ea typeface="Arial"/>
                <a:cs typeface="Arial"/>
                <a:sym typeface="Arial"/>
              </a:defRPr>
            </a:lvl4pPr>
            <a:lvl5pPr marL="0" lvl="4" indent="0" algn="l">
              <a:spcBef>
                <a:spcPts val="0"/>
              </a:spcBef>
              <a:buNone/>
              <a:defRPr sz="1200">
                <a:solidFill>
                  <a:srgbClr val="888888"/>
                </a:solidFill>
                <a:latin typeface="Arial"/>
                <a:ea typeface="Arial"/>
                <a:cs typeface="Arial"/>
                <a:sym typeface="Arial"/>
              </a:defRPr>
            </a:lvl5pPr>
            <a:lvl6pPr marL="0" lvl="5" indent="0" algn="l">
              <a:spcBef>
                <a:spcPts val="0"/>
              </a:spcBef>
              <a:buNone/>
              <a:defRPr sz="1200">
                <a:solidFill>
                  <a:srgbClr val="888888"/>
                </a:solidFill>
                <a:latin typeface="Arial"/>
                <a:ea typeface="Arial"/>
                <a:cs typeface="Arial"/>
                <a:sym typeface="Arial"/>
              </a:defRPr>
            </a:lvl6pPr>
            <a:lvl7pPr marL="0" lvl="6" indent="0" algn="l">
              <a:spcBef>
                <a:spcPts val="0"/>
              </a:spcBef>
              <a:buNone/>
              <a:defRPr sz="1200">
                <a:solidFill>
                  <a:srgbClr val="888888"/>
                </a:solidFill>
                <a:latin typeface="Arial"/>
                <a:ea typeface="Arial"/>
                <a:cs typeface="Arial"/>
                <a:sym typeface="Arial"/>
              </a:defRPr>
            </a:lvl7pPr>
            <a:lvl8pPr marL="0" lvl="7" indent="0" algn="l">
              <a:spcBef>
                <a:spcPts val="0"/>
              </a:spcBef>
              <a:buNone/>
              <a:defRPr sz="1200">
                <a:solidFill>
                  <a:srgbClr val="888888"/>
                </a:solidFill>
                <a:latin typeface="Arial"/>
                <a:ea typeface="Arial"/>
                <a:cs typeface="Arial"/>
                <a:sym typeface="Arial"/>
              </a:defRPr>
            </a:lvl8pPr>
            <a:lvl9pPr marL="0" lvl="8" indent="0" algn="l">
              <a:spcBef>
                <a:spcPts val="0"/>
              </a:spcBef>
              <a:buNone/>
              <a:defRPr sz="12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13383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88"/>
        <p:cNvGrpSpPr/>
        <p:nvPr/>
      </p:nvGrpSpPr>
      <p:grpSpPr>
        <a:xfrm>
          <a:off x="0" y="0"/>
          <a:ext cx="0" cy="0"/>
          <a:chOff x="0" y="0"/>
          <a:chExt cx="0" cy="0"/>
        </a:xfrm>
      </p:grpSpPr>
      <p:sp>
        <p:nvSpPr>
          <p:cNvPr id="89" name="Google Shape;89;p88"/>
          <p:cNvSpPr txBox="1"/>
          <p:nvPr/>
        </p:nvSpPr>
        <p:spPr>
          <a:xfrm>
            <a:off x="11591693" y="6407991"/>
            <a:ext cx="535258"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90" name="Google Shape;90;p88"/>
          <p:cNvSpPr txBox="1">
            <a:spLocks noGrp="1"/>
          </p:cNvSpPr>
          <p:nvPr>
            <p:ph type="title"/>
          </p:nvPr>
        </p:nvSpPr>
        <p:spPr>
          <a:xfrm>
            <a:off x="314093" y="274597"/>
            <a:ext cx="11442478" cy="7381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Open Sans"/>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88"/>
          <p:cNvSpPr txBox="1">
            <a:spLocks noGrp="1"/>
          </p:cNvSpPr>
          <p:nvPr>
            <p:ph type="ftr" idx="11"/>
          </p:nvPr>
        </p:nvSpPr>
        <p:spPr>
          <a:xfrm>
            <a:off x="4038600" y="6324717"/>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88"/>
          <p:cNvSpPr txBox="1">
            <a:spLocks noGrp="1"/>
          </p:cNvSpPr>
          <p:nvPr>
            <p:ph type="sldNum" idx="12"/>
          </p:nvPr>
        </p:nvSpPr>
        <p:spPr>
          <a:xfrm>
            <a:off x="314093" y="6324718"/>
            <a:ext cx="59275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a:solidFill>
                  <a:srgbClr val="888888"/>
                </a:solidFill>
                <a:latin typeface="Arial"/>
                <a:ea typeface="Arial"/>
                <a:cs typeface="Arial"/>
                <a:sym typeface="Arial"/>
              </a:defRPr>
            </a:lvl1pPr>
            <a:lvl2pPr marL="0" lvl="1" indent="0" algn="l">
              <a:spcBef>
                <a:spcPts val="0"/>
              </a:spcBef>
              <a:buNone/>
              <a:defRPr sz="1200">
                <a:solidFill>
                  <a:srgbClr val="888888"/>
                </a:solidFill>
                <a:latin typeface="Arial"/>
                <a:ea typeface="Arial"/>
                <a:cs typeface="Arial"/>
                <a:sym typeface="Arial"/>
              </a:defRPr>
            </a:lvl2pPr>
            <a:lvl3pPr marL="0" lvl="2" indent="0" algn="l">
              <a:spcBef>
                <a:spcPts val="0"/>
              </a:spcBef>
              <a:buNone/>
              <a:defRPr sz="1200">
                <a:solidFill>
                  <a:srgbClr val="888888"/>
                </a:solidFill>
                <a:latin typeface="Arial"/>
                <a:ea typeface="Arial"/>
                <a:cs typeface="Arial"/>
                <a:sym typeface="Arial"/>
              </a:defRPr>
            </a:lvl3pPr>
            <a:lvl4pPr marL="0" lvl="3" indent="0" algn="l">
              <a:spcBef>
                <a:spcPts val="0"/>
              </a:spcBef>
              <a:buNone/>
              <a:defRPr sz="1200">
                <a:solidFill>
                  <a:srgbClr val="888888"/>
                </a:solidFill>
                <a:latin typeface="Arial"/>
                <a:ea typeface="Arial"/>
                <a:cs typeface="Arial"/>
                <a:sym typeface="Arial"/>
              </a:defRPr>
            </a:lvl4pPr>
            <a:lvl5pPr marL="0" lvl="4" indent="0" algn="l">
              <a:spcBef>
                <a:spcPts val="0"/>
              </a:spcBef>
              <a:buNone/>
              <a:defRPr sz="1200">
                <a:solidFill>
                  <a:srgbClr val="888888"/>
                </a:solidFill>
                <a:latin typeface="Arial"/>
                <a:ea typeface="Arial"/>
                <a:cs typeface="Arial"/>
                <a:sym typeface="Arial"/>
              </a:defRPr>
            </a:lvl5pPr>
            <a:lvl6pPr marL="0" lvl="5" indent="0" algn="l">
              <a:spcBef>
                <a:spcPts val="0"/>
              </a:spcBef>
              <a:buNone/>
              <a:defRPr sz="1200">
                <a:solidFill>
                  <a:srgbClr val="888888"/>
                </a:solidFill>
                <a:latin typeface="Arial"/>
                <a:ea typeface="Arial"/>
                <a:cs typeface="Arial"/>
                <a:sym typeface="Arial"/>
              </a:defRPr>
            </a:lvl6pPr>
            <a:lvl7pPr marL="0" lvl="6" indent="0" algn="l">
              <a:spcBef>
                <a:spcPts val="0"/>
              </a:spcBef>
              <a:buNone/>
              <a:defRPr sz="1200">
                <a:solidFill>
                  <a:srgbClr val="888888"/>
                </a:solidFill>
                <a:latin typeface="Arial"/>
                <a:ea typeface="Arial"/>
                <a:cs typeface="Arial"/>
                <a:sym typeface="Arial"/>
              </a:defRPr>
            </a:lvl7pPr>
            <a:lvl8pPr marL="0" lvl="7" indent="0" algn="l">
              <a:spcBef>
                <a:spcPts val="0"/>
              </a:spcBef>
              <a:buNone/>
              <a:defRPr sz="1200">
                <a:solidFill>
                  <a:srgbClr val="888888"/>
                </a:solidFill>
                <a:latin typeface="Arial"/>
                <a:ea typeface="Arial"/>
                <a:cs typeface="Arial"/>
                <a:sym typeface="Arial"/>
              </a:defRPr>
            </a:lvl8pPr>
            <a:lvl9pPr marL="0" lvl="8" indent="0" algn="l">
              <a:spcBef>
                <a:spcPts val="0"/>
              </a:spcBef>
              <a:buNone/>
              <a:defRPr sz="12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1506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988">
              <a:srgbClr val="EBC1AC"/>
            </a:gs>
            <a:gs pos="0">
              <a:schemeClr val="bg2">
                <a:lumMod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093" y="309369"/>
            <a:ext cx="11472746" cy="6607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4093" y="1334972"/>
            <a:ext cx="11472746"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503D6-D413-C743-9E11-1E37454D2A99}" type="datetimeFigureOut">
              <a:rPr lang="en-US" smtClean="0"/>
              <a:t>8/3/22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D4F039-4F87-AD41-B51A-AE0818F6234B}" type="slidenum">
              <a:rPr lang="en-US" smtClean="0"/>
              <a:t>‹#›</a:t>
            </a:fld>
            <a:endParaRPr lang="en-US" dirty="0"/>
          </a:p>
        </p:txBody>
      </p:sp>
    </p:spTree>
    <p:extLst>
      <p:ext uri="{BB962C8B-B14F-4D97-AF65-F5344CB8AC3E}">
        <p14:creationId xmlns:p14="http://schemas.microsoft.com/office/powerpoint/2010/main" val="112226198"/>
      </p:ext>
    </p:extLst>
  </p:cSld>
  <p:clrMap bg1="lt1" tx1="dk1" bg2="lt2" tx2="dk2" accent1="accent1" accent2="accent2" accent3="accent3" accent4="accent4" accent5="accent5" accent6="accent6" hlink="hlink" folHlink="folHlink"/>
  <p:sldLayoutIdLst>
    <p:sldLayoutId id="2147483660" r:id="rId1"/>
    <p:sldLayoutId id="2147483693" r:id="rId2"/>
    <p:sldLayoutId id="2147483650" r:id="rId3"/>
    <p:sldLayoutId id="2147483672" r:id="rId4"/>
    <p:sldLayoutId id="2147483692" r:id="rId5"/>
    <p:sldLayoutId id="2147483690" r:id="rId6"/>
    <p:sldLayoutId id="2147483688" r:id="rId7"/>
    <p:sldLayoutId id="2147483689" r:id="rId8"/>
    <p:sldLayoutId id="2147483663" r:id="rId9"/>
    <p:sldLayoutId id="2147483673" r:id="rId10"/>
    <p:sldLayoutId id="2147483664" r:id="rId11"/>
    <p:sldLayoutId id="2147483674" r:id="rId12"/>
    <p:sldLayoutId id="2147483683" r:id="rId13"/>
    <p:sldLayoutId id="2147483682" r:id="rId14"/>
    <p:sldLayoutId id="2147483675" r:id="rId15"/>
    <p:sldLayoutId id="2147483677" r:id="rId16"/>
    <p:sldLayoutId id="2147483676" r:id="rId17"/>
    <p:sldLayoutId id="2147483679" r:id="rId18"/>
    <p:sldLayoutId id="2147483678" r:id="rId19"/>
    <p:sldLayoutId id="2147483680" r:id="rId20"/>
    <p:sldLayoutId id="2147483685" r:id="rId21"/>
    <p:sldLayoutId id="2147483687" r:id="rId22"/>
    <p:sldLayoutId id="2147483691" r:id="rId23"/>
    <p:sldLayoutId id="2147483686" r:id="rId24"/>
    <p:sldLayoutId id="2147483661" r:id="rId25"/>
    <p:sldLayoutId id="2147483662" r:id="rId26"/>
    <p:sldLayoutId id="2147483681" r:id="rId27"/>
    <p:sldLayoutId id="2147483699" r:id="rId28"/>
    <p:sldLayoutId id="2147483700" r:id="rId29"/>
    <p:sldLayoutId id="2147483701" r:id="rId30"/>
  </p:sldLayoutIdLst>
  <p:txStyles>
    <p:titleStyle>
      <a:lvl1pPr algn="l" defTabSz="914400" rtl="0" eaLnBrk="1" latinLnBrk="0" hangingPunct="1">
        <a:lnSpc>
          <a:spcPct val="90000"/>
        </a:lnSpc>
        <a:spcBef>
          <a:spcPct val="0"/>
        </a:spcBef>
        <a:buNone/>
        <a:defRPr sz="3600" b="1" kern="1200">
          <a:solidFill>
            <a:schemeClr val="tx1"/>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Clr>
          <a:schemeClr val="accent1"/>
        </a:buClr>
        <a:buFont typeface="Arial"/>
        <a:buChar char="•"/>
        <a:defRPr sz="280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Clr>
          <a:schemeClr val="accent1"/>
        </a:buClr>
        <a:buFont typeface="Arial"/>
        <a:buChar char="•"/>
        <a:defRPr sz="240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Clr>
          <a:schemeClr val="accent1"/>
        </a:buClr>
        <a:buFont typeface="Arial"/>
        <a:buChar char="•"/>
        <a:defRPr sz="200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Clr>
          <a:schemeClr val="accent1"/>
        </a:buClr>
        <a:buFont typeface="Arial"/>
        <a:buChar char="•"/>
        <a:defRPr sz="180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Clr>
          <a:schemeClr val="accent1"/>
        </a:buClr>
        <a:buFont typeface="Arial"/>
        <a:buChar char="•"/>
        <a:defRPr sz="180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jpg"/><Relationship Id="rId2" Type="http://schemas.openxmlformats.org/officeDocument/2006/relationships/notesSlide" Target="../notesSlides/notesSlide14.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24927" y="2208872"/>
            <a:ext cx="7138736" cy="2363128"/>
          </a:xfrm>
        </p:spPr>
        <p:txBody>
          <a:bodyPr>
            <a:normAutofit/>
          </a:bodyPr>
          <a:lstStyle/>
          <a:p>
            <a:r>
              <a:rPr lang="en-US" sz="4000" b="0" dirty="0">
                <a:latin typeface="Arial" charset="0"/>
                <a:ea typeface="Arial" charset="0"/>
                <a:cs typeface="Arial" charset="0"/>
              </a:rPr>
              <a:t>Security is Everyone’s Business</a:t>
            </a:r>
          </a:p>
        </p:txBody>
      </p:sp>
      <p:sp>
        <p:nvSpPr>
          <p:cNvPr id="10" name="TextBox 9"/>
          <p:cNvSpPr txBox="1"/>
          <p:nvPr/>
        </p:nvSpPr>
        <p:spPr>
          <a:xfrm>
            <a:off x="8742804" y="5623735"/>
            <a:ext cx="3017395" cy="954107"/>
          </a:xfrm>
          <a:prstGeom prst="rect">
            <a:avLst/>
          </a:prstGeom>
          <a:noFill/>
        </p:spPr>
        <p:txBody>
          <a:bodyPr wrap="square" rtlCol="0">
            <a:spAutoFit/>
          </a:bodyPr>
          <a:lstStyle/>
          <a:p>
            <a:r>
              <a:rPr lang="en-US" sz="1400" dirty="0">
                <a:solidFill>
                  <a:schemeClr val="bg1"/>
                </a:solidFill>
                <a:latin typeface="Arial" charset="0"/>
                <a:ea typeface="Arial" charset="0"/>
                <a:cs typeface="Arial" charset="0"/>
              </a:rPr>
              <a:t>Joanna Huisman</a:t>
            </a:r>
          </a:p>
          <a:p>
            <a:r>
              <a:rPr lang="en-US" sz="1400" dirty="0">
                <a:solidFill>
                  <a:schemeClr val="bg1"/>
                </a:solidFill>
                <a:latin typeface="Arial" charset="0"/>
                <a:ea typeface="Arial" charset="0"/>
                <a:cs typeface="Arial" charset="0"/>
              </a:rPr>
              <a:t>SVP – Strategic Insights &amp; Research </a:t>
            </a:r>
          </a:p>
          <a:p>
            <a:r>
              <a:rPr lang="en-US" sz="1400" dirty="0">
                <a:solidFill>
                  <a:schemeClr val="bg1"/>
                </a:solidFill>
                <a:latin typeface="Arial" charset="0"/>
                <a:ea typeface="Arial" charset="0"/>
                <a:cs typeface="Arial" charset="0"/>
              </a:rPr>
              <a:t>KnowBe4, Inc.</a:t>
            </a:r>
          </a:p>
        </p:txBody>
      </p:sp>
      <p:pic>
        <p:nvPicPr>
          <p:cNvPr id="4" name="Picture 3" descr="A person smiling for the camera&#10;&#10;Description automatically generated">
            <a:extLst>
              <a:ext uri="{FF2B5EF4-FFF2-40B4-BE49-F238E27FC236}">
                <a16:creationId xmlns:a16="http://schemas.microsoft.com/office/drawing/2014/main" id="{0EBF6ABE-EA71-D94C-AC90-281388750B12}"/>
              </a:ext>
            </a:extLst>
          </p:cNvPr>
          <p:cNvPicPr>
            <a:picLocks noChangeAspect="1"/>
          </p:cNvPicPr>
          <p:nvPr/>
        </p:nvPicPr>
        <p:blipFill>
          <a:blip r:embed="rId3"/>
          <a:stretch>
            <a:fillRect/>
          </a:stretch>
        </p:blipFill>
        <p:spPr>
          <a:xfrm>
            <a:off x="7835900" y="5355048"/>
            <a:ext cx="906904" cy="1133893"/>
          </a:xfrm>
          <a:prstGeom prst="rect">
            <a:avLst/>
          </a:prstGeom>
        </p:spPr>
      </p:pic>
    </p:spTree>
    <p:extLst>
      <p:ext uri="{BB962C8B-B14F-4D97-AF65-F5344CB8AC3E}">
        <p14:creationId xmlns:p14="http://schemas.microsoft.com/office/powerpoint/2010/main" val="1852751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bject, outdoor&#10;&#10;Description generated with very high confidence">
            <a:extLst>
              <a:ext uri="{FF2B5EF4-FFF2-40B4-BE49-F238E27FC236}">
                <a16:creationId xmlns:a16="http://schemas.microsoft.com/office/drawing/2014/main" id="{238BA610-B59C-4666-8D2B-7E66B1433BC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
          <a:stretch/>
        </p:blipFill>
        <p:spPr>
          <a:xfrm>
            <a:off x="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pic>
        <p:nvPicPr>
          <p:cNvPr id="15" name="Picture 14" descr="A person smiling for the camera&#10;&#10;Description automatically generated">
            <a:extLst>
              <a:ext uri="{FF2B5EF4-FFF2-40B4-BE49-F238E27FC236}">
                <a16:creationId xmlns:a16="http://schemas.microsoft.com/office/drawing/2014/main" id="{008D3513-BAD0-DC4F-A4ED-FBFAA9F0C94E}"/>
              </a:ext>
            </a:extLst>
          </p:cNvPr>
          <p:cNvPicPr>
            <a:picLocks noChangeAspect="1"/>
          </p:cNvPicPr>
          <p:nvPr/>
        </p:nvPicPr>
        <p:blipFill>
          <a:blip r:embed="rId3"/>
          <a:stretch>
            <a:fillRect/>
          </a:stretch>
        </p:blipFill>
        <p:spPr>
          <a:xfrm>
            <a:off x="7717368" y="857759"/>
            <a:ext cx="2180166" cy="2725839"/>
          </a:xfrm>
          <a:prstGeom prst="rect">
            <a:avLst/>
          </a:prstGeom>
        </p:spPr>
      </p:pic>
      <p:sp>
        <p:nvSpPr>
          <p:cNvPr id="2" name="Rectangle 1">
            <a:extLst>
              <a:ext uri="{FF2B5EF4-FFF2-40B4-BE49-F238E27FC236}">
                <a16:creationId xmlns:a16="http://schemas.microsoft.com/office/drawing/2014/main" id="{756751F2-71F9-4D4D-B418-B91BBA83DEB9}"/>
              </a:ext>
            </a:extLst>
          </p:cNvPr>
          <p:cNvSpPr/>
          <p:nvPr/>
        </p:nvSpPr>
        <p:spPr>
          <a:xfrm>
            <a:off x="6579659" y="3640668"/>
            <a:ext cx="4455584" cy="1569660"/>
          </a:xfrm>
          <a:prstGeom prst="rect">
            <a:avLst/>
          </a:prstGeom>
        </p:spPr>
        <p:txBody>
          <a:bodyPr wrap="square">
            <a:spAutoFit/>
          </a:bodyPr>
          <a:lstStyle/>
          <a:p>
            <a:pPr algn="ctr"/>
            <a:r>
              <a:rPr lang="en-US" sz="4000" b="1" dirty="0">
                <a:solidFill>
                  <a:srgbClr val="FF7602"/>
                </a:solidFill>
                <a:latin typeface="Arial" charset="0"/>
              </a:rPr>
              <a:t>Joanna Huisman</a:t>
            </a:r>
            <a:endParaRPr lang="en-US" sz="4000" b="1" dirty="0">
              <a:solidFill>
                <a:srgbClr val="FF7602"/>
              </a:solidFill>
              <a:latin typeface="Arial" charset="0"/>
              <a:ea typeface="Arial" charset="0"/>
              <a:cs typeface="Arial" charset="0"/>
            </a:endParaRPr>
          </a:p>
          <a:p>
            <a:pPr algn="ctr"/>
            <a:r>
              <a:rPr lang="en-US" sz="2800" b="1" dirty="0">
                <a:solidFill>
                  <a:srgbClr val="FF7602"/>
                </a:solidFill>
                <a:latin typeface="Arial" charset="0"/>
                <a:ea typeface="Arial" charset="0"/>
                <a:cs typeface="Arial" charset="0"/>
              </a:rPr>
              <a:t>SVP – Strategic Insights &amp; Research</a:t>
            </a:r>
          </a:p>
        </p:txBody>
      </p:sp>
    </p:spTree>
    <p:extLst>
      <p:ext uri="{BB962C8B-B14F-4D97-AF65-F5344CB8AC3E}">
        <p14:creationId xmlns:p14="http://schemas.microsoft.com/office/powerpoint/2010/main" val="81757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18426C-05F6-B148-A48E-CDC6BAEFE3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63E64F8E-2BA0-9044-BC7C-550B9E2D0F10}"/>
              </a:ext>
            </a:extLst>
          </p:cNvPr>
          <p:cNvSpPr/>
          <p:nvPr/>
        </p:nvSpPr>
        <p:spPr>
          <a:xfrm>
            <a:off x="9279663" y="6550223"/>
            <a:ext cx="2912336" cy="307777"/>
          </a:xfrm>
          <a:prstGeom prst="rect">
            <a:avLst/>
          </a:prstGeom>
        </p:spPr>
        <p:txBody>
          <a:bodyPr wrap="none">
            <a:spAutoFit/>
          </a:bodyPr>
          <a:lstStyle/>
          <a:p>
            <a:r>
              <a:rPr lang="en-US" sz="1400" dirty="0">
                <a:solidFill>
                  <a:schemeClr val="bg1">
                    <a:lumMod val="85000"/>
                  </a:schemeClr>
                </a:solidFill>
              </a:rPr>
              <a:t>Image Credit: Universal Studios, 2019</a:t>
            </a:r>
          </a:p>
        </p:txBody>
      </p:sp>
      <p:sp>
        <p:nvSpPr>
          <p:cNvPr id="5" name="Rectangle 4">
            <a:extLst>
              <a:ext uri="{FF2B5EF4-FFF2-40B4-BE49-F238E27FC236}">
                <a16:creationId xmlns:a16="http://schemas.microsoft.com/office/drawing/2014/main" id="{96F42578-DD2C-5D4E-AA3D-7FBAE1E01848}"/>
              </a:ext>
            </a:extLst>
          </p:cNvPr>
          <p:cNvSpPr/>
          <p:nvPr/>
        </p:nvSpPr>
        <p:spPr>
          <a:xfrm>
            <a:off x="0" y="2397949"/>
            <a:ext cx="12192000" cy="1754326"/>
          </a:xfrm>
          <a:prstGeom prst="rect">
            <a:avLst/>
          </a:prstGeom>
          <a:solidFill>
            <a:schemeClr val="tx1">
              <a:alpha val="21000"/>
            </a:schemeClr>
          </a:solid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That moment when you ask, </a:t>
            </a:r>
            <a:br>
              <a:rPr lang="en-US" sz="5400" b="1" dirty="0">
                <a:ln w="6600">
                  <a:solidFill>
                    <a:schemeClr val="accent2"/>
                  </a:solidFill>
                  <a:prstDash val="solid"/>
                </a:ln>
                <a:solidFill>
                  <a:srgbClr val="FFFFFF"/>
                </a:solidFill>
                <a:effectLst>
                  <a:outerShdw dist="38100" dir="2700000" algn="tl" rotWithShape="0">
                    <a:schemeClr val="accent2"/>
                  </a:outerShdw>
                </a:effectLst>
              </a:rPr>
            </a:br>
            <a:r>
              <a:rPr lang="en-US" sz="5400" b="1" dirty="0">
                <a:ln w="6600">
                  <a:solidFill>
                    <a:schemeClr val="accent2"/>
                  </a:solidFill>
                  <a:prstDash val="solid"/>
                </a:ln>
                <a:solidFill>
                  <a:srgbClr val="FFFFFF"/>
                </a:solidFill>
                <a:effectLst>
                  <a:outerShdw dist="38100" dir="2700000" algn="tl" rotWithShape="0">
                    <a:schemeClr val="accent2"/>
                  </a:outerShdw>
                </a:effectLst>
              </a:rPr>
              <a:t>“What’s the worst that could happen?”</a:t>
            </a:r>
          </a:p>
        </p:txBody>
      </p:sp>
    </p:spTree>
    <p:extLst>
      <p:ext uri="{BB962C8B-B14F-4D97-AF65-F5344CB8AC3E}">
        <p14:creationId xmlns:p14="http://schemas.microsoft.com/office/powerpoint/2010/main" val="292399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dirty="0"/>
              <a:t>Agenda</a:t>
            </a:r>
          </a:p>
        </p:txBody>
      </p:sp>
      <p:sp>
        <p:nvSpPr>
          <p:cNvPr id="3" name="Content Placeholder 2"/>
          <p:cNvSpPr>
            <a:spLocks noGrp="1"/>
          </p:cNvSpPr>
          <p:nvPr>
            <p:ph idx="1"/>
          </p:nvPr>
        </p:nvSpPr>
        <p:spPr/>
        <p:txBody>
          <a:bodyPr/>
          <a:lstStyle/>
          <a:p>
            <a:pPr marL="514350" indent="-514350">
              <a:buFont typeface="+mj-lt"/>
              <a:buAutoNum type="arabicPeriod"/>
            </a:pPr>
            <a:r>
              <a:rPr lang="en-US" sz="2800" dirty="0">
                <a:latin typeface="Arial" panose="020B0604020202020204" pitchFamily="34" charset="0"/>
                <a:cs typeface="Arial" panose="020B0604020202020204" pitchFamily="34" charset="0"/>
              </a:rPr>
              <a:t>The Threat Landscape</a:t>
            </a:r>
          </a:p>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Phishing benchmark data by industry</a:t>
            </a:r>
          </a:p>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Your Security Culture &amp; “Human Firewall”</a:t>
            </a:r>
          </a:p>
        </p:txBody>
      </p:sp>
    </p:spTree>
    <p:extLst>
      <p:ext uri="{BB962C8B-B14F-4D97-AF65-F5344CB8AC3E}">
        <p14:creationId xmlns:p14="http://schemas.microsoft.com/office/powerpoint/2010/main" val="10014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79714ABC-C49B-CF4A-83CF-73E12D294545}"/>
              </a:ext>
            </a:extLst>
          </p:cNvPr>
          <p:cNvSpPr txBox="1">
            <a:spLocks/>
          </p:cNvSpPr>
          <p:nvPr/>
        </p:nvSpPr>
        <p:spPr>
          <a:xfrm>
            <a:off x="609601" y="4385066"/>
            <a:ext cx="11408228" cy="1737942"/>
          </a:xfrm>
          <a:prstGeom prst="rect">
            <a:avLst/>
          </a:prstGeom>
        </p:spPr>
        <p:txBody>
          <a:bodyPr vert="horz" lIns="91440" tIns="45720" rIns="91440" bIns="45720" rtlCol="0" anchor="b">
            <a:normAutofit fontScale="92500" lnSpcReduction="20000"/>
          </a:bodyPr>
          <a:lstStyle>
            <a:lvl1pPr algn="l" defTabSz="685800" rtl="0" eaLnBrk="1" latinLnBrk="0" hangingPunct="1">
              <a:lnSpc>
                <a:spcPct val="90000"/>
              </a:lnSpc>
              <a:spcBef>
                <a:spcPct val="0"/>
              </a:spcBef>
              <a:buNone/>
              <a:defRPr sz="2700" b="1" kern="1200">
                <a:solidFill>
                  <a:schemeClr val="tx1"/>
                </a:solidFill>
                <a:latin typeface="Open Sans" charset="0"/>
                <a:ea typeface="Open Sans" charset="0"/>
                <a:cs typeface="Open Sans" charset="0"/>
              </a:defRPr>
            </a:lvl1pPr>
          </a:lstStyle>
          <a:p>
            <a:pPr algn="ctr" defTabSz="914400">
              <a:spcAft>
                <a:spcPts val="600"/>
              </a:spcAft>
            </a:pPr>
            <a:r>
              <a:rPr lang="en-US" sz="4400" kern="1200" dirty="0">
                <a:solidFill>
                  <a:schemeClr val="bg1"/>
                </a:solidFill>
                <a:latin typeface="+mj-lt"/>
                <a:ea typeface="+mj-ea"/>
                <a:cs typeface="+mj-cs"/>
              </a:rPr>
              <a:t>If you discovered burglaries were occurring </a:t>
            </a:r>
            <a:endParaRPr lang="en-US" sz="4400" dirty="0">
              <a:solidFill>
                <a:schemeClr val="bg1"/>
              </a:solidFill>
              <a:latin typeface="+mj-lt"/>
              <a:ea typeface="+mj-ea"/>
              <a:cs typeface="+mj-cs"/>
            </a:endParaRPr>
          </a:p>
          <a:p>
            <a:pPr algn="ctr" defTabSz="914400">
              <a:spcAft>
                <a:spcPts val="600"/>
              </a:spcAft>
            </a:pPr>
            <a:r>
              <a:rPr lang="en-US" sz="4400" kern="1200" dirty="0">
                <a:solidFill>
                  <a:schemeClr val="bg1"/>
                </a:solidFill>
                <a:latin typeface="+mj-lt"/>
                <a:ea typeface="+mj-ea"/>
                <a:cs typeface="+mj-cs"/>
              </a:rPr>
              <a:t>in your neighborhood, </a:t>
            </a:r>
          </a:p>
          <a:p>
            <a:pPr algn="ctr" defTabSz="914400">
              <a:spcAft>
                <a:spcPts val="600"/>
              </a:spcAft>
            </a:pPr>
            <a:r>
              <a:rPr lang="en-US" sz="4400" kern="1200" dirty="0">
                <a:solidFill>
                  <a:schemeClr val="bg1"/>
                </a:solidFill>
                <a:latin typeface="+mj-lt"/>
                <a:ea typeface="+mj-ea"/>
                <a:cs typeface="+mj-cs"/>
              </a:rPr>
              <a:t>what would you do to protect your home?</a:t>
            </a:r>
          </a:p>
        </p:txBody>
      </p:sp>
      <p:pic>
        <p:nvPicPr>
          <p:cNvPr id="3" name="Picture 2">
            <a:extLst>
              <a:ext uri="{FF2B5EF4-FFF2-40B4-BE49-F238E27FC236}">
                <a16:creationId xmlns:a16="http://schemas.microsoft.com/office/drawing/2014/main" id="{5BB4022D-EA6B-0D43-B022-7E6CDEBB1C1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 y="12"/>
            <a:ext cx="6095974" cy="4252522"/>
          </a:xfrm>
          <a:prstGeom prst="rect">
            <a:avLst/>
          </a:prstGeom>
        </p:spPr>
      </p:pic>
      <p:pic>
        <p:nvPicPr>
          <p:cNvPr id="4" name="Picture 3">
            <a:extLst>
              <a:ext uri="{FF2B5EF4-FFF2-40B4-BE49-F238E27FC236}">
                <a16:creationId xmlns:a16="http://schemas.microsoft.com/office/drawing/2014/main" id="{EB7B627C-5BEF-FE46-8905-614BFBCAFA0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5999" y="-681"/>
            <a:ext cx="6096001" cy="4253215"/>
          </a:xfrm>
          <a:prstGeom prst="rect">
            <a:avLst/>
          </a:prstGeom>
        </p:spPr>
      </p:pic>
    </p:spTree>
    <p:extLst>
      <p:ext uri="{BB962C8B-B14F-4D97-AF65-F5344CB8AC3E}">
        <p14:creationId xmlns:p14="http://schemas.microsoft.com/office/powerpoint/2010/main" val="2616488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79714ABC-C49B-CF4A-83CF-73E12D294545}"/>
              </a:ext>
            </a:extLst>
          </p:cNvPr>
          <p:cNvSpPr txBox="1">
            <a:spLocks/>
          </p:cNvSpPr>
          <p:nvPr/>
        </p:nvSpPr>
        <p:spPr>
          <a:xfrm>
            <a:off x="634175" y="4343403"/>
            <a:ext cx="10923638" cy="1936822"/>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700" b="1" kern="1200">
                <a:solidFill>
                  <a:schemeClr val="tx1"/>
                </a:solidFill>
                <a:latin typeface="Open Sans" charset="0"/>
                <a:ea typeface="Open Sans" charset="0"/>
                <a:cs typeface="Open Sans" charset="0"/>
              </a:defRPr>
            </a:lvl1pPr>
          </a:lstStyle>
          <a:p>
            <a:pPr algn="ctr" defTabSz="914400">
              <a:spcAft>
                <a:spcPts val="600"/>
              </a:spcAft>
            </a:pPr>
            <a:r>
              <a:rPr lang="en-US" sz="4400" kern="1200" dirty="0">
                <a:solidFill>
                  <a:schemeClr val="bg1"/>
                </a:solidFill>
                <a:latin typeface="+mj-lt"/>
                <a:ea typeface="+mj-ea"/>
                <a:cs typeface="+mj-cs"/>
              </a:rPr>
              <a:t>If you discovered cybercriminals were stealing data from other organizations, what would you do to protect your organization?</a:t>
            </a:r>
          </a:p>
        </p:txBody>
      </p:sp>
      <p:pic>
        <p:nvPicPr>
          <p:cNvPr id="7" name="Picture 6">
            <a:extLst>
              <a:ext uri="{FF2B5EF4-FFF2-40B4-BE49-F238E27FC236}">
                <a16:creationId xmlns:a16="http://schemas.microsoft.com/office/drawing/2014/main" id="{35F1E146-11E1-8B40-BFF9-12B6C38FFF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6095974" cy="4252522"/>
          </a:xfrm>
          <a:prstGeom prst="rect">
            <a:avLst/>
          </a:prstGeom>
        </p:spPr>
      </p:pic>
      <p:pic>
        <p:nvPicPr>
          <p:cNvPr id="12" name="Picture 11">
            <a:extLst>
              <a:ext uri="{FF2B5EF4-FFF2-40B4-BE49-F238E27FC236}">
                <a16:creationId xmlns:a16="http://schemas.microsoft.com/office/drawing/2014/main" id="{462163E3-9549-AC48-B7AB-BB72F18EE2D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5999" y="-681"/>
            <a:ext cx="6096001" cy="4253215"/>
          </a:xfrm>
          <a:prstGeom prst="rect">
            <a:avLst/>
          </a:prstGeom>
        </p:spPr>
      </p:pic>
    </p:spTree>
    <p:extLst>
      <p:ext uri="{BB962C8B-B14F-4D97-AF65-F5344CB8AC3E}">
        <p14:creationId xmlns:p14="http://schemas.microsoft.com/office/powerpoint/2010/main" val="1247724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person, man, cake&#10;&#10;Description automatically generated">
            <a:extLst>
              <a:ext uri="{FF2B5EF4-FFF2-40B4-BE49-F238E27FC236}">
                <a16:creationId xmlns:a16="http://schemas.microsoft.com/office/drawing/2014/main" id="{03B3D690-D551-0041-A896-6AB1FCDA3BF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
                    </a14:imgEffect>
                  </a14:imgLayer>
                </a14:imgProps>
              </a:ext>
              <a:ext uri="{28A0092B-C50C-407E-A947-70E740481C1C}">
                <a14:useLocalDpi xmlns:a14="http://schemas.microsoft.com/office/drawing/2010/main"/>
              </a:ext>
            </a:extLst>
          </a:blip>
          <a:srcRect/>
          <a:stretch/>
        </p:blipFill>
        <p:spPr>
          <a:xfrm>
            <a:off x="1" y="-1"/>
            <a:ext cx="12191999" cy="6858001"/>
          </a:xfrm>
          <a:prstGeom prst="rect">
            <a:avLst/>
          </a:prstGeom>
        </p:spPr>
      </p:pic>
      <p:pic>
        <p:nvPicPr>
          <p:cNvPr id="19" name="Picture 18">
            <a:extLst>
              <a:ext uri="{FF2B5EF4-FFF2-40B4-BE49-F238E27FC236}">
                <a16:creationId xmlns:a16="http://schemas.microsoft.com/office/drawing/2014/main" id="{52DCABFF-2F2F-8C41-A174-F1C8586477FA}"/>
              </a:ext>
            </a:extLst>
          </p:cNvPr>
          <p:cNvPicPr>
            <a:picLocks noChangeAspect="1"/>
          </p:cNvPicPr>
          <p:nvPr/>
        </p:nvPicPr>
        <p:blipFill>
          <a:blip r:embed="rId5" cstate="screen">
            <a:duotone>
              <a:prstClr val="black"/>
              <a:srgbClr val="D9C3A5">
                <a:tint val="50000"/>
                <a:satMod val="180000"/>
              </a:srgbClr>
            </a:duotone>
            <a:alphaModFix amt="64000"/>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a:ext>
            </a:extLst>
          </a:blip>
          <a:stretch>
            <a:fillRect/>
          </a:stretch>
        </p:blipFill>
        <p:spPr>
          <a:xfrm>
            <a:off x="0" y="21860"/>
            <a:ext cx="12192000" cy="6836140"/>
          </a:xfrm>
          <a:prstGeom prst="rect">
            <a:avLst/>
          </a:prstGeom>
          <a:effectLst/>
        </p:spPr>
      </p:pic>
      <p:sp>
        <p:nvSpPr>
          <p:cNvPr id="12" name="TextBox 11">
            <a:extLst>
              <a:ext uri="{FF2B5EF4-FFF2-40B4-BE49-F238E27FC236}">
                <a16:creationId xmlns:a16="http://schemas.microsoft.com/office/drawing/2014/main" id="{F6A1A2E5-0C04-4B49-A501-6945943196E1}"/>
              </a:ext>
            </a:extLst>
          </p:cNvPr>
          <p:cNvSpPr txBox="1"/>
          <p:nvPr/>
        </p:nvSpPr>
        <p:spPr>
          <a:xfrm>
            <a:off x="-274320" y="-347472"/>
            <a:ext cx="184731" cy="369332"/>
          </a:xfrm>
          <a:prstGeom prst="rect">
            <a:avLst/>
          </a:prstGeom>
          <a:noFill/>
        </p:spPr>
        <p:txBody>
          <a:bodyPr wrap="none" rtlCol="0">
            <a:spAutoFit/>
          </a:bodyPr>
          <a:lstStyle/>
          <a:p>
            <a:endParaRPr lang="en-US"/>
          </a:p>
        </p:txBody>
      </p:sp>
      <p:sp>
        <p:nvSpPr>
          <p:cNvPr id="13" name="TextBox 12">
            <a:extLst>
              <a:ext uri="{FF2B5EF4-FFF2-40B4-BE49-F238E27FC236}">
                <a16:creationId xmlns:a16="http://schemas.microsoft.com/office/drawing/2014/main" id="{141E71BC-A9BE-A24D-922E-E944C32ACD08}"/>
              </a:ext>
            </a:extLst>
          </p:cNvPr>
          <p:cNvSpPr txBox="1"/>
          <p:nvPr/>
        </p:nvSpPr>
        <p:spPr>
          <a:xfrm>
            <a:off x="0" y="1393383"/>
            <a:ext cx="12191999"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a:solidFill>
                  <a:srgbClr val="FF6D27"/>
                </a:solidFill>
                <a:latin typeface="Arial" panose="020B0604020202020204" pitchFamily="34" charset="0"/>
                <a:cs typeface="Arial" panose="020B0604020202020204" pitchFamily="34" charset="0"/>
              </a:rPr>
              <a:t>The Threat Landscape is</a:t>
            </a:r>
          </a:p>
        </p:txBody>
      </p:sp>
      <p:sp>
        <p:nvSpPr>
          <p:cNvPr id="14" name="TextBox 13">
            <a:extLst>
              <a:ext uri="{FF2B5EF4-FFF2-40B4-BE49-F238E27FC236}">
                <a16:creationId xmlns:a16="http://schemas.microsoft.com/office/drawing/2014/main" id="{3ABA64C6-B5A4-EF49-A52D-D51153B6B491}"/>
              </a:ext>
            </a:extLst>
          </p:cNvPr>
          <p:cNvSpPr txBox="1"/>
          <p:nvPr/>
        </p:nvSpPr>
        <p:spPr>
          <a:xfrm>
            <a:off x="0" y="2655266"/>
            <a:ext cx="12192000"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a:solidFill>
                  <a:schemeClr val="bg1">
                    <a:lumMod val="85000"/>
                  </a:schemeClr>
                </a:solidFill>
                <a:latin typeface="Arial" panose="020B0604020202020204" pitchFamily="34" charset="0"/>
                <a:cs typeface="Arial" panose="020B0604020202020204" pitchFamily="34" charset="0"/>
              </a:rPr>
              <a:t>All of Us</a:t>
            </a:r>
          </a:p>
        </p:txBody>
      </p:sp>
      <p:sp>
        <p:nvSpPr>
          <p:cNvPr id="15" name="TextBox 14">
            <a:extLst>
              <a:ext uri="{FF2B5EF4-FFF2-40B4-BE49-F238E27FC236}">
                <a16:creationId xmlns:a16="http://schemas.microsoft.com/office/drawing/2014/main" id="{398CE093-FED6-0747-A1B4-3FBA6D3760A7}"/>
              </a:ext>
            </a:extLst>
          </p:cNvPr>
          <p:cNvSpPr txBox="1"/>
          <p:nvPr/>
        </p:nvSpPr>
        <p:spPr>
          <a:xfrm>
            <a:off x="0" y="3505539"/>
            <a:ext cx="12191999"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a:solidFill>
                  <a:schemeClr val="bg1">
                    <a:lumMod val="85000"/>
                  </a:schemeClr>
                </a:solidFill>
                <a:latin typeface="Arial" panose="020B0604020202020204" pitchFamily="34" charset="0"/>
                <a:cs typeface="Arial" panose="020B0604020202020204" pitchFamily="34" charset="0"/>
              </a:rPr>
              <a:t>All the Time</a:t>
            </a:r>
          </a:p>
        </p:txBody>
      </p:sp>
      <p:sp>
        <p:nvSpPr>
          <p:cNvPr id="16" name="TextBox 15">
            <a:extLst>
              <a:ext uri="{FF2B5EF4-FFF2-40B4-BE49-F238E27FC236}">
                <a16:creationId xmlns:a16="http://schemas.microsoft.com/office/drawing/2014/main" id="{4F49E32B-0447-A64B-BBD1-BC6F9CE4533A}"/>
              </a:ext>
            </a:extLst>
          </p:cNvPr>
          <p:cNvSpPr txBox="1"/>
          <p:nvPr/>
        </p:nvSpPr>
        <p:spPr>
          <a:xfrm>
            <a:off x="0" y="4336536"/>
            <a:ext cx="12192000"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a:solidFill>
                  <a:schemeClr val="bg1">
                    <a:lumMod val="85000"/>
                  </a:schemeClr>
                </a:solidFill>
                <a:latin typeface="Arial" panose="020B0604020202020204" pitchFamily="34" charset="0"/>
                <a:cs typeface="Arial" panose="020B0604020202020204" pitchFamily="34" charset="0"/>
              </a:rPr>
              <a:t>Everywhere</a:t>
            </a:r>
          </a:p>
        </p:txBody>
      </p:sp>
      <p:sp>
        <p:nvSpPr>
          <p:cNvPr id="17" name="TextBox 16">
            <a:extLst>
              <a:ext uri="{FF2B5EF4-FFF2-40B4-BE49-F238E27FC236}">
                <a16:creationId xmlns:a16="http://schemas.microsoft.com/office/drawing/2014/main" id="{7E107582-D068-2145-A17C-FC33B117CDAC}"/>
              </a:ext>
            </a:extLst>
          </p:cNvPr>
          <p:cNvSpPr txBox="1"/>
          <p:nvPr/>
        </p:nvSpPr>
        <p:spPr>
          <a:xfrm>
            <a:off x="0" y="5167533"/>
            <a:ext cx="12192000"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a:solidFill>
                  <a:schemeClr val="bg1">
                    <a:lumMod val="85000"/>
                  </a:schemeClr>
                </a:solidFill>
                <a:latin typeface="Arial" panose="020B0604020202020204" pitchFamily="34" charset="0"/>
                <a:cs typeface="Arial" panose="020B0604020202020204" pitchFamily="34" charset="0"/>
              </a:rPr>
              <a:t>In All Contexts of Life</a:t>
            </a:r>
          </a:p>
        </p:txBody>
      </p:sp>
    </p:spTree>
    <p:extLst>
      <p:ext uri="{BB962C8B-B14F-4D97-AF65-F5344CB8AC3E}">
        <p14:creationId xmlns:p14="http://schemas.microsoft.com/office/powerpoint/2010/main" val="321070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775890"/>
            <a:ext cx="12192000" cy="551061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2" y="252670"/>
            <a:ext cx="12192000" cy="523220"/>
          </a:xfrm>
          <a:prstGeom prst="rect">
            <a:avLst/>
          </a:prstGeom>
          <a:solidFill>
            <a:schemeClr val="tx1">
              <a:lumMod val="85000"/>
              <a:lumOff val="15000"/>
            </a:schemeClr>
          </a:solidFill>
        </p:spPr>
        <p:txBody>
          <a:bodyPr wrap="square" rtlCol="0">
            <a:spAutoFit/>
          </a:bodyPr>
          <a:lstStyle/>
          <a:p>
            <a:pPr algn="ctr"/>
            <a:r>
              <a:rPr lang="en-US" sz="2800" i="1" dirty="0">
                <a:solidFill>
                  <a:schemeClr val="bg1"/>
                </a:solidFill>
                <a:ea typeface="Arial" charset="0"/>
                <a:cs typeface="Arial" charset="0"/>
              </a:rPr>
              <a:t>Cybercriminals rely on phishing </a:t>
            </a:r>
            <a:r>
              <a:rPr lang="en-US" sz="2800" i="1" dirty="0">
                <a:solidFill>
                  <a:schemeClr val="accent1"/>
                </a:solidFill>
                <a:ea typeface="Arial" charset="0"/>
                <a:cs typeface="Arial" charset="0"/>
              </a:rPr>
              <a:t>because it continues to work</a:t>
            </a:r>
            <a:r>
              <a:rPr lang="en-US" sz="2800" i="1" dirty="0">
                <a:solidFill>
                  <a:schemeClr val="bg1"/>
                </a:solidFill>
                <a:ea typeface="Arial" charset="0"/>
                <a:cs typeface="Arial" charset="0"/>
              </a:rPr>
              <a:t>…</a:t>
            </a:r>
            <a:endParaRPr lang="en-US" sz="2800" i="1" dirty="0">
              <a:solidFill>
                <a:srgbClr val="EE7D30"/>
              </a:solidFill>
              <a:ea typeface="Arial" charset="0"/>
              <a:cs typeface="Arial" charset="0"/>
            </a:endParaRPr>
          </a:p>
        </p:txBody>
      </p:sp>
      <p:pic>
        <p:nvPicPr>
          <p:cNvPr id="13" name="Picture 12" descr="A picture containing graphical user interface&#10;&#10;Description automatically generated">
            <a:extLst>
              <a:ext uri="{FF2B5EF4-FFF2-40B4-BE49-F238E27FC236}">
                <a16:creationId xmlns:a16="http://schemas.microsoft.com/office/drawing/2014/main" id="{4DE6BC8A-45DB-DC4B-9C29-C36A3E41B6F1}"/>
              </a:ext>
            </a:extLst>
          </p:cNvPr>
          <p:cNvPicPr>
            <a:picLocks noChangeAspect="1"/>
          </p:cNvPicPr>
          <p:nvPr/>
        </p:nvPicPr>
        <p:blipFill>
          <a:blip r:embed="rId3"/>
          <a:stretch>
            <a:fillRect/>
          </a:stretch>
        </p:blipFill>
        <p:spPr>
          <a:xfrm rot="21233647">
            <a:off x="385818" y="973464"/>
            <a:ext cx="4080370" cy="5115464"/>
          </a:xfrm>
          <a:prstGeom prst="rect">
            <a:avLst/>
          </a:prstGeom>
        </p:spPr>
      </p:pic>
      <p:sp>
        <p:nvSpPr>
          <p:cNvPr id="17" name="TextBox 16">
            <a:extLst>
              <a:ext uri="{FF2B5EF4-FFF2-40B4-BE49-F238E27FC236}">
                <a16:creationId xmlns:a16="http://schemas.microsoft.com/office/drawing/2014/main" id="{0B3417DF-C0BC-6142-BBB5-8DE3D787FDCD}"/>
              </a:ext>
            </a:extLst>
          </p:cNvPr>
          <p:cNvSpPr txBox="1"/>
          <p:nvPr/>
        </p:nvSpPr>
        <p:spPr>
          <a:xfrm>
            <a:off x="5158225" y="1487540"/>
            <a:ext cx="6625458" cy="3785652"/>
          </a:xfrm>
          <a:prstGeom prst="rect">
            <a:avLst/>
          </a:prstGeom>
          <a:noFill/>
        </p:spPr>
        <p:txBody>
          <a:bodyPr wrap="square" rtlCol="0">
            <a:spAutoFit/>
          </a:bodyPr>
          <a:lstStyle/>
          <a:p>
            <a:r>
              <a:rPr lang="en-US" sz="2400" dirty="0">
                <a:solidFill>
                  <a:schemeClr val="bg1"/>
                </a:solidFill>
              </a:rPr>
              <a:t>Verizon’s 2022 Data Breach Investigations Report states that </a:t>
            </a:r>
            <a:r>
              <a:rPr lang="en-US" sz="2400" i="1" dirty="0">
                <a:solidFill>
                  <a:schemeClr val="bg1"/>
                </a:solidFill>
              </a:rPr>
              <a:t>“the human element continues to drive breaches.”</a:t>
            </a:r>
          </a:p>
          <a:p>
            <a:endParaRPr lang="en-US" sz="2400" i="1" dirty="0">
              <a:solidFill>
                <a:schemeClr val="bg1"/>
              </a:solidFill>
            </a:endParaRPr>
          </a:p>
          <a:p>
            <a:endParaRPr lang="en-US" sz="2400" i="1" dirty="0">
              <a:solidFill>
                <a:schemeClr val="bg1"/>
              </a:solidFill>
            </a:endParaRPr>
          </a:p>
          <a:p>
            <a:r>
              <a:rPr lang="en-US" sz="2400" i="1" dirty="0">
                <a:solidFill>
                  <a:schemeClr val="bg1"/>
                </a:solidFill>
              </a:rPr>
              <a:t>“This year, 82% of breaches involved the human element. Whether it is the use of stolen credentials, phishing, misuse or simply error, people continue to play a very large role in incidents and breaches alike.”</a:t>
            </a:r>
            <a:r>
              <a:rPr lang="en-US" sz="2400" i="1" dirty="0"/>
              <a:t>.” </a:t>
            </a:r>
          </a:p>
        </p:txBody>
      </p:sp>
    </p:spTree>
    <p:extLst>
      <p:ext uri="{BB962C8B-B14F-4D97-AF65-F5344CB8AC3E}">
        <p14:creationId xmlns:p14="http://schemas.microsoft.com/office/powerpoint/2010/main" val="2706073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dirty="0"/>
              <a:t>Agenda</a:t>
            </a:r>
          </a:p>
        </p:txBody>
      </p:sp>
      <p:sp>
        <p:nvSpPr>
          <p:cNvPr id="3" name="Content Placeholder 2"/>
          <p:cNvSpPr>
            <a:spLocks noGrp="1"/>
          </p:cNvSpPr>
          <p:nvPr>
            <p:ph idx="1"/>
          </p:nvPr>
        </p:nvSpPr>
        <p:spPr/>
        <p:txBody>
          <a:bodyPr/>
          <a:lstStyle/>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The Threat Landscape</a:t>
            </a:r>
          </a:p>
          <a:p>
            <a:pPr marL="514350" indent="-514350">
              <a:buFont typeface="+mj-lt"/>
              <a:buAutoNum type="arabicPeriod"/>
            </a:pPr>
            <a:r>
              <a:rPr lang="en-US" sz="2800" dirty="0">
                <a:latin typeface="Arial" panose="020B0604020202020204" pitchFamily="34" charset="0"/>
                <a:cs typeface="Arial" panose="020B0604020202020204" pitchFamily="34" charset="0"/>
              </a:rPr>
              <a:t>Phishing benchmark data by industry</a:t>
            </a:r>
          </a:p>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Your Security Culture &amp; “Human Firewall”</a:t>
            </a:r>
          </a:p>
        </p:txBody>
      </p:sp>
    </p:spTree>
    <p:extLst>
      <p:ext uri="{BB962C8B-B14F-4D97-AF65-F5344CB8AC3E}">
        <p14:creationId xmlns:p14="http://schemas.microsoft.com/office/powerpoint/2010/main" val="391561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pic>
        <p:nvPicPr>
          <p:cNvPr id="665" name="Google Shape;665;p18"/>
          <p:cNvPicPr preferRelativeResize="0"/>
          <p:nvPr/>
        </p:nvPicPr>
        <p:blipFill rotWithShape="1">
          <a:blip r:embed="rId3">
            <a:alphaModFix/>
          </a:blip>
          <a:srcRect/>
          <a:stretch/>
        </p:blipFill>
        <p:spPr>
          <a:xfrm>
            <a:off x="1097279" y="76200"/>
            <a:ext cx="9997441" cy="6248401"/>
          </a:xfrm>
          <a:prstGeom prst="rect">
            <a:avLst/>
          </a:prstGeom>
          <a:noFill/>
          <a:ln>
            <a:noFill/>
          </a:ln>
        </p:spPr>
      </p:pic>
    </p:spTree>
    <p:extLst>
      <p:ext uri="{BB962C8B-B14F-4D97-AF65-F5344CB8AC3E}">
        <p14:creationId xmlns:p14="http://schemas.microsoft.com/office/powerpoint/2010/main" val="377707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A46132-B7D8-B342-901D-E73A1834670D}"/>
              </a:ext>
            </a:extLst>
          </p:cNvPr>
          <p:cNvSpPr/>
          <p:nvPr/>
        </p:nvSpPr>
        <p:spPr>
          <a:xfrm>
            <a:off x="9920614" y="390867"/>
            <a:ext cx="2271386" cy="5632311"/>
          </a:xfrm>
          <a:prstGeom prst="rect">
            <a:avLst/>
          </a:prstGeom>
          <a:solidFill>
            <a:schemeClr val="bg2"/>
          </a:solidFill>
          <a:effectLst>
            <a:outerShdw blurRad="50800" dist="38100" dir="5400000" algn="t" rotWithShape="0">
              <a:prstClr val="black">
                <a:alpha val="40000"/>
              </a:prstClr>
            </a:outerShdw>
          </a:effectLst>
        </p:spPr>
        <p:txBody>
          <a:bodyPr wrap="square">
            <a:spAutoFit/>
          </a:bodyPr>
          <a:lstStyle/>
          <a:p>
            <a:r>
              <a:rPr lang="en-US" dirty="0"/>
              <a:t>All </a:t>
            </a:r>
            <a:r>
              <a:rPr lang="en-US" b="1" dirty="0">
                <a:solidFill>
                  <a:srgbClr val="F8751E"/>
                </a:solidFill>
              </a:rPr>
              <a:t>23,400</a:t>
            </a:r>
            <a:r>
              <a:rPr lang="en-US" dirty="0"/>
              <a:t> customers were using the KnowBe4 platform according to the recommended best practices for a new-school security awareness approach:</a:t>
            </a:r>
          </a:p>
          <a:p>
            <a:endParaRPr lang="en-US" dirty="0"/>
          </a:p>
          <a:p>
            <a:pPr marL="285750" indent="-285750">
              <a:buFont typeface="Wingdings" pitchFamily="2" charset="2"/>
              <a:buChar char="ü"/>
            </a:pPr>
            <a:r>
              <a:rPr lang="en-US" dirty="0"/>
              <a:t>Running an initial </a:t>
            </a:r>
            <a:r>
              <a:rPr lang="en-US" b="1" dirty="0"/>
              <a:t>baseline</a:t>
            </a:r>
            <a:r>
              <a:rPr lang="en-US" dirty="0"/>
              <a:t> test</a:t>
            </a:r>
          </a:p>
          <a:p>
            <a:pPr marL="285750" indent="-285750">
              <a:buFont typeface="Wingdings" pitchFamily="2" charset="2"/>
              <a:buChar char="ü"/>
            </a:pPr>
            <a:r>
              <a:rPr lang="en-US" dirty="0"/>
              <a:t>Training their users through </a:t>
            </a:r>
            <a:r>
              <a:rPr lang="en-US" b="1" dirty="0"/>
              <a:t>realistic</a:t>
            </a:r>
            <a:r>
              <a:rPr lang="en-US" dirty="0"/>
              <a:t> on-demand, interactive training</a:t>
            </a:r>
          </a:p>
          <a:p>
            <a:pPr marL="285750" indent="-285750">
              <a:buFont typeface="Wingdings" pitchFamily="2" charset="2"/>
              <a:buChar char="ü"/>
            </a:pPr>
            <a:r>
              <a:rPr lang="en-US" b="1" dirty="0"/>
              <a:t>Frequent simulated testing </a:t>
            </a:r>
            <a:r>
              <a:rPr lang="en-US" dirty="0"/>
              <a:t>at least once a month to reinforce the training</a:t>
            </a:r>
          </a:p>
        </p:txBody>
      </p:sp>
      <p:pic>
        <p:nvPicPr>
          <p:cNvPr id="4" name="Picture 3" descr="Graphical user interface, application&#10;&#10;Description automatically generated">
            <a:extLst>
              <a:ext uri="{FF2B5EF4-FFF2-40B4-BE49-F238E27FC236}">
                <a16:creationId xmlns:a16="http://schemas.microsoft.com/office/drawing/2014/main" id="{9247875B-C587-B14F-93E5-04F24EE77965}"/>
              </a:ext>
            </a:extLst>
          </p:cNvPr>
          <p:cNvPicPr>
            <a:picLocks noChangeAspect="1"/>
          </p:cNvPicPr>
          <p:nvPr/>
        </p:nvPicPr>
        <p:blipFill>
          <a:blip r:embed="rId2"/>
          <a:stretch>
            <a:fillRect/>
          </a:stretch>
        </p:blipFill>
        <p:spPr>
          <a:xfrm>
            <a:off x="166710" y="281081"/>
            <a:ext cx="9609135" cy="5851885"/>
          </a:xfrm>
          <a:prstGeom prst="rect">
            <a:avLst/>
          </a:prstGeom>
        </p:spPr>
      </p:pic>
    </p:spTree>
    <p:extLst>
      <p:ext uri="{BB962C8B-B14F-4D97-AF65-F5344CB8AC3E}">
        <p14:creationId xmlns:p14="http://schemas.microsoft.com/office/powerpoint/2010/main" val="198430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6">
            <a:extLst>
              <a:ext uri="{FF2B5EF4-FFF2-40B4-BE49-F238E27FC236}">
                <a16:creationId xmlns:a16="http://schemas.microsoft.com/office/drawing/2014/main" id="{B20232D6-B8C2-B64A-B64D-775255F47D41}"/>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RISKY BUSINESS</a:t>
            </a:r>
          </a:p>
        </p:txBody>
      </p:sp>
      <p:pic>
        <p:nvPicPr>
          <p:cNvPr id="4" name="Picture 3" descr="Company name&#10;&#10;Description automatically generated with low confidence">
            <a:extLst>
              <a:ext uri="{FF2B5EF4-FFF2-40B4-BE49-F238E27FC236}">
                <a16:creationId xmlns:a16="http://schemas.microsoft.com/office/drawing/2014/main" id="{87E47554-860F-F449-B183-78B0AB8F9F89}"/>
              </a:ext>
            </a:extLst>
          </p:cNvPr>
          <p:cNvPicPr>
            <a:picLocks noChangeAspect="1"/>
          </p:cNvPicPr>
          <p:nvPr/>
        </p:nvPicPr>
        <p:blipFill>
          <a:blip r:embed="rId2"/>
          <a:stretch>
            <a:fillRect/>
          </a:stretch>
        </p:blipFill>
        <p:spPr>
          <a:xfrm>
            <a:off x="4502428" y="674182"/>
            <a:ext cx="7225748" cy="5509635"/>
          </a:xfrm>
          <a:prstGeom prst="rect">
            <a:avLst/>
          </a:prstGeom>
        </p:spPr>
      </p:pic>
    </p:spTree>
    <p:extLst>
      <p:ext uri="{BB962C8B-B14F-4D97-AF65-F5344CB8AC3E}">
        <p14:creationId xmlns:p14="http://schemas.microsoft.com/office/powerpoint/2010/main" val="428963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able&#10;&#10;Description automatically generated">
            <a:extLst>
              <a:ext uri="{FF2B5EF4-FFF2-40B4-BE49-F238E27FC236}">
                <a16:creationId xmlns:a16="http://schemas.microsoft.com/office/drawing/2014/main" id="{EDD266C6-32FF-434E-AD12-CE014C33E47C}"/>
              </a:ext>
            </a:extLst>
          </p:cNvPr>
          <p:cNvPicPr>
            <a:picLocks noChangeAspect="1"/>
          </p:cNvPicPr>
          <p:nvPr/>
        </p:nvPicPr>
        <p:blipFill>
          <a:blip r:embed="rId3"/>
          <a:stretch>
            <a:fillRect/>
          </a:stretch>
        </p:blipFill>
        <p:spPr>
          <a:xfrm>
            <a:off x="3115733" y="0"/>
            <a:ext cx="4538133" cy="6981738"/>
          </a:xfrm>
          <a:prstGeom prst="rect">
            <a:avLst/>
          </a:prstGeom>
        </p:spPr>
      </p:pic>
    </p:spTree>
    <p:extLst>
      <p:ext uri="{BB962C8B-B14F-4D97-AF65-F5344CB8AC3E}">
        <p14:creationId xmlns:p14="http://schemas.microsoft.com/office/powerpoint/2010/main" val="95658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69BC2BE7-43C4-294C-8807-F3CBD735D375}"/>
              </a:ext>
            </a:extLst>
          </p:cNvPr>
          <p:cNvPicPr>
            <a:picLocks noChangeAspect="1"/>
          </p:cNvPicPr>
          <p:nvPr/>
        </p:nvPicPr>
        <p:blipFill>
          <a:blip r:embed="rId2"/>
          <a:stretch>
            <a:fillRect/>
          </a:stretch>
        </p:blipFill>
        <p:spPr>
          <a:xfrm>
            <a:off x="3014133" y="0"/>
            <a:ext cx="4538133" cy="6981738"/>
          </a:xfrm>
          <a:prstGeom prst="rect">
            <a:avLst/>
          </a:prstGeom>
        </p:spPr>
      </p:pic>
    </p:spTree>
    <p:extLst>
      <p:ext uri="{BB962C8B-B14F-4D97-AF65-F5344CB8AC3E}">
        <p14:creationId xmlns:p14="http://schemas.microsoft.com/office/powerpoint/2010/main" val="3965469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able&#10;&#10;Description automatically generated">
            <a:extLst>
              <a:ext uri="{FF2B5EF4-FFF2-40B4-BE49-F238E27FC236}">
                <a16:creationId xmlns:a16="http://schemas.microsoft.com/office/drawing/2014/main" id="{8B35F73B-66BE-8044-B790-0955B4478036}"/>
              </a:ext>
            </a:extLst>
          </p:cNvPr>
          <p:cNvPicPr>
            <a:picLocks noChangeAspect="1"/>
          </p:cNvPicPr>
          <p:nvPr/>
        </p:nvPicPr>
        <p:blipFill>
          <a:blip r:embed="rId3"/>
          <a:stretch>
            <a:fillRect/>
          </a:stretch>
        </p:blipFill>
        <p:spPr>
          <a:xfrm>
            <a:off x="2946400" y="0"/>
            <a:ext cx="4571999" cy="7033839"/>
          </a:xfrm>
          <a:prstGeom prst="rect">
            <a:avLst/>
          </a:prstGeom>
        </p:spPr>
      </p:pic>
    </p:spTree>
    <p:extLst>
      <p:ext uri="{BB962C8B-B14F-4D97-AF65-F5344CB8AC3E}">
        <p14:creationId xmlns:p14="http://schemas.microsoft.com/office/powerpoint/2010/main" val="341123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Table&#10;&#10;Description automatically generated">
            <a:extLst>
              <a:ext uri="{FF2B5EF4-FFF2-40B4-BE49-F238E27FC236}">
                <a16:creationId xmlns:a16="http://schemas.microsoft.com/office/drawing/2014/main" id="{346FA9A4-6A74-0C4C-B9A2-2FB3D193800F}"/>
              </a:ext>
            </a:extLst>
          </p:cNvPr>
          <p:cNvPicPr>
            <a:picLocks noChangeAspect="1"/>
          </p:cNvPicPr>
          <p:nvPr/>
        </p:nvPicPr>
        <p:blipFill rotWithShape="1">
          <a:blip r:embed="rId2"/>
          <a:srcRect b="51917"/>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1316719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07A3BEB-15C4-4C42-88F8-6BA688B88ABB}"/>
              </a:ext>
            </a:extLst>
          </p:cNvPr>
          <p:cNvSpPr txBox="1"/>
          <p:nvPr/>
        </p:nvSpPr>
        <p:spPr>
          <a:xfrm>
            <a:off x="1070136" y="733426"/>
            <a:ext cx="5323715" cy="93904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kern="1200" dirty="0">
                <a:solidFill>
                  <a:schemeClr val="tx1"/>
                </a:solidFill>
                <a:latin typeface="+mj-lt"/>
                <a:ea typeface="+mj-ea"/>
                <a:cs typeface="+mj-cs"/>
              </a:rPr>
              <a:t>What is Phishing?</a:t>
            </a:r>
          </a:p>
        </p:txBody>
      </p:sp>
      <p:sp>
        <p:nvSpPr>
          <p:cNvPr id="3" name="TextBox 2">
            <a:extLst>
              <a:ext uri="{FF2B5EF4-FFF2-40B4-BE49-F238E27FC236}">
                <a16:creationId xmlns:a16="http://schemas.microsoft.com/office/drawing/2014/main" id="{63464097-4BB4-6145-8EAE-E11C9AF3851A}"/>
              </a:ext>
            </a:extLst>
          </p:cNvPr>
          <p:cNvSpPr txBox="1"/>
          <p:nvPr/>
        </p:nvSpPr>
        <p:spPr>
          <a:xfrm>
            <a:off x="457200" y="1816642"/>
            <a:ext cx="7490811" cy="4124336"/>
          </a:xfrm>
          <a:prstGeom prst="rect">
            <a:avLst/>
          </a:prstGeom>
        </p:spPr>
        <p:txBody>
          <a:bodyPr vert="horz" lIns="91440" tIns="45720" rIns="91440" bIns="45720" rtlCol="0" anchor="t">
            <a:normAutofit lnSpcReduction="10000"/>
          </a:bodyPr>
          <a:lstStyle/>
          <a:p>
            <a:pPr algn="ctr">
              <a:lnSpc>
                <a:spcPct val="90000"/>
              </a:lnSpc>
              <a:spcAft>
                <a:spcPts val="600"/>
              </a:spcAft>
            </a:pPr>
            <a:r>
              <a:rPr lang="en-US" sz="2400" dirty="0"/>
              <a:t>Sending a fraudulent communication that appear to come from credible source.</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a:lnSpc>
                <a:spcPct val="90000"/>
              </a:lnSpc>
              <a:spcAft>
                <a:spcPts val="600"/>
              </a:spcAft>
            </a:pPr>
            <a:r>
              <a:rPr lang="en-US" sz="2400" b="1" dirty="0"/>
              <a:t>Types:</a:t>
            </a:r>
          </a:p>
          <a:p>
            <a:pPr marL="285750" indent="-228600">
              <a:lnSpc>
                <a:spcPct val="90000"/>
              </a:lnSpc>
              <a:spcAft>
                <a:spcPts val="600"/>
              </a:spcAft>
              <a:buFont typeface="Arial" panose="020B0604020202020204" pitchFamily="34" charset="0"/>
              <a:buChar char="•"/>
            </a:pPr>
            <a:r>
              <a:rPr lang="en-US" sz="2400" b="1" i="1" dirty="0"/>
              <a:t>Spear Phishing</a:t>
            </a:r>
            <a:r>
              <a:rPr lang="en-US" sz="2400" dirty="0"/>
              <a:t> – targets a specific group or types of individuals</a:t>
            </a:r>
          </a:p>
          <a:p>
            <a:pPr marL="285750" indent="-228600">
              <a:lnSpc>
                <a:spcPct val="90000"/>
              </a:lnSpc>
              <a:spcAft>
                <a:spcPts val="600"/>
              </a:spcAft>
              <a:buFont typeface="Arial" panose="020B0604020202020204" pitchFamily="34" charset="0"/>
              <a:buChar char="•"/>
            </a:pPr>
            <a:r>
              <a:rPr lang="en-US" sz="2400" b="1" i="1" dirty="0"/>
              <a:t>Whaling </a:t>
            </a:r>
            <a:r>
              <a:rPr lang="en-US" sz="2400" dirty="0"/>
              <a:t>– targets a specific person</a:t>
            </a:r>
          </a:p>
          <a:p>
            <a:pPr marL="285750" indent="-228600">
              <a:lnSpc>
                <a:spcPct val="90000"/>
              </a:lnSpc>
              <a:spcAft>
                <a:spcPts val="600"/>
              </a:spcAft>
              <a:buFont typeface="Arial" panose="020B0604020202020204" pitchFamily="34" charset="0"/>
              <a:buChar char="•"/>
            </a:pPr>
            <a:r>
              <a:rPr lang="en-US" sz="2400" b="1" i="1" dirty="0"/>
              <a:t>Vishing</a:t>
            </a:r>
            <a:r>
              <a:rPr lang="en-US" sz="2400" dirty="0"/>
              <a:t> – comes through a voice call</a:t>
            </a:r>
          </a:p>
          <a:p>
            <a:pPr marL="285750" indent="-228600">
              <a:lnSpc>
                <a:spcPct val="90000"/>
              </a:lnSpc>
              <a:spcAft>
                <a:spcPts val="600"/>
              </a:spcAft>
              <a:buFont typeface="Arial" panose="020B0604020202020204" pitchFamily="34" charset="0"/>
              <a:buChar char="•"/>
            </a:pPr>
            <a:r>
              <a:rPr lang="en-US" sz="2400" b="1" i="1" dirty="0" err="1"/>
              <a:t>Smishing</a:t>
            </a:r>
            <a:r>
              <a:rPr lang="en-US" sz="2400" b="1" i="1" dirty="0"/>
              <a:t> </a:t>
            </a:r>
            <a:r>
              <a:rPr lang="en-US" sz="2400" dirty="0"/>
              <a:t>– sent through text or SMS</a:t>
            </a:r>
          </a:p>
          <a:p>
            <a:pPr marL="285750" indent="-228600">
              <a:lnSpc>
                <a:spcPct val="90000"/>
              </a:lnSpc>
              <a:spcAft>
                <a:spcPts val="600"/>
              </a:spcAft>
              <a:buFont typeface="Arial" panose="020B0604020202020204" pitchFamily="34" charset="0"/>
              <a:buChar char="•"/>
            </a:pPr>
            <a:r>
              <a:rPr lang="en-US" sz="2400" b="1" i="1" dirty="0"/>
              <a:t>Email</a:t>
            </a:r>
            <a:r>
              <a:rPr lang="en-US" sz="2400" dirty="0"/>
              <a:t> – comes through email…most common</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10;&#10;Description automatically generated">
            <a:extLst>
              <a:ext uri="{FF2B5EF4-FFF2-40B4-BE49-F238E27FC236}">
                <a16:creationId xmlns:a16="http://schemas.microsoft.com/office/drawing/2014/main" id="{91199559-ECB4-F84A-9DFD-14E5C7B5771E}"/>
              </a:ext>
            </a:extLst>
          </p:cNvPr>
          <p:cNvPicPr>
            <a:picLocks noChangeAspect="1"/>
          </p:cNvPicPr>
          <p:nvPr/>
        </p:nvPicPr>
        <p:blipFill>
          <a:blip r:embed="rId2"/>
          <a:stretch>
            <a:fillRect/>
          </a:stretch>
        </p:blipFill>
        <p:spPr>
          <a:xfrm>
            <a:off x="8322507" y="1816641"/>
            <a:ext cx="3694171" cy="2767062"/>
          </a:xfrm>
          <a:prstGeom prst="rect">
            <a:avLst/>
          </a:prstGeom>
        </p:spPr>
      </p:pic>
    </p:spTree>
    <p:extLst>
      <p:ext uri="{BB962C8B-B14F-4D97-AF65-F5344CB8AC3E}">
        <p14:creationId xmlns:p14="http://schemas.microsoft.com/office/powerpoint/2010/main" val="2353816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53EB931-6E0F-D34E-8562-A6C536F0667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0" name="Content Placeholder 9">
            <a:extLst>
              <a:ext uri="{FF2B5EF4-FFF2-40B4-BE49-F238E27FC236}">
                <a16:creationId xmlns:a16="http://schemas.microsoft.com/office/drawing/2014/main" id="{A0E9481C-090F-8D45-8562-ECA716D7F2DD}"/>
              </a:ext>
            </a:extLst>
          </p:cNvPr>
          <p:cNvSpPr>
            <a:spLocks noGrp="1"/>
          </p:cNvSpPr>
          <p:nvPr>
            <p:ph idx="1"/>
          </p:nvPr>
        </p:nvSpPr>
        <p:spPr>
          <a:xfrm>
            <a:off x="314092" y="1226184"/>
            <a:ext cx="5315998" cy="5029317"/>
          </a:xfrm>
        </p:spPr>
        <p:txBody>
          <a:bodyPr>
            <a:normAutofit fontScale="77500" lnSpcReduction="20000"/>
          </a:bodyPr>
          <a:lstStyle/>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Fake invoices, POs, and RFQs </a:t>
            </a:r>
            <a:endParaRPr lang="en-US" sz="2800" dirty="0">
              <a:solidFill>
                <a:srgbClr val="000000"/>
              </a:solidFill>
            </a:endParaRPr>
          </a:p>
          <a:p>
            <a:pPr lvl="1" fontAlgn="base">
              <a:buFont typeface="Arial" panose="020B0604020202020204" pitchFamily="34" charset="0"/>
              <a:buChar char="•"/>
            </a:pPr>
            <a:r>
              <a:rPr lang="en-US" sz="2200" dirty="0">
                <a:solidFill>
                  <a:srgbClr val="000000"/>
                </a:solidFill>
                <a:latin typeface="Calibri" panose="020F0502020204030204" pitchFamily="34" charset="0"/>
              </a:rPr>
              <a:t>“Your invoice is past due. Click here to pay it now.”</a:t>
            </a:r>
            <a:endParaRPr lang="en-US" sz="22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Fake package or parcel delivery notifications</a:t>
            </a:r>
            <a:endParaRPr lang="en-US" sz="28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Email upgrade/update notifications</a:t>
            </a:r>
            <a:endParaRPr lang="en-US" sz="2800" dirty="0">
              <a:solidFill>
                <a:srgbClr val="000000"/>
              </a:solidFill>
            </a:endParaRPr>
          </a:p>
          <a:p>
            <a:pPr lvl="1" fontAlgn="base">
              <a:buFont typeface="Arial" panose="020B0604020202020204" pitchFamily="34" charset="0"/>
              <a:buChar char="•"/>
            </a:pPr>
            <a:r>
              <a:rPr lang="en-US" sz="2200" dirty="0">
                <a:solidFill>
                  <a:srgbClr val="000000"/>
                </a:solidFill>
                <a:latin typeface="Calibri" panose="020F0502020204030204" pitchFamily="34" charset="0"/>
              </a:rPr>
              <a:t>“Upgrade your email or ALL of your email will be deleted. UPGRADE NOW.”</a:t>
            </a:r>
            <a:endParaRPr lang="en-US" sz="22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Email password expiration notifications</a:t>
            </a:r>
            <a:endParaRPr lang="en-US" sz="2800" dirty="0">
              <a:solidFill>
                <a:srgbClr val="000000"/>
              </a:solidFill>
            </a:endParaRPr>
          </a:p>
          <a:p>
            <a:pPr lvl="1" fontAlgn="base">
              <a:buFont typeface="Arial" panose="020B0604020202020204" pitchFamily="34" charset="0"/>
              <a:buChar char="•"/>
            </a:pPr>
            <a:r>
              <a:rPr lang="en-US" sz="2200" dirty="0">
                <a:solidFill>
                  <a:srgbClr val="000000"/>
                </a:solidFill>
                <a:latin typeface="Calibri" panose="020F0502020204030204" pitchFamily="34" charset="0"/>
              </a:rPr>
              <a:t>“Your password is expired. Create your new password so you can log in.”</a:t>
            </a:r>
            <a:endParaRPr lang="en-US" sz="22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Fake file delivery, sharing, or signing notifications</a:t>
            </a:r>
            <a:endParaRPr lang="en-US" sz="28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Bogus online account “verifications” or “updates”</a:t>
            </a:r>
            <a:endParaRPr lang="en-US" sz="2800" dirty="0">
              <a:solidFill>
                <a:srgbClr val="000000"/>
              </a:solidFill>
            </a:endParaRPr>
          </a:p>
          <a:p>
            <a:pPr marL="285750" indent="-285750" fontAlgn="base">
              <a:buFont typeface="Arial" panose="020B0604020202020204" pitchFamily="34" charset="0"/>
              <a:buChar char="•"/>
            </a:pPr>
            <a:r>
              <a:rPr lang="en-US" sz="2800" dirty="0">
                <a:solidFill>
                  <a:srgbClr val="000000"/>
                </a:solidFill>
                <a:latin typeface="Calibri" panose="020F0502020204030204" pitchFamily="34" charset="0"/>
              </a:rPr>
              <a:t>Email deactivation warnings</a:t>
            </a:r>
            <a:endParaRPr lang="en-US" sz="2800" dirty="0">
              <a:solidFill>
                <a:srgbClr val="000000"/>
              </a:solidFill>
            </a:endParaRPr>
          </a:p>
          <a:p>
            <a:pPr lvl="1" fontAlgn="base">
              <a:buFont typeface="Arial" panose="020B0604020202020204" pitchFamily="34" charset="0"/>
              <a:buChar char="•"/>
            </a:pPr>
            <a:r>
              <a:rPr lang="en-US" sz="2200" dirty="0">
                <a:solidFill>
                  <a:srgbClr val="000000"/>
                </a:solidFill>
                <a:latin typeface="Calibri" panose="020F0502020204030204" pitchFamily="34" charset="0"/>
              </a:rPr>
              <a:t>“Your email will be deactivated if you don’t click here to cancel deactivation.”</a:t>
            </a:r>
            <a:endParaRPr lang="en-US" sz="2200" dirty="0">
              <a:solidFill>
                <a:srgbClr val="000000"/>
              </a:solidFill>
            </a:endParaRPr>
          </a:p>
        </p:txBody>
      </p:sp>
      <p:sp>
        <p:nvSpPr>
          <p:cNvPr id="7" name="Title 6">
            <a:extLst>
              <a:ext uri="{FF2B5EF4-FFF2-40B4-BE49-F238E27FC236}">
                <a16:creationId xmlns:a16="http://schemas.microsoft.com/office/drawing/2014/main" id="{7D090E86-5E01-A74C-B473-9EEDB0BA4A53}"/>
              </a:ext>
            </a:extLst>
          </p:cNvPr>
          <p:cNvSpPr>
            <a:spLocks noGrp="1"/>
          </p:cNvSpPr>
          <p:nvPr>
            <p:ph type="title"/>
          </p:nvPr>
        </p:nvSpPr>
        <p:spPr>
          <a:xfrm>
            <a:off x="170037" y="460471"/>
            <a:ext cx="5604107" cy="487403"/>
          </a:xfrm>
        </p:spPr>
        <p:txBody>
          <a:bodyPr>
            <a:normAutofit fontScale="90000"/>
          </a:bodyPr>
          <a:lstStyle/>
          <a:p>
            <a:r>
              <a:rPr lang="en-US" dirty="0">
                <a:solidFill>
                  <a:srgbClr val="000000"/>
                </a:solidFill>
                <a:latin typeface="Calibri" panose="020F0502020204030204" pitchFamily="34" charset="0"/>
              </a:rPr>
              <a:t>Most Common Phishing Techniques</a:t>
            </a:r>
            <a:endParaRPr lang="en-US" dirty="0"/>
          </a:p>
        </p:txBody>
      </p:sp>
      <p:sp>
        <p:nvSpPr>
          <p:cNvPr id="4" name="Slide Number Placeholder 3">
            <a:extLst>
              <a:ext uri="{FF2B5EF4-FFF2-40B4-BE49-F238E27FC236}">
                <a16:creationId xmlns:a16="http://schemas.microsoft.com/office/drawing/2014/main" id="{CFF6663A-FCA2-0445-82D3-C6ADD84B8CAE}"/>
              </a:ext>
            </a:extLst>
          </p:cNvPr>
          <p:cNvSpPr>
            <a:spLocks noGrp="1"/>
          </p:cNvSpPr>
          <p:nvPr>
            <p:ph type="sldNum" sz="quarter" idx="4"/>
          </p:nvPr>
        </p:nvSpPr>
        <p:spPr>
          <a:xfrm>
            <a:off x="314093" y="6324718"/>
            <a:ext cx="59275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DF8329-2906-42EF-9273-ADEE60AFF691}" type="slidenum">
              <a:rPr lang="en-US" smtClean="0"/>
              <a:pPr/>
              <a:t>18</a:t>
            </a:fld>
            <a:endParaRPr lang="en-US"/>
          </a:p>
        </p:txBody>
      </p:sp>
    </p:spTree>
    <p:extLst>
      <p:ext uri="{BB962C8B-B14F-4D97-AF65-F5344CB8AC3E}">
        <p14:creationId xmlns:p14="http://schemas.microsoft.com/office/powerpoint/2010/main" val="140868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C69F-96F0-4840-AA31-E425DDE26CAF}"/>
              </a:ext>
            </a:extLst>
          </p:cNvPr>
          <p:cNvSpPr>
            <a:spLocks noGrp="1"/>
          </p:cNvSpPr>
          <p:nvPr>
            <p:ph type="title"/>
          </p:nvPr>
        </p:nvSpPr>
        <p:spPr>
          <a:xfrm>
            <a:off x="805661" y="1401859"/>
            <a:ext cx="3510845" cy="4054282"/>
          </a:xfrm>
        </p:spPr>
        <p:txBody>
          <a:bodyPr vert="horz" lIns="91440" tIns="45720" rIns="91440" bIns="45720" rtlCol="0" anchor="ctr">
            <a:normAutofit/>
          </a:bodyPr>
          <a:lstStyle/>
          <a:p>
            <a:pPr algn="l"/>
            <a:r>
              <a:rPr lang="en-US" kern="1200" dirty="0">
                <a:solidFill>
                  <a:srgbClr val="FFFFFF"/>
                </a:solidFill>
                <a:latin typeface="+mj-lt"/>
                <a:ea typeface="+mj-ea"/>
                <a:cs typeface="+mj-cs"/>
              </a:rPr>
              <a:t>Most Interesting Phishing Techniques</a:t>
            </a:r>
          </a:p>
        </p:txBody>
      </p:sp>
      <p:sp>
        <p:nvSpPr>
          <p:cNvPr id="5" name="Rectangle 4">
            <a:extLst>
              <a:ext uri="{FF2B5EF4-FFF2-40B4-BE49-F238E27FC236}">
                <a16:creationId xmlns:a16="http://schemas.microsoft.com/office/drawing/2014/main" id="{ED01B347-F3D5-ED44-BD01-4CC1D775E7C9}"/>
              </a:ext>
            </a:extLst>
          </p:cNvPr>
          <p:cNvSpPr/>
          <p:nvPr/>
        </p:nvSpPr>
        <p:spPr>
          <a:xfrm>
            <a:off x="4854202" y="1553133"/>
            <a:ext cx="6797054" cy="4426227"/>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2200" dirty="0"/>
              <a:t>Coronavirus-related attacks – up by 6,000%!</a:t>
            </a:r>
          </a:p>
          <a:p>
            <a:pPr marL="342900" indent="-228600">
              <a:lnSpc>
                <a:spcPct val="90000"/>
              </a:lnSpc>
              <a:spcAft>
                <a:spcPts val="600"/>
              </a:spcAft>
              <a:buFont typeface="Arial" panose="020B0604020202020204" pitchFamily="34" charset="0"/>
              <a:buChar char="•"/>
            </a:pPr>
            <a:r>
              <a:rPr lang="en-US" sz="2200" dirty="0"/>
              <a:t>Google Calendar invites</a:t>
            </a:r>
          </a:p>
          <a:p>
            <a:pPr marL="342900" indent="-228600">
              <a:lnSpc>
                <a:spcPct val="90000"/>
              </a:lnSpc>
              <a:spcAft>
                <a:spcPts val="600"/>
              </a:spcAft>
              <a:buFont typeface="Arial" panose="020B0604020202020204" pitchFamily="34" charset="0"/>
              <a:buChar char="•"/>
            </a:pPr>
            <a:r>
              <a:rPr lang="en-US" sz="2200" dirty="0"/>
              <a:t>Fake attachments</a:t>
            </a:r>
          </a:p>
          <a:p>
            <a:pPr marL="342900" indent="-228600">
              <a:lnSpc>
                <a:spcPct val="90000"/>
              </a:lnSpc>
              <a:spcAft>
                <a:spcPts val="600"/>
              </a:spcAft>
              <a:buFont typeface="Arial" panose="020B0604020202020204" pitchFamily="34" charset="0"/>
              <a:buChar char="•"/>
            </a:pPr>
            <a:r>
              <a:rPr lang="en-US" sz="2200" dirty="0"/>
              <a:t>Fake “Trusted Sender” email headers</a:t>
            </a:r>
          </a:p>
          <a:p>
            <a:pPr marL="342900" indent="-228600">
              <a:lnSpc>
                <a:spcPct val="90000"/>
              </a:lnSpc>
              <a:spcAft>
                <a:spcPts val="600"/>
              </a:spcAft>
              <a:buFont typeface="Arial" panose="020B0604020202020204" pitchFamily="34" charset="0"/>
              <a:buChar char="•"/>
            </a:pPr>
            <a:r>
              <a:rPr lang="en-US" sz="2200" dirty="0"/>
              <a:t>Online file sharing services…Microsoft Sway, Dropbox</a:t>
            </a:r>
          </a:p>
          <a:p>
            <a:pPr marL="342900" indent="-228600">
              <a:lnSpc>
                <a:spcPct val="90000"/>
              </a:lnSpc>
              <a:spcAft>
                <a:spcPts val="600"/>
              </a:spcAft>
              <a:buFont typeface="Arial" panose="020B0604020202020204" pitchFamily="34" charset="0"/>
              <a:buChar char="•"/>
            </a:pPr>
            <a:r>
              <a:rPr lang="en-US" sz="2400" dirty="0"/>
              <a:t>Zoom, GoToMeeting, and other meeting invites…“Your meeting attendees are waiting!”</a:t>
            </a:r>
          </a:p>
          <a:p>
            <a:pPr marL="342900" indent="-228600">
              <a:lnSpc>
                <a:spcPct val="90000"/>
              </a:lnSpc>
              <a:spcAft>
                <a:spcPts val="600"/>
              </a:spcAft>
              <a:buFont typeface="Arial" panose="020B0604020202020204" pitchFamily="34" charset="0"/>
              <a:buChar char="•"/>
            </a:pPr>
            <a:r>
              <a:rPr lang="en-US" sz="2400" dirty="0"/>
              <a:t>Instacart and other grocery delivery</a:t>
            </a:r>
          </a:p>
          <a:p>
            <a:pPr marL="342900" indent="-228600">
              <a:lnSpc>
                <a:spcPct val="90000"/>
              </a:lnSpc>
              <a:spcAft>
                <a:spcPts val="600"/>
              </a:spcAft>
              <a:buFont typeface="Arial" panose="020B0604020202020204" pitchFamily="34" charset="0"/>
              <a:buChar char="•"/>
            </a:pPr>
            <a:r>
              <a:rPr lang="en-US" sz="2400" dirty="0"/>
              <a:t>Teladoc and telemedicine</a:t>
            </a:r>
          </a:p>
          <a:p>
            <a:pPr marL="342900" indent="-228600">
              <a:lnSpc>
                <a:spcPct val="90000"/>
              </a:lnSpc>
              <a:spcAft>
                <a:spcPts val="600"/>
              </a:spcAft>
              <a:buFont typeface="Arial" panose="020B0604020202020204" pitchFamily="34" charset="0"/>
              <a:buChar char="•"/>
            </a:pPr>
            <a:r>
              <a:rPr lang="en-US" sz="2400" dirty="0"/>
              <a:t>Shipping notices…Amazon, FedEx, UPS</a:t>
            </a:r>
          </a:p>
          <a:p>
            <a:pPr marL="342900" indent="-228600">
              <a:lnSpc>
                <a:spcPct val="90000"/>
              </a:lnSpc>
              <a:spcAft>
                <a:spcPts val="600"/>
              </a:spcAft>
              <a:buFont typeface="Arial" panose="020B0604020202020204" pitchFamily="34" charset="0"/>
              <a:buChar char="•"/>
            </a:pPr>
            <a:endParaRPr lang="en-US" sz="2200" dirty="0">
              <a:solidFill>
                <a:srgbClr val="FFFFFF"/>
              </a:solidFill>
            </a:endParaRPr>
          </a:p>
        </p:txBody>
      </p:sp>
      <p:sp>
        <p:nvSpPr>
          <p:cNvPr id="4" name="Rectangle 3">
            <a:extLst>
              <a:ext uri="{FF2B5EF4-FFF2-40B4-BE49-F238E27FC236}">
                <a16:creationId xmlns:a16="http://schemas.microsoft.com/office/drawing/2014/main" id="{BB2A68CC-13B3-BC44-9D01-8F0BA3589BF6}"/>
              </a:ext>
            </a:extLst>
          </p:cNvPr>
          <p:cNvSpPr/>
          <p:nvPr/>
        </p:nvSpPr>
        <p:spPr>
          <a:xfrm>
            <a:off x="4854202" y="878639"/>
            <a:ext cx="6797054" cy="523220"/>
          </a:xfrm>
          <a:prstGeom prst="rect">
            <a:avLst/>
          </a:prstGeom>
        </p:spPr>
        <p:txBody>
          <a:bodyPr wrap="none">
            <a:spAutoFit/>
          </a:bodyPr>
          <a:lstStyle/>
          <a:p>
            <a:pPr>
              <a:spcAft>
                <a:spcPts val="600"/>
              </a:spcAft>
            </a:pPr>
            <a:r>
              <a:rPr lang="en-US" sz="2800" b="1" dirty="0">
                <a:solidFill>
                  <a:schemeClr val="bg2">
                    <a:lumMod val="25000"/>
                  </a:schemeClr>
                </a:solidFill>
                <a:latin typeface="Arial" charset="0"/>
                <a:ea typeface="Arial" charset="0"/>
                <a:cs typeface="Arial" charset="0"/>
              </a:rPr>
              <a:t>What are the bad guys up to this year?</a:t>
            </a:r>
            <a:endParaRPr lang="en-US" sz="2800" dirty="0">
              <a:solidFill>
                <a:schemeClr val="bg2">
                  <a:lumMod val="25000"/>
                </a:schemeClr>
              </a:solidFill>
            </a:endParaRPr>
          </a:p>
        </p:txBody>
      </p:sp>
      <p:sp>
        <p:nvSpPr>
          <p:cNvPr id="3" name="TextBox 2">
            <a:extLst>
              <a:ext uri="{FF2B5EF4-FFF2-40B4-BE49-F238E27FC236}">
                <a16:creationId xmlns:a16="http://schemas.microsoft.com/office/drawing/2014/main" id="{C7710035-64C8-E34D-AF77-828F1C09AEB2}"/>
              </a:ext>
            </a:extLst>
          </p:cNvPr>
          <p:cNvSpPr txBox="1"/>
          <p:nvPr/>
        </p:nvSpPr>
        <p:spPr>
          <a:xfrm>
            <a:off x="5009322" y="5824330"/>
            <a:ext cx="6440556" cy="461665"/>
          </a:xfrm>
          <a:prstGeom prst="rect">
            <a:avLst/>
          </a:prstGeom>
          <a:noFill/>
        </p:spPr>
        <p:txBody>
          <a:bodyPr wrap="square" rtlCol="0">
            <a:spAutoFit/>
          </a:bodyPr>
          <a:lstStyle/>
          <a:p>
            <a:pPr algn="ctr"/>
            <a:r>
              <a:rPr lang="en-US" sz="2400" b="1" i="1" dirty="0"/>
              <a:t>Use the Phish Alert Button!</a:t>
            </a:r>
          </a:p>
        </p:txBody>
      </p:sp>
    </p:spTree>
    <p:extLst>
      <p:ext uri="{BB962C8B-B14F-4D97-AF65-F5344CB8AC3E}">
        <p14:creationId xmlns:p14="http://schemas.microsoft.com/office/powerpoint/2010/main" val="2118716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6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235267" y="6381176"/>
            <a:ext cx="895350" cy="424599"/>
          </a:xfrm>
          <a:prstGeom prst="rect">
            <a:avLst/>
          </a:prstGeom>
          <a:noFill/>
          <a:ln>
            <a:noFill/>
          </a:ln>
        </p:spPr>
      </p:pic>
      <p:sp>
        <p:nvSpPr>
          <p:cNvPr id="587" name="Google Shape;587;p64"/>
          <p:cNvSpPr/>
          <p:nvPr/>
        </p:nvSpPr>
        <p:spPr>
          <a:xfrm>
            <a:off x="0" y="0"/>
            <a:ext cx="12194467" cy="237605"/>
          </a:xfrm>
          <a:prstGeom prst="rect">
            <a:avLst/>
          </a:prstGeom>
          <a:solidFill>
            <a:srgbClr val="F774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TextBox 1">
            <a:extLst>
              <a:ext uri="{FF2B5EF4-FFF2-40B4-BE49-F238E27FC236}">
                <a16:creationId xmlns:a16="http://schemas.microsoft.com/office/drawing/2014/main" id="{5061154F-FB0A-9544-A71F-F2DE6B66F9D8}"/>
              </a:ext>
            </a:extLst>
          </p:cNvPr>
          <p:cNvSpPr txBox="1"/>
          <p:nvPr/>
        </p:nvSpPr>
        <p:spPr>
          <a:xfrm>
            <a:off x="4904825" y="1850141"/>
            <a:ext cx="1790838" cy="2031325"/>
          </a:xfrm>
          <a:prstGeom prst="rect">
            <a:avLst/>
          </a:prstGeom>
          <a:solidFill>
            <a:srgbClr val="3266CD"/>
          </a:solidFill>
        </p:spPr>
        <p:txBody>
          <a:bodyPr wrap="square" rtlCol="0">
            <a:spAutoFit/>
          </a:bodyPr>
          <a:lstStyle/>
          <a:p>
            <a:pPr algn="ctr"/>
            <a:r>
              <a:rPr lang="en-US" b="1" dirty="0">
                <a:solidFill>
                  <a:schemeClr val="bg1"/>
                </a:solidFill>
              </a:rPr>
              <a:t>Top 5 Spoofed Brands</a:t>
            </a:r>
          </a:p>
          <a:p>
            <a:pPr algn="ctr"/>
            <a:r>
              <a:rPr lang="en-US" dirty="0">
                <a:solidFill>
                  <a:schemeClr val="bg1"/>
                </a:solidFill>
              </a:rPr>
              <a:t>Microsoft </a:t>
            </a:r>
          </a:p>
          <a:p>
            <a:pPr algn="ctr"/>
            <a:r>
              <a:rPr lang="en-US" dirty="0">
                <a:solidFill>
                  <a:schemeClr val="bg1"/>
                </a:solidFill>
              </a:rPr>
              <a:t>UPS</a:t>
            </a:r>
          </a:p>
          <a:p>
            <a:pPr algn="ctr"/>
            <a:r>
              <a:rPr lang="en-US" dirty="0">
                <a:solidFill>
                  <a:schemeClr val="bg1"/>
                </a:solidFill>
              </a:rPr>
              <a:t>Amazon</a:t>
            </a:r>
          </a:p>
          <a:p>
            <a:pPr algn="ctr"/>
            <a:r>
              <a:rPr lang="en-US" dirty="0">
                <a:solidFill>
                  <a:schemeClr val="bg1"/>
                </a:solidFill>
              </a:rPr>
              <a:t>Apple</a:t>
            </a:r>
          </a:p>
          <a:p>
            <a:pPr algn="ctr"/>
            <a:r>
              <a:rPr lang="en-US" dirty="0">
                <a:solidFill>
                  <a:schemeClr val="bg1"/>
                </a:solidFill>
              </a:rPr>
              <a:t>Zoom</a:t>
            </a:r>
          </a:p>
        </p:txBody>
      </p:sp>
      <p:pic>
        <p:nvPicPr>
          <p:cNvPr id="4" name="Picture 3">
            <a:extLst>
              <a:ext uri="{FF2B5EF4-FFF2-40B4-BE49-F238E27FC236}">
                <a16:creationId xmlns:a16="http://schemas.microsoft.com/office/drawing/2014/main" id="{CB2866B0-7A1B-5E41-9E29-893458388743}"/>
              </a:ext>
            </a:extLst>
          </p:cNvPr>
          <p:cNvPicPr>
            <a:picLocks noChangeAspect="1"/>
          </p:cNvPicPr>
          <p:nvPr/>
        </p:nvPicPr>
        <p:blipFill>
          <a:blip r:embed="rId4"/>
          <a:stretch>
            <a:fillRect/>
          </a:stretch>
        </p:blipFill>
        <p:spPr>
          <a:xfrm>
            <a:off x="40725" y="276074"/>
            <a:ext cx="4864100" cy="5702300"/>
          </a:xfrm>
          <a:prstGeom prst="rect">
            <a:avLst/>
          </a:prstGeom>
        </p:spPr>
      </p:pic>
      <p:pic>
        <p:nvPicPr>
          <p:cNvPr id="5" name="Picture 4">
            <a:extLst>
              <a:ext uri="{FF2B5EF4-FFF2-40B4-BE49-F238E27FC236}">
                <a16:creationId xmlns:a16="http://schemas.microsoft.com/office/drawing/2014/main" id="{C8CFDD79-5360-4C4A-943B-59F1DF82C6FF}"/>
              </a:ext>
            </a:extLst>
          </p:cNvPr>
          <p:cNvPicPr>
            <a:picLocks noChangeAspect="1"/>
          </p:cNvPicPr>
          <p:nvPr/>
        </p:nvPicPr>
        <p:blipFill>
          <a:blip r:embed="rId5"/>
          <a:stretch>
            <a:fillRect/>
          </a:stretch>
        </p:blipFill>
        <p:spPr>
          <a:xfrm>
            <a:off x="6516309" y="276074"/>
            <a:ext cx="5675691" cy="3643861"/>
          </a:xfrm>
          <a:prstGeom prst="rect">
            <a:avLst/>
          </a:prstGeom>
        </p:spPr>
      </p:pic>
      <p:pic>
        <p:nvPicPr>
          <p:cNvPr id="6" name="Picture 5">
            <a:extLst>
              <a:ext uri="{FF2B5EF4-FFF2-40B4-BE49-F238E27FC236}">
                <a16:creationId xmlns:a16="http://schemas.microsoft.com/office/drawing/2014/main" id="{D894696C-6EB3-A94D-BF25-7C2CCA61BEC9}"/>
              </a:ext>
            </a:extLst>
          </p:cNvPr>
          <p:cNvPicPr>
            <a:picLocks noChangeAspect="1"/>
          </p:cNvPicPr>
          <p:nvPr/>
        </p:nvPicPr>
        <p:blipFill>
          <a:blip r:embed="rId6"/>
          <a:stretch>
            <a:fillRect/>
          </a:stretch>
        </p:blipFill>
        <p:spPr>
          <a:xfrm>
            <a:off x="4904825" y="3919935"/>
            <a:ext cx="7287175" cy="2938065"/>
          </a:xfrm>
          <a:prstGeom prst="rect">
            <a:avLst/>
          </a:prstGeom>
        </p:spPr>
      </p:pic>
    </p:spTree>
    <p:extLst>
      <p:ext uri="{BB962C8B-B14F-4D97-AF65-F5344CB8AC3E}">
        <p14:creationId xmlns:p14="http://schemas.microsoft.com/office/powerpoint/2010/main" val="3257859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52"/>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Google Shape;854;p24"/>
          <p:cNvSpPr txBox="1">
            <a:spLocks noGrp="1"/>
          </p:cNvSpPr>
          <p:nvPr>
            <p:ph type="title"/>
          </p:nvPr>
        </p:nvSpPr>
        <p:spPr>
          <a:xfrm>
            <a:off x="179918" y="272257"/>
            <a:ext cx="4787347" cy="1938076"/>
          </a:xfrm>
          <a:prstGeom prst="rect">
            <a:avLst/>
          </a:prstGeom>
        </p:spPr>
        <p:txBody>
          <a:bodyPr spcFirstLastPara="1" vert="horz" lIns="91440" tIns="45720" rIns="91440" bIns="45720" rtlCol="0" anchor="ctr" anchorCtr="0">
            <a:normAutofit/>
          </a:bodyPr>
          <a:lstStyle/>
          <a:p>
            <a:pPr marL="0" lvl="0" indent="0" algn="ctr">
              <a:spcBef>
                <a:spcPct val="0"/>
              </a:spcBef>
              <a:spcAft>
                <a:spcPts val="0"/>
              </a:spcAft>
              <a:buClr>
                <a:schemeClr val="dk1"/>
              </a:buClr>
              <a:buSzPts val="3200"/>
            </a:pPr>
            <a:r>
              <a:rPr lang="en-US" sz="4400" kern="1200" dirty="0">
                <a:solidFill>
                  <a:schemeClr val="tx1"/>
                </a:solidFill>
                <a:latin typeface="+mj-lt"/>
                <a:ea typeface="+mj-ea"/>
                <a:cs typeface="+mj-cs"/>
              </a:rPr>
              <a:t>Ransomware is a </a:t>
            </a:r>
            <a:r>
              <a:rPr lang="en-US" sz="4400" u="sng" kern="1200" dirty="0">
                <a:solidFill>
                  <a:schemeClr val="tx1"/>
                </a:solidFill>
                <a:latin typeface="+mj-lt"/>
                <a:ea typeface="+mj-ea"/>
                <a:cs typeface="+mj-cs"/>
              </a:rPr>
              <a:t>data breach</a:t>
            </a:r>
            <a:endParaRPr lang="en-US" sz="4400" kern="1200" dirty="0">
              <a:solidFill>
                <a:schemeClr val="tx1"/>
              </a:solidFill>
              <a:latin typeface="+mj-lt"/>
              <a:ea typeface="+mj-ea"/>
              <a:cs typeface="+mj-cs"/>
            </a:endParaRPr>
          </a:p>
        </p:txBody>
      </p:sp>
      <p:sp>
        <p:nvSpPr>
          <p:cNvPr id="853" name="Google Shape;853;p24"/>
          <p:cNvSpPr txBox="1">
            <a:spLocks noGrp="1"/>
          </p:cNvSpPr>
          <p:nvPr>
            <p:ph type="body" idx="1"/>
          </p:nvPr>
        </p:nvSpPr>
        <p:spPr>
          <a:xfrm>
            <a:off x="838201" y="2482589"/>
            <a:ext cx="3816096" cy="3694373"/>
          </a:xfrm>
          <a:prstGeom prst="rect">
            <a:avLst/>
          </a:prstGeom>
        </p:spPr>
        <p:txBody>
          <a:bodyPr spcFirstLastPara="1" vert="horz" lIns="91440" tIns="45720" rIns="91440" bIns="45720" rtlCol="0" anchorCtr="0">
            <a:normAutofit/>
          </a:bodyPr>
          <a:lstStyle/>
          <a:p>
            <a:pPr marL="228600" lvl="0" indent="-228600">
              <a:spcBef>
                <a:spcPts val="0"/>
              </a:spcBef>
              <a:spcAft>
                <a:spcPts val="0"/>
              </a:spcAft>
              <a:buSzPct val="100000"/>
              <a:buFont typeface="Arial" panose="020B0604020202020204" pitchFamily="34" charset="0"/>
              <a:buChar char="•"/>
            </a:pPr>
            <a:r>
              <a:rPr lang="en-US" sz="2000">
                <a:solidFill>
                  <a:schemeClr val="tx1"/>
                </a:solidFill>
                <a:latin typeface="+mn-lt"/>
                <a:ea typeface="+mn-ea"/>
                <a:cs typeface="+mn-cs"/>
              </a:rPr>
              <a:t>Criminal hackers infiltrate your network</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Install Trojans / other malware</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Delete your backups</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Steal your data before encryption</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Hold the data for ransom </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Leak Data, Intellectual Property</a:t>
            </a:r>
          </a:p>
          <a:p>
            <a:pPr marL="228600" lvl="0" indent="-228600">
              <a:spcBef>
                <a:spcPts val="1000"/>
              </a:spcBef>
              <a:spcAft>
                <a:spcPts val="0"/>
              </a:spcAft>
              <a:buSzPct val="100000"/>
              <a:buFont typeface="Arial" panose="020B0604020202020204" pitchFamily="34" charset="0"/>
              <a:buChar char="•"/>
            </a:pPr>
            <a:r>
              <a:rPr lang="en-US" sz="2000">
                <a:solidFill>
                  <a:schemeClr val="tx1"/>
                </a:solidFill>
                <a:latin typeface="+mn-lt"/>
                <a:ea typeface="+mn-ea"/>
                <a:cs typeface="+mn-cs"/>
              </a:rPr>
              <a:t>Public Shaming / Threatening Victim’s Customers</a:t>
            </a:r>
          </a:p>
        </p:txBody>
      </p:sp>
      <p:pic>
        <p:nvPicPr>
          <p:cNvPr id="855" name="Google Shape;855;p24"/>
          <p:cNvPicPr preferRelativeResize="0"/>
          <p:nvPr/>
        </p:nvPicPr>
        <p:blipFill rotWithShape="1">
          <a:blip r:embed="rId3"/>
          <a:srcRect t="7922" r="1" b="15937"/>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p:spPr>
      </p:pic>
      <p:pic>
        <p:nvPicPr>
          <p:cNvPr id="856" name="Google Shape;856;p24"/>
          <p:cNvPicPr preferRelativeResize="0"/>
          <p:nvPr/>
        </p:nvPicPr>
        <p:blipFill rotWithShape="1">
          <a:blip r:embed="rId4"/>
          <a:srcRect t="23773" b="14747"/>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p:spPr>
      </p:pic>
    </p:spTree>
    <p:extLst>
      <p:ext uri="{BB962C8B-B14F-4D97-AF65-F5344CB8AC3E}">
        <p14:creationId xmlns:p14="http://schemas.microsoft.com/office/powerpoint/2010/main" val="2719284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pic>
        <p:nvPicPr>
          <p:cNvPr id="753" name="Google Shape;753;p21"/>
          <p:cNvPicPr preferRelativeResize="0"/>
          <p:nvPr/>
        </p:nvPicPr>
        <p:blipFill rotWithShape="1">
          <a:blip r:embed="rId3">
            <a:alphaModFix/>
          </a:blip>
          <a:srcRect/>
          <a:stretch/>
        </p:blipFill>
        <p:spPr>
          <a:xfrm>
            <a:off x="10722429" y="6281057"/>
            <a:ext cx="1435702" cy="457200"/>
          </a:xfrm>
          <a:prstGeom prst="rect">
            <a:avLst/>
          </a:prstGeom>
          <a:noFill/>
          <a:ln>
            <a:noFill/>
          </a:ln>
        </p:spPr>
      </p:pic>
      <p:pic>
        <p:nvPicPr>
          <p:cNvPr id="754" name="Google Shape;754;p21"/>
          <p:cNvPicPr preferRelativeResize="0"/>
          <p:nvPr/>
        </p:nvPicPr>
        <p:blipFill rotWithShape="1">
          <a:blip r:embed="rId4">
            <a:alphaModFix/>
          </a:blip>
          <a:srcRect/>
          <a:stretch/>
        </p:blipFill>
        <p:spPr>
          <a:xfrm>
            <a:off x="3981914" y="4338723"/>
            <a:ext cx="1352523" cy="1556341"/>
          </a:xfrm>
          <a:prstGeom prst="rect">
            <a:avLst/>
          </a:prstGeom>
          <a:noFill/>
          <a:ln>
            <a:noFill/>
          </a:ln>
        </p:spPr>
      </p:pic>
      <p:pic>
        <p:nvPicPr>
          <p:cNvPr id="755" name="Google Shape;755;p21"/>
          <p:cNvPicPr preferRelativeResize="0"/>
          <p:nvPr/>
        </p:nvPicPr>
        <p:blipFill rotWithShape="1">
          <a:blip r:embed="rId5">
            <a:alphaModFix/>
          </a:blip>
          <a:srcRect/>
          <a:stretch/>
        </p:blipFill>
        <p:spPr>
          <a:xfrm>
            <a:off x="9826266" y="861084"/>
            <a:ext cx="1637083" cy="1782639"/>
          </a:xfrm>
          <a:prstGeom prst="rect">
            <a:avLst/>
          </a:prstGeom>
          <a:noFill/>
          <a:ln>
            <a:noFill/>
          </a:ln>
        </p:spPr>
      </p:pic>
      <p:grpSp>
        <p:nvGrpSpPr>
          <p:cNvPr id="756" name="Google Shape;756;p21"/>
          <p:cNvGrpSpPr/>
          <p:nvPr/>
        </p:nvGrpSpPr>
        <p:grpSpPr>
          <a:xfrm>
            <a:off x="1791440" y="4212948"/>
            <a:ext cx="1220657" cy="1556464"/>
            <a:chOff x="5453202" y="1551630"/>
            <a:chExt cx="1767500" cy="2069720"/>
          </a:xfrm>
        </p:grpSpPr>
        <p:pic>
          <p:nvPicPr>
            <p:cNvPr id="757" name="Google Shape;757;p21"/>
            <p:cNvPicPr preferRelativeResize="0"/>
            <p:nvPr/>
          </p:nvPicPr>
          <p:blipFill rotWithShape="1">
            <a:blip r:embed="rId6">
              <a:alphaModFix/>
            </a:blip>
            <a:srcRect/>
            <a:stretch/>
          </p:blipFill>
          <p:spPr>
            <a:xfrm>
              <a:off x="5453202" y="1779625"/>
              <a:ext cx="1742840" cy="1841725"/>
            </a:xfrm>
            <a:prstGeom prst="rect">
              <a:avLst/>
            </a:prstGeom>
            <a:noFill/>
            <a:ln>
              <a:noFill/>
            </a:ln>
          </p:spPr>
        </p:pic>
        <p:sp>
          <p:nvSpPr>
            <p:cNvPr id="758" name="Google Shape;758;p21"/>
            <p:cNvSpPr/>
            <p:nvPr/>
          </p:nvSpPr>
          <p:spPr>
            <a:xfrm rot="-1206006">
              <a:off x="6324622" y="1692293"/>
              <a:ext cx="871420" cy="29795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pic>
        <p:nvPicPr>
          <p:cNvPr id="759" name="Google Shape;759;p21"/>
          <p:cNvPicPr preferRelativeResize="0"/>
          <p:nvPr/>
        </p:nvPicPr>
        <p:blipFill rotWithShape="1">
          <a:blip r:embed="rId7">
            <a:alphaModFix/>
          </a:blip>
          <a:srcRect/>
          <a:stretch/>
        </p:blipFill>
        <p:spPr>
          <a:xfrm>
            <a:off x="1210224" y="1276020"/>
            <a:ext cx="1370406" cy="1492253"/>
          </a:xfrm>
          <a:prstGeom prst="rect">
            <a:avLst/>
          </a:prstGeom>
          <a:noFill/>
          <a:ln>
            <a:noFill/>
          </a:ln>
        </p:spPr>
      </p:pic>
      <p:grpSp>
        <p:nvGrpSpPr>
          <p:cNvPr id="760" name="Google Shape;760;p21"/>
          <p:cNvGrpSpPr/>
          <p:nvPr/>
        </p:nvGrpSpPr>
        <p:grpSpPr>
          <a:xfrm>
            <a:off x="3504483" y="808074"/>
            <a:ext cx="1395874" cy="2063967"/>
            <a:chOff x="4181189" y="870851"/>
            <a:chExt cx="1952102" cy="2650733"/>
          </a:xfrm>
        </p:grpSpPr>
        <p:pic>
          <p:nvPicPr>
            <p:cNvPr id="761" name="Google Shape;761;p21"/>
            <p:cNvPicPr preferRelativeResize="0"/>
            <p:nvPr/>
          </p:nvPicPr>
          <p:blipFill rotWithShape="1">
            <a:blip r:embed="rId8">
              <a:alphaModFix/>
            </a:blip>
            <a:srcRect/>
            <a:stretch/>
          </p:blipFill>
          <p:spPr>
            <a:xfrm>
              <a:off x="4181189" y="1968448"/>
              <a:ext cx="1383760" cy="1143908"/>
            </a:xfrm>
            <a:prstGeom prst="rect">
              <a:avLst/>
            </a:prstGeom>
            <a:noFill/>
            <a:ln>
              <a:noFill/>
            </a:ln>
          </p:spPr>
        </p:pic>
        <p:pic>
          <p:nvPicPr>
            <p:cNvPr id="762" name="Google Shape;762;p21"/>
            <p:cNvPicPr preferRelativeResize="0"/>
            <p:nvPr/>
          </p:nvPicPr>
          <p:blipFill rotWithShape="1">
            <a:blip r:embed="rId9">
              <a:alphaModFix/>
            </a:blip>
            <a:srcRect/>
            <a:stretch/>
          </p:blipFill>
          <p:spPr>
            <a:xfrm>
              <a:off x="4260106" y="870851"/>
              <a:ext cx="1873185" cy="2650733"/>
            </a:xfrm>
            <a:prstGeom prst="rect">
              <a:avLst/>
            </a:prstGeom>
            <a:noFill/>
            <a:ln>
              <a:noFill/>
            </a:ln>
          </p:spPr>
        </p:pic>
      </p:grpSp>
      <p:pic>
        <p:nvPicPr>
          <p:cNvPr id="763" name="Google Shape;763;p21"/>
          <p:cNvPicPr preferRelativeResize="0"/>
          <p:nvPr/>
        </p:nvPicPr>
        <p:blipFill rotWithShape="1">
          <a:blip r:embed="rId10">
            <a:alphaModFix/>
          </a:blip>
          <a:srcRect/>
          <a:stretch/>
        </p:blipFill>
        <p:spPr>
          <a:xfrm>
            <a:off x="3926820" y="4220135"/>
            <a:ext cx="419994" cy="455812"/>
          </a:xfrm>
          <a:prstGeom prst="rect">
            <a:avLst/>
          </a:prstGeom>
          <a:noFill/>
          <a:ln>
            <a:noFill/>
          </a:ln>
        </p:spPr>
      </p:pic>
      <p:cxnSp>
        <p:nvCxnSpPr>
          <p:cNvPr id="764" name="Google Shape;764;p21"/>
          <p:cNvCxnSpPr/>
          <p:nvPr/>
        </p:nvCxnSpPr>
        <p:spPr>
          <a:xfrm>
            <a:off x="1898610" y="2768273"/>
            <a:ext cx="603393" cy="1459070"/>
          </a:xfrm>
          <a:prstGeom prst="straightConnector1">
            <a:avLst/>
          </a:prstGeom>
          <a:noFill/>
          <a:ln w="50800" cap="flat" cmpd="sng">
            <a:solidFill>
              <a:schemeClr val="accent1"/>
            </a:solidFill>
            <a:prstDash val="solid"/>
            <a:miter lim="800000"/>
            <a:headEnd type="triangle" w="med" len="med"/>
            <a:tailEnd type="triangle" w="med" len="med"/>
          </a:ln>
        </p:spPr>
      </p:cxnSp>
      <p:cxnSp>
        <p:nvCxnSpPr>
          <p:cNvPr id="765" name="Google Shape;765;p21"/>
          <p:cNvCxnSpPr/>
          <p:nvPr/>
        </p:nvCxnSpPr>
        <p:spPr>
          <a:xfrm flipH="1">
            <a:off x="2862979" y="2751666"/>
            <a:ext cx="639480" cy="1477887"/>
          </a:xfrm>
          <a:prstGeom prst="straightConnector1">
            <a:avLst/>
          </a:prstGeom>
          <a:noFill/>
          <a:ln w="50800" cap="flat" cmpd="sng">
            <a:solidFill>
              <a:schemeClr val="accent1"/>
            </a:solidFill>
            <a:prstDash val="solid"/>
            <a:miter lim="800000"/>
            <a:headEnd type="triangle" w="med" len="med"/>
            <a:tailEnd type="triangle" w="med" len="med"/>
          </a:ln>
        </p:spPr>
      </p:cxnSp>
      <p:cxnSp>
        <p:nvCxnSpPr>
          <p:cNvPr id="766" name="Google Shape;766;p21"/>
          <p:cNvCxnSpPr/>
          <p:nvPr/>
        </p:nvCxnSpPr>
        <p:spPr>
          <a:xfrm>
            <a:off x="3976777" y="2768273"/>
            <a:ext cx="764584" cy="1300110"/>
          </a:xfrm>
          <a:prstGeom prst="straightConnector1">
            <a:avLst/>
          </a:prstGeom>
          <a:noFill/>
          <a:ln w="50800" cap="flat" cmpd="sng">
            <a:solidFill>
              <a:schemeClr val="accent1"/>
            </a:solidFill>
            <a:prstDash val="solid"/>
            <a:miter lim="800000"/>
            <a:headEnd type="triangle" w="med" len="med"/>
            <a:tailEnd type="triangle" w="med" len="med"/>
          </a:ln>
        </p:spPr>
      </p:cxnSp>
      <p:cxnSp>
        <p:nvCxnSpPr>
          <p:cNvPr id="767" name="Google Shape;767;p21"/>
          <p:cNvCxnSpPr/>
          <p:nvPr/>
        </p:nvCxnSpPr>
        <p:spPr>
          <a:xfrm flipH="1">
            <a:off x="7018057" y="2735487"/>
            <a:ext cx="719453" cy="1241089"/>
          </a:xfrm>
          <a:prstGeom prst="straightConnector1">
            <a:avLst/>
          </a:prstGeom>
          <a:noFill/>
          <a:ln w="50800" cap="flat" cmpd="sng">
            <a:solidFill>
              <a:schemeClr val="accent1"/>
            </a:solidFill>
            <a:prstDash val="solid"/>
            <a:miter lim="800000"/>
            <a:headEnd type="triangle" w="med" len="med"/>
            <a:tailEnd type="triangle" w="med" len="med"/>
          </a:ln>
        </p:spPr>
      </p:cxnSp>
      <p:cxnSp>
        <p:nvCxnSpPr>
          <p:cNvPr id="768" name="Google Shape;768;p21"/>
          <p:cNvCxnSpPr/>
          <p:nvPr/>
        </p:nvCxnSpPr>
        <p:spPr>
          <a:xfrm>
            <a:off x="7875029" y="2735832"/>
            <a:ext cx="718845" cy="1332551"/>
          </a:xfrm>
          <a:prstGeom prst="straightConnector1">
            <a:avLst/>
          </a:prstGeom>
          <a:noFill/>
          <a:ln w="50800" cap="flat" cmpd="sng">
            <a:solidFill>
              <a:schemeClr val="accent1"/>
            </a:solidFill>
            <a:prstDash val="solid"/>
            <a:miter lim="800000"/>
            <a:headEnd type="triangle" w="med" len="med"/>
            <a:tailEnd type="triangle" w="med" len="med"/>
          </a:ln>
        </p:spPr>
      </p:cxnSp>
      <p:pic>
        <p:nvPicPr>
          <p:cNvPr id="769" name="Google Shape;769;p21"/>
          <p:cNvPicPr preferRelativeResize="0"/>
          <p:nvPr/>
        </p:nvPicPr>
        <p:blipFill rotWithShape="1">
          <a:blip r:embed="rId11">
            <a:alphaModFix/>
          </a:blip>
          <a:srcRect/>
          <a:stretch/>
        </p:blipFill>
        <p:spPr>
          <a:xfrm>
            <a:off x="5057782" y="1684735"/>
            <a:ext cx="1003791" cy="903579"/>
          </a:xfrm>
          <a:prstGeom prst="rect">
            <a:avLst/>
          </a:prstGeom>
          <a:noFill/>
          <a:ln>
            <a:noFill/>
          </a:ln>
        </p:spPr>
      </p:pic>
      <p:pic>
        <p:nvPicPr>
          <p:cNvPr id="770" name="Google Shape;770;p21"/>
          <p:cNvPicPr preferRelativeResize="0"/>
          <p:nvPr/>
        </p:nvPicPr>
        <p:blipFill rotWithShape="1">
          <a:blip r:embed="rId12">
            <a:alphaModFix/>
          </a:blip>
          <a:srcRect/>
          <a:stretch/>
        </p:blipFill>
        <p:spPr>
          <a:xfrm>
            <a:off x="5134234" y="1089530"/>
            <a:ext cx="1107119" cy="754418"/>
          </a:xfrm>
          <a:prstGeom prst="rect">
            <a:avLst/>
          </a:prstGeom>
          <a:noFill/>
          <a:ln>
            <a:noFill/>
          </a:ln>
        </p:spPr>
      </p:pic>
      <p:cxnSp>
        <p:nvCxnSpPr>
          <p:cNvPr id="771" name="Google Shape;771;p21"/>
          <p:cNvCxnSpPr/>
          <p:nvPr/>
        </p:nvCxnSpPr>
        <p:spPr>
          <a:xfrm flipH="1">
            <a:off x="4929762" y="2577111"/>
            <a:ext cx="639480" cy="1477887"/>
          </a:xfrm>
          <a:prstGeom prst="straightConnector1">
            <a:avLst/>
          </a:prstGeom>
          <a:noFill/>
          <a:ln w="50800" cap="flat" cmpd="sng">
            <a:solidFill>
              <a:schemeClr val="accent1"/>
            </a:solidFill>
            <a:prstDash val="solid"/>
            <a:miter lim="800000"/>
            <a:headEnd type="triangle" w="med" len="med"/>
            <a:tailEnd type="triangle" w="med" len="med"/>
          </a:ln>
        </p:spPr>
      </p:cxnSp>
      <p:pic>
        <p:nvPicPr>
          <p:cNvPr id="772" name="Google Shape;772;p21"/>
          <p:cNvPicPr preferRelativeResize="0"/>
          <p:nvPr/>
        </p:nvPicPr>
        <p:blipFill rotWithShape="1">
          <a:blip r:embed="rId12">
            <a:alphaModFix/>
          </a:blip>
          <a:srcRect/>
          <a:stretch/>
        </p:blipFill>
        <p:spPr>
          <a:xfrm>
            <a:off x="5808372" y="1350055"/>
            <a:ext cx="1107119" cy="754418"/>
          </a:xfrm>
          <a:prstGeom prst="rect">
            <a:avLst/>
          </a:prstGeom>
          <a:noFill/>
          <a:ln>
            <a:noFill/>
          </a:ln>
        </p:spPr>
      </p:pic>
      <p:cxnSp>
        <p:nvCxnSpPr>
          <p:cNvPr id="773" name="Google Shape;773;p21"/>
          <p:cNvCxnSpPr/>
          <p:nvPr/>
        </p:nvCxnSpPr>
        <p:spPr>
          <a:xfrm>
            <a:off x="5688264" y="2545946"/>
            <a:ext cx="756563" cy="1444280"/>
          </a:xfrm>
          <a:prstGeom prst="straightConnector1">
            <a:avLst/>
          </a:prstGeom>
          <a:noFill/>
          <a:ln w="50800" cap="flat" cmpd="sng">
            <a:solidFill>
              <a:schemeClr val="accent1"/>
            </a:solidFill>
            <a:prstDash val="solid"/>
            <a:miter lim="800000"/>
            <a:headEnd type="triangle" w="med" len="med"/>
            <a:tailEnd type="triangle" w="med" len="med"/>
          </a:ln>
        </p:spPr>
      </p:cxnSp>
      <p:pic>
        <p:nvPicPr>
          <p:cNvPr id="774" name="Google Shape;774;p21"/>
          <p:cNvPicPr preferRelativeResize="0"/>
          <p:nvPr/>
        </p:nvPicPr>
        <p:blipFill rotWithShape="1">
          <a:blip r:embed="rId10">
            <a:alphaModFix/>
          </a:blip>
          <a:srcRect/>
          <a:stretch/>
        </p:blipFill>
        <p:spPr>
          <a:xfrm>
            <a:off x="3735148" y="2206227"/>
            <a:ext cx="419994" cy="455812"/>
          </a:xfrm>
          <a:prstGeom prst="rect">
            <a:avLst/>
          </a:prstGeom>
          <a:noFill/>
          <a:ln>
            <a:noFill/>
          </a:ln>
        </p:spPr>
      </p:pic>
      <p:pic>
        <p:nvPicPr>
          <p:cNvPr id="775" name="Google Shape;775;p21"/>
          <p:cNvPicPr preferRelativeResize="0"/>
          <p:nvPr/>
        </p:nvPicPr>
        <p:blipFill rotWithShape="1">
          <a:blip r:embed="rId12">
            <a:alphaModFix/>
          </a:blip>
          <a:srcRect/>
          <a:stretch/>
        </p:blipFill>
        <p:spPr>
          <a:xfrm>
            <a:off x="5891267" y="1876171"/>
            <a:ext cx="1107119" cy="754418"/>
          </a:xfrm>
          <a:prstGeom prst="rect">
            <a:avLst/>
          </a:prstGeom>
          <a:noFill/>
          <a:ln>
            <a:noFill/>
          </a:ln>
        </p:spPr>
      </p:pic>
      <p:pic>
        <p:nvPicPr>
          <p:cNvPr id="776" name="Google Shape;776;p21"/>
          <p:cNvPicPr preferRelativeResize="0"/>
          <p:nvPr/>
        </p:nvPicPr>
        <p:blipFill rotWithShape="1">
          <a:blip r:embed="rId12">
            <a:alphaModFix/>
          </a:blip>
          <a:srcRect/>
          <a:stretch/>
        </p:blipFill>
        <p:spPr>
          <a:xfrm>
            <a:off x="5657863" y="2331894"/>
            <a:ext cx="1107119" cy="754418"/>
          </a:xfrm>
          <a:prstGeom prst="rect">
            <a:avLst/>
          </a:prstGeom>
          <a:noFill/>
          <a:ln>
            <a:noFill/>
          </a:ln>
        </p:spPr>
      </p:pic>
      <p:pic>
        <p:nvPicPr>
          <p:cNvPr id="777" name="Google Shape;777;p21"/>
          <p:cNvPicPr preferRelativeResize="0"/>
          <p:nvPr/>
        </p:nvPicPr>
        <p:blipFill rotWithShape="1">
          <a:blip r:embed="rId4">
            <a:alphaModFix/>
          </a:blip>
          <a:srcRect/>
          <a:stretch/>
        </p:blipFill>
        <p:spPr>
          <a:xfrm>
            <a:off x="5906026" y="4338723"/>
            <a:ext cx="1352523" cy="1556341"/>
          </a:xfrm>
          <a:prstGeom prst="rect">
            <a:avLst/>
          </a:prstGeom>
          <a:noFill/>
          <a:ln>
            <a:noFill/>
          </a:ln>
        </p:spPr>
      </p:pic>
      <p:pic>
        <p:nvPicPr>
          <p:cNvPr id="778" name="Google Shape;778;p21"/>
          <p:cNvPicPr preferRelativeResize="0"/>
          <p:nvPr/>
        </p:nvPicPr>
        <p:blipFill rotWithShape="1">
          <a:blip r:embed="rId10">
            <a:alphaModFix/>
          </a:blip>
          <a:srcRect/>
          <a:stretch/>
        </p:blipFill>
        <p:spPr>
          <a:xfrm>
            <a:off x="5850931" y="4220135"/>
            <a:ext cx="419994" cy="455812"/>
          </a:xfrm>
          <a:prstGeom prst="rect">
            <a:avLst/>
          </a:prstGeom>
          <a:noFill/>
          <a:ln>
            <a:noFill/>
          </a:ln>
        </p:spPr>
      </p:pic>
      <p:pic>
        <p:nvPicPr>
          <p:cNvPr id="779" name="Google Shape;779;p21"/>
          <p:cNvPicPr preferRelativeResize="0"/>
          <p:nvPr/>
        </p:nvPicPr>
        <p:blipFill rotWithShape="1">
          <a:blip r:embed="rId10">
            <a:alphaModFix/>
          </a:blip>
          <a:srcRect/>
          <a:stretch/>
        </p:blipFill>
        <p:spPr>
          <a:xfrm>
            <a:off x="5685016" y="4677948"/>
            <a:ext cx="419994" cy="455812"/>
          </a:xfrm>
          <a:prstGeom prst="rect">
            <a:avLst/>
          </a:prstGeom>
          <a:noFill/>
          <a:ln>
            <a:noFill/>
          </a:ln>
        </p:spPr>
      </p:pic>
      <p:pic>
        <p:nvPicPr>
          <p:cNvPr id="780" name="Google Shape;780;p21"/>
          <p:cNvPicPr preferRelativeResize="0"/>
          <p:nvPr/>
        </p:nvPicPr>
        <p:blipFill rotWithShape="1">
          <a:blip r:embed="rId10">
            <a:alphaModFix/>
          </a:blip>
          <a:srcRect/>
          <a:stretch/>
        </p:blipFill>
        <p:spPr>
          <a:xfrm>
            <a:off x="6353307" y="4040643"/>
            <a:ext cx="419994" cy="455812"/>
          </a:xfrm>
          <a:prstGeom prst="rect">
            <a:avLst/>
          </a:prstGeom>
          <a:noFill/>
          <a:ln>
            <a:noFill/>
          </a:ln>
        </p:spPr>
      </p:pic>
      <p:pic>
        <p:nvPicPr>
          <p:cNvPr id="781" name="Google Shape;781;p21"/>
          <p:cNvPicPr preferRelativeResize="0"/>
          <p:nvPr/>
        </p:nvPicPr>
        <p:blipFill rotWithShape="1">
          <a:blip r:embed="rId10">
            <a:alphaModFix/>
          </a:blip>
          <a:srcRect/>
          <a:stretch/>
        </p:blipFill>
        <p:spPr>
          <a:xfrm>
            <a:off x="6905075" y="4081892"/>
            <a:ext cx="419994" cy="455812"/>
          </a:xfrm>
          <a:prstGeom prst="rect">
            <a:avLst/>
          </a:prstGeom>
          <a:noFill/>
          <a:ln>
            <a:noFill/>
          </a:ln>
        </p:spPr>
      </p:pic>
      <p:pic>
        <p:nvPicPr>
          <p:cNvPr id="782" name="Google Shape;782;p21"/>
          <p:cNvPicPr preferRelativeResize="0"/>
          <p:nvPr/>
        </p:nvPicPr>
        <p:blipFill rotWithShape="1">
          <a:blip r:embed="rId10">
            <a:alphaModFix/>
          </a:blip>
          <a:srcRect/>
          <a:stretch/>
        </p:blipFill>
        <p:spPr>
          <a:xfrm>
            <a:off x="5640935" y="5286506"/>
            <a:ext cx="419994" cy="455812"/>
          </a:xfrm>
          <a:prstGeom prst="rect">
            <a:avLst/>
          </a:prstGeom>
          <a:noFill/>
          <a:ln>
            <a:noFill/>
          </a:ln>
        </p:spPr>
      </p:pic>
      <p:pic>
        <p:nvPicPr>
          <p:cNvPr id="783" name="Google Shape;783;p21"/>
          <p:cNvPicPr preferRelativeResize="0"/>
          <p:nvPr/>
        </p:nvPicPr>
        <p:blipFill rotWithShape="1">
          <a:blip r:embed="rId10">
            <a:alphaModFix/>
          </a:blip>
          <a:srcRect/>
          <a:stretch/>
        </p:blipFill>
        <p:spPr>
          <a:xfrm>
            <a:off x="7269562" y="4580383"/>
            <a:ext cx="419994" cy="455812"/>
          </a:xfrm>
          <a:prstGeom prst="rect">
            <a:avLst/>
          </a:prstGeom>
          <a:noFill/>
          <a:ln>
            <a:noFill/>
          </a:ln>
        </p:spPr>
      </p:pic>
      <p:pic>
        <p:nvPicPr>
          <p:cNvPr id="784" name="Google Shape;784;p21"/>
          <p:cNvPicPr preferRelativeResize="0"/>
          <p:nvPr/>
        </p:nvPicPr>
        <p:blipFill rotWithShape="1">
          <a:blip r:embed="rId10">
            <a:alphaModFix/>
          </a:blip>
          <a:srcRect/>
          <a:stretch/>
        </p:blipFill>
        <p:spPr>
          <a:xfrm>
            <a:off x="7317516" y="5185235"/>
            <a:ext cx="419994" cy="455812"/>
          </a:xfrm>
          <a:prstGeom prst="rect">
            <a:avLst/>
          </a:prstGeom>
          <a:noFill/>
          <a:ln>
            <a:noFill/>
          </a:ln>
        </p:spPr>
      </p:pic>
      <p:grpSp>
        <p:nvGrpSpPr>
          <p:cNvPr id="785" name="Google Shape;785;p21"/>
          <p:cNvGrpSpPr/>
          <p:nvPr/>
        </p:nvGrpSpPr>
        <p:grpSpPr>
          <a:xfrm>
            <a:off x="7365061" y="990162"/>
            <a:ext cx="1395874" cy="2063967"/>
            <a:chOff x="4181189" y="870851"/>
            <a:chExt cx="1952102" cy="2650733"/>
          </a:xfrm>
        </p:grpSpPr>
        <p:pic>
          <p:nvPicPr>
            <p:cNvPr id="786" name="Google Shape;786;p21"/>
            <p:cNvPicPr preferRelativeResize="0"/>
            <p:nvPr/>
          </p:nvPicPr>
          <p:blipFill rotWithShape="1">
            <a:blip r:embed="rId8">
              <a:alphaModFix/>
            </a:blip>
            <a:srcRect/>
            <a:stretch/>
          </p:blipFill>
          <p:spPr>
            <a:xfrm>
              <a:off x="4181189" y="1968448"/>
              <a:ext cx="1383760" cy="1143908"/>
            </a:xfrm>
            <a:prstGeom prst="rect">
              <a:avLst/>
            </a:prstGeom>
            <a:noFill/>
            <a:ln>
              <a:noFill/>
            </a:ln>
          </p:spPr>
        </p:pic>
        <p:pic>
          <p:nvPicPr>
            <p:cNvPr id="787" name="Google Shape;787;p21"/>
            <p:cNvPicPr preferRelativeResize="0"/>
            <p:nvPr/>
          </p:nvPicPr>
          <p:blipFill rotWithShape="1">
            <a:blip r:embed="rId9">
              <a:alphaModFix/>
            </a:blip>
            <a:srcRect/>
            <a:stretch/>
          </p:blipFill>
          <p:spPr>
            <a:xfrm>
              <a:off x="4260106" y="870851"/>
              <a:ext cx="1873185" cy="2650733"/>
            </a:xfrm>
            <a:prstGeom prst="rect">
              <a:avLst/>
            </a:prstGeom>
            <a:noFill/>
            <a:ln>
              <a:noFill/>
            </a:ln>
          </p:spPr>
        </p:pic>
      </p:grpSp>
      <p:pic>
        <p:nvPicPr>
          <p:cNvPr id="788" name="Google Shape;788;p21"/>
          <p:cNvPicPr preferRelativeResize="0"/>
          <p:nvPr/>
        </p:nvPicPr>
        <p:blipFill rotWithShape="1">
          <a:blip r:embed="rId13">
            <a:alphaModFix/>
          </a:blip>
          <a:srcRect/>
          <a:stretch/>
        </p:blipFill>
        <p:spPr>
          <a:xfrm>
            <a:off x="8131434" y="4283125"/>
            <a:ext cx="2965230" cy="1667536"/>
          </a:xfrm>
          <a:prstGeom prst="rect">
            <a:avLst/>
          </a:prstGeom>
          <a:noFill/>
          <a:ln>
            <a:noFill/>
          </a:ln>
        </p:spPr>
      </p:pic>
      <p:cxnSp>
        <p:nvCxnSpPr>
          <p:cNvPr id="789" name="Google Shape;789;p21"/>
          <p:cNvCxnSpPr/>
          <p:nvPr/>
        </p:nvCxnSpPr>
        <p:spPr>
          <a:xfrm flipH="1">
            <a:off x="9713256" y="2844577"/>
            <a:ext cx="719453" cy="1241089"/>
          </a:xfrm>
          <a:prstGeom prst="straightConnector1">
            <a:avLst/>
          </a:prstGeom>
          <a:noFill/>
          <a:ln w="50800" cap="flat" cmpd="sng">
            <a:solidFill>
              <a:schemeClr val="accent1"/>
            </a:solidFill>
            <a:prstDash val="solid"/>
            <a:miter lim="800000"/>
            <a:headEnd type="triangle" w="med" len="med"/>
            <a:tailEnd type="none" w="sm" len="sm"/>
          </a:ln>
        </p:spPr>
      </p:cxnSp>
      <p:grpSp>
        <p:nvGrpSpPr>
          <p:cNvPr id="790" name="Google Shape;790;p21"/>
          <p:cNvGrpSpPr/>
          <p:nvPr/>
        </p:nvGrpSpPr>
        <p:grpSpPr>
          <a:xfrm>
            <a:off x="2049880" y="3300667"/>
            <a:ext cx="316897" cy="422447"/>
            <a:chOff x="457200" y="3704253"/>
            <a:chExt cx="301686" cy="369332"/>
          </a:xfrm>
        </p:grpSpPr>
        <p:sp>
          <p:nvSpPr>
            <p:cNvPr id="791" name="Google Shape;791;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2" name="Google Shape;792;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1</a:t>
              </a:r>
              <a:endParaRPr/>
            </a:p>
          </p:txBody>
        </p:sp>
      </p:grpSp>
      <p:grpSp>
        <p:nvGrpSpPr>
          <p:cNvPr id="793" name="Google Shape;793;p21"/>
          <p:cNvGrpSpPr/>
          <p:nvPr/>
        </p:nvGrpSpPr>
        <p:grpSpPr>
          <a:xfrm>
            <a:off x="3022809" y="3306452"/>
            <a:ext cx="316897" cy="422447"/>
            <a:chOff x="457200" y="3704253"/>
            <a:chExt cx="301686" cy="369332"/>
          </a:xfrm>
        </p:grpSpPr>
        <p:sp>
          <p:nvSpPr>
            <p:cNvPr id="794" name="Google Shape;794;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5" name="Google Shape;795;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2</a:t>
              </a:r>
              <a:endParaRPr/>
            </a:p>
          </p:txBody>
        </p:sp>
      </p:grpSp>
      <p:grpSp>
        <p:nvGrpSpPr>
          <p:cNvPr id="796" name="Google Shape;796;p21"/>
          <p:cNvGrpSpPr/>
          <p:nvPr/>
        </p:nvGrpSpPr>
        <p:grpSpPr>
          <a:xfrm>
            <a:off x="4229081" y="3289517"/>
            <a:ext cx="316897" cy="422447"/>
            <a:chOff x="457200" y="3704253"/>
            <a:chExt cx="301686" cy="369332"/>
          </a:xfrm>
        </p:grpSpPr>
        <p:sp>
          <p:nvSpPr>
            <p:cNvPr id="797" name="Google Shape;797;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8" name="Google Shape;798;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3</a:t>
              </a:r>
              <a:endParaRPr/>
            </a:p>
          </p:txBody>
        </p:sp>
      </p:grpSp>
      <p:grpSp>
        <p:nvGrpSpPr>
          <p:cNvPr id="799" name="Google Shape;799;p21"/>
          <p:cNvGrpSpPr/>
          <p:nvPr/>
        </p:nvGrpSpPr>
        <p:grpSpPr>
          <a:xfrm>
            <a:off x="4998774" y="3281921"/>
            <a:ext cx="316897" cy="422447"/>
            <a:chOff x="457200" y="3704253"/>
            <a:chExt cx="301686" cy="369332"/>
          </a:xfrm>
        </p:grpSpPr>
        <p:sp>
          <p:nvSpPr>
            <p:cNvPr id="800" name="Google Shape;800;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1" name="Google Shape;801;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4</a:t>
              </a:r>
              <a:endParaRPr/>
            </a:p>
          </p:txBody>
        </p:sp>
      </p:grpSp>
      <p:grpSp>
        <p:nvGrpSpPr>
          <p:cNvPr id="802" name="Google Shape;802;p21"/>
          <p:cNvGrpSpPr/>
          <p:nvPr/>
        </p:nvGrpSpPr>
        <p:grpSpPr>
          <a:xfrm>
            <a:off x="6028536" y="3287706"/>
            <a:ext cx="316897" cy="422447"/>
            <a:chOff x="457200" y="3704253"/>
            <a:chExt cx="301686" cy="369332"/>
          </a:xfrm>
        </p:grpSpPr>
        <p:sp>
          <p:nvSpPr>
            <p:cNvPr id="803" name="Google Shape;803;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4" name="Google Shape;804;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5</a:t>
              </a:r>
              <a:endParaRPr/>
            </a:p>
          </p:txBody>
        </p:sp>
      </p:grpSp>
      <p:grpSp>
        <p:nvGrpSpPr>
          <p:cNvPr id="805" name="Google Shape;805;p21"/>
          <p:cNvGrpSpPr/>
          <p:nvPr/>
        </p:nvGrpSpPr>
        <p:grpSpPr>
          <a:xfrm>
            <a:off x="7166620" y="3290695"/>
            <a:ext cx="316897" cy="422447"/>
            <a:chOff x="457200" y="3704253"/>
            <a:chExt cx="301686" cy="369332"/>
          </a:xfrm>
        </p:grpSpPr>
        <p:sp>
          <p:nvSpPr>
            <p:cNvPr id="806" name="Google Shape;806;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7" name="Google Shape;807;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6</a:t>
              </a:r>
              <a:endParaRPr/>
            </a:p>
          </p:txBody>
        </p:sp>
      </p:grpSp>
      <p:grpSp>
        <p:nvGrpSpPr>
          <p:cNvPr id="808" name="Google Shape;808;p21"/>
          <p:cNvGrpSpPr/>
          <p:nvPr/>
        </p:nvGrpSpPr>
        <p:grpSpPr>
          <a:xfrm>
            <a:off x="8131434" y="3271769"/>
            <a:ext cx="316897" cy="422447"/>
            <a:chOff x="457200" y="3704253"/>
            <a:chExt cx="301686" cy="369332"/>
          </a:xfrm>
        </p:grpSpPr>
        <p:sp>
          <p:nvSpPr>
            <p:cNvPr id="809" name="Google Shape;809;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0" name="Google Shape;810;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7</a:t>
              </a:r>
              <a:endParaRPr/>
            </a:p>
          </p:txBody>
        </p:sp>
      </p:grpSp>
      <p:grpSp>
        <p:nvGrpSpPr>
          <p:cNvPr id="811" name="Google Shape;811;p21"/>
          <p:cNvGrpSpPr/>
          <p:nvPr/>
        </p:nvGrpSpPr>
        <p:grpSpPr>
          <a:xfrm>
            <a:off x="9865627" y="3314461"/>
            <a:ext cx="316897" cy="422447"/>
            <a:chOff x="457200" y="3704253"/>
            <a:chExt cx="301686" cy="369332"/>
          </a:xfrm>
        </p:grpSpPr>
        <p:sp>
          <p:nvSpPr>
            <p:cNvPr id="812" name="Google Shape;812;p21"/>
            <p:cNvSpPr/>
            <p:nvPr/>
          </p:nvSpPr>
          <p:spPr>
            <a:xfrm>
              <a:off x="457200" y="3741577"/>
              <a:ext cx="301686" cy="301686"/>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3" name="Google Shape;813;p21"/>
            <p:cNvSpPr txBox="1"/>
            <p:nvPr/>
          </p:nvSpPr>
          <p:spPr>
            <a:xfrm>
              <a:off x="457200" y="3704253"/>
              <a:ext cx="3016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8</a:t>
              </a:r>
              <a:endParaRPr/>
            </a:p>
          </p:txBody>
        </p:sp>
      </p:grpSp>
      <p:sp>
        <p:nvSpPr>
          <p:cNvPr id="814" name="Google Shape;814;p21"/>
          <p:cNvSpPr txBox="1"/>
          <p:nvPr/>
        </p:nvSpPr>
        <p:spPr>
          <a:xfrm>
            <a:off x="1125279" y="1057286"/>
            <a:ext cx="1684906" cy="4836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a:ea typeface="Calibri"/>
                <a:cs typeface="Calibri"/>
                <a:sym typeface="Calibri"/>
              </a:rPr>
              <a:t>The Internet</a:t>
            </a:r>
            <a:endParaRPr/>
          </a:p>
        </p:txBody>
      </p:sp>
      <p:sp>
        <p:nvSpPr>
          <p:cNvPr id="815" name="Google Shape;815;p21"/>
          <p:cNvSpPr txBox="1">
            <a:spLocks noGrp="1"/>
          </p:cNvSpPr>
          <p:nvPr>
            <p:ph type="title"/>
          </p:nvPr>
        </p:nvSpPr>
        <p:spPr>
          <a:xfrm>
            <a:off x="307296" y="381953"/>
            <a:ext cx="11442479" cy="73819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The Ransomware Process</a:t>
            </a:r>
            <a:endParaRPr/>
          </a:p>
        </p:txBody>
      </p:sp>
      <p:pic>
        <p:nvPicPr>
          <p:cNvPr id="816" name="Google Shape;816;p21"/>
          <p:cNvPicPr preferRelativeResize="0"/>
          <p:nvPr/>
        </p:nvPicPr>
        <p:blipFill rotWithShape="1">
          <a:blip r:embed="rId14">
            <a:alphaModFix/>
          </a:blip>
          <a:srcRect/>
          <a:stretch/>
        </p:blipFill>
        <p:spPr>
          <a:xfrm>
            <a:off x="344068" y="1233394"/>
            <a:ext cx="6884765" cy="3670828"/>
          </a:xfrm>
          <a:prstGeom prst="rect">
            <a:avLst/>
          </a:prstGeom>
          <a:noFill/>
          <a:ln>
            <a:noFill/>
          </a:ln>
        </p:spPr>
      </p:pic>
      <p:pic>
        <p:nvPicPr>
          <p:cNvPr id="817" name="Google Shape;817;p21" descr="Screen shot 2013-06-20 at 6.20.20 PM.png"/>
          <p:cNvPicPr preferRelativeResize="0"/>
          <p:nvPr/>
        </p:nvPicPr>
        <p:blipFill rotWithShape="1">
          <a:blip r:embed="rId15">
            <a:alphaModFix/>
          </a:blip>
          <a:srcRect/>
          <a:stretch/>
        </p:blipFill>
        <p:spPr>
          <a:xfrm>
            <a:off x="6454812" y="1241176"/>
            <a:ext cx="5527739" cy="3408771"/>
          </a:xfrm>
          <a:prstGeom prst="rect">
            <a:avLst/>
          </a:prstGeom>
          <a:noFill/>
          <a:ln>
            <a:noFill/>
          </a:ln>
          <a:effectLst>
            <a:outerShdw blurRad="292100" dist="139700" dir="2700000" algn="tl" rotWithShape="0">
              <a:srgbClr val="333333">
                <a:alpha val="64705"/>
              </a:srgbClr>
            </a:outerShdw>
          </a:effectLst>
        </p:spPr>
      </p:pic>
      <p:pic>
        <p:nvPicPr>
          <p:cNvPr id="818" name="Google Shape;818;p21"/>
          <p:cNvPicPr preferRelativeResize="0"/>
          <p:nvPr/>
        </p:nvPicPr>
        <p:blipFill rotWithShape="1">
          <a:blip r:embed="rId16">
            <a:alphaModFix/>
          </a:blip>
          <a:srcRect/>
          <a:stretch/>
        </p:blipFill>
        <p:spPr>
          <a:xfrm>
            <a:off x="5960425" y="2349204"/>
            <a:ext cx="5752464" cy="4343400"/>
          </a:xfrm>
          <a:prstGeom prst="rect">
            <a:avLst/>
          </a:prstGeom>
          <a:noFill/>
          <a:ln>
            <a:noFill/>
          </a:ln>
        </p:spPr>
      </p:pic>
      <p:pic>
        <p:nvPicPr>
          <p:cNvPr id="819" name="Google Shape;819;p21"/>
          <p:cNvPicPr preferRelativeResize="0"/>
          <p:nvPr/>
        </p:nvPicPr>
        <p:blipFill rotWithShape="1">
          <a:blip r:embed="rId17">
            <a:alphaModFix/>
          </a:blip>
          <a:srcRect/>
          <a:stretch/>
        </p:blipFill>
        <p:spPr>
          <a:xfrm>
            <a:off x="6642757" y="133916"/>
            <a:ext cx="5715000" cy="3810000"/>
          </a:xfrm>
          <a:prstGeom prst="rect">
            <a:avLst/>
          </a:prstGeom>
          <a:noFill/>
          <a:ln>
            <a:noFill/>
          </a:ln>
        </p:spPr>
      </p:pic>
      <p:pic>
        <p:nvPicPr>
          <p:cNvPr id="820" name="Google Shape;820;p21"/>
          <p:cNvPicPr preferRelativeResize="0"/>
          <p:nvPr/>
        </p:nvPicPr>
        <p:blipFill rotWithShape="1">
          <a:blip r:embed="rId18">
            <a:alphaModFix/>
          </a:blip>
          <a:srcRect/>
          <a:stretch/>
        </p:blipFill>
        <p:spPr>
          <a:xfrm>
            <a:off x="2810554" y="2173542"/>
            <a:ext cx="4717941" cy="3941571"/>
          </a:xfrm>
          <a:prstGeom prst="rect">
            <a:avLst/>
          </a:prstGeom>
          <a:noFill/>
          <a:ln>
            <a:noFill/>
          </a:ln>
        </p:spPr>
      </p:pic>
      <p:pic>
        <p:nvPicPr>
          <p:cNvPr id="821" name="Google Shape;821;p21"/>
          <p:cNvPicPr preferRelativeResize="0"/>
          <p:nvPr/>
        </p:nvPicPr>
        <p:blipFill rotWithShape="1">
          <a:blip r:embed="rId19">
            <a:alphaModFix/>
          </a:blip>
          <a:srcRect/>
          <a:stretch/>
        </p:blipFill>
        <p:spPr>
          <a:xfrm>
            <a:off x="6847829" y="1228642"/>
            <a:ext cx="5393673" cy="3809999"/>
          </a:xfrm>
          <a:prstGeom prst="rect">
            <a:avLst/>
          </a:prstGeom>
          <a:noFill/>
          <a:ln>
            <a:noFill/>
          </a:ln>
        </p:spPr>
      </p:pic>
      <p:pic>
        <p:nvPicPr>
          <p:cNvPr id="822" name="Google Shape;822;p21"/>
          <p:cNvPicPr preferRelativeResize="0"/>
          <p:nvPr/>
        </p:nvPicPr>
        <p:blipFill rotWithShape="1">
          <a:blip r:embed="rId20">
            <a:alphaModFix/>
          </a:blip>
          <a:srcRect/>
          <a:stretch/>
        </p:blipFill>
        <p:spPr>
          <a:xfrm>
            <a:off x="-281281" y="-90519"/>
            <a:ext cx="6173592" cy="3639021"/>
          </a:xfrm>
          <a:prstGeom prst="rect">
            <a:avLst/>
          </a:prstGeom>
          <a:noFill/>
          <a:ln>
            <a:noFill/>
          </a:ln>
        </p:spPr>
      </p:pic>
      <p:pic>
        <p:nvPicPr>
          <p:cNvPr id="823" name="Google Shape;823;p21"/>
          <p:cNvPicPr preferRelativeResize="0"/>
          <p:nvPr/>
        </p:nvPicPr>
        <p:blipFill rotWithShape="1">
          <a:blip r:embed="rId21">
            <a:alphaModFix/>
          </a:blip>
          <a:srcRect/>
          <a:stretch/>
        </p:blipFill>
        <p:spPr>
          <a:xfrm>
            <a:off x="4869162" y="-182198"/>
            <a:ext cx="6635750" cy="3033486"/>
          </a:xfrm>
          <a:prstGeom prst="rect">
            <a:avLst/>
          </a:prstGeom>
          <a:noFill/>
          <a:ln>
            <a:noFill/>
          </a:ln>
        </p:spPr>
      </p:pic>
      <p:pic>
        <p:nvPicPr>
          <p:cNvPr id="824" name="Google Shape;824;p21"/>
          <p:cNvPicPr preferRelativeResize="0"/>
          <p:nvPr/>
        </p:nvPicPr>
        <p:blipFill rotWithShape="1">
          <a:blip r:embed="rId22">
            <a:alphaModFix/>
          </a:blip>
          <a:srcRect/>
          <a:stretch/>
        </p:blipFill>
        <p:spPr>
          <a:xfrm>
            <a:off x="0" y="1819631"/>
            <a:ext cx="7760309" cy="4985999"/>
          </a:xfrm>
          <a:prstGeom prst="rect">
            <a:avLst/>
          </a:prstGeom>
          <a:noFill/>
          <a:ln>
            <a:noFill/>
          </a:ln>
        </p:spPr>
      </p:pic>
      <p:pic>
        <p:nvPicPr>
          <p:cNvPr id="825" name="Google Shape;825;p21"/>
          <p:cNvPicPr preferRelativeResize="0"/>
          <p:nvPr/>
        </p:nvPicPr>
        <p:blipFill rotWithShape="1">
          <a:blip r:embed="rId23">
            <a:alphaModFix/>
          </a:blip>
          <a:srcRect/>
          <a:stretch/>
        </p:blipFill>
        <p:spPr>
          <a:xfrm>
            <a:off x="983414" y="547187"/>
            <a:ext cx="10294185" cy="5569865"/>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425327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18"/>
                                        </p:tgtEl>
                                        <p:attrNameLst>
                                          <p:attrName>style.visibility</p:attrName>
                                        </p:attrNameLst>
                                      </p:cBhvr>
                                      <p:to>
                                        <p:strVal val="visible"/>
                                      </p:to>
                                    </p:set>
                                  </p:childTnLst>
                                </p:cTn>
                              </p:par>
                            </p:childTnLst>
                          </p:cTn>
                        </p:par>
                        <p:par>
                          <p:cTn id="9" fill="hold">
                            <p:stCondLst>
                              <p:cond delay="1"/>
                            </p:stCondLst>
                            <p:childTnLst>
                              <p:par>
                                <p:cTn id="10" presetID="1" presetClass="entr" presetSubtype="0" fill="hold" nodeType="afterEffect">
                                  <p:stCondLst>
                                    <p:cond delay="500"/>
                                  </p:stCondLst>
                                  <p:childTnLst>
                                    <p:set>
                                      <p:cBhvr>
                                        <p:cTn id="11" dur="1" fill="hold">
                                          <p:stCondLst>
                                            <p:cond delay="0"/>
                                          </p:stCondLst>
                                        </p:cTn>
                                        <p:tgtEl>
                                          <p:spTgt spid="819"/>
                                        </p:tgtEl>
                                        <p:attrNameLst>
                                          <p:attrName>style.visibility</p:attrName>
                                        </p:attrNameLst>
                                      </p:cBhvr>
                                      <p:to>
                                        <p:strVal val="visible"/>
                                      </p:to>
                                    </p:set>
                                  </p:childTnLst>
                                </p:cTn>
                              </p:par>
                            </p:childTnLst>
                          </p:cTn>
                        </p:par>
                        <p:par>
                          <p:cTn id="12" fill="hold">
                            <p:stCondLst>
                              <p:cond delay="2"/>
                            </p:stCondLst>
                            <p:childTnLst>
                              <p:par>
                                <p:cTn id="13" presetID="1" presetClass="entr" presetSubtype="0" fill="hold" nodeType="afterEffect">
                                  <p:stCondLst>
                                    <p:cond delay="500"/>
                                  </p:stCondLst>
                                  <p:childTnLst>
                                    <p:set>
                                      <p:cBhvr>
                                        <p:cTn id="14" dur="1" fill="hold">
                                          <p:stCondLst>
                                            <p:cond delay="0"/>
                                          </p:stCondLst>
                                        </p:cTn>
                                        <p:tgtEl>
                                          <p:spTgt spid="820"/>
                                        </p:tgtEl>
                                        <p:attrNameLst>
                                          <p:attrName>style.visibility</p:attrName>
                                        </p:attrNameLst>
                                      </p:cBhvr>
                                      <p:to>
                                        <p:strVal val="visible"/>
                                      </p:to>
                                    </p:set>
                                  </p:childTnLst>
                                </p:cTn>
                              </p:par>
                            </p:childTnLst>
                          </p:cTn>
                        </p:par>
                        <p:par>
                          <p:cTn id="15" fill="hold">
                            <p:stCondLst>
                              <p:cond delay="3"/>
                            </p:stCondLst>
                            <p:childTnLst>
                              <p:par>
                                <p:cTn id="16" presetID="1" presetClass="entr" presetSubtype="0" fill="hold" nodeType="afterEffect">
                                  <p:stCondLst>
                                    <p:cond delay="500"/>
                                  </p:stCondLst>
                                  <p:childTnLst>
                                    <p:set>
                                      <p:cBhvr>
                                        <p:cTn id="17" dur="1" fill="hold">
                                          <p:stCondLst>
                                            <p:cond delay="0"/>
                                          </p:stCondLst>
                                        </p:cTn>
                                        <p:tgtEl>
                                          <p:spTgt spid="821"/>
                                        </p:tgtEl>
                                        <p:attrNameLst>
                                          <p:attrName>style.visibility</p:attrName>
                                        </p:attrNameLst>
                                      </p:cBhvr>
                                      <p:to>
                                        <p:strVal val="visible"/>
                                      </p:to>
                                    </p:set>
                                  </p:childTnLst>
                                </p:cTn>
                              </p:par>
                            </p:childTnLst>
                          </p:cTn>
                        </p:par>
                        <p:par>
                          <p:cTn id="18" fill="hold">
                            <p:stCondLst>
                              <p:cond delay="4"/>
                            </p:stCondLst>
                            <p:childTnLst>
                              <p:par>
                                <p:cTn id="19" presetID="1" presetClass="entr" presetSubtype="0" fill="hold" nodeType="afterEffect">
                                  <p:stCondLst>
                                    <p:cond delay="500"/>
                                  </p:stCondLst>
                                  <p:childTnLst>
                                    <p:set>
                                      <p:cBhvr>
                                        <p:cTn id="20" dur="1" fill="hold">
                                          <p:stCondLst>
                                            <p:cond delay="0"/>
                                          </p:stCondLst>
                                        </p:cTn>
                                        <p:tgtEl>
                                          <p:spTgt spid="822"/>
                                        </p:tgtEl>
                                        <p:attrNameLst>
                                          <p:attrName>style.visibility</p:attrName>
                                        </p:attrNameLst>
                                      </p:cBhvr>
                                      <p:to>
                                        <p:strVal val="visible"/>
                                      </p:to>
                                    </p:set>
                                  </p:childTnLst>
                                </p:cTn>
                              </p:par>
                            </p:childTnLst>
                          </p:cTn>
                        </p:par>
                        <p:par>
                          <p:cTn id="21" fill="hold">
                            <p:stCondLst>
                              <p:cond delay="5"/>
                            </p:stCondLst>
                            <p:childTnLst>
                              <p:par>
                                <p:cTn id="22" presetID="1" presetClass="entr" presetSubtype="0" fill="hold" nodeType="afterEffect">
                                  <p:stCondLst>
                                    <p:cond delay="500"/>
                                  </p:stCondLst>
                                  <p:childTnLst>
                                    <p:set>
                                      <p:cBhvr>
                                        <p:cTn id="23" dur="1" fill="hold">
                                          <p:stCondLst>
                                            <p:cond delay="0"/>
                                          </p:stCondLst>
                                        </p:cTn>
                                        <p:tgtEl>
                                          <p:spTgt spid="823"/>
                                        </p:tgtEl>
                                        <p:attrNameLst>
                                          <p:attrName>style.visibility</p:attrName>
                                        </p:attrNameLst>
                                      </p:cBhvr>
                                      <p:to>
                                        <p:strVal val="visible"/>
                                      </p:to>
                                    </p:set>
                                  </p:childTnLst>
                                </p:cTn>
                              </p:par>
                            </p:childTnLst>
                          </p:cTn>
                        </p:par>
                        <p:par>
                          <p:cTn id="24" fill="hold">
                            <p:stCondLst>
                              <p:cond delay="6"/>
                            </p:stCondLst>
                            <p:childTnLst>
                              <p:par>
                                <p:cTn id="25" presetID="1" presetClass="entr" presetSubtype="0" fill="hold" nodeType="afterEffect">
                                  <p:stCondLst>
                                    <p:cond delay="500"/>
                                  </p:stCondLst>
                                  <p:childTnLst>
                                    <p:set>
                                      <p:cBhvr>
                                        <p:cTn id="26" dur="1" fill="hold">
                                          <p:stCondLst>
                                            <p:cond delay="0"/>
                                          </p:stCondLst>
                                        </p:cTn>
                                        <p:tgtEl>
                                          <p:spTgt spid="824"/>
                                        </p:tgtEl>
                                        <p:attrNameLst>
                                          <p:attrName>style.visibility</p:attrName>
                                        </p:attrNameLst>
                                      </p:cBhvr>
                                      <p:to>
                                        <p:strVal val="visible"/>
                                      </p:to>
                                    </p:set>
                                  </p:childTnLst>
                                </p:cTn>
                              </p:par>
                            </p:childTnLst>
                          </p:cTn>
                        </p:par>
                        <p:par>
                          <p:cTn id="27" fill="hold">
                            <p:stCondLst>
                              <p:cond delay="7"/>
                            </p:stCondLst>
                            <p:childTnLst>
                              <p:par>
                                <p:cTn id="28" presetID="1" presetClass="entr" presetSubtype="0" fill="hold" nodeType="afterEffect">
                                  <p:stCondLst>
                                    <p:cond delay="0"/>
                                  </p:stCondLst>
                                  <p:childTnLst>
                                    <p:set>
                                      <p:cBhvr>
                                        <p:cTn id="29" dur="1" fill="hold">
                                          <p:stCondLst>
                                            <p:cond delay="0"/>
                                          </p:stCondLst>
                                        </p:cTn>
                                        <p:tgtEl>
                                          <p:spTgt spid="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dirty="0"/>
              <a:t>Agenda</a:t>
            </a:r>
          </a:p>
        </p:txBody>
      </p:sp>
      <p:sp>
        <p:nvSpPr>
          <p:cNvPr id="3" name="Content Placeholder 2"/>
          <p:cNvSpPr>
            <a:spLocks noGrp="1"/>
          </p:cNvSpPr>
          <p:nvPr>
            <p:ph idx="1"/>
          </p:nvPr>
        </p:nvSpPr>
        <p:spPr/>
        <p:txBody>
          <a:bodyPr/>
          <a:lstStyle/>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The phishing problem</a:t>
            </a:r>
          </a:p>
          <a:p>
            <a:pPr marL="514350" indent="-514350">
              <a:buFont typeface="+mj-lt"/>
              <a:buAutoNum type="arabicPeriod"/>
            </a:pPr>
            <a:r>
              <a:rPr lang="en-US" sz="2800" dirty="0">
                <a:solidFill>
                  <a:schemeClr val="tx1">
                    <a:lumMod val="50000"/>
                    <a:lumOff val="50000"/>
                  </a:schemeClr>
                </a:solidFill>
                <a:latin typeface="Arial" panose="020B0604020202020204" pitchFamily="34" charset="0"/>
                <a:cs typeface="Arial" panose="020B0604020202020204" pitchFamily="34" charset="0"/>
              </a:rPr>
              <a:t>Phishing benchmark data by industry</a:t>
            </a:r>
          </a:p>
          <a:p>
            <a:pPr marL="514350" indent="-514350">
              <a:buFont typeface="+mj-lt"/>
              <a:buAutoNum type="arabicPeriod"/>
            </a:pPr>
            <a:r>
              <a:rPr lang="en-US" sz="2800" dirty="0">
                <a:latin typeface="Arial" panose="020B0604020202020204" pitchFamily="34" charset="0"/>
                <a:cs typeface="Arial" panose="020B0604020202020204" pitchFamily="34" charset="0"/>
              </a:rPr>
              <a:t>Your Security Culture &amp; “Human Firewall”</a:t>
            </a:r>
          </a:p>
        </p:txBody>
      </p:sp>
    </p:spTree>
    <p:extLst>
      <p:ext uri="{BB962C8B-B14F-4D97-AF65-F5344CB8AC3E}">
        <p14:creationId xmlns:p14="http://schemas.microsoft.com/office/powerpoint/2010/main" val="276281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989807-D9C5-1546-B63A-5331176D828B}"/>
              </a:ext>
            </a:extLst>
          </p:cNvPr>
          <p:cNvSpPr>
            <a:spLocks noGrp="1"/>
          </p:cNvSpPr>
          <p:nvPr>
            <p:ph type="title"/>
          </p:nvPr>
        </p:nvSpPr>
        <p:spPr/>
        <p:txBody>
          <a:bodyPr/>
          <a:lstStyle/>
          <a:p>
            <a:r>
              <a:rPr lang="en-US" dirty="0"/>
              <a:t>Personal Cyber Hygiene</a:t>
            </a:r>
          </a:p>
        </p:txBody>
      </p:sp>
      <p:graphicFrame>
        <p:nvGraphicFramePr>
          <p:cNvPr id="4" name="Diagram 3">
            <a:extLst>
              <a:ext uri="{FF2B5EF4-FFF2-40B4-BE49-F238E27FC236}">
                <a16:creationId xmlns:a16="http://schemas.microsoft.com/office/drawing/2014/main" id="{B6560D19-6713-F94B-A91B-5002FBFC5A29}"/>
              </a:ext>
            </a:extLst>
          </p:cNvPr>
          <p:cNvGraphicFramePr/>
          <p:nvPr/>
        </p:nvGraphicFramePr>
        <p:xfrm>
          <a:off x="4724400" y="460862"/>
          <a:ext cx="8259275" cy="5559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AE1E6C4-FEAA-CD42-A7A9-51804139EB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4094" y="1659445"/>
            <a:ext cx="5308664" cy="3539109"/>
          </a:xfrm>
          <a:prstGeom prst="rect">
            <a:avLst/>
          </a:prstGeom>
        </p:spPr>
      </p:pic>
    </p:spTree>
    <p:extLst>
      <p:ext uri="{BB962C8B-B14F-4D97-AF65-F5344CB8AC3E}">
        <p14:creationId xmlns:p14="http://schemas.microsoft.com/office/powerpoint/2010/main" val="31753052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A4C3E9-DF95-4A48-843A-968ABA094CE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48269" y="304800"/>
            <a:ext cx="10295462" cy="5791200"/>
          </a:xfrm>
          <a:prstGeom prst="rect">
            <a:avLst/>
          </a:prstGeom>
        </p:spPr>
      </p:pic>
    </p:spTree>
    <p:extLst>
      <p:ext uri="{BB962C8B-B14F-4D97-AF65-F5344CB8AC3E}">
        <p14:creationId xmlns:p14="http://schemas.microsoft.com/office/powerpoint/2010/main" val="2389351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FF24A37-6109-FC49-8317-F6DBB807B422}"/>
              </a:ext>
            </a:extLst>
          </p:cNvPr>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backgroundRemoval t="9221" b="89348" l="760" r="97416">
                        <a14:foregroundMark x1="3799" y1="9221" x2="17781" y2="9539"/>
                        <a14:foregroundMark x1="17781" y1="9539" x2="40274" y2="9221"/>
                        <a14:foregroundMark x1="40274" y1="9221" x2="48024" y2="10175"/>
                        <a14:foregroundMark x1="48024" y1="10175" x2="68085" y2="66932"/>
                        <a14:foregroundMark x1="68085" y1="66932" x2="76900" y2="67727"/>
                        <a14:foregroundMark x1="76900" y1="67727" x2="85258" y2="65024"/>
                        <a14:foregroundMark x1="85258" y1="65024" x2="92401" y2="65342"/>
                        <a14:foregroundMark x1="53799" y1="19237" x2="60334" y2="23529"/>
                        <a14:foregroundMark x1="60334" y1="23529" x2="60334" y2="23370"/>
                        <a14:foregroundMark x1="39970" y1="17806" x2="38602" y2="23688"/>
                        <a14:foregroundMark x1="3040" y1="9539" x2="6383" y2="30366"/>
                        <a14:foregroundMark x1="6383" y1="30366" x2="13222" y2="50715"/>
                        <a14:foregroundMark x1="13222" y1="50715" x2="22796" y2="37838"/>
                        <a14:foregroundMark x1="22796" y1="37838" x2="22644" y2="27822"/>
                        <a14:foregroundMark x1="22644" y1="27822" x2="18237" y2="19555"/>
                        <a14:foregroundMark x1="31307" y1="20986" x2="10638" y2="21622"/>
                        <a14:foregroundMark x1="5927" y1="19237" x2="31459" y2="17011"/>
                        <a14:foregroundMark x1="760" y1="9221" x2="760" y2="10652"/>
                        <a14:foregroundMark x1="7751" y1="69157" x2="20821" y2="77901"/>
                        <a14:foregroundMark x1="20821" y1="77901" x2="16717" y2="77107"/>
                        <a14:foregroundMark x1="17629" y1="78537" x2="21277" y2="80922"/>
                        <a14:foregroundMark x1="11094" y1="52941" x2="35714" y2="50397"/>
                        <a14:foregroundMark x1="31003" y1="42607" x2="6383" y2="43243"/>
                        <a14:foregroundMark x1="11094" y1="19555" x2="12006" y2="37043"/>
                        <a14:foregroundMark x1="97264" y1="62480" x2="97416" y2="68521"/>
                        <a14:foregroundMark x1="44529" y1="22417" x2="40729" y2="29730"/>
                        <a14:foregroundMark x1="40729" y1="29730" x2="39058" y2="37520"/>
                        <a14:foregroundMark x1="10942" y1="72337" x2="13982" y2="74086"/>
                        <a14:foregroundMark x1="25684" y1="86169" x2="7295" y2="68680"/>
                      </a14:backgroundRemoval>
                    </a14:imgEffect>
                  </a14:imgLayer>
                </a14:imgProps>
              </a:ext>
              <a:ext uri="{28A0092B-C50C-407E-A947-70E740481C1C}">
                <a14:useLocalDpi xmlns:a14="http://schemas.microsoft.com/office/drawing/2010/main"/>
              </a:ext>
            </a:extLst>
          </a:blip>
          <a:srcRect l="5763" r="5763"/>
          <a:stretch>
            <a:fillRect/>
          </a:stretch>
        </p:blipFill>
        <p:spPr/>
      </p:pic>
      <p:sp>
        <p:nvSpPr>
          <p:cNvPr id="4" name="Content Placeholder 3">
            <a:extLst>
              <a:ext uri="{FF2B5EF4-FFF2-40B4-BE49-F238E27FC236}">
                <a16:creationId xmlns:a16="http://schemas.microsoft.com/office/drawing/2014/main" id="{B45BFB75-DDF1-074F-A433-2D2D758F5B72}"/>
              </a:ext>
            </a:extLst>
          </p:cNvPr>
          <p:cNvSpPr>
            <a:spLocks noGrp="1"/>
          </p:cNvSpPr>
          <p:nvPr>
            <p:ph idx="1"/>
          </p:nvPr>
        </p:nvSpPr>
        <p:spPr>
          <a:xfrm>
            <a:off x="314094" y="1142999"/>
            <a:ext cx="5315999" cy="4572000"/>
          </a:xfrm>
        </p:spPr>
        <p:txBody>
          <a:bodyPr>
            <a:normAutofit lnSpcReduction="10000"/>
          </a:bodyPr>
          <a:lstStyle/>
          <a:p>
            <a:pPr marL="0" indent="0">
              <a:buNone/>
            </a:pPr>
            <a:r>
              <a:rPr lang="en-US" sz="2400" dirty="0"/>
              <a:t>It reduces your risk because it can:</a:t>
            </a:r>
          </a:p>
          <a:p>
            <a:r>
              <a:rPr lang="en-US" sz="2400" dirty="0"/>
              <a:t>Store credential information</a:t>
            </a:r>
          </a:p>
          <a:p>
            <a:r>
              <a:rPr lang="en-US" sz="2400" dirty="0"/>
              <a:t>Generate the strong passwords</a:t>
            </a:r>
          </a:p>
          <a:p>
            <a:r>
              <a:rPr lang="en-US" sz="2400" dirty="0"/>
              <a:t>Alert you of compromised accounts</a:t>
            </a:r>
          </a:p>
          <a:p>
            <a:r>
              <a:rPr lang="en-US" sz="2400" dirty="0"/>
              <a:t>Keep the passwords unique</a:t>
            </a:r>
          </a:p>
          <a:p>
            <a:r>
              <a:rPr lang="en-US" sz="2400" dirty="0"/>
              <a:t>If possible, unique usernames too</a:t>
            </a:r>
          </a:p>
          <a:p>
            <a:r>
              <a:rPr lang="en-US" sz="2400" dirty="0"/>
              <a:t>Store the security question responses</a:t>
            </a:r>
          </a:p>
          <a:p>
            <a:pPr lvl="1"/>
            <a:r>
              <a:rPr lang="en-US" sz="2400" dirty="0"/>
              <a:t>With social media it’s easier to discover the answers</a:t>
            </a:r>
          </a:p>
          <a:p>
            <a:pPr lvl="1"/>
            <a:r>
              <a:rPr lang="en-US" sz="2400" dirty="0"/>
              <a:t>Consider different / wrong answers</a:t>
            </a:r>
          </a:p>
          <a:p>
            <a:r>
              <a:rPr lang="en-US" sz="2700" dirty="0"/>
              <a:t>Free vs Paid Options</a:t>
            </a:r>
          </a:p>
        </p:txBody>
      </p:sp>
      <p:sp>
        <p:nvSpPr>
          <p:cNvPr id="3" name="Title 2">
            <a:extLst>
              <a:ext uri="{FF2B5EF4-FFF2-40B4-BE49-F238E27FC236}">
                <a16:creationId xmlns:a16="http://schemas.microsoft.com/office/drawing/2014/main" id="{D78E6D52-7118-0644-8F9F-AC710BBBE2FD}"/>
              </a:ext>
            </a:extLst>
          </p:cNvPr>
          <p:cNvSpPr>
            <a:spLocks noGrp="1"/>
          </p:cNvSpPr>
          <p:nvPr>
            <p:ph type="title"/>
          </p:nvPr>
        </p:nvSpPr>
        <p:spPr/>
        <p:txBody>
          <a:bodyPr/>
          <a:lstStyle/>
          <a:p>
            <a:r>
              <a:rPr lang="en-US" dirty="0"/>
              <a:t>Password Vault</a:t>
            </a:r>
          </a:p>
        </p:txBody>
      </p:sp>
    </p:spTree>
    <p:extLst>
      <p:ext uri="{BB962C8B-B14F-4D97-AF65-F5344CB8AC3E}">
        <p14:creationId xmlns:p14="http://schemas.microsoft.com/office/powerpoint/2010/main" val="616961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80CBE-C79F-42EC-A4B3-86E369270161}"/>
              </a:ext>
            </a:extLst>
          </p:cNvPr>
          <p:cNvSpPr>
            <a:spLocks noGrp="1"/>
          </p:cNvSpPr>
          <p:nvPr>
            <p:ph type="title"/>
          </p:nvPr>
        </p:nvSpPr>
        <p:spPr>
          <a:xfrm>
            <a:off x="314093" y="289860"/>
            <a:ext cx="11442478" cy="738193"/>
          </a:xfrm>
        </p:spPr>
        <p:txBody>
          <a:bodyPr/>
          <a:lstStyle/>
          <a:p>
            <a:r>
              <a:rPr lang="en-US" dirty="0">
                <a:latin typeface="+mn-lt"/>
              </a:rPr>
              <a:t>Multi Factor Authentication</a:t>
            </a:r>
          </a:p>
        </p:txBody>
      </p:sp>
      <p:graphicFrame>
        <p:nvGraphicFramePr>
          <p:cNvPr id="4" name="Diagram 3">
            <a:extLst>
              <a:ext uri="{FF2B5EF4-FFF2-40B4-BE49-F238E27FC236}">
                <a16:creationId xmlns:a16="http://schemas.microsoft.com/office/drawing/2014/main" id="{9093D778-6590-104D-8DC9-BD35615EA853}"/>
              </a:ext>
            </a:extLst>
          </p:cNvPr>
          <p:cNvGraphicFramePr/>
          <p:nvPr/>
        </p:nvGraphicFramePr>
        <p:xfrm>
          <a:off x="535708" y="1012790"/>
          <a:ext cx="11220863" cy="5186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90884BE4-07EF-C043-B580-018DC36F766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312722" y="5515662"/>
            <a:ext cx="2546693" cy="978257"/>
          </a:xfrm>
          <a:prstGeom prst="rect">
            <a:avLst/>
          </a:prstGeom>
          <a:effectLst>
            <a:glow rad="63500">
              <a:schemeClr val="accent3">
                <a:satMod val="175000"/>
                <a:alpha val="40000"/>
              </a:schemeClr>
            </a:glow>
            <a:outerShdw blurRad="381000" dist="50800" dir="5400000" algn="ctr" rotWithShape="0">
              <a:srgbClr val="000000">
                <a:alpha val="43137"/>
              </a:srgbClr>
            </a:outerShdw>
          </a:effectLst>
        </p:spPr>
      </p:pic>
      <p:pic>
        <p:nvPicPr>
          <p:cNvPr id="6" name="Picture 5">
            <a:extLst>
              <a:ext uri="{FF2B5EF4-FFF2-40B4-BE49-F238E27FC236}">
                <a16:creationId xmlns:a16="http://schemas.microsoft.com/office/drawing/2014/main" id="{AE996494-7A88-474E-8DFF-2BF010C5F66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168144" y="5374552"/>
            <a:ext cx="2162175" cy="1260475"/>
          </a:xfrm>
          <a:prstGeom prst="rect">
            <a:avLst/>
          </a:prstGeom>
          <a:effectLst>
            <a:glow rad="63500">
              <a:schemeClr val="accent3">
                <a:satMod val="175000"/>
                <a:alpha val="40000"/>
              </a:schemeClr>
            </a:glow>
            <a:outerShdw blurRad="381000" dist="50800" dir="5400000" algn="ctr" rotWithShape="0">
              <a:srgbClr val="000000">
                <a:alpha val="43137"/>
              </a:srgbClr>
            </a:outerShdw>
          </a:effectLst>
        </p:spPr>
      </p:pic>
    </p:spTree>
    <p:extLst>
      <p:ext uri="{BB962C8B-B14F-4D97-AF65-F5344CB8AC3E}">
        <p14:creationId xmlns:p14="http://schemas.microsoft.com/office/powerpoint/2010/main" val="713149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A8586A-1CBA-B74F-B3C6-611B16F33D31}"/>
              </a:ext>
            </a:extLst>
          </p:cNvPr>
          <p:cNvSpPr>
            <a:spLocks noGrp="1"/>
          </p:cNvSpPr>
          <p:nvPr>
            <p:ph idx="1"/>
          </p:nvPr>
        </p:nvSpPr>
        <p:spPr>
          <a:xfrm>
            <a:off x="314093" y="1306498"/>
            <a:ext cx="6848707" cy="5018220"/>
          </a:xfrm>
        </p:spPr>
        <p:txBody>
          <a:bodyPr>
            <a:normAutofit/>
          </a:bodyPr>
          <a:lstStyle/>
          <a:p>
            <a:r>
              <a:rPr lang="en-US" sz="2800" dirty="0"/>
              <a:t>Manage your privacy settings (passwords)</a:t>
            </a:r>
          </a:p>
          <a:p>
            <a:r>
              <a:rPr lang="en-US" sz="2800" dirty="0"/>
              <a:t>Have kids? Beware of “Sharenting”</a:t>
            </a:r>
          </a:p>
          <a:p>
            <a:r>
              <a:rPr lang="en-US" sz="2800" dirty="0"/>
              <a:t>Be aware of what you’re sharing (limit)</a:t>
            </a:r>
          </a:p>
          <a:p>
            <a:r>
              <a:rPr lang="en-US" sz="2800" dirty="0"/>
              <a:t>Be aware of third-party apps – review frequently</a:t>
            </a:r>
          </a:p>
          <a:p>
            <a:r>
              <a:rPr lang="en-US" sz="2800" dirty="0"/>
              <a:t>“Once posted, always posted”</a:t>
            </a:r>
          </a:p>
          <a:p>
            <a:r>
              <a:rPr lang="en-US" sz="2800" dirty="0"/>
              <a:t>Remember it’s all about risk</a:t>
            </a:r>
          </a:p>
        </p:txBody>
      </p:sp>
      <p:sp>
        <p:nvSpPr>
          <p:cNvPr id="4" name="Title 3">
            <a:extLst>
              <a:ext uri="{FF2B5EF4-FFF2-40B4-BE49-F238E27FC236}">
                <a16:creationId xmlns:a16="http://schemas.microsoft.com/office/drawing/2014/main" id="{11916C3C-4837-394D-8D15-6958806291E0}"/>
              </a:ext>
            </a:extLst>
          </p:cNvPr>
          <p:cNvSpPr>
            <a:spLocks noGrp="1"/>
          </p:cNvSpPr>
          <p:nvPr>
            <p:ph type="title"/>
          </p:nvPr>
        </p:nvSpPr>
        <p:spPr/>
        <p:txBody>
          <a:bodyPr/>
          <a:lstStyle/>
          <a:p>
            <a:r>
              <a:rPr lang="en-US" dirty="0"/>
              <a:t>Social Media Cyber Safety &amp; Security Tips</a:t>
            </a:r>
          </a:p>
        </p:txBody>
      </p:sp>
      <p:sp>
        <p:nvSpPr>
          <p:cNvPr id="5" name="Slide Number Placeholder 4">
            <a:extLst>
              <a:ext uri="{FF2B5EF4-FFF2-40B4-BE49-F238E27FC236}">
                <a16:creationId xmlns:a16="http://schemas.microsoft.com/office/drawing/2014/main" id="{C968AFA6-DAE1-0A46-84AB-0EBB46671115}"/>
              </a:ext>
            </a:extLst>
          </p:cNvPr>
          <p:cNvSpPr>
            <a:spLocks noGrp="1"/>
          </p:cNvSpPr>
          <p:nvPr>
            <p:ph type="sldNum" sz="quarter" idx="4"/>
          </p:nvPr>
        </p:nvSpPr>
        <p:spPr>
          <a:xfrm>
            <a:off x="314093" y="6324718"/>
            <a:ext cx="59275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DF8329-2906-42EF-9273-ADEE60AFF691}" type="slidenum">
              <a:rPr lang="en-US" smtClean="0"/>
              <a:pPr/>
              <a:t>28</a:t>
            </a:fld>
            <a:endParaRPr lang="en-US"/>
          </a:p>
        </p:txBody>
      </p:sp>
      <p:pic>
        <p:nvPicPr>
          <p:cNvPr id="34818" name="Picture 2" descr="account hack">
            <a:extLst>
              <a:ext uri="{FF2B5EF4-FFF2-40B4-BE49-F238E27FC236}">
                <a16:creationId xmlns:a16="http://schemas.microsoft.com/office/drawing/2014/main" id="{C896809E-B4B1-224E-8273-35394751F1B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649578" y="1306498"/>
            <a:ext cx="5106993" cy="4207983"/>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792153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8DC14-23EC-6C44-AC42-7EFE2009BC0F}"/>
              </a:ext>
            </a:extLst>
          </p:cNvPr>
          <p:cNvSpPr>
            <a:spLocks noGrp="1"/>
          </p:cNvSpPr>
          <p:nvPr>
            <p:ph type="title"/>
          </p:nvPr>
        </p:nvSpPr>
        <p:spPr/>
        <p:txBody>
          <a:bodyPr/>
          <a:lstStyle/>
          <a:p>
            <a:pPr algn="ctr"/>
            <a:r>
              <a:rPr lang="en-US" dirty="0"/>
              <a:t>Virtual Private Networks (VPN): Uses</a:t>
            </a:r>
          </a:p>
        </p:txBody>
      </p:sp>
      <p:pic>
        <p:nvPicPr>
          <p:cNvPr id="7" name="Picture 6">
            <a:extLst>
              <a:ext uri="{FF2B5EF4-FFF2-40B4-BE49-F238E27FC236}">
                <a16:creationId xmlns:a16="http://schemas.microsoft.com/office/drawing/2014/main" id="{0CE792A1-0DE5-A646-A456-DD6649F0BB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7452" y="400725"/>
            <a:ext cx="3501234" cy="2331720"/>
          </a:xfrm>
          <a:prstGeom prst="rect">
            <a:avLst/>
          </a:prstGeom>
        </p:spPr>
      </p:pic>
      <p:sp>
        <p:nvSpPr>
          <p:cNvPr id="8" name="TextBox 7">
            <a:extLst>
              <a:ext uri="{FF2B5EF4-FFF2-40B4-BE49-F238E27FC236}">
                <a16:creationId xmlns:a16="http://schemas.microsoft.com/office/drawing/2014/main" id="{AEF0D927-E734-9045-81EF-5BB86E6180CB}"/>
              </a:ext>
            </a:extLst>
          </p:cNvPr>
          <p:cNvSpPr txBox="1"/>
          <p:nvPr/>
        </p:nvSpPr>
        <p:spPr>
          <a:xfrm>
            <a:off x="4725623" y="2777114"/>
            <a:ext cx="3501235" cy="646331"/>
          </a:xfrm>
          <a:prstGeom prst="rect">
            <a:avLst/>
          </a:prstGeom>
          <a:noFill/>
        </p:spPr>
        <p:txBody>
          <a:bodyPr wrap="square" rtlCol="0">
            <a:spAutoFit/>
          </a:bodyPr>
          <a:lstStyle/>
          <a:p>
            <a:pPr algn="ctr"/>
            <a:r>
              <a:rPr lang="en-US" dirty="0">
                <a:solidFill>
                  <a:schemeClr val="bg1"/>
                </a:solidFill>
              </a:rPr>
              <a:t>Coffee Shops or locations </a:t>
            </a:r>
          </a:p>
          <a:p>
            <a:pPr algn="ctr"/>
            <a:r>
              <a:rPr lang="en-US" dirty="0">
                <a:solidFill>
                  <a:schemeClr val="bg1"/>
                </a:solidFill>
              </a:rPr>
              <a:t>with open </a:t>
            </a:r>
            <a:r>
              <a:rPr lang="en-US" dirty="0" err="1">
                <a:solidFill>
                  <a:schemeClr val="bg1"/>
                </a:solidFill>
              </a:rPr>
              <a:t>WiFi</a:t>
            </a:r>
            <a:endParaRPr lang="en-US" dirty="0">
              <a:solidFill>
                <a:schemeClr val="bg1"/>
              </a:solidFill>
            </a:endParaRPr>
          </a:p>
        </p:txBody>
      </p:sp>
      <p:pic>
        <p:nvPicPr>
          <p:cNvPr id="10" name="Picture 9">
            <a:extLst>
              <a:ext uri="{FF2B5EF4-FFF2-40B4-BE49-F238E27FC236}">
                <a16:creationId xmlns:a16="http://schemas.microsoft.com/office/drawing/2014/main" id="{D2B2C4B6-C864-CD40-A1A4-FB6CE820E1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39788" y="3573441"/>
            <a:ext cx="3497580" cy="2331720"/>
          </a:xfrm>
          <a:prstGeom prst="rect">
            <a:avLst/>
          </a:prstGeom>
        </p:spPr>
      </p:pic>
      <p:sp>
        <p:nvSpPr>
          <p:cNvPr id="13" name="TextBox 12">
            <a:extLst>
              <a:ext uri="{FF2B5EF4-FFF2-40B4-BE49-F238E27FC236}">
                <a16:creationId xmlns:a16="http://schemas.microsoft.com/office/drawing/2014/main" id="{EB69F9C8-F04E-E34D-ABD0-6EFE79C48386}"/>
              </a:ext>
            </a:extLst>
          </p:cNvPr>
          <p:cNvSpPr txBox="1"/>
          <p:nvPr/>
        </p:nvSpPr>
        <p:spPr>
          <a:xfrm>
            <a:off x="4806066" y="5954129"/>
            <a:ext cx="3365024" cy="369332"/>
          </a:xfrm>
          <a:prstGeom prst="rect">
            <a:avLst/>
          </a:prstGeom>
          <a:noFill/>
        </p:spPr>
        <p:txBody>
          <a:bodyPr wrap="none" rtlCol="0">
            <a:spAutoFit/>
          </a:bodyPr>
          <a:lstStyle/>
          <a:p>
            <a:r>
              <a:rPr lang="en-US" dirty="0">
                <a:solidFill>
                  <a:schemeClr val="bg1"/>
                </a:solidFill>
              </a:rPr>
              <a:t>Connecting to the Organization</a:t>
            </a:r>
          </a:p>
        </p:txBody>
      </p:sp>
      <p:pic>
        <p:nvPicPr>
          <p:cNvPr id="15" name="Picture 14">
            <a:extLst>
              <a:ext uri="{FF2B5EF4-FFF2-40B4-BE49-F238E27FC236}">
                <a16:creationId xmlns:a16="http://schemas.microsoft.com/office/drawing/2014/main" id="{FA183E4D-B710-EB4D-B56A-78EADD508B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34400" y="408608"/>
            <a:ext cx="3500370" cy="2323837"/>
          </a:xfrm>
          <a:prstGeom prst="rect">
            <a:avLst/>
          </a:prstGeom>
        </p:spPr>
      </p:pic>
      <p:sp>
        <p:nvSpPr>
          <p:cNvPr id="16" name="TextBox 15">
            <a:extLst>
              <a:ext uri="{FF2B5EF4-FFF2-40B4-BE49-F238E27FC236}">
                <a16:creationId xmlns:a16="http://schemas.microsoft.com/office/drawing/2014/main" id="{BE85A103-3E62-474D-A29B-B733CBCE7251}"/>
              </a:ext>
            </a:extLst>
          </p:cNvPr>
          <p:cNvSpPr txBox="1"/>
          <p:nvPr/>
        </p:nvSpPr>
        <p:spPr>
          <a:xfrm>
            <a:off x="9865239" y="2781849"/>
            <a:ext cx="838691" cy="369332"/>
          </a:xfrm>
          <a:prstGeom prst="rect">
            <a:avLst/>
          </a:prstGeom>
          <a:noFill/>
        </p:spPr>
        <p:txBody>
          <a:bodyPr wrap="none" rtlCol="0">
            <a:spAutoFit/>
          </a:bodyPr>
          <a:lstStyle/>
          <a:p>
            <a:r>
              <a:rPr lang="en-US" dirty="0">
                <a:solidFill>
                  <a:schemeClr val="bg1"/>
                </a:solidFill>
              </a:rPr>
              <a:t>Hotels</a:t>
            </a:r>
          </a:p>
        </p:txBody>
      </p:sp>
      <p:pic>
        <p:nvPicPr>
          <p:cNvPr id="18" name="Picture 17">
            <a:extLst>
              <a:ext uri="{FF2B5EF4-FFF2-40B4-BE49-F238E27FC236}">
                <a16:creationId xmlns:a16="http://schemas.microsoft.com/office/drawing/2014/main" id="{8F0AA093-664A-734A-A1CC-97D94F6504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22665" y="3573441"/>
            <a:ext cx="2323837" cy="2323837"/>
          </a:xfrm>
          <a:prstGeom prst="rect">
            <a:avLst/>
          </a:prstGeom>
        </p:spPr>
      </p:pic>
      <p:sp>
        <p:nvSpPr>
          <p:cNvPr id="19" name="TextBox 18">
            <a:extLst>
              <a:ext uri="{FF2B5EF4-FFF2-40B4-BE49-F238E27FC236}">
                <a16:creationId xmlns:a16="http://schemas.microsoft.com/office/drawing/2014/main" id="{BB7F3892-2763-CE42-BE71-CCBF64D8307D}"/>
              </a:ext>
            </a:extLst>
          </p:cNvPr>
          <p:cNvSpPr txBox="1"/>
          <p:nvPr/>
        </p:nvSpPr>
        <p:spPr>
          <a:xfrm>
            <a:off x="9172741" y="5954129"/>
            <a:ext cx="2223686" cy="369332"/>
          </a:xfrm>
          <a:prstGeom prst="rect">
            <a:avLst/>
          </a:prstGeom>
          <a:noFill/>
        </p:spPr>
        <p:txBody>
          <a:bodyPr wrap="none" rtlCol="0">
            <a:spAutoFit/>
          </a:bodyPr>
          <a:lstStyle/>
          <a:p>
            <a:r>
              <a:rPr lang="en-US" dirty="0">
                <a:solidFill>
                  <a:schemeClr val="bg1"/>
                </a:solidFill>
              </a:rPr>
              <a:t>Protect your identity</a:t>
            </a:r>
          </a:p>
        </p:txBody>
      </p:sp>
    </p:spTree>
    <p:extLst>
      <p:ext uri="{BB962C8B-B14F-4D97-AF65-F5344CB8AC3E}">
        <p14:creationId xmlns:p14="http://schemas.microsoft.com/office/powerpoint/2010/main" val="3294229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0B2D8D-2F97-4559-9467-E18099FB9420}"/>
              </a:ext>
            </a:extLst>
          </p:cNvPr>
          <p:cNvPicPr>
            <a:picLocks noChangeAspect="1"/>
          </p:cNvPicPr>
          <p:nvPr/>
        </p:nvPicPr>
        <p:blipFill rotWithShape="1">
          <a:blip r:embed="rId2">
            <a:alphaModFix amt="35000"/>
          </a:blip>
          <a:srcRect t="10786" b="4945"/>
          <a:stretch/>
        </p:blipFill>
        <p:spPr>
          <a:xfrm>
            <a:off x="20" y="10"/>
            <a:ext cx="12191980" cy="6857990"/>
          </a:xfrm>
          <a:prstGeom prst="rect">
            <a:avLst/>
          </a:prstGeom>
        </p:spPr>
      </p:pic>
      <p:sp>
        <p:nvSpPr>
          <p:cNvPr id="2" name="Title 1">
            <a:extLst>
              <a:ext uri="{FF2B5EF4-FFF2-40B4-BE49-F238E27FC236}">
                <a16:creationId xmlns:a16="http://schemas.microsoft.com/office/drawing/2014/main" id="{1A4222D3-B9DE-6C4C-9CBA-3901FB00C98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4400" dirty="0">
                <a:latin typeface="+mj-lt"/>
                <a:ea typeface="+mj-ea"/>
                <a:cs typeface="+mj-cs"/>
              </a:rPr>
              <a:t>5 Principles of Being a Human Firewall</a:t>
            </a:r>
          </a:p>
        </p:txBody>
      </p:sp>
      <p:graphicFrame>
        <p:nvGraphicFramePr>
          <p:cNvPr id="5" name="TextBox 2">
            <a:extLst>
              <a:ext uri="{FF2B5EF4-FFF2-40B4-BE49-F238E27FC236}">
                <a16:creationId xmlns:a16="http://schemas.microsoft.com/office/drawing/2014/main" id="{5D6D76E7-BCCB-4579-8D32-CD92F395EC51}"/>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442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Final Thoughts</a:t>
            </a:r>
          </a:p>
        </p:txBody>
      </p:sp>
      <p:sp>
        <p:nvSpPr>
          <p:cNvPr id="4" name="Content Placeholder 3"/>
          <p:cNvSpPr>
            <a:spLocks noGrp="1"/>
          </p:cNvSpPr>
          <p:nvPr>
            <p:ph idx="1"/>
          </p:nvPr>
        </p:nvSpPr>
        <p:spPr/>
        <p:txBody>
          <a:bodyPr/>
          <a:lstStyle/>
          <a:p>
            <a:r>
              <a:rPr lang="en-US" dirty="0"/>
              <a:t>Humans are the de-facto top choice for cybercriminals seeking to gain access into an organization.</a:t>
            </a:r>
          </a:p>
        </p:txBody>
      </p:sp>
    </p:spTree>
    <p:extLst>
      <p:ext uri="{BB962C8B-B14F-4D97-AF65-F5344CB8AC3E}">
        <p14:creationId xmlns:p14="http://schemas.microsoft.com/office/powerpoint/2010/main" val="1871067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7AB8D-EBE6-0748-B892-EB1A860B364F}"/>
              </a:ext>
            </a:extLst>
          </p:cNvPr>
          <p:cNvSpPr txBox="1"/>
          <p:nvPr/>
        </p:nvSpPr>
        <p:spPr>
          <a:xfrm>
            <a:off x="0" y="2481943"/>
            <a:ext cx="12191999" cy="1015663"/>
          </a:xfrm>
          <a:prstGeom prst="rect">
            <a:avLst/>
          </a:prstGeom>
          <a:noFill/>
        </p:spPr>
        <p:txBody>
          <a:bodyPr wrap="square" rtlCol="0">
            <a:spAutoFit/>
          </a:bodyPr>
          <a:lstStyle/>
          <a:p>
            <a:pPr algn="ctr"/>
            <a:r>
              <a:rPr lang="en-US" sz="6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3985135693"/>
      </p:ext>
    </p:extLst>
  </p:cSld>
  <p:clrMapOvr>
    <a:masterClrMapping/>
  </p:clrMapOvr>
</p:sld>
</file>

<file path=ppt/theme/theme1.xml><?xml version="1.0" encoding="utf-8"?>
<a:theme xmlns:a="http://schemas.openxmlformats.org/drawingml/2006/main" name="Office Theme">
  <a:themeElements>
    <a:clrScheme name="Custom 6">
      <a:dk1>
        <a:srgbClr val="000000"/>
      </a:dk1>
      <a:lt1>
        <a:srgbClr val="FFFFFF"/>
      </a:lt1>
      <a:dk2>
        <a:srgbClr val="44546A"/>
      </a:dk2>
      <a:lt2>
        <a:srgbClr val="E7E6E6"/>
      </a:lt2>
      <a:accent1>
        <a:srgbClr val="F16620"/>
      </a:accent1>
      <a:accent2>
        <a:srgbClr val="676767"/>
      </a:accent2>
      <a:accent3>
        <a:srgbClr val="EFEFEF"/>
      </a:accent3>
      <a:accent4>
        <a:srgbClr val="003366"/>
      </a:accent4>
      <a:accent5>
        <a:srgbClr val="336699"/>
      </a:accent5>
      <a:accent6>
        <a:srgbClr val="006699"/>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1221</Words>
  <Application>Microsoft Macintosh PowerPoint</Application>
  <PresentationFormat>Widescreen</PresentationFormat>
  <Paragraphs>211</Paragraphs>
  <Slides>32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Open Sans</vt:lpstr>
      <vt:lpstr>Wingdings</vt:lpstr>
      <vt:lpstr>Office Theme</vt:lpstr>
      <vt:lpstr>Security is Everyone’s Business</vt:lpstr>
      <vt:lpstr>PowerPoint Presentation</vt:lpstr>
      <vt:lpstr>PowerPoint Presentation</vt:lpstr>
      <vt:lpstr>Agenda</vt:lpstr>
      <vt:lpstr>PowerPoint Presentation</vt:lpstr>
      <vt:lpstr>PowerPoint Presentation</vt:lpstr>
      <vt:lpstr>PowerPoint Presentation</vt:lpstr>
      <vt:lpstr>PowerPoint Presentation</vt:lpstr>
      <vt:lpstr>Agenda</vt:lpstr>
      <vt:lpstr>PowerPoint Presentation</vt:lpstr>
      <vt:lpstr>PowerPoint Presentation</vt:lpstr>
      <vt:lpstr>RISKY BUSINESS</vt:lpstr>
      <vt:lpstr>PowerPoint Presentation</vt:lpstr>
      <vt:lpstr>PowerPoint Presentation</vt:lpstr>
      <vt:lpstr>PowerPoint Presentation</vt:lpstr>
      <vt:lpstr>PowerPoint Presentation</vt:lpstr>
      <vt:lpstr>PowerPoint Presentation</vt:lpstr>
      <vt:lpstr>Most Common Phishing Techniques</vt:lpstr>
      <vt:lpstr>Most Interesting Phishing Techniques</vt:lpstr>
      <vt:lpstr>PowerPoint Presentation</vt:lpstr>
      <vt:lpstr>Ransomware is a data breach</vt:lpstr>
      <vt:lpstr>The Ransomware Process</vt:lpstr>
      <vt:lpstr>Agenda</vt:lpstr>
      <vt:lpstr>Personal Cyber Hygiene</vt:lpstr>
      <vt:lpstr>PowerPoint Presentation</vt:lpstr>
      <vt:lpstr>Password Vault</vt:lpstr>
      <vt:lpstr>Multi Factor Authentication</vt:lpstr>
      <vt:lpstr>Social Media Cyber Safety &amp; Security Tips</vt:lpstr>
      <vt:lpstr>Virtual Private Networks (VPN): Uses</vt:lpstr>
      <vt:lpstr>5 Principles of Being a Human Firewall</vt:lpstr>
      <vt:lpstr>Final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is Everyone’s Business</dc:title>
  <dc:creator>Microsoft Office User</dc:creator>
  <cp:lastModifiedBy>Microsoft Office User</cp:lastModifiedBy>
  <cp:revision>1</cp:revision>
  <dcterms:created xsi:type="dcterms:W3CDTF">2022-08-03T17:30:30Z</dcterms:created>
  <dcterms:modified xsi:type="dcterms:W3CDTF">2022-08-03T17:33:15Z</dcterms:modified>
</cp:coreProperties>
</file>