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7"/>
  </p:notesMasterIdLst>
  <p:sldIdLst>
    <p:sldId id="256" r:id="rId2"/>
    <p:sldId id="261" r:id="rId3"/>
    <p:sldId id="257" r:id="rId4"/>
    <p:sldId id="258" r:id="rId5"/>
    <p:sldId id="259" r:id="rId6"/>
    <p:sldId id="260" r:id="rId7"/>
    <p:sldId id="286" r:id="rId8"/>
    <p:sldId id="287" r:id="rId9"/>
    <p:sldId id="288" r:id="rId10"/>
    <p:sldId id="289" r:id="rId11"/>
    <p:sldId id="291" r:id="rId12"/>
    <p:sldId id="306" r:id="rId13"/>
    <p:sldId id="290" r:id="rId14"/>
    <p:sldId id="292" r:id="rId15"/>
    <p:sldId id="293" r:id="rId16"/>
    <p:sldId id="294" r:id="rId17"/>
    <p:sldId id="299" r:id="rId18"/>
    <p:sldId id="295" r:id="rId19"/>
    <p:sldId id="296" r:id="rId20"/>
    <p:sldId id="297" r:id="rId21"/>
    <p:sldId id="298" r:id="rId22"/>
    <p:sldId id="300" r:id="rId23"/>
    <p:sldId id="301" r:id="rId24"/>
    <p:sldId id="310" r:id="rId25"/>
    <p:sldId id="311" r:id="rId26"/>
    <p:sldId id="312" r:id="rId27"/>
    <p:sldId id="313" r:id="rId28"/>
    <p:sldId id="302" r:id="rId29"/>
    <p:sldId id="309" r:id="rId30"/>
    <p:sldId id="303" r:id="rId31"/>
    <p:sldId id="304" r:id="rId32"/>
    <p:sldId id="305" r:id="rId33"/>
    <p:sldId id="307" r:id="rId34"/>
    <p:sldId id="308" r:id="rId35"/>
    <p:sldId id="28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0" autoAdjust="0"/>
    <p:restoredTop sz="94660"/>
  </p:normalViewPr>
  <p:slideViewPr>
    <p:cSldViewPr>
      <p:cViewPr varScale="1">
        <p:scale>
          <a:sx n="54" d="100"/>
          <a:sy n="54" d="100"/>
        </p:scale>
        <p:origin x="954" y="6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D289B0-117C-4BA6-9352-B3DECEECCFB0}" type="datetimeFigureOut">
              <a:rPr lang="en-US" smtClean="0"/>
              <a:pPr/>
              <a:t>8/11/2020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8D4865-951E-4047-B700-88959FA813E2}" type="slidenum">
              <a:rPr lang="en-US" smtClean="0"/>
              <a:pPr/>
              <a:t>‹#›</a:t>
            </a:fld>
            <a:endParaRPr lang="en-US"/>
          </a:p>
        </p:txBody>
      </p:sp>
    </p:spTree>
    <p:extLst>
      <p:ext uri="{BB962C8B-B14F-4D97-AF65-F5344CB8AC3E}">
        <p14:creationId xmlns:p14="http://schemas.microsoft.com/office/powerpoint/2010/main" val="3944018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9A2D2E8-F359-4435-BF3D-EE8A43E6A3CA}" type="datetime1">
              <a:rPr lang="en-US" smtClean="0"/>
              <a:t>8/11/2020</a:t>
            </a:fld>
            <a:endParaRPr lang="en-US"/>
          </a:p>
        </p:txBody>
      </p:sp>
      <p:sp>
        <p:nvSpPr>
          <p:cNvPr id="19" name="Footer Placeholder 18"/>
          <p:cNvSpPr>
            <a:spLocks noGrp="1"/>
          </p:cNvSpPr>
          <p:nvPr>
            <p:ph type="ftr" sz="quarter" idx="11"/>
          </p:nvPr>
        </p:nvSpPr>
        <p:spPr/>
        <p:txBody>
          <a:bodyPr/>
          <a:lstStyle/>
          <a:p>
            <a:r>
              <a:rPr lang="en-US" smtClean="0"/>
              <a:t>Copyright (c) 2020 The Trustees of Columbia University in the City of New York</a:t>
            </a:r>
            <a:endParaRPr lang="en-US"/>
          </a:p>
        </p:txBody>
      </p:sp>
      <p:sp>
        <p:nvSpPr>
          <p:cNvPr id="27" name="Slide Number Placeholder 26"/>
          <p:cNvSpPr>
            <a:spLocks noGrp="1"/>
          </p:cNvSpPr>
          <p:nvPr>
            <p:ph type="sldNum" sz="quarter" idx="12"/>
          </p:nvPr>
        </p:nvSpPr>
        <p:spPr/>
        <p:txBody>
          <a:bodyPr/>
          <a:lstStyle/>
          <a:p>
            <a:fld id="{AD574CA2-CAFD-46AA-A1F0-AA28B581FE8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8CD1D8-AC1A-40BA-8010-D56356BE9990}" type="datetime1">
              <a:rPr lang="en-US" smtClean="0"/>
              <a:t>8/11/2020</a:t>
            </a:fld>
            <a:endParaRPr lang="en-US"/>
          </a:p>
        </p:txBody>
      </p:sp>
      <p:sp>
        <p:nvSpPr>
          <p:cNvPr id="5" name="Footer Placeholder 4"/>
          <p:cNvSpPr>
            <a:spLocks noGrp="1"/>
          </p:cNvSpPr>
          <p:nvPr>
            <p:ph type="ftr" sz="quarter" idx="11"/>
          </p:nvPr>
        </p:nvSpPr>
        <p:spPr/>
        <p:txBody>
          <a:bodyPr/>
          <a:lstStyle/>
          <a:p>
            <a:r>
              <a:rPr lang="en-US" smtClean="0"/>
              <a:t>Copyright (c) 2020 The Trustees of Columbia University in the City of New York</a:t>
            </a:r>
            <a:endParaRPr lang="en-US"/>
          </a:p>
        </p:txBody>
      </p:sp>
      <p:sp>
        <p:nvSpPr>
          <p:cNvPr id="6" name="Slide Number Placeholder 5"/>
          <p:cNvSpPr>
            <a:spLocks noGrp="1"/>
          </p:cNvSpPr>
          <p:nvPr>
            <p:ph type="sldNum" sz="quarter" idx="12"/>
          </p:nvPr>
        </p:nvSpPr>
        <p:spPr/>
        <p:txBody>
          <a:bodyPr/>
          <a:lstStyle/>
          <a:p>
            <a:fld id="{AD574CA2-CAFD-46AA-A1F0-AA28B581FE8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27529C1-B226-4419-865D-08FB592A788F}" type="datetime1">
              <a:rPr lang="en-US" smtClean="0"/>
              <a:t>8/11/2020</a:t>
            </a:fld>
            <a:endParaRPr lang="en-US"/>
          </a:p>
        </p:txBody>
      </p:sp>
      <p:sp>
        <p:nvSpPr>
          <p:cNvPr id="5" name="Footer Placeholder 4"/>
          <p:cNvSpPr>
            <a:spLocks noGrp="1"/>
          </p:cNvSpPr>
          <p:nvPr>
            <p:ph type="ftr" sz="quarter" idx="11"/>
          </p:nvPr>
        </p:nvSpPr>
        <p:spPr/>
        <p:txBody>
          <a:bodyPr/>
          <a:lstStyle/>
          <a:p>
            <a:r>
              <a:rPr lang="en-US" smtClean="0"/>
              <a:t>Copyright (c) 2020 The Trustees of Columbia University in the City of New York</a:t>
            </a:r>
            <a:endParaRPr lang="en-US"/>
          </a:p>
        </p:txBody>
      </p:sp>
      <p:sp>
        <p:nvSpPr>
          <p:cNvPr id="6" name="Slide Number Placeholder 5"/>
          <p:cNvSpPr>
            <a:spLocks noGrp="1"/>
          </p:cNvSpPr>
          <p:nvPr>
            <p:ph type="sldNum" sz="quarter" idx="12"/>
          </p:nvPr>
        </p:nvSpPr>
        <p:spPr/>
        <p:txBody>
          <a:bodyPr/>
          <a:lstStyle/>
          <a:p>
            <a:fld id="{AD574CA2-CAFD-46AA-A1F0-AA28B581FE8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B69FC0C-50EC-4B3E-AB77-E924BB8C7656}" type="datetime1">
              <a:rPr lang="en-US" smtClean="0"/>
              <a:t>8/11/2020</a:t>
            </a:fld>
            <a:endParaRPr lang="en-US"/>
          </a:p>
        </p:txBody>
      </p:sp>
      <p:sp>
        <p:nvSpPr>
          <p:cNvPr id="6" name="Footer Placeholder 5"/>
          <p:cNvSpPr>
            <a:spLocks noGrp="1"/>
          </p:cNvSpPr>
          <p:nvPr>
            <p:ph type="ftr" sz="quarter" idx="11"/>
          </p:nvPr>
        </p:nvSpPr>
        <p:spPr/>
        <p:txBody>
          <a:bodyPr/>
          <a:lstStyle/>
          <a:p>
            <a:r>
              <a:rPr lang="en-US" smtClean="0"/>
              <a:t>Copyright (c) 2020 The Trustees of Columbia University in the City of New York</a:t>
            </a:r>
            <a:endParaRPr lang="en-US"/>
          </a:p>
        </p:txBody>
      </p:sp>
      <p:sp>
        <p:nvSpPr>
          <p:cNvPr id="7" name="Slide Number Placeholder 6"/>
          <p:cNvSpPr>
            <a:spLocks noGrp="1"/>
          </p:cNvSpPr>
          <p:nvPr>
            <p:ph type="sldNum" sz="quarter" idx="12"/>
          </p:nvPr>
        </p:nvSpPr>
        <p:spPr/>
        <p:txBody>
          <a:bodyPr/>
          <a:lstStyle/>
          <a:p>
            <a:fld id="{AD574CA2-CAFD-46AA-A1F0-AA28B581FE8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CEE4DD8-C830-4936-8795-57A9BA5455D4}" type="datetime1">
              <a:rPr lang="en-US" smtClean="0"/>
              <a:t>8/11/2020</a:t>
            </a:fld>
            <a:endParaRPr lang="en-US"/>
          </a:p>
        </p:txBody>
      </p:sp>
      <p:sp>
        <p:nvSpPr>
          <p:cNvPr id="8" name="Footer Placeholder 7"/>
          <p:cNvSpPr>
            <a:spLocks noGrp="1"/>
          </p:cNvSpPr>
          <p:nvPr>
            <p:ph type="ftr" sz="quarter" idx="11"/>
          </p:nvPr>
        </p:nvSpPr>
        <p:spPr/>
        <p:txBody>
          <a:bodyPr/>
          <a:lstStyle/>
          <a:p>
            <a:r>
              <a:rPr lang="en-US" smtClean="0"/>
              <a:t>Copyright (c) 2020 The Trustees of Columbia University in the City of New York</a:t>
            </a:r>
            <a:endParaRPr lang="en-US"/>
          </a:p>
        </p:txBody>
      </p:sp>
      <p:sp>
        <p:nvSpPr>
          <p:cNvPr id="9" name="Slide Number Placeholder 8"/>
          <p:cNvSpPr>
            <a:spLocks noGrp="1"/>
          </p:cNvSpPr>
          <p:nvPr>
            <p:ph type="sldNum" sz="quarter" idx="12"/>
          </p:nvPr>
        </p:nvSpPr>
        <p:spPr/>
        <p:txBody>
          <a:bodyPr/>
          <a:lstStyle/>
          <a:p>
            <a:fld id="{AD574CA2-CAFD-46AA-A1F0-AA28B581FE8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273B656-8CBF-4335-A829-8667103051CD}" type="datetime1">
              <a:rPr lang="en-US" smtClean="0"/>
              <a:t>8/11/2020</a:t>
            </a:fld>
            <a:endParaRPr lang="en-US"/>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sp>
        <p:nvSpPr>
          <p:cNvPr id="5" name="Slide Number Placeholder 4"/>
          <p:cNvSpPr>
            <a:spLocks noGrp="1"/>
          </p:cNvSpPr>
          <p:nvPr>
            <p:ph type="sldNum" sz="quarter" idx="12"/>
          </p:nvPr>
        </p:nvSpPr>
        <p:spPr/>
        <p:txBody>
          <a:bodyPr/>
          <a:lstStyle/>
          <a:p>
            <a:fld id="{AD574CA2-CAFD-46AA-A1F0-AA28B581FE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93665A-4252-4EDE-8ECC-0F01D88B5070}" type="datetime1">
              <a:rPr lang="en-US" smtClean="0"/>
              <a:t>8/11/2020</a:t>
            </a:fld>
            <a:endParaRPr lang="en-US"/>
          </a:p>
        </p:txBody>
      </p:sp>
      <p:sp>
        <p:nvSpPr>
          <p:cNvPr id="3" name="Footer Placeholder 2"/>
          <p:cNvSpPr>
            <a:spLocks noGrp="1"/>
          </p:cNvSpPr>
          <p:nvPr>
            <p:ph type="ftr" sz="quarter" idx="11"/>
          </p:nvPr>
        </p:nvSpPr>
        <p:spPr/>
        <p:txBody>
          <a:bodyPr/>
          <a:lstStyle/>
          <a:p>
            <a:r>
              <a:rPr lang="en-US" smtClean="0"/>
              <a:t>Copyright (c) 2020 The Trustees of Columbia University in the City of New York</a:t>
            </a:r>
            <a:endParaRPr lang="en-US"/>
          </a:p>
        </p:txBody>
      </p:sp>
      <p:sp>
        <p:nvSpPr>
          <p:cNvPr id="4" name="Slide Number Placeholder 3"/>
          <p:cNvSpPr>
            <a:spLocks noGrp="1"/>
          </p:cNvSpPr>
          <p:nvPr>
            <p:ph type="sldNum" sz="quarter" idx="12"/>
          </p:nvPr>
        </p:nvSpPr>
        <p:spPr/>
        <p:txBody>
          <a:bodyPr/>
          <a:lstStyle/>
          <a:p>
            <a:fld id="{AD574CA2-CAFD-46AA-A1F0-AA28B581FE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4851CF6-CC1A-4D57-9BD0-9FB7286FB9BE}" type="datetime1">
              <a:rPr lang="en-US" smtClean="0"/>
              <a:t>8/11/2020</a:t>
            </a:fld>
            <a:endParaRPr lang="en-US"/>
          </a:p>
        </p:txBody>
      </p:sp>
      <p:sp>
        <p:nvSpPr>
          <p:cNvPr id="6" name="Footer Placeholder 5"/>
          <p:cNvSpPr>
            <a:spLocks noGrp="1"/>
          </p:cNvSpPr>
          <p:nvPr>
            <p:ph type="ftr" sz="quarter" idx="11"/>
          </p:nvPr>
        </p:nvSpPr>
        <p:spPr/>
        <p:txBody>
          <a:bodyPr/>
          <a:lstStyle/>
          <a:p>
            <a:r>
              <a:rPr lang="en-US" smtClean="0"/>
              <a:t>Copyright (c) 2020 The Trustees of Columbia University in the City of New York</a:t>
            </a:r>
            <a:endParaRPr lang="en-US"/>
          </a:p>
        </p:txBody>
      </p:sp>
      <p:sp>
        <p:nvSpPr>
          <p:cNvPr id="7" name="Slide Number Placeholder 6"/>
          <p:cNvSpPr>
            <a:spLocks noGrp="1"/>
          </p:cNvSpPr>
          <p:nvPr>
            <p:ph type="sldNum" sz="quarter" idx="12"/>
          </p:nvPr>
        </p:nvSpPr>
        <p:spPr/>
        <p:txBody>
          <a:bodyPr/>
          <a:lstStyle/>
          <a:p>
            <a:fld id="{AD574CA2-CAFD-46AA-A1F0-AA28B581FE8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28D1E26-194B-4006-8587-A5B70FCC2EA4}" type="datetime1">
              <a:rPr lang="en-US" smtClean="0"/>
              <a:t>8/11/2020</a:t>
            </a:fld>
            <a:endParaRPr lang="en-US"/>
          </a:p>
        </p:txBody>
      </p:sp>
      <p:sp>
        <p:nvSpPr>
          <p:cNvPr id="6" name="Footer Placeholder 5"/>
          <p:cNvSpPr>
            <a:spLocks noGrp="1"/>
          </p:cNvSpPr>
          <p:nvPr>
            <p:ph type="ftr" sz="quarter" idx="11"/>
          </p:nvPr>
        </p:nvSpPr>
        <p:spPr/>
        <p:txBody>
          <a:bodyPr/>
          <a:lstStyle/>
          <a:p>
            <a:r>
              <a:rPr lang="en-US" smtClean="0"/>
              <a:t>Copyright (c) 2020 The Trustees of Columbia University in the City of New York</a:t>
            </a:r>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D574CA2-CAFD-46AA-A1F0-AA28B581FE87}"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3BC5C75-45FC-45CB-A63E-F428FB5EB853}" type="datetime1">
              <a:rPr lang="en-US" smtClean="0"/>
              <a:t>8/11/2020</a:t>
            </a:fld>
            <a:endParaRPr lang="en-US"/>
          </a:p>
        </p:txBody>
      </p:sp>
      <p:sp>
        <p:nvSpPr>
          <p:cNvPr id="5" name="Footer Placeholder 4"/>
          <p:cNvSpPr>
            <a:spLocks noGrp="1"/>
          </p:cNvSpPr>
          <p:nvPr>
            <p:ph type="ftr" sz="quarter" idx="11"/>
          </p:nvPr>
        </p:nvSpPr>
        <p:spPr/>
        <p:txBody>
          <a:bodyPr/>
          <a:lstStyle/>
          <a:p>
            <a:r>
              <a:rPr lang="en-US" smtClean="0"/>
              <a:t>Copyright (c) 2020 The Trustees of Columbia University in the City of New York</a:t>
            </a:r>
            <a:endParaRPr lang="en-US"/>
          </a:p>
        </p:txBody>
      </p:sp>
      <p:sp>
        <p:nvSpPr>
          <p:cNvPr id="6" name="Slide Number Placeholder 5"/>
          <p:cNvSpPr>
            <a:spLocks noGrp="1"/>
          </p:cNvSpPr>
          <p:nvPr>
            <p:ph type="sldNum" sz="quarter" idx="12"/>
          </p:nvPr>
        </p:nvSpPr>
        <p:spPr/>
        <p:txBody>
          <a:bodyPr/>
          <a:lstStyle/>
          <a:p>
            <a:fld id="{AD574CA2-CAFD-46AA-A1F0-AA28B581FE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A7AB03-F4CB-4480-8996-07F078508670}" type="datetime1">
              <a:rPr lang="en-US" smtClean="0"/>
              <a:t>8/11/2020</a:t>
            </a:fld>
            <a:endParaRPr lang="en-US"/>
          </a:p>
        </p:txBody>
      </p:sp>
      <p:sp>
        <p:nvSpPr>
          <p:cNvPr id="5" name="Footer Placeholder 4"/>
          <p:cNvSpPr>
            <a:spLocks noGrp="1"/>
          </p:cNvSpPr>
          <p:nvPr>
            <p:ph type="ftr" sz="quarter" idx="11"/>
          </p:nvPr>
        </p:nvSpPr>
        <p:spPr/>
        <p:txBody>
          <a:bodyPr/>
          <a:lstStyle/>
          <a:p>
            <a:r>
              <a:rPr lang="en-US" smtClean="0"/>
              <a:t>Copyright (c) 2020 The Trustees of Columbia University in the City of New York</a:t>
            </a:r>
            <a:endParaRPr lang="en-US"/>
          </a:p>
        </p:txBody>
      </p:sp>
      <p:sp>
        <p:nvSpPr>
          <p:cNvPr id="6" name="Slide Number Placeholder 5"/>
          <p:cNvSpPr>
            <a:spLocks noGrp="1"/>
          </p:cNvSpPr>
          <p:nvPr>
            <p:ph type="sldNum" sz="quarter" idx="12"/>
          </p:nvPr>
        </p:nvSpPr>
        <p:spPr/>
        <p:txBody>
          <a:bodyPr/>
          <a:lstStyle/>
          <a:p>
            <a:fld id="{AD574CA2-CAFD-46AA-A1F0-AA28B581FE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507B446-AB02-466C-AD13-795840A9BC19}" type="datetime1">
              <a:rPr lang="en-US" smtClean="0"/>
              <a:t>8/11/2020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Copyright (c) 2020 The Trustees of Columbia University in the City of New York</a:t>
            </a: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D574CA2-CAFD-46AA-A1F0-AA28B581FE87}"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policylibrary.columbia.edu/encryption-policy" TargetMode="External"/><Relationship Id="rId2" Type="http://schemas.openxmlformats.org/officeDocument/2006/relationships/hyperlink" Target="http://policylibrary.columbia.edu/data-classification-policy" TargetMode="External"/><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hyperlink" Target="http://policylibrary.columbia.edu/social-security-number-ssn-and-unique-person-number-upn-usage" TargetMode="External"/><Relationship Id="rId4" Type="http://schemas.openxmlformats.org/officeDocument/2006/relationships/hyperlink" Target="http://policylibrary.columbia.edu/files/policylib/imce_shared/desktop_security_requirements.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Performance_(disambiguation)" TargetMode="External"/><Relationship Id="rId7" Type="http://schemas.openxmlformats.org/officeDocument/2006/relationships/image" Target="../media/image3.jpeg"/><Relationship Id="rId2" Type="http://schemas.openxmlformats.org/officeDocument/2006/relationships/hyperlink" Target="http://en.wikipedia.org/wiki/Power_(sociology)" TargetMode="External"/><Relationship Id="rId1" Type="http://schemas.openxmlformats.org/officeDocument/2006/relationships/slideLayout" Target="../slideLayouts/slideLayout2.xml"/><Relationship Id="rId6" Type="http://schemas.openxmlformats.org/officeDocument/2006/relationships/hyperlink" Target="http://en.wikipedia.org/wiki/Government" TargetMode="External"/><Relationship Id="rId5" Type="http://schemas.openxmlformats.org/officeDocument/2006/relationships/hyperlink" Target="http://en.wikipedia.org/wiki/Leadership" TargetMode="External"/><Relationship Id="rId4" Type="http://schemas.openxmlformats.org/officeDocument/2006/relationships/hyperlink" Target="http://en.wikipedia.org/wiki/Decision-maki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wmf"/><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12.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psdev2.cuit.columbia.edu/" TargetMode="External"/><Relationship Id="rId2" Type="http://schemas.openxmlformats.org/officeDocument/2006/relationships/hyperlink" Target="http://cuit-usr1.ais.columbia.edu/"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hyperlink" Target="http://en.wikipedia.org/wiki/Type_I_and_type_II_errors" TargetMode="External"/><Relationship Id="rId3" Type="http://schemas.openxmlformats.org/officeDocument/2006/relationships/hyperlink" Target="http://en.wikipedia.org/wiki/Bloom_filter" TargetMode="External"/><Relationship Id="rId7" Type="http://schemas.openxmlformats.org/officeDocument/2006/relationships/hyperlink" Target="http://en.wikipedia.org/wiki/Set_(computer_science)" TargetMode="External"/><Relationship Id="rId2" Type="http://schemas.openxmlformats.org/officeDocument/2006/relationships/hyperlink" Target="http://en.wikipedia.org/w/index.php?title=Burton_Howard_Bloom&amp;action=edit&amp;redlink=1" TargetMode="External"/><Relationship Id="rId1" Type="http://schemas.openxmlformats.org/officeDocument/2006/relationships/slideLayout" Target="../slideLayouts/slideLayout2.xml"/><Relationship Id="rId6" Type="http://schemas.openxmlformats.org/officeDocument/2006/relationships/hyperlink" Target="http://en.wikipedia.org/wiki/Element_(mathematics)" TargetMode="External"/><Relationship Id="rId5" Type="http://schemas.openxmlformats.org/officeDocument/2006/relationships/hyperlink" Target="http://en.wikipedia.org/wiki/Data_structure" TargetMode="External"/><Relationship Id="rId4" Type="http://schemas.openxmlformats.org/officeDocument/2006/relationships/hyperlink" Target="http://en.wikipedia.org/wiki/Probabilistic"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cuit.columbia.edu/content/cuspider-pii-scanning-application" TargetMode="External"/><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statista.com/statistics/422139/distribution-of-records-exposed-usa-by-sector/"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t>DLP - How a lot of effort can potentially save you a lot of money</a:t>
            </a:r>
            <a:endParaRPr lang="en-US" dirty="0"/>
          </a:p>
        </p:txBody>
      </p:sp>
      <p:sp>
        <p:nvSpPr>
          <p:cNvPr id="3" name="Subtitle 2"/>
          <p:cNvSpPr>
            <a:spLocks noGrp="1"/>
          </p:cNvSpPr>
          <p:nvPr>
            <p:ph type="subTitle" idx="1"/>
          </p:nvPr>
        </p:nvSpPr>
        <p:spPr>
          <a:xfrm>
            <a:off x="1828800" y="3276600"/>
            <a:ext cx="5181600" cy="1143000"/>
          </a:xfrm>
        </p:spPr>
        <p:txBody>
          <a:bodyPr/>
          <a:lstStyle/>
          <a:p>
            <a:pPr algn="ctr"/>
            <a:r>
              <a:rPr lang="en-US" dirty="0" smtClean="0"/>
              <a:t>“Where is your data?” and how not knowing can cost you </a:t>
            </a:r>
            <a:endParaRPr lang="en-US" dirty="0"/>
          </a:p>
        </p:txBody>
      </p:sp>
      <p:sp>
        <p:nvSpPr>
          <p:cNvPr id="5" name="TextBox 4"/>
          <p:cNvSpPr txBox="1"/>
          <p:nvPr/>
        </p:nvSpPr>
        <p:spPr>
          <a:xfrm>
            <a:off x="990600" y="4343400"/>
            <a:ext cx="6629400" cy="1754326"/>
          </a:xfrm>
          <a:prstGeom prst="rect">
            <a:avLst/>
          </a:prstGeom>
          <a:noFill/>
        </p:spPr>
        <p:txBody>
          <a:bodyPr wrap="square" rtlCol="0">
            <a:spAutoFit/>
          </a:bodyPr>
          <a:lstStyle/>
          <a:p>
            <a:r>
              <a:rPr lang="en-US" dirty="0" smtClean="0"/>
              <a:t>Joel Rosenblatt </a:t>
            </a:r>
          </a:p>
          <a:p>
            <a:r>
              <a:rPr lang="en-US" dirty="0" smtClean="0"/>
              <a:t>Director, Computer and Network Security</a:t>
            </a:r>
          </a:p>
          <a:p>
            <a:r>
              <a:rPr lang="en-US" dirty="0" smtClean="0"/>
              <a:t>Columbia University</a:t>
            </a:r>
          </a:p>
          <a:p>
            <a:endParaRPr lang="en-US" dirty="0"/>
          </a:p>
          <a:p>
            <a:r>
              <a:rPr lang="en-US" dirty="0" smtClean="0"/>
              <a:t>Virtual Security Camp </a:t>
            </a:r>
            <a:endParaRPr lang="en-US" dirty="0" smtClean="0"/>
          </a:p>
          <a:p>
            <a:r>
              <a:rPr lang="en-US" dirty="0" smtClean="0"/>
              <a:t>August 13</a:t>
            </a:r>
            <a:r>
              <a:rPr lang="en-US" dirty="0" smtClean="0"/>
              <a:t>, </a:t>
            </a:r>
            <a:r>
              <a:rPr lang="en-US" dirty="0" smtClean="0"/>
              <a:t>2020</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048512"/>
          </a:xfrm>
        </p:spPr>
        <p:txBody>
          <a:bodyPr>
            <a:normAutofit fontScale="90000"/>
          </a:bodyPr>
          <a:lstStyle/>
          <a:p>
            <a:pPr algn="ctr"/>
            <a:r>
              <a:rPr lang="en-US" dirty="0" smtClean="0"/>
              <a:t>DLP – What is it and why do you care?</a:t>
            </a:r>
            <a:endParaRPr lang="en-US" dirty="0"/>
          </a:p>
        </p:txBody>
      </p:sp>
      <p:sp>
        <p:nvSpPr>
          <p:cNvPr id="3" name="Content Placeholder 2"/>
          <p:cNvSpPr>
            <a:spLocks noGrp="1"/>
          </p:cNvSpPr>
          <p:nvPr>
            <p:ph idx="1"/>
          </p:nvPr>
        </p:nvSpPr>
        <p:spPr>
          <a:xfrm>
            <a:off x="228600" y="1905000"/>
            <a:ext cx="8686800" cy="4389120"/>
          </a:xfrm>
        </p:spPr>
        <p:txBody>
          <a:bodyPr>
            <a:normAutofit fontScale="92500" lnSpcReduction="10000"/>
          </a:bodyPr>
          <a:lstStyle/>
          <a:p>
            <a:r>
              <a:rPr lang="en-US" dirty="0" smtClean="0"/>
              <a:t>Data Loss Prevention or Data Leak Prevention</a:t>
            </a:r>
          </a:p>
          <a:p>
            <a:pPr lvl="1"/>
            <a:r>
              <a:rPr lang="en-US" dirty="0" smtClean="0"/>
              <a:t>How to stop the ex-filtration of information either through loss, theft or hacking </a:t>
            </a:r>
          </a:p>
          <a:p>
            <a:r>
              <a:rPr lang="en-US" dirty="0" smtClean="0"/>
              <a:t>Privacy Laws</a:t>
            </a:r>
          </a:p>
          <a:p>
            <a:pPr lvl="1"/>
            <a:r>
              <a:rPr lang="en-US" dirty="0" smtClean="0"/>
              <a:t>FERPA - </a:t>
            </a:r>
            <a:r>
              <a:rPr lang="en-US" b="1" dirty="0" smtClean="0"/>
              <a:t>Family Educational Rights and Privacy Act</a:t>
            </a:r>
          </a:p>
          <a:p>
            <a:pPr lvl="2"/>
            <a:r>
              <a:rPr lang="en-US" dirty="0" smtClean="0"/>
              <a:t>http://www2.ed.gov/policy/gen/guid/fpco/ferpa/index.html</a:t>
            </a:r>
          </a:p>
          <a:p>
            <a:pPr lvl="1"/>
            <a:r>
              <a:rPr lang="en-US" dirty="0" smtClean="0"/>
              <a:t>HIPAA - </a:t>
            </a:r>
            <a:r>
              <a:rPr lang="en-US" b="1" dirty="0" smtClean="0"/>
              <a:t>Health Insurance Portability and Accountability Act</a:t>
            </a:r>
          </a:p>
          <a:p>
            <a:pPr lvl="2"/>
            <a:r>
              <a:rPr lang="en-US" dirty="0" smtClean="0"/>
              <a:t>http://www.hhs.gov/ocr/privacy/</a:t>
            </a:r>
          </a:p>
          <a:p>
            <a:pPr lvl="1"/>
            <a:r>
              <a:rPr lang="en-US" dirty="0" smtClean="0"/>
              <a:t>NYS Internet Security and Privacy Act</a:t>
            </a:r>
          </a:p>
          <a:p>
            <a:pPr lvl="2"/>
            <a:r>
              <a:rPr lang="en-US" sz="1800" dirty="0" smtClean="0"/>
              <a:t>http://law.onecle.com/new-york/state-technology/STT0208_208.html</a:t>
            </a:r>
          </a:p>
          <a:p>
            <a:pPr lvl="1"/>
            <a:r>
              <a:rPr lang="en-US" dirty="0" smtClean="0"/>
              <a:t>Institutional policies</a:t>
            </a:r>
          </a:p>
          <a:p>
            <a:r>
              <a:rPr lang="en-US" dirty="0" smtClean="0"/>
              <a:t>$$$$</a:t>
            </a:r>
          </a:p>
          <a:p>
            <a:pPr>
              <a:buNone/>
            </a:pPr>
            <a:endParaRPr lang="en-US" dirty="0"/>
          </a:p>
        </p:txBody>
      </p:sp>
      <p:sp>
        <p:nvSpPr>
          <p:cNvPr id="5" name="Footer Placeholder 4"/>
          <p:cNvSpPr>
            <a:spLocks noGrp="1"/>
          </p:cNvSpPr>
          <p:nvPr>
            <p:ph type="ftr" sz="quarter" idx="11"/>
          </p:nvPr>
        </p:nvSpPr>
        <p:spPr/>
        <p:txBody>
          <a:bodyPr/>
          <a:lstStyle/>
          <a:p>
            <a:r>
              <a:rPr lang="en-US" smtClean="0"/>
              <a:t>Copyright (c) 2020 The Trustees of Columbia University in the City of New York</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301625"/>
            <a:ext cx="7772400" cy="993775"/>
          </a:xfrm>
        </p:spPr>
        <p:txBody>
          <a:bodyPr/>
          <a:lstStyle/>
          <a:p>
            <a:pPr eaLnBrk="1" hangingPunct="1"/>
            <a:r>
              <a:rPr lang="en-US" sz="4500" dirty="0" smtClean="0"/>
              <a:t>Columbia Environment</a:t>
            </a:r>
          </a:p>
        </p:txBody>
      </p:sp>
      <p:sp>
        <p:nvSpPr>
          <p:cNvPr id="4099" name="Rectangle 3"/>
          <p:cNvSpPr>
            <a:spLocks noGrp="1" noChangeArrowheads="1"/>
          </p:cNvSpPr>
          <p:nvPr>
            <p:ph type="body" idx="1"/>
          </p:nvPr>
        </p:nvSpPr>
        <p:spPr>
          <a:xfrm>
            <a:off x="685800" y="1295400"/>
            <a:ext cx="7772400" cy="5791200"/>
          </a:xfrm>
        </p:spPr>
        <p:txBody>
          <a:bodyPr/>
          <a:lstStyle/>
          <a:p>
            <a:pPr eaLnBrk="1" hangingPunct="1"/>
            <a:r>
              <a:rPr lang="en-US" sz="2400" dirty="0" smtClean="0"/>
              <a:t>Large research university</a:t>
            </a:r>
          </a:p>
          <a:p>
            <a:pPr eaLnBrk="1" hangingPunct="1"/>
            <a:r>
              <a:rPr lang="en-US" sz="2400" dirty="0" smtClean="0"/>
              <a:t>Decentralized management structure</a:t>
            </a:r>
          </a:p>
          <a:p>
            <a:pPr eaLnBrk="1" hangingPunct="1"/>
            <a:r>
              <a:rPr lang="en-US" sz="2400" dirty="0" smtClean="0"/>
              <a:t>Over 250,000 network nodes</a:t>
            </a:r>
          </a:p>
          <a:p>
            <a:pPr eaLnBrk="1" hangingPunct="1"/>
            <a:r>
              <a:rPr lang="en-US" sz="2400" dirty="0" smtClean="0"/>
              <a:t>Over 80,000 MAC addresses active on average</a:t>
            </a:r>
          </a:p>
          <a:p>
            <a:pPr eaLnBrk="1" hangingPunct="1"/>
            <a:r>
              <a:rPr lang="en-US" sz="2400" dirty="0" smtClean="0"/>
              <a:t>Decentralized computer support</a:t>
            </a:r>
          </a:p>
          <a:p>
            <a:pPr eaLnBrk="1" hangingPunct="1"/>
            <a:r>
              <a:rPr lang="en-US" sz="2400" dirty="0" smtClean="0"/>
              <a:t>No sniffing traffic or scanning machines allowed</a:t>
            </a:r>
          </a:p>
          <a:p>
            <a:pPr eaLnBrk="1" hangingPunct="1"/>
            <a:r>
              <a:rPr lang="en-US" sz="2400" dirty="0" smtClean="0"/>
              <a:t>“Free Love” IP address assignments available</a:t>
            </a:r>
          </a:p>
          <a:p>
            <a:pPr eaLnBrk="1" hangingPunct="1"/>
            <a:r>
              <a:rPr lang="en-US" sz="2400" dirty="0" smtClean="0"/>
              <a:t>No university wide, corporate like, firewalls</a:t>
            </a:r>
          </a:p>
          <a:p>
            <a:pPr eaLnBrk="1" hangingPunct="1"/>
            <a:r>
              <a:rPr lang="en-US" sz="2400" dirty="0" smtClean="0"/>
              <a:t>Between 80,000 and 120,000 active email accounts</a:t>
            </a:r>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Columbia Environment</a:t>
            </a:r>
            <a:endParaRPr lang="en-US" dirty="0"/>
          </a:p>
        </p:txBody>
      </p:sp>
      <p:sp>
        <p:nvSpPr>
          <p:cNvPr id="3" name="Content Placeholder 2"/>
          <p:cNvSpPr>
            <a:spLocks noGrp="1"/>
          </p:cNvSpPr>
          <p:nvPr>
            <p:ph idx="1"/>
          </p:nvPr>
        </p:nvSpPr>
        <p:spPr/>
        <p:txBody>
          <a:bodyPr/>
          <a:lstStyle/>
          <a:p>
            <a:r>
              <a:rPr lang="en-US" dirty="0" smtClean="0"/>
              <a:t>Seventeen schools</a:t>
            </a:r>
          </a:p>
          <a:p>
            <a:pPr lvl="1"/>
            <a:r>
              <a:rPr lang="en-US" dirty="0" smtClean="0"/>
              <a:t>Four undergraduate</a:t>
            </a:r>
          </a:p>
          <a:p>
            <a:pPr lvl="1"/>
            <a:r>
              <a:rPr lang="en-US" dirty="0" smtClean="0"/>
              <a:t>Thirteen graduate</a:t>
            </a:r>
          </a:p>
          <a:p>
            <a:r>
              <a:rPr lang="en-US" dirty="0" smtClean="0"/>
              <a:t>Four affiliate schools</a:t>
            </a:r>
          </a:p>
          <a:p>
            <a:r>
              <a:rPr lang="en-US" dirty="0" err="1" smtClean="0"/>
              <a:t>ApartmentNet</a:t>
            </a:r>
            <a:r>
              <a:rPr lang="en-US" dirty="0" smtClean="0"/>
              <a:t> – HS Internet sold through housing</a:t>
            </a:r>
          </a:p>
          <a:p>
            <a:r>
              <a:rPr lang="en-US" dirty="0" smtClean="0"/>
              <a:t>Twenty five libraries with 9.5 million volumes</a:t>
            </a:r>
          </a:p>
          <a:p>
            <a:r>
              <a:rPr lang="en-US" dirty="0" smtClean="0"/>
              <a:t>Twenty thousand employees</a:t>
            </a:r>
          </a:p>
          <a:p>
            <a:r>
              <a:rPr lang="en-US" dirty="0" smtClean="0"/>
              <a:t>Forty thousand students</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Columbia Environment</a:t>
            </a:r>
            <a:endParaRPr lang="en-US" dirty="0"/>
          </a:p>
        </p:txBody>
      </p:sp>
      <p:sp>
        <p:nvSpPr>
          <p:cNvPr id="3" name="Content Placeholder 2"/>
          <p:cNvSpPr>
            <a:spLocks noGrp="1"/>
          </p:cNvSpPr>
          <p:nvPr>
            <p:ph idx="1"/>
          </p:nvPr>
        </p:nvSpPr>
        <p:spPr/>
        <p:txBody>
          <a:bodyPr/>
          <a:lstStyle/>
          <a:p>
            <a:r>
              <a:rPr lang="en-US" dirty="0" smtClean="0"/>
              <a:t>Network organized geographically – network segmentation is often done by building or area, not by use </a:t>
            </a:r>
          </a:p>
          <a:p>
            <a:pPr lvl="1"/>
            <a:r>
              <a:rPr lang="en-US" dirty="0" smtClean="0"/>
              <a:t>Example – SIPA (School of International and Public Affairs) is in the International Affairs Building, but so is the Economics department and the Political Science department – each of these has a different IT organization</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Columbia Environment</a:t>
            </a:r>
            <a:endParaRPr lang="en-US" dirty="0"/>
          </a:p>
        </p:txBody>
      </p:sp>
      <p:sp>
        <p:nvSpPr>
          <p:cNvPr id="3" name="Content Placeholder 2"/>
          <p:cNvSpPr>
            <a:spLocks noGrp="1"/>
          </p:cNvSpPr>
          <p:nvPr>
            <p:ph idx="1"/>
          </p:nvPr>
        </p:nvSpPr>
        <p:spPr/>
        <p:txBody>
          <a:bodyPr/>
          <a:lstStyle/>
          <a:p>
            <a:r>
              <a:rPr lang="en-US" dirty="0" smtClean="0"/>
              <a:t>Central IT (CUIT) organization only supports central IT functions (network, email, main web servers, payroll, student services, financial services, etc.)</a:t>
            </a:r>
          </a:p>
          <a:p>
            <a:r>
              <a:rPr lang="en-US" dirty="0" smtClean="0"/>
              <a:t>Departments, schools, affiliates get to support themselves (or can buy support from CUIT)</a:t>
            </a:r>
          </a:p>
          <a:p>
            <a:r>
              <a:rPr lang="en-US" dirty="0" smtClean="0"/>
              <a:t>This creates an uneven support model – rich departments (Law, Business) have good support, poor departments (Anthropology, Political Science) – not so good.</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a DLP plan</a:t>
            </a:r>
            <a:endParaRPr lang="en-US" dirty="0"/>
          </a:p>
        </p:txBody>
      </p:sp>
      <p:sp>
        <p:nvSpPr>
          <p:cNvPr id="3" name="Content Placeholder 2"/>
          <p:cNvSpPr>
            <a:spLocks noGrp="1"/>
          </p:cNvSpPr>
          <p:nvPr>
            <p:ph idx="1"/>
          </p:nvPr>
        </p:nvSpPr>
        <p:spPr/>
        <p:txBody>
          <a:bodyPr/>
          <a:lstStyle/>
          <a:p>
            <a:r>
              <a:rPr lang="en-US" sz="2400" dirty="0" smtClean="0"/>
              <a:t>Get authority to deal with the issue - Governance</a:t>
            </a:r>
          </a:p>
          <a:p>
            <a:r>
              <a:rPr lang="en-US" sz="2400" dirty="0" smtClean="0"/>
              <a:t>Define what is important – Data Classification Policy</a:t>
            </a:r>
          </a:p>
          <a:p>
            <a:pPr lvl="1"/>
            <a:r>
              <a:rPr lang="en-US" sz="1200" dirty="0" smtClean="0">
                <a:hlinkClick r:id="rId2"/>
              </a:rPr>
              <a:t>http://policylibrary.columbia.edu/data-classification-policy</a:t>
            </a:r>
            <a:endParaRPr lang="en-US" sz="1200" dirty="0" smtClean="0"/>
          </a:p>
          <a:p>
            <a:r>
              <a:rPr lang="en-US" sz="2600" dirty="0" smtClean="0"/>
              <a:t>Define a policy to deal with the data found</a:t>
            </a:r>
          </a:p>
          <a:p>
            <a:pPr lvl="1"/>
            <a:r>
              <a:rPr lang="en-US" sz="1200" dirty="0" smtClean="0">
                <a:hlinkClick r:id="rId3"/>
              </a:rPr>
              <a:t>http://policylibrary.columbia.edu/encryption-policy</a:t>
            </a:r>
            <a:endParaRPr lang="en-US" dirty="0" smtClean="0"/>
          </a:p>
          <a:p>
            <a:pPr lvl="1"/>
            <a:r>
              <a:rPr lang="en-US" sz="1200" dirty="0" smtClean="0">
                <a:hlinkClick r:id="rId4"/>
              </a:rPr>
              <a:t>http://policylibrary.columbia.edu/files/policylib/imce_shared/desktop_security_requirements.pdf</a:t>
            </a:r>
            <a:endParaRPr lang="en-US" sz="1200" dirty="0" smtClean="0"/>
          </a:p>
          <a:p>
            <a:pPr lvl="1"/>
            <a:r>
              <a:rPr lang="en-US" sz="1200" dirty="0" smtClean="0">
                <a:hlinkClick r:id="rId5"/>
              </a:rPr>
              <a:t>http://policylibrary.columbia.edu/social-security-number-ssn-and-unique-person-number-upn-usage</a:t>
            </a:r>
            <a:endParaRPr lang="en-US" sz="1200" dirty="0" smtClean="0"/>
          </a:p>
          <a:p>
            <a:r>
              <a:rPr lang="en-US" sz="2400" dirty="0" smtClean="0"/>
              <a:t>Find the data – This is the tricky one</a:t>
            </a:r>
            <a:endParaRPr lang="en-US" sz="2200" dirty="0" smtClean="0"/>
          </a:p>
          <a:p>
            <a:pPr lvl="1"/>
            <a:r>
              <a:rPr lang="en-US" sz="2000" dirty="0" smtClean="0"/>
              <a:t>Wash, Rinse and Repeat</a:t>
            </a:r>
            <a:endParaRPr lang="en-US" sz="2200" dirty="0" smtClean="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1028" name="Picture 4" descr="C:\Documents and Settings\joel.SECDESK\Local Settings\Temporary Internet Files\Content.IE5\LYD6M5Q1\MM900283628[1].gif"/>
          <p:cNvPicPr>
            <a:picLocks noChangeAspect="1" noChangeArrowheads="1" noCrop="1"/>
          </p:cNvPicPr>
          <p:nvPr/>
        </p:nvPicPr>
        <p:blipFill>
          <a:blip r:embed="rId6" cstate="print"/>
          <a:srcRect/>
          <a:stretch>
            <a:fillRect/>
          </a:stretch>
        </p:blipFill>
        <p:spPr bwMode="auto">
          <a:xfrm>
            <a:off x="6019800" y="4267200"/>
            <a:ext cx="1905000" cy="1884947"/>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Governance</a:t>
            </a:r>
            <a:endParaRPr lang="en-US" dirty="0"/>
          </a:p>
        </p:txBody>
      </p:sp>
      <p:sp>
        <p:nvSpPr>
          <p:cNvPr id="3" name="Content Placeholder 2"/>
          <p:cNvSpPr>
            <a:spLocks noGrp="1"/>
          </p:cNvSpPr>
          <p:nvPr>
            <p:ph idx="1"/>
          </p:nvPr>
        </p:nvSpPr>
        <p:spPr>
          <a:xfrm>
            <a:off x="457200" y="2590800"/>
            <a:ext cx="8229600" cy="3733800"/>
          </a:xfrm>
        </p:spPr>
        <p:txBody>
          <a:bodyPr/>
          <a:lstStyle/>
          <a:p>
            <a:pPr>
              <a:buNone/>
            </a:pPr>
            <a:r>
              <a:rPr lang="en-US" b="1" dirty="0" smtClean="0"/>
              <a:t>Governance</a:t>
            </a:r>
            <a:r>
              <a:rPr lang="en-US" dirty="0" smtClean="0"/>
              <a:t> is the act of governing. It relates to decisions that define </a:t>
            </a:r>
            <a:r>
              <a:rPr lang="en-US" i="1" dirty="0" smtClean="0"/>
              <a:t>expectations</a:t>
            </a:r>
            <a:r>
              <a:rPr lang="en-US" dirty="0" smtClean="0"/>
              <a:t>, grant </a:t>
            </a:r>
            <a:r>
              <a:rPr lang="en-US" dirty="0" smtClean="0">
                <a:hlinkClick r:id="rId2" tooltip="Power (sociology)"/>
              </a:rPr>
              <a:t>power</a:t>
            </a:r>
            <a:r>
              <a:rPr lang="en-US" dirty="0" smtClean="0"/>
              <a:t>, or verify </a:t>
            </a:r>
            <a:r>
              <a:rPr lang="en-US" dirty="0" smtClean="0">
                <a:hlinkClick r:id="rId3" tooltip="Performance (disambiguation)"/>
              </a:rPr>
              <a:t>performance</a:t>
            </a:r>
            <a:r>
              <a:rPr lang="en-US" dirty="0" smtClean="0"/>
              <a:t>. It consists of either a separate process or part of </a:t>
            </a:r>
            <a:r>
              <a:rPr lang="en-US" dirty="0" smtClean="0">
                <a:hlinkClick r:id="rId4" tooltip="Decision-making"/>
              </a:rPr>
              <a:t>decision-making</a:t>
            </a:r>
            <a:r>
              <a:rPr lang="en-US" dirty="0" smtClean="0"/>
              <a:t> or </a:t>
            </a:r>
            <a:r>
              <a:rPr lang="en-US" dirty="0" smtClean="0">
                <a:hlinkClick r:id="rId5" tooltip="Leadership"/>
              </a:rPr>
              <a:t>leadership</a:t>
            </a:r>
            <a:r>
              <a:rPr lang="en-US" dirty="0" smtClean="0"/>
              <a:t> processes. In modern nation-states, these processes and systems are typically administered by a </a:t>
            </a:r>
            <a:r>
              <a:rPr lang="en-US" dirty="0" smtClean="0">
                <a:hlinkClick r:id="rId6" tooltip="Government"/>
              </a:rPr>
              <a:t>government</a:t>
            </a:r>
            <a:r>
              <a:rPr lang="en-US" dirty="0" smtClean="0"/>
              <a:t>. </a:t>
            </a:r>
            <a:r>
              <a:rPr lang="en-US" sz="1000" dirty="0" smtClean="0"/>
              <a:t>Wikipedia</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2050" name="Picture 2" descr="C:\Documents and Settings\joel.SECDESK\Local Settings\Temporary Internet Files\Content.IE5\5PM32UTC\MP900441058[1].jpg"/>
          <p:cNvPicPr>
            <a:picLocks noChangeAspect="1" noChangeArrowheads="1"/>
          </p:cNvPicPr>
          <p:nvPr/>
        </p:nvPicPr>
        <p:blipFill>
          <a:blip r:embed="rId7" cstate="print"/>
          <a:srcRect/>
          <a:stretch>
            <a:fillRect/>
          </a:stretch>
        </p:blipFill>
        <p:spPr bwMode="auto">
          <a:xfrm>
            <a:off x="6705600" y="914400"/>
            <a:ext cx="1752600" cy="17526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Governance …</a:t>
            </a:r>
            <a:endParaRPr lang="en-US" dirty="0"/>
          </a:p>
        </p:txBody>
      </p:sp>
      <p:sp>
        <p:nvSpPr>
          <p:cNvPr id="3" name="Content Placeholder 2"/>
          <p:cNvSpPr>
            <a:spLocks noGrp="1"/>
          </p:cNvSpPr>
          <p:nvPr>
            <p:ph idx="1"/>
          </p:nvPr>
        </p:nvSpPr>
        <p:spPr/>
        <p:txBody>
          <a:bodyPr/>
          <a:lstStyle/>
          <a:p>
            <a:r>
              <a:rPr lang="en-US" sz="4000" dirty="0" smtClean="0"/>
              <a:t>Who do you report to?</a:t>
            </a:r>
          </a:p>
          <a:p>
            <a:r>
              <a:rPr lang="en-US" sz="4000" dirty="0" smtClean="0"/>
              <a:t>What is your authority?</a:t>
            </a:r>
          </a:p>
          <a:p>
            <a:r>
              <a:rPr lang="en-US" sz="4000" dirty="0" smtClean="0"/>
              <a:t>Who funds the project?</a:t>
            </a:r>
          </a:p>
          <a:p>
            <a:r>
              <a:rPr lang="en-US" sz="4000" dirty="0" smtClean="0"/>
              <a:t>Can you change your situation?</a:t>
            </a:r>
            <a:r>
              <a:rPr lang="en-US" dirty="0" smtClean="0"/>
              <a:t> </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7170" name="Picture 2" descr="C:\Documents and Settings\joel.SECDESK\Local Settings\Temporary Internet Files\Content.IE5\QMXCUZN8\MC900039010[1].wmf"/>
          <p:cNvPicPr>
            <a:picLocks noChangeAspect="1" noChangeArrowheads="1"/>
          </p:cNvPicPr>
          <p:nvPr/>
        </p:nvPicPr>
        <p:blipFill>
          <a:blip r:embed="rId2" cstate="print"/>
          <a:srcRect/>
          <a:stretch>
            <a:fillRect/>
          </a:stretch>
        </p:blipFill>
        <p:spPr bwMode="auto">
          <a:xfrm>
            <a:off x="6553200" y="1371600"/>
            <a:ext cx="2006194" cy="2042770"/>
          </a:xfrm>
          <a:prstGeom prst="rect">
            <a:avLst/>
          </a:prstGeom>
          <a:noFill/>
        </p:spPr>
      </p:pic>
      <p:pic>
        <p:nvPicPr>
          <p:cNvPr id="7171" name="Picture 3" descr="C:\Documents and Settings\joel.SECDESK\Local Settings\Temporary Internet Files\Content.IE5\1QJB8JUD\MC900039009[1].wmf"/>
          <p:cNvPicPr>
            <a:picLocks noChangeAspect="1" noChangeArrowheads="1"/>
          </p:cNvPicPr>
          <p:nvPr/>
        </p:nvPicPr>
        <p:blipFill>
          <a:blip r:embed="rId3" cstate="print"/>
          <a:srcRect/>
          <a:stretch>
            <a:fillRect/>
          </a:stretch>
        </p:blipFill>
        <p:spPr bwMode="auto">
          <a:xfrm>
            <a:off x="304800" y="4800600"/>
            <a:ext cx="1702613" cy="182422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t>Data Classification Policy</a:t>
            </a:r>
            <a:endParaRPr lang="en-US" dirty="0"/>
          </a:p>
        </p:txBody>
      </p:sp>
      <p:sp>
        <p:nvSpPr>
          <p:cNvPr id="3" name="Content Placeholder 2"/>
          <p:cNvSpPr>
            <a:spLocks noGrp="1"/>
          </p:cNvSpPr>
          <p:nvPr>
            <p:ph idx="1"/>
          </p:nvPr>
        </p:nvSpPr>
        <p:spPr/>
        <p:txBody>
          <a:bodyPr>
            <a:normAutofit fontScale="92500" lnSpcReduction="10000"/>
          </a:bodyPr>
          <a:lstStyle/>
          <a:p>
            <a:r>
              <a:rPr lang="en-US" sz="4000" dirty="0" smtClean="0"/>
              <a:t>Don’t go crazy</a:t>
            </a:r>
          </a:p>
          <a:p>
            <a:pPr lvl="1"/>
            <a:r>
              <a:rPr lang="en-US" sz="3200" dirty="0" smtClean="0"/>
              <a:t>More is not better</a:t>
            </a:r>
          </a:p>
          <a:p>
            <a:r>
              <a:rPr lang="en-US" sz="4000" dirty="0" smtClean="0"/>
              <a:t>We have four classes, but less is fine</a:t>
            </a:r>
          </a:p>
          <a:p>
            <a:pPr lvl="1"/>
            <a:r>
              <a:rPr lang="en-US" sz="3800" dirty="0" smtClean="0"/>
              <a:t>Sensitive (PII, PHI, Student)</a:t>
            </a:r>
          </a:p>
          <a:p>
            <a:pPr lvl="1"/>
            <a:r>
              <a:rPr lang="en-US" sz="3800" dirty="0" smtClean="0"/>
              <a:t>Confidential (contract)</a:t>
            </a:r>
          </a:p>
          <a:p>
            <a:pPr lvl="1"/>
            <a:r>
              <a:rPr lang="en-US" sz="3800" dirty="0" smtClean="0"/>
              <a:t>Internal (Proprietary)</a:t>
            </a:r>
          </a:p>
          <a:p>
            <a:pPr lvl="1"/>
            <a:r>
              <a:rPr lang="en-US" sz="3800" dirty="0" smtClean="0"/>
              <a:t>Public </a:t>
            </a:r>
          </a:p>
          <a:p>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3074" name="Picture 2" descr="C:\Documents and Settings\joel.SECDESK\Local Settings\Temporary Internet Files\Content.IE5\5PM32UTC\MP900285070[1].jpg"/>
          <p:cNvPicPr>
            <a:picLocks noChangeAspect="1" noChangeArrowheads="1"/>
          </p:cNvPicPr>
          <p:nvPr/>
        </p:nvPicPr>
        <p:blipFill>
          <a:blip r:embed="rId2" cstate="print"/>
          <a:srcRect/>
          <a:stretch>
            <a:fillRect/>
          </a:stretch>
        </p:blipFill>
        <p:spPr bwMode="auto">
          <a:xfrm>
            <a:off x="6629400" y="3733800"/>
            <a:ext cx="2383536" cy="29718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Protecting the data</a:t>
            </a:r>
            <a:endParaRPr lang="en-US" dirty="0"/>
          </a:p>
        </p:txBody>
      </p:sp>
      <p:sp>
        <p:nvSpPr>
          <p:cNvPr id="3" name="Content Placeholder 2"/>
          <p:cNvSpPr>
            <a:spLocks noGrp="1"/>
          </p:cNvSpPr>
          <p:nvPr>
            <p:ph idx="1"/>
          </p:nvPr>
        </p:nvSpPr>
        <p:spPr/>
        <p:txBody>
          <a:bodyPr/>
          <a:lstStyle/>
          <a:p>
            <a:r>
              <a:rPr lang="en-US" dirty="0" smtClean="0"/>
              <a:t>There are three states of data</a:t>
            </a:r>
          </a:p>
          <a:p>
            <a:pPr lvl="1"/>
            <a:r>
              <a:rPr lang="en-US" dirty="0" smtClean="0"/>
              <a:t>Data at rest</a:t>
            </a:r>
          </a:p>
          <a:p>
            <a:pPr lvl="2"/>
            <a:r>
              <a:rPr lang="en-US" dirty="0" smtClean="0"/>
              <a:t>Device is turned off and data is stored inside</a:t>
            </a:r>
          </a:p>
          <a:p>
            <a:pPr lvl="3"/>
            <a:r>
              <a:rPr lang="en-US" dirty="0" smtClean="0"/>
              <a:t>Protection is static encryption</a:t>
            </a:r>
          </a:p>
          <a:p>
            <a:pPr lvl="1"/>
            <a:r>
              <a:rPr lang="en-US" dirty="0" smtClean="0"/>
              <a:t>Data in use</a:t>
            </a:r>
          </a:p>
          <a:p>
            <a:pPr lvl="2"/>
            <a:r>
              <a:rPr lang="en-US" dirty="0" smtClean="0"/>
              <a:t>Application is in use, data is decrypted</a:t>
            </a:r>
          </a:p>
          <a:p>
            <a:pPr lvl="3"/>
            <a:r>
              <a:rPr lang="en-US" dirty="0" smtClean="0"/>
              <a:t>Protection is dynamic encryption</a:t>
            </a:r>
          </a:p>
          <a:p>
            <a:pPr lvl="1"/>
            <a:r>
              <a:rPr lang="en-US" dirty="0" smtClean="0"/>
              <a:t>Data in transit</a:t>
            </a:r>
          </a:p>
          <a:p>
            <a:pPr lvl="2"/>
            <a:r>
              <a:rPr lang="en-US" dirty="0" smtClean="0"/>
              <a:t>Moving data from point A to point B</a:t>
            </a:r>
          </a:p>
          <a:p>
            <a:pPr lvl="3"/>
            <a:r>
              <a:rPr lang="en-US" dirty="0" smtClean="0"/>
              <a:t>Protection is network encryption</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1026" name="Picture 2" descr="C:\Users\joel\AppData\Local\Microsoft\Windows\Temporary Internet Files\Content.IE5\0OGQJVS2\MC900154352[1].wmf"/>
          <p:cNvPicPr>
            <a:picLocks noChangeAspect="1" noChangeArrowheads="1"/>
          </p:cNvPicPr>
          <p:nvPr/>
        </p:nvPicPr>
        <p:blipFill>
          <a:blip r:embed="rId2" cstate="print"/>
          <a:srcRect/>
          <a:stretch>
            <a:fillRect/>
          </a:stretch>
        </p:blipFill>
        <p:spPr bwMode="auto">
          <a:xfrm>
            <a:off x="6400800" y="4953000"/>
            <a:ext cx="1791310" cy="1558138"/>
          </a:xfrm>
          <a:prstGeom prst="rect">
            <a:avLst/>
          </a:prstGeom>
          <a:noFill/>
        </p:spPr>
      </p:pic>
      <p:pic>
        <p:nvPicPr>
          <p:cNvPr id="1027" name="Picture 3" descr="C:\Users\joel\AppData\Local\Microsoft\Windows\Temporary Internet Files\Content.IE5\MA0DSIX1\MP900386061[1].jpg"/>
          <p:cNvPicPr>
            <a:picLocks noChangeAspect="1" noChangeArrowheads="1"/>
          </p:cNvPicPr>
          <p:nvPr/>
        </p:nvPicPr>
        <p:blipFill>
          <a:blip r:embed="rId3" cstate="print"/>
          <a:srcRect/>
          <a:stretch>
            <a:fillRect/>
          </a:stretch>
        </p:blipFill>
        <p:spPr bwMode="auto">
          <a:xfrm>
            <a:off x="5715000" y="1295400"/>
            <a:ext cx="1920240" cy="1371600"/>
          </a:xfrm>
          <a:prstGeom prst="rect">
            <a:avLst/>
          </a:prstGeom>
          <a:noFill/>
        </p:spPr>
      </p:pic>
      <p:pic>
        <p:nvPicPr>
          <p:cNvPr id="1028" name="Picture 4" descr="C:\Users\joel\AppData\Local\Microsoft\Windows\Temporary Internet Files\Content.IE5\0OGQJVS2\MC900295570[1].wmf"/>
          <p:cNvPicPr>
            <a:picLocks noChangeAspect="1" noChangeArrowheads="1"/>
          </p:cNvPicPr>
          <p:nvPr/>
        </p:nvPicPr>
        <p:blipFill>
          <a:blip r:embed="rId4" cstate="print"/>
          <a:srcRect/>
          <a:stretch>
            <a:fillRect/>
          </a:stretch>
        </p:blipFill>
        <p:spPr bwMode="auto">
          <a:xfrm>
            <a:off x="5715000" y="3429000"/>
            <a:ext cx="1342931" cy="134683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Protecting the data</a:t>
            </a:r>
            <a:endParaRPr lang="en-US" dirty="0"/>
          </a:p>
        </p:txBody>
      </p:sp>
      <p:sp>
        <p:nvSpPr>
          <p:cNvPr id="3" name="Content Placeholder 2"/>
          <p:cNvSpPr>
            <a:spLocks noGrp="1"/>
          </p:cNvSpPr>
          <p:nvPr>
            <p:ph idx="1"/>
          </p:nvPr>
        </p:nvSpPr>
        <p:spPr/>
        <p:txBody>
          <a:bodyPr/>
          <a:lstStyle/>
          <a:p>
            <a:r>
              <a:rPr lang="en-US" dirty="0" smtClean="0"/>
              <a:t>Important notes on static encryption</a:t>
            </a:r>
          </a:p>
          <a:p>
            <a:pPr lvl="1"/>
            <a:r>
              <a:rPr lang="en-US" dirty="0" smtClean="0"/>
              <a:t>Static encryption is very useful to prevent a data breach through theft or physical loss, but it does not prevent data loss from hacking, user error or insider theft</a:t>
            </a:r>
          </a:p>
          <a:p>
            <a:pPr lvl="1"/>
            <a:r>
              <a:rPr lang="en-US" dirty="0" smtClean="0"/>
              <a:t>All sensitive static data that is on a device that can be lost or stolen should be encrypted</a:t>
            </a:r>
          </a:p>
          <a:p>
            <a:pPr lvl="1"/>
            <a:r>
              <a:rPr lang="en-US" dirty="0" smtClean="0"/>
              <a:t>This should include USB sticks, CDs, laptops, desktops and smart phones</a:t>
            </a:r>
          </a:p>
          <a:p>
            <a:pPr lvl="1"/>
            <a:endParaRPr lang="en-US" dirty="0" smtClean="0"/>
          </a:p>
          <a:p>
            <a:pPr lvl="1"/>
            <a:r>
              <a:rPr lang="en-US" dirty="0" smtClean="0"/>
              <a:t>Please note that none of this helps with paper</a:t>
            </a:r>
          </a:p>
          <a:p>
            <a:pPr lvl="1"/>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6146" name="Picture 2" descr="C:\Documents and Settings\joel.SECDESK\Local Settings\Temporary Internet Files\Content.IE5\GX52KLJB\MC900324370[1].wmf"/>
          <p:cNvPicPr>
            <a:picLocks noChangeAspect="1" noChangeArrowheads="1"/>
          </p:cNvPicPr>
          <p:nvPr/>
        </p:nvPicPr>
        <p:blipFill>
          <a:blip r:embed="rId2" cstate="print"/>
          <a:srcRect/>
          <a:stretch>
            <a:fillRect/>
          </a:stretch>
        </p:blipFill>
        <p:spPr bwMode="auto">
          <a:xfrm>
            <a:off x="6858000" y="762000"/>
            <a:ext cx="1831543" cy="157002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Protecting the data…</a:t>
            </a:r>
            <a:endParaRPr lang="en-US" dirty="0"/>
          </a:p>
        </p:txBody>
      </p:sp>
      <p:sp>
        <p:nvSpPr>
          <p:cNvPr id="3" name="Content Placeholder 2"/>
          <p:cNvSpPr>
            <a:spLocks noGrp="1"/>
          </p:cNvSpPr>
          <p:nvPr>
            <p:ph idx="1"/>
          </p:nvPr>
        </p:nvSpPr>
        <p:spPr/>
        <p:txBody>
          <a:bodyPr/>
          <a:lstStyle/>
          <a:p>
            <a:r>
              <a:rPr lang="en-US" dirty="0" smtClean="0"/>
              <a:t>Get rid of it – you can’t lose what you don’t have</a:t>
            </a:r>
          </a:p>
          <a:p>
            <a:pPr lvl="1"/>
            <a:r>
              <a:rPr lang="en-US" dirty="0" smtClean="0"/>
              <a:t>Never collect data you don’t absolutely need</a:t>
            </a:r>
          </a:p>
          <a:p>
            <a:r>
              <a:rPr lang="en-US" dirty="0" smtClean="0"/>
              <a:t>Obfuscate it</a:t>
            </a:r>
          </a:p>
          <a:p>
            <a:pPr lvl="1"/>
            <a:r>
              <a:rPr lang="en-US" dirty="0" smtClean="0"/>
              <a:t>We have a UPN (Unique Person Number) that looks like a SSN to store in systems that need an SSN. We use a product called Mentis.</a:t>
            </a:r>
          </a:p>
          <a:p>
            <a:r>
              <a:rPr lang="en-US" dirty="0" smtClean="0"/>
              <a:t>Encrypt it</a:t>
            </a:r>
          </a:p>
          <a:p>
            <a:pPr lvl="1"/>
            <a:r>
              <a:rPr lang="en-US" dirty="0" smtClean="0"/>
              <a:t>We use </a:t>
            </a:r>
            <a:r>
              <a:rPr lang="en-US" dirty="0" err="1" smtClean="0"/>
              <a:t>Winzip</a:t>
            </a:r>
            <a:r>
              <a:rPr lang="en-US" dirty="0" smtClean="0"/>
              <a:t> and Office 2007 &amp; up</a:t>
            </a:r>
          </a:p>
          <a:p>
            <a:pPr lvl="1"/>
            <a:r>
              <a:rPr lang="en-US" dirty="0" smtClean="0"/>
              <a:t>Full Disk Encryption</a:t>
            </a:r>
          </a:p>
          <a:p>
            <a:pPr lvl="1"/>
            <a:r>
              <a:rPr lang="en-US" dirty="0" smtClean="0"/>
              <a:t>HTTPS, SSL</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4098" name="Picture 2" descr="C:\Documents and Settings\joel.SECDESK\Local Settings\Temporary Internet Files\Content.IE5\FJWLD0P0\MC900078727[1].wmf"/>
          <p:cNvPicPr>
            <a:picLocks noChangeAspect="1" noChangeArrowheads="1"/>
          </p:cNvPicPr>
          <p:nvPr/>
        </p:nvPicPr>
        <p:blipFill>
          <a:blip r:embed="rId2" cstate="print"/>
          <a:srcRect/>
          <a:stretch>
            <a:fillRect/>
          </a:stretch>
        </p:blipFill>
        <p:spPr bwMode="auto">
          <a:xfrm>
            <a:off x="6019800" y="4266542"/>
            <a:ext cx="3352800" cy="2466106"/>
          </a:xfrm>
          <a:prstGeom prst="rect">
            <a:avLst/>
          </a:prstGeom>
          <a:noFill/>
        </p:spPr>
      </p:pic>
      <p:pic>
        <p:nvPicPr>
          <p:cNvPr id="4099" name="Picture 3" descr="C:\Documents and Settings\joel.SECDESK\Local Settings\Temporary Internet Files\Content.IE5\RLHQTWM5\MM900283880[1].gif"/>
          <p:cNvPicPr>
            <a:picLocks noChangeAspect="1" noChangeArrowheads="1" noCrop="1"/>
          </p:cNvPicPr>
          <p:nvPr/>
        </p:nvPicPr>
        <p:blipFill>
          <a:blip r:embed="rId3" cstate="print"/>
          <a:srcRect/>
          <a:stretch>
            <a:fillRect/>
          </a:stretch>
        </p:blipFill>
        <p:spPr bwMode="auto">
          <a:xfrm>
            <a:off x="0" y="5844615"/>
            <a:ext cx="1038225" cy="85725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data</a:t>
            </a:r>
            <a:endParaRPr lang="en-US" dirty="0"/>
          </a:p>
        </p:txBody>
      </p:sp>
      <p:sp>
        <p:nvSpPr>
          <p:cNvPr id="3" name="Content Placeholder 2"/>
          <p:cNvSpPr>
            <a:spLocks noGrp="1"/>
          </p:cNvSpPr>
          <p:nvPr>
            <p:ph idx="1"/>
          </p:nvPr>
        </p:nvSpPr>
        <p:spPr/>
        <p:txBody>
          <a:bodyPr>
            <a:normAutofit lnSpcReduction="10000"/>
          </a:bodyPr>
          <a:lstStyle/>
          <a:p>
            <a:r>
              <a:rPr lang="en-US" dirty="0" smtClean="0"/>
              <a:t>Centralized Data</a:t>
            </a:r>
          </a:p>
          <a:p>
            <a:pPr lvl="1"/>
            <a:r>
              <a:rPr lang="en-US" dirty="0" smtClean="0"/>
              <a:t>Data owned and maintained by Central Administration</a:t>
            </a:r>
          </a:p>
          <a:p>
            <a:pPr lvl="2"/>
            <a:r>
              <a:rPr lang="en-US" dirty="0" smtClean="0"/>
              <a:t>Human Resources</a:t>
            </a:r>
          </a:p>
          <a:p>
            <a:pPr lvl="2"/>
            <a:r>
              <a:rPr lang="en-US" dirty="0" smtClean="0"/>
              <a:t>Student Systems</a:t>
            </a:r>
          </a:p>
          <a:p>
            <a:pPr lvl="2"/>
            <a:r>
              <a:rPr lang="en-US" dirty="0" smtClean="0"/>
              <a:t>Finance</a:t>
            </a:r>
          </a:p>
          <a:p>
            <a:r>
              <a:rPr lang="en-US" dirty="0" smtClean="0"/>
              <a:t>Stored on central servers</a:t>
            </a:r>
          </a:p>
          <a:p>
            <a:r>
              <a:rPr lang="en-US" dirty="0" smtClean="0"/>
              <a:t>Best to secure dynamically</a:t>
            </a:r>
          </a:p>
          <a:p>
            <a:pPr lvl="1"/>
            <a:r>
              <a:rPr lang="en-US" dirty="0" smtClean="0"/>
              <a:t>Obfuscation – use UPN instead of SSN</a:t>
            </a:r>
          </a:p>
          <a:p>
            <a:pPr lvl="1"/>
            <a:r>
              <a:rPr lang="en-US" dirty="0" smtClean="0"/>
              <a:t>Field encryption – just encrypt PII in records</a:t>
            </a:r>
          </a:p>
          <a:p>
            <a:r>
              <a:rPr lang="en-US" dirty="0" smtClean="0"/>
              <a:t>Full disk encryption is a waste of money if data is stored in a secure area (Central machine room)</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2050" name="Picture 2" descr="C:\Users\joel\AppData\Local\Microsoft\Windows\Temporary Internet Files\Content.IE5\MA0DSIX1\MC900054911[1].wmf"/>
          <p:cNvPicPr>
            <a:picLocks noChangeAspect="1" noChangeArrowheads="1"/>
          </p:cNvPicPr>
          <p:nvPr/>
        </p:nvPicPr>
        <p:blipFill>
          <a:blip r:embed="rId2" cstate="print"/>
          <a:srcRect/>
          <a:stretch>
            <a:fillRect/>
          </a:stretch>
        </p:blipFill>
        <p:spPr bwMode="auto">
          <a:xfrm>
            <a:off x="6369015" y="2696817"/>
            <a:ext cx="2748481" cy="274848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data … Central</a:t>
            </a:r>
            <a:endParaRPr lang="en-US" dirty="0"/>
          </a:p>
        </p:txBody>
      </p:sp>
      <p:sp>
        <p:nvSpPr>
          <p:cNvPr id="3" name="Content Placeholder 2"/>
          <p:cNvSpPr>
            <a:spLocks noGrp="1"/>
          </p:cNvSpPr>
          <p:nvPr>
            <p:ph idx="1"/>
          </p:nvPr>
        </p:nvSpPr>
        <p:spPr>
          <a:xfrm>
            <a:off x="228600" y="1935480"/>
            <a:ext cx="8686800" cy="4389120"/>
          </a:xfrm>
        </p:spPr>
        <p:txBody>
          <a:bodyPr>
            <a:normAutofit/>
          </a:bodyPr>
          <a:lstStyle/>
          <a:p>
            <a:r>
              <a:rPr lang="en-US" dirty="0" smtClean="0"/>
              <a:t>The best way to find central data is to ask for it - this will get messy</a:t>
            </a:r>
          </a:p>
          <a:p>
            <a:pPr lvl="1"/>
            <a:r>
              <a:rPr lang="en-US" dirty="0" smtClean="0"/>
              <a:t>Look at ORG chart and find SBOs in charge</a:t>
            </a:r>
          </a:p>
          <a:p>
            <a:pPr lvl="2"/>
            <a:r>
              <a:rPr lang="en-US" dirty="0" smtClean="0"/>
              <a:t>Send out survey</a:t>
            </a:r>
          </a:p>
          <a:p>
            <a:pPr lvl="2"/>
            <a:r>
              <a:rPr lang="en-US" dirty="0" smtClean="0"/>
              <a:t>Make phone calls</a:t>
            </a:r>
          </a:p>
          <a:p>
            <a:pPr lvl="2"/>
            <a:r>
              <a:rPr lang="en-US" dirty="0" smtClean="0"/>
              <a:t>Set up meetings</a:t>
            </a:r>
          </a:p>
          <a:p>
            <a:r>
              <a:rPr lang="en-US" dirty="0" smtClean="0"/>
              <a:t>Ask “Do you really need to collect that information?”</a:t>
            </a:r>
          </a:p>
          <a:p>
            <a:r>
              <a:rPr lang="en-US" dirty="0" smtClean="0"/>
              <a:t>When business use has been established, move on to</a:t>
            </a:r>
          </a:p>
          <a:p>
            <a:pPr lvl="1"/>
            <a:r>
              <a:rPr lang="en-US" dirty="0" smtClean="0"/>
              <a:t>Obfuscation – Think fields in a database</a:t>
            </a:r>
          </a:p>
          <a:p>
            <a:pPr lvl="1"/>
            <a:r>
              <a:rPr lang="en-US" dirty="0" smtClean="0"/>
              <a:t>Dynamic encryption</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3075" name="Picture 3" descr="C:\Documents and Settings\joel.SECDESK\Local Settings\Temporary Internet Files\Content.IE5\1QJB8JUD\MP900399825[1].jpg"/>
          <p:cNvPicPr>
            <a:picLocks noChangeAspect="1" noChangeArrowheads="1"/>
          </p:cNvPicPr>
          <p:nvPr/>
        </p:nvPicPr>
        <p:blipFill>
          <a:blip r:embed="rId2" cstate="print"/>
          <a:srcRect/>
          <a:stretch>
            <a:fillRect/>
          </a:stretch>
        </p:blipFill>
        <p:spPr bwMode="auto">
          <a:xfrm>
            <a:off x="6698114" y="2819400"/>
            <a:ext cx="2445886" cy="162995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data … </a:t>
            </a:r>
            <a:r>
              <a:rPr lang="en-US" dirty="0" err="1" smtClean="0"/>
              <a:t>FCrawler</a:t>
            </a:r>
            <a:endParaRPr lang="en-US" dirty="0"/>
          </a:p>
        </p:txBody>
      </p:sp>
      <p:sp>
        <p:nvSpPr>
          <p:cNvPr id="3" name="Content Placeholder 2"/>
          <p:cNvSpPr>
            <a:spLocks noGrp="1"/>
          </p:cNvSpPr>
          <p:nvPr>
            <p:ph idx="1"/>
          </p:nvPr>
        </p:nvSpPr>
        <p:spPr/>
        <p:txBody>
          <a:bodyPr/>
          <a:lstStyle/>
          <a:p>
            <a:r>
              <a:rPr lang="en-US" dirty="0" smtClean="0"/>
              <a:t>When done asking, it’s time to check</a:t>
            </a:r>
          </a:p>
          <a:p>
            <a:pPr lvl="1"/>
            <a:r>
              <a:rPr lang="en-US" dirty="0" smtClean="0"/>
              <a:t>Use “Trust but Verify”</a:t>
            </a:r>
          </a:p>
          <a:p>
            <a:r>
              <a:rPr lang="en-US" dirty="0" smtClean="0"/>
              <a:t>Columbia uses </a:t>
            </a:r>
            <a:r>
              <a:rPr lang="en-US" dirty="0" err="1" smtClean="0"/>
              <a:t>Fcrawler</a:t>
            </a:r>
            <a:endParaRPr lang="en-US" dirty="0" smtClean="0"/>
          </a:p>
          <a:p>
            <a:pPr lvl="1"/>
            <a:r>
              <a:rPr lang="en-US" dirty="0" smtClean="0"/>
              <a:t>Written at Columbia</a:t>
            </a:r>
          </a:p>
          <a:p>
            <a:pPr lvl="1"/>
            <a:r>
              <a:rPr lang="en-US" dirty="0" smtClean="0"/>
              <a:t>Runs on Linux, Solaris, AIX, Windows</a:t>
            </a:r>
          </a:p>
          <a:p>
            <a:pPr lvl="1"/>
            <a:r>
              <a:rPr lang="en-US" dirty="0" smtClean="0"/>
              <a:t>Crawls file system looking for PII</a:t>
            </a:r>
          </a:p>
          <a:p>
            <a:pPr lvl="1"/>
            <a:r>
              <a:rPr lang="en-US" dirty="0" smtClean="0"/>
              <a:t>Looks at changed files (since last run)</a:t>
            </a:r>
          </a:p>
          <a:p>
            <a:pPr lvl="1"/>
            <a:r>
              <a:rPr lang="en-US" dirty="0" smtClean="0"/>
              <a:t>Uses a Bloom filter to reduce false positives</a:t>
            </a:r>
          </a:p>
          <a:p>
            <a:pPr lvl="1"/>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3074" name="Picture 2" descr="C:\Users\joel\AppData\Local\Microsoft\Windows\Temporary Internet Files\Content.IE5\0OGQJVS2\MM900236348[1].gif"/>
          <p:cNvPicPr>
            <a:picLocks noChangeAspect="1" noChangeArrowheads="1" noCrop="1"/>
          </p:cNvPicPr>
          <p:nvPr/>
        </p:nvPicPr>
        <p:blipFill>
          <a:blip r:embed="rId2" cstate="print"/>
          <a:srcRect/>
          <a:stretch>
            <a:fillRect/>
          </a:stretch>
        </p:blipFill>
        <p:spPr bwMode="auto">
          <a:xfrm>
            <a:off x="4876800" y="2286000"/>
            <a:ext cx="3030855" cy="16383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Finding the data … </a:t>
            </a:r>
            <a:r>
              <a:rPr lang="en-US" dirty="0" err="1" smtClean="0"/>
              <a:t>FCrawler</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sp>
        <p:nvSpPr>
          <p:cNvPr id="6" name="TextBox 5"/>
          <p:cNvSpPr txBox="1"/>
          <p:nvPr/>
        </p:nvSpPr>
        <p:spPr>
          <a:xfrm>
            <a:off x="457200" y="2514600"/>
            <a:ext cx="8305800" cy="3693319"/>
          </a:xfrm>
          <a:prstGeom prst="rect">
            <a:avLst/>
          </a:prstGeom>
          <a:noFill/>
          <a:ln>
            <a:solidFill>
              <a:srgbClr val="FFC000"/>
            </a:solidFill>
          </a:ln>
        </p:spPr>
        <p:txBody>
          <a:bodyPr wrap="square" rtlCol="0">
            <a:spAutoFit/>
          </a:bodyPr>
          <a:lstStyle/>
          <a:p>
            <a:r>
              <a:rPr lang="en-US" dirty="0" smtClean="0"/>
              <a:t>May  6 05:03:08 </a:t>
            </a:r>
            <a:r>
              <a:rPr lang="en-US" dirty="0" smtClean="0">
                <a:solidFill>
                  <a:srgbClr val="FFC000"/>
                </a:solidFill>
              </a:rPr>
              <a:t>test1</a:t>
            </a:r>
            <a:r>
              <a:rPr lang="en-US" dirty="0" smtClean="0">
                <a:solidFill>
                  <a:srgbClr val="FFFF00"/>
                </a:solidFill>
                <a:hlinkClick r:id="rId2"/>
              </a:rPr>
              <a:t>.ais.columbia.edu</a:t>
            </a:r>
            <a:r>
              <a:rPr lang="en-US" dirty="0" smtClean="0"/>
              <a:t> 128.59.555.221 </a:t>
            </a:r>
            <a:r>
              <a:rPr lang="en-US" dirty="0" err="1" smtClean="0"/>
              <a:t>fcrawler</a:t>
            </a:r>
            <a:r>
              <a:rPr lang="en-US" dirty="0" smtClean="0"/>
              <a:t>[4768]: HIT name=R:\Users\j\jco2116\Director's Office\China Elderly Care Policy.docx pattern=</a:t>
            </a:r>
            <a:r>
              <a:rPr lang="en-US" dirty="0" err="1" smtClean="0"/>
              <a:t>ssn</a:t>
            </a:r>
            <a:r>
              <a:rPr lang="en-US" dirty="0" smtClean="0"/>
              <a:t> hits=1 bf=0 user=0 group=0 mode=100666 </a:t>
            </a:r>
            <a:r>
              <a:rPr lang="en-US" dirty="0" err="1" smtClean="0"/>
              <a:t>uniq</a:t>
            </a:r>
            <a:r>
              <a:rPr lang="en-US" dirty="0" smtClean="0"/>
              <a:t>=1 step=-1 size=641710 </a:t>
            </a:r>
            <a:r>
              <a:rPr lang="en-US" dirty="0" err="1" smtClean="0"/>
              <a:t>ctime</a:t>
            </a:r>
            <a:r>
              <a:rPr lang="en-US" dirty="0" smtClean="0"/>
              <a:t>=1358398118 </a:t>
            </a:r>
            <a:r>
              <a:rPr lang="en-US" dirty="0" err="1" smtClean="0"/>
              <a:t>mtime</a:t>
            </a:r>
            <a:r>
              <a:rPr lang="en-US" dirty="0" smtClean="0"/>
              <a:t>=315550800 bin=1 lines=157 path=\word\media\image2.wmf</a:t>
            </a:r>
          </a:p>
          <a:p>
            <a:r>
              <a:rPr lang="en-US" dirty="0" smtClean="0"/>
              <a:t/>
            </a:r>
            <a:br>
              <a:rPr lang="en-US" dirty="0" smtClean="0"/>
            </a:br>
            <a:endParaRPr lang="en-US" dirty="0" smtClean="0"/>
          </a:p>
          <a:p>
            <a:r>
              <a:rPr lang="en-US" dirty="0" smtClean="0"/>
              <a:t>May  6 05:03:09 </a:t>
            </a:r>
            <a:r>
              <a:rPr lang="en-US" u="sng" dirty="0" smtClean="0">
                <a:solidFill>
                  <a:srgbClr val="FFC000"/>
                </a:solidFill>
              </a:rPr>
              <a:t>test2</a:t>
            </a:r>
            <a:r>
              <a:rPr lang="en-US" u="sng" dirty="0" smtClean="0">
                <a:solidFill>
                  <a:srgbClr val="FFC000"/>
                </a:solidFill>
                <a:hlinkClick r:id="rId3"/>
              </a:rPr>
              <a:t>.cuit.columbia.edu</a:t>
            </a:r>
            <a:r>
              <a:rPr lang="en-US" dirty="0" smtClean="0"/>
              <a:t> 128.59.555.163 </a:t>
            </a:r>
            <a:r>
              <a:rPr lang="en-US" dirty="0" err="1" smtClean="0"/>
              <a:t>fcrawler</a:t>
            </a:r>
            <a:r>
              <a:rPr lang="en-US" dirty="0" smtClean="0"/>
              <a:t>[4976]: HIT name=C:\support\PT8.51\class\xml-apis.jar pattern=</a:t>
            </a:r>
            <a:r>
              <a:rPr lang="en-US" dirty="0" err="1" smtClean="0"/>
              <a:t>ssn</a:t>
            </a:r>
            <a:r>
              <a:rPr lang="en-US" dirty="0" smtClean="0"/>
              <a:t> hits=1 bf=0 user=0 group=0 mode=100666 </a:t>
            </a:r>
            <a:r>
              <a:rPr lang="en-US" dirty="0" err="1" smtClean="0"/>
              <a:t>uniq</a:t>
            </a:r>
            <a:r>
              <a:rPr lang="en-US" dirty="0" smtClean="0"/>
              <a:t>=1 step=-1 size=740864 </a:t>
            </a:r>
            <a:r>
              <a:rPr lang="en-US" dirty="0" err="1" smtClean="0"/>
              <a:t>ctime</a:t>
            </a:r>
            <a:r>
              <a:rPr lang="en-US" dirty="0" smtClean="0"/>
              <a:t>=1358026084 </a:t>
            </a:r>
            <a:r>
              <a:rPr lang="en-US" dirty="0" err="1" smtClean="0"/>
              <a:t>mtime</a:t>
            </a:r>
            <a:r>
              <a:rPr lang="en-US" dirty="0" smtClean="0"/>
              <a:t>=1125360824 bin=1 lines=181 path=D:\app\psoft\hr9trn\class\de.elster.lohn.util.eTIN.jar||\oraiw.msb</a:t>
            </a:r>
          </a:p>
          <a:p>
            <a:endParaRPr lang="en-US" dirty="0"/>
          </a:p>
        </p:txBody>
      </p:sp>
      <p:sp>
        <p:nvSpPr>
          <p:cNvPr id="7" name="TextBox 6"/>
          <p:cNvSpPr txBox="1"/>
          <p:nvPr/>
        </p:nvSpPr>
        <p:spPr>
          <a:xfrm>
            <a:off x="533400" y="1905000"/>
            <a:ext cx="7543800" cy="369332"/>
          </a:xfrm>
          <a:prstGeom prst="rect">
            <a:avLst/>
          </a:prstGeom>
          <a:noFill/>
        </p:spPr>
        <p:txBody>
          <a:bodyPr wrap="square" rtlCol="0">
            <a:spAutoFit/>
          </a:bodyPr>
          <a:lstStyle/>
          <a:p>
            <a:r>
              <a:rPr lang="en-US" dirty="0" smtClean="0"/>
              <a:t>Output from </a:t>
            </a:r>
            <a:r>
              <a:rPr lang="en-US" dirty="0" err="1" smtClean="0"/>
              <a:t>FCrawler</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Finding the data … Reducing False positives</a:t>
            </a:r>
            <a:endParaRPr lang="en-US" dirty="0"/>
          </a:p>
        </p:txBody>
      </p:sp>
      <p:sp>
        <p:nvSpPr>
          <p:cNvPr id="3" name="Content Placeholder 2"/>
          <p:cNvSpPr>
            <a:spLocks noGrp="1"/>
          </p:cNvSpPr>
          <p:nvPr>
            <p:ph idx="1"/>
          </p:nvPr>
        </p:nvSpPr>
        <p:spPr/>
        <p:txBody>
          <a:bodyPr/>
          <a:lstStyle/>
          <a:p>
            <a:r>
              <a:rPr lang="en-US" dirty="0" smtClean="0"/>
              <a:t>What is a Bloom filter?</a:t>
            </a:r>
          </a:p>
          <a:p>
            <a:pPr lvl="1"/>
            <a:r>
              <a:rPr lang="en-US" dirty="0" smtClean="0"/>
              <a:t>A </a:t>
            </a:r>
            <a:r>
              <a:rPr lang="en-US" b="1" dirty="0" smtClean="0"/>
              <a:t>Bloom filter</a:t>
            </a:r>
            <a:r>
              <a:rPr lang="en-US" dirty="0" smtClean="0"/>
              <a:t>, conceived by </a:t>
            </a:r>
            <a:r>
              <a:rPr lang="en-US" dirty="0" smtClean="0">
                <a:hlinkClick r:id="rId2" tooltip="Burton Howard Bloom (page does not exist)"/>
              </a:rPr>
              <a:t>Burton Howard Bloom</a:t>
            </a:r>
            <a:r>
              <a:rPr lang="en-US" dirty="0" smtClean="0"/>
              <a:t> in 1970,</a:t>
            </a:r>
            <a:r>
              <a:rPr lang="en-US" baseline="30000" dirty="0" smtClean="0">
                <a:hlinkClick r:id="rId3"/>
              </a:rPr>
              <a:t>[1]</a:t>
            </a:r>
            <a:r>
              <a:rPr lang="en-US" dirty="0" smtClean="0"/>
              <a:t> is a space-efficient </a:t>
            </a:r>
            <a:r>
              <a:rPr lang="en-US" dirty="0" smtClean="0">
                <a:hlinkClick r:id="rId4" tooltip="Probabilistic"/>
              </a:rPr>
              <a:t>probabilistic</a:t>
            </a:r>
            <a:r>
              <a:rPr lang="en-US" dirty="0" smtClean="0"/>
              <a:t> </a:t>
            </a:r>
            <a:r>
              <a:rPr lang="en-US" dirty="0" smtClean="0">
                <a:hlinkClick r:id="rId5" tooltip="Data structure"/>
              </a:rPr>
              <a:t>data structure</a:t>
            </a:r>
            <a:r>
              <a:rPr lang="en-US" dirty="0" smtClean="0"/>
              <a:t> that is used to test whether an </a:t>
            </a:r>
            <a:r>
              <a:rPr lang="en-US" dirty="0" smtClean="0">
                <a:hlinkClick r:id="rId6" tooltip="Element (mathematics)"/>
              </a:rPr>
              <a:t>element</a:t>
            </a:r>
            <a:r>
              <a:rPr lang="en-US" dirty="0" smtClean="0"/>
              <a:t> is a member of a </a:t>
            </a:r>
            <a:r>
              <a:rPr lang="en-US" dirty="0" smtClean="0">
                <a:hlinkClick r:id="rId7" tooltip="Set (computer science)"/>
              </a:rPr>
              <a:t>set</a:t>
            </a:r>
            <a:r>
              <a:rPr lang="en-US" dirty="0" smtClean="0"/>
              <a:t>. </a:t>
            </a:r>
            <a:r>
              <a:rPr lang="en-US" dirty="0" smtClean="0">
                <a:hlinkClick r:id="rId8" tooltip="Type I and type II errors"/>
              </a:rPr>
              <a:t>False positive</a:t>
            </a:r>
            <a:r>
              <a:rPr lang="en-US" dirty="0" smtClean="0"/>
              <a:t> retrieval results are possible, but </a:t>
            </a:r>
            <a:r>
              <a:rPr lang="en-US" dirty="0" smtClean="0">
                <a:hlinkClick r:id="rId8" tooltip="Type I and type II errors"/>
              </a:rPr>
              <a:t>false negatives</a:t>
            </a:r>
            <a:r>
              <a:rPr lang="en-US" dirty="0" smtClean="0"/>
              <a:t> are not; i.e. a query returns either "inside set (may be wrong)" or "definitely not in set". Elements can be added to the set, but not removed (though this can be addressed with a counting filter). The more elements that are added to the set, the larger the probability of false positives. </a:t>
            </a:r>
            <a:r>
              <a:rPr lang="en-US" sz="1000" dirty="0" smtClean="0"/>
              <a:t>Wikipedia</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data … Bloom Filter</a:t>
            </a:r>
            <a:endParaRPr lang="en-US" dirty="0"/>
          </a:p>
        </p:txBody>
      </p:sp>
      <p:sp>
        <p:nvSpPr>
          <p:cNvPr id="3" name="Content Placeholder 2"/>
          <p:cNvSpPr>
            <a:spLocks noGrp="1"/>
          </p:cNvSpPr>
          <p:nvPr>
            <p:ph idx="1"/>
          </p:nvPr>
        </p:nvSpPr>
        <p:spPr/>
        <p:txBody>
          <a:bodyPr/>
          <a:lstStyle/>
          <a:p>
            <a:r>
              <a:rPr lang="en-US" dirty="0" smtClean="0"/>
              <a:t>A Bloom filter was created with every SSN we could find – currently around three million numbers</a:t>
            </a:r>
          </a:p>
          <a:p>
            <a:r>
              <a:rPr lang="en-US" dirty="0" smtClean="0"/>
              <a:t>Sources for finding possible SSNs</a:t>
            </a:r>
          </a:p>
          <a:p>
            <a:pPr lvl="1"/>
            <a:r>
              <a:rPr lang="en-US" dirty="0" smtClean="0"/>
              <a:t>HR</a:t>
            </a:r>
          </a:p>
          <a:p>
            <a:pPr lvl="1"/>
            <a:r>
              <a:rPr lang="en-US" dirty="0" smtClean="0"/>
              <a:t>Finance/Payroll</a:t>
            </a:r>
          </a:p>
          <a:p>
            <a:pPr lvl="1"/>
            <a:r>
              <a:rPr lang="en-US" dirty="0" smtClean="0"/>
              <a:t>IAM</a:t>
            </a:r>
          </a:p>
          <a:p>
            <a:pPr lvl="1"/>
            <a:r>
              <a:rPr lang="en-US" dirty="0" smtClean="0"/>
              <a:t>Student services</a:t>
            </a:r>
          </a:p>
          <a:p>
            <a:pPr lvl="1"/>
            <a:r>
              <a:rPr lang="en-US" dirty="0" smtClean="0"/>
              <a:t>Alumni</a:t>
            </a:r>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2050" name="Picture 2" descr="C:\Documents and Settings\joel.SECDESK\Local Settings\Temporary Internet Files\Content.IE5\KDTA2NGW\MP900406982[1].jpg"/>
          <p:cNvPicPr>
            <a:picLocks noChangeAspect="1" noChangeArrowheads="1"/>
          </p:cNvPicPr>
          <p:nvPr/>
        </p:nvPicPr>
        <p:blipFill>
          <a:blip r:embed="rId2" cstate="print"/>
          <a:srcRect/>
          <a:stretch>
            <a:fillRect/>
          </a:stretch>
        </p:blipFill>
        <p:spPr bwMode="auto">
          <a:xfrm>
            <a:off x="6019800" y="2895600"/>
            <a:ext cx="2496312" cy="3121152"/>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data … Mitigation</a:t>
            </a:r>
            <a:endParaRPr lang="en-US" dirty="0"/>
          </a:p>
        </p:txBody>
      </p:sp>
      <p:sp>
        <p:nvSpPr>
          <p:cNvPr id="3" name="Content Placeholder 2"/>
          <p:cNvSpPr>
            <a:spLocks noGrp="1"/>
          </p:cNvSpPr>
          <p:nvPr>
            <p:ph idx="1"/>
          </p:nvPr>
        </p:nvSpPr>
        <p:spPr/>
        <p:txBody>
          <a:bodyPr/>
          <a:lstStyle/>
          <a:p>
            <a:r>
              <a:rPr lang="en-US" dirty="0" smtClean="0"/>
              <a:t>A file containing certified PII is found …</a:t>
            </a:r>
          </a:p>
          <a:p>
            <a:pPr lvl="1"/>
            <a:r>
              <a:rPr lang="en-US" dirty="0" smtClean="0"/>
              <a:t>Now what?</a:t>
            </a:r>
          </a:p>
          <a:p>
            <a:r>
              <a:rPr lang="en-US" dirty="0" smtClean="0"/>
              <a:t>What group owns the data?</a:t>
            </a:r>
          </a:p>
          <a:p>
            <a:r>
              <a:rPr lang="en-US" dirty="0" smtClean="0"/>
              <a:t>Who created the file?</a:t>
            </a:r>
          </a:p>
          <a:p>
            <a:r>
              <a:rPr lang="en-US" dirty="0" smtClean="0"/>
              <a:t>Is the file needed? </a:t>
            </a:r>
          </a:p>
          <a:p>
            <a:pPr lvl="1"/>
            <a:r>
              <a:rPr lang="en-US" dirty="0" smtClean="0"/>
              <a:t>Old file</a:t>
            </a:r>
          </a:p>
          <a:p>
            <a:pPr lvl="1"/>
            <a:r>
              <a:rPr lang="en-US" dirty="0" smtClean="0"/>
              <a:t>Current business process</a:t>
            </a:r>
          </a:p>
          <a:p>
            <a:r>
              <a:rPr lang="en-US" dirty="0" smtClean="0"/>
              <a:t>Can the file be deleted, and if not, encrypted?</a:t>
            </a:r>
          </a:p>
          <a:p>
            <a:r>
              <a:rPr lang="en-US" dirty="0" smtClean="0"/>
              <a:t>Establishing ownership is critical </a:t>
            </a:r>
          </a:p>
          <a:p>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1026" name="Picture 2" descr="C:\Documents and Settings\joel.SECDESK\Local Settings\Temporary Internet Files\Content.IE5\STBW1SG7\MM900286784[1].gif"/>
          <p:cNvPicPr>
            <a:picLocks noChangeAspect="1" noChangeArrowheads="1" noCrop="1"/>
          </p:cNvPicPr>
          <p:nvPr/>
        </p:nvPicPr>
        <p:blipFill>
          <a:blip r:embed="rId2" cstate="print"/>
          <a:srcRect/>
          <a:stretch>
            <a:fillRect/>
          </a:stretch>
        </p:blipFill>
        <p:spPr bwMode="auto">
          <a:xfrm>
            <a:off x="5181600" y="2438400"/>
            <a:ext cx="2514600" cy="2597499"/>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Finding the data … </a:t>
            </a:r>
            <a:r>
              <a:rPr lang="en-US" sz="4400" dirty="0" err="1" smtClean="0"/>
              <a:t>CUSpider</a:t>
            </a:r>
            <a:endParaRPr lang="en-US" sz="4400" dirty="0"/>
          </a:p>
        </p:txBody>
      </p:sp>
      <p:sp>
        <p:nvSpPr>
          <p:cNvPr id="3" name="Content Placeholder 2"/>
          <p:cNvSpPr>
            <a:spLocks noGrp="1"/>
          </p:cNvSpPr>
          <p:nvPr>
            <p:ph idx="1"/>
          </p:nvPr>
        </p:nvSpPr>
        <p:spPr/>
        <p:txBody>
          <a:bodyPr/>
          <a:lstStyle/>
          <a:p>
            <a:r>
              <a:rPr lang="en-US" dirty="0" smtClean="0"/>
              <a:t>Now, on to the vast wasteland … The Desktop</a:t>
            </a:r>
          </a:p>
          <a:p>
            <a:r>
              <a:rPr lang="en-US" dirty="0" smtClean="0"/>
              <a:t>Columbia started with the Cornell Spider program, then made lots of updates and changes</a:t>
            </a:r>
          </a:p>
          <a:p>
            <a:pPr lvl="1"/>
            <a:r>
              <a:rPr lang="en-US" dirty="0" smtClean="0"/>
              <a:t>Two version available</a:t>
            </a:r>
          </a:p>
          <a:p>
            <a:pPr lvl="2"/>
            <a:r>
              <a:rPr lang="en-US" dirty="0" smtClean="0"/>
              <a:t>Central version that reports findings back to a secured server </a:t>
            </a:r>
          </a:p>
          <a:p>
            <a:pPr lvl="2"/>
            <a:r>
              <a:rPr lang="en-US" dirty="0" smtClean="0"/>
              <a:t>Self service version</a:t>
            </a:r>
          </a:p>
          <a:p>
            <a:pPr lvl="1"/>
            <a:r>
              <a:rPr lang="en-US" dirty="0" smtClean="0"/>
              <a:t>Runs on Windows XP, 7, 8 and 10</a:t>
            </a:r>
          </a:p>
          <a:p>
            <a:r>
              <a:rPr lang="en-US" dirty="0" smtClean="0"/>
              <a:t>Bloom filter plug in to reduce false positives</a:t>
            </a:r>
          </a:p>
          <a:p>
            <a:pPr lvl="1"/>
            <a:endParaRPr lang="en-US" dirty="0" smtClean="0"/>
          </a:p>
          <a:p>
            <a:pPr lvl="2"/>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4098" name="Picture 2" descr="C:\Documents and Settings\joel.SECDESK\Local Settings\Temporary Internet Files\Content.IE5\27PPFRZS\MC900384036[1].wmf"/>
          <p:cNvPicPr>
            <a:picLocks noChangeAspect="1" noChangeArrowheads="1"/>
          </p:cNvPicPr>
          <p:nvPr/>
        </p:nvPicPr>
        <p:blipFill>
          <a:blip r:embed="rId2" cstate="print"/>
          <a:srcRect/>
          <a:stretch>
            <a:fillRect/>
          </a:stretch>
        </p:blipFill>
        <p:spPr bwMode="auto">
          <a:xfrm>
            <a:off x="7010400" y="609600"/>
            <a:ext cx="1822399" cy="1676095"/>
          </a:xfrm>
          <a:prstGeom prst="rect">
            <a:avLst/>
          </a:prstGeom>
          <a:noFill/>
        </p:spPr>
      </p:pic>
      <p:pic>
        <p:nvPicPr>
          <p:cNvPr id="1026" name="Picture 2" descr="C:\Users\joel\AppData\Local\Microsoft\Windows\Temporary Internet Files\Content.IE5\MA0DSIX1\MM900236315[1].gif"/>
          <p:cNvPicPr>
            <a:picLocks noChangeAspect="1" noChangeArrowheads="1" noCrop="1"/>
          </p:cNvPicPr>
          <p:nvPr/>
        </p:nvPicPr>
        <p:blipFill>
          <a:blip r:embed="rId3" cstate="print"/>
          <a:srcRect/>
          <a:stretch>
            <a:fillRect/>
          </a:stretch>
        </p:blipFill>
        <p:spPr bwMode="auto">
          <a:xfrm>
            <a:off x="8077200" y="2133600"/>
            <a:ext cx="647700" cy="1905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Finding the data … Spider Central</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1026" name="Picture 2"/>
          <p:cNvPicPr>
            <a:picLocks noChangeAspect="1" noChangeArrowheads="1"/>
          </p:cNvPicPr>
          <p:nvPr/>
        </p:nvPicPr>
        <p:blipFill>
          <a:blip r:embed="rId2" cstate="print"/>
          <a:srcRect/>
          <a:stretch>
            <a:fillRect/>
          </a:stretch>
        </p:blipFill>
        <p:spPr bwMode="auto">
          <a:xfrm>
            <a:off x="1524000" y="1981200"/>
            <a:ext cx="6297682" cy="4229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Finding the data … Spider desktop </a:t>
            </a:r>
            <a:endParaRPr lang="en-US" dirty="0"/>
          </a:p>
        </p:txBody>
      </p:sp>
      <p:sp>
        <p:nvSpPr>
          <p:cNvPr id="3" name="Footer Placeholder 2"/>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9626" y="1847088"/>
            <a:ext cx="3947547" cy="3280156"/>
          </a:xfrm>
          <a:prstGeom prst="rect">
            <a:avLst/>
          </a:prstGeom>
        </p:spPr>
      </p:pic>
      <p:sp>
        <p:nvSpPr>
          <p:cNvPr id="6" name="TextBox 5"/>
          <p:cNvSpPr txBox="1"/>
          <p:nvPr/>
        </p:nvSpPr>
        <p:spPr>
          <a:xfrm>
            <a:off x="914400" y="5638800"/>
            <a:ext cx="7089057" cy="646331"/>
          </a:xfrm>
          <a:prstGeom prst="rect">
            <a:avLst/>
          </a:prstGeom>
          <a:noFill/>
        </p:spPr>
        <p:txBody>
          <a:bodyPr wrap="none" rtlCol="0">
            <a:spAutoFit/>
          </a:bodyPr>
          <a:lstStyle/>
          <a:p>
            <a:r>
              <a:rPr lang="en-US" dirty="0" smtClean="0"/>
              <a:t>Download </a:t>
            </a:r>
            <a:r>
              <a:rPr lang="en-US" dirty="0" err="1" smtClean="0"/>
              <a:t>CUSpider</a:t>
            </a:r>
            <a:r>
              <a:rPr lang="en-US" dirty="0" smtClean="0"/>
              <a:t> at </a:t>
            </a:r>
          </a:p>
          <a:p>
            <a:r>
              <a:rPr lang="en-US" dirty="0" smtClean="0">
                <a:hlinkClick r:id="rId3"/>
              </a:rPr>
              <a:t>https</a:t>
            </a:r>
            <a:r>
              <a:rPr lang="en-US" dirty="0">
                <a:hlinkClick r:id="rId3"/>
              </a:rPr>
              <a:t>://cuit.columbia.edu/content/cuspider-pii-scanning-application</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050" y="1228725"/>
            <a:ext cx="5295900" cy="4400550"/>
          </a:xfrm>
          <a:prstGeom prst="rect">
            <a:avLst/>
          </a:prstGeom>
        </p:spPr>
      </p:pic>
    </p:spTree>
    <p:extLst>
      <p:ext uri="{BB962C8B-B14F-4D97-AF65-F5344CB8AC3E}">
        <p14:creationId xmlns:p14="http://schemas.microsoft.com/office/powerpoint/2010/main" val="22570105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050" y="1228725"/>
            <a:ext cx="5295900" cy="4400550"/>
          </a:xfrm>
          <a:prstGeom prst="rect">
            <a:avLst/>
          </a:prstGeom>
        </p:spPr>
      </p:pic>
    </p:spTree>
    <p:extLst>
      <p:ext uri="{BB962C8B-B14F-4D97-AF65-F5344CB8AC3E}">
        <p14:creationId xmlns:p14="http://schemas.microsoft.com/office/powerpoint/2010/main" val="1014182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 y="566737"/>
            <a:ext cx="8458200" cy="5724525"/>
          </a:xfrm>
          <a:prstGeom prst="rect">
            <a:avLst/>
          </a:prstGeom>
        </p:spPr>
      </p:pic>
    </p:spTree>
    <p:extLst>
      <p:ext uri="{BB962C8B-B14F-4D97-AF65-F5344CB8AC3E}">
        <p14:creationId xmlns:p14="http://schemas.microsoft.com/office/powerpoint/2010/main" val="16192741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0931"/>
            <a:ext cx="9144000" cy="6456138"/>
          </a:xfrm>
          <a:prstGeom prst="rect">
            <a:avLst/>
          </a:prstGeom>
        </p:spPr>
      </p:pic>
    </p:spTree>
    <p:extLst>
      <p:ext uri="{BB962C8B-B14F-4D97-AF65-F5344CB8AC3E}">
        <p14:creationId xmlns:p14="http://schemas.microsoft.com/office/powerpoint/2010/main" val="13702171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Finding the data … Email</a:t>
            </a:r>
            <a:endParaRPr lang="en-US" dirty="0"/>
          </a:p>
        </p:txBody>
      </p:sp>
      <p:sp>
        <p:nvSpPr>
          <p:cNvPr id="5" name="Content Placeholder 4"/>
          <p:cNvSpPr>
            <a:spLocks noGrp="1"/>
          </p:cNvSpPr>
          <p:nvPr>
            <p:ph idx="1"/>
          </p:nvPr>
        </p:nvSpPr>
        <p:spPr/>
        <p:txBody>
          <a:bodyPr>
            <a:normAutofit lnSpcReduction="10000"/>
          </a:bodyPr>
          <a:lstStyle/>
          <a:p>
            <a:r>
              <a:rPr lang="en-US" dirty="0" smtClean="0"/>
              <a:t>Look at outgoing email using an automated scanning tool</a:t>
            </a:r>
          </a:p>
          <a:p>
            <a:r>
              <a:rPr lang="en-US" dirty="0" smtClean="0"/>
              <a:t>Columbia is using </a:t>
            </a:r>
            <a:r>
              <a:rPr lang="en-US" dirty="0" err="1" smtClean="0"/>
              <a:t>Proofpoint</a:t>
            </a:r>
            <a:endParaRPr lang="en-US" dirty="0" smtClean="0"/>
          </a:p>
          <a:p>
            <a:r>
              <a:rPr lang="en-US" dirty="0" smtClean="0"/>
              <a:t>We are looking for:</a:t>
            </a:r>
          </a:p>
          <a:p>
            <a:pPr lvl="1"/>
            <a:r>
              <a:rPr lang="en-US" dirty="0" smtClean="0"/>
              <a:t>Nine digit numbers that are Columbia SSNs</a:t>
            </a:r>
          </a:p>
          <a:p>
            <a:pPr lvl="1"/>
            <a:r>
              <a:rPr lang="en-US" dirty="0" smtClean="0"/>
              <a:t>Numbers that match the SSN pattern XXX-XX-XXXX</a:t>
            </a:r>
          </a:p>
          <a:p>
            <a:r>
              <a:rPr lang="en-US" dirty="0" smtClean="0"/>
              <a:t>To reduce false positives, we look for at least 10 unique numbers that match the pre-loaded numbers</a:t>
            </a:r>
          </a:p>
          <a:p>
            <a:r>
              <a:rPr lang="en-US" dirty="0" smtClean="0"/>
              <a:t>If email matches pattern, we block it and send a message to sender asking them to encrypt and resend</a:t>
            </a:r>
            <a:endParaRPr lang="en-US" dirty="0"/>
          </a:p>
        </p:txBody>
      </p:sp>
      <p:sp>
        <p:nvSpPr>
          <p:cNvPr id="3" name="Footer Placeholder 2"/>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2050" name="Picture 2" descr="C:\Users\joel\AppData\Local\Microsoft\Windows\Temporary Internet Files\Content.IE5\0OGQJVS2\MM900297027[1].gif"/>
          <p:cNvPicPr>
            <a:picLocks noChangeAspect="1" noChangeArrowheads="1" noCrop="1"/>
          </p:cNvPicPr>
          <p:nvPr/>
        </p:nvPicPr>
        <p:blipFill>
          <a:blip r:embed="rId2" cstate="print"/>
          <a:srcRect/>
          <a:stretch>
            <a:fillRect/>
          </a:stretch>
        </p:blipFill>
        <p:spPr bwMode="auto">
          <a:xfrm>
            <a:off x="7315200" y="2590800"/>
            <a:ext cx="1190625" cy="128587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data … In the Cloud</a:t>
            </a:r>
            <a:endParaRPr lang="en-US" dirty="0"/>
          </a:p>
        </p:txBody>
      </p:sp>
      <p:sp>
        <p:nvSpPr>
          <p:cNvPr id="3" name="Content Placeholder 2"/>
          <p:cNvSpPr>
            <a:spLocks noGrp="1"/>
          </p:cNvSpPr>
          <p:nvPr>
            <p:ph idx="1"/>
          </p:nvPr>
        </p:nvSpPr>
        <p:spPr/>
        <p:txBody>
          <a:bodyPr/>
          <a:lstStyle/>
          <a:p>
            <a:r>
              <a:rPr lang="en-US" dirty="0" smtClean="0"/>
              <a:t>Now this is where the fun begins</a:t>
            </a:r>
          </a:p>
          <a:p>
            <a:pPr lvl="1"/>
            <a:r>
              <a:rPr lang="en-US" dirty="0" smtClean="0"/>
              <a:t>Data in the clouds is mostly beyond your reach</a:t>
            </a:r>
          </a:p>
          <a:p>
            <a:pPr lvl="1"/>
            <a:r>
              <a:rPr lang="en-US" dirty="0" smtClean="0"/>
              <a:t>You may be able to find it if you are using an enterprise wide cloud system (i.e. Google for Education/Business)</a:t>
            </a:r>
          </a:p>
          <a:p>
            <a:pPr lvl="2"/>
            <a:r>
              <a:rPr lang="en-US" dirty="0" smtClean="0"/>
              <a:t>We are using </a:t>
            </a:r>
            <a:r>
              <a:rPr lang="en-US" dirty="0" err="1" smtClean="0"/>
              <a:t>CloudLock</a:t>
            </a:r>
            <a:r>
              <a:rPr lang="en-US" dirty="0" smtClean="0"/>
              <a:t> to find check data stored in Google Drive</a:t>
            </a:r>
          </a:p>
          <a:p>
            <a:r>
              <a:rPr lang="en-US" dirty="0" smtClean="0"/>
              <a:t>Mostly, your data will only be protected by your policy</a:t>
            </a:r>
          </a:p>
          <a:p>
            <a:pPr lvl="1"/>
            <a:r>
              <a:rPr lang="en-US" dirty="0" smtClean="0"/>
              <a:t>Our data encryption policy requires sensitive data to be encrypted regardless of where it is stored</a:t>
            </a:r>
          </a:p>
          <a:p>
            <a:pPr lvl="1"/>
            <a:r>
              <a:rPr lang="en-US" dirty="0" smtClean="0"/>
              <a:t>Trust, but Verify – not always possible in the Cloud</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1026" name="Picture 2" descr="C:\Documents and Settings\joel.SECDESK\Local Settings\Temporary Internet Files\Content.IE5\5PM32UTC\MC900389186[1].wmf"/>
          <p:cNvPicPr>
            <a:picLocks noChangeAspect="1" noChangeArrowheads="1"/>
          </p:cNvPicPr>
          <p:nvPr/>
        </p:nvPicPr>
        <p:blipFill>
          <a:blip r:embed="rId2" cstate="print"/>
          <a:srcRect/>
          <a:stretch>
            <a:fillRect/>
          </a:stretch>
        </p:blipFill>
        <p:spPr bwMode="auto">
          <a:xfrm>
            <a:off x="7772400" y="1905000"/>
            <a:ext cx="858622" cy="817474"/>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Consequences of losing data</a:t>
            </a:r>
            <a:endParaRPr lang="en-US" dirty="0"/>
          </a:p>
        </p:txBody>
      </p:sp>
      <p:sp>
        <p:nvSpPr>
          <p:cNvPr id="3" name="Content Placeholder 2"/>
          <p:cNvSpPr>
            <a:spLocks noGrp="1"/>
          </p:cNvSpPr>
          <p:nvPr>
            <p:ph idx="1"/>
          </p:nvPr>
        </p:nvSpPr>
        <p:spPr/>
        <p:txBody>
          <a:bodyPr>
            <a:normAutofit lnSpcReduction="10000"/>
          </a:bodyPr>
          <a:lstStyle/>
          <a:p>
            <a:r>
              <a:rPr lang="en-US" dirty="0" smtClean="0"/>
              <a:t>Reputational damage</a:t>
            </a:r>
          </a:p>
          <a:p>
            <a:pPr lvl="1"/>
            <a:r>
              <a:rPr lang="en-US" dirty="0" smtClean="0"/>
              <a:t>Front page, NY Times – Not something that you want</a:t>
            </a:r>
          </a:p>
          <a:p>
            <a:r>
              <a:rPr lang="en-US" dirty="0" smtClean="0"/>
              <a:t>Financial damage</a:t>
            </a:r>
          </a:p>
          <a:p>
            <a:pPr lvl="1"/>
            <a:r>
              <a:rPr lang="en-US" dirty="0" smtClean="0"/>
              <a:t>NYS disclosure law – we estimate that each lost SSN will cost between $150 and $200 </a:t>
            </a:r>
          </a:p>
          <a:p>
            <a:pPr lvl="2"/>
            <a:r>
              <a:rPr lang="en-US" dirty="0"/>
              <a:t>The number of data breaches and the number of exposed records in the U.S. have reached the highest figures to date in 2017. Nearly 179 million records were exposed in the U.S. in 2017, whereas the number of data breaches in the country added up to 1,579 that year. The business sector was the </a:t>
            </a:r>
            <a:r>
              <a:rPr lang="en-US" dirty="0">
                <a:hlinkClick r:id="rId2"/>
              </a:rPr>
              <a:t>most affected by data theft</a:t>
            </a:r>
            <a:r>
              <a:rPr lang="en-US" dirty="0"/>
              <a:t> as this particular sector accounted for nearly 91.3 percent of all exposed records in 2017.</a:t>
            </a:r>
            <a:endParaRPr lang="en-US" dirty="0" smtClean="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Consequences of losing data …</a:t>
            </a:r>
            <a:endParaRPr lang="en-US" dirty="0"/>
          </a:p>
        </p:txBody>
      </p:sp>
      <p:sp>
        <p:nvSpPr>
          <p:cNvPr id="3" name="Content Placeholder 2"/>
          <p:cNvSpPr>
            <a:spLocks noGrp="1"/>
          </p:cNvSpPr>
          <p:nvPr>
            <p:ph idx="1"/>
          </p:nvPr>
        </p:nvSpPr>
        <p:spPr/>
        <p:txBody>
          <a:bodyPr/>
          <a:lstStyle/>
          <a:p>
            <a:r>
              <a:rPr lang="en-US" dirty="0" smtClean="0"/>
              <a:t>Loss of confidence</a:t>
            </a:r>
          </a:p>
          <a:p>
            <a:pPr lvl="1"/>
            <a:r>
              <a:rPr lang="en-US" dirty="0" smtClean="0"/>
              <a:t>Nothing will get upper management more uneasy than a letter saying that their SSN, Name and Birthday may have been exposed through an inadvertent loss of data</a:t>
            </a:r>
          </a:p>
          <a:p>
            <a:r>
              <a:rPr lang="en-US" dirty="0" smtClean="0"/>
              <a:t>Loss of Job</a:t>
            </a:r>
          </a:p>
          <a:p>
            <a:pPr lvl="1"/>
            <a:r>
              <a:rPr lang="en-US" dirty="0" err="1" smtClean="0"/>
              <a:t>Enuf</a:t>
            </a:r>
            <a:r>
              <a:rPr lang="en-US" dirty="0" smtClean="0"/>
              <a:t> said ….</a:t>
            </a:r>
          </a:p>
          <a:p>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3074" name="Picture 2" descr="C:\Documents and Settings\joel.SECDESK\Local Settings\Temporary Internet Files\Content.IE5\DJP8NGKJ\MC900366092[1].wmf"/>
          <p:cNvPicPr>
            <a:picLocks noChangeAspect="1" noChangeArrowheads="1"/>
          </p:cNvPicPr>
          <p:nvPr/>
        </p:nvPicPr>
        <p:blipFill>
          <a:blip r:embed="rId2" cstate="print"/>
          <a:srcRect/>
          <a:stretch>
            <a:fillRect/>
          </a:stretch>
        </p:blipFill>
        <p:spPr bwMode="auto">
          <a:xfrm>
            <a:off x="4953000" y="3581400"/>
            <a:ext cx="2989604" cy="22860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Consequences of losing data …</a:t>
            </a:r>
            <a:endParaRPr lang="en-US" dirty="0"/>
          </a:p>
        </p:txBody>
      </p:sp>
      <p:sp>
        <p:nvSpPr>
          <p:cNvPr id="3" name="Content Placeholder 2"/>
          <p:cNvSpPr>
            <a:spLocks noGrp="1"/>
          </p:cNvSpPr>
          <p:nvPr>
            <p:ph idx="1"/>
          </p:nvPr>
        </p:nvSpPr>
        <p:spPr/>
        <p:txBody>
          <a:bodyPr/>
          <a:lstStyle/>
          <a:p>
            <a:r>
              <a:rPr lang="en-US" dirty="0" smtClean="0"/>
              <a:t>Let’s do a quick example</a:t>
            </a:r>
          </a:p>
          <a:p>
            <a:pPr lvl="1"/>
            <a:r>
              <a:rPr lang="en-US" dirty="0" smtClean="0"/>
              <a:t>Let’s say a file containing an extract from a database gets left on a desktop system.  The file contains Name, Address, Phone, DOB, SSN and there are 5,000 records in that file.</a:t>
            </a:r>
          </a:p>
          <a:p>
            <a:pPr lvl="1"/>
            <a:r>
              <a:rPr lang="en-US" dirty="0" smtClean="0"/>
              <a:t>Now lets say that the computer somehow “walks” out the door and it’s not encrypted.</a:t>
            </a:r>
          </a:p>
          <a:p>
            <a:pPr lvl="1"/>
            <a:r>
              <a:rPr lang="en-US" dirty="0" smtClean="0"/>
              <a:t>Using the number $194 per SSN, the computer will cost the University about $900 for the hardware and about $470,000 for the file</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Costs for doing DLP – and ROI</a:t>
            </a:r>
            <a:endParaRPr lang="en-US" dirty="0"/>
          </a:p>
        </p:txBody>
      </p:sp>
      <p:sp>
        <p:nvSpPr>
          <p:cNvPr id="3" name="Content Placeholder 2"/>
          <p:cNvSpPr>
            <a:spLocks noGrp="1"/>
          </p:cNvSpPr>
          <p:nvPr>
            <p:ph idx="1"/>
          </p:nvPr>
        </p:nvSpPr>
        <p:spPr/>
        <p:txBody>
          <a:bodyPr/>
          <a:lstStyle/>
          <a:p>
            <a:r>
              <a:rPr lang="en-US" sz="2400" dirty="0" smtClean="0"/>
              <a:t>Hardware</a:t>
            </a:r>
          </a:p>
          <a:p>
            <a:pPr lvl="1"/>
            <a:r>
              <a:rPr lang="en-US" sz="2000" dirty="0" smtClean="0"/>
              <a:t>Servers needed to run centralized data finders/sniffers</a:t>
            </a:r>
          </a:p>
          <a:p>
            <a:r>
              <a:rPr lang="en-US" sz="2400" dirty="0" smtClean="0"/>
              <a:t>Software</a:t>
            </a:r>
          </a:p>
          <a:p>
            <a:pPr lvl="1"/>
            <a:r>
              <a:rPr lang="en-US" sz="2000" dirty="0" smtClean="0"/>
              <a:t>Search software – can be commercial or open source</a:t>
            </a:r>
          </a:p>
          <a:p>
            <a:r>
              <a:rPr lang="en-US" sz="2400" dirty="0" smtClean="0"/>
              <a:t>Personnel</a:t>
            </a:r>
          </a:p>
          <a:p>
            <a:pPr lvl="1"/>
            <a:r>
              <a:rPr lang="en-US" sz="2000" dirty="0" smtClean="0"/>
              <a:t>You will need a person or people to process the output of your data sniffers.  Remember that there are usually a significant number of false positives, which means that there will be lots of work for these people.</a:t>
            </a:r>
          </a:p>
          <a:p>
            <a:r>
              <a:rPr lang="en-US" sz="2400" dirty="0" smtClean="0"/>
              <a:t>ROI (Return On Investment)</a:t>
            </a:r>
          </a:p>
          <a:p>
            <a:pPr lvl="1"/>
            <a:r>
              <a:rPr lang="en-US" dirty="0" smtClean="0"/>
              <a:t>You do the math – one breach can pay for a lot of DLP</a:t>
            </a:r>
          </a:p>
          <a:p>
            <a:endParaRPr lang="en-US" dirty="0" smtClean="0"/>
          </a:p>
          <a:p>
            <a:pPr lvl="1"/>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pic>
        <p:nvPicPr>
          <p:cNvPr id="2050" name="Picture 2" descr="C:\Documents and Settings\joel.SECDESK\Local Settings\Temporary Internet Files\Content.IE5\6IZFJQ3L\MP900442235[1].jpg"/>
          <p:cNvPicPr>
            <a:picLocks noChangeAspect="1" noChangeArrowheads="1"/>
          </p:cNvPicPr>
          <p:nvPr/>
        </p:nvPicPr>
        <p:blipFill>
          <a:blip r:embed="rId2" cstate="print"/>
          <a:srcRect/>
          <a:stretch>
            <a:fillRect/>
          </a:stretch>
        </p:blipFill>
        <p:spPr bwMode="auto">
          <a:xfrm>
            <a:off x="7162800" y="1752600"/>
            <a:ext cx="1733550" cy="2311400"/>
          </a:xfrm>
          <a:prstGeom prst="rect">
            <a:avLst/>
          </a:prstGeom>
          <a:noFill/>
        </p:spPr>
      </p:pic>
      <p:pic>
        <p:nvPicPr>
          <p:cNvPr id="2051" name="Picture 3" descr="C:\Documents and Settings\joel.SECDESK\Local Settings\Temporary Internet Files\Content.IE5\KDTA2NGW\MP900177744[1].jpg"/>
          <p:cNvPicPr>
            <a:picLocks noChangeAspect="1" noChangeArrowheads="1"/>
          </p:cNvPicPr>
          <p:nvPr/>
        </p:nvPicPr>
        <p:blipFill>
          <a:blip r:embed="rId3" cstate="print"/>
          <a:srcRect/>
          <a:stretch>
            <a:fillRect/>
          </a:stretch>
        </p:blipFill>
        <p:spPr bwMode="auto">
          <a:xfrm>
            <a:off x="8305800" y="5486400"/>
            <a:ext cx="838200" cy="12573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DLP is not a cool and sexy security project</a:t>
            </a:r>
          </a:p>
          <a:p>
            <a:r>
              <a:rPr lang="en-US" sz="2800" dirty="0" smtClean="0"/>
              <a:t>No matter what you do, DLP is not going to be perfect</a:t>
            </a:r>
          </a:p>
          <a:p>
            <a:r>
              <a:rPr lang="en-US" dirty="0" smtClean="0"/>
              <a:t>A lot of groundwork needs to be done before you can start looking for the data (Governance, Policies)</a:t>
            </a:r>
          </a:p>
          <a:p>
            <a:r>
              <a:rPr lang="en-US" dirty="0" smtClean="0"/>
              <a:t>Looking for the data will not be neat, easy or stress free</a:t>
            </a:r>
          </a:p>
          <a:p>
            <a:r>
              <a:rPr lang="en-US" dirty="0" smtClean="0"/>
              <a:t>Mitigating the data found will not be fun</a:t>
            </a:r>
          </a:p>
          <a:p>
            <a:r>
              <a:rPr lang="en-US" dirty="0" smtClean="0"/>
              <a:t>Finding a file with 50,000 SSNs, Names and Birthdays before it gets out will be Priceless </a:t>
            </a:r>
          </a:p>
          <a:p>
            <a:pPr lvl="1"/>
            <a:r>
              <a:rPr lang="en-US" dirty="0" smtClean="0"/>
              <a:t>… or about $9,700,000</a:t>
            </a:r>
          </a:p>
          <a:p>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4" name="Footer Placeholder 3"/>
          <p:cNvSpPr>
            <a:spLocks noGrp="1"/>
          </p:cNvSpPr>
          <p:nvPr>
            <p:ph type="ftr" sz="quarter" idx="11"/>
          </p:nvPr>
        </p:nvSpPr>
        <p:spPr/>
        <p:txBody>
          <a:bodyPr/>
          <a:lstStyle/>
          <a:p>
            <a:r>
              <a:rPr lang="en-US" smtClean="0"/>
              <a:t>Copyright (c) 2020 The Trustees of Columbia University in the City of New York</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648200" y="1524000"/>
            <a:ext cx="2673732" cy="2537736"/>
          </a:xfrm>
          <a:prstGeom prst="rect">
            <a:avLst/>
          </a:prstGeom>
          <a:noFill/>
          <a:ln w="9525">
            <a:noFill/>
            <a:miter lim="800000"/>
            <a:headEnd/>
            <a:tailEnd/>
          </a:ln>
          <a:effectLst/>
        </p:spPr>
      </p:pic>
      <p:sp>
        <p:nvSpPr>
          <p:cNvPr id="6" name="TextBox 5"/>
          <p:cNvSpPr txBox="1"/>
          <p:nvPr/>
        </p:nvSpPr>
        <p:spPr>
          <a:xfrm>
            <a:off x="990600" y="4343400"/>
            <a:ext cx="6324600" cy="1323439"/>
          </a:xfrm>
          <a:prstGeom prst="rect">
            <a:avLst/>
          </a:prstGeom>
          <a:noFill/>
        </p:spPr>
        <p:txBody>
          <a:bodyPr wrap="square" rtlCol="0">
            <a:spAutoFit/>
          </a:bodyPr>
          <a:lstStyle/>
          <a:p>
            <a:r>
              <a:rPr lang="en-US" sz="4000" dirty="0" smtClean="0"/>
              <a:t>Joel Rosenblatt</a:t>
            </a:r>
          </a:p>
          <a:p>
            <a:r>
              <a:rPr lang="en-US" sz="4000" dirty="0" smtClean="0"/>
              <a:t>joel@columbia.edu</a:t>
            </a:r>
            <a:endParaRPr lang="en-US" sz="4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89130</TotalTime>
  <Words>2438</Words>
  <Application>Microsoft Office PowerPoint</Application>
  <PresentationFormat>On-screen Show (4:3)</PresentationFormat>
  <Paragraphs>253</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Calibri</vt:lpstr>
      <vt:lpstr>Constantia</vt:lpstr>
      <vt:lpstr>Wingdings 2</vt:lpstr>
      <vt:lpstr>Flow</vt:lpstr>
      <vt:lpstr>DLP - How a lot of effort can potentially save you a lot of money</vt:lpstr>
      <vt:lpstr>DLP – What is it and why do you care?</vt:lpstr>
      <vt:lpstr>Columbia Environment</vt:lpstr>
      <vt:lpstr>Columbia Environment</vt:lpstr>
      <vt:lpstr>Columbia Environment</vt:lpstr>
      <vt:lpstr>Columbia Environment</vt:lpstr>
      <vt:lpstr>Create a DLP plan</vt:lpstr>
      <vt:lpstr>Governance</vt:lpstr>
      <vt:lpstr>Governance …</vt:lpstr>
      <vt:lpstr>Data Classification Policy</vt:lpstr>
      <vt:lpstr>Protecting the data</vt:lpstr>
      <vt:lpstr>Protecting the data</vt:lpstr>
      <vt:lpstr>Protecting the data…</vt:lpstr>
      <vt:lpstr>Finding the data</vt:lpstr>
      <vt:lpstr>Finding the data … Central</vt:lpstr>
      <vt:lpstr>Finding the data … FCrawler</vt:lpstr>
      <vt:lpstr>Finding the data … FCrawler</vt:lpstr>
      <vt:lpstr>Finding the data … Reducing False positives</vt:lpstr>
      <vt:lpstr>Finding the data … Bloom Filter</vt:lpstr>
      <vt:lpstr>Finding the data … Mitigation</vt:lpstr>
      <vt:lpstr>Finding the data … CUSpider</vt:lpstr>
      <vt:lpstr>Finding the data … Spider Central</vt:lpstr>
      <vt:lpstr>Finding the data … Spider desktop </vt:lpstr>
      <vt:lpstr>PowerPoint Presentation</vt:lpstr>
      <vt:lpstr>PowerPoint Presentation</vt:lpstr>
      <vt:lpstr>PowerPoint Presentation</vt:lpstr>
      <vt:lpstr>PowerPoint Presentation</vt:lpstr>
      <vt:lpstr>Finding the data … Email</vt:lpstr>
      <vt:lpstr>Finding the data … In the Cloud</vt:lpstr>
      <vt:lpstr>Consequences of losing data</vt:lpstr>
      <vt:lpstr>Consequences of losing data …</vt:lpstr>
      <vt:lpstr>Consequences of losing data …</vt:lpstr>
      <vt:lpstr>Costs for doing DLP – and ROI</vt:lpstr>
      <vt:lpstr>Summary</vt:lpstr>
      <vt:lpstr>Questions</vt:lpstr>
    </vt:vector>
  </TitlesOfParts>
  <Company>Columbia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an Effective Security Plan in a Decentralized Environment</dc:title>
  <dc:creator>Joel Rosenblatt</dc:creator>
  <cp:lastModifiedBy>Joel Rosenblatt</cp:lastModifiedBy>
  <cp:revision>338</cp:revision>
  <dcterms:created xsi:type="dcterms:W3CDTF">2010-02-12T19:46:30Z</dcterms:created>
  <dcterms:modified xsi:type="dcterms:W3CDTF">2020-08-11T18:47:10Z</dcterms:modified>
</cp:coreProperties>
</file>