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6" r:id="rId12"/>
    <p:sldId id="270" r:id="rId13"/>
    <p:sldId id="268" r:id="rId14"/>
    <p:sldId id="269" r:id="rId15"/>
    <p:sldId id="267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32"/>
  </p:normalViewPr>
  <p:slideViewPr>
    <p:cSldViewPr snapToGrid="0" snapToObjects="1">
      <p:cViewPr varScale="1">
        <p:scale>
          <a:sx n="118" d="100"/>
          <a:sy n="118" d="100"/>
        </p:scale>
        <p:origin x="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F7A4-648F-4C48-BA83-B5E335A767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InfoSec in the Telecommuting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FED0E5-C84E-BE46-8078-B8F39A3DF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Or: How I spent my pandemic vacation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CF9CE-8838-624E-92E3-451BC052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081" y="1075138"/>
            <a:ext cx="2956919" cy="2956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2A2362-1235-B04F-8E15-E933BBEDAE31}"/>
              </a:ext>
            </a:extLst>
          </p:cNvPr>
          <p:cNvSpPr txBox="1"/>
          <p:nvPr/>
        </p:nvSpPr>
        <p:spPr>
          <a:xfrm>
            <a:off x="9396369" y="3276992"/>
            <a:ext cx="267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Virtual Security Camp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August 13, 2020</a:t>
            </a:r>
          </a:p>
        </p:txBody>
      </p:sp>
    </p:spTree>
    <p:extLst>
      <p:ext uri="{BB962C8B-B14F-4D97-AF65-F5344CB8AC3E}">
        <p14:creationId xmlns:p14="http://schemas.microsoft.com/office/powerpoint/2010/main" val="307588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B474-298F-E240-B2B6-09DAD907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 to talk about telecommuting security?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A636B-3D6E-3743-821F-7662EB84C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Sherry </a:t>
            </a:r>
            <a:r>
              <a:rPr lang="en-US" b="1" dirty="0" err="1">
                <a:solidFill>
                  <a:srgbClr val="FFC000"/>
                </a:solidFill>
              </a:rPr>
              <a:t>Horeanopoulos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dirty="0"/>
              <a:t>(formerly Help Desk Manager, Systems Admin, Project Manager and ISO)  28 years in IT</a:t>
            </a:r>
          </a:p>
          <a:p>
            <a:pPr lvl="1"/>
            <a:r>
              <a:rPr lang="en-US" dirty="0"/>
              <a:t>CISO (recently dubbed) at Fitchburg State University</a:t>
            </a:r>
          </a:p>
          <a:p>
            <a:pPr lvl="2"/>
            <a:r>
              <a:rPr lang="en-US" dirty="0"/>
              <a:t>Information Security Department of 2 (includes an - also newly dubbed - ISO)</a:t>
            </a:r>
          </a:p>
          <a:p>
            <a:pPr lvl="1"/>
            <a:r>
              <a:rPr lang="en-US" dirty="0"/>
              <a:t>FSU is a Massachusetts State University</a:t>
            </a:r>
          </a:p>
          <a:p>
            <a:pPr lvl="1"/>
            <a:r>
              <a:rPr lang="en-US" dirty="0"/>
              <a:t>Located in Central Massachusetts</a:t>
            </a:r>
          </a:p>
          <a:p>
            <a:pPr lvl="1"/>
            <a:r>
              <a:rPr lang="en-US" dirty="0"/>
              <a:t>Undergrad students – Roughly 3500</a:t>
            </a:r>
          </a:p>
          <a:p>
            <a:pPr lvl="1"/>
            <a:r>
              <a:rPr lang="en-US" dirty="0"/>
              <a:t>Grad students – Roughly 1400</a:t>
            </a:r>
          </a:p>
          <a:p>
            <a:pPr lvl="1"/>
            <a:r>
              <a:rPr lang="en-US" dirty="0"/>
              <a:t>Full-time Staff – 300+</a:t>
            </a:r>
          </a:p>
          <a:p>
            <a:pPr lvl="1"/>
            <a:r>
              <a:rPr lang="en-US" dirty="0"/>
              <a:t>Full-time Faculty - 200+ </a:t>
            </a:r>
          </a:p>
          <a:p>
            <a:pPr lvl="1"/>
            <a:r>
              <a:rPr lang="en-US" dirty="0"/>
              <a:t>+Adjuncts, part time employees and online students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389D6-A46E-0B48-BFA9-45DDA58A1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093" y="5174343"/>
            <a:ext cx="23241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8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D5D7-A5DD-5847-A614-51C2461F3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FSU COVID Calendar of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300E-C13C-DC42-9E41-28F03DC0C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Friday, March 5, 2020 - Campus cheerfully vacates for Spring Break</a:t>
            </a:r>
          </a:p>
          <a:p>
            <a:r>
              <a:rPr lang="en-US" dirty="0"/>
              <a:t>March 8-12, 2020 - Spring Break Week</a:t>
            </a:r>
          </a:p>
          <a:p>
            <a:r>
              <a:rPr lang="en-US" dirty="0"/>
              <a:t>March 15-19, 2020 - Spring Break Extension Week</a:t>
            </a:r>
          </a:p>
          <a:p>
            <a:pPr lvl="1"/>
            <a:r>
              <a:rPr lang="en-US" dirty="0"/>
              <a:t>FACULTY CRASH COURSE in “How to teach your classes online”…“for a few weeks until this thing is over”….</a:t>
            </a:r>
          </a:p>
          <a:p>
            <a:pPr lvl="1"/>
            <a:r>
              <a:rPr lang="en-US" dirty="0"/>
              <a:t>STAFF Chaos week – Support everyone in setting up a home office</a:t>
            </a:r>
          </a:p>
          <a:p>
            <a:pPr lvl="1"/>
            <a:r>
              <a:rPr lang="en-US" dirty="0"/>
              <a:t>Coupled with “let’s mail everyone a Chromebook” before classes resume</a:t>
            </a:r>
          </a:p>
          <a:p>
            <a:pPr lvl="2"/>
            <a:r>
              <a:rPr lang="en-US" dirty="0"/>
              <a:t>Oh yes and maybe a MIFI thingy</a:t>
            </a:r>
          </a:p>
          <a:p>
            <a:pPr lvl="1"/>
            <a:r>
              <a:rPr lang="en-US" dirty="0"/>
              <a:t>What do you mean, “Where can we order a couple hundred Chromebooks?”…”and MIFI thingies”?</a:t>
            </a:r>
          </a:p>
          <a:p>
            <a:r>
              <a:rPr lang="en-US" dirty="0"/>
              <a:t>March 22, 2020 - University of Fitchburg Online </a:t>
            </a:r>
            <a:br>
              <a:rPr lang="en-US" dirty="0"/>
            </a:br>
            <a:r>
              <a:rPr lang="en-US" dirty="0"/>
              <a:t>(hereinafter known as UFO)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5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2F1A-D3C9-AD40-969E-EBD097EA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just be clear…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D310C-3F7B-C442-80BA-37EBA2DF9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Never in the History of Massachusetts Public Higher Education have 9 State colleges and universities, plus 15 community colleges and the Board of Higher Education, plus 5 UMass campuses and Chancellors proposed and acted upon such a monumental systemic change and come to a common decision so quickly! </a:t>
            </a:r>
          </a:p>
          <a:p>
            <a:r>
              <a:rPr lang="en-US" dirty="0"/>
              <a:t>In days of consensus-reaching and thoughtful decision-making, we would, of course, have made rational and logical decisions about the ramifications of abandoning Brick and Mortar, including planning for responsible and robust security measures.  </a:t>
            </a:r>
          </a:p>
          <a:p>
            <a:r>
              <a:rPr lang="en-US" dirty="0"/>
              <a:t>Instead we summoned all of our professional experience and instinct and said, “Holy Crap.  We have to get this place online in a week!”</a:t>
            </a:r>
          </a:p>
        </p:txBody>
      </p:sp>
    </p:spTree>
    <p:extLst>
      <p:ext uri="{BB962C8B-B14F-4D97-AF65-F5344CB8AC3E}">
        <p14:creationId xmlns:p14="http://schemas.microsoft.com/office/powerpoint/2010/main" val="123105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E8F1B-6DB2-C040-B44B-DB678DEB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D07A7-4021-B146-B182-D247D21E5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hands on deck in IT</a:t>
            </a:r>
          </a:p>
          <a:p>
            <a:pPr lvl="1"/>
            <a:r>
              <a:rPr lang="en-US" dirty="0"/>
              <a:t>Network Engineers, CIO, IT Directors, Programmers, ISOs, Help Desk employees joined in a singular purpose – get employees online and working from home.</a:t>
            </a:r>
          </a:p>
          <a:p>
            <a:pPr lvl="1"/>
            <a:r>
              <a:rPr lang="en-US" dirty="0"/>
              <a:t>Cyber Security was second fiddle to the mission</a:t>
            </a:r>
          </a:p>
          <a:p>
            <a:pPr lvl="1"/>
            <a:r>
              <a:rPr lang="en-US" dirty="0"/>
              <a:t>Best Disaster Recovery Plan Test EVER!</a:t>
            </a:r>
          </a:p>
          <a:p>
            <a:pPr lvl="1"/>
            <a:r>
              <a:rPr lang="en-US" dirty="0"/>
              <a:t>If you already have a robust Information Security Plan – and the tools to implement it – you were in reasonably good shape, with notable exceptions</a:t>
            </a:r>
          </a:p>
          <a:p>
            <a:pPr lvl="1"/>
            <a:r>
              <a:rPr lang="en-US" dirty="0"/>
              <a:t>If you were already struggling with Security, well, best of luck to you!</a:t>
            </a:r>
          </a:p>
        </p:txBody>
      </p:sp>
    </p:spTree>
    <p:extLst>
      <p:ext uri="{BB962C8B-B14F-4D97-AF65-F5344CB8AC3E}">
        <p14:creationId xmlns:p14="http://schemas.microsoft.com/office/powerpoint/2010/main" val="2566353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A0569-8861-AA45-A1E8-96D720A6B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Immediate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684DD-850E-BA4B-8A27-AB43F14A8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Evacuating Offices</a:t>
            </a:r>
          </a:p>
          <a:p>
            <a:pPr lvl="1"/>
            <a:r>
              <a:rPr lang="en-US" dirty="0"/>
              <a:t>Not everyone is issued a laptop</a:t>
            </a:r>
          </a:p>
          <a:p>
            <a:pPr lvl="1"/>
            <a:r>
              <a:rPr lang="en-US" dirty="0"/>
              <a:t>Some people were bringing home full desktop setups</a:t>
            </a:r>
          </a:p>
          <a:p>
            <a:pPr lvl="1"/>
            <a:r>
              <a:rPr lang="en-US" dirty="0"/>
              <a:t>Most employees unaware of exactly what was needed for telecommuting</a:t>
            </a:r>
          </a:p>
          <a:p>
            <a:r>
              <a:rPr lang="en-US" dirty="0"/>
              <a:t>VPN vs. Virtual Desktop remote access to Banner/other local apps and services</a:t>
            </a:r>
          </a:p>
          <a:p>
            <a:r>
              <a:rPr lang="en-US" dirty="0"/>
              <a:t>Payroll!  Who knew the State Apps worked poorly from home?!</a:t>
            </a:r>
          </a:p>
          <a:p>
            <a:r>
              <a:rPr lang="en-US" dirty="0"/>
              <a:t>Multi Factor Authentication deployment</a:t>
            </a:r>
          </a:p>
          <a:p>
            <a:pPr lvl="1"/>
            <a:r>
              <a:rPr lang="en-US" dirty="0"/>
              <a:t>Smart Phone as a “token”</a:t>
            </a:r>
          </a:p>
          <a:p>
            <a:r>
              <a:rPr lang="en-US" dirty="0"/>
              <a:t>Home Internet Access</a:t>
            </a:r>
          </a:p>
          <a:p>
            <a:r>
              <a:rPr lang="en-US" dirty="0"/>
              <a:t>Management policies for Telecommuting – confidence/doubt that employees will successfully work from 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93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240A9-62FE-4B40-BE78-6BAF805D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Telecommuting for 6 months – longer term concerns!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974D6-1694-6744-B49A-FE59DDE83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Password Expiration policy in Active Directory</a:t>
            </a:r>
          </a:p>
          <a:p>
            <a:r>
              <a:rPr lang="en-US" dirty="0"/>
              <a:t>Domain-bound machines and related policies</a:t>
            </a:r>
          </a:p>
          <a:p>
            <a:r>
              <a:rPr lang="en-US" dirty="0"/>
              <a:t>Windows patches and updates controlled through SCCM or faith</a:t>
            </a:r>
          </a:p>
          <a:p>
            <a:r>
              <a:rPr lang="en-US" dirty="0"/>
              <a:t>Microsoft Office and OS updates depending on local services/license key servers</a:t>
            </a:r>
          </a:p>
          <a:p>
            <a:r>
              <a:rPr lang="en-US" dirty="0"/>
              <a:t>McAfee Antivirus updates controlled through on-prem </a:t>
            </a:r>
            <a:r>
              <a:rPr lang="en-US" dirty="0" err="1"/>
              <a:t>ePO</a:t>
            </a:r>
            <a:endParaRPr lang="en-US" dirty="0"/>
          </a:p>
          <a:p>
            <a:r>
              <a:rPr lang="en-US" dirty="0"/>
              <a:t>Cloud Services work!  Who knew?</a:t>
            </a:r>
          </a:p>
          <a:p>
            <a:r>
              <a:rPr lang="en-US" dirty="0"/>
              <a:t>Zoom.  Google Hangouts and MEET</a:t>
            </a:r>
          </a:p>
          <a:p>
            <a:r>
              <a:rPr lang="en-US" dirty="0"/>
              <a:t>Auditing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71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56DE-11DC-FC4F-9541-2556C0A0D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Security and the terrible, horrible, no good, very bad Pandemic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634A9-04CD-AE40-BA4D-9BC0D0EA8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Things we may have prepared for if we only knew:</a:t>
            </a:r>
          </a:p>
          <a:p>
            <a:pPr lvl="1"/>
            <a:r>
              <a:rPr lang="en-US" dirty="0"/>
              <a:t>Overall institution focus is narrowed on the coronavirus its effect on the work environment.</a:t>
            </a:r>
          </a:p>
          <a:p>
            <a:pPr lvl="1"/>
            <a:r>
              <a:rPr lang="en-US" dirty="0"/>
              <a:t>Computer viruses, malware, and security in general are being overlooked by management, IT staff and remote workers. </a:t>
            </a:r>
          </a:p>
          <a:p>
            <a:pPr lvl="1"/>
            <a:r>
              <a:rPr lang="en-US" dirty="0"/>
              <a:t>Bad actors are taking advantage in this time of chaos.</a:t>
            </a:r>
          </a:p>
          <a:p>
            <a:pPr lvl="1"/>
            <a:r>
              <a:rPr lang="en-US" dirty="0"/>
              <a:t>Workers, stressed about the virus, and in a less familiar computing environment, are inclined to forget their security training and are more likely to click a link in a phishing email or interact with a malicious website or hacker</a:t>
            </a:r>
          </a:p>
          <a:p>
            <a:pPr lvl="1"/>
            <a:r>
              <a:rPr lang="en-US" dirty="0"/>
              <a:t>Security Training = Workplace</a:t>
            </a:r>
          </a:p>
          <a:p>
            <a:pPr lvl="1"/>
            <a:r>
              <a:rPr lang="en-US" dirty="0"/>
              <a:t>Eager-to-assist and overworked Help Desk does not enable workforce to “fish”. It’s quicker to “fix” than “teach”.</a:t>
            </a:r>
          </a:p>
        </p:txBody>
      </p:sp>
    </p:spTree>
    <p:extLst>
      <p:ext uri="{BB962C8B-B14F-4D97-AF65-F5344CB8AC3E}">
        <p14:creationId xmlns:p14="http://schemas.microsoft.com/office/powerpoint/2010/main" val="348560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5D121-0EFC-384F-8EBE-6A6D7FABB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we only knew,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1DCB7-37D0-154B-A214-81FC31D14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Hours of work can be flexible!  Commute time = 0</a:t>
            </a:r>
          </a:p>
          <a:p>
            <a:pPr lvl="1"/>
            <a:r>
              <a:rPr lang="en-US" dirty="0"/>
              <a:t>Resources for the workforce may not always coincide with flexible schedules</a:t>
            </a:r>
          </a:p>
          <a:p>
            <a:r>
              <a:rPr lang="en-US" dirty="0"/>
              <a:t>Remote Technologies present new opportunities and new challenges (ZOOM bombing!) and risks</a:t>
            </a:r>
          </a:p>
          <a:p>
            <a:r>
              <a:rPr lang="en-US" dirty="0"/>
              <a:t>And by the way, who had a Telework Policy in effect. Anyone? Bueller?  Do established Security Policies address guidelines for working from home?</a:t>
            </a:r>
          </a:p>
        </p:txBody>
      </p:sp>
    </p:spTree>
    <p:extLst>
      <p:ext uri="{BB962C8B-B14F-4D97-AF65-F5344CB8AC3E}">
        <p14:creationId xmlns:p14="http://schemas.microsoft.com/office/powerpoint/2010/main" val="87841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40B2-DB42-8847-84F9-F87F0C7EA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we could start again….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E82E4-6705-E642-9915-7FB0AA755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Everyone should be issued a University-owned, configured and maintained mobile device. Period.</a:t>
            </a:r>
          </a:p>
          <a:p>
            <a:pPr lvl="1"/>
            <a:r>
              <a:rPr lang="en-US" dirty="0"/>
              <a:t>Employees need to understand the applications and services they use.  Mandatory training and participation in setup and use is important to successful telecommuting and security</a:t>
            </a:r>
          </a:p>
          <a:p>
            <a:pPr lvl="1"/>
            <a:r>
              <a:rPr lang="en-US" dirty="0"/>
              <a:t>Security Awareness Training needs to consider both the workplace and alternative environments…appeal to the personal experience of trainees.</a:t>
            </a:r>
          </a:p>
          <a:p>
            <a:pPr lvl="1"/>
            <a:r>
              <a:rPr lang="en-US" dirty="0"/>
              <a:t>The perceived riskiness of cloud services is far outweighed by the assurance that the services and applications are readily available remotely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14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D48B9-C101-7D4B-8A43-8AD31EBC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6E94A-E459-4D4C-8F94-7A379F3E4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Multifactor Authentication for all</a:t>
            </a:r>
          </a:p>
          <a:p>
            <a:r>
              <a:rPr lang="en-US" dirty="0"/>
              <a:t>Local Admin Credentials </a:t>
            </a:r>
          </a:p>
          <a:p>
            <a:r>
              <a:rPr lang="en-US" dirty="0"/>
              <a:t>Engaging online Security Training (let ‘</a:t>
            </a:r>
            <a:r>
              <a:rPr lang="en-US" dirty="0" err="1"/>
              <a:t>em</a:t>
            </a:r>
            <a:r>
              <a:rPr lang="en-US" dirty="0"/>
              <a:t> know you’re still watching)</a:t>
            </a:r>
          </a:p>
          <a:p>
            <a:r>
              <a:rPr lang="en-US" dirty="0"/>
              <a:t>Control is an illusion…make sure resources are available on campus and remotely (External Repositories for updates to AV!)</a:t>
            </a:r>
          </a:p>
          <a:p>
            <a:r>
              <a:rPr lang="en-US" dirty="0"/>
              <a:t>Update loaner equipment regularly</a:t>
            </a:r>
          </a:p>
          <a:p>
            <a:r>
              <a:rPr lang="en-US" dirty="0"/>
              <a:t>Remote work is the new norm.  (Finally!) It isn’t going away, and has proven to be surprisingly productive – which may require a review and upgrade of Security Policies and procedures</a:t>
            </a:r>
          </a:p>
          <a:p>
            <a:r>
              <a:rPr lang="en-US" dirty="0"/>
              <a:t>Promote a new level of </a:t>
            </a:r>
            <a:r>
              <a:rPr lang="en-US" u="sng" dirty="0"/>
              <a:t>enabling</a:t>
            </a:r>
            <a:r>
              <a:rPr lang="en-US" dirty="0"/>
              <a:t> workers to be their own first responders in the world of IT </a:t>
            </a:r>
            <a:r>
              <a:rPr lang="en-US" dirty="0" err="1"/>
              <a:t>HelpDesking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292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4A75-13A6-364E-92DC-358CEC5AD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Blessings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D2240-C979-A049-B721-742C31D0E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SO</a:t>
            </a:r>
            <a:r>
              <a:rPr lang="en-US" dirty="0"/>
              <a:t> </a:t>
            </a:r>
            <a:r>
              <a:rPr lang="en-US" u="sng" dirty="0"/>
              <a:t>GLAD</a:t>
            </a:r>
            <a:r>
              <a:rPr lang="en-US" dirty="0"/>
              <a:t> FSU made the switch to Google/</a:t>
            </a:r>
            <a:r>
              <a:rPr lang="en-US" dirty="0" err="1"/>
              <a:t>GSuite</a:t>
            </a:r>
            <a:r>
              <a:rPr lang="en-US" dirty="0"/>
              <a:t> Enterprise on November 22.</a:t>
            </a:r>
          </a:p>
          <a:p>
            <a:pPr lvl="1"/>
            <a:r>
              <a:rPr lang="en-US" dirty="0"/>
              <a:t>Google Drives</a:t>
            </a:r>
          </a:p>
          <a:p>
            <a:pPr lvl="1"/>
            <a:r>
              <a:rPr lang="en-US" dirty="0"/>
              <a:t>Gmail – cut down significantly on SPAM and Phishing</a:t>
            </a:r>
          </a:p>
          <a:p>
            <a:pPr lvl="1"/>
            <a:r>
              <a:rPr lang="en-US" dirty="0"/>
              <a:t>Google Meet – easy to access and provide training – intuitive</a:t>
            </a:r>
          </a:p>
          <a:p>
            <a:pPr lvl="1"/>
            <a:r>
              <a:rPr lang="en-US" dirty="0"/>
              <a:t>Robust DLP for Drive – but still allows sharing</a:t>
            </a:r>
          </a:p>
          <a:p>
            <a:pPr lvl="1"/>
            <a:r>
              <a:rPr lang="en-US" dirty="0"/>
              <a:t>Chat and Hangouts – Great for quick check-ins and helping users</a:t>
            </a:r>
          </a:p>
          <a:p>
            <a:r>
              <a:rPr lang="en-US" dirty="0"/>
              <a:t>Chrome Remote Assistance – awesome for helping end-users</a:t>
            </a:r>
          </a:p>
          <a:p>
            <a:r>
              <a:rPr lang="en-US" dirty="0"/>
              <a:t>VPN and Virtual Desktop</a:t>
            </a:r>
          </a:p>
        </p:txBody>
      </p:sp>
    </p:spTree>
    <p:extLst>
      <p:ext uri="{BB962C8B-B14F-4D97-AF65-F5344CB8AC3E}">
        <p14:creationId xmlns:p14="http://schemas.microsoft.com/office/powerpoint/2010/main" val="2805131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6F27A-0E5B-734A-A987-6E7FDA76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List for the CISO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F5F56-A484-E84C-A9C9-D81F0610A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Review Security Policies  </a:t>
            </a:r>
          </a:p>
          <a:p>
            <a:pPr lvl="1"/>
            <a:r>
              <a:rPr lang="en-US" dirty="0"/>
              <a:t>Where needed - adjust for Telework.  	</a:t>
            </a:r>
          </a:p>
          <a:p>
            <a:pPr lvl="1"/>
            <a:r>
              <a:rPr lang="en-US" dirty="0"/>
              <a:t>Provide Guidelines for working from home</a:t>
            </a:r>
          </a:p>
          <a:p>
            <a:pPr lvl="1"/>
            <a:r>
              <a:rPr lang="en-US" dirty="0"/>
              <a:t>Specify that campus-provided computers should not be used by family members nor should home computers be used tor business!</a:t>
            </a:r>
          </a:p>
          <a:p>
            <a:r>
              <a:rPr lang="en-US" dirty="0"/>
              <a:t>Adjust </a:t>
            </a:r>
            <a:r>
              <a:rPr lang="en-US" dirty="0" err="1"/>
              <a:t>CyberSecurity</a:t>
            </a:r>
            <a:r>
              <a:rPr lang="en-US" dirty="0"/>
              <a:t> Awareness Training to include remote workplace information</a:t>
            </a:r>
          </a:p>
          <a:p>
            <a:pPr lvl="1"/>
            <a:r>
              <a:rPr lang="en-US" dirty="0"/>
              <a:t>Create online, recorded versions – in small doses</a:t>
            </a:r>
          </a:p>
          <a:p>
            <a:r>
              <a:rPr lang="en-US" dirty="0"/>
              <a:t>Take a look at Disaster Recovery Plan and update with “Lessons Learned”</a:t>
            </a:r>
          </a:p>
          <a:p>
            <a:r>
              <a:rPr lang="en-US" dirty="0"/>
              <a:t>Review Firewall Policies </a:t>
            </a:r>
          </a:p>
          <a:p>
            <a:pPr lvl="1"/>
            <a:r>
              <a:rPr lang="en-US" dirty="0"/>
              <a:t>Remote access may have affected or been affected by emergency situation and rapid decisions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3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E403A-E5AD-0C4A-937E-B81CAAC8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DF8CA-17D2-D240-ACAF-009C21691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Crosstrain!  Redundancy in IT, especially as people burn out and need a break is critical when both the workforce and support people are remote. </a:t>
            </a:r>
          </a:p>
          <a:p>
            <a:r>
              <a:rPr lang="en-US" dirty="0"/>
              <a:t>Bump up licenses for VPN.  Add client to laptop image</a:t>
            </a:r>
          </a:p>
          <a:p>
            <a:r>
              <a:rPr lang="en-US" dirty="0"/>
              <a:t>Adjust patching and update policies to effectively work remotely</a:t>
            </a:r>
          </a:p>
          <a:p>
            <a:r>
              <a:rPr lang="en-US" dirty="0"/>
              <a:t>Reset Password Expiration…(Best of luck with this!!)</a:t>
            </a:r>
          </a:p>
          <a:p>
            <a:r>
              <a:rPr lang="en-US" dirty="0"/>
              <a:t>Communicate! Encourage everyone to come to campus and connect for at least 15 minutes….to update and receive policy changes </a:t>
            </a:r>
          </a:p>
          <a:p>
            <a:r>
              <a:rPr lang="en-US" dirty="0"/>
              <a:t>Adjust </a:t>
            </a:r>
            <a:r>
              <a:rPr lang="en-US" dirty="0" err="1"/>
              <a:t>Spirion</a:t>
            </a:r>
            <a:r>
              <a:rPr lang="en-US" dirty="0"/>
              <a:t> to search for data on Google Drives</a:t>
            </a:r>
          </a:p>
        </p:txBody>
      </p:sp>
    </p:spTree>
    <p:extLst>
      <p:ext uri="{BB962C8B-B14F-4D97-AF65-F5344CB8AC3E}">
        <p14:creationId xmlns:p14="http://schemas.microsoft.com/office/powerpoint/2010/main" val="1664052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E05B-E6F1-4642-8B54-BACF20026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knowledgeable workforce is a secure workforce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9E6F6-5306-B44E-B467-25C3C34CC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Protecting our institutions (or employees) from themselves has gone too far</a:t>
            </a:r>
          </a:p>
          <a:p>
            <a:r>
              <a:rPr lang="en-US" dirty="0"/>
              <a:t>Telecommuting requires that employees be self-reliant</a:t>
            </a:r>
          </a:p>
          <a:p>
            <a:r>
              <a:rPr lang="en-US" dirty="0"/>
              <a:t>Workarounds to make technology easier create robotic employees	</a:t>
            </a:r>
          </a:p>
          <a:p>
            <a:pPr lvl="1"/>
            <a:r>
              <a:rPr lang="en-US" dirty="0"/>
              <a:t>“I used to just click on this shortcut”</a:t>
            </a:r>
          </a:p>
          <a:p>
            <a:pPr lvl="1"/>
            <a:r>
              <a:rPr lang="en-US" dirty="0"/>
              <a:t>“I’d just call Peter and he’d drop by and do something to my screen”</a:t>
            </a:r>
          </a:p>
          <a:p>
            <a:r>
              <a:rPr lang="en-US" dirty="0"/>
              <a:t>End the workarounds and EXPECT proficiency.  Create problem-solvers, not dependents.  Discourage fear.</a:t>
            </a:r>
          </a:p>
          <a:p>
            <a:r>
              <a:rPr lang="en-US" dirty="0"/>
              <a:t>Employees who UNDERSTAND what they are doing are SAFE in performing their work.</a:t>
            </a:r>
          </a:p>
          <a:p>
            <a:r>
              <a:rPr lang="en-US" dirty="0"/>
              <a:t>Train and Enable.</a:t>
            </a:r>
          </a:p>
        </p:txBody>
      </p:sp>
    </p:spTree>
    <p:extLst>
      <p:ext uri="{BB962C8B-B14F-4D97-AF65-F5344CB8AC3E}">
        <p14:creationId xmlns:p14="http://schemas.microsoft.com/office/powerpoint/2010/main" val="3542108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8BD8F-26E4-6341-9D97-429BD0D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5F611-CA35-BA46-B016-22AD5FF63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Thanks for attending!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Contact info:</a:t>
            </a:r>
          </a:p>
          <a:p>
            <a:pPr marL="0" indent="0">
              <a:buNone/>
            </a:pPr>
            <a:r>
              <a:rPr lang="en-US" dirty="0"/>
              <a:t>	Sherry </a:t>
            </a:r>
            <a:r>
              <a:rPr lang="en-US" dirty="0" err="1"/>
              <a:t>Horeanopoulos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FFC000"/>
                </a:solidFill>
              </a:rPr>
              <a:t>Fitchburg State University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sah@fitchburgstate.edu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C26C4-3ECA-9542-A31B-26AADC13A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806" y="647278"/>
            <a:ext cx="2207325" cy="281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13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2555</TotalTime>
  <Words>1377</Words>
  <Application>Microsoft Macintosh PowerPoint</Application>
  <PresentationFormat>Widescreen</PresentationFormat>
  <Paragraphs>127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Ion</vt:lpstr>
      <vt:lpstr>InfoSec in the Telecommuting World</vt:lpstr>
      <vt:lpstr>Who am I to talk about telecommuting security?</vt:lpstr>
      <vt:lpstr>The FSU COVID Calendar of Events</vt:lpstr>
      <vt:lpstr>Let’s just be clear…</vt:lpstr>
      <vt:lpstr>Mission Possible</vt:lpstr>
      <vt:lpstr>Immediate Problems</vt:lpstr>
      <vt:lpstr>Telecommuting for 6 months – longer term concerns!</vt:lpstr>
      <vt:lpstr>IT Security and the terrible, horrible, no good, very bad Pandemic</vt:lpstr>
      <vt:lpstr>If we only knew, continued</vt:lpstr>
      <vt:lpstr>If we could start again….</vt:lpstr>
      <vt:lpstr>Takeaways, continued</vt:lpstr>
      <vt:lpstr>Counting Blessings</vt:lpstr>
      <vt:lpstr>To Do List for the CISO</vt:lpstr>
      <vt:lpstr>To Dos</vt:lpstr>
      <vt:lpstr>A knowledgeable workforce is a secure workforce</vt:lpstr>
      <vt:lpstr>Questions?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InfoSec in the Telecommuting World</dc:title>
  <dc:creator>Microsoft Office User</dc:creator>
  <cp:lastModifiedBy>Microsoft Office User</cp:lastModifiedBy>
  <cp:revision>27</cp:revision>
  <cp:lastPrinted>2020-08-13T14:19:58Z</cp:lastPrinted>
  <dcterms:created xsi:type="dcterms:W3CDTF">2020-08-11T19:49:04Z</dcterms:created>
  <dcterms:modified xsi:type="dcterms:W3CDTF">2020-08-13T14:24:05Z</dcterms:modified>
</cp:coreProperties>
</file>