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400" r:id="rId2"/>
    <p:sldId id="416" r:id="rId3"/>
    <p:sldId id="427" r:id="rId4"/>
    <p:sldId id="418" r:id="rId5"/>
    <p:sldId id="428" r:id="rId6"/>
    <p:sldId id="433" r:id="rId7"/>
    <p:sldId id="430" r:id="rId8"/>
    <p:sldId id="431" r:id="rId9"/>
    <p:sldId id="434" r:id="rId10"/>
    <p:sldId id="436" r:id="rId11"/>
    <p:sldId id="437" r:id="rId12"/>
    <p:sldId id="429" r:id="rId13"/>
    <p:sldId id="435" r:id="rId14"/>
    <p:sldId id="432" r:id="rId15"/>
    <p:sldId id="439" r:id="rId16"/>
    <p:sldId id="438" r:id="rId17"/>
    <p:sldId id="442" r:id="rId18"/>
    <p:sldId id="444" r:id="rId19"/>
    <p:sldId id="445" r:id="rId20"/>
    <p:sldId id="440" r:id="rId21"/>
    <p:sldId id="441" r:id="rId22"/>
    <p:sldId id="443" r:id="rId23"/>
    <p:sldId id="446" r:id="rId24"/>
    <p:sldId id="447" r:id="rId25"/>
    <p:sldId id="452" r:id="rId26"/>
    <p:sldId id="454" r:id="rId27"/>
    <p:sldId id="448" r:id="rId28"/>
    <p:sldId id="451" r:id="rId29"/>
    <p:sldId id="449" r:id="rId30"/>
    <p:sldId id="453" r:id="rId31"/>
    <p:sldId id="422" r:id="rId32"/>
    <p:sldId id="274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672">
          <p15:clr>
            <a:srgbClr val="A4A3A4"/>
          </p15:clr>
        </p15:guide>
        <p15:guide id="3" orient="horz" pos="9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5" roundtripDataSignature="AMtx7mhg6Lt7XmFou/deKVa4FDjU4YAY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/>
    <p:restoredTop sz="94831"/>
  </p:normalViewPr>
  <p:slideViewPr>
    <p:cSldViewPr snapToGrid="0">
      <p:cViewPr>
        <p:scale>
          <a:sx n="100" d="100"/>
          <a:sy n="100" d="100"/>
        </p:scale>
        <p:origin x="856" y="-208"/>
      </p:cViewPr>
      <p:guideLst>
        <p:guide orient="horz" pos="2184"/>
        <p:guide pos="672"/>
        <p:guide orient="horz" pos="9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9D7367-0948-B441-874E-B544E3AD62B0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B307D3-50B4-4145-B6DD-7063ADEA9F52}">
      <dgm:prSet/>
      <dgm:spPr/>
      <dgm:t>
        <a:bodyPr/>
        <a:lstStyle/>
        <a:p>
          <a:r>
            <a:rPr lang="en-US" b="0" i="0" dirty="0"/>
            <a:t>Privacy Implications</a:t>
          </a:r>
          <a:endParaRPr lang="en-US" dirty="0"/>
        </a:p>
      </dgm:t>
    </dgm:pt>
    <dgm:pt modelId="{2A3F2D33-C9A7-C14D-8A2A-AE7D0E6EA1EB}" type="parTrans" cxnId="{2FE97EE4-BD51-1B44-9050-AF21D5651125}">
      <dgm:prSet/>
      <dgm:spPr/>
      <dgm:t>
        <a:bodyPr/>
        <a:lstStyle/>
        <a:p>
          <a:endParaRPr lang="en-US"/>
        </a:p>
      </dgm:t>
    </dgm:pt>
    <dgm:pt modelId="{04D1AD05-09D0-B646-938A-93E377F1C47C}" type="sibTrans" cxnId="{2FE97EE4-BD51-1B44-9050-AF21D5651125}">
      <dgm:prSet/>
      <dgm:spPr/>
      <dgm:t>
        <a:bodyPr/>
        <a:lstStyle/>
        <a:p>
          <a:endParaRPr lang="en-US"/>
        </a:p>
      </dgm:t>
    </dgm:pt>
    <dgm:pt modelId="{E568E9B3-978C-9F4D-A30C-1995D41C7EF2}">
      <dgm:prSet/>
      <dgm:spPr/>
      <dgm:t>
        <a:bodyPr/>
        <a:lstStyle/>
        <a:p>
          <a:r>
            <a:rPr lang="en-US" b="0" i="0" dirty="0"/>
            <a:t>Right of Access</a:t>
          </a:r>
          <a:endParaRPr lang="en-US" dirty="0"/>
        </a:p>
      </dgm:t>
    </dgm:pt>
    <dgm:pt modelId="{965DE7D0-696C-B941-9A79-ECA9E17DEE22}" type="parTrans" cxnId="{28EE6F31-D936-4F4F-92B7-C7D7EAB637B2}">
      <dgm:prSet/>
      <dgm:spPr/>
      <dgm:t>
        <a:bodyPr/>
        <a:lstStyle/>
        <a:p>
          <a:endParaRPr lang="en-US"/>
        </a:p>
      </dgm:t>
    </dgm:pt>
    <dgm:pt modelId="{D5031BF6-72F5-E54F-B6AE-36CB3009063F}" type="sibTrans" cxnId="{28EE6F31-D936-4F4F-92B7-C7D7EAB637B2}">
      <dgm:prSet/>
      <dgm:spPr/>
      <dgm:t>
        <a:bodyPr/>
        <a:lstStyle/>
        <a:p>
          <a:endParaRPr lang="en-US"/>
        </a:p>
      </dgm:t>
    </dgm:pt>
    <dgm:pt modelId="{30F2667C-38DC-0443-BA06-FCC1B8883B5D}">
      <dgm:prSet/>
      <dgm:spPr/>
      <dgm:t>
        <a:bodyPr/>
        <a:lstStyle/>
        <a:p>
          <a:r>
            <a:rPr lang="en-US" b="0" i="0" dirty="0"/>
            <a:t>Right of Erasure</a:t>
          </a:r>
          <a:endParaRPr lang="en-US" dirty="0"/>
        </a:p>
      </dgm:t>
    </dgm:pt>
    <dgm:pt modelId="{9321E5B8-CBF7-BE48-81D4-96F3CB9E3A45}" type="parTrans" cxnId="{D990D093-FAA5-554B-8154-E1B9FEC1A48F}">
      <dgm:prSet/>
      <dgm:spPr/>
      <dgm:t>
        <a:bodyPr/>
        <a:lstStyle/>
        <a:p>
          <a:endParaRPr lang="en-US"/>
        </a:p>
      </dgm:t>
    </dgm:pt>
    <dgm:pt modelId="{68A28903-AB6D-0444-89A5-A96293F87805}" type="sibTrans" cxnId="{D990D093-FAA5-554B-8154-E1B9FEC1A48F}">
      <dgm:prSet/>
      <dgm:spPr/>
      <dgm:t>
        <a:bodyPr/>
        <a:lstStyle/>
        <a:p>
          <a:endParaRPr lang="en-US"/>
        </a:p>
      </dgm:t>
    </dgm:pt>
    <dgm:pt modelId="{AF65C4A7-C889-BE41-9494-43463C0FCD69}">
      <dgm:prSet/>
      <dgm:spPr/>
      <dgm:t>
        <a:bodyPr/>
        <a:lstStyle/>
        <a:p>
          <a:r>
            <a:rPr lang="en-US" b="0" i="0"/>
            <a:t>Right to Data Portability</a:t>
          </a:r>
          <a:endParaRPr lang="en-US"/>
        </a:p>
      </dgm:t>
    </dgm:pt>
    <dgm:pt modelId="{EB04E14B-FED2-4143-BC64-635C6CA6AA0E}" type="parTrans" cxnId="{CB2890EE-584F-664A-9FE2-B14F05B90885}">
      <dgm:prSet/>
      <dgm:spPr/>
      <dgm:t>
        <a:bodyPr/>
        <a:lstStyle/>
        <a:p>
          <a:endParaRPr lang="en-US"/>
        </a:p>
      </dgm:t>
    </dgm:pt>
    <dgm:pt modelId="{DD963A2F-D179-2A44-89C0-FF8FFAC44666}" type="sibTrans" cxnId="{CB2890EE-584F-664A-9FE2-B14F05B90885}">
      <dgm:prSet/>
      <dgm:spPr/>
      <dgm:t>
        <a:bodyPr/>
        <a:lstStyle/>
        <a:p>
          <a:endParaRPr lang="en-US"/>
        </a:p>
      </dgm:t>
    </dgm:pt>
    <dgm:pt modelId="{3D369114-1697-AE4A-8D47-77673ADE6FF1}">
      <dgm:prSet/>
      <dgm:spPr/>
      <dgm:t>
        <a:bodyPr/>
        <a:lstStyle/>
        <a:p>
          <a:r>
            <a:rPr lang="en-US" b="0" i="0"/>
            <a:t>Right to Object / Opt-Out</a:t>
          </a:r>
          <a:endParaRPr lang="en-US"/>
        </a:p>
      </dgm:t>
    </dgm:pt>
    <dgm:pt modelId="{E21BD675-2FD5-F144-B47A-3A6B88147165}" type="parTrans" cxnId="{C40FB6E0-597B-9E49-AB3B-2BD3C75CC5DA}">
      <dgm:prSet/>
      <dgm:spPr/>
      <dgm:t>
        <a:bodyPr/>
        <a:lstStyle/>
        <a:p>
          <a:endParaRPr lang="en-US"/>
        </a:p>
      </dgm:t>
    </dgm:pt>
    <dgm:pt modelId="{7614D521-C6AD-EB43-B814-5BF963AAE649}" type="sibTrans" cxnId="{C40FB6E0-597B-9E49-AB3B-2BD3C75CC5DA}">
      <dgm:prSet/>
      <dgm:spPr/>
      <dgm:t>
        <a:bodyPr/>
        <a:lstStyle/>
        <a:p>
          <a:endParaRPr lang="en-US"/>
        </a:p>
      </dgm:t>
    </dgm:pt>
    <dgm:pt modelId="{4857EE19-06C0-6849-B711-A7F8BD4B3D90}">
      <dgm:prSet/>
      <dgm:spPr/>
      <dgm:t>
        <a:bodyPr/>
        <a:lstStyle/>
        <a:p>
          <a:r>
            <a:rPr lang="en-US" b="0" i="0" dirty="0"/>
            <a:t>Breach Notification</a:t>
          </a:r>
          <a:endParaRPr lang="en-US" dirty="0"/>
        </a:p>
      </dgm:t>
    </dgm:pt>
    <dgm:pt modelId="{5D164793-1C52-AE4E-96A1-5F5822843A88}" type="parTrans" cxnId="{2A382BFA-9944-A846-ADE6-A6815FA3CBA0}">
      <dgm:prSet/>
      <dgm:spPr/>
      <dgm:t>
        <a:bodyPr/>
        <a:lstStyle/>
        <a:p>
          <a:endParaRPr lang="en-US"/>
        </a:p>
      </dgm:t>
    </dgm:pt>
    <dgm:pt modelId="{43C7AA1C-549C-3C4F-A577-A555DAF5B5C7}" type="sibTrans" cxnId="{2A382BFA-9944-A846-ADE6-A6815FA3CBA0}">
      <dgm:prSet/>
      <dgm:spPr/>
      <dgm:t>
        <a:bodyPr/>
        <a:lstStyle/>
        <a:p>
          <a:endParaRPr lang="en-US"/>
        </a:p>
      </dgm:t>
    </dgm:pt>
    <dgm:pt modelId="{42B95056-43C3-844F-AE50-728304DB349E}">
      <dgm:prSet/>
      <dgm:spPr/>
      <dgm:t>
        <a:bodyPr/>
        <a:lstStyle/>
        <a:p>
          <a:r>
            <a:rPr lang="en-US" b="0" i="0"/>
            <a:t>Security Implications</a:t>
          </a:r>
          <a:endParaRPr lang="en-US"/>
        </a:p>
      </dgm:t>
    </dgm:pt>
    <dgm:pt modelId="{833924A3-E1D2-BA4A-B5E3-37C2A21AC5AC}" type="parTrans" cxnId="{A67B06B2-F8C3-4747-B8EE-CE7F80C571F4}">
      <dgm:prSet/>
      <dgm:spPr/>
      <dgm:t>
        <a:bodyPr/>
        <a:lstStyle/>
        <a:p>
          <a:endParaRPr lang="en-US"/>
        </a:p>
      </dgm:t>
    </dgm:pt>
    <dgm:pt modelId="{5858701F-47C6-6B46-A0AD-217C0D20B375}" type="sibTrans" cxnId="{A67B06B2-F8C3-4747-B8EE-CE7F80C571F4}">
      <dgm:prSet/>
      <dgm:spPr/>
      <dgm:t>
        <a:bodyPr/>
        <a:lstStyle/>
        <a:p>
          <a:endParaRPr lang="en-US"/>
        </a:p>
      </dgm:t>
    </dgm:pt>
    <dgm:pt modelId="{4B3AE339-12DC-EC41-A136-51404594F661}">
      <dgm:prSet/>
      <dgm:spPr/>
      <dgm:t>
        <a:bodyPr/>
        <a:lstStyle/>
        <a:p>
          <a:r>
            <a:rPr lang="en-US" b="0" i="0" dirty="0"/>
            <a:t>pseudonymization and encryption of personal data</a:t>
          </a:r>
          <a:endParaRPr lang="en-US" dirty="0"/>
        </a:p>
      </dgm:t>
    </dgm:pt>
    <dgm:pt modelId="{DF3BA8E7-7A63-584B-B576-18370FA5DBB5}" type="parTrans" cxnId="{07CFCEAC-211F-0249-BEC9-C7A12D328938}">
      <dgm:prSet/>
      <dgm:spPr/>
      <dgm:t>
        <a:bodyPr/>
        <a:lstStyle/>
        <a:p>
          <a:endParaRPr lang="en-US"/>
        </a:p>
      </dgm:t>
    </dgm:pt>
    <dgm:pt modelId="{E8BED7D6-4E23-4248-ACF2-EFCDC8CB3D53}" type="sibTrans" cxnId="{07CFCEAC-211F-0249-BEC9-C7A12D328938}">
      <dgm:prSet/>
      <dgm:spPr/>
      <dgm:t>
        <a:bodyPr/>
        <a:lstStyle/>
        <a:p>
          <a:endParaRPr lang="en-US"/>
        </a:p>
      </dgm:t>
    </dgm:pt>
    <dgm:pt modelId="{AFE6D2D8-239D-5E45-B8A2-FCED9C3F21D0}">
      <dgm:prSet/>
      <dgm:spPr/>
      <dgm:t>
        <a:bodyPr/>
        <a:lstStyle/>
        <a:p>
          <a:r>
            <a:rPr lang="en-US" b="0" i="0" dirty="0"/>
            <a:t>Appropriate measures based on risk which may include:</a:t>
          </a:r>
          <a:endParaRPr lang="en-US" dirty="0"/>
        </a:p>
      </dgm:t>
    </dgm:pt>
    <dgm:pt modelId="{1EF96002-1E40-7043-9BDC-183AD858BC3B}" type="parTrans" cxnId="{BB1CA602-C311-7141-9AC4-549281053303}">
      <dgm:prSet/>
      <dgm:spPr/>
      <dgm:t>
        <a:bodyPr/>
        <a:lstStyle/>
        <a:p>
          <a:endParaRPr lang="en-US"/>
        </a:p>
      </dgm:t>
    </dgm:pt>
    <dgm:pt modelId="{CA8870F5-37FC-CE4A-AB6E-3FE210DD0666}" type="sibTrans" cxnId="{BB1CA602-C311-7141-9AC4-549281053303}">
      <dgm:prSet/>
      <dgm:spPr/>
      <dgm:t>
        <a:bodyPr/>
        <a:lstStyle/>
        <a:p>
          <a:endParaRPr lang="en-US"/>
        </a:p>
      </dgm:t>
    </dgm:pt>
    <dgm:pt modelId="{90AD6346-E5C6-1144-9126-21A6E1CCF7AB}">
      <dgm:prSet/>
      <dgm:spPr/>
      <dgm:t>
        <a:bodyPr/>
        <a:lstStyle/>
        <a:p>
          <a:r>
            <a:rPr lang="en-US" dirty="0"/>
            <a:t>restore the availability and access to personal data </a:t>
          </a:r>
        </a:p>
      </dgm:t>
    </dgm:pt>
    <dgm:pt modelId="{7D6F11FF-FD39-2C42-95E9-048EE2AFA7E7}" type="parTrans" cxnId="{01ECD584-3F65-024C-8C46-0A178CDC7895}">
      <dgm:prSet/>
      <dgm:spPr/>
      <dgm:t>
        <a:bodyPr/>
        <a:lstStyle/>
        <a:p>
          <a:endParaRPr lang="en-US"/>
        </a:p>
      </dgm:t>
    </dgm:pt>
    <dgm:pt modelId="{363069B2-434F-1049-9742-606AF438898F}" type="sibTrans" cxnId="{01ECD584-3F65-024C-8C46-0A178CDC7895}">
      <dgm:prSet/>
      <dgm:spPr/>
      <dgm:t>
        <a:bodyPr/>
        <a:lstStyle/>
        <a:p>
          <a:endParaRPr lang="en-US"/>
        </a:p>
      </dgm:t>
    </dgm:pt>
    <dgm:pt modelId="{5BCB234A-8993-954C-A0FB-B8BDC17E475B}">
      <dgm:prSet/>
      <dgm:spPr/>
      <dgm:t>
        <a:bodyPr/>
        <a:lstStyle/>
        <a:p>
          <a:r>
            <a:rPr lang="en-US" dirty="0"/>
            <a:t>regularly testing, assessing and evaluating the effectiveness of controls</a:t>
          </a:r>
        </a:p>
      </dgm:t>
    </dgm:pt>
    <dgm:pt modelId="{09A4F794-9BEE-A14D-B7E4-EFBACA9A5DB7}" type="parTrans" cxnId="{DB479079-5894-A042-9A75-9A5E48A2A9D5}">
      <dgm:prSet/>
      <dgm:spPr/>
      <dgm:t>
        <a:bodyPr/>
        <a:lstStyle/>
        <a:p>
          <a:endParaRPr lang="en-US"/>
        </a:p>
      </dgm:t>
    </dgm:pt>
    <dgm:pt modelId="{F4FCF02F-7348-9B40-826E-1C464A110BD7}" type="sibTrans" cxnId="{DB479079-5894-A042-9A75-9A5E48A2A9D5}">
      <dgm:prSet/>
      <dgm:spPr/>
      <dgm:t>
        <a:bodyPr/>
        <a:lstStyle/>
        <a:p>
          <a:endParaRPr lang="en-US"/>
        </a:p>
      </dgm:t>
    </dgm:pt>
    <dgm:pt modelId="{91A084CC-8D71-E24A-AB15-D08D131F0C4E}" type="pres">
      <dgm:prSet presAssocID="{F49D7367-0948-B441-874E-B544E3AD62B0}" presName="Name0" presStyleCnt="0">
        <dgm:presLayoutVars>
          <dgm:dir/>
          <dgm:animLvl val="lvl"/>
          <dgm:resizeHandles val="exact"/>
        </dgm:presLayoutVars>
      </dgm:prSet>
      <dgm:spPr/>
    </dgm:pt>
    <dgm:pt modelId="{80A09525-599F-AF41-B576-2FC8ADB8DE4C}" type="pres">
      <dgm:prSet presAssocID="{45B307D3-50B4-4145-B6DD-7063ADEA9F52}" presName="composite" presStyleCnt="0"/>
      <dgm:spPr/>
    </dgm:pt>
    <dgm:pt modelId="{AFDC7EB9-1D02-D04F-97DF-0ECC117F23D5}" type="pres">
      <dgm:prSet presAssocID="{45B307D3-50B4-4145-B6DD-7063ADEA9F5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D2B4CCA-FA11-B740-AF33-F7F3CF21269B}" type="pres">
      <dgm:prSet presAssocID="{45B307D3-50B4-4145-B6DD-7063ADEA9F52}" presName="desTx" presStyleLbl="alignAccFollowNode1" presStyleIdx="0" presStyleCnt="2">
        <dgm:presLayoutVars>
          <dgm:bulletEnabled val="1"/>
        </dgm:presLayoutVars>
      </dgm:prSet>
      <dgm:spPr/>
    </dgm:pt>
    <dgm:pt modelId="{775465BC-C015-294F-BF0D-87706AF73741}" type="pres">
      <dgm:prSet presAssocID="{04D1AD05-09D0-B646-938A-93E377F1C47C}" presName="space" presStyleCnt="0"/>
      <dgm:spPr/>
    </dgm:pt>
    <dgm:pt modelId="{16DC4A21-BD24-8245-92DB-F49AD9338338}" type="pres">
      <dgm:prSet presAssocID="{42B95056-43C3-844F-AE50-728304DB349E}" presName="composite" presStyleCnt="0"/>
      <dgm:spPr/>
    </dgm:pt>
    <dgm:pt modelId="{90A04D45-F972-B047-9B66-39DD0709682A}" type="pres">
      <dgm:prSet presAssocID="{42B95056-43C3-844F-AE50-728304DB349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B1C0EB6-87B5-D043-8705-BC0D56A440EE}" type="pres">
      <dgm:prSet presAssocID="{42B95056-43C3-844F-AE50-728304DB349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B1CA602-C311-7141-9AC4-549281053303}" srcId="{42B95056-43C3-844F-AE50-728304DB349E}" destId="{AFE6D2D8-239D-5E45-B8A2-FCED9C3F21D0}" srcOrd="0" destOrd="0" parTransId="{1EF96002-1E40-7043-9BDC-183AD858BC3B}" sibTransId="{CA8870F5-37FC-CE4A-AB6E-3FE210DD0666}"/>
    <dgm:cxn modelId="{C391C704-8B56-A946-A62A-674803C5B28E}" type="presOf" srcId="{4857EE19-06C0-6849-B711-A7F8BD4B3D90}" destId="{7D2B4CCA-FA11-B740-AF33-F7F3CF21269B}" srcOrd="0" destOrd="4" presId="urn:microsoft.com/office/officeart/2005/8/layout/hList1"/>
    <dgm:cxn modelId="{1A73A318-1BD6-9645-A07C-A6FE72BEB3DF}" type="presOf" srcId="{AF65C4A7-C889-BE41-9494-43463C0FCD69}" destId="{7D2B4CCA-FA11-B740-AF33-F7F3CF21269B}" srcOrd="0" destOrd="2" presId="urn:microsoft.com/office/officeart/2005/8/layout/hList1"/>
    <dgm:cxn modelId="{28EE6F31-D936-4F4F-92B7-C7D7EAB637B2}" srcId="{45B307D3-50B4-4145-B6DD-7063ADEA9F52}" destId="{E568E9B3-978C-9F4D-A30C-1995D41C7EF2}" srcOrd="0" destOrd="0" parTransId="{965DE7D0-696C-B941-9A79-ECA9E17DEE22}" sibTransId="{D5031BF6-72F5-E54F-B6AE-36CB3009063F}"/>
    <dgm:cxn modelId="{D7DAF033-806C-DB47-8265-614D655BA81E}" type="presOf" srcId="{90AD6346-E5C6-1144-9126-21A6E1CCF7AB}" destId="{DB1C0EB6-87B5-D043-8705-BC0D56A440EE}" srcOrd="0" destOrd="2" presId="urn:microsoft.com/office/officeart/2005/8/layout/hList1"/>
    <dgm:cxn modelId="{C1873A42-D88E-DF4F-9EBE-B5281429CDD7}" type="presOf" srcId="{3D369114-1697-AE4A-8D47-77673ADE6FF1}" destId="{7D2B4CCA-FA11-B740-AF33-F7F3CF21269B}" srcOrd="0" destOrd="3" presId="urn:microsoft.com/office/officeart/2005/8/layout/hList1"/>
    <dgm:cxn modelId="{5249B655-F817-B04B-8D3A-5C9C6F5FD9BB}" type="presOf" srcId="{45B307D3-50B4-4145-B6DD-7063ADEA9F52}" destId="{AFDC7EB9-1D02-D04F-97DF-0ECC117F23D5}" srcOrd="0" destOrd="0" presId="urn:microsoft.com/office/officeart/2005/8/layout/hList1"/>
    <dgm:cxn modelId="{DB479079-5894-A042-9A75-9A5E48A2A9D5}" srcId="{AFE6D2D8-239D-5E45-B8A2-FCED9C3F21D0}" destId="{5BCB234A-8993-954C-A0FB-B8BDC17E475B}" srcOrd="2" destOrd="0" parTransId="{09A4F794-9BEE-A14D-B7E4-EFBACA9A5DB7}" sibTransId="{F4FCF02F-7348-9B40-826E-1C464A110BD7}"/>
    <dgm:cxn modelId="{01ECD584-3F65-024C-8C46-0A178CDC7895}" srcId="{AFE6D2D8-239D-5E45-B8A2-FCED9C3F21D0}" destId="{90AD6346-E5C6-1144-9126-21A6E1CCF7AB}" srcOrd="1" destOrd="0" parTransId="{7D6F11FF-FD39-2C42-95E9-048EE2AFA7E7}" sibTransId="{363069B2-434F-1049-9742-606AF438898F}"/>
    <dgm:cxn modelId="{D990D093-FAA5-554B-8154-E1B9FEC1A48F}" srcId="{45B307D3-50B4-4145-B6DD-7063ADEA9F52}" destId="{30F2667C-38DC-0443-BA06-FCC1B8883B5D}" srcOrd="1" destOrd="0" parTransId="{9321E5B8-CBF7-BE48-81D4-96F3CB9E3A45}" sibTransId="{68A28903-AB6D-0444-89A5-A96293F87805}"/>
    <dgm:cxn modelId="{E550CF9A-B977-094F-9553-C9E8F1C9E37D}" type="presOf" srcId="{F49D7367-0948-B441-874E-B544E3AD62B0}" destId="{91A084CC-8D71-E24A-AB15-D08D131F0C4E}" srcOrd="0" destOrd="0" presId="urn:microsoft.com/office/officeart/2005/8/layout/hList1"/>
    <dgm:cxn modelId="{07CFCEAC-211F-0249-BEC9-C7A12D328938}" srcId="{AFE6D2D8-239D-5E45-B8A2-FCED9C3F21D0}" destId="{4B3AE339-12DC-EC41-A136-51404594F661}" srcOrd="0" destOrd="0" parTransId="{DF3BA8E7-7A63-584B-B576-18370FA5DBB5}" sibTransId="{E8BED7D6-4E23-4248-ACF2-EFCDC8CB3D53}"/>
    <dgm:cxn modelId="{A67B06B2-F8C3-4747-B8EE-CE7F80C571F4}" srcId="{F49D7367-0948-B441-874E-B544E3AD62B0}" destId="{42B95056-43C3-844F-AE50-728304DB349E}" srcOrd="1" destOrd="0" parTransId="{833924A3-E1D2-BA4A-B5E3-37C2A21AC5AC}" sibTransId="{5858701F-47C6-6B46-A0AD-217C0D20B375}"/>
    <dgm:cxn modelId="{B7DEA1CF-4B76-8B4F-AA8A-70C7CC54AB40}" type="presOf" srcId="{5BCB234A-8993-954C-A0FB-B8BDC17E475B}" destId="{DB1C0EB6-87B5-D043-8705-BC0D56A440EE}" srcOrd="0" destOrd="3" presId="urn:microsoft.com/office/officeart/2005/8/layout/hList1"/>
    <dgm:cxn modelId="{05CAF7DC-87E7-6242-A0EC-E976E651E2A1}" type="presOf" srcId="{42B95056-43C3-844F-AE50-728304DB349E}" destId="{90A04D45-F972-B047-9B66-39DD0709682A}" srcOrd="0" destOrd="0" presId="urn:microsoft.com/office/officeart/2005/8/layout/hList1"/>
    <dgm:cxn modelId="{C40FB6E0-597B-9E49-AB3B-2BD3C75CC5DA}" srcId="{45B307D3-50B4-4145-B6DD-7063ADEA9F52}" destId="{3D369114-1697-AE4A-8D47-77673ADE6FF1}" srcOrd="3" destOrd="0" parTransId="{E21BD675-2FD5-F144-B47A-3A6B88147165}" sibTransId="{7614D521-C6AD-EB43-B814-5BF963AAE649}"/>
    <dgm:cxn modelId="{09AA59E1-AEC8-2949-9B91-D9D13EF59289}" type="presOf" srcId="{E568E9B3-978C-9F4D-A30C-1995D41C7EF2}" destId="{7D2B4CCA-FA11-B740-AF33-F7F3CF21269B}" srcOrd="0" destOrd="0" presId="urn:microsoft.com/office/officeart/2005/8/layout/hList1"/>
    <dgm:cxn modelId="{2FE97EE4-BD51-1B44-9050-AF21D5651125}" srcId="{F49D7367-0948-B441-874E-B544E3AD62B0}" destId="{45B307D3-50B4-4145-B6DD-7063ADEA9F52}" srcOrd="0" destOrd="0" parTransId="{2A3F2D33-C9A7-C14D-8A2A-AE7D0E6EA1EB}" sibTransId="{04D1AD05-09D0-B646-938A-93E377F1C47C}"/>
    <dgm:cxn modelId="{661F7DE7-7527-BB40-914A-488BF7967BFF}" type="presOf" srcId="{AFE6D2D8-239D-5E45-B8A2-FCED9C3F21D0}" destId="{DB1C0EB6-87B5-D043-8705-BC0D56A440EE}" srcOrd="0" destOrd="0" presId="urn:microsoft.com/office/officeart/2005/8/layout/hList1"/>
    <dgm:cxn modelId="{C4E0D5E9-59D2-8240-A1BB-5157DAB667A1}" type="presOf" srcId="{30F2667C-38DC-0443-BA06-FCC1B8883B5D}" destId="{7D2B4CCA-FA11-B740-AF33-F7F3CF21269B}" srcOrd="0" destOrd="1" presId="urn:microsoft.com/office/officeart/2005/8/layout/hList1"/>
    <dgm:cxn modelId="{CB2890EE-584F-664A-9FE2-B14F05B90885}" srcId="{45B307D3-50B4-4145-B6DD-7063ADEA9F52}" destId="{AF65C4A7-C889-BE41-9494-43463C0FCD69}" srcOrd="2" destOrd="0" parTransId="{EB04E14B-FED2-4143-BC64-635C6CA6AA0E}" sibTransId="{DD963A2F-D179-2A44-89C0-FF8FFAC44666}"/>
    <dgm:cxn modelId="{2A382BFA-9944-A846-ADE6-A6815FA3CBA0}" srcId="{45B307D3-50B4-4145-B6DD-7063ADEA9F52}" destId="{4857EE19-06C0-6849-B711-A7F8BD4B3D90}" srcOrd="4" destOrd="0" parTransId="{5D164793-1C52-AE4E-96A1-5F5822843A88}" sibTransId="{43C7AA1C-549C-3C4F-A577-A555DAF5B5C7}"/>
    <dgm:cxn modelId="{1614CCFB-F206-A243-B1D8-C60650A189DC}" type="presOf" srcId="{4B3AE339-12DC-EC41-A136-51404594F661}" destId="{DB1C0EB6-87B5-D043-8705-BC0D56A440EE}" srcOrd="0" destOrd="1" presId="urn:microsoft.com/office/officeart/2005/8/layout/hList1"/>
    <dgm:cxn modelId="{A081BCBF-5087-454E-AA3E-2E35B1D8213F}" type="presParOf" srcId="{91A084CC-8D71-E24A-AB15-D08D131F0C4E}" destId="{80A09525-599F-AF41-B576-2FC8ADB8DE4C}" srcOrd="0" destOrd="0" presId="urn:microsoft.com/office/officeart/2005/8/layout/hList1"/>
    <dgm:cxn modelId="{CF60CA73-9905-B848-BB27-EC3BC47E3E95}" type="presParOf" srcId="{80A09525-599F-AF41-B576-2FC8ADB8DE4C}" destId="{AFDC7EB9-1D02-D04F-97DF-0ECC117F23D5}" srcOrd="0" destOrd="0" presId="urn:microsoft.com/office/officeart/2005/8/layout/hList1"/>
    <dgm:cxn modelId="{13FA79F2-5768-CC4B-8B20-330AD3E56A21}" type="presParOf" srcId="{80A09525-599F-AF41-B576-2FC8ADB8DE4C}" destId="{7D2B4CCA-FA11-B740-AF33-F7F3CF21269B}" srcOrd="1" destOrd="0" presId="urn:microsoft.com/office/officeart/2005/8/layout/hList1"/>
    <dgm:cxn modelId="{45F91719-A536-AA48-8119-019B04FD339E}" type="presParOf" srcId="{91A084CC-8D71-E24A-AB15-D08D131F0C4E}" destId="{775465BC-C015-294F-BF0D-87706AF73741}" srcOrd="1" destOrd="0" presId="urn:microsoft.com/office/officeart/2005/8/layout/hList1"/>
    <dgm:cxn modelId="{AD84A7DF-48A1-AC41-B49F-99AEC0FDA8A6}" type="presParOf" srcId="{91A084CC-8D71-E24A-AB15-D08D131F0C4E}" destId="{16DC4A21-BD24-8245-92DB-F49AD9338338}" srcOrd="2" destOrd="0" presId="urn:microsoft.com/office/officeart/2005/8/layout/hList1"/>
    <dgm:cxn modelId="{D2D05478-1B03-6A44-A6B6-919BEB402BC6}" type="presParOf" srcId="{16DC4A21-BD24-8245-92DB-F49AD9338338}" destId="{90A04D45-F972-B047-9B66-39DD0709682A}" srcOrd="0" destOrd="0" presId="urn:microsoft.com/office/officeart/2005/8/layout/hList1"/>
    <dgm:cxn modelId="{1EF2FA95-7C2D-DC4F-8BB9-A38E9B206D0F}" type="presParOf" srcId="{16DC4A21-BD24-8245-92DB-F49AD9338338}" destId="{DB1C0EB6-87B5-D043-8705-BC0D56A440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C7EB9-1D02-D04F-97DF-0ECC117F23D5}">
      <dsp:nvSpPr>
        <dsp:cNvPr id="0" name=""/>
        <dsp:cNvSpPr/>
      </dsp:nvSpPr>
      <dsp:spPr>
        <a:xfrm>
          <a:off x="53" y="24521"/>
          <a:ext cx="5125870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/>
            <a:t>Privacy Implications</a:t>
          </a:r>
          <a:endParaRPr lang="en-US" sz="2200" kern="1200" dirty="0"/>
        </a:p>
      </dsp:txBody>
      <dsp:txXfrm>
        <a:off x="53" y="24521"/>
        <a:ext cx="5125870" cy="633600"/>
      </dsp:txXfrm>
    </dsp:sp>
    <dsp:sp modelId="{7D2B4CCA-FA11-B740-AF33-F7F3CF21269B}">
      <dsp:nvSpPr>
        <dsp:cNvPr id="0" name=""/>
        <dsp:cNvSpPr/>
      </dsp:nvSpPr>
      <dsp:spPr>
        <a:xfrm>
          <a:off x="53" y="658121"/>
          <a:ext cx="5125870" cy="307989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 dirty="0"/>
            <a:t>Right of Access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 dirty="0"/>
            <a:t>Right of Erasure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/>
            <a:t>Right to Data Portability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/>
            <a:t>Right to Object / Opt-Out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 dirty="0"/>
            <a:t>Breach Notification</a:t>
          </a:r>
          <a:endParaRPr lang="en-US" sz="2200" kern="1200" dirty="0"/>
        </a:p>
      </dsp:txBody>
      <dsp:txXfrm>
        <a:off x="53" y="658121"/>
        <a:ext cx="5125870" cy="3079890"/>
      </dsp:txXfrm>
    </dsp:sp>
    <dsp:sp modelId="{90A04D45-F972-B047-9B66-39DD0709682A}">
      <dsp:nvSpPr>
        <dsp:cNvPr id="0" name=""/>
        <dsp:cNvSpPr/>
      </dsp:nvSpPr>
      <dsp:spPr>
        <a:xfrm>
          <a:off x="5843546" y="24521"/>
          <a:ext cx="5125870" cy="633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Security Implications</a:t>
          </a:r>
          <a:endParaRPr lang="en-US" sz="2200" kern="1200"/>
        </a:p>
      </dsp:txBody>
      <dsp:txXfrm>
        <a:off x="5843546" y="24521"/>
        <a:ext cx="5125870" cy="633600"/>
      </dsp:txXfrm>
    </dsp:sp>
    <dsp:sp modelId="{DB1C0EB6-87B5-D043-8705-BC0D56A440EE}">
      <dsp:nvSpPr>
        <dsp:cNvPr id="0" name=""/>
        <dsp:cNvSpPr/>
      </dsp:nvSpPr>
      <dsp:spPr>
        <a:xfrm>
          <a:off x="5843546" y="658121"/>
          <a:ext cx="5125870" cy="307989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 dirty="0"/>
            <a:t>Appropriate measures based on risk which may include: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i="0" kern="1200" dirty="0"/>
            <a:t>pseudonymization and encryption of personal data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restore the availability and access to personal data 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regularly testing, assessing and evaluating the effectiveness of controls</a:t>
          </a:r>
        </a:p>
      </dsp:txBody>
      <dsp:txXfrm>
        <a:off x="5843546" y="658121"/>
        <a:ext cx="5125870" cy="3079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62c722f1d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762c722f1d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32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96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6748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6633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639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1872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5703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782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0342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8771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459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9556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722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2140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462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7370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1833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2794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000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2937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61500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Content Slide">
  <p:cSld name="Basic Content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body" idx="1"/>
          </p:nvPr>
        </p:nvSpPr>
        <p:spPr>
          <a:xfrm>
            <a:off x="1139057" y="985344"/>
            <a:ext cx="9903318" cy="68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1E42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41E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2"/>
          </p:nvPr>
        </p:nvSpPr>
        <p:spPr>
          <a:xfrm>
            <a:off x="1140082" y="1828799"/>
            <a:ext cx="9902293" cy="4036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Ending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9"/>
          <p:cNvSpPr txBox="1">
            <a:spLocks noGrp="1"/>
          </p:cNvSpPr>
          <p:nvPr>
            <p:ph type="body" idx="1"/>
          </p:nvPr>
        </p:nvSpPr>
        <p:spPr>
          <a:xfrm>
            <a:off x="1162137" y="3928543"/>
            <a:ext cx="5854679" cy="97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body" idx="2"/>
          </p:nvPr>
        </p:nvSpPr>
        <p:spPr>
          <a:xfrm>
            <a:off x="1162138" y="1385840"/>
            <a:ext cx="5854679" cy="237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5" name="Google Shape;55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76" y="4890330"/>
            <a:ext cx="2372891" cy="1471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0"/>
          <p:cNvSpPr txBox="1">
            <a:spLocks noGrp="1"/>
          </p:cNvSpPr>
          <p:nvPr>
            <p:ph type="body" idx="1"/>
          </p:nvPr>
        </p:nvSpPr>
        <p:spPr>
          <a:xfrm>
            <a:off x="1139057" y="985344"/>
            <a:ext cx="9903318" cy="68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1E42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41E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hart Slide">
  <p:cSld name="Two Chart Slid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>
            <a:spLocks noGrp="1"/>
          </p:cNvSpPr>
          <p:nvPr>
            <p:ph type="chart" idx="2"/>
          </p:nvPr>
        </p:nvSpPr>
        <p:spPr>
          <a:xfrm>
            <a:off x="1139057" y="1669773"/>
            <a:ext cx="4956943" cy="420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1139057" y="6021444"/>
            <a:ext cx="9903318" cy="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3"/>
          </p:nvPr>
        </p:nvSpPr>
        <p:spPr>
          <a:xfrm>
            <a:off x="1139057" y="985344"/>
            <a:ext cx="9903318" cy="68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1E42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41E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31"/>
          <p:cNvSpPr>
            <a:spLocks noGrp="1"/>
          </p:cNvSpPr>
          <p:nvPr>
            <p:ph type="chart" idx="4"/>
          </p:nvPr>
        </p:nvSpPr>
        <p:spPr>
          <a:xfrm>
            <a:off x="6096000" y="1669773"/>
            <a:ext cx="4956943" cy="420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bc7f393d2_0_29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Char char="●"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65" name="Google Shape;65;g5bc7f393d2_0_29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6" name="Google Shape;66;g5bc7f393d2_0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67" name="Google Shape;67;g5bc7f393d2_0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68" name="Google Shape;68;g5bc7f393d2_0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900"/>
            </a:lvl1pPr>
            <a:lvl2pPr marL="0" lvl="1" indent="0" algn="r" rtl="0">
              <a:spcBef>
                <a:spcPts val="0"/>
              </a:spcBef>
              <a:buNone/>
              <a:defRPr sz="1900"/>
            </a:lvl2pPr>
            <a:lvl3pPr marL="0" lvl="2" indent="0" algn="r" rtl="0">
              <a:spcBef>
                <a:spcPts val="0"/>
              </a:spcBef>
              <a:buNone/>
              <a:defRPr sz="1900"/>
            </a:lvl3pPr>
            <a:lvl4pPr marL="0" lvl="3" indent="0" algn="r" rtl="0">
              <a:spcBef>
                <a:spcPts val="0"/>
              </a:spcBef>
              <a:buNone/>
              <a:defRPr sz="1900"/>
            </a:lvl4pPr>
            <a:lvl5pPr marL="0" lvl="4" indent="0" algn="r" rtl="0">
              <a:spcBef>
                <a:spcPts val="0"/>
              </a:spcBef>
              <a:buNone/>
              <a:defRPr sz="1900"/>
            </a:lvl5pPr>
            <a:lvl6pPr marL="0" lvl="5" indent="0" algn="r" rtl="0">
              <a:spcBef>
                <a:spcPts val="0"/>
              </a:spcBef>
              <a:buNone/>
              <a:defRPr sz="1900"/>
            </a:lvl6pPr>
            <a:lvl7pPr marL="0" lvl="6" indent="0" algn="r" rtl="0">
              <a:spcBef>
                <a:spcPts val="0"/>
              </a:spcBef>
              <a:buNone/>
              <a:defRPr sz="1900"/>
            </a:lvl7pPr>
            <a:lvl8pPr marL="0" lvl="7" indent="0" algn="r" rtl="0">
              <a:spcBef>
                <a:spcPts val="0"/>
              </a:spcBef>
              <a:buNone/>
              <a:defRPr sz="1900"/>
            </a:lvl8pPr>
            <a:lvl9pPr marL="0" lvl="8" indent="0" algn="r" rtl="0">
              <a:spcBef>
                <a:spcPts val="0"/>
              </a:spcBef>
              <a:buNone/>
              <a:defRPr sz="1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/>
        </p:nvSpPr>
        <p:spPr>
          <a:xfrm>
            <a:off x="11112927" y="6302607"/>
            <a:ext cx="53884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19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446" y="5758928"/>
            <a:ext cx="1573692" cy="97560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59" r:id="rId3"/>
    <p:sldLayoutId id="2147483660" r:id="rId4"/>
    <p:sldLayoutId id="214748366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64">
          <p15:clr>
            <a:srgbClr val="F26B43"/>
          </p15:clr>
        </p15:guide>
        <p15:guide id="2" pos="7416">
          <p15:clr>
            <a:srgbClr val="F26B43"/>
          </p15:clr>
        </p15:guide>
        <p15:guide id="3" orient="horz" pos="4032">
          <p15:clr>
            <a:srgbClr val="F26B43"/>
          </p15:clr>
        </p15:guide>
        <p15:guide id="4" orient="horz" pos="288">
          <p15:clr>
            <a:srgbClr val="F26B43"/>
          </p15:clr>
        </p15:guide>
        <p15:guide id="5" pos="3840">
          <p15:clr>
            <a:srgbClr val="F26B43"/>
          </p15:clr>
        </p15:guide>
        <p15:guide id="6" pos="3720">
          <p15:clr>
            <a:srgbClr val="F26B43"/>
          </p15:clr>
        </p15:guide>
        <p15:guide id="7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s-cert.cisa.gov/ncas/alerts/aa20-133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reload=9&amp;v=lc7scxvKQO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app.org/news/a/what-does-the-ccpa-mean-for-colleges-and-universitie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3.tif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gary.brickhouse@guidepointsecurity.co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9"/>
          <p:cNvSpPr/>
          <p:nvPr/>
        </p:nvSpPr>
        <p:spPr>
          <a:xfrm>
            <a:off x="5114801" y="-20867"/>
            <a:ext cx="70773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100"/>
            </a:pPr>
            <a:endParaRPr sz="1467"/>
          </a:p>
        </p:txBody>
      </p:sp>
      <p:pic>
        <p:nvPicPr>
          <p:cNvPr id="125" name="Google Shape;12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9688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8551" y="2002517"/>
            <a:ext cx="2264923" cy="140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9"/>
          <p:cNvSpPr txBox="1"/>
          <p:nvPr/>
        </p:nvSpPr>
        <p:spPr>
          <a:xfrm>
            <a:off x="5329811" y="3344942"/>
            <a:ext cx="65655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  <a:buSzPts val="2400"/>
            </a:pPr>
            <a:r>
              <a:rPr lang="en" sz="3200">
                <a:solidFill>
                  <a:srgbClr val="FFFFFF"/>
                </a:solidFill>
              </a:rPr>
              <a:t>GuidePoint Security</a:t>
            </a:r>
            <a:endParaRPr sz="3200">
              <a:solidFill>
                <a:srgbClr val="FFFFFF"/>
              </a:solidFill>
            </a:endParaRPr>
          </a:p>
        </p:txBody>
      </p:sp>
      <p:sp>
        <p:nvSpPr>
          <p:cNvPr id="128" name="Google Shape;128;p29"/>
          <p:cNvSpPr txBox="1"/>
          <p:nvPr/>
        </p:nvSpPr>
        <p:spPr>
          <a:xfrm>
            <a:off x="5460525" y="3912729"/>
            <a:ext cx="4432983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>
              <a:buSzPts val="1400"/>
            </a:pPr>
            <a:r>
              <a:rPr lang="en-US" sz="1867" dirty="0">
                <a:solidFill>
                  <a:srgbClr val="41B6E6"/>
                </a:solidFill>
              </a:rPr>
              <a:t>Infosec Observations From the Life of a Security Consultant</a:t>
            </a:r>
            <a:endParaRPr sz="1467" dirty="0"/>
          </a:p>
        </p:txBody>
      </p:sp>
      <p:sp>
        <p:nvSpPr>
          <p:cNvPr id="129" name="Google Shape;129;p29"/>
          <p:cNvSpPr txBox="1"/>
          <p:nvPr/>
        </p:nvSpPr>
        <p:spPr>
          <a:xfrm>
            <a:off x="5460526" y="5799387"/>
            <a:ext cx="7257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buSzPts val="1000"/>
            </a:pPr>
            <a:r>
              <a:rPr lang="en" sz="1333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guidepointsecurity.com </a:t>
            </a:r>
            <a:r>
              <a:rPr lang="en" sz="1333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| </a:t>
            </a:r>
            <a:r>
              <a:rPr lang="en" sz="1333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GuidePoint Security © 2020 </a:t>
            </a:r>
            <a:endParaRPr sz="1467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2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Introductions</a:t>
            </a:r>
          </a:p>
        </p:txBody>
      </p:sp>
      <p:sp>
        <p:nvSpPr>
          <p:cNvPr id="12" name="TextShape 6">
            <a:extLst>
              <a:ext uri="{FF2B5EF4-FFF2-40B4-BE49-F238E27FC236}">
                <a16:creationId xmlns:a16="http://schemas.microsoft.com/office/drawing/2014/main" id="{26FA07C5-766D-204A-B195-E2563F62E0EA}"/>
              </a:ext>
            </a:extLst>
          </p:cNvPr>
          <p:cNvSpPr txBox="1"/>
          <p:nvPr/>
        </p:nvSpPr>
        <p:spPr>
          <a:xfrm>
            <a:off x="1071016" y="4303328"/>
            <a:ext cx="3722101" cy="54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3200" b="1" spc="-1" dirty="0">
                <a:solidFill>
                  <a:srgbClr val="0039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Gary Brickhouse</a:t>
            </a:r>
            <a:endParaRPr lang="en-US" sz="3200" spc="-1" dirty="0">
              <a:solidFill>
                <a:srgbClr val="0039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CISO | VP, GRC Services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3E8DAA-D4A7-714E-96D9-030D9E5D10FD}"/>
              </a:ext>
            </a:extLst>
          </p:cNvPr>
          <p:cNvGrpSpPr/>
          <p:nvPr/>
        </p:nvGrpSpPr>
        <p:grpSpPr>
          <a:xfrm>
            <a:off x="1689100" y="1870801"/>
            <a:ext cx="2197100" cy="2270018"/>
            <a:chOff x="4145329" y="1494834"/>
            <a:chExt cx="2197100" cy="227001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86F2E50-DA24-D54B-ACCA-86247E367C08}"/>
                </a:ext>
              </a:extLst>
            </p:cNvPr>
            <p:cNvSpPr/>
            <p:nvPr/>
          </p:nvSpPr>
          <p:spPr>
            <a:xfrm>
              <a:off x="4145329" y="1494834"/>
              <a:ext cx="2197100" cy="22700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ustomShape 11">
              <a:extLst>
                <a:ext uri="{FF2B5EF4-FFF2-40B4-BE49-F238E27FC236}">
                  <a16:creationId xmlns:a16="http://schemas.microsoft.com/office/drawing/2014/main" id="{C19AB1E5-D52A-FD43-AB56-699107A8AE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46176" y="1602717"/>
              <a:ext cx="1979441" cy="2031005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5A6C298-779B-BC4F-80C3-C7F342EC628E}"/>
              </a:ext>
            </a:extLst>
          </p:cNvPr>
          <p:cNvSpPr txBox="1"/>
          <p:nvPr/>
        </p:nvSpPr>
        <p:spPr>
          <a:xfrm>
            <a:off x="5410211" y="1666982"/>
            <a:ext cx="54576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  <a:ea typeface="Lato" charset="0"/>
                <a:cs typeface="Calibri" panose="020F0502020204030204" pitchFamily="34" charset="0"/>
              </a:rPr>
              <a:t>20 years in Information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  <a:ea typeface="Lato" charset="0"/>
                <a:cs typeface="Calibri" panose="020F0502020204030204" pitchFamily="34" charset="0"/>
              </a:rPr>
              <a:t>10+ years in security practitioner roles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accent1"/>
                </a:solidFill>
                <a:latin typeface="Calibri" panose="020F0502020204030204" pitchFamily="34" charset="0"/>
                <a:ea typeface="Lato" charset="0"/>
                <a:cs typeface="Calibri" panose="020F0502020204030204" pitchFamily="34" charset="0"/>
              </a:rPr>
              <a:t>The Walt Disney Co.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accent1"/>
                </a:solidFill>
                <a:latin typeface="Calibri" panose="020F0502020204030204" pitchFamily="34" charset="0"/>
                <a:ea typeface="Lato" charset="0"/>
                <a:cs typeface="Calibri" panose="020F0502020204030204" pitchFamily="34" charset="0"/>
              </a:rPr>
              <a:t>Publix Super Markets, Inc</a:t>
            </a:r>
          </a:p>
          <a:p>
            <a:pPr marL="338138" lvl="1" indent="-33813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  <a:ea typeface="Lato" charset="0"/>
                <a:cs typeface="Calibri" panose="020F0502020204030204" pitchFamily="34" charset="0"/>
              </a:rPr>
              <a:t>GuidePoint since 2012</a:t>
            </a:r>
          </a:p>
        </p:txBody>
      </p:sp>
    </p:spTree>
    <p:extLst>
      <p:ext uri="{BB962C8B-B14F-4D97-AF65-F5344CB8AC3E}">
        <p14:creationId xmlns:p14="http://schemas.microsoft.com/office/powerpoint/2010/main" val="144916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What this talk is NOT about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50735" y="1492139"/>
            <a:ext cx="3982750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How to maximize your frequent traveler points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1DDC11-98EF-B646-992F-869490243B9D}"/>
              </a:ext>
            </a:extLst>
          </p:cNvPr>
          <p:cNvGrpSpPr/>
          <p:nvPr/>
        </p:nvGrpSpPr>
        <p:grpSpPr>
          <a:xfrm>
            <a:off x="175922" y="2672109"/>
            <a:ext cx="3957563" cy="2856600"/>
            <a:chOff x="284237" y="2803162"/>
            <a:chExt cx="3718137" cy="256331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C2027E-C981-064D-BDEB-56F32C0154F9}"/>
                </a:ext>
              </a:extLst>
            </p:cNvPr>
            <p:cNvSpPr/>
            <p:nvPr/>
          </p:nvSpPr>
          <p:spPr>
            <a:xfrm>
              <a:off x="284237" y="2803162"/>
              <a:ext cx="3718137" cy="25633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4" descr="http://www.travelingmom.com/wp-content/uploads/2014/10/rsz_ff.jpg">
              <a:extLst>
                <a:ext uri="{FF2B5EF4-FFF2-40B4-BE49-F238E27FC236}">
                  <a16:creationId xmlns:a16="http://schemas.microsoft.com/office/drawing/2014/main" id="{9DF24A54-44A7-9740-912F-EED33B081C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724" y="2960584"/>
              <a:ext cx="3434773" cy="226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D702AA1-F3FC-314D-AE7B-C3071FB28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35" y="2672109"/>
            <a:ext cx="3303005" cy="2843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37E132-EBE7-4448-BE63-B40A1E0F9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879" y="2662871"/>
            <a:ext cx="3189421" cy="28439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83B3AA-7BA9-A34B-A08A-E7633E0B1901}"/>
              </a:ext>
            </a:extLst>
          </p:cNvPr>
          <p:cNvSpPr txBox="1">
            <a:spLocks/>
          </p:cNvSpPr>
          <p:nvPr/>
        </p:nvSpPr>
        <p:spPr>
          <a:xfrm>
            <a:off x="6774431" y="1487931"/>
            <a:ext cx="4528151" cy="261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2800" dirty="0"/>
              <a:t>Clear up consulting lifestyle misconceptions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E9457A-54AE-5F47-9727-F1E5B2ED5A10}"/>
              </a:ext>
            </a:extLst>
          </p:cNvPr>
          <p:cNvCxnSpPr/>
          <p:nvPr/>
        </p:nvCxnSpPr>
        <p:spPr>
          <a:xfrm>
            <a:off x="4666730" y="3267856"/>
            <a:ext cx="0" cy="16489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17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What are we here to talk about?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84463" y="1252680"/>
            <a:ext cx="6924606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3200" dirty="0"/>
              <a:t>Three Key Observations</a:t>
            </a:r>
          </a:p>
          <a:p>
            <a:pPr marL="76200" indent="0">
              <a:buNone/>
            </a:pPr>
            <a:endParaRPr lang="en-US" sz="2800" dirty="0"/>
          </a:p>
          <a:p>
            <a:r>
              <a:rPr lang="en-US" sz="2800" dirty="0"/>
              <a:t>Getting Back to the Basics</a:t>
            </a:r>
          </a:p>
          <a:p>
            <a:pPr marL="76200" indent="0">
              <a:buNone/>
            </a:pPr>
            <a:endParaRPr lang="en-US" sz="2800" dirty="0"/>
          </a:p>
          <a:p>
            <a:r>
              <a:rPr lang="en-US" sz="2800" dirty="0"/>
              <a:t>InfoSec Pressures</a:t>
            </a:r>
          </a:p>
          <a:p>
            <a:pPr marL="76200" indent="0">
              <a:buNone/>
            </a:pPr>
            <a:endParaRPr lang="en-US" sz="2800" dirty="0"/>
          </a:p>
          <a:p>
            <a:r>
              <a:rPr lang="en-US" sz="2800" dirty="0"/>
              <a:t>Changing Landscape</a:t>
            </a:r>
          </a:p>
        </p:txBody>
      </p:sp>
      <p:pic>
        <p:nvPicPr>
          <p:cNvPr id="4" name="Picture 3" descr="http://sd.keepcalm-o-matic.co.uk/i/keep-calm-and-get-back-to-basics-15.png">
            <a:extLst>
              <a:ext uri="{FF2B5EF4-FFF2-40B4-BE49-F238E27FC236}">
                <a16:creationId xmlns:a16="http://schemas.microsoft.com/office/drawing/2014/main" id="{08EEA03C-86F2-7748-9EE0-D6F34179E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3940" y="1265453"/>
            <a:ext cx="1507078" cy="176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1AB265-1A06-B141-864D-402B1F84F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688" y="3330925"/>
            <a:ext cx="2285582" cy="11719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1C33F3-CABD-2A45-8C38-5B825EEF2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688" y="4814077"/>
            <a:ext cx="2770875" cy="184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6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Getting Back to the Basics</a:t>
            </a:r>
          </a:p>
        </p:txBody>
      </p:sp>
      <p:pic>
        <p:nvPicPr>
          <p:cNvPr id="4" name="Picture 3" descr="http://sd.keepcalm-o-matic.co.uk/i/keep-calm-and-get-back-to-basics-15.png">
            <a:extLst>
              <a:ext uri="{FF2B5EF4-FFF2-40B4-BE49-F238E27FC236}">
                <a16:creationId xmlns:a16="http://schemas.microsoft.com/office/drawing/2014/main" id="{08EEA03C-86F2-7748-9EE0-D6F34179E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6447" y="1984980"/>
            <a:ext cx="3048888" cy="35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15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Good News:</a:t>
            </a:r>
          </a:p>
          <a:p>
            <a:r>
              <a:rPr lang="en-US" sz="2800" dirty="0"/>
              <a:t>Per the Verizon Data Breach and Investigations Report (DBIR), vulnerability exploits continue to decrease</a:t>
            </a:r>
          </a:p>
          <a:p>
            <a:endParaRPr lang="en-US" sz="2800" dirty="0"/>
          </a:p>
          <a:p>
            <a:pPr marL="76200" indent="0">
              <a:buNone/>
            </a:pPr>
            <a:r>
              <a:rPr lang="en-US" sz="2800" dirty="0"/>
              <a:t>Warning:</a:t>
            </a:r>
          </a:p>
          <a:p>
            <a:r>
              <a:rPr lang="en-US" sz="2800" dirty="0"/>
              <a:t>Not the time to relax</a:t>
            </a:r>
          </a:p>
          <a:p>
            <a:r>
              <a:rPr lang="en-US" sz="2800" dirty="0"/>
              <a:t>Must continue with comprehensive patch management </a:t>
            </a:r>
          </a:p>
          <a:p>
            <a:pPr marL="76200" indent="0" algn="ctr">
              <a:buNone/>
            </a:pPr>
            <a:endParaRPr lang="en-US" sz="28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Vulnerability Management</a:t>
            </a:r>
          </a:p>
        </p:txBody>
      </p:sp>
    </p:spTree>
    <p:extLst>
      <p:ext uri="{BB962C8B-B14F-4D97-AF65-F5344CB8AC3E}">
        <p14:creationId xmlns:p14="http://schemas.microsoft.com/office/powerpoint/2010/main" val="317986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r>
              <a:rPr lang="en-US" sz="2800" dirty="0"/>
              <a:t>Zero Day Exploits aren’t necessarily your biggest issue</a:t>
            </a:r>
          </a:p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r>
              <a:rPr lang="en-US" sz="2800" dirty="0"/>
              <a:t>     VS.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Vulnerability Management</a:t>
            </a:r>
          </a:p>
        </p:txBody>
      </p:sp>
      <p:pic>
        <p:nvPicPr>
          <p:cNvPr id="8" name="Picture 2" descr="http://www.theworkprint.com/wp-content/uploads/2015/07/what-s-your-favorite-mission-impossible-movie-so-far-404453.jpg">
            <a:extLst>
              <a:ext uri="{FF2B5EF4-FFF2-40B4-BE49-F238E27FC236}">
                <a16:creationId xmlns:a16="http://schemas.microsoft.com/office/drawing/2014/main" id="{444B4419-05E1-A547-9F5C-761D8A8DE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886" y="2824814"/>
            <a:ext cx="4758441" cy="285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8A4F3C-18D8-1544-93FE-35278F370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247" y="2824813"/>
            <a:ext cx="3645930" cy="285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2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58614" y="2380351"/>
            <a:ext cx="5112221" cy="4036570"/>
          </a:xfrm>
        </p:spPr>
        <p:txBody>
          <a:bodyPr/>
          <a:lstStyle/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endParaRPr lang="en-US" sz="2800" dirty="0"/>
          </a:p>
          <a:p>
            <a:pPr marL="76200" indent="0" algn="ctr">
              <a:buNone/>
            </a:pPr>
            <a:r>
              <a:rPr lang="en-US" sz="2800" dirty="0"/>
              <a:t>Top 10 Most Exploited Vulnerabilities 2016–2019</a:t>
            </a:r>
          </a:p>
          <a:p>
            <a:pPr marL="76200" indent="0" algn="ctr">
              <a:buNone/>
            </a:pPr>
            <a:endParaRPr lang="en-US" sz="28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Vulnerability Management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071E5F-BC8B-0748-8BA1-09F126841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507" y="2110993"/>
            <a:ext cx="1742436" cy="174243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F27F3E-5B61-5E41-8097-5612050F6F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954630"/>
              </p:ext>
            </p:extLst>
          </p:nvPr>
        </p:nvGraphicFramePr>
        <p:xfrm>
          <a:off x="5629032" y="1813809"/>
          <a:ext cx="4309447" cy="4358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69381">
                  <a:extLst>
                    <a:ext uri="{9D8B030D-6E8A-4147-A177-3AD203B41FA5}">
                      <a16:colId xmlns:a16="http://schemas.microsoft.com/office/drawing/2014/main" val="612380192"/>
                    </a:ext>
                  </a:extLst>
                </a:gridCol>
                <a:gridCol w="2040066">
                  <a:extLst>
                    <a:ext uri="{9D8B030D-6E8A-4147-A177-3AD203B41FA5}">
                      <a16:colId xmlns:a16="http://schemas.microsoft.com/office/drawing/2014/main" val="2731016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Date Published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8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CVE-2012-0158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04/10/2012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58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CVE-2015-1641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04/14/2015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6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CVE-2017-5638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03/10/2017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8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CVE-2017-0143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03/16/2017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0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CVE-2017-0199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4/12/2017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6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CVE-2017-8759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09/12/2017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00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CVE-2017-11882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11/14/2017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0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CVE-2018-4878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02/06/2018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7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CVE-2018-7600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03/29/2018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0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CVE-2019-0604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03/05/2019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0541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E1097BC-8AB5-3147-AF29-1C4A0CBBB1FB}"/>
              </a:ext>
            </a:extLst>
          </p:cNvPr>
          <p:cNvSpPr txBox="1"/>
          <p:nvPr/>
        </p:nvSpPr>
        <p:spPr>
          <a:xfrm>
            <a:off x="3267854" y="6491871"/>
            <a:ext cx="475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https://us-cert.cisa.gov/ncas/alerts/aa20-133a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3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Vulnerability Management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25316B-EF40-C745-829E-07A8761D77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548" y="1463919"/>
            <a:ext cx="7890820" cy="52565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983EB7-2861-B841-B610-F0E0B2CA55D6}"/>
              </a:ext>
            </a:extLst>
          </p:cNvPr>
          <p:cNvSpPr txBox="1"/>
          <p:nvPr/>
        </p:nvSpPr>
        <p:spPr>
          <a:xfrm>
            <a:off x="3267854" y="6551831"/>
            <a:ext cx="47518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Source: 2020 Verizon DBIR</a:t>
            </a:r>
          </a:p>
          <a:p>
            <a:endParaRPr lang="en-US" dirty="0"/>
          </a:p>
        </p:txBody>
      </p:sp>
      <p:sp>
        <p:nvSpPr>
          <p:cNvPr id="9" name="Donut 8">
            <a:extLst>
              <a:ext uri="{FF2B5EF4-FFF2-40B4-BE49-F238E27FC236}">
                <a16:creationId xmlns:a16="http://schemas.microsoft.com/office/drawing/2014/main" id="{D2DB1070-AA19-B141-85AA-03516A107B05}"/>
              </a:ext>
            </a:extLst>
          </p:cNvPr>
          <p:cNvSpPr/>
          <p:nvPr/>
        </p:nvSpPr>
        <p:spPr>
          <a:xfrm>
            <a:off x="2653259" y="5808701"/>
            <a:ext cx="1499016" cy="989351"/>
          </a:xfrm>
          <a:prstGeom prst="donut">
            <a:avLst>
              <a:gd name="adj" fmla="val 621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07BF176-0F34-D445-86D8-70D353427FCB}"/>
              </a:ext>
            </a:extLst>
          </p:cNvPr>
          <p:cNvSpPr/>
          <p:nvPr/>
        </p:nvSpPr>
        <p:spPr>
          <a:xfrm rot="8015201">
            <a:off x="3935145" y="5492496"/>
            <a:ext cx="911071" cy="344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4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Application Security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E395A2-A747-F845-A06A-1EA65BA3A4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624" y="2157973"/>
            <a:ext cx="3000675" cy="3000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47CAA2-5059-B240-8FF5-29177E663B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0080" y="2157973"/>
            <a:ext cx="2603412" cy="26034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0FF900-9131-984F-BA47-6A9DDD2D02A8}"/>
              </a:ext>
            </a:extLst>
          </p:cNvPr>
          <p:cNvSpPr txBox="1"/>
          <p:nvPr/>
        </p:nvSpPr>
        <p:spPr bwMode="auto">
          <a:xfrm>
            <a:off x="3942413" y="2482912"/>
            <a:ext cx="5166992" cy="2217721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  <a:effectLst/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95000"/>
              </a:lnSpc>
              <a:spcBef>
                <a:spcPts val="800"/>
              </a:spcBef>
            </a:pP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Reactive</a:t>
            </a:r>
          </a:p>
          <a:p>
            <a:pPr algn="ctr">
              <a:lnSpc>
                <a:spcPct val="95000"/>
              </a:lnSpc>
              <a:spcBef>
                <a:spcPts val="800"/>
              </a:spcBef>
            </a:pP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vs. </a:t>
            </a:r>
          </a:p>
          <a:p>
            <a:pPr algn="ctr">
              <a:lnSpc>
                <a:spcPct val="95000"/>
              </a:lnSpc>
              <a:spcBef>
                <a:spcPts val="800"/>
              </a:spcBef>
            </a:pP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Proactive</a:t>
            </a:r>
          </a:p>
        </p:txBody>
      </p:sp>
    </p:spTree>
    <p:extLst>
      <p:ext uri="{BB962C8B-B14F-4D97-AF65-F5344CB8AC3E}">
        <p14:creationId xmlns:p14="http://schemas.microsoft.com/office/powerpoint/2010/main" val="236437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Lacking Proactive Activities:</a:t>
            </a:r>
          </a:p>
          <a:p>
            <a:r>
              <a:rPr lang="en-US" sz="2800" dirty="0"/>
              <a:t>Security integration into SDLC</a:t>
            </a:r>
          </a:p>
          <a:p>
            <a:r>
              <a:rPr lang="en-US" sz="2800" dirty="0"/>
              <a:t>Secure code standards and practices for Developers</a:t>
            </a:r>
          </a:p>
          <a:p>
            <a:pPr lvl="1"/>
            <a:r>
              <a:rPr lang="en-US" sz="2800" dirty="0"/>
              <a:t>OWASP Top 10</a:t>
            </a:r>
          </a:p>
          <a:p>
            <a:pPr lvl="2"/>
            <a:r>
              <a:rPr lang="en-US" sz="2600" dirty="0"/>
              <a:t>Four of the top 10 have been there since 2004!</a:t>
            </a:r>
          </a:p>
          <a:p>
            <a:pPr lvl="2"/>
            <a:r>
              <a:rPr lang="en-US" sz="2600" dirty="0"/>
              <a:t>Six of the top 10 have been there since 2013!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Application Security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63A7B-CA97-2C46-A299-25DBF467A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224" y="3153999"/>
            <a:ext cx="2009776" cy="170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9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81EE668-9445-1744-9D28-ACB33FE78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973475"/>
              </p:ext>
            </p:extLst>
          </p:nvPr>
        </p:nvGraphicFramePr>
        <p:xfrm>
          <a:off x="676979" y="1513937"/>
          <a:ext cx="11030339" cy="50052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90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371">
                  <a:extLst>
                    <a:ext uri="{9D8B030D-6E8A-4147-A177-3AD203B41FA5}">
                      <a16:colId xmlns:a16="http://schemas.microsoft.com/office/drawing/2014/main" val="3698337892"/>
                    </a:ext>
                  </a:extLst>
                </a:gridCol>
                <a:gridCol w="94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48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OWASP Top 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2017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2013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2007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2004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r>
                        <a:rPr lang="en-US" sz="2100" kern="1200" dirty="0">
                          <a:effectLst/>
                        </a:rPr>
                        <a:t>A1-Injection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A2-Broken Authentication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A3-Sensitive Data Exposure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A4-XML External Entities (XXE)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A5-Broken Access Control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A6-Security Misconfiguration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A7-Cross-Site Scripting (XSS)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A8-Insecure Deserialization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A9-Using Components with Known Vulnerabilities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kern="1200" dirty="0">
                          <a:effectLst/>
                        </a:rPr>
                        <a:t>A10-Insufficient Logging &amp; Monitoring </a:t>
                      </a:r>
                      <a:endParaRPr lang="en-US" sz="2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C74C82A-C987-2F4E-B209-FB70A9E31427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Application Security</a:t>
            </a:r>
          </a:p>
        </p:txBody>
      </p:sp>
    </p:spTree>
    <p:extLst>
      <p:ext uri="{BB962C8B-B14F-4D97-AF65-F5344CB8AC3E}">
        <p14:creationId xmlns:p14="http://schemas.microsoft.com/office/powerpoint/2010/main" val="222492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Application Security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FC58707-C16D-B541-A348-16783DF79E0F}"/>
              </a:ext>
            </a:extLst>
          </p:cNvPr>
          <p:cNvGrpSpPr/>
          <p:nvPr/>
        </p:nvGrpSpPr>
        <p:grpSpPr>
          <a:xfrm>
            <a:off x="2091350" y="2443853"/>
            <a:ext cx="3529959" cy="3367937"/>
            <a:chOff x="1536716" y="2443853"/>
            <a:chExt cx="3529959" cy="3367937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1502D63A-2BCB-A343-A517-9443DE969758}"/>
                </a:ext>
              </a:extLst>
            </p:cNvPr>
            <p:cNvSpPr/>
            <p:nvPr/>
          </p:nvSpPr>
          <p:spPr>
            <a:xfrm>
              <a:off x="1672576" y="2443853"/>
              <a:ext cx="3154257" cy="331485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105594-F72C-A140-A9BA-12145D84F724}"/>
                </a:ext>
              </a:extLst>
            </p:cNvPr>
            <p:cNvSpPr txBox="1"/>
            <p:nvPr/>
          </p:nvSpPr>
          <p:spPr>
            <a:xfrm>
              <a:off x="1536716" y="2443853"/>
              <a:ext cx="3529959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6600" dirty="0">
                  <a:solidFill>
                    <a:schemeClr val="accent2"/>
                  </a:solidFill>
                </a:rPr>
                <a:t>43%</a:t>
              </a:r>
            </a:p>
            <a:p>
              <a:pPr algn="ctr">
                <a:buClr>
                  <a:schemeClr val="accent2"/>
                </a:buClr>
              </a:pPr>
              <a:r>
                <a:rPr lang="en-US" sz="3600" dirty="0">
                  <a:solidFill>
                    <a:schemeClr val="accent2"/>
                  </a:solidFill>
                </a:rPr>
                <a:t>of breaches involved web app attacks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8AA6E0-6955-DA45-BC93-0CAA4EDC4F77}"/>
                </a:ext>
              </a:extLst>
            </p:cNvPr>
            <p:cNvSpPr txBox="1"/>
            <p:nvPr/>
          </p:nvSpPr>
          <p:spPr>
            <a:xfrm>
              <a:off x="1777506" y="5319347"/>
              <a:ext cx="289310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Source: 2020 Verizon DBIR</a:t>
              </a:r>
            </a:p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98D4B4-FC30-8948-8A87-D4072C8009F6}"/>
              </a:ext>
            </a:extLst>
          </p:cNvPr>
          <p:cNvGrpSpPr/>
          <p:nvPr/>
        </p:nvGrpSpPr>
        <p:grpSpPr>
          <a:xfrm>
            <a:off x="6695832" y="2443853"/>
            <a:ext cx="3529959" cy="3367937"/>
            <a:chOff x="5406680" y="2431363"/>
            <a:chExt cx="3529959" cy="336793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82196A9-9944-B44C-8E2F-98BBDE5E0576}"/>
                </a:ext>
              </a:extLst>
            </p:cNvPr>
            <p:cNvSpPr/>
            <p:nvPr/>
          </p:nvSpPr>
          <p:spPr>
            <a:xfrm>
              <a:off x="5542540" y="2431363"/>
              <a:ext cx="3154257" cy="331485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18DEFA-FBDF-0341-A9B3-1753162E5AA8}"/>
                </a:ext>
              </a:extLst>
            </p:cNvPr>
            <p:cNvSpPr txBox="1"/>
            <p:nvPr/>
          </p:nvSpPr>
          <p:spPr>
            <a:xfrm>
              <a:off x="5406680" y="2881065"/>
              <a:ext cx="352995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6600" dirty="0">
                  <a:solidFill>
                    <a:schemeClr val="accent2"/>
                  </a:solidFill>
                </a:rPr>
                <a:t>2x</a:t>
              </a:r>
            </a:p>
            <a:p>
              <a:pPr algn="ctr">
                <a:buClr>
                  <a:schemeClr val="accent2"/>
                </a:buClr>
              </a:pPr>
              <a:r>
                <a:rPr lang="en-US" sz="3600" dirty="0">
                  <a:solidFill>
                    <a:schemeClr val="accent2"/>
                  </a:solidFill>
                </a:rPr>
                <a:t>increase over 2019 findings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F5AEFD5-782D-4F4A-9363-FE37D5CB4BE9}"/>
                </a:ext>
              </a:extLst>
            </p:cNvPr>
            <p:cNvSpPr txBox="1"/>
            <p:nvPr/>
          </p:nvSpPr>
          <p:spPr>
            <a:xfrm>
              <a:off x="5647470" y="5306857"/>
              <a:ext cx="289310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Source: 2020 Verizon DBIR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816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4517" y="2145233"/>
            <a:ext cx="5935275" cy="4036570"/>
          </a:xfrm>
        </p:spPr>
        <p:txBody>
          <a:bodyPr/>
          <a:lstStyle/>
          <a:p>
            <a:r>
              <a:rPr lang="en-US" sz="2800" dirty="0"/>
              <a:t>Reuse of credentials / passwords</a:t>
            </a:r>
          </a:p>
          <a:p>
            <a:r>
              <a:rPr lang="en-US" sz="2800" dirty="0"/>
              <a:t>Simple, commonly used passwords</a:t>
            </a:r>
          </a:p>
          <a:p>
            <a:r>
              <a:rPr lang="en-US" sz="2800" dirty="0"/>
              <a:t>Lack of MFA</a:t>
            </a:r>
          </a:p>
          <a:p>
            <a:r>
              <a:rPr lang="en-US" sz="2800" dirty="0"/>
              <a:t>No password management tools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Credential Management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9FB65D-B764-3A45-A1C2-0DA798C94C1B}"/>
              </a:ext>
            </a:extLst>
          </p:cNvPr>
          <p:cNvSpPr txBox="1"/>
          <p:nvPr/>
        </p:nvSpPr>
        <p:spPr>
          <a:xfrm>
            <a:off x="7848600" y="4563275"/>
            <a:ext cx="3467100" cy="27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Source: 2020 Verizon DBIR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04E98-4E03-A546-B739-A97BF62FA6DC}"/>
              </a:ext>
            </a:extLst>
          </p:cNvPr>
          <p:cNvSpPr txBox="1"/>
          <p:nvPr/>
        </p:nvSpPr>
        <p:spPr>
          <a:xfrm>
            <a:off x="7572870" y="2008730"/>
            <a:ext cx="39479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4800" dirty="0">
                <a:solidFill>
                  <a:schemeClr val="accent2"/>
                </a:solidFill>
              </a:rPr>
              <a:t>80%</a:t>
            </a:r>
          </a:p>
          <a:p>
            <a:pPr algn="ctr">
              <a:buClr>
                <a:schemeClr val="accent2"/>
              </a:buClr>
            </a:pPr>
            <a:r>
              <a:rPr lang="en-US" sz="2800" dirty="0">
                <a:solidFill>
                  <a:schemeClr val="accent2"/>
                </a:solidFill>
              </a:rPr>
              <a:t>of breaches within Hacking involve brute force or the use of lost or stolen credentials</a:t>
            </a:r>
          </a:p>
        </p:txBody>
      </p:sp>
    </p:spTree>
    <p:extLst>
      <p:ext uri="{BB962C8B-B14F-4D97-AF65-F5344CB8AC3E}">
        <p14:creationId xmlns:p14="http://schemas.microsoft.com/office/powerpoint/2010/main" val="25670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Patching the Human Firewall</a:t>
            </a:r>
          </a:p>
        </p:txBody>
      </p:sp>
      <p:pic>
        <p:nvPicPr>
          <p:cNvPr id="9" name="Picture 8">
            <a:hlinkClick r:id="rId3"/>
            <a:extLst>
              <a:ext uri="{FF2B5EF4-FFF2-40B4-BE49-F238E27FC236}">
                <a16:creationId xmlns:a16="http://schemas.microsoft.com/office/drawing/2014/main" id="{5D0FAB88-8804-034C-A9A6-72F0E06880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971" y="4485161"/>
            <a:ext cx="5619570" cy="204245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CA857F0-B4FC-064D-B6EC-BE0C8080132F}"/>
              </a:ext>
            </a:extLst>
          </p:cNvPr>
          <p:cNvSpPr txBox="1">
            <a:spLocks/>
          </p:cNvSpPr>
          <p:nvPr/>
        </p:nvSpPr>
        <p:spPr>
          <a:xfrm>
            <a:off x="1140082" y="1528999"/>
            <a:ext cx="9902293" cy="281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/>
              <a:t>Preventative controls are helping</a:t>
            </a:r>
          </a:p>
          <a:p>
            <a:pPr lvl="1"/>
            <a:r>
              <a:rPr lang="en-US" sz="2400" dirty="0"/>
              <a:t>Not a replacement for good security awareness and training</a:t>
            </a:r>
          </a:p>
          <a:p>
            <a:pPr marL="76200" indent="0">
              <a:buNone/>
            </a:pPr>
            <a:endParaRPr lang="en-US" sz="2800" dirty="0"/>
          </a:p>
          <a:p>
            <a:r>
              <a:rPr lang="en-US" sz="2800" dirty="0"/>
              <a:t>Users seem blissfully unaware of the value of data or their impact on data security</a:t>
            </a:r>
          </a:p>
        </p:txBody>
      </p:sp>
    </p:spTree>
    <p:extLst>
      <p:ext uri="{BB962C8B-B14F-4D97-AF65-F5344CB8AC3E}">
        <p14:creationId xmlns:p14="http://schemas.microsoft.com/office/powerpoint/2010/main" val="29649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Just the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Network Segmentation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606967-DF34-D446-B2B1-F4165FFA9224}"/>
              </a:ext>
            </a:extLst>
          </p:cNvPr>
          <p:cNvGrpSpPr/>
          <p:nvPr/>
        </p:nvGrpSpPr>
        <p:grpSpPr>
          <a:xfrm>
            <a:off x="3352800" y="1885950"/>
            <a:ext cx="5638800" cy="3689350"/>
            <a:chOff x="990600" y="1885950"/>
            <a:chExt cx="5080000" cy="32639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84E8A-578A-364B-B69F-91F4BE0B5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1885950"/>
              <a:ext cx="5080000" cy="32639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8E5749-8D76-AD47-9247-961578571777}"/>
                </a:ext>
              </a:extLst>
            </p:cNvPr>
            <p:cNvSpPr txBox="1"/>
            <p:nvPr/>
          </p:nvSpPr>
          <p:spPr>
            <a:xfrm>
              <a:off x="1701800" y="1949450"/>
              <a:ext cx="1079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</a:rPr>
                <a:t>Attacker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6AC5A4-1F12-4145-8CD1-B4E4D0DBE0C4}"/>
                </a:ext>
              </a:extLst>
            </p:cNvPr>
            <p:cNvSpPr txBox="1"/>
            <p:nvPr/>
          </p:nvSpPr>
          <p:spPr>
            <a:xfrm>
              <a:off x="4473897" y="2914650"/>
              <a:ext cx="15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</a:rPr>
                <a:t>Flat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580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InfoSec Pressures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06A9F-B1F5-DE45-AA17-09683CFBA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327" y="2389750"/>
            <a:ext cx="3799576" cy="19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6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Under Pressure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94366" y="4271888"/>
            <a:ext cx="4241532" cy="2158581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2800" dirty="0"/>
              <a:t>20 years ago the hardened perimeter was your best defense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Keeping up with attackers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1505BD-CBF0-A64B-8532-AB9DC6C154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365" y="1743388"/>
            <a:ext cx="4241532" cy="252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127012-3E5E-C64B-8E16-7286D5C9B9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200" y="1743388"/>
            <a:ext cx="4166627" cy="253016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520864-CFED-124A-B40F-FC5EA39AE0C4}"/>
              </a:ext>
            </a:extLst>
          </p:cNvPr>
          <p:cNvSpPr txBox="1">
            <a:spLocks/>
          </p:cNvSpPr>
          <p:nvPr/>
        </p:nvSpPr>
        <p:spPr>
          <a:xfrm>
            <a:off x="6807199" y="4271888"/>
            <a:ext cx="4166628" cy="215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 algn="ctr">
              <a:buFont typeface="Arial"/>
              <a:buNone/>
            </a:pPr>
            <a:r>
              <a:rPr lang="en-US" sz="2800" dirty="0"/>
              <a:t>Today it’s defense-in-depth and zero trust</a:t>
            </a:r>
          </a:p>
        </p:txBody>
      </p:sp>
    </p:spTree>
    <p:extLst>
      <p:ext uri="{BB962C8B-B14F-4D97-AF65-F5344CB8AC3E}">
        <p14:creationId xmlns:p14="http://schemas.microsoft.com/office/powerpoint/2010/main" val="16161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Under Pressure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Keeping up with attackers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1B4691-DB0D-B341-8A72-8606B4C1F4A6}"/>
              </a:ext>
            </a:extLst>
          </p:cNvPr>
          <p:cNvGrpSpPr/>
          <p:nvPr/>
        </p:nvGrpSpPr>
        <p:grpSpPr>
          <a:xfrm>
            <a:off x="7006278" y="1783346"/>
            <a:ext cx="4798442" cy="3170440"/>
            <a:chOff x="1672575" y="2443853"/>
            <a:chExt cx="3463257" cy="3412711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CCE6172-A387-0746-A735-274CB813BF1D}"/>
                </a:ext>
              </a:extLst>
            </p:cNvPr>
            <p:cNvSpPr/>
            <p:nvPr/>
          </p:nvSpPr>
          <p:spPr>
            <a:xfrm>
              <a:off x="1672575" y="2443853"/>
              <a:ext cx="3463256" cy="331485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D3077E-2DA7-6449-AB23-C0AF62C14BCA}"/>
                </a:ext>
              </a:extLst>
            </p:cNvPr>
            <p:cNvSpPr txBox="1"/>
            <p:nvPr/>
          </p:nvSpPr>
          <p:spPr>
            <a:xfrm>
              <a:off x="1672576" y="2443853"/>
              <a:ext cx="3463256" cy="2981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6600" dirty="0">
                  <a:solidFill>
                    <a:schemeClr val="accent2"/>
                  </a:solidFill>
                </a:rPr>
                <a:t>80%</a:t>
              </a:r>
            </a:p>
            <a:p>
              <a:pPr algn="ctr">
                <a:buClr>
                  <a:schemeClr val="accent2"/>
                </a:buClr>
              </a:pPr>
              <a:r>
                <a:rPr lang="en-US" sz="3600" dirty="0">
                  <a:solidFill>
                    <a:schemeClr val="accent2"/>
                  </a:solidFill>
                </a:rPr>
                <a:t>of Malware-related incidents in EDU involved Ransomware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7FDE48-82DD-8642-983B-B8A2F1180ED2}"/>
                </a:ext>
              </a:extLst>
            </p:cNvPr>
            <p:cNvSpPr txBox="1"/>
            <p:nvPr/>
          </p:nvSpPr>
          <p:spPr>
            <a:xfrm>
              <a:off x="1957652" y="5364121"/>
              <a:ext cx="289310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Source: 2020 Verizon DBIR</a:t>
              </a:r>
            </a:p>
            <a:p>
              <a:endParaRPr lang="en-US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B4FE78-FFBA-2E4E-8CD9-9E3909C87F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25092" y="1783346"/>
            <a:ext cx="5140081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Ransomware is on the rise</a:t>
            </a:r>
          </a:p>
          <a:p>
            <a:r>
              <a:rPr lang="en-US" sz="2800" dirty="0"/>
              <a:t>Up from 48% in 2019</a:t>
            </a:r>
          </a:p>
          <a:p>
            <a:r>
              <a:rPr lang="en-US" sz="2800" dirty="0"/>
              <a:t>Primary EDU distribution means through websites </a:t>
            </a:r>
          </a:p>
          <a:p>
            <a:pPr lvl="1"/>
            <a:r>
              <a:rPr lang="en-US" sz="2400" dirty="0"/>
              <a:t>Unmonitored web-based mail from BYOD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12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Under Pressure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Getting them…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Staffing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52385-1A65-2447-8D66-70A6536B0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092" y="2133770"/>
            <a:ext cx="9163987" cy="4469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F5FD66-C7B2-5F4E-B6D8-45B7E05F8265}"/>
              </a:ext>
            </a:extLst>
          </p:cNvPr>
          <p:cNvSpPr txBox="1"/>
          <p:nvPr/>
        </p:nvSpPr>
        <p:spPr>
          <a:xfrm>
            <a:off x="3267854" y="6596801"/>
            <a:ext cx="47518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Source: ISACA State of Cybersecurity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0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Under Pressure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Keeping them…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Staffing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4EF4D-ABED-9B48-B545-4C3F21DC5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80" y="779490"/>
            <a:ext cx="6972300" cy="5575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EB6DE7-BF34-044D-88C1-44014DA08426}"/>
              </a:ext>
            </a:extLst>
          </p:cNvPr>
          <p:cNvSpPr txBox="1"/>
          <p:nvPr/>
        </p:nvSpPr>
        <p:spPr>
          <a:xfrm>
            <a:off x="3267854" y="6596801"/>
            <a:ext cx="47518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Source: ISACA State of Cybersecurity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63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Under Pressure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619767" y="3852520"/>
            <a:ext cx="9902293" cy="2533290"/>
          </a:xfrm>
        </p:spPr>
        <p:txBody>
          <a:bodyPr/>
          <a:lstStyle/>
          <a:p>
            <a:r>
              <a:rPr lang="en-US" sz="2800" dirty="0"/>
              <a:t>Seen most often with technology solutions</a:t>
            </a:r>
          </a:p>
          <a:p>
            <a:endParaRPr lang="en-US" sz="2800" dirty="0"/>
          </a:p>
          <a:p>
            <a:r>
              <a:rPr lang="en-US" sz="2800" dirty="0"/>
              <a:t>Often lacks accounting for the necessary supporting people and processes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Chasing the Silver Bullet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BD695-516D-9047-9608-4AF21B4DE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14" y="1839841"/>
            <a:ext cx="4604036" cy="18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7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7CE9F-86C6-B242-BE0D-95038ACCE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148" y="1978703"/>
            <a:ext cx="4058225" cy="27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4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Data Privacy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19ABD-133D-394E-9DE3-EEA48675A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386" y="4825517"/>
            <a:ext cx="2998608" cy="167922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B1C41F9-8E3F-C34E-BD95-A03141FE6D21}"/>
              </a:ext>
            </a:extLst>
          </p:cNvPr>
          <p:cNvGrpSpPr/>
          <p:nvPr/>
        </p:nvGrpSpPr>
        <p:grpSpPr>
          <a:xfrm>
            <a:off x="1573386" y="2073698"/>
            <a:ext cx="3314451" cy="2515153"/>
            <a:chOff x="677886" y="1869470"/>
            <a:chExt cx="3314451" cy="251515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E188FC-B974-DC4A-9EFC-DE5B2DCD480A}"/>
                </a:ext>
              </a:extLst>
            </p:cNvPr>
            <p:cNvGrpSpPr/>
            <p:nvPr/>
          </p:nvGrpSpPr>
          <p:grpSpPr>
            <a:xfrm>
              <a:off x="2497628" y="2900020"/>
              <a:ext cx="1494709" cy="1484603"/>
              <a:chOff x="10310009" y="5179548"/>
              <a:chExt cx="1494709" cy="148460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9FCF11C-283D-884B-A59C-CB869BD44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7152" y="5278435"/>
                <a:ext cx="1180425" cy="1385716"/>
              </a:xfrm>
              <a:prstGeom prst="rect">
                <a:avLst/>
              </a:prstGeom>
            </p:spPr>
          </p:pic>
          <p:sp>
            <p:nvSpPr>
              <p:cNvPr id="10" name="&quot;No&quot; Symbol 9">
                <a:extLst>
                  <a:ext uri="{FF2B5EF4-FFF2-40B4-BE49-F238E27FC236}">
                    <a16:creationId xmlns:a16="http://schemas.microsoft.com/office/drawing/2014/main" id="{69076FBA-CE6B-BB4B-AB0A-6C800D9B8FCB}"/>
                  </a:ext>
                </a:extLst>
              </p:cNvPr>
              <p:cNvSpPr/>
              <p:nvPr/>
            </p:nvSpPr>
            <p:spPr>
              <a:xfrm>
                <a:off x="10310009" y="5179548"/>
                <a:ext cx="1494709" cy="1438791"/>
              </a:xfrm>
              <a:prstGeom prst="noSmoking">
                <a:avLst>
                  <a:gd name="adj" fmla="val 5976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D67C34A-40FA-9048-87A0-8B69BDCEC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886" y="1869470"/>
              <a:ext cx="2069534" cy="1871176"/>
            </a:xfrm>
            <a:prstGeom prst="rect">
              <a:avLst/>
            </a:prstGeom>
          </p:spPr>
        </p:pic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2DE084-8EFA-A246-B172-674FA98ABCEF}"/>
              </a:ext>
            </a:extLst>
          </p:cNvPr>
          <p:cNvSpPr txBox="1">
            <a:spLocks/>
          </p:cNvSpPr>
          <p:nvPr/>
        </p:nvSpPr>
        <p:spPr>
          <a:xfrm>
            <a:off x="-144086" y="3203135"/>
            <a:ext cx="1636696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 algn="ctr">
              <a:buFont typeface="Arial"/>
              <a:buNone/>
            </a:pPr>
            <a:r>
              <a:rPr lang="en-US" sz="3200" dirty="0"/>
              <a:t>Here Today: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DCD4F3D-648E-A749-BC17-9B383458270D}"/>
              </a:ext>
            </a:extLst>
          </p:cNvPr>
          <p:cNvSpPr txBox="1">
            <a:spLocks/>
          </p:cNvSpPr>
          <p:nvPr/>
        </p:nvSpPr>
        <p:spPr>
          <a:xfrm>
            <a:off x="5371140" y="3289338"/>
            <a:ext cx="2133568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Proposed: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0364413-9C2B-DE45-82EB-04AD098FB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171091"/>
              </p:ext>
            </p:extLst>
          </p:nvPr>
        </p:nvGraphicFramePr>
        <p:xfrm>
          <a:off x="7758243" y="2408783"/>
          <a:ext cx="3049666" cy="2834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9666">
                  <a:extLst>
                    <a:ext uri="{9D8B030D-6E8A-4147-A177-3AD203B41FA5}">
                      <a16:colId xmlns:a16="http://schemas.microsoft.com/office/drawing/2014/main" val="3845029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State Legislation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New York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2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Maryland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9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Massachusetts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Hawaii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4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North Dakota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9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Washington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27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8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Data Privacy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D83156C-F298-334B-AA1E-473BEC3F7E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Does this even apply to you?</a:t>
            </a:r>
          </a:p>
          <a:p>
            <a:r>
              <a:rPr lang="en-US" sz="2800" dirty="0"/>
              <a:t>Not-for-profit vs. For-profit</a:t>
            </a:r>
          </a:p>
          <a:p>
            <a:r>
              <a:rPr lang="en-US" sz="2800" dirty="0"/>
              <a:t>Vendors / Services Providers</a:t>
            </a:r>
          </a:p>
          <a:p>
            <a:pPr lvl="1"/>
            <a:r>
              <a:rPr lang="en-US" sz="2400" dirty="0"/>
              <a:t>Obligation to protect covered data</a:t>
            </a:r>
          </a:p>
          <a:p>
            <a:endParaRPr lang="en-US" sz="2800" dirty="0"/>
          </a:p>
          <a:p>
            <a:pPr marL="76200" indent="0">
              <a:buNone/>
            </a:pPr>
            <a:r>
              <a:rPr lang="en-US" sz="2800" dirty="0"/>
              <a:t>Good reference article on this topic:</a:t>
            </a:r>
          </a:p>
          <a:p>
            <a:pPr marL="76200" indent="0">
              <a:buNone/>
            </a:pPr>
            <a:r>
              <a:rPr lang="en-US" sz="2000" dirty="0">
                <a:hlinkClick r:id="rId3"/>
              </a:rPr>
              <a:t>https://iapp.org/news/a/what-does-the-ccpa-mean-for-colleges-and-universities/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87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Data Privacy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E85115-4F68-2B40-928F-8106E0459B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657433"/>
              </p:ext>
            </p:extLst>
          </p:nvPr>
        </p:nvGraphicFramePr>
        <p:xfrm>
          <a:off x="677886" y="2218544"/>
          <a:ext cx="10969471" cy="3762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7A413BD-EF29-9443-AF2B-B3953CE60A2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Considerations for both Privacy and InfoSec</a:t>
            </a:r>
          </a:p>
        </p:txBody>
      </p:sp>
    </p:spTree>
    <p:extLst>
      <p:ext uri="{BB962C8B-B14F-4D97-AF65-F5344CB8AC3E}">
        <p14:creationId xmlns:p14="http://schemas.microsoft.com/office/powerpoint/2010/main" val="23258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Breaches are regularly occurring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Third Party Risk Management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A821E-D8AC-664A-99A7-A8D1124B2F5C}"/>
              </a:ext>
            </a:extLst>
          </p:cNvPr>
          <p:cNvSpPr txBox="1"/>
          <p:nvPr/>
        </p:nvSpPr>
        <p:spPr>
          <a:xfrm>
            <a:off x="2488137" y="2360396"/>
            <a:ext cx="36885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Breach through Canon Business Process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Data-leak through unauthorized access to an employee email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Employee personal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273BC7-F634-5644-BCD7-39F6495B7383}"/>
              </a:ext>
            </a:extLst>
          </p:cNvPr>
          <p:cNvSpPr txBox="1"/>
          <p:nvPr/>
        </p:nvSpPr>
        <p:spPr>
          <a:xfrm>
            <a:off x="8842846" y="4608772"/>
            <a:ext cx="3285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Ransomware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Exposed data from Tesla, SpaceX, Boeing, Lockheed Martin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6E4846-CD74-584A-8C88-40C4114040B6}"/>
              </a:ext>
            </a:extLst>
          </p:cNvPr>
          <p:cNvSpPr txBox="1"/>
          <p:nvPr/>
        </p:nvSpPr>
        <p:spPr>
          <a:xfrm>
            <a:off x="2513489" y="4544716"/>
            <a:ext cx="3663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Breach through Third Party Email Vendor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Malicious attack to access email accounts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&gt;1MM customers and employees impacted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C0E148-DCBF-684B-BFA7-D9279D59CE3E}"/>
              </a:ext>
            </a:extLst>
          </p:cNvPr>
          <p:cNvSpPr txBox="1"/>
          <p:nvPr/>
        </p:nvSpPr>
        <p:spPr>
          <a:xfrm>
            <a:off x="8783246" y="2346955"/>
            <a:ext cx="34087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Breach through Third-party cloud hosting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Misconfigured cloud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Exposed SSN’s, drivers license numbers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06A103-703D-404D-89C7-0BA60561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07" y="2346955"/>
            <a:ext cx="1641054" cy="1641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729312-AFCF-C043-938F-980B94B18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839" y="4793794"/>
            <a:ext cx="1030990" cy="10309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7479D7-7BF5-874D-860E-0704655DF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972" y="2346955"/>
            <a:ext cx="1917700" cy="1917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88DDF8-8595-4C4F-9D14-9F10108C8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655" y="4605376"/>
            <a:ext cx="2924591" cy="140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6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Third Party Risk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35BBF3-9994-A449-BCA3-80F3ACF2E0A4}"/>
              </a:ext>
            </a:extLst>
          </p:cNvPr>
          <p:cNvSpPr txBox="1"/>
          <p:nvPr/>
        </p:nvSpPr>
        <p:spPr>
          <a:xfrm>
            <a:off x="7050848" y="1365363"/>
            <a:ext cx="41144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4800" dirty="0">
                <a:solidFill>
                  <a:schemeClr val="accent2"/>
                </a:solidFill>
              </a:rPr>
              <a:t>60%</a:t>
            </a:r>
          </a:p>
          <a:p>
            <a:pPr algn="ctr">
              <a:buClr>
                <a:schemeClr val="accent2"/>
              </a:buClr>
            </a:pPr>
            <a:r>
              <a:rPr lang="en-US" sz="2800" dirty="0">
                <a:solidFill>
                  <a:schemeClr val="accent2"/>
                </a:solidFill>
              </a:rPr>
              <a:t>of organizations believe they are only somewhat or not effective at vetting third parties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FE3033-7F40-274D-AAC9-3AB2C1413088}"/>
              </a:ext>
            </a:extLst>
          </p:cNvPr>
          <p:cNvSpPr txBox="1"/>
          <p:nvPr/>
        </p:nvSpPr>
        <p:spPr>
          <a:xfrm>
            <a:off x="6916710" y="4383520"/>
            <a:ext cx="43826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4800" dirty="0">
                <a:solidFill>
                  <a:schemeClr val="accent2"/>
                </a:solidFill>
              </a:rPr>
              <a:t>8%</a:t>
            </a:r>
          </a:p>
          <a:p>
            <a:pPr algn="ctr">
              <a:buClr>
                <a:schemeClr val="accent2"/>
              </a:buClr>
            </a:pPr>
            <a:r>
              <a:rPr lang="en-US" sz="2800" dirty="0">
                <a:solidFill>
                  <a:schemeClr val="accent2"/>
                </a:solidFill>
              </a:rPr>
              <a:t>of assessments result in organizational action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0D368B-7AE0-7544-98D7-63712AD6CC11}"/>
              </a:ext>
            </a:extLst>
          </p:cNvPr>
          <p:cNvSpPr txBox="1"/>
          <p:nvPr/>
        </p:nvSpPr>
        <p:spPr>
          <a:xfrm>
            <a:off x="4051301" y="6390125"/>
            <a:ext cx="4346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Source: The Cost of Third-Party Cybersecurity Risk Management</a:t>
            </a:r>
          </a:p>
          <a:p>
            <a:pPr algn="ctr"/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Ponemon Institute LLC, March 2019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37AA25-67F6-0C45-92AB-AD7C16BFD482}"/>
              </a:ext>
            </a:extLst>
          </p:cNvPr>
          <p:cNvCxnSpPr/>
          <p:nvPr/>
        </p:nvCxnSpPr>
        <p:spPr>
          <a:xfrm>
            <a:off x="7787256" y="4186608"/>
            <a:ext cx="26797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40E52EF-BBA5-BE42-A94F-309381A649E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12461" y="2013729"/>
            <a:ext cx="6487828" cy="4036570"/>
          </a:xfrm>
        </p:spPr>
        <p:txBody>
          <a:bodyPr/>
          <a:lstStyle/>
          <a:p>
            <a:pPr marL="76200" indent="0">
              <a:buNone/>
            </a:pPr>
            <a:r>
              <a:rPr lang="en-US" sz="2800" dirty="0"/>
              <a:t>Key Considerations</a:t>
            </a:r>
          </a:p>
          <a:p>
            <a:r>
              <a:rPr lang="en-US" sz="2800" dirty="0"/>
              <a:t>Vendor Identification</a:t>
            </a:r>
          </a:p>
          <a:p>
            <a:pPr lvl="1"/>
            <a:r>
              <a:rPr lang="en-US" sz="2400" dirty="0"/>
              <a:t>Critical / High Risk</a:t>
            </a:r>
          </a:p>
          <a:p>
            <a:r>
              <a:rPr lang="en-US" sz="2800" dirty="0"/>
              <a:t>Assessment Strategy</a:t>
            </a:r>
          </a:p>
          <a:p>
            <a:r>
              <a:rPr lang="en-US" sz="2800" dirty="0"/>
              <a:t>Contractual Requirements</a:t>
            </a:r>
          </a:p>
          <a:p>
            <a:r>
              <a:rPr lang="en-US" sz="2800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24675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Changing Landscape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F7266-04F7-F140-8505-C553E95D27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40082" y="1528999"/>
            <a:ext cx="9902293" cy="4036570"/>
          </a:xfrm>
        </p:spPr>
        <p:txBody>
          <a:bodyPr/>
          <a:lstStyle/>
          <a:p>
            <a:endParaRPr lang="en-US" sz="2800" dirty="0"/>
          </a:p>
          <a:p>
            <a:pPr marL="76200" indent="0">
              <a:buNone/>
            </a:pPr>
            <a:r>
              <a:rPr lang="en-US" sz="3200" dirty="0"/>
              <a:t>Key Challenges</a:t>
            </a:r>
          </a:p>
          <a:p>
            <a:r>
              <a:rPr lang="en-US" sz="2800" dirty="0"/>
              <a:t>Decentralization</a:t>
            </a:r>
          </a:p>
          <a:p>
            <a:r>
              <a:rPr lang="en-US" sz="2800" dirty="0"/>
              <a:t>Reliance on home networks</a:t>
            </a:r>
          </a:p>
          <a:p>
            <a:r>
              <a:rPr lang="en-US" sz="2800" dirty="0"/>
              <a:t>Remote connectivity </a:t>
            </a:r>
          </a:p>
          <a:p>
            <a:r>
              <a:rPr lang="en-US" sz="2800" dirty="0"/>
              <a:t>End point protection</a:t>
            </a:r>
          </a:p>
          <a:p>
            <a:r>
              <a:rPr lang="en-US" sz="2800" dirty="0"/>
              <a:t>Data leakage</a:t>
            </a:r>
          </a:p>
          <a:p>
            <a:pPr marL="76200" indent="0">
              <a:buNone/>
            </a:pPr>
            <a:endParaRPr lang="en-US" sz="28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C6795-8445-0E45-AE7D-03A226BF7F93}"/>
              </a:ext>
            </a:extLst>
          </p:cNvPr>
          <p:cNvSpPr txBox="1">
            <a:spLocks/>
          </p:cNvSpPr>
          <p:nvPr/>
        </p:nvSpPr>
        <p:spPr>
          <a:xfrm>
            <a:off x="677886" y="779490"/>
            <a:ext cx="9902293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dirty="0"/>
              <a:t>Remote Workforce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1EBA4C-783B-BB42-BF39-DA774B0B3D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149" y="2681523"/>
            <a:ext cx="2415707" cy="241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AB81C-42C2-484D-8DEB-38C673248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238" y="299759"/>
            <a:ext cx="9903318" cy="684429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Lessons learned…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7CE9F-86C6-B242-BE0D-95038ACCE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903" y="2263516"/>
            <a:ext cx="4058225" cy="2700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15806B-6480-8E43-8763-5B01C2596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502" y="2524662"/>
            <a:ext cx="3799576" cy="1948191"/>
          </a:xfrm>
          <a:prstGeom prst="rect">
            <a:avLst/>
          </a:prstGeom>
        </p:spPr>
      </p:pic>
      <p:pic>
        <p:nvPicPr>
          <p:cNvPr id="6" name="Picture 5" descr="http://sd.keepcalm-o-matic.co.uk/i/keep-calm-and-get-back-to-basics-15.png">
            <a:extLst>
              <a:ext uri="{FF2B5EF4-FFF2-40B4-BE49-F238E27FC236}">
                <a16:creationId xmlns:a16="http://schemas.microsoft.com/office/drawing/2014/main" id="{40A0BE97-AA35-134E-9ABD-BB84D670D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192" y="1718067"/>
            <a:ext cx="3048888" cy="35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79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DAA84A9-ABA2-8441-8D57-C19E65D6E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092" y="1963555"/>
            <a:ext cx="6552262" cy="2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9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8"/>
          <p:cNvSpPr txBox="1">
            <a:spLocks noGrp="1"/>
          </p:cNvSpPr>
          <p:nvPr>
            <p:ph type="body" idx="1"/>
          </p:nvPr>
        </p:nvSpPr>
        <p:spPr>
          <a:xfrm>
            <a:off x="1162137" y="3928543"/>
            <a:ext cx="5854679" cy="97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dirty="0"/>
              <a:t>Gary Brickhouse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dirty="0">
                <a:hlinkClick r:id="rId3"/>
              </a:rPr>
              <a:t>gary.brickhouse@guidepointsecurity.com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endParaRPr lang="en-US" dirty="0"/>
          </a:p>
        </p:txBody>
      </p:sp>
      <p:sp>
        <p:nvSpPr>
          <p:cNvPr id="396" name="Google Shape;396;p18"/>
          <p:cNvSpPr txBox="1">
            <a:spLocks noGrp="1"/>
          </p:cNvSpPr>
          <p:nvPr>
            <p:ph type="body" idx="2"/>
          </p:nvPr>
        </p:nvSpPr>
        <p:spPr>
          <a:xfrm>
            <a:off x="1162138" y="1385840"/>
            <a:ext cx="5854679" cy="237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</a:pPr>
            <a:r>
              <a:rPr lang="en-US" dirty="0"/>
              <a:t>Thank You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uidePoint Security Template">
  <a:themeElements>
    <a:clrScheme name="Custom 2">
      <a:dk1>
        <a:srgbClr val="3A4451"/>
      </a:dk1>
      <a:lt1>
        <a:srgbClr val="384450"/>
      </a:lt1>
      <a:dk2>
        <a:srgbClr val="FEFFFF"/>
      </a:dk2>
      <a:lt2>
        <a:srgbClr val="031D41"/>
      </a:lt2>
      <a:accent1>
        <a:srgbClr val="041E41"/>
      </a:accent1>
      <a:accent2>
        <a:srgbClr val="43B02A"/>
      </a:accent2>
      <a:accent3>
        <a:srgbClr val="41B6E6"/>
      </a:accent3>
      <a:accent4>
        <a:srgbClr val="236192"/>
      </a:accent4>
      <a:accent5>
        <a:srgbClr val="005EB8"/>
      </a:accent5>
      <a:accent6>
        <a:srgbClr val="999999"/>
      </a:accent6>
      <a:hlink>
        <a:srgbClr val="43B02A"/>
      </a:hlink>
      <a:folHlink>
        <a:srgbClr val="43B02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60473</TotalTime>
  <Words>875</Words>
  <Application>Microsoft Macintosh PowerPoint</Application>
  <PresentationFormat>Widescreen</PresentationFormat>
  <Paragraphs>279</Paragraphs>
  <Slides>32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Courier New</vt:lpstr>
      <vt:lpstr>Lato</vt:lpstr>
      <vt:lpstr>Verdana</vt:lpstr>
      <vt:lpstr>GuidePoint Security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Nienaber</dc:creator>
  <cp:lastModifiedBy>Microsoft Office User</cp:lastModifiedBy>
  <cp:revision>215</cp:revision>
  <cp:lastPrinted>2020-08-13T03:06:59Z</cp:lastPrinted>
  <dcterms:created xsi:type="dcterms:W3CDTF">2018-03-22T18:40:41Z</dcterms:created>
  <dcterms:modified xsi:type="dcterms:W3CDTF">2020-08-13T13:03:59Z</dcterms:modified>
</cp:coreProperties>
</file>