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9" r:id="rId2"/>
    <p:sldId id="365" r:id="rId3"/>
    <p:sldId id="391" r:id="rId4"/>
    <p:sldId id="393" r:id="rId5"/>
    <p:sldId id="394" r:id="rId6"/>
    <p:sldId id="395" r:id="rId7"/>
    <p:sldId id="397" r:id="rId8"/>
    <p:sldId id="396" r:id="rId9"/>
    <p:sldId id="392" r:id="rId10"/>
  </p:sldIdLst>
  <p:sldSz cx="9144000" cy="6858000" type="screen4x3"/>
  <p:notesSz cx="6881813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FFFF"/>
    <a:srgbClr val="FF7C80"/>
    <a:srgbClr val="D9D9D9"/>
    <a:srgbClr val="FF3399"/>
    <a:srgbClr val="2675B4"/>
    <a:srgbClr val="99999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1" autoAdjust="0"/>
    <p:restoredTop sz="95401" autoAdjust="0"/>
  </p:normalViewPr>
  <p:slideViewPr>
    <p:cSldViewPr>
      <p:cViewPr>
        <p:scale>
          <a:sx n="64" d="100"/>
          <a:sy n="64" d="100"/>
        </p:scale>
        <p:origin x="116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466" y="-102"/>
      </p:cViewPr>
      <p:guideLst>
        <p:guide orient="horz" pos="2929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90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84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90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anose="02020603050405020304" pitchFamily="18" charset="0"/>
              </a:defRPr>
            </a:lvl1pPr>
          </a:lstStyle>
          <a:p>
            <a:fld id="{1C88EB3E-5F52-445A-92B2-AB544F16A0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685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90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16425"/>
            <a:ext cx="50498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4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Times" pitchFamily="-64" charset="0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90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76" tIns="46538" rIns="93076" bIns="46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anose="02020603050405020304" pitchFamily="18" charset="0"/>
              </a:defRPr>
            </a:lvl1pPr>
          </a:lstStyle>
          <a:p>
            <a:fld id="{DA7715C3-8EAF-4FBA-A495-D6D327B75D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391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4" charset="0"/>
        <a:ea typeface="Osaka" pitchFamily="-64" charset="-128"/>
        <a:cs typeface="Osaka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4" charset="0"/>
        <a:ea typeface="Osaka" pitchFamily="-64" charset="-128"/>
        <a:cs typeface="Osaka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4" charset="0"/>
        <a:ea typeface="Osaka" pitchFamily="-64" charset="-128"/>
        <a:cs typeface="Osaka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4" charset="0"/>
        <a:ea typeface="Osaka" pitchFamily="-64" charset="-128"/>
        <a:cs typeface="Osaka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4" charset="0"/>
        <a:ea typeface="Osaka" pitchFamily="-64" charset="-128"/>
        <a:cs typeface="Osaka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  <a:ea typeface="Osaka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9pPr>
          </a:lstStyle>
          <a:p>
            <a:fld id="{1E42F62E-F3B8-4A09-A8E4-A8F987E98A28}" type="slidenum">
              <a:rPr lang="en-US" altLang="en-US" sz="1300">
                <a:latin typeface="Times" panose="02020603050405020304" pitchFamily="18" charset="0"/>
              </a:rPr>
              <a:pPr/>
              <a:t>1</a:t>
            </a:fld>
            <a:endParaRPr lang="en-US" altLang="en-US" sz="13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312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715C3-8EAF-4FBA-A495-D6D327B75D7E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748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019800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ctr"/>
          <a:lstStyle>
            <a:lvl1pPr algn="ctr"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Font typeface="Wingdings" pitchFamily="-64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414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0A5E9A-BF90-4172-A066-37CF7FB02F6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443A2-24A3-4075-8D2A-86E1BC1FA912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3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1F4F9-6AE5-4C77-A415-75D7ABA5082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2A325-D362-4310-90AB-F30C4C8FF41E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2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0A9D4-E9FD-4E24-84A7-942356B38EE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503D3-582D-4E92-9640-76796B027117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0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D5F220-1F65-40D1-9F00-41664F7830B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05747-BCFB-4062-8AD1-FD62CCF1AEFD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0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129463" y="6159500"/>
            <a:ext cx="1447800" cy="685800"/>
          </a:xfrm>
        </p:spPr>
        <p:txBody>
          <a:bodyPr/>
          <a:lstStyle>
            <a:lvl1pPr>
              <a:defRPr/>
            </a:lvl1pPr>
          </a:lstStyle>
          <a:p>
            <a:fld id="{1C063D9B-CB54-4260-9781-1DBD8AAE251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F72BB-925D-4DC1-BAB1-63100C1E2B7C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84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EFDB6-0A2C-49FE-9FFF-0C423CAC08A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4C616-C842-4B01-AD64-3FE866BF04B9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4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F69B8A-10C2-486B-B213-0304A5B55FC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EDC01-49C7-4705-8460-D87F6956B210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1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BF21FE-3590-453D-8C40-F1CBA645918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F2725-40A7-40CB-9929-1D108F930752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90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761B3-210A-4EA2-8BAC-C3A7F2D5190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B5D6-9FEE-471C-A03D-AA6DEA82A971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86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042709-5CA3-4581-BDB9-51A02BD66FE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16AC6-C7B2-4DCA-8C66-17FD9F63D76A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650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762000"/>
            <a:ext cx="792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D6275-F441-40CC-BCF7-9E063010C3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2A26A-0AE5-451E-BDFA-CEA50135EFAA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Osaka"/>
                <a:cs typeface="Osaka"/>
              </a:defRPr>
            </a:lvl9pPr>
          </a:lstStyle>
          <a:p>
            <a:pPr algn="l">
              <a:defRPr/>
            </a:pPr>
            <a:endParaRPr lang="en-US" altLang="en-US" smtClean="0">
              <a:latin typeface="Times" pitchFamily="18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IS&amp;T Governance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54850" y="6084888"/>
            <a:ext cx="1447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>
                <a:solidFill>
                  <a:srgbClr val="D9D9D9"/>
                </a:solidFill>
                <a:latin typeface="Arial" panose="020B0604020202020204" pitchFamily="34" charset="0"/>
              </a:defRPr>
            </a:lvl1pPr>
          </a:lstStyle>
          <a:p>
            <a:fld id="{F64F8807-ECF1-47E0-8F31-1E157CDC23F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+mn-lt"/>
                <a:ea typeface="Osaka" pitchFamily="-64" charset="-128"/>
                <a:cs typeface="+mn-cs"/>
              </a:defRPr>
            </a:lvl1pPr>
          </a:lstStyle>
          <a:p>
            <a:pPr>
              <a:defRPr/>
            </a:pPr>
            <a:fld id="{8A886786-B7D1-418B-84CC-F4A09F49A122}" type="datetime1">
              <a:rPr lang="en-US"/>
              <a:pPr>
                <a:defRPr/>
              </a:pPr>
              <a:t>12/6/2016</a:t>
            </a:fld>
            <a:endParaRPr lang="en-US" dirty="0"/>
          </a:p>
        </p:txBody>
      </p:sp>
      <p:pic>
        <p:nvPicPr>
          <p:cNvPr id="1032" name="Picture 19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6208713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922" r:id="rId1"/>
    <p:sldLayoutId id="2147485923" r:id="rId2"/>
    <p:sldLayoutId id="2147485913" r:id="rId3"/>
    <p:sldLayoutId id="2147485914" r:id="rId4"/>
    <p:sldLayoutId id="2147485915" r:id="rId5"/>
    <p:sldLayoutId id="2147485924" r:id="rId6"/>
    <p:sldLayoutId id="2147485916" r:id="rId7"/>
    <p:sldLayoutId id="2147485917" r:id="rId8"/>
    <p:sldLayoutId id="2147485918" r:id="rId9"/>
    <p:sldLayoutId id="2147485919" r:id="rId10"/>
    <p:sldLayoutId id="2147485920" r:id="rId11"/>
    <p:sldLayoutId id="2147485921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Osak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Osak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Osak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ADW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Users Group Meeting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447800" y="3200400"/>
            <a:ext cx="6400800" cy="17526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December 2,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Agenda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27529" y="1434353"/>
            <a:ext cx="7924800" cy="3886200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Introductions </a:t>
            </a:r>
            <a:r>
              <a:rPr lang="en-US" dirty="0" smtClean="0"/>
              <a:t>and Updates</a:t>
            </a:r>
          </a:p>
          <a:p>
            <a:pPr lvl="0">
              <a:lnSpc>
                <a:spcPct val="150000"/>
              </a:lnSpc>
            </a:pPr>
            <a:r>
              <a:rPr lang="en-US" dirty="0" smtClean="0"/>
              <a:t>Update on Scheduled Releases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en-US" dirty="0" smtClean="0"/>
              <a:t>Enhancements to Enrollment Data</a:t>
            </a:r>
            <a:endParaRPr lang="en-US" b="1" dirty="0" smtClean="0"/>
          </a:p>
          <a:p>
            <a:pPr lvl="1">
              <a:lnSpc>
                <a:spcPct val="150000"/>
              </a:lnSpc>
            </a:pPr>
            <a:r>
              <a:rPr lang="en-US" b="1" dirty="0" smtClean="0"/>
              <a:t>Registration Data Right Away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All Students Regardless of Status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b="1" dirty="0" smtClean="0"/>
              <a:t>Details on Withdrawals and Leaves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All Course Data from Registration – Including Drops/Withdrawals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9pPr>
          </a:lstStyle>
          <a:p>
            <a:fld id="{74286388-C078-473D-9666-D1F8BB0A426C}" type="slidenum">
              <a:rPr lang="en-US" altLang="en-US" sz="4400">
                <a:solidFill>
                  <a:srgbClr val="D9D9D9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en-US" sz="4400">
              <a:solidFill>
                <a:srgbClr val="D9D9D9"/>
              </a:solidFill>
              <a:latin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C47FAA16-FD55-49B6-A861-5513B2B0BCC9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685800"/>
          </a:xfrm>
        </p:spPr>
        <p:txBody>
          <a:bodyPr/>
          <a:lstStyle/>
          <a:p>
            <a:r>
              <a:rPr lang="en-US" altLang="en-US" dirty="0" smtClean="0"/>
              <a:t>ADW Releases</a:t>
            </a: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924800" cy="3886200"/>
          </a:xfrm>
        </p:spPr>
        <p:txBody>
          <a:bodyPr/>
          <a:lstStyle/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1: Admissions – Undergraduate and Graduate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</a:t>
            </a:r>
            <a:r>
              <a:rPr lang="en-US" sz="1600" dirty="0"/>
              <a:t>2: </a:t>
            </a:r>
            <a:r>
              <a:rPr lang="en-US" sz="1600" dirty="0" smtClean="0"/>
              <a:t>Registration &amp; Enrollment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</a:t>
            </a:r>
            <a:r>
              <a:rPr lang="en-US" sz="1600" dirty="0"/>
              <a:t>3: Admission and Financial Aid – </a:t>
            </a:r>
            <a:r>
              <a:rPr lang="en-US" sz="1600" dirty="0" smtClean="0"/>
              <a:t>Freshman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4:Registration &amp; Enrollment-Enhancements</a:t>
            </a:r>
          </a:p>
          <a:p>
            <a:pPr lvl="3">
              <a:lnSpc>
                <a:spcPct val="150000"/>
              </a:lnSpc>
              <a:defRPr/>
            </a:pPr>
            <a:r>
              <a:rPr lang="en-US" sz="1600" dirty="0" smtClean="0"/>
              <a:t>New Indicators (</a:t>
            </a:r>
            <a:r>
              <a:rPr lang="en-US" sz="1600" dirty="0" err="1" smtClean="0"/>
              <a:t>Pardee</a:t>
            </a:r>
            <a:r>
              <a:rPr lang="en-US" sz="1600" dirty="0" smtClean="0"/>
              <a:t>, Athletic, KHC) in prod</a:t>
            </a:r>
          </a:p>
          <a:p>
            <a:pPr lvl="3">
              <a:lnSpc>
                <a:spcPct val="150000"/>
              </a:lnSpc>
              <a:defRPr/>
            </a:pPr>
            <a:r>
              <a:rPr lang="en-US" sz="1600" dirty="0" smtClean="0"/>
              <a:t>Enhanced GPA measurements</a:t>
            </a:r>
            <a:endParaRPr lang="en-US" sz="1600" dirty="0"/>
          </a:p>
          <a:p>
            <a:pPr marL="1371600" lvl="3" indent="0">
              <a:lnSpc>
                <a:spcPct val="150000"/>
              </a:lnSpc>
              <a:buNone/>
              <a:defRPr/>
            </a:pPr>
            <a:r>
              <a:rPr lang="en-US" sz="1600" dirty="0"/>
              <a:t> </a:t>
            </a:r>
            <a:r>
              <a:rPr lang="en-US" sz="1600" dirty="0" smtClean="0"/>
              <a:t>   Expansion of enrollment data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</a:t>
            </a:r>
            <a:r>
              <a:rPr lang="en-US" sz="1600" dirty="0"/>
              <a:t>5: </a:t>
            </a:r>
            <a:r>
              <a:rPr lang="en-US" sz="1600" dirty="0" smtClean="0"/>
              <a:t>Outcomes: (graduation, dual degrees and expanded HEGIS)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6:Financial </a:t>
            </a:r>
            <a:r>
              <a:rPr lang="en-US" sz="1600" dirty="0"/>
              <a:t>Aid – Undergraduate and </a:t>
            </a:r>
            <a:r>
              <a:rPr lang="en-US" sz="1600" dirty="0" smtClean="0"/>
              <a:t>Graduate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1600" dirty="0" smtClean="0"/>
              <a:t>Release 7: Faculty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7172" name="Date Placeholder 4"/>
          <p:cNvSpPr txBox="1">
            <a:spLocks/>
          </p:cNvSpPr>
          <p:nvPr/>
        </p:nvSpPr>
        <p:spPr bwMode="auto">
          <a:xfrm>
            <a:off x="6705600" y="0"/>
            <a:ext cx="1905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algn="l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algn="l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 algn="l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 algn="l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AA563CE-70CD-45B8-8A9F-E689F0CE368E}" type="datetime1">
              <a:rPr lang="en-US" altLang="en-US" sz="1200">
                <a:solidFill>
                  <a:srgbClr val="808080"/>
                </a:solidFill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12/6/2016</a:t>
            </a:fld>
            <a:endParaRPr lang="en-US" altLang="en-US" sz="1200">
              <a:solidFill>
                <a:srgbClr val="808080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86600" y="5903913"/>
            <a:ext cx="1447800" cy="68580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anose="020B0502020104020203" pitchFamily="34" charset="0"/>
                <a:ea typeface="Osaka"/>
                <a:cs typeface="Osaka"/>
              </a:defRPr>
            </a:lvl9pPr>
          </a:lstStyle>
          <a:p>
            <a:fld id="{836F2BC1-2189-4A1E-8B3D-CEE7AC62E1A1}" type="slidenum">
              <a:rPr lang="en-US" altLang="en-US" sz="4400">
                <a:solidFill>
                  <a:srgbClr val="D9D9D9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en-US" sz="4400">
              <a:solidFill>
                <a:srgbClr val="D9D9D9"/>
              </a:solidFill>
              <a:latin typeface="Arial" panose="020B0604020202020204" pitchFamily="34" charset="0"/>
            </a:endParaRPr>
          </a:p>
        </p:txBody>
      </p:sp>
      <p:pic>
        <p:nvPicPr>
          <p:cNvPr id="717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752600"/>
            <a:ext cx="431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117725"/>
            <a:ext cx="431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482850"/>
            <a:ext cx="431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405187"/>
            <a:ext cx="431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794125"/>
            <a:ext cx="431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6500" y="4159250"/>
            <a:ext cx="58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7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Enhancements to Enrollment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200"/>
              </a:spcAft>
            </a:pPr>
            <a:r>
              <a:rPr lang="en-US" dirty="0"/>
              <a:t>Registration data </a:t>
            </a:r>
            <a:r>
              <a:rPr lang="en-US" dirty="0" smtClean="0"/>
              <a:t>will now </a:t>
            </a:r>
            <a:r>
              <a:rPr lang="en-US" dirty="0"/>
              <a:t>be available for upcoming semesters, </a:t>
            </a:r>
            <a:r>
              <a:rPr lang="en-US" dirty="0" smtClean="0"/>
              <a:t>beginning as </a:t>
            </a:r>
            <a:r>
              <a:rPr lang="en-US" dirty="0"/>
              <a:t>soon as students </a:t>
            </a:r>
            <a:r>
              <a:rPr lang="en-US" dirty="0" smtClean="0"/>
              <a:t>start to register </a:t>
            </a:r>
            <a:r>
              <a:rPr lang="en-US" dirty="0"/>
              <a:t>for classes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Enrollment data will now include all </a:t>
            </a:r>
            <a:r>
              <a:rPr lang="en-US" dirty="0"/>
              <a:t>students, regardless of whether currently registered or </a:t>
            </a:r>
            <a:r>
              <a:rPr lang="en-US" dirty="0" smtClean="0"/>
              <a:t>settled, or withdrawn</a:t>
            </a:r>
            <a:endParaRPr lang="en-US" dirty="0"/>
          </a:p>
          <a:p>
            <a:pPr lvl="0">
              <a:spcAft>
                <a:spcPts val="1200"/>
              </a:spcAft>
            </a:pPr>
            <a:r>
              <a:rPr lang="en-US" dirty="0" smtClean="0"/>
              <a:t>Data </a:t>
            </a:r>
            <a:r>
              <a:rPr lang="en-US" dirty="0"/>
              <a:t>on student withdrawals and leaves of </a:t>
            </a:r>
            <a:r>
              <a:rPr lang="en-US" dirty="0" smtClean="0"/>
              <a:t>absence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Data </a:t>
            </a:r>
            <a:r>
              <a:rPr lang="en-US" dirty="0"/>
              <a:t>on all </a:t>
            </a:r>
            <a:r>
              <a:rPr lang="en-US" dirty="0" smtClean="0"/>
              <a:t>courses regardless of status (registered, adds, drops and withdrawn)</a:t>
            </a: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A5E9A-BF90-4172-A066-37CF7FB02F6C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69443A2-24A3-4075-8D2A-86E1BC1FA912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6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077200" cy="685800"/>
          </a:xfrm>
        </p:spPr>
        <p:txBody>
          <a:bodyPr/>
          <a:lstStyle/>
          <a:p>
            <a:r>
              <a:rPr lang="en-US" dirty="0" smtClean="0"/>
              <a:t>Data Available Before Semester Starts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3886200"/>
          </a:xfrm>
        </p:spPr>
        <p:txBody>
          <a:bodyPr/>
          <a:lstStyle/>
          <a:p>
            <a:pPr lvl="0"/>
            <a:r>
              <a:rPr lang="en-US" dirty="0" smtClean="0"/>
              <a:t>Beginning </a:t>
            </a:r>
            <a:r>
              <a:rPr lang="en-US" dirty="0" smtClean="0"/>
              <a:t>the Saturday after registration opens for a semester, </a:t>
            </a:r>
            <a:r>
              <a:rPr lang="en-US" dirty="0" smtClean="0"/>
              <a:t>weekly snapshots of data will be </a:t>
            </a:r>
            <a:r>
              <a:rPr lang="en-US" dirty="0" smtClean="0"/>
              <a:t>available</a:t>
            </a:r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A5E9A-BF90-4172-A066-37CF7FB02F6C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69443A2-24A3-4075-8D2A-86E1BC1FA912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38843"/>
              </p:ext>
            </p:extLst>
          </p:nvPr>
        </p:nvGraphicFramePr>
        <p:xfrm>
          <a:off x="1828800" y="2671979"/>
          <a:ext cx="4953000" cy="1984377"/>
        </p:xfrm>
        <a:graphic>
          <a:graphicData uri="http://schemas.openxmlformats.org/drawingml/2006/table">
            <a:tbl>
              <a:tblPr firstRow="1" firstCol="1" bandRow="1"/>
              <a:tblGrid>
                <a:gridCol w="1169458"/>
                <a:gridCol w="1496219"/>
                <a:gridCol w="1393031"/>
                <a:gridCol w="894292"/>
              </a:tblGrid>
              <a:tr h="7126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Example for 2016- 2017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Additional Weeks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9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 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2/26/2016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9/9/2016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79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 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2/26/2016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9/16/2016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Fall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4/9/2016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2/11/2017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Spring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10/29/2016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6/17/2016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1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029200"/>
            <a:ext cx="6324600" cy="106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37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Students Even if Not Settled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Officially Registered Students – </a:t>
            </a:r>
            <a:r>
              <a:rPr lang="en-US" dirty="0" smtClean="0"/>
              <a:t>Official Enrollment Counts Including Registered, Settled </a:t>
            </a:r>
            <a:r>
              <a:rPr lang="en-US" dirty="0"/>
              <a:t>or </a:t>
            </a:r>
            <a:r>
              <a:rPr lang="en-US" dirty="0" smtClean="0"/>
              <a:t>Verified as Attending, or Withdrawn with No Refund</a:t>
            </a:r>
            <a:endParaRPr lang="en-US" dirty="0"/>
          </a:p>
          <a:p>
            <a:pPr lvl="0">
              <a:spcAft>
                <a:spcPts val="1200"/>
              </a:spcAft>
            </a:pPr>
            <a:r>
              <a:rPr lang="en-US" dirty="0" smtClean="0"/>
              <a:t>All Currently Registered </a:t>
            </a:r>
            <a:r>
              <a:rPr lang="en-US" dirty="0" smtClean="0"/>
              <a:t>Students – Registered Not Withdrawn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smtClean="0"/>
              <a:t>Regardless of Settlement Status/Attendance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Note:  Students withdrawn with no refund are NOT included here</a:t>
            </a:r>
            <a:endParaRPr lang="en-US" dirty="0" smtClean="0"/>
          </a:p>
          <a:p>
            <a:pPr lvl="0">
              <a:spcAft>
                <a:spcPts val="1200"/>
              </a:spcAft>
            </a:pPr>
            <a:r>
              <a:rPr lang="en-US" dirty="0" smtClean="0"/>
              <a:t>Students </a:t>
            </a:r>
            <a:r>
              <a:rPr lang="en-US" dirty="0" smtClean="0"/>
              <a:t>Registered Not Settled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Student Registered Attending But Not Settled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A5E9A-BF90-4172-A066-37CF7FB02F6C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69443A2-24A3-4075-8D2A-86E1BC1FA912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26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on Withdrawals and Leaves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200"/>
              </a:spcAft>
            </a:pPr>
            <a:r>
              <a:rPr lang="en-US" dirty="0" smtClean="0"/>
              <a:t>All Student Withdrawal Status Codes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Student Withdrawal Reason</a:t>
            </a:r>
            <a:br>
              <a:rPr lang="en-US" dirty="0" smtClean="0"/>
            </a:br>
            <a:r>
              <a:rPr lang="en-US" dirty="0" smtClean="0"/>
              <a:t>Codes </a:t>
            </a:r>
            <a:r>
              <a:rPr lang="en-US" i="1" dirty="0" smtClean="0"/>
              <a:t>and</a:t>
            </a:r>
            <a:r>
              <a:rPr lang="en-US" dirty="0" smtClean="0"/>
              <a:t> Interviewer </a:t>
            </a:r>
            <a:br>
              <a:rPr lang="en-US" dirty="0" smtClean="0"/>
            </a:br>
            <a:r>
              <a:rPr lang="en-US" dirty="0" smtClean="0"/>
              <a:t>Withdrawal Reason Codes (5)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Withdrawn for Military Service or</a:t>
            </a:r>
            <a:br>
              <a:rPr lang="en-US" dirty="0" smtClean="0"/>
            </a:br>
            <a:r>
              <a:rPr lang="en-US" dirty="0" smtClean="0"/>
              <a:t>Missionary Service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Withdrawal Date</a:t>
            </a:r>
          </a:p>
          <a:p>
            <a:pPr lvl="0">
              <a:spcAft>
                <a:spcPts val="1200"/>
              </a:spcAft>
            </a:pPr>
            <a:endParaRPr lang="en-US" dirty="0"/>
          </a:p>
          <a:p>
            <a:pPr lvl="0">
              <a:spcAft>
                <a:spcPts val="1200"/>
              </a:spcAft>
            </a:pPr>
            <a:endParaRPr lang="en-US" dirty="0" smtClean="0"/>
          </a:p>
          <a:p>
            <a:pPr lvl="0">
              <a:spcAft>
                <a:spcPts val="1200"/>
              </a:spcAft>
            </a:pPr>
            <a:endParaRPr lang="en-US" dirty="0" smtClean="0"/>
          </a:p>
          <a:p>
            <a:pPr lvl="0">
              <a:spcAft>
                <a:spcPts val="1200"/>
              </a:spcAft>
            </a:pPr>
            <a:endParaRPr lang="en-US" dirty="0"/>
          </a:p>
          <a:p>
            <a:pPr lvl="0">
              <a:spcAft>
                <a:spcPts val="1200"/>
              </a:spcAft>
            </a:pPr>
            <a:endParaRPr lang="en-US" dirty="0" smtClean="0"/>
          </a:p>
          <a:p>
            <a:pPr lvl="0">
              <a:spcAft>
                <a:spcPts val="1200"/>
              </a:spcAft>
            </a:pPr>
            <a:endParaRPr lang="en-US" dirty="0"/>
          </a:p>
          <a:p>
            <a:pPr lvl="0">
              <a:spcAft>
                <a:spcPts val="1200"/>
              </a:spcAft>
            </a:pPr>
            <a:endParaRPr lang="en-US" dirty="0" smtClean="0"/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A5E9A-BF90-4172-A066-37CF7FB02F6C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69443A2-24A3-4075-8D2A-86E1BC1FA912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2438400"/>
            <a:ext cx="25336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6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on All Courses Including Adds and Drops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7924800" cy="3886200"/>
          </a:xfrm>
        </p:spPr>
        <p:txBody>
          <a:bodyPr/>
          <a:lstStyle/>
          <a:p>
            <a:pPr lvl="0">
              <a:spcAft>
                <a:spcPts val="1200"/>
              </a:spcAft>
            </a:pPr>
            <a:r>
              <a:rPr lang="en-US" dirty="0" smtClean="0"/>
              <a:t>Course Status</a:t>
            </a:r>
            <a:endParaRPr lang="en-US" dirty="0"/>
          </a:p>
          <a:p>
            <a:pPr lvl="0"/>
            <a:r>
              <a:rPr lang="en-US" dirty="0" smtClean="0"/>
              <a:t>Enrolled, Dropped, and</a:t>
            </a:r>
            <a:br>
              <a:rPr lang="en-US" dirty="0" smtClean="0"/>
            </a:br>
            <a:r>
              <a:rPr lang="en-US" dirty="0" smtClean="0"/>
              <a:t>Audit Indicators </a:t>
            </a:r>
          </a:p>
          <a:p>
            <a:pPr lvl="0"/>
            <a:r>
              <a:rPr lang="en-US" dirty="0" smtClean="0"/>
              <a:t>Reason Course Dropped</a:t>
            </a:r>
            <a:br>
              <a:rPr lang="en-US" dirty="0" smtClean="0"/>
            </a:br>
            <a:r>
              <a:rPr lang="en-US" dirty="0" smtClean="0"/>
              <a:t>Codes (Academic Withdrawal)</a:t>
            </a:r>
          </a:p>
          <a:p>
            <a:pPr lvl="0"/>
            <a:r>
              <a:rPr lang="en-US" dirty="0" smtClean="0"/>
              <a:t>Course Withdrawal Date</a:t>
            </a: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A5E9A-BF90-4172-A066-37CF7FB02F6C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69443A2-24A3-4075-8D2A-86E1BC1FA912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300" y="2286000"/>
            <a:ext cx="262890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7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594" y="1828800"/>
            <a:ext cx="3922812" cy="3886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A5E9A-BF90-4172-A066-37CF7FB02F6C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69443A2-24A3-4075-8D2A-86E1BC1FA912}" type="datetime1">
              <a:rPr lang="en-US" smtClean="0"/>
              <a:pPr>
                <a:defRPr/>
              </a:pPr>
              <a:t>12/6/2016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85016</TotalTime>
  <Words>334</Words>
  <Application>Microsoft Office PowerPoint</Application>
  <PresentationFormat>On-screen Show (4:3)</PresentationFormat>
  <Paragraphs>94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Osaka</vt:lpstr>
      <vt:lpstr>Times</vt:lpstr>
      <vt:lpstr>Wingdings</vt:lpstr>
      <vt:lpstr>Blank Presentation</vt:lpstr>
      <vt:lpstr>ADW Users Group Meeting</vt:lpstr>
      <vt:lpstr>Agenda</vt:lpstr>
      <vt:lpstr>ADW Releases </vt:lpstr>
      <vt:lpstr>Enhancements to Enrollment Data</vt:lpstr>
      <vt:lpstr>Data Available Before Semester Starts</vt:lpstr>
      <vt:lpstr>All Students Even if Not Settled</vt:lpstr>
      <vt:lpstr>Data on Withdrawals and Leaves</vt:lpstr>
      <vt:lpstr>Data on All Courses Including Adds and Drops </vt:lpstr>
      <vt:lpstr>Questions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Himml, Lauren</cp:lastModifiedBy>
  <cp:revision>902</cp:revision>
  <cp:lastPrinted>2014-06-18T14:57:02Z</cp:lastPrinted>
  <dcterms:created xsi:type="dcterms:W3CDTF">2008-01-28T19:49:47Z</dcterms:created>
  <dcterms:modified xsi:type="dcterms:W3CDTF">2016-12-06T17:27:39Z</dcterms:modified>
</cp:coreProperties>
</file>