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docProps/core.xml" ContentType="application/vnd.openxmlformats-package.core-properties+xml"/>
  <Default Extension="bin" ContentType="application/vnd.openxmlformats-officedocument.presentationml.printerSettings"/>
  <Default Extension="png" ContentType="image/png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Default Extension="emf" ContentType="image/x-emf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07" r:id="rId2"/>
    <p:sldId id="367" r:id="rId3"/>
    <p:sldId id="308" r:id="rId4"/>
    <p:sldId id="342" r:id="rId5"/>
    <p:sldId id="344" r:id="rId6"/>
    <p:sldId id="343" r:id="rId7"/>
    <p:sldId id="346" r:id="rId8"/>
    <p:sldId id="347" r:id="rId9"/>
    <p:sldId id="356" r:id="rId10"/>
    <p:sldId id="348" r:id="rId11"/>
    <p:sldId id="351" r:id="rId12"/>
    <p:sldId id="353" r:id="rId13"/>
    <p:sldId id="354" r:id="rId14"/>
    <p:sldId id="357" r:id="rId15"/>
    <p:sldId id="358" r:id="rId16"/>
    <p:sldId id="359" r:id="rId17"/>
    <p:sldId id="360" r:id="rId18"/>
    <p:sldId id="361" r:id="rId19"/>
    <p:sldId id="362" r:id="rId20"/>
    <p:sldId id="363" r:id="rId21"/>
    <p:sldId id="366" r:id="rId22"/>
    <p:sldId id="365" r:id="rId23"/>
    <p:sldId id="364" r:id="rId24"/>
    <p:sldId id="258" r:id="rId25"/>
    <p:sldId id="334" r:id="rId26"/>
    <p:sldId id="336" r:id="rId2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4D3B"/>
    <a:srgbClr val="F479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84" autoAdjust="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104" y="-3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25" Type="http://schemas.openxmlformats.org/officeDocument/2006/relationships/slide" Target="slides/slide24.xml"/><Relationship Id="rId7" Type="http://schemas.openxmlformats.org/officeDocument/2006/relationships/slide" Target="slides/slide6.xml"/><Relationship Id="rId33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4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32" Type="http://schemas.openxmlformats.org/officeDocument/2006/relationships/viewProps" Target="viewProps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7" Type="http://schemas.openxmlformats.org/officeDocument/2006/relationships/customXml" Target="../customXml/item3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36" Type="http://schemas.openxmlformats.org/officeDocument/2006/relationships/customXml" Target="../customXml/item2.xml"/><Relationship Id="rId3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" Type="http://schemas.openxmlformats.org/officeDocument/2006/relationships/slide" Target="slides/slide3.xml"/><Relationship Id="rId30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5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6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[Workbook6]Sheet1!$E$7</c:f>
              <c:strCache>
                <c:ptCount val="1"/>
                <c:pt idx="0">
                  <c:v>Original</c:v>
                </c:pt>
              </c:strCache>
            </c:strRef>
          </c:tx>
          <c:invertIfNegative val="0"/>
          <c:cat>
            <c:strRef>
              <c:f>[Workbook6]Sheet1!$F$6:$I$6</c:f>
              <c:strCache>
                <c:ptCount val="4"/>
                <c:pt idx="0">
                  <c:v>New York</c:v>
                </c:pt>
                <c:pt idx="1">
                  <c:v>Chicago</c:v>
                </c:pt>
                <c:pt idx="2">
                  <c:v>San Francisco</c:v>
                </c:pt>
                <c:pt idx="3">
                  <c:v>Frankfurt</c:v>
                </c:pt>
              </c:strCache>
            </c:strRef>
          </c:cat>
          <c:val>
            <c:numRef>
              <c:f>[Workbook6]Sheet1!$F$7:$I$7</c:f>
              <c:numCache>
                <c:formatCode>General</c:formatCode>
                <c:ptCount val="4"/>
                <c:pt idx="0">
                  <c:v>1.586</c:v>
                </c:pt>
                <c:pt idx="1">
                  <c:v>3.628</c:v>
                </c:pt>
                <c:pt idx="2">
                  <c:v>1.67</c:v>
                </c:pt>
                <c:pt idx="3">
                  <c:v>2.830999999999999</c:v>
                </c:pt>
              </c:numCache>
            </c:numRef>
          </c:val>
        </c:ser>
        <c:ser>
          <c:idx val="1"/>
          <c:order val="1"/>
          <c:tx>
            <c:strRef>
              <c:f>[Workbook6]Sheet1!$E$8</c:f>
              <c:strCache>
                <c:ptCount val="1"/>
                <c:pt idx="0">
                  <c:v>Sentrix</c:v>
                </c:pt>
              </c:strCache>
            </c:strRef>
          </c:tx>
          <c:invertIfNegative val="0"/>
          <c:cat>
            <c:strRef>
              <c:f>[Workbook6]Sheet1!$F$6:$I$6</c:f>
              <c:strCache>
                <c:ptCount val="4"/>
                <c:pt idx="0">
                  <c:v>New York</c:v>
                </c:pt>
                <c:pt idx="1">
                  <c:v>Chicago</c:v>
                </c:pt>
                <c:pt idx="2">
                  <c:v>San Francisco</c:v>
                </c:pt>
                <c:pt idx="3">
                  <c:v>Frankfurt</c:v>
                </c:pt>
              </c:strCache>
            </c:strRef>
          </c:cat>
          <c:val>
            <c:numRef>
              <c:f>[Workbook6]Sheet1!$F$8:$I$8</c:f>
              <c:numCache>
                <c:formatCode>General</c:formatCode>
                <c:ptCount val="4"/>
                <c:pt idx="0">
                  <c:v>0.968</c:v>
                </c:pt>
                <c:pt idx="1">
                  <c:v>2.406</c:v>
                </c:pt>
                <c:pt idx="2">
                  <c:v>1.212</c:v>
                </c:pt>
                <c:pt idx="3">
                  <c:v>2.547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81188712"/>
        <c:axId val="-2126664680"/>
      </c:barChart>
      <c:catAx>
        <c:axId val="-2081188712"/>
        <c:scaling>
          <c:orientation val="minMax"/>
        </c:scaling>
        <c:delete val="0"/>
        <c:axPos val="b"/>
        <c:majorTickMark val="out"/>
        <c:minorTickMark val="none"/>
        <c:tickLblPos val="nextTo"/>
        <c:crossAx val="-2126664680"/>
        <c:crosses val="autoZero"/>
        <c:auto val="1"/>
        <c:lblAlgn val="ctr"/>
        <c:lblOffset val="100"/>
        <c:noMultiLvlLbl val="0"/>
      </c:catAx>
      <c:valAx>
        <c:axId val="-21266646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811887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A252D1-72BC-BF42-AFBF-D37FF7B38989}" type="datetimeFigureOut">
              <a:rPr lang="en-US" smtClean="0"/>
              <a:t>8/20/15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D9584-9FE7-D645-8C42-0A78D5EAD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41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5FB8A-B1E7-6743-A287-44DF4F4E6FCC}" type="datetimeFigureOut">
              <a:rPr lang="en-US" smtClean="0"/>
              <a:t>8/20/15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282AA0-27A3-344A-8D85-B751BEEB3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764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B1DD6-B274-4E78-BF70-19223294508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598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B1DD6-B274-4E78-BF70-19223294508E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462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B1DD6-B274-4E78-BF70-19223294508E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462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86792"/>
            <a:ext cx="7772400" cy="876632"/>
          </a:xfrm>
        </p:spPr>
        <p:txBody>
          <a:bodyPr>
            <a:normAutofit/>
          </a:bodyPr>
          <a:lstStyle>
            <a:lvl1pPr>
              <a:defRPr sz="3200">
                <a:solidFill>
                  <a:srgbClr val="F47931"/>
                </a:solidFill>
                <a:latin typeface="+mj-lt"/>
                <a:cs typeface="Open San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63424"/>
            <a:ext cx="6400800" cy="46928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+mn-lt"/>
                <a:cs typeface="Open San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47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>
                <a:solidFill>
                  <a:schemeClr val="accent4"/>
                </a:solidFill>
                <a:latin typeface="+mj-lt"/>
                <a:cs typeface="Open San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42900" indent="-342900">
              <a:buSzPct val="7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Open Sans"/>
              </a:defRPr>
            </a:lvl1pPr>
            <a:lvl2pPr marL="742950" indent="-285750">
              <a:buSzPct val="70000"/>
              <a:buFontTx/>
              <a:buBlip>
                <a:blip r:embed="rId4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Open Sans"/>
              </a:defRPr>
            </a:lvl2pPr>
            <a:lvl3pPr marL="1143000" indent="-228600">
              <a:buSzPct val="70000"/>
              <a:buFontTx/>
              <a:buBlip>
                <a:blip r:embed="rId5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Open Sans"/>
              </a:defRPr>
            </a:lvl3pPr>
            <a:lvl4pPr marL="1600200" indent="-228600">
              <a:buSzPct val="70000"/>
              <a:buFontTx/>
              <a:buBlip>
                <a:blip r:embed="rId6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Open Sans"/>
              </a:defRPr>
            </a:lvl4pPr>
            <a:lvl5pPr marL="2057400" indent="-228600">
              <a:buSzPct val="70000"/>
              <a:buFontTx/>
              <a:buBlip>
                <a:blip r:embed="rId7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Open San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4752257"/>
            <a:ext cx="18464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2"/>
                </a:solidFill>
              </a:rPr>
              <a:t>Copyright Sentrix 2015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6766232" y="4752257"/>
            <a:ext cx="3957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B0EF011F-E5CB-9B4F-8C12-AE3A8309431C}" type="slidenum">
              <a:rPr lang="en-US" sz="1400" smtClean="0">
                <a:solidFill>
                  <a:srgbClr val="6CA9FF"/>
                </a:solidFill>
              </a:rPr>
              <a:t>‹#›</a:t>
            </a:fld>
            <a:endParaRPr lang="en-US" sz="1400" dirty="0">
              <a:solidFill>
                <a:srgbClr val="6CA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835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>
                <a:solidFill>
                  <a:schemeClr val="accent4"/>
                </a:solidFill>
                <a:latin typeface="+mj-lt"/>
                <a:cs typeface="Open San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200151"/>
            <a:ext cx="3983703" cy="3394472"/>
          </a:xfrm>
        </p:spPr>
        <p:txBody>
          <a:bodyPr>
            <a:normAutofit/>
          </a:bodyPr>
          <a:lstStyle>
            <a:lvl1pPr marL="342900" indent="-342900">
              <a:buSzPct val="7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Open Sans"/>
              </a:defRPr>
            </a:lvl1pPr>
            <a:lvl2pPr marL="742950" indent="-285750">
              <a:buSzPct val="70000"/>
              <a:buFontTx/>
              <a:buBlip>
                <a:blip r:embed="rId4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Open Sans"/>
              </a:defRPr>
            </a:lvl2pPr>
            <a:lvl3pPr marL="1143000" indent="-228600">
              <a:buSzPct val="70000"/>
              <a:buFontTx/>
              <a:buBlip>
                <a:blip r:embed="rId5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Open Sans"/>
              </a:defRPr>
            </a:lvl3pPr>
            <a:lvl4pPr marL="1600200" indent="-228600">
              <a:buSzPct val="70000"/>
              <a:buFontTx/>
              <a:buBlip>
                <a:blip r:embed="rId6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Open Sans"/>
              </a:defRPr>
            </a:lvl4pPr>
            <a:lvl5pPr marL="2057400" indent="-228600">
              <a:buSzPct val="70000"/>
              <a:buFontTx/>
              <a:buBlip>
                <a:blip r:embed="rId7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Open San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4752257"/>
            <a:ext cx="18464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2"/>
                </a:solidFill>
              </a:rPr>
              <a:t>Copyright </a:t>
            </a:r>
            <a:r>
              <a:rPr lang="en-US" sz="1400" dirty="0" err="1" smtClean="0">
                <a:solidFill>
                  <a:schemeClr val="tx2"/>
                </a:solidFill>
              </a:rPr>
              <a:t>Sentrix</a:t>
            </a:r>
            <a:r>
              <a:rPr lang="en-US" sz="1400" dirty="0" smtClean="0">
                <a:solidFill>
                  <a:schemeClr val="tx2"/>
                </a:solidFill>
              </a:rPr>
              <a:t> 2014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6766232" y="4752257"/>
            <a:ext cx="3957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B0EF011F-E5CB-9B4F-8C12-AE3A8309431C}" type="slidenum">
              <a:rPr lang="en-US" sz="1400" smtClean="0">
                <a:solidFill>
                  <a:srgbClr val="6CA9FF"/>
                </a:solidFill>
              </a:rPr>
              <a:t>‹#›</a:t>
            </a:fld>
            <a:endParaRPr lang="en-US" sz="1400" dirty="0">
              <a:solidFill>
                <a:srgbClr val="6CA9FF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4703097" y="1200151"/>
            <a:ext cx="3983703" cy="3394472"/>
          </a:xfrm>
        </p:spPr>
        <p:txBody>
          <a:bodyPr>
            <a:normAutofit/>
          </a:bodyPr>
          <a:lstStyle>
            <a:lvl1pPr marL="342900" indent="-342900">
              <a:buSzPct val="7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Open Sans"/>
              </a:defRPr>
            </a:lvl1pPr>
            <a:lvl2pPr marL="742950" indent="-285750">
              <a:buSzPct val="70000"/>
              <a:buFontTx/>
              <a:buBlip>
                <a:blip r:embed="rId4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Open Sans"/>
              </a:defRPr>
            </a:lvl2pPr>
            <a:lvl3pPr marL="1143000" indent="-228600">
              <a:buSzPct val="70000"/>
              <a:buFontTx/>
              <a:buBlip>
                <a:blip r:embed="rId5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Open Sans"/>
              </a:defRPr>
            </a:lvl3pPr>
            <a:lvl4pPr marL="1600200" indent="-228600">
              <a:buSzPct val="70000"/>
              <a:buFontTx/>
              <a:buBlip>
                <a:blip r:embed="rId6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Open Sans"/>
              </a:defRPr>
            </a:lvl4pPr>
            <a:lvl5pPr marL="2057400" indent="-228600">
              <a:buSzPct val="70000"/>
              <a:buFontTx/>
              <a:buBlip>
                <a:blip r:embed="rId7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Open San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088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and headers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>
                <a:solidFill>
                  <a:schemeClr val="accent4"/>
                </a:solidFill>
                <a:latin typeface="+mj-lt"/>
                <a:cs typeface="Open San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34409"/>
            <a:ext cx="3983703" cy="2888430"/>
          </a:xfrm>
        </p:spPr>
        <p:txBody>
          <a:bodyPr>
            <a:normAutofit/>
          </a:bodyPr>
          <a:lstStyle>
            <a:lvl1pPr marL="342900" indent="-342900">
              <a:buSzPct val="7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Open Sans"/>
              </a:defRPr>
            </a:lvl1pPr>
            <a:lvl2pPr marL="742950" indent="-285750">
              <a:buSzPct val="70000"/>
              <a:buFontTx/>
              <a:buBlip>
                <a:blip r:embed="rId4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Open Sans"/>
              </a:defRPr>
            </a:lvl2pPr>
            <a:lvl3pPr marL="1143000" indent="-228600">
              <a:buSzPct val="70000"/>
              <a:buFontTx/>
              <a:buBlip>
                <a:blip r:embed="rId5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Open Sans"/>
              </a:defRPr>
            </a:lvl3pPr>
            <a:lvl4pPr marL="1600200" indent="-228600">
              <a:buSzPct val="70000"/>
              <a:buFontTx/>
              <a:buBlip>
                <a:blip r:embed="rId6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Open Sans"/>
              </a:defRPr>
            </a:lvl4pPr>
            <a:lvl5pPr marL="2057400" indent="-228600">
              <a:buSzPct val="70000"/>
              <a:buFontTx/>
              <a:buBlip>
                <a:blip r:embed="rId7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Open San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4752257"/>
            <a:ext cx="18464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2"/>
                </a:solidFill>
              </a:rPr>
              <a:t>Copyright </a:t>
            </a:r>
            <a:r>
              <a:rPr lang="en-US" sz="1400" dirty="0" err="1" smtClean="0">
                <a:solidFill>
                  <a:schemeClr val="tx2"/>
                </a:solidFill>
              </a:rPr>
              <a:t>Sentrix</a:t>
            </a:r>
            <a:r>
              <a:rPr lang="en-US" sz="1400" dirty="0" smtClean="0">
                <a:solidFill>
                  <a:schemeClr val="tx2"/>
                </a:solidFill>
              </a:rPr>
              <a:t> 2014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6766232" y="4752257"/>
            <a:ext cx="3957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B0EF011F-E5CB-9B4F-8C12-AE3A8309431C}" type="slidenum">
              <a:rPr lang="en-US" sz="1400" smtClean="0">
                <a:solidFill>
                  <a:srgbClr val="6CA9FF"/>
                </a:solidFill>
              </a:rPr>
              <a:t>‹#›</a:t>
            </a:fld>
            <a:endParaRPr lang="en-US" sz="1400" dirty="0">
              <a:solidFill>
                <a:srgbClr val="6CA9FF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4703097" y="1634409"/>
            <a:ext cx="3983703" cy="2888430"/>
          </a:xfrm>
        </p:spPr>
        <p:txBody>
          <a:bodyPr>
            <a:normAutofit/>
          </a:bodyPr>
          <a:lstStyle>
            <a:lvl1pPr marL="342900" indent="-342900">
              <a:buSzPct val="7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Open Sans"/>
              </a:defRPr>
            </a:lvl1pPr>
            <a:lvl2pPr marL="742950" indent="-285750">
              <a:buSzPct val="70000"/>
              <a:buFontTx/>
              <a:buBlip>
                <a:blip r:embed="rId4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Open Sans"/>
              </a:defRPr>
            </a:lvl2pPr>
            <a:lvl3pPr marL="1143000" indent="-228600">
              <a:buSzPct val="70000"/>
              <a:buFontTx/>
              <a:buBlip>
                <a:blip r:embed="rId5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Open Sans"/>
              </a:defRPr>
            </a:lvl3pPr>
            <a:lvl4pPr marL="1600200" indent="-228600">
              <a:buSzPct val="70000"/>
              <a:buFontTx/>
              <a:buBlip>
                <a:blip r:embed="rId6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Open Sans"/>
              </a:defRPr>
            </a:lvl4pPr>
            <a:lvl5pPr marL="2057400" indent="-228600">
              <a:buSzPct val="70000"/>
              <a:buFontTx/>
              <a:buBlip>
                <a:blip r:embed="rId7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Open San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57200" y="1171575"/>
            <a:ext cx="3983038" cy="35242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 sz="1800" b="1">
                <a:solidFill>
                  <a:schemeClr val="accent1"/>
                </a:solidFill>
              </a:defRPr>
            </a:lvl2pPr>
            <a:lvl3pPr marL="914400" indent="0">
              <a:buFontTx/>
              <a:buNone/>
              <a:defRPr sz="1800" b="1">
                <a:solidFill>
                  <a:schemeClr val="accent1"/>
                </a:solidFill>
              </a:defRPr>
            </a:lvl3pPr>
            <a:lvl4pPr marL="1371600" indent="0">
              <a:buFontTx/>
              <a:buNone/>
              <a:defRPr sz="1800" b="1">
                <a:solidFill>
                  <a:schemeClr val="accent1"/>
                </a:solidFill>
              </a:defRPr>
            </a:lvl4pPr>
            <a:lvl5pPr marL="1828800" indent="0">
              <a:buFontTx/>
              <a:buNone/>
              <a:defRPr sz="18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Content Placeholder 4"/>
          <p:cNvSpPr>
            <a:spLocks noGrp="1"/>
          </p:cNvSpPr>
          <p:nvPr>
            <p:ph sz="quarter" idx="12"/>
          </p:nvPr>
        </p:nvSpPr>
        <p:spPr>
          <a:xfrm>
            <a:off x="4703762" y="1171575"/>
            <a:ext cx="3983038" cy="35242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 sz="1800" b="1">
                <a:solidFill>
                  <a:schemeClr val="accent1"/>
                </a:solidFill>
              </a:defRPr>
            </a:lvl2pPr>
            <a:lvl3pPr marL="914400" indent="0">
              <a:buFontTx/>
              <a:buNone/>
              <a:defRPr sz="1800" b="1">
                <a:solidFill>
                  <a:schemeClr val="accent1"/>
                </a:solidFill>
              </a:defRPr>
            </a:lvl3pPr>
            <a:lvl4pPr marL="1371600" indent="0">
              <a:buFontTx/>
              <a:buNone/>
              <a:defRPr sz="1800" b="1">
                <a:solidFill>
                  <a:schemeClr val="accent1"/>
                </a:solidFill>
              </a:defRPr>
            </a:lvl4pPr>
            <a:lvl5pPr marL="1828800" indent="0">
              <a:buFontTx/>
              <a:buNone/>
              <a:defRPr sz="18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2018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G and titl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>
                <a:solidFill>
                  <a:schemeClr val="accent4"/>
                </a:solidFill>
                <a:latin typeface="+mj-lt"/>
                <a:cs typeface="Open San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4752257"/>
            <a:ext cx="18464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2"/>
                </a:solidFill>
              </a:rPr>
              <a:t>Copyright </a:t>
            </a:r>
            <a:r>
              <a:rPr lang="en-US" sz="1400" dirty="0" err="1" smtClean="0">
                <a:solidFill>
                  <a:schemeClr val="tx2"/>
                </a:solidFill>
              </a:rPr>
              <a:t>Sentrix</a:t>
            </a:r>
            <a:r>
              <a:rPr lang="en-US" sz="1400" dirty="0" smtClean="0">
                <a:solidFill>
                  <a:schemeClr val="tx2"/>
                </a:solidFill>
              </a:rPr>
              <a:t> 2014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6766232" y="4752257"/>
            <a:ext cx="3957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B0EF011F-E5CB-9B4F-8C12-AE3A8309431C}" type="slidenum">
              <a:rPr lang="en-US" sz="1400" smtClean="0">
                <a:solidFill>
                  <a:srgbClr val="6CA9FF"/>
                </a:solidFill>
              </a:rPr>
              <a:t>‹#›</a:t>
            </a:fld>
            <a:endParaRPr lang="en-US" sz="1400" dirty="0">
              <a:solidFill>
                <a:srgbClr val="6CA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863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G No titl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457200" y="4752257"/>
            <a:ext cx="18464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2"/>
                </a:solidFill>
              </a:rPr>
              <a:t>Copyright </a:t>
            </a:r>
            <a:r>
              <a:rPr lang="en-US" sz="1400" dirty="0" err="1" smtClean="0">
                <a:solidFill>
                  <a:schemeClr val="tx2"/>
                </a:solidFill>
              </a:rPr>
              <a:t>Sentrix</a:t>
            </a:r>
            <a:r>
              <a:rPr lang="en-US" sz="1400" dirty="0" smtClean="0">
                <a:solidFill>
                  <a:schemeClr val="tx2"/>
                </a:solidFill>
              </a:rPr>
              <a:t> 2014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6766232" y="4752257"/>
            <a:ext cx="3957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B0EF011F-E5CB-9B4F-8C12-AE3A8309431C}" type="slidenum">
              <a:rPr lang="en-US" sz="1400" smtClean="0">
                <a:solidFill>
                  <a:srgbClr val="6CA9FF"/>
                </a:solidFill>
              </a:rPr>
              <a:t>‹#›</a:t>
            </a:fld>
            <a:endParaRPr lang="en-US" sz="1400" dirty="0">
              <a:solidFill>
                <a:srgbClr val="6CA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286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3305176"/>
            <a:ext cx="7772400" cy="1021556"/>
          </a:xfrm>
        </p:spPr>
        <p:txBody>
          <a:bodyPr anchor="t">
            <a:normAutofit/>
          </a:bodyPr>
          <a:lstStyle>
            <a:lvl1pPr algn="l">
              <a:defRPr sz="3200" b="0" cap="none">
                <a:solidFill>
                  <a:srgbClr val="F47931"/>
                </a:solidFill>
                <a:latin typeface="Open Sans"/>
                <a:cs typeface="Open San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  <a:latin typeface="Open Sans"/>
                <a:cs typeface="Open San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2504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733BA-C3BB-C34A-99AE-E87C69A4E335}" type="datetimeFigureOut">
              <a:rPr lang="en-US" smtClean="0"/>
              <a:t>8/20/15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7B387-A3B7-3949-A257-9322BAD0A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471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63" r:id="rId6"/>
    <p:sldLayoutId id="2147483651" r:id="rId7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James@Sentrix.com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gif"/><Relationship Id="rId3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0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7.emf"/><Relationship Id="rId5" Type="http://schemas.openxmlformats.org/officeDocument/2006/relationships/image" Target="../media/image18.emf"/><Relationship Id="rId6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7.emf"/><Relationship Id="rId5" Type="http://schemas.openxmlformats.org/officeDocument/2006/relationships/image" Target="../media/image18.emf"/><Relationship Id="rId6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7.emf"/><Relationship Id="rId5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chart" Target="../charts/char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The benefits of externalizing Web DMZ-as-a-Service in the Cloud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endParaRPr lang="en-US" sz="1050" dirty="0" smtClean="0"/>
          </a:p>
          <a:p>
            <a:endParaRPr lang="en-US" sz="1050" dirty="0"/>
          </a:p>
          <a:p>
            <a:pPr>
              <a:spcBef>
                <a:spcPct val="0"/>
              </a:spcBef>
            </a:pPr>
            <a:r>
              <a:rPr lang="en-US" sz="1600" dirty="0" smtClean="0">
                <a:solidFill>
                  <a:srgbClr val="F47931"/>
                </a:solidFill>
                <a:latin typeface="+mj-lt"/>
                <a:ea typeface="+mj-ea"/>
              </a:rPr>
              <a:t>James Smith</a:t>
            </a:r>
            <a:r>
              <a:rPr lang="en-US" sz="1600" dirty="0" smtClean="0">
                <a:solidFill>
                  <a:srgbClr val="F47931"/>
                </a:solidFill>
                <a:latin typeface="+mj-lt"/>
                <a:ea typeface="+mj-ea"/>
              </a:rPr>
              <a:t>, Sr. Security Consultant @ </a:t>
            </a:r>
            <a:r>
              <a:rPr lang="en-US" sz="1600" dirty="0">
                <a:solidFill>
                  <a:srgbClr val="F47931"/>
                </a:solidFill>
                <a:latin typeface="+mj-lt"/>
                <a:ea typeface="+mj-ea"/>
              </a:rPr>
              <a:t>Sentrix</a:t>
            </a:r>
            <a:br>
              <a:rPr lang="en-US" sz="1600" dirty="0">
                <a:solidFill>
                  <a:srgbClr val="F47931"/>
                </a:solidFill>
                <a:latin typeface="+mj-lt"/>
                <a:ea typeface="+mj-ea"/>
              </a:rPr>
            </a:br>
            <a:r>
              <a:rPr lang="en-US" sz="1600" dirty="0" smtClean="0">
                <a:solidFill>
                  <a:srgbClr val="F47931"/>
                </a:solidFill>
                <a:latin typeface="+mj-lt"/>
                <a:ea typeface="+mj-ea"/>
                <a:hlinkClick r:id="rId2"/>
              </a:rPr>
              <a:t>James</a:t>
            </a:r>
            <a:r>
              <a:rPr lang="en-US" sz="1600" dirty="0" smtClean="0">
                <a:solidFill>
                  <a:srgbClr val="F47931"/>
                </a:solidFill>
                <a:latin typeface="+mj-lt"/>
                <a:ea typeface="+mj-ea"/>
                <a:hlinkClick r:id="rId2"/>
              </a:rPr>
              <a:t>@Sentrix.com</a:t>
            </a:r>
            <a:r>
              <a:rPr lang="en-US" sz="1600" dirty="0" smtClean="0">
                <a:solidFill>
                  <a:srgbClr val="F47931"/>
                </a:solidFill>
                <a:latin typeface="+mj-lt"/>
                <a:ea typeface="+mj-ea"/>
              </a:rPr>
              <a:t> </a:t>
            </a:r>
            <a:endParaRPr lang="en-US" sz="1600" dirty="0">
              <a:solidFill>
                <a:srgbClr val="F47931"/>
              </a:solidFill>
              <a:latin typeface="+mj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757974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of App Sec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82316"/>
            <a:ext cx="8229600" cy="3712307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52% of organizations test less than half of their apps for vulnerabilities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66% report fixing less than 40% of vulnerabilities found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50% of organizations report taking over 3 months to fix vulnerabilities after they have been identified in production systems</a:t>
            </a:r>
          </a:p>
          <a:p>
            <a:pPr marL="0" indent="0">
              <a:buNone/>
            </a:pPr>
            <a:r>
              <a:rPr lang="en-US" dirty="0" smtClean="0"/>
              <a:t>(Survey of over 100 Security executives at the 2015 Gartner Security Summit)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607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9534"/>
            <a:ext cx="8229600" cy="2149224"/>
          </a:xfrm>
        </p:spPr>
        <p:txBody>
          <a:bodyPr>
            <a:noAutofit/>
          </a:bodyPr>
          <a:lstStyle/>
          <a:p>
            <a:r>
              <a:rPr lang="en-US" sz="1600" dirty="0" smtClean="0"/>
              <a:t>The blind spots of web application security (often not covered by the SDLC processes)</a:t>
            </a:r>
            <a:endParaRPr lang="en-US" sz="1050" dirty="0"/>
          </a:p>
          <a:p>
            <a:pPr lvl="1"/>
            <a:r>
              <a:rPr lang="en-US" sz="1600" dirty="0" smtClean="0"/>
              <a:t>Uncontrolled areas of the code - web platform, 3</a:t>
            </a:r>
            <a:r>
              <a:rPr lang="en-US" sz="1600" baseline="30000" dirty="0" smtClean="0"/>
              <a:t>rd</a:t>
            </a:r>
            <a:r>
              <a:rPr lang="en-US" sz="1600" dirty="0" smtClean="0"/>
              <a:t> party plugins, 3</a:t>
            </a:r>
            <a:r>
              <a:rPr lang="en-US" sz="1600" baseline="30000" dirty="0" smtClean="0"/>
              <a:t>rd</a:t>
            </a:r>
            <a:r>
              <a:rPr lang="en-US" sz="1600" dirty="0" smtClean="0"/>
              <a:t> party embedded SaaS</a:t>
            </a:r>
          </a:p>
          <a:p>
            <a:pPr lvl="1"/>
            <a:endParaRPr lang="en-US" sz="1600" dirty="0" smtClean="0"/>
          </a:p>
          <a:p>
            <a:r>
              <a:rPr lang="en-US" sz="1600" dirty="0" smtClean="0"/>
              <a:t>What do we traditionally do about them</a:t>
            </a:r>
          </a:p>
          <a:p>
            <a:endParaRPr lang="en-US" sz="1600" dirty="0" smtClean="0"/>
          </a:p>
          <a:p>
            <a:r>
              <a:rPr lang="en-US" sz="1600" dirty="0" smtClean="0"/>
              <a:t>Cloud DMZ </a:t>
            </a:r>
            <a:r>
              <a:rPr lang="en-US" sz="1600" dirty="0" smtClean="0"/>
              <a:t>as an alternative architecture</a:t>
            </a:r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77999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The Blind Spots of Web Application Security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3229"/>
            <a:ext cx="8229600" cy="2149224"/>
          </a:xfrm>
        </p:spPr>
        <p:txBody>
          <a:bodyPr>
            <a:noAutofit/>
          </a:bodyPr>
          <a:lstStyle/>
          <a:p>
            <a:r>
              <a:rPr lang="en-US" sz="1600" dirty="0" smtClean="0"/>
              <a:t>Web Platform Vulnerabilities</a:t>
            </a:r>
          </a:p>
          <a:p>
            <a:pPr lvl="1"/>
            <a:r>
              <a:rPr lang="en-US" sz="1600" dirty="0" smtClean="0"/>
              <a:t>Content Management Systems (WordPress, Drupal, Joomla)</a:t>
            </a:r>
          </a:p>
          <a:p>
            <a:pPr lvl="1"/>
            <a:r>
              <a:rPr lang="en-US" sz="1600" dirty="0" smtClean="0"/>
              <a:t>Application Servers (SharePoint, WebSphere)</a:t>
            </a:r>
          </a:p>
          <a:p>
            <a:pPr lvl="1"/>
            <a:endParaRPr lang="en-US" sz="1600" dirty="0"/>
          </a:p>
          <a:p>
            <a:pPr marL="457200" lvl="1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 smtClean="0"/>
          </a:p>
        </p:txBody>
      </p:sp>
      <p:grpSp>
        <p:nvGrpSpPr>
          <p:cNvPr id="12" name="Group 11"/>
          <p:cNvGrpSpPr/>
          <p:nvPr/>
        </p:nvGrpSpPr>
        <p:grpSpPr>
          <a:xfrm>
            <a:off x="585627" y="2157572"/>
            <a:ext cx="5584058" cy="2255285"/>
            <a:chOff x="246580" y="2012048"/>
            <a:chExt cx="5923105" cy="240081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6580" y="2012048"/>
              <a:ext cx="5923105" cy="2400810"/>
            </a:xfrm>
            <a:prstGeom prst="rect">
              <a:avLst/>
            </a:prstGeom>
          </p:spPr>
        </p:pic>
        <p:cxnSp>
          <p:nvCxnSpPr>
            <p:cNvPr id="7" name="Straight Connector 6"/>
            <p:cNvCxnSpPr/>
            <p:nvPr/>
          </p:nvCxnSpPr>
          <p:spPr>
            <a:xfrm>
              <a:off x="4849402" y="3274097"/>
              <a:ext cx="780836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339046" y="3426497"/>
              <a:ext cx="204455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173848" y="4320391"/>
              <a:ext cx="406597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/>
          <p:cNvSpPr/>
          <p:nvPr/>
        </p:nvSpPr>
        <p:spPr>
          <a:xfrm>
            <a:off x="6169685" y="3236015"/>
            <a:ext cx="220841" cy="13066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/>
          <p:cNvSpPr/>
          <p:nvPr/>
        </p:nvSpPr>
        <p:spPr>
          <a:xfrm rot="5400000">
            <a:off x="6264754" y="3149773"/>
            <a:ext cx="369869" cy="303153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939675" y="2639629"/>
            <a:ext cx="16534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Open Sans"/>
              </a:rPr>
              <a:t>American Express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Open Sans"/>
              </a:rPr>
              <a:t>Pfizer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Open Sans"/>
              </a:rPr>
              <a:t>Pizza Hut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Open Sans"/>
              </a:rPr>
              <a:t>Walmart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Open Sans"/>
              </a:rPr>
              <a:t>...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187" y="2670686"/>
            <a:ext cx="435527" cy="28057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018" y="2897611"/>
            <a:ext cx="435527" cy="28057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016" y="3141097"/>
            <a:ext cx="435527" cy="28057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017" y="3376966"/>
            <a:ext cx="435527" cy="280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35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The Blind Spots of Web Application Security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3229"/>
            <a:ext cx="8229600" cy="2149224"/>
          </a:xfrm>
        </p:spPr>
        <p:txBody>
          <a:bodyPr>
            <a:noAutofit/>
          </a:bodyPr>
          <a:lstStyle/>
          <a:p>
            <a:r>
              <a:rPr lang="en-US" sz="1600" dirty="0" smtClean="0"/>
              <a:t>Web Platform Vulnerabilities</a:t>
            </a:r>
          </a:p>
          <a:p>
            <a:pPr lvl="1"/>
            <a:r>
              <a:rPr lang="en-US" sz="1600" dirty="0" smtClean="0"/>
              <a:t>Content Management Systems (WordPress, Drupal, Joomla)</a:t>
            </a:r>
          </a:p>
          <a:p>
            <a:pPr lvl="1"/>
            <a:r>
              <a:rPr lang="en-US" sz="1600" dirty="0" smtClean="0"/>
              <a:t>Application Servers (SharePoint, WebSphere)</a:t>
            </a:r>
          </a:p>
          <a:p>
            <a:pPr lvl="1"/>
            <a:endParaRPr lang="en-US" sz="1600" dirty="0"/>
          </a:p>
          <a:p>
            <a:pPr marL="457200" lvl="1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 smtClean="0"/>
          </a:p>
        </p:txBody>
      </p:sp>
      <p:sp>
        <p:nvSpPr>
          <p:cNvPr id="14" name="Rectangle 13"/>
          <p:cNvSpPr/>
          <p:nvPr/>
        </p:nvSpPr>
        <p:spPr>
          <a:xfrm>
            <a:off x="5858540" y="3660652"/>
            <a:ext cx="752827" cy="10862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/>
          <p:cNvSpPr/>
          <p:nvPr/>
        </p:nvSpPr>
        <p:spPr>
          <a:xfrm rot="5400000">
            <a:off x="6485595" y="3568489"/>
            <a:ext cx="369869" cy="303153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160516" y="3175308"/>
            <a:ext cx="196028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Open Sans"/>
              </a:rPr>
              <a:t>MTA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cs typeface="Open Sans"/>
            </a:endParaRP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Open Sans"/>
              </a:rPr>
              <a:t>Warner Music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cs typeface="Open Sans"/>
            </a:endParaRP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Open Sans"/>
              </a:rPr>
              <a:t>Timex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cs typeface="Open Sans"/>
            </a:endParaRP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Open Sans"/>
              </a:rPr>
              <a:t>The weather Channel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cs typeface="Open Sans"/>
            </a:endParaRP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Open Sans"/>
              </a:rPr>
              <a:t>...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028" y="3206365"/>
            <a:ext cx="435527" cy="28057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859" y="3433290"/>
            <a:ext cx="435527" cy="28057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857" y="3676776"/>
            <a:ext cx="435527" cy="28057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858" y="3912645"/>
            <a:ext cx="435527" cy="2805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83" y="2318865"/>
            <a:ext cx="6429375" cy="1114425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542260" y="2987748"/>
            <a:ext cx="53162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5566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The Blind Spots of Web Application Security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3229"/>
            <a:ext cx="8229600" cy="2149224"/>
          </a:xfrm>
        </p:spPr>
        <p:txBody>
          <a:bodyPr>
            <a:noAutofit/>
          </a:bodyPr>
          <a:lstStyle/>
          <a:p>
            <a:r>
              <a:rPr lang="en-US" sz="1600" dirty="0" smtClean="0"/>
              <a:t>3</a:t>
            </a:r>
            <a:r>
              <a:rPr lang="en-US" sz="1600" baseline="30000" dirty="0" smtClean="0"/>
              <a:t>rd</a:t>
            </a:r>
            <a:r>
              <a:rPr lang="en-US" sz="1600" dirty="0" smtClean="0"/>
              <a:t> Party Plugin Vulnerabilities</a:t>
            </a:r>
          </a:p>
          <a:p>
            <a:endParaRPr lang="en-US" sz="1600" dirty="0" smtClean="0"/>
          </a:p>
          <a:p>
            <a:pPr marL="0" indent="0">
              <a:buNone/>
            </a:pPr>
            <a:endParaRPr lang="en-US" sz="16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023" y="1748097"/>
            <a:ext cx="6404898" cy="2684461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476847" y="2721935"/>
            <a:ext cx="280699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78466" y="2902688"/>
            <a:ext cx="42530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141171" y="2779406"/>
            <a:ext cx="7328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Open Sans"/>
              </a:rPr>
              <a:t>NVidia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cs typeface="Open Sans"/>
            </a:endParaRP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Open Sans"/>
              </a:rPr>
              <a:t>NDA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cs typeface="Open Sans"/>
            </a:endParaRP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Open Sans"/>
              </a:rPr>
              <a:t>...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cs typeface="Open San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683" y="2810463"/>
            <a:ext cx="435527" cy="2805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514" y="3037388"/>
            <a:ext cx="435527" cy="28057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512" y="3280874"/>
            <a:ext cx="435527" cy="28057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403426" y="3116415"/>
            <a:ext cx="220841" cy="13066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/>
          <p:cNvSpPr/>
          <p:nvPr/>
        </p:nvSpPr>
        <p:spPr>
          <a:xfrm rot="5400000">
            <a:off x="6498495" y="3030173"/>
            <a:ext cx="369869" cy="303153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041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84743"/>
            <a:ext cx="7772400" cy="876632"/>
          </a:xfrm>
        </p:spPr>
        <p:txBody>
          <a:bodyPr>
            <a:noAutofit/>
          </a:bodyPr>
          <a:lstStyle/>
          <a:p>
            <a:r>
              <a:rPr lang="en-US" sz="2800" dirty="0" smtClean="0"/>
              <a:t>What Do We Traditionally Do About These</a:t>
            </a:r>
            <a:br>
              <a:rPr lang="en-US" sz="2800" dirty="0" smtClean="0"/>
            </a:br>
            <a:r>
              <a:rPr lang="en-US" sz="2800" dirty="0" smtClean="0"/>
              <a:t>Blind Spots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36689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First - Who Owns This?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2697" y="1272070"/>
            <a:ext cx="6652516" cy="546456"/>
          </a:xfrm>
        </p:spPr>
        <p:txBody>
          <a:bodyPr/>
          <a:lstStyle/>
          <a:p>
            <a:r>
              <a:rPr lang="en-US" dirty="0" smtClean="0"/>
              <a:t>Network Team?</a:t>
            </a:r>
          </a:p>
          <a:p>
            <a:endParaRPr lang="en-US" dirty="0"/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2232917" y="2256677"/>
            <a:ext cx="5678184" cy="546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70000"/>
              <a:buFontTx/>
              <a:buBlip>
                <a:blip r:embed="rId2"/>
              </a:buBlip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Open San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70000"/>
              <a:buFontTx/>
              <a:buBlip>
                <a:blip r:embed="rId3"/>
              </a:buBlip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Open San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70000"/>
              <a:buFontTx/>
              <a:buBlip>
                <a:blip r:embed="rId4"/>
              </a:buBlip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Open San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70000"/>
              <a:buFontTx/>
              <a:buBlip>
                <a:blip r:embed="rId5"/>
              </a:buBlip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Open San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70000"/>
              <a:buFontTx/>
              <a:buBlip>
                <a:blip r:embed="rId6"/>
              </a:buBlip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Open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App Development Team?</a:t>
            </a:r>
          </a:p>
          <a:p>
            <a:endParaRPr lang="en-US" dirty="0"/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3330539" y="3241284"/>
            <a:ext cx="5356261" cy="546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70000"/>
              <a:buFontTx/>
              <a:buBlip>
                <a:blip r:embed="rId2"/>
              </a:buBlip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Open San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70000"/>
              <a:buFontTx/>
              <a:buBlip>
                <a:blip r:embed="rId3"/>
              </a:buBlip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Open San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70000"/>
              <a:buFontTx/>
              <a:buBlip>
                <a:blip r:embed="rId4"/>
              </a:buBlip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Open San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70000"/>
              <a:buFontTx/>
              <a:buBlip>
                <a:blip r:embed="rId5"/>
              </a:buBlip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Open San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70000"/>
              <a:buFontTx/>
              <a:buBlip>
                <a:blip r:embed="rId6"/>
              </a:buBlip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Open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Security Team?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281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729852" y="3391876"/>
            <a:ext cx="4669605" cy="35959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/>
              <a:t>HTTP Server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729853" y="2469409"/>
            <a:ext cx="3715921" cy="65707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/>
              <a:t>Application Server &amp; Content Management System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25356" y="1832447"/>
            <a:ext cx="1108443" cy="38014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500" dirty="0"/>
              <a:t>Application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729853" y="3963800"/>
            <a:ext cx="5599417" cy="35959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/>
              <a:t>Operating System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1729852" y="960239"/>
            <a:ext cx="5602842" cy="3448784"/>
            <a:chOff x="1772292" y="1082119"/>
            <a:chExt cx="5602842" cy="3448784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1772292" y="1082119"/>
              <a:ext cx="0" cy="3448784"/>
            </a:xfrm>
            <a:prstGeom prst="line">
              <a:avLst/>
            </a:prstGeom>
            <a:ln>
              <a:solidFill>
                <a:schemeClr val="accent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7375134" y="1082119"/>
              <a:ext cx="0" cy="3448783"/>
            </a:xfrm>
            <a:prstGeom prst="line">
              <a:avLst/>
            </a:prstGeom>
            <a:ln>
              <a:solidFill>
                <a:schemeClr val="accent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6533032" y="303543"/>
            <a:ext cx="855299" cy="790349"/>
            <a:chOff x="6575476" y="425423"/>
            <a:chExt cx="855299" cy="790349"/>
          </a:xfrm>
        </p:grpSpPr>
        <p:sp>
          <p:nvSpPr>
            <p:cNvPr id="15" name="Left Brace 14"/>
            <p:cNvSpPr/>
            <p:nvPr/>
          </p:nvSpPr>
          <p:spPr>
            <a:xfrm rot="5400000">
              <a:off x="6869562" y="739308"/>
              <a:ext cx="267128" cy="685799"/>
            </a:xfrm>
            <a:prstGeom prst="leftBrac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575476" y="425423"/>
              <a:ext cx="8552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00B050"/>
                  </a:solidFill>
                </a:rPr>
                <a:t>Network </a:t>
              </a:r>
              <a:br>
                <a:rPr lang="en-US" sz="1400" dirty="0">
                  <a:solidFill>
                    <a:srgbClr val="00B050"/>
                  </a:solidFill>
                </a:rPr>
              </a:br>
              <a:r>
                <a:rPr lang="en-US" sz="1400" dirty="0">
                  <a:solidFill>
                    <a:srgbClr val="00B050"/>
                  </a:solidFill>
                </a:rPr>
                <a:t>Firewall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1396707" y="303455"/>
            <a:ext cx="1702454" cy="790349"/>
            <a:chOff x="1299203" y="425335"/>
            <a:chExt cx="2430805" cy="790349"/>
          </a:xfrm>
        </p:grpSpPr>
        <p:sp>
          <p:nvSpPr>
            <p:cNvPr id="19" name="Left Brace 18"/>
            <p:cNvSpPr/>
            <p:nvPr/>
          </p:nvSpPr>
          <p:spPr>
            <a:xfrm rot="5400000">
              <a:off x="2381038" y="371914"/>
              <a:ext cx="267128" cy="1420412"/>
            </a:xfrm>
            <a:prstGeom prst="leftBrac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299203" y="425335"/>
              <a:ext cx="243080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00B050"/>
                  </a:solidFill>
                </a:rPr>
                <a:t>Secure Development</a:t>
              </a:r>
              <a:br>
                <a:rPr lang="en-US" sz="1400" dirty="0">
                  <a:solidFill>
                    <a:srgbClr val="00B050"/>
                  </a:solidFill>
                </a:rPr>
              </a:br>
              <a:r>
                <a:rPr lang="en-US" sz="1400" dirty="0">
                  <a:solidFill>
                    <a:srgbClr val="00B050"/>
                  </a:solidFill>
                </a:rPr>
                <a:t>Lifecycle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2479732" y="303454"/>
            <a:ext cx="4375848" cy="790349"/>
            <a:chOff x="2983610" y="425334"/>
            <a:chExt cx="3914410" cy="790349"/>
          </a:xfrm>
        </p:grpSpPr>
        <p:sp>
          <p:nvSpPr>
            <p:cNvPr id="21" name="Left Brace 20"/>
            <p:cNvSpPr/>
            <p:nvPr/>
          </p:nvSpPr>
          <p:spPr>
            <a:xfrm rot="5400000">
              <a:off x="4808953" y="-550840"/>
              <a:ext cx="267128" cy="3265918"/>
            </a:xfrm>
            <a:prstGeom prst="leftBrac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983610" y="425334"/>
              <a:ext cx="39144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Gap Exploited</a:t>
              </a:r>
              <a:br>
                <a:rPr lang="en-US" sz="1400" dirty="0">
                  <a:solidFill>
                    <a:srgbClr val="FF0000"/>
                  </a:solidFill>
                </a:rPr>
              </a:br>
              <a:r>
                <a:rPr lang="en-US" sz="1400" dirty="0">
                  <a:solidFill>
                    <a:srgbClr val="FF0000"/>
                  </a:solidFill>
                </a:rPr>
                <a:t>for 0-Days &amp; Platform Vulnerabilities</a:t>
              </a:r>
            </a:p>
          </p:txBody>
        </p:sp>
      </p:grpSp>
      <p:cxnSp>
        <p:nvCxnSpPr>
          <p:cNvPr id="26" name="Straight Arrow Connector 25"/>
          <p:cNvCxnSpPr/>
          <p:nvPr/>
        </p:nvCxnSpPr>
        <p:spPr>
          <a:xfrm>
            <a:off x="5125459" y="1896488"/>
            <a:ext cx="0" cy="5707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6644338" y="2826798"/>
            <a:ext cx="0" cy="11506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446171" y="2432666"/>
            <a:ext cx="8819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0070C0"/>
                </a:solidFill>
              </a:rPr>
              <a:t>ShellShock</a:t>
            </a:r>
            <a:r>
              <a:rPr lang="en-US" sz="1200" dirty="0">
                <a:solidFill>
                  <a:srgbClr val="0070C0"/>
                </a:solidFill>
              </a:rPr>
              <a:t/>
            </a:r>
            <a:br>
              <a:rPr lang="en-US" sz="1200" dirty="0">
                <a:solidFill>
                  <a:srgbClr val="0070C0"/>
                </a:solidFill>
              </a:rPr>
            </a:br>
            <a:r>
              <a:rPr lang="en-US" sz="800" dirty="0">
                <a:solidFill>
                  <a:srgbClr val="0070C0"/>
                </a:solidFill>
              </a:rPr>
              <a:t>(CVE-2014-6271)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920144" y="1483121"/>
            <a:ext cx="8819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Drupal</a:t>
            </a:r>
            <a:br>
              <a:rPr lang="en-US" sz="1200" dirty="0">
                <a:solidFill>
                  <a:srgbClr val="0070C0"/>
                </a:solidFill>
              </a:rPr>
            </a:br>
            <a:r>
              <a:rPr lang="en-US" sz="800" dirty="0">
                <a:solidFill>
                  <a:srgbClr val="0070C0"/>
                </a:solidFill>
              </a:rPr>
              <a:t>(CVE-2014-1475)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5338960" y="2181851"/>
            <a:ext cx="0" cy="2853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295011" y="1902793"/>
            <a:ext cx="8819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WordPress</a:t>
            </a:r>
            <a:br>
              <a:rPr lang="en-US" sz="1200" dirty="0">
                <a:solidFill>
                  <a:srgbClr val="0070C0"/>
                </a:solidFill>
              </a:rPr>
            </a:br>
            <a:r>
              <a:rPr lang="en-US" sz="800" dirty="0">
                <a:solidFill>
                  <a:srgbClr val="0070C0"/>
                </a:solidFill>
              </a:rPr>
              <a:t>(CVE-2014-5203)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3763788" y="1894006"/>
            <a:ext cx="0" cy="5707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3383813" y="1490914"/>
            <a:ext cx="8610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SharePoint</a:t>
            </a:r>
            <a:br>
              <a:rPr lang="en-US" sz="1200" dirty="0">
                <a:solidFill>
                  <a:srgbClr val="0070C0"/>
                </a:solidFill>
              </a:rPr>
            </a:br>
            <a:r>
              <a:rPr lang="en-US" sz="800" dirty="0">
                <a:solidFill>
                  <a:srgbClr val="0070C0"/>
                </a:solidFill>
              </a:rPr>
              <a:t>(MS14-022)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669363" y="1483618"/>
            <a:ext cx="8819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JAVA</a:t>
            </a:r>
            <a:br>
              <a:rPr lang="en-US" sz="1200" dirty="0">
                <a:solidFill>
                  <a:srgbClr val="0070C0"/>
                </a:solidFill>
              </a:rPr>
            </a:br>
            <a:r>
              <a:rPr lang="en-US" sz="800" dirty="0">
                <a:solidFill>
                  <a:srgbClr val="0070C0"/>
                </a:solidFill>
              </a:rPr>
              <a:t>(CVE-2014-0410)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3182367" y="1902794"/>
            <a:ext cx="0" cy="5575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4431373" y="1894006"/>
            <a:ext cx="0" cy="5707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123316" y="1490914"/>
            <a:ext cx="9079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WebSphere</a:t>
            </a:r>
            <a:br>
              <a:rPr lang="en-US" sz="1200" dirty="0">
                <a:solidFill>
                  <a:srgbClr val="0070C0"/>
                </a:solidFill>
              </a:rPr>
            </a:br>
            <a:r>
              <a:rPr lang="en-US" sz="800" dirty="0">
                <a:solidFill>
                  <a:srgbClr val="0070C0"/>
                </a:solidFill>
              </a:rPr>
              <a:t>(CVE-2013-0462)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5936217" y="2821679"/>
            <a:ext cx="0" cy="5707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5700080" y="2428861"/>
            <a:ext cx="8819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Apache</a:t>
            </a:r>
            <a:br>
              <a:rPr lang="en-US" sz="1200" dirty="0">
                <a:solidFill>
                  <a:srgbClr val="0070C0"/>
                </a:solidFill>
              </a:rPr>
            </a:br>
            <a:r>
              <a:rPr lang="en-US" sz="800" dirty="0">
                <a:solidFill>
                  <a:srgbClr val="0070C0"/>
                </a:solidFill>
              </a:rPr>
              <a:t>(CVE-2013-1777)</a:t>
            </a:r>
          </a:p>
        </p:txBody>
      </p:sp>
      <p:grpSp>
        <p:nvGrpSpPr>
          <p:cNvPr id="71" name="Group 70"/>
          <p:cNvGrpSpPr/>
          <p:nvPr/>
        </p:nvGrpSpPr>
        <p:grpSpPr>
          <a:xfrm>
            <a:off x="6855579" y="3263647"/>
            <a:ext cx="1292672" cy="703575"/>
            <a:chOff x="7483644" y="3426624"/>
            <a:chExt cx="1292673" cy="703575"/>
          </a:xfrm>
        </p:grpSpPr>
        <p:cxnSp>
          <p:nvCxnSpPr>
            <p:cNvPr id="54" name="Straight Arrow Connector 53"/>
            <p:cNvCxnSpPr/>
            <p:nvPr/>
          </p:nvCxnSpPr>
          <p:spPr>
            <a:xfrm>
              <a:off x="7483644" y="3558790"/>
              <a:ext cx="0" cy="571409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7483644" y="3569064"/>
              <a:ext cx="674037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8097925" y="3426624"/>
              <a:ext cx="6783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B050"/>
                  </a:solidFill>
                </a:rPr>
                <a:t>MS-RPC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7125511" y="3474474"/>
            <a:ext cx="910531" cy="489327"/>
            <a:chOff x="7753574" y="3637450"/>
            <a:chExt cx="910531" cy="489327"/>
          </a:xfrm>
        </p:grpSpPr>
        <p:cxnSp>
          <p:nvCxnSpPr>
            <p:cNvPr id="52" name="Straight Arrow Connector 51"/>
            <p:cNvCxnSpPr/>
            <p:nvPr/>
          </p:nvCxnSpPr>
          <p:spPr>
            <a:xfrm>
              <a:off x="7753574" y="3791164"/>
              <a:ext cx="0" cy="335613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7753574" y="3791164"/>
              <a:ext cx="404107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8097924" y="3637450"/>
              <a:ext cx="566181" cy="276999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B050"/>
                  </a:solidFill>
                </a:rPr>
                <a:t>SNMP</a:t>
              </a: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66613" y="929406"/>
            <a:ext cx="1679679" cy="904544"/>
            <a:chOff x="1294676" y="1092383"/>
            <a:chExt cx="1679679" cy="904544"/>
          </a:xfrm>
        </p:grpSpPr>
        <p:cxnSp>
          <p:nvCxnSpPr>
            <p:cNvPr id="63" name="Straight Arrow Connector 62"/>
            <p:cNvCxnSpPr/>
            <p:nvPr/>
          </p:nvCxnSpPr>
          <p:spPr>
            <a:xfrm>
              <a:off x="2974355" y="1425518"/>
              <a:ext cx="0" cy="571409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2137025" y="1438011"/>
              <a:ext cx="837330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1294676" y="1092383"/>
              <a:ext cx="10784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00B050"/>
                  </a:solidFill>
                </a:rPr>
                <a:t>Application Logic </a:t>
              </a:r>
              <a:r>
                <a:rPr lang="en-US" sz="1200" dirty="0" err="1">
                  <a:solidFill>
                    <a:srgbClr val="00B050"/>
                  </a:solidFill>
                </a:rPr>
                <a:t>SQLi</a:t>
              </a:r>
              <a:endParaRPr lang="en-US" sz="1200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666613" y="1367929"/>
            <a:ext cx="1330380" cy="464517"/>
            <a:chOff x="1294677" y="1530906"/>
            <a:chExt cx="1330380" cy="464517"/>
          </a:xfrm>
        </p:grpSpPr>
        <p:cxnSp>
          <p:nvCxnSpPr>
            <p:cNvPr id="62" name="Straight Arrow Connector 61"/>
            <p:cNvCxnSpPr/>
            <p:nvPr/>
          </p:nvCxnSpPr>
          <p:spPr>
            <a:xfrm>
              <a:off x="2625057" y="1659810"/>
              <a:ext cx="0" cy="335613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2137025" y="1670084"/>
              <a:ext cx="481365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/>
            <p:cNvSpPr txBox="1"/>
            <p:nvPr/>
          </p:nvSpPr>
          <p:spPr>
            <a:xfrm>
              <a:off x="1294677" y="1530906"/>
              <a:ext cx="10784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00B050"/>
                  </a:solidFill>
                </a:rPr>
                <a:t>Application Logic XSS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014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3" grpId="0" animBg="1"/>
      <p:bldP spid="30" grpId="0"/>
      <p:bldP spid="31" grpId="0"/>
      <p:bldP spid="36" grpId="0"/>
      <p:bldP spid="38" grpId="0"/>
      <p:bldP spid="35" grpId="0"/>
      <p:bldP spid="44" grpId="0"/>
      <p:bldP spid="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The traditional best practices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809733"/>
            <a:ext cx="7905964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Patching </a:t>
            </a:r>
            <a:r>
              <a:rPr lang="en-US" dirty="0" smtClean="0"/>
              <a:t>– A </a:t>
            </a:r>
            <a:r>
              <a:rPr lang="en-US" dirty="0"/>
              <a:t>loosing battle - </a:t>
            </a:r>
            <a:r>
              <a:rPr lang="en-US" dirty="0" smtClean="0"/>
              <a:t>Attackers are likely to know </a:t>
            </a:r>
            <a:r>
              <a:rPr lang="en-US" dirty="0"/>
              <a:t>about these vulnerabilities before a patch is </a:t>
            </a:r>
            <a:r>
              <a:rPr lang="en-US" dirty="0" smtClean="0"/>
              <a:t>available</a:t>
            </a:r>
          </a:p>
          <a:p>
            <a:endParaRPr lang="en-US" dirty="0"/>
          </a:p>
          <a:p>
            <a:r>
              <a:rPr lang="en-US" dirty="0"/>
              <a:t>WAF-Based Signature Detection </a:t>
            </a:r>
            <a:r>
              <a:rPr lang="en-US" dirty="0" smtClean="0"/>
              <a:t>– Another loosing </a:t>
            </a:r>
            <a:r>
              <a:rPr lang="en-US" dirty="0"/>
              <a:t>battle - </a:t>
            </a:r>
            <a:r>
              <a:rPr lang="en-US" dirty="0" smtClean="0"/>
              <a:t>Attackers find </a:t>
            </a:r>
            <a:r>
              <a:rPr lang="en-US" dirty="0"/>
              <a:t>new attack signatures</a:t>
            </a:r>
          </a:p>
          <a:p>
            <a:endParaRPr lang="en-US" dirty="0" smtClean="0"/>
          </a:p>
          <a:p>
            <a:r>
              <a:rPr lang="en-US" dirty="0" smtClean="0"/>
              <a:t>WAF-Based Whitelisting – Can help – But, labor </a:t>
            </a:r>
            <a:r>
              <a:rPr lang="en-US" dirty="0"/>
              <a:t>intensive and </a:t>
            </a:r>
            <a:r>
              <a:rPr lang="en-US" dirty="0" smtClean="0">
                <a:hlinkClick r:id="rId2" action="ppaction://hlinksldjump"/>
              </a:rPr>
              <a:t>not a fit for  </a:t>
            </a:r>
            <a:r>
              <a:rPr lang="en-US" dirty="0">
                <a:hlinkClick r:id="rId2" action="ppaction://hlinksldjump"/>
              </a:rPr>
              <a:t>continuous </a:t>
            </a:r>
            <a:r>
              <a:rPr lang="en-US" dirty="0" smtClean="0">
                <a:hlinkClick r:id="rId2" action="ppaction://hlinksldjump"/>
              </a:rPr>
              <a:t>development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647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84743"/>
            <a:ext cx="7772400" cy="876632"/>
          </a:xfrm>
        </p:spPr>
        <p:txBody>
          <a:bodyPr>
            <a:noAutofit/>
          </a:bodyPr>
          <a:lstStyle/>
          <a:p>
            <a:r>
              <a:rPr lang="en-US" sz="2800" dirty="0" smtClean="0"/>
              <a:t>Cloud</a:t>
            </a:r>
            <a:r>
              <a:rPr lang="en-US" sz="2800" dirty="0" smtClean="0"/>
              <a:t> </a:t>
            </a:r>
            <a:r>
              <a:rPr lang="en-US" sz="2800" dirty="0" smtClean="0"/>
              <a:t>DMZ as an Alternative Architecture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1784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What is a </a:t>
            </a:r>
            <a:r>
              <a:rPr lang="en-US" sz="2000" b="1" dirty="0" smtClean="0">
                <a:solidFill>
                  <a:srgbClr val="0070C0"/>
                </a:solidFill>
              </a:rPr>
              <a:t>Cloud DMZ?</a:t>
            </a:r>
            <a:endParaRPr lang="en-US" sz="2000" b="1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810" y="809733"/>
            <a:ext cx="5449667" cy="3202132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809733"/>
            <a:ext cx="4217542" cy="339447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Replica </a:t>
            </a:r>
            <a:r>
              <a:rPr lang="en-US" dirty="0" smtClean="0"/>
              <a:t>of the User Interface of a protected web system 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smtClean="0"/>
              <a:t>Having a well defined API through which it is permitted to communicate with the protected system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</p:txBody>
      </p:sp>
      <p:grpSp>
        <p:nvGrpSpPr>
          <p:cNvPr id="65" name="Group 64"/>
          <p:cNvGrpSpPr/>
          <p:nvPr/>
        </p:nvGrpSpPr>
        <p:grpSpPr>
          <a:xfrm>
            <a:off x="133563" y="943198"/>
            <a:ext cx="4541179" cy="967795"/>
            <a:chOff x="133563" y="943198"/>
            <a:chExt cx="4541179" cy="967795"/>
          </a:xfrm>
        </p:grpSpPr>
        <p:sp>
          <p:nvSpPr>
            <p:cNvPr id="61" name="TextBox 60"/>
            <p:cNvSpPr txBox="1"/>
            <p:nvPr/>
          </p:nvSpPr>
          <p:spPr>
            <a:xfrm>
              <a:off x="133563" y="943198"/>
              <a:ext cx="46679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00B050"/>
                  </a:solidFill>
                  <a:sym typeface="Wingdings" panose="05000000000000000000" pitchFamily="2" charset="2"/>
                </a:rPr>
                <a:t></a:t>
              </a:r>
              <a:endParaRPr lang="en-US" sz="2800" b="1" dirty="0">
                <a:solidFill>
                  <a:srgbClr val="00B050"/>
                </a:solidFill>
              </a:endParaRPr>
            </a:p>
          </p:txBody>
        </p:sp>
        <p:sp>
          <p:nvSpPr>
            <p:cNvPr id="63" name="Rounded Rectangle 62"/>
            <p:cNvSpPr/>
            <p:nvPr/>
          </p:nvSpPr>
          <p:spPr>
            <a:xfrm>
              <a:off x="457200" y="1135482"/>
              <a:ext cx="4217542" cy="775511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159767" y="1869607"/>
            <a:ext cx="4514975" cy="1178589"/>
            <a:chOff x="159767" y="1869607"/>
            <a:chExt cx="4514975" cy="1178589"/>
          </a:xfrm>
        </p:grpSpPr>
        <p:grpSp>
          <p:nvGrpSpPr>
            <p:cNvPr id="66" name="Group 65"/>
            <p:cNvGrpSpPr/>
            <p:nvPr/>
          </p:nvGrpSpPr>
          <p:grpSpPr>
            <a:xfrm>
              <a:off x="159767" y="1869607"/>
              <a:ext cx="4514975" cy="1178589"/>
              <a:chOff x="159767" y="1869607"/>
              <a:chExt cx="4514975" cy="1178589"/>
            </a:xfrm>
          </p:grpSpPr>
          <p:sp>
            <p:nvSpPr>
              <p:cNvPr id="62" name="TextBox 61"/>
              <p:cNvSpPr txBox="1"/>
              <p:nvPr/>
            </p:nvSpPr>
            <p:spPr>
              <a:xfrm>
                <a:off x="159767" y="1869607"/>
                <a:ext cx="35137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rgbClr val="FFC000"/>
                    </a:solidFill>
                    <a:sym typeface="Wingdings" panose="05000000000000000000" pitchFamily="2" charset="2"/>
                  </a:rPr>
                  <a:t>?</a:t>
                </a:r>
                <a:endParaRPr lang="en-US" sz="2800" b="1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64" name="Rounded Rectangle 63"/>
              <p:cNvSpPr/>
              <p:nvPr/>
            </p:nvSpPr>
            <p:spPr>
              <a:xfrm>
                <a:off x="457200" y="2073667"/>
                <a:ext cx="4217542" cy="974529"/>
              </a:xfrm>
              <a:prstGeom prst="roundRect">
                <a:avLst/>
              </a:prstGeom>
              <a:no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68" name="Straight Connector 67"/>
            <p:cNvCxnSpPr/>
            <p:nvPr/>
          </p:nvCxnSpPr>
          <p:spPr>
            <a:xfrm>
              <a:off x="1428108" y="2372279"/>
              <a:ext cx="152057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8872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84743"/>
            <a:ext cx="7772400" cy="876632"/>
          </a:xfrm>
        </p:spPr>
        <p:txBody>
          <a:bodyPr>
            <a:noAutofit/>
          </a:bodyPr>
          <a:lstStyle/>
          <a:p>
            <a:r>
              <a:rPr lang="en-US" sz="2800" dirty="0" smtClean="0"/>
              <a:t>Active Learning Based Implementation of </a:t>
            </a:r>
            <a:r>
              <a:rPr lang="en-US" sz="2800" dirty="0" smtClean="0"/>
              <a:t>Cloud DMZ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86575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990" y="981451"/>
            <a:ext cx="3653793" cy="34464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</a:t>
            </a:r>
            <a:r>
              <a:rPr lang="en-US" dirty="0"/>
              <a:t>: Scan </a:t>
            </a:r>
            <a:r>
              <a:rPr lang="en-US" dirty="0" smtClean="0"/>
              <a:t>Website to Understand its Functionality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428988" y="981451"/>
            <a:ext cx="3653794" cy="3409574"/>
            <a:chOff x="2428988" y="981451"/>
            <a:chExt cx="3653794" cy="3409574"/>
          </a:xfrm>
        </p:grpSpPr>
        <p:sp>
          <p:nvSpPr>
            <p:cNvPr id="11" name="Rectangle 10"/>
            <p:cNvSpPr/>
            <p:nvPr/>
          </p:nvSpPr>
          <p:spPr>
            <a:xfrm>
              <a:off x="4267203" y="1081093"/>
              <a:ext cx="809629" cy="166686"/>
            </a:xfrm>
            <a:prstGeom prst="rect">
              <a:avLst/>
            </a:prstGeom>
            <a:noFill/>
            <a:ln w="19050">
              <a:solidFill>
                <a:srgbClr val="F479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428988" y="981451"/>
              <a:ext cx="1738200" cy="333000"/>
            </a:xfrm>
            <a:prstGeom prst="rect">
              <a:avLst/>
            </a:prstGeom>
            <a:solidFill>
              <a:srgbClr val="0070C0">
                <a:alpha val="58824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428988" y="1381125"/>
              <a:ext cx="3653793" cy="1459157"/>
            </a:xfrm>
            <a:prstGeom prst="rect">
              <a:avLst/>
            </a:prstGeom>
            <a:solidFill>
              <a:srgbClr val="0070C0">
                <a:alpha val="58824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428989" y="2877112"/>
              <a:ext cx="3653793" cy="389963"/>
            </a:xfrm>
            <a:prstGeom prst="rect">
              <a:avLst/>
            </a:prstGeom>
            <a:solidFill>
              <a:srgbClr val="0070C0">
                <a:alpha val="58824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428990" y="3433227"/>
              <a:ext cx="1804874" cy="957798"/>
            </a:xfrm>
            <a:prstGeom prst="rect">
              <a:avLst/>
            </a:prstGeom>
            <a:solidFill>
              <a:srgbClr val="0070C0">
                <a:alpha val="58824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299928" y="3433227"/>
              <a:ext cx="1782853" cy="957798"/>
            </a:xfrm>
            <a:prstGeom prst="rect">
              <a:avLst/>
            </a:prstGeom>
            <a:solidFill>
              <a:srgbClr val="0070C0">
                <a:alpha val="58824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143613" y="981451"/>
              <a:ext cx="895237" cy="333000"/>
            </a:xfrm>
            <a:prstGeom prst="rect">
              <a:avLst/>
            </a:prstGeom>
            <a:solidFill>
              <a:srgbClr val="0070C0">
                <a:alpha val="58824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105632" y="981450"/>
            <a:ext cx="4286721" cy="569118"/>
            <a:chOff x="2105630" y="981450"/>
            <a:chExt cx="4286721" cy="56911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05630" y="981450"/>
              <a:ext cx="4286721" cy="569118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2858961" y="1090466"/>
              <a:ext cx="27773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Proactive Learning Engine</a:t>
              </a:r>
              <a:endParaRPr lang="en-US" sz="1600" b="1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18" name="Down Arrow 17"/>
          <p:cNvSpPr/>
          <p:nvPr/>
        </p:nvSpPr>
        <p:spPr>
          <a:xfrm>
            <a:off x="3794448" y="1538128"/>
            <a:ext cx="951722" cy="2467815"/>
          </a:xfrm>
          <a:prstGeom prst="downArrow">
            <a:avLst/>
          </a:prstGeom>
          <a:solidFill>
            <a:srgbClr val="FF4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6822324" y="1063230"/>
            <a:ext cx="1863998" cy="3273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 smtClean="0"/>
              <a:t>A proprietary </a:t>
            </a:r>
            <a:r>
              <a:rPr lang="en-US" sz="1400" b="1" dirty="0" smtClean="0">
                <a:solidFill>
                  <a:srgbClr val="F47931"/>
                </a:solidFill>
              </a:rPr>
              <a:t>proactive learning engine </a:t>
            </a:r>
            <a:r>
              <a:rPr lang="en-US" sz="1400" dirty="0" smtClean="0"/>
              <a:t>performs a deep scan of site to determine the optimal method of defense for each resource, according to its functionality.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33055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0.00156 0.59445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2972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990" y="981451"/>
            <a:ext cx="3653793" cy="34464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2: Analyze Scan Results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267205" y="1081093"/>
            <a:ext cx="809629" cy="166686"/>
          </a:xfrm>
          <a:prstGeom prst="rect">
            <a:avLst/>
          </a:prstGeom>
          <a:noFill/>
          <a:ln w="19050">
            <a:solidFill>
              <a:srgbClr val="F479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428988" y="981451"/>
            <a:ext cx="1738200" cy="333000"/>
          </a:xfrm>
          <a:prstGeom prst="rect">
            <a:avLst/>
          </a:prstGeom>
          <a:solidFill>
            <a:srgbClr val="0070C0">
              <a:alpha val="58824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428990" y="1381126"/>
            <a:ext cx="3653793" cy="1459157"/>
          </a:xfrm>
          <a:prstGeom prst="rect">
            <a:avLst/>
          </a:prstGeom>
          <a:solidFill>
            <a:srgbClr val="0070C0">
              <a:alpha val="58824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428991" y="2877113"/>
            <a:ext cx="3653793" cy="389963"/>
          </a:xfrm>
          <a:prstGeom prst="rect">
            <a:avLst/>
          </a:prstGeom>
          <a:solidFill>
            <a:srgbClr val="0070C0">
              <a:alpha val="58824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2428990" y="3433227"/>
            <a:ext cx="1804874" cy="957798"/>
          </a:xfrm>
          <a:prstGeom prst="rect">
            <a:avLst/>
          </a:prstGeom>
          <a:solidFill>
            <a:srgbClr val="0070C0">
              <a:alpha val="58824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4299930" y="3433227"/>
            <a:ext cx="1782853" cy="957798"/>
          </a:xfrm>
          <a:prstGeom prst="rect">
            <a:avLst/>
          </a:prstGeom>
          <a:solidFill>
            <a:srgbClr val="0070C0">
              <a:alpha val="58824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5143614" y="981451"/>
            <a:ext cx="895237" cy="333000"/>
          </a:xfrm>
          <a:prstGeom prst="rect">
            <a:avLst/>
          </a:prstGeom>
          <a:solidFill>
            <a:srgbClr val="0070C0">
              <a:alpha val="58824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Brace 4"/>
          <p:cNvSpPr/>
          <p:nvPr/>
        </p:nvSpPr>
        <p:spPr>
          <a:xfrm>
            <a:off x="6291375" y="1026391"/>
            <a:ext cx="396240" cy="336463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6781908" y="1777526"/>
            <a:ext cx="2152542" cy="2461189"/>
          </a:xfrm>
          <a:solidFill>
            <a:srgbClr val="0070C0">
              <a:alpha val="58824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</a:rPr>
              <a:t>Presentation Layer: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Static resources, non-static forms and other components that can be served from </a:t>
            </a:r>
            <a:r>
              <a:rPr lang="en-US" sz="1600" dirty="0">
                <a:solidFill>
                  <a:schemeClr val="bg1"/>
                </a:solidFill>
              </a:rPr>
              <a:t>the </a:t>
            </a:r>
            <a:r>
              <a:rPr lang="en-US" sz="1600" dirty="0" smtClean="0">
                <a:solidFill>
                  <a:schemeClr val="bg1"/>
                </a:solidFill>
              </a:rPr>
              <a:t>cloud, isolated from the back-end  and fully excluded from the attack surface.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6" name="Line Callout 1 5"/>
          <p:cNvSpPr/>
          <p:nvPr/>
        </p:nvSpPr>
        <p:spPr>
          <a:xfrm>
            <a:off x="229779" y="1247780"/>
            <a:ext cx="2070965" cy="2185447"/>
          </a:xfrm>
          <a:prstGeom prst="borderCallout1">
            <a:avLst>
              <a:gd name="adj1" fmla="val 335"/>
              <a:gd name="adj2" fmla="val 101076"/>
              <a:gd name="adj3" fmla="val -4258"/>
              <a:gd name="adj4" fmla="val 206956"/>
            </a:avLst>
          </a:prstGeom>
          <a:noFill/>
          <a:ln w="28575">
            <a:solidFill>
              <a:srgbClr val="F479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rgbClr val="404040"/>
                </a:solidFill>
              </a:rPr>
              <a:t>Business </a:t>
            </a:r>
            <a:r>
              <a:rPr lang="en-US" sz="1400" b="1" dirty="0" smtClean="0">
                <a:solidFill>
                  <a:srgbClr val="404040"/>
                </a:solidFill>
              </a:rPr>
              <a:t>Logic:</a:t>
            </a:r>
            <a:endParaRPr lang="en-US" sz="1400" b="1" dirty="0">
              <a:solidFill>
                <a:srgbClr val="404040"/>
              </a:solidFill>
            </a:endParaRPr>
          </a:p>
          <a:p>
            <a:r>
              <a:rPr lang="en-US" sz="1400" dirty="0" smtClean="0">
                <a:solidFill>
                  <a:srgbClr val="404040"/>
                </a:solidFill>
              </a:rPr>
              <a:t>Search Boxes, forms, and any assets that require access to the back </a:t>
            </a:r>
            <a:r>
              <a:rPr lang="en-US" sz="1400" dirty="0" smtClean="0">
                <a:solidFill>
                  <a:srgbClr val="404040"/>
                </a:solidFill>
              </a:rPr>
              <a:t>end are classified and categorized based </a:t>
            </a:r>
            <a:r>
              <a:rPr lang="en-US" sz="1400" dirty="0">
                <a:solidFill>
                  <a:srgbClr val="404040"/>
                </a:solidFill>
              </a:rPr>
              <a:t>on the component's functionality as determined in the </a:t>
            </a:r>
            <a:r>
              <a:rPr lang="en-US" sz="1400" dirty="0" smtClean="0">
                <a:solidFill>
                  <a:srgbClr val="404040"/>
                </a:solidFill>
              </a:rPr>
              <a:t>scan.</a:t>
            </a:r>
            <a:endParaRPr lang="en-US" sz="1400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59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990" y="981451"/>
            <a:ext cx="3653793" cy="34464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3: Decouple Website Components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2428988" y="981451"/>
            <a:ext cx="3653794" cy="3409574"/>
            <a:chOff x="2428988" y="981451"/>
            <a:chExt cx="3653794" cy="3409574"/>
          </a:xfrm>
        </p:grpSpPr>
        <p:sp>
          <p:nvSpPr>
            <p:cNvPr id="16" name="Rectangle 15"/>
            <p:cNvSpPr/>
            <p:nvPr/>
          </p:nvSpPr>
          <p:spPr>
            <a:xfrm>
              <a:off x="2428988" y="981451"/>
              <a:ext cx="1738200" cy="333000"/>
            </a:xfrm>
            <a:prstGeom prst="rect">
              <a:avLst/>
            </a:prstGeom>
            <a:solidFill>
              <a:srgbClr val="0070C0">
                <a:alpha val="58824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428988" y="1381125"/>
              <a:ext cx="3653793" cy="1459157"/>
            </a:xfrm>
            <a:prstGeom prst="rect">
              <a:avLst/>
            </a:prstGeom>
            <a:solidFill>
              <a:srgbClr val="0070C0">
                <a:alpha val="58824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428989" y="2877112"/>
              <a:ext cx="3653793" cy="389963"/>
            </a:xfrm>
            <a:prstGeom prst="rect">
              <a:avLst/>
            </a:prstGeom>
            <a:solidFill>
              <a:srgbClr val="0070C0">
                <a:alpha val="58824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428990" y="3433227"/>
              <a:ext cx="1804874" cy="957798"/>
            </a:xfrm>
            <a:prstGeom prst="rect">
              <a:avLst/>
            </a:prstGeom>
            <a:solidFill>
              <a:srgbClr val="0070C0">
                <a:alpha val="58824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299928" y="3433227"/>
              <a:ext cx="1782853" cy="957798"/>
            </a:xfrm>
            <a:prstGeom prst="rect">
              <a:avLst/>
            </a:prstGeom>
            <a:solidFill>
              <a:srgbClr val="0070C0">
                <a:alpha val="58824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143613" y="981451"/>
              <a:ext cx="895237" cy="333000"/>
            </a:xfrm>
            <a:prstGeom prst="rect">
              <a:avLst/>
            </a:prstGeom>
            <a:solidFill>
              <a:srgbClr val="0070C0">
                <a:alpha val="58824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267205" y="1081093"/>
            <a:ext cx="809629" cy="166686"/>
            <a:chOff x="4267203" y="1081093"/>
            <a:chExt cx="809629" cy="166686"/>
          </a:xfrm>
        </p:grpSpPr>
        <p:sp>
          <p:nvSpPr>
            <p:cNvPr id="11" name="Rectangle 10"/>
            <p:cNvSpPr/>
            <p:nvPr/>
          </p:nvSpPr>
          <p:spPr>
            <a:xfrm>
              <a:off x="4267203" y="1081093"/>
              <a:ext cx="809629" cy="166686"/>
            </a:xfrm>
            <a:prstGeom prst="rect">
              <a:avLst/>
            </a:prstGeom>
            <a:noFill/>
            <a:ln w="19050">
              <a:solidFill>
                <a:srgbClr val="F479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83968" y="1095741"/>
              <a:ext cx="788102" cy="139634"/>
            </a:xfrm>
            <a:prstGeom prst="rect">
              <a:avLst/>
            </a:prstGeom>
          </p:spPr>
        </p:pic>
      </p:grpSp>
      <p:sp>
        <p:nvSpPr>
          <p:cNvPr id="14" name="Right Brace 13"/>
          <p:cNvSpPr/>
          <p:nvPr/>
        </p:nvSpPr>
        <p:spPr>
          <a:xfrm>
            <a:off x="3868942" y="1045441"/>
            <a:ext cx="396240" cy="336463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359475" y="2018178"/>
            <a:ext cx="2152542" cy="1434100"/>
          </a:xfrm>
          <a:solidFill>
            <a:srgbClr val="0070C0">
              <a:alpha val="58824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</a:rPr>
              <a:t>Presentation Layer: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schemeClr val="bg1"/>
                </a:solidFill>
              </a:rPr>
              <a:t>Decoupled from the business logic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91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2 0.00309 L -0.24913 0.004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17" y="9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71605E-6 L -0.24878 0.0015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48" y="6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5679E-6 L 0.321 0.0064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42" y="3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build="p" animBg="1"/>
      <p:bldP spid="15" grpId="1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4: Replicate 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62038" y="994152"/>
            <a:ext cx="3657858" cy="3446405"/>
            <a:chOff x="162038" y="994151"/>
            <a:chExt cx="3657858" cy="344640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2038" y="994151"/>
              <a:ext cx="3653793" cy="3446405"/>
            </a:xfrm>
            <a:prstGeom prst="rect">
              <a:avLst/>
            </a:prstGeom>
          </p:spPr>
        </p:pic>
        <p:grpSp>
          <p:nvGrpSpPr>
            <p:cNvPr id="5" name="Group 4"/>
            <p:cNvGrpSpPr/>
            <p:nvPr/>
          </p:nvGrpSpPr>
          <p:grpSpPr>
            <a:xfrm>
              <a:off x="166102" y="1000501"/>
              <a:ext cx="3653794" cy="3409574"/>
              <a:chOff x="2428988" y="981451"/>
              <a:chExt cx="3653794" cy="3409574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428988" y="981451"/>
                <a:ext cx="1738200" cy="333000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428988" y="1381125"/>
                <a:ext cx="3653793" cy="1459157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2428989" y="2877112"/>
                <a:ext cx="3653793" cy="389963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2428990" y="3433227"/>
                <a:ext cx="1804874" cy="957798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4299928" y="3433227"/>
                <a:ext cx="1782853" cy="957798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143613" y="981451"/>
                <a:ext cx="895237" cy="333000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7207255" y="1113440"/>
            <a:ext cx="809629" cy="166686"/>
            <a:chOff x="4267203" y="1081093"/>
            <a:chExt cx="809629" cy="166686"/>
          </a:xfrm>
        </p:grpSpPr>
        <p:sp>
          <p:nvSpPr>
            <p:cNvPr id="15" name="Rectangle 14"/>
            <p:cNvSpPr/>
            <p:nvPr/>
          </p:nvSpPr>
          <p:spPr>
            <a:xfrm>
              <a:off x="4267203" y="1081093"/>
              <a:ext cx="809629" cy="166686"/>
            </a:xfrm>
            <a:prstGeom prst="rect">
              <a:avLst/>
            </a:prstGeom>
            <a:noFill/>
            <a:ln w="19050">
              <a:solidFill>
                <a:srgbClr val="F479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83968" y="1095741"/>
              <a:ext cx="788102" cy="139634"/>
            </a:xfrm>
            <a:prstGeom prst="rect">
              <a:avLst/>
            </a:prstGeom>
          </p:spPr>
        </p:pic>
      </p:grp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/>
          <a:srcRect t="20283" r="552" b="20285"/>
          <a:stretch/>
        </p:blipFill>
        <p:spPr>
          <a:xfrm>
            <a:off x="2140191" y="809957"/>
            <a:ext cx="4288892" cy="262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131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58025E-6 L 0.19531 -0.0660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57" y="-330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59259E-6 L -0.29879 0.1796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48" y="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5. Securing the Website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4459900" y="2062477"/>
            <a:ext cx="809629" cy="166686"/>
            <a:chOff x="4267203" y="1081093"/>
            <a:chExt cx="809629" cy="166686"/>
          </a:xfrm>
        </p:grpSpPr>
        <p:sp>
          <p:nvSpPr>
            <p:cNvPr id="15" name="Rectangle 14"/>
            <p:cNvSpPr/>
            <p:nvPr/>
          </p:nvSpPr>
          <p:spPr>
            <a:xfrm>
              <a:off x="4267203" y="1081093"/>
              <a:ext cx="809629" cy="166686"/>
            </a:xfrm>
            <a:prstGeom prst="rect">
              <a:avLst/>
            </a:prstGeom>
            <a:noFill/>
            <a:ln w="19050">
              <a:solidFill>
                <a:srgbClr val="F479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83968" y="1095741"/>
              <a:ext cx="788102" cy="139634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3332859" y="2003089"/>
            <a:ext cx="888766" cy="793664"/>
            <a:chOff x="162038" y="994151"/>
            <a:chExt cx="3657858" cy="344640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2038" y="994151"/>
              <a:ext cx="3653793" cy="3446405"/>
            </a:xfrm>
            <a:prstGeom prst="rect">
              <a:avLst/>
            </a:prstGeom>
          </p:spPr>
        </p:pic>
        <p:grpSp>
          <p:nvGrpSpPr>
            <p:cNvPr id="5" name="Group 4"/>
            <p:cNvGrpSpPr/>
            <p:nvPr/>
          </p:nvGrpSpPr>
          <p:grpSpPr>
            <a:xfrm>
              <a:off x="166102" y="1000501"/>
              <a:ext cx="3653794" cy="3409574"/>
              <a:chOff x="2428988" y="981451"/>
              <a:chExt cx="3653794" cy="3409574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428988" y="981451"/>
                <a:ext cx="1738200" cy="333000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428988" y="1381125"/>
                <a:ext cx="3653793" cy="1459157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2428989" y="2877112"/>
                <a:ext cx="3653793" cy="389963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2428990" y="3433227"/>
                <a:ext cx="1804874" cy="957798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4299928" y="3433227"/>
                <a:ext cx="1782853" cy="957798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143613" y="981451"/>
                <a:ext cx="895237" cy="333000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/>
          <a:srcRect t="20283" r="552" b="20285"/>
          <a:stretch/>
        </p:blipFill>
        <p:spPr>
          <a:xfrm>
            <a:off x="2140191" y="809957"/>
            <a:ext cx="4288892" cy="2625228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372467" y="2347157"/>
            <a:ext cx="974221" cy="378886"/>
          </a:xfrm>
          <a:prstGeom prst="roundRect">
            <a:avLst/>
          </a:prstGeom>
          <a:solidFill>
            <a:schemeClr val="accent6">
              <a:tint val="100000"/>
              <a:shade val="100000"/>
              <a:satMod val="130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White List </a:t>
            </a:r>
            <a:endParaRPr lang="en-US" sz="1200" dirty="0"/>
          </a:p>
        </p:txBody>
      </p:sp>
      <p:sp>
        <p:nvSpPr>
          <p:cNvPr id="24" name="Line Callout 1 23"/>
          <p:cNvSpPr/>
          <p:nvPr/>
        </p:nvSpPr>
        <p:spPr>
          <a:xfrm>
            <a:off x="6226898" y="229313"/>
            <a:ext cx="2527175" cy="1667833"/>
          </a:xfrm>
          <a:prstGeom prst="borderCallout1">
            <a:avLst>
              <a:gd name="adj1" fmla="val 47914"/>
              <a:gd name="adj2" fmla="val -240"/>
              <a:gd name="adj3" fmla="val 44922"/>
              <a:gd name="adj4" fmla="val -620"/>
            </a:avLst>
          </a:prstGeom>
          <a:noFill/>
          <a:ln w="28575">
            <a:solidFill>
              <a:srgbClr val="F479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 smtClean="0">
                <a:solidFill>
                  <a:srgbClr val="404040"/>
                </a:solidFill>
              </a:rPr>
              <a:t>Requests to the Business Logic:</a:t>
            </a:r>
            <a:endParaRPr lang="en-US" sz="1400" b="1" dirty="0">
              <a:solidFill>
                <a:srgbClr val="404040"/>
              </a:solidFill>
            </a:endParaRPr>
          </a:p>
          <a:p>
            <a:r>
              <a:rPr lang="en-US" sz="1400" dirty="0" smtClean="0">
                <a:solidFill>
                  <a:srgbClr val="404040"/>
                </a:solidFill>
              </a:rPr>
              <a:t>The Business Logic is tightly protected by a handful of easy to manage white list rules.</a:t>
            </a:r>
          </a:p>
          <a:p>
            <a:r>
              <a:rPr lang="en-US" sz="1400" dirty="0" smtClean="0">
                <a:solidFill>
                  <a:srgbClr val="404040"/>
                </a:solidFill>
              </a:rPr>
              <a:t>Only valid requests are allowed to the back end</a:t>
            </a:r>
            <a:endParaRPr lang="en-US" sz="1400" dirty="0">
              <a:solidFill>
                <a:srgbClr val="40404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0391" y="3652313"/>
            <a:ext cx="1320984" cy="67131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7715" y="360066"/>
            <a:ext cx="585998" cy="587383"/>
          </a:xfrm>
          <a:prstGeom prst="rect">
            <a:avLst/>
          </a:prstGeom>
        </p:spPr>
      </p:pic>
      <p:cxnSp>
        <p:nvCxnSpPr>
          <p:cNvPr id="28" name="Straight Arrow Connector 27"/>
          <p:cNvCxnSpPr/>
          <p:nvPr/>
        </p:nvCxnSpPr>
        <p:spPr>
          <a:xfrm>
            <a:off x="4991375" y="1042445"/>
            <a:ext cx="0" cy="771280"/>
          </a:xfrm>
          <a:prstGeom prst="straightConnector1">
            <a:avLst/>
          </a:prstGeom>
          <a:ln>
            <a:solidFill>
              <a:srgbClr val="FF481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713007" y="1025353"/>
            <a:ext cx="0" cy="788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859575" y="2781739"/>
            <a:ext cx="0" cy="8265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063509" y="2957956"/>
            <a:ext cx="157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</a:rPr>
              <a:t>Validated Requests</a:t>
            </a:r>
            <a:endParaRPr lang="en-US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138207" y="1739038"/>
            <a:ext cx="12342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</a:rPr>
              <a:t>Secure Replica</a:t>
            </a:r>
            <a:endParaRPr lang="en-US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267913" y="1730824"/>
            <a:ext cx="12342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47931"/>
                </a:solidFill>
              </a:rPr>
              <a:t>Business Logic</a:t>
            </a:r>
            <a:endParaRPr lang="en-US" sz="1400" dirty="0">
              <a:solidFill>
                <a:srgbClr val="F4793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226677" y="4297745"/>
            <a:ext cx="2284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Web Server Back 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67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4459900" y="2062477"/>
            <a:ext cx="809629" cy="166686"/>
            <a:chOff x="4267203" y="1081093"/>
            <a:chExt cx="809629" cy="166686"/>
          </a:xfrm>
        </p:grpSpPr>
        <p:sp>
          <p:nvSpPr>
            <p:cNvPr id="15" name="Rectangle 14"/>
            <p:cNvSpPr/>
            <p:nvPr/>
          </p:nvSpPr>
          <p:spPr>
            <a:xfrm>
              <a:off x="4267203" y="1081093"/>
              <a:ext cx="809629" cy="166686"/>
            </a:xfrm>
            <a:prstGeom prst="rect">
              <a:avLst/>
            </a:prstGeom>
            <a:noFill/>
            <a:ln w="19050">
              <a:solidFill>
                <a:srgbClr val="F479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83968" y="1095741"/>
              <a:ext cx="788102" cy="139634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3332859" y="2003089"/>
            <a:ext cx="888766" cy="793664"/>
            <a:chOff x="162038" y="994151"/>
            <a:chExt cx="3657858" cy="344640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2038" y="994151"/>
              <a:ext cx="3653793" cy="3446405"/>
            </a:xfrm>
            <a:prstGeom prst="rect">
              <a:avLst/>
            </a:prstGeom>
          </p:spPr>
        </p:pic>
        <p:grpSp>
          <p:nvGrpSpPr>
            <p:cNvPr id="5" name="Group 4"/>
            <p:cNvGrpSpPr/>
            <p:nvPr/>
          </p:nvGrpSpPr>
          <p:grpSpPr>
            <a:xfrm>
              <a:off x="166102" y="1000501"/>
              <a:ext cx="3653794" cy="3409574"/>
              <a:chOff x="2428988" y="981451"/>
              <a:chExt cx="3653794" cy="3409574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428988" y="981451"/>
                <a:ext cx="1738200" cy="333000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428988" y="1381125"/>
                <a:ext cx="3653793" cy="1459157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2428989" y="2877112"/>
                <a:ext cx="3653793" cy="389963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2428990" y="3433227"/>
                <a:ext cx="1804874" cy="957798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4299928" y="3433227"/>
                <a:ext cx="1782853" cy="957798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143613" y="981451"/>
                <a:ext cx="895237" cy="333000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/>
          <a:srcRect t="20283" r="552" b="20285"/>
          <a:stretch/>
        </p:blipFill>
        <p:spPr>
          <a:xfrm>
            <a:off x="2140191" y="809957"/>
            <a:ext cx="4288892" cy="2625228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372467" y="2389887"/>
            <a:ext cx="974221" cy="378886"/>
          </a:xfrm>
          <a:prstGeom prst="roundRect">
            <a:avLst/>
          </a:prstGeom>
          <a:solidFill>
            <a:schemeClr val="accent6">
              <a:tint val="100000"/>
              <a:shade val="100000"/>
              <a:satMod val="130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White List </a:t>
            </a:r>
            <a:endParaRPr lang="en-US" sz="1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0391" y="3652313"/>
            <a:ext cx="1320984" cy="671313"/>
          </a:xfrm>
          <a:prstGeom prst="rect">
            <a:avLst/>
          </a:prstGeom>
        </p:spPr>
      </p:pic>
      <p:sp>
        <p:nvSpPr>
          <p:cNvPr id="26" name="Line Callout 1 25"/>
          <p:cNvSpPr/>
          <p:nvPr/>
        </p:nvSpPr>
        <p:spPr>
          <a:xfrm>
            <a:off x="23775" y="736232"/>
            <a:ext cx="2085362" cy="3101223"/>
          </a:xfrm>
          <a:prstGeom prst="borderCallout1">
            <a:avLst>
              <a:gd name="adj1" fmla="val 54305"/>
              <a:gd name="adj2" fmla="val 101679"/>
              <a:gd name="adj3" fmla="val 55256"/>
              <a:gd name="adj4" fmla="val 98988"/>
            </a:avLst>
          </a:prstGeom>
          <a:noFill/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 smtClean="0">
                <a:solidFill>
                  <a:srgbClr val="404040"/>
                </a:solidFill>
              </a:rPr>
              <a:t>Requests to the Presentation Layer</a:t>
            </a:r>
          </a:p>
          <a:p>
            <a:r>
              <a:rPr lang="en-US" sz="1400" dirty="0" smtClean="0">
                <a:solidFill>
                  <a:srgbClr val="404040"/>
                </a:solidFill>
              </a:rPr>
              <a:t>Served from the cloud and never reach the back end, making this area of the back end immune to attacks.</a:t>
            </a:r>
          </a:p>
          <a:p>
            <a:endParaRPr lang="en-US" sz="1400" dirty="0">
              <a:solidFill>
                <a:srgbClr val="404040"/>
              </a:solidFill>
            </a:endParaRPr>
          </a:p>
          <a:p>
            <a:r>
              <a:rPr lang="en-US" sz="1400" dirty="0" smtClean="0">
                <a:solidFill>
                  <a:srgbClr val="404040"/>
                </a:solidFill>
              </a:rPr>
              <a:t>Unlike CDNs the </a:t>
            </a:r>
            <a:r>
              <a:rPr lang="en-US" sz="1400" dirty="0" smtClean="0">
                <a:solidFill>
                  <a:srgbClr val="404040"/>
                </a:solidFill>
              </a:rPr>
              <a:t>replica </a:t>
            </a:r>
            <a:r>
              <a:rPr lang="en-US" sz="1400" dirty="0" smtClean="0">
                <a:solidFill>
                  <a:srgbClr val="404040"/>
                </a:solidFill>
              </a:rPr>
              <a:t>intelligently serves requests and does not use caching, therefore it never has to </a:t>
            </a:r>
            <a:r>
              <a:rPr lang="en-US" sz="1400" dirty="0" smtClean="0">
                <a:solidFill>
                  <a:srgbClr val="404040"/>
                </a:solidFill>
              </a:rPr>
              <a:t>access </a:t>
            </a:r>
            <a:r>
              <a:rPr lang="en-US" sz="1400" dirty="0" smtClean="0">
                <a:solidFill>
                  <a:srgbClr val="404040"/>
                </a:solidFill>
              </a:rPr>
              <a:t>the back-end. </a:t>
            </a:r>
            <a:endParaRPr lang="en-US" sz="1400" dirty="0">
              <a:solidFill>
                <a:srgbClr val="40404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8128" y="533728"/>
            <a:ext cx="571352" cy="572702"/>
          </a:xfrm>
          <a:prstGeom prst="rect">
            <a:avLst/>
          </a:prstGeom>
        </p:spPr>
      </p:pic>
      <p:cxnSp>
        <p:nvCxnSpPr>
          <p:cNvPr id="27" name="Straight Arrow Connector 26"/>
          <p:cNvCxnSpPr/>
          <p:nvPr/>
        </p:nvCxnSpPr>
        <p:spPr>
          <a:xfrm>
            <a:off x="3130882" y="1140310"/>
            <a:ext cx="260625" cy="772200"/>
          </a:xfrm>
          <a:prstGeom prst="straightConnector1">
            <a:avLst/>
          </a:prstGeom>
          <a:ln>
            <a:solidFill>
              <a:srgbClr val="FF481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3333846" y="1106430"/>
            <a:ext cx="274228" cy="7653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63500" y="-124221"/>
            <a:ext cx="8229600" cy="857250"/>
          </a:xfrm>
        </p:spPr>
        <p:txBody>
          <a:bodyPr>
            <a:normAutofit/>
          </a:bodyPr>
          <a:lstStyle/>
          <a:p>
            <a:r>
              <a:rPr lang="en-US" dirty="0" smtClean="0"/>
              <a:t>5. Securing the Website</a:t>
            </a:r>
            <a:endParaRPr lang="en-US" dirty="0"/>
          </a:p>
        </p:txBody>
      </p:sp>
      <p:cxnSp>
        <p:nvCxnSpPr>
          <p:cNvPr id="34" name="Straight Arrow Connector 33"/>
          <p:cNvCxnSpPr/>
          <p:nvPr/>
        </p:nvCxnSpPr>
        <p:spPr>
          <a:xfrm flipH="1" flipV="1">
            <a:off x="3494392" y="950158"/>
            <a:ext cx="334191" cy="9468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3226677" y="4297745"/>
            <a:ext cx="2284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Web Server Back 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01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4459900" y="2062477"/>
            <a:ext cx="809629" cy="166686"/>
            <a:chOff x="4267203" y="1081093"/>
            <a:chExt cx="809629" cy="166686"/>
          </a:xfrm>
        </p:grpSpPr>
        <p:sp>
          <p:nvSpPr>
            <p:cNvPr id="15" name="Rectangle 14"/>
            <p:cNvSpPr/>
            <p:nvPr/>
          </p:nvSpPr>
          <p:spPr>
            <a:xfrm>
              <a:off x="4267203" y="1081093"/>
              <a:ext cx="809629" cy="166686"/>
            </a:xfrm>
            <a:prstGeom prst="rect">
              <a:avLst/>
            </a:prstGeom>
            <a:noFill/>
            <a:ln w="19050">
              <a:solidFill>
                <a:srgbClr val="F479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83968" y="1095741"/>
              <a:ext cx="788102" cy="139634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3332859" y="2003089"/>
            <a:ext cx="888766" cy="793664"/>
            <a:chOff x="162038" y="994151"/>
            <a:chExt cx="3657858" cy="344640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2038" y="994151"/>
              <a:ext cx="3653793" cy="3446405"/>
            </a:xfrm>
            <a:prstGeom prst="rect">
              <a:avLst/>
            </a:prstGeom>
          </p:spPr>
        </p:pic>
        <p:grpSp>
          <p:nvGrpSpPr>
            <p:cNvPr id="5" name="Group 4"/>
            <p:cNvGrpSpPr/>
            <p:nvPr/>
          </p:nvGrpSpPr>
          <p:grpSpPr>
            <a:xfrm>
              <a:off x="166102" y="1000501"/>
              <a:ext cx="3653794" cy="3409574"/>
              <a:chOff x="2428988" y="981451"/>
              <a:chExt cx="3653794" cy="3409574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428988" y="981451"/>
                <a:ext cx="1738200" cy="333000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428988" y="1381125"/>
                <a:ext cx="3653793" cy="1459157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2428989" y="2877112"/>
                <a:ext cx="3653793" cy="389963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2428990" y="3433227"/>
                <a:ext cx="1804874" cy="957798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4299928" y="3433227"/>
                <a:ext cx="1782853" cy="957798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143613" y="981451"/>
                <a:ext cx="895237" cy="333000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/>
          <a:srcRect t="20283" r="552" b="20285"/>
          <a:stretch/>
        </p:blipFill>
        <p:spPr>
          <a:xfrm>
            <a:off x="2140191" y="809957"/>
            <a:ext cx="4288892" cy="2625228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372467" y="2389887"/>
            <a:ext cx="974221" cy="378886"/>
          </a:xfrm>
          <a:prstGeom prst="roundRect">
            <a:avLst/>
          </a:prstGeom>
          <a:solidFill>
            <a:schemeClr val="accent6">
              <a:tint val="100000"/>
              <a:shade val="100000"/>
              <a:satMod val="130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White List </a:t>
            </a:r>
            <a:endParaRPr lang="en-US" sz="1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0391" y="3652313"/>
            <a:ext cx="1320984" cy="671313"/>
          </a:xfrm>
          <a:prstGeom prst="rect">
            <a:avLst/>
          </a:prstGeom>
        </p:spPr>
      </p:pic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63500" y="-124221"/>
            <a:ext cx="8229600" cy="857250"/>
          </a:xfrm>
        </p:spPr>
        <p:txBody>
          <a:bodyPr>
            <a:normAutofit/>
          </a:bodyPr>
          <a:lstStyle/>
          <a:p>
            <a:r>
              <a:rPr lang="en-US" dirty="0"/>
              <a:t>6</a:t>
            </a:r>
            <a:r>
              <a:rPr lang="en-US" dirty="0" smtClean="0"/>
              <a:t>. Elastic Scale Against DDoS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3226677" y="4297745"/>
            <a:ext cx="2284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Web Server Back End</a:t>
            </a: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2659880" y="2279605"/>
            <a:ext cx="809629" cy="166686"/>
            <a:chOff x="4267203" y="1081093"/>
            <a:chExt cx="809629" cy="166686"/>
          </a:xfrm>
        </p:grpSpPr>
        <p:sp>
          <p:nvSpPr>
            <p:cNvPr id="28" name="Rectangle 27"/>
            <p:cNvSpPr/>
            <p:nvPr/>
          </p:nvSpPr>
          <p:spPr>
            <a:xfrm>
              <a:off x="4267203" y="1081093"/>
              <a:ext cx="809629" cy="166686"/>
            </a:xfrm>
            <a:prstGeom prst="rect">
              <a:avLst/>
            </a:prstGeom>
            <a:noFill/>
            <a:ln w="19050">
              <a:solidFill>
                <a:srgbClr val="F479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83968" y="1095741"/>
              <a:ext cx="788102" cy="139634"/>
            </a:xfrm>
            <a:prstGeom prst="rect">
              <a:avLst/>
            </a:prstGeom>
          </p:spPr>
        </p:pic>
      </p:grpSp>
      <p:grpSp>
        <p:nvGrpSpPr>
          <p:cNvPr id="32" name="Group 31"/>
          <p:cNvGrpSpPr/>
          <p:nvPr/>
        </p:nvGrpSpPr>
        <p:grpSpPr>
          <a:xfrm>
            <a:off x="1532839" y="2220217"/>
            <a:ext cx="888766" cy="793664"/>
            <a:chOff x="162038" y="994151"/>
            <a:chExt cx="3657858" cy="3446405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2038" y="994151"/>
              <a:ext cx="3653793" cy="3446405"/>
            </a:xfrm>
            <a:prstGeom prst="rect">
              <a:avLst/>
            </a:prstGeom>
          </p:spPr>
        </p:pic>
        <p:grpSp>
          <p:nvGrpSpPr>
            <p:cNvPr id="35" name="Group 34"/>
            <p:cNvGrpSpPr/>
            <p:nvPr/>
          </p:nvGrpSpPr>
          <p:grpSpPr>
            <a:xfrm>
              <a:off x="166102" y="1000501"/>
              <a:ext cx="3653794" cy="3409574"/>
              <a:chOff x="2428988" y="981451"/>
              <a:chExt cx="3653794" cy="3409574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2428988" y="981451"/>
                <a:ext cx="1738200" cy="333000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2428988" y="1381125"/>
                <a:ext cx="3653793" cy="1459157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2428989" y="2877112"/>
                <a:ext cx="3653793" cy="389963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2428990" y="3433227"/>
                <a:ext cx="1804874" cy="957798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4299928" y="3433227"/>
                <a:ext cx="1782853" cy="957798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5143613" y="981451"/>
                <a:ext cx="895237" cy="333000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4"/>
          <a:srcRect t="20283" r="552" b="20285"/>
          <a:stretch/>
        </p:blipFill>
        <p:spPr>
          <a:xfrm>
            <a:off x="340171" y="1027085"/>
            <a:ext cx="4288892" cy="2625228"/>
          </a:xfrm>
          <a:prstGeom prst="rect">
            <a:avLst/>
          </a:prstGeom>
        </p:spPr>
      </p:pic>
      <p:sp>
        <p:nvSpPr>
          <p:cNvPr id="44" name="Rounded Rectangle 43"/>
          <p:cNvSpPr/>
          <p:nvPr/>
        </p:nvSpPr>
        <p:spPr>
          <a:xfrm>
            <a:off x="2572447" y="2607015"/>
            <a:ext cx="974221" cy="378886"/>
          </a:xfrm>
          <a:prstGeom prst="roundRect">
            <a:avLst/>
          </a:prstGeom>
          <a:solidFill>
            <a:schemeClr val="accent6">
              <a:tint val="100000"/>
              <a:shade val="100000"/>
              <a:satMod val="130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White List </a:t>
            </a:r>
            <a:endParaRPr lang="en-US" sz="1200" dirty="0"/>
          </a:p>
        </p:txBody>
      </p:sp>
      <p:grpSp>
        <p:nvGrpSpPr>
          <p:cNvPr id="59" name="Group 58"/>
          <p:cNvGrpSpPr/>
          <p:nvPr/>
        </p:nvGrpSpPr>
        <p:grpSpPr>
          <a:xfrm>
            <a:off x="7125365" y="2214877"/>
            <a:ext cx="809629" cy="166686"/>
            <a:chOff x="4267203" y="1081093"/>
            <a:chExt cx="809629" cy="166686"/>
          </a:xfrm>
        </p:grpSpPr>
        <p:sp>
          <p:nvSpPr>
            <p:cNvPr id="60" name="Rectangle 59"/>
            <p:cNvSpPr/>
            <p:nvPr/>
          </p:nvSpPr>
          <p:spPr>
            <a:xfrm>
              <a:off x="4267203" y="1081093"/>
              <a:ext cx="809629" cy="166686"/>
            </a:xfrm>
            <a:prstGeom prst="rect">
              <a:avLst/>
            </a:prstGeom>
            <a:noFill/>
            <a:ln w="19050">
              <a:solidFill>
                <a:srgbClr val="F479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83968" y="1095741"/>
              <a:ext cx="788102" cy="139634"/>
            </a:xfrm>
            <a:prstGeom prst="rect">
              <a:avLst/>
            </a:prstGeom>
          </p:spPr>
        </p:pic>
      </p:grpSp>
      <p:grpSp>
        <p:nvGrpSpPr>
          <p:cNvPr id="62" name="Group 61"/>
          <p:cNvGrpSpPr/>
          <p:nvPr/>
        </p:nvGrpSpPr>
        <p:grpSpPr>
          <a:xfrm>
            <a:off x="5998324" y="2155489"/>
            <a:ext cx="888766" cy="793664"/>
            <a:chOff x="162038" y="994151"/>
            <a:chExt cx="3657858" cy="3446405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2038" y="994151"/>
              <a:ext cx="3653793" cy="3446405"/>
            </a:xfrm>
            <a:prstGeom prst="rect">
              <a:avLst/>
            </a:prstGeom>
          </p:spPr>
        </p:pic>
        <p:grpSp>
          <p:nvGrpSpPr>
            <p:cNvPr id="64" name="Group 63"/>
            <p:cNvGrpSpPr/>
            <p:nvPr/>
          </p:nvGrpSpPr>
          <p:grpSpPr>
            <a:xfrm>
              <a:off x="166102" y="1000501"/>
              <a:ext cx="3653794" cy="3409574"/>
              <a:chOff x="2428988" y="981451"/>
              <a:chExt cx="3653794" cy="3409574"/>
            </a:xfrm>
          </p:grpSpPr>
          <p:sp>
            <p:nvSpPr>
              <p:cNvPr id="65" name="Rectangle 64"/>
              <p:cNvSpPr/>
              <p:nvPr/>
            </p:nvSpPr>
            <p:spPr>
              <a:xfrm>
                <a:off x="2428988" y="981451"/>
                <a:ext cx="1738200" cy="333000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2428988" y="1381125"/>
                <a:ext cx="3653793" cy="1459157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2428989" y="2877112"/>
                <a:ext cx="3653793" cy="389963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2428990" y="3433227"/>
                <a:ext cx="1804874" cy="957798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Rectangle 68"/>
              <p:cNvSpPr/>
              <p:nvPr/>
            </p:nvSpPr>
            <p:spPr>
              <a:xfrm>
                <a:off x="4299928" y="3433227"/>
                <a:ext cx="1782853" cy="957798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Rectangle 69"/>
              <p:cNvSpPr/>
              <p:nvPr/>
            </p:nvSpPr>
            <p:spPr>
              <a:xfrm>
                <a:off x="5143613" y="981451"/>
                <a:ext cx="895237" cy="333000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71" name="Picture 70"/>
          <p:cNvPicPr>
            <a:picLocks noChangeAspect="1"/>
          </p:cNvPicPr>
          <p:nvPr/>
        </p:nvPicPr>
        <p:blipFill rotWithShape="1">
          <a:blip r:embed="rId4"/>
          <a:srcRect t="20283" r="552" b="20285"/>
          <a:stretch/>
        </p:blipFill>
        <p:spPr>
          <a:xfrm>
            <a:off x="4805656" y="962357"/>
            <a:ext cx="4288892" cy="2625228"/>
          </a:xfrm>
          <a:prstGeom prst="rect">
            <a:avLst/>
          </a:prstGeom>
        </p:spPr>
      </p:pic>
      <p:sp>
        <p:nvSpPr>
          <p:cNvPr id="72" name="Rounded Rectangle 71"/>
          <p:cNvSpPr/>
          <p:nvPr/>
        </p:nvSpPr>
        <p:spPr>
          <a:xfrm>
            <a:off x="7037932" y="2542287"/>
            <a:ext cx="974221" cy="378886"/>
          </a:xfrm>
          <a:prstGeom prst="roundRect">
            <a:avLst/>
          </a:prstGeom>
          <a:solidFill>
            <a:schemeClr val="accent6">
              <a:tint val="100000"/>
              <a:shade val="100000"/>
              <a:satMod val="130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White List </a:t>
            </a:r>
            <a:endParaRPr lang="en-US" sz="1200" dirty="0"/>
          </a:p>
        </p:txBody>
      </p:sp>
      <p:grpSp>
        <p:nvGrpSpPr>
          <p:cNvPr id="73" name="Group 72"/>
          <p:cNvGrpSpPr/>
          <p:nvPr/>
        </p:nvGrpSpPr>
        <p:grpSpPr>
          <a:xfrm>
            <a:off x="7125365" y="1413583"/>
            <a:ext cx="809629" cy="166686"/>
            <a:chOff x="4267203" y="1081093"/>
            <a:chExt cx="809629" cy="166686"/>
          </a:xfrm>
        </p:grpSpPr>
        <p:sp>
          <p:nvSpPr>
            <p:cNvPr id="74" name="Rectangle 73"/>
            <p:cNvSpPr/>
            <p:nvPr/>
          </p:nvSpPr>
          <p:spPr>
            <a:xfrm>
              <a:off x="4267203" y="1081093"/>
              <a:ext cx="809629" cy="166686"/>
            </a:xfrm>
            <a:prstGeom prst="rect">
              <a:avLst/>
            </a:prstGeom>
            <a:noFill/>
            <a:ln w="19050">
              <a:solidFill>
                <a:srgbClr val="F479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83968" y="1095741"/>
              <a:ext cx="788102" cy="139634"/>
            </a:xfrm>
            <a:prstGeom prst="rect">
              <a:avLst/>
            </a:prstGeom>
          </p:spPr>
        </p:pic>
      </p:grpSp>
      <p:grpSp>
        <p:nvGrpSpPr>
          <p:cNvPr id="76" name="Group 75"/>
          <p:cNvGrpSpPr/>
          <p:nvPr/>
        </p:nvGrpSpPr>
        <p:grpSpPr>
          <a:xfrm>
            <a:off x="5998324" y="1354195"/>
            <a:ext cx="888766" cy="793664"/>
            <a:chOff x="162038" y="994151"/>
            <a:chExt cx="3657858" cy="3446405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2038" y="994151"/>
              <a:ext cx="3653793" cy="3446405"/>
            </a:xfrm>
            <a:prstGeom prst="rect">
              <a:avLst/>
            </a:prstGeom>
          </p:spPr>
        </p:pic>
        <p:grpSp>
          <p:nvGrpSpPr>
            <p:cNvPr id="78" name="Group 77"/>
            <p:cNvGrpSpPr/>
            <p:nvPr/>
          </p:nvGrpSpPr>
          <p:grpSpPr>
            <a:xfrm>
              <a:off x="166102" y="1000501"/>
              <a:ext cx="3653794" cy="3409574"/>
              <a:chOff x="2428988" y="981451"/>
              <a:chExt cx="3653794" cy="3409574"/>
            </a:xfrm>
          </p:grpSpPr>
          <p:sp>
            <p:nvSpPr>
              <p:cNvPr id="79" name="Rectangle 78"/>
              <p:cNvSpPr/>
              <p:nvPr/>
            </p:nvSpPr>
            <p:spPr>
              <a:xfrm>
                <a:off x="2428988" y="981451"/>
                <a:ext cx="1738200" cy="333000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2428988" y="1381125"/>
                <a:ext cx="3653793" cy="1459157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2428989" y="2877112"/>
                <a:ext cx="3653793" cy="389963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Rectangle 81"/>
              <p:cNvSpPr/>
              <p:nvPr/>
            </p:nvSpPr>
            <p:spPr>
              <a:xfrm>
                <a:off x="2428990" y="3433227"/>
                <a:ext cx="1804874" cy="957798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4299928" y="3433227"/>
                <a:ext cx="1782853" cy="957798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Rectangle 83"/>
              <p:cNvSpPr/>
              <p:nvPr/>
            </p:nvSpPr>
            <p:spPr>
              <a:xfrm>
                <a:off x="5143613" y="981451"/>
                <a:ext cx="895237" cy="333000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85" name="Picture 84"/>
          <p:cNvPicPr>
            <a:picLocks noChangeAspect="1"/>
          </p:cNvPicPr>
          <p:nvPr/>
        </p:nvPicPr>
        <p:blipFill rotWithShape="1">
          <a:blip r:embed="rId4"/>
          <a:srcRect t="20283" r="552" b="20285"/>
          <a:stretch/>
        </p:blipFill>
        <p:spPr>
          <a:xfrm>
            <a:off x="4805656" y="161063"/>
            <a:ext cx="4288892" cy="2625228"/>
          </a:xfrm>
          <a:prstGeom prst="rect">
            <a:avLst/>
          </a:prstGeom>
        </p:spPr>
      </p:pic>
      <p:sp>
        <p:nvSpPr>
          <p:cNvPr id="86" name="Rounded Rectangle 85"/>
          <p:cNvSpPr/>
          <p:nvPr/>
        </p:nvSpPr>
        <p:spPr>
          <a:xfrm>
            <a:off x="7037932" y="1740993"/>
            <a:ext cx="974221" cy="378886"/>
          </a:xfrm>
          <a:prstGeom prst="roundRect">
            <a:avLst/>
          </a:prstGeom>
          <a:solidFill>
            <a:schemeClr val="accent6">
              <a:tint val="100000"/>
              <a:shade val="100000"/>
              <a:satMod val="130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White List </a:t>
            </a:r>
            <a:endParaRPr lang="en-US" sz="1200" dirty="0"/>
          </a:p>
        </p:txBody>
      </p:sp>
      <p:grpSp>
        <p:nvGrpSpPr>
          <p:cNvPr id="87" name="Group 86"/>
          <p:cNvGrpSpPr/>
          <p:nvPr/>
        </p:nvGrpSpPr>
        <p:grpSpPr>
          <a:xfrm>
            <a:off x="2507480" y="1680898"/>
            <a:ext cx="809629" cy="166686"/>
            <a:chOff x="4267203" y="1081093"/>
            <a:chExt cx="809629" cy="166686"/>
          </a:xfrm>
        </p:grpSpPr>
        <p:sp>
          <p:nvSpPr>
            <p:cNvPr id="88" name="Rectangle 87"/>
            <p:cNvSpPr/>
            <p:nvPr/>
          </p:nvSpPr>
          <p:spPr>
            <a:xfrm>
              <a:off x="4267203" y="1081093"/>
              <a:ext cx="809629" cy="166686"/>
            </a:xfrm>
            <a:prstGeom prst="rect">
              <a:avLst/>
            </a:prstGeom>
            <a:noFill/>
            <a:ln w="19050">
              <a:solidFill>
                <a:srgbClr val="F479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9" name="Picture 8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83968" y="1095741"/>
              <a:ext cx="788102" cy="139634"/>
            </a:xfrm>
            <a:prstGeom prst="rect">
              <a:avLst/>
            </a:prstGeom>
          </p:spPr>
        </p:pic>
      </p:grpSp>
      <p:grpSp>
        <p:nvGrpSpPr>
          <p:cNvPr id="90" name="Group 89"/>
          <p:cNvGrpSpPr/>
          <p:nvPr/>
        </p:nvGrpSpPr>
        <p:grpSpPr>
          <a:xfrm>
            <a:off x="1380439" y="1621510"/>
            <a:ext cx="888766" cy="793664"/>
            <a:chOff x="162038" y="994151"/>
            <a:chExt cx="3657858" cy="3446405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2038" y="994151"/>
              <a:ext cx="3653793" cy="3446405"/>
            </a:xfrm>
            <a:prstGeom prst="rect">
              <a:avLst/>
            </a:prstGeom>
          </p:spPr>
        </p:pic>
        <p:grpSp>
          <p:nvGrpSpPr>
            <p:cNvPr id="92" name="Group 91"/>
            <p:cNvGrpSpPr/>
            <p:nvPr/>
          </p:nvGrpSpPr>
          <p:grpSpPr>
            <a:xfrm>
              <a:off x="166102" y="1000501"/>
              <a:ext cx="3653794" cy="3409574"/>
              <a:chOff x="2428988" y="981451"/>
              <a:chExt cx="3653794" cy="3409574"/>
            </a:xfrm>
          </p:grpSpPr>
          <p:sp>
            <p:nvSpPr>
              <p:cNvPr id="93" name="Rectangle 92"/>
              <p:cNvSpPr/>
              <p:nvPr/>
            </p:nvSpPr>
            <p:spPr>
              <a:xfrm>
                <a:off x="2428988" y="981451"/>
                <a:ext cx="1738200" cy="333000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2428988" y="1381125"/>
                <a:ext cx="3653793" cy="1459157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2428989" y="2877112"/>
                <a:ext cx="3653793" cy="389963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2428990" y="3433227"/>
                <a:ext cx="1804874" cy="957798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4299928" y="3433227"/>
                <a:ext cx="1782853" cy="957798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5143613" y="981451"/>
                <a:ext cx="895237" cy="333000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99" name="Picture 98"/>
          <p:cNvPicPr>
            <a:picLocks noChangeAspect="1"/>
          </p:cNvPicPr>
          <p:nvPr/>
        </p:nvPicPr>
        <p:blipFill rotWithShape="1">
          <a:blip r:embed="rId4"/>
          <a:srcRect t="20283" r="552" b="20285"/>
          <a:stretch/>
        </p:blipFill>
        <p:spPr>
          <a:xfrm>
            <a:off x="187771" y="428378"/>
            <a:ext cx="4288892" cy="2625228"/>
          </a:xfrm>
          <a:prstGeom prst="rect">
            <a:avLst/>
          </a:prstGeom>
        </p:spPr>
      </p:pic>
      <p:sp>
        <p:nvSpPr>
          <p:cNvPr id="100" name="Rounded Rectangle 99"/>
          <p:cNvSpPr/>
          <p:nvPr/>
        </p:nvSpPr>
        <p:spPr>
          <a:xfrm>
            <a:off x="2420047" y="2008308"/>
            <a:ext cx="974221" cy="378886"/>
          </a:xfrm>
          <a:prstGeom prst="roundRect">
            <a:avLst/>
          </a:prstGeom>
          <a:solidFill>
            <a:schemeClr val="accent6">
              <a:tint val="100000"/>
              <a:shade val="100000"/>
              <a:satMod val="130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White List </a:t>
            </a:r>
            <a:endParaRPr lang="en-US" sz="1200" dirty="0"/>
          </a:p>
        </p:txBody>
      </p:sp>
      <p:grpSp>
        <p:nvGrpSpPr>
          <p:cNvPr id="101" name="Group 100"/>
          <p:cNvGrpSpPr/>
          <p:nvPr/>
        </p:nvGrpSpPr>
        <p:grpSpPr>
          <a:xfrm>
            <a:off x="4787561" y="1680898"/>
            <a:ext cx="809629" cy="166686"/>
            <a:chOff x="4267203" y="1081093"/>
            <a:chExt cx="809629" cy="166686"/>
          </a:xfrm>
        </p:grpSpPr>
        <p:sp>
          <p:nvSpPr>
            <p:cNvPr id="102" name="Rectangle 101"/>
            <p:cNvSpPr/>
            <p:nvPr/>
          </p:nvSpPr>
          <p:spPr>
            <a:xfrm>
              <a:off x="4267203" y="1081093"/>
              <a:ext cx="809629" cy="166686"/>
            </a:xfrm>
            <a:prstGeom prst="rect">
              <a:avLst/>
            </a:prstGeom>
            <a:noFill/>
            <a:ln w="19050">
              <a:solidFill>
                <a:srgbClr val="F479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3" name="Picture 10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83968" y="1095741"/>
              <a:ext cx="788102" cy="139634"/>
            </a:xfrm>
            <a:prstGeom prst="rect">
              <a:avLst/>
            </a:prstGeom>
          </p:spPr>
        </p:pic>
      </p:grpSp>
      <p:grpSp>
        <p:nvGrpSpPr>
          <p:cNvPr id="104" name="Group 103"/>
          <p:cNvGrpSpPr/>
          <p:nvPr/>
        </p:nvGrpSpPr>
        <p:grpSpPr>
          <a:xfrm>
            <a:off x="3660520" y="1621510"/>
            <a:ext cx="888766" cy="793664"/>
            <a:chOff x="162038" y="994151"/>
            <a:chExt cx="3657858" cy="3446405"/>
          </a:xfrm>
        </p:grpSpPr>
        <p:pic>
          <p:nvPicPr>
            <p:cNvPr id="105" name="Picture 10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2038" y="994151"/>
              <a:ext cx="3653793" cy="3446405"/>
            </a:xfrm>
            <a:prstGeom prst="rect">
              <a:avLst/>
            </a:prstGeom>
          </p:spPr>
        </p:pic>
        <p:grpSp>
          <p:nvGrpSpPr>
            <p:cNvPr id="106" name="Group 105"/>
            <p:cNvGrpSpPr/>
            <p:nvPr/>
          </p:nvGrpSpPr>
          <p:grpSpPr>
            <a:xfrm>
              <a:off x="166102" y="1000501"/>
              <a:ext cx="3653794" cy="3409574"/>
              <a:chOff x="2428988" y="981451"/>
              <a:chExt cx="3653794" cy="3409574"/>
            </a:xfrm>
          </p:grpSpPr>
          <p:sp>
            <p:nvSpPr>
              <p:cNvPr id="107" name="Rectangle 106"/>
              <p:cNvSpPr/>
              <p:nvPr/>
            </p:nvSpPr>
            <p:spPr>
              <a:xfrm>
                <a:off x="2428988" y="981451"/>
                <a:ext cx="1738200" cy="333000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2428988" y="1381125"/>
                <a:ext cx="3653793" cy="1459157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2428989" y="2877112"/>
                <a:ext cx="3653793" cy="389963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Rectangle 109"/>
              <p:cNvSpPr/>
              <p:nvPr/>
            </p:nvSpPr>
            <p:spPr>
              <a:xfrm>
                <a:off x="2428990" y="3433227"/>
                <a:ext cx="1804874" cy="957798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Rectangle 110"/>
              <p:cNvSpPr/>
              <p:nvPr/>
            </p:nvSpPr>
            <p:spPr>
              <a:xfrm>
                <a:off x="4299928" y="3433227"/>
                <a:ext cx="1782853" cy="957798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Rectangle 111"/>
              <p:cNvSpPr/>
              <p:nvPr/>
            </p:nvSpPr>
            <p:spPr>
              <a:xfrm>
                <a:off x="5143613" y="981451"/>
                <a:ext cx="895237" cy="333000"/>
              </a:xfrm>
              <a:prstGeom prst="rect">
                <a:avLst/>
              </a:prstGeom>
              <a:solidFill>
                <a:srgbClr val="0070C0">
                  <a:alpha val="58824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13" name="Picture 112"/>
          <p:cNvPicPr>
            <a:picLocks noChangeAspect="1"/>
          </p:cNvPicPr>
          <p:nvPr/>
        </p:nvPicPr>
        <p:blipFill rotWithShape="1">
          <a:blip r:embed="rId4"/>
          <a:srcRect t="20283" r="552" b="20285"/>
          <a:stretch/>
        </p:blipFill>
        <p:spPr>
          <a:xfrm>
            <a:off x="2467852" y="428378"/>
            <a:ext cx="4288892" cy="2625228"/>
          </a:xfrm>
          <a:prstGeom prst="rect">
            <a:avLst/>
          </a:prstGeom>
        </p:spPr>
      </p:pic>
      <p:sp>
        <p:nvSpPr>
          <p:cNvPr id="114" name="Rounded Rectangle 113"/>
          <p:cNvSpPr/>
          <p:nvPr/>
        </p:nvSpPr>
        <p:spPr>
          <a:xfrm>
            <a:off x="4700128" y="2008308"/>
            <a:ext cx="974221" cy="378886"/>
          </a:xfrm>
          <a:prstGeom prst="roundRect">
            <a:avLst/>
          </a:prstGeom>
          <a:solidFill>
            <a:schemeClr val="accent6">
              <a:tint val="100000"/>
              <a:shade val="100000"/>
              <a:satMod val="130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White List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39285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72" grpId="0" animBg="1"/>
      <p:bldP spid="86" grpId="0" animBg="1"/>
      <p:bldP spid="100" grpId="0" animBg="1"/>
      <p:bldP spid="1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965" y="-11731"/>
            <a:ext cx="8229600" cy="857250"/>
          </a:xfrm>
        </p:spPr>
        <p:txBody>
          <a:bodyPr/>
          <a:lstStyle/>
          <a:p>
            <a:r>
              <a:rPr lang="en-US" sz="2700" b="1" dirty="0">
                <a:solidFill>
                  <a:srgbClr val="0070C0"/>
                </a:solidFill>
              </a:rPr>
              <a:t>The </a:t>
            </a:r>
            <a:r>
              <a:rPr lang="en-US" sz="2700" b="1" dirty="0" smtClean="0">
                <a:solidFill>
                  <a:srgbClr val="0070C0"/>
                </a:solidFill>
              </a:rPr>
              <a:t>Benefits</a:t>
            </a:r>
            <a:endParaRPr lang="en-US" sz="27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340" y="628953"/>
            <a:ext cx="8479460" cy="4072995"/>
          </a:xfrm>
        </p:spPr>
        <p:txBody>
          <a:bodyPr>
            <a:normAutofit fontScale="85000" lnSpcReduction="10000"/>
          </a:bodyPr>
          <a:lstStyle/>
          <a:p>
            <a:pPr>
              <a:buFont typeface="Arial"/>
              <a:buChar char="•"/>
            </a:pPr>
            <a:r>
              <a:rPr lang="en-US" sz="2000" b="1" dirty="0" smtClean="0">
                <a:solidFill>
                  <a:srgbClr val="1F497D"/>
                </a:solidFill>
              </a:rPr>
              <a:t>Secure </a:t>
            </a:r>
            <a:r>
              <a:rPr lang="en-US" sz="2000" b="1" dirty="0" smtClean="0">
                <a:solidFill>
                  <a:srgbClr val="1F497D"/>
                </a:solidFill>
              </a:rPr>
              <a:t>&amp; Immediate </a:t>
            </a:r>
            <a:r>
              <a:rPr lang="en-US" sz="2000" b="1" dirty="0" smtClean="0">
                <a:solidFill>
                  <a:srgbClr val="1F497D"/>
                </a:solidFill>
              </a:rPr>
              <a:t>Cloud Migration </a:t>
            </a:r>
            <a:endParaRPr lang="en-US" sz="2000" b="1" dirty="0" smtClean="0">
              <a:solidFill>
                <a:srgbClr val="1F497D"/>
              </a:solidFill>
            </a:endParaRP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rgbClr val="1F497D"/>
                </a:solidFill>
              </a:rPr>
              <a:t>High </a:t>
            </a:r>
            <a:r>
              <a:rPr lang="en-US" sz="2000" dirty="0" smtClean="0">
                <a:solidFill>
                  <a:srgbClr val="1F497D"/>
                </a:solidFill>
              </a:rPr>
              <a:t>Availability (SLA 99.99% Uptime) w/ Layer 7 Coverage</a:t>
            </a:r>
            <a:endParaRPr lang="en-US" sz="2000" dirty="0" smtClean="0">
              <a:solidFill>
                <a:srgbClr val="1F497D"/>
              </a:solidFill>
            </a:endParaRPr>
          </a:p>
          <a:p>
            <a:pPr lvl="2">
              <a:buFont typeface="Arial"/>
              <a:buChar char="•"/>
            </a:pPr>
            <a:r>
              <a:rPr lang="en-US" sz="2000" i="1" dirty="0" smtClean="0">
                <a:solidFill>
                  <a:srgbClr val="1F497D"/>
                </a:solidFill>
              </a:rPr>
              <a:t>Disaster </a:t>
            </a:r>
            <a:r>
              <a:rPr lang="en-US" sz="2000" i="1" dirty="0" smtClean="0">
                <a:solidFill>
                  <a:srgbClr val="1F497D"/>
                </a:solidFill>
              </a:rPr>
              <a:t>Recovery + Business Continuity </a:t>
            </a:r>
            <a:r>
              <a:rPr lang="en-US" sz="2000" i="1" dirty="0" smtClean="0">
                <a:solidFill>
                  <a:srgbClr val="1F497D"/>
                </a:solidFill>
              </a:rPr>
              <a:t>Assured</a:t>
            </a:r>
          </a:p>
          <a:p>
            <a:pPr lvl="2">
              <a:buFont typeface="Arial"/>
              <a:buChar char="•"/>
            </a:pPr>
            <a:r>
              <a:rPr lang="en-US" sz="2000" i="1" dirty="0" smtClean="0">
                <a:solidFill>
                  <a:srgbClr val="1F497D"/>
                </a:solidFill>
              </a:rPr>
              <a:t>Transfer of hosting cost</a:t>
            </a:r>
            <a:endParaRPr lang="en-US" sz="2000" i="1" dirty="0" smtClean="0">
              <a:solidFill>
                <a:srgbClr val="1F497D"/>
              </a:solidFill>
            </a:endParaRPr>
          </a:p>
          <a:p>
            <a:pPr>
              <a:lnSpc>
                <a:spcPct val="170000"/>
              </a:lnSpc>
              <a:buFont typeface="Arial"/>
              <a:buChar char="•"/>
            </a:pPr>
            <a:r>
              <a:rPr lang="en-US" sz="2000" b="1" dirty="0" smtClean="0">
                <a:solidFill>
                  <a:srgbClr val="1F497D"/>
                </a:solidFill>
              </a:rPr>
              <a:t>CDN Performance Boost</a:t>
            </a:r>
          </a:p>
          <a:p>
            <a:pPr lvl="1">
              <a:buFont typeface="Arial"/>
              <a:buChar char="•"/>
            </a:pPr>
            <a:r>
              <a:rPr lang="en-US" sz="2100" dirty="0">
                <a:solidFill>
                  <a:srgbClr val="1F497D"/>
                </a:solidFill>
              </a:rPr>
              <a:t>Geo-based global load </a:t>
            </a:r>
            <a:r>
              <a:rPr lang="en-US" sz="2100" dirty="0" smtClean="0">
                <a:solidFill>
                  <a:srgbClr val="1F497D"/>
                </a:solidFill>
              </a:rPr>
              <a:t>balancing &amp; Faster page load times</a:t>
            </a:r>
          </a:p>
          <a:p>
            <a:pPr>
              <a:lnSpc>
                <a:spcPct val="170000"/>
              </a:lnSpc>
              <a:buFont typeface="Arial"/>
              <a:buChar char="•"/>
            </a:pPr>
            <a:r>
              <a:rPr lang="en-US" sz="2000" b="1" dirty="0" smtClean="0">
                <a:solidFill>
                  <a:srgbClr val="1F497D"/>
                </a:solidFill>
              </a:rPr>
              <a:t>Enterprise Grade Security</a:t>
            </a:r>
          </a:p>
          <a:p>
            <a:pPr lvl="1">
              <a:buFont typeface="Arial"/>
              <a:buChar char="•"/>
            </a:pPr>
            <a:r>
              <a:rPr lang="en-US" sz="2100" dirty="0">
                <a:solidFill>
                  <a:srgbClr val="1F497D"/>
                </a:solidFill>
              </a:rPr>
              <a:t>Elastic scale </a:t>
            </a:r>
            <a:r>
              <a:rPr lang="en-US" sz="2100" dirty="0" smtClean="0">
                <a:solidFill>
                  <a:srgbClr val="1F497D"/>
                </a:solidFill>
              </a:rPr>
              <a:t>against legitimate or malicious traffic spikes (DDoS)</a:t>
            </a:r>
          </a:p>
          <a:p>
            <a:pPr lvl="1">
              <a:buFont typeface="Arial"/>
              <a:buChar char="•"/>
            </a:pPr>
            <a:r>
              <a:rPr lang="en-US" sz="2100" dirty="0" smtClean="0">
                <a:solidFill>
                  <a:srgbClr val="1F497D"/>
                </a:solidFill>
              </a:rPr>
              <a:t>Automated </a:t>
            </a:r>
            <a:r>
              <a:rPr lang="en-US" sz="2100" dirty="0">
                <a:solidFill>
                  <a:srgbClr val="1F497D"/>
                </a:solidFill>
              </a:rPr>
              <a:t>s</a:t>
            </a:r>
            <a:r>
              <a:rPr lang="en-US" sz="2100" dirty="0" smtClean="0">
                <a:solidFill>
                  <a:srgbClr val="1F497D"/>
                </a:solidFill>
              </a:rPr>
              <a:t>tack hardening </a:t>
            </a:r>
            <a:r>
              <a:rPr lang="en-US" sz="2100" dirty="0" smtClean="0">
                <a:solidFill>
                  <a:srgbClr val="1F497D"/>
                </a:solidFill>
              </a:rPr>
              <a:t>through proactive </a:t>
            </a:r>
            <a:r>
              <a:rPr lang="en-US" sz="2100" dirty="0" smtClean="0">
                <a:solidFill>
                  <a:srgbClr val="1F497D"/>
                </a:solidFill>
              </a:rPr>
              <a:t>WAF (includes WP, Drupal, etc.)</a:t>
            </a:r>
            <a:endParaRPr lang="en-US" sz="2100" dirty="0">
              <a:solidFill>
                <a:srgbClr val="1F497D"/>
              </a:solidFill>
            </a:endParaRPr>
          </a:p>
          <a:p>
            <a:pPr>
              <a:lnSpc>
                <a:spcPct val="170000"/>
              </a:lnSpc>
              <a:buFont typeface="Arial"/>
              <a:buChar char="•"/>
            </a:pPr>
            <a:r>
              <a:rPr lang="en-US" sz="2000" b="1" dirty="0" smtClean="0">
                <a:solidFill>
                  <a:srgbClr val="1F497D"/>
                </a:solidFill>
              </a:rPr>
              <a:t>Real </a:t>
            </a:r>
            <a:r>
              <a:rPr lang="en-US" sz="2000" b="1" dirty="0">
                <a:solidFill>
                  <a:srgbClr val="1F497D"/>
                </a:solidFill>
              </a:rPr>
              <a:t>Time Synchronization</a:t>
            </a: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rgbClr val="1F497D"/>
                </a:solidFill>
              </a:rPr>
              <a:t>Frictionless integration with current </a:t>
            </a:r>
            <a:r>
              <a:rPr lang="en-US" sz="2000" dirty="0" err="1" smtClean="0">
                <a:solidFill>
                  <a:srgbClr val="1F497D"/>
                </a:solidFill>
              </a:rPr>
              <a:t>dev</a:t>
            </a:r>
            <a:r>
              <a:rPr lang="en-US" sz="2000" dirty="0" smtClean="0">
                <a:solidFill>
                  <a:srgbClr val="1F497D"/>
                </a:solidFill>
              </a:rPr>
              <a:t> and content updates</a:t>
            </a: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rgbClr val="1F497D"/>
                </a:solidFill>
              </a:rPr>
              <a:t>Reporting goes directly into existing tools (Splunk, Sourcefire, etc.)</a:t>
            </a:r>
            <a:endParaRPr lang="en-US" sz="2000" dirty="0" smtClean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110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251520" y="211764"/>
            <a:ext cx="764661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>
                <a:solidFill>
                  <a:schemeClr val="accent4"/>
                </a:solidFill>
                <a:latin typeface="+mj-lt"/>
                <a:ea typeface="+mj-ea"/>
                <a:cs typeface="Open Sans"/>
              </a:defRPr>
            </a:lvl1pPr>
          </a:lstStyle>
          <a:p>
            <a:r>
              <a:rPr lang="en-US" sz="2000" b="1" dirty="0" smtClean="0">
                <a:solidFill>
                  <a:srgbClr val="0070C0"/>
                </a:solidFill>
              </a:rPr>
              <a:t>Results: Mid-Atlantic </a:t>
            </a:r>
            <a:r>
              <a:rPr lang="en-US" sz="2000" b="1" dirty="0">
                <a:solidFill>
                  <a:srgbClr val="0070C0"/>
                </a:solidFill>
              </a:rPr>
              <a:t>B</a:t>
            </a:r>
            <a:r>
              <a:rPr lang="en-US" sz="2000" b="1" dirty="0" smtClean="0">
                <a:solidFill>
                  <a:srgbClr val="0070C0"/>
                </a:solidFill>
              </a:rPr>
              <a:t>ased University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03434" y="861539"/>
            <a:ext cx="8542507" cy="4109561"/>
          </a:xfrm>
          <a:prstGeom prst="rect">
            <a:avLst/>
          </a:prstGeom>
          <a:effectLst/>
        </p:spPr>
        <p:txBody>
          <a:bodyPr vert="horz" lIns="68580" tIns="34290" rIns="68580" bIns="34290" rtlCol="0" anchor="t">
            <a:noAutofit/>
          </a:bodyPr>
          <a:lstStyle/>
          <a:p>
            <a:pPr marL="342900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</a:rPr>
              <a:t>Currently </a:t>
            </a:r>
            <a:r>
              <a:rPr lang="en-US" b="1" dirty="0" smtClean="0">
                <a:solidFill>
                  <a:srgbClr val="0070C0"/>
                </a:solidFill>
              </a:rPr>
              <a:t>over 30,730 </a:t>
            </a:r>
            <a:r>
              <a:rPr lang="en-US" dirty="0" smtClean="0">
                <a:solidFill>
                  <a:srgbClr val="0070C0"/>
                </a:solidFill>
              </a:rPr>
              <a:t>resources </a:t>
            </a:r>
            <a:r>
              <a:rPr lang="en-US" dirty="0" smtClean="0">
                <a:solidFill>
                  <a:srgbClr val="0070C0"/>
                </a:solidFill>
              </a:rPr>
              <a:t>(Drupal Site Deployment)</a:t>
            </a:r>
            <a:endParaRPr lang="en-US" dirty="0" smtClean="0">
              <a:solidFill>
                <a:srgbClr val="0070C0"/>
              </a:solidFill>
            </a:endParaRPr>
          </a:p>
          <a:p>
            <a:pPr marL="342900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</a:rPr>
              <a:t>BUT, only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smtClean="0">
                <a:solidFill>
                  <a:srgbClr val="0070C0"/>
                </a:solidFill>
              </a:rPr>
              <a:t>4 </a:t>
            </a:r>
            <a:r>
              <a:rPr lang="en-US" dirty="0" smtClean="0">
                <a:solidFill>
                  <a:srgbClr val="0070C0"/>
                </a:solidFill>
              </a:rPr>
              <a:t>business logic transactions</a:t>
            </a:r>
          </a:p>
          <a:p>
            <a:pPr marL="342900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70C0"/>
                </a:solidFill>
              </a:rPr>
              <a:t>99.99%</a:t>
            </a:r>
            <a:r>
              <a:rPr lang="en-US" dirty="0" smtClean="0">
                <a:solidFill>
                  <a:srgbClr val="0070C0"/>
                </a:solidFill>
              </a:rPr>
              <a:t> offloaded from the security </a:t>
            </a:r>
            <a:r>
              <a:rPr lang="en-US" dirty="0" smtClean="0">
                <a:solidFill>
                  <a:srgbClr val="0070C0"/>
                </a:solidFill>
              </a:rPr>
              <a:t>&amp; hosting infrastructure</a:t>
            </a:r>
            <a:endParaRPr lang="en-US" dirty="0" smtClean="0">
              <a:solidFill>
                <a:srgbClr val="0070C0"/>
              </a:solidFill>
            </a:endParaRPr>
          </a:p>
          <a:p>
            <a:pPr marL="342900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Avg. </a:t>
            </a:r>
            <a:r>
              <a:rPr lang="en-US" b="1" dirty="0">
                <a:solidFill>
                  <a:srgbClr val="0070C0"/>
                </a:solidFill>
              </a:rPr>
              <a:t>3</a:t>
            </a:r>
            <a:r>
              <a:rPr lang="en-US" b="1" dirty="0" smtClean="0">
                <a:solidFill>
                  <a:srgbClr val="0070C0"/>
                </a:solidFill>
              </a:rPr>
              <a:t>8</a:t>
            </a:r>
            <a:r>
              <a:rPr lang="en-US" b="1" dirty="0" smtClean="0">
                <a:solidFill>
                  <a:srgbClr val="0070C0"/>
                </a:solidFill>
              </a:rPr>
              <a:t>%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faster page load times</a:t>
            </a:r>
            <a:endParaRPr lang="en-US" dirty="0" smtClean="0">
              <a:solidFill>
                <a:srgbClr val="0070C0"/>
              </a:solidFill>
            </a:endParaRPr>
          </a:p>
          <a:p>
            <a:pPr marL="342900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rgbClr val="0070C0"/>
              </a:solidFill>
            </a:endParaRPr>
          </a:p>
          <a:p>
            <a:pPr>
              <a:spcAft>
                <a:spcPts val="450"/>
              </a:spcAft>
            </a:pPr>
            <a:r>
              <a:rPr lang="en-US" sz="1400" u="sng" dirty="0" smtClean="0">
                <a:solidFill>
                  <a:srgbClr val="0070C0"/>
                </a:solidFill>
              </a:rPr>
              <a:t>Business Transactions</a:t>
            </a:r>
          </a:p>
          <a:p>
            <a:pPr marL="742950" lvl="1" indent="-285750">
              <a:spcAft>
                <a:spcPts val="450"/>
              </a:spcAft>
              <a:buFontTx/>
              <a:buChar char="-"/>
            </a:pPr>
            <a:r>
              <a:rPr lang="en-US" sz="1600" dirty="0" smtClean="0">
                <a:solidFill>
                  <a:srgbClr val="0070C0"/>
                </a:solidFill>
              </a:rPr>
              <a:t>Search</a:t>
            </a:r>
          </a:p>
          <a:p>
            <a:pPr marL="742950" lvl="1" indent="-285750">
              <a:spcAft>
                <a:spcPts val="450"/>
              </a:spcAft>
              <a:buFontTx/>
              <a:buChar char="-"/>
            </a:pPr>
            <a:r>
              <a:rPr lang="en-US" sz="1600" dirty="0" smtClean="0">
                <a:solidFill>
                  <a:srgbClr val="0070C0"/>
                </a:solidFill>
              </a:rPr>
              <a:t>Contact Us</a:t>
            </a:r>
          </a:p>
          <a:p>
            <a:pPr marL="742950" lvl="1" indent="-285750">
              <a:spcAft>
                <a:spcPts val="450"/>
              </a:spcAft>
              <a:buFontTx/>
              <a:buChar char="-"/>
            </a:pPr>
            <a:r>
              <a:rPr lang="en-US" sz="1600" dirty="0" smtClean="0">
                <a:solidFill>
                  <a:srgbClr val="0070C0"/>
                </a:solidFill>
              </a:rPr>
              <a:t>How to </a:t>
            </a:r>
            <a:r>
              <a:rPr lang="en-US" sz="1600" dirty="0" smtClean="0">
                <a:solidFill>
                  <a:srgbClr val="0070C0"/>
                </a:solidFill>
              </a:rPr>
              <a:t>Partner</a:t>
            </a:r>
            <a:endParaRPr lang="en-US" sz="1600" dirty="0" smtClean="0">
              <a:solidFill>
                <a:srgbClr val="0070C0"/>
              </a:solidFill>
            </a:endParaRPr>
          </a:p>
          <a:p>
            <a:pPr marL="742950" lvl="1" indent="-285750">
              <a:spcAft>
                <a:spcPts val="450"/>
              </a:spcAft>
              <a:buFontTx/>
              <a:buChar char="-"/>
            </a:pPr>
            <a:r>
              <a:rPr lang="en-US" sz="1600" dirty="0" smtClean="0">
                <a:solidFill>
                  <a:srgbClr val="0070C0"/>
                </a:solidFill>
              </a:rPr>
              <a:t>Health Feedback </a:t>
            </a:r>
            <a:r>
              <a:rPr lang="en-US" sz="1600" dirty="0" smtClean="0">
                <a:solidFill>
                  <a:srgbClr val="0070C0"/>
                </a:solidFill>
              </a:rPr>
              <a:t>Form</a:t>
            </a: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6808466"/>
              </p:ext>
            </p:extLst>
          </p:nvPr>
        </p:nvGraphicFramePr>
        <p:xfrm>
          <a:off x="4283823" y="2358720"/>
          <a:ext cx="4762118" cy="2115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01263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251520" y="211764"/>
            <a:ext cx="764661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>
                <a:solidFill>
                  <a:schemeClr val="accent4"/>
                </a:solidFill>
                <a:latin typeface="+mj-lt"/>
                <a:ea typeface="+mj-ea"/>
                <a:cs typeface="Open Sans"/>
              </a:defRPr>
            </a:lvl1pPr>
          </a:lstStyle>
          <a:p>
            <a:r>
              <a:rPr lang="en-US" sz="2000" b="1" dirty="0" smtClean="0">
                <a:solidFill>
                  <a:srgbClr val="0070C0"/>
                </a:solidFill>
              </a:rPr>
              <a:t>Results</a:t>
            </a:r>
            <a:r>
              <a:rPr lang="en-US" sz="2000" b="1" dirty="0" smtClean="0">
                <a:solidFill>
                  <a:srgbClr val="0070C0"/>
                </a:solidFill>
              </a:rPr>
              <a:t>:   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03436" y="861540"/>
            <a:ext cx="8542507" cy="4109561"/>
          </a:xfrm>
          <a:prstGeom prst="rect">
            <a:avLst/>
          </a:prstGeom>
          <a:effectLst/>
        </p:spPr>
        <p:txBody>
          <a:bodyPr vert="horz" lIns="68580" tIns="34290" rIns="68580" bIns="34290" rtlCol="0" anchor="t">
            <a:noAutofit/>
          </a:bodyPr>
          <a:lstStyle/>
          <a:p>
            <a:pPr marL="342900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</a:rPr>
              <a:t>Currently </a:t>
            </a:r>
            <a:r>
              <a:rPr lang="en-US" b="1" dirty="0" smtClean="0">
                <a:solidFill>
                  <a:srgbClr val="0070C0"/>
                </a:solidFill>
              </a:rPr>
              <a:t>over 56,000 </a:t>
            </a:r>
            <a:r>
              <a:rPr lang="en-US" dirty="0" smtClean="0">
                <a:solidFill>
                  <a:srgbClr val="0070C0"/>
                </a:solidFill>
              </a:rPr>
              <a:t>user interaction types </a:t>
            </a:r>
            <a:r>
              <a:rPr lang="en-US" dirty="0" smtClean="0">
                <a:solidFill>
                  <a:srgbClr val="0070C0"/>
                </a:solidFill>
              </a:rPr>
              <a:t>(WordPress Deployment)</a:t>
            </a:r>
            <a:endParaRPr lang="en-US" dirty="0" smtClean="0">
              <a:solidFill>
                <a:srgbClr val="0070C0"/>
              </a:solidFill>
            </a:endParaRPr>
          </a:p>
          <a:p>
            <a:pPr marL="342900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</a:rPr>
              <a:t>Only </a:t>
            </a:r>
            <a:r>
              <a:rPr lang="en-US" b="1" dirty="0" smtClean="0">
                <a:solidFill>
                  <a:srgbClr val="0070C0"/>
                </a:solidFill>
              </a:rPr>
              <a:t>2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business logic transactions </a:t>
            </a:r>
            <a:r>
              <a:rPr lang="en-US" dirty="0" smtClean="0">
                <a:solidFill>
                  <a:srgbClr val="0070C0"/>
                </a:solidFill>
              </a:rPr>
              <a:t>identified, mitigated </a:t>
            </a:r>
            <a:r>
              <a:rPr lang="en-US" dirty="0">
                <a:solidFill>
                  <a:srgbClr val="0070C0"/>
                </a:solidFill>
              </a:rPr>
              <a:t>through WL </a:t>
            </a:r>
            <a:r>
              <a:rPr lang="en-US" dirty="0" smtClean="0">
                <a:solidFill>
                  <a:srgbClr val="0070C0"/>
                </a:solidFill>
              </a:rPr>
              <a:t>rules</a:t>
            </a:r>
            <a:endParaRPr lang="en-US" b="1" dirty="0" smtClean="0">
              <a:solidFill>
                <a:srgbClr val="0070C0"/>
              </a:solidFill>
            </a:endParaRPr>
          </a:p>
          <a:p>
            <a:pPr marL="342900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70C0"/>
                </a:solidFill>
              </a:rPr>
              <a:t>99.9%</a:t>
            </a:r>
            <a:r>
              <a:rPr lang="en-US" dirty="0" smtClean="0">
                <a:solidFill>
                  <a:srgbClr val="0070C0"/>
                </a:solidFill>
              </a:rPr>
              <a:t> of attack surface automatically eliminated</a:t>
            </a:r>
          </a:p>
          <a:p>
            <a:pPr marL="800100" lvl="1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</a:rPr>
              <a:t>Including platform, application, and server </a:t>
            </a:r>
            <a:r>
              <a:rPr lang="en-US" dirty="0" smtClean="0">
                <a:solidFill>
                  <a:srgbClr val="0070C0"/>
                </a:solidFill>
              </a:rPr>
              <a:t>vulnerabilities</a:t>
            </a:r>
          </a:p>
          <a:p>
            <a:pPr marL="342900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70C0"/>
                </a:solidFill>
              </a:rPr>
              <a:t>54% faster </a:t>
            </a:r>
            <a:r>
              <a:rPr lang="en-US" dirty="0" smtClean="0">
                <a:solidFill>
                  <a:srgbClr val="0070C0"/>
                </a:solidFill>
              </a:rPr>
              <a:t>page load times</a:t>
            </a:r>
            <a:endParaRPr lang="en-US" dirty="0" smtClean="0">
              <a:solidFill>
                <a:srgbClr val="0070C0"/>
              </a:solidFill>
            </a:endParaRPr>
          </a:p>
          <a:p>
            <a:pPr>
              <a:spcAft>
                <a:spcPts val="450"/>
              </a:spcAft>
            </a:pPr>
            <a:endParaRPr lang="en-US" dirty="0">
              <a:solidFill>
                <a:srgbClr val="0070C0"/>
              </a:solidFill>
            </a:endParaRPr>
          </a:p>
          <a:p>
            <a:pPr>
              <a:spcAft>
                <a:spcPts val="450"/>
              </a:spcAft>
            </a:pPr>
            <a:endParaRPr lang="en-US" sz="1400" dirty="0" smtClean="0">
              <a:solidFill>
                <a:srgbClr val="0070C0"/>
              </a:solidFill>
            </a:endParaRPr>
          </a:p>
          <a:p>
            <a:pPr>
              <a:spcAft>
                <a:spcPts val="450"/>
              </a:spcAft>
            </a:pPr>
            <a:r>
              <a:rPr lang="en-US" sz="1400" dirty="0" smtClean="0">
                <a:solidFill>
                  <a:srgbClr val="0070C0"/>
                </a:solidFill>
              </a:rPr>
              <a:t>The 2 </a:t>
            </a:r>
            <a:r>
              <a:rPr lang="en-US" sz="1400" dirty="0">
                <a:solidFill>
                  <a:srgbClr val="0070C0"/>
                </a:solidFill>
              </a:rPr>
              <a:t>Business Transactions:</a:t>
            </a:r>
          </a:p>
          <a:p>
            <a:pPr>
              <a:spcAft>
                <a:spcPts val="450"/>
              </a:spcAft>
            </a:pPr>
            <a:r>
              <a:rPr lang="en-US" sz="1400" dirty="0" smtClean="0">
                <a:solidFill>
                  <a:srgbClr val="0070C0"/>
                </a:solidFill>
              </a:rPr>
              <a:t>Search Bar</a:t>
            </a:r>
            <a:endParaRPr lang="en-US" sz="1400" dirty="0">
              <a:solidFill>
                <a:srgbClr val="0070C0"/>
              </a:solidFill>
            </a:endParaRPr>
          </a:p>
          <a:p>
            <a:pPr>
              <a:spcAft>
                <a:spcPts val="450"/>
              </a:spcAft>
            </a:pPr>
            <a:r>
              <a:rPr lang="en-US" sz="1400" dirty="0" smtClean="0">
                <a:solidFill>
                  <a:srgbClr val="0070C0"/>
                </a:solidFill>
              </a:rPr>
              <a:t>Contact Us Form</a:t>
            </a:r>
          </a:p>
          <a:p>
            <a:pPr>
              <a:spcAft>
                <a:spcPts val="450"/>
              </a:spcAft>
            </a:pPr>
            <a:endParaRPr lang="en-US" sz="1600" dirty="0" smtClean="0">
              <a:solidFill>
                <a:srgbClr val="0070C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5257" y="2332800"/>
            <a:ext cx="4730685" cy="22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748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Demo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794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Wrap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Cloud DMZ </a:t>
            </a:r>
            <a:r>
              <a:rPr lang="en-US" dirty="0" smtClean="0"/>
              <a:t>architecture inherently reduces the attack surface resulting from usage of 3</a:t>
            </a:r>
            <a:r>
              <a:rPr lang="en-US" baseline="30000" dirty="0" smtClean="0"/>
              <a:t>rd</a:t>
            </a:r>
            <a:r>
              <a:rPr lang="en-US" dirty="0" smtClean="0"/>
              <a:t> </a:t>
            </a:r>
            <a:r>
              <a:rPr lang="en-US" dirty="0"/>
              <a:t>p</a:t>
            </a:r>
            <a:r>
              <a:rPr lang="en-US" dirty="0" smtClean="0"/>
              <a:t>arty platforms and plug-ins</a:t>
            </a:r>
          </a:p>
          <a:p>
            <a:pPr lvl="1"/>
            <a:endParaRPr lang="en-US" dirty="0"/>
          </a:p>
          <a:p>
            <a:r>
              <a:rPr lang="en-US" dirty="0" smtClean="0"/>
              <a:t>Active learning based implementation can automate the process</a:t>
            </a:r>
          </a:p>
          <a:p>
            <a:endParaRPr lang="en-US" dirty="0"/>
          </a:p>
          <a:p>
            <a:r>
              <a:rPr lang="en-US" dirty="0" smtClean="0"/>
              <a:t>Cloud based deployment of the static DMZ (i.e. Cloud-DMZ) can in addition improve scalability and performance of the protected application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155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900" dirty="0" smtClean="0"/>
              <a:t>Q&amp;A</a:t>
            </a:r>
            <a:br>
              <a:rPr lang="en-US" sz="4900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2200" dirty="0"/>
              <a:t>www.SENTRIX.com</a:t>
            </a:r>
          </a:p>
        </p:txBody>
      </p:sp>
    </p:spTree>
    <p:extLst>
      <p:ext uri="{BB962C8B-B14F-4D97-AF65-F5344CB8AC3E}">
        <p14:creationId xmlns:p14="http://schemas.microsoft.com/office/powerpoint/2010/main" val="2054201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Sentrix">
      <a:dk1>
        <a:sysClr val="windowText" lastClr="000000"/>
      </a:dk1>
      <a:lt1>
        <a:sysClr val="window" lastClr="FFFFFF"/>
      </a:lt1>
      <a:dk2>
        <a:srgbClr val="6CA9FF"/>
      </a:dk2>
      <a:lt2>
        <a:srgbClr val="EEECE1"/>
      </a:lt2>
      <a:accent1>
        <a:srgbClr val="1462FF"/>
      </a:accent1>
      <a:accent2>
        <a:srgbClr val="0941FF"/>
      </a:accent2>
      <a:accent3>
        <a:srgbClr val="6CA9FF"/>
      </a:accent3>
      <a:accent4>
        <a:srgbClr val="FF7900"/>
      </a:accent4>
      <a:accent5>
        <a:srgbClr val="FF4300"/>
      </a:accent5>
      <a:accent6>
        <a:srgbClr val="FF9433"/>
      </a:accent6>
      <a:hlink>
        <a:srgbClr val="1462FF"/>
      </a:hlink>
      <a:folHlink>
        <a:srgbClr val="0941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8924B0864D93429349E2FF140D733D" ma:contentTypeVersion="0" ma:contentTypeDescription="Create a new document." ma:contentTypeScope="" ma:versionID="427f70f60609c22817a9f0e4ae903d4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CD69B2B-1AB5-4042-AEE4-A322A958BDCE}"/>
</file>

<file path=customXml/itemProps2.xml><?xml version="1.0" encoding="utf-8"?>
<ds:datastoreItem xmlns:ds="http://schemas.openxmlformats.org/officeDocument/2006/customXml" ds:itemID="{98C0B2B7-2E78-48F3-8D31-2AE8FD2B9A4B}"/>
</file>

<file path=customXml/itemProps3.xml><?xml version="1.0" encoding="utf-8"?>
<ds:datastoreItem xmlns:ds="http://schemas.openxmlformats.org/officeDocument/2006/customXml" ds:itemID="{B227753C-4C96-4C8B-B441-CEFA3393A51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16082</TotalTime>
  <Words>906</Words>
  <Application>Microsoft Macintosh PowerPoint</Application>
  <PresentationFormat>On-screen Show (16:9)</PresentationFormat>
  <Paragraphs>170</Paragraphs>
  <Slides>26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The benefits of externalizing Web DMZ-as-a-Service in the Cloud</vt:lpstr>
      <vt:lpstr>State of App Sec </vt:lpstr>
      <vt:lpstr>Agenda</vt:lpstr>
      <vt:lpstr>The Blind Spots of Web Application Security</vt:lpstr>
      <vt:lpstr>The Blind Spots of Web Application Security</vt:lpstr>
      <vt:lpstr>The Blind Spots of Web Application Security</vt:lpstr>
      <vt:lpstr>What Do We Traditionally Do About These Blind Spots</vt:lpstr>
      <vt:lpstr>First - Who Owns This?</vt:lpstr>
      <vt:lpstr>PowerPoint Presentation</vt:lpstr>
      <vt:lpstr>The traditional best practices</vt:lpstr>
      <vt:lpstr>Cloud DMZ as an Alternative Architecture</vt:lpstr>
      <vt:lpstr>What is a Cloud DMZ?</vt:lpstr>
      <vt:lpstr>Active Learning Based Implementation of Cloud DMZ</vt:lpstr>
      <vt:lpstr>1: Scan Website to Understand its Functionality</vt:lpstr>
      <vt:lpstr>2: Analyze Scan Results</vt:lpstr>
      <vt:lpstr>3: Decouple Website Components</vt:lpstr>
      <vt:lpstr>4: Replicate </vt:lpstr>
      <vt:lpstr>5. Securing the Website</vt:lpstr>
      <vt:lpstr>5. Securing the Website</vt:lpstr>
      <vt:lpstr>6. Elastic Scale Against DDoS</vt:lpstr>
      <vt:lpstr>The Benefits</vt:lpstr>
      <vt:lpstr>PowerPoint Presentation</vt:lpstr>
      <vt:lpstr>PowerPoint Presentation</vt:lpstr>
      <vt:lpstr>Demo </vt:lpstr>
      <vt:lpstr>Wrap Up</vt:lpstr>
      <vt:lpstr>Q&amp;A  www.SENTRIX.com</vt:lpstr>
    </vt:vector>
  </TitlesOfParts>
  <Company>Herstein Cassuto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name</dc:title>
  <dc:creator>Sentrix</dc:creator>
  <cp:lastModifiedBy>James Smith</cp:lastModifiedBy>
  <cp:revision>265</cp:revision>
  <dcterms:created xsi:type="dcterms:W3CDTF">2014-09-04T03:15:25Z</dcterms:created>
  <dcterms:modified xsi:type="dcterms:W3CDTF">2015-08-20T18:41:48Z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0x010100ED8924B0864D93429349E2FF140D733D</vt:lpwstr>
  </property>
</Properties>
</file>