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060" r:id="rId1"/>
    <p:sldMasterId id="2147484072" r:id="rId2"/>
  </p:sldMasterIdLst>
  <p:notesMasterIdLst>
    <p:notesMasterId r:id="rId17"/>
  </p:notesMasterIdLst>
  <p:handoutMasterIdLst>
    <p:handoutMasterId r:id="rId18"/>
  </p:handoutMasterIdLst>
  <p:sldIdLst>
    <p:sldId id="297" r:id="rId3"/>
    <p:sldId id="308" r:id="rId4"/>
    <p:sldId id="276" r:id="rId5"/>
    <p:sldId id="304" r:id="rId6"/>
    <p:sldId id="312" r:id="rId7"/>
    <p:sldId id="298" r:id="rId8"/>
    <p:sldId id="300" r:id="rId9"/>
    <p:sldId id="309" r:id="rId10"/>
    <p:sldId id="311" r:id="rId11"/>
    <p:sldId id="310" r:id="rId12"/>
    <p:sldId id="307" r:id="rId13"/>
    <p:sldId id="303" r:id="rId14"/>
    <p:sldId id="305" r:id="rId15"/>
    <p:sldId id="296" r:id="rId16"/>
  </p:sldIdLst>
  <p:sldSz cx="9144000" cy="6858000" type="screen4x3"/>
  <p:notesSz cx="9296400" cy="6881813"/>
  <p:defaultTextStyle>
    <a:defPPr>
      <a:defRPr lang="en-US"/>
    </a:defPPr>
    <a:lvl1pPr algn="l" rtl="0" fontAlgn="base">
      <a:spcBef>
        <a:spcPct val="0"/>
      </a:spcBef>
      <a:spcAft>
        <a:spcPct val="0"/>
      </a:spcAft>
      <a:defRPr sz="2400" kern="1200">
        <a:solidFill>
          <a:schemeClr val="tx1"/>
        </a:solidFill>
        <a:latin typeface="Times" pitchFamily="18" charset="0"/>
        <a:ea typeface="Osaka"/>
        <a:cs typeface="Osaka"/>
      </a:defRPr>
    </a:lvl1pPr>
    <a:lvl2pPr marL="457200" algn="l" rtl="0" fontAlgn="base">
      <a:spcBef>
        <a:spcPct val="0"/>
      </a:spcBef>
      <a:spcAft>
        <a:spcPct val="0"/>
      </a:spcAft>
      <a:defRPr sz="2400" kern="1200">
        <a:solidFill>
          <a:schemeClr val="tx1"/>
        </a:solidFill>
        <a:latin typeface="Times" pitchFamily="18" charset="0"/>
        <a:ea typeface="Osaka"/>
        <a:cs typeface="Osaka"/>
      </a:defRPr>
    </a:lvl2pPr>
    <a:lvl3pPr marL="914400" algn="l" rtl="0" fontAlgn="base">
      <a:spcBef>
        <a:spcPct val="0"/>
      </a:spcBef>
      <a:spcAft>
        <a:spcPct val="0"/>
      </a:spcAft>
      <a:defRPr sz="2400" kern="1200">
        <a:solidFill>
          <a:schemeClr val="tx1"/>
        </a:solidFill>
        <a:latin typeface="Times" pitchFamily="18" charset="0"/>
        <a:ea typeface="Osaka"/>
        <a:cs typeface="Osaka"/>
      </a:defRPr>
    </a:lvl3pPr>
    <a:lvl4pPr marL="1371600" algn="l" rtl="0" fontAlgn="base">
      <a:spcBef>
        <a:spcPct val="0"/>
      </a:spcBef>
      <a:spcAft>
        <a:spcPct val="0"/>
      </a:spcAft>
      <a:defRPr sz="2400" kern="1200">
        <a:solidFill>
          <a:schemeClr val="tx1"/>
        </a:solidFill>
        <a:latin typeface="Times" pitchFamily="18" charset="0"/>
        <a:ea typeface="Osaka"/>
        <a:cs typeface="Osaka"/>
      </a:defRPr>
    </a:lvl4pPr>
    <a:lvl5pPr marL="1828800" algn="l" rtl="0" fontAlgn="base">
      <a:spcBef>
        <a:spcPct val="0"/>
      </a:spcBef>
      <a:spcAft>
        <a:spcPct val="0"/>
      </a:spcAft>
      <a:defRPr sz="2400" kern="1200">
        <a:solidFill>
          <a:schemeClr val="tx1"/>
        </a:solidFill>
        <a:latin typeface="Times" pitchFamily="18" charset="0"/>
        <a:ea typeface="Osaka"/>
        <a:cs typeface="Osaka"/>
      </a:defRPr>
    </a:lvl5pPr>
    <a:lvl6pPr marL="2286000" algn="l" defTabSz="914400" rtl="0" eaLnBrk="1" latinLnBrk="0" hangingPunct="1">
      <a:defRPr sz="2400" kern="1200">
        <a:solidFill>
          <a:schemeClr val="tx1"/>
        </a:solidFill>
        <a:latin typeface="Times" pitchFamily="18" charset="0"/>
        <a:ea typeface="Osaka"/>
        <a:cs typeface="Osaka"/>
      </a:defRPr>
    </a:lvl6pPr>
    <a:lvl7pPr marL="2743200" algn="l" defTabSz="914400" rtl="0" eaLnBrk="1" latinLnBrk="0" hangingPunct="1">
      <a:defRPr sz="2400" kern="1200">
        <a:solidFill>
          <a:schemeClr val="tx1"/>
        </a:solidFill>
        <a:latin typeface="Times" pitchFamily="18" charset="0"/>
        <a:ea typeface="Osaka"/>
        <a:cs typeface="Osaka"/>
      </a:defRPr>
    </a:lvl7pPr>
    <a:lvl8pPr marL="3200400" algn="l" defTabSz="914400" rtl="0" eaLnBrk="1" latinLnBrk="0" hangingPunct="1">
      <a:defRPr sz="2400" kern="1200">
        <a:solidFill>
          <a:schemeClr val="tx1"/>
        </a:solidFill>
        <a:latin typeface="Times" pitchFamily="18" charset="0"/>
        <a:ea typeface="Osaka"/>
        <a:cs typeface="Osaka"/>
      </a:defRPr>
    </a:lvl8pPr>
    <a:lvl9pPr marL="3657600" algn="l" defTabSz="914400" rtl="0" eaLnBrk="1" latinLnBrk="0" hangingPunct="1">
      <a:defRPr sz="2400" kern="1200">
        <a:solidFill>
          <a:schemeClr val="tx1"/>
        </a:solidFill>
        <a:latin typeface="Times" pitchFamily="18" charset="0"/>
        <a:ea typeface="Osaka"/>
        <a:cs typeface="Osak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A299"/>
    <a:srgbClr val="FAFAF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5" autoAdjust="0"/>
    <p:restoredTop sz="94690" autoAdjust="0"/>
  </p:normalViewPr>
  <p:slideViewPr>
    <p:cSldViewPr snapToGrid="0">
      <p:cViewPr>
        <p:scale>
          <a:sx n="91" d="100"/>
          <a:sy n="91" d="100"/>
        </p:scale>
        <p:origin x="-120" y="-270"/>
      </p:cViewPr>
      <p:guideLst>
        <p:guide orient="horz" pos="2160"/>
        <p:guide pos="2880"/>
      </p:guideLst>
    </p:cSldViewPr>
  </p:slideViewPr>
  <p:notesTextViewPr>
    <p:cViewPr>
      <p:scale>
        <a:sx n="1" d="1"/>
        <a:sy n="1" d="1"/>
      </p:scale>
      <p:origin x="0" y="0"/>
    </p:cViewPr>
  </p:notesTextViewPr>
  <p:sorterViewPr>
    <p:cViewPr>
      <p:scale>
        <a:sx n="100" d="100"/>
        <a:sy n="100" d="100"/>
      </p:scale>
      <p:origin x="0" y="1020"/>
    </p:cViewPr>
  </p:sorterViewPr>
  <p:notesViewPr>
    <p:cSldViewPr snapToGrid="0">
      <p:cViewPr varScale="1">
        <p:scale>
          <a:sx n="54" d="100"/>
          <a:sy n="54" d="100"/>
        </p:scale>
        <p:origin x="-1938" y="-84"/>
      </p:cViewPr>
      <p:guideLst>
        <p:guide orient="horz" pos="2168"/>
        <p:guide pos="29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2"/>
            <a:ext cx="4027178" cy="344326"/>
          </a:xfrm>
          <a:prstGeom prst="rect">
            <a:avLst/>
          </a:prstGeom>
        </p:spPr>
        <p:txBody>
          <a:bodyPr vert="horz" wrap="square" lIns="90617" tIns="45308" rIns="90617" bIns="45308" numCol="1" anchor="t" anchorCtr="0" compatLnSpc="1">
            <a:prstTxWarp prst="textNoShape">
              <a:avLst/>
            </a:prstTxWarp>
          </a:bodyPr>
          <a:lstStyle>
            <a:lvl1pPr eaLnBrk="0" hangingPunct="0">
              <a:defRPr sz="1200"/>
            </a:lvl1pPr>
          </a:lstStyle>
          <a:p>
            <a:pPr>
              <a:defRPr/>
            </a:pPr>
            <a:endParaRPr lang="en-US"/>
          </a:p>
        </p:txBody>
      </p:sp>
      <p:sp>
        <p:nvSpPr>
          <p:cNvPr id="4" name="Footer Placeholder 3"/>
          <p:cNvSpPr>
            <a:spLocks noGrp="1"/>
          </p:cNvSpPr>
          <p:nvPr>
            <p:ph type="ftr" sz="quarter" idx="2"/>
          </p:nvPr>
        </p:nvSpPr>
        <p:spPr>
          <a:xfrm>
            <a:off x="4" y="6536314"/>
            <a:ext cx="4027178" cy="344326"/>
          </a:xfrm>
          <a:prstGeom prst="rect">
            <a:avLst/>
          </a:prstGeom>
        </p:spPr>
        <p:txBody>
          <a:bodyPr vert="horz" wrap="square" lIns="90617" tIns="45308" rIns="90617" bIns="45308" numCol="1" anchor="b" anchorCtr="0" compatLnSpc="1">
            <a:prstTxWarp prst="textNoShape">
              <a:avLst/>
            </a:prstTxWarp>
          </a:bodyPr>
          <a:lstStyle>
            <a:lvl1pPr eaLnBrk="0" hangingPunct="0">
              <a:defRPr sz="1200"/>
            </a:lvl1pPr>
          </a:lstStyle>
          <a:p>
            <a:pPr>
              <a:defRPr/>
            </a:pPr>
            <a:endParaRPr lang="en-US"/>
          </a:p>
        </p:txBody>
      </p:sp>
      <p:sp>
        <p:nvSpPr>
          <p:cNvPr id="5" name="Slide Number Placeholder 4"/>
          <p:cNvSpPr>
            <a:spLocks noGrp="1"/>
          </p:cNvSpPr>
          <p:nvPr>
            <p:ph type="sldNum" sz="quarter" idx="3"/>
          </p:nvPr>
        </p:nvSpPr>
        <p:spPr>
          <a:xfrm>
            <a:off x="5267121" y="6536314"/>
            <a:ext cx="4027178" cy="344326"/>
          </a:xfrm>
          <a:prstGeom prst="rect">
            <a:avLst/>
          </a:prstGeom>
        </p:spPr>
        <p:txBody>
          <a:bodyPr vert="horz" wrap="square" lIns="90617" tIns="45308" rIns="90617" bIns="45308" numCol="1" anchor="b" anchorCtr="0" compatLnSpc="1">
            <a:prstTxWarp prst="textNoShape">
              <a:avLst/>
            </a:prstTxWarp>
          </a:bodyPr>
          <a:lstStyle>
            <a:lvl1pPr algn="r" eaLnBrk="0" hangingPunct="0">
              <a:defRPr sz="1200"/>
            </a:lvl1pPr>
          </a:lstStyle>
          <a:p>
            <a:pPr>
              <a:defRPr/>
            </a:pPr>
            <a:fld id="{00AB5A8A-C8F4-4EC6-90E9-E13EA775A798}" type="slidenum">
              <a:rPr lang="en-US"/>
              <a:pPr>
                <a:defRPr/>
              </a:pPr>
              <a:t>‹#›</a:t>
            </a:fld>
            <a:endParaRPr lang="en-US"/>
          </a:p>
        </p:txBody>
      </p:sp>
    </p:spTree>
    <p:extLst>
      <p:ext uri="{BB962C8B-B14F-4D97-AF65-F5344CB8AC3E}">
        <p14:creationId xmlns:p14="http://schemas.microsoft.com/office/powerpoint/2010/main" val="3571709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4029282" cy="344326"/>
          </a:xfrm>
          <a:prstGeom prst="rect">
            <a:avLst/>
          </a:prstGeom>
        </p:spPr>
        <p:txBody>
          <a:bodyPr vert="horz" lIns="90409" tIns="45204" rIns="90409" bIns="45204" rtlCol="0"/>
          <a:lstStyle>
            <a:lvl1pPr algn="l">
              <a:defRPr sz="1200"/>
            </a:lvl1pPr>
          </a:lstStyle>
          <a:p>
            <a:pPr>
              <a:defRPr/>
            </a:pPr>
            <a:endParaRPr lang="en-US"/>
          </a:p>
        </p:txBody>
      </p:sp>
      <p:sp>
        <p:nvSpPr>
          <p:cNvPr id="3" name="Date Placeholder 2"/>
          <p:cNvSpPr>
            <a:spLocks noGrp="1"/>
          </p:cNvSpPr>
          <p:nvPr>
            <p:ph type="dt" idx="1"/>
          </p:nvPr>
        </p:nvSpPr>
        <p:spPr>
          <a:xfrm>
            <a:off x="5265016" y="2"/>
            <a:ext cx="4029282" cy="344326"/>
          </a:xfrm>
          <a:prstGeom prst="rect">
            <a:avLst/>
          </a:prstGeom>
        </p:spPr>
        <p:txBody>
          <a:bodyPr vert="horz" lIns="90409" tIns="45204" rIns="90409" bIns="45204" rtlCol="0"/>
          <a:lstStyle>
            <a:lvl1pPr algn="r">
              <a:defRPr sz="1200"/>
            </a:lvl1pPr>
          </a:lstStyle>
          <a:p>
            <a:pPr>
              <a:defRPr/>
            </a:pPr>
            <a:r>
              <a:rPr lang="en-US"/>
              <a:t>Summer 2012</a:t>
            </a:r>
          </a:p>
        </p:txBody>
      </p:sp>
      <p:sp>
        <p:nvSpPr>
          <p:cNvPr id="4" name="Slide Image Placeholder 3"/>
          <p:cNvSpPr>
            <a:spLocks noGrp="1" noRot="1" noChangeAspect="1"/>
          </p:cNvSpPr>
          <p:nvPr>
            <p:ph type="sldImg" idx="2"/>
          </p:nvPr>
        </p:nvSpPr>
        <p:spPr>
          <a:xfrm>
            <a:off x="2927350" y="515938"/>
            <a:ext cx="3441700" cy="2581275"/>
          </a:xfrm>
          <a:prstGeom prst="rect">
            <a:avLst/>
          </a:prstGeom>
          <a:noFill/>
          <a:ln w="12700">
            <a:solidFill>
              <a:prstClr val="black"/>
            </a:solidFill>
          </a:ln>
        </p:spPr>
        <p:txBody>
          <a:bodyPr vert="horz" lIns="90409" tIns="45204" rIns="90409" bIns="45204" rtlCol="0" anchor="ctr"/>
          <a:lstStyle/>
          <a:p>
            <a:pPr lvl="0"/>
            <a:endParaRPr lang="en-US" noProof="0" smtClean="0"/>
          </a:p>
        </p:txBody>
      </p:sp>
      <p:sp>
        <p:nvSpPr>
          <p:cNvPr id="5" name="Notes Placeholder 4"/>
          <p:cNvSpPr>
            <a:spLocks noGrp="1"/>
          </p:cNvSpPr>
          <p:nvPr>
            <p:ph type="body" sz="quarter" idx="3"/>
          </p:nvPr>
        </p:nvSpPr>
        <p:spPr>
          <a:xfrm>
            <a:off x="930483" y="3269333"/>
            <a:ext cx="7435436" cy="3096581"/>
          </a:xfrm>
          <a:prstGeom prst="rect">
            <a:avLst/>
          </a:prstGeom>
        </p:spPr>
        <p:txBody>
          <a:bodyPr vert="horz" lIns="90409" tIns="45204" rIns="90409" bIns="45204"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536314"/>
            <a:ext cx="4029282" cy="344326"/>
          </a:xfrm>
          <a:prstGeom prst="rect">
            <a:avLst/>
          </a:prstGeom>
        </p:spPr>
        <p:txBody>
          <a:bodyPr vert="horz" lIns="90409" tIns="45204" rIns="90409" bIns="45204"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5265016" y="6536314"/>
            <a:ext cx="4029282" cy="344326"/>
          </a:xfrm>
          <a:prstGeom prst="rect">
            <a:avLst/>
          </a:prstGeom>
        </p:spPr>
        <p:txBody>
          <a:bodyPr vert="horz" lIns="90409" tIns="45204" rIns="90409" bIns="45204" rtlCol="0" anchor="b"/>
          <a:lstStyle>
            <a:lvl1pPr algn="r">
              <a:defRPr sz="1200"/>
            </a:lvl1pPr>
          </a:lstStyle>
          <a:p>
            <a:pPr>
              <a:defRPr/>
            </a:pPr>
            <a:fld id="{0A7B315F-1E65-4B20-BB22-E16C2EFE87C9}" type="slidenum">
              <a:rPr lang="en-US"/>
              <a:pPr>
                <a:defRPr/>
              </a:pPr>
              <a:t>‹#›</a:t>
            </a:fld>
            <a:endParaRPr lang="en-US"/>
          </a:p>
        </p:txBody>
      </p:sp>
    </p:spTree>
    <p:extLst>
      <p:ext uri="{BB962C8B-B14F-4D97-AF65-F5344CB8AC3E}">
        <p14:creationId xmlns:p14="http://schemas.microsoft.com/office/powerpoint/2010/main" val="41179272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A7B315F-1E65-4B20-BB22-E16C2EFE87C9}" type="slidenum">
              <a:rPr lang="en-US" smtClean="0"/>
              <a:pPr>
                <a:defRPr/>
              </a:pPr>
              <a:t>1</a:t>
            </a:fld>
            <a:endParaRPr lang="en-US"/>
          </a:p>
        </p:txBody>
      </p:sp>
    </p:spTree>
    <p:extLst>
      <p:ext uri="{BB962C8B-B14F-4D97-AF65-F5344CB8AC3E}">
        <p14:creationId xmlns:p14="http://schemas.microsoft.com/office/powerpoint/2010/main" val="4199201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Rectangle 13"/>
          <p:cNvSpPr>
            <a:spLocks noChangeArrowheads="1"/>
          </p:cNvSpPr>
          <p:nvPr userDrawn="1"/>
        </p:nvSpPr>
        <p:spPr bwMode="auto">
          <a:xfrm>
            <a:off x="0" y="-76200"/>
            <a:ext cx="9144000" cy="5791200"/>
          </a:xfrm>
          <a:prstGeom prst="rect">
            <a:avLst/>
          </a:prstGeom>
          <a:gradFill rotWithShape="0">
            <a:gsLst>
              <a:gs pos="0">
                <a:schemeClr val="tx1"/>
              </a:gs>
              <a:gs pos="100000">
                <a:srgbClr val="333333"/>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p>
        </p:txBody>
      </p:sp>
      <p:sp>
        <p:nvSpPr>
          <p:cNvPr id="6" name="Rectangle 11"/>
          <p:cNvSpPr>
            <a:spLocks noChangeArrowheads="1"/>
          </p:cNvSpPr>
          <p:nvPr userDrawn="1"/>
        </p:nvSpPr>
        <p:spPr bwMode="auto">
          <a:xfrm>
            <a:off x="0" y="5638800"/>
            <a:ext cx="9144000" cy="1219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p>
        </p:txBody>
      </p:sp>
      <p:sp>
        <p:nvSpPr>
          <p:cNvPr id="7" name="Line 10"/>
          <p:cNvSpPr>
            <a:spLocks noChangeShapeType="1"/>
          </p:cNvSpPr>
          <p:nvPr userDrawn="1"/>
        </p:nvSpPr>
        <p:spPr bwMode="auto">
          <a:xfrm>
            <a:off x="0" y="5638800"/>
            <a:ext cx="9144000" cy="0"/>
          </a:xfrm>
          <a:prstGeom prst="line">
            <a:avLst/>
          </a:prstGeom>
          <a:noFill/>
          <a:ln w="635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8"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38600" y="6019800"/>
            <a:ext cx="9683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Date Placeholder 3"/>
          <p:cNvSpPr>
            <a:spLocks noGrp="1"/>
          </p:cNvSpPr>
          <p:nvPr>
            <p:ph type="dt" sz="half" idx="10"/>
          </p:nvPr>
        </p:nvSpPr>
        <p:spPr>
          <a:xfrm>
            <a:off x="673100" y="19050"/>
            <a:ext cx="2019300" cy="328613"/>
          </a:xfrm>
        </p:spPr>
        <p:txBody>
          <a:bodyPr/>
          <a:lstStyle>
            <a:lvl1pPr>
              <a:defRPr i="1" smtClean="0"/>
            </a:lvl1pPr>
          </a:lstStyle>
          <a:p>
            <a:pPr>
              <a:defRPr/>
            </a:pPr>
            <a:r>
              <a:rPr lang="en-US" smtClean="0"/>
              <a:t>Summer  2012</a:t>
            </a:r>
            <a:endParaRPr lang="en-US"/>
          </a:p>
        </p:txBody>
      </p:sp>
      <p:sp>
        <p:nvSpPr>
          <p:cNvPr id="10" name="Footer Placeholder 4"/>
          <p:cNvSpPr>
            <a:spLocks noGrp="1"/>
          </p:cNvSpPr>
          <p:nvPr>
            <p:ph type="ftr" sz="quarter" idx="11"/>
          </p:nvPr>
        </p:nvSpPr>
        <p:spPr>
          <a:xfrm>
            <a:off x="3060700" y="19050"/>
            <a:ext cx="2667000" cy="328613"/>
          </a:xfrm>
        </p:spPr>
        <p:txBody>
          <a:bodyPr/>
          <a:lstStyle>
            <a:lvl1pPr algn="r">
              <a:defRPr smtClean="0"/>
            </a:lvl1pPr>
          </a:lstStyle>
          <a:p>
            <a:pPr>
              <a:defRPr/>
            </a:pPr>
            <a:r>
              <a:rPr lang="en-US" smtClean="0"/>
              <a:t>Introduction to MATLAB</a:t>
            </a:r>
            <a:endParaRPr lang="en-US"/>
          </a:p>
        </p:txBody>
      </p:sp>
      <p:sp>
        <p:nvSpPr>
          <p:cNvPr id="11" name="Slide Number Placeholder 5"/>
          <p:cNvSpPr>
            <a:spLocks noGrp="1"/>
          </p:cNvSpPr>
          <p:nvPr>
            <p:ph type="sldNum" sz="quarter" idx="12"/>
          </p:nvPr>
        </p:nvSpPr>
        <p:spPr/>
        <p:txBody>
          <a:bodyPr/>
          <a:lstStyle>
            <a:lvl1pPr>
              <a:defRPr/>
            </a:lvl1pPr>
          </a:lstStyle>
          <a:p>
            <a:pPr>
              <a:defRPr/>
            </a:pPr>
            <a:fld id="{F2ABD94D-B4EB-4693-8336-B600750B85B9}" type="slidenum">
              <a:rPr lang="en-US"/>
              <a:pPr>
                <a:defRPr/>
              </a:pPr>
              <a:t>‹#›</a:t>
            </a:fld>
            <a:endParaRPr lang="en-US"/>
          </a:p>
        </p:txBody>
      </p:sp>
    </p:spTree>
    <p:extLst>
      <p:ext uri="{BB962C8B-B14F-4D97-AF65-F5344CB8AC3E}">
        <p14:creationId xmlns:p14="http://schemas.microsoft.com/office/powerpoint/2010/main" val="248558720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6500"/>
            <a:ext cx="8229600" cy="4876800"/>
          </a:xfrm>
        </p:spPr>
        <p:txBody>
          <a:bodyPr/>
          <a:lstStyle>
            <a:lvl1pPr>
              <a:defRPr sz="1800"/>
            </a:lvl1pPr>
            <a:lvl2pPr>
              <a:defRPr sz="16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8" name="Title 17"/>
          <p:cNvSpPr>
            <a:spLocks noGrp="1"/>
          </p:cNvSpPr>
          <p:nvPr>
            <p:ph type="title"/>
          </p:nvPr>
        </p:nvSpPr>
        <p:spPr>
          <a:xfrm>
            <a:off x="469900" y="406400"/>
            <a:ext cx="7797800" cy="736600"/>
          </a:xfrm>
        </p:spPr>
        <p:txBody>
          <a:bodyPr>
            <a:normAutofit/>
          </a:bodyPr>
          <a:lstStyle>
            <a:lvl1pPr>
              <a:defRPr sz="2800" b="1"/>
            </a:lvl1pPr>
          </a:lstStyle>
          <a:p>
            <a:r>
              <a:rPr lang="en-US" smtClean="0"/>
              <a:t>Click to edit Master title style</a:t>
            </a:r>
            <a:endParaRPr lang="en-US"/>
          </a:p>
        </p:txBody>
      </p:sp>
      <p:sp>
        <p:nvSpPr>
          <p:cNvPr id="4" name="Date Placeholder 14"/>
          <p:cNvSpPr>
            <a:spLocks noGrp="1"/>
          </p:cNvSpPr>
          <p:nvPr>
            <p:ph type="dt" sz="half" idx="10"/>
          </p:nvPr>
        </p:nvSpPr>
        <p:spPr>
          <a:xfrm>
            <a:off x="444500" y="0"/>
            <a:ext cx="1879600" cy="328613"/>
          </a:xfrm>
        </p:spPr>
        <p:txBody>
          <a:bodyPr/>
          <a:lstStyle>
            <a:lvl1pPr>
              <a:defRPr i="1" smtClean="0">
                <a:solidFill>
                  <a:schemeClr val="bg1"/>
                </a:solidFill>
                <a:latin typeface="+mj-lt"/>
              </a:defRPr>
            </a:lvl1pPr>
          </a:lstStyle>
          <a:p>
            <a:pPr>
              <a:defRPr/>
            </a:pPr>
            <a:r>
              <a:rPr lang="en-US" smtClean="0"/>
              <a:t>Summer  2012</a:t>
            </a:r>
            <a:endParaRPr lang="en-US"/>
          </a:p>
        </p:txBody>
      </p:sp>
      <p:sp>
        <p:nvSpPr>
          <p:cNvPr id="5" name="Footer Placeholder 15"/>
          <p:cNvSpPr>
            <a:spLocks noGrp="1"/>
          </p:cNvSpPr>
          <p:nvPr>
            <p:ph type="ftr" sz="quarter" idx="11"/>
          </p:nvPr>
        </p:nvSpPr>
        <p:spPr>
          <a:xfrm>
            <a:off x="2324100" y="19050"/>
            <a:ext cx="4114800" cy="328613"/>
          </a:xfrm>
        </p:spPr>
        <p:txBody>
          <a:bodyPr/>
          <a:lstStyle>
            <a:lvl1pPr>
              <a:defRPr i="0" smtClean="0">
                <a:solidFill>
                  <a:srgbClr val="FFFFFF"/>
                </a:solidFill>
                <a:latin typeface="+mj-lt"/>
              </a:defRPr>
            </a:lvl1pPr>
          </a:lstStyle>
          <a:p>
            <a:pPr>
              <a:defRPr/>
            </a:pPr>
            <a:r>
              <a:rPr lang="en-US" smtClean="0"/>
              <a:t>Introduction to MATLAB</a:t>
            </a:r>
            <a:endParaRPr lang="en-US"/>
          </a:p>
        </p:txBody>
      </p:sp>
      <p:sp>
        <p:nvSpPr>
          <p:cNvPr id="6" name="Slide Number Placeholder 16"/>
          <p:cNvSpPr>
            <a:spLocks noGrp="1"/>
          </p:cNvSpPr>
          <p:nvPr>
            <p:ph type="sldNum" sz="quarter" idx="12"/>
          </p:nvPr>
        </p:nvSpPr>
        <p:spPr>
          <a:xfrm>
            <a:off x="7632700" y="0"/>
            <a:ext cx="1066800" cy="328613"/>
          </a:xfrm>
        </p:spPr>
        <p:txBody>
          <a:bodyPr/>
          <a:lstStyle>
            <a:lvl1pPr>
              <a:defRPr sz="4400" b="0" i="1" smtClean="0">
                <a:latin typeface="+mj-lt"/>
              </a:defRPr>
            </a:lvl1pPr>
          </a:lstStyle>
          <a:p>
            <a:pPr>
              <a:defRPr/>
            </a:pPr>
            <a:fld id="{FAD69C41-6BBB-4AA5-BB6C-A0D3F52D1CC6}" type="slidenum">
              <a:rPr lang="en-US" smtClean="0"/>
              <a:pPr>
                <a:defRPr/>
              </a:pPr>
              <a:t>‹#›</a:t>
            </a:fld>
            <a:endParaRPr lang="en-US"/>
          </a:p>
        </p:txBody>
      </p:sp>
    </p:spTree>
    <p:extLst>
      <p:ext uri="{BB962C8B-B14F-4D97-AF65-F5344CB8AC3E}">
        <p14:creationId xmlns:p14="http://schemas.microsoft.com/office/powerpoint/2010/main" val="203837029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a:xfrm>
            <a:off x="457200" y="19050"/>
            <a:ext cx="1625600" cy="328613"/>
          </a:xfrm>
        </p:spPr>
        <p:txBody>
          <a:bodyPr/>
          <a:lstStyle>
            <a:lvl1pPr>
              <a:defRPr i="1" smtClean="0">
                <a:latin typeface="+mj-lt"/>
              </a:defRPr>
            </a:lvl1pPr>
          </a:lstStyle>
          <a:p>
            <a:pPr>
              <a:defRPr/>
            </a:pPr>
            <a:r>
              <a:rPr lang="en-US" smtClean="0"/>
              <a:t>Summer  2012</a:t>
            </a:r>
            <a:endParaRPr lang="en-US"/>
          </a:p>
        </p:txBody>
      </p:sp>
      <p:sp>
        <p:nvSpPr>
          <p:cNvPr id="6" name="Footer Placeholder 4"/>
          <p:cNvSpPr>
            <a:spLocks noGrp="1"/>
          </p:cNvSpPr>
          <p:nvPr>
            <p:ph type="ftr" sz="quarter" idx="11"/>
          </p:nvPr>
        </p:nvSpPr>
        <p:spPr>
          <a:xfrm>
            <a:off x="2552700" y="19050"/>
            <a:ext cx="4114800" cy="328613"/>
          </a:xfrm>
        </p:spPr>
        <p:txBody>
          <a:bodyPr/>
          <a:lstStyle>
            <a:lvl1pPr>
              <a:defRPr smtClean="0">
                <a:latin typeface="+mj-lt"/>
              </a:defRPr>
            </a:lvl1pPr>
          </a:lstStyle>
          <a:p>
            <a:pPr>
              <a:defRPr/>
            </a:pPr>
            <a:r>
              <a:rPr lang="en-US" smtClean="0"/>
              <a:t>Introduction to MATLAB</a:t>
            </a:r>
            <a:endParaRPr lang="en-US"/>
          </a:p>
        </p:txBody>
      </p:sp>
      <p:sp>
        <p:nvSpPr>
          <p:cNvPr id="7" name="Slide Number Placeholder 5"/>
          <p:cNvSpPr>
            <a:spLocks noGrp="1"/>
          </p:cNvSpPr>
          <p:nvPr>
            <p:ph type="sldNum" sz="quarter" idx="12"/>
          </p:nvPr>
        </p:nvSpPr>
        <p:spPr/>
        <p:txBody>
          <a:bodyPr/>
          <a:lstStyle>
            <a:lvl1pPr>
              <a:defRPr/>
            </a:lvl1pPr>
          </a:lstStyle>
          <a:p>
            <a:pPr>
              <a:defRPr/>
            </a:pPr>
            <a:fld id="{7304F9A9-73A8-487F-8219-353ED20D5B4B}" type="slidenum">
              <a:rPr lang="en-US"/>
              <a:pPr>
                <a:defRPr/>
              </a:pPr>
              <a:t>‹#›</a:t>
            </a:fld>
            <a:endParaRPr lang="en-US"/>
          </a:p>
        </p:txBody>
      </p:sp>
    </p:spTree>
    <p:extLst>
      <p:ext uri="{BB962C8B-B14F-4D97-AF65-F5344CB8AC3E}">
        <p14:creationId xmlns:p14="http://schemas.microsoft.com/office/powerpoint/2010/main" val="140596660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19050"/>
            <a:ext cx="1727200" cy="328613"/>
          </a:xfrm>
        </p:spPr>
        <p:txBody>
          <a:bodyPr/>
          <a:lstStyle>
            <a:lvl1pPr>
              <a:defRPr i="1" smtClean="0">
                <a:solidFill>
                  <a:srgbClr val="FFFFFF"/>
                </a:solidFill>
                <a:latin typeface="+mj-lt"/>
              </a:defRPr>
            </a:lvl1pPr>
          </a:lstStyle>
          <a:p>
            <a:pPr>
              <a:defRPr/>
            </a:pPr>
            <a:r>
              <a:rPr lang="en-US" smtClean="0"/>
              <a:t>Summer  2012</a:t>
            </a:r>
            <a:endParaRPr lang="en-US"/>
          </a:p>
        </p:txBody>
      </p:sp>
      <p:sp>
        <p:nvSpPr>
          <p:cNvPr id="6" name="Footer Placeholder 5"/>
          <p:cNvSpPr>
            <a:spLocks noGrp="1"/>
          </p:cNvSpPr>
          <p:nvPr>
            <p:ph type="ftr" sz="quarter" idx="11"/>
          </p:nvPr>
        </p:nvSpPr>
        <p:spPr>
          <a:xfrm>
            <a:off x="2489200" y="19050"/>
            <a:ext cx="4114800" cy="328613"/>
          </a:xfrm>
        </p:spPr>
        <p:txBody>
          <a:bodyPr/>
          <a:lstStyle>
            <a:lvl1pPr>
              <a:defRPr smtClean="0">
                <a:solidFill>
                  <a:srgbClr val="FFFFFF"/>
                </a:solidFill>
                <a:latin typeface="+mj-lt"/>
              </a:defRPr>
            </a:lvl1pPr>
          </a:lstStyle>
          <a:p>
            <a:pPr>
              <a:defRPr/>
            </a:pPr>
            <a:r>
              <a:rPr lang="en-US" smtClean="0"/>
              <a:t>Introduction to MATLAB</a:t>
            </a:r>
            <a:endParaRPr lang="en-US"/>
          </a:p>
        </p:txBody>
      </p:sp>
      <p:sp>
        <p:nvSpPr>
          <p:cNvPr id="7" name="Slide Number Placeholder 6"/>
          <p:cNvSpPr>
            <a:spLocks noGrp="1"/>
          </p:cNvSpPr>
          <p:nvPr>
            <p:ph type="sldNum" sz="quarter" idx="12"/>
          </p:nvPr>
        </p:nvSpPr>
        <p:spPr/>
        <p:txBody>
          <a:bodyPr/>
          <a:lstStyle>
            <a:lvl1pPr>
              <a:defRPr/>
            </a:lvl1pPr>
          </a:lstStyle>
          <a:p>
            <a:pPr>
              <a:defRPr/>
            </a:pPr>
            <a:fld id="{70276151-1DD0-4454-9483-ECC8F9F82B1B}" type="slidenum">
              <a:rPr lang="en-US"/>
              <a:pPr>
                <a:defRPr/>
              </a:pPr>
              <a:t>‹#›</a:t>
            </a:fld>
            <a:endParaRPr lang="en-US"/>
          </a:p>
        </p:txBody>
      </p:sp>
    </p:spTree>
    <p:extLst>
      <p:ext uri="{BB962C8B-B14F-4D97-AF65-F5344CB8AC3E}">
        <p14:creationId xmlns:p14="http://schemas.microsoft.com/office/powerpoint/2010/main" val="56676421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a:xfrm>
            <a:off x="457200" y="19050"/>
            <a:ext cx="1689100" cy="328613"/>
          </a:xfrm>
        </p:spPr>
        <p:txBody>
          <a:bodyPr/>
          <a:lstStyle>
            <a:lvl1pPr>
              <a:defRPr i="1" smtClean="0">
                <a:solidFill>
                  <a:srgbClr val="FFFFFF"/>
                </a:solidFill>
                <a:latin typeface="+mj-lt"/>
              </a:defRPr>
            </a:lvl1pPr>
          </a:lstStyle>
          <a:p>
            <a:pPr>
              <a:defRPr/>
            </a:pPr>
            <a:r>
              <a:rPr lang="en-US" smtClean="0"/>
              <a:t>Summer  2012</a:t>
            </a:r>
            <a:endParaRPr lang="en-US"/>
          </a:p>
        </p:txBody>
      </p:sp>
      <p:sp>
        <p:nvSpPr>
          <p:cNvPr id="9" name="Footer Placeholder 7"/>
          <p:cNvSpPr>
            <a:spLocks noGrp="1"/>
          </p:cNvSpPr>
          <p:nvPr>
            <p:ph type="ftr" sz="quarter" idx="11"/>
          </p:nvPr>
        </p:nvSpPr>
        <p:spPr>
          <a:xfrm>
            <a:off x="2336800" y="19050"/>
            <a:ext cx="4622800" cy="328613"/>
          </a:xfrm>
        </p:spPr>
        <p:txBody>
          <a:bodyPr/>
          <a:lstStyle>
            <a:lvl1pPr>
              <a:defRPr smtClean="0">
                <a:solidFill>
                  <a:srgbClr val="FFFFFF"/>
                </a:solidFill>
                <a:latin typeface="+mj-lt"/>
              </a:defRPr>
            </a:lvl1pPr>
          </a:lstStyle>
          <a:p>
            <a:pPr>
              <a:defRPr/>
            </a:pPr>
            <a:r>
              <a:rPr lang="en-US" smtClean="0"/>
              <a:t>Introduction to MATLAB</a:t>
            </a:r>
            <a:endParaRPr lang="en-US"/>
          </a:p>
        </p:txBody>
      </p:sp>
      <p:sp>
        <p:nvSpPr>
          <p:cNvPr id="10" name="Slide Number Placeholder 8"/>
          <p:cNvSpPr>
            <a:spLocks noGrp="1"/>
          </p:cNvSpPr>
          <p:nvPr>
            <p:ph type="sldNum" sz="quarter" idx="12"/>
          </p:nvPr>
        </p:nvSpPr>
        <p:spPr/>
        <p:txBody>
          <a:bodyPr/>
          <a:lstStyle>
            <a:lvl1pPr>
              <a:defRPr/>
            </a:lvl1pPr>
          </a:lstStyle>
          <a:p>
            <a:pPr>
              <a:defRPr/>
            </a:pPr>
            <a:fld id="{3B77C1D5-4491-4FE1-BE9A-1DE977B19B52}" type="slidenum">
              <a:rPr lang="en-US"/>
              <a:pPr>
                <a:defRPr/>
              </a:pPr>
              <a:t>‹#›</a:t>
            </a:fld>
            <a:endParaRPr lang="en-US"/>
          </a:p>
        </p:txBody>
      </p:sp>
    </p:spTree>
    <p:extLst>
      <p:ext uri="{BB962C8B-B14F-4D97-AF65-F5344CB8AC3E}">
        <p14:creationId xmlns:p14="http://schemas.microsoft.com/office/powerpoint/2010/main" val="78917900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19050"/>
            <a:ext cx="1549400" cy="328613"/>
          </a:xfrm>
        </p:spPr>
        <p:txBody>
          <a:bodyPr/>
          <a:lstStyle>
            <a:lvl1pPr>
              <a:defRPr i="1" smtClean="0">
                <a:latin typeface="+mj-lt"/>
              </a:defRPr>
            </a:lvl1pPr>
          </a:lstStyle>
          <a:p>
            <a:pPr>
              <a:defRPr/>
            </a:pPr>
            <a:r>
              <a:rPr lang="en-US" smtClean="0"/>
              <a:t>Summer  2012</a:t>
            </a:r>
            <a:endParaRPr lang="en-US"/>
          </a:p>
        </p:txBody>
      </p:sp>
      <p:sp>
        <p:nvSpPr>
          <p:cNvPr id="4" name="Footer Placeholder 3"/>
          <p:cNvSpPr>
            <a:spLocks noGrp="1"/>
          </p:cNvSpPr>
          <p:nvPr>
            <p:ph type="ftr" sz="quarter" idx="11"/>
          </p:nvPr>
        </p:nvSpPr>
        <p:spPr>
          <a:xfrm>
            <a:off x="2349500" y="19050"/>
            <a:ext cx="4114800" cy="328613"/>
          </a:xfrm>
        </p:spPr>
        <p:txBody>
          <a:bodyPr/>
          <a:lstStyle>
            <a:lvl1pPr>
              <a:defRPr smtClean="0">
                <a:latin typeface="+mj-lt"/>
              </a:defRPr>
            </a:lvl1pPr>
          </a:lstStyle>
          <a:p>
            <a:pPr>
              <a:defRPr/>
            </a:pPr>
            <a:r>
              <a:rPr lang="en-US" smtClean="0"/>
              <a:t>Introduction to MATLAB</a:t>
            </a:r>
            <a:endParaRPr lang="en-US"/>
          </a:p>
        </p:txBody>
      </p:sp>
      <p:sp>
        <p:nvSpPr>
          <p:cNvPr id="5" name="Slide Number Placeholder 4"/>
          <p:cNvSpPr>
            <a:spLocks noGrp="1"/>
          </p:cNvSpPr>
          <p:nvPr>
            <p:ph type="sldNum" sz="quarter" idx="12"/>
          </p:nvPr>
        </p:nvSpPr>
        <p:spPr/>
        <p:txBody>
          <a:bodyPr/>
          <a:lstStyle>
            <a:lvl1pPr>
              <a:defRPr/>
            </a:lvl1pPr>
          </a:lstStyle>
          <a:p>
            <a:pPr>
              <a:defRPr/>
            </a:pPr>
            <a:fld id="{9410B162-70D9-43AB-AC48-521FF00201FE}" type="slidenum">
              <a:rPr lang="en-US"/>
              <a:pPr>
                <a:defRPr/>
              </a:pPr>
              <a:t>‹#›</a:t>
            </a:fld>
            <a:endParaRPr lang="en-US"/>
          </a:p>
        </p:txBody>
      </p:sp>
    </p:spTree>
    <p:extLst>
      <p:ext uri="{BB962C8B-B14F-4D97-AF65-F5344CB8AC3E}">
        <p14:creationId xmlns:p14="http://schemas.microsoft.com/office/powerpoint/2010/main" val="317720111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19050"/>
            <a:ext cx="1320800" cy="328613"/>
          </a:xfrm>
        </p:spPr>
        <p:txBody>
          <a:bodyPr/>
          <a:lstStyle>
            <a:lvl1pPr>
              <a:defRPr i="1" smtClean="0">
                <a:latin typeface="+mj-lt"/>
              </a:defRPr>
            </a:lvl1pPr>
          </a:lstStyle>
          <a:p>
            <a:pPr>
              <a:defRPr/>
            </a:pPr>
            <a:r>
              <a:rPr lang="en-US" smtClean="0"/>
              <a:t>Summer  2012</a:t>
            </a:r>
            <a:endParaRPr lang="en-US"/>
          </a:p>
        </p:txBody>
      </p:sp>
      <p:sp>
        <p:nvSpPr>
          <p:cNvPr id="3" name="Footer Placeholder 2"/>
          <p:cNvSpPr>
            <a:spLocks noGrp="1"/>
          </p:cNvSpPr>
          <p:nvPr>
            <p:ph type="ftr" sz="quarter" idx="11"/>
          </p:nvPr>
        </p:nvSpPr>
        <p:spPr>
          <a:xfrm>
            <a:off x="2247900" y="19050"/>
            <a:ext cx="4114800" cy="328613"/>
          </a:xfrm>
        </p:spPr>
        <p:txBody>
          <a:bodyPr/>
          <a:lstStyle>
            <a:lvl1pPr>
              <a:defRPr smtClean="0">
                <a:latin typeface="+mj-lt"/>
              </a:defRPr>
            </a:lvl1pPr>
          </a:lstStyle>
          <a:p>
            <a:pPr>
              <a:defRPr/>
            </a:pPr>
            <a:r>
              <a:rPr lang="en-US" smtClean="0"/>
              <a:t>Introduction to MATLAB</a:t>
            </a:r>
            <a:endParaRPr lang="en-US"/>
          </a:p>
        </p:txBody>
      </p:sp>
      <p:sp>
        <p:nvSpPr>
          <p:cNvPr id="4" name="Slide Number Placeholder 3"/>
          <p:cNvSpPr>
            <a:spLocks noGrp="1"/>
          </p:cNvSpPr>
          <p:nvPr>
            <p:ph type="sldNum" sz="quarter" idx="12"/>
          </p:nvPr>
        </p:nvSpPr>
        <p:spPr/>
        <p:txBody>
          <a:bodyPr/>
          <a:lstStyle>
            <a:lvl1pPr>
              <a:defRPr/>
            </a:lvl1pPr>
          </a:lstStyle>
          <a:p>
            <a:pPr>
              <a:defRPr/>
            </a:pPr>
            <a:fld id="{BB17BFCB-CEF3-4AF3-A49E-1C3ADA9799A0}" type="slidenum">
              <a:rPr lang="en-US"/>
              <a:pPr>
                <a:defRPr/>
              </a:pPr>
              <a:t>‹#›</a:t>
            </a:fld>
            <a:endParaRPr lang="en-US"/>
          </a:p>
        </p:txBody>
      </p:sp>
    </p:spTree>
    <p:extLst>
      <p:ext uri="{BB962C8B-B14F-4D97-AF65-F5344CB8AC3E}">
        <p14:creationId xmlns:p14="http://schemas.microsoft.com/office/powerpoint/2010/main" val="56761526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a:xfrm>
            <a:off x="457200" y="19050"/>
            <a:ext cx="1524000" cy="328613"/>
          </a:xfrm>
        </p:spPr>
        <p:txBody>
          <a:bodyPr/>
          <a:lstStyle>
            <a:lvl1pPr>
              <a:defRPr i="1" smtClean="0">
                <a:latin typeface="+mj-lt"/>
              </a:defRPr>
            </a:lvl1pPr>
          </a:lstStyle>
          <a:p>
            <a:pPr>
              <a:defRPr/>
            </a:pPr>
            <a:r>
              <a:rPr lang="en-US" smtClean="0"/>
              <a:t>Summer  2012</a:t>
            </a:r>
            <a:endParaRPr lang="en-US"/>
          </a:p>
        </p:txBody>
      </p:sp>
      <p:sp>
        <p:nvSpPr>
          <p:cNvPr id="7" name="Footer Placeholder 5"/>
          <p:cNvSpPr>
            <a:spLocks noGrp="1"/>
          </p:cNvSpPr>
          <p:nvPr>
            <p:ph type="ftr" sz="quarter" idx="11"/>
          </p:nvPr>
        </p:nvSpPr>
        <p:spPr>
          <a:xfrm>
            <a:off x="2336800" y="19050"/>
            <a:ext cx="4114800" cy="328613"/>
          </a:xfrm>
        </p:spPr>
        <p:txBody>
          <a:bodyPr/>
          <a:lstStyle>
            <a:lvl1pPr>
              <a:defRPr smtClean="0">
                <a:latin typeface="+mj-lt"/>
              </a:defRPr>
            </a:lvl1pPr>
          </a:lstStyle>
          <a:p>
            <a:pPr>
              <a:defRPr/>
            </a:pPr>
            <a:r>
              <a:rPr lang="en-US" smtClean="0"/>
              <a:t>Introduction to MATLAB</a:t>
            </a:r>
            <a:endParaRPr lang="en-US"/>
          </a:p>
        </p:txBody>
      </p:sp>
      <p:sp>
        <p:nvSpPr>
          <p:cNvPr id="8" name="Slide Number Placeholder 6"/>
          <p:cNvSpPr>
            <a:spLocks noGrp="1"/>
          </p:cNvSpPr>
          <p:nvPr>
            <p:ph type="sldNum" sz="quarter" idx="12"/>
          </p:nvPr>
        </p:nvSpPr>
        <p:spPr/>
        <p:txBody>
          <a:bodyPr/>
          <a:lstStyle>
            <a:lvl1pPr>
              <a:defRPr/>
            </a:lvl1pPr>
          </a:lstStyle>
          <a:p>
            <a:pPr>
              <a:defRPr/>
            </a:pPr>
            <a:fld id="{C5F943EE-D5C9-4E96-BBB8-F235CDFA5E42}" type="slidenum">
              <a:rPr lang="en-US"/>
              <a:pPr>
                <a:defRPr/>
              </a:pPr>
              <a:t>‹#›</a:t>
            </a:fld>
            <a:endParaRPr lang="en-US"/>
          </a:p>
        </p:txBody>
      </p:sp>
    </p:spTree>
    <p:extLst>
      <p:ext uri="{BB962C8B-B14F-4D97-AF65-F5344CB8AC3E}">
        <p14:creationId xmlns:p14="http://schemas.microsoft.com/office/powerpoint/2010/main" val="233751285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7" name="Slide Number Placeholder 5"/>
          <p:cNvSpPr>
            <a:spLocks noGrp="1"/>
          </p:cNvSpPr>
          <p:nvPr>
            <p:ph type="sldNum" sz="quarter" idx="12"/>
          </p:nvPr>
        </p:nvSpPr>
        <p:spPr/>
        <p:txBody>
          <a:bodyPr/>
          <a:lstStyle>
            <a:lvl1pPr>
              <a:defRPr/>
            </a:lvl1pPr>
          </a:lstStyle>
          <a:p>
            <a:pPr>
              <a:defRPr/>
            </a:pPr>
            <a:fld id="{0B00B1E4-CD6F-4D66-9E95-24BE3CA14DDF}" type="slidenum">
              <a:rPr lang="en-US"/>
              <a:pPr>
                <a:defRPr/>
              </a:pPr>
              <a:t>‹#›</a:t>
            </a:fld>
            <a:endParaRPr lang="en-US"/>
          </a:p>
        </p:txBody>
      </p:sp>
    </p:spTree>
    <p:extLst>
      <p:ext uri="{BB962C8B-B14F-4D97-AF65-F5344CB8AC3E}">
        <p14:creationId xmlns:p14="http://schemas.microsoft.com/office/powerpoint/2010/main" val="35157815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6" name="Slide Number Placeholder 5"/>
          <p:cNvSpPr>
            <a:spLocks noGrp="1"/>
          </p:cNvSpPr>
          <p:nvPr>
            <p:ph type="sldNum" sz="quarter" idx="12"/>
          </p:nvPr>
        </p:nvSpPr>
        <p:spPr/>
        <p:txBody>
          <a:bodyPr/>
          <a:lstStyle>
            <a:lvl1pPr>
              <a:defRPr/>
            </a:lvl1pPr>
          </a:lstStyle>
          <a:p>
            <a:pPr>
              <a:defRPr/>
            </a:pPr>
            <a:fld id="{31879039-5721-4C37-907C-D3A9A307A065}" type="slidenum">
              <a:rPr lang="en-US"/>
              <a:pPr>
                <a:defRPr/>
              </a:pPr>
              <a:t>‹#›</a:t>
            </a:fld>
            <a:endParaRPr lang="en-US"/>
          </a:p>
        </p:txBody>
      </p:sp>
    </p:spTree>
    <p:extLst>
      <p:ext uri="{BB962C8B-B14F-4D97-AF65-F5344CB8AC3E}">
        <p14:creationId xmlns:p14="http://schemas.microsoft.com/office/powerpoint/2010/main" val="68102467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6" name="Slide Number Placeholder 5"/>
          <p:cNvSpPr>
            <a:spLocks noGrp="1"/>
          </p:cNvSpPr>
          <p:nvPr>
            <p:ph type="sldNum" sz="quarter" idx="12"/>
          </p:nvPr>
        </p:nvSpPr>
        <p:spPr/>
        <p:txBody>
          <a:bodyPr/>
          <a:lstStyle>
            <a:lvl1pPr>
              <a:defRPr/>
            </a:lvl1pPr>
          </a:lstStyle>
          <a:p>
            <a:pPr>
              <a:defRPr/>
            </a:pPr>
            <a:fld id="{57D68046-4CBF-49B5-B3BF-5324F082CECE}" type="slidenum">
              <a:rPr lang="en-US"/>
              <a:pPr>
                <a:defRPr/>
              </a:pPr>
              <a:t>‹#›</a:t>
            </a:fld>
            <a:endParaRPr lang="en-US"/>
          </a:p>
        </p:txBody>
      </p:sp>
    </p:spTree>
    <p:extLst>
      <p:ext uri="{BB962C8B-B14F-4D97-AF65-F5344CB8AC3E}">
        <p14:creationId xmlns:p14="http://schemas.microsoft.com/office/powerpoint/2010/main" val="167853298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6" name="Slide Number Placeholder 5"/>
          <p:cNvSpPr>
            <a:spLocks noGrp="1"/>
          </p:cNvSpPr>
          <p:nvPr>
            <p:ph type="sldNum" sz="quarter" idx="12"/>
          </p:nvPr>
        </p:nvSpPr>
        <p:spPr/>
        <p:txBody>
          <a:bodyPr/>
          <a:lstStyle>
            <a:lvl1pPr>
              <a:defRPr/>
            </a:lvl1pPr>
          </a:lstStyle>
          <a:p>
            <a:pPr>
              <a:defRPr/>
            </a:pPr>
            <a:fld id="{5C768FD8-C1BE-4433-A692-C5EF36D73492}" type="slidenum">
              <a:rPr lang="en-US"/>
              <a:pPr>
                <a:defRPr/>
              </a:pPr>
              <a:t>‹#›</a:t>
            </a:fld>
            <a:endParaRPr lang="en-US"/>
          </a:p>
        </p:txBody>
      </p:sp>
    </p:spTree>
    <p:extLst>
      <p:ext uri="{BB962C8B-B14F-4D97-AF65-F5344CB8AC3E}">
        <p14:creationId xmlns:p14="http://schemas.microsoft.com/office/powerpoint/2010/main" val="3014086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6" name="Slide Number Placeholder 5"/>
          <p:cNvSpPr>
            <a:spLocks noGrp="1"/>
          </p:cNvSpPr>
          <p:nvPr>
            <p:ph type="sldNum" sz="quarter" idx="12"/>
          </p:nvPr>
        </p:nvSpPr>
        <p:spPr/>
        <p:txBody>
          <a:bodyPr/>
          <a:lstStyle>
            <a:lvl1pPr>
              <a:defRPr/>
            </a:lvl1pPr>
          </a:lstStyle>
          <a:p>
            <a:pPr>
              <a:defRPr/>
            </a:pPr>
            <a:fld id="{5485AC5F-8A28-4F9D-82AA-8EF8A9BF8D93}" type="slidenum">
              <a:rPr lang="en-US"/>
              <a:pPr>
                <a:defRPr/>
              </a:pPr>
              <a:t>‹#›</a:t>
            </a:fld>
            <a:endParaRPr lang="en-US"/>
          </a:p>
        </p:txBody>
      </p:sp>
    </p:spTree>
    <p:extLst>
      <p:ext uri="{BB962C8B-B14F-4D97-AF65-F5344CB8AC3E}">
        <p14:creationId xmlns:p14="http://schemas.microsoft.com/office/powerpoint/2010/main" val="3103101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6" name="Slide Number Placeholder 5"/>
          <p:cNvSpPr>
            <a:spLocks noGrp="1"/>
          </p:cNvSpPr>
          <p:nvPr>
            <p:ph type="sldNum" sz="quarter" idx="12"/>
          </p:nvPr>
        </p:nvSpPr>
        <p:spPr/>
        <p:txBody>
          <a:bodyPr/>
          <a:lstStyle>
            <a:lvl1pPr>
              <a:defRPr/>
            </a:lvl1pPr>
          </a:lstStyle>
          <a:p>
            <a:pPr>
              <a:defRPr/>
            </a:pPr>
            <a:fld id="{6635D602-C3B4-4B06-ABF2-12266EC78ADA}" type="slidenum">
              <a:rPr lang="en-US"/>
              <a:pPr>
                <a:defRPr/>
              </a:pPr>
              <a:t>‹#›</a:t>
            </a:fld>
            <a:endParaRPr lang="en-US"/>
          </a:p>
        </p:txBody>
      </p:sp>
    </p:spTree>
    <p:extLst>
      <p:ext uri="{BB962C8B-B14F-4D97-AF65-F5344CB8AC3E}">
        <p14:creationId xmlns:p14="http://schemas.microsoft.com/office/powerpoint/2010/main" val="1662937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7" name="Slide Number Placeholder 5"/>
          <p:cNvSpPr>
            <a:spLocks noGrp="1"/>
          </p:cNvSpPr>
          <p:nvPr>
            <p:ph type="sldNum" sz="quarter" idx="12"/>
          </p:nvPr>
        </p:nvSpPr>
        <p:spPr/>
        <p:txBody>
          <a:bodyPr/>
          <a:lstStyle>
            <a:lvl1pPr>
              <a:defRPr/>
            </a:lvl1pPr>
          </a:lstStyle>
          <a:p>
            <a:pPr>
              <a:defRPr/>
            </a:pPr>
            <a:fld id="{AC66F9F1-DA95-49CF-AA37-28EF2F0DA574}" type="slidenum">
              <a:rPr lang="en-US"/>
              <a:pPr>
                <a:defRPr/>
              </a:pPr>
              <a:t>‹#›</a:t>
            </a:fld>
            <a:endParaRPr lang="en-US"/>
          </a:p>
        </p:txBody>
      </p:sp>
    </p:spTree>
    <p:extLst>
      <p:ext uri="{BB962C8B-B14F-4D97-AF65-F5344CB8AC3E}">
        <p14:creationId xmlns:p14="http://schemas.microsoft.com/office/powerpoint/2010/main" val="23501609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8"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9" name="Slide Number Placeholder 5"/>
          <p:cNvSpPr>
            <a:spLocks noGrp="1"/>
          </p:cNvSpPr>
          <p:nvPr>
            <p:ph type="sldNum" sz="quarter" idx="12"/>
          </p:nvPr>
        </p:nvSpPr>
        <p:spPr/>
        <p:txBody>
          <a:bodyPr/>
          <a:lstStyle>
            <a:lvl1pPr>
              <a:defRPr/>
            </a:lvl1pPr>
          </a:lstStyle>
          <a:p>
            <a:pPr>
              <a:defRPr/>
            </a:pPr>
            <a:fld id="{ED0C2388-24AE-4F87-BCBA-1EB6AAF5FE39}" type="slidenum">
              <a:rPr lang="en-US"/>
              <a:pPr>
                <a:defRPr/>
              </a:pPr>
              <a:t>‹#›</a:t>
            </a:fld>
            <a:endParaRPr lang="en-US"/>
          </a:p>
        </p:txBody>
      </p:sp>
    </p:spTree>
    <p:extLst>
      <p:ext uri="{BB962C8B-B14F-4D97-AF65-F5344CB8AC3E}">
        <p14:creationId xmlns:p14="http://schemas.microsoft.com/office/powerpoint/2010/main" val="3635087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4"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5" name="Slide Number Placeholder 5"/>
          <p:cNvSpPr>
            <a:spLocks noGrp="1"/>
          </p:cNvSpPr>
          <p:nvPr>
            <p:ph type="sldNum" sz="quarter" idx="12"/>
          </p:nvPr>
        </p:nvSpPr>
        <p:spPr/>
        <p:txBody>
          <a:bodyPr/>
          <a:lstStyle>
            <a:lvl1pPr>
              <a:defRPr/>
            </a:lvl1pPr>
          </a:lstStyle>
          <a:p>
            <a:pPr>
              <a:defRPr/>
            </a:pPr>
            <a:fld id="{A4038825-513D-446B-A46D-456FDB4DE804}" type="slidenum">
              <a:rPr lang="en-US"/>
              <a:pPr>
                <a:defRPr/>
              </a:pPr>
              <a:t>‹#›</a:t>
            </a:fld>
            <a:endParaRPr lang="en-US"/>
          </a:p>
        </p:txBody>
      </p:sp>
    </p:spTree>
    <p:extLst>
      <p:ext uri="{BB962C8B-B14F-4D97-AF65-F5344CB8AC3E}">
        <p14:creationId xmlns:p14="http://schemas.microsoft.com/office/powerpoint/2010/main" val="3268792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3"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4" name="Slide Number Placeholder 5"/>
          <p:cNvSpPr>
            <a:spLocks noGrp="1"/>
          </p:cNvSpPr>
          <p:nvPr>
            <p:ph type="sldNum" sz="quarter" idx="12"/>
          </p:nvPr>
        </p:nvSpPr>
        <p:spPr/>
        <p:txBody>
          <a:bodyPr/>
          <a:lstStyle>
            <a:lvl1pPr>
              <a:defRPr/>
            </a:lvl1pPr>
          </a:lstStyle>
          <a:p>
            <a:pPr>
              <a:defRPr/>
            </a:pPr>
            <a:fld id="{E12D9D43-FC65-43D7-8059-6F941C84EEA6}" type="slidenum">
              <a:rPr lang="en-US"/>
              <a:pPr>
                <a:defRPr/>
              </a:pPr>
              <a:t>‹#›</a:t>
            </a:fld>
            <a:endParaRPr lang="en-US"/>
          </a:p>
        </p:txBody>
      </p:sp>
    </p:spTree>
    <p:extLst>
      <p:ext uri="{BB962C8B-B14F-4D97-AF65-F5344CB8AC3E}">
        <p14:creationId xmlns:p14="http://schemas.microsoft.com/office/powerpoint/2010/main" val="513521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7" name="Slide Number Placeholder 5"/>
          <p:cNvSpPr>
            <a:spLocks noGrp="1"/>
          </p:cNvSpPr>
          <p:nvPr>
            <p:ph type="sldNum" sz="quarter" idx="12"/>
          </p:nvPr>
        </p:nvSpPr>
        <p:spPr/>
        <p:txBody>
          <a:bodyPr/>
          <a:lstStyle>
            <a:lvl1pPr>
              <a:defRPr/>
            </a:lvl1pPr>
          </a:lstStyle>
          <a:p>
            <a:pPr>
              <a:defRPr/>
            </a:pPr>
            <a:fld id="{B17AE6B2-42BD-4D17-BBCF-08DF1CC5A9A2}" type="slidenum">
              <a:rPr lang="en-US"/>
              <a:pPr>
                <a:defRPr/>
              </a:pPr>
              <a:t>‹#›</a:t>
            </a:fld>
            <a:endParaRPr lang="en-US"/>
          </a:p>
        </p:txBody>
      </p:sp>
    </p:spTree>
    <p:extLst>
      <p:ext uri="{BB962C8B-B14F-4D97-AF65-F5344CB8AC3E}">
        <p14:creationId xmlns:p14="http://schemas.microsoft.com/office/powerpoint/2010/main" val="2667481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7" name="Slide Number Placeholder 5"/>
          <p:cNvSpPr>
            <a:spLocks noGrp="1"/>
          </p:cNvSpPr>
          <p:nvPr>
            <p:ph type="sldNum" sz="quarter" idx="12"/>
          </p:nvPr>
        </p:nvSpPr>
        <p:spPr/>
        <p:txBody>
          <a:bodyPr/>
          <a:lstStyle>
            <a:lvl1pPr>
              <a:defRPr/>
            </a:lvl1pPr>
          </a:lstStyle>
          <a:p>
            <a:pPr>
              <a:defRPr/>
            </a:pPr>
            <a:fld id="{6C6886D9-C961-4F92-931E-6396BD9C9176}" type="slidenum">
              <a:rPr lang="en-US"/>
              <a:pPr>
                <a:defRPr/>
              </a:pPr>
              <a:t>‹#›</a:t>
            </a:fld>
            <a:endParaRPr lang="en-US"/>
          </a:p>
        </p:txBody>
      </p:sp>
    </p:spTree>
    <p:extLst>
      <p:ext uri="{BB962C8B-B14F-4D97-AF65-F5344CB8AC3E}">
        <p14:creationId xmlns:p14="http://schemas.microsoft.com/office/powerpoint/2010/main" val="2798103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6" name="Slide Number Placeholder 5"/>
          <p:cNvSpPr>
            <a:spLocks noGrp="1"/>
          </p:cNvSpPr>
          <p:nvPr>
            <p:ph type="sldNum" sz="quarter" idx="12"/>
          </p:nvPr>
        </p:nvSpPr>
        <p:spPr/>
        <p:txBody>
          <a:bodyPr/>
          <a:lstStyle>
            <a:lvl1pPr>
              <a:defRPr/>
            </a:lvl1pPr>
          </a:lstStyle>
          <a:p>
            <a:pPr>
              <a:defRPr/>
            </a:pPr>
            <a:fld id="{B0829334-7E2D-469A-8D6C-347B70FB722D}" type="slidenum">
              <a:rPr lang="en-US"/>
              <a:pPr>
                <a:defRPr/>
              </a:pPr>
              <a:t>‹#›</a:t>
            </a:fld>
            <a:endParaRPr lang="en-US"/>
          </a:p>
        </p:txBody>
      </p:sp>
    </p:spTree>
    <p:extLst>
      <p:ext uri="{BB962C8B-B14F-4D97-AF65-F5344CB8AC3E}">
        <p14:creationId xmlns:p14="http://schemas.microsoft.com/office/powerpoint/2010/main" val="14931437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Summer  2012</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Introduction to MATLAB</a:t>
            </a:r>
            <a:endParaRPr lang="en-US"/>
          </a:p>
        </p:txBody>
      </p:sp>
      <p:sp>
        <p:nvSpPr>
          <p:cNvPr id="6" name="Slide Number Placeholder 5"/>
          <p:cNvSpPr>
            <a:spLocks noGrp="1"/>
          </p:cNvSpPr>
          <p:nvPr>
            <p:ph type="sldNum" sz="quarter" idx="12"/>
          </p:nvPr>
        </p:nvSpPr>
        <p:spPr/>
        <p:txBody>
          <a:bodyPr/>
          <a:lstStyle>
            <a:lvl1pPr>
              <a:defRPr/>
            </a:lvl1pPr>
          </a:lstStyle>
          <a:p>
            <a:pPr>
              <a:defRPr/>
            </a:pPr>
            <a:fld id="{74ECFB47-0C1D-4FA9-85BB-D19C32ABC758}" type="slidenum">
              <a:rPr lang="en-US"/>
              <a:pPr>
                <a:defRPr/>
              </a:pPr>
              <a:t>‹#›</a:t>
            </a:fld>
            <a:endParaRPr lang="en-US"/>
          </a:p>
        </p:txBody>
      </p:sp>
    </p:spTree>
    <p:extLst>
      <p:ext uri="{BB962C8B-B14F-4D97-AF65-F5344CB8AC3E}">
        <p14:creationId xmlns:p14="http://schemas.microsoft.com/office/powerpoint/2010/main" val="2493189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a:defRPr sz="1200" i="1" smtClean="0">
                <a:solidFill>
                  <a:srgbClr val="FFFFFF"/>
                </a:solidFill>
                <a:latin typeface="Lucida Console" pitchFamily="49" charset="0"/>
              </a:defRPr>
            </a:lvl1pPr>
          </a:lstStyle>
          <a:p>
            <a:pPr>
              <a:defRPr/>
            </a:pPr>
            <a:r>
              <a:rPr lang="en-US" smtClean="0"/>
              <a:t>June 11, 2013</a:t>
            </a:r>
            <a:endParaRPr lang="en-US"/>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a:defRPr sz="1200" i="1">
                <a:solidFill>
                  <a:srgbClr val="FFFFFF"/>
                </a:solidFill>
                <a:latin typeface="Lucida Console" pitchFamily="49" charset="0"/>
              </a:defRPr>
            </a:lvl1pPr>
          </a:lstStyle>
          <a:p>
            <a:pPr>
              <a:defRPr/>
            </a:pPr>
            <a:r>
              <a:rPr lang="en-US" smtClean="0"/>
              <a:t>Migrating to the SCC</a:t>
            </a:r>
            <a:endParaRPr lang="en-US"/>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lIns="91440" tIns="45720" rIns="91440" bIns="45720" rtlCol="0" anchor="ctr"/>
          <a:lstStyle>
            <a:lvl1pPr algn="l">
              <a:defRPr sz="1400" b="1">
                <a:solidFill>
                  <a:srgbClr val="FFFFFF"/>
                </a:solidFill>
              </a:defRPr>
            </a:lvl1pPr>
          </a:lstStyle>
          <a:p>
            <a:pPr>
              <a:defRPr/>
            </a:pPr>
            <a:fld id="{0033E83B-24E9-4CD4-AA85-FFE79AEB587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25" r:id="rId9"/>
    <p:sldLayoutId id="2147484126" r:id="rId10"/>
    <p:sldLayoutId id="2147484127" r:id="rId11"/>
  </p:sldLayoutIdLst>
  <p:transition>
    <p:fade/>
  </p:transition>
  <p:timing>
    <p:tnLst>
      <p:par>
        <p:cTn id="1" dur="indefinite" restart="never" nodeType="tmRoot"/>
      </p:par>
    </p:tnLst>
  </p:timing>
  <p:hf hdr="0" dt="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pitchFamily="34" charset="0"/>
        </a:defRPr>
      </a:lvl2pPr>
      <a:lvl3pPr algn="l" rtl="0" eaLnBrk="0" fontAlgn="base" hangingPunct="0">
        <a:spcBef>
          <a:spcPct val="0"/>
        </a:spcBef>
        <a:spcAft>
          <a:spcPct val="0"/>
        </a:spcAft>
        <a:defRPr sz="4000">
          <a:solidFill>
            <a:schemeClr val="tx2"/>
          </a:solidFill>
          <a:latin typeface="Arial" pitchFamily="34" charset="0"/>
        </a:defRPr>
      </a:lvl3pPr>
      <a:lvl4pPr algn="l" rtl="0" eaLnBrk="0" fontAlgn="base" hangingPunct="0">
        <a:spcBef>
          <a:spcPct val="0"/>
        </a:spcBef>
        <a:spcAft>
          <a:spcPct val="0"/>
        </a:spcAft>
        <a:defRPr sz="4000">
          <a:solidFill>
            <a:schemeClr val="tx2"/>
          </a:solidFill>
          <a:latin typeface="Arial" pitchFamily="34" charset="0"/>
        </a:defRPr>
      </a:lvl4pPr>
      <a:lvl5pPr algn="l" rtl="0" eaLnBrk="0" fontAlgn="base" hangingPunct="0">
        <a:spcBef>
          <a:spcPct val="0"/>
        </a:spcBef>
        <a:spcAft>
          <a:spcPct val="0"/>
        </a:spcAft>
        <a:defRPr sz="4000">
          <a:solidFill>
            <a:schemeClr val="tx2"/>
          </a:solidFill>
          <a:latin typeface="Arial" pitchFamily="34" charset="0"/>
        </a:defRPr>
      </a:lvl5pPr>
      <a:lvl6pPr marL="457200" algn="l" rtl="0" fontAlgn="base">
        <a:spcBef>
          <a:spcPct val="0"/>
        </a:spcBef>
        <a:spcAft>
          <a:spcPct val="0"/>
        </a:spcAft>
        <a:defRPr sz="4000">
          <a:solidFill>
            <a:schemeClr val="tx2"/>
          </a:solidFill>
          <a:latin typeface="Arial" pitchFamily="34" charset="0"/>
        </a:defRPr>
      </a:lvl6pPr>
      <a:lvl7pPr marL="914400" algn="l" rtl="0" fontAlgn="base">
        <a:spcBef>
          <a:spcPct val="0"/>
        </a:spcBef>
        <a:spcAft>
          <a:spcPct val="0"/>
        </a:spcAft>
        <a:defRPr sz="4000">
          <a:solidFill>
            <a:schemeClr val="tx2"/>
          </a:solidFill>
          <a:latin typeface="Arial" pitchFamily="34" charset="0"/>
        </a:defRPr>
      </a:lvl7pPr>
      <a:lvl8pPr marL="1371600" algn="l" rtl="0" fontAlgn="base">
        <a:spcBef>
          <a:spcPct val="0"/>
        </a:spcBef>
        <a:spcAft>
          <a:spcPct val="0"/>
        </a:spcAft>
        <a:defRPr sz="4000">
          <a:solidFill>
            <a:schemeClr val="tx2"/>
          </a:solidFill>
          <a:latin typeface="Arial" pitchFamily="34" charset="0"/>
        </a:defRPr>
      </a:lvl8pPr>
      <a:lvl9pPr marL="1828800" algn="l" rtl="0" fontAlgn="base">
        <a:spcBef>
          <a:spcPct val="0"/>
        </a:spcBef>
        <a:spcAft>
          <a:spcPct val="0"/>
        </a:spcAft>
        <a:defRPr sz="4000">
          <a:solidFill>
            <a:schemeClr val="tx2"/>
          </a:solidFill>
          <a:latin typeface="Arial" pitchFamily="34" charset="0"/>
        </a:defRPr>
      </a:lvl9pPr>
    </p:titleStyle>
    <p:bodyStyle>
      <a:lvl1pPr marL="182563" indent="-182563" algn="l" rtl="0" eaLnBrk="0" fontAlgn="base" hangingPunct="0">
        <a:spcBef>
          <a:spcPct val="20000"/>
        </a:spcBef>
        <a:spcAft>
          <a:spcPct val="0"/>
        </a:spcAft>
        <a:buClr>
          <a:schemeClr val="accent1"/>
        </a:buClr>
        <a:buSzPct val="85000"/>
        <a:buFont typeface="Arial" pitchFamily="34"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pitchFamily="34"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pitchFamily="34"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pitchFamily="34"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r>
              <a:rPr lang="en-US" smtClean="0"/>
              <a:t>Summer  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r>
              <a:rPr lang="en-US" smtClean="0"/>
              <a:t>Introduction to MATLAB</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57AF379-0708-41C7-9217-207F0AB58F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bu.edu/tech/about/research/computation/scc/software/" TargetMode="External"/><Relationship Id="rId2" Type="http://schemas.openxmlformats.org/officeDocument/2006/relationships/hyperlink" Target="http://www.bu.edu/tech/about/research/computation/scc/" TargetMode="External"/><Relationship Id="rId1" Type="http://schemas.openxmlformats.org/officeDocument/2006/relationships/slideLayout" Target="../slideLayouts/slideLayout2.xml"/><Relationship Id="rId6" Type="http://schemas.openxmlformats.org/officeDocument/2006/relationships/hyperlink" Target="http://www.bu.edu/tech/about/research/computation/tech-summary/" TargetMode="External"/><Relationship Id="rId5" Type="http://schemas.openxmlformats.org/officeDocument/2006/relationships/hyperlink" Target="http://www.bu.edu/tech/about/research/computation/file-storage/" TargetMode="External"/><Relationship Id="rId4" Type="http://schemas.openxmlformats.org/officeDocument/2006/relationships/hyperlink" Target="http://www.bu.edu/tech/about/research/computation/scc/update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bu.edu/tech/accounts/special/research/accounts" TargetMode="External"/><Relationship Id="rId2" Type="http://schemas.openxmlformats.org/officeDocument/2006/relationships/hyperlink" Target="http://www.bu.edu/tech/about/research" TargetMode="External"/><Relationship Id="rId1" Type="http://schemas.openxmlformats.org/officeDocument/2006/relationships/slideLayout" Target="../slideLayouts/slideLayout2.xml"/><Relationship Id="rId4" Type="http://schemas.openxmlformats.org/officeDocument/2006/relationships/hyperlink" Target="http://www.bu.edu/tech/about/research/training/online-tutorial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98" name="Title 1"/>
          <p:cNvSpPr>
            <a:spLocks noGrp="1"/>
          </p:cNvSpPr>
          <p:nvPr>
            <p:ph type="ctrTitle"/>
          </p:nvPr>
        </p:nvSpPr>
        <p:spPr>
          <a:xfrm>
            <a:off x="685800" y="357352"/>
            <a:ext cx="7848600" cy="2547773"/>
          </a:xfrm>
        </p:spPr>
        <p:txBody>
          <a:bodyPr/>
          <a:lstStyle/>
          <a:p>
            <a:pPr eaLnBrk="1" fontAlgn="auto" hangingPunct="1">
              <a:spcAft>
                <a:spcPts val="0"/>
              </a:spcAft>
              <a:defRPr/>
            </a:pPr>
            <a:r>
              <a:rPr lang="en-US" smtClean="0"/>
              <a:t>MigratinG to the Shared Computing Cluster (SCC)</a:t>
            </a:r>
          </a:p>
        </p:txBody>
      </p:sp>
      <p:sp>
        <p:nvSpPr>
          <p:cNvPr id="14339" name="Subtitle 2"/>
          <p:cNvSpPr>
            <a:spLocks noGrp="1"/>
          </p:cNvSpPr>
          <p:nvPr>
            <p:ph type="subTitle" idx="1"/>
          </p:nvPr>
        </p:nvSpPr>
        <p:spPr>
          <a:xfrm>
            <a:off x="685800" y="3637450"/>
            <a:ext cx="6400800" cy="1752600"/>
          </a:xfrm>
        </p:spPr>
        <p:txBody>
          <a:bodyPr/>
          <a:lstStyle/>
          <a:p>
            <a:pPr eaLnBrk="1" hangingPunct="1">
              <a:buFont typeface="Wingdings" pitchFamily="2" charset="2"/>
              <a:buNone/>
              <a:defRPr/>
            </a:pPr>
            <a:r>
              <a:rPr lang="en-US" i="1" smtClean="0"/>
              <a:t>SCV Staff</a:t>
            </a:r>
          </a:p>
          <a:p>
            <a:pPr eaLnBrk="1" hangingPunct="1">
              <a:buFont typeface="Wingdings" pitchFamily="2" charset="2"/>
              <a:buNone/>
              <a:defRPr/>
            </a:pPr>
            <a:r>
              <a:rPr lang="en-US" i="1" smtClean="0"/>
              <a:t>Boston University</a:t>
            </a:r>
          </a:p>
          <a:p>
            <a:pPr eaLnBrk="1" hangingPunct="1">
              <a:buFont typeface="Wingdings" pitchFamily="2" charset="2"/>
              <a:buNone/>
              <a:defRPr/>
            </a:pPr>
            <a:r>
              <a:rPr lang="en-US" i="1" smtClean="0"/>
              <a:t>Scientific Computing and Visualization</a:t>
            </a:r>
          </a:p>
        </p:txBody>
      </p:sp>
      <p:pic>
        <p:nvPicPr>
          <p:cNvPr id="5"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00" y="5856287"/>
            <a:ext cx="9683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305049"/>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32930"/>
            <a:ext cx="8318938" cy="5436036"/>
          </a:xfrm>
        </p:spPr>
        <p:txBody>
          <a:bodyPr/>
          <a:lstStyle/>
          <a:p>
            <a:pPr>
              <a:buFont typeface="Wingdings" pitchFamily="2" charset="2"/>
              <a:buChar char="§"/>
              <a:defRPr/>
            </a:pPr>
            <a:r>
              <a:rPr lang="en-US" smtClean="0">
                <a:latin typeface="Lucida Console" pitchFamily="49" charset="0"/>
              </a:rPr>
              <a:t>Glenn Bresnahan – Director, SCV</a:t>
            </a:r>
          </a:p>
          <a:p>
            <a:pPr lvl="1">
              <a:buFont typeface="Wingdings" pitchFamily="2" charset="2"/>
              <a:buChar char="§"/>
              <a:defRPr/>
            </a:pPr>
            <a:r>
              <a:rPr lang="en-US" smtClean="0">
                <a:latin typeface="Lucida Console" pitchFamily="49" charset="0"/>
              </a:rPr>
              <a:t>MGHPCC </a:t>
            </a:r>
            <a:endParaRPr lang="en-US">
              <a:latin typeface="Lucida Console" pitchFamily="49" charset="0"/>
            </a:endParaRPr>
          </a:p>
          <a:p>
            <a:pPr lvl="1">
              <a:buFont typeface="Wingdings" pitchFamily="2" charset="2"/>
              <a:buChar char="§"/>
              <a:defRPr/>
            </a:pPr>
            <a:r>
              <a:rPr lang="en-US">
                <a:latin typeface="Lucida Console" pitchFamily="49" charset="0"/>
              </a:rPr>
              <a:t>Buy-in Program</a:t>
            </a:r>
          </a:p>
          <a:p>
            <a:pPr marL="0" indent="0">
              <a:buNone/>
              <a:defRPr/>
            </a:pPr>
            <a:endParaRPr lang="en-US" smtClean="0">
              <a:latin typeface="Lucida Sans Typewriter" pitchFamily="49" charset="0"/>
            </a:endParaRPr>
          </a:p>
          <a:p>
            <a:pPr>
              <a:buFont typeface="Wingdings" pitchFamily="2" charset="2"/>
              <a:buChar char="§"/>
              <a:defRPr/>
            </a:pPr>
            <a:r>
              <a:rPr lang="en-US" smtClean="0">
                <a:latin typeface="Lucida Sans Typewriter" pitchFamily="49" charset="0"/>
              </a:rPr>
              <a:t>Kadin Tseng – HPC Programmer/Consultant </a:t>
            </a:r>
          </a:p>
          <a:p>
            <a:pPr lvl="1">
              <a:buFont typeface="Wingdings" pitchFamily="2" charset="2"/>
              <a:buChar char="§"/>
              <a:defRPr/>
            </a:pPr>
            <a:r>
              <a:rPr lang="en-US" smtClean="0">
                <a:latin typeface="Lucida Sans Typewriter" pitchFamily="49" charset="0"/>
              </a:rPr>
              <a:t>Code migration</a:t>
            </a:r>
          </a:p>
          <a:p>
            <a:pPr lvl="1">
              <a:buFont typeface="Wingdings" pitchFamily="2" charset="2"/>
              <a:buChar char="§"/>
              <a:defRPr/>
            </a:pPr>
            <a:endParaRPr lang="en-US" smtClean="0">
              <a:latin typeface="Lucida Sans Typewriter" pitchFamily="49" charset="0"/>
            </a:endParaRPr>
          </a:p>
          <a:p>
            <a:pPr>
              <a:buFont typeface="Wingdings" pitchFamily="2" charset="2"/>
              <a:buChar char="§"/>
              <a:defRPr/>
            </a:pPr>
            <a:r>
              <a:rPr lang="en-US" smtClean="0">
                <a:latin typeface="Lucida Sans Typewriter" pitchFamily="49" charset="0"/>
              </a:rPr>
              <a:t>Katia Oleinik – Graphics Programmer/Consultant</a:t>
            </a:r>
          </a:p>
          <a:p>
            <a:pPr lvl="1">
              <a:buFont typeface="Wingdings" pitchFamily="2" charset="2"/>
              <a:buChar char="§"/>
              <a:defRPr/>
            </a:pPr>
            <a:r>
              <a:rPr lang="en-US" smtClean="0">
                <a:latin typeface="Lucida Sans Typewriter" pitchFamily="49" charset="0"/>
              </a:rPr>
              <a:t>GPU computing on Katana and SCC</a:t>
            </a:r>
          </a:p>
          <a:p>
            <a:pPr marL="274637" lvl="1" indent="0">
              <a:buNone/>
              <a:defRPr/>
            </a:pPr>
            <a:endParaRPr lang="en-US" smtClean="0">
              <a:latin typeface="Lucida Sans Typewriter" pitchFamily="49" charset="0"/>
            </a:endParaRPr>
          </a:p>
          <a:p>
            <a:pPr>
              <a:buFont typeface="Wingdings" pitchFamily="2" charset="2"/>
              <a:buChar char="§"/>
              <a:defRPr/>
            </a:pPr>
            <a:r>
              <a:rPr lang="en-US" smtClean="0">
                <a:latin typeface="Lucida Sans Typewriter" pitchFamily="49" charset="0"/>
              </a:rPr>
              <a:t>Don Johnson – Scientific Applications/Consultant</a:t>
            </a:r>
          </a:p>
          <a:p>
            <a:pPr lvl="1">
              <a:buFont typeface="Wingdings" pitchFamily="2" charset="2"/>
              <a:buChar char="§"/>
              <a:defRPr/>
            </a:pPr>
            <a:r>
              <a:rPr lang="en-US" smtClean="0">
                <a:latin typeface="Lucida Sans Typewriter" pitchFamily="49" charset="0"/>
              </a:rPr>
              <a:t>Software packages for E&amp;E</a:t>
            </a:r>
          </a:p>
        </p:txBody>
      </p:sp>
      <p:sp>
        <p:nvSpPr>
          <p:cNvPr id="3" name="Title 2"/>
          <p:cNvSpPr>
            <a:spLocks noGrp="1"/>
          </p:cNvSpPr>
          <p:nvPr>
            <p:ph type="title"/>
          </p:nvPr>
        </p:nvSpPr>
        <p:spPr/>
        <p:txBody>
          <a:bodyPr>
            <a:normAutofit/>
          </a:bodyPr>
          <a:lstStyle/>
          <a:p>
            <a:r>
              <a:rPr lang="en-US" smtClean="0">
                <a:latin typeface="Lucida Sans" pitchFamily="34" charset="0"/>
                <a:cs typeface="Arial" pitchFamily="34" charset="0"/>
              </a:rPr>
              <a:t>Topics </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2</a:t>
            </a:fld>
            <a:endParaRPr lang="en-US"/>
          </a:p>
        </p:txBody>
      </p:sp>
    </p:spTree>
    <p:extLst>
      <p:ext uri="{BB962C8B-B14F-4D97-AF65-F5344CB8AC3E}">
        <p14:creationId xmlns:p14="http://schemas.microsoft.com/office/powerpoint/2010/main" val="2348150411"/>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8880" y="1122420"/>
            <a:ext cx="8576443" cy="5288890"/>
          </a:xfrm>
        </p:spPr>
        <p:txBody>
          <a:bodyPr/>
          <a:lstStyle/>
          <a:p>
            <a:pPr>
              <a:lnSpc>
                <a:spcPct val="90000"/>
              </a:lnSpc>
              <a:buFont typeface="Wingdings" pitchFamily="2" charset="2"/>
              <a:buChar char="§"/>
              <a:defRPr/>
            </a:pPr>
            <a:r>
              <a:rPr lang="en-US" smtClean="0">
                <a:latin typeface="Lucida Sans" pitchFamily="34" charset="0"/>
              </a:rPr>
              <a:t>At Massachussetts Green High Performance Computing Center, Holyoke</a:t>
            </a:r>
            <a:endParaRPr lang="en-US">
              <a:latin typeface="Lucida Sans" pitchFamily="34" charset="0"/>
            </a:endParaRPr>
          </a:p>
          <a:p>
            <a:pPr>
              <a:lnSpc>
                <a:spcPct val="90000"/>
              </a:lnSpc>
              <a:buFont typeface="Wingdings" pitchFamily="2" charset="2"/>
              <a:buChar char="§"/>
              <a:defRPr/>
            </a:pPr>
            <a:r>
              <a:rPr lang="en-US" smtClean="0">
                <a:latin typeface="Lucida Sans" pitchFamily="34" charset="0"/>
              </a:rPr>
              <a:t>Hardware</a:t>
            </a:r>
          </a:p>
          <a:p>
            <a:pPr lvl="1">
              <a:lnSpc>
                <a:spcPct val="90000"/>
              </a:lnSpc>
              <a:defRPr/>
            </a:pPr>
            <a:r>
              <a:rPr lang="en-US">
                <a:latin typeface="Lucida Sans" pitchFamily="34" charset="0"/>
              </a:rPr>
              <a:t>1</a:t>
            </a:r>
            <a:r>
              <a:rPr lang="en-US" smtClean="0">
                <a:latin typeface="Lucida Sans" pitchFamily="34" charset="0"/>
              </a:rPr>
              <a:t>024 cores (64 Intel Xeon E5-2670 nodes with 16 cores each) -- more later !</a:t>
            </a:r>
          </a:p>
          <a:p>
            <a:pPr lvl="1">
              <a:lnSpc>
                <a:spcPct val="90000"/>
              </a:lnSpc>
              <a:defRPr/>
            </a:pPr>
            <a:r>
              <a:rPr lang="en-US" smtClean="0">
                <a:latin typeface="Lucida Sans" pitchFamily="34" charset="0"/>
              </a:rPr>
              <a:t>594 TB of usable disk space</a:t>
            </a:r>
          </a:p>
          <a:p>
            <a:pPr lvl="1">
              <a:lnSpc>
                <a:spcPct val="90000"/>
              </a:lnSpc>
              <a:defRPr/>
            </a:pPr>
            <a:r>
              <a:rPr lang="en-US" smtClean="0">
                <a:latin typeface="Lucida Sans" pitchFamily="34" charset="0"/>
              </a:rPr>
              <a:t>No GPUs at present. Katana GPUs will be moved to SCC by July 1, 2013</a:t>
            </a:r>
          </a:p>
          <a:p>
            <a:pPr>
              <a:lnSpc>
                <a:spcPct val="90000"/>
              </a:lnSpc>
              <a:buFont typeface="Wingdings" pitchFamily="2" charset="2"/>
              <a:buChar char="§"/>
              <a:defRPr/>
            </a:pPr>
            <a:r>
              <a:rPr lang="en-US" smtClean="0">
                <a:latin typeface="Lucida Sans" pitchFamily="34" charset="0"/>
              </a:rPr>
              <a:t>Software</a:t>
            </a:r>
          </a:p>
          <a:p>
            <a:pPr lvl="1">
              <a:lnSpc>
                <a:spcPct val="90000"/>
              </a:lnSpc>
              <a:defRPr/>
            </a:pPr>
            <a:r>
              <a:rPr lang="en-US" smtClean="0">
                <a:latin typeface="Lucida Sans" pitchFamily="34" charset="0"/>
              </a:rPr>
              <a:t>Most system and application software packages have been installed</a:t>
            </a:r>
          </a:p>
          <a:p>
            <a:pPr lvl="1">
              <a:lnSpc>
                <a:spcPct val="90000"/>
              </a:lnSpc>
              <a:defRPr/>
            </a:pPr>
            <a:r>
              <a:rPr lang="en-US" smtClean="0">
                <a:latin typeface="Lucida Sans" pitchFamily="34" charset="0"/>
              </a:rPr>
              <a:t>Webpage available to check status of packages (later slide)</a:t>
            </a:r>
          </a:p>
          <a:p>
            <a:pPr>
              <a:lnSpc>
                <a:spcPct val="90000"/>
              </a:lnSpc>
              <a:buFont typeface="Wingdings" pitchFamily="2" charset="2"/>
              <a:buChar char="§"/>
              <a:defRPr/>
            </a:pPr>
            <a:r>
              <a:rPr lang="en-US" smtClean="0">
                <a:latin typeface="Lucida Sans" pitchFamily="34" charset="0"/>
              </a:rPr>
              <a:t>Operating system is Linux Centos 6.4</a:t>
            </a:r>
          </a:p>
          <a:p>
            <a:pPr>
              <a:buFont typeface="Wingdings" pitchFamily="2" charset="2"/>
              <a:buChar char="§"/>
              <a:defRPr/>
            </a:pPr>
            <a:r>
              <a:rPr lang="en-US" smtClean="0">
                <a:latin typeface="Lucida Console" pitchFamily="49" charset="0"/>
              </a:rPr>
              <a:t>Login nodes:</a:t>
            </a:r>
            <a:r>
              <a:rPr lang="en-US" i="1" smtClean="0">
                <a:solidFill>
                  <a:schemeClr val="tx2"/>
                </a:solidFill>
                <a:latin typeface="Lucida Console" pitchFamily="49" charset="0"/>
              </a:rPr>
              <a:t>scc1.bu.edu</a:t>
            </a:r>
            <a:r>
              <a:rPr lang="en-US" i="1" smtClean="0">
                <a:latin typeface="Lucida Console" pitchFamily="49" charset="0"/>
              </a:rPr>
              <a:t>,</a:t>
            </a:r>
            <a:r>
              <a:rPr lang="en-US" i="1" smtClean="0">
                <a:solidFill>
                  <a:schemeClr val="tx2"/>
                </a:solidFill>
                <a:latin typeface="Lucida Console" pitchFamily="49" charset="0"/>
              </a:rPr>
              <a:t>scc2.bu.edu</a:t>
            </a:r>
            <a:r>
              <a:rPr lang="en-US" i="1" smtClean="0">
                <a:latin typeface="Lucida Console" pitchFamily="49" charset="0"/>
              </a:rPr>
              <a:t>,scc3.bu.edu,scc4.bu.edu</a:t>
            </a:r>
            <a:endParaRPr lang="en-US" i="1" smtClean="0">
              <a:latin typeface="Lucida Sans" pitchFamily="34" charset="0"/>
            </a:endParaRPr>
          </a:p>
          <a:p>
            <a:pPr>
              <a:lnSpc>
                <a:spcPct val="90000"/>
              </a:lnSpc>
              <a:buFont typeface="Wingdings" pitchFamily="2" charset="2"/>
              <a:buChar char="§"/>
              <a:defRPr/>
            </a:pPr>
            <a:r>
              <a:rPr lang="en-US" smtClean="0">
                <a:latin typeface="Lucida Sans" pitchFamily="34" charset="0"/>
              </a:rPr>
              <a:t>Network speed between main campus and MGHPCC is 10GBit/s</a:t>
            </a:r>
          </a:p>
          <a:p>
            <a:pPr>
              <a:lnSpc>
                <a:spcPct val="90000"/>
              </a:lnSpc>
              <a:buFont typeface="Wingdings" pitchFamily="2" charset="2"/>
              <a:buChar char="§"/>
              <a:defRPr/>
            </a:pPr>
            <a:r>
              <a:rPr lang="en-US" smtClean="0">
                <a:latin typeface="Lucida Sans" pitchFamily="34" charset="0"/>
              </a:rPr>
              <a:t>Who has access to the SCC ?   Users with Katana/Blue Gene access</a:t>
            </a:r>
          </a:p>
          <a:p>
            <a:pPr>
              <a:lnSpc>
                <a:spcPct val="90000"/>
              </a:lnSpc>
              <a:buFont typeface="Wingdings" pitchFamily="2" charset="2"/>
              <a:buChar char="§"/>
              <a:defRPr/>
            </a:pPr>
            <a:r>
              <a:rPr lang="en-US" smtClean="0">
                <a:latin typeface="Lucida Sans" pitchFamily="34" charset="0"/>
              </a:rPr>
              <a:t>Home directory disk storage for each user is 10GB</a:t>
            </a:r>
          </a:p>
          <a:p>
            <a:pPr marL="182563" lvl="1">
              <a:lnSpc>
                <a:spcPct val="90000"/>
              </a:lnSpc>
              <a:buFont typeface="Wingdings" pitchFamily="2" charset="2"/>
              <a:buChar char="§"/>
              <a:defRPr/>
            </a:pPr>
            <a:r>
              <a:rPr lang="en-US" sz="1800" smtClean="0">
                <a:solidFill>
                  <a:schemeClr val="tx2"/>
                </a:solidFill>
                <a:latin typeface="Lucida Sans" pitchFamily="34" charset="0"/>
              </a:rPr>
              <a:t>All projects </a:t>
            </a:r>
            <a:r>
              <a:rPr lang="en-US" sz="1800" smtClean="0">
                <a:latin typeface="Lucida Sans" pitchFamily="34" charset="0"/>
              </a:rPr>
              <a:t>get 50 GB each on /project  and /projectnb to start.</a:t>
            </a:r>
          </a:p>
          <a:p>
            <a:pPr marL="182563" lvl="1">
              <a:lnSpc>
                <a:spcPct val="90000"/>
              </a:lnSpc>
              <a:buFont typeface="Wingdings" pitchFamily="2" charset="2"/>
              <a:buChar char="§"/>
              <a:defRPr/>
            </a:pPr>
            <a:r>
              <a:rPr lang="en-US" sz="1800" smtClean="0">
                <a:latin typeface="Lucida Sans" pitchFamily="34" charset="0"/>
              </a:rPr>
              <a:t>/project is backed up daily (just like on Katana)</a:t>
            </a:r>
          </a:p>
          <a:p>
            <a:pPr marL="182563" lvl="1">
              <a:lnSpc>
                <a:spcPct val="90000"/>
              </a:lnSpc>
              <a:buFont typeface="Wingdings" pitchFamily="2" charset="2"/>
              <a:buChar char="§"/>
              <a:defRPr/>
            </a:pPr>
            <a:r>
              <a:rPr lang="en-US" sz="1800" smtClean="0">
                <a:latin typeface="Lucida Sans" pitchFamily="34" charset="0"/>
              </a:rPr>
              <a:t>In addition, /project  and  /projectnb are backed up by </a:t>
            </a:r>
            <a:r>
              <a:rPr lang="en-US" sz="1800" i="1" smtClean="0">
                <a:solidFill>
                  <a:schemeClr val="tx2"/>
                </a:solidFill>
                <a:latin typeface="Lucida Sans" pitchFamily="34" charset="0"/>
              </a:rPr>
              <a:t>snapshots</a:t>
            </a:r>
            <a:r>
              <a:rPr lang="en-US" sz="1800" i="1" smtClean="0">
                <a:latin typeface="Lucida Sans" pitchFamily="34" charset="0"/>
              </a:rPr>
              <a:t> </a:t>
            </a:r>
            <a:r>
              <a:rPr lang="en-US" sz="1800" smtClean="0">
                <a:latin typeface="Lucida Sans" pitchFamily="34" charset="0"/>
              </a:rPr>
              <a:t> </a:t>
            </a:r>
            <a:r>
              <a:rPr lang="en-US" sz="1800" smtClean="0">
                <a:latin typeface="Arial"/>
                <a:cs typeface="Arial"/>
              </a:rPr>
              <a:t>─</a:t>
            </a:r>
            <a:r>
              <a:rPr lang="en-US" sz="1800" smtClean="0">
                <a:latin typeface="Lucida Sans" pitchFamily="34" charset="0"/>
              </a:rPr>
              <a:t> deleted files are </a:t>
            </a:r>
            <a:r>
              <a:rPr lang="en-US" sz="1800" i="1" smtClean="0">
                <a:solidFill>
                  <a:schemeClr val="tx2"/>
                </a:solidFill>
                <a:latin typeface="Lucida Sans" pitchFamily="34" charset="0"/>
              </a:rPr>
              <a:t>retrievable</a:t>
            </a:r>
            <a:r>
              <a:rPr lang="en-US" sz="1800" smtClean="0">
                <a:latin typeface="Lucida Sans" pitchFamily="34" charset="0"/>
              </a:rPr>
              <a:t> by owner </a:t>
            </a:r>
          </a:p>
          <a:p>
            <a:pPr>
              <a:lnSpc>
                <a:spcPct val="90000"/>
              </a:lnSpc>
              <a:buFont typeface="Wingdings" pitchFamily="2" charset="2"/>
              <a:buChar char="§"/>
              <a:defRPr/>
            </a:pPr>
            <a:r>
              <a:rPr lang="en-US" smtClean="0">
                <a:latin typeface="Lucida Sans" pitchFamily="34" charset="0"/>
              </a:rPr>
              <a:t>PI may ask for up to 1 TB storage for free; purchase more through buy-in</a:t>
            </a:r>
          </a:p>
        </p:txBody>
      </p:sp>
      <p:sp>
        <p:nvSpPr>
          <p:cNvPr id="3" name="Title 2"/>
          <p:cNvSpPr>
            <a:spLocks noGrp="1"/>
          </p:cNvSpPr>
          <p:nvPr>
            <p:ph type="title"/>
          </p:nvPr>
        </p:nvSpPr>
        <p:spPr/>
        <p:txBody>
          <a:bodyPr>
            <a:normAutofit fontScale="90000"/>
          </a:bodyPr>
          <a:lstStyle/>
          <a:p>
            <a:r>
              <a:rPr lang="en-US" smtClean="0">
                <a:latin typeface="Lucida Sans" pitchFamily="34" charset="0"/>
                <a:cs typeface="Arial" pitchFamily="34" charset="0"/>
              </a:rPr>
              <a:t>Highlights of Shared Computing Cluster (SCC)</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3</a:t>
            </a:fld>
            <a:endParaRPr lang="en-US"/>
          </a:p>
        </p:txBody>
      </p:sp>
    </p:spTree>
    <p:extLst>
      <p:ext uri="{BB962C8B-B14F-4D97-AF65-F5344CB8AC3E}">
        <p14:creationId xmlns:p14="http://schemas.microsoft.com/office/powerpoint/2010/main" val="1226700709"/>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4648" y="1153950"/>
            <a:ext cx="8560677" cy="4174796"/>
          </a:xfrm>
        </p:spPr>
        <p:txBody>
          <a:bodyPr/>
          <a:lstStyle/>
          <a:p>
            <a:pPr>
              <a:buFont typeface="Wingdings" pitchFamily="2" charset="2"/>
              <a:buChar char="§"/>
              <a:defRPr/>
            </a:pPr>
            <a:r>
              <a:rPr lang="en-US" smtClean="0">
                <a:latin typeface="Lucida Sans" pitchFamily="34" charset="0"/>
              </a:rPr>
              <a:t>For majority of users, </a:t>
            </a:r>
            <a:r>
              <a:rPr lang="en-US" i="1" smtClean="0">
                <a:latin typeface="Lucida Sans" pitchFamily="34" charset="0"/>
              </a:rPr>
              <a:t>/project  </a:t>
            </a:r>
            <a:r>
              <a:rPr lang="en-US" smtClean="0">
                <a:latin typeface="Lucida Sans" pitchFamily="34" charset="0"/>
              </a:rPr>
              <a:t>and </a:t>
            </a:r>
            <a:r>
              <a:rPr lang="en-US" i="1" smtClean="0">
                <a:latin typeface="Lucida Sans" pitchFamily="34" charset="0"/>
              </a:rPr>
              <a:t>/projectnb  </a:t>
            </a:r>
            <a:r>
              <a:rPr lang="en-US" smtClean="0">
                <a:latin typeface="Lucida Sans" pitchFamily="34" charset="0"/>
              </a:rPr>
              <a:t>migration is done !</a:t>
            </a:r>
          </a:p>
          <a:p>
            <a:pPr lvl="1">
              <a:buFont typeface="Wingdings" pitchFamily="2" charset="2"/>
              <a:buChar char="§"/>
              <a:defRPr/>
            </a:pPr>
            <a:r>
              <a:rPr lang="en-US" smtClean="0">
                <a:latin typeface="Lucida Sans" pitchFamily="34" charset="0"/>
              </a:rPr>
              <a:t>If </a:t>
            </a:r>
            <a:r>
              <a:rPr lang="en-US">
                <a:latin typeface="Lucida Sans" pitchFamily="34" charset="0"/>
              </a:rPr>
              <a:t>your /project files not migrated yet, you will be contacted </a:t>
            </a:r>
            <a:r>
              <a:rPr lang="en-US" smtClean="0">
                <a:latin typeface="Lucida Sans" pitchFamily="34" charset="0"/>
              </a:rPr>
              <a:t>soon</a:t>
            </a:r>
          </a:p>
          <a:p>
            <a:pPr>
              <a:buFont typeface="Wingdings" pitchFamily="2" charset="2"/>
              <a:buChar char="§"/>
              <a:defRPr/>
            </a:pPr>
            <a:r>
              <a:rPr lang="en-US" smtClean="0">
                <a:latin typeface="Lucida Sans" pitchFamily="34" charset="0"/>
              </a:rPr>
              <a:t>Migrated</a:t>
            </a:r>
            <a:r>
              <a:rPr lang="en-US" i="1" smtClean="0">
                <a:latin typeface="Lucida Sans" pitchFamily="34" charset="0"/>
              </a:rPr>
              <a:t> /project  </a:t>
            </a:r>
            <a:r>
              <a:rPr lang="en-US" smtClean="0">
                <a:latin typeface="Lucida Sans" pitchFamily="34" charset="0"/>
              </a:rPr>
              <a:t>and </a:t>
            </a:r>
            <a:r>
              <a:rPr lang="en-US" i="1">
                <a:latin typeface="Lucida Sans" pitchFamily="34" charset="0"/>
              </a:rPr>
              <a:t>/projectnb </a:t>
            </a:r>
            <a:r>
              <a:rPr lang="en-US" i="1" smtClean="0">
                <a:latin typeface="Lucida Sans" pitchFamily="34" charset="0"/>
              </a:rPr>
              <a:t> </a:t>
            </a:r>
            <a:r>
              <a:rPr lang="en-US" smtClean="0">
                <a:latin typeface="Lucida Sans" pitchFamily="34" charset="0"/>
              </a:rPr>
              <a:t>are shared by </a:t>
            </a:r>
            <a:r>
              <a:rPr lang="en-US">
                <a:latin typeface="Lucida Sans" pitchFamily="34" charset="0"/>
              </a:rPr>
              <a:t>SCC and </a:t>
            </a:r>
            <a:r>
              <a:rPr lang="en-US" smtClean="0">
                <a:latin typeface="Lucida Sans" pitchFamily="34" charset="0"/>
              </a:rPr>
              <a:t>Katana</a:t>
            </a:r>
          </a:p>
          <a:p>
            <a:pPr>
              <a:buFont typeface="Wingdings" pitchFamily="2" charset="2"/>
              <a:buChar char="§"/>
              <a:defRPr/>
            </a:pPr>
            <a:r>
              <a:rPr lang="en-US" smtClean="0">
                <a:latin typeface="Lucida Sans" pitchFamily="34" charset="0"/>
              </a:rPr>
              <a:t>Home directories ($HOME) on SCC and Katana  are distinct (no migration)</a:t>
            </a:r>
          </a:p>
          <a:p>
            <a:pPr>
              <a:buFont typeface="Wingdings" pitchFamily="2" charset="2"/>
              <a:buChar char="§"/>
              <a:defRPr/>
            </a:pPr>
            <a:r>
              <a:rPr lang="en-US" smtClean="0">
                <a:latin typeface="Lucida Sans" pitchFamily="34" charset="0"/>
              </a:rPr>
              <a:t>In general, </a:t>
            </a:r>
            <a:r>
              <a:rPr lang="en-US" smtClean="0">
                <a:solidFill>
                  <a:schemeClr val="tx2"/>
                </a:solidFill>
                <a:latin typeface="Lucida Sans" pitchFamily="34" charset="0"/>
              </a:rPr>
              <a:t>don’t copy </a:t>
            </a:r>
            <a:r>
              <a:rPr lang="en-US" i="1" smtClean="0">
                <a:solidFill>
                  <a:schemeClr val="tx2"/>
                </a:solidFill>
                <a:latin typeface="Lucida Sans" pitchFamily="34" charset="0"/>
              </a:rPr>
              <a:t>dotfiles </a:t>
            </a:r>
            <a:r>
              <a:rPr lang="en-US" smtClean="0">
                <a:latin typeface="Lucida Sans" pitchFamily="34" charset="0"/>
              </a:rPr>
              <a:t>(</a:t>
            </a:r>
            <a:r>
              <a:rPr lang="en-US" i="1" smtClean="0">
                <a:latin typeface="Lucida Sans" pitchFamily="34" charset="0"/>
              </a:rPr>
              <a:t>e.g., .cshrc, .bash</a:t>
            </a:r>
            <a:r>
              <a:rPr lang="en-US" smtClean="0">
                <a:latin typeface="Lucida Sans" pitchFamily="34" charset="0"/>
              </a:rPr>
              <a:t>) among systems, otherwise things may break. Adding contents to them is OK</a:t>
            </a:r>
          </a:p>
          <a:p>
            <a:pPr>
              <a:buFont typeface="Wingdings" pitchFamily="2" charset="2"/>
              <a:buChar char="§"/>
              <a:defRPr/>
            </a:pPr>
            <a:r>
              <a:rPr lang="en-US" smtClean="0">
                <a:latin typeface="Lucida Sans" pitchFamily="34" charset="0"/>
              </a:rPr>
              <a:t>If you use </a:t>
            </a:r>
            <a:r>
              <a:rPr lang="en-US" i="1" smtClean="0">
                <a:latin typeface="Lucida Sans" pitchFamily="34" charset="0"/>
              </a:rPr>
              <a:t>.aliases </a:t>
            </a:r>
            <a:r>
              <a:rPr lang="en-US" smtClean="0">
                <a:latin typeface="Lucida Sans" pitchFamily="34" charset="0"/>
              </a:rPr>
              <a:t>on Katana, check before copying over to SCC</a:t>
            </a:r>
          </a:p>
          <a:p>
            <a:pPr>
              <a:buFont typeface="Wingdings" pitchFamily="2" charset="2"/>
              <a:buChar char="§"/>
              <a:defRPr/>
            </a:pPr>
            <a:r>
              <a:rPr lang="en-US" smtClean="0">
                <a:latin typeface="Lucida Sans" pitchFamily="34" charset="0"/>
              </a:rPr>
              <a:t>On SCC, to </a:t>
            </a:r>
            <a:r>
              <a:rPr lang="en-US">
                <a:latin typeface="Lucida Sans" pitchFamily="34" charset="0"/>
              </a:rPr>
              <a:t>access </a:t>
            </a:r>
            <a:r>
              <a:rPr lang="en-US" smtClean="0">
                <a:latin typeface="Lucida Sans" pitchFamily="34" charset="0"/>
              </a:rPr>
              <a:t>Katana home directory, </a:t>
            </a:r>
            <a:r>
              <a:rPr lang="en-US">
                <a:latin typeface="Lucida Sans" pitchFamily="34" charset="0"/>
              </a:rPr>
              <a:t>prepend </a:t>
            </a:r>
            <a:r>
              <a:rPr lang="en-US" smtClean="0">
                <a:latin typeface="Lucida Sans" pitchFamily="34" charset="0"/>
              </a:rPr>
              <a:t>file </a:t>
            </a:r>
            <a:r>
              <a:rPr lang="en-US">
                <a:latin typeface="Lucida Sans" pitchFamily="34" charset="0"/>
              </a:rPr>
              <a:t>path with </a:t>
            </a:r>
            <a:r>
              <a:rPr lang="en-US" b="1">
                <a:latin typeface="Lucida Sans" pitchFamily="34" charset="0"/>
              </a:rPr>
              <a:t>/</a:t>
            </a:r>
            <a:r>
              <a:rPr lang="en-US" b="1" smtClean="0">
                <a:latin typeface="Lucida Sans" pitchFamily="34" charset="0"/>
              </a:rPr>
              <a:t>katana</a:t>
            </a:r>
          </a:p>
          <a:p>
            <a:pPr marL="0" indent="0">
              <a:buNone/>
              <a:defRPr/>
            </a:pPr>
            <a:r>
              <a:rPr lang="en-US" smtClean="0">
                <a:latin typeface="Lucida Sans Typewriter" pitchFamily="49" charset="0"/>
              </a:rPr>
              <a:t>  scc1</a:t>
            </a:r>
            <a:r>
              <a:rPr lang="en-US">
                <a:latin typeface="Lucida Sans Typewriter" pitchFamily="49" charset="0"/>
              </a:rPr>
              <a:t>:~ % </a:t>
            </a:r>
            <a:r>
              <a:rPr lang="en-US" smtClean="0">
                <a:latin typeface="Lucida Sans Typewriter" pitchFamily="49" charset="0"/>
              </a:rPr>
              <a:t>cd </a:t>
            </a:r>
            <a:r>
              <a:rPr lang="en-US" b="1" smtClean="0">
                <a:latin typeface="Lucida Sans Typewriter" pitchFamily="49" charset="0"/>
              </a:rPr>
              <a:t>/katana/</a:t>
            </a:r>
            <a:r>
              <a:rPr lang="en-US" smtClean="0">
                <a:latin typeface="Lucida Sans Typewriter" pitchFamily="49" charset="0"/>
              </a:rPr>
              <a:t>usr3/graduate/user </a:t>
            </a:r>
            <a:endParaRPr lang="en-US" b="1">
              <a:latin typeface="Lucida Sans" pitchFamily="34" charset="0"/>
            </a:endParaRPr>
          </a:p>
          <a:p>
            <a:pPr marL="0" indent="0">
              <a:buNone/>
              <a:defRPr/>
            </a:pPr>
            <a:r>
              <a:rPr lang="en-US">
                <a:latin typeface="Lucida Sans Typewriter" pitchFamily="49" charset="0"/>
              </a:rPr>
              <a:t>  scc1:~ % cp myfile </a:t>
            </a:r>
            <a:r>
              <a:rPr lang="en-US" b="1">
                <a:latin typeface="Lucida Sans Typewriter" pitchFamily="49" charset="0"/>
              </a:rPr>
              <a:t>/</a:t>
            </a:r>
            <a:r>
              <a:rPr lang="en-US" b="1" smtClean="0">
                <a:latin typeface="Lucida Sans Typewriter" pitchFamily="49" charset="0"/>
              </a:rPr>
              <a:t>katana/</a:t>
            </a:r>
            <a:r>
              <a:rPr lang="en-US" smtClean="0">
                <a:latin typeface="Lucida Sans Typewriter" pitchFamily="49" charset="0"/>
              </a:rPr>
              <a:t>usr3/graduate/....../ .</a:t>
            </a:r>
            <a:endParaRPr lang="en-US">
              <a:latin typeface="Lucida Sans Typewriter" pitchFamily="49" charset="0"/>
            </a:endParaRPr>
          </a:p>
          <a:p>
            <a:pPr marL="0" indent="0">
              <a:buNone/>
              <a:defRPr/>
            </a:pPr>
            <a:r>
              <a:rPr lang="en-US">
                <a:latin typeface="Lucida Sans Typewriter" pitchFamily="49" charset="0"/>
              </a:rPr>
              <a:t>  scc1:~ % cp -r </a:t>
            </a:r>
            <a:r>
              <a:rPr lang="en-US" b="1">
                <a:latin typeface="Lucida Sans Typewriter" pitchFamily="49" charset="0"/>
              </a:rPr>
              <a:t>/katana/</a:t>
            </a:r>
            <a:r>
              <a:rPr lang="en-US">
                <a:latin typeface="Lucida Sans Typewriter" pitchFamily="49" charset="0"/>
              </a:rPr>
              <a:t>usr3/graduate/....../myfolder </a:t>
            </a:r>
            <a:r>
              <a:rPr lang="en-US" smtClean="0">
                <a:latin typeface="Lucida Sans Typewriter" pitchFamily="49" charset="0"/>
              </a:rPr>
              <a:t>.</a:t>
            </a:r>
            <a:endParaRPr lang="en-US" smtClean="0">
              <a:latin typeface="Lucida Sans" pitchFamily="34" charset="0"/>
            </a:endParaRPr>
          </a:p>
          <a:p>
            <a:pPr marL="0" indent="0">
              <a:lnSpc>
                <a:spcPct val="90000"/>
              </a:lnSpc>
              <a:buNone/>
              <a:defRPr/>
            </a:pPr>
            <a:r>
              <a:rPr lang="en-US"/>
              <a:t/>
            </a:r>
            <a:br>
              <a:rPr lang="en-US"/>
            </a:br>
            <a:endParaRPr lang="en-US">
              <a:latin typeface="Lucida Sans" pitchFamily="34" charset="0"/>
            </a:endParaRPr>
          </a:p>
        </p:txBody>
      </p:sp>
      <p:sp>
        <p:nvSpPr>
          <p:cNvPr id="3" name="Title 2"/>
          <p:cNvSpPr>
            <a:spLocks noGrp="1"/>
          </p:cNvSpPr>
          <p:nvPr>
            <p:ph type="title"/>
          </p:nvPr>
        </p:nvSpPr>
        <p:spPr/>
        <p:txBody>
          <a:bodyPr/>
          <a:lstStyle/>
          <a:p>
            <a:r>
              <a:rPr lang="en-US" smtClean="0">
                <a:latin typeface="Lucida Sans" pitchFamily="34" charset="0"/>
                <a:cs typeface="Arial" pitchFamily="34" charset="0"/>
              </a:rPr>
              <a:t>Where are my files on SCC and Katana ?</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4</a:t>
            </a:fld>
            <a:endParaRPr lang="en-US"/>
          </a:p>
        </p:txBody>
      </p:sp>
    </p:spTree>
    <p:extLst>
      <p:ext uri="{BB962C8B-B14F-4D97-AF65-F5344CB8AC3E}">
        <p14:creationId xmlns:p14="http://schemas.microsoft.com/office/powerpoint/2010/main" val="308374555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174969"/>
            <a:ext cx="8245367" cy="4700312"/>
          </a:xfrm>
        </p:spPr>
        <p:txBody>
          <a:bodyPr/>
          <a:lstStyle/>
          <a:p>
            <a:pPr marL="0" indent="0">
              <a:lnSpc>
                <a:spcPct val="90000"/>
              </a:lnSpc>
              <a:buNone/>
              <a:defRPr/>
            </a:pPr>
            <a:r>
              <a:rPr lang="en-US">
                <a:latin typeface="Lucida Sans" pitchFamily="34" charset="0"/>
              </a:rPr>
              <a:t>T</a:t>
            </a:r>
            <a:r>
              <a:rPr lang="en-US" smtClean="0">
                <a:latin typeface="Lucida Sans" pitchFamily="34" charset="0"/>
              </a:rPr>
              <a:t>o maintain a single copy of a file on both SCC and Katana home directories, you may accomplish it with:</a:t>
            </a:r>
          </a:p>
          <a:p>
            <a:pPr marL="0" indent="0">
              <a:lnSpc>
                <a:spcPct val="90000"/>
              </a:lnSpc>
              <a:buNone/>
              <a:defRPr/>
            </a:pPr>
            <a:endParaRPr lang="en-US" smtClean="0"/>
          </a:p>
          <a:p>
            <a:pPr>
              <a:lnSpc>
                <a:spcPct val="90000"/>
              </a:lnSpc>
              <a:buFont typeface="Wingdings" pitchFamily="2" charset="2"/>
              <a:buChar char="§"/>
              <a:defRPr/>
            </a:pPr>
            <a:r>
              <a:rPr lang="en-US" smtClean="0"/>
              <a:t>makefile</a:t>
            </a:r>
          </a:p>
          <a:p>
            <a:pPr marL="0" indent="0">
              <a:lnSpc>
                <a:spcPct val="90000"/>
              </a:lnSpc>
              <a:buNone/>
              <a:defRPr/>
            </a:pPr>
            <a:r>
              <a:rPr lang="en-US" smtClean="0"/>
              <a:t># source is on Katana, executable is local on SCC</a:t>
            </a:r>
          </a:p>
          <a:p>
            <a:pPr marL="0" indent="0">
              <a:lnSpc>
                <a:spcPct val="90000"/>
              </a:lnSpc>
              <a:buNone/>
              <a:defRPr/>
            </a:pPr>
            <a:r>
              <a:rPr lang="en-US" smtClean="0"/>
              <a:t>BASE </a:t>
            </a:r>
            <a:r>
              <a:rPr lang="en-US"/>
              <a:t>= /</a:t>
            </a:r>
            <a:r>
              <a:rPr lang="en-US" smtClean="0"/>
              <a:t>katana/usr3/graduate/username</a:t>
            </a:r>
            <a:endParaRPr lang="en-US"/>
          </a:p>
          <a:p>
            <a:pPr marL="0" indent="0">
              <a:lnSpc>
                <a:spcPct val="90000"/>
              </a:lnSpc>
              <a:buNone/>
              <a:defRPr/>
            </a:pPr>
            <a:r>
              <a:rPr lang="en-US" smtClean="0"/>
              <a:t>mm_mpi_gnu: ${BASE}/matrix_multiply_mpi.f90</a:t>
            </a:r>
            <a:endParaRPr lang="en-US"/>
          </a:p>
          <a:p>
            <a:pPr marL="0" indent="0">
              <a:lnSpc>
                <a:spcPct val="90000"/>
              </a:lnSpc>
              <a:buNone/>
              <a:defRPr/>
            </a:pPr>
            <a:r>
              <a:rPr lang="en-US"/>
              <a:t>        mpif90 -o $@ </a:t>
            </a:r>
            <a:r>
              <a:rPr lang="en-US" smtClean="0"/>
              <a:t>${BASE}/matrix_multiply_mpi.f90 </a:t>
            </a:r>
            <a:r>
              <a:rPr lang="en-US"/>
              <a:t>-</a:t>
            </a:r>
            <a:r>
              <a:rPr lang="en-US" smtClean="0"/>
              <a:t>O3</a:t>
            </a:r>
          </a:p>
          <a:p>
            <a:pPr marL="0" indent="0">
              <a:lnSpc>
                <a:spcPct val="90000"/>
              </a:lnSpc>
              <a:buNone/>
              <a:defRPr/>
            </a:pPr>
            <a:endParaRPr lang="en-US" smtClean="0"/>
          </a:p>
          <a:p>
            <a:pPr marL="0" indent="0">
              <a:lnSpc>
                <a:spcPct val="90000"/>
              </a:lnSpc>
              <a:buNone/>
              <a:defRPr/>
            </a:pPr>
            <a:r>
              <a:rPr lang="en-US" smtClean="0"/>
              <a:t># source on Katana, build exec for AMD &amp; Intel &amp; move back to Katana </a:t>
            </a:r>
            <a:endParaRPr lang="en-US"/>
          </a:p>
          <a:p>
            <a:pPr marL="0" indent="0">
              <a:lnSpc>
                <a:spcPct val="90000"/>
              </a:lnSpc>
              <a:buNone/>
              <a:defRPr/>
            </a:pPr>
            <a:r>
              <a:rPr lang="en-US" smtClean="0"/>
              <a:t>mm_mpi_katana</a:t>
            </a:r>
            <a:r>
              <a:rPr lang="en-US"/>
              <a:t>: </a:t>
            </a:r>
            <a:r>
              <a:rPr lang="en-US" smtClean="0"/>
              <a:t>${BASE}matrix_multiply_acc.f90</a:t>
            </a:r>
            <a:endParaRPr lang="en-US"/>
          </a:p>
          <a:p>
            <a:pPr marL="0" indent="0">
              <a:lnSpc>
                <a:spcPct val="90000"/>
              </a:lnSpc>
              <a:buNone/>
              <a:defRPr/>
            </a:pPr>
            <a:r>
              <a:rPr lang="en-US"/>
              <a:t>        </a:t>
            </a:r>
            <a:r>
              <a:rPr lang="en-US" smtClean="0"/>
              <a:t>mpif90 </a:t>
            </a:r>
            <a:r>
              <a:rPr lang="en-US"/>
              <a:t>-o $@ </a:t>
            </a:r>
            <a:r>
              <a:rPr lang="en-US" smtClean="0"/>
              <a:t>${BASE}matrix_multiply_acc.f90 –O3  -tp  x64</a:t>
            </a:r>
          </a:p>
          <a:p>
            <a:pPr marL="0" indent="0">
              <a:lnSpc>
                <a:spcPct val="90000"/>
              </a:lnSpc>
              <a:buNone/>
              <a:defRPr/>
            </a:pPr>
            <a:r>
              <a:rPr lang="en-US" smtClean="0"/>
              <a:t>        mv $@ ${BASE}/</a:t>
            </a:r>
          </a:p>
          <a:p>
            <a:pPr marL="0" indent="0">
              <a:lnSpc>
                <a:spcPct val="90000"/>
              </a:lnSpc>
              <a:buNone/>
              <a:defRPr/>
            </a:pPr>
            <a:endParaRPr lang="en-US"/>
          </a:p>
          <a:p>
            <a:pPr>
              <a:lnSpc>
                <a:spcPct val="90000"/>
              </a:lnSpc>
              <a:buFont typeface="Wingdings" pitchFamily="2" charset="2"/>
              <a:buChar char="§"/>
              <a:defRPr/>
            </a:pPr>
            <a:r>
              <a:rPr lang="en-US" smtClean="0"/>
              <a:t>Symbolic link      abc.c in folder Misc on SCC points to a real file on Katana</a:t>
            </a:r>
          </a:p>
          <a:p>
            <a:pPr marL="0" indent="0">
              <a:lnSpc>
                <a:spcPct val="90000"/>
              </a:lnSpc>
              <a:buNone/>
              <a:defRPr/>
            </a:pPr>
            <a:r>
              <a:rPr lang="en-US"/>
              <a:t> </a:t>
            </a:r>
            <a:r>
              <a:rPr lang="en-US" smtClean="0"/>
              <a:t>  scc1:~ % </a:t>
            </a:r>
            <a:r>
              <a:rPr lang="en-US" smtClean="0">
                <a:solidFill>
                  <a:schemeClr val="tx2"/>
                </a:solidFill>
              </a:rPr>
              <a:t>ln –s</a:t>
            </a:r>
            <a:r>
              <a:rPr lang="en-US" smtClean="0"/>
              <a:t> /katana/usr4/ugrad/name/abc.c Misc/abc.c</a:t>
            </a:r>
          </a:p>
        </p:txBody>
      </p:sp>
      <p:sp>
        <p:nvSpPr>
          <p:cNvPr id="3" name="Title 2"/>
          <p:cNvSpPr>
            <a:spLocks noGrp="1"/>
          </p:cNvSpPr>
          <p:nvPr>
            <p:ph type="title"/>
          </p:nvPr>
        </p:nvSpPr>
        <p:spPr/>
        <p:txBody>
          <a:bodyPr>
            <a:normAutofit/>
          </a:bodyPr>
          <a:lstStyle/>
          <a:p>
            <a:r>
              <a:rPr lang="en-US" smtClean="0">
                <a:latin typeface="Lucida Sans" pitchFamily="34" charset="0"/>
                <a:cs typeface="Arial" pitchFamily="34" charset="0"/>
              </a:rPr>
              <a:t>How to Keep $HOME Files  In Sync </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5</a:t>
            </a:fld>
            <a:endParaRPr lang="en-US"/>
          </a:p>
        </p:txBody>
      </p:sp>
    </p:spTree>
    <p:extLst>
      <p:ext uri="{BB962C8B-B14F-4D97-AF65-F5344CB8AC3E}">
        <p14:creationId xmlns:p14="http://schemas.microsoft.com/office/powerpoint/2010/main" val="4066388890"/>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206500"/>
            <a:ext cx="8403021" cy="4876800"/>
          </a:xfrm>
        </p:spPr>
        <p:txBody>
          <a:bodyPr/>
          <a:lstStyle/>
          <a:p>
            <a:pPr>
              <a:lnSpc>
                <a:spcPct val="90000"/>
              </a:lnSpc>
              <a:buFont typeface="Wingdings" pitchFamily="2" charset="2"/>
              <a:buChar char="§"/>
              <a:defRPr/>
            </a:pPr>
            <a:r>
              <a:rPr lang="en-US" smtClean="0">
                <a:latin typeface="Lucida Sans" pitchFamily="34" charset="0"/>
              </a:rPr>
              <a:t>Compilers</a:t>
            </a:r>
          </a:p>
          <a:p>
            <a:pPr lvl="1">
              <a:lnSpc>
                <a:spcPct val="90000"/>
              </a:lnSpc>
              <a:buFont typeface="Wingdings" pitchFamily="2" charset="2"/>
              <a:buChar char="§"/>
              <a:defRPr/>
            </a:pPr>
            <a:r>
              <a:rPr lang="en-US" smtClean="0">
                <a:latin typeface="Lucida Sans" pitchFamily="34" charset="0"/>
              </a:rPr>
              <a:t>GNU: </a:t>
            </a:r>
            <a:r>
              <a:rPr lang="en-US" i="1" smtClean="0">
                <a:latin typeface="Lucida Sans" pitchFamily="34" charset="0"/>
              </a:rPr>
              <a:t>gcc, c++, gfortran -- </a:t>
            </a:r>
            <a:r>
              <a:rPr lang="en-US" smtClean="0">
                <a:latin typeface="Lucida Console" pitchFamily="49" charset="0"/>
              </a:rPr>
              <a:t>optimize </a:t>
            </a:r>
            <a:r>
              <a:rPr lang="en-US">
                <a:latin typeface="Lucida Console" pitchFamily="49" charset="0"/>
              </a:rPr>
              <a:t>with </a:t>
            </a:r>
            <a:r>
              <a:rPr lang="en-US" i="1">
                <a:latin typeface="Lucida Console" pitchFamily="49" charset="0"/>
              </a:rPr>
              <a:t>–O3 </a:t>
            </a:r>
            <a:endParaRPr lang="en-US" i="1" smtClean="0">
              <a:latin typeface="Lucida Sans" pitchFamily="34" charset="0"/>
            </a:endParaRPr>
          </a:p>
          <a:p>
            <a:pPr lvl="1">
              <a:lnSpc>
                <a:spcPct val="90000"/>
              </a:lnSpc>
              <a:buFont typeface="Wingdings" pitchFamily="2" charset="2"/>
              <a:buChar char="§"/>
              <a:defRPr/>
            </a:pPr>
            <a:r>
              <a:rPr lang="en-US" smtClean="0">
                <a:latin typeface="Lucida Sans" pitchFamily="34" charset="0"/>
              </a:rPr>
              <a:t>PGI: </a:t>
            </a:r>
            <a:r>
              <a:rPr lang="en-US" i="1" smtClean="0">
                <a:latin typeface="Lucida Sans" pitchFamily="34" charset="0"/>
              </a:rPr>
              <a:t>pgcc, pgCC, pgfortran -- </a:t>
            </a:r>
            <a:r>
              <a:rPr lang="en-US">
                <a:latin typeface="Lucida Console" pitchFamily="49" charset="0"/>
              </a:rPr>
              <a:t>optimize with </a:t>
            </a:r>
            <a:r>
              <a:rPr lang="en-US" i="1" smtClean="0">
                <a:latin typeface="Lucida Console" pitchFamily="49" charset="0"/>
              </a:rPr>
              <a:t>–fast</a:t>
            </a:r>
            <a:endParaRPr lang="en-US" i="1" smtClean="0">
              <a:latin typeface="Lucida Sans" pitchFamily="34" charset="0"/>
            </a:endParaRPr>
          </a:p>
          <a:p>
            <a:pPr>
              <a:lnSpc>
                <a:spcPct val="90000"/>
              </a:lnSpc>
              <a:buFont typeface="Wingdings" pitchFamily="2" charset="2"/>
              <a:buChar char="§"/>
              <a:defRPr/>
            </a:pPr>
            <a:r>
              <a:rPr lang="en-US" smtClean="0">
                <a:latin typeface="Lucida Sans" pitchFamily="34" charset="0"/>
              </a:rPr>
              <a:t>MPI</a:t>
            </a:r>
            <a:endParaRPr lang="en-US">
              <a:latin typeface="Lucida Sans" pitchFamily="34" charset="0"/>
            </a:endParaRPr>
          </a:p>
          <a:p>
            <a:pPr lvl="1">
              <a:buFont typeface="Wingdings" pitchFamily="2" charset="2"/>
              <a:buChar char="§"/>
              <a:defRPr/>
            </a:pPr>
            <a:r>
              <a:rPr lang="en-US" sz="1400">
                <a:solidFill>
                  <a:schemeClr val="tx2"/>
                </a:solidFill>
                <a:latin typeface="Lucida Console" pitchFamily="49" charset="0"/>
              </a:rPr>
              <a:t>MPI </a:t>
            </a:r>
            <a:r>
              <a:rPr lang="en-US" sz="1400" smtClean="0">
                <a:solidFill>
                  <a:schemeClr val="tx2"/>
                </a:solidFill>
                <a:latin typeface="Lucida Console" pitchFamily="49" charset="0"/>
              </a:rPr>
              <a:t>wrapper: </a:t>
            </a:r>
            <a:r>
              <a:rPr lang="en-US" sz="1400">
                <a:latin typeface="Lucida Console" pitchFamily="49" charset="0"/>
              </a:rPr>
              <a:t>mpicc, mpiCC, </a:t>
            </a:r>
            <a:r>
              <a:rPr lang="en-US" sz="1400" smtClean="0">
                <a:latin typeface="Lucida Console" pitchFamily="49" charset="0"/>
              </a:rPr>
              <a:t>mpif90 – built for GNU compilers (PGI later) </a:t>
            </a:r>
            <a:endParaRPr lang="en-US" sz="1600" smtClean="0">
              <a:solidFill>
                <a:schemeClr val="tx2"/>
              </a:solidFill>
              <a:latin typeface="Lucida Console" pitchFamily="49" charset="0"/>
            </a:endParaRPr>
          </a:p>
          <a:p>
            <a:pPr lvl="1">
              <a:buFont typeface="Wingdings" pitchFamily="2" charset="2"/>
              <a:buChar char="§"/>
              <a:defRPr/>
            </a:pPr>
            <a:r>
              <a:rPr lang="en-US" sz="1400" smtClean="0">
                <a:solidFill>
                  <a:schemeClr val="tx2"/>
                </a:solidFill>
                <a:latin typeface="Lucida Console" pitchFamily="49" charset="0"/>
              </a:rPr>
              <a:t>MPI </a:t>
            </a:r>
            <a:r>
              <a:rPr lang="en-US" sz="1400">
                <a:solidFill>
                  <a:schemeClr val="tx2"/>
                </a:solidFill>
                <a:latin typeface="Lucida Console" pitchFamily="49" charset="0"/>
              </a:rPr>
              <a:t>implementation: </a:t>
            </a:r>
            <a:r>
              <a:rPr lang="en-US" sz="1400" smtClean="0">
                <a:latin typeface="Lucida Console" pitchFamily="49" charset="0"/>
              </a:rPr>
              <a:t>OpenMPI</a:t>
            </a:r>
          </a:p>
          <a:p>
            <a:pPr lvl="1">
              <a:buFont typeface="Wingdings" pitchFamily="2" charset="2"/>
              <a:buChar char="§"/>
              <a:defRPr/>
            </a:pPr>
            <a:r>
              <a:rPr lang="en-US" sz="1400" i="1" smtClean="0">
                <a:solidFill>
                  <a:schemeClr val="tx2"/>
                </a:solidFill>
                <a:latin typeface="Lucida Console" pitchFamily="49" charset="0"/>
              </a:rPr>
              <a:t>mpif90 –show</a:t>
            </a:r>
            <a:r>
              <a:rPr lang="en-US" sz="1400" smtClean="0">
                <a:solidFill>
                  <a:schemeClr val="tx2"/>
                </a:solidFill>
                <a:latin typeface="Lucida Console" pitchFamily="49" charset="0"/>
              </a:rPr>
              <a:t>  </a:t>
            </a:r>
            <a:r>
              <a:rPr lang="en-US" sz="1400" smtClean="0">
                <a:latin typeface="Lucida Console" pitchFamily="49" charset="0"/>
              </a:rPr>
              <a:t>shows what compiler family, linked libs, etc.  </a:t>
            </a:r>
            <a:endParaRPr lang="en-US" sz="1400" smtClean="0">
              <a:latin typeface="Lucida Console" pitchFamily="49" charset="0"/>
            </a:endParaRPr>
          </a:p>
          <a:p>
            <a:pPr>
              <a:buFont typeface="Wingdings" pitchFamily="2" charset="2"/>
              <a:buChar char="§"/>
              <a:defRPr/>
            </a:pPr>
            <a:r>
              <a:rPr lang="en-US" smtClean="0">
                <a:latin typeface="Lucida Console" pitchFamily="49" charset="0"/>
              </a:rPr>
              <a:t>OpenMP – shared-memory directive-based parallel computing for CPUs; turn on with </a:t>
            </a:r>
            <a:r>
              <a:rPr lang="en-US" i="1" smtClean="0">
                <a:solidFill>
                  <a:schemeClr val="tx2"/>
                </a:solidFill>
                <a:latin typeface="Lucida Console" pitchFamily="49" charset="0"/>
              </a:rPr>
              <a:t>-mp </a:t>
            </a:r>
            <a:r>
              <a:rPr lang="en-US" smtClean="0">
                <a:latin typeface="Lucida Console" pitchFamily="49" charset="0"/>
              </a:rPr>
              <a:t>(PGI); </a:t>
            </a:r>
            <a:r>
              <a:rPr lang="en-US" i="1" smtClean="0">
                <a:solidFill>
                  <a:schemeClr val="tx2"/>
                </a:solidFill>
                <a:latin typeface="Lucida Console" pitchFamily="49" charset="0"/>
              </a:rPr>
              <a:t>-fopenmp </a:t>
            </a:r>
            <a:r>
              <a:rPr lang="en-US" smtClean="0">
                <a:latin typeface="Lucida Console" pitchFamily="49" charset="0"/>
              </a:rPr>
              <a:t>(GNU)</a:t>
            </a:r>
          </a:p>
          <a:p>
            <a:pPr>
              <a:buFont typeface="Wingdings" pitchFamily="2" charset="2"/>
              <a:buChar char="§"/>
              <a:defRPr/>
            </a:pPr>
            <a:r>
              <a:rPr lang="en-US" smtClean="0">
                <a:latin typeface="Lucida Console" pitchFamily="49" charset="0"/>
              </a:rPr>
              <a:t>OpenACC – directive-based parallel computing for GPUs;</a:t>
            </a:r>
          </a:p>
          <a:p>
            <a:pPr marL="0" indent="0">
              <a:buNone/>
              <a:defRPr/>
            </a:pPr>
            <a:r>
              <a:rPr lang="en-US">
                <a:latin typeface="Lucida Console" pitchFamily="49" charset="0"/>
              </a:rPr>
              <a:t> </a:t>
            </a:r>
            <a:r>
              <a:rPr lang="en-US" smtClean="0">
                <a:latin typeface="Lucida Console" pitchFamily="49" charset="0"/>
              </a:rPr>
              <a:t>turn on with: </a:t>
            </a:r>
            <a:r>
              <a:rPr lang="en-US" i="1" smtClean="0">
                <a:solidFill>
                  <a:schemeClr val="tx2"/>
                </a:solidFill>
                <a:latin typeface="Lucida Console" pitchFamily="49" charset="0"/>
              </a:rPr>
              <a:t>-acc </a:t>
            </a:r>
            <a:r>
              <a:rPr lang="en-US" smtClean="0">
                <a:latin typeface="Lucida Console" pitchFamily="49" charset="0"/>
              </a:rPr>
              <a:t>(PGI)</a:t>
            </a:r>
          </a:p>
          <a:p>
            <a:pPr>
              <a:buFont typeface="Wingdings" pitchFamily="2" charset="2"/>
              <a:buChar char="§"/>
              <a:defRPr/>
            </a:pPr>
            <a:r>
              <a:rPr lang="en-US" smtClean="0">
                <a:latin typeface="Lucida Console" pitchFamily="49" charset="0"/>
              </a:rPr>
              <a:t>Cuda-based GPU computing (Katia will talk about this)</a:t>
            </a:r>
            <a:endParaRPr lang="en-US">
              <a:latin typeface="Lucida Console" pitchFamily="49" charset="0"/>
            </a:endParaRPr>
          </a:p>
        </p:txBody>
      </p:sp>
      <p:sp>
        <p:nvSpPr>
          <p:cNvPr id="3" name="Title 2"/>
          <p:cNvSpPr>
            <a:spLocks noGrp="1"/>
          </p:cNvSpPr>
          <p:nvPr>
            <p:ph type="title"/>
          </p:nvPr>
        </p:nvSpPr>
        <p:spPr/>
        <p:txBody>
          <a:bodyPr/>
          <a:lstStyle/>
          <a:p>
            <a:r>
              <a:rPr lang="en-US" smtClean="0">
                <a:latin typeface="Lucida Sans" pitchFamily="34" charset="0"/>
                <a:cs typeface="Arial" pitchFamily="34" charset="0"/>
              </a:rPr>
              <a:t>Compilers  . . .</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6</a:t>
            </a:fld>
            <a:endParaRPr lang="en-US"/>
          </a:p>
        </p:txBody>
      </p:sp>
    </p:spTree>
    <p:extLst>
      <p:ext uri="{BB962C8B-B14F-4D97-AF65-F5344CB8AC3E}">
        <p14:creationId xmlns:p14="http://schemas.microsoft.com/office/powerpoint/2010/main" val="219102420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53949"/>
            <a:ext cx="8392510" cy="4321941"/>
          </a:xfrm>
        </p:spPr>
        <p:txBody>
          <a:bodyPr/>
          <a:lstStyle/>
          <a:p>
            <a:pPr>
              <a:buFont typeface="Wingdings" pitchFamily="2" charset="2"/>
              <a:buChar char="§"/>
              <a:defRPr/>
            </a:pPr>
            <a:r>
              <a:rPr lang="en-US">
                <a:solidFill>
                  <a:schemeClr val="tx2"/>
                </a:solidFill>
                <a:latin typeface="Lucida Sans" pitchFamily="34" charset="0"/>
              </a:rPr>
              <a:t>Open Grid Scheduler (OGS)</a:t>
            </a:r>
            <a:r>
              <a:rPr lang="en-US">
                <a:latin typeface="Lucida Sans" pitchFamily="34" charset="0"/>
              </a:rPr>
              <a:t> is open source version of Katana’s SGE Batch scripts for both are essentially  </a:t>
            </a:r>
            <a:r>
              <a:rPr lang="en-US" smtClean="0">
                <a:latin typeface="Lucida Sans" pitchFamily="34" charset="0"/>
              </a:rPr>
              <a:t>interchangeable</a:t>
            </a:r>
            <a:endParaRPr lang="en-US">
              <a:latin typeface="Lucida Sans" pitchFamily="34" charset="0"/>
            </a:endParaRPr>
          </a:p>
          <a:p>
            <a:pPr lvl="1">
              <a:buFont typeface="Wingdings" pitchFamily="2" charset="2"/>
              <a:buChar char="§"/>
              <a:defRPr/>
            </a:pPr>
            <a:r>
              <a:rPr lang="en-US">
                <a:latin typeface="Lucida Console" pitchFamily="49" charset="0"/>
              </a:rPr>
              <a:t>Batch commands: </a:t>
            </a:r>
            <a:r>
              <a:rPr lang="en-US" i="1">
                <a:latin typeface="Lucida Sans Typewriter" pitchFamily="49" charset="0"/>
              </a:rPr>
              <a:t>qsub, qstat, qdel, </a:t>
            </a:r>
            <a:r>
              <a:rPr lang="en-US" i="1" smtClean="0">
                <a:latin typeface="Lucida Sans Typewriter" pitchFamily="49" charset="0"/>
              </a:rPr>
              <a:t>qhost, </a:t>
            </a:r>
            <a:r>
              <a:rPr lang="en-US" smtClean="0">
                <a:latin typeface="Lucida Sans Typewriter" pitchFamily="49" charset="0"/>
              </a:rPr>
              <a:t>. </a:t>
            </a:r>
            <a:r>
              <a:rPr lang="en-US">
                <a:latin typeface="Lucida Sans Typewriter" pitchFamily="49" charset="0"/>
              </a:rPr>
              <a:t>. </a:t>
            </a:r>
            <a:r>
              <a:rPr lang="en-US" smtClean="0">
                <a:latin typeface="Lucida Sans Typewriter" pitchFamily="49" charset="0"/>
              </a:rPr>
              <a:t>.</a:t>
            </a:r>
          </a:p>
          <a:p>
            <a:pPr lvl="1">
              <a:buFont typeface="Wingdings" pitchFamily="2" charset="2"/>
              <a:buChar char="§"/>
              <a:defRPr/>
            </a:pPr>
            <a:r>
              <a:rPr lang="en-US" i="1" smtClean="0">
                <a:solidFill>
                  <a:schemeClr val="tx2"/>
                </a:solidFill>
                <a:latin typeface="Lucida Console" pitchFamily="49" charset="0"/>
              </a:rPr>
              <a:t>Files needed by a compute node must reside on SCC, e.g., executables and I/O data files (/katana not supported on nodes)</a:t>
            </a:r>
            <a:endParaRPr lang="en-US" i="1">
              <a:solidFill>
                <a:schemeClr val="tx2"/>
              </a:solidFill>
              <a:latin typeface="Lucida Console" pitchFamily="49" charset="0"/>
            </a:endParaRPr>
          </a:p>
          <a:p>
            <a:pPr lvl="1">
              <a:buFont typeface="Wingdings" pitchFamily="2" charset="2"/>
              <a:buChar char="§"/>
              <a:defRPr/>
            </a:pPr>
            <a:r>
              <a:rPr lang="en-US">
                <a:latin typeface="Lucida Sans" pitchFamily="34" charset="0"/>
              </a:rPr>
              <a:t>OpenMP or thread-based jobs: </a:t>
            </a:r>
            <a:r>
              <a:rPr lang="en-US" i="1">
                <a:latin typeface="Lucida Sans" pitchFamily="34" charset="0"/>
              </a:rPr>
              <a:t>-pe omp N    (1 &lt;= N &lt;= 16)</a:t>
            </a:r>
          </a:p>
          <a:p>
            <a:pPr lvl="1">
              <a:buFont typeface="Wingdings" pitchFamily="2" charset="2"/>
              <a:buChar char="§"/>
              <a:defRPr/>
            </a:pPr>
            <a:r>
              <a:rPr lang="en-US">
                <a:latin typeface="Lucida Sans" pitchFamily="34" charset="0"/>
              </a:rPr>
              <a:t>MPI jobs: </a:t>
            </a:r>
            <a:r>
              <a:rPr lang="en-US" i="1">
                <a:latin typeface="Lucida Sans" pitchFamily="34" charset="0"/>
              </a:rPr>
              <a:t>-pe mpi_</a:t>
            </a:r>
            <a:r>
              <a:rPr lang="en-US" i="1">
                <a:solidFill>
                  <a:schemeClr val="tx2"/>
                </a:solidFill>
                <a:latin typeface="Lucida Sans" pitchFamily="34" charset="0"/>
              </a:rPr>
              <a:t>X</a:t>
            </a:r>
            <a:r>
              <a:rPr lang="en-US" i="1">
                <a:latin typeface="Lucida Sans" pitchFamily="34" charset="0"/>
              </a:rPr>
              <a:t>_tasks_per_node </a:t>
            </a:r>
            <a:r>
              <a:rPr lang="en-US" i="1">
                <a:solidFill>
                  <a:schemeClr val="tx2"/>
                </a:solidFill>
                <a:latin typeface="Lucida Sans" pitchFamily="34" charset="0"/>
              </a:rPr>
              <a:t>N</a:t>
            </a:r>
            <a:r>
              <a:rPr lang="en-US" i="1">
                <a:latin typeface="Lucida Sans" pitchFamily="34" charset="0"/>
              </a:rPr>
              <a:t>   ( X=4, 8, 16; N=i*X; i=1, 2, 3, . . </a:t>
            </a:r>
            <a:r>
              <a:rPr lang="en-US" i="1" smtClean="0">
                <a:latin typeface="Lucida Sans" pitchFamily="34" charset="0"/>
              </a:rPr>
              <a:t>.)</a:t>
            </a:r>
          </a:p>
          <a:p>
            <a:pPr lvl="2">
              <a:buFont typeface="Wingdings" pitchFamily="2" charset="2"/>
              <a:buChar char="§"/>
              <a:defRPr/>
            </a:pPr>
            <a:r>
              <a:rPr lang="en-US" i="1" smtClean="0">
                <a:latin typeface="Lucida Sans" pitchFamily="34" charset="0"/>
              </a:rPr>
              <a:t>Example: X=4, N=16  </a:t>
            </a:r>
            <a:r>
              <a:rPr lang="en-US" i="1" smtClean="0">
                <a:latin typeface="Lucida Sans" pitchFamily="34" charset="0"/>
                <a:sym typeface="Wingdings" pitchFamily="2" charset="2"/>
              </a:rPr>
              <a:t>=&gt; 4 nodes with 4 cores each (rest of each node shared)</a:t>
            </a:r>
          </a:p>
          <a:p>
            <a:pPr lvl="2">
              <a:buFont typeface="Wingdings" pitchFamily="2" charset="2"/>
              <a:buChar char="§"/>
              <a:defRPr/>
            </a:pPr>
            <a:r>
              <a:rPr lang="en-US" i="1" smtClean="0">
                <a:latin typeface="Lucida Sans" pitchFamily="34" charset="0"/>
                <a:sym typeface="Wingdings" pitchFamily="2" charset="2"/>
              </a:rPr>
              <a:t>Example: X=16, N=16 =&gt; exclusive use of an entire node; 2 nodes if N=32</a:t>
            </a:r>
            <a:endParaRPr lang="en-US" i="1">
              <a:latin typeface="Lucida Sans" pitchFamily="34" charset="0"/>
            </a:endParaRPr>
          </a:p>
          <a:p>
            <a:pPr lvl="1">
              <a:buFont typeface="Wingdings" pitchFamily="2" charset="2"/>
              <a:buChar char="§"/>
              <a:defRPr/>
            </a:pPr>
            <a:r>
              <a:rPr lang="en-US">
                <a:latin typeface="Lucida Sans" pitchFamily="34" charset="0"/>
              </a:rPr>
              <a:t>Serial jobs: omit </a:t>
            </a:r>
            <a:r>
              <a:rPr lang="en-US" i="1">
                <a:latin typeface="Lucida Sans" pitchFamily="34" charset="0"/>
              </a:rPr>
              <a:t>-pe</a:t>
            </a:r>
          </a:p>
          <a:p>
            <a:pPr lvl="1">
              <a:buFont typeface="Wingdings" pitchFamily="2" charset="2"/>
              <a:buChar char="§"/>
              <a:defRPr/>
            </a:pPr>
            <a:r>
              <a:rPr lang="en-US">
                <a:latin typeface="Lucida Sans" pitchFamily="34" charset="0"/>
              </a:rPr>
              <a:t>Cuda-based </a:t>
            </a:r>
            <a:r>
              <a:rPr lang="en-US" smtClean="0">
                <a:latin typeface="Lucida Sans" pitchFamily="34" charset="0"/>
              </a:rPr>
              <a:t>GPU </a:t>
            </a:r>
            <a:r>
              <a:rPr lang="en-US">
                <a:latin typeface="Lucida Sans" pitchFamily="34" charset="0"/>
              </a:rPr>
              <a:t>jobs:</a:t>
            </a:r>
            <a:r>
              <a:rPr lang="en-US" i="1">
                <a:latin typeface="Lucida Sans" pitchFamily="34" charset="0"/>
              </a:rPr>
              <a:t>  </a:t>
            </a:r>
            <a:r>
              <a:rPr lang="en-US" smtClean="0">
                <a:latin typeface="Lucida Sans" pitchFamily="34" charset="0"/>
              </a:rPr>
              <a:t>available July 1; </a:t>
            </a:r>
            <a:r>
              <a:rPr lang="en-US">
                <a:latin typeface="Lucida Sans" pitchFamily="34" charset="0"/>
              </a:rPr>
              <a:t>use </a:t>
            </a:r>
            <a:r>
              <a:rPr lang="en-US" smtClean="0">
                <a:latin typeface="Lucida Sans" pitchFamily="34" charset="0"/>
              </a:rPr>
              <a:t>Katana now</a:t>
            </a:r>
            <a:endParaRPr lang="en-US">
              <a:latin typeface="Lucida Sans" pitchFamily="34" charset="0"/>
            </a:endParaRPr>
          </a:p>
          <a:p>
            <a:pPr lvl="1">
              <a:buFont typeface="Wingdings" pitchFamily="2" charset="2"/>
              <a:buChar char="§"/>
              <a:defRPr/>
            </a:pPr>
            <a:r>
              <a:rPr lang="en-US">
                <a:latin typeface="Lucida Sans" pitchFamily="34" charset="0"/>
              </a:rPr>
              <a:t>OpenACC-based </a:t>
            </a:r>
            <a:r>
              <a:rPr lang="en-US" smtClean="0">
                <a:latin typeface="Lucida Sans" pitchFamily="34" charset="0"/>
              </a:rPr>
              <a:t>GPU </a:t>
            </a:r>
            <a:r>
              <a:rPr lang="en-US">
                <a:latin typeface="Lucida Sans" pitchFamily="34" charset="0"/>
              </a:rPr>
              <a:t>jobs: </a:t>
            </a:r>
            <a:r>
              <a:rPr lang="en-US" smtClean="0">
                <a:latin typeface="Lucida Sans" pitchFamily="34" charset="0"/>
              </a:rPr>
              <a:t>available July 1; </a:t>
            </a:r>
            <a:r>
              <a:rPr lang="en-US">
                <a:latin typeface="Lucida Sans" pitchFamily="34" charset="0"/>
              </a:rPr>
              <a:t>use Katana </a:t>
            </a:r>
            <a:r>
              <a:rPr lang="en-US" smtClean="0">
                <a:latin typeface="Lucida Sans" pitchFamily="34" charset="0"/>
              </a:rPr>
              <a:t>now</a:t>
            </a:r>
            <a:endParaRPr lang="en-US">
              <a:latin typeface="Lucida Sans" pitchFamily="34" charset="0"/>
            </a:endParaRPr>
          </a:p>
          <a:p>
            <a:pPr lvl="1">
              <a:buFont typeface="Wingdings" pitchFamily="2" charset="2"/>
              <a:buChar char="§"/>
              <a:defRPr/>
            </a:pPr>
            <a:r>
              <a:rPr lang="en-US">
                <a:latin typeface="Lucida Sans" pitchFamily="34" charset="0"/>
              </a:rPr>
              <a:t>Default walltime limit: </a:t>
            </a:r>
            <a:r>
              <a:rPr lang="en-US" i="1">
                <a:solidFill>
                  <a:schemeClr val="tx2"/>
                </a:solidFill>
                <a:latin typeface="Lucida Sans" pitchFamily="34" charset="0"/>
              </a:rPr>
              <a:t>12 </a:t>
            </a:r>
            <a:r>
              <a:rPr lang="en-US" i="1" smtClean="0">
                <a:solidFill>
                  <a:schemeClr val="tx2"/>
                </a:solidFill>
                <a:latin typeface="Lucida Sans" pitchFamily="34" charset="0"/>
              </a:rPr>
              <a:t>hours </a:t>
            </a:r>
            <a:r>
              <a:rPr lang="en-US" smtClean="0">
                <a:latin typeface="Lucida Sans" pitchFamily="34" charset="0"/>
              </a:rPr>
              <a:t>(</a:t>
            </a:r>
            <a:r>
              <a:rPr lang="en-US" i="1" smtClean="0">
                <a:latin typeface="Lucida Sans" pitchFamily="34" charset="0"/>
              </a:rPr>
              <a:t>2 hours</a:t>
            </a:r>
            <a:r>
              <a:rPr lang="en-US" smtClean="0">
                <a:latin typeface="Lucida Sans" pitchFamily="34" charset="0"/>
              </a:rPr>
              <a:t> on Katana)</a:t>
            </a:r>
          </a:p>
          <a:p>
            <a:pPr lvl="1">
              <a:buFont typeface="Wingdings" pitchFamily="2" charset="2"/>
              <a:buChar char="§"/>
              <a:defRPr/>
            </a:pPr>
            <a:r>
              <a:rPr lang="en-US" smtClean="0">
                <a:latin typeface="Lucida Sans" pitchFamily="34" charset="0"/>
              </a:rPr>
              <a:t>Maximum walltime limit: </a:t>
            </a:r>
            <a:r>
              <a:rPr lang="en-US" i="1" smtClean="0">
                <a:solidFill>
                  <a:schemeClr val="tx2"/>
                </a:solidFill>
                <a:latin typeface="Lucida Sans" pitchFamily="34" charset="0"/>
              </a:rPr>
              <a:t>no limit for now </a:t>
            </a:r>
            <a:r>
              <a:rPr lang="en-US" i="1" smtClean="0">
                <a:latin typeface="Lucida Sans" pitchFamily="34" charset="0"/>
              </a:rPr>
              <a:t>(24/72 hours </a:t>
            </a:r>
            <a:r>
              <a:rPr lang="en-US" smtClean="0">
                <a:latin typeface="Lucida Sans" pitchFamily="34" charset="0"/>
              </a:rPr>
              <a:t>on Katana</a:t>
            </a:r>
            <a:r>
              <a:rPr lang="en-US" i="1" smtClean="0">
                <a:latin typeface="Lucida Sans" pitchFamily="34" charset="0"/>
              </a:rPr>
              <a:t>)</a:t>
            </a:r>
            <a:endParaRPr lang="en-US">
              <a:latin typeface="Lucida Sans" pitchFamily="34" charset="0"/>
            </a:endParaRPr>
          </a:p>
          <a:p>
            <a:pPr lvl="1">
              <a:buFont typeface="Wingdings" pitchFamily="2" charset="2"/>
              <a:buChar char="§"/>
              <a:defRPr/>
            </a:pPr>
            <a:r>
              <a:rPr lang="en-US">
                <a:latin typeface="Lucida Sans" pitchFamily="34" charset="0"/>
              </a:rPr>
              <a:t>Core </a:t>
            </a:r>
            <a:r>
              <a:rPr lang="en-US" smtClean="0">
                <a:latin typeface="Lucida Sans" pitchFamily="34" charset="0"/>
              </a:rPr>
              <a:t>use limit</a:t>
            </a:r>
            <a:r>
              <a:rPr lang="en-US">
                <a:latin typeface="Lucida Sans" pitchFamily="34" charset="0"/>
              </a:rPr>
              <a:t>: </a:t>
            </a:r>
            <a:r>
              <a:rPr lang="en-US" smtClean="0">
                <a:solidFill>
                  <a:schemeClr val="tx2"/>
                </a:solidFill>
                <a:latin typeface="Lucida Sans" pitchFamily="34" charset="0"/>
                <a:cs typeface="Arial"/>
              </a:rPr>
              <a:t>≤ </a:t>
            </a:r>
            <a:r>
              <a:rPr lang="en-US" i="1" smtClean="0">
                <a:solidFill>
                  <a:schemeClr val="tx2"/>
                </a:solidFill>
                <a:latin typeface="Lucida Sans" pitchFamily="34" charset="0"/>
              </a:rPr>
              <a:t>256</a:t>
            </a:r>
            <a:r>
              <a:rPr lang="en-US">
                <a:solidFill>
                  <a:schemeClr val="tx2"/>
                </a:solidFill>
                <a:latin typeface="Lucida Sans" pitchFamily="34" charset="0"/>
              </a:rPr>
              <a:t> </a:t>
            </a:r>
            <a:r>
              <a:rPr lang="en-US" smtClean="0">
                <a:solidFill>
                  <a:schemeClr val="tx2"/>
                </a:solidFill>
                <a:latin typeface="Lucida Sans" pitchFamily="34" charset="0"/>
              </a:rPr>
              <a:t>cores</a:t>
            </a:r>
            <a:r>
              <a:rPr lang="en-US" smtClean="0">
                <a:latin typeface="Lucida Sans" pitchFamily="34" charset="0"/>
              </a:rPr>
              <a:t> (fewer </a:t>
            </a:r>
            <a:r>
              <a:rPr lang="en-US">
                <a:latin typeface="Lucida Sans" pitchFamily="34" charset="0"/>
              </a:rPr>
              <a:t>later) </a:t>
            </a:r>
            <a:r>
              <a:rPr lang="en-US" smtClean="0">
                <a:latin typeface="Lucida Sans" pitchFamily="34" charset="0"/>
              </a:rPr>
              <a:t>concurrently per user (</a:t>
            </a:r>
            <a:r>
              <a:rPr lang="en-US" i="1" smtClean="0">
                <a:latin typeface="Lucida Sans" pitchFamily="34" charset="0"/>
              </a:rPr>
              <a:t>128</a:t>
            </a:r>
            <a:r>
              <a:rPr lang="en-US" smtClean="0">
                <a:latin typeface="Lucida Sans" pitchFamily="34" charset="0"/>
              </a:rPr>
              <a:t> on Katana)</a:t>
            </a:r>
          </a:p>
        </p:txBody>
      </p:sp>
      <p:sp>
        <p:nvSpPr>
          <p:cNvPr id="3" name="Title 2"/>
          <p:cNvSpPr>
            <a:spLocks noGrp="1"/>
          </p:cNvSpPr>
          <p:nvPr>
            <p:ph type="title"/>
          </p:nvPr>
        </p:nvSpPr>
        <p:spPr/>
        <p:txBody>
          <a:bodyPr/>
          <a:lstStyle/>
          <a:p>
            <a:r>
              <a:rPr lang="en-US" smtClean="0">
                <a:latin typeface="Lucida Sans" pitchFamily="34" charset="0"/>
                <a:cs typeface="Arial" pitchFamily="34" charset="0"/>
              </a:rPr>
              <a:t>Batch Usages</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7</a:t>
            </a:fld>
            <a:endParaRPr lang="en-US"/>
          </a:p>
        </p:txBody>
      </p:sp>
    </p:spTree>
    <p:extLst>
      <p:ext uri="{BB962C8B-B14F-4D97-AF65-F5344CB8AC3E}">
        <p14:creationId xmlns:p14="http://schemas.microsoft.com/office/powerpoint/2010/main" val="219102420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latin typeface="Lucida Sans" pitchFamily="34" charset="0"/>
                <a:cs typeface="Arial" pitchFamily="34" charset="0"/>
              </a:rPr>
              <a:t>MPI Square Matrix Multiply on SCC </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8</a:t>
            </a:fld>
            <a:endParaRPr lang="en-US"/>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2000" y="1389130"/>
            <a:ext cx="5080000" cy="3733800"/>
          </a:xfrm>
        </p:spPr>
      </p:pic>
      <p:sp>
        <p:nvSpPr>
          <p:cNvPr id="2" name="TextBox 1"/>
          <p:cNvSpPr txBox="1"/>
          <p:nvPr/>
        </p:nvSpPr>
        <p:spPr>
          <a:xfrm>
            <a:off x="746234" y="5559972"/>
            <a:ext cx="7651532" cy="830997"/>
          </a:xfrm>
          <a:prstGeom prst="rect">
            <a:avLst/>
          </a:prstGeom>
          <a:noFill/>
        </p:spPr>
        <p:txBody>
          <a:bodyPr wrap="square" rtlCol="0">
            <a:spAutoFit/>
          </a:bodyPr>
          <a:lstStyle/>
          <a:p>
            <a:pPr marL="342900" indent="-342900">
              <a:buFont typeface="Wingdings" pitchFamily="2" charset="2"/>
              <a:buChar char="§"/>
            </a:pPr>
            <a:r>
              <a:rPr lang="en-US" sz="1600" smtClean="0">
                <a:latin typeface="Lucida Console" pitchFamily="49" charset="0"/>
              </a:rPr>
              <a:t> 2x8 cores </a:t>
            </a:r>
            <a:r>
              <a:rPr lang="en-US" sz="1600" smtClean="0">
                <a:latin typeface="Lucida Console" pitchFamily="49" charset="0"/>
                <a:sym typeface="Wingdings" pitchFamily="2" charset="2"/>
              </a:rPr>
              <a:t>case uses</a:t>
            </a:r>
            <a:r>
              <a:rPr lang="en-US" sz="1600" smtClean="0">
                <a:latin typeface="Lucida Console" pitchFamily="49" charset="0"/>
              </a:rPr>
              <a:t> -pe mpi_8_tasks_per_node 16</a:t>
            </a:r>
          </a:p>
          <a:p>
            <a:pPr marL="342900" indent="-342900">
              <a:buFont typeface="Wingdings" pitchFamily="2" charset="2"/>
              <a:buChar char="§"/>
            </a:pPr>
            <a:r>
              <a:rPr lang="en-US" sz="1600" smtClean="0">
                <a:latin typeface="Lucida Console" pitchFamily="49" charset="0"/>
              </a:rPr>
              <a:t> 4x8 cores case uses </a:t>
            </a:r>
            <a:r>
              <a:rPr lang="en-US" sz="1600">
                <a:latin typeface="Lucida Console" pitchFamily="49" charset="0"/>
              </a:rPr>
              <a:t>-pe mpi_8_tasks_per_node </a:t>
            </a:r>
            <a:r>
              <a:rPr lang="en-US" sz="1600" smtClean="0">
                <a:latin typeface="Lucida Console" pitchFamily="49" charset="0"/>
              </a:rPr>
              <a:t>32</a:t>
            </a:r>
            <a:endParaRPr lang="en-US" sz="1600">
              <a:latin typeface="Lucida Console" pitchFamily="49" charset="0"/>
            </a:endParaRPr>
          </a:p>
          <a:p>
            <a:pPr marL="342900" indent="-342900">
              <a:buFont typeface="Wingdings" pitchFamily="2" charset="2"/>
              <a:buChar char="§"/>
            </a:pPr>
            <a:r>
              <a:rPr lang="en-US" sz="1600" smtClean="0">
                <a:latin typeface="Lucida Console" pitchFamily="49" charset="0"/>
              </a:rPr>
              <a:t>2x16 </a:t>
            </a:r>
            <a:r>
              <a:rPr lang="en-US" sz="1600">
                <a:latin typeface="Lucida Console" pitchFamily="49" charset="0"/>
              </a:rPr>
              <a:t>cores </a:t>
            </a:r>
            <a:r>
              <a:rPr lang="en-US" sz="1600" smtClean="0">
                <a:latin typeface="Lucida Console" pitchFamily="49" charset="0"/>
                <a:sym typeface="Wingdings" pitchFamily="2" charset="2"/>
              </a:rPr>
              <a:t>case uses</a:t>
            </a:r>
            <a:r>
              <a:rPr lang="en-US" sz="1600" smtClean="0">
                <a:latin typeface="Lucida Console" pitchFamily="49" charset="0"/>
              </a:rPr>
              <a:t> </a:t>
            </a:r>
            <a:r>
              <a:rPr lang="en-US" sz="1600">
                <a:latin typeface="Lucida Console" pitchFamily="49" charset="0"/>
              </a:rPr>
              <a:t>-pe </a:t>
            </a:r>
            <a:r>
              <a:rPr lang="en-US" sz="1600" smtClean="0">
                <a:latin typeface="Lucida Console" pitchFamily="49" charset="0"/>
              </a:rPr>
              <a:t>mpi_16_tasks_per_node 32</a:t>
            </a:r>
            <a:endParaRPr lang="en-US" sz="1600">
              <a:latin typeface="Lucida Console" pitchFamily="49" charset="0"/>
            </a:endParaRPr>
          </a:p>
        </p:txBody>
      </p:sp>
    </p:spTree>
    <p:extLst>
      <p:ext uri="{BB962C8B-B14F-4D97-AF65-F5344CB8AC3E}">
        <p14:creationId xmlns:p14="http://schemas.microsoft.com/office/powerpoint/2010/main" val="388338493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latin typeface="Lucida Sans" pitchFamily="34" charset="0"/>
                <a:cs typeface="Arial" pitchFamily="34" charset="0"/>
              </a:rPr>
              <a:t>MPI Square Matrix Multiply on Katana </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9</a:t>
            </a:fld>
            <a:endParaRPr lang="en-US"/>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2000" y="1407960"/>
            <a:ext cx="5080000" cy="3759200"/>
          </a:xfrm>
        </p:spPr>
      </p:pic>
    </p:spTree>
    <p:extLst>
      <p:ext uri="{BB962C8B-B14F-4D97-AF65-F5344CB8AC3E}">
        <p14:creationId xmlns:p14="http://schemas.microsoft.com/office/powerpoint/2010/main" val="492761100"/>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latin typeface="Lucida Sans" pitchFamily="34" charset="0"/>
                <a:cs typeface="Arial" pitchFamily="34" charset="0"/>
              </a:rPr>
              <a:t>MPI Square Matrix Multiply on the Blue Gene </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10</a:t>
            </a:fld>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2000" y="1311180"/>
            <a:ext cx="5080000" cy="3784600"/>
          </a:xfrm>
        </p:spPr>
      </p:pic>
      <p:sp>
        <p:nvSpPr>
          <p:cNvPr id="2" name="TextBox 1"/>
          <p:cNvSpPr txBox="1"/>
          <p:nvPr/>
        </p:nvSpPr>
        <p:spPr>
          <a:xfrm>
            <a:off x="851338" y="5423338"/>
            <a:ext cx="7504386" cy="830997"/>
          </a:xfrm>
          <a:prstGeom prst="rect">
            <a:avLst/>
          </a:prstGeom>
          <a:noFill/>
        </p:spPr>
        <p:txBody>
          <a:bodyPr wrap="square" rtlCol="0">
            <a:spAutoFit/>
          </a:bodyPr>
          <a:lstStyle/>
          <a:p>
            <a:r>
              <a:rPr lang="en-US" sz="1600" smtClean="0">
                <a:latin typeface="Lucida Sans" pitchFamily="34" charset="0"/>
                <a:cs typeface="Lucida Sans" pitchFamily="34" charset="0"/>
              </a:rPr>
              <a:t>For this application, wall time is shorter with 16 cores on the SCC than 128 cores on the Blue Gene. With significantly more memory and application software, the SCC is more general-purpose and versatile.</a:t>
            </a:r>
            <a:endParaRPr lang="en-US" sz="1600">
              <a:latin typeface="Lucida Sans" pitchFamily="34" charset="0"/>
              <a:cs typeface="Lucida Sans" pitchFamily="34" charset="0"/>
            </a:endParaRPr>
          </a:p>
        </p:txBody>
      </p:sp>
    </p:spTree>
    <p:extLst>
      <p:ext uri="{BB962C8B-B14F-4D97-AF65-F5344CB8AC3E}">
        <p14:creationId xmlns:p14="http://schemas.microsoft.com/office/powerpoint/2010/main" val="49276110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53950"/>
            <a:ext cx="8229600" cy="2797940"/>
          </a:xfrm>
        </p:spPr>
        <p:txBody>
          <a:bodyPr/>
          <a:lstStyle/>
          <a:p>
            <a:pPr>
              <a:buFont typeface="Wingdings" pitchFamily="2" charset="2"/>
              <a:buChar char="§"/>
              <a:defRPr/>
            </a:pPr>
            <a:r>
              <a:rPr lang="en-US" smtClean="0">
                <a:solidFill>
                  <a:schemeClr val="tx2"/>
                </a:solidFill>
                <a:latin typeface="Lucida Sans" pitchFamily="34" charset="0"/>
              </a:rPr>
              <a:t>Primarily to store temporary files during batch jobs </a:t>
            </a:r>
          </a:p>
          <a:p>
            <a:pPr lvl="1">
              <a:buFont typeface="Wingdings" pitchFamily="2" charset="2"/>
              <a:buChar char="§"/>
              <a:defRPr/>
            </a:pPr>
            <a:r>
              <a:rPr lang="en-US" i="1" smtClean="0">
                <a:latin typeface="Lucida Sans Typewriter" pitchFamily="49" charset="0"/>
              </a:rPr>
              <a:t>/scratch on</a:t>
            </a:r>
            <a:r>
              <a:rPr lang="en-US" smtClean="0">
                <a:latin typeface="Lucida Sans" pitchFamily="34" charset="0"/>
              </a:rPr>
              <a:t> login and compute nodes</a:t>
            </a:r>
          </a:p>
          <a:p>
            <a:pPr lvl="1">
              <a:buFont typeface="Wingdings" pitchFamily="2" charset="2"/>
              <a:buChar char="§"/>
              <a:defRPr/>
            </a:pPr>
            <a:r>
              <a:rPr lang="en-US" smtClean="0">
                <a:latin typeface="Lucida Sans" pitchFamily="34" charset="0"/>
              </a:rPr>
              <a:t>Not backed up. File life is 10 days</a:t>
            </a:r>
          </a:p>
          <a:p>
            <a:pPr lvl="1">
              <a:buFont typeface="Wingdings" pitchFamily="2" charset="2"/>
              <a:buChar char="§"/>
              <a:defRPr/>
            </a:pPr>
            <a:r>
              <a:rPr lang="en-US" smtClean="0">
                <a:latin typeface="Lucida Sans" pitchFamily="34" charset="0"/>
              </a:rPr>
              <a:t>Nodes are assigned at runtime. Node info accessible from $PE_HOSTFILE</a:t>
            </a:r>
          </a:p>
          <a:p>
            <a:pPr lvl="1">
              <a:buFont typeface="Wingdings" pitchFamily="2" charset="2"/>
              <a:buChar char="§"/>
              <a:defRPr/>
            </a:pPr>
            <a:r>
              <a:rPr lang="en-US" smtClean="0">
                <a:latin typeface="Lucida Sans" pitchFamily="34" charset="0"/>
              </a:rPr>
              <a:t>I/O addressing /scratch points to local compute node’s scratch</a:t>
            </a:r>
          </a:p>
          <a:p>
            <a:pPr lvl="1">
              <a:buFont typeface="Wingdings" pitchFamily="2" charset="2"/>
              <a:buChar char="§"/>
              <a:defRPr/>
            </a:pPr>
            <a:r>
              <a:rPr lang="en-US" smtClean="0">
                <a:latin typeface="Lucida Sans" pitchFamily="34" charset="0"/>
              </a:rPr>
              <a:t>After </a:t>
            </a:r>
            <a:r>
              <a:rPr lang="en-US">
                <a:latin typeface="Lucida Sans" pitchFamily="34" charset="0"/>
              </a:rPr>
              <a:t>batch job </a:t>
            </a:r>
            <a:r>
              <a:rPr lang="en-US" smtClean="0">
                <a:latin typeface="Lucida Sans" pitchFamily="34" charset="0"/>
              </a:rPr>
              <a:t>completes, assigned nodes are reported in </a:t>
            </a:r>
            <a:r>
              <a:rPr lang="en-US" i="1" smtClean="0">
                <a:latin typeface="Lucida Sans" pitchFamily="34" charset="0"/>
              </a:rPr>
              <a:t>your-batch-script.</a:t>
            </a:r>
            <a:r>
              <a:rPr lang="en-US" i="1" smtClean="0">
                <a:solidFill>
                  <a:schemeClr val="tx2"/>
                </a:solidFill>
                <a:latin typeface="Lucida Sans" pitchFamily="34" charset="0"/>
              </a:rPr>
              <a:t>po</a:t>
            </a:r>
            <a:r>
              <a:rPr lang="en-US" i="1" smtClean="0">
                <a:latin typeface="Lucida Sans" pitchFamily="34" charset="0"/>
              </a:rPr>
              <a:t>XXXX. </a:t>
            </a:r>
            <a:r>
              <a:rPr lang="en-US" smtClean="0">
                <a:latin typeface="Lucida Sans" pitchFamily="34" charset="0"/>
              </a:rPr>
              <a:t>To access your data </a:t>
            </a:r>
            <a:r>
              <a:rPr lang="en-US" i="1" smtClean="0">
                <a:latin typeface="Lucida Sans" pitchFamily="34" charset="0"/>
              </a:rPr>
              <a:t>. . .</a:t>
            </a:r>
            <a:endParaRPr lang="en-US" i="1">
              <a:latin typeface="Lucida Sans" pitchFamily="34" charset="0"/>
            </a:endParaRPr>
          </a:p>
          <a:p>
            <a:pPr marL="0" indent="0">
              <a:buNone/>
              <a:defRPr/>
            </a:pPr>
            <a:r>
              <a:rPr lang="en-US">
                <a:latin typeface="Lucida Sans" pitchFamily="34" charset="0"/>
              </a:rPr>
              <a:t>    scc1:~ % </a:t>
            </a:r>
            <a:r>
              <a:rPr lang="en-US">
                <a:latin typeface="Lucida Sans Typewriter" pitchFamily="49" charset="0"/>
              </a:rPr>
              <a:t>cd /</a:t>
            </a:r>
            <a:r>
              <a:rPr lang="en-US" smtClean="0">
                <a:latin typeface="Lucida Sans Typewriter" pitchFamily="49" charset="0"/>
              </a:rPr>
              <a:t>net/scc-ad8/scratch</a:t>
            </a:r>
          </a:p>
        </p:txBody>
      </p:sp>
      <p:sp>
        <p:nvSpPr>
          <p:cNvPr id="3" name="Title 2"/>
          <p:cNvSpPr>
            <a:spLocks noGrp="1"/>
          </p:cNvSpPr>
          <p:nvPr>
            <p:ph type="title"/>
          </p:nvPr>
        </p:nvSpPr>
        <p:spPr/>
        <p:txBody>
          <a:bodyPr/>
          <a:lstStyle/>
          <a:p>
            <a:r>
              <a:rPr lang="en-US" smtClean="0">
                <a:latin typeface="Lucida Sans" pitchFamily="34" charset="0"/>
                <a:cs typeface="Arial" pitchFamily="34" charset="0"/>
              </a:rPr>
              <a:t>Scratch Disks</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11</a:t>
            </a:fld>
            <a:endParaRPr lang="en-US"/>
          </a:p>
        </p:txBody>
      </p:sp>
    </p:spTree>
    <p:extLst>
      <p:ext uri="{BB962C8B-B14F-4D97-AF65-F5344CB8AC3E}">
        <p14:creationId xmlns:p14="http://schemas.microsoft.com/office/powerpoint/2010/main" val="2215217258"/>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53950"/>
            <a:ext cx="8229600" cy="4876800"/>
          </a:xfrm>
        </p:spPr>
        <p:txBody>
          <a:bodyPr/>
          <a:lstStyle/>
          <a:p>
            <a:pPr>
              <a:lnSpc>
                <a:spcPct val="90000"/>
              </a:lnSpc>
              <a:buFont typeface="Wingdings" pitchFamily="2" charset="2"/>
              <a:buChar char="§"/>
              <a:defRPr/>
            </a:pPr>
            <a:r>
              <a:rPr lang="en-US" smtClean="0">
                <a:latin typeface="Lucida Sans" pitchFamily="34" charset="0"/>
              </a:rPr>
              <a:t>Before the end of 2013</a:t>
            </a:r>
          </a:p>
          <a:p>
            <a:pPr>
              <a:lnSpc>
                <a:spcPct val="90000"/>
              </a:lnSpc>
              <a:buFont typeface="Wingdings" pitchFamily="2" charset="2"/>
              <a:buChar char="§"/>
              <a:defRPr/>
            </a:pPr>
            <a:endParaRPr lang="en-US">
              <a:latin typeface="Lucida Sans" pitchFamily="34" charset="0"/>
            </a:endParaRPr>
          </a:p>
        </p:txBody>
      </p:sp>
      <p:sp>
        <p:nvSpPr>
          <p:cNvPr id="3" name="Title 2"/>
          <p:cNvSpPr>
            <a:spLocks noGrp="1"/>
          </p:cNvSpPr>
          <p:nvPr>
            <p:ph type="title"/>
          </p:nvPr>
        </p:nvSpPr>
        <p:spPr/>
        <p:txBody>
          <a:bodyPr>
            <a:normAutofit/>
          </a:bodyPr>
          <a:lstStyle/>
          <a:p>
            <a:r>
              <a:rPr lang="en-US" smtClean="0">
                <a:latin typeface="Lucida Sans" pitchFamily="34" charset="0"/>
                <a:cs typeface="Arial" pitchFamily="34" charset="0"/>
              </a:rPr>
              <a:t>Phasing Out of Katana </a:t>
            </a:r>
            <a:r>
              <a:rPr lang="en-US">
                <a:latin typeface="Lucida Sans" pitchFamily="34" charset="0"/>
                <a:cs typeface="Arial" pitchFamily="34" charset="0"/>
              </a:rPr>
              <a:t>&amp;</a:t>
            </a:r>
            <a:r>
              <a:rPr lang="en-US" smtClean="0">
                <a:latin typeface="Lucida Sans" pitchFamily="34" charset="0"/>
                <a:cs typeface="Arial" pitchFamily="34" charset="0"/>
              </a:rPr>
              <a:t> Blue Gene ?</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12</a:t>
            </a:fld>
            <a:endParaRPr lang="en-US"/>
          </a:p>
        </p:txBody>
      </p:sp>
    </p:spTree>
    <p:extLst>
      <p:ext uri="{BB962C8B-B14F-4D97-AF65-F5344CB8AC3E}">
        <p14:creationId xmlns:p14="http://schemas.microsoft.com/office/powerpoint/2010/main" val="3083745559"/>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06500"/>
            <a:ext cx="8371490" cy="4876800"/>
          </a:xfrm>
        </p:spPr>
        <p:txBody>
          <a:bodyPr/>
          <a:lstStyle/>
          <a:p>
            <a:pPr>
              <a:lnSpc>
                <a:spcPct val="90000"/>
              </a:lnSpc>
              <a:buFont typeface="Wingdings" pitchFamily="2" charset="2"/>
              <a:buChar char="§"/>
              <a:defRPr/>
            </a:pPr>
            <a:r>
              <a:rPr lang="en-US" smtClean="0">
                <a:latin typeface="Lucida Sans" pitchFamily="34" charset="0"/>
              </a:rPr>
              <a:t>SCC home page</a:t>
            </a:r>
          </a:p>
          <a:p>
            <a:pPr marL="0" indent="0">
              <a:lnSpc>
                <a:spcPct val="90000"/>
              </a:lnSpc>
              <a:buNone/>
              <a:defRPr/>
            </a:pPr>
            <a:r>
              <a:rPr lang="en-US">
                <a:solidFill>
                  <a:schemeClr val="tx2"/>
                </a:solidFill>
                <a:latin typeface="Lucida Sans" pitchFamily="34" charset="0"/>
              </a:rPr>
              <a:t> </a:t>
            </a:r>
            <a:r>
              <a:rPr lang="en-US" smtClean="0">
                <a:solidFill>
                  <a:schemeClr val="tx2"/>
                </a:solidFill>
                <a:latin typeface="Lucida Sans" pitchFamily="34" charset="0"/>
              </a:rPr>
              <a:t>  </a:t>
            </a:r>
            <a:r>
              <a:rPr lang="en-US">
                <a:solidFill>
                  <a:srgbClr val="7030A0"/>
                </a:solidFill>
                <a:latin typeface="Lucida Sans" pitchFamily="34" charset="0"/>
                <a:hlinkClick r:id="rId2"/>
              </a:rPr>
              <a:t>http://</a:t>
            </a:r>
            <a:r>
              <a:rPr lang="en-US" smtClean="0">
                <a:solidFill>
                  <a:srgbClr val="7030A0"/>
                </a:solidFill>
                <a:latin typeface="Lucida Sans" pitchFamily="34" charset="0"/>
                <a:hlinkClick r:id="rId2"/>
              </a:rPr>
              <a:t>www.bu.edu/tech/about/research/computation/scc/</a:t>
            </a:r>
            <a:endParaRPr lang="en-US" smtClean="0">
              <a:solidFill>
                <a:schemeClr val="tx2"/>
              </a:solidFill>
              <a:latin typeface="Lucida Sans" pitchFamily="34" charset="0"/>
            </a:endParaRPr>
          </a:p>
          <a:p>
            <a:pPr>
              <a:lnSpc>
                <a:spcPct val="90000"/>
              </a:lnSpc>
              <a:buFont typeface="Wingdings" pitchFamily="2" charset="2"/>
              <a:buChar char="§"/>
              <a:defRPr/>
            </a:pPr>
            <a:r>
              <a:rPr lang="en-US" smtClean="0">
                <a:latin typeface="Lucida Sans" pitchFamily="34" charset="0"/>
              </a:rPr>
              <a:t>Status of Software packages: </a:t>
            </a:r>
            <a:r>
              <a:rPr lang="en-US">
                <a:solidFill>
                  <a:srgbClr val="7030A0"/>
                </a:solidFill>
                <a:latin typeface="Lucida Sans" pitchFamily="34" charset="0"/>
                <a:hlinkClick r:id="rId3"/>
              </a:rPr>
              <a:t>http://www.bu.edu/tech/about/research/computation/scc/software</a:t>
            </a:r>
            <a:r>
              <a:rPr lang="en-US" smtClean="0">
                <a:solidFill>
                  <a:srgbClr val="7030A0"/>
                </a:solidFill>
                <a:latin typeface="Lucida Sans" pitchFamily="34" charset="0"/>
                <a:hlinkClick r:id="rId3"/>
              </a:rPr>
              <a:t>/</a:t>
            </a:r>
            <a:endParaRPr lang="en-US" smtClean="0">
              <a:solidFill>
                <a:srgbClr val="7030A0"/>
              </a:solidFill>
              <a:latin typeface="Lucida Sans" pitchFamily="34" charset="0"/>
            </a:endParaRPr>
          </a:p>
          <a:p>
            <a:pPr>
              <a:lnSpc>
                <a:spcPct val="90000"/>
              </a:lnSpc>
              <a:buFont typeface="Wingdings" pitchFamily="2" charset="2"/>
              <a:buChar char="§"/>
              <a:defRPr/>
            </a:pPr>
            <a:r>
              <a:rPr lang="en-US" smtClean="0">
                <a:latin typeface="Lucida Sans" pitchFamily="34" charset="0"/>
              </a:rPr>
              <a:t>Software Updates</a:t>
            </a:r>
          </a:p>
          <a:p>
            <a:pPr marL="0" indent="0">
              <a:lnSpc>
                <a:spcPct val="90000"/>
              </a:lnSpc>
              <a:buNone/>
              <a:defRPr/>
            </a:pPr>
            <a:r>
              <a:rPr lang="en-US">
                <a:solidFill>
                  <a:srgbClr val="7030A0"/>
                </a:solidFill>
                <a:latin typeface="Lucida Sans" pitchFamily="34" charset="0"/>
              </a:rPr>
              <a:t> </a:t>
            </a:r>
            <a:r>
              <a:rPr lang="en-US" smtClean="0">
                <a:solidFill>
                  <a:srgbClr val="7030A0"/>
                </a:solidFill>
                <a:latin typeface="Lucida Sans" pitchFamily="34" charset="0"/>
              </a:rPr>
              <a:t> </a:t>
            </a:r>
            <a:r>
              <a:rPr lang="en-US">
                <a:solidFill>
                  <a:srgbClr val="7030A0"/>
                </a:solidFill>
                <a:latin typeface="Lucida Sans" pitchFamily="34" charset="0"/>
                <a:hlinkClick r:id="rId4"/>
              </a:rPr>
              <a:t>http://</a:t>
            </a:r>
            <a:r>
              <a:rPr lang="en-US" smtClean="0">
                <a:solidFill>
                  <a:srgbClr val="7030A0"/>
                </a:solidFill>
                <a:latin typeface="Lucida Sans" pitchFamily="34" charset="0"/>
                <a:hlinkClick r:id="rId4"/>
              </a:rPr>
              <a:t>www.bu.edu/tech/about/research/computation/scc/updates/</a:t>
            </a:r>
            <a:endParaRPr lang="en-US" smtClean="0">
              <a:solidFill>
                <a:srgbClr val="7030A0"/>
              </a:solidFill>
              <a:latin typeface="Lucida Sans" pitchFamily="34" charset="0"/>
            </a:endParaRPr>
          </a:p>
          <a:p>
            <a:pPr>
              <a:lnSpc>
                <a:spcPct val="90000"/>
              </a:lnSpc>
              <a:buFont typeface="Wingdings" pitchFamily="2" charset="2"/>
              <a:buChar char="§"/>
              <a:defRPr/>
            </a:pPr>
            <a:r>
              <a:rPr lang="en-US" smtClean="0">
                <a:latin typeface="Lucida Sans" pitchFamily="34" charset="0"/>
              </a:rPr>
              <a:t>Snapshots / IS&amp;T Archive / Tape Archive</a:t>
            </a:r>
          </a:p>
          <a:p>
            <a:pPr marL="0" indent="0">
              <a:lnSpc>
                <a:spcPct val="90000"/>
              </a:lnSpc>
              <a:buNone/>
              <a:defRPr/>
            </a:pPr>
            <a:r>
              <a:rPr lang="en-US">
                <a:solidFill>
                  <a:srgbClr val="7030A0"/>
                </a:solidFill>
                <a:latin typeface="Lucida Sans" pitchFamily="34" charset="0"/>
              </a:rPr>
              <a:t> </a:t>
            </a:r>
            <a:r>
              <a:rPr lang="en-US" smtClean="0">
                <a:solidFill>
                  <a:srgbClr val="7030A0"/>
                </a:solidFill>
                <a:latin typeface="Lucida Sans" pitchFamily="34" charset="0"/>
              </a:rPr>
              <a:t>  </a:t>
            </a:r>
            <a:r>
              <a:rPr lang="en-US">
                <a:hlinkClick r:id="rId5"/>
              </a:rPr>
              <a:t>http://www.bu.edu/tech/about/research/computation/file-storage/</a:t>
            </a:r>
            <a:endParaRPr lang="en-US" smtClean="0">
              <a:solidFill>
                <a:srgbClr val="7030A0"/>
              </a:solidFill>
              <a:latin typeface="Lucida Sans" pitchFamily="34" charset="0"/>
            </a:endParaRPr>
          </a:p>
          <a:p>
            <a:pPr>
              <a:lnSpc>
                <a:spcPct val="90000"/>
              </a:lnSpc>
              <a:buFont typeface="Wingdings" pitchFamily="2" charset="2"/>
              <a:buChar char="§"/>
              <a:defRPr/>
            </a:pPr>
            <a:r>
              <a:rPr lang="en-US" smtClean="0">
                <a:latin typeface="Lucida Sans" pitchFamily="34" charset="0"/>
              </a:rPr>
              <a:t>Technical Summary</a:t>
            </a:r>
          </a:p>
          <a:p>
            <a:pPr marL="0" indent="0">
              <a:lnSpc>
                <a:spcPct val="90000"/>
              </a:lnSpc>
              <a:buNone/>
              <a:defRPr/>
            </a:pPr>
            <a:r>
              <a:rPr lang="en-US">
                <a:solidFill>
                  <a:srgbClr val="7030A0"/>
                </a:solidFill>
                <a:latin typeface="Lucida Sans" pitchFamily="34" charset="0"/>
              </a:rPr>
              <a:t>   </a:t>
            </a:r>
            <a:r>
              <a:rPr lang="en-US">
                <a:solidFill>
                  <a:srgbClr val="7030A0"/>
                </a:solidFill>
                <a:latin typeface="Lucida Sans" pitchFamily="34" charset="0"/>
                <a:hlinkClick r:id="rId6"/>
              </a:rPr>
              <a:t>http://</a:t>
            </a:r>
            <a:r>
              <a:rPr lang="en-US" smtClean="0">
                <a:solidFill>
                  <a:srgbClr val="7030A0"/>
                </a:solidFill>
                <a:latin typeface="Lucida Sans" pitchFamily="34" charset="0"/>
                <a:hlinkClick r:id="rId6"/>
              </a:rPr>
              <a:t>www.bu.edu/tech/about/research/computation/tech-summary/</a:t>
            </a:r>
            <a:endParaRPr lang="en-US">
              <a:solidFill>
                <a:srgbClr val="7030A0"/>
              </a:solidFill>
              <a:latin typeface="Lucida Sans" pitchFamily="34" charset="0"/>
            </a:endParaRPr>
          </a:p>
        </p:txBody>
      </p:sp>
      <p:sp>
        <p:nvSpPr>
          <p:cNvPr id="3" name="Title 2"/>
          <p:cNvSpPr>
            <a:spLocks noGrp="1"/>
          </p:cNvSpPr>
          <p:nvPr>
            <p:ph type="title"/>
          </p:nvPr>
        </p:nvSpPr>
        <p:spPr/>
        <p:txBody>
          <a:bodyPr/>
          <a:lstStyle/>
          <a:p>
            <a:r>
              <a:rPr lang="en-US" smtClean="0">
                <a:latin typeface="Lucida Sans" pitchFamily="34" charset="0"/>
                <a:cs typeface="Arial" pitchFamily="34" charset="0"/>
              </a:rPr>
              <a:t>Relevant SCC Webpages</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13</a:t>
            </a:fld>
            <a:endParaRPr lang="en-US"/>
          </a:p>
        </p:txBody>
      </p:sp>
    </p:spTree>
    <p:extLst>
      <p:ext uri="{BB962C8B-B14F-4D97-AF65-F5344CB8AC3E}">
        <p14:creationId xmlns:p14="http://schemas.microsoft.com/office/powerpoint/2010/main" val="2816021901"/>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53949"/>
            <a:ext cx="8229600" cy="5299403"/>
          </a:xfrm>
        </p:spPr>
        <p:txBody>
          <a:bodyPr/>
          <a:lstStyle/>
          <a:p>
            <a:pPr eaLnBrk="1" hangingPunct="1">
              <a:buFont typeface="Wingdings" pitchFamily="2" charset="2"/>
              <a:buChar char="§"/>
              <a:defRPr/>
            </a:pPr>
            <a:r>
              <a:rPr lang="en-US" sz="2000" b="1" smtClean="0">
                <a:latin typeface="Lucida Sans" pitchFamily="34" charset="0"/>
              </a:rPr>
              <a:t>Research Computing </a:t>
            </a:r>
            <a:r>
              <a:rPr lang="en-US" sz="2000" b="1">
                <a:latin typeface="Lucida Sans" pitchFamily="34" charset="0"/>
              </a:rPr>
              <a:t>H</a:t>
            </a:r>
            <a:r>
              <a:rPr lang="en-US" sz="2000" b="1" smtClean="0">
                <a:latin typeface="Lucida Sans" pitchFamily="34" charset="0"/>
              </a:rPr>
              <a:t>ome </a:t>
            </a:r>
            <a:r>
              <a:rPr lang="en-US" sz="2000" b="1">
                <a:latin typeface="Lucida Sans" pitchFamily="34" charset="0"/>
              </a:rPr>
              <a:t>P</a:t>
            </a:r>
            <a:r>
              <a:rPr lang="en-US" sz="2000" b="1" smtClean="0">
                <a:latin typeface="Lucida Sans" pitchFamily="34" charset="0"/>
              </a:rPr>
              <a:t>age</a:t>
            </a:r>
            <a:r>
              <a:rPr lang="en-US" sz="2000" smtClean="0">
                <a:latin typeface="Lucida Sans" pitchFamily="34" charset="0"/>
              </a:rPr>
              <a:t>    </a:t>
            </a:r>
            <a:r>
              <a:rPr lang="en-US" sz="2000">
                <a:latin typeface="Lucida Sans" pitchFamily="34" charset="0"/>
              </a:rPr>
              <a:t>(</a:t>
            </a:r>
            <a:r>
              <a:rPr lang="en-US" sz="2000" smtClean="0">
                <a:latin typeface="Lucida Sans" pitchFamily="34" charset="0"/>
                <a:hlinkClick r:id="rId2"/>
              </a:rPr>
              <a:t>www.bu.edu/tech/about/research</a:t>
            </a:r>
            <a:r>
              <a:rPr lang="en-US" sz="2000">
                <a:latin typeface="Lucida Sans" pitchFamily="34" charset="0"/>
              </a:rPr>
              <a:t>)</a:t>
            </a:r>
          </a:p>
          <a:p>
            <a:pPr eaLnBrk="1" hangingPunct="1">
              <a:spcBef>
                <a:spcPct val="50000"/>
              </a:spcBef>
              <a:buClrTx/>
              <a:buFont typeface="Wingdings" pitchFamily="2" charset="2"/>
              <a:buChar char="§"/>
              <a:defRPr/>
            </a:pPr>
            <a:r>
              <a:rPr lang="en-US" sz="2000" b="1">
                <a:latin typeface="Lucida Sans" pitchFamily="34" charset="0"/>
              </a:rPr>
              <a:t>Resource Applications</a:t>
            </a:r>
            <a:r>
              <a:rPr lang="en-US" sz="2000">
                <a:latin typeface="Lucida Sans" pitchFamily="34" charset="0"/>
              </a:rPr>
              <a:t>  </a:t>
            </a:r>
            <a:r>
              <a:rPr lang="en-US" sz="2000">
                <a:latin typeface="Lucida Sans" pitchFamily="34" charset="0"/>
                <a:hlinkClick r:id="rId3"/>
              </a:rPr>
              <a:t>www.bu.edu/tech/accounts/special/research/accounts</a:t>
            </a:r>
            <a:endParaRPr lang="en-US" sz="2000">
              <a:latin typeface="Lucida Sans" pitchFamily="34" charset="0"/>
            </a:endParaRPr>
          </a:p>
          <a:p>
            <a:pPr eaLnBrk="1" hangingPunct="1">
              <a:buFont typeface="Wingdings" pitchFamily="2" charset="2"/>
              <a:buChar char="§"/>
              <a:defRPr/>
            </a:pPr>
            <a:r>
              <a:rPr lang="en-US" sz="2000" b="1">
                <a:latin typeface="Lucida Sans" pitchFamily="34" charset="0"/>
              </a:rPr>
              <a:t>Help</a:t>
            </a:r>
          </a:p>
          <a:p>
            <a:pPr lvl="1" eaLnBrk="1" hangingPunct="1">
              <a:defRPr/>
            </a:pPr>
            <a:r>
              <a:rPr lang="en-US" sz="2000" b="1">
                <a:latin typeface="Lucida Sans" pitchFamily="34" charset="0"/>
              </a:rPr>
              <a:t>System </a:t>
            </a:r>
          </a:p>
          <a:p>
            <a:pPr lvl="2" eaLnBrk="1" hangingPunct="1">
              <a:defRPr/>
            </a:pPr>
            <a:r>
              <a:rPr lang="en-US" sz="1600" b="1" smtClean="0">
                <a:latin typeface="Lucida Sans" pitchFamily="34" charset="0"/>
              </a:rPr>
              <a:t>help@scc.bu.edu</a:t>
            </a:r>
            <a:endParaRPr lang="en-US" sz="1600" b="1">
              <a:latin typeface="Lucida Sans" pitchFamily="34" charset="0"/>
            </a:endParaRPr>
          </a:p>
          <a:p>
            <a:pPr lvl="1" eaLnBrk="1" hangingPunct="1">
              <a:defRPr/>
            </a:pPr>
            <a:r>
              <a:rPr lang="en-US" sz="2000">
                <a:latin typeface="Lucida Sans" pitchFamily="34" charset="0"/>
              </a:rPr>
              <a:t>Web-based tutorials (</a:t>
            </a:r>
            <a:r>
              <a:rPr lang="en-US" sz="2000" smtClean="0">
                <a:latin typeface="Lucida Sans" pitchFamily="34" charset="0"/>
                <a:hlinkClick r:id="rId4"/>
              </a:rPr>
              <a:t>www.bu.edu/tech/about/research/training/online-tutorials</a:t>
            </a:r>
            <a:r>
              <a:rPr lang="en-US" sz="2000">
                <a:latin typeface="Lucida Sans" pitchFamily="34" charset="0"/>
              </a:rPr>
              <a:t>)</a:t>
            </a:r>
          </a:p>
          <a:p>
            <a:pPr lvl="1" eaLnBrk="1" hangingPunct="1">
              <a:buFontTx/>
              <a:buNone/>
              <a:defRPr/>
            </a:pPr>
            <a:r>
              <a:rPr lang="en-US" sz="2000">
                <a:latin typeface="Lucida Sans" pitchFamily="34" charset="0"/>
              </a:rPr>
              <a:t>    (MPI, OpenMP, MATLAB, IDL, Graphics tools)</a:t>
            </a:r>
          </a:p>
          <a:p>
            <a:pPr lvl="1" eaLnBrk="1" hangingPunct="1">
              <a:defRPr/>
            </a:pPr>
            <a:r>
              <a:rPr lang="en-US" sz="2000">
                <a:latin typeface="Lucida Sans" pitchFamily="34" charset="0"/>
              </a:rPr>
              <a:t>C</a:t>
            </a:r>
            <a:r>
              <a:rPr lang="en-US" sz="2000" smtClean="0">
                <a:latin typeface="Lucida Sans" pitchFamily="34" charset="0"/>
              </a:rPr>
              <a:t>onsultations </a:t>
            </a:r>
            <a:r>
              <a:rPr lang="en-US" sz="2000">
                <a:latin typeface="Lucida Sans" pitchFamily="34" charset="0"/>
              </a:rPr>
              <a:t>by appointment</a:t>
            </a:r>
          </a:p>
          <a:p>
            <a:pPr lvl="2" eaLnBrk="1" hangingPunct="1">
              <a:defRPr/>
            </a:pPr>
            <a:r>
              <a:rPr lang="en-US" sz="2000" smtClean="0">
                <a:latin typeface="Lucida Sans" pitchFamily="34" charset="0"/>
              </a:rPr>
              <a:t>Katia Oleinik (koleinik@bu.edu) – Graphics, R, Mathematica</a:t>
            </a:r>
          </a:p>
          <a:p>
            <a:pPr lvl="2" eaLnBrk="1" hangingPunct="1">
              <a:defRPr/>
            </a:pPr>
            <a:r>
              <a:rPr lang="en-US" sz="2000">
                <a:latin typeface="Lucida Sans" pitchFamily="34" charset="0"/>
              </a:rPr>
              <a:t>Yann Tambouret (yannpaul@bu.edu) – HPC, </a:t>
            </a:r>
            <a:r>
              <a:rPr lang="en-US" sz="2000" smtClean="0">
                <a:latin typeface="Lucida Sans" pitchFamily="34" charset="0"/>
              </a:rPr>
              <a:t>Python</a:t>
            </a:r>
          </a:p>
          <a:p>
            <a:pPr lvl="2" eaLnBrk="1" hangingPunct="1">
              <a:defRPr/>
            </a:pPr>
            <a:r>
              <a:rPr lang="en-US" sz="2000" smtClean="0">
                <a:latin typeface="Lucida Sans" pitchFamily="34" charset="0"/>
              </a:rPr>
              <a:t>Robert Putnam (putnam@bu.edu) – VR, C programming</a:t>
            </a:r>
          </a:p>
          <a:p>
            <a:pPr lvl="2" eaLnBrk="1" hangingPunct="1">
              <a:defRPr/>
            </a:pPr>
            <a:r>
              <a:rPr lang="en-US" sz="2000">
                <a:latin typeface="Lucida Sans" pitchFamily="34" charset="0"/>
              </a:rPr>
              <a:t>Kadin Tseng (kadin@bu.edu) – HPC, </a:t>
            </a:r>
            <a:r>
              <a:rPr lang="en-US" sz="2000" smtClean="0">
                <a:latin typeface="Lucida Sans" pitchFamily="34" charset="0"/>
              </a:rPr>
              <a:t>MATLAB, Fortran</a:t>
            </a:r>
            <a:endParaRPr lang="en-US" sz="2000">
              <a:latin typeface="Lucida Sans" pitchFamily="34" charset="0"/>
            </a:endParaRPr>
          </a:p>
        </p:txBody>
      </p:sp>
      <p:sp>
        <p:nvSpPr>
          <p:cNvPr id="3" name="Title 2"/>
          <p:cNvSpPr>
            <a:spLocks noGrp="1"/>
          </p:cNvSpPr>
          <p:nvPr>
            <p:ph type="title"/>
          </p:nvPr>
        </p:nvSpPr>
        <p:spPr/>
        <p:txBody>
          <a:bodyPr/>
          <a:lstStyle/>
          <a:p>
            <a:r>
              <a:rPr lang="en-US">
                <a:latin typeface="Lucida Sans" pitchFamily="34" charset="0"/>
              </a:rPr>
              <a:t>Useful SCV Info</a:t>
            </a:r>
            <a:endParaRPr lang="en-US"/>
          </a:p>
        </p:txBody>
      </p:sp>
      <p:sp>
        <p:nvSpPr>
          <p:cNvPr id="5" name="Footer Placeholder 4"/>
          <p:cNvSpPr>
            <a:spLocks noGrp="1"/>
          </p:cNvSpPr>
          <p:nvPr>
            <p:ph type="ftr" sz="quarter" idx="11"/>
          </p:nvPr>
        </p:nvSpPr>
        <p:spPr/>
        <p:txBody>
          <a:bodyPr/>
          <a:lstStyle/>
          <a:p>
            <a:pPr>
              <a:defRPr/>
            </a:pPr>
            <a:r>
              <a:rPr lang="en-US" i="1" smtClean="0"/>
              <a:t>Migrating to the SCC</a:t>
            </a:r>
            <a:endParaRPr lang="en-US" i="1"/>
          </a:p>
        </p:txBody>
      </p:sp>
      <p:sp>
        <p:nvSpPr>
          <p:cNvPr id="6" name="Slide Number Placeholder 5"/>
          <p:cNvSpPr>
            <a:spLocks noGrp="1"/>
          </p:cNvSpPr>
          <p:nvPr>
            <p:ph type="sldNum" sz="quarter" idx="12"/>
          </p:nvPr>
        </p:nvSpPr>
        <p:spPr/>
        <p:txBody>
          <a:bodyPr/>
          <a:lstStyle/>
          <a:p>
            <a:pPr>
              <a:defRPr/>
            </a:pPr>
            <a:fld id="{FAD69C41-6BBB-4AA5-BB6C-A0D3F52D1CC6}" type="slidenum">
              <a:rPr lang="en-US" smtClean="0"/>
              <a:pPr>
                <a:defRPr/>
              </a:pPr>
              <a:t>14</a:t>
            </a:fld>
            <a:endParaRPr lang="en-US"/>
          </a:p>
        </p:txBody>
      </p:sp>
    </p:spTree>
    <p:extLst>
      <p:ext uri="{BB962C8B-B14F-4D97-AF65-F5344CB8AC3E}">
        <p14:creationId xmlns:p14="http://schemas.microsoft.com/office/powerpoint/2010/main" val="3614181814"/>
      </p:ext>
    </p:extLst>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5">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BEC7C1"/>
      </a:hlink>
      <a:folHlink>
        <a:srgbClr val="BEC7C1"/>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41627</TotalTime>
  <Words>1197</Words>
  <Application>Microsoft Office PowerPoint</Application>
  <PresentationFormat>On-screen Show (4:3)</PresentationFormat>
  <Paragraphs>156</Paragraphs>
  <Slides>14</Slides>
  <Notes>1</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Clarity</vt:lpstr>
      <vt:lpstr>Custom Design</vt:lpstr>
      <vt:lpstr>MigratinG to the Shared Computing Cluster (SCC)</vt:lpstr>
      <vt:lpstr>Topics </vt:lpstr>
      <vt:lpstr>Highlights of Shared Computing Cluster (SCC)</vt:lpstr>
      <vt:lpstr>Where are my files on SCC and Katana ?</vt:lpstr>
      <vt:lpstr>How to Keep $HOME Files  In Sync </vt:lpstr>
      <vt:lpstr>Compilers  . . .</vt:lpstr>
      <vt:lpstr>Batch Usages</vt:lpstr>
      <vt:lpstr>MPI Square Matrix Multiply on SCC </vt:lpstr>
      <vt:lpstr>MPI Square Matrix Multiply on Katana </vt:lpstr>
      <vt:lpstr>MPI Square Matrix Multiply on the Blue Gene </vt:lpstr>
      <vt:lpstr>Scratch Disks</vt:lpstr>
      <vt:lpstr>Phasing Out of Katana &amp; Blue Gene ?</vt:lpstr>
      <vt:lpstr>Relevant SCC Webpages</vt:lpstr>
      <vt:lpstr>Useful SCV Info</vt:lpstr>
    </vt:vector>
  </TitlesOfParts>
  <Company>Boston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Kadin Tseng</dc:creator>
  <cp:lastModifiedBy>Kadin Tseng</cp:lastModifiedBy>
  <cp:revision>431</cp:revision>
  <cp:lastPrinted>2013-06-11T13:20:03Z</cp:lastPrinted>
  <dcterms:created xsi:type="dcterms:W3CDTF">2011-01-14T19:12:41Z</dcterms:created>
  <dcterms:modified xsi:type="dcterms:W3CDTF">2013-06-11T13:27:15Z</dcterms:modified>
</cp:coreProperties>
</file>