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heme/theme3.xml" ContentType="application/vnd.openxmlformats-officedocument.theme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75" r:id="rId2"/>
  </p:sldMasterIdLst>
  <p:notesMasterIdLst>
    <p:notesMasterId r:id="rId21"/>
  </p:notesMasterIdLst>
  <p:sldIdLst>
    <p:sldId id="609" r:id="rId3"/>
    <p:sldId id="578" r:id="rId4"/>
    <p:sldId id="612" r:id="rId5"/>
    <p:sldId id="613" r:id="rId6"/>
    <p:sldId id="618" r:id="rId7"/>
    <p:sldId id="619" r:id="rId8"/>
    <p:sldId id="620" r:id="rId9"/>
    <p:sldId id="621" r:id="rId10"/>
    <p:sldId id="581" r:id="rId11"/>
    <p:sldId id="580" r:id="rId12"/>
    <p:sldId id="617" r:id="rId13"/>
    <p:sldId id="623" r:id="rId14"/>
    <p:sldId id="589" r:id="rId15"/>
    <p:sldId id="624" r:id="rId16"/>
    <p:sldId id="591" r:id="rId17"/>
    <p:sldId id="590" r:id="rId18"/>
    <p:sldId id="603" r:id="rId19"/>
    <p:sldId id="622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3151B70-AF90-48C9-B31F-C3AB7580FD10}">
          <p14:sldIdLst>
            <p14:sldId id="609"/>
            <p14:sldId id="578"/>
            <p14:sldId id="612"/>
            <p14:sldId id="613"/>
            <p14:sldId id="618"/>
            <p14:sldId id="619"/>
            <p14:sldId id="620"/>
            <p14:sldId id="621"/>
            <p14:sldId id="581"/>
            <p14:sldId id="580"/>
            <p14:sldId id="617"/>
            <p14:sldId id="623"/>
            <p14:sldId id="589"/>
            <p14:sldId id="624"/>
            <p14:sldId id="591"/>
            <p14:sldId id="590"/>
            <p14:sldId id="603"/>
            <p14:sldId id="6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E7A7"/>
    <a:srgbClr val="3333FF"/>
    <a:srgbClr val="0000CC"/>
    <a:srgbClr val="EE5F10"/>
    <a:srgbClr val="0E9307"/>
    <a:srgbClr val="6DC0E5"/>
    <a:srgbClr val="8F4021"/>
    <a:srgbClr val="A365D1"/>
    <a:srgbClr val="FF00FF"/>
    <a:srgbClr val="6777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4" autoAdjust="0"/>
    <p:restoredTop sz="90145" autoAdjust="0"/>
  </p:normalViewPr>
  <p:slideViewPr>
    <p:cSldViewPr>
      <p:cViewPr>
        <p:scale>
          <a:sx n="80" d="100"/>
          <a:sy n="80" d="100"/>
        </p:scale>
        <p:origin x="-948" y="-8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6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6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6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E7CF2FD-67C1-4F34-99DA-3E2113C234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5698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90C03549-1E14-4314-B636-A2658A94EB10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7988" cy="4114800"/>
          </a:xfrm>
          <a:noFill/>
        </p:spPr>
        <p:txBody>
          <a:bodyPr lIns="90688" tIns="44548" rIns="90688" bIns="44548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7CF2FD-67C1-4F34-99DA-3E2113C234F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919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7CF2FD-67C1-4F34-99DA-3E2113C234F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542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Schematic diagram for the new compute and storage cluster. This cluster will be build in Holyoke first. Then pieces of the old cluster including the existing buy-in nodes will be moved and integrated (Q3-Q4)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7CF2FD-67C1-4F34-99DA-3E2113C234F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060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Once</a:t>
            </a:r>
            <a:r>
              <a:rPr lang="en-US" baseline="0" dirty="0" smtClean="0"/>
              <a:t> all the systems are moved this will be the computing environment by the end of </a:t>
            </a:r>
            <a:r>
              <a:rPr lang="en-US" baseline="0" dirty="0" smtClean="0"/>
              <a:t>2013</a:t>
            </a:r>
          </a:p>
          <a:p>
            <a:r>
              <a:rPr lang="en-US" baseline="0" dirty="0" smtClean="0"/>
              <a:t>Each </a:t>
            </a:r>
            <a:r>
              <a:rPr lang="en-US" baseline="0" dirty="0" err="1" smtClean="0"/>
              <a:t>Fermin</a:t>
            </a:r>
            <a:r>
              <a:rPr lang="en-US" baseline="0" dirty="0" smtClean="0"/>
              <a:t> GPU is ~512 </a:t>
            </a:r>
            <a:r>
              <a:rPr lang="en-US" baseline="0" dirty="0" err="1" smtClean="0"/>
              <a:t>Cuda</a:t>
            </a:r>
            <a:r>
              <a:rPr lang="en-US" baseline="0" dirty="0" smtClean="0"/>
              <a:t> Core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5E3FA-8D83-4514-BA8B-4D35705654C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837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368E6780-70A4-4011-A7DD-8A2801F91656}" type="slidenum">
              <a:rPr lang="en-US" smtClean="0"/>
              <a:pPr/>
              <a:t>12</a:t>
            </a:fld>
            <a:endParaRPr lang="en-US" dirty="0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10GigE </a:t>
            </a:r>
            <a:r>
              <a:rPr lang="en-US" dirty="0" err="1" smtClean="0"/>
              <a:t>addon</a:t>
            </a:r>
            <a:r>
              <a:rPr lang="en-US" dirty="0" smtClean="0"/>
              <a:t>: $610</a:t>
            </a:r>
          </a:p>
          <a:p>
            <a:r>
              <a:rPr lang="en-US" dirty="0" smtClean="0"/>
              <a:t>512 </a:t>
            </a:r>
            <a:r>
              <a:rPr lang="en-US" dirty="0" smtClean="0"/>
              <a:t>GB available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7CF2FD-67C1-4F34-99DA-3E2113C234F4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0331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180 TB raw</a:t>
            </a:r>
            <a:r>
              <a:rPr lang="en-US" baseline="0" dirty="0" smtClean="0"/>
              <a:t> yields ~130 TB usable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7CF2FD-67C1-4F34-99DA-3E2113C234F4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033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Buy-in storage added to and integrated</a:t>
            </a:r>
            <a:r>
              <a:rPr lang="en-US" baseline="0" dirty="0" smtClean="0"/>
              <a:t> with shared </a:t>
            </a:r>
            <a:r>
              <a:rPr lang="en-US" dirty="0" smtClean="0"/>
              <a:t>Global Parallel</a:t>
            </a:r>
            <a:r>
              <a:rPr lang="en-US" baseline="0" dirty="0" smtClean="0"/>
              <a:t> File System (GPFS) storage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7CF2FD-67C1-4F34-99DA-3E2113C234F4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5617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180 TB raw</a:t>
            </a:r>
            <a:r>
              <a:rPr lang="en-US" baseline="0" dirty="0" smtClean="0"/>
              <a:t> yields ~130 TB usable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7CF2FD-67C1-4F34-99DA-3E2113C234F4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03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4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4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4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4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4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4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4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4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>
            <p:custDataLst>
              <p:tags r:id="rId1"/>
            </p:custDataLst>
          </p:nvPr>
        </p:nvSpPr>
        <p:spPr bwMode="white">
          <a:xfrm>
            <a:off x="327025" y="488950"/>
            <a:ext cx="8435975" cy="4768850"/>
          </a:xfrm>
          <a:prstGeom prst="roundRect">
            <a:avLst>
              <a:gd name="adj" fmla="val 731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CCCC99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sz="2400" dirty="0">
              <a:latin typeface="Times New Roman" pitchFamily="18" charset="0"/>
            </a:endParaRPr>
          </a:p>
        </p:txBody>
      </p:sp>
      <p:sp>
        <p:nvSpPr>
          <p:cNvPr id="5" name="AutoShape 4"/>
          <p:cNvSpPr>
            <a:spLocks noChangeArrowheads="1"/>
          </p:cNvSpPr>
          <p:nvPr>
            <p:custDataLst>
              <p:tags r:id="rId2"/>
            </p:custDataLst>
          </p:nvPr>
        </p:nvSpPr>
        <p:spPr bwMode="blackWhite">
          <a:xfrm>
            <a:off x="1371600" y="3338513"/>
            <a:ext cx="6400800" cy="2286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080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dirty="0"/>
          </a:p>
        </p:txBody>
      </p:sp>
      <p:sp>
        <p:nvSpPr>
          <p:cNvPr id="1331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857250"/>
            <a:ext cx="7772400" cy="2266950"/>
          </a:xfrm>
        </p:spPr>
        <p:txBody>
          <a:bodyPr anchor="ctr" anchorCtr="1"/>
          <a:lstStyle>
            <a:lvl1pPr algn="ctr">
              <a:defRPr sz="4100" i="1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331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567113"/>
            <a:ext cx="5410200" cy="19050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33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352800" y="63912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858000" y="6391275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0E0AA-DA6E-4540-B87A-132778F8F7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320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1200D-9E9C-4B17-9468-1A44920EB9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73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28ADA-D185-400F-816A-85485BB3A2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121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ED2BB7-F8D1-4DFB-8BC8-4E03966682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364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B04EC5-3A22-4A15-8569-D4246D28A6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081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26CA04-B44F-4090-858A-02564485DC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584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B51FAB-8674-4CC7-ADD1-26FF475527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042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95FE1D-4851-4BBB-9EB6-F6DBD2DA10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467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4ACC57-A040-412A-9C72-35924F2294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989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C0A16-6F73-48B0-AFAD-57CCDA719B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239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7D2E9-0E92-46FA-90AF-B318515793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213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64163F-B2E3-43E8-B201-4C4673155E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097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42F2A5-8CD1-4866-9092-9B86FC40D0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227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FCFB92-335E-44FA-9535-B5C7BB2142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2276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447800"/>
            <a:ext cx="37719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447800"/>
            <a:ext cx="37719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7371C-34A2-4619-9F50-10383EE885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4841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27AC5-F945-4453-B993-698C71FD64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6169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2E3926-F622-4232-99A4-9A776ABDCD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3646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8FEF0-D2A9-4B9A-AA8F-9B9FEE2EDF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4478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E3673-51D4-4EF4-B13D-55B34826EC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6468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B2B03F-6FA6-4515-831B-30C16DD60D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4614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7B095A-2157-44DF-8438-84F8E158A1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6577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550729-27D3-46CD-A3FB-4D9C505E52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314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42.xml"/><Relationship Id="rId18" Type="http://schemas.openxmlformats.org/officeDocument/2006/relationships/tags" Target="../tags/tag47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tags" Target="../tags/tag46.xml"/><Relationship Id="rId2" Type="http://schemas.openxmlformats.org/officeDocument/2006/relationships/slideLayout" Target="../slideLayouts/slideLayout13.xml"/><Relationship Id="rId16" Type="http://schemas.openxmlformats.org/officeDocument/2006/relationships/tags" Target="../tags/tag45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ags" Target="../tags/tag44.xml"/><Relationship Id="rId10" Type="http://schemas.openxmlformats.org/officeDocument/2006/relationships/slideLayout" Target="../slideLayouts/slideLayout21.xml"/><Relationship Id="rId19" Type="http://schemas.openxmlformats.org/officeDocument/2006/relationships/tags" Target="../tags/tag48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762000" y="1905000"/>
            <a:ext cx="76962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2100" name="Rectangle 4"/>
          <p:cNvSpPr>
            <a:spLocks noGrp="1" noChangeArrowheads="1"/>
          </p:cNvSpPr>
          <p:nvPr>
            <p:ph type="dt" sz="half" idx="2"/>
            <p:custDataLst>
              <p:tags r:id="rId15"/>
            </p:custDataLst>
          </p:nvPr>
        </p:nvSpPr>
        <p:spPr bwMode="auto">
          <a:xfrm>
            <a:off x="762000" y="6391275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2101" name="Rectangle 5"/>
          <p:cNvSpPr>
            <a:spLocks noGrp="1" noChangeArrowheads="1"/>
          </p:cNvSpPr>
          <p:nvPr>
            <p:ph type="ftr" sz="quarter" idx="3"/>
            <p:custDataLst>
              <p:tags r:id="rId16"/>
            </p:custDataLst>
          </p:nvPr>
        </p:nvSpPr>
        <p:spPr bwMode="auto">
          <a:xfrm>
            <a:off x="3352800" y="6403975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2102" name="Rectangle 6"/>
          <p:cNvSpPr>
            <a:spLocks noGrp="1" noChangeArrowheads="1"/>
          </p:cNvSpPr>
          <p:nvPr>
            <p:ph type="sldNum" sz="quarter" idx="4"/>
            <p:custDataLst>
              <p:tags r:id="rId17"/>
            </p:custDataLst>
          </p:nvPr>
        </p:nvSpPr>
        <p:spPr bwMode="auto">
          <a:xfrm>
            <a:off x="6858000" y="6400800"/>
            <a:ext cx="160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fld id="{68A70A50-384F-42E5-A96A-DA86C7C47F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1031" name="Group 7"/>
          <p:cNvGrpSpPr>
            <a:grpSpLocks/>
          </p:cNvGrpSpPr>
          <p:nvPr>
            <p:custDataLst>
              <p:tags r:id="rId18"/>
            </p:custDataLst>
          </p:nvPr>
        </p:nvGrpSpPr>
        <p:grpSpPr bwMode="auto">
          <a:xfrm>
            <a:off x="168275" y="228600"/>
            <a:ext cx="8823325" cy="6096000"/>
            <a:chOff x="106" y="144"/>
            <a:chExt cx="5558" cy="3840"/>
          </a:xfrm>
        </p:grpSpPr>
        <p:sp>
          <p:nvSpPr>
            <p:cNvPr id="1032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11046"/>
              </a:avLst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1033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762000" y="533400"/>
            <a:ext cx="7696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762000" y="1447800"/>
            <a:ext cx="76962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12324" name="Rectangle 4"/>
          <p:cNvSpPr>
            <a:spLocks noGrp="1" noChangeArrowheads="1"/>
          </p:cNvSpPr>
          <p:nvPr>
            <p:ph type="dt" sz="half" idx="2"/>
            <p:custDataLst>
              <p:tags r:id="rId15"/>
            </p:custDataLst>
          </p:nvPr>
        </p:nvSpPr>
        <p:spPr bwMode="auto">
          <a:xfrm>
            <a:off x="762000" y="6391275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12325" name="Rectangle 5"/>
          <p:cNvSpPr>
            <a:spLocks noGrp="1" noChangeArrowheads="1"/>
          </p:cNvSpPr>
          <p:nvPr>
            <p:ph type="ftr" sz="quarter" idx="3"/>
            <p:custDataLst>
              <p:tags r:id="rId16"/>
            </p:custDataLst>
          </p:nvPr>
        </p:nvSpPr>
        <p:spPr bwMode="auto">
          <a:xfrm>
            <a:off x="3352800" y="6403975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12326" name="Rectangle 6"/>
          <p:cNvSpPr>
            <a:spLocks noGrp="1" noChangeArrowheads="1"/>
          </p:cNvSpPr>
          <p:nvPr>
            <p:ph type="sldNum" sz="quarter" idx="4"/>
            <p:custDataLst>
              <p:tags r:id="rId17"/>
            </p:custDataLst>
          </p:nvPr>
        </p:nvSpPr>
        <p:spPr bwMode="auto">
          <a:xfrm>
            <a:off x="6858000" y="6400800"/>
            <a:ext cx="160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fld id="{9BC88BD8-5225-4FFB-A423-F78F379EBD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055" name="AutoShape 8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52400" y="304800"/>
            <a:ext cx="8823325" cy="6096000"/>
          </a:xfrm>
          <a:prstGeom prst="roundRect">
            <a:avLst>
              <a:gd name="adj" fmla="val 11046"/>
            </a:avLst>
          </a:prstGeom>
          <a:noFill/>
          <a:ln w="2857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sz="2400" dirty="0">
              <a:latin typeface="Times New Roman" pitchFamily="18" charset="0"/>
            </a:endParaRPr>
          </a:p>
        </p:txBody>
      </p:sp>
      <p:sp>
        <p:nvSpPr>
          <p:cNvPr id="2056" name="Line 9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>
            <a:off x="746125" y="1219200"/>
            <a:ext cx="76962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hyperlink" Target="http://www.bu.edu/tech/research/computation/about-computation/service-models/buy-in/" TargetMode="External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3733800"/>
            <a:ext cx="4869994" cy="293281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3200" b="1" dirty="0" smtClean="0">
                <a:solidFill>
                  <a:srgbClr val="B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Shared Computing Cluster</a:t>
            </a:r>
          </a:p>
          <a:p>
            <a:pPr algn="ctr" eaLnBrk="1" hangingPunct="1">
              <a:defRPr/>
            </a:pPr>
            <a:r>
              <a:rPr lang="en-US" sz="3200" b="1" dirty="0" smtClean="0">
                <a:solidFill>
                  <a:srgbClr val="B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Transition Plan</a:t>
            </a:r>
          </a:p>
          <a:p>
            <a:pPr algn="ctr" eaLnBrk="1" hangingPunct="1">
              <a:defRPr/>
            </a:pPr>
            <a:endParaRPr lang="en-US" sz="2400" b="1" dirty="0" smtClean="0">
              <a:solidFill>
                <a:srgbClr val="B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defRPr/>
            </a:pPr>
            <a:r>
              <a:rPr lang="en-US" sz="2400" b="1" dirty="0" smtClean="0">
                <a:solidFill>
                  <a:srgbClr val="B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Glenn Bresnahan</a:t>
            </a:r>
          </a:p>
          <a:p>
            <a:pPr algn="ctr" eaLnBrk="1" hangingPunct="1">
              <a:defRPr/>
            </a:pPr>
            <a:r>
              <a:rPr lang="en-US" sz="2400" b="1" dirty="0" smtClean="0">
                <a:solidFill>
                  <a:srgbClr val="B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June 10, 2013</a:t>
            </a:r>
          </a:p>
        </p:txBody>
      </p:sp>
      <p:pic>
        <p:nvPicPr>
          <p:cNvPr id="1027" name="Picture 3" descr="C:\Users\gjb\Dropbox\MGHPCC\Pics\Robert-ATLAS\DSC_1933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" y="0"/>
            <a:ext cx="4869994" cy="3249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gjb\Dropbox\MGHPCC\Pics\Robert-ATLAS\DSC_1978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994" y="1"/>
            <a:ext cx="42740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383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 Shared Computing Cluster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7772400" cy="4876800"/>
          </a:xfrm>
        </p:spPr>
        <p:txBody>
          <a:bodyPr/>
          <a:lstStyle/>
          <a:p>
            <a:r>
              <a:rPr lang="en-US" sz="2400" dirty="0" smtClean="0"/>
              <a:t>Provide fully-shared research computing resources for both the Charles River and BU Medical campuses</a:t>
            </a:r>
          </a:p>
          <a:p>
            <a:pPr lvl="1"/>
            <a:r>
              <a:rPr lang="en-US" sz="1900" dirty="0" smtClean="0"/>
              <a:t>Will Support </a:t>
            </a:r>
            <a:r>
              <a:rPr lang="en-US" sz="1900" dirty="0" err="1" smtClean="0"/>
              <a:t>dbGap</a:t>
            </a:r>
            <a:r>
              <a:rPr lang="en-US" sz="1900" dirty="0" smtClean="0"/>
              <a:t> and other regulatory compliance</a:t>
            </a:r>
            <a:endParaRPr lang="en-US" sz="2400" dirty="0" smtClean="0"/>
          </a:p>
          <a:p>
            <a:pPr>
              <a:spcBef>
                <a:spcPts val="1200"/>
              </a:spcBef>
            </a:pPr>
            <a:r>
              <a:rPr lang="en-US" sz="2400" dirty="0" smtClean="0"/>
              <a:t>Next generation of Katana cluster, merge with BUMC </a:t>
            </a:r>
            <a:r>
              <a:rPr lang="en-US" sz="2400" dirty="0" err="1" smtClean="0"/>
              <a:t>LinGA</a:t>
            </a:r>
            <a:r>
              <a:rPr lang="en-US" sz="2400" dirty="0" smtClean="0"/>
              <a:t> cluster</a:t>
            </a:r>
          </a:p>
          <a:p>
            <a:pPr lvl="1"/>
            <a:r>
              <a:rPr lang="en-US" sz="1900" dirty="0" smtClean="0"/>
              <a:t>1024 new cores, 1 PB of storage, 9 TB of memory</a:t>
            </a:r>
            <a:endParaRPr lang="en-US" sz="2400" dirty="0" smtClean="0"/>
          </a:p>
          <a:p>
            <a:pPr>
              <a:spcBef>
                <a:spcPts val="1200"/>
              </a:spcBef>
            </a:pPr>
            <a:r>
              <a:rPr lang="en-US" sz="2400" dirty="0"/>
              <a:t>Provide the basis for a Buy-in program which allows researchers </a:t>
            </a:r>
            <a:r>
              <a:rPr lang="en-US" sz="2400" dirty="0" smtClean="0"/>
              <a:t>to augment the cluster with compute and storage for their own priority use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Installed </a:t>
            </a:r>
            <a:r>
              <a:rPr lang="en-US" sz="2400" dirty="0" smtClean="0"/>
              <a:t>&amp; in production at </a:t>
            </a:r>
            <a:r>
              <a:rPr lang="en-US" sz="2400" dirty="0" smtClean="0"/>
              <a:t>the MGHPCC</a:t>
            </a:r>
            <a:endParaRPr lang="en-US" sz="2400" dirty="0"/>
          </a:p>
          <a:p>
            <a:pPr lvl="1"/>
            <a:r>
              <a:rPr lang="en-US" sz="1900" b="1" i="1" dirty="0" smtClean="0"/>
              <a:t>MGHPCC production started in May, 2013 w/ ATLAS cluster</a:t>
            </a:r>
            <a:endParaRPr lang="en-US" sz="2400" b="1" i="1" dirty="0" smtClean="0"/>
          </a:p>
          <a:p>
            <a:pPr lvl="1">
              <a:spcBef>
                <a:spcPts val="1200"/>
              </a:spcBef>
            </a:pPr>
            <a:endParaRPr lang="en-US" sz="1900" dirty="0" smtClean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9520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696200" cy="685800"/>
          </a:xfrm>
        </p:spPr>
        <p:txBody>
          <a:bodyPr/>
          <a:lstStyle/>
          <a:p>
            <a:r>
              <a:rPr lang="en-US" dirty="0" smtClean="0"/>
              <a:t>ATLAS de-install at BU</a:t>
            </a:r>
            <a:endParaRPr lang="en-US" dirty="0"/>
          </a:p>
        </p:txBody>
      </p:sp>
      <p:pic>
        <p:nvPicPr>
          <p:cNvPr id="1026" name="Picture 2" descr="C:\Users\gjb\Dropbox\MGHPCC\Pics\Robert-ATLAS\DSC_1667a_ptwarp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" y="1329069"/>
            <a:ext cx="5230559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gjb\Dropbox\MGHPCC\Pics\Robert-ATLAS\DSC_17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298944"/>
            <a:ext cx="3657600" cy="496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163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6200" cy="685800"/>
          </a:xfrm>
        </p:spPr>
        <p:txBody>
          <a:bodyPr/>
          <a:lstStyle/>
          <a:p>
            <a:pPr algn="ctr"/>
            <a:r>
              <a:rPr lang="en-US" dirty="0" smtClean="0"/>
              <a:t>ATLAS installation at MGHPCC</a:t>
            </a:r>
            <a:endParaRPr lang="en-US" dirty="0"/>
          </a:p>
        </p:txBody>
      </p:sp>
      <p:pic>
        <p:nvPicPr>
          <p:cNvPr id="2051" name="Picture 3" descr="C:\Users\gjb\Dropbox\MGHPCC\Pics\Robert-ATLAS\DSC_20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301750"/>
            <a:ext cx="3657600" cy="548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gjb\Dropbox\MGHPCC\Pics\Robert-ATLAS\DSC_199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425950"/>
            <a:ext cx="5149790" cy="235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gjb\Dropbox\MGHPCC\Pics\Robert-ATLAS\DSC_1996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495" y="1447800"/>
            <a:ext cx="4267200" cy="2848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1241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 bwMode="auto">
          <a:xfrm>
            <a:off x="1066800" y="1371600"/>
            <a:ext cx="5181600" cy="4724400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251038" y="2285999"/>
            <a:ext cx="2982518" cy="2454787"/>
          </a:xfrm>
          <a:prstGeom prst="ellipse">
            <a:avLst/>
          </a:prstGeom>
          <a:solidFill>
            <a:schemeClr val="accent5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Katana, Buy-in, &amp; GEO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 bwMode="auto">
          <a:xfrm>
            <a:off x="5801918" y="2269613"/>
            <a:ext cx="1197764" cy="646331"/>
          </a:xfrm>
          <a:prstGeom prst="roundRect">
            <a:avLst/>
          </a:prstGeom>
          <a:solidFill>
            <a:srgbClr val="C9E7A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4267200" y="2590800"/>
            <a:ext cx="1981200" cy="1828800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172200" y="3276600"/>
            <a:ext cx="228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429000" y="6096000"/>
            <a:ext cx="609600" cy="228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52600" y="3124200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Katana Cluster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590246" y="3101437"/>
            <a:ext cx="13351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GEO Cluster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6400800" y="3272134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GEO login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267200" y="5979467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Katana login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812636" y="2285999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 nodes</a:t>
            </a:r>
          </a:p>
          <a:p>
            <a:r>
              <a:rPr lang="en-US" dirty="0" smtClean="0"/>
              <a:t>204 cores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 bwMode="auto">
          <a:xfrm>
            <a:off x="914400" y="5451648"/>
            <a:ext cx="1351154" cy="646331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4400" y="5449669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173 nodes</a:t>
            </a:r>
          </a:p>
          <a:p>
            <a:r>
              <a:rPr lang="en-US" dirty="0" smtClean="0"/>
              <a:t>1572 cores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639703" y="2597288"/>
            <a:ext cx="1084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Buy-in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346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Computing Cluster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1828800" y="1447800"/>
            <a:ext cx="5181600" cy="4724400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5345722" y="2895600"/>
            <a:ext cx="1684413" cy="1524000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934200" y="3429000"/>
            <a:ext cx="246185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144108" y="6096000"/>
            <a:ext cx="656492" cy="228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62600" y="3124200"/>
            <a:ext cx="1447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GEO Cluster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7256585" y="3347344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GEO/SCC3 login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876800" y="6019800"/>
            <a:ext cx="2543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SCC2 login</a:t>
            </a:r>
            <a:endParaRPr lang="en-US" sz="2400" b="1" dirty="0"/>
          </a:p>
        </p:txBody>
      </p:sp>
      <p:grpSp>
        <p:nvGrpSpPr>
          <p:cNvPr id="22" name="Group 21"/>
          <p:cNvGrpSpPr/>
          <p:nvPr/>
        </p:nvGrpSpPr>
        <p:grpSpPr>
          <a:xfrm>
            <a:off x="2819400" y="4419600"/>
            <a:ext cx="1688123" cy="1219200"/>
            <a:chOff x="3581401" y="4458562"/>
            <a:chExt cx="1676400" cy="1332638"/>
          </a:xfrm>
        </p:grpSpPr>
        <p:sp>
          <p:nvSpPr>
            <p:cNvPr id="12" name="Oval 11"/>
            <p:cNvSpPr/>
            <p:nvPr/>
          </p:nvSpPr>
          <p:spPr bwMode="auto">
            <a:xfrm>
              <a:off x="3581401" y="4458562"/>
              <a:ext cx="1676400" cy="1332638"/>
            </a:xfrm>
            <a:prstGeom prst="ellipse">
              <a:avLst/>
            </a:prstGeom>
            <a:pattFill prst="pct60">
              <a:fgClr>
                <a:schemeClr val="bg1"/>
              </a:fgClr>
              <a:bgClr>
                <a:schemeClr val="tx1">
                  <a:lumMod val="50000"/>
                  <a:lumOff val="50000"/>
                </a:schemeClr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886200" y="4872335"/>
              <a:ext cx="1066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GPUs</a:t>
              </a:r>
              <a:endParaRPr lang="en-US" sz="2400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505202" y="1943962"/>
            <a:ext cx="2057398" cy="1332638"/>
            <a:chOff x="3505202" y="1556264"/>
            <a:chExt cx="2057398" cy="1332638"/>
          </a:xfrm>
        </p:grpSpPr>
        <p:sp>
          <p:nvSpPr>
            <p:cNvPr id="13" name="Oval 12"/>
            <p:cNvSpPr/>
            <p:nvPr/>
          </p:nvSpPr>
          <p:spPr bwMode="auto">
            <a:xfrm>
              <a:off x="3513213" y="1556264"/>
              <a:ext cx="1806133" cy="1332638"/>
            </a:xfrm>
            <a:prstGeom prst="ellipse">
              <a:avLst/>
            </a:prstGeom>
            <a:pattFill prst="pct60">
              <a:fgClr>
                <a:schemeClr val="bg1"/>
              </a:fgClr>
              <a:bgClr>
                <a:schemeClr val="tx1">
                  <a:lumMod val="50000"/>
                  <a:lumOff val="50000"/>
                </a:schemeClr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505202" y="1988403"/>
              <a:ext cx="205739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Old “Katana”</a:t>
              </a:r>
            </a:p>
            <a:p>
              <a:endParaRPr lang="en-US" sz="2400" dirty="0"/>
            </a:p>
          </p:txBody>
        </p:sp>
      </p:grpSp>
      <p:sp>
        <p:nvSpPr>
          <p:cNvPr id="15" name="Rectangle 14"/>
          <p:cNvSpPr/>
          <p:nvPr/>
        </p:nvSpPr>
        <p:spPr bwMode="auto">
          <a:xfrm>
            <a:off x="4114800" y="1295400"/>
            <a:ext cx="656492" cy="228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47492" y="1138535"/>
            <a:ext cx="2543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SCC1 login</a:t>
            </a:r>
            <a:endParaRPr lang="en-US" sz="2400" b="1" dirty="0"/>
          </a:p>
        </p:txBody>
      </p:sp>
      <p:sp>
        <p:nvSpPr>
          <p:cNvPr id="17" name="Oval 16"/>
          <p:cNvSpPr/>
          <p:nvPr/>
        </p:nvSpPr>
        <p:spPr bwMode="auto">
          <a:xfrm>
            <a:off x="1828800" y="3027218"/>
            <a:ext cx="1684413" cy="1524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705707" y="3504271"/>
            <a:ext cx="246185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45678" y="3255818"/>
            <a:ext cx="1447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LinGA</a:t>
            </a:r>
            <a:r>
              <a:rPr lang="en-US" sz="2800" dirty="0" smtClean="0"/>
              <a:t> Cluster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152400" y="3196332"/>
            <a:ext cx="15533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LinGA</a:t>
            </a:r>
            <a:r>
              <a:rPr lang="en-US" sz="2400" b="1" dirty="0" smtClean="0"/>
              <a:t>/</a:t>
            </a:r>
          </a:p>
          <a:p>
            <a:r>
              <a:rPr lang="en-US" sz="2400" b="1" dirty="0" smtClean="0"/>
              <a:t>SCC4 </a:t>
            </a:r>
            <a:endParaRPr lang="en-US" sz="2400" b="1" dirty="0" smtClean="0"/>
          </a:p>
          <a:p>
            <a:r>
              <a:rPr lang="en-US" sz="2400" b="1" dirty="0" smtClean="0"/>
              <a:t>login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569677" y="3276600"/>
            <a:ext cx="17643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i="1" dirty="0" smtClean="0">
                <a:latin typeface="Adobe Garamond Pro Bold" pitchFamily="18" charset="0"/>
              </a:rPr>
              <a:t>SCC</a:t>
            </a:r>
            <a:endParaRPr lang="en-US" sz="6000" b="1" i="1" dirty="0">
              <a:latin typeface="Adobe Garamond Pro Bold" pitchFamily="18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1319852" y="5257800"/>
            <a:ext cx="1351154" cy="646331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95400" y="52578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~300 nodes</a:t>
            </a:r>
          </a:p>
          <a:p>
            <a:r>
              <a:rPr lang="en-US" dirty="0" smtClean="0"/>
              <a:t>~3200 cores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4648200" y="4419600"/>
            <a:ext cx="1688123" cy="1219200"/>
            <a:chOff x="3581401" y="4458562"/>
            <a:chExt cx="1676400" cy="1332638"/>
          </a:xfrm>
        </p:grpSpPr>
        <p:sp>
          <p:nvSpPr>
            <p:cNvPr id="26" name="Oval 25"/>
            <p:cNvSpPr/>
            <p:nvPr/>
          </p:nvSpPr>
          <p:spPr bwMode="auto">
            <a:xfrm>
              <a:off x="3581401" y="4458562"/>
              <a:ext cx="1676400" cy="1332638"/>
            </a:xfrm>
            <a:prstGeom prst="ellipse">
              <a:avLst/>
            </a:prstGeom>
            <a:pattFill prst="pct60">
              <a:fgClr>
                <a:schemeClr val="bg1"/>
              </a:fgClr>
              <a:bgClr>
                <a:schemeClr val="tx1">
                  <a:lumMod val="50000"/>
                  <a:lumOff val="50000"/>
                </a:schemeClr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886200" y="4872335"/>
              <a:ext cx="1066800" cy="504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Buy-in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7687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1049482" y="1704959"/>
            <a:ext cx="1295400" cy="1981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Data Migration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04900" y="2280061"/>
            <a:ext cx="1181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SCC Cluster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1104900" y="3378381"/>
            <a:ext cx="2590182" cy="2641419"/>
            <a:chOff x="1104900" y="3378381"/>
            <a:chExt cx="2590182" cy="2641419"/>
          </a:xfrm>
        </p:grpSpPr>
        <p:sp>
          <p:nvSpPr>
            <p:cNvPr id="7" name="Rectangle 6"/>
            <p:cNvSpPr/>
            <p:nvPr/>
          </p:nvSpPr>
          <p:spPr bwMode="auto">
            <a:xfrm>
              <a:off x="1104900" y="4566061"/>
              <a:ext cx="1066800" cy="122513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1104900" y="4267200"/>
              <a:ext cx="1066800" cy="49233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1104900" y="5527470"/>
              <a:ext cx="1066800" cy="49233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513982" y="3378381"/>
              <a:ext cx="118110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smtClean="0"/>
                <a:t>/project</a:t>
              </a:r>
            </a:p>
            <a:p>
              <a:r>
                <a:rPr lang="en-US" sz="1700" dirty="0" smtClean="0"/>
                <a:t>/</a:t>
              </a:r>
              <a:r>
                <a:rPr lang="en-US" sz="1700" dirty="0" err="1" smtClean="0"/>
                <a:t>projectnb</a:t>
              </a:r>
              <a:endParaRPr lang="en-US" sz="1700" dirty="0"/>
            </a:p>
          </p:txBody>
        </p:sp>
      </p:grpSp>
      <p:sp>
        <p:nvSpPr>
          <p:cNvPr id="12" name="Rectangle 11"/>
          <p:cNvSpPr/>
          <p:nvPr/>
        </p:nvSpPr>
        <p:spPr bwMode="auto">
          <a:xfrm>
            <a:off x="5468587" y="1589241"/>
            <a:ext cx="1295400" cy="1981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68586" y="2280061"/>
            <a:ext cx="129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KatanaCluster</a:t>
            </a:r>
            <a:endParaRPr lang="en-US" sz="24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5638800" y="3673552"/>
            <a:ext cx="2071750" cy="2346248"/>
            <a:chOff x="1104900" y="3673552"/>
            <a:chExt cx="2071750" cy="2346248"/>
          </a:xfrm>
        </p:grpSpPr>
        <p:sp>
          <p:nvSpPr>
            <p:cNvPr id="15" name="Rectangle 14"/>
            <p:cNvSpPr/>
            <p:nvPr/>
          </p:nvSpPr>
          <p:spPr bwMode="auto">
            <a:xfrm>
              <a:off x="1104900" y="4566061"/>
              <a:ext cx="1066800" cy="1225139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1104900" y="4267200"/>
              <a:ext cx="1066800" cy="49233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1104900" y="5527470"/>
              <a:ext cx="1066800" cy="49233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995550" y="3673552"/>
              <a:ext cx="118110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smtClean="0"/>
                <a:t>/project</a:t>
              </a:r>
            </a:p>
            <a:p>
              <a:r>
                <a:rPr lang="en-US" sz="1700" dirty="0" smtClean="0"/>
                <a:t>/</a:t>
              </a:r>
              <a:r>
                <a:rPr lang="en-US" sz="1700" dirty="0" err="1" smtClean="0"/>
                <a:t>projectnb</a:t>
              </a:r>
              <a:endParaRPr lang="en-US" sz="1700" dirty="0"/>
            </a:p>
          </p:txBody>
        </p:sp>
      </p:grpSp>
      <p:cxnSp>
        <p:nvCxnSpPr>
          <p:cNvPr id="22" name="Straight Connector 21"/>
          <p:cNvCxnSpPr/>
          <p:nvPr/>
        </p:nvCxnSpPr>
        <p:spPr bwMode="auto">
          <a:xfrm>
            <a:off x="2409825" y="1966719"/>
            <a:ext cx="292417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lg" len="lg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2938462" y="1371600"/>
            <a:ext cx="1866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2x 10GigE</a:t>
            </a:r>
          </a:p>
          <a:p>
            <a:r>
              <a:rPr lang="en-US" dirty="0" smtClean="0"/>
              <a:t>Holyoke-Boston</a:t>
            </a:r>
            <a:endParaRPr lang="en-US" dirty="0"/>
          </a:p>
        </p:txBody>
      </p:sp>
      <p:cxnSp>
        <p:nvCxnSpPr>
          <p:cNvPr id="31" name="Elbow Connector 30"/>
          <p:cNvCxnSpPr/>
          <p:nvPr/>
        </p:nvCxnSpPr>
        <p:spPr bwMode="auto">
          <a:xfrm>
            <a:off x="2344882" y="3378381"/>
            <a:ext cx="3293918" cy="156001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Elbow Connector 38"/>
          <p:cNvCxnSpPr>
            <a:stCxn id="12" idx="2"/>
            <a:endCxn id="16" idx="0"/>
          </p:cNvCxnSpPr>
          <p:nvPr/>
        </p:nvCxnSpPr>
        <p:spPr bwMode="auto">
          <a:xfrm rot="16200000" flipH="1">
            <a:off x="5795864" y="3890863"/>
            <a:ext cx="696759" cy="55913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917696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1049482" y="1704959"/>
            <a:ext cx="1295400" cy="1981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Data Migration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04900" y="2280061"/>
            <a:ext cx="1181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SCC Cluster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1104900" y="3760474"/>
            <a:ext cx="2057400" cy="2259326"/>
            <a:chOff x="1104900" y="3760474"/>
            <a:chExt cx="2057400" cy="2259326"/>
          </a:xfrm>
        </p:grpSpPr>
        <p:sp>
          <p:nvSpPr>
            <p:cNvPr id="7" name="Rectangle 6"/>
            <p:cNvSpPr/>
            <p:nvPr/>
          </p:nvSpPr>
          <p:spPr bwMode="auto">
            <a:xfrm>
              <a:off x="1104900" y="4566061"/>
              <a:ext cx="1066800" cy="122513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1104900" y="4267200"/>
              <a:ext cx="1066800" cy="49233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1104900" y="5527470"/>
              <a:ext cx="1066800" cy="49233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981200" y="3760474"/>
              <a:ext cx="118110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smtClean="0"/>
                <a:t>/project</a:t>
              </a:r>
            </a:p>
            <a:p>
              <a:r>
                <a:rPr lang="en-US" sz="1700" dirty="0" smtClean="0"/>
                <a:t>/</a:t>
              </a:r>
              <a:r>
                <a:rPr lang="en-US" sz="1700" dirty="0" err="1" smtClean="0"/>
                <a:t>projectnb</a:t>
              </a:r>
              <a:endParaRPr lang="en-US" sz="1700" dirty="0"/>
            </a:p>
          </p:txBody>
        </p:sp>
      </p:grpSp>
      <p:sp>
        <p:nvSpPr>
          <p:cNvPr id="12" name="Rectangle 11"/>
          <p:cNvSpPr/>
          <p:nvPr/>
        </p:nvSpPr>
        <p:spPr bwMode="auto">
          <a:xfrm>
            <a:off x="5468587" y="1589241"/>
            <a:ext cx="1295400" cy="1981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68586" y="2280061"/>
            <a:ext cx="129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KatanaCluster</a:t>
            </a:r>
            <a:endParaRPr lang="en-US" sz="24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3962400" y="3777759"/>
            <a:ext cx="2743200" cy="2242041"/>
            <a:chOff x="-1015588" y="3733228"/>
            <a:chExt cx="2743200" cy="2242041"/>
          </a:xfrm>
        </p:grpSpPr>
        <p:sp>
          <p:nvSpPr>
            <p:cNvPr id="15" name="Rectangle 14"/>
            <p:cNvSpPr/>
            <p:nvPr/>
          </p:nvSpPr>
          <p:spPr bwMode="auto">
            <a:xfrm>
              <a:off x="660812" y="4521530"/>
              <a:ext cx="1066800" cy="1225139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660812" y="4222669"/>
              <a:ext cx="1066800" cy="49233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660812" y="5482939"/>
              <a:ext cx="1066800" cy="49233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-1015588" y="3733228"/>
              <a:ext cx="118110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smtClean="0"/>
                <a:t>/project</a:t>
              </a:r>
            </a:p>
            <a:p>
              <a:r>
                <a:rPr lang="en-US" sz="1700" dirty="0" smtClean="0"/>
                <a:t>/</a:t>
              </a:r>
              <a:r>
                <a:rPr lang="en-US" sz="1700" dirty="0" err="1" smtClean="0"/>
                <a:t>projectnb</a:t>
              </a:r>
              <a:endParaRPr lang="en-US" sz="1700" dirty="0"/>
            </a:p>
          </p:txBody>
        </p:sp>
      </p:grpSp>
      <p:cxnSp>
        <p:nvCxnSpPr>
          <p:cNvPr id="22" name="Straight Connector 21"/>
          <p:cNvCxnSpPr/>
          <p:nvPr/>
        </p:nvCxnSpPr>
        <p:spPr bwMode="auto">
          <a:xfrm>
            <a:off x="2409825" y="1966719"/>
            <a:ext cx="292417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lg" len="lg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2938462" y="1371600"/>
            <a:ext cx="1866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2x 10GigE</a:t>
            </a:r>
          </a:p>
          <a:p>
            <a:r>
              <a:rPr lang="en-US" dirty="0" smtClean="0"/>
              <a:t>Holyoke-Boston</a:t>
            </a:r>
            <a:endParaRPr lang="en-US" dirty="0"/>
          </a:p>
        </p:txBody>
      </p:sp>
      <p:cxnSp>
        <p:nvCxnSpPr>
          <p:cNvPr id="31" name="Elbow Connector 30"/>
          <p:cNvCxnSpPr>
            <a:stCxn id="5" idx="2"/>
            <a:endCxn id="6" idx="0"/>
          </p:cNvCxnSpPr>
          <p:nvPr/>
        </p:nvCxnSpPr>
        <p:spPr bwMode="auto">
          <a:xfrm rot="5400000">
            <a:off x="1377221" y="3947238"/>
            <a:ext cx="581041" cy="5888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Elbow Connector 38"/>
          <p:cNvCxnSpPr/>
          <p:nvPr/>
        </p:nvCxnSpPr>
        <p:spPr bwMode="auto">
          <a:xfrm rot="10800000" flipV="1">
            <a:off x="2171705" y="3352800"/>
            <a:ext cx="3296882" cy="137480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77979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gjb\Dropbox\SCV Service Models\Compute+Storage Arch-12May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318"/>
            <a:ext cx="9144001" cy="685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38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304800" y="6211669"/>
            <a:ext cx="7391400" cy="584775"/>
          </a:xfrm>
          <a:prstGeom prst="rect">
            <a:avLst/>
          </a:prstGeom>
          <a:solidFill>
            <a:schemeClr val="accent5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228600"/>
            <a:ext cx="7696200" cy="685800"/>
          </a:xfrm>
        </p:spPr>
        <p:txBody>
          <a:bodyPr/>
          <a:lstStyle/>
          <a:p>
            <a:r>
              <a:rPr lang="en-US" dirty="0" smtClean="0"/>
              <a:t>Shared Computing Cluster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9332526"/>
              </p:ext>
            </p:extLst>
          </p:nvPr>
        </p:nvGraphicFramePr>
        <p:xfrm>
          <a:off x="228600" y="914400"/>
          <a:ext cx="8686801" cy="5289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9674"/>
                <a:gridCol w="755374"/>
                <a:gridCol w="1009152"/>
                <a:gridCol w="914400"/>
                <a:gridCol w="762000"/>
                <a:gridCol w="821923"/>
                <a:gridCol w="1030246"/>
                <a:gridCol w="1072034"/>
                <a:gridCol w="961998"/>
              </a:tblGrid>
              <a:tr h="5941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Description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Type</a:t>
                      </a: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Source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When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Cores</a:t>
                      </a: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GPUs</a:t>
                      </a:r>
                    </a:p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(Fermi)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Core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GFLOP/S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GPU GFLOP/S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Memory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5" marR="8365" marT="9525" marB="0" anchor="b"/>
                </a:tc>
              </a:tr>
              <a:tr h="59413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4/6-core Nehalem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Shared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Katana</a:t>
                      </a: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July</a:t>
                      </a: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1,218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5" marR="8365" marT="9525" marB="0" anchor="b"/>
                </a:tc>
              </a:tr>
              <a:tr h="59413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4/6-core Nehalem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Buy-in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Katana</a:t>
                      </a: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July</a:t>
                      </a: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172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2,015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1,152</a:t>
                      </a:r>
                    </a:p>
                  </a:txBody>
                  <a:tcPr marL="8365" marR="8365" marT="9525" marB="0" anchor="b"/>
                </a:tc>
              </a:tr>
              <a:tr h="59413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8-core </a:t>
                      </a:r>
                      <a:r>
                        <a:rPr lang="en-US" sz="2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SandyBridge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Buy-in</a:t>
                      </a: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Katana</a:t>
                      </a: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July</a:t>
                      </a: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384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4,147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2,496</a:t>
                      </a:r>
                    </a:p>
                  </a:txBody>
                  <a:tcPr marL="8365" marR="8365" marT="9525" marB="0" anchor="b"/>
                </a:tc>
              </a:tr>
              <a:tr h="594134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8-core </a:t>
                      </a:r>
                      <a:r>
                        <a:rPr lang="en-US" sz="2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SandyBridge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Shared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SCC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1,024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21,299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9,216</a:t>
                      </a:r>
                    </a:p>
                  </a:txBody>
                  <a:tcPr marL="8365" marR="8365" marT="9525" marB="0" anchor="b"/>
                </a:tc>
              </a:tr>
              <a:tr h="5941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6-core  Intel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SB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 GPU</a:t>
                      </a: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Buy-in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CompNet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July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288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3,064</a:t>
                      </a: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18,540</a:t>
                      </a: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1,152</a:t>
                      </a:r>
                    </a:p>
                  </a:txBody>
                  <a:tcPr marL="8365" marR="8365" marT="9525" marB="0" anchor="b"/>
                </a:tc>
              </a:tr>
              <a:tr h="5941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6-core  Intel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SB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 GPU</a:t>
                      </a: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Shared</a:t>
                      </a:r>
                      <a:endParaRPr lang="en-US" sz="2000" dirty="0"/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BUDGE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June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2,554</a:t>
                      </a: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41,200</a:t>
                      </a: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960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65" marR="8365" marT="9525" marB="0" anchor="b"/>
                </a:tc>
              </a:tr>
              <a:tr h="5336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16-cor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 </a:t>
                      </a:r>
                      <a:r>
                        <a:rPr lang="en-US" sz="20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Interlagos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Buy-in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0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LinGA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Jul/Aug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1,024</a:t>
                      </a: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9,408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4,352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65" marR="8365" marT="9525" marB="0" anchor="b"/>
                </a:tc>
              </a:tr>
              <a:tr h="33661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3,236</a:t>
                      </a: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43,705</a:t>
                      </a:r>
                      <a:endParaRPr lang="en-US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59,740</a:t>
                      </a:r>
                    </a:p>
                  </a:txBody>
                  <a:tcPr marL="8365" marR="836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19,808</a:t>
                      </a:r>
                      <a:endParaRPr lang="en-US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65" marR="8365" marT="9525" marB="0" anchor="b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43000" y="6211669"/>
            <a:ext cx="739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Additional resources will come from 2013 </a:t>
            </a:r>
            <a:r>
              <a:rPr lang="en-US" sz="1600" b="1" dirty="0" smtClean="0"/>
              <a:t>Buy-in</a:t>
            </a:r>
          </a:p>
          <a:p>
            <a:r>
              <a:rPr lang="en-US" sz="1600" b="1" dirty="0" smtClean="0"/>
              <a:t>Fermi GPU cards each comprise 448 </a:t>
            </a:r>
            <a:r>
              <a:rPr lang="en-US" sz="1600" b="1" dirty="0" err="1" smtClean="0"/>
              <a:t>Cuda</a:t>
            </a:r>
            <a:r>
              <a:rPr lang="en-US" sz="1600" b="1" dirty="0" smtClean="0"/>
              <a:t> cores (103,936 in total)</a:t>
            </a:r>
            <a:endParaRPr lang="en-US" sz="1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6211669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Notes</a:t>
            </a:r>
            <a:r>
              <a:rPr lang="en-US" dirty="0" smtClean="0"/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52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8001000" cy="685800"/>
          </a:xfrm>
        </p:spPr>
        <p:txBody>
          <a:bodyPr/>
          <a:lstStyle/>
          <a:p>
            <a:r>
              <a:rPr lang="en-US" dirty="0" smtClean="0"/>
              <a:t>MGHPCC Data Center Operational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072153"/>
              </p:ext>
            </p:extLst>
          </p:nvPr>
        </p:nvGraphicFramePr>
        <p:xfrm>
          <a:off x="609600" y="457200"/>
          <a:ext cx="8001000" cy="5791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8900000" algn="bl" rotWithShape="0">
                    <a:schemeClr val="bg1">
                      <a:alpha val="33000"/>
                    </a:schemeClr>
                  </a:outerShdw>
                </a:effectLst>
                <a:tableStyleId>{5C22544A-7EE6-4342-B048-85BDC9FD1C3A}</a:tableStyleId>
              </a:tblPr>
              <a:tblGrid>
                <a:gridCol w="1440180"/>
                <a:gridCol w="6560820"/>
              </a:tblGrid>
              <a:tr h="482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Shared Computing</a:t>
                      </a:r>
                      <a:r>
                        <a:rPr lang="en-US" sz="2200" i="1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Cluster</a:t>
                      </a:r>
                      <a:r>
                        <a:rPr lang="en-US" sz="2200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Transition</a:t>
                      </a:r>
                      <a:r>
                        <a:rPr lang="en-US" sz="2200" i="1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Schedule</a:t>
                      </a:r>
                      <a:endParaRPr lang="en-US" sz="2200" i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482600">
                <a:tc>
                  <a:txBody>
                    <a:bodyPr/>
                    <a:lstStyle/>
                    <a:p>
                      <a:r>
                        <a:rPr lang="en-US" dirty="0" smtClean="0"/>
                        <a:t>Jan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Shared Computing Cluster (SCC) installed</a:t>
                      </a:r>
                    </a:p>
                  </a:txBody>
                  <a:tcPr/>
                </a:tc>
              </a:tr>
              <a:tr h="482600">
                <a:tc>
                  <a:txBody>
                    <a:bodyPr/>
                    <a:lstStyle/>
                    <a:p>
                      <a:r>
                        <a:rPr lang="en-US" dirty="0" smtClean="0"/>
                        <a:t>April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10GigE connection to campus live</a:t>
                      </a:r>
                      <a:endParaRPr lang="en-US" dirty="0"/>
                    </a:p>
                  </a:txBody>
                  <a:tcPr/>
                </a:tc>
              </a:tr>
              <a:tr h="482600">
                <a:tc>
                  <a:txBody>
                    <a:bodyPr/>
                    <a:lstStyle/>
                    <a:p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SCC Friendly User Testing starts</a:t>
                      </a:r>
                    </a:p>
                  </a:txBody>
                  <a:tcPr/>
                </a:tc>
              </a:tr>
              <a:tr h="482600">
                <a:tc>
                  <a:txBody>
                    <a:bodyPr/>
                    <a:lstStyle/>
                    <a:p>
                      <a:r>
                        <a:rPr lang="en-US" dirty="0" smtClean="0"/>
                        <a:t>June 3-21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Data migration (/project, /</a:t>
                      </a:r>
                      <a:r>
                        <a:rPr lang="en-US" dirty="0" err="1" smtClean="0"/>
                        <a:t>projectnb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482600">
                <a:tc>
                  <a:txBody>
                    <a:bodyPr/>
                    <a:lstStyle/>
                    <a:p>
                      <a:r>
                        <a:rPr lang="en-US" dirty="0" smtClean="0"/>
                        <a:t>June 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SCC Production begins</a:t>
                      </a:r>
                      <a:endParaRPr lang="en-US" dirty="0"/>
                    </a:p>
                  </a:txBody>
                  <a:tcPr/>
                </a:tc>
              </a:tr>
              <a:tr h="482600">
                <a:tc>
                  <a:txBody>
                    <a:bodyPr/>
                    <a:lstStyle/>
                    <a:p>
                      <a:r>
                        <a:rPr lang="en-US" dirty="0" smtClean="0"/>
                        <a:t>June</a:t>
                      </a:r>
                      <a:r>
                        <a:rPr lang="en-US" baseline="0" dirty="0" smtClean="0"/>
                        <a:t> 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GPU (BUDGE)</a:t>
                      </a:r>
                      <a:r>
                        <a:rPr lang="en-US" baseline="0" dirty="0" smtClean="0"/>
                        <a:t> cluster move</a:t>
                      </a:r>
                      <a:endParaRPr lang="en-US" dirty="0" smtClean="0"/>
                    </a:p>
                  </a:txBody>
                  <a:tcPr/>
                </a:tc>
              </a:tr>
              <a:tr h="482600">
                <a:tc>
                  <a:txBody>
                    <a:bodyPr/>
                    <a:lstStyle/>
                    <a:p>
                      <a:r>
                        <a:rPr lang="en-US" dirty="0" smtClean="0"/>
                        <a:t>July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2013 Bulk</a:t>
                      </a:r>
                      <a:r>
                        <a:rPr lang="en-US" baseline="0" dirty="0" smtClean="0"/>
                        <a:t> Buy-in</a:t>
                      </a:r>
                      <a:endParaRPr lang="en-US" dirty="0"/>
                    </a:p>
                  </a:txBody>
                  <a:tcPr/>
                </a:tc>
              </a:tr>
              <a:tr h="482600">
                <a:tc>
                  <a:txBody>
                    <a:bodyPr/>
                    <a:lstStyle/>
                    <a:p>
                      <a:r>
                        <a:rPr lang="en-US" dirty="0" smtClean="0"/>
                        <a:t>July 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Geo, Buy-in, Katana blades move</a:t>
                      </a:r>
                    </a:p>
                  </a:txBody>
                  <a:tcPr/>
                </a:tc>
              </a:tr>
              <a:tr h="482600">
                <a:tc>
                  <a:txBody>
                    <a:bodyPr/>
                    <a:lstStyle/>
                    <a:p>
                      <a:r>
                        <a:rPr lang="en-US" dirty="0" smtClean="0"/>
                        <a:t>July,</a:t>
                      </a:r>
                      <a:r>
                        <a:rPr lang="en-US" baseline="0" dirty="0" smtClean="0"/>
                        <a:t> August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Migration of CAS file systems</a:t>
                      </a:r>
                    </a:p>
                  </a:txBody>
                  <a:tcPr/>
                </a:tc>
              </a:tr>
              <a:tr h="482600">
                <a:tc>
                  <a:txBody>
                    <a:bodyPr/>
                    <a:lstStyle/>
                    <a:p>
                      <a:r>
                        <a:rPr lang="en-US" dirty="0" smtClean="0"/>
                        <a:t>September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New Buy-in nodes in production</a:t>
                      </a:r>
                    </a:p>
                  </a:txBody>
                  <a:tcPr/>
                </a:tc>
              </a:tr>
              <a:tr h="482600">
                <a:tc>
                  <a:txBody>
                    <a:bodyPr/>
                    <a:lstStyle/>
                    <a:p>
                      <a:r>
                        <a:rPr lang="en-US" dirty="0" smtClean="0"/>
                        <a:t>December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Katana,</a:t>
                      </a:r>
                      <a:r>
                        <a:rPr lang="en-US" baseline="0" dirty="0" smtClean="0"/>
                        <a:t> BG/L retired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3825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533400" y="457200"/>
            <a:ext cx="8382000" cy="685800"/>
          </a:xfrm>
        </p:spPr>
        <p:txBody>
          <a:bodyPr/>
          <a:lstStyle/>
          <a:p>
            <a:pPr eaLnBrk="1" hangingPunct="1"/>
            <a:r>
              <a:rPr lang="en-US" i="1" dirty="0" smtClean="0"/>
              <a:t>Buy-in</a:t>
            </a:r>
            <a:r>
              <a:rPr lang="en-US" dirty="0" smtClean="0"/>
              <a:t> Program 2013</a:t>
            </a:r>
            <a:endParaRPr lang="en-US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  <p:custDataLst>
              <p:tags r:id="rId3"/>
            </p:custDataLst>
          </p:nvPr>
        </p:nvSpPr>
        <p:spPr>
          <a:xfrm>
            <a:off x="609600" y="1219200"/>
            <a:ext cx="8229600" cy="5181600"/>
          </a:xfrm>
        </p:spPr>
        <p:txBody>
          <a:bodyPr/>
          <a:lstStyle/>
          <a:p>
            <a:pPr eaLnBrk="1" hangingPunct="1"/>
            <a:r>
              <a:rPr lang="en-U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July 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order deadline for 2013 bulk buy</a:t>
            </a:r>
            <a:endParaRPr lang="en-US" sz="2100" dirty="0" smtClean="0"/>
          </a:p>
          <a:p>
            <a:pPr eaLnBrk="1" hangingPunct="1"/>
            <a:r>
              <a:rPr lang="en-US" sz="2100" dirty="0" smtClean="0"/>
              <a:t>Standardized hardware which is integrated into the shared facility with priority access for owner; excess capacity shared</a:t>
            </a:r>
          </a:p>
          <a:p>
            <a:pPr eaLnBrk="1" hangingPunct="1"/>
            <a:r>
              <a:rPr lang="en-US" sz="2100" dirty="0" smtClean="0"/>
              <a:t>Includes options for compute &amp; </a:t>
            </a:r>
            <a:r>
              <a:rPr lang="en-US" sz="2100" dirty="0"/>
              <a:t>s</a:t>
            </a:r>
            <a:r>
              <a:rPr lang="en-US" sz="2100" dirty="0" smtClean="0"/>
              <a:t>torage</a:t>
            </a:r>
          </a:p>
          <a:p>
            <a:pPr eaLnBrk="1" hangingPunct="1"/>
            <a:r>
              <a:rPr lang="en-US" sz="2100" dirty="0" smtClean="0"/>
              <a:t>Hardware purchased </a:t>
            </a:r>
            <a:r>
              <a:rPr lang="en-US" sz="2100" dirty="0"/>
              <a:t>by individual </a:t>
            </a:r>
            <a:r>
              <a:rPr lang="en-US" sz="2100" dirty="0" smtClean="0"/>
              <a:t>researchers, managed centrally</a:t>
            </a:r>
          </a:p>
          <a:p>
            <a:pPr eaLnBrk="1" hangingPunct="1"/>
            <a:r>
              <a:rPr lang="en-US" sz="2100" dirty="0"/>
              <a:t>B</a:t>
            </a:r>
            <a:r>
              <a:rPr lang="en-US" sz="2100" dirty="0" smtClean="0"/>
              <a:t>uy-in </a:t>
            </a:r>
            <a:r>
              <a:rPr lang="en-US" sz="2100" dirty="0"/>
              <a:t>is allowable as a direct capital cost on grants</a:t>
            </a:r>
          </a:p>
          <a:p>
            <a:r>
              <a:rPr lang="en-US" sz="2100" dirty="0"/>
              <a:t>Five year life-time including </a:t>
            </a:r>
            <a:r>
              <a:rPr lang="en-US" sz="2100" dirty="0" smtClean="0"/>
              <a:t>on-site maintenance</a:t>
            </a:r>
            <a:endParaRPr lang="en-US" sz="2100" dirty="0"/>
          </a:p>
          <a:p>
            <a:pPr eaLnBrk="1" hangingPunct="1"/>
            <a:r>
              <a:rPr lang="en-US" sz="2100" dirty="0" smtClean="0"/>
              <a:t>Scale-out to shared computing pool</a:t>
            </a:r>
          </a:p>
          <a:p>
            <a:pPr eaLnBrk="1" hangingPunct="1"/>
            <a:r>
              <a:rPr lang="en-US" sz="2100" dirty="0" smtClean="0"/>
              <a:t>Owner established usage policy, including runtime limits, if any</a:t>
            </a:r>
            <a:endParaRPr lang="en-US" sz="2100" dirty="0"/>
          </a:p>
          <a:p>
            <a:pPr eaLnBrk="1" hangingPunct="1"/>
            <a:r>
              <a:rPr lang="en-US" sz="2100" dirty="0" smtClean="0"/>
              <a:t>Access to other shared facilities (e.g. Archive storage)</a:t>
            </a:r>
          </a:p>
          <a:p>
            <a:pPr eaLnBrk="1" hangingPunct="1"/>
            <a:r>
              <a:rPr lang="en-US" sz="2100" dirty="0" smtClean="0"/>
              <a:t>Standard services, e.g. user support, provided without charge</a:t>
            </a:r>
          </a:p>
          <a:p>
            <a:pPr marL="342900" lvl="1" indent="-342900">
              <a:buClr>
                <a:schemeClr val="bg2"/>
              </a:buClr>
              <a:buSzPct val="70000"/>
              <a:buFont typeface="Wingdings" pitchFamily="2" charset="2"/>
              <a:buChar char="l"/>
            </a:pPr>
            <a:r>
              <a:rPr lang="en-US" sz="2000" dirty="0"/>
              <a:t>More info: </a:t>
            </a:r>
            <a:r>
              <a:rPr lang="en-US" sz="2000" dirty="0">
                <a:solidFill>
                  <a:srgbClr val="0000CC"/>
                </a:solidFill>
                <a:hlinkClick r:id="rId6"/>
              </a:rPr>
              <a:t>http://www.bu.edu/tech/research/computation/about-computation/service-models/buy-in/</a:t>
            </a:r>
            <a:endParaRPr lang="en-US" sz="2000" dirty="0">
              <a:solidFill>
                <a:srgbClr val="0000CC"/>
              </a:solidFill>
            </a:endParaRPr>
          </a:p>
          <a:p>
            <a:pPr marL="0" lvl="1" indent="0">
              <a:buClr>
                <a:schemeClr val="bg2"/>
              </a:buClr>
              <a:buSzPct val="70000"/>
              <a:buNone/>
            </a:pPr>
            <a:endParaRPr lang="en-US" sz="2000" dirty="0"/>
          </a:p>
          <a:p>
            <a:pPr eaLnBrk="1" hangingPunct="1"/>
            <a:endParaRPr lang="en-US" sz="21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327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jb\Dropbox\Presentations\Pics\Dell C8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235" y="1295400"/>
            <a:ext cx="4048928" cy="191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Buy-in Compute 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135" y="1295401"/>
            <a:ext cx="7696200" cy="48768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 smtClean="0"/>
              <a:t>Dell C8000 series servers</a:t>
            </a:r>
          </a:p>
          <a:p>
            <a:pPr lvl="1">
              <a:spcBef>
                <a:spcPts val="800"/>
              </a:spcBef>
            </a:pPr>
            <a:r>
              <a:rPr lang="en-US" sz="2000" dirty="0" smtClean="0"/>
              <a:t>Dual-core Intel processor</a:t>
            </a:r>
          </a:p>
          <a:p>
            <a:pPr lvl="1">
              <a:spcBef>
                <a:spcPts val="800"/>
              </a:spcBef>
            </a:pPr>
            <a:r>
              <a:rPr lang="en-US" sz="2000" dirty="0" smtClean="0"/>
              <a:t>16 cores per server</a:t>
            </a:r>
          </a:p>
          <a:p>
            <a:pPr lvl="1">
              <a:spcBef>
                <a:spcPts val="800"/>
              </a:spcBef>
            </a:pPr>
            <a:r>
              <a:rPr lang="en-US" sz="2000" dirty="0" smtClean="0"/>
              <a:t>128 – 512 GB memory</a:t>
            </a:r>
          </a:p>
          <a:p>
            <a:pPr lvl="1">
              <a:spcBef>
                <a:spcPts val="800"/>
              </a:spcBef>
            </a:pPr>
            <a:r>
              <a:rPr lang="en-US" sz="2000" dirty="0" smtClean="0"/>
              <a:t>Local “scratch” disk, up to 12TB</a:t>
            </a:r>
          </a:p>
          <a:p>
            <a:pPr lvl="1">
              <a:spcBef>
                <a:spcPts val="800"/>
              </a:spcBef>
            </a:pPr>
            <a:r>
              <a:rPr lang="en-US" sz="2000" dirty="0" smtClean="0"/>
              <a:t>Standard 1 Gigabit Ethernet network </a:t>
            </a:r>
          </a:p>
          <a:p>
            <a:pPr lvl="1">
              <a:spcBef>
                <a:spcPts val="800"/>
              </a:spcBef>
            </a:pPr>
            <a:r>
              <a:rPr lang="en-US" sz="2000" dirty="0" smtClean="0"/>
              <a:t>10 GigE and 56Gb </a:t>
            </a:r>
            <a:r>
              <a:rPr lang="en-US" sz="2000" dirty="0" err="1" smtClean="0"/>
              <a:t>Infiniband</a:t>
            </a:r>
            <a:r>
              <a:rPr lang="en-US" sz="2000" dirty="0" smtClean="0"/>
              <a:t> options</a:t>
            </a:r>
          </a:p>
          <a:p>
            <a:pPr lvl="1">
              <a:spcBef>
                <a:spcPts val="800"/>
              </a:spcBef>
            </a:pPr>
            <a:r>
              <a:rPr lang="en-US" sz="2000" dirty="0" err="1" smtClean="0"/>
              <a:t>nVidia</a:t>
            </a:r>
            <a:r>
              <a:rPr lang="en-US" sz="2000" dirty="0" smtClean="0"/>
              <a:t> GPU accelerator options </a:t>
            </a:r>
          </a:p>
          <a:p>
            <a:pPr lvl="1">
              <a:spcBef>
                <a:spcPts val="800"/>
              </a:spcBef>
            </a:pPr>
            <a:r>
              <a:rPr lang="en-US" sz="2000" dirty="0" smtClean="0"/>
              <a:t>5-year hardware maintenance</a:t>
            </a:r>
          </a:p>
          <a:p>
            <a:pPr marL="457200" lvl="1" indent="0">
              <a:spcBef>
                <a:spcPts val="800"/>
              </a:spcBef>
              <a:buNone/>
            </a:pPr>
            <a:endParaRPr lang="en-US" sz="2400" dirty="0" smtClean="0">
              <a:solidFill>
                <a:srgbClr val="FF0000"/>
              </a:solidFill>
            </a:endParaRPr>
          </a:p>
          <a:p>
            <a:pPr lvl="1">
              <a:spcBef>
                <a:spcPts val="800"/>
              </a:spcBef>
            </a:pPr>
            <a:r>
              <a:rPr lang="en-US" sz="2400" dirty="0" smtClean="0">
                <a:solidFill>
                  <a:srgbClr val="FF0000"/>
                </a:solidFill>
              </a:rPr>
              <a:t>Starting at ~$5K per server </a:t>
            </a:r>
          </a:p>
        </p:txBody>
      </p:sp>
      <p:pic>
        <p:nvPicPr>
          <p:cNvPr id="5" name="Picture 3" descr="C:\Users\gjb\Downloads\C8000-IB-IMG_20130125_1748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673" y="3197034"/>
            <a:ext cx="2335490" cy="311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96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Dell Solutions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99686"/>
              </p:ext>
            </p:extLst>
          </p:nvPr>
        </p:nvGraphicFramePr>
        <p:xfrm>
          <a:off x="0" y="27849"/>
          <a:ext cx="9144002" cy="6830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7321"/>
                <a:gridCol w="1239865"/>
                <a:gridCol w="1239865"/>
                <a:gridCol w="1239865"/>
                <a:gridCol w="1239865"/>
                <a:gridCol w="1338019"/>
                <a:gridCol w="1219202"/>
              </a:tblGrid>
              <a:tr h="512165"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 smtClean="0">
                          <a:solidFill>
                            <a:srgbClr val="0070C0"/>
                          </a:solidFill>
                        </a:rPr>
                        <a:t>DELL </a:t>
                      </a:r>
                      <a:endParaRPr lang="en-US" sz="2400" i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Memory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HPC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GPU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GPU+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Disk+</a:t>
                      </a:r>
                      <a:endParaRPr lang="en-US" i="1" dirty="0"/>
                    </a:p>
                  </a:txBody>
                  <a:tcPr/>
                </a:tc>
              </a:tr>
              <a:tr h="597689">
                <a:tc>
                  <a:txBody>
                    <a:bodyPr/>
                    <a:lstStyle/>
                    <a:p>
                      <a:r>
                        <a:rPr lang="en-US" b="1" dirty="0" smtClean="0"/>
                        <a:t>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b="1" dirty="0" smtClean="0">
                          <a:latin typeface="+mn-lt"/>
                        </a:rPr>
                        <a:t>C8220</a:t>
                      </a:r>
                    </a:p>
                    <a:p>
                      <a:pPr algn="just"/>
                      <a:r>
                        <a:rPr lang="en-US" sz="1600" b="1" dirty="0" smtClean="0">
                          <a:latin typeface="+mn-lt"/>
                        </a:rPr>
                        <a:t>(8 x 4u)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C8220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+mn-lt"/>
                        </a:rPr>
                        <a:t>(8 x 4u)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C8220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+mn-lt"/>
                        </a:rPr>
                        <a:t>(8 x 4u)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C8220x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+mn-lt"/>
                        </a:rPr>
                        <a:t>(4 x 4u)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C8220x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+mn-lt"/>
                        </a:rPr>
                        <a:t>(4 x 4u)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C8220x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+mn-lt"/>
                        </a:rPr>
                        <a:t>(4 x 4u)</a:t>
                      </a:r>
                    </a:p>
                  </a:txBody>
                  <a:tcPr/>
                </a:tc>
              </a:tr>
              <a:tr h="119505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Processor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ntel E5-2670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SB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2.6GHz</a:t>
                      </a:r>
                    </a:p>
                    <a:p>
                      <a:pPr algn="l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core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Intel E5-2670 SB 2.6GHz</a:t>
                      </a:r>
                    </a:p>
                    <a:p>
                      <a:pPr algn="l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core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Intel E5-2670 SB 2.6GHz</a:t>
                      </a:r>
                    </a:p>
                    <a:p>
                      <a:pPr algn="l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core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Intel E5-2670 SB 2.6GHz</a:t>
                      </a:r>
                    </a:p>
                    <a:p>
                      <a:pPr algn="l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core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Intel E5-2670 SB 2.6GHz</a:t>
                      </a:r>
                    </a:p>
                    <a:p>
                      <a:pPr algn="l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core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Intel E5-2670 SB 2.6GHz</a:t>
                      </a:r>
                    </a:p>
                    <a:p>
                      <a:pPr algn="l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core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</a:tr>
              <a:tr h="409732">
                <a:tc>
                  <a:txBody>
                    <a:bodyPr/>
                    <a:lstStyle/>
                    <a:p>
                      <a:r>
                        <a:rPr lang="en-US" b="1" dirty="0" smtClean="0"/>
                        <a:t>Cores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16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16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16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16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smtClean="0">
                          <a:latin typeface="+mn-lt"/>
                        </a:rPr>
                        <a:t>16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16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</a:tr>
              <a:tr h="88243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GPU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latin typeface="+mn-lt"/>
                      </a:endParaRPr>
                    </a:p>
                    <a:p>
                      <a:pPr algn="ctr"/>
                      <a:r>
                        <a:rPr lang="en-US" sz="1600" b="1" dirty="0" smtClean="0">
                          <a:latin typeface="+mn-lt"/>
                        </a:rPr>
                        <a:t>-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+mn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+mn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NVIDIA </a:t>
                      </a:r>
                      <a:r>
                        <a:rPr lang="en-US" sz="16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Kepler</a:t>
                      </a: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K20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NVIDIA </a:t>
                      </a:r>
                      <a:r>
                        <a:rPr lang="en-US" sz="16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Kepler</a:t>
                      </a: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+mn-lt"/>
                        </a:rPr>
                        <a:t>-</a:t>
                      </a:r>
                    </a:p>
                    <a:p>
                      <a:pPr marL="0" algn="ctr" defTabSz="914400" rtl="0" eaLnBrk="1" latinLnBrk="0" hangingPunct="1"/>
                      <a:endParaRPr lang="en-US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88243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IB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+mn-lt"/>
                        </a:rPr>
                        <a:t>-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+mn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+mn-lt"/>
                        </a:rPr>
                        <a:t>FDR IB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+mn-lt"/>
                        </a:rPr>
                        <a:t>56Gb/s,</a:t>
                      </a:r>
                      <a:r>
                        <a:rPr lang="en-US" sz="1600" b="1" baseline="0" dirty="0" smtClean="0">
                          <a:latin typeface="+mn-lt"/>
                        </a:rPr>
                        <a:t> 1.3usec</a:t>
                      </a:r>
                      <a:endParaRPr lang="en-US" sz="1600" b="1" dirty="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48743">
                <a:tc>
                  <a:txBody>
                    <a:bodyPr/>
                    <a:lstStyle/>
                    <a:p>
                      <a:r>
                        <a:rPr lang="en-US" b="1" dirty="0" smtClean="0"/>
                        <a:t>Memory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128GB @ 1.6 GHz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256GB @ 1.6 GHz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128GB @ 1.6 GHz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128GB @ 1.6 GHz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128GB @ 1.6 GHz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128GB @ 1.6 GHz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</a:tr>
              <a:tr h="409732">
                <a:tc>
                  <a:txBody>
                    <a:bodyPr/>
                    <a:lstStyle/>
                    <a:p>
                      <a:r>
                        <a:rPr lang="en-US" b="1" smtClean="0"/>
                        <a:t>Max Memory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512 GB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512 GB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512 GB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512 GB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512 GB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512 GB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</a:tr>
              <a:tr h="88243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Disk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2x500GB 7.2k SATA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2x500GB 7.2k SATA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2x500GB 7.2k SATA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2x500GB  7.2k SATA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2x500GB 7.2k SATA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n-lt"/>
                        </a:rPr>
                        <a:t>2x500GB + 4x3TB </a:t>
                      </a:r>
                    </a:p>
                    <a:p>
                      <a:r>
                        <a:rPr lang="en-US" sz="1600" b="1" dirty="0" smtClean="0">
                          <a:latin typeface="+mn-lt"/>
                        </a:rPr>
                        <a:t>7.2k SATA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</a:tr>
              <a:tr h="409732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Price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$</a:t>
                      </a:r>
                      <a:r>
                        <a:rPr lang="en-US" sz="1800" b="1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5,170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$</a:t>
                      </a:r>
                      <a:r>
                        <a:rPr lang="en-US" sz="1800" b="1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6,070</a:t>
                      </a:r>
                      <a:endParaRPr 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$</a:t>
                      </a:r>
                      <a:r>
                        <a:rPr lang="en-US" sz="1800" b="1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6,280</a:t>
                      </a:r>
                      <a:endParaRPr lang="en-US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$</a:t>
                      </a:r>
                      <a:r>
                        <a:rPr lang="en-US" sz="1800" b="1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7,580</a:t>
                      </a:r>
                      <a:endParaRPr lang="en-US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$</a:t>
                      </a:r>
                      <a:r>
                        <a:rPr lang="en-US" sz="1800" b="1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10,060</a:t>
                      </a:r>
                      <a:endParaRPr 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$</a:t>
                      </a:r>
                      <a:r>
                        <a:rPr lang="en-US" sz="1800" b="1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6,860</a:t>
                      </a:r>
                      <a:endParaRPr lang="en-US" sz="1800" b="1" i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128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Options: </a:t>
            </a:r>
            <a:r>
              <a:rPr lang="en-US" i="1" dirty="0" smtClean="0"/>
              <a:t>Buy-in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71600"/>
            <a:ext cx="7696200" cy="4953000"/>
          </a:xfrm>
        </p:spPr>
        <p:txBody>
          <a:bodyPr/>
          <a:lstStyle/>
          <a:p>
            <a:r>
              <a:rPr lang="en-US" sz="2000" b="1" dirty="0" smtClean="0"/>
              <a:t>Base allocation</a:t>
            </a:r>
          </a:p>
          <a:p>
            <a:pPr lvl="1"/>
            <a:r>
              <a:rPr lang="en-US" sz="1800" dirty="0"/>
              <a:t>1TB: </a:t>
            </a:r>
            <a:r>
              <a:rPr lang="en-US" sz="1800" dirty="0" smtClean="0"/>
              <a:t>800GB primary + 200GB replicate per project</a:t>
            </a:r>
            <a:endParaRPr lang="en-US" sz="1800" dirty="0"/>
          </a:p>
          <a:p>
            <a:r>
              <a:rPr lang="en-US" sz="2000" b="1" dirty="0" smtClean="0"/>
              <a:t>Annual storage buy-in</a:t>
            </a:r>
          </a:p>
          <a:p>
            <a:pPr lvl="1"/>
            <a:r>
              <a:rPr lang="en-US" sz="1800" dirty="0"/>
              <a:t>Offered annually or biannually depending on demand</a:t>
            </a:r>
          </a:p>
          <a:p>
            <a:pPr lvl="2"/>
            <a:r>
              <a:rPr lang="en-US" sz="1600" dirty="0"/>
              <a:t>Small </a:t>
            </a:r>
            <a:r>
              <a:rPr lang="en-US" sz="1600" dirty="0" smtClean="0"/>
              <a:t>off-cycle </a:t>
            </a:r>
            <a:r>
              <a:rPr lang="en-US" sz="1600" dirty="0"/>
              <a:t>purchases not </a:t>
            </a:r>
            <a:r>
              <a:rPr lang="en-US" sz="1600" dirty="0" smtClean="0"/>
              <a:t>viable</a:t>
            </a:r>
          </a:p>
          <a:p>
            <a:pPr lvl="2"/>
            <a:r>
              <a:rPr lang="en-US" sz="1600" dirty="0" smtClean="0"/>
              <a:t>IS&amp;T purchases in 180 TB increments, divides costs to researchers</a:t>
            </a:r>
          </a:p>
          <a:p>
            <a:pPr lvl="1"/>
            <a:r>
              <a:rPr lang="en-US" sz="1800" dirty="0"/>
              <a:t>Storage system purchased as capital equipment </a:t>
            </a:r>
          </a:p>
          <a:p>
            <a:pPr lvl="2"/>
            <a:r>
              <a:rPr lang="en-US" sz="1600" dirty="0"/>
              <a:t>Minimum suggested buy-in quantity 15 TB, 5 TB increments</a:t>
            </a:r>
          </a:p>
          <a:p>
            <a:pPr lvl="2"/>
            <a:r>
              <a:rPr lang="en-US" sz="1600" dirty="0" smtClean="0"/>
              <a:t>Cost ~$275/TB </a:t>
            </a:r>
            <a:r>
              <a:rPr lang="en-US" sz="1600" dirty="0"/>
              <a:t>usable, 5 year </a:t>
            </a:r>
            <a:r>
              <a:rPr lang="en-US" sz="1600" dirty="0" smtClean="0"/>
              <a:t>lifetime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Offered as primary storage</a:t>
            </a:r>
          </a:p>
          <a:p>
            <a:pPr lvl="2"/>
            <a:r>
              <a:rPr lang="en-US" sz="1800" dirty="0" smtClean="0">
                <a:solidFill>
                  <a:srgbClr val="FF0000"/>
                </a:solidFill>
              </a:rPr>
              <a:t>Determine capacity for replication</a:t>
            </a:r>
            <a:endParaRPr lang="en-US" sz="1800" dirty="0">
              <a:solidFill>
                <a:srgbClr val="FF0000"/>
              </a:solidFill>
            </a:endParaRPr>
          </a:p>
          <a:p>
            <a:r>
              <a:rPr lang="en-US" sz="2000" b="1" dirty="0" smtClean="0"/>
              <a:t>Large-scale buy-in by college, department or researcher</a:t>
            </a:r>
          </a:p>
          <a:p>
            <a:pPr lvl="1"/>
            <a:r>
              <a:rPr lang="en-US" sz="1800" dirty="0" smtClean="0"/>
              <a:t>Possible off-cycle or (preferably) combined with annual buy-in</a:t>
            </a:r>
          </a:p>
          <a:p>
            <a:pPr lvl="1"/>
            <a:r>
              <a:rPr lang="en-US" sz="1800" dirty="0" smtClean="0"/>
              <a:t>Only for large (180 </a:t>
            </a:r>
            <a:r>
              <a:rPr lang="en-US" sz="1800" dirty="0" smtClean="0"/>
              <a:t>TB raw/$</a:t>
            </a:r>
            <a:r>
              <a:rPr lang="en-US" sz="1800" dirty="0" smtClean="0"/>
              <a:t>38K unit) purchases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6475596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dirty="0">
                <a:solidFill>
                  <a:srgbClr val="0000CC"/>
                </a:solidFill>
              </a:rPr>
              <a:t>180 TB raw ~ 125 TB usable</a:t>
            </a:r>
          </a:p>
        </p:txBody>
      </p:sp>
    </p:spTree>
    <p:extLst>
      <p:ext uri="{BB962C8B-B14F-4D97-AF65-F5344CB8AC3E}">
        <p14:creationId xmlns:p14="http://schemas.microsoft.com/office/powerpoint/2010/main" val="91039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gjb\Dropbox\SCV Service Models\Buy-in Stor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09275"/>
            <a:ext cx="8610600" cy="564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5715000" cy="609600"/>
          </a:xfrm>
        </p:spPr>
        <p:txBody>
          <a:bodyPr/>
          <a:lstStyle/>
          <a:p>
            <a:r>
              <a:rPr lang="en-US" dirty="0" smtClean="0"/>
              <a:t>Buy-in Storage Model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54102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60 Disks</a:t>
            </a:r>
          </a:p>
          <a:p>
            <a:pPr algn="ctr"/>
            <a:r>
              <a:rPr lang="en-US" dirty="0" smtClean="0"/>
              <a:t>180 TB raw</a:t>
            </a:r>
          </a:p>
        </p:txBody>
      </p:sp>
    </p:spTree>
    <p:extLst>
      <p:ext uri="{BB962C8B-B14F-4D97-AF65-F5344CB8AC3E}">
        <p14:creationId xmlns:p14="http://schemas.microsoft.com/office/powerpoint/2010/main" val="15408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8001000" cy="685800"/>
          </a:xfrm>
        </p:spPr>
        <p:txBody>
          <a:bodyPr/>
          <a:lstStyle/>
          <a:p>
            <a:r>
              <a:rPr lang="en-US" dirty="0" smtClean="0"/>
              <a:t>Storage Options: </a:t>
            </a:r>
            <a:r>
              <a:rPr lang="en-US" i="1" dirty="0" smtClean="0"/>
              <a:t>Service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71600"/>
            <a:ext cx="7696200" cy="4953000"/>
          </a:xfrm>
        </p:spPr>
        <p:txBody>
          <a:bodyPr/>
          <a:lstStyle/>
          <a:p>
            <a:r>
              <a:rPr lang="en-US" sz="2000" b="1" dirty="0" smtClean="0"/>
              <a:t>SCC Storage as a service </a:t>
            </a:r>
          </a:p>
          <a:p>
            <a:pPr lvl="1"/>
            <a:r>
              <a:rPr lang="en-US" sz="1800" dirty="0"/>
              <a:t>Cost </a:t>
            </a:r>
            <a:r>
              <a:rPr lang="en-US" sz="1800" dirty="0" smtClean="0"/>
              <a:t>$70-100/TB/year for primary (pending PAFO cost review)</a:t>
            </a:r>
          </a:p>
          <a:p>
            <a:pPr lvl="1"/>
            <a:r>
              <a:rPr lang="en-US" sz="1800" dirty="0" smtClean="0">
                <a:solidFill>
                  <a:srgbClr val="FF0000"/>
                </a:solidFill>
              </a:rPr>
              <a:t>Cost &amp; SLA for replication TBD</a:t>
            </a:r>
            <a:endParaRPr lang="en-US" sz="1800" dirty="0">
              <a:solidFill>
                <a:srgbClr val="FF0000"/>
              </a:solidFill>
            </a:endParaRPr>
          </a:p>
          <a:p>
            <a:pPr lvl="1"/>
            <a:r>
              <a:rPr lang="en-US" sz="1800" dirty="0"/>
              <a:t>Grants may not pay for service after grant </a:t>
            </a:r>
            <a:r>
              <a:rPr lang="en-US" sz="1800" dirty="0" smtClean="0"/>
              <a:t>period</a:t>
            </a:r>
          </a:p>
          <a:p>
            <a:pPr lvl="1"/>
            <a:r>
              <a:rPr lang="en-US" sz="1800" dirty="0" smtClean="0"/>
              <a:t>Only accessible from SCC</a:t>
            </a:r>
            <a:endParaRPr lang="en-US" sz="1800" dirty="0"/>
          </a:p>
          <a:p>
            <a:r>
              <a:rPr lang="en-US" sz="2000" b="1" dirty="0" smtClean="0"/>
              <a:t>Archive Storage</a:t>
            </a:r>
            <a:endParaRPr lang="en-US" sz="2000" b="1" dirty="0"/>
          </a:p>
          <a:p>
            <a:pPr lvl="1"/>
            <a:r>
              <a:rPr lang="en-US" sz="1800" dirty="0"/>
              <a:t>Cost </a:t>
            </a:r>
            <a:r>
              <a:rPr lang="en-US" sz="1800" dirty="0" smtClean="0"/>
              <a:t> $200 (raw)/TB/year, fully replicated</a:t>
            </a:r>
          </a:p>
          <a:p>
            <a:pPr lvl="1"/>
            <a:r>
              <a:rPr lang="en-US" sz="1800" dirty="0" smtClean="0"/>
              <a:t>Accessible on SCC and other systems</a:t>
            </a:r>
          </a:p>
          <a:p>
            <a:pPr lvl="1"/>
            <a:r>
              <a:rPr lang="en-US" sz="1800" dirty="0" smtClean="0"/>
              <a:t>Available now</a:t>
            </a:r>
          </a:p>
        </p:txBody>
      </p:sp>
    </p:spTree>
    <p:extLst>
      <p:ext uri="{BB962C8B-B14F-4D97-AF65-F5344CB8AC3E}">
        <p14:creationId xmlns:p14="http://schemas.microsoft.com/office/powerpoint/2010/main" val="356033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0862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6EW1Uqr5NyrLyxFzNrzWn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knpWjhWShSICpuFxnr7rm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KgvEqeMTRlitkyBY7a9V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3V8aTg37PWgMD9rFQH5o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jVa7WokWiqhbdzwgkwPJ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dxUrxrjrQSwGCcZMjEM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kczf3LBPrQxAu6g86Wg1U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LurwaDTnESigYxAksXf2p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U76wwVmi6leDRW6Yz1Q2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L5SvaF1atR7Hj0C1fyV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6zqqOXcztuEqm1E1LHgW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KgvEqeMTRlitkyBY7a9V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3V8aTg37PWgMD9rFQH5o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jVa7WokWiqhbdzwgkwPJ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KgvEqeMTRlitkyBY7a9V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3V8aTg37PWgMD9rFQH5o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jVa7WokWiqhbdzwgkwPJ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KgvEqeMTRlitkyBY7a9V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3V8aTg37PWgMD9rFQH5o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jVa7WokWiqhbdzwgkwPJ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KgvEqeMTRlitkyBY7a9V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3V8aTg37PWgMD9rFQH5o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jVa7WokWiqhbdzwgkwPJ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KgvEqeMTRlitkyBY7a9V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3V8aTg37PWgMD9rFQH5o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jVa7WokWiqhbdzwgkwPJ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KgvEqeMTRlitkyBY7a9V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3V8aTg37PWgMD9rFQH5o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jVa7WokWiqhbdzwgkwPJ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KgvEqeMTRlitkyBY7a9V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3V8aTg37PWgMD9rFQH5o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jVa7WokWiqhbdzwgkwPJ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KgvEqeMTRlitkyBY7a9Vg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3V8aTg37PWgMD9rFQH5o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jVa7WokWiqhbdzwgkwPJ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KgvEqeMTRlitkyBY7a9Vg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3V8aTg37PWgMD9rFQH5o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jVa7WokWiqhbdzwgkwPJ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KgvEqeMTRlitkyBY7a9V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3V8aTg37PWgMD9rFQH5o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jVa7WokWiqhbdzwgkwPJ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urWR9AnyyiQXICcuRTDRz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EwXjgxcbWDIn2svFiI3hk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PEumAPNTfNf6MpUPkPln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flAJZbAUNi3qHiOTWno2n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7WG5KsoeWXTCp9MRQBjl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2mIC0rSXZiPkdD3Tr7vyl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w4TF65xMJ2U9Ujn8rXlYY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PEumAPNTfNf6MpUPkPln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flAJZbAUNi3qHiOTWno2n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7WG5KsoeWXTCp9MRQBjl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PEumAPNTfNf6MpUPkPln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flAJZbAUNi3qHiOTWno2n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7WG5KsoeWXTCp9MRQBjl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PEumAPNTfNf6MpUPkPln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flAJZbAUNi3qHiOTWno2n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7WG5KsoeWXTCp9MRQBjl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PEumAPNTfNf6MpUPkPln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flAJZbAUNi3qHiOTWno2n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7WG5KsoeWXTCp9MRQBjl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PEumAPNTfNf6MpUPkPln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flAJZbAUNi3qHiOTWno2n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7WG5KsoeWXTCp9MRQBjl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PEumAPNTfNf6MpUPkPln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flAJZbAUNi3qHiOTWno2n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7WG5KsoeWXTCp9MRQBjl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PEumAPNTfNf6MpUPkPln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flAJZbAUNi3qHiOTWno2n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7WG5KsoeWXTCp9MRQBjl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PEumAPNTfNf6MpUPkPlnl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flAJZbAUNi3qHiOTWno2n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7WG5KsoeWXTCp9MRQBjl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PEumAPNTfNf6MpUPkPlnl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flAJZbAUNi3qHiOTWno2n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7WG5KsoeWXTCp9MRQBjl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PEumAPNTfNf6MpUPkPlnl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flAJZbAUNi3qHiOTWno2n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7WG5KsoeWXTCp9MRQBjl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PEumAPNTfNf6MpUPkPlnl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flAJZbAUNi3qHiOTWno2n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7WG5KsoeWXTCp9MRQBjl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7407Sl9Ei2PGoX7xJfhxq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msuZ7O5UuYZTme2T2KFI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05rpFRDKj3xQhPFt5eF0t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UMSUXWuw6jkVZhvqyJ5G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ydlcPAtKpqeGpubsXG8I6"/>
</p:tagLst>
</file>

<file path=ppt/theme/theme1.xml><?xml version="1.0" encoding="utf-8"?>
<a:theme xmlns:a="http://schemas.openxmlformats.org/drawingml/2006/main" name="Studio">
  <a:themeElements>
    <a:clrScheme name="Studio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Studio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Studio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udio">
  <a:themeElements>
    <a:clrScheme name="1_Studio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1_Studio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Studio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udio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udio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udio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udio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udio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udio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udio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udio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udio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10194</TotalTime>
  <Words>1032</Words>
  <Application>Microsoft Office PowerPoint</Application>
  <PresentationFormat>On-screen Show (4:3)</PresentationFormat>
  <Paragraphs>317</Paragraphs>
  <Slides>18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Studio</vt:lpstr>
      <vt:lpstr>1_Studio</vt:lpstr>
      <vt:lpstr>PowerPoint Presentation</vt:lpstr>
      <vt:lpstr>BU Shared Computing Cluster</vt:lpstr>
      <vt:lpstr>ATLAS de-install at BU</vt:lpstr>
      <vt:lpstr>ATLAS installation at MGHPCC</vt:lpstr>
      <vt:lpstr>Katana, Buy-in, &amp; GEO</vt:lpstr>
      <vt:lpstr>Shared Computing Cluster</vt:lpstr>
      <vt:lpstr>Before Data Migration</vt:lpstr>
      <vt:lpstr>After Data Migration</vt:lpstr>
      <vt:lpstr>PowerPoint Presentation</vt:lpstr>
      <vt:lpstr>Shared Computing Cluster</vt:lpstr>
      <vt:lpstr>MGHPCC Data Center Operational</vt:lpstr>
      <vt:lpstr>Buy-in Program 2013</vt:lpstr>
      <vt:lpstr>Current Buy-in Compute Servers</vt:lpstr>
      <vt:lpstr>Dell Solutions</vt:lpstr>
      <vt:lpstr>Storage Options: Buy-in</vt:lpstr>
      <vt:lpstr>Buy-in Storage Model</vt:lpstr>
      <vt:lpstr>Storage Options: Service</vt:lpstr>
      <vt:lpstr>Questions 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MGHPCC Schematic Design</dc:title>
  <dc:subject>Holyoke MGHPCC data Center Schematic Design Review</dc:subject>
  <dc:creator>Glenn Bresnahan</dc:creator>
  <cp:keywords>MGHPCC SD data center</cp:keywords>
  <cp:lastModifiedBy>Glenn Bresnahan</cp:lastModifiedBy>
  <cp:revision>314</cp:revision>
  <dcterms:created xsi:type="dcterms:W3CDTF">2011-02-07T15:10:40Z</dcterms:created>
  <dcterms:modified xsi:type="dcterms:W3CDTF">2013-06-10T15:23:40Z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oogle.Documents.Tracking">
    <vt:lpwstr>false</vt:lpwstr>
  </property>
  <property fmtid="{D5CDD505-2E9C-101B-9397-08002B2CF9AE}" pid="3" name="Google.Documents.DocumentId">
    <vt:lpwstr>1y_2HctCYx1T8i-q-r8WfX8LM0Tr6Hygl5xTKKt0jZBc</vt:lpwstr>
  </property>
  <property fmtid="{D5CDD505-2E9C-101B-9397-08002B2CF9AE}" pid="4" name="Google.Documents.RevisionId">
    <vt:lpwstr>11151395193636303693</vt:lpwstr>
  </property>
  <property fmtid="{D5CDD505-2E9C-101B-9397-08002B2CF9AE}" pid="5" name="Google.Documents.PreviousRevisionId">
    <vt:lpwstr>05566170930842368484</vt:lpwstr>
  </property>
  <property fmtid="{D5CDD505-2E9C-101B-9397-08002B2CF9AE}" pid="6" name="Google.Documents.PluginVersion">
    <vt:lpwstr>2.0.2026.3768</vt:lpwstr>
  </property>
  <property fmtid="{D5CDD505-2E9C-101B-9397-08002B2CF9AE}" pid="7" name="Google.Documents.MergeIncapabilityFlags">
    <vt:i4>0</vt:i4>
  </property>
</Properties>
</file>