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58" r:id="rId5"/>
    <p:sldId id="282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348" r:id="rId25"/>
    <p:sldId id="279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351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5" r:id="rId49"/>
    <p:sldId id="353" r:id="rId50"/>
    <p:sldId id="306" r:id="rId51"/>
    <p:sldId id="304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52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32" r:id="rId72"/>
    <p:sldId id="333" r:id="rId73"/>
    <p:sldId id="334" r:id="rId74"/>
    <p:sldId id="327" r:id="rId75"/>
    <p:sldId id="328" r:id="rId76"/>
    <p:sldId id="331" r:id="rId77"/>
    <p:sldId id="336" r:id="rId78"/>
    <p:sldId id="335" r:id="rId79"/>
    <p:sldId id="337" r:id="rId80"/>
    <p:sldId id="329" r:id="rId81"/>
    <p:sldId id="330" r:id="rId82"/>
    <p:sldId id="338" r:id="rId83"/>
    <p:sldId id="339" r:id="rId84"/>
    <p:sldId id="341" r:id="rId85"/>
    <p:sldId id="340" r:id="rId86"/>
    <p:sldId id="342" r:id="rId87"/>
    <p:sldId id="343" r:id="rId88"/>
    <p:sldId id="345" r:id="rId89"/>
    <p:sldId id="344" r:id="rId90"/>
    <p:sldId id="346" r:id="rId91"/>
    <p:sldId id="347" r:id="rId92"/>
    <p:sldId id="350" r:id="rId93"/>
    <p:sldId id="349" r:id="rId9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EB"/>
    <a:srgbClr val="F0D9A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24" autoAdjust="0"/>
  </p:normalViewPr>
  <p:slideViewPr>
    <p:cSldViewPr snapToGrid="0">
      <p:cViewPr varScale="1">
        <p:scale>
          <a:sx n="94" d="100"/>
          <a:sy n="94" d="100"/>
        </p:scale>
        <p:origin x="-96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3A6FB-8FEE-4AE9-AB6D-E1503FE69144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F96C7-DD34-44F5-B40B-D8C9F8A4F1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1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group.com/doc/pgifortref.pdf" TargetMode="External"/><Relationship Id="rId2" Type="http://schemas.openxmlformats.org/officeDocument/2006/relationships/hyperlink" Target="http://www.pgroup.com/doc/pgiug.pdf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2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scv.bu.edu/documentation/presentations/intro_to_fortran/ex3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4/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scv.bu.edu/documentation/presentations/intro_to_fortran/ex5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6/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7/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8/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9/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10/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tran/ex11/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12/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13/" TargetMode="Externa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://scv.bu.edu/documentation/presentations/intro_to_fortran/ex14/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group.com/doc/pgifortref.pdf" TargetMode="External"/><Relationship Id="rId2" Type="http://schemas.openxmlformats.org/officeDocument/2006/relationships/hyperlink" Target="http://www.pgroup.com/doc/pgiug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cc.gnu.org/wiki/GFortran" TargetMode="Externa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Fortran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Doug Sondak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SCV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sondak@bu.edu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Goals</a:t>
            </a:r>
          </a:p>
          <a:p>
            <a:r>
              <a:rPr lang="en-US" dirty="0" smtClean="0"/>
              <a:t>Introduction			</a:t>
            </a:r>
          </a:p>
          <a:p>
            <a:r>
              <a:rPr lang="en-US" dirty="0" err="1" smtClean="0"/>
              <a:t>Emacs</a:t>
            </a:r>
            <a:r>
              <a:rPr lang="en-US" dirty="0" smtClean="0"/>
              <a:t>				</a:t>
            </a:r>
          </a:p>
          <a:p>
            <a:r>
              <a:rPr lang="en-US" dirty="0" smtClean="0"/>
              <a:t>Fortran History</a:t>
            </a:r>
          </a:p>
          <a:p>
            <a:r>
              <a:rPr lang="en-US" dirty="0" smtClean="0"/>
              <a:t>Basic syntax</a:t>
            </a:r>
          </a:p>
          <a:p>
            <a:r>
              <a:rPr lang="en-US" dirty="0" err="1" smtClean="0"/>
              <a:t>makefiles</a:t>
            </a:r>
            <a:endParaRPr lang="en-US" dirty="0" smtClean="0"/>
          </a:p>
          <a:p>
            <a:r>
              <a:rPr lang="en-US" dirty="0" smtClean="0"/>
              <a:t>Additional syntax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be able to write simple Fortran programs</a:t>
            </a:r>
          </a:p>
          <a:p>
            <a:r>
              <a:rPr lang="en-US" dirty="0" smtClean="0"/>
              <a:t>To be able to understand and modify existing Fortran code</a:t>
            </a:r>
          </a:p>
          <a:p>
            <a:r>
              <a:rPr lang="en-US" dirty="0" smtClean="0"/>
              <a:t>To be able to manage program projects using an editor and </a:t>
            </a:r>
            <a:r>
              <a:rPr lang="en-US" dirty="0" err="1" smtClean="0"/>
              <a:t>makefile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Matlab</a:t>
            </a:r>
            <a:r>
              <a:rPr lang="en-US" dirty="0" smtClean="0"/>
              <a:t> is great!  Why do I need to learn a new language?!</a:t>
            </a:r>
          </a:p>
          <a:p>
            <a:r>
              <a:rPr lang="en-US" dirty="0" smtClean="0"/>
              <a:t>All codes must be translated to machine language </a:t>
            </a:r>
          </a:p>
          <a:p>
            <a:r>
              <a:rPr lang="en-US" dirty="0" smtClean="0"/>
              <a:t>Interpreted language</a:t>
            </a:r>
          </a:p>
          <a:p>
            <a:pPr lvl="1"/>
            <a:r>
              <a:rPr lang="en-US" dirty="0" err="1" smtClean="0"/>
              <a:t>Matlab</a:t>
            </a:r>
            <a:r>
              <a:rPr lang="en-US" dirty="0" smtClean="0"/>
              <a:t>, Python, Java</a:t>
            </a:r>
          </a:p>
          <a:p>
            <a:pPr lvl="1"/>
            <a:r>
              <a:rPr lang="en-US" dirty="0" smtClean="0"/>
              <a:t>Translation is performed incrementally at run time</a:t>
            </a:r>
          </a:p>
          <a:p>
            <a:r>
              <a:rPr lang="en-US" dirty="0" smtClean="0"/>
              <a:t>Compiled language</a:t>
            </a:r>
          </a:p>
          <a:p>
            <a:pPr lvl="1"/>
            <a:r>
              <a:rPr lang="en-US" dirty="0" smtClean="0"/>
              <a:t>Fortran, C, C++</a:t>
            </a:r>
          </a:p>
          <a:p>
            <a:pPr lvl="1"/>
            <a:r>
              <a:rPr lang="en-US" dirty="0" smtClean="0"/>
              <a:t>Translation is performed once, then executable is run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Compiled languages run faster</a:t>
            </a:r>
          </a:p>
          <a:p>
            <a:pPr lvl="1"/>
            <a:r>
              <a:rPr lang="en-US" dirty="0" smtClean="0"/>
              <a:t>I translated a program from </a:t>
            </a:r>
            <a:r>
              <a:rPr lang="en-US" dirty="0" err="1" smtClean="0"/>
              <a:t>Matlab</a:t>
            </a:r>
            <a:r>
              <a:rPr lang="en-US" dirty="0" smtClean="0"/>
              <a:t> to C for a user, and it ran 7 times as fast</a:t>
            </a:r>
          </a:p>
          <a:p>
            <a:pPr lvl="1"/>
            <a:r>
              <a:rPr lang="en-US" dirty="0" smtClean="0"/>
              <a:t>Large-scale computing is usually done with compiled language</a:t>
            </a:r>
          </a:p>
          <a:p>
            <a:r>
              <a:rPr lang="en-US" dirty="0" smtClean="0"/>
              <a:t>Some convenient features of interpreted languages (e.g., no need to declare variables) result in performance and/or memory penalties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Professional programmers often work within a programming environment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Writing and editing code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Running code</a:t>
            </a:r>
          </a:p>
          <a:p>
            <a:r>
              <a:rPr lang="en-US" dirty="0" smtClean="0">
                <a:cs typeface="Times New Roman" pitchFamily="18" charset="0"/>
              </a:rPr>
              <a:t>On Unix systems, one typically uses an editor to write/modify code</a:t>
            </a:r>
          </a:p>
          <a:p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and vi are most popular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We will talk about </a:t>
            </a:r>
            <a:r>
              <a:rPr lang="en-US" dirty="0" err="1" smtClean="0">
                <a:cs typeface="Times New Roman" pitchFamily="18" charset="0"/>
              </a:rPr>
              <a:t>emacs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If you want to use vi, that’s fine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Arguing about which is better makes the Thirty-Years' War look tame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is a wonder tool!</a:t>
            </a:r>
          </a:p>
          <a:p>
            <a:r>
              <a:rPr lang="en-US" dirty="0" smtClean="0">
                <a:cs typeface="Times New Roman" pitchFamily="18" charset="0"/>
              </a:rPr>
              <a:t>We will just scratch the surface</a:t>
            </a:r>
          </a:p>
          <a:p>
            <a:r>
              <a:rPr lang="en-US" dirty="0" smtClean="0">
                <a:cs typeface="Times New Roman" pitchFamily="18" charset="0"/>
              </a:rPr>
              <a:t>.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file in home directory can be customized</a:t>
            </a:r>
          </a:p>
          <a:p>
            <a:r>
              <a:rPr lang="en-US" dirty="0" smtClean="0">
                <a:cs typeface="Times New Roman" pitchFamily="18" charset="0"/>
              </a:rPr>
              <a:t>Commands can be executed via menus or using the underlying character sequences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 like the latter, so that’s what we’ll do</a:t>
            </a:r>
          </a:p>
          <a:p>
            <a:r>
              <a:rPr lang="en-US" dirty="0" smtClean="0">
                <a:cs typeface="Times New Roman" pitchFamily="18" charset="0"/>
              </a:rPr>
              <a:t>Copy the file “junk” from /scratch/</a:t>
            </a:r>
            <a:r>
              <a:rPr lang="en-US" dirty="0" err="1" smtClean="0">
                <a:cs typeface="Times New Roman" pitchFamily="18" charset="0"/>
              </a:rPr>
              <a:t>sondak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This will be our example file for editing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cp  /scratch/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sondak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/junk  </a:t>
            </a:r>
            <a:r>
              <a:rPr lang="en-US" sz="5200" dirty="0" smtClean="0">
                <a:solidFill>
                  <a:srgbClr val="C00000"/>
                </a:solidFill>
                <a:cs typeface="Times New Roman" pitchFamily="18" charset="0"/>
              </a:rPr>
              <a:t>.</a:t>
            </a:r>
            <a:endParaRPr lang="en-US" sz="5200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Type “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”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An 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window will appear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 built-in tutorial is available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Type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CTL-h t</a:t>
            </a:r>
          </a:p>
          <a:p>
            <a:pPr lvl="3"/>
            <a:r>
              <a:rPr lang="en-US" dirty="0" smtClean="0">
                <a:cs typeface="Times New Roman" pitchFamily="18" charset="0"/>
              </a:rPr>
              <a:t>Hold CTL while pressing h, release CTL, then press t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We won’t do anything with the tutorial here, but it’s a good resource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The “META” key in the tutorial is “Esc”</a:t>
            </a:r>
          </a:p>
          <a:p>
            <a:r>
              <a:rPr lang="en-US" dirty="0" smtClean="0">
                <a:cs typeface="Times New Roman" pitchFamily="18" charset="0"/>
              </a:rPr>
              <a:t>To read a file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CTL-x CTL-f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You will be prompted for file name at bottom of window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Type </a:t>
            </a:r>
            <a:r>
              <a:rPr lang="en-US" i="1" dirty="0" smtClean="0">
                <a:solidFill>
                  <a:srgbClr val="C00000"/>
                </a:solidFill>
                <a:cs typeface="Times New Roman" pitchFamily="18" charset="0"/>
              </a:rPr>
              <a:t>junk</a:t>
            </a:r>
            <a:r>
              <a:rPr lang="en-US" dirty="0" smtClean="0">
                <a:cs typeface="Times New Roman" pitchFamily="18" charset="0"/>
              </a:rPr>
              <a:t> and hit return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If the file doesn’t exist, 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will create it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You should now see file contents in window</a:t>
            </a:r>
          </a:p>
          <a:p>
            <a:r>
              <a:rPr lang="en-US" dirty="0" smtClean="0">
                <a:cs typeface="Times New Roman" pitchFamily="18" charset="0"/>
              </a:rPr>
              <a:t>To move down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CTL-n</a:t>
            </a:r>
            <a:r>
              <a:rPr lang="en-US" dirty="0" smtClean="0">
                <a:cs typeface="Times New Roman" pitchFamily="18" charset="0"/>
              </a:rPr>
              <a:t> (“next line”)</a:t>
            </a:r>
          </a:p>
          <a:p>
            <a:r>
              <a:rPr lang="en-US" dirty="0" smtClean="0">
                <a:cs typeface="Times New Roman" pitchFamily="18" charset="0"/>
              </a:rPr>
              <a:t>To move up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CTL-p</a:t>
            </a:r>
            <a:r>
              <a:rPr lang="en-US" dirty="0" smtClean="0">
                <a:cs typeface="Times New Roman" pitchFamily="18" charset="0"/>
              </a:rPr>
              <a:t> (“previous line”)</a:t>
            </a:r>
          </a:p>
          <a:p>
            <a:r>
              <a:rPr lang="en-US" dirty="0" smtClean="0">
                <a:cs typeface="Times New Roman" pitchFamily="18" charset="0"/>
              </a:rPr>
              <a:t>To move forward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CTL-f</a:t>
            </a:r>
            <a:r>
              <a:rPr lang="en-US" dirty="0" smtClean="0">
                <a:cs typeface="Times New Roman" pitchFamily="18" charset="0"/>
              </a:rPr>
              <a:t> (“forward”)</a:t>
            </a:r>
          </a:p>
          <a:p>
            <a:r>
              <a:rPr lang="en-US" dirty="0" smtClean="0">
                <a:cs typeface="Times New Roman" pitchFamily="18" charset="0"/>
              </a:rPr>
              <a:t>To move backward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CTL-b</a:t>
            </a:r>
            <a:r>
              <a:rPr lang="en-US" dirty="0" smtClean="0">
                <a:cs typeface="Times New Roman" pitchFamily="18" charset="0"/>
              </a:rPr>
              <a:t> (“backward”)</a:t>
            </a:r>
          </a:p>
          <a:p>
            <a:r>
              <a:rPr lang="en-US" dirty="0" smtClean="0">
                <a:cs typeface="Times New Roman" pitchFamily="18" charset="0"/>
              </a:rPr>
              <a:t>You can also navigate by clicking on the desired location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Click on the 0 in 0.282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To delete a character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CTL-d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Hit CTL-d 3 times to delete 0.2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Type 1.3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You’ve now changed 0.282 to 1.382</a:t>
            </a:r>
          </a:p>
          <a:p>
            <a:r>
              <a:rPr lang="en-US" dirty="0" smtClean="0">
                <a:cs typeface="Times New Roman" pitchFamily="18" charset="0"/>
              </a:rPr>
              <a:t>Highlight 0.288 with the mouse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Don’t include spaces before or after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CTL-w</a:t>
            </a:r>
            <a:r>
              <a:rPr lang="en-US" dirty="0" smtClean="0">
                <a:cs typeface="Times New Roman" pitchFamily="18" charset="0"/>
              </a:rPr>
              <a:t> will delete the highlighted characters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Oh no, we made a mistake! 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CTL-x u</a:t>
            </a:r>
            <a:r>
              <a:rPr lang="en-US" dirty="0" smtClean="0">
                <a:cs typeface="Times New Roman" pitchFamily="18" charset="0"/>
              </a:rPr>
              <a:t> undoes the previous command.  Try it; 0.288 should reappear.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another CTL-x u undoes the command previous to that, etc. 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The </a:t>
            </a:r>
            <a:r>
              <a:rPr lang="en-US" i="1" dirty="0" smtClean="0">
                <a:cs typeface="Times New Roman" pitchFamily="18" charset="0"/>
              </a:rPr>
              <a:t>point</a:t>
            </a:r>
            <a:r>
              <a:rPr lang="en-US" dirty="0" smtClean="0">
                <a:cs typeface="Times New Roman" pitchFamily="18" charset="0"/>
              </a:rPr>
              <a:t> is the location on the left side of the cursor; i.e., between the character on which the cursor resides and the character to its left.</a:t>
            </a:r>
          </a:p>
          <a:p>
            <a:r>
              <a:rPr lang="en-US" dirty="0" smtClean="0">
                <a:cs typeface="Times New Roman" pitchFamily="18" charset="0"/>
              </a:rPr>
              <a:t>The </a:t>
            </a:r>
            <a:r>
              <a:rPr lang="en-US" i="1" dirty="0" smtClean="0">
                <a:cs typeface="Times New Roman" pitchFamily="18" charset="0"/>
              </a:rPr>
              <a:t>mark</a:t>
            </a:r>
            <a:r>
              <a:rPr lang="en-US" dirty="0" smtClean="0">
                <a:cs typeface="Times New Roman" pitchFamily="18" charset="0"/>
              </a:rPr>
              <a:t> is similar to the point, but it’s location is set (i.e., doesn’t move with cursor).</a:t>
            </a:r>
          </a:p>
          <a:p>
            <a:r>
              <a:rPr lang="en-US" dirty="0" smtClean="0">
                <a:cs typeface="Times New Roman" pitchFamily="18" charset="0"/>
              </a:rPr>
              <a:t>Suppose we want to delete all the characters between (inclusively) 0.288 and 0.407.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Place the cursor on the 0 in 0.288.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can simply click on the 0</a:t>
            </a:r>
          </a:p>
          <a:p>
            <a:r>
              <a:rPr lang="en-US" dirty="0" smtClean="0">
                <a:cs typeface="Times New Roman" pitchFamily="18" charset="0"/>
              </a:rPr>
              <a:t>To set the mark,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CTL-spacebar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The note “Mark set” will appear at the bottom of the screen.</a:t>
            </a:r>
          </a:p>
          <a:p>
            <a:r>
              <a:rPr lang="en-US" dirty="0" smtClean="0">
                <a:cs typeface="Times New Roman" pitchFamily="18" charset="0"/>
              </a:rPr>
              <a:t>Move the cursor to the right of 0.407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We place it to the right of the 7 rather than on it because the point is always to the </a:t>
            </a:r>
            <a:r>
              <a:rPr lang="en-US" i="1" dirty="0" smtClean="0">
                <a:cs typeface="Times New Roman" pitchFamily="18" charset="0"/>
              </a:rPr>
              <a:t>left</a:t>
            </a:r>
            <a:r>
              <a:rPr lang="en-US" dirty="0" smtClean="0">
                <a:cs typeface="Times New Roman" pitchFamily="18" charset="0"/>
              </a:rPr>
              <a:t> of the cursor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CTL-w</a:t>
            </a:r>
            <a:r>
              <a:rPr lang="en-US" dirty="0" smtClean="0">
                <a:cs typeface="Times New Roman" pitchFamily="18" charset="0"/>
              </a:rPr>
              <a:t> will delete all characters between the mark and the point</a:t>
            </a:r>
          </a:p>
          <a:p>
            <a:r>
              <a:rPr lang="en-US" dirty="0" smtClean="0">
                <a:cs typeface="Times New Roman" pitchFamily="18" charset="0"/>
              </a:rPr>
              <a:t>For now, let’s put the characters back in by using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CTL-x u</a:t>
            </a:r>
          </a:p>
          <a:p>
            <a:r>
              <a:rPr lang="en-US" dirty="0" smtClean="0">
                <a:cs typeface="Times New Roman" pitchFamily="18" charset="0"/>
              </a:rPr>
              <a:t>Move the cursor to the start of the current line using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CTL-a</a:t>
            </a:r>
            <a:r>
              <a:rPr lang="en-US" dirty="0" smtClean="0">
                <a:cs typeface="Times New Roman" pitchFamily="18" charset="0"/>
              </a:rPr>
              <a:t> 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(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CTL-e</a:t>
            </a:r>
            <a:r>
              <a:rPr lang="en-US" dirty="0" smtClean="0">
                <a:cs typeface="Times New Roman" pitchFamily="18" charset="0"/>
              </a:rPr>
              <a:t> moves to end of current line)</a:t>
            </a:r>
          </a:p>
          <a:p>
            <a:r>
              <a:rPr lang="en-US" dirty="0" smtClean="0">
                <a:cs typeface="Times New Roman" pitchFamily="18" charset="0"/>
              </a:rPr>
              <a:t>Delete (“kill”) the line with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CTL-k</a:t>
            </a:r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Another CTL-k deletes the newline character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“Meta” key is the Esc key</a:t>
            </a:r>
          </a:p>
          <a:p>
            <a:r>
              <a:rPr lang="en-US" dirty="0" smtClean="0">
                <a:cs typeface="Times New Roman" pitchFamily="18" charset="0"/>
              </a:rPr>
              <a:t>We will use M- here to indicate the Meta key</a:t>
            </a:r>
          </a:p>
          <a:p>
            <a:r>
              <a:rPr lang="en-US" dirty="0" smtClean="0">
                <a:cs typeface="Times New Roman" pitchFamily="18" charset="0"/>
              </a:rPr>
              <a:t>The Meta key is hit </a:t>
            </a:r>
            <a:r>
              <a:rPr lang="en-US" i="1" dirty="0" smtClean="0">
                <a:cs typeface="Times New Roman" pitchFamily="18" charset="0"/>
              </a:rPr>
              <a:t>prior </a:t>
            </a:r>
            <a:r>
              <a:rPr lang="en-US" dirty="0" smtClean="0">
                <a:cs typeface="Times New Roman" pitchFamily="18" charset="0"/>
              </a:rPr>
              <a:t>to the subsequent key(s), not simultaneously as with CTL</a:t>
            </a:r>
          </a:p>
          <a:p>
            <a:r>
              <a:rPr lang="en-US" dirty="0" smtClean="0">
                <a:cs typeface="Times New Roman" pitchFamily="18" charset="0"/>
              </a:rPr>
              <a:t>Place the cursor at the top of the file</a:t>
            </a:r>
          </a:p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M-&gt;</a:t>
            </a:r>
            <a:r>
              <a:rPr lang="en-US" dirty="0" smtClean="0">
                <a:cs typeface="Times New Roman" pitchFamily="18" charset="0"/>
              </a:rPr>
              <a:t> will move the cursor to the bottom of the file</a:t>
            </a:r>
          </a:p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M-&lt;</a:t>
            </a:r>
            <a:r>
              <a:rPr lang="en-US" dirty="0" smtClean="0">
                <a:cs typeface="Times New Roman" pitchFamily="18" charset="0"/>
              </a:rPr>
              <a:t> will move it back to the top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Suppose we want to swap positions of 14.747 and 14.688</a:t>
            </a:r>
          </a:p>
          <a:p>
            <a:r>
              <a:rPr lang="en-US" dirty="0" smtClean="0">
                <a:cs typeface="Times New Roman" pitchFamily="18" charset="0"/>
              </a:rPr>
              <a:t>Set the mark at the 1 in 14.747</a:t>
            </a:r>
          </a:p>
          <a:p>
            <a:r>
              <a:rPr lang="en-US" dirty="0" smtClean="0">
                <a:cs typeface="Times New Roman" pitchFamily="18" charset="0"/>
              </a:rPr>
              <a:t>Place the cursor on the 1 in 14.688 to set the point to the left of the 1</a:t>
            </a:r>
          </a:p>
          <a:p>
            <a:r>
              <a:rPr lang="en-US" dirty="0" smtClean="0">
                <a:cs typeface="Times New Roman" pitchFamily="18" charset="0"/>
              </a:rPr>
              <a:t>CTL-w will delete 14.747</a:t>
            </a:r>
          </a:p>
          <a:p>
            <a:r>
              <a:rPr lang="en-US" dirty="0" smtClean="0">
                <a:cs typeface="Times New Roman" pitchFamily="18" charset="0"/>
              </a:rPr>
              <a:t>Place the cursor over the space to the left of the first 1 in 16.155</a:t>
            </a:r>
          </a:p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CTL-y</a:t>
            </a:r>
            <a:r>
              <a:rPr lang="en-US" dirty="0" smtClean="0">
                <a:cs typeface="Times New Roman" pitchFamily="18" charset="0"/>
              </a:rPr>
              <a:t> “yanks” the previously-deleted string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Suppose we want to swap positions of the second and third columns</a:t>
            </a:r>
          </a:p>
          <a:p>
            <a:r>
              <a:rPr lang="en-US" dirty="0" smtClean="0">
                <a:cs typeface="Times New Roman" pitchFamily="18" charset="0"/>
              </a:rPr>
              <a:t>Set the mark after the last 0 in 0.000 in the 1</a:t>
            </a:r>
            <a:r>
              <a:rPr lang="en-US" baseline="30000" dirty="0" smtClean="0">
                <a:cs typeface="Times New Roman" pitchFamily="18" charset="0"/>
              </a:rPr>
              <a:t>st</a:t>
            </a:r>
            <a:r>
              <a:rPr lang="en-US" dirty="0" smtClean="0">
                <a:cs typeface="Times New Roman" pitchFamily="18" charset="0"/>
              </a:rPr>
              <a:t> row of data</a:t>
            </a:r>
          </a:p>
          <a:p>
            <a:r>
              <a:rPr lang="en-US" dirty="0" smtClean="0">
                <a:cs typeface="Times New Roman" pitchFamily="18" charset="0"/>
              </a:rPr>
              <a:t>Set the point to the right of the 8 in 0.758 in column 2, last row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CTL-x r k </a:t>
            </a:r>
            <a:r>
              <a:rPr lang="en-US" dirty="0" smtClean="0">
                <a:cs typeface="Times New Roman" pitchFamily="18" charset="0"/>
              </a:rPr>
              <a:t>(“kill rectangle”) deletes the column</a:t>
            </a:r>
          </a:p>
          <a:p>
            <a:r>
              <a:rPr lang="en-US" dirty="0" smtClean="0">
                <a:cs typeface="Times New Roman" pitchFamily="18" charset="0"/>
              </a:rPr>
              <a:t>Place the point after the 8 in 37.578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CTL-x r y </a:t>
            </a:r>
            <a:r>
              <a:rPr lang="en-US" dirty="0" smtClean="0">
                <a:cs typeface="Times New Roman" pitchFamily="18" charset="0"/>
              </a:rPr>
              <a:t>(“yank rectangle”) inserts the column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Emacs</a:t>
            </a:r>
            <a:r>
              <a:rPr lang="en-US" dirty="0" smtClean="0"/>
              <a:t> Exercise (10)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To save the modified file,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CTL-x CTL-s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 note will appear at the bottom of the window saying the file has been saved</a:t>
            </a:r>
          </a:p>
          <a:p>
            <a:r>
              <a:rPr lang="en-US" dirty="0" smtClean="0">
                <a:cs typeface="Times New Roman" pitchFamily="18" charset="0"/>
              </a:rPr>
              <a:t>To save it under a new name,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CTL-x CTL-w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You’ll be prompted for the name at the bottom of the screen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Note that when you get these kinds of prompts, you can edit them using 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commands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Type a file name and then move back and forth with CTL-b and CTL-f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CTL-x CTL-c </a:t>
            </a:r>
            <a:r>
              <a:rPr lang="en-US" dirty="0" smtClean="0">
                <a:cs typeface="Times New Roman" pitchFamily="18" charset="0"/>
              </a:rPr>
              <a:t>to quit</a:t>
            </a:r>
          </a:p>
          <a:p>
            <a:r>
              <a:rPr lang="en-US" dirty="0" smtClean="0">
                <a:cs typeface="Times New Roman" pitchFamily="18" charset="0"/>
              </a:rPr>
              <a:t>Previous version will appear with ~ suffix in working directory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Before Fortran, programs were written in assembly language</a:t>
            </a:r>
          </a:p>
          <a:p>
            <a:r>
              <a:rPr lang="en-US" dirty="0" smtClean="0">
                <a:cs typeface="Times New Roman" pitchFamily="18" charset="0"/>
              </a:rPr>
              <a:t>Fortran was the first widely-used high-level computer language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1957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Developed by IBM for scientific applications</a:t>
            </a:r>
          </a:p>
          <a:p>
            <a:pPr>
              <a:buNone/>
            </a:pPr>
            <a:endParaRPr lang="en-US" dirty="0"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3200" y="5071585"/>
            <a:ext cx="2286000" cy="117570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>
              <a:solidFill>
                <a:prstClr val="black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Fortran 66 (1966)</a:t>
            </a:r>
          </a:p>
          <a:p>
            <a:r>
              <a:rPr lang="en-US" dirty="0" smtClean="0">
                <a:cs typeface="Times New Roman" pitchFamily="18" charset="0"/>
              </a:rPr>
              <a:t>Fortran 77 (1978)</a:t>
            </a:r>
          </a:p>
          <a:p>
            <a:r>
              <a:rPr lang="en-US" dirty="0" smtClean="0">
                <a:cs typeface="Times New Roman" pitchFamily="18" charset="0"/>
              </a:rPr>
              <a:t>Fortran 90 (1991)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“fairly” modern (structures, etc.)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Current “workhorse” Fortran</a:t>
            </a:r>
          </a:p>
          <a:p>
            <a:r>
              <a:rPr lang="en-US" dirty="0" smtClean="0">
                <a:cs typeface="Times New Roman" pitchFamily="18" charset="0"/>
              </a:rPr>
              <a:t>Fortran 95 (minor tweaks to Fortran 90)</a:t>
            </a:r>
          </a:p>
          <a:p>
            <a:r>
              <a:rPr lang="en-US" dirty="0" smtClean="0">
                <a:cs typeface="Times New Roman" pitchFamily="18" charset="0"/>
              </a:rPr>
              <a:t>Fortran 2003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Gradually being implemented by compiler companies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Object-oriented support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Interoperability with C is in the standard</a:t>
            </a:r>
          </a:p>
          <a:p>
            <a:pPr lvl="2"/>
            <a:r>
              <a:rPr lang="en-US" dirty="0" err="1" smtClean="0">
                <a:cs typeface="Times New Roman" pitchFamily="18" charset="0"/>
              </a:rPr>
              <a:t>yay</a:t>
            </a:r>
            <a:r>
              <a:rPr lang="en-US" dirty="0" smtClean="0">
                <a:cs typeface="Times New Roman" pitchFamily="18" charset="0"/>
              </a:rPr>
              <a:t>!</a:t>
            </a:r>
          </a:p>
          <a:p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Language Should I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I </a:t>
            </a:r>
            <a:r>
              <a:rPr lang="en-US" i="1" dirty="0" smtClean="0">
                <a:cs typeface="Times New Roman" pitchFamily="18" charset="0"/>
              </a:rPr>
              <a:t>usually</a:t>
            </a:r>
            <a:r>
              <a:rPr lang="en-US" dirty="0" smtClean="0">
                <a:cs typeface="Times New Roman" pitchFamily="18" charset="0"/>
              </a:rPr>
              <a:t> suggest using the language you know best</a:t>
            </a:r>
          </a:p>
          <a:p>
            <a:r>
              <a:rPr lang="en-US" dirty="0" err="1" smtClean="0">
                <a:cs typeface="Times New Roman" pitchFamily="18" charset="0"/>
              </a:rPr>
              <a:t>Matlab</a:t>
            </a:r>
            <a:r>
              <a:rPr lang="en-US" dirty="0" smtClean="0">
                <a:cs typeface="Times New Roman" pitchFamily="18" charset="0"/>
              </a:rPr>
              <a:t> is great, but is not a good choice for major number crunching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Researchers often write codes in </a:t>
            </a:r>
            <a:r>
              <a:rPr lang="en-US" dirty="0" err="1" smtClean="0">
                <a:cs typeface="Times New Roman" pitchFamily="18" charset="0"/>
              </a:rPr>
              <a:t>Matlab</a:t>
            </a:r>
            <a:r>
              <a:rPr lang="en-US" dirty="0" smtClean="0">
                <a:cs typeface="Times New Roman" pitchFamily="18" charset="0"/>
              </a:rPr>
              <a:t>, and they grow and grow (the codes, not the researchers) until they are much too slow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Then a painful translation is often required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Language?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Fortran is hard to beat for performance</a:t>
            </a:r>
          </a:p>
          <a:p>
            <a:r>
              <a:rPr lang="en-US" dirty="0" smtClean="0">
                <a:cs typeface="Times New Roman" pitchFamily="18" charset="0"/>
              </a:rPr>
              <a:t>C has the potential to be as fast as Fortran if you avoid aliasing issues and promise the optimizer your code won’t screw up aliasing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Fortran doesn’t have this issue due to the different nature of its pointers</a:t>
            </a:r>
          </a:p>
          <a:p>
            <a:r>
              <a:rPr lang="en-US" dirty="0" smtClean="0">
                <a:cs typeface="Times New Roman" pitchFamily="18" charset="0"/>
              </a:rPr>
              <a:t>I have not written large C++ codes, but it’s to my understanding that object-oriented constructs tend to be slow</a:t>
            </a:r>
          </a:p>
          <a:p>
            <a:r>
              <a:rPr lang="en-US" dirty="0" smtClean="0">
                <a:cs typeface="Times New Roman" pitchFamily="18" charset="0"/>
              </a:rPr>
              <a:t>Suggestion – write computationally-intensive codes in Fortran or C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Can parallelize using MPI and/or </a:t>
            </a:r>
            <a:r>
              <a:rPr lang="en-US" dirty="0" err="1" smtClean="0">
                <a:cs typeface="Times New Roman" pitchFamily="18" charset="0"/>
              </a:rPr>
              <a:t>OpenMP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Source lines are not ended with semicolons (as in C or </a:t>
            </a:r>
            <a:r>
              <a:rPr lang="en-US" dirty="0" err="1" smtClean="0">
                <a:cs typeface="Times New Roman" pitchFamily="18" charset="0"/>
              </a:rPr>
              <a:t>Matlab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r>
              <a:rPr lang="en-US" dirty="0" smtClean="0">
                <a:cs typeface="Times New Roman" pitchFamily="18" charset="0"/>
              </a:rPr>
              <a:t>Ampersand at end of line tells compiler that statement is continued on next source line</a:t>
            </a:r>
          </a:p>
          <a:p>
            <a:pPr>
              <a:buClr>
                <a:schemeClr val="tx1"/>
              </a:buClr>
            </a:pPr>
            <a:r>
              <a:rPr lang="en-US" b="1" i="1" dirty="0" smtClean="0">
                <a:solidFill>
                  <a:srgbClr val="0070C0"/>
                </a:solidFill>
                <a:cs typeface="Times New Roman" pitchFamily="18" charset="0"/>
              </a:rPr>
              <a:t>Not</a:t>
            </a:r>
            <a:r>
              <a:rPr lang="en-US" dirty="0" smtClean="0">
                <a:cs typeface="Times New Roman" pitchFamily="18" charset="0"/>
              </a:rPr>
              <a:t> case-sensitive</a:t>
            </a:r>
          </a:p>
          <a:p>
            <a:r>
              <a:rPr lang="en-US" dirty="0" smtClean="0">
                <a:cs typeface="Times New Roman" pitchFamily="18" charset="0"/>
              </a:rPr>
              <a:t>Spaces don’t matter except within literal character strings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 use them liberally to make code easy to read</a:t>
            </a:r>
          </a:p>
          <a:p>
            <a:r>
              <a:rPr lang="en-US" dirty="0" smtClean="0">
                <a:cs typeface="Times New Roman" pitchFamily="18" charset="0"/>
              </a:rPr>
              <a:t>Comment character is </a:t>
            </a:r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 Syntax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Declarations – should declare each variable as being integer, real (floating point), character, etc.</a:t>
            </a:r>
          </a:p>
          <a:p>
            <a:r>
              <a:rPr lang="en-US" dirty="0" smtClean="0">
                <a:cs typeface="Times New Roman" pitchFamily="18" charset="0"/>
              </a:rPr>
              <a:t>Integers and </a:t>
            </a:r>
            <a:r>
              <a:rPr lang="en-US" dirty="0" err="1" smtClean="0">
                <a:cs typeface="Times New Roman" pitchFamily="18" charset="0"/>
              </a:rPr>
              <a:t>reals</a:t>
            </a:r>
            <a:r>
              <a:rPr lang="en-US" dirty="0" smtClean="0">
                <a:cs typeface="Times New Roman" pitchFamily="18" charset="0"/>
              </a:rPr>
              <a:t> are stored differently</a:t>
            </a:r>
          </a:p>
          <a:p>
            <a:r>
              <a:rPr lang="en-US" dirty="0" smtClean="0">
                <a:cs typeface="Times New Roman" pitchFamily="18" charset="0"/>
              </a:rPr>
              <a:t>Integer arithmetic will truncate result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If  </a:t>
            </a:r>
            <a:r>
              <a:rPr lang="en-US" dirty="0" err="1" smtClean="0">
                <a:cs typeface="Times New Roman" pitchFamily="18" charset="0"/>
              </a:rPr>
              <a:t>i</a:t>
            </a:r>
            <a:r>
              <a:rPr lang="en-US" dirty="0" smtClean="0">
                <a:cs typeface="Times New Roman" pitchFamily="18" charset="0"/>
              </a:rPr>
              <a:t>=3  and  k=2,   </a:t>
            </a:r>
            <a:r>
              <a:rPr lang="en-US" dirty="0" err="1" smtClean="0">
                <a:cs typeface="Times New Roman" pitchFamily="18" charset="0"/>
              </a:rPr>
              <a:t>i</a:t>
            </a:r>
            <a:r>
              <a:rPr lang="en-US" dirty="0" smtClean="0">
                <a:cs typeface="Times New Roman" pitchFamily="18" charset="0"/>
              </a:rPr>
              <a:t>/k=1,   k/</a:t>
            </a:r>
            <a:r>
              <a:rPr lang="en-US" dirty="0" err="1" smtClean="0">
                <a:cs typeface="Times New Roman" pitchFamily="18" charset="0"/>
              </a:rPr>
              <a:t>i</a:t>
            </a:r>
            <a:r>
              <a:rPr lang="en-US" dirty="0" smtClean="0">
                <a:cs typeface="Times New Roman" pitchFamily="18" charset="0"/>
              </a:rPr>
              <a:t>=0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 Syntax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There are sometimes several ways to do the same thing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For backward compatibility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We will only use modern constructs</a:t>
            </a:r>
          </a:p>
          <a:p>
            <a:r>
              <a:rPr lang="en-US" dirty="0" smtClean="0">
                <a:cs typeface="Times New Roman" pitchFamily="18" charset="0"/>
              </a:rPr>
              <a:t>Source file suffix is compiler dependent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Usually  .f90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 Syntax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First statement in code is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program</a:t>
            </a:r>
            <a:r>
              <a:rPr lang="en-US" dirty="0" smtClean="0">
                <a:cs typeface="Times New Roman" pitchFamily="18" charset="0"/>
              </a:rPr>
              <a:t> statement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Followed by program name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 like to give the source file the same name as the program</a:t>
            </a:r>
          </a:p>
          <a:p>
            <a:pPr lvl="2">
              <a:buNone/>
            </a:pPr>
            <a:r>
              <a:rPr lang="en-US" dirty="0" smtClean="0">
                <a:cs typeface="Times New Roman" pitchFamily="18" charset="0"/>
              </a:rPr>
              <a:t>myprog.f90                (name of source file)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program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myprog</a:t>
            </a:r>
            <a:r>
              <a:rPr lang="en-US" dirty="0" smtClean="0">
                <a:cs typeface="Times New Roman" pitchFamily="18" charset="0"/>
              </a:rPr>
              <a:t>      (first line in source code)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 Syntax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implicit none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Due to older versions of Fortran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Had “implicit typing”</a:t>
            </a:r>
          </a:p>
          <a:p>
            <a:pPr lvl="3"/>
            <a:r>
              <a:rPr lang="en-US" dirty="0" smtClean="0">
                <a:cs typeface="Times New Roman" pitchFamily="18" charset="0"/>
              </a:rPr>
              <a:t>Variables did </a:t>
            </a:r>
            <a:r>
              <a:rPr lang="en-US" i="1" dirty="0" smtClean="0">
                <a:cs typeface="Times New Roman" pitchFamily="18" charset="0"/>
              </a:rPr>
              <a:t>not</a:t>
            </a:r>
            <a:r>
              <a:rPr lang="en-US" dirty="0" smtClean="0">
                <a:cs typeface="Times New Roman" pitchFamily="18" charset="0"/>
              </a:rPr>
              <a:t> have to be declared</a:t>
            </a:r>
          </a:p>
          <a:p>
            <a:pPr lvl="3"/>
            <a:r>
              <a:rPr lang="en-US" dirty="0" smtClean="0">
                <a:cs typeface="Times New Roman" pitchFamily="18" charset="0"/>
              </a:rPr>
              <a:t>If names started with </a:t>
            </a:r>
            <a:r>
              <a:rPr lang="en-US" dirty="0" err="1" smtClean="0">
                <a:cs typeface="Times New Roman" pitchFamily="18" charset="0"/>
              </a:rPr>
              <a:t>i</a:t>
            </a:r>
            <a:r>
              <a:rPr lang="en-US" dirty="0" smtClean="0">
                <a:cs typeface="Times New Roman" pitchFamily="18" charset="0"/>
              </a:rPr>
              <a:t>-n, were automatically integers</a:t>
            </a:r>
          </a:p>
          <a:p>
            <a:pPr lvl="3"/>
            <a:r>
              <a:rPr lang="en-US" dirty="0" smtClean="0">
                <a:cs typeface="Times New Roman" pitchFamily="18" charset="0"/>
              </a:rPr>
              <a:t>If a-</a:t>
            </a:r>
            <a:r>
              <a:rPr lang="en-US" dirty="0" err="1" smtClean="0">
                <a:cs typeface="Times New Roman" pitchFamily="18" charset="0"/>
              </a:rPr>
              <a:t>h,o</a:t>
            </a:r>
            <a:r>
              <a:rPr lang="en-US" dirty="0" smtClean="0">
                <a:cs typeface="Times New Roman" pitchFamily="18" charset="0"/>
              </a:rPr>
              <a:t>-z, were automatically single-precision </a:t>
            </a:r>
            <a:r>
              <a:rPr lang="en-US" dirty="0" err="1" smtClean="0">
                <a:cs typeface="Times New Roman" pitchFamily="18" charset="0"/>
              </a:rPr>
              <a:t>reals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Implicit typing is considered bad programming practice</a:t>
            </a:r>
          </a:p>
          <a:p>
            <a:pPr lvl="2"/>
            <a:r>
              <a:rPr lang="en-US" b="1" dirty="0" smtClean="0">
                <a:solidFill>
                  <a:srgbClr val="0070C0"/>
                </a:solidFill>
                <a:cs typeface="Times New Roman" pitchFamily="18" charset="0"/>
              </a:rPr>
              <a:t>Always use implicit none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often next line after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program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Implicit none says that all variables must be declared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If you use implicit none and don’t declare all variables, compiler will yell at you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 Syntax 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A character string is enclosed by single quotes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Characters within the quotes will be taken literally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‘This is my character string.’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print*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“list-directed” output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Lazy way to produce output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No format required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Follow by comma, then stuff to print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print*, ’This is my character string.’</a:t>
            </a: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 Syntax 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At the end of the code is an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end program </a:t>
            </a:r>
            <a:r>
              <a:rPr lang="en-US" dirty="0" smtClean="0">
                <a:cs typeface="Times New Roman" pitchFamily="18" charset="0"/>
              </a:rPr>
              <a:t>statement, followed by program name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Paired with program statement that starts the code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end program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myprog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Write a “hello world” program in an editor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Program should print a string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4 lines of code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Save it to a file name with a .f90 </a:t>
            </a:r>
            <a:r>
              <a:rPr lang="en-US" dirty="0" smtClean="0">
                <a:cs typeface="Times New Roman" pitchFamily="18" charset="0"/>
              </a:rPr>
              <a:t>suffix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A compiler is a program that reads source code and converts it to a form usable by the computer</a:t>
            </a:r>
          </a:p>
          <a:p>
            <a:r>
              <a:rPr lang="en-US" dirty="0" smtClean="0">
                <a:cs typeface="Times New Roman" pitchFamily="18" charset="0"/>
              </a:rPr>
              <a:t>Code compiled for a given processor will not generally run on other processors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AMD and Intel </a:t>
            </a:r>
            <a:r>
              <a:rPr lang="en-US" i="1" dirty="0" smtClean="0">
                <a:cs typeface="Times New Roman" pitchFamily="18" charset="0"/>
              </a:rPr>
              <a:t>are </a:t>
            </a:r>
            <a:r>
              <a:rPr lang="en-US" dirty="0" smtClean="0">
                <a:cs typeface="Times New Roman" pitchFamily="18" charset="0"/>
              </a:rPr>
              <a:t>compatible</a:t>
            </a:r>
          </a:p>
          <a:p>
            <a:r>
              <a:rPr lang="en-US" dirty="0" smtClean="0">
                <a:cs typeface="Times New Roman" pitchFamily="18" charset="0"/>
              </a:rPr>
              <a:t>On katana we have Portland Group compilers (pgf90) and GNU compilers (</a:t>
            </a:r>
            <a:r>
              <a:rPr lang="en-US" dirty="0" err="1" smtClean="0">
                <a:cs typeface="Times New Roman" pitchFamily="18" charset="0"/>
              </a:rPr>
              <a:t>gfortran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r>
              <a:rPr lang="en-US" dirty="0" smtClean="0">
                <a:cs typeface="Times New Roman" pitchFamily="18" charset="0"/>
              </a:rPr>
              <a:t>We’ll use pgf90, since it’s usually faster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Compilation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Compilers have huge numbers of options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See PGI compiler documentation at </a:t>
            </a:r>
            <a:r>
              <a:rPr lang="en-US" dirty="0" smtClean="0">
                <a:solidFill>
                  <a:schemeClr val="accent5"/>
                </a:solidFill>
                <a:cs typeface="Times New Roman" pitchFamily="18" charset="0"/>
                <a:hlinkClick r:id="rId2"/>
              </a:rPr>
              <a:t>http://www.pgroup.com/doc/pgiug.pdf</a:t>
            </a:r>
            <a:endParaRPr lang="en-US" dirty="0" smtClean="0">
              <a:solidFill>
                <a:schemeClr val="accent5"/>
              </a:solidFill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PGI Fortran reference is at </a:t>
            </a:r>
            <a:r>
              <a:rPr lang="en-US" dirty="0" smtClean="0">
                <a:cs typeface="Times New Roman" pitchFamily="18" charset="0"/>
                <a:hlinkClick r:id="rId3"/>
              </a:rPr>
              <a:t>http://www.pgroup.com/doc/pgifortref.pdf</a:t>
            </a:r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For now, we will simply use the –o option, which allows you to specify the name of the resulting executable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Compilation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Can create a Unix window within 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: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CTL-x 2</a:t>
            </a:r>
            <a:r>
              <a:rPr lang="en-US" dirty="0" smtClean="0">
                <a:cs typeface="Times New Roman" pitchFamily="18" charset="0"/>
              </a:rPr>
              <a:t> will split the window horizontally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CTL-x o</a:t>
            </a:r>
            <a:r>
              <a:rPr lang="en-US" dirty="0" smtClean="0">
                <a:cs typeface="Times New Roman" pitchFamily="18" charset="0"/>
              </a:rPr>
              <a:t> toggles between windows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“o” stands for “other”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M-x</a:t>
            </a:r>
            <a:r>
              <a:rPr lang="en-US" dirty="0" smtClean="0">
                <a:cs typeface="Times New Roman" pitchFamily="18" charset="0"/>
              </a:rPr>
              <a:t> will prompt for a command at the bottom of the window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Type “shell” (no quotes) for the command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Half of 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window will now be a Unix shell, so you can do your compilation there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In a normal Unix </a:t>
            </a:r>
            <a:r>
              <a:rPr lang="en-US" dirty="0" err="1" smtClean="0">
                <a:cs typeface="Times New Roman" pitchFamily="18" charset="0"/>
              </a:rPr>
              <a:t>tcshell</a:t>
            </a:r>
            <a:r>
              <a:rPr lang="en-US" dirty="0" smtClean="0">
                <a:cs typeface="Times New Roman" pitchFamily="18" charset="0"/>
              </a:rPr>
              <a:t> you can retrieve previous Unix commands with the up arrow; here it’s CTL up arrow</a:t>
            </a:r>
          </a:p>
          <a:p>
            <a:r>
              <a:rPr lang="en-US" dirty="0" smtClean="0">
                <a:cs typeface="Times New Roman" pitchFamily="18" charset="0"/>
              </a:rPr>
              <a:t>In a Unix window (in </a:t>
            </a:r>
            <a:r>
              <a:rPr lang="en-US" dirty="0" err="1" smtClean="0">
                <a:cs typeface="Times New Roman" pitchFamily="18" charset="0"/>
              </a:rPr>
              <a:t>emacs</a:t>
            </a:r>
            <a:r>
              <a:rPr lang="en-US" dirty="0" smtClean="0">
                <a:cs typeface="Times New Roman" pitchFamily="18" charset="0"/>
              </a:rPr>
              <a:t> or separate window):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pgf90  –o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hello_world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hello_world.f90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Compilation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Compile your code</a:t>
            </a:r>
          </a:p>
          <a:p>
            <a:r>
              <a:rPr lang="en-US" dirty="0" smtClean="0">
                <a:cs typeface="Times New Roman" pitchFamily="18" charset="0"/>
              </a:rPr>
              <a:t>If it simply returns a Unix prompt it worked</a:t>
            </a:r>
          </a:p>
          <a:p>
            <a:r>
              <a:rPr lang="en-US" dirty="0" smtClean="0">
                <a:cs typeface="Times New Roman" pitchFamily="18" charset="0"/>
              </a:rPr>
              <a:t>If you get error messages, read them carefully and see if you can fix the source code and re-compile</a:t>
            </a:r>
          </a:p>
          <a:p>
            <a:r>
              <a:rPr lang="en-US" dirty="0" smtClean="0">
                <a:cs typeface="Times New Roman" pitchFamily="18" charset="0"/>
              </a:rPr>
              <a:t>Once it compiles correctly, type the executable name at a Unix prompt, and it will print your string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Declarations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Lists of variables with their associated types</a:t>
            </a:r>
          </a:p>
          <a:p>
            <a:r>
              <a:rPr lang="en-US" dirty="0" smtClean="0">
                <a:cs typeface="Times New Roman" pitchFamily="18" charset="0"/>
              </a:rPr>
              <a:t>Placed in source code directly after “implicit none”</a:t>
            </a:r>
          </a:p>
          <a:p>
            <a:r>
              <a:rPr lang="en-US" dirty="0" smtClean="0">
                <a:cs typeface="Times New Roman" pitchFamily="18" charset="0"/>
              </a:rPr>
              <a:t>Basic types: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Integer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Real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Character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logical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Declarations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Examples: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integer ::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j, k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real ::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xval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time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character(20) :: name, date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logical ::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isit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+, -, *, /</a:t>
            </a:r>
          </a:p>
          <a:p>
            <a:r>
              <a:rPr lang="en-US" dirty="0" smtClean="0">
                <a:cs typeface="Times New Roman" pitchFamily="18" charset="0"/>
              </a:rPr>
              <a:t>** indicates power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                       2.4**1.5</a:t>
            </a:r>
          </a:p>
          <a:p>
            <a:r>
              <a:rPr lang="en-US" dirty="0" smtClean="0">
                <a:cs typeface="Times New Roman" pitchFamily="18" charset="0"/>
              </a:rPr>
              <a:t>Built-in functions such as sin, </a:t>
            </a:r>
            <a:r>
              <a:rPr lang="en-US" dirty="0" err="1" smtClean="0">
                <a:cs typeface="Times New Roman" pitchFamily="18" charset="0"/>
              </a:rPr>
              <a:t>acos</a:t>
            </a:r>
            <a:r>
              <a:rPr lang="en-US" dirty="0" smtClean="0">
                <a:cs typeface="Times New Roman" pitchFamily="18" charset="0"/>
              </a:rPr>
              <a:t>, exp, etc.</a:t>
            </a:r>
          </a:p>
          <a:p>
            <a:r>
              <a:rPr lang="en-US" dirty="0" smtClean="0">
                <a:cs typeface="Times New Roman" pitchFamily="18" charset="0"/>
              </a:rPr>
              <a:t>Exponential notation indicated by letter “e”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                            4.2e5</a:t>
            </a:r>
          </a:p>
          <a:p>
            <a:endParaRPr lang="en-US" dirty="0" smtClean="0">
              <a:cs typeface="Times New Roman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980739" y="2786230"/>
          <a:ext cx="762000" cy="451555"/>
        </p:xfrm>
        <a:graphic>
          <a:graphicData uri="http://schemas.openxmlformats.org/presentationml/2006/ole">
            <p:oleObj spid="_x0000_s2050" name="Equation" r:id="rId3" imgW="342720" imgH="203040" progId="Equation.3">
              <p:embed/>
            </p:oleObj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022438" y="3044414"/>
            <a:ext cx="4948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964080" y="4453667"/>
          <a:ext cx="1190982" cy="443156"/>
        </p:xfrm>
        <a:graphic>
          <a:graphicData uri="http://schemas.openxmlformats.org/presentationml/2006/ole">
            <p:oleObj spid="_x0000_s2051" name="Equation" r:id="rId4" imgW="545760" imgH="203040" progId="Equation.3">
              <p:embed/>
            </p:oleObj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2357718" y="4702884"/>
            <a:ext cx="49485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List-Directed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read*</a:t>
            </a:r>
            <a:r>
              <a:rPr lang="en-US" dirty="0" smtClean="0">
                <a:cs typeface="Times New Roman" pitchFamily="18" charset="0"/>
              </a:rPr>
              <a:t> is list-directed read, analogous to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print*</a:t>
            </a:r>
          </a:p>
          <a:p>
            <a:r>
              <a:rPr lang="en-US" dirty="0" smtClean="0">
                <a:cs typeface="Times New Roman" pitchFamily="18" charset="0"/>
              </a:rPr>
              <a:t>Follow with comma, then comma-delimited list of variables you want to read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read*, x, j</a:t>
            </a:r>
          </a:p>
          <a:p>
            <a:r>
              <a:rPr lang="en-US" dirty="0" smtClean="0">
                <a:cs typeface="Times New Roman" pitchFamily="18" charset="0"/>
              </a:rPr>
              <a:t>Often use list-directed read and write together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print*, ‘Enter a float and an integer:’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read*, x, j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print*, ‘float = ‘,  x, ‘   integer = ‘, j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Write program to prompt for a </a:t>
            </a:r>
            <a:r>
              <a:rPr lang="en-US" dirty="0" err="1" smtClean="0">
                <a:cs typeface="Times New Roman" pitchFamily="18" charset="0"/>
              </a:rPr>
              <a:t>Celcius</a:t>
            </a:r>
            <a:r>
              <a:rPr lang="en-US" dirty="0" smtClean="0">
                <a:cs typeface="Times New Roman" pitchFamily="18" charset="0"/>
              </a:rPr>
              <a:t> temperature, convert it to Fahrenheit, and print the result.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make sure you declare all variables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it’s a good habit to use decimal points with all </a:t>
            </a:r>
            <a:r>
              <a:rPr lang="en-US" dirty="0" err="1" smtClean="0">
                <a:cs typeface="Times New Roman" pitchFamily="18" charset="0"/>
              </a:rPr>
              <a:t>reals</a:t>
            </a:r>
            <a:r>
              <a:rPr lang="en-US" dirty="0" smtClean="0">
                <a:cs typeface="Times New Roman" pitchFamily="18" charset="0"/>
              </a:rPr>
              <a:t>, even if they’re whole numbers, e.g., </a:t>
            </a:r>
            <a:r>
              <a:rPr lang="en-US" dirty="0" smtClean="0">
                <a:cs typeface="Times New Roman" pitchFamily="18" charset="0"/>
              </a:rPr>
              <a:t>3.0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sz="3600" dirty="0" smtClean="0">
                <a:cs typeface="Times New Roman" pitchFamily="18" charset="0"/>
              </a:rPr>
              <a:t>F = (9/5)C + </a:t>
            </a:r>
            <a:r>
              <a:rPr lang="en-US" sz="3600" dirty="0" smtClean="0">
                <a:cs typeface="Times New Roman" pitchFamily="18" charset="0"/>
              </a:rPr>
              <a:t>32</a:t>
            </a:r>
          </a:p>
          <a:p>
            <a:r>
              <a:rPr lang="en-US" sz="4000" dirty="0" smtClean="0">
                <a:cs typeface="Times New Roman" pitchFamily="18" charset="0"/>
                <a:hlinkClick r:id="rId2"/>
              </a:rPr>
              <a:t>solution</a:t>
            </a:r>
            <a:endParaRPr lang="en-US" sz="4000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Specify static dimensions in declaration: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real, dimension(10,3,5) :: x</a:t>
            </a:r>
          </a:p>
          <a:p>
            <a:r>
              <a:rPr lang="en-US" dirty="0" smtClean="0">
                <a:cs typeface="Times New Roman" pitchFamily="18" charset="0"/>
              </a:rPr>
              <a:t>Can also specify ranges of values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integer, dimension(3:11, -15:-2) ::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ival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jval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Dynamic allocation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Need to specify no. dimensions in declaration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Need to specify that it’s an </a:t>
            </a:r>
            <a:r>
              <a:rPr lang="en-US" dirty="0" err="1" smtClean="0">
                <a:cs typeface="Times New Roman" pitchFamily="18" charset="0"/>
              </a:rPr>
              <a:t>allocatable</a:t>
            </a:r>
            <a:r>
              <a:rPr lang="en-US" dirty="0" smtClean="0">
                <a:cs typeface="Times New Roman" pitchFamily="18" charset="0"/>
              </a:rPr>
              <a:t> array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real, dimension(:,:,:),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allocatable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:: x, y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allocate</a:t>
            </a:r>
            <a:r>
              <a:rPr lang="en-US" dirty="0" smtClean="0">
                <a:cs typeface="Times New Roman" pitchFamily="18" charset="0"/>
              </a:rPr>
              <a:t> function performs allocation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allocate(  x(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ni,nj,nk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),  y(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ldim,mdim,ndim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  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When you’re done with the variables, </a:t>
            </a:r>
            <a:r>
              <a:rPr lang="en-US" dirty="0" err="1" smtClean="0">
                <a:cs typeface="Times New Roman" pitchFamily="18" charset="0"/>
              </a:rPr>
              <a:t>deallocate</a:t>
            </a: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deallocate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(x, y)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not necessary at very end of code; Fortran will clean them up for you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If variable has known, fixed value, declare as parameter and initialize in declaration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integer, parameter ::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idim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100,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jdim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200</a:t>
            </a:r>
          </a:p>
          <a:p>
            <a:pPr lvl="1"/>
            <a:r>
              <a:rPr lang="en-US" i="1" dirty="0" smtClean="0">
                <a:cs typeface="Times New Roman" pitchFamily="18" charset="0"/>
              </a:rPr>
              <a:t>Compiler </a:t>
            </a:r>
            <a:r>
              <a:rPr lang="en-US" dirty="0" smtClean="0">
                <a:cs typeface="Times New Roman" pitchFamily="18" charset="0"/>
              </a:rPr>
              <a:t>substitutes values wherever variables appear in code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Efficient, since there are no memory accesses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Often used for declaring arrays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integer, parameter ::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idim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100,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jdim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200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real, dimension(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idim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jdim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 :: x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integer, dimension(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idim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 ::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iarray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>
                <a:cs typeface="Times New Roman" pitchFamily="18" charset="0"/>
              </a:rPr>
              <a:t>Write program to prompt for 2 floating-point vectors of length 3, calculate the dot product, and print the result</a:t>
            </a:r>
          </a:p>
          <a:p>
            <a:pPr lvl="1"/>
            <a:r>
              <a:rPr lang="en-US" sz="2400" i="1" dirty="0" smtClean="0">
                <a:cs typeface="Times New Roman" pitchFamily="18" charset="0"/>
              </a:rPr>
              <a:t>Don’t </a:t>
            </a:r>
            <a:r>
              <a:rPr lang="en-US" sz="2400" dirty="0" smtClean="0">
                <a:cs typeface="Times New Roman" pitchFamily="18" charset="0"/>
              </a:rPr>
              <a:t>name the code “</a:t>
            </a:r>
            <a:r>
              <a:rPr lang="en-US" sz="2400" dirty="0" err="1" smtClean="0">
                <a:cs typeface="Times New Roman" pitchFamily="18" charset="0"/>
              </a:rPr>
              <a:t>dot_product</a:t>
            </a:r>
            <a:r>
              <a:rPr lang="en-US" sz="2400" dirty="0" smtClean="0">
                <a:cs typeface="Times New Roman" pitchFamily="18" charset="0"/>
              </a:rPr>
              <a:t>” or “dot”</a:t>
            </a:r>
          </a:p>
          <a:p>
            <a:pPr lvl="2"/>
            <a:r>
              <a:rPr lang="en-US" sz="2000" dirty="0" smtClean="0">
                <a:cs typeface="Times New Roman" pitchFamily="18" charset="0"/>
              </a:rPr>
              <a:t>Fortran has a “</a:t>
            </a:r>
            <a:r>
              <a:rPr lang="en-US" sz="2000" dirty="0" err="1" smtClean="0">
                <a:cs typeface="Times New Roman" pitchFamily="18" charset="0"/>
              </a:rPr>
              <a:t>dot_product</a:t>
            </a:r>
            <a:r>
              <a:rPr lang="en-US" sz="2000" dirty="0" smtClean="0">
                <a:cs typeface="Times New Roman" pitchFamily="18" charset="0"/>
              </a:rPr>
              <a:t>” intrinsic function</a:t>
            </a:r>
          </a:p>
          <a:p>
            <a:pPr lvl="2"/>
            <a:r>
              <a:rPr lang="en-US" sz="2000" dirty="0" smtClean="0">
                <a:cs typeface="Times New Roman" pitchFamily="18" charset="0"/>
              </a:rPr>
              <a:t>there is a </a:t>
            </a:r>
            <a:r>
              <a:rPr lang="en-US" sz="2000" dirty="0" err="1" smtClean="0">
                <a:cs typeface="Times New Roman" pitchFamily="18" charset="0"/>
              </a:rPr>
              <a:t>unix</a:t>
            </a:r>
            <a:r>
              <a:rPr lang="en-US" sz="2000" dirty="0" smtClean="0">
                <a:cs typeface="Times New Roman" pitchFamily="18" charset="0"/>
              </a:rPr>
              <a:t> command called “dot”</a:t>
            </a:r>
          </a:p>
          <a:p>
            <a:pPr lvl="1"/>
            <a:r>
              <a:rPr lang="en-US" sz="2400" dirty="0" smtClean="0">
                <a:cs typeface="Times New Roman" pitchFamily="18" charset="0"/>
              </a:rPr>
              <a:t>If x is an array, can use array name in list-directed read, and it will expect the appropriate number of values (dimension) separated by </a:t>
            </a:r>
            <a:r>
              <a:rPr lang="en-US" sz="2400" dirty="0" smtClean="0">
                <a:cs typeface="Times New Roman" pitchFamily="18" charset="0"/>
              </a:rPr>
              <a:t>spaces</a:t>
            </a:r>
          </a:p>
          <a:p>
            <a:pPr lvl="1"/>
            <a:endParaRPr lang="en-US" sz="2400" dirty="0" smtClean="0">
              <a:cs typeface="Times New Roman" pitchFamily="18" charset="0"/>
            </a:endParaRPr>
          </a:p>
          <a:p>
            <a:pPr lvl="1"/>
            <a:endParaRPr lang="en-US" sz="2400" dirty="0" smtClean="0">
              <a:cs typeface="Times New Roman" pitchFamily="18" charset="0"/>
            </a:endParaRPr>
          </a:p>
          <a:p>
            <a:pPr lvl="1"/>
            <a:endParaRPr lang="en-US" sz="2400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  <a:hlinkClick r:id="rId3"/>
              </a:rPr>
              <a:t>solution</a:t>
            </a: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299747" y="4141097"/>
          <a:ext cx="2481536" cy="1360842"/>
        </p:xfrm>
        <a:graphic>
          <a:graphicData uri="http://schemas.openxmlformats.org/presentationml/2006/ole">
            <p:oleObj spid="_x0000_s1026" name="Equation" r:id="rId4" imgW="78732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Do loop repeats calculation over range of indices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do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1, 10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 a(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sqrt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 b(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)**2  +  c(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)**2 )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enddo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Can use increment that is not equal to 1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Goes at </a:t>
            </a:r>
            <a:r>
              <a:rPr lang="en-US" i="1" dirty="0" smtClean="0">
                <a:cs typeface="Times New Roman" pitchFamily="18" charset="0"/>
              </a:rPr>
              <a:t>end</a:t>
            </a:r>
            <a:r>
              <a:rPr lang="en-US" dirty="0" smtClean="0">
                <a:cs typeface="Times New Roman" pitchFamily="18" charset="0"/>
              </a:rPr>
              <a:t> of do statement, unlike </a:t>
            </a:r>
            <a:r>
              <a:rPr lang="en-US" dirty="0" err="1" smtClean="0">
                <a:cs typeface="Times New Roman" pitchFamily="18" charset="0"/>
              </a:rPr>
              <a:t>Matlab</a:t>
            </a: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do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10, -10, -2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Modify dot product program to use a do </a:t>
            </a:r>
            <a:r>
              <a:rPr lang="en-US" dirty="0" smtClean="0">
                <a:cs typeface="Times New Roman" pitchFamily="18" charset="0"/>
              </a:rPr>
              <a:t>loop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If-Then-Else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Conditional execution of block of source code</a:t>
            </a:r>
          </a:p>
          <a:p>
            <a:r>
              <a:rPr lang="en-US" dirty="0" smtClean="0">
                <a:cs typeface="Times New Roman" pitchFamily="18" charset="0"/>
              </a:rPr>
              <a:t>Based on relational operators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&lt;		less than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&gt;		greater than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==	equal to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&lt;=	less than or equal to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&gt;=	greater than or equal to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/=	not equal to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.and.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	.or.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If-Then-Else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if( x &gt; 0.0  .and.  y &gt; 0.0 ) then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z = 1.0/(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x+y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elseif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( x &lt; 0.0  .and.  y &lt; 0.0) then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z = -2.0/(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x+y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else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print*, ’Error condition’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endif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In dot product code, check if the magnitude of the dot product is less than         using the absolute value function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abs</a:t>
            </a:r>
            <a:r>
              <a:rPr lang="en-US" dirty="0" smtClean="0">
                <a:cs typeface="Times New Roman" pitchFamily="18" charset="0"/>
              </a:rPr>
              <a:t>.  If it is, print a message.  If not, calculate the reciprocal of the dot product and print the result</a:t>
            </a:r>
            <a:r>
              <a:rPr lang="en-US" dirty="0" smtClean="0">
                <a:cs typeface="Times New Roman" pitchFamily="18" charset="0"/>
              </a:rPr>
              <a:t>.</a:t>
            </a:r>
          </a:p>
          <a:p>
            <a:r>
              <a:rPr lang="en-US" dirty="0" smtClean="0">
                <a:cs typeface="Times New Roman" pitchFamily="18" charset="0"/>
                <a:hlinkClick r:id="rId3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5471122" y="2127187"/>
          <a:ext cx="671493" cy="489630"/>
        </p:xfrm>
        <a:graphic>
          <a:graphicData uri="http://schemas.openxmlformats.org/presentationml/2006/ole">
            <p:oleObj spid="_x0000_s3074" name="Equation" r:id="rId4" imgW="27936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Fortran will perform operations on entire arrays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Like </a:t>
            </a:r>
            <a:r>
              <a:rPr lang="en-US" dirty="0" err="1" smtClean="0">
                <a:cs typeface="Times New Roman" pitchFamily="18" charset="0"/>
              </a:rPr>
              <a:t>Matlab</a:t>
            </a:r>
            <a:r>
              <a:rPr lang="en-US" dirty="0" smtClean="0">
                <a:cs typeface="Times New Roman" pitchFamily="18" charset="0"/>
              </a:rPr>
              <a:t>, unlike C</a:t>
            </a:r>
          </a:p>
          <a:p>
            <a:r>
              <a:rPr lang="en-US" dirty="0" smtClean="0">
                <a:cs typeface="Times New Roman" pitchFamily="18" charset="0"/>
              </a:rPr>
              <a:t>To add two arrays, simply use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 = a + b</a:t>
            </a:r>
          </a:p>
          <a:p>
            <a:r>
              <a:rPr lang="en-US" dirty="0" smtClean="0">
                <a:cs typeface="Times New Roman" pitchFamily="18" charset="0"/>
              </a:rPr>
              <a:t>Can also specify array sections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c(-5:10) = a(0:15) + b(0:30:2)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Here we use b(0), b(2), b(4), …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Syntax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There are intrinsic functions to perform some operations on entire arrays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sum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sum(x) </a:t>
            </a:r>
            <a:r>
              <a:rPr lang="en-US" dirty="0" smtClean="0">
                <a:cs typeface="Times New Roman" pitchFamily="18" charset="0"/>
              </a:rPr>
              <a:t>is the same as x(1) + x(2) + x(3) + …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product</a:t>
            </a:r>
          </a:p>
          <a:p>
            <a:pPr lvl="1"/>
            <a:r>
              <a:rPr lang="en-US" dirty="0" err="1" smtClean="0">
                <a:cs typeface="Times New Roman" pitchFamily="18" charset="0"/>
              </a:rPr>
              <a:t>minval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err="1" smtClean="0">
                <a:cs typeface="Times New Roman" pitchFamily="18" charset="0"/>
              </a:rPr>
              <a:t>maxval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Modify dot product code to use array syntax instead of do loop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use “sum” intrinsic to sum </a:t>
            </a:r>
            <a:r>
              <a:rPr lang="en-US" dirty="0" err="1" smtClean="0">
                <a:cs typeface="Times New Roman" pitchFamily="18" charset="0"/>
              </a:rPr>
              <a:t>comnponents</a:t>
            </a:r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Subroutines and functions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Function returns a single object (number, array, etc.), and usually does not alter the arguments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Altering arguments in a function, called “side effects,” is sometimes considered bad programming practice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Subroutine transfers calculated values (if any) through arguments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Definition starts with a return type</a:t>
            </a:r>
          </a:p>
          <a:p>
            <a:r>
              <a:rPr lang="en-US" dirty="0" smtClean="0">
                <a:cs typeface="Times New Roman" pitchFamily="18" charset="0"/>
              </a:rPr>
              <a:t>End with “end function” analogous to “end program”</a:t>
            </a:r>
          </a:p>
          <a:p>
            <a:r>
              <a:rPr lang="en-US" dirty="0" smtClean="0">
                <a:cs typeface="Times New Roman" pitchFamily="18" charset="0"/>
              </a:rPr>
              <a:t>Example: distance between two vectors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real function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distfunc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(a, b)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real, dimension(3) :: a, b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distfunc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sqrt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 sum((b-a)**2) 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end function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distfunc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Use: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z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distfunc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(x, y)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Names of dummy arguments don’t have to match actual names</a:t>
            </a:r>
          </a:p>
          <a:p>
            <a:pPr lvl="1"/>
            <a:r>
              <a:rPr lang="en-US" dirty="0" err="1" smtClean="0">
                <a:cs typeface="Times New Roman" pitchFamily="18" charset="0"/>
              </a:rPr>
              <a:t>distfunc</a:t>
            </a:r>
            <a:r>
              <a:rPr lang="en-US" dirty="0" smtClean="0">
                <a:cs typeface="Times New Roman" pitchFamily="18" charset="0"/>
              </a:rPr>
              <a:t> must be declared in calling routine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real ::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distfunc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Subroutines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End with “end subroutine” analogous to “end program”</a:t>
            </a:r>
          </a:p>
          <a:p>
            <a:r>
              <a:rPr lang="en-US" dirty="0" smtClean="0">
                <a:cs typeface="Times New Roman" pitchFamily="18" charset="0"/>
              </a:rPr>
              <a:t>Distance subroutine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subroutine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distsub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(a, b, dist)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	 real :: dist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real, dimension(3) :: a, b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dist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sqrt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 sum((b-a)**2) 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end subroutine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distfunc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Use: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call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distsub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(x, y, d)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As with function, names of dummy arguments don’t have to match actual names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Modify dot-product program to use a subroutine to compute the dot product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The subroutine definition may go before or after the main program in source code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Don’t forget to declare </a:t>
            </a:r>
            <a:r>
              <a:rPr lang="en-US" dirty="0" smtClean="0">
                <a:cs typeface="Times New Roman" pitchFamily="18" charset="0"/>
              </a:rPr>
              <a:t>arguments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 of Code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Large codes usually consist of multiple files</a:t>
            </a:r>
          </a:p>
          <a:p>
            <a:r>
              <a:rPr lang="en-US" dirty="0" smtClean="0">
                <a:cs typeface="Times New Roman" pitchFamily="18" charset="0"/>
              </a:rPr>
              <a:t>I usually create a separate file for each subprogram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Easier to edit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Can recompile one subprogram at a time</a:t>
            </a:r>
          </a:p>
          <a:p>
            <a:r>
              <a:rPr lang="en-US" dirty="0" smtClean="0">
                <a:cs typeface="Times New Roman" pitchFamily="18" charset="0"/>
              </a:rPr>
              <a:t>Files can be compiled, but not linked, using –c option; then object files can be linked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pgf90  –c  mycode.f90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pgf90  –c  myfunc.f90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pgf90  –o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mycode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mycode.o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myfunc.o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Put dot-product subroutine and main program in separate files</a:t>
            </a:r>
          </a:p>
          <a:p>
            <a:r>
              <a:rPr lang="en-US" dirty="0" smtClean="0">
                <a:cs typeface="Times New Roman" pitchFamily="18" charset="0"/>
              </a:rPr>
              <a:t>Give main program same name  you have been using for code, e.g., “program </a:t>
            </a:r>
            <a:r>
              <a:rPr lang="en-US" dirty="0" err="1" smtClean="0">
                <a:cs typeface="Times New Roman" pitchFamily="18" charset="0"/>
              </a:rPr>
              <a:t>dotprod</a:t>
            </a:r>
            <a:r>
              <a:rPr lang="en-US" dirty="0" smtClean="0">
                <a:cs typeface="Times New Roman" pitchFamily="18" charset="0"/>
              </a:rPr>
              <a:t>” and dotprod.f90</a:t>
            </a:r>
          </a:p>
          <a:p>
            <a:r>
              <a:rPr lang="en-US" dirty="0" smtClean="0">
                <a:cs typeface="Times New Roman" pitchFamily="18" charset="0"/>
              </a:rPr>
              <a:t>Give subroutine same name you used for subroutine, e.g., “subroutine </a:t>
            </a:r>
            <a:r>
              <a:rPr lang="en-US" dirty="0" err="1" smtClean="0">
                <a:cs typeface="Times New Roman" pitchFamily="18" charset="0"/>
              </a:rPr>
              <a:t>dp</a:t>
            </a:r>
            <a:r>
              <a:rPr lang="en-US" dirty="0" smtClean="0">
                <a:cs typeface="Times New Roman" pitchFamily="18" charset="0"/>
              </a:rPr>
              <a:t>” and dp.f90</a:t>
            </a:r>
          </a:p>
          <a:p>
            <a:r>
              <a:rPr lang="en-US" dirty="0" smtClean="0">
                <a:cs typeface="Times New Roman" pitchFamily="18" charset="0"/>
              </a:rPr>
              <a:t>Compile, link, and </a:t>
            </a:r>
            <a:r>
              <a:rPr lang="en-US" dirty="0" smtClean="0">
                <a:cs typeface="Times New Roman" pitchFamily="18" charset="0"/>
              </a:rPr>
              <a:t>run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cs typeface="Times New Roman" pitchFamily="18" charset="0"/>
              </a:rPr>
              <a:t>Make is a Unix utility to help manage codes</a:t>
            </a:r>
          </a:p>
          <a:p>
            <a:r>
              <a:rPr lang="en-US" dirty="0" smtClean="0">
                <a:cs typeface="Times New Roman" pitchFamily="18" charset="0"/>
              </a:rPr>
              <a:t>When you make changes to files, it will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Automatically deduce which files need to be compiled and compile them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Link latest object files</a:t>
            </a:r>
          </a:p>
          <a:p>
            <a:r>
              <a:rPr lang="en-US" i="1" dirty="0" err="1" smtClean="0">
                <a:cs typeface="Times New Roman" pitchFamily="18" charset="0"/>
              </a:rPr>
              <a:t>Makefile</a:t>
            </a:r>
            <a:r>
              <a:rPr lang="en-US" i="1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is a file that tells the make utility what to do</a:t>
            </a:r>
          </a:p>
          <a:p>
            <a:r>
              <a:rPr lang="en-US" dirty="0" smtClean="0">
                <a:cs typeface="Times New Roman" pitchFamily="18" charset="0"/>
              </a:rPr>
              <a:t>Default name of file is “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” or “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”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Can use other names if you’d like</a:t>
            </a: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 contains different sections with different functions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The sections are </a:t>
            </a:r>
            <a:r>
              <a:rPr lang="en-US" i="1" dirty="0" smtClean="0">
                <a:cs typeface="Times New Roman" pitchFamily="18" charset="0"/>
              </a:rPr>
              <a:t>not</a:t>
            </a:r>
            <a:r>
              <a:rPr lang="en-US" dirty="0" smtClean="0">
                <a:cs typeface="Times New Roman" pitchFamily="18" charset="0"/>
              </a:rPr>
              <a:t> executed in order!</a:t>
            </a:r>
          </a:p>
          <a:p>
            <a:r>
              <a:rPr lang="en-US" dirty="0" smtClean="0">
                <a:cs typeface="Times New Roman" pitchFamily="18" charset="0"/>
              </a:rPr>
              <a:t>Comment character is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#</a:t>
            </a:r>
          </a:p>
          <a:p>
            <a:r>
              <a:rPr lang="en-US" dirty="0" smtClean="0">
                <a:cs typeface="Times New Roman" pitchFamily="18" charset="0"/>
              </a:rPr>
              <a:t>There are defaults for some values, but I like to define everything explicitly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8646"/>
            <a:ext cx="8229600" cy="5260488"/>
          </a:xfrm>
        </p:spPr>
        <p:txBody>
          <a:bodyPr>
            <a:normAutofit fontScale="47500" lnSpcReduction="20000"/>
          </a:bodyPr>
          <a:lstStyle/>
          <a:p>
            <a:r>
              <a:rPr lang="en-US" sz="5900" dirty="0" smtClean="0">
                <a:cs typeface="Times New Roman" pitchFamily="18" charset="0"/>
              </a:rPr>
              <a:t>example </a:t>
            </a:r>
            <a:r>
              <a:rPr lang="en-US" sz="5900" dirty="0" err="1" smtClean="0">
                <a:cs typeface="Times New Roman" pitchFamily="18" charset="0"/>
              </a:rPr>
              <a:t>makefile</a:t>
            </a:r>
            <a:r>
              <a:rPr lang="en-US" sz="5900" dirty="0" smtClean="0">
                <a:cs typeface="Times New Roman" pitchFamily="18" charset="0"/>
              </a:rPr>
              <a:t>: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suffix rule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.SUFFIXES: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.SUFFIXES: .f90 .o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.f90.o: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		$(F90) $(COMPFLAGS) $*.f90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compiler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F90 = pgf90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COMMONFLAGS  =  -O3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COMPFLAGS          =  -c  $(COMMONFLAGS)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LINKFLAGS             =       $(COMMONFLAGS)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objects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OBJ =  </a:t>
            </a:r>
            <a:r>
              <a:rPr lang="en-US" dirty="0" err="1" smtClean="0">
                <a:cs typeface="Times New Roman" pitchFamily="18" charset="0"/>
              </a:rPr>
              <a:t>mymain.o</a:t>
            </a:r>
            <a:r>
              <a:rPr lang="en-US" dirty="0" smtClean="0">
                <a:cs typeface="Times New Roman" pitchFamily="18" charset="0"/>
              </a:rPr>
              <a:t>   sub1.o  sub2.o  fun1.o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compile and link</a:t>
            </a:r>
          </a:p>
          <a:p>
            <a:pPr>
              <a:buNone/>
            </a:pPr>
            <a:r>
              <a:rPr lang="en-US" dirty="0" err="1" smtClean="0">
                <a:cs typeface="Times New Roman" pitchFamily="18" charset="0"/>
              </a:rPr>
              <a:t>myexe</a:t>
            </a:r>
            <a:r>
              <a:rPr lang="en-US" dirty="0" smtClean="0">
                <a:cs typeface="Times New Roman" pitchFamily="18" charset="0"/>
              </a:rPr>
              <a:t>:  $(OBJ)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		$(F90)  –o  $@  $(LINKFLAGS)  $(OBJ)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variables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Some character strings appear repeatedly in </a:t>
            </a:r>
            <a:r>
              <a:rPr lang="en-US" dirty="0" err="1" smtClean="0">
                <a:cs typeface="Times New Roman" pitchFamily="18" charset="0"/>
              </a:rPr>
              <a:t>makefiles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It’s convenient to give them names so if they are changed, you only have to do it in one place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To define variable: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name = string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No quotes are required for the string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String may contain spaces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“name” is any name you want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Variable names are usually all capitals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To continue line, use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\</a:t>
            </a:r>
            <a:r>
              <a:rPr lang="en-US" dirty="0" smtClean="0">
                <a:cs typeface="Times New Roman" pitchFamily="18" charset="0"/>
              </a:rPr>
              <a:t> character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Variables (cont’d)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To use variable, either of these work: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$(name)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${name}</a:t>
            </a:r>
          </a:p>
          <a:p>
            <a:r>
              <a:rPr lang="en-US" dirty="0" smtClean="0">
                <a:cs typeface="Times New Roman" pitchFamily="18" charset="0"/>
              </a:rPr>
              <a:t>Example: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Define compiler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F90 = pgf90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To use elsewhere in 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: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$(F90)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Good practice to define compiler info in variables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F90 = pgf90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COMMONFLAGS = -O3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COMPFLAGS        =  -c  $(COMMONFLAGS)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LINKFLAGS           =       $(COMMONFLAGS)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Have to define all file suffixes that may be encountered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.SUFFIXES:  .o  .f90</a:t>
            </a:r>
          </a:p>
          <a:p>
            <a:r>
              <a:rPr lang="en-US" dirty="0" smtClean="0">
                <a:cs typeface="Times New Roman" pitchFamily="18" charset="0"/>
              </a:rPr>
              <a:t>Just to be safe, delete any default suffixes first with a null .SUFFIXES: command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.SUFFIXES: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.SUFFIXES:  .o  .f90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Have to tell how to create one file suffix from another with a </a:t>
            </a:r>
            <a:r>
              <a:rPr lang="en-US" i="1" dirty="0" smtClean="0">
                <a:cs typeface="Times New Roman" pitchFamily="18" charset="0"/>
              </a:rPr>
              <a:t>suffix rule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.f90.o: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			$(F90)  $(COMPFLAGS)  $*.f90</a:t>
            </a:r>
          </a:p>
          <a:p>
            <a:r>
              <a:rPr lang="en-US" dirty="0" smtClean="0">
                <a:cs typeface="Times New Roman" pitchFamily="18" charset="0"/>
              </a:rPr>
              <a:t>The first line indicates that the rule tells how to create a .o file from a .f90 file</a:t>
            </a:r>
          </a:p>
          <a:p>
            <a:r>
              <a:rPr lang="en-US" dirty="0" smtClean="0">
                <a:cs typeface="Times New Roman" pitchFamily="18" charset="0"/>
              </a:rPr>
              <a:t>The second line tells </a:t>
            </a:r>
            <a:r>
              <a:rPr lang="en-US" i="1" dirty="0" smtClean="0">
                <a:cs typeface="Times New Roman" pitchFamily="18" charset="0"/>
              </a:rPr>
              <a:t>how</a:t>
            </a:r>
            <a:r>
              <a:rPr lang="en-US" dirty="0" smtClean="0">
                <a:cs typeface="Times New Roman" pitchFamily="18" charset="0"/>
              </a:rPr>
              <a:t> to create the .o file</a:t>
            </a:r>
          </a:p>
          <a:p>
            <a:r>
              <a:rPr lang="en-US" dirty="0" smtClean="0">
                <a:solidFill>
                  <a:srgbClr val="FF0000"/>
                </a:solidFill>
                <a:cs typeface="Times New Roman" pitchFamily="18" charset="0"/>
              </a:rPr>
              <a:t>The big space before $(F90) is a tab, and you must use it!</a:t>
            </a:r>
          </a:p>
          <a:p>
            <a:r>
              <a:rPr lang="en-US" dirty="0" smtClean="0">
                <a:cs typeface="Times New Roman" pitchFamily="18" charset="0"/>
              </a:rPr>
              <a:t>*$ is automatically the root of the first file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Usually define variable with all object file names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OBJ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mymain.o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sub1.o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anothersub.o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\</a:t>
            </a:r>
            <a:b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</a:b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  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firstfunc.o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func2.o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Finally, everything falls together with the definition of a </a:t>
            </a:r>
            <a:r>
              <a:rPr lang="en-US" i="1" dirty="0" smtClean="0">
                <a:cs typeface="Times New Roman" pitchFamily="18" charset="0"/>
              </a:rPr>
              <a:t>rule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target:  prerequisites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			recipe</a:t>
            </a:r>
          </a:p>
          <a:p>
            <a:r>
              <a:rPr lang="en-US" dirty="0" smtClean="0">
                <a:cs typeface="Times New Roman" pitchFamily="18" charset="0"/>
              </a:rPr>
              <a:t>The target is any name you choose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Often use name of executable</a:t>
            </a:r>
          </a:p>
          <a:p>
            <a:r>
              <a:rPr lang="en-US" dirty="0" smtClean="0">
                <a:cs typeface="Times New Roman" pitchFamily="18" charset="0"/>
              </a:rPr>
              <a:t>Prerequisites are files that are required by target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e.g., executable requires object files</a:t>
            </a:r>
          </a:p>
          <a:p>
            <a:r>
              <a:rPr lang="en-US" dirty="0" smtClean="0">
                <a:cs typeface="Times New Roman" pitchFamily="18" charset="0"/>
              </a:rPr>
              <a:t>Recipe tells what you want the 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 to do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suffix rule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.SUFFIXES: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.SUFFIXES: .f90 .o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.f90.o: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		$(F90) $(COMPFLAGS) $*.f90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compiler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F90 = pgf90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COMMONFLAGS  =  -O3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COMPFLAGS          =  -c  $(COMMONFLAGS)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LINKFLAGS             =       $(COMMONFLAGS)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objects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OBJ =  </a:t>
            </a:r>
            <a:r>
              <a:rPr lang="en-US" dirty="0" err="1" smtClean="0">
                <a:cs typeface="Times New Roman" pitchFamily="18" charset="0"/>
              </a:rPr>
              <a:t>mymain.o</a:t>
            </a:r>
            <a:r>
              <a:rPr lang="en-US" dirty="0" smtClean="0">
                <a:cs typeface="Times New Roman" pitchFamily="18" charset="0"/>
              </a:rPr>
              <a:t>   sub1.o  sub2.o  fun1.o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### compile and link</a:t>
            </a:r>
          </a:p>
          <a:p>
            <a:pPr>
              <a:buNone/>
            </a:pPr>
            <a:r>
              <a:rPr lang="en-US" dirty="0" err="1" smtClean="0">
                <a:cs typeface="Times New Roman" pitchFamily="18" charset="0"/>
              </a:rPr>
              <a:t>myexe</a:t>
            </a:r>
            <a:r>
              <a:rPr lang="en-US" dirty="0" smtClean="0">
                <a:cs typeface="Times New Roman" pitchFamily="18" charset="0"/>
              </a:rPr>
              <a:t>:  $(OBJ)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		$(F90)  –o  $@  $(LINKFLAGS)  $(OBJ)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1826" y="5992009"/>
            <a:ext cx="2936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Automatic variable for target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2377440" y="5905948"/>
            <a:ext cx="23666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When you type “make,” it will look for a file called “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” or “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”</a:t>
            </a:r>
          </a:p>
          <a:p>
            <a:r>
              <a:rPr lang="en-US" dirty="0" smtClean="0">
                <a:cs typeface="Times New Roman" pitchFamily="18" charset="0"/>
              </a:rPr>
              <a:t>It then searches for the first target in the file</a:t>
            </a:r>
          </a:p>
          <a:p>
            <a:r>
              <a:rPr lang="en-US" dirty="0" smtClean="0">
                <a:cs typeface="Times New Roman" pitchFamily="18" charset="0"/>
              </a:rPr>
              <a:t>In our example (and the usual case) the object files are prerequisites</a:t>
            </a:r>
          </a:p>
          <a:p>
            <a:r>
              <a:rPr lang="en-US" dirty="0" smtClean="0">
                <a:cs typeface="Times New Roman" pitchFamily="18" charset="0"/>
              </a:rPr>
              <a:t>It checks the suffix rule to see how to create an object file</a:t>
            </a:r>
          </a:p>
          <a:p>
            <a:r>
              <a:rPr lang="en-US" dirty="0" smtClean="0">
                <a:cs typeface="Times New Roman" pitchFamily="18" charset="0"/>
              </a:rPr>
              <a:t>In our case, it sees that .o files depend on .f90 files</a:t>
            </a:r>
          </a:p>
          <a:p>
            <a:r>
              <a:rPr lang="en-US" dirty="0" smtClean="0">
                <a:cs typeface="Times New Roman" pitchFamily="18" charset="0"/>
              </a:rPr>
              <a:t>It checks the time stamps on the associated .o and .f90 files to see if the .f90 is newer</a:t>
            </a:r>
          </a:p>
          <a:p>
            <a:r>
              <a:rPr lang="en-US" dirty="0" smtClean="0">
                <a:cs typeface="Times New Roman" pitchFamily="18" charset="0"/>
              </a:rPr>
              <a:t>If the .f90 file is newer it performs the suffix rule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In our case, compiles the routine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Makefiles</a:t>
            </a:r>
            <a:r>
              <a:rPr lang="en-US" dirty="0" smtClean="0"/>
              <a:t> (13)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Once all the prerequisites are updated as required, it performs the recipe</a:t>
            </a:r>
          </a:p>
          <a:p>
            <a:r>
              <a:rPr lang="en-US" dirty="0" smtClean="0">
                <a:cs typeface="Times New Roman" pitchFamily="18" charset="0"/>
              </a:rPr>
              <a:t>In our case it links the object files and creates our executable</a:t>
            </a:r>
          </a:p>
          <a:p>
            <a:r>
              <a:rPr lang="en-US" dirty="0" smtClean="0">
                <a:cs typeface="Times New Roman" pitchFamily="18" charset="0"/>
              </a:rPr>
              <a:t>Many </a:t>
            </a:r>
            <a:r>
              <a:rPr lang="en-US" dirty="0" err="1" smtClean="0">
                <a:cs typeface="Times New Roman" pitchFamily="18" charset="0"/>
              </a:rPr>
              <a:t>makefiles</a:t>
            </a:r>
            <a:r>
              <a:rPr lang="en-US" dirty="0" smtClean="0">
                <a:cs typeface="Times New Roman" pitchFamily="18" charset="0"/>
              </a:rPr>
              <a:t> have an additional target, “clean,” that removes .o and other files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clean: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			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rm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–f  *.o</a:t>
            </a:r>
          </a:p>
          <a:p>
            <a:r>
              <a:rPr lang="en-US" dirty="0" smtClean="0">
                <a:cs typeface="Times New Roman" pitchFamily="18" charset="0"/>
              </a:rPr>
              <a:t>When there are multiple targets, specify desired target as argument to make command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make clean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Create a 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 for your dot product code</a:t>
            </a:r>
          </a:p>
          <a:p>
            <a:r>
              <a:rPr lang="en-US" dirty="0" smtClean="0">
                <a:cs typeface="Times New Roman" pitchFamily="18" charset="0"/>
              </a:rPr>
              <a:t>Include two targets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executable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clean</a:t>
            </a:r>
          </a:p>
          <a:p>
            <a:r>
              <a:rPr lang="en-US" dirty="0" smtClean="0">
                <a:cs typeface="Times New Roman" pitchFamily="18" charset="0"/>
              </a:rPr>
              <a:t>Delete your old object files using “make clean”</a:t>
            </a:r>
          </a:p>
          <a:p>
            <a:r>
              <a:rPr lang="en-US" dirty="0" smtClean="0">
                <a:cs typeface="Times New Roman" pitchFamily="18" charset="0"/>
              </a:rPr>
              <a:t>Build your code using the 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Declarations of variables can be modified using “kind” parameter</a:t>
            </a:r>
          </a:p>
          <a:p>
            <a:r>
              <a:rPr lang="en-US" dirty="0" smtClean="0">
                <a:cs typeface="Times New Roman" pitchFamily="18" charset="0"/>
              </a:rPr>
              <a:t>Often used for precision of </a:t>
            </a:r>
            <a:r>
              <a:rPr lang="en-US" dirty="0" err="1" smtClean="0">
                <a:cs typeface="Times New Roman" pitchFamily="18" charset="0"/>
              </a:rPr>
              <a:t>reals</a:t>
            </a:r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Intrinsic function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selected_real_kind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(n) </a:t>
            </a:r>
            <a:r>
              <a:rPr lang="en-US" dirty="0" smtClean="0">
                <a:cs typeface="Times New Roman" pitchFamily="18" charset="0"/>
              </a:rPr>
              <a:t>returns kind that will have at least </a:t>
            </a:r>
            <a:r>
              <a:rPr lang="en-US" i="1" dirty="0" smtClean="0">
                <a:cs typeface="Times New Roman" pitchFamily="18" charset="0"/>
              </a:rPr>
              <a:t>n </a:t>
            </a:r>
            <a:r>
              <a:rPr lang="en-US" dirty="0" smtClean="0">
                <a:cs typeface="Times New Roman" pitchFamily="18" charset="0"/>
              </a:rPr>
              <a:t>significant digits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 n = 6 will give you “single precision”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 n = 12 will give you “double precision”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integer, parameter ::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rk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=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selected_real_kind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(12)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real(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rk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 :: x, y, z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real(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rk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), dimension(101,101,101) :: a</a:t>
            </a:r>
          </a:p>
          <a:p>
            <a:r>
              <a:rPr lang="en-US" dirty="0" smtClean="0">
                <a:cs typeface="Times New Roman" pitchFamily="18" charset="0"/>
              </a:rPr>
              <a:t>If you want to change precision, can easily be done by changing one line of code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Modify dot-product code to use kinds to declare double-precision </a:t>
            </a:r>
            <a:r>
              <a:rPr lang="en-US" dirty="0" err="1" smtClean="0">
                <a:cs typeface="Times New Roman" pitchFamily="18" charset="0"/>
              </a:rPr>
              <a:t>reals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Don’t forget to modify all files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“make” will automatically compile and </a:t>
            </a:r>
            <a:r>
              <a:rPr lang="en-US" dirty="0" smtClean="0">
                <a:cs typeface="Times New Roman" pitchFamily="18" charset="0"/>
              </a:rPr>
              <a:t>link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Program units that group variables and subprograms</a:t>
            </a:r>
          </a:p>
          <a:p>
            <a:r>
              <a:rPr lang="en-US" dirty="0" smtClean="0">
                <a:cs typeface="Times New Roman" pitchFamily="18" charset="0"/>
              </a:rPr>
              <a:t>Good for global variables</a:t>
            </a:r>
          </a:p>
          <a:p>
            <a:r>
              <a:rPr lang="en-US" dirty="0" smtClean="0">
                <a:cs typeface="Times New Roman" pitchFamily="18" charset="0"/>
              </a:rPr>
              <a:t>Checking of subprogram arguments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If type or number is wrong, linker will yell at you</a:t>
            </a:r>
          </a:p>
          <a:p>
            <a:r>
              <a:rPr lang="en-US" dirty="0" smtClean="0">
                <a:cs typeface="Times New Roman" pitchFamily="18" charset="0"/>
              </a:rPr>
              <a:t>Can be convenient to package variables and/or subprograms of a given type</a:t>
            </a:r>
          </a:p>
          <a:p>
            <a:pPr lvl="1"/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module </a:t>
            </a:r>
            <a:r>
              <a:rPr lang="en-US" i="1" dirty="0" err="1" smtClean="0">
                <a:cs typeface="Times New Roman" pitchFamily="18" charset="0"/>
              </a:rPr>
              <a:t>module</a:t>
            </a:r>
            <a:r>
              <a:rPr lang="en-US" i="1" dirty="0" smtClean="0">
                <a:cs typeface="Times New Roman" pitchFamily="18" charset="0"/>
              </a:rPr>
              <a:t>-name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implicit none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… variable declarations …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contains</a:t>
            </a: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</a:rPr>
              <a:t>… subprogram definitions …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end module </a:t>
            </a:r>
            <a:r>
              <a:rPr lang="en-US" i="1" dirty="0" err="1" smtClean="0">
                <a:cs typeface="Times New Roman" pitchFamily="18" charset="0"/>
              </a:rPr>
              <a:t>module</a:t>
            </a:r>
            <a:r>
              <a:rPr lang="en-US" i="1" dirty="0" smtClean="0">
                <a:cs typeface="Times New Roman" pitchFamily="18" charset="0"/>
              </a:rPr>
              <a:t>-name</a:t>
            </a: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Only need “contains” if module contains subprograms</a:t>
            </a:r>
          </a:p>
          <a:p>
            <a:r>
              <a:rPr lang="en-US" dirty="0" smtClean="0">
                <a:cs typeface="Times New Roman" pitchFamily="18" charset="0"/>
              </a:rPr>
              <a:t>I usually name my modules (and associated files) with _mod in the name, e.g., </a:t>
            </a:r>
            <a:r>
              <a:rPr lang="en-US" dirty="0" err="1" smtClean="0">
                <a:cs typeface="Times New Roman" pitchFamily="18" charset="0"/>
              </a:rPr>
              <a:t>solvers_mod</a:t>
            </a:r>
            <a:r>
              <a:rPr lang="en-US" dirty="0" smtClean="0">
                <a:cs typeface="Times New Roman" pitchFamily="18" charset="0"/>
              </a:rPr>
              <a:t>,  solvers_mod.f90</a:t>
            </a:r>
          </a:p>
          <a:p>
            <a:r>
              <a:rPr lang="en-US" dirty="0" smtClean="0">
                <a:cs typeface="Times New Roman" pitchFamily="18" charset="0"/>
              </a:rPr>
              <a:t>In program unit that needs to access components of module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use </a:t>
            </a:r>
            <a:r>
              <a:rPr lang="en-US" i="1" dirty="0" smtClean="0">
                <a:solidFill>
                  <a:srgbClr val="C00000"/>
                </a:solidFill>
                <a:cs typeface="Times New Roman" pitchFamily="18" charset="0"/>
              </a:rPr>
              <a:t>module-name</a:t>
            </a:r>
          </a:p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use</a:t>
            </a:r>
            <a:r>
              <a:rPr lang="en-US" dirty="0" smtClean="0">
                <a:cs typeface="Times New Roman" pitchFamily="18" charset="0"/>
              </a:rPr>
              <a:t> statement must be </a:t>
            </a:r>
            <a:r>
              <a:rPr lang="en-US" i="1" dirty="0" smtClean="0">
                <a:cs typeface="Times New Roman" pitchFamily="18" charset="0"/>
              </a:rPr>
              <a:t>before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implicit none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Modules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use</a:t>
            </a:r>
            <a:r>
              <a:rPr lang="en-US" dirty="0" smtClean="0">
                <a:cs typeface="Times New Roman" pitchFamily="18" charset="0"/>
              </a:rPr>
              <a:t> statement may specify specific components to access by using “only” qualifier: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use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solvers_mod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only: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nvals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, x</a:t>
            </a:r>
          </a:p>
          <a:p>
            <a:r>
              <a:rPr lang="en-US" dirty="0" smtClean="0">
                <a:cs typeface="Times New Roman" pitchFamily="18" charset="0"/>
              </a:rPr>
              <a:t>A Fortran style suggestion: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Group global variables in modules based on function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Employ “use only” for all variables required in program unit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All variables then appear at top of program unit in declarations or “use” statements</a:t>
            </a:r>
          </a:p>
          <a:p>
            <a:pPr lvl="1"/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Modules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  <a:cs typeface="Times New Roman" pitchFamily="18" charset="0"/>
              </a:rPr>
              <a:t>When linking object files, modules must come first in the list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In my </a:t>
            </a:r>
            <a:r>
              <a:rPr lang="en-US" dirty="0" err="1" smtClean="0">
                <a:cs typeface="Times New Roman" pitchFamily="18" charset="0"/>
              </a:rPr>
              <a:t>makefiles</a:t>
            </a:r>
            <a:r>
              <a:rPr lang="en-US" dirty="0" smtClean="0">
                <a:cs typeface="Times New Roman" pitchFamily="18" charset="0"/>
              </a:rPr>
              <a:t> I create a MODS variable analogous to OBJS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Link command then contains $(MODS)  $(OBJS)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Create module </a:t>
            </a:r>
            <a:r>
              <a:rPr lang="en-US" i="1" dirty="0" err="1" smtClean="0">
                <a:cs typeface="Times New Roman" pitchFamily="18" charset="0"/>
              </a:rPr>
              <a:t>prec_mod</a:t>
            </a:r>
            <a:endParaRPr lang="en-US" i="1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Separate file called prec_mod.f90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Parameter </a:t>
            </a:r>
            <a:r>
              <a:rPr lang="en-US" dirty="0" err="1" smtClean="0">
                <a:cs typeface="Times New Roman" pitchFamily="18" charset="0"/>
              </a:rPr>
              <a:t>rk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Real kind for double </a:t>
            </a:r>
          </a:p>
          <a:p>
            <a:r>
              <a:rPr lang="en-US" dirty="0" smtClean="0">
                <a:cs typeface="Times New Roman" pitchFamily="18" charset="0"/>
              </a:rPr>
              <a:t>Use this module in dot-product program units</a:t>
            </a:r>
          </a:p>
          <a:p>
            <a:r>
              <a:rPr lang="en-US" dirty="0" smtClean="0">
                <a:cs typeface="Times New Roman" pitchFamily="18" charset="0"/>
              </a:rPr>
              <a:t>Modify 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 to compile module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add module list to dependencies and link </a:t>
            </a:r>
            <a:r>
              <a:rPr lang="en-US" dirty="0" smtClean="0">
                <a:cs typeface="Times New Roman" pitchFamily="18" charset="0"/>
              </a:rPr>
              <a:t>recipe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Derived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Analogous to structures in C</a:t>
            </a:r>
          </a:p>
          <a:p>
            <a:r>
              <a:rPr lang="en-US" dirty="0" smtClean="0">
                <a:cs typeface="Times New Roman" pitchFamily="18" charset="0"/>
              </a:rPr>
              <a:t>Can package a number of variables under one name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type grid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integer ::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nvals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    real, dimension(100,100)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  <a:sym typeface="Wingdings" pitchFamily="2" charset="2"/>
              </a:rPr>
              <a:t> :: x, y,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  <a:sym typeface="Wingdings" pitchFamily="2" charset="2"/>
              </a:rPr>
              <a:t>jacobian</a:t>
            </a:r>
            <a:endParaRPr lang="en-US" dirty="0" smtClean="0">
              <a:solidFill>
                <a:srgbClr val="C00000"/>
              </a:solidFill>
              <a:cs typeface="Times New Roman" pitchFamily="18" charset="0"/>
              <a:sym typeface="Wingdings" pitchFamily="2" charset="2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  <a:sym typeface="Wingdings" pitchFamily="2" charset="2"/>
              </a:rPr>
              <a:t>end type grid</a:t>
            </a: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Derived Types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To declare a variable 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type(grid) :: grid1</a:t>
            </a:r>
          </a:p>
          <a:p>
            <a:r>
              <a:rPr lang="en-US" dirty="0" smtClean="0">
                <a:cs typeface="Times New Roman" pitchFamily="18" charset="0"/>
              </a:rPr>
              <a:t>Components are accessed using  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%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grid1%nvals = 20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grid1%x = 0.0</a:t>
            </a:r>
          </a:p>
          <a:p>
            <a:r>
              <a:rPr lang="en-US" dirty="0" smtClean="0">
                <a:cs typeface="Times New Roman" pitchFamily="18" charset="0"/>
              </a:rPr>
              <a:t>Handy way to transfer lots of data to a subprogram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call  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calc_jacobian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(grid1)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Create module with definition of </a:t>
            </a:r>
            <a:r>
              <a:rPr lang="en-US" i="1" dirty="0" smtClean="0">
                <a:cs typeface="Times New Roman" pitchFamily="18" charset="0"/>
              </a:rPr>
              <a:t>rvec3</a:t>
            </a:r>
            <a:r>
              <a:rPr lang="en-US" dirty="0" smtClean="0">
                <a:cs typeface="Times New Roman" pitchFamily="18" charset="0"/>
              </a:rPr>
              <a:t> type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Size of vector </a:t>
            </a:r>
            <a:r>
              <a:rPr lang="en-US" dirty="0" err="1" smtClean="0">
                <a:cs typeface="Times New Roman" pitchFamily="18" charset="0"/>
              </a:rPr>
              <a:t>nvals</a:t>
            </a:r>
            <a:r>
              <a:rPr lang="en-US" dirty="0" smtClean="0">
                <a:cs typeface="Times New Roman" pitchFamily="18" charset="0"/>
              </a:rPr>
              <a:t>=3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not a </a:t>
            </a:r>
            <a:r>
              <a:rPr lang="en-US" dirty="0" err="1" smtClean="0">
                <a:cs typeface="Times New Roman" pitchFamily="18" charset="0"/>
              </a:rPr>
              <a:t>paremeter</a:t>
            </a:r>
            <a:r>
              <a:rPr lang="en-US" dirty="0" smtClean="0">
                <a:cs typeface="Times New Roman" pitchFamily="18" charset="0"/>
              </a:rPr>
              <a:t> – can’t have parameter in derived type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Real 3-component vector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Use </a:t>
            </a:r>
            <a:r>
              <a:rPr lang="en-US" dirty="0" err="1" smtClean="0">
                <a:cs typeface="Times New Roman" pitchFamily="18" charset="0"/>
              </a:rPr>
              <a:t>prec_mod</a:t>
            </a:r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Modify code to use rvec3</a:t>
            </a:r>
          </a:p>
          <a:p>
            <a:r>
              <a:rPr lang="en-US" dirty="0" smtClean="0">
                <a:cs typeface="Times New Roman" pitchFamily="18" charset="0"/>
              </a:rPr>
              <a:t>Modify </a:t>
            </a:r>
            <a:r>
              <a:rPr lang="en-US" dirty="0" err="1" smtClean="0">
                <a:cs typeface="Times New Roman" pitchFamily="18" charset="0"/>
              </a:rPr>
              <a:t>makefile</a:t>
            </a:r>
            <a:r>
              <a:rPr lang="en-US" dirty="0" smtClean="0">
                <a:cs typeface="Times New Roman" pitchFamily="18" charset="0"/>
              </a:rPr>
              <a:t> to include new </a:t>
            </a:r>
            <a:r>
              <a:rPr lang="en-US" dirty="0" smtClean="0">
                <a:cs typeface="Times New Roman" pitchFamily="18" charset="0"/>
              </a:rPr>
              <a:t>module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List-directed output gives little control</a:t>
            </a:r>
          </a:p>
          <a:p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write</a:t>
            </a:r>
            <a:r>
              <a:rPr lang="en-US" dirty="0" smtClean="0">
                <a:cs typeface="Times New Roman" pitchFamily="18" charset="0"/>
              </a:rPr>
              <a:t> statement allows formatted output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write(unit, format) variables</a:t>
            </a:r>
          </a:p>
          <a:p>
            <a:r>
              <a:rPr lang="en-US" dirty="0" smtClean="0">
                <a:cs typeface="Times New Roman" pitchFamily="18" charset="0"/>
              </a:rPr>
              <a:t>Unit is a number indicating where you want to write data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The number 6 is std out (write to screen)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err="1" smtClean="0">
                <a:cs typeface="Times New Roman" pitchFamily="18" charset="0"/>
              </a:rPr>
              <a:t>m</a:t>
            </a:r>
            <a:endParaRPr lang="en-US" i="1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For integers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m is total number of characters in field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i3        125</a:t>
            </a:r>
          </a:p>
          <a:p>
            <a:r>
              <a:rPr lang="en-US" dirty="0" smtClean="0">
                <a:cs typeface="Times New Roman" pitchFamily="18" charset="0"/>
              </a:rPr>
              <a:t>a</a:t>
            </a:r>
            <a:r>
              <a:rPr lang="en-US" i="1" dirty="0" smtClean="0">
                <a:cs typeface="Times New Roman" pitchFamily="18" charset="0"/>
              </a:rPr>
              <a:t>m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For character strings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m is number of characters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a5       hello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Left-justifies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If m isn’t specified, writes number of characters in variable declaration</a:t>
            </a: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cs typeface="Times New Roman" pitchFamily="18" charset="0"/>
              </a:rPr>
              <a:t>f</a:t>
            </a:r>
            <a:r>
              <a:rPr lang="en-US" i="1" dirty="0" err="1" smtClean="0">
                <a:cs typeface="Times New Roman" pitchFamily="18" charset="0"/>
              </a:rPr>
              <a:t>m</a:t>
            </a:r>
            <a:r>
              <a:rPr lang="en-US" dirty="0" err="1" smtClean="0">
                <a:cs typeface="Times New Roman" pitchFamily="18" charset="0"/>
              </a:rPr>
              <a:t>.</a:t>
            </a:r>
            <a:r>
              <a:rPr lang="en-US" i="1" dirty="0" err="1" smtClean="0">
                <a:cs typeface="Times New Roman" pitchFamily="18" charset="0"/>
              </a:rPr>
              <a:t>n</a:t>
            </a:r>
            <a:endParaRPr lang="en-US" i="1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For floating-point (real) numbers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m is total number of characters in field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 is number of decimal places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f5.3        1.234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f5.2       -1.23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If m is larger than required, right-justifies</a:t>
            </a:r>
          </a:p>
          <a:p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i="1" dirty="0" err="1" smtClean="0">
                <a:cs typeface="Times New Roman" pitchFamily="18" charset="0"/>
              </a:rPr>
              <a:t>m.n</a:t>
            </a:r>
            <a:endParaRPr lang="en-US" i="1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Exponential notation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e9.2      -0.23e-01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Always zero left of decimal</a:t>
            </a:r>
            <a:endParaRPr lang="en-US" i="1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cs typeface="Times New Roman" pitchFamily="18" charset="0"/>
              </a:rPr>
              <a:t>es</a:t>
            </a:r>
            <a:r>
              <a:rPr lang="en-US" i="1" dirty="0" err="1" smtClean="0">
                <a:cs typeface="Times New Roman" pitchFamily="18" charset="0"/>
              </a:rPr>
              <a:t>m.n</a:t>
            </a:r>
            <a:endParaRPr lang="en-US" i="1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scientific notation</a:t>
            </a:r>
          </a:p>
          <a:p>
            <a:pPr lvl="2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es9.2      -2.30e-02</a:t>
            </a:r>
          </a:p>
          <a:p>
            <a:r>
              <a:rPr lang="en-US" dirty="0" smtClean="0">
                <a:cs typeface="Times New Roman" pitchFamily="18" charset="0"/>
              </a:rPr>
              <a:t>In format statement, put formats within ‘()’</a:t>
            </a:r>
          </a:p>
          <a:p>
            <a:r>
              <a:rPr lang="en-US" dirty="0" smtClean="0">
                <a:cs typeface="Times New Roman" pitchFamily="18" charset="0"/>
              </a:rPr>
              <a:t>Example write statement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write(6, ‘(a, f6.2, i5, es15.3)’) ‘answers are ’, x, j, y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Suppose you want to write to a file?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open</a:t>
            </a:r>
            <a:r>
              <a:rPr lang="en-US" dirty="0" smtClean="0">
                <a:cs typeface="Times New Roman" pitchFamily="18" charset="0"/>
              </a:rPr>
              <a:t> statement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open(11, file=‘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mydata.d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’)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“11” is unit number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Don’t use 5 or 6</a:t>
            </a:r>
          </a:p>
          <a:p>
            <a:pPr lvl="3"/>
            <a:r>
              <a:rPr lang="en-US" dirty="0" smtClean="0">
                <a:cs typeface="Times New Roman" pitchFamily="18" charset="0"/>
              </a:rPr>
              <a:t>Reserved for std in, std out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Use this unit in your write statement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When you’re finished writing, close the file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close(11)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Can also read from file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read </a:t>
            </a:r>
            <a:r>
              <a:rPr lang="en-US" dirty="0" smtClean="0">
                <a:cs typeface="Times New Roman" pitchFamily="18" charset="0"/>
              </a:rPr>
              <a:t>rather than write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cs typeface="Times New Roman" pitchFamily="18" charset="0"/>
              </a:rPr>
              <a:t>Can use * instead of format </a:t>
            </a:r>
            <a:r>
              <a:rPr lang="en-US" dirty="0" err="1" smtClean="0">
                <a:cs typeface="Times New Roman" pitchFamily="18" charset="0"/>
              </a:rPr>
              <a:t>specifier</a:t>
            </a:r>
            <a:endParaRPr lang="en-US" dirty="0" smtClean="0">
              <a:cs typeface="Times New Roman" pitchFamily="18" charset="0"/>
            </a:endParaRPr>
          </a:p>
          <a:p>
            <a:pPr lvl="1">
              <a:buClr>
                <a:schemeClr val="tx1"/>
              </a:buClr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read(11,*) j, x</a:t>
            </a:r>
          </a:p>
          <a:p>
            <a:pPr lvl="1">
              <a:buClr>
                <a:schemeClr val="tx1"/>
              </a:buClr>
            </a:pP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Write your dot-product result to a </a:t>
            </a:r>
            <a:r>
              <a:rPr lang="en-US" dirty="0" smtClean="0">
                <a:cs typeface="Times New Roman" pitchFamily="18" charset="0"/>
              </a:rPr>
              <a:t>file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Unformatted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Binary data take much less disk space than </a:t>
            </a:r>
            <a:r>
              <a:rPr lang="en-US" dirty="0" err="1" smtClean="0">
                <a:cs typeface="Times New Roman" pitchFamily="18" charset="0"/>
              </a:rPr>
              <a:t>ascii</a:t>
            </a:r>
            <a:r>
              <a:rPr lang="en-US" dirty="0" smtClean="0">
                <a:cs typeface="Times New Roman" pitchFamily="18" charset="0"/>
              </a:rPr>
              <a:t> (formatted) data</a:t>
            </a:r>
          </a:p>
          <a:p>
            <a:r>
              <a:rPr lang="en-US" dirty="0" smtClean="0">
                <a:cs typeface="Times New Roman" pitchFamily="18" charset="0"/>
              </a:rPr>
              <a:t>Data can be written in binary representation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Not directly human-readable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open(199, file=‘</a:t>
            </a:r>
            <a:r>
              <a:rPr lang="en-US" dirty="0" err="1" smtClean="0">
                <a:solidFill>
                  <a:srgbClr val="C00000"/>
                </a:solidFill>
                <a:cs typeface="Times New Roman" pitchFamily="18" charset="0"/>
              </a:rPr>
              <a:t>unf.d</a:t>
            </a: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’, form=‘unformatted’)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write(199)  x(1:100000),  j1, j2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  <a:cs typeface="Times New Roman" pitchFamily="18" charset="0"/>
              </a:rPr>
              <a:t>read(199)   x(1:100000),  j1, j2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Note that there is no format specification</a:t>
            </a:r>
          </a:p>
          <a:p>
            <a:r>
              <a:rPr lang="en-US" dirty="0" smtClean="0">
                <a:cs typeface="Times New Roman" pitchFamily="18" charset="0"/>
              </a:rPr>
              <a:t>Fortran unformatted slightly different format than C binary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Fortran unformatted contains record delimiters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Modify dot-product program to: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Write result to unformatted file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don’t write character string, just number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After file is closed, open it back up and read result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Print result to make sure it wrote/read </a:t>
            </a:r>
            <a:r>
              <a:rPr lang="en-US" dirty="0" smtClean="0">
                <a:cs typeface="Times New Roman" pitchFamily="18" charset="0"/>
              </a:rPr>
              <a:t>correctly</a:t>
            </a:r>
          </a:p>
          <a:p>
            <a:r>
              <a:rPr lang="en-US" dirty="0" smtClean="0">
                <a:cs typeface="Times New Roman" pitchFamily="18" charset="0"/>
                <a:hlinkClick r:id="rId2"/>
              </a:rPr>
              <a:t>solution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cs typeface="Times New Roman" pitchFamily="18" charset="0"/>
              </a:rPr>
              <a:t>Lots of books available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I have an older edition of “</a:t>
            </a:r>
            <a:r>
              <a:rPr lang="en-US" dirty="0" smtClean="0"/>
              <a:t>Fortran 95/2003 Explained” by Metcalf, Reid, and Cohen that I like</a:t>
            </a:r>
          </a:p>
          <a:p>
            <a:r>
              <a:rPr lang="en-US" dirty="0" smtClean="0">
                <a:cs typeface="Times New Roman" pitchFamily="18" charset="0"/>
              </a:rPr>
              <a:t>PGI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Compiler</a:t>
            </a:r>
          </a:p>
          <a:p>
            <a:pPr lvl="2">
              <a:buNone/>
            </a:pP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/>
                </a:solidFill>
                <a:cs typeface="Times New Roman" pitchFamily="18" charset="0"/>
                <a:hlinkClick r:id="rId2"/>
              </a:rPr>
              <a:t>http://www.pgroup.com/doc/pgiug.pdf</a:t>
            </a:r>
            <a:endParaRPr lang="en-US" dirty="0" smtClean="0">
              <a:solidFill>
                <a:schemeClr val="accent5"/>
              </a:solidFill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Fortran language reference</a:t>
            </a:r>
          </a:p>
          <a:p>
            <a:pPr lvl="2">
              <a:buNone/>
            </a:pP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  <a:hlinkClick r:id="rId3"/>
              </a:rPr>
              <a:t>http://www.pgroup.com/doc/pgifortref.pdf</a:t>
            </a:r>
            <a:endParaRPr lang="en-US" dirty="0" smtClean="0">
              <a:cs typeface="Times New Roman" pitchFamily="18" charset="0"/>
            </a:endParaRPr>
          </a:p>
          <a:p>
            <a:r>
              <a:rPr lang="en-US" smtClean="0">
                <a:cs typeface="Times New Roman" pitchFamily="18" charset="0"/>
              </a:rPr>
              <a:t>gfortran</a:t>
            </a: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r>
              <a:rPr lang="en-US" dirty="0" smtClean="0">
                <a:cs typeface="Times New Roman" pitchFamily="18" charset="0"/>
                <a:hlinkClick r:id="rId4"/>
              </a:rPr>
              <a:t>http://gcc.gnu.org/wiki/GFortran</a:t>
            </a:r>
            <a:endParaRPr lang="en-US" dirty="0" smtClean="0"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Please fill out the course survey at</a:t>
            </a:r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</a:rPr>
              <a:t>http://scv.bu.edu/survey/fall10tut_survey.html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13193</TotalTime>
  <Words>4489</Words>
  <Application>Microsoft Office PowerPoint</Application>
  <PresentationFormat>On-screen Show (4:3)</PresentationFormat>
  <Paragraphs>704</Paragraphs>
  <Slides>93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95" baseType="lpstr">
      <vt:lpstr>Office Theme</vt:lpstr>
      <vt:lpstr>Equation</vt:lpstr>
      <vt:lpstr>Introduction to Fortran</vt:lpstr>
      <vt:lpstr>Outline</vt:lpstr>
      <vt:lpstr>Goals</vt:lpstr>
      <vt:lpstr>Introduction</vt:lpstr>
      <vt:lpstr>Introduction (cont’d)</vt:lpstr>
      <vt:lpstr>Emacs</vt:lpstr>
      <vt:lpstr>Emacs (cont’d)</vt:lpstr>
      <vt:lpstr>Emacs Exercise</vt:lpstr>
      <vt:lpstr>Emacs Exercise (cont’d)</vt:lpstr>
      <vt:lpstr>Emacs Exercise (3)</vt:lpstr>
      <vt:lpstr>Emacs Exercise (4)</vt:lpstr>
      <vt:lpstr>Emacs Exercise (5)</vt:lpstr>
      <vt:lpstr>Emacs Exercise (6)</vt:lpstr>
      <vt:lpstr>Emacs Exercise (7)</vt:lpstr>
      <vt:lpstr>Emacs Exercise (8)</vt:lpstr>
      <vt:lpstr>Emacs Exercise (9)</vt:lpstr>
      <vt:lpstr>Emacs Exercise (10)</vt:lpstr>
      <vt:lpstr>Fortran History</vt:lpstr>
      <vt:lpstr>Fortran History</vt:lpstr>
      <vt:lpstr>What Language Should I Use?</vt:lpstr>
      <vt:lpstr>What Language? (cont’d)</vt:lpstr>
      <vt:lpstr>Fortran Syntax</vt:lpstr>
      <vt:lpstr>Fortran Syntax (cont’d)</vt:lpstr>
      <vt:lpstr>Fortran Syntax (3)</vt:lpstr>
      <vt:lpstr>Fortran Syntax (4)</vt:lpstr>
      <vt:lpstr>Fortran Syntax (5)</vt:lpstr>
      <vt:lpstr>Fortran Syntax (6)</vt:lpstr>
      <vt:lpstr>Fortran Syntax (7)</vt:lpstr>
      <vt:lpstr>Exercise 1</vt:lpstr>
      <vt:lpstr>Compilation</vt:lpstr>
      <vt:lpstr>Compilation (cont’d)</vt:lpstr>
      <vt:lpstr>Compilation (3)</vt:lpstr>
      <vt:lpstr>Compilation (4)</vt:lpstr>
      <vt:lpstr>Declarations</vt:lpstr>
      <vt:lpstr>Declarations (cont’d)</vt:lpstr>
      <vt:lpstr>Arithmetic</vt:lpstr>
      <vt:lpstr>More List-Directed i/o</vt:lpstr>
      <vt:lpstr>Exercise 2</vt:lpstr>
      <vt:lpstr>Arrays</vt:lpstr>
      <vt:lpstr>Arrays (cont’d)</vt:lpstr>
      <vt:lpstr>Parameters</vt:lpstr>
      <vt:lpstr>Exercise 3</vt:lpstr>
      <vt:lpstr>Control</vt:lpstr>
      <vt:lpstr>Exercise 4</vt:lpstr>
      <vt:lpstr>If-Then-Else</vt:lpstr>
      <vt:lpstr>If-Then-Else (cont’d)</vt:lpstr>
      <vt:lpstr>Exercise 5</vt:lpstr>
      <vt:lpstr>Array Syntax</vt:lpstr>
      <vt:lpstr>Array Syntax (cont’d)</vt:lpstr>
      <vt:lpstr>Exercise 6</vt:lpstr>
      <vt:lpstr>Subprograms</vt:lpstr>
      <vt:lpstr>Functions</vt:lpstr>
      <vt:lpstr>Subroutines</vt:lpstr>
      <vt:lpstr>Exercise 7</vt:lpstr>
      <vt:lpstr>Basics of Code Management</vt:lpstr>
      <vt:lpstr>Exercise 8</vt:lpstr>
      <vt:lpstr>Makefiles</vt:lpstr>
      <vt:lpstr>Makefiles (cont’d)</vt:lpstr>
      <vt:lpstr>Makefiles (3)</vt:lpstr>
      <vt:lpstr>Makefiles (4)</vt:lpstr>
      <vt:lpstr>Makefiles (5)</vt:lpstr>
      <vt:lpstr>Makefiles (6)</vt:lpstr>
      <vt:lpstr>Makefiles (7)</vt:lpstr>
      <vt:lpstr>Makefiles (8)</vt:lpstr>
      <vt:lpstr>Makefiles (9)</vt:lpstr>
      <vt:lpstr>Makefiles (10)</vt:lpstr>
      <vt:lpstr>Makefiles (11)</vt:lpstr>
      <vt:lpstr>Makefiles (12)</vt:lpstr>
      <vt:lpstr>Makefiles (13)</vt:lpstr>
      <vt:lpstr>Exercise 9</vt:lpstr>
      <vt:lpstr>Kind</vt:lpstr>
      <vt:lpstr>Kind (cont’d)</vt:lpstr>
      <vt:lpstr>Exercise 10</vt:lpstr>
      <vt:lpstr>Modules</vt:lpstr>
      <vt:lpstr>Modules (cont’d)</vt:lpstr>
      <vt:lpstr>Modules (3)</vt:lpstr>
      <vt:lpstr>Modules (4)</vt:lpstr>
      <vt:lpstr>Modules (5)</vt:lpstr>
      <vt:lpstr>Exercise 11</vt:lpstr>
      <vt:lpstr>Derived Types</vt:lpstr>
      <vt:lpstr>Derived Types (cont’d)</vt:lpstr>
      <vt:lpstr>Exercise 12</vt:lpstr>
      <vt:lpstr>i/o</vt:lpstr>
      <vt:lpstr>i/o (cont’d)</vt:lpstr>
      <vt:lpstr>i/o (3)</vt:lpstr>
      <vt:lpstr>i/o (4)</vt:lpstr>
      <vt:lpstr>i/o (5)</vt:lpstr>
      <vt:lpstr>i/o (6)</vt:lpstr>
      <vt:lpstr>Exercise 13</vt:lpstr>
      <vt:lpstr>Unformatted i/o</vt:lpstr>
      <vt:lpstr>Exercise 14</vt:lpstr>
      <vt:lpstr>References</vt:lpstr>
      <vt:lpstr>Survey</vt:lpstr>
    </vt:vector>
  </TitlesOfParts>
  <Company>Boston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Fortran for Matlab Users</dc:title>
  <dc:creator>Doug Sondak</dc:creator>
  <cp:lastModifiedBy>Doug Sondak</cp:lastModifiedBy>
  <cp:revision>694</cp:revision>
  <dcterms:created xsi:type="dcterms:W3CDTF">2010-09-10T18:35:42Z</dcterms:created>
  <dcterms:modified xsi:type="dcterms:W3CDTF">2010-10-28T13:22:14Z</dcterms:modified>
</cp:coreProperties>
</file>