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1"/>
  </p:handoutMasterIdLst>
  <p:sldIdLst>
    <p:sldId id="256" r:id="rId2"/>
    <p:sldId id="257" r:id="rId3"/>
    <p:sldId id="281" r:id="rId4"/>
    <p:sldId id="258" r:id="rId5"/>
    <p:sldId id="282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386" r:id="rId18"/>
    <p:sldId id="274" r:id="rId19"/>
    <p:sldId id="278" r:id="rId20"/>
    <p:sldId id="280" r:id="rId21"/>
    <p:sldId id="279" r:id="rId22"/>
    <p:sldId id="283" r:id="rId23"/>
    <p:sldId id="351" r:id="rId24"/>
    <p:sldId id="284" r:id="rId25"/>
    <p:sldId id="285" r:id="rId26"/>
    <p:sldId id="286" r:id="rId27"/>
    <p:sldId id="287" r:id="rId28"/>
    <p:sldId id="288" r:id="rId29"/>
    <p:sldId id="290" r:id="rId30"/>
    <p:sldId id="291" r:id="rId31"/>
    <p:sldId id="292" r:id="rId32"/>
    <p:sldId id="293" r:id="rId33"/>
    <p:sldId id="368" r:id="rId34"/>
    <p:sldId id="353" r:id="rId35"/>
    <p:sldId id="352" r:id="rId36"/>
    <p:sldId id="354" r:id="rId37"/>
    <p:sldId id="355" r:id="rId38"/>
    <p:sldId id="356" r:id="rId39"/>
    <p:sldId id="360" r:id="rId40"/>
    <p:sldId id="359" r:id="rId41"/>
    <p:sldId id="361" r:id="rId42"/>
    <p:sldId id="362" r:id="rId43"/>
    <p:sldId id="363" r:id="rId44"/>
    <p:sldId id="365" r:id="rId45"/>
    <p:sldId id="294" r:id="rId46"/>
    <p:sldId id="364" r:id="rId47"/>
    <p:sldId id="366" r:id="rId48"/>
    <p:sldId id="296" r:id="rId49"/>
    <p:sldId id="367" r:id="rId50"/>
    <p:sldId id="299" r:id="rId51"/>
    <p:sldId id="369" r:id="rId52"/>
    <p:sldId id="301" r:id="rId53"/>
    <p:sldId id="302" r:id="rId54"/>
    <p:sldId id="387" r:id="rId55"/>
    <p:sldId id="303" r:id="rId56"/>
    <p:sldId id="304" r:id="rId57"/>
    <p:sldId id="307" r:id="rId58"/>
    <p:sldId id="370" r:id="rId59"/>
    <p:sldId id="371" r:id="rId60"/>
    <p:sldId id="373" r:id="rId61"/>
    <p:sldId id="374" r:id="rId62"/>
    <p:sldId id="375" r:id="rId63"/>
    <p:sldId id="377" r:id="rId64"/>
    <p:sldId id="378" r:id="rId65"/>
    <p:sldId id="309" r:id="rId66"/>
    <p:sldId id="379" r:id="rId67"/>
    <p:sldId id="380" r:id="rId68"/>
    <p:sldId id="381" r:id="rId69"/>
    <p:sldId id="310" r:id="rId70"/>
    <p:sldId id="311" r:id="rId71"/>
    <p:sldId id="312" r:id="rId72"/>
    <p:sldId id="313" r:id="rId73"/>
    <p:sldId id="314" r:id="rId74"/>
    <p:sldId id="315" r:id="rId75"/>
    <p:sldId id="316" r:id="rId76"/>
    <p:sldId id="317" r:id="rId77"/>
    <p:sldId id="318" r:id="rId78"/>
    <p:sldId id="319" r:id="rId79"/>
    <p:sldId id="320" r:id="rId80"/>
    <p:sldId id="321" r:id="rId81"/>
    <p:sldId id="322" r:id="rId82"/>
    <p:sldId id="323" r:id="rId83"/>
    <p:sldId id="324" r:id="rId84"/>
    <p:sldId id="332" r:id="rId85"/>
    <p:sldId id="382" r:id="rId86"/>
    <p:sldId id="384" r:id="rId87"/>
    <p:sldId id="383" r:id="rId88"/>
    <p:sldId id="334" r:id="rId89"/>
    <p:sldId id="329" r:id="rId90"/>
    <p:sldId id="330" r:id="rId91"/>
    <p:sldId id="338" r:id="rId92"/>
    <p:sldId id="339" r:id="rId93"/>
    <p:sldId id="385" r:id="rId94"/>
    <p:sldId id="342" r:id="rId95"/>
    <p:sldId id="344" r:id="rId96"/>
    <p:sldId id="346" r:id="rId97"/>
    <p:sldId id="347" r:id="rId98"/>
    <p:sldId id="350" r:id="rId99"/>
    <p:sldId id="349" r:id="rId10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7EB"/>
    <a:srgbClr val="F0D9A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88" autoAdjust="0"/>
    <p:restoredTop sz="94624" autoAdjust="0"/>
  </p:normalViewPr>
  <p:slideViewPr>
    <p:cSldViewPr snapToGrid="0">
      <p:cViewPr varScale="1">
        <p:scale>
          <a:sx n="94" d="100"/>
          <a:sy n="94" d="100"/>
        </p:scale>
        <p:origin x="-96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913-5278-4558-B60B-3B2F61327A5C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CE18F7-2E9D-48C5-861F-9C1D2C321E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scv.bu.edu/documentation/presentations/intro_to_c/ex1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gcc.gnu.org/onlinedocs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scv.bu.edu/documentation/presentations/intro_to_c/ex2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://scv.bu.edu/documentation/presentations/intro_to_c/ex3/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scv.bu.edu/documentation/presentations/intro_to_c/ex4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1.bin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scv.bu.edu/documentation/presentations/intro_to_c/ex5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2.bin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hyperlink" Target="http://scv.bu.edu/documentation/presentations/intro_to_c/ex6/" TargetMode="Externa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hyperlink" Target="http://scv.bu.edu/documentation/presentations/intro_to_c/ex7/" TargetMode="Externa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hyperlink" Target="http://scv.bu.edu/documentation/presentations/intro_to_c/ex8/" TargetMode="Externa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hyperlink" Target="http://scv.bu.edu/documentation/presentations/intro_to_c/ex9/" TargetMode="Externa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hyperlink" Target="http://scv.bu.edu/documentation/presentations/intro_to_c/ex10/" TargetMode="Externa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hyperlink" Target="http://scv.bu.edu/documentation/presentations/intro_to_c/ex11/" TargetMode="Externa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hyperlink" Target="http://scv.bu.edu/documentation/presentations/intro_to_c/ex12/" TargetMode="Externa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Doug Sondak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SCV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sondak@bu.edu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Goals</a:t>
            </a:r>
          </a:p>
          <a:p>
            <a:r>
              <a:rPr lang="en-US" dirty="0" smtClean="0"/>
              <a:t>Introduction			</a:t>
            </a:r>
          </a:p>
          <a:p>
            <a:r>
              <a:rPr lang="en-US" dirty="0" err="1" smtClean="0"/>
              <a:t>Emacs</a:t>
            </a:r>
            <a:r>
              <a:rPr lang="en-US" dirty="0" smtClean="0"/>
              <a:t>				</a:t>
            </a:r>
          </a:p>
          <a:p>
            <a:r>
              <a:rPr lang="en-US" dirty="0" smtClean="0"/>
              <a:t>C History</a:t>
            </a:r>
          </a:p>
          <a:p>
            <a:r>
              <a:rPr lang="en-US" dirty="0" smtClean="0"/>
              <a:t>Basic syntax</a:t>
            </a:r>
          </a:p>
          <a:p>
            <a:r>
              <a:rPr lang="en-US" dirty="0" err="1" smtClean="0"/>
              <a:t>makefiles</a:t>
            </a:r>
            <a:endParaRPr lang="en-US" dirty="0" smtClean="0"/>
          </a:p>
          <a:p>
            <a:r>
              <a:rPr lang="en-US" dirty="0" smtClean="0"/>
              <a:t>Additional syntax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be able to write simple C programs</a:t>
            </a:r>
          </a:p>
          <a:p>
            <a:r>
              <a:rPr lang="en-US" dirty="0" smtClean="0"/>
              <a:t>To be able to understand and modify existing C code</a:t>
            </a:r>
          </a:p>
          <a:p>
            <a:r>
              <a:rPr lang="en-US" dirty="0" smtClean="0"/>
              <a:t>To be able to manage program projects using an editor and </a:t>
            </a:r>
            <a:r>
              <a:rPr lang="en-US" dirty="0" err="1" smtClean="0"/>
              <a:t>makefile</a:t>
            </a:r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dirty="0" err="1" smtClean="0"/>
              <a:t>Matlab</a:t>
            </a:r>
            <a:r>
              <a:rPr lang="en-US" dirty="0" smtClean="0"/>
              <a:t> is great!  Why do I need to learn a new language?!</a:t>
            </a:r>
          </a:p>
          <a:p>
            <a:r>
              <a:rPr lang="en-US" dirty="0" smtClean="0"/>
              <a:t>All codes must be translated to machine language </a:t>
            </a:r>
          </a:p>
          <a:p>
            <a:r>
              <a:rPr lang="en-US" dirty="0" smtClean="0"/>
              <a:t>Interpreted language</a:t>
            </a:r>
          </a:p>
          <a:p>
            <a:pPr lvl="1"/>
            <a:r>
              <a:rPr lang="en-US" dirty="0" err="1" smtClean="0"/>
              <a:t>Matlab</a:t>
            </a:r>
            <a:r>
              <a:rPr lang="en-US" dirty="0" smtClean="0"/>
              <a:t>, Python, Java</a:t>
            </a:r>
          </a:p>
          <a:p>
            <a:pPr lvl="1"/>
            <a:r>
              <a:rPr lang="en-US" dirty="0" smtClean="0"/>
              <a:t>Translation is performed incrementally at run time</a:t>
            </a:r>
          </a:p>
          <a:p>
            <a:r>
              <a:rPr lang="en-US" dirty="0" smtClean="0"/>
              <a:t>Compiled language</a:t>
            </a:r>
          </a:p>
          <a:p>
            <a:pPr lvl="1"/>
            <a:r>
              <a:rPr lang="en-US" dirty="0" smtClean="0"/>
              <a:t>Fortran, C, C++</a:t>
            </a:r>
          </a:p>
          <a:p>
            <a:pPr lvl="1"/>
            <a:r>
              <a:rPr lang="en-US" dirty="0" smtClean="0"/>
              <a:t>Translation is performed once, then executable is run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Compiled languages run faster</a:t>
            </a:r>
          </a:p>
          <a:p>
            <a:pPr lvl="1"/>
            <a:r>
              <a:rPr lang="en-US" dirty="0" smtClean="0"/>
              <a:t>I translated a program from </a:t>
            </a:r>
            <a:r>
              <a:rPr lang="en-US" dirty="0" err="1" smtClean="0"/>
              <a:t>Matlab</a:t>
            </a:r>
            <a:r>
              <a:rPr lang="en-US" dirty="0" smtClean="0"/>
              <a:t> to C for a user, and it ran 7 times as fast</a:t>
            </a:r>
          </a:p>
          <a:p>
            <a:pPr lvl="1"/>
            <a:r>
              <a:rPr lang="en-US" dirty="0" smtClean="0"/>
              <a:t>Large-scale computing is usually done with compiled language</a:t>
            </a:r>
          </a:p>
          <a:p>
            <a:r>
              <a:rPr lang="en-US" dirty="0" smtClean="0"/>
              <a:t>Some convenient features of interpreted languages result in performance and/or memory penalties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On Unix systems, one typically uses an editor to write/modify code</a:t>
            </a:r>
          </a:p>
          <a:p>
            <a:r>
              <a:rPr lang="en-US" dirty="0" err="1" smtClean="0">
                <a:cs typeface="Times New Roman" pitchFamily="18" charset="0"/>
              </a:rPr>
              <a:t>Emacs</a:t>
            </a:r>
            <a:r>
              <a:rPr lang="en-US" dirty="0" smtClean="0">
                <a:cs typeface="Times New Roman" pitchFamily="18" charset="0"/>
              </a:rPr>
              <a:t> and vi are most popular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We will talk about </a:t>
            </a:r>
            <a:r>
              <a:rPr lang="en-US" dirty="0" err="1" smtClean="0">
                <a:cs typeface="Times New Roman" pitchFamily="18" charset="0"/>
              </a:rPr>
              <a:t>emacs</a:t>
            </a:r>
            <a:endParaRPr lang="en-US" dirty="0" smtClean="0"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If you want to use vi, that’s fine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r>
              <a:rPr lang="en-US" dirty="0" smtClean="0"/>
              <a:t>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>
                <a:cs typeface="Times New Roman" pitchFamily="18" charset="0"/>
              </a:rPr>
              <a:t>Emacs</a:t>
            </a:r>
            <a:r>
              <a:rPr lang="en-US" dirty="0" smtClean="0">
                <a:cs typeface="Times New Roman" pitchFamily="18" charset="0"/>
              </a:rPr>
              <a:t> is a wonder tool!</a:t>
            </a:r>
          </a:p>
          <a:p>
            <a:r>
              <a:rPr lang="en-US" dirty="0" smtClean="0">
                <a:cs typeface="Times New Roman" pitchFamily="18" charset="0"/>
              </a:rPr>
              <a:t>We will just scratch the surface</a:t>
            </a:r>
          </a:p>
          <a:p>
            <a:r>
              <a:rPr lang="en-US" dirty="0" smtClean="0">
                <a:cs typeface="Times New Roman" pitchFamily="18" charset="0"/>
              </a:rPr>
              <a:t>Commands can be executed via menus or using the underlying character sequences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Although I like the latter, we’ll use the menus here</a:t>
            </a:r>
          </a:p>
          <a:p>
            <a:r>
              <a:rPr lang="en-US" dirty="0" smtClean="0">
                <a:cs typeface="Times New Roman" pitchFamily="18" charset="0"/>
              </a:rPr>
              <a:t>Copy the file “junk” from /scratch/</a:t>
            </a:r>
            <a:r>
              <a:rPr lang="en-US" dirty="0" err="1" smtClean="0">
                <a:cs typeface="Times New Roman" pitchFamily="18" charset="0"/>
              </a:rPr>
              <a:t>sondak</a:t>
            </a:r>
            <a:endParaRPr lang="en-US" dirty="0" smtClean="0"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This will be our example file for editing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cp /scratch/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sondak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/junk </a:t>
            </a:r>
            <a:r>
              <a:rPr lang="en-US" sz="4000" dirty="0" smtClean="0">
                <a:solidFill>
                  <a:srgbClr val="C00000"/>
                </a:solidFill>
                <a:cs typeface="Times New Roman" pitchFamily="18" charset="0"/>
              </a:rPr>
              <a:t>.</a:t>
            </a:r>
            <a:endParaRPr lang="en-US" sz="4000" dirty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r>
              <a:rPr lang="en-US" dirty="0" smtClean="0"/>
              <a:t>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Type “</a:t>
            </a:r>
            <a:r>
              <a:rPr lang="en-US" dirty="0" err="1" smtClean="0">
                <a:cs typeface="Times New Roman" pitchFamily="18" charset="0"/>
              </a:rPr>
              <a:t>emacs</a:t>
            </a:r>
            <a:r>
              <a:rPr lang="en-US" dirty="0" smtClean="0">
                <a:cs typeface="Times New Roman" pitchFamily="18" charset="0"/>
              </a:rPr>
              <a:t>”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An </a:t>
            </a:r>
            <a:r>
              <a:rPr lang="en-US" dirty="0" err="1" smtClean="0">
                <a:cs typeface="Times New Roman" pitchFamily="18" charset="0"/>
              </a:rPr>
              <a:t>emacs</a:t>
            </a:r>
            <a:r>
              <a:rPr lang="en-US" dirty="0" smtClean="0">
                <a:cs typeface="Times New Roman" pitchFamily="18" charset="0"/>
              </a:rPr>
              <a:t> window will appear</a:t>
            </a:r>
          </a:p>
          <a:p>
            <a:r>
              <a:rPr lang="en-US" dirty="0" smtClean="0">
                <a:cs typeface="Times New Roman" pitchFamily="18" charset="0"/>
              </a:rPr>
              <a:t>To read an existing file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File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-&gt; Open File…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You will be prompted for file name at bottom of window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Type “junk” and hit return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r>
              <a:rPr lang="en-US" dirty="0" smtClean="0"/>
              <a:t> Exercise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You should now see file contents in window</a:t>
            </a:r>
          </a:p>
          <a:p>
            <a:r>
              <a:rPr lang="en-US" dirty="0" smtClean="0">
                <a:cs typeface="Times New Roman" pitchFamily="18" charset="0"/>
              </a:rPr>
              <a:t>can navigate using arrow keys</a:t>
            </a:r>
          </a:p>
          <a:p>
            <a:r>
              <a:rPr lang="en-US" dirty="0" smtClean="0">
                <a:cs typeface="Times New Roman" pitchFamily="18" charset="0"/>
              </a:rPr>
              <a:t>You can also navigate by clicking on the desired location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Click on the 0 in 0.282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r>
              <a:rPr lang="en-US" dirty="0" smtClean="0"/>
              <a:t> Exercise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cs typeface="Times New Roman" pitchFamily="18" charset="0"/>
              </a:rPr>
              <a:t>To delete a character use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Delete </a:t>
            </a:r>
            <a:r>
              <a:rPr lang="en-US" dirty="0" smtClean="0">
                <a:cs typeface="Times New Roman" pitchFamily="18" charset="0"/>
              </a:rPr>
              <a:t>button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Hit Delete 3 times to delete 0.2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Type 1.3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You’ve now changed 0.282 to 1.382</a:t>
            </a:r>
          </a:p>
          <a:p>
            <a:r>
              <a:rPr lang="en-US" dirty="0" smtClean="0">
                <a:cs typeface="Times New Roman" pitchFamily="18" charset="0"/>
              </a:rPr>
              <a:t>Highlight 0.288 with the mouse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Don’t include spaces before or after</a:t>
            </a:r>
          </a:p>
          <a:p>
            <a:pPr lvl="1">
              <a:buClr>
                <a:schemeClr val="tx1"/>
              </a:buClr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Edit -&gt; Cut</a:t>
            </a:r>
            <a:r>
              <a:rPr lang="en-US" dirty="0" smtClean="0">
                <a:cs typeface="Times New Roman" pitchFamily="18" charset="0"/>
              </a:rPr>
              <a:t> will delete the highlighted characters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Oh no, we made a mistake! 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Edit -&gt; Undo</a:t>
            </a:r>
            <a:r>
              <a:rPr lang="en-US" dirty="0" smtClean="0">
                <a:cs typeface="Times New Roman" pitchFamily="18" charset="0"/>
              </a:rPr>
              <a:t> undoes the previous command.  Try it; 0.288 should reappear.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r>
              <a:rPr lang="en-US" dirty="0" smtClean="0"/>
              <a:t> Exercise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The </a:t>
            </a:r>
            <a:r>
              <a:rPr lang="en-US" i="1" dirty="0" smtClean="0">
                <a:cs typeface="Times New Roman" pitchFamily="18" charset="0"/>
              </a:rPr>
              <a:t>point</a:t>
            </a:r>
            <a:r>
              <a:rPr lang="en-US" dirty="0" smtClean="0">
                <a:cs typeface="Times New Roman" pitchFamily="18" charset="0"/>
              </a:rPr>
              <a:t> is the location on the left side of the cursor; i.e., between the character on which the cursor resides and the character to its left.</a:t>
            </a:r>
          </a:p>
          <a:p>
            <a:r>
              <a:rPr lang="en-US" dirty="0" smtClean="0">
                <a:cs typeface="Times New Roman" pitchFamily="18" charset="0"/>
              </a:rPr>
              <a:t>The </a:t>
            </a:r>
            <a:r>
              <a:rPr lang="en-US" i="1" dirty="0" smtClean="0">
                <a:cs typeface="Times New Roman" pitchFamily="18" charset="0"/>
              </a:rPr>
              <a:t>mark</a:t>
            </a:r>
            <a:r>
              <a:rPr lang="en-US" dirty="0" smtClean="0">
                <a:cs typeface="Times New Roman" pitchFamily="18" charset="0"/>
              </a:rPr>
              <a:t> is similar to the point, but it’s location is set (i.e., doesn’t move with cursor).</a:t>
            </a:r>
          </a:p>
          <a:p>
            <a:r>
              <a:rPr lang="en-US" dirty="0" smtClean="0">
                <a:cs typeface="Times New Roman" pitchFamily="18" charset="0"/>
              </a:rPr>
              <a:t>Suppose we want to delete all the characters between (inclusively) 0.288 and 0.407.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r>
              <a:rPr lang="en-US" dirty="0" smtClean="0"/>
              <a:t> Exercise (5)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Set the cursor on the 0 in 0.288.</a:t>
            </a:r>
          </a:p>
          <a:p>
            <a:r>
              <a:rPr lang="en-US" dirty="0" smtClean="0">
                <a:cs typeface="Times New Roman" pitchFamily="18" charset="0"/>
              </a:rPr>
              <a:t>To set the mark,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CTL-spacebar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The note “Mark set” will appear at the bottom of the screen.</a:t>
            </a:r>
          </a:p>
          <a:p>
            <a:r>
              <a:rPr lang="en-US" dirty="0" smtClean="0">
                <a:cs typeface="Times New Roman" pitchFamily="18" charset="0"/>
              </a:rPr>
              <a:t>Move the cursor to the right of 0.407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We place it to the right of the 7 rather than on it because the point is always to the </a:t>
            </a:r>
            <a:r>
              <a:rPr lang="en-US" i="1" dirty="0" smtClean="0">
                <a:cs typeface="Times New Roman" pitchFamily="18" charset="0"/>
              </a:rPr>
              <a:t>left</a:t>
            </a:r>
            <a:r>
              <a:rPr lang="en-US" dirty="0" smtClean="0">
                <a:cs typeface="Times New Roman" pitchFamily="18" charset="0"/>
              </a:rPr>
              <a:t> of the cursor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r>
              <a:rPr lang="en-US" dirty="0" smtClean="0"/>
              <a:t> Exercise (6)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Edit -&gt; Cut will delete all characters between the mark and the point</a:t>
            </a:r>
          </a:p>
          <a:p>
            <a:r>
              <a:rPr lang="en-US" dirty="0" smtClean="0">
                <a:cs typeface="Times New Roman" pitchFamily="18" charset="0"/>
              </a:rPr>
              <a:t>For now, let’s put the characters back in by using Edit -&gt; Undo</a:t>
            </a:r>
          </a:p>
          <a:p>
            <a:r>
              <a:rPr lang="en-US" dirty="0" smtClean="0">
                <a:cs typeface="Times New Roman" pitchFamily="18" charset="0"/>
              </a:rPr>
              <a:t>Move the cursor to the start of the current line using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CTL-a</a:t>
            </a:r>
            <a:r>
              <a:rPr lang="en-US" dirty="0" smtClean="0">
                <a:cs typeface="Times New Roman" pitchFamily="18" charset="0"/>
              </a:rPr>
              <a:t> 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(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CTL-e</a:t>
            </a:r>
            <a:r>
              <a:rPr lang="en-US" dirty="0" smtClean="0">
                <a:cs typeface="Times New Roman" pitchFamily="18" charset="0"/>
              </a:rPr>
              <a:t> moves to end of current line)</a:t>
            </a:r>
          </a:p>
          <a:p>
            <a:r>
              <a:rPr lang="en-US" dirty="0" smtClean="0">
                <a:cs typeface="Times New Roman" pitchFamily="18" charset="0"/>
              </a:rPr>
              <a:t>Delete (“kill”) the line with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CTL-k</a:t>
            </a:r>
            <a:endParaRPr lang="en-US" dirty="0" smtClean="0">
              <a:cs typeface="Times New Roman" pitchFamily="18" charset="0"/>
            </a:endParaRPr>
          </a:p>
          <a:p>
            <a:r>
              <a:rPr lang="en-US" dirty="0" smtClean="0">
                <a:cs typeface="Times New Roman" pitchFamily="18" charset="0"/>
              </a:rPr>
              <a:t>Another CTL-k deletes the newline character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r>
              <a:rPr lang="en-US" dirty="0" smtClean="0"/>
              <a:t> Exercise (7)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“Meta” key is the Esc key</a:t>
            </a:r>
          </a:p>
          <a:p>
            <a:r>
              <a:rPr lang="en-US" dirty="0" smtClean="0">
                <a:cs typeface="Times New Roman" pitchFamily="18" charset="0"/>
              </a:rPr>
              <a:t>We will use M here to indicate the Meta key</a:t>
            </a:r>
          </a:p>
          <a:p>
            <a:r>
              <a:rPr lang="en-US" dirty="0" smtClean="0">
                <a:cs typeface="Times New Roman" pitchFamily="18" charset="0"/>
              </a:rPr>
              <a:t>The Meta key is hit </a:t>
            </a:r>
            <a:r>
              <a:rPr lang="en-US" i="1" dirty="0" smtClean="0">
                <a:cs typeface="Times New Roman" pitchFamily="18" charset="0"/>
              </a:rPr>
              <a:t>prior </a:t>
            </a:r>
            <a:r>
              <a:rPr lang="en-US" dirty="0" smtClean="0">
                <a:cs typeface="Times New Roman" pitchFamily="18" charset="0"/>
              </a:rPr>
              <a:t>to the subsequent key(s), not simultaneously as with CTL</a:t>
            </a:r>
          </a:p>
          <a:p>
            <a:r>
              <a:rPr lang="en-US" dirty="0" smtClean="0">
                <a:cs typeface="Times New Roman" pitchFamily="18" charset="0"/>
              </a:rPr>
              <a:t>Place the cursor at the top of the file</a:t>
            </a:r>
          </a:p>
          <a:p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M-&gt;</a:t>
            </a:r>
            <a:r>
              <a:rPr lang="en-US" dirty="0" smtClean="0">
                <a:cs typeface="Times New Roman" pitchFamily="18" charset="0"/>
              </a:rPr>
              <a:t> will move the cursor to the bottom of the file</a:t>
            </a:r>
          </a:p>
          <a:p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M-&lt;</a:t>
            </a:r>
            <a:r>
              <a:rPr lang="en-US" dirty="0" smtClean="0">
                <a:cs typeface="Times New Roman" pitchFamily="18" charset="0"/>
              </a:rPr>
              <a:t> will move it back to the top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r>
              <a:rPr lang="en-US" dirty="0" smtClean="0"/>
              <a:t> Exercise (8)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Whatever we deleted last is available in a buffer</a:t>
            </a:r>
          </a:p>
          <a:p>
            <a:r>
              <a:rPr lang="en-US" dirty="0" smtClean="0">
                <a:cs typeface="Times New Roman" pitchFamily="18" charset="0"/>
              </a:rPr>
              <a:t>Move the cursor to the beginning of the “M1rel” line</a:t>
            </a:r>
          </a:p>
          <a:p>
            <a:pPr>
              <a:buClr>
                <a:schemeClr val="tx1"/>
              </a:buClr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CTL-y</a:t>
            </a:r>
            <a:r>
              <a:rPr lang="en-US" dirty="0" smtClean="0">
                <a:cs typeface="Times New Roman" pitchFamily="18" charset="0"/>
              </a:rPr>
              <a:t> “yanks” the current buffer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r>
              <a:rPr lang="en-US" dirty="0" smtClean="0"/>
              <a:t> Exercise (9)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To save the modified file,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File -&gt; Save (current buffer)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 note will appear at the bottom of the window saying the file has been saved</a:t>
            </a:r>
          </a:p>
          <a:p>
            <a:r>
              <a:rPr lang="en-US" dirty="0" smtClean="0">
                <a:cs typeface="Times New Roman" pitchFamily="18" charset="0"/>
              </a:rPr>
              <a:t>To save it under a new name,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File -&gt; Save Buffer As…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You’ll be prompted for the name at the bottom of the screen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Note that when you get these kinds of prompts, you can edit them using </a:t>
            </a:r>
            <a:r>
              <a:rPr lang="en-US" dirty="0" err="1" smtClean="0">
                <a:cs typeface="Times New Roman" pitchFamily="18" charset="0"/>
              </a:rPr>
              <a:t>emacs</a:t>
            </a:r>
            <a:r>
              <a:rPr lang="en-US" dirty="0" smtClean="0">
                <a:cs typeface="Times New Roman" pitchFamily="18" charset="0"/>
              </a:rPr>
              <a:t> commands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Type a file name and then move back and forth with CTL-b and CTL-f</a:t>
            </a:r>
          </a:p>
          <a:p>
            <a:pPr>
              <a:buClr>
                <a:schemeClr val="tx1"/>
              </a:buClr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File -&gt; Exit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Emacs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en-US" dirty="0" smtClean="0">
                <a:cs typeface="Times New Roman" pitchFamily="18" charset="0"/>
              </a:rPr>
              <a:t>to quit</a:t>
            </a:r>
          </a:p>
          <a:p>
            <a:r>
              <a:rPr lang="en-US" dirty="0" smtClean="0">
                <a:cs typeface="Times New Roman" pitchFamily="18" charset="0"/>
              </a:rPr>
              <a:t>Previous version will appear with ~ suffix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r>
              <a:rPr lang="en-US" dirty="0" smtClean="0"/>
              <a:t> Exercise (10)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A built-in tutorial is available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Type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CTL-h t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We won’t do anything with the tutorial here, but it’s a good resource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Developed by Dennis Ritchie at Bell Labs in 1972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Originally designed for system software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Impetus was porting of Unix to a DEC PDP-11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PDP-11 had 24kB main memory!</a:t>
            </a:r>
          </a:p>
          <a:p>
            <a:r>
              <a:rPr lang="en-US" dirty="0" smtClean="0">
                <a:cs typeface="Times New Roman" pitchFamily="18" charset="0"/>
              </a:rPr>
              <a:t>1978 book “The C Programming Language” by Kernighan &amp; Ritchie served as standard</a:t>
            </a:r>
          </a:p>
          <a:p>
            <a:r>
              <a:rPr lang="en-US" dirty="0" smtClean="0">
                <a:cs typeface="Times New Roman" pitchFamily="18" charset="0"/>
              </a:rPr>
              <a:t>Official ANSI standard published in 1989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Updated in 1999</a:t>
            </a:r>
            <a:endParaRPr lang="en-US" dirty="0"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3200" y="5071585"/>
            <a:ext cx="2286000" cy="117570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3200" dirty="0" smtClean="0">
              <a:solidFill>
                <a:prstClr val="black"/>
              </a:solidFill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3200" dirty="0">
              <a:solidFill>
                <a:prstClr val="black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Syntax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Source lines end with semicolons (as in </a:t>
            </a:r>
            <a:r>
              <a:rPr lang="en-US" dirty="0" err="1" smtClean="0">
                <a:cs typeface="Times New Roman" pitchFamily="18" charset="0"/>
              </a:rPr>
              <a:t>Matlab</a:t>
            </a:r>
            <a:r>
              <a:rPr lang="en-US" dirty="0" smtClean="0">
                <a:cs typeface="Times New Roman" pitchFamily="18" charset="0"/>
              </a:rPr>
              <a:t>)</a:t>
            </a:r>
          </a:p>
          <a:p>
            <a:pPr>
              <a:buClr>
                <a:schemeClr val="tx1"/>
              </a:buClr>
            </a:pPr>
            <a:r>
              <a:rPr lang="en-US" dirty="0" smtClean="0">
                <a:cs typeface="Times New Roman" pitchFamily="18" charset="0"/>
              </a:rPr>
              <a:t>Case-sensitive</a:t>
            </a:r>
          </a:p>
          <a:p>
            <a:r>
              <a:rPr lang="en-US" dirty="0" smtClean="0">
                <a:cs typeface="Times New Roman" pitchFamily="18" charset="0"/>
              </a:rPr>
              <a:t>Spaces don’t matter except within literal character strings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 use them liberally to make code easy to read</a:t>
            </a:r>
          </a:p>
          <a:p>
            <a:r>
              <a:rPr lang="en-US" dirty="0" smtClean="0">
                <a:cs typeface="Times New Roman" pitchFamily="18" charset="0"/>
              </a:rPr>
              <a:t>Comments are enclosed by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/*  */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Many compilers also accept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//</a:t>
            </a:r>
            <a:r>
              <a:rPr lang="en-US" dirty="0" smtClean="0">
                <a:cs typeface="Times New Roman" pitchFamily="18" charset="0"/>
              </a:rPr>
              <a:t> at beginning of comment as in C++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Syntax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Declarations – must declare each variable as being integer, floating-point, character, etc.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Required because different types are represented differently internally</a:t>
            </a:r>
          </a:p>
          <a:p>
            <a:r>
              <a:rPr lang="en-US" dirty="0" smtClean="0">
                <a:cs typeface="Times New Roman" pitchFamily="18" charset="0"/>
              </a:rPr>
              <a:t>Since integers have no decimal places, integer arithmetic will truncate result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If  </a:t>
            </a:r>
            <a:r>
              <a:rPr lang="en-US" dirty="0" err="1" smtClean="0">
                <a:cs typeface="Times New Roman" pitchFamily="18" charset="0"/>
              </a:rPr>
              <a:t>i</a:t>
            </a:r>
            <a:r>
              <a:rPr lang="en-US" dirty="0" smtClean="0">
                <a:cs typeface="Times New Roman" pitchFamily="18" charset="0"/>
              </a:rPr>
              <a:t>=3  and  k=2,  </a:t>
            </a:r>
            <a:r>
              <a:rPr lang="en-US" dirty="0" err="1" smtClean="0">
                <a:cs typeface="Times New Roman" pitchFamily="18" charset="0"/>
              </a:rPr>
              <a:t>i</a:t>
            </a:r>
            <a:r>
              <a:rPr lang="en-US" dirty="0" smtClean="0">
                <a:cs typeface="Times New Roman" pitchFamily="18" charset="0"/>
              </a:rPr>
              <a:t>/k=1,  k/</a:t>
            </a:r>
            <a:r>
              <a:rPr lang="en-US" dirty="0" err="1" smtClean="0">
                <a:cs typeface="Times New Roman" pitchFamily="18" charset="0"/>
              </a:rPr>
              <a:t>i</a:t>
            </a:r>
            <a:r>
              <a:rPr lang="en-US" dirty="0" smtClean="0">
                <a:cs typeface="Times New Roman" pitchFamily="18" charset="0"/>
              </a:rPr>
              <a:t>=0</a:t>
            </a:r>
          </a:p>
          <a:p>
            <a:r>
              <a:rPr lang="en-US" dirty="0" smtClean="0">
                <a:cs typeface="Times New Roman" pitchFamily="18" charset="0"/>
              </a:rPr>
              <a:t>Program blocks are enclosed within { }</a:t>
            </a:r>
          </a:p>
          <a:p>
            <a:r>
              <a:rPr lang="en-US" dirty="0" smtClean="0">
                <a:cs typeface="Times New Roman" pitchFamily="18" charset="0"/>
              </a:rPr>
              <a:t>Source file suffix is usually .c</a:t>
            </a:r>
          </a:p>
          <a:p>
            <a:pPr lvl="1"/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Syntax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Simple programs consist of functions and header files</a:t>
            </a:r>
          </a:p>
          <a:p>
            <a:r>
              <a:rPr lang="en-US" dirty="0" smtClean="0">
                <a:cs typeface="Times New Roman" pitchFamily="18" charset="0"/>
              </a:rPr>
              <a:t>Main program is a function called </a:t>
            </a:r>
            <a:r>
              <a:rPr lang="en-US" i="1" dirty="0" smtClean="0">
                <a:cs typeface="Times New Roman" pitchFamily="18" charset="0"/>
              </a:rPr>
              <a:t>main </a:t>
            </a:r>
            <a:r>
              <a:rPr lang="en-US" dirty="0" smtClean="0">
                <a:cs typeface="Times New Roman" pitchFamily="18" charset="0"/>
              </a:rPr>
              <a:t>(surprise!)</a:t>
            </a:r>
          </a:p>
          <a:p>
            <a:r>
              <a:rPr lang="en-US" dirty="0" smtClean="0">
                <a:cs typeface="Times New Roman" pitchFamily="18" charset="0"/>
              </a:rPr>
              <a:t>Functions have return types (</a:t>
            </a:r>
            <a:r>
              <a:rPr lang="en-US" dirty="0" err="1" smtClean="0">
                <a:cs typeface="Times New Roman" pitchFamily="18" charset="0"/>
              </a:rPr>
              <a:t>int</a:t>
            </a:r>
            <a:r>
              <a:rPr lang="en-US" dirty="0" smtClean="0">
                <a:cs typeface="Times New Roman" pitchFamily="18" charset="0"/>
              </a:rPr>
              <a:t>, float, etc.)</a:t>
            </a:r>
          </a:p>
          <a:p>
            <a:r>
              <a:rPr lang="en-US" dirty="0" smtClean="0">
                <a:cs typeface="Times New Roman" pitchFamily="18" charset="0"/>
              </a:rPr>
              <a:t>Main function is defined by the return type, the word </a:t>
            </a:r>
            <a:r>
              <a:rPr lang="en-US" i="1" dirty="0" smtClean="0">
                <a:cs typeface="Times New Roman" pitchFamily="18" charset="0"/>
              </a:rPr>
              <a:t>main </a:t>
            </a:r>
            <a:r>
              <a:rPr lang="en-US" dirty="0" smtClean="0">
                <a:cs typeface="Times New Roman" pitchFamily="18" charset="0"/>
              </a:rPr>
              <a:t>followed by any arguments within parenthesis, followed by the function statements within {}</a:t>
            </a:r>
          </a:p>
          <a:p>
            <a:pPr lvl="1">
              <a:buNone/>
            </a:pPr>
            <a:r>
              <a:rPr lang="en-US" sz="3800" dirty="0" err="1" smtClean="0">
                <a:solidFill>
                  <a:srgbClr val="C00000"/>
                </a:solidFill>
                <a:cs typeface="Times New Roman" pitchFamily="18" charset="0"/>
              </a:rPr>
              <a:t>int</a:t>
            </a:r>
            <a:r>
              <a:rPr lang="en-US" sz="3800" dirty="0" smtClean="0">
                <a:solidFill>
                  <a:srgbClr val="C00000"/>
                </a:solidFill>
                <a:cs typeface="Times New Roman" pitchFamily="18" charset="0"/>
              </a:rPr>
              <a:t> main(){</a:t>
            </a:r>
          </a:p>
          <a:p>
            <a:pPr lvl="1">
              <a:buNone/>
            </a:pPr>
            <a:r>
              <a:rPr lang="en-US" sz="3800" dirty="0" smtClean="0">
                <a:solidFill>
                  <a:srgbClr val="C00000"/>
                </a:solidFill>
                <a:cs typeface="Times New Roman" pitchFamily="18" charset="0"/>
              </a:rPr>
              <a:t>   </a:t>
            </a:r>
            <a:r>
              <a:rPr lang="en-US" sz="3800" i="1" dirty="0" smtClean="0">
                <a:solidFill>
                  <a:srgbClr val="C00000"/>
                </a:solidFill>
                <a:cs typeface="Times New Roman" pitchFamily="18" charset="0"/>
              </a:rPr>
              <a:t>function statements</a:t>
            </a:r>
          </a:p>
          <a:p>
            <a:pPr lvl="1">
              <a:buNone/>
            </a:pPr>
            <a:r>
              <a:rPr lang="en-US" sz="3800" dirty="0" smtClean="0">
                <a:solidFill>
                  <a:srgbClr val="C00000"/>
                </a:solidFill>
                <a:cs typeface="Times New Roman" pitchFamily="18" charset="0"/>
              </a:rPr>
              <a:t>}</a:t>
            </a:r>
            <a:endParaRPr lang="en-US" sz="3800" dirty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Syntax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Style note: some people like to arrange the brackets like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main()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{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</a:t>
            </a:r>
            <a:r>
              <a:rPr lang="en-US" i="1" dirty="0" smtClean="0">
                <a:solidFill>
                  <a:srgbClr val="C00000"/>
                </a:solidFill>
                <a:cs typeface="Times New Roman" pitchFamily="18" charset="0"/>
              </a:rPr>
              <a:t>function statements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}</a:t>
            </a:r>
          </a:p>
          <a:p>
            <a:r>
              <a:rPr lang="en-US" dirty="0" smtClean="0">
                <a:cs typeface="Times New Roman" pitchFamily="18" charset="0"/>
              </a:rPr>
              <a:t>Either way is fine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Be consistent!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Syntax (5)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Header files contain re-usable code elements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Function definitions, variable declarations, etc.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Sometimes use system header files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Sometimes you write them yourself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Usually have a .h suffix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#include &lt;</a:t>
            </a:r>
            <a:r>
              <a:rPr lang="en-US" i="1" dirty="0" err="1" smtClean="0">
                <a:solidFill>
                  <a:srgbClr val="C00000"/>
                </a:solidFill>
                <a:cs typeface="Times New Roman" pitchFamily="18" charset="0"/>
              </a:rPr>
              <a:t>header_file_name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.h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&gt;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Included before function definition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Note that the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#include </a:t>
            </a:r>
            <a:r>
              <a:rPr lang="en-US" dirty="0" smtClean="0">
                <a:cs typeface="Times New Roman" pitchFamily="18" charset="0"/>
              </a:rPr>
              <a:t>statement does </a:t>
            </a:r>
            <a:r>
              <a:rPr lang="en-US" b="1" i="1" dirty="0" smtClean="0">
                <a:solidFill>
                  <a:srgbClr val="0070C0"/>
                </a:solidFill>
                <a:cs typeface="Times New Roman" pitchFamily="18" charset="0"/>
              </a:rPr>
              <a:t>not</a:t>
            </a:r>
            <a:r>
              <a:rPr lang="en-US" dirty="0" smtClean="0">
                <a:cs typeface="Times New Roman" pitchFamily="18" charset="0"/>
              </a:rPr>
              <a:t> end with a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;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Syntax (6)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cs typeface="Times New Roman" pitchFamily="18" charset="0"/>
              </a:rPr>
              <a:t>A character string is enclosed by double quotes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Characters within the quotes will be taken literally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“This is my character string.”</a:t>
            </a:r>
          </a:p>
          <a:p>
            <a:r>
              <a:rPr lang="en-US" dirty="0" smtClean="0">
                <a:cs typeface="Times New Roman" pitchFamily="18" charset="0"/>
              </a:rPr>
              <a:t>Special character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\n</a:t>
            </a:r>
            <a:r>
              <a:rPr lang="en-US" dirty="0" smtClean="0">
                <a:cs typeface="Times New Roman" pitchFamily="18" charset="0"/>
              </a:rPr>
              <a:t> produces new line (carriage return &amp; line feed)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Often used in character strings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“This is my character string.\n”</a:t>
            </a:r>
          </a:p>
          <a:p>
            <a:r>
              <a:rPr lang="en-US" dirty="0" smtClean="0">
                <a:cs typeface="Times New Roman" pitchFamily="18" charset="0"/>
              </a:rPr>
              <a:t>Single character is enclosed in single quotes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‘h’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Syntax (7)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Functions are executed by statements that consist of the function name, any required arguments within (), and the ending ;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myfunc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(arg1, arg2);</a:t>
            </a:r>
          </a:p>
          <a:p>
            <a:r>
              <a:rPr lang="en-US" dirty="0" smtClean="0">
                <a:cs typeface="Times New Roman" pitchFamily="18" charset="0"/>
              </a:rPr>
              <a:t>The function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printf</a:t>
            </a:r>
            <a:r>
              <a:rPr lang="en-US" dirty="0" smtClean="0">
                <a:cs typeface="Times New Roman" pitchFamily="18" charset="0"/>
              </a:rPr>
              <a:t> can take a character string as an argument and print the string to the screen 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printf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(“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mystring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\n”);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Definition of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printf</a:t>
            </a:r>
            <a:r>
              <a:rPr lang="en-US" dirty="0" smtClean="0">
                <a:cs typeface="Times New Roman" pitchFamily="18" charset="0"/>
              </a:rPr>
              <a:t> is in the include file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stdio.h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lvl="1">
              <a:buNone/>
            </a:pP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Write a “hello world” program in an editor</a:t>
            </a:r>
          </a:p>
          <a:p>
            <a:r>
              <a:rPr lang="en-US" dirty="0" smtClean="0">
                <a:cs typeface="Times New Roman" pitchFamily="18" charset="0"/>
              </a:rPr>
              <a:t>Program should print a character string</a:t>
            </a:r>
          </a:p>
          <a:p>
            <a:r>
              <a:rPr lang="en-US" dirty="0" smtClean="0">
                <a:cs typeface="Times New Roman" pitchFamily="18" charset="0"/>
              </a:rPr>
              <a:t>General structure of code: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include </a:t>
            </a:r>
            <a:r>
              <a:rPr lang="en-US" dirty="0" err="1" smtClean="0">
                <a:cs typeface="Times New Roman" pitchFamily="18" charset="0"/>
              </a:rPr>
              <a:t>stdio.h</a:t>
            </a:r>
            <a:endParaRPr lang="en-US" dirty="0" smtClean="0"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define main function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call </a:t>
            </a:r>
            <a:r>
              <a:rPr lang="en-US" dirty="0" err="1" smtClean="0">
                <a:cs typeface="Times New Roman" pitchFamily="18" charset="0"/>
              </a:rPr>
              <a:t>printf</a:t>
            </a:r>
            <a:r>
              <a:rPr lang="en-US" dirty="0" smtClean="0">
                <a:cs typeface="Times New Roman" pitchFamily="18" charset="0"/>
              </a:rPr>
              <a:t> function</a:t>
            </a:r>
          </a:p>
          <a:p>
            <a:r>
              <a:rPr lang="en-US" dirty="0" smtClean="0">
                <a:cs typeface="Times New Roman" pitchFamily="18" charset="0"/>
              </a:rPr>
              <a:t>Save it to a file name with a .c suffix (e.g., </a:t>
            </a:r>
            <a:r>
              <a:rPr lang="en-US" dirty="0" err="1" smtClean="0">
                <a:cs typeface="Times New Roman" pitchFamily="18" charset="0"/>
              </a:rPr>
              <a:t>hello.c</a:t>
            </a:r>
            <a:r>
              <a:rPr lang="en-US" dirty="0" smtClean="0">
                <a:cs typeface="Times New Roman" pitchFamily="18" charset="0"/>
              </a:rPr>
              <a:t>)</a:t>
            </a:r>
          </a:p>
          <a:p>
            <a:r>
              <a:rPr lang="en-US" dirty="0" smtClean="0">
                <a:cs typeface="Times New Roman" pitchFamily="18" charset="0"/>
                <a:hlinkClick r:id="rId2"/>
              </a:rPr>
              <a:t>solution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Compilation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A compiler is a program that reads source code and converts it to a form usable by the computer</a:t>
            </a:r>
          </a:p>
          <a:p>
            <a:r>
              <a:rPr lang="en-US" dirty="0" smtClean="0">
                <a:cs typeface="Times New Roman" pitchFamily="18" charset="0"/>
              </a:rPr>
              <a:t>Code compiled for a given type of processor will not generally run on other types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AMD and Intel are compatible</a:t>
            </a:r>
          </a:p>
          <a:p>
            <a:r>
              <a:rPr lang="en-US" dirty="0" smtClean="0">
                <a:cs typeface="Times New Roman" pitchFamily="18" charset="0"/>
              </a:rPr>
              <a:t>On katana we have Portland Group compilers (</a:t>
            </a:r>
            <a:r>
              <a:rPr lang="en-US" dirty="0" err="1" smtClean="0">
                <a:cs typeface="Times New Roman" pitchFamily="18" charset="0"/>
              </a:rPr>
              <a:t>pgcc</a:t>
            </a:r>
            <a:r>
              <a:rPr lang="en-US" dirty="0" smtClean="0">
                <a:cs typeface="Times New Roman" pitchFamily="18" charset="0"/>
              </a:rPr>
              <a:t>) and GNU compilers (</a:t>
            </a:r>
            <a:r>
              <a:rPr lang="en-US" dirty="0" err="1" smtClean="0">
                <a:cs typeface="Times New Roman" pitchFamily="18" charset="0"/>
              </a:rPr>
              <a:t>gcc</a:t>
            </a:r>
            <a:r>
              <a:rPr lang="en-US" dirty="0" smtClean="0">
                <a:cs typeface="Times New Roman" pitchFamily="18" charset="0"/>
              </a:rPr>
              <a:t>)</a:t>
            </a:r>
          </a:p>
          <a:p>
            <a:r>
              <a:rPr lang="en-US" dirty="0" smtClean="0">
                <a:cs typeface="Times New Roman" pitchFamily="18" charset="0"/>
              </a:rPr>
              <a:t>We’ll use </a:t>
            </a:r>
            <a:r>
              <a:rPr lang="en-US" dirty="0" err="1" smtClean="0">
                <a:cs typeface="Times New Roman" pitchFamily="18" charset="0"/>
              </a:rPr>
              <a:t>gcc</a:t>
            </a:r>
            <a:r>
              <a:rPr lang="en-US" dirty="0" smtClean="0">
                <a:cs typeface="Times New Roman" pitchFamily="18" charset="0"/>
              </a:rPr>
              <a:t>, since it’s free and ubiquitous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Compilation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Compilers have huge numbers of options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See </a:t>
            </a:r>
            <a:r>
              <a:rPr lang="en-US" dirty="0" err="1" smtClean="0">
                <a:cs typeface="Times New Roman" pitchFamily="18" charset="0"/>
              </a:rPr>
              <a:t>gcc</a:t>
            </a:r>
            <a:r>
              <a:rPr lang="en-US" dirty="0" smtClean="0">
                <a:cs typeface="Times New Roman" pitchFamily="18" charset="0"/>
              </a:rPr>
              <a:t> compiler documentation at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  <a:hlinkClick r:id="rId2"/>
              </a:rPr>
              <a:t>http://gcc.gnu.org/onlinedocs/</a:t>
            </a:r>
            <a:endParaRPr lang="en-US" dirty="0" smtClean="0"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Katana presently has version 4.1.1</a:t>
            </a:r>
          </a:p>
          <a:p>
            <a:r>
              <a:rPr lang="en-US" dirty="0" smtClean="0">
                <a:cs typeface="Times New Roman" pitchFamily="18" charset="0"/>
              </a:rPr>
              <a:t>For now, we will simply use the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–o</a:t>
            </a:r>
            <a:r>
              <a:rPr lang="en-US" dirty="0" smtClean="0">
                <a:cs typeface="Times New Roman" pitchFamily="18" charset="0"/>
              </a:rPr>
              <a:t> option, which allows you to specify the name of the resulting executable</a:t>
            </a:r>
          </a:p>
          <a:p>
            <a:r>
              <a:rPr lang="en-US" dirty="0" smtClean="0">
                <a:cs typeface="Times New Roman" pitchFamily="18" charset="0"/>
              </a:rPr>
              <a:t>In a Unix window: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gcc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–o  hello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hello.c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  <a:p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Compilation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Compile your code</a:t>
            </a:r>
          </a:p>
          <a:p>
            <a:r>
              <a:rPr lang="en-US" dirty="0" smtClean="0">
                <a:cs typeface="Times New Roman" pitchFamily="18" charset="0"/>
              </a:rPr>
              <a:t>If it simply returns a Unix prompt it worked</a:t>
            </a:r>
          </a:p>
          <a:p>
            <a:r>
              <a:rPr lang="en-US" dirty="0" smtClean="0">
                <a:cs typeface="Times New Roman" pitchFamily="18" charset="0"/>
              </a:rPr>
              <a:t>If you get error messages, read them carefully and see if you can fix the source code and re-compile</a:t>
            </a:r>
          </a:p>
          <a:p>
            <a:r>
              <a:rPr lang="en-US" dirty="0" smtClean="0">
                <a:cs typeface="Times New Roman" pitchFamily="18" charset="0"/>
              </a:rPr>
              <a:t>Once it compiles correctly, type the executable name at the Unix prompt, and it will print your string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Declarations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Lists of variables with their associated types</a:t>
            </a:r>
          </a:p>
          <a:p>
            <a:r>
              <a:rPr lang="en-US" dirty="0" smtClean="0">
                <a:cs typeface="Times New Roman" pitchFamily="18" charset="0"/>
              </a:rPr>
              <a:t>Placed in source code at beginning of function</a:t>
            </a:r>
          </a:p>
          <a:p>
            <a:r>
              <a:rPr lang="en-US" dirty="0" smtClean="0">
                <a:cs typeface="Times New Roman" pitchFamily="18" charset="0"/>
              </a:rPr>
              <a:t>Basic types:</a:t>
            </a:r>
          </a:p>
          <a:p>
            <a:pPr lvl="1"/>
            <a:r>
              <a:rPr lang="en-US" dirty="0" err="1" smtClean="0">
                <a:cs typeface="Times New Roman" pitchFamily="18" charset="0"/>
              </a:rPr>
              <a:t>int</a:t>
            </a:r>
            <a:endParaRPr lang="en-US" dirty="0" smtClean="0">
              <a:cs typeface="Times New Roman" pitchFamily="18" charset="0"/>
            </a:endParaRPr>
          </a:p>
          <a:p>
            <a:pPr lvl="2"/>
            <a:r>
              <a:rPr lang="en-US" dirty="0" smtClean="0">
                <a:cs typeface="Times New Roman" pitchFamily="18" charset="0"/>
              </a:rPr>
              <a:t>Usually 4 bytes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float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Usually 4 bytes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double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Usually 8 bytes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char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Single character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One byte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Declarations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Examples: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, j, k;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float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xval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, time;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char name, date;</a:t>
            </a:r>
          </a:p>
          <a:p>
            <a:r>
              <a:rPr lang="en-US" dirty="0" smtClean="0">
                <a:cs typeface="Times New Roman" pitchFamily="18" charset="0"/>
              </a:rPr>
              <a:t>A “char” variable represents a </a:t>
            </a:r>
            <a:r>
              <a:rPr lang="en-US" i="1" dirty="0" smtClean="0">
                <a:cs typeface="Times New Roman" pitchFamily="18" charset="0"/>
              </a:rPr>
              <a:t>single</a:t>
            </a:r>
            <a:r>
              <a:rPr lang="en-US" dirty="0" smtClean="0">
                <a:cs typeface="Times New Roman" pitchFamily="18" charset="0"/>
              </a:rPr>
              <a:t> character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Arithmetic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+, -, *, /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No power operator (see next bullet)</a:t>
            </a:r>
          </a:p>
          <a:p>
            <a:r>
              <a:rPr lang="en-US" dirty="0" smtClean="0">
                <a:cs typeface="Times New Roman" pitchFamily="18" charset="0"/>
              </a:rPr>
              <a:t>Math functions in </a:t>
            </a:r>
            <a:r>
              <a:rPr lang="en-US" dirty="0" err="1" smtClean="0">
                <a:cs typeface="Times New Roman" pitchFamily="18" charset="0"/>
              </a:rPr>
              <a:t>math.h</a:t>
            </a:r>
            <a:endParaRPr lang="en-US" dirty="0" smtClean="0">
              <a:cs typeface="Times New Roman" pitchFamily="18" charset="0"/>
            </a:endParaRPr>
          </a:p>
          <a:p>
            <a:pPr lvl="1"/>
            <a:r>
              <a:rPr lang="en-US" dirty="0" err="1" smtClean="0">
                <a:cs typeface="Times New Roman" pitchFamily="18" charset="0"/>
              </a:rPr>
              <a:t>pow</a:t>
            </a:r>
            <a:r>
              <a:rPr lang="en-US" dirty="0" smtClean="0">
                <a:cs typeface="Times New Roman" pitchFamily="18" charset="0"/>
              </a:rPr>
              <a:t>(</a:t>
            </a:r>
            <a:r>
              <a:rPr lang="en-US" dirty="0" err="1" smtClean="0">
                <a:cs typeface="Times New Roman" pitchFamily="18" charset="0"/>
              </a:rPr>
              <a:t>x,y</a:t>
            </a:r>
            <a:r>
              <a:rPr lang="en-US" dirty="0" smtClean="0">
                <a:cs typeface="Times New Roman" pitchFamily="18" charset="0"/>
              </a:rPr>
              <a:t>) raises x to the y power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sin, </a:t>
            </a:r>
            <a:r>
              <a:rPr lang="en-US" dirty="0" err="1" smtClean="0">
                <a:cs typeface="Times New Roman" pitchFamily="18" charset="0"/>
              </a:rPr>
              <a:t>acos</a:t>
            </a:r>
            <a:r>
              <a:rPr lang="en-US" dirty="0" smtClean="0">
                <a:cs typeface="Times New Roman" pitchFamily="18" charset="0"/>
              </a:rPr>
              <a:t>, </a:t>
            </a:r>
            <a:r>
              <a:rPr lang="en-US" dirty="0" err="1" smtClean="0">
                <a:cs typeface="Times New Roman" pitchFamily="18" charset="0"/>
              </a:rPr>
              <a:t>tanh</a:t>
            </a:r>
            <a:r>
              <a:rPr lang="en-US" dirty="0" smtClean="0">
                <a:cs typeface="Times New Roman" pitchFamily="18" charset="0"/>
              </a:rPr>
              <a:t>, exp, </a:t>
            </a:r>
            <a:r>
              <a:rPr lang="en-US" dirty="0" err="1" smtClean="0">
                <a:cs typeface="Times New Roman" pitchFamily="18" charset="0"/>
              </a:rPr>
              <a:t>sqrt</a:t>
            </a:r>
            <a:r>
              <a:rPr lang="en-US" dirty="0" smtClean="0">
                <a:cs typeface="Times New Roman" pitchFamily="18" charset="0"/>
              </a:rPr>
              <a:t>, etc.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add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–lm </a:t>
            </a:r>
            <a:r>
              <a:rPr lang="en-US" dirty="0" smtClean="0">
                <a:cs typeface="Times New Roman" pitchFamily="18" charset="0"/>
              </a:rPr>
              <a:t>flag to compile command to access math library</a:t>
            </a:r>
          </a:p>
          <a:p>
            <a:r>
              <a:rPr lang="en-US" dirty="0" smtClean="0">
                <a:cs typeface="Times New Roman" pitchFamily="18" charset="0"/>
              </a:rPr>
              <a:t>Exponential notation indicated by letter “e”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                      </a:t>
            </a:r>
            <a:r>
              <a:rPr lang="en-US" sz="2800" dirty="0" smtClean="0">
                <a:solidFill>
                  <a:srgbClr val="C00000"/>
                </a:solidFill>
                <a:cs typeface="Times New Roman" pitchFamily="18" charset="0"/>
              </a:rPr>
              <a:t>4.2e3</a:t>
            </a:r>
          </a:p>
          <a:p>
            <a:r>
              <a:rPr lang="en-US" dirty="0" smtClean="0">
                <a:cs typeface="Times New Roman" pitchFamily="18" charset="0"/>
              </a:rPr>
              <a:t>Good</a:t>
            </a:r>
            <a:r>
              <a:rPr lang="en-US" sz="2800" dirty="0" smtClean="0">
                <a:cs typeface="Times New Roman" pitchFamily="18" charset="0"/>
              </a:rPr>
              <a:t> </a:t>
            </a:r>
            <a:r>
              <a:rPr lang="en-US" dirty="0" smtClean="0">
                <a:cs typeface="Times New Roman" pitchFamily="18" charset="0"/>
              </a:rPr>
              <a:t>practice to use decimal points with floats, e.g.,  x = 1.0   rather than   x = 1</a:t>
            </a:r>
            <a:endParaRPr lang="en-US" sz="2800" dirty="0" smtClean="0">
              <a:cs typeface="Times New Roman" pitchFamily="18" charset="0"/>
            </a:endParaRPr>
          </a:p>
          <a:p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Arithmetic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++</a:t>
            </a:r>
            <a:r>
              <a:rPr lang="en-US" dirty="0" smtClean="0">
                <a:cs typeface="Times New Roman" pitchFamily="18" charset="0"/>
              </a:rPr>
              <a:t> and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--</a:t>
            </a:r>
            <a:r>
              <a:rPr lang="en-US" dirty="0" smtClean="0">
                <a:cs typeface="Times New Roman" pitchFamily="18" charset="0"/>
              </a:rPr>
              <a:t> operators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these are equivalent: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= i+1;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++;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always increment/decrement by 1</a:t>
            </a:r>
          </a:p>
          <a:p>
            <a:r>
              <a:rPr lang="en-US" dirty="0" smtClean="0">
                <a:cs typeface="Times New Roman" pitchFamily="18" charset="0"/>
              </a:rPr>
              <a:t>Can convert types with </a:t>
            </a:r>
            <a:r>
              <a:rPr lang="en-US" i="1" dirty="0" smtClean="0">
                <a:cs typeface="Times New Roman" pitchFamily="18" charset="0"/>
              </a:rPr>
              <a:t>cast</a:t>
            </a:r>
            <a:r>
              <a:rPr lang="en-US" dirty="0" smtClean="0">
                <a:cs typeface="Times New Roman" pitchFamily="18" charset="0"/>
              </a:rPr>
              <a:t> operator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float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xval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;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;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xval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= (float)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;</a:t>
            </a:r>
          </a:p>
          <a:p>
            <a:endParaRPr lang="en-US" sz="2800" dirty="0" smtClean="0">
              <a:cs typeface="Times New Roman" pitchFamily="18" charset="0"/>
            </a:endParaRPr>
          </a:p>
          <a:p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Printing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>
                <a:cs typeface="Times New Roman" pitchFamily="18" charset="0"/>
              </a:rPr>
              <a:t>printf</a:t>
            </a:r>
            <a:r>
              <a:rPr lang="en-US" dirty="0" smtClean="0">
                <a:cs typeface="Times New Roman" pitchFamily="18" charset="0"/>
              </a:rPr>
              <a:t> will print values as well as character strings</a:t>
            </a:r>
          </a:p>
          <a:p>
            <a:r>
              <a:rPr lang="en-US" dirty="0" smtClean="0">
                <a:cs typeface="Times New Roman" pitchFamily="18" charset="0"/>
              </a:rPr>
              <a:t>Must provide </a:t>
            </a:r>
            <a:r>
              <a:rPr lang="en-US" i="1" dirty="0" smtClean="0">
                <a:cs typeface="Times New Roman" pitchFamily="18" charset="0"/>
              </a:rPr>
              <a:t>format</a:t>
            </a:r>
            <a:r>
              <a:rPr lang="en-US" dirty="0" smtClean="0">
                <a:cs typeface="Times New Roman" pitchFamily="18" charset="0"/>
              </a:rPr>
              <a:t> for each value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num;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float x;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printf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(“num = %d    x = %f \n”, num, x);</a:t>
            </a:r>
          </a:p>
          <a:p>
            <a:r>
              <a:rPr lang="en-US" dirty="0" smtClean="0">
                <a:cs typeface="Times New Roman" pitchFamily="18" charset="0"/>
              </a:rPr>
              <a:t>%d is integer conversion specification (format)</a:t>
            </a:r>
          </a:p>
          <a:p>
            <a:r>
              <a:rPr lang="en-US" dirty="0" smtClean="0">
                <a:cs typeface="Times New Roman" pitchFamily="18" charset="0"/>
              </a:rPr>
              <a:t>%f  is float conversion specification</a:t>
            </a:r>
          </a:p>
          <a:p>
            <a:r>
              <a:rPr lang="en-US" dirty="0" smtClean="0">
                <a:cs typeface="Times New Roman" pitchFamily="18" charset="0"/>
              </a:rPr>
              <a:t>Formats correspond to variable list</a:t>
            </a:r>
          </a:p>
          <a:p>
            <a:r>
              <a:rPr lang="en-US" dirty="0" smtClean="0">
                <a:cs typeface="Times New Roman" pitchFamily="18" charset="0"/>
              </a:rPr>
              <a:t>I sometimes line them up for clarity:</a:t>
            </a:r>
          </a:p>
          <a:p>
            <a:pPr marL="742950" lvl="2" indent="-342900">
              <a:buNone/>
            </a:pPr>
            <a:r>
              <a:rPr lang="en-US" sz="2800" dirty="0" err="1" smtClean="0">
                <a:solidFill>
                  <a:srgbClr val="C00000"/>
                </a:solidFill>
                <a:cs typeface="Times New Roman" pitchFamily="18" charset="0"/>
              </a:rPr>
              <a:t>printf</a:t>
            </a:r>
            <a:r>
              <a:rPr lang="en-US" sz="2800" dirty="0" smtClean="0">
                <a:solidFill>
                  <a:srgbClr val="C00000"/>
                </a:solidFill>
                <a:cs typeface="Times New Roman" pitchFamily="18" charset="0"/>
              </a:rPr>
              <a:t>(“num = %d    x = %f \n”, </a:t>
            </a:r>
          </a:p>
          <a:p>
            <a:pPr marL="742950" lvl="2" indent="-342900">
              <a:buNone/>
            </a:pPr>
            <a:r>
              <a:rPr lang="en-US" sz="2800" dirty="0" smtClean="0">
                <a:solidFill>
                  <a:srgbClr val="C00000"/>
                </a:solidFill>
                <a:cs typeface="Times New Roman" pitchFamily="18" charset="0"/>
              </a:rPr>
              <a:t>                        num,         x         );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Write program to convert a </a:t>
            </a:r>
            <a:r>
              <a:rPr lang="en-US" dirty="0" err="1" smtClean="0">
                <a:cs typeface="Times New Roman" pitchFamily="18" charset="0"/>
              </a:rPr>
              <a:t>Celcius</a:t>
            </a:r>
            <a:r>
              <a:rPr lang="en-US" dirty="0" smtClean="0">
                <a:cs typeface="Times New Roman" pitchFamily="18" charset="0"/>
              </a:rPr>
              <a:t> temperature to Fahrenheit and print the result.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Hard-wire the </a:t>
            </a:r>
            <a:r>
              <a:rPr lang="en-US" dirty="0" err="1" smtClean="0">
                <a:cs typeface="Times New Roman" pitchFamily="18" charset="0"/>
              </a:rPr>
              <a:t>Celcius</a:t>
            </a:r>
            <a:r>
              <a:rPr lang="en-US" dirty="0" smtClean="0">
                <a:cs typeface="Times New Roman" pitchFamily="18" charset="0"/>
              </a:rPr>
              <a:t> value to 100.0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We’ll make it an input value in a subsequent exercise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Don’t forget to declare all variables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smtClean="0">
                <a:cs typeface="Times New Roman" pitchFamily="18" charset="0"/>
              </a:rPr>
              <a:t>F </a:t>
            </a:r>
            <a:r>
              <a:rPr lang="en-US" dirty="0" smtClean="0">
                <a:cs typeface="Times New Roman" pitchFamily="18" charset="0"/>
              </a:rPr>
              <a:t>= (9/5)C + </a:t>
            </a:r>
            <a:r>
              <a:rPr lang="en-US" dirty="0" smtClean="0">
                <a:cs typeface="Times New Roman" pitchFamily="18" charset="0"/>
              </a:rPr>
              <a:t>32</a:t>
            </a:r>
          </a:p>
          <a:p>
            <a:r>
              <a:rPr lang="en-US" dirty="0" smtClean="0">
                <a:cs typeface="Times New Roman" pitchFamily="18" charset="0"/>
                <a:hlinkClick r:id="rId2"/>
              </a:rPr>
              <a:t>solution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Memory is organized in units of </a:t>
            </a:r>
            <a:r>
              <a:rPr lang="en-US" i="1" dirty="0" smtClean="0">
                <a:cs typeface="Times New Roman" pitchFamily="18" charset="0"/>
              </a:rPr>
              <a:t>words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Word size is architecture-dependent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Pentium 4 bytes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Xeon, Itanium 8 bytes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Each word has a numerical address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208766" y="5145740"/>
            <a:ext cx="991497" cy="1249681"/>
            <a:chOff x="3033656" y="4012602"/>
            <a:chExt cx="991497" cy="1249681"/>
          </a:xfrm>
        </p:grpSpPr>
        <p:sp>
          <p:nvSpPr>
            <p:cNvPr id="4" name="Rectangle 3"/>
            <p:cNvSpPr/>
            <p:nvPr/>
          </p:nvSpPr>
          <p:spPr>
            <a:xfrm>
              <a:off x="3033656" y="4012602"/>
              <a:ext cx="989704" cy="3119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035448" y="4326367"/>
              <a:ext cx="989704" cy="3119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035449" y="4638339"/>
              <a:ext cx="989704" cy="3119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035449" y="4950311"/>
              <a:ext cx="989704" cy="3119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Oval 8"/>
          <p:cNvSpPr/>
          <p:nvPr/>
        </p:nvSpPr>
        <p:spPr>
          <a:xfrm>
            <a:off x="3682104" y="4876800"/>
            <a:ext cx="96819" cy="968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673737" y="4696311"/>
            <a:ext cx="96819" cy="968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671345" y="4490720"/>
            <a:ext cx="96819" cy="968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767704" y="6070899"/>
            <a:ext cx="365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69497" y="5739205"/>
            <a:ext cx="365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649369" y="5416475"/>
            <a:ext cx="485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16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638611" y="5115262"/>
            <a:ext cx="53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32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Pointers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When you declare a variable, a location of appropriate size is reserved in memory</a:t>
            </a:r>
          </a:p>
          <a:p>
            <a:r>
              <a:rPr lang="en-US" dirty="0" smtClean="0">
                <a:cs typeface="Times New Roman" pitchFamily="18" charset="0"/>
              </a:rPr>
              <a:t>When you set its value, the value is placed in that memory location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39" y="4722609"/>
            <a:ext cx="1054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float  x;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4337125" y="4756673"/>
            <a:ext cx="946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x = 3.2;</a:t>
            </a:r>
            <a:endParaRPr lang="en-US" sz="2000" dirty="0"/>
          </a:p>
        </p:txBody>
      </p:sp>
      <p:grpSp>
        <p:nvGrpSpPr>
          <p:cNvPr id="8" name="Group 7"/>
          <p:cNvGrpSpPr/>
          <p:nvPr/>
        </p:nvGrpSpPr>
        <p:grpSpPr>
          <a:xfrm>
            <a:off x="3066526" y="4465020"/>
            <a:ext cx="991497" cy="1249681"/>
            <a:chOff x="3033656" y="4012602"/>
            <a:chExt cx="991497" cy="1249681"/>
          </a:xfrm>
        </p:grpSpPr>
        <p:sp>
          <p:nvSpPr>
            <p:cNvPr id="4" name="Rectangle 3"/>
            <p:cNvSpPr/>
            <p:nvPr/>
          </p:nvSpPr>
          <p:spPr>
            <a:xfrm>
              <a:off x="3033656" y="4012602"/>
              <a:ext cx="989704" cy="3119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035448" y="4326367"/>
              <a:ext cx="989704" cy="3119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035449" y="4638339"/>
              <a:ext cx="989704" cy="3119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035449" y="4950311"/>
              <a:ext cx="989704" cy="3119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Oval 8"/>
          <p:cNvSpPr/>
          <p:nvPr/>
        </p:nvSpPr>
        <p:spPr>
          <a:xfrm>
            <a:off x="3539864" y="4196080"/>
            <a:ext cx="96819" cy="968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531497" y="4005431"/>
            <a:ext cx="96819" cy="968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529105" y="3820160"/>
            <a:ext cx="96819" cy="968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625464" y="5390179"/>
            <a:ext cx="365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627257" y="5058485"/>
            <a:ext cx="365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507129" y="4757270"/>
            <a:ext cx="485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16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496371" y="4434542"/>
            <a:ext cx="53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02385" y="4726791"/>
            <a:ext cx="946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sz="2000" dirty="0" smtClean="0"/>
              <a:t>3.2</a:t>
            </a:r>
            <a:endParaRPr lang="en-US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2259703" y="5757732"/>
            <a:ext cx="1195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address</a:t>
            </a:r>
            <a:endParaRPr lang="en-US" sz="2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A pointer is a variable containing a memory </a:t>
            </a:r>
            <a:r>
              <a:rPr lang="en-US" i="1" dirty="0" smtClean="0">
                <a:cs typeface="Times New Roman" pitchFamily="18" charset="0"/>
              </a:rPr>
              <a:t>address</a:t>
            </a:r>
          </a:p>
          <a:p>
            <a:r>
              <a:rPr lang="en-US" dirty="0" smtClean="0">
                <a:cs typeface="Times New Roman" pitchFamily="18" charset="0"/>
              </a:rPr>
              <a:t>Declared using * prefix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float *p;</a:t>
            </a:r>
          </a:p>
          <a:p>
            <a:r>
              <a:rPr lang="en-US" dirty="0" smtClean="0">
                <a:cs typeface="Times New Roman" pitchFamily="18" charset="0"/>
              </a:rPr>
              <a:t>Address operator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&amp;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Address of specified variable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float x, *p;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p = &amp;x;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Pointers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float x, *p;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p = &amp;x;</a:t>
            </a:r>
          </a:p>
        </p:txBody>
      </p:sp>
      <p:grpSp>
        <p:nvGrpSpPr>
          <p:cNvPr id="24" name="Group 7"/>
          <p:cNvGrpSpPr/>
          <p:nvPr/>
        </p:nvGrpSpPr>
        <p:grpSpPr>
          <a:xfrm>
            <a:off x="3066526" y="4444700"/>
            <a:ext cx="991497" cy="1249681"/>
            <a:chOff x="3033656" y="4012602"/>
            <a:chExt cx="991497" cy="1249681"/>
          </a:xfrm>
        </p:grpSpPr>
        <p:sp>
          <p:nvSpPr>
            <p:cNvPr id="33" name="Rectangle 32"/>
            <p:cNvSpPr/>
            <p:nvPr/>
          </p:nvSpPr>
          <p:spPr>
            <a:xfrm>
              <a:off x="3033656" y="4012602"/>
              <a:ext cx="989704" cy="3119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035448" y="4326367"/>
              <a:ext cx="989704" cy="3119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035449" y="4638339"/>
              <a:ext cx="989704" cy="3119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035449" y="4950311"/>
              <a:ext cx="989704" cy="3119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Oval 24"/>
          <p:cNvSpPr/>
          <p:nvPr/>
        </p:nvSpPr>
        <p:spPr>
          <a:xfrm>
            <a:off x="3539864" y="4175760"/>
            <a:ext cx="96819" cy="968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1"/>
          <p:cNvSpPr/>
          <p:nvPr/>
        </p:nvSpPr>
        <p:spPr>
          <a:xfrm>
            <a:off x="3531497" y="3985111"/>
            <a:ext cx="96819" cy="968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529105" y="3810000"/>
            <a:ext cx="96819" cy="968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356522" y="5369859"/>
            <a:ext cx="73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1040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2367280" y="5038165"/>
            <a:ext cx="73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1048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2367281" y="4715435"/>
            <a:ext cx="744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1052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2356522" y="4414222"/>
            <a:ext cx="710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1056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259703" y="5737412"/>
            <a:ext cx="1195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address</a:t>
            </a:r>
            <a:endParaRPr lang="en-US" sz="2000" dirty="0"/>
          </a:p>
        </p:txBody>
      </p:sp>
      <p:grpSp>
        <p:nvGrpSpPr>
          <p:cNvPr id="10" name="Group 9"/>
          <p:cNvGrpSpPr/>
          <p:nvPr/>
        </p:nvGrpSpPr>
        <p:grpSpPr>
          <a:xfrm>
            <a:off x="5746973" y="4446492"/>
            <a:ext cx="991497" cy="1249681"/>
            <a:chOff x="3033656" y="4012602"/>
            <a:chExt cx="991497" cy="1249681"/>
          </a:xfrm>
        </p:grpSpPr>
        <p:sp>
          <p:nvSpPr>
            <p:cNvPr id="20" name="Rectangle 19"/>
            <p:cNvSpPr/>
            <p:nvPr/>
          </p:nvSpPr>
          <p:spPr>
            <a:xfrm>
              <a:off x="3033656" y="4012602"/>
              <a:ext cx="989704" cy="3119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035448" y="4326367"/>
              <a:ext cx="989704" cy="3119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035449" y="4638339"/>
              <a:ext cx="989704" cy="3119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035449" y="4950311"/>
              <a:ext cx="989704" cy="3119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Oval 10"/>
          <p:cNvSpPr/>
          <p:nvPr/>
        </p:nvSpPr>
        <p:spPr>
          <a:xfrm>
            <a:off x="6220311" y="4177552"/>
            <a:ext cx="96819" cy="968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222104" y="3997063"/>
            <a:ext cx="96819" cy="968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209552" y="3811792"/>
            <a:ext cx="96819" cy="968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05911" y="5371651"/>
            <a:ext cx="365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307704" y="5039957"/>
            <a:ext cx="365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187576" y="4717227"/>
            <a:ext cx="485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16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176818" y="4416014"/>
            <a:ext cx="53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82832" y="4708263"/>
            <a:ext cx="946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4940150" y="5739204"/>
            <a:ext cx="1195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address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990763" y="4692127"/>
            <a:ext cx="623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315745" y="4736952"/>
            <a:ext cx="623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16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260626" y="4896522"/>
            <a:ext cx="839096" cy="158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>
            <a:off x="1904104" y="1626197"/>
            <a:ext cx="3281082" cy="3225502"/>
          </a:xfrm>
          <a:custGeom>
            <a:avLst/>
            <a:gdLst>
              <a:gd name="connsiteX0" fmla="*/ 0 w 3281082"/>
              <a:gd name="connsiteY0" fmla="*/ 116542 h 3225502"/>
              <a:gd name="connsiteX1" fmla="*/ 150607 w 3281082"/>
              <a:gd name="connsiteY1" fmla="*/ 41238 h 3225502"/>
              <a:gd name="connsiteX2" fmla="*/ 398032 w 3281082"/>
              <a:gd name="connsiteY2" fmla="*/ 8965 h 3225502"/>
              <a:gd name="connsiteX3" fmla="*/ 688489 w 3281082"/>
              <a:gd name="connsiteY3" fmla="*/ 8965 h 3225502"/>
              <a:gd name="connsiteX4" fmla="*/ 946672 w 3281082"/>
              <a:gd name="connsiteY4" fmla="*/ 41238 h 3225502"/>
              <a:gd name="connsiteX5" fmla="*/ 1441524 w 3281082"/>
              <a:gd name="connsiteY5" fmla="*/ 256391 h 3225502"/>
              <a:gd name="connsiteX6" fmla="*/ 2302136 w 3281082"/>
              <a:gd name="connsiteY6" fmla="*/ 869577 h 3225502"/>
              <a:gd name="connsiteX7" fmla="*/ 2990625 w 3281082"/>
              <a:gd name="connsiteY7" fmla="*/ 1654885 h 3225502"/>
              <a:gd name="connsiteX8" fmla="*/ 3001383 w 3281082"/>
              <a:gd name="connsiteY8" fmla="*/ 2601558 h 3225502"/>
              <a:gd name="connsiteX9" fmla="*/ 3055171 w 3281082"/>
              <a:gd name="connsiteY9" fmla="*/ 2956561 h 3225502"/>
              <a:gd name="connsiteX10" fmla="*/ 3281082 w 3281082"/>
              <a:gd name="connsiteY10" fmla="*/ 3225502 h 3225502"/>
              <a:gd name="connsiteX11" fmla="*/ 3281082 w 3281082"/>
              <a:gd name="connsiteY11" fmla="*/ 3225502 h 3225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81082" h="3225502">
                <a:moveTo>
                  <a:pt x="0" y="116542"/>
                </a:moveTo>
                <a:cubicBezTo>
                  <a:pt x="42134" y="87854"/>
                  <a:pt x="84268" y="59167"/>
                  <a:pt x="150607" y="41238"/>
                </a:cubicBezTo>
                <a:cubicBezTo>
                  <a:pt x="216946" y="23309"/>
                  <a:pt x="308385" y="14344"/>
                  <a:pt x="398032" y="8965"/>
                </a:cubicBezTo>
                <a:cubicBezTo>
                  <a:pt x="487679" y="3586"/>
                  <a:pt x="597049" y="3586"/>
                  <a:pt x="688489" y="8965"/>
                </a:cubicBezTo>
                <a:cubicBezTo>
                  <a:pt x="779929" y="14344"/>
                  <a:pt x="821166" y="0"/>
                  <a:pt x="946672" y="41238"/>
                </a:cubicBezTo>
                <a:cubicBezTo>
                  <a:pt x="1072178" y="82476"/>
                  <a:pt x="1215613" y="118335"/>
                  <a:pt x="1441524" y="256391"/>
                </a:cubicBezTo>
                <a:cubicBezTo>
                  <a:pt x="1667435" y="394447"/>
                  <a:pt x="2043952" y="636495"/>
                  <a:pt x="2302136" y="869577"/>
                </a:cubicBezTo>
                <a:cubicBezTo>
                  <a:pt x="2560320" y="1102659"/>
                  <a:pt x="2874084" y="1366222"/>
                  <a:pt x="2990625" y="1654885"/>
                </a:cubicBezTo>
                <a:cubicBezTo>
                  <a:pt x="3107166" y="1943548"/>
                  <a:pt x="2990625" y="2384612"/>
                  <a:pt x="3001383" y="2601558"/>
                </a:cubicBezTo>
                <a:cubicBezTo>
                  <a:pt x="3012141" y="2818504"/>
                  <a:pt x="3008555" y="2852570"/>
                  <a:pt x="3055171" y="2956561"/>
                </a:cubicBezTo>
                <a:cubicBezTo>
                  <a:pt x="3101787" y="3060552"/>
                  <a:pt x="3281082" y="3225502"/>
                  <a:pt x="3281082" y="3225502"/>
                </a:cubicBezTo>
                <a:lnTo>
                  <a:pt x="3281082" y="3225502"/>
                </a:lnTo>
              </a:path>
            </a:pathLst>
          </a:cu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579121" y="2033195"/>
            <a:ext cx="1604681" cy="2786231"/>
          </a:xfrm>
          <a:custGeom>
            <a:avLst/>
            <a:gdLst>
              <a:gd name="connsiteX0" fmla="*/ 1604681 w 1604681"/>
              <a:gd name="connsiteY0" fmla="*/ 0 h 2786231"/>
              <a:gd name="connsiteX1" fmla="*/ 1432559 w 1604681"/>
              <a:gd name="connsiteY1" fmla="*/ 107577 h 2786231"/>
              <a:gd name="connsiteX2" fmla="*/ 1077557 w 1604681"/>
              <a:gd name="connsiteY2" fmla="*/ 172123 h 2786231"/>
              <a:gd name="connsiteX3" fmla="*/ 485886 w 1604681"/>
              <a:gd name="connsiteY3" fmla="*/ 172123 h 2786231"/>
              <a:gd name="connsiteX4" fmla="*/ 141641 w 1604681"/>
              <a:gd name="connsiteY4" fmla="*/ 225911 h 2786231"/>
              <a:gd name="connsiteX5" fmla="*/ 12550 w 1604681"/>
              <a:gd name="connsiteY5" fmla="*/ 570156 h 2786231"/>
              <a:gd name="connsiteX6" fmla="*/ 66338 w 1604681"/>
              <a:gd name="connsiteY6" fmla="*/ 882127 h 2786231"/>
              <a:gd name="connsiteX7" fmla="*/ 227703 w 1604681"/>
              <a:gd name="connsiteY7" fmla="*/ 1344706 h 2786231"/>
              <a:gd name="connsiteX8" fmla="*/ 582705 w 1604681"/>
              <a:gd name="connsiteY8" fmla="*/ 2033196 h 2786231"/>
              <a:gd name="connsiteX9" fmla="*/ 937707 w 1604681"/>
              <a:gd name="connsiteY9" fmla="*/ 2474259 h 2786231"/>
              <a:gd name="connsiteX10" fmla="*/ 1400286 w 1604681"/>
              <a:gd name="connsiteY10" fmla="*/ 2786231 h 2786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04681" h="2786231">
                <a:moveTo>
                  <a:pt x="1604681" y="0"/>
                </a:moveTo>
                <a:cubicBezTo>
                  <a:pt x="1562547" y="39445"/>
                  <a:pt x="1520413" y="78890"/>
                  <a:pt x="1432559" y="107577"/>
                </a:cubicBezTo>
                <a:cubicBezTo>
                  <a:pt x="1344705" y="136264"/>
                  <a:pt x="1235336" y="161365"/>
                  <a:pt x="1077557" y="172123"/>
                </a:cubicBezTo>
                <a:cubicBezTo>
                  <a:pt x="919778" y="182881"/>
                  <a:pt x="641872" y="163158"/>
                  <a:pt x="485886" y="172123"/>
                </a:cubicBezTo>
                <a:cubicBezTo>
                  <a:pt x="329900" y="181088"/>
                  <a:pt x="220530" y="159572"/>
                  <a:pt x="141641" y="225911"/>
                </a:cubicBezTo>
                <a:cubicBezTo>
                  <a:pt x="62752" y="292250"/>
                  <a:pt x="25100" y="460787"/>
                  <a:pt x="12550" y="570156"/>
                </a:cubicBezTo>
                <a:cubicBezTo>
                  <a:pt x="0" y="679525"/>
                  <a:pt x="30479" y="753035"/>
                  <a:pt x="66338" y="882127"/>
                </a:cubicBezTo>
                <a:cubicBezTo>
                  <a:pt x="102197" y="1011219"/>
                  <a:pt x="141642" y="1152861"/>
                  <a:pt x="227703" y="1344706"/>
                </a:cubicBezTo>
                <a:cubicBezTo>
                  <a:pt x="313764" y="1536551"/>
                  <a:pt x="464371" y="1844937"/>
                  <a:pt x="582705" y="2033196"/>
                </a:cubicBezTo>
                <a:cubicBezTo>
                  <a:pt x="701039" y="2221455"/>
                  <a:pt x="801444" y="2348753"/>
                  <a:pt x="937707" y="2474259"/>
                </a:cubicBezTo>
                <a:cubicBezTo>
                  <a:pt x="1073970" y="2599765"/>
                  <a:pt x="1237128" y="2692998"/>
                  <a:pt x="1400286" y="2786231"/>
                </a:cubicBezTo>
              </a:path>
            </a:pathLst>
          </a:cu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2183802" y="2452744"/>
            <a:ext cx="1215614" cy="2441985"/>
          </a:xfrm>
          <a:custGeom>
            <a:avLst/>
            <a:gdLst>
              <a:gd name="connsiteX0" fmla="*/ 0 w 1215614"/>
              <a:gd name="connsiteY0" fmla="*/ 0 h 2441985"/>
              <a:gd name="connsiteX1" fmla="*/ 344245 w 1215614"/>
              <a:gd name="connsiteY1" fmla="*/ 387275 h 2441985"/>
              <a:gd name="connsiteX2" fmla="*/ 806824 w 1215614"/>
              <a:gd name="connsiteY2" fmla="*/ 1043491 h 2441985"/>
              <a:gd name="connsiteX3" fmla="*/ 1021977 w 1215614"/>
              <a:gd name="connsiteY3" fmla="*/ 1602889 h 2441985"/>
              <a:gd name="connsiteX4" fmla="*/ 1032734 w 1215614"/>
              <a:gd name="connsiteY4" fmla="*/ 2151529 h 2441985"/>
              <a:gd name="connsiteX5" fmla="*/ 1215614 w 1215614"/>
              <a:gd name="connsiteY5" fmla="*/ 2441985 h 2441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5614" h="2441985">
                <a:moveTo>
                  <a:pt x="0" y="0"/>
                </a:moveTo>
                <a:cubicBezTo>
                  <a:pt x="104887" y="106680"/>
                  <a:pt x="209774" y="213360"/>
                  <a:pt x="344245" y="387275"/>
                </a:cubicBezTo>
                <a:cubicBezTo>
                  <a:pt x="478716" y="561190"/>
                  <a:pt x="693869" y="840889"/>
                  <a:pt x="806824" y="1043491"/>
                </a:cubicBezTo>
                <a:cubicBezTo>
                  <a:pt x="919779" y="1246093"/>
                  <a:pt x="984325" y="1418216"/>
                  <a:pt x="1021977" y="1602889"/>
                </a:cubicBezTo>
                <a:cubicBezTo>
                  <a:pt x="1059629" y="1787562"/>
                  <a:pt x="1000461" y="2011680"/>
                  <a:pt x="1032734" y="2151529"/>
                </a:cubicBezTo>
                <a:cubicBezTo>
                  <a:pt x="1065007" y="2291378"/>
                  <a:pt x="1140310" y="2366681"/>
                  <a:pt x="1215614" y="2441985"/>
                </a:cubicBezTo>
              </a:path>
            </a:pathLst>
          </a:cu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Pointers (5)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Depending on context, * can also be the </a:t>
            </a:r>
            <a:r>
              <a:rPr lang="en-US" i="1" dirty="0" smtClean="0">
                <a:cs typeface="Times New Roman" pitchFamily="18" charset="0"/>
              </a:rPr>
              <a:t>dereferencing operator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Value stored in memory location pointed to by specified pointer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*p = 3.2;</a:t>
            </a:r>
          </a:p>
          <a:p>
            <a:r>
              <a:rPr lang="en-US" dirty="0" smtClean="0">
                <a:cs typeface="Times New Roman" pitchFamily="18" charset="0"/>
              </a:rPr>
              <a:t>Common newbie error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float *p;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*p = 3.2;</a:t>
            </a:r>
          </a:p>
          <a:p>
            <a:pPr lvl="1">
              <a:buNone/>
            </a:pP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float x, *p;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p = &amp;x;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*p = 3.2;</a:t>
            </a:r>
          </a:p>
          <a:p>
            <a:pPr lvl="1">
              <a:buNone/>
            </a:pPr>
            <a:endParaRPr lang="en-US" dirty="0" smtClean="0">
              <a:cs typeface="Times New Roman" pitchFamily="18" charset="0"/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2624866" y="3786692"/>
            <a:ext cx="290456" cy="753036"/>
          </a:xfrm>
          <a:prstGeom prst="righ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33657" y="3991087"/>
            <a:ext cx="4184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Wrong! – p doesn’t have value yet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Right Brace 5"/>
          <p:cNvSpPr/>
          <p:nvPr/>
        </p:nvSpPr>
        <p:spPr>
          <a:xfrm>
            <a:off x="2680447" y="4948518"/>
            <a:ext cx="290456" cy="989703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89237" y="5266886"/>
            <a:ext cx="1375187" cy="375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correct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Can declare arrays using [ ]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float x[100];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char a[25];</a:t>
            </a:r>
          </a:p>
          <a:p>
            <a:r>
              <a:rPr lang="en-US" dirty="0" smtClean="0">
                <a:cs typeface="Times New Roman" pitchFamily="18" charset="0"/>
              </a:rPr>
              <a:t>Array indices start at </a:t>
            </a:r>
            <a:r>
              <a:rPr lang="en-US" dirty="0" smtClean="0">
                <a:solidFill>
                  <a:srgbClr val="FF0000"/>
                </a:solidFill>
                <a:cs typeface="Times New Roman" pitchFamily="18" charset="0"/>
              </a:rPr>
              <a:t>zero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Declaration of x above creates locations for x[0] through x[99]</a:t>
            </a:r>
          </a:p>
          <a:p>
            <a:r>
              <a:rPr lang="en-US" dirty="0" smtClean="0">
                <a:cs typeface="Times New Roman" pitchFamily="18" charset="0"/>
              </a:rPr>
              <a:t>Array name is actually a pointer to the memory location of the first element</a:t>
            </a:r>
          </a:p>
          <a:p>
            <a:r>
              <a:rPr lang="en-US" dirty="0" smtClean="0">
                <a:cs typeface="Times New Roman" pitchFamily="18" charset="0"/>
              </a:rPr>
              <a:t>These are equivalent: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x[0] = 4.53;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*x = 4.53;</a:t>
            </a:r>
          </a:p>
          <a:p>
            <a:pPr lvl="1">
              <a:buNone/>
            </a:pPr>
            <a:endParaRPr lang="en-US" dirty="0" smtClean="0">
              <a:cs typeface="Times New Roman" pitchFamily="18" charset="0"/>
            </a:endParaRPr>
          </a:p>
          <a:p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Arrays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If p is a pointer and n is an integer, the syntax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p+n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en-US" dirty="0" smtClean="0">
                <a:cs typeface="Times New Roman" pitchFamily="18" charset="0"/>
              </a:rPr>
              <a:t>means to advance the pointer by n memory locations</a:t>
            </a:r>
          </a:p>
          <a:p>
            <a:r>
              <a:rPr lang="en-US" dirty="0" smtClean="0">
                <a:cs typeface="Times New Roman" pitchFamily="18" charset="0"/>
              </a:rPr>
              <a:t>These are therefore equivalent: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x[4] = 4.53;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*(x+4) = 4.53;</a:t>
            </a:r>
          </a:p>
          <a:p>
            <a:pPr lvl="1">
              <a:buNone/>
            </a:pPr>
            <a:endParaRPr lang="en-US" dirty="0" smtClean="0">
              <a:cs typeface="Times New Roman" pitchFamily="18" charset="0"/>
            </a:endParaRPr>
          </a:p>
          <a:p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Multiple-dimension arrays are declared as follows: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a[10][20];</a:t>
            </a:r>
          </a:p>
          <a:p>
            <a:r>
              <a:rPr lang="en-US" dirty="0" smtClean="0">
                <a:cs typeface="Times New Roman" pitchFamily="18" charset="0"/>
              </a:rPr>
              <a:t>Values are stored in memory with </a:t>
            </a:r>
            <a:r>
              <a:rPr lang="en-US" i="1" dirty="0" smtClean="0">
                <a:cs typeface="Times New Roman" pitchFamily="18" charset="0"/>
              </a:rPr>
              <a:t>last </a:t>
            </a:r>
            <a:r>
              <a:rPr lang="en-US" dirty="0" smtClean="0">
                <a:cs typeface="Times New Roman" pitchFamily="18" charset="0"/>
              </a:rPr>
              <a:t>index varying most rapidly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Opposite of </a:t>
            </a:r>
            <a:r>
              <a:rPr lang="en-US" dirty="0" err="1" smtClean="0">
                <a:cs typeface="Times New Roman" pitchFamily="18" charset="0"/>
              </a:rPr>
              <a:t>Matlab</a:t>
            </a:r>
            <a:r>
              <a:rPr lang="en-US" dirty="0" smtClean="0">
                <a:cs typeface="Times New Roman" pitchFamily="18" charset="0"/>
              </a:rPr>
              <a:t> and Fortran</a:t>
            </a:r>
          </a:p>
          <a:p>
            <a:r>
              <a:rPr lang="en-US" dirty="0" smtClean="0">
                <a:cs typeface="Times New Roman" pitchFamily="18" charset="0"/>
              </a:rPr>
              <a:t>The statements in each box are equivalent: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a[0][17] = 1;                    a[1][0] = 5;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*(a+17) = 1;                     *(a+20) = 5;</a:t>
            </a:r>
          </a:p>
          <a:p>
            <a:pPr lvl="1">
              <a:buNone/>
            </a:pPr>
            <a:endParaRPr lang="en-US" dirty="0" smtClean="0">
              <a:cs typeface="Times New Roman" pitchFamily="18" charset="0"/>
            </a:endParaRPr>
          </a:p>
          <a:p>
            <a:endParaRPr lang="en-US" dirty="0" smtClean="0"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03642" y="4980792"/>
            <a:ext cx="2011680" cy="10972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055633" y="5002306"/>
            <a:ext cx="2237591" cy="10757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Arrays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Character strings (char arrays) always end with the character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\0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You usually don’t have to worry about it as long as you dimension the string 1 larger than the length of the required string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char name[5];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name = “Fred”;</a:t>
            </a:r>
          </a:p>
          <a:p>
            <a:pPr lvl="1">
              <a:buNone/>
            </a:pP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char name[4];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name = “Fred”;</a:t>
            </a:r>
          </a:p>
        </p:txBody>
      </p:sp>
      <p:sp>
        <p:nvSpPr>
          <p:cNvPr id="7" name="Right Brace 6"/>
          <p:cNvSpPr/>
          <p:nvPr/>
        </p:nvSpPr>
        <p:spPr>
          <a:xfrm>
            <a:off x="3646842" y="3722146"/>
            <a:ext cx="139850" cy="72076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/>
          <p:cNvSpPr/>
          <p:nvPr/>
        </p:nvSpPr>
        <p:spPr>
          <a:xfrm>
            <a:off x="3670150" y="5004099"/>
            <a:ext cx="139850" cy="72076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30937" y="3915783"/>
            <a:ext cx="128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works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132729" y="5176220"/>
            <a:ext cx="1633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doesn’t work</a:t>
            </a:r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sizeof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Some C functions require size of something in bytes</a:t>
            </a:r>
          </a:p>
          <a:p>
            <a:r>
              <a:rPr lang="en-US" dirty="0" smtClean="0">
                <a:cs typeface="Times New Roman" pitchFamily="18" charset="0"/>
              </a:rPr>
              <a:t>A useful function – </a:t>
            </a:r>
            <a:r>
              <a:rPr lang="en-US" dirty="0" err="1" smtClean="0">
                <a:cs typeface="Times New Roman" pitchFamily="18" charset="0"/>
              </a:rPr>
              <a:t>sizeof</a:t>
            </a:r>
            <a:r>
              <a:rPr lang="en-US" dirty="0" smtClean="0">
                <a:cs typeface="Times New Roman" pitchFamily="18" charset="0"/>
              </a:rPr>
              <a:t>(</a:t>
            </a:r>
            <a:r>
              <a:rPr lang="en-US" i="1" dirty="0" err="1" smtClean="0">
                <a:cs typeface="Times New Roman" pitchFamily="18" charset="0"/>
              </a:rPr>
              <a:t>arg</a:t>
            </a:r>
            <a:r>
              <a:rPr lang="en-US" dirty="0" smtClean="0">
                <a:cs typeface="Times New Roman" pitchFamily="18" charset="0"/>
              </a:rPr>
              <a:t>)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The argument </a:t>
            </a:r>
            <a:r>
              <a:rPr lang="en-US" i="1" dirty="0" err="1" smtClean="0">
                <a:cs typeface="Times New Roman" pitchFamily="18" charset="0"/>
              </a:rPr>
              <a:t>arg</a:t>
            </a:r>
            <a:r>
              <a:rPr lang="en-US" dirty="0" smtClean="0">
                <a:cs typeface="Times New Roman" pitchFamily="18" charset="0"/>
              </a:rPr>
              <a:t> can be a variable, an array name, a type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Returns no. bytes in </a:t>
            </a:r>
            <a:r>
              <a:rPr lang="en-US" dirty="0" err="1" smtClean="0">
                <a:cs typeface="Times New Roman" pitchFamily="18" charset="0"/>
              </a:rPr>
              <a:t>arg</a:t>
            </a:r>
            <a:endParaRPr lang="en-US" dirty="0" smtClean="0">
              <a:cs typeface="Times New Roman" pitchFamily="18" charset="0"/>
            </a:endParaRP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float x, y[5];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sizeof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(x)			</a:t>
            </a:r>
            <a:r>
              <a:rPr lang="en-US" dirty="0" smtClean="0">
                <a:cs typeface="Times New Roman" pitchFamily="18" charset="0"/>
              </a:rPr>
              <a:t>(  4)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sizeof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(y)			</a:t>
            </a:r>
            <a:r>
              <a:rPr lang="en-US" dirty="0" smtClean="0">
                <a:cs typeface="Times New Roman" pitchFamily="18" charset="0"/>
              </a:rPr>
              <a:t>(20)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sizeof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(float)		</a:t>
            </a:r>
            <a:r>
              <a:rPr lang="en-US" dirty="0" smtClean="0">
                <a:cs typeface="Times New Roman" pitchFamily="18" charset="0"/>
              </a:rPr>
              <a:t>(  4)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from Keyboard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Clr>
                <a:schemeClr val="tx1"/>
              </a:buClr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fgets</a:t>
            </a:r>
            <a:r>
              <a:rPr lang="en-US" dirty="0" smtClean="0">
                <a:cs typeface="Times New Roman" pitchFamily="18" charset="0"/>
              </a:rPr>
              <a:t>  reads a character string (character array)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char line[100];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fgets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(line,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sizeof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(line),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stdin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);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2</a:t>
            </a:r>
            <a:r>
              <a:rPr lang="en-US" baseline="30000" dirty="0" smtClean="0">
                <a:cs typeface="Times New Roman" pitchFamily="18" charset="0"/>
              </a:rPr>
              <a:t>nd</a:t>
            </a:r>
            <a:r>
              <a:rPr lang="en-US" dirty="0" smtClean="0">
                <a:cs typeface="Times New Roman" pitchFamily="18" charset="0"/>
              </a:rPr>
              <a:t> argument is no. </a:t>
            </a:r>
            <a:r>
              <a:rPr lang="en-US" i="1" dirty="0" smtClean="0">
                <a:cs typeface="Times New Roman" pitchFamily="18" charset="0"/>
              </a:rPr>
              <a:t>bytes</a:t>
            </a:r>
            <a:r>
              <a:rPr lang="en-US" dirty="0" smtClean="0">
                <a:cs typeface="Times New Roman" pitchFamily="18" charset="0"/>
              </a:rPr>
              <a:t> to read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lives in </a:t>
            </a:r>
            <a:r>
              <a:rPr lang="en-US" dirty="0" err="1" smtClean="0">
                <a:cs typeface="Times New Roman" pitchFamily="18" charset="0"/>
              </a:rPr>
              <a:t>stdio.h</a:t>
            </a:r>
            <a:endParaRPr lang="en-US" dirty="0" smtClean="0">
              <a:cs typeface="Times New Roman" pitchFamily="18" charset="0"/>
            </a:endParaRPr>
          </a:p>
          <a:p>
            <a:pPr>
              <a:buClr>
                <a:schemeClr val="tx1"/>
              </a:buClr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sscanf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en-US" dirty="0" smtClean="0">
                <a:cs typeface="Times New Roman" pitchFamily="18" charset="0"/>
              </a:rPr>
              <a:t>“decodes” a character string according to specified format</a:t>
            </a:r>
          </a:p>
          <a:p>
            <a:pPr lvl="1">
              <a:buClr>
                <a:schemeClr val="tx1"/>
              </a:buClr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, j;</a:t>
            </a:r>
          </a:p>
          <a:p>
            <a:pPr lvl="1">
              <a:buClr>
                <a:schemeClr val="tx1"/>
              </a:buClr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sscanf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(line,  “%d  %d”,  &amp;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,  &amp;j);</a:t>
            </a:r>
          </a:p>
          <a:p>
            <a:pPr lvl="1">
              <a:buClr>
                <a:schemeClr val="tx1"/>
              </a:buClr>
            </a:pPr>
            <a:r>
              <a:rPr lang="en-US" dirty="0" smtClean="0">
                <a:cs typeface="Times New Roman" pitchFamily="18" charset="0"/>
              </a:rPr>
              <a:t>2</a:t>
            </a:r>
            <a:r>
              <a:rPr lang="en-US" baseline="30000" dirty="0" smtClean="0">
                <a:cs typeface="Times New Roman" pitchFamily="18" charset="0"/>
              </a:rPr>
              <a:t>nd</a:t>
            </a:r>
            <a:r>
              <a:rPr lang="en-US" dirty="0" smtClean="0">
                <a:cs typeface="Times New Roman" pitchFamily="18" charset="0"/>
              </a:rPr>
              <a:t> argument is character string, so it’s in quotes</a:t>
            </a:r>
          </a:p>
          <a:p>
            <a:pPr lvl="1">
              <a:buClr>
                <a:schemeClr val="tx1"/>
              </a:buClr>
            </a:pPr>
            <a:r>
              <a:rPr lang="en-US" dirty="0" smtClean="0">
                <a:cs typeface="Times New Roman" pitchFamily="18" charset="0"/>
              </a:rPr>
              <a:t>last arguments are </a:t>
            </a:r>
            <a:r>
              <a:rPr lang="en-US" i="1" dirty="0" smtClean="0">
                <a:cs typeface="Times New Roman" pitchFamily="18" charset="0"/>
              </a:rPr>
              <a:t>addresses</a:t>
            </a:r>
          </a:p>
          <a:p>
            <a:pPr lvl="1">
              <a:buClr>
                <a:schemeClr val="tx1"/>
              </a:buClr>
            </a:pPr>
            <a:r>
              <a:rPr lang="en-US" dirty="0" smtClean="0">
                <a:cs typeface="Times New Roman" pitchFamily="18" charset="0"/>
              </a:rPr>
              <a:t>lives in </a:t>
            </a:r>
            <a:r>
              <a:rPr lang="en-US" dirty="0" err="1" smtClean="0">
                <a:cs typeface="Times New Roman" pitchFamily="18" charset="0"/>
              </a:rPr>
              <a:t>stdio.h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dirty="0" smtClean="0">
                <a:cs typeface="Times New Roman" pitchFamily="18" charset="0"/>
              </a:rPr>
              <a:t>Modify </a:t>
            </a:r>
            <a:r>
              <a:rPr lang="en-US" dirty="0" err="1" smtClean="0">
                <a:cs typeface="Times New Roman" pitchFamily="18" charset="0"/>
              </a:rPr>
              <a:t>Celcius</a:t>
            </a:r>
            <a:r>
              <a:rPr lang="en-US" dirty="0" smtClean="0">
                <a:cs typeface="Times New Roman" pitchFamily="18" charset="0"/>
              </a:rPr>
              <a:t> program to read value from keyboard</a:t>
            </a:r>
          </a:p>
          <a:p>
            <a:pPr lvl="1">
              <a:buClr>
                <a:schemeClr val="tx1"/>
              </a:buClr>
            </a:pPr>
            <a:r>
              <a:rPr lang="en-US" dirty="0" smtClean="0">
                <a:cs typeface="Times New Roman" pitchFamily="18" charset="0"/>
              </a:rPr>
              <a:t>Declare character array and floats</a:t>
            </a:r>
          </a:p>
          <a:p>
            <a:pPr lvl="1">
              <a:buClr>
                <a:schemeClr val="tx1"/>
              </a:buClr>
            </a:pPr>
            <a:r>
              <a:rPr lang="en-US" dirty="0" smtClean="0">
                <a:cs typeface="Times New Roman" pitchFamily="18" charset="0"/>
              </a:rPr>
              <a:t>Read character array from keyboard</a:t>
            </a:r>
          </a:p>
          <a:p>
            <a:pPr lvl="1">
              <a:buClr>
                <a:schemeClr val="tx1"/>
              </a:buClr>
            </a:pPr>
            <a:r>
              <a:rPr lang="en-US" dirty="0" smtClean="0">
                <a:cs typeface="Times New Roman" pitchFamily="18" charset="0"/>
              </a:rPr>
              <a:t>Decode character array into float</a:t>
            </a:r>
          </a:p>
          <a:p>
            <a:pPr lvl="1">
              <a:buClr>
                <a:schemeClr val="tx1"/>
              </a:buClr>
            </a:pPr>
            <a:r>
              <a:rPr lang="en-US" dirty="0" smtClean="0">
                <a:cs typeface="Times New Roman" pitchFamily="18" charset="0"/>
              </a:rPr>
              <a:t>Calculate temperature</a:t>
            </a:r>
          </a:p>
          <a:p>
            <a:pPr lvl="1">
              <a:buClr>
                <a:schemeClr val="tx1"/>
              </a:buClr>
            </a:pPr>
            <a:r>
              <a:rPr lang="en-US" dirty="0" smtClean="0">
                <a:cs typeface="Times New Roman" pitchFamily="18" charset="0"/>
              </a:rPr>
              <a:t>Print </a:t>
            </a:r>
            <a:r>
              <a:rPr lang="en-US" dirty="0" smtClean="0">
                <a:cs typeface="Times New Roman" pitchFamily="18" charset="0"/>
              </a:rPr>
              <a:t>temperature</a:t>
            </a:r>
          </a:p>
          <a:p>
            <a:pPr>
              <a:buClr>
                <a:schemeClr val="tx1"/>
              </a:buClr>
            </a:pPr>
            <a:r>
              <a:rPr lang="en-US" dirty="0" smtClean="0">
                <a:cs typeface="Times New Roman" pitchFamily="18" charset="0"/>
                <a:hlinkClick r:id="rId2"/>
              </a:rPr>
              <a:t>solution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Allocation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Suppose you need to allocate an array, but you don’t know how big it needs to be until run time?</a:t>
            </a:r>
          </a:p>
          <a:p>
            <a:r>
              <a:rPr lang="en-US" dirty="0" smtClean="0">
                <a:cs typeface="Times New Roman" pitchFamily="18" charset="0"/>
              </a:rPr>
              <a:t>Use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malloc</a:t>
            </a:r>
            <a:r>
              <a:rPr lang="en-US" dirty="0" smtClean="0">
                <a:cs typeface="Times New Roman" pitchFamily="18" charset="0"/>
              </a:rPr>
              <a:t> function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malloc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</a:t>
            </a:r>
            <a:r>
              <a:rPr lang="en-US" i="1" dirty="0" smtClean="0">
                <a:solidFill>
                  <a:srgbClr val="C00000"/>
                </a:solidFill>
                <a:cs typeface="Times New Roman" pitchFamily="18" charset="0"/>
              </a:rPr>
              <a:t>n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)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n is no. </a:t>
            </a:r>
            <a:r>
              <a:rPr lang="en-US" i="1" dirty="0" smtClean="0">
                <a:cs typeface="Times New Roman" pitchFamily="18" charset="0"/>
              </a:rPr>
              <a:t>bytes</a:t>
            </a:r>
            <a:r>
              <a:rPr lang="en-US" dirty="0" smtClean="0">
                <a:cs typeface="Times New Roman" pitchFamily="18" charset="0"/>
              </a:rPr>
              <a:t> to be allocated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Returns pointer to allocated space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lives in </a:t>
            </a:r>
            <a:r>
              <a:rPr lang="en-US" dirty="0" err="1" smtClean="0">
                <a:cs typeface="Times New Roman" pitchFamily="18" charset="0"/>
              </a:rPr>
              <a:t>stdlib.h</a:t>
            </a:r>
            <a:endParaRPr lang="en-US" dirty="0" smtClean="0">
              <a:cs typeface="Times New Roman" pitchFamily="18" charset="0"/>
            </a:endParaRPr>
          </a:p>
          <a:p>
            <a:pPr lvl="1">
              <a:buNone/>
            </a:pP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Dynamic Allocation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Declare pointer of required type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</a:rPr>
              <a:t>float *</a:t>
            </a:r>
            <a:r>
              <a:rPr lang="en-US" dirty="0" err="1" smtClean="0">
                <a:solidFill>
                  <a:srgbClr val="C00000"/>
                </a:solidFill>
              </a:rPr>
              <a:t>myarray</a:t>
            </a:r>
            <a:r>
              <a:rPr lang="en-US" dirty="0" smtClean="0">
                <a:solidFill>
                  <a:srgbClr val="C00000"/>
                </a:solidFill>
              </a:rPr>
              <a:t>;</a:t>
            </a:r>
          </a:p>
          <a:p>
            <a:r>
              <a:rPr lang="en-US" dirty="0" smtClean="0"/>
              <a:t>Suppose we need 101 elements in array</a:t>
            </a:r>
          </a:p>
          <a:p>
            <a:r>
              <a:rPr lang="en-US" dirty="0" err="1" smtClean="0"/>
              <a:t>malloc</a:t>
            </a:r>
            <a:r>
              <a:rPr lang="en-US" dirty="0" smtClean="0"/>
              <a:t> requires no. bytes, cast as appropriate pointer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</a:rPr>
              <a:t>myarray</a:t>
            </a:r>
            <a:r>
              <a:rPr lang="en-US" dirty="0" smtClean="0">
                <a:solidFill>
                  <a:srgbClr val="C00000"/>
                </a:solidFill>
              </a:rPr>
              <a:t> = (float *) </a:t>
            </a:r>
            <a:r>
              <a:rPr lang="en-US" dirty="0" err="1" smtClean="0">
                <a:solidFill>
                  <a:srgbClr val="C00000"/>
                </a:solidFill>
              </a:rPr>
              <a:t>malloc</a:t>
            </a:r>
            <a:r>
              <a:rPr lang="en-US" dirty="0" smtClean="0">
                <a:solidFill>
                  <a:srgbClr val="C00000"/>
                </a:solidFill>
              </a:rPr>
              <a:t>(101*</a:t>
            </a:r>
            <a:r>
              <a:rPr lang="en-US" dirty="0" err="1" smtClean="0">
                <a:solidFill>
                  <a:srgbClr val="C00000"/>
                </a:solidFill>
              </a:rPr>
              <a:t>sizeof</a:t>
            </a:r>
            <a:r>
              <a:rPr lang="en-US" dirty="0" smtClean="0">
                <a:solidFill>
                  <a:srgbClr val="C00000"/>
                </a:solidFill>
              </a:rPr>
              <a:t>(float));</a:t>
            </a:r>
          </a:p>
          <a:p>
            <a:pPr>
              <a:buClr>
                <a:schemeClr val="tx1"/>
              </a:buClr>
            </a:pPr>
            <a:r>
              <a:rPr lang="en-US" dirty="0" smtClean="0">
                <a:solidFill>
                  <a:srgbClr val="C00000"/>
                </a:solidFill>
              </a:rPr>
              <a:t>free </a:t>
            </a:r>
            <a:r>
              <a:rPr lang="en-US" dirty="0" smtClean="0"/>
              <a:t>releases space when it’s no longer needed:</a:t>
            </a:r>
          </a:p>
          <a:p>
            <a:pPr lvl="1">
              <a:buClr>
                <a:schemeClr val="tx1"/>
              </a:buClr>
              <a:buNone/>
            </a:pPr>
            <a:r>
              <a:rPr lang="en-US" dirty="0" smtClean="0">
                <a:solidFill>
                  <a:srgbClr val="C00000"/>
                </a:solidFill>
              </a:rPr>
              <a:t>free(</a:t>
            </a:r>
            <a:r>
              <a:rPr lang="en-US" dirty="0" err="1" smtClean="0">
                <a:solidFill>
                  <a:srgbClr val="C00000"/>
                </a:solidFill>
              </a:rPr>
              <a:t>myarray</a:t>
            </a:r>
            <a:r>
              <a:rPr lang="en-US" dirty="0" smtClean="0">
                <a:solidFill>
                  <a:srgbClr val="C00000"/>
                </a:solidFill>
              </a:rPr>
              <a:t>);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for</a:t>
            </a:r>
            <a:r>
              <a:rPr lang="en-US" dirty="0" smtClean="0">
                <a:cs typeface="Times New Roman" pitchFamily="18" charset="0"/>
              </a:rPr>
              <a:t> loop repeats calculation over range of indices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for(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=0;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&lt;n;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++){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  a[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] =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sqrt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 b[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]**2  +  c[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]**2 )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}</a:t>
            </a:r>
          </a:p>
          <a:p>
            <a:r>
              <a:rPr lang="en-US" dirty="0" smtClean="0">
                <a:cs typeface="Times New Roman" pitchFamily="18" charset="0"/>
              </a:rPr>
              <a:t>for statement has 3 parts: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initialization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completion condition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what to do after each iteration</a:t>
            </a:r>
          </a:p>
          <a:p>
            <a:pPr lvl="1">
              <a:buNone/>
            </a:pP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Write program to: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prompt for length of vector (n)</a:t>
            </a:r>
          </a:p>
          <a:p>
            <a:pPr lvl="1"/>
            <a:r>
              <a:rPr lang="en-US" dirty="0" err="1" smtClean="0">
                <a:cs typeface="Times New Roman" pitchFamily="18" charset="0"/>
              </a:rPr>
              <a:t>malloc</a:t>
            </a:r>
            <a:r>
              <a:rPr lang="en-US" dirty="0" smtClean="0">
                <a:cs typeface="Times New Roman" pitchFamily="18" charset="0"/>
              </a:rPr>
              <a:t> 2 floating-point vectors of length n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prompt for vector values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calculate dot product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print the </a:t>
            </a:r>
            <a:r>
              <a:rPr lang="en-US" dirty="0" smtClean="0">
                <a:cs typeface="Times New Roman" pitchFamily="18" charset="0"/>
              </a:rPr>
              <a:t>result</a:t>
            </a:r>
          </a:p>
          <a:p>
            <a:pPr lvl="1">
              <a:buNone/>
            </a:pPr>
            <a:endParaRPr lang="en-US" dirty="0" smtClean="0">
              <a:cs typeface="Times New Roman" pitchFamily="18" charset="0"/>
            </a:endParaRPr>
          </a:p>
          <a:p>
            <a:pPr lvl="1"/>
            <a:endParaRPr lang="en-US" dirty="0" smtClean="0">
              <a:cs typeface="Times New Roman" pitchFamily="18" charset="0"/>
            </a:endParaRPr>
          </a:p>
          <a:p>
            <a:endParaRPr lang="en-US" dirty="0" smtClean="0">
              <a:cs typeface="Times New Roman" pitchFamily="18" charset="0"/>
            </a:endParaRPr>
          </a:p>
          <a:p>
            <a:r>
              <a:rPr lang="en-US" dirty="0" smtClean="0">
                <a:cs typeface="Times New Roman" pitchFamily="18" charset="0"/>
                <a:hlinkClick r:id="rId3"/>
              </a:rPr>
              <a:t>solution</a:t>
            </a:r>
            <a:endParaRPr lang="en-US" dirty="0" smtClean="0">
              <a:cs typeface="Times New Roman" pitchFamily="18" charset="0"/>
            </a:endParaRPr>
          </a:p>
          <a:p>
            <a:pPr>
              <a:buNone/>
            </a:pPr>
            <a:endParaRPr lang="en-US" dirty="0" smtClean="0">
              <a:cs typeface="Times New Roman" pitchFamily="18" charset="0"/>
            </a:endParaRPr>
          </a:p>
          <a:p>
            <a:pPr lvl="1">
              <a:buNone/>
            </a:pPr>
            <a:endParaRPr lang="en-US" dirty="0" smtClean="0">
              <a:cs typeface="Times New Roman" pitchFamily="18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914264" y="4064000"/>
          <a:ext cx="2348408" cy="1287836"/>
        </p:xfrm>
        <a:graphic>
          <a:graphicData uri="http://schemas.openxmlformats.org/presentationml/2006/ole">
            <p:oleObj spid="_x0000_s60418" name="Equation" r:id="rId4" imgW="787320" imgH="431640" progId="Equation.3">
              <p:embed/>
            </p:oleObj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if/else if/else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Conditional execution of block of source code</a:t>
            </a:r>
          </a:p>
          <a:p>
            <a:r>
              <a:rPr lang="en-US" dirty="0" smtClean="0">
                <a:cs typeface="Times New Roman" pitchFamily="18" charset="0"/>
              </a:rPr>
              <a:t>Based on relational operators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	&lt;		less than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	&gt;		greater than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	==	equal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	&lt;=	less than or equal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	&gt;=	greater than or equal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	!=	not equal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	&amp;&amp;         and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	||           or</a:t>
            </a:r>
          </a:p>
          <a:p>
            <a:pPr lvl="1">
              <a:buNone/>
            </a:pP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if/else if/else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if( x &gt; 0.0  &amp;&amp; y &gt; 0.0 ){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z = 1.0/(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x+y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);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}else if( x &lt; 0.0  &amp;&amp;   y &lt; 0.0){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z = -1.0/(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x+y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);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}else{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printf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(“Error condition\n”);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}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if/else if/else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if( x &gt; 0.0  &amp;&amp; y &gt; 0.0 ){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printf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(“x and z are both positive\n”);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}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In dot product code, check if the magnitude of the dot product is less than         using the absolute value function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abs</a:t>
            </a:r>
            <a:r>
              <a:rPr lang="en-US" dirty="0" smtClean="0">
                <a:cs typeface="Times New Roman" pitchFamily="18" charset="0"/>
              </a:rPr>
              <a:t>.  If it is, print a message.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the abs function lives in </a:t>
            </a:r>
            <a:r>
              <a:rPr lang="en-US" dirty="0" err="1" smtClean="0">
                <a:cs typeface="Times New Roman" pitchFamily="18" charset="0"/>
              </a:rPr>
              <a:t>math.h</a:t>
            </a:r>
            <a:endParaRPr lang="en-US" dirty="0" smtClean="0"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when you compile, don’t forget </a:t>
            </a:r>
            <a:r>
              <a:rPr lang="en-US" dirty="0" smtClean="0">
                <a:cs typeface="Times New Roman" pitchFamily="18" charset="0"/>
              </a:rPr>
              <a:t>–lm</a:t>
            </a:r>
          </a:p>
          <a:p>
            <a:r>
              <a:rPr lang="en-US" dirty="0" smtClean="0">
                <a:cs typeface="Times New Roman" pitchFamily="18" charset="0"/>
                <a:hlinkClick r:id="rId3"/>
              </a:rPr>
              <a:t>solution</a:t>
            </a:r>
            <a:endParaRPr lang="en-US" dirty="0" smtClean="0">
              <a:cs typeface="Times New Roman" pitchFamily="18" charset="0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5471122" y="2127187"/>
          <a:ext cx="671493" cy="489630"/>
        </p:xfrm>
        <a:graphic>
          <a:graphicData uri="http://schemas.openxmlformats.org/presentationml/2006/ole">
            <p:oleObj spid="_x0000_s3074" name="Equation" r:id="rId4" imgW="279360" imgH="203040" progId="Equation.3">
              <p:embed/>
            </p:oleObj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Function returns a single object (number, array, etc.)</a:t>
            </a:r>
          </a:p>
          <a:p>
            <a:r>
              <a:rPr lang="en-US" dirty="0" smtClean="0">
                <a:cs typeface="Times New Roman" pitchFamily="18" charset="0"/>
              </a:rPr>
              <a:t>Return type must be declared</a:t>
            </a:r>
          </a:p>
          <a:p>
            <a:r>
              <a:rPr lang="en-US" dirty="0" smtClean="0">
                <a:cs typeface="Times New Roman" pitchFamily="18" charset="0"/>
              </a:rPr>
              <a:t>Argument types must be declared</a:t>
            </a:r>
          </a:p>
          <a:p>
            <a:r>
              <a:rPr lang="en-US" dirty="0" smtClean="0">
                <a:cs typeface="Times New Roman" pitchFamily="18" charset="0"/>
              </a:rPr>
              <a:t>Sample function </a:t>
            </a:r>
            <a:r>
              <a:rPr lang="en-US" i="1" dirty="0" smtClean="0">
                <a:cs typeface="Times New Roman" pitchFamily="18" charset="0"/>
              </a:rPr>
              <a:t>definition</a:t>
            </a:r>
            <a:r>
              <a:rPr lang="en-US" dirty="0" smtClean="0">
                <a:cs typeface="Times New Roman" pitchFamily="18" charset="0"/>
              </a:rPr>
              <a:t>:</a:t>
            </a:r>
          </a:p>
          <a:p>
            <a:pPr>
              <a:buNone/>
            </a:pPr>
            <a:endParaRPr lang="en-US" dirty="0" smtClean="0">
              <a:cs typeface="Times New Roman" pitchFamily="18" charset="0"/>
            </a:endParaRP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float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sumsqr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(float x, float y){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float z;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z = x*x + y*y;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return z;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}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Use of </a:t>
            </a:r>
            <a:r>
              <a:rPr lang="en-US" dirty="0" err="1" smtClean="0">
                <a:cs typeface="Times New Roman" pitchFamily="18" charset="0"/>
              </a:rPr>
              <a:t>sumsqr</a:t>
            </a:r>
            <a:r>
              <a:rPr lang="en-US" dirty="0" smtClean="0">
                <a:cs typeface="Times New Roman" pitchFamily="18" charset="0"/>
              </a:rPr>
              <a:t> function: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a =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sumsqr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b,c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);</a:t>
            </a:r>
          </a:p>
          <a:p>
            <a:r>
              <a:rPr lang="en-US" dirty="0" smtClean="0">
                <a:cs typeface="Times New Roman" pitchFamily="18" charset="0"/>
              </a:rPr>
              <a:t>Call by </a:t>
            </a:r>
            <a:r>
              <a:rPr lang="en-US" i="1" dirty="0" smtClean="0">
                <a:cs typeface="Times New Roman" pitchFamily="18" charset="0"/>
              </a:rPr>
              <a:t>value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when function is called, copies are made of the arguments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scope of copies is scope of function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after return from function, copies no longer exist</a:t>
            </a:r>
          </a:p>
          <a:p>
            <a:pPr lvl="1">
              <a:buNone/>
            </a:pP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b = 2.0;  c = 3.0;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a =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sumsqr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(b, c);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printf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(“b = %f\n”, b);</a:t>
            </a:r>
          </a:p>
          <a:p>
            <a:pPr lvl="1">
              <a:buNone/>
            </a:pP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float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sumsqr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(float x, float y){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float z;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z = x*x + y*y;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</a:t>
            </a:r>
            <a:r>
              <a:rPr lang="en-US" b="1" dirty="0" smtClean="0">
                <a:solidFill>
                  <a:srgbClr val="0070C0"/>
                </a:solidFill>
                <a:cs typeface="Times New Roman" pitchFamily="18" charset="0"/>
              </a:rPr>
              <a:t>x = 1938.6;     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return z;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}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26541" y="4625789"/>
            <a:ext cx="3044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this line does nothing!</a:t>
            </a:r>
            <a:endParaRPr lang="en-US" sz="2400" b="1" dirty="0"/>
          </a:p>
        </p:txBody>
      </p:sp>
      <p:cxnSp>
        <p:nvCxnSpPr>
          <p:cNvPr id="6" name="Straight Arrow Connector 5"/>
          <p:cNvCxnSpPr/>
          <p:nvPr/>
        </p:nvCxnSpPr>
        <p:spPr>
          <a:xfrm rot="10800000">
            <a:off x="3173506" y="4873214"/>
            <a:ext cx="602428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864249" y="2433022"/>
            <a:ext cx="3044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will print 2.0</a:t>
            </a:r>
            <a:endParaRPr lang="en-US" sz="2400" b="1" dirty="0"/>
          </a:p>
        </p:txBody>
      </p:sp>
      <p:cxnSp>
        <p:nvCxnSpPr>
          <p:cNvPr id="8" name="Straight Arrow Connector 7"/>
          <p:cNvCxnSpPr/>
          <p:nvPr/>
        </p:nvCxnSpPr>
        <p:spPr>
          <a:xfrm rot="10800000">
            <a:off x="4186518" y="2680448"/>
            <a:ext cx="602428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If you want to change argument values, pass pointers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swap(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*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,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*j){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k;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 k = *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 *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= *j;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 *j = k;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 return 0;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}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(5)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927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Let’s examine the following code fragment: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a, b;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a = 2;  b = 3;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swap(&amp;a, &amp;b);</a:t>
            </a:r>
          </a:p>
          <a:p>
            <a:r>
              <a:rPr lang="en-US" dirty="0" smtClean="0">
                <a:cs typeface="Times New Roman" pitchFamily="18" charset="0"/>
              </a:rPr>
              <a:t>Memory after setting values of a and b</a:t>
            </a:r>
          </a:p>
        </p:txBody>
      </p:sp>
      <p:grpSp>
        <p:nvGrpSpPr>
          <p:cNvPr id="4" name="Group 7"/>
          <p:cNvGrpSpPr/>
          <p:nvPr/>
        </p:nvGrpSpPr>
        <p:grpSpPr>
          <a:xfrm>
            <a:off x="2000921" y="4561242"/>
            <a:ext cx="991497" cy="1249681"/>
            <a:chOff x="3033656" y="4012602"/>
            <a:chExt cx="991497" cy="1249681"/>
          </a:xfrm>
        </p:grpSpPr>
        <p:sp>
          <p:nvSpPr>
            <p:cNvPr id="5" name="Rectangle 4"/>
            <p:cNvSpPr/>
            <p:nvPr/>
          </p:nvSpPr>
          <p:spPr>
            <a:xfrm>
              <a:off x="3033656" y="4012602"/>
              <a:ext cx="989704" cy="3119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035448" y="4326367"/>
              <a:ext cx="989704" cy="3119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035449" y="4638339"/>
              <a:ext cx="989704" cy="3119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35449" y="4950311"/>
              <a:ext cx="989704" cy="3119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120587" y="5844988"/>
            <a:ext cx="1041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address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398493" y="5454127"/>
            <a:ext cx="494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16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411043" y="5143948"/>
            <a:ext cx="494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411044" y="4831976"/>
            <a:ext cx="494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24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21802" y="4541520"/>
            <a:ext cx="494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28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940422" y="5836023"/>
            <a:ext cx="1041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variable</a:t>
            </a:r>
            <a:endParaRPr lang="en-US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3166334" y="4833769"/>
            <a:ext cx="494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3168127" y="5147534"/>
            <a:ext cx="494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2350544" y="4835562"/>
            <a:ext cx="494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2350545" y="5169049"/>
            <a:ext cx="494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(6)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927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When function is called, copies of arguments are created in memory</a:t>
            </a:r>
          </a:p>
          <a:p>
            <a:endParaRPr lang="en-US" dirty="0" smtClean="0">
              <a:cs typeface="Times New Roman" pitchFamily="18" charset="0"/>
            </a:endParaRPr>
          </a:p>
          <a:p>
            <a:endParaRPr lang="en-US" dirty="0" smtClean="0">
              <a:cs typeface="Times New Roman" pitchFamily="18" charset="0"/>
            </a:endParaRPr>
          </a:p>
          <a:p>
            <a:endParaRPr lang="en-US" dirty="0" smtClean="0">
              <a:cs typeface="Times New Roman" pitchFamily="18" charset="0"/>
            </a:endParaRPr>
          </a:p>
          <a:p>
            <a:endParaRPr lang="en-US" dirty="0" smtClean="0">
              <a:cs typeface="Times New Roman" pitchFamily="18" charset="0"/>
            </a:endParaRPr>
          </a:p>
          <a:p>
            <a:r>
              <a:rPr lang="en-US" dirty="0" err="1" smtClean="0">
                <a:cs typeface="Times New Roman" pitchFamily="18" charset="0"/>
              </a:rPr>
              <a:t>i</a:t>
            </a:r>
            <a:r>
              <a:rPr lang="en-US" dirty="0" smtClean="0">
                <a:cs typeface="Times New Roman" pitchFamily="18" charset="0"/>
              </a:rPr>
              <a:t>, j are pointers to </a:t>
            </a:r>
            <a:r>
              <a:rPr lang="en-US" dirty="0" err="1" smtClean="0">
                <a:cs typeface="Times New Roman" pitchFamily="18" charset="0"/>
              </a:rPr>
              <a:t>ints</a:t>
            </a:r>
            <a:r>
              <a:rPr lang="en-US" dirty="0" smtClean="0">
                <a:cs typeface="Times New Roman" pitchFamily="18" charset="0"/>
              </a:rPr>
              <a:t> with values &amp;a and &amp;b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647249" y="3153784"/>
            <a:ext cx="2829262" cy="1703578"/>
            <a:chOff x="1152859" y="4541520"/>
            <a:chExt cx="2829262" cy="1703578"/>
          </a:xfrm>
        </p:grpSpPr>
        <p:grpSp>
          <p:nvGrpSpPr>
            <p:cNvPr id="4" name="Group 7"/>
            <p:cNvGrpSpPr/>
            <p:nvPr/>
          </p:nvGrpSpPr>
          <p:grpSpPr>
            <a:xfrm>
              <a:off x="2000921" y="4561242"/>
              <a:ext cx="991497" cy="1249681"/>
              <a:chOff x="3033656" y="4012602"/>
              <a:chExt cx="991497" cy="1249681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3033656" y="4012602"/>
                <a:ext cx="989704" cy="31197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3035448" y="4326367"/>
                <a:ext cx="989704" cy="31197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3035449" y="4638339"/>
                <a:ext cx="989704" cy="31197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3035449" y="4950311"/>
                <a:ext cx="989704" cy="31197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1152859" y="5844988"/>
              <a:ext cx="10416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address</a:t>
              </a:r>
              <a:endParaRPr lang="en-US" sz="2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430765" y="5454127"/>
              <a:ext cx="494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16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443315" y="5143948"/>
              <a:ext cx="494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20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443316" y="4831976"/>
              <a:ext cx="494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24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54074" y="4541520"/>
              <a:ext cx="494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28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940422" y="5836023"/>
              <a:ext cx="10416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variable</a:t>
              </a:r>
              <a:endParaRPr lang="en-US" sz="20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166334" y="4833769"/>
              <a:ext cx="494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68127" y="5147534"/>
              <a:ext cx="494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307514" y="4835562"/>
              <a:ext cx="494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3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318272" y="5169049"/>
              <a:ext cx="494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167254" y="3166335"/>
            <a:ext cx="2829262" cy="1703578"/>
            <a:chOff x="1152859" y="4541520"/>
            <a:chExt cx="2829262" cy="1703578"/>
          </a:xfrm>
        </p:grpSpPr>
        <p:grpSp>
          <p:nvGrpSpPr>
            <p:cNvPr id="21" name="Group 7"/>
            <p:cNvGrpSpPr/>
            <p:nvPr/>
          </p:nvGrpSpPr>
          <p:grpSpPr>
            <a:xfrm>
              <a:off x="2000921" y="4561242"/>
              <a:ext cx="991497" cy="1249681"/>
              <a:chOff x="3033656" y="4012602"/>
              <a:chExt cx="991497" cy="1249681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3033656" y="4012602"/>
                <a:ext cx="989704" cy="31197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3035448" y="4326367"/>
                <a:ext cx="989704" cy="31197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3035449" y="4638339"/>
                <a:ext cx="989704" cy="31197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3035449" y="4950311"/>
                <a:ext cx="989704" cy="31197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1152859" y="5844988"/>
              <a:ext cx="10416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address</a:t>
              </a:r>
              <a:endParaRPr lang="en-US" sz="20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430765" y="5454127"/>
              <a:ext cx="494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48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443315" y="5143948"/>
              <a:ext cx="494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52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443316" y="4831976"/>
              <a:ext cx="494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56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454074" y="4541520"/>
              <a:ext cx="494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60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940422" y="5836023"/>
              <a:ext cx="10416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variable</a:t>
              </a:r>
              <a:endParaRPr lang="en-US" sz="20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166334" y="4833769"/>
              <a:ext cx="494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j</a:t>
              </a:r>
              <a:endParaRPr 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168127" y="5147534"/>
              <a:ext cx="494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i</a:t>
              </a:r>
              <a:endParaRPr 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307514" y="4835562"/>
              <a:ext cx="494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24</a:t>
              </a:r>
              <a:endParaRPr lang="en-US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318272" y="5169049"/>
              <a:ext cx="494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20</a:t>
              </a:r>
              <a:endParaRPr lang="en-US" dirty="0"/>
            </a:p>
          </p:txBody>
        </p:sp>
      </p:grpSp>
      <p:cxnSp>
        <p:nvCxnSpPr>
          <p:cNvPr id="41" name="Straight Arrow Connector 40"/>
          <p:cNvCxnSpPr/>
          <p:nvPr/>
        </p:nvCxnSpPr>
        <p:spPr>
          <a:xfrm>
            <a:off x="3818965" y="3958812"/>
            <a:ext cx="839096" cy="158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320527" y="3750833"/>
            <a:ext cx="494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&amp;a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4720814" y="3774141"/>
            <a:ext cx="494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</a:t>
            </a:r>
            <a:endParaRPr lang="en-US" dirty="0"/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3799243" y="3670148"/>
            <a:ext cx="839096" cy="158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322320" y="3462169"/>
            <a:ext cx="494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&amp;b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4722607" y="3485477"/>
            <a:ext cx="494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</a:t>
            </a:r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1478890" y="2598876"/>
            <a:ext cx="19907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swap(&amp;a, &amp;b);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050662" y="2609634"/>
            <a:ext cx="30601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swap(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*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,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*j){  ...  }</a:t>
            </a:r>
            <a:endParaRPr lang="en-US" dirty="0"/>
          </a:p>
        </p:txBody>
      </p:sp>
      <p:cxnSp>
        <p:nvCxnSpPr>
          <p:cNvPr id="65" name="Straight Arrow Connector 64"/>
          <p:cNvCxnSpPr>
            <a:stCxn id="47" idx="3"/>
          </p:cNvCxnSpPr>
          <p:nvPr/>
        </p:nvCxnSpPr>
        <p:spPr>
          <a:xfrm>
            <a:off x="3469628" y="2783542"/>
            <a:ext cx="478429" cy="268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(7)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927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What happens to memory for each line in the function?</a:t>
            </a:r>
          </a:p>
          <a:p>
            <a:endParaRPr lang="en-US" dirty="0" smtClean="0">
              <a:cs typeface="Times New Roman" pitchFamily="18" charset="0"/>
            </a:endParaRPr>
          </a:p>
          <a:p>
            <a:endParaRPr lang="en-US" dirty="0" smtClean="0">
              <a:cs typeface="Times New Roman" pitchFamily="18" charset="0"/>
            </a:endParaRPr>
          </a:p>
          <a:p>
            <a:endParaRPr lang="en-US" dirty="0" smtClean="0"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193279" y="2804161"/>
            <a:ext cx="494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k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690279" y="2788024"/>
            <a:ext cx="7349267" cy="1716129"/>
            <a:chOff x="582703" y="3390452"/>
            <a:chExt cx="7349267" cy="1716129"/>
          </a:xfrm>
        </p:grpSpPr>
        <p:grpSp>
          <p:nvGrpSpPr>
            <p:cNvPr id="52" name="Group 51"/>
            <p:cNvGrpSpPr/>
            <p:nvPr/>
          </p:nvGrpSpPr>
          <p:grpSpPr>
            <a:xfrm>
              <a:off x="582703" y="3390452"/>
              <a:ext cx="7349267" cy="1716129"/>
              <a:chOff x="582703" y="3390452"/>
              <a:chExt cx="7349267" cy="1716129"/>
            </a:xfrm>
          </p:grpSpPr>
          <p:grpSp>
            <p:nvGrpSpPr>
              <p:cNvPr id="4" name="Group 18"/>
              <p:cNvGrpSpPr/>
              <p:nvPr/>
            </p:nvGrpSpPr>
            <p:grpSpPr>
              <a:xfrm>
                <a:off x="582703" y="3390452"/>
                <a:ext cx="2829262" cy="1703578"/>
                <a:chOff x="1152859" y="4541520"/>
                <a:chExt cx="2829262" cy="1703578"/>
              </a:xfrm>
            </p:grpSpPr>
            <p:grpSp>
              <p:nvGrpSpPr>
                <p:cNvPr id="14" name="Group 7"/>
                <p:cNvGrpSpPr/>
                <p:nvPr/>
              </p:nvGrpSpPr>
              <p:grpSpPr>
                <a:xfrm>
                  <a:off x="2000921" y="4561242"/>
                  <a:ext cx="991497" cy="1249681"/>
                  <a:chOff x="3033656" y="4012602"/>
                  <a:chExt cx="991497" cy="1249681"/>
                </a:xfrm>
              </p:grpSpPr>
              <p:sp>
                <p:nvSpPr>
                  <p:cNvPr id="5" name="Rectangle 4"/>
                  <p:cNvSpPr/>
                  <p:nvPr/>
                </p:nvSpPr>
                <p:spPr>
                  <a:xfrm>
                    <a:off x="3033656" y="4012602"/>
                    <a:ext cx="989704" cy="31197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solidFill>
                      <a:schemeClr val="tx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" name="Rectangle 5"/>
                  <p:cNvSpPr/>
                  <p:nvPr/>
                </p:nvSpPr>
                <p:spPr>
                  <a:xfrm>
                    <a:off x="3035448" y="4326367"/>
                    <a:ext cx="989704" cy="31197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solidFill>
                      <a:schemeClr val="tx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" name="Rectangle 6"/>
                  <p:cNvSpPr/>
                  <p:nvPr/>
                </p:nvSpPr>
                <p:spPr>
                  <a:xfrm>
                    <a:off x="3035449" y="4638339"/>
                    <a:ext cx="989704" cy="31197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solidFill>
                      <a:schemeClr val="tx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" name="Rectangle 7"/>
                  <p:cNvSpPr/>
                  <p:nvPr/>
                </p:nvSpPr>
                <p:spPr>
                  <a:xfrm>
                    <a:off x="3035449" y="4950311"/>
                    <a:ext cx="989704" cy="31197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solidFill>
                      <a:schemeClr val="tx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9" name="TextBox 8"/>
                <p:cNvSpPr txBox="1"/>
                <p:nvPr/>
              </p:nvSpPr>
              <p:spPr>
                <a:xfrm>
                  <a:off x="1152859" y="5844988"/>
                  <a:ext cx="104169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 smtClean="0"/>
                    <a:t>address</a:t>
                  </a:r>
                  <a:endParaRPr lang="en-US" sz="2000" dirty="0"/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1430765" y="5454127"/>
                  <a:ext cx="49485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16</a:t>
                  </a:r>
                  <a:endParaRPr lang="en-US" dirty="0"/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1443315" y="5143948"/>
                  <a:ext cx="49485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20</a:t>
                  </a:r>
                  <a:endParaRPr lang="en-US" dirty="0"/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1443316" y="4831976"/>
                  <a:ext cx="49485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24</a:t>
                  </a:r>
                  <a:endParaRPr lang="en-US" dirty="0"/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1454074" y="4541520"/>
                  <a:ext cx="49485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28</a:t>
                  </a:r>
                  <a:endParaRPr lang="en-US" dirty="0"/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2940422" y="5836023"/>
                  <a:ext cx="104169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 smtClean="0"/>
                    <a:t>variable</a:t>
                  </a:r>
                  <a:endParaRPr lang="en-US" sz="2000" dirty="0"/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3166334" y="4833769"/>
                  <a:ext cx="49485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b</a:t>
                  </a:r>
                  <a:endParaRPr lang="en-US" dirty="0"/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3168127" y="5147534"/>
                  <a:ext cx="49485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a</a:t>
                  </a:r>
                  <a:endParaRPr lang="en-US" dirty="0"/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2307514" y="4835562"/>
                  <a:ext cx="49485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3</a:t>
                  </a:r>
                  <a:endParaRPr lang="en-US" dirty="0"/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2318272" y="5169049"/>
                  <a:ext cx="49485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2</a:t>
                  </a:r>
                  <a:endParaRPr lang="en-US" dirty="0"/>
                </a:p>
              </p:txBody>
            </p:sp>
          </p:grpSp>
          <p:grpSp>
            <p:nvGrpSpPr>
              <p:cNvPr id="15" name="Group 19"/>
              <p:cNvGrpSpPr/>
              <p:nvPr/>
            </p:nvGrpSpPr>
            <p:grpSpPr>
              <a:xfrm>
                <a:off x="5102708" y="3403003"/>
                <a:ext cx="2829262" cy="1703578"/>
                <a:chOff x="1152859" y="4541520"/>
                <a:chExt cx="2829262" cy="1703578"/>
              </a:xfrm>
            </p:grpSpPr>
            <p:grpSp>
              <p:nvGrpSpPr>
                <p:cNvPr id="16" name="Group 7"/>
                <p:cNvGrpSpPr/>
                <p:nvPr/>
              </p:nvGrpSpPr>
              <p:grpSpPr>
                <a:xfrm>
                  <a:off x="2000921" y="4561242"/>
                  <a:ext cx="991497" cy="1249681"/>
                  <a:chOff x="3033656" y="4012602"/>
                  <a:chExt cx="991497" cy="1249681"/>
                </a:xfrm>
              </p:grpSpPr>
              <p:sp>
                <p:nvSpPr>
                  <p:cNvPr id="37" name="Rectangle 36"/>
                  <p:cNvSpPr/>
                  <p:nvPr/>
                </p:nvSpPr>
                <p:spPr>
                  <a:xfrm>
                    <a:off x="3033656" y="4012602"/>
                    <a:ext cx="989704" cy="31197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solidFill>
                      <a:schemeClr val="tx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8" name="Rectangle 37"/>
                  <p:cNvSpPr/>
                  <p:nvPr/>
                </p:nvSpPr>
                <p:spPr>
                  <a:xfrm>
                    <a:off x="3035448" y="4326367"/>
                    <a:ext cx="989704" cy="31197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solidFill>
                      <a:schemeClr val="tx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9" name="Rectangle 38"/>
                  <p:cNvSpPr/>
                  <p:nvPr/>
                </p:nvSpPr>
                <p:spPr>
                  <a:xfrm>
                    <a:off x="3035449" y="4638339"/>
                    <a:ext cx="989704" cy="31197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solidFill>
                      <a:schemeClr val="tx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0" name="Rectangle 39"/>
                  <p:cNvSpPr/>
                  <p:nvPr/>
                </p:nvSpPr>
                <p:spPr>
                  <a:xfrm>
                    <a:off x="3035449" y="4950311"/>
                    <a:ext cx="989704" cy="31197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solidFill>
                      <a:schemeClr val="tx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2" name="TextBox 21"/>
                <p:cNvSpPr txBox="1"/>
                <p:nvPr/>
              </p:nvSpPr>
              <p:spPr>
                <a:xfrm>
                  <a:off x="1152859" y="5844988"/>
                  <a:ext cx="104169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 smtClean="0"/>
                    <a:t>address</a:t>
                  </a:r>
                  <a:endParaRPr lang="en-US" sz="2000" dirty="0"/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1430765" y="5454127"/>
                  <a:ext cx="49485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48</a:t>
                  </a:r>
                  <a:endParaRPr lang="en-US" dirty="0"/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443315" y="5143948"/>
                  <a:ext cx="49485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52</a:t>
                  </a:r>
                  <a:endParaRPr lang="en-US" dirty="0"/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1443316" y="4831976"/>
                  <a:ext cx="49485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56</a:t>
                  </a:r>
                  <a:endParaRPr lang="en-US" dirty="0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1454074" y="4541520"/>
                  <a:ext cx="49485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60</a:t>
                  </a:r>
                  <a:endParaRPr lang="en-US" dirty="0"/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2940422" y="5836023"/>
                  <a:ext cx="104169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 smtClean="0"/>
                    <a:t>variable</a:t>
                  </a:r>
                  <a:endParaRPr lang="en-US" sz="2000" dirty="0"/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3166334" y="4833769"/>
                  <a:ext cx="49485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j</a:t>
                  </a:r>
                  <a:endParaRPr lang="en-US" dirty="0"/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3168126" y="5190565"/>
                  <a:ext cx="49485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err="1" smtClean="0"/>
                    <a:t>i</a:t>
                  </a:r>
                  <a:endParaRPr lang="en-US" dirty="0"/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2307514" y="4835562"/>
                  <a:ext cx="49485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24</a:t>
                  </a:r>
                  <a:endParaRPr lang="en-US" dirty="0"/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2318272" y="5169049"/>
                  <a:ext cx="49485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20</a:t>
                  </a:r>
                  <a:endParaRPr lang="en-US" dirty="0"/>
                </a:p>
              </p:txBody>
            </p:sp>
          </p:grpSp>
        </p:grpSp>
        <p:sp>
          <p:nvSpPr>
            <p:cNvPr id="54" name="TextBox 53"/>
            <p:cNvSpPr txBox="1"/>
            <p:nvPr/>
          </p:nvSpPr>
          <p:spPr>
            <a:xfrm>
              <a:off x="3738281" y="3707801"/>
              <a:ext cx="10416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 smtClean="0">
                  <a:solidFill>
                    <a:srgbClr val="C00000"/>
                  </a:solidFill>
                </a:rPr>
                <a:t>int</a:t>
              </a:r>
              <a:r>
                <a:rPr lang="en-US" sz="2800" dirty="0" smtClean="0">
                  <a:solidFill>
                    <a:srgbClr val="C00000"/>
                  </a:solidFill>
                </a:rPr>
                <a:t> k;</a:t>
              </a:r>
              <a:endParaRPr lang="en-US" sz="28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668764" y="4948233"/>
            <a:ext cx="7349267" cy="1716129"/>
            <a:chOff x="582703" y="3390452"/>
            <a:chExt cx="7349267" cy="1716129"/>
          </a:xfrm>
        </p:grpSpPr>
        <p:grpSp>
          <p:nvGrpSpPr>
            <p:cNvPr id="57" name="Group 18"/>
            <p:cNvGrpSpPr/>
            <p:nvPr/>
          </p:nvGrpSpPr>
          <p:grpSpPr>
            <a:xfrm>
              <a:off x="582703" y="3390452"/>
              <a:ext cx="2829262" cy="1703578"/>
              <a:chOff x="1152859" y="4541520"/>
              <a:chExt cx="2829262" cy="1703578"/>
            </a:xfrm>
          </p:grpSpPr>
          <p:grpSp>
            <p:nvGrpSpPr>
              <p:cNvPr id="75" name="Group 7"/>
              <p:cNvGrpSpPr/>
              <p:nvPr/>
            </p:nvGrpSpPr>
            <p:grpSpPr>
              <a:xfrm>
                <a:off x="2000921" y="4561242"/>
                <a:ext cx="991497" cy="1249681"/>
                <a:chOff x="3033656" y="4012602"/>
                <a:chExt cx="991497" cy="1249681"/>
              </a:xfrm>
            </p:grpSpPr>
            <p:sp>
              <p:nvSpPr>
                <p:cNvPr id="86" name="Rectangle 4"/>
                <p:cNvSpPr/>
                <p:nvPr/>
              </p:nvSpPr>
              <p:spPr>
                <a:xfrm>
                  <a:off x="3033656" y="4012602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Rectangle 86"/>
                <p:cNvSpPr/>
                <p:nvPr/>
              </p:nvSpPr>
              <p:spPr>
                <a:xfrm>
                  <a:off x="3035448" y="4326367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87"/>
                <p:cNvSpPr/>
                <p:nvPr/>
              </p:nvSpPr>
              <p:spPr>
                <a:xfrm>
                  <a:off x="3035449" y="4638339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88"/>
                <p:cNvSpPr/>
                <p:nvPr/>
              </p:nvSpPr>
              <p:spPr>
                <a:xfrm>
                  <a:off x="3035449" y="4950311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6" name="TextBox 75"/>
              <p:cNvSpPr txBox="1"/>
              <p:nvPr/>
            </p:nvSpPr>
            <p:spPr>
              <a:xfrm>
                <a:off x="1152859" y="5844988"/>
                <a:ext cx="10416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address</a:t>
                </a:r>
                <a:endParaRPr lang="en-US" sz="2000" dirty="0"/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1430765" y="5454127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16</a:t>
                </a:r>
                <a:endParaRPr lang="en-US" dirty="0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1443315" y="5143948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</a:t>
                </a:r>
                <a:endParaRPr lang="en-US" dirty="0"/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1443316" y="4831976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24</a:t>
                </a:r>
                <a:endParaRPr lang="en-US" dirty="0"/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1454074" y="4541520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28</a:t>
                </a:r>
                <a:endParaRPr lang="en-US" dirty="0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2940422" y="5836023"/>
                <a:ext cx="10416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variable</a:t>
                </a:r>
                <a:endParaRPr lang="en-US" sz="2000" dirty="0"/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3166334" y="4833769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b</a:t>
                </a:r>
                <a:endParaRPr lang="en-US" dirty="0"/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3168127" y="5147534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a</a:t>
                </a:r>
                <a:endParaRPr lang="en-US" dirty="0"/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2307514" y="4835562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3</a:t>
                </a:r>
                <a:endParaRPr lang="en-US" dirty="0"/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2318272" y="5169049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</a:t>
                </a:r>
                <a:endParaRPr lang="en-US" dirty="0"/>
              </a:p>
            </p:txBody>
          </p:sp>
        </p:grpSp>
        <p:grpSp>
          <p:nvGrpSpPr>
            <p:cNvPr id="58" name="Group 19"/>
            <p:cNvGrpSpPr/>
            <p:nvPr/>
          </p:nvGrpSpPr>
          <p:grpSpPr>
            <a:xfrm>
              <a:off x="5102708" y="3403003"/>
              <a:ext cx="2829262" cy="1703578"/>
              <a:chOff x="1152859" y="4541520"/>
              <a:chExt cx="2829262" cy="1703578"/>
            </a:xfrm>
          </p:grpSpPr>
          <p:grpSp>
            <p:nvGrpSpPr>
              <p:cNvPr id="59" name="Group 7"/>
              <p:cNvGrpSpPr/>
              <p:nvPr/>
            </p:nvGrpSpPr>
            <p:grpSpPr>
              <a:xfrm>
                <a:off x="2000921" y="4561242"/>
                <a:ext cx="991497" cy="1249681"/>
                <a:chOff x="3033656" y="4012602"/>
                <a:chExt cx="991497" cy="1249681"/>
              </a:xfrm>
            </p:grpSpPr>
            <p:sp>
              <p:nvSpPr>
                <p:cNvPr id="71" name="Rectangle 70"/>
                <p:cNvSpPr/>
                <p:nvPr/>
              </p:nvSpPr>
              <p:spPr>
                <a:xfrm>
                  <a:off x="3033656" y="4012602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Rectangle 71"/>
                <p:cNvSpPr/>
                <p:nvPr/>
              </p:nvSpPr>
              <p:spPr>
                <a:xfrm>
                  <a:off x="3035448" y="4326367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Rectangle 72"/>
                <p:cNvSpPr/>
                <p:nvPr/>
              </p:nvSpPr>
              <p:spPr>
                <a:xfrm>
                  <a:off x="3035449" y="4638339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Rectangle 73"/>
                <p:cNvSpPr/>
                <p:nvPr/>
              </p:nvSpPr>
              <p:spPr>
                <a:xfrm>
                  <a:off x="3035449" y="4950311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0" name="TextBox 59"/>
              <p:cNvSpPr txBox="1"/>
              <p:nvPr/>
            </p:nvSpPr>
            <p:spPr>
              <a:xfrm>
                <a:off x="1152859" y="5844988"/>
                <a:ext cx="10416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address</a:t>
                </a:r>
                <a:endParaRPr lang="en-US" sz="2000" dirty="0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430765" y="5454127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48</a:t>
                </a:r>
                <a:endParaRPr lang="en-US" dirty="0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443315" y="5143948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52</a:t>
                </a:r>
                <a:endParaRPr lang="en-US" dirty="0"/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1443316" y="4831976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56</a:t>
                </a:r>
                <a:endParaRPr lang="en-US" dirty="0"/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1454074" y="4541520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60</a:t>
                </a:r>
                <a:endParaRPr lang="en-US" dirty="0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2940422" y="5836023"/>
                <a:ext cx="10416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variable</a:t>
                </a:r>
                <a:endParaRPr lang="en-US" sz="2000" dirty="0"/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3166334" y="4833769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j</a:t>
                </a:r>
                <a:endParaRPr lang="en-US" dirty="0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3168127" y="5147534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i</a:t>
                </a:r>
                <a:endParaRPr lang="en-US" dirty="0"/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2307514" y="4835562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24</a:t>
                </a:r>
                <a:endParaRPr lang="en-US" dirty="0"/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2318272" y="5169049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</a:t>
                </a:r>
                <a:endParaRPr lang="en-US" dirty="0"/>
              </a:p>
            </p:txBody>
          </p:sp>
        </p:grpSp>
      </p:grpSp>
      <p:sp>
        <p:nvSpPr>
          <p:cNvPr id="90" name="TextBox 89"/>
          <p:cNvSpPr txBox="1"/>
          <p:nvPr/>
        </p:nvSpPr>
        <p:spPr>
          <a:xfrm>
            <a:off x="3793862" y="5247938"/>
            <a:ext cx="1041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k = *</a:t>
            </a:r>
            <a:r>
              <a:rPr lang="en-US" sz="2800" dirty="0" err="1" smtClean="0">
                <a:solidFill>
                  <a:srgbClr val="C00000"/>
                </a:solidFill>
              </a:rPr>
              <a:t>i</a:t>
            </a:r>
            <a:r>
              <a:rPr lang="en-US" sz="2800" dirty="0" smtClean="0">
                <a:solidFill>
                  <a:srgbClr val="C00000"/>
                </a:solidFill>
              </a:rPr>
              <a:t>;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204036" y="4966447"/>
            <a:ext cx="494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</a:t>
            </a:r>
            <a:endParaRPr lang="en-US" dirty="0"/>
          </a:p>
        </p:txBody>
      </p:sp>
      <p:sp>
        <p:nvSpPr>
          <p:cNvPr id="92" name="TextBox 91"/>
          <p:cNvSpPr txBox="1"/>
          <p:nvPr/>
        </p:nvSpPr>
        <p:spPr>
          <a:xfrm>
            <a:off x="6440242" y="4955690"/>
            <a:ext cx="494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(8)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927" y="1600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                                *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= *j;</a:t>
            </a:r>
            <a:endParaRPr lang="en-US" dirty="0" smtClean="0">
              <a:cs typeface="Times New Roman" pitchFamily="18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840886" y="1351878"/>
            <a:ext cx="7349267" cy="1743023"/>
            <a:chOff x="582703" y="3363558"/>
            <a:chExt cx="7349267" cy="1743023"/>
          </a:xfrm>
        </p:grpSpPr>
        <p:grpSp>
          <p:nvGrpSpPr>
            <p:cNvPr id="4" name="Group 18"/>
            <p:cNvGrpSpPr/>
            <p:nvPr/>
          </p:nvGrpSpPr>
          <p:grpSpPr>
            <a:xfrm>
              <a:off x="582703" y="3390452"/>
              <a:ext cx="2829262" cy="1703578"/>
              <a:chOff x="1152859" y="4541520"/>
              <a:chExt cx="2829262" cy="1703578"/>
            </a:xfrm>
          </p:grpSpPr>
          <p:grpSp>
            <p:nvGrpSpPr>
              <p:cNvPr id="14" name="Group 7"/>
              <p:cNvGrpSpPr/>
              <p:nvPr/>
            </p:nvGrpSpPr>
            <p:grpSpPr>
              <a:xfrm>
                <a:off x="2000921" y="4561242"/>
                <a:ext cx="991497" cy="1249681"/>
                <a:chOff x="3033656" y="4012602"/>
                <a:chExt cx="991497" cy="1249681"/>
              </a:xfrm>
            </p:grpSpPr>
            <p:sp>
              <p:nvSpPr>
                <p:cNvPr id="5" name="Rectangle 4"/>
                <p:cNvSpPr/>
                <p:nvPr/>
              </p:nvSpPr>
              <p:spPr>
                <a:xfrm>
                  <a:off x="3033656" y="4012602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" name="Rectangle 5"/>
                <p:cNvSpPr/>
                <p:nvPr/>
              </p:nvSpPr>
              <p:spPr>
                <a:xfrm>
                  <a:off x="3035448" y="4326367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" name="Rectangle 6"/>
                <p:cNvSpPr/>
                <p:nvPr/>
              </p:nvSpPr>
              <p:spPr>
                <a:xfrm>
                  <a:off x="3035449" y="4638339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" name="Rectangle 7"/>
                <p:cNvSpPr/>
                <p:nvPr/>
              </p:nvSpPr>
              <p:spPr>
                <a:xfrm>
                  <a:off x="3035449" y="4950311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9" name="TextBox 8"/>
              <p:cNvSpPr txBox="1"/>
              <p:nvPr/>
            </p:nvSpPr>
            <p:spPr>
              <a:xfrm>
                <a:off x="1152859" y="5844988"/>
                <a:ext cx="10416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address</a:t>
                </a:r>
                <a:endParaRPr lang="en-US" sz="2000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430765" y="5454127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16</a:t>
                </a:r>
                <a:endParaRPr lang="en-US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443315" y="5143948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</a:t>
                </a:r>
                <a:endParaRPr lang="en-US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443316" y="4831976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24</a:t>
                </a:r>
                <a:endParaRPr lang="en-US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454074" y="4541520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28</a:t>
                </a:r>
                <a:endParaRPr lang="en-US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940422" y="5836023"/>
                <a:ext cx="10416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variable</a:t>
                </a:r>
                <a:endParaRPr lang="en-US" sz="2000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3166334" y="4833769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b</a:t>
                </a:r>
                <a:endParaRPr lang="en-US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3168127" y="5147534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a</a:t>
                </a:r>
                <a:endParaRPr lang="en-US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307514" y="4835562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3</a:t>
                </a:r>
                <a:endParaRPr lang="en-US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2318272" y="5169049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3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5" name="Group 19"/>
            <p:cNvGrpSpPr/>
            <p:nvPr/>
          </p:nvGrpSpPr>
          <p:grpSpPr>
            <a:xfrm>
              <a:off x="5102708" y="3403003"/>
              <a:ext cx="2829262" cy="1703578"/>
              <a:chOff x="1152859" y="4541520"/>
              <a:chExt cx="2829262" cy="1703578"/>
            </a:xfrm>
          </p:grpSpPr>
          <p:grpSp>
            <p:nvGrpSpPr>
              <p:cNvPr id="16" name="Group 7"/>
              <p:cNvGrpSpPr/>
              <p:nvPr/>
            </p:nvGrpSpPr>
            <p:grpSpPr>
              <a:xfrm>
                <a:off x="2000921" y="4561242"/>
                <a:ext cx="991497" cy="1249681"/>
                <a:chOff x="3033656" y="4012602"/>
                <a:chExt cx="991497" cy="1249681"/>
              </a:xfrm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3033656" y="4012602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3035448" y="4326367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3035449" y="4638339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3035449" y="4950311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1152859" y="5844988"/>
                <a:ext cx="10416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address</a:t>
                </a:r>
                <a:endParaRPr lang="en-US" sz="2000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430765" y="5454127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48</a:t>
                </a:r>
                <a:endParaRPr lang="en-US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443315" y="5143948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52</a:t>
                </a:r>
                <a:endParaRPr lang="en-US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443316" y="4831976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56</a:t>
                </a:r>
                <a:endParaRPr lang="en-US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454074" y="4541520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60</a:t>
                </a:r>
                <a:endParaRPr lang="en-US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940422" y="5836023"/>
                <a:ext cx="10416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variable</a:t>
                </a:r>
                <a:endParaRPr lang="en-US" sz="2000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3166334" y="4833769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j</a:t>
                </a:r>
                <a:endParaRPr lang="en-US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168127" y="5147534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i</a:t>
                </a:r>
                <a:endParaRPr lang="en-US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2307514" y="4835562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24</a:t>
                </a:r>
                <a:endParaRPr lang="en-US" dirty="0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2318272" y="5169049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</a:t>
                </a:r>
                <a:endParaRPr lang="en-US" dirty="0"/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7107218" y="3395831"/>
              <a:ext cx="494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k</a:t>
              </a:r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375697" y="3363558"/>
              <a:ext cx="494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851644" y="3481892"/>
            <a:ext cx="7349267" cy="1743023"/>
            <a:chOff x="582703" y="3363558"/>
            <a:chExt cx="7349267" cy="1743023"/>
          </a:xfrm>
        </p:grpSpPr>
        <p:grpSp>
          <p:nvGrpSpPr>
            <p:cNvPr id="44" name="Group 18"/>
            <p:cNvGrpSpPr/>
            <p:nvPr/>
          </p:nvGrpSpPr>
          <p:grpSpPr>
            <a:xfrm>
              <a:off x="582703" y="3390452"/>
              <a:ext cx="2829262" cy="1703578"/>
              <a:chOff x="1152859" y="4541520"/>
              <a:chExt cx="2829262" cy="1703578"/>
            </a:xfrm>
          </p:grpSpPr>
          <p:grpSp>
            <p:nvGrpSpPr>
              <p:cNvPr id="64" name="Group 7"/>
              <p:cNvGrpSpPr/>
              <p:nvPr/>
            </p:nvGrpSpPr>
            <p:grpSpPr>
              <a:xfrm>
                <a:off x="2000921" y="4561242"/>
                <a:ext cx="991497" cy="1249681"/>
                <a:chOff x="3033656" y="4012602"/>
                <a:chExt cx="991497" cy="1249681"/>
              </a:xfrm>
            </p:grpSpPr>
            <p:sp>
              <p:nvSpPr>
                <p:cNvPr id="75" name="Rectangle 74"/>
                <p:cNvSpPr/>
                <p:nvPr/>
              </p:nvSpPr>
              <p:spPr>
                <a:xfrm>
                  <a:off x="3033656" y="4012602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Rectangle 75"/>
                <p:cNvSpPr/>
                <p:nvPr/>
              </p:nvSpPr>
              <p:spPr>
                <a:xfrm>
                  <a:off x="3035448" y="4326367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Rectangle 6"/>
                <p:cNvSpPr/>
                <p:nvPr/>
              </p:nvSpPr>
              <p:spPr>
                <a:xfrm>
                  <a:off x="3035449" y="4638339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Rectangle 7"/>
                <p:cNvSpPr/>
                <p:nvPr/>
              </p:nvSpPr>
              <p:spPr>
                <a:xfrm>
                  <a:off x="3035449" y="4950311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5" name="TextBox 64"/>
              <p:cNvSpPr txBox="1"/>
              <p:nvPr/>
            </p:nvSpPr>
            <p:spPr>
              <a:xfrm>
                <a:off x="1152859" y="5844988"/>
                <a:ext cx="10416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address</a:t>
                </a:r>
                <a:endParaRPr lang="en-US" sz="2000" dirty="0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1430765" y="5454127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16</a:t>
                </a:r>
                <a:endParaRPr lang="en-US" dirty="0"/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1443315" y="5143948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</a:t>
                </a:r>
                <a:endParaRPr lang="en-US" dirty="0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1443316" y="4831976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24</a:t>
                </a:r>
                <a:endParaRPr lang="en-US" dirty="0"/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1454074" y="4541520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28</a:t>
                </a:r>
                <a:endParaRPr lang="en-US" dirty="0"/>
              </a:p>
            </p:txBody>
          </p:sp>
          <p:sp>
            <p:nvSpPr>
              <p:cNvPr id="70" name="TextBox 24"/>
              <p:cNvSpPr txBox="1"/>
              <p:nvPr/>
            </p:nvSpPr>
            <p:spPr>
              <a:xfrm>
                <a:off x="2940422" y="5836023"/>
                <a:ext cx="10416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variable</a:t>
                </a:r>
                <a:endParaRPr lang="en-US" sz="2000" dirty="0"/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3166334" y="4833769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b</a:t>
                </a:r>
                <a:endParaRPr lang="en-US" dirty="0"/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3168127" y="5147534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a</a:t>
                </a:r>
                <a:endParaRPr lang="en-US" dirty="0"/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2307514" y="4835562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2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2318272" y="5169049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3</a:t>
                </a:r>
                <a:endParaRPr lang="en-US" dirty="0"/>
              </a:p>
            </p:txBody>
          </p:sp>
        </p:grpSp>
        <p:grpSp>
          <p:nvGrpSpPr>
            <p:cNvPr id="45" name="Group 19"/>
            <p:cNvGrpSpPr/>
            <p:nvPr/>
          </p:nvGrpSpPr>
          <p:grpSpPr>
            <a:xfrm>
              <a:off x="5102708" y="3403003"/>
              <a:ext cx="2829262" cy="1703578"/>
              <a:chOff x="1152859" y="4541520"/>
              <a:chExt cx="2829262" cy="1703578"/>
            </a:xfrm>
          </p:grpSpPr>
          <p:grpSp>
            <p:nvGrpSpPr>
              <p:cNvPr id="48" name="Group 7"/>
              <p:cNvGrpSpPr/>
              <p:nvPr/>
            </p:nvGrpSpPr>
            <p:grpSpPr>
              <a:xfrm>
                <a:off x="2000921" y="4561242"/>
                <a:ext cx="991497" cy="1249681"/>
                <a:chOff x="3033656" y="4012602"/>
                <a:chExt cx="991497" cy="1249681"/>
              </a:xfrm>
            </p:grpSpPr>
            <p:sp>
              <p:nvSpPr>
                <p:cNvPr id="60" name="Rectangle 59"/>
                <p:cNvSpPr/>
                <p:nvPr/>
              </p:nvSpPr>
              <p:spPr>
                <a:xfrm>
                  <a:off x="3033656" y="4012602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Rectangle 60"/>
                <p:cNvSpPr/>
                <p:nvPr/>
              </p:nvSpPr>
              <p:spPr>
                <a:xfrm>
                  <a:off x="3035448" y="4326367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Rectangle 61"/>
                <p:cNvSpPr/>
                <p:nvPr/>
              </p:nvSpPr>
              <p:spPr>
                <a:xfrm>
                  <a:off x="3035449" y="4638339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Rectangle 62"/>
                <p:cNvSpPr/>
                <p:nvPr/>
              </p:nvSpPr>
              <p:spPr>
                <a:xfrm>
                  <a:off x="3035449" y="4950311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0" name="TextBox 49"/>
              <p:cNvSpPr txBox="1"/>
              <p:nvPr/>
            </p:nvSpPr>
            <p:spPr>
              <a:xfrm>
                <a:off x="1152859" y="5844988"/>
                <a:ext cx="10416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address</a:t>
                </a:r>
                <a:endParaRPr lang="en-US" sz="2000" dirty="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1430765" y="5454127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48</a:t>
                </a:r>
                <a:endParaRPr lang="en-US" dirty="0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1443315" y="5143948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52</a:t>
                </a:r>
                <a:endParaRPr lang="en-US" dirty="0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1443316" y="4831976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56</a:t>
                </a:r>
                <a:endParaRPr lang="en-US" dirty="0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1454074" y="4541520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60</a:t>
                </a:r>
                <a:endParaRPr lang="en-US" dirty="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2940422" y="5836023"/>
                <a:ext cx="10416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variable</a:t>
                </a:r>
                <a:endParaRPr lang="en-US" sz="2000" dirty="0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3166334" y="4833769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j</a:t>
                </a:r>
                <a:endParaRPr lang="en-US" dirty="0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3168127" y="5147534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i</a:t>
                </a:r>
                <a:endParaRPr lang="en-US" dirty="0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2307514" y="4835562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24</a:t>
                </a:r>
                <a:endParaRPr lang="en-US" dirty="0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2318272" y="5169049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</a:t>
                </a:r>
                <a:endParaRPr lang="en-US" dirty="0"/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7107218" y="3395831"/>
              <a:ext cx="494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k</a:t>
              </a:r>
              <a:endParaRPr 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375697" y="3363558"/>
              <a:ext cx="494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</p:grpSp>
      <p:sp>
        <p:nvSpPr>
          <p:cNvPr id="79" name="Rectangle 78"/>
          <p:cNvSpPr/>
          <p:nvPr/>
        </p:nvSpPr>
        <p:spPr>
          <a:xfrm>
            <a:off x="3813469" y="3765176"/>
            <a:ext cx="12748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cs typeface="Times New Roman" pitchFamily="18" charset="0"/>
              </a:rPr>
              <a:t>*j = k;</a:t>
            </a:r>
            <a:endParaRPr lang="en-US" sz="32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(9)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927" y="1600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                               return 0 ;</a:t>
            </a:r>
            <a:endParaRPr lang="en-US" dirty="0" smtClean="0">
              <a:cs typeface="Times New Roman" pitchFamily="18" charset="0"/>
            </a:endParaRPr>
          </a:p>
        </p:txBody>
      </p:sp>
      <p:grpSp>
        <p:nvGrpSpPr>
          <p:cNvPr id="4" name="Group 41"/>
          <p:cNvGrpSpPr/>
          <p:nvPr/>
        </p:nvGrpSpPr>
        <p:grpSpPr>
          <a:xfrm>
            <a:off x="840886" y="1351878"/>
            <a:ext cx="7349267" cy="1743023"/>
            <a:chOff x="582703" y="3363558"/>
            <a:chExt cx="7349267" cy="1743023"/>
          </a:xfrm>
        </p:grpSpPr>
        <p:grpSp>
          <p:nvGrpSpPr>
            <p:cNvPr id="14" name="Group 18"/>
            <p:cNvGrpSpPr/>
            <p:nvPr/>
          </p:nvGrpSpPr>
          <p:grpSpPr>
            <a:xfrm>
              <a:off x="582703" y="3390452"/>
              <a:ext cx="2829262" cy="1703578"/>
              <a:chOff x="1152859" y="4541520"/>
              <a:chExt cx="2829262" cy="1703578"/>
            </a:xfrm>
          </p:grpSpPr>
          <p:grpSp>
            <p:nvGrpSpPr>
              <p:cNvPr id="15" name="Group 7"/>
              <p:cNvGrpSpPr/>
              <p:nvPr/>
            </p:nvGrpSpPr>
            <p:grpSpPr>
              <a:xfrm>
                <a:off x="2000921" y="4561242"/>
                <a:ext cx="991497" cy="1249681"/>
                <a:chOff x="3033656" y="4012602"/>
                <a:chExt cx="991497" cy="1249681"/>
              </a:xfrm>
            </p:grpSpPr>
            <p:sp>
              <p:nvSpPr>
                <p:cNvPr id="5" name="Rectangle 4"/>
                <p:cNvSpPr/>
                <p:nvPr/>
              </p:nvSpPr>
              <p:spPr>
                <a:xfrm>
                  <a:off x="3033656" y="4012602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" name="Rectangle 5"/>
                <p:cNvSpPr/>
                <p:nvPr/>
              </p:nvSpPr>
              <p:spPr>
                <a:xfrm>
                  <a:off x="3035448" y="4326367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" name="Rectangle 6"/>
                <p:cNvSpPr/>
                <p:nvPr/>
              </p:nvSpPr>
              <p:spPr>
                <a:xfrm>
                  <a:off x="3035449" y="4638339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" name="Rectangle 7"/>
                <p:cNvSpPr/>
                <p:nvPr/>
              </p:nvSpPr>
              <p:spPr>
                <a:xfrm>
                  <a:off x="3035449" y="4950311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9" name="TextBox 8"/>
              <p:cNvSpPr txBox="1"/>
              <p:nvPr/>
            </p:nvSpPr>
            <p:spPr>
              <a:xfrm>
                <a:off x="1152859" y="5844988"/>
                <a:ext cx="10416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address</a:t>
                </a:r>
                <a:endParaRPr lang="en-US" sz="2000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430765" y="5454127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16</a:t>
                </a:r>
                <a:endParaRPr lang="en-US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443315" y="5143948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</a:t>
                </a:r>
                <a:endParaRPr lang="en-US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443316" y="4831976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24</a:t>
                </a:r>
                <a:endParaRPr lang="en-US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454074" y="4541520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28</a:t>
                </a:r>
                <a:endParaRPr lang="en-US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940422" y="5836023"/>
                <a:ext cx="10416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variable</a:t>
                </a:r>
                <a:endParaRPr lang="en-US" sz="2000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3166334" y="4833769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b</a:t>
                </a:r>
                <a:endParaRPr lang="en-US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3168127" y="5147534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a</a:t>
                </a:r>
                <a:endParaRPr lang="en-US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307514" y="4835562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</a:t>
                </a:r>
                <a:endParaRPr lang="en-US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2318272" y="5169049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3</a:t>
                </a:r>
                <a:endParaRPr lang="en-US" dirty="0"/>
              </a:p>
            </p:txBody>
          </p:sp>
        </p:grpSp>
        <p:grpSp>
          <p:nvGrpSpPr>
            <p:cNvPr id="16" name="Group 19"/>
            <p:cNvGrpSpPr/>
            <p:nvPr/>
          </p:nvGrpSpPr>
          <p:grpSpPr>
            <a:xfrm>
              <a:off x="5102708" y="3403003"/>
              <a:ext cx="2829262" cy="1703578"/>
              <a:chOff x="1152859" y="4541520"/>
              <a:chExt cx="2829262" cy="1703578"/>
            </a:xfrm>
          </p:grpSpPr>
          <p:grpSp>
            <p:nvGrpSpPr>
              <p:cNvPr id="17" name="Group 7"/>
              <p:cNvGrpSpPr/>
              <p:nvPr/>
            </p:nvGrpSpPr>
            <p:grpSpPr>
              <a:xfrm>
                <a:off x="2000921" y="4561242"/>
                <a:ext cx="991497" cy="1249681"/>
                <a:chOff x="3033656" y="4012602"/>
                <a:chExt cx="991497" cy="1249681"/>
              </a:xfrm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3033656" y="4012602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3035448" y="4326367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3035449" y="4638339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3035449" y="4950311"/>
                  <a:ext cx="989704" cy="31197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1152859" y="5844988"/>
                <a:ext cx="10416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address</a:t>
                </a:r>
                <a:endParaRPr lang="en-US" sz="2000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430765" y="5454127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48</a:t>
                </a:r>
                <a:endParaRPr lang="en-US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443315" y="5143948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52</a:t>
                </a:r>
                <a:endParaRPr lang="en-US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443316" y="4831976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56</a:t>
                </a:r>
                <a:endParaRPr lang="en-US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454074" y="4541520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60</a:t>
                </a:r>
                <a:endParaRPr lang="en-US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940422" y="5836023"/>
                <a:ext cx="10416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variable</a:t>
                </a:r>
                <a:endParaRPr lang="en-US" sz="2000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2307514" y="4835562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24</a:t>
                </a: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2318272" y="5169049"/>
                <a:ext cx="49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20</a:t>
                </a: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6375697" y="3363558"/>
              <a:ext cx="494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</a:t>
              </a: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cxnSp>
        <p:nvCxnSpPr>
          <p:cNvPr id="43" name="Straight Connector 42"/>
          <p:cNvCxnSpPr/>
          <p:nvPr/>
        </p:nvCxnSpPr>
        <p:spPr>
          <a:xfrm rot="16200000" flipH="1">
            <a:off x="5932841" y="1403874"/>
            <a:ext cx="1484557" cy="11940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5400000">
            <a:off x="5970495" y="1366222"/>
            <a:ext cx="1538344" cy="1237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Modify dot-product program to use a function to compute the dot product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The function definition should go </a:t>
            </a:r>
            <a:r>
              <a:rPr lang="en-US" i="1" dirty="0" smtClean="0">
                <a:cs typeface="Times New Roman" pitchFamily="18" charset="0"/>
              </a:rPr>
              <a:t>before</a:t>
            </a:r>
            <a:r>
              <a:rPr lang="en-US" dirty="0" smtClean="0">
                <a:cs typeface="Times New Roman" pitchFamily="18" charset="0"/>
              </a:rPr>
              <a:t> the main program in the source file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Arguments can be an integer containing the length of the vectors and a pointer to each </a:t>
            </a:r>
            <a:r>
              <a:rPr lang="en-US" dirty="0" smtClean="0">
                <a:cs typeface="Times New Roman" pitchFamily="18" charset="0"/>
              </a:rPr>
              <a:t>vector</a:t>
            </a:r>
          </a:p>
          <a:p>
            <a:r>
              <a:rPr lang="en-US" dirty="0" smtClean="0">
                <a:cs typeface="Times New Roman" pitchFamily="18" charset="0"/>
                <a:hlinkClick r:id="rId2"/>
              </a:rPr>
              <a:t>solution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Prototypes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C compiler checks arguments in function definition and calls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number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type</a:t>
            </a:r>
          </a:p>
          <a:p>
            <a:r>
              <a:rPr lang="en-US" dirty="0" smtClean="0">
                <a:cs typeface="Times New Roman" pitchFamily="18" charset="0"/>
              </a:rPr>
              <a:t>If definition and call are in different files, compiler needs more information to perform checks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this is done through </a:t>
            </a:r>
            <a:r>
              <a:rPr lang="en-US" i="1" dirty="0" smtClean="0">
                <a:cs typeface="Times New Roman" pitchFamily="18" charset="0"/>
              </a:rPr>
              <a:t>function prototypes</a:t>
            </a:r>
          </a:p>
          <a:p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Prototypes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Prototype looks like 1</a:t>
            </a:r>
            <a:r>
              <a:rPr lang="en-US" baseline="30000" dirty="0" smtClean="0">
                <a:cs typeface="Times New Roman" pitchFamily="18" charset="0"/>
              </a:rPr>
              <a:t>st</a:t>
            </a:r>
            <a:r>
              <a:rPr lang="en-US" dirty="0" smtClean="0">
                <a:cs typeface="Times New Roman" pitchFamily="18" charset="0"/>
              </a:rPr>
              <a:t> line of function definition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type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name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argument types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float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dotprod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n,  float *x,  float *y);</a:t>
            </a:r>
          </a:p>
          <a:p>
            <a:r>
              <a:rPr lang="en-US" dirty="0" smtClean="0">
                <a:cs typeface="Times New Roman" pitchFamily="18" charset="0"/>
              </a:rPr>
              <a:t>Argument names are optional:</a:t>
            </a:r>
          </a:p>
          <a:p>
            <a:pPr marL="742950" lvl="2" indent="-342900">
              <a:buNone/>
            </a:pPr>
            <a:r>
              <a:rPr lang="en-US" sz="2800" dirty="0" smtClean="0">
                <a:solidFill>
                  <a:srgbClr val="C00000"/>
                </a:solidFill>
                <a:cs typeface="Times New Roman" pitchFamily="18" charset="0"/>
              </a:rPr>
              <a:t>float </a:t>
            </a:r>
            <a:r>
              <a:rPr lang="en-US" sz="2800" dirty="0" err="1" smtClean="0">
                <a:solidFill>
                  <a:srgbClr val="C00000"/>
                </a:solidFill>
                <a:cs typeface="Times New Roman" pitchFamily="18" charset="0"/>
              </a:rPr>
              <a:t>dotprod</a:t>
            </a:r>
            <a:r>
              <a:rPr lang="en-US" sz="2800" dirty="0" smtClean="0">
                <a:solidFill>
                  <a:srgbClr val="C00000"/>
                </a:solidFill>
                <a:cs typeface="Times New Roman" pitchFamily="18" charset="0"/>
              </a:rPr>
              <a:t>(</a:t>
            </a:r>
            <a:r>
              <a:rPr lang="en-US" sz="2800" dirty="0" err="1" smtClean="0">
                <a:solidFill>
                  <a:srgbClr val="C00000"/>
                </a:solidFill>
                <a:cs typeface="Times New Roman" pitchFamily="18" charset="0"/>
              </a:rPr>
              <a:t>int</a:t>
            </a:r>
            <a:r>
              <a:rPr lang="en-US" sz="2800" dirty="0" smtClean="0">
                <a:solidFill>
                  <a:srgbClr val="C00000"/>
                </a:solidFill>
                <a:cs typeface="Times New Roman" pitchFamily="18" charset="0"/>
              </a:rPr>
              <a:t>,  float*,  float*);</a:t>
            </a:r>
          </a:p>
          <a:p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Prototypes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Prototypes are often contained in include files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#include “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mycode.h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”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main(){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…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myfunc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(x);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…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}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Basics of Code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Large codes usually consist of multiple files</a:t>
            </a:r>
          </a:p>
          <a:p>
            <a:r>
              <a:rPr lang="en-US" dirty="0" smtClean="0">
                <a:cs typeface="Times New Roman" pitchFamily="18" charset="0"/>
              </a:rPr>
              <a:t>I create a separate file for each function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Easier to edit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Can recompile one function at a time</a:t>
            </a:r>
          </a:p>
          <a:p>
            <a:r>
              <a:rPr lang="en-US" dirty="0" smtClean="0">
                <a:cs typeface="Times New Roman" pitchFamily="18" charset="0"/>
              </a:rPr>
              <a:t>Files can be compiled, but not linked, using –c option; then object files can be linked later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gcc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–c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mycode.c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gcc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–c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myfunc.c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gcc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–o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mycode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mycode.o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myfunc.o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lvl="1">
              <a:buNone/>
            </a:pP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Put dot-product function and main program in separate files</a:t>
            </a:r>
          </a:p>
          <a:p>
            <a:r>
              <a:rPr lang="en-US" dirty="0" smtClean="0">
                <a:cs typeface="Times New Roman" pitchFamily="18" charset="0"/>
              </a:rPr>
              <a:t>Create header file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function prototype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.h suffix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include at top of file containing main</a:t>
            </a:r>
          </a:p>
          <a:p>
            <a:r>
              <a:rPr lang="en-US" dirty="0" smtClean="0">
                <a:cs typeface="Times New Roman" pitchFamily="18" charset="0"/>
              </a:rPr>
              <a:t>Compile, link, and </a:t>
            </a:r>
            <a:r>
              <a:rPr lang="en-US" dirty="0" smtClean="0">
                <a:cs typeface="Times New Roman" pitchFamily="18" charset="0"/>
              </a:rPr>
              <a:t>run</a:t>
            </a:r>
          </a:p>
          <a:p>
            <a:r>
              <a:rPr lang="en-US" dirty="0" smtClean="0">
                <a:cs typeface="Times New Roman" pitchFamily="18" charset="0"/>
                <a:hlinkClick r:id="rId2"/>
              </a:rPr>
              <a:t>solution</a:t>
            </a:r>
            <a:endParaRPr lang="en-US" dirty="0" smtClean="0">
              <a:cs typeface="Times New Roman" pitchFamily="18" charset="0"/>
            </a:endParaRPr>
          </a:p>
          <a:p>
            <a:pPr lvl="1">
              <a:buNone/>
            </a:pP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cs typeface="Times New Roman" pitchFamily="18" charset="0"/>
              </a:rPr>
              <a:t>Make is a Unix utility to help manage codes</a:t>
            </a:r>
          </a:p>
          <a:p>
            <a:r>
              <a:rPr lang="en-US" dirty="0" smtClean="0">
                <a:cs typeface="Times New Roman" pitchFamily="18" charset="0"/>
              </a:rPr>
              <a:t>When you make changes to files, it will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automatically deduce which files have been modified and compile them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link latest object files</a:t>
            </a:r>
          </a:p>
          <a:p>
            <a:r>
              <a:rPr lang="en-US" i="1" dirty="0" err="1" smtClean="0">
                <a:cs typeface="Times New Roman" pitchFamily="18" charset="0"/>
              </a:rPr>
              <a:t>Makefile</a:t>
            </a:r>
            <a:r>
              <a:rPr lang="en-US" i="1" dirty="0" smtClean="0">
                <a:cs typeface="Times New Roman" pitchFamily="18" charset="0"/>
              </a:rPr>
              <a:t> </a:t>
            </a:r>
            <a:r>
              <a:rPr lang="en-US" dirty="0" smtClean="0">
                <a:cs typeface="Times New Roman" pitchFamily="18" charset="0"/>
              </a:rPr>
              <a:t>is a file that tells the make utility what to do</a:t>
            </a:r>
          </a:p>
          <a:p>
            <a:r>
              <a:rPr lang="en-US" dirty="0" smtClean="0">
                <a:cs typeface="Times New Roman" pitchFamily="18" charset="0"/>
              </a:rPr>
              <a:t>Default name of file is “</a:t>
            </a:r>
            <a:r>
              <a:rPr lang="en-US" dirty="0" err="1" smtClean="0">
                <a:cs typeface="Times New Roman" pitchFamily="18" charset="0"/>
              </a:rPr>
              <a:t>makefile</a:t>
            </a:r>
            <a:r>
              <a:rPr lang="en-US" dirty="0" smtClean="0">
                <a:cs typeface="Times New Roman" pitchFamily="18" charset="0"/>
              </a:rPr>
              <a:t>” or “</a:t>
            </a:r>
            <a:r>
              <a:rPr lang="en-US" dirty="0" err="1" smtClean="0">
                <a:cs typeface="Times New Roman" pitchFamily="18" charset="0"/>
              </a:rPr>
              <a:t>Makefile</a:t>
            </a:r>
            <a:r>
              <a:rPr lang="en-US" dirty="0" smtClean="0">
                <a:cs typeface="Times New Roman" pitchFamily="18" charset="0"/>
              </a:rPr>
              <a:t>”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Can use other names if you’d like</a:t>
            </a:r>
          </a:p>
          <a:p>
            <a:pPr lvl="1">
              <a:buNone/>
            </a:pP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r>
              <a:rPr lang="en-US" dirty="0" smtClean="0"/>
              <a:t>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cs typeface="Times New Roman" pitchFamily="18" charset="0"/>
              </a:rPr>
              <a:t>Makefile</a:t>
            </a:r>
            <a:r>
              <a:rPr lang="en-US" dirty="0" smtClean="0">
                <a:cs typeface="Times New Roman" pitchFamily="18" charset="0"/>
              </a:rPr>
              <a:t> contains different sections with different functions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The sections are </a:t>
            </a:r>
            <a:r>
              <a:rPr lang="en-US" i="1" dirty="0" smtClean="0">
                <a:cs typeface="Times New Roman" pitchFamily="18" charset="0"/>
              </a:rPr>
              <a:t>not</a:t>
            </a:r>
            <a:r>
              <a:rPr lang="en-US" dirty="0" smtClean="0">
                <a:cs typeface="Times New Roman" pitchFamily="18" charset="0"/>
              </a:rPr>
              <a:t> executed in order!</a:t>
            </a:r>
          </a:p>
          <a:p>
            <a:r>
              <a:rPr lang="en-US" dirty="0" smtClean="0">
                <a:cs typeface="Times New Roman" pitchFamily="18" charset="0"/>
              </a:rPr>
              <a:t>Comment character is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#</a:t>
            </a:r>
          </a:p>
          <a:p>
            <a:r>
              <a:rPr lang="en-US" dirty="0" smtClean="0">
                <a:cs typeface="Times New Roman" pitchFamily="18" charset="0"/>
              </a:rPr>
              <a:t>There are defaults for some values, but I like to define everything explicitly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r>
              <a:rPr lang="en-US" dirty="0" smtClean="0"/>
              <a:t>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variables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Some character strings appear repeatedly in </a:t>
            </a:r>
            <a:r>
              <a:rPr lang="en-US" dirty="0" err="1" smtClean="0">
                <a:cs typeface="Times New Roman" pitchFamily="18" charset="0"/>
              </a:rPr>
              <a:t>makefiles</a:t>
            </a:r>
            <a:endParaRPr lang="en-US" dirty="0" smtClean="0"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It’s convenient to give them names so if they are changed, you only have to do it in one place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To define variable: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NAME = string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No quotes are required for the string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String may contain spaces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“name” is any name you want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Variable names are usually all capitals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To continue line, use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\</a:t>
            </a:r>
            <a:r>
              <a:rPr lang="en-US" dirty="0" smtClean="0">
                <a:cs typeface="Times New Roman" pitchFamily="18" charset="0"/>
              </a:rPr>
              <a:t> character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r>
              <a:rPr lang="en-US" dirty="0" smtClean="0"/>
              <a:t>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Variables (cont’d)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To use variable, either of these work:</a:t>
            </a:r>
          </a:p>
          <a:p>
            <a:pPr lvl="2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$(NAME)</a:t>
            </a:r>
          </a:p>
          <a:p>
            <a:pPr lvl="2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${NAME}</a:t>
            </a:r>
          </a:p>
          <a:p>
            <a:r>
              <a:rPr lang="en-US" dirty="0" smtClean="0">
                <a:cs typeface="Times New Roman" pitchFamily="18" charset="0"/>
              </a:rPr>
              <a:t>Example: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Define compiler</a:t>
            </a:r>
          </a:p>
          <a:p>
            <a:pPr lvl="2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CC =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gcc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To use elsewhere in </a:t>
            </a:r>
            <a:r>
              <a:rPr lang="en-US" dirty="0" err="1" smtClean="0">
                <a:cs typeface="Times New Roman" pitchFamily="18" charset="0"/>
              </a:rPr>
              <a:t>makefile</a:t>
            </a:r>
            <a:r>
              <a:rPr lang="en-US" dirty="0" smtClean="0">
                <a:cs typeface="Times New Roman" pitchFamily="18" charset="0"/>
              </a:rPr>
              <a:t>:</a:t>
            </a:r>
          </a:p>
          <a:p>
            <a:pPr lvl="2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$(CC)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r>
              <a:rPr lang="en-US" dirty="0" smtClean="0"/>
              <a:t> (5)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Good practice to define compiler info in variables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CC =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gcc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COMMONFLAGS = -O3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COMPFLAGS        =  -c  $(COMMONFLAGS)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LINKFLAGS           =       $(COMMONFLAGS)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r>
              <a:rPr lang="en-US" dirty="0" smtClean="0"/>
              <a:t> (6)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Have to define all file suffixes that may be encountered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.SUFFIXES:  .o  .c</a:t>
            </a:r>
          </a:p>
          <a:p>
            <a:r>
              <a:rPr lang="en-US" dirty="0" smtClean="0">
                <a:cs typeface="Times New Roman" pitchFamily="18" charset="0"/>
              </a:rPr>
              <a:t>Just to be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safe</a:t>
            </a:r>
            <a:r>
              <a:rPr lang="en-US" dirty="0" smtClean="0">
                <a:cs typeface="Times New Roman" pitchFamily="18" charset="0"/>
              </a:rPr>
              <a:t>, delete any default suffixes first with a null .SUFFIXES: command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.SUFFIXES: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.SUFFIXES:  .o  .c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r>
              <a:rPr lang="en-US" dirty="0" smtClean="0"/>
              <a:t> (7)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Have to tell how to create one file suffix from another with a </a:t>
            </a:r>
            <a:r>
              <a:rPr lang="en-US" i="1" dirty="0" smtClean="0">
                <a:cs typeface="Times New Roman" pitchFamily="18" charset="0"/>
              </a:rPr>
              <a:t>suffix rule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.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c.o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: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			$(CC)  $(COMPFLAGS)  $*.c</a:t>
            </a:r>
          </a:p>
          <a:p>
            <a:r>
              <a:rPr lang="en-US" dirty="0" smtClean="0">
                <a:cs typeface="Times New Roman" pitchFamily="18" charset="0"/>
              </a:rPr>
              <a:t>The first line indicates that the rule tells how to create a .o file from a .c file</a:t>
            </a:r>
          </a:p>
          <a:p>
            <a:r>
              <a:rPr lang="en-US" dirty="0" smtClean="0">
                <a:cs typeface="Times New Roman" pitchFamily="18" charset="0"/>
              </a:rPr>
              <a:t>The second line tells </a:t>
            </a:r>
            <a:r>
              <a:rPr lang="en-US" i="1" dirty="0" smtClean="0">
                <a:cs typeface="Times New Roman" pitchFamily="18" charset="0"/>
              </a:rPr>
              <a:t>how</a:t>
            </a:r>
            <a:r>
              <a:rPr lang="en-US" dirty="0" smtClean="0">
                <a:cs typeface="Times New Roman" pitchFamily="18" charset="0"/>
              </a:rPr>
              <a:t> to create the .o file</a:t>
            </a:r>
          </a:p>
          <a:p>
            <a:r>
              <a:rPr lang="en-US" dirty="0" smtClean="0">
                <a:solidFill>
                  <a:srgbClr val="FF0000"/>
                </a:solidFill>
                <a:cs typeface="Times New Roman" pitchFamily="18" charset="0"/>
              </a:rPr>
              <a:t>The big space before $(CC) is a tab, and you must use it!</a:t>
            </a:r>
          </a:p>
          <a:p>
            <a:r>
              <a:rPr lang="en-US" dirty="0" smtClean="0">
                <a:cs typeface="Times New Roman" pitchFamily="18" charset="0"/>
              </a:rPr>
              <a:t>*$ is automatically the root of the first file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r>
              <a:rPr lang="en-US" dirty="0" smtClean="0"/>
              <a:t> (8)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Usually define variable with all object file names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OBJ =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mymain.o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func1.o 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anotherfunc.o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\</a:t>
            </a:r>
            <a:b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</a:b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    func2.o</a:t>
            </a:r>
          </a:p>
          <a:p>
            <a:pPr>
              <a:buNone/>
            </a:pP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r>
              <a:rPr lang="en-US" dirty="0" smtClean="0"/>
              <a:t> (9)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Finally, everything falls together with the definition of a </a:t>
            </a:r>
            <a:r>
              <a:rPr lang="en-US" i="1" dirty="0" smtClean="0">
                <a:cs typeface="Times New Roman" pitchFamily="18" charset="0"/>
              </a:rPr>
              <a:t>rule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target:  prerequisites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			recipe</a:t>
            </a:r>
          </a:p>
          <a:p>
            <a:r>
              <a:rPr lang="en-US" dirty="0" smtClean="0">
                <a:cs typeface="Times New Roman" pitchFamily="18" charset="0"/>
              </a:rPr>
              <a:t>The target is any name you choose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Often use name of executable</a:t>
            </a:r>
          </a:p>
          <a:p>
            <a:r>
              <a:rPr lang="en-US" dirty="0" smtClean="0">
                <a:cs typeface="Times New Roman" pitchFamily="18" charset="0"/>
              </a:rPr>
              <a:t>Prerequisites are files that are required by other files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e.g., executable requires object files</a:t>
            </a:r>
          </a:p>
          <a:p>
            <a:r>
              <a:rPr lang="en-US" dirty="0" smtClean="0">
                <a:cs typeface="Times New Roman" pitchFamily="18" charset="0"/>
              </a:rPr>
              <a:t>Recipe tells what you want the </a:t>
            </a:r>
            <a:r>
              <a:rPr lang="en-US" dirty="0" err="1" smtClean="0">
                <a:cs typeface="Times New Roman" pitchFamily="18" charset="0"/>
              </a:rPr>
              <a:t>makefile</a:t>
            </a:r>
            <a:r>
              <a:rPr lang="en-US" dirty="0" smtClean="0">
                <a:cs typeface="Times New Roman" pitchFamily="18" charset="0"/>
              </a:rPr>
              <a:t> to do</a:t>
            </a:r>
          </a:p>
          <a:p>
            <a:pPr>
              <a:buNone/>
            </a:pP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r>
              <a:rPr lang="en-US" dirty="0" smtClean="0"/>
              <a:t> (10)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### suffix rule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.SUFFIXES: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.SUFFIXES: .c .o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.</a:t>
            </a:r>
            <a:r>
              <a:rPr lang="en-US" dirty="0" err="1" smtClean="0">
                <a:cs typeface="Times New Roman" pitchFamily="18" charset="0"/>
              </a:rPr>
              <a:t>c.o</a:t>
            </a:r>
            <a:r>
              <a:rPr lang="en-US" dirty="0" smtClean="0"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		$(CC) $(COMPFLAGS) $*.c</a:t>
            </a:r>
          </a:p>
          <a:p>
            <a:pPr>
              <a:buNone/>
            </a:pPr>
            <a:endParaRPr lang="en-US" dirty="0" smtClean="0"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### compiler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CC = </a:t>
            </a:r>
            <a:r>
              <a:rPr lang="en-US" dirty="0" err="1" smtClean="0">
                <a:cs typeface="Times New Roman" pitchFamily="18" charset="0"/>
              </a:rPr>
              <a:t>gcc</a:t>
            </a:r>
            <a:endParaRPr lang="en-US" dirty="0" smtClean="0"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COMMONFLAGS  =  -O3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COMPFLAGS          =  -c  $(COMMONFLAGS)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LINKFLAGS             =       $(COMMONFLAGS)</a:t>
            </a:r>
          </a:p>
          <a:p>
            <a:pPr>
              <a:buNone/>
            </a:pPr>
            <a:endParaRPr lang="en-US" dirty="0" smtClean="0"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### objects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OBJ =  </a:t>
            </a:r>
            <a:r>
              <a:rPr lang="en-US" dirty="0" err="1" smtClean="0">
                <a:cs typeface="Times New Roman" pitchFamily="18" charset="0"/>
              </a:rPr>
              <a:t>mymain.o</a:t>
            </a:r>
            <a:r>
              <a:rPr lang="en-US" dirty="0" smtClean="0">
                <a:cs typeface="Times New Roman" pitchFamily="18" charset="0"/>
              </a:rPr>
              <a:t>   fun1.o  fun2.o  fun3.o</a:t>
            </a:r>
          </a:p>
          <a:p>
            <a:pPr>
              <a:buNone/>
            </a:pPr>
            <a:endParaRPr lang="en-US" dirty="0" smtClean="0"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### compile and link</a:t>
            </a:r>
          </a:p>
          <a:p>
            <a:pPr>
              <a:buNone/>
            </a:pPr>
            <a:r>
              <a:rPr lang="en-US" dirty="0" err="1" smtClean="0">
                <a:cs typeface="Times New Roman" pitchFamily="18" charset="0"/>
              </a:rPr>
              <a:t>myexe</a:t>
            </a:r>
            <a:r>
              <a:rPr lang="en-US" dirty="0" smtClean="0">
                <a:cs typeface="Times New Roman" pitchFamily="18" charset="0"/>
              </a:rPr>
              <a:t>:  $(OBJ)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		  $(CC)  –o  $@  $(LINKFLAGS)  $(OBJ)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1826" y="5992009"/>
            <a:ext cx="2936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Automatic variable for target</a:t>
            </a:r>
            <a:endParaRPr lang="en-US" dirty="0">
              <a:solidFill>
                <a:srgbClr val="0070C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 flipH="1" flipV="1">
            <a:off x="2377440" y="5905948"/>
            <a:ext cx="23666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r>
              <a:rPr lang="en-US" dirty="0" smtClean="0"/>
              <a:t> (11)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When you type “make,” it will look for a file called “</a:t>
            </a:r>
            <a:r>
              <a:rPr lang="en-US" dirty="0" err="1" smtClean="0">
                <a:cs typeface="Times New Roman" pitchFamily="18" charset="0"/>
              </a:rPr>
              <a:t>makefile</a:t>
            </a:r>
            <a:r>
              <a:rPr lang="en-US" dirty="0" smtClean="0">
                <a:cs typeface="Times New Roman" pitchFamily="18" charset="0"/>
              </a:rPr>
              <a:t>” or “</a:t>
            </a:r>
            <a:r>
              <a:rPr lang="en-US" dirty="0" err="1" smtClean="0">
                <a:cs typeface="Times New Roman" pitchFamily="18" charset="0"/>
              </a:rPr>
              <a:t>Makefile</a:t>
            </a:r>
            <a:r>
              <a:rPr lang="en-US" dirty="0" smtClean="0">
                <a:cs typeface="Times New Roman" pitchFamily="18" charset="0"/>
              </a:rPr>
              <a:t>”</a:t>
            </a:r>
          </a:p>
          <a:p>
            <a:r>
              <a:rPr lang="en-US" dirty="0" smtClean="0">
                <a:cs typeface="Times New Roman" pitchFamily="18" charset="0"/>
              </a:rPr>
              <a:t>It then searches for the first target in the file</a:t>
            </a:r>
          </a:p>
          <a:p>
            <a:r>
              <a:rPr lang="en-US" dirty="0" smtClean="0">
                <a:cs typeface="Times New Roman" pitchFamily="18" charset="0"/>
              </a:rPr>
              <a:t>In our example (and the usual case) the object files are prerequisites</a:t>
            </a:r>
          </a:p>
          <a:p>
            <a:r>
              <a:rPr lang="en-US" dirty="0" smtClean="0">
                <a:cs typeface="Times New Roman" pitchFamily="18" charset="0"/>
              </a:rPr>
              <a:t>It checks the suffix rule to see how to create an object file</a:t>
            </a:r>
          </a:p>
          <a:p>
            <a:r>
              <a:rPr lang="en-US" dirty="0" smtClean="0">
                <a:cs typeface="Times New Roman" pitchFamily="18" charset="0"/>
              </a:rPr>
              <a:t>In our case, it sees that .o files depend on .c files</a:t>
            </a:r>
          </a:p>
          <a:p>
            <a:r>
              <a:rPr lang="en-US" dirty="0" smtClean="0">
                <a:cs typeface="Times New Roman" pitchFamily="18" charset="0"/>
              </a:rPr>
              <a:t>It checks the time stamps on the associated .o and .c files to see if the .c is newer</a:t>
            </a:r>
          </a:p>
          <a:p>
            <a:r>
              <a:rPr lang="en-US" dirty="0" smtClean="0">
                <a:cs typeface="Times New Roman" pitchFamily="18" charset="0"/>
              </a:rPr>
              <a:t>If the .c file is newer it performs the suffix rule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In our case, compiles the routine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r>
              <a:rPr lang="en-US" dirty="0" smtClean="0"/>
              <a:t> (12)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Once all the prerequisites are updated as required, it performs the recipe</a:t>
            </a:r>
          </a:p>
          <a:p>
            <a:r>
              <a:rPr lang="en-US" dirty="0" smtClean="0">
                <a:cs typeface="Times New Roman" pitchFamily="18" charset="0"/>
              </a:rPr>
              <a:t>In our case it links the object files and creates our executable</a:t>
            </a:r>
          </a:p>
          <a:p>
            <a:r>
              <a:rPr lang="en-US" dirty="0" smtClean="0">
                <a:cs typeface="Times New Roman" pitchFamily="18" charset="0"/>
              </a:rPr>
              <a:t>Many </a:t>
            </a:r>
            <a:r>
              <a:rPr lang="en-US" dirty="0" err="1" smtClean="0">
                <a:cs typeface="Times New Roman" pitchFamily="18" charset="0"/>
              </a:rPr>
              <a:t>makefiles</a:t>
            </a:r>
            <a:r>
              <a:rPr lang="en-US" dirty="0" smtClean="0">
                <a:cs typeface="Times New Roman" pitchFamily="18" charset="0"/>
              </a:rPr>
              <a:t> have an additional target, “clean,” that removes .o and other files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clean: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			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rm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–f  *.o</a:t>
            </a:r>
          </a:p>
          <a:p>
            <a:r>
              <a:rPr lang="en-US" dirty="0" smtClean="0">
                <a:cs typeface="Times New Roman" pitchFamily="18" charset="0"/>
              </a:rPr>
              <a:t>When there are multiple targets, specify desired target as argument to make command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make clean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Create a </a:t>
            </a:r>
            <a:r>
              <a:rPr lang="en-US" dirty="0" err="1" smtClean="0">
                <a:cs typeface="Times New Roman" pitchFamily="18" charset="0"/>
              </a:rPr>
              <a:t>makefile</a:t>
            </a:r>
            <a:r>
              <a:rPr lang="en-US" dirty="0" smtClean="0">
                <a:cs typeface="Times New Roman" pitchFamily="18" charset="0"/>
              </a:rPr>
              <a:t> for your dot product code</a:t>
            </a:r>
          </a:p>
          <a:p>
            <a:r>
              <a:rPr lang="en-US" dirty="0" smtClean="0">
                <a:cs typeface="Times New Roman" pitchFamily="18" charset="0"/>
              </a:rPr>
              <a:t>Delete your old object files</a:t>
            </a:r>
          </a:p>
          <a:p>
            <a:r>
              <a:rPr lang="en-US" dirty="0" smtClean="0">
                <a:cs typeface="Times New Roman" pitchFamily="18" charset="0"/>
              </a:rPr>
              <a:t>Build your code using the </a:t>
            </a:r>
            <a:r>
              <a:rPr lang="en-US" dirty="0" err="1" smtClean="0">
                <a:cs typeface="Times New Roman" pitchFamily="18" charset="0"/>
              </a:rPr>
              <a:t>makefile</a:t>
            </a:r>
            <a:endParaRPr lang="en-US" dirty="0" smtClean="0">
              <a:cs typeface="Times New Roman" pitchFamily="18" charset="0"/>
            </a:endParaRPr>
          </a:p>
          <a:p>
            <a:r>
              <a:rPr lang="en-US" dirty="0" smtClean="0">
                <a:cs typeface="Times New Roman" pitchFamily="18" charset="0"/>
                <a:hlinkClick r:id="rId2"/>
              </a:rPr>
              <a:t>solution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Preprocessor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Initial processing phase before compilation</a:t>
            </a:r>
          </a:p>
          <a:p>
            <a:r>
              <a:rPr lang="en-US" dirty="0" smtClean="0">
                <a:cs typeface="Times New Roman" pitchFamily="18" charset="0"/>
              </a:rPr>
              <a:t>Directives start with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#</a:t>
            </a:r>
          </a:p>
          <a:p>
            <a:r>
              <a:rPr lang="en-US" dirty="0" smtClean="0">
                <a:cs typeface="Times New Roman" pitchFamily="18" charset="0"/>
              </a:rPr>
              <a:t>We’ve seen one directive already,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#include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simply includes specified file in place of directive</a:t>
            </a:r>
          </a:p>
          <a:p>
            <a:r>
              <a:rPr lang="en-US" dirty="0" smtClean="0">
                <a:cs typeface="Times New Roman" pitchFamily="18" charset="0"/>
              </a:rPr>
              <a:t>Another common directive is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#define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#define </a:t>
            </a:r>
            <a:r>
              <a:rPr lang="en-US" i="1" dirty="0" smtClean="0">
                <a:solidFill>
                  <a:srgbClr val="C00000"/>
                </a:solidFill>
                <a:cs typeface="Times New Roman" pitchFamily="18" charset="0"/>
              </a:rPr>
              <a:t>NAME text</a:t>
            </a:r>
          </a:p>
          <a:p>
            <a:pPr lvl="1"/>
            <a:r>
              <a:rPr lang="en-US" i="1" dirty="0" smtClean="0">
                <a:cs typeface="Times New Roman" pitchFamily="18" charset="0"/>
              </a:rPr>
              <a:t>NAME</a:t>
            </a:r>
            <a:r>
              <a:rPr lang="en-US" dirty="0" smtClean="0">
                <a:cs typeface="Times New Roman" pitchFamily="18" charset="0"/>
              </a:rPr>
              <a:t> is any name you want to use</a:t>
            </a:r>
          </a:p>
          <a:p>
            <a:pPr lvl="1"/>
            <a:r>
              <a:rPr lang="en-US" i="1" dirty="0" smtClean="0">
                <a:cs typeface="Times New Roman" pitchFamily="18" charset="0"/>
              </a:rPr>
              <a:t>text </a:t>
            </a:r>
            <a:r>
              <a:rPr lang="en-US" dirty="0" smtClean="0">
                <a:cs typeface="Times New Roman" pitchFamily="18" charset="0"/>
              </a:rPr>
              <a:t>is the text that replaces </a:t>
            </a:r>
            <a:r>
              <a:rPr lang="en-US" i="1" dirty="0" smtClean="0">
                <a:cs typeface="Times New Roman" pitchFamily="18" charset="0"/>
              </a:rPr>
              <a:t>NAME </a:t>
            </a:r>
            <a:r>
              <a:rPr lang="en-US" dirty="0" smtClean="0">
                <a:cs typeface="Times New Roman" pitchFamily="18" charset="0"/>
              </a:rPr>
              <a:t>wherever it appears in source code</a:t>
            </a:r>
            <a:endParaRPr lang="en-US" i="1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Preprocessor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#define often used to define global constants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#define NX   51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#define NY 201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…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float x[NX][NY];</a:t>
            </a:r>
          </a:p>
          <a:p>
            <a:r>
              <a:rPr lang="en-US" dirty="0" smtClean="0">
                <a:cs typeface="Times New Roman" pitchFamily="18" charset="0"/>
              </a:rPr>
              <a:t>Also handy to specify precision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#define REAL double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…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REAL x, y;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Preprocessor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Since #define is often placed in header file, and header will be included in multiple files, this construct is commonly used: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#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ifndef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REAL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#define REAL double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#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endif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  <a:p>
            <a:r>
              <a:rPr lang="en-US" dirty="0" smtClean="0">
                <a:cs typeface="Times New Roman" pitchFamily="18" charset="0"/>
              </a:rPr>
              <a:t>This basically says “If REAL is not defined, go ahead and define it.”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Preprocessor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#define can also be used to define a macro with substitutable arguments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#define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ind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m,n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)   (n + NY*m)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k = 5*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ind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i,j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);             </a:t>
            </a:r>
            <a:r>
              <a:rPr lang="en-US" dirty="0" smtClean="0">
                <a:cs typeface="Times New Roman" pitchFamily="18" charset="0"/>
              </a:rPr>
              <a:t>k = 5*(</a:t>
            </a:r>
            <a:r>
              <a:rPr lang="en-US" dirty="0" err="1" smtClean="0">
                <a:cs typeface="Times New Roman" pitchFamily="18" charset="0"/>
              </a:rPr>
              <a:t>i</a:t>
            </a:r>
            <a:r>
              <a:rPr lang="en-US" dirty="0" smtClean="0">
                <a:cs typeface="Times New Roman" pitchFamily="18" charset="0"/>
              </a:rPr>
              <a:t> + NY*j);</a:t>
            </a:r>
          </a:p>
          <a:p>
            <a:r>
              <a:rPr lang="en-US" dirty="0" smtClean="0">
                <a:cs typeface="Times New Roman" pitchFamily="18" charset="0"/>
              </a:rPr>
              <a:t>Be careful to use () when required!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without () above example would come out wrong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                                     k = 5*</a:t>
            </a:r>
            <a:r>
              <a:rPr lang="en-US" dirty="0" err="1" smtClean="0">
                <a:cs typeface="Times New Roman" pitchFamily="18" charset="0"/>
              </a:rPr>
              <a:t>i</a:t>
            </a:r>
            <a:r>
              <a:rPr lang="en-US" dirty="0" smtClean="0">
                <a:cs typeface="Times New Roman" pitchFamily="18" charset="0"/>
              </a:rPr>
              <a:t> + NY*j      </a:t>
            </a:r>
            <a:r>
              <a:rPr lang="en-US" dirty="0" smtClean="0">
                <a:solidFill>
                  <a:srgbClr val="FF0000"/>
                </a:solidFill>
                <a:cs typeface="Times New Roman" pitchFamily="18" charset="0"/>
              </a:rPr>
              <a:t>wrong!</a:t>
            </a:r>
            <a:endParaRPr lang="en-US" dirty="0" smtClean="0">
              <a:cs typeface="Times New Roman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141233" y="3431689"/>
            <a:ext cx="645459" cy="1588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132269" y="5068644"/>
            <a:ext cx="645459" cy="1588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ight Brace 8"/>
          <p:cNvSpPr/>
          <p:nvPr/>
        </p:nvSpPr>
        <p:spPr>
          <a:xfrm>
            <a:off x="6078071" y="4808667"/>
            <a:ext cx="172122" cy="484094"/>
          </a:xfrm>
          <a:prstGeom prst="righ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000" dirty="0" smtClean="0">
                <a:cs typeface="Times New Roman" pitchFamily="18" charset="0"/>
              </a:rPr>
              <a:t>Modify dot-product code to use preprocessor directives to declare double-precision floats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Add directives to header file to define REAL as shown previously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Format in </a:t>
            </a:r>
            <a:r>
              <a:rPr lang="en-US" dirty="0" err="1" smtClean="0">
                <a:cs typeface="Times New Roman" pitchFamily="18" charset="0"/>
              </a:rPr>
              <a:t>sscanf</a:t>
            </a:r>
            <a:r>
              <a:rPr lang="en-US" dirty="0" smtClean="0">
                <a:cs typeface="Times New Roman" pitchFamily="18" charset="0"/>
              </a:rPr>
              <a:t> will have to be “%f” if REAL is defined as float and “%lf” (long float) if REAL is defined as double.  Add directive to define REALFORMAT containing appropriate format (including required quotes).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modify calls to </a:t>
            </a:r>
            <a:r>
              <a:rPr lang="en-US" dirty="0" err="1" smtClean="0">
                <a:cs typeface="Times New Roman" pitchFamily="18" charset="0"/>
              </a:rPr>
              <a:t>sscanf</a:t>
            </a:r>
            <a:r>
              <a:rPr lang="en-US" dirty="0" smtClean="0">
                <a:cs typeface="Times New Roman" pitchFamily="18" charset="0"/>
              </a:rPr>
              <a:t>  and </a:t>
            </a:r>
            <a:r>
              <a:rPr lang="en-US" dirty="0" err="1" smtClean="0">
                <a:cs typeface="Times New Roman" pitchFamily="18" charset="0"/>
              </a:rPr>
              <a:t>printf</a:t>
            </a:r>
            <a:r>
              <a:rPr lang="en-US" dirty="0" smtClean="0">
                <a:cs typeface="Times New Roman" pitchFamily="18" charset="0"/>
              </a:rPr>
              <a:t> to use REALFORMAT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note that </a:t>
            </a:r>
            <a:r>
              <a:rPr lang="en-US" dirty="0" err="1" smtClean="0">
                <a:cs typeface="Times New Roman" pitchFamily="18" charset="0"/>
              </a:rPr>
              <a:t>printf</a:t>
            </a:r>
            <a:r>
              <a:rPr lang="en-US" dirty="0" smtClean="0">
                <a:cs typeface="Times New Roman" pitchFamily="18" charset="0"/>
              </a:rPr>
              <a:t> can contain multiple strings</a:t>
            </a:r>
          </a:p>
          <a:p>
            <a:pPr lvl="2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printf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(“string1” “string2” “string3\n”);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Don’t forget to modify all float </a:t>
            </a:r>
            <a:r>
              <a:rPr lang="en-US" dirty="0" smtClean="0">
                <a:cs typeface="Times New Roman" pitchFamily="18" charset="0"/>
              </a:rPr>
              <a:t>declarations</a:t>
            </a:r>
          </a:p>
          <a:p>
            <a:r>
              <a:rPr lang="en-US" dirty="0" smtClean="0">
                <a:cs typeface="Times New Roman" pitchFamily="18" charset="0"/>
                <a:hlinkClick r:id="rId2"/>
              </a:rPr>
              <a:t>solution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Can package a number of variables under one name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struct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grid{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nvals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float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  <a:sym typeface="Wingdings" pitchFamily="2" charset="2"/>
              </a:rPr>
              <a:t> x[100][100], y[100][100],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  <a:sym typeface="Wingdings" pitchFamily="2" charset="2"/>
              </a:rPr>
              <a:t>jacobian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  <a:sym typeface="Wingdings" pitchFamily="2" charset="2"/>
              </a:rPr>
              <a:t>[100][100];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  <a:sym typeface="Wingdings" pitchFamily="2" charset="2"/>
              </a:rPr>
              <a:t>};</a:t>
            </a:r>
          </a:p>
          <a:p>
            <a:r>
              <a:rPr lang="en-US" dirty="0" smtClean="0">
                <a:cs typeface="Times New Roman" pitchFamily="18" charset="0"/>
                <a:sym typeface="Wingdings" pitchFamily="2" charset="2"/>
              </a:rPr>
              <a:t>Note semicolon at end </a:t>
            </a:r>
            <a:r>
              <a:rPr lang="en-US" smtClean="0">
                <a:cs typeface="Times New Roman" pitchFamily="18" charset="0"/>
                <a:sym typeface="Wingdings" pitchFamily="2" charset="2"/>
              </a:rPr>
              <a:t>of definition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Structures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To declare a variable 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struct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grid  grid1;</a:t>
            </a:r>
          </a:p>
          <a:p>
            <a:r>
              <a:rPr lang="en-US" dirty="0" smtClean="0">
                <a:cs typeface="Times New Roman" pitchFamily="18" charset="0"/>
              </a:rPr>
              <a:t>Components are accessed using </a:t>
            </a:r>
            <a:r>
              <a:rPr lang="en-US" sz="3600" dirty="0" smtClean="0">
                <a:solidFill>
                  <a:srgbClr val="C00000"/>
                </a:solidFill>
                <a:cs typeface="Times New Roman" pitchFamily="18" charset="0"/>
              </a:rPr>
              <a:t>.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grid1.nvals = 20;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grid1.x[0] = 0.0;</a:t>
            </a:r>
          </a:p>
          <a:p>
            <a:r>
              <a:rPr lang="en-US" dirty="0" smtClean="0">
                <a:cs typeface="Times New Roman" pitchFamily="18" charset="0"/>
              </a:rPr>
              <a:t>Handy way to transfer lots of data to a function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calc_jacobian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struct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grid grid1){…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Define </a:t>
            </a:r>
            <a:r>
              <a:rPr lang="en-US" dirty="0" err="1" smtClean="0">
                <a:cs typeface="Times New Roman" pitchFamily="18" charset="0"/>
              </a:rPr>
              <a:t>struct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i="1" dirty="0" err="1" smtClean="0">
                <a:cs typeface="Times New Roman" pitchFamily="18" charset="0"/>
              </a:rPr>
              <a:t>rvec</a:t>
            </a:r>
            <a:r>
              <a:rPr lang="en-US" i="1" dirty="0" smtClean="0">
                <a:cs typeface="Times New Roman" pitchFamily="18" charset="0"/>
              </a:rPr>
              <a:t> </a:t>
            </a:r>
            <a:r>
              <a:rPr lang="en-US" dirty="0" smtClean="0">
                <a:cs typeface="Times New Roman" pitchFamily="18" charset="0"/>
              </a:rPr>
              <a:t>with 2 components in your header file (.h)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vector length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pointer to REAL vector</a:t>
            </a:r>
          </a:p>
          <a:p>
            <a:r>
              <a:rPr lang="en-US" dirty="0" smtClean="0">
                <a:cs typeface="Times New Roman" pitchFamily="18" charset="0"/>
              </a:rPr>
              <a:t>Modify dot-product code to use </a:t>
            </a:r>
            <a:r>
              <a:rPr lang="en-US" dirty="0" smtClean="0">
                <a:cs typeface="Times New Roman" pitchFamily="18" charset="0"/>
              </a:rPr>
              <a:t>structure</a:t>
            </a:r>
          </a:p>
          <a:p>
            <a:r>
              <a:rPr lang="en-US" dirty="0" smtClean="0">
                <a:cs typeface="Times New Roman" pitchFamily="18" charset="0"/>
                <a:hlinkClick r:id="rId2"/>
              </a:rPr>
              <a:t>solution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Often need to read/write data from/to files rather than screen</a:t>
            </a:r>
          </a:p>
          <a:p>
            <a:r>
              <a:rPr lang="en-US" dirty="0" smtClean="0">
                <a:cs typeface="Times New Roman" pitchFamily="18" charset="0"/>
              </a:rPr>
              <a:t>File is associated with a </a:t>
            </a:r>
            <a:r>
              <a:rPr lang="en-US" i="1" dirty="0" smtClean="0">
                <a:cs typeface="Times New Roman" pitchFamily="18" charset="0"/>
              </a:rPr>
              <a:t>file pointer </a:t>
            </a:r>
            <a:r>
              <a:rPr lang="en-US" dirty="0" smtClean="0">
                <a:cs typeface="Times New Roman" pitchFamily="18" charset="0"/>
              </a:rPr>
              <a:t>through a call to the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fopen</a:t>
            </a:r>
            <a:r>
              <a:rPr lang="en-US" dirty="0" smtClean="0">
                <a:cs typeface="Times New Roman" pitchFamily="18" charset="0"/>
              </a:rPr>
              <a:t> function</a:t>
            </a:r>
          </a:p>
          <a:p>
            <a:r>
              <a:rPr lang="en-US" dirty="0" smtClean="0">
                <a:cs typeface="Times New Roman" pitchFamily="18" charset="0"/>
              </a:rPr>
              <a:t>File pointer is of type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FILE</a:t>
            </a:r>
            <a:r>
              <a:rPr lang="en-US" dirty="0" smtClean="0">
                <a:cs typeface="Times New Roman" pitchFamily="18" charset="0"/>
              </a:rPr>
              <a:t>, which is defined in &lt;</a:t>
            </a:r>
            <a:r>
              <a:rPr lang="en-US" dirty="0" err="1" smtClean="0">
                <a:cs typeface="Times New Roman" pitchFamily="18" charset="0"/>
              </a:rPr>
              <a:t>stdio.h</a:t>
            </a:r>
            <a:r>
              <a:rPr lang="en-US" dirty="0" smtClean="0">
                <a:cs typeface="Times New Roman" pitchFamily="18" charset="0"/>
              </a:rPr>
              <a:t>&gt;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i/o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cs typeface="Times New Roman" pitchFamily="18" charset="0"/>
              </a:rPr>
              <a:t>fopen</a:t>
            </a:r>
            <a:r>
              <a:rPr lang="en-US" dirty="0" smtClean="0">
                <a:cs typeface="Times New Roman" pitchFamily="18" charset="0"/>
              </a:rPr>
              <a:t> takes 2 character-string arguments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file name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mode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“r”	read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“w”	write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“a”	append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FILE *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fp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;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fp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=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fopen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(“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myfile.d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”, “w”);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i/o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Write to file using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fprintf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similar to </a:t>
            </a:r>
            <a:r>
              <a:rPr lang="en-US" dirty="0" err="1" smtClean="0">
                <a:cs typeface="Times New Roman" pitchFamily="18" charset="0"/>
              </a:rPr>
              <a:t>printf</a:t>
            </a:r>
            <a:r>
              <a:rPr lang="en-US" dirty="0" smtClean="0">
                <a:cs typeface="Times New Roman" pitchFamily="18" charset="0"/>
              </a:rPr>
              <a:t> with addition of file pointer argument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fprintf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fp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, “x = %f\n”, x);</a:t>
            </a:r>
          </a:p>
          <a:p>
            <a:r>
              <a:rPr lang="en-US" dirty="0" smtClean="0">
                <a:cs typeface="Times New Roman" pitchFamily="18" charset="0"/>
              </a:rPr>
              <a:t>Read from file using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fscanf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arguments same as </a:t>
            </a:r>
            <a:r>
              <a:rPr lang="en-US" dirty="0" err="1" smtClean="0">
                <a:cs typeface="Times New Roman" pitchFamily="18" charset="0"/>
              </a:rPr>
              <a:t>fprintf</a:t>
            </a:r>
            <a:endParaRPr lang="en-US" dirty="0" smtClean="0">
              <a:cs typeface="Times New Roman" pitchFamily="18" charset="0"/>
            </a:endParaRPr>
          </a:p>
          <a:p>
            <a:r>
              <a:rPr lang="en-US" dirty="0" smtClean="0">
                <a:cs typeface="Times New Roman" pitchFamily="18" charset="0"/>
              </a:rPr>
              <a:t>When finished accessing file, close it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fclose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fp</a:t>
            </a:r>
            <a:r>
              <a:rPr lang="en-US" smtClean="0">
                <a:solidFill>
                  <a:srgbClr val="C00000"/>
                </a:solidFill>
                <a:cs typeface="Times New Roman" pitchFamily="18" charset="0"/>
              </a:rPr>
              <a:t>);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Modify  dot-product code to write the 1.0/dot-product result to a file</a:t>
            </a:r>
          </a:p>
          <a:p>
            <a:r>
              <a:rPr lang="en-US" dirty="0" smtClean="0">
                <a:cs typeface="Times New Roman" pitchFamily="18" charset="0"/>
              </a:rPr>
              <a:t>If magnitude is small, still write message to screen rather than file</a:t>
            </a:r>
          </a:p>
          <a:p>
            <a:r>
              <a:rPr lang="en-US" dirty="0" smtClean="0">
                <a:cs typeface="Times New Roman" pitchFamily="18" charset="0"/>
              </a:rPr>
              <a:t>If result is written to file, write message  “Output written to file” to screen</a:t>
            </a:r>
            <a:r>
              <a:rPr lang="en-US" dirty="0" smtClean="0">
                <a:cs typeface="Times New Roman" pitchFamily="18" charset="0"/>
              </a:rPr>
              <a:t>.</a:t>
            </a:r>
          </a:p>
          <a:p>
            <a:r>
              <a:rPr lang="en-US" dirty="0" smtClean="0">
                <a:cs typeface="Times New Roman" pitchFamily="18" charset="0"/>
                <a:hlinkClick r:id="rId2"/>
              </a:rPr>
              <a:t>solution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Binary data require </a:t>
            </a:r>
            <a:r>
              <a:rPr lang="en-US" i="1" dirty="0" smtClean="0">
                <a:cs typeface="Times New Roman" pitchFamily="18" charset="0"/>
              </a:rPr>
              <a:t>much</a:t>
            </a:r>
            <a:r>
              <a:rPr lang="en-US" dirty="0" smtClean="0">
                <a:cs typeface="Times New Roman" pitchFamily="18" charset="0"/>
              </a:rPr>
              <a:t> less disk space than </a:t>
            </a:r>
            <a:r>
              <a:rPr lang="en-US" dirty="0" err="1" smtClean="0">
                <a:cs typeface="Times New Roman" pitchFamily="18" charset="0"/>
              </a:rPr>
              <a:t>ascii</a:t>
            </a:r>
            <a:r>
              <a:rPr lang="en-US" dirty="0" smtClean="0">
                <a:cs typeface="Times New Roman" pitchFamily="18" charset="0"/>
              </a:rPr>
              <a:t> (formatted) data</a:t>
            </a:r>
          </a:p>
          <a:p>
            <a:r>
              <a:rPr lang="en-US" dirty="0" smtClean="0">
                <a:cs typeface="Times New Roman" pitchFamily="18" charset="0"/>
              </a:rPr>
              <a:t>Use “b” suffix on mode</a:t>
            </a:r>
          </a:p>
          <a:p>
            <a:pPr marL="742950" lvl="2" indent="-342900">
              <a:buNone/>
            </a:pPr>
            <a:r>
              <a:rPr lang="en-US" sz="2800" dirty="0" err="1" smtClean="0">
                <a:solidFill>
                  <a:srgbClr val="C00000"/>
                </a:solidFill>
                <a:cs typeface="Times New Roman" pitchFamily="18" charset="0"/>
              </a:rPr>
              <a:t>fp</a:t>
            </a:r>
            <a:r>
              <a:rPr lang="en-US" sz="2800" dirty="0" smtClean="0">
                <a:solidFill>
                  <a:srgbClr val="C00000"/>
                </a:solidFill>
                <a:cs typeface="Times New Roman" pitchFamily="18" charset="0"/>
              </a:rPr>
              <a:t> = </a:t>
            </a:r>
            <a:r>
              <a:rPr lang="en-US" sz="2800" dirty="0" err="1" smtClean="0">
                <a:solidFill>
                  <a:srgbClr val="C00000"/>
                </a:solidFill>
                <a:cs typeface="Times New Roman" pitchFamily="18" charset="0"/>
              </a:rPr>
              <a:t>fopen</a:t>
            </a:r>
            <a:r>
              <a:rPr lang="en-US" sz="2800" dirty="0" smtClean="0">
                <a:solidFill>
                  <a:srgbClr val="C00000"/>
                </a:solidFill>
                <a:cs typeface="Times New Roman" pitchFamily="18" charset="0"/>
              </a:rPr>
              <a:t>(“</a:t>
            </a:r>
            <a:r>
              <a:rPr lang="en-US" sz="2800" dirty="0" err="1" smtClean="0">
                <a:solidFill>
                  <a:srgbClr val="C00000"/>
                </a:solidFill>
                <a:cs typeface="Times New Roman" pitchFamily="18" charset="0"/>
              </a:rPr>
              <a:t>myfile.d</a:t>
            </a:r>
            <a:r>
              <a:rPr lang="en-US" sz="2800" dirty="0" smtClean="0">
                <a:solidFill>
                  <a:srgbClr val="C00000"/>
                </a:solidFill>
                <a:cs typeface="Times New Roman" pitchFamily="18" charset="0"/>
              </a:rPr>
              <a:t>”, “</a:t>
            </a:r>
            <a:r>
              <a:rPr lang="en-US" sz="2800" dirty="0" err="1" smtClean="0">
                <a:solidFill>
                  <a:srgbClr val="C00000"/>
                </a:solidFill>
                <a:cs typeface="Times New Roman" pitchFamily="18" charset="0"/>
              </a:rPr>
              <a:t>wb</a:t>
            </a:r>
            <a:r>
              <a:rPr lang="en-US" sz="2800" dirty="0" smtClean="0">
                <a:solidFill>
                  <a:srgbClr val="C00000"/>
                </a:solidFill>
                <a:cs typeface="Times New Roman" pitchFamily="18" charset="0"/>
              </a:rPr>
              <a:t>”);</a:t>
            </a:r>
          </a:p>
          <a:p>
            <a:r>
              <a:rPr lang="en-US" dirty="0" smtClean="0">
                <a:cs typeface="Times New Roman" pitchFamily="18" charset="0"/>
              </a:rPr>
              <a:t>Use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fwrite</a:t>
            </a:r>
            <a:r>
              <a:rPr lang="en-US" dirty="0" smtClean="0"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fread</a:t>
            </a:r>
            <a:r>
              <a:rPr lang="en-US" dirty="0" smtClean="0">
                <a:cs typeface="Times New Roman" pitchFamily="18" charset="0"/>
              </a:rPr>
              <a:t> functions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float x[100];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fwrite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 x,  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sizeof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(float),    100,   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fp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)</a:t>
            </a:r>
          </a:p>
          <a:p>
            <a:pPr lvl="1">
              <a:buNone/>
            </a:pP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lvl="1">
              <a:buNone/>
            </a:pP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Note that there is no format specification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2584" y="4647304"/>
            <a:ext cx="1258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pointer to 1</a:t>
            </a:r>
            <a:r>
              <a:rPr lang="en-US" baseline="30000" dirty="0" smtClean="0"/>
              <a:t>st</a:t>
            </a:r>
            <a:r>
              <a:rPr lang="en-US" dirty="0" smtClean="0"/>
              <a:t> element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43776" y="4638340"/>
            <a:ext cx="1482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no. bytes in each element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51640" y="4618617"/>
            <a:ext cx="1308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max.</a:t>
            </a:r>
            <a:r>
              <a:rPr lang="en-US" dirty="0" smtClean="0"/>
              <a:t> no. of elements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60892" y="4629376"/>
            <a:ext cx="134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file pointer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758877" y="4485939"/>
            <a:ext cx="220530" cy="1936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2952975" y="4588137"/>
            <a:ext cx="20439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 flipH="1" flipV="1">
            <a:off x="4522694" y="4558555"/>
            <a:ext cx="229495" cy="842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V="1">
            <a:off x="5583220" y="4561243"/>
            <a:ext cx="193637" cy="1075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Modify dot-product program to: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Write result to binary file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just write value, not character string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After file is closed, open it back up and read result to make sure that it wrote/read </a:t>
            </a:r>
            <a:r>
              <a:rPr lang="en-US" dirty="0" smtClean="0">
                <a:cs typeface="Times New Roman" pitchFamily="18" charset="0"/>
              </a:rPr>
              <a:t>correctly</a:t>
            </a:r>
          </a:p>
          <a:p>
            <a:r>
              <a:rPr lang="en-US" dirty="0" smtClean="0">
                <a:cs typeface="Times New Roman" pitchFamily="18" charset="0"/>
                <a:hlinkClick r:id="rId2"/>
              </a:rPr>
              <a:t>solution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Lots of books available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 have Kernighan &amp; Ritchie, “The C Programming Language”</a:t>
            </a:r>
            <a:endParaRPr lang="en-US" dirty="0" smtClean="0"/>
          </a:p>
          <a:p>
            <a:r>
              <a:rPr lang="en-US" dirty="0" smtClean="0">
                <a:cs typeface="Times New Roman" pitchFamily="18" charset="0"/>
              </a:rPr>
              <a:t>There are many references on the web such as 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http://www.cs.cf.ac.uk/Dave/C/CE.html</a:t>
            </a:r>
          </a:p>
          <a:p>
            <a:r>
              <a:rPr lang="en-US" dirty="0" err="1" smtClean="0">
                <a:cs typeface="Times New Roman" pitchFamily="18" charset="0"/>
              </a:rPr>
              <a:t>gcc</a:t>
            </a:r>
            <a:endParaRPr lang="en-US" dirty="0" smtClean="0">
              <a:cs typeface="Times New Roman" pitchFamily="18" charset="0"/>
            </a:endParaRP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http://gcc.gnu.org/onlinedocs/gcc-4.5.1/gcc/</a:t>
            </a:r>
          </a:p>
          <a:p>
            <a:pPr lvl="1">
              <a:buNone/>
            </a:pPr>
            <a:endParaRPr lang="en-US" dirty="0" smtClean="0">
              <a:cs typeface="Times New Roman" pitchFamily="18" charset="0"/>
            </a:endParaRPr>
          </a:p>
          <a:p>
            <a:endParaRPr lang="en-US" dirty="0" smtClean="0">
              <a:cs typeface="Times New Roman" pitchFamily="18" charset="0"/>
            </a:endParaRPr>
          </a:p>
          <a:p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Please fill out the course survey at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</a:rPr>
              <a:t>http://scv.bu.edu/survey/fall10tut_survey.html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30525</TotalTime>
  <Words>4727</Words>
  <Application>Microsoft Office PowerPoint</Application>
  <PresentationFormat>On-screen Show (4:3)</PresentationFormat>
  <Paragraphs>912</Paragraphs>
  <Slides>99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01" baseType="lpstr">
      <vt:lpstr>Office Theme</vt:lpstr>
      <vt:lpstr>Equation</vt:lpstr>
      <vt:lpstr>Introduction to C</vt:lpstr>
      <vt:lpstr>Outline</vt:lpstr>
      <vt:lpstr>Goals</vt:lpstr>
      <vt:lpstr>Introduction</vt:lpstr>
      <vt:lpstr>Introduction (cont’d)</vt:lpstr>
      <vt:lpstr>Emacs</vt:lpstr>
      <vt:lpstr>Emacs (cont’d)</vt:lpstr>
      <vt:lpstr>Emacs Exercise</vt:lpstr>
      <vt:lpstr>Emacs Exercise (cont’d)</vt:lpstr>
      <vt:lpstr>Emacs Exercise (3)</vt:lpstr>
      <vt:lpstr>Emacs Exercise (4)</vt:lpstr>
      <vt:lpstr>Emacs Exercise (5)</vt:lpstr>
      <vt:lpstr>Emacs Exercise (6)</vt:lpstr>
      <vt:lpstr>Emacs Exercise (7)</vt:lpstr>
      <vt:lpstr>Emacs Exercise (8)</vt:lpstr>
      <vt:lpstr>Emacs Exercise (9)</vt:lpstr>
      <vt:lpstr>Emacs Exercise (10)</vt:lpstr>
      <vt:lpstr>C History</vt:lpstr>
      <vt:lpstr>C Syntax</vt:lpstr>
      <vt:lpstr>C Syntax (cont’d)</vt:lpstr>
      <vt:lpstr>C Syntax (3)</vt:lpstr>
      <vt:lpstr>C Syntax (4)</vt:lpstr>
      <vt:lpstr>C Syntax (5)</vt:lpstr>
      <vt:lpstr>C Syntax (6)</vt:lpstr>
      <vt:lpstr>C Syntax (7)</vt:lpstr>
      <vt:lpstr>Exercise 1</vt:lpstr>
      <vt:lpstr>Compilation</vt:lpstr>
      <vt:lpstr>Compilation (cont’d)</vt:lpstr>
      <vt:lpstr>Compilation (3)</vt:lpstr>
      <vt:lpstr>Declarations</vt:lpstr>
      <vt:lpstr>Declarations (cont’d)</vt:lpstr>
      <vt:lpstr>Arithmetic</vt:lpstr>
      <vt:lpstr>Arithmetic (cont’d)</vt:lpstr>
      <vt:lpstr>Printing Values</vt:lpstr>
      <vt:lpstr>Exercise 2</vt:lpstr>
      <vt:lpstr>Pointers</vt:lpstr>
      <vt:lpstr>Pointers (cont’d)</vt:lpstr>
      <vt:lpstr>Pointers (3)</vt:lpstr>
      <vt:lpstr>Pointers (4)</vt:lpstr>
      <vt:lpstr>Pointers (5)</vt:lpstr>
      <vt:lpstr>Arrays</vt:lpstr>
      <vt:lpstr>Arrays (cont’d)</vt:lpstr>
      <vt:lpstr>Arrays (3)</vt:lpstr>
      <vt:lpstr>Arrays (4)</vt:lpstr>
      <vt:lpstr>sizeof</vt:lpstr>
      <vt:lpstr>Input from Keyboard</vt:lpstr>
      <vt:lpstr>Exercise 3</vt:lpstr>
      <vt:lpstr>Dynamic Allocation</vt:lpstr>
      <vt:lpstr>Dynamic Allocation (cont’d)</vt:lpstr>
      <vt:lpstr>For Loop</vt:lpstr>
      <vt:lpstr>Exercise 4</vt:lpstr>
      <vt:lpstr>if/else if/else</vt:lpstr>
      <vt:lpstr>if/else if/else (cont’d)</vt:lpstr>
      <vt:lpstr>if/else if/else (3)</vt:lpstr>
      <vt:lpstr>Exercise 5</vt:lpstr>
      <vt:lpstr>Functions</vt:lpstr>
      <vt:lpstr>Functions (cont’d)</vt:lpstr>
      <vt:lpstr>Functions (3)</vt:lpstr>
      <vt:lpstr>Functions (4)</vt:lpstr>
      <vt:lpstr>Functions (5)</vt:lpstr>
      <vt:lpstr>Functions (6)</vt:lpstr>
      <vt:lpstr>Functions (7)</vt:lpstr>
      <vt:lpstr>Functions (8)</vt:lpstr>
      <vt:lpstr>Functions (9)</vt:lpstr>
      <vt:lpstr>Exercise 6</vt:lpstr>
      <vt:lpstr>Function Prototypes</vt:lpstr>
      <vt:lpstr>Function Prototypes (cont’d)</vt:lpstr>
      <vt:lpstr>Function Prototypes (3)</vt:lpstr>
      <vt:lpstr>Basics of Code Management</vt:lpstr>
      <vt:lpstr>Exercise 7</vt:lpstr>
      <vt:lpstr>Makefiles</vt:lpstr>
      <vt:lpstr>Makefiles (cont’d)</vt:lpstr>
      <vt:lpstr>Makefiles (3)</vt:lpstr>
      <vt:lpstr>Makefiles (4)</vt:lpstr>
      <vt:lpstr>Makefiles (5)</vt:lpstr>
      <vt:lpstr>Makefiles (6)</vt:lpstr>
      <vt:lpstr>Makefiles (7)</vt:lpstr>
      <vt:lpstr>Makefiles (8)</vt:lpstr>
      <vt:lpstr>Makefiles (9)</vt:lpstr>
      <vt:lpstr>Makefiles (10)</vt:lpstr>
      <vt:lpstr>Makefiles (11)</vt:lpstr>
      <vt:lpstr>Makefiles (12)</vt:lpstr>
      <vt:lpstr>Exercise 8</vt:lpstr>
      <vt:lpstr>C Preprocessor</vt:lpstr>
      <vt:lpstr>C Preprocessor (cont’d)</vt:lpstr>
      <vt:lpstr>C Preprocessor (3)</vt:lpstr>
      <vt:lpstr>C Preprocessor (4)</vt:lpstr>
      <vt:lpstr>Exercise 9</vt:lpstr>
      <vt:lpstr>Structures</vt:lpstr>
      <vt:lpstr>Structures (cont’d)</vt:lpstr>
      <vt:lpstr>Exercise 10</vt:lpstr>
      <vt:lpstr>i/o</vt:lpstr>
      <vt:lpstr>i/o (cont’d)</vt:lpstr>
      <vt:lpstr>i/o (3)</vt:lpstr>
      <vt:lpstr>Exercise 11</vt:lpstr>
      <vt:lpstr>Binary i/o</vt:lpstr>
      <vt:lpstr>Exercise 12</vt:lpstr>
      <vt:lpstr>References</vt:lpstr>
      <vt:lpstr>Survey</vt:lpstr>
    </vt:vector>
  </TitlesOfParts>
  <Company>Boston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Fortran for Matlab Users</dc:title>
  <dc:creator>Doug Sondak</dc:creator>
  <cp:lastModifiedBy>Doug Sondak</cp:lastModifiedBy>
  <cp:revision>1758</cp:revision>
  <dcterms:created xsi:type="dcterms:W3CDTF">2010-09-10T18:35:42Z</dcterms:created>
  <dcterms:modified xsi:type="dcterms:W3CDTF">2010-10-28T13:32:28Z</dcterms:modified>
</cp:coreProperties>
</file>