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Comparative Electricity Pricing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Sheet1!$H$6</c:f>
              <c:strCache>
                <c:ptCount val="1"/>
                <c:pt idx="0">
                  <c:v>Energy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Sheet1!$I$5:$J$5</c:f>
              <c:strCache>
                <c:ptCount val="2"/>
                <c:pt idx="0">
                  <c:v>PPA</c:v>
                </c:pt>
                <c:pt idx="1">
                  <c:v>New England</c:v>
                </c:pt>
              </c:strCache>
            </c:strRef>
          </c:cat>
          <c:val>
            <c:numRef>
              <c:f>Sheet1!$I$6:$J$6</c:f>
              <c:numCache>
                <c:formatCode>General</c:formatCode>
                <c:ptCount val="2"/>
                <c:pt idx="0">
                  <c:v>25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C0-4218-AED2-94651BF1790A}"/>
            </c:ext>
          </c:extLst>
        </c:ser>
        <c:ser>
          <c:idx val="1"/>
          <c:order val="1"/>
          <c:tx>
            <c:strRef>
              <c:f>Sheet1!$H$7</c:f>
              <c:strCache>
                <c:ptCount val="1"/>
                <c:pt idx="0">
                  <c:v>Capacity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Sheet1!$I$5:$J$5</c:f>
              <c:strCache>
                <c:ptCount val="2"/>
                <c:pt idx="0">
                  <c:v>PPA</c:v>
                </c:pt>
                <c:pt idx="1">
                  <c:v>New England</c:v>
                </c:pt>
              </c:strCache>
            </c:strRef>
          </c:cat>
          <c:val>
            <c:numRef>
              <c:f>Sheet1!$I$7:$J$7</c:f>
              <c:numCache>
                <c:formatCode>General</c:formatCode>
                <c:ptCount val="2"/>
                <c:pt idx="0">
                  <c:v>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C0-4218-AED2-94651BF17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65681784"/>
        <c:axId val="865680800"/>
        <c:axId val="0"/>
      </c:bar3DChart>
      <c:catAx>
        <c:axId val="86568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5680800"/>
        <c:crosses val="autoZero"/>
        <c:auto val="1"/>
        <c:lblAlgn val="ctr"/>
        <c:lblOffset val="100"/>
        <c:noMultiLvlLbl val="0"/>
      </c:catAx>
      <c:valAx>
        <c:axId val="86568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568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Comparative Electricity Pricing with Basis Separate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Sheet1!$H$11</c:f>
              <c:strCache>
                <c:ptCount val="1"/>
                <c:pt idx="0">
                  <c:v>NG Commodity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Sheet1!$I$10:$J$10</c:f>
              <c:strCache>
                <c:ptCount val="2"/>
                <c:pt idx="0">
                  <c:v>PPA</c:v>
                </c:pt>
                <c:pt idx="1">
                  <c:v>New England</c:v>
                </c:pt>
              </c:strCache>
            </c:strRef>
          </c:cat>
          <c:val>
            <c:numRef>
              <c:f>Sheet1!$I$11:$J$11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2-48C7-A52D-CE0A2F515D31}"/>
            </c:ext>
          </c:extLst>
        </c:ser>
        <c:ser>
          <c:idx val="1"/>
          <c:order val="1"/>
          <c:tx>
            <c:strRef>
              <c:f>Sheet1!$H$12</c:f>
              <c:strCache>
                <c:ptCount val="1"/>
                <c:pt idx="0">
                  <c:v>Basis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Sheet1!$I$10:$J$10</c:f>
              <c:strCache>
                <c:ptCount val="2"/>
                <c:pt idx="0">
                  <c:v>PPA</c:v>
                </c:pt>
                <c:pt idx="1">
                  <c:v>New England</c:v>
                </c:pt>
              </c:strCache>
            </c:strRef>
          </c:cat>
          <c:val>
            <c:numRef>
              <c:f>Sheet1!$I$12:$J$12</c:f>
              <c:numCache>
                <c:formatCode>General</c:formatCode>
                <c:ptCount val="2"/>
                <c:pt idx="0">
                  <c:v>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62-48C7-A52D-CE0A2F515D31}"/>
            </c:ext>
          </c:extLst>
        </c:ser>
        <c:ser>
          <c:idx val="2"/>
          <c:order val="2"/>
          <c:tx>
            <c:strRef>
              <c:f>Sheet1!$H$13</c:f>
              <c:strCache>
                <c:ptCount val="1"/>
                <c:pt idx="0">
                  <c:v>Capacity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Sheet1!$I$10:$J$10</c:f>
              <c:strCache>
                <c:ptCount val="2"/>
                <c:pt idx="0">
                  <c:v>PPA</c:v>
                </c:pt>
                <c:pt idx="1">
                  <c:v>New England</c:v>
                </c:pt>
              </c:strCache>
            </c:strRef>
          </c:cat>
          <c:val>
            <c:numRef>
              <c:f>Sheet1!$I$13:$J$13</c:f>
              <c:numCache>
                <c:formatCode>General</c:formatCode>
                <c:ptCount val="2"/>
                <c:pt idx="0">
                  <c:v>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62-48C7-A52D-CE0A2F515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9303896"/>
        <c:axId val="909298976"/>
        <c:axId val="0"/>
      </c:bar3DChart>
      <c:catAx>
        <c:axId val="90930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298976"/>
        <c:crosses val="autoZero"/>
        <c:auto val="1"/>
        <c:lblAlgn val="ctr"/>
        <c:lblOffset val="100"/>
        <c:noMultiLvlLbl val="0"/>
      </c:catAx>
      <c:valAx>
        <c:axId val="90929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30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517C1-6D1E-43A5-95FB-7D0990888BE2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A6976-CAAA-454B-89BA-532E5E10B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1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F921-0FBE-4A93-A1C6-4D81FEA0D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D9742-734C-4DC4-BE51-85E4158CF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2799B-B762-4AFD-84BE-2AB0231B8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4248-F7BB-46F3-BEE6-6F00E57DCCF3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74619-092B-42F0-841A-95B27AA6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0C1D5-EA4C-494C-A41A-C41FF1D3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0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ED344-CD24-4EF0-AF08-1131ABE5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81BEB-53D5-46B3-A5E8-B83AD74EB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7B444-1DE6-469E-8AE2-5A564C56D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A7179-31A0-4403-8859-DCB9E3AF9A7E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8E71E-D6C9-4525-AC8A-A5BEBD5C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73A88-1CA0-4864-9236-986C2C70C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0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893C-9CE7-4499-877A-FB08DE65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8C384-44E1-4A93-96C1-44BEBC8C1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CE3CE-5C6F-45CE-B2AA-FCD0E7BC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6EEA-4960-42E1-965E-34744B78B9CB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B8075-2A13-4C32-B4F1-6351E8B82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A1A60-AB1F-479B-A9D1-701CAB61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08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519B3-7853-429B-928E-6D1CA4AD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1E7DF-97B3-4EC3-AAD0-C3B6B564C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45AF2-37B9-4D18-AC05-B18F71E77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63C7-0BE5-48C6-A15A-6EBCC1CC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C01EC-518B-4F5C-91C4-3CA940F84C3B}" type="datetime1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B4C31-2D9A-47E8-BAB3-7EEBDFAF0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9B8DF-C4A7-45C1-B048-61386C6D7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4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F69B-A3C8-465C-968D-E07E8442F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8CA06-5E43-4EB4-AF7C-78ECDB218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158E3-E561-44C7-872B-1EF374ADE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F88B10-9818-4EE0-B26F-C0DFF7DF2F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0BFD56-EA6A-4A87-BEAC-EA8D0613B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31D9C9-D4A1-420A-BB12-43D2B873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AEFB-57B4-46BC-96C7-4E596B1AB833}" type="datetime1">
              <a:rPr lang="en-US" smtClean="0"/>
              <a:t>10/23/2018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F22A49-24BE-4805-AA20-5A0F26A6F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9A6189-EC9B-4F0E-8E70-0F96DA67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87BC-5288-4F97-949C-694DE3A2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90EED-8300-4867-990C-AF1D98CB2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4F3-4B6C-4671-AE45-91BA2B394A10}" type="datetime1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3E30A7-0B3E-43B6-8426-4BCD5EF94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8352B-045C-4879-B2A8-B334AFF2B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0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7C78D-7F92-458E-B640-5DFA7E75D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655A9-83CF-4D2B-980F-3C339BAC2542}" type="datetime1">
              <a:rPr lang="en-US" smtClean="0"/>
              <a:t>10/23/2018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55FA3-EFFA-417A-8110-0CAF16E4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693DF-1B93-41E3-9D42-141A9F158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8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3A14-267A-4F24-8C04-607DFE0D4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4242B-494A-47B1-87CA-762058BB3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283BD-E1F5-4B93-92CF-0D90B96AA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8BABA-5BA7-4BE5-9E1A-BE85664B1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83A99-F2BC-4BA1-AADC-CAB01F31E0B7}" type="datetime1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8F512-BA87-4856-8335-5D4A4DDFB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79E41-EF8E-4DF3-AFB3-7AB8D63BC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36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FC3F-3460-49A3-9F4D-C14579AE0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CD452D-2006-46D5-899C-DCB9A9CA1E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BCFDD-D005-49B5-978A-9D5885D70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F5566-34B4-4D63-B930-96F9D1E2D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5AEE-C596-4F46-A2C8-21C431AE632C}" type="datetime1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B8441-F00E-44FF-B65B-502DBCB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D3499-7C9B-410B-B9EC-E9F4A6B4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1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3424-3E4C-43CA-8C8D-92285C15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F610B-A254-447D-B09E-DA3670C9A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C8D1-25AD-48F1-B40F-2F314BA5E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AD1AB-D85D-4FFC-9DD4-BDE3EAC43ABE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C316A-C081-4467-98FD-3C6292AA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5EB7D-C1C3-4670-90EB-432FD639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8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6222D2-A046-459D-BAA6-D5D05D90FC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02B81-ACB0-47C8-A277-9DB9C51CE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83239-176B-449E-AE9C-3C0E1FC03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D828A-75BE-4B1D-8FFA-948A38217499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36D2F-64B7-434C-8F6E-4473C34DC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962CD-03B4-4148-9907-57598B699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3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F2CB88-BC28-414A-929B-0539B85ED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D496A-D74A-4C1E-AAF6-A879ADE35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7F122-FF16-4B06-BE6C-67CAF9DCC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AFC9E-F87F-4FD1-911E-62BF9C95EE99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1C97A-33DE-4000-9C83-C7C878BC3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Phoenixe Energy Observations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BEF75-A984-4071-8C24-8D9C6C43C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E3B4D-5C53-47C2-A797-EE65241C3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0E6D-5217-459F-80F1-EC05E145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907"/>
          </a:xfrm>
        </p:spPr>
        <p:txBody>
          <a:bodyPr/>
          <a:lstStyle/>
          <a:p>
            <a:r>
              <a:rPr lang="en-US" dirty="0"/>
              <a:t>Some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9E885-B7C0-4D1F-8334-40B439E78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032"/>
            <a:ext cx="10515600" cy="4486275"/>
          </a:xfrm>
        </p:spPr>
        <p:txBody>
          <a:bodyPr>
            <a:normAutofit lnSpcReduction="10000"/>
          </a:bodyPr>
          <a:lstStyle/>
          <a:p>
            <a:pPr marL="457200" lvl="0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Off-site savings </a:t>
            </a:r>
            <a:r>
              <a:rPr lang="en-US" dirty="0"/>
              <a:t>will probably be critical for most Boston energy users in meeting emissions objectives</a:t>
            </a:r>
          </a:p>
          <a:p>
            <a:pPr marL="457200" lvl="0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The planet doesn’t care </a:t>
            </a:r>
            <a:r>
              <a:rPr lang="en-US" dirty="0"/>
              <a:t>where CO2 emissions are cut</a:t>
            </a:r>
          </a:p>
          <a:p>
            <a:pPr marL="457200" lvl="0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Prices are lowest in more than 10 years </a:t>
            </a:r>
            <a:r>
              <a:rPr lang="en-US" dirty="0"/>
              <a:t>for energy and PPA prices</a:t>
            </a:r>
          </a:p>
          <a:p>
            <a:pPr marL="457200" lvl="0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PPA - Buy at Fixed, Sell at Market - Price matters </a:t>
            </a:r>
            <a:r>
              <a:rPr lang="en-US" dirty="0">
                <a:solidFill>
                  <a:prstClr val="black"/>
                </a:solidFill>
              </a:rPr>
              <a:t>– get competitive bids and understand the market</a:t>
            </a:r>
            <a:endParaRPr lang="en-US" dirty="0"/>
          </a:p>
          <a:p>
            <a:pPr marL="457200" lvl="0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The final buy decision will be yours </a:t>
            </a:r>
            <a:r>
              <a:rPr lang="en-US" dirty="0"/>
              <a:t>– try not to get surprised later</a:t>
            </a:r>
          </a:p>
          <a:p>
            <a:pPr marL="457200" lvl="0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Offsite generation can be partially integrated </a:t>
            </a:r>
            <a:r>
              <a:rPr lang="en-US" dirty="0"/>
              <a:t>into on-site energy purchasing   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F6D16A-8E66-4891-899E-15CC46C9E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</p:spTree>
    <p:extLst>
      <p:ext uri="{BB962C8B-B14F-4D97-AF65-F5344CB8AC3E}">
        <p14:creationId xmlns:p14="http://schemas.microsoft.com/office/powerpoint/2010/main" val="4004719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377A0-07FC-4D9F-A426-6C1CFE2E2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307"/>
          </a:xfrm>
        </p:spPr>
        <p:txBody>
          <a:bodyPr/>
          <a:lstStyle/>
          <a:p>
            <a:r>
              <a:rPr lang="en-US" dirty="0"/>
              <a:t>Illustrative Comparative Electricity Pricing 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66CE448-E347-473A-80A5-7E1EE7B8133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17120422"/>
              </p:ext>
            </p:extLst>
          </p:nvPr>
        </p:nvGraphicFramePr>
        <p:xfrm>
          <a:off x="838200" y="1253331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DCD97CA5-F7B5-42C0-B073-37B0F715DF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8061227"/>
              </p:ext>
            </p:extLst>
          </p:nvPr>
        </p:nvGraphicFramePr>
        <p:xfrm>
          <a:off x="6248399" y="1253331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A54007E-7A66-4844-B5A0-60FF8026D613}"/>
              </a:ext>
            </a:extLst>
          </p:cNvPr>
          <p:cNvSpPr txBox="1"/>
          <p:nvPr/>
        </p:nvSpPr>
        <p:spPr>
          <a:xfrm>
            <a:off x="838200" y="5795843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PPA pricing for wind has shown an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baseline="30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 correlation of 80-90+% </a:t>
            </a:r>
            <a:r>
              <a:rPr lang="en-US" b="1" dirty="0"/>
              <a:t>to Henry Hub Natural Gas Prices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DBD2FB0-AE56-4FC4-8010-6194B865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Phoenixe Energy Observations</a:t>
            </a:r>
          </a:p>
        </p:txBody>
      </p:sp>
    </p:spTree>
    <p:extLst>
      <p:ext uri="{BB962C8B-B14F-4D97-AF65-F5344CB8AC3E}">
        <p14:creationId xmlns:p14="http://schemas.microsoft.com/office/powerpoint/2010/main" val="1611455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120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Some Observations</vt:lpstr>
      <vt:lpstr>Illustrative Comparative Electricity Pricing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Leidy</dc:creator>
  <cp:lastModifiedBy>John Leidy</cp:lastModifiedBy>
  <cp:revision>6</cp:revision>
  <dcterms:created xsi:type="dcterms:W3CDTF">2018-10-23T14:06:23Z</dcterms:created>
  <dcterms:modified xsi:type="dcterms:W3CDTF">2018-10-23T14:29:47Z</dcterms:modified>
</cp:coreProperties>
</file>