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891200" cx="32918400"/>
  <p:notesSz cx="6858000" cy="9144000"/>
  <p:embeddedFontLst>
    <p:embeddedFont>
      <p:font typeface="Helvetica Neue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756">
          <p15:clr>
            <a:srgbClr val="A4A3A4"/>
          </p15:clr>
        </p15:guide>
        <p15:guide id="2" pos="17588">
          <p15:clr>
            <a:srgbClr val="A4A3A4"/>
          </p15:clr>
        </p15:guide>
        <p15:guide id="3" pos="20255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janIcqF1ItTeDDS2hX5/k44VLh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756" orient="horz"/>
        <p:guide pos="17588"/>
        <p:guide pos="2025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elveticaNeue-regular.fntdata"/><Relationship Id="rId8" Type="http://schemas.openxmlformats.org/officeDocument/2006/relationships/font" Target="fonts/HelveticaNeu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2468880" y="13634724"/>
            <a:ext cx="27980640" cy="9408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4937760" y="24871680"/>
            <a:ext cx="23042880" cy="11216640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2640"/>
              </a:spcBef>
              <a:spcAft>
                <a:spcPts val="0"/>
              </a:spcAft>
              <a:buClr>
                <a:srgbClr val="888888"/>
              </a:buClr>
              <a:buSzPts val="1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Clr>
                <a:srgbClr val="888888"/>
              </a:buClr>
              <a:buSzPts val="1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rgbClr val="888888"/>
              </a:buClr>
              <a:buSzPts val="99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1645920" y="10241288"/>
            <a:ext cx="29626560" cy="2896616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2600327" y="28204163"/>
            <a:ext cx="27980640" cy="8717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400"/>
              <a:buFont typeface="Calibri"/>
              <a:buNone/>
              <a:defRPr b="1" sz="16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2600327" y="18602967"/>
            <a:ext cx="27980640" cy="9601196"/>
          </a:xfrm>
          <a:prstGeom prst="rect">
            <a:avLst/>
          </a:prstGeom>
          <a:noFill/>
          <a:ln>
            <a:noFill/>
          </a:ln>
        </p:spPr>
        <p:txBody>
          <a:bodyPr anchorCtr="0" anchor="b" bIns="188100" lIns="376200" spcFirstLastPara="1" rIns="376200" wrap="square" tIns="1881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rgbClr val="888888"/>
              </a:buClr>
              <a:buSzPts val="8300"/>
              <a:buNone/>
              <a:defRPr sz="83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rgbClr val="888888"/>
              </a:buClr>
              <a:buSzPts val="7400"/>
              <a:buNone/>
              <a:defRPr sz="7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888888"/>
              </a:buClr>
              <a:buSzPts val="5800"/>
              <a:buNone/>
              <a:defRPr sz="5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888888"/>
              </a:buClr>
              <a:buSzPts val="5800"/>
              <a:buNone/>
              <a:defRPr sz="5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888888"/>
              </a:buClr>
              <a:buSzPts val="5800"/>
              <a:buNone/>
              <a:defRPr sz="5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888888"/>
              </a:buClr>
              <a:buSzPts val="5800"/>
              <a:buNone/>
              <a:defRPr sz="5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888888"/>
              </a:buClr>
              <a:buSzPts val="5800"/>
              <a:buNone/>
              <a:defRPr sz="5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888888"/>
              </a:buClr>
              <a:buSzPts val="5800"/>
              <a:buNone/>
              <a:defRPr sz="5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9218303" y="54620161"/>
            <a:ext cx="82678903" cy="15448280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965200" lvl="0" marL="457200" algn="l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Clr>
                <a:schemeClr val="dk1"/>
              </a:buClr>
              <a:buSzPts val="11600"/>
              <a:buChar char="•"/>
              <a:defRPr sz="11600"/>
            </a:lvl1pPr>
            <a:lvl2pPr indent="-857250" lvl="1" marL="9144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Char char="–"/>
              <a:defRPr sz="9900"/>
            </a:lvl2pPr>
            <a:lvl3pPr indent="-755650" lvl="2" marL="13716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•"/>
              <a:defRPr sz="8300"/>
            </a:lvl3pPr>
            <a:lvl4pPr indent="-698500" lvl="3" marL="18288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–"/>
              <a:defRPr sz="7400"/>
            </a:lvl4pPr>
            <a:lvl5pPr indent="-698500" lvl="4" marL="22860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»"/>
              <a:defRPr sz="7400"/>
            </a:lvl5pPr>
            <a:lvl6pPr indent="-698500" lvl="5" marL="27432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6pPr>
            <a:lvl7pPr indent="-698500" lvl="6" marL="32004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7pPr>
            <a:lvl8pPr indent="-698500" lvl="7" marL="36576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8pPr>
            <a:lvl9pPr indent="-698500" lvl="8" marL="41148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92445848" y="54620161"/>
            <a:ext cx="82678907" cy="15448280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965200" lvl="0" marL="457200" algn="l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Clr>
                <a:schemeClr val="dk1"/>
              </a:buClr>
              <a:buSzPts val="11600"/>
              <a:buChar char="•"/>
              <a:defRPr sz="11600"/>
            </a:lvl1pPr>
            <a:lvl2pPr indent="-857250" lvl="1" marL="9144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Char char="–"/>
              <a:defRPr sz="9900"/>
            </a:lvl2pPr>
            <a:lvl3pPr indent="-755650" lvl="2" marL="13716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•"/>
              <a:defRPr sz="8300"/>
            </a:lvl3pPr>
            <a:lvl4pPr indent="-698500" lvl="3" marL="18288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–"/>
              <a:defRPr sz="7400"/>
            </a:lvl4pPr>
            <a:lvl5pPr indent="-698500" lvl="4" marL="22860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»"/>
              <a:defRPr sz="7400"/>
            </a:lvl5pPr>
            <a:lvl6pPr indent="-698500" lvl="5" marL="27432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6pPr>
            <a:lvl7pPr indent="-698500" lvl="6" marL="32004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7pPr>
            <a:lvl8pPr indent="-698500" lvl="7" marL="36576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8pPr>
            <a:lvl9pPr indent="-698500" lvl="8" marL="41148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1645926" y="9824727"/>
            <a:ext cx="14544677" cy="4094477"/>
          </a:xfrm>
          <a:prstGeom prst="rect">
            <a:avLst/>
          </a:prstGeom>
          <a:noFill/>
          <a:ln>
            <a:noFill/>
          </a:ln>
        </p:spPr>
        <p:txBody>
          <a:bodyPr anchorCtr="0" anchor="b" bIns="188100" lIns="376200" spcFirstLastPara="1" rIns="376200" wrap="square" tIns="1881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None/>
              <a:defRPr b="1" sz="9900"/>
            </a:lvl1pPr>
            <a:lvl2pPr indent="-228600" lvl="1" marL="9144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None/>
              <a:defRPr b="1" sz="8300"/>
            </a:lvl2pPr>
            <a:lvl3pPr indent="-228600" lvl="2" marL="13716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None/>
              <a:defRPr b="1" sz="7400"/>
            </a:lvl3pPr>
            <a:lvl4pPr indent="-228600" lvl="3" marL="1828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4pPr>
            <a:lvl5pPr indent="-228600" lvl="4" marL="22860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5pPr>
            <a:lvl6pPr indent="-228600" lvl="5" marL="27432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6pPr>
            <a:lvl7pPr indent="-228600" lvl="6" marL="32004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7pPr>
            <a:lvl8pPr indent="-228600" lvl="7" marL="36576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8pPr>
            <a:lvl9pPr indent="-228600" lvl="8" marL="4114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1645926" y="13919204"/>
            <a:ext cx="14544677" cy="2528824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857250" lvl="0" marL="4572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Char char="•"/>
              <a:defRPr sz="9900"/>
            </a:lvl1pPr>
            <a:lvl2pPr indent="-755650" lvl="1" marL="9144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–"/>
              <a:defRPr sz="8300"/>
            </a:lvl2pPr>
            <a:lvl3pPr indent="-698500" lvl="2" marL="13716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3pPr>
            <a:lvl4pPr indent="-647700" lvl="3" marL="1828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–"/>
              <a:defRPr sz="6600"/>
            </a:lvl4pPr>
            <a:lvl5pPr indent="-647700" lvl="4" marL="22860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»"/>
              <a:defRPr sz="6600"/>
            </a:lvl5pPr>
            <a:lvl6pPr indent="-647700" lvl="5" marL="27432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6pPr>
            <a:lvl7pPr indent="-647700" lvl="6" marL="32004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7pPr>
            <a:lvl8pPr indent="-647700" lvl="7" marL="36576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8pPr>
            <a:lvl9pPr indent="-647700" lvl="8" marL="4114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16722092" y="9824727"/>
            <a:ext cx="14550390" cy="4094477"/>
          </a:xfrm>
          <a:prstGeom prst="rect">
            <a:avLst/>
          </a:prstGeom>
          <a:noFill/>
          <a:ln>
            <a:noFill/>
          </a:ln>
        </p:spPr>
        <p:txBody>
          <a:bodyPr anchorCtr="0" anchor="b" bIns="188100" lIns="376200" spcFirstLastPara="1" rIns="376200" wrap="square" tIns="1881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None/>
              <a:defRPr b="1" sz="9900"/>
            </a:lvl1pPr>
            <a:lvl2pPr indent="-228600" lvl="1" marL="9144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None/>
              <a:defRPr b="1" sz="8300"/>
            </a:lvl2pPr>
            <a:lvl3pPr indent="-228600" lvl="2" marL="13716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None/>
              <a:defRPr b="1" sz="7400"/>
            </a:lvl3pPr>
            <a:lvl4pPr indent="-228600" lvl="3" marL="1828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4pPr>
            <a:lvl5pPr indent="-228600" lvl="4" marL="22860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5pPr>
            <a:lvl6pPr indent="-228600" lvl="5" marL="27432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6pPr>
            <a:lvl7pPr indent="-228600" lvl="6" marL="32004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7pPr>
            <a:lvl8pPr indent="-228600" lvl="7" marL="36576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8pPr>
            <a:lvl9pPr indent="-228600" lvl="8" marL="4114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b="1" sz="6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16722092" y="13919204"/>
            <a:ext cx="14550390" cy="2528824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857250" lvl="0" marL="4572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Char char="•"/>
              <a:defRPr sz="9900"/>
            </a:lvl1pPr>
            <a:lvl2pPr indent="-755650" lvl="1" marL="9144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–"/>
              <a:defRPr sz="8300"/>
            </a:lvl2pPr>
            <a:lvl3pPr indent="-698500" lvl="2" marL="1371600" algn="l">
              <a:lnSpc>
                <a:spcPct val="100000"/>
              </a:lnSpc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7400"/>
              <a:buChar char="•"/>
              <a:defRPr sz="7400"/>
            </a:lvl3pPr>
            <a:lvl4pPr indent="-647700" lvl="3" marL="1828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–"/>
              <a:defRPr sz="6600"/>
            </a:lvl4pPr>
            <a:lvl5pPr indent="-647700" lvl="4" marL="22860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»"/>
              <a:defRPr sz="6600"/>
            </a:lvl5pPr>
            <a:lvl6pPr indent="-647700" lvl="5" marL="27432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6pPr>
            <a:lvl7pPr indent="-647700" lvl="6" marL="32004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7pPr>
            <a:lvl8pPr indent="-647700" lvl="7" marL="36576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8pPr>
            <a:lvl9pPr indent="-647700" lvl="8" marL="4114800" algn="l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Char char="•"/>
              <a:defRPr sz="6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1645928" y="1747520"/>
            <a:ext cx="10829927" cy="7437120"/>
          </a:xfrm>
          <a:prstGeom prst="rect">
            <a:avLst/>
          </a:prstGeom>
          <a:noFill/>
          <a:ln>
            <a:noFill/>
          </a:ln>
        </p:spPr>
        <p:txBody>
          <a:bodyPr anchorCtr="0" anchor="b" bIns="188100" lIns="376200" spcFirstLastPara="1" rIns="376200" wrap="square" tIns="188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Calibri"/>
              <a:buNone/>
              <a:defRPr b="1" sz="8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12870180" y="1747523"/>
            <a:ext cx="18402300" cy="37459924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1066800" lvl="0" marL="457200" algn="l">
              <a:lnSpc>
                <a:spcPct val="100000"/>
              </a:lnSpc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indent="-965200" lvl="1" marL="914400" algn="l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Clr>
                <a:schemeClr val="dk1"/>
              </a:buClr>
              <a:buSzPts val="11600"/>
              <a:buChar char="–"/>
              <a:defRPr sz="11600"/>
            </a:lvl2pPr>
            <a:lvl3pPr indent="-857250" lvl="2" marL="137160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Char char="•"/>
              <a:defRPr sz="9900"/>
            </a:lvl3pPr>
            <a:lvl4pPr indent="-755650" lvl="3" marL="18288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–"/>
              <a:defRPr sz="8300"/>
            </a:lvl4pPr>
            <a:lvl5pPr indent="-755650" lvl="4" marL="22860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»"/>
              <a:defRPr sz="8300"/>
            </a:lvl5pPr>
            <a:lvl6pPr indent="-755650" lvl="5" marL="27432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•"/>
              <a:defRPr sz="8300"/>
            </a:lvl6pPr>
            <a:lvl7pPr indent="-755650" lvl="6" marL="32004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•"/>
              <a:defRPr sz="8300"/>
            </a:lvl7pPr>
            <a:lvl8pPr indent="-755650" lvl="7" marL="36576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•"/>
              <a:defRPr sz="8300"/>
            </a:lvl8pPr>
            <a:lvl9pPr indent="-755650" lvl="8" marL="411480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Char char="•"/>
              <a:defRPr sz="83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1645928" y="9184643"/>
            <a:ext cx="10829927" cy="30022804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2pPr>
            <a:lvl3pPr indent="-228600" lvl="2" marL="1371600" algn="l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3pPr>
            <a:lvl4pPr indent="-228600" lvl="3" marL="18288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4pPr>
            <a:lvl5pPr indent="-228600" lvl="4" marL="22860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5pPr>
            <a:lvl6pPr indent="-228600" lvl="5" marL="27432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6pPr>
            <a:lvl7pPr indent="-228600" lvl="6" marL="32004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7pPr>
            <a:lvl8pPr indent="-228600" lvl="7" marL="36576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8pPr>
            <a:lvl9pPr indent="-228600" lvl="8" marL="41148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6452237" y="30723843"/>
            <a:ext cx="19751040" cy="3627124"/>
          </a:xfrm>
          <a:prstGeom prst="rect">
            <a:avLst/>
          </a:prstGeom>
          <a:noFill/>
          <a:ln>
            <a:noFill/>
          </a:ln>
        </p:spPr>
        <p:txBody>
          <a:bodyPr anchorCtr="0" anchor="b" bIns="188100" lIns="376200" spcFirstLastPara="1" rIns="376200" wrap="square" tIns="188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Calibri"/>
              <a:buNone/>
              <a:defRPr b="1" sz="8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6452237" y="3921760"/>
            <a:ext cx="19751040" cy="2633472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6452237" y="34350967"/>
            <a:ext cx="19751040" cy="5151116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2pPr>
            <a:lvl3pPr indent="-228600" lvl="2" marL="1371600" algn="l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3pPr>
            <a:lvl4pPr indent="-228600" lvl="3" marL="18288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4pPr>
            <a:lvl5pPr indent="-228600" lvl="4" marL="22860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5pPr>
            <a:lvl6pPr indent="-228600" lvl="5" marL="27432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6pPr>
            <a:lvl7pPr indent="-228600" lvl="6" marL="32004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7pPr>
            <a:lvl8pPr indent="-228600" lvl="7" marL="36576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8pPr>
            <a:lvl9pPr indent="-228600" lvl="8" marL="411480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1976118" y="9911090"/>
            <a:ext cx="28966163" cy="29626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525235" y="88503449"/>
            <a:ext cx="199725280" cy="41473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28702308" y="47298301"/>
            <a:ext cx="199725280" cy="12388405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00"/>
              <a:buFont typeface="Calibri"/>
              <a:buNone/>
              <a:defRPr b="0" i="0" sz="18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1645920" y="10241288"/>
            <a:ext cx="29626560" cy="28966163"/>
          </a:xfrm>
          <a:prstGeom prst="rect">
            <a:avLst/>
          </a:prstGeom>
          <a:noFill/>
          <a:ln>
            <a:noFill/>
          </a:ln>
        </p:spPr>
        <p:txBody>
          <a:bodyPr anchorCtr="0" anchor="t" bIns="188100" lIns="376200" spcFirstLastPara="1" rIns="376200" wrap="square" tIns="188100">
            <a:normAutofit/>
          </a:bodyPr>
          <a:lstStyle>
            <a:lvl1pPr indent="-1066800" lvl="0" marL="457200" marR="0" rtl="0" algn="l">
              <a:lnSpc>
                <a:spcPct val="100000"/>
              </a:lnSpc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•"/>
              <a:defRPr b="0" i="0" sz="1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965200" lvl="1" marL="914400" marR="0" rtl="0" algn="l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Clr>
                <a:schemeClr val="dk1"/>
              </a:buClr>
              <a:buSzPts val="11600"/>
              <a:buFont typeface="Arial"/>
              <a:buChar char="–"/>
              <a:defRPr b="0" i="0" sz="1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857250" lvl="2" marL="1371600" marR="0" rtl="0" algn="l">
              <a:lnSpc>
                <a:spcPct val="100000"/>
              </a:lnSpc>
              <a:spcBef>
                <a:spcPts val="198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755650" lvl="3" marL="1828800" marR="0" rtl="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Char char="–"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755650" lvl="4" marL="2286000" marR="0" rtl="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Char char="»"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755650" lvl="5" marL="2743200" marR="0" rtl="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Char char="•"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755650" lvl="6" marL="3200400" marR="0" rtl="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Char char="•"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755650" lvl="7" marL="3657600" marR="0" rtl="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Char char="•"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755650" lvl="8" marL="4114800" marR="0" rtl="0" algn="l">
              <a:lnSpc>
                <a:spcPct val="100000"/>
              </a:lnSpc>
              <a:spcBef>
                <a:spcPts val="166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Char char="•"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16459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11247120" y="40680645"/>
            <a:ext cx="104241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23591520" y="40680645"/>
            <a:ext cx="768096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8100" lIns="376200" spcFirstLastPara="1" rIns="376200" wrap="square" tIns="1881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image" Target="../media/image8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Relationship Id="rId4" Type="http://schemas.openxmlformats.org/officeDocument/2006/relationships/image" Target="../media/image2.jpg"/><Relationship Id="rId9" Type="http://schemas.openxmlformats.org/officeDocument/2006/relationships/image" Target="../media/image3.png"/><Relationship Id="rId15" Type="http://schemas.openxmlformats.org/officeDocument/2006/relationships/image" Target="../media/image12.png"/><Relationship Id="rId14" Type="http://schemas.openxmlformats.org/officeDocument/2006/relationships/image" Target="../media/image9.png"/><Relationship Id="rId17" Type="http://schemas.openxmlformats.org/officeDocument/2006/relationships/image" Target="../media/image7.png"/><Relationship Id="rId16" Type="http://schemas.openxmlformats.org/officeDocument/2006/relationships/image" Target="../media/image11.pn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/>
        </p:nvSpPr>
        <p:spPr>
          <a:xfrm>
            <a:off x="1324380" y="594788"/>
            <a:ext cx="30278100" cy="22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7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Modeling Nitrogen Cycling using Snow Depth and Temperature Data</a:t>
            </a:r>
            <a:endParaRPr sz="8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>
                <a:solidFill>
                  <a:schemeClr val="dk1"/>
                </a:solidFill>
              </a:rPr>
              <a:t>Govind Malasani</a:t>
            </a:r>
            <a:r>
              <a:rPr baseline="30000" lang="en-US" sz="3400">
                <a:solidFill>
                  <a:schemeClr val="dk1"/>
                </a:solidFill>
              </a:rPr>
              <a:t>1, 2</a:t>
            </a:r>
            <a:r>
              <a:rPr lang="en-US" sz="3400">
                <a:solidFill>
                  <a:schemeClr val="dk1"/>
                </a:solidFill>
              </a:rPr>
              <a:t>, Stephen Caron</a:t>
            </a:r>
            <a:r>
              <a:rPr baseline="30000" lang="en-US" sz="3400">
                <a:solidFill>
                  <a:schemeClr val="dk1"/>
                </a:solidFill>
              </a:rPr>
              <a:t>2</a:t>
            </a:r>
            <a:r>
              <a:rPr lang="en-US" sz="3400">
                <a:solidFill>
                  <a:schemeClr val="dk1"/>
                </a:solidFill>
              </a:rPr>
              <a:t>, Pamela Templer</a:t>
            </a:r>
            <a:r>
              <a:rPr baseline="30000" lang="en-US" sz="3400">
                <a:solidFill>
                  <a:schemeClr val="dk1"/>
                </a:solidFill>
              </a:rPr>
              <a:t>2</a:t>
            </a:r>
            <a:endParaRPr baseline="30000" sz="3400">
              <a:solidFill>
                <a:schemeClr val="dk1"/>
              </a:solidFill>
            </a:endParaRPr>
          </a:p>
          <a:p>
            <a:pPr indent="45720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>
                <a:solidFill>
                  <a:schemeClr val="dk1"/>
                </a:solidFill>
              </a:rPr>
              <a:t>Lynbrook High School</a:t>
            </a:r>
            <a:r>
              <a:rPr baseline="30000" lang="en-US" sz="3400">
                <a:solidFill>
                  <a:schemeClr val="dk1"/>
                </a:solidFill>
              </a:rPr>
              <a:t>1</a:t>
            </a:r>
            <a:r>
              <a:rPr lang="en-US" sz="3400">
                <a:solidFill>
                  <a:schemeClr val="dk1"/>
                </a:solidFill>
              </a:rPr>
              <a:t>; Department of Biology, Boston University</a:t>
            </a:r>
            <a:r>
              <a:rPr baseline="30000" lang="en-US" sz="3400">
                <a:solidFill>
                  <a:schemeClr val="dk1"/>
                </a:solidFill>
              </a:rPr>
              <a:t>2</a:t>
            </a:r>
            <a:endParaRPr b="1" sz="6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400" y="1657475"/>
            <a:ext cx="2934601" cy="13164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pport the Hubbard Brook Ecosystem Study" id="86" name="Google Shape;8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62663" y="38425813"/>
            <a:ext cx="8261014" cy="14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"/>
          <p:cNvSpPr txBox="1"/>
          <p:nvPr/>
        </p:nvSpPr>
        <p:spPr>
          <a:xfrm>
            <a:off x="10202325" y="25560863"/>
            <a:ext cx="109587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is an </a:t>
            </a:r>
            <a:r>
              <a:rPr b="1" lang="en-US" sz="32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elevation gradient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set in place which allows to collect data for various temperatures.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 </a:t>
            </a:r>
            <a:r>
              <a:rPr b="1" lang="en-US" sz="32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each site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at a different elevation, there are</a:t>
            </a:r>
            <a:r>
              <a:rPr b="1" lang="en-US" sz="32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 experimental plots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</a:t>
            </a:r>
            <a:r>
              <a:rPr b="1" lang="en-US" sz="32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control plot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another plot with the </a:t>
            </a:r>
            <a:r>
              <a:rPr b="1" lang="en-US" sz="32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snow cover doubled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and a third plot with the </a:t>
            </a:r>
            <a:r>
              <a:rPr b="1" lang="en-US" sz="32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snow cover halved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The snow depth and soil frost data is collected approximately every week while there is still a snow cover.</a:t>
            </a:r>
            <a:endParaRPr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2"/>
          <p:cNvSpPr txBox="1"/>
          <p:nvPr/>
        </p:nvSpPr>
        <p:spPr>
          <a:xfrm>
            <a:off x="670075" y="26408825"/>
            <a:ext cx="92424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b="1" lang="en-US" sz="3200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Hubbard Brook Experimental Forest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was used to collect all snow depth and soil frost data. This forest is located in </a:t>
            </a:r>
            <a:r>
              <a:rPr b="1" lang="en-US" sz="3200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Hampshire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has a </a:t>
            </a:r>
            <a:r>
              <a:rPr b="1" lang="en-US" sz="3200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cool and humid climate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Average monthly temperatures range from -9ºC to 18ºC. Typically here, currently, a </a:t>
            </a:r>
            <a:r>
              <a:rPr b="1" lang="en-US" sz="3200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snowpack lasts around 110 days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from late-December to mid-April.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82975" y="20831163"/>
            <a:ext cx="6033597" cy="452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44563" y="20831162"/>
            <a:ext cx="6033603" cy="4525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7">
            <a:alphaModFix/>
          </a:blip>
          <a:srcRect b="48961" l="0" r="0" t="0"/>
          <a:stretch/>
        </p:blipFill>
        <p:spPr>
          <a:xfrm>
            <a:off x="10418849" y="29645887"/>
            <a:ext cx="10387626" cy="60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8">
            <a:alphaModFix/>
          </a:blip>
          <a:srcRect b="3153" l="2360" r="38770" t="4090"/>
          <a:stretch/>
        </p:blipFill>
        <p:spPr>
          <a:xfrm>
            <a:off x="830350" y="20951889"/>
            <a:ext cx="6974944" cy="513058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4802465" y="24218818"/>
            <a:ext cx="3420600" cy="2113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449350" y="19869450"/>
            <a:ext cx="20711700" cy="8334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METHODS</a:t>
            </a:r>
            <a:endParaRPr b="0" i="0" sz="5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22358275" y="40395725"/>
            <a:ext cx="9781200" cy="8085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REFERENCES</a:t>
            </a:r>
            <a:endParaRPr sz="54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96" name="Google Shape;96;p2"/>
          <p:cNvCxnSpPr/>
          <p:nvPr/>
        </p:nvCxnSpPr>
        <p:spPr>
          <a:xfrm rot="10800000">
            <a:off x="21450875" y="20951925"/>
            <a:ext cx="32700" cy="22647300"/>
          </a:xfrm>
          <a:prstGeom prst="straightConnector1">
            <a:avLst/>
          </a:prstGeom>
          <a:noFill/>
          <a:ln cap="flat" cmpd="sng" w="88900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rotWithShape="0" dir="5400000" dist="20000">
              <a:srgbClr val="808080">
                <a:alpha val="37650"/>
              </a:srgbClr>
            </a:outerShdw>
          </a:effectLst>
        </p:spPr>
      </p:cxnSp>
      <p:sp>
        <p:nvSpPr>
          <p:cNvPr id="97" name="Google Shape;97;p2"/>
          <p:cNvSpPr/>
          <p:nvPr/>
        </p:nvSpPr>
        <p:spPr>
          <a:xfrm>
            <a:off x="22205875" y="33541210"/>
            <a:ext cx="9781200" cy="6810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ACKNOWLEDGMENTS</a:t>
            </a:r>
            <a:r>
              <a:rPr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6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469525" y="3077500"/>
            <a:ext cx="9242400" cy="8334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                                                                           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" name="Google Shape;99;p2"/>
          <p:cNvCxnSpPr/>
          <p:nvPr/>
        </p:nvCxnSpPr>
        <p:spPr>
          <a:xfrm rot="10800000">
            <a:off x="10098500" y="5082225"/>
            <a:ext cx="0" cy="14091300"/>
          </a:xfrm>
          <a:prstGeom prst="straightConnector1">
            <a:avLst/>
          </a:prstGeom>
          <a:noFill/>
          <a:ln cap="flat" cmpd="sng" w="88900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rotWithShape="0" dir="5400000" dist="20000">
              <a:srgbClr val="808080">
                <a:alpha val="37650"/>
              </a:srgbClr>
            </a:outerShdw>
          </a:effectLst>
        </p:spPr>
      </p:cxnSp>
      <p:sp>
        <p:nvSpPr>
          <p:cNvPr id="100" name="Google Shape;100;p2"/>
          <p:cNvSpPr/>
          <p:nvPr/>
        </p:nvSpPr>
        <p:spPr>
          <a:xfrm>
            <a:off x="10545825" y="3111700"/>
            <a:ext cx="21891300" cy="7992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RESULTS &amp; DISCUSSION</a:t>
            </a:r>
            <a:r>
              <a:rPr lang="en-US" sz="5400">
                <a:latin typeface="Helvetica Neue"/>
                <a:ea typeface="Helvetica Neue"/>
                <a:cs typeface="Helvetica Neue"/>
                <a:sym typeface="Helvetica Neue"/>
              </a:rPr>
              <a:t>/CONCLUSION</a:t>
            </a:r>
            <a:r>
              <a:rPr b="0" i="0" lang="en-US" sz="5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        </a:t>
            </a:r>
            <a:endParaRPr b="0" i="0" sz="5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2361575" y="34315950"/>
            <a:ext cx="9469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I would like to acknowledge the RISE program for helping  me conduct this research in a lab setting. Thanks to Steve Caron, Ryan Shipley, and Kylie Blake for mentoring me early on in the lab. Thank you Professor Templer for allowing me to join her lab. I also appreciate Rohit Suresh for his technical help on this project. Thank you to Brendan Leonardi, Kylie Blake, and Geoff Wilson for their work in the field for this experiment.</a:t>
            </a:r>
            <a:endParaRPr sz="3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9945551" y="4022011"/>
            <a:ext cx="19511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Snow Depth and Soil Frost Data</a:t>
            </a:r>
            <a:endParaRPr b="1" sz="4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21333600" y="5906925"/>
            <a:ext cx="3033900" cy="6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the graphs here show, snow depth and soil frost are inversely related and this is shown especially clearly at higher elevations.</a:t>
            </a:r>
            <a:endParaRPr b="1" sz="3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21959675" y="25970150"/>
            <a:ext cx="10387500" cy="72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According to the model, the </a:t>
            </a:r>
            <a:r>
              <a:rPr b="1" lang="en-US" sz="3200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percentage of N accessible to plants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is predicted to </a:t>
            </a:r>
            <a:r>
              <a:rPr b="1" lang="en-US" sz="3200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decrease 2.1% over 30 years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 The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percentage of N inaccessible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to plants is predicted to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by 0.7% over 30 years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 The </a:t>
            </a:r>
            <a:r>
              <a:rPr b="1" lang="en-US" sz="320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percentage of 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making up </a:t>
            </a:r>
            <a:r>
              <a:rPr b="1" lang="en-US" sz="320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plant biomass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is predicted to </a:t>
            </a:r>
            <a:r>
              <a:rPr b="1" lang="en-US" sz="320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1.4% over 30 years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 The rate of increase or decrease for each pool of N is decreasing.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This data shows how </a:t>
            </a:r>
            <a:r>
              <a:rPr b="1" lang="en-US" sz="3200">
                <a:solidFill>
                  <a:srgbClr val="4C11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 time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with increased temperature due to climate change, </a:t>
            </a:r>
            <a:r>
              <a:rPr b="1" lang="en-US" sz="3200">
                <a:solidFill>
                  <a:srgbClr val="4C11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remains in plants and in organic forms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, likely </a:t>
            </a:r>
            <a:r>
              <a:rPr b="1" lang="en-US" sz="3200">
                <a:solidFill>
                  <a:srgbClr val="4C11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due to microbes mineralizing less 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due to soil frost and </a:t>
            </a:r>
            <a:r>
              <a:rPr b="1" lang="en-US" sz="3200">
                <a:solidFill>
                  <a:srgbClr val="4C11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plants placing less N in leaf litter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Next steps for this model could include collection of empirical data to test the accuracy of the model.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18388900" y="14542475"/>
            <a:ext cx="570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 Data</a:t>
            </a:r>
            <a:endParaRPr b="1" sz="4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670075" y="4342925"/>
            <a:ext cx="9083400" cy="15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Recent studies have shown that there has been a </a:t>
            </a:r>
            <a:r>
              <a:rPr b="1" lang="en-US" sz="3600">
                <a:solidFill>
                  <a:srgbClr val="783F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decrease in microbial nitrogen (N) mineralization</a:t>
            </a: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3600">
                <a:solidFill>
                  <a:srgbClr val="783F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available N relative to plant demand for N</a:t>
            </a: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Hubbard Brook Experimental Forest, likely due in part to reduced snow depth caused by climate change. </a:t>
            </a:r>
            <a:r>
              <a:rPr b="1" lang="en-US" sz="3600">
                <a:solidFill>
                  <a:srgbClr val="0737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mineralization</a:t>
            </a: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is the </a:t>
            </a:r>
            <a:r>
              <a:rPr b="1" lang="en-US" sz="3600">
                <a:solidFill>
                  <a:srgbClr val="0737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 by which organic N (which plants cannot use) is converted to inorganic N (which plants can use).</a:t>
            </a: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High amounts of N mineralization increase losses of N from the system via leaching and gaseous emissions. On the other end, decreased mineralization directly decreases the amount of inorganic N in the soil, which hinders plant growth. </a:t>
            </a:r>
            <a:r>
              <a:rPr lang="en-US" sz="3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 order to </a:t>
            </a:r>
            <a:r>
              <a:rPr b="1" lang="en-US" sz="3600">
                <a:solidFill>
                  <a:srgbClr val="0C343D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predict the effects of changes in the winter snowpack and soil N availability on tree uptake of N</a:t>
            </a:r>
            <a:r>
              <a:rPr lang="en-US" sz="3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a </a:t>
            </a:r>
            <a:r>
              <a:rPr b="1" lang="en-US" sz="3600">
                <a:solidFill>
                  <a:srgbClr val="0C343D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model was created</a:t>
            </a:r>
            <a:r>
              <a:rPr lang="en-US" sz="3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Although there already are models that predict N levels in an ecosystem, they require many inputs. Therefore, this model aimed to accurately predict N levels while using as few model inputs as possible.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691775" y="30093875"/>
            <a:ext cx="9242400" cy="6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The model was constructed  with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three main pools of 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in mind, the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plants themselves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soil in inorganic forms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(accessible to plants)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, and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soil in organic forms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(inaccessible to plants)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 In order to determine how these values would change, equations were set up with the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rate of change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of the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three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following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variables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Microbial net N mineralization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Plant N assimilation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, and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levels in leaf </a:t>
            </a:r>
            <a:r>
              <a:rPr b="1" lang="en-US" sz="320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litter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 These rate of change equations were integrated and the integral was plotted to </a:t>
            </a:r>
            <a:r>
              <a:rPr b="1" lang="en-US" sz="320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determine the change in the levels of these variables over time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21897775" y="41354550"/>
            <a:ext cx="103875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(1) Campbell, J. Climate Change https://hubbardbrook.org/online-book-chapter/climate-change/ (accessed 2022 -08 -05). (2) Sanders-DeMott, R., P.H. Templer, P.O. Sorensen, and A.B. Reinmann. 2021. Climate Change Across Seasons Experiment (CCASE) at the Hubbard Brook Experimental Root Nitrogen Uptake Capacity ver 1. Environmental Data Initiative. https://doi.org/10.6073/pasta/b92f72bb2e3d7edbd721c25638800e32 (Accessed 2022-08-07). (3) Groffman, P. Nitrogen Cycling https://hubbardbrook.org/online-book-chapter/nitrogen-cycling/. (4) Curtin, D.; Beare, M. H.; Hernandez-Ramirez, G. Temperature and Moisture Effects on Microbial Biomass and Soil Organic Matter Mineralization. </a:t>
            </a:r>
            <a:r>
              <a:rPr i="1" lang="en-US" sz="1200">
                <a:latin typeface="Times New Roman"/>
                <a:ea typeface="Times New Roman"/>
                <a:cs typeface="Times New Roman"/>
                <a:sym typeface="Times New Roman"/>
              </a:rPr>
              <a:t>Soil Science Society of America Journal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2012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-US" sz="1200">
                <a:latin typeface="Times New Roman"/>
                <a:ea typeface="Times New Roman"/>
                <a:cs typeface="Times New Roman"/>
                <a:sym typeface="Times New Roman"/>
              </a:rPr>
              <a:t>76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(6), 2055–2067. https://doi.org/10.2136/sssaj2012.0011. (7)Groffman, P.M., J. Duran, J.L. Morse, G.F. Wilson, and M.B. Green. 2022. Soil temperature along an elevation gradient at the Hubbard Brook Experimental Forest, 2010 - present ver 1. Environmental Data Initiative. https://doi.org/10.6073/pasta/85d9bc546191e92dad23077acc90a4bf (Accessed 2022-08-08).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9">
            <a:alphaModFix/>
          </a:blip>
          <a:srcRect b="0" l="0" r="0" t="14994"/>
          <a:stretch/>
        </p:blipFill>
        <p:spPr>
          <a:xfrm>
            <a:off x="982075" y="36376450"/>
            <a:ext cx="4563900" cy="119859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525550" y="37164700"/>
            <a:ext cx="6248700" cy="60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Above is the </a:t>
            </a:r>
            <a:r>
              <a:rPr b="1" lang="en-US" sz="3000">
                <a:solidFill>
                  <a:srgbClr val="5B0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van’t Hoff equation</a:t>
            </a: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, which was used to </a:t>
            </a:r>
            <a:r>
              <a:rPr b="1" lang="en-US" sz="3000">
                <a:solidFill>
                  <a:srgbClr val="5B0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determine net N mineralization rate</a:t>
            </a: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 (R</a:t>
            </a:r>
            <a:r>
              <a:rPr baseline="30000" lang="en-US" sz="30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 generally &gt; 0.97). y is the amount of N mineralized in mg N/kg in 85 days. This was divided by 85 million to obtain the fractional net N mineralization rate per day. D is the net N mineralization at 0 degrees Celsius and b is a constant, which is around 0.05246. t is soil temperature (historically collected and fit using sinusoidal regression))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6852725" y="36535625"/>
            <a:ext cx="4563900" cy="6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rate of change of leaf litter 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was estimated (</a:t>
            </a:r>
            <a:r>
              <a:rPr b="1" lang="en-US" sz="3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around 0.0022% per year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)  by doing a linear regression of previously collected leaf data across an elevation gradient and using the correlation between elevation, temperature, and time to create an equation relating time to leaf N percentage.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145550" y="14282851"/>
            <a:ext cx="7966990" cy="5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863600" y="14798180"/>
            <a:ext cx="8260999" cy="536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222675" y="20640975"/>
            <a:ext cx="7640540" cy="4885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/>
          <p:nvPr/>
        </p:nvSpPr>
        <p:spPr>
          <a:xfrm>
            <a:off x="11859500" y="40498250"/>
            <a:ext cx="9242400" cy="27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b="1" lang="en-US" sz="32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rate of </a:t>
            </a:r>
            <a:r>
              <a:rPr b="1" lang="en-US" sz="32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change</a:t>
            </a:r>
            <a:r>
              <a:rPr b="1" lang="en-US" sz="32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plant N assimilation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 was determined using previously collected data which is then converted into percentage over time and then fit to a linear regression model to determine the rate at which it changes (</a:t>
            </a:r>
            <a:r>
              <a:rPr b="1" lang="en-US" sz="32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6.85 x 10</a:t>
            </a:r>
            <a:r>
              <a:rPr b="1" baseline="30000" lang="en-US" sz="32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-5</a:t>
            </a:r>
            <a:r>
              <a:rPr b="1" lang="en-US" sz="32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percent change per day</a:t>
            </a:r>
            <a:r>
              <a:rPr lang="en-US" sz="320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6" name="Google Shape;116;p2"/>
          <p:cNvPicPr preferRelativeResize="0"/>
          <p:nvPr/>
        </p:nvPicPr>
        <p:blipFill rotWithShape="1">
          <a:blip r:embed="rId13">
            <a:alphaModFix/>
          </a:blip>
          <a:srcRect b="8340" l="0" r="0" t="0"/>
          <a:stretch/>
        </p:blipFill>
        <p:spPr>
          <a:xfrm>
            <a:off x="10990020" y="4752775"/>
            <a:ext cx="10207805" cy="4686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p2"/>
          <p:cNvPicPr preferRelativeResize="0"/>
          <p:nvPr/>
        </p:nvPicPr>
        <p:blipFill rotWithShape="1">
          <a:blip r:embed="rId14">
            <a:alphaModFix/>
          </a:blip>
          <a:srcRect b="6881" l="0" r="0" t="0"/>
          <a:stretch/>
        </p:blipFill>
        <p:spPr>
          <a:xfrm>
            <a:off x="10990025" y="9478227"/>
            <a:ext cx="10207801" cy="4686297"/>
          </a:xfrm>
          <a:prstGeom prst="rect">
            <a:avLst/>
          </a:prstGeom>
          <a:noFill/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15">
            <a:alphaModFix/>
          </a:blip>
          <a:srcRect b="0" l="-4275" r="0" t="-4997"/>
          <a:stretch/>
        </p:blipFill>
        <p:spPr>
          <a:xfrm>
            <a:off x="24503275" y="9629100"/>
            <a:ext cx="7588201" cy="5130575"/>
          </a:xfrm>
          <a:prstGeom prst="rect">
            <a:avLst/>
          </a:prstGeom>
          <a:noFill/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2"/>
          <p:cNvPicPr preferRelativeResize="0"/>
          <p:nvPr/>
        </p:nvPicPr>
        <p:blipFill rotWithShape="1">
          <a:blip r:embed="rId16">
            <a:alphaModFix/>
          </a:blip>
          <a:srcRect b="0" l="-4275" r="0" t="-4329"/>
          <a:stretch/>
        </p:blipFill>
        <p:spPr>
          <a:xfrm>
            <a:off x="24503275" y="4165999"/>
            <a:ext cx="7588198" cy="53685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0" name="Google Shape;120;p2"/>
          <p:cNvSpPr/>
          <p:nvPr/>
        </p:nvSpPr>
        <p:spPr>
          <a:xfrm rot="-5400000">
            <a:off x="9620250" y="6812175"/>
            <a:ext cx="3276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Snow Depth (cm)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2"/>
          <p:cNvSpPr/>
          <p:nvPr/>
        </p:nvSpPr>
        <p:spPr>
          <a:xfrm rot="-5400000">
            <a:off x="9620250" y="11326100"/>
            <a:ext cx="3276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Soil Frost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 (cm)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2"/>
          <p:cNvSpPr/>
          <p:nvPr/>
        </p:nvSpPr>
        <p:spPr>
          <a:xfrm rot="-5400000">
            <a:off x="23567975" y="6814650"/>
            <a:ext cx="25041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Snow Depth (cm)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"/>
          <p:cNvSpPr/>
          <p:nvPr/>
        </p:nvSpPr>
        <p:spPr>
          <a:xfrm rot="-5400000">
            <a:off x="23181713" y="11742838"/>
            <a:ext cx="3276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Snow Depth (cm)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"/>
          <p:cNvSpPr/>
          <p:nvPr/>
        </p:nvSpPr>
        <p:spPr>
          <a:xfrm rot="-5400000">
            <a:off x="9136113" y="16302613"/>
            <a:ext cx="3276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Fraction of Accessible (inorganic) Soil N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2"/>
          <p:cNvSpPr/>
          <p:nvPr/>
        </p:nvSpPr>
        <p:spPr>
          <a:xfrm rot="-5400000">
            <a:off x="21863338" y="17154463"/>
            <a:ext cx="3276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Fraction of Inaccessible (organic) Soil N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"/>
          <p:cNvSpPr/>
          <p:nvPr/>
        </p:nvSpPr>
        <p:spPr>
          <a:xfrm rot="-5400000">
            <a:off x="20302463" y="22736113"/>
            <a:ext cx="3276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Fraction of N making up Plant Biomass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25393650" y="25558025"/>
            <a:ext cx="1809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Time (days)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27418450" y="20133750"/>
            <a:ext cx="1809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Time (days)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4026300" y="19336050"/>
            <a:ext cx="1809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Time (days)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25736550" y="4203725"/>
            <a:ext cx="55056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Snow Depth at Higher Altitudes over time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25799050" y="9713450"/>
            <a:ext cx="5505600" cy="374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Snow Depth at Lower Altitudes over time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2" name="Google Shape;132;p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273650" y="35891529"/>
            <a:ext cx="8261001" cy="4633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2014-04-07T21:10:39Z</dcterms:created>
  <dc:creator>Anna Greenswag</dc:creator>
</cp:coreProperties>
</file>