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32918400" cy="3657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18A3"/>
    <a:srgbClr val="14C8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854"/>
    <p:restoredTop sz="94627"/>
  </p:normalViewPr>
  <p:slideViewPr>
    <p:cSldViewPr snapToGrid="0" snapToObjects="1">
      <p:cViewPr>
        <p:scale>
          <a:sx n="33" d="100"/>
          <a:sy n="33" d="100"/>
        </p:scale>
        <p:origin x="2424" y="-4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rebecca.adler\Downloads\BU%20Research\Belle_Isle_info.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rebecca.adler\Downloads\BU%20Research\8:2\Final_Plum_Island_Info.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Arial" panose="020B0604020202020204" pitchFamily="34" charset="0"/>
                <a:ea typeface="+mn-ea"/>
                <a:cs typeface="Arial" panose="020B0604020202020204" pitchFamily="34" charset="0"/>
              </a:defRPr>
            </a:pPr>
            <a:r>
              <a:rPr lang="en-US"/>
              <a:t>A</a:t>
            </a:r>
          </a:p>
        </c:rich>
      </c:tx>
      <c:layout>
        <c:manualLayout>
          <c:xMode val="edge"/>
          <c:yMode val="edge"/>
          <c:x val="0.95510669734020925"/>
          <c:y val="6.321918040066027E-3"/>
        </c:manualLayout>
      </c:layout>
      <c:overlay val="1"/>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v>Average Methane Flux</c:v>
          </c:tx>
          <c:spPr>
            <a:solidFill>
              <a:schemeClr val="accent3"/>
            </a:solidFill>
            <a:ln>
              <a:noFill/>
            </a:ln>
            <a:effectLst/>
          </c:spPr>
          <c:invertIfNegative val="0"/>
          <c:errBars>
            <c:errBarType val="both"/>
            <c:errValType val="cust"/>
            <c:noEndCap val="0"/>
            <c:plus>
              <c:numRef>
                <c:f>'Table 1'!$V$22:$V$26</c:f>
                <c:numCache>
                  <c:formatCode>General</c:formatCode>
                  <c:ptCount val="5"/>
                  <c:pt idx="0">
                    <c:v>12.411377119277656</c:v>
                  </c:pt>
                  <c:pt idx="1">
                    <c:v>15.020408505152572</c:v>
                  </c:pt>
                  <c:pt idx="2">
                    <c:v>4.1124663157508818</c:v>
                  </c:pt>
                  <c:pt idx="3">
                    <c:v>5.0284987342061367</c:v>
                  </c:pt>
                  <c:pt idx="4">
                    <c:v>11.385089492093917</c:v>
                  </c:pt>
                </c:numCache>
              </c:numRef>
            </c:plus>
            <c:minus>
              <c:numRef>
                <c:f>'Table 1'!$V$22:$V$26</c:f>
                <c:numCache>
                  <c:formatCode>General</c:formatCode>
                  <c:ptCount val="5"/>
                  <c:pt idx="0">
                    <c:v>12.411377119277656</c:v>
                  </c:pt>
                  <c:pt idx="1">
                    <c:v>15.020408505152572</c:v>
                  </c:pt>
                  <c:pt idx="2">
                    <c:v>4.1124663157508818</c:v>
                  </c:pt>
                  <c:pt idx="3">
                    <c:v>5.0284987342061367</c:v>
                  </c:pt>
                  <c:pt idx="4">
                    <c:v>11.385089492093917</c:v>
                  </c:pt>
                </c:numCache>
              </c:numRef>
            </c:minus>
            <c:spPr>
              <a:noFill/>
              <a:ln w="9525" cap="flat" cmpd="sng" algn="ctr">
                <a:solidFill>
                  <a:schemeClr val="tx1">
                    <a:lumMod val="65000"/>
                    <a:lumOff val="35000"/>
                  </a:schemeClr>
                </a:solidFill>
                <a:round/>
              </a:ln>
              <a:effectLst/>
            </c:spPr>
          </c:errBars>
          <c:cat>
            <c:strRef>
              <c:f>'Table 1'!$A$30:$A$34</c:f>
              <c:strCache>
                <c:ptCount val="5"/>
                <c:pt idx="0">
                  <c:v>Sediment</c:v>
                </c:pt>
                <c:pt idx="1">
                  <c:v>Scarp</c:v>
                </c:pt>
                <c:pt idx="2">
                  <c:v>Low</c:v>
                </c:pt>
                <c:pt idx="3">
                  <c:v>Pan</c:v>
                </c:pt>
                <c:pt idx="4">
                  <c:v>High</c:v>
                </c:pt>
              </c:strCache>
            </c:strRef>
          </c:cat>
          <c:val>
            <c:numRef>
              <c:f>'Table 1'!$U$30:$U$34</c:f>
              <c:numCache>
                <c:formatCode>General</c:formatCode>
                <c:ptCount val="5"/>
                <c:pt idx="0">
                  <c:v>22.819227816446755</c:v>
                </c:pt>
                <c:pt idx="1">
                  <c:v>11.151861889748846</c:v>
                </c:pt>
                <c:pt idx="2">
                  <c:v>29.32242748694053</c:v>
                </c:pt>
                <c:pt idx="3">
                  <c:v>28.244417549930436</c:v>
                </c:pt>
                <c:pt idx="4">
                  <c:v>-6.1815676646182238</c:v>
                </c:pt>
              </c:numCache>
            </c:numRef>
          </c:val>
          <c:extLst>
            <c:ext xmlns:c16="http://schemas.microsoft.com/office/drawing/2014/chart" uri="{C3380CC4-5D6E-409C-BE32-E72D297353CC}">
              <c16:uniqueId val="{00000000-6A8C-434E-8E77-2FD9B285F377}"/>
            </c:ext>
          </c:extLst>
        </c:ser>
        <c:ser>
          <c:idx val="1"/>
          <c:order val="1"/>
          <c:tx>
            <c:v>Average CO2 Flux</c:v>
          </c:tx>
          <c:spPr>
            <a:solidFill>
              <a:schemeClr val="accent6">
                <a:lumMod val="60000"/>
                <a:lumOff val="40000"/>
              </a:schemeClr>
            </a:solidFill>
            <a:ln>
              <a:noFill/>
            </a:ln>
            <a:effectLst/>
          </c:spPr>
          <c:invertIfNegative val="0"/>
          <c:errBars>
            <c:errBarType val="both"/>
            <c:errValType val="cust"/>
            <c:noEndCap val="0"/>
            <c:plus>
              <c:numRef>
                <c:f>'Table 1'!$K$30:$K$34</c:f>
                <c:numCache>
                  <c:formatCode>General</c:formatCode>
                  <c:ptCount val="5"/>
                  <c:pt idx="0">
                    <c:v>1.5851396186468136</c:v>
                  </c:pt>
                  <c:pt idx="1">
                    <c:v>2.8867350931946287</c:v>
                  </c:pt>
                  <c:pt idx="2">
                    <c:v>1.1146299374880775</c:v>
                  </c:pt>
                  <c:pt idx="3">
                    <c:v>0.84924226491684562</c:v>
                  </c:pt>
                  <c:pt idx="4">
                    <c:v>3.6344852076742975</c:v>
                  </c:pt>
                </c:numCache>
              </c:numRef>
            </c:plus>
            <c:minus>
              <c:numRef>
                <c:f>'Table 1'!$K$30:$K$34</c:f>
                <c:numCache>
                  <c:formatCode>General</c:formatCode>
                  <c:ptCount val="5"/>
                  <c:pt idx="0">
                    <c:v>1.5851396186468136</c:v>
                  </c:pt>
                  <c:pt idx="1">
                    <c:v>2.8867350931946287</c:v>
                  </c:pt>
                  <c:pt idx="2">
                    <c:v>1.1146299374880775</c:v>
                  </c:pt>
                  <c:pt idx="3">
                    <c:v>0.84924226491684562</c:v>
                  </c:pt>
                  <c:pt idx="4">
                    <c:v>3.6344852076742975</c:v>
                  </c:pt>
                </c:numCache>
              </c:numRef>
            </c:minus>
            <c:spPr>
              <a:noFill/>
              <a:ln w="9525" cap="flat" cmpd="sng" algn="ctr">
                <a:solidFill>
                  <a:schemeClr val="tx1">
                    <a:lumMod val="65000"/>
                    <a:lumOff val="35000"/>
                  </a:schemeClr>
                </a:solidFill>
                <a:round/>
              </a:ln>
              <a:effectLst/>
            </c:spPr>
          </c:errBars>
          <c:cat>
            <c:strRef>
              <c:f>'Table 1'!$A$30:$A$34</c:f>
              <c:strCache>
                <c:ptCount val="5"/>
                <c:pt idx="0">
                  <c:v>Sediment</c:v>
                </c:pt>
                <c:pt idx="1">
                  <c:v>Scarp</c:v>
                </c:pt>
                <c:pt idx="2">
                  <c:v>Low</c:v>
                </c:pt>
                <c:pt idx="3">
                  <c:v>Pan</c:v>
                </c:pt>
                <c:pt idx="4">
                  <c:v>High</c:v>
                </c:pt>
              </c:strCache>
            </c:strRef>
          </c:cat>
          <c:val>
            <c:numRef>
              <c:f>'Table 1'!$J$30:$J$34</c:f>
              <c:numCache>
                <c:formatCode>General</c:formatCode>
                <c:ptCount val="5"/>
                <c:pt idx="0">
                  <c:v>0.82707533239873365</c:v>
                </c:pt>
                <c:pt idx="1">
                  <c:v>0.26067701484344119</c:v>
                </c:pt>
                <c:pt idx="2">
                  <c:v>2.3150445365631933</c:v>
                </c:pt>
                <c:pt idx="3">
                  <c:v>1.5242440972200793</c:v>
                </c:pt>
                <c:pt idx="4">
                  <c:v>3.9996418602321917</c:v>
                </c:pt>
              </c:numCache>
            </c:numRef>
          </c:val>
          <c:extLst>
            <c:ext xmlns:c16="http://schemas.microsoft.com/office/drawing/2014/chart" uri="{C3380CC4-5D6E-409C-BE32-E72D297353CC}">
              <c16:uniqueId val="{00000001-6A8C-434E-8E77-2FD9B285F377}"/>
            </c:ext>
          </c:extLst>
        </c:ser>
        <c:dLbls>
          <c:showLegendKey val="0"/>
          <c:showVal val="0"/>
          <c:showCatName val="0"/>
          <c:showSerName val="0"/>
          <c:showPercent val="0"/>
          <c:showBubbleSize val="0"/>
        </c:dLbls>
        <c:gapWidth val="219"/>
        <c:overlap val="-27"/>
        <c:axId val="290492143"/>
        <c:axId val="374565087"/>
      </c:barChart>
      <c:catAx>
        <c:axId val="290492143"/>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74565087"/>
        <c:crosses val="autoZero"/>
        <c:auto val="1"/>
        <c:lblAlgn val="ctr"/>
        <c:lblOffset val="100"/>
        <c:noMultiLvlLbl val="0"/>
      </c:catAx>
      <c:valAx>
        <c:axId val="374565087"/>
        <c:scaling>
          <c:orientation val="minMax"/>
          <c:min val="-40"/>
        </c:scaling>
        <c:delete val="0"/>
        <c:axPos val="l"/>
        <c:title>
          <c:tx>
            <c:rich>
              <a:bodyPr rot="-5400000" spcFirstLastPara="1" vertOverflow="ellipsis" vert="horz" wrap="square" anchor="ctr" anchorCtr="1"/>
              <a:lstStyle/>
              <a:p>
                <a:pPr>
                  <a:defRPr sz="1500" b="0" i="0" u="none" strike="noStrike" kern="1200" baseline="0">
                    <a:solidFill>
                      <a:schemeClr val="tx1"/>
                    </a:solidFill>
                    <a:latin typeface="Arial" panose="020B0604020202020204" pitchFamily="34" charset="0"/>
                    <a:ea typeface="+mn-ea"/>
                    <a:cs typeface="Arial" panose="020B0604020202020204" pitchFamily="34" charset="0"/>
                  </a:defRPr>
                </a:pPr>
                <a:r>
                  <a:rPr lang="en-US" sz="1500" dirty="0"/>
                  <a:t>Carbon Flux (CO</a:t>
                </a:r>
                <a:r>
                  <a:rPr lang="en-US" sz="1500" baseline="-25000" dirty="0"/>
                  <a:t>2</a:t>
                </a:r>
                <a:r>
                  <a:rPr lang="en-US" sz="1500" dirty="0"/>
                  <a:t> eq. µmol m</a:t>
                </a:r>
                <a:r>
                  <a:rPr lang="en-US" sz="1500" baseline="30000" dirty="0"/>
                  <a:t>-2</a:t>
                </a:r>
                <a:r>
                  <a:rPr lang="en-US" sz="1500" dirty="0"/>
                  <a:t> h</a:t>
                </a:r>
                <a:r>
                  <a:rPr lang="en-US" sz="1500" baseline="30000" dirty="0"/>
                  <a:t>-1</a:t>
                </a:r>
                <a:r>
                  <a:rPr lang="en-US" sz="1500" dirty="0"/>
                  <a:t>)</a:t>
                </a:r>
              </a:p>
            </c:rich>
          </c:tx>
          <c:overlay val="0"/>
          <c:spPr>
            <a:noFill/>
            <a:ln>
              <a:noFill/>
            </a:ln>
            <a:effectLst/>
          </c:spPr>
          <c:txPr>
            <a:bodyPr rot="-5400000" spcFirstLastPara="1" vertOverflow="ellipsis" vert="horz" wrap="square" anchor="ctr" anchorCtr="1"/>
            <a:lstStyle/>
            <a:p>
              <a:pPr>
                <a:defRPr sz="15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904921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sz="16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Arial" panose="020B0604020202020204" pitchFamily="34" charset="0"/>
                <a:ea typeface="+mn-ea"/>
                <a:cs typeface="Arial" panose="020B0604020202020204" pitchFamily="34" charset="0"/>
              </a:defRPr>
            </a:pPr>
            <a:r>
              <a:rPr lang="en-US"/>
              <a:t>B</a:t>
            </a:r>
          </a:p>
        </c:rich>
      </c:tx>
      <c:layout>
        <c:manualLayout>
          <c:xMode val="edge"/>
          <c:yMode val="edge"/>
          <c:x val="0.95713031178942898"/>
          <c:y val="3.1609582332881754E-3"/>
        </c:manualLayout>
      </c:layout>
      <c:overlay val="1"/>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v>Average Methane Flux</c:v>
          </c:tx>
          <c:spPr>
            <a:solidFill>
              <a:schemeClr val="bg2">
                <a:lumMod val="50000"/>
              </a:schemeClr>
            </a:solidFill>
            <a:ln>
              <a:noFill/>
            </a:ln>
            <a:effectLst/>
          </c:spPr>
          <c:invertIfNegative val="0"/>
          <c:errBars>
            <c:errBarType val="both"/>
            <c:errValType val="cust"/>
            <c:noEndCap val="0"/>
            <c:plus>
              <c:numRef>
                <c:f>Sheet1!$Q$22:$Q$26</c:f>
                <c:numCache>
                  <c:formatCode>General</c:formatCode>
                  <c:ptCount val="5"/>
                  <c:pt idx="0">
                    <c:v>16.278196064386197</c:v>
                  </c:pt>
                  <c:pt idx="1">
                    <c:v>13.524738084982774</c:v>
                  </c:pt>
                  <c:pt idx="2">
                    <c:v>18.526861049004232</c:v>
                  </c:pt>
                  <c:pt idx="3">
                    <c:v>15.872535135364664</c:v>
                  </c:pt>
                  <c:pt idx="4">
                    <c:v>12.522721067944328</c:v>
                  </c:pt>
                </c:numCache>
              </c:numRef>
            </c:plus>
            <c:minus>
              <c:numRef>
                <c:f>Sheet1!$Q$22:$Q$26</c:f>
                <c:numCache>
                  <c:formatCode>General</c:formatCode>
                  <c:ptCount val="5"/>
                  <c:pt idx="0">
                    <c:v>16.278196064386197</c:v>
                  </c:pt>
                  <c:pt idx="1">
                    <c:v>13.524738084982774</c:v>
                  </c:pt>
                  <c:pt idx="2">
                    <c:v>18.526861049004232</c:v>
                  </c:pt>
                  <c:pt idx="3">
                    <c:v>15.872535135364664</c:v>
                  </c:pt>
                  <c:pt idx="4">
                    <c:v>12.522721067944328</c:v>
                  </c:pt>
                </c:numCache>
              </c:numRef>
            </c:minus>
            <c:spPr>
              <a:noFill/>
              <a:ln w="9525" cap="flat" cmpd="sng" algn="ctr">
                <a:solidFill>
                  <a:schemeClr val="tx1">
                    <a:lumMod val="65000"/>
                    <a:lumOff val="35000"/>
                  </a:schemeClr>
                </a:solidFill>
                <a:round/>
              </a:ln>
              <a:effectLst/>
            </c:spPr>
          </c:errBars>
          <c:cat>
            <c:strRef>
              <c:f>Sheet1!$A$22:$A$26</c:f>
              <c:strCache>
                <c:ptCount val="5"/>
                <c:pt idx="0">
                  <c:v>Sediment</c:v>
                </c:pt>
                <c:pt idx="1">
                  <c:v>scarp</c:v>
                </c:pt>
                <c:pt idx="2">
                  <c:v>low</c:v>
                </c:pt>
                <c:pt idx="3">
                  <c:v>distchliss</c:v>
                </c:pt>
                <c:pt idx="4">
                  <c:v>high</c:v>
                </c:pt>
              </c:strCache>
            </c:strRef>
          </c:cat>
          <c:val>
            <c:numRef>
              <c:f>Sheet1!$P$22:$P$26</c:f>
              <c:numCache>
                <c:formatCode>General</c:formatCode>
                <c:ptCount val="5"/>
                <c:pt idx="0">
                  <c:v>12.501932367513669</c:v>
                </c:pt>
                <c:pt idx="1">
                  <c:v>-16.82228821338412</c:v>
                </c:pt>
                <c:pt idx="2">
                  <c:v>-20.157139385275702</c:v>
                </c:pt>
                <c:pt idx="3">
                  <c:v>-5.5359235940728189</c:v>
                </c:pt>
                <c:pt idx="4">
                  <c:v>7.3667394046889143</c:v>
                </c:pt>
              </c:numCache>
            </c:numRef>
          </c:val>
          <c:extLst>
            <c:ext xmlns:c16="http://schemas.microsoft.com/office/drawing/2014/chart" uri="{C3380CC4-5D6E-409C-BE32-E72D297353CC}">
              <c16:uniqueId val="{00000000-5009-A447-92AB-E8491A6D320A}"/>
            </c:ext>
          </c:extLst>
        </c:ser>
        <c:ser>
          <c:idx val="1"/>
          <c:order val="1"/>
          <c:tx>
            <c:v>Average CO2 Flux</c:v>
          </c:tx>
          <c:spPr>
            <a:solidFill>
              <a:schemeClr val="accent6">
                <a:lumMod val="75000"/>
              </a:schemeClr>
            </a:solidFill>
            <a:ln>
              <a:noFill/>
            </a:ln>
            <a:effectLst/>
          </c:spPr>
          <c:invertIfNegative val="0"/>
          <c:errBars>
            <c:errBarType val="both"/>
            <c:errValType val="cust"/>
            <c:noEndCap val="0"/>
            <c:plus>
              <c:numRef>
                <c:f>Sheet1!$K$22:$K$26</c:f>
                <c:numCache>
                  <c:formatCode>General</c:formatCode>
                  <c:ptCount val="5"/>
                  <c:pt idx="0">
                    <c:v>2.984806859428597</c:v>
                  </c:pt>
                  <c:pt idx="1">
                    <c:v>1.825389802860931</c:v>
                  </c:pt>
                  <c:pt idx="2">
                    <c:v>1.9778270468444921</c:v>
                  </c:pt>
                  <c:pt idx="3">
                    <c:v>0.88080107987738021</c:v>
                  </c:pt>
                  <c:pt idx="4">
                    <c:v>1.2750793906145907</c:v>
                  </c:pt>
                </c:numCache>
              </c:numRef>
            </c:plus>
            <c:minus>
              <c:numRef>
                <c:f>Sheet1!$K$22:$K$26</c:f>
                <c:numCache>
                  <c:formatCode>General</c:formatCode>
                  <c:ptCount val="5"/>
                  <c:pt idx="0">
                    <c:v>2.984806859428597</c:v>
                  </c:pt>
                  <c:pt idx="1">
                    <c:v>1.825389802860931</c:v>
                  </c:pt>
                  <c:pt idx="2">
                    <c:v>1.9778270468444921</c:v>
                  </c:pt>
                  <c:pt idx="3">
                    <c:v>0.88080107987738021</c:v>
                  </c:pt>
                  <c:pt idx="4">
                    <c:v>1.2750793906145907</c:v>
                  </c:pt>
                </c:numCache>
              </c:numRef>
            </c:minus>
            <c:spPr>
              <a:noFill/>
              <a:ln w="9525" cap="flat" cmpd="sng" algn="ctr">
                <a:solidFill>
                  <a:schemeClr val="tx1">
                    <a:lumMod val="65000"/>
                    <a:lumOff val="35000"/>
                  </a:schemeClr>
                </a:solidFill>
                <a:round/>
              </a:ln>
              <a:effectLst/>
            </c:spPr>
          </c:errBars>
          <c:val>
            <c:numRef>
              <c:f>Sheet1!$J$22:$J$26</c:f>
              <c:numCache>
                <c:formatCode>General</c:formatCode>
                <c:ptCount val="5"/>
                <c:pt idx="0">
                  <c:v>-6.9677012802779457</c:v>
                </c:pt>
                <c:pt idx="1">
                  <c:v>0.80846319043911707</c:v>
                </c:pt>
                <c:pt idx="2">
                  <c:v>-4.0069284204982276</c:v>
                </c:pt>
                <c:pt idx="3">
                  <c:v>-0.5890581641248519</c:v>
                </c:pt>
                <c:pt idx="4">
                  <c:v>1.1895230639074776</c:v>
                </c:pt>
              </c:numCache>
            </c:numRef>
          </c:val>
          <c:extLst>
            <c:ext xmlns:c16="http://schemas.microsoft.com/office/drawing/2014/chart" uri="{C3380CC4-5D6E-409C-BE32-E72D297353CC}">
              <c16:uniqueId val="{00000001-5009-A447-92AB-E8491A6D320A}"/>
            </c:ext>
          </c:extLst>
        </c:ser>
        <c:dLbls>
          <c:showLegendKey val="0"/>
          <c:showVal val="0"/>
          <c:showCatName val="0"/>
          <c:showSerName val="0"/>
          <c:showPercent val="0"/>
          <c:showBubbleSize val="0"/>
        </c:dLbls>
        <c:gapWidth val="219"/>
        <c:overlap val="-27"/>
        <c:axId val="292126847"/>
        <c:axId val="315239583"/>
      </c:barChart>
      <c:catAx>
        <c:axId val="292126847"/>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15239583"/>
        <c:crosses val="autoZero"/>
        <c:auto val="1"/>
        <c:lblAlgn val="ctr"/>
        <c:lblOffset val="100"/>
        <c:noMultiLvlLbl val="0"/>
      </c:catAx>
      <c:valAx>
        <c:axId val="315239583"/>
        <c:scaling>
          <c:orientation val="minMax"/>
          <c:max val="40"/>
          <c:min val="-40"/>
        </c:scaling>
        <c:delete val="0"/>
        <c:axPos val="l"/>
        <c:title>
          <c:tx>
            <c:rich>
              <a:bodyPr rot="-5400000" spcFirstLastPara="1" vertOverflow="ellipsis" vert="horz" wrap="square" anchor="ctr" anchorCtr="1"/>
              <a:lstStyle/>
              <a:p>
                <a:pPr>
                  <a:defRPr sz="1500" b="0" i="0" u="none" strike="noStrike" kern="1200" baseline="0">
                    <a:solidFill>
                      <a:schemeClr val="tx1"/>
                    </a:solidFill>
                    <a:latin typeface="Arial" panose="020B0604020202020204" pitchFamily="34" charset="0"/>
                    <a:ea typeface="+mn-ea"/>
                    <a:cs typeface="Arial" panose="020B0604020202020204" pitchFamily="34" charset="0"/>
                  </a:defRPr>
                </a:pPr>
                <a:r>
                  <a:rPr lang="en-US" sz="1500" dirty="0"/>
                  <a:t>Carbon Flux (CO</a:t>
                </a:r>
                <a:r>
                  <a:rPr lang="en-US" sz="1500" baseline="-25000" dirty="0"/>
                  <a:t>2</a:t>
                </a:r>
                <a:r>
                  <a:rPr lang="en-US" sz="1500" dirty="0"/>
                  <a:t> eq. µmol m</a:t>
                </a:r>
                <a:r>
                  <a:rPr lang="en-US" sz="1500" baseline="30000" dirty="0"/>
                  <a:t>-2</a:t>
                </a:r>
                <a:r>
                  <a:rPr lang="en-US" sz="1500" dirty="0"/>
                  <a:t> h</a:t>
                </a:r>
                <a:r>
                  <a:rPr lang="en-US" sz="1500" baseline="30000" dirty="0"/>
                  <a:t>-1</a:t>
                </a:r>
                <a:r>
                  <a:rPr lang="en-US" sz="1500" dirty="0"/>
                  <a:t>)</a:t>
                </a:r>
              </a:p>
            </c:rich>
          </c:tx>
          <c:overlay val="0"/>
          <c:spPr>
            <a:noFill/>
            <a:ln>
              <a:noFill/>
            </a:ln>
            <a:effectLst/>
          </c:spPr>
          <c:txPr>
            <a:bodyPr rot="-5400000" spcFirstLastPara="1" vertOverflow="ellipsis" vert="horz" wrap="square" anchor="ctr" anchorCtr="1"/>
            <a:lstStyle/>
            <a:p>
              <a:pPr>
                <a:defRPr sz="15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921268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sz="1600">
          <a:solidFill>
            <a:schemeClr val="tx1"/>
          </a:solidFill>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0.33663</cdr:x>
      <cdr:y>0.85244</cdr:y>
    </cdr:from>
    <cdr:to>
      <cdr:x>0.45036</cdr:x>
      <cdr:y>0.92411</cdr:y>
    </cdr:to>
    <cdr:sp macro="" textlink="">
      <cdr:nvSpPr>
        <cdr:cNvPr id="2" name="TextBox 1">
          <a:extLst xmlns:a="http://schemas.openxmlformats.org/drawingml/2006/main">
            <a:ext uri="{FF2B5EF4-FFF2-40B4-BE49-F238E27FC236}">
              <a16:creationId xmlns:a16="http://schemas.microsoft.com/office/drawing/2014/main" id="{0AEF9CE0-B07C-6743-809D-FE251CC9135D}"/>
            </a:ext>
          </a:extLst>
        </cdr:cNvPr>
        <cdr:cNvSpPr txBox="1"/>
      </cdr:nvSpPr>
      <cdr:spPr>
        <a:xfrm xmlns:a="http://schemas.openxmlformats.org/drawingml/2006/main">
          <a:off x="2385490" y="4363018"/>
          <a:ext cx="805863" cy="366842"/>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US" sz="1500" dirty="0">
              <a:latin typeface="Arial" panose="020B0604020202020204" pitchFamily="34" charset="0"/>
              <a:cs typeface="Arial" panose="020B0604020202020204" pitchFamily="34" charset="0"/>
            </a:rPr>
            <a:t>Scarp</a:t>
          </a:r>
        </a:p>
      </cdr:txBody>
    </cdr:sp>
  </cdr:relSizeAnchor>
  <cdr:relSizeAnchor xmlns:cdr="http://schemas.openxmlformats.org/drawingml/2006/chartDrawing">
    <cdr:from>
      <cdr:x>0.48544</cdr:x>
      <cdr:y>0.85244</cdr:y>
    </cdr:from>
    <cdr:to>
      <cdr:x>0.59917</cdr:x>
      <cdr:y>0.92588</cdr:y>
    </cdr:to>
    <cdr:sp macro="" textlink="">
      <cdr:nvSpPr>
        <cdr:cNvPr id="3" name="TextBox 1">
          <a:extLst xmlns:a="http://schemas.openxmlformats.org/drawingml/2006/main">
            <a:ext uri="{FF2B5EF4-FFF2-40B4-BE49-F238E27FC236}">
              <a16:creationId xmlns:a16="http://schemas.microsoft.com/office/drawing/2014/main" id="{AF58ECA5-8CB0-C92F-3B4D-AD7374DDDDE5}"/>
            </a:ext>
          </a:extLst>
        </cdr:cNvPr>
        <cdr:cNvSpPr txBox="1"/>
      </cdr:nvSpPr>
      <cdr:spPr>
        <a:xfrm xmlns:a="http://schemas.openxmlformats.org/drawingml/2006/main">
          <a:off x="3439999" y="4363018"/>
          <a:ext cx="805863" cy="375912"/>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500" dirty="0">
              <a:latin typeface="Arial" panose="020B0604020202020204" pitchFamily="34" charset="0"/>
              <a:cs typeface="Arial" panose="020B0604020202020204" pitchFamily="34" charset="0"/>
            </a:rPr>
            <a:t>Low</a:t>
          </a:r>
        </a:p>
      </cdr:txBody>
    </cdr:sp>
  </cdr:relSizeAnchor>
  <cdr:relSizeAnchor xmlns:cdr="http://schemas.openxmlformats.org/drawingml/2006/chartDrawing">
    <cdr:from>
      <cdr:x>0.65573</cdr:x>
      <cdr:y>0.85244</cdr:y>
    </cdr:from>
    <cdr:to>
      <cdr:x>0.8412</cdr:x>
      <cdr:y>0.90632</cdr:y>
    </cdr:to>
    <cdr:sp macro="" textlink="">
      <cdr:nvSpPr>
        <cdr:cNvPr id="4" name="TextBox 1">
          <a:extLst xmlns:a="http://schemas.openxmlformats.org/drawingml/2006/main">
            <a:ext uri="{FF2B5EF4-FFF2-40B4-BE49-F238E27FC236}">
              <a16:creationId xmlns:a16="http://schemas.microsoft.com/office/drawing/2014/main" id="{CB277468-6B5D-2FE8-9FCA-748DE4C1ACCC}"/>
            </a:ext>
          </a:extLst>
        </cdr:cNvPr>
        <cdr:cNvSpPr txBox="1"/>
      </cdr:nvSpPr>
      <cdr:spPr>
        <a:xfrm xmlns:a="http://schemas.openxmlformats.org/drawingml/2006/main">
          <a:off x="4646695" y="4363017"/>
          <a:ext cx="1314291" cy="275797"/>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500" i="1" dirty="0" err="1">
              <a:latin typeface="Arial" panose="020B0604020202020204" pitchFamily="34" charset="0"/>
              <a:cs typeface="Arial" panose="020B0604020202020204" pitchFamily="34" charset="0"/>
            </a:rPr>
            <a:t>Distichlis</a:t>
          </a:r>
          <a:endParaRPr lang="en-US" sz="1500" i="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0.81453</cdr:x>
      <cdr:y>0.86059</cdr:y>
    </cdr:from>
    <cdr:to>
      <cdr:x>1</cdr:x>
      <cdr:y>0.91448</cdr:y>
    </cdr:to>
    <cdr:sp macro="" textlink="">
      <cdr:nvSpPr>
        <cdr:cNvPr id="5" name="TextBox 1">
          <a:extLst xmlns:a="http://schemas.openxmlformats.org/drawingml/2006/main">
            <a:ext uri="{FF2B5EF4-FFF2-40B4-BE49-F238E27FC236}">
              <a16:creationId xmlns:a16="http://schemas.microsoft.com/office/drawing/2014/main" id="{795D19CB-5218-FC26-5926-600D42D5722B}"/>
            </a:ext>
          </a:extLst>
        </cdr:cNvPr>
        <cdr:cNvSpPr txBox="1"/>
      </cdr:nvSpPr>
      <cdr:spPr>
        <a:xfrm xmlns:a="http://schemas.openxmlformats.org/drawingml/2006/main">
          <a:off x="5788928" y="4404735"/>
          <a:ext cx="1314294" cy="275823"/>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500" dirty="0">
              <a:latin typeface="Arial" panose="020B0604020202020204" pitchFamily="34" charset="0"/>
              <a:cs typeface="Arial" panose="020B0604020202020204" pitchFamily="34" charset="0"/>
            </a:rPr>
            <a:t>High</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7F53D6-6680-6242-87B7-1EB71EEA440C}" type="datetimeFigureOut">
              <a:rPr lang="en-US" smtClean="0"/>
              <a:t>8/9/22</a:t>
            </a:fld>
            <a:endParaRPr lang="en-US"/>
          </a:p>
        </p:txBody>
      </p:sp>
      <p:sp>
        <p:nvSpPr>
          <p:cNvPr id="4" name="Slide Image Placeholder 3"/>
          <p:cNvSpPr>
            <a:spLocks noGrp="1" noRot="1" noChangeAspect="1"/>
          </p:cNvSpPr>
          <p:nvPr>
            <p:ph type="sldImg" idx="2"/>
          </p:nvPr>
        </p:nvSpPr>
        <p:spPr>
          <a:xfrm>
            <a:off x="2039938" y="1143000"/>
            <a:ext cx="27781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3D2E11-A259-1743-8397-1646D8576FBD}" type="slidenum">
              <a:rPr lang="en-US" smtClean="0"/>
              <a:t>‹#›</a:t>
            </a:fld>
            <a:endParaRPr lang="en-US"/>
          </a:p>
        </p:txBody>
      </p:sp>
    </p:spTree>
    <p:extLst>
      <p:ext uri="{BB962C8B-B14F-4D97-AF65-F5344CB8AC3E}">
        <p14:creationId xmlns:p14="http://schemas.microsoft.com/office/powerpoint/2010/main" val="3413983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D2E11-A259-1743-8397-1646D8576FBD}" type="slidenum">
              <a:rPr lang="en-US" smtClean="0"/>
              <a:t>1</a:t>
            </a:fld>
            <a:endParaRPr lang="en-US"/>
          </a:p>
        </p:txBody>
      </p:sp>
    </p:spTree>
    <p:extLst>
      <p:ext uri="{BB962C8B-B14F-4D97-AF65-F5344CB8AC3E}">
        <p14:creationId xmlns:p14="http://schemas.microsoft.com/office/powerpoint/2010/main" val="1552926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5985936"/>
            <a:ext cx="27980640" cy="12733867"/>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19210869"/>
            <a:ext cx="24688800" cy="8830731"/>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745C345-9382-464D-827D-64C12BDF6862}" type="datetimeFigureOut">
              <a:rPr lang="en-US" smtClean="0"/>
              <a:t>8/9/22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942EC9-E9EB-E649-9FFD-17F1DE92199F}" type="slidenum">
              <a:rPr lang="en-US" smtClean="0"/>
              <a:t>‹#›</a:t>
            </a:fld>
            <a:endParaRPr lang="en-US"/>
          </a:p>
        </p:txBody>
      </p:sp>
    </p:spTree>
    <p:extLst>
      <p:ext uri="{BB962C8B-B14F-4D97-AF65-F5344CB8AC3E}">
        <p14:creationId xmlns:p14="http://schemas.microsoft.com/office/powerpoint/2010/main" val="3077788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45C345-9382-464D-827D-64C12BDF6862}" type="datetimeFigureOut">
              <a:rPr lang="en-US" smtClean="0"/>
              <a:t>8/9/22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942EC9-E9EB-E649-9FFD-17F1DE92199F}" type="slidenum">
              <a:rPr lang="en-US" smtClean="0"/>
              <a:t>‹#›</a:t>
            </a:fld>
            <a:endParaRPr lang="en-US"/>
          </a:p>
        </p:txBody>
      </p:sp>
    </p:spTree>
    <p:extLst>
      <p:ext uri="{BB962C8B-B14F-4D97-AF65-F5344CB8AC3E}">
        <p14:creationId xmlns:p14="http://schemas.microsoft.com/office/powerpoint/2010/main" val="3840529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9118611"/>
            <a:ext cx="28392120" cy="1521459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4477144"/>
            <a:ext cx="28392120" cy="80009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45C345-9382-464D-827D-64C12BDF6862}" type="datetimeFigureOut">
              <a:rPr lang="en-US" smtClean="0"/>
              <a:t>8/9/22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942EC9-E9EB-E649-9FFD-17F1DE92199F}" type="slidenum">
              <a:rPr lang="en-US" smtClean="0"/>
              <a:t>‹#›</a:t>
            </a:fld>
            <a:endParaRPr lang="en-US"/>
          </a:p>
        </p:txBody>
      </p:sp>
    </p:spTree>
    <p:extLst>
      <p:ext uri="{BB962C8B-B14F-4D97-AF65-F5344CB8AC3E}">
        <p14:creationId xmlns:p14="http://schemas.microsoft.com/office/powerpoint/2010/main" val="910546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9736667"/>
            <a:ext cx="13990320" cy="232071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9736667"/>
            <a:ext cx="13990320" cy="232071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45C345-9382-464D-827D-64C12BDF6862}" type="datetimeFigureOut">
              <a:rPr lang="en-US" smtClean="0"/>
              <a:t>8/9/22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942EC9-E9EB-E649-9FFD-17F1DE92199F}" type="slidenum">
              <a:rPr lang="en-US" smtClean="0"/>
              <a:t>‹#›</a:t>
            </a:fld>
            <a:endParaRPr lang="en-US"/>
          </a:p>
        </p:txBody>
      </p:sp>
    </p:spTree>
    <p:extLst>
      <p:ext uri="{BB962C8B-B14F-4D97-AF65-F5344CB8AC3E}">
        <p14:creationId xmlns:p14="http://schemas.microsoft.com/office/powerpoint/2010/main" val="2508021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947342"/>
            <a:ext cx="28392120" cy="7069669"/>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8966203"/>
            <a:ext cx="13926024" cy="439419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3360400"/>
            <a:ext cx="13926024" cy="196511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8966203"/>
            <a:ext cx="13994608" cy="439419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3360400"/>
            <a:ext cx="13994608" cy="196511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745C345-9382-464D-827D-64C12BDF6862}" type="datetimeFigureOut">
              <a:rPr lang="en-US" smtClean="0"/>
              <a:t>8/9/22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942EC9-E9EB-E649-9FFD-17F1DE92199F}" type="slidenum">
              <a:rPr lang="en-US" smtClean="0"/>
              <a:t>‹#›</a:t>
            </a:fld>
            <a:endParaRPr lang="en-US"/>
          </a:p>
        </p:txBody>
      </p:sp>
    </p:spTree>
    <p:extLst>
      <p:ext uri="{BB962C8B-B14F-4D97-AF65-F5344CB8AC3E}">
        <p14:creationId xmlns:p14="http://schemas.microsoft.com/office/powerpoint/2010/main" val="4002840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745C345-9382-464D-827D-64C12BDF6862}" type="datetimeFigureOut">
              <a:rPr lang="en-US" smtClean="0"/>
              <a:t>8/9/22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942EC9-E9EB-E649-9FFD-17F1DE92199F}" type="slidenum">
              <a:rPr lang="en-US" smtClean="0"/>
              <a:t>‹#›</a:t>
            </a:fld>
            <a:endParaRPr lang="en-US"/>
          </a:p>
        </p:txBody>
      </p:sp>
    </p:spTree>
    <p:extLst>
      <p:ext uri="{BB962C8B-B14F-4D97-AF65-F5344CB8AC3E}">
        <p14:creationId xmlns:p14="http://schemas.microsoft.com/office/powerpoint/2010/main" val="3093694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45C345-9382-464D-827D-64C12BDF6862}" type="datetimeFigureOut">
              <a:rPr lang="en-US" smtClean="0"/>
              <a:t>8/9/22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942EC9-E9EB-E649-9FFD-17F1DE92199F}" type="slidenum">
              <a:rPr lang="en-US" smtClean="0"/>
              <a:t>‹#›</a:t>
            </a:fld>
            <a:endParaRPr lang="en-US"/>
          </a:p>
        </p:txBody>
      </p:sp>
    </p:spTree>
    <p:extLst>
      <p:ext uri="{BB962C8B-B14F-4D97-AF65-F5344CB8AC3E}">
        <p14:creationId xmlns:p14="http://schemas.microsoft.com/office/powerpoint/2010/main" val="799515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438400"/>
            <a:ext cx="10617041" cy="853440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5266275"/>
            <a:ext cx="16664940" cy="25992667"/>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0972800"/>
            <a:ext cx="10617041" cy="20328469"/>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5745C345-9382-464D-827D-64C12BDF6862}" type="datetimeFigureOut">
              <a:rPr lang="en-US" smtClean="0"/>
              <a:t>8/9/22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942EC9-E9EB-E649-9FFD-17F1DE92199F}" type="slidenum">
              <a:rPr lang="en-US" smtClean="0"/>
              <a:t>‹#›</a:t>
            </a:fld>
            <a:endParaRPr lang="en-US"/>
          </a:p>
        </p:txBody>
      </p:sp>
    </p:spTree>
    <p:extLst>
      <p:ext uri="{BB962C8B-B14F-4D97-AF65-F5344CB8AC3E}">
        <p14:creationId xmlns:p14="http://schemas.microsoft.com/office/powerpoint/2010/main" val="3706738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438400"/>
            <a:ext cx="10617041" cy="853440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5266275"/>
            <a:ext cx="16664940" cy="25992667"/>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0972800"/>
            <a:ext cx="10617041" cy="20328469"/>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5745C345-9382-464D-827D-64C12BDF6862}" type="datetimeFigureOut">
              <a:rPr lang="en-US" smtClean="0"/>
              <a:t>8/9/22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942EC9-E9EB-E649-9FFD-17F1DE92199F}" type="slidenum">
              <a:rPr lang="en-US" smtClean="0"/>
              <a:t>‹#›</a:t>
            </a:fld>
            <a:endParaRPr lang="en-US"/>
          </a:p>
        </p:txBody>
      </p:sp>
    </p:spTree>
    <p:extLst>
      <p:ext uri="{BB962C8B-B14F-4D97-AF65-F5344CB8AC3E}">
        <p14:creationId xmlns:p14="http://schemas.microsoft.com/office/powerpoint/2010/main" val="2611404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45C345-9382-464D-827D-64C12BDF6862}" type="datetimeFigureOut">
              <a:rPr lang="en-US" smtClean="0"/>
              <a:t>8/9/22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942EC9-E9EB-E649-9FFD-17F1DE92199F}" type="slidenum">
              <a:rPr lang="en-US" smtClean="0"/>
              <a:t>‹#›</a:t>
            </a:fld>
            <a:endParaRPr lang="en-US"/>
          </a:p>
        </p:txBody>
      </p:sp>
    </p:spTree>
    <p:extLst>
      <p:ext uri="{BB962C8B-B14F-4D97-AF65-F5344CB8AC3E}">
        <p14:creationId xmlns:p14="http://schemas.microsoft.com/office/powerpoint/2010/main" val="2933399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1947334"/>
            <a:ext cx="7098030" cy="3099646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1947334"/>
            <a:ext cx="20882610" cy="3099646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45C345-9382-464D-827D-64C12BDF6862}" type="datetimeFigureOut">
              <a:rPr lang="en-US" smtClean="0"/>
              <a:t>8/9/22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942EC9-E9EB-E649-9FFD-17F1DE92199F}" type="slidenum">
              <a:rPr lang="en-US" smtClean="0"/>
              <a:t>‹#›</a:t>
            </a:fld>
            <a:endParaRPr lang="en-US"/>
          </a:p>
        </p:txBody>
      </p:sp>
    </p:spTree>
    <p:extLst>
      <p:ext uri="{BB962C8B-B14F-4D97-AF65-F5344CB8AC3E}">
        <p14:creationId xmlns:p14="http://schemas.microsoft.com/office/powerpoint/2010/main" val="4227060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1947342"/>
            <a:ext cx="28392120" cy="706966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9736667"/>
            <a:ext cx="28392120" cy="23207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33900542"/>
            <a:ext cx="7406640" cy="1947333"/>
          </a:xfrm>
          <a:prstGeom prst="rect">
            <a:avLst/>
          </a:prstGeom>
        </p:spPr>
        <p:txBody>
          <a:bodyPr vert="horz" lIns="91440" tIns="45720" rIns="91440" bIns="45720" rtlCol="0" anchor="ctr"/>
          <a:lstStyle>
            <a:lvl1pPr algn="l">
              <a:defRPr sz="4320">
                <a:solidFill>
                  <a:schemeClr val="tx1">
                    <a:tint val="75000"/>
                  </a:schemeClr>
                </a:solidFill>
              </a:defRPr>
            </a:lvl1pPr>
          </a:lstStyle>
          <a:p>
            <a:fld id="{5745C345-9382-464D-827D-64C12BDF6862}" type="datetimeFigureOut">
              <a:rPr lang="en-US" smtClean="0"/>
              <a:t>8/9/22</a:t>
            </a:fld>
            <a:endParaRPr lang="en-US"/>
          </a:p>
        </p:txBody>
      </p:sp>
      <p:sp>
        <p:nvSpPr>
          <p:cNvPr id="5" name="Footer Placeholder 4"/>
          <p:cNvSpPr>
            <a:spLocks noGrp="1"/>
          </p:cNvSpPr>
          <p:nvPr>
            <p:ph type="ftr" sz="quarter" idx="3"/>
          </p:nvPr>
        </p:nvSpPr>
        <p:spPr>
          <a:xfrm>
            <a:off x="10904220" y="33900542"/>
            <a:ext cx="11109960" cy="1947333"/>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33900542"/>
            <a:ext cx="7406640" cy="1947333"/>
          </a:xfrm>
          <a:prstGeom prst="rect">
            <a:avLst/>
          </a:prstGeom>
        </p:spPr>
        <p:txBody>
          <a:bodyPr vert="horz" lIns="91440" tIns="45720" rIns="91440" bIns="45720" rtlCol="0" anchor="ctr"/>
          <a:lstStyle>
            <a:lvl1pPr algn="r">
              <a:defRPr sz="4320">
                <a:solidFill>
                  <a:schemeClr val="tx1">
                    <a:tint val="75000"/>
                  </a:schemeClr>
                </a:solidFill>
              </a:defRPr>
            </a:lvl1pPr>
          </a:lstStyle>
          <a:p>
            <a:fld id="{02942EC9-E9EB-E649-9FFD-17F1DE92199F}" type="slidenum">
              <a:rPr lang="en-US" smtClean="0"/>
              <a:t>‹#›</a:t>
            </a:fld>
            <a:endParaRPr lang="en-US"/>
          </a:p>
        </p:txBody>
      </p:sp>
    </p:spTree>
    <p:extLst>
      <p:ext uri="{BB962C8B-B14F-4D97-AF65-F5344CB8AC3E}">
        <p14:creationId xmlns:p14="http://schemas.microsoft.com/office/powerpoint/2010/main" val="33266024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5.jpeg"/><Relationship Id="rId12"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chart" Target="../charts/chart1.xml"/><Relationship Id="rId5" Type="http://schemas.openxmlformats.org/officeDocument/2006/relationships/image" Target="../media/image3.png"/><Relationship Id="rId15" Type="http://schemas.openxmlformats.org/officeDocument/2006/relationships/image" Target="../media/image10.png"/><Relationship Id="rId10" Type="http://schemas.openxmlformats.org/officeDocument/2006/relationships/hyperlink" Target="http://www.nature.com/articles/nature12857" TargetMode="External"/><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850BB9-0F74-BEB2-393E-77E93DE5458E}"/>
              </a:ext>
            </a:extLst>
          </p:cNvPr>
          <p:cNvSpPr/>
          <p:nvPr/>
        </p:nvSpPr>
        <p:spPr>
          <a:xfrm>
            <a:off x="9219553" y="3150274"/>
            <a:ext cx="14499771" cy="33014091"/>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EDDBE83-CC0B-0332-DCF3-D813622A9008}"/>
              </a:ext>
            </a:extLst>
          </p:cNvPr>
          <p:cNvSpPr txBox="1"/>
          <p:nvPr/>
        </p:nvSpPr>
        <p:spPr>
          <a:xfrm>
            <a:off x="469371" y="248215"/>
            <a:ext cx="31989895" cy="2400657"/>
          </a:xfrm>
          <a:prstGeom prst="rect">
            <a:avLst/>
          </a:prstGeom>
          <a:solidFill>
            <a:schemeClr val="accent6">
              <a:lumMod val="20000"/>
              <a:lumOff val="80000"/>
            </a:schemeClr>
          </a:solidFill>
        </p:spPr>
        <p:txBody>
          <a:bodyPr wrap="square" rtlCol="0">
            <a:spAutoFit/>
          </a:bodyPr>
          <a:lstStyle/>
          <a:p>
            <a:pPr algn="ctr"/>
            <a:r>
              <a:rPr lang="en-US" sz="5500" dirty="0">
                <a:latin typeface="Times New Roman" panose="02020603050405020304" pitchFamily="18" charset="0"/>
                <a:cs typeface="Times New Roman" panose="02020603050405020304" pitchFamily="18" charset="0"/>
              </a:rPr>
              <a:t>The Impact of Urbanization on Salt Marsh Greenhouse Gas Dynamics</a:t>
            </a:r>
          </a:p>
          <a:p>
            <a:pPr algn="ctr"/>
            <a:r>
              <a:rPr lang="en-US" sz="3500" dirty="0">
                <a:latin typeface="Times New Roman" panose="02020603050405020304" pitchFamily="18" charset="0"/>
                <a:cs typeface="Times New Roman" panose="02020603050405020304" pitchFamily="18" charset="0"/>
              </a:rPr>
              <a:t>Rebecca Adler</a:t>
            </a:r>
            <a:r>
              <a:rPr lang="en-US" sz="3500" baseline="30000" dirty="0">
                <a:latin typeface="Times New Roman" panose="02020603050405020304" pitchFamily="18" charset="0"/>
                <a:cs typeface="Times New Roman" panose="02020603050405020304" pitchFamily="18" charset="0"/>
              </a:rPr>
              <a:t>1,2</a:t>
            </a:r>
            <a:r>
              <a:rPr lang="en-US" sz="3500" dirty="0">
                <a:latin typeface="Times New Roman" panose="02020603050405020304" pitchFamily="18" charset="0"/>
                <a:cs typeface="Times New Roman" panose="02020603050405020304" pitchFamily="18" charset="0"/>
              </a:rPr>
              <a:t>, Amanda Vieillard</a:t>
            </a:r>
            <a:r>
              <a:rPr lang="en-US" sz="3500" baseline="30000" dirty="0">
                <a:latin typeface="Times New Roman" panose="02020603050405020304" pitchFamily="18" charset="0"/>
                <a:cs typeface="Times New Roman" panose="02020603050405020304" pitchFamily="18" charset="0"/>
              </a:rPr>
              <a:t>2</a:t>
            </a:r>
            <a:r>
              <a:rPr lang="en-US" sz="3500" dirty="0">
                <a:latin typeface="Times New Roman" panose="02020603050405020304" pitchFamily="18" charset="0"/>
                <a:cs typeface="Times New Roman" panose="02020603050405020304" pitchFamily="18" charset="0"/>
              </a:rPr>
              <a:t>, Robinson W. Fulweiler</a:t>
            </a:r>
            <a:r>
              <a:rPr lang="en-US" sz="3500" baseline="30000" dirty="0">
                <a:latin typeface="Times New Roman" panose="02020603050405020304" pitchFamily="18" charset="0"/>
                <a:cs typeface="Times New Roman" panose="02020603050405020304" pitchFamily="18" charset="0"/>
              </a:rPr>
              <a:t>2,3</a:t>
            </a:r>
          </a:p>
          <a:p>
            <a:pPr algn="ctr"/>
            <a:r>
              <a:rPr lang="en-US" sz="3000" baseline="30000" dirty="0">
                <a:latin typeface="Times New Roman" panose="02020603050405020304" pitchFamily="18" charset="0"/>
                <a:cs typeface="Times New Roman" panose="02020603050405020304" pitchFamily="18" charset="0"/>
              </a:rPr>
              <a:t>1</a:t>
            </a:r>
            <a:r>
              <a:rPr lang="en-US" sz="3000" dirty="0">
                <a:latin typeface="Times New Roman" panose="02020603050405020304" pitchFamily="18" charset="0"/>
                <a:cs typeface="Times New Roman" panose="02020603050405020304" pitchFamily="18" charset="0"/>
              </a:rPr>
              <a:t>Pine Crest School, Fort Lauderdale, FL, USA; </a:t>
            </a:r>
            <a:r>
              <a:rPr lang="en-US" sz="3000" baseline="30000" dirty="0">
                <a:latin typeface="Times New Roman" panose="02020603050405020304" pitchFamily="18" charset="0"/>
                <a:cs typeface="Times New Roman" panose="02020603050405020304" pitchFamily="18" charset="0"/>
              </a:rPr>
              <a:t>2</a:t>
            </a:r>
            <a:r>
              <a:rPr lang="en-US" sz="3000" dirty="0">
                <a:latin typeface="Times New Roman" panose="02020603050405020304" pitchFamily="18" charset="0"/>
                <a:cs typeface="Times New Roman" panose="02020603050405020304" pitchFamily="18" charset="0"/>
              </a:rPr>
              <a:t>Boston University, Department of Earth and Environment, Boston, MA, USA; </a:t>
            </a:r>
            <a:r>
              <a:rPr lang="en-US" sz="3000" baseline="30000" dirty="0">
                <a:latin typeface="Times New Roman" panose="02020603050405020304" pitchFamily="18" charset="0"/>
                <a:cs typeface="Times New Roman" panose="02020603050405020304" pitchFamily="18" charset="0"/>
              </a:rPr>
              <a:t>3</a:t>
            </a:r>
            <a:r>
              <a:rPr lang="en-US" sz="3000" dirty="0">
                <a:latin typeface="Times New Roman" panose="02020603050405020304" pitchFamily="18" charset="0"/>
                <a:cs typeface="Times New Roman" panose="02020603050405020304" pitchFamily="18" charset="0"/>
              </a:rPr>
              <a:t>Boston University, Department of Biology, Boston, MA, USA</a:t>
            </a:r>
            <a:br>
              <a:rPr lang="en-US" sz="3000" dirty="0">
                <a:latin typeface="Times New Roman" panose="02020603050405020304" pitchFamily="18" charset="0"/>
                <a:cs typeface="Times New Roman" panose="02020603050405020304" pitchFamily="18" charset="0"/>
              </a:rPr>
            </a:br>
            <a:endParaRPr lang="en-US" sz="3000"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F90DC500-2FD0-55C1-D7AB-854FFCF9AC5C}"/>
              </a:ext>
            </a:extLst>
          </p:cNvPr>
          <p:cNvSpPr/>
          <p:nvPr/>
        </p:nvSpPr>
        <p:spPr>
          <a:xfrm>
            <a:off x="489856" y="3135085"/>
            <a:ext cx="8425543" cy="33192699"/>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4140DD8-0651-A9A6-ABE3-16D5082A27C9}"/>
              </a:ext>
            </a:extLst>
          </p:cNvPr>
          <p:cNvSpPr txBox="1"/>
          <p:nvPr/>
        </p:nvSpPr>
        <p:spPr>
          <a:xfrm>
            <a:off x="489855" y="3135086"/>
            <a:ext cx="8425541" cy="769441"/>
          </a:xfrm>
          <a:prstGeom prst="rect">
            <a:avLst/>
          </a:prstGeom>
          <a:solidFill>
            <a:schemeClr val="accent6">
              <a:lumMod val="50000"/>
            </a:schemeClr>
          </a:solidFill>
        </p:spPr>
        <p:txBody>
          <a:bodyPr wrap="square" rtlCol="0">
            <a:spAutoFit/>
          </a:bodyPr>
          <a:lstStyle/>
          <a:p>
            <a:pPr algn="ctr"/>
            <a:r>
              <a:rPr lang="en-US" sz="4400" dirty="0">
                <a:solidFill>
                  <a:schemeClr val="bg1"/>
                </a:solidFill>
                <a:latin typeface="Times New Roman" panose="02020603050405020304" pitchFamily="18" charset="0"/>
                <a:cs typeface="Times New Roman" panose="02020603050405020304" pitchFamily="18" charset="0"/>
              </a:rPr>
              <a:t>Introduction</a:t>
            </a:r>
          </a:p>
        </p:txBody>
      </p:sp>
      <p:sp>
        <p:nvSpPr>
          <p:cNvPr id="11" name="TextBox 10">
            <a:extLst>
              <a:ext uri="{FF2B5EF4-FFF2-40B4-BE49-F238E27FC236}">
                <a16:creationId xmlns:a16="http://schemas.microsoft.com/office/drawing/2014/main" id="{D4525677-C756-5412-FFDB-3D109D362725}"/>
              </a:ext>
            </a:extLst>
          </p:cNvPr>
          <p:cNvSpPr txBox="1"/>
          <p:nvPr/>
        </p:nvSpPr>
        <p:spPr>
          <a:xfrm>
            <a:off x="489856" y="19785505"/>
            <a:ext cx="8425540" cy="769441"/>
          </a:xfrm>
          <a:prstGeom prst="rect">
            <a:avLst/>
          </a:prstGeom>
          <a:solidFill>
            <a:schemeClr val="accent6">
              <a:lumMod val="50000"/>
            </a:schemeClr>
          </a:solidFill>
        </p:spPr>
        <p:txBody>
          <a:bodyPr wrap="square" rtlCol="0">
            <a:spAutoFit/>
          </a:bodyPr>
          <a:lstStyle/>
          <a:p>
            <a:pPr algn="ctr"/>
            <a:r>
              <a:rPr lang="en-US" sz="4400" dirty="0">
                <a:solidFill>
                  <a:schemeClr val="bg1"/>
                </a:solidFill>
                <a:latin typeface="Times New Roman" panose="02020603050405020304" pitchFamily="18" charset="0"/>
                <a:cs typeface="Times New Roman" panose="02020603050405020304" pitchFamily="18" charset="0"/>
              </a:rPr>
              <a:t>Study Site Descriptions</a:t>
            </a:r>
          </a:p>
        </p:txBody>
      </p:sp>
      <p:sp>
        <p:nvSpPr>
          <p:cNvPr id="13" name="TextBox 12">
            <a:extLst>
              <a:ext uri="{FF2B5EF4-FFF2-40B4-BE49-F238E27FC236}">
                <a16:creationId xmlns:a16="http://schemas.microsoft.com/office/drawing/2014/main" id="{E412D0C4-2381-0612-4E20-4A2168846D73}"/>
              </a:ext>
            </a:extLst>
          </p:cNvPr>
          <p:cNvSpPr txBox="1"/>
          <p:nvPr/>
        </p:nvSpPr>
        <p:spPr>
          <a:xfrm>
            <a:off x="9199069" y="3135086"/>
            <a:ext cx="14540741" cy="769441"/>
          </a:xfrm>
          <a:prstGeom prst="rect">
            <a:avLst/>
          </a:prstGeom>
          <a:solidFill>
            <a:schemeClr val="accent6">
              <a:lumMod val="50000"/>
            </a:schemeClr>
          </a:solidFill>
        </p:spPr>
        <p:txBody>
          <a:bodyPr wrap="square" rtlCol="0">
            <a:spAutoFit/>
          </a:bodyPr>
          <a:lstStyle/>
          <a:p>
            <a:pPr algn="ctr"/>
            <a:r>
              <a:rPr lang="en-US" sz="4400" dirty="0">
                <a:solidFill>
                  <a:schemeClr val="bg1"/>
                </a:solidFill>
                <a:latin typeface="Times New Roman" panose="02020603050405020304" pitchFamily="18" charset="0"/>
                <a:cs typeface="Times New Roman" panose="02020603050405020304" pitchFamily="18" charset="0"/>
              </a:rPr>
              <a:t>Methods</a:t>
            </a:r>
          </a:p>
        </p:txBody>
      </p:sp>
      <p:pic>
        <p:nvPicPr>
          <p:cNvPr id="18" name="Picture 17">
            <a:extLst>
              <a:ext uri="{FF2B5EF4-FFF2-40B4-BE49-F238E27FC236}">
                <a16:creationId xmlns:a16="http://schemas.microsoft.com/office/drawing/2014/main" id="{F4D6F8F2-4207-9B72-C4A4-C64791CADD9A}"/>
              </a:ext>
            </a:extLst>
          </p:cNvPr>
          <p:cNvPicPr>
            <a:picLocks noChangeAspect="1"/>
          </p:cNvPicPr>
          <p:nvPr/>
        </p:nvPicPr>
        <p:blipFill>
          <a:blip r:embed="rId3"/>
          <a:stretch>
            <a:fillRect/>
          </a:stretch>
        </p:blipFill>
        <p:spPr>
          <a:xfrm>
            <a:off x="27497803" y="372779"/>
            <a:ext cx="3000146" cy="1345065"/>
          </a:xfrm>
          <a:prstGeom prst="rect">
            <a:avLst/>
          </a:prstGeom>
        </p:spPr>
      </p:pic>
      <p:sp>
        <p:nvSpPr>
          <p:cNvPr id="20" name="TextBox 19">
            <a:extLst>
              <a:ext uri="{FF2B5EF4-FFF2-40B4-BE49-F238E27FC236}">
                <a16:creationId xmlns:a16="http://schemas.microsoft.com/office/drawing/2014/main" id="{D4B5C1E8-51F5-E081-A90A-458D51BF7569}"/>
              </a:ext>
            </a:extLst>
          </p:cNvPr>
          <p:cNvSpPr txBox="1"/>
          <p:nvPr/>
        </p:nvSpPr>
        <p:spPr>
          <a:xfrm>
            <a:off x="489857" y="3947501"/>
            <a:ext cx="8425541" cy="1301894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Salt marshes provide numerous ecosystem services</a:t>
            </a:r>
            <a:r>
              <a:rPr lang="en-US" sz="2800" baseline="30000" dirty="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 including: </a:t>
            </a:r>
          </a:p>
          <a:p>
            <a:pPr marL="457200" lvl="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habitat for a range of diverse species</a:t>
            </a:r>
          </a:p>
          <a:p>
            <a:pPr marL="457200" lvl="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storm surge protection</a:t>
            </a:r>
          </a:p>
          <a:p>
            <a:pPr marL="457200" lvl="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nutrient filtration</a:t>
            </a:r>
          </a:p>
          <a:p>
            <a:pPr marL="457200" lvl="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carbon sequestration</a:t>
            </a:r>
            <a:r>
              <a:rPr lang="en-US" sz="2800" baseline="30000" dirty="0">
                <a:latin typeface="Times New Roman" panose="02020603050405020304" pitchFamily="18" charset="0"/>
                <a:cs typeface="Times New Roman" panose="02020603050405020304" pitchFamily="18" charset="0"/>
              </a:rPr>
              <a:t>2,3,4</a:t>
            </a: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This latter service is particularly relevant, as there are widespread efforts to understand the role of salt marshes in combatting climate change</a:t>
            </a:r>
            <a:r>
              <a:rPr lang="en-US" sz="2800" baseline="30000" dirty="0">
                <a:latin typeface="Times New Roman" panose="02020603050405020304" pitchFamily="18" charset="0"/>
                <a:cs typeface="Times New Roman" panose="02020603050405020304" pitchFamily="18" charset="0"/>
              </a:rPr>
              <a:t>2,5,9</a:t>
            </a:r>
            <a:r>
              <a:rPr lang="en-US" sz="2800" dirty="0">
                <a:latin typeface="Times New Roman" panose="02020603050405020304" pitchFamily="18" charset="0"/>
                <a:cs typeface="Times New Roman" panose="02020603050405020304" pitchFamily="18" charset="0"/>
              </a:rPr>
              <a:t>. While salt marshes can be both sources or sinks of two powerful greenhouse gasses (GHG), carbon dioxide (CO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and methane (CH</a:t>
            </a:r>
            <a:r>
              <a:rPr lang="en-US" sz="2800" baseline="-25000" dirty="0">
                <a:latin typeface="Times New Roman" panose="02020603050405020304" pitchFamily="18" charset="0"/>
                <a:cs typeface="Times New Roman" panose="02020603050405020304" pitchFamily="18" charset="0"/>
              </a:rPr>
              <a:t>4</a:t>
            </a:r>
            <a:r>
              <a:rPr lang="en-US" sz="2800" dirty="0">
                <a:latin typeface="Times New Roman" panose="02020603050405020304" pitchFamily="18" charset="0"/>
                <a:cs typeface="Times New Roman" panose="02020603050405020304" pitchFamily="18" charset="0"/>
              </a:rPr>
              <a:t>), it is thought that they are net carbon sinks</a:t>
            </a:r>
            <a:r>
              <a:rPr lang="en-US" sz="2800" baseline="30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If functioning as a net carbon (C) sink, salt marshes sequester C in their sediments</a:t>
            </a:r>
            <a:r>
              <a:rPr lang="en-US" sz="2800" baseline="30000" dirty="0">
                <a:latin typeface="Times New Roman" panose="02020603050405020304" pitchFamily="18" charset="0"/>
                <a:cs typeface="Times New Roman" panose="02020603050405020304" pitchFamily="18" charset="0"/>
              </a:rPr>
              <a:t>1,2,6</a:t>
            </a:r>
            <a:r>
              <a:rPr lang="en-US" sz="2800" dirty="0">
                <a:latin typeface="Times New Roman" panose="02020603050405020304" pitchFamily="18" charset="0"/>
                <a:cs typeface="Times New Roman" panose="02020603050405020304" pitchFamily="18" charset="0"/>
              </a:rPr>
              <a:t>. Alternatively, if functioning as a net C source, salt marshes will emit these GHG, contributing to an overall warming of the earth’s surface</a:t>
            </a:r>
            <a:r>
              <a:rPr lang="en-US" sz="2800" baseline="30000" dirty="0">
                <a:latin typeface="Times New Roman" panose="02020603050405020304" pitchFamily="18" charset="0"/>
                <a:cs typeface="Times New Roman" panose="02020603050405020304" pitchFamily="18" charset="0"/>
              </a:rPr>
              <a:t>2,6</a:t>
            </a:r>
            <a:r>
              <a:rPr lang="en-US" sz="2800" dirty="0">
                <a:latin typeface="Times New Roman" panose="02020603050405020304" pitchFamily="18" charset="0"/>
                <a:cs typeface="Times New Roman" panose="02020603050405020304" pitchFamily="18" charset="0"/>
              </a:rPr>
              <a:t>. However, there is a substantial knowledge gap in spatial and temporal CO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and CH</a:t>
            </a:r>
            <a:r>
              <a:rPr lang="en-US" sz="2800" baseline="-25000" dirty="0">
                <a:latin typeface="Times New Roman" panose="02020603050405020304" pitchFamily="18" charset="0"/>
                <a:cs typeface="Times New Roman" panose="02020603050405020304" pitchFamily="18" charset="0"/>
              </a:rPr>
              <a:t>4</a:t>
            </a:r>
            <a:r>
              <a:rPr lang="en-US" sz="2800" dirty="0">
                <a:latin typeface="Times New Roman" panose="02020603050405020304" pitchFamily="18" charset="0"/>
                <a:cs typeface="Times New Roman" panose="02020603050405020304" pitchFamily="18" charset="0"/>
              </a:rPr>
              <a:t> fluxes from salt marshes</a:t>
            </a:r>
            <a:r>
              <a:rPr lang="en-US" sz="2800" baseline="30000" dirty="0">
                <a:latin typeface="Times New Roman" panose="02020603050405020304" pitchFamily="18" charset="0"/>
                <a:cs typeface="Times New Roman" panose="02020603050405020304" pitchFamily="18" charset="0"/>
              </a:rPr>
              <a:t>7,8</a:t>
            </a:r>
            <a:r>
              <a:rPr lang="en-US" sz="2800" dirty="0">
                <a:latin typeface="Times New Roman" panose="02020603050405020304" pitchFamily="18" charset="0"/>
                <a:cs typeface="Times New Roman" panose="02020603050405020304" pitchFamily="18" charset="0"/>
              </a:rPr>
              <a:t>, particularly in urban ecosystems</a:t>
            </a:r>
            <a:r>
              <a:rPr lang="en-US" sz="2800" baseline="30000" dirty="0">
                <a:latin typeface="Times New Roman" panose="02020603050405020304" pitchFamily="18" charset="0"/>
                <a:cs typeface="Times New Roman" panose="02020603050405020304" pitchFamily="18" charset="0"/>
              </a:rPr>
              <a:t>7</a:t>
            </a:r>
            <a:r>
              <a:rPr lang="en-US" sz="2800" dirty="0">
                <a:latin typeface="Times New Roman" panose="02020603050405020304" pitchFamily="18" charset="0"/>
                <a:cs typeface="Times New Roman" panose="02020603050405020304" pitchFamily="18" charset="0"/>
              </a:rPr>
              <a:t>, because GHG are difficult to quantify and are highly variable. Here a novel, ultra-portable, low-cost GHG sensor system was used to measure CO</a:t>
            </a:r>
            <a:r>
              <a:rPr lang="en-US" sz="2800" baseline="-25000" dirty="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 and CH</a:t>
            </a:r>
            <a:r>
              <a:rPr lang="en-US" sz="2800" baseline="-25000" dirty="0">
                <a:latin typeface="Times New Roman" panose="02020603050405020304" pitchFamily="18" charset="0"/>
                <a:cs typeface="Times New Roman" panose="02020603050405020304" pitchFamily="18" charset="0"/>
              </a:rPr>
              <a:t>4</a:t>
            </a:r>
            <a:r>
              <a:rPr lang="en-US" sz="2800" dirty="0">
                <a:latin typeface="Times New Roman" panose="02020603050405020304" pitchFamily="18" charset="0"/>
                <a:cs typeface="Times New Roman" panose="02020603050405020304" pitchFamily="18" charset="0"/>
              </a:rPr>
              <a:t> fluxes in two contrasting marshes. Belle Isle Marsh Reservation is the largest remaining salt marsh in Boston and is bounded by urban development. The Great Marsh at Plum Island in Rowley, MA is a less anthropogenically impacted system. In this study, it was </a:t>
            </a:r>
            <a:r>
              <a:rPr lang="en-US" sz="2800" b="1" dirty="0">
                <a:latin typeface="Times New Roman" panose="02020603050405020304" pitchFamily="18" charset="0"/>
                <a:cs typeface="Times New Roman" panose="02020603050405020304" pitchFamily="18" charset="0"/>
              </a:rPr>
              <a:t>hypothesized</a:t>
            </a:r>
            <a:r>
              <a:rPr lang="en-US" sz="2800" dirty="0">
                <a:latin typeface="Times New Roman" panose="02020603050405020304" pitchFamily="18" charset="0"/>
                <a:cs typeface="Times New Roman" panose="02020603050405020304" pitchFamily="18" charset="0"/>
              </a:rPr>
              <a:t> that the less impacted marsh would function as a net carbon (C) sink, sequestering GHG, whereas the urban marsh would be a net C source. </a:t>
            </a:r>
          </a:p>
        </p:txBody>
      </p:sp>
      <p:pic>
        <p:nvPicPr>
          <p:cNvPr id="9" name="Picture 8">
            <a:extLst>
              <a:ext uri="{FF2B5EF4-FFF2-40B4-BE49-F238E27FC236}">
                <a16:creationId xmlns:a16="http://schemas.microsoft.com/office/drawing/2014/main" id="{75B771FB-F897-98B5-2ED2-93A1788A46BF}"/>
              </a:ext>
            </a:extLst>
          </p:cNvPr>
          <p:cNvPicPr>
            <a:picLocks noChangeAspect="1"/>
          </p:cNvPicPr>
          <p:nvPr/>
        </p:nvPicPr>
        <p:blipFill>
          <a:blip r:embed="rId4"/>
          <a:stretch>
            <a:fillRect/>
          </a:stretch>
        </p:blipFill>
        <p:spPr>
          <a:xfrm>
            <a:off x="510359" y="25460083"/>
            <a:ext cx="8405037" cy="4424603"/>
          </a:xfrm>
          <a:prstGeom prst="rect">
            <a:avLst/>
          </a:prstGeom>
        </p:spPr>
      </p:pic>
      <p:sp>
        <p:nvSpPr>
          <p:cNvPr id="15" name="TextBox 14">
            <a:extLst>
              <a:ext uri="{FF2B5EF4-FFF2-40B4-BE49-F238E27FC236}">
                <a16:creationId xmlns:a16="http://schemas.microsoft.com/office/drawing/2014/main" id="{F3DFD40D-7542-1F48-9B10-85721298E6DA}"/>
              </a:ext>
            </a:extLst>
          </p:cNvPr>
          <p:cNvSpPr txBox="1"/>
          <p:nvPr/>
        </p:nvSpPr>
        <p:spPr>
          <a:xfrm>
            <a:off x="489853" y="24155949"/>
            <a:ext cx="8408081" cy="1323439"/>
          </a:xfrm>
          <a:prstGeom prst="rect">
            <a:avLst/>
          </a:prstGeom>
          <a:noFill/>
        </p:spPr>
        <p:txBody>
          <a:bodyPr wrap="square" rtlCol="0">
            <a:spAutoFit/>
          </a:bodyPr>
          <a:lstStyle/>
          <a:p>
            <a:pPr algn="just"/>
            <a:r>
              <a:rPr lang="en-US" sz="2000" b="1" dirty="0">
                <a:latin typeface="Times New Roman" panose="02020603050405020304" pitchFamily="18" charset="0"/>
                <a:cs typeface="Times New Roman" panose="02020603050405020304" pitchFamily="18" charset="0"/>
              </a:rPr>
              <a:t>Figure 1: Belle Isle Marsh Reservation. </a:t>
            </a:r>
            <a:r>
              <a:rPr lang="en-US" sz="2000" dirty="0">
                <a:latin typeface="Times New Roman" panose="02020603050405020304" pitchFamily="18" charset="0"/>
                <a:cs typeface="Times New Roman" panose="02020603050405020304" pitchFamily="18" charset="0"/>
              </a:rPr>
              <a:t>GHG Fluxes were measured in five positions which were determined based on their distance from the low tide line: Sediment, Scarp, Low Marsh, High Marsh, Pan. The High Marsh here has man-made tidal restriction. Samples were taken on July 27, 2022.</a:t>
            </a:r>
          </a:p>
        </p:txBody>
      </p:sp>
      <p:sp>
        <p:nvSpPr>
          <p:cNvPr id="19" name="TextBox 18">
            <a:extLst>
              <a:ext uri="{FF2B5EF4-FFF2-40B4-BE49-F238E27FC236}">
                <a16:creationId xmlns:a16="http://schemas.microsoft.com/office/drawing/2014/main" id="{6519563D-D817-0CA4-B5A8-69639020F624}"/>
              </a:ext>
            </a:extLst>
          </p:cNvPr>
          <p:cNvSpPr txBox="1"/>
          <p:nvPr/>
        </p:nvSpPr>
        <p:spPr>
          <a:xfrm>
            <a:off x="479615" y="29904933"/>
            <a:ext cx="8408081" cy="1323439"/>
          </a:xfrm>
          <a:prstGeom prst="rect">
            <a:avLst/>
          </a:prstGeom>
          <a:noFill/>
        </p:spPr>
        <p:txBody>
          <a:bodyPr wrap="square" rtlCol="0">
            <a:spAutoFit/>
          </a:bodyPr>
          <a:lstStyle/>
          <a:p>
            <a:pPr algn="just"/>
            <a:r>
              <a:rPr lang="en-US" sz="2000" b="1" dirty="0">
                <a:latin typeface="Times New Roman" panose="02020603050405020304" pitchFamily="18" charset="0"/>
                <a:cs typeface="Times New Roman" panose="02020603050405020304" pitchFamily="18" charset="0"/>
              </a:rPr>
              <a:t>Figure 2: The Great Marsh at Plum Island. </a:t>
            </a:r>
            <a:r>
              <a:rPr lang="en-US" sz="2000" dirty="0">
                <a:latin typeface="Times New Roman" panose="02020603050405020304" pitchFamily="18" charset="0"/>
                <a:cs typeface="Times New Roman" panose="02020603050405020304" pitchFamily="18" charset="0"/>
              </a:rPr>
              <a:t>GHG Fluxes were measured in five positions, determined based on their distance from the low tide line. All locations found in Belle Isle were found here, except there were no unvegetated pans. </a:t>
            </a:r>
            <a:r>
              <a:rPr lang="en-US" sz="2000" dirty="0" err="1">
                <a:latin typeface="Times New Roman" panose="02020603050405020304" pitchFamily="18" charset="0"/>
                <a:cs typeface="Times New Roman" panose="02020603050405020304" pitchFamily="18" charset="0"/>
              </a:rPr>
              <a:t>Distichlis</a:t>
            </a:r>
            <a:r>
              <a:rPr lang="en-US" sz="2000" dirty="0">
                <a:latin typeface="Times New Roman" panose="02020603050405020304" pitchFamily="18" charset="0"/>
                <a:cs typeface="Times New Roman" panose="02020603050405020304" pitchFamily="18" charset="0"/>
              </a:rPr>
              <a:t> was looked at instead. Samples were taken on August 2, 2022. </a:t>
            </a:r>
          </a:p>
        </p:txBody>
      </p:sp>
      <p:sp>
        <p:nvSpPr>
          <p:cNvPr id="21" name="TextBox 20">
            <a:extLst>
              <a:ext uri="{FF2B5EF4-FFF2-40B4-BE49-F238E27FC236}">
                <a16:creationId xmlns:a16="http://schemas.microsoft.com/office/drawing/2014/main" id="{954F7A6E-E184-A56D-CEC3-CC85A9FFA809}"/>
              </a:ext>
            </a:extLst>
          </p:cNvPr>
          <p:cNvSpPr txBox="1"/>
          <p:nvPr/>
        </p:nvSpPr>
        <p:spPr>
          <a:xfrm>
            <a:off x="9240037" y="13754943"/>
            <a:ext cx="14499771" cy="769441"/>
          </a:xfrm>
          <a:prstGeom prst="rect">
            <a:avLst/>
          </a:prstGeom>
          <a:solidFill>
            <a:schemeClr val="accent6">
              <a:lumMod val="50000"/>
            </a:schemeClr>
          </a:solidFill>
        </p:spPr>
        <p:txBody>
          <a:bodyPr wrap="square" rtlCol="0">
            <a:spAutoFit/>
          </a:bodyPr>
          <a:lstStyle/>
          <a:p>
            <a:pPr algn="ctr"/>
            <a:r>
              <a:rPr lang="en-US" sz="4400" dirty="0">
                <a:solidFill>
                  <a:schemeClr val="bg1"/>
                </a:solidFill>
                <a:latin typeface="Times New Roman" panose="02020603050405020304" pitchFamily="18" charset="0"/>
                <a:cs typeface="Times New Roman" panose="02020603050405020304" pitchFamily="18" charset="0"/>
              </a:rPr>
              <a:t>Results</a:t>
            </a:r>
          </a:p>
        </p:txBody>
      </p: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4E6A41FC-56DA-0522-7916-B3A3653803DF}"/>
                  </a:ext>
                </a:extLst>
              </p:cNvPr>
              <p:cNvSpPr txBox="1"/>
              <p:nvPr/>
            </p:nvSpPr>
            <p:spPr>
              <a:xfrm>
                <a:off x="9167866" y="9415930"/>
                <a:ext cx="14520258" cy="4374018"/>
              </a:xfrm>
              <a:prstGeom prst="rect">
                <a:avLst/>
              </a:prstGeom>
              <a:noFill/>
            </p:spPr>
            <p:txBody>
              <a:bodyPr wrap="square" rtlCol="0">
                <a:spAutoFit/>
              </a:bodyPr>
              <a:lstStyle/>
              <a:p>
                <a:pPr marL="457200" lvl="0" indent="-4572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An Arduino-based sensor system, including repurposed carbon dioxide, methane, time, temperature, and humidity sensors were placed inside airtight, acrylic cylinders alongside a small fan for 7 minutes. 15 flux measurements were taken at each site. </a:t>
                </a:r>
              </a:p>
              <a:p>
                <a:pPr marL="457200" lvl="0" indent="-4572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Flux measurements were taken in five different zones (n=3) in each marsh.</a:t>
                </a:r>
              </a:p>
              <a:p>
                <a:pPr marL="457200" lvl="0" indent="-4572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Sediment temperature and moisture content, dominant vegetation species, and leaf area index (LAI) were collected that corresponded with each flux measurement.</a:t>
                </a:r>
              </a:p>
              <a:p>
                <a:pPr marL="457200" lvl="0" indent="-4572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Salinity and pH of the adjacent river water were measured using a Hach probe at each site. </a:t>
                </a:r>
              </a:p>
              <a:p>
                <a:pPr marL="457200" lvl="0" indent="-4572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Sensor data was downloaded off of the internal SD card and processed in order to ensure that the slope determined from GHG concentration data was significant, or different from zero. </a:t>
                </a:r>
              </a:p>
              <a:p>
                <a:pPr marL="457200" lvl="0" indent="-4572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Data was analyzed through R software and Microsoft excel in order to calculate GHG fluxes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r>
                          <a:rPr lang="en-US" sz="2400" i="1">
                            <a:latin typeface="Cambria Math" panose="02040503050406030204" pitchFamily="18" charset="0"/>
                            <a:cs typeface="Times New Roman" panose="02020603050405020304" pitchFamily="18" charset="0"/>
                          </a:rPr>
                          <m:t>(</m:t>
                        </m:r>
                        <m:r>
                          <a:rPr lang="en-US" sz="2400" i="1">
                            <a:latin typeface="Cambria Math" panose="02040503050406030204" pitchFamily="18" charset="0"/>
                            <a:cs typeface="Times New Roman" panose="02020603050405020304" pitchFamily="18" charset="0"/>
                          </a:rPr>
                          <m:t>𝑠𝑙𝑜𝑝𝑒</m:t>
                        </m:r>
                        <m:r>
                          <a:rPr lang="en-US" sz="2400" i="1">
                            <a:latin typeface="Cambria Math" panose="02040503050406030204" pitchFamily="18" charset="0"/>
                            <a:cs typeface="Times New Roman" panose="02020603050405020304" pitchFamily="18" charset="0"/>
                          </a:rPr>
                          <m:t>)(</m:t>
                        </m:r>
                        <m:r>
                          <a:rPr lang="en-US" sz="2400" i="1">
                            <a:latin typeface="Cambria Math" panose="02040503050406030204" pitchFamily="18" charset="0"/>
                            <a:cs typeface="Times New Roman" panose="02020603050405020304" pitchFamily="18" charset="0"/>
                          </a:rPr>
                          <m:t>𝑃</m:t>
                        </m:r>
                        <m:r>
                          <a:rPr lang="en-US" sz="2400" b="0" i="1" smtClean="0">
                            <a:latin typeface="Cambria Math" panose="02040503050406030204" pitchFamily="18" charset="0"/>
                            <a:cs typeface="Times New Roman" panose="02020603050405020304" pitchFamily="18" charset="0"/>
                          </a:rPr>
                          <m:t>∗</m:t>
                        </m:r>
                        <m:r>
                          <a:rPr lang="en-US" sz="2400" i="1">
                            <a:latin typeface="Cambria Math" panose="02040503050406030204" pitchFamily="18" charset="0"/>
                            <a:cs typeface="Times New Roman" panose="02020603050405020304" pitchFamily="18" charset="0"/>
                          </a:rPr>
                          <m:t>𝑉</m:t>
                        </m:r>
                        <m:r>
                          <a:rPr lang="en-US" sz="2400" i="1">
                            <a:latin typeface="Cambria Math" panose="02040503050406030204" pitchFamily="18" charset="0"/>
                            <a:cs typeface="Times New Roman" panose="02020603050405020304" pitchFamily="18" charset="0"/>
                          </a:rPr>
                          <m:t>)</m:t>
                        </m:r>
                      </m:num>
                      <m:den>
                        <m:r>
                          <a:rPr lang="en-US" sz="2400" i="1">
                            <a:latin typeface="Cambria Math" panose="02040503050406030204" pitchFamily="18" charset="0"/>
                            <a:cs typeface="Times New Roman" panose="02020603050405020304" pitchFamily="18" charset="0"/>
                          </a:rPr>
                          <m:t>(</m:t>
                        </m:r>
                        <m:r>
                          <a:rPr lang="en-US" sz="2400" i="1">
                            <a:latin typeface="Cambria Math" panose="02040503050406030204" pitchFamily="18" charset="0"/>
                            <a:cs typeface="Times New Roman" panose="02020603050405020304" pitchFamily="18" charset="0"/>
                          </a:rPr>
                          <m:t>𝑅</m:t>
                        </m:r>
                        <m:r>
                          <a:rPr lang="en-US" sz="2400" b="0" i="1" smtClean="0">
                            <a:latin typeface="Cambria Math" panose="02040503050406030204" pitchFamily="18" charset="0"/>
                            <a:cs typeface="Times New Roman" panose="02020603050405020304" pitchFamily="18" charset="0"/>
                          </a:rPr>
                          <m:t>∗</m:t>
                        </m:r>
                        <m:r>
                          <a:rPr lang="en-US" sz="2400" i="1">
                            <a:latin typeface="Cambria Math" panose="02040503050406030204" pitchFamily="18" charset="0"/>
                            <a:cs typeface="Times New Roman" panose="02020603050405020304" pitchFamily="18" charset="0"/>
                          </a:rPr>
                          <m:t>𝐴</m:t>
                        </m:r>
                        <m:r>
                          <a:rPr lang="en-US" sz="2400" b="0" i="1" smtClean="0">
                            <a:latin typeface="Cambria Math" panose="02040503050406030204" pitchFamily="18" charset="0"/>
                            <a:cs typeface="Times New Roman" panose="02020603050405020304" pitchFamily="18" charset="0"/>
                          </a:rPr>
                          <m:t>∗</m:t>
                        </m:r>
                        <m:r>
                          <a:rPr lang="en-US" sz="2400" i="1">
                            <a:latin typeface="Cambria Math" panose="02040503050406030204" pitchFamily="18" charset="0"/>
                            <a:cs typeface="Times New Roman" panose="02020603050405020304" pitchFamily="18" charset="0"/>
                          </a:rPr>
                          <m:t>𝑇</m:t>
                        </m:r>
                        <m:r>
                          <a:rPr lang="en-US" sz="2400" i="1">
                            <a:latin typeface="Cambria Math" panose="02040503050406030204" pitchFamily="18" charset="0"/>
                            <a:cs typeface="Times New Roman" panose="02020603050405020304" pitchFamily="18" charset="0"/>
                          </a:rPr>
                          <m:t>)</m:t>
                        </m:r>
                      </m:den>
                    </m:f>
                  </m:oMath>
                </a14:m>
                <a:r>
                  <a:rPr lang="en-US" sz="2400" dirty="0">
                    <a:latin typeface="Times New Roman" panose="02020603050405020304" pitchFamily="18" charset="0"/>
                    <a:cs typeface="Times New Roman" panose="02020603050405020304" pitchFamily="18" charset="0"/>
                  </a:rPr>
                  <a:t>), create a correlation matrix, and output bar graphs. </a:t>
                </a:r>
              </a:p>
            </p:txBody>
          </p:sp>
        </mc:Choice>
        <mc:Fallback>
          <p:sp>
            <p:nvSpPr>
              <p:cNvPr id="22" name="TextBox 21">
                <a:extLst>
                  <a:ext uri="{FF2B5EF4-FFF2-40B4-BE49-F238E27FC236}">
                    <a16:creationId xmlns:a16="http://schemas.microsoft.com/office/drawing/2014/main" id="{4E6A41FC-56DA-0522-7916-B3A3653803DF}"/>
                  </a:ext>
                </a:extLst>
              </p:cNvPr>
              <p:cNvSpPr txBox="1">
                <a:spLocks noRot="1" noChangeAspect="1" noMove="1" noResize="1" noEditPoints="1" noAdjustHandles="1" noChangeArrowheads="1" noChangeShapeType="1" noTextEdit="1"/>
              </p:cNvSpPr>
              <p:nvPr/>
            </p:nvSpPr>
            <p:spPr>
              <a:xfrm>
                <a:off x="9167866" y="9415930"/>
                <a:ext cx="14520258" cy="4374018"/>
              </a:xfrm>
              <a:prstGeom prst="rect">
                <a:avLst/>
              </a:prstGeom>
              <a:blipFill>
                <a:blip r:embed="rId5"/>
                <a:stretch>
                  <a:fillRect l="-524" t="-1159" r="-611" b="-2319"/>
                </a:stretch>
              </a:blipFill>
            </p:spPr>
            <p:txBody>
              <a:bodyPr/>
              <a:lstStyle/>
              <a:p>
                <a:r>
                  <a:rPr lang="en-US">
                    <a:noFill/>
                  </a:rPr>
                  <a:t> </a:t>
                </a:r>
              </a:p>
            </p:txBody>
          </p:sp>
        </mc:Fallback>
      </mc:AlternateContent>
      <p:pic>
        <p:nvPicPr>
          <p:cNvPr id="26" name="Picture 25">
            <a:extLst>
              <a:ext uri="{FF2B5EF4-FFF2-40B4-BE49-F238E27FC236}">
                <a16:creationId xmlns:a16="http://schemas.microsoft.com/office/drawing/2014/main" id="{FFAC13B6-B3F3-51B1-9D94-BC0E622B569C}"/>
              </a:ext>
            </a:extLst>
          </p:cNvPr>
          <p:cNvPicPr>
            <a:picLocks noChangeAspect="1"/>
          </p:cNvPicPr>
          <p:nvPr/>
        </p:nvPicPr>
        <p:blipFill>
          <a:blip r:embed="rId6"/>
          <a:stretch>
            <a:fillRect/>
          </a:stretch>
        </p:blipFill>
        <p:spPr>
          <a:xfrm rot="5400000">
            <a:off x="8875211" y="4556227"/>
            <a:ext cx="4384859" cy="3288645"/>
          </a:xfrm>
          <a:prstGeom prst="rect">
            <a:avLst/>
          </a:prstGeom>
        </p:spPr>
      </p:pic>
      <p:pic>
        <p:nvPicPr>
          <p:cNvPr id="33" name="Picture 32">
            <a:extLst>
              <a:ext uri="{FF2B5EF4-FFF2-40B4-BE49-F238E27FC236}">
                <a16:creationId xmlns:a16="http://schemas.microsoft.com/office/drawing/2014/main" id="{648CFBCF-AD6C-165C-F2EB-99714BA44389}"/>
              </a:ext>
            </a:extLst>
          </p:cNvPr>
          <p:cNvPicPr>
            <a:picLocks noChangeAspect="1"/>
          </p:cNvPicPr>
          <p:nvPr/>
        </p:nvPicPr>
        <p:blipFill>
          <a:blip r:embed="rId7"/>
          <a:stretch>
            <a:fillRect/>
          </a:stretch>
        </p:blipFill>
        <p:spPr>
          <a:xfrm>
            <a:off x="20144978" y="4008568"/>
            <a:ext cx="3284988" cy="4379984"/>
          </a:xfrm>
          <a:prstGeom prst="rect">
            <a:avLst/>
          </a:prstGeom>
        </p:spPr>
      </p:pic>
      <p:pic>
        <p:nvPicPr>
          <p:cNvPr id="35" name="Picture 34">
            <a:extLst>
              <a:ext uri="{FF2B5EF4-FFF2-40B4-BE49-F238E27FC236}">
                <a16:creationId xmlns:a16="http://schemas.microsoft.com/office/drawing/2014/main" id="{65C8356A-6B76-6303-F524-7FA1AB0E9B84}"/>
              </a:ext>
            </a:extLst>
          </p:cNvPr>
          <p:cNvPicPr>
            <a:picLocks noChangeAspect="1"/>
          </p:cNvPicPr>
          <p:nvPr/>
        </p:nvPicPr>
        <p:blipFill>
          <a:blip r:embed="rId8"/>
          <a:stretch>
            <a:fillRect/>
          </a:stretch>
        </p:blipFill>
        <p:spPr>
          <a:xfrm>
            <a:off x="16448954" y="3992468"/>
            <a:ext cx="3284989" cy="4379984"/>
          </a:xfrm>
          <a:prstGeom prst="rect">
            <a:avLst/>
          </a:prstGeom>
        </p:spPr>
      </p:pic>
      <p:sp>
        <p:nvSpPr>
          <p:cNvPr id="36" name="TextBox 35">
            <a:extLst>
              <a:ext uri="{FF2B5EF4-FFF2-40B4-BE49-F238E27FC236}">
                <a16:creationId xmlns:a16="http://schemas.microsoft.com/office/drawing/2014/main" id="{403E5EFD-E8CF-CA34-A0D1-BF58B87DF802}"/>
              </a:ext>
            </a:extLst>
          </p:cNvPr>
          <p:cNvSpPr txBox="1"/>
          <p:nvPr/>
        </p:nvSpPr>
        <p:spPr>
          <a:xfrm>
            <a:off x="9423318" y="8311016"/>
            <a:ext cx="3300460" cy="923330"/>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Figure 3A: Sensors collecting data at Belle Isle Marsh Reservation. </a:t>
            </a:r>
          </a:p>
        </p:txBody>
      </p:sp>
      <p:sp>
        <p:nvSpPr>
          <p:cNvPr id="37" name="TextBox 36">
            <a:extLst>
              <a:ext uri="{FF2B5EF4-FFF2-40B4-BE49-F238E27FC236}">
                <a16:creationId xmlns:a16="http://schemas.microsoft.com/office/drawing/2014/main" id="{555A4D4A-BE75-12CF-FEDB-D8B4FABCFAD2}"/>
              </a:ext>
            </a:extLst>
          </p:cNvPr>
          <p:cNvSpPr txBox="1"/>
          <p:nvPr/>
        </p:nvSpPr>
        <p:spPr>
          <a:xfrm>
            <a:off x="19997090" y="8393831"/>
            <a:ext cx="3636779" cy="923330"/>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Figure 3D: Thermometer used to collect sediment temperature and moisture content at both locations.</a:t>
            </a:r>
          </a:p>
        </p:txBody>
      </p:sp>
      <p:sp>
        <p:nvSpPr>
          <p:cNvPr id="38" name="TextBox 37">
            <a:extLst>
              <a:ext uri="{FF2B5EF4-FFF2-40B4-BE49-F238E27FC236}">
                <a16:creationId xmlns:a16="http://schemas.microsoft.com/office/drawing/2014/main" id="{172562CB-1391-F38B-4E06-2B1F8ECFB037}"/>
              </a:ext>
            </a:extLst>
          </p:cNvPr>
          <p:cNvSpPr txBox="1"/>
          <p:nvPr/>
        </p:nvSpPr>
        <p:spPr>
          <a:xfrm>
            <a:off x="16438711" y="8392097"/>
            <a:ext cx="3354476"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Figure 3C: LP-80 </a:t>
            </a:r>
            <a:r>
              <a:rPr lang="en-US" dirty="0" err="1">
                <a:latin typeface="Times New Roman" panose="02020603050405020304" pitchFamily="18" charset="0"/>
                <a:cs typeface="Times New Roman" panose="02020603050405020304" pitchFamily="18" charset="0"/>
              </a:rPr>
              <a:t>AccuPAR</a:t>
            </a:r>
            <a:r>
              <a:rPr lang="en-US" dirty="0">
                <a:latin typeface="Times New Roman" panose="02020603050405020304" pitchFamily="18" charset="0"/>
                <a:cs typeface="Times New Roman" panose="02020603050405020304" pitchFamily="18" charset="0"/>
              </a:rPr>
              <a:t> used to collect LAI at both locations.</a:t>
            </a:r>
          </a:p>
        </p:txBody>
      </p:sp>
      <p:sp>
        <p:nvSpPr>
          <p:cNvPr id="39" name="TextBox 38">
            <a:extLst>
              <a:ext uri="{FF2B5EF4-FFF2-40B4-BE49-F238E27FC236}">
                <a16:creationId xmlns:a16="http://schemas.microsoft.com/office/drawing/2014/main" id="{9ECEDC8A-DF09-40A1-8100-763BD1C037D4}"/>
              </a:ext>
            </a:extLst>
          </p:cNvPr>
          <p:cNvSpPr txBox="1"/>
          <p:nvPr/>
        </p:nvSpPr>
        <p:spPr>
          <a:xfrm>
            <a:off x="12834619" y="8311819"/>
            <a:ext cx="3354476" cy="923330"/>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Figure 3B: The Arduino-based sensor system used to measure GHG fluxes. </a:t>
            </a:r>
          </a:p>
        </p:txBody>
      </p:sp>
      <p:graphicFrame>
        <p:nvGraphicFramePr>
          <p:cNvPr id="40" name="Table 40">
            <a:extLst>
              <a:ext uri="{FF2B5EF4-FFF2-40B4-BE49-F238E27FC236}">
                <a16:creationId xmlns:a16="http://schemas.microsoft.com/office/drawing/2014/main" id="{F1143376-CF94-0D8B-083C-2F646B6D516E}"/>
              </a:ext>
            </a:extLst>
          </p:cNvPr>
          <p:cNvGraphicFramePr>
            <a:graphicFrameLocks noGrp="1"/>
          </p:cNvGraphicFramePr>
          <p:nvPr>
            <p:extLst>
              <p:ext uri="{D42A27DB-BD31-4B8C-83A1-F6EECF244321}">
                <p14:modId xmlns:p14="http://schemas.microsoft.com/office/powerpoint/2010/main" val="546266639"/>
              </p:ext>
            </p:extLst>
          </p:nvPr>
        </p:nvGraphicFramePr>
        <p:xfrm>
          <a:off x="9296072" y="15129510"/>
          <a:ext cx="14336492" cy="6316980"/>
        </p:xfrm>
        <a:graphic>
          <a:graphicData uri="http://schemas.openxmlformats.org/drawingml/2006/table">
            <a:tbl>
              <a:tblPr firstRow="1" bandRow="1">
                <a:tableStyleId>{2A488322-F2BA-4B5B-9748-0D474271808F}</a:tableStyleId>
              </a:tblPr>
              <a:tblGrid>
                <a:gridCol w="1764877">
                  <a:extLst>
                    <a:ext uri="{9D8B030D-6E8A-4147-A177-3AD203B41FA5}">
                      <a16:colId xmlns:a16="http://schemas.microsoft.com/office/drawing/2014/main" val="1138515429"/>
                    </a:ext>
                  </a:extLst>
                </a:gridCol>
                <a:gridCol w="2296877">
                  <a:extLst>
                    <a:ext uri="{9D8B030D-6E8A-4147-A177-3AD203B41FA5}">
                      <a16:colId xmlns:a16="http://schemas.microsoft.com/office/drawing/2014/main" val="3024254150"/>
                    </a:ext>
                  </a:extLst>
                </a:gridCol>
                <a:gridCol w="2030752">
                  <a:extLst>
                    <a:ext uri="{9D8B030D-6E8A-4147-A177-3AD203B41FA5}">
                      <a16:colId xmlns:a16="http://schemas.microsoft.com/office/drawing/2014/main" val="3233673769"/>
                    </a:ext>
                  </a:extLst>
                </a:gridCol>
                <a:gridCol w="2090392">
                  <a:extLst>
                    <a:ext uri="{9D8B030D-6E8A-4147-A177-3AD203B41FA5}">
                      <a16:colId xmlns:a16="http://schemas.microsoft.com/office/drawing/2014/main" val="2597934854"/>
                    </a:ext>
                  </a:extLst>
                </a:gridCol>
                <a:gridCol w="2027336">
                  <a:extLst>
                    <a:ext uri="{9D8B030D-6E8A-4147-A177-3AD203B41FA5}">
                      <a16:colId xmlns:a16="http://schemas.microsoft.com/office/drawing/2014/main" val="126471417"/>
                    </a:ext>
                  </a:extLst>
                </a:gridCol>
                <a:gridCol w="1572346">
                  <a:extLst>
                    <a:ext uri="{9D8B030D-6E8A-4147-A177-3AD203B41FA5}">
                      <a16:colId xmlns:a16="http://schemas.microsoft.com/office/drawing/2014/main" val="2983764823"/>
                    </a:ext>
                  </a:extLst>
                </a:gridCol>
                <a:gridCol w="2553912">
                  <a:extLst>
                    <a:ext uri="{9D8B030D-6E8A-4147-A177-3AD203B41FA5}">
                      <a16:colId xmlns:a16="http://schemas.microsoft.com/office/drawing/2014/main" val="3254723594"/>
                    </a:ext>
                  </a:extLst>
                </a:gridCol>
              </a:tblGrid>
              <a:tr h="265685">
                <a:tc>
                  <a:txBody>
                    <a:bodyPr/>
                    <a:lstStyle/>
                    <a:p>
                      <a:pPr algn="ctr"/>
                      <a:r>
                        <a:rPr lang="en-US" sz="2000" dirty="0">
                          <a:latin typeface="Times New Roman" panose="02020603050405020304" pitchFamily="18" charset="0"/>
                          <a:cs typeface="Times New Roman" panose="02020603050405020304" pitchFamily="18" charset="0"/>
                        </a:rPr>
                        <a:t>Site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Times New Roman" panose="02020603050405020304" pitchFamily="18" charset="0"/>
                          <a:cs typeface="Times New Roman" panose="02020603050405020304" pitchFamily="18" charset="0"/>
                        </a:rPr>
                        <a:t>Zone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Times New Roman" panose="02020603050405020304" pitchFamily="18" charset="0"/>
                          <a:cs typeface="Times New Roman" panose="02020603050405020304" pitchFamily="18" charset="0"/>
                        </a:rPr>
                        <a:t>Average Light     (</a:t>
                      </a:r>
                      <a:r>
                        <a:rPr lang="en-US" sz="2000" dirty="0" err="1">
                          <a:latin typeface="Times New Roman" panose="02020603050405020304" pitchFamily="18" charset="0"/>
                          <a:cs typeface="Times New Roman" panose="02020603050405020304" pitchFamily="18" charset="0"/>
                        </a:rPr>
                        <a:t>umol</a:t>
                      </a:r>
                      <a:r>
                        <a:rPr lang="en-US" sz="2000" dirty="0">
                          <a:latin typeface="Times New Roman" panose="02020603050405020304" pitchFamily="18" charset="0"/>
                          <a:cs typeface="Times New Roman" panose="02020603050405020304" pitchFamily="18" charset="0"/>
                        </a:rPr>
                        <a:t> m</a:t>
                      </a:r>
                      <a:r>
                        <a:rPr lang="en-US" sz="2000" baseline="30000" dirty="0">
                          <a:latin typeface="Times New Roman" panose="02020603050405020304" pitchFamily="18" charset="0"/>
                          <a:cs typeface="Times New Roman" panose="02020603050405020304" pitchFamily="18" charset="0"/>
                        </a:rPr>
                        <a:t>-2</a:t>
                      </a:r>
                      <a:r>
                        <a:rPr lang="en-US" sz="2000" baseline="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Times New Roman" panose="02020603050405020304" pitchFamily="18" charset="0"/>
                          <a:cs typeface="Times New Roman" panose="02020603050405020304" pitchFamily="18" charset="0"/>
                        </a:rPr>
                        <a:t>Average LAI (</a:t>
                      </a:r>
                      <a:r>
                        <a:rPr lang="en-US" sz="2000" dirty="0" err="1">
                          <a:latin typeface="Times New Roman" panose="02020603050405020304" pitchFamily="18" charset="0"/>
                          <a:cs typeface="Times New Roman" panose="02020603050405020304" pitchFamily="18" charset="0"/>
                        </a:rPr>
                        <a:t>umol</a:t>
                      </a:r>
                      <a:r>
                        <a:rPr lang="en-US" sz="2000" dirty="0">
                          <a:latin typeface="Times New Roman" panose="02020603050405020304" pitchFamily="18" charset="0"/>
                          <a:cs typeface="Times New Roman" panose="02020603050405020304" pitchFamily="18" charset="0"/>
                        </a:rPr>
                        <a:t> m</a:t>
                      </a:r>
                      <a:r>
                        <a:rPr lang="en-US" sz="2000" baseline="30000" dirty="0">
                          <a:latin typeface="Times New Roman" panose="02020603050405020304" pitchFamily="18" charset="0"/>
                          <a:cs typeface="Times New Roman" panose="02020603050405020304" pitchFamily="18" charset="0"/>
                        </a:rPr>
                        <a:t>-2</a:t>
                      </a:r>
                      <a:r>
                        <a:rPr lang="en-US" sz="2000" baseline="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Times New Roman" panose="02020603050405020304" pitchFamily="18" charset="0"/>
                          <a:cs typeface="Times New Roman" panose="02020603050405020304" pitchFamily="18" charset="0"/>
                        </a:rPr>
                        <a:t>Average Sed. Moisture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Times New Roman" panose="02020603050405020304" pitchFamily="18" charset="0"/>
                          <a:cs typeface="Times New Roman" panose="02020603050405020304" pitchFamily="18" charset="0"/>
                        </a:rPr>
                        <a:t>Average Temp (°C)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Times New Roman" panose="02020603050405020304" pitchFamily="18" charset="0"/>
                          <a:cs typeface="Times New Roman" panose="02020603050405020304" pitchFamily="18" charset="0"/>
                        </a:rPr>
                        <a:t>Dominant Vegetation Species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2328496"/>
                  </a:ext>
                </a:extLst>
              </a:tr>
              <a:tr h="548640">
                <a:tc rowSpan="5">
                  <a:txBody>
                    <a:bodyPr/>
                    <a:lstStyle/>
                    <a:p>
                      <a:pPr algn="ctr"/>
                      <a:r>
                        <a:rPr lang="en-US" sz="2000" dirty="0">
                          <a:solidFill>
                            <a:schemeClr val="bg1"/>
                          </a:solidFill>
                          <a:latin typeface="Times New Roman" panose="02020603050405020304" pitchFamily="18" charset="0"/>
                          <a:cs typeface="Times New Roman" panose="02020603050405020304" pitchFamily="18" charset="0"/>
                        </a:rPr>
                        <a:t>Belle Isle Marsh Reservation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lang="en-US" sz="2000" dirty="0">
                          <a:solidFill>
                            <a:schemeClr val="bg1"/>
                          </a:solidFill>
                          <a:latin typeface="Times New Roman" panose="02020603050405020304" pitchFamily="18" charset="0"/>
                          <a:cs typeface="Times New Roman" panose="02020603050405020304" pitchFamily="18" charset="0"/>
                        </a:rPr>
                        <a:t>Sediment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1635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0.97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22.67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0" i="0" u="none" strike="noStrike" dirty="0">
                          <a:solidFill>
                            <a:schemeClr val="tx2"/>
                          </a:solidFill>
                          <a:effectLst/>
                          <a:latin typeface="Times New Roman" panose="02020603050405020304" pitchFamily="18" charset="0"/>
                          <a:cs typeface="Times New Roman" panose="02020603050405020304" pitchFamily="18" charset="0"/>
                        </a:rPr>
                        <a:t>Microphytobenthos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0490733"/>
                  </a:ext>
                </a:extLst>
              </a:tr>
              <a:tr h="557784">
                <a:tc vMerge="1">
                  <a:txBody>
                    <a:bodyPr/>
                    <a:lstStyle/>
                    <a:p>
                      <a:pPr algn="ctr"/>
                      <a:endParaRPr lang="en-US" sz="2000" dirty="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r>
                        <a:rPr lang="en-US" sz="2000" dirty="0">
                          <a:solidFill>
                            <a:schemeClr val="bg1"/>
                          </a:solidFill>
                          <a:latin typeface="Times New Roman" panose="02020603050405020304" pitchFamily="18" charset="0"/>
                          <a:cs typeface="Times New Roman" panose="02020603050405020304" pitchFamily="18" charset="0"/>
                        </a:rPr>
                        <a:t>Scarp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1668.7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0.12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800" b="0" i="1" u="none" strike="noStrike" dirty="0">
                          <a:solidFill>
                            <a:schemeClr val="tx2"/>
                          </a:solidFill>
                          <a:effectLst/>
                          <a:latin typeface="Times New Roman" panose="02020603050405020304" pitchFamily="18" charset="0"/>
                          <a:cs typeface="Times New Roman" panose="02020603050405020304" pitchFamily="18" charset="0"/>
                        </a:rPr>
                        <a:t>Spartina </a:t>
                      </a:r>
                      <a:r>
                        <a:rPr lang="en-US" sz="1800" b="0" i="1" u="none" strike="noStrike" dirty="0" err="1">
                          <a:solidFill>
                            <a:schemeClr val="tx2"/>
                          </a:solidFill>
                          <a:effectLst/>
                          <a:latin typeface="Times New Roman" panose="02020603050405020304" pitchFamily="18" charset="0"/>
                          <a:cs typeface="Times New Roman" panose="02020603050405020304" pitchFamily="18" charset="0"/>
                        </a:rPr>
                        <a:t>alternaflora</a:t>
                      </a:r>
                      <a:r>
                        <a:rPr lang="en-US" sz="1800" b="0" i="1" u="none" strike="noStrike" dirty="0">
                          <a:solidFill>
                            <a:schemeClr val="tx2"/>
                          </a:solidFill>
                          <a:effectLst/>
                          <a:latin typeface="Times New Roman" panose="02020603050405020304" pitchFamily="18" charset="0"/>
                          <a:cs typeface="Times New Roman" panose="02020603050405020304" pitchFamily="18" charset="0"/>
                        </a:rPr>
                        <a:t> </a:t>
                      </a:r>
                      <a:r>
                        <a:rPr lang="en-US" sz="1800" b="0" i="0" u="none" strike="noStrike" dirty="0">
                          <a:solidFill>
                            <a:schemeClr val="tx2"/>
                          </a:solidFill>
                          <a:effectLst/>
                          <a:latin typeface="Times New Roman" panose="02020603050405020304" pitchFamily="18" charset="0"/>
                          <a:cs typeface="Times New Roman" panose="02020603050405020304" pitchFamily="18" charset="0"/>
                        </a:rPr>
                        <a:t>(long)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59445082"/>
                  </a:ext>
                </a:extLst>
              </a:tr>
              <a:tr h="557784">
                <a:tc vMerge="1">
                  <a:txBody>
                    <a:bodyPr/>
                    <a:lstStyle/>
                    <a:p>
                      <a:pPr algn="ctr"/>
                      <a:endParaRPr lang="en-US" sz="2000" dirty="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lang="en-US" sz="2000" dirty="0">
                          <a:solidFill>
                            <a:schemeClr val="bg1"/>
                          </a:solidFill>
                          <a:latin typeface="Times New Roman" panose="02020603050405020304" pitchFamily="18" charset="0"/>
                          <a:cs typeface="Times New Roman" panose="02020603050405020304" pitchFamily="18" charset="0"/>
                        </a:rPr>
                        <a:t>Low Marsh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1799.3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0.15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25.67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0" i="0" u="none" strike="noStrike" dirty="0">
                          <a:solidFill>
                            <a:schemeClr val="tx2"/>
                          </a:solidFill>
                          <a:effectLst/>
                          <a:latin typeface="Times New Roman" panose="02020603050405020304" pitchFamily="18" charset="0"/>
                          <a:cs typeface="Times New Roman" panose="02020603050405020304" pitchFamily="18" charset="0"/>
                        </a:rPr>
                        <a:t>1/2 </a:t>
                      </a:r>
                      <a:r>
                        <a:rPr lang="en-US" sz="1800" b="0" i="1" u="none" strike="noStrike" dirty="0">
                          <a:solidFill>
                            <a:schemeClr val="tx2"/>
                          </a:solidFill>
                          <a:effectLst/>
                          <a:latin typeface="Times New Roman" panose="02020603050405020304" pitchFamily="18" charset="0"/>
                          <a:cs typeface="Times New Roman" panose="02020603050405020304" pitchFamily="18" charset="0"/>
                        </a:rPr>
                        <a:t>Spartina </a:t>
                      </a:r>
                      <a:r>
                        <a:rPr lang="en-US" sz="1800" b="0" i="1" u="none" strike="noStrike" dirty="0" err="1">
                          <a:solidFill>
                            <a:schemeClr val="tx2"/>
                          </a:solidFill>
                          <a:effectLst/>
                          <a:latin typeface="Times New Roman" panose="02020603050405020304" pitchFamily="18" charset="0"/>
                          <a:cs typeface="Times New Roman" panose="02020603050405020304" pitchFamily="18" charset="0"/>
                        </a:rPr>
                        <a:t>alternaflora</a:t>
                      </a:r>
                      <a:r>
                        <a:rPr lang="en-US" sz="1800" b="0" i="1" u="none" strike="noStrike" dirty="0">
                          <a:solidFill>
                            <a:schemeClr val="tx2"/>
                          </a:solidFill>
                          <a:effectLst/>
                          <a:latin typeface="Times New Roman" panose="02020603050405020304" pitchFamily="18" charset="0"/>
                          <a:cs typeface="Times New Roman" panose="02020603050405020304" pitchFamily="18" charset="0"/>
                        </a:rPr>
                        <a:t> </a:t>
                      </a:r>
                      <a:r>
                        <a:rPr lang="en-US" sz="1800" b="0" i="0" u="none" strike="noStrike" dirty="0">
                          <a:solidFill>
                            <a:schemeClr val="tx2"/>
                          </a:solidFill>
                          <a:effectLst/>
                          <a:latin typeface="Times New Roman" panose="02020603050405020304" pitchFamily="18" charset="0"/>
                          <a:cs typeface="Times New Roman" panose="02020603050405020304" pitchFamily="18" charset="0"/>
                        </a:rPr>
                        <a:t>(short) 1/2 </a:t>
                      </a:r>
                      <a:r>
                        <a:rPr lang="en-US" sz="1800" b="0" i="1" u="none" strike="noStrike" dirty="0">
                          <a:solidFill>
                            <a:schemeClr val="tx2"/>
                          </a:solidFill>
                          <a:effectLst/>
                          <a:latin typeface="Times New Roman" panose="02020603050405020304" pitchFamily="18" charset="0"/>
                          <a:cs typeface="Times New Roman" panose="02020603050405020304" pitchFamily="18" charset="0"/>
                        </a:rPr>
                        <a:t>Spartina patens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959316"/>
                  </a:ext>
                </a:extLst>
              </a:tr>
              <a:tr h="548640">
                <a:tc vMerge="1">
                  <a:txBody>
                    <a:bodyPr/>
                    <a:lstStyle/>
                    <a:p>
                      <a:pPr algn="ctr"/>
                      <a:endParaRPr lang="en-US" sz="2000" dirty="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r>
                        <a:rPr lang="en-US" sz="2000" dirty="0">
                          <a:solidFill>
                            <a:schemeClr val="bg1"/>
                          </a:solidFill>
                          <a:latin typeface="Times New Roman" panose="02020603050405020304" pitchFamily="18" charset="0"/>
                          <a:cs typeface="Times New Roman" panose="02020603050405020304" pitchFamily="18" charset="0"/>
                        </a:rPr>
                        <a:t>Pan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1878.7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0.98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3.33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28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800" b="0" i="0" u="none" strike="noStrike" dirty="0">
                          <a:solidFill>
                            <a:schemeClr val="tx2"/>
                          </a:solidFill>
                          <a:effectLst/>
                          <a:latin typeface="Times New Roman" panose="02020603050405020304" pitchFamily="18" charset="0"/>
                          <a:cs typeface="Times New Roman" panose="02020603050405020304" pitchFamily="18" charset="0"/>
                        </a:rPr>
                        <a:t>Purple sulfur bacterial mat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139134223"/>
                  </a:ext>
                </a:extLst>
              </a:tr>
              <a:tr h="548640">
                <a:tc vMerge="1">
                  <a:txBody>
                    <a:bodyPr/>
                    <a:lstStyle/>
                    <a:p>
                      <a:pPr algn="ctr"/>
                      <a:endParaRPr lang="en-US" sz="2000" dirty="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lang="en-US" sz="2000" dirty="0">
                          <a:solidFill>
                            <a:schemeClr val="bg1"/>
                          </a:solidFill>
                          <a:latin typeface="Times New Roman" panose="02020603050405020304" pitchFamily="18" charset="0"/>
                          <a:cs typeface="Times New Roman" panose="02020603050405020304" pitchFamily="18" charset="0"/>
                        </a:rPr>
                        <a:t>High Marsh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1705.3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0.20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20.93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3291840" rtl="0" eaLnBrk="1" fontAlgn="auto" latinLnBrk="0" hangingPunct="1">
                        <a:lnSpc>
                          <a:spcPct val="100000"/>
                        </a:lnSpc>
                        <a:spcBef>
                          <a:spcPts val="0"/>
                        </a:spcBef>
                        <a:spcAft>
                          <a:spcPts val="0"/>
                        </a:spcAft>
                        <a:buClrTx/>
                        <a:buSzTx/>
                        <a:buFontTx/>
                        <a:buNone/>
                        <a:tabLst/>
                        <a:defRPr/>
                      </a:pPr>
                      <a:r>
                        <a:rPr lang="en-US" sz="1800" i="1" dirty="0">
                          <a:solidFill>
                            <a:schemeClr val="tx2"/>
                          </a:solidFill>
                          <a:latin typeface="Times New Roman" panose="02020603050405020304" pitchFamily="18" charset="0"/>
                          <a:cs typeface="Times New Roman" panose="02020603050405020304" pitchFamily="18" charset="0"/>
                        </a:rPr>
                        <a:t>Spartina </a:t>
                      </a:r>
                      <a:r>
                        <a:rPr lang="en-US" sz="1800" i="1" dirty="0" err="1">
                          <a:solidFill>
                            <a:schemeClr val="tx2"/>
                          </a:solidFill>
                          <a:latin typeface="Times New Roman" panose="02020603050405020304" pitchFamily="18" charset="0"/>
                          <a:cs typeface="Times New Roman" panose="02020603050405020304" pitchFamily="18" charset="0"/>
                        </a:rPr>
                        <a:t>alternaflora</a:t>
                      </a:r>
                      <a:r>
                        <a:rPr lang="en-US" sz="1800" dirty="0">
                          <a:solidFill>
                            <a:schemeClr val="tx2"/>
                          </a:solidFill>
                          <a:latin typeface="Times New Roman" panose="02020603050405020304" pitchFamily="18" charset="0"/>
                          <a:cs typeface="Times New Roman" panose="02020603050405020304" pitchFamily="18" charset="0"/>
                        </a:rPr>
                        <a:t> (long)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6461051"/>
                  </a:ext>
                </a:extLst>
              </a:tr>
              <a:tr h="548640">
                <a:tc rowSpan="5">
                  <a:txBody>
                    <a:bodyPr/>
                    <a:lstStyle/>
                    <a:p>
                      <a:pPr algn="ctr"/>
                      <a:r>
                        <a:rPr lang="en-US" sz="2000" dirty="0">
                          <a:solidFill>
                            <a:schemeClr val="bg1"/>
                          </a:solidFill>
                          <a:latin typeface="Times New Roman" panose="02020603050405020304" pitchFamily="18" charset="0"/>
                          <a:cs typeface="Times New Roman" panose="02020603050405020304" pitchFamily="18" charset="0"/>
                        </a:rPr>
                        <a:t>Plum Island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r>
                        <a:rPr lang="en-US" sz="2000" dirty="0">
                          <a:solidFill>
                            <a:schemeClr val="bg1"/>
                          </a:solidFill>
                          <a:latin typeface="Times New Roman" panose="02020603050405020304" pitchFamily="18" charset="0"/>
                          <a:cs typeface="Times New Roman" panose="02020603050405020304" pitchFamily="18" charset="0"/>
                        </a:rPr>
                        <a:t>Sediment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1682.3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1.0025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24.67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800" b="0" i="0" u="none" strike="noStrike" dirty="0">
                          <a:solidFill>
                            <a:schemeClr val="tx2"/>
                          </a:solidFill>
                          <a:effectLst/>
                          <a:latin typeface="Times New Roman" panose="02020603050405020304" pitchFamily="18" charset="0"/>
                          <a:cs typeface="Times New Roman" panose="02020603050405020304" pitchFamily="18" charset="0"/>
                        </a:rPr>
                        <a:t>Microphytobenthos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520281738"/>
                  </a:ext>
                </a:extLst>
              </a:tr>
              <a:tr h="557784">
                <a:tc vMerge="1">
                  <a:txBody>
                    <a:bodyPr/>
                    <a:lstStyle/>
                    <a:p>
                      <a:pPr algn="ctr"/>
                      <a:endParaRPr lang="en-US" sz="2000" dirty="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lang="en-US" sz="2000" dirty="0">
                          <a:solidFill>
                            <a:schemeClr val="bg1"/>
                          </a:solidFill>
                          <a:latin typeface="Times New Roman" panose="02020603050405020304" pitchFamily="18" charset="0"/>
                          <a:cs typeface="Times New Roman" panose="02020603050405020304" pitchFamily="18" charset="0"/>
                        </a:rPr>
                        <a:t>Scarp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1845.3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0.013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25.67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0" i="1" u="none" strike="noStrike" dirty="0">
                          <a:solidFill>
                            <a:schemeClr val="tx2"/>
                          </a:solidFill>
                          <a:effectLst/>
                          <a:latin typeface="Times New Roman" panose="02020603050405020304" pitchFamily="18" charset="0"/>
                          <a:cs typeface="Times New Roman" panose="02020603050405020304" pitchFamily="18" charset="0"/>
                        </a:rPr>
                        <a:t>Spartina </a:t>
                      </a:r>
                      <a:r>
                        <a:rPr lang="en-US" sz="1800" b="0" i="1" u="none" strike="noStrike" dirty="0" err="1">
                          <a:solidFill>
                            <a:schemeClr val="tx2"/>
                          </a:solidFill>
                          <a:effectLst/>
                          <a:latin typeface="Times New Roman" panose="02020603050405020304" pitchFamily="18" charset="0"/>
                          <a:cs typeface="Times New Roman" panose="02020603050405020304" pitchFamily="18" charset="0"/>
                        </a:rPr>
                        <a:t>alternaflora</a:t>
                      </a:r>
                      <a:r>
                        <a:rPr lang="en-US" sz="1800" b="0" i="1" u="none" strike="noStrike" dirty="0">
                          <a:solidFill>
                            <a:schemeClr val="tx2"/>
                          </a:solidFill>
                          <a:effectLst/>
                          <a:latin typeface="Times New Roman" panose="02020603050405020304" pitchFamily="18" charset="0"/>
                          <a:cs typeface="Times New Roman" panose="02020603050405020304" pitchFamily="18" charset="0"/>
                        </a:rPr>
                        <a:t> </a:t>
                      </a:r>
                      <a:r>
                        <a:rPr lang="en-US" sz="1800" b="0" i="0" u="none" strike="noStrike" dirty="0">
                          <a:solidFill>
                            <a:schemeClr val="tx2"/>
                          </a:solidFill>
                          <a:effectLst/>
                          <a:latin typeface="Times New Roman" panose="02020603050405020304" pitchFamily="18" charset="0"/>
                          <a:cs typeface="Times New Roman" panose="02020603050405020304" pitchFamily="18" charset="0"/>
                        </a:rPr>
                        <a:t>(long)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9066478"/>
                  </a:ext>
                </a:extLst>
              </a:tr>
              <a:tr h="557784">
                <a:tc vMerge="1">
                  <a:txBody>
                    <a:bodyPr/>
                    <a:lstStyle/>
                    <a:p>
                      <a:pPr algn="ctr"/>
                      <a:endParaRPr lang="en-US" sz="2000" dirty="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r>
                        <a:rPr lang="en-US" sz="2000" dirty="0">
                          <a:solidFill>
                            <a:schemeClr val="bg1"/>
                          </a:solidFill>
                          <a:latin typeface="Times New Roman" panose="02020603050405020304" pitchFamily="18" charset="0"/>
                          <a:cs typeface="Times New Roman" panose="02020603050405020304" pitchFamily="18" charset="0"/>
                        </a:rPr>
                        <a:t>Low Marsh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1849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0.0809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27.33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800" b="0" i="0" u="none" strike="noStrike" dirty="0">
                          <a:solidFill>
                            <a:schemeClr val="tx2"/>
                          </a:solidFill>
                          <a:effectLst/>
                          <a:latin typeface="Times New Roman" panose="02020603050405020304" pitchFamily="18" charset="0"/>
                          <a:cs typeface="Times New Roman" panose="02020603050405020304" pitchFamily="18" charset="0"/>
                        </a:rPr>
                        <a:t>1/3 </a:t>
                      </a:r>
                      <a:r>
                        <a:rPr lang="en-US" sz="1800" b="0" i="1" u="none" strike="noStrike" dirty="0">
                          <a:solidFill>
                            <a:schemeClr val="tx2"/>
                          </a:solidFill>
                          <a:effectLst/>
                          <a:latin typeface="Times New Roman" panose="02020603050405020304" pitchFamily="18" charset="0"/>
                          <a:cs typeface="Times New Roman" panose="02020603050405020304" pitchFamily="18" charset="0"/>
                        </a:rPr>
                        <a:t>Spartina </a:t>
                      </a:r>
                      <a:r>
                        <a:rPr lang="en-US" sz="1800" b="0" i="1" u="none" strike="noStrike" dirty="0" err="1">
                          <a:solidFill>
                            <a:schemeClr val="tx2"/>
                          </a:solidFill>
                          <a:effectLst/>
                          <a:latin typeface="Times New Roman" panose="02020603050405020304" pitchFamily="18" charset="0"/>
                          <a:cs typeface="Times New Roman" panose="02020603050405020304" pitchFamily="18" charset="0"/>
                        </a:rPr>
                        <a:t>alternaflora</a:t>
                      </a:r>
                      <a:r>
                        <a:rPr lang="en-US" sz="1800" b="0" i="1" u="none" strike="noStrike" dirty="0">
                          <a:solidFill>
                            <a:schemeClr val="tx2"/>
                          </a:solidFill>
                          <a:effectLst/>
                          <a:latin typeface="Times New Roman" panose="02020603050405020304" pitchFamily="18" charset="0"/>
                          <a:cs typeface="Times New Roman" panose="02020603050405020304" pitchFamily="18" charset="0"/>
                        </a:rPr>
                        <a:t> </a:t>
                      </a:r>
                      <a:r>
                        <a:rPr lang="en-US" sz="1800" b="0" i="0" u="none" strike="noStrike" dirty="0">
                          <a:solidFill>
                            <a:schemeClr val="tx2"/>
                          </a:solidFill>
                          <a:effectLst/>
                          <a:latin typeface="Times New Roman" panose="02020603050405020304" pitchFamily="18" charset="0"/>
                          <a:cs typeface="Times New Roman" panose="02020603050405020304" pitchFamily="18" charset="0"/>
                        </a:rPr>
                        <a:t>(short) 2/3 </a:t>
                      </a:r>
                      <a:r>
                        <a:rPr lang="en-US" sz="1800" b="0" i="1" u="none" strike="noStrike" dirty="0">
                          <a:solidFill>
                            <a:schemeClr val="tx2"/>
                          </a:solidFill>
                          <a:effectLst/>
                          <a:latin typeface="Times New Roman" panose="02020603050405020304" pitchFamily="18" charset="0"/>
                          <a:cs typeface="Times New Roman" panose="02020603050405020304" pitchFamily="18" charset="0"/>
                        </a:rPr>
                        <a:t>Spartina patens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141848629"/>
                  </a:ext>
                </a:extLst>
              </a:tr>
              <a:tr h="548640">
                <a:tc vMerge="1">
                  <a:txBody>
                    <a:bodyPr/>
                    <a:lstStyle/>
                    <a:p>
                      <a:pPr algn="ctr"/>
                      <a:endParaRPr lang="en-US" sz="2000" dirty="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lang="en-US" sz="2000" dirty="0" err="1">
                          <a:solidFill>
                            <a:schemeClr val="bg1"/>
                          </a:solidFill>
                          <a:latin typeface="Times New Roman" panose="02020603050405020304" pitchFamily="18" charset="0"/>
                          <a:cs typeface="Times New Roman" panose="02020603050405020304" pitchFamily="18" charset="0"/>
                        </a:rPr>
                        <a:t>Distichlis</a:t>
                      </a:r>
                      <a:endParaRPr lang="en-US" sz="2000" dirty="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1940.7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0.24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29.33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0" i="1" u="none" strike="noStrike" dirty="0" err="1">
                          <a:solidFill>
                            <a:schemeClr val="tx2"/>
                          </a:solidFill>
                          <a:effectLst/>
                          <a:latin typeface="Times New Roman" panose="02020603050405020304" pitchFamily="18" charset="0"/>
                          <a:cs typeface="Times New Roman" panose="02020603050405020304" pitchFamily="18" charset="0"/>
                        </a:rPr>
                        <a:t>Distichlis</a:t>
                      </a:r>
                      <a:r>
                        <a:rPr lang="en-US" sz="1800" b="0" i="1" u="none" strike="noStrike" dirty="0">
                          <a:solidFill>
                            <a:schemeClr val="tx2"/>
                          </a:solidFill>
                          <a:effectLst/>
                          <a:latin typeface="Times New Roman" panose="02020603050405020304" pitchFamily="18" charset="0"/>
                          <a:cs typeface="Times New Roman" panose="02020603050405020304" pitchFamily="18" charset="0"/>
                        </a:rPr>
                        <a:t> spicata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8324415"/>
                  </a:ext>
                </a:extLst>
              </a:tr>
              <a:tr h="548640">
                <a:tc vMerge="1">
                  <a:txBody>
                    <a:bodyPr/>
                    <a:lstStyle/>
                    <a:p>
                      <a:pPr algn="ctr"/>
                      <a:endParaRPr lang="en-US" sz="2000" dirty="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r>
                        <a:rPr lang="en-US" sz="2000" dirty="0">
                          <a:solidFill>
                            <a:schemeClr val="bg1"/>
                          </a:solidFill>
                          <a:latin typeface="Times New Roman" panose="02020603050405020304" pitchFamily="18" charset="0"/>
                          <a:cs typeface="Times New Roman" panose="02020603050405020304" pitchFamily="18" charset="0"/>
                        </a:rPr>
                        <a:t>High Marsh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1668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0.0054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i="0" u="none" strike="noStrike" dirty="0">
                          <a:solidFill>
                            <a:schemeClr val="tx2"/>
                          </a:solidFill>
                          <a:effectLst/>
                          <a:latin typeface="Times New Roman" panose="02020603050405020304" pitchFamily="18" charset="0"/>
                          <a:cs typeface="Times New Roman" panose="02020603050405020304" pitchFamily="18" charset="0"/>
                        </a:rPr>
                        <a:t>26.33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800" b="0" i="1" u="none" strike="noStrike" dirty="0">
                          <a:solidFill>
                            <a:schemeClr val="tx2"/>
                          </a:solidFill>
                          <a:effectLst/>
                          <a:latin typeface="Times New Roman" panose="02020603050405020304" pitchFamily="18" charset="0"/>
                          <a:cs typeface="Times New Roman" panose="02020603050405020304" pitchFamily="18" charset="0"/>
                        </a:rPr>
                        <a:t>Spartina patens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938209249"/>
                  </a:ext>
                </a:extLst>
              </a:tr>
            </a:tbl>
          </a:graphicData>
        </a:graphic>
      </p:graphicFrame>
      <p:sp>
        <p:nvSpPr>
          <p:cNvPr id="45" name="Rectangle 44">
            <a:extLst>
              <a:ext uri="{FF2B5EF4-FFF2-40B4-BE49-F238E27FC236}">
                <a16:creationId xmlns:a16="http://schemas.microsoft.com/office/drawing/2014/main" id="{25E5143C-B212-A8F7-73B1-9C1AD5B84665}"/>
              </a:ext>
            </a:extLst>
          </p:cNvPr>
          <p:cNvSpPr/>
          <p:nvPr/>
        </p:nvSpPr>
        <p:spPr>
          <a:xfrm>
            <a:off x="24013239" y="3135084"/>
            <a:ext cx="8425543" cy="33192699"/>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67B8CA50-B429-1A23-6466-ABEAD1E7B92D}"/>
              </a:ext>
            </a:extLst>
          </p:cNvPr>
          <p:cNvSpPr txBox="1"/>
          <p:nvPr/>
        </p:nvSpPr>
        <p:spPr>
          <a:xfrm>
            <a:off x="24033724" y="3135086"/>
            <a:ext cx="8405058" cy="769441"/>
          </a:xfrm>
          <a:prstGeom prst="rect">
            <a:avLst/>
          </a:prstGeom>
          <a:solidFill>
            <a:schemeClr val="accent6">
              <a:lumMod val="50000"/>
            </a:schemeClr>
          </a:solidFill>
        </p:spPr>
        <p:txBody>
          <a:bodyPr wrap="square" rtlCol="0">
            <a:spAutoFit/>
          </a:bodyPr>
          <a:lstStyle/>
          <a:p>
            <a:pPr algn="ctr"/>
            <a:r>
              <a:rPr lang="en-US" sz="4400" dirty="0">
                <a:solidFill>
                  <a:schemeClr val="bg1"/>
                </a:solidFill>
                <a:latin typeface="Times New Roman" panose="02020603050405020304" pitchFamily="18" charset="0"/>
                <a:cs typeface="Times New Roman" panose="02020603050405020304" pitchFamily="18" charset="0"/>
              </a:rPr>
              <a:t>Discussion &amp; Conclusions </a:t>
            </a:r>
          </a:p>
        </p:txBody>
      </p:sp>
      <p:sp>
        <p:nvSpPr>
          <p:cNvPr id="16" name="TextBox 15">
            <a:extLst>
              <a:ext uri="{FF2B5EF4-FFF2-40B4-BE49-F238E27FC236}">
                <a16:creationId xmlns:a16="http://schemas.microsoft.com/office/drawing/2014/main" id="{8BC55CCE-FBC8-E16A-0EB5-48F8A19A3B29}"/>
              </a:ext>
            </a:extLst>
          </p:cNvPr>
          <p:cNvSpPr txBox="1"/>
          <p:nvPr/>
        </p:nvSpPr>
        <p:spPr>
          <a:xfrm>
            <a:off x="24074999" y="14396482"/>
            <a:ext cx="8353544" cy="707886"/>
          </a:xfrm>
          <a:prstGeom prst="rect">
            <a:avLst/>
          </a:prstGeom>
          <a:solidFill>
            <a:schemeClr val="accent6">
              <a:lumMod val="50000"/>
            </a:schemeClr>
          </a:solidFill>
        </p:spPr>
        <p:txBody>
          <a:bodyPr wrap="square" rtlCol="0">
            <a:spAutoFit/>
          </a:bodyPr>
          <a:lstStyle/>
          <a:p>
            <a:pPr algn="ctr"/>
            <a:r>
              <a:rPr lang="en-US" sz="4000" dirty="0">
                <a:solidFill>
                  <a:schemeClr val="bg1"/>
                </a:solidFill>
                <a:latin typeface="Times New Roman" panose="02020603050405020304" pitchFamily="18" charset="0"/>
                <a:cs typeface="Times New Roman" panose="02020603050405020304" pitchFamily="18" charset="0"/>
              </a:rPr>
              <a:t>Applications and Future Studies</a:t>
            </a:r>
          </a:p>
        </p:txBody>
      </p:sp>
      <p:sp>
        <p:nvSpPr>
          <p:cNvPr id="17" name="TextBox 16">
            <a:extLst>
              <a:ext uri="{FF2B5EF4-FFF2-40B4-BE49-F238E27FC236}">
                <a16:creationId xmlns:a16="http://schemas.microsoft.com/office/drawing/2014/main" id="{01D329EC-D160-1BE3-EED1-1F675AD9992D}"/>
              </a:ext>
            </a:extLst>
          </p:cNvPr>
          <p:cNvSpPr txBox="1"/>
          <p:nvPr/>
        </p:nvSpPr>
        <p:spPr>
          <a:xfrm>
            <a:off x="24064926" y="22287509"/>
            <a:ext cx="8425543" cy="769441"/>
          </a:xfrm>
          <a:prstGeom prst="rect">
            <a:avLst/>
          </a:prstGeom>
          <a:solidFill>
            <a:schemeClr val="accent6">
              <a:lumMod val="50000"/>
            </a:schemeClr>
          </a:solidFill>
        </p:spPr>
        <p:txBody>
          <a:bodyPr wrap="square" rtlCol="0">
            <a:spAutoFit/>
          </a:bodyPr>
          <a:lstStyle/>
          <a:p>
            <a:pPr algn="ctr"/>
            <a:r>
              <a:rPr lang="en-US" sz="4400" dirty="0">
                <a:solidFill>
                  <a:schemeClr val="bg1"/>
                </a:solidFill>
                <a:latin typeface="Times New Roman" panose="02020603050405020304" pitchFamily="18" charset="0"/>
                <a:cs typeface="Times New Roman" panose="02020603050405020304" pitchFamily="18" charset="0"/>
              </a:rPr>
              <a:t>Acknowledgements</a:t>
            </a:r>
          </a:p>
        </p:txBody>
      </p:sp>
      <p:sp>
        <p:nvSpPr>
          <p:cNvPr id="46" name="TextBox 45">
            <a:extLst>
              <a:ext uri="{FF2B5EF4-FFF2-40B4-BE49-F238E27FC236}">
                <a16:creationId xmlns:a16="http://schemas.microsoft.com/office/drawing/2014/main" id="{8CB75E13-9E4A-D346-09F1-FF1BF06AD5DC}"/>
              </a:ext>
            </a:extLst>
          </p:cNvPr>
          <p:cNvSpPr txBox="1"/>
          <p:nvPr/>
        </p:nvSpPr>
        <p:spPr>
          <a:xfrm>
            <a:off x="24033723" y="27704956"/>
            <a:ext cx="8425543" cy="769441"/>
          </a:xfrm>
          <a:prstGeom prst="rect">
            <a:avLst/>
          </a:prstGeom>
          <a:solidFill>
            <a:schemeClr val="accent6">
              <a:lumMod val="50000"/>
            </a:schemeClr>
          </a:solidFill>
        </p:spPr>
        <p:txBody>
          <a:bodyPr wrap="square" rtlCol="0">
            <a:spAutoFit/>
          </a:bodyPr>
          <a:lstStyle/>
          <a:p>
            <a:pPr algn="ctr"/>
            <a:r>
              <a:rPr lang="en-US" sz="4400" dirty="0">
                <a:solidFill>
                  <a:schemeClr val="bg1"/>
                </a:solidFill>
                <a:latin typeface="Times New Roman" panose="02020603050405020304" pitchFamily="18" charset="0"/>
                <a:cs typeface="Times New Roman" panose="02020603050405020304" pitchFamily="18" charset="0"/>
              </a:rPr>
              <a:t>Key References</a:t>
            </a:r>
          </a:p>
        </p:txBody>
      </p:sp>
      <p:graphicFrame>
        <p:nvGraphicFramePr>
          <p:cNvPr id="47" name="Table 47">
            <a:extLst>
              <a:ext uri="{FF2B5EF4-FFF2-40B4-BE49-F238E27FC236}">
                <a16:creationId xmlns:a16="http://schemas.microsoft.com/office/drawing/2014/main" id="{5B90952E-1BBD-3BCF-2DB7-8ADB5B43CB35}"/>
              </a:ext>
            </a:extLst>
          </p:cNvPr>
          <p:cNvGraphicFramePr>
            <a:graphicFrameLocks noGrp="1"/>
          </p:cNvGraphicFramePr>
          <p:nvPr>
            <p:extLst>
              <p:ext uri="{D42A27DB-BD31-4B8C-83A1-F6EECF244321}">
                <p14:modId xmlns:p14="http://schemas.microsoft.com/office/powerpoint/2010/main" val="540254047"/>
              </p:ext>
            </p:extLst>
          </p:nvPr>
        </p:nvGraphicFramePr>
        <p:xfrm>
          <a:off x="1215647" y="31759582"/>
          <a:ext cx="6994460" cy="1821032"/>
        </p:xfrm>
        <a:graphic>
          <a:graphicData uri="http://schemas.openxmlformats.org/drawingml/2006/table">
            <a:tbl>
              <a:tblPr firstRow="1" bandRow="1">
                <a:tableStyleId>{AF606853-7671-496A-8E4F-DF71F8EC918B}</a:tableStyleId>
              </a:tblPr>
              <a:tblGrid>
                <a:gridCol w="2676494">
                  <a:extLst>
                    <a:ext uri="{9D8B030D-6E8A-4147-A177-3AD203B41FA5}">
                      <a16:colId xmlns:a16="http://schemas.microsoft.com/office/drawing/2014/main" val="1911168905"/>
                    </a:ext>
                  </a:extLst>
                </a:gridCol>
                <a:gridCol w="1764213">
                  <a:extLst>
                    <a:ext uri="{9D8B030D-6E8A-4147-A177-3AD203B41FA5}">
                      <a16:colId xmlns:a16="http://schemas.microsoft.com/office/drawing/2014/main" val="1685115762"/>
                    </a:ext>
                  </a:extLst>
                </a:gridCol>
                <a:gridCol w="2553753">
                  <a:extLst>
                    <a:ext uri="{9D8B030D-6E8A-4147-A177-3AD203B41FA5}">
                      <a16:colId xmlns:a16="http://schemas.microsoft.com/office/drawing/2014/main" val="330926691"/>
                    </a:ext>
                  </a:extLst>
                </a:gridCol>
              </a:tblGrid>
              <a:tr h="463733">
                <a:tc>
                  <a:txBody>
                    <a:bodyPr/>
                    <a:lstStyle/>
                    <a:p>
                      <a:r>
                        <a:rPr lang="en-US" sz="2900" dirty="0">
                          <a:latin typeface="Times New Roman" panose="02020603050405020304" pitchFamily="18" charset="0"/>
                          <a:cs typeface="Times New Roman" panose="02020603050405020304" pitchFamily="18" charset="0"/>
                        </a:rPr>
                        <a:t>Study Site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sz="2900" dirty="0">
                          <a:latin typeface="Times New Roman" panose="02020603050405020304" pitchFamily="18" charset="0"/>
                          <a:cs typeface="Times New Roman" panose="02020603050405020304" pitchFamily="18" charset="0"/>
                        </a:rPr>
                        <a:t>pH</a:t>
                      </a:r>
                    </a:p>
                  </a:txBody>
                  <a:tcPr>
                    <a:lnT w="12700" cap="flat" cmpd="sng" algn="ctr">
                      <a:solidFill>
                        <a:schemeClr val="tx1"/>
                      </a:solidFill>
                      <a:prstDash val="solid"/>
                      <a:round/>
                      <a:headEnd type="none" w="med" len="med"/>
                      <a:tailEnd type="none" w="med" len="med"/>
                    </a:lnT>
                  </a:tcPr>
                </a:tc>
                <a:tc>
                  <a:txBody>
                    <a:bodyPr/>
                    <a:lstStyle/>
                    <a:p>
                      <a:r>
                        <a:rPr lang="en-US" sz="2900" dirty="0">
                          <a:latin typeface="Times New Roman" panose="02020603050405020304" pitchFamily="18" charset="0"/>
                          <a:cs typeface="Times New Roman" panose="02020603050405020304" pitchFamily="18" charset="0"/>
                        </a:rPr>
                        <a:t>Salinity (ppt)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598999477"/>
                  </a:ext>
                </a:extLst>
              </a:tr>
              <a:tr h="600969">
                <a:tc>
                  <a:txBody>
                    <a:bodyPr/>
                    <a:lstStyle/>
                    <a:p>
                      <a:r>
                        <a:rPr lang="en-US" sz="2500" dirty="0">
                          <a:latin typeface="Times New Roman" panose="02020603050405020304" pitchFamily="18" charset="0"/>
                          <a:cs typeface="Times New Roman" panose="02020603050405020304" pitchFamily="18" charset="0"/>
                        </a:rPr>
                        <a:t>Belle Isle</a:t>
                      </a:r>
                    </a:p>
                  </a:txBody>
                  <a:tcPr>
                    <a:lnL w="12700" cap="flat" cmpd="sng" algn="ctr">
                      <a:solidFill>
                        <a:schemeClr val="tx1"/>
                      </a:solidFill>
                      <a:prstDash val="solid"/>
                      <a:round/>
                      <a:headEnd type="none" w="med" len="med"/>
                      <a:tailEnd type="none" w="med" len="med"/>
                    </a:lnL>
                  </a:tcPr>
                </a:tc>
                <a:tc>
                  <a:txBody>
                    <a:bodyPr/>
                    <a:lstStyle/>
                    <a:p>
                      <a:r>
                        <a:rPr lang="en-US" sz="2500" dirty="0">
                          <a:latin typeface="Times New Roman" panose="02020603050405020304" pitchFamily="18" charset="0"/>
                          <a:cs typeface="Times New Roman" panose="02020603050405020304" pitchFamily="18" charset="0"/>
                        </a:rPr>
                        <a:t>8.16</a:t>
                      </a:r>
                    </a:p>
                  </a:txBody>
                  <a:tcPr/>
                </a:tc>
                <a:tc>
                  <a:txBody>
                    <a:bodyPr/>
                    <a:lstStyle/>
                    <a:p>
                      <a:r>
                        <a:rPr lang="en-US" sz="2500" dirty="0">
                          <a:latin typeface="Times New Roman" panose="02020603050405020304" pitchFamily="18" charset="0"/>
                          <a:cs typeface="Times New Roman" panose="02020603050405020304" pitchFamily="18" charset="0"/>
                        </a:rPr>
                        <a:t>30.7</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291222"/>
                  </a:ext>
                </a:extLst>
              </a:tr>
              <a:tr h="686663">
                <a:tc>
                  <a:txBody>
                    <a:bodyPr/>
                    <a:lstStyle/>
                    <a:p>
                      <a:r>
                        <a:rPr lang="en-US" sz="2500" dirty="0">
                          <a:latin typeface="Times New Roman" panose="02020603050405020304" pitchFamily="18" charset="0"/>
                          <a:cs typeface="Times New Roman" panose="02020603050405020304" pitchFamily="18" charset="0"/>
                        </a:rPr>
                        <a:t>The Great Marsh</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sz="2500" dirty="0">
                          <a:latin typeface="Times New Roman" panose="02020603050405020304" pitchFamily="18" charset="0"/>
                          <a:cs typeface="Times New Roman" panose="02020603050405020304" pitchFamily="18" charset="0"/>
                        </a:rPr>
                        <a:t>7.41</a:t>
                      </a:r>
                    </a:p>
                  </a:txBody>
                  <a:tcPr>
                    <a:lnB w="12700" cap="flat" cmpd="sng" algn="ctr">
                      <a:solidFill>
                        <a:schemeClr val="tx1"/>
                      </a:solidFill>
                      <a:prstDash val="solid"/>
                      <a:round/>
                      <a:headEnd type="none" w="med" len="med"/>
                      <a:tailEnd type="none" w="med" len="med"/>
                    </a:lnB>
                  </a:tcPr>
                </a:tc>
                <a:tc>
                  <a:txBody>
                    <a:bodyPr/>
                    <a:lstStyle/>
                    <a:p>
                      <a:r>
                        <a:rPr lang="en-US" sz="2500" dirty="0">
                          <a:latin typeface="Times New Roman" panose="02020603050405020304" pitchFamily="18" charset="0"/>
                          <a:cs typeface="Times New Roman" panose="02020603050405020304" pitchFamily="18" charset="0"/>
                        </a:rPr>
                        <a:t>32</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1530647"/>
                  </a:ext>
                </a:extLst>
              </a:tr>
            </a:tbl>
          </a:graphicData>
        </a:graphic>
      </p:graphicFrame>
      <p:sp>
        <p:nvSpPr>
          <p:cNvPr id="48" name="TextBox 47">
            <a:extLst>
              <a:ext uri="{FF2B5EF4-FFF2-40B4-BE49-F238E27FC236}">
                <a16:creationId xmlns:a16="http://schemas.microsoft.com/office/drawing/2014/main" id="{1282BED9-0AA5-5CC6-0307-5A759A9337DA}"/>
              </a:ext>
            </a:extLst>
          </p:cNvPr>
          <p:cNvSpPr txBox="1"/>
          <p:nvPr/>
        </p:nvSpPr>
        <p:spPr>
          <a:xfrm>
            <a:off x="469371" y="34167655"/>
            <a:ext cx="8408081" cy="1323439"/>
          </a:xfrm>
          <a:prstGeom prst="rect">
            <a:avLst/>
          </a:prstGeom>
          <a:noFill/>
        </p:spPr>
        <p:txBody>
          <a:bodyPr wrap="square" rtlCol="0">
            <a:spAutoFit/>
          </a:bodyPr>
          <a:lstStyle/>
          <a:p>
            <a:pPr algn="just"/>
            <a:r>
              <a:rPr lang="en-US" sz="2000" b="1" dirty="0">
                <a:latin typeface="Times New Roman" panose="02020603050405020304" pitchFamily="18" charset="0"/>
                <a:cs typeface="Times New Roman" panose="02020603050405020304" pitchFamily="18" charset="0"/>
              </a:rPr>
              <a:t>Table 1: The Great Marsh. </a:t>
            </a:r>
            <a:r>
              <a:rPr lang="en-US" sz="2000" dirty="0">
                <a:latin typeface="Times New Roman" panose="02020603050405020304" pitchFamily="18" charset="0"/>
                <a:cs typeface="Times New Roman" panose="02020603050405020304" pitchFamily="18" charset="0"/>
              </a:rPr>
              <a:t>pH and salinity measurements were taken at both study sites. Belle Isle water was shown to be more basic (&gt;7) than The Great Marsh. The Great Marsh had a higher salinity, closer to that of the ocean, meaning it is more highly concentrated with salt water. </a:t>
            </a:r>
          </a:p>
        </p:txBody>
      </p:sp>
      <p:sp>
        <p:nvSpPr>
          <p:cNvPr id="49" name="TextBox 48">
            <a:extLst>
              <a:ext uri="{FF2B5EF4-FFF2-40B4-BE49-F238E27FC236}">
                <a16:creationId xmlns:a16="http://schemas.microsoft.com/office/drawing/2014/main" id="{B7E570AC-E7B3-0D69-E199-DE7B1A7D37D1}"/>
              </a:ext>
            </a:extLst>
          </p:cNvPr>
          <p:cNvSpPr txBox="1"/>
          <p:nvPr/>
        </p:nvSpPr>
        <p:spPr>
          <a:xfrm>
            <a:off x="9296072" y="14542267"/>
            <a:ext cx="13012806" cy="400110"/>
          </a:xfrm>
          <a:prstGeom prst="rect">
            <a:avLst/>
          </a:prstGeom>
          <a:noFill/>
        </p:spPr>
        <p:txBody>
          <a:bodyPr wrap="square" rtlCol="0">
            <a:spAutoFit/>
          </a:bodyPr>
          <a:lstStyle/>
          <a:p>
            <a:pPr algn="just"/>
            <a:r>
              <a:rPr lang="en-US" sz="2000" b="1" dirty="0">
                <a:latin typeface="Times New Roman" panose="02020603050405020304" pitchFamily="18" charset="0"/>
                <a:cs typeface="Times New Roman" panose="02020603050405020304" pitchFamily="18" charset="0"/>
              </a:rPr>
              <a:t>Table 2: Belle Isle Marsh Reservation and Plum Island environmental data, divided by zone.  </a:t>
            </a:r>
            <a:endParaRPr lang="en-US" sz="2000" dirty="0">
              <a:latin typeface="Times New Roman" panose="02020603050405020304" pitchFamily="18" charset="0"/>
              <a:cs typeface="Times New Roman" panose="02020603050405020304" pitchFamily="18" charset="0"/>
            </a:endParaRPr>
          </a:p>
        </p:txBody>
      </p:sp>
      <p:sp>
        <p:nvSpPr>
          <p:cNvPr id="51" name="TextBox 50">
            <a:extLst>
              <a:ext uri="{FF2B5EF4-FFF2-40B4-BE49-F238E27FC236}">
                <a16:creationId xmlns:a16="http://schemas.microsoft.com/office/drawing/2014/main" id="{1D7BBF2E-96D1-C5FE-91A9-13F3F59ADA4C}"/>
              </a:ext>
            </a:extLst>
          </p:cNvPr>
          <p:cNvSpPr txBox="1"/>
          <p:nvPr/>
        </p:nvSpPr>
        <p:spPr>
          <a:xfrm>
            <a:off x="24074999" y="23204297"/>
            <a:ext cx="8276788" cy="4401205"/>
          </a:xfrm>
          <a:prstGeom prst="rect">
            <a:avLst/>
          </a:prstGeom>
          <a:noFill/>
        </p:spPr>
        <p:txBody>
          <a:bodyPr wrap="square" rtlCol="0">
            <a:spAutoFit/>
          </a:bodyPr>
          <a:lstStyle/>
          <a:p>
            <a:pPr algn="just"/>
            <a:r>
              <a:rPr lang="en-US" sz="2800" dirty="0">
                <a:latin typeface="Times New Roman" panose="02020603050405020304" pitchFamily="18" charset="0"/>
                <a:cs typeface="Times New Roman" panose="02020603050405020304" pitchFamily="18" charset="0"/>
              </a:rPr>
              <a:t>This project would not be possible without invaluable guidance from my mentor, Dr. Amanda </a:t>
            </a:r>
            <a:r>
              <a:rPr lang="en-US" sz="2800" dirty="0" err="1">
                <a:latin typeface="Times New Roman" panose="02020603050405020304" pitchFamily="18" charset="0"/>
                <a:cs typeface="Times New Roman" panose="02020603050405020304" pitchFamily="18" charset="0"/>
              </a:rPr>
              <a:t>Vieillard</a:t>
            </a:r>
            <a:r>
              <a:rPr lang="en-US" sz="2800" dirty="0">
                <a:latin typeface="Times New Roman" panose="02020603050405020304" pitchFamily="18" charset="0"/>
                <a:cs typeface="Times New Roman" panose="02020603050405020304" pitchFamily="18" charset="0"/>
              </a:rPr>
              <a:t>–thank you so much for all of your help this summer. Thank you to Dr. </a:t>
            </a:r>
            <a:r>
              <a:rPr lang="en-US" sz="2800" dirty="0" err="1">
                <a:latin typeface="Times New Roman" panose="02020603050405020304" pitchFamily="18" charset="0"/>
                <a:cs typeface="Times New Roman" panose="02020603050405020304" pitchFamily="18" charset="0"/>
              </a:rPr>
              <a:t>Fulweiler</a:t>
            </a:r>
            <a:r>
              <a:rPr lang="en-US" sz="2800" dirty="0">
                <a:latin typeface="Times New Roman" panose="02020603050405020304" pitchFamily="18" charset="0"/>
                <a:cs typeface="Times New Roman" panose="02020603050405020304" pitchFamily="18" charset="0"/>
              </a:rPr>
              <a:t> for assisting me throughout my project, and the Boston University RISE program for providing me with wonderful lab experience. Additional thanks to the rest of the </a:t>
            </a:r>
            <a:r>
              <a:rPr lang="en-US" sz="2800" dirty="0" err="1">
                <a:latin typeface="Times New Roman" panose="02020603050405020304" pitchFamily="18" charset="0"/>
                <a:cs typeface="Times New Roman" panose="02020603050405020304" pitchFamily="18" charset="0"/>
              </a:rPr>
              <a:t>Fulweiler</a:t>
            </a:r>
            <a:r>
              <a:rPr lang="en-US" sz="2800" dirty="0">
                <a:latin typeface="Times New Roman" panose="02020603050405020304" pitchFamily="18" charset="0"/>
                <a:cs typeface="Times New Roman" panose="02020603050405020304" pitchFamily="18" charset="0"/>
              </a:rPr>
              <a:t> lab including Adam Crawford for helping with data collection. Funding for this project was provided by an NSF Grant (1940085) to </a:t>
            </a:r>
            <a:r>
              <a:rPr lang="en-US" sz="2800" dirty="0" err="1">
                <a:latin typeface="Times New Roman" panose="02020603050405020304" pitchFamily="18" charset="0"/>
                <a:cs typeface="Times New Roman" panose="02020603050405020304" pitchFamily="18" charset="0"/>
              </a:rPr>
              <a:t>Fulweiler</a:t>
            </a:r>
            <a:r>
              <a:rPr lang="en-US" sz="2800" dirty="0">
                <a:latin typeface="Times New Roman" panose="02020603050405020304" pitchFamily="18" charset="0"/>
                <a:cs typeface="Times New Roman" panose="02020603050405020304" pitchFamily="18" charset="0"/>
              </a:rPr>
              <a:t>.</a:t>
            </a:r>
          </a:p>
        </p:txBody>
      </p:sp>
      <p:sp>
        <p:nvSpPr>
          <p:cNvPr id="52" name="TextBox 51">
            <a:extLst>
              <a:ext uri="{FF2B5EF4-FFF2-40B4-BE49-F238E27FC236}">
                <a16:creationId xmlns:a16="http://schemas.microsoft.com/office/drawing/2014/main" id="{C72012A5-3AF3-CD05-05AF-A35ED82983CE}"/>
              </a:ext>
            </a:extLst>
          </p:cNvPr>
          <p:cNvSpPr txBox="1"/>
          <p:nvPr/>
        </p:nvSpPr>
        <p:spPr>
          <a:xfrm>
            <a:off x="23992754" y="15212281"/>
            <a:ext cx="8312575" cy="6986528"/>
          </a:xfrm>
          <a:prstGeom prst="rect">
            <a:avLst/>
          </a:prstGeom>
          <a:noFill/>
        </p:spPr>
        <p:txBody>
          <a:bodyPr wrap="square" rtlCol="0">
            <a:spAutoFit/>
          </a:bodyPr>
          <a:lstStyle/>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Even though restoration occurred in 1978 at the Belle Isle Marsh, the GHG flux data that was collected suggests that these efforts have not changed the Belle Isle Marsh from a C source to a C sink. </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Restorative efforts at Belle Isle Marsh need to include a focus on GHG dynamics so that more C can be sequestered, pulling the harmful GHG from the atmosphere and preventing global warming rather than contributing to it.</a:t>
            </a:r>
          </a:p>
          <a:p>
            <a:pPr algn="just"/>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In the future, I would like to: </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Gather data throughout the year from both salt marshes in order to compare GHG fluxes during different seasons. </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Look at GHG fluxes in different coastal vegetated ecosystems. </a:t>
            </a:r>
          </a:p>
        </p:txBody>
      </p:sp>
      <p:sp>
        <p:nvSpPr>
          <p:cNvPr id="53" name="TextBox 52">
            <a:extLst>
              <a:ext uri="{FF2B5EF4-FFF2-40B4-BE49-F238E27FC236}">
                <a16:creationId xmlns:a16="http://schemas.microsoft.com/office/drawing/2014/main" id="{0C547955-9B1D-43E7-C70B-74DBC4F3C89F}"/>
              </a:ext>
            </a:extLst>
          </p:cNvPr>
          <p:cNvSpPr txBox="1"/>
          <p:nvPr/>
        </p:nvSpPr>
        <p:spPr>
          <a:xfrm>
            <a:off x="24033723" y="3992468"/>
            <a:ext cx="8405058" cy="10433625"/>
          </a:xfrm>
          <a:prstGeom prst="rect">
            <a:avLst/>
          </a:prstGeom>
          <a:noFill/>
        </p:spPr>
        <p:txBody>
          <a:bodyPr wrap="square" rtlCol="0">
            <a:spAutoFit/>
          </a:bodyPr>
          <a:lstStyle/>
          <a:p>
            <a:pPr algn="just"/>
            <a:r>
              <a:rPr lang="en-US" sz="2800" dirty="0">
                <a:latin typeface="Times New Roman" panose="02020603050405020304" pitchFamily="18" charset="0"/>
                <a:cs typeface="Times New Roman" panose="02020603050405020304" pitchFamily="18" charset="0"/>
              </a:rPr>
              <a:t>Although this study is a snapshot of summer GHG emissions, it indicates that </a:t>
            </a:r>
            <a:r>
              <a:rPr lang="en-US" sz="2800" b="1" dirty="0">
                <a:latin typeface="Times New Roman" panose="02020603050405020304" pitchFamily="18" charset="0"/>
                <a:cs typeface="Times New Roman" panose="02020603050405020304" pitchFamily="18" charset="0"/>
              </a:rPr>
              <a:t>these two marshes are functioning differently: </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While restoration efforts (to revitalize vegetation and animal species) have taken place in the Belle Isle Marsh, these effects have not extended to GHG restoration.</a:t>
            </a:r>
          </a:p>
          <a:p>
            <a:pPr algn="just"/>
            <a:r>
              <a:rPr lang="en-US" sz="2800" dirty="0">
                <a:latin typeface="Times New Roman" panose="02020603050405020304" pitchFamily="18" charset="0"/>
                <a:cs typeface="Times New Roman" panose="02020603050405020304" pitchFamily="18" charset="0"/>
              </a:rPr>
              <a:t>This snapshot of GHG flux results conclude that:</a:t>
            </a:r>
          </a:p>
          <a:p>
            <a:pPr marL="457200" indent="-457200" algn="just">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Belle Isle Marsh is functioning as a C source, contributing to an overall warming of the earth’s surface. </a:t>
            </a:r>
          </a:p>
          <a:p>
            <a:pPr marL="457200" indent="-457200" algn="just">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The Great Marsh is functioning as a net C sink. </a:t>
            </a:r>
          </a:p>
          <a:p>
            <a:pPr algn="just"/>
            <a:r>
              <a:rPr lang="en-US" sz="2800" dirty="0">
                <a:latin typeface="Times New Roman" panose="02020603050405020304" pitchFamily="18" charset="0"/>
                <a:cs typeface="Times New Roman" panose="02020603050405020304" pitchFamily="18" charset="0"/>
              </a:rPr>
              <a:t>The Belle Isle Marsh Reservation: </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Interestingly, there was no net CO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sequestration at Belle Isle Marsh, but some CH</a:t>
            </a:r>
            <a:r>
              <a:rPr lang="en-US" sz="2800" baseline="-25000" dirty="0">
                <a:latin typeface="Times New Roman" panose="02020603050405020304" pitchFamily="18" charset="0"/>
                <a:cs typeface="Times New Roman" panose="02020603050405020304" pitchFamily="18" charset="0"/>
              </a:rPr>
              <a:t>4</a:t>
            </a:r>
            <a:r>
              <a:rPr lang="en-US" sz="2800" dirty="0">
                <a:latin typeface="Times New Roman" panose="02020603050405020304" pitchFamily="18" charset="0"/>
                <a:cs typeface="Times New Roman" panose="02020603050405020304" pitchFamily="18" charset="0"/>
              </a:rPr>
              <a:t> uptake in the high marsh zone. </a:t>
            </a:r>
          </a:p>
          <a:p>
            <a:pPr algn="just"/>
            <a:r>
              <a:rPr lang="en-US" sz="2800" dirty="0">
                <a:latin typeface="Times New Roman" panose="02020603050405020304" pitchFamily="18" charset="0"/>
                <a:cs typeface="Times New Roman" panose="02020603050405020304" pitchFamily="18" charset="0"/>
              </a:rPr>
              <a:t>The Great Marsh at Plum Island:</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low marsh and </a:t>
            </a:r>
            <a:r>
              <a:rPr lang="en-US" sz="2800" i="1" dirty="0" err="1">
                <a:latin typeface="Times New Roman" panose="02020603050405020304" pitchFamily="18" charset="0"/>
                <a:cs typeface="Times New Roman" panose="02020603050405020304" pitchFamily="18" charset="0"/>
              </a:rPr>
              <a:t>distichlis</a:t>
            </a:r>
            <a:r>
              <a:rPr lang="en-US" sz="2800" dirty="0">
                <a:latin typeface="Times New Roman" panose="02020603050405020304" pitchFamily="18" charset="0"/>
                <a:cs typeface="Times New Roman" panose="02020603050405020304" pitchFamily="18" charset="0"/>
              </a:rPr>
              <a:t> zones sequestered both CH</a:t>
            </a:r>
            <a:r>
              <a:rPr lang="en-US" sz="2800" baseline="-25000" dirty="0">
                <a:latin typeface="Times New Roman" panose="02020603050405020304" pitchFamily="18" charset="0"/>
                <a:cs typeface="Times New Roman" panose="02020603050405020304" pitchFamily="18" charset="0"/>
              </a:rPr>
              <a:t>4 </a:t>
            </a:r>
            <a:r>
              <a:rPr lang="en-US" sz="2800" dirty="0">
                <a:latin typeface="Times New Roman" panose="02020603050405020304" pitchFamily="18" charset="0"/>
                <a:cs typeface="Times New Roman" panose="02020603050405020304" pitchFamily="18" charset="0"/>
              </a:rPr>
              <a:t>and CO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high marsh emitted both GHG, which is opposite of what was expected due to photosynthesis occurring within the zone’s abundant plant life. </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most CO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was sequestered in the sediment, which is also interesting because of its lack of vegetation . </a:t>
            </a:r>
          </a:p>
        </p:txBody>
      </p:sp>
      <p:pic>
        <p:nvPicPr>
          <p:cNvPr id="54" name="Picture 53">
            <a:extLst>
              <a:ext uri="{FF2B5EF4-FFF2-40B4-BE49-F238E27FC236}">
                <a16:creationId xmlns:a16="http://schemas.microsoft.com/office/drawing/2014/main" id="{D35E4956-C837-6015-493E-A3030AEAFB0F}"/>
              </a:ext>
            </a:extLst>
          </p:cNvPr>
          <p:cNvPicPr>
            <a:picLocks noChangeAspect="1"/>
          </p:cNvPicPr>
          <p:nvPr/>
        </p:nvPicPr>
        <p:blipFill>
          <a:blip r:embed="rId9"/>
          <a:stretch>
            <a:fillRect/>
          </a:stretch>
        </p:blipFill>
        <p:spPr>
          <a:xfrm>
            <a:off x="469372" y="316030"/>
            <a:ext cx="1390960" cy="1731301"/>
          </a:xfrm>
          <a:prstGeom prst="rect">
            <a:avLst/>
          </a:prstGeom>
        </p:spPr>
      </p:pic>
      <p:sp>
        <p:nvSpPr>
          <p:cNvPr id="59" name="TextBox 58">
            <a:extLst>
              <a:ext uri="{FF2B5EF4-FFF2-40B4-BE49-F238E27FC236}">
                <a16:creationId xmlns:a16="http://schemas.microsoft.com/office/drawing/2014/main" id="{040C2FEC-6595-ED34-674E-94D65A1B3EF0}"/>
              </a:ext>
            </a:extLst>
          </p:cNvPr>
          <p:cNvSpPr txBox="1"/>
          <p:nvPr/>
        </p:nvSpPr>
        <p:spPr>
          <a:xfrm>
            <a:off x="24105723" y="28673305"/>
            <a:ext cx="8295112" cy="7525137"/>
          </a:xfrm>
          <a:prstGeom prst="rect">
            <a:avLst/>
          </a:prstGeom>
          <a:noFill/>
        </p:spPr>
        <p:txBody>
          <a:bodyPr wrap="square" rtlCol="0">
            <a:spAutoFit/>
          </a:bodyPr>
          <a:lstStyle/>
          <a:p>
            <a:pPr marL="342900" indent="-342900">
              <a:buAutoNum type="arabicPeriod"/>
            </a:pPr>
            <a:r>
              <a:rPr lang="en-US" sz="1500" dirty="0" err="1">
                <a:latin typeface="Times New Roman" panose="02020603050405020304" pitchFamily="18" charset="0"/>
                <a:cs typeface="Times New Roman" panose="02020603050405020304" pitchFamily="18" charset="0"/>
              </a:rPr>
              <a:t>Rosentreter</a:t>
            </a:r>
            <a:r>
              <a:rPr lang="en-US" sz="1500" dirty="0">
                <a:latin typeface="Times New Roman" panose="02020603050405020304" pitchFamily="18" charset="0"/>
                <a:cs typeface="Times New Roman" panose="02020603050405020304" pitchFamily="18" charset="0"/>
              </a:rPr>
              <a:t>, Judith A., et al. “Methane and Nitrous Oxide Emissions Complicate Coastal Blue Carbon Assessments.” </a:t>
            </a:r>
            <a:r>
              <a:rPr lang="en-US" sz="1500" i="1" dirty="0">
                <a:latin typeface="Times New Roman" panose="02020603050405020304" pitchFamily="18" charset="0"/>
                <a:cs typeface="Times New Roman" panose="02020603050405020304" pitchFamily="18" charset="0"/>
              </a:rPr>
              <a:t>Global Biogeochemical Cycles</a:t>
            </a:r>
            <a:r>
              <a:rPr lang="en-US" sz="1500" dirty="0">
                <a:latin typeface="Times New Roman" panose="02020603050405020304" pitchFamily="18" charset="0"/>
                <a:cs typeface="Times New Roman" panose="02020603050405020304" pitchFamily="18" charset="0"/>
              </a:rPr>
              <a:t>, 28 Jan. 2021, 10.1029/2020gb006858.</a:t>
            </a:r>
          </a:p>
          <a:p>
            <a:pPr marL="342900" indent="-342900">
              <a:buFontTx/>
              <a:buAutoNum type="arabicPeriod"/>
            </a:pPr>
            <a:r>
              <a:rPr lang="en-US" sz="1500" dirty="0">
                <a:latin typeface="Times New Roman" panose="02020603050405020304" pitchFamily="18" charset="0"/>
                <a:cs typeface="Times New Roman" panose="02020603050405020304" pitchFamily="18" charset="0"/>
              </a:rPr>
              <a:t>Mcleod, Elizabeth, et al. “A Blueprint for Blue Carbon: Toward an Improved Understanding of the Role of Vegetated Coastal Habitats in Sequestering CO2.” </a:t>
            </a:r>
            <a:r>
              <a:rPr lang="en-US" sz="1500" i="1" dirty="0">
                <a:latin typeface="Times New Roman" panose="02020603050405020304" pitchFamily="18" charset="0"/>
                <a:cs typeface="Times New Roman" panose="02020603050405020304" pitchFamily="18" charset="0"/>
              </a:rPr>
              <a:t>Frontiers in Ecology and the Environment</a:t>
            </a:r>
            <a:r>
              <a:rPr lang="en-US" sz="1500" dirty="0">
                <a:latin typeface="Times New Roman" panose="02020603050405020304" pitchFamily="18" charset="0"/>
                <a:cs typeface="Times New Roman" panose="02020603050405020304" pitchFamily="18" charset="0"/>
              </a:rPr>
              <a:t>, vol. 9, no. 10, Dec. 2011, pp. 552–560, 10.1890/110004.</a:t>
            </a:r>
          </a:p>
          <a:p>
            <a:pPr marL="342900" indent="-342900">
              <a:buFontTx/>
              <a:buAutoNum type="arabicPeriod"/>
            </a:pPr>
            <a:r>
              <a:rPr lang="en-US" sz="1500" dirty="0">
                <a:latin typeface="Times New Roman" panose="02020603050405020304" pitchFamily="18" charset="0"/>
                <a:cs typeface="Times New Roman" panose="02020603050405020304" pitchFamily="18" charset="0"/>
              </a:rPr>
              <a:t>Emery, Hollie E., and Robinson W. </a:t>
            </a:r>
            <a:r>
              <a:rPr lang="en-US" sz="1500" dirty="0" err="1">
                <a:latin typeface="Times New Roman" panose="02020603050405020304" pitchFamily="18" charset="0"/>
                <a:cs typeface="Times New Roman" panose="02020603050405020304" pitchFamily="18" charset="0"/>
              </a:rPr>
              <a:t>Fulweiler</a:t>
            </a:r>
            <a:r>
              <a:rPr lang="en-US" sz="1500" dirty="0">
                <a:latin typeface="Times New Roman" panose="02020603050405020304" pitchFamily="18" charset="0"/>
                <a:cs typeface="Times New Roman" panose="02020603050405020304" pitchFamily="18" charset="0"/>
              </a:rPr>
              <a:t>. “Incomplete Tidal Restoration May Lead to Persistent High CH</a:t>
            </a:r>
            <a:r>
              <a:rPr lang="en-US" sz="1500" baseline="-25000" dirty="0">
                <a:latin typeface="Times New Roman" panose="02020603050405020304" pitchFamily="18" charset="0"/>
                <a:cs typeface="Times New Roman" panose="02020603050405020304" pitchFamily="18" charset="0"/>
              </a:rPr>
              <a:t>4</a:t>
            </a:r>
            <a:r>
              <a:rPr lang="en-US" sz="1500" dirty="0">
                <a:latin typeface="Times New Roman" panose="02020603050405020304" pitchFamily="18" charset="0"/>
                <a:cs typeface="Times New Roman" panose="02020603050405020304" pitchFamily="18" charset="0"/>
              </a:rPr>
              <a:t> Emission.” </a:t>
            </a:r>
            <a:r>
              <a:rPr lang="en-US" sz="1500" i="1" dirty="0">
                <a:latin typeface="Times New Roman" panose="02020603050405020304" pitchFamily="18" charset="0"/>
                <a:cs typeface="Times New Roman" panose="02020603050405020304" pitchFamily="18" charset="0"/>
              </a:rPr>
              <a:t>Ecosphere</a:t>
            </a:r>
            <a:r>
              <a:rPr lang="en-US" sz="1500" dirty="0">
                <a:latin typeface="Times New Roman" panose="02020603050405020304" pitchFamily="18" charset="0"/>
                <a:cs typeface="Times New Roman" panose="02020603050405020304" pitchFamily="18" charset="0"/>
              </a:rPr>
              <a:t>, vol. 8, no. 12, Dec. 2017, p. e01968, 10.1002/ecs2.1968. Accessed 5 Aug. 2022.</a:t>
            </a:r>
          </a:p>
          <a:p>
            <a:pPr marL="342900" indent="-342900">
              <a:buFontTx/>
              <a:buAutoNum type="arabicPeriod"/>
            </a:pPr>
            <a:r>
              <a:rPr lang="en-US" sz="1500" dirty="0" err="1">
                <a:latin typeface="Times New Roman" panose="02020603050405020304" pitchFamily="18" charset="0"/>
                <a:cs typeface="Times New Roman" panose="02020603050405020304" pitchFamily="18" charset="0"/>
              </a:rPr>
              <a:t>Rosentreter</a:t>
            </a:r>
            <a:r>
              <a:rPr lang="en-US" sz="1500" dirty="0">
                <a:latin typeface="Times New Roman" panose="02020603050405020304" pitchFamily="18" charset="0"/>
                <a:cs typeface="Times New Roman" panose="02020603050405020304" pitchFamily="18" charset="0"/>
              </a:rPr>
              <a:t>, Judith A., et al. “Half of Global Methane Emissions Come from Highly Variable Aquatic Ecosystem Sources.” </a:t>
            </a:r>
            <a:r>
              <a:rPr lang="en-US" sz="1500" i="1" dirty="0">
                <a:latin typeface="Times New Roman" panose="02020603050405020304" pitchFamily="18" charset="0"/>
                <a:cs typeface="Times New Roman" panose="02020603050405020304" pitchFamily="18" charset="0"/>
              </a:rPr>
              <a:t>Nature Geoscience</a:t>
            </a:r>
            <a:r>
              <a:rPr lang="en-US" sz="1500" dirty="0">
                <a:latin typeface="Times New Roman" panose="02020603050405020304" pitchFamily="18" charset="0"/>
                <a:cs typeface="Times New Roman" panose="02020603050405020304" pitchFamily="18" charset="0"/>
              </a:rPr>
              <a:t>, vol. 14, no. 4, Apr. 2021, pp. 225–230, 10.1038/s41561-021-00715-2.</a:t>
            </a:r>
          </a:p>
          <a:p>
            <a:pPr marL="342900" indent="-342900">
              <a:buFontTx/>
              <a:buAutoNum type="arabicPeriod"/>
            </a:pPr>
            <a:r>
              <a:rPr lang="en-US" sz="1500" dirty="0">
                <a:latin typeface="Times New Roman" panose="02020603050405020304" pitchFamily="18" charset="0"/>
                <a:cs typeface="Times New Roman" panose="02020603050405020304" pitchFamily="18" charset="0"/>
              </a:rPr>
              <a:t>Duarte, Carlos M, et al. “Rebuilding Marine Life” , Nature Journal, vol. 580, 1 April 2020, pp. 39-51</a:t>
            </a:r>
          </a:p>
          <a:p>
            <a:pPr marL="342900" indent="-342900">
              <a:buFontTx/>
              <a:buAutoNum type="arabicPeriod"/>
            </a:pPr>
            <a:r>
              <a:rPr lang="en-US" sz="1500" dirty="0">
                <a:latin typeface="Times New Roman" panose="02020603050405020304" pitchFamily="18" charset="0"/>
                <a:cs typeface="Times New Roman" panose="02020603050405020304" pitchFamily="18" charset="0"/>
              </a:rPr>
              <a:t>Al‐Haj, Alia N., and Robinson W. </a:t>
            </a:r>
            <a:r>
              <a:rPr lang="en-US" sz="1500" dirty="0" err="1">
                <a:latin typeface="Times New Roman" panose="02020603050405020304" pitchFamily="18" charset="0"/>
                <a:cs typeface="Times New Roman" panose="02020603050405020304" pitchFamily="18" charset="0"/>
              </a:rPr>
              <a:t>Fulweiler</a:t>
            </a:r>
            <a:r>
              <a:rPr lang="en-US" sz="1500" dirty="0">
                <a:latin typeface="Times New Roman" panose="02020603050405020304" pitchFamily="18" charset="0"/>
                <a:cs typeface="Times New Roman" panose="02020603050405020304" pitchFamily="18" charset="0"/>
              </a:rPr>
              <a:t>. “A Synthesis of Methane Emissions from Shallow Vegetated Coastal Ecosystems.” </a:t>
            </a:r>
            <a:r>
              <a:rPr lang="en-US" sz="1500" i="1" dirty="0">
                <a:latin typeface="Times New Roman" panose="02020603050405020304" pitchFamily="18" charset="0"/>
                <a:cs typeface="Times New Roman" panose="02020603050405020304" pitchFamily="18" charset="0"/>
              </a:rPr>
              <a:t>Global Change Biology</a:t>
            </a:r>
            <a:r>
              <a:rPr lang="en-US" sz="1500" dirty="0">
                <a:latin typeface="Times New Roman" panose="02020603050405020304" pitchFamily="18" charset="0"/>
                <a:cs typeface="Times New Roman" panose="02020603050405020304" pitchFamily="18" charset="0"/>
              </a:rPr>
              <a:t>, vol. 26, no. 5, 16 Mar. 2020, pp. 2988–3005, 10.1111/gcb.15046. Accessed 22 May 2020.</a:t>
            </a:r>
          </a:p>
          <a:p>
            <a:pPr marL="342900" indent="-342900">
              <a:buFontTx/>
              <a:buAutoNum type="arabicPeriod"/>
            </a:pPr>
            <a:r>
              <a:rPr lang="en-US" sz="1500" dirty="0" err="1">
                <a:latin typeface="Times New Roman" panose="02020603050405020304" pitchFamily="18" charset="0"/>
                <a:cs typeface="Times New Roman" panose="02020603050405020304" pitchFamily="18" charset="0"/>
              </a:rPr>
              <a:t>Doroski</a:t>
            </a:r>
            <a:r>
              <a:rPr lang="en-US" sz="1500" dirty="0">
                <a:latin typeface="Times New Roman" panose="02020603050405020304" pitchFamily="18" charset="0"/>
                <a:cs typeface="Times New Roman" panose="02020603050405020304" pitchFamily="18" charset="0"/>
              </a:rPr>
              <a:t>, April A., et al. “Greenhouse Gas Fluxes from Coastal Wetlands at the Intersection of Urban Pollution and Saltwater Intrusion: A Soil Core Experiment.” </a:t>
            </a:r>
            <a:r>
              <a:rPr lang="en-US" sz="1500" i="1" dirty="0">
                <a:latin typeface="Times New Roman" panose="02020603050405020304" pitchFamily="18" charset="0"/>
                <a:cs typeface="Times New Roman" panose="02020603050405020304" pitchFamily="18" charset="0"/>
              </a:rPr>
              <a:t>Soil Biology and Biochemistry</a:t>
            </a:r>
            <a:r>
              <a:rPr lang="en-US" sz="1500" dirty="0">
                <a:latin typeface="Times New Roman" panose="02020603050405020304" pitchFamily="18" charset="0"/>
                <a:cs typeface="Times New Roman" panose="02020603050405020304" pitchFamily="18" charset="0"/>
              </a:rPr>
              <a:t>, vol. 131, Apr. 2019, pp. 44–53, 10.1016/j.soilbio.2018.12.023. Accessed 14 Dec. 2021.</a:t>
            </a:r>
          </a:p>
          <a:p>
            <a:pPr marL="342900" indent="-342900">
              <a:buFontTx/>
              <a:buAutoNum type="arabicPeriod"/>
            </a:pPr>
            <a:r>
              <a:rPr lang="en-US" sz="1500" dirty="0">
                <a:latin typeface="Times New Roman" panose="02020603050405020304" pitchFamily="18" charset="0"/>
                <a:cs typeface="Times New Roman" panose="02020603050405020304" pitchFamily="18" charset="0"/>
              </a:rPr>
              <a:t>Bauer, James E., et al. “The Changing Carbon Cycle of the Coastal Ocean.” </a:t>
            </a:r>
            <a:r>
              <a:rPr lang="en-US" sz="1500" i="1" dirty="0">
                <a:latin typeface="Times New Roman" panose="02020603050405020304" pitchFamily="18" charset="0"/>
                <a:cs typeface="Times New Roman" panose="02020603050405020304" pitchFamily="18" charset="0"/>
              </a:rPr>
              <a:t>Nature</a:t>
            </a:r>
            <a:r>
              <a:rPr lang="en-US" sz="1500" dirty="0">
                <a:latin typeface="Times New Roman" panose="02020603050405020304" pitchFamily="18" charset="0"/>
                <a:cs typeface="Times New Roman" panose="02020603050405020304" pitchFamily="18" charset="0"/>
              </a:rPr>
              <a:t>, vol. 504, no. 7478, Dec. 2013, pp. 61–70, </a:t>
            </a:r>
            <a:r>
              <a:rPr lang="en-US" sz="1500" dirty="0">
                <a:latin typeface="Times New Roman" panose="02020603050405020304" pitchFamily="18" charset="0"/>
                <a:cs typeface="Times New Roman" panose="02020603050405020304" pitchFamily="18" charset="0"/>
                <a:hlinkClick r:id="rId10">
                  <a:extLst>
                    <a:ext uri="{A12FA001-AC4F-418D-AE19-62706E023703}">
                      <ahyp:hlinkClr xmlns:ahyp="http://schemas.microsoft.com/office/drawing/2018/hyperlinkcolor" val="tx"/>
                    </a:ext>
                  </a:extLst>
                </a:hlinkClick>
              </a:rPr>
              <a:t>www.nature.com/articles/nature12857</a:t>
            </a:r>
            <a:endParaRPr lang="en-US" sz="1500" dirty="0">
              <a:latin typeface="Times New Roman" panose="02020603050405020304" pitchFamily="18" charset="0"/>
              <a:cs typeface="Times New Roman" panose="02020603050405020304" pitchFamily="18" charset="0"/>
            </a:endParaRPr>
          </a:p>
          <a:p>
            <a:pPr marL="342900" indent="-342900">
              <a:buFontTx/>
              <a:buAutoNum type="arabicPeriod"/>
            </a:pPr>
            <a:r>
              <a:rPr lang="en-US" sz="1500" dirty="0" err="1">
                <a:latin typeface="Times New Roman" panose="02020603050405020304" pitchFamily="18" charset="0"/>
                <a:cs typeface="Times New Roman" panose="02020603050405020304" pitchFamily="18" charset="0"/>
              </a:rPr>
              <a:t>Kennish</a:t>
            </a:r>
            <a:r>
              <a:rPr lang="en-US" sz="1500" dirty="0">
                <a:latin typeface="Times New Roman" panose="02020603050405020304" pitchFamily="18" charset="0"/>
                <a:cs typeface="Times New Roman" panose="02020603050405020304" pitchFamily="18" charset="0"/>
              </a:rPr>
              <a:t>, Michael J. “Environmental Threats and Environmental Future of Estuaries.” </a:t>
            </a:r>
            <a:r>
              <a:rPr lang="en-US" sz="1500" i="1" dirty="0">
                <a:latin typeface="Times New Roman" panose="02020603050405020304" pitchFamily="18" charset="0"/>
                <a:cs typeface="Times New Roman" panose="02020603050405020304" pitchFamily="18" charset="0"/>
              </a:rPr>
              <a:t>Environmental Conservation</a:t>
            </a:r>
            <a:r>
              <a:rPr lang="en-US" sz="1500" dirty="0">
                <a:latin typeface="Times New Roman" panose="02020603050405020304" pitchFamily="18" charset="0"/>
                <a:cs typeface="Times New Roman" panose="02020603050405020304" pitchFamily="18" charset="0"/>
              </a:rPr>
              <a:t>, vol. 29, no. 1, Mar. 2002, pp. 78–107, </a:t>
            </a:r>
            <a:r>
              <a:rPr lang="en-US" sz="1500" dirty="0" err="1">
                <a:latin typeface="Times New Roman" panose="02020603050405020304" pitchFamily="18" charset="0"/>
                <a:cs typeface="Times New Roman" panose="02020603050405020304" pitchFamily="18" charset="0"/>
              </a:rPr>
              <a:t>www.cambridge.org</a:t>
            </a:r>
            <a:r>
              <a:rPr lang="en-US" sz="1500" dirty="0">
                <a:latin typeface="Times New Roman" panose="02020603050405020304" pitchFamily="18" charset="0"/>
                <a:cs typeface="Times New Roman" panose="02020603050405020304" pitchFamily="18" charset="0"/>
              </a:rPr>
              <a:t>/core/journals/environmental-conservation/article/environmental-threats-and-environmental-future-of-estuaries/830CE2DF3F482B87AA60ADAB773906D6, 10.1017/s0376892902000061.</a:t>
            </a:r>
          </a:p>
          <a:p>
            <a:pPr marL="342900" indent="-342900">
              <a:buFontTx/>
              <a:buAutoNum type="arabicPeriod"/>
            </a:pPr>
            <a:r>
              <a:rPr lang="en-US" sz="1500" dirty="0" err="1">
                <a:latin typeface="Times New Roman" panose="02020603050405020304" pitchFamily="18" charset="0"/>
                <a:cs typeface="Times New Roman" panose="02020603050405020304" pitchFamily="18" charset="0"/>
              </a:rPr>
              <a:t>Bastviken</a:t>
            </a:r>
            <a:r>
              <a:rPr lang="en-US" sz="1500" dirty="0">
                <a:latin typeface="Times New Roman" panose="02020603050405020304" pitchFamily="18" charset="0"/>
                <a:cs typeface="Times New Roman" panose="02020603050405020304" pitchFamily="18" charset="0"/>
              </a:rPr>
              <a:t>, David, et al. “Technical Note: Facilitating the Use of Low-Cost Methane (CH&lt;Sub&gt;4&lt;/Sub&gt;) Sensors in Flux Chambers – Calibration, Data Processing, and an Open-Source Make-It-Yourself Logger.” </a:t>
            </a:r>
            <a:r>
              <a:rPr lang="en-US" sz="1500" i="1" dirty="0" err="1">
                <a:latin typeface="Times New Roman" panose="02020603050405020304" pitchFamily="18" charset="0"/>
                <a:cs typeface="Times New Roman" panose="02020603050405020304" pitchFamily="18" charset="0"/>
              </a:rPr>
              <a:t>Biogeosciences</a:t>
            </a:r>
            <a:r>
              <a:rPr lang="en-US" sz="1500" dirty="0">
                <a:latin typeface="Times New Roman" panose="02020603050405020304" pitchFamily="18" charset="0"/>
                <a:cs typeface="Times New Roman" panose="02020603050405020304" pitchFamily="18" charset="0"/>
              </a:rPr>
              <a:t>, vol. 17, no. 13, 14 July 2020, pp. 3659–3667, 10.5194/bg-17-3659-2020. Accessed 5 Aug. 2022.</a:t>
            </a:r>
          </a:p>
          <a:p>
            <a:pPr marL="342900" indent="-342900">
              <a:buFontTx/>
              <a:buAutoNum type="arabicPeriod"/>
            </a:pPr>
            <a:r>
              <a:rPr lang="en-US" sz="1500" dirty="0">
                <a:latin typeface="Times New Roman" panose="02020603050405020304" pitchFamily="18" charset="0"/>
                <a:cs typeface="Times New Roman" panose="02020603050405020304" pitchFamily="18" charset="0"/>
              </a:rPr>
              <a:t>Neubauer, Scott C., and J. Patrick </a:t>
            </a:r>
            <a:r>
              <a:rPr lang="en-US" sz="1500" dirty="0" err="1">
                <a:latin typeface="Times New Roman" panose="02020603050405020304" pitchFamily="18" charset="0"/>
                <a:cs typeface="Times New Roman" panose="02020603050405020304" pitchFamily="18" charset="0"/>
              </a:rPr>
              <a:t>Megonigal</a:t>
            </a:r>
            <a:r>
              <a:rPr lang="en-US" sz="1500" dirty="0">
                <a:latin typeface="Times New Roman" panose="02020603050405020304" pitchFamily="18" charset="0"/>
                <a:cs typeface="Times New Roman" panose="02020603050405020304" pitchFamily="18" charset="0"/>
              </a:rPr>
              <a:t>. “Moving beyond Global Warming Potentials to Quantify the Climatic Role of Ecosystems.” </a:t>
            </a:r>
            <a:r>
              <a:rPr lang="en-US" sz="1500" i="1" dirty="0">
                <a:latin typeface="Times New Roman" panose="02020603050405020304" pitchFamily="18" charset="0"/>
                <a:cs typeface="Times New Roman" panose="02020603050405020304" pitchFamily="18" charset="0"/>
              </a:rPr>
              <a:t>Ecosystems</a:t>
            </a:r>
            <a:r>
              <a:rPr lang="en-US" sz="1500" dirty="0">
                <a:latin typeface="Times New Roman" panose="02020603050405020304" pitchFamily="18" charset="0"/>
                <a:cs typeface="Times New Roman" panose="02020603050405020304" pitchFamily="18" charset="0"/>
              </a:rPr>
              <a:t>, vol. 18, no. 6, 16 May 2015, pp. 1000–1013, 10.1007/s10021-015-9879-4. Accessed 18 Aug. 2020</a:t>
            </a:r>
            <a:r>
              <a:rPr lang="en-US" dirty="0">
                <a:latin typeface="Times New Roman" panose="02020603050405020304" pitchFamily="18" charset="0"/>
                <a:cs typeface="Times New Roman" panose="02020603050405020304" pitchFamily="18" charset="0"/>
              </a:rPr>
              <a:t>.</a:t>
            </a:r>
          </a:p>
        </p:txBody>
      </p:sp>
      <p:sp>
        <p:nvSpPr>
          <p:cNvPr id="62" name="TextBox 61">
            <a:extLst>
              <a:ext uri="{FF2B5EF4-FFF2-40B4-BE49-F238E27FC236}">
                <a16:creationId xmlns:a16="http://schemas.microsoft.com/office/drawing/2014/main" id="{A5FDB021-14F1-998F-E62F-2A406E221A0A}"/>
              </a:ext>
            </a:extLst>
          </p:cNvPr>
          <p:cNvSpPr txBox="1"/>
          <p:nvPr/>
        </p:nvSpPr>
        <p:spPr>
          <a:xfrm>
            <a:off x="19804160" y="22198809"/>
            <a:ext cx="3445474" cy="4093428"/>
          </a:xfrm>
          <a:prstGeom prst="rect">
            <a:avLst/>
          </a:prstGeom>
          <a:noFill/>
        </p:spPr>
        <p:txBody>
          <a:bodyPr wrap="square" rtlCol="0">
            <a:spAutoFit/>
          </a:bodyPr>
          <a:lstStyle/>
          <a:p>
            <a:pPr algn="just"/>
            <a:r>
              <a:rPr lang="en-US" sz="2000" b="1" dirty="0">
                <a:latin typeface="Times New Roman" panose="02020603050405020304" pitchFamily="18" charset="0"/>
                <a:cs typeface="Times New Roman" panose="02020603050405020304" pitchFamily="18" charset="0"/>
              </a:rPr>
              <a:t>Figure 4: Carbon Flux (µmol m</a:t>
            </a:r>
            <a:r>
              <a:rPr lang="en-US" sz="2000" b="1" baseline="30000" dirty="0">
                <a:latin typeface="Times New Roman" panose="02020603050405020304" pitchFamily="18" charset="0"/>
                <a:cs typeface="Times New Roman" panose="02020603050405020304" pitchFamily="18" charset="0"/>
              </a:rPr>
              <a:t>-2</a:t>
            </a:r>
            <a:r>
              <a:rPr lang="en-US" sz="2000" b="1" dirty="0">
                <a:latin typeface="Times New Roman" panose="02020603050405020304" pitchFamily="18" charset="0"/>
                <a:cs typeface="Times New Roman" panose="02020603050405020304" pitchFamily="18" charset="0"/>
              </a:rPr>
              <a:t> h</a:t>
            </a:r>
            <a:r>
              <a:rPr lang="en-US" sz="2000" b="1" baseline="30000" dirty="0">
                <a:latin typeface="Times New Roman" panose="02020603050405020304" pitchFamily="18" charset="0"/>
                <a:cs typeface="Times New Roman" panose="02020603050405020304" pitchFamily="18" charset="0"/>
              </a:rPr>
              <a:t>-1</a:t>
            </a:r>
            <a:r>
              <a:rPr lang="en-US" sz="2000" b="1" dirty="0">
                <a:latin typeface="Times New Roman" panose="02020603050405020304" pitchFamily="18" charset="0"/>
                <a:cs typeface="Times New Roman" panose="02020603050405020304" pitchFamily="18" charset="0"/>
              </a:rPr>
              <a:t>) in all zones of Belle Isle (green) and Plum Island Marshes (blue). </a:t>
            </a:r>
            <a:r>
              <a:rPr lang="en-US" sz="2000" dirty="0">
                <a:latin typeface="Times New Roman" panose="02020603050405020304" pitchFamily="18" charset="0"/>
                <a:cs typeface="Times New Roman" panose="02020603050405020304" pitchFamily="18" charset="0"/>
              </a:rPr>
              <a:t>A: CO</a:t>
            </a:r>
            <a:r>
              <a:rPr lang="en-US"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flux; B: CH</a:t>
            </a:r>
            <a:r>
              <a:rPr lang="en-US" sz="2000" baseline="-25000" dirty="0">
                <a:latin typeface="Times New Roman" panose="02020603050405020304" pitchFamily="18" charset="0"/>
                <a:cs typeface="Times New Roman" panose="02020603050405020304" pitchFamily="18" charset="0"/>
              </a:rPr>
              <a:t>4</a:t>
            </a:r>
            <a:r>
              <a:rPr lang="en-US" sz="2000" dirty="0">
                <a:latin typeface="Times New Roman" panose="02020603050405020304" pitchFamily="18" charset="0"/>
                <a:cs typeface="Times New Roman" panose="02020603050405020304" pitchFamily="18" charset="0"/>
              </a:rPr>
              <a:t> flux (as CO</a:t>
            </a:r>
            <a:r>
              <a:rPr lang="en-US" sz="2000" baseline="-25000" dirty="0">
                <a:latin typeface="Times New Roman" panose="02020603050405020304" pitchFamily="18" charset="0"/>
                <a:cs typeface="Times New Roman" panose="02020603050405020304" pitchFamily="18" charset="0"/>
              </a:rPr>
              <a:t>2 </a:t>
            </a:r>
            <a:r>
              <a:rPr lang="en-US" sz="2000" dirty="0">
                <a:latin typeface="Times New Roman" panose="02020603050405020304" pitchFamily="18" charset="0"/>
                <a:cs typeface="Times New Roman" panose="02020603050405020304" pitchFamily="18" charset="0"/>
              </a:rPr>
              <a:t>equivalence); C: net flux as CO</a:t>
            </a:r>
            <a:r>
              <a:rPr lang="en-US"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equivalence. Positive values indicate net carbon emissions and negative values indicate net carbon uptake.  Total emission (Belle Isle) and uptake (Plum Island) are also shown (C). </a:t>
            </a:r>
          </a:p>
        </p:txBody>
      </p:sp>
      <p:sp>
        <p:nvSpPr>
          <p:cNvPr id="63" name="TextBox 62">
            <a:extLst>
              <a:ext uri="{FF2B5EF4-FFF2-40B4-BE49-F238E27FC236}">
                <a16:creationId xmlns:a16="http://schemas.microsoft.com/office/drawing/2014/main" id="{8110F26C-5858-DCAA-1AFF-DB8863A1471A}"/>
              </a:ext>
            </a:extLst>
          </p:cNvPr>
          <p:cNvSpPr txBox="1"/>
          <p:nvPr/>
        </p:nvSpPr>
        <p:spPr>
          <a:xfrm>
            <a:off x="9285591" y="32296793"/>
            <a:ext cx="14221277" cy="707886"/>
          </a:xfrm>
          <a:prstGeom prst="rect">
            <a:avLst/>
          </a:prstGeom>
          <a:noFill/>
        </p:spPr>
        <p:txBody>
          <a:bodyPr wrap="square" rtlCol="0">
            <a:spAutoFit/>
          </a:bodyPr>
          <a:lstStyle/>
          <a:p>
            <a:pPr algn="just"/>
            <a:r>
              <a:rPr lang="en-US" sz="2000" b="1" dirty="0">
                <a:latin typeface="Times New Roman" panose="02020603050405020304" pitchFamily="18" charset="0"/>
                <a:cs typeface="Times New Roman" panose="02020603050405020304" pitchFamily="18" charset="0"/>
              </a:rPr>
              <a:t>Figure 5: Average (± standard error) fluxes of CH</a:t>
            </a:r>
            <a:r>
              <a:rPr lang="en-US" sz="2000" b="1" baseline="-25000" dirty="0">
                <a:latin typeface="Times New Roman" panose="02020603050405020304" pitchFamily="18" charset="0"/>
                <a:cs typeface="Times New Roman" panose="02020603050405020304" pitchFamily="18" charset="0"/>
              </a:rPr>
              <a:t>4 </a:t>
            </a:r>
            <a:r>
              <a:rPr lang="en-US" sz="2000" b="1" dirty="0">
                <a:latin typeface="Times New Roman" panose="02020603050405020304" pitchFamily="18" charset="0"/>
                <a:cs typeface="Times New Roman" panose="02020603050405020304" pitchFamily="18" charset="0"/>
              </a:rPr>
              <a:t>(grey) and CO</a:t>
            </a:r>
            <a:r>
              <a:rPr lang="en-US" sz="2000" b="1" baseline="-25000" dirty="0">
                <a:latin typeface="Times New Roman" panose="02020603050405020304" pitchFamily="18" charset="0"/>
                <a:cs typeface="Times New Roman" panose="02020603050405020304" pitchFamily="18" charset="0"/>
              </a:rPr>
              <a:t>2 </a:t>
            </a:r>
            <a:r>
              <a:rPr lang="en-US" sz="2000" b="1" dirty="0">
                <a:latin typeface="Times New Roman" panose="02020603050405020304" pitchFamily="18" charset="0"/>
                <a:cs typeface="Times New Roman" panose="02020603050405020304" pitchFamily="18" charset="0"/>
              </a:rPr>
              <a:t>(green), as CO</a:t>
            </a:r>
            <a:r>
              <a:rPr lang="en-US" sz="2000" b="1" baseline="-25000" dirty="0">
                <a:latin typeface="Times New Roman" panose="02020603050405020304" pitchFamily="18" charset="0"/>
                <a:cs typeface="Times New Roman" panose="02020603050405020304" pitchFamily="18" charset="0"/>
              </a:rPr>
              <a:t>2</a:t>
            </a:r>
            <a:r>
              <a:rPr lang="en-US" sz="2000" b="1" dirty="0">
                <a:latin typeface="Times New Roman" panose="02020603050405020304" pitchFamily="18" charset="0"/>
                <a:cs typeface="Times New Roman" panose="02020603050405020304" pitchFamily="18" charset="0"/>
              </a:rPr>
              <a:t> equivalents, in Belle Isle (A) and Plum Island (B) from each of the five marsh zones sampled. </a:t>
            </a:r>
            <a:endParaRPr lang="en-US" sz="2000" dirty="0">
              <a:latin typeface="Times New Roman" panose="02020603050405020304" pitchFamily="18" charset="0"/>
              <a:cs typeface="Times New Roman" panose="02020603050405020304" pitchFamily="18" charset="0"/>
            </a:endParaRPr>
          </a:p>
        </p:txBody>
      </p:sp>
      <p:graphicFrame>
        <p:nvGraphicFramePr>
          <p:cNvPr id="68" name="Chart 67">
            <a:extLst>
              <a:ext uri="{FF2B5EF4-FFF2-40B4-BE49-F238E27FC236}">
                <a16:creationId xmlns:a16="http://schemas.microsoft.com/office/drawing/2014/main" id="{2A4CE7CA-6E66-95BA-26C6-8AA122E9A0BD}"/>
              </a:ext>
            </a:extLst>
          </p:cNvPr>
          <p:cNvGraphicFramePr>
            <a:graphicFrameLocks/>
          </p:cNvGraphicFramePr>
          <p:nvPr>
            <p:extLst>
              <p:ext uri="{D42A27DB-BD31-4B8C-83A1-F6EECF244321}">
                <p14:modId xmlns:p14="http://schemas.microsoft.com/office/powerpoint/2010/main" val="1935504825"/>
              </p:ext>
            </p:extLst>
          </p:nvPr>
        </p:nvGraphicFramePr>
        <p:xfrm>
          <a:off x="9263812" y="27075491"/>
          <a:ext cx="7173609" cy="511827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69" name="Chart 68">
            <a:extLst>
              <a:ext uri="{FF2B5EF4-FFF2-40B4-BE49-F238E27FC236}">
                <a16:creationId xmlns:a16="http://schemas.microsoft.com/office/drawing/2014/main" id="{870859E0-AD03-DA0D-7344-0367E118E48B}"/>
              </a:ext>
            </a:extLst>
          </p:cNvPr>
          <p:cNvGraphicFramePr>
            <a:graphicFrameLocks/>
          </p:cNvGraphicFramePr>
          <p:nvPr>
            <p:extLst>
              <p:ext uri="{D42A27DB-BD31-4B8C-83A1-F6EECF244321}">
                <p14:modId xmlns:p14="http://schemas.microsoft.com/office/powerpoint/2010/main" val="3494130308"/>
              </p:ext>
            </p:extLst>
          </p:nvPr>
        </p:nvGraphicFramePr>
        <p:xfrm>
          <a:off x="16542713" y="27075492"/>
          <a:ext cx="7086289" cy="5118273"/>
        </p:xfrm>
        <a:graphic>
          <a:graphicData uri="http://schemas.openxmlformats.org/drawingml/2006/chart">
            <c:chart xmlns:c="http://schemas.openxmlformats.org/drawingml/2006/chart" xmlns:r="http://schemas.openxmlformats.org/officeDocument/2006/relationships" r:id="rId12"/>
          </a:graphicData>
        </a:graphic>
      </p:graphicFrame>
      <p:pic>
        <p:nvPicPr>
          <p:cNvPr id="70" name="Picture 69">
            <a:extLst>
              <a:ext uri="{FF2B5EF4-FFF2-40B4-BE49-F238E27FC236}">
                <a16:creationId xmlns:a16="http://schemas.microsoft.com/office/drawing/2014/main" id="{27FE6A8C-FB4A-E250-91AD-5A3C17CB4B94}"/>
              </a:ext>
            </a:extLst>
          </p:cNvPr>
          <p:cNvPicPr>
            <a:picLocks noChangeAspect="1"/>
          </p:cNvPicPr>
          <p:nvPr/>
        </p:nvPicPr>
        <p:blipFill>
          <a:blip r:embed="rId13"/>
          <a:stretch>
            <a:fillRect/>
          </a:stretch>
        </p:blipFill>
        <p:spPr>
          <a:xfrm>
            <a:off x="12920933" y="3990029"/>
            <a:ext cx="3288646" cy="4384861"/>
          </a:xfrm>
          <a:prstGeom prst="rect">
            <a:avLst/>
          </a:prstGeom>
        </p:spPr>
      </p:pic>
      <p:sp>
        <p:nvSpPr>
          <p:cNvPr id="3" name="TextBox 2">
            <a:extLst>
              <a:ext uri="{FF2B5EF4-FFF2-40B4-BE49-F238E27FC236}">
                <a16:creationId xmlns:a16="http://schemas.microsoft.com/office/drawing/2014/main" id="{D9799850-73CB-A46D-7693-3B21BBB04DFB}"/>
              </a:ext>
            </a:extLst>
          </p:cNvPr>
          <p:cNvSpPr txBox="1"/>
          <p:nvPr/>
        </p:nvSpPr>
        <p:spPr>
          <a:xfrm>
            <a:off x="836194" y="16864743"/>
            <a:ext cx="7674434" cy="2677656"/>
          </a:xfrm>
          <a:prstGeom prst="rect">
            <a:avLst/>
          </a:prstGeom>
          <a:solidFill>
            <a:schemeClr val="bg2">
              <a:lumMod val="50000"/>
            </a:schemeClr>
          </a:solidFill>
          <a:ln w="38100">
            <a:solidFill>
              <a:schemeClr val="accent6">
                <a:lumMod val="75000"/>
              </a:schemeClr>
            </a:solidFill>
          </a:ln>
        </p:spPr>
        <p:txBody>
          <a:bodyPr wrap="square" rtlCol="0">
            <a:spAutoFit/>
          </a:bodyPr>
          <a:lstStyle/>
          <a:p>
            <a:pPr algn="just"/>
            <a:r>
              <a:rPr lang="en-US" sz="2800" b="1" dirty="0">
                <a:solidFill>
                  <a:schemeClr val="bg1"/>
                </a:solidFill>
                <a:latin typeface="Times New Roman" panose="02020603050405020304" pitchFamily="18" charset="0"/>
                <a:cs typeface="Times New Roman" panose="02020603050405020304" pitchFamily="18" charset="0"/>
              </a:rPr>
              <a:t>The objective of this study was to compare the GHG flux concentrations collected in the Belle Isle Marsh Reservation with those found in The Great Marsh in order to quantify how much salt marsh urbanization contributes to climate change. </a:t>
            </a:r>
            <a:endParaRPr lang="en-US" sz="2800" dirty="0">
              <a:solidFill>
                <a:schemeClr val="bg1"/>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5503736A-B5CA-CD91-AF86-89D74AA9BCC4}"/>
              </a:ext>
            </a:extLst>
          </p:cNvPr>
          <p:cNvPicPr>
            <a:picLocks noChangeAspect="1"/>
          </p:cNvPicPr>
          <p:nvPr/>
        </p:nvPicPr>
        <p:blipFill rotWithShape="1">
          <a:blip r:embed="rId14"/>
          <a:srcRect l="13889" t="19662" r="13492" b="18891"/>
          <a:stretch/>
        </p:blipFill>
        <p:spPr>
          <a:xfrm>
            <a:off x="9319371" y="21700064"/>
            <a:ext cx="10384971" cy="5272398"/>
          </a:xfrm>
          <a:prstGeom prst="rect">
            <a:avLst/>
          </a:prstGeom>
        </p:spPr>
      </p:pic>
      <p:sp>
        <p:nvSpPr>
          <p:cNvPr id="2" name="TextBox 1">
            <a:extLst>
              <a:ext uri="{FF2B5EF4-FFF2-40B4-BE49-F238E27FC236}">
                <a16:creationId xmlns:a16="http://schemas.microsoft.com/office/drawing/2014/main" id="{5E41863D-E8D7-0173-03D5-359F288D7541}"/>
              </a:ext>
            </a:extLst>
          </p:cNvPr>
          <p:cNvSpPr txBox="1"/>
          <p:nvPr/>
        </p:nvSpPr>
        <p:spPr>
          <a:xfrm>
            <a:off x="9297377" y="33928662"/>
            <a:ext cx="14270818" cy="2523768"/>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 terms of sustained flux global warming potential (SGWP)</a:t>
            </a:r>
            <a:r>
              <a:rPr lang="en-US" sz="2800" baseline="30000" dirty="0">
                <a:latin typeface="Times New Roman" panose="02020603050405020304" pitchFamily="18" charset="0"/>
                <a:cs typeface="Times New Roman" panose="02020603050405020304" pitchFamily="18" charset="0"/>
              </a:rPr>
              <a:t>11</a:t>
            </a:r>
            <a:r>
              <a:rPr lang="en-US" sz="2800" dirty="0">
                <a:latin typeface="Times New Roman" panose="02020603050405020304" pitchFamily="18" charset="0"/>
                <a:cs typeface="Times New Roman" panose="02020603050405020304" pitchFamily="18" charset="0"/>
              </a:rPr>
              <a:t>, or converting CH</a:t>
            </a:r>
            <a:r>
              <a:rPr lang="en-US" sz="2800" baseline="-25000" dirty="0">
                <a:latin typeface="Times New Roman" panose="02020603050405020304" pitchFamily="18" charset="0"/>
                <a:cs typeface="Times New Roman" panose="02020603050405020304" pitchFamily="18" charset="0"/>
              </a:rPr>
              <a:t>4 </a:t>
            </a:r>
            <a:r>
              <a:rPr lang="en-US" sz="2800" dirty="0">
                <a:latin typeface="Times New Roman" panose="02020603050405020304" pitchFamily="18" charset="0"/>
                <a:cs typeface="Times New Roman" panose="02020603050405020304" pitchFamily="18" charset="0"/>
              </a:rPr>
              <a:t>to its CO</a:t>
            </a:r>
            <a:r>
              <a:rPr lang="en-US" sz="2800" baseline="-25000" dirty="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equivalence, Belle Isle Marsh emits 9.6x more CH</a:t>
            </a:r>
            <a:r>
              <a:rPr lang="en-US" sz="2800" baseline="-25000" dirty="0">
                <a:latin typeface="Times New Roman" panose="02020603050405020304" pitchFamily="18" charset="0"/>
                <a:cs typeface="Times New Roman" panose="02020603050405020304" pitchFamily="18" charset="0"/>
              </a:rPr>
              <a:t>4 </a:t>
            </a:r>
            <a:r>
              <a:rPr lang="en-US" sz="2800" dirty="0">
                <a:latin typeface="Times New Roman" panose="02020603050405020304" pitchFamily="18" charset="0"/>
                <a:cs typeface="Times New Roman" panose="02020603050405020304" pitchFamily="18" charset="0"/>
              </a:rPr>
              <a:t>than CO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Belle Isle Marsh functioned as a carbon source, emitting emitting 18.6x more carbon than it sequestered.  </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Plum Island marsh sequesters 2.6x as much carbon as it emits, 91.5% of its emissions are CH</a:t>
            </a:r>
            <a:r>
              <a:rPr lang="en-US" sz="2800" baseline="-25000" dirty="0">
                <a:latin typeface="Times New Roman" panose="02020603050405020304" pitchFamily="18" charset="0"/>
                <a:cs typeface="Times New Roman" panose="02020603050405020304" pitchFamily="18" charset="0"/>
              </a:rPr>
              <a:t>4</a:t>
            </a:r>
            <a:r>
              <a:rPr lang="en-US" sz="2800" dirty="0">
                <a:latin typeface="Times New Roman" panose="02020603050405020304" pitchFamily="18" charset="0"/>
                <a:cs typeface="Times New Roman" panose="02020603050405020304" pitchFamily="18" charset="0"/>
              </a:rPr>
              <a:t>. </a:t>
            </a:r>
          </a:p>
          <a:p>
            <a:endParaRPr lang="en-US" dirty="0"/>
          </a:p>
        </p:txBody>
      </p:sp>
      <p:sp>
        <p:nvSpPr>
          <p:cNvPr id="23" name="TextBox 22">
            <a:extLst>
              <a:ext uri="{FF2B5EF4-FFF2-40B4-BE49-F238E27FC236}">
                <a16:creationId xmlns:a16="http://schemas.microsoft.com/office/drawing/2014/main" id="{720E1398-7A1E-C8EF-1525-29E0002F9634}"/>
              </a:ext>
            </a:extLst>
          </p:cNvPr>
          <p:cNvSpPr txBox="1"/>
          <p:nvPr/>
        </p:nvSpPr>
        <p:spPr>
          <a:xfrm>
            <a:off x="9209314" y="33056193"/>
            <a:ext cx="14499771" cy="769441"/>
          </a:xfrm>
          <a:prstGeom prst="rect">
            <a:avLst/>
          </a:prstGeom>
          <a:solidFill>
            <a:schemeClr val="accent6">
              <a:lumMod val="50000"/>
            </a:schemeClr>
          </a:solidFill>
        </p:spPr>
        <p:txBody>
          <a:bodyPr wrap="square" rtlCol="0">
            <a:spAutoFit/>
          </a:bodyPr>
          <a:lstStyle/>
          <a:p>
            <a:pPr algn="ctr"/>
            <a:r>
              <a:rPr lang="en-US" sz="4400" dirty="0">
                <a:solidFill>
                  <a:schemeClr val="bg1"/>
                </a:solidFill>
                <a:latin typeface="Times New Roman" panose="02020603050405020304" pitchFamily="18" charset="0"/>
                <a:cs typeface="Times New Roman" panose="02020603050405020304" pitchFamily="18" charset="0"/>
              </a:rPr>
              <a:t>Key Findings</a:t>
            </a:r>
          </a:p>
        </p:txBody>
      </p:sp>
      <p:pic>
        <p:nvPicPr>
          <p:cNvPr id="27" name="Picture 26">
            <a:extLst>
              <a:ext uri="{FF2B5EF4-FFF2-40B4-BE49-F238E27FC236}">
                <a16:creationId xmlns:a16="http://schemas.microsoft.com/office/drawing/2014/main" id="{5375BBEA-2101-5DE7-BE0A-C5316E937710}"/>
              </a:ext>
            </a:extLst>
          </p:cNvPr>
          <p:cNvPicPr>
            <a:picLocks noChangeAspect="1"/>
          </p:cNvPicPr>
          <p:nvPr/>
        </p:nvPicPr>
        <p:blipFill>
          <a:blip r:embed="rId15"/>
          <a:stretch>
            <a:fillRect/>
          </a:stretch>
        </p:blipFill>
        <p:spPr>
          <a:xfrm>
            <a:off x="469367" y="20522388"/>
            <a:ext cx="8394151" cy="3678131"/>
          </a:xfrm>
          <a:prstGeom prst="rect">
            <a:avLst/>
          </a:prstGeom>
        </p:spPr>
      </p:pic>
      <p:cxnSp>
        <p:nvCxnSpPr>
          <p:cNvPr id="24" name="Straight Arrow Connector 23">
            <a:extLst>
              <a:ext uri="{FF2B5EF4-FFF2-40B4-BE49-F238E27FC236}">
                <a16:creationId xmlns:a16="http://schemas.microsoft.com/office/drawing/2014/main" id="{FA5C7CFE-ADB3-5E90-AAA4-7F8FD9CBC238}"/>
              </a:ext>
            </a:extLst>
          </p:cNvPr>
          <p:cNvCxnSpPr/>
          <p:nvPr/>
        </p:nvCxnSpPr>
        <p:spPr>
          <a:xfrm flipV="1">
            <a:off x="7001473" y="22807998"/>
            <a:ext cx="0" cy="914400"/>
          </a:xfrm>
          <a:prstGeom prst="straightConnector1">
            <a:avLst/>
          </a:prstGeom>
          <a:ln w="73025">
            <a:solidFill>
              <a:srgbClr val="EE18A3"/>
            </a:solidFill>
            <a:tailEnd type="triangle"/>
          </a:ln>
        </p:spPr>
        <p:style>
          <a:lnRef idx="3">
            <a:schemeClr val="dk1"/>
          </a:lnRef>
          <a:fillRef idx="0">
            <a:schemeClr val="dk1"/>
          </a:fillRef>
          <a:effectRef idx="2">
            <a:schemeClr val="dk1"/>
          </a:effectRef>
          <a:fontRef idx="minor">
            <a:schemeClr val="tx1"/>
          </a:fontRef>
        </p:style>
      </p:cxnSp>
      <p:sp>
        <p:nvSpPr>
          <p:cNvPr id="25" name="TextBox 24">
            <a:extLst>
              <a:ext uri="{FF2B5EF4-FFF2-40B4-BE49-F238E27FC236}">
                <a16:creationId xmlns:a16="http://schemas.microsoft.com/office/drawing/2014/main" id="{4DB00249-5C9E-0E8E-CCBF-01AC434C035B}"/>
              </a:ext>
            </a:extLst>
          </p:cNvPr>
          <p:cNvSpPr txBox="1"/>
          <p:nvPr/>
        </p:nvSpPr>
        <p:spPr>
          <a:xfrm>
            <a:off x="6320192" y="23744450"/>
            <a:ext cx="937260" cy="400110"/>
          </a:xfrm>
          <a:prstGeom prst="rect">
            <a:avLst/>
          </a:prstGeom>
          <a:noFill/>
        </p:spPr>
        <p:txBody>
          <a:bodyPr wrap="square" rtlCol="0">
            <a:spAutoFit/>
          </a:bodyPr>
          <a:lstStyle/>
          <a:p>
            <a:r>
              <a:rPr lang="en-US" sz="1000" b="1" dirty="0">
                <a:solidFill>
                  <a:srgbClr val="EE18A3"/>
                </a:solidFill>
              </a:rPr>
              <a:t>Man-made Embarkment</a:t>
            </a:r>
          </a:p>
        </p:txBody>
      </p:sp>
    </p:spTree>
    <p:extLst>
      <p:ext uri="{BB962C8B-B14F-4D97-AF65-F5344CB8AC3E}">
        <p14:creationId xmlns:p14="http://schemas.microsoft.com/office/powerpoint/2010/main" val="6685188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1329</TotalTime>
  <Words>2100</Words>
  <Application>Microsoft Macintosh PowerPoint</Application>
  <PresentationFormat>Custom</PresentationFormat>
  <Paragraphs>154</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Cambria Math</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20</cp:revision>
  <dcterms:created xsi:type="dcterms:W3CDTF">2022-08-04T14:38:29Z</dcterms:created>
  <dcterms:modified xsi:type="dcterms:W3CDTF">2022-08-09T18:57:48Z</dcterms:modified>
</cp:coreProperties>
</file>