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1" d="100"/>
          <a:sy n="81" d="100"/>
        </p:scale>
        <p:origin x="2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684248-2548-4097-99F6-46CD23A8985F}"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A632FBE1-FEEE-4F90-921D-B0D5AA265449}">
      <dgm:prSet phldrT="[Text]"/>
      <dgm:spPr/>
      <dgm:t>
        <a:bodyPr/>
        <a:lstStyle/>
        <a:p>
          <a:r>
            <a:rPr lang="en-US" dirty="0" smtClean="0"/>
            <a:t>Phase 1</a:t>
          </a:r>
        </a:p>
        <a:p>
          <a:r>
            <a:rPr lang="en-US" dirty="0" smtClean="0"/>
            <a:t>Preview material to be covered in class before class</a:t>
          </a:r>
          <a:endParaRPr lang="en-US" dirty="0"/>
        </a:p>
      </dgm:t>
    </dgm:pt>
    <dgm:pt modelId="{7FF0C1D9-A1E9-4B60-A7E9-30976FA48BD1}" type="parTrans" cxnId="{45D4CAE1-89F4-4AEE-B2BD-CBED9B8807E4}">
      <dgm:prSet/>
      <dgm:spPr/>
      <dgm:t>
        <a:bodyPr/>
        <a:lstStyle/>
        <a:p>
          <a:endParaRPr lang="en-US"/>
        </a:p>
      </dgm:t>
    </dgm:pt>
    <dgm:pt modelId="{7A72AB1F-D126-4B07-B0DC-FF7F5EA15A84}" type="sibTrans" cxnId="{45D4CAE1-89F4-4AEE-B2BD-CBED9B8807E4}">
      <dgm:prSet/>
      <dgm:spPr/>
      <dgm:t>
        <a:bodyPr/>
        <a:lstStyle/>
        <a:p>
          <a:endParaRPr lang="en-US"/>
        </a:p>
      </dgm:t>
    </dgm:pt>
    <dgm:pt modelId="{5454910A-2201-4E1E-99E0-6A4AE55C662E}">
      <dgm:prSet phldrT="[Text]"/>
      <dgm:spPr/>
      <dgm:t>
        <a:bodyPr/>
        <a:lstStyle/>
        <a:p>
          <a:r>
            <a:rPr lang="en-US" dirty="0" smtClean="0"/>
            <a:t>Phase 2</a:t>
          </a:r>
        </a:p>
        <a:p>
          <a:r>
            <a:rPr lang="en-US" dirty="0" smtClean="0"/>
            <a:t>Go to class! Listen actively, take notes and </a:t>
          </a:r>
          <a:r>
            <a:rPr lang="en-US" dirty="0" err="1" smtClean="0"/>
            <a:t>particiate</a:t>
          </a:r>
          <a:r>
            <a:rPr lang="en-US" dirty="0" smtClean="0"/>
            <a:t> in class</a:t>
          </a:r>
          <a:endParaRPr lang="en-US" dirty="0"/>
        </a:p>
      </dgm:t>
    </dgm:pt>
    <dgm:pt modelId="{2E909E8F-AF0D-4E2D-8024-482E3BEEC2F2}" type="parTrans" cxnId="{FCA6165C-63D0-4BB9-94FE-BF57138741E7}">
      <dgm:prSet/>
      <dgm:spPr/>
      <dgm:t>
        <a:bodyPr/>
        <a:lstStyle/>
        <a:p>
          <a:endParaRPr lang="en-US"/>
        </a:p>
      </dgm:t>
    </dgm:pt>
    <dgm:pt modelId="{745C6069-0C55-4BA3-BB41-5C49522000B5}" type="sibTrans" cxnId="{FCA6165C-63D0-4BB9-94FE-BF57138741E7}">
      <dgm:prSet/>
      <dgm:spPr/>
      <dgm:t>
        <a:bodyPr/>
        <a:lstStyle/>
        <a:p>
          <a:endParaRPr lang="en-US"/>
        </a:p>
      </dgm:t>
    </dgm:pt>
    <dgm:pt modelId="{99FB7A89-7001-49CB-95BB-4B9E4DE7558B}">
      <dgm:prSet phldrT="[Text]"/>
      <dgm:spPr/>
      <dgm:t>
        <a:bodyPr/>
        <a:lstStyle/>
        <a:p>
          <a:r>
            <a:rPr lang="en-US" dirty="0" smtClean="0"/>
            <a:t>Phase 3</a:t>
          </a:r>
        </a:p>
        <a:p>
          <a:r>
            <a:rPr lang="en-US" dirty="0" smtClean="0"/>
            <a:t>Review and process class notes as soon after class as possible.</a:t>
          </a:r>
          <a:endParaRPr lang="en-US" dirty="0"/>
        </a:p>
      </dgm:t>
    </dgm:pt>
    <dgm:pt modelId="{4BEA1129-4598-4184-9627-A863F504D7EF}" type="parTrans" cxnId="{DB44E0B4-BC0B-426E-AFD2-D69D5A801C8B}">
      <dgm:prSet/>
      <dgm:spPr/>
      <dgm:t>
        <a:bodyPr/>
        <a:lstStyle/>
        <a:p>
          <a:endParaRPr lang="en-US"/>
        </a:p>
      </dgm:t>
    </dgm:pt>
    <dgm:pt modelId="{A970A4D7-9687-40D7-B663-ED686D1A1926}" type="sibTrans" cxnId="{DB44E0B4-BC0B-426E-AFD2-D69D5A801C8B}">
      <dgm:prSet/>
      <dgm:spPr/>
      <dgm:t>
        <a:bodyPr/>
        <a:lstStyle/>
        <a:p>
          <a:endParaRPr lang="en-US"/>
        </a:p>
      </dgm:t>
    </dgm:pt>
    <dgm:pt modelId="{8A0FF8DA-78F3-46F6-9B15-61EBD0F937B6}">
      <dgm:prSet phldrT="[Text]"/>
      <dgm:spPr/>
      <dgm:t>
        <a:bodyPr/>
        <a:lstStyle/>
        <a:p>
          <a:r>
            <a:rPr lang="en-US" dirty="0" smtClean="0"/>
            <a:t>Phase 4 </a:t>
          </a:r>
        </a:p>
        <a:p>
          <a:r>
            <a:rPr lang="en-US" dirty="0" smtClean="0"/>
            <a:t>Use intense study sessions</a:t>
          </a:r>
          <a:endParaRPr lang="en-US" dirty="0"/>
        </a:p>
      </dgm:t>
    </dgm:pt>
    <dgm:pt modelId="{F01309E6-6040-41E8-942F-002853032805}" type="parTrans" cxnId="{C566DE9B-4070-438D-8A11-80237DFE25E6}">
      <dgm:prSet/>
      <dgm:spPr/>
      <dgm:t>
        <a:bodyPr/>
        <a:lstStyle/>
        <a:p>
          <a:endParaRPr lang="en-US"/>
        </a:p>
      </dgm:t>
    </dgm:pt>
    <dgm:pt modelId="{A3E90D75-AA82-42DB-A1B5-517BEE860C15}" type="sibTrans" cxnId="{C566DE9B-4070-438D-8A11-80237DFE25E6}">
      <dgm:prSet/>
      <dgm:spPr>
        <a:noFill/>
        <a:ln>
          <a:noFill/>
        </a:ln>
      </dgm:spPr>
      <dgm:t>
        <a:bodyPr/>
        <a:lstStyle/>
        <a:p>
          <a:endParaRPr lang="en-US"/>
        </a:p>
      </dgm:t>
    </dgm:pt>
    <dgm:pt modelId="{0BE453E7-D71B-4248-9A7A-7A18BFCE4C6E}" type="pres">
      <dgm:prSet presAssocID="{6B684248-2548-4097-99F6-46CD23A8985F}" presName="cycle" presStyleCnt="0">
        <dgm:presLayoutVars>
          <dgm:dir/>
          <dgm:resizeHandles val="exact"/>
        </dgm:presLayoutVars>
      </dgm:prSet>
      <dgm:spPr/>
      <dgm:t>
        <a:bodyPr/>
        <a:lstStyle/>
        <a:p>
          <a:endParaRPr lang="en-US"/>
        </a:p>
      </dgm:t>
    </dgm:pt>
    <dgm:pt modelId="{682E3A26-A969-48DA-AECE-E55764DFB22C}" type="pres">
      <dgm:prSet presAssocID="{A632FBE1-FEEE-4F90-921D-B0D5AA265449}" presName="dummy" presStyleCnt="0"/>
      <dgm:spPr/>
    </dgm:pt>
    <dgm:pt modelId="{D66EC759-AA6D-4FEB-ABCC-05B37B958244}" type="pres">
      <dgm:prSet presAssocID="{A632FBE1-FEEE-4F90-921D-B0D5AA265449}" presName="node" presStyleLbl="revTx" presStyleIdx="0" presStyleCnt="4" custScaleX="228820">
        <dgm:presLayoutVars>
          <dgm:bulletEnabled val="1"/>
        </dgm:presLayoutVars>
      </dgm:prSet>
      <dgm:spPr/>
      <dgm:t>
        <a:bodyPr/>
        <a:lstStyle/>
        <a:p>
          <a:endParaRPr lang="en-US"/>
        </a:p>
      </dgm:t>
    </dgm:pt>
    <dgm:pt modelId="{3A209E6E-2003-461A-8680-4EFED4D8700C}" type="pres">
      <dgm:prSet presAssocID="{7A72AB1F-D126-4B07-B0DC-FF7F5EA15A84}" presName="sibTrans" presStyleLbl="node1" presStyleIdx="0" presStyleCnt="4"/>
      <dgm:spPr/>
      <dgm:t>
        <a:bodyPr/>
        <a:lstStyle/>
        <a:p>
          <a:endParaRPr lang="en-US"/>
        </a:p>
      </dgm:t>
    </dgm:pt>
    <dgm:pt modelId="{03EBC476-D70A-439A-A528-67FB9374E5A4}" type="pres">
      <dgm:prSet presAssocID="{5454910A-2201-4E1E-99E0-6A4AE55C662E}" presName="dummy" presStyleCnt="0"/>
      <dgm:spPr/>
    </dgm:pt>
    <dgm:pt modelId="{A504E604-AA2F-4600-9CEA-78B843BC4C55}" type="pres">
      <dgm:prSet presAssocID="{5454910A-2201-4E1E-99E0-6A4AE55C662E}" presName="node" presStyleLbl="revTx" presStyleIdx="1" presStyleCnt="4">
        <dgm:presLayoutVars>
          <dgm:bulletEnabled val="1"/>
        </dgm:presLayoutVars>
      </dgm:prSet>
      <dgm:spPr/>
      <dgm:t>
        <a:bodyPr/>
        <a:lstStyle/>
        <a:p>
          <a:endParaRPr lang="en-US"/>
        </a:p>
      </dgm:t>
    </dgm:pt>
    <dgm:pt modelId="{472E54C1-64CB-4C98-9E77-D00ABA6D7F0F}" type="pres">
      <dgm:prSet presAssocID="{745C6069-0C55-4BA3-BB41-5C49522000B5}" presName="sibTrans" presStyleLbl="node1" presStyleIdx="1" presStyleCnt="4"/>
      <dgm:spPr/>
      <dgm:t>
        <a:bodyPr/>
        <a:lstStyle/>
        <a:p>
          <a:endParaRPr lang="en-US"/>
        </a:p>
      </dgm:t>
    </dgm:pt>
    <dgm:pt modelId="{5D416C9E-834B-44BC-8F6D-90705AD4B101}" type="pres">
      <dgm:prSet presAssocID="{99FB7A89-7001-49CB-95BB-4B9E4DE7558B}" presName="dummy" presStyleCnt="0"/>
      <dgm:spPr/>
    </dgm:pt>
    <dgm:pt modelId="{5B8D72B2-410B-4FF2-B10E-74FDA23B98E4}" type="pres">
      <dgm:prSet presAssocID="{99FB7A89-7001-49CB-95BB-4B9E4DE7558B}" presName="node" presStyleLbl="revTx" presStyleIdx="2" presStyleCnt="4">
        <dgm:presLayoutVars>
          <dgm:bulletEnabled val="1"/>
        </dgm:presLayoutVars>
      </dgm:prSet>
      <dgm:spPr/>
      <dgm:t>
        <a:bodyPr/>
        <a:lstStyle/>
        <a:p>
          <a:endParaRPr lang="en-US"/>
        </a:p>
      </dgm:t>
    </dgm:pt>
    <dgm:pt modelId="{6FED70AF-3BA6-41F2-BCC4-412EBE5D3484}" type="pres">
      <dgm:prSet presAssocID="{A970A4D7-9687-40D7-B663-ED686D1A1926}" presName="sibTrans" presStyleLbl="node1" presStyleIdx="2" presStyleCnt="4"/>
      <dgm:spPr/>
      <dgm:t>
        <a:bodyPr/>
        <a:lstStyle/>
        <a:p>
          <a:endParaRPr lang="en-US"/>
        </a:p>
      </dgm:t>
    </dgm:pt>
    <dgm:pt modelId="{11394DFC-8ECE-42D6-92B2-C1E7A98E058D}" type="pres">
      <dgm:prSet presAssocID="{8A0FF8DA-78F3-46F6-9B15-61EBD0F937B6}" presName="dummy" presStyleCnt="0"/>
      <dgm:spPr/>
    </dgm:pt>
    <dgm:pt modelId="{B6AFECA8-F0CD-47FE-A44D-6397F6D85F4B}" type="pres">
      <dgm:prSet presAssocID="{8A0FF8DA-78F3-46F6-9B15-61EBD0F937B6}" presName="node" presStyleLbl="revTx" presStyleIdx="3" presStyleCnt="4">
        <dgm:presLayoutVars>
          <dgm:bulletEnabled val="1"/>
        </dgm:presLayoutVars>
      </dgm:prSet>
      <dgm:spPr/>
      <dgm:t>
        <a:bodyPr/>
        <a:lstStyle/>
        <a:p>
          <a:endParaRPr lang="en-US"/>
        </a:p>
      </dgm:t>
    </dgm:pt>
    <dgm:pt modelId="{CE4B6299-8F4F-4372-B950-FD92923983A7}" type="pres">
      <dgm:prSet presAssocID="{A3E90D75-AA82-42DB-A1B5-517BEE860C15}" presName="sibTrans" presStyleLbl="node1" presStyleIdx="3" presStyleCnt="4" custScaleX="123873"/>
      <dgm:spPr/>
      <dgm:t>
        <a:bodyPr/>
        <a:lstStyle/>
        <a:p>
          <a:endParaRPr lang="en-US"/>
        </a:p>
      </dgm:t>
    </dgm:pt>
  </dgm:ptLst>
  <dgm:cxnLst>
    <dgm:cxn modelId="{22AE9BBB-CCB0-4214-AF9A-701B9879CC0B}" type="presOf" srcId="{A632FBE1-FEEE-4F90-921D-B0D5AA265449}" destId="{D66EC759-AA6D-4FEB-ABCC-05B37B958244}" srcOrd="0" destOrd="0" presId="urn:microsoft.com/office/officeart/2005/8/layout/cycle1"/>
    <dgm:cxn modelId="{F76D119B-F41F-44B0-82D7-297AA3EBBBC1}" type="presOf" srcId="{99FB7A89-7001-49CB-95BB-4B9E4DE7558B}" destId="{5B8D72B2-410B-4FF2-B10E-74FDA23B98E4}" srcOrd="0" destOrd="0" presId="urn:microsoft.com/office/officeart/2005/8/layout/cycle1"/>
    <dgm:cxn modelId="{28372788-77AB-4925-BCEB-589614D5F5A4}" type="presOf" srcId="{6B684248-2548-4097-99F6-46CD23A8985F}" destId="{0BE453E7-D71B-4248-9A7A-7A18BFCE4C6E}" srcOrd="0" destOrd="0" presId="urn:microsoft.com/office/officeart/2005/8/layout/cycle1"/>
    <dgm:cxn modelId="{2CC725C0-EA60-4D8F-AC2A-EAF866706BB9}" type="presOf" srcId="{A3E90D75-AA82-42DB-A1B5-517BEE860C15}" destId="{CE4B6299-8F4F-4372-B950-FD92923983A7}" srcOrd="0" destOrd="0" presId="urn:microsoft.com/office/officeart/2005/8/layout/cycle1"/>
    <dgm:cxn modelId="{C566DE9B-4070-438D-8A11-80237DFE25E6}" srcId="{6B684248-2548-4097-99F6-46CD23A8985F}" destId="{8A0FF8DA-78F3-46F6-9B15-61EBD0F937B6}" srcOrd="3" destOrd="0" parTransId="{F01309E6-6040-41E8-942F-002853032805}" sibTransId="{A3E90D75-AA82-42DB-A1B5-517BEE860C15}"/>
    <dgm:cxn modelId="{DB44E0B4-BC0B-426E-AFD2-D69D5A801C8B}" srcId="{6B684248-2548-4097-99F6-46CD23A8985F}" destId="{99FB7A89-7001-49CB-95BB-4B9E4DE7558B}" srcOrd="2" destOrd="0" parTransId="{4BEA1129-4598-4184-9627-A863F504D7EF}" sibTransId="{A970A4D7-9687-40D7-B663-ED686D1A1926}"/>
    <dgm:cxn modelId="{EEB7A916-3F07-42C8-B0BC-EFB563B99C5B}" type="presOf" srcId="{7A72AB1F-D126-4B07-B0DC-FF7F5EA15A84}" destId="{3A209E6E-2003-461A-8680-4EFED4D8700C}" srcOrd="0" destOrd="0" presId="urn:microsoft.com/office/officeart/2005/8/layout/cycle1"/>
    <dgm:cxn modelId="{B2E0564A-686D-4170-B1EC-12E55F9DDD89}" type="presOf" srcId="{5454910A-2201-4E1E-99E0-6A4AE55C662E}" destId="{A504E604-AA2F-4600-9CEA-78B843BC4C55}" srcOrd="0" destOrd="0" presId="urn:microsoft.com/office/officeart/2005/8/layout/cycle1"/>
    <dgm:cxn modelId="{0AC30263-1522-438D-B466-D5DEE559D9DA}" type="presOf" srcId="{A970A4D7-9687-40D7-B663-ED686D1A1926}" destId="{6FED70AF-3BA6-41F2-BCC4-412EBE5D3484}" srcOrd="0" destOrd="0" presId="urn:microsoft.com/office/officeart/2005/8/layout/cycle1"/>
    <dgm:cxn modelId="{2CEFB602-9E54-4189-8B0B-EDBFBAC6F662}" type="presOf" srcId="{8A0FF8DA-78F3-46F6-9B15-61EBD0F937B6}" destId="{B6AFECA8-F0CD-47FE-A44D-6397F6D85F4B}" srcOrd="0" destOrd="0" presId="urn:microsoft.com/office/officeart/2005/8/layout/cycle1"/>
    <dgm:cxn modelId="{FCA6165C-63D0-4BB9-94FE-BF57138741E7}" srcId="{6B684248-2548-4097-99F6-46CD23A8985F}" destId="{5454910A-2201-4E1E-99E0-6A4AE55C662E}" srcOrd="1" destOrd="0" parTransId="{2E909E8F-AF0D-4E2D-8024-482E3BEEC2F2}" sibTransId="{745C6069-0C55-4BA3-BB41-5C49522000B5}"/>
    <dgm:cxn modelId="{45D4CAE1-89F4-4AEE-B2BD-CBED9B8807E4}" srcId="{6B684248-2548-4097-99F6-46CD23A8985F}" destId="{A632FBE1-FEEE-4F90-921D-B0D5AA265449}" srcOrd="0" destOrd="0" parTransId="{7FF0C1D9-A1E9-4B60-A7E9-30976FA48BD1}" sibTransId="{7A72AB1F-D126-4B07-B0DC-FF7F5EA15A84}"/>
    <dgm:cxn modelId="{06CB4737-A332-4678-A588-ECF40E3362BC}" type="presOf" srcId="{745C6069-0C55-4BA3-BB41-5C49522000B5}" destId="{472E54C1-64CB-4C98-9E77-D00ABA6D7F0F}" srcOrd="0" destOrd="0" presId="urn:microsoft.com/office/officeart/2005/8/layout/cycle1"/>
    <dgm:cxn modelId="{41B5EDD1-004B-4023-A3D2-8AA0465F6DC0}" type="presParOf" srcId="{0BE453E7-D71B-4248-9A7A-7A18BFCE4C6E}" destId="{682E3A26-A969-48DA-AECE-E55764DFB22C}" srcOrd="0" destOrd="0" presId="urn:microsoft.com/office/officeart/2005/8/layout/cycle1"/>
    <dgm:cxn modelId="{5910FBC0-F82D-4B71-AB4D-421A315AA6B9}" type="presParOf" srcId="{0BE453E7-D71B-4248-9A7A-7A18BFCE4C6E}" destId="{D66EC759-AA6D-4FEB-ABCC-05B37B958244}" srcOrd="1" destOrd="0" presId="urn:microsoft.com/office/officeart/2005/8/layout/cycle1"/>
    <dgm:cxn modelId="{276EE0BE-095F-4326-96A6-4F9D8D9F937A}" type="presParOf" srcId="{0BE453E7-D71B-4248-9A7A-7A18BFCE4C6E}" destId="{3A209E6E-2003-461A-8680-4EFED4D8700C}" srcOrd="2" destOrd="0" presId="urn:microsoft.com/office/officeart/2005/8/layout/cycle1"/>
    <dgm:cxn modelId="{0A89FADE-33DF-414A-81D5-729CFDC19EC4}" type="presParOf" srcId="{0BE453E7-D71B-4248-9A7A-7A18BFCE4C6E}" destId="{03EBC476-D70A-439A-A528-67FB9374E5A4}" srcOrd="3" destOrd="0" presId="urn:microsoft.com/office/officeart/2005/8/layout/cycle1"/>
    <dgm:cxn modelId="{4423F9B4-154D-4863-92DE-4447415BFE8E}" type="presParOf" srcId="{0BE453E7-D71B-4248-9A7A-7A18BFCE4C6E}" destId="{A504E604-AA2F-4600-9CEA-78B843BC4C55}" srcOrd="4" destOrd="0" presId="urn:microsoft.com/office/officeart/2005/8/layout/cycle1"/>
    <dgm:cxn modelId="{BFC15109-105E-4EEE-9CE2-A15B4F6B465B}" type="presParOf" srcId="{0BE453E7-D71B-4248-9A7A-7A18BFCE4C6E}" destId="{472E54C1-64CB-4C98-9E77-D00ABA6D7F0F}" srcOrd="5" destOrd="0" presId="urn:microsoft.com/office/officeart/2005/8/layout/cycle1"/>
    <dgm:cxn modelId="{A5E0C763-C53A-4817-85B8-5677E7A472E9}" type="presParOf" srcId="{0BE453E7-D71B-4248-9A7A-7A18BFCE4C6E}" destId="{5D416C9E-834B-44BC-8F6D-90705AD4B101}" srcOrd="6" destOrd="0" presId="urn:microsoft.com/office/officeart/2005/8/layout/cycle1"/>
    <dgm:cxn modelId="{E066114D-E542-4965-9A61-1372D0109400}" type="presParOf" srcId="{0BE453E7-D71B-4248-9A7A-7A18BFCE4C6E}" destId="{5B8D72B2-410B-4FF2-B10E-74FDA23B98E4}" srcOrd="7" destOrd="0" presId="urn:microsoft.com/office/officeart/2005/8/layout/cycle1"/>
    <dgm:cxn modelId="{999BC536-676B-401A-985A-78B05819ADC6}" type="presParOf" srcId="{0BE453E7-D71B-4248-9A7A-7A18BFCE4C6E}" destId="{6FED70AF-3BA6-41F2-BCC4-412EBE5D3484}" srcOrd="8" destOrd="0" presId="urn:microsoft.com/office/officeart/2005/8/layout/cycle1"/>
    <dgm:cxn modelId="{276AE2A9-515B-47CE-B169-52CD29F0361A}" type="presParOf" srcId="{0BE453E7-D71B-4248-9A7A-7A18BFCE4C6E}" destId="{11394DFC-8ECE-42D6-92B2-C1E7A98E058D}" srcOrd="9" destOrd="0" presId="urn:microsoft.com/office/officeart/2005/8/layout/cycle1"/>
    <dgm:cxn modelId="{66331162-6EC7-400B-A63A-3B9A9F9B361E}" type="presParOf" srcId="{0BE453E7-D71B-4248-9A7A-7A18BFCE4C6E}" destId="{B6AFECA8-F0CD-47FE-A44D-6397F6D85F4B}" srcOrd="10" destOrd="0" presId="urn:microsoft.com/office/officeart/2005/8/layout/cycle1"/>
    <dgm:cxn modelId="{FA57122F-67B5-403A-BEBC-700C479CEC70}" type="presParOf" srcId="{0BE453E7-D71B-4248-9A7A-7A18BFCE4C6E}" destId="{CE4B6299-8F4F-4372-B950-FD92923983A7}" srcOrd="11"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6EC759-AA6D-4FEB-ABCC-05B37B958244}">
      <dsp:nvSpPr>
        <dsp:cNvPr id="0" name=""/>
        <dsp:cNvSpPr/>
      </dsp:nvSpPr>
      <dsp:spPr>
        <a:xfrm>
          <a:off x="2733085" y="125832"/>
          <a:ext cx="4615892" cy="2017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Phase 1</a:t>
          </a:r>
        </a:p>
        <a:p>
          <a:pPr lvl="0" algn="ctr" defTabSz="1066800">
            <a:lnSpc>
              <a:spcPct val="90000"/>
            </a:lnSpc>
            <a:spcBef>
              <a:spcPct val="0"/>
            </a:spcBef>
            <a:spcAft>
              <a:spcPct val="35000"/>
            </a:spcAft>
          </a:pPr>
          <a:r>
            <a:rPr lang="en-US" sz="2400" kern="1200" dirty="0" smtClean="0"/>
            <a:t>Preview material to be covered in class before class</a:t>
          </a:r>
          <a:endParaRPr lang="en-US" sz="2400" kern="1200" dirty="0"/>
        </a:p>
      </dsp:txBody>
      <dsp:txXfrm>
        <a:off x="2733085" y="125832"/>
        <a:ext cx="4615892" cy="2017259"/>
      </dsp:txXfrm>
    </dsp:sp>
    <dsp:sp modelId="{3A209E6E-2003-461A-8680-4EFED4D8700C}">
      <dsp:nvSpPr>
        <dsp:cNvPr id="0" name=""/>
        <dsp:cNvSpPr/>
      </dsp:nvSpPr>
      <dsp:spPr>
        <a:xfrm>
          <a:off x="473020" y="-2315"/>
          <a:ext cx="5704788" cy="5704788"/>
        </a:xfrm>
        <a:prstGeom prst="circularArrow">
          <a:avLst>
            <a:gd name="adj1" fmla="val 6895"/>
            <a:gd name="adj2" fmla="val 464820"/>
            <a:gd name="adj3" fmla="val 551655"/>
            <a:gd name="adj4" fmla="val 20583525"/>
            <a:gd name="adj5" fmla="val 8045"/>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04E604-AA2F-4600-9CEA-78B843BC4C55}">
      <dsp:nvSpPr>
        <dsp:cNvPr id="0" name=""/>
        <dsp:cNvSpPr/>
      </dsp:nvSpPr>
      <dsp:spPr>
        <a:xfrm>
          <a:off x="4032401" y="3557065"/>
          <a:ext cx="2017259" cy="2017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Phase 2</a:t>
          </a:r>
        </a:p>
        <a:p>
          <a:pPr lvl="0" algn="ctr" defTabSz="1066800">
            <a:lnSpc>
              <a:spcPct val="90000"/>
            </a:lnSpc>
            <a:spcBef>
              <a:spcPct val="0"/>
            </a:spcBef>
            <a:spcAft>
              <a:spcPct val="35000"/>
            </a:spcAft>
          </a:pPr>
          <a:r>
            <a:rPr lang="en-US" sz="2400" kern="1200" dirty="0" smtClean="0"/>
            <a:t>Go to class! Listen actively, take notes and </a:t>
          </a:r>
          <a:r>
            <a:rPr lang="en-US" sz="2400" kern="1200" dirty="0" err="1" smtClean="0"/>
            <a:t>particiate</a:t>
          </a:r>
          <a:r>
            <a:rPr lang="en-US" sz="2400" kern="1200" dirty="0" smtClean="0"/>
            <a:t> in class</a:t>
          </a:r>
          <a:endParaRPr lang="en-US" sz="2400" kern="1200" dirty="0"/>
        </a:p>
      </dsp:txBody>
      <dsp:txXfrm>
        <a:off x="4032401" y="3557065"/>
        <a:ext cx="2017259" cy="2017259"/>
      </dsp:txXfrm>
    </dsp:sp>
    <dsp:sp modelId="{472E54C1-64CB-4C98-9E77-D00ABA6D7F0F}">
      <dsp:nvSpPr>
        <dsp:cNvPr id="0" name=""/>
        <dsp:cNvSpPr/>
      </dsp:nvSpPr>
      <dsp:spPr>
        <a:xfrm>
          <a:off x="473020" y="-2315"/>
          <a:ext cx="5704788" cy="5704788"/>
        </a:xfrm>
        <a:prstGeom prst="circularArrow">
          <a:avLst>
            <a:gd name="adj1" fmla="val 6895"/>
            <a:gd name="adj2" fmla="val 464820"/>
            <a:gd name="adj3" fmla="val 5951655"/>
            <a:gd name="adj4" fmla="val 4383525"/>
            <a:gd name="adj5" fmla="val 8045"/>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8D72B2-410B-4FF2-B10E-74FDA23B98E4}">
      <dsp:nvSpPr>
        <dsp:cNvPr id="0" name=""/>
        <dsp:cNvSpPr/>
      </dsp:nvSpPr>
      <dsp:spPr>
        <a:xfrm>
          <a:off x="601168" y="3557065"/>
          <a:ext cx="2017259" cy="2017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Phase 3</a:t>
          </a:r>
        </a:p>
        <a:p>
          <a:pPr lvl="0" algn="ctr" defTabSz="1066800">
            <a:lnSpc>
              <a:spcPct val="90000"/>
            </a:lnSpc>
            <a:spcBef>
              <a:spcPct val="0"/>
            </a:spcBef>
            <a:spcAft>
              <a:spcPct val="35000"/>
            </a:spcAft>
          </a:pPr>
          <a:r>
            <a:rPr lang="en-US" sz="2400" kern="1200" dirty="0" smtClean="0"/>
            <a:t>Review and process class notes as soon after class as possible.</a:t>
          </a:r>
          <a:endParaRPr lang="en-US" sz="2400" kern="1200" dirty="0"/>
        </a:p>
      </dsp:txBody>
      <dsp:txXfrm>
        <a:off x="601168" y="3557065"/>
        <a:ext cx="2017259" cy="2017259"/>
      </dsp:txXfrm>
    </dsp:sp>
    <dsp:sp modelId="{6FED70AF-3BA6-41F2-BCC4-412EBE5D3484}">
      <dsp:nvSpPr>
        <dsp:cNvPr id="0" name=""/>
        <dsp:cNvSpPr/>
      </dsp:nvSpPr>
      <dsp:spPr>
        <a:xfrm>
          <a:off x="473020" y="-2315"/>
          <a:ext cx="5704788" cy="5704788"/>
        </a:xfrm>
        <a:prstGeom prst="circularArrow">
          <a:avLst>
            <a:gd name="adj1" fmla="val 6895"/>
            <a:gd name="adj2" fmla="val 464820"/>
            <a:gd name="adj3" fmla="val 11351655"/>
            <a:gd name="adj4" fmla="val 9783525"/>
            <a:gd name="adj5" fmla="val 8045"/>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AFECA8-F0CD-47FE-A44D-6397F6D85F4B}">
      <dsp:nvSpPr>
        <dsp:cNvPr id="0" name=""/>
        <dsp:cNvSpPr/>
      </dsp:nvSpPr>
      <dsp:spPr>
        <a:xfrm>
          <a:off x="601168" y="125832"/>
          <a:ext cx="2017259" cy="2017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Phase 4 </a:t>
          </a:r>
        </a:p>
        <a:p>
          <a:pPr lvl="0" algn="ctr" defTabSz="1066800">
            <a:lnSpc>
              <a:spcPct val="90000"/>
            </a:lnSpc>
            <a:spcBef>
              <a:spcPct val="0"/>
            </a:spcBef>
            <a:spcAft>
              <a:spcPct val="35000"/>
            </a:spcAft>
          </a:pPr>
          <a:r>
            <a:rPr lang="en-US" sz="2400" kern="1200" dirty="0" smtClean="0"/>
            <a:t>Use intense study sessions</a:t>
          </a:r>
          <a:endParaRPr lang="en-US" sz="2400" kern="1200" dirty="0"/>
        </a:p>
      </dsp:txBody>
      <dsp:txXfrm>
        <a:off x="601168" y="125832"/>
        <a:ext cx="2017259" cy="2017259"/>
      </dsp:txXfrm>
    </dsp:sp>
    <dsp:sp modelId="{CE4B6299-8F4F-4372-B950-FD92923983A7}">
      <dsp:nvSpPr>
        <dsp:cNvPr id="0" name=""/>
        <dsp:cNvSpPr/>
      </dsp:nvSpPr>
      <dsp:spPr>
        <a:xfrm>
          <a:off x="-207931" y="-2315"/>
          <a:ext cx="7066692" cy="5704788"/>
        </a:xfrm>
        <a:prstGeom prst="circularArrow">
          <a:avLst>
            <a:gd name="adj1" fmla="val 6895"/>
            <a:gd name="adj2" fmla="val 168652"/>
            <a:gd name="adj3" fmla="val 15183508"/>
            <a:gd name="adj4" fmla="val 15183525"/>
            <a:gd name="adj5" fmla="val 8045"/>
          </a:avLst>
        </a:prstGeom>
        <a:no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75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9/21/2016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9/21/2016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9/21/2016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9/21/2016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9/21/2016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9/21/2016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9/21/2016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dirose@bu.ed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76423" y="350467"/>
            <a:ext cx="8791575" cy="2387600"/>
          </a:xfrm>
        </p:spPr>
        <p:txBody>
          <a:bodyPr/>
          <a:lstStyle/>
          <a:p>
            <a:r>
              <a:rPr lang="en-US" dirty="0" smtClean="0"/>
              <a:t>Reading Strategies for Graduate School</a:t>
            </a:r>
            <a:endParaRPr lang="en-US" dirty="0"/>
          </a:p>
        </p:txBody>
      </p:sp>
      <p:sp>
        <p:nvSpPr>
          <p:cNvPr id="5" name="TextBox 4"/>
          <p:cNvSpPr txBox="1"/>
          <p:nvPr/>
        </p:nvSpPr>
        <p:spPr>
          <a:xfrm>
            <a:off x="1971304" y="2648196"/>
            <a:ext cx="10011472" cy="4031873"/>
          </a:xfrm>
          <a:prstGeom prst="rect">
            <a:avLst/>
          </a:prstGeom>
          <a:noFill/>
        </p:spPr>
        <p:txBody>
          <a:bodyPr wrap="square" rtlCol="0">
            <a:spAutoFit/>
          </a:bodyPr>
          <a:lstStyle/>
          <a:p>
            <a:endParaRPr lang="en-US" sz="2800" dirty="0" smtClean="0"/>
          </a:p>
          <a:p>
            <a:r>
              <a:rPr lang="en-US" sz="2800" dirty="0" smtClean="0"/>
              <a:t>September 21</a:t>
            </a:r>
            <a:r>
              <a:rPr lang="en-US" sz="2800" baseline="30000" dirty="0" smtClean="0"/>
              <a:t>st,</a:t>
            </a:r>
            <a:r>
              <a:rPr lang="en-US" sz="2800" dirty="0" smtClean="0"/>
              <a:t> 2016</a:t>
            </a:r>
          </a:p>
          <a:p>
            <a:r>
              <a:rPr lang="en-US" sz="2800" dirty="0" smtClean="0"/>
              <a:t>Diana Lynch Writing Tutor – </a:t>
            </a:r>
            <a:r>
              <a:rPr lang="en-US" sz="2800" dirty="0" smtClean="0">
                <a:hlinkClick r:id="rId2"/>
              </a:rPr>
              <a:t>dirose@bu.edu</a:t>
            </a:r>
            <a:endParaRPr lang="en-US" sz="2800" dirty="0" smtClean="0"/>
          </a:p>
          <a:p>
            <a:r>
              <a:rPr lang="en-US" sz="2800" dirty="0" smtClean="0"/>
              <a:t>School of Social Work </a:t>
            </a:r>
          </a:p>
          <a:p>
            <a:endParaRPr lang="en-US" dirty="0"/>
          </a:p>
          <a:p>
            <a:endParaRPr lang="en-US" dirty="0" smtClean="0"/>
          </a:p>
          <a:p>
            <a:endParaRPr lang="en-US" dirty="0"/>
          </a:p>
          <a:p>
            <a:endParaRPr lang="en-US" dirty="0" smtClean="0"/>
          </a:p>
          <a:p>
            <a:endParaRPr lang="en-US" dirty="0"/>
          </a:p>
          <a:p>
            <a:r>
              <a:rPr lang="en-US" dirty="0" smtClean="0"/>
              <a:t>                                                                                     </a:t>
            </a:r>
          </a:p>
          <a:p>
            <a:endParaRPr lang="en-US" dirty="0"/>
          </a:p>
          <a:p>
            <a:r>
              <a:rPr lang="en-US" dirty="0" smtClean="0"/>
              <a:t> Adapted from Learning Services George Mason University/Vicki Dominick </a:t>
            </a:r>
            <a:endParaRPr lang="en-US" dirty="0"/>
          </a:p>
        </p:txBody>
      </p:sp>
    </p:spTree>
    <p:extLst>
      <p:ext uri="{BB962C8B-B14F-4D97-AF65-F5344CB8AC3E}">
        <p14:creationId xmlns:p14="http://schemas.microsoft.com/office/powerpoint/2010/main" val="28469793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5169" y="2018805"/>
            <a:ext cx="9905998" cy="2108964"/>
          </a:xfrm>
        </p:spPr>
        <p:txBody>
          <a:bodyPr>
            <a:normAutofit fontScale="90000"/>
          </a:bodyPr>
          <a:lstStyle/>
          <a:p>
            <a:r>
              <a:rPr lang="en-US" dirty="0" smtClean="0"/>
              <a:t>A Brainteaser</a:t>
            </a:r>
            <a:br>
              <a:rPr lang="en-US" dirty="0" smtClean="0"/>
            </a:br>
            <a:r>
              <a:rPr lang="en-US" dirty="0"/>
              <a:t/>
            </a:r>
            <a:br>
              <a:rPr lang="en-US" dirty="0"/>
            </a:br>
            <a:r>
              <a:rPr lang="en-US" dirty="0" smtClean="0"/>
              <a:t>This little writing piece is an just Eye-Catcher always is there that realize you help to Another Way to do Almost anything.  Is it time first the reading including always hard to do something a new way have you that now again this read but the hang of it! Gets Easier, Doesn’t it?</a:t>
            </a:r>
            <a:endParaRPr lang="en-US" dirty="0"/>
          </a:p>
        </p:txBody>
      </p:sp>
    </p:spTree>
    <p:extLst>
      <p:ext uri="{BB962C8B-B14F-4D97-AF65-F5344CB8AC3E}">
        <p14:creationId xmlns:p14="http://schemas.microsoft.com/office/powerpoint/2010/main" val="13282007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4437" y="1768302"/>
            <a:ext cx="3966358" cy="5232202"/>
          </a:xfrm>
          <a:prstGeom prst="rect">
            <a:avLst/>
          </a:prstGeom>
          <a:noFill/>
        </p:spPr>
        <p:txBody>
          <a:bodyPr wrap="square" rtlCol="0">
            <a:spAutoFit/>
          </a:bodyPr>
          <a:lstStyle/>
          <a:p>
            <a:endParaRPr lang="en-US" sz="2800" dirty="0"/>
          </a:p>
          <a:p>
            <a:r>
              <a:rPr lang="en-US" sz="3600" dirty="0" smtClean="0"/>
              <a:t>1. Study Cycle</a:t>
            </a:r>
          </a:p>
          <a:p>
            <a:r>
              <a:rPr lang="en-US" sz="3600" dirty="0" smtClean="0"/>
              <a:t>2. Challenges</a:t>
            </a:r>
          </a:p>
          <a:p>
            <a:r>
              <a:rPr lang="en-US" sz="3600" dirty="0" smtClean="0"/>
              <a:t>3. Reading faster</a:t>
            </a:r>
          </a:p>
          <a:p>
            <a:r>
              <a:rPr lang="en-US" sz="3600" dirty="0" smtClean="0"/>
              <a:t>4. Skimming</a:t>
            </a:r>
            <a:endParaRPr lang="en-US" sz="3600" dirty="0"/>
          </a:p>
          <a:p>
            <a:pPr marL="342900" indent="-342900">
              <a:buAutoNum type="arabicPeriod" startAt="5"/>
            </a:pPr>
            <a:r>
              <a:rPr lang="en-US" sz="3600" dirty="0" smtClean="0"/>
              <a:t> Textbook Marking</a:t>
            </a:r>
          </a:p>
          <a:p>
            <a:pPr marL="342900" indent="-342900">
              <a:buAutoNum type="arabicPeriod" startAt="5"/>
            </a:pPr>
            <a:r>
              <a:rPr lang="en-US" sz="3600" dirty="0" smtClean="0"/>
              <a:t> SQ4R</a:t>
            </a:r>
          </a:p>
          <a:p>
            <a:r>
              <a:rPr lang="en-US" sz="3600" dirty="0" smtClean="0"/>
              <a:t>7. Chunking</a:t>
            </a:r>
          </a:p>
          <a:p>
            <a:r>
              <a:rPr lang="en-US" sz="3600" dirty="0" smtClean="0"/>
              <a:t>8. Research Articles</a:t>
            </a:r>
          </a:p>
          <a:p>
            <a:pPr marL="342900" indent="-342900">
              <a:buAutoNum type="arabicPeriod" startAt="5"/>
            </a:pP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2616" y="96487"/>
            <a:ext cx="3810000" cy="2057400"/>
          </a:xfrm>
          <a:prstGeom prst="rect">
            <a:avLst/>
          </a:prstGeom>
        </p:spPr>
      </p:pic>
    </p:spTree>
    <p:extLst>
      <p:ext uri="{BB962C8B-B14F-4D97-AF65-F5344CB8AC3E}">
        <p14:creationId xmlns:p14="http://schemas.microsoft.com/office/powerpoint/2010/main" val="37119342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621890088"/>
              </p:ext>
            </p:extLst>
          </p:nvPr>
        </p:nvGraphicFramePr>
        <p:xfrm>
          <a:off x="1889497" y="748144"/>
          <a:ext cx="7824520" cy="57001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4298868" y="424978"/>
            <a:ext cx="3531544" cy="646331"/>
          </a:xfrm>
          <a:prstGeom prst="rect">
            <a:avLst/>
          </a:prstGeom>
          <a:noFill/>
        </p:spPr>
        <p:txBody>
          <a:bodyPr wrap="none" rtlCol="0">
            <a:spAutoFit/>
          </a:bodyPr>
          <a:lstStyle/>
          <a:p>
            <a:r>
              <a:rPr lang="en-US" sz="3600" dirty="0" smtClean="0"/>
              <a:t>THE STUDY CYCLE</a:t>
            </a:r>
            <a:endParaRPr lang="en-US" sz="3600" dirty="0"/>
          </a:p>
        </p:txBody>
      </p:sp>
      <p:sp>
        <p:nvSpPr>
          <p:cNvPr id="4" name="TextBox 3"/>
          <p:cNvSpPr txBox="1"/>
          <p:nvPr/>
        </p:nvSpPr>
        <p:spPr>
          <a:xfrm>
            <a:off x="9535887" y="5403272"/>
            <a:ext cx="1913922" cy="2554545"/>
          </a:xfrm>
          <a:prstGeom prst="rect">
            <a:avLst/>
          </a:prstGeom>
          <a:noFill/>
        </p:spPr>
        <p:txBody>
          <a:bodyPr wrap="none" rtlCol="0">
            <a:spAutoFit/>
          </a:bodyPr>
          <a:lstStyle/>
          <a:p>
            <a:r>
              <a:rPr lang="en-US" sz="1400" dirty="0" smtClean="0"/>
              <a:t>Adapted from </a:t>
            </a:r>
          </a:p>
          <a:p>
            <a:r>
              <a:rPr lang="en-US" sz="1400" dirty="0" smtClean="0"/>
              <a:t>Saundra Y. McGuire</a:t>
            </a:r>
          </a:p>
          <a:p>
            <a:r>
              <a:rPr lang="en-US" sz="1400" dirty="0" smtClean="0"/>
              <a:t>Center for Academic</a:t>
            </a:r>
          </a:p>
          <a:p>
            <a:r>
              <a:rPr lang="en-US" sz="1400" dirty="0" smtClean="0"/>
              <a:t>Success, Louisiana State </a:t>
            </a:r>
          </a:p>
          <a:p>
            <a:r>
              <a:rPr lang="en-US" sz="1400" dirty="0" smtClean="0"/>
              <a:t>University</a:t>
            </a:r>
          </a:p>
          <a:p>
            <a:endParaRPr lang="en-US" dirty="0"/>
          </a:p>
          <a:p>
            <a:endParaRPr lang="en-US" dirty="0" smtClean="0"/>
          </a:p>
          <a:p>
            <a:endParaRPr lang="en-US" dirty="0"/>
          </a:p>
          <a:p>
            <a:endParaRPr lang="en-US" dirty="0" smtClean="0"/>
          </a:p>
          <a:p>
            <a:endParaRPr lang="en-US" dirty="0" smtClean="0"/>
          </a:p>
        </p:txBody>
      </p:sp>
    </p:spTree>
    <p:extLst>
      <p:ext uri="{BB962C8B-B14F-4D97-AF65-F5344CB8AC3E}">
        <p14:creationId xmlns:p14="http://schemas.microsoft.com/office/powerpoint/2010/main" val="32741652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9398" y="1045029"/>
            <a:ext cx="7422078" cy="4524315"/>
          </a:xfrm>
          <a:prstGeom prst="rect">
            <a:avLst/>
          </a:prstGeom>
          <a:noFill/>
        </p:spPr>
        <p:txBody>
          <a:bodyPr wrap="square" rtlCol="0">
            <a:spAutoFit/>
          </a:bodyPr>
          <a:lstStyle/>
          <a:p>
            <a:r>
              <a:rPr lang="en-US" sz="3600" dirty="0" smtClean="0"/>
              <a:t>What Are the </a:t>
            </a:r>
            <a:r>
              <a:rPr lang="en-US" sz="3600" dirty="0"/>
              <a:t>C</a:t>
            </a:r>
            <a:r>
              <a:rPr lang="en-US" sz="3600" dirty="0" smtClean="0"/>
              <a:t>hallenges of Reading in Graduate School?</a:t>
            </a:r>
          </a:p>
          <a:p>
            <a:endParaRPr lang="en-US" sz="3600" dirty="0"/>
          </a:p>
          <a:p>
            <a:endParaRPr lang="en-US" sz="3600" dirty="0" smtClean="0"/>
          </a:p>
          <a:p>
            <a:pPr marL="285750" indent="-285750">
              <a:buFont typeface="Wingdings" panose="05000000000000000000" pitchFamily="2" charset="2"/>
              <a:buChar char="v"/>
            </a:pPr>
            <a:r>
              <a:rPr lang="en-US" sz="3600" dirty="0" smtClean="0"/>
              <a:t> Volume</a:t>
            </a:r>
          </a:p>
          <a:p>
            <a:pPr marL="285750" indent="-285750">
              <a:buFont typeface="Wingdings" panose="05000000000000000000" pitchFamily="2" charset="2"/>
              <a:buChar char="v"/>
            </a:pPr>
            <a:r>
              <a:rPr lang="en-US" sz="3600" dirty="0" smtClean="0"/>
              <a:t> Primary Sources</a:t>
            </a:r>
          </a:p>
          <a:p>
            <a:pPr marL="285750" indent="-285750">
              <a:buFont typeface="Wingdings" panose="05000000000000000000" pitchFamily="2" charset="2"/>
              <a:buChar char="v"/>
            </a:pPr>
            <a:r>
              <a:rPr lang="en-US" sz="3600" dirty="0" smtClean="0"/>
              <a:t> Complexity</a:t>
            </a:r>
          </a:p>
          <a:p>
            <a:pPr marL="285750" indent="-285750">
              <a:buFont typeface="Wingdings" panose="05000000000000000000" pitchFamily="2" charset="2"/>
              <a:buChar char="v"/>
            </a:pPr>
            <a:r>
              <a:rPr lang="en-US" sz="3600" dirty="0" smtClean="0"/>
              <a:t> Jargon</a:t>
            </a:r>
            <a:endParaRPr lang="en-US" sz="3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7050" y="2364674"/>
            <a:ext cx="4321958" cy="3886200"/>
          </a:xfrm>
          <a:prstGeom prst="rect">
            <a:avLst/>
          </a:prstGeom>
        </p:spPr>
      </p:pic>
    </p:spTree>
    <p:extLst>
      <p:ext uri="{BB962C8B-B14F-4D97-AF65-F5344CB8AC3E}">
        <p14:creationId xmlns:p14="http://schemas.microsoft.com/office/powerpoint/2010/main" val="6024669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5657" y="926275"/>
            <a:ext cx="9856520" cy="3416320"/>
          </a:xfrm>
          <a:prstGeom prst="rect">
            <a:avLst/>
          </a:prstGeom>
          <a:noFill/>
        </p:spPr>
        <p:txBody>
          <a:bodyPr wrap="square" rtlCol="0">
            <a:spAutoFit/>
          </a:bodyPr>
          <a:lstStyle/>
          <a:p>
            <a:r>
              <a:rPr lang="en-US" sz="3600" dirty="0" smtClean="0"/>
              <a:t>How Can You Deal with the Volume of Reading?</a:t>
            </a:r>
          </a:p>
          <a:p>
            <a:endParaRPr lang="en-US" sz="3600" dirty="0"/>
          </a:p>
          <a:p>
            <a:pPr marL="285750" indent="-285750">
              <a:buFont typeface="Wingdings" panose="05000000000000000000" pitchFamily="2" charset="2"/>
              <a:buChar char="v"/>
            </a:pPr>
            <a:r>
              <a:rPr lang="en-US" sz="3600" dirty="0" smtClean="0"/>
              <a:t> DO NOT READ EVERY WORD ON EVERY PAGE</a:t>
            </a:r>
          </a:p>
          <a:p>
            <a:pPr marL="285750" indent="-285750">
              <a:buFont typeface="Wingdings" panose="05000000000000000000" pitchFamily="2" charset="2"/>
              <a:buChar char="v"/>
            </a:pPr>
            <a:r>
              <a:rPr lang="en-US" sz="3600" dirty="0" smtClean="0"/>
              <a:t> Study Groups</a:t>
            </a:r>
          </a:p>
          <a:p>
            <a:pPr marL="285750" indent="-285750">
              <a:buFont typeface="Wingdings" panose="05000000000000000000" pitchFamily="2" charset="2"/>
              <a:buChar char="v"/>
            </a:pPr>
            <a:r>
              <a:rPr lang="en-US" sz="3600" dirty="0" smtClean="0"/>
              <a:t> Convert PDFs to MP3s</a:t>
            </a:r>
          </a:p>
          <a:p>
            <a:pPr marL="285750" indent="-285750">
              <a:buFont typeface="Wingdings" panose="05000000000000000000" pitchFamily="2" charset="2"/>
              <a:buChar char="v"/>
            </a:pPr>
            <a:r>
              <a:rPr lang="en-US" sz="3600" dirty="0" smtClean="0"/>
              <a:t> Read Faster</a:t>
            </a:r>
            <a:endParaRPr lang="en-US" sz="36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3917" y="2960399"/>
            <a:ext cx="5285232" cy="3621024"/>
          </a:xfrm>
          <a:prstGeom prst="rect">
            <a:avLst/>
          </a:prstGeom>
        </p:spPr>
      </p:pic>
    </p:spTree>
    <p:extLst>
      <p:ext uri="{BB962C8B-B14F-4D97-AF65-F5344CB8AC3E}">
        <p14:creationId xmlns:p14="http://schemas.microsoft.com/office/powerpoint/2010/main" val="36714709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2515" y="287538"/>
            <a:ext cx="5510149" cy="5632311"/>
          </a:xfrm>
          <a:prstGeom prst="rect">
            <a:avLst/>
          </a:prstGeom>
          <a:noFill/>
        </p:spPr>
        <p:txBody>
          <a:bodyPr wrap="square" rtlCol="0">
            <a:spAutoFit/>
          </a:bodyPr>
          <a:lstStyle/>
          <a:p>
            <a:r>
              <a:rPr lang="en-US" sz="3600" dirty="0" smtClean="0"/>
              <a:t>How Can You Read Faster?</a:t>
            </a:r>
          </a:p>
          <a:p>
            <a:endParaRPr lang="en-US" sz="3600" dirty="0"/>
          </a:p>
          <a:p>
            <a:pPr marL="285750" indent="-285750">
              <a:buFont typeface="Wingdings" panose="05000000000000000000" pitchFamily="2" charset="2"/>
              <a:buChar char="v"/>
            </a:pPr>
            <a:r>
              <a:rPr lang="en-US" sz="3600" dirty="0" smtClean="0"/>
              <a:t> Reduce Distractions</a:t>
            </a:r>
          </a:p>
          <a:p>
            <a:pPr marL="285750" indent="-285750">
              <a:buFont typeface="Wingdings" panose="05000000000000000000" pitchFamily="2" charset="2"/>
              <a:buChar char="v"/>
            </a:pPr>
            <a:r>
              <a:rPr lang="en-US" sz="3600" dirty="0" smtClean="0"/>
              <a:t> Skim or Scan</a:t>
            </a:r>
          </a:p>
          <a:p>
            <a:pPr marL="285750" indent="-285750">
              <a:buFont typeface="Wingdings" panose="05000000000000000000" pitchFamily="2" charset="2"/>
              <a:buChar char="v"/>
            </a:pPr>
            <a:r>
              <a:rPr lang="en-US" sz="3600" dirty="0" smtClean="0"/>
              <a:t> Eliminate regressions</a:t>
            </a:r>
          </a:p>
          <a:p>
            <a:pPr marL="285750" indent="-285750">
              <a:buFont typeface="Wingdings" panose="05000000000000000000" pitchFamily="2" charset="2"/>
              <a:buChar char="v"/>
            </a:pPr>
            <a:r>
              <a:rPr lang="en-US" sz="3600" dirty="0" smtClean="0"/>
              <a:t> Use a pointer</a:t>
            </a:r>
          </a:p>
          <a:p>
            <a:pPr marL="285750" indent="-285750">
              <a:buFont typeface="Wingdings" panose="05000000000000000000" pitchFamily="2" charset="2"/>
              <a:buChar char="v"/>
            </a:pPr>
            <a:r>
              <a:rPr lang="en-US" sz="3600" dirty="0" smtClean="0"/>
              <a:t> Read for 25 </a:t>
            </a:r>
            <a:r>
              <a:rPr lang="en-US" sz="3600" dirty="0" err="1" smtClean="0"/>
              <a:t>minutues</a:t>
            </a:r>
            <a:r>
              <a:rPr lang="en-US" sz="3600" dirty="0" smtClean="0"/>
              <a:t>, followed by a five minute break</a:t>
            </a:r>
          </a:p>
          <a:p>
            <a:pPr marL="285750" indent="-285750">
              <a:buFont typeface="Wingdings" panose="05000000000000000000" pitchFamily="2" charset="2"/>
              <a:buChar char="v"/>
            </a:pPr>
            <a:r>
              <a:rPr lang="en-US" sz="3600" dirty="0" smtClean="0"/>
              <a:t> Read during the daytime</a:t>
            </a:r>
            <a:endParaRPr lang="en-US" sz="36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799" y="790231"/>
            <a:ext cx="5098349" cy="5086350"/>
          </a:xfrm>
          <a:prstGeom prst="rect">
            <a:avLst/>
          </a:prstGeom>
        </p:spPr>
      </p:pic>
    </p:spTree>
    <p:extLst>
      <p:ext uri="{BB962C8B-B14F-4D97-AF65-F5344CB8AC3E}">
        <p14:creationId xmlns:p14="http://schemas.microsoft.com/office/powerpoint/2010/main" val="5763517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50025" y="178131"/>
            <a:ext cx="10224655" cy="6124754"/>
          </a:xfrm>
          <a:prstGeom prst="rect">
            <a:avLst/>
          </a:prstGeom>
          <a:noFill/>
        </p:spPr>
        <p:txBody>
          <a:bodyPr wrap="square" rtlCol="0">
            <a:spAutoFit/>
          </a:bodyPr>
          <a:lstStyle/>
          <a:p>
            <a:r>
              <a:rPr lang="en-US" sz="3200" dirty="0" smtClean="0"/>
              <a:t>Skimming</a:t>
            </a:r>
          </a:p>
          <a:p>
            <a:endParaRPr lang="en-US" sz="2400" dirty="0" smtClean="0"/>
          </a:p>
          <a:p>
            <a:pPr marL="342900" indent="-342900">
              <a:buFont typeface="Wingdings" panose="05000000000000000000" pitchFamily="2" charset="2"/>
              <a:buChar char="v"/>
            </a:pPr>
            <a:r>
              <a:rPr lang="en-US" sz="2400" dirty="0" smtClean="0"/>
              <a:t>Read the Title</a:t>
            </a:r>
          </a:p>
          <a:p>
            <a:r>
              <a:rPr lang="en-US" sz="2400" dirty="0" smtClean="0"/>
              <a:t>    What do I already know?</a:t>
            </a:r>
          </a:p>
          <a:p>
            <a:r>
              <a:rPr lang="en-US" sz="2400" dirty="0" smtClean="0"/>
              <a:t>    What do I want to et out of this?</a:t>
            </a:r>
          </a:p>
          <a:p>
            <a:endParaRPr lang="en-US" sz="2400" dirty="0"/>
          </a:p>
          <a:p>
            <a:pPr marL="342900" indent="-342900">
              <a:buFont typeface="Wingdings" panose="05000000000000000000" pitchFamily="2" charset="2"/>
              <a:buChar char="v"/>
            </a:pPr>
            <a:r>
              <a:rPr lang="en-US" sz="2400" dirty="0" smtClean="0"/>
              <a:t>Read the First and Last Paragraph</a:t>
            </a:r>
          </a:p>
          <a:p>
            <a:r>
              <a:rPr lang="en-US" sz="2400" dirty="0" smtClean="0"/>
              <a:t>    What is the author’s thesis or argument?</a:t>
            </a:r>
          </a:p>
          <a:p>
            <a:endParaRPr lang="en-US" sz="2400" dirty="0"/>
          </a:p>
          <a:p>
            <a:pPr marL="342900" indent="-342900">
              <a:buFont typeface="Wingdings" panose="05000000000000000000" pitchFamily="2" charset="2"/>
              <a:buChar char="v"/>
            </a:pPr>
            <a:r>
              <a:rPr lang="en-US" sz="2400" dirty="0" smtClean="0"/>
              <a:t>Read the First and the Last sentence of each paragraph</a:t>
            </a:r>
          </a:p>
          <a:p>
            <a:r>
              <a:rPr lang="en-US" sz="2400" dirty="0" smtClean="0"/>
              <a:t>    What is the main idea?</a:t>
            </a:r>
          </a:p>
          <a:p>
            <a:r>
              <a:rPr lang="en-US" sz="2400" dirty="0" smtClean="0"/>
              <a:t>     Look for unfamiliar terminology or concepts</a:t>
            </a:r>
          </a:p>
          <a:p>
            <a:endParaRPr lang="en-US" sz="2400" dirty="0" smtClean="0"/>
          </a:p>
          <a:p>
            <a:pPr marL="342900" indent="-342900">
              <a:buFont typeface="Wingdings" panose="05000000000000000000" pitchFamily="2" charset="2"/>
              <a:buChar char="v"/>
            </a:pPr>
            <a:r>
              <a:rPr lang="en-US" sz="2400" dirty="0" smtClean="0"/>
              <a:t>Look for Signposts</a:t>
            </a:r>
          </a:p>
          <a:p>
            <a:r>
              <a:rPr lang="en-US" sz="2400" dirty="0" smtClean="0"/>
              <a:t>    The most significant contribution is….</a:t>
            </a:r>
          </a:p>
          <a:p>
            <a:r>
              <a:rPr lang="en-US" sz="2400" dirty="0" smtClean="0"/>
              <a:t>    For the purpose of this experiment, the definition is…..</a:t>
            </a:r>
          </a:p>
        </p:txBody>
      </p:sp>
    </p:spTree>
    <p:extLst>
      <p:ext uri="{BB962C8B-B14F-4D97-AF65-F5344CB8AC3E}">
        <p14:creationId xmlns:p14="http://schemas.microsoft.com/office/powerpoint/2010/main" val="589029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7365" y="783772"/>
            <a:ext cx="10361061" cy="4893647"/>
          </a:xfrm>
          <a:prstGeom prst="rect">
            <a:avLst/>
          </a:prstGeom>
          <a:noFill/>
        </p:spPr>
        <p:txBody>
          <a:bodyPr wrap="square" rtlCol="0">
            <a:spAutoFit/>
          </a:bodyPr>
          <a:lstStyle/>
          <a:p>
            <a:r>
              <a:rPr lang="en-US" sz="3200" dirty="0" smtClean="0"/>
              <a:t>Why Should You Mark Your Textbook?</a:t>
            </a:r>
          </a:p>
          <a:p>
            <a:endParaRPr lang="en-US" sz="2800" dirty="0"/>
          </a:p>
          <a:p>
            <a:r>
              <a:rPr lang="en-US" sz="2800" b="1" dirty="0" smtClean="0"/>
              <a:t>Underlining or highlighting</a:t>
            </a:r>
          </a:p>
          <a:p>
            <a:r>
              <a:rPr lang="en-US" sz="2800" dirty="0" smtClean="0"/>
              <a:t>Will </a:t>
            </a:r>
            <a:r>
              <a:rPr lang="en-US" sz="2800" u="sng" dirty="0" smtClean="0"/>
              <a:t>not </a:t>
            </a:r>
            <a:r>
              <a:rPr lang="en-US" sz="2800" dirty="0" smtClean="0"/>
              <a:t>lower buyback price of book!</a:t>
            </a:r>
          </a:p>
          <a:p>
            <a:r>
              <a:rPr lang="en-US" sz="2800" dirty="0" smtClean="0"/>
              <a:t>Read first, then </a:t>
            </a:r>
            <a:r>
              <a:rPr lang="en-US" sz="2800" u="sng" dirty="0" smtClean="0"/>
              <a:t>underline</a:t>
            </a:r>
            <a:r>
              <a:rPr lang="en-US" sz="2800" dirty="0" smtClean="0"/>
              <a:t>, or highlight the main idea</a:t>
            </a:r>
          </a:p>
          <a:p>
            <a:r>
              <a:rPr lang="en-US" sz="2800" dirty="0" smtClean="0"/>
              <a:t>Mark less than 20% of the reading passage</a:t>
            </a:r>
          </a:p>
          <a:p>
            <a:endParaRPr lang="en-US" sz="2800" dirty="0"/>
          </a:p>
          <a:p>
            <a:r>
              <a:rPr lang="en-US" sz="2800" b="1" dirty="0" smtClean="0"/>
              <a:t>Annotation</a:t>
            </a:r>
          </a:p>
          <a:p>
            <a:r>
              <a:rPr lang="en-US" sz="2800" dirty="0" smtClean="0"/>
              <a:t>Write your own thoughts and comments next to each paragraph. Write a word or phrase to remind you of what the main idea was in each paragraph.</a:t>
            </a:r>
            <a:endParaRPr lang="en-US" sz="28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5226" y="225632"/>
            <a:ext cx="3366490" cy="2398815"/>
          </a:xfrm>
          <a:prstGeom prst="rect">
            <a:avLst/>
          </a:prstGeom>
        </p:spPr>
      </p:pic>
    </p:spTree>
    <p:extLst>
      <p:ext uri="{BB962C8B-B14F-4D97-AF65-F5344CB8AC3E}">
        <p14:creationId xmlns:p14="http://schemas.microsoft.com/office/powerpoint/2010/main" val="40519834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765670" y="745429"/>
            <a:ext cx="10777145" cy="4724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smtClean="0">
                <a:ln>
                  <a:noFill/>
                </a:ln>
                <a:effectLst/>
                <a:latin typeface="+mj-lt"/>
                <a:cs typeface="Arial" panose="020B0604020202020204" pitchFamily="34" charset="0"/>
              </a:rPr>
              <a:t>Practice Highlighting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smtClean="0">
              <a:ln>
                <a:noFill/>
              </a:ln>
              <a:effectLst/>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smtClean="0">
                <a:ln>
                  <a:noFill/>
                </a:ln>
                <a:effectLst/>
                <a:latin typeface="+mj-lt"/>
                <a:cs typeface="Arial" panose="020B0604020202020204" pitchFamily="34" charset="0"/>
              </a:rPr>
              <a:t>Americans exchange around one billion colds a year, an average of two or three for every adult. Infectious cold germs can live for hours in the environment, so take precautions. To avoid contamination, wash your hands frequently to keep from transferring germs to your eyes, mouth and nose. Drink more water. The winter air dries your nose and throat and allows viruses to attach. Relax and network with friends because a healthy mind strengthens the immune system.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dirty="0">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effectLst/>
                <a:latin typeface="+mj-lt"/>
                <a:cs typeface="Arial" panose="020B0604020202020204" pitchFamily="34" charset="0"/>
              </a:rPr>
              <a:t>Smith, B. D. (2001). The Readers Handbook. Longman: New York, p. 68. </a:t>
            </a:r>
            <a:endParaRPr kumimoji="0" lang="en-US" altLang="en-US" sz="2000" b="0" i="0" u="none" strike="noStrike" cap="none" normalizeH="0" baseline="0" dirty="0" smtClean="0">
              <a:ln>
                <a:noFill/>
              </a:ln>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smtClean="0">
                <a:ln>
                  <a:noFill/>
                </a:ln>
                <a:solidFill>
                  <a:srgbClr val="222222"/>
                </a:solidFill>
                <a:effectLst/>
                <a:latin typeface="Arial" panose="020B0604020202020204" pitchFamily="34" charset="0"/>
                <a:cs typeface="Arial" panose="020B0604020202020204" pitchFamily="34" charset="0"/>
              </a:rPr>
              <a:t>  </a:t>
            </a:r>
            <a:endParaRPr kumimoji="0" lang="en-US" altLang="en-US" b="0" i="0" u="none" strike="noStrike" cap="none" normalizeH="0" baseline="0" dirty="0" smtClean="0">
              <a:ln>
                <a:noFill/>
              </a:ln>
              <a:solidFill>
                <a:srgbClr val="222222"/>
              </a:solidFill>
              <a:effectLst/>
              <a:latin typeface="Arial" panose="020B0604020202020204" pitchFamily="34" charset="0"/>
              <a:cs typeface="Arial" panose="020B0604020202020204" pitchFamily="34" charset="0"/>
            </a:endParaRPr>
          </a:p>
        </p:txBody>
      </p:sp>
      <p:pic>
        <p:nvPicPr>
          <p:cNvPr id="1028" name="Picture 4" descr="https://ssl.gstatic.com/ui/v1/icons/mail/images/cleardo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0" y="68263"/>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01841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734" y="1882321"/>
            <a:ext cx="5676900" cy="2832100"/>
          </a:xfrm>
          <a:prstGeom prst="rect">
            <a:avLst/>
          </a:prstGeom>
        </p:spPr>
      </p:pic>
      <p:sp>
        <p:nvSpPr>
          <p:cNvPr id="3" name="TextBox 2"/>
          <p:cNvSpPr txBox="1"/>
          <p:nvPr/>
        </p:nvSpPr>
        <p:spPr>
          <a:xfrm>
            <a:off x="6745185" y="1097768"/>
            <a:ext cx="4817265" cy="4401205"/>
          </a:xfrm>
          <a:prstGeom prst="rect">
            <a:avLst/>
          </a:prstGeom>
          <a:noFill/>
        </p:spPr>
        <p:txBody>
          <a:bodyPr wrap="square" rtlCol="0">
            <a:spAutoFit/>
          </a:bodyPr>
          <a:lstStyle/>
          <a:p>
            <a:r>
              <a:rPr lang="en-US" sz="2800" dirty="0" smtClean="0"/>
              <a:t>What do you already know about this?</a:t>
            </a:r>
          </a:p>
          <a:p>
            <a:endParaRPr lang="en-US" sz="2800" dirty="0"/>
          </a:p>
          <a:p>
            <a:r>
              <a:rPr lang="en-US" sz="2800" dirty="0" smtClean="0"/>
              <a:t>What can you tell from reading the package?</a:t>
            </a:r>
          </a:p>
          <a:p>
            <a:endParaRPr lang="en-US" sz="2800" dirty="0"/>
          </a:p>
          <a:p>
            <a:r>
              <a:rPr lang="en-US" sz="2800" dirty="0" smtClean="0"/>
              <a:t>What do you think you will learn if you open it?</a:t>
            </a:r>
          </a:p>
          <a:p>
            <a:endParaRPr lang="en-US" sz="2800" dirty="0"/>
          </a:p>
          <a:p>
            <a:r>
              <a:rPr lang="en-US" sz="2800" dirty="0" smtClean="0"/>
              <a:t>What did you learn?</a:t>
            </a:r>
            <a:endParaRPr lang="en-US" sz="2800" dirty="0"/>
          </a:p>
        </p:txBody>
      </p:sp>
    </p:spTree>
    <p:extLst>
      <p:ext uri="{BB962C8B-B14F-4D97-AF65-F5344CB8AC3E}">
        <p14:creationId xmlns:p14="http://schemas.microsoft.com/office/powerpoint/2010/main" val="12689900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21922" y="831273"/>
            <a:ext cx="2897716" cy="5016758"/>
          </a:xfrm>
          <a:prstGeom prst="rect">
            <a:avLst/>
          </a:prstGeom>
          <a:noFill/>
        </p:spPr>
        <p:txBody>
          <a:bodyPr wrap="none" rtlCol="0">
            <a:spAutoFit/>
          </a:bodyPr>
          <a:lstStyle/>
          <a:p>
            <a:r>
              <a:rPr lang="en-US" sz="4000" dirty="0" smtClean="0"/>
              <a:t>SQ4R</a:t>
            </a:r>
          </a:p>
          <a:p>
            <a:endParaRPr lang="en-US" sz="4000" dirty="0"/>
          </a:p>
          <a:p>
            <a:r>
              <a:rPr lang="en-US" sz="4000" dirty="0" smtClean="0"/>
              <a:t>Survey</a:t>
            </a:r>
            <a:endParaRPr lang="en-US" sz="4000" dirty="0" smtClean="0"/>
          </a:p>
          <a:p>
            <a:r>
              <a:rPr lang="en-US" sz="4000" dirty="0" smtClean="0"/>
              <a:t>Question</a:t>
            </a:r>
            <a:endParaRPr lang="en-US" sz="4000" dirty="0" smtClean="0"/>
          </a:p>
          <a:p>
            <a:r>
              <a:rPr lang="en-US" sz="4000" dirty="0" smtClean="0"/>
              <a:t>Read</a:t>
            </a:r>
          </a:p>
          <a:p>
            <a:r>
              <a:rPr lang="en-US" sz="4000" dirty="0" smtClean="0"/>
              <a:t>Recite</a:t>
            </a:r>
          </a:p>
          <a:p>
            <a:r>
              <a:rPr lang="en-US" sz="4000" dirty="0" smtClean="0"/>
              <a:t>Record Notes</a:t>
            </a:r>
          </a:p>
          <a:p>
            <a:r>
              <a:rPr lang="en-US" sz="4000" dirty="0" smtClean="0"/>
              <a:t>Review</a:t>
            </a:r>
            <a:endParaRPr lang="en-US" sz="4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9547" y="1351237"/>
            <a:ext cx="4051862" cy="4218289"/>
          </a:xfrm>
          <a:prstGeom prst="rect">
            <a:avLst/>
          </a:prstGeom>
        </p:spPr>
      </p:pic>
    </p:spTree>
    <p:extLst>
      <p:ext uri="{BB962C8B-B14F-4D97-AF65-F5344CB8AC3E}">
        <p14:creationId xmlns:p14="http://schemas.microsoft.com/office/powerpoint/2010/main" val="1263860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4410" y="819399"/>
            <a:ext cx="10343407" cy="4524315"/>
          </a:xfrm>
          <a:prstGeom prst="rect">
            <a:avLst/>
          </a:prstGeom>
          <a:noFill/>
        </p:spPr>
        <p:txBody>
          <a:bodyPr wrap="square" rtlCol="0">
            <a:spAutoFit/>
          </a:bodyPr>
          <a:lstStyle/>
          <a:p>
            <a:r>
              <a:rPr lang="en-US" sz="4800" dirty="0" smtClean="0"/>
              <a:t>Survey</a:t>
            </a:r>
          </a:p>
          <a:p>
            <a:endParaRPr lang="en-US" sz="4800" dirty="0"/>
          </a:p>
          <a:p>
            <a:pPr marL="685800" indent="-685800">
              <a:buFont typeface="Wingdings" panose="05000000000000000000" pitchFamily="2" charset="2"/>
              <a:buChar char="v"/>
            </a:pPr>
            <a:r>
              <a:rPr lang="en-US" sz="4800" dirty="0" smtClean="0"/>
              <a:t>Skim the introduction and summary</a:t>
            </a:r>
          </a:p>
          <a:p>
            <a:pPr marL="685800" indent="-685800">
              <a:buFont typeface="Wingdings" panose="05000000000000000000" pitchFamily="2" charset="2"/>
              <a:buChar char="v"/>
            </a:pPr>
            <a:r>
              <a:rPr lang="en-US" sz="4800" dirty="0" smtClean="0"/>
              <a:t>Read the headings</a:t>
            </a:r>
          </a:p>
          <a:p>
            <a:pPr marL="685800" indent="-685800">
              <a:buFont typeface="Wingdings" panose="05000000000000000000" pitchFamily="2" charset="2"/>
              <a:buChar char="v"/>
            </a:pPr>
            <a:r>
              <a:rPr lang="en-US" sz="4800" dirty="0" smtClean="0"/>
              <a:t>Look at the pictures and graphics</a:t>
            </a:r>
          </a:p>
          <a:p>
            <a:pPr marL="685800" indent="-685800">
              <a:buFont typeface="Wingdings" panose="05000000000000000000" pitchFamily="2" charset="2"/>
              <a:buChar char="v"/>
            </a:pPr>
            <a:r>
              <a:rPr lang="en-US" sz="4800" dirty="0" smtClean="0"/>
              <a:t>Estimate how long it will take to read</a:t>
            </a:r>
            <a:endParaRPr lang="en-US" sz="4800" dirty="0"/>
          </a:p>
        </p:txBody>
      </p:sp>
    </p:spTree>
    <p:extLst>
      <p:ext uri="{BB962C8B-B14F-4D97-AF65-F5344CB8AC3E}">
        <p14:creationId xmlns:p14="http://schemas.microsoft.com/office/powerpoint/2010/main" val="20528929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0699" y="221039"/>
            <a:ext cx="10918965" cy="6124754"/>
          </a:xfrm>
          <a:prstGeom prst="rect">
            <a:avLst/>
          </a:prstGeom>
          <a:noFill/>
        </p:spPr>
        <p:txBody>
          <a:bodyPr wrap="square" rtlCol="0">
            <a:spAutoFit/>
          </a:bodyPr>
          <a:lstStyle/>
          <a:p>
            <a:r>
              <a:rPr lang="en-US" sz="2800" b="1" dirty="0" smtClean="0"/>
              <a:t>Question</a:t>
            </a:r>
          </a:p>
          <a:p>
            <a:r>
              <a:rPr lang="en-US" sz="2800" dirty="0" smtClean="0"/>
              <a:t>	Turn all the headings and subheadings into questions.</a:t>
            </a:r>
          </a:p>
          <a:p>
            <a:endParaRPr lang="en-US" sz="2800" dirty="0"/>
          </a:p>
          <a:p>
            <a:r>
              <a:rPr lang="en-US" sz="2800" b="1" dirty="0" smtClean="0"/>
              <a:t>Read</a:t>
            </a:r>
          </a:p>
          <a:p>
            <a:r>
              <a:rPr lang="en-US" sz="2800" dirty="0" smtClean="0"/>
              <a:t>	Read each section with the intention of answering the question.</a:t>
            </a:r>
          </a:p>
          <a:p>
            <a:endParaRPr lang="en-US" sz="2800" dirty="0"/>
          </a:p>
          <a:p>
            <a:r>
              <a:rPr lang="en-US" sz="2800" b="1" dirty="0" smtClean="0"/>
              <a:t>Recite</a:t>
            </a:r>
          </a:p>
          <a:p>
            <a:r>
              <a:rPr lang="en-US" sz="2800" dirty="0" smtClean="0"/>
              <a:t>	Look away from the passage and answer the question in your words.</a:t>
            </a:r>
          </a:p>
          <a:p>
            <a:endParaRPr lang="en-US" sz="2800" dirty="0"/>
          </a:p>
          <a:p>
            <a:r>
              <a:rPr lang="en-US" sz="2800" b="1" dirty="0" smtClean="0"/>
              <a:t>Record Notes</a:t>
            </a:r>
          </a:p>
          <a:p>
            <a:r>
              <a:rPr lang="en-US" sz="2800" dirty="0" smtClean="0"/>
              <a:t>	Write down your answer to the question.</a:t>
            </a:r>
          </a:p>
          <a:p>
            <a:endParaRPr lang="en-US" sz="2800" dirty="0"/>
          </a:p>
          <a:p>
            <a:r>
              <a:rPr lang="en-US" sz="2800" b="1" dirty="0" smtClean="0"/>
              <a:t>Review </a:t>
            </a:r>
          </a:p>
          <a:p>
            <a:r>
              <a:rPr lang="en-US" sz="2800" dirty="0" smtClean="0"/>
              <a:t>	Immediately after completing the reading, review your notes.</a:t>
            </a:r>
            <a:endParaRPr lang="en-US" sz="2800" dirty="0"/>
          </a:p>
        </p:txBody>
      </p:sp>
    </p:spTree>
    <p:extLst>
      <p:ext uri="{BB962C8B-B14F-4D97-AF65-F5344CB8AC3E}">
        <p14:creationId xmlns:p14="http://schemas.microsoft.com/office/powerpoint/2010/main" val="23953174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9387" y="261257"/>
            <a:ext cx="10813830" cy="5139869"/>
          </a:xfrm>
          <a:prstGeom prst="rect">
            <a:avLst/>
          </a:prstGeom>
          <a:noFill/>
        </p:spPr>
        <p:txBody>
          <a:bodyPr wrap="square" rtlCol="0">
            <a:spAutoFit/>
          </a:bodyPr>
          <a:lstStyle/>
          <a:p>
            <a:r>
              <a:rPr lang="en-US" sz="4000" dirty="0" smtClean="0"/>
              <a:t>Chunking for Essays</a:t>
            </a:r>
          </a:p>
          <a:p>
            <a:endParaRPr lang="en-US" sz="3200" dirty="0"/>
          </a:p>
          <a:p>
            <a:pPr marL="457200" indent="-457200">
              <a:buFont typeface="Wingdings" panose="05000000000000000000" pitchFamily="2" charset="2"/>
              <a:buChar char="v"/>
            </a:pPr>
            <a:r>
              <a:rPr lang="en-US" sz="3200" dirty="0" smtClean="0"/>
              <a:t>Use on essays without headings</a:t>
            </a:r>
          </a:p>
          <a:p>
            <a:endParaRPr lang="en-US" sz="3200" dirty="0"/>
          </a:p>
          <a:p>
            <a:pPr marL="457200" indent="-457200">
              <a:buFont typeface="Wingdings" panose="05000000000000000000" pitchFamily="2" charset="2"/>
              <a:buChar char="v"/>
            </a:pPr>
            <a:r>
              <a:rPr lang="en-US" sz="3200" dirty="0" smtClean="0"/>
              <a:t>As you read, make a line in the margin each time the author changes topics</a:t>
            </a:r>
          </a:p>
          <a:p>
            <a:endParaRPr lang="en-US" sz="3200" dirty="0"/>
          </a:p>
          <a:p>
            <a:pPr marL="457200" indent="-457200">
              <a:buFont typeface="Wingdings" panose="05000000000000000000" pitchFamily="2" charset="2"/>
              <a:buChar char="v"/>
            </a:pPr>
            <a:r>
              <a:rPr lang="en-US" sz="3200" dirty="0" smtClean="0"/>
              <a:t>After you complete the reading, go back and write a word or phrase in between each line to remind you of the topic in each section. </a:t>
            </a:r>
            <a:endParaRPr lang="en-US" sz="3200" dirty="0"/>
          </a:p>
        </p:txBody>
      </p:sp>
    </p:spTree>
    <p:extLst>
      <p:ext uri="{BB962C8B-B14F-4D97-AF65-F5344CB8AC3E}">
        <p14:creationId xmlns:p14="http://schemas.microsoft.com/office/powerpoint/2010/main" val="2240729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0021" y="795646"/>
            <a:ext cx="6484467" cy="5078313"/>
          </a:xfrm>
          <a:prstGeom prst="rect">
            <a:avLst/>
          </a:prstGeom>
          <a:noFill/>
        </p:spPr>
        <p:txBody>
          <a:bodyPr wrap="none" rtlCol="0">
            <a:spAutoFit/>
          </a:bodyPr>
          <a:lstStyle/>
          <a:p>
            <a:r>
              <a:rPr lang="en-US" sz="3600" b="1" dirty="0" smtClean="0"/>
              <a:t>Research Articles</a:t>
            </a:r>
          </a:p>
          <a:p>
            <a:endParaRPr lang="en-US" sz="3600" dirty="0"/>
          </a:p>
          <a:p>
            <a:r>
              <a:rPr lang="en-US" sz="3600" dirty="0" smtClean="0"/>
              <a:t>Abstract</a:t>
            </a:r>
          </a:p>
          <a:p>
            <a:r>
              <a:rPr lang="en-US" sz="3600" dirty="0" smtClean="0"/>
              <a:t>Introduction</a:t>
            </a:r>
          </a:p>
          <a:p>
            <a:r>
              <a:rPr lang="en-US" sz="3600" dirty="0" smtClean="0"/>
              <a:t>Methods/Observations/Procedure</a:t>
            </a:r>
          </a:p>
          <a:p>
            <a:r>
              <a:rPr lang="en-US" sz="3600" dirty="0" smtClean="0"/>
              <a:t>Results</a:t>
            </a:r>
          </a:p>
          <a:p>
            <a:r>
              <a:rPr lang="en-US" sz="3600" dirty="0" smtClean="0"/>
              <a:t>Conclusion/Discussion</a:t>
            </a:r>
          </a:p>
          <a:p>
            <a:r>
              <a:rPr lang="en-US" sz="3600" dirty="0" smtClean="0"/>
              <a:t>References</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5751" y="0"/>
            <a:ext cx="4496250" cy="6858000"/>
          </a:xfrm>
          <a:prstGeom prst="rect">
            <a:avLst/>
          </a:prstGeom>
        </p:spPr>
      </p:pic>
    </p:spTree>
    <p:extLst>
      <p:ext uri="{BB962C8B-B14F-4D97-AF65-F5344CB8AC3E}">
        <p14:creationId xmlns:p14="http://schemas.microsoft.com/office/powerpoint/2010/main" val="10194537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4406" y="760021"/>
            <a:ext cx="10096354" cy="5139869"/>
          </a:xfrm>
          <a:prstGeom prst="rect">
            <a:avLst/>
          </a:prstGeom>
          <a:noFill/>
        </p:spPr>
        <p:txBody>
          <a:bodyPr wrap="none" rtlCol="0">
            <a:spAutoFit/>
          </a:bodyPr>
          <a:lstStyle/>
          <a:p>
            <a:r>
              <a:rPr lang="en-US" sz="4000" dirty="0" smtClean="0"/>
              <a:t>Research Articles</a:t>
            </a:r>
          </a:p>
          <a:p>
            <a:endParaRPr lang="en-US" sz="3200" dirty="0"/>
          </a:p>
          <a:p>
            <a:r>
              <a:rPr lang="en-US" sz="3200" dirty="0" smtClean="0"/>
              <a:t>Do </a:t>
            </a:r>
            <a:r>
              <a:rPr lang="en-US" sz="3200" u="sng" dirty="0" smtClean="0"/>
              <a:t>NOT</a:t>
            </a:r>
            <a:r>
              <a:rPr lang="en-US" sz="3200" dirty="0" smtClean="0"/>
              <a:t> read first page to last page</a:t>
            </a:r>
          </a:p>
          <a:p>
            <a:endParaRPr lang="en-US" sz="3200" dirty="0"/>
          </a:p>
          <a:p>
            <a:r>
              <a:rPr lang="en-US" sz="3200" dirty="0" smtClean="0"/>
              <a:t>1. Start with the Abstract.</a:t>
            </a:r>
          </a:p>
          <a:p>
            <a:r>
              <a:rPr lang="en-US" sz="3200" dirty="0" smtClean="0"/>
              <a:t>2. Read the Introduction.</a:t>
            </a:r>
          </a:p>
          <a:p>
            <a:r>
              <a:rPr lang="en-US" sz="3200" dirty="0" smtClean="0"/>
              <a:t>3. Skim the Conclusion.</a:t>
            </a:r>
          </a:p>
          <a:p>
            <a:r>
              <a:rPr lang="en-US" sz="3200" dirty="0" smtClean="0"/>
              <a:t>4. Read the Methods section, highlight and critique.</a:t>
            </a:r>
          </a:p>
          <a:p>
            <a:r>
              <a:rPr lang="en-US" sz="3200" dirty="0" smtClean="0"/>
              <a:t>5. Read the Results section. Don’t get bogged down in details.</a:t>
            </a:r>
          </a:p>
          <a:p>
            <a:r>
              <a:rPr lang="en-US" sz="3200" dirty="0" smtClean="0"/>
              <a:t>6. Read the Conclusion again.</a:t>
            </a:r>
            <a:endParaRPr lang="en-US" sz="3200" dirty="0"/>
          </a:p>
        </p:txBody>
      </p:sp>
    </p:spTree>
    <p:extLst>
      <p:ext uri="{BB962C8B-B14F-4D97-AF65-F5344CB8AC3E}">
        <p14:creationId xmlns:p14="http://schemas.microsoft.com/office/powerpoint/2010/main" val="22898423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1262" y="301316"/>
            <a:ext cx="10555776" cy="5632311"/>
          </a:xfrm>
          <a:prstGeom prst="rect">
            <a:avLst/>
          </a:prstGeom>
          <a:noFill/>
        </p:spPr>
        <p:txBody>
          <a:bodyPr wrap="square" rtlCol="0">
            <a:spAutoFit/>
          </a:bodyPr>
          <a:lstStyle/>
          <a:p>
            <a:r>
              <a:rPr lang="en-US" sz="4000" b="1" dirty="0" smtClean="0"/>
              <a:t>Finally, take notes on the article.</a:t>
            </a:r>
          </a:p>
          <a:p>
            <a:endParaRPr lang="en-US" sz="4000" dirty="0"/>
          </a:p>
          <a:p>
            <a:r>
              <a:rPr lang="en-US" sz="4000" dirty="0" smtClean="0"/>
              <a:t>Use a Research Article </a:t>
            </a:r>
            <a:r>
              <a:rPr lang="en-US" sz="4000" dirty="0" err="1" smtClean="0"/>
              <a:t>Sumary</a:t>
            </a:r>
            <a:r>
              <a:rPr lang="en-US" sz="4000" dirty="0" smtClean="0"/>
              <a:t> sheet to write notes </a:t>
            </a:r>
            <a:r>
              <a:rPr lang="en-US" sz="4000" dirty="0" err="1" smtClean="0"/>
              <a:t>aobut</a:t>
            </a:r>
            <a:r>
              <a:rPr lang="en-US" sz="4000" dirty="0" smtClean="0"/>
              <a:t> the research article. The summary sheet will provide a quick reference to the </a:t>
            </a:r>
            <a:r>
              <a:rPr lang="en-US" sz="4000" dirty="0" err="1" smtClean="0"/>
              <a:t>sudy</a:t>
            </a:r>
            <a:r>
              <a:rPr lang="en-US" sz="4000" dirty="0" smtClean="0"/>
              <a:t> and will help you avoid plagiarism</a:t>
            </a:r>
          </a:p>
          <a:p>
            <a:endParaRPr lang="en-US" sz="4000" dirty="0"/>
          </a:p>
          <a:p>
            <a:r>
              <a:rPr lang="en-US" sz="4000" dirty="0" smtClean="0"/>
              <a:t>Evernote</a:t>
            </a:r>
          </a:p>
          <a:p>
            <a:r>
              <a:rPr lang="en-US" sz="4000" dirty="0" err="1" smtClean="0"/>
              <a:t>Zotero</a:t>
            </a:r>
            <a:endParaRPr lang="en-US" sz="4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1723" y="4412178"/>
            <a:ext cx="1905000" cy="1905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4544" y="4412179"/>
            <a:ext cx="2302329" cy="1905000"/>
          </a:xfrm>
          <a:prstGeom prst="rect">
            <a:avLst/>
          </a:prstGeom>
        </p:spPr>
      </p:pic>
    </p:spTree>
    <p:extLst>
      <p:ext uri="{BB962C8B-B14F-4D97-AF65-F5344CB8AC3E}">
        <p14:creationId xmlns:p14="http://schemas.microsoft.com/office/powerpoint/2010/main" val="24257387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3216" y="1436915"/>
            <a:ext cx="4992533" cy="4762004"/>
          </a:xfrm>
          <a:prstGeom prst="rect">
            <a:avLst/>
          </a:prstGeom>
        </p:spPr>
      </p:pic>
      <p:sp>
        <p:nvSpPr>
          <p:cNvPr id="3" name="Rectangle 2"/>
          <p:cNvSpPr/>
          <p:nvPr/>
        </p:nvSpPr>
        <p:spPr>
          <a:xfrm>
            <a:off x="3771904" y="129133"/>
            <a:ext cx="4075155"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Questions???</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91053919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8D1E14"/>
      </a:dk2>
      <a:lt2>
        <a:srgbClr val="FF744E"/>
      </a:lt2>
      <a:accent1>
        <a:srgbClr val="E9B758"/>
      </a:accent1>
      <a:accent2>
        <a:srgbClr val="FE8943"/>
      </a:accent2>
      <a:accent3>
        <a:srgbClr val="AEA27C"/>
      </a:accent3>
      <a:accent4>
        <a:srgbClr val="90B46E"/>
      </a:accent4>
      <a:accent5>
        <a:srgbClr val="71AEC1"/>
      </a:accent5>
      <a:accent6>
        <a:srgbClr val="C98DE7"/>
      </a:accent6>
      <a:hlink>
        <a:srgbClr val="FF7A22"/>
      </a:hlink>
      <a:folHlink>
        <a:srgbClr val="FDCD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2000"/>
                <a:satMod val="150000"/>
                <a:lumMod val="15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971C58-AB76-4A2A-B231-5F8CA03CF491}"/>
    </a:ext>
  </a:extLst>
</a:theme>
</file>

<file path=docProps/app.xml><?xml version="1.0" encoding="utf-8"?>
<Properties xmlns="http://schemas.openxmlformats.org/officeDocument/2006/extended-properties" xmlns:vt="http://schemas.openxmlformats.org/officeDocument/2006/docPropsVTypes">
  <Template>TM04033919[[fn=Circuit]]</Template>
  <TotalTime>128</TotalTime>
  <Words>698</Words>
  <Application>Microsoft Office PowerPoint</Application>
  <PresentationFormat>Widescreen</PresentationFormat>
  <Paragraphs>159</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Trebuchet MS</vt:lpstr>
      <vt:lpstr>Tw Cen MT</vt:lpstr>
      <vt:lpstr>Wingdings</vt:lpstr>
      <vt:lpstr>Circuit</vt:lpstr>
      <vt:lpstr>Reading Strategies for Graduate School</vt:lpstr>
      <vt:lpstr>A Brainteaser  This little writing piece is an just Eye-Catcher always is there that realize you help to Another Way to do Almost anything.  Is it time first the reading including always hard to do something a new way have you that now again this read but the hang of it! Gets Easier, Doesn’t 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Boston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Strategies for Graduate School</dc:title>
  <dc:creator>Diana</dc:creator>
  <cp:lastModifiedBy>Diana</cp:lastModifiedBy>
  <cp:revision>13</cp:revision>
  <dcterms:created xsi:type="dcterms:W3CDTF">2016-09-17T22:55:28Z</dcterms:created>
  <dcterms:modified xsi:type="dcterms:W3CDTF">2016-09-21T13:58:49Z</dcterms:modified>
</cp:coreProperties>
</file>