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sldIdLst>
    <p:sldId id="256" r:id="rId2"/>
    <p:sldId id="257" r:id="rId3"/>
    <p:sldId id="258" r:id="rId4"/>
    <p:sldId id="263" r:id="rId5"/>
    <p:sldId id="259" r:id="rId6"/>
    <p:sldId id="266" r:id="rId7"/>
    <p:sldId id="267" r:id="rId8"/>
    <p:sldId id="261" r:id="rId9"/>
    <p:sldId id="264" r:id="rId10"/>
    <p:sldId id="260" r:id="rId11"/>
    <p:sldId id="262"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0"/>
  </p:normalViewPr>
  <p:slideViewPr>
    <p:cSldViewPr snapToGrid="0">
      <p:cViewPr varScale="1">
        <p:scale>
          <a:sx n="98" d="100"/>
          <a:sy n="98" d="100"/>
        </p:scale>
        <p:origin x="110"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66884CD8-162F-47C1-96FD-3D1B9ACC2140}" type="datetimeFigureOut">
              <a:rPr lang="en-US" smtClean="0"/>
              <a:t>9/25/2017</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583ED590-C571-410E-AEBF-860BD83D9226}" type="slidenum">
              <a:rPr lang="en-US" smtClean="0"/>
              <a:t>‹#›</a:t>
            </a:fld>
            <a:endParaRPr lang="en-US"/>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717806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884CD8-162F-47C1-96FD-3D1B9ACC2140}"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132872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66884CD8-162F-47C1-96FD-3D1B9ACC2140}" type="datetimeFigureOut">
              <a:rPr lang="en-US" smtClean="0"/>
              <a:t>9/25/2017</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583ED590-C571-410E-AEBF-860BD83D9226}"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308159294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884CD8-162F-47C1-96FD-3D1B9ACC2140}"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1973585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884CD8-162F-47C1-96FD-3D1B9ACC2140}" type="datetimeFigureOut">
              <a:rPr lang="en-US" smtClean="0"/>
              <a:t>9/25/2017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3628174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884CD8-162F-47C1-96FD-3D1B9ACC2140}" type="datetimeFigureOut">
              <a:rPr lang="en-US" smtClean="0"/>
              <a:t>9/25/2017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3449064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884CD8-162F-47C1-96FD-3D1B9ACC2140}" type="datetimeFigureOut">
              <a:rPr lang="en-US" smtClean="0"/>
              <a:t>9/25/2017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221895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6884CD8-162F-47C1-96FD-3D1B9ACC2140}" type="datetimeFigureOut">
              <a:rPr lang="en-US" smtClean="0"/>
              <a:t>9/25/2017</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83ED590-C571-410E-AEBF-860BD83D9226}"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8913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6884CD8-162F-47C1-96FD-3D1B9ACC2140}" type="datetimeFigureOut">
              <a:rPr lang="en-US" smtClean="0"/>
              <a:t>9/25/2017</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83ED590-C571-410E-AEBF-860BD83D9226}"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49416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884CD8-162F-47C1-96FD-3D1B9ACC2140}"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1928576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884CD8-162F-47C1-96FD-3D1B9ACC2140}"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ED590-C571-410E-AEBF-860BD83D9226}" type="slidenum">
              <a:rPr lang="en-US" smtClean="0"/>
              <a:t>‹#›</a:t>
            </a:fld>
            <a:endParaRPr lang="en-US"/>
          </a:p>
        </p:txBody>
      </p:sp>
    </p:spTree>
    <p:extLst>
      <p:ext uri="{BB962C8B-B14F-4D97-AF65-F5344CB8AC3E}">
        <p14:creationId xmlns:p14="http://schemas.microsoft.com/office/powerpoint/2010/main" val="239055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6884CD8-162F-47C1-96FD-3D1B9ACC2140}" type="datetimeFigureOut">
              <a:rPr lang="en-US" smtClean="0"/>
              <a:t>9/25/2017</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583ED590-C571-410E-AEBF-860BD83D9226}"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320763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bostonu.qualtrics.com/jfe/form/SV_578fr2dVIKigBUh"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hyperlink" Target="https://bustudentfundraisers.ignitecx.com/SPHFall17"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phsenate@bu.ed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mailto:sphgsl@bu.edu" TargetMode="External"/><Relationship Id="rId1" Type="http://schemas.openxmlformats.org/officeDocument/2006/relationships/slideLayout" Target="../slideLayouts/slideLayout2.xml"/><Relationship Id="rId4" Type="http://schemas.openxmlformats.org/officeDocument/2006/relationships/hyperlink" Target="http://www.bu.edu/sph/students/sph-student-dashboard/"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mailto:phsenate@bu.ed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5126" y="2863893"/>
            <a:ext cx="8361229" cy="2098226"/>
          </a:xfrm>
        </p:spPr>
        <p:txBody>
          <a:bodyPr/>
          <a:lstStyle/>
          <a:p>
            <a:r>
              <a:rPr lang="en-US" sz="6600" dirty="0" smtClean="0"/>
              <a:t>Boston University School of Public Health Student Senate </a:t>
            </a:r>
            <a:endParaRPr lang="en-US" sz="6600" dirty="0"/>
          </a:p>
        </p:txBody>
      </p:sp>
      <p:sp>
        <p:nvSpPr>
          <p:cNvPr id="3" name="Subtitle 2"/>
          <p:cNvSpPr>
            <a:spLocks noGrp="1"/>
          </p:cNvSpPr>
          <p:nvPr>
            <p:ph type="subTitle" idx="1"/>
          </p:nvPr>
        </p:nvSpPr>
        <p:spPr>
          <a:xfrm>
            <a:off x="2679905" y="4962119"/>
            <a:ext cx="6831673" cy="1086237"/>
          </a:xfrm>
        </p:spPr>
        <p:txBody>
          <a:bodyPr>
            <a:noAutofit/>
          </a:bodyPr>
          <a:lstStyle/>
          <a:p>
            <a:r>
              <a:rPr lang="en-US" sz="3000" dirty="0" smtClean="0"/>
              <a:t>General Body Meeting September 25</a:t>
            </a:r>
            <a:r>
              <a:rPr lang="en-US" sz="3000" baseline="30000" dirty="0" smtClean="0"/>
              <a:t>th</a:t>
            </a:r>
            <a:r>
              <a:rPr lang="en-US" sz="3000" dirty="0" smtClean="0"/>
              <a:t> 5:00- 5:50</a:t>
            </a:r>
            <a:endParaRPr lang="en-US" sz="3000" dirty="0"/>
          </a:p>
        </p:txBody>
      </p:sp>
    </p:spTree>
    <p:extLst>
      <p:ext uri="{BB962C8B-B14F-4D97-AF65-F5344CB8AC3E}">
        <p14:creationId xmlns:p14="http://schemas.microsoft.com/office/powerpoint/2010/main" val="2045180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sp>
        <p:nvSpPr>
          <p:cNvPr id="3" name="Content Placeholder 2"/>
          <p:cNvSpPr>
            <a:spLocks noGrp="1"/>
          </p:cNvSpPr>
          <p:nvPr>
            <p:ph idx="1"/>
          </p:nvPr>
        </p:nvSpPr>
        <p:spPr>
          <a:xfrm>
            <a:off x="1371600" y="2286000"/>
            <a:ext cx="2697480" cy="3581400"/>
          </a:xfrm>
        </p:spPr>
        <p:txBody>
          <a:bodyPr/>
          <a:lstStyle/>
          <a:p>
            <a:r>
              <a:rPr lang="en-US" dirty="0" smtClean="0"/>
              <a:t>Olaoluwa Omotowa </a:t>
            </a:r>
          </a:p>
          <a:p>
            <a:r>
              <a:rPr lang="en-US" dirty="0" smtClean="0"/>
              <a:t>Anna </a:t>
            </a:r>
            <a:r>
              <a:rPr lang="en-US" dirty="0" err="1" smtClean="0"/>
              <a:t>Ronning</a:t>
            </a:r>
            <a:r>
              <a:rPr lang="en-US" dirty="0" smtClean="0"/>
              <a:t> </a:t>
            </a:r>
          </a:p>
          <a:p>
            <a:r>
              <a:rPr lang="en-US" dirty="0" smtClean="0"/>
              <a:t>Sonja </a:t>
            </a:r>
            <a:r>
              <a:rPr lang="en-US" dirty="0" err="1" smtClean="0"/>
              <a:t>Steck</a:t>
            </a:r>
            <a:r>
              <a:rPr lang="en-US" dirty="0" smtClean="0"/>
              <a:t> </a:t>
            </a:r>
          </a:p>
          <a:p>
            <a:r>
              <a:rPr lang="en-US" dirty="0" smtClean="0"/>
              <a:t>Carolyn John</a:t>
            </a:r>
          </a:p>
          <a:p>
            <a:pPr marL="0" indent="0">
              <a:buNone/>
            </a:pPr>
            <a:endParaRPr lang="en-US" dirty="0" smtClean="0"/>
          </a:p>
        </p:txBody>
      </p:sp>
      <p:sp>
        <p:nvSpPr>
          <p:cNvPr id="4" name="Content Placeholder 2"/>
          <p:cNvSpPr txBox="1">
            <a:spLocks/>
          </p:cNvSpPr>
          <p:nvPr/>
        </p:nvSpPr>
        <p:spPr>
          <a:xfrm>
            <a:off x="5147310" y="2286000"/>
            <a:ext cx="269748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dirty="0" smtClean="0"/>
              <a:t>Weston </a:t>
            </a:r>
            <a:r>
              <a:rPr lang="en-US" dirty="0" err="1" smtClean="0"/>
              <a:t>Klimas</a:t>
            </a:r>
            <a:endParaRPr lang="en-US" dirty="0" smtClean="0"/>
          </a:p>
          <a:p>
            <a:r>
              <a:rPr lang="en-US" dirty="0" smtClean="0"/>
              <a:t>Qing </a:t>
            </a:r>
            <a:r>
              <a:rPr lang="en-US" dirty="0" err="1" smtClean="0"/>
              <a:t>Wai</a:t>
            </a:r>
            <a:endParaRPr lang="en-US" dirty="0" smtClean="0"/>
          </a:p>
          <a:p>
            <a:r>
              <a:rPr lang="en-US" dirty="0" smtClean="0"/>
              <a:t>Morgan </a:t>
            </a:r>
            <a:r>
              <a:rPr lang="en-US" dirty="0" err="1" smtClean="0"/>
              <a:t>Simko</a:t>
            </a:r>
            <a:r>
              <a:rPr lang="en-US" dirty="0" smtClean="0"/>
              <a:t> </a:t>
            </a:r>
          </a:p>
          <a:p>
            <a:pPr marL="0" indent="0">
              <a:buFont typeface="Franklin Gothic Book" panose="020B0503020102020204" pitchFamily="34" charset="0"/>
              <a:buNone/>
            </a:pPr>
            <a:endParaRPr lang="en-US" dirty="0" smtClean="0"/>
          </a:p>
        </p:txBody>
      </p:sp>
      <p:sp>
        <p:nvSpPr>
          <p:cNvPr id="5" name="Content Placeholder 2"/>
          <p:cNvSpPr txBox="1">
            <a:spLocks/>
          </p:cNvSpPr>
          <p:nvPr/>
        </p:nvSpPr>
        <p:spPr>
          <a:xfrm>
            <a:off x="8863648" y="2286000"/>
            <a:ext cx="269748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dirty="0" err="1" smtClean="0"/>
              <a:t>Kalpita</a:t>
            </a:r>
            <a:r>
              <a:rPr lang="en-US" dirty="0" smtClean="0"/>
              <a:t> Patel</a:t>
            </a:r>
          </a:p>
          <a:p>
            <a:r>
              <a:rPr lang="en-US" dirty="0" smtClean="0"/>
              <a:t>Edward Lai</a:t>
            </a:r>
          </a:p>
          <a:p>
            <a:r>
              <a:rPr lang="en-US" dirty="0" err="1" smtClean="0"/>
              <a:t>Cindrel</a:t>
            </a:r>
            <a:r>
              <a:rPr lang="en-US" dirty="0" smtClean="0"/>
              <a:t> </a:t>
            </a:r>
            <a:r>
              <a:rPr lang="en-US" dirty="0" err="1" smtClean="0"/>
              <a:t>Jagedeesan</a:t>
            </a:r>
            <a:endParaRPr lang="en-US" dirty="0" smtClean="0"/>
          </a:p>
          <a:p>
            <a:pPr marL="0" indent="0">
              <a:buFont typeface="Franklin Gothic Book" panose="020B0503020102020204" pitchFamily="34" charset="0"/>
              <a:buNone/>
            </a:pPr>
            <a:endParaRPr lang="en-US" dirty="0" smtClean="0"/>
          </a:p>
        </p:txBody>
      </p:sp>
      <p:pic>
        <p:nvPicPr>
          <p:cNvPr id="6" name="Picture 5"/>
          <p:cNvPicPr>
            <a:picLocks noChangeAspect="1"/>
          </p:cNvPicPr>
          <p:nvPr/>
        </p:nvPicPr>
        <p:blipFill>
          <a:blip r:embed="rId2"/>
          <a:stretch>
            <a:fillRect/>
          </a:stretch>
        </p:blipFill>
        <p:spPr>
          <a:xfrm>
            <a:off x="10212388" y="4450208"/>
            <a:ext cx="1876202" cy="2407792"/>
          </a:xfrm>
          <a:prstGeom prst="rect">
            <a:avLst/>
          </a:prstGeom>
        </p:spPr>
      </p:pic>
      <p:pic>
        <p:nvPicPr>
          <p:cNvPr id="10" name="Picture 9"/>
          <p:cNvPicPr>
            <a:picLocks noChangeAspect="1"/>
          </p:cNvPicPr>
          <p:nvPr/>
        </p:nvPicPr>
        <p:blipFill>
          <a:blip r:embed="rId3"/>
          <a:stretch>
            <a:fillRect/>
          </a:stretch>
        </p:blipFill>
        <p:spPr>
          <a:xfrm>
            <a:off x="9902666" y="0"/>
            <a:ext cx="2289334" cy="2289334"/>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9196" y="189884"/>
            <a:ext cx="1477919" cy="1970558"/>
          </a:xfrm>
          <a:prstGeom prst="rect">
            <a:avLst/>
          </a:prstGeom>
        </p:spPr>
      </p:pic>
      <p:pic>
        <p:nvPicPr>
          <p:cNvPr id="12" name="Picture 11"/>
          <p:cNvPicPr>
            <a:picLocks noChangeAspect="1"/>
          </p:cNvPicPr>
          <p:nvPr/>
        </p:nvPicPr>
        <p:blipFill>
          <a:blip r:embed="rId5"/>
          <a:stretch>
            <a:fillRect/>
          </a:stretch>
        </p:blipFill>
        <p:spPr>
          <a:xfrm>
            <a:off x="7246537" y="4450208"/>
            <a:ext cx="2354581" cy="2407792"/>
          </a:xfrm>
          <a:prstGeom prst="rect">
            <a:avLst/>
          </a:prstGeom>
        </p:spPr>
      </p:pic>
      <p:pic>
        <p:nvPicPr>
          <p:cNvPr id="13" name="Picture 12"/>
          <p:cNvPicPr>
            <a:picLocks noChangeAspect="1"/>
          </p:cNvPicPr>
          <p:nvPr/>
        </p:nvPicPr>
        <p:blipFill>
          <a:blip r:embed="rId6"/>
          <a:stretch>
            <a:fillRect/>
          </a:stretch>
        </p:blipFill>
        <p:spPr>
          <a:xfrm flipH="1">
            <a:off x="3255714" y="4420711"/>
            <a:ext cx="2301139" cy="2407943"/>
          </a:xfrm>
          <a:prstGeom prst="rect">
            <a:avLst/>
          </a:prstGeom>
        </p:spPr>
      </p:pic>
      <p:pic>
        <p:nvPicPr>
          <p:cNvPr id="7" name="Picture 6"/>
          <p:cNvPicPr>
            <a:picLocks noChangeAspect="1"/>
          </p:cNvPicPr>
          <p:nvPr/>
        </p:nvPicPr>
        <p:blipFill>
          <a:blip r:embed="rId7"/>
          <a:stretch>
            <a:fillRect/>
          </a:stretch>
        </p:blipFill>
        <p:spPr>
          <a:xfrm flipH="1">
            <a:off x="5012453" y="466732"/>
            <a:ext cx="2127106" cy="1503826"/>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74842" y="4177497"/>
            <a:ext cx="1786747" cy="2680503"/>
          </a:xfrm>
          <a:prstGeom prst="rect">
            <a:avLst/>
          </a:prstGeom>
        </p:spPr>
      </p:pic>
    </p:spTree>
    <p:extLst>
      <p:ext uri="{BB962C8B-B14F-4D97-AF65-F5344CB8AC3E}">
        <p14:creationId xmlns:p14="http://schemas.microsoft.com/office/powerpoint/2010/main" val="2930675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Do</a:t>
            </a:r>
            <a:endParaRPr lang="en-US" dirty="0"/>
          </a:p>
        </p:txBody>
      </p:sp>
      <p:sp>
        <p:nvSpPr>
          <p:cNvPr id="3" name="Content Placeholder 2"/>
          <p:cNvSpPr>
            <a:spLocks noGrp="1"/>
          </p:cNvSpPr>
          <p:nvPr>
            <p:ph idx="1"/>
          </p:nvPr>
        </p:nvSpPr>
        <p:spPr>
          <a:xfrm>
            <a:off x="1240972" y="1647371"/>
            <a:ext cx="5522685" cy="3581400"/>
          </a:xfrm>
        </p:spPr>
        <p:txBody>
          <a:bodyPr>
            <a:normAutofit/>
          </a:bodyPr>
          <a:lstStyle/>
          <a:p>
            <a:pPr>
              <a:buFont typeface="Wingdings" panose="05000000000000000000" pitchFamily="2" charset="2"/>
              <a:buChar char="q"/>
            </a:pPr>
            <a:r>
              <a:rPr lang="en-US" i="1" dirty="0" smtClean="0"/>
              <a:t>Mission Statement: To </a:t>
            </a:r>
            <a:r>
              <a:rPr lang="en-US" i="1" dirty="0"/>
              <a:t>disseminate information, support student-initiated projects, and represent the concerns of public health students to the faculty, staff and university community. Student Senate is actively involved in community projects and its members serve on a variety of advisory boards and committees at the School and University.</a:t>
            </a:r>
          </a:p>
          <a:p>
            <a:pPr marL="0" indent="0">
              <a:buNone/>
            </a:pPr>
            <a:r>
              <a:rPr lang="en-US" dirty="0"/>
              <a:t/>
            </a:r>
            <a:br>
              <a:rPr lang="en-US" dirty="0"/>
            </a:br>
            <a:endParaRPr lang="en-US" dirty="0"/>
          </a:p>
        </p:txBody>
      </p:sp>
      <p:sp>
        <p:nvSpPr>
          <p:cNvPr id="4" name="TextBox 3"/>
          <p:cNvSpPr txBox="1"/>
          <p:nvPr/>
        </p:nvSpPr>
        <p:spPr>
          <a:xfrm>
            <a:off x="7707085" y="3995678"/>
            <a:ext cx="3947886" cy="2862322"/>
          </a:xfrm>
          <a:prstGeom prst="rect">
            <a:avLst/>
          </a:prstGeom>
          <a:noFill/>
        </p:spPr>
        <p:txBody>
          <a:bodyPr wrap="square" rtlCol="0">
            <a:spAutoFit/>
          </a:bodyPr>
          <a:lstStyle/>
          <a:p>
            <a:pPr marL="285750" indent="-285750">
              <a:buFont typeface="Wingdings" panose="05000000000000000000" pitchFamily="2" charset="2"/>
              <a:buChar char="q"/>
            </a:pPr>
            <a:r>
              <a:rPr lang="en-US" dirty="0" smtClean="0"/>
              <a:t>Represent and Advocate for the causes and interests of the student body </a:t>
            </a:r>
          </a:p>
          <a:p>
            <a:pPr marL="285750" indent="-285750">
              <a:buFont typeface="Wingdings" panose="05000000000000000000" pitchFamily="2" charset="2"/>
              <a:buChar char="q"/>
            </a:pPr>
            <a:r>
              <a:rPr lang="en-US" dirty="0" smtClean="0"/>
              <a:t>Serve as a channel of communication between students and the SPH faculty and administration</a:t>
            </a:r>
          </a:p>
          <a:p>
            <a:pPr marL="285750" indent="-285750">
              <a:buFont typeface="Wingdings" panose="05000000000000000000" pitchFamily="2" charset="2"/>
              <a:buChar char="q"/>
            </a:pPr>
            <a:r>
              <a:rPr lang="en-US" dirty="0" smtClean="0"/>
              <a:t>Coordinate and organize school wide events</a:t>
            </a:r>
          </a:p>
          <a:p>
            <a:endParaRPr lang="en-US" dirty="0"/>
          </a:p>
        </p:txBody>
      </p:sp>
      <p:pic>
        <p:nvPicPr>
          <p:cNvPr id="5" name="Picture 4"/>
          <p:cNvPicPr>
            <a:picLocks noChangeAspect="1"/>
          </p:cNvPicPr>
          <p:nvPr/>
        </p:nvPicPr>
        <p:blipFill>
          <a:blip r:embed="rId2"/>
          <a:stretch>
            <a:fillRect/>
          </a:stretch>
        </p:blipFill>
        <p:spPr>
          <a:xfrm>
            <a:off x="7787821" y="1075871"/>
            <a:ext cx="3867150" cy="2362200"/>
          </a:xfrm>
          <a:prstGeom prst="rect">
            <a:avLst/>
          </a:prstGeom>
        </p:spPr>
      </p:pic>
      <p:pic>
        <p:nvPicPr>
          <p:cNvPr id="6" name="Picture 5"/>
          <p:cNvPicPr>
            <a:picLocks noChangeAspect="1"/>
          </p:cNvPicPr>
          <p:nvPr/>
        </p:nvPicPr>
        <p:blipFill>
          <a:blip r:embed="rId3"/>
          <a:stretch>
            <a:fillRect/>
          </a:stretch>
        </p:blipFill>
        <p:spPr>
          <a:xfrm>
            <a:off x="1371600" y="4536251"/>
            <a:ext cx="6115050" cy="1781175"/>
          </a:xfrm>
          <a:prstGeom prst="rect">
            <a:avLst/>
          </a:prstGeom>
        </p:spPr>
      </p:pic>
    </p:spTree>
    <p:extLst>
      <p:ext uri="{BB962C8B-B14F-4D97-AF65-F5344CB8AC3E}">
        <p14:creationId xmlns:p14="http://schemas.microsoft.com/office/powerpoint/2010/main" val="3017835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Do</a:t>
            </a:r>
            <a:endParaRPr lang="en-US" dirty="0"/>
          </a:p>
        </p:txBody>
      </p:sp>
      <p:sp>
        <p:nvSpPr>
          <p:cNvPr id="4" name="Content Placeholder 3"/>
          <p:cNvSpPr>
            <a:spLocks noGrp="1"/>
          </p:cNvSpPr>
          <p:nvPr>
            <p:ph idx="1"/>
          </p:nvPr>
        </p:nvSpPr>
        <p:spPr>
          <a:xfrm>
            <a:off x="1270000" y="1632857"/>
            <a:ext cx="9601200" cy="3581400"/>
          </a:xfrm>
        </p:spPr>
        <p:txBody>
          <a:bodyPr/>
          <a:lstStyle/>
          <a:p>
            <a:r>
              <a:rPr lang="en-US" dirty="0"/>
              <a:t>Spread the </a:t>
            </a:r>
            <a:r>
              <a:rPr lang="en-US" dirty="0" smtClean="0"/>
              <a:t>word</a:t>
            </a:r>
          </a:p>
          <a:p>
            <a:r>
              <a:rPr lang="en-US" dirty="0" smtClean="0"/>
              <a:t>Distribute information </a:t>
            </a:r>
          </a:p>
          <a:p>
            <a:r>
              <a:rPr lang="en-US" dirty="0" smtClean="0"/>
              <a:t>Check your emails</a:t>
            </a:r>
          </a:p>
          <a:p>
            <a:r>
              <a:rPr lang="en-US" dirty="0" smtClean="0"/>
              <a:t>Make the Student Senate work!</a:t>
            </a:r>
          </a:p>
          <a:p>
            <a:r>
              <a:rPr lang="en-US" dirty="0" smtClean="0"/>
              <a:t>Share Pain Points</a:t>
            </a:r>
          </a:p>
          <a:p>
            <a:r>
              <a:rPr lang="en-US" dirty="0" smtClean="0"/>
              <a:t>Driving Force for BUSPH!</a:t>
            </a:r>
            <a:endParaRPr lang="en-US" dirty="0"/>
          </a:p>
        </p:txBody>
      </p:sp>
      <p:pic>
        <p:nvPicPr>
          <p:cNvPr id="3" name="Picture 2"/>
          <p:cNvPicPr>
            <a:picLocks noChangeAspect="1"/>
          </p:cNvPicPr>
          <p:nvPr/>
        </p:nvPicPr>
        <p:blipFill>
          <a:blip r:embed="rId2"/>
          <a:stretch>
            <a:fillRect/>
          </a:stretch>
        </p:blipFill>
        <p:spPr>
          <a:xfrm>
            <a:off x="5346701" y="381000"/>
            <a:ext cx="3384626" cy="2343203"/>
          </a:xfrm>
          <a:prstGeom prst="rect">
            <a:avLst/>
          </a:prstGeom>
        </p:spPr>
      </p:pic>
      <p:pic>
        <p:nvPicPr>
          <p:cNvPr id="5" name="Picture 4"/>
          <p:cNvPicPr>
            <a:picLocks noChangeAspect="1"/>
          </p:cNvPicPr>
          <p:nvPr/>
        </p:nvPicPr>
        <p:blipFill>
          <a:blip r:embed="rId3"/>
          <a:stretch>
            <a:fillRect/>
          </a:stretch>
        </p:blipFill>
        <p:spPr>
          <a:xfrm>
            <a:off x="8731326" y="4305301"/>
            <a:ext cx="3308274" cy="2024062"/>
          </a:xfrm>
          <a:prstGeom prst="rect">
            <a:avLst/>
          </a:prstGeom>
        </p:spPr>
      </p:pic>
    </p:spTree>
    <p:extLst>
      <p:ext uri="{BB962C8B-B14F-4D97-AF65-F5344CB8AC3E}">
        <p14:creationId xmlns:p14="http://schemas.microsoft.com/office/powerpoint/2010/main" val="2741416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Events</a:t>
            </a:r>
            <a:endParaRPr lang="en-US" dirty="0"/>
          </a:p>
        </p:txBody>
      </p:sp>
      <p:sp>
        <p:nvSpPr>
          <p:cNvPr id="3" name="Content Placeholder 2"/>
          <p:cNvSpPr>
            <a:spLocks noGrp="1"/>
          </p:cNvSpPr>
          <p:nvPr>
            <p:ph idx="1"/>
          </p:nvPr>
        </p:nvSpPr>
        <p:spPr>
          <a:xfrm>
            <a:off x="1371600" y="1619738"/>
            <a:ext cx="9601200" cy="3581400"/>
          </a:xfrm>
        </p:spPr>
        <p:txBody>
          <a:bodyPr>
            <a:normAutofit fontScale="92500" lnSpcReduction="10000"/>
          </a:bodyPr>
          <a:lstStyle/>
          <a:p>
            <a:r>
              <a:rPr lang="en-US" sz="2400" dirty="0" smtClean="0"/>
              <a:t>Annual Survey</a:t>
            </a:r>
          </a:p>
          <a:p>
            <a:pPr lvl="1"/>
            <a:r>
              <a:rPr lang="en-US" sz="2400" dirty="0">
                <a:hlinkClick r:id="rId2"/>
              </a:rPr>
              <a:t>https://</a:t>
            </a:r>
            <a:r>
              <a:rPr lang="en-US" sz="2400" dirty="0" smtClean="0">
                <a:hlinkClick r:id="rId2"/>
              </a:rPr>
              <a:t>bostonu.qualtrics.com/jfe/form/SV_578fr2dVIKigBUh</a:t>
            </a:r>
            <a:r>
              <a:rPr lang="en-US" sz="2400" dirty="0" smtClean="0"/>
              <a:t> </a:t>
            </a:r>
          </a:p>
          <a:p>
            <a:r>
              <a:rPr lang="en-US" sz="2400" dirty="0" smtClean="0"/>
              <a:t>Flu Season!</a:t>
            </a:r>
          </a:p>
          <a:p>
            <a:pPr lvl="1"/>
            <a:r>
              <a:rPr lang="en-US" sz="2400" dirty="0" smtClean="0"/>
              <a:t>Sept. 29</a:t>
            </a:r>
          </a:p>
          <a:p>
            <a:pPr lvl="2"/>
            <a:r>
              <a:rPr lang="en-US" sz="2400" dirty="0" smtClean="0"/>
              <a:t>Hiebert Lounge</a:t>
            </a:r>
          </a:p>
          <a:p>
            <a:pPr lvl="2"/>
            <a:r>
              <a:rPr lang="en-US" sz="2400" dirty="0" smtClean="0"/>
              <a:t>11-1pm!</a:t>
            </a:r>
          </a:p>
          <a:p>
            <a:pPr lvl="1"/>
            <a:r>
              <a:rPr lang="en-US" sz="2400" dirty="0" smtClean="0"/>
              <a:t>Oct. 25</a:t>
            </a:r>
          </a:p>
          <a:p>
            <a:pPr lvl="2"/>
            <a:r>
              <a:rPr lang="en-US" sz="2400" dirty="0"/>
              <a:t>85 E. Newton St (Solomon Carter Fuller Building</a:t>
            </a:r>
            <a:r>
              <a:rPr lang="en-US" sz="2400" dirty="0" smtClean="0"/>
              <a:t>)</a:t>
            </a:r>
          </a:p>
          <a:p>
            <a:pPr lvl="2"/>
            <a:r>
              <a:rPr lang="en-US" sz="2400" dirty="0" smtClean="0"/>
              <a:t>5-8pm</a:t>
            </a:r>
            <a:endParaRPr lang="en-US" sz="2400" dirty="0"/>
          </a:p>
          <a:p>
            <a:pPr lvl="1"/>
            <a:endParaRPr lang="en-US" dirty="0" smtClean="0"/>
          </a:p>
          <a:p>
            <a:pPr lvl="2"/>
            <a:endParaRPr lang="en-US" dirty="0"/>
          </a:p>
        </p:txBody>
      </p:sp>
      <p:pic>
        <p:nvPicPr>
          <p:cNvPr id="4" name="Picture 3"/>
          <p:cNvPicPr>
            <a:picLocks noChangeAspect="1"/>
          </p:cNvPicPr>
          <p:nvPr/>
        </p:nvPicPr>
        <p:blipFill>
          <a:blip r:embed="rId3"/>
          <a:stretch>
            <a:fillRect/>
          </a:stretch>
        </p:blipFill>
        <p:spPr>
          <a:xfrm>
            <a:off x="8603772" y="3822700"/>
            <a:ext cx="3536277" cy="2889320"/>
          </a:xfrm>
          <a:prstGeom prst="rect">
            <a:avLst/>
          </a:prstGeom>
        </p:spPr>
      </p:pic>
      <p:pic>
        <p:nvPicPr>
          <p:cNvPr id="5" name="Picture 4"/>
          <p:cNvPicPr>
            <a:picLocks noChangeAspect="1"/>
          </p:cNvPicPr>
          <p:nvPr/>
        </p:nvPicPr>
        <p:blipFill>
          <a:blip r:embed="rId4"/>
          <a:stretch>
            <a:fillRect/>
          </a:stretch>
        </p:blipFill>
        <p:spPr>
          <a:xfrm>
            <a:off x="9098751" y="0"/>
            <a:ext cx="3093250" cy="1619738"/>
          </a:xfrm>
          <a:prstGeom prst="rect">
            <a:avLst/>
          </a:prstGeom>
        </p:spPr>
      </p:pic>
    </p:spTree>
    <p:extLst>
      <p:ext uri="{BB962C8B-B14F-4D97-AF65-F5344CB8AC3E}">
        <p14:creationId xmlns:p14="http://schemas.microsoft.com/office/powerpoint/2010/main" val="86764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032000" y="2452687"/>
            <a:ext cx="3307748" cy="312261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70704912"/>
              </p:ext>
            </p:extLst>
          </p:nvPr>
        </p:nvGraphicFramePr>
        <p:xfrm>
          <a:off x="6692900" y="2161539"/>
          <a:ext cx="9601200" cy="495300"/>
        </p:xfrm>
        <a:graphic>
          <a:graphicData uri="http://schemas.openxmlformats.org/drawingml/2006/table">
            <a:tbl>
              <a:tblPr/>
              <a:tblGrid>
                <a:gridCol w="9601200">
                  <a:extLst>
                    <a:ext uri="{9D8B030D-6E8A-4147-A177-3AD203B41FA5}">
                      <a16:colId xmlns:a16="http://schemas.microsoft.com/office/drawing/2014/main" val="3468489903"/>
                    </a:ext>
                  </a:extLst>
                </a:gridCol>
              </a:tblGrid>
              <a:tr h="0">
                <a:tc>
                  <a:txBody>
                    <a:bodyPr/>
                    <a:lstStyle/>
                    <a:p>
                      <a:pPr algn="l"/>
                      <a:r>
                        <a:rPr lang="en-US" sz="2000" b="1" dirty="0">
                          <a:solidFill>
                            <a:srgbClr val="000000"/>
                          </a:solidFill>
                          <a:effectLst/>
                          <a:latin typeface="+mj-lt"/>
                        </a:rPr>
                        <a:t>Deadline- October 6, 2017</a:t>
                      </a:r>
                      <a:endParaRPr lang="en-US" sz="2000" b="1" dirty="0">
                        <a:solidFill>
                          <a:srgbClr val="D00000"/>
                        </a:solidFill>
                        <a:effectLst/>
                        <a:latin typeface="+mj-lt"/>
                      </a:endParaRPr>
                    </a:p>
                  </a:txBody>
                  <a:tcPr marL="95250" marR="190500" marT="95250" marB="95250">
                    <a:lnL>
                      <a:noFill/>
                    </a:lnL>
                    <a:lnR>
                      <a:noFill/>
                    </a:lnR>
                    <a:lnT>
                      <a:noFill/>
                    </a:lnT>
                    <a:lnB>
                      <a:noFill/>
                    </a:lnB>
                  </a:tcPr>
                </a:tc>
                <a:extLst>
                  <a:ext uri="{0D108BD9-81ED-4DB2-BD59-A6C34878D82A}">
                    <a16:rowId xmlns:a16="http://schemas.microsoft.com/office/drawing/2014/main" val="394426912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587060182"/>
              </p:ext>
            </p:extLst>
          </p:nvPr>
        </p:nvGraphicFramePr>
        <p:xfrm>
          <a:off x="6337300" y="2381318"/>
          <a:ext cx="4610100" cy="3512820"/>
        </p:xfrm>
        <a:graphic>
          <a:graphicData uri="http://schemas.openxmlformats.org/drawingml/2006/table">
            <a:tbl>
              <a:tblPr/>
              <a:tblGrid>
                <a:gridCol w="4610100">
                  <a:extLst>
                    <a:ext uri="{9D8B030D-6E8A-4147-A177-3AD203B41FA5}">
                      <a16:colId xmlns:a16="http://schemas.microsoft.com/office/drawing/2014/main" val="2388695715"/>
                    </a:ext>
                  </a:extLst>
                </a:gridCol>
              </a:tblGrid>
              <a:tr h="2618423">
                <a:tc>
                  <a:txBody>
                    <a:bodyPr/>
                    <a:lstStyle/>
                    <a:p>
                      <a:pPr algn="l"/>
                      <a:endParaRPr lang="en-US" dirty="0">
                        <a:solidFill>
                          <a:srgbClr val="4C4C4C"/>
                        </a:solidFill>
                        <a:effectLst/>
                        <a:latin typeface="Arial" panose="020B0604020202020204" pitchFamily="34" charset="0"/>
                      </a:endParaRPr>
                    </a:p>
                    <a:p>
                      <a:pPr algn="l"/>
                      <a:r>
                        <a:rPr lang="en-US" sz="2000" dirty="0">
                          <a:solidFill>
                            <a:srgbClr val="000000"/>
                          </a:solidFill>
                          <a:effectLst/>
                          <a:latin typeface="+mj-lt"/>
                        </a:rPr>
                        <a:t>Have you ordered your SPH apparel yet? The store will be active until next Friday,</a:t>
                      </a:r>
                      <a:r>
                        <a:rPr lang="en-US" sz="2000" dirty="0">
                          <a:solidFill>
                            <a:srgbClr val="4C4C4C"/>
                          </a:solidFill>
                          <a:effectLst/>
                          <a:latin typeface="+mj-lt"/>
                        </a:rPr>
                        <a:t> </a:t>
                      </a:r>
                      <a:r>
                        <a:rPr lang="en-US" sz="2000" b="1" dirty="0">
                          <a:solidFill>
                            <a:srgbClr val="000000"/>
                          </a:solidFill>
                          <a:effectLst/>
                          <a:latin typeface="+mj-lt"/>
                        </a:rPr>
                        <a:t>October 6th, 2017. </a:t>
                      </a:r>
                      <a:r>
                        <a:rPr lang="en-US" sz="2000" dirty="0">
                          <a:solidFill>
                            <a:srgbClr val="000000"/>
                          </a:solidFill>
                          <a:effectLst/>
                          <a:latin typeface="+mj-lt"/>
                        </a:rPr>
                        <a:t>The product will ship within two </a:t>
                      </a:r>
                      <a:r>
                        <a:rPr lang="en-US" sz="2000" dirty="0" smtClean="0">
                          <a:solidFill>
                            <a:srgbClr val="000000"/>
                          </a:solidFill>
                          <a:effectLst/>
                          <a:latin typeface="+mj-lt"/>
                        </a:rPr>
                        <a:t>weeks after </a:t>
                      </a:r>
                      <a:r>
                        <a:rPr lang="en-US" sz="2000" dirty="0">
                          <a:solidFill>
                            <a:srgbClr val="000000"/>
                          </a:solidFill>
                          <a:effectLst/>
                          <a:latin typeface="+mj-lt"/>
                        </a:rPr>
                        <a:t>the end of the campaign date. This year, the funds collected will go towards helping communities in Houston and Florida affected by the recent hurricanes. Show off your favorite SPH apparel and shop for a good cause!</a:t>
                      </a:r>
                      <a:endParaRPr lang="en-US" sz="2000" dirty="0">
                        <a:solidFill>
                          <a:srgbClr val="4C4C4C"/>
                        </a:solidFill>
                        <a:effectLst/>
                        <a:latin typeface="+mj-lt"/>
                      </a:endParaRPr>
                    </a:p>
                  </a:txBody>
                  <a:tcPr marL="95250" marR="190500" marT="95250" marB="95250">
                    <a:lnL>
                      <a:noFill/>
                    </a:lnL>
                    <a:lnR>
                      <a:noFill/>
                    </a:lnR>
                    <a:lnT>
                      <a:noFill/>
                    </a:lnT>
                    <a:lnB>
                      <a:noFill/>
                    </a:lnB>
                  </a:tcPr>
                </a:tc>
                <a:extLst>
                  <a:ext uri="{0D108BD9-81ED-4DB2-BD59-A6C34878D82A}">
                    <a16:rowId xmlns:a16="http://schemas.microsoft.com/office/drawing/2014/main" val="3886619969"/>
                  </a:ext>
                </a:extLst>
              </a:tr>
            </a:tbl>
          </a:graphicData>
        </a:graphic>
      </p:graphicFrame>
      <p:sp>
        <p:nvSpPr>
          <p:cNvPr id="9" name="TextBox 8"/>
          <p:cNvSpPr txBox="1"/>
          <p:nvPr/>
        </p:nvSpPr>
        <p:spPr>
          <a:xfrm>
            <a:off x="2032000" y="863600"/>
            <a:ext cx="9461500" cy="769441"/>
          </a:xfrm>
          <a:prstGeom prst="rect">
            <a:avLst/>
          </a:prstGeom>
          <a:noFill/>
        </p:spPr>
        <p:txBody>
          <a:bodyPr wrap="square" rtlCol="0">
            <a:spAutoFit/>
          </a:bodyPr>
          <a:lstStyle/>
          <a:p>
            <a:r>
              <a:rPr lang="en-US" sz="4400" dirty="0"/>
              <a:t>SPH </a:t>
            </a:r>
            <a:r>
              <a:rPr lang="en-US" sz="4400" dirty="0" smtClean="0"/>
              <a:t>Apparel Sale</a:t>
            </a:r>
            <a:endParaRPr lang="en-US" sz="4400" dirty="0"/>
          </a:p>
        </p:txBody>
      </p:sp>
      <p:sp>
        <p:nvSpPr>
          <p:cNvPr id="10" name="TextBox 9"/>
          <p:cNvSpPr txBox="1"/>
          <p:nvPr/>
        </p:nvSpPr>
        <p:spPr>
          <a:xfrm>
            <a:off x="6515100" y="6237038"/>
            <a:ext cx="5676900" cy="369332"/>
          </a:xfrm>
          <a:prstGeom prst="rect">
            <a:avLst/>
          </a:prstGeom>
          <a:noFill/>
        </p:spPr>
        <p:txBody>
          <a:bodyPr wrap="square" rtlCol="0">
            <a:spAutoFit/>
          </a:bodyPr>
          <a:lstStyle/>
          <a:p>
            <a:r>
              <a:rPr lang="en-US" dirty="0">
                <a:hlinkClick r:id="rId3"/>
              </a:rPr>
              <a:t>https://</a:t>
            </a:r>
            <a:r>
              <a:rPr lang="en-US" dirty="0" smtClean="0">
                <a:hlinkClick r:id="rId3"/>
              </a:rPr>
              <a:t>bustudentfundraisers.ignitecx.com/SPHFall17</a:t>
            </a:r>
            <a:r>
              <a:rPr lang="en-US" dirty="0" smtClean="0"/>
              <a:t> </a:t>
            </a:r>
            <a:endParaRPr lang="en-US" dirty="0"/>
          </a:p>
        </p:txBody>
      </p:sp>
    </p:spTree>
    <p:extLst>
      <p:ext uri="{BB962C8B-B14F-4D97-AF65-F5344CB8AC3E}">
        <p14:creationId xmlns:p14="http://schemas.microsoft.com/office/powerpoint/2010/main" val="584741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8587" y="622300"/>
            <a:ext cx="8166100" cy="393700"/>
          </a:xfrm>
        </p:spPr>
        <p:txBody>
          <a:bodyPr>
            <a:noAutofit/>
          </a:bodyPr>
          <a:lstStyle/>
          <a:p>
            <a:r>
              <a:rPr lang="en-US" dirty="0" smtClean="0"/>
              <a:t>Speaker Series</a:t>
            </a:r>
            <a:r>
              <a:rPr lang="en-US" dirty="0"/>
              <a:t/>
            </a:r>
            <a:br>
              <a:rPr lang="en-US" dirty="0"/>
            </a:br>
            <a:endParaRPr lang="en-US" dirty="0"/>
          </a:p>
        </p:txBody>
      </p:sp>
      <p:sp>
        <p:nvSpPr>
          <p:cNvPr id="3" name="Content Placeholder 2"/>
          <p:cNvSpPr>
            <a:spLocks noGrp="1"/>
          </p:cNvSpPr>
          <p:nvPr>
            <p:ph idx="1"/>
          </p:nvPr>
        </p:nvSpPr>
        <p:spPr>
          <a:xfrm>
            <a:off x="1104900" y="1701800"/>
            <a:ext cx="5233987" cy="4013200"/>
          </a:xfrm>
        </p:spPr>
        <p:txBody>
          <a:bodyPr>
            <a:normAutofit fontScale="92500" lnSpcReduction="10000"/>
          </a:bodyPr>
          <a:lstStyle/>
          <a:p>
            <a:r>
              <a:rPr lang="en-US" sz="2400" dirty="0"/>
              <a:t>Please join the Health and Human Rights Caucus and the Center of Health Law, Ethics &amp; Human Rights welcome Harold </a:t>
            </a:r>
            <a:r>
              <a:rPr lang="en-US" sz="2400" dirty="0" err="1"/>
              <a:t>Koh</a:t>
            </a:r>
            <a:r>
              <a:rPr lang="en-US" sz="2400" dirty="0"/>
              <a:t>, International Law Professor at Yale Law School for "Public Health as a Human Right: The Case for Tobacco Control." Harold </a:t>
            </a:r>
            <a:r>
              <a:rPr lang="en-US" sz="2400" dirty="0" err="1"/>
              <a:t>Koh</a:t>
            </a:r>
            <a:r>
              <a:rPr lang="en-US" sz="2400" dirty="0"/>
              <a:t> is one of the nation's leading experts in international law, national security and human rights.</a:t>
            </a:r>
          </a:p>
          <a:p>
            <a:r>
              <a:rPr lang="en-US" sz="2400" dirty="0"/>
              <a:t>RSVP is required as lunch will be served.</a:t>
            </a:r>
          </a:p>
          <a:p>
            <a:endParaRPr lang="en-US" dirty="0"/>
          </a:p>
        </p:txBody>
      </p:sp>
      <p:pic>
        <p:nvPicPr>
          <p:cNvPr id="5" name="Picture 4"/>
          <p:cNvPicPr>
            <a:picLocks noChangeAspect="1"/>
          </p:cNvPicPr>
          <p:nvPr/>
        </p:nvPicPr>
        <p:blipFill>
          <a:blip r:embed="rId2"/>
          <a:stretch>
            <a:fillRect/>
          </a:stretch>
        </p:blipFill>
        <p:spPr>
          <a:xfrm>
            <a:off x="6397683" y="622300"/>
            <a:ext cx="5794317" cy="6235700"/>
          </a:xfrm>
          <a:prstGeom prst="rect">
            <a:avLst/>
          </a:prstGeom>
        </p:spPr>
      </p:pic>
    </p:spTree>
    <p:extLst>
      <p:ext uri="{BB962C8B-B14F-4D97-AF65-F5344CB8AC3E}">
        <p14:creationId xmlns:p14="http://schemas.microsoft.com/office/powerpoint/2010/main" val="1937217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SPH Stories</a:t>
            </a:r>
            <a:endParaRPr lang="en-US" dirty="0"/>
          </a:p>
        </p:txBody>
      </p:sp>
      <p:sp>
        <p:nvSpPr>
          <p:cNvPr id="3" name="Content Placeholder 2"/>
          <p:cNvSpPr>
            <a:spLocks noGrp="1"/>
          </p:cNvSpPr>
          <p:nvPr>
            <p:ph idx="1"/>
          </p:nvPr>
        </p:nvSpPr>
        <p:spPr>
          <a:xfrm>
            <a:off x="1270000" y="1435100"/>
            <a:ext cx="10370457" cy="5422900"/>
          </a:xfrm>
        </p:spPr>
        <p:txBody>
          <a:bodyPr>
            <a:normAutofit fontScale="92500" lnSpcReduction="10000"/>
          </a:bodyPr>
          <a:lstStyle/>
          <a:p>
            <a:r>
              <a:rPr lang="en-US" dirty="0"/>
              <a:t>Volunteer to </a:t>
            </a:r>
            <a:r>
              <a:rPr lang="en-US" dirty="0" smtClean="0"/>
              <a:t>table</a:t>
            </a:r>
          </a:p>
          <a:p>
            <a:pPr lvl="1"/>
            <a:r>
              <a:rPr lang="en-US" dirty="0" smtClean="0"/>
              <a:t>Oct 16</a:t>
            </a:r>
            <a:r>
              <a:rPr lang="en-US" baseline="30000" dirty="0" smtClean="0"/>
              <a:t>th</a:t>
            </a:r>
            <a:r>
              <a:rPr lang="en-US" dirty="0" smtClean="0"/>
              <a:t>-Oct 20</a:t>
            </a:r>
            <a:r>
              <a:rPr lang="en-US" baseline="30000" dirty="0" smtClean="0"/>
              <a:t>th</a:t>
            </a:r>
            <a:r>
              <a:rPr lang="en-US" dirty="0" smtClean="0"/>
              <a:t> </a:t>
            </a:r>
            <a:endParaRPr lang="en-US" dirty="0"/>
          </a:p>
          <a:p>
            <a:r>
              <a:rPr lang="en-US" dirty="0" smtClean="0"/>
              <a:t>Spread the word</a:t>
            </a:r>
          </a:p>
          <a:p>
            <a:r>
              <a:rPr lang="en-US" dirty="0" smtClean="0"/>
              <a:t>Keep </a:t>
            </a:r>
            <a:r>
              <a:rPr lang="en-US" dirty="0"/>
              <a:t>an eye out on your emails!</a:t>
            </a:r>
          </a:p>
          <a:p>
            <a:r>
              <a:rPr lang="en-US" dirty="0"/>
              <a:t>Submit a story for BUSPH stories</a:t>
            </a:r>
          </a:p>
          <a:p>
            <a:pPr lvl="1"/>
            <a:r>
              <a:rPr lang="en-US" dirty="0">
                <a:hlinkClick r:id="rId2"/>
              </a:rPr>
              <a:t>phsenate@bu.edu</a:t>
            </a:r>
            <a:r>
              <a:rPr lang="en-US" dirty="0"/>
              <a:t>  </a:t>
            </a:r>
          </a:p>
          <a:p>
            <a:r>
              <a:rPr lang="en-US" dirty="0"/>
              <a:t>Submit a </a:t>
            </a:r>
            <a:r>
              <a:rPr lang="en-US" dirty="0" smtClean="0"/>
              <a:t>story 5-7min by </a:t>
            </a:r>
            <a:r>
              <a:rPr lang="en-US" dirty="0"/>
              <a:t>Friday, </a:t>
            </a:r>
            <a:r>
              <a:rPr lang="en-US" b="1" dirty="0"/>
              <a:t>October </a:t>
            </a:r>
            <a:r>
              <a:rPr lang="en-US" b="1" dirty="0" smtClean="0"/>
              <a:t>13</a:t>
            </a:r>
            <a:endParaRPr lang="en-US" b="1" dirty="0"/>
          </a:p>
          <a:p>
            <a:r>
              <a:rPr lang="en-US" b="1" dirty="0"/>
              <a:t>Share your story!</a:t>
            </a:r>
          </a:p>
          <a:p>
            <a:pPr lvl="1"/>
            <a:r>
              <a:rPr lang="en-US" dirty="0"/>
              <a:t>Speech</a:t>
            </a:r>
          </a:p>
          <a:p>
            <a:pPr lvl="1"/>
            <a:r>
              <a:rPr lang="en-US" dirty="0"/>
              <a:t>Art</a:t>
            </a:r>
          </a:p>
          <a:p>
            <a:pPr lvl="1"/>
            <a:r>
              <a:rPr lang="en-US" dirty="0"/>
              <a:t>Song</a:t>
            </a:r>
          </a:p>
          <a:p>
            <a:r>
              <a:rPr lang="en-US" dirty="0"/>
              <a:t>Attend Signature Event </a:t>
            </a:r>
          </a:p>
          <a:p>
            <a:pPr lvl="1"/>
            <a:r>
              <a:rPr lang="en-US" dirty="0"/>
              <a:t>Friday, OCT 20</a:t>
            </a:r>
            <a:r>
              <a:rPr lang="en-US" baseline="30000" dirty="0"/>
              <a:t>th</a:t>
            </a:r>
            <a:r>
              <a:rPr lang="en-US" dirty="0"/>
              <a:t> </a:t>
            </a:r>
            <a:r>
              <a:rPr lang="en-US" dirty="0" smtClean="0"/>
              <a:t>6:30-9:00pm </a:t>
            </a:r>
            <a:r>
              <a:rPr lang="en-US" dirty="0"/>
              <a:t>Keefer </a:t>
            </a:r>
            <a:r>
              <a:rPr lang="en-US" dirty="0" smtClean="0"/>
              <a:t>Auditorium</a:t>
            </a:r>
          </a:p>
          <a:p>
            <a:pPr lvl="1"/>
            <a:r>
              <a:rPr lang="en-US" dirty="0" smtClean="0"/>
              <a:t>Prizes Prizes Prizes!</a:t>
            </a:r>
          </a:p>
          <a:p>
            <a:pPr marL="530352" lvl="1" indent="0">
              <a:buNone/>
            </a:pPr>
            <a:endParaRPr lang="en-US" dirty="0" smtClean="0"/>
          </a:p>
          <a:p>
            <a:pPr lvl="1"/>
            <a:endParaRPr lang="en-US" dirty="0"/>
          </a:p>
          <a:p>
            <a:pPr lvl="1"/>
            <a:endParaRPr lang="en-US" dirty="0"/>
          </a:p>
        </p:txBody>
      </p:sp>
      <p:pic>
        <p:nvPicPr>
          <p:cNvPr id="4" name="Picture 3"/>
          <p:cNvPicPr>
            <a:picLocks noChangeAspect="1"/>
          </p:cNvPicPr>
          <p:nvPr/>
        </p:nvPicPr>
        <p:blipFill>
          <a:blip r:embed="rId3"/>
          <a:stretch>
            <a:fillRect/>
          </a:stretch>
        </p:blipFill>
        <p:spPr>
          <a:xfrm>
            <a:off x="6857442" y="826477"/>
            <a:ext cx="4783015" cy="2690446"/>
          </a:xfrm>
          <a:prstGeom prst="rect">
            <a:avLst/>
          </a:prstGeom>
        </p:spPr>
      </p:pic>
    </p:spTree>
    <p:extLst>
      <p:ext uri="{BB962C8B-B14F-4D97-AF65-F5344CB8AC3E}">
        <p14:creationId xmlns:p14="http://schemas.microsoft.com/office/powerpoint/2010/main" val="1198274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71600" y="2400300"/>
            <a:ext cx="2655175" cy="3581400"/>
          </a:xfrm>
          <a:prstGeom prst="rect">
            <a:avLst/>
          </a:prstGeom>
        </p:spPr>
      </p:pic>
      <p:pic>
        <p:nvPicPr>
          <p:cNvPr id="5" name="Picture 4"/>
          <p:cNvPicPr>
            <a:picLocks noChangeAspect="1"/>
          </p:cNvPicPr>
          <p:nvPr/>
        </p:nvPicPr>
        <p:blipFill>
          <a:blip r:embed="rId3"/>
          <a:stretch>
            <a:fillRect/>
          </a:stretch>
        </p:blipFill>
        <p:spPr>
          <a:xfrm>
            <a:off x="5137587" y="4433090"/>
            <a:ext cx="3838575" cy="2305050"/>
          </a:xfrm>
          <a:prstGeom prst="rect">
            <a:avLst/>
          </a:prstGeom>
        </p:spPr>
      </p:pic>
      <p:pic>
        <p:nvPicPr>
          <p:cNvPr id="6" name="Picture 5"/>
          <p:cNvPicPr>
            <a:picLocks noChangeAspect="1"/>
          </p:cNvPicPr>
          <p:nvPr/>
        </p:nvPicPr>
        <p:blipFill>
          <a:blip r:embed="rId4"/>
          <a:stretch>
            <a:fillRect/>
          </a:stretch>
        </p:blipFill>
        <p:spPr>
          <a:xfrm>
            <a:off x="10086975" y="2509040"/>
            <a:ext cx="2105025" cy="4348960"/>
          </a:xfrm>
          <a:prstGeom prst="rect">
            <a:avLst/>
          </a:prstGeom>
        </p:spPr>
      </p:pic>
      <p:pic>
        <p:nvPicPr>
          <p:cNvPr id="7" name="Picture 6"/>
          <p:cNvPicPr>
            <a:picLocks noChangeAspect="1"/>
          </p:cNvPicPr>
          <p:nvPr/>
        </p:nvPicPr>
        <p:blipFill>
          <a:blip r:embed="rId5"/>
          <a:stretch>
            <a:fillRect/>
          </a:stretch>
        </p:blipFill>
        <p:spPr>
          <a:xfrm>
            <a:off x="4747260" y="1023937"/>
            <a:ext cx="3886200" cy="2295525"/>
          </a:xfrm>
          <a:prstGeom prst="rect">
            <a:avLst/>
          </a:prstGeom>
        </p:spPr>
      </p:pic>
    </p:spTree>
    <p:extLst>
      <p:ext uri="{BB962C8B-B14F-4D97-AF65-F5344CB8AC3E}">
        <p14:creationId xmlns:p14="http://schemas.microsoft.com/office/powerpoint/2010/main" val="3610341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Resources</a:t>
            </a:r>
            <a:endParaRPr lang="en-US" dirty="0"/>
          </a:p>
        </p:txBody>
      </p:sp>
      <p:sp>
        <p:nvSpPr>
          <p:cNvPr id="3" name="Content Placeholder 2"/>
          <p:cNvSpPr>
            <a:spLocks noGrp="1"/>
          </p:cNvSpPr>
          <p:nvPr>
            <p:ph idx="1"/>
          </p:nvPr>
        </p:nvSpPr>
        <p:spPr>
          <a:xfrm>
            <a:off x="1244600" y="1531256"/>
            <a:ext cx="9728200" cy="3980543"/>
          </a:xfrm>
        </p:spPr>
        <p:txBody>
          <a:bodyPr>
            <a:normAutofit fontScale="92500" lnSpcReduction="10000"/>
          </a:bodyPr>
          <a:lstStyle/>
          <a:p>
            <a:r>
              <a:rPr lang="en-US" sz="2200" dirty="0" smtClean="0"/>
              <a:t>Access Student Calendar </a:t>
            </a:r>
          </a:p>
          <a:p>
            <a:pPr lvl="1"/>
            <a:r>
              <a:rPr lang="en-US" sz="2200" dirty="0" smtClean="0"/>
              <a:t>Resources</a:t>
            </a:r>
          </a:p>
          <a:p>
            <a:pPr lvl="1"/>
            <a:r>
              <a:rPr lang="en-US" sz="2200" dirty="0" smtClean="0"/>
              <a:t>Student Dashboard</a:t>
            </a:r>
          </a:p>
          <a:p>
            <a:pPr lvl="1"/>
            <a:r>
              <a:rPr lang="en-US" sz="2200" dirty="0" smtClean="0"/>
              <a:t>Join a Student Organization!</a:t>
            </a:r>
          </a:p>
          <a:p>
            <a:r>
              <a:rPr lang="en-US" sz="2200" dirty="0" smtClean="0"/>
              <a:t>Graduate Student Life Resources</a:t>
            </a:r>
          </a:p>
          <a:p>
            <a:pPr lvl="1"/>
            <a:r>
              <a:rPr lang="en-US" sz="2200" dirty="0"/>
              <a:t>Mahogany Price</a:t>
            </a:r>
          </a:p>
          <a:p>
            <a:pPr lvl="1"/>
            <a:r>
              <a:rPr lang="en-US" sz="2200" dirty="0"/>
              <a:t>Mary Murphy-Phillips</a:t>
            </a:r>
          </a:p>
          <a:p>
            <a:pPr lvl="1"/>
            <a:r>
              <a:rPr lang="en-US" sz="2200" dirty="0"/>
              <a:t>Erica Townsend</a:t>
            </a:r>
          </a:p>
          <a:p>
            <a:pPr lvl="1"/>
            <a:r>
              <a:rPr lang="en-US" sz="2200" dirty="0">
                <a:hlinkClick r:id="rId2"/>
              </a:rPr>
              <a:t>sphgsl@bu.edu</a:t>
            </a:r>
            <a:r>
              <a:rPr lang="en-US" sz="2200" dirty="0"/>
              <a:t> </a:t>
            </a:r>
            <a:endParaRPr lang="en-US" sz="2200" dirty="0" smtClean="0"/>
          </a:p>
          <a:p>
            <a:r>
              <a:rPr lang="en-US" sz="2200" dirty="0" smtClean="0"/>
              <a:t>Certificate Advising Fair!</a:t>
            </a:r>
          </a:p>
          <a:p>
            <a:pPr lvl="1"/>
            <a:r>
              <a:rPr lang="en-US" sz="2200" dirty="0" smtClean="0"/>
              <a:t>4:30-6pm Hiebert Lounge </a:t>
            </a:r>
            <a:r>
              <a:rPr lang="en-US" sz="2200" b="1" dirty="0" smtClean="0"/>
              <a:t>Oct. 2</a:t>
            </a:r>
          </a:p>
          <a:p>
            <a:pPr marL="530352" lvl="1" indent="0">
              <a:buNone/>
            </a:pPr>
            <a:endParaRPr lang="en-US" dirty="0" smtClean="0"/>
          </a:p>
          <a:p>
            <a:pPr marL="530352" lvl="1" indent="0">
              <a:buNone/>
            </a:pPr>
            <a:endParaRPr lang="en-US" dirty="0"/>
          </a:p>
        </p:txBody>
      </p:sp>
      <p:pic>
        <p:nvPicPr>
          <p:cNvPr id="4" name="Picture 3"/>
          <p:cNvPicPr>
            <a:picLocks noChangeAspect="1"/>
          </p:cNvPicPr>
          <p:nvPr/>
        </p:nvPicPr>
        <p:blipFill>
          <a:blip r:embed="rId3"/>
          <a:stretch>
            <a:fillRect/>
          </a:stretch>
        </p:blipFill>
        <p:spPr>
          <a:xfrm>
            <a:off x="6723743" y="564469"/>
            <a:ext cx="4905375" cy="5514975"/>
          </a:xfrm>
          <a:prstGeom prst="rect">
            <a:avLst/>
          </a:prstGeom>
        </p:spPr>
      </p:pic>
      <p:sp>
        <p:nvSpPr>
          <p:cNvPr id="5" name="TextBox 4"/>
          <p:cNvSpPr txBox="1"/>
          <p:nvPr/>
        </p:nvSpPr>
        <p:spPr>
          <a:xfrm>
            <a:off x="6540500" y="6357254"/>
            <a:ext cx="6026830" cy="369332"/>
          </a:xfrm>
          <a:prstGeom prst="rect">
            <a:avLst/>
          </a:prstGeom>
          <a:noFill/>
        </p:spPr>
        <p:txBody>
          <a:bodyPr wrap="square" rtlCol="0">
            <a:spAutoFit/>
          </a:bodyPr>
          <a:lstStyle/>
          <a:p>
            <a:r>
              <a:rPr lang="en-US" dirty="0">
                <a:hlinkClick r:id="rId4"/>
              </a:rPr>
              <a:t>http://www.bu.edu/sph/students/sph-student-dashboard</a:t>
            </a:r>
            <a:r>
              <a:rPr lang="en-US" dirty="0" smtClean="0">
                <a:hlinkClick r:id="rId4"/>
              </a:rPr>
              <a:t>/</a:t>
            </a:r>
            <a:r>
              <a:rPr lang="en-US" dirty="0" smtClean="0"/>
              <a:t> </a:t>
            </a:r>
            <a:endParaRPr lang="en-US" dirty="0"/>
          </a:p>
        </p:txBody>
      </p:sp>
    </p:spTree>
    <p:extLst>
      <p:ext uri="{BB962C8B-B14F-4D97-AF65-F5344CB8AC3E}">
        <p14:creationId xmlns:p14="http://schemas.microsoft.com/office/powerpoint/2010/main" val="3387641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Reach out!!</a:t>
            </a:r>
            <a:endParaRPr lang="en-US" dirty="0"/>
          </a:p>
        </p:txBody>
      </p:sp>
      <p:sp>
        <p:nvSpPr>
          <p:cNvPr id="3" name="Content Placeholder 2"/>
          <p:cNvSpPr>
            <a:spLocks noGrp="1"/>
          </p:cNvSpPr>
          <p:nvPr>
            <p:ph idx="1"/>
          </p:nvPr>
        </p:nvSpPr>
        <p:spPr>
          <a:xfrm>
            <a:off x="4599940" y="2865120"/>
            <a:ext cx="9601200" cy="3581400"/>
          </a:xfrm>
        </p:spPr>
        <p:txBody>
          <a:bodyPr>
            <a:normAutofit/>
          </a:bodyPr>
          <a:lstStyle/>
          <a:p>
            <a:pPr marL="0" indent="0">
              <a:buNone/>
            </a:pPr>
            <a:r>
              <a:rPr lang="en-US" sz="3000" dirty="0" smtClean="0">
                <a:hlinkClick r:id="rId2"/>
              </a:rPr>
              <a:t>phsenate@bu.edu</a:t>
            </a:r>
            <a:r>
              <a:rPr lang="en-US" sz="3000" dirty="0" smtClean="0"/>
              <a:t> </a:t>
            </a:r>
            <a:endParaRPr lang="en-US" sz="3000" dirty="0"/>
          </a:p>
        </p:txBody>
      </p:sp>
    </p:spTree>
    <p:extLst>
      <p:ext uri="{BB962C8B-B14F-4D97-AF65-F5344CB8AC3E}">
        <p14:creationId xmlns:p14="http://schemas.microsoft.com/office/powerpoint/2010/main" val="40535016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Coffee Chat</a:t>
            </a:r>
            <a:endParaRPr lang="en-US" dirty="0"/>
          </a:p>
        </p:txBody>
      </p:sp>
      <p:sp>
        <p:nvSpPr>
          <p:cNvPr id="3" name="Content Placeholder 2"/>
          <p:cNvSpPr>
            <a:spLocks noGrp="1"/>
          </p:cNvSpPr>
          <p:nvPr>
            <p:ph idx="1"/>
          </p:nvPr>
        </p:nvSpPr>
        <p:spPr>
          <a:xfrm>
            <a:off x="1371600" y="1104447"/>
            <a:ext cx="9601200" cy="3581400"/>
          </a:xfrm>
        </p:spPr>
        <p:txBody>
          <a:bodyPr/>
          <a:lstStyle/>
          <a:p>
            <a:pPr marL="0" indent="0">
              <a:buNone/>
            </a:pPr>
            <a:endParaRPr lang="en-US" dirty="0"/>
          </a:p>
          <a:p>
            <a:pPr marL="0" indent="0">
              <a:buNone/>
            </a:pPr>
            <a:endParaRPr lang="en-US" dirty="0" smtClean="0"/>
          </a:p>
          <a:p>
            <a:pPr marL="0" indent="0">
              <a:buNone/>
            </a:pPr>
            <a:r>
              <a:rPr lang="en-US" dirty="0" smtClean="0"/>
              <a:t>			</a:t>
            </a:r>
            <a:r>
              <a:rPr lang="en-US" sz="2500" dirty="0" smtClean="0"/>
              <a:t>Healthier Book Talk with Dean </a:t>
            </a:r>
            <a:r>
              <a:rPr lang="en-US" sz="2500" dirty="0" err="1" smtClean="0"/>
              <a:t>Galea</a:t>
            </a:r>
            <a:endParaRPr lang="en-US" sz="2500" dirty="0" smtClean="0"/>
          </a:p>
          <a:p>
            <a:pPr marL="3730752" lvl="8" indent="0">
              <a:buNone/>
            </a:pPr>
            <a:r>
              <a:rPr lang="en-US" sz="2000" dirty="0" smtClean="0"/>
              <a:t>Barnes &amp; Nobles 7pm Today!</a:t>
            </a:r>
          </a:p>
          <a:p>
            <a:pPr lvl="1"/>
            <a:endParaRPr lang="en-US" dirty="0"/>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8522" y="3594553"/>
            <a:ext cx="4153478" cy="3263447"/>
          </a:xfrm>
          <a:prstGeom prst="rect">
            <a:avLst/>
          </a:prstGeom>
        </p:spPr>
      </p:pic>
    </p:spTree>
    <p:extLst>
      <p:ext uri="{BB962C8B-B14F-4D97-AF65-F5344CB8AC3E}">
        <p14:creationId xmlns:p14="http://schemas.microsoft.com/office/powerpoint/2010/main" val="3905464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A2E40"/>
      </a:dk2>
      <a:lt2>
        <a:srgbClr val="EBE7DD"/>
      </a:lt2>
      <a:accent1>
        <a:srgbClr val="69A1AB"/>
      </a:accent1>
      <a:accent2>
        <a:srgbClr val="F2C418"/>
      </a:accent2>
      <a:accent3>
        <a:srgbClr val="87492C"/>
      </a:accent3>
      <a:accent4>
        <a:srgbClr val="4A845E"/>
      </a:accent4>
      <a:accent5>
        <a:srgbClr val="DC9528"/>
      </a:accent5>
      <a:accent6>
        <a:srgbClr val="9A5D78"/>
      </a:accent6>
      <a:hlink>
        <a:srgbClr val="66C8E3"/>
      </a:hlink>
      <a:folHlink>
        <a:srgbClr val="B162A1"/>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17F9D331-421E-442F-B033-AF5B21A44854}"/>
    </a:ext>
  </a:extLst>
</a:theme>
</file>

<file path=docProps/app.xml><?xml version="1.0" encoding="utf-8"?>
<Properties xmlns="http://schemas.openxmlformats.org/officeDocument/2006/extended-properties" xmlns:vt="http://schemas.openxmlformats.org/officeDocument/2006/docPropsVTypes">
  <Template>TM10001105[[fn=Crop]]</Template>
  <TotalTime>1917</TotalTime>
  <Words>382</Words>
  <Application>Microsoft Office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Franklin Gothic Book</vt:lpstr>
      <vt:lpstr>Wingdings</vt:lpstr>
      <vt:lpstr>Crop</vt:lpstr>
      <vt:lpstr>Boston University School of Public Health Student Senate </vt:lpstr>
      <vt:lpstr>Who We Are</vt:lpstr>
      <vt:lpstr>What We Do</vt:lpstr>
      <vt:lpstr>What You Do</vt:lpstr>
      <vt:lpstr>Upcoming Events</vt:lpstr>
      <vt:lpstr>PowerPoint Presentation</vt:lpstr>
      <vt:lpstr>Speaker Series </vt:lpstr>
      <vt:lpstr>SPH Stories</vt:lpstr>
      <vt:lpstr>PowerPoint Presentation</vt:lpstr>
      <vt:lpstr>Student Resources</vt:lpstr>
      <vt:lpstr>Questions? Reach out!!</vt:lpstr>
      <vt:lpstr>Coffee Chat</vt:lpstr>
    </vt:vector>
  </TitlesOfParts>
  <Company>Boston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Boston University School of Public Health Student Senate</dc:title>
  <dc:creator>Olaoluwa Omotowa</dc:creator>
  <cp:lastModifiedBy>Townsend, Erica L</cp:lastModifiedBy>
  <cp:revision>25</cp:revision>
  <dcterms:created xsi:type="dcterms:W3CDTF">2017-09-20T22:06:04Z</dcterms:created>
  <dcterms:modified xsi:type="dcterms:W3CDTF">2017-09-25T22:35:25Z</dcterms:modified>
</cp:coreProperties>
</file>