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75" r:id="rId5"/>
    <p:sldId id="259" r:id="rId6"/>
    <p:sldId id="272" r:id="rId7"/>
    <p:sldId id="260" r:id="rId8"/>
    <p:sldId id="261" r:id="rId9"/>
    <p:sldId id="262" r:id="rId10"/>
    <p:sldId id="274" r:id="rId11"/>
    <p:sldId id="269" r:id="rId12"/>
    <p:sldId id="263" r:id="rId13"/>
    <p:sldId id="277" r:id="rId14"/>
    <p:sldId id="276" r:id="rId15"/>
    <p:sldId id="273" r:id="rId16"/>
    <p:sldId id="265" r:id="rId17"/>
    <p:sldId id="267" r:id="rId18"/>
  </p:sldIdLst>
  <p:sldSz cx="9144000" cy="5143500" type="screen16x9"/>
  <p:notesSz cx="6858000" cy="9144000"/>
  <p:embeddedFontLst>
    <p:embeddedFont>
      <p:font typeface="Montserrat" panose="020B0604020202020204" charset="0"/>
      <p:regular r:id="rId20"/>
      <p:bold r:id="rId21"/>
      <p:italic r:id="rId22"/>
      <p:boldItalic r:id="rId23"/>
    </p:embeddedFont>
    <p:embeddedFont>
      <p:font typeface="La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073774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1375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6967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037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121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3088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7886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682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5782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7186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520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4000"/>
            </a:lvl1pPr>
            <a:lvl2pPr lvl="1" rtl="0">
              <a:spcBef>
                <a:spcPts val="0"/>
              </a:spcBef>
              <a:buSzPct val="100000"/>
              <a:defRPr sz="4000"/>
            </a:lvl2pPr>
            <a:lvl3pPr lvl="2" rtl="0">
              <a:spcBef>
                <a:spcPts val="0"/>
              </a:spcBef>
              <a:buSzPct val="100000"/>
              <a:defRPr sz="4000"/>
            </a:lvl3pPr>
            <a:lvl4pPr lvl="3" rtl="0">
              <a:spcBef>
                <a:spcPts val="0"/>
              </a:spcBef>
              <a:buSzPct val="100000"/>
              <a:defRPr sz="4000"/>
            </a:lvl4pPr>
            <a:lvl5pPr lvl="4" rtl="0">
              <a:spcBef>
                <a:spcPts val="0"/>
              </a:spcBef>
              <a:buSzPct val="100000"/>
              <a:defRPr sz="4000"/>
            </a:lvl5pPr>
            <a:lvl6pPr lvl="5" rtl="0">
              <a:spcBef>
                <a:spcPts val="0"/>
              </a:spcBef>
              <a:buSzPct val="100000"/>
              <a:defRPr sz="4000"/>
            </a:lvl6pPr>
            <a:lvl7pPr lvl="6" rtl="0">
              <a:spcBef>
                <a:spcPts val="0"/>
              </a:spcBef>
              <a:buSzPct val="100000"/>
              <a:defRPr sz="4000"/>
            </a:lvl7pPr>
            <a:lvl8pPr lvl="7" rtl="0">
              <a:spcBef>
                <a:spcPts val="0"/>
              </a:spcBef>
              <a:buSzPct val="100000"/>
              <a:defRPr sz="4000"/>
            </a:lvl8pPr>
            <a:lvl9pPr lvl="8" rtl="0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3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8000"/>
            </a:lvl1pPr>
            <a:lvl2pPr lvl="1" rtl="0">
              <a:spcBef>
                <a:spcPts val="0"/>
              </a:spcBef>
              <a:buSzPct val="100000"/>
              <a:defRPr sz="8000"/>
            </a:lvl2pPr>
            <a:lvl3pPr lvl="2" rtl="0">
              <a:spcBef>
                <a:spcPts val="0"/>
              </a:spcBef>
              <a:buSzPct val="100000"/>
              <a:defRPr sz="8000"/>
            </a:lvl3pPr>
            <a:lvl4pPr lvl="3" rtl="0">
              <a:spcBef>
                <a:spcPts val="0"/>
              </a:spcBef>
              <a:buSzPct val="100000"/>
              <a:defRPr sz="8000"/>
            </a:lvl4pPr>
            <a:lvl5pPr lvl="4" rtl="0">
              <a:spcBef>
                <a:spcPts val="0"/>
              </a:spcBef>
              <a:buSzPct val="100000"/>
              <a:defRPr sz="8000"/>
            </a:lvl5pPr>
            <a:lvl6pPr lvl="5" rtl="0">
              <a:spcBef>
                <a:spcPts val="0"/>
              </a:spcBef>
              <a:buSzPct val="100000"/>
              <a:defRPr sz="8000"/>
            </a:lvl6pPr>
            <a:lvl7pPr lvl="6" rtl="0">
              <a:spcBef>
                <a:spcPts val="0"/>
              </a:spcBef>
              <a:buSzPct val="100000"/>
              <a:defRPr sz="8000"/>
            </a:lvl7pPr>
            <a:lvl8pPr lvl="7" rtl="0">
              <a:spcBef>
                <a:spcPts val="0"/>
              </a:spcBef>
              <a:buSzPct val="100000"/>
              <a:defRPr sz="8000"/>
            </a:lvl8pPr>
            <a:lvl9pPr lvl="8" rtl="0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CE79E-09C4-40C1-A4C6-CE1B2BAEA572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40B2-8A58-469A-8419-53A87D76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4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>
            <a:alpha val="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ct val="1000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hyperlink" Target="http://www.apha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mc.bu.edu/transcom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ctivist@bu.edu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hyperlink" Target="activistlab.bu.edu/activist-buck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sph/admissions/" TargetMode="External"/><Relationship Id="rId2" Type="http://schemas.openxmlformats.org/officeDocument/2006/relationships/hyperlink" Target="mailto:vdurst@bu.edu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phsenate@bu.ed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BUSPH</a:t>
            </a:r>
            <a:br>
              <a:rPr lang="en" dirty="0">
                <a:solidFill>
                  <a:schemeClr val="tx1"/>
                </a:solidFill>
              </a:rPr>
            </a:br>
            <a:r>
              <a:rPr lang="en" dirty="0">
                <a:solidFill>
                  <a:schemeClr val="tx1"/>
                </a:solidFill>
              </a:rPr>
              <a:t>Student Senate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>
                <a:solidFill>
                  <a:schemeClr val="tx1"/>
                </a:solidFill>
              </a:rPr>
              <a:t>Thusday November </a:t>
            </a:r>
            <a:r>
              <a:rPr lang="en" dirty="0">
                <a:solidFill>
                  <a:schemeClr val="tx1"/>
                </a:solidFill>
              </a:rPr>
              <a:t>16, </a:t>
            </a:r>
            <a:r>
              <a:rPr lang="en" dirty="0" smtClean="0">
                <a:solidFill>
                  <a:schemeClr val="tx1"/>
                </a:solidFill>
              </a:rPr>
              <a:t>2017</a:t>
            </a:r>
            <a:br>
              <a:rPr lang="en" dirty="0" smtClean="0">
                <a:solidFill>
                  <a:schemeClr val="tx1"/>
                </a:solidFill>
              </a:rPr>
            </a:br>
            <a:r>
              <a:rPr lang="en" dirty="0" smtClean="0">
                <a:solidFill>
                  <a:schemeClr val="tx1"/>
                </a:solidFill>
              </a:rPr>
              <a:t>5-6pm</a:t>
            </a:r>
            <a:br>
              <a:rPr lang="en" dirty="0" smtClean="0">
                <a:solidFill>
                  <a:schemeClr val="tx1"/>
                </a:solidFill>
              </a:rPr>
            </a:br>
            <a:r>
              <a:rPr lang="en" dirty="0" smtClean="0">
                <a:solidFill>
                  <a:schemeClr val="tx1"/>
                </a:solidFill>
              </a:rPr>
              <a:t>L-311</a:t>
            </a:r>
            <a:endParaRPr lang="e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939825" y="87175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000000"/>
                </a:solidFill>
                <a:latin typeface="Montserrat" panose="020B0604020202020204" charset="0"/>
                <a:ea typeface="Arial"/>
                <a:cs typeface="Arial"/>
                <a:sym typeface="Arial"/>
              </a:rPr>
              <a:t>What you missed </a:t>
            </a:r>
          </a:p>
          <a:p>
            <a:pPr lvl="0" algn="ctr">
              <a:spcBef>
                <a:spcPts val="0"/>
              </a:spcBef>
              <a:buNone/>
            </a:pPr>
            <a:endParaRPr dirty="0">
              <a:latin typeface="Montserrat" panose="020B0604020202020204" charset="0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86875" y="948650"/>
            <a:ext cx="7038900" cy="3666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>
                <a:solidFill>
                  <a:srgbClr val="000000"/>
                </a:solidFill>
              </a:rPr>
              <a:t>		BU Terrier Pride Day---&gt;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dirty="0">
                <a:solidFill>
                  <a:srgbClr val="000000"/>
                </a:solidFill>
              </a:rPr>
              <a:t>ISO Cultural Show</a:t>
            </a:r>
          </a:p>
        </p:txBody>
      </p:sp>
      <p:pic>
        <p:nvPicPr>
          <p:cNvPr id="142" name="Shape 142" descr="Scarlet Fever 1 (005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490" y="948650"/>
            <a:ext cx="3389835" cy="199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72" y="2125125"/>
            <a:ext cx="4605302" cy="30694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5350075" y="2869575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Terrier Pride Day 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2175" y="2841900"/>
            <a:ext cx="4112150" cy="291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-1041374" y="447036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en" sz="3000" b="1" dirty="0" smtClean="0">
                <a:solidFill>
                  <a:srgbClr val="000000"/>
                </a:solidFill>
                <a:latin typeface="Montserrat" panose="020B0604020202020204" charset="0"/>
                <a:ea typeface="Arial"/>
                <a:cs typeface="Arial"/>
                <a:sym typeface="Arial"/>
              </a:rPr>
              <a:t>Get Involved</a:t>
            </a:r>
            <a:endParaRPr lang="en" sz="3000" b="1" dirty="0">
              <a:solidFill>
                <a:srgbClr val="000000"/>
              </a:solidFill>
              <a:latin typeface="Montserrat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-973361" y="1008665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000000"/>
                </a:solidFill>
              </a:rPr>
              <a:t>American Public Health Association </a:t>
            </a:r>
            <a:endParaRPr lang="en" b="1" dirty="0">
              <a:solidFill>
                <a:srgbClr val="000000"/>
              </a:solidFill>
            </a:endParaRPr>
          </a:p>
        </p:txBody>
      </p:sp>
      <p:pic>
        <p:nvPicPr>
          <p:cNvPr id="152" name="Shape 152" descr="fdfdh.JPG"/>
          <p:cNvPicPr preferRelativeResize="0"/>
          <p:nvPr/>
        </p:nvPicPr>
        <p:blipFill rotWithShape="1">
          <a:blip r:embed="rId3">
            <a:alphaModFix/>
          </a:blip>
          <a:srcRect t="17926" b="4535"/>
          <a:stretch/>
        </p:blipFill>
        <p:spPr>
          <a:xfrm>
            <a:off x="6413801" y="236934"/>
            <a:ext cx="2434596" cy="3446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4117898" y="1053359"/>
            <a:ext cx="1378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www.apha.org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4559"/>
            <a:ext cx="9144000" cy="11155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971" y="1683657"/>
            <a:ext cx="54936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Daily </a:t>
            </a:r>
            <a:r>
              <a:rPr lang="en-US" sz="1600" b="1" dirty="0" smtClean="0"/>
              <a:t>Themes:  </a:t>
            </a:r>
            <a:endParaRPr lang="en-US" sz="1600" dirty="0"/>
          </a:p>
          <a:p>
            <a:r>
              <a:rPr lang="en-US" sz="1600" dirty="0"/>
              <a:t>Monday: Behavioral Health</a:t>
            </a:r>
          </a:p>
          <a:p>
            <a:r>
              <a:rPr lang="en-US" sz="1600" dirty="0"/>
              <a:t>Tuesday: Communicable Diseases </a:t>
            </a:r>
          </a:p>
          <a:p>
            <a:r>
              <a:rPr lang="en-US" sz="1600" dirty="0"/>
              <a:t>Wednesday: Environmental Health</a:t>
            </a:r>
          </a:p>
          <a:p>
            <a:r>
              <a:rPr lang="en-US" sz="1600" dirty="0"/>
              <a:t>Thursday: Injury and Violence Prevention </a:t>
            </a:r>
          </a:p>
          <a:p>
            <a:r>
              <a:rPr lang="en-US" sz="1600" dirty="0"/>
              <a:t>Friday: Ensuring the Right to Health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>
                <a:solidFill>
                  <a:srgbClr val="000000"/>
                </a:solidFill>
              </a:rPr>
              <a:t>What’s on your minds?</a:t>
            </a:r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473" y="1177550"/>
            <a:ext cx="3794075" cy="3965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5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>
                <a:solidFill>
                  <a:srgbClr val="000000"/>
                </a:solidFill>
              </a:rPr>
              <a:t>Volunteering with the Salvation Army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1297500" y="11103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 dirty="0">
                <a:solidFill>
                  <a:srgbClr val="000000"/>
                </a:solidFill>
              </a:rPr>
              <a:t>Saturday, November 18</a:t>
            </a:r>
            <a:br>
              <a:rPr lang="en" sz="2400" b="1" dirty="0">
                <a:solidFill>
                  <a:srgbClr val="000000"/>
                </a:solidFill>
              </a:rPr>
            </a:br>
            <a:r>
              <a:rPr lang="en" sz="2400" b="1" dirty="0">
                <a:solidFill>
                  <a:srgbClr val="000000"/>
                </a:solidFill>
              </a:rPr>
              <a:t>9:30am - 3:30pm | Talbot Green</a:t>
            </a:r>
          </a:p>
          <a:p>
            <a:pPr lvl="0" rtl="0">
              <a:spcBef>
                <a:spcPts val="0"/>
              </a:spcBef>
              <a:buNone/>
            </a:pPr>
            <a:endParaRPr dirty="0">
              <a:solidFill>
                <a:srgbClr val="000000"/>
              </a:solidFill>
            </a:endParaRPr>
          </a:p>
        </p:txBody>
      </p:sp>
      <p:pic>
        <p:nvPicPr>
          <p:cNvPr id="159" name="Shape 159" descr="Save-the-Da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3715" y="2162629"/>
            <a:ext cx="4083496" cy="2889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SPH Governing Council Student Representative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7500" y="1386125"/>
            <a:ext cx="7038900" cy="2911200"/>
          </a:xfrm>
        </p:spPr>
        <p:txBody>
          <a:bodyPr/>
          <a:lstStyle/>
          <a:p>
            <a:pPr marL="285750" indent="-285750">
              <a:buClrTx/>
            </a:pPr>
            <a:r>
              <a:rPr lang="en-US" sz="1400" dirty="0" smtClean="0">
                <a:solidFill>
                  <a:schemeClr val="tx1"/>
                </a:solidFill>
              </a:rPr>
              <a:t>SPH Governing Council is looking for a new student representative</a:t>
            </a:r>
          </a:p>
          <a:p>
            <a:pPr marL="285750" indent="-285750">
              <a:buClrTx/>
            </a:pPr>
            <a:r>
              <a:rPr lang="en-US" sz="1400" dirty="0" smtClean="0">
                <a:solidFill>
                  <a:schemeClr val="tx1"/>
                </a:solidFill>
              </a:rPr>
              <a:t>Responsibilities:</a:t>
            </a:r>
          </a:p>
          <a:p>
            <a:pPr marL="285750" lvl="1" indent="-285750">
              <a:buClrTx/>
            </a:pPr>
            <a:r>
              <a:rPr lang="en-US" sz="1400" dirty="0" err="1" smtClean="0">
                <a:solidFill>
                  <a:schemeClr val="tx1"/>
                </a:solidFill>
              </a:rPr>
              <a:t>Liason</a:t>
            </a:r>
            <a:r>
              <a:rPr lang="en-US" sz="1400" dirty="0" smtClean="0">
                <a:solidFill>
                  <a:schemeClr val="tx1"/>
                </a:solidFill>
              </a:rPr>
              <a:t> between Student Senate and Dean’s Office</a:t>
            </a:r>
          </a:p>
          <a:p>
            <a:pPr marL="285750" lvl="1" indent="-285750">
              <a:buClrTx/>
            </a:pPr>
            <a:r>
              <a:rPr lang="en-US" sz="1400" dirty="0" smtClean="0">
                <a:solidFill>
                  <a:schemeClr val="tx1"/>
                </a:solidFill>
              </a:rPr>
              <a:t>Attend bi-weekly meetings</a:t>
            </a:r>
          </a:p>
          <a:p>
            <a:pPr marL="285750" indent="-285750">
              <a:buClrTx/>
            </a:pPr>
            <a:r>
              <a:rPr lang="en-US" sz="1400" dirty="0" smtClean="0">
                <a:solidFill>
                  <a:schemeClr val="tx1"/>
                </a:solidFill>
              </a:rPr>
              <a:t>School-wide and leadership level events</a:t>
            </a:r>
          </a:p>
          <a:p>
            <a:pPr marL="285750" indent="-285750">
              <a:buClrTx/>
            </a:pPr>
            <a:r>
              <a:rPr lang="en-US" sz="1400" dirty="0" smtClean="0">
                <a:solidFill>
                  <a:schemeClr val="tx1"/>
                </a:solidFill>
              </a:rPr>
              <a:t>Send resume &amp; one paragraph cover letter to Mary Murphy-Phillips by Friday Nov 17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ClrTx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56" y="1845983"/>
            <a:ext cx="2714170" cy="178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00"/>
                </a:solidFill>
              </a:rPr>
              <a:t>Student Meeting with the Deans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1297500" y="10341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Wednesday November 29</a:t>
            </a:r>
          </a:p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5:00 - 6:00pm | L-311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Come hear from the Deans and discuss issues that are important to you as students</a:t>
            </a:r>
          </a:p>
        </p:txBody>
      </p:sp>
      <p:pic>
        <p:nvPicPr>
          <p:cNvPr id="166" name="Shape 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8900" y="2835370"/>
            <a:ext cx="2814425" cy="20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00"/>
                </a:solidFill>
              </a:rPr>
              <a:t>Racial Justice Talking Circle 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1297500" y="10341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Thursday, November 30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1:00 - 2:00pm | T-106E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All are welcome to discuss current events in an informal and unstructured conversation about racism, white privilege and inequity.</a:t>
            </a:r>
          </a:p>
        </p:txBody>
      </p:sp>
      <p:pic>
        <p:nvPicPr>
          <p:cNvPr id="173" name="Shape 1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9825" y="3620549"/>
            <a:ext cx="4048125" cy="143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1">
              <a:solidFill>
                <a:srgbClr val="000000"/>
              </a:solidFill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Ayooo</a:t>
            </a:r>
          </a:p>
        </p:txBody>
      </p:sp>
      <p:pic>
        <p:nvPicPr>
          <p:cNvPr id="180" name="Shape 180" descr="nov 2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627" y="393750"/>
            <a:ext cx="7540374" cy="427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Student Social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7500" y="1226465"/>
            <a:ext cx="7038900" cy="2911200"/>
          </a:xfrm>
        </p:spPr>
        <p:txBody>
          <a:bodyPr/>
          <a:lstStyle/>
          <a:p>
            <a:pPr algn="ctr">
              <a:buClrTx/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Tuesday, December 5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5pm @ </a:t>
            </a:r>
            <a:r>
              <a:rPr lang="en-US" sz="4000" b="1" dirty="0" err="1" smtClean="0">
                <a:solidFill>
                  <a:schemeClr val="tx1"/>
                </a:solidFill>
              </a:rPr>
              <a:t>Chequers</a:t>
            </a:r>
            <a:r>
              <a:rPr lang="en-US" sz="4000" b="1" dirty="0" smtClean="0">
                <a:solidFill>
                  <a:schemeClr val="tx1"/>
                </a:solidFill>
              </a:rPr>
              <a:t>, L-Basement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00" y="2814864"/>
            <a:ext cx="47625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343" y="393750"/>
            <a:ext cx="7750628" cy="9141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December Graduate Reception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/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>Thursday, December 7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>4:30-6:30pm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err="1" smtClean="0">
                <a:solidFill>
                  <a:schemeClr val="tx1"/>
                </a:solidFill>
              </a:rPr>
              <a:t>Hiebert</a:t>
            </a:r>
            <a:r>
              <a:rPr lang="en-US" sz="3600" b="1" dirty="0" smtClean="0">
                <a:solidFill>
                  <a:schemeClr val="tx1"/>
                </a:solidFill>
              </a:rPr>
              <a:t> Lounge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3900" y="5152125"/>
            <a:ext cx="7038900" cy="2911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ww.aurum-design.com/wp-content/uploads/2017/10/graduation_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403" y="3155275"/>
            <a:ext cx="5454196" cy="21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6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685" y="336197"/>
            <a:ext cx="54936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TranSComm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204685" y="859417"/>
            <a:ext cx="3089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http://www.bumc.bu.edu/transcomm/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92" y="336197"/>
            <a:ext cx="2857500" cy="2857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7259" y="3389174"/>
            <a:ext cx="84946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Spring 2018 MBTA Passes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Due Jan 10, 2018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Image result for mbta b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685" y="1362672"/>
            <a:ext cx="3004458" cy="200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5340" y="0"/>
            <a:ext cx="2949178" cy="13144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b="1" dirty="0">
                <a:solidFill>
                  <a:schemeClr val="tx1"/>
                </a:solidFill>
                <a:latin typeface="+mn-lt"/>
              </a:rPr>
              <a:t>Activist</a:t>
            </a:r>
            <a:r>
              <a:rPr lang="en-US" sz="3300" b="1" dirty="0">
                <a:latin typeface="+mn-lt"/>
              </a:rPr>
              <a:t> </a:t>
            </a:r>
            <a:r>
              <a:rPr lang="en-US" sz="3300" b="1" dirty="0">
                <a:solidFill>
                  <a:schemeClr val="tx1"/>
                </a:solidFill>
                <a:latin typeface="+mn-lt"/>
              </a:rPr>
              <a:t>Bucks</a:t>
            </a:r>
            <a:r>
              <a:rPr lang="en-US" sz="3300" b="1" dirty="0">
                <a:latin typeface="+mn-lt"/>
              </a:rPr>
              <a:t/>
            </a:r>
            <a:br>
              <a:rPr lang="en-US" sz="3300" b="1" dirty="0">
                <a:latin typeface="+mn-lt"/>
              </a:rPr>
            </a:br>
            <a:endParaRPr lang="en-US" sz="3300" b="1" dirty="0">
              <a:latin typeface="+mn-lt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584" y="342900"/>
            <a:ext cx="3894666" cy="43815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31262" y="785812"/>
            <a:ext cx="3870322" cy="3495675"/>
          </a:xfrm>
        </p:spPr>
        <p:txBody>
          <a:bodyPr>
            <a:no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schemeClr val="tx1"/>
                </a:solidFill>
              </a:rPr>
              <a:t>For more information please email Candice Bangham, Student Engagement Intern at </a:t>
            </a:r>
            <a:r>
              <a:rPr lang="en-US" sz="1725" b="1" dirty="0">
                <a:hlinkClick r:id="rId3"/>
              </a:rPr>
              <a:t>Activist@bu.edu</a:t>
            </a:r>
            <a:r>
              <a:rPr lang="en-US" sz="1725" b="1" dirty="0"/>
              <a:t> </a:t>
            </a:r>
            <a:r>
              <a:rPr lang="en-US" sz="1725" b="1" dirty="0">
                <a:solidFill>
                  <a:schemeClr val="tx1"/>
                </a:solidFill>
              </a:rPr>
              <a:t>or Dr. Anne </a:t>
            </a:r>
            <a:r>
              <a:rPr lang="en-US" sz="1725" b="1" dirty="0" err="1">
                <a:solidFill>
                  <a:schemeClr val="tx1"/>
                </a:solidFill>
              </a:rPr>
              <a:t>Fidler</a:t>
            </a:r>
            <a:r>
              <a:rPr lang="en-US" sz="1725" b="1" dirty="0">
                <a:solidFill>
                  <a:schemeClr val="tx1"/>
                </a:solidFill>
              </a:rPr>
              <a:t>, Asst. Dean for Public Health Practice, at afidler@bu.edu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schemeClr val="tx1"/>
                </a:solidFill>
              </a:rPr>
              <a:t>Applications will be accepted on a rolling deadline between Monday, November 27</a:t>
            </a:r>
            <a:r>
              <a:rPr lang="en-US" sz="1725" b="1" baseline="30000" dirty="0">
                <a:solidFill>
                  <a:schemeClr val="tx1"/>
                </a:solidFill>
              </a:rPr>
              <a:t>th</a:t>
            </a:r>
            <a:r>
              <a:rPr lang="en-US" sz="1725" b="1" dirty="0">
                <a:solidFill>
                  <a:schemeClr val="tx1"/>
                </a:solidFill>
              </a:rPr>
              <a:t> and January 31</a:t>
            </a:r>
            <a:r>
              <a:rPr lang="en-US" sz="1725" b="1" baseline="30000" dirty="0">
                <a:solidFill>
                  <a:schemeClr val="tx1"/>
                </a:solidFill>
              </a:rPr>
              <a:t>st</a:t>
            </a:r>
            <a:r>
              <a:rPr lang="en-US" sz="1725" b="1" dirty="0">
                <a:solidFill>
                  <a:schemeClr val="tx1"/>
                </a:solidFill>
              </a:rPr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schemeClr val="tx1"/>
                </a:solidFill>
              </a:rPr>
              <a:t>To apply, visit </a:t>
            </a:r>
            <a:r>
              <a:rPr lang="en-US" sz="1725" b="1" dirty="0">
                <a:hlinkClick r:id="rId4"/>
              </a:rPr>
              <a:t>activistlab.bu.edu/activist-bucks</a:t>
            </a:r>
            <a:endParaRPr lang="en-US" sz="1725" b="1" dirty="0"/>
          </a:p>
        </p:txBody>
      </p:sp>
    </p:spTree>
    <p:extLst>
      <p:ext uri="{BB962C8B-B14F-4D97-AF65-F5344CB8AC3E}">
        <p14:creationId xmlns:p14="http://schemas.microsoft.com/office/powerpoint/2010/main" val="62353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Admissions	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100" y="1513361"/>
            <a:ext cx="7038900" cy="291120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Meet Victoria!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Student Ambassador Program-  </a:t>
            </a:r>
          </a:p>
          <a:p>
            <a:pPr lvl="6"/>
            <a:r>
              <a:rPr lang="en-US" sz="1800" dirty="0" smtClean="0">
                <a:solidFill>
                  <a:schemeClr val="tx1"/>
                </a:solidFill>
              </a:rPr>
              <a:t>Applications are now available</a:t>
            </a:r>
          </a:p>
          <a:p>
            <a:pPr lvl="6"/>
            <a:r>
              <a:rPr lang="en-US" sz="1800" dirty="0" smtClean="0">
                <a:solidFill>
                  <a:schemeClr val="tx1"/>
                </a:solidFill>
              </a:rPr>
              <a:t>Contact </a:t>
            </a:r>
            <a:r>
              <a:rPr lang="en-US" sz="1800" b="1" dirty="0">
                <a:solidFill>
                  <a:schemeClr val="tx1"/>
                </a:solidFill>
              </a:rPr>
              <a:t>Victoria </a:t>
            </a:r>
            <a:r>
              <a:rPr lang="en-US" sz="1800" b="1" dirty="0" smtClean="0">
                <a:solidFill>
                  <a:schemeClr val="tx1"/>
                </a:solidFill>
              </a:rPr>
              <a:t>Durst if interested at </a:t>
            </a:r>
            <a:r>
              <a:rPr lang="en-US" sz="1800" b="1" dirty="0" smtClean="0">
                <a:solidFill>
                  <a:schemeClr val="tx1"/>
                </a:solidFill>
                <a:hlinkClick r:id="rId2"/>
              </a:rPr>
              <a:t>vdurst@bu.edu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  <a:p>
            <a:pPr lvl="6" algn="ctr">
              <a:buNone/>
            </a:pPr>
            <a:endParaRPr lang="en-US" sz="1800" b="1" dirty="0" smtClean="0">
              <a:solidFill>
                <a:schemeClr val="tx1"/>
              </a:solidFill>
            </a:endParaRPr>
          </a:p>
          <a:p>
            <a:pPr lvl="6" algn="ctr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Seeking SPH Stars for new MPH Program Admissions Video.  Interested?  Sign up today!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7500" y="992891"/>
            <a:ext cx="29514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http://www.bu.edu/sph/admissions/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0"/>
            <a:ext cx="3657600" cy="23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0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Next General Body Meeting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ClrTx/>
              <a:buNone/>
            </a:pPr>
            <a:r>
              <a:rPr lang="en-US" sz="4000" b="1" dirty="0" smtClean="0">
                <a:solidFill>
                  <a:schemeClr val="tx1"/>
                </a:solidFill>
              </a:rPr>
              <a:t>Monday, December 11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5-6pm @ L-311</a:t>
            </a:r>
          </a:p>
        </p:txBody>
      </p:sp>
    </p:spTree>
    <p:extLst>
      <p:ext uri="{BB962C8B-B14F-4D97-AF65-F5344CB8AC3E}">
        <p14:creationId xmlns:p14="http://schemas.microsoft.com/office/powerpoint/2010/main" val="1376725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>
                <a:solidFill>
                  <a:srgbClr val="000000"/>
                </a:solidFill>
              </a:rPr>
              <a:t>Thank You!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>
                <a:solidFill>
                  <a:srgbClr val="000000"/>
                </a:solidFill>
              </a:rPr>
              <a:t>Contact us at </a:t>
            </a:r>
            <a:r>
              <a:rPr lang="en" sz="3600" u="sng" dirty="0">
                <a:solidFill>
                  <a:schemeClr val="hlink"/>
                </a:solidFill>
                <a:hlinkClick r:id="rId3"/>
              </a:rPr>
              <a:t>phsenate@bu.edu </a:t>
            </a:r>
            <a:r>
              <a:rPr lang="en" sz="3600" dirty="0">
                <a:solidFill>
                  <a:srgbClr val="000000"/>
                </a:solidFill>
              </a:rPr>
              <a:t>with questions or ideas!</a:t>
            </a:r>
          </a:p>
          <a:p>
            <a:pPr lvl="0" rtl="0">
              <a:spcBef>
                <a:spcPts val="0"/>
              </a:spcBef>
              <a:buNone/>
            </a:pPr>
            <a:endParaRPr sz="3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b="1" dirty="0">
                <a:solidFill>
                  <a:schemeClr val="tx1"/>
                </a:solidFill>
                <a:latin typeface="Montserrat" panose="020B0604020202020204" charset="0"/>
              </a:rPr>
              <a:t>Have a Happy Thanksgiving!!!</a:t>
            </a:r>
          </a:p>
        </p:txBody>
      </p:sp>
    </p:spTree>
    <p:extLst>
      <p:ext uri="{BB962C8B-B14F-4D97-AF65-F5344CB8AC3E}">
        <p14:creationId xmlns:p14="http://schemas.microsoft.com/office/powerpoint/2010/main" val="4111539170"/>
      </p:ext>
    </p:extLst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308</Words>
  <Application>Microsoft Office PowerPoint</Application>
  <PresentationFormat>On-screen Show (16:9)</PresentationFormat>
  <Paragraphs>60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Montserrat</vt:lpstr>
      <vt:lpstr>Lato</vt:lpstr>
      <vt:lpstr>Focus</vt:lpstr>
      <vt:lpstr>BUSPH Student Senate</vt:lpstr>
      <vt:lpstr>What you missed  </vt:lpstr>
      <vt:lpstr>Get Involved</vt:lpstr>
      <vt:lpstr>What’s on your minds?</vt:lpstr>
      <vt:lpstr>Volunteering with the Salvation Army</vt:lpstr>
      <vt:lpstr>SPH Governing Council Student Representative</vt:lpstr>
      <vt:lpstr>Student Meeting with the Deans</vt:lpstr>
      <vt:lpstr>Racial Justice Talking Circle </vt:lpstr>
      <vt:lpstr>PowerPoint Presentation</vt:lpstr>
      <vt:lpstr>Student Social</vt:lpstr>
      <vt:lpstr>December Graduate Reception  Thursday, December 7 4:30-6:30pm Hiebert Lounge </vt:lpstr>
      <vt:lpstr>PowerPoint Presentation</vt:lpstr>
      <vt:lpstr>Activist Bucks </vt:lpstr>
      <vt:lpstr>Admissions    </vt:lpstr>
      <vt:lpstr>Next General Body Meeting</vt:lpstr>
      <vt:lpstr>Thank You!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BUSPH Student Senate</dc:title>
  <dc:creator>Townsend, Erica L</dc:creator>
  <cp:lastModifiedBy>Price, Mahogany B</cp:lastModifiedBy>
  <cp:revision>16</cp:revision>
  <dcterms:modified xsi:type="dcterms:W3CDTF">2018-05-30T17:31:34Z</dcterms:modified>
</cp:coreProperties>
</file>