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-3444" y="-10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68960" y="80010"/>
            <a:ext cx="6177280" cy="56007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pPr algn="ctr"/>
            <a:r>
              <a:rPr lang="en-US" sz="2100" dirty="0"/>
              <a:t>What’s Next Presentation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43840" y="9281160"/>
            <a:ext cx="6990080" cy="16002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z="1200" dirty="0"/>
              <a:t>Office of Preparedness and Emergency Management </a:t>
            </a:r>
            <a:r>
              <a:rPr lang="en-US" sz="1200" dirty="0" smtClean="0"/>
              <a:t>        </a:t>
            </a:r>
            <a:r>
              <a:rPr lang="en-US" sz="1200" dirty="0"/>
              <a:t>Health and Medical Coordinating Coalitions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3043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  <p:pic>
        <p:nvPicPr>
          <p:cNvPr id="7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773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884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99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95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901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462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  <p:pic>
        <p:nvPicPr>
          <p:cNvPr id="7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48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20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632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138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40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0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fld id="{9716369F-E61E-4854-AA8E-073864B89A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</a:defRPr>
            </a:lvl1pPr>
          </a:lstStyle>
          <a:p>
            <a:fld id="{76050767-FB20-4BC1-BBBA-A3CE3B7F55B6}" type="datetimeFigureOut">
              <a:rPr lang="en-US" smtClean="0"/>
              <a:pPr/>
              <a:t>6/18/2014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ct val="20000"/>
        </a:spcBef>
        <a:spcAft>
          <a:spcPct val="0"/>
        </a:spcAft>
        <a:buClr>
          <a:srgbClr val="9BBB59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8064A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4BACC6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31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Overview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Upcoming Key Tasks</a:t>
            </a:r>
          </a:p>
          <a:p>
            <a:pPr lvl="1"/>
            <a:r>
              <a:rPr lang="en-US" sz="3200" dirty="0">
                <a:solidFill>
                  <a:prstClr val="black"/>
                </a:solidFill>
              </a:rPr>
              <a:t>Request for Information (RFI</a:t>
            </a:r>
            <a:r>
              <a:rPr lang="en-US" sz="3200" dirty="0" smtClean="0">
                <a:solidFill>
                  <a:prstClr val="black"/>
                </a:solidFill>
              </a:rPr>
              <a:t>) </a:t>
            </a:r>
            <a:endParaRPr lang="en-US" sz="3200" dirty="0">
              <a:solidFill>
                <a:prstClr val="black"/>
              </a:solidFill>
            </a:endParaRPr>
          </a:p>
          <a:p>
            <a:pPr lvl="1"/>
            <a:r>
              <a:rPr lang="en-US" sz="3200" dirty="0" smtClean="0">
                <a:solidFill>
                  <a:prstClr val="black"/>
                </a:solidFill>
              </a:rPr>
              <a:t>Webinar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</a:rPr>
              <a:t>Conference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</a:rPr>
              <a:t>Request </a:t>
            </a:r>
            <a:r>
              <a:rPr lang="en-US" sz="3200" dirty="0">
                <a:solidFill>
                  <a:prstClr val="black"/>
                </a:solidFill>
              </a:rPr>
              <a:t>for Responses (RFR</a:t>
            </a:r>
            <a:r>
              <a:rPr lang="en-US" sz="3200" dirty="0" smtClean="0">
                <a:solidFill>
                  <a:prstClr val="black"/>
                </a:solidFill>
              </a:rPr>
              <a:t>)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</a:rPr>
              <a:t>HMCC Establishment Phase</a:t>
            </a:r>
          </a:p>
          <a:p>
            <a:pPr marL="457200" lvl="1" indent="0"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dirty="0" smtClean="0"/>
          </a:p>
        </p:txBody>
      </p:sp>
      <p:pic>
        <p:nvPicPr>
          <p:cNvPr id="4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4814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Request For Information (RFI)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a typeface="Times New Roman"/>
              </a:rPr>
              <a:t>A </a:t>
            </a:r>
            <a:r>
              <a:rPr lang="en-US" sz="3200" b="1" dirty="0">
                <a:ea typeface="Times New Roman"/>
              </a:rPr>
              <a:t>Request for Information (RFI)</a:t>
            </a:r>
            <a:r>
              <a:rPr lang="en-US" sz="3200" dirty="0">
                <a:ea typeface="Times New Roman"/>
              </a:rPr>
              <a:t> is a type of Notice of Intent that may be used by program staff to conduct a needs assessment or solicit information, comments, and advice from other departments, contractors, or interested parties prior to the writing of a Request For Response (RFR</a:t>
            </a:r>
            <a:r>
              <a:rPr lang="en-US" sz="2400" dirty="0">
                <a:ea typeface="Times New Roman"/>
              </a:rPr>
              <a:t>) </a:t>
            </a:r>
          </a:p>
        </p:txBody>
      </p:sp>
      <p:pic>
        <p:nvPicPr>
          <p:cNvPr id="4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1394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prstClr val="black"/>
                </a:solidFill>
              </a:rPr>
              <a:t>Request For Information (RFI)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7924800" cy="52578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333333"/>
                </a:solidFill>
                <a:ea typeface="Times New Roman"/>
              </a:rPr>
              <a:t>RFIs 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  <a:ea typeface="Times New Roman"/>
              </a:rPr>
              <a:t>Identify </a:t>
            </a:r>
            <a:r>
              <a:rPr lang="en-US" dirty="0">
                <a:solidFill>
                  <a:prstClr val="black"/>
                </a:solidFill>
                <a:ea typeface="Times New Roman"/>
              </a:rPr>
              <a:t>industry standards</a:t>
            </a:r>
          </a:p>
          <a:p>
            <a:pPr lvl="1"/>
            <a:r>
              <a:rPr lang="en-US" dirty="0">
                <a:solidFill>
                  <a:prstClr val="black"/>
                </a:solidFill>
                <a:ea typeface="Times New Roman"/>
              </a:rPr>
              <a:t>Best practices, and potential performance measures</a:t>
            </a:r>
          </a:p>
          <a:p>
            <a:pPr lvl="1"/>
            <a:r>
              <a:rPr lang="en-US" dirty="0">
                <a:solidFill>
                  <a:prstClr val="black"/>
                </a:solidFill>
                <a:ea typeface="Times New Roman"/>
              </a:rPr>
              <a:t>Cost or price </a:t>
            </a:r>
            <a:r>
              <a:rPr lang="en-US" dirty="0" smtClean="0">
                <a:solidFill>
                  <a:prstClr val="black"/>
                </a:solidFill>
                <a:ea typeface="Times New Roman"/>
              </a:rPr>
              <a:t>structures</a:t>
            </a:r>
            <a:endParaRPr lang="en-US" dirty="0">
              <a:solidFill>
                <a:prstClr val="black"/>
              </a:solidFill>
              <a:ea typeface="Times New Roman"/>
            </a:endParaRPr>
          </a:p>
          <a:p>
            <a:pPr lvl="1"/>
            <a:r>
              <a:rPr lang="en-US" dirty="0">
                <a:solidFill>
                  <a:prstClr val="black"/>
                </a:solidFill>
                <a:ea typeface="Times New Roman"/>
              </a:rPr>
              <a:t>Ascertain level of interest of prospective bidders in current or future procurements</a:t>
            </a:r>
          </a:p>
          <a:p>
            <a:pPr lvl="0"/>
            <a:r>
              <a:rPr lang="en-US" sz="2000" dirty="0" smtClean="0">
                <a:solidFill>
                  <a:srgbClr val="333333"/>
                </a:solidFill>
                <a:ea typeface="Times New Roman"/>
              </a:rPr>
              <a:t>Goal 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of this RFI</a:t>
            </a:r>
          </a:p>
          <a:p>
            <a:pPr lvl="1"/>
            <a:r>
              <a:rPr lang="en-US" dirty="0">
                <a:solidFill>
                  <a:srgbClr val="333333"/>
                </a:solidFill>
                <a:ea typeface="Times New Roman"/>
              </a:rPr>
              <a:t>Submission of documents that identify issues, standards and potential problems</a:t>
            </a:r>
          </a:p>
          <a:p>
            <a:pPr lvl="0"/>
            <a:r>
              <a:rPr lang="en-US" sz="2000" dirty="0" smtClean="0">
                <a:solidFill>
                  <a:srgbClr val="333333"/>
                </a:solidFill>
                <a:ea typeface="Times New Roman"/>
              </a:rPr>
              <a:t>There 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is no obligation to use comments or recommendations made during RFI process in writing the Request For Response</a:t>
            </a:r>
          </a:p>
          <a:p>
            <a:pPr lvl="0"/>
            <a:r>
              <a:rPr lang="en-US" sz="2000" dirty="0" smtClean="0">
                <a:solidFill>
                  <a:srgbClr val="333333"/>
                </a:solidFill>
                <a:ea typeface="Times New Roman"/>
              </a:rPr>
              <a:t>Participation 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in the RFI process </a:t>
            </a:r>
            <a:r>
              <a:rPr lang="en-US" sz="2000" u="sng" dirty="0">
                <a:solidFill>
                  <a:srgbClr val="333333"/>
                </a:solidFill>
                <a:ea typeface="Times New Roman"/>
              </a:rPr>
              <a:t>cannot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 be a prerequisite to submitting a response to an RFR</a:t>
            </a:r>
          </a:p>
          <a:p>
            <a:pPr lvl="0"/>
            <a:r>
              <a:rPr lang="en-US" sz="2000" dirty="0" smtClean="0">
                <a:solidFill>
                  <a:srgbClr val="333333"/>
                </a:solidFill>
                <a:ea typeface="Times New Roman"/>
              </a:rPr>
              <a:t>An 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RFI is a </a:t>
            </a:r>
            <a:r>
              <a:rPr lang="en-US" sz="2000" u="sng" dirty="0">
                <a:solidFill>
                  <a:srgbClr val="333333"/>
                </a:solidFill>
                <a:ea typeface="Times New Roman"/>
              </a:rPr>
              <a:t>procurement  too</a:t>
            </a:r>
            <a:r>
              <a:rPr lang="en-US" sz="2000" dirty="0">
                <a:solidFill>
                  <a:srgbClr val="333333"/>
                </a:solidFill>
                <a:ea typeface="Times New Roman"/>
              </a:rPr>
              <a:t>l and not a procurement</a:t>
            </a:r>
            <a:endParaRPr lang="en-US" sz="2000" dirty="0">
              <a:solidFill>
                <a:prstClr val="black"/>
              </a:solidFill>
            </a:endParaRPr>
          </a:p>
          <a:p>
            <a:endParaRPr lang="en-US" sz="1600" dirty="0"/>
          </a:p>
        </p:txBody>
      </p:sp>
      <p:pic>
        <p:nvPicPr>
          <p:cNvPr id="4" name="Picture 2" descr="C:\Users\KMilesky\AppData\Local\Microsoft\Windows\Temporary Internet Files\Content.Outlook\EGDU860V\DPHLogo_Blue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486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2269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4970703"/>
              </p:ext>
            </p:extLst>
          </p:nvPr>
        </p:nvGraphicFramePr>
        <p:xfrm>
          <a:off x="381000" y="1524000"/>
          <a:ext cx="7924800" cy="4710176"/>
        </p:xfrm>
        <a:graphic>
          <a:graphicData uri="http://schemas.openxmlformats.org/drawingml/2006/table">
            <a:tbl>
              <a:tblPr firstRow="1" firstCol="1" bandRow="1"/>
              <a:tblGrid>
                <a:gridCol w="5007118"/>
                <a:gridCol w="2917682"/>
              </a:tblGrid>
              <a:tr h="986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Task or Event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Projected Date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Request For Information posted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6/30/14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HMCC Webinar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July TBD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RFI responses due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7/30/14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HMCC Conference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September TBD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Request For Response (RFR) Posted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10/20/14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RFR responses due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12/5/14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HMCC Start Date (Initial Phase)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4/1/15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16995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OPEM_Template</Template>
  <TotalTime>219</TotalTime>
  <Words>221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Adjacency</vt:lpstr>
      <vt:lpstr>What’s next?</vt:lpstr>
      <vt:lpstr>Overview</vt:lpstr>
      <vt:lpstr>Request For Information (RFI)</vt:lpstr>
      <vt:lpstr>Request For Information (RFI)</vt:lpstr>
      <vt:lpstr>Timeline</vt:lpstr>
    </vt:vector>
  </TitlesOfParts>
  <Company>EOHHS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next?</dc:title>
  <dc:creator>Hutton, Tom (DPH)</dc:creator>
  <cp:lastModifiedBy>Kerry</cp:lastModifiedBy>
  <cp:revision>20</cp:revision>
  <cp:lastPrinted>2014-06-16T17:41:14Z</cp:lastPrinted>
  <dcterms:created xsi:type="dcterms:W3CDTF">2014-06-13T13:09:39Z</dcterms:created>
  <dcterms:modified xsi:type="dcterms:W3CDTF">2014-06-18T17:52:09Z</dcterms:modified>
</cp:coreProperties>
</file>