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 id="2147483666" r:id="rId2"/>
    <p:sldMasterId id="2147483678" r:id="rId3"/>
  </p:sldMasterIdLst>
  <p:notesMasterIdLst>
    <p:notesMasterId r:id="rId30"/>
  </p:notesMasterIdLst>
  <p:handoutMasterIdLst>
    <p:handoutMasterId r:id="rId31"/>
  </p:handoutMasterIdLst>
  <p:sldIdLst>
    <p:sldId id="277" r:id="rId4"/>
    <p:sldId id="301" r:id="rId5"/>
    <p:sldId id="285" r:id="rId6"/>
    <p:sldId id="273" r:id="rId7"/>
    <p:sldId id="294" r:id="rId8"/>
    <p:sldId id="305" r:id="rId9"/>
    <p:sldId id="306" r:id="rId10"/>
    <p:sldId id="284" r:id="rId11"/>
    <p:sldId id="283" r:id="rId12"/>
    <p:sldId id="287" r:id="rId13"/>
    <p:sldId id="290" r:id="rId14"/>
    <p:sldId id="302" r:id="rId15"/>
    <p:sldId id="293" r:id="rId16"/>
    <p:sldId id="291" r:id="rId17"/>
    <p:sldId id="297" r:id="rId18"/>
    <p:sldId id="307" r:id="rId19"/>
    <p:sldId id="308" r:id="rId20"/>
    <p:sldId id="309" r:id="rId21"/>
    <p:sldId id="310" r:id="rId22"/>
    <p:sldId id="311" r:id="rId23"/>
    <p:sldId id="312" r:id="rId24"/>
    <p:sldId id="313" r:id="rId25"/>
    <p:sldId id="299" r:id="rId26"/>
    <p:sldId id="270" r:id="rId27"/>
    <p:sldId id="289" r:id="rId28"/>
    <p:sldId id="314" r:id="rId29"/>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1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98916E"/>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9" autoAdjust="0"/>
  </p:normalViewPr>
  <p:slideViewPr>
    <p:cSldViewPr snapToGrid="0">
      <p:cViewPr>
        <p:scale>
          <a:sx n="100" d="100"/>
          <a:sy n="100" d="100"/>
        </p:scale>
        <p:origin x="-90" y="-7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68" d="100"/>
          <a:sy n="68" d="100"/>
        </p:scale>
        <p:origin x="-3258"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725"/>
          </a:xfrm>
          <a:prstGeom prst="rect">
            <a:avLst/>
          </a:prstGeom>
        </p:spPr>
        <p:txBody>
          <a:bodyPr vert="horz" lIns="92446" tIns="46223" rIns="92446" bIns="46223"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70938" y="1"/>
            <a:ext cx="3037840" cy="466725"/>
          </a:xfrm>
          <a:prstGeom prst="rect">
            <a:avLst/>
          </a:prstGeom>
        </p:spPr>
        <p:txBody>
          <a:bodyPr vert="horz" lIns="92446" tIns="46223" rIns="92446" bIns="46223" rtlCol="0"/>
          <a:lstStyle>
            <a:lvl1pPr algn="r" fontAlgn="auto">
              <a:spcBef>
                <a:spcPts val="0"/>
              </a:spcBef>
              <a:spcAft>
                <a:spcPts val="0"/>
              </a:spcAft>
              <a:defRPr sz="1200">
                <a:latin typeface="+mn-lt"/>
              </a:defRPr>
            </a:lvl1pPr>
          </a:lstStyle>
          <a:p>
            <a:pPr>
              <a:defRPr/>
            </a:pPr>
            <a:fld id="{D042ED4E-549B-4BA3-81EC-A95668C245BE}" type="datetimeFigureOut">
              <a:rPr lang="en-US"/>
              <a:pPr>
                <a:defRPr/>
              </a:pPr>
              <a:t>9/11/2013</a:t>
            </a:fld>
            <a:endParaRPr lang="en-US"/>
          </a:p>
        </p:txBody>
      </p:sp>
      <p:sp>
        <p:nvSpPr>
          <p:cNvPr id="4" name="Footer Placeholder 3"/>
          <p:cNvSpPr>
            <a:spLocks noGrp="1"/>
          </p:cNvSpPr>
          <p:nvPr>
            <p:ph type="ftr" sz="quarter" idx="2"/>
          </p:nvPr>
        </p:nvSpPr>
        <p:spPr>
          <a:xfrm>
            <a:off x="0" y="8829676"/>
            <a:ext cx="3037840" cy="466725"/>
          </a:xfrm>
          <a:prstGeom prst="rect">
            <a:avLst/>
          </a:prstGeom>
        </p:spPr>
        <p:txBody>
          <a:bodyPr vert="horz" lIns="92446" tIns="46223" rIns="92446" bIns="46223"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0938" y="8829676"/>
            <a:ext cx="3037840" cy="466725"/>
          </a:xfrm>
          <a:prstGeom prst="rect">
            <a:avLst/>
          </a:prstGeom>
        </p:spPr>
        <p:txBody>
          <a:bodyPr vert="horz" lIns="92446" tIns="46223" rIns="92446" bIns="46223" rtlCol="0" anchor="b"/>
          <a:lstStyle>
            <a:lvl1pPr algn="r" fontAlgn="auto">
              <a:spcBef>
                <a:spcPts val="0"/>
              </a:spcBef>
              <a:spcAft>
                <a:spcPts val="0"/>
              </a:spcAft>
              <a:defRPr sz="1200">
                <a:latin typeface="+mn-lt"/>
              </a:defRPr>
            </a:lvl1pPr>
          </a:lstStyle>
          <a:p>
            <a:pPr>
              <a:defRPr/>
            </a:pPr>
            <a:fld id="{B1F4065E-1A04-4F80-87D2-6897F11EF55C}" type="slidenum">
              <a:rPr lang="en-US"/>
              <a:pPr>
                <a:defRPr/>
              </a:pPr>
              <a:t>‹#›</a:t>
            </a:fld>
            <a:endParaRPr lang="en-US"/>
          </a:p>
        </p:txBody>
      </p:sp>
    </p:spTree>
    <p:extLst>
      <p:ext uri="{BB962C8B-B14F-4D97-AF65-F5344CB8AC3E}">
        <p14:creationId xmlns:p14="http://schemas.microsoft.com/office/powerpoint/2010/main" val="4192174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725"/>
          </a:xfrm>
          <a:prstGeom prst="rect">
            <a:avLst/>
          </a:prstGeom>
        </p:spPr>
        <p:txBody>
          <a:bodyPr vert="horz" lIns="92446" tIns="46223" rIns="92446" bIns="46223"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938" y="1"/>
            <a:ext cx="3037840" cy="466725"/>
          </a:xfrm>
          <a:prstGeom prst="rect">
            <a:avLst/>
          </a:prstGeom>
        </p:spPr>
        <p:txBody>
          <a:bodyPr vert="horz" lIns="92446" tIns="46223" rIns="92446" bIns="46223" rtlCol="0"/>
          <a:lstStyle>
            <a:lvl1pPr algn="r" fontAlgn="auto">
              <a:spcBef>
                <a:spcPts val="0"/>
              </a:spcBef>
              <a:spcAft>
                <a:spcPts val="0"/>
              </a:spcAft>
              <a:defRPr sz="1200">
                <a:latin typeface="+mn-lt"/>
              </a:defRPr>
            </a:lvl1pPr>
          </a:lstStyle>
          <a:p>
            <a:pPr>
              <a:defRPr/>
            </a:pPr>
            <a:fld id="{6B00D125-332D-49E8-BC66-4FB04543A27A}" type="datetimeFigureOut">
              <a:rPr lang="en-US"/>
              <a:pPr>
                <a:defRPr/>
              </a:pPr>
              <a:t>9/11/2013</a:t>
            </a:fld>
            <a:endParaRPr lang="en-US"/>
          </a:p>
        </p:txBody>
      </p:sp>
      <p:sp>
        <p:nvSpPr>
          <p:cNvPr id="4" name="Slide Image Placeholder 3"/>
          <p:cNvSpPr>
            <a:spLocks noGrp="1" noRot="1" noChangeAspect="1"/>
          </p:cNvSpPr>
          <p:nvPr>
            <p:ph type="sldImg" idx="2"/>
          </p:nvPr>
        </p:nvSpPr>
        <p:spPr>
          <a:xfrm>
            <a:off x="717550" y="1162050"/>
            <a:ext cx="5576888" cy="3136900"/>
          </a:xfrm>
          <a:prstGeom prst="rect">
            <a:avLst/>
          </a:prstGeom>
          <a:noFill/>
          <a:ln w="12700">
            <a:solidFill>
              <a:prstClr val="black"/>
            </a:solidFill>
          </a:ln>
        </p:spPr>
        <p:txBody>
          <a:bodyPr vert="horz" lIns="92446" tIns="46223" rIns="92446" bIns="46223" rtlCol="0" anchor="ctr"/>
          <a:lstStyle/>
          <a:p>
            <a:pPr lvl="0"/>
            <a:endParaRPr lang="en-US" noProof="0"/>
          </a:p>
        </p:txBody>
      </p:sp>
      <p:sp>
        <p:nvSpPr>
          <p:cNvPr id="5" name="Notes Placeholder 4"/>
          <p:cNvSpPr>
            <a:spLocks noGrp="1"/>
          </p:cNvSpPr>
          <p:nvPr>
            <p:ph type="body" sz="quarter" idx="3"/>
          </p:nvPr>
        </p:nvSpPr>
        <p:spPr>
          <a:xfrm>
            <a:off x="701040" y="4473575"/>
            <a:ext cx="5608320" cy="3138488"/>
          </a:xfrm>
          <a:prstGeom prst="rect">
            <a:avLst/>
          </a:prstGeom>
        </p:spPr>
        <p:txBody>
          <a:bodyPr vert="horz" lIns="92446" tIns="46223" rIns="92446" bIns="46223"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6"/>
            <a:ext cx="3037840" cy="466725"/>
          </a:xfrm>
          <a:prstGeom prst="rect">
            <a:avLst/>
          </a:prstGeom>
        </p:spPr>
        <p:txBody>
          <a:bodyPr vert="horz" lIns="92446" tIns="46223" rIns="92446" bIns="46223"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938" y="8829676"/>
            <a:ext cx="3037840" cy="466725"/>
          </a:xfrm>
          <a:prstGeom prst="rect">
            <a:avLst/>
          </a:prstGeom>
        </p:spPr>
        <p:txBody>
          <a:bodyPr vert="horz" lIns="92446" tIns="46223" rIns="92446" bIns="46223" rtlCol="0" anchor="b"/>
          <a:lstStyle>
            <a:lvl1pPr algn="r" fontAlgn="auto">
              <a:spcBef>
                <a:spcPts val="0"/>
              </a:spcBef>
              <a:spcAft>
                <a:spcPts val="0"/>
              </a:spcAft>
              <a:defRPr sz="1200">
                <a:latin typeface="+mn-lt"/>
              </a:defRPr>
            </a:lvl1pPr>
          </a:lstStyle>
          <a:p>
            <a:pPr>
              <a:defRPr/>
            </a:pPr>
            <a:fld id="{8CDDD39F-D097-4876-983C-A8D09DCB0A16}" type="slidenum">
              <a:rPr lang="en-US"/>
              <a:pPr>
                <a:defRPr/>
              </a:pPr>
              <a:t>‹#›</a:t>
            </a:fld>
            <a:endParaRPr lang="en-US"/>
          </a:p>
        </p:txBody>
      </p:sp>
    </p:spTree>
    <p:extLst>
      <p:ext uri="{BB962C8B-B14F-4D97-AF65-F5344CB8AC3E}">
        <p14:creationId xmlns:p14="http://schemas.microsoft.com/office/powerpoint/2010/main" val="32434881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bu.edu/coalitions"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B9AB22A1-EDC2-4D8A-9401-7D3DFD1D7E44}"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CC175C04-B7BD-4AA5-8606-0B7E5855E79B}"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800" dirty="0" smtClean="0"/>
              <a:t>Answers the questions what are they and what do they do.  </a:t>
            </a:r>
          </a:p>
          <a:p>
            <a:r>
              <a:rPr lang="en-US" sz="1800" dirty="0" smtClean="0"/>
              <a:t>HMCC role</a:t>
            </a:r>
          </a:p>
          <a:p>
            <a:pPr lvl="1"/>
            <a:r>
              <a:rPr lang="en-US" sz="1800" dirty="0" smtClean="0"/>
              <a:t>Conduct regional all-hazards planning </a:t>
            </a:r>
          </a:p>
          <a:p>
            <a:pPr lvl="1"/>
            <a:r>
              <a:rPr lang="en-US" sz="1800" dirty="0" smtClean="0"/>
              <a:t>Support response and recovery activities in region</a:t>
            </a:r>
          </a:p>
          <a:p>
            <a:pPr lvl="1"/>
            <a:r>
              <a:rPr lang="en-US" sz="1800" dirty="0" smtClean="0"/>
              <a:t>Coordinate information sharing and resource requests during and after incidents</a:t>
            </a:r>
          </a:p>
          <a:p>
            <a:pPr lvl="1"/>
            <a:r>
              <a:rPr lang="en-US" sz="1800" dirty="0" smtClean="0"/>
              <a:t>Report regional activities to MDPH</a:t>
            </a:r>
          </a:p>
          <a:p>
            <a:endParaRPr lang="en-US" dirty="0" smtClean="0"/>
          </a:p>
          <a:p>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CC175C04-B7BD-4AA5-8606-0B7E5855E79B}"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800" dirty="0" smtClean="0"/>
              <a:t>Development of the required regional capacity will require greater integration of public health and healthcare system activities, and development and implementation of a framework that can support and coordinate the multi-disciplinary activities necessary to plan for, respond to, recover from, and mitigate the impact of health and medical emergencies. Funding local public health and Hospitals separately and individually will not accomplish this.</a:t>
            </a:r>
          </a:p>
        </p:txBody>
      </p:sp>
      <p:sp>
        <p:nvSpPr>
          <p:cNvPr id="4" name="Slide Number Placeholder 3"/>
          <p:cNvSpPr>
            <a:spLocks noGrp="1"/>
          </p:cNvSpPr>
          <p:nvPr>
            <p:ph type="sldNum" sz="quarter" idx="5"/>
          </p:nvPr>
        </p:nvSpPr>
        <p:spPr/>
        <p:txBody>
          <a:bodyPr/>
          <a:lstStyle/>
          <a:p>
            <a:pPr>
              <a:defRPr/>
            </a:pPr>
            <a:fld id="{4523FFE2-D850-449A-8BEF-507269AB23C2}"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800" dirty="0" smtClean="0"/>
              <a:t>Address those issues of highest importance to HMCC members</a:t>
            </a:r>
          </a:p>
          <a:p>
            <a:r>
              <a:rPr lang="en-US" sz="1800" dirty="0" smtClean="0"/>
              <a:t>Ensure 24-7-365 on-call capacity</a:t>
            </a:r>
          </a:p>
          <a:p>
            <a:r>
              <a:rPr lang="en-US" sz="1800" dirty="0" smtClean="0"/>
              <a:t>Hire staff to support that region’s facilities during a disaster response</a:t>
            </a:r>
          </a:p>
        </p:txBody>
      </p:sp>
      <p:sp>
        <p:nvSpPr>
          <p:cNvPr id="4" name="Slide Number Placeholder 3"/>
          <p:cNvSpPr>
            <a:spLocks noGrp="1"/>
          </p:cNvSpPr>
          <p:nvPr>
            <p:ph type="sldNum" sz="quarter" idx="5"/>
          </p:nvPr>
        </p:nvSpPr>
        <p:spPr/>
        <p:txBody>
          <a:bodyPr/>
          <a:lstStyle/>
          <a:p>
            <a:pPr>
              <a:defRPr/>
            </a:pPr>
            <a:fld id="{4CFD2ECB-7CB7-4899-A26F-18422EC7EBBE}"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Answer to the question:  Who is involved?  </a:t>
            </a:r>
          </a:p>
        </p:txBody>
      </p:sp>
      <p:sp>
        <p:nvSpPr>
          <p:cNvPr id="4" name="Slide Number Placeholder 3"/>
          <p:cNvSpPr>
            <a:spLocks noGrp="1"/>
          </p:cNvSpPr>
          <p:nvPr>
            <p:ph type="sldNum" sz="quarter" idx="5"/>
          </p:nvPr>
        </p:nvSpPr>
        <p:spPr/>
        <p:txBody>
          <a:bodyPr/>
          <a:lstStyle/>
          <a:p>
            <a:pPr>
              <a:defRPr/>
            </a:pPr>
            <a:fld id="{94C9D2E0-DDAF-48EB-A6F9-C11FFC0C1BFF}" type="slidenum">
              <a:rPr lang="en-US"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800" dirty="0" smtClean="0"/>
              <a:t>Of course work with our other partners in preparedness planning and response.  We believe that the HMCC structure will integrate well with how these partners organize themselves.  </a:t>
            </a:r>
          </a:p>
        </p:txBody>
      </p:sp>
      <p:sp>
        <p:nvSpPr>
          <p:cNvPr id="4" name="Slide Number Placeholder 3"/>
          <p:cNvSpPr>
            <a:spLocks noGrp="1"/>
          </p:cNvSpPr>
          <p:nvPr>
            <p:ph type="sldNum" sz="quarter" idx="5"/>
          </p:nvPr>
        </p:nvSpPr>
        <p:spPr/>
        <p:txBody>
          <a:bodyPr/>
          <a:lstStyle/>
          <a:p>
            <a:pPr>
              <a:defRPr/>
            </a:pPr>
            <a:fld id="{E2ABA623-AAA5-42E0-B2BA-74367905B836}" type="slidenum">
              <a:rPr lang="en-US" smtClean="0"/>
              <a:pPr>
                <a:defRPr/>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xfrm>
            <a:off x="701040" y="4616234"/>
            <a:ext cx="5608320" cy="3852517"/>
          </a:xfrm>
          <a:noFill/>
        </p:spPr>
        <p:txBody>
          <a:bodyPr wrap="square" numCol="1" anchor="t" anchorCtr="0" compatLnSpc="1">
            <a:prstTxWarp prst="textNoShape">
              <a:avLst/>
            </a:prstTxWarp>
          </a:bodyPr>
          <a:lstStyle/>
          <a:p>
            <a:r>
              <a:rPr lang="en-US" sz="1800" dirty="0" smtClean="0"/>
              <a:t>None of these are as broad as the Health and Medical Coordinating Coalitions, and all are at different stages in terms of their evolution, but efforts like these provide a strong foundation for the work to come.</a:t>
            </a:r>
          </a:p>
          <a:p>
            <a:r>
              <a:rPr lang="en-US" sz="1800" dirty="0" smtClean="0"/>
              <a:t>PERP = Partnership for the Enhancement of </a:t>
            </a:r>
            <a:r>
              <a:rPr lang="en-US" sz="1800" dirty="0"/>
              <a:t>R</a:t>
            </a:r>
            <a:r>
              <a:rPr lang="en-US" sz="1800" dirty="0" smtClean="0"/>
              <a:t>egional Preparedness</a:t>
            </a:r>
          </a:p>
          <a:p>
            <a:endParaRPr lang="en-US" sz="1800" dirty="0"/>
          </a:p>
          <a:p>
            <a:r>
              <a:rPr lang="en-US" sz="1800" dirty="0" smtClean="0"/>
              <a:t>The other regional entities are existing programs  that provide some regional coordination during a response in certain circumstances.  These efforts have some capacity that we will look at to build upon, much like we will be looking local plans and skills</a:t>
            </a:r>
          </a:p>
        </p:txBody>
      </p:sp>
      <p:sp>
        <p:nvSpPr>
          <p:cNvPr id="4" name="Slide Number Placeholder 3"/>
          <p:cNvSpPr>
            <a:spLocks noGrp="1"/>
          </p:cNvSpPr>
          <p:nvPr>
            <p:ph type="sldNum" sz="quarter" idx="5"/>
          </p:nvPr>
        </p:nvSpPr>
        <p:spPr/>
        <p:txBody>
          <a:bodyPr/>
          <a:lstStyle/>
          <a:p>
            <a:pPr>
              <a:defRPr/>
            </a:pPr>
            <a:fld id="{1A3C1AE6-0959-4615-9453-DFBFAD4B0986}" type="slidenum">
              <a:rPr lang="en-US" smtClean="0"/>
              <a:pPr>
                <a:defRPr/>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18B70AA7-3B7B-4F31-B389-900728727217}" type="slidenum">
              <a:rPr lang="en-US" smtClean="0"/>
              <a:pPr>
                <a:defRPr/>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ea typeface="ＭＳ Ｐゴシック"/>
                <a:cs typeface="ＭＳ Ｐゴシック"/>
              </a:rPr>
              <a:t>The mission statement (usually written, not spoken) is a longer explanation of the purpose. It answers the question: </a:t>
            </a:r>
            <a:r>
              <a:rPr lang="en-US" i="1" smtClean="0">
                <a:ea typeface="ＭＳ Ｐゴシック"/>
                <a:cs typeface="ＭＳ Ｐゴシック"/>
              </a:rPr>
              <a:t>What is the purpose of a health and medical coalition in Massachusetts?</a:t>
            </a:r>
          </a:p>
        </p:txBody>
      </p:sp>
      <p:sp>
        <p:nvSpPr>
          <p:cNvPr id="4" name="Slide Number Placeholder 3"/>
          <p:cNvSpPr>
            <a:spLocks noGrp="1"/>
          </p:cNvSpPr>
          <p:nvPr>
            <p:ph type="sldNum" sz="quarter" idx="5"/>
          </p:nvPr>
        </p:nvSpPr>
        <p:spPr/>
        <p:txBody>
          <a:bodyPr/>
          <a:lstStyle/>
          <a:p>
            <a:pPr>
              <a:defRPr/>
            </a:pPr>
            <a:fld id="{502AE672-D568-4829-8EF5-01FFDBA40B99}" type="slidenum">
              <a:rPr lang="en-US" smtClean="0"/>
              <a:pPr>
                <a:defRPr/>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800" dirty="0"/>
              <a:t>Assist with recovery and mitigation efforts</a:t>
            </a:r>
          </a:p>
          <a:p>
            <a:r>
              <a:rPr lang="en-US" sz="1800" dirty="0"/>
              <a:t>Support completion of deliverables and report on regional activities to MDPH</a:t>
            </a:r>
          </a:p>
          <a:p>
            <a:endParaRPr lang="en-US" dirty="0" smtClean="0"/>
          </a:p>
        </p:txBody>
      </p:sp>
      <p:sp>
        <p:nvSpPr>
          <p:cNvPr id="4" name="Slide Number Placeholder 3"/>
          <p:cNvSpPr>
            <a:spLocks noGrp="1"/>
          </p:cNvSpPr>
          <p:nvPr>
            <p:ph type="sldNum" sz="quarter" idx="5"/>
          </p:nvPr>
        </p:nvSpPr>
        <p:spPr/>
        <p:txBody>
          <a:bodyPr/>
          <a:lstStyle/>
          <a:p>
            <a:pPr>
              <a:defRPr/>
            </a:pPr>
            <a:fld id="{7DEF94DC-1202-48A0-B91F-919EE24884EA}" type="slidenum">
              <a:rPr lang="en-US" smtClean="0"/>
              <a:pPr>
                <a:defRPr/>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5CEA7344-46BB-4051-AE8B-2A64B801C10F}" type="slidenum">
              <a:rPr lang="en-US" smtClean="0"/>
              <a:pPr>
                <a:defRPr/>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800" dirty="0" smtClean="0"/>
              <a:t>While we are moving into uncharted territory, there are incidents that have elements what </a:t>
            </a:r>
            <a:r>
              <a:rPr lang="en-US" sz="1800" dirty="0" err="1" smtClean="0"/>
              <a:t>what</a:t>
            </a:r>
            <a:r>
              <a:rPr lang="en-US" sz="1800" dirty="0" smtClean="0"/>
              <a:t> an </a:t>
            </a:r>
            <a:r>
              <a:rPr lang="en-US" sz="1800" dirty="0" err="1" smtClean="0"/>
              <a:t>hmcc</a:t>
            </a:r>
            <a:r>
              <a:rPr lang="en-US" sz="1800" dirty="0" smtClean="0"/>
              <a:t> would do in response.  </a:t>
            </a:r>
          </a:p>
          <a:p>
            <a:r>
              <a:rPr lang="en-US" sz="1800" dirty="0" smtClean="0"/>
              <a:t>All disciplines are not involved in each of these examples.  We think that many incidents wont require all disciplines.  However, things like hurricanes, or pandemic, will likely involve and impact all disciplines.   </a:t>
            </a:r>
          </a:p>
        </p:txBody>
      </p:sp>
      <p:sp>
        <p:nvSpPr>
          <p:cNvPr id="4" name="Slide Number Placeholder 3"/>
          <p:cNvSpPr>
            <a:spLocks noGrp="1"/>
          </p:cNvSpPr>
          <p:nvPr>
            <p:ph type="sldNum" sz="quarter" idx="5"/>
          </p:nvPr>
        </p:nvSpPr>
        <p:spPr/>
        <p:txBody>
          <a:bodyPr/>
          <a:lstStyle/>
          <a:p>
            <a:pPr>
              <a:defRPr/>
            </a:pPr>
            <a:fld id="{C43750E7-A35F-4722-B1B3-4AC06965D925}" type="slidenum">
              <a:rPr lang="en-US" smtClean="0"/>
              <a:pPr>
                <a:defRPr/>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A4F44F-D596-40AF-85D9-24681945B0F0}"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p14="http://schemas.microsoft.com/office/powerpoint/2010/main" val="2345640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465887" lvl="1"/>
            <a:endParaRPr lang="en-US" baseline="0" dirty="0" smtClean="0"/>
          </a:p>
        </p:txBody>
      </p:sp>
      <p:sp>
        <p:nvSpPr>
          <p:cNvPr id="4" name="Slide Number Placeholder 3"/>
          <p:cNvSpPr>
            <a:spLocks noGrp="1"/>
          </p:cNvSpPr>
          <p:nvPr>
            <p:ph type="sldNum" sz="quarter" idx="10"/>
          </p:nvPr>
        </p:nvSpPr>
        <p:spPr/>
        <p:txBody>
          <a:bodyPr/>
          <a:lstStyle/>
          <a:p>
            <a:fld id="{EFA4F44F-D596-40AF-85D9-24681945B0F0}" type="slidenum">
              <a:rPr lang="en-US" smtClean="0">
                <a:solidFill>
                  <a:prstClr val="black"/>
                </a:solidFill>
                <a:latin typeface="Calibri"/>
              </a:rPr>
              <a:pPr/>
              <a:t>19</a:t>
            </a:fld>
            <a:endParaRPr lang="en-US">
              <a:solidFill>
                <a:prstClr val="black"/>
              </a:solidFill>
              <a:latin typeface="Calibri"/>
            </a:endParaRPr>
          </a:p>
        </p:txBody>
      </p:sp>
    </p:spTree>
    <p:extLst>
      <p:ext uri="{BB962C8B-B14F-4D97-AF65-F5344CB8AC3E}">
        <p14:creationId xmlns:p14="http://schemas.microsoft.com/office/powerpoint/2010/main" val="11125391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174708" indent="-174708">
              <a:buFontTx/>
              <a:buChar char="-"/>
            </a:pPr>
            <a:endParaRPr lang="en-US" dirty="0"/>
          </a:p>
        </p:txBody>
      </p:sp>
      <p:sp>
        <p:nvSpPr>
          <p:cNvPr id="4" name="Slide Number Placeholder 3"/>
          <p:cNvSpPr>
            <a:spLocks noGrp="1"/>
          </p:cNvSpPr>
          <p:nvPr>
            <p:ph type="sldNum" sz="quarter" idx="10"/>
          </p:nvPr>
        </p:nvSpPr>
        <p:spPr/>
        <p:txBody>
          <a:bodyPr/>
          <a:lstStyle/>
          <a:p>
            <a:fld id="{EFA4F44F-D596-40AF-85D9-24681945B0F0}" type="slidenum">
              <a:rPr lang="en-US" smtClean="0">
                <a:solidFill>
                  <a:prstClr val="black"/>
                </a:solidFill>
                <a:latin typeface="Calibri"/>
              </a:rPr>
              <a:pPr/>
              <a:t>20</a:t>
            </a:fld>
            <a:endParaRPr lang="en-US">
              <a:solidFill>
                <a:prstClr val="black"/>
              </a:solidFill>
              <a:latin typeface="Calibri"/>
            </a:endParaRPr>
          </a:p>
        </p:txBody>
      </p:sp>
    </p:spTree>
    <p:extLst>
      <p:ext uri="{BB962C8B-B14F-4D97-AF65-F5344CB8AC3E}">
        <p14:creationId xmlns:p14="http://schemas.microsoft.com/office/powerpoint/2010/main" val="598468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800" dirty="0" smtClean="0"/>
              <a:t>Stakeholders include organizations such as Mass Hospital Association, Mass Senior Care, Mass Ambulance Association, Mass League of Community Health Centers, LSAC, who have an interest in the work.  </a:t>
            </a:r>
          </a:p>
        </p:txBody>
      </p:sp>
      <p:sp>
        <p:nvSpPr>
          <p:cNvPr id="4" name="Slide Number Placeholder 3"/>
          <p:cNvSpPr>
            <a:spLocks noGrp="1"/>
          </p:cNvSpPr>
          <p:nvPr>
            <p:ph type="sldNum" sz="quarter" idx="5"/>
          </p:nvPr>
        </p:nvSpPr>
        <p:spPr/>
        <p:txBody>
          <a:bodyPr/>
          <a:lstStyle/>
          <a:p>
            <a:pPr>
              <a:defRPr/>
            </a:pPr>
            <a:fld id="{B1C66799-24CA-42F2-B876-409E7188B93B}" type="slidenum">
              <a:rPr lang="en-US" smtClean="0"/>
              <a:pPr>
                <a:defRPr/>
              </a:pPr>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latin typeface="Times"/>
                <a:ea typeface="ＭＳ Ｐゴシック"/>
                <a:cs typeface="ＭＳ Ｐゴシック"/>
              </a:rPr>
              <a:t>The EPB will provide facilitation and planning support while coalitions are forming.  In the coming months, EPB staff will begin informing and soliciting feedback from existing coalition executive committees, hospital and public health regional coordinators, MDPH bureaus and others through presentations, meetings, and informational materials. FYE 2014 deliverables will include work within single discipline coalitions to plan for an orderly transition to the multi-disciplinary structure beginning in FYE 2015.  </a:t>
            </a:r>
          </a:p>
        </p:txBody>
      </p:sp>
      <p:sp>
        <p:nvSpPr>
          <p:cNvPr id="4" name="Slide Number Placeholder 3"/>
          <p:cNvSpPr>
            <a:spLocks noGrp="1"/>
          </p:cNvSpPr>
          <p:nvPr>
            <p:ph type="sldNum" sz="quarter" idx="5"/>
          </p:nvPr>
        </p:nvSpPr>
        <p:spPr/>
        <p:txBody>
          <a:bodyPr/>
          <a:lstStyle/>
          <a:p>
            <a:pPr>
              <a:defRPr/>
            </a:pPr>
            <a:fld id="{277EDBD5-423E-4FEB-9B99-12ED2A8A085C}" type="slidenum">
              <a:rPr lang="en-US" smtClean="0"/>
              <a:pPr>
                <a:defRPr/>
              </a:pPr>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800" dirty="0" smtClean="0"/>
              <a:t>We may not have time to answer all of the questions.  And you may think of questions after the fact.  We will be gathering questions and using them to regularly update a Frequently Asked Questions document that will be posted on the website </a:t>
            </a:r>
            <a:r>
              <a:rPr lang="en-US" sz="1800" dirty="0" smtClean="0">
                <a:hlinkClick r:id="rId3"/>
              </a:rPr>
              <a:t>www.bu.edu/coalitions</a:t>
            </a:r>
            <a:r>
              <a:rPr lang="en-US" sz="1800" dirty="0" smtClean="0"/>
              <a:t>.  </a:t>
            </a:r>
          </a:p>
          <a:p>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F27A550D-318F-4036-B351-A53CA1552687}" type="slidenum">
              <a:rPr lang="en-US" smtClean="0"/>
              <a:pPr>
                <a:defRPr/>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p:nvPr userDrawn="1"/>
        </p:nvSpPr>
        <p:spPr>
          <a:xfrm>
            <a:off x="0" y="5888038"/>
            <a:ext cx="12192000" cy="111125"/>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8"/>
          <p:cNvSpPr/>
          <p:nvPr userDrawn="1"/>
        </p:nvSpPr>
        <p:spPr>
          <a:xfrm>
            <a:off x="0" y="5888736"/>
            <a:ext cx="12192000" cy="109728"/>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1066800" y="2606040"/>
            <a:ext cx="10058400" cy="2743200"/>
          </a:xfrm>
        </p:spPr>
        <p:txBody>
          <a:bodyPr/>
          <a:lstStyle>
            <a:lvl1pPr algn="l">
              <a:lnSpc>
                <a:spcPct val="80000"/>
              </a:lnSpc>
              <a:defRPr sz="6800">
                <a:solidFill>
                  <a:schemeClr val="tx1"/>
                </a:solidFill>
                <a:effectLst>
                  <a:outerShdw blurRad="38100" dist="25400" dir="18900000" algn="bl" rotWithShape="0">
                    <a:schemeClr val="bg1">
                      <a:alpha val="80000"/>
                    </a:schemeClr>
                  </a:outerShdw>
                </a:effectLst>
              </a:defRPr>
            </a:lvl1pPr>
          </a:lstStyle>
          <a:p>
            <a:r>
              <a:rPr lang="en-US" smtClean="0"/>
              <a:t>Click to edit Master title style</a:t>
            </a:r>
            <a:endParaRPr lang="en-US"/>
          </a:p>
        </p:txBody>
      </p:sp>
      <p:sp>
        <p:nvSpPr>
          <p:cNvPr id="3" name="Subtitle 2"/>
          <p:cNvSpPr>
            <a:spLocks noGrp="1"/>
          </p:cNvSpPr>
          <p:nvPr>
            <p:ph type="subTitle" idx="1"/>
          </p:nvPr>
        </p:nvSpPr>
        <p:spPr>
          <a:xfrm>
            <a:off x="1066800" y="5360437"/>
            <a:ext cx="10058400" cy="365760"/>
          </a:xfrm>
        </p:spPr>
        <p:txBody>
          <a:bodyPr>
            <a:normAutofit/>
          </a:bodyPr>
          <a:lstStyle>
            <a:lvl1pPr marL="0" indent="0" algn="l">
              <a:spcBef>
                <a:spcPts val="0"/>
              </a:spcBef>
              <a:buNone/>
              <a:defRPr sz="2000" b="1" cap="all" baseline="0">
                <a:solidFill>
                  <a:schemeClr val="accent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vl2pPr>
              <a:defRPr sz="2400"/>
            </a:lvl2pPr>
            <a:lvl3pPr>
              <a:defRPr sz="2000"/>
            </a:lvl3pPr>
            <a:lvl4pP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88C6B03-682F-4847-9DBE-564234A683D8}" type="slidenum">
              <a:rPr lang="en-US"/>
              <a:pPr>
                <a:defRPr/>
              </a:pPr>
              <a:t>‹#›</a:t>
            </a:fld>
            <a:endParaRPr lang="en-US"/>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cstate="print"/>
          <a:srcRect/>
          <a:stretch>
            <a:fillRect/>
          </a:stretch>
        </p:blipFill>
        <p:spPr bwMode="hidden">
          <a:xfrm>
            <a:off x="7753350" y="0"/>
            <a:ext cx="4435475" cy="6856413"/>
          </a:xfrm>
          <a:prstGeom prst="rect">
            <a:avLst/>
          </a:prstGeom>
          <a:noFill/>
          <a:ln w="9525">
            <a:noFill/>
            <a:miter lim="800000"/>
            <a:headEnd/>
            <a:tailEnd/>
          </a:ln>
        </p:spPr>
      </p:pic>
      <p:sp>
        <p:nvSpPr>
          <p:cNvPr id="5" name="Rectangle 8"/>
          <p:cNvSpPr/>
          <p:nvPr userDrawn="1"/>
        </p:nvSpPr>
        <p:spPr>
          <a:xfrm>
            <a:off x="7707313" y="0"/>
            <a:ext cx="53975"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0"/>
          <p:cNvSpPr/>
          <p:nvPr userDrawn="1"/>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1066800" y="1565829"/>
            <a:ext cx="5943600" cy="4114800"/>
          </a:xfrm>
        </p:spPr>
        <p:txBody>
          <a:bodyPr/>
          <a:lstStyle>
            <a:lvl1pPr>
              <a:lnSpc>
                <a:spcPct val="80000"/>
              </a:lnSpc>
              <a:defRPr sz="5400">
                <a:effectLst>
                  <a:outerShdw blurRad="38100" dist="25400" dir="18900000" algn="bl" rotWithShape="0">
                    <a:schemeClr val="bg1">
                      <a:alpha val="80000"/>
                    </a:scheme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1066801" y="5682343"/>
            <a:ext cx="5943600" cy="410547"/>
          </a:xfrm>
        </p:spPr>
        <p:txBody>
          <a:bodyPr>
            <a:normAutofit/>
          </a:bodyPr>
          <a:lstStyle>
            <a:lvl1pPr marL="0" indent="0">
              <a:spcBef>
                <a:spcPts val="0"/>
              </a:spcBef>
              <a:buNone/>
              <a:defRPr sz="2200" b="1" cap="all" baseline="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5400"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199"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CCCB261-C7D4-4921-A6F4-CC9786DE31E8}" type="slidenum">
              <a:rPr lang="en-US"/>
              <a:pPr>
                <a:defRPr/>
              </a:pPr>
              <a:t>‹#›</a:t>
            </a:fld>
            <a:endParaRPr 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295400"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67628"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9152"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1B7FA198-385A-4137-8E1B-CD5F58301835}" type="slidenum">
              <a:rPr lang="en-US"/>
              <a:pPr>
                <a:defRPr/>
              </a:pPr>
              <a:t>‹#›</a:t>
            </a:fld>
            <a:endParaRPr lang="en-US"/>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a:xfrm>
            <a:off x="1162050" y="6419850"/>
            <a:ext cx="5181600" cy="238125"/>
          </a:xfrm>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2EDE6F9-BA39-4302-92F4-EF15E3577015}" type="slidenum">
              <a:rPr lang="en-US"/>
              <a:pPr>
                <a:defRPr/>
              </a:pPr>
              <a:t>‹#›</a:t>
            </a:fld>
            <a:endParaRPr lang="en-U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a:lvl1pPr>
          </a:lstStyle>
          <a:p>
            <a:pPr>
              <a:defRPr/>
            </a:pPr>
            <a:fld id="{B1484558-8573-4A4B-A661-C963C696D2A5}" type="slidenum">
              <a:rPr lang="en-US"/>
              <a:pPr>
                <a:defRPr/>
              </a:pPr>
              <a:t>‹#›</a:t>
            </a:fld>
            <a:endParaRPr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5" name="Picture 8"/>
          <p:cNvPicPr>
            <a:picLocks noChangeAspect="1"/>
          </p:cNvPicPr>
          <p:nvPr userDrawn="1"/>
        </p:nvPicPr>
        <p:blipFill>
          <a:blip r:embed="rId2" cstate="print"/>
          <a:srcRect/>
          <a:stretch>
            <a:fillRect/>
          </a:stretch>
        </p:blipFill>
        <p:spPr bwMode="hidden">
          <a:xfrm>
            <a:off x="7753350" y="0"/>
            <a:ext cx="4435475" cy="6856413"/>
          </a:xfrm>
          <a:prstGeom prst="rect">
            <a:avLst/>
          </a:prstGeom>
          <a:noFill/>
          <a:ln w="9525">
            <a:noFill/>
            <a:miter lim="800000"/>
            <a:headEnd/>
            <a:tailEnd/>
          </a:ln>
        </p:spPr>
      </p:pic>
      <p:sp>
        <p:nvSpPr>
          <p:cNvPr id="6" name="Rectangle 9"/>
          <p:cNvSpPr/>
          <p:nvPr userDrawn="1"/>
        </p:nvSpPr>
        <p:spPr>
          <a:xfrm>
            <a:off x="7707313" y="0"/>
            <a:ext cx="53975"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10"/>
          <p:cNvSpPr/>
          <p:nvPr userDrawn="1"/>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8229601" y="2514600"/>
            <a:ext cx="3474720" cy="1600200"/>
          </a:xfrm>
        </p:spPr>
        <p:txBody>
          <a:bodyPr/>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790302" y="685800"/>
            <a:ext cx="612648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endParaRPr lang="en-US"/>
          </a:p>
        </p:txBody>
      </p:sp>
      <p:sp>
        <p:nvSpPr>
          <p:cNvPr id="9" name="Footer Placeholder 5"/>
          <p:cNvSpPr>
            <a:spLocks noGrp="1"/>
          </p:cNvSpPr>
          <p:nvPr>
            <p:ph type="ftr" sz="quarter" idx="11"/>
          </p:nvPr>
        </p:nvSpPr>
        <p:spPr/>
        <p:txBody>
          <a:bodyPr/>
          <a:lstStyle>
            <a:lvl1pPr>
              <a:defRPr/>
            </a:lvl1pPr>
          </a:lstStyle>
          <a:p>
            <a:pPr>
              <a:defRPr/>
            </a:pPr>
            <a:endParaRPr lang="en-US" dirty="0"/>
          </a:p>
        </p:txBody>
      </p:sp>
      <p:sp>
        <p:nvSpPr>
          <p:cNvPr id="10" name="Slide Number Placeholder 6"/>
          <p:cNvSpPr>
            <a:spLocks noGrp="1"/>
          </p:cNvSpPr>
          <p:nvPr>
            <p:ph type="sldNum" sz="quarter" idx="12"/>
          </p:nvPr>
        </p:nvSpPr>
        <p:spPr/>
        <p:txBody>
          <a:bodyPr/>
          <a:lstStyle>
            <a:lvl1pPr>
              <a:defRPr/>
            </a:lvl1pPr>
          </a:lstStyle>
          <a:p>
            <a:pPr>
              <a:defRPr/>
            </a:pPr>
            <a:fld id="{34BAE485-04E2-4608-8919-A6EB5152D1FB}" type="slidenum">
              <a:rPr lang="en-US"/>
              <a:pPr>
                <a:defRPr/>
              </a:pPr>
              <a:t>‹#›</a:t>
            </a:fld>
            <a:endParaRPr 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5" name="Picture 7"/>
          <p:cNvPicPr>
            <a:picLocks noChangeAspect="1"/>
          </p:cNvPicPr>
          <p:nvPr/>
        </p:nvPicPr>
        <p:blipFill>
          <a:blip r:embed="rId2" cstate="print"/>
          <a:srcRect/>
          <a:stretch>
            <a:fillRect/>
          </a:stretch>
        </p:blipFill>
        <p:spPr bwMode="hidden">
          <a:xfrm>
            <a:off x="7753350" y="0"/>
            <a:ext cx="4435475" cy="6856413"/>
          </a:xfrm>
          <a:prstGeom prst="rect">
            <a:avLst/>
          </a:prstGeom>
          <a:noFill/>
          <a:ln w="9525">
            <a:noFill/>
            <a:miter lim="800000"/>
            <a:headEnd/>
            <a:tailEnd/>
          </a:ln>
        </p:spPr>
      </p:pic>
      <p:sp>
        <p:nvSpPr>
          <p:cNvPr id="6" name="Rectangle 8"/>
          <p:cNvSpPr/>
          <p:nvPr/>
        </p:nvSpPr>
        <p:spPr>
          <a:xfrm>
            <a:off x="7707313" y="0"/>
            <a:ext cx="53975"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9"/>
          <p:cNvSpPr/>
          <p:nvPr/>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8229600" y="2514600"/>
            <a:ext cx="3474720"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0" y="1325880"/>
            <a:ext cx="6858000" cy="4206240"/>
          </a:xfrm>
          <a:solidFill>
            <a:schemeClr val="bg2"/>
          </a:solidFill>
          <a:effectLst>
            <a:outerShdw blurRad="63500" sx="101000" sy="101000" algn="ctr" rotWithShape="0">
              <a:prstClr val="black">
                <a:alpha val="15000"/>
              </a:prstClr>
            </a:outerShdw>
          </a:effectLst>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endParaRPr lang="en-US"/>
          </a:p>
        </p:txBody>
      </p:sp>
      <p:sp>
        <p:nvSpPr>
          <p:cNvPr id="9" name="Footer Placeholder 5"/>
          <p:cNvSpPr>
            <a:spLocks noGrp="1"/>
          </p:cNvSpPr>
          <p:nvPr>
            <p:ph type="ftr" sz="quarter" idx="11"/>
          </p:nvPr>
        </p:nvSpPr>
        <p:spPr/>
        <p:txBody>
          <a:bodyPr/>
          <a:lstStyle>
            <a:lvl1pPr>
              <a:defRPr/>
            </a:lvl1pPr>
          </a:lstStyle>
          <a:p>
            <a:pPr>
              <a:defRPr/>
            </a:pPr>
            <a:endParaRPr lang="en-US" dirty="0"/>
          </a:p>
        </p:txBody>
      </p:sp>
      <p:sp>
        <p:nvSpPr>
          <p:cNvPr id="10" name="Slide Number Placeholder 6"/>
          <p:cNvSpPr>
            <a:spLocks noGrp="1"/>
          </p:cNvSpPr>
          <p:nvPr>
            <p:ph type="sldNum" sz="quarter" idx="12"/>
          </p:nvPr>
        </p:nvSpPr>
        <p:spPr/>
        <p:txBody>
          <a:bodyPr/>
          <a:lstStyle>
            <a:lvl1pPr>
              <a:defRPr/>
            </a:lvl1pPr>
          </a:lstStyle>
          <a:p>
            <a:pPr>
              <a:defRPr/>
            </a:pPr>
            <a:fld id="{7E54DD76-DCA1-470F-93C2-C16552A7A6F4}" type="slidenum">
              <a:rPr lang="en-US"/>
              <a:pPr>
                <a:defRPr/>
              </a:pPr>
              <a:t>‹#›</a:t>
            </a:fld>
            <a:endParaRPr lang="en-U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17A8F48-8F54-41A5-BF6A-AE13FB95720C}" type="slidenum">
              <a:rPr lang="en-US"/>
              <a:pPr>
                <a:defRPr/>
              </a:pPr>
              <a:t>‹#›</a:t>
            </a:fld>
            <a:endParaRPr 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5000" y="382230"/>
            <a:ext cx="1371600" cy="556136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382230"/>
            <a:ext cx="7863840" cy="556137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8EC9582-C1BF-40AD-BBE7-30C758432595}" type="slidenum">
              <a:rPr lang="en-US"/>
              <a:pPr>
                <a:defRPr/>
              </a:pPr>
              <a:t>‹#›</a:t>
            </a:fld>
            <a:endParaRPr lang="en-US"/>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F164B037-53EE-4441-A6B0-8E6F64473573}" type="slidenum">
              <a:rPr lang="en-US"/>
              <a:pPr>
                <a:defRPr/>
              </a:pPr>
              <a:t>‹#›</a:t>
            </a:fld>
            <a:endParaRPr lang="en-US"/>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pPr fontAlgn="auto">
              <a:spcBef>
                <a:spcPts val="0"/>
              </a:spcBef>
              <a:spcAft>
                <a:spcPts val="0"/>
              </a:spcAft>
            </a:pPr>
            <a:endParaRPr lang="en-US">
              <a:solidFill>
                <a:prstClr val="white"/>
              </a:solidFill>
              <a:latin typeface="Arial"/>
            </a:endParaRPr>
          </a:p>
        </p:txBody>
      </p:sp>
      <p:sp>
        <p:nvSpPr>
          <p:cNvPr id="8" name="Freeform 7"/>
          <p:cNvSpPr>
            <a:spLocks/>
          </p:cNvSpPr>
          <p:nvPr/>
        </p:nvSpPr>
        <p:spPr bwMode="auto">
          <a:xfrm>
            <a:off x="8140701" y="0"/>
            <a:ext cx="40513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pPr fontAlgn="auto">
              <a:spcBef>
                <a:spcPts val="0"/>
              </a:spcBef>
              <a:spcAft>
                <a:spcPts val="0"/>
              </a:spcAft>
            </a:pPr>
            <a:endParaRPr lang="en-US">
              <a:solidFill>
                <a:prstClr val="white"/>
              </a:solidFill>
              <a:latin typeface="Arial"/>
            </a:endParaRPr>
          </a:p>
        </p:txBody>
      </p:sp>
      <p:sp>
        <p:nvSpPr>
          <p:cNvPr id="9" name="Title 8"/>
          <p:cNvSpPr>
            <a:spLocks noGrp="1"/>
          </p:cNvSpPr>
          <p:nvPr>
            <p:ph type="ctrTitle"/>
          </p:nvPr>
        </p:nvSpPr>
        <p:spPr>
          <a:xfrm>
            <a:off x="572085" y="3337560"/>
            <a:ext cx="8640064"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77400" y="1544812"/>
            <a:ext cx="8640064"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2F75F02-4A69-495F-97DC-433F44F36239}" type="datetimeFigureOut">
              <a:rPr lang="en-US" smtClean="0">
                <a:solidFill>
                  <a:srgbClr val="D4D2D0">
                    <a:shade val="50000"/>
                  </a:srgbClr>
                </a:solidFill>
              </a:rPr>
              <a:pPr/>
              <a:t>9/11/2013</a:t>
            </a:fld>
            <a:endParaRPr lang="en-US">
              <a:solidFill>
                <a:srgbClr val="D4D2D0">
                  <a:shade val="50000"/>
                </a:srgbClr>
              </a:solidFill>
            </a:endParaRPr>
          </a:p>
        </p:txBody>
      </p:sp>
      <p:sp>
        <p:nvSpPr>
          <p:cNvPr id="19" name="Footer Placeholder 18"/>
          <p:cNvSpPr>
            <a:spLocks noGrp="1"/>
          </p:cNvSpPr>
          <p:nvPr>
            <p:ph type="ftr" sz="quarter" idx="11"/>
          </p:nvPr>
        </p:nvSpPr>
        <p:spPr/>
        <p:txBody>
          <a:bodyPr/>
          <a:lstStyle/>
          <a:p>
            <a:endParaRPr lang="en-US">
              <a:solidFill>
                <a:srgbClr val="D4D2D0">
                  <a:shade val="50000"/>
                </a:srgbClr>
              </a:solidFill>
            </a:endParaRPr>
          </a:p>
        </p:txBody>
      </p:sp>
      <p:sp>
        <p:nvSpPr>
          <p:cNvPr id="27" name="Slide Number Placeholder 26"/>
          <p:cNvSpPr>
            <a:spLocks noGrp="1"/>
          </p:cNvSpPr>
          <p:nvPr>
            <p:ph type="sldNum" sz="quarter" idx="12"/>
          </p:nvPr>
        </p:nvSpPr>
        <p:spPr/>
        <p:txBody>
          <a:bodyPr/>
          <a:lstStyle/>
          <a:p>
            <a:fld id="{2C731C21-2412-4C32-832A-D539B7D87444}" type="slidenum">
              <a:rPr lang="en-US" smtClean="0">
                <a:solidFill>
                  <a:srgbClr val="D4D2D0">
                    <a:shade val="50000"/>
                  </a:srgbClr>
                </a:solidFill>
              </a:rPr>
              <a:pPr/>
              <a:t>‹#›</a:t>
            </a:fld>
            <a:endParaRPr lang="en-US">
              <a:solidFill>
                <a:srgbClr val="D4D2D0">
                  <a:shade val="50000"/>
                </a:srgbClr>
              </a:solidFill>
            </a:endParaRPr>
          </a:p>
        </p:txBody>
      </p:sp>
    </p:spTree>
    <p:extLst>
      <p:ext uri="{BB962C8B-B14F-4D97-AF65-F5344CB8AC3E}">
        <p14:creationId xmlns:p14="http://schemas.microsoft.com/office/powerpoint/2010/main" val="3952291185"/>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2F75F02-4A69-495F-97DC-433F44F36239}" type="datetimeFigureOut">
              <a:rPr lang="en-US" smtClean="0">
                <a:solidFill>
                  <a:srgbClr val="D4D2D0">
                    <a:shade val="50000"/>
                  </a:srgbClr>
                </a:solidFill>
              </a:rPr>
              <a:pPr/>
              <a:t>9/11/2013</a:t>
            </a:fld>
            <a:endParaRPr lang="en-US">
              <a:solidFill>
                <a:srgbClr val="D4D2D0">
                  <a:shade val="50000"/>
                </a:srgbClr>
              </a:solidFill>
            </a:endParaRPr>
          </a:p>
        </p:txBody>
      </p:sp>
      <p:sp>
        <p:nvSpPr>
          <p:cNvPr id="5" name="Footer Placeholder 4"/>
          <p:cNvSpPr>
            <a:spLocks noGrp="1"/>
          </p:cNvSpPr>
          <p:nvPr>
            <p:ph type="ftr" sz="quarter" idx="11"/>
          </p:nvPr>
        </p:nvSpPr>
        <p:spPr/>
        <p:txBody>
          <a:bodyPr/>
          <a:lstStyle/>
          <a:p>
            <a:endParaRPr lang="en-US">
              <a:solidFill>
                <a:srgbClr val="D4D2D0">
                  <a:shade val="50000"/>
                </a:srgbClr>
              </a:solidFill>
            </a:endParaRPr>
          </a:p>
        </p:txBody>
      </p:sp>
      <p:sp>
        <p:nvSpPr>
          <p:cNvPr id="6" name="Slide Number Placeholder 5"/>
          <p:cNvSpPr>
            <a:spLocks noGrp="1"/>
          </p:cNvSpPr>
          <p:nvPr>
            <p:ph type="sldNum" sz="quarter" idx="12"/>
          </p:nvPr>
        </p:nvSpPr>
        <p:spPr/>
        <p:txBody>
          <a:bodyPr/>
          <a:lstStyle/>
          <a:p>
            <a:fld id="{2C731C21-2412-4C32-832A-D539B7D87444}" type="slidenum">
              <a:rPr lang="en-US" smtClean="0">
                <a:solidFill>
                  <a:srgbClr val="D4D2D0">
                    <a:shade val="50000"/>
                  </a:srgbClr>
                </a:solidFill>
              </a:rPr>
              <a:pPr/>
              <a:t>‹#›</a:t>
            </a:fld>
            <a:endParaRPr lang="en-US">
              <a:solidFill>
                <a:srgbClr val="D4D2D0">
                  <a:shade val="50000"/>
                </a:srgbClr>
              </a:solidFill>
            </a:endParaRPr>
          </a:p>
        </p:txBody>
      </p:sp>
    </p:spTree>
    <p:extLst>
      <p:ext uri="{BB962C8B-B14F-4D97-AF65-F5344CB8AC3E}">
        <p14:creationId xmlns:p14="http://schemas.microsoft.com/office/powerpoint/2010/main" val="1962691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pPr fontAlgn="auto">
              <a:spcBef>
                <a:spcPts val="0"/>
              </a:spcBef>
              <a:spcAft>
                <a:spcPts val="0"/>
              </a:spcAft>
            </a:pPr>
            <a:endParaRPr lang="en-US">
              <a:solidFill>
                <a:prstClr val="white"/>
              </a:solidFill>
              <a:latin typeface="Arial"/>
            </a:endParaRPr>
          </a:p>
        </p:txBody>
      </p:sp>
      <p:sp>
        <p:nvSpPr>
          <p:cNvPr id="9" name="Freeform 8"/>
          <p:cNvSpPr>
            <a:spLocks/>
          </p:cNvSpPr>
          <p:nvPr/>
        </p:nvSpPr>
        <p:spPr bwMode="auto">
          <a:xfrm>
            <a:off x="8140701" y="0"/>
            <a:ext cx="40513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pPr fontAlgn="auto">
              <a:spcBef>
                <a:spcPts val="0"/>
              </a:spcBef>
              <a:spcAft>
                <a:spcPts val="0"/>
              </a:spcAft>
            </a:pPr>
            <a:endParaRPr lang="en-US">
              <a:solidFill>
                <a:prstClr val="white"/>
              </a:solidFill>
              <a:latin typeface="Arial"/>
            </a:endParaRPr>
          </a:p>
        </p:txBody>
      </p:sp>
      <p:sp>
        <p:nvSpPr>
          <p:cNvPr id="2" name="Title 1"/>
          <p:cNvSpPr>
            <a:spLocks noGrp="1"/>
          </p:cNvSpPr>
          <p:nvPr>
            <p:ph type="title"/>
          </p:nvPr>
        </p:nvSpPr>
        <p:spPr>
          <a:xfrm>
            <a:off x="914400" y="3583838"/>
            <a:ext cx="88392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2485800"/>
            <a:ext cx="88392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2F75F02-4A69-495F-97DC-433F44F36239}" type="datetimeFigureOut">
              <a:rPr lang="en-US" smtClean="0">
                <a:solidFill>
                  <a:srgbClr val="D4D2D0">
                    <a:shade val="50000"/>
                  </a:srgbClr>
                </a:solidFill>
              </a:rPr>
              <a:pPr/>
              <a:t>9/11/2013</a:t>
            </a:fld>
            <a:endParaRPr lang="en-US">
              <a:solidFill>
                <a:srgbClr val="D4D2D0">
                  <a:shade val="50000"/>
                </a:srgbClr>
              </a:solidFill>
            </a:endParaRPr>
          </a:p>
        </p:txBody>
      </p:sp>
      <p:sp>
        <p:nvSpPr>
          <p:cNvPr id="5" name="Footer Placeholder 4"/>
          <p:cNvSpPr>
            <a:spLocks noGrp="1"/>
          </p:cNvSpPr>
          <p:nvPr>
            <p:ph type="ftr" sz="quarter" idx="11"/>
          </p:nvPr>
        </p:nvSpPr>
        <p:spPr/>
        <p:txBody>
          <a:bodyPr/>
          <a:lstStyle/>
          <a:p>
            <a:endParaRPr lang="en-US">
              <a:solidFill>
                <a:srgbClr val="D4D2D0">
                  <a:shade val="50000"/>
                </a:srgbClr>
              </a:solidFill>
            </a:endParaRPr>
          </a:p>
        </p:txBody>
      </p:sp>
      <p:sp>
        <p:nvSpPr>
          <p:cNvPr id="6" name="Slide Number Placeholder 5"/>
          <p:cNvSpPr>
            <a:spLocks noGrp="1"/>
          </p:cNvSpPr>
          <p:nvPr>
            <p:ph type="sldNum" sz="quarter" idx="12"/>
          </p:nvPr>
        </p:nvSpPr>
        <p:spPr/>
        <p:txBody>
          <a:bodyPr/>
          <a:lstStyle/>
          <a:p>
            <a:fld id="{2C731C21-2412-4C32-832A-D539B7D87444}" type="slidenum">
              <a:rPr lang="en-US" smtClean="0">
                <a:solidFill>
                  <a:srgbClr val="D4D2D0">
                    <a:shade val="50000"/>
                  </a:srgbClr>
                </a:solidFill>
              </a:rPr>
              <a:pPr/>
              <a:t>‹#›</a:t>
            </a:fld>
            <a:endParaRPr lang="en-US">
              <a:solidFill>
                <a:srgbClr val="D4D2D0">
                  <a:shade val="50000"/>
                </a:srgbClr>
              </a:solidFill>
            </a:endParaRPr>
          </a:p>
        </p:txBody>
      </p:sp>
    </p:spTree>
    <p:extLst>
      <p:ext uri="{BB962C8B-B14F-4D97-AF65-F5344CB8AC3E}">
        <p14:creationId xmlns:p14="http://schemas.microsoft.com/office/powerpoint/2010/main" val="3916064290"/>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956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1"/>
            <a:ext cx="48768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689600" y="1600201"/>
            <a:ext cx="48768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2F75F02-4A69-495F-97DC-433F44F36239}" type="datetimeFigureOut">
              <a:rPr lang="en-US" smtClean="0">
                <a:solidFill>
                  <a:srgbClr val="D4D2D0">
                    <a:shade val="50000"/>
                  </a:srgbClr>
                </a:solidFill>
              </a:rPr>
              <a:pPr/>
              <a:t>9/11/2013</a:t>
            </a:fld>
            <a:endParaRPr lang="en-US">
              <a:solidFill>
                <a:srgbClr val="D4D2D0">
                  <a:shade val="50000"/>
                </a:srgbClr>
              </a:solidFill>
            </a:endParaRPr>
          </a:p>
        </p:txBody>
      </p:sp>
      <p:sp>
        <p:nvSpPr>
          <p:cNvPr id="6" name="Footer Placeholder 5"/>
          <p:cNvSpPr>
            <a:spLocks noGrp="1"/>
          </p:cNvSpPr>
          <p:nvPr>
            <p:ph type="ftr" sz="quarter" idx="11"/>
          </p:nvPr>
        </p:nvSpPr>
        <p:spPr/>
        <p:txBody>
          <a:bodyPr/>
          <a:lstStyle/>
          <a:p>
            <a:endParaRPr lang="en-US">
              <a:solidFill>
                <a:srgbClr val="D4D2D0">
                  <a:shade val="50000"/>
                </a:srgbClr>
              </a:solidFill>
            </a:endParaRPr>
          </a:p>
        </p:txBody>
      </p:sp>
      <p:sp>
        <p:nvSpPr>
          <p:cNvPr id="7" name="Slide Number Placeholder 6"/>
          <p:cNvSpPr>
            <a:spLocks noGrp="1"/>
          </p:cNvSpPr>
          <p:nvPr>
            <p:ph type="sldNum" sz="quarter" idx="12"/>
          </p:nvPr>
        </p:nvSpPr>
        <p:spPr/>
        <p:txBody>
          <a:bodyPr/>
          <a:lstStyle/>
          <a:p>
            <a:fld id="{2C731C21-2412-4C32-832A-D539B7D87444}" type="slidenum">
              <a:rPr lang="en-US" smtClean="0">
                <a:solidFill>
                  <a:srgbClr val="D4D2D0">
                    <a:shade val="50000"/>
                  </a:srgbClr>
                </a:solidFill>
              </a:rPr>
              <a:pPr/>
              <a:t>‹#›</a:t>
            </a:fld>
            <a:endParaRPr lang="en-US">
              <a:solidFill>
                <a:srgbClr val="D4D2D0">
                  <a:shade val="50000"/>
                </a:srgbClr>
              </a:solidFill>
            </a:endParaRPr>
          </a:p>
        </p:txBody>
      </p:sp>
    </p:spTree>
    <p:extLst>
      <p:ext uri="{BB962C8B-B14F-4D97-AF65-F5344CB8AC3E}">
        <p14:creationId xmlns:p14="http://schemas.microsoft.com/office/powerpoint/2010/main" val="2759759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86400"/>
            <a:ext cx="5386917"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5486400"/>
            <a:ext cx="5389033"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516912"/>
            <a:ext cx="5386917"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516912"/>
            <a:ext cx="5389033"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2F75F02-4A69-495F-97DC-433F44F36239}" type="datetimeFigureOut">
              <a:rPr lang="en-US" smtClean="0">
                <a:solidFill>
                  <a:srgbClr val="D4D2D0">
                    <a:shade val="50000"/>
                  </a:srgbClr>
                </a:solidFill>
              </a:rPr>
              <a:pPr/>
              <a:t>9/11/2013</a:t>
            </a:fld>
            <a:endParaRPr lang="en-US">
              <a:solidFill>
                <a:srgbClr val="D4D2D0">
                  <a:shade val="50000"/>
                </a:srgbClr>
              </a:solidFill>
            </a:endParaRPr>
          </a:p>
        </p:txBody>
      </p:sp>
      <p:sp>
        <p:nvSpPr>
          <p:cNvPr id="8" name="Footer Placeholder 7"/>
          <p:cNvSpPr>
            <a:spLocks noGrp="1"/>
          </p:cNvSpPr>
          <p:nvPr>
            <p:ph type="ftr" sz="quarter" idx="11"/>
          </p:nvPr>
        </p:nvSpPr>
        <p:spPr/>
        <p:txBody>
          <a:bodyPr/>
          <a:lstStyle/>
          <a:p>
            <a:endParaRPr lang="en-US">
              <a:solidFill>
                <a:srgbClr val="D4D2D0">
                  <a:shade val="50000"/>
                </a:srgbClr>
              </a:solidFill>
            </a:endParaRPr>
          </a:p>
        </p:txBody>
      </p:sp>
      <p:sp>
        <p:nvSpPr>
          <p:cNvPr id="9" name="Slide Number Placeholder 8"/>
          <p:cNvSpPr>
            <a:spLocks noGrp="1"/>
          </p:cNvSpPr>
          <p:nvPr>
            <p:ph type="sldNum" sz="quarter" idx="12"/>
          </p:nvPr>
        </p:nvSpPr>
        <p:spPr/>
        <p:txBody>
          <a:bodyPr/>
          <a:lstStyle/>
          <a:p>
            <a:fld id="{2C731C21-2412-4C32-832A-D539B7D87444}" type="slidenum">
              <a:rPr lang="en-US" smtClean="0">
                <a:solidFill>
                  <a:srgbClr val="D4D2D0">
                    <a:shade val="50000"/>
                  </a:srgbClr>
                </a:solidFill>
              </a:rPr>
              <a:pPr/>
              <a:t>‹#›</a:t>
            </a:fld>
            <a:endParaRPr lang="en-US">
              <a:solidFill>
                <a:srgbClr val="D4D2D0">
                  <a:shade val="50000"/>
                </a:srgbClr>
              </a:solidFill>
            </a:endParaRPr>
          </a:p>
        </p:txBody>
      </p:sp>
    </p:spTree>
    <p:extLst>
      <p:ext uri="{BB962C8B-B14F-4D97-AF65-F5344CB8AC3E}">
        <p14:creationId xmlns:p14="http://schemas.microsoft.com/office/powerpoint/2010/main" val="3032187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320"/>
            <a:ext cx="9960864"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72F75F02-4A69-495F-97DC-433F44F36239}" type="datetimeFigureOut">
              <a:rPr lang="en-US" smtClean="0">
                <a:solidFill>
                  <a:srgbClr val="D4D2D0">
                    <a:shade val="50000"/>
                  </a:srgbClr>
                </a:solidFill>
              </a:rPr>
              <a:pPr/>
              <a:t>9/11/2013</a:t>
            </a:fld>
            <a:endParaRPr lang="en-US">
              <a:solidFill>
                <a:srgbClr val="D4D2D0">
                  <a:shade val="50000"/>
                </a:srgbClr>
              </a:solidFill>
            </a:endParaRPr>
          </a:p>
        </p:txBody>
      </p:sp>
      <p:sp>
        <p:nvSpPr>
          <p:cNvPr id="8" name="Slide Number Placeholder 7"/>
          <p:cNvSpPr>
            <a:spLocks noGrp="1"/>
          </p:cNvSpPr>
          <p:nvPr>
            <p:ph type="sldNum" sz="quarter" idx="11"/>
          </p:nvPr>
        </p:nvSpPr>
        <p:spPr/>
        <p:txBody>
          <a:bodyPr/>
          <a:lstStyle/>
          <a:p>
            <a:fld id="{2C731C21-2412-4C32-832A-D539B7D87444}" type="slidenum">
              <a:rPr lang="en-US" smtClean="0">
                <a:solidFill>
                  <a:srgbClr val="D4D2D0">
                    <a:shade val="50000"/>
                  </a:srgbClr>
                </a:solidFill>
              </a:rPr>
              <a:pPr/>
              <a:t>‹#›</a:t>
            </a:fld>
            <a:endParaRPr lang="en-US">
              <a:solidFill>
                <a:srgbClr val="D4D2D0">
                  <a:shade val="50000"/>
                </a:srgbClr>
              </a:solidFill>
            </a:endParaRPr>
          </a:p>
        </p:txBody>
      </p:sp>
      <p:sp>
        <p:nvSpPr>
          <p:cNvPr id="9" name="Footer Placeholder 8"/>
          <p:cNvSpPr>
            <a:spLocks noGrp="1"/>
          </p:cNvSpPr>
          <p:nvPr>
            <p:ph type="ftr" sz="quarter" idx="12"/>
          </p:nvPr>
        </p:nvSpPr>
        <p:spPr/>
        <p:txBody>
          <a:bodyPr/>
          <a:lstStyle/>
          <a:p>
            <a:endParaRPr lang="en-US">
              <a:solidFill>
                <a:srgbClr val="D4D2D0">
                  <a:shade val="50000"/>
                </a:srgbClr>
              </a:solidFill>
            </a:endParaRPr>
          </a:p>
        </p:txBody>
      </p:sp>
    </p:spTree>
    <p:extLst>
      <p:ext uri="{BB962C8B-B14F-4D97-AF65-F5344CB8AC3E}">
        <p14:creationId xmlns:p14="http://schemas.microsoft.com/office/powerpoint/2010/main" val="38918548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F75F02-4A69-495F-97DC-433F44F36239}" type="datetimeFigureOut">
              <a:rPr lang="en-US" smtClean="0">
                <a:solidFill>
                  <a:srgbClr val="D4D2D0">
                    <a:shade val="50000"/>
                  </a:srgbClr>
                </a:solidFill>
              </a:rPr>
              <a:pPr/>
              <a:t>9/11/2013</a:t>
            </a:fld>
            <a:endParaRPr lang="en-US">
              <a:solidFill>
                <a:srgbClr val="D4D2D0">
                  <a:shade val="50000"/>
                </a:srgbClr>
              </a:solidFill>
            </a:endParaRPr>
          </a:p>
        </p:txBody>
      </p:sp>
      <p:sp>
        <p:nvSpPr>
          <p:cNvPr id="3" name="Footer Placeholder 2"/>
          <p:cNvSpPr>
            <a:spLocks noGrp="1"/>
          </p:cNvSpPr>
          <p:nvPr>
            <p:ph type="ftr" sz="quarter" idx="11"/>
          </p:nvPr>
        </p:nvSpPr>
        <p:spPr/>
        <p:txBody>
          <a:bodyPr/>
          <a:lstStyle/>
          <a:p>
            <a:endParaRPr lang="en-US">
              <a:solidFill>
                <a:srgbClr val="D4D2D0">
                  <a:shade val="50000"/>
                </a:srgbClr>
              </a:solidFill>
            </a:endParaRPr>
          </a:p>
        </p:txBody>
      </p:sp>
      <p:sp>
        <p:nvSpPr>
          <p:cNvPr id="4" name="Slide Number Placeholder 3"/>
          <p:cNvSpPr>
            <a:spLocks noGrp="1"/>
          </p:cNvSpPr>
          <p:nvPr>
            <p:ph type="sldNum" sz="quarter" idx="12"/>
          </p:nvPr>
        </p:nvSpPr>
        <p:spPr/>
        <p:txBody>
          <a:bodyPr/>
          <a:lstStyle/>
          <a:p>
            <a:fld id="{2C731C21-2412-4C32-832A-D539B7D87444}" type="slidenum">
              <a:rPr lang="en-US" smtClean="0">
                <a:solidFill>
                  <a:srgbClr val="D4D2D0">
                    <a:shade val="50000"/>
                  </a:srgbClr>
                </a:solidFill>
              </a:rPr>
              <a:pPr/>
              <a:t>‹#›</a:t>
            </a:fld>
            <a:endParaRPr lang="en-US">
              <a:solidFill>
                <a:srgbClr val="D4D2D0">
                  <a:shade val="50000"/>
                </a:srgbClr>
              </a:solidFill>
            </a:endParaRPr>
          </a:p>
        </p:txBody>
      </p:sp>
    </p:spTree>
    <p:extLst>
      <p:ext uri="{BB962C8B-B14F-4D97-AF65-F5344CB8AC3E}">
        <p14:creationId xmlns:p14="http://schemas.microsoft.com/office/powerpoint/2010/main" val="28698584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5528"/>
            <a:ext cx="42672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0" y="214424"/>
            <a:ext cx="36576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609600" y="1981200"/>
            <a:ext cx="94488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2F75F02-4A69-495F-97DC-433F44F36239}" type="datetimeFigureOut">
              <a:rPr lang="en-US" smtClean="0">
                <a:solidFill>
                  <a:srgbClr val="D4D2D0">
                    <a:shade val="50000"/>
                  </a:srgbClr>
                </a:solidFill>
              </a:rPr>
              <a:pPr/>
              <a:t>9/11/2013</a:t>
            </a:fld>
            <a:endParaRPr lang="en-US">
              <a:solidFill>
                <a:srgbClr val="D4D2D0">
                  <a:shade val="50000"/>
                </a:srgbClr>
              </a:solidFill>
            </a:endParaRPr>
          </a:p>
        </p:txBody>
      </p:sp>
      <p:sp>
        <p:nvSpPr>
          <p:cNvPr id="6" name="Footer Placeholder 5"/>
          <p:cNvSpPr>
            <a:spLocks noGrp="1"/>
          </p:cNvSpPr>
          <p:nvPr>
            <p:ph type="ftr" sz="quarter" idx="11"/>
          </p:nvPr>
        </p:nvSpPr>
        <p:spPr/>
        <p:txBody>
          <a:bodyPr/>
          <a:lstStyle/>
          <a:p>
            <a:endParaRPr lang="en-US">
              <a:solidFill>
                <a:srgbClr val="D4D2D0">
                  <a:shade val="50000"/>
                </a:srgbClr>
              </a:solidFill>
            </a:endParaRPr>
          </a:p>
        </p:txBody>
      </p:sp>
      <p:sp>
        <p:nvSpPr>
          <p:cNvPr id="7" name="Slide Number Placeholder 6"/>
          <p:cNvSpPr>
            <a:spLocks noGrp="1"/>
          </p:cNvSpPr>
          <p:nvPr>
            <p:ph type="sldNum" sz="quarter" idx="12"/>
          </p:nvPr>
        </p:nvSpPr>
        <p:spPr>
          <a:xfrm>
            <a:off x="10875264" y="6422065"/>
            <a:ext cx="1016000" cy="365125"/>
          </a:xfrm>
        </p:spPr>
        <p:txBody>
          <a:bodyPr/>
          <a:lstStyle/>
          <a:p>
            <a:fld id="{2C731C21-2412-4C32-832A-D539B7D87444}" type="slidenum">
              <a:rPr lang="en-US" smtClean="0">
                <a:solidFill>
                  <a:srgbClr val="D4D2D0">
                    <a:shade val="50000"/>
                  </a:srgbClr>
                </a:solidFill>
              </a:rPr>
              <a:pPr/>
              <a:t>‹#›</a:t>
            </a:fld>
            <a:endParaRPr lang="en-US">
              <a:solidFill>
                <a:srgbClr val="D4D2D0">
                  <a:shade val="50000"/>
                </a:srgbClr>
              </a:solidFill>
            </a:endParaRPr>
          </a:p>
        </p:txBody>
      </p:sp>
    </p:spTree>
    <p:extLst>
      <p:ext uri="{BB962C8B-B14F-4D97-AF65-F5344CB8AC3E}">
        <p14:creationId xmlns:p14="http://schemas.microsoft.com/office/powerpoint/2010/main" val="25361449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08976" y="1705709"/>
            <a:ext cx="4071824"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420837" y="1019907"/>
            <a:ext cx="54864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7408979" y="2998765"/>
            <a:ext cx="4071821"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09600" y="6422065"/>
            <a:ext cx="2844800" cy="365125"/>
          </a:xfrm>
        </p:spPr>
        <p:txBody>
          <a:bodyPr/>
          <a:lstStyle/>
          <a:p>
            <a:fld id="{72F75F02-4A69-495F-97DC-433F44F36239}" type="datetimeFigureOut">
              <a:rPr lang="en-US" smtClean="0">
                <a:solidFill>
                  <a:srgbClr val="D4D2D0">
                    <a:shade val="50000"/>
                  </a:srgbClr>
                </a:solidFill>
              </a:rPr>
              <a:pPr/>
              <a:t>9/11/2013</a:t>
            </a:fld>
            <a:endParaRPr lang="en-US">
              <a:solidFill>
                <a:srgbClr val="D4D2D0">
                  <a:shade val="50000"/>
                </a:srgbClr>
              </a:solidFill>
            </a:endParaRPr>
          </a:p>
        </p:txBody>
      </p:sp>
      <p:sp>
        <p:nvSpPr>
          <p:cNvPr id="6" name="Footer Placeholder 5"/>
          <p:cNvSpPr>
            <a:spLocks noGrp="1"/>
          </p:cNvSpPr>
          <p:nvPr>
            <p:ph type="ftr" sz="quarter" idx="11"/>
          </p:nvPr>
        </p:nvSpPr>
        <p:spPr/>
        <p:txBody>
          <a:bodyPr/>
          <a:lstStyle/>
          <a:p>
            <a:endParaRPr lang="en-US">
              <a:solidFill>
                <a:srgbClr val="D4D2D0">
                  <a:shade val="50000"/>
                </a:srgbClr>
              </a:solidFill>
            </a:endParaRPr>
          </a:p>
        </p:txBody>
      </p:sp>
      <p:sp>
        <p:nvSpPr>
          <p:cNvPr id="7" name="Slide Number Placeholder 6"/>
          <p:cNvSpPr>
            <a:spLocks noGrp="1"/>
          </p:cNvSpPr>
          <p:nvPr>
            <p:ph type="sldNum" sz="quarter" idx="12"/>
          </p:nvPr>
        </p:nvSpPr>
        <p:spPr/>
        <p:txBody>
          <a:bodyPr/>
          <a:lstStyle/>
          <a:p>
            <a:fld id="{2C731C21-2412-4C32-832A-D539B7D87444}" type="slidenum">
              <a:rPr lang="en-US" smtClean="0">
                <a:solidFill>
                  <a:srgbClr val="D4D2D0">
                    <a:shade val="50000"/>
                  </a:srgbClr>
                </a:solidFill>
              </a:rPr>
              <a:pPr/>
              <a:t>‹#›</a:t>
            </a:fld>
            <a:endParaRPr lang="en-US">
              <a:solidFill>
                <a:srgbClr val="D4D2D0">
                  <a:shade val="50000"/>
                </a:srgbClr>
              </a:solidFill>
            </a:endParaRPr>
          </a:p>
        </p:txBody>
      </p:sp>
    </p:spTree>
    <p:extLst>
      <p:ext uri="{BB962C8B-B14F-4D97-AF65-F5344CB8AC3E}">
        <p14:creationId xmlns:p14="http://schemas.microsoft.com/office/powerpoint/2010/main" val="4266546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2F75F02-4A69-495F-97DC-433F44F36239}" type="datetimeFigureOut">
              <a:rPr lang="en-US" smtClean="0">
                <a:solidFill>
                  <a:srgbClr val="D4D2D0">
                    <a:shade val="50000"/>
                  </a:srgbClr>
                </a:solidFill>
              </a:rPr>
              <a:pPr/>
              <a:t>9/11/2013</a:t>
            </a:fld>
            <a:endParaRPr lang="en-US">
              <a:solidFill>
                <a:srgbClr val="D4D2D0">
                  <a:shade val="50000"/>
                </a:srgbClr>
              </a:solidFill>
            </a:endParaRPr>
          </a:p>
        </p:txBody>
      </p:sp>
      <p:sp>
        <p:nvSpPr>
          <p:cNvPr id="5" name="Footer Placeholder 4"/>
          <p:cNvSpPr>
            <a:spLocks noGrp="1"/>
          </p:cNvSpPr>
          <p:nvPr>
            <p:ph type="ftr" sz="quarter" idx="11"/>
          </p:nvPr>
        </p:nvSpPr>
        <p:spPr/>
        <p:txBody>
          <a:bodyPr/>
          <a:lstStyle/>
          <a:p>
            <a:endParaRPr lang="en-US">
              <a:solidFill>
                <a:srgbClr val="D4D2D0">
                  <a:shade val="50000"/>
                </a:srgbClr>
              </a:solidFill>
            </a:endParaRPr>
          </a:p>
        </p:txBody>
      </p:sp>
      <p:sp>
        <p:nvSpPr>
          <p:cNvPr id="6" name="Slide Number Placeholder 5"/>
          <p:cNvSpPr>
            <a:spLocks noGrp="1"/>
          </p:cNvSpPr>
          <p:nvPr>
            <p:ph type="sldNum" sz="quarter" idx="12"/>
          </p:nvPr>
        </p:nvSpPr>
        <p:spPr/>
        <p:txBody>
          <a:bodyPr/>
          <a:lstStyle/>
          <a:p>
            <a:fld id="{2C731C21-2412-4C32-832A-D539B7D87444}" type="slidenum">
              <a:rPr lang="en-US" smtClean="0">
                <a:solidFill>
                  <a:srgbClr val="D4D2D0">
                    <a:shade val="50000"/>
                  </a:srgbClr>
                </a:solidFill>
              </a:rPr>
              <a:pPr/>
              <a:t>‹#›</a:t>
            </a:fld>
            <a:endParaRPr lang="en-US">
              <a:solidFill>
                <a:srgbClr val="D4D2D0">
                  <a:shade val="50000"/>
                </a:srgbClr>
              </a:solidFill>
            </a:endParaRPr>
          </a:p>
        </p:txBody>
      </p:sp>
    </p:spTree>
    <p:extLst>
      <p:ext uri="{BB962C8B-B14F-4D97-AF65-F5344CB8AC3E}">
        <p14:creationId xmlns:p14="http://schemas.microsoft.com/office/powerpoint/2010/main" val="26802813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2F75F02-4A69-495F-97DC-433F44F36239}" type="datetimeFigureOut">
              <a:rPr lang="en-US" smtClean="0">
                <a:solidFill>
                  <a:srgbClr val="D4D2D0">
                    <a:shade val="50000"/>
                  </a:srgbClr>
                </a:solidFill>
              </a:rPr>
              <a:pPr/>
              <a:t>9/11/2013</a:t>
            </a:fld>
            <a:endParaRPr lang="en-US">
              <a:solidFill>
                <a:srgbClr val="D4D2D0">
                  <a:shade val="50000"/>
                </a:srgbClr>
              </a:solidFill>
            </a:endParaRPr>
          </a:p>
        </p:txBody>
      </p:sp>
      <p:sp>
        <p:nvSpPr>
          <p:cNvPr id="5" name="Footer Placeholder 4"/>
          <p:cNvSpPr>
            <a:spLocks noGrp="1"/>
          </p:cNvSpPr>
          <p:nvPr>
            <p:ph type="ftr" sz="quarter" idx="11"/>
          </p:nvPr>
        </p:nvSpPr>
        <p:spPr/>
        <p:txBody>
          <a:bodyPr/>
          <a:lstStyle/>
          <a:p>
            <a:endParaRPr lang="en-US">
              <a:solidFill>
                <a:srgbClr val="D4D2D0">
                  <a:shade val="50000"/>
                </a:srgbClr>
              </a:solidFill>
            </a:endParaRPr>
          </a:p>
        </p:txBody>
      </p:sp>
      <p:sp>
        <p:nvSpPr>
          <p:cNvPr id="6" name="Slide Number Placeholder 5"/>
          <p:cNvSpPr>
            <a:spLocks noGrp="1"/>
          </p:cNvSpPr>
          <p:nvPr>
            <p:ph type="sldNum" sz="quarter" idx="12"/>
          </p:nvPr>
        </p:nvSpPr>
        <p:spPr/>
        <p:txBody>
          <a:bodyPr/>
          <a:lstStyle/>
          <a:p>
            <a:fld id="{2C731C21-2412-4C32-832A-D539B7D87444}" type="slidenum">
              <a:rPr lang="en-US" smtClean="0">
                <a:solidFill>
                  <a:srgbClr val="D4D2D0">
                    <a:shade val="50000"/>
                  </a:srgbClr>
                </a:solidFill>
              </a:rPr>
              <a:pPr/>
              <a:t>‹#›</a:t>
            </a:fld>
            <a:endParaRPr lang="en-US">
              <a:solidFill>
                <a:srgbClr val="D4D2D0">
                  <a:shade val="50000"/>
                </a:srgbClr>
              </a:solidFill>
            </a:endParaRPr>
          </a:p>
        </p:txBody>
      </p:sp>
    </p:spTree>
    <p:extLst>
      <p:ext uri="{BB962C8B-B14F-4D97-AF65-F5344CB8AC3E}">
        <p14:creationId xmlns:p14="http://schemas.microsoft.com/office/powerpoint/2010/main" val="33149376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9" name="Rectangle 18"/>
          <p:cNvSpPr>
            <a:spLocks noChangeArrowheads="1"/>
          </p:cNvSpPr>
          <p:nvPr/>
        </p:nvSpPr>
        <p:spPr bwMode="white">
          <a:xfrm>
            <a:off x="11988800" y="3048"/>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6" name="Rectangle 15"/>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2" name="Rectangle 11"/>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9" name="Subtitle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2B42800-A148-4783-9AB4-E2E131C1A8A3}" type="datetimeFigureOut">
              <a:rPr lang="en-US" smtClean="0"/>
              <a:pPr/>
              <a:t>9/11/2013</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207264" y="2420112"/>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0" name="Rectangle 9"/>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3" name="Oval 12"/>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14" name="Oval 13"/>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29" name="Slide Number Placeholder 28"/>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08296A00-74F2-4EE8-96DA-5895710D34CE}" type="slidenum">
              <a:rPr lang="en-US" smtClean="0">
                <a:solidFill>
                  <a:srgbClr val="8CADAE">
                    <a:shade val="75000"/>
                  </a:srgbClr>
                </a:solidFill>
              </a:rPr>
              <a:pPr/>
              <a:t>‹#›</a:t>
            </a:fld>
            <a:endParaRPr lang="en-US" dirty="0">
              <a:solidFill>
                <a:srgbClr val="8CADAE">
                  <a:shade val="75000"/>
                </a:srgbClr>
              </a:solidFill>
            </a:endParaRPr>
          </a:p>
        </p:txBody>
      </p:sp>
      <p:sp>
        <p:nvSpPr>
          <p:cNvPr id="8" name="Title 7"/>
          <p:cNvSpPr>
            <a:spLocks noGrp="1"/>
          </p:cNvSpPr>
          <p:nvPr>
            <p:ph type="ctrTitle"/>
          </p:nvPr>
        </p:nvSpPr>
        <p:spPr>
          <a:xfrm>
            <a:off x="914400" y="381000"/>
            <a:ext cx="103632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2008841630"/>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2B42800-A148-4783-9AB4-E2E131C1A8A3}" type="datetimeFigureOut">
              <a:rPr lang="en-US" smtClean="0"/>
              <a:pPr/>
              <a:t>9/11/2013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5815584" y="1026373"/>
            <a:ext cx="609600" cy="441325"/>
          </a:xfrm>
        </p:spPr>
        <p:txBody>
          <a:bodyPr/>
          <a:lstStyle/>
          <a:p>
            <a:fld id="{08296A00-74F2-4EE8-96DA-5895710D34CE}" type="slidenum">
              <a:rPr lang="en-US" smtClean="0">
                <a:solidFill>
                  <a:srgbClr val="8CADAE">
                    <a:shade val="75000"/>
                  </a:srgbClr>
                </a:solidFill>
              </a:rPr>
              <a:pPr/>
              <a:t>‹#›</a:t>
            </a:fld>
            <a:endParaRPr lang="en-US" dirty="0">
              <a:solidFill>
                <a:srgbClr val="8CADAE">
                  <a:shade val="75000"/>
                </a:srgbClr>
              </a:solidFill>
            </a:endParaRPr>
          </a:p>
        </p:txBody>
      </p:sp>
      <p:sp>
        <p:nvSpPr>
          <p:cNvPr id="8" name="Content Placeholder 7"/>
          <p:cNvSpPr>
            <a:spLocks noGrp="1"/>
          </p:cNvSpPr>
          <p:nvPr>
            <p:ph sz="quarter" idx="1"/>
          </p:nvPr>
        </p:nvSpPr>
        <p:spPr>
          <a:xfrm>
            <a:off x="402336" y="1527048"/>
            <a:ext cx="1133856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823471167"/>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6" name="Rectangle 15"/>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8" name="Rectangle 17"/>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9" name="Rectangle 18"/>
          <p:cNvSpPr>
            <a:spLocks noChangeArrowheads="1"/>
          </p:cNvSpPr>
          <p:nvPr/>
        </p:nvSpPr>
        <p:spPr bwMode="white">
          <a:xfrm>
            <a:off x="203200" y="2286000"/>
            <a:ext cx="1177747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2" name="Rectangle 11"/>
          <p:cNvSpPr>
            <a:spLocks noChangeArrowheads="1"/>
          </p:cNvSpPr>
          <p:nvPr/>
        </p:nvSpPr>
        <p:spPr bwMode="auto">
          <a:xfrm>
            <a:off x="207264" y="142352"/>
            <a:ext cx="1177747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3" name="Text Placeholder 2"/>
          <p:cNvSpPr>
            <a:spLocks noGrp="1"/>
          </p:cNvSpPr>
          <p:nvPr>
            <p:ph type="body" idx="1"/>
          </p:nvPr>
        </p:nvSpPr>
        <p:spPr>
          <a:xfrm>
            <a:off x="1824568" y="2743200"/>
            <a:ext cx="8640232"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4" name="Rectangle 13"/>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62B42800-A148-4783-9AB4-E2E131C1A8A3}" type="datetimeFigureOut">
              <a:rPr lang="en-US" smtClean="0"/>
              <a:pPr/>
              <a:t>9/11/2013</a:t>
            </a:fld>
            <a:endParaRPr lang="en-US" dirty="0"/>
          </a:p>
        </p:txBody>
      </p:sp>
      <p:sp>
        <p:nvSpPr>
          <p:cNvPr id="8" name="Straight Connector 7"/>
          <p:cNvSpPr>
            <a:spLocks noChangeShapeType="1"/>
          </p:cNvSpPr>
          <p:nvPr/>
        </p:nvSpPr>
        <p:spPr bwMode="auto">
          <a:xfrm>
            <a:off x="203200" y="2438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0" name="Oval 9"/>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11" name="Oval 10"/>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6" name="Slide Number Placeholder 5"/>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08296A00-74F2-4EE8-96DA-5895710D34CE}" type="slidenum">
              <a:rPr lang="en-US" smtClean="0">
                <a:solidFill>
                  <a:srgbClr val="8CADAE">
                    <a:shade val="75000"/>
                  </a:srgbClr>
                </a:solidFill>
              </a:rPr>
              <a:pPr/>
              <a:t>‹#›</a:t>
            </a:fld>
            <a:endParaRPr lang="en-US" dirty="0">
              <a:solidFill>
                <a:srgbClr val="8CADAE">
                  <a:shade val="75000"/>
                </a:srgbClr>
              </a:solidFill>
            </a:endParaRPr>
          </a:p>
        </p:txBody>
      </p:sp>
      <p:sp>
        <p:nvSpPr>
          <p:cNvPr id="2" name="Title 1"/>
          <p:cNvSpPr>
            <a:spLocks noGrp="1"/>
          </p:cNvSpPr>
          <p:nvPr>
            <p:ph type="title"/>
          </p:nvPr>
        </p:nvSpPr>
        <p:spPr>
          <a:xfrm>
            <a:off x="963084" y="533400"/>
            <a:ext cx="103632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864647303"/>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02336" y="228600"/>
            <a:ext cx="113792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7721600" y="6409944"/>
            <a:ext cx="4059936" cy="365760"/>
          </a:xfrm>
        </p:spPr>
        <p:txBody>
          <a:bodyPr/>
          <a:lstStyle/>
          <a:p>
            <a:fld id="{62B42800-A148-4783-9AB4-E2E131C1A8A3}" type="datetimeFigureOut">
              <a:rPr lang="en-US" smtClean="0"/>
              <a:pPr/>
              <a:t>9/11/2013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296A00-74F2-4EE8-96DA-5895710D34CE}" type="slidenum">
              <a:rPr lang="en-US" smtClean="0">
                <a:solidFill>
                  <a:srgbClr val="8CADAE">
                    <a:shade val="75000"/>
                  </a:srgbClr>
                </a:solidFill>
              </a:rPr>
              <a:pPr/>
              <a:t>‹#›</a:t>
            </a:fld>
            <a:endParaRPr lang="en-US" dirty="0">
              <a:solidFill>
                <a:srgbClr val="8CADAE">
                  <a:shade val="75000"/>
                </a:srgbClr>
              </a:solidFill>
            </a:endParaRPr>
          </a:p>
        </p:txBody>
      </p:sp>
      <p:sp>
        <p:nvSpPr>
          <p:cNvPr id="8" name="Straight Connector 7"/>
          <p:cNvSpPr>
            <a:spLocks noChangeShapeType="1"/>
          </p:cNvSpPr>
          <p:nvPr/>
        </p:nvSpPr>
        <p:spPr bwMode="auto">
          <a:xfrm flipV="1">
            <a:off x="6084107" y="1575653"/>
            <a:ext cx="11895"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0" name="Content Placeholder 9"/>
          <p:cNvSpPr>
            <a:spLocks noGrp="1"/>
          </p:cNvSpPr>
          <p:nvPr>
            <p:ph sz="half" idx="1"/>
          </p:nvPr>
        </p:nvSpPr>
        <p:spPr>
          <a:xfrm>
            <a:off x="402336" y="1371600"/>
            <a:ext cx="53848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6400800" y="1371600"/>
            <a:ext cx="53848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452846974"/>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6096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20" name="Rectangle 19"/>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21" name="Rectangle 20"/>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22" name="Rectangle 21"/>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1" name="Rectangle 10"/>
          <p:cNvSpPr/>
          <p:nvPr/>
        </p:nvSpPr>
        <p:spPr>
          <a:xfrm>
            <a:off x="203200" y="1371600"/>
            <a:ext cx="1177747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13" name="Rectangle 12"/>
          <p:cNvSpPr>
            <a:spLocks noChangeArrowheads="1"/>
          </p:cNvSpPr>
          <p:nvPr/>
        </p:nvSpPr>
        <p:spPr bwMode="auto">
          <a:xfrm>
            <a:off x="194564" y="6391656"/>
            <a:ext cx="1177747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3" name="Text Placeholder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2B42800-A148-4783-9AB4-E2E131C1A8A3}" type="datetimeFigureOut">
              <a:rPr lang="en-US" smtClean="0"/>
              <a:pPr/>
              <a:t>9/11/2013</a:t>
            </a:fld>
            <a:endParaRPr lang="en-US" dirty="0"/>
          </a:p>
        </p:txBody>
      </p:sp>
      <p:sp>
        <p:nvSpPr>
          <p:cNvPr id="8" name="Footer Placeholder 7"/>
          <p:cNvSpPr>
            <a:spLocks noGrp="1"/>
          </p:cNvSpPr>
          <p:nvPr>
            <p:ph type="ftr" sz="quarter" idx="11"/>
          </p:nvPr>
        </p:nvSpPr>
        <p:spPr>
          <a:xfrm>
            <a:off x="406400" y="6409944"/>
            <a:ext cx="4775200" cy="365760"/>
          </a:xfrm>
        </p:spPr>
        <p:txBody>
          <a:bodyPr/>
          <a:lstStyle/>
          <a:p>
            <a:endParaRPr lang="en-US" dirty="0"/>
          </a:p>
        </p:txBody>
      </p:sp>
      <p:sp>
        <p:nvSpPr>
          <p:cNvPr id="15" name="Straight Connector 14"/>
          <p:cNvSpPr>
            <a:spLocks noChangeShapeType="1"/>
          </p:cNvSpPr>
          <p:nvPr/>
        </p:nvSpPr>
        <p:spPr bwMode="auto">
          <a:xfrm>
            <a:off x="203200" y="128016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8" name="Rectangle 1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24" name="Content Placeholder 23"/>
          <p:cNvSpPr>
            <a:spLocks noGrp="1"/>
          </p:cNvSpPr>
          <p:nvPr>
            <p:ph sz="quarter" idx="2"/>
          </p:nvPr>
        </p:nvSpPr>
        <p:spPr>
          <a:xfrm>
            <a:off x="402336" y="2471383"/>
            <a:ext cx="5388864"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6400800" y="2471383"/>
            <a:ext cx="53848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27" name="Oval 26"/>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9" name="Slide Number Placeholder 8"/>
          <p:cNvSpPr>
            <a:spLocks noGrp="1"/>
          </p:cNvSpPr>
          <p:nvPr>
            <p:ph type="sldNum" sz="quarter" idx="12"/>
          </p:nvPr>
        </p:nvSpPr>
        <p:spPr>
          <a:xfrm>
            <a:off x="5791200" y="1042417"/>
            <a:ext cx="609600" cy="441325"/>
          </a:xfrm>
        </p:spPr>
        <p:txBody>
          <a:bodyPr/>
          <a:lstStyle>
            <a:lvl1pPr algn="ctr">
              <a:defRPr/>
            </a:lvl1pPr>
          </a:lstStyle>
          <a:p>
            <a:fld id="{08296A00-74F2-4EE8-96DA-5895710D34CE}" type="slidenum">
              <a:rPr lang="en-US" smtClean="0">
                <a:solidFill>
                  <a:srgbClr val="8CADAE">
                    <a:shade val="75000"/>
                  </a:srgbClr>
                </a:solidFill>
              </a:rPr>
              <a:pPr/>
              <a:t>‹#›</a:t>
            </a:fld>
            <a:endParaRPr lang="en-US" dirty="0">
              <a:solidFill>
                <a:srgbClr val="8CADAE">
                  <a:shade val="75000"/>
                </a:srgbClr>
              </a:solidFill>
            </a:endParaRPr>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extLst>
      <p:ext uri="{BB962C8B-B14F-4D97-AF65-F5344CB8AC3E}">
        <p14:creationId xmlns:p14="http://schemas.microsoft.com/office/powerpoint/2010/main" val="3895150996"/>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2B42800-A148-4783-9AB4-E2E131C1A8A3}" type="datetimeFigureOut">
              <a:rPr lang="en-US" smtClean="0"/>
              <a:pPr/>
              <a:t>9/11/2013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5791200" y="1036021"/>
            <a:ext cx="609600" cy="441325"/>
          </a:xfrm>
        </p:spPr>
        <p:txBody>
          <a:bodyPr/>
          <a:lstStyle/>
          <a:p>
            <a:fld id="{08296A00-74F2-4EE8-96DA-5895710D34CE}" type="slidenum">
              <a:rPr lang="en-US" smtClean="0">
                <a:solidFill>
                  <a:srgbClr val="8CADAE">
                    <a:shade val="75000"/>
                  </a:srgbClr>
                </a:solidFill>
              </a:rPr>
              <a:pPr/>
              <a:t>‹#›</a:t>
            </a:fld>
            <a:endParaRPr lang="en-US" dirty="0">
              <a:solidFill>
                <a:srgbClr val="8CADAE">
                  <a:shade val="75000"/>
                </a:srgbClr>
              </a:solidFill>
            </a:endParaRPr>
          </a:p>
        </p:txBody>
      </p:sp>
    </p:spTree>
    <p:extLst>
      <p:ext uri="{BB962C8B-B14F-4D97-AF65-F5344CB8AC3E}">
        <p14:creationId xmlns:p14="http://schemas.microsoft.com/office/powerpoint/2010/main" val="41397128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8" name="Rectangle 7"/>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0" name="Rectangle 9"/>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5" name="Rectangle 4"/>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6" name="Rectangle 5"/>
          <p:cNvSpPr>
            <a:spLocks noChangeArrowheads="1"/>
          </p:cNvSpPr>
          <p:nvPr/>
        </p:nvSpPr>
        <p:spPr bwMode="auto">
          <a:xfrm>
            <a:off x="203200" y="158496"/>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2" name="Date Placeholder 1"/>
          <p:cNvSpPr>
            <a:spLocks noGrp="1"/>
          </p:cNvSpPr>
          <p:nvPr>
            <p:ph type="dt" sz="half" idx="10"/>
          </p:nvPr>
        </p:nvSpPr>
        <p:spPr/>
        <p:txBody>
          <a:bodyPr/>
          <a:lstStyle/>
          <a:p>
            <a:fld id="{62B42800-A148-4783-9AB4-E2E131C1A8A3}" type="datetimeFigureOut">
              <a:rPr lang="en-US" smtClean="0"/>
              <a:pPr/>
              <a:t>9/11/2013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5689600" y="6324600"/>
            <a:ext cx="812800" cy="441324"/>
          </a:xfrm>
        </p:spPr>
        <p:txBody>
          <a:bodyPr/>
          <a:lstStyle>
            <a:lvl1pPr>
              <a:defRPr>
                <a:solidFill>
                  <a:srgbClr val="FFFFFF"/>
                </a:solidFill>
              </a:defRPr>
            </a:lvl1pPr>
          </a:lstStyle>
          <a:p>
            <a:fld id="{08296A00-74F2-4EE8-96DA-5895710D34CE}" type="slidenum">
              <a:rPr lang="en-US" smtClean="0"/>
              <a:pPr/>
              <a:t>‹#›</a:t>
            </a:fld>
            <a:endParaRPr lang="en-US" dirty="0"/>
          </a:p>
        </p:txBody>
      </p:sp>
    </p:spTree>
    <p:extLst>
      <p:ext uri="{BB962C8B-B14F-4D97-AF65-F5344CB8AC3E}">
        <p14:creationId xmlns:p14="http://schemas.microsoft.com/office/powerpoint/2010/main" val="14877873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8" name="Rectangle 17"/>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6" name="Rectangle 15"/>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3" name="Rectangle 12"/>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2" name="Title 1"/>
          <p:cNvSpPr>
            <a:spLocks noGrp="1"/>
          </p:cNvSpPr>
          <p:nvPr>
            <p:ph type="title"/>
          </p:nvPr>
        </p:nvSpPr>
        <p:spPr>
          <a:xfrm>
            <a:off x="508000" y="914400"/>
            <a:ext cx="31496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9" name="Straight Connector 8"/>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20" name="Content Placeholder 19"/>
          <p:cNvSpPr>
            <a:spLocks noGrp="1"/>
          </p:cNvSpPr>
          <p:nvPr>
            <p:ph sz="quarter" idx="1"/>
          </p:nvPr>
        </p:nvSpPr>
        <p:spPr>
          <a:xfrm>
            <a:off x="4165600" y="685800"/>
            <a:ext cx="75184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11" name="Oval 10"/>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7" name="Slide Number Placeholder 6"/>
          <p:cNvSpPr>
            <a:spLocks noGrp="1"/>
          </p:cNvSpPr>
          <p:nvPr>
            <p:ph type="sldNum" sz="quarter" idx="12"/>
          </p:nvPr>
        </p:nvSpPr>
        <p:spPr>
          <a:xfrm>
            <a:off x="1828800" y="312739"/>
            <a:ext cx="609600" cy="441325"/>
          </a:xfrm>
        </p:spPr>
        <p:txBody>
          <a:bodyPr/>
          <a:lstStyle>
            <a:lvl1pPr>
              <a:defRPr>
                <a:solidFill>
                  <a:schemeClr val="accent3">
                    <a:shade val="75000"/>
                  </a:schemeClr>
                </a:solidFill>
              </a:defRPr>
            </a:lvl1pPr>
          </a:lstStyle>
          <a:p>
            <a:fld id="{08296A00-74F2-4EE8-96DA-5895710D34CE}" type="slidenum">
              <a:rPr lang="en-US" smtClean="0">
                <a:solidFill>
                  <a:srgbClr val="8CADAE">
                    <a:shade val="75000"/>
                  </a:srgbClr>
                </a:solidFill>
              </a:rPr>
              <a:pPr/>
              <a:t>‹#›</a:t>
            </a:fld>
            <a:endParaRPr lang="en-US" dirty="0">
              <a:solidFill>
                <a:srgbClr val="8CADAE">
                  <a:shade val="75000"/>
                </a:srgbClr>
              </a:solidFill>
            </a:endParaRPr>
          </a:p>
        </p:txBody>
      </p:sp>
      <p:sp>
        <p:nvSpPr>
          <p:cNvPr id="21" name="Rectangle 20"/>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5" name="Date Placeholder 4"/>
          <p:cNvSpPr>
            <a:spLocks noGrp="1"/>
          </p:cNvSpPr>
          <p:nvPr>
            <p:ph type="dt" sz="half" idx="10"/>
          </p:nvPr>
        </p:nvSpPr>
        <p:spPr/>
        <p:txBody>
          <a:bodyPr/>
          <a:lstStyle/>
          <a:p>
            <a:fld id="{62B42800-A148-4783-9AB4-E2E131C1A8A3}" type="datetimeFigureOut">
              <a:rPr lang="en-US" smtClean="0"/>
              <a:pPr/>
              <a:t>9/11/2013</a:t>
            </a:fld>
            <a:endParaRPr lang="en-US" dirty="0"/>
          </a:p>
        </p:txBody>
      </p:sp>
      <p:sp>
        <p:nvSpPr>
          <p:cNvPr id="6" name="Footer Placeholder 5"/>
          <p:cNvSpPr>
            <a:spLocks noGrp="1"/>
          </p:cNvSpPr>
          <p:nvPr>
            <p:ph type="ftr" sz="quarter" idx="11"/>
          </p:nvPr>
        </p:nvSpPr>
        <p:spPr>
          <a:xfrm>
            <a:off x="402336" y="6410848"/>
            <a:ext cx="4511040" cy="365760"/>
          </a:xfrm>
        </p:spPr>
        <p:txBody>
          <a:bodyPr/>
          <a:lstStyle/>
          <a:p>
            <a:endParaRPr lang="en-US" dirty="0"/>
          </a:p>
        </p:txBody>
      </p:sp>
    </p:spTree>
    <p:extLst>
      <p:ext uri="{BB962C8B-B14F-4D97-AF65-F5344CB8AC3E}">
        <p14:creationId xmlns:p14="http://schemas.microsoft.com/office/powerpoint/2010/main" val="4263936855"/>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6" name="Rectangle 15"/>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7" name="Rectangle 16"/>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20" name="Rectangle 19"/>
          <p:cNvSpPr>
            <a:spLocks noChangeArrowheads="1"/>
          </p:cNvSpPr>
          <p:nvPr/>
        </p:nvSpPr>
        <p:spPr bwMode="auto">
          <a:xfrm>
            <a:off x="203200" y="152400"/>
            <a:ext cx="1177747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8" name="Rectangle 7"/>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15" name="Rectangle 14"/>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2" name="Oval 11"/>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13" name="Oval 12"/>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7" name="Slide Number Placeholder 6"/>
          <p:cNvSpPr>
            <a:spLocks noGrp="1"/>
          </p:cNvSpPr>
          <p:nvPr>
            <p:ph type="sldNum" sz="quarter" idx="12"/>
          </p:nvPr>
        </p:nvSpPr>
        <p:spPr>
          <a:xfrm>
            <a:off x="1828800" y="312739"/>
            <a:ext cx="609600" cy="441325"/>
          </a:xfrm>
        </p:spPr>
        <p:txBody>
          <a:bodyPr/>
          <a:lstStyle/>
          <a:p>
            <a:fld id="{08296A00-74F2-4EE8-96DA-5895710D34CE}" type="slidenum">
              <a:rPr lang="en-US" smtClean="0">
                <a:solidFill>
                  <a:srgbClr val="8CADAE">
                    <a:shade val="75000"/>
                  </a:srgbClr>
                </a:solidFill>
              </a:rPr>
              <a:pPr/>
              <a:t>‹#›</a:t>
            </a:fld>
            <a:endParaRPr lang="en-US" dirty="0">
              <a:solidFill>
                <a:srgbClr val="8CADAE">
                  <a:shade val="75000"/>
                </a:srgbClr>
              </a:solidFill>
            </a:endParaRPr>
          </a:p>
        </p:txBody>
      </p:sp>
      <p:sp>
        <p:nvSpPr>
          <p:cNvPr id="2" name="Title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00500" y="609600"/>
            <a:ext cx="78232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5" name="Date Placeholder 4"/>
          <p:cNvSpPr>
            <a:spLocks noGrp="1"/>
          </p:cNvSpPr>
          <p:nvPr>
            <p:ph type="dt" sz="half" idx="10"/>
          </p:nvPr>
        </p:nvSpPr>
        <p:spPr>
          <a:xfrm>
            <a:off x="7717536" y="6404984"/>
            <a:ext cx="4059936" cy="365760"/>
          </a:xfrm>
        </p:spPr>
        <p:txBody>
          <a:bodyPr/>
          <a:lstStyle/>
          <a:p>
            <a:fld id="{62B42800-A148-4783-9AB4-E2E131C1A8A3}" type="datetimeFigureOut">
              <a:rPr lang="en-US" smtClean="0"/>
              <a:pPr/>
              <a:t>9/11/2013</a:t>
            </a:fld>
            <a:endParaRPr lang="en-US" dirty="0"/>
          </a:p>
        </p:txBody>
      </p:sp>
      <p:sp>
        <p:nvSpPr>
          <p:cNvPr id="6" name="Footer Placeholder 5"/>
          <p:cNvSpPr>
            <a:spLocks noGrp="1"/>
          </p:cNvSpPr>
          <p:nvPr>
            <p:ph type="ftr" sz="quarter" idx="11"/>
          </p:nvPr>
        </p:nvSpPr>
        <p:spPr>
          <a:xfrm>
            <a:off x="402336" y="6410848"/>
            <a:ext cx="4779264" cy="365760"/>
          </a:xfrm>
        </p:spPr>
        <p:txBody>
          <a:bodyPr/>
          <a:lstStyle/>
          <a:p>
            <a:endParaRPr lang="en-US" dirty="0"/>
          </a:p>
        </p:txBody>
      </p:sp>
    </p:spTree>
    <p:extLst>
      <p:ext uri="{BB962C8B-B14F-4D97-AF65-F5344CB8AC3E}">
        <p14:creationId xmlns:p14="http://schemas.microsoft.com/office/powerpoint/2010/main" val="23049741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2B42800-A148-4783-9AB4-E2E131C1A8A3}" type="datetimeFigureOut">
              <a:rPr lang="en-US" smtClean="0"/>
              <a:pPr/>
              <a:t>9/11/2013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296A00-74F2-4EE8-96DA-5895710D34CE}" type="slidenum">
              <a:rPr lang="en-US" smtClean="0">
                <a:solidFill>
                  <a:srgbClr val="8CADAE">
                    <a:shade val="75000"/>
                  </a:srgbClr>
                </a:solidFill>
              </a:rPr>
              <a:pPr/>
              <a:t>‹#›</a:t>
            </a:fld>
            <a:endParaRPr lang="en-US" dirty="0">
              <a:solidFill>
                <a:srgbClr val="8CADAE">
                  <a:shade val="75000"/>
                </a:srgbClr>
              </a:solidFill>
            </a:endParaRPr>
          </a:p>
        </p:txBody>
      </p:sp>
    </p:spTree>
    <p:extLst>
      <p:ext uri="{BB962C8B-B14F-4D97-AF65-F5344CB8AC3E}">
        <p14:creationId xmlns:p14="http://schemas.microsoft.com/office/powerpoint/2010/main" val="3685603143"/>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8" name="Rectangle 7"/>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9" name="Rectangle 8"/>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0" name="Rectangle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1" name="Rectangle 10"/>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2" name="Rectangle 11"/>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3" name="Straight Connector 12"/>
          <p:cNvSpPr>
            <a:spLocks noChangeShapeType="1"/>
          </p:cNvSpPr>
          <p:nvPr/>
        </p:nvSpPr>
        <p:spPr bwMode="auto">
          <a:xfrm rot="5400000">
            <a:off x="640334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4" name="Oval 13"/>
          <p:cNvSpPr/>
          <p:nvPr/>
        </p:nvSpPr>
        <p:spPr>
          <a:xfrm>
            <a:off x="9119616"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15" name="Oval 14"/>
          <p:cNvSpPr/>
          <p:nvPr/>
        </p:nvSpPr>
        <p:spPr>
          <a:xfrm>
            <a:off x="9245600" y="3020251"/>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6" name="Slide Number Placeholder 5"/>
          <p:cNvSpPr>
            <a:spLocks noGrp="1"/>
          </p:cNvSpPr>
          <p:nvPr>
            <p:ph type="sldNum" sz="quarter" idx="12"/>
          </p:nvPr>
        </p:nvSpPr>
        <p:spPr>
          <a:xfrm>
            <a:off x="9221216" y="3009902"/>
            <a:ext cx="609600" cy="441325"/>
          </a:xfrm>
        </p:spPr>
        <p:txBody>
          <a:bodyPr/>
          <a:lstStyle/>
          <a:p>
            <a:fld id="{08296A00-74F2-4EE8-96DA-5895710D34CE}" type="slidenum">
              <a:rPr lang="en-US" smtClean="0">
                <a:solidFill>
                  <a:srgbClr val="8CADAE">
                    <a:shade val="75000"/>
                  </a:srgbClr>
                </a:solidFill>
              </a:rPr>
              <a:pPr/>
              <a:t>‹#›</a:t>
            </a:fld>
            <a:endParaRPr lang="en-US" dirty="0">
              <a:solidFill>
                <a:srgbClr val="8CADAE">
                  <a:shade val="75000"/>
                </a:srgbClr>
              </a:solidFill>
            </a:endParaRPr>
          </a:p>
        </p:txBody>
      </p:sp>
      <p:sp>
        <p:nvSpPr>
          <p:cNvPr id="3" name="Vertical Text Placeholder 2"/>
          <p:cNvSpPr>
            <a:spLocks noGrp="1"/>
          </p:cNvSpPr>
          <p:nvPr>
            <p:ph type="body" orient="vert" idx="1"/>
          </p:nvPr>
        </p:nvSpPr>
        <p:spPr>
          <a:xfrm>
            <a:off x="406400" y="304800"/>
            <a:ext cx="87376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2B42800-A148-4783-9AB4-E2E131C1A8A3}" type="datetimeFigureOut">
              <a:rPr lang="en-US" smtClean="0"/>
              <a:pPr/>
              <a:t>9/11/2013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9855200" y="304802"/>
            <a:ext cx="1930400" cy="5851525"/>
          </a:xfrm>
        </p:spPr>
        <p:txBody>
          <a:bodyPr vert="eaVert"/>
          <a:lstStyle/>
          <a:p>
            <a:r>
              <a:rPr kumimoji="0" lang="en-US" smtClean="0"/>
              <a:t>Click to edit Master title style</a:t>
            </a:r>
            <a:endParaRPr kumimoji="0" lang="en-US"/>
          </a:p>
        </p:txBody>
      </p:sp>
    </p:spTree>
    <p:extLst>
      <p:ext uri="{BB962C8B-B14F-4D97-AF65-F5344CB8AC3E}">
        <p14:creationId xmlns:p14="http://schemas.microsoft.com/office/powerpoint/2010/main" val="345644975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6256338"/>
            <a:ext cx="12192000" cy="55562"/>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295400" y="381000"/>
            <a:ext cx="96012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1028" name="Text Placeholder 2"/>
          <p:cNvSpPr>
            <a:spLocks noGrp="1"/>
          </p:cNvSpPr>
          <p:nvPr>
            <p:ph type="body" idx="1"/>
          </p:nvPr>
        </p:nvSpPr>
        <p:spPr bwMode="auto">
          <a:xfrm>
            <a:off x="1295400" y="1828800"/>
            <a:ext cx="9601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4" name="Date Placeholder 3"/>
          <p:cNvSpPr>
            <a:spLocks noGrp="1"/>
          </p:cNvSpPr>
          <p:nvPr>
            <p:ph type="dt" sz="half" idx="2"/>
          </p:nvPr>
        </p:nvSpPr>
        <p:spPr>
          <a:xfrm>
            <a:off x="8556625" y="6419850"/>
            <a:ext cx="1350963" cy="238125"/>
          </a:xfrm>
          <a:prstGeom prst="rect">
            <a:avLst/>
          </a:prstGeom>
        </p:spPr>
        <p:txBody>
          <a:bodyPr vert="horz" lIns="91440" tIns="45720" rIns="91440" bIns="45720" rtlCol="0" anchor="ctr"/>
          <a:lstStyle>
            <a:lvl1pPr algn="r" fontAlgn="auto">
              <a:spcBef>
                <a:spcPts val="0"/>
              </a:spcBef>
              <a:spcAft>
                <a:spcPts val="0"/>
              </a:spcAft>
              <a:defRPr sz="1000">
                <a:solidFill>
                  <a:schemeClr val="tx1"/>
                </a:solidFill>
                <a:latin typeface="+mn-lt"/>
              </a:defRPr>
            </a:lvl1pPr>
          </a:lstStyle>
          <a:p>
            <a:pPr>
              <a:defRPr/>
            </a:pPr>
            <a:endParaRPr lang="en-US"/>
          </a:p>
        </p:txBody>
      </p:sp>
      <p:sp>
        <p:nvSpPr>
          <p:cNvPr id="5" name="Footer Placeholder 4"/>
          <p:cNvSpPr>
            <a:spLocks noGrp="1"/>
          </p:cNvSpPr>
          <p:nvPr>
            <p:ph type="ftr" sz="quarter" idx="3"/>
          </p:nvPr>
        </p:nvSpPr>
        <p:spPr>
          <a:xfrm>
            <a:off x="1295400" y="6419850"/>
            <a:ext cx="5181600" cy="238125"/>
          </a:xfrm>
          <a:prstGeom prst="rect">
            <a:avLst/>
          </a:prstGeom>
        </p:spPr>
        <p:txBody>
          <a:bodyPr vert="horz" lIns="91440" tIns="45720" rIns="91440" bIns="45720" rtlCol="0" anchor="ctr"/>
          <a:lstStyle>
            <a:lvl1pPr algn="l" fontAlgn="auto">
              <a:spcBef>
                <a:spcPts val="0"/>
              </a:spcBef>
              <a:spcAft>
                <a:spcPts val="0"/>
              </a:spcAft>
              <a:defRPr sz="1000">
                <a:solidFill>
                  <a:schemeClr val="tx1"/>
                </a:solidFill>
                <a:latin typeface="+mn-lt"/>
              </a:defRPr>
            </a:lvl1pPr>
          </a:lstStyle>
          <a:p>
            <a:pPr>
              <a:defRPr/>
            </a:pPr>
            <a:endParaRPr lang="en-US" dirty="0"/>
          </a:p>
        </p:txBody>
      </p:sp>
      <p:sp>
        <p:nvSpPr>
          <p:cNvPr id="6" name="Slide Number Placeholder 5"/>
          <p:cNvSpPr>
            <a:spLocks noGrp="1"/>
          </p:cNvSpPr>
          <p:nvPr>
            <p:ph type="sldNum" sz="quarter" idx="4"/>
          </p:nvPr>
        </p:nvSpPr>
        <p:spPr>
          <a:xfrm>
            <a:off x="10198100" y="6419850"/>
            <a:ext cx="698500" cy="238125"/>
          </a:xfrm>
          <a:prstGeom prst="rect">
            <a:avLst/>
          </a:prstGeom>
        </p:spPr>
        <p:txBody>
          <a:bodyPr vert="horz" lIns="91440" tIns="45720" rIns="91440" bIns="45720" rtlCol="0" anchor="ctr"/>
          <a:lstStyle>
            <a:lvl1pPr algn="r" fontAlgn="auto">
              <a:spcBef>
                <a:spcPts val="0"/>
              </a:spcBef>
              <a:spcAft>
                <a:spcPts val="0"/>
              </a:spcAft>
              <a:defRPr sz="1000">
                <a:solidFill>
                  <a:schemeClr val="tx1"/>
                </a:solidFill>
                <a:latin typeface="+mn-lt"/>
              </a:defRPr>
            </a:lvl1pPr>
          </a:lstStyle>
          <a:p>
            <a:pPr>
              <a:defRPr/>
            </a:pPr>
            <a:fld id="{26B4AE92-FB53-4AF9-BA41-994418221A50}" type="slidenum">
              <a:rPr lang="en-US"/>
              <a:pPr>
                <a:defRPr/>
              </a:pPr>
              <a:t>‹#›</a:t>
            </a:fld>
            <a:endParaRPr lang="en-US"/>
          </a:p>
        </p:txBody>
      </p:sp>
      <p:sp>
        <p:nvSpPr>
          <p:cNvPr id="8" name="Rectangle 7"/>
          <p:cNvSpPr/>
          <p:nvPr userDrawn="1"/>
        </p:nvSpPr>
        <p:spPr>
          <a:xfrm>
            <a:off x="0" y="6257036"/>
            <a:ext cx="12192000" cy="54864"/>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62" r:id="rId3"/>
    <p:sldLayoutId id="2147483659" r:id="rId4"/>
    <p:sldLayoutId id="2147483658" r:id="rId5"/>
    <p:sldLayoutId id="2147483657" r:id="rId6"/>
    <p:sldLayoutId id="2147483663" r:id="rId7"/>
    <p:sldLayoutId id="2147483664" r:id="rId8"/>
    <p:sldLayoutId id="2147483665" r:id="rId9"/>
    <p:sldLayoutId id="2147483656" r:id="rId10"/>
    <p:sldLayoutId id="2147483655" r:id="rId11"/>
    <p:sldLayoutId id="2147483654" r:id="rId12"/>
  </p:sldLayoutIdLst>
  <p:transition spd="med">
    <p:fade/>
  </p:transition>
  <p:hf hdr="0" dt="0"/>
  <p:txStyles>
    <p:titleStyle>
      <a:lvl1pPr algn="l" rtl="0" eaLnBrk="0" fontAlgn="base" hangingPunct="0">
        <a:lnSpc>
          <a:spcPct val="90000"/>
        </a:lnSpc>
        <a:spcBef>
          <a:spcPct val="0"/>
        </a:spcBef>
        <a:spcAft>
          <a:spcPct val="0"/>
        </a:spcAft>
        <a:defRPr sz="3200" b="1" kern="1200" cap="all">
          <a:solidFill>
            <a:schemeClr val="accent1"/>
          </a:solidFill>
          <a:effectLst>
            <a:outerShdw blurRad="38100" dist="25400" dir="18900000" algn="bl" rotWithShape="0">
              <a:schemeClr val="bg1">
                <a:alpha val="80000"/>
              </a:schemeClr>
            </a:outerShdw>
          </a:effectLst>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Cambria" pitchFamily="18" charset="0"/>
        </a:defRPr>
      </a:lvl2pPr>
      <a:lvl3pPr algn="l" rtl="0" eaLnBrk="0" fontAlgn="base" hangingPunct="0">
        <a:lnSpc>
          <a:spcPct val="90000"/>
        </a:lnSpc>
        <a:spcBef>
          <a:spcPct val="0"/>
        </a:spcBef>
        <a:spcAft>
          <a:spcPct val="0"/>
        </a:spcAft>
        <a:defRPr sz="3200" b="1">
          <a:solidFill>
            <a:schemeClr val="accent1"/>
          </a:solidFill>
          <a:latin typeface="Cambria" pitchFamily="18" charset="0"/>
        </a:defRPr>
      </a:lvl3pPr>
      <a:lvl4pPr algn="l" rtl="0" eaLnBrk="0" fontAlgn="base" hangingPunct="0">
        <a:lnSpc>
          <a:spcPct val="90000"/>
        </a:lnSpc>
        <a:spcBef>
          <a:spcPct val="0"/>
        </a:spcBef>
        <a:spcAft>
          <a:spcPct val="0"/>
        </a:spcAft>
        <a:defRPr sz="3200" b="1">
          <a:solidFill>
            <a:schemeClr val="accent1"/>
          </a:solidFill>
          <a:latin typeface="Cambria" pitchFamily="18" charset="0"/>
        </a:defRPr>
      </a:lvl4pPr>
      <a:lvl5pPr algn="l" rtl="0" eaLnBrk="0" fontAlgn="base" hangingPunct="0">
        <a:lnSpc>
          <a:spcPct val="90000"/>
        </a:lnSpc>
        <a:spcBef>
          <a:spcPct val="0"/>
        </a:spcBef>
        <a:spcAft>
          <a:spcPct val="0"/>
        </a:spcAft>
        <a:defRPr sz="3200" b="1">
          <a:solidFill>
            <a:schemeClr val="accent1"/>
          </a:solidFill>
          <a:latin typeface="Cambria" pitchFamily="18" charset="0"/>
        </a:defRPr>
      </a:lvl5pPr>
      <a:lvl6pPr marL="457200" algn="l" rtl="0" fontAlgn="base">
        <a:lnSpc>
          <a:spcPct val="90000"/>
        </a:lnSpc>
        <a:spcBef>
          <a:spcPct val="0"/>
        </a:spcBef>
        <a:spcAft>
          <a:spcPct val="0"/>
        </a:spcAft>
        <a:defRPr sz="3200" b="1">
          <a:solidFill>
            <a:schemeClr val="accent1"/>
          </a:solidFill>
          <a:latin typeface="Cambria" pitchFamily="18" charset="0"/>
        </a:defRPr>
      </a:lvl6pPr>
      <a:lvl7pPr marL="914400" algn="l" rtl="0" fontAlgn="base">
        <a:lnSpc>
          <a:spcPct val="90000"/>
        </a:lnSpc>
        <a:spcBef>
          <a:spcPct val="0"/>
        </a:spcBef>
        <a:spcAft>
          <a:spcPct val="0"/>
        </a:spcAft>
        <a:defRPr sz="3200" b="1">
          <a:solidFill>
            <a:schemeClr val="accent1"/>
          </a:solidFill>
          <a:latin typeface="Cambria" pitchFamily="18" charset="0"/>
        </a:defRPr>
      </a:lvl7pPr>
      <a:lvl8pPr marL="1371600" algn="l" rtl="0" fontAlgn="base">
        <a:lnSpc>
          <a:spcPct val="90000"/>
        </a:lnSpc>
        <a:spcBef>
          <a:spcPct val="0"/>
        </a:spcBef>
        <a:spcAft>
          <a:spcPct val="0"/>
        </a:spcAft>
        <a:defRPr sz="3200" b="1">
          <a:solidFill>
            <a:schemeClr val="accent1"/>
          </a:solidFill>
          <a:latin typeface="Cambria" pitchFamily="18" charset="0"/>
        </a:defRPr>
      </a:lvl8pPr>
      <a:lvl9pPr marL="1828800" algn="l" rtl="0" fontAlgn="base">
        <a:lnSpc>
          <a:spcPct val="90000"/>
        </a:lnSpc>
        <a:spcBef>
          <a:spcPct val="0"/>
        </a:spcBef>
        <a:spcAft>
          <a:spcPct val="0"/>
        </a:spcAft>
        <a:defRPr sz="3200" b="1">
          <a:solidFill>
            <a:schemeClr val="accent1"/>
          </a:solidFill>
          <a:latin typeface="Cambria" pitchFamily="18" charset="0"/>
        </a:defRPr>
      </a:lvl9pPr>
    </p:titleStyle>
    <p:bodyStyle>
      <a:lvl1pPr marL="273050" indent="-228600" algn="l" rtl="0" eaLnBrk="0" fontAlgn="base" hangingPunct="0">
        <a:lnSpc>
          <a:spcPct val="90000"/>
        </a:lnSpc>
        <a:spcBef>
          <a:spcPts val="1800"/>
        </a:spcBef>
        <a:spcAft>
          <a:spcPct val="0"/>
        </a:spcAft>
        <a:buClr>
          <a:schemeClr val="accent1"/>
        </a:buClr>
        <a:buFont typeface="Arial" charset="0"/>
        <a:buChar char="•"/>
        <a:defRPr sz="2800" kern="1200">
          <a:solidFill>
            <a:schemeClr val="tx1"/>
          </a:solidFill>
          <a:latin typeface="+mn-lt"/>
          <a:ea typeface="+mn-ea"/>
          <a:cs typeface="+mn-cs"/>
        </a:defRPr>
      </a:lvl1pPr>
      <a:lvl2pPr marL="593725" indent="-228600" algn="l" rtl="0" eaLnBrk="0" fontAlgn="base" hangingPunct="0">
        <a:lnSpc>
          <a:spcPct val="90000"/>
        </a:lnSpc>
        <a:spcBef>
          <a:spcPts val="1000"/>
        </a:spcBef>
        <a:spcAft>
          <a:spcPct val="0"/>
        </a:spcAft>
        <a:buClr>
          <a:schemeClr val="accent1"/>
        </a:buClr>
        <a:buFont typeface="Arial" charset="0"/>
        <a:buChar char="•"/>
        <a:defRPr sz="2400" kern="1200">
          <a:solidFill>
            <a:schemeClr val="tx1"/>
          </a:solidFill>
          <a:latin typeface="+mn-lt"/>
          <a:ea typeface="+mn-ea"/>
          <a:cs typeface="+mn-cs"/>
        </a:defRPr>
      </a:lvl2pPr>
      <a:lvl3pPr marL="914400" indent="-228600" algn="l" rtl="0" eaLnBrk="0" fontAlgn="base" hangingPunct="0">
        <a:lnSpc>
          <a:spcPct val="90000"/>
        </a:lnSpc>
        <a:spcBef>
          <a:spcPts val="800"/>
        </a:spcBef>
        <a:spcAft>
          <a:spcPct val="0"/>
        </a:spcAft>
        <a:buClr>
          <a:schemeClr val="accent1"/>
        </a:buClr>
        <a:buFont typeface="Arial" charset="0"/>
        <a:buChar char="•"/>
        <a:defRPr sz="2000" kern="1200">
          <a:solidFill>
            <a:schemeClr val="tx1"/>
          </a:solidFill>
          <a:latin typeface="+mn-lt"/>
          <a:ea typeface="+mn-ea"/>
          <a:cs typeface="+mn-cs"/>
        </a:defRPr>
      </a:lvl3pPr>
      <a:lvl4pPr marL="1233488" indent="-228600" algn="l" rtl="0" eaLnBrk="0" fontAlgn="base" hangingPunct="0">
        <a:lnSpc>
          <a:spcPct val="90000"/>
        </a:lnSpc>
        <a:spcBef>
          <a:spcPts val="800"/>
        </a:spcBef>
        <a:spcAft>
          <a:spcPct val="0"/>
        </a:spcAft>
        <a:buClr>
          <a:schemeClr val="accent1"/>
        </a:buClr>
        <a:buFont typeface="Arial" charset="0"/>
        <a:buChar char="•"/>
        <a:defRPr sz="1600" kern="1200">
          <a:solidFill>
            <a:schemeClr val="tx1"/>
          </a:solidFill>
          <a:latin typeface="+mn-lt"/>
          <a:ea typeface="+mn-ea"/>
          <a:cs typeface="+mn-cs"/>
        </a:defRPr>
      </a:lvl4pPr>
      <a:lvl5pPr marL="1554163" indent="-228600" algn="l" rtl="0" eaLnBrk="0" fontAlgn="base" hangingPunct="0">
        <a:lnSpc>
          <a:spcPct val="90000"/>
        </a:lnSpc>
        <a:spcBef>
          <a:spcPts val="800"/>
        </a:spcBef>
        <a:spcAft>
          <a:spcPct val="0"/>
        </a:spcAft>
        <a:buClr>
          <a:schemeClr val="accent1"/>
        </a:buClr>
        <a:buFont typeface="Arial"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65176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pPr fontAlgn="auto">
              <a:spcBef>
                <a:spcPts val="0"/>
              </a:spcBef>
              <a:spcAft>
                <a:spcPts val="0"/>
              </a:spcAft>
            </a:pPr>
            <a:endParaRPr lang="en-US">
              <a:solidFill>
                <a:prstClr val="white"/>
              </a:solidFill>
              <a:latin typeface="Arial"/>
            </a:endParaRPr>
          </a:p>
        </p:txBody>
      </p:sp>
      <p:sp>
        <p:nvSpPr>
          <p:cNvPr id="16" name="Freeform 15"/>
          <p:cNvSpPr>
            <a:spLocks/>
          </p:cNvSpPr>
          <p:nvPr/>
        </p:nvSpPr>
        <p:spPr bwMode="auto">
          <a:xfrm>
            <a:off x="9753600" y="0"/>
            <a:ext cx="24384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pPr fontAlgn="auto">
              <a:spcBef>
                <a:spcPts val="0"/>
              </a:spcBef>
              <a:spcAft>
                <a:spcPts val="0"/>
              </a:spcAft>
            </a:pPr>
            <a:endParaRPr lang="en-US">
              <a:solidFill>
                <a:prstClr val="white"/>
              </a:solidFill>
              <a:latin typeface="Arial"/>
            </a:endParaRPr>
          </a:p>
        </p:txBody>
      </p:sp>
      <p:sp>
        <p:nvSpPr>
          <p:cNvPr id="9" name="Title Placeholder 8"/>
          <p:cNvSpPr>
            <a:spLocks noGrp="1"/>
          </p:cNvSpPr>
          <p:nvPr>
            <p:ph type="title"/>
          </p:nvPr>
        </p:nvSpPr>
        <p:spPr>
          <a:xfrm>
            <a:off x="609600" y="274638"/>
            <a:ext cx="99568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600201"/>
            <a:ext cx="995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422065"/>
            <a:ext cx="28448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pPr fontAlgn="auto">
              <a:spcBef>
                <a:spcPts val="0"/>
              </a:spcBef>
              <a:spcAft>
                <a:spcPts val="0"/>
              </a:spcAft>
            </a:pPr>
            <a:fld id="{72F75F02-4A69-495F-97DC-433F44F36239}" type="datetimeFigureOut">
              <a:rPr lang="en-US" smtClean="0">
                <a:solidFill>
                  <a:srgbClr val="D4D2D0">
                    <a:shade val="50000"/>
                  </a:srgbClr>
                </a:solidFill>
                <a:latin typeface="Arial"/>
              </a:rPr>
              <a:pPr fontAlgn="auto">
                <a:spcBef>
                  <a:spcPts val="0"/>
                </a:spcBef>
                <a:spcAft>
                  <a:spcPts val="0"/>
                </a:spcAft>
              </a:pPr>
              <a:t>9/11/2013</a:t>
            </a:fld>
            <a:endParaRPr lang="en-US">
              <a:solidFill>
                <a:srgbClr val="D4D2D0">
                  <a:shade val="50000"/>
                </a:srgbClr>
              </a:solidFill>
              <a:latin typeface="Arial"/>
            </a:endParaRPr>
          </a:p>
        </p:txBody>
      </p:sp>
      <p:sp>
        <p:nvSpPr>
          <p:cNvPr id="22" name="Footer Placeholder 21"/>
          <p:cNvSpPr>
            <a:spLocks noGrp="1"/>
          </p:cNvSpPr>
          <p:nvPr>
            <p:ph type="ftr" sz="quarter" idx="3"/>
          </p:nvPr>
        </p:nvSpPr>
        <p:spPr>
          <a:xfrm>
            <a:off x="4165600" y="6422065"/>
            <a:ext cx="38608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pPr fontAlgn="auto">
              <a:spcBef>
                <a:spcPts val="0"/>
              </a:spcBef>
              <a:spcAft>
                <a:spcPts val="0"/>
              </a:spcAft>
            </a:pPr>
            <a:endParaRPr lang="en-US">
              <a:solidFill>
                <a:srgbClr val="D4D2D0">
                  <a:shade val="50000"/>
                </a:srgbClr>
              </a:solidFill>
              <a:latin typeface="Arial"/>
            </a:endParaRPr>
          </a:p>
        </p:txBody>
      </p:sp>
      <p:sp>
        <p:nvSpPr>
          <p:cNvPr id="18" name="Slide Number Placeholder 17"/>
          <p:cNvSpPr>
            <a:spLocks noGrp="1"/>
          </p:cNvSpPr>
          <p:nvPr>
            <p:ph type="sldNum" sz="quarter" idx="4"/>
          </p:nvPr>
        </p:nvSpPr>
        <p:spPr>
          <a:xfrm>
            <a:off x="10871200" y="6422065"/>
            <a:ext cx="1016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pPr fontAlgn="auto">
              <a:spcBef>
                <a:spcPts val="0"/>
              </a:spcBef>
              <a:spcAft>
                <a:spcPts val="0"/>
              </a:spcAft>
            </a:pPr>
            <a:fld id="{2C731C21-2412-4C32-832A-D539B7D87444}" type="slidenum">
              <a:rPr lang="en-US" smtClean="0">
                <a:solidFill>
                  <a:srgbClr val="D4D2D0">
                    <a:shade val="50000"/>
                  </a:srgbClr>
                </a:solidFill>
                <a:latin typeface="Arial"/>
              </a:rPr>
              <a:pPr fontAlgn="auto">
                <a:spcBef>
                  <a:spcPts val="0"/>
                </a:spcBef>
                <a:spcAft>
                  <a:spcPts val="0"/>
                </a:spcAft>
              </a:pPr>
              <a:t>‹#›</a:t>
            </a:fld>
            <a:endParaRPr lang="en-US">
              <a:solidFill>
                <a:srgbClr val="D4D2D0">
                  <a:shade val="50000"/>
                </a:srgbClr>
              </a:solidFill>
              <a:latin typeface="Arial"/>
            </a:endParaRPr>
          </a:p>
        </p:txBody>
      </p:sp>
    </p:spTree>
    <p:extLst>
      <p:ext uri="{BB962C8B-B14F-4D97-AF65-F5344CB8AC3E}">
        <p14:creationId xmlns:p14="http://schemas.microsoft.com/office/powerpoint/2010/main" val="4134614420"/>
      </p:ext>
    </p:extLst>
  </p:cSld>
  <p:clrMap bg1="dk1" tx1="lt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6" name="Rectangle 15"/>
          <p:cNvSpPr>
            <a:spLocks noChangeArrowheads="1"/>
          </p:cNvSpPr>
          <p:nvPr/>
        </p:nvSpPr>
        <p:spPr bwMode="white">
          <a:xfrm>
            <a:off x="0" y="1"/>
            <a:ext cx="12192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9" name="Rectangle 18"/>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9" name="Rectangle 8"/>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4" name="Date Placeholder 13"/>
          <p:cNvSpPr>
            <a:spLocks noGrp="1"/>
          </p:cNvSpPr>
          <p:nvPr>
            <p:ph type="dt" sz="half" idx="2"/>
          </p:nvPr>
        </p:nvSpPr>
        <p:spPr>
          <a:xfrm>
            <a:off x="7721600" y="6404984"/>
            <a:ext cx="4059936" cy="365760"/>
          </a:xfrm>
          <a:prstGeom prst="rect">
            <a:avLst/>
          </a:prstGeom>
        </p:spPr>
        <p:txBody>
          <a:bodyPr vert="horz"/>
          <a:lstStyle>
            <a:lvl1pPr algn="r" eaLnBrk="1" latinLnBrk="0" hangingPunct="1">
              <a:defRPr kumimoji="0" sz="1400">
                <a:solidFill>
                  <a:srgbClr val="FFFFFF"/>
                </a:solidFill>
              </a:defRPr>
            </a:lvl1pPr>
          </a:lstStyle>
          <a:p>
            <a:pPr fontAlgn="auto">
              <a:spcBef>
                <a:spcPts val="0"/>
              </a:spcBef>
              <a:spcAft>
                <a:spcPts val="0"/>
              </a:spcAft>
            </a:pPr>
            <a:fld id="{62B42800-A148-4783-9AB4-E2E131C1A8A3}" type="datetimeFigureOut">
              <a:rPr lang="en-US" smtClean="0">
                <a:latin typeface="Georgia"/>
              </a:rPr>
              <a:pPr fontAlgn="auto">
                <a:spcBef>
                  <a:spcPts val="0"/>
                </a:spcBef>
                <a:spcAft>
                  <a:spcPts val="0"/>
                </a:spcAft>
              </a:pPr>
              <a:t>9/11/2013</a:t>
            </a:fld>
            <a:endParaRPr lang="en-US" dirty="0">
              <a:latin typeface="Georgia"/>
            </a:endParaRPr>
          </a:p>
        </p:txBody>
      </p:sp>
      <p:sp>
        <p:nvSpPr>
          <p:cNvPr id="3" name="Footer Placeholder 2"/>
          <p:cNvSpPr>
            <a:spLocks noGrp="1"/>
          </p:cNvSpPr>
          <p:nvPr>
            <p:ph type="ftr" sz="quarter" idx="3"/>
          </p:nvPr>
        </p:nvSpPr>
        <p:spPr>
          <a:xfrm>
            <a:off x="406400" y="6410848"/>
            <a:ext cx="4775200" cy="365760"/>
          </a:xfrm>
          <a:prstGeom prst="rect">
            <a:avLst/>
          </a:prstGeom>
        </p:spPr>
        <p:txBody>
          <a:bodyPr vert="horz"/>
          <a:lstStyle>
            <a:lvl1pPr algn="l" eaLnBrk="1" latinLnBrk="0" hangingPunct="1">
              <a:defRPr kumimoji="0" sz="1200">
                <a:solidFill>
                  <a:srgbClr val="FFFFFF"/>
                </a:solidFill>
              </a:defRPr>
            </a:lvl1pPr>
          </a:lstStyle>
          <a:p>
            <a:pPr fontAlgn="auto">
              <a:spcBef>
                <a:spcPts val="0"/>
              </a:spcBef>
              <a:spcAft>
                <a:spcPts val="0"/>
              </a:spcAft>
            </a:pPr>
            <a:endParaRPr lang="en-US" dirty="0">
              <a:latin typeface="Georgia"/>
            </a:endParaRPr>
          </a:p>
        </p:txBody>
      </p:sp>
      <p:sp>
        <p:nvSpPr>
          <p:cNvPr id="8" name="Rectangle 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0" name="Straight Connector 9"/>
          <p:cNvSpPr>
            <a:spLocks noChangeShapeType="1"/>
          </p:cNvSpPr>
          <p:nvPr/>
        </p:nvSpPr>
        <p:spPr bwMode="auto">
          <a:xfrm>
            <a:off x="203200" y="1276743"/>
            <a:ext cx="1177747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fontAlgn="auto">
              <a:spcBef>
                <a:spcPts val="0"/>
              </a:spcBef>
              <a:spcAft>
                <a:spcPts val="0"/>
              </a:spcAft>
            </a:pPr>
            <a:endParaRPr lang="en-US" dirty="0">
              <a:solidFill>
                <a:prstClr val="black"/>
              </a:solidFill>
              <a:latin typeface="Georgia"/>
            </a:endParaRPr>
          </a:p>
        </p:txBody>
      </p:sp>
      <p:sp>
        <p:nvSpPr>
          <p:cNvPr id="12" name="Oval 11"/>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15" name="Oval 14"/>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dirty="0">
              <a:solidFill>
                <a:prstClr val="white"/>
              </a:solidFill>
            </a:endParaRPr>
          </a:p>
        </p:txBody>
      </p:sp>
      <p:sp>
        <p:nvSpPr>
          <p:cNvPr id="23" name="Slide Number Placeholder 22"/>
          <p:cNvSpPr>
            <a:spLocks noGrp="1"/>
          </p:cNvSpPr>
          <p:nvPr>
            <p:ph type="sldNum" sz="quarter" idx="4"/>
          </p:nvPr>
        </p:nvSpPr>
        <p:spPr>
          <a:xfrm>
            <a:off x="5791200" y="1040175"/>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fontAlgn="auto">
              <a:spcBef>
                <a:spcPts val="0"/>
              </a:spcBef>
              <a:spcAft>
                <a:spcPts val="0"/>
              </a:spcAft>
            </a:pPr>
            <a:fld id="{08296A00-74F2-4EE8-96DA-5895710D34CE}" type="slidenum">
              <a:rPr lang="en-US" smtClean="0">
                <a:solidFill>
                  <a:srgbClr val="8CADAE">
                    <a:shade val="75000"/>
                  </a:srgbClr>
                </a:solidFill>
                <a:latin typeface="Georgia"/>
              </a:rPr>
              <a:pPr fontAlgn="auto">
                <a:spcBef>
                  <a:spcPts val="0"/>
                </a:spcBef>
                <a:spcAft>
                  <a:spcPts val="0"/>
                </a:spcAft>
              </a:pPr>
              <a:t>‹#›</a:t>
            </a:fld>
            <a:endParaRPr lang="en-US" dirty="0">
              <a:solidFill>
                <a:srgbClr val="8CADAE">
                  <a:shade val="75000"/>
                </a:srgbClr>
              </a:solidFill>
              <a:latin typeface="Georgia"/>
            </a:endParaRPr>
          </a:p>
        </p:txBody>
      </p:sp>
      <p:sp>
        <p:nvSpPr>
          <p:cNvPr id="22" name="Title Placeholder 21"/>
          <p:cNvSpPr>
            <a:spLocks noGrp="1"/>
          </p:cNvSpPr>
          <p:nvPr>
            <p:ph type="title"/>
          </p:nvPr>
        </p:nvSpPr>
        <p:spPr>
          <a:xfrm>
            <a:off x="402336" y="228600"/>
            <a:ext cx="113792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02336" y="1524000"/>
            <a:ext cx="113792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extLst>
      <p:ext uri="{BB962C8B-B14F-4D97-AF65-F5344CB8AC3E}">
        <p14:creationId xmlns:p14="http://schemas.microsoft.com/office/powerpoint/2010/main" val="51188505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hyperlink" Target="mailto:brindisid@worcesterma.gov" TargetMode="Externa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606675"/>
            <a:ext cx="10058400" cy="2743200"/>
          </a:xfrm>
        </p:spPr>
        <p:txBody>
          <a:bodyPr wrap="square" numCol="1" anchorCtr="0" compatLnSpc="1">
            <a:prstTxWarp prst="textNoShape">
              <a:avLst/>
            </a:prstTxWarp>
          </a:bodyPr>
          <a:lstStyle/>
          <a:p>
            <a:pPr eaLnBrk="1" hangingPunct="1">
              <a:defRPr/>
            </a:pPr>
            <a:r>
              <a:rPr lang="en-US" sz="6600" cap="none" dirty="0" smtClean="0">
                <a:solidFill>
                  <a:srgbClr val="003399"/>
                </a:solidFill>
                <a:effectLst>
                  <a:outerShdw blurRad="38100" dist="38100" dir="2700000" algn="tl">
                    <a:srgbClr val="C0C0C0"/>
                  </a:outerShdw>
                </a:effectLst>
              </a:rPr>
              <a:t>An Introduction To </a:t>
            </a:r>
            <a:br>
              <a:rPr lang="en-US" sz="6600" cap="none" dirty="0" smtClean="0">
                <a:solidFill>
                  <a:srgbClr val="003399"/>
                </a:solidFill>
                <a:effectLst>
                  <a:outerShdw blurRad="38100" dist="38100" dir="2700000" algn="tl">
                    <a:srgbClr val="C0C0C0"/>
                  </a:outerShdw>
                </a:effectLst>
              </a:rPr>
            </a:br>
            <a:r>
              <a:rPr lang="en-US" sz="6600" cap="none" dirty="0" smtClean="0">
                <a:solidFill>
                  <a:srgbClr val="003399"/>
                </a:solidFill>
                <a:effectLst>
                  <a:outerShdw blurRad="38100" dist="38100" dir="2700000" algn="tl">
                    <a:srgbClr val="C0C0C0"/>
                  </a:outerShdw>
                </a:effectLst>
              </a:rPr>
              <a:t>Health And Medical </a:t>
            </a:r>
            <a:br>
              <a:rPr lang="en-US" sz="6600" cap="none" dirty="0" smtClean="0">
                <a:solidFill>
                  <a:srgbClr val="003399"/>
                </a:solidFill>
                <a:effectLst>
                  <a:outerShdw blurRad="38100" dist="38100" dir="2700000" algn="tl">
                    <a:srgbClr val="C0C0C0"/>
                  </a:outerShdw>
                </a:effectLst>
              </a:rPr>
            </a:br>
            <a:r>
              <a:rPr lang="en-US" sz="6600" cap="none" dirty="0" smtClean="0">
                <a:solidFill>
                  <a:srgbClr val="003399"/>
                </a:solidFill>
                <a:effectLst>
                  <a:outerShdw blurRad="38100" dist="38100" dir="2700000" algn="tl">
                    <a:srgbClr val="C0C0C0"/>
                  </a:outerShdw>
                </a:effectLst>
              </a:rPr>
              <a:t>Coordinating Coalitions</a:t>
            </a:r>
          </a:p>
        </p:txBody>
      </p:sp>
      <p:sp>
        <p:nvSpPr>
          <p:cNvPr id="7171" name="Subtitle 2"/>
          <p:cNvSpPr>
            <a:spLocks noGrp="1"/>
          </p:cNvSpPr>
          <p:nvPr>
            <p:ph type="subTitle" idx="1"/>
          </p:nvPr>
        </p:nvSpPr>
        <p:spPr>
          <a:xfrm>
            <a:off x="1066800" y="5360988"/>
            <a:ext cx="10058400" cy="365125"/>
          </a:xfrm>
        </p:spPr>
        <p:txBody>
          <a:bodyPr>
            <a:normAutofit/>
          </a:bodyPr>
          <a:lstStyle/>
          <a:p>
            <a:pPr algn="ctr" eaLnBrk="1" hangingPunct="1">
              <a:lnSpc>
                <a:spcPct val="80000"/>
              </a:lnSpc>
              <a:spcBef>
                <a:spcPct val="0"/>
              </a:spcBef>
            </a:pPr>
            <a:r>
              <a:rPr lang="en-US" cap="none" dirty="0" smtClean="0">
                <a:solidFill>
                  <a:srgbClr val="003399"/>
                </a:solidFill>
              </a:rPr>
              <a:t>September 11, 2013</a:t>
            </a:r>
          </a:p>
        </p:txBody>
      </p:sp>
      <p:pic>
        <p:nvPicPr>
          <p:cNvPr id="16387" name="Picture 4" descr="EPBHeader"/>
          <p:cNvPicPr>
            <a:picLocks noChangeAspect="1" noChangeArrowheads="1"/>
          </p:cNvPicPr>
          <p:nvPr/>
        </p:nvPicPr>
        <p:blipFill>
          <a:blip r:embed="rId3" cstate="print"/>
          <a:srcRect/>
          <a:stretch>
            <a:fillRect/>
          </a:stretch>
        </p:blipFill>
        <p:spPr bwMode="auto">
          <a:xfrm>
            <a:off x="3560763" y="750888"/>
            <a:ext cx="5062537" cy="2028825"/>
          </a:xfrm>
          <a:prstGeom prst="rect">
            <a:avLst/>
          </a:prstGeom>
          <a:solidFill>
            <a:schemeClr val="accent2"/>
          </a:solid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 anchorCtr="0" compatLnSpc="1">
            <a:prstTxWarp prst="textNoShape">
              <a:avLst/>
            </a:prstTxWarp>
          </a:bodyPr>
          <a:lstStyle/>
          <a:p>
            <a:pPr eaLnBrk="1" hangingPunct="1">
              <a:defRPr/>
            </a:pPr>
            <a:r>
              <a:rPr lang="en-US" cap="none" dirty="0" smtClean="0">
                <a:solidFill>
                  <a:srgbClr val="003399"/>
                </a:solidFill>
                <a:effectLst>
                  <a:outerShdw blurRad="38100" dist="38100" dir="2700000" algn="tl">
                    <a:srgbClr val="000000">
                      <a:alpha val="43137"/>
                    </a:srgbClr>
                  </a:outerShdw>
                </a:effectLst>
              </a:rPr>
              <a:t>INTRODUCTION</a:t>
            </a:r>
          </a:p>
        </p:txBody>
      </p:sp>
      <p:sp>
        <p:nvSpPr>
          <p:cNvPr id="18434" name="Content Placeholder 2"/>
          <p:cNvSpPr>
            <a:spLocks noGrp="1"/>
          </p:cNvSpPr>
          <p:nvPr>
            <p:ph idx="1"/>
          </p:nvPr>
        </p:nvSpPr>
        <p:spPr>
          <a:xfrm>
            <a:off x="1295400" y="1846263"/>
            <a:ext cx="9601200" cy="4097337"/>
          </a:xfrm>
        </p:spPr>
        <p:txBody>
          <a:bodyPr/>
          <a:lstStyle/>
          <a:p>
            <a:pPr marL="742950" lvl="1" indent="-285750">
              <a:lnSpc>
                <a:spcPct val="100000"/>
              </a:lnSpc>
            </a:pPr>
            <a:r>
              <a:rPr lang="en-US" dirty="0" smtClean="0">
                <a:ea typeface="ＭＳ Ｐゴシック"/>
                <a:cs typeface="ＭＳ Ｐゴシック"/>
              </a:rPr>
              <a:t>Enhancing health and medical capacity across the disaster management cycle</a:t>
            </a:r>
          </a:p>
          <a:p>
            <a:pPr marL="742950" lvl="1" indent="-285750">
              <a:lnSpc>
                <a:spcPct val="100000"/>
              </a:lnSpc>
            </a:pPr>
            <a:r>
              <a:rPr lang="en-US" dirty="0" smtClean="0">
                <a:ea typeface="ＭＳ Ｐゴシック"/>
                <a:cs typeface="ＭＳ Ｐゴシック"/>
              </a:rPr>
              <a:t>Responding to changing federal requirements </a:t>
            </a:r>
          </a:p>
          <a:p>
            <a:pPr marL="742950" lvl="1" indent="-285750">
              <a:lnSpc>
                <a:spcPct val="100000"/>
              </a:lnSpc>
            </a:pPr>
            <a:r>
              <a:rPr lang="en-US" dirty="0" smtClean="0">
                <a:ea typeface="ＭＳ Ｐゴシック"/>
                <a:cs typeface="ＭＳ Ｐゴシック"/>
              </a:rPr>
              <a:t>Based on extensive literature review and national research</a:t>
            </a:r>
          </a:p>
          <a:p>
            <a:pPr marL="742950" lvl="1" indent="-285750">
              <a:lnSpc>
                <a:spcPct val="100000"/>
              </a:lnSpc>
            </a:pPr>
            <a:r>
              <a:rPr lang="en-US" dirty="0" smtClean="0">
                <a:ea typeface="ＭＳ Ｐゴシック"/>
                <a:cs typeface="ＭＳ Ｐゴシック"/>
              </a:rPr>
              <a:t>Discussions with key leaders </a:t>
            </a:r>
            <a:endParaRPr lang="en-US" dirty="0" smtClean="0"/>
          </a:p>
          <a:p>
            <a:pPr marL="742950" lvl="1" indent="-285750">
              <a:lnSpc>
                <a:spcPct val="100000"/>
              </a:lnSpc>
            </a:pPr>
            <a:r>
              <a:rPr lang="en-US" dirty="0" smtClean="0">
                <a:ea typeface="ＭＳ Ｐゴシック"/>
                <a:cs typeface="ＭＳ Ｐゴシック"/>
              </a:rPr>
              <a:t>Beginning of a planning process</a:t>
            </a:r>
          </a:p>
        </p:txBody>
      </p:sp>
      <p:pic>
        <p:nvPicPr>
          <p:cNvPr id="18435"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388C6B03-682F-4847-9DBE-564234A683D8}" type="slidenum">
              <a:rPr lang="en-US" smtClean="0"/>
              <a:pPr>
                <a:defRPr/>
              </a:pPr>
              <a:t>2</a:t>
            </a:fld>
            <a:endParaRPr lang="en-US" dirty="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bodyPr>
          <a:lstStyle/>
          <a:p>
            <a:pPr eaLnBrk="1" hangingPunct="1">
              <a:defRPr/>
            </a:pPr>
            <a:r>
              <a:rPr lang="en-US" cap="none" dirty="0" smtClean="0">
                <a:solidFill>
                  <a:srgbClr val="003399"/>
                </a:solidFill>
                <a:effectLst>
                  <a:outerShdw blurRad="38100" dist="38100" dir="2700000" algn="tl">
                    <a:srgbClr val="000000">
                      <a:alpha val="43137"/>
                    </a:srgbClr>
                  </a:outerShdw>
                </a:effectLst>
              </a:rPr>
              <a:t>A COMPREHENSIVE, INTEGRATED REGIONAL APPROACH TO PREPAREDNESS AND RESPONSE</a:t>
            </a:r>
          </a:p>
        </p:txBody>
      </p:sp>
      <p:sp>
        <p:nvSpPr>
          <p:cNvPr id="18434" name="Content Placeholder 2"/>
          <p:cNvSpPr>
            <a:spLocks noGrp="1"/>
          </p:cNvSpPr>
          <p:nvPr>
            <p:ph idx="1"/>
          </p:nvPr>
        </p:nvSpPr>
        <p:spPr>
          <a:xfrm>
            <a:off x="1295400" y="1846263"/>
            <a:ext cx="9601200" cy="4097337"/>
          </a:xfrm>
        </p:spPr>
        <p:txBody>
          <a:bodyPr/>
          <a:lstStyle/>
          <a:p>
            <a:r>
              <a:rPr lang="en-US" sz="2800" dirty="0" smtClean="0">
                <a:ea typeface="ＭＳ Ｐゴシック"/>
                <a:cs typeface="ＭＳ Ｐゴシック"/>
              </a:rPr>
              <a:t>Health and Medical Coordinating Coalitions (HMCC) are entities that will coordinate health and medical planning, response, recovery, and mitigation activities in each region</a:t>
            </a:r>
          </a:p>
          <a:p>
            <a:endParaRPr lang="en-US" sz="2800" dirty="0" smtClean="0">
              <a:ea typeface="ＭＳ Ｐゴシック"/>
              <a:cs typeface="ＭＳ Ｐゴシック"/>
            </a:endParaRPr>
          </a:p>
          <a:p>
            <a:r>
              <a:rPr lang="en-US" sz="2800" dirty="0" smtClean="0">
                <a:ea typeface="ＭＳ Ｐゴシック"/>
                <a:cs typeface="ＭＳ Ｐゴシック"/>
              </a:rPr>
              <a:t>HMCC =Healthcare Coalitions</a:t>
            </a:r>
          </a:p>
          <a:p>
            <a:pPr marL="742950" lvl="1" indent="-285750">
              <a:buFont typeface="Arial" charset="0"/>
              <a:buNone/>
            </a:pPr>
            <a:endParaRPr lang="en-US" dirty="0" smtClean="0"/>
          </a:p>
        </p:txBody>
      </p:sp>
      <p:pic>
        <p:nvPicPr>
          <p:cNvPr id="18435"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388C6B03-682F-4847-9DBE-564234A683D8}" type="slidenum">
              <a:rPr lang="en-US" smtClean="0"/>
              <a:pPr>
                <a:defRPr/>
              </a:pPr>
              <a:t>3</a:t>
            </a:fld>
            <a:endParaRPr lang="en-US"/>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normAutofit/>
          </a:bodyPr>
          <a:lstStyle/>
          <a:p>
            <a:pPr eaLnBrk="1" hangingPunct="1"/>
            <a:r>
              <a:rPr lang="en-US" sz="2900" cap="none" dirty="0" smtClean="0">
                <a:solidFill>
                  <a:srgbClr val="003399"/>
                </a:solidFill>
                <a:effectLst>
                  <a:outerShdw blurRad="38100" dist="38100" dir="2700000" algn="tl">
                    <a:srgbClr val="C0C0C0"/>
                  </a:outerShdw>
                </a:effectLst>
              </a:rPr>
              <a:t>HMCC RESPOND TO CHANGING NATIONAL PRIORITIES,  BUILD REGIONAL CAPACITY TO SUPPORT LOCAL NEEDS</a:t>
            </a:r>
          </a:p>
        </p:txBody>
      </p:sp>
      <p:pic>
        <p:nvPicPr>
          <p:cNvPr id="26626"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graphicFrame>
        <p:nvGraphicFramePr>
          <p:cNvPr id="4" name="Table 3"/>
          <p:cNvGraphicFramePr>
            <a:graphicFrameLocks noGrp="1"/>
          </p:cNvGraphicFramePr>
          <p:nvPr/>
        </p:nvGraphicFramePr>
        <p:xfrm>
          <a:off x="1352550" y="1666875"/>
          <a:ext cx="9915525" cy="3724276"/>
        </p:xfrm>
        <a:graphic>
          <a:graphicData uri="http://schemas.openxmlformats.org/drawingml/2006/table">
            <a:tbl>
              <a:tblPr/>
              <a:tblGrid>
                <a:gridCol w="4352925"/>
                <a:gridCol w="768350"/>
                <a:gridCol w="4794250"/>
              </a:tblGrid>
              <a:tr h="504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Cambria" pitchFamily="18" charset="0"/>
                        </a:rPr>
                        <a:t>Nationally</a:t>
                      </a:r>
                    </a:p>
                  </a:txBody>
                  <a:tcPr anchor="ctr" horzOverflow="overflow">
                    <a:lnL w="12700" cap="flat" cmpd="sng" algn="ctr">
                      <a:solidFill>
                        <a:srgbClr val="C9A645"/>
                      </a:solidFill>
                      <a:prstDash val="solid"/>
                      <a:round/>
                      <a:headEnd type="none" w="med" len="med"/>
                      <a:tailEnd type="none" w="med" len="med"/>
                    </a:lnL>
                    <a:lnR>
                      <a:noFill/>
                    </a:lnR>
                    <a:lnT w="12700" cap="flat" cmpd="sng" algn="ctr">
                      <a:solidFill>
                        <a:srgbClr val="C9A645"/>
                      </a:solidFill>
                      <a:prstDash val="solid"/>
                      <a:round/>
                      <a:headEnd type="none" w="med" len="med"/>
                      <a:tailEnd type="none" w="med" len="med"/>
                    </a:lnT>
                    <a:lnB w="12700" cap="flat" cmpd="sng" algn="ctr">
                      <a:solidFill>
                        <a:srgbClr val="C9A645"/>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smtClean="0">
                        <a:ln>
                          <a:noFill/>
                        </a:ln>
                        <a:solidFill>
                          <a:srgbClr val="000000"/>
                        </a:solidFill>
                        <a:effectLst/>
                        <a:latin typeface="Cambria" pitchFamily="18" charset="0"/>
                      </a:endParaRPr>
                    </a:p>
                  </a:txBody>
                  <a:tcPr horzOverflow="overflow">
                    <a:lnL>
                      <a:noFill/>
                    </a:lnL>
                    <a:lnR>
                      <a:noFill/>
                    </a:lnR>
                    <a:lnT w="12700" cap="flat" cmpd="sng" algn="ctr">
                      <a:solidFill>
                        <a:srgbClr val="C9A645"/>
                      </a:solidFill>
                      <a:prstDash val="solid"/>
                      <a:round/>
                      <a:headEnd type="none" w="med" len="med"/>
                      <a:tailEnd type="none" w="med" len="med"/>
                    </a:lnT>
                    <a:lnB w="12700" cap="flat" cmpd="sng" algn="ctr">
                      <a:solidFill>
                        <a:srgbClr val="C9A645"/>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smtClean="0">
                        <a:ln>
                          <a:noFill/>
                        </a:ln>
                        <a:solidFill>
                          <a:srgbClr val="000000"/>
                        </a:solidFill>
                        <a:effectLst/>
                        <a:latin typeface="Cambria" pitchFamily="18" charset="0"/>
                      </a:endParaRPr>
                    </a:p>
                  </a:txBody>
                  <a:tcPr horzOverflow="overflow">
                    <a:lnL>
                      <a:noFill/>
                    </a:lnL>
                    <a:lnR w="12700" cap="flat" cmpd="sng" algn="ctr">
                      <a:solidFill>
                        <a:srgbClr val="C9A645"/>
                      </a:solidFill>
                      <a:prstDash val="solid"/>
                      <a:round/>
                      <a:headEnd type="none" w="med" len="med"/>
                      <a:tailEnd type="none" w="med" len="med"/>
                    </a:lnR>
                    <a:lnT w="12700" cap="flat" cmpd="sng" algn="ctr">
                      <a:solidFill>
                        <a:srgbClr val="C9A645"/>
                      </a:solidFill>
                      <a:prstDash val="solid"/>
                      <a:round/>
                      <a:headEnd type="none" w="med" len="med"/>
                      <a:tailEnd type="none" w="med" len="med"/>
                    </a:lnT>
                    <a:lnB w="12700" cap="flat" cmpd="sng" algn="ctr">
                      <a:solidFill>
                        <a:srgbClr val="C9A645"/>
                      </a:solidFill>
                      <a:prstDash val="solid"/>
                      <a:round/>
                      <a:headEnd type="none" w="med" len="med"/>
                      <a:tailEnd type="none" w="med" len="med"/>
                    </a:lnB>
                    <a:lnTlToBr>
                      <a:noFill/>
                    </a:lnTlToBr>
                    <a:lnBlToTr>
                      <a:noFill/>
                    </a:lnBlToTr>
                    <a:solidFill>
                      <a:schemeClr val="accent2"/>
                    </a:solidFill>
                  </a:tcPr>
                </a:tc>
              </a:tr>
              <a:tr h="140970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Cambria" pitchFamily="18" charset="0"/>
                        </a:rPr>
                        <a:t>CDC and ASPR focus on preparedness planning, changing funding models</a:t>
                      </a:r>
                    </a:p>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0000"/>
                        </a:solidFill>
                        <a:effectLst/>
                        <a:latin typeface="Cambria" pitchFamily="18" charset="0"/>
                      </a:endParaRPr>
                    </a:p>
                  </a:txBody>
                  <a:tcPr anchor="ctr" horzOverflow="overflow">
                    <a:lnL w="12700" cap="flat" cmpd="sng" algn="ctr">
                      <a:solidFill>
                        <a:srgbClr val="C9A645"/>
                      </a:solidFill>
                      <a:prstDash val="solid"/>
                      <a:round/>
                      <a:headEnd type="none" w="med" len="med"/>
                      <a:tailEnd type="none" w="med" len="med"/>
                    </a:lnL>
                    <a:lnR>
                      <a:noFill/>
                    </a:lnR>
                    <a:lnT w="12700" cap="flat" cmpd="sng" algn="ctr">
                      <a:solidFill>
                        <a:srgbClr val="C9A645"/>
                      </a:solidFill>
                      <a:prstDash val="solid"/>
                      <a:round/>
                      <a:headEnd type="none" w="med" len="med"/>
                      <a:tailEnd type="none" w="med" len="med"/>
                    </a:lnT>
                    <a:lnB w="12700" cap="flat" cmpd="sng" algn="ctr">
                      <a:solidFill>
                        <a:srgbClr val="C9A645"/>
                      </a:solidFill>
                      <a:prstDash val="solid"/>
                      <a:round/>
                      <a:headEnd type="none" w="med" len="med"/>
                      <a:tailEnd type="none" w="med" len="med"/>
                    </a:lnB>
                    <a:lnTlToBr>
                      <a:noFill/>
                    </a:lnTlToBr>
                    <a:lnBlToTr>
                      <a:noFill/>
                    </a:lnBlToTr>
                    <a:solidFill>
                      <a:srgbClr val="F5F1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0000"/>
                        </a:solidFill>
                        <a:effectLst/>
                        <a:latin typeface="Cambria" pitchFamily="18" charset="0"/>
                      </a:endParaRPr>
                    </a:p>
                  </a:txBody>
                  <a:tcPr anchor="ctr" horzOverflow="overflow">
                    <a:lnL>
                      <a:noFill/>
                    </a:lnL>
                    <a:lnR>
                      <a:noFill/>
                    </a:lnR>
                    <a:lnT w="12700" cap="flat" cmpd="sng" algn="ctr">
                      <a:solidFill>
                        <a:srgbClr val="C9A645"/>
                      </a:solidFill>
                      <a:prstDash val="solid"/>
                      <a:round/>
                      <a:headEnd type="none" w="med" len="med"/>
                      <a:tailEnd type="none" w="med" len="med"/>
                    </a:lnT>
                    <a:lnB w="12700" cap="flat" cmpd="sng" algn="ctr">
                      <a:solidFill>
                        <a:srgbClr val="C9A645"/>
                      </a:solidFill>
                      <a:prstDash val="solid"/>
                      <a:round/>
                      <a:headEnd type="none" w="med" len="med"/>
                      <a:tailEnd type="none" w="med" len="med"/>
                    </a:lnB>
                    <a:lnTlToBr>
                      <a:noFill/>
                    </a:lnTlToBr>
                    <a:lnBlToTr>
                      <a:noFill/>
                    </a:lnBlToTr>
                    <a:solidFill>
                      <a:srgbClr val="F5F1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itchFamily="18" charset="0"/>
                        </a:rPr>
                        <a:t>Development and funding of regional health and medical capacity to prepare for, respond to, recover from, and mitigate the impact of disasters</a:t>
                      </a:r>
                    </a:p>
                  </a:txBody>
                  <a:tcPr anchor="ctr" horzOverflow="overflow">
                    <a:lnL>
                      <a:noFill/>
                    </a:lnL>
                    <a:lnR w="12700" cap="flat" cmpd="sng" algn="ctr">
                      <a:solidFill>
                        <a:srgbClr val="C9A645"/>
                      </a:solidFill>
                      <a:prstDash val="solid"/>
                      <a:round/>
                      <a:headEnd type="none" w="med" len="med"/>
                      <a:tailEnd type="none" w="med" len="med"/>
                    </a:lnR>
                    <a:lnT w="12700" cap="flat" cmpd="sng" algn="ctr">
                      <a:solidFill>
                        <a:srgbClr val="C9A645"/>
                      </a:solidFill>
                      <a:prstDash val="solid"/>
                      <a:round/>
                      <a:headEnd type="none" w="med" len="med"/>
                      <a:tailEnd type="none" w="med" len="med"/>
                    </a:lnT>
                    <a:lnB w="12700" cap="flat" cmpd="sng" algn="ctr">
                      <a:solidFill>
                        <a:srgbClr val="C9A645"/>
                      </a:solidFill>
                      <a:prstDash val="solid"/>
                      <a:round/>
                      <a:headEnd type="none" w="med" len="med"/>
                      <a:tailEnd type="none" w="med" len="med"/>
                    </a:lnB>
                    <a:lnTlToBr>
                      <a:noFill/>
                    </a:lnTlToBr>
                    <a:lnBlToTr>
                      <a:noFill/>
                    </a:lnBlToTr>
                    <a:solidFill>
                      <a:srgbClr val="F5F1E9"/>
                    </a:solidFill>
                  </a:tcPr>
                </a:tc>
              </a:tr>
              <a:tr h="455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00"/>
                          </a:solidFill>
                          <a:effectLst/>
                          <a:latin typeface="Cambria" pitchFamily="18" charset="0"/>
                        </a:rPr>
                        <a:t>Locally</a:t>
                      </a:r>
                    </a:p>
                  </a:txBody>
                  <a:tcPr anchor="ctr" horzOverflow="overflow">
                    <a:lnL w="12700" cap="flat" cmpd="sng" algn="ctr">
                      <a:solidFill>
                        <a:srgbClr val="C9A645"/>
                      </a:solidFill>
                      <a:prstDash val="solid"/>
                      <a:round/>
                      <a:headEnd type="none" w="med" len="med"/>
                      <a:tailEnd type="none" w="med" len="med"/>
                    </a:lnL>
                    <a:lnR>
                      <a:noFill/>
                    </a:lnR>
                    <a:lnT w="12700" cap="flat" cmpd="sng" algn="ctr">
                      <a:solidFill>
                        <a:srgbClr val="C9A645"/>
                      </a:solidFill>
                      <a:prstDash val="solid"/>
                      <a:round/>
                      <a:headEnd type="none" w="med" len="med"/>
                      <a:tailEnd type="none" w="med" len="med"/>
                    </a:lnT>
                    <a:lnB w="12700" cap="flat" cmpd="sng" algn="ctr">
                      <a:solidFill>
                        <a:srgbClr val="C9A645"/>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0000"/>
                        </a:solidFill>
                        <a:effectLst/>
                        <a:latin typeface="Cambria" pitchFamily="18" charset="0"/>
                      </a:endParaRPr>
                    </a:p>
                  </a:txBody>
                  <a:tcPr horzOverflow="overflow">
                    <a:lnL>
                      <a:noFill/>
                    </a:lnL>
                    <a:lnR>
                      <a:noFill/>
                    </a:lnR>
                    <a:lnT w="12700" cap="flat" cmpd="sng" algn="ctr">
                      <a:solidFill>
                        <a:srgbClr val="C9A645"/>
                      </a:solidFill>
                      <a:prstDash val="solid"/>
                      <a:round/>
                      <a:headEnd type="none" w="med" len="med"/>
                      <a:tailEnd type="none" w="med" len="med"/>
                    </a:lnT>
                    <a:lnB w="12700" cap="flat" cmpd="sng" algn="ctr">
                      <a:solidFill>
                        <a:srgbClr val="C9A645"/>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0000"/>
                        </a:solidFill>
                        <a:effectLst/>
                        <a:latin typeface="Cambria" pitchFamily="18" charset="0"/>
                      </a:endParaRPr>
                    </a:p>
                  </a:txBody>
                  <a:tcPr horzOverflow="overflow">
                    <a:lnL>
                      <a:noFill/>
                    </a:lnL>
                    <a:lnR w="12700" cap="flat" cmpd="sng" algn="ctr">
                      <a:solidFill>
                        <a:srgbClr val="C9A645"/>
                      </a:solidFill>
                      <a:prstDash val="solid"/>
                      <a:round/>
                      <a:headEnd type="none" w="med" len="med"/>
                      <a:tailEnd type="none" w="med" len="med"/>
                    </a:lnR>
                    <a:lnT w="12700" cap="flat" cmpd="sng" algn="ctr">
                      <a:solidFill>
                        <a:srgbClr val="C9A645"/>
                      </a:solidFill>
                      <a:prstDash val="solid"/>
                      <a:round/>
                      <a:headEnd type="none" w="med" len="med"/>
                      <a:tailEnd type="none" w="med" len="med"/>
                    </a:lnT>
                    <a:lnB w="12700" cap="flat" cmpd="sng" algn="ctr">
                      <a:solidFill>
                        <a:srgbClr val="C9A645"/>
                      </a:solidFill>
                      <a:prstDash val="solid"/>
                      <a:round/>
                      <a:headEnd type="none" w="med" len="med"/>
                      <a:tailEnd type="none" w="med" len="med"/>
                    </a:lnB>
                    <a:lnTlToBr>
                      <a:noFill/>
                    </a:lnTlToBr>
                    <a:lnBlToTr>
                      <a:noFill/>
                    </a:lnBlToTr>
                    <a:solidFill>
                      <a:schemeClr val="accent2"/>
                    </a:solidFill>
                  </a:tcPr>
                </a:tc>
              </a:tr>
              <a:tr h="13541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itchFamily="18" charset="0"/>
                        </a:rPr>
                        <a:t>Absence of statewide regional structure to coordinate information &amp; resources during an emergency</a:t>
                      </a:r>
                    </a:p>
                  </a:txBody>
                  <a:tcPr anchor="ctr" horzOverflow="overflow">
                    <a:lnL w="12700" cap="flat" cmpd="sng" algn="ctr">
                      <a:solidFill>
                        <a:srgbClr val="C9A645"/>
                      </a:solidFill>
                      <a:prstDash val="solid"/>
                      <a:round/>
                      <a:headEnd type="none" w="med" len="med"/>
                      <a:tailEnd type="none" w="med" len="med"/>
                    </a:lnL>
                    <a:lnR>
                      <a:noFill/>
                    </a:lnR>
                    <a:lnT w="12700" cap="flat" cmpd="sng" algn="ctr">
                      <a:solidFill>
                        <a:srgbClr val="C9A645"/>
                      </a:solidFill>
                      <a:prstDash val="solid"/>
                      <a:round/>
                      <a:headEnd type="none" w="med" len="med"/>
                      <a:tailEnd type="none" w="med" len="med"/>
                    </a:lnT>
                    <a:lnB w="12700" cap="flat" cmpd="sng" algn="ctr">
                      <a:solidFill>
                        <a:srgbClr val="C9A645"/>
                      </a:solidFill>
                      <a:prstDash val="solid"/>
                      <a:round/>
                      <a:headEnd type="none" w="med" len="med"/>
                      <a:tailEnd type="none" w="med" len="med"/>
                    </a:lnB>
                    <a:lnTlToBr>
                      <a:noFill/>
                    </a:lnTlToBr>
                    <a:lnBlToTr>
                      <a:noFill/>
                    </a:lnBlToTr>
                    <a:solidFill>
                      <a:srgbClr val="F5F1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0000"/>
                        </a:solidFill>
                        <a:effectLst/>
                        <a:latin typeface="Cambria" pitchFamily="18" charset="0"/>
                      </a:endParaRPr>
                    </a:p>
                  </a:txBody>
                  <a:tcPr anchor="ctr" horzOverflow="overflow">
                    <a:lnL>
                      <a:noFill/>
                    </a:lnL>
                    <a:lnR>
                      <a:noFill/>
                    </a:lnR>
                    <a:lnT w="12700" cap="flat" cmpd="sng" algn="ctr">
                      <a:solidFill>
                        <a:srgbClr val="C9A645"/>
                      </a:solidFill>
                      <a:prstDash val="solid"/>
                      <a:round/>
                      <a:headEnd type="none" w="med" len="med"/>
                      <a:tailEnd type="none" w="med" len="med"/>
                    </a:lnT>
                    <a:lnB w="12700" cap="flat" cmpd="sng" algn="ctr">
                      <a:solidFill>
                        <a:srgbClr val="C9A645"/>
                      </a:solidFill>
                      <a:prstDash val="solid"/>
                      <a:round/>
                      <a:headEnd type="none" w="med" len="med"/>
                      <a:tailEnd type="none" w="med" len="med"/>
                    </a:lnB>
                    <a:lnTlToBr>
                      <a:noFill/>
                    </a:lnTlToBr>
                    <a:lnBlToTr>
                      <a:noFill/>
                    </a:lnBlToTr>
                    <a:solidFill>
                      <a:srgbClr val="F5F1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514A40"/>
                          </a:solidFill>
                          <a:effectLst/>
                          <a:latin typeface="Cambria" pitchFamily="18" charset="0"/>
                          <a:ea typeface="ＭＳ Ｐゴシック"/>
                          <a:cs typeface="ＭＳ Ｐゴシック"/>
                        </a:rPr>
                        <a:t>A more integrated model of emergency preparedness and response across the Commonwealth</a:t>
                      </a:r>
                      <a:endParaRPr kumimoji="0" lang="en-US" sz="2000" b="0" i="0" u="none" strike="noStrike" cap="none" normalizeH="0" baseline="0" smtClean="0">
                        <a:ln>
                          <a:noFill/>
                        </a:ln>
                        <a:solidFill>
                          <a:srgbClr val="000000"/>
                        </a:solidFill>
                        <a:effectLst/>
                        <a:latin typeface="Cambria" pitchFamily="18" charset="0"/>
                      </a:endParaRPr>
                    </a:p>
                  </a:txBody>
                  <a:tcPr anchor="ctr" horzOverflow="overflow">
                    <a:lnL>
                      <a:noFill/>
                    </a:lnL>
                    <a:lnR w="12700" cap="flat" cmpd="sng" algn="ctr">
                      <a:solidFill>
                        <a:srgbClr val="C9A645"/>
                      </a:solidFill>
                      <a:prstDash val="solid"/>
                      <a:round/>
                      <a:headEnd type="none" w="med" len="med"/>
                      <a:tailEnd type="none" w="med" len="med"/>
                    </a:lnR>
                    <a:lnT w="12700" cap="flat" cmpd="sng" algn="ctr">
                      <a:solidFill>
                        <a:srgbClr val="C9A645"/>
                      </a:solidFill>
                      <a:prstDash val="solid"/>
                      <a:round/>
                      <a:headEnd type="none" w="med" len="med"/>
                      <a:tailEnd type="none" w="med" len="med"/>
                    </a:lnT>
                    <a:lnB w="12700" cap="flat" cmpd="sng" algn="ctr">
                      <a:solidFill>
                        <a:srgbClr val="C9A645"/>
                      </a:solidFill>
                      <a:prstDash val="solid"/>
                      <a:round/>
                      <a:headEnd type="none" w="med" len="med"/>
                      <a:tailEnd type="none" w="med" len="med"/>
                    </a:lnB>
                    <a:lnTlToBr>
                      <a:noFill/>
                    </a:lnTlToBr>
                    <a:lnBlToTr>
                      <a:noFill/>
                    </a:lnBlToTr>
                    <a:solidFill>
                      <a:srgbClr val="F5F1E9"/>
                    </a:solidFill>
                  </a:tcPr>
                </a:tc>
              </a:tr>
            </a:tbl>
          </a:graphicData>
        </a:graphic>
      </p:graphicFrame>
      <p:sp>
        <p:nvSpPr>
          <p:cNvPr id="26647" name="Right Arrow 4"/>
          <p:cNvSpPr>
            <a:spLocks noChangeArrowheads="1"/>
          </p:cNvSpPr>
          <p:nvPr/>
        </p:nvSpPr>
        <p:spPr bwMode="auto">
          <a:xfrm>
            <a:off x="5648325" y="2676525"/>
            <a:ext cx="838200" cy="304800"/>
          </a:xfrm>
          <a:prstGeom prst="rightArrow">
            <a:avLst>
              <a:gd name="adj1" fmla="val 50000"/>
              <a:gd name="adj2" fmla="val 49997"/>
            </a:avLst>
          </a:prstGeom>
          <a:solidFill>
            <a:schemeClr val="tx1"/>
          </a:solidFill>
          <a:ln w="9525" algn="ctr">
            <a:solidFill>
              <a:srgbClr val="000000"/>
            </a:solidFill>
            <a:round/>
            <a:headEnd/>
            <a:tailEnd/>
          </a:ln>
        </p:spPr>
        <p:txBody>
          <a:bodyPr/>
          <a:lstStyle/>
          <a:p>
            <a:pPr marL="342900" indent="-342900" eaLnBrk="0" hangingPunct="0">
              <a:spcBef>
                <a:spcPct val="20000"/>
              </a:spcBef>
              <a:buSzPct val="85000"/>
              <a:buFontTx/>
              <a:buChar char="•"/>
            </a:pPr>
            <a:endParaRPr lang="en-US" sz="2400">
              <a:latin typeface="Frutiger 57Cn"/>
            </a:endParaRPr>
          </a:p>
        </p:txBody>
      </p:sp>
      <p:sp>
        <p:nvSpPr>
          <p:cNvPr id="26648" name="Right Arrow 5"/>
          <p:cNvSpPr>
            <a:spLocks noChangeArrowheads="1"/>
          </p:cNvSpPr>
          <p:nvPr/>
        </p:nvSpPr>
        <p:spPr bwMode="auto">
          <a:xfrm>
            <a:off x="5648325" y="4591050"/>
            <a:ext cx="838200" cy="304800"/>
          </a:xfrm>
          <a:prstGeom prst="rightArrow">
            <a:avLst>
              <a:gd name="adj1" fmla="val 50000"/>
              <a:gd name="adj2" fmla="val 49997"/>
            </a:avLst>
          </a:prstGeom>
          <a:solidFill>
            <a:schemeClr val="tx1"/>
          </a:solidFill>
          <a:ln w="9525" algn="ctr">
            <a:solidFill>
              <a:srgbClr val="000000"/>
            </a:solidFill>
            <a:round/>
            <a:headEnd/>
            <a:tailEnd/>
          </a:ln>
        </p:spPr>
        <p:txBody>
          <a:bodyPr/>
          <a:lstStyle/>
          <a:p>
            <a:pPr marL="342900" indent="-342900" eaLnBrk="0" hangingPunct="0">
              <a:spcBef>
                <a:spcPct val="20000"/>
              </a:spcBef>
              <a:buSzPct val="85000"/>
              <a:buFontTx/>
              <a:buChar char="•"/>
            </a:pPr>
            <a:endParaRPr lang="en-US" sz="2400">
              <a:latin typeface="Frutiger 57Cn"/>
            </a:endParaRPr>
          </a:p>
        </p:txBody>
      </p:sp>
      <p:sp>
        <p:nvSpPr>
          <p:cNvPr id="9" name="Slide Number Placeholder 8"/>
          <p:cNvSpPr>
            <a:spLocks noGrp="1"/>
          </p:cNvSpPr>
          <p:nvPr>
            <p:ph type="sldNum" sz="quarter" idx="12"/>
          </p:nvPr>
        </p:nvSpPr>
        <p:spPr/>
        <p:txBody>
          <a:bodyPr/>
          <a:lstStyle/>
          <a:p>
            <a:pPr>
              <a:defRPr/>
            </a:pPr>
            <a:fld id="{92EDE6F9-BA39-4302-92F4-EF15E3577015}" type="slidenum">
              <a:rPr lang="en-US" smtClean="0"/>
              <a:pPr>
                <a:defRPr/>
              </a:pPr>
              <a:t>4</a:t>
            </a:fld>
            <a:endParaRPr lang="en-US"/>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wrap="square" numCol="1" anchor="ctr" anchorCtr="0" compatLnSpc="1">
            <a:prstTxWarp prst="textNoShape">
              <a:avLst/>
            </a:prstTxWarp>
          </a:bodyPr>
          <a:lstStyle/>
          <a:p>
            <a:pPr eaLnBrk="1" hangingPunct="1">
              <a:defRPr/>
            </a:pPr>
            <a:r>
              <a:rPr lang="en-US" dirty="0" smtClean="0">
                <a:solidFill>
                  <a:srgbClr val="003399"/>
                </a:solidFill>
                <a:effectLst>
                  <a:outerShdw blurRad="38100" dist="38100" dir="2700000" algn="tl">
                    <a:srgbClr val="000000">
                      <a:alpha val="43137"/>
                    </a:srgbClr>
                  </a:outerShdw>
                </a:effectLst>
                <a:ea typeface="ＭＳ Ｐゴシック" charset="0"/>
                <a:cs typeface="ＭＳ Ｐゴシック" charset="0"/>
              </a:rPr>
              <a:t>potential </a:t>
            </a:r>
            <a:r>
              <a:rPr lang="en-US" dirty="0">
                <a:solidFill>
                  <a:srgbClr val="003399"/>
                </a:solidFill>
                <a:effectLst>
                  <a:outerShdw blurRad="38100" dist="38100" dir="2700000" algn="tl">
                    <a:srgbClr val="000000">
                      <a:alpha val="43137"/>
                    </a:srgbClr>
                  </a:outerShdw>
                </a:effectLst>
                <a:ea typeface="ＭＳ Ｐゴシック" charset="0"/>
                <a:cs typeface="ＭＳ Ｐゴシック" charset="0"/>
              </a:rPr>
              <a:t>benefits</a:t>
            </a:r>
            <a:endParaRPr lang="en-US" cap="none" dirty="0" smtClean="0">
              <a:solidFill>
                <a:srgbClr val="003399"/>
              </a:solidFill>
              <a:effectLst>
                <a:outerShdw blurRad="38100" dist="38100" dir="2700000" algn="tl">
                  <a:srgbClr val="000000">
                    <a:alpha val="43137"/>
                  </a:srgbClr>
                </a:outerShdw>
              </a:effectLst>
            </a:endParaRPr>
          </a:p>
        </p:txBody>
      </p:sp>
      <p:sp>
        <p:nvSpPr>
          <p:cNvPr id="40962" name="Content Placeholder 2"/>
          <p:cNvSpPr>
            <a:spLocks noGrp="1"/>
          </p:cNvSpPr>
          <p:nvPr>
            <p:ph idx="4294967295"/>
          </p:nvPr>
        </p:nvSpPr>
        <p:spPr/>
        <p:txBody>
          <a:bodyPr/>
          <a:lstStyle/>
          <a:p>
            <a:pPr eaLnBrk="1" hangingPunct="1">
              <a:lnSpc>
                <a:spcPct val="100000"/>
              </a:lnSpc>
            </a:pPr>
            <a:r>
              <a:rPr lang="en-US" altLang="en-US" sz="2400" dirty="0" smtClean="0"/>
              <a:t>Enhanced capacity for disaster management </a:t>
            </a:r>
          </a:p>
          <a:p>
            <a:pPr eaLnBrk="1" hangingPunct="1">
              <a:lnSpc>
                <a:spcPct val="100000"/>
              </a:lnSpc>
            </a:pPr>
            <a:r>
              <a:rPr lang="en-US" altLang="en-US" sz="2400" dirty="0" smtClean="0"/>
              <a:t>Resourced to provide 24/7/365 staffing</a:t>
            </a:r>
          </a:p>
          <a:p>
            <a:pPr eaLnBrk="1" hangingPunct="1">
              <a:lnSpc>
                <a:spcPct val="100000"/>
              </a:lnSpc>
            </a:pPr>
            <a:r>
              <a:rPr lang="en-US" altLang="en-US" sz="2400" dirty="0" smtClean="0"/>
              <a:t>More accurate and timely situational awareness</a:t>
            </a:r>
          </a:p>
          <a:p>
            <a:pPr eaLnBrk="1" hangingPunct="1">
              <a:lnSpc>
                <a:spcPct val="100000"/>
              </a:lnSpc>
            </a:pPr>
            <a:r>
              <a:rPr lang="en-US" altLang="en-US" sz="2400" dirty="0" smtClean="0"/>
              <a:t>Increased regional responsibility for deliverables</a:t>
            </a:r>
          </a:p>
          <a:p>
            <a:pPr eaLnBrk="1" hangingPunct="1">
              <a:lnSpc>
                <a:spcPct val="100000"/>
              </a:lnSpc>
            </a:pPr>
            <a:r>
              <a:rPr lang="en-US" altLang="en-US" sz="2400" dirty="0" smtClean="0"/>
              <a:t>Streamlined communications with ESF-8</a:t>
            </a:r>
          </a:p>
          <a:p>
            <a:pPr eaLnBrk="1" hangingPunct="1">
              <a:lnSpc>
                <a:spcPct val="100000"/>
              </a:lnSpc>
            </a:pPr>
            <a:r>
              <a:rPr lang="en-US" altLang="en-US" sz="2400" dirty="0" smtClean="0"/>
              <a:t>Access to regional support</a:t>
            </a:r>
          </a:p>
          <a:p>
            <a:pPr eaLnBrk="1" hangingPunct="1"/>
            <a:endParaRPr lang="en-US" altLang="en-US" dirty="0" smtClean="0"/>
          </a:p>
        </p:txBody>
      </p:sp>
      <p:pic>
        <p:nvPicPr>
          <p:cNvPr id="40963"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F164B037-53EE-4441-A6B0-8E6F64473573}" type="slidenum">
              <a:rPr lang="en-US" smtClean="0"/>
              <a:pPr>
                <a:defRPr/>
              </a:pPr>
              <a:t>5</a:t>
            </a:fld>
            <a:endParaRPr lang="en-US"/>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2800" y="152400"/>
            <a:ext cx="10363200" cy="2209800"/>
          </a:xfrm>
        </p:spPr>
        <p:txBody>
          <a:bodyPr>
            <a:normAutofit/>
          </a:bodyPr>
          <a:lstStyle/>
          <a:p>
            <a:pPr algn="l"/>
            <a:r>
              <a:rPr lang="en-US" sz="3200" cap="none" dirty="0" smtClean="0">
                <a:effectLst>
                  <a:outerShdw blurRad="38100" dist="38100" dir="2700000" algn="tl">
                    <a:srgbClr val="000000">
                      <a:alpha val="43137"/>
                    </a:srgbClr>
                  </a:outerShdw>
                </a:effectLst>
              </a:rPr>
              <a:t/>
            </a:r>
            <a:br>
              <a:rPr lang="en-US" sz="3200" cap="none" dirty="0" smtClean="0">
                <a:effectLst>
                  <a:outerShdw blurRad="38100" dist="38100" dir="2700000" algn="tl">
                    <a:srgbClr val="000000">
                      <a:alpha val="43137"/>
                    </a:srgbClr>
                  </a:outerShdw>
                </a:effectLst>
              </a:rPr>
            </a:br>
            <a:r>
              <a:rPr lang="en-US" sz="4400" dirty="0"/>
              <a:t>Dr. Paul Biddinger</a:t>
            </a:r>
            <a:r>
              <a:rPr lang="en-US" sz="3200" dirty="0"/>
              <a:t/>
            </a:r>
            <a:br>
              <a:rPr lang="en-US" sz="3200" dirty="0"/>
            </a:br>
            <a:endParaRPr lang="en-US" sz="3200" cap="none"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219200" y="3352800"/>
            <a:ext cx="10363200" cy="2727960"/>
          </a:xfrm>
        </p:spPr>
        <p:txBody>
          <a:bodyPr>
            <a:normAutofit fontScale="77500" lnSpcReduction="20000"/>
          </a:bodyPr>
          <a:lstStyle/>
          <a:p>
            <a:pPr algn="l"/>
            <a:r>
              <a:rPr lang="en-US" sz="5400" dirty="0">
                <a:effectLst>
                  <a:outerShdw blurRad="38100" dist="38100" dir="2700000" algn="tl">
                    <a:srgbClr val="000000">
                      <a:alpha val="43137"/>
                    </a:srgbClr>
                  </a:outerShdw>
                </a:effectLst>
              </a:rPr>
              <a:t>Director, Emergency Preparedness </a:t>
            </a:r>
            <a:r>
              <a:rPr lang="en-US" sz="5400" dirty="0" smtClean="0">
                <a:effectLst>
                  <a:outerShdw blurRad="38100" dist="38100" dir="2700000" algn="tl">
                    <a:srgbClr val="000000">
                      <a:alpha val="43137"/>
                    </a:srgbClr>
                  </a:outerShdw>
                </a:effectLst>
              </a:rPr>
              <a:t>and </a:t>
            </a:r>
            <a:r>
              <a:rPr lang="en-US" sz="5400" dirty="0">
                <a:effectLst>
                  <a:outerShdw blurRad="38100" dist="38100" dir="2700000" algn="tl">
                    <a:srgbClr val="000000">
                      <a:alpha val="43137"/>
                    </a:srgbClr>
                  </a:outerShdw>
                </a:effectLst>
              </a:rPr>
              <a:t>Response Exercise Program, Harvard School </a:t>
            </a:r>
            <a:r>
              <a:rPr lang="en-US" sz="5400" dirty="0" smtClean="0">
                <a:effectLst>
                  <a:outerShdw blurRad="38100" dist="38100" dir="2700000" algn="tl">
                    <a:srgbClr val="000000">
                      <a:alpha val="43137"/>
                    </a:srgbClr>
                  </a:outerShdw>
                </a:effectLst>
              </a:rPr>
              <a:t>of </a:t>
            </a:r>
            <a:r>
              <a:rPr lang="en-US" sz="5400" dirty="0">
                <a:effectLst>
                  <a:outerShdw blurRad="38100" dist="38100" dir="2700000" algn="tl">
                    <a:srgbClr val="000000">
                      <a:alpha val="43137"/>
                    </a:srgbClr>
                  </a:outerShdw>
                </a:effectLst>
              </a:rPr>
              <a:t>Public Health, </a:t>
            </a:r>
            <a:r>
              <a:rPr lang="en-US" sz="5400" dirty="0" smtClean="0">
                <a:effectLst>
                  <a:outerShdw blurRad="38100" dist="38100" dir="2700000" algn="tl">
                    <a:srgbClr val="000000">
                      <a:alpha val="43137"/>
                    </a:srgbClr>
                  </a:outerShdw>
                </a:effectLst>
              </a:rPr>
              <a:t>and </a:t>
            </a:r>
            <a:r>
              <a:rPr lang="en-US" sz="5400" dirty="0">
                <a:effectLst>
                  <a:outerShdw blurRad="38100" dist="38100" dir="2700000" algn="tl">
                    <a:srgbClr val="000000">
                      <a:alpha val="43137"/>
                    </a:srgbClr>
                  </a:outerShdw>
                </a:effectLst>
              </a:rPr>
              <a:t>Chief, Division Of Emergency Preparedness, Massachusetts General Hospital</a:t>
            </a:r>
            <a:endParaRPr lang="en-US" sz="5400" dirty="0"/>
          </a:p>
        </p:txBody>
      </p:sp>
    </p:spTree>
    <p:extLst>
      <p:ext uri="{BB962C8B-B14F-4D97-AF65-F5344CB8AC3E}">
        <p14:creationId xmlns:p14="http://schemas.microsoft.com/office/powerpoint/2010/main" val="946897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8000" y="762000"/>
            <a:ext cx="8640064" cy="1371600"/>
          </a:xfrm>
        </p:spPr>
        <p:txBody>
          <a:bodyPr>
            <a:normAutofit/>
          </a:bodyPr>
          <a:lstStyle/>
          <a:p>
            <a:pPr algn="l"/>
            <a:r>
              <a:rPr lang="en-US" sz="3600" dirty="0"/>
              <a:t>Supporting Arguments for Coalition Development</a:t>
            </a:r>
          </a:p>
        </p:txBody>
      </p:sp>
      <p:sp>
        <p:nvSpPr>
          <p:cNvPr id="3" name="Subtitle 2"/>
          <p:cNvSpPr>
            <a:spLocks noGrp="1"/>
          </p:cNvSpPr>
          <p:nvPr>
            <p:ph type="subTitle" idx="1"/>
          </p:nvPr>
        </p:nvSpPr>
        <p:spPr>
          <a:xfrm>
            <a:off x="812800" y="2590800"/>
            <a:ext cx="11176000" cy="3886200"/>
          </a:xfrm>
        </p:spPr>
        <p:txBody>
          <a:bodyPr>
            <a:normAutofit/>
          </a:bodyPr>
          <a:lstStyle/>
          <a:p>
            <a:pPr marL="342900" indent="-342900" algn="l">
              <a:buFont typeface="Arial" panose="020B0604020202020204" pitchFamily="34" charset="0"/>
              <a:buChar char="•"/>
            </a:pPr>
            <a:r>
              <a:rPr lang="en-US" sz="3200" dirty="0"/>
              <a:t>24/7/365 Response Capacity</a:t>
            </a:r>
          </a:p>
          <a:p>
            <a:pPr marL="342900" indent="-342900" algn="l">
              <a:buFont typeface="Arial" panose="020B0604020202020204" pitchFamily="34" charset="0"/>
              <a:buChar char="•"/>
            </a:pPr>
            <a:endParaRPr lang="en-US" sz="3200" dirty="0"/>
          </a:p>
          <a:p>
            <a:pPr marL="342900" indent="-342900" algn="l">
              <a:buFont typeface="Arial" panose="020B0604020202020204" pitchFamily="34" charset="0"/>
              <a:buChar char="•"/>
            </a:pPr>
            <a:r>
              <a:rPr lang="en-US" sz="3200" dirty="0"/>
              <a:t>Consistency of </a:t>
            </a:r>
            <a:r>
              <a:rPr lang="en-US" sz="3200" dirty="0" smtClean="0"/>
              <a:t>Capabilities Across Regions</a:t>
            </a:r>
            <a:endParaRPr lang="en-US" sz="3200" dirty="0"/>
          </a:p>
          <a:p>
            <a:pPr marL="342900" indent="-342900" algn="l">
              <a:buFont typeface="Arial" panose="020B0604020202020204" pitchFamily="34" charset="0"/>
              <a:buChar char="•"/>
            </a:pPr>
            <a:endParaRPr lang="en-US" sz="3200" dirty="0"/>
          </a:p>
          <a:p>
            <a:pPr marL="342900" indent="-342900" algn="l">
              <a:buFont typeface="Arial" panose="020B0604020202020204" pitchFamily="34" charset="0"/>
              <a:buChar char="•"/>
            </a:pPr>
            <a:r>
              <a:rPr lang="en-US" sz="3200" dirty="0"/>
              <a:t>Continued Integration of Health </a:t>
            </a:r>
            <a:r>
              <a:rPr lang="en-US" sz="3200" dirty="0" smtClean="0"/>
              <a:t>Disciplines in Coordinated Planning and Response</a:t>
            </a:r>
            <a:endParaRPr lang="en-US" sz="3200" dirty="0"/>
          </a:p>
          <a:p>
            <a:pPr marL="342900" indent="-342900" algn="l">
              <a:buFont typeface="Arial" panose="020B0604020202020204" pitchFamily="34" charset="0"/>
              <a:buChar char="•"/>
            </a:pPr>
            <a:endParaRPr lang="en-US" sz="3200" dirty="0"/>
          </a:p>
        </p:txBody>
      </p:sp>
    </p:spTree>
    <p:extLst>
      <p:ext uri="{BB962C8B-B14F-4D97-AF65-F5344CB8AC3E}">
        <p14:creationId xmlns:p14="http://schemas.microsoft.com/office/powerpoint/2010/main" val="291636856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 anchorCtr="0" compatLnSpc="1">
            <a:prstTxWarp prst="textNoShape">
              <a:avLst/>
            </a:prstTxWarp>
          </a:bodyPr>
          <a:lstStyle/>
          <a:p>
            <a:pPr eaLnBrk="1" hangingPunct="1">
              <a:defRPr/>
            </a:pPr>
            <a:r>
              <a:rPr lang="en-US" dirty="0">
                <a:solidFill>
                  <a:srgbClr val="003399"/>
                </a:solidFill>
                <a:effectLst>
                  <a:outerShdw blurRad="38100" dist="38100" dir="2700000" algn="tl">
                    <a:srgbClr val="000000">
                      <a:alpha val="43137"/>
                    </a:srgbClr>
                  </a:outerShdw>
                </a:effectLst>
                <a:ea typeface="ＭＳ Ｐゴシック" charset="0"/>
                <a:cs typeface="ＭＳ Ｐゴシック" charset="0"/>
              </a:rPr>
              <a:t>Active engagement by core </a:t>
            </a:r>
            <a:r>
              <a:rPr lang="en-US" dirty="0" smtClean="0">
                <a:solidFill>
                  <a:srgbClr val="003399"/>
                </a:solidFill>
                <a:effectLst>
                  <a:outerShdw blurRad="38100" dist="38100" dir="2700000" algn="tl">
                    <a:srgbClr val="000000">
                      <a:alpha val="43137"/>
                    </a:srgbClr>
                  </a:outerShdw>
                </a:effectLst>
                <a:ea typeface="ＭＳ Ｐゴシック" charset="0"/>
                <a:cs typeface="ＭＳ Ｐゴシック" charset="0"/>
              </a:rPr>
              <a:t>disciplines</a:t>
            </a:r>
            <a:endParaRPr lang="en-US" cap="none" dirty="0" smtClean="0">
              <a:solidFill>
                <a:srgbClr val="003399"/>
              </a:solidFill>
              <a:effectLst>
                <a:outerShdw blurRad="38100" dist="38100" dir="2700000" algn="tl">
                  <a:srgbClr val="000000">
                    <a:alpha val="43137"/>
                  </a:srgbClr>
                </a:outerShdw>
              </a:effectLst>
            </a:endParaRPr>
          </a:p>
        </p:txBody>
      </p:sp>
      <p:sp>
        <p:nvSpPr>
          <p:cNvPr id="22530" name="Content Placeholder 2"/>
          <p:cNvSpPr>
            <a:spLocks noGrp="1"/>
          </p:cNvSpPr>
          <p:nvPr>
            <p:ph idx="1"/>
          </p:nvPr>
        </p:nvSpPr>
        <p:spPr/>
        <p:txBody>
          <a:bodyPr/>
          <a:lstStyle/>
          <a:p>
            <a:r>
              <a:rPr lang="en-US" sz="2400" dirty="0" smtClean="0"/>
              <a:t>Core Disciplines</a:t>
            </a:r>
          </a:p>
          <a:p>
            <a:pPr lvl="1"/>
            <a:r>
              <a:rPr lang="en-US" sz="2000" dirty="0" smtClean="0"/>
              <a:t>Community health centers and ambulatory care providers </a:t>
            </a:r>
          </a:p>
          <a:p>
            <a:pPr lvl="1"/>
            <a:r>
              <a:rPr lang="en-US" sz="2000" dirty="0" smtClean="0"/>
              <a:t>EMS </a:t>
            </a:r>
          </a:p>
          <a:p>
            <a:pPr lvl="1"/>
            <a:r>
              <a:rPr lang="en-US" sz="2000" dirty="0" smtClean="0"/>
              <a:t>Hospitals</a:t>
            </a:r>
          </a:p>
          <a:p>
            <a:pPr lvl="1"/>
            <a:r>
              <a:rPr lang="en-US" sz="2000" dirty="0" smtClean="0"/>
              <a:t>Local public health</a:t>
            </a:r>
          </a:p>
          <a:p>
            <a:pPr lvl="1"/>
            <a:r>
              <a:rPr lang="en-US" sz="2000" dirty="0" smtClean="0"/>
              <a:t>Long-term care </a:t>
            </a:r>
          </a:p>
          <a:p>
            <a:r>
              <a:rPr lang="en-US" sz="2400" dirty="0" smtClean="0"/>
              <a:t>Other healthcare disciplines</a:t>
            </a:r>
          </a:p>
          <a:p>
            <a:pPr lvl="1"/>
            <a:r>
              <a:rPr lang="en-US" sz="2000" dirty="0" smtClean="0"/>
              <a:t>Dialysis centers, urgent care, pharmacies, home health agencies</a:t>
            </a:r>
          </a:p>
          <a:p>
            <a:pPr lvl="1"/>
            <a:r>
              <a:rPr lang="en-US" sz="2000" dirty="0" smtClean="0"/>
              <a:t>Mental and behavioral health providers</a:t>
            </a:r>
            <a:endParaRPr lang="en-US" sz="2000" dirty="0" smtClean="0">
              <a:ea typeface="ＭＳ Ｐゴシック"/>
              <a:cs typeface="ＭＳ Ｐゴシック"/>
            </a:endParaRPr>
          </a:p>
          <a:p>
            <a:pPr marL="273050" lvl="1">
              <a:spcBef>
                <a:spcPts val="1800"/>
              </a:spcBef>
            </a:pPr>
            <a:endParaRPr lang="en-US" dirty="0" smtClean="0"/>
          </a:p>
        </p:txBody>
      </p:sp>
      <p:pic>
        <p:nvPicPr>
          <p:cNvPr id="22531"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388C6B03-682F-4847-9DBE-564234A683D8}" type="slidenum">
              <a:rPr lang="en-US" smtClean="0"/>
              <a:pPr>
                <a:defRPr/>
              </a:pPr>
              <a:t>8</a:t>
            </a:fld>
            <a:endParaRPr lang="en-US"/>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wrap="square" numCol="1" anchor="ctr" anchorCtr="0" compatLnSpc="1">
            <a:prstTxWarp prst="textNoShape">
              <a:avLst/>
            </a:prstTxWarp>
          </a:bodyPr>
          <a:lstStyle/>
          <a:p>
            <a:pPr eaLnBrk="1" hangingPunct="1"/>
            <a:r>
              <a:rPr lang="en-US" cap="none" dirty="0" smtClean="0">
                <a:solidFill>
                  <a:srgbClr val="003399"/>
                </a:solidFill>
                <a:effectLst>
                  <a:outerShdw blurRad="38100" dist="38100" dir="2700000" algn="tl">
                    <a:srgbClr val="C0C0C0"/>
                  </a:outerShdw>
                </a:effectLst>
              </a:rPr>
              <a:t>OTHER PARTNERS</a:t>
            </a:r>
          </a:p>
        </p:txBody>
      </p:sp>
      <p:sp>
        <p:nvSpPr>
          <p:cNvPr id="24578" name="Content Placeholder 2"/>
          <p:cNvSpPr>
            <a:spLocks noGrp="1"/>
          </p:cNvSpPr>
          <p:nvPr>
            <p:ph idx="4294967295"/>
          </p:nvPr>
        </p:nvSpPr>
        <p:spPr/>
        <p:txBody>
          <a:bodyPr anchor="t"/>
          <a:lstStyle/>
          <a:p>
            <a:pPr>
              <a:lnSpc>
                <a:spcPct val="200000"/>
              </a:lnSpc>
            </a:pPr>
            <a:r>
              <a:rPr lang="en-US" sz="2800" dirty="0" smtClean="0"/>
              <a:t>Emergency management</a:t>
            </a:r>
          </a:p>
          <a:p>
            <a:pPr>
              <a:lnSpc>
                <a:spcPct val="200000"/>
              </a:lnSpc>
            </a:pPr>
            <a:r>
              <a:rPr lang="en-US" sz="2800" dirty="0" smtClean="0"/>
              <a:t>Public safety</a:t>
            </a:r>
          </a:p>
        </p:txBody>
      </p:sp>
      <p:pic>
        <p:nvPicPr>
          <p:cNvPr id="24579"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F164B037-53EE-4441-A6B0-8E6F64473573}" type="slidenum">
              <a:rPr lang="en-US" smtClean="0"/>
              <a:pPr>
                <a:defRPr/>
              </a:pPr>
              <a:t>9</a:t>
            </a:fld>
            <a:endParaRPr lang="en-US"/>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wrap="square" numCol="1" anchor="ctr" anchorCtr="0" compatLnSpc="1">
            <a:prstTxWarp prst="textNoShape">
              <a:avLst/>
            </a:prstTxWarp>
          </a:bodyPr>
          <a:lstStyle/>
          <a:p>
            <a:pPr eaLnBrk="1" hangingPunct="1">
              <a:defRPr/>
            </a:pPr>
            <a:r>
              <a:rPr lang="en-US" dirty="0" smtClean="0">
                <a:solidFill>
                  <a:srgbClr val="003399"/>
                </a:solidFill>
                <a:effectLst>
                  <a:outerShdw blurRad="38100" dist="38100" dir="2700000" algn="tl">
                    <a:srgbClr val="000000">
                      <a:alpha val="43137"/>
                    </a:srgbClr>
                  </a:outerShdw>
                </a:effectLst>
              </a:rPr>
              <a:t>EXISTING regional APPROACHES</a:t>
            </a:r>
            <a:endParaRPr lang="en-US" cap="none" dirty="0" smtClean="0">
              <a:solidFill>
                <a:srgbClr val="003399"/>
              </a:solidFill>
              <a:effectLst>
                <a:outerShdw blurRad="38100" dist="38100" dir="2700000" algn="tl">
                  <a:srgbClr val="000000">
                    <a:alpha val="43137"/>
                  </a:srgbClr>
                </a:outerShdw>
              </a:effectLst>
            </a:endParaRPr>
          </a:p>
        </p:txBody>
      </p:sp>
      <p:sp>
        <p:nvSpPr>
          <p:cNvPr id="28674" name="Content Placeholder 2"/>
          <p:cNvSpPr>
            <a:spLocks noGrp="1"/>
          </p:cNvSpPr>
          <p:nvPr>
            <p:ph idx="4294967295"/>
          </p:nvPr>
        </p:nvSpPr>
        <p:spPr/>
        <p:txBody>
          <a:bodyPr/>
          <a:lstStyle/>
          <a:p>
            <a:pPr lvl="1">
              <a:lnSpc>
                <a:spcPct val="150000"/>
              </a:lnSpc>
            </a:pPr>
            <a:r>
              <a:rPr lang="en-US" sz="2400" dirty="0" smtClean="0"/>
              <a:t>Legacy Entities </a:t>
            </a:r>
          </a:p>
          <a:p>
            <a:pPr lvl="2">
              <a:lnSpc>
                <a:spcPct val="150000"/>
              </a:lnSpc>
            </a:pPr>
            <a:r>
              <a:rPr lang="en-US" sz="2000" dirty="0" smtClean="0"/>
              <a:t>Central Mass: Regional Medical Coordination Committee</a:t>
            </a:r>
          </a:p>
          <a:p>
            <a:pPr lvl="2">
              <a:lnSpc>
                <a:spcPct val="150000"/>
              </a:lnSpc>
            </a:pPr>
            <a:r>
              <a:rPr lang="en-US" sz="2000" dirty="0" smtClean="0"/>
              <a:t>Boston: Boston Healthcare Coalition</a:t>
            </a:r>
          </a:p>
          <a:p>
            <a:pPr lvl="1">
              <a:lnSpc>
                <a:spcPct val="150000"/>
              </a:lnSpc>
            </a:pPr>
            <a:r>
              <a:rPr lang="en-US" dirty="0" smtClean="0"/>
              <a:t>Other Regional </a:t>
            </a:r>
            <a:r>
              <a:rPr lang="en-US" dirty="0"/>
              <a:t>Efforts </a:t>
            </a:r>
            <a:endParaRPr lang="en-US" dirty="0" smtClean="0"/>
          </a:p>
          <a:p>
            <a:pPr lvl="2">
              <a:lnSpc>
                <a:spcPct val="150000"/>
              </a:lnSpc>
            </a:pPr>
            <a:r>
              <a:rPr lang="en-US" dirty="0" smtClean="0"/>
              <a:t>Western Mass: Regional Medical Coordinating Group</a:t>
            </a:r>
          </a:p>
          <a:p>
            <a:pPr lvl="2">
              <a:lnSpc>
                <a:spcPct val="150000"/>
              </a:lnSpc>
            </a:pPr>
            <a:r>
              <a:rPr lang="en-US" sz="2000" dirty="0" smtClean="0"/>
              <a:t>Cape and Islands: MACC</a:t>
            </a:r>
          </a:p>
          <a:p>
            <a:pPr lvl="2">
              <a:lnSpc>
                <a:spcPct val="150000"/>
              </a:lnSpc>
            </a:pPr>
            <a:r>
              <a:rPr lang="en-US" sz="2000" dirty="0" smtClean="0"/>
              <a:t>Long-term Care: </a:t>
            </a:r>
            <a:r>
              <a:rPr lang="en-US" sz="2000" dirty="0" err="1" smtClean="0"/>
              <a:t>MassMAP</a:t>
            </a:r>
            <a:endParaRPr lang="en-US" sz="2000" dirty="0" smtClean="0"/>
          </a:p>
        </p:txBody>
      </p:sp>
      <p:pic>
        <p:nvPicPr>
          <p:cNvPr id="28675"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F164B037-53EE-4441-A6B0-8E6F64473573}" type="slidenum">
              <a:rPr lang="en-US" smtClean="0"/>
              <a:pPr>
                <a:defRPr/>
              </a:pPr>
              <a:t>10</a:t>
            </a:fld>
            <a:endParaRPr lang="en-US"/>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wrap="square" numCol="1" anchor="ctr" anchorCtr="0" compatLnSpc="1">
            <a:prstTxWarp prst="textNoShape">
              <a:avLst/>
            </a:prstTxWarp>
          </a:bodyPr>
          <a:lstStyle/>
          <a:p>
            <a:pPr eaLnBrk="1" hangingPunct="1"/>
            <a:r>
              <a:rPr lang="en-US" cap="none" dirty="0" smtClean="0">
                <a:solidFill>
                  <a:srgbClr val="003399"/>
                </a:solidFill>
                <a:effectLst>
                  <a:outerShdw blurRad="38100" dist="38100" dir="2700000" algn="tl">
                    <a:srgbClr val="C0C0C0"/>
                  </a:outerShdw>
                </a:effectLst>
                <a:ea typeface="ＭＳ Ｐゴシック"/>
                <a:cs typeface="ＭＳ Ｐゴシック"/>
              </a:rPr>
              <a:t>HMCC: BUILDING ON THE GAINS WE’VE MADE</a:t>
            </a:r>
            <a:endParaRPr lang="en-US" cap="none" dirty="0" smtClean="0">
              <a:solidFill>
                <a:srgbClr val="003399"/>
              </a:solidFill>
              <a:effectLst>
                <a:outerShdw blurRad="38100" dist="38100" dir="2700000" algn="tl">
                  <a:srgbClr val="C0C0C0"/>
                </a:outerShdw>
              </a:effectLst>
            </a:endParaRPr>
          </a:p>
        </p:txBody>
      </p:sp>
      <p:sp>
        <p:nvSpPr>
          <p:cNvPr id="32770" name="Content Placeholder 2"/>
          <p:cNvSpPr>
            <a:spLocks noGrp="1"/>
          </p:cNvSpPr>
          <p:nvPr>
            <p:ph idx="4294967295"/>
          </p:nvPr>
        </p:nvSpPr>
        <p:spPr/>
        <p:txBody>
          <a:bodyPr/>
          <a:lstStyle/>
          <a:p>
            <a:r>
              <a:rPr lang="en-US" sz="2800" dirty="0" smtClean="0">
                <a:ea typeface="ＭＳ Ｐゴシック"/>
                <a:cs typeface="ＭＳ Ｐゴシック"/>
              </a:rPr>
              <a:t>Support effective cross-jurisdictional, multi-discipline planning for incidents too large in scale for a single jurisdiction or that grow beyond the capabilities of local response resources</a:t>
            </a:r>
          </a:p>
          <a:p>
            <a:r>
              <a:rPr lang="en-US" sz="2800" dirty="0" smtClean="0">
                <a:ea typeface="ＭＳ Ｐゴシック"/>
                <a:cs typeface="ＭＳ Ｐゴシック"/>
              </a:rPr>
              <a:t>Address new, more specific federal expectations for public health and healthcare system preparedness and response capabilities and disaster management</a:t>
            </a:r>
          </a:p>
          <a:p>
            <a:r>
              <a:rPr lang="en-US" sz="2800" dirty="0" smtClean="0">
                <a:ea typeface="ＭＳ Ｐゴシック"/>
                <a:cs typeface="ＭＳ Ｐゴシック"/>
              </a:rPr>
              <a:t>Incorporate and build on the gains made by the work of existing coalitions</a:t>
            </a:r>
          </a:p>
        </p:txBody>
      </p:sp>
      <p:pic>
        <p:nvPicPr>
          <p:cNvPr id="32771"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F164B037-53EE-4441-A6B0-8E6F64473573}" type="slidenum">
              <a:rPr lang="en-US" smtClean="0"/>
              <a:pPr>
                <a:defRPr/>
              </a:pPr>
              <a:t>11</a:t>
            </a:fld>
            <a:endParaRPr lang="en-US"/>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0" y="2514600"/>
            <a:ext cx="3475038" cy="1600200"/>
          </a:xfrm>
        </p:spPr>
        <p:txBody>
          <a:bodyPr wrap="square" numCol="1" anchor="ctr" anchorCtr="0" compatLnSpc="1">
            <a:prstTxWarp prst="textNoShape">
              <a:avLst/>
            </a:prstTxWarp>
            <a:normAutofit fontScale="90000"/>
          </a:bodyPr>
          <a:lstStyle/>
          <a:p>
            <a:pPr algn="ctr" eaLnBrk="1" hangingPunct="1"/>
            <a:r>
              <a:rPr lang="en-US" sz="2900" cap="none" smtClean="0">
                <a:effectLst>
                  <a:outerShdw blurRad="38100" dist="38100" dir="2700000" algn="tl">
                    <a:srgbClr val="C0C0C0"/>
                  </a:outerShdw>
                </a:effectLst>
              </a:rPr>
              <a:t>THIS DIAGRAM IDENTIFIES THE HMCC ROLE ACROSS THE </a:t>
            </a:r>
            <a:br>
              <a:rPr lang="en-US" sz="2900" cap="none" smtClean="0">
                <a:effectLst>
                  <a:outerShdw blurRad="38100" dist="38100" dir="2700000" algn="tl">
                    <a:srgbClr val="C0C0C0"/>
                  </a:outerShdw>
                </a:effectLst>
              </a:rPr>
            </a:br>
            <a:r>
              <a:rPr lang="en-US" sz="2900" cap="none" smtClean="0">
                <a:effectLst>
                  <a:outerShdw blurRad="38100" dist="38100" dir="2700000" algn="tl">
                    <a:srgbClr val="C0C0C0"/>
                  </a:outerShdw>
                </a:effectLst>
              </a:rPr>
              <a:t>DISASTER CYCLE</a:t>
            </a:r>
            <a:br>
              <a:rPr lang="en-US" sz="2900" cap="none" smtClean="0">
                <a:effectLst>
                  <a:outerShdw blurRad="38100" dist="38100" dir="2700000" algn="tl">
                    <a:srgbClr val="C0C0C0"/>
                  </a:outerShdw>
                </a:effectLst>
              </a:rPr>
            </a:br>
            <a:endParaRPr lang="en-US" sz="2900" cap="none" smtClean="0">
              <a:effectLst>
                <a:outerShdw blurRad="38100" dist="38100" dir="2700000" algn="tl">
                  <a:srgbClr val="C0C0C0"/>
                </a:outerShdw>
              </a:effectLst>
            </a:endParaRPr>
          </a:p>
        </p:txBody>
      </p:sp>
      <p:pic>
        <p:nvPicPr>
          <p:cNvPr id="34818"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34BAE485-04E2-4608-8919-A6EB5152D1FB}" type="slidenum">
              <a:rPr lang="en-US" smtClean="0"/>
              <a:pPr>
                <a:defRPr/>
              </a:pPr>
              <a:t>12</a:t>
            </a:fld>
            <a:endParaRPr lang="en-US"/>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7" y="244475"/>
            <a:ext cx="7447718" cy="626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5974238"/>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95400" y="381000"/>
            <a:ext cx="9601200" cy="1400175"/>
          </a:xfrm>
        </p:spPr>
        <p:txBody>
          <a:bodyPr wrap="square" numCol="1" anchor="ctr" anchorCtr="0" compatLnSpc="1">
            <a:prstTxWarp prst="textNoShape">
              <a:avLst/>
            </a:prstTxWarp>
            <a:normAutofit/>
          </a:bodyPr>
          <a:lstStyle/>
          <a:p>
            <a:pPr eaLnBrk="1" hangingPunct="1"/>
            <a:r>
              <a:rPr lang="en-US" cap="none" dirty="0" smtClean="0">
                <a:solidFill>
                  <a:srgbClr val="003399"/>
                </a:solidFill>
                <a:effectLst>
                  <a:outerShdw blurRad="38100" dist="38100" dir="2700000" algn="tl">
                    <a:srgbClr val="C0C0C0"/>
                  </a:outerShdw>
                </a:effectLst>
              </a:rPr>
              <a:t>WHAT WILL AN HMCC DO?</a:t>
            </a:r>
          </a:p>
        </p:txBody>
      </p:sp>
      <p:sp>
        <p:nvSpPr>
          <p:cNvPr id="36866" name="Content Placeholder 2"/>
          <p:cNvSpPr>
            <a:spLocks noGrp="1"/>
          </p:cNvSpPr>
          <p:nvPr>
            <p:ph idx="4294967295"/>
          </p:nvPr>
        </p:nvSpPr>
        <p:spPr/>
        <p:txBody>
          <a:bodyPr/>
          <a:lstStyle/>
          <a:p>
            <a:r>
              <a:rPr lang="en-US" dirty="0" smtClean="0"/>
              <a:t>Conduct  regional all-hazards planning</a:t>
            </a:r>
          </a:p>
          <a:p>
            <a:r>
              <a:rPr lang="en-US" dirty="0" smtClean="0"/>
              <a:t>Develop and maintain emergency response capacity with roles filled through identified staffing complemented with voluntary response elements (e.g., public health mutual aid, MRC)  </a:t>
            </a:r>
          </a:p>
          <a:p>
            <a:r>
              <a:rPr lang="en-US" dirty="0" smtClean="0"/>
              <a:t>Support  a coordinated health and medical response with a regional point of contact for communication</a:t>
            </a:r>
          </a:p>
          <a:p>
            <a:r>
              <a:rPr lang="en-US" dirty="0" smtClean="0"/>
              <a:t>Coordinate information sharing for situational awareness and a common operating picture</a:t>
            </a:r>
          </a:p>
          <a:p>
            <a:endParaRPr lang="en-US" dirty="0" smtClean="0"/>
          </a:p>
        </p:txBody>
      </p:sp>
      <p:pic>
        <p:nvPicPr>
          <p:cNvPr id="36867"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F164B037-53EE-4441-A6B0-8E6F64473573}" type="slidenum">
              <a:rPr lang="en-US" smtClean="0"/>
              <a:pPr>
                <a:defRPr/>
              </a:pPr>
              <a:t>13</a:t>
            </a:fld>
            <a:endParaRPr lang="en-US"/>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wrap="square" numCol="1" anchor="ctr" anchorCtr="0" compatLnSpc="1">
            <a:prstTxWarp prst="textNoShape">
              <a:avLst/>
            </a:prstTxWarp>
          </a:bodyPr>
          <a:lstStyle/>
          <a:p>
            <a:pPr eaLnBrk="1" hangingPunct="1">
              <a:defRPr/>
            </a:pPr>
            <a:r>
              <a:rPr lang="en-US" dirty="0" smtClean="0">
                <a:solidFill>
                  <a:srgbClr val="003399"/>
                </a:solidFill>
                <a:effectLst>
                  <a:outerShdw blurRad="38100" dist="38100" dir="2700000" algn="tl">
                    <a:srgbClr val="000000">
                      <a:alpha val="43137"/>
                    </a:srgbClr>
                  </a:outerShdw>
                </a:effectLst>
                <a:ea typeface="ＭＳ Ｐゴシック" charset="0"/>
                <a:cs typeface="ＭＳ Ｐゴシック" charset="0"/>
              </a:rPr>
              <a:t>WHAT WILL ORGANIZATIONS IN HMCC do? </a:t>
            </a:r>
            <a:endParaRPr lang="en-US" cap="none" dirty="0" smtClean="0">
              <a:solidFill>
                <a:srgbClr val="003399"/>
              </a:solidFill>
              <a:effectLst>
                <a:outerShdw blurRad="38100" dist="38100" dir="2700000" algn="tl">
                  <a:srgbClr val="000000">
                    <a:alpha val="43137"/>
                  </a:srgbClr>
                </a:outerShdw>
              </a:effectLst>
            </a:endParaRPr>
          </a:p>
        </p:txBody>
      </p:sp>
      <p:sp>
        <p:nvSpPr>
          <p:cNvPr id="12291" name="Content Placeholder 2"/>
          <p:cNvSpPr>
            <a:spLocks noGrp="1"/>
          </p:cNvSpPr>
          <p:nvPr>
            <p:ph idx="4294967295"/>
          </p:nvPr>
        </p:nvSpPr>
        <p:spPr/>
        <p:txBody>
          <a:bodyPr/>
          <a:lstStyle/>
          <a:p>
            <a:pPr marL="342900" indent="-342900">
              <a:lnSpc>
                <a:spcPct val="150000"/>
              </a:lnSpc>
              <a:defRPr/>
            </a:pPr>
            <a:r>
              <a:rPr lang="en-US" sz="2400" dirty="0" smtClean="0">
                <a:ea typeface="ＭＳ Ｐゴシック" charset="0"/>
                <a:cs typeface="ＭＳ Ｐゴシック" charset="0"/>
              </a:rPr>
              <a:t>Continue to develop and maintain organization plans </a:t>
            </a:r>
          </a:p>
          <a:p>
            <a:pPr marL="342900" indent="-342900">
              <a:lnSpc>
                <a:spcPct val="150000"/>
              </a:lnSpc>
              <a:defRPr/>
            </a:pPr>
            <a:r>
              <a:rPr lang="en-US" sz="2400" dirty="0" smtClean="0">
                <a:ea typeface="ＭＳ Ｐゴシック" charset="0"/>
                <a:cs typeface="ＭＳ Ｐゴシック" charset="0"/>
              </a:rPr>
              <a:t>Coordinate plans with HMCC</a:t>
            </a:r>
          </a:p>
          <a:p>
            <a:pPr marL="342900" indent="-342900">
              <a:lnSpc>
                <a:spcPct val="150000"/>
              </a:lnSpc>
              <a:defRPr/>
            </a:pPr>
            <a:r>
              <a:rPr lang="en-US" sz="2400" dirty="0" smtClean="0">
                <a:ea typeface="ＭＳ Ｐゴシック" charset="0"/>
                <a:cs typeface="ＭＳ Ｐゴシック" charset="0"/>
              </a:rPr>
              <a:t>Represent your organization to the HMCC</a:t>
            </a:r>
          </a:p>
          <a:p>
            <a:pPr marL="342900" indent="-342900">
              <a:lnSpc>
                <a:spcPct val="150000"/>
              </a:lnSpc>
              <a:defRPr/>
            </a:pPr>
            <a:r>
              <a:rPr lang="en-US" sz="2400" dirty="0" smtClean="0">
                <a:ea typeface="ＭＳ Ｐゴシック" charset="0"/>
                <a:cs typeface="ＭＳ Ｐゴシック" charset="0"/>
              </a:rPr>
              <a:t>Represent the HMCC to your organization</a:t>
            </a:r>
          </a:p>
          <a:p>
            <a:pPr marL="342900" indent="-342900">
              <a:lnSpc>
                <a:spcPct val="150000"/>
              </a:lnSpc>
              <a:defRPr/>
            </a:pPr>
            <a:r>
              <a:rPr lang="en-US" sz="2400" dirty="0" smtClean="0">
                <a:ea typeface="ＭＳ Ｐゴシック" charset="0"/>
                <a:cs typeface="ＭＳ Ｐゴシック" charset="0"/>
              </a:rPr>
              <a:t>Participate </a:t>
            </a:r>
            <a:r>
              <a:rPr lang="en-US" sz="2400" dirty="0">
                <a:ea typeface="ＭＳ Ｐゴシック" charset="0"/>
                <a:cs typeface="ＭＳ Ｐゴシック" charset="0"/>
              </a:rPr>
              <a:t>in HMCC planning and exercises</a:t>
            </a:r>
          </a:p>
          <a:p>
            <a:pPr marL="0" indent="0">
              <a:buFont typeface="Arial" charset="0"/>
              <a:buNone/>
              <a:defRPr/>
            </a:pPr>
            <a:endParaRPr lang="en-US" dirty="0" smtClean="0">
              <a:ea typeface="ＭＳ Ｐゴシック" charset="0"/>
              <a:cs typeface="ＭＳ Ｐゴシック" charset="0"/>
            </a:endParaRPr>
          </a:p>
        </p:txBody>
      </p:sp>
      <p:pic>
        <p:nvPicPr>
          <p:cNvPr id="38915"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F164B037-53EE-4441-A6B0-8E6F64473573}" type="slidenum">
              <a:rPr lang="en-US" smtClean="0"/>
              <a:pPr>
                <a:defRPr/>
              </a:pPr>
              <a:t>14</a:t>
            </a:fld>
            <a:endParaRPr lang="en-US"/>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wrap="square" numCol="1" anchor="ctr" anchorCtr="0" compatLnSpc="1">
            <a:prstTxWarp prst="textNoShape">
              <a:avLst/>
            </a:prstTxWarp>
          </a:bodyPr>
          <a:lstStyle/>
          <a:p>
            <a:pPr eaLnBrk="1" hangingPunct="1">
              <a:defRPr/>
            </a:pPr>
            <a:r>
              <a:rPr lang="en-US" dirty="0" smtClean="0">
                <a:solidFill>
                  <a:srgbClr val="003399"/>
                </a:solidFill>
                <a:effectLst>
                  <a:outerShdw blurRad="38100" dist="38100" dir="2700000" algn="tl">
                    <a:srgbClr val="000000">
                      <a:alpha val="43137"/>
                    </a:srgbClr>
                  </a:outerShdw>
                </a:effectLst>
                <a:ea typeface="ＭＳ Ｐゴシック" charset="0"/>
              </a:rPr>
              <a:t>“</a:t>
            </a:r>
            <a:r>
              <a:rPr lang="en-US" dirty="0">
                <a:solidFill>
                  <a:srgbClr val="003399"/>
                </a:solidFill>
                <a:effectLst>
                  <a:outerShdw blurRad="38100" dist="38100" dir="2700000" algn="tl">
                    <a:srgbClr val="000000">
                      <a:alpha val="43137"/>
                    </a:srgbClr>
                  </a:outerShdw>
                </a:effectLst>
                <a:ea typeface="ＭＳ Ｐゴシック" charset="0"/>
              </a:rPr>
              <a:t>real world” examples</a:t>
            </a:r>
            <a:endParaRPr lang="en-US" cap="none" dirty="0" smtClean="0">
              <a:solidFill>
                <a:srgbClr val="003399"/>
              </a:solidFill>
              <a:effectLst>
                <a:outerShdw blurRad="38100" dist="38100" dir="2700000" algn="tl">
                  <a:srgbClr val="000000">
                    <a:alpha val="43137"/>
                  </a:srgbClr>
                </a:outerShdw>
              </a:effectLst>
            </a:endParaRPr>
          </a:p>
        </p:txBody>
      </p:sp>
      <p:sp>
        <p:nvSpPr>
          <p:cNvPr id="43010" name="Content Placeholder 2"/>
          <p:cNvSpPr>
            <a:spLocks noGrp="1"/>
          </p:cNvSpPr>
          <p:nvPr>
            <p:ph idx="4294967295"/>
          </p:nvPr>
        </p:nvSpPr>
        <p:spPr/>
        <p:txBody>
          <a:bodyPr/>
          <a:lstStyle/>
          <a:p>
            <a:pPr eaLnBrk="1" hangingPunct="1"/>
            <a:r>
              <a:rPr lang="en-US" altLang="en-US" sz="2400" dirty="0" smtClean="0"/>
              <a:t>Marathon bombing response</a:t>
            </a:r>
          </a:p>
          <a:p>
            <a:pPr eaLnBrk="1" hangingPunct="1"/>
            <a:r>
              <a:rPr lang="en-US" altLang="en-US" sz="2400" dirty="0" smtClean="0"/>
              <a:t>2013 Region 2 Hospital Strike preparations to support patient care</a:t>
            </a:r>
          </a:p>
        </p:txBody>
      </p:sp>
      <p:pic>
        <p:nvPicPr>
          <p:cNvPr id="43011"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F164B037-53EE-4441-A6B0-8E6F64473573}" type="slidenum">
              <a:rPr lang="en-US" smtClean="0"/>
              <a:pPr>
                <a:defRPr/>
              </a:pPr>
              <a:t>15</a:t>
            </a:fld>
            <a:endParaRPr lang="en-US"/>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27200" y="3657600"/>
            <a:ext cx="8534400" cy="1752600"/>
          </a:xfrm>
        </p:spPr>
        <p:txBody>
          <a:bodyPr>
            <a:normAutofit/>
          </a:bodyPr>
          <a:lstStyle/>
          <a:p>
            <a:endParaRPr lang="en-US" sz="2400" dirty="0" smtClean="0"/>
          </a:p>
          <a:p>
            <a:r>
              <a:rPr lang="en-US" sz="2800" dirty="0" smtClean="0"/>
              <a:t>Derek Brindisi MPA, R.S.</a:t>
            </a:r>
          </a:p>
          <a:p>
            <a:r>
              <a:rPr lang="en-US" sz="2800" dirty="0" smtClean="0"/>
              <a:t>Director </a:t>
            </a:r>
            <a:endParaRPr lang="en-US" sz="2800" dirty="0"/>
          </a:p>
        </p:txBody>
      </p:sp>
      <p:sp>
        <p:nvSpPr>
          <p:cNvPr id="2" name="Title 1"/>
          <p:cNvSpPr>
            <a:spLocks noGrp="1"/>
          </p:cNvSpPr>
          <p:nvPr>
            <p:ph type="ctrTitle"/>
          </p:nvPr>
        </p:nvSpPr>
        <p:spPr>
          <a:xfrm>
            <a:off x="2032000" y="152400"/>
            <a:ext cx="8636000" cy="2057400"/>
          </a:xfrm>
        </p:spPr>
        <p:txBody>
          <a:bodyPr>
            <a:normAutofit/>
          </a:bodyPr>
          <a:lstStyle/>
          <a:p>
            <a:r>
              <a:rPr lang="en-US" sz="4000" b="1" dirty="0" smtClean="0"/>
              <a:t>City of Worcester </a:t>
            </a:r>
            <a:br>
              <a:rPr lang="en-US" sz="4000" b="1" dirty="0" smtClean="0"/>
            </a:br>
            <a:r>
              <a:rPr lang="en-US" sz="4000" b="1" dirty="0" smtClean="0"/>
              <a:t>Division of Public Health</a:t>
            </a:r>
            <a:r>
              <a:rPr lang="en-US" sz="3600" dirty="0" smtClean="0"/>
              <a:t/>
            </a:r>
            <a:br>
              <a:rPr lang="en-US" sz="3600" dirty="0" smtClean="0"/>
            </a:br>
            <a:r>
              <a:rPr lang="en-US" sz="3200" dirty="0" smtClean="0"/>
              <a:t>Region 2 </a:t>
            </a:r>
            <a:endParaRPr lang="en-US" sz="3200" dirty="0"/>
          </a:p>
        </p:txBody>
      </p:sp>
    </p:spTree>
    <p:extLst>
      <p:ext uri="{BB962C8B-B14F-4D97-AF65-F5344CB8AC3E}">
        <p14:creationId xmlns:p14="http://schemas.microsoft.com/office/powerpoint/2010/main" val="24467497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Region 2 History</a:t>
            </a:r>
            <a:endParaRPr lang="en-US" dirty="0"/>
          </a:p>
        </p:txBody>
      </p:sp>
      <p:sp>
        <p:nvSpPr>
          <p:cNvPr id="3" name="Content Placeholder 2"/>
          <p:cNvSpPr>
            <a:spLocks noGrp="1"/>
          </p:cNvSpPr>
          <p:nvPr>
            <p:ph sz="quarter" idx="1"/>
          </p:nvPr>
        </p:nvSpPr>
        <p:spPr/>
        <p:txBody>
          <a:bodyPr/>
          <a:lstStyle/>
          <a:p>
            <a:r>
              <a:rPr lang="en-US" dirty="0" smtClean="0"/>
              <a:t>May 2002 - Metropolitan Medical Response System (MMRS) </a:t>
            </a:r>
          </a:p>
          <a:p>
            <a:r>
              <a:rPr lang="en-US" dirty="0" smtClean="0"/>
              <a:t>2003 - Public Health Emergency Preparedness (PHEP) </a:t>
            </a:r>
          </a:p>
          <a:p>
            <a:r>
              <a:rPr lang="en-US" dirty="0" smtClean="0"/>
              <a:t>January 2009 - Partnership for the Enhancement of Regional Preparedness (PERP)</a:t>
            </a:r>
            <a:endParaRPr lang="en-US" dirty="0"/>
          </a:p>
        </p:txBody>
      </p:sp>
    </p:spTree>
    <p:extLst>
      <p:ext uri="{BB962C8B-B14F-4D97-AF65-F5344CB8AC3E}">
        <p14:creationId xmlns:p14="http://schemas.microsoft.com/office/powerpoint/2010/main" val="6986153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Region 2 Collaboration</a:t>
            </a:r>
            <a:endParaRPr lang="en-US" dirty="0"/>
          </a:p>
        </p:txBody>
      </p:sp>
      <p:pic>
        <p:nvPicPr>
          <p:cNvPr id="4" name="Picture 2" descr="Gears"/>
          <p:cNvPicPr>
            <a:picLocks noGrp="1" noChangeAspect="1" noChangeArrowheads="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219200"/>
            <a:ext cx="10871200" cy="5790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730653" y="2323253"/>
            <a:ext cx="1108547" cy="261610"/>
          </a:xfrm>
          <a:prstGeom prst="rect">
            <a:avLst/>
          </a:prstGeom>
          <a:noFill/>
        </p:spPr>
        <p:txBody>
          <a:bodyPr wrap="square" rtlCol="0">
            <a:spAutoFit/>
          </a:bodyPr>
          <a:lstStyle/>
          <a:p>
            <a:pPr algn="ctr" fontAlgn="auto">
              <a:spcBef>
                <a:spcPts val="0"/>
              </a:spcBef>
              <a:spcAft>
                <a:spcPts val="0"/>
              </a:spcAft>
            </a:pPr>
            <a:r>
              <a:rPr lang="en-US" sz="1100" b="1" dirty="0" smtClean="0">
                <a:solidFill>
                  <a:prstClr val="white"/>
                </a:solidFill>
                <a:latin typeface="Arial" pitchFamily="34" charset="0"/>
                <a:cs typeface="Arial" pitchFamily="34" charset="0"/>
              </a:rPr>
              <a:t>Dialysis</a:t>
            </a:r>
            <a:endParaRPr lang="en-US" sz="1100" b="1" dirty="0">
              <a:solidFill>
                <a:prstClr val="white"/>
              </a:solidFill>
              <a:latin typeface="Arial" pitchFamily="34" charset="0"/>
              <a:cs typeface="Arial" pitchFamily="34" charset="0"/>
            </a:endParaRPr>
          </a:p>
        </p:txBody>
      </p:sp>
      <p:sp>
        <p:nvSpPr>
          <p:cNvPr id="6" name="TextBox 5"/>
          <p:cNvSpPr txBox="1"/>
          <p:nvPr/>
        </p:nvSpPr>
        <p:spPr>
          <a:xfrm>
            <a:off x="1524000" y="2743203"/>
            <a:ext cx="711200" cy="307777"/>
          </a:xfrm>
          <a:prstGeom prst="rect">
            <a:avLst/>
          </a:prstGeom>
          <a:noFill/>
        </p:spPr>
        <p:txBody>
          <a:bodyPr wrap="square" rtlCol="0">
            <a:spAutoFit/>
          </a:bodyPr>
          <a:lstStyle/>
          <a:p>
            <a:pPr algn="ctr" fontAlgn="auto">
              <a:spcBef>
                <a:spcPts val="0"/>
              </a:spcBef>
              <a:spcAft>
                <a:spcPts val="0"/>
              </a:spcAft>
            </a:pPr>
            <a:r>
              <a:rPr lang="en-US" sz="1400" dirty="0" smtClean="0">
                <a:solidFill>
                  <a:prstClr val="white"/>
                </a:solidFill>
                <a:latin typeface="Georgia"/>
              </a:rPr>
              <a:t>Fire</a:t>
            </a:r>
            <a:endParaRPr lang="en-US" sz="1400" dirty="0">
              <a:solidFill>
                <a:prstClr val="white"/>
              </a:solidFill>
              <a:latin typeface="Georgia"/>
            </a:endParaRPr>
          </a:p>
        </p:txBody>
      </p:sp>
      <p:sp>
        <p:nvSpPr>
          <p:cNvPr id="7" name="TextBox 6"/>
          <p:cNvSpPr txBox="1"/>
          <p:nvPr/>
        </p:nvSpPr>
        <p:spPr>
          <a:xfrm>
            <a:off x="1524000" y="3095710"/>
            <a:ext cx="914400" cy="307777"/>
          </a:xfrm>
          <a:prstGeom prst="rect">
            <a:avLst/>
          </a:prstGeom>
          <a:noFill/>
        </p:spPr>
        <p:txBody>
          <a:bodyPr wrap="square" rtlCol="0">
            <a:spAutoFit/>
          </a:bodyPr>
          <a:lstStyle/>
          <a:p>
            <a:pPr fontAlgn="auto">
              <a:spcBef>
                <a:spcPts val="0"/>
              </a:spcBef>
              <a:spcAft>
                <a:spcPts val="0"/>
              </a:spcAft>
            </a:pPr>
            <a:r>
              <a:rPr lang="en-US" sz="1400" dirty="0" smtClean="0">
                <a:solidFill>
                  <a:prstClr val="white"/>
                </a:solidFill>
                <a:latin typeface="Georgia"/>
              </a:rPr>
              <a:t>Police</a:t>
            </a:r>
            <a:endParaRPr lang="en-US" sz="1400" dirty="0">
              <a:solidFill>
                <a:prstClr val="white"/>
              </a:solidFill>
              <a:latin typeface="Georgia"/>
            </a:endParaRPr>
          </a:p>
        </p:txBody>
      </p:sp>
      <p:sp>
        <p:nvSpPr>
          <p:cNvPr id="8" name="TextBox 7"/>
          <p:cNvSpPr txBox="1"/>
          <p:nvPr/>
        </p:nvSpPr>
        <p:spPr>
          <a:xfrm>
            <a:off x="8839200" y="3886200"/>
            <a:ext cx="1625600" cy="523220"/>
          </a:xfrm>
          <a:prstGeom prst="rect">
            <a:avLst/>
          </a:prstGeom>
          <a:noFill/>
        </p:spPr>
        <p:txBody>
          <a:bodyPr wrap="square" rtlCol="0">
            <a:spAutoFit/>
          </a:bodyPr>
          <a:lstStyle/>
          <a:p>
            <a:pPr fontAlgn="auto">
              <a:spcBef>
                <a:spcPts val="0"/>
              </a:spcBef>
              <a:spcAft>
                <a:spcPts val="0"/>
              </a:spcAft>
            </a:pPr>
            <a:r>
              <a:rPr lang="en-US" sz="1400" dirty="0" smtClean="0">
                <a:solidFill>
                  <a:prstClr val="white"/>
                </a:solidFill>
                <a:latin typeface="Georgia"/>
              </a:rPr>
              <a:t>Emergency Management </a:t>
            </a:r>
            <a:endParaRPr lang="en-US" sz="1400" dirty="0">
              <a:solidFill>
                <a:prstClr val="white"/>
              </a:solidFill>
              <a:latin typeface="Georgia"/>
            </a:endParaRPr>
          </a:p>
        </p:txBody>
      </p:sp>
    </p:spTree>
    <p:extLst>
      <p:ext uri="{BB962C8B-B14F-4D97-AF65-F5344CB8AC3E}">
        <p14:creationId xmlns:p14="http://schemas.microsoft.com/office/powerpoint/2010/main" val="24430339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r>
              <a:rPr lang="en-US" dirty="0" smtClean="0"/>
              <a:t>Mutual Aid </a:t>
            </a:r>
          </a:p>
          <a:p>
            <a:pPr lvl="1"/>
            <a:r>
              <a:rPr lang="en-US" dirty="0" smtClean="0"/>
              <a:t>Currently 10 acute care hospitals, 3 health centers, 2 specialty care rehabilitation hospitals, 74 long term care facilities and 68 local boards of health are members of regional mutual aid </a:t>
            </a:r>
          </a:p>
          <a:p>
            <a:r>
              <a:rPr lang="en-US" dirty="0" smtClean="0"/>
              <a:t>Regional Medical Coordination Center (RMCC)</a:t>
            </a:r>
          </a:p>
          <a:p>
            <a:pPr lvl="1"/>
            <a:r>
              <a:rPr lang="en-US" dirty="0" smtClean="0"/>
              <a:t>Patient placement, patient tracking, transportation, resource/equipment/staff needs, local/state liaison </a:t>
            </a:r>
          </a:p>
          <a:p>
            <a:r>
              <a:rPr lang="en-US" dirty="0" smtClean="0"/>
              <a:t>Situational Awareness</a:t>
            </a:r>
          </a:p>
          <a:p>
            <a:pPr lvl="1"/>
            <a:r>
              <a:rPr lang="en-US" dirty="0" smtClean="0"/>
              <a:t>WebEOC , mutual aid plan website, Listservs</a:t>
            </a:r>
          </a:p>
        </p:txBody>
      </p:sp>
      <p:sp>
        <p:nvSpPr>
          <p:cNvPr id="4" name="Title 1"/>
          <p:cNvSpPr>
            <a:spLocks noGrp="1"/>
          </p:cNvSpPr>
          <p:nvPr>
            <p:ph type="title"/>
          </p:nvPr>
        </p:nvSpPr>
        <p:spPr>
          <a:xfrm>
            <a:off x="402336" y="228600"/>
            <a:ext cx="11379200" cy="758952"/>
          </a:xfrm>
        </p:spPr>
        <p:txBody>
          <a:bodyPr/>
          <a:lstStyle/>
          <a:p>
            <a:pPr algn="ctr"/>
            <a:r>
              <a:rPr lang="en-US" dirty="0" smtClean="0"/>
              <a:t>Region 2 H&amp;M Coalition Strengths</a:t>
            </a:r>
            <a:endParaRPr lang="en-US" dirty="0"/>
          </a:p>
        </p:txBody>
      </p:sp>
    </p:spTree>
    <p:extLst>
      <p:ext uri="{BB962C8B-B14F-4D97-AF65-F5344CB8AC3E}">
        <p14:creationId xmlns:p14="http://schemas.microsoft.com/office/powerpoint/2010/main" val="28812730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Region </a:t>
            </a:r>
            <a:r>
              <a:rPr lang="en-US" dirty="0" smtClean="0"/>
              <a:t>2 H&amp;M Coalition Strengths</a:t>
            </a:r>
            <a:endParaRPr lang="en-US" dirty="0"/>
          </a:p>
        </p:txBody>
      </p:sp>
      <p:sp>
        <p:nvSpPr>
          <p:cNvPr id="3" name="Content Placeholder 2"/>
          <p:cNvSpPr>
            <a:spLocks noGrp="1"/>
          </p:cNvSpPr>
          <p:nvPr>
            <p:ph sz="quarter" idx="1"/>
          </p:nvPr>
        </p:nvSpPr>
        <p:spPr/>
        <p:txBody>
          <a:bodyPr/>
          <a:lstStyle/>
          <a:p>
            <a:r>
              <a:rPr lang="en-US" dirty="0"/>
              <a:t>Networking &amp; Relationship </a:t>
            </a:r>
            <a:r>
              <a:rPr lang="en-US" dirty="0" smtClean="0"/>
              <a:t>Building</a:t>
            </a:r>
          </a:p>
          <a:p>
            <a:pPr lvl="1"/>
            <a:r>
              <a:rPr lang="en-US" dirty="0" smtClean="0"/>
              <a:t>Stakeholder meetings, workshops, drills, exercises</a:t>
            </a:r>
          </a:p>
          <a:p>
            <a:pPr marL="0" indent="0">
              <a:buNone/>
            </a:pPr>
            <a:r>
              <a:rPr lang="en-US" dirty="0" smtClean="0"/>
              <a:t> </a:t>
            </a:r>
            <a:endParaRPr lang="en-US" dirty="0"/>
          </a:p>
          <a:p>
            <a:r>
              <a:rPr lang="en-US" dirty="0" smtClean="0"/>
              <a:t>Unified Vision &amp; Strategic Plan</a:t>
            </a:r>
          </a:p>
          <a:p>
            <a:pPr lvl="1"/>
            <a:r>
              <a:rPr lang="en-US" dirty="0" smtClean="0"/>
              <a:t>Regional multi-disciplinary mitigation, preparedness, response, recovery </a:t>
            </a:r>
          </a:p>
          <a:p>
            <a:pPr lvl="1"/>
            <a:r>
              <a:rPr lang="en-US" dirty="0"/>
              <a:t>I</a:t>
            </a:r>
            <a:r>
              <a:rPr lang="en-US" dirty="0" smtClean="0"/>
              <a:t>dentification of strengths, challenges and gaps</a:t>
            </a:r>
          </a:p>
          <a:p>
            <a:pPr lvl="2"/>
            <a:r>
              <a:rPr lang="en-US" dirty="0" smtClean="0"/>
              <a:t>Region 2 HVA Conference September 2013</a:t>
            </a:r>
          </a:p>
          <a:p>
            <a:pPr lvl="1"/>
            <a:endParaRPr lang="en-US" dirty="0" smtClean="0"/>
          </a:p>
        </p:txBody>
      </p:sp>
    </p:spTree>
    <p:extLst>
      <p:ext uri="{BB962C8B-B14F-4D97-AF65-F5344CB8AC3E}">
        <p14:creationId xmlns:p14="http://schemas.microsoft.com/office/powerpoint/2010/main" val="719690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Region 2 Events </a:t>
            </a:r>
            <a:endParaRPr lang="en-US" dirty="0"/>
          </a:p>
        </p:txBody>
      </p:sp>
      <p:sp>
        <p:nvSpPr>
          <p:cNvPr id="3" name="Content Placeholder 2"/>
          <p:cNvSpPr>
            <a:spLocks noGrp="1"/>
          </p:cNvSpPr>
          <p:nvPr>
            <p:ph sz="quarter" idx="1"/>
          </p:nvPr>
        </p:nvSpPr>
        <p:spPr>
          <a:xfrm>
            <a:off x="402336" y="1447800"/>
            <a:ext cx="11338560" cy="5029200"/>
          </a:xfrm>
        </p:spPr>
        <p:txBody>
          <a:bodyPr>
            <a:normAutofit/>
          </a:bodyPr>
          <a:lstStyle/>
          <a:p>
            <a:r>
              <a:rPr lang="en-US" dirty="0" smtClean="0"/>
              <a:t>June 2013 – Worcester HazMat Incident </a:t>
            </a:r>
          </a:p>
          <a:p>
            <a:pPr lvl="1"/>
            <a:r>
              <a:rPr lang="en-US" dirty="0" smtClean="0"/>
              <a:t>Situational Awareness at Scene</a:t>
            </a:r>
          </a:p>
          <a:p>
            <a:pPr lvl="1"/>
            <a:r>
              <a:rPr lang="en-US" dirty="0" smtClean="0"/>
              <a:t>Worcester Health Care Situational Awareness</a:t>
            </a:r>
          </a:p>
          <a:p>
            <a:pPr lvl="2"/>
            <a:r>
              <a:rPr lang="en-US" dirty="0" smtClean="0"/>
              <a:t>POC, bed availability, facility capabilities </a:t>
            </a:r>
          </a:p>
          <a:p>
            <a:r>
              <a:rPr lang="en-US" dirty="0" smtClean="0"/>
              <a:t>May 2013 – UMass Hospital Potential Labor Action</a:t>
            </a:r>
          </a:p>
          <a:p>
            <a:pPr lvl="1"/>
            <a:r>
              <a:rPr lang="en-US" dirty="0"/>
              <a:t>Hospital Situational Awareness (local and regional) </a:t>
            </a:r>
          </a:p>
          <a:p>
            <a:pPr lvl="2"/>
            <a:r>
              <a:rPr lang="en-US" dirty="0"/>
              <a:t>POC, capabilities, </a:t>
            </a:r>
            <a:r>
              <a:rPr lang="en-US" dirty="0" smtClean="0"/>
              <a:t>bed capacity, </a:t>
            </a:r>
            <a:r>
              <a:rPr lang="en-US" dirty="0"/>
              <a:t>transportation vehicles</a:t>
            </a:r>
          </a:p>
          <a:p>
            <a:pPr lvl="1"/>
            <a:r>
              <a:rPr lang="en-US" dirty="0"/>
              <a:t> Census Reduction Support</a:t>
            </a:r>
          </a:p>
          <a:p>
            <a:pPr lvl="2"/>
            <a:r>
              <a:rPr lang="en-US" dirty="0" smtClean="0"/>
              <a:t>Regional Medical Coordination Center: Patient placement, transportation and tracking </a:t>
            </a:r>
          </a:p>
          <a:p>
            <a:r>
              <a:rPr lang="en-US" dirty="0" smtClean="0"/>
              <a:t>February 2013 – Blizzard Nemo </a:t>
            </a:r>
          </a:p>
          <a:p>
            <a:pPr lvl="1"/>
            <a:r>
              <a:rPr lang="en-US" dirty="0" smtClean="0"/>
              <a:t>Regional health and medical situational awareness</a:t>
            </a:r>
          </a:p>
          <a:p>
            <a:pPr lvl="2"/>
            <a:r>
              <a:rPr lang="en-US" dirty="0" smtClean="0"/>
              <a:t>Information Flow: WebEOC, listservs, mutual aid plan website</a:t>
            </a:r>
          </a:p>
        </p:txBody>
      </p:sp>
    </p:spTree>
    <p:extLst>
      <p:ext uri="{BB962C8B-B14F-4D97-AF65-F5344CB8AC3E}">
        <p14:creationId xmlns:p14="http://schemas.microsoft.com/office/powerpoint/2010/main" val="16433006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 </a:t>
            </a:r>
            <a:endParaRPr lang="en-US" dirty="0"/>
          </a:p>
        </p:txBody>
      </p:sp>
      <p:sp>
        <p:nvSpPr>
          <p:cNvPr id="3" name="Content Placeholder 2"/>
          <p:cNvSpPr>
            <a:spLocks noGrp="1"/>
          </p:cNvSpPr>
          <p:nvPr>
            <p:ph sz="quarter" idx="1"/>
          </p:nvPr>
        </p:nvSpPr>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t>Derek Brindisi</a:t>
            </a:r>
          </a:p>
          <a:p>
            <a:pPr marL="0" indent="0" algn="ctr">
              <a:buNone/>
            </a:pPr>
            <a:r>
              <a:rPr lang="en-US" dirty="0" smtClean="0">
                <a:hlinkClick r:id="rId2"/>
              </a:rPr>
              <a:t>brindisid@worcesterma.gov</a:t>
            </a:r>
            <a:r>
              <a:rPr lang="en-US" dirty="0" smtClean="0"/>
              <a:t> </a:t>
            </a:r>
            <a:endParaRPr lang="en-US" dirty="0"/>
          </a:p>
        </p:txBody>
      </p:sp>
    </p:spTree>
    <p:extLst>
      <p:ext uri="{BB962C8B-B14F-4D97-AF65-F5344CB8AC3E}">
        <p14:creationId xmlns:p14="http://schemas.microsoft.com/office/powerpoint/2010/main" val="27658325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wrap="square" numCol="1" anchor="ctr" anchorCtr="0" compatLnSpc="1">
            <a:prstTxWarp prst="textNoShape">
              <a:avLst/>
            </a:prstTxWarp>
          </a:bodyPr>
          <a:lstStyle/>
          <a:p>
            <a:pPr eaLnBrk="1" hangingPunct="1">
              <a:defRPr/>
            </a:pPr>
            <a:r>
              <a:rPr lang="en-US" dirty="0" smtClean="0">
                <a:solidFill>
                  <a:srgbClr val="003399"/>
                </a:solidFill>
                <a:effectLst>
                  <a:outerShdw blurRad="38100" dist="38100" dir="2700000" algn="tl">
                    <a:srgbClr val="000000">
                      <a:alpha val="43137"/>
                    </a:srgbClr>
                  </a:outerShdw>
                </a:effectLst>
                <a:ea typeface="ＭＳ Ｐゴシック" charset="0"/>
              </a:rPr>
              <a:t>What happens now? </a:t>
            </a:r>
            <a:endParaRPr lang="en-US" cap="none" dirty="0" smtClean="0">
              <a:solidFill>
                <a:srgbClr val="003399"/>
              </a:solidFill>
              <a:effectLst>
                <a:outerShdw blurRad="38100" dist="38100" dir="2700000" algn="tl">
                  <a:srgbClr val="000000">
                    <a:alpha val="43137"/>
                  </a:srgbClr>
                </a:outerShdw>
              </a:effectLst>
            </a:endParaRPr>
          </a:p>
        </p:txBody>
      </p:sp>
      <p:sp>
        <p:nvSpPr>
          <p:cNvPr id="47106" name="Content Placeholder 2"/>
          <p:cNvSpPr>
            <a:spLocks noGrp="1"/>
          </p:cNvSpPr>
          <p:nvPr>
            <p:ph idx="4294967295"/>
          </p:nvPr>
        </p:nvSpPr>
        <p:spPr/>
        <p:txBody>
          <a:bodyPr/>
          <a:lstStyle/>
          <a:p>
            <a:pPr eaLnBrk="1" hangingPunct="1"/>
            <a:r>
              <a:rPr lang="en-US" altLang="en-US" sz="2400" dirty="0" smtClean="0"/>
              <a:t>September/October 2013</a:t>
            </a:r>
          </a:p>
          <a:p>
            <a:pPr lvl="1" eaLnBrk="1" hangingPunct="1"/>
            <a:r>
              <a:rPr lang="en-US" altLang="en-US" sz="2000" dirty="0" smtClean="0"/>
              <a:t>EPB and BUSPH attend meetings for each coalition to provide information and take questions </a:t>
            </a:r>
          </a:p>
          <a:p>
            <a:pPr lvl="1" eaLnBrk="1" hangingPunct="1"/>
            <a:r>
              <a:rPr lang="en-US" altLang="en-US" sz="2000" dirty="0" smtClean="0"/>
              <a:t>EPB meetings with stakeholders from health and medical disciplines</a:t>
            </a:r>
          </a:p>
          <a:p>
            <a:pPr lvl="1" eaLnBrk="1" hangingPunct="1"/>
            <a:endParaRPr lang="en-US" altLang="en-US" sz="2000" dirty="0" smtClean="0"/>
          </a:p>
          <a:p>
            <a:pPr eaLnBrk="1" hangingPunct="1"/>
            <a:r>
              <a:rPr lang="en-US" altLang="en-US" sz="2400" dirty="0" smtClean="0"/>
              <a:t>November 2013-June 2014</a:t>
            </a:r>
          </a:p>
          <a:p>
            <a:pPr lvl="1" eaLnBrk="1" hangingPunct="1"/>
            <a:r>
              <a:rPr lang="en-US" altLang="en-US" sz="2000" dirty="0" smtClean="0"/>
              <a:t>Facilitated multi-discipline meetings in all regions</a:t>
            </a:r>
          </a:p>
          <a:p>
            <a:pPr lvl="1" eaLnBrk="1" hangingPunct="1"/>
            <a:r>
              <a:rPr lang="en-US" altLang="en-US" sz="2000" dirty="0" smtClean="0"/>
              <a:t>Technical assistance for development of HMCC</a:t>
            </a:r>
          </a:p>
        </p:txBody>
      </p:sp>
      <p:pic>
        <p:nvPicPr>
          <p:cNvPr id="47107"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F164B037-53EE-4441-A6B0-8E6F64473573}" type="slidenum">
              <a:rPr lang="en-US" smtClean="0"/>
              <a:pPr>
                <a:defRPr/>
              </a:pPr>
              <a:t>23</a:t>
            </a:fld>
            <a:endParaRPr lang="en-US"/>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 anchorCtr="0" compatLnSpc="1">
            <a:prstTxWarp prst="textNoShape">
              <a:avLst/>
            </a:prstTxWarp>
          </a:bodyPr>
          <a:lstStyle/>
          <a:p>
            <a:pPr eaLnBrk="1" hangingPunct="1"/>
            <a:r>
              <a:rPr lang="en-US" cap="none" dirty="0" smtClean="0">
                <a:solidFill>
                  <a:srgbClr val="003399"/>
                </a:solidFill>
                <a:effectLst>
                  <a:outerShdw blurRad="38100" dist="38100" dir="2700000" algn="tl">
                    <a:srgbClr val="C0C0C0"/>
                  </a:outerShdw>
                </a:effectLst>
              </a:rPr>
              <a:t>A PHASED TRANSITION TO NEW STRUCTURES</a:t>
            </a:r>
          </a:p>
        </p:txBody>
      </p:sp>
      <p:graphicFrame>
        <p:nvGraphicFramePr>
          <p:cNvPr id="49177" name="Group 25"/>
          <p:cNvGraphicFramePr>
            <a:graphicFrameLocks noGrp="1"/>
          </p:cNvGraphicFramePr>
          <p:nvPr>
            <p:ph sz="half" idx="2"/>
            <p:extLst>
              <p:ext uri="{D42A27DB-BD31-4B8C-83A1-F6EECF244321}">
                <p14:modId xmlns:p14="http://schemas.microsoft.com/office/powerpoint/2010/main" val="3614911330"/>
              </p:ext>
            </p:extLst>
          </p:nvPr>
        </p:nvGraphicFramePr>
        <p:xfrm>
          <a:off x="2374900" y="1257300"/>
          <a:ext cx="7861300" cy="5207957"/>
        </p:xfrm>
        <a:graphic>
          <a:graphicData uri="http://schemas.openxmlformats.org/drawingml/2006/table">
            <a:tbl>
              <a:tblPr/>
              <a:tblGrid>
                <a:gridCol w="2878138"/>
                <a:gridCol w="4983162"/>
              </a:tblGrid>
              <a:tr h="601663">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FF"/>
                          </a:solidFill>
                          <a:effectLst/>
                          <a:latin typeface="Cambria" pitchFamily="18" charset="0"/>
                        </a:rPr>
                        <a:t>HMCC Milestones</a:t>
                      </a:r>
                    </a:p>
                  </a:txBody>
                  <a:tcPr marT="45721" marB="45721"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hMerge="1">
                  <a:txBody>
                    <a:bodyPr/>
                    <a:lstStyle/>
                    <a:p>
                      <a:endParaRPr lang="en-US"/>
                    </a:p>
                  </a:txBody>
                  <a:tcPr/>
                </a:tc>
              </a:tr>
              <a:tr h="9001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By end of budget period (BP) 2 (June 30, 2014)</a:t>
                      </a:r>
                    </a:p>
                  </a:txBody>
                  <a:tcPr marT="45721" marB="45721" anchor="ctr"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FEEE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Identification of participating entities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Proposed Governance plan  </a:t>
                      </a:r>
                    </a:p>
                  </a:txBody>
                  <a:tcPr marT="45721" marB="45721" anchor="ct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FEEEB"/>
                    </a:solidFill>
                  </a:tcPr>
                </a:tc>
              </a:tr>
              <a:tr h="9001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By Fall 2014 (mid BP3)</a:t>
                      </a:r>
                    </a:p>
                  </a:txBody>
                  <a:tcPr marT="45721" marB="45721" anchor="ctr"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Release of HMCC RFR</a:t>
                      </a:r>
                    </a:p>
                  </a:txBody>
                  <a:tcPr marT="45721" marB="45721" anchor="ct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r>
              <a:tr h="9001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By end of BP 3</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(June 30, 2015)</a:t>
                      </a:r>
                    </a:p>
                  </a:txBody>
                  <a:tcPr marT="45721" marB="45721" anchor="ctr"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HMCC operations established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24-7 regional point of contact established  </a:t>
                      </a:r>
                    </a:p>
                  </a:txBody>
                  <a:tcPr marT="45721" marB="45721" anchor="ct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r>
              <a:tr h="9001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During  BP 4</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(June 30, 2016)</a:t>
                      </a:r>
                    </a:p>
                  </a:txBody>
                  <a:tcPr marT="45721" marB="45721" anchor="ctr"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Regional health and medical operations plan developed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Begin exercising HMCC operational plans</a:t>
                      </a:r>
                    </a:p>
                  </a:txBody>
                  <a:tcPr marT="45721" marB="45721" anchor="ct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r h="9001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By end of BP 5</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(June 30, 2017)</a:t>
                      </a:r>
                    </a:p>
                  </a:txBody>
                  <a:tcPr marT="45721" marB="45721" anchor="ctr"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cap="none" normalizeH="0" baseline="0" dirty="0" smtClean="0">
                          <a:ln>
                            <a:noFill/>
                          </a:ln>
                          <a:solidFill>
                            <a:srgbClr val="514A40"/>
                          </a:solidFill>
                          <a:effectLst/>
                          <a:latin typeface="Cambria" pitchFamily="18" charset="0"/>
                        </a:rPr>
                        <a:t>Exercised all HMCC operational plans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514A40"/>
                          </a:solidFill>
                          <a:effectLst/>
                          <a:latin typeface="Cambria" pitchFamily="18" charset="0"/>
                        </a:rPr>
                        <a:t>Fully operational </a:t>
                      </a:r>
                    </a:p>
                  </a:txBody>
                  <a:tcPr marT="45721" marB="45721" anchor="ct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lumMod val="95000"/>
                      </a:schemeClr>
                    </a:solidFill>
                  </a:tcPr>
                </a:tc>
              </a:tr>
            </a:tbl>
          </a:graphicData>
        </a:graphic>
      </p:graphicFrame>
      <p:pic>
        <p:nvPicPr>
          <p:cNvPr id="49172" name="Picture 24" descr="EPBHeader"/>
          <p:cNvPicPr>
            <a:picLocks noChangeAspect="1" noChangeArrowheads="1"/>
          </p:cNvPicPr>
          <p:nvPr/>
        </p:nvPicPr>
        <p:blipFill>
          <a:blip r:embed="rId3" cstate="print"/>
          <a:srcRect/>
          <a:stretch>
            <a:fillRect/>
          </a:stretch>
        </p:blipFill>
        <p:spPr bwMode="auto">
          <a:xfrm>
            <a:off x="9388475" y="5735638"/>
            <a:ext cx="2262188" cy="906462"/>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7CCCB261-C7D4-4921-A6F4-CC9786DE31E8}" type="slidenum">
              <a:rPr lang="en-US" smtClean="0"/>
              <a:pPr>
                <a:defRPr/>
              </a:pPr>
              <a:t>24</a:t>
            </a:fld>
            <a:endParaRPr lang="en-US"/>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606675"/>
            <a:ext cx="10058400" cy="2743200"/>
          </a:xfrm>
        </p:spPr>
        <p:txBody>
          <a:bodyPr/>
          <a:lstStyle/>
          <a:p>
            <a:pPr eaLnBrk="1" fontAlgn="auto" hangingPunct="1">
              <a:spcAft>
                <a:spcPts val="0"/>
              </a:spcAft>
              <a:defRPr/>
            </a:pPr>
            <a:r>
              <a:rPr lang="en-US" dirty="0">
                <a:effectLst>
                  <a:outerShdw blurRad="38100" dist="38100" dir="2700000" algn="tl">
                    <a:srgbClr val="000000">
                      <a:alpha val="43137"/>
                    </a:srgbClr>
                  </a:outerShdw>
                </a:effectLst>
              </a:rPr>
              <a:t>Q&amp;A</a:t>
            </a:r>
          </a:p>
        </p:txBody>
      </p:sp>
      <p:pic>
        <p:nvPicPr>
          <p:cNvPr id="53250" name="Picture 4" descr="EPBHeader"/>
          <p:cNvPicPr>
            <a:picLocks noChangeAspect="1" noChangeArrowheads="1"/>
          </p:cNvPicPr>
          <p:nvPr/>
        </p:nvPicPr>
        <p:blipFill>
          <a:blip r:embed="rId3" cstate="print"/>
          <a:srcRect/>
          <a:stretch>
            <a:fillRect/>
          </a:stretch>
        </p:blipFill>
        <p:spPr bwMode="auto">
          <a:xfrm>
            <a:off x="9423400" y="5748338"/>
            <a:ext cx="2262188" cy="90646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942975"/>
            <a:ext cx="9601200" cy="5000625"/>
          </a:xfrm>
        </p:spPr>
        <p:txBody>
          <a:bodyPr/>
          <a:lstStyle/>
          <a:p>
            <a:pPr marL="44450" indent="0">
              <a:buNone/>
            </a:pPr>
            <a:r>
              <a:rPr lang="en-US" sz="3200" dirty="0" smtClean="0"/>
              <a:t>For more information, including the ability to download The Case for Change document, recordings and transcripts of the webinar delivered on September 11</a:t>
            </a:r>
            <a:r>
              <a:rPr lang="en-US" sz="3200" baseline="30000" dirty="0" smtClean="0"/>
              <a:t>th</a:t>
            </a:r>
            <a:r>
              <a:rPr lang="en-US" sz="3200" dirty="0" smtClean="0"/>
              <a:t>, and a copy of this presentation visit:</a:t>
            </a:r>
          </a:p>
          <a:p>
            <a:pPr marL="44450" indent="0">
              <a:buNone/>
            </a:pPr>
            <a:endParaRPr lang="en-US" dirty="0"/>
          </a:p>
          <a:p>
            <a:pPr marL="44450" indent="0" algn="ctr">
              <a:buNone/>
            </a:pPr>
            <a:r>
              <a:rPr lang="en-US" sz="5400" dirty="0" smtClean="0">
                <a:solidFill>
                  <a:srgbClr val="003399"/>
                </a:solidFill>
              </a:rPr>
              <a:t>www.bu.edu/sph-coalitions</a:t>
            </a:r>
            <a:endParaRPr lang="en-US" dirty="0">
              <a:solidFill>
                <a:srgbClr val="003399"/>
              </a:solidFill>
            </a:endParaRPr>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388C6B03-682F-4847-9DBE-564234A683D8}" type="slidenum">
              <a:rPr lang="en-US" smtClean="0"/>
              <a:pPr>
                <a:defRPr/>
              </a:pPr>
              <a:t>26</a:t>
            </a:fld>
            <a:endParaRPr lang="en-US"/>
          </a:p>
        </p:txBody>
      </p:sp>
    </p:spTree>
    <p:extLst>
      <p:ext uri="{BB962C8B-B14F-4D97-AF65-F5344CB8AC3E}">
        <p14:creationId xmlns:p14="http://schemas.microsoft.com/office/powerpoint/2010/main" val="3010469291"/>
      </p:ext>
    </p:extLst>
  </p:cSld>
  <p:clrMapOvr>
    <a:masterClrMapping/>
  </p:clrMapOvr>
  <p:transition spd="med">
    <p:fade/>
  </p:transition>
  <p:timing>
    <p:tnLst>
      <p:par>
        <p:cTn id="1" dur="indefinite" restart="never" nodeType="tmRoot"/>
      </p:par>
    </p:tnLst>
  </p:timing>
</p:sld>
</file>

<file path=ppt/theme/_rels/them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Red Line Business 16x9">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15_4109default" id="{E728D685-11FC-4812-BA85-57AC6F9C9F40}" vid="{BC4E008B-95FF-4815-904E-143A8EDFC1D4}"/>
    </a:ext>
  </a:extLst>
</a:theme>
</file>

<file path=ppt/theme/theme2.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3.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0</TotalTime>
  <Words>1521</Words>
  <Application>Microsoft Office PowerPoint</Application>
  <PresentationFormat>Custom</PresentationFormat>
  <Paragraphs>211</Paragraphs>
  <Slides>26</Slides>
  <Notes>19</Notes>
  <HiddenSlides>0</HiddenSlides>
  <MMClips>0</MMClips>
  <ScaleCrop>false</ScaleCrop>
  <HeadingPairs>
    <vt:vector size="4" baseType="variant">
      <vt:variant>
        <vt:lpstr>Theme</vt:lpstr>
      </vt:variant>
      <vt:variant>
        <vt:i4>3</vt:i4>
      </vt:variant>
      <vt:variant>
        <vt:lpstr>Slide Titles</vt:lpstr>
      </vt:variant>
      <vt:variant>
        <vt:i4>26</vt:i4>
      </vt:variant>
    </vt:vector>
  </HeadingPairs>
  <TitlesOfParts>
    <vt:vector size="29" baseType="lpstr">
      <vt:lpstr>Red Line Business 16x9</vt:lpstr>
      <vt:lpstr>Technic</vt:lpstr>
      <vt:lpstr>Civic</vt:lpstr>
      <vt:lpstr>An Introduction To  Health And Medical  Coordinating Coalitions</vt:lpstr>
      <vt:lpstr>INTRODUCTION</vt:lpstr>
      <vt:lpstr>A COMPREHENSIVE, INTEGRATED REGIONAL APPROACH TO PREPAREDNESS AND RESPONSE</vt:lpstr>
      <vt:lpstr>HMCC RESPOND TO CHANGING NATIONAL PRIORITIES,  BUILD REGIONAL CAPACITY TO SUPPORT LOCAL NEEDS</vt:lpstr>
      <vt:lpstr>potential benefits</vt:lpstr>
      <vt:lpstr> Dr. Paul Biddinger </vt:lpstr>
      <vt:lpstr>Supporting Arguments for Coalition Development</vt:lpstr>
      <vt:lpstr>Active engagement by core disciplines</vt:lpstr>
      <vt:lpstr>OTHER PARTNERS</vt:lpstr>
      <vt:lpstr>EXISTING regional APPROACHES</vt:lpstr>
      <vt:lpstr>HMCC: BUILDING ON THE GAINS WE’VE MADE</vt:lpstr>
      <vt:lpstr>THIS DIAGRAM IDENTIFIES THE HMCC ROLE ACROSS THE  DISASTER CYCLE </vt:lpstr>
      <vt:lpstr>WHAT WILL AN HMCC DO?</vt:lpstr>
      <vt:lpstr>WHAT WILL ORGANIZATIONS IN HMCC do? </vt:lpstr>
      <vt:lpstr>“real world” examples</vt:lpstr>
      <vt:lpstr>City of Worcester  Division of Public Health Region 2 </vt:lpstr>
      <vt:lpstr>Region 2 History</vt:lpstr>
      <vt:lpstr>Region 2 Collaboration</vt:lpstr>
      <vt:lpstr>Region 2 H&amp;M Coalition Strengths</vt:lpstr>
      <vt:lpstr>Region 2 H&amp;M Coalition Strengths</vt:lpstr>
      <vt:lpstr>Region 2 Events </vt:lpstr>
      <vt:lpstr>Contact Information </vt:lpstr>
      <vt:lpstr>What happens now? </vt:lpstr>
      <vt:lpstr>A PHASED TRANSITION TO NEW STRUCTURES</vt:lpstr>
      <vt:lpstr>Q&amp;A</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
  <cp:lastModifiedBy/>
  <cp:revision>9</cp:revision>
  <dcterms:modified xsi:type="dcterms:W3CDTF">2013-09-11T14:18:57Z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TC030310239991</vt:lpwstr>
  </property>
  <property fmtid="{D5CDD505-2E9C-101B-9397-08002B2CF9AE}" pid="3" name="_AdHocReviewCycleID">
    <vt:i4>124734009</vt:i4>
  </property>
  <property fmtid="{D5CDD505-2E9C-101B-9397-08002B2CF9AE}" pid="4" name="_NewReviewCycle">
    <vt:lpwstr/>
  </property>
</Properties>
</file>