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8"/>
  </p:notesMasterIdLst>
  <p:sldIdLst>
    <p:sldId id="256" r:id="rId2"/>
    <p:sldId id="268" r:id="rId3"/>
    <p:sldId id="274" r:id="rId4"/>
    <p:sldId id="266" r:id="rId5"/>
    <p:sldId id="257" r:id="rId6"/>
    <p:sldId id="267" r:id="rId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3" roundtripDataSignature="AMtx7mhWftjjjQtFvKjR3SP1jYFQMAgkL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639"/>
    <p:restoredTop sz="94662"/>
  </p:normalViewPr>
  <p:slideViewPr>
    <p:cSldViewPr snapToGrid="0" snapToObjects="1">
      <p:cViewPr varScale="1">
        <p:scale>
          <a:sx n="104" d="100"/>
          <a:sy n="104" d="100"/>
        </p:scale>
        <p:origin x="224" y="192"/>
      </p:cViewPr>
      <p:guideLst/>
    </p:cSldViewPr>
  </p:slideViewPr>
  <p:notesTextViewPr>
    <p:cViewPr>
      <p:scale>
        <a:sx n="20" d="100"/>
        <a:sy n="2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26"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25"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slide" Target="slides/slide4.xml"/><Relationship Id="rId23" Type="http://customschemas.google.com/relationships/presentationmetadata" Target="metadata"/><Relationship Id="rId4" Type="http://schemas.openxmlformats.org/officeDocument/2006/relationships/slide" Target="slides/slide3.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a:extLst>
            <a:ext uri="{FF2B5EF4-FFF2-40B4-BE49-F238E27FC236}">
              <a16:creationId xmlns:a16="http://schemas.microsoft.com/office/drawing/2014/main" id="{01BEB8D8-8AD1-44E8-C23E-0998175282FF}"/>
            </a:ext>
          </a:extLst>
        </p:cNvPr>
        <p:cNvGrpSpPr/>
        <p:nvPr/>
      </p:nvGrpSpPr>
      <p:grpSpPr>
        <a:xfrm>
          <a:off x="0" y="0"/>
          <a:ext cx="0" cy="0"/>
          <a:chOff x="0" y="0"/>
          <a:chExt cx="0" cy="0"/>
        </a:xfrm>
      </p:grpSpPr>
      <p:sp>
        <p:nvSpPr>
          <p:cNvPr id="88" name="Google Shape;88;p2:notes">
            <a:extLst>
              <a:ext uri="{FF2B5EF4-FFF2-40B4-BE49-F238E27FC236}">
                <a16:creationId xmlns:a16="http://schemas.microsoft.com/office/drawing/2014/main" id="{C8D2479D-1F03-F0CB-D429-6A98412B134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p2:notes">
            <a:extLst>
              <a:ext uri="{FF2B5EF4-FFF2-40B4-BE49-F238E27FC236}">
                <a16:creationId xmlns:a16="http://schemas.microsoft.com/office/drawing/2014/main" id="{1248BEF8-28CF-F07B-2854-9D13B61F812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218554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8" name="Google Shape;16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 name="Google Shape;17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
        <p:cNvGrpSpPr/>
        <p:nvPr/>
      </p:nvGrpSpPr>
      <p:grpSpPr>
        <a:xfrm>
          <a:off x="0" y="0"/>
          <a:ext cx="0" cy="0"/>
          <a:chOff x="0" y="0"/>
          <a:chExt cx="0" cy="0"/>
        </a:xfrm>
      </p:grpSpPr>
      <p:sp>
        <p:nvSpPr>
          <p:cNvPr id="12" name="Google Shape;12;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 name="Google Shape;14;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3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3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4"/>
        <p:cNvGrpSpPr/>
        <p:nvPr/>
      </p:nvGrpSpPr>
      <p:grpSpPr>
        <a:xfrm>
          <a:off x="0" y="0"/>
          <a:ext cx="0" cy="0"/>
          <a:chOff x="0" y="0"/>
          <a:chExt cx="0" cy="0"/>
        </a:xfrm>
      </p:grpSpPr>
      <p:sp>
        <p:nvSpPr>
          <p:cNvPr id="25" name="Google Shape;25;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8"/>
        <p:cNvGrpSpPr/>
        <p:nvPr/>
      </p:nvGrpSpPr>
      <p:grpSpPr>
        <a:xfrm>
          <a:off x="0" y="0"/>
          <a:ext cx="0" cy="0"/>
          <a:chOff x="0" y="0"/>
          <a:chExt cx="0" cy="0"/>
        </a:xfrm>
      </p:grpSpPr>
      <p:sp>
        <p:nvSpPr>
          <p:cNvPr id="29" name="Google Shape;29;p2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2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1" name="Google Shape;31;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2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2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7" name="Google Shape;37;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0"/>
        <p:cNvGrpSpPr/>
        <p:nvPr/>
      </p:nvGrpSpPr>
      <p:grpSpPr>
        <a:xfrm>
          <a:off x="0" y="0"/>
          <a:ext cx="0" cy="0"/>
          <a:chOff x="0" y="0"/>
          <a:chExt cx="0" cy="0"/>
        </a:xfrm>
      </p:grpSpPr>
      <p:sp>
        <p:nvSpPr>
          <p:cNvPr id="41" name="Google Shape;41;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2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7"/>
        <p:cNvGrpSpPr/>
        <p:nvPr/>
      </p:nvGrpSpPr>
      <p:grpSpPr>
        <a:xfrm>
          <a:off x="0" y="0"/>
          <a:ext cx="0" cy="0"/>
          <a:chOff x="0" y="0"/>
          <a:chExt cx="0" cy="0"/>
        </a:xfrm>
      </p:grpSpPr>
      <p:sp>
        <p:nvSpPr>
          <p:cNvPr id="48" name="Google Shape;48;p2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2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 name="Google Shape;50;p2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2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 name="Google Shape;52;p2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6"/>
        <p:cNvGrpSpPr/>
        <p:nvPr/>
      </p:nvGrpSpPr>
      <p:grpSpPr>
        <a:xfrm>
          <a:off x="0" y="0"/>
          <a:ext cx="0" cy="0"/>
          <a:chOff x="0" y="0"/>
          <a:chExt cx="0" cy="0"/>
        </a:xfrm>
      </p:grpSpPr>
      <p:sp>
        <p:nvSpPr>
          <p:cNvPr id="57" name="Google Shape;57;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8"/>
          <p:cNvSpPr>
            <a:spLocks noGrp="1"/>
          </p:cNvSpPr>
          <p:nvPr>
            <p:ph type="pic" idx="2"/>
          </p:nvPr>
        </p:nvSpPr>
        <p:spPr>
          <a:xfrm>
            <a:off x="5183188" y="987425"/>
            <a:ext cx="6172200" cy="4873625"/>
          </a:xfrm>
          <a:prstGeom prst="rect">
            <a:avLst/>
          </a:prstGeom>
          <a:noFill/>
          <a:ln>
            <a:noFill/>
          </a:ln>
        </p:spPr>
      </p:sp>
      <p:sp>
        <p:nvSpPr>
          <p:cNvPr id="64" name="Google Shape;64;p2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hyperlink" Target="https://vimeo.com/1003324664" TargetMode="External"/><Relationship Id="rId7" Type="http://schemas.openxmlformats.org/officeDocument/2006/relationships/hyperlink" Target="https://mymedia.bu.edu/media/t/1_f610zmo3"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sites.bu.edu/sisrenewal/files/__restricted/entire-bu-community/Class-Search-Filters-Quick-Card.pdf" TargetMode="External"/><Relationship Id="rId5" Type="http://schemas.openxmlformats.org/officeDocument/2006/relationships/hyperlink" Target="https://mymedia.bu.edu/media/t/1_hoggm77g" TargetMode="External"/><Relationship Id="rId4" Type="http://schemas.openxmlformats.org/officeDocument/2006/relationships/hyperlink" Target="https://mymedia.bu.edu/media/t/1_q122ubij"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www.bu.edu/academics/sar/programs/" TargetMode="External"/><Relationship Id="rId2" Type="http://schemas.openxmlformats.org/officeDocument/2006/relationships/hyperlink" Target="https://www.bu.edu/academics/bulletin/"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www.bu.edu/writingprogram/curriculum/schedule/"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hyperlink" Target="http://www.bu.edu/link/bin/uiscgi_class_topic_writing_pgm_student.pl"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bu.edu/admissions/files/2018/06/Advanced-Credit-Guide.pdf"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hyperlink" Target="https://www.bu.edu/admissions/files/2018/05/ib_course_equivalence.pdf"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bu.edu/hub/hub-courses/" TargetMode="External"/><Relationship Id="rId7"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https://student.bu.edu/MyBU/" TargetMode="External"/><Relationship Id="rId5" Type="http://schemas.openxmlformats.org/officeDocument/2006/relationships/hyperlink" Target="https://www.bu.edu/sargent/files/2023/01/Hub-Map-revised-2022.pdf" TargetMode="External"/><Relationship Id="rId4" Type="http://schemas.openxmlformats.org/officeDocument/2006/relationships/hyperlink" Target="https://www.bu.edu/sargent/student-resources/bu-hub/"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83"/>
        <p:cNvGrpSpPr/>
        <p:nvPr/>
      </p:nvGrpSpPr>
      <p:grpSpPr>
        <a:xfrm>
          <a:off x="0" y="0"/>
          <a:ext cx="0" cy="0"/>
          <a:chOff x="0" y="0"/>
          <a:chExt cx="0" cy="0"/>
        </a:xfrm>
      </p:grpSpPr>
      <p:sp useBgFill="1">
        <p:nvSpPr>
          <p:cNvPr id="1041" name="Rectangle 1040">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Google Shape;84;p1"/>
          <p:cNvSpPr txBox="1">
            <a:spLocks noGrp="1"/>
          </p:cNvSpPr>
          <p:nvPr>
            <p:ph type="title"/>
          </p:nvPr>
        </p:nvSpPr>
        <p:spPr>
          <a:xfrm>
            <a:off x="836678" y="723898"/>
            <a:ext cx="6722361" cy="1495425"/>
          </a:xfrm>
          <a:prstGeom prst="rect">
            <a:avLst/>
          </a:prstGeom>
        </p:spPr>
        <p:txBody>
          <a:bodyPr spcFirstLastPara="1" lIns="91425" tIns="45700" rIns="91425" bIns="45700" anchorCtr="0">
            <a:normAutofit/>
          </a:bodyPr>
          <a:lstStyle/>
          <a:p>
            <a:pPr>
              <a:buClr>
                <a:srgbClr val="C00000"/>
              </a:buClr>
              <a:buSzPts val="4400"/>
            </a:pPr>
            <a:r>
              <a:rPr lang="en-US" sz="3600" b="1" dirty="0">
                <a:solidFill>
                  <a:schemeClr val="tx1"/>
                </a:solidFill>
              </a:rPr>
              <a:t>How to Register</a:t>
            </a:r>
            <a:br>
              <a:rPr lang="en-US" sz="3600" b="1" dirty="0">
                <a:solidFill>
                  <a:schemeClr val="tx1"/>
                </a:solidFill>
              </a:rPr>
            </a:br>
            <a:endParaRPr lang="en-US" sz="3600" dirty="0"/>
          </a:p>
        </p:txBody>
      </p:sp>
      <p:sp>
        <p:nvSpPr>
          <p:cNvPr id="85" name="Google Shape;85;p1"/>
          <p:cNvSpPr txBox="1">
            <a:spLocks noGrp="1"/>
          </p:cNvSpPr>
          <p:nvPr>
            <p:ph type="body" idx="1"/>
          </p:nvPr>
        </p:nvSpPr>
        <p:spPr>
          <a:xfrm>
            <a:off x="836680" y="1036320"/>
            <a:ext cx="6002110" cy="5097781"/>
          </a:xfrm>
          <a:prstGeom prst="rect">
            <a:avLst/>
          </a:prstGeom>
        </p:spPr>
        <p:txBody>
          <a:bodyPr spcFirstLastPara="1" lIns="91425" tIns="45700" rIns="91425" bIns="45700" anchorCtr="0">
            <a:noAutofit/>
          </a:bodyPr>
          <a:lstStyle/>
          <a:p>
            <a:pPr marL="114300" indent="0">
              <a:buNone/>
            </a:pPr>
            <a:endParaRPr lang="en-US" sz="3600" u="sng" dirty="0">
              <a:solidFill>
                <a:srgbClr val="0070C0"/>
              </a:solidFill>
            </a:endParaRPr>
          </a:p>
          <a:p>
            <a:pPr marL="342900">
              <a:buFont typeface="Arial" panose="020B0604020202020204" pitchFamily="34" charset="0"/>
              <a:buChar char="•"/>
            </a:pPr>
            <a:r>
              <a:rPr lang="en-US" sz="2400" dirty="0"/>
              <a:t>Navigating </a:t>
            </a:r>
            <a:r>
              <a:rPr lang="en-US" sz="2400" dirty="0">
                <a:hlinkClick r:id="rId3"/>
              </a:rPr>
              <a:t>MYBU</a:t>
            </a:r>
            <a:endParaRPr lang="en-US" sz="2400" dirty="0"/>
          </a:p>
          <a:p>
            <a:pPr marL="342900">
              <a:buFont typeface="Arial" panose="020B0604020202020204" pitchFamily="34" charset="0"/>
              <a:buChar char="•"/>
            </a:pPr>
            <a:endParaRPr lang="en-US" sz="2400" dirty="0"/>
          </a:p>
          <a:p>
            <a:pPr marL="342900">
              <a:buFont typeface="Arial" panose="020B0604020202020204" pitchFamily="34" charset="0"/>
              <a:buChar char="•"/>
            </a:pPr>
            <a:r>
              <a:rPr lang="en-US" sz="2400" dirty="0"/>
              <a:t>Registration: </a:t>
            </a:r>
            <a:r>
              <a:rPr lang="en-US" sz="2400" dirty="0">
                <a:hlinkClick r:id="rId4" tooltip="https://mymedia.bu.edu/media/t/1_q122ubij"/>
              </a:rPr>
              <a:t>Preparing for Registration</a:t>
            </a:r>
            <a:r>
              <a:rPr lang="en-US" sz="2400" dirty="0"/>
              <a:t> </a:t>
            </a:r>
          </a:p>
          <a:p>
            <a:pPr marL="342900">
              <a:buFont typeface="Arial" panose="020B0604020202020204" pitchFamily="34" charset="0"/>
              <a:buChar char="•"/>
            </a:pPr>
            <a:endParaRPr lang="en-US" sz="2400" dirty="0"/>
          </a:p>
          <a:p>
            <a:pPr marL="342900">
              <a:buFont typeface="Arial" panose="020B0604020202020204" pitchFamily="34" charset="0"/>
              <a:buChar char="•"/>
            </a:pPr>
            <a:r>
              <a:rPr lang="en-US" sz="2400" dirty="0"/>
              <a:t>Registration: </a:t>
            </a:r>
            <a:r>
              <a:rPr lang="en-US" sz="2400" dirty="0">
                <a:hlinkClick r:id="rId5" tooltip="https://mymedia.bu.edu/media/t/1_hoggm77g"/>
              </a:rPr>
              <a:t>Methods for Registration</a:t>
            </a:r>
            <a:endParaRPr lang="en-US" sz="2400" dirty="0"/>
          </a:p>
          <a:p>
            <a:pPr marL="342900">
              <a:buFont typeface="Arial" panose="020B0604020202020204" pitchFamily="34" charset="0"/>
              <a:buChar char="•"/>
            </a:pPr>
            <a:endParaRPr lang="en-US" sz="2400" dirty="0"/>
          </a:p>
          <a:p>
            <a:pPr marL="342900">
              <a:buFont typeface="Arial" panose="020B0604020202020204" pitchFamily="34" charset="0"/>
              <a:buChar char="•"/>
            </a:pPr>
            <a:r>
              <a:rPr lang="en-US" sz="2400" dirty="0"/>
              <a:t>Class Search  (</a:t>
            </a:r>
            <a:r>
              <a:rPr lang="en-US" sz="2400" dirty="0">
                <a:hlinkClick r:id="rId6"/>
              </a:rPr>
              <a:t>Filters Quick Card</a:t>
            </a:r>
            <a:r>
              <a:rPr lang="en-US" sz="2400" dirty="0"/>
              <a:t>, </a:t>
            </a:r>
            <a:r>
              <a:rPr lang="en-US" sz="2400" dirty="0">
                <a:hlinkClick r:id="rId7"/>
              </a:rPr>
              <a:t>Video</a:t>
            </a:r>
            <a:r>
              <a:rPr lang="en-US" sz="2400" dirty="0"/>
              <a:t>) </a:t>
            </a:r>
          </a:p>
          <a:p>
            <a:pPr marL="228600" indent="-228600">
              <a:spcBef>
                <a:spcPts val="0"/>
              </a:spcBef>
              <a:buSzPts val="2800"/>
            </a:pPr>
            <a:endParaRPr lang="en-US" sz="2400" dirty="0"/>
          </a:p>
        </p:txBody>
      </p:sp>
      <p:pic>
        <p:nvPicPr>
          <p:cNvPr id="1026" name="Picture 2">
            <a:extLst>
              <a:ext uri="{FF2B5EF4-FFF2-40B4-BE49-F238E27FC236}">
                <a16:creationId xmlns:a16="http://schemas.microsoft.com/office/drawing/2014/main" id="{2C7A5C25-7B08-4DE5-045F-55D69027BF6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954"/>
          <a:stretch>
            <a:fillRect/>
          </a:stretch>
        </p:blipFill>
        <p:spPr bwMode="auto">
          <a:xfrm>
            <a:off x="7675468" y="574780"/>
            <a:ext cx="4166012" cy="5559321"/>
          </a:xfrm>
          <a:prstGeom prst="rect">
            <a:avLst/>
          </a:prstGeom>
          <a:noFill/>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A05C69E-B132-0791-C75F-560DA706283F}"/>
              </a:ext>
            </a:extLst>
          </p:cNvPr>
          <p:cNvSpPr txBox="1"/>
          <p:nvPr/>
        </p:nvSpPr>
        <p:spPr>
          <a:xfrm>
            <a:off x="883920" y="922557"/>
            <a:ext cx="10896600" cy="6437660"/>
          </a:xfrm>
          <a:prstGeom prst="rect">
            <a:avLst/>
          </a:prstGeom>
          <a:noFill/>
        </p:spPr>
        <p:txBody>
          <a:bodyPr wrap="square">
            <a:spAutoFit/>
          </a:bodyPr>
          <a:lstStyle/>
          <a:p>
            <a:pPr lvl="0">
              <a:spcBef>
                <a:spcPts val="1000"/>
              </a:spcBef>
              <a:buClr>
                <a:schemeClr val="dk1"/>
              </a:buClr>
              <a:buSzPts val="2800"/>
            </a:pPr>
            <a:endParaRPr lang="en-US" sz="2400" dirty="0"/>
          </a:p>
          <a:p>
            <a:pPr marL="228600" lvl="0" indent="-228600">
              <a:spcBef>
                <a:spcPts val="1000"/>
              </a:spcBef>
              <a:buClr>
                <a:schemeClr val="dk1"/>
              </a:buClr>
              <a:buSzPts val="2800"/>
              <a:buChar char="•"/>
            </a:pPr>
            <a:r>
              <a:rPr lang="en-US" sz="2400" dirty="0"/>
              <a:t>The Bulletin has the most complete list of programs and courses: </a:t>
            </a:r>
            <a:r>
              <a:rPr lang="en-US" sz="2400" dirty="0">
                <a:hlinkClick r:id="rId2"/>
              </a:rPr>
              <a:t>bu.edu/academics/bulletin</a:t>
            </a:r>
            <a:endParaRPr lang="en-US" sz="2400" dirty="0"/>
          </a:p>
          <a:p>
            <a:pPr marL="228600" lvl="0" indent="-228600">
              <a:spcBef>
                <a:spcPts val="1000"/>
              </a:spcBef>
              <a:buClr>
                <a:schemeClr val="dk1"/>
              </a:buClr>
              <a:buSzPts val="2800"/>
              <a:buChar char="•"/>
            </a:pPr>
            <a:endParaRPr lang="en-US" sz="2400" dirty="0"/>
          </a:p>
          <a:p>
            <a:pPr marL="228600" indent="-228600">
              <a:spcBef>
                <a:spcPts val="1000"/>
              </a:spcBef>
              <a:buClr>
                <a:schemeClr val="dk1"/>
              </a:buClr>
              <a:buSzPts val="2800"/>
              <a:buFont typeface="Arial"/>
              <a:buChar char="•"/>
            </a:pPr>
            <a:r>
              <a:rPr lang="en-US" sz="2400" dirty="0"/>
              <a:t>Locate your major on the Bulletin website </a:t>
            </a:r>
            <a:r>
              <a:rPr lang="en-US" sz="2400" u="sng" dirty="0">
                <a:hlinkClick r:id="rId3"/>
              </a:rPr>
              <a:t>www.bu.edu/academics/sar/programs/</a:t>
            </a:r>
            <a:r>
              <a:rPr lang="en-US" sz="2400" dirty="0"/>
              <a:t> and scroll down to find the first-year course sequence. </a:t>
            </a:r>
          </a:p>
          <a:p>
            <a:pPr marL="228600" indent="-228600">
              <a:spcBef>
                <a:spcPts val="1000"/>
              </a:spcBef>
              <a:buClr>
                <a:schemeClr val="dk1"/>
              </a:buClr>
              <a:buSzPts val="2800"/>
              <a:buFont typeface="Arial"/>
              <a:buChar char="•"/>
            </a:pPr>
            <a:endParaRPr lang="en-US" sz="2400" dirty="0"/>
          </a:p>
          <a:p>
            <a:pPr marL="228600" lvl="0" indent="-228600">
              <a:spcBef>
                <a:spcPts val="1000"/>
              </a:spcBef>
              <a:buClr>
                <a:schemeClr val="dk1"/>
              </a:buClr>
              <a:buSzPts val="2800"/>
              <a:buChar char="•"/>
            </a:pPr>
            <a:r>
              <a:rPr lang="en-US" sz="2400" dirty="0"/>
              <a:t>If you are undeclared, choose the major that is closest to your current academic goals.</a:t>
            </a:r>
          </a:p>
          <a:p>
            <a:pPr marL="228600" lvl="0" indent="-228600">
              <a:spcBef>
                <a:spcPts val="1000"/>
              </a:spcBef>
              <a:buClr>
                <a:schemeClr val="dk1"/>
              </a:buClr>
              <a:buSzPts val="2800"/>
              <a:buChar char="•"/>
            </a:pPr>
            <a:endParaRPr lang="en-US" sz="2400" dirty="0"/>
          </a:p>
          <a:p>
            <a:pPr marL="228600" lvl="0" indent="-228600">
              <a:spcBef>
                <a:spcPts val="1000"/>
              </a:spcBef>
              <a:buClr>
                <a:schemeClr val="dk1"/>
              </a:buClr>
              <a:buSzPts val="2800"/>
              <a:buChar char="•"/>
            </a:pPr>
            <a:endParaRPr lang="en-US" sz="2400" dirty="0"/>
          </a:p>
          <a:p>
            <a:pPr marL="342900" indent="-342900">
              <a:buFont typeface="Arial" panose="020B0604020202020204" pitchFamily="34" charset="0"/>
              <a:buChar char="•"/>
            </a:pPr>
            <a:endParaRPr lang="en-US" sz="2400" dirty="0"/>
          </a:p>
          <a:p>
            <a:pPr>
              <a:buFont typeface="Arial" panose="020B0604020202020204" pitchFamily="34" charset="0"/>
              <a:buChar char="•"/>
            </a:pPr>
            <a:endParaRPr lang="en-US" dirty="0"/>
          </a:p>
          <a:p>
            <a:pPr>
              <a:buFont typeface="Arial" panose="020B0604020202020204" pitchFamily="34" charset="0"/>
              <a:buChar char="•"/>
            </a:pPr>
            <a:endParaRPr lang="en-US" dirty="0"/>
          </a:p>
          <a:p>
            <a:pPr>
              <a:buFont typeface="Arial" panose="020B0604020202020204" pitchFamily="34" charset="0"/>
              <a:buChar char="•"/>
            </a:pPr>
            <a:endParaRPr lang="en-US" dirty="0"/>
          </a:p>
        </p:txBody>
      </p:sp>
      <p:sp>
        <p:nvSpPr>
          <p:cNvPr id="6" name="TextBox 5">
            <a:extLst>
              <a:ext uri="{FF2B5EF4-FFF2-40B4-BE49-F238E27FC236}">
                <a16:creationId xmlns:a16="http://schemas.microsoft.com/office/drawing/2014/main" id="{FE4FC88F-7079-348E-68DC-FA02393E934E}"/>
              </a:ext>
            </a:extLst>
          </p:cNvPr>
          <p:cNvSpPr txBox="1"/>
          <p:nvPr/>
        </p:nvSpPr>
        <p:spPr>
          <a:xfrm>
            <a:off x="640080" y="441960"/>
            <a:ext cx="6995160" cy="769441"/>
          </a:xfrm>
          <a:prstGeom prst="rect">
            <a:avLst/>
          </a:prstGeom>
          <a:noFill/>
        </p:spPr>
        <p:txBody>
          <a:bodyPr wrap="square" rtlCol="0">
            <a:spAutoFit/>
          </a:bodyPr>
          <a:lstStyle/>
          <a:p>
            <a:r>
              <a:rPr lang="en-US" sz="4400" dirty="0">
                <a:latin typeface="Calibri" panose="020F0502020204030204" pitchFamily="34" charset="0"/>
                <a:cs typeface="Calibri" panose="020F0502020204030204" pitchFamily="34" charset="0"/>
              </a:rPr>
              <a:t>Course Curriculum</a:t>
            </a:r>
            <a:r>
              <a:rPr lang="en-US" sz="3200" dirty="0"/>
              <a:t>:</a:t>
            </a:r>
          </a:p>
        </p:txBody>
      </p:sp>
    </p:spTree>
    <p:extLst>
      <p:ext uri="{BB962C8B-B14F-4D97-AF65-F5344CB8AC3E}">
        <p14:creationId xmlns:p14="http://schemas.microsoft.com/office/powerpoint/2010/main" val="1572643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0">
          <a:extLst>
            <a:ext uri="{FF2B5EF4-FFF2-40B4-BE49-F238E27FC236}">
              <a16:creationId xmlns:a16="http://schemas.microsoft.com/office/drawing/2014/main" id="{2B1261A3-60F4-86EB-7618-25E40ACBB1C4}"/>
            </a:ext>
          </a:extLst>
        </p:cNvPr>
        <p:cNvGrpSpPr/>
        <p:nvPr/>
      </p:nvGrpSpPr>
      <p:grpSpPr>
        <a:xfrm>
          <a:off x="0" y="0"/>
          <a:ext cx="0" cy="0"/>
          <a:chOff x="0" y="0"/>
          <a:chExt cx="0" cy="0"/>
        </a:xfrm>
      </p:grpSpPr>
      <p:sp>
        <p:nvSpPr>
          <p:cNvPr id="91" name="Google Shape;91;p2">
            <a:extLst>
              <a:ext uri="{FF2B5EF4-FFF2-40B4-BE49-F238E27FC236}">
                <a16:creationId xmlns:a16="http://schemas.microsoft.com/office/drawing/2014/main" id="{5394CBBD-F9A3-AC05-AE30-45F90C399E95}"/>
              </a:ext>
            </a:extLst>
          </p:cNvPr>
          <p:cNvSpPr txBox="1">
            <a:spLocks noGrp="1"/>
          </p:cNvSpPr>
          <p:nvPr>
            <p:ph type="title"/>
          </p:nvPr>
        </p:nvSpPr>
        <p:spPr>
          <a:xfrm>
            <a:off x="324989" y="128186"/>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400"/>
              <a:buFont typeface="Calibri"/>
              <a:buNone/>
            </a:pPr>
            <a:r>
              <a:rPr lang="en-US" b="1" dirty="0">
                <a:solidFill>
                  <a:schemeClr val="tx1"/>
                </a:solidFill>
              </a:rPr>
              <a:t>Additional Registration Information</a:t>
            </a:r>
            <a:endParaRPr dirty="0">
              <a:solidFill>
                <a:schemeClr val="tx1"/>
              </a:solidFill>
            </a:endParaRPr>
          </a:p>
        </p:txBody>
      </p:sp>
      <p:sp>
        <p:nvSpPr>
          <p:cNvPr id="92" name="Google Shape;92;p2">
            <a:extLst>
              <a:ext uri="{FF2B5EF4-FFF2-40B4-BE49-F238E27FC236}">
                <a16:creationId xmlns:a16="http://schemas.microsoft.com/office/drawing/2014/main" id="{2214E725-2956-8526-2B14-F7CA245A9EB9}"/>
              </a:ext>
            </a:extLst>
          </p:cNvPr>
          <p:cNvSpPr txBox="1">
            <a:spLocks noGrp="1"/>
          </p:cNvSpPr>
          <p:nvPr>
            <p:ph type="body" idx="1"/>
          </p:nvPr>
        </p:nvSpPr>
        <p:spPr>
          <a:xfrm>
            <a:off x="324988" y="1199851"/>
            <a:ext cx="10885317" cy="4868440"/>
          </a:xfrm>
          <a:prstGeom prst="rect">
            <a:avLst/>
          </a:prstGeom>
          <a:noFill/>
          <a:ln>
            <a:noFill/>
          </a:ln>
        </p:spPr>
        <p:txBody>
          <a:bodyPr spcFirstLastPara="1" wrap="square" lIns="91425" tIns="45700" rIns="91425" bIns="45700" anchor="t" anchorCtr="0">
            <a:normAutofit/>
          </a:bodyPr>
          <a:lstStyle/>
          <a:p>
            <a:r>
              <a:rPr lang="en-US" sz="2400" b="1" dirty="0"/>
              <a:t>Typical Course Load:</a:t>
            </a:r>
            <a:br>
              <a:rPr lang="en-US" sz="2400" dirty="0"/>
            </a:br>
            <a:r>
              <a:rPr lang="en-US" sz="2400" dirty="0"/>
              <a:t>Register for </a:t>
            </a:r>
            <a:r>
              <a:rPr lang="en-US" sz="2400" b="1" dirty="0"/>
              <a:t>16–18 units</a:t>
            </a:r>
            <a:r>
              <a:rPr lang="en-US" sz="2400" dirty="0"/>
              <a:t> per semester to stay on track for graduation.</a:t>
            </a:r>
          </a:p>
          <a:p>
            <a:r>
              <a:rPr lang="en-US" sz="2400" b="1" dirty="0"/>
              <a:t>SAR HP 150 </a:t>
            </a:r>
            <a:r>
              <a:rPr lang="en-US" sz="2400" dirty="0"/>
              <a:t>Must be taken in your </a:t>
            </a:r>
            <a:r>
              <a:rPr lang="en-US" sz="2400" b="1" dirty="0"/>
              <a:t>first semester</a:t>
            </a:r>
            <a:r>
              <a:rPr lang="en-US" sz="2400" dirty="0"/>
              <a:t>.</a:t>
            </a:r>
          </a:p>
          <a:p>
            <a:r>
              <a:rPr lang="en-US" sz="2400" b="1" dirty="0"/>
              <a:t>SAR HP 151 </a:t>
            </a:r>
            <a:r>
              <a:rPr lang="en-US" sz="2400" dirty="0"/>
              <a:t>Required by the end of your </a:t>
            </a:r>
            <a:r>
              <a:rPr lang="en-US" sz="2400" b="1" dirty="0"/>
              <a:t>first year</a:t>
            </a:r>
            <a:r>
              <a:rPr lang="en-US" sz="2400" dirty="0"/>
              <a:t>.</a:t>
            </a:r>
            <a:br>
              <a:rPr lang="en-US" sz="2400" dirty="0"/>
            </a:br>
            <a:r>
              <a:rPr lang="en-US" sz="2400" dirty="0"/>
              <a:t>Can be taken in </a:t>
            </a:r>
            <a:r>
              <a:rPr lang="en-US" sz="2400" b="1" dirty="0"/>
              <a:t>either the first or second semester</a:t>
            </a:r>
            <a:r>
              <a:rPr lang="en-US" sz="2400" dirty="0"/>
              <a:t>, in addition to your 16-unit load.</a:t>
            </a:r>
          </a:p>
          <a:p>
            <a:r>
              <a:rPr lang="en-US" sz="2400" b="1" dirty="0"/>
              <a:t>Premed Students, </a:t>
            </a:r>
            <a:r>
              <a:rPr lang="en-US" sz="2400" b="1" dirty="0" err="1"/>
              <a:t>PrePA</a:t>
            </a:r>
            <a:r>
              <a:rPr lang="en-US" sz="2400" b="1" dirty="0"/>
              <a:t> (Physician Assistant), Predental Students</a:t>
            </a:r>
            <a:endParaRPr lang="en-US" sz="2400" dirty="0"/>
          </a:p>
          <a:p>
            <a:pPr lvl="1"/>
            <a:r>
              <a:rPr lang="en-US" dirty="0"/>
              <a:t>Take </a:t>
            </a:r>
            <a:r>
              <a:rPr lang="en-US" b="1" dirty="0"/>
              <a:t>CAS BI 107</a:t>
            </a:r>
            <a:r>
              <a:rPr lang="en-US" dirty="0"/>
              <a:t> (unless you have AP or IB credit).</a:t>
            </a:r>
          </a:p>
          <a:p>
            <a:pPr lvl="1"/>
            <a:r>
              <a:rPr lang="en-US" dirty="0"/>
              <a:t>Take </a:t>
            </a:r>
            <a:r>
              <a:rPr lang="en-US" b="1" dirty="0"/>
              <a:t>CAS CH 101</a:t>
            </a:r>
            <a:r>
              <a:rPr lang="en-US" dirty="0"/>
              <a:t> (</a:t>
            </a:r>
            <a:r>
              <a:rPr lang="en-US" i="1" dirty="0"/>
              <a:t>required</a:t>
            </a:r>
            <a:r>
              <a:rPr lang="en-US" dirty="0"/>
              <a:t>, even if you have IB credit — AP credit does </a:t>
            </a:r>
            <a:r>
              <a:rPr lang="en-US" b="1" dirty="0"/>
              <a:t>not</a:t>
            </a:r>
            <a:r>
              <a:rPr lang="en-US" dirty="0"/>
              <a:t> apply).</a:t>
            </a:r>
          </a:p>
          <a:p>
            <a:pPr lvl="1"/>
            <a:r>
              <a:rPr lang="en-US" i="1" dirty="0"/>
              <a:t>(More info on AP/IB slide)</a:t>
            </a:r>
            <a:endParaRPr lang="en-US" dirty="0"/>
          </a:p>
          <a:p>
            <a:endParaRPr lang="en-US" dirty="0"/>
          </a:p>
          <a:p>
            <a:pPr marL="228600" indent="-228600">
              <a:spcBef>
                <a:spcPts val="0"/>
              </a:spcBef>
              <a:buSzPts val="2800"/>
            </a:pPr>
            <a:endParaRPr lang="en-US" sz="2200" dirty="0"/>
          </a:p>
        </p:txBody>
      </p:sp>
    </p:spTree>
    <p:extLst>
      <p:ext uri="{BB962C8B-B14F-4D97-AF65-F5344CB8AC3E}">
        <p14:creationId xmlns:p14="http://schemas.microsoft.com/office/powerpoint/2010/main" val="1748300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1"/>
          <p:cNvSpPr txBox="1">
            <a:spLocks noGrp="1"/>
          </p:cNvSpPr>
          <p:nvPr>
            <p:ph type="title"/>
          </p:nvPr>
        </p:nvSpPr>
        <p:spPr>
          <a:xfrm>
            <a:off x="289728" y="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t>Selecting a </a:t>
            </a:r>
            <a:r>
              <a:rPr lang="en-US" b="1" dirty="0">
                <a:solidFill>
                  <a:srgbClr val="1F3864"/>
                </a:solidFill>
              </a:rPr>
              <a:t>WR120</a:t>
            </a:r>
            <a:r>
              <a:rPr lang="en-US" dirty="0"/>
              <a:t> course</a:t>
            </a:r>
            <a:endParaRPr dirty="0"/>
          </a:p>
        </p:txBody>
      </p:sp>
      <p:sp>
        <p:nvSpPr>
          <p:cNvPr id="171" name="Google Shape;171;p11"/>
          <p:cNvSpPr txBox="1">
            <a:spLocks noGrp="1"/>
          </p:cNvSpPr>
          <p:nvPr>
            <p:ph type="body" idx="1"/>
          </p:nvPr>
        </p:nvSpPr>
        <p:spPr>
          <a:xfrm>
            <a:off x="202769" y="1007390"/>
            <a:ext cx="11033502" cy="5332449"/>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endParaRPr lang="en-US" dirty="0"/>
          </a:p>
          <a:p>
            <a:pPr marL="228600" lvl="0" indent="-228600" algn="l" rtl="0">
              <a:lnSpc>
                <a:spcPct val="90000"/>
              </a:lnSpc>
              <a:spcBef>
                <a:spcPts val="0"/>
              </a:spcBef>
              <a:spcAft>
                <a:spcPts val="0"/>
              </a:spcAft>
              <a:buClr>
                <a:schemeClr val="dk1"/>
              </a:buClr>
              <a:buSzPts val="2800"/>
              <a:buChar char="•"/>
            </a:pPr>
            <a:r>
              <a:rPr lang="en-US" dirty="0"/>
              <a:t>You will be taking a first-year writing course, CAS WR120. These cover a wide range of topics so look for a section that you find interesting.</a:t>
            </a:r>
          </a:p>
          <a:p>
            <a:pPr marL="228600" lvl="0" indent="-228600" algn="l" rtl="0">
              <a:lnSpc>
                <a:spcPct val="90000"/>
              </a:lnSpc>
              <a:spcBef>
                <a:spcPts val="0"/>
              </a:spcBef>
              <a:spcAft>
                <a:spcPts val="0"/>
              </a:spcAft>
              <a:buClr>
                <a:schemeClr val="dk1"/>
              </a:buClr>
              <a:buSzPts val="2800"/>
              <a:buChar char="•"/>
            </a:pPr>
            <a:endParaRPr dirty="0"/>
          </a:p>
          <a:p>
            <a:pPr marL="228600" lvl="0" indent="-228600">
              <a:buSzPts val="2800"/>
            </a:pPr>
            <a:r>
              <a:rPr lang="en-US" dirty="0"/>
              <a:t>Fall writing sections: </a:t>
            </a:r>
            <a:r>
              <a:rPr lang="en-US" dirty="0">
                <a:hlinkClick r:id="rId3"/>
              </a:rPr>
              <a:t>https://</a:t>
            </a:r>
            <a:r>
              <a:rPr lang="en-US" dirty="0" err="1">
                <a:hlinkClick r:id="rId3"/>
              </a:rPr>
              <a:t>www.bu.edu</a:t>
            </a:r>
            <a:r>
              <a:rPr lang="en-US" dirty="0">
                <a:hlinkClick r:id="rId3"/>
              </a:rPr>
              <a:t>/</a:t>
            </a:r>
            <a:r>
              <a:rPr lang="en-US" dirty="0" err="1">
                <a:hlinkClick r:id="rId3"/>
              </a:rPr>
              <a:t>writingprogram</a:t>
            </a:r>
            <a:r>
              <a:rPr lang="en-US" dirty="0">
                <a:hlinkClick r:id="rId3"/>
              </a:rPr>
              <a:t>/curriculum/schedule/</a:t>
            </a:r>
            <a:endParaRPr u="sng" dirty="0">
              <a:solidFill>
                <a:schemeClr val="hlink"/>
              </a:solidFill>
              <a:hlinkClick r:id="rId4"/>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2"/>
          <p:cNvSpPr txBox="1">
            <a:spLocks noGrp="1"/>
          </p:cNvSpPr>
          <p:nvPr>
            <p:ph type="title"/>
          </p:nvPr>
        </p:nvSpPr>
        <p:spPr>
          <a:xfrm>
            <a:off x="324989" y="128186"/>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70C0"/>
              </a:buClr>
              <a:buSzPts val="4400"/>
              <a:buFont typeface="Calibri"/>
              <a:buNone/>
            </a:pPr>
            <a:r>
              <a:rPr lang="en-US" b="1" dirty="0">
                <a:solidFill>
                  <a:schemeClr val="tx1"/>
                </a:solidFill>
              </a:rPr>
              <a:t>AP or IB credit</a:t>
            </a:r>
            <a:endParaRPr dirty="0">
              <a:solidFill>
                <a:schemeClr val="tx1"/>
              </a:solidFill>
            </a:endParaRPr>
          </a:p>
        </p:txBody>
      </p:sp>
      <p:sp>
        <p:nvSpPr>
          <p:cNvPr id="92" name="Google Shape;92;p2"/>
          <p:cNvSpPr txBox="1">
            <a:spLocks noGrp="1"/>
          </p:cNvSpPr>
          <p:nvPr>
            <p:ph type="body" idx="1"/>
          </p:nvPr>
        </p:nvSpPr>
        <p:spPr>
          <a:xfrm>
            <a:off x="324988" y="1199851"/>
            <a:ext cx="10885317" cy="4347725"/>
          </a:xfrm>
          <a:prstGeom prst="rect">
            <a:avLst/>
          </a:prstGeom>
          <a:noFill/>
          <a:ln>
            <a:noFill/>
          </a:ln>
        </p:spPr>
        <p:txBody>
          <a:bodyPr spcFirstLastPara="1" wrap="square" lIns="91425" tIns="45700" rIns="91425" bIns="45700" anchor="t" anchorCtr="0">
            <a:normAutofit/>
          </a:bodyPr>
          <a:lstStyle/>
          <a:p>
            <a:pPr marL="228600" indent="-228600">
              <a:spcBef>
                <a:spcPts val="0"/>
              </a:spcBef>
              <a:buSzPts val="2800"/>
            </a:pPr>
            <a:r>
              <a:rPr lang="en-US" sz="2600" b="1" dirty="0"/>
              <a:t>AP and IB courses:  </a:t>
            </a:r>
            <a:r>
              <a:rPr lang="en-US" sz="2600" dirty="0"/>
              <a:t>If you have not yet received your score, register for the required course (e.g. CAS PS101 for AP Psychology).  If you have received advanced placement credit, you may be able to opt out of the course: </a:t>
            </a:r>
          </a:p>
          <a:p>
            <a:pPr marL="228600" indent="-228600">
              <a:spcBef>
                <a:spcPts val="0"/>
              </a:spcBef>
              <a:buSzPts val="2800"/>
            </a:pPr>
            <a:endParaRPr lang="en-US" sz="2600" dirty="0"/>
          </a:p>
          <a:p>
            <a:pPr marL="685800" lvl="1" indent="-228600">
              <a:spcBef>
                <a:spcPts val="0"/>
              </a:spcBef>
              <a:buSzPts val="2800"/>
            </a:pPr>
            <a:r>
              <a:rPr lang="en-US" sz="2600" dirty="0">
                <a:solidFill>
                  <a:schemeClr val="hlink"/>
                </a:solidFill>
                <a:hlinkClick r:id="rId3">
                  <a:extLst>
                    <a:ext uri="{A12FA001-AC4F-418D-AE19-62706E023703}">
                      <ahyp:hlinkClr xmlns:ahyp="http://schemas.microsoft.com/office/drawing/2018/hyperlinkcolor" val="tx"/>
                    </a:ext>
                  </a:extLst>
                </a:hlinkClick>
              </a:rPr>
              <a:t>Advanced Credit (AP) Guide </a:t>
            </a:r>
            <a:endParaRPr lang="en-US" sz="2600" dirty="0">
              <a:solidFill>
                <a:schemeClr val="hlink"/>
              </a:solidFill>
            </a:endParaRPr>
          </a:p>
          <a:p>
            <a:pPr marL="685800" lvl="1" indent="-228600">
              <a:spcBef>
                <a:spcPts val="0"/>
              </a:spcBef>
              <a:buSzPts val="2800"/>
            </a:pPr>
            <a:r>
              <a:rPr lang="en-US" sz="2600" dirty="0">
                <a:hlinkClick r:id="rId4"/>
              </a:rPr>
              <a:t>International Baccalaureate Guide</a:t>
            </a:r>
            <a:endParaRPr lang="en-US" sz="2600" dirty="0"/>
          </a:p>
          <a:p>
            <a:pPr marL="685800" lvl="1" indent="-228600">
              <a:spcBef>
                <a:spcPts val="0"/>
              </a:spcBef>
              <a:buSzPts val="2800"/>
            </a:pPr>
            <a:endParaRPr lang="en-US" sz="2600" dirty="0"/>
          </a:p>
          <a:p>
            <a:pPr marL="228600" lvl="0" indent="-228600" algn="l" rtl="0">
              <a:lnSpc>
                <a:spcPct val="90000"/>
              </a:lnSpc>
              <a:spcBef>
                <a:spcPts val="1000"/>
              </a:spcBef>
              <a:spcAft>
                <a:spcPts val="0"/>
              </a:spcAft>
              <a:buClr>
                <a:schemeClr val="dk1"/>
              </a:buClr>
              <a:buSzPts val="2800"/>
              <a:buChar char="•"/>
            </a:pPr>
            <a:r>
              <a:rPr lang="en-US" sz="2600" dirty="0"/>
              <a:t>You can replace the course with a </a:t>
            </a:r>
            <a:r>
              <a:rPr lang="en-US" sz="2600" u="sng" dirty="0"/>
              <a:t>4-unit </a:t>
            </a:r>
            <a:r>
              <a:rPr lang="en-US" sz="2600" dirty="0"/>
              <a:t>elective, HUB requirement or a course from a future semester. Sciences are only offered fall or spring, so you cannot advance sciences. Additionally, you cannot advance WR151,WR151 or WR153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12"/>
          <p:cNvSpPr txBox="1">
            <a:spLocks noGrp="1"/>
          </p:cNvSpPr>
          <p:nvPr>
            <p:ph type="title"/>
          </p:nvPr>
        </p:nvSpPr>
        <p:spPr>
          <a:xfrm>
            <a:off x="598714" y="248784"/>
            <a:ext cx="10515600" cy="1325563"/>
          </a:xfrm>
          <a:prstGeom prst="rect">
            <a:avLst/>
          </a:prstGeom>
          <a:noFill/>
          <a:ln>
            <a:noFill/>
          </a:ln>
        </p:spPr>
        <p:txBody>
          <a:bodyPr spcFirstLastPara="1" wrap="square" lIns="91425" tIns="45700" rIns="91425" bIns="45700" anchor="ctr" anchorCtr="0">
            <a:normAutofit/>
          </a:bodyPr>
          <a:lstStyle/>
          <a:p>
            <a:pPr lvl="0">
              <a:buClr>
                <a:srgbClr val="C00000"/>
              </a:buClr>
              <a:buSzPts val="4400"/>
            </a:pPr>
            <a:r>
              <a:rPr lang="en-US" b="1" dirty="0">
                <a:solidFill>
                  <a:srgbClr val="C00000"/>
                </a:solidFill>
              </a:rPr>
              <a:t>BU Hub Req </a:t>
            </a:r>
            <a:r>
              <a:rPr lang="en-US" b="1" dirty="0">
                <a:solidFill>
                  <a:schemeClr val="tx1"/>
                </a:solidFill>
              </a:rPr>
              <a:t>Requirements</a:t>
            </a:r>
            <a:endParaRPr dirty="0">
              <a:solidFill>
                <a:schemeClr val="tx1"/>
              </a:solidFill>
            </a:endParaRPr>
          </a:p>
        </p:txBody>
      </p:sp>
      <p:sp>
        <p:nvSpPr>
          <p:cNvPr id="179" name="Google Shape;179;p12"/>
          <p:cNvSpPr txBox="1">
            <a:spLocks noGrp="1"/>
          </p:cNvSpPr>
          <p:nvPr>
            <p:ph type="body" idx="1"/>
          </p:nvPr>
        </p:nvSpPr>
        <p:spPr>
          <a:xfrm>
            <a:off x="598714" y="1574347"/>
            <a:ext cx="10515600" cy="4351338"/>
          </a:xfrm>
          <a:prstGeom prst="rect">
            <a:avLst/>
          </a:prstGeom>
          <a:noFill/>
          <a:ln>
            <a:noFill/>
          </a:ln>
        </p:spPr>
        <p:txBody>
          <a:bodyPr spcFirstLastPara="1" wrap="square" lIns="91425" tIns="45700" rIns="91425" bIns="45700" anchor="t" anchorCtr="0">
            <a:normAutofit lnSpcReduction="10000"/>
          </a:bodyPr>
          <a:lstStyle/>
          <a:p>
            <a:pPr indent="-457200">
              <a:spcBef>
                <a:spcPts val="0"/>
              </a:spcBef>
              <a:buSzPts val="3200"/>
            </a:pPr>
            <a:endParaRPr lang="en-US" sz="3200" dirty="0">
              <a:solidFill>
                <a:srgbClr val="00B0F0"/>
              </a:solidFill>
              <a:hlinkClick r:id="rId3">
                <a:extLst>
                  <a:ext uri="{A12FA001-AC4F-418D-AE19-62706E023703}">
                    <ahyp:hlinkClr xmlns:ahyp="http://schemas.microsoft.com/office/drawing/2018/hyperlinkcolor" val="tx"/>
                  </a:ext>
                </a:extLst>
              </a:hlinkClick>
            </a:endParaRPr>
          </a:p>
          <a:p>
            <a:pPr indent="-457200">
              <a:spcBef>
                <a:spcPts val="0"/>
              </a:spcBef>
              <a:buSzPts val="3200"/>
            </a:pPr>
            <a:r>
              <a:rPr lang="en-US" dirty="0">
                <a:solidFill>
                  <a:schemeClr val="accent1"/>
                </a:solidFill>
                <a:hlinkClick r:id="rId3">
                  <a:extLst>
                    <a:ext uri="{A12FA001-AC4F-418D-AE19-62706E023703}">
                      <ahyp:hlinkClr xmlns:ahyp="http://schemas.microsoft.com/office/drawing/2018/hyperlinkcolor" val="tx"/>
                    </a:ext>
                  </a:extLst>
                </a:hlinkClick>
              </a:rPr>
              <a:t>https://</a:t>
            </a:r>
            <a:r>
              <a:rPr lang="en-US" dirty="0" err="1">
                <a:solidFill>
                  <a:schemeClr val="accent1"/>
                </a:solidFill>
                <a:hlinkClick r:id="rId3">
                  <a:extLst>
                    <a:ext uri="{A12FA001-AC4F-418D-AE19-62706E023703}">
                      <ahyp:hlinkClr xmlns:ahyp="http://schemas.microsoft.com/office/drawing/2018/hyperlinkcolor" val="tx"/>
                    </a:ext>
                  </a:extLst>
                </a:hlinkClick>
              </a:rPr>
              <a:t>www.bu.edu</a:t>
            </a:r>
            <a:r>
              <a:rPr lang="en-US" dirty="0">
                <a:solidFill>
                  <a:schemeClr val="accent1"/>
                </a:solidFill>
                <a:hlinkClick r:id="rId3">
                  <a:extLst>
                    <a:ext uri="{A12FA001-AC4F-418D-AE19-62706E023703}">
                      <ahyp:hlinkClr xmlns:ahyp="http://schemas.microsoft.com/office/drawing/2018/hyperlinkcolor" val="tx"/>
                    </a:ext>
                  </a:extLst>
                </a:hlinkClick>
              </a:rPr>
              <a:t>/hub/hub-courses/</a:t>
            </a:r>
            <a:endParaRPr lang="en-US" dirty="0">
              <a:solidFill>
                <a:schemeClr val="accent1"/>
              </a:solidFill>
            </a:endParaRPr>
          </a:p>
          <a:p>
            <a:pPr indent="-457200">
              <a:spcBef>
                <a:spcPts val="0"/>
              </a:spcBef>
              <a:buSzPts val="3200"/>
            </a:pPr>
            <a:endParaRPr lang="en-US" dirty="0"/>
          </a:p>
          <a:p>
            <a:pPr indent="-457200">
              <a:spcBef>
                <a:spcPts val="0"/>
              </a:spcBef>
              <a:buSzPts val="3200"/>
            </a:pPr>
            <a:r>
              <a:rPr lang="en-US" dirty="0"/>
              <a:t>You can find more information on the </a:t>
            </a:r>
            <a:r>
              <a:rPr lang="en-US" dirty="0">
                <a:solidFill>
                  <a:schemeClr val="accent1"/>
                </a:solidFill>
                <a:hlinkClick r:id="rId4">
                  <a:extLst>
                    <a:ext uri="{A12FA001-AC4F-418D-AE19-62706E023703}">
                      <ahyp:hlinkClr xmlns:ahyp="http://schemas.microsoft.com/office/drawing/2018/hyperlinkcolor" val="tx"/>
                    </a:ext>
                  </a:extLst>
                </a:hlinkClick>
              </a:rPr>
              <a:t>Sargent HUB page </a:t>
            </a:r>
            <a:endParaRPr lang="en-US" dirty="0">
              <a:solidFill>
                <a:schemeClr val="accent1"/>
              </a:solidFill>
            </a:endParaRPr>
          </a:p>
          <a:p>
            <a:pPr indent="-457200">
              <a:spcBef>
                <a:spcPts val="0"/>
              </a:spcBef>
              <a:buSzPts val="3200"/>
            </a:pPr>
            <a:endParaRPr lang="en-US" u="sng" dirty="0">
              <a:solidFill>
                <a:srgbClr val="0563C1"/>
              </a:solidFill>
              <a:hlinkClick r:id="rId5">
                <a:extLst>
                  <a:ext uri="{A12FA001-AC4F-418D-AE19-62706E023703}">
                    <ahyp:hlinkClr xmlns:ahyp="http://schemas.microsoft.com/office/drawing/2018/hyperlinkcolor" val="tx"/>
                  </a:ext>
                </a:extLst>
              </a:hlinkClick>
            </a:endParaRPr>
          </a:p>
          <a:p>
            <a:pPr indent="-457200">
              <a:spcBef>
                <a:spcPts val="0"/>
              </a:spcBef>
              <a:buSzPts val="3200"/>
            </a:pPr>
            <a:r>
              <a:rPr lang="en-US" u="sng" dirty="0">
                <a:solidFill>
                  <a:schemeClr val="accent1"/>
                </a:solidFill>
                <a:hlinkClick r:id="rId5">
                  <a:extLst>
                    <a:ext uri="{A12FA001-AC4F-418D-AE19-62706E023703}">
                      <ahyp:hlinkClr xmlns:ahyp="http://schemas.microsoft.com/office/drawing/2018/hyperlinkcolor" val="tx"/>
                    </a:ext>
                  </a:extLst>
                </a:hlinkClick>
              </a:rPr>
              <a:t>HUB Chart</a:t>
            </a:r>
            <a:r>
              <a:rPr lang="en-US" dirty="0">
                <a:solidFill>
                  <a:schemeClr val="accent1"/>
                </a:solidFill>
              </a:rPr>
              <a:t>: </a:t>
            </a:r>
            <a:r>
              <a:rPr lang="en-US" dirty="0"/>
              <a:t>areas with a red </a:t>
            </a:r>
            <a:r>
              <a:rPr lang="en-US" dirty="0">
                <a:solidFill>
                  <a:srgbClr val="FF0000"/>
                </a:solidFill>
              </a:rPr>
              <a:t>HUB</a:t>
            </a:r>
            <a:r>
              <a:rPr lang="en-US" dirty="0">
                <a:solidFill>
                  <a:schemeClr val="tx1"/>
                </a:solidFill>
              </a:rPr>
              <a:t> are areas that you need to fulfill for your major</a:t>
            </a:r>
          </a:p>
          <a:p>
            <a:pPr indent="-457200">
              <a:spcBef>
                <a:spcPts val="0"/>
              </a:spcBef>
              <a:buSzPts val="3200"/>
            </a:pPr>
            <a:endParaRPr lang="en-US" dirty="0">
              <a:solidFill>
                <a:schemeClr val="tx1"/>
              </a:solidFill>
            </a:endParaRPr>
          </a:p>
          <a:p>
            <a:pPr indent="-457200">
              <a:spcBef>
                <a:spcPts val="0"/>
              </a:spcBef>
              <a:buSzPts val="3200"/>
            </a:pPr>
            <a:r>
              <a:rPr lang="en-US" dirty="0">
                <a:solidFill>
                  <a:schemeClr val="tx1"/>
                </a:solidFill>
              </a:rPr>
              <a:t>You can find a HUB requirements on </a:t>
            </a:r>
            <a:r>
              <a:rPr lang="en-US" dirty="0">
                <a:hlinkClick r:id="rId6"/>
              </a:rPr>
              <a:t>MyBU Student Portal</a:t>
            </a:r>
            <a:r>
              <a:rPr lang="en-US" dirty="0"/>
              <a:t> </a:t>
            </a:r>
            <a:r>
              <a:rPr lang="en-US" dirty="0">
                <a:solidFill>
                  <a:schemeClr val="tx1"/>
                </a:solidFill>
              </a:rPr>
              <a:t>: Go to </a:t>
            </a:r>
            <a:r>
              <a:rPr lang="en-US" dirty="0"/>
              <a:t>Class Search (see "More Filters"&gt; "Course Attributes", select "Hub Requirement")</a:t>
            </a:r>
          </a:p>
          <a:p>
            <a:pPr indent="-457200">
              <a:spcBef>
                <a:spcPts val="0"/>
              </a:spcBef>
              <a:buSzPts val="3200"/>
            </a:pPr>
            <a:endParaRPr lang="en-US" dirty="0">
              <a:solidFill>
                <a:schemeClr val="tx1"/>
              </a:solidFill>
            </a:endParaRPr>
          </a:p>
          <a:p>
            <a:pPr indent="-457200">
              <a:spcBef>
                <a:spcPts val="0"/>
              </a:spcBef>
              <a:buSzPts val="3200"/>
            </a:pPr>
            <a:endParaRPr lang="en-US" dirty="0">
              <a:solidFill>
                <a:schemeClr val="tx1"/>
              </a:solidFill>
            </a:endParaRPr>
          </a:p>
          <a:p>
            <a:pPr marL="0" indent="0">
              <a:spcBef>
                <a:spcPts val="0"/>
              </a:spcBef>
              <a:buSzPts val="3200"/>
              <a:buNone/>
            </a:pPr>
            <a:endParaRPr lang="en-US" sz="3200" dirty="0"/>
          </a:p>
          <a:p>
            <a:pPr marL="0" indent="0">
              <a:spcBef>
                <a:spcPts val="0"/>
              </a:spcBef>
              <a:buSzPts val="3200"/>
              <a:buNone/>
            </a:pPr>
            <a:endParaRPr lang="en-US" sz="3200" dirty="0"/>
          </a:p>
          <a:p>
            <a:pPr marL="0" lvl="0" indent="0" algn="l" rtl="0">
              <a:lnSpc>
                <a:spcPct val="90000"/>
              </a:lnSpc>
              <a:spcBef>
                <a:spcPts val="1000"/>
              </a:spcBef>
              <a:spcAft>
                <a:spcPts val="0"/>
              </a:spcAft>
              <a:buClr>
                <a:schemeClr val="dk1"/>
              </a:buClr>
              <a:buSzPts val="2800"/>
              <a:buNone/>
            </a:pPr>
            <a:endParaRPr dirty="0"/>
          </a:p>
        </p:txBody>
      </p:sp>
      <p:pic>
        <p:nvPicPr>
          <p:cNvPr id="180" name="Google Shape;180;p12"/>
          <p:cNvPicPr preferRelativeResize="0"/>
          <p:nvPr/>
        </p:nvPicPr>
        <p:blipFill rotWithShape="1">
          <a:blip r:embed="rId7">
            <a:alphaModFix/>
          </a:blip>
          <a:srcRect/>
          <a:stretch/>
        </p:blipFill>
        <p:spPr>
          <a:xfrm>
            <a:off x="468765" y="489515"/>
            <a:ext cx="2956538" cy="885599"/>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25960</TotalTime>
  <Words>439</Words>
  <Application>Microsoft Macintosh PowerPoint</Application>
  <PresentationFormat>Widescreen</PresentationFormat>
  <Paragraphs>52</Paragraphs>
  <Slides>6</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Office Theme</vt:lpstr>
      <vt:lpstr>How to Register </vt:lpstr>
      <vt:lpstr>PowerPoint Presentation</vt:lpstr>
      <vt:lpstr>Additional Registration Information</vt:lpstr>
      <vt:lpstr>Selecting a WR120 course</vt:lpstr>
      <vt:lpstr>AP or IB credit</vt:lpstr>
      <vt:lpstr>BU Hub Req Requirements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BU Sargent College</dc:title>
  <dc:creator>Macalintal, Debbie O</dc:creator>
  <cp:lastModifiedBy>Nicholson, Heather</cp:lastModifiedBy>
  <cp:revision>30</cp:revision>
  <dcterms:created xsi:type="dcterms:W3CDTF">2018-02-22T19:07:21Z</dcterms:created>
  <dcterms:modified xsi:type="dcterms:W3CDTF">2026-05-20T13:37:37Z</dcterms:modified>
</cp:coreProperties>
</file>