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25" r:id="rId5"/>
    <p:sldMasterId id="2147483830" r:id="rId6"/>
    <p:sldMasterId id="2147483853" r:id="rId7"/>
  </p:sldMasterIdLst>
  <p:notesMasterIdLst>
    <p:notesMasterId r:id="rId72"/>
  </p:notesMasterIdLst>
  <p:handoutMasterIdLst>
    <p:handoutMasterId r:id="rId73"/>
  </p:handoutMasterIdLst>
  <p:sldIdLst>
    <p:sldId id="683" r:id="rId8"/>
    <p:sldId id="672" r:id="rId9"/>
    <p:sldId id="649" r:id="rId10"/>
    <p:sldId id="461" r:id="rId11"/>
    <p:sldId id="554" r:id="rId12"/>
    <p:sldId id="643" r:id="rId13"/>
    <p:sldId id="644" r:id="rId14"/>
    <p:sldId id="645" r:id="rId15"/>
    <p:sldId id="651" r:id="rId16"/>
    <p:sldId id="465" r:id="rId17"/>
    <p:sldId id="466" r:id="rId18"/>
    <p:sldId id="652" r:id="rId19"/>
    <p:sldId id="467" r:id="rId20"/>
    <p:sldId id="468" r:id="rId21"/>
    <p:sldId id="470" r:id="rId22"/>
    <p:sldId id="471" r:id="rId23"/>
    <p:sldId id="472" r:id="rId24"/>
    <p:sldId id="473" r:id="rId25"/>
    <p:sldId id="626" r:id="rId26"/>
    <p:sldId id="625" r:id="rId27"/>
    <p:sldId id="675" r:id="rId28"/>
    <p:sldId id="618" r:id="rId29"/>
    <p:sldId id="607" r:id="rId30"/>
    <p:sldId id="480" r:id="rId31"/>
    <p:sldId id="481" r:id="rId32"/>
    <p:sldId id="491" r:id="rId33"/>
    <p:sldId id="674" r:id="rId34"/>
    <p:sldId id="482" r:id="rId35"/>
    <p:sldId id="483" r:id="rId36"/>
    <p:sldId id="484" r:id="rId37"/>
    <p:sldId id="612" r:id="rId38"/>
    <p:sldId id="678" r:id="rId39"/>
    <p:sldId id="677" r:id="rId40"/>
    <p:sldId id="610" r:id="rId41"/>
    <p:sldId id="488" r:id="rId42"/>
    <p:sldId id="490" r:id="rId43"/>
    <p:sldId id="492" r:id="rId44"/>
    <p:sldId id="682" r:id="rId45"/>
    <p:sldId id="549" r:id="rId46"/>
    <p:sldId id="629" r:id="rId47"/>
    <p:sldId id="681" r:id="rId48"/>
    <p:sldId id="494" r:id="rId49"/>
    <p:sldId id="676" r:id="rId50"/>
    <p:sldId id="495" r:id="rId51"/>
    <p:sldId id="631" r:id="rId52"/>
    <p:sldId id="628" r:id="rId53"/>
    <p:sldId id="639" r:id="rId54"/>
    <p:sldId id="640" r:id="rId55"/>
    <p:sldId id="680" r:id="rId56"/>
    <p:sldId id="609" r:id="rId57"/>
    <p:sldId id="679" r:id="rId58"/>
    <p:sldId id="534" r:id="rId59"/>
    <p:sldId id="543" r:id="rId60"/>
    <p:sldId id="544" r:id="rId61"/>
    <p:sldId id="632" r:id="rId62"/>
    <p:sldId id="624" r:id="rId63"/>
    <p:sldId id="662" r:id="rId64"/>
    <p:sldId id="668" r:id="rId65"/>
    <p:sldId id="669" r:id="rId66"/>
    <p:sldId id="646" r:id="rId67"/>
    <p:sldId id="664" r:id="rId68"/>
    <p:sldId id="647" r:id="rId69"/>
    <p:sldId id="671" r:id="rId70"/>
    <p:sldId id="654" r:id="rId7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42F9C35-F496-472E-A934-D54CC8FC5FB8}">
          <p14:sldIdLst>
            <p14:sldId id="683"/>
            <p14:sldId id="672"/>
            <p14:sldId id="649"/>
            <p14:sldId id="461"/>
            <p14:sldId id="554"/>
            <p14:sldId id="643"/>
            <p14:sldId id="644"/>
            <p14:sldId id="645"/>
            <p14:sldId id="651"/>
            <p14:sldId id="465"/>
            <p14:sldId id="466"/>
            <p14:sldId id="652"/>
            <p14:sldId id="467"/>
            <p14:sldId id="468"/>
            <p14:sldId id="470"/>
            <p14:sldId id="471"/>
            <p14:sldId id="472"/>
            <p14:sldId id="473"/>
            <p14:sldId id="626"/>
            <p14:sldId id="625"/>
            <p14:sldId id="675"/>
            <p14:sldId id="618"/>
            <p14:sldId id="607"/>
            <p14:sldId id="480"/>
            <p14:sldId id="481"/>
            <p14:sldId id="491"/>
            <p14:sldId id="674"/>
            <p14:sldId id="482"/>
            <p14:sldId id="483"/>
            <p14:sldId id="484"/>
            <p14:sldId id="612"/>
            <p14:sldId id="678"/>
            <p14:sldId id="677"/>
            <p14:sldId id="610"/>
            <p14:sldId id="488"/>
            <p14:sldId id="490"/>
            <p14:sldId id="492"/>
            <p14:sldId id="682"/>
            <p14:sldId id="549"/>
            <p14:sldId id="629"/>
            <p14:sldId id="681"/>
            <p14:sldId id="494"/>
            <p14:sldId id="676"/>
            <p14:sldId id="495"/>
            <p14:sldId id="631"/>
            <p14:sldId id="628"/>
            <p14:sldId id="639"/>
            <p14:sldId id="640"/>
            <p14:sldId id="680"/>
            <p14:sldId id="609"/>
            <p14:sldId id="679"/>
            <p14:sldId id="534"/>
            <p14:sldId id="543"/>
            <p14:sldId id="544"/>
            <p14:sldId id="632"/>
            <p14:sldId id="624"/>
            <p14:sldId id="662"/>
            <p14:sldId id="668"/>
            <p14:sldId id="669"/>
            <p14:sldId id="646"/>
            <p14:sldId id="664"/>
            <p14:sldId id="647"/>
            <p14:sldId id="671"/>
            <p14:sldId id="6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56">
          <p15:clr>
            <a:srgbClr val="A4A3A4"/>
          </p15:clr>
        </p15:guide>
        <p15:guide id="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llis, Jenika S Miss CIV USA TRADOC USACC" initials="TJSMCUT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757575"/>
    <a:srgbClr val="D4E2F4"/>
    <a:srgbClr val="E7EFF9"/>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9" autoAdjust="0"/>
    <p:restoredTop sz="98261" autoAdjust="0"/>
  </p:normalViewPr>
  <p:slideViewPr>
    <p:cSldViewPr>
      <p:cViewPr varScale="1">
        <p:scale>
          <a:sx n="107" d="100"/>
          <a:sy n="107" d="100"/>
        </p:scale>
        <p:origin x="450" y="114"/>
      </p:cViewPr>
      <p:guideLst>
        <p:guide orient="horz" pos="2160"/>
        <p:guide pos="2880"/>
        <p:guide orient="horz" pos="1056"/>
        <p:guide/>
      </p:guideLst>
    </p:cSldViewPr>
  </p:slideViewPr>
  <p:outlineViewPr>
    <p:cViewPr>
      <p:scale>
        <a:sx n="33" d="100"/>
        <a:sy n="33" d="100"/>
      </p:scale>
      <p:origin x="0" y="-52920"/>
    </p:cViewPr>
  </p:outlineViewPr>
  <p:notesTextViewPr>
    <p:cViewPr>
      <p:scale>
        <a:sx n="3" d="2"/>
        <a:sy n="3" d="2"/>
      </p:scale>
      <p:origin x="0" y="0"/>
    </p:cViewPr>
  </p:notesTextViewPr>
  <p:sorterViewPr>
    <p:cViewPr varScale="1">
      <p:scale>
        <a:sx n="1" d="1"/>
        <a:sy n="1" d="1"/>
      </p:scale>
      <p:origin x="0" y="6840"/>
    </p:cViewPr>
  </p:sorterViewPr>
  <p:notesViewPr>
    <p:cSldViewPr>
      <p:cViewPr varScale="1">
        <p:scale>
          <a:sx n="85" d="100"/>
          <a:sy n="85" d="100"/>
        </p:scale>
        <p:origin x="304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8T09:54:25.277"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1183" y="0"/>
            <a:ext cx="3037628" cy="464184"/>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84F1E731-2D82-44A2-A0EE-1F63B1C5CB3F}" type="datetimeFigureOut">
              <a:rPr lang="en-US"/>
              <a:pPr>
                <a:defRPr/>
              </a:pPr>
              <a:t>10/7/2019</a:t>
            </a:fld>
            <a:endParaRPr lang="en-US"/>
          </a:p>
        </p:txBody>
      </p:sp>
      <p:sp>
        <p:nvSpPr>
          <p:cNvPr id="4" name="Footer Placeholder 3"/>
          <p:cNvSpPr>
            <a:spLocks noGrp="1"/>
          </p:cNvSpPr>
          <p:nvPr>
            <p:ph type="ftr" sz="quarter" idx="2"/>
          </p:nvPr>
        </p:nvSpPr>
        <p:spPr>
          <a:xfrm>
            <a:off x="0" y="8830627"/>
            <a:ext cx="3037628" cy="464184"/>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1183" y="8830627"/>
            <a:ext cx="3037628" cy="464184"/>
          </a:xfrm>
          <a:prstGeom prst="rect">
            <a:avLst/>
          </a:prstGeom>
        </p:spPr>
        <p:txBody>
          <a:bodyPr vert="horz" lIns="91577" tIns="45789" rIns="91577" bIns="45789" rtlCol="0" anchor="b"/>
          <a:lstStyle>
            <a:lvl1pPr algn="r" fontAlgn="auto">
              <a:spcBef>
                <a:spcPts val="0"/>
              </a:spcBef>
              <a:spcAft>
                <a:spcPts val="0"/>
              </a:spcAft>
              <a:defRPr sz="1200">
                <a:latin typeface="+mn-lt"/>
                <a:cs typeface="+mn-cs"/>
              </a:defRPr>
            </a:lvl1pPr>
          </a:lstStyle>
          <a:p>
            <a:pPr>
              <a:defRPr/>
            </a:pPr>
            <a:fld id="{3E25BFA8-EB28-4D96-91F6-B8ABF6DC41D3}" type="slidenum">
              <a:rPr lang="en-US"/>
              <a:pPr>
                <a:defRPr/>
              </a:pPr>
              <a:t>‹#›</a:t>
            </a:fld>
            <a:endParaRPr lang="en-US"/>
          </a:p>
        </p:txBody>
      </p:sp>
    </p:spTree>
    <p:extLst>
      <p:ext uri="{BB962C8B-B14F-4D97-AF65-F5344CB8AC3E}">
        <p14:creationId xmlns:p14="http://schemas.microsoft.com/office/powerpoint/2010/main" val="526609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183" y="0"/>
            <a:ext cx="3037628" cy="464184"/>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D72F284D-2E5B-4432-B666-4B5C9FFB0C29}" type="datetimeFigureOut">
              <a:rPr lang="en-US"/>
              <a:pPr>
                <a:defRPr/>
              </a:pPr>
              <a:t>10/7/2019</a:t>
            </a:fld>
            <a:endParaRPr lang="en-US"/>
          </a:p>
        </p:txBody>
      </p:sp>
      <p:sp>
        <p:nvSpPr>
          <p:cNvPr id="4" name="Slide Image Placeholder 3"/>
          <p:cNvSpPr>
            <a:spLocks noGrp="1" noRot="1" noChangeAspect="1"/>
          </p:cNvSpPr>
          <p:nvPr>
            <p:ph type="sldImg" idx="2"/>
          </p:nvPr>
        </p:nvSpPr>
        <p:spPr>
          <a:xfrm>
            <a:off x="1001713" y="527050"/>
            <a:ext cx="5006975" cy="3756025"/>
          </a:xfrm>
          <a:prstGeom prst="rect">
            <a:avLst/>
          </a:prstGeom>
          <a:noFill/>
          <a:ln w="12700">
            <a:solidFill>
              <a:prstClr val="black"/>
            </a:solidFill>
          </a:ln>
        </p:spPr>
        <p:txBody>
          <a:bodyPr vert="horz" lIns="91577" tIns="45789" rIns="91577" bIns="45789" rtlCol="0" anchor="ctr"/>
          <a:lstStyle/>
          <a:p>
            <a:pPr lvl="0"/>
            <a:endParaRPr lang="en-US" noProof="0"/>
          </a:p>
        </p:txBody>
      </p:sp>
      <p:sp>
        <p:nvSpPr>
          <p:cNvPr id="5" name="Notes Placeholder 4"/>
          <p:cNvSpPr>
            <a:spLocks noGrp="1"/>
          </p:cNvSpPr>
          <p:nvPr>
            <p:ph type="body" sz="quarter" idx="3"/>
          </p:nvPr>
        </p:nvSpPr>
        <p:spPr>
          <a:xfrm>
            <a:off x="222654" y="4416108"/>
            <a:ext cx="6565093" cy="4182427"/>
          </a:xfrm>
          <a:prstGeom prst="rect">
            <a:avLst/>
          </a:prstGeom>
        </p:spPr>
        <p:txBody>
          <a:bodyPr vert="horz" lIns="91577" tIns="45789" rIns="91577" bIns="457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30627"/>
            <a:ext cx="3037628" cy="464184"/>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183" y="8830627"/>
            <a:ext cx="3037628" cy="464184"/>
          </a:xfrm>
          <a:prstGeom prst="rect">
            <a:avLst/>
          </a:prstGeom>
        </p:spPr>
        <p:txBody>
          <a:bodyPr vert="horz" lIns="91577" tIns="45789" rIns="91577" bIns="45789" rtlCol="0" anchor="b"/>
          <a:lstStyle>
            <a:lvl1pPr algn="r" fontAlgn="auto">
              <a:spcBef>
                <a:spcPts val="0"/>
              </a:spcBef>
              <a:spcAft>
                <a:spcPts val="0"/>
              </a:spcAft>
              <a:defRPr sz="1200">
                <a:latin typeface="+mn-lt"/>
                <a:cs typeface="+mn-cs"/>
              </a:defRPr>
            </a:lvl1pPr>
          </a:lstStyle>
          <a:p>
            <a:pPr>
              <a:defRPr/>
            </a:pPr>
            <a:fld id="{5A5C9576-E7F8-4D0A-AA55-4388916613C5}" type="slidenum">
              <a:rPr lang="en-US"/>
              <a:pPr>
                <a:defRPr/>
              </a:pPr>
              <a:t>‹#›</a:t>
            </a:fld>
            <a:endParaRPr lang="en-US"/>
          </a:p>
        </p:txBody>
      </p:sp>
    </p:spTree>
    <p:extLst>
      <p:ext uri="{BB962C8B-B14F-4D97-AF65-F5344CB8AC3E}">
        <p14:creationId xmlns:p14="http://schemas.microsoft.com/office/powerpoint/2010/main" val="1212251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3</a:t>
            </a:fld>
            <a:endParaRPr lang="en-US"/>
          </a:p>
        </p:txBody>
      </p:sp>
    </p:spTree>
    <p:extLst>
      <p:ext uri="{BB962C8B-B14F-4D97-AF65-F5344CB8AC3E}">
        <p14:creationId xmlns:p14="http://schemas.microsoft.com/office/powerpoint/2010/main" val="217229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12</a:t>
            </a:fld>
            <a:endParaRPr lang="en-US"/>
          </a:p>
        </p:txBody>
      </p:sp>
    </p:spTree>
    <p:extLst>
      <p:ext uri="{BB962C8B-B14F-4D97-AF65-F5344CB8AC3E}">
        <p14:creationId xmlns:p14="http://schemas.microsoft.com/office/powerpoint/2010/main" val="337658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13</a:t>
            </a:fld>
            <a:endParaRPr lang="en-US"/>
          </a:p>
        </p:txBody>
      </p:sp>
    </p:spTree>
    <p:extLst>
      <p:ext uri="{BB962C8B-B14F-4D97-AF65-F5344CB8AC3E}">
        <p14:creationId xmlns:p14="http://schemas.microsoft.com/office/powerpoint/2010/main" val="246261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11381FAB-09A7-4DE6-AE3B-D6BF8077B184}" type="datetime1">
              <a:rPr lang="en-US" smtClean="0"/>
              <a:pPr>
                <a:defRPr/>
              </a:pPr>
              <a:t>10/7/2019</a:t>
            </a:fld>
            <a:endParaRPr lang="en-US" dirty="0"/>
          </a:p>
        </p:txBody>
      </p:sp>
      <p:sp>
        <p:nvSpPr>
          <p:cNvPr id="5" name="Slide Number Placeholder 4"/>
          <p:cNvSpPr>
            <a:spLocks noGrp="1"/>
          </p:cNvSpPr>
          <p:nvPr>
            <p:ph type="sldNum" sz="quarter" idx="11"/>
          </p:nvPr>
        </p:nvSpPr>
        <p:spPr/>
        <p:txBody>
          <a:bodyPr/>
          <a:lstStyle/>
          <a:p>
            <a:pPr>
              <a:defRPr/>
            </a:pPr>
            <a:fld id="{2F1C855B-0C9B-4C29-AD5D-A497634F3994}" type="slidenum">
              <a:rPr lang="en-US" smtClean="0"/>
              <a:pPr>
                <a:defRPr/>
              </a:pPr>
              <a:t>14</a:t>
            </a:fld>
            <a:endParaRPr lang="en-US" dirty="0"/>
          </a:p>
        </p:txBody>
      </p:sp>
    </p:spTree>
    <p:extLst>
      <p:ext uri="{BB962C8B-B14F-4D97-AF65-F5344CB8AC3E}">
        <p14:creationId xmlns:p14="http://schemas.microsoft.com/office/powerpoint/2010/main" val="122950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15</a:t>
            </a:fld>
            <a:endParaRPr lang="en-US"/>
          </a:p>
        </p:txBody>
      </p:sp>
    </p:spTree>
    <p:extLst>
      <p:ext uri="{BB962C8B-B14F-4D97-AF65-F5344CB8AC3E}">
        <p14:creationId xmlns:p14="http://schemas.microsoft.com/office/powerpoint/2010/main" val="386414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16</a:t>
            </a:fld>
            <a:endParaRPr lang="en-US"/>
          </a:p>
        </p:txBody>
      </p:sp>
    </p:spTree>
    <p:extLst>
      <p:ext uri="{BB962C8B-B14F-4D97-AF65-F5344CB8AC3E}">
        <p14:creationId xmlns:p14="http://schemas.microsoft.com/office/powerpoint/2010/main" val="50748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17</a:t>
            </a:fld>
            <a:endParaRPr lang="en-US"/>
          </a:p>
        </p:txBody>
      </p:sp>
    </p:spTree>
    <p:extLst>
      <p:ext uri="{BB962C8B-B14F-4D97-AF65-F5344CB8AC3E}">
        <p14:creationId xmlns:p14="http://schemas.microsoft.com/office/powerpoint/2010/main" val="248908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18</a:t>
            </a:fld>
            <a:endParaRPr lang="en-US"/>
          </a:p>
        </p:txBody>
      </p:sp>
    </p:spTree>
    <p:extLst>
      <p:ext uri="{BB962C8B-B14F-4D97-AF65-F5344CB8AC3E}">
        <p14:creationId xmlns:p14="http://schemas.microsoft.com/office/powerpoint/2010/main" val="386930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30</a:t>
            </a:fld>
            <a:endParaRPr lang="en-US"/>
          </a:p>
        </p:txBody>
      </p:sp>
    </p:spTree>
    <p:extLst>
      <p:ext uri="{BB962C8B-B14F-4D97-AF65-F5344CB8AC3E}">
        <p14:creationId xmlns:p14="http://schemas.microsoft.com/office/powerpoint/2010/main" val="165009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31</a:t>
            </a:fld>
            <a:endParaRPr lang="en-US"/>
          </a:p>
        </p:txBody>
      </p:sp>
    </p:spTree>
    <p:extLst>
      <p:ext uri="{BB962C8B-B14F-4D97-AF65-F5344CB8AC3E}">
        <p14:creationId xmlns:p14="http://schemas.microsoft.com/office/powerpoint/2010/main" val="1812413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53</a:t>
            </a:fld>
            <a:endParaRPr lang="en-US"/>
          </a:p>
        </p:txBody>
      </p:sp>
    </p:spTree>
    <p:extLst>
      <p:ext uri="{BB962C8B-B14F-4D97-AF65-F5344CB8AC3E}">
        <p14:creationId xmlns:p14="http://schemas.microsoft.com/office/powerpoint/2010/main" val="159243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4</a:t>
            </a:fld>
            <a:endParaRPr lang="en-US"/>
          </a:p>
        </p:txBody>
      </p:sp>
    </p:spTree>
    <p:extLst>
      <p:ext uri="{BB962C8B-B14F-4D97-AF65-F5344CB8AC3E}">
        <p14:creationId xmlns:p14="http://schemas.microsoft.com/office/powerpoint/2010/main" val="652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a:latin typeface="Arial" panose="020B0604020202020204" pitchFamily="34" charset="0"/>
                <a:cs typeface="Arial" panose="020B0604020202020204" pitchFamily="34" charset="0"/>
              </a:rPr>
              <a:t>Health Insurance/Health</a:t>
            </a:r>
            <a:r>
              <a:rPr lang="en-US" baseline="0" dirty="0">
                <a:latin typeface="Arial" panose="020B0604020202020204" pitchFamily="34" charset="0"/>
                <a:cs typeface="Arial" panose="020B0604020202020204" pitchFamily="34" charset="0"/>
              </a:rPr>
              <a:t> fees</a:t>
            </a:r>
          </a:p>
          <a:p>
            <a:pPr marL="0" lvl="0" indent="0">
              <a:spcBef>
                <a:spcPts val="0"/>
              </a:spcBef>
              <a:buFontTx/>
              <a:buNone/>
              <a:defRPr/>
            </a:pPr>
            <a:r>
              <a:rPr lang="en-US" kern="0" dirty="0">
                <a:latin typeface="Arial" panose="020B0604020202020204" pitchFamily="34" charset="0"/>
                <a:cs typeface="Arial" panose="020B0604020202020204" pitchFamily="34" charset="0"/>
              </a:rPr>
              <a:t>a.  When the school requires full health insurance, and it is the students choice to purchase the school policy or independent policy, the school policy premiums may be payable as a miscellaneous fee. </a:t>
            </a:r>
          </a:p>
          <a:p>
            <a:pPr marL="0" lvl="0" indent="0">
              <a:spcBef>
                <a:spcPts val="0"/>
              </a:spcBef>
              <a:buFontTx/>
              <a:buNone/>
              <a:defRPr/>
            </a:pPr>
            <a:r>
              <a:rPr lang="en-US" kern="0" dirty="0">
                <a:latin typeface="Arial" panose="020B0604020202020204" pitchFamily="34" charset="0"/>
                <a:cs typeface="Arial" panose="020B0604020202020204" pitchFamily="34" charset="0"/>
              </a:rPr>
              <a:t>b.  If all students are required to purchase the school’s health insurance, the policy premiums are payable as an authorized reimbursable fee.</a:t>
            </a:r>
          </a:p>
          <a:p>
            <a:pPr marL="228600" lvl="0" indent="-228600">
              <a:spcBef>
                <a:spcPts val="0"/>
              </a:spcBef>
              <a:buFontTx/>
              <a:buAutoNum type="alphaLcPeriod" startAt="3"/>
              <a:defRPr/>
            </a:pPr>
            <a:r>
              <a:rPr lang="en-US" kern="0" dirty="0">
                <a:latin typeface="Arial" panose="020B0604020202020204" pitchFamily="34" charset="0"/>
                <a:cs typeface="Arial" panose="020B0604020202020204" pitchFamily="34" charset="0"/>
              </a:rPr>
              <a:t>All other Cadets will be reimbursed for health insurance</a:t>
            </a:r>
            <a:r>
              <a:rPr lang="en-US" kern="0" baseline="0" dirty="0">
                <a:latin typeface="Arial" panose="020B0604020202020204" pitchFamily="34" charset="0"/>
                <a:cs typeface="Arial" panose="020B0604020202020204" pitchFamily="34" charset="0"/>
              </a:rPr>
              <a:t> up to $1000.00 annual cap.</a:t>
            </a:r>
          </a:p>
          <a:p>
            <a:pPr lvl="0">
              <a:spcBef>
                <a:spcPts val="0"/>
              </a:spcBef>
              <a:buFontTx/>
              <a:buAutoNum type="alphaLcPeriod" startAt="3"/>
              <a:defRPr/>
            </a:pPr>
            <a:r>
              <a:rPr lang="en-US" kern="0" baseline="0" dirty="0">
                <a:latin typeface="Arial" panose="020B0604020202020204" pitchFamily="34" charset="0"/>
                <a:cs typeface="Arial" panose="020B0604020202020204" pitchFamily="34" charset="0"/>
              </a:rPr>
              <a:t>  VA covers ROTC Cadets, and those who are applicants to the program for serious injuries (permanent in nature) when participating in ROTC activities.  Workman’s Compensation (through DOL) covers ROTC Cadets, and those who are applicants to the program for less serious injuries (temporary in nature) when participating in ROTC activities.  </a:t>
            </a:r>
            <a:r>
              <a:rPr lang="en-US" kern="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9576-E7F8-4D0A-AA55-4388916613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23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9576-E7F8-4D0A-AA55-4388916613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332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9576-E7F8-4D0A-AA55-4388916613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91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9576-E7F8-4D0A-AA55-4388916613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409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xfrm>
            <a:off x="1012825" y="4419600"/>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tabLst>
                <a:tab pos="271463" algn="l"/>
              </a:tabLst>
            </a:pPr>
            <a:r>
              <a:rPr lang="en-US" altLang="en-US">
                <a:latin typeface="Book Antiqua" panose="02040602050305030304" pitchFamily="18" charset="0"/>
              </a:rPr>
              <a:t>	</a:t>
            </a:r>
          </a:p>
        </p:txBody>
      </p:sp>
      <p:sp>
        <p:nvSpPr>
          <p:cNvPr id="8806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46A685-19F8-4B14-9461-F0D77894402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Notes Placeholder 2"/>
          <p:cNvSpPr txBox="1">
            <a:spLocks/>
          </p:cNvSpPr>
          <p:nvPr/>
        </p:nvSpPr>
        <p:spPr bwMode="auto">
          <a:xfrm>
            <a:off x="990600" y="4419600"/>
            <a:ext cx="5029200" cy="4183063"/>
          </a:xfrm>
          <a:prstGeom prst="rect">
            <a:avLst/>
          </a:prstGeom>
          <a:noFill/>
          <a:ln w="9525">
            <a:noFill/>
            <a:miter lim="800000"/>
            <a:headEnd/>
            <a:tailEnd/>
          </a:ln>
          <a:effectLst/>
        </p:spPr>
        <p:txBody>
          <a:bodyPr lIns="91430" tIns="45716" rIns="91430" bIns="45716"/>
          <a:lstStyle/>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charset="0"/>
              </a:rPr>
              <a:t>Additional  Common Mistakes</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OBL report not signed</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Room and Board elected, but validated Tuition and Fees in CCIMM</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Cadet paid, but receipts not clear</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No approval for extension of benefits (to include summer benefits)</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Less than full-time student (not in last semester of MS IV year)</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Early Commissioning Program payments missing memorandum </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Nurse reimbursement for more than what is authorized</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Cadet paid for NCLEX-Review and/or NCLEX-Test after graduation</a:t>
            </a:r>
          </a:p>
          <a:p>
            <a:pPr marL="0" marR="0" lvl="0" indent="0" algn="l" defTabSz="914400" rtl="0" eaLnBrk="0" fontAlgn="base" latinLnBrk="0" hangingPunct="0">
              <a:lnSpc>
                <a:spcPct val="80000"/>
              </a:lnSpc>
              <a:spcBef>
                <a:spcPct val="30000"/>
              </a:spcBef>
              <a:spcAft>
                <a:spcPct val="0"/>
              </a:spcAft>
              <a:buClrTx/>
              <a:buSzTx/>
              <a:buFontTx/>
              <a:buNone/>
              <a:tabLst>
                <a:tab pos="273022" algn="l"/>
                <a:tab pos="455566" algn="l"/>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Reimbursement for Nurse State License</a:t>
            </a:r>
            <a:endParaRPr kumimoji="0" lang="en-US"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7218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5</a:t>
            </a:fld>
            <a:endParaRPr lang="en-US"/>
          </a:p>
        </p:txBody>
      </p:sp>
    </p:spTree>
    <p:extLst>
      <p:ext uri="{BB962C8B-B14F-4D97-AF65-F5344CB8AC3E}">
        <p14:creationId xmlns:p14="http://schemas.microsoft.com/office/powerpoint/2010/main" val="219991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6</a:t>
            </a:fld>
            <a:endParaRPr lang="en-US"/>
          </a:p>
        </p:txBody>
      </p:sp>
    </p:spTree>
    <p:extLst>
      <p:ext uri="{BB962C8B-B14F-4D97-AF65-F5344CB8AC3E}">
        <p14:creationId xmlns:p14="http://schemas.microsoft.com/office/powerpoint/2010/main" val="100785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7</a:t>
            </a:fld>
            <a:endParaRPr lang="en-US"/>
          </a:p>
        </p:txBody>
      </p:sp>
    </p:spTree>
    <p:extLst>
      <p:ext uri="{BB962C8B-B14F-4D97-AF65-F5344CB8AC3E}">
        <p14:creationId xmlns:p14="http://schemas.microsoft.com/office/powerpoint/2010/main" val="396361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8</a:t>
            </a:fld>
            <a:endParaRPr lang="en-US"/>
          </a:p>
        </p:txBody>
      </p:sp>
    </p:spTree>
    <p:extLst>
      <p:ext uri="{BB962C8B-B14F-4D97-AF65-F5344CB8AC3E}">
        <p14:creationId xmlns:p14="http://schemas.microsoft.com/office/powerpoint/2010/main" val="267772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9</a:t>
            </a:fld>
            <a:endParaRPr lang="en-US"/>
          </a:p>
        </p:txBody>
      </p:sp>
    </p:spTree>
    <p:extLst>
      <p:ext uri="{BB962C8B-B14F-4D97-AF65-F5344CB8AC3E}">
        <p14:creationId xmlns:p14="http://schemas.microsoft.com/office/powerpoint/2010/main" val="157401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10</a:t>
            </a:fld>
            <a:endParaRPr lang="en-US"/>
          </a:p>
        </p:txBody>
      </p:sp>
    </p:spTree>
    <p:extLst>
      <p:ext uri="{BB962C8B-B14F-4D97-AF65-F5344CB8AC3E}">
        <p14:creationId xmlns:p14="http://schemas.microsoft.com/office/powerpoint/2010/main" val="229601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11</a:t>
            </a:fld>
            <a:endParaRPr lang="en-US"/>
          </a:p>
        </p:txBody>
      </p:sp>
    </p:spTree>
    <p:extLst>
      <p:ext uri="{BB962C8B-B14F-4D97-AF65-F5344CB8AC3E}">
        <p14:creationId xmlns:p14="http://schemas.microsoft.com/office/powerpoint/2010/main" val="4150929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5"/>
            <a:ext cx="7772400" cy="1470025"/>
          </a:xfrm>
        </p:spPr>
        <p:txBody>
          <a:bodyPr>
            <a:normAutofit/>
          </a:bodyPr>
          <a:lstStyle>
            <a:lvl1pPr algn="ctr">
              <a:defRPr sz="3600" baseline="0"/>
            </a:lvl1pPr>
          </a:lstStyle>
          <a:p>
            <a:r>
              <a:rPr lang="en-US" dirty="0"/>
              <a:t>Title Slide - click to edit</a:t>
            </a:r>
            <a:br>
              <a:rPr lang="en-US" dirty="0"/>
            </a:br>
            <a:r>
              <a:rPr lang="en-US" dirty="0"/>
              <a:t>(Arial 36 Bold)</a:t>
            </a:r>
          </a:p>
        </p:txBody>
      </p:sp>
      <p:sp>
        <p:nvSpPr>
          <p:cNvPr id="9" name="TextBox 8"/>
          <p:cNvSpPr txBox="1"/>
          <p:nvPr userDrawn="1"/>
        </p:nvSpPr>
        <p:spPr>
          <a:xfrm>
            <a:off x="-1" y="76200"/>
            <a:ext cx="9144000" cy="1015663"/>
          </a:xfrm>
          <a:prstGeom prst="rect">
            <a:avLst/>
          </a:prstGeom>
          <a:noFill/>
        </p:spPr>
        <p:txBody>
          <a:bodyPr wrap="square">
            <a:spAutoFit/>
          </a:bodyPr>
          <a:lstStyle/>
          <a:p>
            <a:pPr algn="ctr" fontAlgn="auto">
              <a:spcBef>
                <a:spcPts val="0"/>
              </a:spcBef>
              <a:spcAft>
                <a:spcPts val="0"/>
              </a:spcAft>
              <a:defRPr/>
            </a:pPr>
            <a:r>
              <a:rPr lang="en-US" sz="3200" b="1" i="0"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rPr>
              <a:t>Leadership Excellence</a:t>
            </a:r>
          </a:p>
          <a:p>
            <a:pPr algn="ctr" fontAlgn="auto">
              <a:spcBef>
                <a:spcPts val="0"/>
              </a:spcBef>
              <a:spcAft>
                <a:spcPts val="0"/>
              </a:spcAft>
              <a:defRPr/>
            </a:pPr>
            <a:r>
              <a:rPr lang="en-US" sz="2800" b="1" i="1" cap="none" spc="0" dirty="0">
                <a:ln w="12700">
                  <a:noFill/>
                  <a:prstDash val="solid"/>
                </a:ln>
                <a:solidFill>
                  <a:schemeClr val="tx1"/>
                </a:solidFill>
                <a:effectLst>
                  <a:outerShdw blurRad="41275" dist="20320" dir="1800000" algn="tl" rotWithShape="0">
                    <a:srgbClr val="000000">
                      <a:alpha val="40000"/>
                    </a:srgbClr>
                  </a:outerShdw>
                </a:effectLst>
                <a:latin typeface="+mn-lt"/>
                <a:cs typeface="+mn-cs"/>
              </a:rPr>
              <a:t>This We’ll Defend</a:t>
            </a:r>
          </a:p>
        </p:txBody>
      </p:sp>
      <p:sp>
        <p:nvSpPr>
          <p:cNvPr id="13" name="TextBox 12"/>
          <p:cNvSpPr txBox="1"/>
          <p:nvPr userDrawn="1"/>
        </p:nvSpPr>
        <p:spPr>
          <a:xfrm>
            <a:off x="-1" y="6258580"/>
            <a:ext cx="9144000" cy="523220"/>
          </a:xfrm>
          <a:prstGeom prst="rect">
            <a:avLst/>
          </a:prstGeom>
          <a:noFill/>
        </p:spPr>
        <p:txBody>
          <a:bodyPr wrap="square">
            <a:spAutoFit/>
          </a:bodyPr>
          <a:lstStyle/>
          <a:p>
            <a:pPr algn="ctr" fontAlgn="auto">
              <a:spcBef>
                <a:spcPts val="0"/>
              </a:spcBef>
              <a:spcAft>
                <a:spcPts val="0"/>
              </a:spcAft>
              <a:defRPr/>
            </a:pPr>
            <a:r>
              <a:rPr lang="en-US" sz="28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rPr>
              <a:t>Leaders for Life</a:t>
            </a:r>
            <a:endParaRPr lang="en-US" sz="24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2000" b="1" dirty="0">
              <a:solidFill>
                <a:srgbClr val="FFFFFF"/>
              </a:solidFill>
              <a:latin typeface="Arial" pitchFamily="34" charset="0"/>
              <a:cs typeface="+mn-cs"/>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aseline="0"/>
            </a:lvl1pPr>
          </a:lstStyle>
          <a:p>
            <a:pPr lvl="0"/>
            <a:r>
              <a:rPr lang="en-US" dirty="0"/>
              <a:t>Click to edit subtitle (Arial 24 not Bold)</a:t>
            </a:r>
          </a:p>
        </p:txBody>
      </p:sp>
      <p:pic>
        <p:nvPicPr>
          <p:cNvPr id="19"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w="9525">
            <a:noFill/>
            <a:miter lim="800000"/>
            <a:headEnd/>
            <a:tailEnd/>
          </a:ln>
        </p:spPr>
      </p:pic>
      <p:pic>
        <p:nvPicPr>
          <p:cNvPr id="20" name="Picture 3" descr="C:\Users\BorgerdingTB\AppData\Local\Microsoft\Windows\Temporary Internet Files\Content.Outlook\B8021UZJ\Nice Army of One.jpg"/>
          <p:cNvPicPr>
            <a:picLocks noChangeAspect="1" noChangeArrowheads="1"/>
          </p:cNvPicPr>
          <p:nvPr userDrawn="1"/>
        </p:nvPicPr>
        <p:blipFill>
          <a:blip r:embed="rId3" cstate="email">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85"/>
            <a:ext cx="4038600" cy="5032147"/>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Templates automatically reduce overall size of text as more is added; do not go below font size 14 or third</a:t>
            </a:r>
            <a:r>
              <a:rPr lang="en-US" sz="1400" b="1" baseline="0" dirty="0">
                <a:solidFill>
                  <a:prstClr val="black"/>
                </a:solidFill>
                <a:latin typeface="Arial" pitchFamily="34" charset="0"/>
                <a:cs typeface="Arial" pitchFamily="34" charset="0"/>
              </a:rPr>
              <a:t> sub-bullet level</a:t>
            </a:r>
            <a:endParaRPr lang="en-US" sz="1400" b="1" dirty="0">
              <a:solidFill>
                <a:prstClr val="black"/>
              </a:solidFill>
              <a:latin typeface="Arial" pitchFamily="34" charset="0"/>
              <a:cs typeface="Arial" pitchFamily="34" charset="0"/>
            </a:endParaRP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Print</a:t>
            </a:r>
            <a:r>
              <a:rPr lang="en-US" sz="1400" b="1" baseline="0" dirty="0">
                <a:solidFill>
                  <a:prstClr val="black"/>
                </a:solidFill>
                <a:latin typeface="Arial" pitchFamily="34" charset="0"/>
                <a:cs typeface="Arial" pitchFamily="34" charset="0"/>
              </a:rPr>
              <a:t> in grayscale; only print in color if there is a chart on the page that has color coding</a:t>
            </a:r>
            <a:endParaRPr lang="en-US" sz="1400" b="1" dirty="0">
              <a:solidFill>
                <a:prstClr val="black"/>
              </a:solidFill>
              <a:latin typeface="Arial" pitchFamily="34" charset="0"/>
              <a:cs typeface="Arial" pitchFamily="34" charset="0"/>
            </a:endParaRP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rial" pitchFamily="34" charset="0"/>
              </a:endParaRPr>
            </a:p>
          </p:txBody>
        </p:sp>
        <p:cxnSp>
          <p:nvCxnSpPr>
            <p:cNvPr id="7" name="Straight Arrow Connector 6"/>
            <p:cNvCxnSpPr>
              <a:stCxn id="18" idx="1"/>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CBD9029-77A5-4B22-8436-81DDA607DE79}" type="datetimeFigureOut">
              <a:rPr lang="en-US" smtClean="0"/>
              <a:pPr/>
              <a:t>10/7/2019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5AFAC9-50C7-4668-977D-EAA0039DD0DB}" type="slidenum">
              <a:rPr lang="en-US" smtClean="0"/>
              <a:pPr/>
              <a:t>‹#›</a:t>
            </a:fld>
            <a:endParaRPr lang="en-US"/>
          </a:p>
        </p:txBody>
      </p:sp>
    </p:spTree>
    <p:extLst>
      <p:ext uri="{BB962C8B-B14F-4D97-AF65-F5344CB8AC3E}">
        <p14:creationId xmlns:p14="http://schemas.microsoft.com/office/powerpoint/2010/main" val="59537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9" descr="top-corner"/>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10200" y="3562350"/>
            <a:ext cx="3733800" cy="3295650"/>
          </a:xfrm>
          <a:prstGeom prst="rect">
            <a:avLst/>
          </a:prstGeom>
          <a:noFill/>
          <a:ln w="9525">
            <a:noFill/>
            <a:miter lim="800000"/>
            <a:headEnd/>
            <a:tailEnd/>
          </a:ln>
        </p:spPr>
      </p:pic>
      <p:pic>
        <p:nvPicPr>
          <p:cNvPr id="5" name="Picture 9" descr="top-corner"/>
          <p:cNvPicPr>
            <a:picLocks noChangeAspect="1" noChangeArrowheads="1"/>
          </p:cNvPicPr>
          <p:nvPr userDrawn="1"/>
        </p:nvPicPr>
        <p:blipFill>
          <a:blip r:embed="rId3" cstate="email">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6" name="Picture 9" descr="top-corner"/>
          <p:cNvPicPr>
            <a:picLocks noChangeAspect="1" noChangeArrowheads="1"/>
          </p:cNvPicPr>
          <p:nvPr userDrawn="1"/>
        </p:nvPicPr>
        <p:blipFill>
          <a:blip r:embed="rId4" cstate="email">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7" name="Picture 9" descr="top-corner"/>
          <p:cNvPicPr>
            <a:picLocks noChangeAspect="1" noChangeArrowheads="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3124200"/>
            <a:ext cx="3295650" cy="3733800"/>
          </a:xfrm>
          <a:prstGeom prst="rect">
            <a:avLst/>
          </a:prstGeom>
          <a:noFill/>
          <a:ln w="9525">
            <a:noFill/>
            <a:miter lim="800000"/>
            <a:headEnd/>
            <a:tailEnd/>
          </a:ln>
        </p:spPr>
      </p:pic>
      <p:pic>
        <p:nvPicPr>
          <p:cNvPr id="8" name="Picture 2" descr="http://www.tioh.hqda.pentagon.mil/ImageProxy.ashx?n=1&amp;t=original&amp;id=5161"/>
          <p:cNvPicPr>
            <a:picLocks noChangeAspect="1" noChangeArrowheads="1"/>
          </p:cNvPicPr>
          <p:nvPr userDrawn="1"/>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w="9525">
            <a:noFill/>
            <a:miter lim="800000"/>
            <a:headEnd/>
            <a:tailEnd/>
          </a:ln>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7" cstate="email">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10" name="Rectangle 9"/>
          <p:cNvSpPr/>
          <p:nvPr userDrawn="1"/>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p:nvPr userDrawn="1"/>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ctrTitle"/>
          </p:nvPr>
        </p:nvSpPr>
        <p:spPr>
          <a:xfrm>
            <a:off x="685800" y="2130425"/>
            <a:ext cx="7772400" cy="1470025"/>
          </a:xfrm>
          <a:prstGeom prst="rect">
            <a:avLst/>
          </a:prstGeom>
        </p:spPr>
        <p:txBody>
          <a:bodyPr>
            <a:normAutofit/>
          </a:bodyPr>
          <a:lstStyle>
            <a:lvl1pPr algn="ctr">
              <a:defRPr sz="4000"/>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371600" y="3886200"/>
            <a:ext cx="6400800" cy="1752600"/>
          </a:xfrm>
        </p:spPr>
        <p:txBody>
          <a:bodyPr>
            <a:normAutofit/>
          </a:bodyPr>
          <a:lstStyle>
            <a:lvl1pPr marL="0" indent="0" algn="ctr">
              <a:buFontTx/>
              <a:buNone/>
              <a:defRPr sz="2400" baseline="0"/>
            </a:lvl1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5448"/>
            <a:ext cx="7315200" cy="822960"/>
          </a:xfrm>
          <a:prstGeom prst="rect">
            <a:avLst/>
          </a:prstGeom>
        </p:spPr>
        <p:txBody>
          <a:bodyPr>
            <a:no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55448" y="1216152"/>
            <a:ext cx="8842248" cy="5102352"/>
          </a:xfrm>
        </p:spPr>
        <p:txBody>
          <a:bodyPr/>
          <a:lstStyle>
            <a:lvl1pPr marL="283464" indent="-283464">
              <a:spcBef>
                <a:spcPts val="600"/>
              </a:spcBef>
              <a:buFont typeface="Wingdings" pitchFamily="2" charset="2"/>
              <a:buChar char="Ø"/>
              <a:defRPr sz="2600"/>
            </a:lvl1pPr>
            <a:lvl2pPr marL="457200" indent="-173736">
              <a:spcBef>
                <a:spcPts val="600"/>
              </a:spcBef>
              <a:buFont typeface="Arial" pitchFamily="34" charset="0"/>
              <a:buChar char="•"/>
              <a:tabLst/>
              <a:defRPr/>
            </a:lvl2pPr>
            <a:lvl3pPr marL="684213" indent="-171450">
              <a:spcBef>
                <a:spcPts val="600"/>
              </a:spcBef>
              <a:buFont typeface="Arial" pitchFamily="34" charset="0"/>
              <a:buChar char="–"/>
              <a:defRPr/>
            </a:lvl3pPr>
            <a:lvl4pPr marL="854075" indent="-169863">
              <a:spcBef>
                <a:spcPts val="600"/>
              </a:spcBef>
              <a:buFont typeface="Wingdings" pitchFamily="2" charset="2"/>
              <a:buChar char="§"/>
              <a:defRPr/>
            </a:lvl4pPr>
            <a:lvl5pPr marL="1025525" indent="-171450">
              <a:buNone/>
              <a:defRPr sz="1600"/>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mplate for Talking Points Slides">
    <p:bg>
      <p:bgPr>
        <a:solidFill>
          <a:srgbClr val="800000"/>
        </a:solidFill>
        <a:effectLst/>
      </p:bgPr>
    </p:bg>
    <p:spTree>
      <p:nvGrpSpPr>
        <p:cNvPr id="1" name=""/>
        <p:cNvGrpSpPr/>
        <p:nvPr/>
      </p:nvGrpSpPr>
      <p:grpSpPr>
        <a:xfrm>
          <a:off x="0" y="0"/>
          <a:ext cx="0" cy="0"/>
          <a:chOff x="0" y="0"/>
          <a:chExt cx="0" cy="0"/>
        </a:xfrm>
      </p:grpSpPr>
      <p:sp>
        <p:nvSpPr>
          <p:cNvPr id="10" name="Rectangle 9"/>
          <p:cNvSpPr/>
          <p:nvPr userDrawn="1"/>
        </p:nvSpPr>
        <p:spPr>
          <a:xfrm>
            <a:off x="4572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txBox="1">
            <a:spLocks/>
          </p:cNvSpPr>
          <p:nvPr userDrawn="1"/>
        </p:nvSpPr>
        <p:spPr>
          <a:xfrm>
            <a:off x="0" y="6562725"/>
            <a:ext cx="838200" cy="304800"/>
          </a:xfrm>
          <a:prstGeom prst="rect">
            <a:avLst/>
          </a:prstGeom>
        </p:spPr>
        <p:txBody>
          <a:bodyPr anchor="b" anchorCtr="0"/>
          <a:lstStyle/>
          <a:p>
            <a:pPr>
              <a:defRPr/>
            </a:pPr>
            <a:fld id="{9313DD08-5806-4DF0-8D9B-D8E864E25451}" type="slidenum">
              <a:rPr lang="en-US" sz="1000" b="1" kern="0" smtClean="0">
                <a:solidFill>
                  <a:sysClr val="windowText" lastClr="000000"/>
                </a:solidFill>
                <a:latin typeface="Arial" pitchFamily="34" charset="0"/>
                <a:cs typeface="Arial" pitchFamily="34" charset="0"/>
              </a:rPr>
              <a:pPr>
                <a:defRPr/>
              </a:pPr>
              <a:t>‹#›</a:t>
            </a:fld>
            <a:endParaRPr lang="en-US" sz="1000" b="1" kern="0" dirty="0">
              <a:solidFill>
                <a:sysClr val="windowText" lastClr="000000"/>
              </a:solidFill>
              <a:latin typeface="Arial" pitchFamily="34" charset="0"/>
              <a:cs typeface="Arial" pitchFamily="34" charset="0"/>
            </a:endParaRPr>
          </a:p>
        </p:txBody>
      </p:sp>
      <p:sp>
        <p:nvSpPr>
          <p:cNvPr id="11" name="Title 1"/>
          <p:cNvSpPr>
            <a:spLocks noGrp="1"/>
          </p:cNvSpPr>
          <p:nvPr>
            <p:ph type="title"/>
          </p:nvPr>
        </p:nvSpPr>
        <p:spPr>
          <a:xfrm>
            <a:off x="1600200" y="381000"/>
            <a:ext cx="5943600" cy="533400"/>
          </a:xfrm>
        </p:spPr>
        <p:txBody>
          <a:bodyPr>
            <a:normAutofit/>
          </a:bodyPr>
          <a:lstStyle>
            <a:lvl1pPr algn="ctr">
              <a:defRPr sz="2800">
                <a:latin typeface="Arial" pitchFamily="34" charset="0"/>
                <a:cs typeface="Arial" pitchFamily="34" charset="0"/>
              </a:defRPr>
            </a:lvl1pPr>
          </a:lstStyle>
          <a:p>
            <a:endParaRPr lang="en-US" dirty="0"/>
          </a:p>
        </p:txBody>
      </p:sp>
      <p:sp>
        <p:nvSpPr>
          <p:cNvPr id="9" name="Rectangle 8"/>
          <p:cNvSpPr/>
          <p:nvPr userDrawn="1"/>
        </p:nvSpPr>
        <p:spPr>
          <a:xfrm>
            <a:off x="76200" y="990600"/>
            <a:ext cx="304800" cy="480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solidFill>
                  <a:sysClr val="windowText" lastClr="000000"/>
                </a:solidFill>
              </a:rPr>
              <a:t>TALKING POINTS</a:t>
            </a:r>
          </a:p>
        </p:txBody>
      </p:sp>
      <p:sp>
        <p:nvSpPr>
          <p:cNvPr id="17" name="Content Placeholder 2"/>
          <p:cNvSpPr>
            <a:spLocks noGrp="1"/>
          </p:cNvSpPr>
          <p:nvPr>
            <p:ph idx="1"/>
          </p:nvPr>
        </p:nvSpPr>
        <p:spPr>
          <a:xfrm>
            <a:off x="533400" y="990600"/>
            <a:ext cx="8153400" cy="5486400"/>
          </a:xfrm>
        </p:spPr>
        <p:txBody>
          <a:bodyPr/>
          <a:lstStyle>
            <a:lvl1pPr marL="342900" indent="-342900">
              <a:defRPr/>
            </a:lvl1pPr>
            <a:lvl2pPr marL="514350" indent="-174625">
              <a:defRPr/>
            </a:lvl2pPr>
            <a:lvl3pPr marL="801688" indent="-227013">
              <a:defRPr/>
            </a:lvl3pPr>
            <a:lvl4pPr marL="974725" indent="-173038">
              <a:spcBef>
                <a:spcPts val="600"/>
              </a:spcBef>
              <a:buFont typeface="Wingdings" pitchFamily="2" charset="2"/>
              <a:buChar char="§"/>
              <a:defRPr baseline="0"/>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for Talking Points Slides">
    <p:bg>
      <p:bgPr>
        <a:solidFill>
          <a:srgbClr val="800000"/>
        </a:solidFill>
        <a:effectLst/>
      </p:bgPr>
    </p:bg>
    <p:spTree>
      <p:nvGrpSpPr>
        <p:cNvPr id="1" name=""/>
        <p:cNvGrpSpPr/>
        <p:nvPr/>
      </p:nvGrpSpPr>
      <p:grpSpPr>
        <a:xfrm>
          <a:off x="0" y="0"/>
          <a:ext cx="0" cy="0"/>
          <a:chOff x="0" y="0"/>
          <a:chExt cx="0" cy="0"/>
        </a:xfrm>
      </p:grpSpPr>
      <p:sp>
        <p:nvSpPr>
          <p:cNvPr id="13" name="Rectangle 12"/>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marR="0" lvl="0" indent="-227013" algn="ctr" defTabSz="914400" rtl="0" eaLnBrk="1" fontAlgn="base" latinLnBrk="0" hangingPunct="1">
              <a:lnSpc>
                <a:spcPct val="100000"/>
              </a:lnSpc>
              <a:spcBef>
                <a:spcPts val="600"/>
              </a:spcBef>
              <a:spcAft>
                <a:spcPct val="0"/>
              </a:spcAft>
              <a:buClrTx/>
              <a:buSzTx/>
              <a:buFont typeface="Wingdings" pitchFamily="2" charset="2"/>
              <a:buNone/>
              <a:tabLst/>
              <a:defRPr/>
            </a:pPr>
            <a:r>
              <a:rPr lang="en-US" sz="2800" b="1" dirty="0">
                <a:solidFill>
                  <a:schemeClr val="tx1"/>
                </a:solidFill>
                <a:latin typeface="Arial" pitchFamily="34" charset="0"/>
                <a:cs typeface="Arial" pitchFamily="34" charset="0"/>
              </a:rPr>
              <a:t>Overview for Talking Points Slides</a:t>
            </a:r>
          </a:p>
          <a:p>
            <a:pPr marL="227013" lvl="0" indent="-227013">
              <a:spcBef>
                <a:spcPts val="600"/>
              </a:spcBef>
              <a:buFont typeface="Wingdings" pitchFamily="2" charset="2"/>
              <a:buNone/>
            </a:pPr>
            <a:endParaRPr lang="en-US" sz="2000" u="none" dirty="0">
              <a:solidFill>
                <a:schemeClr val="tx1"/>
              </a:solidFill>
              <a:latin typeface="Arial" pitchFamily="34" charset="0"/>
              <a:cs typeface="Arial" pitchFamily="34" charset="0"/>
            </a:endParaRPr>
          </a:p>
          <a:p>
            <a:pPr marL="227013" lvl="0" indent="-227013">
              <a:spcBef>
                <a:spcPts val="600"/>
              </a:spcBef>
              <a:buFont typeface="Wingdings" pitchFamily="2" charset="2"/>
              <a:buChar char="Ø"/>
            </a:pPr>
            <a:r>
              <a:rPr lang="en-US" sz="2000" u="none" dirty="0">
                <a:solidFill>
                  <a:schemeClr val="tx1"/>
                </a:solidFill>
                <a:latin typeface="Arial" pitchFamily="34" charset="0"/>
                <a:cs typeface="Arial" pitchFamily="34" charset="0"/>
              </a:rPr>
              <a:t>Talking</a:t>
            </a:r>
            <a:r>
              <a:rPr lang="en-US" sz="2000" u="none" baseline="0" dirty="0">
                <a:solidFill>
                  <a:schemeClr val="tx1"/>
                </a:solidFill>
                <a:latin typeface="Arial" pitchFamily="34" charset="0"/>
                <a:cs typeface="Arial" pitchFamily="34" charset="0"/>
              </a:rPr>
              <a:t> Point Slides are required when preparing a member of the command group for meetings with external organizations.  The proponent staff section will prepare briefing slides and talking point slides for three types of events:</a:t>
            </a:r>
          </a:p>
          <a:p>
            <a:pPr marL="687388" lvl="1" indent="-196850">
              <a:spcBef>
                <a:spcPts val="600"/>
              </a:spcBef>
              <a:buFont typeface="Arial" pitchFamily="34" charset="0"/>
              <a:buChar char="•"/>
            </a:pPr>
            <a:r>
              <a:rPr lang="en-US" sz="1600" b="1" u="none" baseline="0" dirty="0">
                <a:solidFill>
                  <a:schemeClr val="tx1"/>
                </a:solidFill>
                <a:latin typeface="Arial" pitchFamily="34" charset="0"/>
                <a:cs typeface="Arial" pitchFamily="34" charset="0"/>
              </a:rPr>
              <a:t>Attendee.  </a:t>
            </a:r>
            <a:r>
              <a:rPr lang="en-US" sz="1600" u="none" baseline="0" dirty="0">
                <a:solidFill>
                  <a:schemeClr val="tx1"/>
                </a:solidFill>
                <a:latin typeface="Arial" pitchFamily="34" charset="0"/>
                <a:cs typeface="Arial" pitchFamily="34" charset="0"/>
              </a:rPr>
              <a:t>When the command group leader is attending a meeting as a participant, the staff proponent will provide a copy of the briefing presentation.  The staff proponent will also prepare talking points associated with the external briefing slides to use during the meeting.  A stand-alone brief (slide presentation) with talking points may be required depending on the complexity of the topic, to fully prepare the command group leader.</a:t>
            </a:r>
          </a:p>
          <a:p>
            <a:pPr marL="687388" lvl="1" indent="-196850">
              <a:spcBef>
                <a:spcPts val="600"/>
              </a:spcBef>
              <a:buFont typeface="Arial" pitchFamily="34" charset="0"/>
              <a:buChar char="•"/>
            </a:pPr>
            <a:r>
              <a:rPr lang="en-US" sz="1600" b="1" u="none" baseline="0" dirty="0">
                <a:solidFill>
                  <a:schemeClr val="tx1"/>
                </a:solidFill>
                <a:latin typeface="Arial" pitchFamily="34" charset="0"/>
                <a:cs typeface="Arial" pitchFamily="34" charset="0"/>
              </a:rPr>
              <a:t>Primary Briefer.  </a:t>
            </a:r>
            <a:r>
              <a:rPr lang="en-US" sz="1600" u="none" baseline="0" dirty="0">
                <a:solidFill>
                  <a:schemeClr val="tx1"/>
                </a:solidFill>
                <a:latin typeface="Arial" pitchFamily="34" charset="0"/>
                <a:cs typeface="Arial" pitchFamily="34" charset="0"/>
              </a:rPr>
              <a:t>When the command group leader is the presenter of the briefing, the staff proponent will prepare the slides and talking points.</a:t>
            </a:r>
          </a:p>
          <a:p>
            <a:pPr marL="687388" lvl="1" indent="-196850">
              <a:spcBef>
                <a:spcPts val="600"/>
              </a:spcBef>
              <a:buFont typeface="Arial" pitchFamily="34" charset="0"/>
              <a:buChar char="•"/>
            </a:pPr>
            <a:r>
              <a:rPr lang="en-US" sz="1600" b="1" u="none" baseline="0" dirty="0">
                <a:solidFill>
                  <a:schemeClr val="tx1"/>
                </a:solidFill>
                <a:latin typeface="Arial" pitchFamily="34" charset="0"/>
                <a:cs typeface="Arial" pitchFamily="34" charset="0"/>
              </a:rPr>
              <a:t>Partial Briefer.  </a:t>
            </a:r>
            <a:r>
              <a:rPr lang="en-US" sz="1600" u="none" baseline="0" dirty="0">
                <a:solidFill>
                  <a:schemeClr val="tx1"/>
                </a:solidFill>
                <a:latin typeface="Arial" pitchFamily="34" charset="0"/>
                <a:cs typeface="Arial" pitchFamily="34" charset="0"/>
              </a:rPr>
              <a:t>When the command group leader is briefing USACC slides as part of a larger brief, the staff proponent will prepare the slides and associated talking points.  If there are multiple external organizations providing slides for the brief the staff proponent will also prepare talking points for other slides that have impact on USACC.</a:t>
            </a:r>
            <a:endParaRPr lang="en-US" sz="1100" dirty="0">
              <a:solidFill>
                <a:schemeClr val="tx1"/>
              </a:solidFill>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for Formatting Talking Points Slides">
    <p:bg>
      <p:bgPr>
        <a:solidFill>
          <a:srgbClr val="800000"/>
        </a:solidFill>
        <a:effectLst/>
      </p:bgPr>
    </p:bg>
    <p:spTree>
      <p:nvGrpSpPr>
        <p:cNvPr id="1" name=""/>
        <p:cNvGrpSpPr/>
        <p:nvPr/>
      </p:nvGrpSpPr>
      <p:grpSpPr>
        <a:xfrm>
          <a:off x="0" y="0"/>
          <a:ext cx="0" cy="0"/>
          <a:chOff x="0" y="0"/>
          <a:chExt cx="0" cy="0"/>
        </a:xfrm>
      </p:grpSpPr>
      <p:sp>
        <p:nvSpPr>
          <p:cNvPr id="4" name="Rectangle 3"/>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spcBef>
                <a:spcPts val="600"/>
              </a:spcBef>
              <a:buNone/>
            </a:pPr>
            <a:r>
              <a:rPr lang="en-US" sz="2800" b="1" u="none" baseline="0" dirty="0">
                <a:solidFill>
                  <a:schemeClr val="tx1"/>
                </a:solidFill>
                <a:latin typeface="Arial" pitchFamily="34" charset="0"/>
                <a:cs typeface="Arial" pitchFamily="34" charset="0"/>
              </a:rPr>
              <a:t>Instructions for Talking Points Slides</a:t>
            </a:r>
          </a:p>
          <a:p>
            <a:pPr marL="228600" indent="-228600">
              <a:spcBef>
                <a:spcPts val="600"/>
              </a:spcBef>
              <a:buFont typeface="Wingdings" pitchFamily="2" charset="2"/>
              <a:buChar char="Ø"/>
            </a:pPr>
            <a:r>
              <a:rPr lang="en-US" sz="1600" b="1" u="none" baseline="0" dirty="0">
                <a:solidFill>
                  <a:schemeClr val="tx1"/>
                </a:solidFill>
                <a:latin typeface="Arial" pitchFamily="34" charset="0"/>
                <a:cs typeface="Arial" pitchFamily="34" charset="0"/>
              </a:rPr>
              <a:t>Format</a:t>
            </a:r>
          </a:p>
          <a:p>
            <a:pPr marL="400050" lvl="0" indent="-173038">
              <a:spcBef>
                <a:spcPts val="600"/>
              </a:spcBef>
              <a:buFont typeface="Arial" pitchFamily="34" charset="0"/>
              <a:buChar char="•"/>
            </a:pPr>
            <a:r>
              <a:rPr lang="en-US" sz="1600" u="none" baseline="0" dirty="0">
                <a:solidFill>
                  <a:schemeClr val="tx1"/>
                </a:solidFill>
                <a:latin typeface="Arial" pitchFamily="34" charset="0"/>
                <a:cs typeface="Arial" pitchFamily="34" charset="0"/>
              </a:rPr>
              <a:t>Use the template “Template for Talking Points Slides” to prepare talking points.  </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Subject/Title:  should match the subject of associated slide.</a:t>
            </a:r>
          </a:p>
          <a:p>
            <a:pPr marL="400050" lvl="0" indent="-173038">
              <a:spcBef>
                <a:spcPts val="600"/>
              </a:spcBef>
              <a:buFont typeface="Arial" pitchFamily="34" charset="0"/>
              <a:buChar char="•"/>
            </a:pPr>
            <a:r>
              <a:rPr lang="en-US" sz="1600" u="none" baseline="0" dirty="0">
                <a:solidFill>
                  <a:schemeClr val="tx1"/>
                </a:solidFill>
                <a:latin typeface="Arial" pitchFamily="34" charset="0"/>
                <a:cs typeface="Arial" pitchFamily="34" charset="0"/>
              </a:rPr>
              <a:t>Specify which bullets from the associated slide the talking points are addressing. </a:t>
            </a:r>
          </a:p>
          <a:p>
            <a:pPr marL="227013" marR="0" lvl="0" indent="-227013"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sz="1600" b="1" u="none" kern="1200" baseline="0" dirty="0">
                <a:solidFill>
                  <a:schemeClr val="tx1"/>
                </a:solidFill>
                <a:latin typeface="Arial" pitchFamily="34" charset="0"/>
                <a:ea typeface="+mn-ea"/>
                <a:cs typeface="Arial" pitchFamily="34" charset="0"/>
              </a:rPr>
              <a:t>Packaging:  </a:t>
            </a:r>
            <a:r>
              <a:rPr lang="en-US" sz="1600" b="0" u="none" kern="1200" baseline="0" dirty="0">
                <a:solidFill>
                  <a:schemeClr val="tx1"/>
                </a:solidFill>
                <a:latin typeface="Arial" pitchFamily="34" charset="0"/>
                <a:ea typeface="+mn-ea"/>
                <a:cs typeface="Arial" pitchFamily="34" charset="0"/>
              </a:rPr>
              <a:t>Package the briefing presentation in a binder with document protectors.  When the binder is open, talking point slides should face opposite and above the associated slide.</a:t>
            </a:r>
          </a:p>
          <a:p>
            <a:pPr marL="227013" marR="0" lvl="0" indent="-227013"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sz="1600" b="1" u="none" kern="1200" baseline="0" dirty="0">
                <a:solidFill>
                  <a:schemeClr val="tx1"/>
                </a:solidFill>
                <a:latin typeface="Arial" pitchFamily="34" charset="0"/>
                <a:ea typeface="+mn-ea"/>
                <a:cs typeface="Arial" pitchFamily="34" charset="0"/>
              </a:rPr>
              <a:t>Guidance</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Organize the talking points to be clear and concise.  Provide background information as needed to give the CG, DCG, CoS, or CSM depth of the topic and significant impact of issues on USACC.</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When the command group leader is the briefer, prepare one talking point slide to go with each slide in the presentation.</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If there are multiple external organizations providing slides for the brief, only prepare talking points for the USACC slides and any other slides that have impact on USACC.</a:t>
            </a:r>
          </a:p>
          <a:p>
            <a:pPr marL="400050" lvl="0" indent="-173038">
              <a:spcBef>
                <a:spcPts val="600"/>
              </a:spcBef>
              <a:buFont typeface="Arial" pitchFamily="34" charset="0"/>
              <a:buChar char="•"/>
            </a:pPr>
            <a:r>
              <a:rPr lang="en-US" sz="1600" b="1" u="none" baseline="0" dirty="0">
                <a:solidFill>
                  <a:schemeClr val="tx1"/>
                </a:solidFill>
                <a:latin typeface="Arial" pitchFamily="34" charset="0"/>
                <a:cs typeface="Arial" pitchFamily="34" charset="0"/>
              </a:rPr>
              <a:t>Do not provide the talking point slides to external organizations; they are for the CG, DCG, CoS, or CSM use only.</a:t>
            </a:r>
          </a:p>
          <a:p>
            <a:pPr marL="400050" lvl="0" indent="-173038">
              <a:spcBef>
                <a:spcPts val="600"/>
              </a:spcBef>
              <a:buFont typeface="Arial" pitchFamily="34" charset="0"/>
              <a:buChar char="•"/>
            </a:pPr>
            <a:r>
              <a:rPr lang="en-US" sz="1600" b="1" u="none" baseline="0" dirty="0">
                <a:solidFill>
                  <a:schemeClr val="tx1"/>
                </a:solidFill>
                <a:latin typeface="Arial" pitchFamily="34" charset="0"/>
                <a:cs typeface="Arial" pitchFamily="34" charset="0"/>
              </a:rPr>
              <a:t>Remove talking point slides during the presentation of the slides. </a:t>
            </a:r>
          </a:p>
          <a:p>
            <a:pPr marL="228600" indent="-228600">
              <a:spcBef>
                <a:spcPts val="600"/>
              </a:spcBef>
              <a:buNone/>
            </a:pPr>
            <a:endParaRPr lang="en-US" sz="1100" u="none" baseline="0" dirty="0">
              <a:solidFill>
                <a:schemeClr val="tx1"/>
              </a:solidFill>
              <a:latin typeface="Arial" pitchFamily="34" charset="0"/>
              <a:cs typeface="Arial"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5"/>
            <a:ext cx="7772400" cy="1470025"/>
          </a:xfrm>
        </p:spPr>
        <p:txBody>
          <a:bodyPr>
            <a:normAutofit/>
          </a:bodyPr>
          <a:lstStyle>
            <a:lvl1pPr algn="ctr">
              <a:defRPr sz="3600" baseline="0"/>
            </a:lvl1pPr>
          </a:lstStyle>
          <a:p>
            <a:r>
              <a:rPr lang="en-US" dirty="0"/>
              <a:t>Title Slide - click to edit</a:t>
            </a:r>
            <a:br>
              <a:rPr lang="en-US" dirty="0"/>
            </a:br>
            <a:r>
              <a:rPr lang="en-US" dirty="0"/>
              <a:t>(Arial 36 Bold)</a:t>
            </a:r>
          </a:p>
        </p:txBody>
      </p:sp>
      <p:sp>
        <p:nvSpPr>
          <p:cNvPr id="9" name="TextBox 8"/>
          <p:cNvSpPr txBox="1"/>
          <p:nvPr userDrawn="1"/>
        </p:nvSpPr>
        <p:spPr>
          <a:xfrm>
            <a:off x="-1" y="76200"/>
            <a:ext cx="9144000" cy="1015663"/>
          </a:xfrm>
          <a:prstGeom prst="rect">
            <a:avLst/>
          </a:prstGeom>
          <a:noFill/>
        </p:spPr>
        <p:txBody>
          <a:bodyPr wrap="square">
            <a:spAutoFit/>
          </a:bodyPr>
          <a:lstStyle/>
          <a:p>
            <a:pPr algn="ctr" fontAlgn="auto">
              <a:spcBef>
                <a:spcPts val="0"/>
              </a:spcBef>
              <a:spcAft>
                <a:spcPts val="0"/>
              </a:spcAft>
              <a:defRPr/>
            </a:pPr>
            <a:r>
              <a:rPr lang="en-US" sz="3200" b="1" i="0"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rPr>
              <a:t>Leadership Excellence</a:t>
            </a:r>
          </a:p>
          <a:p>
            <a:pPr algn="ctr" fontAlgn="auto">
              <a:spcBef>
                <a:spcPts val="0"/>
              </a:spcBef>
              <a:spcAft>
                <a:spcPts val="0"/>
              </a:spcAft>
              <a:defRPr/>
            </a:pPr>
            <a:r>
              <a:rPr lang="en-US" sz="2800" b="1" i="1" cap="none" spc="0" dirty="0">
                <a:ln w="12700">
                  <a:noFill/>
                  <a:prstDash val="solid"/>
                </a:ln>
                <a:solidFill>
                  <a:schemeClr val="tx1"/>
                </a:solidFill>
                <a:effectLst>
                  <a:outerShdw blurRad="41275" dist="20320" dir="1800000" algn="tl" rotWithShape="0">
                    <a:srgbClr val="000000">
                      <a:alpha val="40000"/>
                    </a:srgbClr>
                  </a:outerShdw>
                </a:effectLst>
                <a:latin typeface="+mn-lt"/>
                <a:cs typeface="+mn-cs"/>
              </a:rPr>
              <a:t>This We’ll Defend</a:t>
            </a:r>
          </a:p>
        </p:txBody>
      </p:sp>
      <p:sp>
        <p:nvSpPr>
          <p:cNvPr id="13" name="TextBox 12"/>
          <p:cNvSpPr txBox="1"/>
          <p:nvPr userDrawn="1"/>
        </p:nvSpPr>
        <p:spPr>
          <a:xfrm>
            <a:off x="-1" y="6258580"/>
            <a:ext cx="9144000" cy="523220"/>
          </a:xfrm>
          <a:prstGeom prst="rect">
            <a:avLst/>
          </a:prstGeom>
          <a:noFill/>
        </p:spPr>
        <p:txBody>
          <a:bodyPr wrap="square">
            <a:spAutoFit/>
          </a:bodyPr>
          <a:lstStyle/>
          <a:p>
            <a:pPr algn="ctr" fontAlgn="auto">
              <a:spcBef>
                <a:spcPts val="0"/>
              </a:spcBef>
              <a:spcAft>
                <a:spcPts val="0"/>
              </a:spcAft>
              <a:defRPr/>
            </a:pPr>
            <a:r>
              <a:rPr lang="en-US" sz="28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rPr>
              <a:t>Leaders for Life</a:t>
            </a:r>
            <a:endParaRPr lang="en-US" sz="24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2000" b="1" dirty="0">
              <a:solidFill>
                <a:srgbClr val="FFFFFF"/>
              </a:solidFill>
              <a:latin typeface="Arial" pitchFamily="34" charset="0"/>
              <a:cs typeface="+mn-cs"/>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aseline="0"/>
            </a:lvl1pPr>
          </a:lstStyle>
          <a:p>
            <a:pPr lvl="0"/>
            <a:r>
              <a:rPr lang="en-US" dirty="0"/>
              <a:t>Click to edit subtitle (Arial 24 not Bold)</a:t>
            </a:r>
          </a:p>
        </p:txBody>
      </p:sp>
      <p:pic>
        <p:nvPicPr>
          <p:cNvPr id="19"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w="9525">
            <a:noFill/>
            <a:miter lim="800000"/>
            <a:headEnd/>
            <a:tailEnd/>
          </a:ln>
        </p:spPr>
      </p:pic>
      <p:pic>
        <p:nvPicPr>
          <p:cNvPr id="20" name="Picture 3" descr="C:\Users\BorgerdingTB\AppData\Local\Microsoft\Windows\Temporary Internet Files\Content.Outlook\B8021UZJ\Nice Army of One.jpg"/>
          <p:cNvPicPr>
            <a:picLocks noChangeAspect="1" noChangeArrowheads="1"/>
          </p:cNvPicPr>
          <p:nvPr userDrawn="1"/>
        </p:nvPicPr>
        <p:blipFill>
          <a:blip r:embed="rId3" cstate="email">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Tree>
    <p:extLst>
      <p:ext uri="{BB962C8B-B14F-4D97-AF65-F5344CB8AC3E}">
        <p14:creationId xmlns:p14="http://schemas.microsoft.com/office/powerpoint/2010/main" val="3006806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dirty="0"/>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p:txBody>
      </p:sp>
    </p:spTree>
    <p:extLst>
      <p:ext uri="{BB962C8B-B14F-4D97-AF65-F5344CB8AC3E}">
        <p14:creationId xmlns:p14="http://schemas.microsoft.com/office/powerpoint/2010/main" val="284877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Arial 20 Bold Underlined</a:t>
            </a:r>
          </a:p>
        </p:txBody>
      </p:sp>
      <p:sp>
        <p:nvSpPr>
          <p:cNvPr id="4" name="Content Placeholder 3"/>
          <p:cNvSpPr>
            <a:spLocks noGrp="1"/>
          </p:cNvSpPr>
          <p:nvPr>
            <p:ph sz="half" idx="2" hasCustomPrompt="1"/>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dirty="0"/>
              <a:t>Arial 16</a:t>
            </a:r>
          </a:p>
          <a:p>
            <a:pPr lvl="1"/>
            <a:r>
              <a:rPr lang="en-US" dirty="0"/>
              <a:t>Arial 14</a:t>
            </a:r>
          </a:p>
          <a:p>
            <a:pPr lvl="2"/>
            <a:r>
              <a:rPr lang="en-US" dirty="0"/>
              <a:t>Arial 12</a:t>
            </a:r>
          </a:p>
          <a:p>
            <a:pPr lvl="3"/>
            <a:r>
              <a:rPr lang="en-US" dirty="0"/>
              <a:t>Arial 12</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714375" y="179754"/>
            <a:ext cx="7715250" cy="646331"/>
          </a:xfrm>
        </p:spPr>
        <p:txBody>
          <a:bodyPr>
            <a:normAutofit/>
          </a:bodyPr>
          <a:lstStyle>
            <a:lvl1pPr>
              <a:defRPr sz="3600" baseline="0"/>
            </a:lvl1pPr>
          </a:lstStyle>
          <a:p>
            <a:r>
              <a:rPr lang="en-US" dirty="0"/>
              <a:t>Arial 36 Bold</a:t>
            </a:r>
          </a:p>
        </p:txBody>
      </p:sp>
    </p:spTree>
    <p:extLst>
      <p:ext uri="{BB962C8B-B14F-4D97-AF65-F5344CB8AC3E}">
        <p14:creationId xmlns:p14="http://schemas.microsoft.com/office/powerpoint/2010/main" val="260681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dirty="0"/>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email"/>
          <a:srcRect/>
          <a:stretch>
            <a:fillRect/>
          </a:stretch>
        </p:blipFill>
        <p:spPr bwMode="auto">
          <a:xfrm>
            <a:off x="34925" y="34925"/>
            <a:ext cx="514350" cy="685800"/>
          </a:xfrm>
          <a:prstGeom prst="rect">
            <a:avLst/>
          </a:prstGeom>
          <a:noFill/>
          <a:ln w="9525">
            <a:noFill/>
            <a:miter lim="800000"/>
            <a:headEnd/>
            <a:tailEnd/>
          </a:ln>
        </p:spPr>
      </p:pic>
      <p:sp>
        <p:nvSpPr>
          <p:cNvPr id="11" name="Title 1"/>
          <p:cNvSpPr>
            <a:spLocks noGrp="1"/>
          </p:cNvSpPr>
          <p:nvPr>
            <p:ph type="title" hasCustomPrompt="1"/>
          </p:nvPr>
        </p:nvSpPr>
        <p:spPr>
          <a:xfrm>
            <a:off x="571500" y="0"/>
            <a:ext cx="8001000" cy="533400"/>
          </a:xfrm>
        </p:spPr>
        <p:txBody>
          <a:bodyPr>
            <a:normAutofit/>
          </a:bodyPr>
          <a:lstStyle>
            <a:lvl1pPr algn="ctr">
              <a:defRPr sz="2800"/>
            </a:lvl1pPr>
          </a:lstStyle>
          <a:p>
            <a:r>
              <a:rPr lang="en-US" dirty="0"/>
              <a:t>Arial 28 Bold</a:t>
            </a:r>
          </a:p>
        </p:txBody>
      </p:sp>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000"/>
                  </a:solidFill>
                </a:ln>
                <a:solidFill>
                  <a:schemeClr val="tx1"/>
                </a:solidFill>
                <a:latin typeface="Arial Black" pitchFamily="34" charset="0"/>
                <a:ea typeface="+mn-ea"/>
                <a:cs typeface="Arial"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C00"/>
                  </a:solidFill>
                </a:ln>
                <a:solidFill>
                  <a:schemeClr val="tx1"/>
                </a:solidFill>
                <a:latin typeface="Arial Black" pitchFamily="34" charset="0"/>
                <a:ea typeface="+mn-ea"/>
                <a:cs typeface="Arial" charset="0"/>
              </a:rPr>
              <a:t>Leaders for Life</a:t>
            </a:r>
          </a:p>
        </p:txBody>
      </p:sp>
    </p:spTree>
    <p:extLst>
      <p:ext uri="{BB962C8B-B14F-4D97-AF65-F5344CB8AC3E}">
        <p14:creationId xmlns:p14="http://schemas.microsoft.com/office/powerpoint/2010/main" val="138889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
            <a:ext cx="7696200" cy="646331"/>
          </a:xfrm>
        </p:spPr>
        <p:txBody>
          <a:bodyPr>
            <a:spAutoFit/>
          </a:bodyPr>
          <a:lstStyle>
            <a:lvl1pPr>
              <a:defRPr sz="3600"/>
            </a:lvl1pPr>
          </a:lstStyle>
          <a:p>
            <a:r>
              <a:rPr lang="en-US" dirty="0"/>
              <a:t>Arial 36 Bold</a:t>
            </a:r>
          </a:p>
        </p:txBody>
      </p:sp>
    </p:spTree>
    <p:extLst>
      <p:ext uri="{BB962C8B-B14F-4D97-AF65-F5344CB8AC3E}">
        <p14:creationId xmlns:p14="http://schemas.microsoft.com/office/powerpoint/2010/main" val="1066326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Autofit/>
          </a:bodyPr>
          <a:lstStyle>
            <a:lvl1pPr algn="l">
              <a:defRPr sz="3600" b="1" cap="none" baseline="0"/>
            </a:lvl1pPr>
          </a:lstStyle>
          <a:p>
            <a:r>
              <a:rPr lang="en-US" dirty="0"/>
              <a:t>Arial 36 bold</a:t>
            </a:r>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Arial 24</a:t>
            </a:r>
          </a:p>
        </p:txBody>
      </p:sp>
    </p:spTree>
    <p:extLst>
      <p:ext uri="{BB962C8B-B14F-4D97-AF65-F5344CB8AC3E}">
        <p14:creationId xmlns:p14="http://schemas.microsoft.com/office/powerpoint/2010/main" val="2536490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181660"/>
            <a:ext cx="7696200" cy="646331"/>
          </a:xfrm>
        </p:spPr>
        <p:txBody>
          <a:bodyPr>
            <a:spAutoFit/>
          </a:bodyPr>
          <a:lstStyle>
            <a:lvl1pPr>
              <a:defRPr sz="3600"/>
            </a:lvl1pPr>
          </a:lstStyle>
          <a:p>
            <a:r>
              <a:rPr lang="en-US" dirty="0"/>
              <a:t>Arial 36 Bold</a:t>
            </a:r>
          </a:p>
        </p:txBody>
      </p:sp>
      <p:sp>
        <p:nvSpPr>
          <p:cNvPr id="3" name="Content Placeholder 2"/>
          <p:cNvSpPr>
            <a:spLocks noGrp="1"/>
          </p:cNvSpPr>
          <p:nvPr>
            <p:ph sz="half" idx="1" hasCustomPrompt="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dirty="0"/>
              <a:t>Arial 20</a:t>
            </a:r>
          </a:p>
          <a:p>
            <a:pPr lvl="1"/>
            <a:r>
              <a:rPr lang="en-US" dirty="0"/>
              <a:t>Arial 18</a:t>
            </a:r>
          </a:p>
          <a:p>
            <a:pPr lvl="2"/>
            <a:r>
              <a:rPr lang="en-US" dirty="0"/>
              <a:t>Arial 16</a:t>
            </a:r>
          </a:p>
          <a:p>
            <a:pPr lvl="3"/>
            <a:r>
              <a:rPr lang="en-US" dirty="0"/>
              <a:t>Arial 14</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6783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9" name="TextBox 8"/>
          <p:cNvSpPr txBox="1"/>
          <p:nvPr userDrawn="1"/>
        </p:nvSpPr>
        <p:spPr>
          <a:xfrm>
            <a:off x="914400" y="751582"/>
            <a:ext cx="7315200" cy="1077218"/>
          </a:xfrm>
          <a:prstGeom prst="rect">
            <a:avLst/>
          </a:prstGeom>
          <a:noFill/>
        </p:spPr>
        <p:txBody>
          <a:bodyPr>
            <a:spAutoFit/>
          </a:bodyPr>
          <a:lstStyle/>
          <a:p>
            <a:pPr algn="ctr" fontAlgn="auto">
              <a:spcBef>
                <a:spcPts val="0"/>
              </a:spcBef>
              <a:spcAft>
                <a:spcPts val="0"/>
              </a:spcAft>
              <a:defRPr/>
            </a:pPr>
            <a:r>
              <a:rPr lang="en-US" sz="3200" b="1" i="0" dirty="0">
                <a:latin typeface="+mn-lt"/>
                <a:cs typeface="+mn-cs"/>
              </a:rPr>
              <a:t>US Army Cadet Command</a:t>
            </a:r>
          </a:p>
          <a:p>
            <a:pPr algn="ctr" fontAlgn="auto">
              <a:spcBef>
                <a:spcPts val="0"/>
              </a:spcBef>
              <a:spcAft>
                <a:spcPts val="0"/>
              </a:spcAft>
              <a:defRPr/>
            </a:pPr>
            <a:r>
              <a:rPr lang="en-US" sz="3200" b="1" i="1" dirty="0">
                <a:latin typeface="+mn-lt"/>
                <a:cs typeface="+mn-cs"/>
              </a:rPr>
              <a:t>Leaders for Life</a:t>
            </a:r>
          </a:p>
        </p:txBody>
      </p:sp>
      <p:sp>
        <p:nvSpPr>
          <p:cNvPr id="13" name="TextBox 12"/>
          <p:cNvSpPr txBox="1"/>
          <p:nvPr userDrawn="1"/>
        </p:nvSpPr>
        <p:spPr>
          <a:xfrm>
            <a:off x="1066800" y="5105400"/>
            <a:ext cx="7315200" cy="1077218"/>
          </a:xfrm>
          <a:prstGeom prst="rect">
            <a:avLst/>
          </a:prstGeom>
          <a:noFill/>
        </p:spPr>
        <p:txBody>
          <a:bodyPr>
            <a:spAutoFit/>
          </a:bodyPr>
          <a:lstStyle/>
          <a:p>
            <a:pPr algn="ctr" fontAlgn="auto">
              <a:spcBef>
                <a:spcPts val="0"/>
              </a:spcBef>
              <a:spcAft>
                <a:spcPts val="0"/>
              </a:spcAft>
              <a:defRPr/>
            </a:pPr>
            <a:r>
              <a:rPr lang="en-US" sz="3200" b="1" i="0" dirty="0">
                <a:latin typeface="+mn-lt"/>
                <a:cs typeface="+mn-cs"/>
              </a:rPr>
              <a:t>Leadership Excellence</a:t>
            </a:r>
          </a:p>
          <a:p>
            <a:pPr algn="ctr" fontAlgn="auto">
              <a:spcBef>
                <a:spcPts val="0"/>
              </a:spcBef>
              <a:spcAft>
                <a:spcPts val="0"/>
              </a:spcAft>
              <a:defRPr/>
            </a:pPr>
            <a:r>
              <a:rPr lang="en-US" sz="3200" b="1" i="1" dirty="0">
                <a:latin typeface="+mn-lt"/>
                <a:cs typeface="+mn-cs"/>
              </a:rPr>
              <a:t>This We’ll Defend</a:t>
            </a:r>
          </a:p>
        </p:txBody>
      </p:sp>
    </p:spTree>
    <p:extLst>
      <p:ext uri="{BB962C8B-B14F-4D97-AF65-F5344CB8AC3E}">
        <p14:creationId xmlns:p14="http://schemas.microsoft.com/office/powerpoint/2010/main" val="1662114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70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85"/>
            <a:ext cx="4038600" cy="5032147"/>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Templates automatically reduce overall size of text as more is added; do not go below font size 14 or third</a:t>
            </a:r>
            <a:r>
              <a:rPr lang="en-US" sz="1400" b="1" baseline="0" dirty="0">
                <a:solidFill>
                  <a:prstClr val="black"/>
                </a:solidFill>
                <a:latin typeface="Arial" pitchFamily="34" charset="0"/>
                <a:cs typeface="Arial" pitchFamily="34" charset="0"/>
              </a:rPr>
              <a:t> sub-bullet level</a:t>
            </a:r>
            <a:endParaRPr lang="en-US" sz="1400" b="1" dirty="0">
              <a:solidFill>
                <a:prstClr val="black"/>
              </a:solidFill>
              <a:latin typeface="Arial" pitchFamily="34" charset="0"/>
              <a:cs typeface="Arial" pitchFamily="34" charset="0"/>
            </a:endParaRP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Print</a:t>
            </a:r>
            <a:r>
              <a:rPr lang="en-US" sz="1400" b="1" baseline="0" dirty="0">
                <a:solidFill>
                  <a:prstClr val="black"/>
                </a:solidFill>
                <a:latin typeface="Arial" pitchFamily="34" charset="0"/>
                <a:cs typeface="Arial" pitchFamily="34" charset="0"/>
              </a:rPr>
              <a:t> in grayscale; only print in color if there is a chart on the page that has color coding</a:t>
            </a:r>
            <a:endParaRPr lang="en-US" sz="1400" b="1" dirty="0">
              <a:solidFill>
                <a:prstClr val="black"/>
              </a:solidFill>
              <a:latin typeface="Arial" pitchFamily="34" charset="0"/>
              <a:cs typeface="Arial" pitchFamily="34" charset="0"/>
            </a:endParaRP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rial" pitchFamily="34" charset="0"/>
              </a:endParaRPr>
            </a:p>
          </p:txBody>
        </p:sp>
        <p:cxnSp>
          <p:nvCxnSpPr>
            <p:cNvPr id="7" name="Straight Arrow Connector 6"/>
            <p:cNvCxnSpPr>
              <a:stCxn id="18" idx="1"/>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1059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CBD9029-77A5-4B22-8436-81DDA607DE79}" type="datetimeFigureOut">
              <a:rPr lang="en-US" smtClean="0"/>
              <a:pPr/>
              <a:t>10/7/2019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5AFAC9-50C7-4668-977D-EAA0039DD0DB}" type="slidenum">
              <a:rPr lang="en-US" smtClean="0"/>
              <a:pPr/>
              <a:t>‹#›</a:t>
            </a:fld>
            <a:endParaRPr lang="en-US"/>
          </a:p>
        </p:txBody>
      </p:sp>
    </p:spTree>
    <p:extLst>
      <p:ext uri="{BB962C8B-B14F-4D97-AF65-F5344CB8AC3E}">
        <p14:creationId xmlns:p14="http://schemas.microsoft.com/office/powerpoint/2010/main" val="2024739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C:\Users\BorgerdingTB\AppData\Local\Microsoft\Windows\Temporary Internet Files\Content.Outlook\B8021UZJ\Nice Army of One.jpg"/>
          <p:cNvPicPr>
            <a:picLocks noChangeAspect="1" noChangeArrowheads="1"/>
          </p:cNvPicPr>
          <p:nvPr userDrawn="1"/>
        </p:nvPicPr>
        <p:blipFill>
          <a:blip r:embed="rId2" cstate="email">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34925" y="42863"/>
            <a:ext cx="7270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tioh.hqda.pentagon.mil/ImageProxy.ashx?n=1&amp;t=original&amp;id=5161"/>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2"/>
          <p:cNvSpPr>
            <a:spLocks noChangeArrowheads="1"/>
          </p:cNvSpPr>
          <p:nvPr userDrawn="1"/>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cs typeface="+mn-cs"/>
            </a:endParaRPr>
          </a:p>
        </p:txBody>
      </p:sp>
      <p:sp>
        <p:nvSpPr>
          <p:cNvPr id="7" name="Rectangle 6"/>
          <p:cNvSpPr/>
          <p:nvPr userDrawn="1"/>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dirty="0">
                <a:ln>
                  <a:solidFill>
                    <a:srgbClr val="FFCC00"/>
                  </a:solidFill>
                </a:ln>
                <a:latin typeface="Arial Black" pitchFamily="34" charset="0"/>
                <a:cs typeface="Arial" charset="0"/>
              </a:rPr>
              <a:t>Leaders for Life</a:t>
            </a:r>
          </a:p>
        </p:txBody>
      </p:sp>
      <p:sp>
        <p:nvSpPr>
          <p:cNvPr id="8" name="Rectangle 7"/>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dirty="0">
                <a:ln>
                  <a:solidFill>
                    <a:srgbClr val="FFC000"/>
                  </a:solidFill>
                </a:ln>
                <a:latin typeface="Arial Black" pitchFamily="34" charset="0"/>
                <a:cs typeface="Arial" charset="0"/>
              </a:rPr>
              <a:t>This We’ll Defend</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457200" y="6356351"/>
            <a:ext cx="2133600" cy="365125"/>
          </a:xfrm>
          <a:prstGeom prst="rect">
            <a:avLst/>
          </a:prstGeom>
        </p:spPr>
        <p:txBody>
          <a:bodyPr/>
          <a:lstStyle>
            <a:lvl1pPr>
              <a:defRPr/>
            </a:lvl1pPr>
          </a:lstStyle>
          <a:p>
            <a:pPr>
              <a:defRPr/>
            </a:pPr>
            <a:fld id="{18A55325-4253-4F1D-B0DA-44F22363762D}" type="datetime1">
              <a:rPr lang="en-US" smtClean="0"/>
              <a:pPr>
                <a:defRPr/>
              </a:pPr>
              <a:t>10/7/2019</a:t>
            </a:fld>
            <a:endParaRPr lang="en-US" dirty="0"/>
          </a:p>
        </p:txBody>
      </p:sp>
      <p:sp>
        <p:nvSpPr>
          <p:cNvPr id="10" name="Footer Placeholder 4"/>
          <p:cNvSpPr>
            <a:spLocks noGrp="1"/>
          </p:cNvSpPr>
          <p:nvPr>
            <p:ph type="ftr" sz="quarter" idx="11"/>
          </p:nvPr>
        </p:nvSpPr>
        <p:spPr>
          <a:xfrm>
            <a:off x="3124200" y="6356351"/>
            <a:ext cx="2895600" cy="365125"/>
          </a:xfrm>
          <a:prstGeom prst="rect">
            <a:avLst/>
          </a:prstGeom>
        </p:spPr>
        <p:txBody>
          <a:bodyPr/>
          <a:lstStyle>
            <a:lvl1pPr>
              <a:defRPr dirty="0"/>
            </a:lvl1pPr>
          </a:lstStyle>
          <a:p>
            <a:pPr>
              <a:defRPr/>
            </a:pPr>
            <a:endParaRPr lang="en-US" dirty="0"/>
          </a:p>
        </p:txBody>
      </p:sp>
      <p:sp>
        <p:nvSpPr>
          <p:cNvPr id="11"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fld id="{911A51B6-BE72-4892-9590-4535296953C5}" type="slidenum">
              <a:rPr lang="en-US" altLang="en-US"/>
              <a:pPr/>
              <a:t>‹#›</a:t>
            </a:fld>
            <a:endParaRPr lang="en-US" altLang="en-US" dirty="0"/>
          </a:p>
        </p:txBody>
      </p:sp>
    </p:spTree>
    <p:extLst>
      <p:ext uri="{BB962C8B-B14F-4D97-AF65-F5344CB8AC3E}">
        <p14:creationId xmlns:p14="http://schemas.microsoft.com/office/powerpoint/2010/main" val="1877323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44598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Arial 20 Bold Underlined</a:t>
            </a:r>
          </a:p>
        </p:txBody>
      </p:sp>
      <p:sp>
        <p:nvSpPr>
          <p:cNvPr id="4" name="Content Placeholder 3"/>
          <p:cNvSpPr>
            <a:spLocks noGrp="1"/>
          </p:cNvSpPr>
          <p:nvPr>
            <p:ph sz="half" idx="2" hasCustomPrompt="1"/>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dirty="0"/>
              <a:t>Arial 16</a:t>
            </a:r>
          </a:p>
          <a:p>
            <a:pPr lvl="1"/>
            <a:r>
              <a:rPr lang="en-US" dirty="0"/>
              <a:t>Arial 14</a:t>
            </a:r>
          </a:p>
          <a:p>
            <a:pPr lvl="2"/>
            <a:r>
              <a:rPr lang="en-US" dirty="0"/>
              <a:t>Arial 12</a:t>
            </a:r>
          </a:p>
          <a:p>
            <a:pPr lvl="3"/>
            <a:r>
              <a:rPr lang="en-US" dirty="0"/>
              <a:t>Arial 12</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714375" y="179754"/>
            <a:ext cx="7715250" cy="646331"/>
          </a:xfrm>
        </p:spPr>
        <p:txBody>
          <a:bodyPr>
            <a:normAutofit/>
          </a:bodyPr>
          <a:lstStyle>
            <a:lvl1pPr>
              <a:defRPr sz="3600" baseline="0"/>
            </a:lvl1pPr>
          </a:lstStyle>
          <a:p>
            <a:r>
              <a:rPr lang="en-US" dirty="0"/>
              <a:t>Arial 36 Bold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email"/>
          <a:srcRect/>
          <a:stretch>
            <a:fillRect/>
          </a:stretch>
        </p:blipFill>
        <p:spPr bwMode="auto">
          <a:xfrm>
            <a:off x="34925" y="34925"/>
            <a:ext cx="514350" cy="685800"/>
          </a:xfrm>
          <a:prstGeom prst="rect">
            <a:avLst/>
          </a:prstGeom>
          <a:noFill/>
          <a:ln w="9525">
            <a:noFill/>
            <a:miter lim="800000"/>
            <a:headEnd/>
            <a:tailEnd/>
          </a:ln>
        </p:spPr>
      </p:pic>
      <p:sp>
        <p:nvSpPr>
          <p:cNvPr id="11" name="Title 1"/>
          <p:cNvSpPr>
            <a:spLocks noGrp="1"/>
          </p:cNvSpPr>
          <p:nvPr>
            <p:ph type="title" hasCustomPrompt="1"/>
          </p:nvPr>
        </p:nvSpPr>
        <p:spPr>
          <a:xfrm>
            <a:off x="571500" y="0"/>
            <a:ext cx="8001000" cy="533400"/>
          </a:xfrm>
        </p:spPr>
        <p:txBody>
          <a:bodyPr>
            <a:normAutofit/>
          </a:bodyPr>
          <a:lstStyle>
            <a:lvl1pPr algn="ctr">
              <a:defRPr sz="2800"/>
            </a:lvl1pPr>
          </a:lstStyle>
          <a:p>
            <a:r>
              <a:rPr lang="en-US" dirty="0"/>
              <a:t>Arial 28 Bold</a:t>
            </a:r>
          </a:p>
        </p:txBody>
      </p:sp>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000"/>
                  </a:solidFill>
                </a:ln>
                <a:solidFill>
                  <a:schemeClr val="tx1"/>
                </a:solidFill>
                <a:latin typeface="Arial Black" pitchFamily="34" charset="0"/>
                <a:ea typeface="+mn-ea"/>
                <a:cs typeface="Arial"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C00"/>
                  </a:solidFill>
                </a:ln>
                <a:solidFill>
                  <a:schemeClr val="tx1"/>
                </a:solidFill>
                <a:latin typeface="Arial Black" pitchFamily="34" charset="0"/>
                <a:ea typeface="+mn-ea"/>
                <a:cs typeface="Arial" charset="0"/>
              </a:rPr>
              <a:t>Leaders for Life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
            <a:ext cx="7696200" cy="646331"/>
          </a:xfrm>
        </p:spPr>
        <p:txBody>
          <a:bodyPr>
            <a:spAutoFit/>
          </a:bodyPr>
          <a:lstStyle>
            <a:lvl1pPr>
              <a:defRPr sz="3600"/>
            </a:lvl1pPr>
          </a:lstStyle>
          <a:p>
            <a:r>
              <a:rPr lang="en-US" dirty="0"/>
              <a:t>Arial 36 Bold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Autofit/>
          </a:bodyPr>
          <a:lstStyle>
            <a:lvl1pPr algn="l">
              <a:defRPr sz="3600" b="1" cap="none" baseline="0"/>
            </a:lvl1pPr>
          </a:lstStyle>
          <a:p>
            <a:r>
              <a:rPr lang="en-US" dirty="0"/>
              <a:t>Arial 36 bold</a:t>
            </a:r>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Arial 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181660"/>
            <a:ext cx="7696200" cy="646331"/>
          </a:xfrm>
        </p:spPr>
        <p:txBody>
          <a:bodyPr>
            <a:spAutoFit/>
          </a:bodyPr>
          <a:lstStyle>
            <a:lvl1pPr>
              <a:defRPr sz="3600"/>
            </a:lvl1pPr>
          </a:lstStyle>
          <a:p>
            <a:r>
              <a:rPr lang="en-US" dirty="0"/>
              <a:t>Arial 36 Bold</a:t>
            </a:r>
          </a:p>
        </p:txBody>
      </p:sp>
      <p:sp>
        <p:nvSpPr>
          <p:cNvPr id="3" name="Content Placeholder 2"/>
          <p:cNvSpPr>
            <a:spLocks noGrp="1"/>
          </p:cNvSpPr>
          <p:nvPr>
            <p:ph sz="half" idx="1" hasCustomPrompt="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dirty="0"/>
              <a:t>Arial 20</a:t>
            </a:r>
          </a:p>
          <a:p>
            <a:pPr lvl="1"/>
            <a:r>
              <a:rPr lang="en-US" dirty="0"/>
              <a:t>Arial 18</a:t>
            </a:r>
          </a:p>
          <a:p>
            <a:pPr lvl="2"/>
            <a:r>
              <a:rPr lang="en-US" dirty="0"/>
              <a:t>Arial 16</a:t>
            </a:r>
          </a:p>
          <a:p>
            <a:pPr lvl="3"/>
            <a:r>
              <a:rPr lang="en-US" dirty="0"/>
              <a:t>Arial 14</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9" name="TextBox 8"/>
          <p:cNvSpPr txBox="1"/>
          <p:nvPr userDrawn="1"/>
        </p:nvSpPr>
        <p:spPr>
          <a:xfrm>
            <a:off x="914400" y="751582"/>
            <a:ext cx="7315200" cy="1077218"/>
          </a:xfrm>
          <a:prstGeom prst="rect">
            <a:avLst/>
          </a:prstGeom>
          <a:noFill/>
        </p:spPr>
        <p:txBody>
          <a:bodyPr>
            <a:spAutoFit/>
          </a:bodyPr>
          <a:lstStyle/>
          <a:p>
            <a:pPr algn="ctr" fontAlgn="auto">
              <a:spcBef>
                <a:spcPts val="0"/>
              </a:spcBef>
              <a:spcAft>
                <a:spcPts val="0"/>
              </a:spcAft>
              <a:defRPr/>
            </a:pPr>
            <a:r>
              <a:rPr lang="en-US" sz="3200" b="1" i="0" dirty="0">
                <a:latin typeface="+mn-lt"/>
                <a:cs typeface="+mn-cs"/>
              </a:rPr>
              <a:t>US Army Cadet Command</a:t>
            </a:r>
          </a:p>
          <a:p>
            <a:pPr algn="ctr" fontAlgn="auto">
              <a:spcBef>
                <a:spcPts val="0"/>
              </a:spcBef>
              <a:spcAft>
                <a:spcPts val="0"/>
              </a:spcAft>
              <a:defRPr/>
            </a:pPr>
            <a:r>
              <a:rPr lang="en-US" sz="3200" b="1" i="1" dirty="0">
                <a:latin typeface="+mn-lt"/>
                <a:cs typeface="+mn-cs"/>
              </a:rPr>
              <a:t>Leaders for Life</a:t>
            </a:r>
          </a:p>
        </p:txBody>
      </p:sp>
      <p:sp>
        <p:nvSpPr>
          <p:cNvPr id="13" name="TextBox 12"/>
          <p:cNvSpPr txBox="1"/>
          <p:nvPr userDrawn="1"/>
        </p:nvSpPr>
        <p:spPr>
          <a:xfrm>
            <a:off x="1066800" y="5105400"/>
            <a:ext cx="7315200" cy="1077218"/>
          </a:xfrm>
          <a:prstGeom prst="rect">
            <a:avLst/>
          </a:prstGeom>
          <a:noFill/>
        </p:spPr>
        <p:txBody>
          <a:bodyPr>
            <a:spAutoFit/>
          </a:bodyPr>
          <a:lstStyle/>
          <a:p>
            <a:pPr algn="ctr" fontAlgn="auto">
              <a:spcBef>
                <a:spcPts val="0"/>
              </a:spcBef>
              <a:spcAft>
                <a:spcPts val="0"/>
              </a:spcAft>
              <a:defRPr/>
            </a:pPr>
            <a:r>
              <a:rPr lang="en-US" sz="3200" b="1" i="0" dirty="0">
                <a:latin typeface="+mn-lt"/>
                <a:cs typeface="+mn-cs"/>
              </a:rPr>
              <a:t>Leadership Excellence</a:t>
            </a:r>
          </a:p>
          <a:p>
            <a:pPr algn="ctr" fontAlgn="auto">
              <a:spcBef>
                <a:spcPts val="0"/>
              </a:spcBef>
              <a:spcAft>
                <a:spcPts val="0"/>
              </a:spcAft>
              <a:defRPr/>
            </a:pPr>
            <a:r>
              <a:rPr lang="en-US" sz="3200" b="1" i="1" dirty="0">
                <a:latin typeface="+mn-lt"/>
                <a:cs typeface="+mn-cs"/>
              </a:rPr>
              <a:t>This We’ll Defend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0"/>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a:p>
            <a:pPr lvl="0"/>
            <a:endParaRPr lang="en-US" dirty="0"/>
          </a:p>
          <a:p>
            <a:pPr lvl="3"/>
            <a:endParaRPr lang="en-US" dirty="0"/>
          </a:p>
          <a:p>
            <a:pPr lvl="4"/>
            <a:endParaRPr lang="en-US" dirty="0"/>
          </a:p>
        </p:txBody>
      </p:sp>
      <p:sp>
        <p:nvSpPr>
          <p:cNvPr id="15" name="Slide Number Placeholder 4"/>
          <p:cNvSpPr txBox="1">
            <a:spLocks/>
          </p:cNvSpPr>
          <p:nvPr/>
        </p:nvSpPr>
        <p:spPr>
          <a:xfrm>
            <a:off x="76200" y="6553200"/>
            <a:ext cx="838200" cy="304800"/>
          </a:xfrm>
          <a:prstGeom prst="rect">
            <a:avLst/>
          </a:prstGeom>
        </p:spPr>
        <p:txBody>
          <a:bodyPr anchor="b"/>
          <a:lstStyle/>
          <a:p>
            <a:pPr fontAlgn="auto">
              <a:spcBef>
                <a:spcPts val="0"/>
              </a:spcBef>
              <a:spcAft>
                <a:spcPts val="0"/>
              </a:spcAft>
              <a:defRPr/>
            </a:pPr>
            <a:fld id="{6C7FCB38-E66D-4273-8BDE-BD9572BF3ACA}"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13" cstate="email">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9" name="Rectangle 8"/>
          <p:cNvSpPr/>
          <p:nvPr/>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000"/>
                  </a:solidFill>
                </a:ln>
                <a:solidFill>
                  <a:schemeClr val="tx1"/>
                </a:solidFill>
                <a:latin typeface="Arial Black" pitchFamily="34" charset="0"/>
                <a:ea typeface="+mn-ea"/>
                <a:cs typeface="Arial" charset="0"/>
              </a:rPr>
              <a:t>This We’ll Defend</a:t>
            </a:r>
          </a:p>
        </p:txBody>
      </p:sp>
      <p:pic>
        <p:nvPicPr>
          <p:cNvPr id="10" name="Picture 2" descr="http://www.tioh.hqda.pentagon.mil/ImageProxy.ashx?n=1&amp;t=original&amp;id=5161"/>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1" name="Rectangle 10"/>
          <p:cNvSpPr/>
          <p:nvPr/>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C00"/>
                  </a:solidFill>
                </a:ln>
                <a:solidFill>
                  <a:schemeClr val="tx1"/>
                </a:solidFill>
                <a:latin typeface="Arial Black" pitchFamily="34" charset="0"/>
                <a:ea typeface="+mn-ea"/>
                <a:cs typeface="Arial" charset="0"/>
              </a:rPr>
              <a:t>Leaders for Life</a:t>
            </a:r>
          </a:p>
        </p:txBody>
      </p:sp>
    </p:spTree>
  </p:cSld>
  <p:clrMap bg1="lt1" tx1="dk1" bg2="lt2" tx2="dk2" accent1="accent1" accent2="accent2" accent3="accent3" accent4="accent4" accent5="accent5" accent6="accent6" hlink="hlink" folHlink="folHlink"/>
  <p:sldLayoutIdLst>
    <p:sldLayoutId id="2147483823" r:id="rId1"/>
    <p:sldLayoutId id="2147483845" r:id="rId2"/>
    <p:sldLayoutId id="2147483824" r:id="rId3"/>
    <p:sldLayoutId id="2147483825" r:id="rId4"/>
    <p:sldLayoutId id="2147483819" r:id="rId5"/>
    <p:sldLayoutId id="2147483820" r:id="rId6"/>
    <p:sldLayoutId id="2147483821" r:id="rId7"/>
    <p:sldLayoutId id="2147483826" r:id="rId8"/>
    <p:sldLayoutId id="2147483827" r:id="rId9"/>
    <p:sldLayoutId id="2147483828" r:id="rId10"/>
    <p:sldLayoutId id="2147483846" r:id="rId11"/>
  </p:sldLayoutIdLst>
  <p:hf hdr="0" ftr="0" dt="0"/>
  <p:txStyles>
    <p:title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top-corne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10200" y="3562350"/>
            <a:ext cx="3733800" cy="3295650"/>
          </a:xfrm>
          <a:prstGeom prst="rect">
            <a:avLst/>
          </a:prstGeom>
          <a:noFill/>
          <a:ln w="9525">
            <a:noFill/>
            <a:miter lim="800000"/>
            <a:headEnd/>
            <a:tailEnd/>
          </a:ln>
        </p:spPr>
      </p:pic>
      <p:pic>
        <p:nvPicPr>
          <p:cNvPr id="2051" name="Picture 9" descr="top-corner"/>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2052" name="Picture 9" descr="top-corne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2053" name="Picture 9" descr="top-corne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3124200"/>
            <a:ext cx="3295650" cy="3733800"/>
          </a:xfrm>
          <a:prstGeom prst="rect">
            <a:avLst/>
          </a:prstGeom>
          <a:noFill/>
          <a:ln w="9525">
            <a:noFill/>
            <a:miter lim="800000"/>
            <a:headEnd/>
            <a:tailEnd/>
          </a:ln>
        </p:spPr>
      </p:pic>
      <p:sp>
        <p:nvSpPr>
          <p:cNvPr id="15" name="Slide Number Placeholder 4"/>
          <p:cNvSpPr txBox="1">
            <a:spLocks/>
          </p:cNvSpPr>
          <p:nvPr/>
        </p:nvSpPr>
        <p:spPr>
          <a:xfrm>
            <a:off x="0" y="6562725"/>
            <a:ext cx="838200" cy="304800"/>
          </a:xfrm>
          <a:prstGeom prst="rect">
            <a:avLst/>
          </a:prstGeom>
        </p:spPr>
        <p:txBody>
          <a:bodyPr anchor="b"/>
          <a:lstStyle/>
          <a:p>
            <a:pPr fontAlgn="auto">
              <a:spcBef>
                <a:spcPts val="0"/>
              </a:spcBef>
              <a:spcAft>
                <a:spcPts val="0"/>
              </a:spcAft>
              <a:defRPr/>
            </a:pPr>
            <a:fld id="{7828575F-B029-401C-B577-5791C6EE3450}"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sp>
        <p:nvSpPr>
          <p:cNvPr id="28" name="Rectangle 27"/>
          <p:cNvSpPr/>
          <p:nvPr/>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7" name="Picture 2" descr="http://www.tioh.hqda.pentagon.mil/ImageProxy.ashx?n=1&amp;t=original&amp;id=5161"/>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w="9525">
            <a:noFill/>
            <a:miter lim="800000"/>
            <a:headEnd/>
            <a:tailEnd/>
          </a:ln>
        </p:spPr>
      </p:pic>
      <p:pic>
        <p:nvPicPr>
          <p:cNvPr id="2058" name="Picture 3" descr="C:\Users\BorgerdingTB\AppData\Local\Microsoft\Windows\Temporary Internet Files\Content.Outlook\B8021UZJ\Nice Army of One.jpg"/>
          <p:cNvPicPr>
            <a:picLocks noChangeAspect="1" noChangeArrowheads="1"/>
          </p:cNvPicPr>
          <p:nvPr/>
        </p:nvPicPr>
        <p:blipFill>
          <a:blip r:embed="rId9" cstate="email">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2059" name="Title Placeholder 1"/>
          <p:cNvSpPr>
            <a:spLocks noGrp="1"/>
          </p:cNvSpPr>
          <p:nvPr>
            <p:ph type="title"/>
          </p:nvPr>
        </p:nvSpPr>
        <p:spPr bwMode="auto">
          <a:xfrm>
            <a:off x="723900" y="93663"/>
            <a:ext cx="7696200"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cxnSp>
        <p:nvCxnSpPr>
          <p:cNvPr id="34" name="Straight Connector 33"/>
          <p:cNvCxnSpPr/>
          <p:nvPr/>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Text Placeholder 2"/>
          <p:cNvSpPr>
            <a:spLocks noGrp="1"/>
          </p:cNvSpPr>
          <p:nvPr>
            <p:ph type="body" idx="1"/>
          </p:nvPr>
        </p:nvSpPr>
        <p:spPr bwMode="auto">
          <a:xfrm>
            <a:off x="152400" y="1219200"/>
            <a:ext cx="8839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22" r:id="rId2"/>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282575" indent="-282575"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73038"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914400" indent="-171450" algn="l" rtl="0" eaLnBrk="0" fontAlgn="base" hangingPunct="0">
        <a:spcBef>
          <a:spcPct val="20000"/>
        </a:spcBef>
        <a:spcAft>
          <a:spcPct val="0"/>
        </a:spcAft>
        <a:buFont typeface="Arial" charset="0"/>
        <a:buChar char="»"/>
        <a:defRPr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endParaRPr lang="en-US" dirty="0"/>
          </a:p>
          <a:p>
            <a:pPr lvl="3"/>
            <a:endParaRPr lang="en-US" dirty="0"/>
          </a:p>
          <a:p>
            <a:pPr lvl="2"/>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E9A83-A0E5-43AF-9896-7C9230BAE1BF}" type="datetimeFigureOut">
              <a:rPr lang="en-US" smtClean="0"/>
              <a:pPr/>
              <a:t>10/7/2019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080C-A2CB-489F-96AA-D8D06A68D6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600"/>
        </a:spcBef>
        <a:buFont typeface="Wingdings" pitchFamily="2" charset="2"/>
        <a:buChar char="Ø"/>
        <a:defRPr sz="2600" kern="1200">
          <a:solidFill>
            <a:schemeClr val="tx1"/>
          </a:solidFill>
          <a:latin typeface="Arial" pitchFamily="34" charset="0"/>
          <a:ea typeface="+mn-ea"/>
          <a:cs typeface="Arial" pitchFamily="34" charset="0"/>
        </a:defRPr>
      </a:lvl1pPr>
      <a:lvl2pPr marL="514350" indent="-174625" algn="l" defTabSz="914400" rtl="0" eaLnBrk="1" latinLnBrk="0" hangingPunct="1">
        <a:spcBef>
          <a:spcPts val="600"/>
        </a:spcBef>
        <a:buFont typeface="Arial" pitchFamily="34" charset="0"/>
        <a:buChar char="•"/>
        <a:defRPr sz="2400" kern="1200">
          <a:solidFill>
            <a:schemeClr val="tx1"/>
          </a:solidFill>
          <a:latin typeface="Arial" pitchFamily="34" charset="0"/>
          <a:ea typeface="+mn-ea"/>
          <a:cs typeface="Arial" pitchFamily="34" charset="0"/>
        </a:defRPr>
      </a:lvl2pPr>
      <a:lvl3pPr marL="739775" indent="-225425"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3pPr>
      <a:lvl4pPr marL="914400" indent="-174625"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0"/>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a:p>
            <a:pPr lvl="0"/>
            <a:endParaRPr lang="en-US" dirty="0"/>
          </a:p>
          <a:p>
            <a:pPr lvl="3"/>
            <a:endParaRPr lang="en-US" dirty="0"/>
          </a:p>
          <a:p>
            <a:pPr lvl="4"/>
            <a:endParaRPr lang="en-US" dirty="0"/>
          </a:p>
        </p:txBody>
      </p:sp>
      <p:sp>
        <p:nvSpPr>
          <p:cNvPr id="15" name="Slide Number Placeholder 4"/>
          <p:cNvSpPr txBox="1">
            <a:spLocks/>
          </p:cNvSpPr>
          <p:nvPr/>
        </p:nvSpPr>
        <p:spPr>
          <a:xfrm>
            <a:off x="76200" y="6553200"/>
            <a:ext cx="838200" cy="304800"/>
          </a:xfrm>
          <a:prstGeom prst="rect">
            <a:avLst/>
          </a:prstGeom>
        </p:spPr>
        <p:txBody>
          <a:bodyPr anchor="b"/>
          <a:lstStyle/>
          <a:p>
            <a:pPr fontAlgn="auto">
              <a:spcBef>
                <a:spcPts val="0"/>
              </a:spcBef>
              <a:spcAft>
                <a:spcPts val="0"/>
              </a:spcAft>
              <a:defRPr/>
            </a:pPr>
            <a:fld id="{6C7FCB38-E66D-4273-8BDE-BD9572BF3ACA}"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15" cstate="email">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9" name="Rectangle 8"/>
          <p:cNvSpPr/>
          <p:nvPr/>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000"/>
                  </a:solidFill>
                </a:ln>
                <a:solidFill>
                  <a:schemeClr val="tx1"/>
                </a:solidFill>
                <a:latin typeface="Arial Black" pitchFamily="34" charset="0"/>
                <a:ea typeface="+mn-ea"/>
                <a:cs typeface="Arial" charset="0"/>
              </a:rPr>
              <a:t>This We’ll Defend</a:t>
            </a:r>
          </a:p>
        </p:txBody>
      </p:sp>
      <p:pic>
        <p:nvPicPr>
          <p:cNvPr id="10" name="Picture 2" descr="http://www.tioh.hqda.pentagon.mil/ImageProxy.ashx?n=1&amp;t=original&amp;id=5161"/>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8"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1" name="Rectangle 10"/>
          <p:cNvSpPr/>
          <p:nvPr/>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C00"/>
                  </a:solidFill>
                </a:ln>
                <a:solidFill>
                  <a:schemeClr val="tx1"/>
                </a:solidFill>
                <a:latin typeface="Arial Black" pitchFamily="34" charset="0"/>
                <a:ea typeface="+mn-ea"/>
                <a:cs typeface="Arial" charset="0"/>
              </a:rPr>
              <a:t>Leaders for Life</a:t>
            </a:r>
          </a:p>
        </p:txBody>
      </p:sp>
    </p:spTree>
    <p:extLst>
      <p:ext uri="{BB962C8B-B14F-4D97-AF65-F5344CB8AC3E}">
        <p14:creationId xmlns:p14="http://schemas.microsoft.com/office/powerpoint/2010/main" val="187656681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hdr="0" ftr="0" dt="0"/>
  <p:txStyles>
    <p:title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0.xml"/><Relationship Id="rId4" Type="http://schemas.openxmlformats.org/officeDocument/2006/relationships/slide" Target="slide2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slide" Target="slide10.xml"/><Relationship Id="rId5" Type="http://schemas.openxmlformats.org/officeDocument/2006/relationships/hyperlink" Target="http://www.goarmyed.com/" TargetMode="External"/><Relationship Id="rId4" Type="http://schemas.openxmlformats.org/officeDocument/2006/relationships/hyperlink" Target="http://www.goarmyed.com/cade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comments" Target="../comments/comment1.xml"/><Relationship Id="rId5" Type="http://schemas.openxmlformats.org/officeDocument/2006/relationships/slide" Target="slide50.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jpeg"/><Relationship Id="rId1" Type="http://schemas.openxmlformats.org/officeDocument/2006/relationships/slideLayout" Target="../slideLayouts/slideLayout11.xml"/><Relationship Id="rId4" Type="http://schemas.openxmlformats.org/officeDocument/2006/relationships/slide" Target="slide5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jpeg"/><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jpeg"/><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jpeg"/><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62.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GoArmyEd</a:t>
            </a:r>
            <a:r>
              <a:rPr lang="en-US" dirty="0"/>
              <a:t> Menu</a:t>
            </a:r>
          </a:p>
        </p:txBody>
      </p:sp>
      <p:sp>
        <p:nvSpPr>
          <p:cNvPr id="3" name="Text Placeholder 2"/>
          <p:cNvSpPr>
            <a:spLocks noGrp="1"/>
          </p:cNvSpPr>
          <p:nvPr>
            <p:ph type="body" sz="quarter" idx="10"/>
          </p:nvPr>
        </p:nvSpPr>
        <p:spPr/>
        <p:txBody>
          <a:bodyPr/>
          <a:lstStyle/>
          <a:p>
            <a:pPr>
              <a:buNone/>
            </a:pPr>
            <a:r>
              <a:rPr lang="en-US" dirty="0">
                <a:hlinkClick r:id="rId2" action="ppaction://hlinksldjump"/>
              </a:rPr>
              <a:t>New Account Creation</a:t>
            </a:r>
            <a:endParaRPr lang="en-US" dirty="0"/>
          </a:p>
          <a:p>
            <a:pPr>
              <a:buNone/>
            </a:pPr>
            <a:endParaRPr lang="en-US" dirty="0"/>
          </a:p>
          <a:p>
            <a:pPr>
              <a:buNone/>
            </a:pPr>
            <a:r>
              <a:rPr lang="en-US" dirty="0">
                <a:hlinkClick r:id="rId3" action="ppaction://hlinksldjump"/>
              </a:rPr>
              <a:t>Cadet Course Planner Process</a:t>
            </a:r>
            <a:endParaRPr lang="en-US" dirty="0"/>
          </a:p>
          <a:p>
            <a:pPr>
              <a:buNone/>
            </a:pPr>
            <a:endParaRPr lang="en-US" dirty="0"/>
          </a:p>
          <a:p>
            <a:pPr>
              <a:buNone/>
            </a:pPr>
            <a:r>
              <a:rPr lang="en-US" dirty="0">
                <a:hlinkClick r:id="rId4" action="ppaction://hlinksldjump"/>
              </a:rPr>
              <a:t>How to Create a Cadet Payment Request (CPR) for Tuition &amp; Fees</a:t>
            </a:r>
            <a:endParaRPr lang="en-US" dirty="0"/>
          </a:p>
          <a:p>
            <a:pPr>
              <a:buNone/>
            </a:pPr>
            <a:endParaRPr lang="en-US" dirty="0"/>
          </a:p>
          <a:p>
            <a:pPr>
              <a:buNone/>
            </a:pPr>
            <a:r>
              <a:rPr lang="en-US" dirty="0">
                <a:hlinkClick r:id="rId5" action="ppaction://hlinksldjump"/>
              </a:rPr>
              <a:t>How to Create a Cadet Payment Request (CPR) for Room &amp; Board</a:t>
            </a:r>
            <a:endParaRPr lang="en-US" dirty="0"/>
          </a:p>
          <a:p>
            <a:pPr>
              <a:buNone/>
            </a:pPr>
            <a:endParaRPr lang="en-US" dirty="0"/>
          </a:p>
          <a:p>
            <a:pPr>
              <a:buNone/>
            </a:pPr>
            <a:r>
              <a:rPr lang="en-US" dirty="0">
                <a:hlinkClick r:id="rId6" action="ppaction://hlinksldjump"/>
              </a:rPr>
              <a:t>Reimbursable Fees</a:t>
            </a: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lstStyle/>
          <a:p>
            <a:r>
              <a:rPr lang="en-US" dirty="0"/>
              <a:t>Log In</a:t>
            </a:r>
          </a:p>
        </p:txBody>
      </p:sp>
      <p:pic>
        <p:nvPicPr>
          <p:cNvPr id="6" name="Content Placeholder 5"/>
          <p:cNvPicPr>
            <a:picLocks noGrp="1"/>
          </p:cNvPicPr>
          <p:nvPr>
            <p:ph idx="1"/>
          </p:nvPr>
        </p:nvPicPr>
        <p:blipFill>
          <a:blip r:embed="rId3" cstate="email"/>
          <a:stretch>
            <a:fillRect/>
          </a:stretch>
        </p:blipFill>
        <p:spPr>
          <a:xfrm>
            <a:off x="1321101" y="1600200"/>
            <a:ext cx="6501798" cy="4525963"/>
          </a:xfrm>
          <a:prstGeom prst="rect">
            <a:avLst/>
          </a:prstGeom>
          <a:ln>
            <a:noFill/>
          </a:ln>
        </p:spPr>
      </p:pic>
      <p:sp>
        <p:nvSpPr>
          <p:cNvPr id="8" name="Rounded Rectangular Callout 7"/>
          <p:cNvSpPr/>
          <p:nvPr/>
        </p:nvSpPr>
        <p:spPr>
          <a:xfrm>
            <a:off x="2895600" y="3124200"/>
            <a:ext cx="1866900" cy="1066800"/>
          </a:xfrm>
          <a:prstGeom prst="wedgeRoundRectCallout">
            <a:avLst>
              <a:gd name="adj1" fmla="val 68051"/>
              <a:gd name="adj2" fmla="val -51046"/>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Type your User Name &amp; Password or use your Smart card</a:t>
            </a:r>
          </a:p>
        </p:txBody>
      </p:sp>
    </p:spTree>
    <p:extLst>
      <p:ext uri="{BB962C8B-B14F-4D97-AF65-F5344CB8AC3E}">
        <p14:creationId xmlns:p14="http://schemas.microsoft.com/office/powerpoint/2010/main" val="354713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9704"/>
            <a:ext cx="8229600" cy="715962"/>
          </a:xfrm>
        </p:spPr>
        <p:txBody>
          <a:bodyPr/>
          <a:lstStyle/>
          <a:p>
            <a:r>
              <a:rPr lang="en-US" dirty="0"/>
              <a:t>Message from Webpage</a:t>
            </a:r>
          </a:p>
        </p:txBody>
      </p:sp>
      <p:pic>
        <p:nvPicPr>
          <p:cNvPr id="6" name="Content Placeholder 5"/>
          <p:cNvPicPr>
            <a:picLocks noGrp="1"/>
          </p:cNvPicPr>
          <p:nvPr>
            <p:ph idx="1"/>
          </p:nvPr>
        </p:nvPicPr>
        <p:blipFill>
          <a:blip r:embed="rId3" cstate="email"/>
          <a:stretch>
            <a:fillRect/>
          </a:stretch>
        </p:blipFill>
        <p:spPr>
          <a:xfrm>
            <a:off x="1605890" y="1600200"/>
            <a:ext cx="5932219" cy="4525963"/>
          </a:xfrm>
          <a:prstGeom prst="rect">
            <a:avLst/>
          </a:prstGeom>
          <a:ln>
            <a:noFill/>
          </a:ln>
        </p:spPr>
      </p:pic>
    </p:spTree>
    <p:extLst>
      <p:ext uri="{BB962C8B-B14F-4D97-AF65-F5344CB8AC3E}">
        <p14:creationId xmlns:p14="http://schemas.microsoft.com/office/powerpoint/2010/main" val="54005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stretch>
            <a:fillRect/>
          </a:stretch>
        </p:blipFill>
        <p:spPr>
          <a:xfrm>
            <a:off x="44431" y="1367905"/>
            <a:ext cx="6261065" cy="3284781"/>
          </a:xfrm>
          <a:prstGeom prst="rect">
            <a:avLst/>
          </a:prstGeom>
        </p:spPr>
      </p:pic>
      <p:sp>
        <p:nvSpPr>
          <p:cNvPr id="2" name="Title 1"/>
          <p:cNvSpPr>
            <a:spLocks noGrp="1"/>
          </p:cNvSpPr>
          <p:nvPr>
            <p:ph type="title"/>
          </p:nvPr>
        </p:nvSpPr>
        <p:spPr>
          <a:xfrm>
            <a:off x="457200" y="318939"/>
            <a:ext cx="8229600" cy="563562"/>
          </a:xfrm>
        </p:spPr>
        <p:txBody>
          <a:bodyPr>
            <a:normAutofit fontScale="90000"/>
          </a:bodyPr>
          <a:lstStyle/>
          <a:p>
            <a:r>
              <a:rPr lang="en-US" dirty="0"/>
              <a:t>Log In</a:t>
            </a:r>
          </a:p>
        </p:txBody>
      </p:sp>
      <p:sp>
        <p:nvSpPr>
          <p:cNvPr id="8" name="Rounded Rectangular Callout 7"/>
          <p:cNvSpPr/>
          <p:nvPr/>
        </p:nvSpPr>
        <p:spPr>
          <a:xfrm>
            <a:off x="2362200" y="4810962"/>
            <a:ext cx="3408854" cy="742857"/>
          </a:xfrm>
          <a:prstGeom prst="wedgeRoundRectCallout">
            <a:avLst>
              <a:gd name="adj1" fmla="val 36087"/>
              <a:gd name="adj2" fmla="val -17908"/>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Log in with your User Name and Password</a:t>
            </a:r>
          </a:p>
        </p:txBody>
      </p:sp>
      <p:pic>
        <p:nvPicPr>
          <p:cNvPr id="10" name="Picture 9"/>
          <p:cNvPicPr>
            <a:picLocks noChangeAspect="1"/>
          </p:cNvPicPr>
          <p:nvPr/>
        </p:nvPicPr>
        <p:blipFill>
          <a:blip r:embed="rId4" cstate="email"/>
          <a:stretch>
            <a:fillRect/>
          </a:stretch>
        </p:blipFill>
        <p:spPr>
          <a:xfrm>
            <a:off x="6296946" y="3276600"/>
            <a:ext cx="2634262" cy="3218243"/>
          </a:xfrm>
          <a:prstGeom prst="rect">
            <a:avLst/>
          </a:prstGeom>
        </p:spPr>
      </p:pic>
      <p:sp>
        <p:nvSpPr>
          <p:cNvPr id="12" name="TextBox 11"/>
          <p:cNvSpPr txBox="1"/>
          <p:nvPr/>
        </p:nvSpPr>
        <p:spPr>
          <a:xfrm>
            <a:off x="6305496" y="2173446"/>
            <a:ext cx="2621230" cy="369332"/>
          </a:xfrm>
          <a:prstGeom prst="rect">
            <a:avLst/>
          </a:prstGeom>
          <a:noFill/>
        </p:spPr>
        <p:txBody>
          <a:bodyPr wrap="none" rtlCol="0">
            <a:spAutoFit/>
          </a:bodyPr>
          <a:lstStyle/>
          <a:p>
            <a:r>
              <a:rPr lang="en-US" dirty="0"/>
              <a:t>*Scroll Down to Log In* </a:t>
            </a:r>
          </a:p>
        </p:txBody>
      </p:sp>
      <p:sp>
        <p:nvSpPr>
          <p:cNvPr id="13" name="Down Arrow 12"/>
          <p:cNvSpPr/>
          <p:nvPr/>
        </p:nvSpPr>
        <p:spPr>
          <a:xfrm>
            <a:off x="7543800" y="27432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8796123">
            <a:off x="5740171" y="4434172"/>
            <a:ext cx="1643128" cy="267480"/>
          </a:xfrm>
          <a:prstGeom prst="rightArrow">
            <a:avLst>
              <a:gd name="adj1" fmla="val 42647"/>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2655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cstate="email"/>
          <a:stretch>
            <a:fillRect/>
          </a:stretch>
        </p:blipFill>
        <p:spPr>
          <a:xfrm>
            <a:off x="457199" y="1828800"/>
            <a:ext cx="8315325" cy="4076700"/>
          </a:xfrm>
          <a:prstGeom prst="rect">
            <a:avLst/>
          </a:prstGeom>
          <a:ln>
            <a:solidFill>
              <a:schemeClr val="tx1"/>
            </a:solidFill>
          </a:ln>
        </p:spPr>
      </p:pic>
      <p:sp>
        <p:nvSpPr>
          <p:cNvPr id="2" name="Title 1"/>
          <p:cNvSpPr>
            <a:spLocks noGrp="1"/>
          </p:cNvSpPr>
          <p:nvPr>
            <p:ph type="title"/>
          </p:nvPr>
        </p:nvSpPr>
        <p:spPr>
          <a:xfrm>
            <a:off x="457199" y="198438"/>
            <a:ext cx="8229600" cy="792162"/>
          </a:xfrm>
        </p:spPr>
        <p:txBody>
          <a:bodyPr>
            <a:normAutofit/>
          </a:bodyPr>
          <a:lstStyle/>
          <a:p>
            <a:r>
              <a:rPr lang="en-US" dirty="0"/>
              <a:t>Cadet Homepage</a:t>
            </a:r>
          </a:p>
        </p:txBody>
      </p:sp>
      <p:sp>
        <p:nvSpPr>
          <p:cNvPr id="14" name="Rounded Rectangular Callout 13"/>
          <p:cNvSpPr/>
          <p:nvPr/>
        </p:nvSpPr>
        <p:spPr>
          <a:xfrm>
            <a:off x="1295400" y="3015159"/>
            <a:ext cx="1033975" cy="533400"/>
          </a:xfrm>
          <a:prstGeom prst="wedgeRoundRectCallout">
            <a:avLst>
              <a:gd name="adj1" fmla="val 58308"/>
              <a:gd name="adj2" fmla="val 70932"/>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Course Planner </a:t>
            </a:r>
          </a:p>
        </p:txBody>
      </p:sp>
      <p:sp>
        <p:nvSpPr>
          <p:cNvPr id="16" name="Rounded Rectangular Callout 15"/>
          <p:cNvSpPr/>
          <p:nvPr/>
        </p:nvSpPr>
        <p:spPr>
          <a:xfrm>
            <a:off x="914400" y="4191000"/>
            <a:ext cx="2286000" cy="457200"/>
          </a:xfrm>
          <a:prstGeom prst="wedgeRoundRectCallout">
            <a:avLst>
              <a:gd name="adj1" fmla="val 36513"/>
              <a:gd name="adj2" fmla="val -14582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Cadet Payment Request</a:t>
            </a:r>
          </a:p>
        </p:txBody>
      </p:sp>
      <p:sp>
        <p:nvSpPr>
          <p:cNvPr id="17" name="Rounded Rectangular Callout 16"/>
          <p:cNvSpPr/>
          <p:nvPr/>
        </p:nvSpPr>
        <p:spPr>
          <a:xfrm>
            <a:off x="4800600" y="4431145"/>
            <a:ext cx="1696915" cy="470095"/>
          </a:xfrm>
          <a:prstGeom prst="wedgeRoundRectCallout">
            <a:avLst>
              <a:gd name="adj1" fmla="val -58926"/>
              <a:gd name="adj2" fmla="val -168902"/>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Training Videos</a:t>
            </a:r>
          </a:p>
        </p:txBody>
      </p:sp>
      <p:sp>
        <p:nvSpPr>
          <p:cNvPr id="7" name="Rounded Rectangular Callout 6"/>
          <p:cNvSpPr/>
          <p:nvPr/>
        </p:nvSpPr>
        <p:spPr>
          <a:xfrm>
            <a:off x="2303975" y="5042095"/>
            <a:ext cx="1033975" cy="533400"/>
          </a:xfrm>
          <a:prstGeom prst="wedgeRoundRectCallout">
            <a:avLst>
              <a:gd name="adj1" fmla="val 82427"/>
              <a:gd name="adj2" fmla="val -32964"/>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Course Planner </a:t>
            </a:r>
          </a:p>
        </p:txBody>
      </p:sp>
    </p:spTree>
    <p:extLst>
      <p:ext uri="{BB962C8B-B14F-4D97-AF65-F5344CB8AC3E}">
        <p14:creationId xmlns:p14="http://schemas.microsoft.com/office/powerpoint/2010/main" val="233402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cstate="email"/>
          <a:stretch>
            <a:fillRect/>
          </a:stretch>
        </p:blipFill>
        <p:spPr>
          <a:xfrm>
            <a:off x="260472" y="1828800"/>
            <a:ext cx="8591550" cy="3571875"/>
          </a:xfrm>
          <a:prstGeom prst="rect">
            <a:avLst/>
          </a:prstGeom>
          <a:ln>
            <a:solidFill>
              <a:schemeClr val="tx1"/>
            </a:solidFill>
          </a:ln>
        </p:spPr>
      </p:pic>
      <p:sp>
        <p:nvSpPr>
          <p:cNvPr id="2" name="Title 1"/>
          <p:cNvSpPr>
            <a:spLocks noGrp="1"/>
          </p:cNvSpPr>
          <p:nvPr>
            <p:ph type="title"/>
          </p:nvPr>
        </p:nvSpPr>
        <p:spPr>
          <a:xfrm>
            <a:off x="441447" y="228600"/>
            <a:ext cx="8229600" cy="715962"/>
          </a:xfrm>
        </p:spPr>
        <p:txBody>
          <a:bodyPr>
            <a:normAutofit/>
          </a:bodyPr>
          <a:lstStyle/>
          <a:p>
            <a:r>
              <a:rPr lang="en-US" dirty="0"/>
              <a:t>Cadet Course Planner Process</a:t>
            </a:r>
          </a:p>
        </p:txBody>
      </p:sp>
      <p:sp>
        <p:nvSpPr>
          <p:cNvPr id="12" name="Rounded Rectangular Callout 11"/>
          <p:cNvSpPr/>
          <p:nvPr/>
        </p:nvSpPr>
        <p:spPr>
          <a:xfrm>
            <a:off x="2286000" y="3733800"/>
            <a:ext cx="4114800" cy="914310"/>
          </a:xfrm>
          <a:prstGeom prst="wedgeRoundRectCallout">
            <a:avLst>
              <a:gd name="adj1" fmla="val -42845"/>
              <a:gd name="adj2" fmla="val -10639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the “Course Planner” icon &amp; add courses to your Course Planner starting with the current term</a:t>
            </a:r>
          </a:p>
        </p:txBody>
      </p:sp>
      <p:pic>
        <p:nvPicPr>
          <p:cNvPr id="6" name="Picture 5"/>
          <p:cNvPicPr>
            <a:picLocks noChangeAspect="1"/>
          </p:cNvPicPr>
          <p:nvPr/>
        </p:nvPicPr>
        <p:blipFill>
          <a:blip r:embed="rId4" cstate="email"/>
          <a:stretch>
            <a:fillRect/>
          </a:stretch>
        </p:blipFill>
        <p:spPr>
          <a:xfrm>
            <a:off x="457199" y="6248400"/>
            <a:ext cx="381000" cy="365760"/>
          </a:xfrm>
          <a:prstGeom prst="rect">
            <a:avLst/>
          </a:prstGeom>
        </p:spPr>
      </p:pic>
    </p:spTree>
    <p:extLst>
      <p:ext uri="{BB962C8B-B14F-4D97-AF65-F5344CB8AC3E}">
        <p14:creationId xmlns:p14="http://schemas.microsoft.com/office/powerpoint/2010/main" val="81793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50" y="1493200"/>
            <a:ext cx="8105775" cy="4010025"/>
          </a:xfrm>
          <a:prstGeom prst="rect">
            <a:avLst/>
          </a:prstGeom>
        </p:spPr>
      </p:pic>
      <p:sp>
        <p:nvSpPr>
          <p:cNvPr id="10" name="Rounded Rectangular Callout 9"/>
          <p:cNvSpPr/>
          <p:nvPr/>
        </p:nvSpPr>
        <p:spPr>
          <a:xfrm>
            <a:off x="5943600" y="4648200"/>
            <a:ext cx="3048000" cy="1600200"/>
          </a:xfrm>
          <a:prstGeom prst="wedgeRoundRectCallout">
            <a:avLst>
              <a:gd name="adj1" fmla="val -47511"/>
              <a:gd name="adj2" fmla="val -9663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You must upload USACC form 104-R in .pdf format. No handwritten 104-Rs! Be sure that you include your name in the name of your file!</a:t>
            </a:r>
          </a:p>
        </p:txBody>
      </p:sp>
      <p:pic>
        <p:nvPicPr>
          <p:cNvPr id="14" name="Picture 13"/>
          <p:cNvPicPr>
            <a:picLocks noChangeAspect="1"/>
          </p:cNvPicPr>
          <p:nvPr/>
        </p:nvPicPr>
        <p:blipFill>
          <a:blip r:embed="rId4" cstate="email"/>
          <a:stretch>
            <a:fillRect/>
          </a:stretch>
        </p:blipFill>
        <p:spPr>
          <a:xfrm>
            <a:off x="457199" y="6248400"/>
            <a:ext cx="381000" cy="365760"/>
          </a:xfrm>
          <a:prstGeom prst="rect">
            <a:avLst/>
          </a:prstGeom>
        </p:spPr>
      </p:pic>
      <p:sp>
        <p:nvSpPr>
          <p:cNvPr id="11" name="Title 1"/>
          <p:cNvSpPr>
            <a:spLocks noGrp="1"/>
          </p:cNvSpPr>
          <p:nvPr>
            <p:ph type="title"/>
          </p:nvPr>
        </p:nvSpPr>
        <p:spPr>
          <a:xfrm>
            <a:off x="457199" y="381000"/>
            <a:ext cx="8229600" cy="411162"/>
          </a:xfrm>
        </p:spPr>
        <p:txBody>
          <a:bodyPr>
            <a:normAutofit fontScale="90000"/>
          </a:bodyPr>
          <a:lstStyle/>
          <a:p>
            <a:r>
              <a:rPr lang="en-US" sz="4000" dirty="0"/>
              <a:t>Cadet Course Planner Cont’d</a:t>
            </a:r>
          </a:p>
        </p:txBody>
      </p:sp>
    </p:spTree>
    <p:extLst>
      <p:ext uri="{BB962C8B-B14F-4D97-AF65-F5344CB8AC3E}">
        <p14:creationId xmlns:p14="http://schemas.microsoft.com/office/powerpoint/2010/main" val="119951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804" y="1246197"/>
            <a:ext cx="8870950" cy="5486400"/>
          </a:xfrm>
        </p:spPr>
        <p:txBody>
          <a:bodyPr/>
          <a:lstStyle/>
          <a:p>
            <a:pPr marL="0" indent="0">
              <a:buNone/>
            </a:pPr>
            <a:endParaRPr lang="en-US" sz="1800" dirty="0"/>
          </a:p>
          <a:p>
            <a:pPr marL="0" indent="0">
              <a:buNone/>
            </a:pPr>
            <a:endParaRPr lang="en-US" sz="1800" dirty="0"/>
          </a:p>
        </p:txBody>
      </p:sp>
      <p:sp>
        <p:nvSpPr>
          <p:cNvPr id="7" name="Rectangle 6"/>
          <p:cNvSpPr/>
          <p:nvPr/>
        </p:nvSpPr>
        <p:spPr>
          <a:xfrm>
            <a:off x="380999" y="685800"/>
            <a:ext cx="8229601" cy="1215717"/>
          </a:xfrm>
          <a:prstGeom prst="rect">
            <a:avLst/>
          </a:prstGeom>
        </p:spPr>
        <p:txBody>
          <a:bodyPr wrap="square">
            <a:spAutoFit/>
          </a:bodyPr>
          <a:lstStyle/>
          <a:p>
            <a:pPr marL="519113" lvl="1" indent="-176213">
              <a:spcBef>
                <a:spcPts val="600"/>
              </a:spcBef>
              <a:buFont typeface="Arial" panose="020B0604020202020204" pitchFamily="34" charset="0"/>
              <a:buChar char="•"/>
            </a:pPr>
            <a:endParaRPr lang="en-US" altLang="en-US" sz="2000" dirty="0">
              <a:cs typeface="Arial" panose="020B0604020202020204" pitchFamily="34" charset="0"/>
            </a:endParaRPr>
          </a:p>
          <a:p>
            <a:pPr marL="342900" lvl="1" indent="-342900">
              <a:spcBef>
                <a:spcPts val="600"/>
              </a:spcBef>
              <a:buFont typeface="Wingdings" panose="05000000000000000000" pitchFamily="2" charset="2"/>
              <a:buChar char="Ø"/>
            </a:pPr>
            <a:r>
              <a:rPr lang="en-US" altLang="en-US" sz="2400" dirty="0">
                <a:cs typeface="Arial" panose="020B0604020202020204" pitchFamily="34" charset="0"/>
              </a:rPr>
              <a:t>Only enter the current semester into the Course Planner (You could add future ones, but then you must update it).</a:t>
            </a:r>
          </a:p>
        </p:txBody>
      </p:sp>
      <p:pic>
        <p:nvPicPr>
          <p:cNvPr id="12" name="Picture 11"/>
          <p:cNvPicPr>
            <a:picLocks noChangeAspect="1"/>
          </p:cNvPicPr>
          <p:nvPr/>
        </p:nvPicPr>
        <p:blipFill>
          <a:blip r:embed="rId3" cstate="email"/>
          <a:stretch>
            <a:fillRect/>
          </a:stretch>
        </p:blipFill>
        <p:spPr>
          <a:xfrm>
            <a:off x="457199" y="6248400"/>
            <a:ext cx="381000" cy="365760"/>
          </a:xfrm>
          <a:prstGeom prst="rect">
            <a:avLst/>
          </a:prstGeom>
        </p:spPr>
      </p:pic>
      <p:sp>
        <p:nvSpPr>
          <p:cNvPr id="13" name="Title 1"/>
          <p:cNvSpPr>
            <a:spLocks noGrp="1"/>
          </p:cNvSpPr>
          <p:nvPr>
            <p:ph type="title"/>
          </p:nvPr>
        </p:nvSpPr>
        <p:spPr>
          <a:xfrm>
            <a:off x="457199" y="381000"/>
            <a:ext cx="8229600" cy="411162"/>
          </a:xfrm>
        </p:spPr>
        <p:txBody>
          <a:bodyPr>
            <a:normAutofit fontScale="90000"/>
          </a:bodyPr>
          <a:lstStyle/>
          <a:p>
            <a:r>
              <a:rPr lang="en-US" sz="4000" dirty="0"/>
              <a:t>Cadet Course Planner Cont’d</a:t>
            </a:r>
          </a:p>
        </p:txBody>
      </p:sp>
      <p:pic>
        <p:nvPicPr>
          <p:cNvPr id="8" name="Picture 7" descr="104-R eng sample.jpg"/>
          <p:cNvPicPr>
            <a:picLocks noChangeAspect="1"/>
          </p:cNvPicPr>
          <p:nvPr/>
        </p:nvPicPr>
        <p:blipFill>
          <a:blip r:embed="rId4" cstate="email"/>
          <a:stretch>
            <a:fillRect/>
          </a:stretch>
        </p:blipFill>
        <p:spPr>
          <a:xfrm>
            <a:off x="1447800" y="1866611"/>
            <a:ext cx="6248400" cy="4674434"/>
          </a:xfrm>
          <a:prstGeom prst="rect">
            <a:avLst/>
          </a:prstGeom>
        </p:spPr>
      </p:pic>
    </p:spTree>
    <p:extLst>
      <p:ext uri="{BB962C8B-B14F-4D97-AF65-F5344CB8AC3E}">
        <p14:creationId xmlns:p14="http://schemas.microsoft.com/office/powerpoint/2010/main" val="268611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16_104R input screen.jpg"/>
          <p:cNvPicPr>
            <a:picLocks noGrp="1" noChangeAspect="1"/>
          </p:cNvPicPr>
          <p:nvPr>
            <p:ph idx="1"/>
          </p:nvPr>
        </p:nvPicPr>
        <p:blipFill>
          <a:blip r:embed="rId3" cstate="email"/>
          <a:stretch>
            <a:fillRect/>
          </a:stretch>
        </p:blipFill>
        <p:spPr>
          <a:xfrm>
            <a:off x="571500" y="1504950"/>
            <a:ext cx="8267700" cy="3981450"/>
          </a:xfrm>
          <a:ln>
            <a:solidFill>
              <a:schemeClr val="accent1"/>
            </a:solidFill>
          </a:ln>
        </p:spPr>
      </p:pic>
      <p:cxnSp>
        <p:nvCxnSpPr>
          <p:cNvPr id="12" name="Straight Arrow Connector 11"/>
          <p:cNvCxnSpPr/>
          <p:nvPr/>
        </p:nvCxnSpPr>
        <p:spPr>
          <a:xfrm flipH="1">
            <a:off x="1752600" y="4419600"/>
            <a:ext cx="3352800" cy="762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2"/>
          </p:cNvCxnSpPr>
          <p:nvPr/>
        </p:nvCxnSpPr>
        <p:spPr>
          <a:xfrm rot="5400000">
            <a:off x="4903806" y="3584657"/>
            <a:ext cx="784189" cy="2514600"/>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029200" y="3557650"/>
            <a:ext cx="3048000" cy="892213"/>
          </a:xfrm>
          <a:prstGeom prst="roundRect">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“Attach 104-R” and attach document from “Browse” then select “Back to Course Planner”</a:t>
            </a:r>
          </a:p>
        </p:txBody>
      </p:sp>
      <p:pic>
        <p:nvPicPr>
          <p:cNvPr id="18" name="Picture 17"/>
          <p:cNvPicPr>
            <a:picLocks noChangeAspect="1"/>
          </p:cNvPicPr>
          <p:nvPr/>
        </p:nvPicPr>
        <p:blipFill>
          <a:blip r:embed="rId4" cstate="email"/>
          <a:stretch>
            <a:fillRect/>
          </a:stretch>
        </p:blipFill>
        <p:spPr>
          <a:xfrm>
            <a:off x="457199" y="6248400"/>
            <a:ext cx="381000" cy="365760"/>
          </a:xfrm>
          <a:prstGeom prst="rect">
            <a:avLst/>
          </a:prstGeom>
        </p:spPr>
      </p:pic>
      <p:sp>
        <p:nvSpPr>
          <p:cNvPr id="10" name="Title 1"/>
          <p:cNvSpPr>
            <a:spLocks noGrp="1"/>
          </p:cNvSpPr>
          <p:nvPr>
            <p:ph type="title"/>
          </p:nvPr>
        </p:nvSpPr>
        <p:spPr>
          <a:xfrm>
            <a:off x="457199" y="381000"/>
            <a:ext cx="8229600" cy="411162"/>
          </a:xfrm>
        </p:spPr>
        <p:txBody>
          <a:bodyPr>
            <a:normAutofit fontScale="90000"/>
          </a:bodyPr>
          <a:lstStyle/>
          <a:p>
            <a:r>
              <a:rPr lang="en-US" sz="4000" dirty="0"/>
              <a:t>Cadet Course Planner Cont’d</a:t>
            </a:r>
          </a:p>
        </p:txBody>
      </p:sp>
    </p:spTree>
    <p:extLst>
      <p:ext uri="{BB962C8B-B14F-4D97-AF65-F5344CB8AC3E}">
        <p14:creationId xmlns:p14="http://schemas.microsoft.com/office/powerpoint/2010/main" val="118592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50" y="1493200"/>
            <a:ext cx="8105775" cy="4010025"/>
          </a:xfrm>
          <a:prstGeom prst="rect">
            <a:avLst/>
          </a:prstGeom>
        </p:spPr>
      </p:pic>
      <p:sp>
        <p:nvSpPr>
          <p:cNvPr id="10" name="Rounded Rectangular Callout 9"/>
          <p:cNvSpPr/>
          <p:nvPr/>
        </p:nvSpPr>
        <p:spPr>
          <a:xfrm>
            <a:off x="6019800" y="4267200"/>
            <a:ext cx="2133600" cy="816013"/>
          </a:xfrm>
          <a:prstGeom prst="wedgeRoundRectCallout">
            <a:avLst>
              <a:gd name="adj1" fmla="val -105716"/>
              <a:gd name="adj2" fmla="val 62872"/>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“Add Courses”</a:t>
            </a:r>
          </a:p>
        </p:txBody>
      </p:sp>
      <p:pic>
        <p:nvPicPr>
          <p:cNvPr id="12" name="Picture 11"/>
          <p:cNvPicPr>
            <a:picLocks noChangeAspect="1"/>
          </p:cNvPicPr>
          <p:nvPr/>
        </p:nvPicPr>
        <p:blipFill>
          <a:blip r:embed="rId4" cstate="email"/>
          <a:stretch>
            <a:fillRect/>
          </a:stretch>
        </p:blipFill>
        <p:spPr>
          <a:xfrm>
            <a:off x="457199" y="6248400"/>
            <a:ext cx="381000" cy="365760"/>
          </a:xfrm>
          <a:prstGeom prst="rect">
            <a:avLst/>
          </a:prstGeom>
        </p:spPr>
      </p:pic>
      <p:sp>
        <p:nvSpPr>
          <p:cNvPr id="11" name="Title 1"/>
          <p:cNvSpPr>
            <a:spLocks noGrp="1"/>
          </p:cNvSpPr>
          <p:nvPr>
            <p:ph type="title"/>
          </p:nvPr>
        </p:nvSpPr>
        <p:spPr>
          <a:xfrm>
            <a:off x="457199" y="372104"/>
            <a:ext cx="8229600" cy="411162"/>
          </a:xfrm>
        </p:spPr>
        <p:txBody>
          <a:bodyPr>
            <a:normAutofit fontScale="90000"/>
          </a:bodyPr>
          <a:lstStyle/>
          <a:p>
            <a:r>
              <a:rPr lang="en-US" sz="4000" dirty="0"/>
              <a:t>Cadet Course Planner Cont’d</a:t>
            </a:r>
          </a:p>
        </p:txBody>
      </p:sp>
    </p:spTree>
    <p:extLst>
      <p:ext uri="{BB962C8B-B14F-4D97-AF65-F5344CB8AC3E}">
        <p14:creationId xmlns:p14="http://schemas.microsoft.com/office/powerpoint/2010/main" val="308396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email"/>
          <a:stretch>
            <a:fillRect/>
          </a:stretch>
        </p:blipFill>
        <p:spPr>
          <a:xfrm>
            <a:off x="457199" y="6248400"/>
            <a:ext cx="381000" cy="365760"/>
          </a:xfrm>
          <a:prstGeom prst="rect">
            <a:avLst/>
          </a:prstGeom>
        </p:spPr>
      </p:pic>
      <p:sp>
        <p:nvSpPr>
          <p:cNvPr id="13" name="Title 1"/>
          <p:cNvSpPr>
            <a:spLocks noGrp="1"/>
          </p:cNvSpPr>
          <p:nvPr>
            <p:ph type="title"/>
          </p:nvPr>
        </p:nvSpPr>
        <p:spPr>
          <a:xfrm>
            <a:off x="457199" y="381000"/>
            <a:ext cx="8229600" cy="411162"/>
          </a:xfrm>
        </p:spPr>
        <p:txBody>
          <a:bodyPr>
            <a:normAutofit fontScale="90000"/>
          </a:bodyPr>
          <a:lstStyle/>
          <a:p>
            <a:r>
              <a:rPr lang="en-US" sz="4000" dirty="0"/>
              <a:t>Cadet Course Planner Cont’d</a:t>
            </a:r>
          </a:p>
        </p:txBody>
      </p:sp>
      <p:pic>
        <p:nvPicPr>
          <p:cNvPr id="9" name="Picture 8" descr="23-course palnner.jpg"/>
          <p:cNvPicPr>
            <a:picLocks noChangeAspect="1"/>
          </p:cNvPicPr>
          <p:nvPr/>
        </p:nvPicPr>
        <p:blipFill>
          <a:blip r:embed="rId3" cstate="email"/>
          <a:stretch>
            <a:fillRect/>
          </a:stretch>
        </p:blipFill>
        <p:spPr>
          <a:xfrm>
            <a:off x="1221613" y="1512125"/>
            <a:ext cx="6691312" cy="4092934"/>
          </a:xfrm>
          <a:prstGeom prst="rect">
            <a:avLst/>
          </a:prstGeom>
        </p:spPr>
      </p:pic>
      <p:sp>
        <p:nvSpPr>
          <p:cNvPr id="8" name="Rounded Rectangular Callout 7"/>
          <p:cNvSpPr/>
          <p:nvPr/>
        </p:nvSpPr>
        <p:spPr>
          <a:xfrm>
            <a:off x="2438400" y="5562600"/>
            <a:ext cx="3048000" cy="1082676"/>
          </a:xfrm>
          <a:prstGeom prst="wedgeRoundRectCallout">
            <a:avLst>
              <a:gd name="adj1" fmla="val 58553"/>
              <a:gd name="adj2" fmla="val -7050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“Can’t Find My Courses” (The University Course Catalog is not uploaded in GAE).</a:t>
            </a:r>
          </a:p>
        </p:txBody>
      </p:sp>
    </p:spTree>
    <p:extLst>
      <p:ext uri="{BB962C8B-B14F-4D97-AF65-F5344CB8AC3E}">
        <p14:creationId xmlns:p14="http://schemas.microsoft.com/office/powerpoint/2010/main" val="23285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srcRect/>
          <a:stretch/>
        </p:blipFill>
        <p:spPr>
          <a:xfrm>
            <a:off x="1217364" y="2133600"/>
            <a:ext cx="6709272" cy="4419600"/>
          </a:xfrm>
          <a:prstGeom prst="rect">
            <a:avLst/>
          </a:prstGeom>
        </p:spPr>
      </p:pic>
      <p:sp>
        <p:nvSpPr>
          <p:cNvPr id="5" name="Rectangle 2"/>
          <p:cNvSpPr txBox="1">
            <a:spLocks noChangeArrowheads="1"/>
          </p:cNvSpPr>
          <p:nvPr/>
        </p:nvSpPr>
        <p:spPr bwMode="auto">
          <a:xfrm>
            <a:off x="685800" y="108791"/>
            <a:ext cx="7772400" cy="1938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1" fontAlgn="base" hangingPunct="1">
              <a:spcBef>
                <a:spcPts val="60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r>
              <a:rPr lang="en-US" altLang="en-US" sz="4800" dirty="0"/>
              <a:t>Welcome to </a:t>
            </a:r>
            <a:r>
              <a:rPr lang="en-US" altLang="en-US" sz="4800" dirty="0" err="1"/>
              <a:t>GoArmyEd</a:t>
            </a:r>
            <a:br>
              <a:rPr lang="en-US" altLang="en-US" sz="4800" dirty="0"/>
            </a:br>
            <a:br>
              <a:rPr lang="en-US" altLang="en-US" dirty="0">
                <a:solidFill>
                  <a:srgbClr val="3E1F00"/>
                </a:solidFill>
              </a:rPr>
            </a:br>
            <a:endParaRPr lang="en-US" altLang="en-US" i="1" dirty="0">
              <a:solidFill>
                <a:srgbClr val="663300"/>
              </a:solidFill>
            </a:endParaRPr>
          </a:p>
        </p:txBody>
      </p:sp>
      <p:sp>
        <p:nvSpPr>
          <p:cNvPr id="6" name="Rectangle 3"/>
          <p:cNvSpPr txBox="1">
            <a:spLocks noChangeArrowheads="1"/>
          </p:cNvSpPr>
          <p:nvPr/>
        </p:nvSpPr>
        <p:spPr>
          <a:xfrm>
            <a:off x="685800" y="1143000"/>
            <a:ext cx="7772400" cy="1524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altLang="en-US" sz="1800" b="1" dirty="0" err="1"/>
              <a:t>GoArmyEd</a:t>
            </a:r>
            <a:r>
              <a:rPr lang="en-US" altLang="en-US" sz="1800" b="1" dirty="0"/>
              <a:t> is designed to be your one-stop location for the a</a:t>
            </a:r>
            <a:r>
              <a:rPr lang="en-US" sz="1800" b="1" dirty="0"/>
              <a:t>utomated process of all scholarship payments to both Colleges/Universities and Cadets/2LTs </a:t>
            </a:r>
            <a:br>
              <a:rPr lang="en-US" altLang="en-US" sz="1800" i="1" dirty="0"/>
            </a:br>
            <a:endParaRPr lang="en-US" altLang="en-US" sz="1800" i="1" dirty="0"/>
          </a:p>
        </p:txBody>
      </p:sp>
    </p:spTree>
    <p:extLst>
      <p:ext uri="{BB962C8B-B14F-4D97-AF65-F5344CB8AC3E}">
        <p14:creationId xmlns:p14="http://schemas.microsoft.com/office/powerpoint/2010/main" val="183129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57436"/>
            <a:ext cx="7696200" cy="646331"/>
          </a:xfrm>
        </p:spPr>
        <p:txBody>
          <a:bodyPr/>
          <a:lstStyle/>
          <a:p>
            <a:r>
              <a:rPr lang="en-US" dirty="0"/>
              <a:t>Cadet Course Planner Cont’d</a:t>
            </a:r>
          </a:p>
        </p:txBody>
      </p:sp>
      <p:pic>
        <p:nvPicPr>
          <p:cNvPr id="7" name="Picture 6"/>
          <p:cNvPicPr>
            <a:picLocks noChangeAspect="1"/>
          </p:cNvPicPr>
          <p:nvPr/>
        </p:nvPicPr>
        <p:blipFill>
          <a:blip r:embed="rId2" cstate="email"/>
          <a:stretch>
            <a:fillRect/>
          </a:stretch>
        </p:blipFill>
        <p:spPr>
          <a:xfrm>
            <a:off x="457199" y="6248400"/>
            <a:ext cx="381000" cy="365760"/>
          </a:xfrm>
          <a:prstGeom prst="rect">
            <a:avLst/>
          </a:prstGeom>
        </p:spPr>
      </p:pic>
      <p:sp>
        <p:nvSpPr>
          <p:cNvPr id="13" name="TextBox 12"/>
          <p:cNvSpPr txBox="1"/>
          <p:nvPr/>
        </p:nvSpPr>
        <p:spPr>
          <a:xfrm>
            <a:off x="533400" y="3200400"/>
            <a:ext cx="8686800" cy="3416320"/>
          </a:xfrm>
          <a:prstGeom prst="rect">
            <a:avLst/>
          </a:prstGeom>
          <a:noFill/>
        </p:spPr>
        <p:txBody>
          <a:bodyPr wrap="square" rtlCol="0">
            <a:spAutoFit/>
          </a:bodyPr>
          <a:lstStyle/>
          <a:p>
            <a:r>
              <a:rPr lang="en-US" dirty="0"/>
              <a:t>You will have to click “Add Courses” and “Can’t Find My Courses” on previous screen to add new lines for each class.</a:t>
            </a:r>
          </a:p>
          <a:p>
            <a:endParaRPr lang="en-US" dirty="0"/>
          </a:p>
          <a:p>
            <a:r>
              <a:rPr lang="en-US" dirty="0"/>
              <a:t>University Park Cadets, Type “PSU07” in the “School” column</a:t>
            </a:r>
          </a:p>
          <a:p>
            <a:r>
              <a:rPr lang="en-US" dirty="0"/>
              <a:t>Altoona Cadets, Type “PSU32” in the “School” column</a:t>
            </a:r>
          </a:p>
          <a:p>
            <a:endParaRPr lang="en-US" dirty="0"/>
          </a:p>
          <a:p>
            <a:r>
              <a:rPr lang="en-US" dirty="0"/>
              <a:t>Then type the Course Catalogue subject abbreviation (e.g. ARMY, BIOL, ENGL) in “Subject” column; then course number, title, credits in “Catalog Number,” “Course Title,” and “Units” columns. Select “Semester Hour” under “Unit Type” column. This information should be on your USACC 104-R.</a:t>
            </a:r>
          </a:p>
          <a:p>
            <a:endParaRPr lang="en-US" dirty="0"/>
          </a:p>
          <a:p>
            <a:r>
              <a:rPr lang="en-US" dirty="0"/>
              <a:t>    </a:t>
            </a:r>
            <a:r>
              <a:rPr lang="en-US" b="1" dirty="0">
                <a:solidFill>
                  <a:srgbClr val="FF0000"/>
                </a:solidFill>
              </a:rPr>
              <a:t>Duplicate courses not allowed. For second KINES 096, try KINES 96 or 096a  </a:t>
            </a:r>
            <a:endParaRPr lang="en-US" dirty="0"/>
          </a:p>
        </p:txBody>
      </p:sp>
      <p:pic>
        <p:nvPicPr>
          <p:cNvPr id="4098" name="Picture 2"/>
          <p:cNvPicPr>
            <a:picLocks noChangeAspect="1" noChangeArrowheads="1"/>
          </p:cNvPicPr>
          <p:nvPr/>
        </p:nvPicPr>
        <p:blipFill>
          <a:blip r:embed="rId3" cstate="screen"/>
          <a:srcRect/>
          <a:stretch>
            <a:fillRect/>
          </a:stretch>
        </p:blipFill>
        <p:spPr bwMode="auto">
          <a:xfrm>
            <a:off x="109868" y="1371600"/>
            <a:ext cx="8782050" cy="1762125"/>
          </a:xfrm>
          <a:prstGeom prst="rect">
            <a:avLst/>
          </a:prstGeom>
          <a:noFill/>
          <a:ln w="9525">
            <a:noFill/>
            <a:miter lim="800000"/>
            <a:headEnd/>
            <a:tailEnd/>
          </a:ln>
        </p:spPr>
      </p:pic>
    </p:spTree>
    <p:extLst>
      <p:ext uri="{BB962C8B-B14F-4D97-AF65-F5344CB8AC3E}">
        <p14:creationId xmlns:p14="http://schemas.microsoft.com/office/powerpoint/2010/main" val="253016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AE Add Course list.jpg"/>
          <p:cNvPicPr>
            <a:picLocks noChangeAspect="1"/>
          </p:cNvPicPr>
          <p:nvPr/>
        </p:nvPicPr>
        <p:blipFill>
          <a:blip r:embed="rId2" cstate="screen"/>
          <a:stretch>
            <a:fillRect/>
          </a:stretch>
        </p:blipFill>
        <p:spPr>
          <a:xfrm>
            <a:off x="113192" y="1395412"/>
            <a:ext cx="8896350" cy="4067175"/>
          </a:xfrm>
          <a:prstGeom prst="rect">
            <a:avLst/>
          </a:prstGeom>
        </p:spPr>
      </p:pic>
      <p:sp>
        <p:nvSpPr>
          <p:cNvPr id="2" name="Title 1"/>
          <p:cNvSpPr>
            <a:spLocks noGrp="1"/>
          </p:cNvSpPr>
          <p:nvPr>
            <p:ph type="title"/>
          </p:nvPr>
        </p:nvSpPr>
        <p:spPr>
          <a:xfrm>
            <a:off x="723900" y="257436"/>
            <a:ext cx="7696200" cy="646331"/>
          </a:xfrm>
        </p:spPr>
        <p:txBody>
          <a:bodyPr/>
          <a:lstStyle/>
          <a:p>
            <a:r>
              <a:rPr lang="en-US" dirty="0"/>
              <a:t>Cadet Course Planner Cont’d</a:t>
            </a:r>
          </a:p>
        </p:txBody>
      </p:sp>
      <p:pic>
        <p:nvPicPr>
          <p:cNvPr id="7" name="Picture 6"/>
          <p:cNvPicPr>
            <a:picLocks noChangeAspect="1"/>
          </p:cNvPicPr>
          <p:nvPr/>
        </p:nvPicPr>
        <p:blipFill>
          <a:blip r:embed="rId3" cstate="email"/>
          <a:stretch>
            <a:fillRect/>
          </a:stretch>
        </p:blipFill>
        <p:spPr>
          <a:xfrm>
            <a:off x="457199" y="6248400"/>
            <a:ext cx="381000" cy="365760"/>
          </a:xfrm>
          <a:prstGeom prst="rect">
            <a:avLst/>
          </a:prstGeom>
        </p:spPr>
      </p:pic>
      <p:sp>
        <p:nvSpPr>
          <p:cNvPr id="9" name="TextBox 8"/>
          <p:cNvSpPr txBox="1"/>
          <p:nvPr/>
        </p:nvSpPr>
        <p:spPr>
          <a:xfrm>
            <a:off x="838200" y="5638800"/>
            <a:ext cx="7924800" cy="1200329"/>
          </a:xfrm>
          <a:prstGeom prst="rect">
            <a:avLst/>
          </a:prstGeom>
          <a:noFill/>
        </p:spPr>
        <p:txBody>
          <a:bodyPr wrap="square" rtlCol="0">
            <a:spAutoFit/>
          </a:bodyPr>
          <a:lstStyle/>
          <a:p>
            <a:r>
              <a:rPr lang="en-US" dirty="0"/>
              <a:t>Your Course Planner should initially have a row marked “SFEE” for every remaining semester. Do not delete these lines. (Re-add if you deleted them).</a:t>
            </a:r>
          </a:p>
          <a:p>
            <a:r>
              <a:rPr lang="en-US" dirty="0"/>
              <a:t>SFEE 100 and 101 are for freshmen first and second semester, 200 and 201 are for sophomore first and second semester, etc.</a:t>
            </a:r>
          </a:p>
        </p:txBody>
      </p:sp>
      <p:sp>
        <p:nvSpPr>
          <p:cNvPr id="11" name="Down Arrow 10"/>
          <p:cNvSpPr/>
          <p:nvPr/>
        </p:nvSpPr>
        <p:spPr>
          <a:xfrm rot="8100000">
            <a:off x="2447925" y="4710417"/>
            <a:ext cx="195122" cy="1185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1874520" y="5334000"/>
            <a:ext cx="18288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16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AE Add Course list.jpg"/>
          <p:cNvPicPr>
            <a:picLocks noChangeAspect="1"/>
          </p:cNvPicPr>
          <p:nvPr/>
        </p:nvPicPr>
        <p:blipFill>
          <a:blip r:embed="rId2" cstate="screen"/>
          <a:stretch>
            <a:fillRect/>
          </a:stretch>
        </p:blipFill>
        <p:spPr>
          <a:xfrm>
            <a:off x="113192" y="1395412"/>
            <a:ext cx="8896350" cy="4067175"/>
          </a:xfrm>
          <a:prstGeom prst="rect">
            <a:avLst/>
          </a:prstGeom>
        </p:spPr>
      </p:pic>
      <p:sp>
        <p:nvSpPr>
          <p:cNvPr id="2" name="Title 1"/>
          <p:cNvSpPr>
            <a:spLocks noGrp="1"/>
          </p:cNvSpPr>
          <p:nvPr>
            <p:ph type="title"/>
          </p:nvPr>
        </p:nvSpPr>
        <p:spPr>
          <a:xfrm>
            <a:off x="723900" y="257436"/>
            <a:ext cx="7696200" cy="646331"/>
          </a:xfrm>
        </p:spPr>
        <p:txBody>
          <a:bodyPr/>
          <a:lstStyle/>
          <a:p>
            <a:r>
              <a:rPr lang="en-US" dirty="0"/>
              <a:t>Cadet Course Planner Cont’d</a:t>
            </a:r>
          </a:p>
        </p:txBody>
      </p:sp>
      <p:sp>
        <p:nvSpPr>
          <p:cNvPr id="6" name="Rounded Rectangular Callout 5"/>
          <p:cNvSpPr/>
          <p:nvPr/>
        </p:nvSpPr>
        <p:spPr>
          <a:xfrm>
            <a:off x="3276600" y="5660987"/>
            <a:ext cx="2133600" cy="816013"/>
          </a:xfrm>
          <a:prstGeom prst="wedgeRoundRectCallout">
            <a:avLst>
              <a:gd name="adj1" fmla="val 167290"/>
              <a:gd name="adj2" fmla="val -19368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“Military Science” box for ROTC classes</a:t>
            </a:r>
          </a:p>
        </p:txBody>
      </p:sp>
      <p:pic>
        <p:nvPicPr>
          <p:cNvPr id="7" name="Picture 6"/>
          <p:cNvPicPr>
            <a:picLocks noChangeAspect="1"/>
          </p:cNvPicPr>
          <p:nvPr/>
        </p:nvPicPr>
        <p:blipFill>
          <a:blip r:embed="rId3" cstate="email"/>
          <a:stretch>
            <a:fillRect/>
          </a:stretch>
        </p:blipFill>
        <p:spPr>
          <a:xfrm>
            <a:off x="457199" y="6248400"/>
            <a:ext cx="381000" cy="365760"/>
          </a:xfrm>
          <a:prstGeom prst="rect">
            <a:avLst/>
          </a:prstGeom>
        </p:spPr>
      </p:pic>
    </p:spTree>
    <p:extLst>
      <p:ext uri="{BB962C8B-B14F-4D97-AF65-F5344CB8AC3E}">
        <p14:creationId xmlns:p14="http://schemas.microsoft.com/office/powerpoint/2010/main" val="2172146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E Add Course list.jpg"/>
          <p:cNvPicPr>
            <a:picLocks noChangeAspect="1"/>
          </p:cNvPicPr>
          <p:nvPr/>
        </p:nvPicPr>
        <p:blipFill>
          <a:blip r:embed="rId2" cstate="screen"/>
          <a:stretch>
            <a:fillRect/>
          </a:stretch>
        </p:blipFill>
        <p:spPr>
          <a:xfrm>
            <a:off x="123825" y="1395412"/>
            <a:ext cx="8896350" cy="4067175"/>
          </a:xfrm>
          <a:prstGeom prst="rect">
            <a:avLst/>
          </a:prstGeom>
        </p:spPr>
      </p:pic>
      <p:sp>
        <p:nvSpPr>
          <p:cNvPr id="14" name="Rectangle 13"/>
          <p:cNvSpPr/>
          <p:nvPr/>
        </p:nvSpPr>
        <p:spPr>
          <a:xfrm>
            <a:off x="116958" y="1295400"/>
            <a:ext cx="8874642" cy="4114800"/>
          </a:xfrm>
          <a:prstGeom prst="rect">
            <a:avLst/>
          </a:prstGeom>
          <a:solidFill>
            <a:srgbClr val="757575">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stretch>
            <a:fillRect/>
          </a:stretch>
        </p:blipFill>
        <p:spPr>
          <a:xfrm>
            <a:off x="457199" y="6248400"/>
            <a:ext cx="381000" cy="365760"/>
          </a:xfrm>
          <a:prstGeom prst="rect">
            <a:avLst/>
          </a:prstGeom>
        </p:spPr>
      </p:pic>
      <p:sp>
        <p:nvSpPr>
          <p:cNvPr id="8" name="Title 1"/>
          <p:cNvSpPr>
            <a:spLocks noGrp="1"/>
          </p:cNvSpPr>
          <p:nvPr>
            <p:ph type="title"/>
          </p:nvPr>
        </p:nvSpPr>
        <p:spPr>
          <a:xfrm>
            <a:off x="457199" y="381000"/>
            <a:ext cx="8229600" cy="411162"/>
          </a:xfrm>
        </p:spPr>
        <p:txBody>
          <a:bodyPr>
            <a:normAutofit fontScale="90000"/>
          </a:bodyPr>
          <a:lstStyle/>
          <a:p>
            <a:r>
              <a:rPr lang="en-US" sz="4000" dirty="0"/>
              <a:t>Cadet Course Planner Cont’d</a:t>
            </a:r>
          </a:p>
        </p:txBody>
      </p:sp>
      <p:sp>
        <p:nvSpPr>
          <p:cNvPr id="9" name="TextBox 8"/>
          <p:cNvSpPr txBox="1"/>
          <p:nvPr/>
        </p:nvSpPr>
        <p:spPr>
          <a:xfrm>
            <a:off x="7837967" y="4385932"/>
            <a:ext cx="228600" cy="215444"/>
          </a:xfrm>
          <a:prstGeom prst="rect">
            <a:avLst/>
          </a:prstGeom>
          <a:noFill/>
        </p:spPr>
        <p:txBody>
          <a:bodyPr wrap="square" rtlCol="0">
            <a:spAutoFit/>
          </a:bodyPr>
          <a:lstStyle/>
          <a:p>
            <a:r>
              <a:rPr lang="en-US" sz="800" dirty="0">
                <a:sym typeface="Wingdings"/>
              </a:rPr>
              <a:t></a:t>
            </a:r>
            <a:endParaRPr lang="en-US" sz="800" dirty="0"/>
          </a:p>
        </p:txBody>
      </p:sp>
      <p:sp>
        <p:nvSpPr>
          <p:cNvPr id="10" name="TextBox 9"/>
          <p:cNvSpPr txBox="1"/>
          <p:nvPr/>
        </p:nvSpPr>
        <p:spPr>
          <a:xfrm>
            <a:off x="1828800" y="5715000"/>
            <a:ext cx="5486400" cy="646331"/>
          </a:xfrm>
          <a:prstGeom prst="rect">
            <a:avLst/>
          </a:prstGeom>
          <a:noFill/>
        </p:spPr>
        <p:txBody>
          <a:bodyPr wrap="square" rtlCol="0">
            <a:spAutoFit/>
          </a:bodyPr>
          <a:lstStyle/>
          <a:p>
            <a:pPr algn="ctr"/>
            <a:r>
              <a:rPr lang="en-US" dirty="0"/>
              <a:t>Click “OK” on this Pop-up.</a:t>
            </a:r>
            <a:br>
              <a:rPr lang="en-US" dirty="0"/>
            </a:br>
            <a:r>
              <a:rPr lang="en-US" dirty="0"/>
              <a:t>Once you have all your courses in, click “Save”</a:t>
            </a:r>
          </a:p>
        </p:txBody>
      </p:sp>
      <p:pic>
        <p:nvPicPr>
          <p:cNvPr id="2050" name="Picture 2"/>
          <p:cNvPicPr>
            <a:picLocks noChangeAspect="1" noChangeArrowheads="1"/>
          </p:cNvPicPr>
          <p:nvPr/>
        </p:nvPicPr>
        <p:blipFill>
          <a:blip r:embed="rId4" cstate="screen"/>
          <a:srcRect/>
          <a:stretch>
            <a:fillRect/>
          </a:stretch>
        </p:blipFill>
        <p:spPr bwMode="auto">
          <a:xfrm>
            <a:off x="2919413" y="2690813"/>
            <a:ext cx="3305175" cy="1476375"/>
          </a:xfrm>
          <a:prstGeom prst="rect">
            <a:avLst/>
          </a:prstGeom>
          <a:noFill/>
          <a:ln w="9525">
            <a:noFill/>
            <a:miter lim="800000"/>
            <a:headEnd/>
            <a:tailEnd/>
          </a:ln>
        </p:spPr>
      </p:pic>
    </p:spTree>
    <p:extLst>
      <p:ext uri="{BB962C8B-B14F-4D97-AF65-F5344CB8AC3E}">
        <p14:creationId xmlns:p14="http://schemas.microsoft.com/office/powerpoint/2010/main" val="231823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AE Add Course list.jpg"/>
          <p:cNvPicPr>
            <a:picLocks noChangeAspect="1"/>
          </p:cNvPicPr>
          <p:nvPr/>
        </p:nvPicPr>
        <p:blipFill>
          <a:blip r:embed="rId2" cstate="screen"/>
          <a:stretch>
            <a:fillRect/>
          </a:stretch>
        </p:blipFill>
        <p:spPr>
          <a:xfrm>
            <a:off x="123825" y="1371600"/>
            <a:ext cx="8896350" cy="4067175"/>
          </a:xfrm>
          <a:prstGeom prst="rect">
            <a:avLst/>
          </a:prstGeom>
        </p:spPr>
      </p:pic>
      <p:sp>
        <p:nvSpPr>
          <p:cNvPr id="2" name="Title 1"/>
          <p:cNvSpPr>
            <a:spLocks noGrp="1"/>
          </p:cNvSpPr>
          <p:nvPr>
            <p:ph type="title"/>
          </p:nvPr>
        </p:nvSpPr>
        <p:spPr>
          <a:xfrm>
            <a:off x="457200" y="228600"/>
            <a:ext cx="8229600" cy="715962"/>
          </a:xfrm>
        </p:spPr>
        <p:txBody>
          <a:bodyPr>
            <a:normAutofit/>
          </a:bodyPr>
          <a:lstStyle/>
          <a:p>
            <a:r>
              <a:rPr lang="en-US" dirty="0">
                <a:solidFill>
                  <a:srgbClr val="FF0000"/>
                </a:solidFill>
              </a:rPr>
              <a:t>Warning Message</a:t>
            </a:r>
          </a:p>
        </p:txBody>
      </p:sp>
      <p:pic>
        <p:nvPicPr>
          <p:cNvPr id="7" name="Picture 6"/>
          <p:cNvPicPr>
            <a:picLocks noChangeAspect="1"/>
          </p:cNvPicPr>
          <p:nvPr/>
        </p:nvPicPr>
        <p:blipFill>
          <a:blip r:embed="rId3" cstate="email"/>
          <a:stretch>
            <a:fillRect/>
          </a:stretch>
        </p:blipFill>
        <p:spPr>
          <a:xfrm>
            <a:off x="457199" y="6248400"/>
            <a:ext cx="381000" cy="365760"/>
          </a:xfrm>
          <a:prstGeom prst="rect">
            <a:avLst/>
          </a:prstGeom>
        </p:spPr>
      </p:pic>
      <p:sp>
        <p:nvSpPr>
          <p:cNvPr id="9" name="Title 1"/>
          <p:cNvSpPr txBox="1">
            <a:spLocks/>
          </p:cNvSpPr>
          <p:nvPr/>
        </p:nvSpPr>
        <p:spPr bwMode="auto">
          <a:xfrm>
            <a:off x="457200" y="5334000"/>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pPr algn="l"/>
            <a:r>
              <a:rPr lang="en-US" sz="1800" dirty="0">
                <a:solidFill>
                  <a:srgbClr val="FF0000"/>
                </a:solidFill>
              </a:rPr>
              <a:t>You have “Saved” but not “Submitted” your Course Planner for approval!</a:t>
            </a:r>
          </a:p>
        </p:txBody>
      </p:sp>
      <p:sp>
        <p:nvSpPr>
          <p:cNvPr id="4" name="Content Placeholder 3"/>
          <p:cNvSpPr>
            <a:spLocks noGrp="1"/>
          </p:cNvSpPr>
          <p:nvPr>
            <p:ph idx="1"/>
          </p:nvPr>
        </p:nvSpPr>
        <p:spPr>
          <a:xfrm>
            <a:off x="533399" y="5486400"/>
            <a:ext cx="8474075" cy="93741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0" name="Rectangle 9"/>
          <p:cNvSpPr/>
          <p:nvPr/>
        </p:nvSpPr>
        <p:spPr>
          <a:xfrm>
            <a:off x="152400" y="1295400"/>
            <a:ext cx="8839200" cy="4114800"/>
          </a:xfrm>
          <a:prstGeom prst="rect">
            <a:avLst/>
          </a:prstGeom>
          <a:solidFill>
            <a:srgbClr val="757575">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219200" y="5934670"/>
            <a:ext cx="6629400" cy="923330"/>
          </a:xfrm>
          <a:prstGeom prst="rect">
            <a:avLst/>
          </a:prstGeom>
          <a:noFill/>
        </p:spPr>
        <p:txBody>
          <a:bodyPr wrap="square" rtlCol="0">
            <a:spAutoFit/>
          </a:bodyPr>
          <a:lstStyle/>
          <a:p>
            <a:pPr algn="ctr"/>
            <a:r>
              <a:rPr lang="en-US" dirty="0"/>
              <a:t>Click “OK” ” on the Pop-up.</a:t>
            </a:r>
          </a:p>
          <a:p>
            <a:pPr algn="ctr"/>
            <a:r>
              <a:rPr lang="en-US" dirty="0"/>
              <a:t>If you have all your courses for the current semester in the Course Planner, click “Submit”.</a:t>
            </a:r>
          </a:p>
        </p:txBody>
      </p:sp>
      <p:sp>
        <p:nvSpPr>
          <p:cNvPr id="14" name="TextBox 13"/>
          <p:cNvSpPr txBox="1"/>
          <p:nvPr/>
        </p:nvSpPr>
        <p:spPr>
          <a:xfrm>
            <a:off x="7838552" y="4356556"/>
            <a:ext cx="228600" cy="215444"/>
          </a:xfrm>
          <a:prstGeom prst="rect">
            <a:avLst/>
          </a:prstGeom>
          <a:noFill/>
        </p:spPr>
        <p:txBody>
          <a:bodyPr wrap="square" rtlCol="0">
            <a:spAutoFit/>
          </a:bodyPr>
          <a:lstStyle/>
          <a:p>
            <a:r>
              <a:rPr lang="en-US" sz="800" dirty="0">
                <a:sym typeface="Wingdings"/>
              </a:rPr>
              <a:t></a:t>
            </a:r>
            <a:endParaRPr lang="en-US" sz="800" dirty="0"/>
          </a:p>
        </p:txBody>
      </p:sp>
      <p:pic>
        <p:nvPicPr>
          <p:cNvPr id="3074" name="Picture 2"/>
          <p:cNvPicPr>
            <a:picLocks noChangeAspect="1" noChangeArrowheads="1"/>
          </p:cNvPicPr>
          <p:nvPr/>
        </p:nvPicPr>
        <p:blipFill>
          <a:blip r:embed="rId4" cstate="screen"/>
          <a:srcRect/>
          <a:stretch>
            <a:fillRect/>
          </a:stretch>
        </p:blipFill>
        <p:spPr bwMode="auto">
          <a:xfrm>
            <a:off x="2667000" y="2286000"/>
            <a:ext cx="3810000" cy="1371600"/>
          </a:xfrm>
          <a:prstGeom prst="rect">
            <a:avLst/>
          </a:prstGeom>
          <a:noFill/>
          <a:ln w="9525">
            <a:noFill/>
            <a:miter lim="800000"/>
            <a:headEnd/>
            <a:tailEnd/>
          </a:ln>
        </p:spPr>
      </p:pic>
    </p:spTree>
    <p:extLst>
      <p:ext uri="{BB962C8B-B14F-4D97-AF65-F5344CB8AC3E}">
        <p14:creationId xmlns:p14="http://schemas.microsoft.com/office/powerpoint/2010/main" val="308758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AE Add Course list.jpg"/>
          <p:cNvPicPr>
            <a:picLocks noChangeAspect="1"/>
          </p:cNvPicPr>
          <p:nvPr/>
        </p:nvPicPr>
        <p:blipFill>
          <a:blip r:embed="rId2" cstate="screen"/>
          <a:stretch>
            <a:fillRect/>
          </a:stretch>
        </p:blipFill>
        <p:spPr>
          <a:xfrm>
            <a:off x="123825" y="1395412"/>
            <a:ext cx="8896350" cy="4067175"/>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sz="4000" dirty="0"/>
              <a:t>Success Message</a:t>
            </a:r>
          </a:p>
        </p:txBody>
      </p:sp>
      <p:pic>
        <p:nvPicPr>
          <p:cNvPr id="11" name="Picture 10"/>
          <p:cNvPicPr>
            <a:picLocks noChangeAspect="1"/>
          </p:cNvPicPr>
          <p:nvPr/>
        </p:nvPicPr>
        <p:blipFill>
          <a:blip r:embed="rId3" cstate="email"/>
          <a:stretch>
            <a:fillRect/>
          </a:stretch>
        </p:blipFill>
        <p:spPr>
          <a:xfrm>
            <a:off x="457199" y="6248400"/>
            <a:ext cx="381000" cy="365760"/>
          </a:xfrm>
          <a:prstGeom prst="rect">
            <a:avLst/>
          </a:prstGeom>
        </p:spPr>
      </p:pic>
      <p:sp>
        <p:nvSpPr>
          <p:cNvPr id="7" name="Rectangle 6"/>
          <p:cNvSpPr/>
          <p:nvPr/>
        </p:nvSpPr>
        <p:spPr>
          <a:xfrm>
            <a:off x="132643" y="1295400"/>
            <a:ext cx="8864601" cy="4114800"/>
          </a:xfrm>
          <a:prstGeom prst="rect">
            <a:avLst/>
          </a:prstGeom>
          <a:solidFill>
            <a:srgbClr val="757575">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AE Submitted Course Planner pop u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6400" y="2743344"/>
            <a:ext cx="5791200" cy="1371312"/>
          </a:xfrm>
          <a:prstGeom prst="rect">
            <a:avLst/>
          </a:prstGeom>
        </p:spPr>
      </p:pic>
      <p:sp>
        <p:nvSpPr>
          <p:cNvPr id="8" name="Rounded Rectangular Callout 7"/>
          <p:cNvSpPr/>
          <p:nvPr/>
        </p:nvSpPr>
        <p:spPr>
          <a:xfrm>
            <a:off x="5410200" y="5715000"/>
            <a:ext cx="2133600" cy="816013"/>
          </a:xfrm>
          <a:prstGeom prst="wedgeRoundRectCallout">
            <a:avLst>
              <a:gd name="adj1" fmla="val -89172"/>
              <a:gd name="adj2" fmla="val -260369"/>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“OK” and the Course Planner will auto-approve</a:t>
            </a:r>
          </a:p>
        </p:txBody>
      </p:sp>
      <p:sp>
        <p:nvSpPr>
          <p:cNvPr id="10" name="TextBox 9"/>
          <p:cNvSpPr txBox="1"/>
          <p:nvPr/>
        </p:nvSpPr>
        <p:spPr>
          <a:xfrm>
            <a:off x="7837967" y="4385932"/>
            <a:ext cx="228600" cy="215444"/>
          </a:xfrm>
          <a:prstGeom prst="rect">
            <a:avLst/>
          </a:prstGeom>
          <a:noFill/>
        </p:spPr>
        <p:txBody>
          <a:bodyPr wrap="square" rtlCol="0">
            <a:spAutoFit/>
          </a:bodyPr>
          <a:lstStyle/>
          <a:p>
            <a:r>
              <a:rPr lang="en-US" sz="800" dirty="0">
                <a:sym typeface="Wingdings"/>
              </a:rPr>
              <a:t></a:t>
            </a:r>
            <a:endParaRPr lang="en-US" sz="800" dirty="0"/>
          </a:p>
        </p:txBody>
      </p:sp>
    </p:spTree>
    <p:extLst>
      <p:ext uri="{BB962C8B-B14F-4D97-AF65-F5344CB8AC3E}">
        <p14:creationId xmlns:p14="http://schemas.microsoft.com/office/powerpoint/2010/main" val="93493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stretch>
            <a:fillRect/>
          </a:stretch>
        </p:blipFill>
        <p:spPr>
          <a:xfrm>
            <a:off x="457200" y="6172200"/>
            <a:ext cx="365760" cy="365760"/>
          </a:xfrm>
          <a:prstGeom prst="rect">
            <a:avLst/>
          </a:prstGeom>
        </p:spPr>
      </p:pic>
      <p:sp>
        <p:nvSpPr>
          <p:cNvPr id="7" name="Title 1"/>
          <p:cNvSpPr>
            <a:spLocks noGrp="1"/>
          </p:cNvSpPr>
          <p:nvPr>
            <p:ph type="title"/>
          </p:nvPr>
        </p:nvSpPr>
        <p:spPr>
          <a:xfrm>
            <a:off x="457200" y="274638"/>
            <a:ext cx="8229600" cy="639762"/>
          </a:xfrm>
        </p:spPr>
        <p:txBody>
          <a:bodyPr>
            <a:normAutofit fontScale="90000"/>
          </a:bodyPr>
          <a:lstStyle/>
          <a:p>
            <a:r>
              <a:rPr lang="en-US" sz="4000" dirty="0"/>
              <a:t>Cadet Payment Request (CPR)</a:t>
            </a:r>
          </a:p>
        </p:txBody>
      </p:sp>
      <p:sp>
        <p:nvSpPr>
          <p:cNvPr id="12" name="Rectangle 11"/>
          <p:cNvSpPr/>
          <p:nvPr/>
        </p:nvSpPr>
        <p:spPr>
          <a:xfrm>
            <a:off x="228600" y="1143000"/>
            <a:ext cx="8458200" cy="2092881"/>
          </a:xfrm>
          <a:prstGeom prst="rect">
            <a:avLst/>
          </a:prstGeom>
        </p:spPr>
        <p:txBody>
          <a:bodyPr wrap="square">
            <a:spAutoFit/>
          </a:bodyPr>
          <a:lstStyle/>
          <a:p>
            <a:pPr marL="342900" lvl="1" indent="-342900">
              <a:spcBef>
                <a:spcPts val="600"/>
              </a:spcBef>
              <a:buFont typeface="Wingdings" panose="05000000000000000000" pitchFamily="2" charset="2"/>
              <a:buChar char="Ø"/>
            </a:pPr>
            <a:r>
              <a:rPr lang="en-US" altLang="en-US" sz="2000" dirty="0">
                <a:cs typeface="Arial" panose="020B0604020202020204" pitchFamily="34" charset="0"/>
              </a:rPr>
              <a:t>The date you can submit your CPR is determined by the school’s last Add date. You can submit one day after.</a:t>
            </a:r>
          </a:p>
          <a:p>
            <a:pPr marL="342900" lvl="1" indent="-342900">
              <a:spcBef>
                <a:spcPts val="600"/>
              </a:spcBef>
              <a:buFont typeface="Wingdings" panose="05000000000000000000" pitchFamily="2" charset="2"/>
              <a:buChar char="Ø"/>
            </a:pPr>
            <a:r>
              <a:rPr lang="en-US" sz="2000" dirty="0"/>
              <a:t>Go to </a:t>
            </a:r>
            <a:r>
              <a:rPr lang="en-US" sz="2000" dirty="0" err="1"/>
              <a:t>LionPath</a:t>
            </a:r>
            <a:r>
              <a:rPr lang="en-US" sz="2000" dirty="0"/>
              <a:t> and download your August (Fall) or December (Spring) bursar’s statement and save as a .</a:t>
            </a:r>
            <a:r>
              <a:rPr lang="en-US" sz="2000" dirty="0" err="1"/>
              <a:t>pdf</a:t>
            </a:r>
            <a:r>
              <a:rPr lang="en-US" sz="2000" dirty="0"/>
              <a:t> file</a:t>
            </a:r>
          </a:p>
          <a:p>
            <a:pPr marL="342900" lvl="1" indent="-342900">
              <a:spcBef>
                <a:spcPts val="600"/>
              </a:spcBef>
              <a:buFont typeface="Wingdings" panose="05000000000000000000" pitchFamily="2" charset="2"/>
              <a:buChar char="Ø"/>
            </a:pPr>
            <a:r>
              <a:rPr lang="en-US" sz="2000" dirty="0"/>
              <a:t>If you take a class with a fee and the fee is listed on a later statement, upload both that statement and your August or December statement.</a:t>
            </a:r>
          </a:p>
        </p:txBody>
      </p:sp>
      <p:pic>
        <p:nvPicPr>
          <p:cNvPr id="8" name="Picture 7" descr="Bursar screen - Copy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200742"/>
            <a:ext cx="6096000" cy="3581058"/>
          </a:xfrm>
          <a:prstGeom prst="rect">
            <a:avLst/>
          </a:prstGeom>
        </p:spPr>
      </p:pic>
      <p:sp>
        <p:nvSpPr>
          <p:cNvPr id="10" name="Down Arrow 9"/>
          <p:cNvSpPr/>
          <p:nvPr/>
        </p:nvSpPr>
        <p:spPr>
          <a:xfrm rot="2471946">
            <a:off x="7276838" y="4259547"/>
            <a:ext cx="410192" cy="119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2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stretch>
            <a:fillRect/>
          </a:stretch>
        </p:blipFill>
        <p:spPr>
          <a:xfrm>
            <a:off x="457200" y="6172200"/>
            <a:ext cx="365760" cy="365760"/>
          </a:xfrm>
          <a:prstGeom prst="rect">
            <a:avLst/>
          </a:prstGeom>
        </p:spPr>
      </p:pic>
      <p:sp>
        <p:nvSpPr>
          <p:cNvPr id="7" name="Title 1"/>
          <p:cNvSpPr>
            <a:spLocks noGrp="1"/>
          </p:cNvSpPr>
          <p:nvPr>
            <p:ph type="title"/>
          </p:nvPr>
        </p:nvSpPr>
        <p:spPr>
          <a:xfrm>
            <a:off x="457200" y="274638"/>
            <a:ext cx="8229600" cy="639762"/>
          </a:xfrm>
        </p:spPr>
        <p:txBody>
          <a:bodyPr>
            <a:normAutofit fontScale="90000"/>
          </a:bodyPr>
          <a:lstStyle/>
          <a:p>
            <a:r>
              <a:rPr lang="en-US" sz="4000" dirty="0"/>
              <a:t>Cadet Payment Request (CPR)</a:t>
            </a:r>
          </a:p>
        </p:txBody>
      </p:sp>
      <p:graphicFrame>
        <p:nvGraphicFramePr>
          <p:cNvPr id="15" name="Table 14"/>
          <p:cNvGraphicFramePr>
            <a:graphicFrameLocks noGrp="1"/>
          </p:cNvGraphicFramePr>
          <p:nvPr/>
        </p:nvGraphicFramePr>
        <p:xfrm>
          <a:off x="838200" y="1721970"/>
          <a:ext cx="7467600" cy="4404510"/>
        </p:xfrm>
        <a:graphic>
          <a:graphicData uri="http://schemas.openxmlformats.org/drawingml/2006/table">
            <a:tbl>
              <a:tblPr/>
              <a:tblGrid>
                <a:gridCol w="1493520">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493520">
                  <a:extLst>
                    <a:ext uri="{9D8B030D-6E8A-4147-A177-3AD203B41FA5}">
                      <a16:colId xmlns:a16="http://schemas.microsoft.com/office/drawing/2014/main" val="20002"/>
                    </a:ext>
                  </a:extLst>
                </a:gridCol>
                <a:gridCol w="1493520">
                  <a:extLst>
                    <a:ext uri="{9D8B030D-6E8A-4147-A177-3AD203B41FA5}">
                      <a16:colId xmlns:a16="http://schemas.microsoft.com/office/drawing/2014/main" val="20003"/>
                    </a:ext>
                  </a:extLst>
                </a:gridCol>
                <a:gridCol w="1493520">
                  <a:extLst>
                    <a:ext uri="{9D8B030D-6E8A-4147-A177-3AD203B41FA5}">
                      <a16:colId xmlns:a16="http://schemas.microsoft.com/office/drawing/2014/main" val="20004"/>
                    </a:ext>
                  </a:extLst>
                </a:gridCol>
              </a:tblGrid>
              <a:tr h="482942">
                <a:tc>
                  <a:txBody>
                    <a:bodyPr/>
                    <a:lstStyle/>
                    <a:p>
                      <a:pPr algn="ctr" fontAlgn="b"/>
                      <a:r>
                        <a:rPr lang="en-US" sz="1800" b="0" i="0" u="none" strike="noStrike" dirty="0">
                          <a:solidFill>
                            <a:srgbClr val="000000"/>
                          </a:solidFill>
                          <a:latin typeface="Calibri"/>
                        </a:rPr>
                        <a:t>Semester</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First Day of Classes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Last Add 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First day to submit CPR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Last Day of Finals</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587">
                <a:tc>
                  <a:txBody>
                    <a:bodyPr/>
                    <a:lstStyle/>
                    <a:p>
                      <a:pPr algn="l" fontAlgn="ctr"/>
                      <a:r>
                        <a:rPr lang="en-US" sz="1800" b="0" i="0" u="none" strike="noStrike" dirty="0">
                          <a:solidFill>
                            <a:srgbClr val="000000"/>
                          </a:solidFill>
                          <a:latin typeface="Calibri"/>
                        </a:rPr>
                        <a:t>Spring 2018</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8 Jan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14 Jan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15 Jan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4 May 2018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5587">
                <a:tc>
                  <a:txBody>
                    <a:bodyPr/>
                    <a:lstStyle/>
                    <a:p>
                      <a:pPr algn="l" fontAlgn="ctr"/>
                      <a:r>
                        <a:rPr lang="en-US" sz="1800" b="0" i="0" u="none" strike="noStrike">
                          <a:solidFill>
                            <a:srgbClr val="000000"/>
                          </a:solidFill>
                          <a:latin typeface="Calibri"/>
                        </a:rPr>
                        <a:t>Fall 2018</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20 Aug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26 Aug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27 Aug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14 Dec 2018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587">
                <a:tc>
                  <a:txBody>
                    <a:bodyPr/>
                    <a:lstStyle/>
                    <a:p>
                      <a:pPr algn="l" fontAlgn="ctr"/>
                      <a:r>
                        <a:rPr lang="en-US" sz="1800" b="0" i="0" u="none" strike="noStrike">
                          <a:solidFill>
                            <a:srgbClr val="000000"/>
                          </a:solidFill>
                          <a:latin typeface="Calibri"/>
                        </a:rPr>
                        <a:t>Spring 2019</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7 Jan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13 Jan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14 Jan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3 May 2019</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587">
                <a:tc>
                  <a:txBody>
                    <a:bodyPr/>
                    <a:lstStyle/>
                    <a:p>
                      <a:pPr algn="l" fontAlgn="ctr"/>
                      <a:r>
                        <a:rPr lang="en-US" sz="1800" b="0" i="0" u="none" strike="noStrike">
                          <a:solidFill>
                            <a:srgbClr val="000000"/>
                          </a:solidFill>
                          <a:latin typeface="Calibri"/>
                        </a:rPr>
                        <a:t>Fall 2019</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26 Aug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 Sep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 Sep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20 Dec 2019</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587">
                <a:tc>
                  <a:txBody>
                    <a:bodyPr/>
                    <a:lstStyle/>
                    <a:p>
                      <a:pPr algn="l" fontAlgn="ctr"/>
                      <a:r>
                        <a:rPr lang="en-US" sz="1800" b="0" i="0" u="none" strike="noStrike">
                          <a:solidFill>
                            <a:srgbClr val="000000"/>
                          </a:solidFill>
                          <a:latin typeface="Calibri"/>
                        </a:rPr>
                        <a:t>Spring 2020</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13 Jan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19 Jan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20 Jan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8 May 2020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587">
                <a:tc>
                  <a:txBody>
                    <a:bodyPr/>
                    <a:lstStyle/>
                    <a:p>
                      <a:pPr algn="l" fontAlgn="ctr"/>
                      <a:r>
                        <a:rPr lang="en-US" sz="1800" b="0" i="0" u="none" strike="noStrike">
                          <a:solidFill>
                            <a:srgbClr val="000000"/>
                          </a:solidFill>
                          <a:latin typeface="Calibri"/>
                        </a:rPr>
                        <a:t>Fall 2020</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24 Aug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30 Aug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31 Aug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18 Dec 2020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587">
                <a:tc>
                  <a:txBody>
                    <a:bodyPr/>
                    <a:lstStyle/>
                    <a:p>
                      <a:pPr algn="l" fontAlgn="ctr"/>
                      <a:r>
                        <a:rPr lang="en-US" sz="1800" b="0" i="0" u="none" strike="noStrike">
                          <a:solidFill>
                            <a:srgbClr val="000000"/>
                          </a:solidFill>
                          <a:latin typeface="Calibri"/>
                        </a:rPr>
                        <a:t>Spring 2021</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11 Jan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17 Jan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18 Jan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7 May 2021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5587">
                <a:tc>
                  <a:txBody>
                    <a:bodyPr/>
                    <a:lstStyle/>
                    <a:p>
                      <a:pPr algn="l" fontAlgn="ctr"/>
                      <a:r>
                        <a:rPr lang="en-US" sz="1800" b="0" i="0" u="none" strike="noStrike">
                          <a:solidFill>
                            <a:srgbClr val="000000"/>
                          </a:solidFill>
                          <a:latin typeface="Calibri"/>
                        </a:rPr>
                        <a:t>Fall 2021</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23 Aug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29 Aug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30 Aug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17 Dec 2021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5587">
                <a:tc>
                  <a:txBody>
                    <a:bodyPr/>
                    <a:lstStyle/>
                    <a:p>
                      <a:pPr algn="l" fontAlgn="ctr"/>
                      <a:r>
                        <a:rPr lang="en-US" sz="1800" b="0" i="0" u="none" strike="noStrike">
                          <a:solidFill>
                            <a:srgbClr val="000000"/>
                          </a:solidFill>
                          <a:latin typeface="Calibri"/>
                        </a:rPr>
                        <a:t>Spring 2022</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10 Jan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16 Jan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17 Jan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6 May 2022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5587">
                <a:tc>
                  <a:txBody>
                    <a:bodyPr/>
                    <a:lstStyle/>
                    <a:p>
                      <a:pPr algn="l" fontAlgn="ctr"/>
                      <a:r>
                        <a:rPr lang="en-US" sz="1800" b="0" i="0" u="none" strike="noStrike">
                          <a:solidFill>
                            <a:srgbClr val="000000"/>
                          </a:solidFill>
                          <a:latin typeface="Calibri"/>
                        </a:rPr>
                        <a:t>Fall 2022</a:t>
                      </a:r>
                    </a:p>
                  </a:txBody>
                  <a:tcPr marL="70338"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22 Aug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28 Aug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29 Aug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16 Dec 2022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6" name="TextBox 15"/>
          <p:cNvSpPr txBox="1"/>
          <p:nvPr/>
        </p:nvSpPr>
        <p:spPr>
          <a:xfrm>
            <a:off x="914400" y="1219200"/>
            <a:ext cx="7315200" cy="461665"/>
          </a:xfrm>
          <a:prstGeom prst="rect">
            <a:avLst/>
          </a:prstGeom>
          <a:noFill/>
        </p:spPr>
        <p:txBody>
          <a:bodyPr wrap="square" rtlCol="0">
            <a:spAutoFit/>
          </a:bodyPr>
          <a:lstStyle/>
          <a:p>
            <a:pPr algn="ctr"/>
            <a:r>
              <a:rPr lang="en-US" sz="2400" dirty="0">
                <a:solidFill>
                  <a:srgbClr val="000000"/>
                </a:solidFill>
                <a:latin typeface="Calibri"/>
              </a:rPr>
              <a:t>University Academic and CPR Calendar </a:t>
            </a:r>
            <a:endParaRPr lang="en-US" sz="2400" dirty="0"/>
          </a:p>
        </p:txBody>
      </p:sp>
    </p:spTree>
    <p:extLst>
      <p:ext uri="{BB962C8B-B14F-4D97-AF65-F5344CB8AC3E}">
        <p14:creationId xmlns:p14="http://schemas.microsoft.com/office/powerpoint/2010/main" val="4000295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stretch>
            <a:fillRect/>
          </a:stretch>
        </p:blipFill>
        <p:spPr>
          <a:xfrm>
            <a:off x="457200" y="6172200"/>
            <a:ext cx="365760" cy="365760"/>
          </a:xfrm>
          <a:prstGeom prst="rect">
            <a:avLst/>
          </a:prstGeom>
        </p:spPr>
      </p:pic>
      <p:pic>
        <p:nvPicPr>
          <p:cNvPr id="9" name="Content Placeholder 10"/>
          <p:cNvPicPr>
            <a:picLocks noGrp="1" noChangeAspect="1"/>
          </p:cNvPicPr>
          <p:nvPr>
            <p:ph idx="1"/>
          </p:nvPr>
        </p:nvPicPr>
        <p:blipFill>
          <a:blip r:embed="rId3" cstate="email"/>
          <a:stretch>
            <a:fillRect/>
          </a:stretch>
        </p:blipFill>
        <p:spPr>
          <a:xfrm>
            <a:off x="276225" y="2100262"/>
            <a:ext cx="8591550" cy="3571875"/>
          </a:xfrm>
          <a:prstGeom prst="rect">
            <a:avLst/>
          </a:prstGeom>
          <a:ln>
            <a:solidFill>
              <a:schemeClr val="tx1"/>
            </a:solidFill>
          </a:ln>
        </p:spPr>
      </p:pic>
      <p:sp>
        <p:nvSpPr>
          <p:cNvPr id="10" name="Rounded Rectangular Callout 9"/>
          <p:cNvSpPr/>
          <p:nvPr/>
        </p:nvSpPr>
        <p:spPr>
          <a:xfrm>
            <a:off x="2895600" y="4038600"/>
            <a:ext cx="4114800" cy="914310"/>
          </a:xfrm>
          <a:prstGeom prst="wedgeRoundRectCallout">
            <a:avLst>
              <a:gd name="adj1" fmla="val -43913"/>
              <a:gd name="adj2" fmla="val -108313"/>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You will select the “Cadet Payment Request” &amp; add courses from your Course Planner starting with the current term</a:t>
            </a:r>
          </a:p>
        </p:txBody>
      </p:sp>
      <p:sp>
        <p:nvSpPr>
          <p:cNvPr id="8" name="Title 1"/>
          <p:cNvSpPr>
            <a:spLocks noGrp="1"/>
          </p:cNvSpPr>
          <p:nvPr>
            <p:ph type="title"/>
          </p:nvPr>
        </p:nvSpPr>
        <p:spPr>
          <a:xfrm>
            <a:off x="457200" y="274638"/>
            <a:ext cx="8229600" cy="639762"/>
          </a:xfrm>
        </p:spPr>
        <p:txBody>
          <a:bodyPr>
            <a:normAutofit fontScale="90000"/>
          </a:bodyPr>
          <a:lstStyle/>
          <a:p>
            <a:r>
              <a:rPr lang="en-US" sz="4000" dirty="0"/>
              <a:t>Cadet Payment Request Cont’d</a:t>
            </a:r>
          </a:p>
        </p:txBody>
      </p:sp>
    </p:spTree>
    <p:extLst>
      <p:ext uri="{BB962C8B-B14F-4D97-AF65-F5344CB8AC3E}">
        <p14:creationId xmlns:p14="http://schemas.microsoft.com/office/powerpoint/2010/main" val="166575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dirty="0"/>
              <a:t>Cadet Payment Request Cont’d</a:t>
            </a:r>
          </a:p>
        </p:txBody>
      </p:sp>
      <p:pic>
        <p:nvPicPr>
          <p:cNvPr id="6" name="Content Placeholder 5"/>
          <p:cNvPicPr>
            <a:picLocks noGrp="1"/>
          </p:cNvPicPr>
          <p:nvPr>
            <p:ph idx="1"/>
          </p:nvPr>
        </p:nvPicPr>
        <p:blipFill>
          <a:blip r:embed="rId2" cstate="email"/>
          <a:stretch>
            <a:fillRect/>
          </a:stretch>
        </p:blipFill>
        <p:spPr>
          <a:xfrm>
            <a:off x="1280160" y="2286000"/>
            <a:ext cx="6583680" cy="1828800"/>
          </a:xfrm>
          <a:prstGeom prst="rect">
            <a:avLst/>
          </a:prstGeom>
          <a:ln>
            <a:solidFill>
              <a:schemeClr val="tx1"/>
            </a:solidFill>
          </a:ln>
        </p:spPr>
      </p:pic>
      <p:pic>
        <p:nvPicPr>
          <p:cNvPr id="8" name="Picture 7"/>
          <p:cNvPicPr>
            <a:picLocks noChangeAspect="1"/>
          </p:cNvPicPr>
          <p:nvPr/>
        </p:nvPicPr>
        <p:blipFill>
          <a:blip r:embed="rId3" cstate="email"/>
          <a:stretch>
            <a:fillRect/>
          </a:stretch>
        </p:blipFill>
        <p:spPr>
          <a:xfrm>
            <a:off x="457200" y="6172200"/>
            <a:ext cx="365760" cy="365760"/>
          </a:xfrm>
          <a:prstGeom prst="rect">
            <a:avLst/>
          </a:prstGeom>
        </p:spPr>
      </p:pic>
      <p:sp>
        <p:nvSpPr>
          <p:cNvPr id="9" name="Rounded Rectangular Callout 8"/>
          <p:cNvSpPr/>
          <p:nvPr/>
        </p:nvSpPr>
        <p:spPr>
          <a:xfrm>
            <a:off x="4419600" y="2452224"/>
            <a:ext cx="2743200" cy="816013"/>
          </a:xfrm>
          <a:prstGeom prst="wedgeRoundRectCallout">
            <a:avLst>
              <a:gd name="adj1" fmla="val 42712"/>
              <a:gd name="adj2" fmla="val 10489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“Create New CPR” </a:t>
            </a:r>
          </a:p>
        </p:txBody>
      </p:sp>
    </p:spTree>
    <p:extLst>
      <p:ext uri="{BB962C8B-B14F-4D97-AF65-F5344CB8AC3E}">
        <p14:creationId xmlns:p14="http://schemas.microsoft.com/office/powerpoint/2010/main" val="27772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Autofit/>
          </a:bodyPr>
          <a:lstStyle/>
          <a:p>
            <a:r>
              <a:rPr lang="en-US" dirty="0"/>
              <a:t>Create/Activate Account</a:t>
            </a:r>
          </a:p>
        </p:txBody>
      </p:sp>
      <p:pic>
        <p:nvPicPr>
          <p:cNvPr id="6" name="Content Placeholder 5"/>
          <p:cNvPicPr>
            <a:picLocks noGrp="1"/>
          </p:cNvPicPr>
          <p:nvPr>
            <p:ph idx="1"/>
          </p:nvPr>
        </p:nvPicPr>
        <p:blipFill>
          <a:blip r:embed="rId3" cstate="email"/>
          <a:stretch>
            <a:fillRect/>
          </a:stretch>
        </p:blipFill>
        <p:spPr>
          <a:xfrm>
            <a:off x="1521751" y="1600200"/>
            <a:ext cx="6100497" cy="4525963"/>
          </a:xfrm>
          <a:prstGeom prst="rect">
            <a:avLst/>
          </a:prstGeom>
          <a:ln>
            <a:noFill/>
          </a:ln>
        </p:spPr>
      </p:pic>
      <p:sp>
        <p:nvSpPr>
          <p:cNvPr id="7" name="Rounded Rectangular Callout 6"/>
          <p:cNvSpPr/>
          <p:nvPr/>
        </p:nvSpPr>
        <p:spPr>
          <a:xfrm>
            <a:off x="2971800" y="2057400"/>
            <a:ext cx="2247900" cy="1295400"/>
          </a:xfrm>
          <a:prstGeom prst="wedgeRoundRectCallout">
            <a:avLst>
              <a:gd name="adj1" fmla="val 74727"/>
              <a:gd name="adj2" fmla="val -5288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Can’t Log in if you don’t “Create/Activate” your account.  Cadet/2LT must select “Cadet Student”</a:t>
            </a:r>
          </a:p>
        </p:txBody>
      </p:sp>
      <p:sp>
        <p:nvSpPr>
          <p:cNvPr id="5" name="Rounded Rectangular Callout 4"/>
          <p:cNvSpPr/>
          <p:nvPr/>
        </p:nvSpPr>
        <p:spPr>
          <a:xfrm>
            <a:off x="7630715" y="2239433"/>
            <a:ext cx="1450049" cy="2226733"/>
          </a:xfrm>
          <a:prstGeom prst="wedgeRoundRectCallout">
            <a:avLst>
              <a:gd name="adj1" fmla="val 39699"/>
              <a:gd name="adj2" fmla="val -14323"/>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*Note: Cadets with Prior Service time login through </a:t>
            </a:r>
            <a:r>
              <a:rPr lang="en-US" sz="1200" b="1" dirty="0">
                <a:solidFill>
                  <a:schemeClr val="accent5">
                    <a:lumMod val="75000"/>
                  </a:schemeClr>
                </a:solidFill>
                <a:latin typeface="Arial" panose="020B0604020202020204" pitchFamily="34" charset="0"/>
                <a:cs typeface="Arial" panose="020B0604020202020204" pitchFamily="34" charset="0"/>
                <a:hlinkClick r:id="rId4"/>
              </a:rPr>
              <a:t>www.goarmyed.com/cadet</a:t>
            </a:r>
            <a:r>
              <a:rPr lang="en-US" sz="1200" b="1" dirty="0">
                <a:solidFill>
                  <a:schemeClr val="accent5">
                    <a:lumMod val="75000"/>
                  </a:schemeClr>
                </a:solidFill>
                <a:latin typeface="Arial" panose="020B0604020202020204" pitchFamily="34" charset="0"/>
                <a:cs typeface="Arial" panose="020B0604020202020204" pitchFamily="34" charset="0"/>
              </a:rPr>
              <a:t> to create their account</a:t>
            </a:r>
          </a:p>
        </p:txBody>
      </p:sp>
      <p:sp>
        <p:nvSpPr>
          <p:cNvPr id="9" name="Rounded Rectangular Callout 8"/>
          <p:cNvSpPr/>
          <p:nvPr/>
        </p:nvSpPr>
        <p:spPr>
          <a:xfrm>
            <a:off x="71702" y="2239432"/>
            <a:ext cx="1450049" cy="2226733"/>
          </a:xfrm>
          <a:prstGeom prst="wedgeRoundRectCallout">
            <a:avLst>
              <a:gd name="adj1" fmla="val 39699"/>
              <a:gd name="adj2" fmla="val -14323"/>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*Note: Cadets with no Prior Service time login through </a:t>
            </a:r>
            <a:r>
              <a:rPr lang="en-US" sz="1200" b="1" dirty="0">
                <a:solidFill>
                  <a:schemeClr val="accent5">
                    <a:lumMod val="75000"/>
                  </a:schemeClr>
                </a:solidFill>
                <a:latin typeface="Arial" panose="020B0604020202020204" pitchFamily="34" charset="0"/>
                <a:cs typeface="Arial" panose="020B0604020202020204" pitchFamily="34" charset="0"/>
                <a:hlinkClick r:id="rId5"/>
              </a:rPr>
              <a:t>www.goarmyed.com</a:t>
            </a:r>
            <a:r>
              <a:rPr lang="en-US" sz="1200" b="1" dirty="0">
                <a:solidFill>
                  <a:schemeClr val="accent5">
                    <a:lumMod val="75000"/>
                  </a:schemeClr>
                </a:solidFill>
                <a:latin typeface="Arial" panose="020B0604020202020204" pitchFamily="34" charset="0"/>
                <a:cs typeface="Arial" panose="020B0604020202020204" pitchFamily="34" charset="0"/>
              </a:rPr>
              <a:t> to create their account</a:t>
            </a:r>
          </a:p>
        </p:txBody>
      </p:sp>
      <p:sp>
        <p:nvSpPr>
          <p:cNvPr id="8" name="TextBox 7"/>
          <p:cNvSpPr txBox="1"/>
          <p:nvPr/>
        </p:nvSpPr>
        <p:spPr>
          <a:xfrm>
            <a:off x="1524000" y="6324600"/>
            <a:ext cx="6096000" cy="369332"/>
          </a:xfrm>
          <a:prstGeom prst="rect">
            <a:avLst/>
          </a:prstGeom>
          <a:noFill/>
        </p:spPr>
        <p:txBody>
          <a:bodyPr wrap="square" rtlCol="0">
            <a:spAutoFit/>
          </a:bodyPr>
          <a:lstStyle/>
          <a:p>
            <a:pPr algn="ctr"/>
            <a:r>
              <a:rPr lang="en-US" dirty="0">
                <a:hlinkClick r:id="rId6" action="ppaction://hlinksldjump"/>
              </a:rPr>
              <a:t>If you have created an account, skip to slide 10 and log in</a:t>
            </a:r>
            <a:r>
              <a:rPr lang="en-US" dirty="0"/>
              <a:t>.</a:t>
            </a:r>
          </a:p>
        </p:txBody>
      </p:sp>
    </p:spTree>
    <p:extLst>
      <p:ext uri="{BB962C8B-B14F-4D97-AF65-F5344CB8AC3E}">
        <p14:creationId xmlns:p14="http://schemas.microsoft.com/office/powerpoint/2010/main" val="1831931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543" y="2255209"/>
            <a:ext cx="7943850" cy="2905125"/>
          </a:xfrm>
          <a:prstGeom prst="rect">
            <a:avLst/>
          </a:prstGeom>
        </p:spPr>
      </p:pic>
      <p:pic>
        <p:nvPicPr>
          <p:cNvPr id="10" name="Picture 9"/>
          <p:cNvPicPr>
            <a:picLocks noChangeAspect="1"/>
          </p:cNvPicPr>
          <p:nvPr/>
        </p:nvPicPr>
        <p:blipFill>
          <a:blip r:embed="rId4" cstate="email"/>
          <a:stretch>
            <a:fillRect/>
          </a:stretch>
        </p:blipFill>
        <p:spPr>
          <a:xfrm>
            <a:off x="457200" y="6172200"/>
            <a:ext cx="365760" cy="365760"/>
          </a:xfrm>
          <a:prstGeom prst="rect">
            <a:avLst/>
          </a:prstGeom>
        </p:spPr>
      </p:pic>
      <p:sp>
        <p:nvSpPr>
          <p:cNvPr id="15" name="Title 1"/>
          <p:cNvSpPr>
            <a:spLocks noGrp="1"/>
          </p:cNvSpPr>
          <p:nvPr>
            <p:ph type="title"/>
          </p:nvPr>
        </p:nvSpPr>
        <p:spPr>
          <a:xfrm>
            <a:off x="457200" y="274638"/>
            <a:ext cx="8229600" cy="639762"/>
          </a:xfrm>
        </p:spPr>
        <p:txBody>
          <a:bodyPr>
            <a:normAutofit fontScale="90000"/>
          </a:bodyPr>
          <a:lstStyle/>
          <a:p>
            <a:r>
              <a:rPr lang="en-US" sz="4000" dirty="0"/>
              <a:t>Cadet Payment Request Cont’d</a:t>
            </a:r>
          </a:p>
        </p:txBody>
      </p:sp>
      <p:sp>
        <p:nvSpPr>
          <p:cNvPr id="14" name="Rounded Rectangular Callout 13"/>
          <p:cNvSpPr/>
          <p:nvPr/>
        </p:nvSpPr>
        <p:spPr>
          <a:xfrm>
            <a:off x="4495800" y="3733800"/>
            <a:ext cx="2057400" cy="1219200"/>
          </a:xfrm>
          <a:prstGeom prst="wedgeRoundRectCallout">
            <a:avLst>
              <a:gd name="adj1" fmla="val -100427"/>
              <a:gd name="adj2" fmla="val 6677"/>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the term that you are requesting payment from the pull-down list</a:t>
            </a:r>
          </a:p>
        </p:txBody>
      </p:sp>
    </p:spTree>
    <p:extLst>
      <p:ext uri="{BB962C8B-B14F-4D97-AF65-F5344CB8AC3E}">
        <p14:creationId xmlns:p14="http://schemas.microsoft.com/office/powerpoint/2010/main" val="3791216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99" y="2266575"/>
            <a:ext cx="7924800" cy="2886075"/>
          </a:xfrm>
          <a:prstGeom prst="rect">
            <a:avLst/>
          </a:prstGeom>
        </p:spPr>
      </p:pic>
      <p:pic>
        <p:nvPicPr>
          <p:cNvPr id="10" name="Picture 9"/>
          <p:cNvPicPr>
            <a:picLocks noChangeAspect="1"/>
          </p:cNvPicPr>
          <p:nvPr/>
        </p:nvPicPr>
        <p:blipFill>
          <a:blip r:embed="rId4" cstate="email"/>
          <a:stretch>
            <a:fillRect/>
          </a:stretch>
        </p:blipFill>
        <p:spPr>
          <a:xfrm>
            <a:off x="457200" y="6172200"/>
            <a:ext cx="365760" cy="365760"/>
          </a:xfrm>
          <a:prstGeom prst="rect">
            <a:avLst/>
          </a:prstGeom>
        </p:spPr>
      </p:pic>
      <p:sp>
        <p:nvSpPr>
          <p:cNvPr id="15" name="Title 1"/>
          <p:cNvSpPr>
            <a:spLocks noGrp="1"/>
          </p:cNvSpPr>
          <p:nvPr>
            <p:ph type="title"/>
          </p:nvPr>
        </p:nvSpPr>
        <p:spPr>
          <a:xfrm>
            <a:off x="457200" y="274638"/>
            <a:ext cx="8229600" cy="639762"/>
          </a:xfrm>
        </p:spPr>
        <p:txBody>
          <a:bodyPr>
            <a:normAutofit fontScale="90000"/>
          </a:bodyPr>
          <a:lstStyle/>
          <a:p>
            <a:r>
              <a:rPr lang="en-US" sz="4000" dirty="0"/>
              <a:t>Cadet Payment Request Cont’d</a:t>
            </a:r>
          </a:p>
        </p:txBody>
      </p:sp>
      <p:sp>
        <p:nvSpPr>
          <p:cNvPr id="3" name="Rectangle 2"/>
          <p:cNvSpPr/>
          <p:nvPr/>
        </p:nvSpPr>
        <p:spPr>
          <a:xfrm>
            <a:off x="76201" y="1219200"/>
            <a:ext cx="7772399" cy="830997"/>
          </a:xfrm>
          <a:prstGeom prst="rect">
            <a:avLst/>
          </a:prstGeom>
        </p:spPr>
        <p:txBody>
          <a:bodyPr wrap="square">
            <a:spAutoFit/>
          </a:bodyPr>
          <a:lstStyle/>
          <a:p>
            <a:pPr lvl="1" indent="-457200">
              <a:spcBef>
                <a:spcPts val="600"/>
              </a:spcBef>
              <a:buFont typeface="Wingdings" panose="05000000000000000000" pitchFamily="2" charset="2"/>
              <a:buChar char="Ø"/>
            </a:pPr>
            <a:r>
              <a:rPr lang="en-US" altLang="en-US" sz="2400" dirty="0">
                <a:cs typeface="Arial" panose="020B0604020202020204" pitchFamily="34" charset="0"/>
              </a:rPr>
              <a:t>Once a term is selected, Cadet scholarship options will appear</a:t>
            </a:r>
          </a:p>
        </p:txBody>
      </p:sp>
      <p:sp>
        <p:nvSpPr>
          <p:cNvPr id="14" name="Rounded Rectangular Callout 13"/>
          <p:cNvSpPr/>
          <p:nvPr/>
        </p:nvSpPr>
        <p:spPr>
          <a:xfrm>
            <a:off x="5334000" y="2743200"/>
            <a:ext cx="2362200" cy="1326297"/>
          </a:xfrm>
          <a:prstGeom prst="wedgeRoundRectCallout">
            <a:avLst>
              <a:gd name="adj1" fmla="val -73945"/>
              <a:gd name="adj2" fmla="val 69036"/>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You may choose a different option each term - but notify your instructor or an HRA before you make any change!</a:t>
            </a:r>
          </a:p>
        </p:txBody>
      </p:sp>
      <p:sp>
        <p:nvSpPr>
          <p:cNvPr id="11" name="TextBox 10"/>
          <p:cNvSpPr txBox="1"/>
          <p:nvPr/>
        </p:nvSpPr>
        <p:spPr>
          <a:xfrm>
            <a:off x="914400" y="5791200"/>
            <a:ext cx="7315200" cy="369332"/>
          </a:xfrm>
          <a:prstGeom prst="rect">
            <a:avLst/>
          </a:prstGeom>
          <a:noFill/>
        </p:spPr>
        <p:txBody>
          <a:bodyPr wrap="square" rtlCol="0">
            <a:spAutoFit/>
          </a:bodyPr>
          <a:lstStyle/>
          <a:p>
            <a:pPr algn="ctr"/>
            <a:r>
              <a:rPr lang="en-US" dirty="0">
                <a:hlinkClick r:id="rId5" action="ppaction://hlinksldjump"/>
              </a:rPr>
              <a:t>If selecting Room and Board, skip ahead to next section.</a:t>
            </a:r>
            <a:endParaRPr lang="en-US" dirty="0"/>
          </a:p>
        </p:txBody>
      </p:sp>
    </p:spTree>
    <p:extLst>
      <p:ext uri="{BB962C8B-B14F-4D97-AF65-F5344CB8AC3E}">
        <p14:creationId xmlns:p14="http://schemas.microsoft.com/office/powerpoint/2010/main" val="2643034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666" y="2260595"/>
            <a:ext cx="7915275" cy="2886075"/>
          </a:xfrm>
          <a:prstGeom prst="rect">
            <a:avLst/>
          </a:prstGeom>
        </p:spPr>
      </p:pic>
      <p:pic>
        <p:nvPicPr>
          <p:cNvPr id="10" name="Picture 9"/>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r>
              <a:rPr lang="en-US" sz="4000" dirty="0"/>
              <a:t>Cadet Payment Request Cont’d</a:t>
            </a:r>
          </a:p>
        </p:txBody>
      </p:sp>
      <p:sp>
        <p:nvSpPr>
          <p:cNvPr id="6" name="Rounded Rectangular Callout 5"/>
          <p:cNvSpPr/>
          <p:nvPr/>
        </p:nvSpPr>
        <p:spPr>
          <a:xfrm>
            <a:off x="5334000" y="4572000"/>
            <a:ext cx="1905000" cy="990600"/>
          </a:xfrm>
          <a:prstGeom prst="wedgeRoundRectCallout">
            <a:avLst>
              <a:gd name="adj1" fmla="val -86688"/>
              <a:gd name="adj2" fmla="val -64933"/>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When you select T&amp;F it will generate the Flat Rate box also</a:t>
            </a:r>
          </a:p>
        </p:txBody>
      </p:sp>
      <p:sp>
        <p:nvSpPr>
          <p:cNvPr id="2" name="Rectangle 1"/>
          <p:cNvSpPr/>
          <p:nvPr/>
        </p:nvSpPr>
        <p:spPr>
          <a:xfrm>
            <a:off x="304800" y="1115285"/>
            <a:ext cx="7467600" cy="830997"/>
          </a:xfrm>
          <a:prstGeom prst="rect">
            <a:avLst/>
          </a:prstGeom>
        </p:spPr>
        <p:txBody>
          <a:bodyPr wrap="square">
            <a:spAutoFit/>
          </a:bodyPr>
          <a:lstStyle/>
          <a:p>
            <a:pPr lvl="1" indent="-457200">
              <a:spcBef>
                <a:spcPts val="600"/>
              </a:spcBef>
              <a:buFont typeface="Wingdings" panose="05000000000000000000" pitchFamily="2" charset="2"/>
              <a:buChar char="Ø"/>
            </a:pPr>
            <a:r>
              <a:rPr lang="en-US" altLang="en-US" sz="2400" dirty="0">
                <a:cs typeface="Arial" panose="020B0604020202020204" pitchFamily="34" charset="0"/>
              </a:rPr>
              <a:t>Cadet must select type of scholarship benefit: Tuition and Fees (T&amp;F) or Room and Board (R&amp;B)</a:t>
            </a:r>
          </a:p>
        </p:txBody>
      </p:sp>
      <p:sp>
        <p:nvSpPr>
          <p:cNvPr id="8" name="Explosion 2 7"/>
          <p:cNvSpPr/>
          <p:nvPr/>
        </p:nvSpPr>
        <p:spPr>
          <a:xfrm>
            <a:off x="990600" y="4876800"/>
            <a:ext cx="4800600" cy="198120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NOT CHECK THE FLAT RATE BOX!</a:t>
            </a:r>
          </a:p>
        </p:txBody>
      </p:sp>
    </p:spTree>
    <p:extLst>
      <p:ext uri="{BB962C8B-B14F-4D97-AF65-F5344CB8AC3E}">
        <p14:creationId xmlns:p14="http://schemas.microsoft.com/office/powerpoint/2010/main" val="47529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187" y="2269456"/>
            <a:ext cx="7915275" cy="2886075"/>
          </a:xfrm>
          <a:prstGeom prst="rect">
            <a:avLst/>
          </a:prstGeom>
        </p:spPr>
      </p:pic>
      <p:pic>
        <p:nvPicPr>
          <p:cNvPr id="10" name="Picture 9"/>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r>
              <a:rPr lang="en-US" sz="4000" dirty="0"/>
              <a:t>Cadet Payment Request - </a:t>
            </a:r>
            <a:r>
              <a:rPr lang="en-US" altLang="en-US" sz="4000" dirty="0"/>
              <a:t>T&amp;F</a:t>
            </a:r>
            <a:endParaRPr lang="en-US" sz="4000" dirty="0"/>
          </a:p>
        </p:txBody>
      </p:sp>
      <p:sp>
        <p:nvSpPr>
          <p:cNvPr id="2" name="Rectangle 1"/>
          <p:cNvSpPr/>
          <p:nvPr/>
        </p:nvSpPr>
        <p:spPr>
          <a:xfrm>
            <a:off x="304800" y="1115285"/>
            <a:ext cx="7467600" cy="830997"/>
          </a:xfrm>
          <a:prstGeom prst="rect">
            <a:avLst/>
          </a:prstGeom>
        </p:spPr>
        <p:txBody>
          <a:bodyPr wrap="square">
            <a:spAutoFit/>
          </a:bodyPr>
          <a:lstStyle/>
          <a:p>
            <a:pPr lvl="1" indent="-457200">
              <a:spcBef>
                <a:spcPts val="600"/>
              </a:spcBef>
              <a:buFont typeface="Wingdings" panose="05000000000000000000" pitchFamily="2" charset="2"/>
              <a:buChar char="Ø"/>
            </a:pPr>
            <a:r>
              <a:rPr lang="en-US" altLang="en-US" sz="2400" dirty="0">
                <a:cs typeface="Arial" panose="020B0604020202020204" pitchFamily="34" charset="0"/>
              </a:rPr>
              <a:t>Cadets who select Tuition and Fees will then add courses to the Cadet Payment Request</a:t>
            </a:r>
          </a:p>
        </p:txBody>
      </p:sp>
      <p:sp>
        <p:nvSpPr>
          <p:cNvPr id="9" name="Rounded Rectangular Callout 8"/>
          <p:cNvSpPr/>
          <p:nvPr/>
        </p:nvSpPr>
        <p:spPr>
          <a:xfrm>
            <a:off x="3886200" y="5172075"/>
            <a:ext cx="1905000" cy="990600"/>
          </a:xfrm>
          <a:prstGeom prst="wedgeRoundRectCallout">
            <a:avLst>
              <a:gd name="adj1" fmla="val 65808"/>
              <a:gd name="adj2" fmla="val -106594"/>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“Add Courses”</a:t>
            </a:r>
          </a:p>
        </p:txBody>
      </p:sp>
    </p:spTree>
    <p:extLst>
      <p:ext uri="{BB962C8B-B14F-4D97-AF65-F5344CB8AC3E}">
        <p14:creationId xmlns:p14="http://schemas.microsoft.com/office/powerpoint/2010/main" val="475296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550" y="1622127"/>
            <a:ext cx="8782050" cy="4562475"/>
          </a:xfrm>
          <a:prstGeom prst="rect">
            <a:avLst/>
          </a:prstGeom>
        </p:spPr>
      </p:pic>
      <p:pic>
        <p:nvPicPr>
          <p:cNvPr id="9" name="Picture 8"/>
          <p:cNvPicPr>
            <a:picLocks noChangeAspect="1"/>
          </p:cNvPicPr>
          <p:nvPr/>
        </p:nvPicPr>
        <p:blipFill>
          <a:blip r:embed="rId3" cstate="email"/>
          <a:stretch>
            <a:fillRect/>
          </a:stretch>
        </p:blipFill>
        <p:spPr>
          <a:xfrm>
            <a:off x="457200" y="6172200"/>
            <a:ext cx="365760" cy="365760"/>
          </a:xfrm>
          <a:prstGeom prst="rect">
            <a:avLst/>
          </a:prstGeom>
        </p:spPr>
      </p:pic>
      <p:sp>
        <p:nvSpPr>
          <p:cNvPr id="3" name="Content Placeholder 2"/>
          <p:cNvSpPr>
            <a:spLocks noGrp="1"/>
          </p:cNvSpPr>
          <p:nvPr>
            <p:ph idx="1"/>
          </p:nvPr>
        </p:nvSpPr>
        <p:spPr>
          <a:xfrm>
            <a:off x="-76200" y="1219200"/>
            <a:ext cx="8870950" cy="5486400"/>
          </a:xfrm>
        </p:spPr>
        <p:txBody>
          <a:bodyPr/>
          <a:lstStyle/>
          <a:p>
            <a:pPr marL="0" indent="0">
              <a:buNone/>
            </a:pPr>
            <a:endParaRPr lang="en-US" dirty="0"/>
          </a:p>
          <a:p>
            <a:pPr marL="0" indent="0">
              <a:buNone/>
            </a:pPr>
            <a:endParaRPr lang="en-US" dirty="0"/>
          </a:p>
        </p:txBody>
      </p:sp>
      <p:sp>
        <p:nvSpPr>
          <p:cNvPr id="8" name="Rounded Rectangle 7"/>
          <p:cNvSpPr/>
          <p:nvPr/>
        </p:nvSpPr>
        <p:spPr>
          <a:xfrm>
            <a:off x="6642344" y="1905000"/>
            <a:ext cx="2362200" cy="609600"/>
          </a:xfrm>
          <a:prstGeom prst="roundRect">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5">
                    <a:lumMod val="75000"/>
                  </a:schemeClr>
                </a:solidFill>
                <a:latin typeface="Arial" panose="020B0604020202020204" pitchFamily="34" charset="0"/>
                <a:cs typeface="Arial" panose="020B0604020202020204" pitchFamily="34" charset="0"/>
              </a:rPr>
              <a:t>Listing of Courses from the Course Planner</a:t>
            </a:r>
          </a:p>
        </p:txBody>
      </p:sp>
      <p:cxnSp>
        <p:nvCxnSpPr>
          <p:cNvPr id="5" name="Straight Arrow Connector 4"/>
          <p:cNvCxnSpPr>
            <a:stCxn id="8" idx="1"/>
          </p:cNvCxnSpPr>
          <p:nvPr/>
        </p:nvCxnSpPr>
        <p:spPr>
          <a:xfrm flipH="1">
            <a:off x="5486400" y="2209800"/>
            <a:ext cx="1155944" cy="21336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1219200" y="2895600"/>
            <a:ext cx="2438400" cy="1098550"/>
          </a:xfrm>
          <a:prstGeom prst="wedgeRoundRectCallout">
            <a:avLst>
              <a:gd name="adj1" fmla="val -58875"/>
              <a:gd name="adj2" fmla="val 87050"/>
              <a:gd name="adj3" fmla="val 16667"/>
            </a:avLst>
          </a:prstGeom>
          <a:solidFill>
            <a:srgbClr val="D4E2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You will click “Add to CPR” for the courses you want to be paid for the selected term</a:t>
            </a:r>
          </a:p>
        </p:txBody>
      </p:sp>
      <p:sp>
        <p:nvSpPr>
          <p:cNvPr id="11" name="Title 1"/>
          <p:cNvSpPr txBox="1">
            <a:spLocks/>
          </p:cNvSpPr>
          <p:nvPr/>
        </p:nvSpPr>
        <p:spPr bwMode="auto">
          <a:xfrm>
            <a:off x="457200" y="294167"/>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Cadet Payment Request - </a:t>
            </a:r>
            <a:r>
              <a:rPr kumimoji="0" lang="en-US" alt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T&amp;F</a:t>
            </a:r>
            <a:endParaRPr kumimoji="0" 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6816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556" y="1621466"/>
            <a:ext cx="8782050" cy="4562475"/>
          </a:xfrm>
          <a:prstGeom prst="rect">
            <a:avLst/>
          </a:prstGeom>
        </p:spPr>
      </p:pic>
      <p:pic>
        <p:nvPicPr>
          <p:cNvPr id="10" name="Picture 9"/>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3" name="Content Placeholder 2"/>
          <p:cNvSpPr>
            <a:spLocks noGrp="1"/>
          </p:cNvSpPr>
          <p:nvPr>
            <p:ph idx="1"/>
          </p:nvPr>
        </p:nvSpPr>
        <p:spPr>
          <a:xfrm>
            <a:off x="-8626" y="1088913"/>
            <a:ext cx="8870950" cy="54864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 name="Rounded Rectangular Callout 8"/>
          <p:cNvSpPr/>
          <p:nvPr/>
        </p:nvSpPr>
        <p:spPr>
          <a:xfrm>
            <a:off x="1295400" y="3124200"/>
            <a:ext cx="2262996" cy="869950"/>
          </a:xfrm>
          <a:prstGeom prst="wedgeRoundRectCallout">
            <a:avLst>
              <a:gd name="adj1" fmla="val -58875"/>
              <a:gd name="adj2" fmla="val 8705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The “Add to CPR” will be grayed once courses are selected</a:t>
            </a:r>
          </a:p>
        </p:txBody>
      </p:sp>
      <p:sp>
        <p:nvSpPr>
          <p:cNvPr id="7" name="Rounded Rectangular Callout 6"/>
          <p:cNvSpPr/>
          <p:nvPr/>
        </p:nvSpPr>
        <p:spPr>
          <a:xfrm>
            <a:off x="6858000" y="2057400"/>
            <a:ext cx="2057400" cy="685800"/>
          </a:xfrm>
          <a:prstGeom prst="wedgeRoundRectCallout">
            <a:avLst>
              <a:gd name="adj1" fmla="val -58358"/>
              <a:gd name="adj2" fmla="val 93252"/>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5">
                    <a:lumMod val="75000"/>
                  </a:schemeClr>
                </a:solidFill>
                <a:latin typeface="Arial" panose="020B0604020202020204" pitchFamily="34" charset="0"/>
                <a:cs typeface="Arial" panose="020B0604020202020204" pitchFamily="34" charset="0"/>
              </a:rPr>
              <a:t>Return to CPR after all courses have been added</a:t>
            </a:r>
          </a:p>
        </p:txBody>
      </p:sp>
      <p:sp>
        <p:nvSpPr>
          <p:cNvPr id="8" name="TextBox 7"/>
          <p:cNvSpPr txBox="1"/>
          <p:nvPr/>
        </p:nvSpPr>
        <p:spPr>
          <a:xfrm>
            <a:off x="381000" y="6096000"/>
            <a:ext cx="8153400" cy="830997"/>
          </a:xfrm>
          <a:prstGeom prst="rect">
            <a:avLst/>
          </a:prstGeom>
          <a:noFill/>
        </p:spPr>
        <p:txBody>
          <a:bodyPr wrap="square" rtlCol="0">
            <a:spAutoFit/>
          </a:bodyPr>
          <a:lstStyle/>
          <a:p>
            <a:pPr algn="ctr"/>
            <a:r>
              <a:rPr lang="en-US" sz="1600" dirty="0"/>
              <a:t>Add one “SFEE” course to the CPR. SFEE 100 and 101 are for freshmen first and second semester, 200 and 201 are for sophomore first and second semester, etc.</a:t>
            </a:r>
          </a:p>
          <a:p>
            <a:pPr algn="ctr"/>
            <a:r>
              <a:rPr lang="en-US" sz="1600" dirty="0"/>
              <a:t>You cannot reuse a course that you submitted in a previous CPR.</a:t>
            </a:r>
          </a:p>
        </p:txBody>
      </p:sp>
    </p:spTree>
    <p:extLst>
      <p:ext uri="{BB962C8B-B14F-4D97-AF65-F5344CB8AC3E}">
        <p14:creationId xmlns:p14="http://schemas.microsoft.com/office/powerpoint/2010/main" val="1826811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143" y="1051380"/>
            <a:ext cx="8870950" cy="5486400"/>
          </a:xfrm>
        </p:spPr>
        <p:txBody>
          <a:bodyPr/>
          <a:lstStyle/>
          <a:p>
            <a:pPr marL="0" indent="0">
              <a:buNone/>
            </a:pPr>
            <a:endParaRPr lang="en-US" dirty="0"/>
          </a:p>
          <a:p>
            <a:pPr marL="0" indent="0">
              <a:buNone/>
            </a:pPr>
            <a:endParaRPr lang="en-US" dirty="0"/>
          </a:p>
          <a:p>
            <a:pPr marL="0" indent="0">
              <a:buNone/>
            </a:pPr>
            <a:endParaRPr lang="en-US" dirty="0"/>
          </a:p>
        </p:txBody>
      </p:sp>
      <p:pic>
        <p:nvPicPr>
          <p:cNvPr id="10" name="Picture 9" descr="GAE CPR Slide 35.jpg"/>
          <p:cNvPicPr>
            <a:picLocks noChangeAspect="1"/>
          </p:cNvPicPr>
          <p:nvPr/>
        </p:nvPicPr>
        <p:blipFill>
          <a:blip r:embed="rId2" cstate="screen"/>
          <a:stretch>
            <a:fillRect/>
          </a:stretch>
        </p:blipFill>
        <p:spPr>
          <a:xfrm>
            <a:off x="571500" y="1504950"/>
            <a:ext cx="8020050" cy="487680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14" name="Rounded Rectangular Callout 13"/>
          <p:cNvSpPr/>
          <p:nvPr/>
        </p:nvSpPr>
        <p:spPr>
          <a:xfrm>
            <a:off x="7391400" y="3370490"/>
            <a:ext cx="1752600" cy="609600"/>
          </a:xfrm>
          <a:prstGeom prst="wedgeRoundRectCallout">
            <a:avLst>
              <a:gd name="adj1" fmla="val -56191"/>
              <a:gd name="adj2" fmla="val 131701"/>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Enter Costs (see following slides) </a:t>
            </a:r>
          </a:p>
        </p:txBody>
      </p:sp>
      <p:sp>
        <p:nvSpPr>
          <p:cNvPr id="7" name="Rounded Rectangular Callout 6"/>
          <p:cNvSpPr/>
          <p:nvPr/>
        </p:nvSpPr>
        <p:spPr>
          <a:xfrm>
            <a:off x="5029200" y="3320667"/>
            <a:ext cx="1295400" cy="609600"/>
          </a:xfrm>
          <a:prstGeom prst="wedgeRoundRectCallout">
            <a:avLst>
              <a:gd name="adj1" fmla="val -52821"/>
              <a:gd name="adj2" fmla="val 134642"/>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5">
                    <a:lumMod val="75000"/>
                  </a:schemeClr>
                </a:solidFill>
                <a:latin typeface="Arial" panose="020B0604020202020204" pitchFamily="34" charset="0"/>
                <a:cs typeface="Arial" panose="020B0604020202020204" pitchFamily="34" charset="0"/>
              </a:rPr>
              <a:t>Choose Instruction Mode</a:t>
            </a:r>
          </a:p>
        </p:txBody>
      </p:sp>
      <p:pic>
        <p:nvPicPr>
          <p:cNvPr id="8" name="Picture 7"/>
          <p:cNvPicPr>
            <a:picLocks noChangeAspect="1"/>
          </p:cNvPicPr>
          <p:nvPr/>
        </p:nvPicPr>
        <p:blipFill>
          <a:blip r:embed="rId3" cstate="email"/>
          <a:stretch>
            <a:fillRect/>
          </a:stretch>
        </p:blipFill>
        <p:spPr>
          <a:xfrm>
            <a:off x="398145" y="6416040"/>
            <a:ext cx="365760" cy="365760"/>
          </a:xfrm>
          <a:prstGeom prst="rect">
            <a:avLst/>
          </a:prstGeom>
        </p:spPr>
      </p:pic>
    </p:spTree>
    <p:extLst>
      <p:ext uri="{BB962C8B-B14F-4D97-AF65-F5344CB8AC3E}">
        <p14:creationId xmlns:p14="http://schemas.microsoft.com/office/powerpoint/2010/main" val="1200473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stretch>
            <a:fillRect/>
          </a:stretch>
        </p:blipFill>
        <p:spPr>
          <a:xfrm>
            <a:off x="457200" y="6172200"/>
            <a:ext cx="365760" cy="365760"/>
          </a:xfrm>
          <a:prstGeom prst="rect">
            <a:avLst/>
          </a:prstGeom>
        </p:spPr>
      </p:pic>
      <p:sp>
        <p:nvSpPr>
          <p:cNvPr id="7"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pic>
        <p:nvPicPr>
          <p:cNvPr id="9" name="Picture 8" descr="sample bill.jpg"/>
          <p:cNvPicPr>
            <a:picLocks noChangeAspect="1"/>
          </p:cNvPicPr>
          <p:nvPr/>
        </p:nvPicPr>
        <p:blipFill>
          <a:blip r:embed="rId3" cstate="email"/>
          <a:stretch>
            <a:fillRect/>
          </a:stretch>
        </p:blipFill>
        <p:spPr>
          <a:xfrm>
            <a:off x="0" y="1076243"/>
            <a:ext cx="5181600" cy="4705514"/>
          </a:xfrm>
          <a:prstGeom prst="rect">
            <a:avLst/>
          </a:prstGeom>
        </p:spPr>
      </p:pic>
      <p:sp>
        <p:nvSpPr>
          <p:cNvPr id="12" name="Oval 11"/>
          <p:cNvSpPr/>
          <p:nvPr/>
        </p:nvSpPr>
        <p:spPr>
          <a:xfrm>
            <a:off x="304800" y="4648200"/>
            <a:ext cx="426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4400" y="1149489"/>
            <a:ext cx="4419600" cy="5632311"/>
          </a:xfrm>
          <a:prstGeom prst="rect">
            <a:avLst/>
          </a:prstGeom>
          <a:noFill/>
        </p:spPr>
        <p:txBody>
          <a:bodyPr wrap="square" rtlCol="0">
            <a:spAutoFit/>
          </a:bodyPr>
          <a:lstStyle/>
          <a:p>
            <a:r>
              <a:rPr lang="en-US" dirty="0"/>
              <a:t>From your semester bill, look up the line for </a:t>
            </a:r>
            <a:r>
              <a:rPr lang="en-US" u="sng" dirty="0"/>
              <a:t>Tuition</a:t>
            </a:r>
            <a:r>
              <a:rPr lang="en-US" dirty="0"/>
              <a:t>.</a:t>
            </a:r>
          </a:p>
          <a:p>
            <a:endParaRPr lang="en-US" dirty="0"/>
          </a:p>
          <a:p>
            <a:r>
              <a:rPr lang="en-US" dirty="0"/>
              <a:t>To determine the cost of each class divide the tuition amount by the number of classes that you are taking.</a:t>
            </a:r>
          </a:p>
          <a:p>
            <a:endParaRPr lang="en-US" dirty="0"/>
          </a:p>
          <a:p>
            <a:r>
              <a:rPr lang="en-US" dirty="0"/>
              <a:t>For example, this bill shows this student’s semester tuition as $9414.00.</a:t>
            </a:r>
          </a:p>
          <a:p>
            <a:endParaRPr lang="en-US" dirty="0"/>
          </a:p>
          <a:p>
            <a:r>
              <a:rPr lang="en-US" dirty="0"/>
              <a:t>If the student is taking six courses, they would divide $9414.00 by 6 or </a:t>
            </a:r>
            <a:br>
              <a:rPr lang="en-US" dirty="0"/>
            </a:br>
            <a:r>
              <a:rPr lang="en-US" dirty="0"/>
              <a:t>$9414.00 ÷ 6 = $1659.00</a:t>
            </a:r>
          </a:p>
          <a:p>
            <a:endParaRPr lang="en-US" dirty="0"/>
          </a:p>
          <a:p>
            <a:r>
              <a:rPr lang="en-US" dirty="0"/>
              <a:t>If they were taking 7 courses, then $9414.00 ÷ 7 = $ 1344.8571428; so use $1344.00 of six courses and $1350.00 for one. To find the cost of the last class, take the tuition minus $1344 times 6 or</a:t>
            </a:r>
          </a:p>
          <a:p>
            <a:r>
              <a:rPr lang="en-US" dirty="0"/>
              <a:t>$9414.00 – ($1344.00 x 6) = $1350.00.</a:t>
            </a:r>
          </a:p>
        </p:txBody>
      </p:sp>
      <p:sp>
        <p:nvSpPr>
          <p:cNvPr id="14" name="TextBox 13"/>
          <p:cNvSpPr txBox="1"/>
          <p:nvPr/>
        </p:nvSpPr>
        <p:spPr>
          <a:xfrm>
            <a:off x="457200" y="5867400"/>
            <a:ext cx="3962400" cy="646331"/>
          </a:xfrm>
          <a:prstGeom prst="rect">
            <a:avLst/>
          </a:prstGeom>
          <a:solidFill>
            <a:schemeClr val="bg1"/>
          </a:solidFill>
        </p:spPr>
        <p:txBody>
          <a:bodyPr wrap="square" rtlCol="0">
            <a:spAutoFit/>
          </a:bodyPr>
          <a:lstStyle/>
          <a:p>
            <a:r>
              <a:rPr lang="en-US" dirty="0"/>
              <a:t>The total cost for each class MUST add up EXACTLY to the tuition cost!</a:t>
            </a:r>
          </a:p>
        </p:txBody>
      </p:sp>
    </p:spTree>
    <p:extLst>
      <p:ext uri="{BB962C8B-B14F-4D97-AF65-F5344CB8AC3E}">
        <p14:creationId xmlns:p14="http://schemas.microsoft.com/office/powerpoint/2010/main" val="187783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stretch>
            <a:fillRect/>
          </a:stretch>
        </p:blipFill>
        <p:spPr>
          <a:xfrm>
            <a:off x="457200" y="6172200"/>
            <a:ext cx="365760" cy="365760"/>
          </a:xfrm>
          <a:prstGeom prst="rect">
            <a:avLst/>
          </a:prstGeom>
        </p:spPr>
      </p:pic>
      <p:sp>
        <p:nvSpPr>
          <p:cNvPr id="7"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789" y="2057400"/>
            <a:ext cx="7332098" cy="4621010"/>
          </a:xfrm>
          <a:prstGeom prst="rect">
            <a:avLst/>
          </a:prstGeom>
          <a:noFill/>
          <a:ln w="9525">
            <a:noFill/>
            <a:miter lim="800000"/>
            <a:headEnd/>
            <a:tailEnd/>
          </a:ln>
        </p:spPr>
      </p:pic>
      <p:sp>
        <p:nvSpPr>
          <p:cNvPr id="10" name="TextBox 9"/>
          <p:cNvSpPr txBox="1"/>
          <p:nvPr/>
        </p:nvSpPr>
        <p:spPr>
          <a:xfrm>
            <a:off x="685800" y="1143000"/>
            <a:ext cx="7633935" cy="923330"/>
          </a:xfrm>
          <a:prstGeom prst="rect">
            <a:avLst/>
          </a:prstGeom>
          <a:noFill/>
        </p:spPr>
        <p:txBody>
          <a:bodyPr wrap="square" rtlCol="0">
            <a:spAutoFit/>
          </a:bodyPr>
          <a:lstStyle/>
          <a:p>
            <a:r>
              <a:rPr lang="en-US" dirty="0"/>
              <a:t>When you use the </a:t>
            </a:r>
            <a:r>
              <a:rPr lang="en-US" dirty="0" err="1"/>
              <a:t>GoArmyEd</a:t>
            </a:r>
            <a:r>
              <a:rPr lang="en-US" dirty="0"/>
              <a:t> Class Tuition Cost Calculator (Excel file),</a:t>
            </a:r>
          </a:p>
          <a:p>
            <a:r>
              <a:rPr lang="en-US" dirty="0"/>
              <a:t>enter your semester tuition in line 2, the number of classes in line 3, hit </a:t>
            </a:r>
            <a:br>
              <a:rPr lang="en-US" dirty="0"/>
            </a:br>
            <a:r>
              <a:rPr lang="en-US" dirty="0"/>
              <a:t>enter, and the program will tell you the tuition costs for your classes.  </a:t>
            </a:r>
          </a:p>
        </p:txBody>
      </p:sp>
    </p:spTree>
    <p:extLst>
      <p:ext uri="{BB962C8B-B14F-4D97-AF65-F5344CB8AC3E}">
        <p14:creationId xmlns:p14="http://schemas.microsoft.com/office/powerpoint/2010/main" val="187783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037" y="1662752"/>
            <a:ext cx="7019925" cy="4076700"/>
          </a:xfrm>
          <a:prstGeom prst="rect">
            <a:avLst/>
          </a:prstGeom>
        </p:spPr>
      </p:pic>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3" cstate="email"/>
          <a:stretch>
            <a:fillRect/>
          </a:stretch>
        </p:blipFill>
        <p:spPr>
          <a:xfrm>
            <a:off x="457200" y="6172200"/>
            <a:ext cx="365760" cy="365760"/>
          </a:xfrm>
          <a:prstGeom prst="rect">
            <a:avLst/>
          </a:prstGeom>
        </p:spPr>
      </p:pic>
      <p:sp>
        <p:nvSpPr>
          <p:cNvPr id="8"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9" name="Oval 8"/>
          <p:cNvSpPr/>
          <p:nvPr/>
        </p:nvSpPr>
        <p:spPr>
          <a:xfrm>
            <a:off x="3124200" y="45720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990600" y="5867400"/>
            <a:ext cx="3657599" cy="609600"/>
          </a:xfrm>
          <a:prstGeom prst="wedgeRoundRectCallout">
            <a:avLst>
              <a:gd name="adj1" fmla="val -36280"/>
              <a:gd name="adj2" fmla="val -197302"/>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1. Type the numbers “000” for “Tuition”. </a:t>
            </a:r>
          </a:p>
        </p:txBody>
      </p:sp>
      <p:sp>
        <p:nvSpPr>
          <p:cNvPr id="11" name="Rounded Rectangular Callout 10"/>
          <p:cNvSpPr/>
          <p:nvPr/>
        </p:nvSpPr>
        <p:spPr>
          <a:xfrm>
            <a:off x="5562600" y="5867400"/>
            <a:ext cx="2792269" cy="609600"/>
          </a:xfrm>
          <a:prstGeom prst="wedgeRoundRectCallout">
            <a:avLst>
              <a:gd name="adj1" fmla="val -4834"/>
              <a:gd name="adj2" fmla="val -19365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2. Type the cost for the class.</a:t>
            </a:r>
          </a:p>
        </p:txBody>
      </p:sp>
    </p:spTree>
    <p:extLst>
      <p:ext uri="{BB962C8B-B14F-4D97-AF65-F5344CB8AC3E}">
        <p14:creationId xmlns:p14="http://schemas.microsoft.com/office/powerpoint/2010/main" val="197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stretch>
            <a:fillRect/>
          </a:stretch>
        </p:blipFill>
        <p:spPr>
          <a:xfrm>
            <a:off x="44431" y="1367905"/>
            <a:ext cx="6261065" cy="3284781"/>
          </a:xfrm>
          <a:prstGeom prst="rect">
            <a:avLst/>
          </a:prstGeom>
        </p:spPr>
      </p:pic>
      <p:sp>
        <p:nvSpPr>
          <p:cNvPr id="2" name="Title 1"/>
          <p:cNvSpPr>
            <a:spLocks noGrp="1"/>
          </p:cNvSpPr>
          <p:nvPr>
            <p:ph type="title"/>
          </p:nvPr>
        </p:nvSpPr>
        <p:spPr>
          <a:xfrm>
            <a:off x="457200" y="295904"/>
            <a:ext cx="8229600" cy="563562"/>
          </a:xfrm>
        </p:spPr>
        <p:txBody>
          <a:bodyPr>
            <a:noAutofit/>
          </a:bodyPr>
          <a:lstStyle/>
          <a:p>
            <a:r>
              <a:rPr lang="en-US" dirty="0"/>
              <a:t>Create/Activate Account</a:t>
            </a:r>
          </a:p>
        </p:txBody>
      </p:sp>
      <p:sp>
        <p:nvSpPr>
          <p:cNvPr id="8" name="Rounded Rectangular Callout 7"/>
          <p:cNvSpPr/>
          <p:nvPr/>
        </p:nvSpPr>
        <p:spPr>
          <a:xfrm>
            <a:off x="1054269" y="4591143"/>
            <a:ext cx="4916025" cy="742857"/>
          </a:xfrm>
          <a:prstGeom prst="wedgeRoundRectCallout">
            <a:avLst>
              <a:gd name="adj1" fmla="val 39699"/>
              <a:gd name="adj2" fmla="val -14323"/>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Click “if you do not have a </a:t>
            </a:r>
            <a:r>
              <a:rPr lang="en-US" sz="1200" b="1" dirty="0" err="1">
                <a:solidFill>
                  <a:schemeClr val="accent5">
                    <a:lumMod val="75000"/>
                  </a:schemeClr>
                </a:solidFill>
                <a:latin typeface="Arial" panose="020B0604020202020204" pitchFamily="34" charset="0"/>
                <a:cs typeface="Arial" panose="020B0604020202020204" pitchFamily="34" charset="0"/>
              </a:rPr>
              <a:t>GoArmyEd</a:t>
            </a:r>
            <a:r>
              <a:rPr lang="en-US" sz="1200" b="1" dirty="0">
                <a:solidFill>
                  <a:schemeClr val="accent5">
                    <a:lumMod val="75000"/>
                  </a:schemeClr>
                </a:solidFill>
                <a:latin typeface="Arial" panose="020B0604020202020204" pitchFamily="34" charset="0"/>
                <a:cs typeface="Arial" panose="020B0604020202020204" pitchFamily="34" charset="0"/>
              </a:rPr>
              <a:t> account” to create a new account</a:t>
            </a:r>
          </a:p>
        </p:txBody>
      </p:sp>
      <p:pic>
        <p:nvPicPr>
          <p:cNvPr id="10" name="Picture 9"/>
          <p:cNvPicPr>
            <a:picLocks noChangeAspect="1"/>
          </p:cNvPicPr>
          <p:nvPr/>
        </p:nvPicPr>
        <p:blipFill>
          <a:blip r:embed="rId4" cstate="email"/>
          <a:stretch>
            <a:fillRect/>
          </a:stretch>
        </p:blipFill>
        <p:spPr>
          <a:xfrm>
            <a:off x="6296946" y="3276600"/>
            <a:ext cx="2634262" cy="3218243"/>
          </a:xfrm>
          <a:prstGeom prst="rect">
            <a:avLst/>
          </a:prstGeom>
        </p:spPr>
      </p:pic>
      <p:sp>
        <p:nvSpPr>
          <p:cNvPr id="12" name="TextBox 11"/>
          <p:cNvSpPr txBox="1"/>
          <p:nvPr/>
        </p:nvSpPr>
        <p:spPr>
          <a:xfrm>
            <a:off x="6305496" y="2173446"/>
            <a:ext cx="2621230" cy="369332"/>
          </a:xfrm>
          <a:prstGeom prst="rect">
            <a:avLst/>
          </a:prstGeom>
          <a:noFill/>
        </p:spPr>
        <p:txBody>
          <a:bodyPr wrap="none" rtlCol="0">
            <a:spAutoFit/>
          </a:bodyPr>
          <a:lstStyle/>
          <a:p>
            <a:r>
              <a:rPr lang="en-US" dirty="0"/>
              <a:t>*Scroll Down to Log In* </a:t>
            </a:r>
          </a:p>
        </p:txBody>
      </p:sp>
      <p:sp>
        <p:nvSpPr>
          <p:cNvPr id="13" name="Down Arrow 12"/>
          <p:cNvSpPr/>
          <p:nvPr/>
        </p:nvSpPr>
        <p:spPr>
          <a:xfrm>
            <a:off x="7543800" y="27432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096000" y="4838778"/>
            <a:ext cx="533400" cy="2196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6990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037" y="1662752"/>
            <a:ext cx="7019925" cy="4076700"/>
          </a:xfrm>
          <a:prstGeom prst="rect">
            <a:avLst/>
          </a:prstGeom>
        </p:spPr>
      </p:pic>
      <p:pic>
        <p:nvPicPr>
          <p:cNvPr id="15" name="Picture 14"/>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2" name="Content Placeholder 1"/>
          <p:cNvSpPr>
            <a:spLocks noGrp="1"/>
          </p:cNvSpPr>
          <p:nvPr>
            <p:ph idx="1"/>
          </p:nvPr>
        </p:nvSpPr>
        <p:spPr>
          <a:xfrm>
            <a:off x="493143" y="1051380"/>
            <a:ext cx="8870950" cy="5486400"/>
          </a:xfrm>
        </p:spPr>
        <p:txBody>
          <a:bodyPr/>
          <a:lstStyle/>
          <a:p>
            <a:pPr marL="0" indent="0">
              <a:buNone/>
            </a:pPr>
            <a:endParaRPr lang="en-US" dirty="0"/>
          </a:p>
          <a:p>
            <a:pPr marL="0" indent="0">
              <a:buNone/>
            </a:pPr>
            <a:endParaRPr lang="en-US" dirty="0"/>
          </a:p>
          <a:p>
            <a:pPr marL="0" indent="0">
              <a:buNone/>
            </a:pPr>
            <a:endParaRPr lang="en-US" dirty="0"/>
          </a:p>
        </p:txBody>
      </p:sp>
      <p:sp>
        <p:nvSpPr>
          <p:cNvPr id="8" name="Rounded Rectangular Callout 7"/>
          <p:cNvSpPr/>
          <p:nvPr/>
        </p:nvSpPr>
        <p:spPr>
          <a:xfrm>
            <a:off x="4267200" y="1295400"/>
            <a:ext cx="4267200" cy="1371600"/>
          </a:xfrm>
          <a:prstGeom prst="wedgeRoundRectCallout">
            <a:avLst>
              <a:gd name="adj1" fmla="val 31342"/>
              <a:gd name="adj2" fmla="val 208451"/>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If your course has a lab fee or other course fee that is a separate line item on your school bill, click “Add” to create a second line and either enter “059” for Laboratory fees or click the magnifying glass to look up the most appropriate fee code.</a:t>
            </a:r>
          </a:p>
        </p:txBody>
      </p:sp>
      <p:sp>
        <p:nvSpPr>
          <p:cNvPr id="9" name="TextBox 8"/>
          <p:cNvSpPr txBox="1"/>
          <p:nvPr/>
        </p:nvSpPr>
        <p:spPr>
          <a:xfrm>
            <a:off x="2286000" y="6019800"/>
            <a:ext cx="4572000" cy="381000"/>
          </a:xfrm>
          <a:prstGeom prst="rect">
            <a:avLst/>
          </a:prstGeom>
          <a:noFill/>
        </p:spPr>
        <p:txBody>
          <a:bodyPr wrap="square" rtlCol="0">
            <a:spAutoFit/>
          </a:bodyPr>
          <a:lstStyle/>
          <a:p>
            <a:pPr algn="ctr"/>
            <a:r>
              <a:rPr lang="en-US" dirty="0">
                <a:hlinkClick r:id="rId4" action="ppaction://hlinksldjump"/>
              </a:rPr>
              <a:t>Jump to Reimbursable Fees section</a:t>
            </a:r>
            <a:endParaRPr lang="en-US" dirty="0"/>
          </a:p>
        </p:txBody>
      </p:sp>
    </p:spTree>
    <p:extLst>
      <p:ext uri="{BB962C8B-B14F-4D97-AF65-F5344CB8AC3E}">
        <p14:creationId xmlns:p14="http://schemas.microsoft.com/office/powerpoint/2010/main" val="1332780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ass with lab fe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43000" y="2083091"/>
            <a:ext cx="7022592" cy="4012909"/>
          </a:xfrm>
          <a:prstGeom prst="rect">
            <a:avLst/>
          </a:prstGeom>
        </p:spPr>
      </p:pic>
      <p:pic>
        <p:nvPicPr>
          <p:cNvPr id="15" name="Picture 14"/>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2" name="Content Placeholder 1"/>
          <p:cNvSpPr>
            <a:spLocks noGrp="1"/>
          </p:cNvSpPr>
          <p:nvPr>
            <p:ph idx="1"/>
          </p:nvPr>
        </p:nvSpPr>
        <p:spPr>
          <a:xfrm>
            <a:off x="493143" y="1051380"/>
            <a:ext cx="8870950" cy="5486400"/>
          </a:xfrm>
        </p:spPr>
        <p:txBody>
          <a:bodyPr/>
          <a:lstStyle/>
          <a:p>
            <a:pPr marL="0" indent="0">
              <a:buNone/>
            </a:pPr>
            <a:endParaRPr lang="en-US" dirty="0"/>
          </a:p>
          <a:p>
            <a:pPr marL="0" indent="0">
              <a:buNone/>
            </a:pPr>
            <a:endParaRPr lang="en-US" dirty="0"/>
          </a:p>
          <a:p>
            <a:pPr marL="0" indent="0">
              <a:buNone/>
            </a:pPr>
            <a:endParaRPr lang="en-US" dirty="0"/>
          </a:p>
        </p:txBody>
      </p:sp>
      <p:sp>
        <p:nvSpPr>
          <p:cNvPr id="13" name="Rounded Rectangular Callout 12"/>
          <p:cNvSpPr/>
          <p:nvPr/>
        </p:nvSpPr>
        <p:spPr>
          <a:xfrm>
            <a:off x="3175865" y="5867400"/>
            <a:ext cx="2792269" cy="990600"/>
          </a:xfrm>
          <a:prstGeom prst="wedgeRoundRectCallout">
            <a:avLst>
              <a:gd name="adj1" fmla="val -60116"/>
              <a:gd name="adj2" fmla="val -8834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3. When done, select “Return to CPR” and go to the next course</a:t>
            </a:r>
          </a:p>
        </p:txBody>
      </p:sp>
      <p:sp>
        <p:nvSpPr>
          <p:cNvPr id="12" name="TextBox 11"/>
          <p:cNvSpPr txBox="1"/>
          <p:nvPr/>
        </p:nvSpPr>
        <p:spPr>
          <a:xfrm>
            <a:off x="1066800" y="1524000"/>
            <a:ext cx="7010400" cy="369332"/>
          </a:xfrm>
          <a:prstGeom prst="rect">
            <a:avLst/>
          </a:prstGeom>
          <a:noFill/>
        </p:spPr>
        <p:txBody>
          <a:bodyPr wrap="square" rtlCol="0">
            <a:spAutoFit/>
          </a:bodyPr>
          <a:lstStyle/>
          <a:p>
            <a:r>
              <a:rPr lang="en-US" dirty="0"/>
              <a:t>Example of a course with a specified fee on the Bursar’s bill.</a:t>
            </a:r>
          </a:p>
        </p:txBody>
      </p:sp>
    </p:spTree>
    <p:extLst>
      <p:ext uri="{BB962C8B-B14F-4D97-AF65-F5344CB8AC3E}">
        <p14:creationId xmlns:p14="http://schemas.microsoft.com/office/powerpoint/2010/main" val="1332780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A18 Fees.jpg"/>
          <p:cNvPicPr>
            <a:picLocks noChangeAspect="1"/>
          </p:cNvPicPr>
          <p:nvPr/>
        </p:nvPicPr>
        <p:blipFill>
          <a:blip r:embed="rId2" cstate="print"/>
          <a:stretch>
            <a:fillRect/>
          </a:stretch>
        </p:blipFill>
        <p:spPr>
          <a:xfrm>
            <a:off x="1119187" y="1641177"/>
            <a:ext cx="6905625" cy="3629025"/>
          </a:xfrm>
          <a:prstGeom prst="rect">
            <a:avLst/>
          </a:prstGeom>
        </p:spPr>
      </p:pic>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3" cstate="email"/>
          <a:stretch>
            <a:fillRect/>
          </a:stretch>
        </p:blipFill>
        <p:spPr>
          <a:xfrm>
            <a:off x="457200" y="6172200"/>
            <a:ext cx="365760" cy="365760"/>
          </a:xfrm>
          <a:prstGeom prst="rect">
            <a:avLst/>
          </a:prstGeom>
        </p:spPr>
      </p:pic>
      <p:sp>
        <p:nvSpPr>
          <p:cNvPr id="8"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9" name="Oval 8"/>
          <p:cNvSpPr/>
          <p:nvPr/>
        </p:nvSpPr>
        <p:spPr>
          <a:xfrm>
            <a:off x="2514600" y="251460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5213499"/>
            <a:ext cx="8229600" cy="1477328"/>
          </a:xfrm>
          <a:prstGeom prst="rect">
            <a:avLst/>
          </a:prstGeom>
          <a:noFill/>
        </p:spPr>
        <p:txBody>
          <a:bodyPr wrap="square" rtlCol="0">
            <a:spAutoFit/>
          </a:bodyPr>
          <a:lstStyle/>
          <a:p>
            <a:r>
              <a:rPr lang="en-US" dirty="0"/>
              <a:t>Use codes 090 and 102. </a:t>
            </a:r>
          </a:p>
          <a:p>
            <a:r>
              <a:rPr lang="en-US" dirty="0"/>
              <a:t>090 = Student fee on the tuition bill.</a:t>
            </a:r>
          </a:p>
          <a:p>
            <a:r>
              <a:rPr lang="en-US" dirty="0"/>
              <a:t>102 = Information Technology fee on tuition bill.</a:t>
            </a:r>
          </a:p>
          <a:p>
            <a:r>
              <a:rPr lang="en-US" dirty="0"/>
              <a:t>Nurses with the “Nurse ATI Fee” on their bill, use code 059, laboratory fee.</a:t>
            </a:r>
          </a:p>
          <a:p>
            <a:r>
              <a:rPr lang="en-US" dirty="0"/>
              <a:t>(Nurses should pay University the Nurse ATI Fee now and get refunded later).</a:t>
            </a:r>
          </a:p>
        </p:txBody>
      </p:sp>
      <p:sp>
        <p:nvSpPr>
          <p:cNvPr id="2" name="TextBox 1"/>
          <p:cNvSpPr txBox="1"/>
          <p:nvPr/>
        </p:nvSpPr>
        <p:spPr>
          <a:xfrm>
            <a:off x="685800" y="1022499"/>
            <a:ext cx="8276625" cy="646331"/>
          </a:xfrm>
          <a:prstGeom prst="rect">
            <a:avLst/>
          </a:prstGeom>
          <a:noFill/>
        </p:spPr>
        <p:txBody>
          <a:bodyPr wrap="none" rtlCol="0">
            <a:spAutoFit/>
          </a:bodyPr>
          <a:lstStyle/>
          <a:p>
            <a:r>
              <a:rPr lang="en-US" dirty="0"/>
              <a:t>In the costs for “SFEE” (School Fees), enter the standard school fees.</a:t>
            </a:r>
          </a:p>
          <a:p>
            <a:r>
              <a:rPr lang="en-US" dirty="0"/>
              <a:t>Some Cadets, like nurses, may have additional fees not specified for one class. </a:t>
            </a:r>
          </a:p>
        </p:txBody>
      </p:sp>
    </p:spTree>
    <p:extLst>
      <p:ext uri="{BB962C8B-B14F-4D97-AF65-F5344CB8AC3E}">
        <p14:creationId xmlns:p14="http://schemas.microsoft.com/office/powerpoint/2010/main" val="2784530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18 Fees.jpg"/>
          <p:cNvPicPr>
            <a:picLocks noChangeAspect="1"/>
          </p:cNvPicPr>
          <p:nvPr/>
        </p:nvPicPr>
        <p:blipFill>
          <a:blip r:embed="rId2" cstate="print"/>
          <a:stretch>
            <a:fillRect/>
          </a:stretch>
        </p:blipFill>
        <p:spPr>
          <a:xfrm>
            <a:off x="1119187" y="1642732"/>
            <a:ext cx="6905625" cy="3629025"/>
          </a:xfrm>
          <a:prstGeom prst="rect">
            <a:avLst/>
          </a:prstGeom>
        </p:spPr>
      </p:pic>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3" cstate="email"/>
          <a:stretch>
            <a:fillRect/>
          </a:stretch>
        </p:blipFill>
        <p:spPr>
          <a:xfrm>
            <a:off x="457200" y="6172200"/>
            <a:ext cx="365760" cy="365760"/>
          </a:xfrm>
          <a:prstGeom prst="rect">
            <a:avLst/>
          </a:prstGeom>
        </p:spPr>
      </p:pic>
      <p:sp>
        <p:nvSpPr>
          <p:cNvPr id="8"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10" name="Rounded Rectangular Callout 9"/>
          <p:cNvSpPr/>
          <p:nvPr/>
        </p:nvSpPr>
        <p:spPr>
          <a:xfrm>
            <a:off x="3151331" y="5486400"/>
            <a:ext cx="2792269" cy="990600"/>
          </a:xfrm>
          <a:prstGeom prst="wedgeRoundRectCallout">
            <a:avLst>
              <a:gd name="adj1" fmla="val -57526"/>
              <a:gd name="adj2" fmla="val -10892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“Return to CPR” once all fees have been added</a:t>
            </a:r>
          </a:p>
        </p:txBody>
      </p:sp>
    </p:spTree>
    <p:extLst>
      <p:ext uri="{BB962C8B-B14F-4D97-AF65-F5344CB8AC3E}">
        <p14:creationId xmlns:p14="http://schemas.microsoft.com/office/powerpoint/2010/main" val="2784530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AE CPR SLIDE 41.jpg"/>
          <p:cNvPicPr>
            <a:picLocks noChangeAspect="1"/>
          </p:cNvPicPr>
          <p:nvPr/>
        </p:nvPicPr>
        <p:blipFill>
          <a:blip r:embed="rId2" cstate="screen"/>
          <a:stretch>
            <a:fillRect/>
          </a:stretch>
        </p:blipFill>
        <p:spPr>
          <a:xfrm>
            <a:off x="447675" y="1209675"/>
            <a:ext cx="8039100" cy="4924425"/>
          </a:xfrm>
          <a:prstGeom prst="rect">
            <a:avLst/>
          </a:prstGeom>
        </p:spPr>
      </p:pic>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9" name="Picture 8"/>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8" name="Rounded Rectangular Callout 7"/>
          <p:cNvSpPr/>
          <p:nvPr/>
        </p:nvSpPr>
        <p:spPr>
          <a:xfrm>
            <a:off x="3048000" y="5867400"/>
            <a:ext cx="2362200" cy="944880"/>
          </a:xfrm>
          <a:prstGeom prst="wedgeRoundRectCallout">
            <a:avLst>
              <a:gd name="adj1" fmla="val 63557"/>
              <a:gd name="adj2" fmla="val -4603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“Submit” when CPR is ready for review </a:t>
            </a:r>
          </a:p>
        </p:txBody>
      </p:sp>
    </p:spTree>
    <p:extLst>
      <p:ext uri="{BB962C8B-B14F-4D97-AF65-F5344CB8AC3E}">
        <p14:creationId xmlns:p14="http://schemas.microsoft.com/office/powerpoint/2010/main" val="151364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AE CPR SLIDE 41.jpg"/>
          <p:cNvPicPr>
            <a:picLocks noChangeAspect="1"/>
          </p:cNvPicPr>
          <p:nvPr/>
        </p:nvPicPr>
        <p:blipFill>
          <a:blip r:embed="rId2" cstate="screen"/>
          <a:stretch>
            <a:fillRect/>
          </a:stretch>
        </p:blipFill>
        <p:spPr>
          <a:xfrm>
            <a:off x="447675" y="1209675"/>
            <a:ext cx="8039100" cy="4924425"/>
          </a:xfrm>
          <a:prstGeom prst="rect">
            <a:avLst/>
          </a:prstGeom>
        </p:spPr>
      </p:pic>
      <p:sp>
        <p:nvSpPr>
          <p:cNvPr id="3" name="Content Placeholder 2"/>
          <p:cNvSpPr>
            <a:spLocks noGrp="1"/>
          </p:cNvSpPr>
          <p:nvPr>
            <p:ph idx="1"/>
          </p:nvPr>
        </p:nvSpPr>
        <p:spPr>
          <a:xfrm>
            <a:off x="136525" y="1219200"/>
            <a:ext cx="8870950" cy="5486400"/>
          </a:xfrm>
        </p:spPr>
        <p:txBody>
          <a:bodyPr/>
          <a:lstStyle/>
          <a:p>
            <a:pPr marL="0" indent="0">
              <a:buNone/>
            </a:pPr>
            <a:endParaRPr lang="en-US" dirty="0"/>
          </a:p>
          <a:p>
            <a:pPr marL="0" indent="0">
              <a:buNone/>
            </a:pPr>
            <a:endParaRPr lang="en-US" dirty="0"/>
          </a:p>
        </p:txBody>
      </p:sp>
      <p:pic>
        <p:nvPicPr>
          <p:cNvPr id="9" name="Picture 8"/>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10" name="Rectangle 9"/>
          <p:cNvSpPr/>
          <p:nvPr/>
        </p:nvSpPr>
        <p:spPr>
          <a:xfrm>
            <a:off x="457200" y="1219200"/>
            <a:ext cx="8001000" cy="4876800"/>
          </a:xfrm>
          <a:prstGeom prst="rect">
            <a:avLst/>
          </a:prstGeom>
          <a:solidFill>
            <a:srgbClr val="757575">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2667000" y="5715000"/>
            <a:ext cx="2362200" cy="944880"/>
          </a:xfrm>
          <a:prstGeom prst="wedgeRoundRectCallout">
            <a:avLst>
              <a:gd name="adj1" fmla="val 85460"/>
              <a:gd name="adj2" fmla="val -6633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Cadet cannot submit T&amp;F CPR  without uploading school bill</a:t>
            </a:r>
          </a:p>
        </p:txBody>
      </p:sp>
      <p:pic>
        <p:nvPicPr>
          <p:cNvPr id="1027" name="Picture 3"/>
          <p:cNvPicPr>
            <a:picLocks noChangeAspect="1" noChangeArrowheads="1"/>
          </p:cNvPicPr>
          <p:nvPr/>
        </p:nvPicPr>
        <p:blipFill>
          <a:blip r:embed="rId4" cstate="print"/>
          <a:srcRect/>
          <a:stretch>
            <a:fillRect/>
          </a:stretch>
        </p:blipFill>
        <p:spPr bwMode="auto">
          <a:xfrm>
            <a:off x="976313" y="2671763"/>
            <a:ext cx="7191375" cy="1514475"/>
          </a:xfrm>
          <a:prstGeom prst="rect">
            <a:avLst/>
          </a:prstGeom>
          <a:noFill/>
          <a:ln w="9525">
            <a:noFill/>
            <a:miter lim="800000"/>
            <a:headEnd/>
            <a:tailEnd/>
          </a:ln>
        </p:spPr>
      </p:pic>
    </p:spTree>
    <p:extLst>
      <p:ext uri="{BB962C8B-B14F-4D97-AF65-F5344CB8AC3E}">
        <p14:creationId xmlns:p14="http://schemas.microsoft.com/office/powerpoint/2010/main" val="2057035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E CPR SLIDE 43.jpg"/>
          <p:cNvPicPr>
            <a:picLocks noChangeAspect="1"/>
          </p:cNvPicPr>
          <p:nvPr/>
        </p:nvPicPr>
        <p:blipFill>
          <a:blip r:embed="rId2" cstate="screen"/>
          <a:stretch>
            <a:fillRect/>
          </a:stretch>
        </p:blipFill>
        <p:spPr>
          <a:xfrm>
            <a:off x="447675" y="1209675"/>
            <a:ext cx="8039100" cy="4924425"/>
          </a:xfrm>
          <a:prstGeom prst="rect">
            <a:avLst/>
          </a:prstGeom>
        </p:spPr>
      </p:pic>
      <p:pic>
        <p:nvPicPr>
          <p:cNvPr id="15" name="Picture 14"/>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2" name="Content Placeholder 1"/>
          <p:cNvSpPr>
            <a:spLocks noGrp="1"/>
          </p:cNvSpPr>
          <p:nvPr>
            <p:ph idx="1"/>
          </p:nvPr>
        </p:nvSpPr>
        <p:spPr>
          <a:xfrm>
            <a:off x="493143" y="1051380"/>
            <a:ext cx="8870950" cy="5486400"/>
          </a:xfrm>
        </p:spPr>
        <p:txBody>
          <a:bodyPr/>
          <a:lstStyle/>
          <a:p>
            <a:pPr marL="0" indent="0">
              <a:buNone/>
            </a:pPr>
            <a:endParaRPr lang="en-US" dirty="0"/>
          </a:p>
          <a:p>
            <a:pPr marL="0" indent="0">
              <a:buNone/>
            </a:pPr>
            <a:endParaRPr lang="en-US" dirty="0"/>
          </a:p>
          <a:p>
            <a:pPr marL="0" indent="0">
              <a:buNone/>
            </a:pPr>
            <a:endParaRPr lang="en-US" dirty="0"/>
          </a:p>
        </p:txBody>
      </p:sp>
      <p:sp>
        <p:nvSpPr>
          <p:cNvPr id="13" name="Rounded Rectangular Callout 12"/>
          <p:cNvSpPr/>
          <p:nvPr/>
        </p:nvSpPr>
        <p:spPr>
          <a:xfrm>
            <a:off x="1828800" y="5715000"/>
            <a:ext cx="3097069" cy="990600"/>
          </a:xfrm>
          <a:prstGeom prst="wedgeRoundRectCallout">
            <a:avLst>
              <a:gd name="adj1" fmla="val 84928"/>
              <a:gd name="adj2" fmla="val -67628"/>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“Upload School Bill” to upload school billing invoice. Always include your name/date in your invoice file name.</a:t>
            </a:r>
          </a:p>
        </p:txBody>
      </p:sp>
      <p:pic>
        <p:nvPicPr>
          <p:cNvPr id="8" name="Picture 7"/>
          <p:cNvPicPr>
            <a:picLocks noChangeAspect="1"/>
          </p:cNvPicPr>
          <p:nvPr/>
        </p:nvPicPr>
        <p:blipFill>
          <a:blip r:embed="rId3" cstate="email"/>
          <a:stretch>
            <a:fillRect/>
          </a:stretch>
        </p:blipFill>
        <p:spPr>
          <a:xfrm>
            <a:off x="457200" y="6172200"/>
            <a:ext cx="365760" cy="365760"/>
          </a:xfrm>
          <a:prstGeom prst="rect">
            <a:avLst/>
          </a:prstGeom>
        </p:spPr>
      </p:pic>
    </p:spTree>
    <p:extLst>
      <p:ext uri="{BB962C8B-B14F-4D97-AF65-F5344CB8AC3E}">
        <p14:creationId xmlns:p14="http://schemas.microsoft.com/office/powerpoint/2010/main" val="1565356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E CPR SLIDE 44.jpg"/>
          <p:cNvPicPr>
            <a:picLocks noChangeAspect="1"/>
          </p:cNvPicPr>
          <p:nvPr/>
        </p:nvPicPr>
        <p:blipFill>
          <a:blip r:embed="rId2" cstate="screen"/>
          <a:stretch>
            <a:fillRect/>
          </a:stretch>
        </p:blipFill>
        <p:spPr>
          <a:xfrm>
            <a:off x="2043112" y="2128837"/>
            <a:ext cx="5057775" cy="2600325"/>
          </a:xfrm>
          <a:prstGeom prst="rect">
            <a:avLst/>
          </a:prstGeom>
        </p:spPr>
      </p:pic>
      <p:sp>
        <p:nvSpPr>
          <p:cNvPr id="7" name="Title 1"/>
          <p:cNvSpPr>
            <a:spLocks noGrp="1"/>
          </p:cNvSpPr>
          <p:nvPr>
            <p:ph type="title"/>
          </p:nvPr>
        </p:nvSpPr>
        <p:spPr>
          <a:xfrm>
            <a:off x="457199" y="198438"/>
            <a:ext cx="8229600" cy="792162"/>
          </a:xfrm>
        </p:spPr>
        <p:txBody>
          <a:bodyPr>
            <a:normAutofit/>
          </a:bodyPr>
          <a:lstStyle/>
          <a:p>
            <a:pPr lvl="0">
              <a:defRPr/>
            </a:pPr>
            <a:r>
              <a:rPr lang="en-US" dirty="0"/>
              <a:t>Cadet Payment Request - </a:t>
            </a:r>
            <a:r>
              <a:rPr lang="en-US" altLang="en-US" dirty="0"/>
              <a:t>T&amp;F</a:t>
            </a:r>
            <a:endParaRPr lang="en-US" dirty="0"/>
          </a:p>
        </p:txBody>
      </p:sp>
      <p:sp>
        <p:nvSpPr>
          <p:cNvPr id="9" name="Rounded Rectangular Callout 8"/>
          <p:cNvSpPr/>
          <p:nvPr/>
        </p:nvSpPr>
        <p:spPr>
          <a:xfrm>
            <a:off x="3429000" y="5257800"/>
            <a:ext cx="2819400" cy="838200"/>
          </a:xfrm>
          <a:prstGeom prst="wedgeRoundRectCallout">
            <a:avLst>
              <a:gd name="adj1" fmla="val -72648"/>
              <a:gd name="adj2" fmla="val -146616"/>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“Attach Bill” (Browse and Upload) then “Back to CPR”</a:t>
            </a:r>
          </a:p>
        </p:txBody>
      </p:sp>
      <p:pic>
        <p:nvPicPr>
          <p:cNvPr id="5" name="Picture 4"/>
          <p:cNvPicPr>
            <a:picLocks noChangeAspect="1"/>
          </p:cNvPicPr>
          <p:nvPr/>
        </p:nvPicPr>
        <p:blipFill>
          <a:blip r:embed="rId3" cstate="email"/>
          <a:stretch>
            <a:fillRect/>
          </a:stretch>
        </p:blipFill>
        <p:spPr>
          <a:xfrm>
            <a:off x="457200" y="6172200"/>
            <a:ext cx="365760" cy="365760"/>
          </a:xfrm>
          <a:prstGeom prst="rect">
            <a:avLst/>
          </a:prstGeom>
        </p:spPr>
      </p:pic>
    </p:spTree>
    <p:extLst>
      <p:ext uri="{BB962C8B-B14F-4D97-AF65-F5344CB8AC3E}">
        <p14:creationId xmlns:p14="http://schemas.microsoft.com/office/powerpoint/2010/main" val="4188379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AE CPR SLIDE 45.jpg"/>
          <p:cNvPicPr>
            <a:picLocks noChangeAspect="1"/>
          </p:cNvPicPr>
          <p:nvPr/>
        </p:nvPicPr>
        <p:blipFill>
          <a:blip r:embed="rId2" cstate="screen"/>
          <a:stretch>
            <a:fillRect/>
          </a:stretch>
        </p:blipFill>
        <p:spPr>
          <a:xfrm>
            <a:off x="447675" y="1209675"/>
            <a:ext cx="8039100" cy="4924425"/>
          </a:xfrm>
          <a:prstGeom prst="rect">
            <a:avLst/>
          </a:prstGeom>
        </p:spPr>
      </p:pic>
      <p:pic>
        <p:nvPicPr>
          <p:cNvPr id="15" name="Picture 14"/>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2" name="Content Placeholder 1"/>
          <p:cNvSpPr>
            <a:spLocks noGrp="1"/>
          </p:cNvSpPr>
          <p:nvPr>
            <p:ph idx="1"/>
          </p:nvPr>
        </p:nvSpPr>
        <p:spPr>
          <a:xfrm>
            <a:off x="493143" y="1051380"/>
            <a:ext cx="8870950" cy="5486400"/>
          </a:xfrm>
        </p:spPr>
        <p:txBody>
          <a:bodyPr/>
          <a:lstStyle/>
          <a:p>
            <a:pPr marL="0" indent="0">
              <a:buNone/>
            </a:pPr>
            <a:endParaRPr lang="en-US" dirty="0"/>
          </a:p>
          <a:p>
            <a:pPr marL="0" indent="0">
              <a:buNone/>
            </a:pPr>
            <a:endParaRPr lang="en-US" dirty="0"/>
          </a:p>
          <a:p>
            <a:pPr marL="0" indent="0">
              <a:buNone/>
            </a:pPr>
            <a:endParaRPr lang="en-US" dirty="0"/>
          </a:p>
        </p:txBody>
      </p:sp>
      <p:sp>
        <p:nvSpPr>
          <p:cNvPr id="13" name="Rounded Rectangular Callout 12"/>
          <p:cNvSpPr/>
          <p:nvPr/>
        </p:nvSpPr>
        <p:spPr>
          <a:xfrm>
            <a:off x="2971800" y="5486400"/>
            <a:ext cx="1600200" cy="424545"/>
          </a:xfrm>
          <a:prstGeom prst="wedgeRoundRectCallout">
            <a:avLst>
              <a:gd name="adj1" fmla="val 122953"/>
              <a:gd name="adj2" fmla="val 48343"/>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“Submit”</a:t>
            </a:r>
          </a:p>
        </p:txBody>
      </p:sp>
      <p:pic>
        <p:nvPicPr>
          <p:cNvPr id="7" name="Picture 6"/>
          <p:cNvPicPr>
            <a:picLocks noChangeAspect="1"/>
          </p:cNvPicPr>
          <p:nvPr/>
        </p:nvPicPr>
        <p:blipFill>
          <a:blip r:embed="rId3" cstate="email"/>
          <a:stretch>
            <a:fillRect/>
          </a:stretch>
        </p:blipFill>
        <p:spPr>
          <a:xfrm>
            <a:off x="457200" y="6172200"/>
            <a:ext cx="365760" cy="365760"/>
          </a:xfrm>
          <a:prstGeom prst="rect">
            <a:avLst/>
          </a:prstGeom>
        </p:spPr>
      </p:pic>
    </p:spTree>
    <p:extLst>
      <p:ext uri="{BB962C8B-B14F-4D97-AF65-F5344CB8AC3E}">
        <p14:creationId xmlns:p14="http://schemas.microsoft.com/office/powerpoint/2010/main" val="3087421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AE CPR SLIDE 45.jpg"/>
          <p:cNvPicPr>
            <a:picLocks noChangeAspect="1"/>
          </p:cNvPicPr>
          <p:nvPr/>
        </p:nvPicPr>
        <p:blipFill>
          <a:blip r:embed="rId2" cstate="screen"/>
          <a:stretch>
            <a:fillRect/>
          </a:stretch>
        </p:blipFill>
        <p:spPr>
          <a:xfrm>
            <a:off x="447675" y="1209675"/>
            <a:ext cx="8039100" cy="4924425"/>
          </a:xfrm>
          <a:prstGeom prst="rect">
            <a:avLst/>
          </a:prstGeom>
        </p:spPr>
      </p:pic>
      <p:pic>
        <p:nvPicPr>
          <p:cNvPr id="15" name="Picture 14"/>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pPr lvl="0">
              <a:defRPr/>
            </a:pPr>
            <a:r>
              <a:rPr lang="en-US" sz="4000" dirty="0"/>
              <a:t>Cadet Payment Request - </a:t>
            </a:r>
            <a:r>
              <a:rPr lang="en-US" altLang="en-US" sz="4000" dirty="0"/>
              <a:t>T&amp;F</a:t>
            </a:r>
            <a:endParaRPr lang="en-US" sz="4000" dirty="0"/>
          </a:p>
        </p:txBody>
      </p:sp>
      <p:sp>
        <p:nvSpPr>
          <p:cNvPr id="2" name="Content Placeholder 1"/>
          <p:cNvSpPr>
            <a:spLocks noGrp="1"/>
          </p:cNvSpPr>
          <p:nvPr>
            <p:ph idx="1"/>
          </p:nvPr>
        </p:nvSpPr>
        <p:spPr>
          <a:xfrm>
            <a:off x="493143" y="1051380"/>
            <a:ext cx="8870950" cy="5486400"/>
          </a:xfrm>
        </p:spPr>
        <p:txBody>
          <a:bodyPr/>
          <a:lstStyle/>
          <a:p>
            <a:pPr marL="0" indent="0">
              <a:buNone/>
            </a:pPr>
            <a:endParaRPr lang="en-US" dirty="0"/>
          </a:p>
          <a:p>
            <a:pPr marL="0" indent="0">
              <a:buNone/>
            </a:pPr>
            <a:endParaRPr lang="en-US" dirty="0"/>
          </a:p>
          <a:p>
            <a:pPr marL="0" indent="0">
              <a:buNone/>
            </a:pPr>
            <a:endParaRPr lang="en-US" dirty="0"/>
          </a:p>
        </p:txBody>
      </p:sp>
      <p:pic>
        <p:nvPicPr>
          <p:cNvPr id="7" name="Picture 6"/>
          <p:cNvPicPr>
            <a:picLocks noChangeAspect="1"/>
          </p:cNvPicPr>
          <p:nvPr/>
        </p:nvPicPr>
        <p:blipFill>
          <a:blip r:embed="rId3" cstate="email"/>
          <a:stretch>
            <a:fillRect/>
          </a:stretch>
        </p:blipFill>
        <p:spPr>
          <a:xfrm>
            <a:off x="457200" y="6172200"/>
            <a:ext cx="365760" cy="365760"/>
          </a:xfrm>
          <a:prstGeom prst="rect">
            <a:avLst/>
          </a:prstGeom>
        </p:spPr>
      </p:pic>
      <p:sp>
        <p:nvSpPr>
          <p:cNvPr id="9" name="Rectangle 8"/>
          <p:cNvSpPr/>
          <p:nvPr/>
        </p:nvSpPr>
        <p:spPr>
          <a:xfrm>
            <a:off x="457200" y="1219200"/>
            <a:ext cx="8001000" cy="4876800"/>
          </a:xfrm>
          <a:prstGeom prst="rect">
            <a:avLst/>
          </a:prstGeom>
          <a:solidFill>
            <a:srgbClr val="757575">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screen"/>
          <a:srcRect/>
          <a:stretch>
            <a:fillRect/>
          </a:stretch>
        </p:blipFill>
        <p:spPr bwMode="auto">
          <a:xfrm>
            <a:off x="3057525" y="2643188"/>
            <a:ext cx="3028950" cy="1571625"/>
          </a:xfrm>
          <a:prstGeom prst="rect">
            <a:avLst/>
          </a:prstGeom>
          <a:noFill/>
          <a:ln w="9525">
            <a:noFill/>
            <a:miter lim="800000"/>
            <a:headEnd/>
            <a:tailEnd/>
          </a:ln>
        </p:spPr>
      </p:pic>
      <p:sp>
        <p:nvSpPr>
          <p:cNvPr id="10" name="Title 1"/>
          <p:cNvSpPr txBox="1">
            <a:spLocks/>
          </p:cNvSpPr>
          <p:nvPr/>
        </p:nvSpPr>
        <p:spPr bwMode="auto">
          <a:xfrm>
            <a:off x="381000" y="6096000"/>
            <a:ext cx="8382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r>
              <a:rPr lang="en-US" sz="2400" dirty="0">
                <a:solidFill>
                  <a:srgbClr val="FF0000"/>
                </a:solidFill>
              </a:rPr>
              <a:t>You have submitted your CPR for review!</a:t>
            </a:r>
          </a:p>
        </p:txBody>
      </p:sp>
    </p:spTree>
    <p:extLst>
      <p:ext uri="{BB962C8B-B14F-4D97-AF65-F5344CB8AC3E}">
        <p14:creationId xmlns:p14="http://schemas.microsoft.com/office/powerpoint/2010/main" val="308742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7334"/>
            <a:ext cx="8229600" cy="715962"/>
          </a:xfrm>
        </p:spPr>
        <p:txBody>
          <a:bodyPr>
            <a:normAutofit/>
          </a:bodyPr>
          <a:lstStyle/>
          <a:p>
            <a:r>
              <a:rPr lang="en-US" sz="4000" dirty="0"/>
              <a:t>Student Account Registration </a:t>
            </a:r>
          </a:p>
        </p:txBody>
      </p:sp>
      <p:pic>
        <p:nvPicPr>
          <p:cNvPr id="6" name="Content Placeholder 5"/>
          <p:cNvPicPr>
            <a:picLocks noGrp="1" noChangeAspect="1"/>
          </p:cNvPicPr>
          <p:nvPr>
            <p:ph idx="1"/>
          </p:nvPr>
        </p:nvPicPr>
        <p:blipFill>
          <a:blip r:embed="rId3" cstate="email"/>
          <a:stretch>
            <a:fillRect/>
          </a:stretch>
        </p:blipFill>
        <p:spPr>
          <a:xfrm>
            <a:off x="1676400" y="1600200"/>
            <a:ext cx="5410200" cy="4038600"/>
          </a:xfrm>
          <a:prstGeom prst="rect">
            <a:avLst/>
          </a:prstGeom>
          <a:ln>
            <a:solidFill>
              <a:schemeClr val="tx1">
                <a:lumMod val="50000"/>
                <a:lumOff val="50000"/>
              </a:schemeClr>
            </a:solidFill>
          </a:ln>
        </p:spPr>
      </p:pic>
      <p:sp>
        <p:nvSpPr>
          <p:cNvPr id="4" name="Rounded Rectangular Callout 3"/>
          <p:cNvSpPr/>
          <p:nvPr/>
        </p:nvSpPr>
        <p:spPr>
          <a:xfrm>
            <a:off x="0" y="3657600"/>
            <a:ext cx="1524000" cy="528918"/>
          </a:xfrm>
          <a:prstGeom prst="wedgeRoundRectCallout">
            <a:avLst>
              <a:gd name="adj1" fmla="val 123542"/>
              <a:gd name="adj2" fmla="val -15898"/>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Arial" panose="020B0604020202020204" pitchFamily="34" charset="0"/>
                <a:cs typeface="Arial" panose="020B0604020202020204" pitchFamily="34" charset="0"/>
              </a:rPr>
              <a:t>Input your SSN/DOB</a:t>
            </a:r>
          </a:p>
        </p:txBody>
      </p:sp>
      <p:sp>
        <p:nvSpPr>
          <p:cNvPr id="5" name="TextBox 4"/>
          <p:cNvSpPr txBox="1"/>
          <p:nvPr/>
        </p:nvSpPr>
        <p:spPr>
          <a:xfrm>
            <a:off x="8305800" y="6299200"/>
            <a:ext cx="838200" cy="253916"/>
          </a:xfrm>
          <a:prstGeom prst="rect">
            <a:avLst/>
          </a:prstGeom>
          <a:noFill/>
        </p:spPr>
        <p:txBody>
          <a:bodyPr wrap="square">
            <a:spAutoFit/>
          </a:bodyPr>
          <a:lstStyle/>
          <a:p>
            <a:pPr>
              <a:defRPr/>
            </a:pPr>
            <a:r>
              <a:rPr lang="en-US" sz="1050" b="1" dirty="0"/>
              <a:t>Slide 202</a:t>
            </a:r>
          </a:p>
        </p:txBody>
      </p:sp>
    </p:spTree>
    <p:extLst>
      <p:ext uri="{BB962C8B-B14F-4D97-AF65-F5344CB8AC3E}">
        <p14:creationId xmlns:p14="http://schemas.microsoft.com/office/powerpoint/2010/main" val="2502651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2" y="2485715"/>
            <a:ext cx="8229600" cy="3000685"/>
          </a:xfrm>
          <a:prstGeom prst="rect">
            <a:avLst/>
          </a:prstGeom>
        </p:spPr>
      </p:pic>
      <p:sp>
        <p:nvSpPr>
          <p:cNvPr id="9" name="Rectangle 8"/>
          <p:cNvSpPr/>
          <p:nvPr/>
        </p:nvSpPr>
        <p:spPr>
          <a:xfrm>
            <a:off x="152400" y="1219200"/>
            <a:ext cx="8839200" cy="1200329"/>
          </a:xfrm>
          <a:prstGeom prst="rect">
            <a:avLst/>
          </a:prstGeom>
        </p:spPr>
        <p:txBody>
          <a:bodyPr wrap="square">
            <a:spAutoFit/>
          </a:bodyPr>
          <a:lstStyle/>
          <a:p>
            <a:pPr marL="342900" lvl="1" indent="-342900">
              <a:spcBef>
                <a:spcPts val="600"/>
              </a:spcBef>
              <a:buFont typeface="Wingdings" panose="05000000000000000000" pitchFamily="2" charset="2"/>
              <a:buChar char="Ø"/>
            </a:pPr>
            <a:r>
              <a:rPr lang="en-US" altLang="en-US" sz="2400" dirty="0">
                <a:cs typeface="Arial" panose="020B0604020202020204" pitchFamily="34" charset="0"/>
              </a:rPr>
              <a:t>Cadet may select Room and Board for their scholarship benefit. They receive a $5,000 Room and Board payment for the semester, but must pay for tuition and fees themselves.</a:t>
            </a:r>
          </a:p>
        </p:txBody>
      </p:sp>
      <p:pic>
        <p:nvPicPr>
          <p:cNvPr id="10" name="Picture 9"/>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r>
              <a:rPr lang="en-US" sz="4000" dirty="0"/>
              <a:t>Cadet Payment Request – R&amp;B</a:t>
            </a:r>
          </a:p>
        </p:txBody>
      </p:sp>
      <p:sp>
        <p:nvSpPr>
          <p:cNvPr id="6" name="Rounded Rectangular Callout 5"/>
          <p:cNvSpPr/>
          <p:nvPr/>
        </p:nvSpPr>
        <p:spPr>
          <a:xfrm>
            <a:off x="2057400" y="4011304"/>
            <a:ext cx="2133600" cy="762000"/>
          </a:xfrm>
          <a:prstGeom prst="wedgeRoundRectCallout">
            <a:avLst>
              <a:gd name="adj1" fmla="val 82842"/>
              <a:gd name="adj2" fmla="val 4193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lumMod val="75000"/>
                  </a:schemeClr>
                </a:solidFill>
                <a:latin typeface="Arial" panose="020B0604020202020204" pitchFamily="34" charset="0"/>
                <a:cs typeface="Arial" panose="020B0604020202020204" pitchFamily="34" charset="0"/>
              </a:rPr>
              <a:t>When you select R&amp;B it will generate a pop-up message</a:t>
            </a:r>
          </a:p>
        </p:txBody>
      </p:sp>
    </p:spTree>
    <p:extLst>
      <p:ext uri="{BB962C8B-B14F-4D97-AF65-F5344CB8AC3E}">
        <p14:creationId xmlns:p14="http://schemas.microsoft.com/office/powerpoint/2010/main" val="2830661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2" y="2485715"/>
            <a:ext cx="8229600" cy="3000685"/>
          </a:xfrm>
          <a:prstGeom prst="rect">
            <a:avLst/>
          </a:prstGeom>
        </p:spPr>
      </p:pic>
      <p:pic>
        <p:nvPicPr>
          <p:cNvPr id="10" name="Picture 9"/>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274638"/>
            <a:ext cx="8229600" cy="639762"/>
          </a:xfrm>
        </p:spPr>
        <p:txBody>
          <a:bodyPr>
            <a:normAutofit fontScale="90000"/>
          </a:bodyPr>
          <a:lstStyle/>
          <a:p>
            <a:r>
              <a:rPr lang="en-US" sz="4000" dirty="0"/>
              <a:t>Cadet Payment Request – R&amp;B</a:t>
            </a:r>
          </a:p>
        </p:txBody>
      </p:sp>
      <p:sp>
        <p:nvSpPr>
          <p:cNvPr id="8" name="Rectangle 7"/>
          <p:cNvSpPr/>
          <p:nvPr/>
        </p:nvSpPr>
        <p:spPr>
          <a:xfrm>
            <a:off x="465160" y="2514600"/>
            <a:ext cx="8153400" cy="2909248"/>
          </a:xfrm>
          <a:prstGeom prst="rect">
            <a:avLst/>
          </a:prstGeom>
          <a:solidFill>
            <a:srgbClr val="757575">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AE CPR SLIDE 49 warning pop up.jpg"/>
          <p:cNvPicPr>
            <a:picLocks noChangeAspect="1"/>
          </p:cNvPicPr>
          <p:nvPr/>
        </p:nvPicPr>
        <p:blipFill>
          <a:blip r:embed="rId4" cstate="screen"/>
          <a:stretch>
            <a:fillRect/>
          </a:stretch>
        </p:blipFill>
        <p:spPr>
          <a:xfrm>
            <a:off x="2271712" y="2743200"/>
            <a:ext cx="4600575" cy="2000250"/>
          </a:xfrm>
          <a:prstGeom prst="rect">
            <a:avLst/>
          </a:prstGeom>
        </p:spPr>
      </p:pic>
    </p:spTree>
    <p:extLst>
      <p:ext uri="{BB962C8B-B14F-4D97-AF65-F5344CB8AC3E}">
        <p14:creationId xmlns:p14="http://schemas.microsoft.com/office/powerpoint/2010/main" val="3111447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8" y="228600"/>
            <a:ext cx="8229600" cy="715962"/>
          </a:xfrm>
        </p:spPr>
        <p:txBody>
          <a:bodyPr>
            <a:normAutofit/>
          </a:bodyPr>
          <a:lstStyle/>
          <a:p>
            <a:r>
              <a:rPr lang="en-US" dirty="0"/>
              <a:t>Room and Board CPR</a:t>
            </a:r>
          </a:p>
        </p:txBody>
      </p:sp>
      <p:pic>
        <p:nvPicPr>
          <p:cNvPr id="8" name="Picture 7"/>
          <p:cNvPicPr>
            <a:picLocks noChangeAspect="1"/>
          </p:cNvPicPr>
          <p:nvPr/>
        </p:nvPicPr>
        <p:blipFill>
          <a:blip r:embed="rId2" cstate="email"/>
          <a:stretch>
            <a:fillRect/>
          </a:stretch>
        </p:blipFill>
        <p:spPr>
          <a:xfrm>
            <a:off x="1901998" y="2209800"/>
            <a:ext cx="5120640" cy="4164788"/>
          </a:xfrm>
          <a:prstGeom prst="rect">
            <a:avLst/>
          </a:prstGeom>
          <a:ln>
            <a:solidFill>
              <a:schemeClr val="tx1"/>
            </a:solidFill>
          </a:ln>
        </p:spPr>
      </p:pic>
      <p:sp>
        <p:nvSpPr>
          <p:cNvPr id="9" name="Rectangle 8"/>
          <p:cNvSpPr/>
          <p:nvPr/>
        </p:nvSpPr>
        <p:spPr>
          <a:xfrm>
            <a:off x="233218" y="1066800"/>
            <a:ext cx="8458200" cy="984885"/>
          </a:xfrm>
          <a:prstGeom prst="rect">
            <a:avLst/>
          </a:prstGeom>
        </p:spPr>
        <p:txBody>
          <a:bodyPr wrap="square">
            <a:spAutoFit/>
          </a:bodyPr>
          <a:lstStyle/>
          <a:p>
            <a:pPr marL="342900" lvl="1" indent="-342900">
              <a:spcBef>
                <a:spcPts val="600"/>
              </a:spcBef>
              <a:buFont typeface="Wingdings" panose="05000000000000000000" pitchFamily="2" charset="2"/>
              <a:buChar char="Ø"/>
            </a:pPr>
            <a:r>
              <a:rPr lang="en-US" altLang="en-US" sz="1600" dirty="0">
                <a:cs typeface="Arial" panose="020B0604020202020204" pitchFamily="34" charset="0"/>
              </a:rPr>
              <a:t>Once PMS approves, you cannot change this option</a:t>
            </a:r>
          </a:p>
          <a:p>
            <a:pPr marL="342900" lvl="1" indent="-342900">
              <a:spcBef>
                <a:spcPts val="600"/>
              </a:spcBef>
              <a:buFont typeface="Wingdings" panose="05000000000000000000" pitchFamily="2" charset="2"/>
              <a:buChar char="Ø"/>
            </a:pPr>
            <a:r>
              <a:rPr lang="en-US" altLang="en-US" sz="1600" dirty="0">
                <a:cs typeface="Arial" panose="020B0604020202020204" pitchFamily="34" charset="0"/>
              </a:rPr>
              <a:t>Once PMS approves, file is routed to G8 for processing *</a:t>
            </a:r>
          </a:p>
          <a:p>
            <a:pPr marL="342900" lvl="1" indent="-342900">
              <a:spcBef>
                <a:spcPts val="600"/>
              </a:spcBef>
              <a:buFont typeface="Wingdings" panose="05000000000000000000" pitchFamily="2" charset="2"/>
              <a:buChar char="Ø"/>
            </a:pPr>
            <a:r>
              <a:rPr lang="en-US" altLang="en-US" sz="1600" dirty="0">
                <a:cs typeface="Arial" panose="020B0604020202020204" pitchFamily="34" charset="0"/>
              </a:rPr>
              <a:t>No billing invoice needed for Room and Board  </a:t>
            </a:r>
          </a:p>
        </p:txBody>
      </p:sp>
      <p:pic>
        <p:nvPicPr>
          <p:cNvPr id="6" name="Picture 5"/>
          <p:cNvPicPr>
            <a:picLocks noChangeAspect="1"/>
          </p:cNvPicPr>
          <p:nvPr/>
        </p:nvPicPr>
        <p:blipFill>
          <a:blip r:embed="rId3" cstate="email"/>
          <a:stretch>
            <a:fillRect/>
          </a:stretch>
        </p:blipFill>
        <p:spPr>
          <a:xfrm>
            <a:off x="457200" y="6172200"/>
            <a:ext cx="365760" cy="365760"/>
          </a:xfrm>
          <a:prstGeom prst="rect">
            <a:avLst/>
          </a:prstGeom>
        </p:spPr>
      </p:pic>
    </p:spTree>
    <p:extLst>
      <p:ext uri="{BB962C8B-B14F-4D97-AF65-F5344CB8AC3E}">
        <p14:creationId xmlns:p14="http://schemas.microsoft.com/office/powerpoint/2010/main" val="414759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a:solidFill>
                  <a:srgbClr val="FF0000"/>
                </a:solidFill>
              </a:rPr>
              <a:t>Warning Message</a:t>
            </a:r>
          </a:p>
        </p:txBody>
      </p:sp>
      <p:sp>
        <p:nvSpPr>
          <p:cNvPr id="9" name="Title 1"/>
          <p:cNvSpPr txBox="1">
            <a:spLocks/>
          </p:cNvSpPr>
          <p:nvPr/>
        </p:nvSpPr>
        <p:spPr bwMode="auto">
          <a:xfrm>
            <a:off x="457199" y="1219200"/>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r>
              <a:rPr lang="en-US" sz="1800" dirty="0">
                <a:solidFill>
                  <a:srgbClr val="FF0000"/>
                </a:solidFill>
              </a:rPr>
              <a:t>You are on active hold and will have to pay for this CPR!</a:t>
            </a:r>
          </a:p>
        </p:txBody>
      </p:sp>
      <p:sp>
        <p:nvSpPr>
          <p:cNvPr id="11" name="Title 1"/>
          <p:cNvSpPr txBox="1">
            <a:spLocks/>
          </p:cNvSpPr>
          <p:nvPr/>
        </p:nvSpPr>
        <p:spPr bwMode="auto">
          <a:xfrm>
            <a:off x="457199" y="5183186"/>
            <a:ext cx="8382000" cy="989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r>
              <a:rPr lang="en-US" sz="2400" dirty="0">
                <a:solidFill>
                  <a:srgbClr val="FF0000"/>
                </a:solidFill>
              </a:rPr>
              <a:t>Overrides will also apply to online course over 25%, Study Abroad, and failed courses! PMS can approve Overrides!*</a:t>
            </a:r>
          </a:p>
        </p:txBody>
      </p:sp>
      <p:pic>
        <p:nvPicPr>
          <p:cNvPr id="13" name="Picture 12"/>
          <p:cNvPicPr>
            <a:picLocks noChangeAspect="1"/>
          </p:cNvPicPr>
          <p:nvPr/>
        </p:nvPicPr>
        <p:blipFill>
          <a:blip r:embed="rId3" cstate="email"/>
          <a:stretch>
            <a:fillRect/>
          </a:stretch>
        </p:blipFill>
        <p:spPr>
          <a:xfrm>
            <a:off x="457200" y="6172200"/>
            <a:ext cx="365760" cy="365760"/>
          </a:xfrm>
          <a:prstGeom prst="rect">
            <a:avLst/>
          </a:prstGeom>
        </p:spPr>
      </p:pic>
      <p:pic>
        <p:nvPicPr>
          <p:cNvPr id="7" name="Content Placeholder 5"/>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457199" y="1935162"/>
            <a:ext cx="8229600" cy="2817917"/>
          </a:xfrm>
          <a:prstGeom prst="rect">
            <a:avLst/>
          </a:prstGeom>
        </p:spPr>
      </p:pic>
    </p:spTree>
    <p:extLst>
      <p:ext uri="{BB962C8B-B14F-4D97-AF65-F5344CB8AC3E}">
        <p14:creationId xmlns:p14="http://schemas.microsoft.com/office/powerpoint/2010/main" val="14371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a:solidFill>
                  <a:srgbClr val="FF0000"/>
                </a:solidFill>
              </a:rPr>
              <a:t>Warning Message</a:t>
            </a:r>
          </a:p>
        </p:txBody>
      </p:sp>
      <p:sp>
        <p:nvSpPr>
          <p:cNvPr id="9" name="Title 1"/>
          <p:cNvSpPr txBox="1">
            <a:spLocks/>
          </p:cNvSpPr>
          <p:nvPr/>
        </p:nvSpPr>
        <p:spPr bwMode="auto">
          <a:xfrm>
            <a:off x="425387" y="1220787"/>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r>
              <a:rPr lang="en-US" sz="1800" dirty="0">
                <a:solidFill>
                  <a:srgbClr val="FF0000"/>
                </a:solidFill>
              </a:rPr>
              <a:t>You are requesting an override! Cadet may select O.K. to continue the override process.</a:t>
            </a:r>
          </a:p>
        </p:txBody>
      </p:sp>
      <p:pic>
        <p:nvPicPr>
          <p:cNvPr id="13" name="Picture 12"/>
          <p:cNvPicPr>
            <a:picLocks noChangeAspect="1"/>
          </p:cNvPicPr>
          <p:nvPr/>
        </p:nvPicPr>
        <p:blipFill>
          <a:blip r:embed="rId2" cstate="email"/>
          <a:stretch>
            <a:fillRect/>
          </a:stretch>
        </p:blipFill>
        <p:spPr>
          <a:xfrm>
            <a:off x="457200" y="6172200"/>
            <a:ext cx="365760" cy="365760"/>
          </a:xfrm>
          <a:prstGeom prst="rect">
            <a:avLst/>
          </a:prstGeom>
        </p:spPr>
      </p:pic>
      <p:sp>
        <p:nvSpPr>
          <p:cNvPr id="8" name="Title 1"/>
          <p:cNvSpPr txBox="1">
            <a:spLocks/>
          </p:cNvSpPr>
          <p:nvPr/>
        </p:nvSpPr>
        <p:spPr bwMode="auto">
          <a:xfrm>
            <a:off x="457199" y="5183187"/>
            <a:ext cx="8382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r>
              <a:rPr lang="en-US" sz="2400" dirty="0">
                <a:solidFill>
                  <a:srgbClr val="FF0000"/>
                </a:solidFill>
              </a:rPr>
              <a:t>Refer to your Program Cadre or PMS before submitting an override in a CPR or it will be self funded!</a:t>
            </a: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1325879" y="2209800"/>
            <a:ext cx="6492240" cy="2194560"/>
          </a:xfrm>
          <a:prstGeom prst="rect">
            <a:avLst/>
          </a:prstGeom>
        </p:spPr>
      </p:pic>
    </p:spTree>
    <p:extLst>
      <p:ext uri="{BB962C8B-B14F-4D97-AF65-F5344CB8AC3E}">
        <p14:creationId xmlns:p14="http://schemas.microsoft.com/office/powerpoint/2010/main" val="40811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975360" y="1524000"/>
            <a:ext cx="7040880" cy="3749040"/>
          </a:xfrm>
          <a:prstGeom prst="rect">
            <a:avLst/>
          </a:prstGeom>
          <a:ln>
            <a:solidFill>
              <a:schemeClr val="tx1"/>
            </a:solidFill>
          </a:ln>
        </p:spPr>
      </p:pic>
      <p:sp>
        <p:nvSpPr>
          <p:cNvPr id="8" name="Rounded Rectangular Callout 7"/>
          <p:cNvSpPr/>
          <p:nvPr/>
        </p:nvSpPr>
        <p:spPr>
          <a:xfrm>
            <a:off x="1905000" y="1371600"/>
            <a:ext cx="3063240" cy="944880"/>
          </a:xfrm>
          <a:prstGeom prst="wedgeRoundRectCallout">
            <a:avLst>
              <a:gd name="adj1" fmla="val 46998"/>
              <a:gd name="adj2" fmla="val 10491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Once Cadre “Pre-Approve” and “Submit” it will send Override to PMS and PMS will select Approve if applicable</a:t>
            </a:r>
          </a:p>
        </p:txBody>
      </p:sp>
      <p:sp>
        <p:nvSpPr>
          <p:cNvPr id="9" name="Title 1"/>
          <p:cNvSpPr>
            <a:spLocks noGrp="1"/>
          </p:cNvSpPr>
          <p:nvPr>
            <p:ph type="title"/>
          </p:nvPr>
        </p:nvSpPr>
        <p:spPr>
          <a:xfrm>
            <a:off x="457200" y="349103"/>
            <a:ext cx="8229600" cy="457198"/>
          </a:xfrm>
        </p:spPr>
        <p:txBody>
          <a:bodyPr>
            <a:normAutofit fontScale="90000"/>
          </a:bodyPr>
          <a:lstStyle/>
          <a:p>
            <a:r>
              <a:rPr lang="en-US" sz="4000" dirty="0">
                <a:solidFill>
                  <a:srgbClr val="FF0000"/>
                </a:solidFill>
              </a:rPr>
              <a:t>Warning Message</a:t>
            </a:r>
          </a:p>
        </p:txBody>
      </p:sp>
      <p:pic>
        <p:nvPicPr>
          <p:cNvPr id="6" name="Picture 5"/>
          <p:cNvPicPr>
            <a:picLocks noChangeAspect="1"/>
          </p:cNvPicPr>
          <p:nvPr/>
        </p:nvPicPr>
        <p:blipFill>
          <a:blip r:embed="rId3" cstate="email"/>
          <a:stretch>
            <a:fillRect/>
          </a:stretch>
        </p:blipFill>
        <p:spPr>
          <a:xfrm>
            <a:off x="457200" y="6172200"/>
            <a:ext cx="365760" cy="365760"/>
          </a:xfrm>
          <a:prstGeom prst="rect">
            <a:avLst/>
          </a:prstGeom>
        </p:spPr>
      </p:pic>
    </p:spTree>
    <p:extLst>
      <p:ext uri="{BB962C8B-B14F-4D97-AF65-F5344CB8AC3E}">
        <p14:creationId xmlns:p14="http://schemas.microsoft.com/office/powerpoint/2010/main" val="4021432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1" y="1708151"/>
            <a:ext cx="8458200" cy="4648200"/>
          </a:xfrm>
          <a:prstGeom prst="rect">
            <a:avLst/>
          </a:prstGeom>
        </p:spPr>
      </p:pic>
      <p:sp>
        <p:nvSpPr>
          <p:cNvPr id="9" name="Rounded Rectangular Callout 8"/>
          <p:cNvSpPr/>
          <p:nvPr/>
        </p:nvSpPr>
        <p:spPr>
          <a:xfrm>
            <a:off x="4724400" y="4790391"/>
            <a:ext cx="3186742" cy="685800"/>
          </a:xfrm>
          <a:prstGeom prst="wedgeRoundRectCallout">
            <a:avLst>
              <a:gd name="adj1" fmla="val -69361"/>
              <a:gd name="adj2" fmla="val -109407"/>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Note: Only Select Study Abroad if payment is to Cadet if to the School select “On Campus”</a:t>
            </a:r>
          </a:p>
        </p:txBody>
      </p:sp>
      <p:sp>
        <p:nvSpPr>
          <p:cNvPr id="4" name="Rectangle 3"/>
          <p:cNvSpPr/>
          <p:nvPr/>
        </p:nvSpPr>
        <p:spPr>
          <a:xfrm>
            <a:off x="1219200" y="1069976"/>
            <a:ext cx="6477000" cy="369332"/>
          </a:xfrm>
          <a:prstGeom prst="rect">
            <a:avLst/>
          </a:prstGeom>
        </p:spPr>
        <p:txBody>
          <a:bodyPr wrap="square">
            <a:spAutoFit/>
          </a:bodyPr>
          <a:lstStyle/>
          <a:p>
            <a:r>
              <a:rPr lang="en-US" dirty="0">
                <a:solidFill>
                  <a:srgbClr val="FF0000"/>
                </a:solidFill>
              </a:rPr>
              <a:t>You selected Study Abroad and will have to pay for this CPR! </a:t>
            </a:r>
          </a:p>
        </p:txBody>
      </p:sp>
      <p:pic>
        <p:nvPicPr>
          <p:cNvPr id="7" name="Picture 6"/>
          <p:cNvPicPr>
            <a:picLocks noChangeAspect="1"/>
          </p:cNvPicPr>
          <p:nvPr/>
        </p:nvPicPr>
        <p:blipFill>
          <a:blip r:embed="rId3" cstate="email"/>
          <a:stretch>
            <a:fillRect/>
          </a:stretch>
        </p:blipFill>
        <p:spPr>
          <a:xfrm>
            <a:off x="457200" y="6172200"/>
            <a:ext cx="365760" cy="365760"/>
          </a:xfrm>
          <a:prstGeom prst="rect">
            <a:avLst/>
          </a:prstGeom>
        </p:spPr>
      </p:pic>
      <p:sp>
        <p:nvSpPr>
          <p:cNvPr id="11" name="Title 1"/>
          <p:cNvSpPr>
            <a:spLocks noGrp="1"/>
          </p:cNvSpPr>
          <p:nvPr>
            <p:ph type="title"/>
          </p:nvPr>
        </p:nvSpPr>
        <p:spPr>
          <a:xfrm>
            <a:off x="457200" y="349103"/>
            <a:ext cx="8229600" cy="457198"/>
          </a:xfrm>
        </p:spPr>
        <p:txBody>
          <a:bodyPr>
            <a:normAutofit fontScale="90000"/>
          </a:bodyPr>
          <a:lstStyle/>
          <a:p>
            <a:r>
              <a:rPr lang="en-US" sz="4000" dirty="0">
                <a:solidFill>
                  <a:srgbClr val="FF0000"/>
                </a:solidFill>
              </a:rPr>
              <a:t>Warning Message</a:t>
            </a:r>
          </a:p>
        </p:txBody>
      </p:sp>
    </p:spTree>
    <p:extLst>
      <p:ext uri="{BB962C8B-B14F-4D97-AF65-F5344CB8AC3E}">
        <p14:creationId xmlns:p14="http://schemas.microsoft.com/office/powerpoint/2010/main" val="3468594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68069"/>
            <a:ext cx="7619999" cy="646331"/>
          </a:xfrm>
        </p:spPr>
        <p:txBody>
          <a:bodyPr/>
          <a:lstStyle/>
          <a:p>
            <a:r>
              <a:rPr lang="en-US" altLang="en-US" dirty="0"/>
              <a:t>Reimbursable Fees</a:t>
            </a:r>
            <a:endParaRPr lang="en-US" dirty="0"/>
          </a:p>
        </p:txBody>
      </p:sp>
      <p:sp>
        <p:nvSpPr>
          <p:cNvPr id="4" name="Rectangle 3"/>
          <p:cNvSpPr txBox="1">
            <a:spLocks noChangeArrowheads="1"/>
          </p:cNvSpPr>
          <p:nvPr/>
        </p:nvSpPr>
        <p:spPr>
          <a:xfrm>
            <a:off x="304800" y="1143000"/>
            <a:ext cx="8686800" cy="4800600"/>
          </a:xfrm>
          <a:prstGeom prst="rect">
            <a:avLst/>
          </a:prstGeom>
        </p:spPr>
        <p:txBody>
          <a:bodyPr/>
          <a:lstStyle/>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Payment of certain fees</a:t>
            </a:r>
          </a:p>
          <a:p>
            <a:pPr marL="569913" marR="0" lvl="1" indent="-22542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Applies to all students, all the time, every year</a:t>
            </a:r>
          </a:p>
          <a:p>
            <a:pPr marL="569913" marR="0" lvl="1" indent="-22542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Required for degree completion or attendance at the college/university</a:t>
            </a:r>
          </a:p>
          <a:p>
            <a:pPr marL="569913" marR="0" lvl="1" indent="-22542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Any fee listed as an optional fee in the school catalog is capped at $100.00 per course</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Health Insurance/Health fees</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USACC Pam 145-1, Appendix C-1,   Reimbursable/Appropriate Fees for Payment </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endParaRPr kumimoji="0" lang="en-US" sz="2600" b="0" i="0" u="none" strike="noStrike" kern="0" cap="none" spc="0" normalizeH="0" baseline="0" noProof="0" dirty="0">
              <a:ln>
                <a:noFill/>
              </a:ln>
              <a:solidFill>
                <a:prstClr val="black"/>
              </a:solidFill>
              <a:effectLst/>
              <a:uLnTx/>
              <a:uFillTx/>
              <a:latin typeface="Arial" charset="0"/>
              <a:ea typeface="+mn-ea"/>
              <a:cs typeface="Arial" charset="0"/>
            </a:endParaRPr>
          </a:p>
          <a:p>
            <a:pPr marL="457200" marR="0" lvl="1" indent="0" algn="l" defTabSz="914400" rtl="0" eaLnBrk="1" fontAlgn="base" latinLnBrk="0" hangingPunct="1">
              <a:lnSpc>
                <a:spcPct val="12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a typeface="+mn-ea"/>
              <a:cs typeface="Arial" charset="0"/>
            </a:endParaRPr>
          </a:p>
          <a:p>
            <a:pPr marL="800100" marR="0" lvl="1" indent="-342900" algn="l" defTabSz="914400" rtl="0" eaLnBrk="1" fontAlgn="base" latinLnBrk="0" hangingPunct="1">
              <a:lnSpc>
                <a:spcPct val="12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47630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95338"/>
            <a:ext cx="7619999" cy="1200329"/>
          </a:xfrm>
        </p:spPr>
        <p:txBody>
          <a:bodyPr/>
          <a:lstStyle/>
          <a:p>
            <a:r>
              <a:rPr lang="en-US" altLang="en-US" dirty="0"/>
              <a:t>Reimbursable Fees/Items for Scholarship Nurse Cadets</a:t>
            </a:r>
          </a:p>
        </p:txBody>
      </p:sp>
      <p:sp>
        <p:nvSpPr>
          <p:cNvPr id="5" name="Rectangle 3"/>
          <p:cNvSpPr txBox="1">
            <a:spLocks noChangeArrowheads="1"/>
          </p:cNvSpPr>
          <p:nvPr/>
        </p:nvSpPr>
        <p:spPr>
          <a:xfrm>
            <a:off x="178564" y="1132553"/>
            <a:ext cx="8786871" cy="5181600"/>
          </a:xfrm>
          <a:prstGeom prst="rect">
            <a:avLst/>
          </a:prstGeom>
        </p:spPr>
        <p:txBody>
          <a:bodyPr/>
          <a:lstStyle/>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Required Nurse Uniforms/Clinical Supplies/Equipment</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srgbClr val="FF0000"/>
                </a:solidFill>
                <a:effectLst/>
                <a:uLnTx/>
                <a:uFillTx/>
                <a:latin typeface="Arial" charset="0"/>
                <a:ea typeface="+mn-ea"/>
                <a:cs typeface="Arial" charset="0"/>
              </a:rPr>
              <a:t>One-time only flat rate payment of $650.00</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Paid no earlier than the start of </a:t>
            </a:r>
            <a:r>
              <a:rPr kumimoji="0" lang="en-US" sz="2400" b="0" i="0" u="none" strike="noStrike" kern="0" cap="none" spc="0" normalizeH="0" baseline="0" noProof="0" dirty="0" err="1">
                <a:ln>
                  <a:noFill/>
                </a:ln>
                <a:solidFill>
                  <a:prstClr val="black"/>
                </a:solidFill>
                <a:effectLst/>
                <a:uLnTx/>
                <a:uFillTx/>
                <a:latin typeface="Arial" charset="0"/>
                <a:ea typeface="+mn-ea"/>
                <a:cs typeface="Arial" charset="0"/>
              </a:rPr>
              <a:t>clinicals</a:t>
            </a:r>
            <a:endParaRPr kumimoji="0" lang="en-US" sz="2400" b="0" i="0" u="none" strike="noStrike" kern="0" cap="none" spc="0" normalizeH="0" baseline="0" noProof="0" dirty="0">
              <a:ln>
                <a:noFill/>
              </a:ln>
              <a:solidFill>
                <a:prstClr val="black"/>
              </a:solidFill>
              <a:effectLst/>
              <a:uLnTx/>
              <a:uFillTx/>
              <a:latin typeface="Arial" charset="0"/>
              <a:ea typeface="+mn-ea"/>
              <a:cs typeface="Arial" charset="0"/>
            </a:endParaRP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Submit memorandum to USACC, G8 Pay Operations Division </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NCLEX-RN Test Fee Payment</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srgbClr val="FF0000"/>
                </a:solidFill>
                <a:effectLst/>
                <a:uLnTx/>
                <a:uFillTx/>
                <a:latin typeface="Arial" charset="0"/>
                <a:ea typeface="+mn-ea"/>
                <a:cs typeface="Arial" charset="0"/>
              </a:rPr>
              <a:t>One-time only flat rate payment of $200.00</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Submit memorandum listing all eligible nurse scholarship Cadets applying to take NCLEX-RN test.  Memorandum must be submitted to USACC, G8 Pay Operations Division no earlier than 60 days prior to graduation and no later than 30 days prior to graduation</a:t>
            </a:r>
          </a:p>
        </p:txBody>
      </p:sp>
    </p:spTree>
    <p:extLst>
      <p:ext uri="{BB962C8B-B14F-4D97-AF65-F5344CB8AC3E}">
        <p14:creationId xmlns:p14="http://schemas.microsoft.com/office/powerpoint/2010/main" val="1153679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95338"/>
            <a:ext cx="7619999" cy="1200329"/>
          </a:xfrm>
        </p:spPr>
        <p:txBody>
          <a:bodyPr/>
          <a:lstStyle/>
          <a:p>
            <a:r>
              <a:rPr lang="en-US" altLang="en-US" dirty="0"/>
              <a:t>Reimbursable Fees/Items for Scholarship Nurse Cadets Cont’d</a:t>
            </a:r>
          </a:p>
        </p:txBody>
      </p:sp>
      <p:sp>
        <p:nvSpPr>
          <p:cNvPr id="5" name="Rectangle 3"/>
          <p:cNvSpPr txBox="1">
            <a:spLocks noChangeArrowheads="1"/>
          </p:cNvSpPr>
          <p:nvPr/>
        </p:nvSpPr>
        <p:spPr>
          <a:xfrm>
            <a:off x="304801" y="1104991"/>
            <a:ext cx="8610600" cy="5181600"/>
          </a:xfrm>
          <a:prstGeom prst="rect">
            <a:avLst/>
          </a:prstGeom>
        </p:spPr>
        <p:txBody>
          <a:bodyPr/>
          <a:lstStyle/>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NCLEX-RN Review Course Fee Payment</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srgbClr val="FF0000"/>
                </a:solidFill>
                <a:effectLst/>
                <a:uLnTx/>
                <a:uFillTx/>
                <a:latin typeface="Arial" charset="0"/>
                <a:ea typeface="+mn-ea"/>
                <a:cs typeface="Arial" charset="0"/>
              </a:rPr>
              <a:t>One-time only payment</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Must be processed in sufficient time to allow the payment to be made prior to graduation</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Not authorized after graduation </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Submit memorandum with receipt to USACC, G8 Pay Operations Division</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GRFD-NG and Dedicated National Guard scholarship nurse Cadets are not eligible for payment of NCLEX and NCLEX-RN Review Course</a:t>
            </a:r>
          </a:p>
          <a:p>
            <a:pPr marL="342900" lvl="0" indent="-342900">
              <a:spcBef>
                <a:spcPts val="600"/>
              </a:spcBef>
              <a:buFont typeface="Wingdings" pitchFamily="2" charset="2"/>
              <a:buChar char="Ø"/>
              <a:defRPr/>
            </a:pPr>
            <a:r>
              <a:rPr lang="en-US" sz="2400" dirty="0"/>
              <a:t>Nurses should pay University the Nurse ATI Fee by the bill due date. Once the Army pays University, the Bursar’s office will refund that fee.</a:t>
            </a:r>
            <a:endParaRPr kumimoji="0" lang="en-US" sz="2400" b="0" i="0" u="none" strike="noStrike" kern="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715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7334"/>
            <a:ext cx="8229600" cy="715962"/>
          </a:xfrm>
        </p:spPr>
        <p:txBody>
          <a:bodyPr>
            <a:normAutofit/>
          </a:bodyPr>
          <a:lstStyle/>
          <a:p>
            <a:r>
              <a:rPr lang="en-US" sz="4000" dirty="0"/>
              <a:t>Student Account Registration </a:t>
            </a:r>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160929"/>
            <a:ext cx="6553200" cy="5569965"/>
          </a:xfrm>
          <a:prstGeom prst="rect">
            <a:avLst/>
          </a:prstGeom>
        </p:spPr>
      </p:pic>
      <p:sp>
        <p:nvSpPr>
          <p:cNvPr id="6" name="Rounded Rectangular Callout 5"/>
          <p:cNvSpPr/>
          <p:nvPr/>
        </p:nvSpPr>
        <p:spPr>
          <a:xfrm>
            <a:off x="2971800" y="3124200"/>
            <a:ext cx="1524000" cy="528918"/>
          </a:xfrm>
          <a:prstGeom prst="wedgeRoundRectCallout">
            <a:avLst>
              <a:gd name="adj1" fmla="val -69988"/>
              <a:gd name="adj2" fmla="val 92577"/>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Arial" panose="020B0604020202020204" pitchFamily="34" charset="0"/>
                <a:cs typeface="Arial" panose="020B0604020202020204" pitchFamily="34" charset="0"/>
              </a:rPr>
              <a:t>No AKO Emails!</a:t>
            </a:r>
          </a:p>
        </p:txBody>
      </p:sp>
      <p:sp>
        <p:nvSpPr>
          <p:cNvPr id="7" name="Rounded Rectangular Callout 6"/>
          <p:cNvSpPr/>
          <p:nvPr/>
        </p:nvSpPr>
        <p:spPr>
          <a:xfrm>
            <a:off x="4038600" y="5486400"/>
            <a:ext cx="1981200" cy="528918"/>
          </a:xfrm>
          <a:prstGeom prst="wedgeRoundRectCallout">
            <a:avLst>
              <a:gd name="adj1" fmla="val -133517"/>
              <a:gd name="adj2" fmla="val 3156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Arial" panose="020B0604020202020204" pitchFamily="34" charset="0"/>
                <a:cs typeface="Arial" panose="020B0604020202020204" pitchFamily="34" charset="0"/>
              </a:rPr>
              <a:t>Input a phone number, no dashes</a:t>
            </a:r>
          </a:p>
        </p:txBody>
      </p:sp>
      <p:sp>
        <p:nvSpPr>
          <p:cNvPr id="8" name="Explosion 2 7"/>
          <p:cNvSpPr/>
          <p:nvPr/>
        </p:nvSpPr>
        <p:spPr>
          <a:xfrm>
            <a:off x="5867400" y="2209800"/>
            <a:ext cx="3276600" cy="243840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your University email</a:t>
            </a:r>
          </a:p>
        </p:txBody>
      </p:sp>
    </p:spTree>
    <p:extLst>
      <p:ext uri="{BB962C8B-B14F-4D97-AF65-F5344CB8AC3E}">
        <p14:creationId xmlns:p14="http://schemas.microsoft.com/office/powerpoint/2010/main" val="2115672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299"/>
            <a:ext cx="7391400" cy="762000"/>
          </a:xfrm>
        </p:spPr>
        <p:txBody>
          <a:bodyPr>
            <a:normAutofit/>
          </a:bodyPr>
          <a:lstStyle/>
          <a:p>
            <a:r>
              <a:rPr lang="en-US" sz="4000" dirty="0"/>
              <a:t> </a:t>
            </a:r>
            <a:r>
              <a:rPr lang="en-US" dirty="0"/>
              <a:t>Reimbursable Fees</a:t>
            </a:r>
          </a:p>
        </p:txBody>
      </p:sp>
      <p:pic>
        <p:nvPicPr>
          <p:cNvPr id="2052" name="Picture 4"/>
          <p:cNvPicPr>
            <a:picLocks noChangeAspect="1" noChangeArrowheads="1"/>
          </p:cNvPicPr>
          <p:nvPr/>
        </p:nvPicPr>
        <p:blipFill>
          <a:blip r:embed="rId2" cstate="screen"/>
          <a:srcRect/>
          <a:stretch>
            <a:fillRect/>
          </a:stretch>
        </p:blipFill>
        <p:spPr bwMode="auto">
          <a:xfrm>
            <a:off x="4695825" y="1695450"/>
            <a:ext cx="4295775" cy="4714875"/>
          </a:xfrm>
          <a:prstGeom prst="rect">
            <a:avLst/>
          </a:prstGeom>
          <a:noFill/>
          <a:ln w="9525">
            <a:noFill/>
            <a:miter lim="800000"/>
            <a:headEnd/>
            <a:tailEnd/>
          </a:ln>
        </p:spPr>
      </p:pic>
      <p:pic>
        <p:nvPicPr>
          <p:cNvPr id="2053" name="Picture 5"/>
          <p:cNvPicPr>
            <a:picLocks noChangeAspect="1" noChangeArrowheads="1"/>
          </p:cNvPicPr>
          <p:nvPr/>
        </p:nvPicPr>
        <p:blipFill>
          <a:blip r:embed="rId3" cstate="screen"/>
          <a:srcRect/>
          <a:stretch>
            <a:fillRect/>
          </a:stretch>
        </p:blipFill>
        <p:spPr bwMode="auto">
          <a:xfrm>
            <a:off x="104775" y="1695450"/>
            <a:ext cx="4314825" cy="4819650"/>
          </a:xfrm>
          <a:prstGeom prst="rect">
            <a:avLst/>
          </a:prstGeom>
          <a:noFill/>
          <a:ln w="9525">
            <a:noFill/>
            <a:miter lim="800000"/>
            <a:headEnd/>
            <a:tailEnd/>
          </a:ln>
        </p:spPr>
      </p:pic>
      <p:sp>
        <p:nvSpPr>
          <p:cNvPr id="9" name="TextBox 8"/>
          <p:cNvSpPr txBox="1"/>
          <p:nvPr/>
        </p:nvSpPr>
        <p:spPr>
          <a:xfrm>
            <a:off x="304800" y="1264563"/>
            <a:ext cx="8534400" cy="261610"/>
          </a:xfrm>
          <a:prstGeom prst="rect">
            <a:avLst/>
          </a:prstGeom>
          <a:solidFill>
            <a:srgbClr val="FFCC00"/>
          </a:solidFill>
          <a:ln>
            <a:solidFill>
              <a:schemeClr val="tx1"/>
            </a:solidFill>
          </a:ln>
        </p:spPr>
        <p:txBody>
          <a:bodyPr wrap="square" rtlCol="0">
            <a:spAutoFit/>
          </a:bodyPr>
          <a:lstStyle/>
          <a:p>
            <a:pPr algn="ctr"/>
            <a:r>
              <a:rPr lang="en-US" sz="1100" b="1" dirty="0"/>
              <a:t>C-1. Reimbursable/appropriate fees for payment (when required for degree completion or to attend the college or university)</a:t>
            </a:r>
            <a:endParaRPr lang="en-US" sz="1100" dirty="0"/>
          </a:p>
        </p:txBody>
      </p:sp>
      <p:sp>
        <p:nvSpPr>
          <p:cNvPr id="10" name="TextBox 9"/>
          <p:cNvSpPr txBox="1"/>
          <p:nvPr/>
        </p:nvSpPr>
        <p:spPr>
          <a:xfrm>
            <a:off x="2528010" y="6611779"/>
            <a:ext cx="4087979" cy="246221"/>
          </a:xfrm>
          <a:prstGeom prst="rect">
            <a:avLst/>
          </a:prstGeom>
          <a:noFill/>
        </p:spPr>
        <p:txBody>
          <a:bodyPr wrap="none" rtlCol="0">
            <a:spAutoFit/>
          </a:bodyPr>
          <a:lstStyle/>
          <a:p>
            <a:r>
              <a:rPr lang="en-US" sz="1000" dirty="0"/>
              <a:t>Extract from USACC Pamphlet 145-1, </a:t>
            </a:r>
            <a:r>
              <a:rPr lang="en-US" sz="1000" dirty="0" err="1"/>
              <a:t>dtd</a:t>
            </a:r>
            <a:r>
              <a:rPr lang="en-US" sz="1000" dirty="0"/>
              <a:t> 2 August 2016, Appendix C</a:t>
            </a:r>
          </a:p>
        </p:txBody>
      </p:sp>
    </p:spTree>
    <p:extLst>
      <p:ext uri="{BB962C8B-B14F-4D97-AF65-F5344CB8AC3E}">
        <p14:creationId xmlns:p14="http://schemas.microsoft.com/office/powerpoint/2010/main" val="3775271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68069"/>
            <a:ext cx="7619999" cy="646331"/>
          </a:xfrm>
        </p:spPr>
        <p:txBody>
          <a:bodyPr/>
          <a:lstStyle/>
          <a:p>
            <a:r>
              <a:rPr lang="en-US" altLang="en-US" dirty="0"/>
              <a:t>Non-Reimbursable Fees/Items</a:t>
            </a:r>
            <a:endParaRPr lang="en-US" dirty="0"/>
          </a:p>
        </p:txBody>
      </p:sp>
      <p:sp>
        <p:nvSpPr>
          <p:cNvPr id="5" name="Rectangle 3"/>
          <p:cNvSpPr txBox="1">
            <a:spLocks noChangeArrowheads="1"/>
          </p:cNvSpPr>
          <p:nvPr/>
        </p:nvSpPr>
        <p:spPr>
          <a:xfrm>
            <a:off x="304800" y="1143000"/>
            <a:ext cx="8153400" cy="4800600"/>
          </a:xfrm>
          <a:prstGeom prst="rect">
            <a:avLst/>
          </a:prstGeom>
        </p:spPr>
        <p:txBody>
          <a:bodyPr/>
          <a:lstStyle/>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Educational expenses prior to contracting</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Travel, except as authorized by USACC Pam 145-1</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Unauthorized summer sessions</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Personnel fees (laundry, clothes, grooming)</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Yearbooks (unless mandatory for all students)</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State licensing applications</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Flight flees/aviation flying hours and any fees related to flying hours required for degree</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Field trips</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r>
              <a:rPr kumimoji="0" lang="en-US" sz="2600" b="0" i="0" u="none" strike="noStrike" kern="0" cap="none" spc="0" normalizeH="0" baseline="0" noProof="0" dirty="0">
                <a:ln>
                  <a:noFill/>
                </a:ln>
                <a:solidFill>
                  <a:prstClr val="black"/>
                </a:solidFill>
                <a:effectLst/>
                <a:uLnTx/>
                <a:uFillTx/>
                <a:latin typeface="Arial" charset="0"/>
                <a:ea typeface="+mn-ea"/>
                <a:cs typeface="Arial" charset="0"/>
              </a:rPr>
              <a:t>USACC Pam 145-1, Appendix C-2, Non-Reimbursable Fees </a:t>
            </a:r>
          </a:p>
          <a:p>
            <a:pPr marL="342900" marR="0" lvl="0" indent="-342900" algn="l" defTabSz="914400" rtl="0" eaLnBrk="1" fontAlgn="base" latinLnBrk="0" hangingPunct="1">
              <a:lnSpc>
                <a:spcPct val="100000"/>
              </a:lnSpc>
              <a:spcBef>
                <a:spcPts val="600"/>
              </a:spcBef>
              <a:spcAft>
                <a:spcPct val="0"/>
              </a:spcAft>
              <a:buClrTx/>
              <a:buSzTx/>
              <a:buFont typeface="Wingdings" pitchFamily="2" charset="2"/>
              <a:buChar char="Ø"/>
              <a:tabLst/>
              <a:defRPr/>
            </a:pPr>
            <a:endParaRPr kumimoji="0" lang="en-US" sz="2600" b="0" i="0" u="none" strike="noStrike" kern="0" cap="none" spc="0" normalizeH="0" baseline="0" noProof="0" dirty="0">
              <a:ln>
                <a:noFill/>
              </a:ln>
              <a:solidFill>
                <a:prstClr val="black"/>
              </a:solidFill>
              <a:effectLst/>
              <a:uLnTx/>
              <a:uFillTx/>
              <a:latin typeface="Arial" charset="0"/>
              <a:ea typeface="+mn-ea"/>
              <a:cs typeface="Arial" charset="0"/>
            </a:endParaRPr>
          </a:p>
          <a:p>
            <a:pPr marL="800100" marR="0" lvl="1" indent="-342900" algn="l" defTabSz="914400" rtl="0" eaLnBrk="1" fontAlgn="base" latinLnBrk="0" hangingPunct="1">
              <a:lnSpc>
                <a:spcPct val="120000"/>
              </a:lnSpc>
              <a:spcBef>
                <a:spcPct val="20000"/>
              </a:spcBef>
              <a:spcAft>
                <a:spcPct val="0"/>
              </a:spcAft>
              <a:buClrTx/>
              <a:buSzTx/>
              <a:buFont typeface="Arial" pitchFamily="34" charset="0"/>
              <a:buChar char="•"/>
              <a:tabLst/>
              <a:defRPr/>
            </a:pPr>
            <a:endParaRPr kumimoji="0" lang="en-US" sz="1800" b="0" i="0" u="none" strike="noStrike" kern="0" cap="none" spc="0" normalizeH="0" baseline="0" noProof="0" dirty="0">
              <a:ln>
                <a:noFill/>
              </a:ln>
              <a:solidFill>
                <a:prstClr val="black"/>
              </a:solidFill>
              <a:effectLst/>
              <a:uLnTx/>
              <a:uFillTx/>
              <a:latin typeface="Arial" charset="0"/>
              <a:ea typeface="+mn-ea"/>
              <a:cs typeface="Arial" charset="0"/>
            </a:endParaRPr>
          </a:p>
          <a:p>
            <a:pPr marL="457200" marR="0" lvl="1" indent="0" algn="l" defTabSz="914400" rtl="0" eaLnBrk="1" fontAlgn="base" latinLnBrk="0" hangingPunct="1">
              <a:lnSpc>
                <a:spcPct val="12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a typeface="+mn-ea"/>
              <a:cs typeface="Arial" charset="0"/>
            </a:endParaRPr>
          </a:p>
          <a:p>
            <a:pPr marL="800100" marR="0" lvl="1" indent="-342900" algn="l" defTabSz="914400" rtl="0" eaLnBrk="1" fontAlgn="base" latinLnBrk="0" hangingPunct="1">
              <a:lnSpc>
                <a:spcPct val="12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19141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701"/>
            <a:ext cx="7391400" cy="762000"/>
          </a:xfrm>
        </p:spPr>
        <p:txBody>
          <a:bodyPr>
            <a:normAutofit/>
          </a:bodyPr>
          <a:lstStyle/>
          <a:p>
            <a:r>
              <a:rPr lang="en-US" sz="4000" dirty="0"/>
              <a:t> </a:t>
            </a:r>
            <a:r>
              <a:rPr lang="en-US" dirty="0"/>
              <a:t>Non-Reimbursable Fees</a:t>
            </a:r>
          </a:p>
        </p:txBody>
      </p:sp>
      <p:pic>
        <p:nvPicPr>
          <p:cNvPr id="1029" name="Picture 5"/>
          <p:cNvPicPr>
            <a:picLocks noChangeAspect="1" noChangeArrowheads="1"/>
          </p:cNvPicPr>
          <p:nvPr/>
        </p:nvPicPr>
        <p:blipFill>
          <a:blip r:embed="rId2" cstate="screen"/>
          <a:srcRect/>
          <a:stretch>
            <a:fillRect/>
          </a:stretch>
        </p:blipFill>
        <p:spPr bwMode="auto">
          <a:xfrm>
            <a:off x="2219325" y="1114425"/>
            <a:ext cx="4705350" cy="5286375"/>
          </a:xfrm>
          <a:prstGeom prst="rect">
            <a:avLst/>
          </a:prstGeom>
          <a:noFill/>
          <a:ln w="9525">
            <a:noFill/>
            <a:miter lim="800000"/>
            <a:headEnd/>
            <a:tailEnd/>
          </a:ln>
        </p:spPr>
      </p:pic>
      <p:sp>
        <p:nvSpPr>
          <p:cNvPr id="11" name="TextBox 10"/>
          <p:cNvSpPr txBox="1"/>
          <p:nvPr/>
        </p:nvSpPr>
        <p:spPr>
          <a:xfrm>
            <a:off x="2528010" y="6400800"/>
            <a:ext cx="4087979" cy="246221"/>
          </a:xfrm>
          <a:prstGeom prst="rect">
            <a:avLst/>
          </a:prstGeom>
          <a:noFill/>
        </p:spPr>
        <p:txBody>
          <a:bodyPr wrap="none" rtlCol="0">
            <a:spAutoFit/>
          </a:bodyPr>
          <a:lstStyle/>
          <a:p>
            <a:r>
              <a:rPr lang="en-US" sz="1000" dirty="0"/>
              <a:t>Extract from USACC Pamphlet 145-1, </a:t>
            </a:r>
            <a:r>
              <a:rPr lang="en-US" sz="1000" dirty="0" err="1"/>
              <a:t>dtd</a:t>
            </a:r>
            <a:r>
              <a:rPr lang="en-US" sz="1000" dirty="0"/>
              <a:t> 2 August 2016, Appendix C</a:t>
            </a:r>
          </a:p>
        </p:txBody>
      </p:sp>
      <p:sp>
        <p:nvSpPr>
          <p:cNvPr id="5" name="TextBox 4"/>
          <p:cNvSpPr txBox="1"/>
          <p:nvPr/>
        </p:nvSpPr>
        <p:spPr>
          <a:xfrm>
            <a:off x="2209800" y="6611779"/>
            <a:ext cx="4724399" cy="246221"/>
          </a:xfrm>
          <a:prstGeom prst="rect">
            <a:avLst/>
          </a:prstGeom>
          <a:noFill/>
        </p:spPr>
        <p:txBody>
          <a:bodyPr wrap="square" rtlCol="0">
            <a:spAutoFit/>
          </a:bodyPr>
          <a:lstStyle/>
          <a:p>
            <a:pPr algn="ctr"/>
            <a:r>
              <a:rPr lang="en-US" sz="1000" dirty="0">
                <a:hlinkClick r:id="rId3" action="ppaction://hlinksldjump"/>
              </a:rPr>
              <a:t>Return to Instructions on creating a CPR for Tuition and Fees</a:t>
            </a:r>
            <a:endParaRPr lang="en-US" sz="1000" dirty="0"/>
          </a:p>
        </p:txBody>
      </p:sp>
    </p:spTree>
    <p:extLst>
      <p:ext uri="{BB962C8B-B14F-4D97-AF65-F5344CB8AC3E}">
        <p14:creationId xmlns:p14="http://schemas.microsoft.com/office/powerpoint/2010/main" val="2917053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bwMode="auto">
          <a:xfrm>
            <a:off x="3276600" y="1096982"/>
            <a:ext cx="2590799" cy="1180164"/>
          </a:xfrm>
          <a:prstGeom prst="cloudCallout">
            <a:avLst>
              <a:gd name="adj1" fmla="val -2014"/>
              <a:gd name="adj2" fmla="val 81194"/>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Entering incorrect courses/fees</a:t>
            </a:r>
            <a:r>
              <a:rPr kumimoji="0" lang="en-US" sz="1400" b="0" i="0" u="none" strike="noStrike" kern="1200" cap="none" spc="0" normalizeH="0" noProof="0" dirty="0">
                <a:ln>
                  <a:noFill/>
                </a:ln>
                <a:solidFill>
                  <a:prstClr val="black"/>
                </a:solidFill>
                <a:effectLst/>
                <a:uLnTx/>
                <a:uFillTx/>
                <a:latin typeface="Arial"/>
                <a:ea typeface="+mn-ea"/>
                <a:cs typeface="+mn-cs"/>
              </a:rPr>
              <a:t> or </a:t>
            </a:r>
            <a:r>
              <a:rPr kumimoji="0" lang="en-US" sz="1400" b="0" i="0" u="none" strike="noStrike" kern="1200" cap="none" spc="0" normalizeH="0" baseline="0" noProof="0" dirty="0">
                <a:ln>
                  <a:noFill/>
                </a:ln>
                <a:solidFill>
                  <a:prstClr val="black"/>
                </a:solidFill>
                <a:effectLst/>
                <a:uLnTx/>
                <a:uFillTx/>
                <a:latin typeface="Arial"/>
                <a:ea typeface="+mn-ea"/>
                <a:cs typeface="+mn-cs"/>
              </a:rPr>
              <a:t>forgetting to enter </a:t>
            </a:r>
            <a:r>
              <a:rPr kumimoji="0" lang="en-US" sz="1400" b="0" i="0" u="none" strike="noStrike" kern="1200" cap="none" spc="0" normalizeH="0" noProof="0" dirty="0">
                <a:ln>
                  <a:noFill/>
                </a:ln>
                <a:solidFill>
                  <a:prstClr val="black"/>
                </a:solidFill>
                <a:effectLst/>
                <a:uLnTx/>
                <a:uFillTx/>
                <a:latin typeface="Arial"/>
                <a:ea typeface="+mn-ea"/>
                <a:cs typeface="+mn-cs"/>
              </a:rPr>
              <a:t>them</a:t>
            </a:r>
            <a:r>
              <a:rPr kumimoji="0" lang="en-US" sz="1400" b="0" i="0" u="none" strike="noStrike" kern="1200" cap="none" spc="0" normalizeH="0" baseline="0" noProof="0" dirty="0">
                <a:ln>
                  <a:noFill/>
                </a:ln>
                <a:solidFill>
                  <a:prstClr val="black"/>
                </a:solidFill>
                <a:effectLst/>
                <a:uLnTx/>
                <a:uFillTx/>
                <a:latin typeface="Arial"/>
                <a:ea typeface="+mn-ea"/>
                <a:cs typeface="+mn-cs"/>
              </a:rPr>
              <a:t>!</a:t>
            </a:r>
          </a:p>
        </p:txBody>
      </p:sp>
      <p:sp>
        <p:nvSpPr>
          <p:cNvPr id="10" name="Cloud Callout 9"/>
          <p:cNvSpPr/>
          <p:nvPr/>
        </p:nvSpPr>
        <p:spPr bwMode="auto">
          <a:xfrm>
            <a:off x="6272646" y="1525040"/>
            <a:ext cx="2438399" cy="2036251"/>
          </a:xfrm>
          <a:prstGeom prst="cloudCallout">
            <a:avLst>
              <a:gd name="adj1" fmla="val -70753"/>
              <a:gd name="adj2" fmla="val 27549"/>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Courses entered as education fee instead of tuition on Cadet Payment Request! </a:t>
            </a:r>
          </a:p>
        </p:txBody>
      </p:sp>
      <p:sp>
        <p:nvSpPr>
          <p:cNvPr id="14" name="Cloud Callout 13"/>
          <p:cNvSpPr/>
          <p:nvPr/>
        </p:nvSpPr>
        <p:spPr bwMode="auto">
          <a:xfrm>
            <a:off x="367578" y="4038600"/>
            <a:ext cx="2210922" cy="1513399"/>
          </a:xfrm>
          <a:prstGeom prst="cloudCallout">
            <a:avLst>
              <a:gd name="adj1" fmla="val 58148"/>
              <a:gd name="adj2" fmla="val -6298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Not uploading your school</a:t>
            </a:r>
            <a:r>
              <a:rPr kumimoji="0" lang="en-US" sz="1400" b="0" i="0" u="none" strike="noStrike" kern="1200" cap="none" spc="0" normalizeH="0" noProof="0" dirty="0">
                <a:ln>
                  <a:noFill/>
                </a:ln>
                <a:solidFill>
                  <a:prstClr val="black"/>
                </a:solidFill>
                <a:effectLst/>
                <a:uLnTx/>
                <a:uFillTx/>
                <a:latin typeface="Arial"/>
                <a:ea typeface="+mn-ea"/>
                <a:cs typeface="Arial" pitchFamily="34" charset="0"/>
              </a:rPr>
              <a:t> billing invoice</a:t>
            </a: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a:t>
            </a:r>
          </a:p>
        </p:txBody>
      </p:sp>
      <p:sp>
        <p:nvSpPr>
          <p:cNvPr id="16" name="Cloud Callout 15"/>
          <p:cNvSpPr/>
          <p:nvPr/>
        </p:nvSpPr>
        <p:spPr bwMode="auto">
          <a:xfrm>
            <a:off x="6621795" y="3999316"/>
            <a:ext cx="1937532" cy="1031875"/>
          </a:xfrm>
          <a:prstGeom prst="cloudCallout">
            <a:avLst>
              <a:gd name="adj1" fmla="val -71633"/>
              <a:gd name="adj2" fmla="val -3600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Selected the wrong term!</a:t>
            </a:r>
          </a:p>
        </p:txBody>
      </p:sp>
      <p:sp>
        <p:nvSpPr>
          <p:cNvPr id="18" name="Cloud Callout 17"/>
          <p:cNvSpPr/>
          <p:nvPr/>
        </p:nvSpPr>
        <p:spPr bwMode="auto">
          <a:xfrm>
            <a:off x="2806277" y="5720750"/>
            <a:ext cx="1937943" cy="995362"/>
          </a:xfrm>
          <a:prstGeom prst="cloudCallout">
            <a:avLst>
              <a:gd name="adj1" fmla="val 13244"/>
              <a:gd name="adj2" fmla="val -90150"/>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Currently on Admin </a:t>
            </a:r>
            <a:r>
              <a:rPr kumimoji="0" lang="en-US" sz="1400" b="0" i="0" u="none" strike="noStrike" kern="1200" cap="none" spc="0" normalizeH="0" baseline="0" noProof="0" dirty="0" err="1">
                <a:ln>
                  <a:noFill/>
                </a:ln>
                <a:solidFill>
                  <a:prstClr val="black"/>
                </a:solidFill>
                <a:effectLst/>
                <a:uLnTx/>
                <a:uFillTx/>
                <a:latin typeface="Arial"/>
                <a:ea typeface="+mn-ea"/>
                <a:cs typeface="Arial" pitchFamily="34" charset="0"/>
              </a:rPr>
              <a:t>Susp</a:t>
            </a: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a:t>
            </a:r>
          </a:p>
        </p:txBody>
      </p:sp>
      <p:sp>
        <p:nvSpPr>
          <p:cNvPr id="21" name="Rectangle 2"/>
          <p:cNvSpPr txBox="1">
            <a:spLocks noChangeArrowheads="1"/>
          </p:cNvSpPr>
          <p:nvPr/>
        </p:nvSpPr>
        <p:spPr bwMode="auto">
          <a:xfrm>
            <a:off x="558327" y="272901"/>
            <a:ext cx="8001000" cy="9144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Arial" charset="0"/>
                <a:ea typeface="+mn-ea"/>
                <a:cs typeface="Arial" charset="0"/>
              </a:rPr>
              <a:t>Common Mistakes</a:t>
            </a:r>
          </a:p>
        </p:txBody>
      </p:sp>
      <p:pic>
        <p:nvPicPr>
          <p:cNvPr id="25" name="Picture 5"/>
          <p:cNvPicPr preferRelativeResize="0">
            <a:picLocks noChangeArrowheads="1"/>
          </p:cNvPicPr>
          <p:nvPr/>
        </p:nvPicPr>
        <p:blipFill>
          <a:blip r:embed="rId3" cstate="email"/>
          <a:srcRect/>
          <a:stretch>
            <a:fillRect/>
          </a:stretch>
        </p:blipFill>
        <p:spPr bwMode="auto">
          <a:xfrm>
            <a:off x="3004527" y="2777481"/>
            <a:ext cx="2961118" cy="2410691"/>
          </a:xfrm>
          <a:prstGeom prst="dodecagon">
            <a:avLst/>
          </a:prstGeom>
          <a:ln w="25400">
            <a:solidFill>
              <a:schemeClr val="tx1"/>
            </a:solidFill>
            <a:headEnd/>
            <a:tailEnd/>
          </a:ln>
          <a:effectLst>
            <a:outerShdw blurRad="44450" dist="27940" dir="5400000" algn="ctr">
              <a:srgbClr val="000000">
                <a:alpha val="32000"/>
              </a:srgbClr>
            </a:outerShdw>
          </a:effectLst>
          <a:scene3d>
            <a:camera prst="orthographicFront"/>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pic>
      <p:sp>
        <p:nvSpPr>
          <p:cNvPr id="31" name="Rounded Rectangle 30"/>
          <p:cNvSpPr/>
          <p:nvPr/>
        </p:nvSpPr>
        <p:spPr bwMode="auto">
          <a:xfrm>
            <a:off x="3775249" y="3069149"/>
            <a:ext cx="1198548" cy="803564"/>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solidFill>
                    <a:srgbClr val="FFFF00"/>
                  </a:solidFill>
                </a:ln>
                <a:solidFill>
                  <a:srgbClr val="FFFF00"/>
                </a:solidFill>
                <a:effectLst>
                  <a:outerShdw blurRad="38100" dist="38100" dir="2700000" algn="tl">
                    <a:srgbClr val="000000">
                      <a:alpha val="43137"/>
                    </a:srgbClr>
                  </a:outerShdw>
                </a:effectLst>
                <a:uLnTx/>
                <a:uFillTx/>
                <a:latin typeface="Arial"/>
                <a:ea typeface="+mn-ea"/>
                <a:cs typeface="+mn-cs"/>
              </a:rPr>
              <a:t>WHY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a:ln>
                <a:solidFill>
                  <a:srgbClr val="FFFF00"/>
                </a:solidFill>
              </a:ln>
              <a:solidFill>
                <a:srgbClr val="FFFF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a:ln>
                <a:solidFill>
                  <a:srgbClr val="FFFF00"/>
                </a:solidFill>
              </a:ln>
              <a:solidFill>
                <a:srgbClr val="FFFF00"/>
              </a:solidFill>
              <a:effectLst>
                <a:outerShdw blurRad="38100" dist="38100" dir="2700000" algn="tl">
                  <a:srgbClr val="000000">
                    <a:alpha val="43137"/>
                  </a:srgbClr>
                </a:outerShdw>
              </a:effectLst>
              <a:uLnTx/>
              <a:uFillTx/>
              <a:latin typeface="Arial"/>
              <a:ea typeface="+mn-ea"/>
              <a:cs typeface="+mn-cs"/>
            </a:endParaRPr>
          </a:p>
        </p:txBody>
      </p:sp>
      <p:pic>
        <p:nvPicPr>
          <p:cNvPr id="32"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8505" y="3470931"/>
            <a:ext cx="406860" cy="24134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Cloud Callout 32"/>
          <p:cNvSpPr/>
          <p:nvPr/>
        </p:nvSpPr>
        <p:spPr bwMode="auto">
          <a:xfrm>
            <a:off x="376307" y="1371600"/>
            <a:ext cx="2019300" cy="1563381"/>
          </a:xfrm>
          <a:prstGeom prst="cloudCallout">
            <a:avLst>
              <a:gd name="adj1" fmla="val 82643"/>
              <a:gd name="adj2" fmla="val 59189"/>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pitchFamily="34" charset="0"/>
              </a:rPr>
              <a:t>No more benefits.  Beyond Expected End Term!</a:t>
            </a:r>
          </a:p>
        </p:txBody>
      </p:sp>
      <p:sp>
        <p:nvSpPr>
          <p:cNvPr id="20" name="Cloud Callout 19"/>
          <p:cNvSpPr/>
          <p:nvPr/>
        </p:nvSpPr>
        <p:spPr bwMode="auto">
          <a:xfrm>
            <a:off x="5420110" y="5282939"/>
            <a:ext cx="2209799" cy="1180164"/>
          </a:xfrm>
          <a:prstGeom prst="cloudCallout">
            <a:avLst>
              <a:gd name="adj1" fmla="val -41304"/>
              <a:gd name="adj2" fmla="val -65942"/>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Not uploading your 104R!</a:t>
            </a:r>
          </a:p>
        </p:txBody>
      </p:sp>
    </p:spTree>
    <p:extLst>
      <p:ext uri="{BB962C8B-B14F-4D97-AF65-F5344CB8AC3E}">
        <p14:creationId xmlns:p14="http://schemas.microsoft.com/office/powerpoint/2010/main" val="1505297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6" grpId="0" animBg="1"/>
      <p:bldP spid="18" grpId="0" animBg="1"/>
      <p:bldP spid="33"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9104" y="268069"/>
            <a:ext cx="1877438" cy="646331"/>
          </a:xfrm>
          <a:prstGeom prst="rect">
            <a:avLst/>
          </a:prstGeom>
        </p:spPr>
        <p:txBody>
          <a:bodyPr wrap="none">
            <a:spAutoFit/>
          </a:bodyPr>
          <a:lstStyle/>
          <a:p>
            <a:pPr algn="ctr"/>
            <a:r>
              <a:rPr lang="en-US" sz="3600" b="1" dirty="0"/>
              <a:t>Closing</a:t>
            </a:r>
          </a:p>
        </p:txBody>
      </p:sp>
      <p:sp>
        <p:nvSpPr>
          <p:cNvPr id="4" name="TextBox 3"/>
          <p:cNvSpPr txBox="1"/>
          <p:nvPr/>
        </p:nvSpPr>
        <p:spPr>
          <a:xfrm>
            <a:off x="1371600" y="1905000"/>
            <a:ext cx="6858000" cy="923330"/>
          </a:xfrm>
          <a:prstGeom prst="rect">
            <a:avLst/>
          </a:prstGeom>
          <a:noFill/>
        </p:spPr>
        <p:txBody>
          <a:bodyPr wrap="square" rtlCol="0">
            <a:spAutoFit/>
          </a:bodyPr>
          <a:lstStyle/>
          <a:p>
            <a:r>
              <a:rPr lang="en-US" dirty="0"/>
              <a:t>If you have any questions, first ask your </a:t>
            </a:r>
            <a:r>
              <a:rPr lang="en-US" u="sng" dirty="0"/>
              <a:t>instructor</a:t>
            </a:r>
            <a:r>
              <a:rPr lang="en-US" dirty="0"/>
              <a:t>.</a:t>
            </a:r>
          </a:p>
          <a:p>
            <a:endParaRPr lang="en-US" dirty="0"/>
          </a:p>
          <a:p>
            <a:r>
              <a:rPr lang="en-US" dirty="0"/>
              <a:t>If you cannot reach them, you may ask Ms. Miller or Mr. Foster</a:t>
            </a:r>
          </a:p>
        </p:txBody>
      </p:sp>
    </p:spTree>
    <p:extLst>
      <p:ext uri="{BB962C8B-B14F-4D97-AF65-F5344CB8AC3E}">
        <p14:creationId xmlns:p14="http://schemas.microsoft.com/office/powerpoint/2010/main" val="133665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7334"/>
            <a:ext cx="8229600" cy="715962"/>
          </a:xfrm>
        </p:spPr>
        <p:txBody>
          <a:bodyPr>
            <a:normAutofit/>
          </a:bodyPr>
          <a:lstStyle/>
          <a:p>
            <a:r>
              <a:rPr lang="en-US" sz="4000" dirty="0"/>
              <a:t>Student Account Registration </a:t>
            </a:r>
          </a:p>
        </p:txBody>
      </p:sp>
      <p:pic>
        <p:nvPicPr>
          <p:cNvPr id="5" name="Picture 4"/>
          <p:cNvPicPr>
            <a:picLocks noChangeAspect="1"/>
          </p:cNvPicPr>
          <p:nvPr/>
        </p:nvPicPr>
        <p:blipFill>
          <a:blip r:embed="rId3" cstate="email"/>
          <a:stretch>
            <a:fillRect/>
          </a:stretch>
        </p:blipFill>
        <p:spPr>
          <a:xfrm>
            <a:off x="1524000" y="1866900"/>
            <a:ext cx="5791200" cy="4038600"/>
          </a:xfrm>
          <a:prstGeom prst="rect">
            <a:avLst/>
          </a:prstGeom>
          <a:ln>
            <a:solidFill>
              <a:schemeClr val="bg2">
                <a:lumMod val="75000"/>
              </a:schemeClr>
            </a:solidFill>
          </a:ln>
          <a:effectLst>
            <a:innerShdw blurRad="114300">
              <a:prstClr val="black"/>
            </a:innerShdw>
          </a:effectLst>
        </p:spPr>
      </p:pic>
      <p:sp>
        <p:nvSpPr>
          <p:cNvPr id="8" name="Content Placeholder 7"/>
          <p:cNvSpPr>
            <a:spLocks noGrp="1"/>
          </p:cNvSpPr>
          <p:nvPr>
            <p:ph idx="1"/>
          </p:nvPr>
        </p:nvSpPr>
        <p:spPr/>
        <p:txBody>
          <a:bodyPr/>
          <a:lstStyle/>
          <a:p>
            <a:pPr marL="0" indent="0">
              <a:buNone/>
            </a:pPr>
            <a:endParaRPr lang="en-US" dirty="0"/>
          </a:p>
          <a:p>
            <a:pPr marL="0" indent="0">
              <a:buNone/>
            </a:pPr>
            <a:endParaRPr lang="en-US" dirty="0"/>
          </a:p>
        </p:txBody>
      </p:sp>
      <p:sp>
        <p:nvSpPr>
          <p:cNvPr id="6" name="Rounded Rectangular Callout 5"/>
          <p:cNvSpPr/>
          <p:nvPr/>
        </p:nvSpPr>
        <p:spPr>
          <a:xfrm>
            <a:off x="3962400" y="2077496"/>
            <a:ext cx="1524000" cy="528918"/>
          </a:xfrm>
          <a:prstGeom prst="wedgeRoundRectCallout">
            <a:avLst>
              <a:gd name="adj1" fmla="val -133517"/>
              <a:gd name="adj2" fmla="val 31560"/>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Arial" panose="020B0604020202020204" pitchFamily="34" charset="0"/>
                <a:cs typeface="Arial" panose="020B0604020202020204" pitchFamily="34" charset="0"/>
              </a:rPr>
              <a:t>Write down your User Name</a:t>
            </a:r>
          </a:p>
        </p:txBody>
      </p:sp>
      <p:sp>
        <p:nvSpPr>
          <p:cNvPr id="7" name="Explosion 2 6"/>
          <p:cNvSpPr/>
          <p:nvPr/>
        </p:nvSpPr>
        <p:spPr>
          <a:xfrm>
            <a:off x="5486400" y="4191000"/>
            <a:ext cx="3657600" cy="266700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Also take a picture or save a screen shot of this page</a:t>
            </a:r>
            <a:r>
              <a:rPr lang="en-US" dirty="0">
                <a:solidFill>
                  <a:schemeClr val="tx1"/>
                </a:solidFill>
              </a:rPr>
              <a:t>!</a:t>
            </a:r>
          </a:p>
        </p:txBody>
      </p:sp>
    </p:spTree>
    <p:extLst>
      <p:ext uri="{BB962C8B-B14F-4D97-AF65-F5344CB8AC3E}">
        <p14:creationId xmlns:p14="http://schemas.microsoft.com/office/powerpoint/2010/main" val="50533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7334"/>
            <a:ext cx="8229600" cy="715962"/>
          </a:xfrm>
        </p:spPr>
        <p:txBody>
          <a:bodyPr>
            <a:normAutofit/>
          </a:bodyPr>
          <a:lstStyle/>
          <a:p>
            <a:r>
              <a:rPr lang="en-US" sz="4000" dirty="0"/>
              <a:t>Student Account Registration </a:t>
            </a:r>
          </a:p>
        </p:txBody>
      </p:sp>
      <p:pic>
        <p:nvPicPr>
          <p:cNvPr id="7" name="Picture 6"/>
          <p:cNvPicPr>
            <a:picLocks noChangeAspect="1"/>
          </p:cNvPicPr>
          <p:nvPr/>
        </p:nvPicPr>
        <p:blipFill>
          <a:blip r:embed="rId3" cstate="email"/>
          <a:stretch>
            <a:fillRect/>
          </a:stretch>
        </p:blipFill>
        <p:spPr>
          <a:xfrm>
            <a:off x="1371600" y="1524000"/>
            <a:ext cx="6096000" cy="4038600"/>
          </a:xfrm>
          <a:prstGeom prst="rect">
            <a:avLst/>
          </a:prstGeom>
          <a:ln>
            <a:solidFill>
              <a:schemeClr val="bg2">
                <a:lumMod val="75000"/>
              </a:schemeClr>
            </a:solidFill>
          </a:ln>
          <a:effectLst>
            <a:innerShdw blurRad="63500" dist="50800" dir="18900000">
              <a:prstClr val="black">
                <a:alpha val="50000"/>
              </a:prstClr>
            </a:innerShdw>
          </a:effectLst>
        </p:spPr>
      </p:pic>
      <p:sp>
        <p:nvSpPr>
          <p:cNvPr id="4" name="Content Placeholder 3"/>
          <p:cNvSpPr>
            <a:spLocks noGrp="1"/>
          </p:cNvSpPr>
          <p:nvPr>
            <p:ph idx="1"/>
          </p:nvPr>
        </p:nvSpPr>
        <p:spPr>
          <a:xfrm>
            <a:off x="273050" y="1173480"/>
            <a:ext cx="8870950" cy="5486400"/>
          </a:xfrm>
        </p:spPr>
        <p:txBody>
          <a:bodyPr/>
          <a:lstStyle/>
          <a:p>
            <a:pPr marL="0" indent="0">
              <a:buNone/>
            </a:pPr>
            <a:endParaRPr lang="en-US" dirty="0"/>
          </a:p>
          <a:p>
            <a:pPr marL="0" indent="0">
              <a:buNone/>
            </a:pPr>
            <a:endParaRPr lang="en-US" dirty="0"/>
          </a:p>
        </p:txBody>
      </p:sp>
      <p:sp>
        <p:nvSpPr>
          <p:cNvPr id="11" name="Rounded Rectangular Callout 10"/>
          <p:cNvSpPr/>
          <p:nvPr/>
        </p:nvSpPr>
        <p:spPr>
          <a:xfrm>
            <a:off x="5562600" y="5054405"/>
            <a:ext cx="1696915" cy="470095"/>
          </a:xfrm>
          <a:prstGeom prst="wedgeRoundRectCallout">
            <a:avLst>
              <a:gd name="adj1" fmla="val -104392"/>
              <a:gd name="adj2" fmla="val -91907"/>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Select Proceed to Home Page</a:t>
            </a:r>
          </a:p>
        </p:txBody>
      </p:sp>
      <p:sp>
        <p:nvSpPr>
          <p:cNvPr id="12" name="Rounded Rectangular Callout 11"/>
          <p:cNvSpPr/>
          <p:nvPr/>
        </p:nvSpPr>
        <p:spPr>
          <a:xfrm>
            <a:off x="1524000" y="2590800"/>
            <a:ext cx="1676401" cy="838200"/>
          </a:xfrm>
          <a:prstGeom prst="wedgeRoundRectCallout">
            <a:avLst>
              <a:gd name="adj1" fmla="val 77762"/>
              <a:gd name="adj2" fmla="val 19241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5">
                    <a:lumMod val="75000"/>
                  </a:schemeClr>
                </a:solidFill>
                <a:latin typeface="Arial" panose="020B0604020202020204" pitchFamily="34" charset="0"/>
                <a:cs typeface="Arial" panose="020B0604020202020204" pitchFamily="34" charset="0"/>
              </a:rPr>
              <a:t>Watch the video and then acknowledge that you did </a:t>
            </a:r>
          </a:p>
        </p:txBody>
      </p:sp>
    </p:spTree>
    <p:extLst>
      <p:ext uri="{BB962C8B-B14F-4D97-AF65-F5344CB8AC3E}">
        <p14:creationId xmlns:p14="http://schemas.microsoft.com/office/powerpoint/2010/main" val="164430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cstate="email"/>
          <a:stretch>
            <a:fillRect/>
          </a:stretch>
        </p:blipFill>
        <p:spPr>
          <a:xfrm>
            <a:off x="457199" y="1828800"/>
            <a:ext cx="8315325" cy="4076700"/>
          </a:xfrm>
          <a:prstGeom prst="rect">
            <a:avLst/>
          </a:prstGeom>
          <a:ln>
            <a:solidFill>
              <a:schemeClr val="tx1"/>
            </a:solidFill>
          </a:ln>
        </p:spPr>
      </p:pic>
      <p:sp>
        <p:nvSpPr>
          <p:cNvPr id="2" name="Title 1"/>
          <p:cNvSpPr>
            <a:spLocks noGrp="1"/>
          </p:cNvSpPr>
          <p:nvPr>
            <p:ph type="title"/>
          </p:nvPr>
        </p:nvSpPr>
        <p:spPr>
          <a:xfrm>
            <a:off x="457199" y="198438"/>
            <a:ext cx="8229600" cy="792162"/>
          </a:xfrm>
        </p:spPr>
        <p:txBody>
          <a:bodyPr>
            <a:normAutofit/>
          </a:bodyPr>
          <a:lstStyle/>
          <a:p>
            <a:r>
              <a:rPr lang="en-US" dirty="0"/>
              <a:t>Cadet Homepage</a:t>
            </a:r>
          </a:p>
        </p:txBody>
      </p:sp>
      <p:sp>
        <p:nvSpPr>
          <p:cNvPr id="17" name="Rounded Rectangular Callout 16"/>
          <p:cNvSpPr/>
          <p:nvPr/>
        </p:nvSpPr>
        <p:spPr>
          <a:xfrm>
            <a:off x="6705600" y="3581400"/>
            <a:ext cx="1696915" cy="470095"/>
          </a:xfrm>
          <a:prstGeom prst="wedgeRoundRectCallout">
            <a:avLst>
              <a:gd name="adj1" fmla="val 32844"/>
              <a:gd name="adj2" fmla="val -243105"/>
              <a:gd name="adj3" fmla="val 16667"/>
            </a:avLst>
          </a:prstGeom>
          <a:solidFill>
            <a:srgbClr val="D4E2F4"/>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anose="020B0604020202020204" pitchFamily="34" charset="0"/>
                <a:cs typeface="Arial" panose="020B0604020202020204" pitchFamily="34" charset="0"/>
              </a:rPr>
              <a:t>LOGOUT !</a:t>
            </a:r>
          </a:p>
        </p:txBody>
      </p:sp>
    </p:spTree>
    <p:extLst>
      <p:ext uri="{BB962C8B-B14F-4D97-AF65-F5344CB8AC3E}">
        <p14:creationId xmlns:p14="http://schemas.microsoft.com/office/powerpoint/2010/main" val="230538751"/>
      </p:ext>
    </p:extLst>
  </p:cSld>
  <p:clrMapOvr>
    <a:masterClrMapping/>
  </p:clrMapOvr>
</p:sld>
</file>

<file path=ppt/theme/theme1.xml><?xml version="1.0" encoding="utf-8"?>
<a:theme xmlns:a="http://schemas.openxmlformats.org/drawingml/2006/main" name="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O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lking Points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AA1C8B23D21942803019EFFFF6D04F" ma:contentTypeVersion="0" ma:contentTypeDescription="Create a new document." ma:contentTypeScope="" ma:versionID="a45cc495007ca35bfc83e3bdbbc577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9C1D7-07F0-47BB-ADD2-969BAD7D4322}">
  <ds:schemaRefs>
    <ds:schemaRef ds:uri="http://purl.org/dc/term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E9316441-1AA0-4F3A-A19F-AA62E6C8A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394865E-BFA6-4953-989D-CD35798FF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12098</TotalTime>
  <Words>2712</Words>
  <Application>Microsoft Office PowerPoint</Application>
  <PresentationFormat>On-screen Show (4:3)</PresentationFormat>
  <Paragraphs>351</Paragraphs>
  <Slides>64</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64</vt:i4>
      </vt:variant>
    </vt:vector>
  </HeadingPairs>
  <TitlesOfParts>
    <vt:vector size="73" baseType="lpstr">
      <vt:lpstr>Arial</vt:lpstr>
      <vt:lpstr>Arial Black</vt:lpstr>
      <vt:lpstr>Book Antiqua</vt:lpstr>
      <vt:lpstr>Calibri</vt:lpstr>
      <vt:lpstr>Wingdings</vt:lpstr>
      <vt:lpstr>20141202 USACC Slide Template This We'll Defend</vt:lpstr>
      <vt:lpstr>TRADOC Slide Template</vt:lpstr>
      <vt:lpstr>Talking Points Slides</vt:lpstr>
      <vt:lpstr>1_20141202 USACC Slide Template This We'll Defend</vt:lpstr>
      <vt:lpstr>GoArmyEd Menu</vt:lpstr>
      <vt:lpstr>PowerPoint Presentation</vt:lpstr>
      <vt:lpstr>Create/Activate Account</vt:lpstr>
      <vt:lpstr>Create/Activate Account</vt:lpstr>
      <vt:lpstr>Student Account Registration </vt:lpstr>
      <vt:lpstr>Student Account Registration </vt:lpstr>
      <vt:lpstr>Student Account Registration </vt:lpstr>
      <vt:lpstr>Student Account Registration </vt:lpstr>
      <vt:lpstr>Cadet Homepage</vt:lpstr>
      <vt:lpstr>Log In</vt:lpstr>
      <vt:lpstr>Message from Webpage</vt:lpstr>
      <vt:lpstr>Log In</vt:lpstr>
      <vt:lpstr>Cadet Homepage</vt:lpstr>
      <vt:lpstr>Cadet Course Planner Process</vt:lpstr>
      <vt:lpstr>Cadet Course Planner Cont’d</vt:lpstr>
      <vt:lpstr>Cadet Course Planner Cont’d</vt:lpstr>
      <vt:lpstr>Cadet Course Planner Cont’d</vt:lpstr>
      <vt:lpstr>Cadet Course Planner Cont’d</vt:lpstr>
      <vt:lpstr>Cadet Course Planner Cont’d</vt:lpstr>
      <vt:lpstr>Cadet Course Planner Cont’d</vt:lpstr>
      <vt:lpstr>Cadet Course Planner Cont’d</vt:lpstr>
      <vt:lpstr>Cadet Course Planner Cont’d</vt:lpstr>
      <vt:lpstr>Cadet Course Planner Cont’d</vt:lpstr>
      <vt:lpstr>Warning Message</vt:lpstr>
      <vt:lpstr>Success Message</vt:lpstr>
      <vt:lpstr>Cadet Payment Request (CPR)</vt:lpstr>
      <vt:lpstr>Cadet Payment Request (CPR)</vt:lpstr>
      <vt:lpstr>Cadet Payment Request Cont’d</vt:lpstr>
      <vt:lpstr>Cadet Payment Request Cont’d</vt:lpstr>
      <vt:lpstr>Cadet Payment Request Cont’d</vt:lpstr>
      <vt:lpstr>Cadet Payment Request Cont’d</vt:lpstr>
      <vt:lpstr>Cadet Payment Request Cont’d</vt:lpstr>
      <vt:lpstr>Cadet Payment Request - T&amp;F</vt:lpstr>
      <vt:lpstr>PowerPoint Presentation</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T&amp;F</vt:lpstr>
      <vt:lpstr>Cadet Payment Request – R&amp;B</vt:lpstr>
      <vt:lpstr>Cadet Payment Request – R&amp;B</vt:lpstr>
      <vt:lpstr>Room and Board CPR</vt:lpstr>
      <vt:lpstr>Warning Message</vt:lpstr>
      <vt:lpstr>Warning Message</vt:lpstr>
      <vt:lpstr>Warning Message</vt:lpstr>
      <vt:lpstr>Warning Message</vt:lpstr>
      <vt:lpstr>Reimbursable Fees</vt:lpstr>
      <vt:lpstr>Reimbursable Fees/Items for Scholarship Nurse Cadets</vt:lpstr>
      <vt:lpstr>Reimbursable Fees/Items for Scholarship Nurse Cadets Cont’d</vt:lpstr>
      <vt:lpstr> Reimbursable Fees</vt:lpstr>
      <vt:lpstr>Non-Reimbursable Fees/Items</vt:lpstr>
      <vt:lpstr> Non-Reimbursable Fees</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ROTC Human Resources Assistant  Cadet Pay Training</dc:title>
  <dc:creator>SidersR</dc:creator>
  <cp:lastModifiedBy>Harris, Kenneth G.</cp:lastModifiedBy>
  <cp:revision>1884</cp:revision>
  <cp:lastPrinted>2017-07-26T13:38:08Z</cp:lastPrinted>
  <dcterms:created xsi:type="dcterms:W3CDTF">2017-02-11T15:21:37Z</dcterms:created>
  <dcterms:modified xsi:type="dcterms:W3CDTF">2019-10-07T19:59:28Z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0x010100E7AA1C8B23D21942803019EFFFF6D04F</vt:lpwstr>
  </property>
  <property fmtid="{D5CDD505-2E9C-101B-9397-08002B2CF9AE}" pid="3" name="Archive">
    <vt:bool>true</vt:bool>
  </property>
</Properties>
</file>