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comment1.xml" ContentType="application/vnd.openxmlformats-officedocument.presentationml.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8" r:id="rId4"/>
    <p:sldMasterId id="2147483725" r:id="rId5"/>
    <p:sldMasterId id="2147483830" r:id="rId6"/>
    <p:sldMasterId id="2147483853" r:id="rId7"/>
  </p:sldMasterIdLst>
  <p:notesMasterIdLst>
    <p:notesMasterId r:id="rId72"/>
  </p:notesMasterIdLst>
  <p:handoutMasterIdLst>
    <p:handoutMasterId r:id="rId73"/>
  </p:handoutMasterIdLst>
  <p:sldIdLst>
    <p:sldId id="683" r:id="rId8"/>
    <p:sldId id="672" r:id="rId9"/>
    <p:sldId id="649" r:id="rId10"/>
    <p:sldId id="461" r:id="rId11"/>
    <p:sldId id="554" r:id="rId12"/>
    <p:sldId id="643" r:id="rId13"/>
    <p:sldId id="644" r:id="rId14"/>
    <p:sldId id="645" r:id="rId15"/>
    <p:sldId id="651" r:id="rId16"/>
    <p:sldId id="465" r:id="rId17"/>
    <p:sldId id="466" r:id="rId18"/>
    <p:sldId id="652" r:id="rId19"/>
    <p:sldId id="467" r:id="rId20"/>
    <p:sldId id="468" r:id="rId21"/>
    <p:sldId id="470" r:id="rId22"/>
    <p:sldId id="471" r:id="rId23"/>
    <p:sldId id="472" r:id="rId24"/>
    <p:sldId id="473" r:id="rId25"/>
    <p:sldId id="626" r:id="rId26"/>
    <p:sldId id="625" r:id="rId27"/>
    <p:sldId id="675" r:id="rId28"/>
    <p:sldId id="618" r:id="rId29"/>
    <p:sldId id="607" r:id="rId30"/>
    <p:sldId id="480" r:id="rId31"/>
    <p:sldId id="481" r:id="rId32"/>
    <p:sldId id="491" r:id="rId33"/>
    <p:sldId id="674" r:id="rId34"/>
    <p:sldId id="482" r:id="rId35"/>
    <p:sldId id="483" r:id="rId36"/>
    <p:sldId id="484" r:id="rId37"/>
    <p:sldId id="612" r:id="rId38"/>
    <p:sldId id="678" r:id="rId39"/>
    <p:sldId id="677" r:id="rId40"/>
    <p:sldId id="610" r:id="rId41"/>
    <p:sldId id="488" r:id="rId42"/>
    <p:sldId id="490" r:id="rId43"/>
    <p:sldId id="492" r:id="rId44"/>
    <p:sldId id="682" r:id="rId45"/>
    <p:sldId id="549" r:id="rId46"/>
    <p:sldId id="629" r:id="rId47"/>
    <p:sldId id="681" r:id="rId48"/>
    <p:sldId id="494" r:id="rId49"/>
    <p:sldId id="676" r:id="rId50"/>
    <p:sldId id="495" r:id="rId51"/>
    <p:sldId id="631" r:id="rId52"/>
    <p:sldId id="628" r:id="rId53"/>
    <p:sldId id="639" r:id="rId54"/>
    <p:sldId id="640" r:id="rId55"/>
    <p:sldId id="680" r:id="rId56"/>
    <p:sldId id="609" r:id="rId57"/>
    <p:sldId id="679" r:id="rId58"/>
    <p:sldId id="534" r:id="rId59"/>
    <p:sldId id="543" r:id="rId60"/>
    <p:sldId id="544" r:id="rId61"/>
    <p:sldId id="632" r:id="rId62"/>
    <p:sldId id="624" r:id="rId63"/>
    <p:sldId id="662" r:id="rId64"/>
    <p:sldId id="668" r:id="rId65"/>
    <p:sldId id="669" r:id="rId66"/>
    <p:sldId id="646" r:id="rId67"/>
    <p:sldId id="664" r:id="rId68"/>
    <p:sldId id="647" r:id="rId69"/>
    <p:sldId id="671" r:id="rId70"/>
    <p:sldId id="654" r:id="rId71"/>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521415D9-36F7-43E2-AB2F-B90AF26B5E84}">
      <p14:sectionLst xmlns:p14="http://schemas.microsoft.com/office/powerpoint/2010/main">
        <p14:section name="Default Section" id="{942F9C35-F496-472E-A934-D54CC8FC5FB8}">
          <p14:sldIdLst>
            <p14:sldId id="683"/>
            <p14:sldId id="672"/>
            <p14:sldId id="649"/>
            <p14:sldId id="461"/>
            <p14:sldId id="554"/>
            <p14:sldId id="643"/>
            <p14:sldId id="644"/>
            <p14:sldId id="645"/>
            <p14:sldId id="651"/>
            <p14:sldId id="465"/>
            <p14:sldId id="466"/>
            <p14:sldId id="652"/>
            <p14:sldId id="467"/>
            <p14:sldId id="468"/>
            <p14:sldId id="470"/>
            <p14:sldId id="471"/>
            <p14:sldId id="472"/>
            <p14:sldId id="473"/>
            <p14:sldId id="626"/>
            <p14:sldId id="625"/>
            <p14:sldId id="675"/>
            <p14:sldId id="618"/>
            <p14:sldId id="607"/>
            <p14:sldId id="480"/>
            <p14:sldId id="481"/>
            <p14:sldId id="491"/>
            <p14:sldId id="674"/>
            <p14:sldId id="482"/>
            <p14:sldId id="483"/>
            <p14:sldId id="484"/>
            <p14:sldId id="612"/>
            <p14:sldId id="678"/>
            <p14:sldId id="677"/>
            <p14:sldId id="610"/>
            <p14:sldId id="488"/>
            <p14:sldId id="490"/>
            <p14:sldId id="492"/>
            <p14:sldId id="682"/>
            <p14:sldId id="549"/>
            <p14:sldId id="629"/>
            <p14:sldId id="681"/>
            <p14:sldId id="494"/>
            <p14:sldId id="676"/>
            <p14:sldId id="495"/>
            <p14:sldId id="631"/>
            <p14:sldId id="628"/>
            <p14:sldId id="639"/>
            <p14:sldId id="640"/>
            <p14:sldId id="680"/>
            <p14:sldId id="609"/>
            <p14:sldId id="679"/>
            <p14:sldId id="534"/>
            <p14:sldId id="543"/>
            <p14:sldId id="544"/>
            <p14:sldId id="632"/>
            <p14:sldId id="624"/>
            <p14:sldId id="662"/>
            <p14:sldId id="668"/>
            <p14:sldId id="669"/>
            <p14:sldId id="646"/>
            <p14:sldId id="664"/>
            <p14:sldId id="647"/>
            <p14:sldId id="671"/>
            <p14:sldId id="65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guide id="3" orient="horz" pos="1056">
          <p15:clr>
            <a:srgbClr val="A4A3A4"/>
          </p15:clr>
        </p15:guide>
        <p15:guide id="4">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ullis, Jenika S Miss CIV USA TRADOC USACC" initials="TJSMCUTU"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757575"/>
    <a:srgbClr val="D4E2F4"/>
    <a:srgbClr val="E7EFF9"/>
    <a:srgbClr val="FFFF99"/>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829" autoAdjust="0"/>
    <p:restoredTop sz="98261" autoAdjust="0"/>
  </p:normalViewPr>
  <p:slideViewPr>
    <p:cSldViewPr>
      <p:cViewPr varScale="1">
        <p:scale>
          <a:sx n="107" d="100"/>
          <a:sy n="107" d="100"/>
        </p:scale>
        <p:origin x="450" y="114"/>
      </p:cViewPr>
      <p:guideLst>
        <p:guide orient="horz" pos="2160"/>
        <p:guide pos="2880"/>
        <p:guide orient="horz" pos="1056"/>
        <p:guide/>
      </p:guideLst>
    </p:cSldViewPr>
  </p:slideViewPr>
  <p:outlineViewPr>
    <p:cViewPr>
      <p:scale>
        <a:sx n="33" d="100"/>
        <a:sy n="33" d="100"/>
      </p:scale>
      <p:origin x="0" y="-52920"/>
    </p:cViewPr>
  </p:outlineViewPr>
  <p:notesTextViewPr>
    <p:cViewPr>
      <p:scale>
        <a:sx n="3" d="2"/>
        <a:sy n="3" d="2"/>
      </p:scale>
      <p:origin x="0" y="0"/>
    </p:cViewPr>
  </p:notesTextViewPr>
  <p:sorterViewPr>
    <p:cViewPr varScale="1">
      <p:scale>
        <a:sx n="1" d="1"/>
        <a:sy n="1" d="1"/>
      </p:scale>
      <p:origin x="0" y="6840"/>
    </p:cViewPr>
  </p:sorterViewPr>
  <p:notesViewPr>
    <p:cSldViewPr>
      <p:cViewPr varScale="1">
        <p:scale>
          <a:sx n="85" d="100"/>
          <a:sy n="85" d="100"/>
        </p:scale>
        <p:origin x="3048"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16" Type="http://schemas.openxmlformats.org/officeDocument/2006/relationships/slide" Target="slides/slide9.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commentAuthors" Target="commentAuthors.xml"/><Relationship Id="rId5" Type="http://schemas.openxmlformats.org/officeDocument/2006/relationships/slideMaster" Target="slideMasters/slideMaster2.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handoutMaster" Target="handoutMasters/handoutMaster1.xml"/><Relationship Id="rId78"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viewProps" Target="viewProps.xml"/><Relationship Id="rId7" Type="http://schemas.openxmlformats.org/officeDocument/2006/relationships/slideMaster" Target="slideMasters/slideMaster4.xml"/><Relationship Id="rId71" Type="http://schemas.openxmlformats.org/officeDocument/2006/relationships/slide" Target="slides/slide64.xml"/><Relationship Id="rId2" Type="http://schemas.openxmlformats.org/officeDocument/2006/relationships/customXml" Target="../customXml/item2.xml"/><Relationship Id="rId29" Type="http://schemas.openxmlformats.org/officeDocument/2006/relationships/slide" Target="slides/slide22.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7-02-18T09:54:25.277" idx="1">
    <p:pos x="10" y="10"/>
    <p:text/>
    <p:extLst>
      <p:ext uri="{C676402C-5697-4E1C-873F-D02D1690AC5C}">
        <p15:threadingInfo xmlns:p15="http://schemas.microsoft.com/office/powerpoint/2012/main" timeZoneBias="30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628" cy="464184"/>
          </a:xfrm>
          <a:prstGeom prst="rect">
            <a:avLst/>
          </a:prstGeom>
        </p:spPr>
        <p:txBody>
          <a:bodyPr vert="horz" lIns="91577" tIns="45789" rIns="91577" bIns="45789"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971183" y="0"/>
            <a:ext cx="3037628" cy="464184"/>
          </a:xfrm>
          <a:prstGeom prst="rect">
            <a:avLst/>
          </a:prstGeom>
        </p:spPr>
        <p:txBody>
          <a:bodyPr vert="horz" lIns="91577" tIns="45789" rIns="91577" bIns="45789" rtlCol="0"/>
          <a:lstStyle>
            <a:lvl1pPr algn="r" fontAlgn="auto">
              <a:spcBef>
                <a:spcPts val="0"/>
              </a:spcBef>
              <a:spcAft>
                <a:spcPts val="0"/>
              </a:spcAft>
              <a:defRPr sz="1200">
                <a:latin typeface="+mn-lt"/>
                <a:cs typeface="+mn-cs"/>
              </a:defRPr>
            </a:lvl1pPr>
          </a:lstStyle>
          <a:p>
            <a:pPr>
              <a:defRPr/>
            </a:pPr>
            <a:fld id="{84F1E731-2D82-44A2-A0EE-1F63B1C5CB3F}" type="datetimeFigureOut">
              <a:rPr lang="en-US"/>
              <a:pPr>
                <a:defRPr/>
              </a:pPr>
              <a:t>10/7/2019</a:t>
            </a:fld>
            <a:endParaRPr lang="en-US"/>
          </a:p>
        </p:txBody>
      </p:sp>
      <p:sp>
        <p:nvSpPr>
          <p:cNvPr id="4" name="Footer Placeholder 3"/>
          <p:cNvSpPr>
            <a:spLocks noGrp="1"/>
          </p:cNvSpPr>
          <p:nvPr>
            <p:ph type="ftr" sz="quarter" idx="2"/>
          </p:nvPr>
        </p:nvSpPr>
        <p:spPr>
          <a:xfrm>
            <a:off x="0" y="8830627"/>
            <a:ext cx="3037628" cy="464184"/>
          </a:xfrm>
          <a:prstGeom prst="rect">
            <a:avLst/>
          </a:prstGeom>
        </p:spPr>
        <p:txBody>
          <a:bodyPr vert="horz" lIns="91577" tIns="45789" rIns="91577" bIns="45789"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971183" y="8830627"/>
            <a:ext cx="3037628" cy="464184"/>
          </a:xfrm>
          <a:prstGeom prst="rect">
            <a:avLst/>
          </a:prstGeom>
        </p:spPr>
        <p:txBody>
          <a:bodyPr vert="horz" lIns="91577" tIns="45789" rIns="91577" bIns="45789" rtlCol="0" anchor="b"/>
          <a:lstStyle>
            <a:lvl1pPr algn="r" fontAlgn="auto">
              <a:spcBef>
                <a:spcPts val="0"/>
              </a:spcBef>
              <a:spcAft>
                <a:spcPts val="0"/>
              </a:spcAft>
              <a:defRPr sz="1200">
                <a:latin typeface="+mn-lt"/>
                <a:cs typeface="+mn-cs"/>
              </a:defRPr>
            </a:lvl1pPr>
          </a:lstStyle>
          <a:p>
            <a:pPr>
              <a:defRPr/>
            </a:pPr>
            <a:fld id="{3E25BFA8-EB28-4D96-91F6-B8ABF6DC41D3}" type="slidenum">
              <a:rPr lang="en-US"/>
              <a:pPr>
                <a:defRPr/>
              </a:pPr>
              <a:t>‹#›</a:t>
            </a:fld>
            <a:endParaRPr lang="en-US"/>
          </a:p>
        </p:txBody>
      </p:sp>
    </p:spTree>
    <p:extLst>
      <p:ext uri="{BB962C8B-B14F-4D97-AF65-F5344CB8AC3E}">
        <p14:creationId xmlns:p14="http://schemas.microsoft.com/office/powerpoint/2010/main" val="5266094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628" cy="464184"/>
          </a:xfrm>
          <a:prstGeom prst="rect">
            <a:avLst/>
          </a:prstGeom>
        </p:spPr>
        <p:txBody>
          <a:bodyPr vert="horz" lIns="91577" tIns="45789" rIns="91577" bIns="45789"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971183" y="0"/>
            <a:ext cx="3037628" cy="464184"/>
          </a:xfrm>
          <a:prstGeom prst="rect">
            <a:avLst/>
          </a:prstGeom>
        </p:spPr>
        <p:txBody>
          <a:bodyPr vert="horz" lIns="91577" tIns="45789" rIns="91577" bIns="45789" rtlCol="0"/>
          <a:lstStyle>
            <a:lvl1pPr algn="r" fontAlgn="auto">
              <a:spcBef>
                <a:spcPts val="0"/>
              </a:spcBef>
              <a:spcAft>
                <a:spcPts val="0"/>
              </a:spcAft>
              <a:defRPr sz="1200">
                <a:latin typeface="+mn-lt"/>
                <a:cs typeface="+mn-cs"/>
              </a:defRPr>
            </a:lvl1pPr>
          </a:lstStyle>
          <a:p>
            <a:pPr>
              <a:defRPr/>
            </a:pPr>
            <a:fld id="{D72F284D-2E5B-4432-B666-4B5C9FFB0C29}" type="datetimeFigureOut">
              <a:rPr lang="en-US"/>
              <a:pPr>
                <a:defRPr/>
              </a:pPr>
              <a:t>10/7/2019</a:t>
            </a:fld>
            <a:endParaRPr lang="en-US"/>
          </a:p>
        </p:txBody>
      </p:sp>
      <p:sp>
        <p:nvSpPr>
          <p:cNvPr id="4" name="Slide Image Placeholder 3"/>
          <p:cNvSpPr>
            <a:spLocks noGrp="1" noRot="1" noChangeAspect="1"/>
          </p:cNvSpPr>
          <p:nvPr>
            <p:ph type="sldImg" idx="2"/>
          </p:nvPr>
        </p:nvSpPr>
        <p:spPr>
          <a:xfrm>
            <a:off x="1001713" y="527050"/>
            <a:ext cx="5006975" cy="3756025"/>
          </a:xfrm>
          <a:prstGeom prst="rect">
            <a:avLst/>
          </a:prstGeom>
          <a:noFill/>
          <a:ln w="12700">
            <a:solidFill>
              <a:prstClr val="black"/>
            </a:solidFill>
          </a:ln>
        </p:spPr>
        <p:txBody>
          <a:bodyPr vert="horz" lIns="91577" tIns="45789" rIns="91577" bIns="45789" rtlCol="0" anchor="ctr"/>
          <a:lstStyle/>
          <a:p>
            <a:pPr lvl="0"/>
            <a:endParaRPr lang="en-US" noProof="0"/>
          </a:p>
        </p:txBody>
      </p:sp>
      <p:sp>
        <p:nvSpPr>
          <p:cNvPr id="5" name="Notes Placeholder 4"/>
          <p:cNvSpPr>
            <a:spLocks noGrp="1"/>
          </p:cNvSpPr>
          <p:nvPr>
            <p:ph type="body" sz="quarter" idx="3"/>
          </p:nvPr>
        </p:nvSpPr>
        <p:spPr>
          <a:xfrm>
            <a:off x="222654" y="4416108"/>
            <a:ext cx="6565093" cy="4182427"/>
          </a:xfrm>
          <a:prstGeom prst="rect">
            <a:avLst/>
          </a:prstGeom>
        </p:spPr>
        <p:txBody>
          <a:bodyPr vert="horz" lIns="91577" tIns="45789" rIns="91577" bIns="45789"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oter Placeholder 5"/>
          <p:cNvSpPr>
            <a:spLocks noGrp="1"/>
          </p:cNvSpPr>
          <p:nvPr>
            <p:ph type="ftr" sz="quarter" idx="4"/>
          </p:nvPr>
        </p:nvSpPr>
        <p:spPr>
          <a:xfrm>
            <a:off x="0" y="8830627"/>
            <a:ext cx="3037628" cy="464184"/>
          </a:xfrm>
          <a:prstGeom prst="rect">
            <a:avLst/>
          </a:prstGeom>
        </p:spPr>
        <p:txBody>
          <a:bodyPr vert="horz" lIns="91577" tIns="45789" rIns="91577" bIns="45789"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971183" y="8830627"/>
            <a:ext cx="3037628" cy="464184"/>
          </a:xfrm>
          <a:prstGeom prst="rect">
            <a:avLst/>
          </a:prstGeom>
        </p:spPr>
        <p:txBody>
          <a:bodyPr vert="horz" lIns="91577" tIns="45789" rIns="91577" bIns="45789" rtlCol="0" anchor="b"/>
          <a:lstStyle>
            <a:lvl1pPr algn="r" fontAlgn="auto">
              <a:spcBef>
                <a:spcPts val="0"/>
              </a:spcBef>
              <a:spcAft>
                <a:spcPts val="0"/>
              </a:spcAft>
              <a:defRPr sz="1200">
                <a:latin typeface="+mn-lt"/>
                <a:cs typeface="+mn-cs"/>
              </a:defRPr>
            </a:lvl1pPr>
          </a:lstStyle>
          <a:p>
            <a:pPr>
              <a:defRPr/>
            </a:pPr>
            <a:fld id="{5A5C9576-E7F8-4D0A-AA55-4388916613C5}" type="slidenum">
              <a:rPr lang="en-US"/>
              <a:pPr>
                <a:defRPr/>
              </a:pPr>
              <a:t>‹#›</a:t>
            </a:fld>
            <a:endParaRPr lang="en-US"/>
          </a:p>
        </p:txBody>
      </p:sp>
    </p:spTree>
    <p:extLst>
      <p:ext uri="{BB962C8B-B14F-4D97-AF65-F5344CB8AC3E}">
        <p14:creationId xmlns:p14="http://schemas.microsoft.com/office/powerpoint/2010/main" val="12122514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A5C9576-E7F8-4D0A-AA55-4388916613C5}" type="slidenum">
              <a:rPr lang="en-US" smtClean="0"/>
              <a:pPr>
                <a:defRPr/>
              </a:pPr>
              <a:t>3</a:t>
            </a:fld>
            <a:endParaRPr lang="en-US"/>
          </a:p>
        </p:txBody>
      </p:sp>
    </p:spTree>
    <p:extLst>
      <p:ext uri="{BB962C8B-B14F-4D97-AF65-F5344CB8AC3E}">
        <p14:creationId xmlns:p14="http://schemas.microsoft.com/office/powerpoint/2010/main" val="2172294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A5C9576-E7F8-4D0A-AA55-4388916613C5}" type="slidenum">
              <a:rPr lang="en-US" smtClean="0"/>
              <a:pPr>
                <a:defRPr/>
              </a:pPr>
              <a:t>4</a:t>
            </a:fld>
            <a:endParaRPr lang="en-US"/>
          </a:p>
        </p:txBody>
      </p:sp>
    </p:spTree>
    <p:extLst>
      <p:ext uri="{BB962C8B-B14F-4D97-AF65-F5344CB8AC3E}">
        <p14:creationId xmlns:p14="http://schemas.microsoft.com/office/powerpoint/2010/main" val="65213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A5C9576-E7F8-4D0A-AA55-4388916613C5}" type="slidenum">
              <a:rPr lang="en-US" smtClean="0"/>
              <a:pPr>
                <a:defRPr/>
              </a:pPr>
              <a:t>5</a:t>
            </a:fld>
            <a:endParaRPr lang="en-US"/>
          </a:p>
        </p:txBody>
      </p:sp>
    </p:spTree>
    <p:extLst>
      <p:ext uri="{BB962C8B-B14F-4D97-AF65-F5344CB8AC3E}">
        <p14:creationId xmlns:p14="http://schemas.microsoft.com/office/powerpoint/2010/main" val="2199913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A5C9576-E7F8-4D0A-AA55-4388916613C5}" type="slidenum">
              <a:rPr lang="en-US" smtClean="0"/>
              <a:pPr>
                <a:defRPr/>
              </a:pPr>
              <a:t>6</a:t>
            </a:fld>
            <a:endParaRPr lang="en-US"/>
          </a:p>
        </p:txBody>
      </p:sp>
    </p:spTree>
    <p:extLst>
      <p:ext uri="{BB962C8B-B14F-4D97-AF65-F5344CB8AC3E}">
        <p14:creationId xmlns:p14="http://schemas.microsoft.com/office/powerpoint/2010/main" val="1007855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A5C9576-E7F8-4D0A-AA55-4388916613C5}" type="slidenum">
              <a:rPr lang="en-US" smtClean="0"/>
              <a:pPr>
                <a:defRPr/>
              </a:pPr>
              <a:t>7</a:t>
            </a:fld>
            <a:endParaRPr lang="en-US"/>
          </a:p>
        </p:txBody>
      </p:sp>
    </p:spTree>
    <p:extLst>
      <p:ext uri="{BB962C8B-B14F-4D97-AF65-F5344CB8AC3E}">
        <p14:creationId xmlns:p14="http://schemas.microsoft.com/office/powerpoint/2010/main" val="3963614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A5C9576-E7F8-4D0A-AA55-4388916613C5}" type="slidenum">
              <a:rPr lang="en-US" smtClean="0"/>
              <a:pPr>
                <a:defRPr/>
              </a:pPr>
              <a:t>8</a:t>
            </a:fld>
            <a:endParaRPr lang="en-US"/>
          </a:p>
        </p:txBody>
      </p:sp>
    </p:spTree>
    <p:extLst>
      <p:ext uri="{BB962C8B-B14F-4D97-AF65-F5344CB8AC3E}">
        <p14:creationId xmlns:p14="http://schemas.microsoft.com/office/powerpoint/2010/main" val="26777298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5A5C9576-E7F8-4D0A-AA55-4388916613C5}" type="slidenum">
              <a:rPr lang="en-US" smtClean="0"/>
              <a:pPr>
                <a:defRPr/>
              </a:pPr>
              <a:t>9</a:t>
            </a:fld>
            <a:endParaRPr lang="en-US"/>
          </a:p>
        </p:txBody>
      </p:sp>
    </p:spTree>
    <p:extLst>
      <p:ext uri="{BB962C8B-B14F-4D97-AF65-F5344CB8AC3E}">
        <p14:creationId xmlns:p14="http://schemas.microsoft.com/office/powerpoint/2010/main" val="15740133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A5C9576-E7F8-4D0A-AA55-4388916613C5}" type="slidenum">
              <a:rPr lang="en-US" smtClean="0"/>
              <a:pPr>
                <a:defRPr/>
              </a:pPr>
              <a:t>10</a:t>
            </a:fld>
            <a:endParaRPr lang="en-US"/>
          </a:p>
        </p:txBody>
      </p:sp>
    </p:spTree>
    <p:extLst>
      <p:ext uri="{BB962C8B-B14F-4D97-AF65-F5344CB8AC3E}">
        <p14:creationId xmlns:p14="http://schemas.microsoft.com/office/powerpoint/2010/main" val="22960124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A5C9576-E7F8-4D0A-AA55-4388916613C5}" type="slidenum">
              <a:rPr lang="en-US" smtClean="0"/>
              <a:pPr>
                <a:defRPr/>
              </a:pPr>
              <a:t>11</a:t>
            </a:fld>
            <a:endParaRPr lang="en-US"/>
          </a:p>
        </p:txBody>
      </p:sp>
    </p:spTree>
    <p:extLst>
      <p:ext uri="{BB962C8B-B14F-4D97-AF65-F5344CB8AC3E}">
        <p14:creationId xmlns:p14="http://schemas.microsoft.com/office/powerpoint/2010/main" val="41509293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A5C9576-E7F8-4D0A-AA55-4388916613C5}" type="slidenum">
              <a:rPr lang="en-US" smtClean="0"/>
              <a:pPr>
                <a:defRPr/>
              </a:pPr>
              <a:t>12</a:t>
            </a:fld>
            <a:endParaRPr lang="en-US"/>
          </a:p>
        </p:txBody>
      </p:sp>
    </p:spTree>
    <p:extLst>
      <p:ext uri="{BB962C8B-B14F-4D97-AF65-F5344CB8AC3E}">
        <p14:creationId xmlns:p14="http://schemas.microsoft.com/office/powerpoint/2010/main" val="33765883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5A5C9576-E7F8-4D0A-AA55-4388916613C5}" type="slidenum">
              <a:rPr lang="en-US" smtClean="0"/>
              <a:pPr>
                <a:defRPr/>
              </a:pPr>
              <a:t>13</a:t>
            </a:fld>
            <a:endParaRPr lang="en-US"/>
          </a:p>
        </p:txBody>
      </p:sp>
    </p:spTree>
    <p:extLst>
      <p:ext uri="{BB962C8B-B14F-4D97-AF65-F5344CB8AC3E}">
        <p14:creationId xmlns:p14="http://schemas.microsoft.com/office/powerpoint/2010/main" val="24626197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11381FAB-09A7-4DE6-AE3B-D6BF8077B184}" type="datetime1">
              <a:rPr lang="en-US" smtClean="0"/>
              <a:pPr>
                <a:defRPr/>
              </a:pPr>
              <a:t>10/7/2019</a:t>
            </a:fld>
            <a:endParaRPr lang="en-US" dirty="0"/>
          </a:p>
        </p:txBody>
      </p:sp>
      <p:sp>
        <p:nvSpPr>
          <p:cNvPr id="5" name="Slide Number Placeholder 4"/>
          <p:cNvSpPr>
            <a:spLocks noGrp="1"/>
          </p:cNvSpPr>
          <p:nvPr>
            <p:ph type="sldNum" sz="quarter" idx="11"/>
          </p:nvPr>
        </p:nvSpPr>
        <p:spPr/>
        <p:txBody>
          <a:bodyPr/>
          <a:lstStyle/>
          <a:p>
            <a:pPr>
              <a:defRPr/>
            </a:pPr>
            <a:fld id="{2F1C855B-0C9B-4C29-AD5D-A497634F3994}" type="slidenum">
              <a:rPr lang="en-US" smtClean="0"/>
              <a:pPr>
                <a:defRPr/>
              </a:pPr>
              <a:t>14</a:t>
            </a:fld>
            <a:endParaRPr lang="en-US" dirty="0"/>
          </a:p>
        </p:txBody>
      </p:sp>
    </p:spTree>
    <p:extLst>
      <p:ext uri="{BB962C8B-B14F-4D97-AF65-F5344CB8AC3E}">
        <p14:creationId xmlns:p14="http://schemas.microsoft.com/office/powerpoint/2010/main" val="12295077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A5C9576-E7F8-4D0A-AA55-4388916613C5}" type="slidenum">
              <a:rPr lang="en-US" smtClean="0"/>
              <a:pPr>
                <a:defRPr/>
              </a:pPr>
              <a:t>15</a:t>
            </a:fld>
            <a:endParaRPr lang="en-US"/>
          </a:p>
        </p:txBody>
      </p:sp>
    </p:spTree>
    <p:extLst>
      <p:ext uri="{BB962C8B-B14F-4D97-AF65-F5344CB8AC3E}">
        <p14:creationId xmlns:p14="http://schemas.microsoft.com/office/powerpoint/2010/main" val="38641486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A5C9576-E7F8-4D0A-AA55-4388916613C5}" type="slidenum">
              <a:rPr lang="en-US" smtClean="0"/>
              <a:pPr>
                <a:defRPr/>
              </a:pPr>
              <a:t>16</a:t>
            </a:fld>
            <a:endParaRPr lang="en-US"/>
          </a:p>
        </p:txBody>
      </p:sp>
    </p:spTree>
    <p:extLst>
      <p:ext uri="{BB962C8B-B14F-4D97-AF65-F5344CB8AC3E}">
        <p14:creationId xmlns:p14="http://schemas.microsoft.com/office/powerpoint/2010/main" val="507486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A5C9576-E7F8-4D0A-AA55-4388916613C5}" type="slidenum">
              <a:rPr lang="en-US" smtClean="0"/>
              <a:pPr>
                <a:defRPr/>
              </a:pPr>
              <a:t>17</a:t>
            </a:fld>
            <a:endParaRPr lang="en-US"/>
          </a:p>
        </p:txBody>
      </p:sp>
    </p:spTree>
    <p:extLst>
      <p:ext uri="{BB962C8B-B14F-4D97-AF65-F5344CB8AC3E}">
        <p14:creationId xmlns:p14="http://schemas.microsoft.com/office/powerpoint/2010/main" val="24890895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A5C9576-E7F8-4D0A-AA55-4388916613C5}" type="slidenum">
              <a:rPr lang="en-US" smtClean="0"/>
              <a:pPr>
                <a:defRPr/>
              </a:pPr>
              <a:t>18</a:t>
            </a:fld>
            <a:endParaRPr lang="en-US"/>
          </a:p>
        </p:txBody>
      </p:sp>
    </p:spTree>
    <p:extLst>
      <p:ext uri="{BB962C8B-B14F-4D97-AF65-F5344CB8AC3E}">
        <p14:creationId xmlns:p14="http://schemas.microsoft.com/office/powerpoint/2010/main" val="38693091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A5C9576-E7F8-4D0A-AA55-4388916613C5}" type="slidenum">
              <a:rPr lang="en-US" smtClean="0"/>
              <a:pPr>
                <a:defRPr/>
              </a:pPr>
              <a:t>30</a:t>
            </a:fld>
            <a:endParaRPr lang="en-US"/>
          </a:p>
        </p:txBody>
      </p:sp>
    </p:spTree>
    <p:extLst>
      <p:ext uri="{BB962C8B-B14F-4D97-AF65-F5344CB8AC3E}">
        <p14:creationId xmlns:p14="http://schemas.microsoft.com/office/powerpoint/2010/main" val="16500991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A5C9576-E7F8-4D0A-AA55-4388916613C5}" type="slidenum">
              <a:rPr lang="en-US" smtClean="0"/>
              <a:pPr>
                <a:defRPr/>
              </a:pPr>
              <a:t>31</a:t>
            </a:fld>
            <a:endParaRPr lang="en-US"/>
          </a:p>
        </p:txBody>
      </p:sp>
    </p:spTree>
    <p:extLst>
      <p:ext uri="{BB962C8B-B14F-4D97-AF65-F5344CB8AC3E}">
        <p14:creationId xmlns:p14="http://schemas.microsoft.com/office/powerpoint/2010/main" val="18124130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A5C9576-E7F8-4D0A-AA55-4388916613C5}" type="slidenum">
              <a:rPr lang="en-US" smtClean="0"/>
              <a:pPr>
                <a:defRPr/>
              </a:pPr>
              <a:t>53</a:t>
            </a:fld>
            <a:endParaRPr lang="en-US"/>
          </a:p>
        </p:txBody>
      </p:sp>
    </p:spTree>
    <p:extLst>
      <p:ext uri="{BB962C8B-B14F-4D97-AF65-F5344CB8AC3E}">
        <p14:creationId xmlns:p14="http://schemas.microsoft.com/office/powerpoint/2010/main" val="15924316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dirty="0">
                <a:latin typeface="Arial" panose="020B0604020202020204" pitchFamily="34" charset="0"/>
                <a:cs typeface="Arial" panose="020B0604020202020204" pitchFamily="34" charset="0"/>
              </a:rPr>
              <a:t>Health Insurance/Health</a:t>
            </a:r>
            <a:r>
              <a:rPr lang="en-US" baseline="0" dirty="0">
                <a:latin typeface="Arial" panose="020B0604020202020204" pitchFamily="34" charset="0"/>
                <a:cs typeface="Arial" panose="020B0604020202020204" pitchFamily="34" charset="0"/>
              </a:rPr>
              <a:t> fees</a:t>
            </a:r>
          </a:p>
          <a:p>
            <a:pPr marL="0" lvl="0" indent="0">
              <a:spcBef>
                <a:spcPts val="0"/>
              </a:spcBef>
              <a:buFontTx/>
              <a:buNone/>
              <a:defRPr/>
            </a:pPr>
            <a:r>
              <a:rPr lang="en-US" kern="0" dirty="0">
                <a:latin typeface="Arial" panose="020B0604020202020204" pitchFamily="34" charset="0"/>
                <a:cs typeface="Arial" panose="020B0604020202020204" pitchFamily="34" charset="0"/>
              </a:rPr>
              <a:t>a.  When the school requires full health insurance, and it is the students choice to purchase the school policy or independent policy, the school policy premiums may be payable as a miscellaneous fee. </a:t>
            </a:r>
          </a:p>
          <a:p>
            <a:pPr marL="0" lvl="0" indent="0">
              <a:spcBef>
                <a:spcPts val="0"/>
              </a:spcBef>
              <a:buFontTx/>
              <a:buNone/>
              <a:defRPr/>
            </a:pPr>
            <a:r>
              <a:rPr lang="en-US" kern="0" dirty="0">
                <a:latin typeface="Arial" panose="020B0604020202020204" pitchFamily="34" charset="0"/>
                <a:cs typeface="Arial" panose="020B0604020202020204" pitchFamily="34" charset="0"/>
              </a:rPr>
              <a:t>b.  If all students are required to purchase the school’s health insurance, the policy premiums are payable as an authorized reimbursable fee.</a:t>
            </a:r>
          </a:p>
          <a:p>
            <a:pPr marL="228600" lvl="0" indent="-228600">
              <a:spcBef>
                <a:spcPts val="0"/>
              </a:spcBef>
              <a:buFontTx/>
              <a:buAutoNum type="alphaLcPeriod" startAt="3"/>
              <a:defRPr/>
            </a:pPr>
            <a:r>
              <a:rPr lang="en-US" kern="0" dirty="0">
                <a:latin typeface="Arial" panose="020B0604020202020204" pitchFamily="34" charset="0"/>
                <a:cs typeface="Arial" panose="020B0604020202020204" pitchFamily="34" charset="0"/>
              </a:rPr>
              <a:t>All other Cadets will be reimbursed for health insurance</a:t>
            </a:r>
            <a:r>
              <a:rPr lang="en-US" kern="0" baseline="0" dirty="0">
                <a:latin typeface="Arial" panose="020B0604020202020204" pitchFamily="34" charset="0"/>
                <a:cs typeface="Arial" panose="020B0604020202020204" pitchFamily="34" charset="0"/>
              </a:rPr>
              <a:t> up to $1000.00 annual cap.</a:t>
            </a:r>
          </a:p>
          <a:p>
            <a:pPr lvl="0">
              <a:spcBef>
                <a:spcPts val="0"/>
              </a:spcBef>
              <a:buFontTx/>
              <a:buAutoNum type="alphaLcPeriod" startAt="3"/>
              <a:defRPr/>
            </a:pPr>
            <a:r>
              <a:rPr lang="en-US" kern="0" baseline="0" dirty="0">
                <a:latin typeface="Arial" panose="020B0604020202020204" pitchFamily="34" charset="0"/>
                <a:cs typeface="Arial" panose="020B0604020202020204" pitchFamily="34" charset="0"/>
              </a:rPr>
              <a:t>  VA covers ROTC Cadets, and those who are applicants to the program for serious injuries (permanent in nature) when participating in ROTC activities.  Workman’s Compensation (through DOL) covers ROTC Cadets, and those who are applicants to the program for less serious injuries (temporary in nature) when participating in ROTC activities.  </a:t>
            </a:r>
            <a:r>
              <a:rPr lang="en-US" kern="0" dirty="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5C9576-E7F8-4D0A-AA55-4388916613C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382393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5C9576-E7F8-4D0A-AA55-4388916613C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253327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5C9576-E7F8-4D0A-AA55-4388916613C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29141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5C9576-E7F8-4D0A-AA55-4388916613C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214096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Notes Placeholder 2"/>
          <p:cNvSpPr>
            <a:spLocks noGrp="1"/>
          </p:cNvSpPr>
          <p:nvPr>
            <p:ph type="body" idx="1"/>
          </p:nvPr>
        </p:nvSpPr>
        <p:spPr bwMode="auto">
          <a:xfrm>
            <a:off x="1012825" y="4419600"/>
            <a:ext cx="5140325" cy="41830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tabLst>
                <a:tab pos="271463" algn="l"/>
              </a:tabLst>
            </a:pPr>
            <a:r>
              <a:rPr lang="en-US" altLang="en-US">
                <a:latin typeface="Book Antiqua" panose="02040602050305030304" pitchFamily="18" charset="0"/>
              </a:rPr>
              <a:t>	</a:t>
            </a:r>
          </a:p>
        </p:txBody>
      </p:sp>
      <p:sp>
        <p:nvSpPr>
          <p:cNvPr id="88068"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E46A685-19F8-4B14-9461-F0D778944024}"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6" name="Notes Placeholder 2"/>
          <p:cNvSpPr txBox="1">
            <a:spLocks/>
          </p:cNvSpPr>
          <p:nvPr/>
        </p:nvSpPr>
        <p:spPr bwMode="auto">
          <a:xfrm>
            <a:off x="990600" y="4419600"/>
            <a:ext cx="5029200" cy="4183063"/>
          </a:xfrm>
          <a:prstGeom prst="rect">
            <a:avLst/>
          </a:prstGeom>
          <a:noFill/>
          <a:ln w="9525">
            <a:noFill/>
            <a:miter lim="800000"/>
            <a:headEnd/>
            <a:tailEnd/>
          </a:ln>
          <a:effectLst/>
        </p:spPr>
        <p:txBody>
          <a:bodyPr lIns="91430" tIns="45716" rIns="91430" bIns="45716"/>
          <a:lstStyle/>
          <a:p>
            <a:pPr marL="0" marR="0" lvl="0" indent="0" algn="l" defTabSz="914400" rtl="0" eaLnBrk="0" fontAlgn="base" latinLnBrk="0" hangingPunct="0">
              <a:lnSpc>
                <a:spcPct val="80000"/>
              </a:lnSpc>
              <a:spcBef>
                <a:spcPct val="30000"/>
              </a:spcBef>
              <a:spcAft>
                <a:spcPct val="0"/>
              </a:spcAft>
              <a:buClrTx/>
              <a:buSzTx/>
              <a:buFontTx/>
              <a:buNone/>
              <a:tabLst>
                <a:tab pos="273022" algn="l"/>
                <a:tab pos="455566" algn="l"/>
              </a:tabLst>
              <a:defRPr/>
            </a:pPr>
            <a:r>
              <a:rPr kumimoji="0" lang="en-US" sz="1200" b="1" i="0" u="none" strike="noStrike" kern="1200" cap="none" spc="0" normalizeH="0" baseline="0" noProof="0" dirty="0">
                <a:ln>
                  <a:noFill/>
                </a:ln>
                <a:solidFill>
                  <a:prstClr val="black"/>
                </a:solidFill>
                <a:effectLst/>
                <a:uLnTx/>
                <a:uFillTx/>
                <a:latin typeface="Arial" charset="0"/>
                <a:ea typeface="+mn-ea"/>
                <a:cs typeface="Arial" charset="0"/>
              </a:rPr>
              <a:t>Additional  Common Mistakes</a:t>
            </a:r>
          </a:p>
          <a:p>
            <a:pPr marL="0" marR="0" lvl="0" indent="0" algn="l" defTabSz="914400" rtl="0" eaLnBrk="0" fontAlgn="base" latinLnBrk="0" hangingPunct="0">
              <a:lnSpc>
                <a:spcPct val="80000"/>
              </a:lnSpc>
              <a:spcBef>
                <a:spcPct val="30000"/>
              </a:spcBef>
              <a:spcAft>
                <a:spcPct val="0"/>
              </a:spcAft>
              <a:buClrTx/>
              <a:buSzTx/>
              <a:buFontTx/>
              <a:buNone/>
              <a:tabLst>
                <a:tab pos="273022" algn="l"/>
                <a:tab pos="455566" algn="l"/>
              </a:tabLst>
              <a:defRPr/>
            </a:pPr>
            <a:r>
              <a:rPr kumimoji="0" lang="en-US" sz="1200" b="0" i="0" u="none" strike="noStrike" kern="1200" cap="none" spc="0" normalizeH="0" baseline="0" noProof="0" dirty="0">
                <a:ln>
                  <a:noFill/>
                </a:ln>
                <a:solidFill>
                  <a:prstClr val="black"/>
                </a:solidFill>
                <a:effectLst/>
                <a:uLnTx/>
                <a:uFillTx/>
                <a:latin typeface="Arial" charset="0"/>
                <a:ea typeface="+mn-ea"/>
                <a:cs typeface="Arial" charset="0"/>
              </a:rPr>
              <a:t>OBL report not signed</a:t>
            </a:r>
          </a:p>
          <a:p>
            <a:pPr marL="0" marR="0" lvl="0" indent="0" algn="l" defTabSz="914400" rtl="0" eaLnBrk="0" fontAlgn="base" latinLnBrk="0" hangingPunct="0">
              <a:lnSpc>
                <a:spcPct val="80000"/>
              </a:lnSpc>
              <a:spcBef>
                <a:spcPct val="30000"/>
              </a:spcBef>
              <a:spcAft>
                <a:spcPct val="0"/>
              </a:spcAft>
              <a:buClrTx/>
              <a:buSzTx/>
              <a:buFontTx/>
              <a:buNone/>
              <a:tabLst>
                <a:tab pos="273022" algn="l"/>
                <a:tab pos="455566" algn="l"/>
              </a:tabLst>
              <a:defRPr/>
            </a:pPr>
            <a:r>
              <a:rPr kumimoji="0" lang="en-US" sz="1200" b="0" i="0" u="none" strike="noStrike" kern="1200" cap="none" spc="0" normalizeH="0" baseline="0" noProof="0" dirty="0">
                <a:ln>
                  <a:noFill/>
                </a:ln>
                <a:solidFill>
                  <a:prstClr val="black"/>
                </a:solidFill>
                <a:effectLst/>
                <a:uLnTx/>
                <a:uFillTx/>
                <a:latin typeface="Arial" charset="0"/>
                <a:ea typeface="+mn-ea"/>
                <a:cs typeface="Arial" charset="0"/>
              </a:rPr>
              <a:t>Room and Board elected, but validated Tuition and Fees in CCIMM</a:t>
            </a:r>
          </a:p>
          <a:p>
            <a:pPr marL="0" marR="0" lvl="0" indent="0" algn="l" defTabSz="914400" rtl="0" eaLnBrk="0" fontAlgn="base" latinLnBrk="0" hangingPunct="0">
              <a:lnSpc>
                <a:spcPct val="80000"/>
              </a:lnSpc>
              <a:spcBef>
                <a:spcPct val="30000"/>
              </a:spcBef>
              <a:spcAft>
                <a:spcPct val="0"/>
              </a:spcAft>
              <a:buClrTx/>
              <a:buSzTx/>
              <a:buFontTx/>
              <a:buNone/>
              <a:tabLst>
                <a:tab pos="273022" algn="l"/>
                <a:tab pos="455566" algn="l"/>
              </a:tabLst>
              <a:defRPr/>
            </a:pPr>
            <a:r>
              <a:rPr kumimoji="0" lang="en-US" sz="1200" b="0" i="0" u="none" strike="noStrike" kern="1200" cap="none" spc="0" normalizeH="0" baseline="0" noProof="0" dirty="0">
                <a:ln>
                  <a:noFill/>
                </a:ln>
                <a:solidFill>
                  <a:prstClr val="black"/>
                </a:solidFill>
                <a:effectLst/>
                <a:uLnTx/>
                <a:uFillTx/>
                <a:latin typeface="Arial" charset="0"/>
                <a:ea typeface="+mn-ea"/>
                <a:cs typeface="Arial" charset="0"/>
              </a:rPr>
              <a:t>Cadet paid, but receipts not clear</a:t>
            </a:r>
          </a:p>
          <a:p>
            <a:pPr marL="0" marR="0" lvl="0" indent="0" algn="l" defTabSz="914400" rtl="0" eaLnBrk="0" fontAlgn="base" latinLnBrk="0" hangingPunct="0">
              <a:lnSpc>
                <a:spcPct val="80000"/>
              </a:lnSpc>
              <a:spcBef>
                <a:spcPct val="30000"/>
              </a:spcBef>
              <a:spcAft>
                <a:spcPct val="0"/>
              </a:spcAft>
              <a:buClrTx/>
              <a:buSzTx/>
              <a:buFontTx/>
              <a:buNone/>
              <a:tabLst>
                <a:tab pos="273022" algn="l"/>
                <a:tab pos="455566" algn="l"/>
              </a:tabLst>
              <a:defRPr/>
            </a:pPr>
            <a:r>
              <a:rPr kumimoji="0" lang="en-US" sz="1200" b="0" i="0" u="none" strike="noStrike" kern="1200" cap="none" spc="0" normalizeH="0" baseline="0" noProof="0" dirty="0">
                <a:ln>
                  <a:noFill/>
                </a:ln>
                <a:solidFill>
                  <a:prstClr val="black"/>
                </a:solidFill>
                <a:effectLst/>
                <a:uLnTx/>
                <a:uFillTx/>
                <a:latin typeface="Arial" charset="0"/>
                <a:ea typeface="+mn-ea"/>
                <a:cs typeface="Arial" charset="0"/>
              </a:rPr>
              <a:t>No approval for extension of benefits (to include summer benefits)</a:t>
            </a:r>
          </a:p>
          <a:p>
            <a:pPr marL="0" marR="0" lvl="0" indent="0" algn="l" defTabSz="914400" rtl="0" eaLnBrk="0" fontAlgn="base" latinLnBrk="0" hangingPunct="0">
              <a:lnSpc>
                <a:spcPct val="80000"/>
              </a:lnSpc>
              <a:spcBef>
                <a:spcPct val="30000"/>
              </a:spcBef>
              <a:spcAft>
                <a:spcPct val="0"/>
              </a:spcAft>
              <a:buClrTx/>
              <a:buSzTx/>
              <a:buFontTx/>
              <a:buNone/>
              <a:tabLst>
                <a:tab pos="273022" algn="l"/>
                <a:tab pos="455566" algn="l"/>
              </a:tabLst>
              <a:defRPr/>
            </a:pPr>
            <a:r>
              <a:rPr kumimoji="0" lang="en-US" sz="1200" b="0" i="0" u="none" strike="noStrike" kern="1200" cap="none" spc="0" normalizeH="0" baseline="0" noProof="0" dirty="0">
                <a:ln>
                  <a:noFill/>
                </a:ln>
                <a:solidFill>
                  <a:prstClr val="black"/>
                </a:solidFill>
                <a:effectLst/>
                <a:uLnTx/>
                <a:uFillTx/>
                <a:latin typeface="Arial" charset="0"/>
                <a:ea typeface="+mn-ea"/>
                <a:cs typeface="Arial" charset="0"/>
              </a:rPr>
              <a:t>Less than full-time student (not in last semester of MS IV year)</a:t>
            </a:r>
          </a:p>
          <a:p>
            <a:pPr marL="0" marR="0" lvl="0" indent="0" algn="l" defTabSz="914400" rtl="0" eaLnBrk="0" fontAlgn="base" latinLnBrk="0" hangingPunct="0">
              <a:lnSpc>
                <a:spcPct val="80000"/>
              </a:lnSpc>
              <a:spcBef>
                <a:spcPct val="30000"/>
              </a:spcBef>
              <a:spcAft>
                <a:spcPct val="0"/>
              </a:spcAft>
              <a:buClrTx/>
              <a:buSzTx/>
              <a:buFontTx/>
              <a:buNone/>
              <a:tabLst>
                <a:tab pos="273022" algn="l"/>
                <a:tab pos="455566" algn="l"/>
              </a:tabLst>
              <a:defRPr/>
            </a:pPr>
            <a:r>
              <a:rPr kumimoji="0" lang="en-US" sz="1200" b="0" i="0" u="none" strike="noStrike" kern="1200" cap="none" spc="0" normalizeH="0" baseline="0" noProof="0" dirty="0">
                <a:ln>
                  <a:noFill/>
                </a:ln>
                <a:solidFill>
                  <a:prstClr val="black"/>
                </a:solidFill>
                <a:effectLst/>
                <a:uLnTx/>
                <a:uFillTx/>
                <a:latin typeface="Arial" charset="0"/>
                <a:ea typeface="+mn-ea"/>
                <a:cs typeface="Arial" charset="0"/>
              </a:rPr>
              <a:t>Early Commissioning Program payments missing memorandum </a:t>
            </a:r>
          </a:p>
          <a:p>
            <a:pPr marL="0" marR="0" lvl="0" indent="0" algn="l" defTabSz="914400" rtl="0" eaLnBrk="0" fontAlgn="base" latinLnBrk="0" hangingPunct="0">
              <a:lnSpc>
                <a:spcPct val="80000"/>
              </a:lnSpc>
              <a:spcBef>
                <a:spcPct val="30000"/>
              </a:spcBef>
              <a:spcAft>
                <a:spcPct val="0"/>
              </a:spcAft>
              <a:buClrTx/>
              <a:buSzTx/>
              <a:buFontTx/>
              <a:buNone/>
              <a:tabLst>
                <a:tab pos="273022" algn="l"/>
                <a:tab pos="455566" algn="l"/>
              </a:tabLst>
              <a:defRPr/>
            </a:pPr>
            <a:r>
              <a:rPr kumimoji="0" lang="en-US" sz="1200" b="0" i="0" u="none" strike="noStrike" kern="1200" cap="none" spc="0" normalizeH="0" baseline="0" noProof="0" dirty="0">
                <a:ln>
                  <a:noFill/>
                </a:ln>
                <a:solidFill>
                  <a:prstClr val="black"/>
                </a:solidFill>
                <a:effectLst/>
                <a:uLnTx/>
                <a:uFillTx/>
                <a:latin typeface="Arial" charset="0"/>
                <a:ea typeface="+mn-ea"/>
                <a:cs typeface="Arial" charset="0"/>
              </a:rPr>
              <a:t>Nurse reimbursement for more than what is authorized</a:t>
            </a:r>
          </a:p>
          <a:p>
            <a:pPr marL="0" marR="0" lvl="0" indent="0" algn="l" defTabSz="914400" rtl="0" eaLnBrk="0" fontAlgn="base" latinLnBrk="0" hangingPunct="0">
              <a:lnSpc>
                <a:spcPct val="80000"/>
              </a:lnSpc>
              <a:spcBef>
                <a:spcPct val="30000"/>
              </a:spcBef>
              <a:spcAft>
                <a:spcPct val="0"/>
              </a:spcAft>
              <a:buClrTx/>
              <a:buSzTx/>
              <a:buFontTx/>
              <a:buNone/>
              <a:tabLst>
                <a:tab pos="273022" algn="l"/>
                <a:tab pos="455566" algn="l"/>
              </a:tabLst>
              <a:defRPr/>
            </a:pPr>
            <a:r>
              <a:rPr kumimoji="0" lang="en-US" sz="1200" b="0" i="0" u="none" strike="noStrike" kern="1200" cap="none" spc="0" normalizeH="0" baseline="0" noProof="0" dirty="0">
                <a:ln>
                  <a:noFill/>
                </a:ln>
                <a:solidFill>
                  <a:prstClr val="black"/>
                </a:solidFill>
                <a:effectLst/>
                <a:uLnTx/>
                <a:uFillTx/>
                <a:latin typeface="Arial" charset="0"/>
                <a:ea typeface="+mn-ea"/>
                <a:cs typeface="Arial" charset="0"/>
              </a:rPr>
              <a:t>Cadet paid for NCLEX-Review and/or NCLEX-Test after graduation</a:t>
            </a:r>
          </a:p>
          <a:p>
            <a:pPr marL="0" marR="0" lvl="0" indent="0" algn="l" defTabSz="914400" rtl="0" eaLnBrk="0" fontAlgn="base" latinLnBrk="0" hangingPunct="0">
              <a:lnSpc>
                <a:spcPct val="80000"/>
              </a:lnSpc>
              <a:spcBef>
                <a:spcPct val="30000"/>
              </a:spcBef>
              <a:spcAft>
                <a:spcPct val="0"/>
              </a:spcAft>
              <a:buClrTx/>
              <a:buSzTx/>
              <a:buFontTx/>
              <a:buNone/>
              <a:tabLst>
                <a:tab pos="273022" algn="l"/>
                <a:tab pos="455566" algn="l"/>
              </a:tabLst>
              <a:defRPr/>
            </a:pPr>
            <a:r>
              <a:rPr kumimoji="0" lang="en-US" sz="1200" b="0" i="0" u="none" strike="noStrike" kern="1200" cap="none" spc="0" normalizeH="0" baseline="0" noProof="0" dirty="0">
                <a:ln>
                  <a:noFill/>
                </a:ln>
                <a:solidFill>
                  <a:prstClr val="black"/>
                </a:solidFill>
                <a:effectLst/>
                <a:uLnTx/>
                <a:uFillTx/>
                <a:latin typeface="Arial" charset="0"/>
                <a:ea typeface="+mn-ea"/>
                <a:cs typeface="Arial" charset="0"/>
              </a:rPr>
              <a:t>Reimbursement for Nurse State License</a:t>
            </a:r>
            <a:endParaRPr kumimoji="0" lang="en-US" sz="1200" b="1"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5721804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jpeg"/><Relationship Id="rId2" Type="http://schemas.openxmlformats.org/officeDocument/2006/relationships/image" Target="../media/image5.jpeg"/><Relationship Id="rId1" Type="http://schemas.openxmlformats.org/officeDocument/2006/relationships/slideMaster" Target="../slideMasters/slideMaster2.xml"/><Relationship Id="rId6" Type="http://schemas.openxmlformats.org/officeDocument/2006/relationships/image" Target="../media/image2.png"/><Relationship Id="rId5" Type="http://schemas.openxmlformats.org/officeDocument/2006/relationships/image" Target="../media/image8.jpeg"/><Relationship Id="rId4" Type="http://schemas.openxmlformats.org/officeDocument/2006/relationships/image" Target="../media/image7.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122" name="Rectangle 2"/>
          <p:cNvSpPr>
            <a:spLocks noGrp="1" noChangeArrowheads="1"/>
          </p:cNvSpPr>
          <p:nvPr>
            <p:ph type="ctrTitle" hasCustomPrompt="1"/>
          </p:nvPr>
        </p:nvSpPr>
        <p:spPr>
          <a:xfrm>
            <a:off x="685800" y="2130425"/>
            <a:ext cx="7772400" cy="1470025"/>
          </a:xfrm>
        </p:spPr>
        <p:txBody>
          <a:bodyPr>
            <a:normAutofit/>
          </a:bodyPr>
          <a:lstStyle>
            <a:lvl1pPr algn="ctr">
              <a:defRPr sz="3600" baseline="0"/>
            </a:lvl1pPr>
          </a:lstStyle>
          <a:p>
            <a:r>
              <a:rPr lang="en-US" dirty="0"/>
              <a:t>Title Slide - click to edit</a:t>
            </a:r>
            <a:br>
              <a:rPr lang="en-US" dirty="0"/>
            </a:br>
            <a:r>
              <a:rPr lang="en-US" dirty="0"/>
              <a:t>(Arial 36 Bold)</a:t>
            </a:r>
          </a:p>
        </p:txBody>
      </p:sp>
      <p:sp>
        <p:nvSpPr>
          <p:cNvPr id="9" name="TextBox 8"/>
          <p:cNvSpPr txBox="1"/>
          <p:nvPr userDrawn="1"/>
        </p:nvSpPr>
        <p:spPr>
          <a:xfrm>
            <a:off x="-1" y="76200"/>
            <a:ext cx="9144000" cy="1015663"/>
          </a:xfrm>
          <a:prstGeom prst="rect">
            <a:avLst/>
          </a:prstGeom>
          <a:noFill/>
        </p:spPr>
        <p:txBody>
          <a:bodyPr wrap="square">
            <a:spAutoFit/>
          </a:bodyPr>
          <a:lstStyle/>
          <a:p>
            <a:pPr algn="ctr" fontAlgn="auto">
              <a:spcBef>
                <a:spcPts val="0"/>
              </a:spcBef>
              <a:spcAft>
                <a:spcPts val="0"/>
              </a:spcAft>
              <a:defRPr/>
            </a:pPr>
            <a:r>
              <a:rPr lang="en-US" sz="3200" b="1" i="0" cap="none" spc="0" dirty="0">
                <a:ln w="9525">
                  <a:noFill/>
                  <a:prstDash val="solid"/>
                </a:ln>
                <a:solidFill>
                  <a:schemeClr val="tx1"/>
                </a:solidFill>
                <a:effectLst>
                  <a:outerShdw blurRad="41275" dist="20320" dir="1800000" algn="tl" rotWithShape="0">
                    <a:srgbClr val="000000">
                      <a:alpha val="40000"/>
                    </a:srgbClr>
                  </a:outerShdw>
                </a:effectLst>
                <a:latin typeface="+mn-lt"/>
                <a:cs typeface="+mn-cs"/>
              </a:rPr>
              <a:t>Leadership Excellence</a:t>
            </a:r>
          </a:p>
          <a:p>
            <a:pPr algn="ctr" fontAlgn="auto">
              <a:spcBef>
                <a:spcPts val="0"/>
              </a:spcBef>
              <a:spcAft>
                <a:spcPts val="0"/>
              </a:spcAft>
              <a:defRPr/>
            </a:pPr>
            <a:r>
              <a:rPr lang="en-US" sz="2800" b="1" i="1" cap="none" spc="0" dirty="0">
                <a:ln w="12700">
                  <a:noFill/>
                  <a:prstDash val="solid"/>
                </a:ln>
                <a:solidFill>
                  <a:schemeClr val="tx1"/>
                </a:solidFill>
                <a:effectLst>
                  <a:outerShdw blurRad="41275" dist="20320" dir="1800000" algn="tl" rotWithShape="0">
                    <a:srgbClr val="000000">
                      <a:alpha val="40000"/>
                    </a:srgbClr>
                  </a:outerShdw>
                </a:effectLst>
                <a:latin typeface="+mn-lt"/>
                <a:cs typeface="+mn-cs"/>
              </a:rPr>
              <a:t>This We’ll Defend</a:t>
            </a:r>
          </a:p>
        </p:txBody>
      </p:sp>
      <p:sp>
        <p:nvSpPr>
          <p:cNvPr id="13" name="TextBox 12"/>
          <p:cNvSpPr txBox="1"/>
          <p:nvPr userDrawn="1"/>
        </p:nvSpPr>
        <p:spPr>
          <a:xfrm>
            <a:off x="-1" y="6258580"/>
            <a:ext cx="9144000" cy="523220"/>
          </a:xfrm>
          <a:prstGeom prst="rect">
            <a:avLst/>
          </a:prstGeom>
          <a:noFill/>
        </p:spPr>
        <p:txBody>
          <a:bodyPr wrap="square">
            <a:spAutoFit/>
          </a:bodyPr>
          <a:lstStyle/>
          <a:p>
            <a:pPr algn="ctr" fontAlgn="auto">
              <a:spcBef>
                <a:spcPts val="0"/>
              </a:spcBef>
              <a:spcAft>
                <a:spcPts val="0"/>
              </a:spcAft>
              <a:defRPr/>
            </a:pPr>
            <a:r>
              <a:rPr lang="en-US" sz="2800" b="1" i="1" cap="none" spc="0" dirty="0">
                <a:ln w="9525">
                  <a:noFill/>
                  <a:prstDash val="solid"/>
                </a:ln>
                <a:solidFill>
                  <a:schemeClr val="tx1"/>
                </a:solidFill>
                <a:effectLst>
                  <a:outerShdw blurRad="41275" dist="20320" dir="1800000" algn="tl" rotWithShape="0">
                    <a:srgbClr val="000000">
                      <a:alpha val="40000"/>
                    </a:srgbClr>
                  </a:outerShdw>
                </a:effectLst>
                <a:latin typeface="+mn-lt"/>
                <a:cs typeface="+mn-cs"/>
              </a:rPr>
              <a:t>Leaders for Life</a:t>
            </a:r>
            <a:endParaRPr lang="en-US" sz="2400" b="1" i="1" cap="none" spc="0" dirty="0">
              <a:ln w="9525">
                <a:noFill/>
                <a:prstDash val="solid"/>
              </a:ln>
              <a:solidFill>
                <a:schemeClr val="tx1"/>
              </a:solidFill>
              <a:effectLst>
                <a:outerShdw blurRad="41275" dist="20320" dir="1800000" algn="tl" rotWithShape="0">
                  <a:srgbClr val="000000">
                    <a:alpha val="40000"/>
                  </a:srgbClr>
                </a:outerShdw>
              </a:effectLst>
              <a:latin typeface="+mn-lt"/>
              <a:cs typeface="+mn-cs"/>
            </a:endParaRPr>
          </a:p>
        </p:txBody>
      </p:sp>
      <p:sp>
        <p:nvSpPr>
          <p:cNvPr id="14" name="Rectangle 24"/>
          <p:cNvSpPr>
            <a:spLocks noChangeArrowheads="1"/>
          </p:cNvSpPr>
          <p:nvPr userDrawn="1"/>
        </p:nvSpPr>
        <p:spPr bwMode="auto">
          <a:xfrm>
            <a:off x="-1" y="6065838"/>
            <a:ext cx="9144000" cy="106362"/>
          </a:xfrm>
          <a:prstGeom prst="rect">
            <a:avLst/>
          </a:prstGeom>
          <a:gradFill rotWithShape="1">
            <a:gsLst>
              <a:gs pos="0">
                <a:schemeClr val="tx1"/>
              </a:gs>
              <a:gs pos="100000">
                <a:srgbClr val="FFCC00"/>
              </a:gs>
            </a:gsLst>
            <a:lin ang="0" scaled="1"/>
          </a:gradFill>
          <a:ln w="9525">
            <a:noFill/>
            <a:miter lim="800000"/>
            <a:headEnd/>
            <a:tailEnd/>
          </a:ln>
          <a:effectLst/>
        </p:spPr>
        <p:txBody>
          <a:bodyPr rot="10800000" wrap="none" anchor="ctr"/>
          <a:lstStyle/>
          <a:p>
            <a:pPr>
              <a:defRPr/>
            </a:pPr>
            <a:endParaRPr lang="en-US" sz="2000" b="1" dirty="0">
              <a:solidFill>
                <a:srgbClr val="FFFFFF"/>
              </a:solidFill>
              <a:latin typeface="Arial" pitchFamily="34" charset="0"/>
              <a:cs typeface="+mn-cs"/>
            </a:endParaRPr>
          </a:p>
        </p:txBody>
      </p:sp>
      <p:sp>
        <p:nvSpPr>
          <p:cNvPr id="16" name="Rectangle 24"/>
          <p:cNvSpPr>
            <a:spLocks noChangeArrowheads="1"/>
          </p:cNvSpPr>
          <p:nvPr userDrawn="1"/>
        </p:nvSpPr>
        <p:spPr bwMode="auto">
          <a:xfrm rot="10800000">
            <a:off x="0" y="1036638"/>
            <a:ext cx="9144000" cy="182562"/>
          </a:xfrm>
          <a:prstGeom prst="rect">
            <a:avLst/>
          </a:prstGeom>
          <a:gradFill rotWithShape="1">
            <a:gsLst>
              <a:gs pos="0">
                <a:schemeClr val="tx1"/>
              </a:gs>
              <a:gs pos="100000">
                <a:srgbClr val="FFCC00"/>
              </a:gs>
            </a:gsLst>
            <a:lin ang="0" scaled="1"/>
          </a:gradFill>
          <a:ln w="9525">
            <a:noFill/>
            <a:miter lim="800000"/>
            <a:headEnd/>
            <a:tailEnd/>
          </a:ln>
          <a:effectLst/>
        </p:spPr>
        <p:txBody>
          <a:bodyPr rot="10800000" wrap="none" anchor="ctr"/>
          <a:lstStyle/>
          <a:p>
            <a:pPr>
              <a:defRPr/>
            </a:pPr>
            <a:endParaRPr lang="en-US" b="1" dirty="0">
              <a:solidFill>
                <a:srgbClr val="FFFFFF"/>
              </a:solidFill>
              <a:latin typeface="Arial" pitchFamily="34" charset="0"/>
              <a:cs typeface="+mn-cs"/>
            </a:endParaRPr>
          </a:p>
        </p:txBody>
      </p:sp>
      <p:sp>
        <p:nvSpPr>
          <p:cNvPr id="18" name="Text Placeholder 17"/>
          <p:cNvSpPr>
            <a:spLocks noGrp="1"/>
          </p:cNvSpPr>
          <p:nvPr>
            <p:ph type="body" sz="quarter" idx="10" hasCustomPrompt="1"/>
          </p:nvPr>
        </p:nvSpPr>
        <p:spPr>
          <a:xfrm>
            <a:off x="1447800" y="3810000"/>
            <a:ext cx="6400800" cy="2057400"/>
          </a:xfrm>
        </p:spPr>
        <p:txBody>
          <a:bodyPr/>
          <a:lstStyle>
            <a:lvl1pPr algn="ctr">
              <a:buNone/>
              <a:defRPr sz="2400" baseline="0"/>
            </a:lvl1pPr>
          </a:lstStyle>
          <a:p>
            <a:pPr lvl="0"/>
            <a:r>
              <a:rPr lang="en-US" dirty="0"/>
              <a:t>Click to edit subtitle (Arial 24 not Bold)</a:t>
            </a:r>
          </a:p>
        </p:txBody>
      </p:sp>
      <p:pic>
        <p:nvPicPr>
          <p:cNvPr id="19" name="Picture 2" descr="http://www.tioh.hqda.pentagon.mil/ImageProxy.ashx?n=1&amp;t=original&amp;id=5161"/>
          <p:cNvPicPr>
            <a:picLocks noChangeAspect="1" noChangeArrowheads="1"/>
          </p:cNvPicPr>
          <p:nvPr userDrawn="1"/>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440738" y="42863"/>
            <a:ext cx="660400" cy="914400"/>
          </a:xfrm>
          <a:prstGeom prst="rect">
            <a:avLst/>
          </a:prstGeom>
          <a:noFill/>
          <a:ln w="9525">
            <a:noFill/>
            <a:miter lim="800000"/>
            <a:headEnd/>
            <a:tailEnd/>
          </a:ln>
        </p:spPr>
      </p:pic>
      <p:pic>
        <p:nvPicPr>
          <p:cNvPr id="20" name="Picture 3" descr="C:\Users\BorgerdingTB\AppData\Local\Microsoft\Windows\Temporary Internet Files\Content.Outlook\B8021UZJ\Nice Army of One.jpg"/>
          <p:cNvPicPr>
            <a:picLocks noChangeAspect="1" noChangeArrowheads="1"/>
          </p:cNvPicPr>
          <p:nvPr userDrawn="1"/>
        </p:nvPicPr>
        <p:blipFill>
          <a:blip r:embed="rId3" cstate="email">
            <a:clrChange>
              <a:clrFrom>
                <a:srgbClr val="FBFFFF"/>
              </a:clrFrom>
              <a:clrTo>
                <a:srgbClr val="FBFFFF">
                  <a:alpha val="0"/>
                </a:srgbClr>
              </a:clrTo>
            </a:clrChange>
          </a:blip>
          <a:srcRect/>
          <a:stretch>
            <a:fillRect/>
          </a:stretch>
        </p:blipFill>
        <p:spPr bwMode="auto">
          <a:xfrm>
            <a:off x="34925" y="42863"/>
            <a:ext cx="727075" cy="969962"/>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ullet Lis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1" y="181660"/>
            <a:ext cx="7619999" cy="646331"/>
          </a:xfrm>
        </p:spPr>
        <p:txBody>
          <a:bodyPr wrap="square">
            <a:spAutoFit/>
          </a:bodyPr>
          <a:lstStyle>
            <a:lvl1pPr>
              <a:spcBef>
                <a:spcPts val="600"/>
              </a:spcBef>
              <a:defRPr sz="3600" baseline="0"/>
            </a:lvl1pPr>
          </a:lstStyle>
          <a:p>
            <a:r>
              <a:rPr lang="en-US" dirty="0"/>
              <a:t>Arial 36 Bold</a:t>
            </a:r>
          </a:p>
        </p:txBody>
      </p:sp>
      <p:sp>
        <p:nvSpPr>
          <p:cNvPr id="5" name="Text Placeholder 4"/>
          <p:cNvSpPr>
            <a:spLocks noGrp="1"/>
          </p:cNvSpPr>
          <p:nvPr>
            <p:ph type="body" sz="quarter" idx="10" hasCustomPrompt="1"/>
          </p:nvPr>
        </p:nvSpPr>
        <p:spPr>
          <a:xfrm>
            <a:off x="228600" y="1219200"/>
            <a:ext cx="8686800" cy="5334000"/>
          </a:xfrm>
        </p:spPr>
        <p:txBody>
          <a:bodyPr/>
          <a:lstStyle/>
          <a:p>
            <a:pPr lvl="0"/>
            <a:r>
              <a:rPr lang="en-US" dirty="0"/>
              <a:t>First level (Arial 26)</a:t>
            </a:r>
          </a:p>
          <a:p>
            <a:pPr lvl="1"/>
            <a:r>
              <a:rPr lang="en-US" dirty="0"/>
              <a:t>Second level (Arial 24)</a:t>
            </a:r>
          </a:p>
          <a:p>
            <a:pPr lvl="2"/>
            <a:r>
              <a:rPr lang="en-US" dirty="0"/>
              <a:t>Third level (Arial 20)</a:t>
            </a:r>
          </a:p>
          <a:p>
            <a:pPr lvl="3"/>
            <a:r>
              <a:rPr lang="en-US" dirty="0"/>
              <a:t>Fourth level (Arial 18)</a:t>
            </a:r>
          </a:p>
          <a:p>
            <a:r>
              <a:rPr lang="en-US" dirty="0"/>
              <a:t>Formatting</a:t>
            </a:r>
          </a:p>
          <a:p>
            <a:pPr lvl="1"/>
            <a:r>
              <a:rPr lang="en-US" dirty="0"/>
              <a:t>Do not go below fourth level bullet</a:t>
            </a:r>
          </a:p>
          <a:p>
            <a:pPr lvl="1"/>
            <a:r>
              <a:rPr lang="en-US" dirty="0"/>
              <a:t>Paragraph spacing is set at “before 6pt”</a:t>
            </a:r>
          </a:p>
          <a:p>
            <a:pPr lvl="1"/>
            <a:r>
              <a:rPr lang="en-US" dirty="0"/>
              <a:t>Use the designated bullet style for each level</a:t>
            </a:r>
          </a:p>
          <a:p>
            <a:pPr lvl="1"/>
            <a:r>
              <a:rPr lang="en-US" dirty="0"/>
              <a:t>Paragraphs are formatted with hanging indents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ad Chart">
    <p:spTree>
      <p:nvGrpSpPr>
        <p:cNvPr id="1" name=""/>
        <p:cNvGrpSpPr/>
        <p:nvPr/>
      </p:nvGrpSpPr>
      <p:grpSpPr>
        <a:xfrm>
          <a:off x="0" y="0"/>
          <a:ext cx="0" cy="0"/>
          <a:chOff x="0" y="0"/>
          <a:chExt cx="0" cy="0"/>
        </a:xfrm>
      </p:grpSpPr>
      <p:cxnSp>
        <p:nvCxnSpPr>
          <p:cNvPr id="11" name="Straight Connector 10"/>
          <p:cNvCxnSpPr/>
          <p:nvPr userDrawn="1"/>
        </p:nvCxnSpPr>
        <p:spPr bwMode="auto">
          <a:xfrm rot="10800000">
            <a:off x="366713" y="3827463"/>
            <a:ext cx="8412162" cy="0"/>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rot="5400000">
            <a:off x="2065338" y="3843338"/>
            <a:ext cx="5029200" cy="0"/>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hasCustomPrompt="1"/>
          </p:nvPr>
        </p:nvSpPr>
        <p:spPr>
          <a:xfrm>
            <a:off x="152400" y="1265238"/>
            <a:ext cx="4344988" cy="451027"/>
          </a:xfrm>
        </p:spPr>
        <p:txBody>
          <a:bodyPr anchor="b">
            <a:normAutofit/>
          </a:bodyPr>
          <a:lstStyle>
            <a:lvl1pPr marL="0" indent="0" algn="ctr">
              <a:buNone/>
              <a:defRPr sz="2000" b="1" u="sng"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Arial 20 Bold Underlined</a:t>
            </a:r>
          </a:p>
        </p:txBody>
      </p:sp>
      <p:sp>
        <p:nvSpPr>
          <p:cNvPr id="4" name="Content Placeholder 3"/>
          <p:cNvSpPr>
            <a:spLocks noGrp="1"/>
          </p:cNvSpPr>
          <p:nvPr>
            <p:ph sz="half" idx="2" hasCustomPrompt="1"/>
          </p:nvPr>
        </p:nvSpPr>
        <p:spPr>
          <a:xfrm>
            <a:off x="152400" y="1777043"/>
            <a:ext cx="4344988" cy="1985510"/>
          </a:xfrm>
        </p:spPr>
        <p:txBody>
          <a:bodyPr>
            <a:normAutofit/>
          </a:bodyPr>
          <a:lstStyle>
            <a:lvl1pPr marL="174625" indent="-174625">
              <a:defRPr sz="1600" baseline="0"/>
            </a:lvl1pPr>
            <a:lvl2pPr marL="287338" indent="-112713">
              <a:buFont typeface="Arial" pitchFamily="34" charset="0"/>
              <a:buChar char="•"/>
              <a:defRPr sz="1400"/>
            </a:lvl2pPr>
            <a:lvl3pPr marL="400050" indent="-112713">
              <a:buFont typeface="Arial" pitchFamily="34" charset="0"/>
              <a:buChar char="­"/>
              <a:defRPr sz="1200" baseline="0"/>
            </a:lvl3pPr>
            <a:lvl4pPr marL="514350" indent="-114300">
              <a:spcBef>
                <a:spcPts val="600"/>
              </a:spcBef>
              <a:buFont typeface="Wingdings" pitchFamily="2" charset="2"/>
              <a:buChar char="§"/>
              <a:defRPr sz="1200" baseline="0"/>
            </a:lvl4pPr>
            <a:lvl5pPr>
              <a:defRPr sz="1600"/>
            </a:lvl5pPr>
            <a:lvl6pPr>
              <a:defRPr sz="1600"/>
            </a:lvl6pPr>
            <a:lvl7pPr>
              <a:defRPr sz="1600"/>
            </a:lvl7pPr>
            <a:lvl8pPr>
              <a:defRPr sz="1600"/>
            </a:lvl8pPr>
            <a:lvl9pPr>
              <a:defRPr sz="1600"/>
            </a:lvl9pPr>
          </a:lstStyle>
          <a:p>
            <a:pPr lvl="0"/>
            <a:r>
              <a:rPr lang="en-US" dirty="0"/>
              <a:t>Arial 16</a:t>
            </a:r>
          </a:p>
          <a:p>
            <a:pPr lvl="1"/>
            <a:r>
              <a:rPr lang="en-US" dirty="0"/>
              <a:t>Arial 14</a:t>
            </a:r>
          </a:p>
          <a:p>
            <a:pPr lvl="2"/>
            <a:r>
              <a:rPr lang="en-US" dirty="0"/>
              <a:t>Arial 12</a:t>
            </a:r>
          </a:p>
          <a:p>
            <a:pPr lvl="3"/>
            <a:r>
              <a:rPr lang="en-US" dirty="0"/>
              <a:t>Arial 12</a:t>
            </a:r>
          </a:p>
        </p:txBody>
      </p:sp>
      <p:sp>
        <p:nvSpPr>
          <p:cNvPr id="5" name="Text Placeholder 4"/>
          <p:cNvSpPr>
            <a:spLocks noGrp="1"/>
          </p:cNvSpPr>
          <p:nvPr>
            <p:ph type="body" sz="quarter" idx="3"/>
          </p:nvPr>
        </p:nvSpPr>
        <p:spPr>
          <a:xfrm>
            <a:off x="4645025" y="1265238"/>
            <a:ext cx="4346575" cy="451027"/>
          </a:xfrm>
        </p:spPr>
        <p:txBody>
          <a:bodyPr anchor="b">
            <a:normAutofit/>
          </a:bodyPr>
          <a:lstStyle>
            <a:lvl1pPr marL="0" indent="0" algn="ctr">
              <a:buNone/>
              <a:defRPr sz="2000" b="1" u="sng"/>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777043"/>
            <a:ext cx="4346575" cy="1985510"/>
          </a:xfrm>
        </p:spPr>
        <p:txBody>
          <a:bodyPr rtlCol="0">
            <a:normAutofit/>
          </a:bodyPr>
          <a:lstStyle>
            <a:lvl1pPr marL="174625" indent="-174625" algn="l" defTabSz="914400" rtl="0" eaLnBrk="1" fontAlgn="base" latinLnBrk="0" hangingPunct="1">
              <a:spcBef>
                <a:spcPts val="600"/>
              </a:spcBef>
              <a:spcAft>
                <a:spcPct val="0"/>
              </a:spcAft>
              <a:buFont typeface="Wingdings" pitchFamily="2" charset="2"/>
              <a:buChar char="Ø"/>
              <a:defRPr lang="en-US" sz="1600" kern="1200" dirty="0" smtClean="0">
                <a:solidFill>
                  <a:schemeClr val="tx1"/>
                </a:solidFill>
                <a:latin typeface="Arial" pitchFamily="34" charset="0"/>
                <a:ea typeface="+mn-ea"/>
                <a:cs typeface="Arial" pitchFamily="34" charset="0"/>
              </a:defRPr>
            </a:lvl1pPr>
            <a:lvl2pPr marL="283464" indent="-109728" algn="l" defTabSz="914400" rtl="0" eaLnBrk="1" fontAlgn="base" latinLnBrk="0" hangingPunct="1">
              <a:spcBef>
                <a:spcPts val="600"/>
              </a:spcBef>
              <a:spcAft>
                <a:spcPct val="0"/>
              </a:spcAft>
              <a:buFont typeface="Arial" pitchFamily="34" charset="0"/>
              <a:buChar char="•"/>
              <a:defRPr lang="en-US" sz="1400" kern="1200" dirty="0" smtClean="0">
                <a:solidFill>
                  <a:schemeClr val="tx1"/>
                </a:solidFill>
                <a:latin typeface="Arial" pitchFamily="34" charset="0"/>
                <a:ea typeface="+mn-ea"/>
                <a:cs typeface="Arial" pitchFamily="34" charset="0"/>
              </a:defRPr>
            </a:lvl2pPr>
            <a:lvl3pPr marL="402336" indent="-109728" algn="l" defTabSz="914400" rtl="0" eaLnBrk="1" fontAlgn="base" latinLnBrk="0" hangingPunct="1">
              <a:spcBef>
                <a:spcPts val="600"/>
              </a:spcBef>
              <a:spcAft>
                <a:spcPct val="0"/>
              </a:spcAft>
              <a:buFont typeface="Arial" pitchFamily="34" charset="0"/>
              <a:buChar char="–"/>
              <a:defRPr lang="en-US" sz="1200" kern="1200" dirty="0" smtClean="0">
                <a:solidFill>
                  <a:schemeClr val="tx1"/>
                </a:solidFill>
                <a:latin typeface="Arial" pitchFamily="34" charset="0"/>
                <a:ea typeface="+mn-ea"/>
                <a:cs typeface="Arial" pitchFamily="34" charset="0"/>
              </a:defRPr>
            </a:lvl3pPr>
            <a:lvl4pPr marL="512064" indent="-118872">
              <a:spcBef>
                <a:spcPts val="600"/>
              </a:spcBef>
              <a:buFont typeface="Wingdings" pitchFamily="2" charset="2"/>
              <a:buChar char="§"/>
              <a:defRPr sz="12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Text Placeholder 2"/>
          <p:cNvSpPr>
            <a:spLocks noGrp="1"/>
          </p:cNvSpPr>
          <p:nvPr>
            <p:ph type="body" idx="13"/>
          </p:nvPr>
        </p:nvSpPr>
        <p:spPr>
          <a:xfrm>
            <a:off x="152400" y="3892373"/>
            <a:ext cx="4344988" cy="451027"/>
          </a:xfrm>
        </p:spPr>
        <p:txBody>
          <a:bodyPr anchor="b">
            <a:normAutofit/>
          </a:bodyPr>
          <a:lstStyle>
            <a:lvl1pPr marL="0" indent="0" algn="ctr">
              <a:buNone/>
              <a:defRPr sz="2000" b="1" u="sng"/>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Content Placeholder 3"/>
          <p:cNvSpPr>
            <a:spLocks noGrp="1"/>
          </p:cNvSpPr>
          <p:nvPr>
            <p:ph sz="half" idx="14"/>
          </p:nvPr>
        </p:nvSpPr>
        <p:spPr>
          <a:xfrm>
            <a:off x="152400" y="4397828"/>
            <a:ext cx="4344988" cy="1991859"/>
          </a:xfrm>
        </p:spPr>
        <p:txBody>
          <a:bodyPr>
            <a:normAutofit/>
          </a:bodyPr>
          <a:lstStyle>
            <a:lvl1pPr marL="174625" indent="-174625">
              <a:defRPr sz="1600"/>
            </a:lvl1pPr>
            <a:lvl2pPr marL="283464" indent="-109728">
              <a:buFont typeface="Arial" pitchFamily="34" charset="0"/>
              <a:buChar char="•"/>
              <a:defRPr sz="1400"/>
            </a:lvl2pPr>
            <a:lvl3pPr marL="402336" indent="-109728">
              <a:buFont typeface="Arial" pitchFamily="34" charset="0"/>
              <a:buChar char="­"/>
              <a:defRPr sz="1200"/>
            </a:lvl3pPr>
            <a:lvl4pPr marL="512064" indent="-118872">
              <a:spcBef>
                <a:spcPts val="600"/>
              </a:spcBef>
              <a:buFont typeface="Wingdings" pitchFamily="2" charset="2"/>
              <a:buChar char="§"/>
              <a:defRPr sz="12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Text Placeholder 4"/>
          <p:cNvSpPr>
            <a:spLocks noGrp="1"/>
          </p:cNvSpPr>
          <p:nvPr>
            <p:ph type="body" sz="quarter" idx="15"/>
          </p:nvPr>
        </p:nvSpPr>
        <p:spPr>
          <a:xfrm>
            <a:off x="4645025" y="3892373"/>
            <a:ext cx="4346575" cy="451027"/>
          </a:xfrm>
        </p:spPr>
        <p:txBody>
          <a:bodyPr anchor="b">
            <a:normAutofit/>
          </a:bodyPr>
          <a:lstStyle>
            <a:lvl1pPr marL="0" indent="0" algn="ctr">
              <a:buNone/>
              <a:defRPr sz="2000" b="1" u="sng"/>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5"/>
          <p:cNvSpPr>
            <a:spLocks noGrp="1"/>
          </p:cNvSpPr>
          <p:nvPr>
            <p:ph sz="quarter" idx="16"/>
          </p:nvPr>
        </p:nvSpPr>
        <p:spPr>
          <a:xfrm>
            <a:off x="4645025" y="4397828"/>
            <a:ext cx="4346575" cy="1991859"/>
          </a:xfrm>
        </p:spPr>
        <p:txBody>
          <a:bodyPr>
            <a:normAutofit/>
          </a:bodyPr>
          <a:lstStyle>
            <a:lvl1pPr marL="174625" indent="-174625">
              <a:defRPr sz="1600"/>
            </a:lvl1pPr>
            <a:lvl2pPr marL="283464" indent="-109728">
              <a:buFont typeface="Arial" pitchFamily="34" charset="0"/>
              <a:buChar char="•"/>
              <a:defRPr sz="1400"/>
            </a:lvl2pPr>
            <a:lvl3pPr marL="402336" indent="-109728">
              <a:buFont typeface="Arial" pitchFamily="34" charset="0"/>
              <a:buChar char="­"/>
              <a:defRPr sz="1200"/>
            </a:lvl3pPr>
            <a:lvl4pPr marL="512064" indent="-118872">
              <a:spcBef>
                <a:spcPts val="600"/>
              </a:spcBef>
              <a:buFont typeface="Wingdings" pitchFamily="2" charset="2"/>
              <a:buChar char="§"/>
              <a:defRPr sz="12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itle 1"/>
          <p:cNvSpPr>
            <a:spLocks noGrp="1"/>
          </p:cNvSpPr>
          <p:nvPr>
            <p:ph type="title" hasCustomPrompt="1"/>
          </p:nvPr>
        </p:nvSpPr>
        <p:spPr>
          <a:xfrm>
            <a:off x="714375" y="179754"/>
            <a:ext cx="7715250" cy="646331"/>
          </a:xfrm>
        </p:spPr>
        <p:txBody>
          <a:bodyPr>
            <a:normAutofit/>
          </a:bodyPr>
          <a:lstStyle>
            <a:lvl1pPr>
              <a:defRPr sz="3600" baseline="0"/>
            </a:lvl1pPr>
          </a:lstStyle>
          <a:p>
            <a:r>
              <a:rPr lang="en-US" dirty="0"/>
              <a:t>Arial 36 Bold</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harts and Graphs">
    <p:spTree>
      <p:nvGrpSpPr>
        <p:cNvPr id="1" name=""/>
        <p:cNvGrpSpPr/>
        <p:nvPr/>
      </p:nvGrpSpPr>
      <p:grpSpPr>
        <a:xfrm>
          <a:off x="0" y="0"/>
          <a:ext cx="0" cy="0"/>
          <a:chOff x="0" y="0"/>
          <a:chExt cx="0" cy="0"/>
        </a:xfrm>
      </p:grpSpPr>
      <p:sp>
        <p:nvSpPr>
          <p:cNvPr id="3" name="Rectangle 32"/>
          <p:cNvSpPr>
            <a:spLocks noChangeArrowheads="1"/>
          </p:cNvSpPr>
          <p:nvPr userDrawn="1"/>
        </p:nvSpPr>
        <p:spPr bwMode="auto">
          <a:xfrm rot="10800000">
            <a:off x="0" y="503238"/>
            <a:ext cx="9144000" cy="73025"/>
          </a:xfrm>
          <a:prstGeom prst="rect">
            <a:avLst/>
          </a:prstGeom>
          <a:gradFill rotWithShape="1">
            <a:gsLst>
              <a:gs pos="0">
                <a:schemeClr val="tx1"/>
              </a:gs>
              <a:gs pos="100000">
                <a:srgbClr val="FFCC00"/>
              </a:gs>
            </a:gsLst>
            <a:lin ang="0" scaled="1"/>
          </a:gradFill>
          <a:ln w="9525">
            <a:noFill/>
            <a:miter lim="800000"/>
            <a:headEnd/>
            <a:tailEnd/>
          </a:ln>
          <a:effectLst/>
        </p:spPr>
        <p:txBody>
          <a:bodyPr rot="10800000" wrap="none" anchor="ctr"/>
          <a:lstStyle/>
          <a:p>
            <a:pPr>
              <a:defRPr/>
            </a:pPr>
            <a:endParaRPr lang="en-US" b="1" dirty="0">
              <a:solidFill>
                <a:srgbClr val="FFFFFF"/>
              </a:solidFill>
              <a:latin typeface="Arial" pitchFamily="34" charset="0"/>
              <a:cs typeface="+mn-cs"/>
            </a:endParaRPr>
          </a:p>
        </p:txBody>
      </p:sp>
      <p:sp>
        <p:nvSpPr>
          <p:cNvPr id="4" name="Slide Number Placeholder 4"/>
          <p:cNvSpPr txBox="1">
            <a:spLocks/>
          </p:cNvSpPr>
          <p:nvPr userDrawn="1"/>
        </p:nvSpPr>
        <p:spPr>
          <a:xfrm>
            <a:off x="0" y="6562725"/>
            <a:ext cx="838200" cy="304800"/>
          </a:xfrm>
          <a:prstGeom prst="rect">
            <a:avLst/>
          </a:prstGeom>
        </p:spPr>
        <p:txBody>
          <a:bodyPr anchor="b"/>
          <a:lstStyle/>
          <a:p>
            <a:pPr fontAlgn="auto">
              <a:spcBef>
                <a:spcPts val="0"/>
              </a:spcBef>
              <a:spcAft>
                <a:spcPts val="0"/>
              </a:spcAft>
              <a:defRPr/>
            </a:pPr>
            <a:fld id="{F0330C29-7FBC-4C34-AFD2-05E669E79E63}" type="slidenum">
              <a:rPr lang="en-US" sz="1000" b="1" kern="0">
                <a:solidFill>
                  <a:sysClr val="windowText" lastClr="000000"/>
                </a:solidFill>
                <a:latin typeface="Arial" pitchFamily="34" charset="0"/>
                <a:cs typeface="Arial" pitchFamily="34" charset="0"/>
              </a:rPr>
              <a:pPr fontAlgn="auto">
                <a:spcBef>
                  <a:spcPts val="0"/>
                </a:spcBef>
                <a:spcAft>
                  <a:spcPts val="0"/>
                </a:spcAft>
                <a:defRPr/>
              </a:pPr>
              <a:t>‹#›</a:t>
            </a:fld>
            <a:endParaRPr lang="en-US" sz="1000" b="1" kern="0" dirty="0">
              <a:solidFill>
                <a:sysClr val="windowText" lastClr="000000"/>
              </a:solidFill>
              <a:latin typeface="Arial" pitchFamily="34" charset="0"/>
              <a:cs typeface="Arial" pitchFamily="34" charset="0"/>
            </a:endParaRPr>
          </a:p>
        </p:txBody>
      </p:sp>
      <p:pic>
        <p:nvPicPr>
          <p:cNvPr id="5" name="Picture 2" descr="http://www.tioh.hqda.pentagon.mil/ImageProxy.ashx?n=1&amp;t=original&amp;id=5161"/>
          <p:cNvPicPr>
            <a:picLocks noChangeAspect="1" noChangeArrowheads="1"/>
          </p:cNvPicPr>
          <p:nvPr userDrawn="1"/>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623300" y="34925"/>
            <a:ext cx="495300" cy="685800"/>
          </a:xfrm>
          <a:prstGeom prst="rect">
            <a:avLst/>
          </a:prstGeom>
          <a:noFill/>
          <a:ln w="9525">
            <a:noFill/>
            <a:miter lim="800000"/>
            <a:headEnd/>
            <a:tailEnd/>
          </a:ln>
        </p:spPr>
      </p:pic>
      <p:pic>
        <p:nvPicPr>
          <p:cNvPr id="6" name="Picture 3" descr="C:\Users\BorgerdingTB\AppData\Local\Microsoft\Windows\Temporary Internet Files\Content.Outlook\B8021UZJ\Nice Army of One.jpg"/>
          <p:cNvPicPr>
            <a:picLocks noChangeAspect="1" noChangeArrowheads="1"/>
          </p:cNvPicPr>
          <p:nvPr userDrawn="1"/>
        </p:nvPicPr>
        <p:blipFill>
          <a:blip r:embed="rId3" cstate="email"/>
          <a:srcRect/>
          <a:stretch>
            <a:fillRect/>
          </a:stretch>
        </p:blipFill>
        <p:spPr bwMode="auto">
          <a:xfrm>
            <a:off x="34925" y="34925"/>
            <a:ext cx="514350" cy="685800"/>
          </a:xfrm>
          <a:prstGeom prst="rect">
            <a:avLst/>
          </a:prstGeom>
          <a:noFill/>
          <a:ln w="9525">
            <a:noFill/>
            <a:miter lim="800000"/>
            <a:headEnd/>
            <a:tailEnd/>
          </a:ln>
        </p:spPr>
      </p:pic>
      <p:sp>
        <p:nvSpPr>
          <p:cNvPr id="11" name="Title 1"/>
          <p:cNvSpPr>
            <a:spLocks noGrp="1"/>
          </p:cNvSpPr>
          <p:nvPr>
            <p:ph type="title" hasCustomPrompt="1"/>
          </p:nvPr>
        </p:nvSpPr>
        <p:spPr>
          <a:xfrm>
            <a:off x="571500" y="0"/>
            <a:ext cx="8001000" cy="533400"/>
          </a:xfrm>
        </p:spPr>
        <p:txBody>
          <a:bodyPr>
            <a:normAutofit/>
          </a:bodyPr>
          <a:lstStyle>
            <a:lvl1pPr algn="ctr">
              <a:defRPr sz="2800"/>
            </a:lvl1pPr>
          </a:lstStyle>
          <a:p>
            <a:r>
              <a:rPr lang="en-US" dirty="0"/>
              <a:t>Arial 28 Bold</a:t>
            </a:r>
          </a:p>
        </p:txBody>
      </p:sp>
      <p:sp>
        <p:nvSpPr>
          <p:cNvPr id="7" name="Rectangle 6"/>
          <p:cNvSpPr/>
          <p:nvPr userDrawn="1"/>
        </p:nvSpPr>
        <p:spPr>
          <a:xfrm>
            <a:off x="7505282" y="6581001"/>
            <a:ext cx="1638718" cy="276999"/>
          </a:xfrm>
          <a:prstGeom prst="rect">
            <a:avLst/>
          </a:prstGeom>
        </p:spPr>
        <p:txBody>
          <a:bodyPr wrap="none">
            <a:spAutoFit/>
          </a:bodyPr>
          <a:lstStyle/>
          <a:p>
            <a:pPr algn="r" fontAlgn="auto">
              <a:spcBef>
                <a:spcPts val="0"/>
              </a:spcBef>
              <a:spcAft>
                <a:spcPts val="0"/>
              </a:spcAft>
              <a:defRPr/>
            </a:pPr>
            <a:r>
              <a:rPr lang="en-US" sz="1200" b="1" i="1" kern="1200" dirty="0">
                <a:ln>
                  <a:solidFill>
                    <a:srgbClr val="FFC000"/>
                  </a:solidFill>
                </a:ln>
                <a:solidFill>
                  <a:schemeClr val="tx1"/>
                </a:solidFill>
                <a:latin typeface="Arial Black" pitchFamily="34" charset="0"/>
                <a:ea typeface="+mn-ea"/>
                <a:cs typeface="Arial" charset="0"/>
              </a:rPr>
              <a:t>This We’ll Defend</a:t>
            </a:r>
          </a:p>
        </p:txBody>
      </p:sp>
      <p:sp>
        <p:nvSpPr>
          <p:cNvPr id="8" name="Rectangle 7"/>
          <p:cNvSpPr/>
          <p:nvPr userDrawn="1"/>
        </p:nvSpPr>
        <p:spPr>
          <a:xfrm>
            <a:off x="7620000" y="685800"/>
            <a:ext cx="1508938" cy="276999"/>
          </a:xfrm>
          <a:prstGeom prst="rect">
            <a:avLst/>
          </a:prstGeom>
        </p:spPr>
        <p:txBody>
          <a:bodyPr wrap="none">
            <a:spAutoFit/>
          </a:bodyPr>
          <a:lstStyle/>
          <a:p>
            <a:pPr algn="r" fontAlgn="auto">
              <a:spcBef>
                <a:spcPts val="0"/>
              </a:spcBef>
              <a:spcAft>
                <a:spcPts val="0"/>
              </a:spcAft>
              <a:defRPr/>
            </a:pPr>
            <a:r>
              <a:rPr lang="en-US" sz="1200" b="1" i="1" kern="1200" dirty="0">
                <a:ln>
                  <a:solidFill>
                    <a:srgbClr val="FFCC00"/>
                  </a:solidFill>
                </a:ln>
                <a:solidFill>
                  <a:schemeClr val="tx1"/>
                </a:solidFill>
                <a:latin typeface="Arial Black" pitchFamily="34" charset="0"/>
                <a:ea typeface="+mn-ea"/>
                <a:cs typeface="Arial" charset="0"/>
              </a:rPr>
              <a:t>Leaders for Life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5800" y="228600"/>
            <a:ext cx="7696200" cy="646331"/>
          </a:xfrm>
        </p:spPr>
        <p:txBody>
          <a:bodyPr>
            <a:spAutoFit/>
          </a:bodyPr>
          <a:lstStyle>
            <a:lvl1pPr>
              <a:defRPr sz="3600"/>
            </a:lvl1pPr>
          </a:lstStyle>
          <a:p>
            <a:r>
              <a:rPr lang="en-US" dirty="0"/>
              <a:t>Arial 36 Bold</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Back-up Slid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p:spPr>
        <p:txBody>
          <a:bodyPr anchor="t">
            <a:noAutofit/>
          </a:bodyPr>
          <a:lstStyle>
            <a:lvl1pPr algn="l">
              <a:defRPr sz="3600" b="1" cap="none" baseline="0"/>
            </a:lvl1pPr>
          </a:lstStyle>
          <a:p>
            <a:r>
              <a:rPr lang="en-US" dirty="0"/>
              <a:t>Arial 36 bold</a:t>
            </a:r>
          </a:p>
        </p:txBody>
      </p:sp>
      <p:sp>
        <p:nvSpPr>
          <p:cNvPr id="3" name="Text Placeholder 2"/>
          <p:cNvSpPr>
            <a:spLocks noGrp="1"/>
          </p:cNvSpPr>
          <p:nvPr>
            <p:ph type="body" idx="1" hasCustomPrompt="1"/>
          </p:nvPr>
        </p:nvSpPr>
        <p:spPr>
          <a:xfrm>
            <a:off x="722313" y="2906713"/>
            <a:ext cx="7772400" cy="1500187"/>
          </a:xfrm>
        </p:spPr>
        <p:txBody>
          <a:bodyPr anchor="b">
            <a:normAutofit/>
          </a:bodyPr>
          <a:lstStyle>
            <a:lvl1pPr marL="0" indent="0">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Arial 24</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3900" y="181660"/>
            <a:ext cx="7696200" cy="646331"/>
          </a:xfrm>
        </p:spPr>
        <p:txBody>
          <a:bodyPr>
            <a:spAutoFit/>
          </a:bodyPr>
          <a:lstStyle>
            <a:lvl1pPr>
              <a:defRPr sz="3600"/>
            </a:lvl1pPr>
          </a:lstStyle>
          <a:p>
            <a:r>
              <a:rPr lang="en-US" dirty="0"/>
              <a:t>Arial 36 Bold</a:t>
            </a:r>
          </a:p>
        </p:txBody>
      </p:sp>
      <p:sp>
        <p:nvSpPr>
          <p:cNvPr id="3" name="Content Placeholder 2"/>
          <p:cNvSpPr>
            <a:spLocks noGrp="1"/>
          </p:cNvSpPr>
          <p:nvPr>
            <p:ph sz="half" idx="1" hasCustomPrompt="1"/>
          </p:nvPr>
        </p:nvSpPr>
        <p:spPr>
          <a:xfrm>
            <a:off x="152400" y="1143000"/>
            <a:ext cx="4389120" cy="5364480"/>
          </a:xfrm>
        </p:spPr>
        <p:txBody>
          <a:bodyPr/>
          <a:lstStyle>
            <a:lvl1pPr marL="227013" indent="-227013">
              <a:buFont typeface="Wingdings" pitchFamily="2" charset="2"/>
              <a:buChar char="Ø"/>
              <a:defRPr sz="2000"/>
            </a:lvl1pPr>
            <a:lvl2pPr marL="400050" indent="-173038">
              <a:buFont typeface="Arial" pitchFamily="34" charset="0"/>
              <a:buChar char="•"/>
              <a:defRPr sz="1800" baseline="0"/>
            </a:lvl2pPr>
            <a:lvl3pPr marL="574675" indent="-174625">
              <a:buFont typeface="Arial" pitchFamily="34" charset="0"/>
              <a:buChar char="–"/>
              <a:defRPr sz="1600" baseline="0"/>
            </a:lvl3pPr>
            <a:lvl4pPr marL="739775" indent="-165100">
              <a:spcBef>
                <a:spcPts val="600"/>
              </a:spcBef>
              <a:buFont typeface="Wingdings" pitchFamily="2" charset="2"/>
              <a:buChar char="§"/>
              <a:defRPr sz="1400" baseline="0"/>
            </a:lvl4pPr>
            <a:lvl5pPr marL="1085850" indent="-163513">
              <a:defRPr sz="1800"/>
            </a:lvl5pPr>
            <a:lvl6pPr>
              <a:defRPr sz="1800"/>
            </a:lvl6pPr>
            <a:lvl7pPr>
              <a:defRPr sz="1800"/>
            </a:lvl7pPr>
            <a:lvl8pPr>
              <a:defRPr sz="1800"/>
            </a:lvl8pPr>
            <a:lvl9pPr>
              <a:defRPr sz="1800"/>
            </a:lvl9pPr>
          </a:lstStyle>
          <a:p>
            <a:pPr lvl="0"/>
            <a:r>
              <a:rPr lang="en-US" dirty="0"/>
              <a:t>Arial 20</a:t>
            </a:r>
          </a:p>
          <a:p>
            <a:pPr lvl="1"/>
            <a:r>
              <a:rPr lang="en-US" dirty="0"/>
              <a:t>Arial 18</a:t>
            </a:r>
          </a:p>
          <a:p>
            <a:pPr lvl="2"/>
            <a:r>
              <a:rPr lang="en-US" dirty="0"/>
              <a:t>Arial 16</a:t>
            </a:r>
          </a:p>
          <a:p>
            <a:pPr lvl="3"/>
            <a:r>
              <a:rPr lang="en-US" dirty="0"/>
              <a:t>Arial 14</a:t>
            </a:r>
          </a:p>
        </p:txBody>
      </p:sp>
      <p:sp>
        <p:nvSpPr>
          <p:cNvPr id="6" name="Content Placeholder 2"/>
          <p:cNvSpPr>
            <a:spLocks noGrp="1"/>
          </p:cNvSpPr>
          <p:nvPr>
            <p:ph sz="half" idx="10"/>
          </p:nvPr>
        </p:nvSpPr>
        <p:spPr>
          <a:xfrm>
            <a:off x="4631108" y="1143000"/>
            <a:ext cx="4389120" cy="5364480"/>
          </a:xfrm>
        </p:spPr>
        <p:txBody>
          <a:bodyPr/>
          <a:lstStyle>
            <a:lvl1pPr marL="227013" indent="-227013">
              <a:buFont typeface="Wingdings" pitchFamily="2" charset="2"/>
              <a:buChar char="Ø"/>
              <a:defRPr lang="en-US" sz="2000" kern="1200" dirty="0" smtClean="0">
                <a:solidFill>
                  <a:schemeClr val="tx1"/>
                </a:solidFill>
                <a:latin typeface="Arial" pitchFamily="34" charset="0"/>
                <a:ea typeface="+mn-ea"/>
                <a:cs typeface="Arial" pitchFamily="34" charset="0"/>
              </a:defRPr>
            </a:lvl1pPr>
            <a:lvl2pPr marL="401638" indent="-173736">
              <a:buFont typeface="Arial" pitchFamily="34" charset="0"/>
              <a:buChar char="•"/>
              <a:defRPr lang="en-US" sz="1800" kern="1200" dirty="0" smtClean="0">
                <a:solidFill>
                  <a:schemeClr val="tx1"/>
                </a:solidFill>
                <a:latin typeface="Arial" pitchFamily="34" charset="0"/>
                <a:ea typeface="+mn-ea"/>
                <a:cs typeface="Arial" pitchFamily="34" charset="0"/>
              </a:defRPr>
            </a:lvl2pPr>
            <a:lvl3pPr marL="576072" indent="-171450">
              <a:buFont typeface="Arial" pitchFamily="34" charset="0"/>
              <a:buChar char="–"/>
              <a:defRPr lang="en-US" sz="1600" kern="1200" dirty="0" smtClean="0">
                <a:solidFill>
                  <a:schemeClr val="tx1"/>
                </a:solidFill>
                <a:latin typeface="Arial" pitchFamily="34" charset="0"/>
                <a:ea typeface="+mn-ea"/>
                <a:cs typeface="Arial" pitchFamily="34" charset="0"/>
              </a:defRPr>
            </a:lvl3pPr>
            <a:lvl4pPr marL="739775" indent="-165100">
              <a:spcBef>
                <a:spcPts val="600"/>
              </a:spcBef>
              <a:buFont typeface="Wingdings" pitchFamily="2" charset="2"/>
              <a:buChar char="§"/>
              <a:defRPr sz="1400"/>
            </a:lvl4pPr>
            <a:lvl5pPr marL="1085850" indent="-163513">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15" name="Rectangle 14"/>
          <p:cNvSpPr/>
          <p:nvPr userDrawn="1"/>
        </p:nvSpPr>
        <p:spPr>
          <a:xfrm>
            <a:off x="381000" y="381000"/>
            <a:ext cx="8382000" cy="6172200"/>
          </a:xfrm>
          <a:prstGeom prst="rect">
            <a:avLst/>
          </a:prstGeom>
          <a:solidFill>
            <a:schemeClr val="tx1"/>
          </a:solidFill>
          <a:ln w="28575">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533400" y="533400"/>
            <a:ext cx="8077200" cy="5867400"/>
          </a:xfrm>
          <a:prstGeom prst="rect">
            <a:avLst/>
          </a:prstGeom>
          <a:solidFill>
            <a:schemeClr val="bg1"/>
          </a:solidFill>
          <a:ln w="28575">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www.tioh.hqda.pentagon.mil/ImageProxy.ashx?n=1&amp;t=original&amp;id=5161"/>
          <p:cNvPicPr>
            <a:picLocks noChangeAspect="1" noChangeArrowheads="1"/>
          </p:cNvPicPr>
          <p:nvPr userDrawn="1"/>
        </p:nvPicPr>
        <p:blipFill>
          <a:blip r:embed="rId2" cstate="email">
            <a:clrChange>
              <a:clrFrom>
                <a:srgbClr val="FFFFFF"/>
              </a:clrFrom>
              <a:clrTo>
                <a:srgbClr val="FFFFFF">
                  <a:alpha val="0"/>
                </a:srgbClr>
              </a:clrTo>
            </a:clrChange>
          </a:blip>
          <a:srcRect/>
          <a:stretch>
            <a:fillRect/>
          </a:stretch>
        </p:blipFill>
        <p:spPr bwMode="auto">
          <a:xfrm>
            <a:off x="3687763" y="2057400"/>
            <a:ext cx="1965325" cy="2720975"/>
          </a:xfrm>
          <a:prstGeom prst="rect">
            <a:avLst/>
          </a:prstGeom>
          <a:noFill/>
          <a:ln w="9525">
            <a:noFill/>
            <a:miter lim="800000"/>
            <a:headEnd/>
            <a:tailEnd/>
          </a:ln>
        </p:spPr>
      </p:pic>
      <p:sp>
        <p:nvSpPr>
          <p:cNvPr id="9" name="TextBox 8"/>
          <p:cNvSpPr txBox="1"/>
          <p:nvPr userDrawn="1"/>
        </p:nvSpPr>
        <p:spPr>
          <a:xfrm>
            <a:off x="914400" y="751582"/>
            <a:ext cx="7315200" cy="1077218"/>
          </a:xfrm>
          <a:prstGeom prst="rect">
            <a:avLst/>
          </a:prstGeom>
          <a:noFill/>
        </p:spPr>
        <p:txBody>
          <a:bodyPr>
            <a:spAutoFit/>
          </a:bodyPr>
          <a:lstStyle/>
          <a:p>
            <a:pPr algn="ctr" fontAlgn="auto">
              <a:spcBef>
                <a:spcPts val="0"/>
              </a:spcBef>
              <a:spcAft>
                <a:spcPts val="0"/>
              </a:spcAft>
              <a:defRPr/>
            </a:pPr>
            <a:r>
              <a:rPr lang="en-US" sz="3200" b="1" i="0" dirty="0">
                <a:latin typeface="+mn-lt"/>
                <a:cs typeface="+mn-cs"/>
              </a:rPr>
              <a:t>US Army Cadet Command</a:t>
            </a:r>
          </a:p>
          <a:p>
            <a:pPr algn="ctr" fontAlgn="auto">
              <a:spcBef>
                <a:spcPts val="0"/>
              </a:spcBef>
              <a:spcAft>
                <a:spcPts val="0"/>
              </a:spcAft>
              <a:defRPr/>
            </a:pPr>
            <a:r>
              <a:rPr lang="en-US" sz="3200" b="1" i="1" dirty="0">
                <a:latin typeface="+mn-lt"/>
                <a:cs typeface="+mn-cs"/>
              </a:rPr>
              <a:t>Leaders for Life</a:t>
            </a:r>
          </a:p>
        </p:txBody>
      </p:sp>
      <p:sp>
        <p:nvSpPr>
          <p:cNvPr id="13" name="TextBox 12"/>
          <p:cNvSpPr txBox="1"/>
          <p:nvPr userDrawn="1"/>
        </p:nvSpPr>
        <p:spPr>
          <a:xfrm>
            <a:off x="1066800" y="5105400"/>
            <a:ext cx="7315200" cy="1077218"/>
          </a:xfrm>
          <a:prstGeom prst="rect">
            <a:avLst/>
          </a:prstGeom>
          <a:noFill/>
        </p:spPr>
        <p:txBody>
          <a:bodyPr>
            <a:spAutoFit/>
          </a:bodyPr>
          <a:lstStyle/>
          <a:p>
            <a:pPr algn="ctr" fontAlgn="auto">
              <a:spcBef>
                <a:spcPts val="0"/>
              </a:spcBef>
              <a:spcAft>
                <a:spcPts val="0"/>
              </a:spcAft>
              <a:defRPr/>
            </a:pPr>
            <a:r>
              <a:rPr lang="en-US" sz="3200" b="1" i="0" dirty="0">
                <a:latin typeface="+mn-lt"/>
                <a:cs typeface="+mn-cs"/>
              </a:rPr>
              <a:t>Leadership Excellence</a:t>
            </a:r>
          </a:p>
          <a:p>
            <a:pPr algn="ctr" fontAlgn="auto">
              <a:spcBef>
                <a:spcPts val="0"/>
              </a:spcBef>
              <a:spcAft>
                <a:spcPts val="0"/>
              </a:spcAft>
              <a:defRPr/>
            </a:pPr>
            <a:r>
              <a:rPr lang="en-US" sz="3200" b="1" i="1" dirty="0">
                <a:latin typeface="+mn-lt"/>
                <a:cs typeface="+mn-cs"/>
              </a:rPr>
              <a:t>This We’ll Defend</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ide Instructions">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38200" y="1752600"/>
            <a:ext cx="3733800" cy="4572000"/>
          </a:xfrm>
          <a:prstGeom prst="rect">
            <a:avLst/>
          </a:prstGeom>
          <a:noFill/>
          <a:ln w="9525">
            <a:noFill/>
            <a:miter lim="800000"/>
            <a:headEnd/>
            <a:tailEnd/>
          </a:ln>
        </p:spPr>
      </p:pic>
      <p:sp>
        <p:nvSpPr>
          <p:cNvPr id="3" name="TextBox 2"/>
          <p:cNvSpPr txBox="1"/>
          <p:nvPr userDrawn="1"/>
        </p:nvSpPr>
        <p:spPr>
          <a:xfrm>
            <a:off x="685800" y="274638"/>
            <a:ext cx="7772400" cy="461962"/>
          </a:xfrm>
          <a:prstGeom prst="rect">
            <a:avLst/>
          </a:prstGeom>
          <a:noFill/>
        </p:spPr>
        <p:txBody>
          <a:bodyPr>
            <a:spAutoFit/>
          </a:bodyPr>
          <a:lstStyle/>
          <a:p>
            <a:pPr algn="ctr" fontAlgn="auto">
              <a:spcBef>
                <a:spcPts val="0"/>
              </a:spcBef>
              <a:spcAft>
                <a:spcPts val="0"/>
              </a:spcAft>
              <a:defRPr/>
            </a:pPr>
            <a:r>
              <a:rPr lang="en-US" sz="2400" b="1" dirty="0">
                <a:solidFill>
                  <a:prstClr val="black"/>
                </a:solidFill>
                <a:latin typeface="Arial" pitchFamily="34" charset="0"/>
                <a:cs typeface="Arial" pitchFamily="34" charset="0"/>
              </a:rPr>
              <a:t>Welcome to the Cadet Command Slide Format</a:t>
            </a:r>
          </a:p>
        </p:txBody>
      </p:sp>
      <p:sp>
        <p:nvSpPr>
          <p:cNvPr id="4" name="TextBox 3"/>
          <p:cNvSpPr txBox="1"/>
          <p:nvPr userDrawn="1"/>
        </p:nvSpPr>
        <p:spPr>
          <a:xfrm>
            <a:off x="4800600" y="1571685"/>
            <a:ext cx="4038600" cy="5032147"/>
          </a:xfrm>
          <a:prstGeom prst="rect">
            <a:avLst/>
          </a:prstGeom>
          <a:solidFill>
            <a:schemeClr val="bg2"/>
          </a:solidFill>
          <a:ln w="12700">
            <a:solidFill>
              <a:schemeClr val="tx1">
                <a:lumMod val="50000"/>
                <a:lumOff val="50000"/>
              </a:schemeClr>
            </a:solidFill>
          </a:ln>
        </p:spPr>
        <p:txBody>
          <a:bodyPr>
            <a:spAutoFit/>
          </a:bodyPr>
          <a:lstStyle/>
          <a:p>
            <a:pPr fontAlgn="auto">
              <a:spcBef>
                <a:spcPts val="1200"/>
              </a:spcBef>
              <a:spcAft>
                <a:spcPts val="0"/>
              </a:spcAft>
              <a:buFont typeface="Arial" pitchFamily="34" charset="0"/>
              <a:buNone/>
              <a:defRPr/>
            </a:pPr>
            <a:r>
              <a:rPr lang="en-US" sz="1400" b="1" dirty="0">
                <a:solidFill>
                  <a:prstClr val="black"/>
                </a:solidFill>
                <a:latin typeface="Arial" pitchFamily="34" charset="0"/>
                <a:cs typeface="Arial" pitchFamily="34" charset="0"/>
              </a:rPr>
              <a:t>To begin making your slide presentation, follow the arrow and:</a:t>
            </a:r>
          </a:p>
          <a:p>
            <a:pPr fontAlgn="auto">
              <a:spcBef>
                <a:spcPts val="1200"/>
              </a:spcBef>
              <a:spcAft>
                <a:spcPts val="0"/>
              </a:spcAft>
              <a:buFont typeface="Arial" pitchFamily="34" charset="0"/>
              <a:buNone/>
              <a:defRPr/>
            </a:pPr>
            <a:r>
              <a:rPr lang="en-US" sz="1400" b="1" dirty="0">
                <a:solidFill>
                  <a:prstClr val="black"/>
                </a:solidFill>
                <a:latin typeface="Arial" pitchFamily="34" charset="0"/>
                <a:cs typeface="Arial" pitchFamily="34" charset="0"/>
              </a:rPr>
              <a:t>Step 1.  From the “Home” tab, choose “Layout” to select and create your title slide.</a:t>
            </a:r>
          </a:p>
          <a:p>
            <a:pPr fontAlgn="auto">
              <a:spcBef>
                <a:spcPts val="1200"/>
              </a:spcBef>
              <a:spcAft>
                <a:spcPts val="0"/>
              </a:spcAft>
              <a:buFont typeface="Arial" pitchFamily="34" charset="0"/>
              <a:buNone/>
              <a:defRPr/>
            </a:pPr>
            <a:r>
              <a:rPr lang="en-US" sz="1400" b="1" dirty="0">
                <a:solidFill>
                  <a:prstClr val="black"/>
                </a:solidFill>
                <a:latin typeface="Arial" pitchFamily="34" charset="0"/>
                <a:cs typeface="Arial" pitchFamily="34" charset="0"/>
              </a:rPr>
              <a:t>Step 2.  From the “Home” tab, choose “New Slide”, then select the template that best fits your presentation.</a:t>
            </a:r>
          </a:p>
          <a:p>
            <a:pPr fontAlgn="auto">
              <a:spcBef>
                <a:spcPts val="1200"/>
              </a:spcBef>
              <a:spcAft>
                <a:spcPts val="0"/>
              </a:spcAft>
              <a:buFont typeface="Arial" pitchFamily="34" charset="0"/>
              <a:buNone/>
              <a:defRPr/>
            </a:pPr>
            <a:r>
              <a:rPr lang="en-US" sz="1400" b="1" dirty="0">
                <a:solidFill>
                  <a:prstClr val="black"/>
                </a:solidFill>
                <a:latin typeface="Arial" pitchFamily="34" charset="0"/>
                <a:cs typeface="Arial" pitchFamily="34" charset="0"/>
              </a:rPr>
              <a:t>Notes:</a:t>
            </a:r>
          </a:p>
          <a:p>
            <a:pPr fontAlgn="auto">
              <a:spcBef>
                <a:spcPts val="600"/>
              </a:spcBef>
              <a:spcAft>
                <a:spcPts val="0"/>
              </a:spcAft>
              <a:buFont typeface="Arial" charset="0"/>
              <a:buChar char="•"/>
              <a:defRPr/>
            </a:pPr>
            <a:r>
              <a:rPr lang="en-US" sz="1400" b="1" dirty="0">
                <a:solidFill>
                  <a:prstClr val="black"/>
                </a:solidFill>
                <a:latin typeface="Arial" pitchFamily="34" charset="0"/>
                <a:cs typeface="Arial" pitchFamily="34" charset="0"/>
              </a:rPr>
              <a:t>All fonts should be Arial</a:t>
            </a:r>
          </a:p>
          <a:p>
            <a:pPr fontAlgn="auto">
              <a:spcBef>
                <a:spcPts val="600"/>
              </a:spcBef>
              <a:spcAft>
                <a:spcPts val="0"/>
              </a:spcAft>
              <a:buFont typeface="Arial" charset="0"/>
              <a:buChar char="•"/>
              <a:defRPr/>
            </a:pPr>
            <a:r>
              <a:rPr lang="en-US" sz="1400" b="1" dirty="0">
                <a:solidFill>
                  <a:prstClr val="black"/>
                </a:solidFill>
                <a:latin typeface="Arial" pitchFamily="34" charset="0"/>
                <a:cs typeface="Arial" pitchFamily="34" charset="0"/>
              </a:rPr>
              <a:t>Templates automatically reduce overall size of text as more is added; do not go below font size 14 or third</a:t>
            </a:r>
            <a:r>
              <a:rPr lang="en-US" sz="1400" b="1" baseline="0" dirty="0">
                <a:solidFill>
                  <a:prstClr val="black"/>
                </a:solidFill>
                <a:latin typeface="Arial" pitchFamily="34" charset="0"/>
                <a:cs typeface="Arial" pitchFamily="34" charset="0"/>
              </a:rPr>
              <a:t> sub-bullet level</a:t>
            </a:r>
            <a:endParaRPr lang="en-US" sz="1400" b="1" dirty="0">
              <a:solidFill>
                <a:prstClr val="black"/>
              </a:solidFill>
              <a:latin typeface="Arial" pitchFamily="34" charset="0"/>
              <a:cs typeface="Arial" pitchFamily="34" charset="0"/>
            </a:endParaRPr>
          </a:p>
          <a:p>
            <a:pPr fontAlgn="auto">
              <a:spcBef>
                <a:spcPts val="600"/>
              </a:spcBef>
              <a:spcAft>
                <a:spcPts val="0"/>
              </a:spcAft>
              <a:buFont typeface="Arial" charset="0"/>
              <a:buChar char="•"/>
              <a:defRPr/>
            </a:pPr>
            <a:r>
              <a:rPr lang="en-US" sz="1400" b="1" dirty="0">
                <a:solidFill>
                  <a:prstClr val="black"/>
                </a:solidFill>
                <a:latin typeface="Arial" pitchFamily="34" charset="0"/>
                <a:cs typeface="Arial" pitchFamily="34" charset="0"/>
              </a:rPr>
              <a:t>Do not change formatting (e.g. hanging indent, bullet types, etc.)</a:t>
            </a:r>
          </a:p>
          <a:p>
            <a:pPr fontAlgn="auto">
              <a:spcBef>
                <a:spcPts val="600"/>
              </a:spcBef>
              <a:spcAft>
                <a:spcPts val="0"/>
              </a:spcAft>
              <a:buFont typeface="Arial" charset="0"/>
              <a:buChar char="•"/>
              <a:defRPr/>
            </a:pPr>
            <a:r>
              <a:rPr lang="en-US" sz="1400" b="1" dirty="0">
                <a:solidFill>
                  <a:prstClr val="black"/>
                </a:solidFill>
                <a:latin typeface="Arial" pitchFamily="34" charset="0"/>
                <a:cs typeface="Arial" pitchFamily="34" charset="0"/>
              </a:rPr>
              <a:t>Brigades:  use this template, but you may put the USACC patch in the top left and add your brigade logo to the top right </a:t>
            </a:r>
          </a:p>
          <a:p>
            <a:pPr fontAlgn="auto">
              <a:spcBef>
                <a:spcPts val="600"/>
              </a:spcBef>
              <a:spcAft>
                <a:spcPts val="0"/>
              </a:spcAft>
              <a:buFont typeface="Arial" charset="0"/>
              <a:buChar char="•"/>
              <a:defRPr/>
            </a:pPr>
            <a:r>
              <a:rPr lang="en-US" sz="1400" b="1" dirty="0">
                <a:solidFill>
                  <a:prstClr val="black"/>
                </a:solidFill>
                <a:latin typeface="Arial" pitchFamily="34" charset="0"/>
                <a:cs typeface="Arial" pitchFamily="34" charset="0"/>
              </a:rPr>
              <a:t>Print</a:t>
            </a:r>
            <a:r>
              <a:rPr lang="en-US" sz="1400" b="1" baseline="0" dirty="0">
                <a:solidFill>
                  <a:prstClr val="black"/>
                </a:solidFill>
                <a:latin typeface="Arial" pitchFamily="34" charset="0"/>
                <a:cs typeface="Arial" pitchFamily="34" charset="0"/>
              </a:rPr>
              <a:t> in grayscale; only print in color if there is a chart on the page that has color coding</a:t>
            </a:r>
            <a:endParaRPr lang="en-US" sz="1400" b="1" dirty="0">
              <a:solidFill>
                <a:prstClr val="black"/>
              </a:solidFill>
              <a:latin typeface="Arial" pitchFamily="34" charset="0"/>
              <a:cs typeface="Arial" pitchFamily="34" charset="0"/>
            </a:endParaRPr>
          </a:p>
        </p:txBody>
      </p:sp>
      <p:grpSp>
        <p:nvGrpSpPr>
          <p:cNvPr id="5" name="Group 16"/>
          <p:cNvGrpSpPr>
            <a:grpSpLocks/>
          </p:cNvGrpSpPr>
          <p:nvPr userDrawn="1"/>
        </p:nvGrpSpPr>
        <p:grpSpPr bwMode="auto">
          <a:xfrm>
            <a:off x="165100" y="1308100"/>
            <a:ext cx="1524000" cy="1066800"/>
            <a:chOff x="914400" y="1371601"/>
            <a:chExt cx="1194318" cy="1240970"/>
          </a:xfrm>
        </p:grpSpPr>
        <p:sp>
          <p:nvSpPr>
            <p:cNvPr id="6" name="Oval 5"/>
            <p:cNvSpPr/>
            <p:nvPr userDrawn="1"/>
          </p:nvSpPr>
          <p:spPr>
            <a:xfrm>
              <a:off x="1448111" y="2285709"/>
              <a:ext cx="660607" cy="32686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latin typeface="Arial" pitchFamily="34" charset="0"/>
              </a:endParaRPr>
            </a:p>
          </p:txBody>
        </p:sp>
        <p:cxnSp>
          <p:nvCxnSpPr>
            <p:cNvPr id="7" name="Straight Arrow Connector 6"/>
            <p:cNvCxnSpPr>
              <a:stCxn id="18" idx="1"/>
            </p:cNvCxnSpPr>
            <p:nvPr userDrawn="1"/>
          </p:nvCxnSpPr>
          <p:spPr>
            <a:xfrm rot="16200000" flipV="1">
              <a:off x="748714" y="1537286"/>
              <a:ext cx="962122" cy="63075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5CBD9029-77A5-4B22-8436-81DDA607DE79}" type="datetimeFigureOut">
              <a:rPr lang="en-US" smtClean="0"/>
              <a:pPr/>
              <a:t>10/7/2019</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755AFAC9-50C7-4668-977D-EAA0039DD0DB}" type="slidenum">
              <a:rPr lang="en-US" smtClean="0"/>
              <a:pPr/>
              <a:t>‹#›</a:t>
            </a:fld>
            <a:endParaRPr lang="en-US"/>
          </a:p>
        </p:txBody>
      </p:sp>
    </p:spTree>
    <p:extLst>
      <p:ext uri="{BB962C8B-B14F-4D97-AF65-F5344CB8AC3E}">
        <p14:creationId xmlns:p14="http://schemas.microsoft.com/office/powerpoint/2010/main" val="5953704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4" name="Picture 9" descr="top-corner"/>
          <p:cNvPicPr>
            <a:picLocks noChangeAspect="1" noChangeArrowheads="1"/>
          </p:cNvPicPr>
          <p:nvPr userDrawn="1"/>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410200" y="3562350"/>
            <a:ext cx="3733800" cy="3295650"/>
          </a:xfrm>
          <a:prstGeom prst="rect">
            <a:avLst/>
          </a:prstGeom>
          <a:noFill/>
          <a:ln w="9525">
            <a:noFill/>
            <a:miter lim="800000"/>
            <a:headEnd/>
            <a:tailEnd/>
          </a:ln>
        </p:spPr>
      </p:pic>
      <p:pic>
        <p:nvPicPr>
          <p:cNvPr id="5" name="Picture 9" descr="top-corner"/>
          <p:cNvPicPr>
            <a:picLocks noChangeAspect="1" noChangeArrowheads="1"/>
          </p:cNvPicPr>
          <p:nvPr userDrawn="1"/>
        </p:nvPicPr>
        <p:blipFill>
          <a:blip r:embed="rId3" cstate="email">
            <a:clrChange>
              <a:clrFrom>
                <a:srgbClr val="FFFFFF"/>
              </a:clrFrom>
              <a:clrTo>
                <a:srgbClr val="FFFFFF">
                  <a:alpha val="0"/>
                </a:srgbClr>
              </a:clrTo>
            </a:clrChange>
          </a:blip>
          <a:srcRect/>
          <a:stretch>
            <a:fillRect/>
          </a:stretch>
        </p:blipFill>
        <p:spPr bwMode="auto">
          <a:xfrm>
            <a:off x="0" y="0"/>
            <a:ext cx="3810000" cy="3295650"/>
          </a:xfrm>
          <a:prstGeom prst="rect">
            <a:avLst/>
          </a:prstGeom>
          <a:noFill/>
          <a:ln w="9525">
            <a:noFill/>
            <a:miter lim="800000"/>
            <a:headEnd/>
            <a:tailEnd/>
          </a:ln>
        </p:spPr>
      </p:pic>
      <p:pic>
        <p:nvPicPr>
          <p:cNvPr id="6" name="Picture 9" descr="top-corner"/>
          <p:cNvPicPr>
            <a:picLocks noChangeAspect="1" noChangeArrowheads="1"/>
          </p:cNvPicPr>
          <p:nvPr userDrawn="1"/>
        </p:nvPicPr>
        <p:blipFill>
          <a:blip r:embed="rId4" cstate="email">
            <a:clrChange>
              <a:clrFrom>
                <a:srgbClr val="FFFFFF"/>
              </a:clrFrom>
              <a:clrTo>
                <a:srgbClr val="FFFFFF">
                  <a:alpha val="0"/>
                </a:srgbClr>
              </a:clrTo>
            </a:clrChange>
          </a:blip>
          <a:srcRect/>
          <a:stretch>
            <a:fillRect/>
          </a:stretch>
        </p:blipFill>
        <p:spPr bwMode="auto">
          <a:xfrm>
            <a:off x="5848350" y="0"/>
            <a:ext cx="3295650" cy="3810000"/>
          </a:xfrm>
          <a:prstGeom prst="rect">
            <a:avLst/>
          </a:prstGeom>
          <a:noFill/>
          <a:ln w="9525">
            <a:noFill/>
            <a:miter lim="800000"/>
            <a:headEnd/>
            <a:tailEnd/>
          </a:ln>
        </p:spPr>
      </p:pic>
      <p:pic>
        <p:nvPicPr>
          <p:cNvPr id="7" name="Picture 9" descr="top-corner"/>
          <p:cNvPicPr>
            <a:picLocks noChangeAspect="1" noChangeArrowheads="1"/>
          </p:cNvPicPr>
          <p:nvPr userDrawn="1"/>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0" y="3124200"/>
            <a:ext cx="3295650" cy="3733800"/>
          </a:xfrm>
          <a:prstGeom prst="rect">
            <a:avLst/>
          </a:prstGeom>
          <a:noFill/>
          <a:ln w="9525">
            <a:noFill/>
            <a:miter lim="800000"/>
            <a:headEnd/>
            <a:tailEnd/>
          </a:ln>
        </p:spPr>
      </p:pic>
      <p:pic>
        <p:nvPicPr>
          <p:cNvPr id="8" name="Picture 2" descr="http://www.tioh.hqda.pentagon.mil/ImageProxy.ashx?n=1&amp;t=original&amp;id=5161"/>
          <p:cNvPicPr>
            <a:picLocks noChangeAspect="1" noChangeArrowheads="1"/>
          </p:cNvPicPr>
          <p:nvPr userDrawn="1"/>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440738" y="42863"/>
            <a:ext cx="660400" cy="914400"/>
          </a:xfrm>
          <a:prstGeom prst="rect">
            <a:avLst/>
          </a:prstGeom>
          <a:noFill/>
          <a:ln w="9525">
            <a:noFill/>
            <a:miter lim="800000"/>
            <a:headEnd/>
            <a:tailEnd/>
          </a:ln>
        </p:spPr>
      </p:pic>
      <p:pic>
        <p:nvPicPr>
          <p:cNvPr id="9" name="Picture 3" descr="C:\Users\BorgerdingTB\AppData\Local\Microsoft\Windows\Temporary Internet Files\Content.Outlook\B8021UZJ\Nice Army of One.jpg"/>
          <p:cNvPicPr>
            <a:picLocks noChangeAspect="1" noChangeArrowheads="1"/>
          </p:cNvPicPr>
          <p:nvPr userDrawn="1"/>
        </p:nvPicPr>
        <p:blipFill>
          <a:blip r:embed="rId7" cstate="email">
            <a:clrChange>
              <a:clrFrom>
                <a:srgbClr val="FBFFFF"/>
              </a:clrFrom>
              <a:clrTo>
                <a:srgbClr val="FBFFFF">
                  <a:alpha val="0"/>
                </a:srgbClr>
              </a:clrTo>
            </a:clrChange>
          </a:blip>
          <a:srcRect/>
          <a:stretch>
            <a:fillRect/>
          </a:stretch>
        </p:blipFill>
        <p:spPr bwMode="auto">
          <a:xfrm>
            <a:off x="34925" y="42863"/>
            <a:ext cx="727075" cy="969962"/>
          </a:xfrm>
          <a:prstGeom prst="rect">
            <a:avLst/>
          </a:prstGeom>
          <a:noFill/>
          <a:ln w="9525">
            <a:noFill/>
            <a:miter lim="800000"/>
            <a:headEnd/>
            <a:tailEnd/>
          </a:ln>
        </p:spPr>
      </p:pic>
      <p:sp>
        <p:nvSpPr>
          <p:cNvPr id="10" name="Rectangle 9"/>
          <p:cNvSpPr/>
          <p:nvPr userDrawn="1"/>
        </p:nvSpPr>
        <p:spPr>
          <a:xfrm>
            <a:off x="0" y="990600"/>
            <a:ext cx="9144000" cy="76200"/>
          </a:xfrm>
          <a:prstGeom prst="rect">
            <a:avLst/>
          </a:prstGeom>
          <a:solidFill>
            <a:srgbClr val="FFCC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11" name="Straight Connector 10"/>
          <p:cNvCxnSpPr/>
          <p:nvPr userDrawn="1"/>
        </p:nvCxnSpPr>
        <p:spPr>
          <a:xfrm>
            <a:off x="0" y="1066800"/>
            <a:ext cx="914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122" name="Rectangle 2"/>
          <p:cNvSpPr>
            <a:spLocks noGrp="1" noChangeArrowheads="1"/>
          </p:cNvSpPr>
          <p:nvPr>
            <p:ph type="ctrTitle"/>
          </p:nvPr>
        </p:nvSpPr>
        <p:spPr>
          <a:xfrm>
            <a:off x="685800" y="2130425"/>
            <a:ext cx="7772400" cy="1470025"/>
          </a:xfrm>
          <a:prstGeom prst="rect">
            <a:avLst/>
          </a:prstGeom>
        </p:spPr>
        <p:txBody>
          <a:bodyPr>
            <a:normAutofit/>
          </a:bodyPr>
          <a:lstStyle>
            <a:lvl1pPr algn="ctr">
              <a:defRPr sz="4000"/>
            </a:lvl1pPr>
          </a:lstStyle>
          <a:p>
            <a:r>
              <a:rPr lang="en-US"/>
              <a:t>Click to edit Master title style</a:t>
            </a:r>
            <a:endParaRPr lang="en-US" dirty="0"/>
          </a:p>
        </p:txBody>
      </p:sp>
      <p:sp>
        <p:nvSpPr>
          <p:cNvPr id="5123" name="Rectangle 3"/>
          <p:cNvSpPr>
            <a:spLocks noGrp="1" noChangeArrowheads="1"/>
          </p:cNvSpPr>
          <p:nvPr>
            <p:ph type="subTitle" idx="1"/>
          </p:nvPr>
        </p:nvSpPr>
        <p:spPr>
          <a:xfrm>
            <a:off x="1371600" y="3886200"/>
            <a:ext cx="6400800" cy="1752600"/>
          </a:xfrm>
        </p:spPr>
        <p:txBody>
          <a:bodyPr>
            <a:normAutofit/>
          </a:bodyPr>
          <a:lstStyle>
            <a:lvl1pPr marL="0" indent="0" algn="ctr">
              <a:buFontTx/>
              <a:buNone/>
              <a:defRPr sz="2400" baseline="0"/>
            </a:lvl1pPr>
          </a:lstStyle>
          <a:p>
            <a:r>
              <a:rPr lang="en-US"/>
              <a:t>Click to edit Master subtitle style</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155448"/>
            <a:ext cx="7315200" cy="822960"/>
          </a:xfrm>
          <a:prstGeom prst="rect">
            <a:avLst/>
          </a:prstGeom>
        </p:spPr>
        <p:txBody>
          <a:bodyPr>
            <a:noAutofit/>
          </a:bodyPr>
          <a:lstStyle>
            <a:lvl1pPr>
              <a:defRPr sz="3600"/>
            </a:lvl1pPr>
          </a:lstStyle>
          <a:p>
            <a:r>
              <a:rPr lang="en-US" dirty="0"/>
              <a:t>Click to edit Master title style</a:t>
            </a:r>
          </a:p>
        </p:txBody>
      </p:sp>
      <p:sp>
        <p:nvSpPr>
          <p:cNvPr id="3" name="Content Placeholder 2"/>
          <p:cNvSpPr>
            <a:spLocks noGrp="1"/>
          </p:cNvSpPr>
          <p:nvPr>
            <p:ph idx="1"/>
          </p:nvPr>
        </p:nvSpPr>
        <p:spPr>
          <a:xfrm>
            <a:off x="155448" y="1216152"/>
            <a:ext cx="8842248" cy="5102352"/>
          </a:xfrm>
        </p:spPr>
        <p:txBody>
          <a:bodyPr/>
          <a:lstStyle>
            <a:lvl1pPr marL="283464" indent="-283464">
              <a:spcBef>
                <a:spcPts val="600"/>
              </a:spcBef>
              <a:buFont typeface="Wingdings" pitchFamily="2" charset="2"/>
              <a:buChar char="Ø"/>
              <a:defRPr sz="2600"/>
            </a:lvl1pPr>
            <a:lvl2pPr marL="457200" indent="-173736">
              <a:spcBef>
                <a:spcPts val="600"/>
              </a:spcBef>
              <a:buFont typeface="Arial" pitchFamily="34" charset="0"/>
              <a:buChar char="•"/>
              <a:tabLst/>
              <a:defRPr/>
            </a:lvl2pPr>
            <a:lvl3pPr marL="684213" indent="-171450">
              <a:spcBef>
                <a:spcPts val="600"/>
              </a:spcBef>
              <a:buFont typeface="Arial" pitchFamily="34" charset="0"/>
              <a:buChar char="–"/>
              <a:defRPr/>
            </a:lvl3pPr>
            <a:lvl4pPr marL="854075" indent="-169863">
              <a:spcBef>
                <a:spcPts val="600"/>
              </a:spcBef>
              <a:buFont typeface="Wingdings" pitchFamily="2" charset="2"/>
              <a:buChar char="§"/>
              <a:defRPr/>
            </a:lvl4pPr>
            <a:lvl5pPr marL="1025525" indent="-171450">
              <a:buNone/>
              <a:defRPr sz="1600"/>
            </a:lvl5pPr>
          </a:lstStyle>
          <a:p>
            <a:pPr lvl="0"/>
            <a:r>
              <a:rPr lang="en-US" dirty="0"/>
              <a:t>Click to edit Master text styles</a:t>
            </a:r>
          </a:p>
          <a:p>
            <a:pPr lvl="1"/>
            <a:r>
              <a:rPr lang="en-US" dirty="0"/>
              <a:t>Second level</a:t>
            </a:r>
          </a:p>
          <a:p>
            <a:pPr lvl="2"/>
            <a:r>
              <a:rPr lang="en-US" dirty="0"/>
              <a:t>Third level</a:t>
            </a:r>
          </a:p>
          <a:p>
            <a:pPr lvl="3"/>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emplate for Talking Points Slides">
    <p:bg>
      <p:bgPr>
        <a:solidFill>
          <a:srgbClr val="800000"/>
        </a:solidFill>
        <a:effectLst/>
      </p:bgPr>
    </p:bg>
    <p:spTree>
      <p:nvGrpSpPr>
        <p:cNvPr id="1" name=""/>
        <p:cNvGrpSpPr/>
        <p:nvPr/>
      </p:nvGrpSpPr>
      <p:grpSpPr>
        <a:xfrm>
          <a:off x="0" y="0"/>
          <a:ext cx="0" cy="0"/>
          <a:chOff x="0" y="0"/>
          <a:chExt cx="0" cy="0"/>
        </a:xfrm>
      </p:grpSpPr>
      <p:sp>
        <p:nvSpPr>
          <p:cNvPr id="10" name="Rectangle 9"/>
          <p:cNvSpPr/>
          <p:nvPr userDrawn="1"/>
        </p:nvSpPr>
        <p:spPr>
          <a:xfrm>
            <a:off x="457200" y="304800"/>
            <a:ext cx="8305800" cy="6248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4"/>
          <p:cNvSpPr txBox="1">
            <a:spLocks/>
          </p:cNvSpPr>
          <p:nvPr userDrawn="1"/>
        </p:nvSpPr>
        <p:spPr>
          <a:xfrm>
            <a:off x="0" y="6562725"/>
            <a:ext cx="838200" cy="304800"/>
          </a:xfrm>
          <a:prstGeom prst="rect">
            <a:avLst/>
          </a:prstGeom>
        </p:spPr>
        <p:txBody>
          <a:bodyPr anchor="b" anchorCtr="0"/>
          <a:lstStyle/>
          <a:p>
            <a:pPr>
              <a:defRPr/>
            </a:pPr>
            <a:fld id="{9313DD08-5806-4DF0-8D9B-D8E864E25451}" type="slidenum">
              <a:rPr lang="en-US" sz="1000" b="1" kern="0" smtClean="0">
                <a:solidFill>
                  <a:sysClr val="windowText" lastClr="000000"/>
                </a:solidFill>
                <a:latin typeface="Arial" pitchFamily="34" charset="0"/>
                <a:cs typeface="Arial" pitchFamily="34" charset="0"/>
              </a:rPr>
              <a:pPr>
                <a:defRPr/>
              </a:pPr>
              <a:t>‹#›</a:t>
            </a:fld>
            <a:endParaRPr lang="en-US" sz="1000" b="1" kern="0" dirty="0">
              <a:solidFill>
                <a:sysClr val="windowText" lastClr="000000"/>
              </a:solidFill>
              <a:latin typeface="Arial" pitchFamily="34" charset="0"/>
              <a:cs typeface="Arial" pitchFamily="34" charset="0"/>
            </a:endParaRPr>
          </a:p>
        </p:txBody>
      </p:sp>
      <p:sp>
        <p:nvSpPr>
          <p:cNvPr id="11" name="Title 1"/>
          <p:cNvSpPr>
            <a:spLocks noGrp="1"/>
          </p:cNvSpPr>
          <p:nvPr>
            <p:ph type="title"/>
          </p:nvPr>
        </p:nvSpPr>
        <p:spPr>
          <a:xfrm>
            <a:off x="1600200" y="381000"/>
            <a:ext cx="5943600" cy="533400"/>
          </a:xfrm>
        </p:spPr>
        <p:txBody>
          <a:bodyPr>
            <a:normAutofit/>
          </a:bodyPr>
          <a:lstStyle>
            <a:lvl1pPr algn="ctr">
              <a:defRPr sz="2800">
                <a:latin typeface="Arial" pitchFamily="34" charset="0"/>
                <a:cs typeface="Arial" pitchFamily="34" charset="0"/>
              </a:defRPr>
            </a:lvl1pPr>
          </a:lstStyle>
          <a:p>
            <a:endParaRPr lang="en-US" dirty="0"/>
          </a:p>
        </p:txBody>
      </p:sp>
      <p:sp>
        <p:nvSpPr>
          <p:cNvPr id="9" name="Rectangle 8"/>
          <p:cNvSpPr/>
          <p:nvPr userDrawn="1"/>
        </p:nvSpPr>
        <p:spPr>
          <a:xfrm>
            <a:off x="76200" y="990600"/>
            <a:ext cx="304800" cy="48006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wordArtVert" rtlCol="0" anchor="ctr"/>
          <a:lstStyle/>
          <a:p>
            <a:pPr algn="ctr"/>
            <a:r>
              <a:rPr lang="en-US" b="1" dirty="0">
                <a:solidFill>
                  <a:sysClr val="windowText" lastClr="000000"/>
                </a:solidFill>
              </a:rPr>
              <a:t>TALKING POINTS</a:t>
            </a:r>
          </a:p>
        </p:txBody>
      </p:sp>
      <p:sp>
        <p:nvSpPr>
          <p:cNvPr id="17" name="Content Placeholder 2"/>
          <p:cNvSpPr>
            <a:spLocks noGrp="1"/>
          </p:cNvSpPr>
          <p:nvPr>
            <p:ph idx="1"/>
          </p:nvPr>
        </p:nvSpPr>
        <p:spPr>
          <a:xfrm>
            <a:off x="533400" y="990600"/>
            <a:ext cx="8153400" cy="5486400"/>
          </a:xfrm>
        </p:spPr>
        <p:txBody>
          <a:bodyPr/>
          <a:lstStyle>
            <a:lvl1pPr marL="342900" indent="-342900">
              <a:defRPr/>
            </a:lvl1pPr>
            <a:lvl2pPr marL="514350" indent="-174625">
              <a:defRPr/>
            </a:lvl2pPr>
            <a:lvl3pPr marL="801688" indent="-227013">
              <a:defRPr/>
            </a:lvl3pPr>
            <a:lvl4pPr marL="974725" indent="-173038">
              <a:spcBef>
                <a:spcPts val="600"/>
              </a:spcBef>
              <a:buFont typeface="Wingdings" pitchFamily="2" charset="2"/>
              <a:buChar char="§"/>
              <a:defRPr baseline="0"/>
            </a:lvl4pPr>
          </a:lstStyle>
          <a:p>
            <a:pPr lvl="0"/>
            <a:r>
              <a:rPr lang="en-US" dirty="0"/>
              <a:t>Click to edit Master text styles</a:t>
            </a:r>
          </a:p>
          <a:p>
            <a:pPr lvl="1"/>
            <a:r>
              <a:rPr lang="en-US" dirty="0"/>
              <a:t>Second level</a:t>
            </a:r>
          </a:p>
          <a:p>
            <a:pPr lvl="2"/>
            <a:r>
              <a:rPr lang="en-US" dirty="0"/>
              <a:t>Third level</a:t>
            </a:r>
          </a:p>
          <a:p>
            <a:pPr lvl="3"/>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verview for Talking Points Slides">
    <p:bg>
      <p:bgPr>
        <a:solidFill>
          <a:srgbClr val="800000"/>
        </a:solidFill>
        <a:effectLst/>
      </p:bgPr>
    </p:bg>
    <p:spTree>
      <p:nvGrpSpPr>
        <p:cNvPr id="1" name=""/>
        <p:cNvGrpSpPr/>
        <p:nvPr/>
      </p:nvGrpSpPr>
      <p:grpSpPr>
        <a:xfrm>
          <a:off x="0" y="0"/>
          <a:ext cx="0" cy="0"/>
          <a:chOff x="0" y="0"/>
          <a:chExt cx="0" cy="0"/>
        </a:xfrm>
      </p:grpSpPr>
      <p:sp>
        <p:nvSpPr>
          <p:cNvPr id="13" name="Rectangle 12"/>
          <p:cNvSpPr/>
          <p:nvPr userDrawn="1"/>
        </p:nvSpPr>
        <p:spPr>
          <a:xfrm>
            <a:off x="419100" y="304800"/>
            <a:ext cx="8305800" cy="6248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7013" marR="0" lvl="0" indent="-227013" algn="ctr" defTabSz="914400" rtl="0" eaLnBrk="1" fontAlgn="base" latinLnBrk="0" hangingPunct="1">
              <a:lnSpc>
                <a:spcPct val="100000"/>
              </a:lnSpc>
              <a:spcBef>
                <a:spcPts val="600"/>
              </a:spcBef>
              <a:spcAft>
                <a:spcPct val="0"/>
              </a:spcAft>
              <a:buClrTx/>
              <a:buSzTx/>
              <a:buFont typeface="Wingdings" pitchFamily="2" charset="2"/>
              <a:buNone/>
              <a:tabLst/>
              <a:defRPr/>
            </a:pPr>
            <a:r>
              <a:rPr lang="en-US" sz="2800" b="1" dirty="0">
                <a:solidFill>
                  <a:schemeClr val="tx1"/>
                </a:solidFill>
                <a:latin typeface="Arial" pitchFamily="34" charset="0"/>
                <a:cs typeface="Arial" pitchFamily="34" charset="0"/>
              </a:rPr>
              <a:t>Overview for Talking Points Slides</a:t>
            </a:r>
          </a:p>
          <a:p>
            <a:pPr marL="227013" lvl="0" indent="-227013">
              <a:spcBef>
                <a:spcPts val="600"/>
              </a:spcBef>
              <a:buFont typeface="Wingdings" pitchFamily="2" charset="2"/>
              <a:buNone/>
            </a:pPr>
            <a:endParaRPr lang="en-US" sz="2000" u="none" dirty="0">
              <a:solidFill>
                <a:schemeClr val="tx1"/>
              </a:solidFill>
              <a:latin typeface="Arial" pitchFamily="34" charset="0"/>
              <a:cs typeface="Arial" pitchFamily="34" charset="0"/>
            </a:endParaRPr>
          </a:p>
          <a:p>
            <a:pPr marL="227013" lvl="0" indent="-227013">
              <a:spcBef>
                <a:spcPts val="600"/>
              </a:spcBef>
              <a:buFont typeface="Wingdings" pitchFamily="2" charset="2"/>
              <a:buChar char="Ø"/>
            </a:pPr>
            <a:r>
              <a:rPr lang="en-US" sz="2000" u="none" dirty="0">
                <a:solidFill>
                  <a:schemeClr val="tx1"/>
                </a:solidFill>
                <a:latin typeface="Arial" pitchFamily="34" charset="0"/>
                <a:cs typeface="Arial" pitchFamily="34" charset="0"/>
              </a:rPr>
              <a:t>Talking</a:t>
            </a:r>
            <a:r>
              <a:rPr lang="en-US" sz="2000" u="none" baseline="0" dirty="0">
                <a:solidFill>
                  <a:schemeClr val="tx1"/>
                </a:solidFill>
                <a:latin typeface="Arial" pitchFamily="34" charset="0"/>
                <a:cs typeface="Arial" pitchFamily="34" charset="0"/>
              </a:rPr>
              <a:t> Point Slides are required when preparing a member of the command group for meetings with external organizations.  The proponent staff section will prepare briefing slides and talking point slides for three types of events:</a:t>
            </a:r>
          </a:p>
          <a:p>
            <a:pPr marL="687388" lvl="1" indent="-196850">
              <a:spcBef>
                <a:spcPts val="600"/>
              </a:spcBef>
              <a:buFont typeface="Arial" pitchFamily="34" charset="0"/>
              <a:buChar char="•"/>
            </a:pPr>
            <a:r>
              <a:rPr lang="en-US" sz="1600" b="1" u="none" baseline="0" dirty="0">
                <a:solidFill>
                  <a:schemeClr val="tx1"/>
                </a:solidFill>
                <a:latin typeface="Arial" pitchFamily="34" charset="0"/>
                <a:cs typeface="Arial" pitchFamily="34" charset="0"/>
              </a:rPr>
              <a:t>Attendee.  </a:t>
            </a:r>
            <a:r>
              <a:rPr lang="en-US" sz="1600" u="none" baseline="0" dirty="0">
                <a:solidFill>
                  <a:schemeClr val="tx1"/>
                </a:solidFill>
                <a:latin typeface="Arial" pitchFamily="34" charset="0"/>
                <a:cs typeface="Arial" pitchFamily="34" charset="0"/>
              </a:rPr>
              <a:t>When the command group leader is attending a meeting as a participant, the staff proponent will provide a copy of the briefing presentation.  The staff proponent will also prepare talking points associated with the external briefing slides to use during the meeting.  A stand-alone brief (slide presentation) with talking points may be required depending on the complexity of the topic, to fully prepare the command group leader.</a:t>
            </a:r>
          </a:p>
          <a:p>
            <a:pPr marL="687388" lvl="1" indent="-196850">
              <a:spcBef>
                <a:spcPts val="600"/>
              </a:spcBef>
              <a:buFont typeface="Arial" pitchFamily="34" charset="0"/>
              <a:buChar char="•"/>
            </a:pPr>
            <a:r>
              <a:rPr lang="en-US" sz="1600" b="1" u="none" baseline="0" dirty="0">
                <a:solidFill>
                  <a:schemeClr val="tx1"/>
                </a:solidFill>
                <a:latin typeface="Arial" pitchFamily="34" charset="0"/>
                <a:cs typeface="Arial" pitchFamily="34" charset="0"/>
              </a:rPr>
              <a:t>Primary Briefer.  </a:t>
            </a:r>
            <a:r>
              <a:rPr lang="en-US" sz="1600" u="none" baseline="0" dirty="0">
                <a:solidFill>
                  <a:schemeClr val="tx1"/>
                </a:solidFill>
                <a:latin typeface="Arial" pitchFamily="34" charset="0"/>
                <a:cs typeface="Arial" pitchFamily="34" charset="0"/>
              </a:rPr>
              <a:t>When the command group leader is the presenter of the briefing, the staff proponent will prepare the slides and talking points.</a:t>
            </a:r>
          </a:p>
          <a:p>
            <a:pPr marL="687388" lvl="1" indent="-196850">
              <a:spcBef>
                <a:spcPts val="600"/>
              </a:spcBef>
              <a:buFont typeface="Arial" pitchFamily="34" charset="0"/>
              <a:buChar char="•"/>
            </a:pPr>
            <a:r>
              <a:rPr lang="en-US" sz="1600" b="1" u="none" baseline="0" dirty="0">
                <a:solidFill>
                  <a:schemeClr val="tx1"/>
                </a:solidFill>
                <a:latin typeface="Arial" pitchFamily="34" charset="0"/>
                <a:cs typeface="Arial" pitchFamily="34" charset="0"/>
              </a:rPr>
              <a:t>Partial Briefer.  </a:t>
            </a:r>
            <a:r>
              <a:rPr lang="en-US" sz="1600" u="none" baseline="0" dirty="0">
                <a:solidFill>
                  <a:schemeClr val="tx1"/>
                </a:solidFill>
                <a:latin typeface="Arial" pitchFamily="34" charset="0"/>
                <a:cs typeface="Arial" pitchFamily="34" charset="0"/>
              </a:rPr>
              <a:t>When the command group leader is briefing USACC slides as part of a larger brief, the staff proponent will prepare the slides and associated talking points.  If there are multiple external organizations providing slides for the brief the staff proponent will also prepare talking points for other slides that have impact on USACC.</a:t>
            </a:r>
            <a:endParaRPr lang="en-US" sz="1100" dirty="0">
              <a:solidFill>
                <a:schemeClr val="tx1"/>
              </a:solidFill>
              <a:latin typeface="Arial" pitchFamily="34" charset="0"/>
              <a:cs typeface="Arial"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structions for Formatting Talking Points Slides">
    <p:bg>
      <p:bgPr>
        <a:solidFill>
          <a:srgbClr val="800000"/>
        </a:solidFill>
        <a:effectLst/>
      </p:bgPr>
    </p:bg>
    <p:spTree>
      <p:nvGrpSpPr>
        <p:cNvPr id="1" name=""/>
        <p:cNvGrpSpPr/>
        <p:nvPr/>
      </p:nvGrpSpPr>
      <p:grpSpPr>
        <a:xfrm>
          <a:off x="0" y="0"/>
          <a:ext cx="0" cy="0"/>
          <a:chOff x="0" y="0"/>
          <a:chExt cx="0" cy="0"/>
        </a:xfrm>
      </p:grpSpPr>
      <p:sp>
        <p:nvSpPr>
          <p:cNvPr id="4" name="Rectangle 3"/>
          <p:cNvSpPr/>
          <p:nvPr userDrawn="1"/>
        </p:nvSpPr>
        <p:spPr>
          <a:xfrm>
            <a:off x="419100" y="304800"/>
            <a:ext cx="8305800" cy="6248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lgn="ctr">
              <a:spcBef>
                <a:spcPts val="600"/>
              </a:spcBef>
              <a:buNone/>
            </a:pPr>
            <a:r>
              <a:rPr lang="en-US" sz="2800" b="1" u="none" baseline="0" dirty="0">
                <a:solidFill>
                  <a:schemeClr val="tx1"/>
                </a:solidFill>
                <a:latin typeface="Arial" pitchFamily="34" charset="0"/>
                <a:cs typeface="Arial" pitchFamily="34" charset="0"/>
              </a:rPr>
              <a:t>Instructions for Talking Points Slides</a:t>
            </a:r>
          </a:p>
          <a:p>
            <a:pPr marL="228600" indent="-228600">
              <a:spcBef>
                <a:spcPts val="600"/>
              </a:spcBef>
              <a:buFont typeface="Wingdings" pitchFamily="2" charset="2"/>
              <a:buChar char="Ø"/>
            </a:pPr>
            <a:r>
              <a:rPr lang="en-US" sz="1600" b="1" u="none" baseline="0" dirty="0">
                <a:solidFill>
                  <a:schemeClr val="tx1"/>
                </a:solidFill>
                <a:latin typeface="Arial" pitchFamily="34" charset="0"/>
                <a:cs typeface="Arial" pitchFamily="34" charset="0"/>
              </a:rPr>
              <a:t>Format</a:t>
            </a:r>
          </a:p>
          <a:p>
            <a:pPr marL="400050" lvl="0" indent="-173038">
              <a:spcBef>
                <a:spcPts val="600"/>
              </a:spcBef>
              <a:buFont typeface="Arial" pitchFamily="34" charset="0"/>
              <a:buChar char="•"/>
            </a:pPr>
            <a:r>
              <a:rPr lang="en-US" sz="1600" u="none" baseline="0" dirty="0">
                <a:solidFill>
                  <a:schemeClr val="tx1"/>
                </a:solidFill>
                <a:latin typeface="Arial" pitchFamily="34" charset="0"/>
                <a:cs typeface="Arial" pitchFamily="34" charset="0"/>
              </a:rPr>
              <a:t>Use the template “Template for Talking Points Slides” to prepare talking points.  </a:t>
            </a:r>
          </a:p>
          <a:p>
            <a:pPr marL="400050" marR="0" lvl="0" indent="-173038" algn="l" defTabSz="914400" rtl="0" eaLnBrk="1" fontAlgn="auto" latinLnBrk="0" hangingPunct="1">
              <a:lnSpc>
                <a:spcPct val="100000"/>
              </a:lnSpc>
              <a:spcBef>
                <a:spcPts val="600"/>
              </a:spcBef>
              <a:spcAft>
                <a:spcPts val="0"/>
              </a:spcAft>
              <a:buClrTx/>
              <a:buSzTx/>
              <a:buFont typeface="Arial" pitchFamily="34" charset="0"/>
              <a:buChar char="•"/>
              <a:tabLst/>
              <a:defRPr/>
            </a:pPr>
            <a:r>
              <a:rPr lang="en-US" sz="1600" u="none" baseline="0" dirty="0">
                <a:solidFill>
                  <a:schemeClr val="tx1"/>
                </a:solidFill>
                <a:latin typeface="Arial" pitchFamily="34" charset="0"/>
                <a:cs typeface="Arial" pitchFamily="34" charset="0"/>
              </a:rPr>
              <a:t>Subject/Title:  should match the subject of associated slide.</a:t>
            </a:r>
          </a:p>
          <a:p>
            <a:pPr marL="400050" lvl="0" indent="-173038">
              <a:spcBef>
                <a:spcPts val="600"/>
              </a:spcBef>
              <a:buFont typeface="Arial" pitchFamily="34" charset="0"/>
              <a:buChar char="•"/>
            </a:pPr>
            <a:r>
              <a:rPr lang="en-US" sz="1600" u="none" baseline="0" dirty="0">
                <a:solidFill>
                  <a:schemeClr val="tx1"/>
                </a:solidFill>
                <a:latin typeface="Arial" pitchFamily="34" charset="0"/>
                <a:cs typeface="Arial" pitchFamily="34" charset="0"/>
              </a:rPr>
              <a:t>Specify which bullets from the associated slide the talking points are addressing. </a:t>
            </a:r>
          </a:p>
          <a:p>
            <a:pPr marL="227013" marR="0" lvl="0" indent="-227013" algn="l" defTabSz="914400" rtl="0" eaLnBrk="1" fontAlgn="auto" latinLnBrk="0" hangingPunct="1">
              <a:lnSpc>
                <a:spcPct val="100000"/>
              </a:lnSpc>
              <a:spcBef>
                <a:spcPts val="600"/>
              </a:spcBef>
              <a:spcAft>
                <a:spcPts val="0"/>
              </a:spcAft>
              <a:buClrTx/>
              <a:buSzTx/>
              <a:buFont typeface="Wingdings" pitchFamily="2" charset="2"/>
              <a:buChar char="Ø"/>
              <a:tabLst/>
              <a:defRPr/>
            </a:pPr>
            <a:r>
              <a:rPr lang="en-US" sz="1600" b="1" u="none" kern="1200" baseline="0" dirty="0">
                <a:solidFill>
                  <a:schemeClr val="tx1"/>
                </a:solidFill>
                <a:latin typeface="Arial" pitchFamily="34" charset="0"/>
                <a:ea typeface="+mn-ea"/>
                <a:cs typeface="Arial" pitchFamily="34" charset="0"/>
              </a:rPr>
              <a:t>Packaging:  </a:t>
            </a:r>
            <a:r>
              <a:rPr lang="en-US" sz="1600" b="0" u="none" kern="1200" baseline="0" dirty="0">
                <a:solidFill>
                  <a:schemeClr val="tx1"/>
                </a:solidFill>
                <a:latin typeface="Arial" pitchFamily="34" charset="0"/>
                <a:ea typeface="+mn-ea"/>
                <a:cs typeface="Arial" pitchFamily="34" charset="0"/>
              </a:rPr>
              <a:t>Package the briefing presentation in a binder with document protectors.  When the binder is open, talking point slides should face opposite and above the associated slide.</a:t>
            </a:r>
          </a:p>
          <a:p>
            <a:pPr marL="227013" marR="0" lvl="0" indent="-227013" algn="l" defTabSz="914400" rtl="0" eaLnBrk="1" fontAlgn="auto" latinLnBrk="0" hangingPunct="1">
              <a:lnSpc>
                <a:spcPct val="100000"/>
              </a:lnSpc>
              <a:spcBef>
                <a:spcPts val="600"/>
              </a:spcBef>
              <a:spcAft>
                <a:spcPts val="0"/>
              </a:spcAft>
              <a:buClrTx/>
              <a:buSzTx/>
              <a:buFont typeface="Wingdings" pitchFamily="2" charset="2"/>
              <a:buChar char="Ø"/>
              <a:tabLst/>
              <a:defRPr/>
            </a:pPr>
            <a:r>
              <a:rPr lang="en-US" sz="1600" b="1" u="none" kern="1200" baseline="0" dirty="0">
                <a:solidFill>
                  <a:schemeClr val="tx1"/>
                </a:solidFill>
                <a:latin typeface="Arial" pitchFamily="34" charset="0"/>
                <a:ea typeface="+mn-ea"/>
                <a:cs typeface="Arial" pitchFamily="34" charset="0"/>
              </a:rPr>
              <a:t>Guidance</a:t>
            </a:r>
          </a:p>
          <a:p>
            <a:pPr marL="400050" marR="0" lvl="0" indent="-173038" algn="l" defTabSz="914400" rtl="0" eaLnBrk="1" fontAlgn="auto" latinLnBrk="0" hangingPunct="1">
              <a:lnSpc>
                <a:spcPct val="100000"/>
              </a:lnSpc>
              <a:spcBef>
                <a:spcPts val="600"/>
              </a:spcBef>
              <a:spcAft>
                <a:spcPts val="0"/>
              </a:spcAft>
              <a:buClrTx/>
              <a:buSzTx/>
              <a:buFont typeface="Arial" pitchFamily="34" charset="0"/>
              <a:buChar char="•"/>
              <a:tabLst/>
              <a:defRPr/>
            </a:pPr>
            <a:r>
              <a:rPr lang="en-US" sz="1600" u="none" baseline="0" dirty="0">
                <a:solidFill>
                  <a:schemeClr val="tx1"/>
                </a:solidFill>
                <a:latin typeface="Arial" pitchFamily="34" charset="0"/>
                <a:cs typeface="Arial" pitchFamily="34" charset="0"/>
              </a:rPr>
              <a:t>Organize the talking points to be clear and concise.  Provide background information as needed to give the CG, DCG, CoS, or CSM depth of the topic and significant impact of issues on USACC.</a:t>
            </a:r>
          </a:p>
          <a:p>
            <a:pPr marL="400050" marR="0" lvl="0" indent="-173038" algn="l" defTabSz="914400" rtl="0" eaLnBrk="1" fontAlgn="auto" latinLnBrk="0" hangingPunct="1">
              <a:lnSpc>
                <a:spcPct val="100000"/>
              </a:lnSpc>
              <a:spcBef>
                <a:spcPts val="600"/>
              </a:spcBef>
              <a:spcAft>
                <a:spcPts val="0"/>
              </a:spcAft>
              <a:buClrTx/>
              <a:buSzTx/>
              <a:buFont typeface="Arial" pitchFamily="34" charset="0"/>
              <a:buChar char="•"/>
              <a:tabLst/>
              <a:defRPr/>
            </a:pPr>
            <a:r>
              <a:rPr lang="en-US" sz="1600" u="none" baseline="0" dirty="0">
                <a:solidFill>
                  <a:schemeClr val="tx1"/>
                </a:solidFill>
                <a:latin typeface="Arial" pitchFamily="34" charset="0"/>
                <a:cs typeface="Arial" pitchFamily="34" charset="0"/>
              </a:rPr>
              <a:t>When the command group leader is the briefer, prepare one talking point slide to go with each slide in the presentation.</a:t>
            </a:r>
          </a:p>
          <a:p>
            <a:pPr marL="400050" marR="0" lvl="0" indent="-173038" algn="l" defTabSz="914400" rtl="0" eaLnBrk="1" fontAlgn="auto" latinLnBrk="0" hangingPunct="1">
              <a:lnSpc>
                <a:spcPct val="100000"/>
              </a:lnSpc>
              <a:spcBef>
                <a:spcPts val="600"/>
              </a:spcBef>
              <a:spcAft>
                <a:spcPts val="0"/>
              </a:spcAft>
              <a:buClrTx/>
              <a:buSzTx/>
              <a:buFont typeface="Arial" pitchFamily="34" charset="0"/>
              <a:buChar char="•"/>
              <a:tabLst/>
              <a:defRPr/>
            </a:pPr>
            <a:r>
              <a:rPr lang="en-US" sz="1600" u="none" baseline="0" dirty="0">
                <a:solidFill>
                  <a:schemeClr val="tx1"/>
                </a:solidFill>
                <a:latin typeface="Arial" pitchFamily="34" charset="0"/>
                <a:cs typeface="Arial" pitchFamily="34" charset="0"/>
              </a:rPr>
              <a:t>If there are multiple external organizations providing slides for the brief, only prepare talking points for the USACC slides and any other slides that have impact on USACC.</a:t>
            </a:r>
          </a:p>
          <a:p>
            <a:pPr marL="400050" lvl="0" indent="-173038">
              <a:spcBef>
                <a:spcPts val="600"/>
              </a:spcBef>
              <a:buFont typeface="Arial" pitchFamily="34" charset="0"/>
              <a:buChar char="•"/>
            </a:pPr>
            <a:r>
              <a:rPr lang="en-US" sz="1600" b="1" u="none" baseline="0" dirty="0">
                <a:solidFill>
                  <a:schemeClr val="tx1"/>
                </a:solidFill>
                <a:latin typeface="Arial" pitchFamily="34" charset="0"/>
                <a:cs typeface="Arial" pitchFamily="34" charset="0"/>
              </a:rPr>
              <a:t>Do not provide the talking point slides to external organizations; they are for the CG, DCG, CoS, or CSM use only.</a:t>
            </a:r>
          </a:p>
          <a:p>
            <a:pPr marL="400050" lvl="0" indent="-173038">
              <a:spcBef>
                <a:spcPts val="600"/>
              </a:spcBef>
              <a:buFont typeface="Arial" pitchFamily="34" charset="0"/>
              <a:buChar char="•"/>
            </a:pPr>
            <a:r>
              <a:rPr lang="en-US" sz="1600" b="1" u="none" baseline="0" dirty="0">
                <a:solidFill>
                  <a:schemeClr val="tx1"/>
                </a:solidFill>
                <a:latin typeface="Arial" pitchFamily="34" charset="0"/>
                <a:cs typeface="Arial" pitchFamily="34" charset="0"/>
              </a:rPr>
              <a:t>Remove talking point slides during the presentation of the slides. </a:t>
            </a:r>
          </a:p>
          <a:p>
            <a:pPr marL="228600" indent="-228600">
              <a:spcBef>
                <a:spcPts val="600"/>
              </a:spcBef>
              <a:buNone/>
            </a:pPr>
            <a:endParaRPr lang="en-US" sz="1100" u="none" baseline="0" dirty="0">
              <a:solidFill>
                <a:schemeClr val="tx1"/>
              </a:solidFill>
              <a:latin typeface="Arial" pitchFamily="34" charset="0"/>
              <a:cs typeface="Arial"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122" name="Rectangle 2"/>
          <p:cNvSpPr>
            <a:spLocks noGrp="1" noChangeArrowheads="1"/>
          </p:cNvSpPr>
          <p:nvPr>
            <p:ph type="ctrTitle" hasCustomPrompt="1"/>
          </p:nvPr>
        </p:nvSpPr>
        <p:spPr>
          <a:xfrm>
            <a:off x="685800" y="2130425"/>
            <a:ext cx="7772400" cy="1470025"/>
          </a:xfrm>
        </p:spPr>
        <p:txBody>
          <a:bodyPr>
            <a:normAutofit/>
          </a:bodyPr>
          <a:lstStyle>
            <a:lvl1pPr algn="ctr">
              <a:defRPr sz="3600" baseline="0"/>
            </a:lvl1pPr>
          </a:lstStyle>
          <a:p>
            <a:r>
              <a:rPr lang="en-US" dirty="0"/>
              <a:t>Title Slide - click to edit</a:t>
            </a:r>
            <a:br>
              <a:rPr lang="en-US" dirty="0"/>
            </a:br>
            <a:r>
              <a:rPr lang="en-US" dirty="0"/>
              <a:t>(Arial 36 Bold)</a:t>
            </a:r>
          </a:p>
        </p:txBody>
      </p:sp>
      <p:sp>
        <p:nvSpPr>
          <p:cNvPr id="9" name="TextBox 8"/>
          <p:cNvSpPr txBox="1"/>
          <p:nvPr userDrawn="1"/>
        </p:nvSpPr>
        <p:spPr>
          <a:xfrm>
            <a:off x="-1" y="76200"/>
            <a:ext cx="9144000" cy="1015663"/>
          </a:xfrm>
          <a:prstGeom prst="rect">
            <a:avLst/>
          </a:prstGeom>
          <a:noFill/>
        </p:spPr>
        <p:txBody>
          <a:bodyPr wrap="square">
            <a:spAutoFit/>
          </a:bodyPr>
          <a:lstStyle/>
          <a:p>
            <a:pPr algn="ctr" fontAlgn="auto">
              <a:spcBef>
                <a:spcPts val="0"/>
              </a:spcBef>
              <a:spcAft>
                <a:spcPts val="0"/>
              </a:spcAft>
              <a:defRPr/>
            </a:pPr>
            <a:r>
              <a:rPr lang="en-US" sz="3200" b="1" i="0" cap="none" spc="0" dirty="0">
                <a:ln w="9525">
                  <a:noFill/>
                  <a:prstDash val="solid"/>
                </a:ln>
                <a:solidFill>
                  <a:schemeClr val="tx1"/>
                </a:solidFill>
                <a:effectLst>
                  <a:outerShdw blurRad="41275" dist="20320" dir="1800000" algn="tl" rotWithShape="0">
                    <a:srgbClr val="000000">
                      <a:alpha val="40000"/>
                    </a:srgbClr>
                  </a:outerShdw>
                </a:effectLst>
                <a:latin typeface="+mn-lt"/>
                <a:cs typeface="+mn-cs"/>
              </a:rPr>
              <a:t>Leadership Excellence</a:t>
            </a:r>
          </a:p>
          <a:p>
            <a:pPr algn="ctr" fontAlgn="auto">
              <a:spcBef>
                <a:spcPts val="0"/>
              </a:spcBef>
              <a:spcAft>
                <a:spcPts val="0"/>
              </a:spcAft>
              <a:defRPr/>
            </a:pPr>
            <a:r>
              <a:rPr lang="en-US" sz="2800" b="1" i="1" cap="none" spc="0" dirty="0">
                <a:ln w="12700">
                  <a:noFill/>
                  <a:prstDash val="solid"/>
                </a:ln>
                <a:solidFill>
                  <a:schemeClr val="tx1"/>
                </a:solidFill>
                <a:effectLst>
                  <a:outerShdw blurRad="41275" dist="20320" dir="1800000" algn="tl" rotWithShape="0">
                    <a:srgbClr val="000000">
                      <a:alpha val="40000"/>
                    </a:srgbClr>
                  </a:outerShdw>
                </a:effectLst>
                <a:latin typeface="+mn-lt"/>
                <a:cs typeface="+mn-cs"/>
              </a:rPr>
              <a:t>This We’ll Defend</a:t>
            </a:r>
          </a:p>
        </p:txBody>
      </p:sp>
      <p:sp>
        <p:nvSpPr>
          <p:cNvPr id="13" name="TextBox 12"/>
          <p:cNvSpPr txBox="1"/>
          <p:nvPr userDrawn="1"/>
        </p:nvSpPr>
        <p:spPr>
          <a:xfrm>
            <a:off x="-1" y="6258580"/>
            <a:ext cx="9144000" cy="523220"/>
          </a:xfrm>
          <a:prstGeom prst="rect">
            <a:avLst/>
          </a:prstGeom>
          <a:noFill/>
        </p:spPr>
        <p:txBody>
          <a:bodyPr wrap="square">
            <a:spAutoFit/>
          </a:bodyPr>
          <a:lstStyle/>
          <a:p>
            <a:pPr algn="ctr" fontAlgn="auto">
              <a:spcBef>
                <a:spcPts val="0"/>
              </a:spcBef>
              <a:spcAft>
                <a:spcPts val="0"/>
              </a:spcAft>
              <a:defRPr/>
            </a:pPr>
            <a:r>
              <a:rPr lang="en-US" sz="2800" b="1" i="1" cap="none" spc="0" dirty="0">
                <a:ln w="9525">
                  <a:noFill/>
                  <a:prstDash val="solid"/>
                </a:ln>
                <a:solidFill>
                  <a:schemeClr val="tx1"/>
                </a:solidFill>
                <a:effectLst>
                  <a:outerShdw blurRad="41275" dist="20320" dir="1800000" algn="tl" rotWithShape="0">
                    <a:srgbClr val="000000">
                      <a:alpha val="40000"/>
                    </a:srgbClr>
                  </a:outerShdw>
                </a:effectLst>
                <a:latin typeface="+mn-lt"/>
                <a:cs typeface="+mn-cs"/>
              </a:rPr>
              <a:t>Leaders for Life</a:t>
            </a:r>
            <a:endParaRPr lang="en-US" sz="2400" b="1" i="1" cap="none" spc="0" dirty="0">
              <a:ln w="9525">
                <a:noFill/>
                <a:prstDash val="solid"/>
              </a:ln>
              <a:solidFill>
                <a:schemeClr val="tx1"/>
              </a:solidFill>
              <a:effectLst>
                <a:outerShdw blurRad="41275" dist="20320" dir="1800000" algn="tl" rotWithShape="0">
                  <a:srgbClr val="000000">
                    <a:alpha val="40000"/>
                  </a:srgbClr>
                </a:outerShdw>
              </a:effectLst>
              <a:latin typeface="+mn-lt"/>
              <a:cs typeface="+mn-cs"/>
            </a:endParaRPr>
          </a:p>
        </p:txBody>
      </p:sp>
      <p:sp>
        <p:nvSpPr>
          <p:cNvPr id="14" name="Rectangle 24"/>
          <p:cNvSpPr>
            <a:spLocks noChangeArrowheads="1"/>
          </p:cNvSpPr>
          <p:nvPr userDrawn="1"/>
        </p:nvSpPr>
        <p:spPr bwMode="auto">
          <a:xfrm>
            <a:off x="-1" y="6065838"/>
            <a:ext cx="9144000" cy="106362"/>
          </a:xfrm>
          <a:prstGeom prst="rect">
            <a:avLst/>
          </a:prstGeom>
          <a:gradFill rotWithShape="1">
            <a:gsLst>
              <a:gs pos="0">
                <a:schemeClr val="tx1"/>
              </a:gs>
              <a:gs pos="100000">
                <a:srgbClr val="FFCC00"/>
              </a:gs>
            </a:gsLst>
            <a:lin ang="0" scaled="1"/>
          </a:gradFill>
          <a:ln w="9525">
            <a:noFill/>
            <a:miter lim="800000"/>
            <a:headEnd/>
            <a:tailEnd/>
          </a:ln>
          <a:effectLst/>
        </p:spPr>
        <p:txBody>
          <a:bodyPr rot="10800000" wrap="none" anchor="ctr"/>
          <a:lstStyle/>
          <a:p>
            <a:pPr>
              <a:defRPr/>
            </a:pPr>
            <a:endParaRPr lang="en-US" sz="2000" b="1" dirty="0">
              <a:solidFill>
                <a:srgbClr val="FFFFFF"/>
              </a:solidFill>
              <a:latin typeface="Arial" pitchFamily="34" charset="0"/>
              <a:cs typeface="+mn-cs"/>
            </a:endParaRPr>
          </a:p>
        </p:txBody>
      </p:sp>
      <p:sp>
        <p:nvSpPr>
          <p:cNvPr id="16" name="Rectangle 24"/>
          <p:cNvSpPr>
            <a:spLocks noChangeArrowheads="1"/>
          </p:cNvSpPr>
          <p:nvPr userDrawn="1"/>
        </p:nvSpPr>
        <p:spPr bwMode="auto">
          <a:xfrm rot="10800000">
            <a:off x="0" y="1036638"/>
            <a:ext cx="9144000" cy="182562"/>
          </a:xfrm>
          <a:prstGeom prst="rect">
            <a:avLst/>
          </a:prstGeom>
          <a:gradFill rotWithShape="1">
            <a:gsLst>
              <a:gs pos="0">
                <a:schemeClr val="tx1"/>
              </a:gs>
              <a:gs pos="100000">
                <a:srgbClr val="FFCC00"/>
              </a:gs>
            </a:gsLst>
            <a:lin ang="0" scaled="1"/>
          </a:gradFill>
          <a:ln w="9525">
            <a:noFill/>
            <a:miter lim="800000"/>
            <a:headEnd/>
            <a:tailEnd/>
          </a:ln>
          <a:effectLst/>
        </p:spPr>
        <p:txBody>
          <a:bodyPr rot="10800000" wrap="none" anchor="ctr"/>
          <a:lstStyle/>
          <a:p>
            <a:pPr>
              <a:defRPr/>
            </a:pPr>
            <a:endParaRPr lang="en-US" b="1" dirty="0">
              <a:solidFill>
                <a:srgbClr val="FFFFFF"/>
              </a:solidFill>
              <a:latin typeface="Arial" pitchFamily="34" charset="0"/>
              <a:cs typeface="+mn-cs"/>
            </a:endParaRPr>
          </a:p>
        </p:txBody>
      </p:sp>
      <p:sp>
        <p:nvSpPr>
          <p:cNvPr id="18" name="Text Placeholder 17"/>
          <p:cNvSpPr>
            <a:spLocks noGrp="1"/>
          </p:cNvSpPr>
          <p:nvPr>
            <p:ph type="body" sz="quarter" idx="10" hasCustomPrompt="1"/>
          </p:nvPr>
        </p:nvSpPr>
        <p:spPr>
          <a:xfrm>
            <a:off x="1447800" y="3810000"/>
            <a:ext cx="6400800" cy="2057400"/>
          </a:xfrm>
        </p:spPr>
        <p:txBody>
          <a:bodyPr/>
          <a:lstStyle>
            <a:lvl1pPr algn="ctr">
              <a:buNone/>
              <a:defRPr sz="2400" baseline="0"/>
            </a:lvl1pPr>
          </a:lstStyle>
          <a:p>
            <a:pPr lvl="0"/>
            <a:r>
              <a:rPr lang="en-US" dirty="0"/>
              <a:t>Click to edit subtitle (Arial 24 not Bold)</a:t>
            </a:r>
          </a:p>
        </p:txBody>
      </p:sp>
      <p:pic>
        <p:nvPicPr>
          <p:cNvPr id="19" name="Picture 2" descr="http://www.tioh.hqda.pentagon.mil/ImageProxy.ashx?n=1&amp;t=original&amp;id=5161"/>
          <p:cNvPicPr>
            <a:picLocks noChangeAspect="1" noChangeArrowheads="1"/>
          </p:cNvPicPr>
          <p:nvPr userDrawn="1"/>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440738" y="42863"/>
            <a:ext cx="660400" cy="914400"/>
          </a:xfrm>
          <a:prstGeom prst="rect">
            <a:avLst/>
          </a:prstGeom>
          <a:noFill/>
          <a:ln w="9525">
            <a:noFill/>
            <a:miter lim="800000"/>
            <a:headEnd/>
            <a:tailEnd/>
          </a:ln>
        </p:spPr>
      </p:pic>
      <p:pic>
        <p:nvPicPr>
          <p:cNvPr id="20" name="Picture 3" descr="C:\Users\BorgerdingTB\AppData\Local\Microsoft\Windows\Temporary Internet Files\Content.Outlook\B8021UZJ\Nice Army of One.jpg"/>
          <p:cNvPicPr>
            <a:picLocks noChangeAspect="1" noChangeArrowheads="1"/>
          </p:cNvPicPr>
          <p:nvPr userDrawn="1"/>
        </p:nvPicPr>
        <p:blipFill>
          <a:blip r:embed="rId3" cstate="email">
            <a:clrChange>
              <a:clrFrom>
                <a:srgbClr val="FBFFFF"/>
              </a:clrFrom>
              <a:clrTo>
                <a:srgbClr val="FBFFFF">
                  <a:alpha val="0"/>
                </a:srgbClr>
              </a:clrTo>
            </a:clrChange>
          </a:blip>
          <a:srcRect/>
          <a:stretch>
            <a:fillRect/>
          </a:stretch>
        </p:blipFill>
        <p:spPr bwMode="auto">
          <a:xfrm>
            <a:off x="34925" y="42863"/>
            <a:ext cx="727075" cy="969962"/>
          </a:xfrm>
          <a:prstGeom prst="rect">
            <a:avLst/>
          </a:prstGeom>
          <a:noFill/>
          <a:ln w="9525">
            <a:noFill/>
            <a:miter lim="800000"/>
            <a:headEnd/>
            <a:tailEnd/>
          </a:ln>
        </p:spPr>
      </p:pic>
    </p:spTree>
    <p:extLst>
      <p:ext uri="{BB962C8B-B14F-4D97-AF65-F5344CB8AC3E}">
        <p14:creationId xmlns:p14="http://schemas.microsoft.com/office/powerpoint/2010/main" val="30068066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ullet Lis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1" y="181660"/>
            <a:ext cx="7619999" cy="646331"/>
          </a:xfrm>
        </p:spPr>
        <p:txBody>
          <a:bodyPr wrap="square">
            <a:spAutoFit/>
          </a:bodyPr>
          <a:lstStyle>
            <a:lvl1pPr>
              <a:spcBef>
                <a:spcPts val="600"/>
              </a:spcBef>
              <a:defRPr sz="3600" baseline="0"/>
            </a:lvl1pPr>
          </a:lstStyle>
          <a:p>
            <a:r>
              <a:rPr lang="en-US" dirty="0"/>
              <a:t>Arial 36 Bold</a:t>
            </a:r>
          </a:p>
        </p:txBody>
      </p:sp>
      <p:sp>
        <p:nvSpPr>
          <p:cNvPr id="5" name="Text Placeholder 4"/>
          <p:cNvSpPr>
            <a:spLocks noGrp="1"/>
          </p:cNvSpPr>
          <p:nvPr>
            <p:ph type="body" sz="quarter" idx="10" hasCustomPrompt="1"/>
          </p:nvPr>
        </p:nvSpPr>
        <p:spPr>
          <a:xfrm>
            <a:off x="228600" y="1219200"/>
            <a:ext cx="8686800" cy="5334000"/>
          </a:xfrm>
        </p:spPr>
        <p:txBody>
          <a:bodyPr/>
          <a:lstStyle/>
          <a:p>
            <a:pPr lvl="0"/>
            <a:r>
              <a:rPr lang="en-US" dirty="0"/>
              <a:t>First level (Arial 26)</a:t>
            </a:r>
          </a:p>
          <a:p>
            <a:pPr lvl="1"/>
            <a:r>
              <a:rPr lang="en-US" dirty="0"/>
              <a:t>Second level (Arial 24)</a:t>
            </a:r>
          </a:p>
          <a:p>
            <a:pPr lvl="2"/>
            <a:r>
              <a:rPr lang="en-US" dirty="0"/>
              <a:t>Third level (Arial 20)</a:t>
            </a:r>
          </a:p>
          <a:p>
            <a:pPr lvl="3"/>
            <a:r>
              <a:rPr lang="en-US" dirty="0"/>
              <a:t>Fourth level (Arial 18)</a:t>
            </a:r>
          </a:p>
          <a:p>
            <a:r>
              <a:rPr lang="en-US" dirty="0"/>
              <a:t>Formatting</a:t>
            </a:r>
          </a:p>
          <a:p>
            <a:pPr lvl="1"/>
            <a:r>
              <a:rPr lang="en-US" dirty="0"/>
              <a:t>Do not go below fourth level bullet</a:t>
            </a:r>
          </a:p>
          <a:p>
            <a:pPr lvl="1"/>
            <a:r>
              <a:rPr lang="en-US" dirty="0"/>
              <a:t>Paragraph spacing is set at “before 6pt”</a:t>
            </a:r>
          </a:p>
          <a:p>
            <a:pPr lvl="1"/>
            <a:r>
              <a:rPr lang="en-US" dirty="0"/>
              <a:t>Use the designated bullet style for each level</a:t>
            </a:r>
          </a:p>
          <a:p>
            <a:pPr lvl="1"/>
            <a:r>
              <a:rPr lang="en-US" dirty="0"/>
              <a:t>Paragraphs are formatted with hanging indents</a:t>
            </a:r>
          </a:p>
        </p:txBody>
      </p:sp>
    </p:spTree>
    <p:extLst>
      <p:ext uri="{BB962C8B-B14F-4D97-AF65-F5344CB8AC3E}">
        <p14:creationId xmlns:p14="http://schemas.microsoft.com/office/powerpoint/2010/main" val="28487738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ad Chart">
    <p:spTree>
      <p:nvGrpSpPr>
        <p:cNvPr id="1" name=""/>
        <p:cNvGrpSpPr/>
        <p:nvPr/>
      </p:nvGrpSpPr>
      <p:grpSpPr>
        <a:xfrm>
          <a:off x="0" y="0"/>
          <a:ext cx="0" cy="0"/>
          <a:chOff x="0" y="0"/>
          <a:chExt cx="0" cy="0"/>
        </a:xfrm>
      </p:grpSpPr>
      <p:cxnSp>
        <p:nvCxnSpPr>
          <p:cNvPr id="11" name="Straight Connector 10"/>
          <p:cNvCxnSpPr/>
          <p:nvPr userDrawn="1"/>
        </p:nvCxnSpPr>
        <p:spPr bwMode="auto">
          <a:xfrm rot="10800000">
            <a:off x="366713" y="3827463"/>
            <a:ext cx="8412162" cy="0"/>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rot="5400000">
            <a:off x="2065338" y="3843338"/>
            <a:ext cx="5029200" cy="0"/>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hasCustomPrompt="1"/>
          </p:nvPr>
        </p:nvSpPr>
        <p:spPr>
          <a:xfrm>
            <a:off x="152400" y="1265238"/>
            <a:ext cx="4344988" cy="451027"/>
          </a:xfrm>
        </p:spPr>
        <p:txBody>
          <a:bodyPr anchor="b">
            <a:normAutofit/>
          </a:bodyPr>
          <a:lstStyle>
            <a:lvl1pPr marL="0" indent="0" algn="ctr">
              <a:buNone/>
              <a:defRPr sz="2000" b="1" u="sng"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Arial 20 Bold Underlined</a:t>
            </a:r>
          </a:p>
        </p:txBody>
      </p:sp>
      <p:sp>
        <p:nvSpPr>
          <p:cNvPr id="4" name="Content Placeholder 3"/>
          <p:cNvSpPr>
            <a:spLocks noGrp="1"/>
          </p:cNvSpPr>
          <p:nvPr>
            <p:ph sz="half" idx="2" hasCustomPrompt="1"/>
          </p:nvPr>
        </p:nvSpPr>
        <p:spPr>
          <a:xfrm>
            <a:off x="152400" y="1777043"/>
            <a:ext cx="4344988" cy="1985510"/>
          </a:xfrm>
        </p:spPr>
        <p:txBody>
          <a:bodyPr>
            <a:normAutofit/>
          </a:bodyPr>
          <a:lstStyle>
            <a:lvl1pPr marL="174625" indent="-174625">
              <a:defRPr sz="1600" baseline="0"/>
            </a:lvl1pPr>
            <a:lvl2pPr marL="287338" indent="-112713">
              <a:buFont typeface="Arial" pitchFamily="34" charset="0"/>
              <a:buChar char="•"/>
              <a:defRPr sz="1400"/>
            </a:lvl2pPr>
            <a:lvl3pPr marL="400050" indent="-112713">
              <a:buFont typeface="Arial" pitchFamily="34" charset="0"/>
              <a:buChar char="­"/>
              <a:defRPr sz="1200" baseline="0"/>
            </a:lvl3pPr>
            <a:lvl4pPr marL="514350" indent="-114300">
              <a:spcBef>
                <a:spcPts val="600"/>
              </a:spcBef>
              <a:buFont typeface="Wingdings" pitchFamily="2" charset="2"/>
              <a:buChar char="§"/>
              <a:defRPr sz="1200" baseline="0"/>
            </a:lvl4pPr>
            <a:lvl5pPr>
              <a:defRPr sz="1600"/>
            </a:lvl5pPr>
            <a:lvl6pPr>
              <a:defRPr sz="1600"/>
            </a:lvl6pPr>
            <a:lvl7pPr>
              <a:defRPr sz="1600"/>
            </a:lvl7pPr>
            <a:lvl8pPr>
              <a:defRPr sz="1600"/>
            </a:lvl8pPr>
            <a:lvl9pPr>
              <a:defRPr sz="1600"/>
            </a:lvl9pPr>
          </a:lstStyle>
          <a:p>
            <a:pPr lvl="0"/>
            <a:r>
              <a:rPr lang="en-US" dirty="0"/>
              <a:t>Arial 16</a:t>
            </a:r>
          </a:p>
          <a:p>
            <a:pPr lvl="1"/>
            <a:r>
              <a:rPr lang="en-US" dirty="0"/>
              <a:t>Arial 14</a:t>
            </a:r>
          </a:p>
          <a:p>
            <a:pPr lvl="2"/>
            <a:r>
              <a:rPr lang="en-US" dirty="0"/>
              <a:t>Arial 12</a:t>
            </a:r>
          </a:p>
          <a:p>
            <a:pPr lvl="3"/>
            <a:r>
              <a:rPr lang="en-US" dirty="0"/>
              <a:t>Arial 12</a:t>
            </a:r>
          </a:p>
        </p:txBody>
      </p:sp>
      <p:sp>
        <p:nvSpPr>
          <p:cNvPr id="5" name="Text Placeholder 4"/>
          <p:cNvSpPr>
            <a:spLocks noGrp="1"/>
          </p:cNvSpPr>
          <p:nvPr>
            <p:ph type="body" sz="quarter" idx="3"/>
          </p:nvPr>
        </p:nvSpPr>
        <p:spPr>
          <a:xfrm>
            <a:off x="4645025" y="1265238"/>
            <a:ext cx="4346575" cy="451027"/>
          </a:xfrm>
        </p:spPr>
        <p:txBody>
          <a:bodyPr anchor="b">
            <a:normAutofit/>
          </a:bodyPr>
          <a:lstStyle>
            <a:lvl1pPr marL="0" indent="0" algn="ctr">
              <a:buNone/>
              <a:defRPr sz="2000" b="1" u="sng"/>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777043"/>
            <a:ext cx="4346575" cy="1985510"/>
          </a:xfrm>
        </p:spPr>
        <p:txBody>
          <a:bodyPr rtlCol="0">
            <a:normAutofit/>
          </a:bodyPr>
          <a:lstStyle>
            <a:lvl1pPr marL="174625" indent="-174625" algn="l" defTabSz="914400" rtl="0" eaLnBrk="1" fontAlgn="base" latinLnBrk="0" hangingPunct="1">
              <a:spcBef>
                <a:spcPts val="600"/>
              </a:spcBef>
              <a:spcAft>
                <a:spcPct val="0"/>
              </a:spcAft>
              <a:buFont typeface="Wingdings" pitchFamily="2" charset="2"/>
              <a:buChar char="Ø"/>
              <a:defRPr lang="en-US" sz="1600" kern="1200" dirty="0" smtClean="0">
                <a:solidFill>
                  <a:schemeClr val="tx1"/>
                </a:solidFill>
                <a:latin typeface="Arial" pitchFamily="34" charset="0"/>
                <a:ea typeface="+mn-ea"/>
                <a:cs typeface="Arial" pitchFamily="34" charset="0"/>
              </a:defRPr>
            </a:lvl1pPr>
            <a:lvl2pPr marL="283464" indent="-109728" algn="l" defTabSz="914400" rtl="0" eaLnBrk="1" fontAlgn="base" latinLnBrk="0" hangingPunct="1">
              <a:spcBef>
                <a:spcPts val="600"/>
              </a:spcBef>
              <a:spcAft>
                <a:spcPct val="0"/>
              </a:spcAft>
              <a:buFont typeface="Arial" pitchFamily="34" charset="0"/>
              <a:buChar char="•"/>
              <a:defRPr lang="en-US" sz="1400" kern="1200" dirty="0" smtClean="0">
                <a:solidFill>
                  <a:schemeClr val="tx1"/>
                </a:solidFill>
                <a:latin typeface="Arial" pitchFamily="34" charset="0"/>
                <a:ea typeface="+mn-ea"/>
                <a:cs typeface="Arial" pitchFamily="34" charset="0"/>
              </a:defRPr>
            </a:lvl2pPr>
            <a:lvl3pPr marL="402336" indent="-109728" algn="l" defTabSz="914400" rtl="0" eaLnBrk="1" fontAlgn="base" latinLnBrk="0" hangingPunct="1">
              <a:spcBef>
                <a:spcPts val="600"/>
              </a:spcBef>
              <a:spcAft>
                <a:spcPct val="0"/>
              </a:spcAft>
              <a:buFont typeface="Arial" pitchFamily="34" charset="0"/>
              <a:buChar char="–"/>
              <a:defRPr lang="en-US" sz="1200" kern="1200" dirty="0" smtClean="0">
                <a:solidFill>
                  <a:schemeClr val="tx1"/>
                </a:solidFill>
                <a:latin typeface="Arial" pitchFamily="34" charset="0"/>
                <a:ea typeface="+mn-ea"/>
                <a:cs typeface="Arial" pitchFamily="34" charset="0"/>
              </a:defRPr>
            </a:lvl3pPr>
            <a:lvl4pPr marL="512064" indent="-118872">
              <a:spcBef>
                <a:spcPts val="600"/>
              </a:spcBef>
              <a:buFont typeface="Wingdings" pitchFamily="2" charset="2"/>
              <a:buChar char="§"/>
              <a:defRPr sz="12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Text Placeholder 2"/>
          <p:cNvSpPr>
            <a:spLocks noGrp="1"/>
          </p:cNvSpPr>
          <p:nvPr>
            <p:ph type="body" idx="13"/>
          </p:nvPr>
        </p:nvSpPr>
        <p:spPr>
          <a:xfrm>
            <a:off x="152400" y="3892373"/>
            <a:ext cx="4344988" cy="451027"/>
          </a:xfrm>
        </p:spPr>
        <p:txBody>
          <a:bodyPr anchor="b">
            <a:normAutofit/>
          </a:bodyPr>
          <a:lstStyle>
            <a:lvl1pPr marL="0" indent="0" algn="ctr">
              <a:buNone/>
              <a:defRPr sz="2000" b="1" u="sng"/>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Content Placeholder 3"/>
          <p:cNvSpPr>
            <a:spLocks noGrp="1"/>
          </p:cNvSpPr>
          <p:nvPr>
            <p:ph sz="half" idx="14"/>
          </p:nvPr>
        </p:nvSpPr>
        <p:spPr>
          <a:xfrm>
            <a:off x="152400" y="4397828"/>
            <a:ext cx="4344988" cy="1991859"/>
          </a:xfrm>
        </p:spPr>
        <p:txBody>
          <a:bodyPr>
            <a:normAutofit/>
          </a:bodyPr>
          <a:lstStyle>
            <a:lvl1pPr marL="174625" indent="-174625">
              <a:defRPr sz="1600"/>
            </a:lvl1pPr>
            <a:lvl2pPr marL="283464" indent="-109728">
              <a:buFont typeface="Arial" pitchFamily="34" charset="0"/>
              <a:buChar char="•"/>
              <a:defRPr sz="1400"/>
            </a:lvl2pPr>
            <a:lvl3pPr marL="402336" indent="-109728">
              <a:buFont typeface="Arial" pitchFamily="34" charset="0"/>
              <a:buChar char="­"/>
              <a:defRPr sz="1200"/>
            </a:lvl3pPr>
            <a:lvl4pPr marL="512064" indent="-118872">
              <a:spcBef>
                <a:spcPts val="600"/>
              </a:spcBef>
              <a:buFont typeface="Wingdings" pitchFamily="2" charset="2"/>
              <a:buChar char="§"/>
              <a:defRPr sz="12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Text Placeholder 4"/>
          <p:cNvSpPr>
            <a:spLocks noGrp="1"/>
          </p:cNvSpPr>
          <p:nvPr>
            <p:ph type="body" sz="quarter" idx="15"/>
          </p:nvPr>
        </p:nvSpPr>
        <p:spPr>
          <a:xfrm>
            <a:off x="4645025" y="3892373"/>
            <a:ext cx="4346575" cy="451027"/>
          </a:xfrm>
        </p:spPr>
        <p:txBody>
          <a:bodyPr anchor="b">
            <a:normAutofit/>
          </a:bodyPr>
          <a:lstStyle>
            <a:lvl1pPr marL="0" indent="0" algn="ctr">
              <a:buNone/>
              <a:defRPr sz="2000" b="1" u="sng"/>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5"/>
          <p:cNvSpPr>
            <a:spLocks noGrp="1"/>
          </p:cNvSpPr>
          <p:nvPr>
            <p:ph sz="quarter" idx="16"/>
          </p:nvPr>
        </p:nvSpPr>
        <p:spPr>
          <a:xfrm>
            <a:off x="4645025" y="4397828"/>
            <a:ext cx="4346575" cy="1991859"/>
          </a:xfrm>
        </p:spPr>
        <p:txBody>
          <a:bodyPr>
            <a:normAutofit/>
          </a:bodyPr>
          <a:lstStyle>
            <a:lvl1pPr marL="174625" indent="-174625">
              <a:defRPr sz="1600"/>
            </a:lvl1pPr>
            <a:lvl2pPr marL="283464" indent="-109728">
              <a:buFont typeface="Arial" pitchFamily="34" charset="0"/>
              <a:buChar char="•"/>
              <a:defRPr sz="1400"/>
            </a:lvl2pPr>
            <a:lvl3pPr marL="402336" indent="-109728">
              <a:buFont typeface="Arial" pitchFamily="34" charset="0"/>
              <a:buChar char="­"/>
              <a:defRPr sz="1200"/>
            </a:lvl3pPr>
            <a:lvl4pPr marL="512064" indent="-118872">
              <a:spcBef>
                <a:spcPts val="600"/>
              </a:spcBef>
              <a:buFont typeface="Wingdings" pitchFamily="2" charset="2"/>
              <a:buChar char="§"/>
              <a:defRPr sz="12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itle 1"/>
          <p:cNvSpPr>
            <a:spLocks noGrp="1"/>
          </p:cNvSpPr>
          <p:nvPr>
            <p:ph type="title" hasCustomPrompt="1"/>
          </p:nvPr>
        </p:nvSpPr>
        <p:spPr>
          <a:xfrm>
            <a:off x="714375" y="179754"/>
            <a:ext cx="7715250" cy="646331"/>
          </a:xfrm>
        </p:spPr>
        <p:txBody>
          <a:bodyPr>
            <a:normAutofit/>
          </a:bodyPr>
          <a:lstStyle>
            <a:lvl1pPr>
              <a:defRPr sz="3600" baseline="0"/>
            </a:lvl1pPr>
          </a:lstStyle>
          <a:p>
            <a:r>
              <a:rPr lang="en-US" dirty="0"/>
              <a:t>Arial 36 Bold</a:t>
            </a:r>
          </a:p>
        </p:txBody>
      </p:sp>
    </p:spTree>
    <p:extLst>
      <p:ext uri="{BB962C8B-B14F-4D97-AF65-F5344CB8AC3E}">
        <p14:creationId xmlns:p14="http://schemas.microsoft.com/office/powerpoint/2010/main" val="26068116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harts and Graphs">
    <p:spTree>
      <p:nvGrpSpPr>
        <p:cNvPr id="1" name=""/>
        <p:cNvGrpSpPr/>
        <p:nvPr/>
      </p:nvGrpSpPr>
      <p:grpSpPr>
        <a:xfrm>
          <a:off x="0" y="0"/>
          <a:ext cx="0" cy="0"/>
          <a:chOff x="0" y="0"/>
          <a:chExt cx="0" cy="0"/>
        </a:xfrm>
      </p:grpSpPr>
      <p:sp>
        <p:nvSpPr>
          <p:cNvPr id="3" name="Rectangle 32"/>
          <p:cNvSpPr>
            <a:spLocks noChangeArrowheads="1"/>
          </p:cNvSpPr>
          <p:nvPr userDrawn="1"/>
        </p:nvSpPr>
        <p:spPr bwMode="auto">
          <a:xfrm rot="10800000">
            <a:off x="0" y="503238"/>
            <a:ext cx="9144000" cy="73025"/>
          </a:xfrm>
          <a:prstGeom prst="rect">
            <a:avLst/>
          </a:prstGeom>
          <a:gradFill rotWithShape="1">
            <a:gsLst>
              <a:gs pos="0">
                <a:schemeClr val="tx1"/>
              </a:gs>
              <a:gs pos="100000">
                <a:srgbClr val="FFCC00"/>
              </a:gs>
            </a:gsLst>
            <a:lin ang="0" scaled="1"/>
          </a:gradFill>
          <a:ln w="9525">
            <a:noFill/>
            <a:miter lim="800000"/>
            <a:headEnd/>
            <a:tailEnd/>
          </a:ln>
          <a:effectLst/>
        </p:spPr>
        <p:txBody>
          <a:bodyPr rot="10800000" wrap="none" anchor="ctr"/>
          <a:lstStyle/>
          <a:p>
            <a:pPr>
              <a:defRPr/>
            </a:pPr>
            <a:endParaRPr lang="en-US" b="1" dirty="0">
              <a:solidFill>
                <a:srgbClr val="FFFFFF"/>
              </a:solidFill>
              <a:latin typeface="Arial" pitchFamily="34" charset="0"/>
              <a:cs typeface="+mn-cs"/>
            </a:endParaRPr>
          </a:p>
        </p:txBody>
      </p:sp>
      <p:sp>
        <p:nvSpPr>
          <p:cNvPr id="4" name="Slide Number Placeholder 4"/>
          <p:cNvSpPr txBox="1">
            <a:spLocks/>
          </p:cNvSpPr>
          <p:nvPr userDrawn="1"/>
        </p:nvSpPr>
        <p:spPr>
          <a:xfrm>
            <a:off x="0" y="6562725"/>
            <a:ext cx="838200" cy="304800"/>
          </a:xfrm>
          <a:prstGeom prst="rect">
            <a:avLst/>
          </a:prstGeom>
        </p:spPr>
        <p:txBody>
          <a:bodyPr anchor="b"/>
          <a:lstStyle/>
          <a:p>
            <a:pPr fontAlgn="auto">
              <a:spcBef>
                <a:spcPts val="0"/>
              </a:spcBef>
              <a:spcAft>
                <a:spcPts val="0"/>
              </a:spcAft>
              <a:defRPr/>
            </a:pPr>
            <a:fld id="{F0330C29-7FBC-4C34-AFD2-05E669E79E63}" type="slidenum">
              <a:rPr lang="en-US" sz="1000" b="1" kern="0">
                <a:solidFill>
                  <a:sysClr val="windowText" lastClr="000000"/>
                </a:solidFill>
                <a:latin typeface="Arial" pitchFamily="34" charset="0"/>
                <a:cs typeface="Arial" pitchFamily="34" charset="0"/>
              </a:rPr>
              <a:pPr fontAlgn="auto">
                <a:spcBef>
                  <a:spcPts val="0"/>
                </a:spcBef>
                <a:spcAft>
                  <a:spcPts val="0"/>
                </a:spcAft>
                <a:defRPr/>
              </a:pPr>
              <a:t>‹#›</a:t>
            </a:fld>
            <a:endParaRPr lang="en-US" sz="1000" b="1" kern="0" dirty="0">
              <a:solidFill>
                <a:sysClr val="windowText" lastClr="000000"/>
              </a:solidFill>
              <a:latin typeface="Arial" pitchFamily="34" charset="0"/>
              <a:cs typeface="Arial" pitchFamily="34" charset="0"/>
            </a:endParaRPr>
          </a:p>
        </p:txBody>
      </p:sp>
      <p:pic>
        <p:nvPicPr>
          <p:cNvPr id="5" name="Picture 2" descr="http://www.tioh.hqda.pentagon.mil/ImageProxy.ashx?n=1&amp;t=original&amp;id=5161"/>
          <p:cNvPicPr>
            <a:picLocks noChangeAspect="1" noChangeArrowheads="1"/>
          </p:cNvPicPr>
          <p:nvPr userDrawn="1"/>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623300" y="34925"/>
            <a:ext cx="495300" cy="685800"/>
          </a:xfrm>
          <a:prstGeom prst="rect">
            <a:avLst/>
          </a:prstGeom>
          <a:noFill/>
          <a:ln w="9525">
            <a:noFill/>
            <a:miter lim="800000"/>
            <a:headEnd/>
            <a:tailEnd/>
          </a:ln>
        </p:spPr>
      </p:pic>
      <p:pic>
        <p:nvPicPr>
          <p:cNvPr id="6" name="Picture 3" descr="C:\Users\BorgerdingTB\AppData\Local\Microsoft\Windows\Temporary Internet Files\Content.Outlook\B8021UZJ\Nice Army of One.jpg"/>
          <p:cNvPicPr>
            <a:picLocks noChangeAspect="1" noChangeArrowheads="1"/>
          </p:cNvPicPr>
          <p:nvPr userDrawn="1"/>
        </p:nvPicPr>
        <p:blipFill>
          <a:blip r:embed="rId3" cstate="email"/>
          <a:srcRect/>
          <a:stretch>
            <a:fillRect/>
          </a:stretch>
        </p:blipFill>
        <p:spPr bwMode="auto">
          <a:xfrm>
            <a:off x="34925" y="34925"/>
            <a:ext cx="514350" cy="685800"/>
          </a:xfrm>
          <a:prstGeom prst="rect">
            <a:avLst/>
          </a:prstGeom>
          <a:noFill/>
          <a:ln w="9525">
            <a:noFill/>
            <a:miter lim="800000"/>
            <a:headEnd/>
            <a:tailEnd/>
          </a:ln>
        </p:spPr>
      </p:pic>
      <p:sp>
        <p:nvSpPr>
          <p:cNvPr id="11" name="Title 1"/>
          <p:cNvSpPr>
            <a:spLocks noGrp="1"/>
          </p:cNvSpPr>
          <p:nvPr>
            <p:ph type="title" hasCustomPrompt="1"/>
          </p:nvPr>
        </p:nvSpPr>
        <p:spPr>
          <a:xfrm>
            <a:off x="571500" y="0"/>
            <a:ext cx="8001000" cy="533400"/>
          </a:xfrm>
        </p:spPr>
        <p:txBody>
          <a:bodyPr>
            <a:normAutofit/>
          </a:bodyPr>
          <a:lstStyle>
            <a:lvl1pPr algn="ctr">
              <a:defRPr sz="2800"/>
            </a:lvl1pPr>
          </a:lstStyle>
          <a:p>
            <a:r>
              <a:rPr lang="en-US" dirty="0"/>
              <a:t>Arial 28 Bold</a:t>
            </a:r>
          </a:p>
        </p:txBody>
      </p:sp>
      <p:sp>
        <p:nvSpPr>
          <p:cNvPr id="7" name="Rectangle 6"/>
          <p:cNvSpPr/>
          <p:nvPr userDrawn="1"/>
        </p:nvSpPr>
        <p:spPr>
          <a:xfrm>
            <a:off x="7505282" y="6581001"/>
            <a:ext cx="1638718" cy="276999"/>
          </a:xfrm>
          <a:prstGeom prst="rect">
            <a:avLst/>
          </a:prstGeom>
        </p:spPr>
        <p:txBody>
          <a:bodyPr wrap="none">
            <a:spAutoFit/>
          </a:bodyPr>
          <a:lstStyle/>
          <a:p>
            <a:pPr algn="r" fontAlgn="auto">
              <a:spcBef>
                <a:spcPts val="0"/>
              </a:spcBef>
              <a:spcAft>
                <a:spcPts val="0"/>
              </a:spcAft>
              <a:defRPr/>
            </a:pPr>
            <a:r>
              <a:rPr lang="en-US" sz="1200" b="1" i="1" kern="1200" dirty="0">
                <a:ln>
                  <a:solidFill>
                    <a:srgbClr val="FFC000"/>
                  </a:solidFill>
                </a:ln>
                <a:solidFill>
                  <a:schemeClr val="tx1"/>
                </a:solidFill>
                <a:latin typeface="Arial Black" pitchFamily="34" charset="0"/>
                <a:ea typeface="+mn-ea"/>
                <a:cs typeface="Arial" charset="0"/>
              </a:rPr>
              <a:t>This We’ll Defend</a:t>
            </a:r>
          </a:p>
        </p:txBody>
      </p:sp>
      <p:sp>
        <p:nvSpPr>
          <p:cNvPr id="8" name="Rectangle 7"/>
          <p:cNvSpPr/>
          <p:nvPr userDrawn="1"/>
        </p:nvSpPr>
        <p:spPr>
          <a:xfrm>
            <a:off x="7620000" y="685800"/>
            <a:ext cx="1508938" cy="276999"/>
          </a:xfrm>
          <a:prstGeom prst="rect">
            <a:avLst/>
          </a:prstGeom>
        </p:spPr>
        <p:txBody>
          <a:bodyPr wrap="none">
            <a:spAutoFit/>
          </a:bodyPr>
          <a:lstStyle/>
          <a:p>
            <a:pPr algn="r" fontAlgn="auto">
              <a:spcBef>
                <a:spcPts val="0"/>
              </a:spcBef>
              <a:spcAft>
                <a:spcPts val="0"/>
              </a:spcAft>
              <a:defRPr/>
            </a:pPr>
            <a:r>
              <a:rPr lang="en-US" sz="1200" b="1" i="1" kern="1200" dirty="0">
                <a:ln>
                  <a:solidFill>
                    <a:srgbClr val="FFCC00"/>
                  </a:solidFill>
                </a:ln>
                <a:solidFill>
                  <a:schemeClr val="tx1"/>
                </a:solidFill>
                <a:latin typeface="Arial Black" pitchFamily="34" charset="0"/>
                <a:ea typeface="+mn-ea"/>
                <a:cs typeface="Arial" charset="0"/>
              </a:rPr>
              <a:t>Leaders for Life</a:t>
            </a:r>
          </a:p>
        </p:txBody>
      </p:sp>
    </p:spTree>
    <p:extLst>
      <p:ext uri="{BB962C8B-B14F-4D97-AF65-F5344CB8AC3E}">
        <p14:creationId xmlns:p14="http://schemas.microsoft.com/office/powerpoint/2010/main" val="13888953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5800" y="228600"/>
            <a:ext cx="7696200" cy="646331"/>
          </a:xfrm>
        </p:spPr>
        <p:txBody>
          <a:bodyPr>
            <a:spAutoFit/>
          </a:bodyPr>
          <a:lstStyle>
            <a:lvl1pPr>
              <a:defRPr sz="3600"/>
            </a:lvl1pPr>
          </a:lstStyle>
          <a:p>
            <a:r>
              <a:rPr lang="en-US" dirty="0"/>
              <a:t>Arial 36 Bold</a:t>
            </a:r>
          </a:p>
        </p:txBody>
      </p:sp>
    </p:spTree>
    <p:extLst>
      <p:ext uri="{BB962C8B-B14F-4D97-AF65-F5344CB8AC3E}">
        <p14:creationId xmlns:p14="http://schemas.microsoft.com/office/powerpoint/2010/main" val="10663260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Back-up Slid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p:spPr>
        <p:txBody>
          <a:bodyPr anchor="t">
            <a:noAutofit/>
          </a:bodyPr>
          <a:lstStyle>
            <a:lvl1pPr algn="l">
              <a:defRPr sz="3600" b="1" cap="none" baseline="0"/>
            </a:lvl1pPr>
          </a:lstStyle>
          <a:p>
            <a:r>
              <a:rPr lang="en-US" dirty="0"/>
              <a:t>Arial 36 bold</a:t>
            </a:r>
          </a:p>
        </p:txBody>
      </p:sp>
      <p:sp>
        <p:nvSpPr>
          <p:cNvPr id="3" name="Text Placeholder 2"/>
          <p:cNvSpPr>
            <a:spLocks noGrp="1"/>
          </p:cNvSpPr>
          <p:nvPr>
            <p:ph type="body" idx="1" hasCustomPrompt="1"/>
          </p:nvPr>
        </p:nvSpPr>
        <p:spPr>
          <a:xfrm>
            <a:off x="722313" y="2906713"/>
            <a:ext cx="7772400" cy="1500187"/>
          </a:xfrm>
        </p:spPr>
        <p:txBody>
          <a:bodyPr anchor="b">
            <a:normAutofit/>
          </a:bodyPr>
          <a:lstStyle>
            <a:lvl1pPr marL="0" indent="0">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Arial 24</a:t>
            </a:r>
          </a:p>
        </p:txBody>
      </p:sp>
    </p:spTree>
    <p:extLst>
      <p:ext uri="{BB962C8B-B14F-4D97-AF65-F5344CB8AC3E}">
        <p14:creationId xmlns:p14="http://schemas.microsoft.com/office/powerpoint/2010/main" val="25364905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3900" y="181660"/>
            <a:ext cx="7696200" cy="646331"/>
          </a:xfrm>
        </p:spPr>
        <p:txBody>
          <a:bodyPr>
            <a:spAutoFit/>
          </a:bodyPr>
          <a:lstStyle>
            <a:lvl1pPr>
              <a:defRPr sz="3600"/>
            </a:lvl1pPr>
          </a:lstStyle>
          <a:p>
            <a:r>
              <a:rPr lang="en-US" dirty="0"/>
              <a:t>Arial 36 Bold</a:t>
            </a:r>
          </a:p>
        </p:txBody>
      </p:sp>
      <p:sp>
        <p:nvSpPr>
          <p:cNvPr id="3" name="Content Placeholder 2"/>
          <p:cNvSpPr>
            <a:spLocks noGrp="1"/>
          </p:cNvSpPr>
          <p:nvPr>
            <p:ph sz="half" idx="1" hasCustomPrompt="1"/>
          </p:nvPr>
        </p:nvSpPr>
        <p:spPr>
          <a:xfrm>
            <a:off x="152400" y="1143000"/>
            <a:ext cx="4389120" cy="5364480"/>
          </a:xfrm>
        </p:spPr>
        <p:txBody>
          <a:bodyPr/>
          <a:lstStyle>
            <a:lvl1pPr marL="227013" indent="-227013">
              <a:buFont typeface="Wingdings" pitchFamily="2" charset="2"/>
              <a:buChar char="Ø"/>
              <a:defRPr sz="2000"/>
            </a:lvl1pPr>
            <a:lvl2pPr marL="400050" indent="-173038">
              <a:buFont typeface="Arial" pitchFamily="34" charset="0"/>
              <a:buChar char="•"/>
              <a:defRPr sz="1800" baseline="0"/>
            </a:lvl2pPr>
            <a:lvl3pPr marL="574675" indent="-174625">
              <a:buFont typeface="Arial" pitchFamily="34" charset="0"/>
              <a:buChar char="–"/>
              <a:defRPr sz="1600" baseline="0"/>
            </a:lvl3pPr>
            <a:lvl4pPr marL="739775" indent="-165100">
              <a:spcBef>
                <a:spcPts val="600"/>
              </a:spcBef>
              <a:buFont typeface="Wingdings" pitchFamily="2" charset="2"/>
              <a:buChar char="§"/>
              <a:defRPr sz="1400" baseline="0"/>
            </a:lvl4pPr>
            <a:lvl5pPr marL="1085850" indent="-163513">
              <a:defRPr sz="1800"/>
            </a:lvl5pPr>
            <a:lvl6pPr>
              <a:defRPr sz="1800"/>
            </a:lvl6pPr>
            <a:lvl7pPr>
              <a:defRPr sz="1800"/>
            </a:lvl7pPr>
            <a:lvl8pPr>
              <a:defRPr sz="1800"/>
            </a:lvl8pPr>
            <a:lvl9pPr>
              <a:defRPr sz="1800"/>
            </a:lvl9pPr>
          </a:lstStyle>
          <a:p>
            <a:pPr lvl="0"/>
            <a:r>
              <a:rPr lang="en-US" dirty="0"/>
              <a:t>Arial 20</a:t>
            </a:r>
          </a:p>
          <a:p>
            <a:pPr lvl="1"/>
            <a:r>
              <a:rPr lang="en-US" dirty="0"/>
              <a:t>Arial 18</a:t>
            </a:r>
          </a:p>
          <a:p>
            <a:pPr lvl="2"/>
            <a:r>
              <a:rPr lang="en-US" dirty="0"/>
              <a:t>Arial 16</a:t>
            </a:r>
          </a:p>
          <a:p>
            <a:pPr lvl="3"/>
            <a:r>
              <a:rPr lang="en-US" dirty="0"/>
              <a:t>Arial 14</a:t>
            </a:r>
          </a:p>
        </p:txBody>
      </p:sp>
      <p:sp>
        <p:nvSpPr>
          <p:cNvPr id="6" name="Content Placeholder 2"/>
          <p:cNvSpPr>
            <a:spLocks noGrp="1"/>
          </p:cNvSpPr>
          <p:nvPr>
            <p:ph sz="half" idx="10"/>
          </p:nvPr>
        </p:nvSpPr>
        <p:spPr>
          <a:xfrm>
            <a:off x="4631108" y="1143000"/>
            <a:ext cx="4389120" cy="5364480"/>
          </a:xfrm>
        </p:spPr>
        <p:txBody>
          <a:bodyPr/>
          <a:lstStyle>
            <a:lvl1pPr marL="227013" indent="-227013">
              <a:buFont typeface="Wingdings" pitchFamily="2" charset="2"/>
              <a:buChar char="Ø"/>
              <a:defRPr lang="en-US" sz="2000" kern="1200" dirty="0" smtClean="0">
                <a:solidFill>
                  <a:schemeClr val="tx1"/>
                </a:solidFill>
                <a:latin typeface="Arial" pitchFamily="34" charset="0"/>
                <a:ea typeface="+mn-ea"/>
                <a:cs typeface="Arial" pitchFamily="34" charset="0"/>
              </a:defRPr>
            </a:lvl1pPr>
            <a:lvl2pPr marL="401638" indent="-173736">
              <a:buFont typeface="Arial" pitchFamily="34" charset="0"/>
              <a:buChar char="•"/>
              <a:defRPr lang="en-US" sz="1800" kern="1200" dirty="0" smtClean="0">
                <a:solidFill>
                  <a:schemeClr val="tx1"/>
                </a:solidFill>
                <a:latin typeface="Arial" pitchFamily="34" charset="0"/>
                <a:ea typeface="+mn-ea"/>
                <a:cs typeface="Arial" pitchFamily="34" charset="0"/>
              </a:defRPr>
            </a:lvl2pPr>
            <a:lvl3pPr marL="576072" indent="-171450">
              <a:buFont typeface="Arial" pitchFamily="34" charset="0"/>
              <a:buChar char="–"/>
              <a:defRPr lang="en-US" sz="1600" kern="1200" dirty="0" smtClean="0">
                <a:solidFill>
                  <a:schemeClr val="tx1"/>
                </a:solidFill>
                <a:latin typeface="Arial" pitchFamily="34" charset="0"/>
                <a:ea typeface="+mn-ea"/>
                <a:cs typeface="Arial" pitchFamily="34" charset="0"/>
              </a:defRPr>
            </a:lvl3pPr>
            <a:lvl4pPr marL="739775" indent="-165100">
              <a:spcBef>
                <a:spcPts val="600"/>
              </a:spcBef>
              <a:buFont typeface="Wingdings" pitchFamily="2" charset="2"/>
              <a:buChar char="§"/>
              <a:defRPr sz="1400"/>
            </a:lvl4pPr>
            <a:lvl5pPr marL="1085850" indent="-163513">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7867831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15" name="Rectangle 14"/>
          <p:cNvSpPr/>
          <p:nvPr userDrawn="1"/>
        </p:nvSpPr>
        <p:spPr>
          <a:xfrm>
            <a:off x="381000" y="381000"/>
            <a:ext cx="8382000" cy="6172200"/>
          </a:xfrm>
          <a:prstGeom prst="rect">
            <a:avLst/>
          </a:prstGeom>
          <a:solidFill>
            <a:schemeClr val="tx1"/>
          </a:solidFill>
          <a:ln w="28575">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533400" y="533400"/>
            <a:ext cx="8077200" cy="5867400"/>
          </a:xfrm>
          <a:prstGeom prst="rect">
            <a:avLst/>
          </a:prstGeom>
          <a:solidFill>
            <a:schemeClr val="bg1"/>
          </a:solidFill>
          <a:ln w="28575">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www.tioh.hqda.pentagon.mil/ImageProxy.ashx?n=1&amp;t=original&amp;id=5161"/>
          <p:cNvPicPr>
            <a:picLocks noChangeAspect="1" noChangeArrowheads="1"/>
          </p:cNvPicPr>
          <p:nvPr userDrawn="1"/>
        </p:nvPicPr>
        <p:blipFill>
          <a:blip r:embed="rId2" cstate="email">
            <a:clrChange>
              <a:clrFrom>
                <a:srgbClr val="FFFFFF"/>
              </a:clrFrom>
              <a:clrTo>
                <a:srgbClr val="FFFFFF">
                  <a:alpha val="0"/>
                </a:srgbClr>
              </a:clrTo>
            </a:clrChange>
          </a:blip>
          <a:srcRect/>
          <a:stretch>
            <a:fillRect/>
          </a:stretch>
        </p:blipFill>
        <p:spPr bwMode="auto">
          <a:xfrm>
            <a:off x="3687763" y="2057400"/>
            <a:ext cx="1965325" cy="2720975"/>
          </a:xfrm>
          <a:prstGeom prst="rect">
            <a:avLst/>
          </a:prstGeom>
          <a:noFill/>
          <a:ln w="9525">
            <a:noFill/>
            <a:miter lim="800000"/>
            <a:headEnd/>
            <a:tailEnd/>
          </a:ln>
        </p:spPr>
      </p:pic>
      <p:sp>
        <p:nvSpPr>
          <p:cNvPr id="9" name="TextBox 8"/>
          <p:cNvSpPr txBox="1"/>
          <p:nvPr userDrawn="1"/>
        </p:nvSpPr>
        <p:spPr>
          <a:xfrm>
            <a:off x="914400" y="751582"/>
            <a:ext cx="7315200" cy="1077218"/>
          </a:xfrm>
          <a:prstGeom prst="rect">
            <a:avLst/>
          </a:prstGeom>
          <a:noFill/>
        </p:spPr>
        <p:txBody>
          <a:bodyPr>
            <a:spAutoFit/>
          </a:bodyPr>
          <a:lstStyle/>
          <a:p>
            <a:pPr algn="ctr" fontAlgn="auto">
              <a:spcBef>
                <a:spcPts val="0"/>
              </a:spcBef>
              <a:spcAft>
                <a:spcPts val="0"/>
              </a:spcAft>
              <a:defRPr/>
            </a:pPr>
            <a:r>
              <a:rPr lang="en-US" sz="3200" b="1" i="0" dirty="0">
                <a:latin typeface="+mn-lt"/>
                <a:cs typeface="+mn-cs"/>
              </a:rPr>
              <a:t>US Army Cadet Command</a:t>
            </a:r>
          </a:p>
          <a:p>
            <a:pPr algn="ctr" fontAlgn="auto">
              <a:spcBef>
                <a:spcPts val="0"/>
              </a:spcBef>
              <a:spcAft>
                <a:spcPts val="0"/>
              </a:spcAft>
              <a:defRPr/>
            </a:pPr>
            <a:r>
              <a:rPr lang="en-US" sz="3200" b="1" i="1" dirty="0">
                <a:latin typeface="+mn-lt"/>
                <a:cs typeface="+mn-cs"/>
              </a:rPr>
              <a:t>Leaders for Life</a:t>
            </a:r>
          </a:p>
        </p:txBody>
      </p:sp>
      <p:sp>
        <p:nvSpPr>
          <p:cNvPr id="13" name="TextBox 12"/>
          <p:cNvSpPr txBox="1"/>
          <p:nvPr userDrawn="1"/>
        </p:nvSpPr>
        <p:spPr>
          <a:xfrm>
            <a:off x="1066800" y="5105400"/>
            <a:ext cx="7315200" cy="1077218"/>
          </a:xfrm>
          <a:prstGeom prst="rect">
            <a:avLst/>
          </a:prstGeom>
          <a:noFill/>
        </p:spPr>
        <p:txBody>
          <a:bodyPr>
            <a:spAutoFit/>
          </a:bodyPr>
          <a:lstStyle/>
          <a:p>
            <a:pPr algn="ctr" fontAlgn="auto">
              <a:spcBef>
                <a:spcPts val="0"/>
              </a:spcBef>
              <a:spcAft>
                <a:spcPts val="0"/>
              </a:spcAft>
              <a:defRPr/>
            </a:pPr>
            <a:r>
              <a:rPr lang="en-US" sz="3200" b="1" i="0" dirty="0">
                <a:latin typeface="+mn-lt"/>
                <a:cs typeface="+mn-cs"/>
              </a:rPr>
              <a:t>Leadership Excellence</a:t>
            </a:r>
          </a:p>
          <a:p>
            <a:pPr algn="ctr" fontAlgn="auto">
              <a:spcBef>
                <a:spcPts val="0"/>
              </a:spcBef>
              <a:spcAft>
                <a:spcPts val="0"/>
              </a:spcAft>
              <a:defRPr/>
            </a:pPr>
            <a:r>
              <a:rPr lang="en-US" sz="3200" b="1" i="1" dirty="0">
                <a:latin typeface="+mn-lt"/>
                <a:cs typeface="+mn-cs"/>
              </a:rPr>
              <a:t>This We’ll Defend</a:t>
            </a:r>
          </a:p>
        </p:txBody>
      </p:sp>
    </p:spTree>
    <p:extLst>
      <p:ext uri="{BB962C8B-B14F-4D97-AF65-F5344CB8AC3E}">
        <p14:creationId xmlns:p14="http://schemas.microsoft.com/office/powerpoint/2010/main" val="16621140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12703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lide Instructions">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38200" y="1752600"/>
            <a:ext cx="3733800" cy="4572000"/>
          </a:xfrm>
          <a:prstGeom prst="rect">
            <a:avLst/>
          </a:prstGeom>
          <a:noFill/>
          <a:ln w="9525">
            <a:noFill/>
            <a:miter lim="800000"/>
            <a:headEnd/>
            <a:tailEnd/>
          </a:ln>
        </p:spPr>
      </p:pic>
      <p:sp>
        <p:nvSpPr>
          <p:cNvPr id="3" name="TextBox 2"/>
          <p:cNvSpPr txBox="1"/>
          <p:nvPr userDrawn="1"/>
        </p:nvSpPr>
        <p:spPr>
          <a:xfrm>
            <a:off x="685800" y="274638"/>
            <a:ext cx="7772400" cy="461962"/>
          </a:xfrm>
          <a:prstGeom prst="rect">
            <a:avLst/>
          </a:prstGeom>
          <a:noFill/>
        </p:spPr>
        <p:txBody>
          <a:bodyPr>
            <a:spAutoFit/>
          </a:bodyPr>
          <a:lstStyle/>
          <a:p>
            <a:pPr algn="ctr" fontAlgn="auto">
              <a:spcBef>
                <a:spcPts val="0"/>
              </a:spcBef>
              <a:spcAft>
                <a:spcPts val="0"/>
              </a:spcAft>
              <a:defRPr/>
            </a:pPr>
            <a:r>
              <a:rPr lang="en-US" sz="2400" b="1" dirty="0">
                <a:solidFill>
                  <a:prstClr val="black"/>
                </a:solidFill>
                <a:latin typeface="Arial" pitchFamily="34" charset="0"/>
                <a:cs typeface="Arial" pitchFamily="34" charset="0"/>
              </a:rPr>
              <a:t>Welcome to the Cadet Command Slide Format</a:t>
            </a:r>
          </a:p>
        </p:txBody>
      </p:sp>
      <p:sp>
        <p:nvSpPr>
          <p:cNvPr id="4" name="TextBox 3"/>
          <p:cNvSpPr txBox="1"/>
          <p:nvPr userDrawn="1"/>
        </p:nvSpPr>
        <p:spPr>
          <a:xfrm>
            <a:off x="4800600" y="1571685"/>
            <a:ext cx="4038600" cy="5032147"/>
          </a:xfrm>
          <a:prstGeom prst="rect">
            <a:avLst/>
          </a:prstGeom>
          <a:solidFill>
            <a:schemeClr val="bg2"/>
          </a:solidFill>
          <a:ln w="12700">
            <a:solidFill>
              <a:schemeClr val="tx1">
                <a:lumMod val="50000"/>
                <a:lumOff val="50000"/>
              </a:schemeClr>
            </a:solidFill>
          </a:ln>
        </p:spPr>
        <p:txBody>
          <a:bodyPr>
            <a:spAutoFit/>
          </a:bodyPr>
          <a:lstStyle/>
          <a:p>
            <a:pPr fontAlgn="auto">
              <a:spcBef>
                <a:spcPts val="1200"/>
              </a:spcBef>
              <a:spcAft>
                <a:spcPts val="0"/>
              </a:spcAft>
              <a:buFont typeface="Arial" pitchFamily="34" charset="0"/>
              <a:buNone/>
              <a:defRPr/>
            </a:pPr>
            <a:r>
              <a:rPr lang="en-US" sz="1400" b="1" dirty="0">
                <a:solidFill>
                  <a:prstClr val="black"/>
                </a:solidFill>
                <a:latin typeface="Arial" pitchFamily="34" charset="0"/>
                <a:cs typeface="Arial" pitchFamily="34" charset="0"/>
              </a:rPr>
              <a:t>To begin making your slide presentation, follow the arrow and:</a:t>
            </a:r>
          </a:p>
          <a:p>
            <a:pPr fontAlgn="auto">
              <a:spcBef>
                <a:spcPts val="1200"/>
              </a:spcBef>
              <a:spcAft>
                <a:spcPts val="0"/>
              </a:spcAft>
              <a:buFont typeface="Arial" pitchFamily="34" charset="0"/>
              <a:buNone/>
              <a:defRPr/>
            </a:pPr>
            <a:r>
              <a:rPr lang="en-US" sz="1400" b="1" dirty="0">
                <a:solidFill>
                  <a:prstClr val="black"/>
                </a:solidFill>
                <a:latin typeface="Arial" pitchFamily="34" charset="0"/>
                <a:cs typeface="Arial" pitchFamily="34" charset="0"/>
              </a:rPr>
              <a:t>Step 1.  From the “Home” tab, choose “Layout” to select and create your title slide.</a:t>
            </a:r>
          </a:p>
          <a:p>
            <a:pPr fontAlgn="auto">
              <a:spcBef>
                <a:spcPts val="1200"/>
              </a:spcBef>
              <a:spcAft>
                <a:spcPts val="0"/>
              </a:spcAft>
              <a:buFont typeface="Arial" pitchFamily="34" charset="0"/>
              <a:buNone/>
              <a:defRPr/>
            </a:pPr>
            <a:r>
              <a:rPr lang="en-US" sz="1400" b="1" dirty="0">
                <a:solidFill>
                  <a:prstClr val="black"/>
                </a:solidFill>
                <a:latin typeface="Arial" pitchFamily="34" charset="0"/>
                <a:cs typeface="Arial" pitchFamily="34" charset="0"/>
              </a:rPr>
              <a:t>Step 2.  From the “Home” tab, choose “New Slide”, then select the template that best fits your presentation.</a:t>
            </a:r>
          </a:p>
          <a:p>
            <a:pPr fontAlgn="auto">
              <a:spcBef>
                <a:spcPts val="1200"/>
              </a:spcBef>
              <a:spcAft>
                <a:spcPts val="0"/>
              </a:spcAft>
              <a:buFont typeface="Arial" pitchFamily="34" charset="0"/>
              <a:buNone/>
              <a:defRPr/>
            </a:pPr>
            <a:r>
              <a:rPr lang="en-US" sz="1400" b="1" dirty="0">
                <a:solidFill>
                  <a:prstClr val="black"/>
                </a:solidFill>
                <a:latin typeface="Arial" pitchFamily="34" charset="0"/>
                <a:cs typeface="Arial" pitchFamily="34" charset="0"/>
              </a:rPr>
              <a:t>Notes:</a:t>
            </a:r>
          </a:p>
          <a:p>
            <a:pPr fontAlgn="auto">
              <a:spcBef>
                <a:spcPts val="600"/>
              </a:spcBef>
              <a:spcAft>
                <a:spcPts val="0"/>
              </a:spcAft>
              <a:buFont typeface="Arial" charset="0"/>
              <a:buChar char="•"/>
              <a:defRPr/>
            </a:pPr>
            <a:r>
              <a:rPr lang="en-US" sz="1400" b="1" dirty="0">
                <a:solidFill>
                  <a:prstClr val="black"/>
                </a:solidFill>
                <a:latin typeface="Arial" pitchFamily="34" charset="0"/>
                <a:cs typeface="Arial" pitchFamily="34" charset="0"/>
              </a:rPr>
              <a:t>All fonts should be Arial</a:t>
            </a:r>
          </a:p>
          <a:p>
            <a:pPr fontAlgn="auto">
              <a:spcBef>
                <a:spcPts val="600"/>
              </a:spcBef>
              <a:spcAft>
                <a:spcPts val="0"/>
              </a:spcAft>
              <a:buFont typeface="Arial" charset="0"/>
              <a:buChar char="•"/>
              <a:defRPr/>
            </a:pPr>
            <a:r>
              <a:rPr lang="en-US" sz="1400" b="1" dirty="0">
                <a:solidFill>
                  <a:prstClr val="black"/>
                </a:solidFill>
                <a:latin typeface="Arial" pitchFamily="34" charset="0"/>
                <a:cs typeface="Arial" pitchFamily="34" charset="0"/>
              </a:rPr>
              <a:t>Templates automatically reduce overall size of text as more is added; do not go below font size 14 or third</a:t>
            </a:r>
            <a:r>
              <a:rPr lang="en-US" sz="1400" b="1" baseline="0" dirty="0">
                <a:solidFill>
                  <a:prstClr val="black"/>
                </a:solidFill>
                <a:latin typeface="Arial" pitchFamily="34" charset="0"/>
                <a:cs typeface="Arial" pitchFamily="34" charset="0"/>
              </a:rPr>
              <a:t> sub-bullet level</a:t>
            </a:r>
            <a:endParaRPr lang="en-US" sz="1400" b="1" dirty="0">
              <a:solidFill>
                <a:prstClr val="black"/>
              </a:solidFill>
              <a:latin typeface="Arial" pitchFamily="34" charset="0"/>
              <a:cs typeface="Arial" pitchFamily="34" charset="0"/>
            </a:endParaRPr>
          </a:p>
          <a:p>
            <a:pPr fontAlgn="auto">
              <a:spcBef>
                <a:spcPts val="600"/>
              </a:spcBef>
              <a:spcAft>
                <a:spcPts val="0"/>
              </a:spcAft>
              <a:buFont typeface="Arial" charset="0"/>
              <a:buChar char="•"/>
              <a:defRPr/>
            </a:pPr>
            <a:r>
              <a:rPr lang="en-US" sz="1400" b="1" dirty="0">
                <a:solidFill>
                  <a:prstClr val="black"/>
                </a:solidFill>
                <a:latin typeface="Arial" pitchFamily="34" charset="0"/>
                <a:cs typeface="Arial" pitchFamily="34" charset="0"/>
              </a:rPr>
              <a:t>Do not change formatting (e.g. hanging indent, bullet types, etc.)</a:t>
            </a:r>
          </a:p>
          <a:p>
            <a:pPr fontAlgn="auto">
              <a:spcBef>
                <a:spcPts val="600"/>
              </a:spcBef>
              <a:spcAft>
                <a:spcPts val="0"/>
              </a:spcAft>
              <a:buFont typeface="Arial" charset="0"/>
              <a:buChar char="•"/>
              <a:defRPr/>
            </a:pPr>
            <a:r>
              <a:rPr lang="en-US" sz="1400" b="1" dirty="0">
                <a:solidFill>
                  <a:prstClr val="black"/>
                </a:solidFill>
                <a:latin typeface="Arial" pitchFamily="34" charset="0"/>
                <a:cs typeface="Arial" pitchFamily="34" charset="0"/>
              </a:rPr>
              <a:t>Brigades:  use this template, but you may put the USACC patch in the top left and add your brigade logo to the top right </a:t>
            </a:r>
          </a:p>
          <a:p>
            <a:pPr fontAlgn="auto">
              <a:spcBef>
                <a:spcPts val="600"/>
              </a:spcBef>
              <a:spcAft>
                <a:spcPts val="0"/>
              </a:spcAft>
              <a:buFont typeface="Arial" charset="0"/>
              <a:buChar char="•"/>
              <a:defRPr/>
            </a:pPr>
            <a:r>
              <a:rPr lang="en-US" sz="1400" b="1" dirty="0">
                <a:solidFill>
                  <a:prstClr val="black"/>
                </a:solidFill>
                <a:latin typeface="Arial" pitchFamily="34" charset="0"/>
                <a:cs typeface="Arial" pitchFamily="34" charset="0"/>
              </a:rPr>
              <a:t>Print</a:t>
            </a:r>
            <a:r>
              <a:rPr lang="en-US" sz="1400" b="1" baseline="0" dirty="0">
                <a:solidFill>
                  <a:prstClr val="black"/>
                </a:solidFill>
                <a:latin typeface="Arial" pitchFamily="34" charset="0"/>
                <a:cs typeface="Arial" pitchFamily="34" charset="0"/>
              </a:rPr>
              <a:t> in grayscale; only print in color if there is a chart on the page that has color coding</a:t>
            </a:r>
            <a:endParaRPr lang="en-US" sz="1400" b="1" dirty="0">
              <a:solidFill>
                <a:prstClr val="black"/>
              </a:solidFill>
              <a:latin typeface="Arial" pitchFamily="34" charset="0"/>
              <a:cs typeface="Arial" pitchFamily="34" charset="0"/>
            </a:endParaRPr>
          </a:p>
        </p:txBody>
      </p:sp>
      <p:grpSp>
        <p:nvGrpSpPr>
          <p:cNvPr id="5" name="Group 16"/>
          <p:cNvGrpSpPr>
            <a:grpSpLocks/>
          </p:cNvGrpSpPr>
          <p:nvPr userDrawn="1"/>
        </p:nvGrpSpPr>
        <p:grpSpPr bwMode="auto">
          <a:xfrm>
            <a:off x="165100" y="1308100"/>
            <a:ext cx="1524000" cy="1066800"/>
            <a:chOff x="914400" y="1371601"/>
            <a:chExt cx="1194318" cy="1240970"/>
          </a:xfrm>
        </p:grpSpPr>
        <p:sp>
          <p:nvSpPr>
            <p:cNvPr id="6" name="Oval 5"/>
            <p:cNvSpPr/>
            <p:nvPr userDrawn="1"/>
          </p:nvSpPr>
          <p:spPr>
            <a:xfrm>
              <a:off x="1448111" y="2285709"/>
              <a:ext cx="660607" cy="32686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latin typeface="Arial" pitchFamily="34" charset="0"/>
              </a:endParaRPr>
            </a:p>
          </p:txBody>
        </p:sp>
        <p:cxnSp>
          <p:nvCxnSpPr>
            <p:cNvPr id="7" name="Straight Arrow Connector 6"/>
            <p:cNvCxnSpPr>
              <a:stCxn id="18" idx="1"/>
            </p:cNvCxnSpPr>
            <p:nvPr userDrawn="1"/>
          </p:nvCxnSpPr>
          <p:spPr>
            <a:xfrm rot="16200000" flipV="1">
              <a:off x="748714" y="1537286"/>
              <a:ext cx="962122" cy="63075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810594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5CBD9029-77A5-4B22-8436-81DDA607DE79}" type="datetimeFigureOut">
              <a:rPr lang="en-US" smtClean="0"/>
              <a:pPr/>
              <a:t>10/7/2019</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755AFAC9-50C7-4668-977D-EAA0039DD0DB}" type="slidenum">
              <a:rPr lang="en-US" smtClean="0"/>
              <a:pPr/>
              <a:t>‹#›</a:t>
            </a:fld>
            <a:endParaRPr lang="en-US"/>
          </a:p>
        </p:txBody>
      </p:sp>
    </p:spTree>
    <p:extLst>
      <p:ext uri="{BB962C8B-B14F-4D97-AF65-F5344CB8AC3E}">
        <p14:creationId xmlns:p14="http://schemas.microsoft.com/office/powerpoint/2010/main" val="20247396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4" name="Picture 3" descr="C:\Users\BorgerdingTB\AppData\Local\Microsoft\Windows\Temporary Internet Files\Content.Outlook\B8021UZJ\Nice Army of One.jpg"/>
          <p:cNvPicPr>
            <a:picLocks noChangeAspect="1" noChangeArrowheads="1"/>
          </p:cNvPicPr>
          <p:nvPr userDrawn="1"/>
        </p:nvPicPr>
        <p:blipFill>
          <a:blip r:embed="rId2" cstate="email">
            <a:clrChange>
              <a:clrFrom>
                <a:srgbClr val="FBFFFF"/>
              </a:clrFrom>
              <a:clrTo>
                <a:srgbClr val="FBFFFF">
                  <a:alpha val="0"/>
                </a:srgbClr>
              </a:clrTo>
            </a:clrChange>
            <a:extLst>
              <a:ext uri="{28A0092B-C50C-407E-A947-70E740481C1C}">
                <a14:useLocalDpi xmlns:a14="http://schemas.microsoft.com/office/drawing/2010/main"/>
              </a:ext>
            </a:extLst>
          </a:blip>
          <a:srcRect/>
          <a:stretch>
            <a:fillRect/>
          </a:stretch>
        </p:blipFill>
        <p:spPr bwMode="auto">
          <a:xfrm>
            <a:off x="34925" y="42863"/>
            <a:ext cx="727075"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http://www.tioh.hqda.pentagon.mil/ImageProxy.ashx?n=1&amp;t=original&amp;id=5161"/>
          <p:cNvPicPr>
            <a:picLocks noChangeAspect="1" noChangeArrowheads="1"/>
          </p:cNvPicPr>
          <p:nvPr userDrawn="1"/>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440738" y="42863"/>
            <a:ext cx="660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32"/>
          <p:cNvSpPr>
            <a:spLocks noChangeArrowheads="1"/>
          </p:cNvSpPr>
          <p:nvPr userDrawn="1"/>
        </p:nvSpPr>
        <p:spPr bwMode="auto">
          <a:xfrm rot="10800000">
            <a:off x="0" y="998538"/>
            <a:ext cx="9144000" cy="73025"/>
          </a:xfrm>
          <a:prstGeom prst="rect">
            <a:avLst/>
          </a:prstGeom>
          <a:gradFill rotWithShape="1">
            <a:gsLst>
              <a:gs pos="0">
                <a:schemeClr val="tx1"/>
              </a:gs>
              <a:gs pos="100000">
                <a:srgbClr val="FFCC00"/>
              </a:gs>
            </a:gsLst>
            <a:lin ang="0" scaled="1"/>
          </a:gradFill>
          <a:ln w="9525">
            <a:noFill/>
            <a:miter lim="800000"/>
            <a:headEnd/>
            <a:tailEnd/>
          </a:ln>
          <a:effectLst/>
        </p:spPr>
        <p:txBody>
          <a:bodyPr rot="10800000" wrap="none" anchor="ctr"/>
          <a:lstStyle/>
          <a:p>
            <a:pPr>
              <a:defRPr/>
            </a:pPr>
            <a:endParaRPr lang="en-US" b="1" dirty="0">
              <a:solidFill>
                <a:srgbClr val="FFFFFF"/>
              </a:solidFill>
              <a:cs typeface="+mn-cs"/>
            </a:endParaRPr>
          </a:p>
        </p:txBody>
      </p:sp>
      <p:sp>
        <p:nvSpPr>
          <p:cNvPr id="7" name="Rectangle 6"/>
          <p:cNvSpPr/>
          <p:nvPr userDrawn="1"/>
        </p:nvSpPr>
        <p:spPr>
          <a:xfrm>
            <a:off x="7620000" y="1018401"/>
            <a:ext cx="1508938" cy="276999"/>
          </a:xfrm>
          <a:prstGeom prst="rect">
            <a:avLst/>
          </a:prstGeom>
        </p:spPr>
        <p:txBody>
          <a:bodyPr wrap="none">
            <a:spAutoFit/>
          </a:bodyPr>
          <a:lstStyle/>
          <a:p>
            <a:pPr algn="r" fontAlgn="auto">
              <a:spcBef>
                <a:spcPts val="0"/>
              </a:spcBef>
              <a:spcAft>
                <a:spcPts val="0"/>
              </a:spcAft>
              <a:defRPr/>
            </a:pPr>
            <a:r>
              <a:rPr lang="en-US" sz="1200" b="1" i="1" dirty="0">
                <a:ln>
                  <a:solidFill>
                    <a:srgbClr val="FFCC00"/>
                  </a:solidFill>
                </a:ln>
                <a:latin typeface="Arial Black" pitchFamily="34" charset="0"/>
                <a:cs typeface="Arial" charset="0"/>
              </a:rPr>
              <a:t>Leaders for Life</a:t>
            </a:r>
          </a:p>
        </p:txBody>
      </p:sp>
      <p:sp>
        <p:nvSpPr>
          <p:cNvPr id="8" name="Rectangle 7"/>
          <p:cNvSpPr/>
          <p:nvPr userDrawn="1"/>
        </p:nvSpPr>
        <p:spPr>
          <a:xfrm>
            <a:off x="7505282" y="6581001"/>
            <a:ext cx="1638718" cy="276999"/>
          </a:xfrm>
          <a:prstGeom prst="rect">
            <a:avLst/>
          </a:prstGeom>
        </p:spPr>
        <p:txBody>
          <a:bodyPr wrap="none">
            <a:spAutoFit/>
          </a:bodyPr>
          <a:lstStyle/>
          <a:p>
            <a:pPr algn="r" fontAlgn="auto">
              <a:spcBef>
                <a:spcPts val="0"/>
              </a:spcBef>
              <a:spcAft>
                <a:spcPts val="0"/>
              </a:spcAft>
              <a:defRPr/>
            </a:pPr>
            <a:r>
              <a:rPr lang="en-US" sz="1200" b="1" i="1" dirty="0">
                <a:ln>
                  <a:solidFill>
                    <a:srgbClr val="FFC000"/>
                  </a:solidFill>
                </a:ln>
                <a:latin typeface="Arial Black" pitchFamily="34" charset="0"/>
                <a:cs typeface="Arial" charset="0"/>
              </a:rPr>
              <a:t>This We’ll Defend</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3"/>
          <p:cNvSpPr>
            <a:spLocks noGrp="1"/>
          </p:cNvSpPr>
          <p:nvPr>
            <p:ph type="dt" sz="half" idx="10"/>
          </p:nvPr>
        </p:nvSpPr>
        <p:spPr>
          <a:xfrm>
            <a:off x="457200" y="6356351"/>
            <a:ext cx="2133600" cy="365125"/>
          </a:xfrm>
          <a:prstGeom prst="rect">
            <a:avLst/>
          </a:prstGeom>
        </p:spPr>
        <p:txBody>
          <a:bodyPr/>
          <a:lstStyle>
            <a:lvl1pPr>
              <a:defRPr/>
            </a:lvl1pPr>
          </a:lstStyle>
          <a:p>
            <a:pPr>
              <a:defRPr/>
            </a:pPr>
            <a:fld id="{18A55325-4253-4F1D-B0DA-44F22363762D}" type="datetime1">
              <a:rPr lang="en-US" smtClean="0"/>
              <a:pPr>
                <a:defRPr/>
              </a:pPr>
              <a:t>10/7/2019</a:t>
            </a:fld>
            <a:endParaRPr lang="en-US" dirty="0"/>
          </a:p>
        </p:txBody>
      </p:sp>
      <p:sp>
        <p:nvSpPr>
          <p:cNvPr id="10" name="Footer Placeholder 4"/>
          <p:cNvSpPr>
            <a:spLocks noGrp="1"/>
          </p:cNvSpPr>
          <p:nvPr>
            <p:ph type="ftr" sz="quarter" idx="11"/>
          </p:nvPr>
        </p:nvSpPr>
        <p:spPr>
          <a:xfrm>
            <a:off x="3124200" y="6356351"/>
            <a:ext cx="2895600" cy="365125"/>
          </a:xfrm>
          <a:prstGeom prst="rect">
            <a:avLst/>
          </a:prstGeom>
        </p:spPr>
        <p:txBody>
          <a:bodyPr/>
          <a:lstStyle>
            <a:lvl1pPr>
              <a:defRPr dirty="0"/>
            </a:lvl1pPr>
          </a:lstStyle>
          <a:p>
            <a:pPr>
              <a:defRPr/>
            </a:pPr>
            <a:endParaRPr lang="en-US" dirty="0"/>
          </a:p>
        </p:txBody>
      </p:sp>
      <p:sp>
        <p:nvSpPr>
          <p:cNvPr id="11" name="Slide Number Placeholder 5"/>
          <p:cNvSpPr>
            <a:spLocks noGrp="1"/>
          </p:cNvSpPr>
          <p:nvPr>
            <p:ph type="sldNum" sz="quarter" idx="12"/>
          </p:nvPr>
        </p:nvSpPr>
        <p:spPr>
          <a:xfrm>
            <a:off x="6553200" y="6356351"/>
            <a:ext cx="2133600" cy="365125"/>
          </a:xfrm>
          <a:prstGeom prst="rect">
            <a:avLst/>
          </a:prstGeom>
        </p:spPr>
        <p:txBody>
          <a:bodyPr/>
          <a:lstStyle>
            <a:lvl1pPr>
              <a:defRPr/>
            </a:lvl1pPr>
          </a:lstStyle>
          <a:p>
            <a:fld id="{911A51B6-BE72-4892-9590-4535296953C5}" type="slidenum">
              <a:rPr lang="en-US" altLang="en-US"/>
              <a:pPr/>
              <a:t>‹#›</a:t>
            </a:fld>
            <a:endParaRPr lang="en-US" altLang="en-US" dirty="0"/>
          </a:p>
        </p:txBody>
      </p:sp>
    </p:spTree>
    <p:extLst>
      <p:ext uri="{BB962C8B-B14F-4D97-AF65-F5344CB8AC3E}">
        <p14:creationId xmlns:p14="http://schemas.microsoft.com/office/powerpoint/2010/main" val="18773235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0445988"/>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heme" Target="../theme/theme2.xml"/><Relationship Id="rId7" Type="http://schemas.openxmlformats.org/officeDocument/2006/relationships/image" Target="../media/image8.jpe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6" Type="http://schemas.openxmlformats.org/officeDocument/2006/relationships/image" Target="../media/image2.png"/><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image" Target="../media/image1.jpeg"/><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723900" y="181660"/>
            <a:ext cx="7696200" cy="64633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a:bodyPr>
          <a:lstStyle/>
          <a:p>
            <a:pPr lvl="0"/>
            <a:r>
              <a:rPr lang="en-US" dirty="0"/>
              <a:t>Arial 36 Bold</a:t>
            </a:r>
          </a:p>
        </p:txBody>
      </p:sp>
      <p:sp>
        <p:nvSpPr>
          <p:cNvPr id="1027" name="Text Placeholder 2"/>
          <p:cNvSpPr>
            <a:spLocks noGrp="1"/>
          </p:cNvSpPr>
          <p:nvPr>
            <p:ph type="body" idx="1"/>
          </p:nvPr>
        </p:nvSpPr>
        <p:spPr bwMode="auto">
          <a:xfrm>
            <a:off x="136525" y="1143000"/>
            <a:ext cx="887095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First level (Arial 26)</a:t>
            </a:r>
          </a:p>
          <a:p>
            <a:pPr lvl="1"/>
            <a:r>
              <a:rPr lang="en-US" dirty="0"/>
              <a:t>Second level (Arial 24)</a:t>
            </a:r>
          </a:p>
          <a:p>
            <a:pPr lvl="2"/>
            <a:r>
              <a:rPr lang="en-US" dirty="0"/>
              <a:t>Third level (Arial 20)</a:t>
            </a:r>
          </a:p>
          <a:p>
            <a:pPr lvl="3"/>
            <a:r>
              <a:rPr lang="en-US" dirty="0"/>
              <a:t>Fourth level (Arial 18)</a:t>
            </a:r>
          </a:p>
          <a:p>
            <a:r>
              <a:rPr lang="en-US" dirty="0"/>
              <a:t>Formatting</a:t>
            </a:r>
          </a:p>
          <a:p>
            <a:pPr lvl="1"/>
            <a:r>
              <a:rPr lang="en-US" dirty="0"/>
              <a:t>Do not go below fourth level bullet</a:t>
            </a:r>
          </a:p>
          <a:p>
            <a:pPr lvl="1"/>
            <a:r>
              <a:rPr lang="en-US" dirty="0"/>
              <a:t>Paragraph spacing is set at “before 6pt”</a:t>
            </a:r>
          </a:p>
          <a:p>
            <a:pPr lvl="1"/>
            <a:r>
              <a:rPr lang="en-US" dirty="0"/>
              <a:t>Use the designated bullet style for each level</a:t>
            </a:r>
          </a:p>
          <a:p>
            <a:pPr lvl="1"/>
            <a:r>
              <a:rPr lang="en-US" dirty="0"/>
              <a:t>Paragraphs are formatted with hanging indents</a:t>
            </a:r>
          </a:p>
          <a:p>
            <a:pPr lvl="0"/>
            <a:endParaRPr lang="en-US" dirty="0"/>
          </a:p>
          <a:p>
            <a:pPr lvl="3"/>
            <a:endParaRPr lang="en-US" dirty="0"/>
          </a:p>
          <a:p>
            <a:pPr lvl="4"/>
            <a:endParaRPr lang="en-US" dirty="0"/>
          </a:p>
        </p:txBody>
      </p:sp>
      <p:sp>
        <p:nvSpPr>
          <p:cNvPr id="15" name="Slide Number Placeholder 4"/>
          <p:cNvSpPr txBox="1">
            <a:spLocks/>
          </p:cNvSpPr>
          <p:nvPr/>
        </p:nvSpPr>
        <p:spPr>
          <a:xfrm>
            <a:off x="76200" y="6553200"/>
            <a:ext cx="838200" cy="304800"/>
          </a:xfrm>
          <a:prstGeom prst="rect">
            <a:avLst/>
          </a:prstGeom>
        </p:spPr>
        <p:txBody>
          <a:bodyPr anchor="b"/>
          <a:lstStyle/>
          <a:p>
            <a:pPr fontAlgn="auto">
              <a:spcBef>
                <a:spcPts val="0"/>
              </a:spcBef>
              <a:spcAft>
                <a:spcPts val="0"/>
              </a:spcAft>
              <a:defRPr/>
            </a:pPr>
            <a:fld id="{6C7FCB38-E66D-4273-8BDE-BD9572BF3ACA}" type="slidenum">
              <a:rPr lang="en-US" sz="1000" b="1" kern="0">
                <a:solidFill>
                  <a:sysClr val="windowText" lastClr="000000"/>
                </a:solidFill>
                <a:latin typeface="Arial" pitchFamily="34" charset="0"/>
                <a:cs typeface="Arial" pitchFamily="34" charset="0"/>
              </a:rPr>
              <a:pPr fontAlgn="auto">
                <a:spcBef>
                  <a:spcPts val="0"/>
                </a:spcBef>
                <a:spcAft>
                  <a:spcPts val="0"/>
                </a:spcAft>
                <a:defRPr/>
              </a:pPr>
              <a:t>‹#›</a:t>
            </a:fld>
            <a:endParaRPr lang="en-US" sz="1000" b="1" kern="0" dirty="0">
              <a:solidFill>
                <a:sysClr val="windowText" lastClr="000000"/>
              </a:solidFill>
              <a:latin typeface="Arial" pitchFamily="34" charset="0"/>
              <a:cs typeface="Arial" pitchFamily="34" charset="0"/>
            </a:endParaRPr>
          </a:p>
        </p:txBody>
      </p:sp>
      <p:pic>
        <p:nvPicPr>
          <p:cNvPr id="1031" name="Picture 3" descr="C:\Users\BorgerdingTB\AppData\Local\Microsoft\Windows\Temporary Internet Files\Content.Outlook\B8021UZJ\Nice Army of One.jpg"/>
          <p:cNvPicPr>
            <a:picLocks noChangeAspect="1" noChangeArrowheads="1"/>
          </p:cNvPicPr>
          <p:nvPr/>
        </p:nvPicPr>
        <p:blipFill>
          <a:blip r:embed="rId13" cstate="email">
            <a:clrChange>
              <a:clrFrom>
                <a:srgbClr val="FBFFFF"/>
              </a:clrFrom>
              <a:clrTo>
                <a:srgbClr val="FBFFFF">
                  <a:alpha val="0"/>
                </a:srgbClr>
              </a:clrTo>
            </a:clrChange>
          </a:blip>
          <a:srcRect/>
          <a:stretch>
            <a:fillRect/>
          </a:stretch>
        </p:blipFill>
        <p:spPr bwMode="auto">
          <a:xfrm>
            <a:off x="34925" y="42863"/>
            <a:ext cx="727075" cy="969962"/>
          </a:xfrm>
          <a:prstGeom prst="rect">
            <a:avLst/>
          </a:prstGeom>
          <a:noFill/>
          <a:ln w="9525">
            <a:noFill/>
            <a:miter lim="800000"/>
            <a:headEnd/>
            <a:tailEnd/>
          </a:ln>
        </p:spPr>
      </p:pic>
      <p:sp>
        <p:nvSpPr>
          <p:cNvPr id="9" name="Rectangle 8"/>
          <p:cNvSpPr/>
          <p:nvPr/>
        </p:nvSpPr>
        <p:spPr>
          <a:xfrm>
            <a:off x="7505282" y="6581001"/>
            <a:ext cx="1638718" cy="276999"/>
          </a:xfrm>
          <a:prstGeom prst="rect">
            <a:avLst/>
          </a:prstGeom>
        </p:spPr>
        <p:txBody>
          <a:bodyPr wrap="none">
            <a:spAutoFit/>
          </a:bodyPr>
          <a:lstStyle/>
          <a:p>
            <a:pPr algn="r" fontAlgn="auto">
              <a:spcBef>
                <a:spcPts val="0"/>
              </a:spcBef>
              <a:spcAft>
                <a:spcPts val="0"/>
              </a:spcAft>
              <a:defRPr/>
            </a:pPr>
            <a:r>
              <a:rPr lang="en-US" sz="1200" b="1" i="1" kern="1200" dirty="0">
                <a:ln>
                  <a:solidFill>
                    <a:srgbClr val="FFC000"/>
                  </a:solidFill>
                </a:ln>
                <a:solidFill>
                  <a:schemeClr val="tx1"/>
                </a:solidFill>
                <a:latin typeface="Arial Black" pitchFamily="34" charset="0"/>
                <a:ea typeface="+mn-ea"/>
                <a:cs typeface="Arial" charset="0"/>
              </a:rPr>
              <a:t>This We’ll Defend</a:t>
            </a:r>
          </a:p>
        </p:txBody>
      </p:sp>
      <p:pic>
        <p:nvPicPr>
          <p:cNvPr id="10" name="Picture 2" descr="http://www.tioh.hqda.pentagon.mil/ImageProxy.ashx?n=1&amp;t=original&amp;id=5161"/>
          <p:cNvPicPr>
            <a:picLocks noChangeAspect="1" noChangeArrowheads="1"/>
          </p:cNvPicPr>
          <p:nvPr/>
        </p:nvPicPr>
        <p:blipFill>
          <a:blip r:embed="rId1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440738" y="42863"/>
            <a:ext cx="660400" cy="914400"/>
          </a:xfrm>
          <a:prstGeom prst="rect">
            <a:avLst/>
          </a:prstGeom>
          <a:noFill/>
          <a:ln w="9525">
            <a:noFill/>
            <a:miter lim="800000"/>
            <a:headEnd/>
            <a:tailEnd/>
          </a:ln>
        </p:spPr>
      </p:pic>
      <p:sp>
        <p:nvSpPr>
          <p:cNvPr id="12" name="Rectangle 32"/>
          <p:cNvSpPr>
            <a:spLocks noChangeArrowheads="1"/>
          </p:cNvSpPr>
          <p:nvPr/>
        </p:nvSpPr>
        <p:spPr bwMode="auto">
          <a:xfrm rot="10800000">
            <a:off x="0" y="998538"/>
            <a:ext cx="9144000" cy="73025"/>
          </a:xfrm>
          <a:prstGeom prst="rect">
            <a:avLst/>
          </a:prstGeom>
          <a:gradFill rotWithShape="1">
            <a:gsLst>
              <a:gs pos="0">
                <a:schemeClr val="tx1"/>
              </a:gs>
              <a:gs pos="100000">
                <a:srgbClr val="FFCC00"/>
              </a:gs>
            </a:gsLst>
            <a:lin ang="0" scaled="1"/>
          </a:gradFill>
          <a:ln w="9525">
            <a:noFill/>
            <a:miter lim="800000"/>
            <a:headEnd/>
            <a:tailEnd/>
          </a:ln>
          <a:effectLst/>
        </p:spPr>
        <p:txBody>
          <a:bodyPr rot="10800000" wrap="none" anchor="ctr"/>
          <a:lstStyle/>
          <a:p>
            <a:pPr>
              <a:defRPr/>
            </a:pPr>
            <a:endParaRPr lang="en-US" b="1" dirty="0">
              <a:solidFill>
                <a:srgbClr val="FFFFFF"/>
              </a:solidFill>
              <a:latin typeface="Arial" pitchFamily="34" charset="0"/>
              <a:cs typeface="+mn-cs"/>
            </a:endParaRPr>
          </a:p>
        </p:txBody>
      </p:sp>
      <p:sp>
        <p:nvSpPr>
          <p:cNvPr id="11" name="Rectangle 10"/>
          <p:cNvSpPr/>
          <p:nvPr/>
        </p:nvSpPr>
        <p:spPr>
          <a:xfrm>
            <a:off x="7620000" y="1018401"/>
            <a:ext cx="1508938" cy="276999"/>
          </a:xfrm>
          <a:prstGeom prst="rect">
            <a:avLst/>
          </a:prstGeom>
        </p:spPr>
        <p:txBody>
          <a:bodyPr wrap="none">
            <a:spAutoFit/>
          </a:bodyPr>
          <a:lstStyle/>
          <a:p>
            <a:pPr algn="r" fontAlgn="auto">
              <a:spcBef>
                <a:spcPts val="0"/>
              </a:spcBef>
              <a:spcAft>
                <a:spcPts val="0"/>
              </a:spcAft>
              <a:defRPr/>
            </a:pPr>
            <a:r>
              <a:rPr lang="en-US" sz="1200" b="1" i="1" kern="1200" dirty="0">
                <a:ln>
                  <a:solidFill>
                    <a:srgbClr val="FFCC00"/>
                  </a:solidFill>
                </a:ln>
                <a:solidFill>
                  <a:schemeClr val="tx1"/>
                </a:solidFill>
                <a:latin typeface="Arial Black" pitchFamily="34" charset="0"/>
                <a:ea typeface="+mn-ea"/>
                <a:cs typeface="Arial" charset="0"/>
              </a:rPr>
              <a:t>Leaders for Life</a:t>
            </a:r>
          </a:p>
        </p:txBody>
      </p:sp>
    </p:spTree>
  </p:cSld>
  <p:clrMap bg1="lt1" tx1="dk1" bg2="lt2" tx2="dk2" accent1="accent1" accent2="accent2" accent3="accent3" accent4="accent4" accent5="accent5" accent6="accent6" hlink="hlink" folHlink="folHlink"/>
  <p:sldLayoutIdLst>
    <p:sldLayoutId id="2147483823" r:id="rId1"/>
    <p:sldLayoutId id="2147483845" r:id="rId2"/>
    <p:sldLayoutId id="2147483824" r:id="rId3"/>
    <p:sldLayoutId id="2147483825" r:id="rId4"/>
    <p:sldLayoutId id="2147483819" r:id="rId5"/>
    <p:sldLayoutId id="2147483820" r:id="rId6"/>
    <p:sldLayoutId id="2147483821" r:id="rId7"/>
    <p:sldLayoutId id="2147483826" r:id="rId8"/>
    <p:sldLayoutId id="2147483827" r:id="rId9"/>
    <p:sldLayoutId id="2147483828" r:id="rId10"/>
    <p:sldLayoutId id="2147483846" r:id="rId11"/>
  </p:sldLayoutIdLst>
  <p:hf hdr="0" ftr="0" dt="0"/>
  <p:txStyles>
    <p:titleStyle>
      <a:lvl1pPr algn="ctr" rtl="0" eaLnBrk="1" fontAlgn="base" hangingPunct="1">
        <a:spcBef>
          <a:spcPct val="0"/>
        </a:spcBef>
        <a:spcAft>
          <a:spcPct val="0"/>
        </a:spcAft>
        <a:defRPr sz="3600" b="1" kern="1200" baseline="0">
          <a:solidFill>
            <a:schemeClr val="tx1"/>
          </a:solidFill>
          <a:latin typeface="Arial" pitchFamily="34" charset="0"/>
          <a:ea typeface="+mj-ea"/>
          <a:cs typeface="Arial" pitchFamily="34" charset="0"/>
        </a:defRPr>
      </a:lvl1pPr>
      <a:lvl2pPr algn="ctr" rtl="0" eaLnBrk="1" fontAlgn="base" hangingPunct="1">
        <a:spcBef>
          <a:spcPct val="0"/>
        </a:spcBef>
        <a:spcAft>
          <a:spcPct val="0"/>
        </a:spcAft>
        <a:defRPr sz="4000" b="1">
          <a:solidFill>
            <a:schemeClr val="tx1"/>
          </a:solidFill>
          <a:latin typeface="Arial" charset="0"/>
          <a:cs typeface="Arial" charset="0"/>
        </a:defRPr>
      </a:lvl2pPr>
      <a:lvl3pPr algn="ctr" rtl="0" eaLnBrk="1" fontAlgn="base" hangingPunct="1">
        <a:spcBef>
          <a:spcPct val="0"/>
        </a:spcBef>
        <a:spcAft>
          <a:spcPct val="0"/>
        </a:spcAft>
        <a:defRPr sz="4000" b="1">
          <a:solidFill>
            <a:schemeClr val="tx1"/>
          </a:solidFill>
          <a:latin typeface="Arial" charset="0"/>
          <a:cs typeface="Arial" charset="0"/>
        </a:defRPr>
      </a:lvl3pPr>
      <a:lvl4pPr algn="ctr" rtl="0" eaLnBrk="1" fontAlgn="base" hangingPunct="1">
        <a:spcBef>
          <a:spcPct val="0"/>
        </a:spcBef>
        <a:spcAft>
          <a:spcPct val="0"/>
        </a:spcAft>
        <a:defRPr sz="4000" b="1">
          <a:solidFill>
            <a:schemeClr val="tx1"/>
          </a:solidFill>
          <a:latin typeface="Arial" charset="0"/>
          <a:cs typeface="Arial" charset="0"/>
        </a:defRPr>
      </a:lvl4pPr>
      <a:lvl5pPr algn="ctr" rtl="0" eaLnBrk="1" fontAlgn="base" hangingPunct="1">
        <a:spcBef>
          <a:spcPct val="0"/>
        </a:spcBef>
        <a:spcAft>
          <a:spcPct val="0"/>
        </a:spcAft>
        <a:defRPr sz="4000" b="1">
          <a:solidFill>
            <a:schemeClr val="tx1"/>
          </a:solidFill>
          <a:latin typeface="Arial" charset="0"/>
          <a:cs typeface="Arial" charset="0"/>
        </a:defRPr>
      </a:lvl5pPr>
      <a:lvl6pPr marL="457200" algn="ctr" rtl="0" eaLnBrk="1" fontAlgn="base" hangingPunct="1">
        <a:spcBef>
          <a:spcPct val="0"/>
        </a:spcBef>
        <a:spcAft>
          <a:spcPct val="0"/>
        </a:spcAft>
        <a:defRPr sz="4000" b="1">
          <a:solidFill>
            <a:schemeClr val="tx1"/>
          </a:solidFill>
          <a:latin typeface="Arial" charset="0"/>
          <a:cs typeface="Arial" charset="0"/>
        </a:defRPr>
      </a:lvl6pPr>
      <a:lvl7pPr marL="914400" algn="ctr" rtl="0" eaLnBrk="1" fontAlgn="base" hangingPunct="1">
        <a:spcBef>
          <a:spcPct val="0"/>
        </a:spcBef>
        <a:spcAft>
          <a:spcPct val="0"/>
        </a:spcAft>
        <a:defRPr sz="4000" b="1">
          <a:solidFill>
            <a:schemeClr val="tx1"/>
          </a:solidFill>
          <a:latin typeface="Arial" charset="0"/>
          <a:cs typeface="Arial" charset="0"/>
        </a:defRPr>
      </a:lvl7pPr>
      <a:lvl8pPr marL="1371600" algn="ctr" rtl="0" eaLnBrk="1" fontAlgn="base" hangingPunct="1">
        <a:spcBef>
          <a:spcPct val="0"/>
        </a:spcBef>
        <a:spcAft>
          <a:spcPct val="0"/>
        </a:spcAft>
        <a:defRPr sz="4000" b="1">
          <a:solidFill>
            <a:schemeClr val="tx1"/>
          </a:solidFill>
          <a:latin typeface="Arial" charset="0"/>
          <a:cs typeface="Arial" charset="0"/>
        </a:defRPr>
      </a:lvl8pPr>
      <a:lvl9pPr marL="1828800" algn="ctr" rtl="0" eaLnBrk="1" fontAlgn="base" hangingPunct="1">
        <a:spcBef>
          <a:spcPct val="0"/>
        </a:spcBef>
        <a:spcAft>
          <a:spcPct val="0"/>
        </a:spcAft>
        <a:defRPr sz="4000" b="1">
          <a:solidFill>
            <a:schemeClr val="tx1"/>
          </a:solidFill>
          <a:latin typeface="Arial" charset="0"/>
          <a:cs typeface="Arial" charset="0"/>
        </a:defRPr>
      </a:lvl9pPr>
    </p:titleStyle>
    <p:bodyStyle>
      <a:lvl1pPr marL="287338" indent="-287338" algn="l" rtl="0" eaLnBrk="1" fontAlgn="base" hangingPunct="1">
        <a:spcBef>
          <a:spcPts val="600"/>
        </a:spcBef>
        <a:spcAft>
          <a:spcPct val="0"/>
        </a:spcAft>
        <a:buFont typeface="Wingdings" pitchFamily="2" charset="2"/>
        <a:buChar char="Ø"/>
        <a:defRPr sz="2600" kern="1200">
          <a:solidFill>
            <a:schemeClr val="tx1"/>
          </a:solidFill>
          <a:latin typeface="Arial" pitchFamily="34" charset="0"/>
          <a:ea typeface="+mn-ea"/>
          <a:cs typeface="Arial" pitchFamily="34" charset="0"/>
        </a:defRPr>
      </a:lvl1pPr>
      <a:lvl2pPr marL="457200" indent="-169863" algn="l" rtl="0" eaLnBrk="1" fontAlgn="base" hangingPunct="1">
        <a:spcBef>
          <a:spcPts val="600"/>
        </a:spcBef>
        <a:spcAft>
          <a:spcPct val="0"/>
        </a:spcAft>
        <a:buFont typeface="Arial" charset="0"/>
        <a:buChar char="•"/>
        <a:defRPr sz="2400" kern="1200">
          <a:solidFill>
            <a:schemeClr val="tx1"/>
          </a:solidFill>
          <a:latin typeface="Arial" pitchFamily="34" charset="0"/>
          <a:ea typeface="+mn-ea"/>
          <a:cs typeface="Arial" pitchFamily="34" charset="0"/>
        </a:defRPr>
      </a:lvl2pPr>
      <a:lvl3pPr marL="687388" indent="-173038" algn="l" rtl="0" eaLnBrk="1" fontAlgn="base" hangingPunct="1">
        <a:spcBef>
          <a:spcPts val="600"/>
        </a:spcBef>
        <a:spcAft>
          <a:spcPct val="0"/>
        </a:spcAft>
        <a:buFont typeface="Arial" charset="0"/>
        <a:buChar char="–"/>
        <a:defRPr sz="2000" kern="1200">
          <a:solidFill>
            <a:schemeClr val="tx1"/>
          </a:solidFill>
          <a:latin typeface="Arial" pitchFamily="34" charset="0"/>
          <a:ea typeface="+mn-ea"/>
          <a:cs typeface="Arial" pitchFamily="34" charset="0"/>
        </a:defRPr>
      </a:lvl3pPr>
      <a:lvl4pPr marL="854075" indent="-166688" algn="l" rtl="0" eaLnBrk="1" fontAlgn="base" hangingPunct="1">
        <a:spcBef>
          <a:spcPts val="600"/>
        </a:spcBef>
        <a:spcAft>
          <a:spcPct val="0"/>
        </a:spcAft>
        <a:buFont typeface="Wingdings" pitchFamily="2" charset="2"/>
        <a:buChar char="§"/>
        <a:defRPr kern="1200">
          <a:solidFill>
            <a:schemeClr val="tx1"/>
          </a:solidFill>
          <a:latin typeface="Arial" pitchFamily="34" charset="0"/>
          <a:ea typeface="+mn-ea"/>
          <a:cs typeface="Arial" pitchFamily="34" charset="0"/>
        </a:defRPr>
      </a:lvl4pPr>
      <a:lvl5pPr marL="1027113" indent="-173038" algn="l" rtl="0" eaLnBrk="1" fontAlgn="base" hangingPunct="1">
        <a:spcBef>
          <a:spcPct val="20000"/>
        </a:spcBef>
        <a:spcAft>
          <a:spcPct val="0"/>
        </a:spcAft>
        <a:buFont typeface="Arial" charset="0"/>
        <a:buNone/>
        <a:defRPr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9" descr="top-corner"/>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410200" y="3562350"/>
            <a:ext cx="3733800" cy="3295650"/>
          </a:xfrm>
          <a:prstGeom prst="rect">
            <a:avLst/>
          </a:prstGeom>
          <a:noFill/>
          <a:ln w="9525">
            <a:noFill/>
            <a:miter lim="800000"/>
            <a:headEnd/>
            <a:tailEnd/>
          </a:ln>
        </p:spPr>
      </p:pic>
      <p:pic>
        <p:nvPicPr>
          <p:cNvPr id="2051" name="Picture 9" descr="top-corner"/>
          <p:cNvPicPr>
            <a:picLocks noChangeAspect="1" noChangeArrowheads="1"/>
          </p:cNvPicPr>
          <p:nvPr/>
        </p:nvPicPr>
        <p:blipFill>
          <a:blip r:embed="rId5" cstate="email">
            <a:clrChange>
              <a:clrFrom>
                <a:srgbClr val="FFFFFF"/>
              </a:clrFrom>
              <a:clrTo>
                <a:srgbClr val="FFFFFF">
                  <a:alpha val="0"/>
                </a:srgbClr>
              </a:clrTo>
            </a:clrChange>
          </a:blip>
          <a:srcRect/>
          <a:stretch>
            <a:fillRect/>
          </a:stretch>
        </p:blipFill>
        <p:spPr bwMode="auto">
          <a:xfrm>
            <a:off x="0" y="0"/>
            <a:ext cx="3810000" cy="3295650"/>
          </a:xfrm>
          <a:prstGeom prst="rect">
            <a:avLst/>
          </a:prstGeom>
          <a:noFill/>
          <a:ln w="9525">
            <a:noFill/>
            <a:miter lim="800000"/>
            <a:headEnd/>
            <a:tailEnd/>
          </a:ln>
        </p:spPr>
      </p:pic>
      <p:pic>
        <p:nvPicPr>
          <p:cNvPr id="2052" name="Picture 9" descr="top-corner"/>
          <p:cNvPicPr>
            <a:picLocks noChangeAspect="1" noChangeArrowheads="1"/>
          </p:cNvPicPr>
          <p:nvPr/>
        </p:nvPicPr>
        <p:blipFill>
          <a:blip r:embed="rId6" cstate="email">
            <a:clrChange>
              <a:clrFrom>
                <a:srgbClr val="FFFFFF"/>
              </a:clrFrom>
              <a:clrTo>
                <a:srgbClr val="FFFFFF">
                  <a:alpha val="0"/>
                </a:srgbClr>
              </a:clrTo>
            </a:clrChange>
          </a:blip>
          <a:srcRect/>
          <a:stretch>
            <a:fillRect/>
          </a:stretch>
        </p:blipFill>
        <p:spPr bwMode="auto">
          <a:xfrm>
            <a:off x="5848350" y="0"/>
            <a:ext cx="3295650" cy="3810000"/>
          </a:xfrm>
          <a:prstGeom prst="rect">
            <a:avLst/>
          </a:prstGeom>
          <a:noFill/>
          <a:ln w="9525">
            <a:noFill/>
            <a:miter lim="800000"/>
            <a:headEnd/>
            <a:tailEnd/>
          </a:ln>
        </p:spPr>
      </p:pic>
      <p:pic>
        <p:nvPicPr>
          <p:cNvPr id="2053" name="Picture 9" descr="top-corner"/>
          <p:cNvPicPr>
            <a:picLocks noChangeAspect="1" noChangeArrowheads="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0" y="3124200"/>
            <a:ext cx="3295650" cy="3733800"/>
          </a:xfrm>
          <a:prstGeom prst="rect">
            <a:avLst/>
          </a:prstGeom>
          <a:noFill/>
          <a:ln w="9525">
            <a:noFill/>
            <a:miter lim="800000"/>
            <a:headEnd/>
            <a:tailEnd/>
          </a:ln>
        </p:spPr>
      </p:pic>
      <p:sp>
        <p:nvSpPr>
          <p:cNvPr id="15" name="Slide Number Placeholder 4"/>
          <p:cNvSpPr txBox="1">
            <a:spLocks/>
          </p:cNvSpPr>
          <p:nvPr/>
        </p:nvSpPr>
        <p:spPr>
          <a:xfrm>
            <a:off x="0" y="6562725"/>
            <a:ext cx="838200" cy="304800"/>
          </a:xfrm>
          <a:prstGeom prst="rect">
            <a:avLst/>
          </a:prstGeom>
        </p:spPr>
        <p:txBody>
          <a:bodyPr anchor="b"/>
          <a:lstStyle/>
          <a:p>
            <a:pPr fontAlgn="auto">
              <a:spcBef>
                <a:spcPts val="0"/>
              </a:spcBef>
              <a:spcAft>
                <a:spcPts val="0"/>
              </a:spcAft>
              <a:defRPr/>
            </a:pPr>
            <a:fld id="{7828575F-B029-401C-B577-5791C6EE3450}" type="slidenum">
              <a:rPr lang="en-US" sz="1000" b="1" kern="0">
                <a:solidFill>
                  <a:sysClr val="windowText" lastClr="000000"/>
                </a:solidFill>
                <a:latin typeface="Arial" pitchFamily="34" charset="0"/>
                <a:cs typeface="Arial" pitchFamily="34" charset="0"/>
              </a:rPr>
              <a:pPr fontAlgn="auto">
                <a:spcBef>
                  <a:spcPts val="0"/>
                </a:spcBef>
                <a:spcAft>
                  <a:spcPts val="0"/>
                </a:spcAft>
                <a:defRPr/>
              </a:pPr>
              <a:t>‹#›</a:t>
            </a:fld>
            <a:endParaRPr lang="en-US" sz="1000" b="1" kern="0" dirty="0">
              <a:solidFill>
                <a:sysClr val="windowText" lastClr="000000"/>
              </a:solidFill>
              <a:latin typeface="Arial" pitchFamily="34" charset="0"/>
              <a:cs typeface="Arial" pitchFamily="34" charset="0"/>
            </a:endParaRPr>
          </a:p>
        </p:txBody>
      </p:sp>
      <p:sp>
        <p:nvSpPr>
          <p:cNvPr id="28" name="Rectangle 27"/>
          <p:cNvSpPr/>
          <p:nvPr/>
        </p:nvSpPr>
        <p:spPr>
          <a:xfrm>
            <a:off x="0" y="990600"/>
            <a:ext cx="9144000" cy="76200"/>
          </a:xfrm>
          <a:prstGeom prst="rect">
            <a:avLst/>
          </a:prstGeom>
          <a:solidFill>
            <a:srgbClr val="FFCC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057" name="Picture 2" descr="http://www.tioh.hqda.pentagon.mil/ImageProxy.ashx?n=1&amp;t=original&amp;id=5161"/>
          <p:cNvPicPr>
            <a:picLocks noChangeAspect="1" noChangeArrowheads="1"/>
          </p:cNvPicPr>
          <p:nvPr/>
        </p:nvPicPr>
        <p:blipFill>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440738" y="42863"/>
            <a:ext cx="660400" cy="914400"/>
          </a:xfrm>
          <a:prstGeom prst="rect">
            <a:avLst/>
          </a:prstGeom>
          <a:noFill/>
          <a:ln w="9525">
            <a:noFill/>
            <a:miter lim="800000"/>
            <a:headEnd/>
            <a:tailEnd/>
          </a:ln>
        </p:spPr>
      </p:pic>
      <p:pic>
        <p:nvPicPr>
          <p:cNvPr id="2058" name="Picture 3" descr="C:\Users\BorgerdingTB\AppData\Local\Microsoft\Windows\Temporary Internet Files\Content.Outlook\B8021UZJ\Nice Army of One.jpg"/>
          <p:cNvPicPr>
            <a:picLocks noChangeAspect="1" noChangeArrowheads="1"/>
          </p:cNvPicPr>
          <p:nvPr/>
        </p:nvPicPr>
        <p:blipFill>
          <a:blip r:embed="rId9" cstate="email">
            <a:clrChange>
              <a:clrFrom>
                <a:srgbClr val="FBFFFF"/>
              </a:clrFrom>
              <a:clrTo>
                <a:srgbClr val="FBFFFF">
                  <a:alpha val="0"/>
                </a:srgbClr>
              </a:clrTo>
            </a:clrChange>
          </a:blip>
          <a:srcRect/>
          <a:stretch>
            <a:fillRect/>
          </a:stretch>
        </p:blipFill>
        <p:spPr bwMode="auto">
          <a:xfrm>
            <a:off x="34925" y="42863"/>
            <a:ext cx="727075" cy="969962"/>
          </a:xfrm>
          <a:prstGeom prst="rect">
            <a:avLst/>
          </a:prstGeom>
          <a:noFill/>
          <a:ln w="9525">
            <a:noFill/>
            <a:miter lim="800000"/>
            <a:headEnd/>
            <a:tailEnd/>
          </a:ln>
        </p:spPr>
      </p:pic>
      <p:sp>
        <p:nvSpPr>
          <p:cNvPr id="2059" name="Title Placeholder 1"/>
          <p:cNvSpPr>
            <a:spLocks noGrp="1"/>
          </p:cNvSpPr>
          <p:nvPr>
            <p:ph type="title"/>
          </p:nvPr>
        </p:nvSpPr>
        <p:spPr bwMode="auto">
          <a:xfrm>
            <a:off x="723900" y="93663"/>
            <a:ext cx="7696200" cy="8223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cxnSp>
        <p:nvCxnSpPr>
          <p:cNvPr id="34" name="Straight Connector 33"/>
          <p:cNvCxnSpPr/>
          <p:nvPr/>
        </p:nvCxnSpPr>
        <p:spPr>
          <a:xfrm>
            <a:off x="0" y="1066800"/>
            <a:ext cx="914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55" name="Text Placeholder 2"/>
          <p:cNvSpPr>
            <a:spLocks noGrp="1"/>
          </p:cNvSpPr>
          <p:nvPr>
            <p:ph type="body" idx="1"/>
          </p:nvPr>
        </p:nvSpPr>
        <p:spPr bwMode="auto">
          <a:xfrm>
            <a:off x="152400" y="1219200"/>
            <a:ext cx="8839200" cy="510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endParaRPr lang="en-US" dirty="0"/>
          </a:p>
        </p:txBody>
      </p:sp>
    </p:spTree>
  </p:cSld>
  <p:clrMap bg1="lt1" tx1="dk1" bg2="lt2" tx2="dk2" accent1="accent1" accent2="accent2" accent3="accent3" accent4="accent4" accent5="accent5" accent6="accent6" hlink="hlink" folHlink="folHlink"/>
  <p:sldLayoutIdLst>
    <p:sldLayoutId id="2147483829" r:id="rId1"/>
    <p:sldLayoutId id="2147483822" r:id="rId2"/>
  </p:sldLayoutIdLst>
  <p:hf hdr="0" ftr="0" dt="0"/>
  <p:txStyles>
    <p:titleStyle>
      <a:lvl1pPr algn="ctr" rtl="0" eaLnBrk="0" fontAlgn="base" hangingPunct="0">
        <a:spcBef>
          <a:spcPct val="0"/>
        </a:spcBef>
        <a:spcAft>
          <a:spcPct val="0"/>
        </a:spcAft>
        <a:defRPr sz="3600" b="1"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3600" b="1">
          <a:solidFill>
            <a:schemeClr val="tx1"/>
          </a:solidFill>
          <a:latin typeface="Arial" charset="0"/>
          <a:cs typeface="Arial" charset="0"/>
        </a:defRPr>
      </a:lvl2pPr>
      <a:lvl3pPr algn="ctr" rtl="0" eaLnBrk="0" fontAlgn="base" hangingPunct="0">
        <a:spcBef>
          <a:spcPct val="0"/>
        </a:spcBef>
        <a:spcAft>
          <a:spcPct val="0"/>
        </a:spcAft>
        <a:defRPr sz="3600" b="1">
          <a:solidFill>
            <a:schemeClr val="tx1"/>
          </a:solidFill>
          <a:latin typeface="Arial" charset="0"/>
          <a:cs typeface="Arial" charset="0"/>
        </a:defRPr>
      </a:lvl3pPr>
      <a:lvl4pPr algn="ctr" rtl="0" eaLnBrk="0" fontAlgn="base" hangingPunct="0">
        <a:spcBef>
          <a:spcPct val="0"/>
        </a:spcBef>
        <a:spcAft>
          <a:spcPct val="0"/>
        </a:spcAft>
        <a:defRPr sz="3600" b="1">
          <a:solidFill>
            <a:schemeClr val="tx1"/>
          </a:solidFill>
          <a:latin typeface="Arial" charset="0"/>
          <a:cs typeface="Arial" charset="0"/>
        </a:defRPr>
      </a:lvl4pPr>
      <a:lvl5pPr algn="ctr" rtl="0" eaLnBrk="0" fontAlgn="base" hangingPunct="0">
        <a:spcBef>
          <a:spcPct val="0"/>
        </a:spcBef>
        <a:spcAft>
          <a:spcPct val="0"/>
        </a:spcAft>
        <a:defRPr sz="3600" b="1">
          <a:solidFill>
            <a:schemeClr val="tx1"/>
          </a:solidFill>
          <a:latin typeface="Arial" charset="0"/>
          <a:cs typeface="Arial" charset="0"/>
        </a:defRPr>
      </a:lvl5pPr>
      <a:lvl6pPr marL="457200" algn="ctr" rtl="0" fontAlgn="base">
        <a:spcBef>
          <a:spcPct val="0"/>
        </a:spcBef>
        <a:spcAft>
          <a:spcPct val="0"/>
        </a:spcAft>
        <a:defRPr sz="3600" b="1">
          <a:solidFill>
            <a:schemeClr val="tx1"/>
          </a:solidFill>
          <a:latin typeface="Arial" charset="0"/>
          <a:cs typeface="Arial" charset="0"/>
        </a:defRPr>
      </a:lvl6pPr>
      <a:lvl7pPr marL="914400" algn="ctr" rtl="0" fontAlgn="base">
        <a:spcBef>
          <a:spcPct val="0"/>
        </a:spcBef>
        <a:spcAft>
          <a:spcPct val="0"/>
        </a:spcAft>
        <a:defRPr sz="3600" b="1">
          <a:solidFill>
            <a:schemeClr val="tx1"/>
          </a:solidFill>
          <a:latin typeface="Arial" charset="0"/>
          <a:cs typeface="Arial" charset="0"/>
        </a:defRPr>
      </a:lvl7pPr>
      <a:lvl8pPr marL="1371600" algn="ctr" rtl="0" fontAlgn="base">
        <a:spcBef>
          <a:spcPct val="0"/>
        </a:spcBef>
        <a:spcAft>
          <a:spcPct val="0"/>
        </a:spcAft>
        <a:defRPr sz="3600" b="1">
          <a:solidFill>
            <a:schemeClr val="tx1"/>
          </a:solidFill>
          <a:latin typeface="Arial" charset="0"/>
          <a:cs typeface="Arial" charset="0"/>
        </a:defRPr>
      </a:lvl8pPr>
      <a:lvl9pPr marL="1828800" algn="ctr" rtl="0" fontAlgn="base">
        <a:spcBef>
          <a:spcPct val="0"/>
        </a:spcBef>
        <a:spcAft>
          <a:spcPct val="0"/>
        </a:spcAft>
        <a:defRPr sz="3600" b="1">
          <a:solidFill>
            <a:schemeClr val="tx1"/>
          </a:solidFill>
          <a:latin typeface="Arial" charset="0"/>
          <a:cs typeface="Arial" charset="0"/>
        </a:defRPr>
      </a:lvl9pPr>
    </p:titleStyle>
    <p:bodyStyle>
      <a:lvl1pPr marL="282575" indent="-282575" algn="l" rtl="0" eaLnBrk="0" fontAlgn="base" hangingPunct="0">
        <a:spcBef>
          <a:spcPts val="600"/>
        </a:spcBef>
        <a:spcAft>
          <a:spcPct val="0"/>
        </a:spcAft>
        <a:buFont typeface="Wingdings" pitchFamily="2" charset="2"/>
        <a:buChar char="Ø"/>
        <a:defRPr sz="2600" kern="1200">
          <a:solidFill>
            <a:schemeClr val="tx1"/>
          </a:solidFill>
          <a:latin typeface="Arial" pitchFamily="34" charset="0"/>
          <a:ea typeface="+mn-ea"/>
          <a:cs typeface="Arial" pitchFamily="34" charset="0"/>
        </a:defRPr>
      </a:lvl1pPr>
      <a:lvl2pPr marL="457200" indent="-173038" algn="l" rtl="0" eaLnBrk="0" fontAlgn="base" hangingPunct="0">
        <a:spcBef>
          <a:spcPts val="600"/>
        </a:spcBef>
        <a:spcAft>
          <a:spcPct val="0"/>
        </a:spcAft>
        <a:buFont typeface="Arial" charset="0"/>
        <a:buChar char="•"/>
        <a:defRPr sz="2400" kern="1200">
          <a:solidFill>
            <a:schemeClr val="tx1"/>
          </a:solidFill>
          <a:latin typeface="Arial" pitchFamily="34" charset="0"/>
          <a:ea typeface="+mn-ea"/>
          <a:cs typeface="Arial" pitchFamily="34" charset="0"/>
        </a:defRPr>
      </a:lvl2pPr>
      <a:lvl3pPr marL="685800" indent="-171450" algn="l" rtl="0" eaLnBrk="0" fontAlgn="base" hangingPunct="0">
        <a:spcBef>
          <a:spcPts val="600"/>
        </a:spcBef>
        <a:spcAft>
          <a:spcPct val="0"/>
        </a:spcAft>
        <a:buFont typeface="Arial" charset="0"/>
        <a:buChar char="–"/>
        <a:defRPr sz="2000" kern="1200">
          <a:solidFill>
            <a:schemeClr val="tx1"/>
          </a:solidFill>
          <a:latin typeface="Arial" pitchFamily="34" charset="0"/>
          <a:ea typeface="+mn-ea"/>
          <a:cs typeface="Arial" pitchFamily="34" charset="0"/>
        </a:defRPr>
      </a:lvl3pPr>
      <a:lvl4pPr marL="854075" indent="-166688" algn="l" rtl="0" eaLnBrk="0" fontAlgn="base" hangingPunct="0">
        <a:spcBef>
          <a:spcPts val="600"/>
        </a:spcBef>
        <a:spcAft>
          <a:spcPct val="0"/>
        </a:spcAft>
        <a:buFont typeface="Wingdings" pitchFamily="2" charset="2"/>
        <a:buChar char="§"/>
        <a:defRPr kern="1200">
          <a:solidFill>
            <a:schemeClr val="tx1"/>
          </a:solidFill>
          <a:latin typeface="Arial" pitchFamily="34" charset="0"/>
          <a:ea typeface="+mn-ea"/>
          <a:cs typeface="Arial" pitchFamily="34" charset="0"/>
        </a:defRPr>
      </a:lvl4pPr>
      <a:lvl5pPr marL="914400" indent="-171450" algn="l" rtl="0" eaLnBrk="0" fontAlgn="base" hangingPunct="0">
        <a:spcBef>
          <a:spcPct val="20000"/>
        </a:spcBef>
        <a:spcAft>
          <a:spcPct val="0"/>
        </a:spcAft>
        <a:buFont typeface="Arial" charset="0"/>
        <a:buChar char="»"/>
        <a:defRPr kern="120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endParaRPr lang="en-US" dirty="0"/>
          </a:p>
          <a:p>
            <a:pPr lvl="3"/>
            <a:endParaRPr lang="en-US" dirty="0"/>
          </a:p>
          <a:p>
            <a:pPr lvl="2"/>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5E9A83-A0E5-43AF-9896-7C9230BAE1BF}" type="datetimeFigureOut">
              <a:rPr lang="en-US" smtClean="0"/>
              <a:pPr/>
              <a:t>10/7/2019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51080C-A2CB-489F-96AA-D8D06A68D6E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Lst>
  <p:txStyles>
    <p:title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ts val="600"/>
        </a:spcBef>
        <a:buFont typeface="Wingdings" pitchFamily="2" charset="2"/>
        <a:buChar char="Ø"/>
        <a:defRPr sz="2600" kern="1200">
          <a:solidFill>
            <a:schemeClr val="tx1"/>
          </a:solidFill>
          <a:latin typeface="Arial" pitchFamily="34" charset="0"/>
          <a:ea typeface="+mn-ea"/>
          <a:cs typeface="Arial" pitchFamily="34" charset="0"/>
        </a:defRPr>
      </a:lvl1pPr>
      <a:lvl2pPr marL="514350" indent="-174625" algn="l" defTabSz="914400" rtl="0" eaLnBrk="1" latinLnBrk="0" hangingPunct="1">
        <a:spcBef>
          <a:spcPts val="600"/>
        </a:spcBef>
        <a:buFont typeface="Arial" pitchFamily="34" charset="0"/>
        <a:buChar char="•"/>
        <a:defRPr sz="2400" kern="1200">
          <a:solidFill>
            <a:schemeClr val="tx1"/>
          </a:solidFill>
          <a:latin typeface="Arial" pitchFamily="34" charset="0"/>
          <a:ea typeface="+mn-ea"/>
          <a:cs typeface="Arial" pitchFamily="34" charset="0"/>
        </a:defRPr>
      </a:lvl2pPr>
      <a:lvl3pPr marL="739775" indent="-225425" algn="l" defTabSz="914400" rtl="0" eaLnBrk="1" latinLnBrk="0" hangingPunct="1">
        <a:spcBef>
          <a:spcPts val="600"/>
        </a:spcBef>
        <a:buFont typeface="Arial" pitchFamily="34" charset="0"/>
        <a:buChar char="–"/>
        <a:defRPr sz="2000" kern="1200">
          <a:solidFill>
            <a:schemeClr val="tx1"/>
          </a:solidFill>
          <a:latin typeface="Arial" pitchFamily="34" charset="0"/>
          <a:ea typeface="+mn-ea"/>
          <a:cs typeface="Arial" pitchFamily="34" charset="0"/>
        </a:defRPr>
      </a:lvl3pPr>
      <a:lvl4pPr marL="914400" indent="-174625" algn="l" defTabSz="914400" rtl="0" eaLnBrk="1" latinLnBrk="0" hangingPunct="1">
        <a:spcBef>
          <a:spcPct val="20000"/>
        </a:spcBef>
        <a:buFont typeface="Wingdings" pitchFamily="2" charset="2"/>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723900" y="181660"/>
            <a:ext cx="7696200" cy="64633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a:bodyPr>
          <a:lstStyle/>
          <a:p>
            <a:pPr lvl="0"/>
            <a:r>
              <a:rPr lang="en-US" dirty="0"/>
              <a:t>Arial 36 Bold</a:t>
            </a:r>
          </a:p>
        </p:txBody>
      </p:sp>
      <p:sp>
        <p:nvSpPr>
          <p:cNvPr id="1027" name="Text Placeholder 2"/>
          <p:cNvSpPr>
            <a:spLocks noGrp="1"/>
          </p:cNvSpPr>
          <p:nvPr>
            <p:ph type="body" idx="1"/>
          </p:nvPr>
        </p:nvSpPr>
        <p:spPr bwMode="auto">
          <a:xfrm>
            <a:off x="136525" y="1143000"/>
            <a:ext cx="887095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First level (Arial 26)</a:t>
            </a:r>
          </a:p>
          <a:p>
            <a:pPr lvl="1"/>
            <a:r>
              <a:rPr lang="en-US" dirty="0"/>
              <a:t>Second level (Arial 24)</a:t>
            </a:r>
          </a:p>
          <a:p>
            <a:pPr lvl="2"/>
            <a:r>
              <a:rPr lang="en-US" dirty="0"/>
              <a:t>Third level (Arial 20)</a:t>
            </a:r>
          </a:p>
          <a:p>
            <a:pPr lvl="3"/>
            <a:r>
              <a:rPr lang="en-US" dirty="0"/>
              <a:t>Fourth level (Arial 18)</a:t>
            </a:r>
          </a:p>
          <a:p>
            <a:r>
              <a:rPr lang="en-US" dirty="0"/>
              <a:t>Formatting</a:t>
            </a:r>
          </a:p>
          <a:p>
            <a:pPr lvl="1"/>
            <a:r>
              <a:rPr lang="en-US" dirty="0"/>
              <a:t>Do not go below fourth level bullet</a:t>
            </a:r>
          </a:p>
          <a:p>
            <a:pPr lvl="1"/>
            <a:r>
              <a:rPr lang="en-US" dirty="0"/>
              <a:t>Paragraph spacing is set at “before 6pt”</a:t>
            </a:r>
          </a:p>
          <a:p>
            <a:pPr lvl="1"/>
            <a:r>
              <a:rPr lang="en-US" dirty="0"/>
              <a:t>Use the designated bullet style for each level</a:t>
            </a:r>
          </a:p>
          <a:p>
            <a:pPr lvl="1"/>
            <a:r>
              <a:rPr lang="en-US" dirty="0"/>
              <a:t>Paragraphs are formatted with hanging indents</a:t>
            </a:r>
          </a:p>
          <a:p>
            <a:pPr lvl="0"/>
            <a:endParaRPr lang="en-US" dirty="0"/>
          </a:p>
          <a:p>
            <a:pPr lvl="3"/>
            <a:endParaRPr lang="en-US" dirty="0"/>
          </a:p>
          <a:p>
            <a:pPr lvl="4"/>
            <a:endParaRPr lang="en-US" dirty="0"/>
          </a:p>
        </p:txBody>
      </p:sp>
      <p:sp>
        <p:nvSpPr>
          <p:cNvPr id="15" name="Slide Number Placeholder 4"/>
          <p:cNvSpPr txBox="1">
            <a:spLocks/>
          </p:cNvSpPr>
          <p:nvPr/>
        </p:nvSpPr>
        <p:spPr>
          <a:xfrm>
            <a:off x="76200" y="6553200"/>
            <a:ext cx="838200" cy="304800"/>
          </a:xfrm>
          <a:prstGeom prst="rect">
            <a:avLst/>
          </a:prstGeom>
        </p:spPr>
        <p:txBody>
          <a:bodyPr anchor="b"/>
          <a:lstStyle/>
          <a:p>
            <a:pPr fontAlgn="auto">
              <a:spcBef>
                <a:spcPts val="0"/>
              </a:spcBef>
              <a:spcAft>
                <a:spcPts val="0"/>
              </a:spcAft>
              <a:defRPr/>
            </a:pPr>
            <a:fld id="{6C7FCB38-E66D-4273-8BDE-BD9572BF3ACA}" type="slidenum">
              <a:rPr lang="en-US" sz="1000" b="1" kern="0">
                <a:solidFill>
                  <a:sysClr val="windowText" lastClr="000000"/>
                </a:solidFill>
                <a:latin typeface="Arial" pitchFamily="34" charset="0"/>
                <a:cs typeface="Arial" pitchFamily="34" charset="0"/>
              </a:rPr>
              <a:pPr fontAlgn="auto">
                <a:spcBef>
                  <a:spcPts val="0"/>
                </a:spcBef>
                <a:spcAft>
                  <a:spcPts val="0"/>
                </a:spcAft>
                <a:defRPr/>
              </a:pPr>
              <a:t>‹#›</a:t>
            </a:fld>
            <a:endParaRPr lang="en-US" sz="1000" b="1" kern="0" dirty="0">
              <a:solidFill>
                <a:sysClr val="windowText" lastClr="000000"/>
              </a:solidFill>
              <a:latin typeface="Arial" pitchFamily="34" charset="0"/>
              <a:cs typeface="Arial" pitchFamily="34" charset="0"/>
            </a:endParaRPr>
          </a:p>
        </p:txBody>
      </p:sp>
      <p:pic>
        <p:nvPicPr>
          <p:cNvPr id="1031" name="Picture 3" descr="C:\Users\BorgerdingTB\AppData\Local\Microsoft\Windows\Temporary Internet Files\Content.Outlook\B8021UZJ\Nice Army of One.jpg"/>
          <p:cNvPicPr>
            <a:picLocks noChangeAspect="1" noChangeArrowheads="1"/>
          </p:cNvPicPr>
          <p:nvPr/>
        </p:nvPicPr>
        <p:blipFill>
          <a:blip r:embed="rId15" cstate="email">
            <a:clrChange>
              <a:clrFrom>
                <a:srgbClr val="FBFFFF"/>
              </a:clrFrom>
              <a:clrTo>
                <a:srgbClr val="FBFFFF">
                  <a:alpha val="0"/>
                </a:srgbClr>
              </a:clrTo>
            </a:clrChange>
          </a:blip>
          <a:srcRect/>
          <a:stretch>
            <a:fillRect/>
          </a:stretch>
        </p:blipFill>
        <p:spPr bwMode="auto">
          <a:xfrm>
            <a:off x="34925" y="42863"/>
            <a:ext cx="727075" cy="969962"/>
          </a:xfrm>
          <a:prstGeom prst="rect">
            <a:avLst/>
          </a:prstGeom>
          <a:noFill/>
          <a:ln w="9525">
            <a:noFill/>
            <a:miter lim="800000"/>
            <a:headEnd/>
            <a:tailEnd/>
          </a:ln>
        </p:spPr>
      </p:pic>
      <p:sp>
        <p:nvSpPr>
          <p:cNvPr id="9" name="Rectangle 8"/>
          <p:cNvSpPr/>
          <p:nvPr/>
        </p:nvSpPr>
        <p:spPr>
          <a:xfrm>
            <a:off x="7505282" y="6581001"/>
            <a:ext cx="1638718" cy="276999"/>
          </a:xfrm>
          <a:prstGeom prst="rect">
            <a:avLst/>
          </a:prstGeom>
        </p:spPr>
        <p:txBody>
          <a:bodyPr wrap="none">
            <a:spAutoFit/>
          </a:bodyPr>
          <a:lstStyle/>
          <a:p>
            <a:pPr algn="r" fontAlgn="auto">
              <a:spcBef>
                <a:spcPts val="0"/>
              </a:spcBef>
              <a:spcAft>
                <a:spcPts val="0"/>
              </a:spcAft>
              <a:defRPr/>
            </a:pPr>
            <a:r>
              <a:rPr lang="en-US" sz="1200" b="1" i="1" kern="1200" dirty="0">
                <a:ln>
                  <a:solidFill>
                    <a:srgbClr val="FFC000"/>
                  </a:solidFill>
                </a:ln>
                <a:solidFill>
                  <a:schemeClr val="tx1"/>
                </a:solidFill>
                <a:latin typeface="Arial Black" pitchFamily="34" charset="0"/>
                <a:ea typeface="+mn-ea"/>
                <a:cs typeface="Arial" charset="0"/>
              </a:rPr>
              <a:t>This We’ll Defend</a:t>
            </a:r>
          </a:p>
        </p:txBody>
      </p:sp>
      <p:pic>
        <p:nvPicPr>
          <p:cNvPr id="10" name="Picture 2" descr="http://www.tioh.hqda.pentagon.mil/ImageProxy.ashx?n=1&amp;t=original&amp;id=5161"/>
          <p:cNvPicPr>
            <a:picLocks noChangeAspect="1" noChangeArrowheads="1"/>
          </p:cNvPicPr>
          <p:nvPr/>
        </p:nvPicPr>
        <p:blipFill>
          <a:blip r:embed="rId1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440738" y="42863"/>
            <a:ext cx="660400" cy="914400"/>
          </a:xfrm>
          <a:prstGeom prst="rect">
            <a:avLst/>
          </a:prstGeom>
          <a:noFill/>
          <a:ln w="9525">
            <a:noFill/>
            <a:miter lim="800000"/>
            <a:headEnd/>
            <a:tailEnd/>
          </a:ln>
        </p:spPr>
      </p:pic>
      <p:sp>
        <p:nvSpPr>
          <p:cNvPr id="12" name="Rectangle 32"/>
          <p:cNvSpPr>
            <a:spLocks noChangeArrowheads="1"/>
          </p:cNvSpPr>
          <p:nvPr/>
        </p:nvSpPr>
        <p:spPr bwMode="auto">
          <a:xfrm rot="10800000">
            <a:off x="0" y="998538"/>
            <a:ext cx="9144000" cy="73025"/>
          </a:xfrm>
          <a:prstGeom prst="rect">
            <a:avLst/>
          </a:prstGeom>
          <a:gradFill rotWithShape="1">
            <a:gsLst>
              <a:gs pos="0">
                <a:schemeClr val="tx1"/>
              </a:gs>
              <a:gs pos="100000">
                <a:srgbClr val="FFCC00"/>
              </a:gs>
            </a:gsLst>
            <a:lin ang="0" scaled="1"/>
          </a:gradFill>
          <a:ln w="9525">
            <a:noFill/>
            <a:miter lim="800000"/>
            <a:headEnd/>
            <a:tailEnd/>
          </a:ln>
          <a:effectLst/>
        </p:spPr>
        <p:txBody>
          <a:bodyPr rot="10800000" wrap="none" anchor="ctr"/>
          <a:lstStyle/>
          <a:p>
            <a:pPr>
              <a:defRPr/>
            </a:pPr>
            <a:endParaRPr lang="en-US" b="1" dirty="0">
              <a:solidFill>
                <a:srgbClr val="FFFFFF"/>
              </a:solidFill>
              <a:latin typeface="Arial" pitchFamily="34" charset="0"/>
              <a:cs typeface="+mn-cs"/>
            </a:endParaRPr>
          </a:p>
        </p:txBody>
      </p:sp>
      <p:sp>
        <p:nvSpPr>
          <p:cNvPr id="11" name="Rectangle 10"/>
          <p:cNvSpPr/>
          <p:nvPr/>
        </p:nvSpPr>
        <p:spPr>
          <a:xfrm>
            <a:off x="7620000" y="1018401"/>
            <a:ext cx="1508938" cy="276999"/>
          </a:xfrm>
          <a:prstGeom prst="rect">
            <a:avLst/>
          </a:prstGeom>
        </p:spPr>
        <p:txBody>
          <a:bodyPr wrap="none">
            <a:spAutoFit/>
          </a:bodyPr>
          <a:lstStyle/>
          <a:p>
            <a:pPr algn="r" fontAlgn="auto">
              <a:spcBef>
                <a:spcPts val="0"/>
              </a:spcBef>
              <a:spcAft>
                <a:spcPts val="0"/>
              </a:spcAft>
              <a:defRPr/>
            </a:pPr>
            <a:r>
              <a:rPr lang="en-US" sz="1200" b="1" i="1" kern="1200" dirty="0">
                <a:ln>
                  <a:solidFill>
                    <a:srgbClr val="FFCC00"/>
                  </a:solidFill>
                </a:ln>
                <a:solidFill>
                  <a:schemeClr val="tx1"/>
                </a:solidFill>
                <a:latin typeface="Arial Black" pitchFamily="34" charset="0"/>
                <a:ea typeface="+mn-ea"/>
                <a:cs typeface="Arial" charset="0"/>
              </a:rPr>
              <a:t>Leaders for Life</a:t>
            </a:r>
          </a:p>
        </p:txBody>
      </p:sp>
    </p:spTree>
    <p:extLst>
      <p:ext uri="{BB962C8B-B14F-4D97-AF65-F5344CB8AC3E}">
        <p14:creationId xmlns:p14="http://schemas.microsoft.com/office/powerpoint/2010/main" val="1876566814"/>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 id="2147483865" r:id="rId12"/>
    <p:sldLayoutId id="2147483866" r:id="rId13"/>
  </p:sldLayoutIdLst>
  <p:hf hdr="0" ftr="0" dt="0"/>
  <p:txStyles>
    <p:titleStyle>
      <a:lvl1pPr algn="ctr" rtl="0" eaLnBrk="1" fontAlgn="base" hangingPunct="1">
        <a:spcBef>
          <a:spcPct val="0"/>
        </a:spcBef>
        <a:spcAft>
          <a:spcPct val="0"/>
        </a:spcAft>
        <a:defRPr sz="3600" b="1" kern="1200" baseline="0">
          <a:solidFill>
            <a:schemeClr val="tx1"/>
          </a:solidFill>
          <a:latin typeface="Arial" pitchFamily="34" charset="0"/>
          <a:ea typeface="+mj-ea"/>
          <a:cs typeface="Arial" pitchFamily="34" charset="0"/>
        </a:defRPr>
      </a:lvl1pPr>
      <a:lvl2pPr algn="ctr" rtl="0" eaLnBrk="1" fontAlgn="base" hangingPunct="1">
        <a:spcBef>
          <a:spcPct val="0"/>
        </a:spcBef>
        <a:spcAft>
          <a:spcPct val="0"/>
        </a:spcAft>
        <a:defRPr sz="4000" b="1">
          <a:solidFill>
            <a:schemeClr val="tx1"/>
          </a:solidFill>
          <a:latin typeface="Arial" charset="0"/>
          <a:cs typeface="Arial" charset="0"/>
        </a:defRPr>
      </a:lvl2pPr>
      <a:lvl3pPr algn="ctr" rtl="0" eaLnBrk="1" fontAlgn="base" hangingPunct="1">
        <a:spcBef>
          <a:spcPct val="0"/>
        </a:spcBef>
        <a:spcAft>
          <a:spcPct val="0"/>
        </a:spcAft>
        <a:defRPr sz="4000" b="1">
          <a:solidFill>
            <a:schemeClr val="tx1"/>
          </a:solidFill>
          <a:latin typeface="Arial" charset="0"/>
          <a:cs typeface="Arial" charset="0"/>
        </a:defRPr>
      </a:lvl3pPr>
      <a:lvl4pPr algn="ctr" rtl="0" eaLnBrk="1" fontAlgn="base" hangingPunct="1">
        <a:spcBef>
          <a:spcPct val="0"/>
        </a:spcBef>
        <a:spcAft>
          <a:spcPct val="0"/>
        </a:spcAft>
        <a:defRPr sz="4000" b="1">
          <a:solidFill>
            <a:schemeClr val="tx1"/>
          </a:solidFill>
          <a:latin typeface="Arial" charset="0"/>
          <a:cs typeface="Arial" charset="0"/>
        </a:defRPr>
      </a:lvl4pPr>
      <a:lvl5pPr algn="ctr" rtl="0" eaLnBrk="1" fontAlgn="base" hangingPunct="1">
        <a:spcBef>
          <a:spcPct val="0"/>
        </a:spcBef>
        <a:spcAft>
          <a:spcPct val="0"/>
        </a:spcAft>
        <a:defRPr sz="4000" b="1">
          <a:solidFill>
            <a:schemeClr val="tx1"/>
          </a:solidFill>
          <a:latin typeface="Arial" charset="0"/>
          <a:cs typeface="Arial" charset="0"/>
        </a:defRPr>
      </a:lvl5pPr>
      <a:lvl6pPr marL="457200" algn="ctr" rtl="0" eaLnBrk="1" fontAlgn="base" hangingPunct="1">
        <a:spcBef>
          <a:spcPct val="0"/>
        </a:spcBef>
        <a:spcAft>
          <a:spcPct val="0"/>
        </a:spcAft>
        <a:defRPr sz="4000" b="1">
          <a:solidFill>
            <a:schemeClr val="tx1"/>
          </a:solidFill>
          <a:latin typeface="Arial" charset="0"/>
          <a:cs typeface="Arial" charset="0"/>
        </a:defRPr>
      </a:lvl6pPr>
      <a:lvl7pPr marL="914400" algn="ctr" rtl="0" eaLnBrk="1" fontAlgn="base" hangingPunct="1">
        <a:spcBef>
          <a:spcPct val="0"/>
        </a:spcBef>
        <a:spcAft>
          <a:spcPct val="0"/>
        </a:spcAft>
        <a:defRPr sz="4000" b="1">
          <a:solidFill>
            <a:schemeClr val="tx1"/>
          </a:solidFill>
          <a:latin typeface="Arial" charset="0"/>
          <a:cs typeface="Arial" charset="0"/>
        </a:defRPr>
      </a:lvl7pPr>
      <a:lvl8pPr marL="1371600" algn="ctr" rtl="0" eaLnBrk="1" fontAlgn="base" hangingPunct="1">
        <a:spcBef>
          <a:spcPct val="0"/>
        </a:spcBef>
        <a:spcAft>
          <a:spcPct val="0"/>
        </a:spcAft>
        <a:defRPr sz="4000" b="1">
          <a:solidFill>
            <a:schemeClr val="tx1"/>
          </a:solidFill>
          <a:latin typeface="Arial" charset="0"/>
          <a:cs typeface="Arial" charset="0"/>
        </a:defRPr>
      </a:lvl8pPr>
      <a:lvl9pPr marL="1828800" algn="ctr" rtl="0" eaLnBrk="1" fontAlgn="base" hangingPunct="1">
        <a:spcBef>
          <a:spcPct val="0"/>
        </a:spcBef>
        <a:spcAft>
          <a:spcPct val="0"/>
        </a:spcAft>
        <a:defRPr sz="4000" b="1">
          <a:solidFill>
            <a:schemeClr val="tx1"/>
          </a:solidFill>
          <a:latin typeface="Arial" charset="0"/>
          <a:cs typeface="Arial" charset="0"/>
        </a:defRPr>
      </a:lvl9pPr>
    </p:titleStyle>
    <p:bodyStyle>
      <a:lvl1pPr marL="287338" indent="-287338" algn="l" rtl="0" eaLnBrk="1" fontAlgn="base" hangingPunct="1">
        <a:spcBef>
          <a:spcPts val="600"/>
        </a:spcBef>
        <a:spcAft>
          <a:spcPct val="0"/>
        </a:spcAft>
        <a:buFont typeface="Wingdings" pitchFamily="2" charset="2"/>
        <a:buChar char="Ø"/>
        <a:defRPr sz="2600" kern="1200">
          <a:solidFill>
            <a:schemeClr val="tx1"/>
          </a:solidFill>
          <a:latin typeface="Arial" pitchFamily="34" charset="0"/>
          <a:ea typeface="+mn-ea"/>
          <a:cs typeface="Arial" pitchFamily="34" charset="0"/>
        </a:defRPr>
      </a:lvl1pPr>
      <a:lvl2pPr marL="457200" indent="-169863" algn="l" rtl="0" eaLnBrk="1" fontAlgn="base" hangingPunct="1">
        <a:spcBef>
          <a:spcPts val="600"/>
        </a:spcBef>
        <a:spcAft>
          <a:spcPct val="0"/>
        </a:spcAft>
        <a:buFont typeface="Arial" charset="0"/>
        <a:buChar char="•"/>
        <a:defRPr sz="2400" kern="1200">
          <a:solidFill>
            <a:schemeClr val="tx1"/>
          </a:solidFill>
          <a:latin typeface="Arial" pitchFamily="34" charset="0"/>
          <a:ea typeface="+mn-ea"/>
          <a:cs typeface="Arial" pitchFamily="34" charset="0"/>
        </a:defRPr>
      </a:lvl2pPr>
      <a:lvl3pPr marL="687388" indent="-173038" algn="l" rtl="0" eaLnBrk="1" fontAlgn="base" hangingPunct="1">
        <a:spcBef>
          <a:spcPts val="600"/>
        </a:spcBef>
        <a:spcAft>
          <a:spcPct val="0"/>
        </a:spcAft>
        <a:buFont typeface="Arial" charset="0"/>
        <a:buChar char="–"/>
        <a:defRPr sz="2000" kern="1200">
          <a:solidFill>
            <a:schemeClr val="tx1"/>
          </a:solidFill>
          <a:latin typeface="Arial" pitchFamily="34" charset="0"/>
          <a:ea typeface="+mn-ea"/>
          <a:cs typeface="Arial" pitchFamily="34" charset="0"/>
        </a:defRPr>
      </a:lvl3pPr>
      <a:lvl4pPr marL="854075" indent="-166688" algn="l" rtl="0" eaLnBrk="1" fontAlgn="base" hangingPunct="1">
        <a:spcBef>
          <a:spcPts val="600"/>
        </a:spcBef>
        <a:spcAft>
          <a:spcPct val="0"/>
        </a:spcAft>
        <a:buFont typeface="Wingdings" pitchFamily="2" charset="2"/>
        <a:buChar char="§"/>
        <a:defRPr kern="1200">
          <a:solidFill>
            <a:schemeClr val="tx1"/>
          </a:solidFill>
          <a:latin typeface="Arial" pitchFamily="34" charset="0"/>
          <a:ea typeface="+mn-ea"/>
          <a:cs typeface="Arial" pitchFamily="34" charset="0"/>
        </a:defRPr>
      </a:lvl4pPr>
      <a:lvl5pPr marL="1027113" indent="-173038" algn="l" rtl="0" eaLnBrk="1" fontAlgn="base" hangingPunct="1">
        <a:spcBef>
          <a:spcPct val="20000"/>
        </a:spcBef>
        <a:spcAft>
          <a:spcPct val="0"/>
        </a:spcAft>
        <a:buFont typeface="Arial" charset="0"/>
        <a:buNone/>
        <a:defRPr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slide" Target="slide57.xml"/><Relationship Id="rId5" Type="http://schemas.openxmlformats.org/officeDocument/2006/relationships/slide" Target="slide50.xml"/><Relationship Id="rId4" Type="http://schemas.openxmlformats.org/officeDocument/2006/relationships/slide" Target="slide26.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slide" Target="slide10.xml"/><Relationship Id="rId5" Type="http://schemas.openxmlformats.org/officeDocument/2006/relationships/hyperlink" Target="http://www.goarmyed.com/" TargetMode="External"/><Relationship Id="rId4" Type="http://schemas.openxmlformats.org/officeDocument/2006/relationships/hyperlink" Target="http://www.goarmyed.com/cadet"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11.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11.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1.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7.jpe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7.jpe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7.jpeg"/><Relationship Id="rId1" Type="http://schemas.openxmlformats.org/officeDocument/2006/relationships/slideLayout" Target="../slideLayouts/slideLayout11.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7.jpeg"/><Relationship Id="rId1" Type="http://schemas.openxmlformats.org/officeDocument/2006/relationships/slideLayout" Target="../slideLayouts/slideLayout11.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7.jpeg"/><Relationship Id="rId1" Type="http://schemas.openxmlformats.org/officeDocument/2006/relationships/slideLayout" Target="../slideLayouts/slideLayout11.xml"/><Relationship Id="rId4" Type="http://schemas.openxmlformats.org/officeDocument/2006/relationships/image" Target="../media/image30.jpeg"/></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1.pn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3.pn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comments" Target="../comments/comment1.xml"/><Relationship Id="rId5" Type="http://schemas.openxmlformats.org/officeDocument/2006/relationships/slide" Target="slide50.xml"/><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6.jpeg"/><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6.jpeg"/><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7.jpeg"/><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8.jpeg"/><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9.jpeg"/><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1.png"/><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1.png"/><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2.jpeg"/><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2.jpeg"/><Relationship Id="rId1" Type="http://schemas.openxmlformats.org/officeDocument/2006/relationships/slideLayout" Target="../slideLayouts/slideLayout11.xml"/><Relationship Id="rId4" Type="http://schemas.openxmlformats.org/officeDocument/2006/relationships/slide" Target="slide57.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3.jpeg"/><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4.jpeg"/><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4.jpeg"/><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5.jpeg"/><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5.jpeg"/><Relationship Id="rId1" Type="http://schemas.openxmlformats.org/officeDocument/2006/relationships/slideLayout" Target="../slideLayouts/slideLayout11.xml"/><Relationship Id="rId4" Type="http://schemas.openxmlformats.org/officeDocument/2006/relationships/image" Target="../media/image46.png"/></Relationships>
</file>

<file path=ppt/slides/_rels/slide4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7.jpeg"/><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8.jpeg"/><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9.jpeg"/><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9.jpeg"/><Relationship Id="rId1" Type="http://schemas.openxmlformats.org/officeDocument/2006/relationships/slideLayout" Target="../slideLayouts/slideLayout11.xml"/><Relationship Id="rId4" Type="http://schemas.openxmlformats.org/officeDocument/2006/relationships/image" Target="../media/image50.png"/></Relationships>
</file>

<file path=ppt/slides/_rels/slide5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51.jpeg"/><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51.jpeg"/><Relationship Id="rId1" Type="http://schemas.openxmlformats.org/officeDocument/2006/relationships/slideLayout" Target="../slideLayouts/slideLayout11.xml"/><Relationship Id="rId4" Type="http://schemas.openxmlformats.org/officeDocument/2006/relationships/image" Target="../media/image52.jpeg"/></Relationships>
</file>

<file path=ppt/slides/_rels/slide5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53.png"/><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11.xml"/><Relationship Id="rId4" Type="http://schemas.openxmlformats.org/officeDocument/2006/relationships/image" Target="../media/image54.png"/></Relationships>
</file>

<file path=ppt/slides/_rels/slide5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31.png"/><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56.png"/><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57.png"/><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slide" Target="slide40.xml"/><Relationship Id="rId2" Type="http://schemas.openxmlformats.org/officeDocument/2006/relationships/image" Target="../media/image60.png"/><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61.gif"/><Relationship Id="rId2" Type="http://schemas.openxmlformats.org/officeDocument/2006/relationships/notesSlide" Target="../notesSlides/notesSlide24.xml"/><Relationship Id="rId1" Type="http://schemas.openxmlformats.org/officeDocument/2006/relationships/slideLayout" Target="../slideLayouts/slideLayout29.xml"/><Relationship Id="rId4" Type="http://schemas.openxmlformats.org/officeDocument/2006/relationships/image" Target="../media/image62.em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GoArmyEd</a:t>
            </a:r>
            <a:r>
              <a:rPr lang="en-US" dirty="0"/>
              <a:t> Menu</a:t>
            </a:r>
          </a:p>
        </p:txBody>
      </p:sp>
      <p:sp>
        <p:nvSpPr>
          <p:cNvPr id="3" name="Text Placeholder 2"/>
          <p:cNvSpPr>
            <a:spLocks noGrp="1"/>
          </p:cNvSpPr>
          <p:nvPr>
            <p:ph type="body" sz="quarter" idx="10"/>
          </p:nvPr>
        </p:nvSpPr>
        <p:spPr/>
        <p:txBody>
          <a:bodyPr/>
          <a:lstStyle/>
          <a:p>
            <a:pPr>
              <a:buNone/>
            </a:pPr>
            <a:r>
              <a:rPr lang="en-US" dirty="0">
                <a:hlinkClick r:id="rId2" action="ppaction://hlinksldjump"/>
              </a:rPr>
              <a:t>New Account Creation</a:t>
            </a:r>
            <a:endParaRPr lang="en-US" dirty="0"/>
          </a:p>
          <a:p>
            <a:pPr>
              <a:buNone/>
            </a:pPr>
            <a:endParaRPr lang="en-US" dirty="0"/>
          </a:p>
          <a:p>
            <a:pPr>
              <a:buNone/>
            </a:pPr>
            <a:r>
              <a:rPr lang="en-US" dirty="0">
                <a:hlinkClick r:id="rId3" action="ppaction://hlinksldjump"/>
              </a:rPr>
              <a:t>Cadet Course Planner Process</a:t>
            </a:r>
            <a:endParaRPr lang="en-US" dirty="0"/>
          </a:p>
          <a:p>
            <a:pPr>
              <a:buNone/>
            </a:pPr>
            <a:endParaRPr lang="en-US" dirty="0"/>
          </a:p>
          <a:p>
            <a:pPr>
              <a:buNone/>
            </a:pPr>
            <a:r>
              <a:rPr lang="en-US" dirty="0">
                <a:hlinkClick r:id="rId4" action="ppaction://hlinksldjump"/>
              </a:rPr>
              <a:t>How to Create a Cadet Payment Request (CPR) for Tuition &amp; Fees</a:t>
            </a:r>
            <a:endParaRPr lang="en-US" dirty="0"/>
          </a:p>
          <a:p>
            <a:pPr>
              <a:buNone/>
            </a:pPr>
            <a:endParaRPr lang="en-US" dirty="0"/>
          </a:p>
          <a:p>
            <a:pPr>
              <a:buNone/>
            </a:pPr>
            <a:r>
              <a:rPr lang="en-US" dirty="0">
                <a:hlinkClick r:id="rId5" action="ppaction://hlinksldjump"/>
              </a:rPr>
              <a:t>How to Create a Cadet Payment Request (CPR) for Room &amp; Board</a:t>
            </a:r>
            <a:endParaRPr lang="en-US" dirty="0"/>
          </a:p>
          <a:p>
            <a:pPr>
              <a:buNone/>
            </a:pPr>
            <a:endParaRPr lang="en-US" dirty="0"/>
          </a:p>
          <a:p>
            <a:pPr>
              <a:buNone/>
            </a:pPr>
            <a:r>
              <a:rPr lang="en-US" dirty="0">
                <a:hlinkClick r:id="rId6" action="ppaction://hlinksldjump"/>
              </a:rPr>
              <a:t>Reimbursable Fees</a:t>
            </a:r>
            <a:endParaRPr lang="en-US" dirty="0"/>
          </a:p>
          <a:p>
            <a:pPr>
              <a:buNone/>
            </a:pPr>
            <a:endParaRPr lang="en-US" dirty="0"/>
          </a:p>
          <a:p>
            <a:pPr>
              <a:buNone/>
            </a:pPr>
            <a:endParaRPr lang="en-US" dirty="0"/>
          </a:p>
          <a:p>
            <a:pPr>
              <a:buNone/>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email"/>
          <a:srcRect/>
          <a:stretch/>
        </p:blipFill>
        <p:spPr>
          <a:xfrm>
            <a:off x="1217364" y="2133600"/>
            <a:ext cx="6709272" cy="4419600"/>
          </a:xfrm>
          <a:prstGeom prst="rect">
            <a:avLst/>
          </a:prstGeom>
        </p:spPr>
      </p:pic>
      <p:sp>
        <p:nvSpPr>
          <p:cNvPr id="5" name="Rectangle 2"/>
          <p:cNvSpPr txBox="1">
            <a:spLocks noChangeArrowheads="1"/>
          </p:cNvSpPr>
          <p:nvPr/>
        </p:nvSpPr>
        <p:spPr bwMode="auto">
          <a:xfrm>
            <a:off x="685800" y="108791"/>
            <a:ext cx="7772400" cy="193899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ctr" rtl="0" eaLnBrk="1" fontAlgn="base" hangingPunct="1">
              <a:spcBef>
                <a:spcPts val="600"/>
              </a:spcBef>
              <a:spcAft>
                <a:spcPct val="0"/>
              </a:spcAft>
              <a:defRPr sz="3600" b="1" kern="1200" baseline="0">
                <a:solidFill>
                  <a:schemeClr val="tx1"/>
                </a:solidFill>
                <a:latin typeface="Arial" pitchFamily="34" charset="0"/>
                <a:ea typeface="+mj-ea"/>
                <a:cs typeface="Arial" pitchFamily="34" charset="0"/>
              </a:defRPr>
            </a:lvl1pPr>
            <a:lvl2pPr algn="ctr" rtl="0" eaLnBrk="1" fontAlgn="base" hangingPunct="1">
              <a:spcBef>
                <a:spcPct val="0"/>
              </a:spcBef>
              <a:spcAft>
                <a:spcPct val="0"/>
              </a:spcAft>
              <a:defRPr sz="4000" b="1">
                <a:solidFill>
                  <a:schemeClr val="tx1"/>
                </a:solidFill>
                <a:latin typeface="Arial" charset="0"/>
                <a:cs typeface="Arial" charset="0"/>
              </a:defRPr>
            </a:lvl2pPr>
            <a:lvl3pPr algn="ctr" rtl="0" eaLnBrk="1" fontAlgn="base" hangingPunct="1">
              <a:spcBef>
                <a:spcPct val="0"/>
              </a:spcBef>
              <a:spcAft>
                <a:spcPct val="0"/>
              </a:spcAft>
              <a:defRPr sz="4000" b="1">
                <a:solidFill>
                  <a:schemeClr val="tx1"/>
                </a:solidFill>
                <a:latin typeface="Arial" charset="0"/>
                <a:cs typeface="Arial" charset="0"/>
              </a:defRPr>
            </a:lvl3pPr>
            <a:lvl4pPr algn="ctr" rtl="0" eaLnBrk="1" fontAlgn="base" hangingPunct="1">
              <a:spcBef>
                <a:spcPct val="0"/>
              </a:spcBef>
              <a:spcAft>
                <a:spcPct val="0"/>
              </a:spcAft>
              <a:defRPr sz="4000" b="1">
                <a:solidFill>
                  <a:schemeClr val="tx1"/>
                </a:solidFill>
                <a:latin typeface="Arial" charset="0"/>
                <a:cs typeface="Arial" charset="0"/>
              </a:defRPr>
            </a:lvl4pPr>
            <a:lvl5pPr algn="ctr" rtl="0" eaLnBrk="1" fontAlgn="base" hangingPunct="1">
              <a:spcBef>
                <a:spcPct val="0"/>
              </a:spcBef>
              <a:spcAft>
                <a:spcPct val="0"/>
              </a:spcAft>
              <a:defRPr sz="4000" b="1">
                <a:solidFill>
                  <a:schemeClr val="tx1"/>
                </a:solidFill>
                <a:latin typeface="Arial" charset="0"/>
                <a:cs typeface="Arial" charset="0"/>
              </a:defRPr>
            </a:lvl5pPr>
            <a:lvl6pPr marL="457200" algn="ctr" rtl="0" eaLnBrk="1" fontAlgn="base" hangingPunct="1">
              <a:spcBef>
                <a:spcPct val="0"/>
              </a:spcBef>
              <a:spcAft>
                <a:spcPct val="0"/>
              </a:spcAft>
              <a:defRPr sz="4000" b="1">
                <a:solidFill>
                  <a:schemeClr val="tx1"/>
                </a:solidFill>
                <a:latin typeface="Arial" charset="0"/>
                <a:cs typeface="Arial" charset="0"/>
              </a:defRPr>
            </a:lvl6pPr>
            <a:lvl7pPr marL="914400" algn="ctr" rtl="0" eaLnBrk="1" fontAlgn="base" hangingPunct="1">
              <a:spcBef>
                <a:spcPct val="0"/>
              </a:spcBef>
              <a:spcAft>
                <a:spcPct val="0"/>
              </a:spcAft>
              <a:defRPr sz="4000" b="1">
                <a:solidFill>
                  <a:schemeClr val="tx1"/>
                </a:solidFill>
                <a:latin typeface="Arial" charset="0"/>
                <a:cs typeface="Arial" charset="0"/>
              </a:defRPr>
            </a:lvl7pPr>
            <a:lvl8pPr marL="1371600" algn="ctr" rtl="0" eaLnBrk="1" fontAlgn="base" hangingPunct="1">
              <a:spcBef>
                <a:spcPct val="0"/>
              </a:spcBef>
              <a:spcAft>
                <a:spcPct val="0"/>
              </a:spcAft>
              <a:defRPr sz="4000" b="1">
                <a:solidFill>
                  <a:schemeClr val="tx1"/>
                </a:solidFill>
                <a:latin typeface="Arial" charset="0"/>
                <a:cs typeface="Arial" charset="0"/>
              </a:defRPr>
            </a:lvl8pPr>
            <a:lvl9pPr marL="1828800" algn="ctr" rtl="0" eaLnBrk="1" fontAlgn="base" hangingPunct="1">
              <a:spcBef>
                <a:spcPct val="0"/>
              </a:spcBef>
              <a:spcAft>
                <a:spcPct val="0"/>
              </a:spcAft>
              <a:defRPr sz="4000" b="1">
                <a:solidFill>
                  <a:schemeClr val="tx1"/>
                </a:solidFill>
                <a:latin typeface="Arial" charset="0"/>
                <a:cs typeface="Arial" charset="0"/>
              </a:defRPr>
            </a:lvl9pPr>
          </a:lstStyle>
          <a:p>
            <a:r>
              <a:rPr lang="en-US" altLang="en-US" sz="4800" dirty="0"/>
              <a:t>Welcome to </a:t>
            </a:r>
            <a:r>
              <a:rPr lang="en-US" altLang="en-US" sz="4800" dirty="0" err="1"/>
              <a:t>GoArmyEd</a:t>
            </a:r>
            <a:br>
              <a:rPr lang="en-US" altLang="en-US" sz="4800" dirty="0"/>
            </a:br>
            <a:br>
              <a:rPr lang="en-US" altLang="en-US" dirty="0">
                <a:solidFill>
                  <a:srgbClr val="3E1F00"/>
                </a:solidFill>
              </a:rPr>
            </a:br>
            <a:endParaRPr lang="en-US" altLang="en-US" i="1" dirty="0">
              <a:solidFill>
                <a:srgbClr val="663300"/>
              </a:solidFill>
            </a:endParaRPr>
          </a:p>
        </p:txBody>
      </p:sp>
      <p:sp>
        <p:nvSpPr>
          <p:cNvPr id="6" name="Rectangle 3"/>
          <p:cNvSpPr txBox="1">
            <a:spLocks noChangeArrowheads="1"/>
          </p:cNvSpPr>
          <p:nvPr/>
        </p:nvSpPr>
        <p:spPr>
          <a:xfrm>
            <a:off x="685800" y="1143000"/>
            <a:ext cx="7772400" cy="15240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7338" indent="-287338" algn="l" rtl="0" eaLnBrk="1" fontAlgn="base" hangingPunct="1">
              <a:spcBef>
                <a:spcPts val="600"/>
              </a:spcBef>
              <a:spcAft>
                <a:spcPct val="0"/>
              </a:spcAft>
              <a:buFont typeface="Wingdings" pitchFamily="2" charset="2"/>
              <a:buChar char="Ø"/>
              <a:defRPr sz="2600" kern="1200">
                <a:solidFill>
                  <a:schemeClr val="tx1"/>
                </a:solidFill>
                <a:latin typeface="Arial" pitchFamily="34" charset="0"/>
                <a:ea typeface="+mn-ea"/>
                <a:cs typeface="Arial" pitchFamily="34" charset="0"/>
              </a:defRPr>
            </a:lvl1pPr>
            <a:lvl2pPr marL="457200" indent="-169863" algn="l" rtl="0" eaLnBrk="1" fontAlgn="base" hangingPunct="1">
              <a:spcBef>
                <a:spcPts val="600"/>
              </a:spcBef>
              <a:spcAft>
                <a:spcPct val="0"/>
              </a:spcAft>
              <a:buFont typeface="Arial" charset="0"/>
              <a:buChar char="•"/>
              <a:defRPr sz="2400" kern="1200">
                <a:solidFill>
                  <a:schemeClr val="tx1"/>
                </a:solidFill>
                <a:latin typeface="Arial" pitchFamily="34" charset="0"/>
                <a:ea typeface="+mn-ea"/>
                <a:cs typeface="Arial" pitchFamily="34" charset="0"/>
              </a:defRPr>
            </a:lvl2pPr>
            <a:lvl3pPr marL="687388" indent="-173038" algn="l" rtl="0" eaLnBrk="1" fontAlgn="base" hangingPunct="1">
              <a:spcBef>
                <a:spcPts val="600"/>
              </a:spcBef>
              <a:spcAft>
                <a:spcPct val="0"/>
              </a:spcAft>
              <a:buFont typeface="Arial" charset="0"/>
              <a:buChar char="–"/>
              <a:defRPr sz="2000" kern="1200">
                <a:solidFill>
                  <a:schemeClr val="tx1"/>
                </a:solidFill>
                <a:latin typeface="Arial" pitchFamily="34" charset="0"/>
                <a:ea typeface="+mn-ea"/>
                <a:cs typeface="Arial" pitchFamily="34" charset="0"/>
              </a:defRPr>
            </a:lvl3pPr>
            <a:lvl4pPr marL="854075" indent="-166688" algn="l" rtl="0" eaLnBrk="1" fontAlgn="base" hangingPunct="1">
              <a:spcBef>
                <a:spcPts val="600"/>
              </a:spcBef>
              <a:spcAft>
                <a:spcPct val="0"/>
              </a:spcAft>
              <a:buFont typeface="Wingdings" pitchFamily="2" charset="2"/>
              <a:buChar char="§"/>
              <a:defRPr kern="1200">
                <a:solidFill>
                  <a:schemeClr val="tx1"/>
                </a:solidFill>
                <a:latin typeface="Arial" pitchFamily="34" charset="0"/>
                <a:ea typeface="+mn-ea"/>
                <a:cs typeface="Arial" pitchFamily="34" charset="0"/>
              </a:defRPr>
            </a:lvl4pPr>
            <a:lvl5pPr marL="1027113" indent="-173038" algn="l" rtl="0" eaLnBrk="1" fontAlgn="base" hangingPunct="1">
              <a:spcBef>
                <a:spcPct val="20000"/>
              </a:spcBef>
              <a:spcAft>
                <a:spcPct val="0"/>
              </a:spcAft>
              <a:buFont typeface="Arial" charset="0"/>
              <a:buNone/>
              <a:defRPr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FontTx/>
              <a:buNone/>
            </a:pPr>
            <a:r>
              <a:rPr lang="en-US" altLang="en-US" sz="1800" b="1" dirty="0" err="1"/>
              <a:t>GoArmyEd</a:t>
            </a:r>
            <a:r>
              <a:rPr lang="en-US" altLang="en-US" sz="1800" b="1" dirty="0"/>
              <a:t> is designed to be your one-stop location for the a</a:t>
            </a:r>
            <a:r>
              <a:rPr lang="en-US" sz="1800" b="1" dirty="0"/>
              <a:t>utomated process of all scholarship payments to both Colleges/Universities and Cadets/2LTs </a:t>
            </a:r>
            <a:br>
              <a:rPr lang="en-US" altLang="en-US" sz="1800" i="1" dirty="0"/>
            </a:br>
            <a:endParaRPr lang="en-US" altLang="en-US" sz="1800" i="1" dirty="0"/>
          </a:p>
        </p:txBody>
      </p:sp>
    </p:spTree>
    <p:extLst>
      <p:ext uri="{BB962C8B-B14F-4D97-AF65-F5344CB8AC3E}">
        <p14:creationId xmlns:p14="http://schemas.microsoft.com/office/powerpoint/2010/main" val="1831298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563562"/>
          </a:xfrm>
        </p:spPr>
        <p:txBody>
          <a:bodyPr>
            <a:noAutofit/>
          </a:bodyPr>
          <a:lstStyle/>
          <a:p>
            <a:r>
              <a:rPr lang="en-US" dirty="0"/>
              <a:t>Create/Activate Account</a:t>
            </a:r>
          </a:p>
        </p:txBody>
      </p:sp>
      <p:pic>
        <p:nvPicPr>
          <p:cNvPr id="6" name="Content Placeholder 5"/>
          <p:cNvPicPr>
            <a:picLocks noGrp="1"/>
          </p:cNvPicPr>
          <p:nvPr>
            <p:ph idx="1"/>
          </p:nvPr>
        </p:nvPicPr>
        <p:blipFill>
          <a:blip r:embed="rId3" cstate="email"/>
          <a:stretch>
            <a:fillRect/>
          </a:stretch>
        </p:blipFill>
        <p:spPr>
          <a:xfrm>
            <a:off x="1521751" y="1600200"/>
            <a:ext cx="6100497" cy="4525963"/>
          </a:xfrm>
          <a:prstGeom prst="rect">
            <a:avLst/>
          </a:prstGeom>
          <a:ln>
            <a:noFill/>
          </a:ln>
        </p:spPr>
      </p:pic>
      <p:sp>
        <p:nvSpPr>
          <p:cNvPr id="7" name="Rounded Rectangular Callout 6"/>
          <p:cNvSpPr/>
          <p:nvPr/>
        </p:nvSpPr>
        <p:spPr>
          <a:xfrm>
            <a:off x="2971800" y="2057400"/>
            <a:ext cx="2247900" cy="1295400"/>
          </a:xfrm>
          <a:prstGeom prst="wedgeRoundRectCallout">
            <a:avLst>
              <a:gd name="adj1" fmla="val 74727"/>
              <a:gd name="adj2" fmla="val -52885"/>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accent5">
                    <a:lumMod val="75000"/>
                  </a:schemeClr>
                </a:solidFill>
                <a:latin typeface="Arial" panose="020B0604020202020204" pitchFamily="34" charset="0"/>
                <a:cs typeface="Arial" panose="020B0604020202020204" pitchFamily="34" charset="0"/>
              </a:rPr>
              <a:t>Can’t Log in if you don’t “Create/Activate” your account.  Cadet/2LT must select “Cadet Student”</a:t>
            </a:r>
          </a:p>
        </p:txBody>
      </p:sp>
      <p:sp>
        <p:nvSpPr>
          <p:cNvPr id="5" name="Rounded Rectangular Callout 4"/>
          <p:cNvSpPr/>
          <p:nvPr/>
        </p:nvSpPr>
        <p:spPr>
          <a:xfrm>
            <a:off x="7630715" y="2239433"/>
            <a:ext cx="1450049" cy="2226733"/>
          </a:xfrm>
          <a:prstGeom prst="wedgeRoundRectCallout">
            <a:avLst>
              <a:gd name="adj1" fmla="val 39699"/>
              <a:gd name="adj2" fmla="val -14323"/>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accent5">
                    <a:lumMod val="75000"/>
                  </a:schemeClr>
                </a:solidFill>
                <a:latin typeface="Arial" panose="020B0604020202020204" pitchFamily="34" charset="0"/>
                <a:cs typeface="Arial" panose="020B0604020202020204" pitchFamily="34" charset="0"/>
              </a:rPr>
              <a:t>*Note: Cadets with Prior Service time login through </a:t>
            </a:r>
            <a:r>
              <a:rPr lang="en-US" sz="1200" b="1" dirty="0">
                <a:solidFill>
                  <a:schemeClr val="accent5">
                    <a:lumMod val="75000"/>
                  </a:schemeClr>
                </a:solidFill>
                <a:latin typeface="Arial" panose="020B0604020202020204" pitchFamily="34" charset="0"/>
                <a:cs typeface="Arial" panose="020B0604020202020204" pitchFamily="34" charset="0"/>
                <a:hlinkClick r:id="rId4"/>
              </a:rPr>
              <a:t>www.goarmyed.com/cadet</a:t>
            </a:r>
            <a:r>
              <a:rPr lang="en-US" sz="1200" b="1" dirty="0">
                <a:solidFill>
                  <a:schemeClr val="accent5">
                    <a:lumMod val="75000"/>
                  </a:schemeClr>
                </a:solidFill>
                <a:latin typeface="Arial" panose="020B0604020202020204" pitchFamily="34" charset="0"/>
                <a:cs typeface="Arial" panose="020B0604020202020204" pitchFamily="34" charset="0"/>
              </a:rPr>
              <a:t> to create their account</a:t>
            </a:r>
          </a:p>
        </p:txBody>
      </p:sp>
      <p:sp>
        <p:nvSpPr>
          <p:cNvPr id="9" name="Rounded Rectangular Callout 8"/>
          <p:cNvSpPr/>
          <p:nvPr/>
        </p:nvSpPr>
        <p:spPr>
          <a:xfrm>
            <a:off x="71702" y="2239432"/>
            <a:ext cx="1450049" cy="2226733"/>
          </a:xfrm>
          <a:prstGeom prst="wedgeRoundRectCallout">
            <a:avLst>
              <a:gd name="adj1" fmla="val 39699"/>
              <a:gd name="adj2" fmla="val -14323"/>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accent5">
                    <a:lumMod val="75000"/>
                  </a:schemeClr>
                </a:solidFill>
                <a:latin typeface="Arial" panose="020B0604020202020204" pitchFamily="34" charset="0"/>
                <a:cs typeface="Arial" panose="020B0604020202020204" pitchFamily="34" charset="0"/>
              </a:rPr>
              <a:t>*Note: Cadets with no Prior Service time login through </a:t>
            </a:r>
            <a:r>
              <a:rPr lang="en-US" sz="1200" b="1" dirty="0">
                <a:solidFill>
                  <a:schemeClr val="accent5">
                    <a:lumMod val="75000"/>
                  </a:schemeClr>
                </a:solidFill>
                <a:latin typeface="Arial" panose="020B0604020202020204" pitchFamily="34" charset="0"/>
                <a:cs typeface="Arial" panose="020B0604020202020204" pitchFamily="34" charset="0"/>
                <a:hlinkClick r:id="rId5"/>
              </a:rPr>
              <a:t>www.goarmyed.com</a:t>
            </a:r>
            <a:r>
              <a:rPr lang="en-US" sz="1200" b="1" dirty="0">
                <a:solidFill>
                  <a:schemeClr val="accent5">
                    <a:lumMod val="75000"/>
                  </a:schemeClr>
                </a:solidFill>
                <a:latin typeface="Arial" panose="020B0604020202020204" pitchFamily="34" charset="0"/>
                <a:cs typeface="Arial" panose="020B0604020202020204" pitchFamily="34" charset="0"/>
              </a:rPr>
              <a:t> to create their account</a:t>
            </a:r>
          </a:p>
        </p:txBody>
      </p:sp>
      <p:sp>
        <p:nvSpPr>
          <p:cNvPr id="8" name="TextBox 7"/>
          <p:cNvSpPr txBox="1"/>
          <p:nvPr/>
        </p:nvSpPr>
        <p:spPr>
          <a:xfrm>
            <a:off x="1524000" y="6324600"/>
            <a:ext cx="6096000" cy="369332"/>
          </a:xfrm>
          <a:prstGeom prst="rect">
            <a:avLst/>
          </a:prstGeom>
          <a:noFill/>
        </p:spPr>
        <p:txBody>
          <a:bodyPr wrap="square" rtlCol="0">
            <a:spAutoFit/>
          </a:bodyPr>
          <a:lstStyle/>
          <a:p>
            <a:pPr algn="ctr"/>
            <a:r>
              <a:rPr lang="en-US" dirty="0">
                <a:hlinkClick r:id="rId6" action="ppaction://hlinksldjump"/>
              </a:rPr>
              <a:t>If you have created an account, skip to slide 10 and log in</a:t>
            </a:r>
            <a:r>
              <a:rPr lang="en-US" dirty="0"/>
              <a:t>.</a:t>
            </a:r>
          </a:p>
        </p:txBody>
      </p:sp>
    </p:spTree>
    <p:extLst>
      <p:ext uri="{BB962C8B-B14F-4D97-AF65-F5344CB8AC3E}">
        <p14:creationId xmlns:p14="http://schemas.microsoft.com/office/powerpoint/2010/main" val="1831931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email"/>
          <a:stretch>
            <a:fillRect/>
          </a:stretch>
        </p:blipFill>
        <p:spPr>
          <a:xfrm>
            <a:off x="44431" y="1367905"/>
            <a:ext cx="6261065" cy="3284781"/>
          </a:xfrm>
          <a:prstGeom prst="rect">
            <a:avLst/>
          </a:prstGeom>
        </p:spPr>
      </p:pic>
      <p:sp>
        <p:nvSpPr>
          <p:cNvPr id="2" name="Title 1"/>
          <p:cNvSpPr>
            <a:spLocks noGrp="1"/>
          </p:cNvSpPr>
          <p:nvPr>
            <p:ph type="title"/>
          </p:nvPr>
        </p:nvSpPr>
        <p:spPr>
          <a:xfrm>
            <a:off x="457200" y="295904"/>
            <a:ext cx="8229600" cy="563562"/>
          </a:xfrm>
        </p:spPr>
        <p:txBody>
          <a:bodyPr>
            <a:noAutofit/>
          </a:bodyPr>
          <a:lstStyle/>
          <a:p>
            <a:r>
              <a:rPr lang="en-US" dirty="0"/>
              <a:t>Create/Activate Account</a:t>
            </a:r>
          </a:p>
        </p:txBody>
      </p:sp>
      <p:sp>
        <p:nvSpPr>
          <p:cNvPr id="8" name="Rounded Rectangular Callout 7"/>
          <p:cNvSpPr/>
          <p:nvPr/>
        </p:nvSpPr>
        <p:spPr>
          <a:xfrm>
            <a:off x="1054269" y="4591143"/>
            <a:ext cx="4916025" cy="742857"/>
          </a:xfrm>
          <a:prstGeom prst="wedgeRoundRectCallout">
            <a:avLst>
              <a:gd name="adj1" fmla="val 39699"/>
              <a:gd name="adj2" fmla="val -14323"/>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accent5">
                    <a:lumMod val="75000"/>
                  </a:schemeClr>
                </a:solidFill>
                <a:latin typeface="Arial" panose="020B0604020202020204" pitchFamily="34" charset="0"/>
                <a:cs typeface="Arial" panose="020B0604020202020204" pitchFamily="34" charset="0"/>
              </a:rPr>
              <a:t>Click “if you do not have a </a:t>
            </a:r>
            <a:r>
              <a:rPr lang="en-US" sz="1200" b="1" dirty="0" err="1">
                <a:solidFill>
                  <a:schemeClr val="accent5">
                    <a:lumMod val="75000"/>
                  </a:schemeClr>
                </a:solidFill>
                <a:latin typeface="Arial" panose="020B0604020202020204" pitchFamily="34" charset="0"/>
                <a:cs typeface="Arial" panose="020B0604020202020204" pitchFamily="34" charset="0"/>
              </a:rPr>
              <a:t>GoArmyEd</a:t>
            </a:r>
            <a:r>
              <a:rPr lang="en-US" sz="1200" b="1" dirty="0">
                <a:solidFill>
                  <a:schemeClr val="accent5">
                    <a:lumMod val="75000"/>
                  </a:schemeClr>
                </a:solidFill>
                <a:latin typeface="Arial" panose="020B0604020202020204" pitchFamily="34" charset="0"/>
                <a:cs typeface="Arial" panose="020B0604020202020204" pitchFamily="34" charset="0"/>
              </a:rPr>
              <a:t> account” to create a new account</a:t>
            </a:r>
          </a:p>
        </p:txBody>
      </p:sp>
      <p:pic>
        <p:nvPicPr>
          <p:cNvPr id="10" name="Picture 9"/>
          <p:cNvPicPr>
            <a:picLocks noChangeAspect="1"/>
          </p:cNvPicPr>
          <p:nvPr/>
        </p:nvPicPr>
        <p:blipFill>
          <a:blip r:embed="rId4" cstate="email"/>
          <a:stretch>
            <a:fillRect/>
          </a:stretch>
        </p:blipFill>
        <p:spPr>
          <a:xfrm>
            <a:off x="6296946" y="3276600"/>
            <a:ext cx="2634262" cy="3218243"/>
          </a:xfrm>
          <a:prstGeom prst="rect">
            <a:avLst/>
          </a:prstGeom>
        </p:spPr>
      </p:pic>
      <p:sp>
        <p:nvSpPr>
          <p:cNvPr id="12" name="TextBox 11"/>
          <p:cNvSpPr txBox="1"/>
          <p:nvPr/>
        </p:nvSpPr>
        <p:spPr>
          <a:xfrm>
            <a:off x="6305496" y="2173446"/>
            <a:ext cx="2621230" cy="369332"/>
          </a:xfrm>
          <a:prstGeom prst="rect">
            <a:avLst/>
          </a:prstGeom>
          <a:noFill/>
        </p:spPr>
        <p:txBody>
          <a:bodyPr wrap="none" rtlCol="0">
            <a:spAutoFit/>
          </a:bodyPr>
          <a:lstStyle/>
          <a:p>
            <a:r>
              <a:rPr lang="en-US" dirty="0"/>
              <a:t>*Scroll Down to Log In* </a:t>
            </a:r>
          </a:p>
        </p:txBody>
      </p:sp>
      <p:sp>
        <p:nvSpPr>
          <p:cNvPr id="13" name="Down Arrow 12"/>
          <p:cNvSpPr/>
          <p:nvPr/>
        </p:nvSpPr>
        <p:spPr>
          <a:xfrm>
            <a:off x="7543800" y="2743200"/>
            <a:ext cx="3810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a:off x="6096000" y="4838778"/>
            <a:ext cx="533400" cy="219680"/>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1769900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07334"/>
            <a:ext cx="8229600" cy="715962"/>
          </a:xfrm>
        </p:spPr>
        <p:txBody>
          <a:bodyPr>
            <a:normAutofit/>
          </a:bodyPr>
          <a:lstStyle/>
          <a:p>
            <a:r>
              <a:rPr lang="en-US" sz="4000" dirty="0"/>
              <a:t>Student Account Registration </a:t>
            </a:r>
          </a:p>
        </p:txBody>
      </p:sp>
      <p:pic>
        <p:nvPicPr>
          <p:cNvPr id="6" name="Content Placeholder 5"/>
          <p:cNvPicPr>
            <a:picLocks noGrp="1" noChangeAspect="1"/>
          </p:cNvPicPr>
          <p:nvPr>
            <p:ph idx="1"/>
          </p:nvPr>
        </p:nvPicPr>
        <p:blipFill>
          <a:blip r:embed="rId3" cstate="email"/>
          <a:stretch>
            <a:fillRect/>
          </a:stretch>
        </p:blipFill>
        <p:spPr>
          <a:xfrm>
            <a:off x="1676400" y="1600200"/>
            <a:ext cx="5410200" cy="4038600"/>
          </a:xfrm>
          <a:prstGeom prst="rect">
            <a:avLst/>
          </a:prstGeom>
          <a:ln>
            <a:solidFill>
              <a:schemeClr val="tx1">
                <a:lumMod val="50000"/>
                <a:lumOff val="50000"/>
              </a:schemeClr>
            </a:solidFill>
          </a:ln>
        </p:spPr>
      </p:pic>
      <p:sp>
        <p:nvSpPr>
          <p:cNvPr id="4" name="Rounded Rectangular Callout 3"/>
          <p:cNvSpPr/>
          <p:nvPr/>
        </p:nvSpPr>
        <p:spPr>
          <a:xfrm>
            <a:off x="0" y="3657600"/>
            <a:ext cx="1524000" cy="528918"/>
          </a:xfrm>
          <a:prstGeom prst="wedgeRoundRectCallout">
            <a:avLst>
              <a:gd name="adj1" fmla="val 123542"/>
              <a:gd name="adj2" fmla="val -15898"/>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rgbClr val="FF0000"/>
                </a:solidFill>
                <a:latin typeface="Arial" panose="020B0604020202020204" pitchFamily="34" charset="0"/>
                <a:cs typeface="Arial" panose="020B0604020202020204" pitchFamily="34" charset="0"/>
              </a:rPr>
              <a:t>Input your SSN/DOB</a:t>
            </a:r>
          </a:p>
        </p:txBody>
      </p:sp>
      <p:sp>
        <p:nvSpPr>
          <p:cNvPr id="5" name="TextBox 4"/>
          <p:cNvSpPr txBox="1"/>
          <p:nvPr/>
        </p:nvSpPr>
        <p:spPr>
          <a:xfrm>
            <a:off x="8305800" y="6299200"/>
            <a:ext cx="838200" cy="253916"/>
          </a:xfrm>
          <a:prstGeom prst="rect">
            <a:avLst/>
          </a:prstGeom>
          <a:noFill/>
        </p:spPr>
        <p:txBody>
          <a:bodyPr wrap="square">
            <a:spAutoFit/>
          </a:bodyPr>
          <a:lstStyle/>
          <a:p>
            <a:pPr>
              <a:defRPr/>
            </a:pPr>
            <a:r>
              <a:rPr lang="en-US" sz="1050" b="1" dirty="0"/>
              <a:t>Slide 202</a:t>
            </a:r>
          </a:p>
        </p:txBody>
      </p:sp>
    </p:spTree>
    <p:extLst>
      <p:ext uri="{BB962C8B-B14F-4D97-AF65-F5344CB8AC3E}">
        <p14:creationId xmlns:p14="http://schemas.microsoft.com/office/powerpoint/2010/main" val="2502651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07334"/>
            <a:ext cx="8229600" cy="715962"/>
          </a:xfrm>
        </p:spPr>
        <p:txBody>
          <a:bodyPr>
            <a:normAutofit/>
          </a:bodyPr>
          <a:lstStyle/>
          <a:p>
            <a:r>
              <a:rPr lang="en-US" sz="4000" dirty="0"/>
              <a:t>Student Account Registration </a:t>
            </a:r>
          </a:p>
        </p:txBody>
      </p:sp>
      <p:sp>
        <p:nvSpPr>
          <p:cNvPr id="4" name="Content Placeholder 3"/>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7200" y="1160929"/>
            <a:ext cx="6553200" cy="5569965"/>
          </a:xfrm>
          <a:prstGeom prst="rect">
            <a:avLst/>
          </a:prstGeom>
        </p:spPr>
      </p:pic>
      <p:sp>
        <p:nvSpPr>
          <p:cNvPr id="6" name="Rounded Rectangular Callout 5"/>
          <p:cNvSpPr/>
          <p:nvPr/>
        </p:nvSpPr>
        <p:spPr>
          <a:xfrm>
            <a:off x="2971800" y="3124200"/>
            <a:ext cx="1524000" cy="528918"/>
          </a:xfrm>
          <a:prstGeom prst="wedgeRoundRectCallout">
            <a:avLst>
              <a:gd name="adj1" fmla="val -69988"/>
              <a:gd name="adj2" fmla="val 92577"/>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rgbClr val="FF0000"/>
                </a:solidFill>
                <a:latin typeface="Arial" panose="020B0604020202020204" pitchFamily="34" charset="0"/>
                <a:cs typeface="Arial" panose="020B0604020202020204" pitchFamily="34" charset="0"/>
              </a:rPr>
              <a:t>No AKO Emails!</a:t>
            </a:r>
          </a:p>
        </p:txBody>
      </p:sp>
      <p:sp>
        <p:nvSpPr>
          <p:cNvPr id="7" name="Rounded Rectangular Callout 6"/>
          <p:cNvSpPr/>
          <p:nvPr/>
        </p:nvSpPr>
        <p:spPr>
          <a:xfrm>
            <a:off x="4038600" y="5486400"/>
            <a:ext cx="1981200" cy="528918"/>
          </a:xfrm>
          <a:prstGeom prst="wedgeRoundRectCallout">
            <a:avLst>
              <a:gd name="adj1" fmla="val -133517"/>
              <a:gd name="adj2" fmla="val 31560"/>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rgbClr val="FF0000"/>
                </a:solidFill>
                <a:latin typeface="Arial" panose="020B0604020202020204" pitchFamily="34" charset="0"/>
                <a:cs typeface="Arial" panose="020B0604020202020204" pitchFamily="34" charset="0"/>
              </a:rPr>
              <a:t>Input a phone number, no dashes</a:t>
            </a:r>
          </a:p>
        </p:txBody>
      </p:sp>
      <p:sp>
        <p:nvSpPr>
          <p:cNvPr id="8" name="Explosion 2 7"/>
          <p:cNvSpPr/>
          <p:nvPr/>
        </p:nvSpPr>
        <p:spPr>
          <a:xfrm>
            <a:off x="5867400" y="2209800"/>
            <a:ext cx="3276600" cy="2438400"/>
          </a:xfrm>
          <a:prstGeom prst="irregularSeal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Use your University email</a:t>
            </a:r>
          </a:p>
        </p:txBody>
      </p:sp>
    </p:spTree>
    <p:extLst>
      <p:ext uri="{BB962C8B-B14F-4D97-AF65-F5344CB8AC3E}">
        <p14:creationId xmlns:p14="http://schemas.microsoft.com/office/powerpoint/2010/main" val="2115672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07334"/>
            <a:ext cx="8229600" cy="715962"/>
          </a:xfrm>
        </p:spPr>
        <p:txBody>
          <a:bodyPr>
            <a:normAutofit/>
          </a:bodyPr>
          <a:lstStyle/>
          <a:p>
            <a:r>
              <a:rPr lang="en-US" sz="4000" dirty="0"/>
              <a:t>Student Account Registration </a:t>
            </a:r>
          </a:p>
        </p:txBody>
      </p:sp>
      <p:pic>
        <p:nvPicPr>
          <p:cNvPr id="5" name="Picture 4"/>
          <p:cNvPicPr>
            <a:picLocks noChangeAspect="1"/>
          </p:cNvPicPr>
          <p:nvPr/>
        </p:nvPicPr>
        <p:blipFill>
          <a:blip r:embed="rId3" cstate="email"/>
          <a:stretch>
            <a:fillRect/>
          </a:stretch>
        </p:blipFill>
        <p:spPr>
          <a:xfrm>
            <a:off x="1524000" y="1866900"/>
            <a:ext cx="5791200" cy="4038600"/>
          </a:xfrm>
          <a:prstGeom prst="rect">
            <a:avLst/>
          </a:prstGeom>
          <a:ln>
            <a:solidFill>
              <a:schemeClr val="bg2">
                <a:lumMod val="75000"/>
              </a:schemeClr>
            </a:solidFill>
          </a:ln>
          <a:effectLst>
            <a:innerShdw blurRad="114300">
              <a:prstClr val="black"/>
            </a:innerShdw>
          </a:effectLst>
        </p:spPr>
      </p:pic>
      <p:sp>
        <p:nvSpPr>
          <p:cNvPr id="8" name="Content Placeholder 7"/>
          <p:cNvSpPr>
            <a:spLocks noGrp="1"/>
          </p:cNvSpPr>
          <p:nvPr>
            <p:ph idx="1"/>
          </p:nvPr>
        </p:nvSpPr>
        <p:spPr/>
        <p:txBody>
          <a:bodyPr/>
          <a:lstStyle/>
          <a:p>
            <a:pPr marL="0" indent="0">
              <a:buNone/>
            </a:pPr>
            <a:endParaRPr lang="en-US" dirty="0"/>
          </a:p>
          <a:p>
            <a:pPr marL="0" indent="0">
              <a:buNone/>
            </a:pPr>
            <a:endParaRPr lang="en-US" dirty="0"/>
          </a:p>
        </p:txBody>
      </p:sp>
      <p:sp>
        <p:nvSpPr>
          <p:cNvPr id="6" name="Rounded Rectangular Callout 5"/>
          <p:cNvSpPr/>
          <p:nvPr/>
        </p:nvSpPr>
        <p:spPr>
          <a:xfrm>
            <a:off x="3962400" y="2077496"/>
            <a:ext cx="1524000" cy="528918"/>
          </a:xfrm>
          <a:prstGeom prst="wedgeRoundRectCallout">
            <a:avLst>
              <a:gd name="adj1" fmla="val -133517"/>
              <a:gd name="adj2" fmla="val 31560"/>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rgbClr val="FF0000"/>
                </a:solidFill>
                <a:latin typeface="Arial" panose="020B0604020202020204" pitchFamily="34" charset="0"/>
                <a:cs typeface="Arial" panose="020B0604020202020204" pitchFamily="34" charset="0"/>
              </a:rPr>
              <a:t>Write down your User Name</a:t>
            </a:r>
          </a:p>
        </p:txBody>
      </p:sp>
      <p:sp>
        <p:nvSpPr>
          <p:cNvPr id="7" name="Explosion 2 6"/>
          <p:cNvSpPr/>
          <p:nvPr/>
        </p:nvSpPr>
        <p:spPr>
          <a:xfrm>
            <a:off x="5486400" y="4191000"/>
            <a:ext cx="3657600" cy="2667000"/>
          </a:xfrm>
          <a:prstGeom prst="irregularSeal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Also take a picture or save a screen shot of this page</a:t>
            </a:r>
            <a:r>
              <a:rPr lang="en-US" dirty="0">
                <a:solidFill>
                  <a:schemeClr val="tx1"/>
                </a:solidFill>
              </a:rPr>
              <a:t>!</a:t>
            </a:r>
          </a:p>
        </p:txBody>
      </p:sp>
    </p:spTree>
    <p:extLst>
      <p:ext uri="{BB962C8B-B14F-4D97-AF65-F5344CB8AC3E}">
        <p14:creationId xmlns:p14="http://schemas.microsoft.com/office/powerpoint/2010/main" val="505338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07334"/>
            <a:ext cx="8229600" cy="715962"/>
          </a:xfrm>
        </p:spPr>
        <p:txBody>
          <a:bodyPr>
            <a:normAutofit/>
          </a:bodyPr>
          <a:lstStyle/>
          <a:p>
            <a:r>
              <a:rPr lang="en-US" sz="4000" dirty="0"/>
              <a:t>Student Account Registration </a:t>
            </a:r>
          </a:p>
        </p:txBody>
      </p:sp>
      <p:pic>
        <p:nvPicPr>
          <p:cNvPr id="7" name="Picture 6"/>
          <p:cNvPicPr>
            <a:picLocks noChangeAspect="1"/>
          </p:cNvPicPr>
          <p:nvPr/>
        </p:nvPicPr>
        <p:blipFill>
          <a:blip r:embed="rId3" cstate="email"/>
          <a:stretch>
            <a:fillRect/>
          </a:stretch>
        </p:blipFill>
        <p:spPr>
          <a:xfrm>
            <a:off x="1371600" y="1524000"/>
            <a:ext cx="6096000" cy="4038600"/>
          </a:xfrm>
          <a:prstGeom prst="rect">
            <a:avLst/>
          </a:prstGeom>
          <a:ln>
            <a:solidFill>
              <a:schemeClr val="bg2">
                <a:lumMod val="75000"/>
              </a:schemeClr>
            </a:solidFill>
          </a:ln>
          <a:effectLst>
            <a:innerShdw blurRad="63500" dist="50800" dir="18900000">
              <a:prstClr val="black">
                <a:alpha val="50000"/>
              </a:prstClr>
            </a:innerShdw>
          </a:effectLst>
        </p:spPr>
      </p:pic>
      <p:sp>
        <p:nvSpPr>
          <p:cNvPr id="4" name="Content Placeholder 3"/>
          <p:cNvSpPr>
            <a:spLocks noGrp="1"/>
          </p:cNvSpPr>
          <p:nvPr>
            <p:ph idx="1"/>
          </p:nvPr>
        </p:nvSpPr>
        <p:spPr>
          <a:xfrm>
            <a:off x="273050" y="1173480"/>
            <a:ext cx="8870950" cy="5486400"/>
          </a:xfrm>
        </p:spPr>
        <p:txBody>
          <a:bodyPr/>
          <a:lstStyle/>
          <a:p>
            <a:pPr marL="0" indent="0">
              <a:buNone/>
            </a:pPr>
            <a:endParaRPr lang="en-US" dirty="0"/>
          </a:p>
          <a:p>
            <a:pPr marL="0" indent="0">
              <a:buNone/>
            </a:pPr>
            <a:endParaRPr lang="en-US" dirty="0"/>
          </a:p>
        </p:txBody>
      </p:sp>
      <p:sp>
        <p:nvSpPr>
          <p:cNvPr id="11" name="Rounded Rectangular Callout 10"/>
          <p:cNvSpPr/>
          <p:nvPr/>
        </p:nvSpPr>
        <p:spPr>
          <a:xfrm>
            <a:off x="5562600" y="5054405"/>
            <a:ext cx="1696915" cy="470095"/>
          </a:xfrm>
          <a:prstGeom prst="wedgeRoundRectCallout">
            <a:avLst>
              <a:gd name="adj1" fmla="val -104392"/>
              <a:gd name="adj2" fmla="val -91907"/>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Select Proceed to Home Page</a:t>
            </a:r>
          </a:p>
        </p:txBody>
      </p:sp>
      <p:sp>
        <p:nvSpPr>
          <p:cNvPr id="12" name="Rounded Rectangular Callout 11"/>
          <p:cNvSpPr/>
          <p:nvPr/>
        </p:nvSpPr>
        <p:spPr>
          <a:xfrm>
            <a:off x="1524000" y="2590800"/>
            <a:ext cx="1676401" cy="838200"/>
          </a:xfrm>
          <a:prstGeom prst="wedgeRoundRectCallout">
            <a:avLst>
              <a:gd name="adj1" fmla="val 77762"/>
              <a:gd name="adj2" fmla="val 192415"/>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Watch the video and then acknowledge that you did </a:t>
            </a:r>
          </a:p>
        </p:txBody>
      </p:sp>
    </p:spTree>
    <p:extLst>
      <p:ext uri="{BB962C8B-B14F-4D97-AF65-F5344CB8AC3E}">
        <p14:creationId xmlns:p14="http://schemas.microsoft.com/office/powerpoint/2010/main" val="1644303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p:cNvPicPr>
            <a:picLocks noGrp="1" noChangeAspect="1"/>
          </p:cNvPicPr>
          <p:nvPr>
            <p:ph idx="1"/>
          </p:nvPr>
        </p:nvPicPr>
        <p:blipFill>
          <a:blip r:embed="rId3" cstate="email"/>
          <a:stretch>
            <a:fillRect/>
          </a:stretch>
        </p:blipFill>
        <p:spPr>
          <a:xfrm>
            <a:off x="457199" y="1828800"/>
            <a:ext cx="8315325" cy="4076700"/>
          </a:xfrm>
          <a:prstGeom prst="rect">
            <a:avLst/>
          </a:prstGeom>
          <a:ln>
            <a:solidFill>
              <a:schemeClr val="tx1"/>
            </a:solidFill>
          </a:ln>
        </p:spPr>
      </p:pic>
      <p:sp>
        <p:nvSpPr>
          <p:cNvPr id="2" name="Title 1"/>
          <p:cNvSpPr>
            <a:spLocks noGrp="1"/>
          </p:cNvSpPr>
          <p:nvPr>
            <p:ph type="title"/>
          </p:nvPr>
        </p:nvSpPr>
        <p:spPr>
          <a:xfrm>
            <a:off x="457199" y="198438"/>
            <a:ext cx="8229600" cy="792162"/>
          </a:xfrm>
        </p:spPr>
        <p:txBody>
          <a:bodyPr>
            <a:normAutofit/>
          </a:bodyPr>
          <a:lstStyle/>
          <a:p>
            <a:r>
              <a:rPr lang="en-US" dirty="0"/>
              <a:t>Cadet Homepage</a:t>
            </a:r>
          </a:p>
        </p:txBody>
      </p:sp>
      <p:sp>
        <p:nvSpPr>
          <p:cNvPr id="17" name="Rounded Rectangular Callout 16"/>
          <p:cNvSpPr/>
          <p:nvPr/>
        </p:nvSpPr>
        <p:spPr>
          <a:xfrm>
            <a:off x="6705600" y="3581400"/>
            <a:ext cx="1696915" cy="470095"/>
          </a:xfrm>
          <a:prstGeom prst="wedgeRoundRectCallout">
            <a:avLst>
              <a:gd name="adj1" fmla="val 32844"/>
              <a:gd name="adj2" fmla="val -243105"/>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FF0000"/>
                </a:solidFill>
                <a:latin typeface="Arial" panose="020B0604020202020204" pitchFamily="34" charset="0"/>
                <a:cs typeface="Arial" panose="020B0604020202020204" pitchFamily="34" charset="0"/>
              </a:rPr>
              <a:t>LOGOUT !</a:t>
            </a:r>
          </a:p>
        </p:txBody>
      </p:sp>
    </p:spTree>
    <p:extLst>
      <p:ext uri="{BB962C8B-B14F-4D97-AF65-F5344CB8AC3E}">
        <p14:creationId xmlns:p14="http://schemas.microsoft.com/office/powerpoint/2010/main" val="230538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15962"/>
          </a:xfrm>
        </p:spPr>
        <p:txBody>
          <a:bodyPr/>
          <a:lstStyle/>
          <a:p>
            <a:r>
              <a:rPr lang="en-US" dirty="0"/>
              <a:t>Log In</a:t>
            </a:r>
          </a:p>
        </p:txBody>
      </p:sp>
      <p:pic>
        <p:nvPicPr>
          <p:cNvPr id="6" name="Content Placeholder 5"/>
          <p:cNvPicPr>
            <a:picLocks noGrp="1"/>
          </p:cNvPicPr>
          <p:nvPr>
            <p:ph idx="1"/>
          </p:nvPr>
        </p:nvPicPr>
        <p:blipFill>
          <a:blip r:embed="rId3" cstate="email"/>
          <a:stretch>
            <a:fillRect/>
          </a:stretch>
        </p:blipFill>
        <p:spPr>
          <a:xfrm>
            <a:off x="1321101" y="1600200"/>
            <a:ext cx="6501798" cy="4525963"/>
          </a:xfrm>
          <a:prstGeom prst="rect">
            <a:avLst/>
          </a:prstGeom>
          <a:ln>
            <a:noFill/>
          </a:ln>
        </p:spPr>
      </p:pic>
      <p:sp>
        <p:nvSpPr>
          <p:cNvPr id="8" name="Rounded Rectangular Callout 7"/>
          <p:cNvSpPr/>
          <p:nvPr/>
        </p:nvSpPr>
        <p:spPr>
          <a:xfrm>
            <a:off x="2895600" y="3124200"/>
            <a:ext cx="1866900" cy="1066800"/>
          </a:xfrm>
          <a:prstGeom prst="wedgeRoundRectCallout">
            <a:avLst>
              <a:gd name="adj1" fmla="val 68051"/>
              <a:gd name="adj2" fmla="val -51046"/>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accent5">
                    <a:lumMod val="75000"/>
                  </a:schemeClr>
                </a:solidFill>
                <a:latin typeface="Arial" panose="020B0604020202020204" pitchFamily="34" charset="0"/>
                <a:cs typeface="Arial" panose="020B0604020202020204" pitchFamily="34" charset="0"/>
              </a:rPr>
              <a:t>Type your User Name &amp; Password or use your Smart card</a:t>
            </a:r>
          </a:p>
        </p:txBody>
      </p:sp>
    </p:spTree>
    <p:extLst>
      <p:ext uri="{BB962C8B-B14F-4D97-AF65-F5344CB8AC3E}">
        <p14:creationId xmlns:p14="http://schemas.microsoft.com/office/powerpoint/2010/main" val="3547138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19704"/>
            <a:ext cx="8229600" cy="715962"/>
          </a:xfrm>
        </p:spPr>
        <p:txBody>
          <a:bodyPr/>
          <a:lstStyle/>
          <a:p>
            <a:r>
              <a:rPr lang="en-US" dirty="0"/>
              <a:t>Message from Webpage</a:t>
            </a:r>
          </a:p>
        </p:txBody>
      </p:sp>
      <p:pic>
        <p:nvPicPr>
          <p:cNvPr id="6" name="Content Placeholder 5"/>
          <p:cNvPicPr>
            <a:picLocks noGrp="1"/>
          </p:cNvPicPr>
          <p:nvPr>
            <p:ph idx="1"/>
          </p:nvPr>
        </p:nvPicPr>
        <p:blipFill>
          <a:blip r:embed="rId3" cstate="email"/>
          <a:stretch>
            <a:fillRect/>
          </a:stretch>
        </p:blipFill>
        <p:spPr>
          <a:xfrm>
            <a:off x="1605890" y="1600200"/>
            <a:ext cx="5932219" cy="4525963"/>
          </a:xfrm>
          <a:prstGeom prst="rect">
            <a:avLst/>
          </a:prstGeom>
          <a:ln>
            <a:noFill/>
          </a:ln>
        </p:spPr>
      </p:pic>
    </p:spTree>
    <p:extLst>
      <p:ext uri="{BB962C8B-B14F-4D97-AF65-F5344CB8AC3E}">
        <p14:creationId xmlns:p14="http://schemas.microsoft.com/office/powerpoint/2010/main" val="5400535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email"/>
          <a:stretch>
            <a:fillRect/>
          </a:stretch>
        </p:blipFill>
        <p:spPr>
          <a:xfrm>
            <a:off x="44431" y="1367905"/>
            <a:ext cx="6261065" cy="3284781"/>
          </a:xfrm>
          <a:prstGeom prst="rect">
            <a:avLst/>
          </a:prstGeom>
        </p:spPr>
      </p:pic>
      <p:sp>
        <p:nvSpPr>
          <p:cNvPr id="2" name="Title 1"/>
          <p:cNvSpPr>
            <a:spLocks noGrp="1"/>
          </p:cNvSpPr>
          <p:nvPr>
            <p:ph type="title"/>
          </p:nvPr>
        </p:nvSpPr>
        <p:spPr>
          <a:xfrm>
            <a:off x="457200" y="318939"/>
            <a:ext cx="8229600" cy="563562"/>
          </a:xfrm>
        </p:spPr>
        <p:txBody>
          <a:bodyPr>
            <a:normAutofit fontScale="90000"/>
          </a:bodyPr>
          <a:lstStyle/>
          <a:p>
            <a:r>
              <a:rPr lang="en-US" dirty="0"/>
              <a:t>Log In</a:t>
            </a:r>
          </a:p>
        </p:txBody>
      </p:sp>
      <p:sp>
        <p:nvSpPr>
          <p:cNvPr id="8" name="Rounded Rectangular Callout 7"/>
          <p:cNvSpPr/>
          <p:nvPr/>
        </p:nvSpPr>
        <p:spPr>
          <a:xfrm>
            <a:off x="2362200" y="4810962"/>
            <a:ext cx="3408854" cy="742857"/>
          </a:xfrm>
          <a:prstGeom prst="wedgeRoundRectCallout">
            <a:avLst>
              <a:gd name="adj1" fmla="val 36087"/>
              <a:gd name="adj2" fmla="val -17908"/>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accent5">
                    <a:lumMod val="75000"/>
                  </a:schemeClr>
                </a:solidFill>
                <a:latin typeface="Arial" panose="020B0604020202020204" pitchFamily="34" charset="0"/>
                <a:cs typeface="Arial" panose="020B0604020202020204" pitchFamily="34" charset="0"/>
              </a:rPr>
              <a:t>Log in with your User Name and Password</a:t>
            </a:r>
          </a:p>
        </p:txBody>
      </p:sp>
      <p:pic>
        <p:nvPicPr>
          <p:cNvPr id="10" name="Picture 9"/>
          <p:cNvPicPr>
            <a:picLocks noChangeAspect="1"/>
          </p:cNvPicPr>
          <p:nvPr/>
        </p:nvPicPr>
        <p:blipFill>
          <a:blip r:embed="rId4" cstate="email"/>
          <a:stretch>
            <a:fillRect/>
          </a:stretch>
        </p:blipFill>
        <p:spPr>
          <a:xfrm>
            <a:off x="6296946" y="3276600"/>
            <a:ext cx="2634262" cy="3218243"/>
          </a:xfrm>
          <a:prstGeom prst="rect">
            <a:avLst/>
          </a:prstGeom>
        </p:spPr>
      </p:pic>
      <p:sp>
        <p:nvSpPr>
          <p:cNvPr id="12" name="TextBox 11"/>
          <p:cNvSpPr txBox="1"/>
          <p:nvPr/>
        </p:nvSpPr>
        <p:spPr>
          <a:xfrm>
            <a:off x="6305496" y="2173446"/>
            <a:ext cx="2621230" cy="369332"/>
          </a:xfrm>
          <a:prstGeom prst="rect">
            <a:avLst/>
          </a:prstGeom>
          <a:noFill/>
        </p:spPr>
        <p:txBody>
          <a:bodyPr wrap="none" rtlCol="0">
            <a:spAutoFit/>
          </a:bodyPr>
          <a:lstStyle/>
          <a:p>
            <a:r>
              <a:rPr lang="en-US" dirty="0"/>
              <a:t>*Scroll Down to Log In* </a:t>
            </a:r>
          </a:p>
        </p:txBody>
      </p:sp>
      <p:sp>
        <p:nvSpPr>
          <p:cNvPr id="13" name="Down Arrow 12"/>
          <p:cNvSpPr/>
          <p:nvPr/>
        </p:nvSpPr>
        <p:spPr>
          <a:xfrm>
            <a:off x="7543800" y="2743200"/>
            <a:ext cx="3810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rot="18796123">
            <a:off x="5740171" y="4434172"/>
            <a:ext cx="1643128" cy="267480"/>
          </a:xfrm>
          <a:prstGeom prst="rightArrow">
            <a:avLst>
              <a:gd name="adj1" fmla="val 42647"/>
              <a:gd name="adj2" fmla="val 50000"/>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1926552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p:cNvPicPr>
            <a:picLocks noGrp="1" noChangeAspect="1"/>
          </p:cNvPicPr>
          <p:nvPr>
            <p:ph idx="1"/>
          </p:nvPr>
        </p:nvPicPr>
        <p:blipFill>
          <a:blip r:embed="rId3" cstate="email"/>
          <a:stretch>
            <a:fillRect/>
          </a:stretch>
        </p:blipFill>
        <p:spPr>
          <a:xfrm>
            <a:off x="457199" y="1828800"/>
            <a:ext cx="8315325" cy="4076700"/>
          </a:xfrm>
          <a:prstGeom prst="rect">
            <a:avLst/>
          </a:prstGeom>
          <a:ln>
            <a:solidFill>
              <a:schemeClr val="tx1"/>
            </a:solidFill>
          </a:ln>
        </p:spPr>
      </p:pic>
      <p:sp>
        <p:nvSpPr>
          <p:cNvPr id="2" name="Title 1"/>
          <p:cNvSpPr>
            <a:spLocks noGrp="1"/>
          </p:cNvSpPr>
          <p:nvPr>
            <p:ph type="title"/>
          </p:nvPr>
        </p:nvSpPr>
        <p:spPr>
          <a:xfrm>
            <a:off x="457199" y="198438"/>
            <a:ext cx="8229600" cy="792162"/>
          </a:xfrm>
        </p:spPr>
        <p:txBody>
          <a:bodyPr>
            <a:normAutofit/>
          </a:bodyPr>
          <a:lstStyle/>
          <a:p>
            <a:r>
              <a:rPr lang="en-US" dirty="0"/>
              <a:t>Cadet Homepage</a:t>
            </a:r>
          </a:p>
        </p:txBody>
      </p:sp>
      <p:sp>
        <p:nvSpPr>
          <p:cNvPr id="14" name="Rounded Rectangular Callout 13"/>
          <p:cNvSpPr/>
          <p:nvPr/>
        </p:nvSpPr>
        <p:spPr>
          <a:xfrm>
            <a:off x="1295400" y="3015159"/>
            <a:ext cx="1033975" cy="533400"/>
          </a:xfrm>
          <a:prstGeom prst="wedgeRoundRectCallout">
            <a:avLst>
              <a:gd name="adj1" fmla="val 58308"/>
              <a:gd name="adj2" fmla="val 70932"/>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Course Planner </a:t>
            </a:r>
          </a:p>
        </p:txBody>
      </p:sp>
      <p:sp>
        <p:nvSpPr>
          <p:cNvPr id="16" name="Rounded Rectangular Callout 15"/>
          <p:cNvSpPr/>
          <p:nvPr/>
        </p:nvSpPr>
        <p:spPr>
          <a:xfrm>
            <a:off x="914400" y="4191000"/>
            <a:ext cx="2286000" cy="457200"/>
          </a:xfrm>
          <a:prstGeom prst="wedgeRoundRectCallout">
            <a:avLst>
              <a:gd name="adj1" fmla="val 36513"/>
              <a:gd name="adj2" fmla="val -145825"/>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Cadet Payment Request</a:t>
            </a:r>
          </a:p>
        </p:txBody>
      </p:sp>
      <p:sp>
        <p:nvSpPr>
          <p:cNvPr id="17" name="Rounded Rectangular Callout 16"/>
          <p:cNvSpPr/>
          <p:nvPr/>
        </p:nvSpPr>
        <p:spPr>
          <a:xfrm>
            <a:off x="4800600" y="4431145"/>
            <a:ext cx="1696915" cy="470095"/>
          </a:xfrm>
          <a:prstGeom prst="wedgeRoundRectCallout">
            <a:avLst>
              <a:gd name="adj1" fmla="val -58926"/>
              <a:gd name="adj2" fmla="val -168902"/>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Training Videos</a:t>
            </a:r>
          </a:p>
        </p:txBody>
      </p:sp>
      <p:sp>
        <p:nvSpPr>
          <p:cNvPr id="7" name="Rounded Rectangular Callout 6"/>
          <p:cNvSpPr/>
          <p:nvPr/>
        </p:nvSpPr>
        <p:spPr>
          <a:xfrm>
            <a:off x="2303975" y="5042095"/>
            <a:ext cx="1033975" cy="533400"/>
          </a:xfrm>
          <a:prstGeom prst="wedgeRoundRectCallout">
            <a:avLst>
              <a:gd name="adj1" fmla="val 82427"/>
              <a:gd name="adj2" fmla="val -32964"/>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Course Planner </a:t>
            </a:r>
          </a:p>
        </p:txBody>
      </p:sp>
    </p:spTree>
    <p:extLst>
      <p:ext uri="{BB962C8B-B14F-4D97-AF65-F5344CB8AC3E}">
        <p14:creationId xmlns:p14="http://schemas.microsoft.com/office/powerpoint/2010/main" val="23340254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p:cNvPicPr>
            <a:picLocks noGrp="1" noChangeAspect="1"/>
          </p:cNvPicPr>
          <p:nvPr>
            <p:ph idx="1"/>
          </p:nvPr>
        </p:nvPicPr>
        <p:blipFill>
          <a:blip r:embed="rId3" cstate="email"/>
          <a:stretch>
            <a:fillRect/>
          </a:stretch>
        </p:blipFill>
        <p:spPr>
          <a:xfrm>
            <a:off x="260472" y="1828800"/>
            <a:ext cx="8591550" cy="3571875"/>
          </a:xfrm>
          <a:prstGeom prst="rect">
            <a:avLst/>
          </a:prstGeom>
          <a:ln>
            <a:solidFill>
              <a:schemeClr val="tx1"/>
            </a:solidFill>
          </a:ln>
        </p:spPr>
      </p:pic>
      <p:sp>
        <p:nvSpPr>
          <p:cNvPr id="2" name="Title 1"/>
          <p:cNvSpPr>
            <a:spLocks noGrp="1"/>
          </p:cNvSpPr>
          <p:nvPr>
            <p:ph type="title"/>
          </p:nvPr>
        </p:nvSpPr>
        <p:spPr>
          <a:xfrm>
            <a:off x="441447" y="228600"/>
            <a:ext cx="8229600" cy="715962"/>
          </a:xfrm>
        </p:spPr>
        <p:txBody>
          <a:bodyPr>
            <a:normAutofit/>
          </a:bodyPr>
          <a:lstStyle/>
          <a:p>
            <a:r>
              <a:rPr lang="en-US" dirty="0"/>
              <a:t>Cadet Course Planner Process</a:t>
            </a:r>
          </a:p>
        </p:txBody>
      </p:sp>
      <p:sp>
        <p:nvSpPr>
          <p:cNvPr id="12" name="Rounded Rectangular Callout 11"/>
          <p:cNvSpPr/>
          <p:nvPr/>
        </p:nvSpPr>
        <p:spPr>
          <a:xfrm>
            <a:off x="2286000" y="3733800"/>
            <a:ext cx="4114800" cy="914310"/>
          </a:xfrm>
          <a:prstGeom prst="wedgeRoundRectCallout">
            <a:avLst>
              <a:gd name="adj1" fmla="val -42845"/>
              <a:gd name="adj2" fmla="val -106390"/>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Select the “Course Planner” icon &amp; add courses to your Course Planner starting with the current term</a:t>
            </a:r>
          </a:p>
        </p:txBody>
      </p:sp>
      <p:pic>
        <p:nvPicPr>
          <p:cNvPr id="6" name="Picture 5"/>
          <p:cNvPicPr>
            <a:picLocks noChangeAspect="1"/>
          </p:cNvPicPr>
          <p:nvPr/>
        </p:nvPicPr>
        <p:blipFill>
          <a:blip r:embed="rId4" cstate="email"/>
          <a:stretch>
            <a:fillRect/>
          </a:stretch>
        </p:blipFill>
        <p:spPr>
          <a:xfrm>
            <a:off x="457199" y="6248400"/>
            <a:ext cx="381000" cy="365760"/>
          </a:xfrm>
          <a:prstGeom prst="rect">
            <a:avLst/>
          </a:prstGeom>
        </p:spPr>
      </p:pic>
    </p:spTree>
    <p:extLst>
      <p:ext uri="{BB962C8B-B14F-4D97-AF65-F5344CB8AC3E}">
        <p14:creationId xmlns:p14="http://schemas.microsoft.com/office/powerpoint/2010/main" val="8179389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9150" y="1493200"/>
            <a:ext cx="8105775" cy="4010025"/>
          </a:xfrm>
          <a:prstGeom prst="rect">
            <a:avLst/>
          </a:prstGeom>
        </p:spPr>
      </p:pic>
      <p:sp>
        <p:nvSpPr>
          <p:cNvPr id="10" name="Rounded Rectangular Callout 9"/>
          <p:cNvSpPr/>
          <p:nvPr/>
        </p:nvSpPr>
        <p:spPr>
          <a:xfrm>
            <a:off x="5943600" y="4648200"/>
            <a:ext cx="3048000" cy="1600200"/>
          </a:xfrm>
          <a:prstGeom prst="wedgeRoundRectCallout">
            <a:avLst>
              <a:gd name="adj1" fmla="val -47511"/>
              <a:gd name="adj2" fmla="val -96630"/>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You must upload USACC form 104-R in .pdf format. No handwritten 104-Rs! Be sure that you include your name in the name of your file!</a:t>
            </a:r>
          </a:p>
        </p:txBody>
      </p:sp>
      <p:pic>
        <p:nvPicPr>
          <p:cNvPr id="14" name="Picture 13"/>
          <p:cNvPicPr>
            <a:picLocks noChangeAspect="1"/>
          </p:cNvPicPr>
          <p:nvPr/>
        </p:nvPicPr>
        <p:blipFill>
          <a:blip r:embed="rId4" cstate="email"/>
          <a:stretch>
            <a:fillRect/>
          </a:stretch>
        </p:blipFill>
        <p:spPr>
          <a:xfrm>
            <a:off x="457199" y="6248400"/>
            <a:ext cx="381000" cy="365760"/>
          </a:xfrm>
          <a:prstGeom prst="rect">
            <a:avLst/>
          </a:prstGeom>
        </p:spPr>
      </p:pic>
      <p:sp>
        <p:nvSpPr>
          <p:cNvPr id="11" name="Title 1"/>
          <p:cNvSpPr>
            <a:spLocks noGrp="1"/>
          </p:cNvSpPr>
          <p:nvPr>
            <p:ph type="title"/>
          </p:nvPr>
        </p:nvSpPr>
        <p:spPr>
          <a:xfrm>
            <a:off x="457199" y="381000"/>
            <a:ext cx="8229600" cy="411162"/>
          </a:xfrm>
        </p:spPr>
        <p:txBody>
          <a:bodyPr>
            <a:normAutofit fontScale="90000"/>
          </a:bodyPr>
          <a:lstStyle/>
          <a:p>
            <a:r>
              <a:rPr lang="en-US" sz="4000" dirty="0"/>
              <a:t>Cadet Course Planner Cont’d</a:t>
            </a:r>
          </a:p>
        </p:txBody>
      </p:sp>
    </p:spTree>
    <p:extLst>
      <p:ext uri="{BB962C8B-B14F-4D97-AF65-F5344CB8AC3E}">
        <p14:creationId xmlns:p14="http://schemas.microsoft.com/office/powerpoint/2010/main" val="11995125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0804" y="1246197"/>
            <a:ext cx="8870950" cy="5486400"/>
          </a:xfrm>
        </p:spPr>
        <p:txBody>
          <a:bodyPr/>
          <a:lstStyle/>
          <a:p>
            <a:pPr marL="0" indent="0">
              <a:buNone/>
            </a:pPr>
            <a:endParaRPr lang="en-US" sz="1800" dirty="0"/>
          </a:p>
          <a:p>
            <a:pPr marL="0" indent="0">
              <a:buNone/>
            </a:pPr>
            <a:endParaRPr lang="en-US" sz="1800" dirty="0"/>
          </a:p>
        </p:txBody>
      </p:sp>
      <p:sp>
        <p:nvSpPr>
          <p:cNvPr id="7" name="Rectangle 6"/>
          <p:cNvSpPr/>
          <p:nvPr/>
        </p:nvSpPr>
        <p:spPr>
          <a:xfrm>
            <a:off x="380999" y="685800"/>
            <a:ext cx="8229601" cy="1215717"/>
          </a:xfrm>
          <a:prstGeom prst="rect">
            <a:avLst/>
          </a:prstGeom>
        </p:spPr>
        <p:txBody>
          <a:bodyPr wrap="square">
            <a:spAutoFit/>
          </a:bodyPr>
          <a:lstStyle/>
          <a:p>
            <a:pPr marL="519113" lvl="1" indent="-176213">
              <a:spcBef>
                <a:spcPts val="600"/>
              </a:spcBef>
              <a:buFont typeface="Arial" panose="020B0604020202020204" pitchFamily="34" charset="0"/>
              <a:buChar char="•"/>
            </a:pPr>
            <a:endParaRPr lang="en-US" altLang="en-US" sz="2000" dirty="0">
              <a:cs typeface="Arial" panose="020B0604020202020204" pitchFamily="34" charset="0"/>
            </a:endParaRPr>
          </a:p>
          <a:p>
            <a:pPr marL="342900" lvl="1" indent="-342900">
              <a:spcBef>
                <a:spcPts val="600"/>
              </a:spcBef>
              <a:buFont typeface="Wingdings" panose="05000000000000000000" pitchFamily="2" charset="2"/>
              <a:buChar char="Ø"/>
            </a:pPr>
            <a:r>
              <a:rPr lang="en-US" altLang="en-US" sz="2400" dirty="0">
                <a:cs typeface="Arial" panose="020B0604020202020204" pitchFamily="34" charset="0"/>
              </a:rPr>
              <a:t>Only enter the current semester into the Course Planner (You could add future ones, but then you must update it).</a:t>
            </a:r>
          </a:p>
        </p:txBody>
      </p:sp>
      <p:pic>
        <p:nvPicPr>
          <p:cNvPr id="12" name="Picture 11"/>
          <p:cNvPicPr>
            <a:picLocks noChangeAspect="1"/>
          </p:cNvPicPr>
          <p:nvPr/>
        </p:nvPicPr>
        <p:blipFill>
          <a:blip r:embed="rId3" cstate="email"/>
          <a:stretch>
            <a:fillRect/>
          </a:stretch>
        </p:blipFill>
        <p:spPr>
          <a:xfrm>
            <a:off x="457199" y="6248400"/>
            <a:ext cx="381000" cy="365760"/>
          </a:xfrm>
          <a:prstGeom prst="rect">
            <a:avLst/>
          </a:prstGeom>
        </p:spPr>
      </p:pic>
      <p:sp>
        <p:nvSpPr>
          <p:cNvPr id="13" name="Title 1"/>
          <p:cNvSpPr>
            <a:spLocks noGrp="1"/>
          </p:cNvSpPr>
          <p:nvPr>
            <p:ph type="title"/>
          </p:nvPr>
        </p:nvSpPr>
        <p:spPr>
          <a:xfrm>
            <a:off x="457199" y="381000"/>
            <a:ext cx="8229600" cy="411162"/>
          </a:xfrm>
        </p:spPr>
        <p:txBody>
          <a:bodyPr>
            <a:normAutofit fontScale="90000"/>
          </a:bodyPr>
          <a:lstStyle/>
          <a:p>
            <a:r>
              <a:rPr lang="en-US" sz="4000" dirty="0"/>
              <a:t>Cadet Course Planner Cont’d</a:t>
            </a:r>
          </a:p>
        </p:txBody>
      </p:sp>
      <p:pic>
        <p:nvPicPr>
          <p:cNvPr id="8" name="Picture 7" descr="104-R eng sample.jpg"/>
          <p:cNvPicPr>
            <a:picLocks noChangeAspect="1"/>
          </p:cNvPicPr>
          <p:nvPr/>
        </p:nvPicPr>
        <p:blipFill>
          <a:blip r:embed="rId4" cstate="email"/>
          <a:stretch>
            <a:fillRect/>
          </a:stretch>
        </p:blipFill>
        <p:spPr>
          <a:xfrm>
            <a:off x="1447800" y="1866611"/>
            <a:ext cx="6248400" cy="4674434"/>
          </a:xfrm>
          <a:prstGeom prst="rect">
            <a:avLst/>
          </a:prstGeom>
        </p:spPr>
      </p:pic>
    </p:spTree>
    <p:extLst>
      <p:ext uri="{BB962C8B-B14F-4D97-AF65-F5344CB8AC3E}">
        <p14:creationId xmlns:p14="http://schemas.microsoft.com/office/powerpoint/2010/main" val="26861111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16_104R input screen.jpg"/>
          <p:cNvPicPr>
            <a:picLocks noGrp="1" noChangeAspect="1"/>
          </p:cNvPicPr>
          <p:nvPr>
            <p:ph idx="1"/>
          </p:nvPr>
        </p:nvPicPr>
        <p:blipFill>
          <a:blip r:embed="rId3" cstate="email"/>
          <a:stretch>
            <a:fillRect/>
          </a:stretch>
        </p:blipFill>
        <p:spPr>
          <a:xfrm>
            <a:off x="571500" y="1504950"/>
            <a:ext cx="8267700" cy="3981450"/>
          </a:xfrm>
          <a:ln>
            <a:solidFill>
              <a:schemeClr val="accent1"/>
            </a:solidFill>
          </a:ln>
        </p:spPr>
      </p:pic>
      <p:cxnSp>
        <p:nvCxnSpPr>
          <p:cNvPr id="12" name="Straight Arrow Connector 11"/>
          <p:cNvCxnSpPr/>
          <p:nvPr/>
        </p:nvCxnSpPr>
        <p:spPr>
          <a:xfrm flipH="1">
            <a:off x="1752600" y="4419600"/>
            <a:ext cx="3352800" cy="76200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Elbow Connector 15"/>
          <p:cNvCxnSpPr>
            <a:stCxn id="9" idx="2"/>
          </p:cNvCxnSpPr>
          <p:nvPr/>
        </p:nvCxnSpPr>
        <p:spPr>
          <a:xfrm rot="5400000">
            <a:off x="4903806" y="3584657"/>
            <a:ext cx="784189" cy="2514600"/>
          </a:xfrm>
          <a:prstGeom prst="bentConnector2">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Rounded Rectangle 8"/>
          <p:cNvSpPr/>
          <p:nvPr/>
        </p:nvSpPr>
        <p:spPr>
          <a:xfrm>
            <a:off x="5029200" y="3557650"/>
            <a:ext cx="3048000" cy="892213"/>
          </a:xfrm>
          <a:prstGeom prst="roundRect">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Select “Attach 104-R” and attach document from “Browse” then select “Back to Course Planner”</a:t>
            </a:r>
          </a:p>
        </p:txBody>
      </p:sp>
      <p:pic>
        <p:nvPicPr>
          <p:cNvPr id="18" name="Picture 17"/>
          <p:cNvPicPr>
            <a:picLocks noChangeAspect="1"/>
          </p:cNvPicPr>
          <p:nvPr/>
        </p:nvPicPr>
        <p:blipFill>
          <a:blip r:embed="rId4" cstate="email"/>
          <a:stretch>
            <a:fillRect/>
          </a:stretch>
        </p:blipFill>
        <p:spPr>
          <a:xfrm>
            <a:off x="457199" y="6248400"/>
            <a:ext cx="381000" cy="365760"/>
          </a:xfrm>
          <a:prstGeom prst="rect">
            <a:avLst/>
          </a:prstGeom>
        </p:spPr>
      </p:pic>
      <p:sp>
        <p:nvSpPr>
          <p:cNvPr id="10" name="Title 1"/>
          <p:cNvSpPr>
            <a:spLocks noGrp="1"/>
          </p:cNvSpPr>
          <p:nvPr>
            <p:ph type="title"/>
          </p:nvPr>
        </p:nvSpPr>
        <p:spPr>
          <a:xfrm>
            <a:off x="457199" y="381000"/>
            <a:ext cx="8229600" cy="411162"/>
          </a:xfrm>
        </p:spPr>
        <p:txBody>
          <a:bodyPr>
            <a:normAutofit fontScale="90000"/>
          </a:bodyPr>
          <a:lstStyle/>
          <a:p>
            <a:r>
              <a:rPr lang="en-US" sz="4000" dirty="0"/>
              <a:t>Cadet Course Planner Cont’d</a:t>
            </a:r>
          </a:p>
        </p:txBody>
      </p:sp>
    </p:spTree>
    <p:extLst>
      <p:ext uri="{BB962C8B-B14F-4D97-AF65-F5344CB8AC3E}">
        <p14:creationId xmlns:p14="http://schemas.microsoft.com/office/powerpoint/2010/main" val="11859248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9150" y="1493200"/>
            <a:ext cx="8105775" cy="4010025"/>
          </a:xfrm>
          <a:prstGeom prst="rect">
            <a:avLst/>
          </a:prstGeom>
        </p:spPr>
      </p:pic>
      <p:sp>
        <p:nvSpPr>
          <p:cNvPr id="10" name="Rounded Rectangular Callout 9"/>
          <p:cNvSpPr/>
          <p:nvPr/>
        </p:nvSpPr>
        <p:spPr>
          <a:xfrm>
            <a:off x="6019800" y="4267200"/>
            <a:ext cx="2133600" cy="816013"/>
          </a:xfrm>
          <a:prstGeom prst="wedgeRoundRectCallout">
            <a:avLst>
              <a:gd name="adj1" fmla="val -105716"/>
              <a:gd name="adj2" fmla="val 62872"/>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Select “Add Courses”</a:t>
            </a:r>
          </a:p>
        </p:txBody>
      </p:sp>
      <p:pic>
        <p:nvPicPr>
          <p:cNvPr id="12" name="Picture 11"/>
          <p:cNvPicPr>
            <a:picLocks noChangeAspect="1"/>
          </p:cNvPicPr>
          <p:nvPr/>
        </p:nvPicPr>
        <p:blipFill>
          <a:blip r:embed="rId4" cstate="email"/>
          <a:stretch>
            <a:fillRect/>
          </a:stretch>
        </p:blipFill>
        <p:spPr>
          <a:xfrm>
            <a:off x="457199" y="6248400"/>
            <a:ext cx="381000" cy="365760"/>
          </a:xfrm>
          <a:prstGeom prst="rect">
            <a:avLst/>
          </a:prstGeom>
        </p:spPr>
      </p:pic>
      <p:sp>
        <p:nvSpPr>
          <p:cNvPr id="11" name="Title 1"/>
          <p:cNvSpPr>
            <a:spLocks noGrp="1"/>
          </p:cNvSpPr>
          <p:nvPr>
            <p:ph type="title"/>
          </p:nvPr>
        </p:nvSpPr>
        <p:spPr>
          <a:xfrm>
            <a:off x="457199" y="372104"/>
            <a:ext cx="8229600" cy="411162"/>
          </a:xfrm>
        </p:spPr>
        <p:txBody>
          <a:bodyPr>
            <a:normAutofit fontScale="90000"/>
          </a:bodyPr>
          <a:lstStyle/>
          <a:p>
            <a:r>
              <a:rPr lang="en-US" sz="4000" dirty="0"/>
              <a:t>Cadet Course Planner Cont’d</a:t>
            </a:r>
          </a:p>
        </p:txBody>
      </p:sp>
    </p:spTree>
    <p:extLst>
      <p:ext uri="{BB962C8B-B14F-4D97-AF65-F5344CB8AC3E}">
        <p14:creationId xmlns:p14="http://schemas.microsoft.com/office/powerpoint/2010/main" val="30839647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2" cstate="email"/>
          <a:stretch>
            <a:fillRect/>
          </a:stretch>
        </p:blipFill>
        <p:spPr>
          <a:xfrm>
            <a:off x="457199" y="6248400"/>
            <a:ext cx="381000" cy="365760"/>
          </a:xfrm>
          <a:prstGeom prst="rect">
            <a:avLst/>
          </a:prstGeom>
        </p:spPr>
      </p:pic>
      <p:sp>
        <p:nvSpPr>
          <p:cNvPr id="13" name="Title 1"/>
          <p:cNvSpPr>
            <a:spLocks noGrp="1"/>
          </p:cNvSpPr>
          <p:nvPr>
            <p:ph type="title"/>
          </p:nvPr>
        </p:nvSpPr>
        <p:spPr>
          <a:xfrm>
            <a:off x="457199" y="381000"/>
            <a:ext cx="8229600" cy="411162"/>
          </a:xfrm>
        </p:spPr>
        <p:txBody>
          <a:bodyPr>
            <a:normAutofit fontScale="90000"/>
          </a:bodyPr>
          <a:lstStyle/>
          <a:p>
            <a:r>
              <a:rPr lang="en-US" sz="4000" dirty="0"/>
              <a:t>Cadet Course Planner Cont’d</a:t>
            </a:r>
          </a:p>
        </p:txBody>
      </p:sp>
      <p:pic>
        <p:nvPicPr>
          <p:cNvPr id="9" name="Picture 8" descr="23-course palnner.jpg"/>
          <p:cNvPicPr>
            <a:picLocks noChangeAspect="1"/>
          </p:cNvPicPr>
          <p:nvPr/>
        </p:nvPicPr>
        <p:blipFill>
          <a:blip r:embed="rId3" cstate="email"/>
          <a:stretch>
            <a:fillRect/>
          </a:stretch>
        </p:blipFill>
        <p:spPr>
          <a:xfrm>
            <a:off x="1221613" y="1512125"/>
            <a:ext cx="6691312" cy="4092934"/>
          </a:xfrm>
          <a:prstGeom prst="rect">
            <a:avLst/>
          </a:prstGeom>
        </p:spPr>
      </p:pic>
      <p:sp>
        <p:nvSpPr>
          <p:cNvPr id="8" name="Rounded Rectangular Callout 7"/>
          <p:cNvSpPr/>
          <p:nvPr/>
        </p:nvSpPr>
        <p:spPr>
          <a:xfrm>
            <a:off x="2438400" y="5562600"/>
            <a:ext cx="3048000" cy="1082676"/>
          </a:xfrm>
          <a:prstGeom prst="wedgeRoundRectCallout">
            <a:avLst>
              <a:gd name="adj1" fmla="val 58553"/>
              <a:gd name="adj2" fmla="val -70500"/>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Select “Can’t Find My Courses” (The University Course Catalog is not uploaded in GAE).</a:t>
            </a:r>
          </a:p>
        </p:txBody>
      </p:sp>
    </p:spTree>
    <p:extLst>
      <p:ext uri="{BB962C8B-B14F-4D97-AF65-F5344CB8AC3E}">
        <p14:creationId xmlns:p14="http://schemas.microsoft.com/office/powerpoint/2010/main" val="2328556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900" y="257436"/>
            <a:ext cx="7696200" cy="646331"/>
          </a:xfrm>
        </p:spPr>
        <p:txBody>
          <a:bodyPr/>
          <a:lstStyle/>
          <a:p>
            <a:r>
              <a:rPr lang="en-US" dirty="0"/>
              <a:t>Cadet Course Planner Cont’d</a:t>
            </a:r>
          </a:p>
        </p:txBody>
      </p:sp>
      <p:pic>
        <p:nvPicPr>
          <p:cNvPr id="7" name="Picture 6"/>
          <p:cNvPicPr>
            <a:picLocks noChangeAspect="1"/>
          </p:cNvPicPr>
          <p:nvPr/>
        </p:nvPicPr>
        <p:blipFill>
          <a:blip r:embed="rId2" cstate="email"/>
          <a:stretch>
            <a:fillRect/>
          </a:stretch>
        </p:blipFill>
        <p:spPr>
          <a:xfrm>
            <a:off x="457199" y="6248400"/>
            <a:ext cx="381000" cy="365760"/>
          </a:xfrm>
          <a:prstGeom prst="rect">
            <a:avLst/>
          </a:prstGeom>
        </p:spPr>
      </p:pic>
      <p:sp>
        <p:nvSpPr>
          <p:cNvPr id="13" name="TextBox 12"/>
          <p:cNvSpPr txBox="1"/>
          <p:nvPr/>
        </p:nvSpPr>
        <p:spPr>
          <a:xfrm>
            <a:off x="533400" y="3200400"/>
            <a:ext cx="8686800" cy="3416320"/>
          </a:xfrm>
          <a:prstGeom prst="rect">
            <a:avLst/>
          </a:prstGeom>
          <a:noFill/>
        </p:spPr>
        <p:txBody>
          <a:bodyPr wrap="square" rtlCol="0">
            <a:spAutoFit/>
          </a:bodyPr>
          <a:lstStyle/>
          <a:p>
            <a:r>
              <a:rPr lang="en-US" dirty="0"/>
              <a:t>You will have to click “Add Courses” and “Can’t Find My Courses” on previous screen to add new lines for each class.</a:t>
            </a:r>
          </a:p>
          <a:p>
            <a:endParaRPr lang="en-US" dirty="0"/>
          </a:p>
          <a:p>
            <a:r>
              <a:rPr lang="en-US" dirty="0"/>
              <a:t>University Park Cadets, Type “PSU07” in the “School” column</a:t>
            </a:r>
          </a:p>
          <a:p>
            <a:r>
              <a:rPr lang="en-US" dirty="0"/>
              <a:t>Altoona Cadets, Type “PSU32” in the “School” column</a:t>
            </a:r>
          </a:p>
          <a:p>
            <a:endParaRPr lang="en-US" dirty="0"/>
          </a:p>
          <a:p>
            <a:r>
              <a:rPr lang="en-US" dirty="0"/>
              <a:t>Then type the Course Catalogue subject abbreviation (e.g. ARMY, BIOL, ENGL) in “Subject” column; then course number, title, credits in “Catalog Number,” “Course Title,” and “Units” columns. Select “Semester Hour” under “Unit Type” column. This information should be on your USACC 104-R.</a:t>
            </a:r>
          </a:p>
          <a:p>
            <a:endParaRPr lang="en-US" dirty="0"/>
          </a:p>
          <a:p>
            <a:r>
              <a:rPr lang="en-US" dirty="0"/>
              <a:t>    </a:t>
            </a:r>
            <a:r>
              <a:rPr lang="en-US" b="1" dirty="0">
                <a:solidFill>
                  <a:srgbClr val="FF0000"/>
                </a:solidFill>
              </a:rPr>
              <a:t>Duplicate courses not allowed. For second KINES 096, try KINES 96 or 096a  </a:t>
            </a:r>
            <a:endParaRPr lang="en-US" dirty="0"/>
          </a:p>
        </p:txBody>
      </p:sp>
      <p:pic>
        <p:nvPicPr>
          <p:cNvPr id="4098" name="Picture 2"/>
          <p:cNvPicPr>
            <a:picLocks noChangeAspect="1" noChangeArrowheads="1"/>
          </p:cNvPicPr>
          <p:nvPr/>
        </p:nvPicPr>
        <p:blipFill>
          <a:blip r:embed="rId3" cstate="screen"/>
          <a:srcRect/>
          <a:stretch>
            <a:fillRect/>
          </a:stretch>
        </p:blipFill>
        <p:spPr bwMode="auto">
          <a:xfrm>
            <a:off x="109868" y="1371600"/>
            <a:ext cx="8782050" cy="1762125"/>
          </a:xfrm>
          <a:prstGeom prst="rect">
            <a:avLst/>
          </a:prstGeom>
          <a:noFill/>
          <a:ln w="9525">
            <a:noFill/>
            <a:miter lim="800000"/>
            <a:headEnd/>
            <a:tailEnd/>
          </a:ln>
        </p:spPr>
      </p:pic>
    </p:spTree>
    <p:extLst>
      <p:ext uri="{BB962C8B-B14F-4D97-AF65-F5344CB8AC3E}">
        <p14:creationId xmlns:p14="http://schemas.microsoft.com/office/powerpoint/2010/main" val="25301656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GAE Add Course list.jpg"/>
          <p:cNvPicPr>
            <a:picLocks noChangeAspect="1"/>
          </p:cNvPicPr>
          <p:nvPr/>
        </p:nvPicPr>
        <p:blipFill>
          <a:blip r:embed="rId2" cstate="screen"/>
          <a:stretch>
            <a:fillRect/>
          </a:stretch>
        </p:blipFill>
        <p:spPr>
          <a:xfrm>
            <a:off x="113192" y="1395412"/>
            <a:ext cx="8896350" cy="4067175"/>
          </a:xfrm>
          <a:prstGeom prst="rect">
            <a:avLst/>
          </a:prstGeom>
        </p:spPr>
      </p:pic>
      <p:sp>
        <p:nvSpPr>
          <p:cNvPr id="2" name="Title 1"/>
          <p:cNvSpPr>
            <a:spLocks noGrp="1"/>
          </p:cNvSpPr>
          <p:nvPr>
            <p:ph type="title"/>
          </p:nvPr>
        </p:nvSpPr>
        <p:spPr>
          <a:xfrm>
            <a:off x="723900" y="257436"/>
            <a:ext cx="7696200" cy="646331"/>
          </a:xfrm>
        </p:spPr>
        <p:txBody>
          <a:bodyPr/>
          <a:lstStyle/>
          <a:p>
            <a:r>
              <a:rPr lang="en-US" dirty="0"/>
              <a:t>Cadet Course Planner Cont’d</a:t>
            </a:r>
          </a:p>
        </p:txBody>
      </p:sp>
      <p:pic>
        <p:nvPicPr>
          <p:cNvPr id="7" name="Picture 6"/>
          <p:cNvPicPr>
            <a:picLocks noChangeAspect="1"/>
          </p:cNvPicPr>
          <p:nvPr/>
        </p:nvPicPr>
        <p:blipFill>
          <a:blip r:embed="rId3" cstate="email"/>
          <a:stretch>
            <a:fillRect/>
          </a:stretch>
        </p:blipFill>
        <p:spPr>
          <a:xfrm>
            <a:off x="457199" y="6248400"/>
            <a:ext cx="381000" cy="365760"/>
          </a:xfrm>
          <a:prstGeom prst="rect">
            <a:avLst/>
          </a:prstGeom>
        </p:spPr>
      </p:pic>
      <p:sp>
        <p:nvSpPr>
          <p:cNvPr id="9" name="TextBox 8"/>
          <p:cNvSpPr txBox="1"/>
          <p:nvPr/>
        </p:nvSpPr>
        <p:spPr>
          <a:xfrm>
            <a:off x="838200" y="5638800"/>
            <a:ext cx="7924800" cy="1200329"/>
          </a:xfrm>
          <a:prstGeom prst="rect">
            <a:avLst/>
          </a:prstGeom>
          <a:noFill/>
        </p:spPr>
        <p:txBody>
          <a:bodyPr wrap="square" rtlCol="0">
            <a:spAutoFit/>
          </a:bodyPr>
          <a:lstStyle/>
          <a:p>
            <a:r>
              <a:rPr lang="en-US" dirty="0"/>
              <a:t>Your Course Planner should initially have a row marked “SFEE” for every remaining semester. Do not delete these lines. (Re-add if you deleted them).</a:t>
            </a:r>
          </a:p>
          <a:p>
            <a:r>
              <a:rPr lang="en-US" dirty="0"/>
              <a:t>SFEE 100 and 101 are for freshmen first and second semester, 200 and 201 are for sophomore first and second semester, etc.</a:t>
            </a:r>
          </a:p>
        </p:txBody>
      </p:sp>
      <p:sp>
        <p:nvSpPr>
          <p:cNvPr id="11" name="Down Arrow 10"/>
          <p:cNvSpPr/>
          <p:nvPr/>
        </p:nvSpPr>
        <p:spPr>
          <a:xfrm rot="8100000">
            <a:off x="2447925" y="4710417"/>
            <a:ext cx="195122" cy="11853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own Arrow 11"/>
          <p:cNvSpPr/>
          <p:nvPr/>
        </p:nvSpPr>
        <p:spPr>
          <a:xfrm rot="10800000">
            <a:off x="1874520" y="5334000"/>
            <a:ext cx="18288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01656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GAE Add Course list.jpg"/>
          <p:cNvPicPr>
            <a:picLocks noChangeAspect="1"/>
          </p:cNvPicPr>
          <p:nvPr/>
        </p:nvPicPr>
        <p:blipFill>
          <a:blip r:embed="rId2" cstate="screen"/>
          <a:stretch>
            <a:fillRect/>
          </a:stretch>
        </p:blipFill>
        <p:spPr>
          <a:xfrm>
            <a:off x="113192" y="1395412"/>
            <a:ext cx="8896350" cy="4067175"/>
          </a:xfrm>
          <a:prstGeom prst="rect">
            <a:avLst/>
          </a:prstGeom>
        </p:spPr>
      </p:pic>
      <p:sp>
        <p:nvSpPr>
          <p:cNvPr id="2" name="Title 1"/>
          <p:cNvSpPr>
            <a:spLocks noGrp="1"/>
          </p:cNvSpPr>
          <p:nvPr>
            <p:ph type="title"/>
          </p:nvPr>
        </p:nvSpPr>
        <p:spPr>
          <a:xfrm>
            <a:off x="723900" y="257436"/>
            <a:ext cx="7696200" cy="646331"/>
          </a:xfrm>
        </p:spPr>
        <p:txBody>
          <a:bodyPr/>
          <a:lstStyle/>
          <a:p>
            <a:r>
              <a:rPr lang="en-US" dirty="0"/>
              <a:t>Cadet Course Planner Cont’d</a:t>
            </a:r>
          </a:p>
        </p:txBody>
      </p:sp>
      <p:sp>
        <p:nvSpPr>
          <p:cNvPr id="6" name="Rounded Rectangular Callout 5"/>
          <p:cNvSpPr/>
          <p:nvPr/>
        </p:nvSpPr>
        <p:spPr>
          <a:xfrm>
            <a:off x="3276600" y="5660987"/>
            <a:ext cx="2133600" cy="816013"/>
          </a:xfrm>
          <a:prstGeom prst="wedgeRoundRectCallout">
            <a:avLst>
              <a:gd name="adj1" fmla="val 167290"/>
              <a:gd name="adj2" fmla="val -193685"/>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Select “Military Science” box for ROTC classes</a:t>
            </a:r>
          </a:p>
        </p:txBody>
      </p:sp>
      <p:pic>
        <p:nvPicPr>
          <p:cNvPr id="7" name="Picture 6"/>
          <p:cNvPicPr>
            <a:picLocks noChangeAspect="1"/>
          </p:cNvPicPr>
          <p:nvPr/>
        </p:nvPicPr>
        <p:blipFill>
          <a:blip r:embed="rId3" cstate="email"/>
          <a:stretch>
            <a:fillRect/>
          </a:stretch>
        </p:blipFill>
        <p:spPr>
          <a:xfrm>
            <a:off x="457199" y="6248400"/>
            <a:ext cx="381000" cy="365760"/>
          </a:xfrm>
          <a:prstGeom prst="rect">
            <a:avLst/>
          </a:prstGeom>
        </p:spPr>
      </p:pic>
    </p:spTree>
    <p:extLst>
      <p:ext uri="{BB962C8B-B14F-4D97-AF65-F5344CB8AC3E}">
        <p14:creationId xmlns:p14="http://schemas.microsoft.com/office/powerpoint/2010/main" val="21721462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GAE Add Course list.jpg"/>
          <p:cNvPicPr>
            <a:picLocks noChangeAspect="1"/>
          </p:cNvPicPr>
          <p:nvPr/>
        </p:nvPicPr>
        <p:blipFill>
          <a:blip r:embed="rId2" cstate="screen"/>
          <a:stretch>
            <a:fillRect/>
          </a:stretch>
        </p:blipFill>
        <p:spPr>
          <a:xfrm>
            <a:off x="123825" y="1395412"/>
            <a:ext cx="8896350" cy="4067175"/>
          </a:xfrm>
          <a:prstGeom prst="rect">
            <a:avLst/>
          </a:prstGeom>
        </p:spPr>
      </p:pic>
      <p:sp>
        <p:nvSpPr>
          <p:cNvPr id="14" name="Rectangle 13"/>
          <p:cNvSpPr/>
          <p:nvPr/>
        </p:nvSpPr>
        <p:spPr>
          <a:xfrm>
            <a:off x="116958" y="1295400"/>
            <a:ext cx="8874642" cy="4114800"/>
          </a:xfrm>
          <a:prstGeom prst="rect">
            <a:avLst/>
          </a:prstGeom>
          <a:solidFill>
            <a:srgbClr val="757575">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cstate="email"/>
          <a:stretch>
            <a:fillRect/>
          </a:stretch>
        </p:blipFill>
        <p:spPr>
          <a:xfrm>
            <a:off x="457199" y="6248400"/>
            <a:ext cx="381000" cy="365760"/>
          </a:xfrm>
          <a:prstGeom prst="rect">
            <a:avLst/>
          </a:prstGeom>
        </p:spPr>
      </p:pic>
      <p:sp>
        <p:nvSpPr>
          <p:cNvPr id="8" name="Title 1"/>
          <p:cNvSpPr>
            <a:spLocks noGrp="1"/>
          </p:cNvSpPr>
          <p:nvPr>
            <p:ph type="title"/>
          </p:nvPr>
        </p:nvSpPr>
        <p:spPr>
          <a:xfrm>
            <a:off x="457199" y="381000"/>
            <a:ext cx="8229600" cy="411162"/>
          </a:xfrm>
        </p:spPr>
        <p:txBody>
          <a:bodyPr>
            <a:normAutofit fontScale="90000"/>
          </a:bodyPr>
          <a:lstStyle/>
          <a:p>
            <a:r>
              <a:rPr lang="en-US" sz="4000" dirty="0"/>
              <a:t>Cadet Course Planner Cont’d</a:t>
            </a:r>
          </a:p>
        </p:txBody>
      </p:sp>
      <p:sp>
        <p:nvSpPr>
          <p:cNvPr id="9" name="TextBox 8"/>
          <p:cNvSpPr txBox="1"/>
          <p:nvPr/>
        </p:nvSpPr>
        <p:spPr>
          <a:xfrm>
            <a:off x="7837967" y="4385932"/>
            <a:ext cx="228600" cy="215444"/>
          </a:xfrm>
          <a:prstGeom prst="rect">
            <a:avLst/>
          </a:prstGeom>
          <a:noFill/>
        </p:spPr>
        <p:txBody>
          <a:bodyPr wrap="square" rtlCol="0">
            <a:spAutoFit/>
          </a:bodyPr>
          <a:lstStyle/>
          <a:p>
            <a:r>
              <a:rPr lang="en-US" sz="800" dirty="0">
                <a:sym typeface="Wingdings"/>
              </a:rPr>
              <a:t></a:t>
            </a:r>
            <a:endParaRPr lang="en-US" sz="800" dirty="0"/>
          </a:p>
        </p:txBody>
      </p:sp>
      <p:sp>
        <p:nvSpPr>
          <p:cNvPr id="10" name="TextBox 9"/>
          <p:cNvSpPr txBox="1"/>
          <p:nvPr/>
        </p:nvSpPr>
        <p:spPr>
          <a:xfrm>
            <a:off x="1828800" y="5715000"/>
            <a:ext cx="5486400" cy="646331"/>
          </a:xfrm>
          <a:prstGeom prst="rect">
            <a:avLst/>
          </a:prstGeom>
          <a:noFill/>
        </p:spPr>
        <p:txBody>
          <a:bodyPr wrap="square" rtlCol="0">
            <a:spAutoFit/>
          </a:bodyPr>
          <a:lstStyle/>
          <a:p>
            <a:pPr algn="ctr"/>
            <a:r>
              <a:rPr lang="en-US" dirty="0"/>
              <a:t>Click “OK” on this Pop-up.</a:t>
            </a:r>
            <a:br>
              <a:rPr lang="en-US" dirty="0"/>
            </a:br>
            <a:r>
              <a:rPr lang="en-US" dirty="0"/>
              <a:t>Once you have all your courses in, click “Save”</a:t>
            </a:r>
          </a:p>
        </p:txBody>
      </p:sp>
      <p:pic>
        <p:nvPicPr>
          <p:cNvPr id="2050" name="Picture 2"/>
          <p:cNvPicPr>
            <a:picLocks noChangeAspect="1" noChangeArrowheads="1"/>
          </p:cNvPicPr>
          <p:nvPr/>
        </p:nvPicPr>
        <p:blipFill>
          <a:blip r:embed="rId4" cstate="screen"/>
          <a:srcRect/>
          <a:stretch>
            <a:fillRect/>
          </a:stretch>
        </p:blipFill>
        <p:spPr bwMode="auto">
          <a:xfrm>
            <a:off x="2919413" y="2690813"/>
            <a:ext cx="3305175" cy="1476375"/>
          </a:xfrm>
          <a:prstGeom prst="rect">
            <a:avLst/>
          </a:prstGeom>
          <a:noFill/>
          <a:ln w="9525">
            <a:noFill/>
            <a:miter lim="800000"/>
            <a:headEnd/>
            <a:tailEnd/>
          </a:ln>
        </p:spPr>
      </p:pic>
    </p:spTree>
    <p:extLst>
      <p:ext uri="{BB962C8B-B14F-4D97-AF65-F5344CB8AC3E}">
        <p14:creationId xmlns:p14="http://schemas.microsoft.com/office/powerpoint/2010/main" val="23182381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GAE Add Course list.jpg"/>
          <p:cNvPicPr>
            <a:picLocks noChangeAspect="1"/>
          </p:cNvPicPr>
          <p:nvPr/>
        </p:nvPicPr>
        <p:blipFill>
          <a:blip r:embed="rId2" cstate="screen"/>
          <a:stretch>
            <a:fillRect/>
          </a:stretch>
        </p:blipFill>
        <p:spPr>
          <a:xfrm>
            <a:off x="123825" y="1371600"/>
            <a:ext cx="8896350" cy="4067175"/>
          </a:xfrm>
          <a:prstGeom prst="rect">
            <a:avLst/>
          </a:prstGeom>
        </p:spPr>
      </p:pic>
      <p:sp>
        <p:nvSpPr>
          <p:cNvPr id="2" name="Title 1"/>
          <p:cNvSpPr>
            <a:spLocks noGrp="1"/>
          </p:cNvSpPr>
          <p:nvPr>
            <p:ph type="title"/>
          </p:nvPr>
        </p:nvSpPr>
        <p:spPr>
          <a:xfrm>
            <a:off x="457200" y="228600"/>
            <a:ext cx="8229600" cy="715962"/>
          </a:xfrm>
        </p:spPr>
        <p:txBody>
          <a:bodyPr>
            <a:normAutofit/>
          </a:bodyPr>
          <a:lstStyle/>
          <a:p>
            <a:r>
              <a:rPr lang="en-US" dirty="0">
                <a:solidFill>
                  <a:srgbClr val="FF0000"/>
                </a:solidFill>
              </a:rPr>
              <a:t>Warning Message</a:t>
            </a:r>
          </a:p>
        </p:txBody>
      </p:sp>
      <p:pic>
        <p:nvPicPr>
          <p:cNvPr id="7" name="Picture 6"/>
          <p:cNvPicPr>
            <a:picLocks noChangeAspect="1"/>
          </p:cNvPicPr>
          <p:nvPr/>
        </p:nvPicPr>
        <p:blipFill>
          <a:blip r:embed="rId3" cstate="email"/>
          <a:stretch>
            <a:fillRect/>
          </a:stretch>
        </p:blipFill>
        <p:spPr>
          <a:xfrm>
            <a:off x="457199" y="6248400"/>
            <a:ext cx="381000" cy="365760"/>
          </a:xfrm>
          <a:prstGeom prst="rect">
            <a:avLst/>
          </a:prstGeom>
        </p:spPr>
      </p:pic>
      <p:sp>
        <p:nvSpPr>
          <p:cNvPr id="9" name="Title 1"/>
          <p:cNvSpPr txBox="1">
            <a:spLocks/>
          </p:cNvSpPr>
          <p:nvPr/>
        </p:nvSpPr>
        <p:spPr bwMode="auto">
          <a:xfrm>
            <a:off x="457200" y="5334000"/>
            <a:ext cx="8229600" cy="7159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a:bodyPr>
          <a:lstStyle>
            <a:lvl1pPr algn="ctr" rtl="0" eaLnBrk="1" fontAlgn="base" hangingPunct="1">
              <a:spcBef>
                <a:spcPct val="0"/>
              </a:spcBef>
              <a:spcAft>
                <a:spcPct val="0"/>
              </a:spcAft>
              <a:defRPr sz="3600" b="1" kern="1200" baseline="0">
                <a:solidFill>
                  <a:schemeClr val="tx1"/>
                </a:solidFill>
                <a:latin typeface="Arial" pitchFamily="34" charset="0"/>
                <a:ea typeface="+mj-ea"/>
                <a:cs typeface="Arial" pitchFamily="34" charset="0"/>
              </a:defRPr>
            </a:lvl1pPr>
            <a:lvl2pPr algn="ctr" rtl="0" eaLnBrk="1" fontAlgn="base" hangingPunct="1">
              <a:spcBef>
                <a:spcPct val="0"/>
              </a:spcBef>
              <a:spcAft>
                <a:spcPct val="0"/>
              </a:spcAft>
              <a:defRPr sz="4000" b="1">
                <a:solidFill>
                  <a:schemeClr val="tx1"/>
                </a:solidFill>
                <a:latin typeface="Arial" charset="0"/>
                <a:cs typeface="Arial" charset="0"/>
              </a:defRPr>
            </a:lvl2pPr>
            <a:lvl3pPr algn="ctr" rtl="0" eaLnBrk="1" fontAlgn="base" hangingPunct="1">
              <a:spcBef>
                <a:spcPct val="0"/>
              </a:spcBef>
              <a:spcAft>
                <a:spcPct val="0"/>
              </a:spcAft>
              <a:defRPr sz="4000" b="1">
                <a:solidFill>
                  <a:schemeClr val="tx1"/>
                </a:solidFill>
                <a:latin typeface="Arial" charset="0"/>
                <a:cs typeface="Arial" charset="0"/>
              </a:defRPr>
            </a:lvl3pPr>
            <a:lvl4pPr algn="ctr" rtl="0" eaLnBrk="1" fontAlgn="base" hangingPunct="1">
              <a:spcBef>
                <a:spcPct val="0"/>
              </a:spcBef>
              <a:spcAft>
                <a:spcPct val="0"/>
              </a:spcAft>
              <a:defRPr sz="4000" b="1">
                <a:solidFill>
                  <a:schemeClr val="tx1"/>
                </a:solidFill>
                <a:latin typeface="Arial" charset="0"/>
                <a:cs typeface="Arial" charset="0"/>
              </a:defRPr>
            </a:lvl4pPr>
            <a:lvl5pPr algn="ctr" rtl="0" eaLnBrk="1" fontAlgn="base" hangingPunct="1">
              <a:spcBef>
                <a:spcPct val="0"/>
              </a:spcBef>
              <a:spcAft>
                <a:spcPct val="0"/>
              </a:spcAft>
              <a:defRPr sz="4000" b="1">
                <a:solidFill>
                  <a:schemeClr val="tx1"/>
                </a:solidFill>
                <a:latin typeface="Arial" charset="0"/>
                <a:cs typeface="Arial" charset="0"/>
              </a:defRPr>
            </a:lvl5pPr>
            <a:lvl6pPr marL="457200" algn="ctr" rtl="0" eaLnBrk="1" fontAlgn="base" hangingPunct="1">
              <a:spcBef>
                <a:spcPct val="0"/>
              </a:spcBef>
              <a:spcAft>
                <a:spcPct val="0"/>
              </a:spcAft>
              <a:defRPr sz="4000" b="1">
                <a:solidFill>
                  <a:schemeClr val="tx1"/>
                </a:solidFill>
                <a:latin typeface="Arial" charset="0"/>
                <a:cs typeface="Arial" charset="0"/>
              </a:defRPr>
            </a:lvl6pPr>
            <a:lvl7pPr marL="914400" algn="ctr" rtl="0" eaLnBrk="1" fontAlgn="base" hangingPunct="1">
              <a:spcBef>
                <a:spcPct val="0"/>
              </a:spcBef>
              <a:spcAft>
                <a:spcPct val="0"/>
              </a:spcAft>
              <a:defRPr sz="4000" b="1">
                <a:solidFill>
                  <a:schemeClr val="tx1"/>
                </a:solidFill>
                <a:latin typeface="Arial" charset="0"/>
                <a:cs typeface="Arial" charset="0"/>
              </a:defRPr>
            </a:lvl7pPr>
            <a:lvl8pPr marL="1371600" algn="ctr" rtl="0" eaLnBrk="1" fontAlgn="base" hangingPunct="1">
              <a:spcBef>
                <a:spcPct val="0"/>
              </a:spcBef>
              <a:spcAft>
                <a:spcPct val="0"/>
              </a:spcAft>
              <a:defRPr sz="4000" b="1">
                <a:solidFill>
                  <a:schemeClr val="tx1"/>
                </a:solidFill>
                <a:latin typeface="Arial" charset="0"/>
                <a:cs typeface="Arial" charset="0"/>
              </a:defRPr>
            </a:lvl8pPr>
            <a:lvl9pPr marL="1828800" algn="ctr" rtl="0" eaLnBrk="1" fontAlgn="base" hangingPunct="1">
              <a:spcBef>
                <a:spcPct val="0"/>
              </a:spcBef>
              <a:spcAft>
                <a:spcPct val="0"/>
              </a:spcAft>
              <a:defRPr sz="4000" b="1">
                <a:solidFill>
                  <a:schemeClr val="tx1"/>
                </a:solidFill>
                <a:latin typeface="Arial" charset="0"/>
                <a:cs typeface="Arial" charset="0"/>
              </a:defRPr>
            </a:lvl9pPr>
          </a:lstStyle>
          <a:p>
            <a:pPr algn="l"/>
            <a:r>
              <a:rPr lang="en-US" sz="1800" dirty="0">
                <a:solidFill>
                  <a:srgbClr val="FF0000"/>
                </a:solidFill>
              </a:rPr>
              <a:t>You have “Saved” but not “Submitted” your Course Planner for approval!</a:t>
            </a:r>
          </a:p>
        </p:txBody>
      </p:sp>
      <p:sp>
        <p:nvSpPr>
          <p:cNvPr id="4" name="Content Placeholder 3"/>
          <p:cNvSpPr>
            <a:spLocks noGrp="1"/>
          </p:cNvSpPr>
          <p:nvPr>
            <p:ph idx="1"/>
          </p:nvPr>
        </p:nvSpPr>
        <p:spPr>
          <a:xfrm>
            <a:off x="533399" y="5486400"/>
            <a:ext cx="8474075" cy="937419"/>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10" name="Rectangle 9"/>
          <p:cNvSpPr/>
          <p:nvPr/>
        </p:nvSpPr>
        <p:spPr>
          <a:xfrm>
            <a:off x="152400" y="1295400"/>
            <a:ext cx="8839200" cy="4114800"/>
          </a:xfrm>
          <a:prstGeom prst="rect">
            <a:avLst/>
          </a:prstGeom>
          <a:solidFill>
            <a:srgbClr val="757575">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1219200" y="5934670"/>
            <a:ext cx="6629400" cy="923330"/>
          </a:xfrm>
          <a:prstGeom prst="rect">
            <a:avLst/>
          </a:prstGeom>
          <a:noFill/>
        </p:spPr>
        <p:txBody>
          <a:bodyPr wrap="square" rtlCol="0">
            <a:spAutoFit/>
          </a:bodyPr>
          <a:lstStyle/>
          <a:p>
            <a:pPr algn="ctr"/>
            <a:r>
              <a:rPr lang="en-US" dirty="0"/>
              <a:t>Click “OK” ” on the Pop-up.</a:t>
            </a:r>
          </a:p>
          <a:p>
            <a:pPr algn="ctr"/>
            <a:r>
              <a:rPr lang="en-US" dirty="0"/>
              <a:t>If you have all your courses for the current semester in the Course Planner, click “Submit”.</a:t>
            </a:r>
          </a:p>
        </p:txBody>
      </p:sp>
      <p:sp>
        <p:nvSpPr>
          <p:cNvPr id="14" name="TextBox 13"/>
          <p:cNvSpPr txBox="1"/>
          <p:nvPr/>
        </p:nvSpPr>
        <p:spPr>
          <a:xfrm>
            <a:off x="7838552" y="4356556"/>
            <a:ext cx="228600" cy="215444"/>
          </a:xfrm>
          <a:prstGeom prst="rect">
            <a:avLst/>
          </a:prstGeom>
          <a:noFill/>
        </p:spPr>
        <p:txBody>
          <a:bodyPr wrap="square" rtlCol="0">
            <a:spAutoFit/>
          </a:bodyPr>
          <a:lstStyle/>
          <a:p>
            <a:r>
              <a:rPr lang="en-US" sz="800" dirty="0">
                <a:sym typeface="Wingdings"/>
              </a:rPr>
              <a:t></a:t>
            </a:r>
            <a:endParaRPr lang="en-US" sz="800" dirty="0"/>
          </a:p>
        </p:txBody>
      </p:sp>
      <p:pic>
        <p:nvPicPr>
          <p:cNvPr id="3074" name="Picture 2"/>
          <p:cNvPicPr>
            <a:picLocks noChangeAspect="1" noChangeArrowheads="1"/>
          </p:cNvPicPr>
          <p:nvPr/>
        </p:nvPicPr>
        <p:blipFill>
          <a:blip r:embed="rId4" cstate="screen"/>
          <a:srcRect/>
          <a:stretch>
            <a:fillRect/>
          </a:stretch>
        </p:blipFill>
        <p:spPr bwMode="auto">
          <a:xfrm>
            <a:off x="2667000" y="2286000"/>
            <a:ext cx="3810000" cy="1371600"/>
          </a:xfrm>
          <a:prstGeom prst="rect">
            <a:avLst/>
          </a:prstGeom>
          <a:noFill/>
          <a:ln w="9525">
            <a:noFill/>
            <a:miter lim="800000"/>
            <a:headEnd/>
            <a:tailEnd/>
          </a:ln>
        </p:spPr>
      </p:pic>
    </p:spTree>
    <p:extLst>
      <p:ext uri="{BB962C8B-B14F-4D97-AF65-F5344CB8AC3E}">
        <p14:creationId xmlns:p14="http://schemas.microsoft.com/office/powerpoint/2010/main" val="3087586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grpId="0" nodeType="afterEffect">
                                  <p:stCondLst>
                                    <p:cond delay="0"/>
                                  </p:stCondLst>
                                  <p:childTnLst>
                                    <p:anim calcmode="discrete" valueType="str">
                                      <p:cBhvr>
                                        <p:cTn id="6" dur="1000" fill="hold"/>
                                        <p:tgtEl>
                                          <p:spTgt spid="2"/>
                                        </p:tgtEl>
                                        <p:attrNameLst>
                                          <p:attrName>style.visibility</p:attrName>
                                        </p:attrNameLst>
                                      </p:cBhvr>
                                      <p:tavLst>
                                        <p:tav tm="0">
                                          <p:val>
                                            <p:strVal val="hidden"/>
                                          </p:val>
                                        </p:tav>
                                        <p:tav tm="50000">
                                          <p:val>
                                            <p:strVal val="visible"/>
                                          </p:val>
                                        </p:tav>
                                      </p:tavLst>
                                    </p:anim>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1"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GAE Add Course list.jpg"/>
          <p:cNvPicPr>
            <a:picLocks noChangeAspect="1"/>
          </p:cNvPicPr>
          <p:nvPr/>
        </p:nvPicPr>
        <p:blipFill>
          <a:blip r:embed="rId2" cstate="screen"/>
          <a:stretch>
            <a:fillRect/>
          </a:stretch>
        </p:blipFill>
        <p:spPr>
          <a:xfrm>
            <a:off x="123825" y="1395412"/>
            <a:ext cx="8896350" cy="4067175"/>
          </a:xfrm>
          <a:prstGeom prst="rect">
            <a:avLst/>
          </a:prstGeom>
        </p:spPr>
      </p:pic>
      <p:sp>
        <p:nvSpPr>
          <p:cNvPr id="2" name="Title 1"/>
          <p:cNvSpPr>
            <a:spLocks noGrp="1"/>
          </p:cNvSpPr>
          <p:nvPr>
            <p:ph type="title"/>
          </p:nvPr>
        </p:nvSpPr>
        <p:spPr>
          <a:xfrm>
            <a:off x="457200" y="274638"/>
            <a:ext cx="8229600" cy="639762"/>
          </a:xfrm>
        </p:spPr>
        <p:txBody>
          <a:bodyPr>
            <a:normAutofit fontScale="90000"/>
          </a:bodyPr>
          <a:lstStyle/>
          <a:p>
            <a:r>
              <a:rPr lang="en-US" sz="4000" dirty="0"/>
              <a:t>Success Message</a:t>
            </a:r>
          </a:p>
        </p:txBody>
      </p:sp>
      <p:pic>
        <p:nvPicPr>
          <p:cNvPr id="11" name="Picture 10"/>
          <p:cNvPicPr>
            <a:picLocks noChangeAspect="1"/>
          </p:cNvPicPr>
          <p:nvPr/>
        </p:nvPicPr>
        <p:blipFill>
          <a:blip r:embed="rId3" cstate="email"/>
          <a:stretch>
            <a:fillRect/>
          </a:stretch>
        </p:blipFill>
        <p:spPr>
          <a:xfrm>
            <a:off x="457199" y="6248400"/>
            <a:ext cx="381000" cy="365760"/>
          </a:xfrm>
          <a:prstGeom prst="rect">
            <a:avLst/>
          </a:prstGeom>
        </p:spPr>
      </p:pic>
      <p:sp>
        <p:nvSpPr>
          <p:cNvPr id="7" name="Rectangle 6"/>
          <p:cNvSpPr/>
          <p:nvPr/>
        </p:nvSpPr>
        <p:spPr>
          <a:xfrm>
            <a:off x="132643" y="1295400"/>
            <a:ext cx="8864601" cy="4114800"/>
          </a:xfrm>
          <a:prstGeom prst="rect">
            <a:avLst/>
          </a:prstGeom>
          <a:solidFill>
            <a:srgbClr val="757575">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GAE Submitted Course Planner pop up.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76400" y="2743344"/>
            <a:ext cx="5791200" cy="1371312"/>
          </a:xfrm>
          <a:prstGeom prst="rect">
            <a:avLst/>
          </a:prstGeom>
        </p:spPr>
      </p:pic>
      <p:sp>
        <p:nvSpPr>
          <p:cNvPr id="8" name="Rounded Rectangular Callout 7"/>
          <p:cNvSpPr/>
          <p:nvPr/>
        </p:nvSpPr>
        <p:spPr>
          <a:xfrm>
            <a:off x="5410200" y="5715000"/>
            <a:ext cx="2133600" cy="816013"/>
          </a:xfrm>
          <a:prstGeom prst="wedgeRoundRectCallout">
            <a:avLst>
              <a:gd name="adj1" fmla="val -89172"/>
              <a:gd name="adj2" fmla="val -260369"/>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Select “OK” and the Course Planner will auto-approve</a:t>
            </a:r>
          </a:p>
        </p:txBody>
      </p:sp>
      <p:sp>
        <p:nvSpPr>
          <p:cNvPr id="10" name="TextBox 9"/>
          <p:cNvSpPr txBox="1"/>
          <p:nvPr/>
        </p:nvSpPr>
        <p:spPr>
          <a:xfrm>
            <a:off x="7837967" y="4385932"/>
            <a:ext cx="228600" cy="215444"/>
          </a:xfrm>
          <a:prstGeom prst="rect">
            <a:avLst/>
          </a:prstGeom>
          <a:noFill/>
        </p:spPr>
        <p:txBody>
          <a:bodyPr wrap="square" rtlCol="0">
            <a:spAutoFit/>
          </a:bodyPr>
          <a:lstStyle/>
          <a:p>
            <a:r>
              <a:rPr lang="en-US" sz="800" dirty="0">
                <a:sym typeface="Wingdings"/>
              </a:rPr>
              <a:t></a:t>
            </a:r>
            <a:endParaRPr lang="en-US" sz="800" dirty="0"/>
          </a:p>
        </p:txBody>
      </p:sp>
    </p:spTree>
    <p:extLst>
      <p:ext uri="{BB962C8B-B14F-4D97-AF65-F5344CB8AC3E}">
        <p14:creationId xmlns:p14="http://schemas.microsoft.com/office/powerpoint/2010/main" val="934939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email"/>
          <a:stretch>
            <a:fillRect/>
          </a:stretch>
        </p:blipFill>
        <p:spPr>
          <a:xfrm>
            <a:off x="457200" y="6172200"/>
            <a:ext cx="365760" cy="365760"/>
          </a:xfrm>
          <a:prstGeom prst="rect">
            <a:avLst/>
          </a:prstGeom>
        </p:spPr>
      </p:pic>
      <p:sp>
        <p:nvSpPr>
          <p:cNvPr id="7" name="Title 1"/>
          <p:cNvSpPr>
            <a:spLocks noGrp="1"/>
          </p:cNvSpPr>
          <p:nvPr>
            <p:ph type="title"/>
          </p:nvPr>
        </p:nvSpPr>
        <p:spPr>
          <a:xfrm>
            <a:off x="457200" y="274638"/>
            <a:ext cx="8229600" cy="639762"/>
          </a:xfrm>
        </p:spPr>
        <p:txBody>
          <a:bodyPr>
            <a:normAutofit fontScale="90000"/>
          </a:bodyPr>
          <a:lstStyle/>
          <a:p>
            <a:r>
              <a:rPr lang="en-US" sz="4000" dirty="0"/>
              <a:t>Cadet Payment Request (CPR)</a:t>
            </a:r>
          </a:p>
        </p:txBody>
      </p:sp>
      <p:sp>
        <p:nvSpPr>
          <p:cNvPr id="12" name="Rectangle 11"/>
          <p:cNvSpPr/>
          <p:nvPr/>
        </p:nvSpPr>
        <p:spPr>
          <a:xfrm>
            <a:off x="228600" y="1143000"/>
            <a:ext cx="8458200" cy="2092881"/>
          </a:xfrm>
          <a:prstGeom prst="rect">
            <a:avLst/>
          </a:prstGeom>
        </p:spPr>
        <p:txBody>
          <a:bodyPr wrap="square">
            <a:spAutoFit/>
          </a:bodyPr>
          <a:lstStyle/>
          <a:p>
            <a:pPr marL="342900" lvl="1" indent="-342900">
              <a:spcBef>
                <a:spcPts val="600"/>
              </a:spcBef>
              <a:buFont typeface="Wingdings" panose="05000000000000000000" pitchFamily="2" charset="2"/>
              <a:buChar char="Ø"/>
            </a:pPr>
            <a:r>
              <a:rPr lang="en-US" altLang="en-US" sz="2000" dirty="0">
                <a:cs typeface="Arial" panose="020B0604020202020204" pitchFamily="34" charset="0"/>
              </a:rPr>
              <a:t>The date you can submit your CPR is determined by the school’s last Add date. You can submit one day after.</a:t>
            </a:r>
          </a:p>
          <a:p>
            <a:pPr marL="342900" lvl="1" indent="-342900">
              <a:spcBef>
                <a:spcPts val="600"/>
              </a:spcBef>
              <a:buFont typeface="Wingdings" panose="05000000000000000000" pitchFamily="2" charset="2"/>
              <a:buChar char="Ø"/>
            </a:pPr>
            <a:r>
              <a:rPr lang="en-US" sz="2000" dirty="0"/>
              <a:t>Go to </a:t>
            </a:r>
            <a:r>
              <a:rPr lang="en-US" sz="2000" dirty="0" err="1"/>
              <a:t>LionPath</a:t>
            </a:r>
            <a:r>
              <a:rPr lang="en-US" sz="2000" dirty="0"/>
              <a:t> and download your August (Fall) or December (Spring) bursar’s statement and save as a .</a:t>
            </a:r>
            <a:r>
              <a:rPr lang="en-US" sz="2000" dirty="0" err="1"/>
              <a:t>pdf</a:t>
            </a:r>
            <a:r>
              <a:rPr lang="en-US" sz="2000" dirty="0"/>
              <a:t> file</a:t>
            </a:r>
          </a:p>
          <a:p>
            <a:pPr marL="342900" lvl="1" indent="-342900">
              <a:spcBef>
                <a:spcPts val="600"/>
              </a:spcBef>
              <a:buFont typeface="Wingdings" panose="05000000000000000000" pitchFamily="2" charset="2"/>
              <a:buChar char="Ø"/>
            </a:pPr>
            <a:r>
              <a:rPr lang="en-US" sz="2000" dirty="0"/>
              <a:t>If you take a class with a fee and the fee is listed on a later statement, upload both that statement and your August or December statement.</a:t>
            </a:r>
          </a:p>
        </p:txBody>
      </p:sp>
      <p:pic>
        <p:nvPicPr>
          <p:cNvPr id="8" name="Picture 7" descr="Bursar screen - Copy2.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71600" y="3200742"/>
            <a:ext cx="6096000" cy="3581058"/>
          </a:xfrm>
          <a:prstGeom prst="rect">
            <a:avLst/>
          </a:prstGeom>
        </p:spPr>
      </p:pic>
      <p:sp>
        <p:nvSpPr>
          <p:cNvPr id="10" name="Down Arrow 9"/>
          <p:cNvSpPr/>
          <p:nvPr/>
        </p:nvSpPr>
        <p:spPr>
          <a:xfrm rot="2471946">
            <a:off x="7276838" y="4259547"/>
            <a:ext cx="410192" cy="119455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0295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email"/>
          <a:stretch>
            <a:fillRect/>
          </a:stretch>
        </p:blipFill>
        <p:spPr>
          <a:xfrm>
            <a:off x="457200" y="6172200"/>
            <a:ext cx="365760" cy="365760"/>
          </a:xfrm>
          <a:prstGeom prst="rect">
            <a:avLst/>
          </a:prstGeom>
        </p:spPr>
      </p:pic>
      <p:sp>
        <p:nvSpPr>
          <p:cNvPr id="7" name="Title 1"/>
          <p:cNvSpPr>
            <a:spLocks noGrp="1"/>
          </p:cNvSpPr>
          <p:nvPr>
            <p:ph type="title"/>
          </p:nvPr>
        </p:nvSpPr>
        <p:spPr>
          <a:xfrm>
            <a:off x="457200" y="274638"/>
            <a:ext cx="8229600" cy="639762"/>
          </a:xfrm>
        </p:spPr>
        <p:txBody>
          <a:bodyPr>
            <a:normAutofit fontScale="90000"/>
          </a:bodyPr>
          <a:lstStyle/>
          <a:p>
            <a:r>
              <a:rPr lang="en-US" sz="4000" dirty="0"/>
              <a:t>Cadet Payment Request (CPR)</a:t>
            </a:r>
          </a:p>
        </p:txBody>
      </p:sp>
      <p:graphicFrame>
        <p:nvGraphicFramePr>
          <p:cNvPr id="15" name="Table 14"/>
          <p:cNvGraphicFramePr>
            <a:graphicFrameLocks noGrp="1"/>
          </p:cNvGraphicFramePr>
          <p:nvPr/>
        </p:nvGraphicFramePr>
        <p:xfrm>
          <a:off x="838200" y="1721970"/>
          <a:ext cx="7467600" cy="4404510"/>
        </p:xfrm>
        <a:graphic>
          <a:graphicData uri="http://schemas.openxmlformats.org/drawingml/2006/table">
            <a:tbl>
              <a:tblPr/>
              <a:tblGrid>
                <a:gridCol w="1493520">
                  <a:extLst>
                    <a:ext uri="{9D8B030D-6E8A-4147-A177-3AD203B41FA5}">
                      <a16:colId xmlns:a16="http://schemas.microsoft.com/office/drawing/2014/main" val="20000"/>
                    </a:ext>
                  </a:extLst>
                </a:gridCol>
                <a:gridCol w="1493520">
                  <a:extLst>
                    <a:ext uri="{9D8B030D-6E8A-4147-A177-3AD203B41FA5}">
                      <a16:colId xmlns:a16="http://schemas.microsoft.com/office/drawing/2014/main" val="20001"/>
                    </a:ext>
                  </a:extLst>
                </a:gridCol>
                <a:gridCol w="1493520">
                  <a:extLst>
                    <a:ext uri="{9D8B030D-6E8A-4147-A177-3AD203B41FA5}">
                      <a16:colId xmlns:a16="http://schemas.microsoft.com/office/drawing/2014/main" val="20002"/>
                    </a:ext>
                  </a:extLst>
                </a:gridCol>
                <a:gridCol w="1493520">
                  <a:extLst>
                    <a:ext uri="{9D8B030D-6E8A-4147-A177-3AD203B41FA5}">
                      <a16:colId xmlns:a16="http://schemas.microsoft.com/office/drawing/2014/main" val="20003"/>
                    </a:ext>
                  </a:extLst>
                </a:gridCol>
                <a:gridCol w="1493520">
                  <a:extLst>
                    <a:ext uri="{9D8B030D-6E8A-4147-A177-3AD203B41FA5}">
                      <a16:colId xmlns:a16="http://schemas.microsoft.com/office/drawing/2014/main" val="20004"/>
                    </a:ext>
                  </a:extLst>
                </a:gridCol>
              </a:tblGrid>
              <a:tr h="482942">
                <a:tc>
                  <a:txBody>
                    <a:bodyPr/>
                    <a:lstStyle/>
                    <a:p>
                      <a:pPr algn="ctr" fontAlgn="b"/>
                      <a:r>
                        <a:rPr lang="en-US" sz="1800" b="0" i="0" u="none" strike="noStrike" dirty="0">
                          <a:solidFill>
                            <a:srgbClr val="000000"/>
                          </a:solidFill>
                          <a:latin typeface="Calibri"/>
                        </a:rPr>
                        <a:t>Semester</a:t>
                      </a:r>
                    </a:p>
                  </a:txBody>
                  <a:tcPr marL="0" marR="0" marT="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First Day of Classes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Last Add Day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First day to submit CPR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Last Day of Finals</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85587">
                <a:tc>
                  <a:txBody>
                    <a:bodyPr/>
                    <a:lstStyle/>
                    <a:p>
                      <a:pPr algn="l" fontAlgn="ctr"/>
                      <a:r>
                        <a:rPr lang="en-US" sz="1800" b="0" i="0" u="none" strike="noStrike" dirty="0">
                          <a:solidFill>
                            <a:srgbClr val="000000"/>
                          </a:solidFill>
                          <a:latin typeface="Calibri"/>
                        </a:rPr>
                        <a:t>Spring 2018</a:t>
                      </a:r>
                    </a:p>
                  </a:txBody>
                  <a:tcPr marL="70338" marR="0" marT="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8 Jan 2018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14 Jan 2018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15 Jan 2018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4 May 2018</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85587">
                <a:tc>
                  <a:txBody>
                    <a:bodyPr/>
                    <a:lstStyle/>
                    <a:p>
                      <a:pPr algn="l" fontAlgn="ctr"/>
                      <a:r>
                        <a:rPr lang="en-US" sz="1800" b="0" i="0" u="none" strike="noStrike">
                          <a:solidFill>
                            <a:srgbClr val="000000"/>
                          </a:solidFill>
                          <a:latin typeface="Calibri"/>
                        </a:rPr>
                        <a:t>Fall 2018</a:t>
                      </a:r>
                    </a:p>
                  </a:txBody>
                  <a:tcPr marL="70338" marR="0" marT="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20 Aug 2018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26 Aug 2018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27 Aug 2018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14 Dec 2018</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85587">
                <a:tc>
                  <a:txBody>
                    <a:bodyPr/>
                    <a:lstStyle/>
                    <a:p>
                      <a:pPr algn="l" fontAlgn="ctr"/>
                      <a:r>
                        <a:rPr lang="en-US" sz="1800" b="0" i="0" u="none" strike="noStrike">
                          <a:solidFill>
                            <a:srgbClr val="000000"/>
                          </a:solidFill>
                          <a:latin typeface="Calibri"/>
                        </a:rPr>
                        <a:t>Spring 2019</a:t>
                      </a:r>
                    </a:p>
                  </a:txBody>
                  <a:tcPr marL="70338" marR="0" marT="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7 Jan 2019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13 Jan 2019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14 Jan 2019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3 May 2019</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85587">
                <a:tc>
                  <a:txBody>
                    <a:bodyPr/>
                    <a:lstStyle/>
                    <a:p>
                      <a:pPr algn="l" fontAlgn="ctr"/>
                      <a:r>
                        <a:rPr lang="en-US" sz="1800" b="0" i="0" u="none" strike="noStrike">
                          <a:solidFill>
                            <a:srgbClr val="000000"/>
                          </a:solidFill>
                          <a:latin typeface="Calibri"/>
                        </a:rPr>
                        <a:t>Fall 2019</a:t>
                      </a:r>
                    </a:p>
                  </a:txBody>
                  <a:tcPr marL="70338" marR="0" marT="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26 Aug 2019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1 Sep 2019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2 Sep 2019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20 Dec 2019</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85587">
                <a:tc>
                  <a:txBody>
                    <a:bodyPr/>
                    <a:lstStyle/>
                    <a:p>
                      <a:pPr algn="l" fontAlgn="ctr"/>
                      <a:r>
                        <a:rPr lang="en-US" sz="1800" b="0" i="0" u="none" strike="noStrike">
                          <a:solidFill>
                            <a:srgbClr val="000000"/>
                          </a:solidFill>
                          <a:latin typeface="Calibri"/>
                        </a:rPr>
                        <a:t>Spring 2020</a:t>
                      </a:r>
                    </a:p>
                  </a:txBody>
                  <a:tcPr marL="70338" marR="0" marT="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13 Jan 2020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19 Jan 2020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20 Jan 2020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8 May 2020</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85587">
                <a:tc>
                  <a:txBody>
                    <a:bodyPr/>
                    <a:lstStyle/>
                    <a:p>
                      <a:pPr algn="l" fontAlgn="ctr"/>
                      <a:r>
                        <a:rPr lang="en-US" sz="1800" b="0" i="0" u="none" strike="noStrike">
                          <a:solidFill>
                            <a:srgbClr val="000000"/>
                          </a:solidFill>
                          <a:latin typeface="Calibri"/>
                        </a:rPr>
                        <a:t>Fall 2020</a:t>
                      </a:r>
                    </a:p>
                  </a:txBody>
                  <a:tcPr marL="70338" marR="0" marT="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24 Aug 2020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30 Aug 2020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31 Aug 2020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18 Dec 2020</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85587">
                <a:tc>
                  <a:txBody>
                    <a:bodyPr/>
                    <a:lstStyle/>
                    <a:p>
                      <a:pPr algn="l" fontAlgn="ctr"/>
                      <a:r>
                        <a:rPr lang="en-US" sz="1800" b="0" i="0" u="none" strike="noStrike">
                          <a:solidFill>
                            <a:srgbClr val="000000"/>
                          </a:solidFill>
                          <a:latin typeface="Calibri"/>
                        </a:rPr>
                        <a:t>Spring 2021</a:t>
                      </a:r>
                    </a:p>
                  </a:txBody>
                  <a:tcPr marL="70338" marR="0" marT="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11 Jan 2021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17 Jan 2021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18 Jan 2021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7 May 2021</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85587">
                <a:tc>
                  <a:txBody>
                    <a:bodyPr/>
                    <a:lstStyle/>
                    <a:p>
                      <a:pPr algn="l" fontAlgn="ctr"/>
                      <a:r>
                        <a:rPr lang="en-US" sz="1800" b="0" i="0" u="none" strike="noStrike">
                          <a:solidFill>
                            <a:srgbClr val="000000"/>
                          </a:solidFill>
                          <a:latin typeface="Calibri"/>
                        </a:rPr>
                        <a:t>Fall 2021</a:t>
                      </a:r>
                    </a:p>
                  </a:txBody>
                  <a:tcPr marL="70338" marR="0" marT="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23 Aug 2021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29 Aug 2021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30 Aug 2021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17 Dec 2021</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85587">
                <a:tc>
                  <a:txBody>
                    <a:bodyPr/>
                    <a:lstStyle/>
                    <a:p>
                      <a:pPr algn="l" fontAlgn="ctr"/>
                      <a:r>
                        <a:rPr lang="en-US" sz="1800" b="0" i="0" u="none" strike="noStrike">
                          <a:solidFill>
                            <a:srgbClr val="000000"/>
                          </a:solidFill>
                          <a:latin typeface="Calibri"/>
                        </a:rPr>
                        <a:t>Spring 2022</a:t>
                      </a:r>
                    </a:p>
                  </a:txBody>
                  <a:tcPr marL="70338" marR="0" marT="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10 Jan 2022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16 Jan 2022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17 Jan 2022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6 May 2022</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85587">
                <a:tc>
                  <a:txBody>
                    <a:bodyPr/>
                    <a:lstStyle/>
                    <a:p>
                      <a:pPr algn="l" fontAlgn="ctr"/>
                      <a:r>
                        <a:rPr lang="en-US" sz="1800" b="0" i="0" u="none" strike="noStrike">
                          <a:solidFill>
                            <a:srgbClr val="000000"/>
                          </a:solidFill>
                          <a:latin typeface="Calibri"/>
                        </a:rPr>
                        <a:t>Fall 2022</a:t>
                      </a:r>
                    </a:p>
                  </a:txBody>
                  <a:tcPr marL="70338" marR="0" marT="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22 Aug 2022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28 Aug 2022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latin typeface="Calibri"/>
                        </a:rPr>
                        <a:t>29 Aug 2022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800" b="0" i="0" u="none" strike="noStrike" dirty="0">
                          <a:solidFill>
                            <a:srgbClr val="000000"/>
                          </a:solidFill>
                          <a:latin typeface="Calibri"/>
                        </a:rPr>
                        <a:t>16 Dec 2022</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16" name="TextBox 15"/>
          <p:cNvSpPr txBox="1"/>
          <p:nvPr/>
        </p:nvSpPr>
        <p:spPr>
          <a:xfrm>
            <a:off x="914400" y="1219200"/>
            <a:ext cx="7315200" cy="461665"/>
          </a:xfrm>
          <a:prstGeom prst="rect">
            <a:avLst/>
          </a:prstGeom>
          <a:noFill/>
        </p:spPr>
        <p:txBody>
          <a:bodyPr wrap="square" rtlCol="0">
            <a:spAutoFit/>
          </a:bodyPr>
          <a:lstStyle/>
          <a:p>
            <a:pPr algn="ctr"/>
            <a:r>
              <a:rPr lang="en-US" sz="2400" dirty="0">
                <a:solidFill>
                  <a:srgbClr val="000000"/>
                </a:solidFill>
                <a:latin typeface="Calibri"/>
              </a:rPr>
              <a:t>University Academic and CPR Calendar </a:t>
            </a:r>
            <a:endParaRPr lang="en-US" sz="2400" dirty="0"/>
          </a:p>
        </p:txBody>
      </p:sp>
    </p:spTree>
    <p:extLst>
      <p:ext uri="{BB962C8B-B14F-4D97-AF65-F5344CB8AC3E}">
        <p14:creationId xmlns:p14="http://schemas.microsoft.com/office/powerpoint/2010/main" val="40002950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email"/>
          <a:stretch>
            <a:fillRect/>
          </a:stretch>
        </p:blipFill>
        <p:spPr>
          <a:xfrm>
            <a:off x="457200" y="6172200"/>
            <a:ext cx="365760" cy="365760"/>
          </a:xfrm>
          <a:prstGeom prst="rect">
            <a:avLst/>
          </a:prstGeom>
        </p:spPr>
      </p:pic>
      <p:pic>
        <p:nvPicPr>
          <p:cNvPr id="9" name="Content Placeholder 10"/>
          <p:cNvPicPr>
            <a:picLocks noGrp="1" noChangeAspect="1"/>
          </p:cNvPicPr>
          <p:nvPr>
            <p:ph idx="1"/>
          </p:nvPr>
        </p:nvPicPr>
        <p:blipFill>
          <a:blip r:embed="rId3" cstate="email"/>
          <a:stretch>
            <a:fillRect/>
          </a:stretch>
        </p:blipFill>
        <p:spPr>
          <a:xfrm>
            <a:off x="276225" y="2100262"/>
            <a:ext cx="8591550" cy="3571875"/>
          </a:xfrm>
          <a:prstGeom prst="rect">
            <a:avLst/>
          </a:prstGeom>
          <a:ln>
            <a:solidFill>
              <a:schemeClr val="tx1"/>
            </a:solidFill>
          </a:ln>
        </p:spPr>
      </p:pic>
      <p:sp>
        <p:nvSpPr>
          <p:cNvPr id="10" name="Rounded Rectangular Callout 9"/>
          <p:cNvSpPr/>
          <p:nvPr/>
        </p:nvSpPr>
        <p:spPr>
          <a:xfrm>
            <a:off x="2895600" y="4038600"/>
            <a:ext cx="4114800" cy="914310"/>
          </a:xfrm>
          <a:prstGeom prst="wedgeRoundRectCallout">
            <a:avLst>
              <a:gd name="adj1" fmla="val -43913"/>
              <a:gd name="adj2" fmla="val -108313"/>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You will select the “Cadet Payment Request” &amp; add courses from your Course Planner starting with the current term</a:t>
            </a:r>
          </a:p>
        </p:txBody>
      </p:sp>
      <p:sp>
        <p:nvSpPr>
          <p:cNvPr id="8" name="Title 1"/>
          <p:cNvSpPr>
            <a:spLocks noGrp="1"/>
          </p:cNvSpPr>
          <p:nvPr>
            <p:ph type="title"/>
          </p:nvPr>
        </p:nvSpPr>
        <p:spPr>
          <a:xfrm>
            <a:off x="457200" y="274638"/>
            <a:ext cx="8229600" cy="639762"/>
          </a:xfrm>
        </p:spPr>
        <p:txBody>
          <a:bodyPr>
            <a:normAutofit fontScale="90000"/>
          </a:bodyPr>
          <a:lstStyle/>
          <a:p>
            <a:r>
              <a:rPr lang="en-US" sz="4000" dirty="0"/>
              <a:t>Cadet Payment Request Cont’d</a:t>
            </a:r>
          </a:p>
        </p:txBody>
      </p:sp>
    </p:spTree>
    <p:extLst>
      <p:ext uri="{BB962C8B-B14F-4D97-AF65-F5344CB8AC3E}">
        <p14:creationId xmlns:p14="http://schemas.microsoft.com/office/powerpoint/2010/main" val="16657504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sz="4000" dirty="0"/>
              <a:t>Cadet Payment Request Cont’d</a:t>
            </a:r>
          </a:p>
        </p:txBody>
      </p:sp>
      <p:pic>
        <p:nvPicPr>
          <p:cNvPr id="6" name="Content Placeholder 5"/>
          <p:cNvPicPr>
            <a:picLocks noGrp="1"/>
          </p:cNvPicPr>
          <p:nvPr>
            <p:ph idx="1"/>
          </p:nvPr>
        </p:nvPicPr>
        <p:blipFill>
          <a:blip r:embed="rId2" cstate="email"/>
          <a:stretch>
            <a:fillRect/>
          </a:stretch>
        </p:blipFill>
        <p:spPr>
          <a:xfrm>
            <a:off x="1280160" y="2286000"/>
            <a:ext cx="6583680" cy="1828800"/>
          </a:xfrm>
          <a:prstGeom prst="rect">
            <a:avLst/>
          </a:prstGeom>
          <a:ln>
            <a:solidFill>
              <a:schemeClr val="tx1"/>
            </a:solidFill>
          </a:ln>
        </p:spPr>
      </p:pic>
      <p:pic>
        <p:nvPicPr>
          <p:cNvPr id="8" name="Picture 7"/>
          <p:cNvPicPr>
            <a:picLocks noChangeAspect="1"/>
          </p:cNvPicPr>
          <p:nvPr/>
        </p:nvPicPr>
        <p:blipFill>
          <a:blip r:embed="rId3" cstate="email"/>
          <a:stretch>
            <a:fillRect/>
          </a:stretch>
        </p:blipFill>
        <p:spPr>
          <a:xfrm>
            <a:off x="457200" y="6172200"/>
            <a:ext cx="365760" cy="365760"/>
          </a:xfrm>
          <a:prstGeom prst="rect">
            <a:avLst/>
          </a:prstGeom>
        </p:spPr>
      </p:pic>
      <p:sp>
        <p:nvSpPr>
          <p:cNvPr id="9" name="Rounded Rectangular Callout 8"/>
          <p:cNvSpPr/>
          <p:nvPr/>
        </p:nvSpPr>
        <p:spPr>
          <a:xfrm>
            <a:off x="4419600" y="2452224"/>
            <a:ext cx="2743200" cy="816013"/>
          </a:xfrm>
          <a:prstGeom prst="wedgeRoundRectCallout">
            <a:avLst>
              <a:gd name="adj1" fmla="val 42712"/>
              <a:gd name="adj2" fmla="val 104895"/>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Select “Create New CPR” </a:t>
            </a:r>
          </a:p>
        </p:txBody>
      </p:sp>
    </p:spTree>
    <p:extLst>
      <p:ext uri="{BB962C8B-B14F-4D97-AF65-F5344CB8AC3E}">
        <p14:creationId xmlns:p14="http://schemas.microsoft.com/office/powerpoint/2010/main" val="2777224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7543" y="2255209"/>
            <a:ext cx="7943850" cy="2905125"/>
          </a:xfrm>
          <a:prstGeom prst="rect">
            <a:avLst/>
          </a:prstGeom>
        </p:spPr>
      </p:pic>
      <p:pic>
        <p:nvPicPr>
          <p:cNvPr id="10" name="Picture 9"/>
          <p:cNvPicPr>
            <a:picLocks noChangeAspect="1"/>
          </p:cNvPicPr>
          <p:nvPr/>
        </p:nvPicPr>
        <p:blipFill>
          <a:blip r:embed="rId4" cstate="email"/>
          <a:stretch>
            <a:fillRect/>
          </a:stretch>
        </p:blipFill>
        <p:spPr>
          <a:xfrm>
            <a:off x="457200" y="6172200"/>
            <a:ext cx="365760" cy="365760"/>
          </a:xfrm>
          <a:prstGeom prst="rect">
            <a:avLst/>
          </a:prstGeom>
        </p:spPr>
      </p:pic>
      <p:sp>
        <p:nvSpPr>
          <p:cNvPr id="15" name="Title 1"/>
          <p:cNvSpPr>
            <a:spLocks noGrp="1"/>
          </p:cNvSpPr>
          <p:nvPr>
            <p:ph type="title"/>
          </p:nvPr>
        </p:nvSpPr>
        <p:spPr>
          <a:xfrm>
            <a:off x="457200" y="274638"/>
            <a:ext cx="8229600" cy="639762"/>
          </a:xfrm>
        </p:spPr>
        <p:txBody>
          <a:bodyPr>
            <a:normAutofit fontScale="90000"/>
          </a:bodyPr>
          <a:lstStyle/>
          <a:p>
            <a:r>
              <a:rPr lang="en-US" sz="4000" dirty="0"/>
              <a:t>Cadet Payment Request Cont’d</a:t>
            </a:r>
          </a:p>
        </p:txBody>
      </p:sp>
      <p:sp>
        <p:nvSpPr>
          <p:cNvPr id="14" name="Rounded Rectangular Callout 13"/>
          <p:cNvSpPr/>
          <p:nvPr/>
        </p:nvSpPr>
        <p:spPr>
          <a:xfrm>
            <a:off x="4495800" y="3733800"/>
            <a:ext cx="2057400" cy="1219200"/>
          </a:xfrm>
          <a:prstGeom prst="wedgeRoundRectCallout">
            <a:avLst>
              <a:gd name="adj1" fmla="val -100427"/>
              <a:gd name="adj2" fmla="val 6677"/>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Select the term that you are requesting payment from the pull-down list</a:t>
            </a:r>
          </a:p>
        </p:txBody>
      </p:sp>
    </p:spTree>
    <p:extLst>
      <p:ext uri="{BB962C8B-B14F-4D97-AF65-F5344CB8AC3E}">
        <p14:creationId xmlns:p14="http://schemas.microsoft.com/office/powerpoint/2010/main" val="37912162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5299" y="2266575"/>
            <a:ext cx="7924800" cy="2886075"/>
          </a:xfrm>
          <a:prstGeom prst="rect">
            <a:avLst/>
          </a:prstGeom>
        </p:spPr>
      </p:pic>
      <p:pic>
        <p:nvPicPr>
          <p:cNvPr id="10" name="Picture 9"/>
          <p:cNvPicPr>
            <a:picLocks noChangeAspect="1"/>
          </p:cNvPicPr>
          <p:nvPr/>
        </p:nvPicPr>
        <p:blipFill>
          <a:blip r:embed="rId4" cstate="email"/>
          <a:stretch>
            <a:fillRect/>
          </a:stretch>
        </p:blipFill>
        <p:spPr>
          <a:xfrm>
            <a:off x="457200" y="6172200"/>
            <a:ext cx="365760" cy="365760"/>
          </a:xfrm>
          <a:prstGeom prst="rect">
            <a:avLst/>
          </a:prstGeom>
        </p:spPr>
      </p:pic>
      <p:sp>
        <p:nvSpPr>
          <p:cNvPr id="15" name="Title 1"/>
          <p:cNvSpPr>
            <a:spLocks noGrp="1"/>
          </p:cNvSpPr>
          <p:nvPr>
            <p:ph type="title"/>
          </p:nvPr>
        </p:nvSpPr>
        <p:spPr>
          <a:xfrm>
            <a:off x="457200" y="274638"/>
            <a:ext cx="8229600" cy="639762"/>
          </a:xfrm>
        </p:spPr>
        <p:txBody>
          <a:bodyPr>
            <a:normAutofit fontScale="90000"/>
          </a:bodyPr>
          <a:lstStyle/>
          <a:p>
            <a:r>
              <a:rPr lang="en-US" sz="4000" dirty="0"/>
              <a:t>Cadet Payment Request Cont’d</a:t>
            </a:r>
          </a:p>
        </p:txBody>
      </p:sp>
      <p:sp>
        <p:nvSpPr>
          <p:cNvPr id="3" name="Rectangle 2"/>
          <p:cNvSpPr/>
          <p:nvPr/>
        </p:nvSpPr>
        <p:spPr>
          <a:xfrm>
            <a:off x="76201" y="1219200"/>
            <a:ext cx="7772399" cy="830997"/>
          </a:xfrm>
          <a:prstGeom prst="rect">
            <a:avLst/>
          </a:prstGeom>
        </p:spPr>
        <p:txBody>
          <a:bodyPr wrap="square">
            <a:spAutoFit/>
          </a:bodyPr>
          <a:lstStyle/>
          <a:p>
            <a:pPr lvl="1" indent="-457200">
              <a:spcBef>
                <a:spcPts val="600"/>
              </a:spcBef>
              <a:buFont typeface="Wingdings" panose="05000000000000000000" pitchFamily="2" charset="2"/>
              <a:buChar char="Ø"/>
            </a:pPr>
            <a:r>
              <a:rPr lang="en-US" altLang="en-US" sz="2400" dirty="0">
                <a:cs typeface="Arial" panose="020B0604020202020204" pitchFamily="34" charset="0"/>
              </a:rPr>
              <a:t>Once a term is selected, Cadet scholarship options will appear</a:t>
            </a:r>
          </a:p>
        </p:txBody>
      </p:sp>
      <p:sp>
        <p:nvSpPr>
          <p:cNvPr id="14" name="Rounded Rectangular Callout 13"/>
          <p:cNvSpPr/>
          <p:nvPr/>
        </p:nvSpPr>
        <p:spPr>
          <a:xfrm>
            <a:off x="5334000" y="2743200"/>
            <a:ext cx="2362200" cy="1326297"/>
          </a:xfrm>
          <a:prstGeom prst="wedgeRoundRectCallout">
            <a:avLst>
              <a:gd name="adj1" fmla="val -73945"/>
              <a:gd name="adj2" fmla="val 69036"/>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You may choose a different option each term - but notify your instructor or an HRA before you make any change!</a:t>
            </a:r>
          </a:p>
        </p:txBody>
      </p:sp>
      <p:sp>
        <p:nvSpPr>
          <p:cNvPr id="11" name="TextBox 10"/>
          <p:cNvSpPr txBox="1"/>
          <p:nvPr/>
        </p:nvSpPr>
        <p:spPr>
          <a:xfrm>
            <a:off x="914400" y="5791200"/>
            <a:ext cx="7315200" cy="369332"/>
          </a:xfrm>
          <a:prstGeom prst="rect">
            <a:avLst/>
          </a:prstGeom>
          <a:noFill/>
        </p:spPr>
        <p:txBody>
          <a:bodyPr wrap="square" rtlCol="0">
            <a:spAutoFit/>
          </a:bodyPr>
          <a:lstStyle/>
          <a:p>
            <a:pPr algn="ctr"/>
            <a:r>
              <a:rPr lang="en-US" dirty="0">
                <a:hlinkClick r:id="rId5" action="ppaction://hlinksldjump"/>
              </a:rPr>
              <a:t>If selecting Room and Board, skip ahead to next section.</a:t>
            </a:r>
            <a:endParaRPr lang="en-US" dirty="0"/>
          </a:p>
        </p:txBody>
      </p:sp>
    </p:spTree>
    <p:extLst>
      <p:ext uri="{BB962C8B-B14F-4D97-AF65-F5344CB8AC3E}">
        <p14:creationId xmlns:p14="http://schemas.microsoft.com/office/powerpoint/2010/main" val="26430343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7666" y="2260595"/>
            <a:ext cx="7915275" cy="2886075"/>
          </a:xfrm>
          <a:prstGeom prst="rect">
            <a:avLst/>
          </a:prstGeom>
        </p:spPr>
      </p:pic>
      <p:pic>
        <p:nvPicPr>
          <p:cNvPr id="10" name="Picture 9"/>
          <p:cNvPicPr>
            <a:picLocks noChangeAspect="1"/>
          </p:cNvPicPr>
          <p:nvPr/>
        </p:nvPicPr>
        <p:blipFill>
          <a:blip r:embed="rId3" cstate="email"/>
          <a:stretch>
            <a:fillRect/>
          </a:stretch>
        </p:blipFill>
        <p:spPr>
          <a:xfrm>
            <a:off x="457200" y="6172200"/>
            <a:ext cx="365760" cy="365760"/>
          </a:xfrm>
          <a:prstGeom prst="rect">
            <a:avLst/>
          </a:prstGeom>
        </p:spPr>
      </p:pic>
      <p:sp>
        <p:nvSpPr>
          <p:cNvPr id="11" name="Title 1"/>
          <p:cNvSpPr>
            <a:spLocks noGrp="1"/>
          </p:cNvSpPr>
          <p:nvPr>
            <p:ph type="title"/>
          </p:nvPr>
        </p:nvSpPr>
        <p:spPr>
          <a:xfrm>
            <a:off x="457200" y="274638"/>
            <a:ext cx="8229600" cy="639762"/>
          </a:xfrm>
        </p:spPr>
        <p:txBody>
          <a:bodyPr>
            <a:normAutofit fontScale="90000"/>
          </a:bodyPr>
          <a:lstStyle/>
          <a:p>
            <a:r>
              <a:rPr lang="en-US" sz="4000" dirty="0"/>
              <a:t>Cadet Payment Request Cont’d</a:t>
            </a:r>
          </a:p>
        </p:txBody>
      </p:sp>
      <p:sp>
        <p:nvSpPr>
          <p:cNvPr id="6" name="Rounded Rectangular Callout 5"/>
          <p:cNvSpPr/>
          <p:nvPr/>
        </p:nvSpPr>
        <p:spPr>
          <a:xfrm>
            <a:off x="5334000" y="4572000"/>
            <a:ext cx="1905000" cy="990600"/>
          </a:xfrm>
          <a:prstGeom prst="wedgeRoundRectCallout">
            <a:avLst>
              <a:gd name="adj1" fmla="val -86688"/>
              <a:gd name="adj2" fmla="val -64933"/>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When you select T&amp;F it will generate the Flat Rate box also</a:t>
            </a:r>
          </a:p>
        </p:txBody>
      </p:sp>
      <p:sp>
        <p:nvSpPr>
          <p:cNvPr id="2" name="Rectangle 1"/>
          <p:cNvSpPr/>
          <p:nvPr/>
        </p:nvSpPr>
        <p:spPr>
          <a:xfrm>
            <a:off x="304800" y="1115285"/>
            <a:ext cx="7467600" cy="830997"/>
          </a:xfrm>
          <a:prstGeom prst="rect">
            <a:avLst/>
          </a:prstGeom>
        </p:spPr>
        <p:txBody>
          <a:bodyPr wrap="square">
            <a:spAutoFit/>
          </a:bodyPr>
          <a:lstStyle/>
          <a:p>
            <a:pPr lvl="1" indent="-457200">
              <a:spcBef>
                <a:spcPts val="600"/>
              </a:spcBef>
              <a:buFont typeface="Wingdings" panose="05000000000000000000" pitchFamily="2" charset="2"/>
              <a:buChar char="Ø"/>
            </a:pPr>
            <a:r>
              <a:rPr lang="en-US" altLang="en-US" sz="2400" dirty="0">
                <a:cs typeface="Arial" panose="020B0604020202020204" pitchFamily="34" charset="0"/>
              </a:rPr>
              <a:t>Cadet must select type of scholarship benefit: Tuition and Fees (T&amp;F) or Room and Board (R&amp;B)</a:t>
            </a:r>
          </a:p>
        </p:txBody>
      </p:sp>
      <p:sp>
        <p:nvSpPr>
          <p:cNvPr id="8" name="Explosion 2 7"/>
          <p:cNvSpPr/>
          <p:nvPr/>
        </p:nvSpPr>
        <p:spPr>
          <a:xfrm>
            <a:off x="990600" y="4876800"/>
            <a:ext cx="4800600" cy="1981200"/>
          </a:xfrm>
          <a:prstGeom prst="irregularSeal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DO NOT CHECK THE FLAT RATE BOX!</a:t>
            </a:r>
          </a:p>
        </p:txBody>
      </p:sp>
    </p:spTree>
    <p:extLst>
      <p:ext uri="{BB962C8B-B14F-4D97-AF65-F5344CB8AC3E}">
        <p14:creationId xmlns:p14="http://schemas.microsoft.com/office/powerpoint/2010/main" val="4752961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1187" y="2269456"/>
            <a:ext cx="7915275" cy="2886075"/>
          </a:xfrm>
          <a:prstGeom prst="rect">
            <a:avLst/>
          </a:prstGeom>
        </p:spPr>
      </p:pic>
      <p:pic>
        <p:nvPicPr>
          <p:cNvPr id="10" name="Picture 9"/>
          <p:cNvPicPr>
            <a:picLocks noChangeAspect="1"/>
          </p:cNvPicPr>
          <p:nvPr/>
        </p:nvPicPr>
        <p:blipFill>
          <a:blip r:embed="rId3" cstate="email"/>
          <a:stretch>
            <a:fillRect/>
          </a:stretch>
        </p:blipFill>
        <p:spPr>
          <a:xfrm>
            <a:off x="457200" y="6172200"/>
            <a:ext cx="365760" cy="365760"/>
          </a:xfrm>
          <a:prstGeom prst="rect">
            <a:avLst/>
          </a:prstGeom>
        </p:spPr>
      </p:pic>
      <p:sp>
        <p:nvSpPr>
          <p:cNvPr id="11" name="Title 1"/>
          <p:cNvSpPr>
            <a:spLocks noGrp="1"/>
          </p:cNvSpPr>
          <p:nvPr>
            <p:ph type="title"/>
          </p:nvPr>
        </p:nvSpPr>
        <p:spPr>
          <a:xfrm>
            <a:off x="457200" y="274638"/>
            <a:ext cx="8229600" cy="639762"/>
          </a:xfrm>
        </p:spPr>
        <p:txBody>
          <a:bodyPr>
            <a:normAutofit fontScale="90000"/>
          </a:bodyPr>
          <a:lstStyle/>
          <a:p>
            <a:r>
              <a:rPr lang="en-US" sz="4000" dirty="0"/>
              <a:t>Cadet Payment Request - </a:t>
            </a:r>
            <a:r>
              <a:rPr lang="en-US" altLang="en-US" sz="4000" dirty="0"/>
              <a:t>T&amp;F</a:t>
            </a:r>
            <a:endParaRPr lang="en-US" sz="4000" dirty="0"/>
          </a:p>
        </p:txBody>
      </p:sp>
      <p:sp>
        <p:nvSpPr>
          <p:cNvPr id="2" name="Rectangle 1"/>
          <p:cNvSpPr/>
          <p:nvPr/>
        </p:nvSpPr>
        <p:spPr>
          <a:xfrm>
            <a:off x="304800" y="1115285"/>
            <a:ext cx="7467600" cy="830997"/>
          </a:xfrm>
          <a:prstGeom prst="rect">
            <a:avLst/>
          </a:prstGeom>
        </p:spPr>
        <p:txBody>
          <a:bodyPr wrap="square">
            <a:spAutoFit/>
          </a:bodyPr>
          <a:lstStyle/>
          <a:p>
            <a:pPr lvl="1" indent="-457200">
              <a:spcBef>
                <a:spcPts val="600"/>
              </a:spcBef>
              <a:buFont typeface="Wingdings" panose="05000000000000000000" pitchFamily="2" charset="2"/>
              <a:buChar char="Ø"/>
            </a:pPr>
            <a:r>
              <a:rPr lang="en-US" altLang="en-US" sz="2400" dirty="0">
                <a:cs typeface="Arial" panose="020B0604020202020204" pitchFamily="34" charset="0"/>
              </a:rPr>
              <a:t>Cadets who select Tuition and Fees will then add courses to the Cadet Payment Request</a:t>
            </a:r>
          </a:p>
        </p:txBody>
      </p:sp>
      <p:sp>
        <p:nvSpPr>
          <p:cNvPr id="9" name="Rounded Rectangular Callout 8"/>
          <p:cNvSpPr/>
          <p:nvPr/>
        </p:nvSpPr>
        <p:spPr>
          <a:xfrm>
            <a:off x="3886200" y="5172075"/>
            <a:ext cx="1905000" cy="990600"/>
          </a:xfrm>
          <a:prstGeom prst="wedgeRoundRectCallout">
            <a:avLst>
              <a:gd name="adj1" fmla="val 65808"/>
              <a:gd name="adj2" fmla="val -106594"/>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Select “Add Courses”</a:t>
            </a:r>
          </a:p>
        </p:txBody>
      </p:sp>
    </p:spTree>
    <p:extLst>
      <p:ext uri="{BB962C8B-B14F-4D97-AF65-F5344CB8AC3E}">
        <p14:creationId xmlns:p14="http://schemas.microsoft.com/office/powerpoint/2010/main" val="4752961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09550" y="1622127"/>
            <a:ext cx="8782050" cy="4562475"/>
          </a:xfrm>
          <a:prstGeom prst="rect">
            <a:avLst/>
          </a:prstGeom>
        </p:spPr>
      </p:pic>
      <p:pic>
        <p:nvPicPr>
          <p:cNvPr id="9" name="Picture 8"/>
          <p:cNvPicPr>
            <a:picLocks noChangeAspect="1"/>
          </p:cNvPicPr>
          <p:nvPr/>
        </p:nvPicPr>
        <p:blipFill>
          <a:blip r:embed="rId3" cstate="email"/>
          <a:stretch>
            <a:fillRect/>
          </a:stretch>
        </p:blipFill>
        <p:spPr>
          <a:xfrm>
            <a:off x="457200" y="6172200"/>
            <a:ext cx="365760" cy="365760"/>
          </a:xfrm>
          <a:prstGeom prst="rect">
            <a:avLst/>
          </a:prstGeom>
        </p:spPr>
      </p:pic>
      <p:sp>
        <p:nvSpPr>
          <p:cNvPr id="3" name="Content Placeholder 2"/>
          <p:cNvSpPr>
            <a:spLocks noGrp="1"/>
          </p:cNvSpPr>
          <p:nvPr>
            <p:ph idx="1"/>
          </p:nvPr>
        </p:nvSpPr>
        <p:spPr>
          <a:xfrm>
            <a:off x="-76200" y="1219200"/>
            <a:ext cx="8870950" cy="5486400"/>
          </a:xfrm>
        </p:spPr>
        <p:txBody>
          <a:bodyPr/>
          <a:lstStyle/>
          <a:p>
            <a:pPr marL="0" indent="0">
              <a:buNone/>
            </a:pPr>
            <a:endParaRPr lang="en-US" dirty="0"/>
          </a:p>
          <a:p>
            <a:pPr marL="0" indent="0">
              <a:buNone/>
            </a:pPr>
            <a:endParaRPr lang="en-US" dirty="0"/>
          </a:p>
        </p:txBody>
      </p:sp>
      <p:sp>
        <p:nvSpPr>
          <p:cNvPr id="8" name="Rounded Rectangle 7"/>
          <p:cNvSpPr/>
          <p:nvPr/>
        </p:nvSpPr>
        <p:spPr>
          <a:xfrm>
            <a:off x="6642344" y="1905000"/>
            <a:ext cx="2362200" cy="609600"/>
          </a:xfrm>
          <a:prstGeom prst="roundRect">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5">
                    <a:lumMod val="75000"/>
                  </a:schemeClr>
                </a:solidFill>
                <a:latin typeface="Arial" panose="020B0604020202020204" pitchFamily="34" charset="0"/>
                <a:cs typeface="Arial" panose="020B0604020202020204" pitchFamily="34" charset="0"/>
              </a:rPr>
              <a:t>Listing of Courses from the Course Planner</a:t>
            </a:r>
          </a:p>
        </p:txBody>
      </p:sp>
      <p:cxnSp>
        <p:nvCxnSpPr>
          <p:cNvPr id="5" name="Straight Arrow Connector 4"/>
          <p:cNvCxnSpPr>
            <a:stCxn id="8" idx="1"/>
          </p:cNvCxnSpPr>
          <p:nvPr/>
        </p:nvCxnSpPr>
        <p:spPr>
          <a:xfrm flipH="1">
            <a:off x="5486400" y="2209800"/>
            <a:ext cx="1155944" cy="213360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Rounded Rectangular Callout 13"/>
          <p:cNvSpPr/>
          <p:nvPr/>
        </p:nvSpPr>
        <p:spPr>
          <a:xfrm>
            <a:off x="1219200" y="2895600"/>
            <a:ext cx="2438400" cy="1098550"/>
          </a:xfrm>
          <a:prstGeom prst="wedgeRoundRectCallout">
            <a:avLst>
              <a:gd name="adj1" fmla="val -58875"/>
              <a:gd name="adj2" fmla="val 87050"/>
              <a:gd name="adj3" fmla="val 16667"/>
            </a:avLst>
          </a:prstGeom>
          <a:solidFill>
            <a:srgbClr val="D4E2F4"/>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You will click “Add to CPR” for the courses you want to be paid for the selected term</a:t>
            </a:r>
          </a:p>
        </p:txBody>
      </p:sp>
      <p:sp>
        <p:nvSpPr>
          <p:cNvPr id="11" name="Title 1"/>
          <p:cNvSpPr txBox="1">
            <a:spLocks/>
          </p:cNvSpPr>
          <p:nvPr/>
        </p:nvSpPr>
        <p:spPr bwMode="auto">
          <a:xfrm>
            <a:off x="457200" y="294167"/>
            <a:ext cx="8229600" cy="639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fontScale="90000" lnSpcReduction="1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Arial" pitchFamily="34" charset="0"/>
                <a:ea typeface="+mj-ea"/>
                <a:cs typeface="Arial" pitchFamily="34" charset="0"/>
              </a:rPr>
              <a:t>Cadet Payment Request - </a:t>
            </a:r>
            <a:r>
              <a:rPr kumimoji="0" lang="en-US" altLang="en-US" sz="4000" b="1" i="0" u="none" strike="noStrike" kern="1200" cap="none" spc="0" normalizeH="0" baseline="0" noProof="0" dirty="0">
                <a:ln>
                  <a:noFill/>
                </a:ln>
                <a:solidFill>
                  <a:schemeClr val="tx1"/>
                </a:solidFill>
                <a:effectLst/>
                <a:uLnTx/>
                <a:uFillTx/>
                <a:latin typeface="Arial" pitchFamily="34" charset="0"/>
                <a:ea typeface="+mj-ea"/>
                <a:cs typeface="Arial" pitchFamily="34" charset="0"/>
              </a:rPr>
              <a:t>T&amp;F</a:t>
            </a:r>
            <a:endParaRPr kumimoji="0" lang="en-US" sz="4000" b="1"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val="36816357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5556" y="1621466"/>
            <a:ext cx="8782050" cy="4562475"/>
          </a:xfrm>
          <a:prstGeom prst="rect">
            <a:avLst/>
          </a:prstGeom>
        </p:spPr>
      </p:pic>
      <p:pic>
        <p:nvPicPr>
          <p:cNvPr id="10" name="Picture 9"/>
          <p:cNvPicPr>
            <a:picLocks noChangeAspect="1"/>
          </p:cNvPicPr>
          <p:nvPr/>
        </p:nvPicPr>
        <p:blipFill>
          <a:blip r:embed="rId3" cstate="email"/>
          <a:stretch>
            <a:fillRect/>
          </a:stretch>
        </p:blipFill>
        <p:spPr>
          <a:xfrm>
            <a:off x="457200" y="6172200"/>
            <a:ext cx="365760" cy="365760"/>
          </a:xfrm>
          <a:prstGeom prst="rect">
            <a:avLst/>
          </a:prstGeom>
        </p:spPr>
      </p:pic>
      <p:sp>
        <p:nvSpPr>
          <p:cNvPr id="11" name="Title 1"/>
          <p:cNvSpPr>
            <a:spLocks noGrp="1"/>
          </p:cNvSpPr>
          <p:nvPr>
            <p:ph type="title"/>
          </p:nvPr>
        </p:nvSpPr>
        <p:spPr>
          <a:xfrm>
            <a:off x="457200" y="274638"/>
            <a:ext cx="8229600" cy="639762"/>
          </a:xfrm>
        </p:spPr>
        <p:txBody>
          <a:bodyPr>
            <a:normAutofit fontScale="90000"/>
          </a:bodyPr>
          <a:lstStyle/>
          <a:p>
            <a:pPr lvl="0">
              <a:defRPr/>
            </a:pPr>
            <a:r>
              <a:rPr lang="en-US" sz="4000" dirty="0"/>
              <a:t>Cadet Payment Request - </a:t>
            </a:r>
            <a:r>
              <a:rPr lang="en-US" altLang="en-US" sz="4000" dirty="0"/>
              <a:t>T&amp;F</a:t>
            </a:r>
            <a:endParaRPr lang="en-US" sz="4000" dirty="0"/>
          </a:p>
        </p:txBody>
      </p:sp>
      <p:sp>
        <p:nvSpPr>
          <p:cNvPr id="3" name="Content Placeholder 2"/>
          <p:cNvSpPr>
            <a:spLocks noGrp="1"/>
          </p:cNvSpPr>
          <p:nvPr>
            <p:ph idx="1"/>
          </p:nvPr>
        </p:nvSpPr>
        <p:spPr>
          <a:xfrm>
            <a:off x="-8626" y="1088913"/>
            <a:ext cx="8870950" cy="5486400"/>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9" name="Rounded Rectangular Callout 8"/>
          <p:cNvSpPr/>
          <p:nvPr/>
        </p:nvSpPr>
        <p:spPr>
          <a:xfrm>
            <a:off x="1295400" y="3124200"/>
            <a:ext cx="2262996" cy="869950"/>
          </a:xfrm>
          <a:prstGeom prst="wedgeRoundRectCallout">
            <a:avLst>
              <a:gd name="adj1" fmla="val -58875"/>
              <a:gd name="adj2" fmla="val 87050"/>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The “Add to CPR” will be grayed once courses are selected</a:t>
            </a:r>
          </a:p>
        </p:txBody>
      </p:sp>
      <p:sp>
        <p:nvSpPr>
          <p:cNvPr id="7" name="Rounded Rectangular Callout 6"/>
          <p:cNvSpPr/>
          <p:nvPr/>
        </p:nvSpPr>
        <p:spPr>
          <a:xfrm>
            <a:off x="6858000" y="2057400"/>
            <a:ext cx="2057400" cy="685800"/>
          </a:xfrm>
          <a:prstGeom prst="wedgeRoundRectCallout">
            <a:avLst>
              <a:gd name="adj1" fmla="val -58358"/>
              <a:gd name="adj2" fmla="val 93252"/>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5">
                    <a:lumMod val="75000"/>
                  </a:schemeClr>
                </a:solidFill>
                <a:latin typeface="Arial" panose="020B0604020202020204" pitchFamily="34" charset="0"/>
                <a:cs typeface="Arial" panose="020B0604020202020204" pitchFamily="34" charset="0"/>
              </a:rPr>
              <a:t>Return to CPR after all courses have been added</a:t>
            </a:r>
          </a:p>
        </p:txBody>
      </p:sp>
      <p:sp>
        <p:nvSpPr>
          <p:cNvPr id="8" name="TextBox 7"/>
          <p:cNvSpPr txBox="1"/>
          <p:nvPr/>
        </p:nvSpPr>
        <p:spPr>
          <a:xfrm>
            <a:off x="381000" y="6096000"/>
            <a:ext cx="8153400" cy="830997"/>
          </a:xfrm>
          <a:prstGeom prst="rect">
            <a:avLst/>
          </a:prstGeom>
          <a:noFill/>
        </p:spPr>
        <p:txBody>
          <a:bodyPr wrap="square" rtlCol="0">
            <a:spAutoFit/>
          </a:bodyPr>
          <a:lstStyle/>
          <a:p>
            <a:pPr algn="ctr"/>
            <a:r>
              <a:rPr lang="en-US" sz="1600" dirty="0"/>
              <a:t>Add one “SFEE” course to the CPR. SFEE 100 and 101 are for freshmen first and second semester, 200 and 201 are for sophomore first and second semester, etc.</a:t>
            </a:r>
          </a:p>
          <a:p>
            <a:pPr algn="ctr"/>
            <a:r>
              <a:rPr lang="en-US" sz="1600" dirty="0"/>
              <a:t>You cannot reuse a course that you submitted in a previous CPR.</a:t>
            </a:r>
          </a:p>
        </p:txBody>
      </p:sp>
    </p:spTree>
    <p:extLst>
      <p:ext uri="{BB962C8B-B14F-4D97-AF65-F5344CB8AC3E}">
        <p14:creationId xmlns:p14="http://schemas.microsoft.com/office/powerpoint/2010/main" val="18268113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93143" y="1051380"/>
            <a:ext cx="8870950" cy="5486400"/>
          </a:xfrm>
        </p:spPr>
        <p:txBody>
          <a:bodyPr/>
          <a:lstStyle/>
          <a:p>
            <a:pPr marL="0" indent="0">
              <a:buNone/>
            </a:pPr>
            <a:endParaRPr lang="en-US" dirty="0"/>
          </a:p>
          <a:p>
            <a:pPr marL="0" indent="0">
              <a:buNone/>
            </a:pPr>
            <a:endParaRPr lang="en-US" dirty="0"/>
          </a:p>
          <a:p>
            <a:pPr marL="0" indent="0">
              <a:buNone/>
            </a:pPr>
            <a:endParaRPr lang="en-US" dirty="0"/>
          </a:p>
        </p:txBody>
      </p:sp>
      <p:pic>
        <p:nvPicPr>
          <p:cNvPr id="10" name="Picture 9" descr="GAE CPR Slide 35.jpg"/>
          <p:cNvPicPr>
            <a:picLocks noChangeAspect="1"/>
          </p:cNvPicPr>
          <p:nvPr/>
        </p:nvPicPr>
        <p:blipFill>
          <a:blip r:embed="rId2" cstate="screen"/>
          <a:stretch>
            <a:fillRect/>
          </a:stretch>
        </p:blipFill>
        <p:spPr>
          <a:xfrm>
            <a:off x="571500" y="1504950"/>
            <a:ext cx="8020050" cy="4876800"/>
          </a:xfrm>
          <a:prstGeom prst="rect">
            <a:avLst/>
          </a:prstGeom>
        </p:spPr>
      </p:pic>
      <p:sp>
        <p:nvSpPr>
          <p:cNvPr id="11" name="Title 1"/>
          <p:cNvSpPr>
            <a:spLocks noGrp="1"/>
          </p:cNvSpPr>
          <p:nvPr>
            <p:ph type="title"/>
          </p:nvPr>
        </p:nvSpPr>
        <p:spPr>
          <a:xfrm>
            <a:off x="457200" y="274638"/>
            <a:ext cx="8229600" cy="639762"/>
          </a:xfrm>
        </p:spPr>
        <p:txBody>
          <a:bodyPr>
            <a:normAutofit fontScale="90000"/>
          </a:bodyPr>
          <a:lstStyle/>
          <a:p>
            <a:pPr lvl="0">
              <a:defRPr/>
            </a:pPr>
            <a:r>
              <a:rPr lang="en-US" sz="4000" dirty="0"/>
              <a:t>Cadet Payment Request - </a:t>
            </a:r>
            <a:r>
              <a:rPr lang="en-US" altLang="en-US" sz="4000" dirty="0"/>
              <a:t>T&amp;F</a:t>
            </a:r>
            <a:endParaRPr lang="en-US" sz="4000" dirty="0"/>
          </a:p>
        </p:txBody>
      </p:sp>
      <p:sp>
        <p:nvSpPr>
          <p:cNvPr id="14" name="Rounded Rectangular Callout 13"/>
          <p:cNvSpPr/>
          <p:nvPr/>
        </p:nvSpPr>
        <p:spPr>
          <a:xfrm>
            <a:off x="7391400" y="3370490"/>
            <a:ext cx="1752600" cy="609600"/>
          </a:xfrm>
          <a:prstGeom prst="wedgeRoundRectCallout">
            <a:avLst>
              <a:gd name="adj1" fmla="val -56191"/>
              <a:gd name="adj2" fmla="val 131701"/>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Enter Costs (see following slides) </a:t>
            </a:r>
          </a:p>
        </p:txBody>
      </p:sp>
      <p:sp>
        <p:nvSpPr>
          <p:cNvPr id="7" name="Rounded Rectangular Callout 6"/>
          <p:cNvSpPr/>
          <p:nvPr/>
        </p:nvSpPr>
        <p:spPr>
          <a:xfrm>
            <a:off x="5029200" y="3320667"/>
            <a:ext cx="1295400" cy="609600"/>
          </a:xfrm>
          <a:prstGeom prst="wedgeRoundRectCallout">
            <a:avLst>
              <a:gd name="adj1" fmla="val -52821"/>
              <a:gd name="adj2" fmla="val 134642"/>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5">
                    <a:lumMod val="75000"/>
                  </a:schemeClr>
                </a:solidFill>
                <a:latin typeface="Arial" panose="020B0604020202020204" pitchFamily="34" charset="0"/>
                <a:cs typeface="Arial" panose="020B0604020202020204" pitchFamily="34" charset="0"/>
              </a:rPr>
              <a:t>Choose Instruction Mode</a:t>
            </a:r>
          </a:p>
        </p:txBody>
      </p:sp>
      <p:pic>
        <p:nvPicPr>
          <p:cNvPr id="8" name="Picture 7"/>
          <p:cNvPicPr>
            <a:picLocks noChangeAspect="1"/>
          </p:cNvPicPr>
          <p:nvPr/>
        </p:nvPicPr>
        <p:blipFill>
          <a:blip r:embed="rId3" cstate="email"/>
          <a:stretch>
            <a:fillRect/>
          </a:stretch>
        </p:blipFill>
        <p:spPr>
          <a:xfrm>
            <a:off x="398145" y="6416040"/>
            <a:ext cx="365760" cy="365760"/>
          </a:xfrm>
          <a:prstGeom prst="rect">
            <a:avLst/>
          </a:prstGeom>
        </p:spPr>
      </p:pic>
    </p:spTree>
    <p:extLst>
      <p:ext uri="{BB962C8B-B14F-4D97-AF65-F5344CB8AC3E}">
        <p14:creationId xmlns:p14="http://schemas.microsoft.com/office/powerpoint/2010/main" val="12004738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email"/>
          <a:stretch>
            <a:fillRect/>
          </a:stretch>
        </p:blipFill>
        <p:spPr>
          <a:xfrm>
            <a:off x="457200" y="6172200"/>
            <a:ext cx="365760" cy="365760"/>
          </a:xfrm>
          <a:prstGeom prst="rect">
            <a:avLst/>
          </a:prstGeom>
        </p:spPr>
      </p:pic>
      <p:sp>
        <p:nvSpPr>
          <p:cNvPr id="7" name="Title 1"/>
          <p:cNvSpPr>
            <a:spLocks noGrp="1"/>
          </p:cNvSpPr>
          <p:nvPr>
            <p:ph type="title"/>
          </p:nvPr>
        </p:nvSpPr>
        <p:spPr>
          <a:xfrm>
            <a:off x="457200" y="274638"/>
            <a:ext cx="8229600" cy="639762"/>
          </a:xfrm>
        </p:spPr>
        <p:txBody>
          <a:bodyPr>
            <a:normAutofit fontScale="90000"/>
          </a:bodyPr>
          <a:lstStyle/>
          <a:p>
            <a:pPr lvl="0">
              <a:defRPr/>
            </a:pPr>
            <a:r>
              <a:rPr lang="en-US" sz="4000" dirty="0"/>
              <a:t>Cadet Payment Request - </a:t>
            </a:r>
            <a:r>
              <a:rPr lang="en-US" altLang="en-US" sz="4000" dirty="0"/>
              <a:t>T&amp;F</a:t>
            </a:r>
            <a:endParaRPr lang="en-US" sz="4000" dirty="0"/>
          </a:p>
        </p:txBody>
      </p:sp>
      <p:pic>
        <p:nvPicPr>
          <p:cNvPr id="9" name="Picture 8" descr="sample bill.jpg"/>
          <p:cNvPicPr>
            <a:picLocks noChangeAspect="1"/>
          </p:cNvPicPr>
          <p:nvPr/>
        </p:nvPicPr>
        <p:blipFill>
          <a:blip r:embed="rId3" cstate="email"/>
          <a:stretch>
            <a:fillRect/>
          </a:stretch>
        </p:blipFill>
        <p:spPr>
          <a:xfrm>
            <a:off x="0" y="1076243"/>
            <a:ext cx="5181600" cy="4705514"/>
          </a:xfrm>
          <a:prstGeom prst="rect">
            <a:avLst/>
          </a:prstGeom>
        </p:spPr>
      </p:pic>
      <p:sp>
        <p:nvSpPr>
          <p:cNvPr id="12" name="Oval 11"/>
          <p:cNvSpPr/>
          <p:nvPr/>
        </p:nvSpPr>
        <p:spPr>
          <a:xfrm>
            <a:off x="304800" y="4648200"/>
            <a:ext cx="42672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4724400" y="1149489"/>
            <a:ext cx="4419600" cy="5632311"/>
          </a:xfrm>
          <a:prstGeom prst="rect">
            <a:avLst/>
          </a:prstGeom>
          <a:noFill/>
        </p:spPr>
        <p:txBody>
          <a:bodyPr wrap="square" rtlCol="0">
            <a:spAutoFit/>
          </a:bodyPr>
          <a:lstStyle/>
          <a:p>
            <a:r>
              <a:rPr lang="en-US" dirty="0"/>
              <a:t>From your semester bill, look up the line for </a:t>
            </a:r>
            <a:r>
              <a:rPr lang="en-US" u="sng" dirty="0"/>
              <a:t>Tuition</a:t>
            </a:r>
            <a:r>
              <a:rPr lang="en-US" dirty="0"/>
              <a:t>.</a:t>
            </a:r>
          </a:p>
          <a:p>
            <a:endParaRPr lang="en-US" dirty="0"/>
          </a:p>
          <a:p>
            <a:r>
              <a:rPr lang="en-US" dirty="0"/>
              <a:t>To determine the cost of each class divide the tuition amount by the number of classes that you are taking.</a:t>
            </a:r>
          </a:p>
          <a:p>
            <a:endParaRPr lang="en-US" dirty="0"/>
          </a:p>
          <a:p>
            <a:r>
              <a:rPr lang="en-US" dirty="0"/>
              <a:t>For example, this bill shows this student’s semester tuition as $9414.00.</a:t>
            </a:r>
          </a:p>
          <a:p>
            <a:endParaRPr lang="en-US" dirty="0"/>
          </a:p>
          <a:p>
            <a:r>
              <a:rPr lang="en-US" dirty="0"/>
              <a:t>If the student is taking six courses, they would divide $9414.00 by 6 or </a:t>
            </a:r>
            <a:br>
              <a:rPr lang="en-US" dirty="0"/>
            </a:br>
            <a:r>
              <a:rPr lang="en-US" dirty="0"/>
              <a:t>$9414.00 ÷ 6 = $1659.00</a:t>
            </a:r>
          </a:p>
          <a:p>
            <a:endParaRPr lang="en-US" dirty="0"/>
          </a:p>
          <a:p>
            <a:r>
              <a:rPr lang="en-US" dirty="0"/>
              <a:t>If they were taking 7 courses, then $9414.00 ÷ 7 = $ 1344.8571428; so use $1344.00 of six courses and $1350.00 for one. To find the cost of the last class, take the tuition minus $1344 times 6 or</a:t>
            </a:r>
          </a:p>
          <a:p>
            <a:r>
              <a:rPr lang="en-US" dirty="0"/>
              <a:t>$9414.00 – ($1344.00 x 6) = $1350.00.</a:t>
            </a:r>
          </a:p>
        </p:txBody>
      </p:sp>
      <p:sp>
        <p:nvSpPr>
          <p:cNvPr id="14" name="TextBox 13"/>
          <p:cNvSpPr txBox="1"/>
          <p:nvPr/>
        </p:nvSpPr>
        <p:spPr>
          <a:xfrm>
            <a:off x="457200" y="5867400"/>
            <a:ext cx="3962400" cy="646331"/>
          </a:xfrm>
          <a:prstGeom prst="rect">
            <a:avLst/>
          </a:prstGeom>
          <a:solidFill>
            <a:schemeClr val="bg1"/>
          </a:solidFill>
        </p:spPr>
        <p:txBody>
          <a:bodyPr wrap="square" rtlCol="0">
            <a:spAutoFit/>
          </a:bodyPr>
          <a:lstStyle/>
          <a:p>
            <a:r>
              <a:rPr lang="en-US" dirty="0"/>
              <a:t>The total cost for each class MUST add up EXACTLY to the tuition cost!</a:t>
            </a:r>
          </a:p>
        </p:txBody>
      </p:sp>
    </p:spTree>
    <p:extLst>
      <p:ext uri="{BB962C8B-B14F-4D97-AF65-F5344CB8AC3E}">
        <p14:creationId xmlns:p14="http://schemas.microsoft.com/office/powerpoint/2010/main" val="18778337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email"/>
          <a:stretch>
            <a:fillRect/>
          </a:stretch>
        </p:blipFill>
        <p:spPr>
          <a:xfrm>
            <a:off x="457200" y="6172200"/>
            <a:ext cx="365760" cy="365760"/>
          </a:xfrm>
          <a:prstGeom prst="rect">
            <a:avLst/>
          </a:prstGeom>
        </p:spPr>
      </p:pic>
      <p:sp>
        <p:nvSpPr>
          <p:cNvPr id="7" name="Title 1"/>
          <p:cNvSpPr>
            <a:spLocks noGrp="1"/>
          </p:cNvSpPr>
          <p:nvPr>
            <p:ph type="title"/>
          </p:nvPr>
        </p:nvSpPr>
        <p:spPr>
          <a:xfrm>
            <a:off x="457200" y="274638"/>
            <a:ext cx="8229600" cy="639762"/>
          </a:xfrm>
        </p:spPr>
        <p:txBody>
          <a:bodyPr>
            <a:normAutofit fontScale="90000"/>
          </a:bodyPr>
          <a:lstStyle/>
          <a:p>
            <a:pPr lvl="0">
              <a:defRPr/>
            </a:pPr>
            <a:r>
              <a:rPr lang="en-US" sz="4000" dirty="0"/>
              <a:t>Cadet Payment Request - </a:t>
            </a:r>
            <a:r>
              <a:rPr lang="en-US" altLang="en-US" sz="4000" dirty="0"/>
              <a:t>T&amp;F</a:t>
            </a:r>
            <a:endParaRPr lang="en-US" sz="4000" dirty="0"/>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8789" y="2057400"/>
            <a:ext cx="7332098" cy="4621010"/>
          </a:xfrm>
          <a:prstGeom prst="rect">
            <a:avLst/>
          </a:prstGeom>
          <a:noFill/>
          <a:ln w="9525">
            <a:noFill/>
            <a:miter lim="800000"/>
            <a:headEnd/>
            <a:tailEnd/>
          </a:ln>
        </p:spPr>
      </p:pic>
      <p:sp>
        <p:nvSpPr>
          <p:cNvPr id="10" name="TextBox 9"/>
          <p:cNvSpPr txBox="1"/>
          <p:nvPr/>
        </p:nvSpPr>
        <p:spPr>
          <a:xfrm>
            <a:off x="685800" y="1143000"/>
            <a:ext cx="7633935" cy="923330"/>
          </a:xfrm>
          <a:prstGeom prst="rect">
            <a:avLst/>
          </a:prstGeom>
          <a:noFill/>
        </p:spPr>
        <p:txBody>
          <a:bodyPr wrap="square" rtlCol="0">
            <a:spAutoFit/>
          </a:bodyPr>
          <a:lstStyle/>
          <a:p>
            <a:r>
              <a:rPr lang="en-US" dirty="0"/>
              <a:t>When you use the </a:t>
            </a:r>
            <a:r>
              <a:rPr lang="en-US" dirty="0" err="1"/>
              <a:t>GoArmyEd</a:t>
            </a:r>
            <a:r>
              <a:rPr lang="en-US" dirty="0"/>
              <a:t> Class Tuition Cost Calculator (Excel file),</a:t>
            </a:r>
          </a:p>
          <a:p>
            <a:r>
              <a:rPr lang="en-US" dirty="0"/>
              <a:t>enter your semester tuition in line 2, the number of classes in line 3, hit </a:t>
            </a:r>
            <a:br>
              <a:rPr lang="en-US" dirty="0"/>
            </a:br>
            <a:r>
              <a:rPr lang="en-US" dirty="0"/>
              <a:t>enter, and the program will tell you the tuition costs for your classes.  </a:t>
            </a:r>
          </a:p>
        </p:txBody>
      </p:sp>
    </p:spTree>
    <p:extLst>
      <p:ext uri="{BB962C8B-B14F-4D97-AF65-F5344CB8AC3E}">
        <p14:creationId xmlns:p14="http://schemas.microsoft.com/office/powerpoint/2010/main" val="18778337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2037" y="1662752"/>
            <a:ext cx="7019925" cy="4076700"/>
          </a:xfrm>
          <a:prstGeom prst="rect">
            <a:avLst/>
          </a:prstGeom>
        </p:spPr>
      </p:pic>
      <p:sp>
        <p:nvSpPr>
          <p:cNvPr id="3" name="Content Placeholder 2"/>
          <p:cNvSpPr>
            <a:spLocks noGrp="1"/>
          </p:cNvSpPr>
          <p:nvPr>
            <p:ph idx="1"/>
          </p:nvPr>
        </p:nvSpPr>
        <p:spPr/>
        <p:txBody>
          <a:bodyPr/>
          <a:lstStyle/>
          <a:p>
            <a:pPr marL="0" indent="0">
              <a:buNone/>
            </a:pPr>
            <a:endParaRPr lang="en-US" dirty="0"/>
          </a:p>
          <a:p>
            <a:pPr marL="0" indent="0">
              <a:buNone/>
            </a:pPr>
            <a:endParaRPr lang="en-US" dirty="0"/>
          </a:p>
        </p:txBody>
      </p:sp>
      <p:pic>
        <p:nvPicPr>
          <p:cNvPr id="7" name="Picture 6"/>
          <p:cNvPicPr>
            <a:picLocks noChangeAspect="1"/>
          </p:cNvPicPr>
          <p:nvPr/>
        </p:nvPicPr>
        <p:blipFill>
          <a:blip r:embed="rId3" cstate="email"/>
          <a:stretch>
            <a:fillRect/>
          </a:stretch>
        </p:blipFill>
        <p:spPr>
          <a:xfrm>
            <a:off x="457200" y="6172200"/>
            <a:ext cx="365760" cy="365760"/>
          </a:xfrm>
          <a:prstGeom prst="rect">
            <a:avLst/>
          </a:prstGeom>
        </p:spPr>
      </p:pic>
      <p:sp>
        <p:nvSpPr>
          <p:cNvPr id="8" name="Title 1"/>
          <p:cNvSpPr>
            <a:spLocks noGrp="1"/>
          </p:cNvSpPr>
          <p:nvPr>
            <p:ph type="title"/>
          </p:nvPr>
        </p:nvSpPr>
        <p:spPr>
          <a:xfrm>
            <a:off x="457200" y="274638"/>
            <a:ext cx="8229600" cy="639762"/>
          </a:xfrm>
        </p:spPr>
        <p:txBody>
          <a:bodyPr>
            <a:normAutofit fontScale="90000"/>
          </a:bodyPr>
          <a:lstStyle/>
          <a:p>
            <a:pPr lvl="0">
              <a:defRPr/>
            </a:pPr>
            <a:r>
              <a:rPr lang="en-US" sz="4000" dirty="0"/>
              <a:t>Cadet Payment Request - </a:t>
            </a:r>
            <a:r>
              <a:rPr lang="en-US" altLang="en-US" sz="4000" dirty="0"/>
              <a:t>T&amp;F</a:t>
            </a:r>
            <a:endParaRPr lang="en-US" sz="4000" dirty="0"/>
          </a:p>
        </p:txBody>
      </p:sp>
      <p:sp>
        <p:nvSpPr>
          <p:cNvPr id="9" name="Oval 8"/>
          <p:cNvSpPr/>
          <p:nvPr/>
        </p:nvSpPr>
        <p:spPr>
          <a:xfrm>
            <a:off x="3124200" y="4572000"/>
            <a:ext cx="12192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ular Callout 9"/>
          <p:cNvSpPr/>
          <p:nvPr/>
        </p:nvSpPr>
        <p:spPr>
          <a:xfrm>
            <a:off x="990600" y="5867400"/>
            <a:ext cx="3657599" cy="609600"/>
          </a:xfrm>
          <a:prstGeom prst="wedgeRoundRectCallout">
            <a:avLst>
              <a:gd name="adj1" fmla="val -36280"/>
              <a:gd name="adj2" fmla="val -197302"/>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1. Type the numbers “000” for “Tuition”. </a:t>
            </a:r>
          </a:p>
        </p:txBody>
      </p:sp>
      <p:sp>
        <p:nvSpPr>
          <p:cNvPr id="11" name="Rounded Rectangular Callout 10"/>
          <p:cNvSpPr/>
          <p:nvPr/>
        </p:nvSpPr>
        <p:spPr>
          <a:xfrm>
            <a:off x="5562600" y="5867400"/>
            <a:ext cx="2792269" cy="609600"/>
          </a:xfrm>
          <a:prstGeom prst="wedgeRoundRectCallout">
            <a:avLst>
              <a:gd name="adj1" fmla="val -4834"/>
              <a:gd name="adj2" fmla="val -193655"/>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2. Type the cost for the class.</a:t>
            </a:r>
          </a:p>
        </p:txBody>
      </p:sp>
    </p:spTree>
    <p:extLst>
      <p:ext uri="{BB962C8B-B14F-4D97-AF65-F5344CB8AC3E}">
        <p14:creationId xmlns:p14="http://schemas.microsoft.com/office/powerpoint/2010/main" val="19729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2037" y="1662752"/>
            <a:ext cx="7019925" cy="4076700"/>
          </a:xfrm>
          <a:prstGeom prst="rect">
            <a:avLst/>
          </a:prstGeom>
        </p:spPr>
      </p:pic>
      <p:pic>
        <p:nvPicPr>
          <p:cNvPr id="15" name="Picture 14"/>
          <p:cNvPicPr>
            <a:picLocks noChangeAspect="1"/>
          </p:cNvPicPr>
          <p:nvPr/>
        </p:nvPicPr>
        <p:blipFill>
          <a:blip r:embed="rId3" cstate="email"/>
          <a:stretch>
            <a:fillRect/>
          </a:stretch>
        </p:blipFill>
        <p:spPr>
          <a:xfrm>
            <a:off x="457200" y="6172200"/>
            <a:ext cx="365760" cy="365760"/>
          </a:xfrm>
          <a:prstGeom prst="rect">
            <a:avLst/>
          </a:prstGeom>
        </p:spPr>
      </p:pic>
      <p:sp>
        <p:nvSpPr>
          <p:cNvPr id="11" name="Title 1"/>
          <p:cNvSpPr>
            <a:spLocks noGrp="1"/>
          </p:cNvSpPr>
          <p:nvPr>
            <p:ph type="title"/>
          </p:nvPr>
        </p:nvSpPr>
        <p:spPr>
          <a:xfrm>
            <a:off x="457200" y="274638"/>
            <a:ext cx="8229600" cy="639762"/>
          </a:xfrm>
        </p:spPr>
        <p:txBody>
          <a:bodyPr>
            <a:normAutofit fontScale="90000"/>
          </a:bodyPr>
          <a:lstStyle/>
          <a:p>
            <a:pPr lvl="0">
              <a:defRPr/>
            </a:pPr>
            <a:r>
              <a:rPr lang="en-US" sz="4000" dirty="0"/>
              <a:t>Cadet Payment Request - </a:t>
            </a:r>
            <a:r>
              <a:rPr lang="en-US" altLang="en-US" sz="4000" dirty="0"/>
              <a:t>T&amp;F</a:t>
            </a:r>
            <a:endParaRPr lang="en-US" sz="4000" dirty="0"/>
          </a:p>
        </p:txBody>
      </p:sp>
      <p:sp>
        <p:nvSpPr>
          <p:cNvPr id="2" name="Content Placeholder 1"/>
          <p:cNvSpPr>
            <a:spLocks noGrp="1"/>
          </p:cNvSpPr>
          <p:nvPr>
            <p:ph idx="1"/>
          </p:nvPr>
        </p:nvSpPr>
        <p:spPr>
          <a:xfrm>
            <a:off x="493143" y="1051380"/>
            <a:ext cx="8870950" cy="5486400"/>
          </a:xfrm>
        </p:spPr>
        <p:txBody>
          <a:bodyPr/>
          <a:lstStyle/>
          <a:p>
            <a:pPr marL="0" indent="0">
              <a:buNone/>
            </a:pPr>
            <a:endParaRPr lang="en-US" dirty="0"/>
          </a:p>
          <a:p>
            <a:pPr marL="0" indent="0">
              <a:buNone/>
            </a:pPr>
            <a:endParaRPr lang="en-US" dirty="0"/>
          </a:p>
          <a:p>
            <a:pPr marL="0" indent="0">
              <a:buNone/>
            </a:pPr>
            <a:endParaRPr lang="en-US" dirty="0"/>
          </a:p>
        </p:txBody>
      </p:sp>
      <p:sp>
        <p:nvSpPr>
          <p:cNvPr id="8" name="Rounded Rectangular Callout 7"/>
          <p:cNvSpPr/>
          <p:nvPr/>
        </p:nvSpPr>
        <p:spPr>
          <a:xfrm>
            <a:off x="4267200" y="1295400"/>
            <a:ext cx="4267200" cy="1371600"/>
          </a:xfrm>
          <a:prstGeom prst="wedgeRoundRectCallout">
            <a:avLst>
              <a:gd name="adj1" fmla="val 31342"/>
              <a:gd name="adj2" fmla="val 208451"/>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If your course has a lab fee or other course fee that is a separate line item on your school bill, click “Add” to create a second line and either enter “059” for Laboratory fees or click the magnifying glass to look up the most appropriate fee code.</a:t>
            </a:r>
          </a:p>
        </p:txBody>
      </p:sp>
      <p:sp>
        <p:nvSpPr>
          <p:cNvPr id="9" name="TextBox 8"/>
          <p:cNvSpPr txBox="1"/>
          <p:nvPr/>
        </p:nvSpPr>
        <p:spPr>
          <a:xfrm>
            <a:off x="2286000" y="6019800"/>
            <a:ext cx="4572000" cy="381000"/>
          </a:xfrm>
          <a:prstGeom prst="rect">
            <a:avLst/>
          </a:prstGeom>
          <a:noFill/>
        </p:spPr>
        <p:txBody>
          <a:bodyPr wrap="square" rtlCol="0">
            <a:spAutoFit/>
          </a:bodyPr>
          <a:lstStyle/>
          <a:p>
            <a:pPr algn="ctr"/>
            <a:r>
              <a:rPr lang="en-US" dirty="0">
                <a:hlinkClick r:id="rId4" action="ppaction://hlinksldjump"/>
              </a:rPr>
              <a:t>Jump to Reimbursable Fees section</a:t>
            </a:r>
            <a:endParaRPr lang="en-US" dirty="0"/>
          </a:p>
        </p:txBody>
      </p:sp>
    </p:spTree>
    <p:extLst>
      <p:ext uri="{BB962C8B-B14F-4D97-AF65-F5344CB8AC3E}">
        <p14:creationId xmlns:p14="http://schemas.microsoft.com/office/powerpoint/2010/main" val="13327807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class with lab fee.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1143000" y="2083091"/>
            <a:ext cx="7022592" cy="4012909"/>
          </a:xfrm>
          <a:prstGeom prst="rect">
            <a:avLst/>
          </a:prstGeom>
        </p:spPr>
      </p:pic>
      <p:pic>
        <p:nvPicPr>
          <p:cNvPr id="15" name="Picture 14"/>
          <p:cNvPicPr>
            <a:picLocks noChangeAspect="1"/>
          </p:cNvPicPr>
          <p:nvPr/>
        </p:nvPicPr>
        <p:blipFill>
          <a:blip r:embed="rId3" cstate="email"/>
          <a:stretch>
            <a:fillRect/>
          </a:stretch>
        </p:blipFill>
        <p:spPr>
          <a:xfrm>
            <a:off x="457200" y="6172200"/>
            <a:ext cx="365760" cy="365760"/>
          </a:xfrm>
          <a:prstGeom prst="rect">
            <a:avLst/>
          </a:prstGeom>
        </p:spPr>
      </p:pic>
      <p:sp>
        <p:nvSpPr>
          <p:cNvPr id="11" name="Title 1"/>
          <p:cNvSpPr>
            <a:spLocks noGrp="1"/>
          </p:cNvSpPr>
          <p:nvPr>
            <p:ph type="title"/>
          </p:nvPr>
        </p:nvSpPr>
        <p:spPr>
          <a:xfrm>
            <a:off x="457200" y="274638"/>
            <a:ext cx="8229600" cy="639762"/>
          </a:xfrm>
        </p:spPr>
        <p:txBody>
          <a:bodyPr>
            <a:normAutofit fontScale="90000"/>
          </a:bodyPr>
          <a:lstStyle/>
          <a:p>
            <a:pPr lvl="0">
              <a:defRPr/>
            </a:pPr>
            <a:r>
              <a:rPr lang="en-US" sz="4000" dirty="0"/>
              <a:t>Cadet Payment Request - </a:t>
            </a:r>
            <a:r>
              <a:rPr lang="en-US" altLang="en-US" sz="4000" dirty="0"/>
              <a:t>T&amp;F</a:t>
            </a:r>
            <a:endParaRPr lang="en-US" sz="4000" dirty="0"/>
          </a:p>
        </p:txBody>
      </p:sp>
      <p:sp>
        <p:nvSpPr>
          <p:cNvPr id="2" name="Content Placeholder 1"/>
          <p:cNvSpPr>
            <a:spLocks noGrp="1"/>
          </p:cNvSpPr>
          <p:nvPr>
            <p:ph idx="1"/>
          </p:nvPr>
        </p:nvSpPr>
        <p:spPr>
          <a:xfrm>
            <a:off x="493143" y="1051380"/>
            <a:ext cx="8870950" cy="5486400"/>
          </a:xfrm>
        </p:spPr>
        <p:txBody>
          <a:bodyPr/>
          <a:lstStyle/>
          <a:p>
            <a:pPr marL="0" indent="0">
              <a:buNone/>
            </a:pPr>
            <a:endParaRPr lang="en-US" dirty="0"/>
          </a:p>
          <a:p>
            <a:pPr marL="0" indent="0">
              <a:buNone/>
            </a:pPr>
            <a:endParaRPr lang="en-US" dirty="0"/>
          </a:p>
          <a:p>
            <a:pPr marL="0" indent="0">
              <a:buNone/>
            </a:pPr>
            <a:endParaRPr lang="en-US" dirty="0"/>
          </a:p>
        </p:txBody>
      </p:sp>
      <p:sp>
        <p:nvSpPr>
          <p:cNvPr id="13" name="Rounded Rectangular Callout 12"/>
          <p:cNvSpPr/>
          <p:nvPr/>
        </p:nvSpPr>
        <p:spPr>
          <a:xfrm>
            <a:off x="3175865" y="5867400"/>
            <a:ext cx="2792269" cy="990600"/>
          </a:xfrm>
          <a:prstGeom prst="wedgeRoundRectCallout">
            <a:avLst>
              <a:gd name="adj1" fmla="val -60116"/>
              <a:gd name="adj2" fmla="val -88340"/>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3. When done, select “Return to CPR” and go to the next course</a:t>
            </a:r>
          </a:p>
        </p:txBody>
      </p:sp>
      <p:sp>
        <p:nvSpPr>
          <p:cNvPr id="12" name="TextBox 11"/>
          <p:cNvSpPr txBox="1"/>
          <p:nvPr/>
        </p:nvSpPr>
        <p:spPr>
          <a:xfrm>
            <a:off x="1066800" y="1524000"/>
            <a:ext cx="7010400" cy="369332"/>
          </a:xfrm>
          <a:prstGeom prst="rect">
            <a:avLst/>
          </a:prstGeom>
          <a:noFill/>
        </p:spPr>
        <p:txBody>
          <a:bodyPr wrap="square" rtlCol="0">
            <a:spAutoFit/>
          </a:bodyPr>
          <a:lstStyle/>
          <a:p>
            <a:r>
              <a:rPr lang="en-US" dirty="0"/>
              <a:t>Example of a course with a specified fee on the Bursar’s bill.</a:t>
            </a:r>
          </a:p>
        </p:txBody>
      </p:sp>
    </p:spTree>
    <p:extLst>
      <p:ext uri="{BB962C8B-B14F-4D97-AF65-F5344CB8AC3E}">
        <p14:creationId xmlns:p14="http://schemas.microsoft.com/office/powerpoint/2010/main" val="13327807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FA18 Fees.jpg"/>
          <p:cNvPicPr>
            <a:picLocks noChangeAspect="1"/>
          </p:cNvPicPr>
          <p:nvPr/>
        </p:nvPicPr>
        <p:blipFill>
          <a:blip r:embed="rId2" cstate="print"/>
          <a:stretch>
            <a:fillRect/>
          </a:stretch>
        </p:blipFill>
        <p:spPr>
          <a:xfrm>
            <a:off x="1119187" y="1641177"/>
            <a:ext cx="6905625" cy="3629025"/>
          </a:xfrm>
          <a:prstGeom prst="rect">
            <a:avLst/>
          </a:prstGeom>
        </p:spPr>
      </p:pic>
      <p:sp>
        <p:nvSpPr>
          <p:cNvPr id="3" name="Content Placeholder 2"/>
          <p:cNvSpPr>
            <a:spLocks noGrp="1"/>
          </p:cNvSpPr>
          <p:nvPr>
            <p:ph idx="1"/>
          </p:nvPr>
        </p:nvSpPr>
        <p:spPr/>
        <p:txBody>
          <a:bodyPr/>
          <a:lstStyle/>
          <a:p>
            <a:pPr marL="0" indent="0">
              <a:buNone/>
            </a:pPr>
            <a:endParaRPr lang="en-US" dirty="0"/>
          </a:p>
          <a:p>
            <a:pPr marL="0" indent="0">
              <a:buNone/>
            </a:pPr>
            <a:endParaRPr lang="en-US" dirty="0"/>
          </a:p>
        </p:txBody>
      </p:sp>
      <p:pic>
        <p:nvPicPr>
          <p:cNvPr id="7" name="Picture 6"/>
          <p:cNvPicPr>
            <a:picLocks noChangeAspect="1"/>
          </p:cNvPicPr>
          <p:nvPr/>
        </p:nvPicPr>
        <p:blipFill>
          <a:blip r:embed="rId3" cstate="email"/>
          <a:stretch>
            <a:fillRect/>
          </a:stretch>
        </p:blipFill>
        <p:spPr>
          <a:xfrm>
            <a:off x="457200" y="6172200"/>
            <a:ext cx="365760" cy="365760"/>
          </a:xfrm>
          <a:prstGeom prst="rect">
            <a:avLst/>
          </a:prstGeom>
        </p:spPr>
      </p:pic>
      <p:sp>
        <p:nvSpPr>
          <p:cNvPr id="8" name="Title 1"/>
          <p:cNvSpPr>
            <a:spLocks noGrp="1"/>
          </p:cNvSpPr>
          <p:nvPr>
            <p:ph type="title"/>
          </p:nvPr>
        </p:nvSpPr>
        <p:spPr>
          <a:xfrm>
            <a:off x="457200" y="274638"/>
            <a:ext cx="8229600" cy="639762"/>
          </a:xfrm>
        </p:spPr>
        <p:txBody>
          <a:bodyPr>
            <a:normAutofit fontScale="90000"/>
          </a:bodyPr>
          <a:lstStyle/>
          <a:p>
            <a:pPr lvl="0">
              <a:defRPr/>
            </a:pPr>
            <a:r>
              <a:rPr lang="en-US" sz="4000" dirty="0"/>
              <a:t>Cadet Payment Request - </a:t>
            </a:r>
            <a:r>
              <a:rPr lang="en-US" altLang="en-US" sz="4000" dirty="0"/>
              <a:t>T&amp;F</a:t>
            </a:r>
            <a:endParaRPr lang="en-US" sz="4000" dirty="0"/>
          </a:p>
        </p:txBody>
      </p:sp>
      <p:sp>
        <p:nvSpPr>
          <p:cNvPr id="9" name="Oval 8"/>
          <p:cNvSpPr/>
          <p:nvPr/>
        </p:nvSpPr>
        <p:spPr>
          <a:xfrm>
            <a:off x="2514600" y="2514600"/>
            <a:ext cx="12954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85800" y="5213499"/>
            <a:ext cx="8229600" cy="1477328"/>
          </a:xfrm>
          <a:prstGeom prst="rect">
            <a:avLst/>
          </a:prstGeom>
          <a:noFill/>
        </p:spPr>
        <p:txBody>
          <a:bodyPr wrap="square" rtlCol="0">
            <a:spAutoFit/>
          </a:bodyPr>
          <a:lstStyle/>
          <a:p>
            <a:r>
              <a:rPr lang="en-US" dirty="0"/>
              <a:t>Use codes 090 and 102. </a:t>
            </a:r>
          </a:p>
          <a:p>
            <a:r>
              <a:rPr lang="en-US" dirty="0"/>
              <a:t>090 = Student fee on the tuition bill.</a:t>
            </a:r>
          </a:p>
          <a:p>
            <a:r>
              <a:rPr lang="en-US" dirty="0"/>
              <a:t>102 = Information Technology fee on tuition bill.</a:t>
            </a:r>
          </a:p>
          <a:p>
            <a:r>
              <a:rPr lang="en-US" dirty="0"/>
              <a:t>Nurses with the “Nurse ATI Fee” on their bill, use code 059, laboratory fee.</a:t>
            </a:r>
          </a:p>
          <a:p>
            <a:r>
              <a:rPr lang="en-US" dirty="0"/>
              <a:t>(Nurses should pay University the Nurse ATI Fee now and get refunded later).</a:t>
            </a:r>
          </a:p>
        </p:txBody>
      </p:sp>
      <p:sp>
        <p:nvSpPr>
          <p:cNvPr id="2" name="TextBox 1"/>
          <p:cNvSpPr txBox="1"/>
          <p:nvPr/>
        </p:nvSpPr>
        <p:spPr>
          <a:xfrm>
            <a:off x="685800" y="1022499"/>
            <a:ext cx="8276625" cy="646331"/>
          </a:xfrm>
          <a:prstGeom prst="rect">
            <a:avLst/>
          </a:prstGeom>
          <a:noFill/>
        </p:spPr>
        <p:txBody>
          <a:bodyPr wrap="none" rtlCol="0">
            <a:spAutoFit/>
          </a:bodyPr>
          <a:lstStyle/>
          <a:p>
            <a:r>
              <a:rPr lang="en-US" dirty="0"/>
              <a:t>In the costs for “SFEE” (School Fees), enter the standard school fees.</a:t>
            </a:r>
          </a:p>
          <a:p>
            <a:r>
              <a:rPr lang="en-US" dirty="0"/>
              <a:t>Some Cadets, like nurses, may have additional fees not specified for one class. </a:t>
            </a:r>
          </a:p>
        </p:txBody>
      </p:sp>
    </p:spTree>
    <p:extLst>
      <p:ext uri="{BB962C8B-B14F-4D97-AF65-F5344CB8AC3E}">
        <p14:creationId xmlns:p14="http://schemas.microsoft.com/office/powerpoint/2010/main" val="27845304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FA18 Fees.jpg"/>
          <p:cNvPicPr>
            <a:picLocks noChangeAspect="1"/>
          </p:cNvPicPr>
          <p:nvPr/>
        </p:nvPicPr>
        <p:blipFill>
          <a:blip r:embed="rId2" cstate="print"/>
          <a:stretch>
            <a:fillRect/>
          </a:stretch>
        </p:blipFill>
        <p:spPr>
          <a:xfrm>
            <a:off x="1119187" y="1642732"/>
            <a:ext cx="6905625" cy="3629025"/>
          </a:xfrm>
          <a:prstGeom prst="rect">
            <a:avLst/>
          </a:prstGeom>
        </p:spPr>
      </p:pic>
      <p:sp>
        <p:nvSpPr>
          <p:cNvPr id="3" name="Content Placeholder 2"/>
          <p:cNvSpPr>
            <a:spLocks noGrp="1"/>
          </p:cNvSpPr>
          <p:nvPr>
            <p:ph idx="1"/>
          </p:nvPr>
        </p:nvSpPr>
        <p:spPr/>
        <p:txBody>
          <a:bodyPr/>
          <a:lstStyle/>
          <a:p>
            <a:pPr marL="0" indent="0">
              <a:buNone/>
            </a:pPr>
            <a:endParaRPr lang="en-US" dirty="0"/>
          </a:p>
          <a:p>
            <a:pPr marL="0" indent="0">
              <a:buNone/>
            </a:pPr>
            <a:endParaRPr lang="en-US" dirty="0"/>
          </a:p>
        </p:txBody>
      </p:sp>
      <p:pic>
        <p:nvPicPr>
          <p:cNvPr id="7" name="Picture 6"/>
          <p:cNvPicPr>
            <a:picLocks noChangeAspect="1"/>
          </p:cNvPicPr>
          <p:nvPr/>
        </p:nvPicPr>
        <p:blipFill>
          <a:blip r:embed="rId3" cstate="email"/>
          <a:stretch>
            <a:fillRect/>
          </a:stretch>
        </p:blipFill>
        <p:spPr>
          <a:xfrm>
            <a:off x="457200" y="6172200"/>
            <a:ext cx="365760" cy="365760"/>
          </a:xfrm>
          <a:prstGeom prst="rect">
            <a:avLst/>
          </a:prstGeom>
        </p:spPr>
      </p:pic>
      <p:sp>
        <p:nvSpPr>
          <p:cNvPr id="8" name="Title 1"/>
          <p:cNvSpPr>
            <a:spLocks noGrp="1"/>
          </p:cNvSpPr>
          <p:nvPr>
            <p:ph type="title"/>
          </p:nvPr>
        </p:nvSpPr>
        <p:spPr>
          <a:xfrm>
            <a:off x="457200" y="274638"/>
            <a:ext cx="8229600" cy="639762"/>
          </a:xfrm>
        </p:spPr>
        <p:txBody>
          <a:bodyPr>
            <a:normAutofit fontScale="90000"/>
          </a:bodyPr>
          <a:lstStyle/>
          <a:p>
            <a:pPr lvl="0">
              <a:defRPr/>
            </a:pPr>
            <a:r>
              <a:rPr lang="en-US" sz="4000" dirty="0"/>
              <a:t>Cadet Payment Request - </a:t>
            </a:r>
            <a:r>
              <a:rPr lang="en-US" altLang="en-US" sz="4000" dirty="0"/>
              <a:t>T&amp;F</a:t>
            </a:r>
            <a:endParaRPr lang="en-US" sz="4000" dirty="0"/>
          </a:p>
        </p:txBody>
      </p:sp>
      <p:sp>
        <p:nvSpPr>
          <p:cNvPr id="10" name="Rounded Rectangular Callout 9"/>
          <p:cNvSpPr/>
          <p:nvPr/>
        </p:nvSpPr>
        <p:spPr>
          <a:xfrm>
            <a:off x="3151331" y="5486400"/>
            <a:ext cx="2792269" cy="990600"/>
          </a:xfrm>
          <a:prstGeom prst="wedgeRoundRectCallout">
            <a:avLst>
              <a:gd name="adj1" fmla="val -57526"/>
              <a:gd name="adj2" fmla="val -108920"/>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Select “Return to CPR” once all fees have been added</a:t>
            </a:r>
          </a:p>
        </p:txBody>
      </p:sp>
    </p:spTree>
    <p:extLst>
      <p:ext uri="{BB962C8B-B14F-4D97-AF65-F5344CB8AC3E}">
        <p14:creationId xmlns:p14="http://schemas.microsoft.com/office/powerpoint/2010/main" val="27845304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GAE CPR SLIDE 41.jpg"/>
          <p:cNvPicPr>
            <a:picLocks noChangeAspect="1"/>
          </p:cNvPicPr>
          <p:nvPr/>
        </p:nvPicPr>
        <p:blipFill>
          <a:blip r:embed="rId2" cstate="screen"/>
          <a:stretch>
            <a:fillRect/>
          </a:stretch>
        </p:blipFill>
        <p:spPr>
          <a:xfrm>
            <a:off x="447675" y="1209675"/>
            <a:ext cx="8039100" cy="4924425"/>
          </a:xfrm>
          <a:prstGeom prst="rect">
            <a:avLst/>
          </a:prstGeom>
        </p:spPr>
      </p:pic>
      <p:sp>
        <p:nvSpPr>
          <p:cNvPr id="3" name="Content Placeholder 2"/>
          <p:cNvSpPr>
            <a:spLocks noGrp="1"/>
          </p:cNvSpPr>
          <p:nvPr>
            <p:ph idx="1"/>
          </p:nvPr>
        </p:nvSpPr>
        <p:spPr/>
        <p:txBody>
          <a:bodyPr/>
          <a:lstStyle/>
          <a:p>
            <a:pPr marL="0" indent="0">
              <a:buNone/>
            </a:pPr>
            <a:endParaRPr lang="en-US" dirty="0"/>
          </a:p>
          <a:p>
            <a:pPr marL="0" indent="0">
              <a:buNone/>
            </a:pPr>
            <a:endParaRPr lang="en-US" dirty="0"/>
          </a:p>
        </p:txBody>
      </p:sp>
      <p:pic>
        <p:nvPicPr>
          <p:cNvPr id="9" name="Picture 8"/>
          <p:cNvPicPr>
            <a:picLocks noChangeAspect="1"/>
          </p:cNvPicPr>
          <p:nvPr/>
        </p:nvPicPr>
        <p:blipFill>
          <a:blip r:embed="rId3" cstate="email"/>
          <a:stretch>
            <a:fillRect/>
          </a:stretch>
        </p:blipFill>
        <p:spPr>
          <a:xfrm>
            <a:off x="457200" y="6172200"/>
            <a:ext cx="365760" cy="365760"/>
          </a:xfrm>
          <a:prstGeom prst="rect">
            <a:avLst/>
          </a:prstGeom>
        </p:spPr>
      </p:pic>
      <p:sp>
        <p:nvSpPr>
          <p:cNvPr id="11" name="Title 1"/>
          <p:cNvSpPr>
            <a:spLocks noGrp="1"/>
          </p:cNvSpPr>
          <p:nvPr>
            <p:ph type="title"/>
          </p:nvPr>
        </p:nvSpPr>
        <p:spPr>
          <a:xfrm>
            <a:off x="457200" y="274638"/>
            <a:ext cx="8229600" cy="639762"/>
          </a:xfrm>
        </p:spPr>
        <p:txBody>
          <a:bodyPr>
            <a:normAutofit fontScale="90000"/>
          </a:bodyPr>
          <a:lstStyle/>
          <a:p>
            <a:pPr lvl="0">
              <a:defRPr/>
            </a:pPr>
            <a:r>
              <a:rPr lang="en-US" sz="4000" dirty="0"/>
              <a:t>Cadet Payment Request - </a:t>
            </a:r>
            <a:r>
              <a:rPr lang="en-US" altLang="en-US" sz="4000" dirty="0"/>
              <a:t>T&amp;F</a:t>
            </a:r>
            <a:endParaRPr lang="en-US" sz="4000" dirty="0"/>
          </a:p>
        </p:txBody>
      </p:sp>
      <p:sp>
        <p:nvSpPr>
          <p:cNvPr id="8" name="Rounded Rectangular Callout 7"/>
          <p:cNvSpPr/>
          <p:nvPr/>
        </p:nvSpPr>
        <p:spPr>
          <a:xfrm>
            <a:off x="3048000" y="5867400"/>
            <a:ext cx="2362200" cy="944880"/>
          </a:xfrm>
          <a:prstGeom prst="wedgeRoundRectCallout">
            <a:avLst>
              <a:gd name="adj1" fmla="val 63557"/>
              <a:gd name="adj2" fmla="val -46030"/>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Select “Submit” when CPR is ready for review </a:t>
            </a:r>
          </a:p>
        </p:txBody>
      </p:sp>
    </p:spTree>
    <p:extLst>
      <p:ext uri="{BB962C8B-B14F-4D97-AF65-F5344CB8AC3E}">
        <p14:creationId xmlns:p14="http://schemas.microsoft.com/office/powerpoint/2010/main" val="15136479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AE CPR SLIDE 41.jpg"/>
          <p:cNvPicPr>
            <a:picLocks noChangeAspect="1"/>
          </p:cNvPicPr>
          <p:nvPr/>
        </p:nvPicPr>
        <p:blipFill>
          <a:blip r:embed="rId2" cstate="screen"/>
          <a:stretch>
            <a:fillRect/>
          </a:stretch>
        </p:blipFill>
        <p:spPr>
          <a:xfrm>
            <a:off x="447675" y="1209675"/>
            <a:ext cx="8039100" cy="4924425"/>
          </a:xfrm>
          <a:prstGeom prst="rect">
            <a:avLst/>
          </a:prstGeom>
        </p:spPr>
      </p:pic>
      <p:sp>
        <p:nvSpPr>
          <p:cNvPr id="3" name="Content Placeholder 2"/>
          <p:cNvSpPr>
            <a:spLocks noGrp="1"/>
          </p:cNvSpPr>
          <p:nvPr>
            <p:ph idx="1"/>
          </p:nvPr>
        </p:nvSpPr>
        <p:spPr>
          <a:xfrm>
            <a:off x="136525" y="1219200"/>
            <a:ext cx="8870950" cy="5486400"/>
          </a:xfrm>
        </p:spPr>
        <p:txBody>
          <a:bodyPr/>
          <a:lstStyle/>
          <a:p>
            <a:pPr marL="0" indent="0">
              <a:buNone/>
            </a:pPr>
            <a:endParaRPr lang="en-US" dirty="0"/>
          </a:p>
          <a:p>
            <a:pPr marL="0" indent="0">
              <a:buNone/>
            </a:pPr>
            <a:endParaRPr lang="en-US" dirty="0"/>
          </a:p>
        </p:txBody>
      </p:sp>
      <p:pic>
        <p:nvPicPr>
          <p:cNvPr id="9" name="Picture 8"/>
          <p:cNvPicPr>
            <a:picLocks noChangeAspect="1"/>
          </p:cNvPicPr>
          <p:nvPr/>
        </p:nvPicPr>
        <p:blipFill>
          <a:blip r:embed="rId3" cstate="email"/>
          <a:stretch>
            <a:fillRect/>
          </a:stretch>
        </p:blipFill>
        <p:spPr>
          <a:xfrm>
            <a:off x="457200" y="6172200"/>
            <a:ext cx="365760" cy="365760"/>
          </a:xfrm>
          <a:prstGeom prst="rect">
            <a:avLst/>
          </a:prstGeom>
        </p:spPr>
      </p:pic>
      <p:sp>
        <p:nvSpPr>
          <p:cNvPr id="11" name="Title 1"/>
          <p:cNvSpPr>
            <a:spLocks noGrp="1"/>
          </p:cNvSpPr>
          <p:nvPr>
            <p:ph type="title"/>
          </p:nvPr>
        </p:nvSpPr>
        <p:spPr>
          <a:xfrm>
            <a:off x="457200" y="274638"/>
            <a:ext cx="8229600" cy="639762"/>
          </a:xfrm>
        </p:spPr>
        <p:txBody>
          <a:bodyPr>
            <a:normAutofit fontScale="90000"/>
          </a:bodyPr>
          <a:lstStyle/>
          <a:p>
            <a:pPr lvl="0">
              <a:defRPr/>
            </a:pPr>
            <a:r>
              <a:rPr lang="en-US" sz="4000" dirty="0"/>
              <a:t>Cadet Payment Request - </a:t>
            </a:r>
            <a:r>
              <a:rPr lang="en-US" altLang="en-US" sz="4000" dirty="0"/>
              <a:t>T&amp;F</a:t>
            </a:r>
            <a:endParaRPr lang="en-US" sz="4000" dirty="0"/>
          </a:p>
        </p:txBody>
      </p:sp>
      <p:sp>
        <p:nvSpPr>
          <p:cNvPr id="10" name="Rectangle 9"/>
          <p:cNvSpPr/>
          <p:nvPr/>
        </p:nvSpPr>
        <p:spPr>
          <a:xfrm>
            <a:off x="457200" y="1219200"/>
            <a:ext cx="8001000" cy="4876800"/>
          </a:xfrm>
          <a:prstGeom prst="rect">
            <a:avLst/>
          </a:prstGeom>
          <a:solidFill>
            <a:srgbClr val="757575">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ular Callout 7"/>
          <p:cNvSpPr/>
          <p:nvPr/>
        </p:nvSpPr>
        <p:spPr>
          <a:xfrm>
            <a:off x="2667000" y="5715000"/>
            <a:ext cx="2362200" cy="944880"/>
          </a:xfrm>
          <a:prstGeom prst="wedgeRoundRectCallout">
            <a:avLst>
              <a:gd name="adj1" fmla="val 85460"/>
              <a:gd name="adj2" fmla="val -66335"/>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Cadet cannot submit T&amp;F CPR  without uploading school bill</a:t>
            </a:r>
          </a:p>
        </p:txBody>
      </p:sp>
      <p:pic>
        <p:nvPicPr>
          <p:cNvPr id="1027" name="Picture 3"/>
          <p:cNvPicPr>
            <a:picLocks noChangeAspect="1" noChangeArrowheads="1"/>
          </p:cNvPicPr>
          <p:nvPr/>
        </p:nvPicPr>
        <p:blipFill>
          <a:blip r:embed="rId4" cstate="print"/>
          <a:srcRect/>
          <a:stretch>
            <a:fillRect/>
          </a:stretch>
        </p:blipFill>
        <p:spPr bwMode="auto">
          <a:xfrm>
            <a:off x="976313" y="2671763"/>
            <a:ext cx="7191375" cy="1514475"/>
          </a:xfrm>
          <a:prstGeom prst="rect">
            <a:avLst/>
          </a:prstGeom>
          <a:noFill/>
          <a:ln w="9525">
            <a:noFill/>
            <a:miter lim="800000"/>
            <a:headEnd/>
            <a:tailEnd/>
          </a:ln>
        </p:spPr>
      </p:pic>
    </p:spTree>
    <p:extLst>
      <p:ext uri="{BB962C8B-B14F-4D97-AF65-F5344CB8AC3E}">
        <p14:creationId xmlns:p14="http://schemas.microsoft.com/office/powerpoint/2010/main" val="20570354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GAE CPR SLIDE 43.jpg"/>
          <p:cNvPicPr>
            <a:picLocks noChangeAspect="1"/>
          </p:cNvPicPr>
          <p:nvPr/>
        </p:nvPicPr>
        <p:blipFill>
          <a:blip r:embed="rId2" cstate="screen"/>
          <a:stretch>
            <a:fillRect/>
          </a:stretch>
        </p:blipFill>
        <p:spPr>
          <a:xfrm>
            <a:off x="447675" y="1209675"/>
            <a:ext cx="8039100" cy="4924425"/>
          </a:xfrm>
          <a:prstGeom prst="rect">
            <a:avLst/>
          </a:prstGeom>
        </p:spPr>
      </p:pic>
      <p:pic>
        <p:nvPicPr>
          <p:cNvPr id="15" name="Picture 14"/>
          <p:cNvPicPr>
            <a:picLocks noChangeAspect="1"/>
          </p:cNvPicPr>
          <p:nvPr/>
        </p:nvPicPr>
        <p:blipFill>
          <a:blip r:embed="rId3" cstate="email"/>
          <a:stretch>
            <a:fillRect/>
          </a:stretch>
        </p:blipFill>
        <p:spPr>
          <a:xfrm>
            <a:off x="457200" y="6172200"/>
            <a:ext cx="365760" cy="365760"/>
          </a:xfrm>
          <a:prstGeom prst="rect">
            <a:avLst/>
          </a:prstGeom>
        </p:spPr>
      </p:pic>
      <p:sp>
        <p:nvSpPr>
          <p:cNvPr id="11" name="Title 1"/>
          <p:cNvSpPr>
            <a:spLocks noGrp="1"/>
          </p:cNvSpPr>
          <p:nvPr>
            <p:ph type="title"/>
          </p:nvPr>
        </p:nvSpPr>
        <p:spPr>
          <a:xfrm>
            <a:off x="457200" y="274638"/>
            <a:ext cx="8229600" cy="639762"/>
          </a:xfrm>
        </p:spPr>
        <p:txBody>
          <a:bodyPr>
            <a:normAutofit fontScale="90000"/>
          </a:bodyPr>
          <a:lstStyle/>
          <a:p>
            <a:pPr lvl="0">
              <a:defRPr/>
            </a:pPr>
            <a:r>
              <a:rPr lang="en-US" sz="4000" dirty="0"/>
              <a:t>Cadet Payment Request - </a:t>
            </a:r>
            <a:r>
              <a:rPr lang="en-US" altLang="en-US" sz="4000" dirty="0"/>
              <a:t>T&amp;F</a:t>
            </a:r>
            <a:endParaRPr lang="en-US" sz="4000" dirty="0"/>
          </a:p>
        </p:txBody>
      </p:sp>
      <p:sp>
        <p:nvSpPr>
          <p:cNvPr id="2" name="Content Placeholder 1"/>
          <p:cNvSpPr>
            <a:spLocks noGrp="1"/>
          </p:cNvSpPr>
          <p:nvPr>
            <p:ph idx="1"/>
          </p:nvPr>
        </p:nvSpPr>
        <p:spPr>
          <a:xfrm>
            <a:off x="493143" y="1051380"/>
            <a:ext cx="8870950" cy="5486400"/>
          </a:xfrm>
        </p:spPr>
        <p:txBody>
          <a:bodyPr/>
          <a:lstStyle/>
          <a:p>
            <a:pPr marL="0" indent="0">
              <a:buNone/>
            </a:pPr>
            <a:endParaRPr lang="en-US" dirty="0"/>
          </a:p>
          <a:p>
            <a:pPr marL="0" indent="0">
              <a:buNone/>
            </a:pPr>
            <a:endParaRPr lang="en-US" dirty="0"/>
          </a:p>
          <a:p>
            <a:pPr marL="0" indent="0">
              <a:buNone/>
            </a:pPr>
            <a:endParaRPr lang="en-US" dirty="0"/>
          </a:p>
        </p:txBody>
      </p:sp>
      <p:sp>
        <p:nvSpPr>
          <p:cNvPr id="13" name="Rounded Rectangular Callout 12"/>
          <p:cNvSpPr/>
          <p:nvPr/>
        </p:nvSpPr>
        <p:spPr>
          <a:xfrm>
            <a:off x="1828800" y="5715000"/>
            <a:ext cx="3097069" cy="990600"/>
          </a:xfrm>
          <a:prstGeom prst="wedgeRoundRectCallout">
            <a:avLst>
              <a:gd name="adj1" fmla="val 84928"/>
              <a:gd name="adj2" fmla="val -67628"/>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Select “Upload School Bill” to upload school billing invoice. Always include your name/date in your invoice file name.</a:t>
            </a:r>
          </a:p>
        </p:txBody>
      </p:sp>
      <p:pic>
        <p:nvPicPr>
          <p:cNvPr id="8" name="Picture 7"/>
          <p:cNvPicPr>
            <a:picLocks noChangeAspect="1"/>
          </p:cNvPicPr>
          <p:nvPr/>
        </p:nvPicPr>
        <p:blipFill>
          <a:blip r:embed="rId3" cstate="email"/>
          <a:stretch>
            <a:fillRect/>
          </a:stretch>
        </p:blipFill>
        <p:spPr>
          <a:xfrm>
            <a:off x="457200" y="6172200"/>
            <a:ext cx="365760" cy="365760"/>
          </a:xfrm>
          <a:prstGeom prst="rect">
            <a:avLst/>
          </a:prstGeom>
        </p:spPr>
      </p:pic>
    </p:spTree>
    <p:extLst>
      <p:ext uri="{BB962C8B-B14F-4D97-AF65-F5344CB8AC3E}">
        <p14:creationId xmlns:p14="http://schemas.microsoft.com/office/powerpoint/2010/main" val="15653564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AE CPR SLIDE 44.jpg"/>
          <p:cNvPicPr>
            <a:picLocks noChangeAspect="1"/>
          </p:cNvPicPr>
          <p:nvPr/>
        </p:nvPicPr>
        <p:blipFill>
          <a:blip r:embed="rId2" cstate="screen"/>
          <a:stretch>
            <a:fillRect/>
          </a:stretch>
        </p:blipFill>
        <p:spPr>
          <a:xfrm>
            <a:off x="2043112" y="2128837"/>
            <a:ext cx="5057775" cy="2600325"/>
          </a:xfrm>
          <a:prstGeom prst="rect">
            <a:avLst/>
          </a:prstGeom>
        </p:spPr>
      </p:pic>
      <p:sp>
        <p:nvSpPr>
          <p:cNvPr id="7" name="Title 1"/>
          <p:cNvSpPr>
            <a:spLocks noGrp="1"/>
          </p:cNvSpPr>
          <p:nvPr>
            <p:ph type="title"/>
          </p:nvPr>
        </p:nvSpPr>
        <p:spPr>
          <a:xfrm>
            <a:off x="457199" y="198438"/>
            <a:ext cx="8229600" cy="792162"/>
          </a:xfrm>
        </p:spPr>
        <p:txBody>
          <a:bodyPr>
            <a:normAutofit/>
          </a:bodyPr>
          <a:lstStyle/>
          <a:p>
            <a:pPr lvl="0">
              <a:defRPr/>
            </a:pPr>
            <a:r>
              <a:rPr lang="en-US" dirty="0"/>
              <a:t>Cadet Payment Request - </a:t>
            </a:r>
            <a:r>
              <a:rPr lang="en-US" altLang="en-US" dirty="0"/>
              <a:t>T&amp;F</a:t>
            </a:r>
            <a:endParaRPr lang="en-US" dirty="0"/>
          </a:p>
        </p:txBody>
      </p:sp>
      <p:sp>
        <p:nvSpPr>
          <p:cNvPr id="9" name="Rounded Rectangular Callout 8"/>
          <p:cNvSpPr/>
          <p:nvPr/>
        </p:nvSpPr>
        <p:spPr>
          <a:xfrm>
            <a:off x="3429000" y="5257800"/>
            <a:ext cx="2819400" cy="838200"/>
          </a:xfrm>
          <a:prstGeom prst="wedgeRoundRectCallout">
            <a:avLst>
              <a:gd name="adj1" fmla="val -72648"/>
              <a:gd name="adj2" fmla="val -146616"/>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Select “Attach Bill” (Browse and Upload) then “Back to CPR”</a:t>
            </a:r>
          </a:p>
        </p:txBody>
      </p:sp>
      <p:pic>
        <p:nvPicPr>
          <p:cNvPr id="5" name="Picture 4"/>
          <p:cNvPicPr>
            <a:picLocks noChangeAspect="1"/>
          </p:cNvPicPr>
          <p:nvPr/>
        </p:nvPicPr>
        <p:blipFill>
          <a:blip r:embed="rId3" cstate="email"/>
          <a:stretch>
            <a:fillRect/>
          </a:stretch>
        </p:blipFill>
        <p:spPr>
          <a:xfrm>
            <a:off x="457200" y="6172200"/>
            <a:ext cx="365760" cy="365760"/>
          </a:xfrm>
          <a:prstGeom prst="rect">
            <a:avLst/>
          </a:prstGeom>
        </p:spPr>
      </p:pic>
    </p:spTree>
    <p:extLst>
      <p:ext uri="{BB962C8B-B14F-4D97-AF65-F5344CB8AC3E}">
        <p14:creationId xmlns:p14="http://schemas.microsoft.com/office/powerpoint/2010/main" val="41883795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GAE CPR SLIDE 45.jpg"/>
          <p:cNvPicPr>
            <a:picLocks noChangeAspect="1"/>
          </p:cNvPicPr>
          <p:nvPr/>
        </p:nvPicPr>
        <p:blipFill>
          <a:blip r:embed="rId2" cstate="screen"/>
          <a:stretch>
            <a:fillRect/>
          </a:stretch>
        </p:blipFill>
        <p:spPr>
          <a:xfrm>
            <a:off x="447675" y="1209675"/>
            <a:ext cx="8039100" cy="4924425"/>
          </a:xfrm>
          <a:prstGeom prst="rect">
            <a:avLst/>
          </a:prstGeom>
        </p:spPr>
      </p:pic>
      <p:pic>
        <p:nvPicPr>
          <p:cNvPr id="15" name="Picture 14"/>
          <p:cNvPicPr>
            <a:picLocks noChangeAspect="1"/>
          </p:cNvPicPr>
          <p:nvPr/>
        </p:nvPicPr>
        <p:blipFill>
          <a:blip r:embed="rId3" cstate="email"/>
          <a:stretch>
            <a:fillRect/>
          </a:stretch>
        </p:blipFill>
        <p:spPr>
          <a:xfrm>
            <a:off x="457200" y="6172200"/>
            <a:ext cx="365760" cy="365760"/>
          </a:xfrm>
          <a:prstGeom prst="rect">
            <a:avLst/>
          </a:prstGeom>
        </p:spPr>
      </p:pic>
      <p:sp>
        <p:nvSpPr>
          <p:cNvPr id="11" name="Title 1"/>
          <p:cNvSpPr>
            <a:spLocks noGrp="1"/>
          </p:cNvSpPr>
          <p:nvPr>
            <p:ph type="title"/>
          </p:nvPr>
        </p:nvSpPr>
        <p:spPr>
          <a:xfrm>
            <a:off x="457200" y="274638"/>
            <a:ext cx="8229600" cy="639762"/>
          </a:xfrm>
        </p:spPr>
        <p:txBody>
          <a:bodyPr>
            <a:normAutofit fontScale="90000"/>
          </a:bodyPr>
          <a:lstStyle/>
          <a:p>
            <a:pPr lvl="0">
              <a:defRPr/>
            </a:pPr>
            <a:r>
              <a:rPr lang="en-US" sz="4000" dirty="0"/>
              <a:t>Cadet Payment Request - </a:t>
            </a:r>
            <a:r>
              <a:rPr lang="en-US" altLang="en-US" sz="4000" dirty="0"/>
              <a:t>T&amp;F</a:t>
            </a:r>
            <a:endParaRPr lang="en-US" sz="4000" dirty="0"/>
          </a:p>
        </p:txBody>
      </p:sp>
      <p:sp>
        <p:nvSpPr>
          <p:cNvPr id="2" name="Content Placeholder 1"/>
          <p:cNvSpPr>
            <a:spLocks noGrp="1"/>
          </p:cNvSpPr>
          <p:nvPr>
            <p:ph idx="1"/>
          </p:nvPr>
        </p:nvSpPr>
        <p:spPr>
          <a:xfrm>
            <a:off x="493143" y="1051380"/>
            <a:ext cx="8870950" cy="5486400"/>
          </a:xfrm>
        </p:spPr>
        <p:txBody>
          <a:bodyPr/>
          <a:lstStyle/>
          <a:p>
            <a:pPr marL="0" indent="0">
              <a:buNone/>
            </a:pPr>
            <a:endParaRPr lang="en-US" dirty="0"/>
          </a:p>
          <a:p>
            <a:pPr marL="0" indent="0">
              <a:buNone/>
            </a:pPr>
            <a:endParaRPr lang="en-US" dirty="0"/>
          </a:p>
          <a:p>
            <a:pPr marL="0" indent="0">
              <a:buNone/>
            </a:pPr>
            <a:endParaRPr lang="en-US" dirty="0"/>
          </a:p>
        </p:txBody>
      </p:sp>
      <p:sp>
        <p:nvSpPr>
          <p:cNvPr id="13" name="Rounded Rectangular Callout 12"/>
          <p:cNvSpPr/>
          <p:nvPr/>
        </p:nvSpPr>
        <p:spPr>
          <a:xfrm>
            <a:off x="2971800" y="5486400"/>
            <a:ext cx="1600200" cy="424545"/>
          </a:xfrm>
          <a:prstGeom prst="wedgeRoundRectCallout">
            <a:avLst>
              <a:gd name="adj1" fmla="val 122953"/>
              <a:gd name="adj2" fmla="val 48343"/>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Select “Submit”</a:t>
            </a:r>
          </a:p>
        </p:txBody>
      </p:sp>
      <p:pic>
        <p:nvPicPr>
          <p:cNvPr id="7" name="Picture 6"/>
          <p:cNvPicPr>
            <a:picLocks noChangeAspect="1"/>
          </p:cNvPicPr>
          <p:nvPr/>
        </p:nvPicPr>
        <p:blipFill>
          <a:blip r:embed="rId3" cstate="email"/>
          <a:stretch>
            <a:fillRect/>
          </a:stretch>
        </p:blipFill>
        <p:spPr>
          <a:xfrm>
            <a:off x="457200" y="6172200"/>
            <a:ext cx="365760" cy="365760"/>
          </a:xfrm>
          <a:prstGeom prst="rect">
            <a:avLst/>
          </a:prstGeom>
        </p:spPr>
      </p:pic>
    </p:spTree>
    <p:extLst>
      <p:ext uri="{BB962C8B-B14F-4D97-AF65-F5344CB8AC3E}">
        <p14:creationId xmlns:p14="http://schemas.microsoft.com/office/powerpoint/2010/main" val="30874215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GAE CPR SLIDE 45.jpg"/>
          <p:cNvPicPr>
            <a:picLocks noChangeAspect="1"/>
          </p:cNvPicPr>
          <p:nvPr/>
        </p:nvPicPr>
        <p:blipFill>
          <a:blip r:embed="rId2" cstate="screen"/>
          <a:stretch>
            <a:fillRect/>
          </a:stretch>
        </p:blipFill>
        <p:spPr>
          <a:xfrm>
            <a:off x="447675" y="1209675"/>
            <a:ext cx="8039100" cy="4924425"/>
          </a:xfrm>
          <a:prstGeom prst="rect">
            <a:avLst/>
          </a:prstGeom>
        </p:spPr>
      </p:pic>
      <p:pic>
        <p:nvPicPr>
          <p:cNvPr id="15" name="Picture 14"/>
          <p:cNvPicPr>
            <a:picLocks noChangeAspect="1"/>
          </p:cNvPicPr>
          <p:nvPr/>
        </p:nvPicPr>
        <p:blipFill>
          <a:blip r:embed="rId3" cstate="email"/>
          <a:stretch>
            <a:fillRect/>
          </a:stretch>
        </p:blipFill>
        <p:spPr>
          <a:xfrm>
            <a:off x="457200" y="6172200"/>
            <a:ext cx="365760" cy="365760"/>
          </a:xfrm>
          <a:prstGeom prst="rect">
            <a:avLst/>
          </a:prstGeom>
        </p:spPr>
      </p:pic>
      <p:sp>
        <p:nvSpPr>
          <p:cNvPr id="11" name="Title 1"/>
          <p:cNvSpPr>
            <a:spLocks noGrp="1"/>
          </p:cNvSpPr>
          <p:nvPr>
            <p:ph type="title"/>
          </p:nvPr>
        </p:nvSpPr>
        <p:spPr>
          <a:xfrm>
            <a:off x="457200" y="274638"/>
            <a:ext cx="8229600" cy="639762"/>
          </a:xfrm>
        </p:spPr>
        <p:txBody>
          <a:bodyPr>
            <a:normAutofit fontScale="90000"/>
          </a:bodyPr>
          <a:lstStyle/>
          <a:p>
            <a:pPr lvl="0">
              <a:defRPr/>
            </a:pPr>
            <a:r>
              <a:rPr lang="en-US" sz="4000" dirty="0"/>
              <a:t>Cadet Payment Request - </a:t>
            </a:r>
            <a:r>
              <a:rPr lang="en-US" altLang="en-US" sz="4000" dirty="0"/>
              <a:t>T&amp;F</a:t>
            </a:r>
            <a:endParaRPr lang="en-US" sz="4000" dirty="0"/>
          </a:p>
        </p:txBody>
      </p:sp>
      <p:sp>
        <p:nvSpPr>
          <p:cNvPr id="2" name="Content Placeholder 1"/>
          <p:cNvSpPr>
            <a:spLocks noGrp="1"/>
          </p:cNvSpPr>
          <p:nvPr>
            <p:ph idx="1"/>
          </p:nvPr>
        </p:nvSpPr>
        <p:spPr>
          <a:xfrm>
            <a:off x="493143" y="1051380"/>
            <a:ext cx="8870950" cy="5486400"/>
          </a:xfrm>
        </p:spPr>
        <p:txBody>
          <a:bodyPr/>
          <a:lstStyle/>
          <a:p>
            <a:pPr marL="0" indent="0">
              <a:buNone/>
            </a:pPr>
            <a:endParaRPr lang="en-US" dirty="0"/>
          </a:p>
          <a:p>
            <a:pPr marL="0" indent="0">
              <a:buNone/>
            </a:pPr>
            <a:endParaRPr lang="en-US" dirty="0"/>
          </a:p>
          <a:p>
            <a:pPr marL="0" indent="0">
              <a:buNone/>
            </a:pPr>
            <a:endParaRPr lang="en-US" dirty="0"/>
          </a:p>
        </p:txBody>
      </p:sp>
      <p:pic>
        <p:nvPicPr>
          <p:cNvPr id="7" name="Picture 6"/>
          <p:cNvPicPr>
            <a:picLocks noChangeAspect="1"/>
          </p:cNvPicPr>
          <p:nvPr/>
        </p:nvPicPr>
        <p:blipFill>
          <a:blip r:embed="rId3" cstate="email"/>
          <a:stretch>
            <a:fillRect/>
          </a:stretch>
        </p:blipFill>
        <p:spPr>
          <a:xfrm>
            <a:off x="457200" y="6172200"/>
            <a:ext cx="365760" cy="365760"/>
          </a:xfrm>
          <a:prstGeom prst="rect">
            <a:avLst/>
          </a:prstGeom>
        </p:spPr>
      </p:pic>
      <p:sp>
        <p:nvSpPr>
          <p:cNvPr id="9" name="Rectangle 8"/>
          <p:cNvSpPr/>
          <p:nvPr/>
        </p:nvSpPr>
        <p:spPr>
          <a:xfrm>
            <a:off x="457200" y="1219200"/>
            <a:ext cx="8001000" cy="4876800"/>
          </a:xfrm>
          <a:prstGeom prst="rect">
            <a:avLst/>
          </a:prstGeom>
          <a:solidFill>
            <a:srgbClr val="757575">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4" cstate="screen"/>
          <a:srcRect/>
          <a:stretch>
            <a:fillRect/>
          </a:stretch>
        </p:blipFill>
        <p:spPr bwMode="auto">
          <a:xfrm>
            <a:off x="3057525" y="2643188"/>
            <a:ext cx="3028950" cy="1571625"/>
          </a:xfrm>
          <a:prstGeom prst="rect">
            <a:avLst/>
          </a:prstGeom>
          <a:noFill/>
          <a:ln w="9525">
            <a:noFill/>
            <a:miter lim="800000"/>
            <a:headEnd/>
            <a:tailEnd/>
          </a:ln>
        </p:spPr>
      </p:pic>
      <p:sp>
        <p:nvSpPr>
          <p:cNvPr id="10" name="Title 1"/>
          <p:cNvSpPr txBox="1">
            <a:spLocks/>
          </p:cNvSpPr>
          <p:nvPr/>
        </p:nvSpPr>
        <p:spPr bwMode="auto">
          <a:xfrm>
            <a:off x="381000" y="6096000"/>
            <a:ext cx="8382000" cy="7159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ctr" rtl="0" eaLnBrk="1" fontAlgn="base" hangingPunct="1">
              <a:spcBef>
                <a:spcPct val="0"/>
              </a:spcBef>
              <a:spcAft>
                <a:spcPct val="0"/>
              </a:spcAft>
              <a:defRPr sz="3600" b="1" kern="1200" baseline="0">
                <a:solidFill>
                  <a:schemeClr val="tx1"/>
                </a:solidFill>
                <a:latin typeface="Arial" pitchFamily="34" charset="0"/>
                <a:ea typeface="+mj-ea"/>
                <a:cs typeface="Arial" pitchFamily="34" charset="0"/>
              </a:defRPr>
            </a:lvl1pPr>
            <a:lvl2pPr algn="ctr" rtl="0" eaLnBrk="1" fontAlgn="base" hangingPunct="1">
              <a:spcBef>
                <a:spcPct val="0"/>
              </a:spcBef>
              <a:spcAft>
                <a:spcPct val="0"/>
              </a:spcAft>
              <a:defRPr sz="4000" b="1">
                <a:solidFill>
                  <a:schemeClr val="tx1"/>
                </a:solidFill>
                <a:latin typeface="Arial" charset="0"/>
                <a:cs typeface="Arial" charset="0"/>
              </a:defRPr>
            </a:lvl2pPr>
            <a:lvl3pPr algn="ctr" rtl="0" eaLnBrk="1" fontAlgn="base" hangingPunct="1">
              <a:spcBef>
                <a:spcPct val="0"/>
              </a:spcBef>
              <a:spcAft>
                <a:spcPct val="0"/>
              </a:spcAft>
              <a:defRPr sz="4000" b="1">
                <a:solidFill>
                  <a:schemeClr val="tx1"/>
                </a:solidFill>
                <a:latin typeface="Arial" charset="0"/>
                <a:cs typeface="Arial" charset="0"/>
              </a:defRPr>
            </a:lvl3pPr>
            <a:lvl4pPr algn="ctr" rtl="0" eaLnBrk="1" fontAlgn="base" hangingPunct="1">
              <a:spcBef>
                <a:spcPct val="0"/>
              </a:spcBef>
              <a:spcAft>
                <a:spcPct val="0"/>
              </a:spcAft>
              <a:defRPr sz="4000" b="1">
                <a:solidFill>
                  <a:schemeClr val="tx1"/>
                </a:solidFill>
                <a:latin typeface="Arial" charset="0"/>
                <a:cs typeface="Arial" charset="0"/>
              </a:defRPr>
            </a:lvl4pPr>
            <a:lvl5pPr algn="ctr" rtl="0" eaLnBrk="1" fontAlgn="base" hangingPunct="1">
              <a:spcBef>
                <a:spcPct val="0"/>
              </a:spcBef>
              <a:spcAft>
                <a:spcPct val="0"/>
              </a:spcAft>
              <a:defRPr sz="4000" b="1">
                <a:solidFill>
                  <a:schemeClr val="tx1"/>
                </a:solidFill>
                <a:latin typeface="Arial" charset="0"/>
                <a:cs typeface="Arial" charset="0"/>
              </a:defRPr>
            </a:lvl5pPr>
            <a:lvl6pPr marL="457200" algn="ctr" rtl="0" eaLnBrk="1" fontAlgn="base" hangingPunct="1">
              <a:spcBef>
                <a:spcPct val="0"/>
              </a:spcBef>
              <a:spcAft>
                <a:spcPct val="0"/>
              </a:spcAft>
              <a:defRPr sz="4000" b="1">
                <a:solidFill>
                  <a:schemeClr val="tx1"/>
                </a:solidFill>
                <a:latin typeface="Arial" charset="0"/>
                <a:cs typeface="Arial" charset="0"/>
              </a:defRPr>
            </a:lvl6pPr>
            <a:lvl7pPr marL="914400" algn="ctr" rtl="0" eaLnBrk="1" fontAlgn="base" hangingPunct="1">
              <a:spcBef>
                <a:spcPct val="0"/>
              </a:spcBef>
              <a:spcAft>
                <a:spcPct val="0"/>
              </a:spcAft>
              <a:defRPr sz="4000" b="1">
                <a:solidFill>
                  <a:schemeClr val="tx1"/>
                </a:solidFill>
                <a:latin typeface="Arial" charset="0"/>
                <a:cs typeface="Arial" charset="0"/>
              </a:defRPr>
            </a:lvl7pPr>
            <a:lvl8pPr marL="1371600" algn="ctr" rtl="0" eaLnBrk="1" fontAlgn="base" hangingPunct="1">
              <a:spcBef>
                <a:spcPct val="0"/>
              </a:spcBef>
              <a:spcAft>
                <a:spcPct val="0"/>
              </a:spcAft>
              <a:defRPr sz="4000" b="1">
                <a:solidFill>
                  <a:schemeClr val="tx1"/>
                </a:solidFill>
                <a:latin typeface="Arial" charset="0"/>
                <a:cs typeface="Arial" charset="0"/>
              </a:defRPr>
            </a:lvl8pPr>
            <a:lvl9pPr marL="1828800" algn="ctr" rtl="0" eaLnBrk="1" fontAlgn="base" hangingPunct="1">
              <a:spcBef>
                <a:spcPct val="0"/>
              </a:spcBef>
              <a:spcAft>
                <a:spcPct val="0"/>
              </a:spcAft>
              <a:defRPr sz="4000" b="1">
                <a:solidFill>
                  <a:schemeClr val="tx1"/>
                </a:solidFill>
                <a:latin typeface="Arial" charset="0"/>
                <a:cs typeface="Arial" charset="0"/>
              </a:defRPr>
            </a:lvl9pPr>
          </a:lstStyle>
          <a:p>
            <a:r>
              <a:rPr lang="en-US" sz="2400" dirty="0">
                <a:solidFill>
                  <a:srgbClr val="FF0000"/>
                </a:solidFill>
              </a:rPr>
              <a:t>You have submitted your CPR for review!</a:t>
            </a:r>
          </a:p>
        </p:txBody>
      </p:sp>
    </p:spTree>
    <p:extLst>
      <p:ext uri="{BB962C8B-B14F-4D97-AF65-F5344CB8AC3E}">
        <p14:creationId xmlns:p14="http://schemas.microsoft.com/office/powerpoint/2010/main" val="3087421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5592" y="2485715"/>
            <a:ext cx="8229600" cy="3000685"/>
          </a:xfrm>
          <a:prstGeom prst="rect">
            <a:avLst/>
          </a:prstGeom>
        </p:spPr>
      </p:pic>
      <p:sp>
        <p:nvSpPr>
          <p:cNvPr id="9" name="Rectangle 8"/>
          <p:cNvSpPr/>
          <p:nvPr/>
        </p:nvSpPr>
        <p:spPr>
          <a:xfrm>
            <a:off x="152400" y="1219200"/>
            <a:ext cx="8839200" cy="1200329"/>
          </a:xfrm>
          <a:prstGeom prst="rect">
            <a:avLst/>
          </a:prstGeom>
        </p:spPr>
        <p:txBody>
          <a:bodyPr wrap="square">
            <a:spAutoFit/>
          </a:bodyPr>
          <a:lstStyle/>
          <a:p>
            <a:pPr marL="342900" lvl="1" indent="-342900">
              <a:spcBef>
                <a:spcPts val="600"/>
              </a:spcBef>
              <a:buFont typeface="Wingdings" panose="05000000000000000000" pitchFamily="2" charset="2"/>
              <a:buChar char="Ø"/>
            </a:pPr>
            <a:r>
              <a:rPr lang="en-US" altLang="en-US" sz="2400" dirty="0">
                <a:cs typeface="Arial" panose="020B0604020202020204" pitchFamily="34" charset="0"/>
              </a:rPr>
              <a:t>Cadet may select Room and Board for their scholarship benefit. They receive a $5,000 Room and Board payment for the semester, but must pay for tuition and fees themselves.</a:t>
            </a:r>
          </a:p>
        </p:txBody>
      </p:sp>
      <p:pic>
        <p:nvPicPr>
          <p:cNvPr id="10" name="Picture 9"/>
          <p:cNvPicPr>
            <a:picLocks noChangeAspect="1"/>
          </p:cNvPicPr>
          <p:nvPr/>
        </p:nvPicPr>
        <p:blipFill>
          <a:blip r:embed="rId3" cstate="email"/>
          <a:stretch>
            <a:fillRect/>
          </a:stretch>
        </p:blipFill>
        <p:spPr>
          <a:xfrm>
            <a:off x="457200" y="6172200"/>
            <a:ext cx="365760" cy="365760"/>
          </a:xfrm>
          <a:prstGeom prst="rect">
            <a:avLst/>
          </a:prstGeom>
        </p:spPr>
      </p:pic>
      <p:sp>
        <p:nvSpPr>
          <p:cNvPr id="11" name="Title 1"/>
          <p:cNvSpPr>
            <a:spLocks noGrp="1"/>
          </p:cNvSpPr>
          <p:nvPr>
            <p:ph type="title"/>
          </p:nvPr>
        </p:nvSpPr>
        <p:spPr>
          <a:xfrm>
            <a:off x="457200" y="274638"/>
            <a:ext cx="8229600" cy="639762"/>
          </a:xfrm>
        </p:spPr>
        <p:txBody>
          <a:bodyPr>
            <a:normAutofit fontScale="90000"/>
          </a:bodyPr>
          <a:lstStyle/>
          <a:p>
            <a:r>
              <a:rPr lang="en-US" sz="4000" dirty="0"/>
              <a:t>Cadet Payment Request – R&amp;B</a:t>
            </a:r>
          </a:p>
        </p:txBody>
      </p:sp>
      <p:sp>
        <p:nvSpPr>
          <p:cNvPr id="6" name="Rounded Rectangular Callout 5"/>
          <p:cNvSpPr/>
          <p:nvPr/>
        </p:nvSpPr>
        <p:spPr>
          <a:xfrm>
            <a:off x="2057400" y="4011304"/>
            <a:ext cx="2133600" cy="762000"/>
          </a:xfrm>
          <a:prstGeom prst="wedgeRoundRectCallout">
            <a:avLst>
              <a:gd name="adj1" fmla="val 82842"/>
              <a:gd name="adj2" fmla="val 41930"/>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accent5">
                    <a:lumMod val="75000"/>
                  </a:schemeClr>
                </a:solidFill>
                <a:latin typeface="Arial" panose="020B0604020202020204" pitchFamily="34" charset="0"/>
                <a:cs typeface="Arial" panose="020B0604020202020204" pitchFamily="34" charset="0"/>
              </a:rPr>
              <a:t>When you select R&amp;B it will generate a pop-up message</a:t>
            </a:r>
          </a:p>
        </p:txBody>
      </p:sp>
    </p:spTree>
    <p:extLst>
      <p:ext uri="{BB962C8B-B14F-4D97-AF65-F5344CB8AC3E}">
        <p14:creationId xmlns:p14="http://schemas.microsoft.com/office/powerpoint/2010/main" val="28306611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5592" y="2485715"/>
            <a:ext cx="8229600" cy="3000685"/>
          </a:xfrm>
          <a:prstGeom prst="rect">
            <a:avLst/>
          </a:prstGeom>
        </p:spPr>
      </p:pic>
      <p:pic>
        <p:nvPicPr>
          <p:cNvPr id="10" name="Picture 9"/>
          <p:cNvPicPr>
            <a:picLocks noChangeAspect="1"/>
          </p:cNvPicPr>
          <p:nvPr/>
        </p:nvPicPr>
        <p:blipFill>
          <a:blip r:embed="rId3" cstate="email"/>
          <a:stretch>
            <a:fillRect/>
          </a:stretch>
        </p:blipFill>
        <p:spPr>
          <a:xfrm>
            <a:off x="457200" y="6172200"/>
            <a:ext cx="365760" cy="365760"/>
          </a:xfrm>
          <a:prstGeom prst="rect">
            <a:avLst/>
          </a:prstGeom>
        </p:spPr>
      </p:pic>
      <p:sp>
        <p:nvSpPr>
          <p:cNvPr id="11" name="Title 1"/>
          <p:cNvSpPr>
            <a:spLocks noGrp="1"/>
          </p:cNvSpPr>
          <p:nvPr>
            <p:ph type="title"/>
          </p:nvPr>
        </p:nvSpPr>
        <p:spPr>
          <a:xfrm>
            <a:off x="457200" y="274638"/>
            <a:ext cx="8229600" cy="639762"/>
          </a:xfrm>
        </p:spPr>
        <p:txBody>
          <a:bodyPr>
            <a:normAutofit fontScale="90000"/>
          </a:bodyPr>
          <a:lstStyle/>
          <a:p>
            <a:r>
              <a:rPr lang="en-US" sz="4000" dirty="0"/>
              <a:t>Cadet Payment Request – R&amp;B</a:t>
            </a:r>
          </a:p>
        </p:txBody>
      </p:sp>
      <p:sp>
        <p:nvSpPr>
          <p:cNvPr id="8" name="Rectangle 7"/>
          <p:cNvSpPr/>
          <p:nvPr/>
        </p:nvSpPr>
        <p:spPr>
          <a:xfrm>
            <a:off x="465160" y="2514600"/>
            <a:ext cx="8153400" cy="2909248"/>
          </a:xfrm>
          <a:prstGeom prst="rect">
            <a:avLst/>
          </a:prstGeom>
          <a:solidFill>
            <a:srgbClr val="757575">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GAE CPR SLIDE 49 warning pop up.jpg"/>
          <p:cNvPicPr>
            <a:picLocks noChangeAspect="1"/>
          </p:cNvPicPr>
          <p:nvPr/>
        </p:nvPicPr>
        <p:blipFill>
          <a:blip r:embed="rId4" cstate="screen"/>
          <a:stretch>
            <a:fillRect/>
          </a:stretch>
        </p:blipFill>
        <p:spPr>
          <a:xfrm>
            <a:off x="2271712" y="2743200"/>
            <a:ext cx="4600575" cy="2000250"/>
          </a:xfrm>
          <a:prstGeom prst="rect">
            <a:avLst/>
          </a:prstGeom>
        </p:spPr>
      </p:pic>
    </p:spTree>
    <p:extLst>
      <p:ext uri="{BB962C8B-B14F-4D97-AF65-F5344CB8AC3E}">
        <p14:creationId xmlns:p14="http://schemas.microsoft.com/office/powerpoint/2010/main" val="31114477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818" y="228600"/>
            <a:ext cx="8229600" cy="715962"/>
          </a:xfrm>
        </p:spPr>
        <p:txBody>
          <a:bodyPr>
            <a:normAutofit/>
          </a:bodyPr>
          <a:lstStyle/>
          <a:p>
            <a:r>
              <a:rPr lang="en-US" dirty="0"/>
              <a:t>Room and Board CPR</a:t>
            </a:r>
          </a:p>
        </p:txBody>
      </p:sp>
      <p:pic>
        <p:nvPicPr>
          <p:cNvPr id="8" name="Picture 7"/>
          <p:cNvPicPr>
            <a:picLocks noChangeAspect="1"/>
          </p:cNvPicPr>
          <p:nvPr/>
        </p:nvPicPr>
        <p:blipFill>
          <a:blip r:embed="rId2" cstate="email"/>
          <a:stretch>
            <a:fillRect/>
          </a:stretch>
        </p:blipFill>
        <p:spPr>
          <a:xfrm>
            <a:off x="1901998" y="2209800"/>
            <a:ext cx="5120640" cy="4164788"/>
          </a:xfrm>
          <a:prstGeom prst="rect">
            <a:avLst/>
          </a:prstGeom>
          <a:ln>
            <a:solidFill>
              <a:schemeClr val="tx1"/>
            </a:solidFill>
          </a:ln>
        </p:spPr>
      </p:pic>
      <p:sp>
        <p:nvSpPr>
          <p:cNvPr id="9" name="Rectangle 8"/>
          <p:cNvSpPr/>
          <p:nvPr/>
        </p:nvSpPr>
        <p:spPr>
          <a:xfrm>
            <a:off x="233218" y="1066800"/>
            <a:ext cx="8458200" cy="984885"/>
          </a:xfrm>
          <a:prstGeom prst="rect">
            <a:avLst/>
          </a:prstGeom>
        </p:spPr>
        <p:txBody>
          <a:bodyPr wrap="square">
            <a:spAutoFit/>
          </a:bodyPr>
          <a:lstStyle/>
          <a:p>
            <a:pPr marL="342900" lvl="1" indent="-342900">
              <a:spcBef>
                <a:spcPts val="600"/>
              </a:spcBef>
              <a:buFont typeface="Wingdings" panose="05000000000000000000" pitchFamily="2" charset="2"/>
              <a:buChar char="Ø"/>
            </a:pPr>
            <a:r>
              <a:rPr lang="en-US" altLang="en-US" sz="1600" dirty="0">
                <a:cs typeface="Arial" panose="020B0604020202020204" pitchFamily="34" charset="0"/>
              </a:rPr>
              <a:t>Once PMS approves, you cannot change this option</a:t>
            </a:r>
          </a:p>
          <a:p>
            <a:pPr marL="342900" lvl="1" indent="-342900">
              <a:spcBef>
                <a:spcPts val="600"/>
              </a:spcBef>
              <a:buFont typeface="Wingdings" panose="05000000000000000000" pitchFamily="2" charset="2"/>
              <a:buChar char="Ø"/>
            </a:pPr>
            <a:r>
              <a:rPr lang="en-US" altLang="en-US" sz="1600" dirty="0">
                <a:cs typeface="Arial" panose="020B0604020202020204" pitchFamily="34" charset="0"/>
              </a:rPr>
              <a:t>Once PMS approves, file is routed to G8 for processing *</a:t>
            </a:r>
          </a:p>
          <a:p>
            <a:pPr marL="342900" lvl="1" indent="-342900">
              <a:spcBef>
                <a:spcPts val="600"/>
              </a:spcBef>
              <a:buFont typeface="Wingdings" panose="05000000000000000000" pitchFamily="2" charset="2"/>
              <a:buChar char="Ø"/>
            </a:pPr>
            <a:r>
              <a:rPr lang="en-US" altLang="en-US" sz="1600" dirty="0">
                <a:cs typeface="Arial" panose="020B0604020202020204" pitchFamily="34" charset="0"/>
              </a:rPr>
              <a:t>No billing invoice needed for Room and Board  </a:t>
            </a:r>
          </a:p>
        </p:txBody>
      </p:sp>
      <p:pic>
        <p:nvPicPr>
          <p:cNvPr id="6" name="Picture 5"/>
          <p:cNvPicPr>
            <a:picLocks noChangeAspect="1"/>
          </p:cNvPicPr>
          <p:nvPr/>
        </p:nvPicPr>
        <p:blipFill>
          <a:blip r:embed="rId3" cstate="email"/>
          <a:stretch>
            <a:fillRect/>
          </a:stretch>
        </p:blipFill>
        <p:spPr>
          <a:xfrm>
            <a:off x="457200" y="6172200"/>
            <a:ext cx="365760" cy="365760"/>
          </a:xfrm>
          <a:prstGeom prst="rect">
            <a:avLst/>
          </a:prstGeom>
        </p:spPr>
      </p:pic>
    </p:spTree>
    <p:extLst>
      <p:ext uri="{BB962C8B-B14F-4D97-AF65-F5344CB8AC3E}">
        <p14:creationId xmlns:p14="http://schemas.microsoft.com/office/powerpoint/2010/main" val="4147599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15962"/>
          </a:xfrm>
        </p:spPr>
        <p:txBody>
          <a:bodyPr>
            <a:normAutofit/>
          </a:bodyPr>
          <a:lstStyle/>
          <a:p>
            <a:r>
              <a:rPr lang="en-US" dirty="0">
                <a:solidFill>
                  <a:srgbClr val="FF0000"/>
                </a:solidFill>
              </a:rPr>
              <a:t>Warning Message</a:t>
            </a:r>
          </a:p>
        </p:txBody>
      </p:sp>
      <p:sp>
        <p:nvSpPr>
          <p:cNvPr id="9" name="Title 1"/>
          <p:cNvSpPr txBox="1">
            <a:spLocks/>
          </p:cNvSpPr>
          <p:nvPr/>
        </p:nvSpPr>
        <p:spPr bwMode="auto">
          <a:xfrm>
            <a:off x="457199" y="1219200"/>
            <a:ext cx="8229600" cy="7159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a:bodyPr>
          <a:lstStyle>
            <a:lvl1pPr algn="ctr" rtl="0" eaLnBrk="1" fontAlgn="base" hangingPunct="1">
              <a:spcBef>
                <a:spcPct val="0"/>
              </a:spcBef>
              <a:spcAft>
                <a:spcPct val="0"/>
              </a:spcAft>
              <a:defRPr sz="3600" b="1" kern="1200" baseline="0">
                <a:solidFill>
                  <a:schemeClr val="tx1"/>
                </a:solidFill>
                <a:latin typeface="Arial" pitchFamily="34" charset="0"/>
                <a:ea typeface="+mj-ea"/>
                <a:cs typeface="Arial" pitchFamily="34" charset="0"/>
              </a:defRPr>
            </a:lvl1pPr>
            <a:lvl2pPr algn="ctr" rtl="0" eaLnBrk="1" fontAlgn="base" hangingPunct="1">
              <a:spcBef>
                <a:spcPct val="0"/>
              </a:spcBef>
              <a:spcAft>
                <a:spcPct val="0"/>
              </a:spcAft>
              <a:defRPr sz="4000" b="1">
                <a:solidFill>
                  <a:schemeClr val="tx1"/>
                </a:solidFill>
                <a:latin typeface="Arial" charset="0"/>
                <a:cs typeface="Arial" charset="0"/>
              </a:defRPr>
            </a:lvl2pPr>
            <a:lvl3pPr algn="ctr" rtl="0" eaLnBrk="1" fontAlgn="base" hangingPunct="1">
              <a:spcBef>
                <a:spcPct val="0"/>
              </a:spcBef>
              <a:spcAft>
                <a:spcPct val="0"/>
              </a:spcAft>
              <a:defRPr sz="4000" b="1">
                <a:solidFill>
                  <a:schemeClr val="tx1"/>
                </a:solidFill>
                <a:latin typeface="Arial" charset="0"/>
                <a:cs typeface="Arial" charset="0"/>
              </a:defRPr>
            </a:lvl3pPr>
            <a:lvl4pPr algn="ctr" rtl="0" eaLnBrk="1" fontAlgn="base" hangingPunct="1">
              <a:spcBef>
                <a:spcPct val="0"/>
              </a:spcBef>
              <a:spcAft>
                <a:spcPct val="0"/>
              </a:spcAft>
              <a:defRPr sz="4000" b="1">
                <a:solidFill>
                  <a:schemeClr val="tx1"/>
                </a:solidFill>
                <a:latin typeface="Arial" charset="0"/>
                <a:cs typeface="Arial" charset="0"/>
              </a:defRPr>
            </a:lvl4pPr>
            <a:lvl5pPr algn="ctr" rtl="0" eaLnBrk="1" fontAlgn="base" hangingPunct="1">
              <a:spcBef>
                <a:spcPct val="0"/>
              </a:spcBef>
              <a:spcAft>
                <a:spcPct val="0"/>
              </a:spcAft>
              <a:defRPr sz="4000" b="1">
                <a:solidFill>
                  <a:schemeClr val="tx1"/>
                </a:solidFill>
                <a:latin typeface="Arial" charset="0"/>
                <a:cs typeface="Arial" charset="0"/>
              </a:defRPr>
            </a:lvl5pPr>
            <a:lvl6pPr marL="457200" algn="ctr" rtl="0" eaLnBrk="1" fontAlgn="base" hangingPunct="1">
              <a:spcBef>
                <a:spcPct val="0"/>
              </a:spcBef>
              <a:spcAft>
                <a:spcPct val="0"/>
              </a:spcAft>
              <a:defRPr sz="4000" b="1">
                <a:solidFill>
                  <a:schemeClr val="tx1"/>
                </a:solidFill>
                <a:latin typeface="Arial" charset="0"/>
                <a:cs typeface="Arial" charset="0"/>
              </a:defRPr>
            </a:lvl6pPr>
            <a:lvl7pPr marL="914400" algn="ctr" rtl="0" eaLnBrk="1" fontAlgn="base" hangingPunct="1">
              <a:spcBef>
                <a:spcPct val="0"/>
              </a:spcBef>
              <a:spcAft>
                <a:spcPct val="0"/>
              </a:spcAft>
              <a:defRPr sz="4000" b="1">
                <a:solidFill>
                  <a:schemeClr val="tx1"/>
                </a:solidFill>
                <a:latin typeface="Arial" charset="0"/>
                <a:cs typeface="Arial" charset="0"/>
              </a:defRPr>
            </a:lvl7pPr>
            <a:lvl8pPr marL="1371600" algn="ctr" rtl="0" eaLnBrk="1" fontAlgn="base" hangingPunct="1">
              <a:spcBef>
                <a:spcPct val="0"/>
              </a:spcBef>
              <a:spcAft>
                <a:spcPct val="0"/>
              </a:spcAft>
              <a:defRPr sz="4000" b="1">
                <a:solidFill>
                  <a:schemeClr val="tx1"/>
                </a:solidFill>
                <a:latin typeface="Arial" charset="0"/>
                <a:cs typeface="Arial" charset="0"/>
              </a:defRPr>
            </a:lvl8pPr>
            <a:lvl9pPr marL="1828800" algn="ctr" rtl="0" eaLnBrk="1" fontAlgn="base" hangingPunct="1">
              <a:spcBef>
                <a:spcPct val="0"/>
              </a:spcBef>
              <a:spcAft>
                <a:spcPct val="0"/>
              </a:spcAft>
              <a:defRPr sz="4000" b="1">
                <a:solidFill>
                  <a:schemeClr val="tx1"/>
                </a:solidFill>
                <a:latin typeface="Arial" charset="0"/>
                <a:cs typeface="Arial" charset="0"/>
              </a:defRPr>
            </a:lvl9pPr>
          </a:lstStyle>
          <a:p>
            <a:r>
              <a:rPr lang="en-US" sz="1800" dirty="0">
                <a:solidFill>
                  <a:srgbClr val="FF0000"/>
                </a:solidFill>
              </a:rPr>
              <a:t>You are on active hold and will have to pay for this CPR!</a:t>
            </a:r>
          </a:p>
        </p:txBody>
      </p:sp>
      <p:sp>
        <p:nvSpPr>
          <p:cNvPr id="11" name="Title 1"/>
          <p:cNvSpPr txBox="1">
            <a:spLocks/>
          </p:cNvSpPr>
          <p:nvPr/>
        </p:nvSpPr>
        <p:spPr bwMode="auto">
          <a:xfrm>
            <a:off x="457199" y="5183186"/>
            <a:ext cx="8382000" cy="9890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ctr" rtl="0" eaLnBrk="1" fontAlgn="base" hangingPunct="1">
              <a:spcBef>
                <a:spcPct val="0"/>
              </a:spcBef>
              <a:spcAft>
                <a:spcPct val="0"/>
              </a:spcAft>
              <a:defRPr sz="3600" b="1" kern="1200" baseline="0">
                <a:solidFill>
                  <a:schemeClr val="tx1"/>
                </a:solidFill>
                <a:latin typeface="Arial" pitchFamily="34" charset="0"/>
                <a:ea typeface="+mj-ea"/>
                <a:cs typeface="Arial" pitchFamily="34" charset="0"/>
              </a:defRPr>
            </a:lvl1pPr>
            <a:lvl2pPr algn="ctr" rtl="0" eaLnBrk="1" fontAlgn="base" hangingPunct="1">
              <a:spcBef>
                <a:spcPct val="0"/>
              </a:spcBef>
              <a:spcAft>
                <a:spcPct val="0"/>
              </a:spcAft>
              <a:defRPr sz="4000" b="1">
                <a:solidFill>
                  <a:schemeClr val="tx1"/>
                </a:solidFill>
                <a:latin typeface="Arial" charset="0"/>
                <a:cs typeface="Arial" charset="0"/>
              </a:defRPr>
            </a:lvl2pPr>
            <a:lvl3pPr algn="ctr" rtl="0" eaLnBrk="1" fontAlgn="base" hangingPunct="1">
              <a:spcBef>
                <a:spcPct val="0"/>
              </a:spcBef>
              <a:spcAft>
                <a:spcPct val="0"/>
              </a:spcAft>
              <a:defRPr sz="4000" b="1">
                <a:solidFill>
                  <a:schemeClr val="tx1"/>
                </a:solidFill>
                <a:latin typeface="Arial" charset="0"/>
                <a:cs typeface="Arial" charset="0"/>
              </a:defRPr>
            </a:lvl3pPr>
            <a:lvl4pPr algn="ctr" rtl="0" eaLnBrk="1" fontAlgn="base" hangingPunct="1">
              <a:spcBef>
                <a:spcPct val="0"/>
              </a:spcBef>
              <a:spcAft>
                <a:spcPct val="0"/>
              </a:spcAft>
              <a:defRPr sz="4000" b="1">
                <a:solidFill>
                  <a:schemeClr val="tx1"/>
                </a:solidFill>
                <a:latin typeface="Arial" charset="0"/>
                <a:cs typeface="Arial" charset="0"/>
              </a:defRPr>
            </a:lvl4pPr>
            <a:lvl5pPr algn="ctr" rtl="0" eaLnBrk="1" fontAlgn="base" hangingPunct="1">
              <a:spcBef>
                <a:spcPct val="0"/>
              </a:spcBef>
              <a:spcAft>
                <a:spcPct val="0"/>
              </a:spcAft>
              <a:defRPr sz="4000" b="1">
                <a:solidFill>
                  <a:schemeClr val="tx1"/>
                </a:solidFill>
                <a:latin typeface="Arial" charset="0"/>
                <a:cs typeface="Arial" charset="0"/>
              </a:defRPr>
            </a:lvl5pPr>
            <a:lvl6pPr marL="457200" algn="ctr" rtl="0" eaLnBrk="1" fontAlgn="base" hangingPunct="1">
              <a:spcBef>
                <a:spcPct val="0"/>
              </a:spcBef>
              <a:spcAft>
                <a:spcPct val="0"/>
              </a:spcAft>
              <a:defRPr sz="4000" b="1">
                <a:solidFill>
                  <a:schemeClr val="tx1"/>
                </a:solidFill>
                <a:latin typeface="Arial" charset="0"/>
                <a:cs typeface="Arial" charset="0"/>
              </a:defRPr>
            </a:lvl6pPr>
            <a:lvl7pPr marL="914400" algn="ctr" rtl="0" eaLnBrk="1" fontAlgn="base" hangingPunct="1">
              <a:spcBef>
                <a:spcPct val="0"/>
              </a:spcBef>
              <a:spcAft>
                <a:spcPct val="0"/>
              </a:spcAft>
              <a:defRPr sz="4000" b="1">
                <a:solidFill>
                  <a:schemeClr val="tx1"/>
                </a:solidFill>
                <a:latin typeface="Arial" charset="0"/>
                <a:cs typeface="Arial" charset="0"/>
              </a:defRPr>
            </a:lvl7pPr>
            <a:lvl8pPr marL="1371600" algn="ctr" rtl="0" eaLnBrk="1" fontAlgn="base" hangingPunct="1">
              <a:spcBef>
                <a:spcPct val="0"/>
              </a:spcBef>
              <a:spcAft>
                <a:spcPct val="0"/>
              </a:spcAft>
              <a:defRPr sz="4000" b="1">
                <a:solidFill>
                  <a:schemeClr val="tx1"/>
                </a:solidFill>
                <a:latin typeface="Arial" charset="0"/>
                <a:cs typeface="Arial" charset="0"/>
              </a:defRPr>
            </a:lvl8pPr>
            <a:lvl9pPr marL="1828800" algn="ctr" rtl="0" eaLnBrk="1" fontAlgn="base" hangingPunct="1">
              <a:spcBef>
                <a:spcPct val="0"/>
              </a:spcBef>
              <a:spcAft>
                <a:spcPct val="0"/>
              </a:spcAft>
              <a:defRPr sz="4000" b="1">
                <a:solidFill>
                  <a:schemeClr val="tx1"/>
                </a:solidFill>
                <a:latin typeface="Arial" charset="0"/>
                <a:cs typeface="Arial" charset="0"/>
              </a:defRPr>
            </a:lvl9pPr>
          </a:lstStyle>
          <a:p>
            <a:r>
              <a:rPr lang="en-US" sz="2400" dirty="0">
                <a:solidFill>
                  <a:srgbClr val="FF0000"/>
                </a:solidFill>
              </a:rPr>
              <a:t>Overrides will also apply to online course over 25%, Study Abroad, and failed courses! PMS can approve Overrides!*</a:t>
            </a:r>
          </a:p>
        </p:txBody>
      </p:sp>
      <p:pic>
        <p:nvPicPr>
          <p:cNvPr id="13" name="Picture 12"/>
          <p:cNvPicPr>
            <a:picLocks noChangeAspect="1"/>
          </p:cNvPicPr>
          <p:nvPr/>
        </p:nvPicPr>
        <p:blipFill>
          <a:blip r:embed="rId3" cstate="email"/>
          <a:stretch>
            <a:fillRect/>
          </a:stretch>
        </p:blipFill>
        <p:spPr>
          <a:xfrm>
            <a:off x="457200" y="6172200"/>
            <a:ext cx="365760" cy="365760"/>
          </a:xfrm>
          <a:prstGeom prst="rect">
            <a:avLst/>
          </a:prstGeom>
        </p:spPr>
      </p:pic>
      <p:pic>
        <p:nvPicPr>
          <p:cNvPr id="7" name="Content Placeholder 5"/>
          <p:cNvPicPr>
            <a:picLocks noGrp="1"/>
          </p:cNvPicPr>
          <p:nvPr>
            <p:ph idx="1"/>
          </p:nvPr>
        </p:nvPicPr>
        <p:blipFill>
          <a:blip r:embed="rId4" cstate="email">
            <a:extLst>
              <a:ext uri="{28A0092B-C50C-407E-A947-70E740481C1C}">
                <a14:useLocalDpi xmlns:a14="http://schemas.microsoft.com/office/drawing/2010/main"/>
              </a:ext>
            </a:extLst>
          </a:blip>
          <a:stretch>
            <a:fillRect/>
          </a:stretch>
        </p:blipFill>
        <p:spPr>
          <a:xfrm>
            <a:off x="457199" y="1935162"/>
            <a:ext cx="8229600" cy="2817917"/>
          </a:xfrm>
          <a:prstGeom prst="rect">
            <a:avLst/>
          </a:prstGeom>
        </p:spPr>
      </p:pic>
    </p:spTree>
    <p:extLst>
      <p:ext uri="{BB962C8B-B14F-4D97-AF65-F5344CB8AC3E}">
        <p14:creationId xmlns:p14="http://schemas.microsoft.com/office/powerpoint/2010/main" val="1437142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grpId="0" nodeType="afterEffect">
                                  <p:stCondLst>
                                    <p:cond delay="0"/>
                                  </p:stCondLst>
                                  <p:childTnLst>
                                    <p:anim calcmode="discrete" valueType="str">
                                      <p:cBhvr>
                                        <p:cTn id="6" dur="1000" fill="hold"/>
                                        <p:tgtEl>
                                          <p:spTgt spid="2"/>
                                        </p:tgtEl>
                                        <p:attrNameLst>
                                          <p:attrName>style.visibility</p:attrName>
                                        </p:attrNameLst>
                                      </p:cBhvr>
                                      <p:tavLst>
                                        <p:tav tm="0">
                                          <p:val>
                                            <p:strVal val="hidden"/>
                                          </p:val>
                                        </p:tav>
                                        <p:tav tm="50000">
                                          <p:val>
                                            <p:strVal val="visible"/>
                                          </p:val>
                                        </p:tav>
                                      </p:tavLst>
                                    </p:anim>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1"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15962"/>
          </a:xfrm>
        </p:spPr>
        <p:txBody>
          <a:bodyPr>
            <a:normAutofit/>
          </a:bodyPr>
          <a:lstStyle/>
          <a:p>
            <a:r>
              <a:rPr lang="en-US" dirty="0">
                <a:solidFill>
                  <a:srgbClr val="FF0000"/>
                </a:solidFill>
              </a:rPr>
              <a:t>Warning Message</a:t>
            </a:r>
          </a:p>
        </p:txBody>
      </p:sp>
      <p:sp>
        <p:nvSpPr>
          <p:cNvPr id="9" name="Title 1"/>
          <p:cNvSpPr txBox="1">
            <a:spLocks/>
          </p:cNvSpPr>
          <p:nvPr/>
        </p:nvSpPr>
        <p:spPr bwMode="auto">
          <a:xfrm>
            <a:off x="425387" y="1220787"/>
            <a:ext cx="8229600" cy="7159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a:bodyPr>
          <a:lstStyle>
            <a:lvl1pPr algn="ctr" rtl="0" eaLnBrk="1" fontAlgn="base" hangingPunct="1">
              <a:spcBef>
                <a:spcPct val="0"/>
              </a:spcBef>
              <a:spcAft>
                <a:spcPct val="0"/>
              </a:spcAft>
              <a:defRPr sz="3600" b="1" kern="1200" baseline="0">
                <a:solidFill>
                  <a:schemeClr val="tx1"/>
                </a:solidFill>
                <a:latin typeface="Arial" pitchFamily="34" charset="0"/>
                <a:ea typeface="+mj-ea"/>
                <a:cs typeface="Arial" pitchFamily="34" charset="0"/>
              </a:defRPr>
            </a:lvl1pPr>
            <a:lvl2pPr algn="ctr" rtl="0" eaLnBrk="1" fontAlgn="base" hangingPunct="1">
              <a:spcBef>
                <a:spcPct val="0"/>
              </a:spcBef>
              <a:spcAft>
                <a:spcPct val="0"/>
              </a:spcAft>
              <a:defRPr sz="4000" b="1">
                <a:solidFill>
                  <a:schemeClr val="tx1"/>
                </a:solidFill>
                <a:latin typeface="Arial" charset="0"/>
                <a:cs typeface="Arial" charset="0"/>
              </a:defRPr>
            </a:lvl2pPr>
            <a:lvl3pPr algn="ctr" rtl="0" eaLnBrk="1" fontAlgn="base" hangingPunct="1">
              <a:spcBef>
                <a:spcPct val="0"/>
              </a:spcBef>
              <a:spcAft>
                <a:spcPct val="0"/>
              </a:spcAft>
              <a:defRPr sz="4000" b="1">
                <a:solidFill>
                  <a:schemeClr val="tx1"/>
                </a:solidFill>
                <a:latin typeface="Arial" charset="0"/>
                <a:cs typeface="Arial" charset="0"/>
              </a:defRPr>
            </a:lvl3pPr>
            <a:lvl4pPr algn="ctr" rtl="0" eaLnBrk="1" fontAlgn="base" hangingPunct="1">
              <a:spcBef>
                <a:spcPct val="0"/>
              </a:spcBef>
              <a:spcAft>
                <a:spcPct val="0"/>
              </a:spcAft>
              <a:defRPr sz="4000" b="1">
                <a:solidFill>
                  <a:schemeClr val="tx1"/>
                </a:solidFill>
                <a:latin typeface="Arial" charset="0"/>
                <a:cs typeface="Arial" charset="0"/>
              </a:defRPr>
            </a:lvl4pPr>
            <a:lvl5pPr algn="ctr" rtl="0" eaLnBrk="1" fontAlgn="base" hangingPunct="1">
              <a:spcBef>
                <a:spcPct val="0"/>
              </a:spcBef>
              <a:spcAft>
                <a:spcPct val="0"/>
              </a:spcAft>
              <a:defRPr sz="4000" b="1">
                <a:solidFill>
                  <a:schemeClr val="tx1"/>
                </a:solidFill>
                <a:latin typeface="Arial" charset="0"/>
                <a:cs typeface="Arial" charset="0"/>
              </a:defRPr>
            </a:lvl5pPr>
            <a:lvl6pPr marL="457200" algn="ctr" rtl="0" eaLnBrk="1" fontAlgn="base" hangingPunct="1">
              <a:spcBef>
                <a:spcPct val="0"/>
              </a:spcBef>
              <a:spcAft>
                <a:spcPct val="0"/>
              </a:spcAft>
              <a:defRPr sz="4000" b="1">
                <a:solidFill>
                  <a:schemeClr val="tx1"/>
                </a:solidFill>
                <a:latin typeface="Arial" charset="0"/>
                <a:cs typeface="Arial" charset="0"/>
              </a:defRPr>
            </a:lvl6pPr>
            <a:lvl7pPr marL="914400" algn="ctr" rtl="0" eaLnBrk="1" fontAlgn="base" hangingPunct="1">
              <a:spcBef>
                <a:spcPct val="0"/>
              </a:spcBef>
              <a:spcAft>
                <a:spcPct val="0"/>
              </a:spcAft>
              <a:defRPr sz="4000" b="1">
                <a:solidFill>
                  <a:schemeClr val="tx1"/>
                </a:solidFill>
                <a:latin typeface="Arial" charset="0"/>
                <a:cs typeface="Arial" charset="0"/>
              </a:defRPr>
            </a:lvl7pPr>
            <a:lvl8pPr marL="1371600" algn="ctr" rtl="0" eaLnBrk="1" fontAlgn="base" hangingPunct="1">
              <a:spcBef>
                <a:spcPct val="0"/>
              </a:spcBef>
              <a:spcAft>
                <a:spcPct val="0"/>
              </a:spcAft>
              <a:defRPr sz="4000" b="1">
                <a:solidFill>
                  <a:schemeClr val="tx1"/>
                </a:solidFill>
                <a:latin typeface="Arial" charset="0"/>
                <a:cs typeface="Arial" charset="0"/>
              </a:defRPr>
            </a:lvl8pPr>
            <a:lvl9pPr marL="1828800" algn="ctr" rtl="0" eaLnBrk="1" fontAlgn="base" hangingPunct="1">
              <a:spcBef>
                <a:spcPct val="0"/>
              </a:spcBef>
              <a:spcAft>
                <a:spcPct val="0"/>
              </a:spcAft>
              <a:defRPr sz="4000" b="1">
                <a:solidFill>
                  <a:schemeClr val="tx1"/>
                </a:solidFill>
                <a:latin typeface="Arial" charset="0"/>
                <a:cs typeface="Arial" charset="0"/>
              </a:defRPr>
            </a:lvl9pPr>
          </a:lstStyle>
          <a:p>
            <a:r>
              <a:rPr lang="en-US" sz="1800" dirty="0">
                <a:solidFill>
                  <a:srgbClr val="FF0000"/>
                </a:solidFill>
              </a:rPr>
              <a:t>You are requesting an override! Cadet may select O.K. to continue the override process.</a:t>
            </a:r>
          </a:p>
        </p:txBody>
      </p:sp>
      <p:pic>
        <p:nvPicPr>
          <p:cNvPr id="13" name="Picture 12"/>
          <p:cNvPicPr>
            <a:picLocks noChangeAspect="1"/>
          </p:cNvPicPr>
          <p:nvPr/>
        </p:nvPicPr>
        <p:blipFill>
          <a:blip r:embed="rId2" cstate="email"/>
          <a:stretch>
            <a:fillRect/>
          </a:stretch>
        </p:blipFill>
        <p:spPr>
          <a:xfrm>
            <a:off x="457200" y="6172200"/>
            <a:ext cx="365760" cy="365760"/>
          </a:xfrm>
          <a:prstGeom prst="rect">
            <a:avLst/>
          </a:prstGeom>
        </p:spPr>
      </p:pic>
      <p:sp>
        <p:nvSpPr>
          <p:cNvPr id="8" name="Title 1"/>
          <p:cNvSpPr txBox="1">
            <a:spLocks/>
          </p:cNvSpPr>
          <p:nvPr/>
        </p:nvSpPr>
        <p:spPr bwMode="auto">
          <a:xfrm>
            <a:off x="457199" y="5183187"/>
            <a:ext cx="8382000" cy="7159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ctr" rtl="0" eaLnBrk="1" fontAlgn="base" hangingPunct="1">
              <a:spcBef>
                <a:spcPct val="0"/>
              </a:spcBef>
              <a:spcAft>
                <a:spcPct val="0"/>
              </a:spcAft>
              <a:defRPr sz="3600" b="1" kern="1200" baseline="0">
                <a:solidFill>
                  <a:schemeClr val="tx1"/>
                </a:solidFill>
                <a:latin typeface="Arial" pitchFamily="34" charset="0"/>
                <a:ea typeface="+mj-ea"/>
                <a:cs typeface="Arial" pitchFamily="34" charset="0"/>
              </a:defRPr>
            </a:lvl1pPr>
            <a:lvl2pPr algn="ctr" rtl="0" eaLnBrk="1" fontAlgn="base" hangingPunct="1">
              <a:spcBef>
                <a:spcPct val="0"/>
              </a:spcBef>
              <a:spcAft>
                <a:spcPct val="0"/>
              </a:spcAft>
              <a:defRPr sz="4000" b="1">
                <a:solidFill>
                  <a:schemeClr val="tx1"/>
                </a:solidFill>
                <a:latin typeface="Arial" charset="0"/>
                <a:cs typeface="Arial" charset="0"/>
              </a:defRPr>
            </a:lvl2pPr>
            <a:lvl3pPr algn="ctr" rtl="0" eaLnBrk="1" fontAlgn="base" hangingPunct="1">
              <a:spcBef>
                <a:spcPct val="0"/>
              </a:spcBef>
              <a:spcAft>
                <a:spcPct val="0"/>
              </a:spcAft>
              <a:defRPr sz="4000" b="1">
                <a:solidFill>
                  <a:schemeClr val="tx1"/>
                </a:solidFill>
                <a:latin typeface="Arial" charset="0"/>
                <a:cs typeface="Arial" charset="0"/>
              </a:defRPr>
            </a:lvl3pPr>
            <a:lvl4pPr algn="ctr" rtl="0" eaLnBrk="1" fontAlgn="base" hangingPunct="1">
              <a:spcBef>
                <a:spcPct val="0"/>
              </a:spcBef>
              <a:spcAft>
                <a:spcPct val="0"/>
              </a:spcAft>
              <a:defRPr sz="4000" b="1">
                <a:solidFill>
                  <a:schemeClr val="tx1"/>
                </a:solidFill>
                <a:latin typeface="Arial" charset="0"/>
                <a:cs typeface="Arial" charset="0"/>
              </a:defRPr>
            </a:lvl4pPr>
            <a:lvl5pPr algn="ctr" rtl="0" eaLnBrk="1" fontAlgn="base" hangingPunct="1">
              <a:spcBef>
                <a:spcPct val="0"/>
              </a:spcBef>
              <a:spcAft>
                <a:spcPct val="0"/>
              </a:spcAft>
              <a:defRPr sz="4000" b="1">
                <a:solidFill>
                  <a:schemeClr val="tx1"/>
                </a:solidFill>
                <a:latin typeface="Arial" charset="0"/>
                <a:cs typeface="Arial" charset="0"/>
              </a:defRPr>
            </a:lvl5pPr>
            <a:lvl6pPr marL="457200" algn="ctr" rtl="0" eaLnBrk="1" fontAlgn="base" hangingPunct="1">
              <a:spcBef>
                <a:spcPct val="0"/>
              </a:spcBef>
              <a:spcAft>
                <a:spcPct val="0"/>
              </a:spcAft>
              <a:defRPr sz="4000" b="1">
                <a:solidFill>
                  <a:schemeClr val="tx1"/>
                </a:solidFill>
                <a:latin typeface="Arial" charset="0"/>
                <a:cs typeface="Arial" charset="0"/>
              </a:defRPr>
            </a:lvl6pPr>
            <a:lvl7pPr marL="914400" algn="ctr" rtl="0" eaLnBrk="1" fontAlgn="base" hangingPunct="1">
              <a:spcBef>
                <a:spcPct val="0"/>
              </a:spcBef>
              <a:spcAft>
                <a:spcPct val="0"/>
              </a:spcAft>
              <a:defRPr sz="4000" b="1">
                <a:solidFill>
                  <a:schemeClr val="tx1"/>
                </a:solidFill>
                <a:latin typeface="Arial" charset="0"/>
                <a:cs typeface="Arial" charset="0"/>
              </a:defRPr>
            </a:lvl7pPr>
            <a:lvl8pPr marL="1371600" algn="ctr" rtl="0" eaLnBrk="1" fontAlgn="base" hangingPunct="1">
              <a:spcBef>
                <a:spcPct val="0"/>
              </a:spcBef>
              <a:spcAft>
                <a:spcPct val="0"/>
              </a:spcAft>
              <a:defRPr sz="4000" b="1">
                <a:solidFill>
                  <a:schemeClr val="tx1"/>
                </a:solidFill>
                <a:latin typeface="Arial" charset="0"/>
                <a:cs typeface="Arial" charset="0"/>
              </a:defRPr>
            </a:lvl8pPr>
            <a:lvl9pPr marL="1828800" algn="ctr" rtl="0" eaLnBrk="1" fontAlgn="base" hangingPunct="1">
              <a:spcBef>
                <a:spcPct val="0"/>
              </a:spcBef>
              <a:spcAft>
                <a:spcPct val="0"/>
              </a:spcAft>
              <a:defRPr sz="4000" b="1">
                <a:solidFill>
                  <a:schemeClr val="tx1"/>
                </a:solidFill>
                <a:latin typeface="Arial" charset="0"/>
                <a:cs typeface="Arial" charset="0"/>
              </a:defRPr>
            </a:lvl9pPr>
          </a:lstStyle>
          <a:p>
            <a:r>
              <a:rPr lang="en-US" sz="2400" dirty="0">
                <a:solidFill>
                  <a:srgbClr val="FF0000"/>
                </a:solidFill>
              </a:rPr>
              <a:t>Refer to your Program Cadre or PMS before submitting an override in a CPR or it will be self funded!</a:t>
            </a:r>
          </a:p>
        </p:txBody>
      </p:sp>
      <p:pic>
        <p:nvPicPr>
          <p:cNvPr id="7" name="Picture 6"/>
          <p:cNvPicPr/>
          <p:nvPr/>
        </p:nvPicPr>
        <p:blipFill>
          <a:blip r:embed="rId3" cstate="email">
            <a:extLst>
              <a:ext uri="{28A0092B-C50C-407E-A947-70E740481C1C}">
                <a14:useLocalDpi xmlns:a14="http://schemas.microsoft.com/office/drawing/2010/main"/>
              </a:ext>
            </a:extLst>
          </a:blip>
          <a:stretch>
            <a:fillRect/>
          </a:stretch>
        </p:blipFill>
        <p:spPr>
          <a:xfrm>
            <a:off x="1325879" y="2209800"/>
            <a:ext cx="6492240" cy="2194560"/>
          </a:xfrm>
          <a:prstGeom prst="rect">
            <a:avLst/>
          </a:prstGeom>
        </p:spPr>
      </p:pic>
    </p:spTree>
    <p:extLst>
      <p:ext uri="{BB962C8B-B14F-4D97-AF65-F5344CB8AC3E}">
        <p14:creationId xmlns:p14="http://schemas.microsoft.com/office/powerpoint/2010/main" val="4081109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grpId="0" nodeType="afterEffect">
                                  <p:stCondLst>
                                    <p:cond delay="0"/>
                                  </p:stCondLst>
                                  <p:childTnLst>
                                    <p:anim calcmode="discrete" valueType="str">
                                      <p:cBhvr>
                                        <p:cTn id="6" dur="1000" fill="hold"/>
                                        <p:tgtEl>
                                          <p:spTgt spid="2"/>
                                        </p:tgtEl>
                                        <p:attrNameLst>
                                          <p:attrName>style.visibility</p:attrName>
                                        </p:attrNameLst>
                                      </p:cBhvr>
                                      <p:tavLst>
                                        <p:tav tm="0">
                                          <p:val>
                                            <p:strVal val="hidden"/>
                                          </p:val>
                                        </p:tav>
                                        <p:tav tm="50000">
                                          <p:val>
                                            <p:strVal val="visible"/>
                                          </p:val>
                                        </p:tav>
                                      </p:tavLst>
                                    </p:anim>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8"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cstate="email">
            <a:extLst>
              <a:ext uri="{28A0092B-C50C-407E-A947-70E740481C1C}">
                <a14:useLocalDpi xmlns:a14="http://schemas.microsoft.com/office/drawing/2010/main"/>
              </a:ext>
            </a:extLst>
          </a:blip>
          <a:stretch>
            <a:fillRect/>
          </a:stretch>
        </p:blipFill>
        <p:spPr>
          <a:xfrm>
            <a:off x="975360" y="1524000"/>
            <a:ext cx="7040880" cy="3749040"/>
          </a:xfrm>
          <a:prstGeom prst="rect">
            <a:avLst/>
          </a:prstGeom>
          <a:ln>
            <a:solidFill>
              <a:schemeClr val="tx1"/>
            </a:solidFill>
          </a:ln>
        </p:spPr>
      </p:pic>
      <p:sp>
        <p:nvSpPr>
          <p:cNvPr id="8" name="Rounded Rectangular Callout 7"/>
          <p:cNvSpPr/>
          <p:nvPr/>
        </p:nvSpPr>
        <p:spPr>
          <a:xfrm>
            <a:off x="1905000" y="1371600"/>
            <a:ext cx="3063240" cy="944880"/>
          </a:xfrm>
          <a:prstGeom prst="wedgeRoundRectCallout">
            <a:avLst>
              <a:gd name="adj1" fmla="val 46998"/>
              <a:gd name="adj2" fmla="val 104915"/>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Once Cadre “Pre-Approve” and “Submit” it will send Override to PMS and PMS will select Approve if applicable</a:t>
            </a:r>
          </a:p>
        </p:txBody>
      </p:sp>
      <p:sp>
        <p:nvSpPr>
          <p:cNvPr id="9" name="Title 1"/>
          <p:cNvSpPr>
            <a:spLocks noGrp="1"/>
          </p:cNvSpPr>
          <p:nvPr>
            <p:ph type="title"/>
          </p:nvPr>
        </p:nvSpPr>
        <p:spPr>
          <a:xfrm>
            <a:off x="457200" y="349103"/>
            <a:ext cx="8229600" cy="457198"/>
          </a:xfrm>
        </p:spPr>
        <p:txBody>
          <a:bodyPr>
            <a:normAutofit fontScale="90000"/>
          </a:bodyPr>
          <a:lstStyle/>
          <a:p>
            <a:r>
              <a:rPr lang="en-US" sz="4000" dirty="0">
                <a:solidFill>
                  <a:srgbClr val="FF0000"/>
                </a:solidFill>
              </a:rPr>
              <a:t>Warning Message</a:t>
            </a:r>
          </a:p>
        </p:txBody>
      </p:sp>
      <p:pic>
        <p:nvPicPr>
          <p:cNvPr id="6" name="Picture 5"/>
          <p:cNvPicPr>
            <a:picLocks noChangeAspect="1"/>
          </p:cNvPicPr>
          <p:nvPr/>
        </p:nvPicPr>
        <p:blipFill>
          <a:blip r:embed="rId3" cstate="email"/>
          <a:stretch>
            <a:fillRect/>
          </a:stretch>
        </p:blipFill>
        <p:spPr>
          <a:xfrm>
            <a:off x="457200" y="6172200"/>
            <a:ext cx="365760" cy="365760"/>
          </a:xfrm>
          <a:prstGeom prst="rect">
            <a:avLst/>
          </a:prstGeom>
        </p:spPr>
      </p:pic>
    </p:spTree>
    <p:extLst>
      <p:ext uri="{BB962C8B-B14F-4D97-AF65-F5344CB8AC3E}">
        <p14:creationId xmlns:p14="http://schemas.microsoft.com/office/powerpoint/2010/main" val="40214327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p:txBody>
      </p:sp>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4801" y="1708151"/>
            <a:ext cx="8458200" cy="4648200"/>
          </a:xfrm>
          <a:prstGeom prst="rect">
            <a:avLst/>
          </a:prstGeom>
        </p:spPr>
      </p:pic>
      <p:sp>
        <p:nvSpPr>
          <p:cNvPr id="9" name="Rounded Rectangular Callout 8"/>
          <p:cNvSpPr/>
          <p:nvPr/>
        </p:nvSpPr>
        <p:spPr>
          <a:xfrm>
            <a:off x="4724400" y="4790391"/>
            <a:ext cx="3186742" cy="685800"/>
          </a:xfrm>
          <a:prstGeom prst="wedgeRoundRectCallout">
            <a:avLst>
              <a:gd name="adj1" fmla="val -69361"/>
              <a:gd name="adj2" fmla="val -109407"/>
              <a:gd name="adj3" fmla="val 16667"/>
            </a:avLst>
          </a:prstGeom>
          <a:solidFill>
            <a:srgbClr val="D4E2F4"/>
          </a:solidFill>
          <a:ln>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5">
                    <a:lumMod val="75000"/>
                  </a:schemeClr>
                </a:solidFill>
                <a:latin typeface="Arial" panose="020B0604020202020204" pitchFamily="34" charset="0"/>
                <a:cs typeface="Arial" panose="020B0604020202020204" pitchFamily="34" charset="0"/>
              </a:rPr>
              <a:t>Note: Only Select Study Abroad if payment is to Cadet if to the School select “On Campus”</a:t>
            </a:r>
          </a:p>
        </p:txBody>
      </p:sp>
      <p:sp>
        <p:nvSpPr>
          <p:cNvPr id="4" name="Rectangle 3"/>
          <p:cNvSpPr/>
          <p:nvPr/>
        </p:nvSpPr>
        <p:spPr>
          <a:xfrm>
            <a:off x="1219200" y="1069976"/>
            <a:ext cx="6477000" cy="369332"/>
          </a:xfrm>
          <a:prstGeom prst="rect">
            <a:avLst/>
          </a:prstGeom>
        </p:spPr>
        <p:txBody>
          <a:bodyPr wrap="square">
            <a:spAutoFit/>
          </a:bodyPr>
          <a:lstStyle/>
          <a:p>
            <a:r>
              <a:rPr lang="en-US" dirty="0">
                <a:solidFill>
                  <a:srgbClr val="FF0000"/>
                </a:solidFill>
              </a:rPr>
              <a:t>You selected Study Abroad and will have to pay for this CPR! </a:t>
            </a:r>
          </a:p>
        </p:txBody>
      </p:sp>
      <p:pic>
        <p:nvPicPr>
          <p:cNvPr id="7" name="Picture 6"/>
          <p:cNvPicPr>
            <a:picLocks noChangeAspect="1"/>
          </p:cNvPicPr>
          <p:nvPr/>
        </p:nvPicPr>
        <p:blipFill>
          <a:blip r:embed="rId3" cstate="email"/>
          <a:stretch>
            <a:fillRect/>
          </a:stretch>
        </p:blipFill>
        <p:spPr>
          <a:xfrm>
            <a:off x="457200" y="6172200"/>
            <a:ext cx="365760" cy="365760"/>
          </a:xfrm>
          <a:prstGeom prst="rect">
            <a:avLst/>
          </a:prstGeom>
        </p:spPr>
      </p:pic>
      <p:sp>
        <p:nvSpPr>
          <p:cNvPr id="11" name="Title 1"/>
          <p:cNvSpPr>
            <a:spLocks noGrp="1"/>
          </p:cNvSpPr>
          <p:nvPr>
            <p:ph type="title"/>
          </p:nvPr>
        </p:nvSpPr>
        <p:spPr>
          <a:xfrm>
            <a:off x="457200" y="349103"/>
            <a:ext cx="8229600" cy="457198"/>
          </a:xfrm>
        </p:spPr>
        <p:txBody>
          <a:bodyPr>
            <a:normAutofit fontScale="90000"/>
          </a:bodyPr>
          <a:lstStyle/>
          <a:p>
            <a:r>
              <a:rPr lang="en-US" sz="4000" dirty="0">
                <a:solidFill>
                  <a:srgbClr val="FF0000"/>
                </a:solidFill>
              </a:rPr>
              <a:t>Warning Message</a:t>
            </a:r>
          </a:p>
        </p:txBody>
      </p:sp>
    </p:spTree>
    <p:extLst>
      <p:ext uri="{BB962C8B-B14F-4D97-AF65-F5344CB8AC3E}">
        <p14:creationId xmlns:p14="http://schemas.microsoft.com/office/powerpoint/2010/main" val="34685949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1" y="268069"/>
            <a:ext cx="7619999" cy="646331"/>
          </a:xfrm>
        </p:spPr>
        <p:txBody>
          <a:bodyPr/>
          <a:lstStyle/>
          <a:p>
            <a:r>
              <a:rPr lang="en-US" altLang="en-US" dirty="0"/>
              <a:t>Reimbursable Fees</a:t>
            </a:r>
            <a:endParaRPr lang="en-US" dirty="0"/>
          </a:p>
        </p:txBody>
      </p:sp>
      <p:sp>
        <p:nvSpPr>
          <p:cNvPr id="4" name="Rectangle 3"/>
          <p:cNvSpPr txBox="1">
            <a:spLocks noChangeArrowheads="1"/>
          </p:cNvSpPr>
          <p:nvPr/>
        </p:nvSpPr>
        <p:spPr>
          <a:xfrm>
            <a:off x="304800" y="1143000"/>
            <a:ext cx="8686800" cy="4800600"/>
          </a:xfrm>
          <a:prstGeom prst="rect">
            <a:avLst/>
          </a:prstGeom>
        </p:spPr>
        <p:txBody>
          <a:bodyPr/>
          <a:lstStyle/>
          <a:p>
            <a:pPr marL="342900" marR="0" lvl="0" indent="-342900" algn="l" defTabSz="914400" rtl="0" eaLnBrk="1" fontAlgn="base" latinLnBrk="0" hangingPunct="1">
              <a:lnSpc>
                <a:spcPct val="100000"/>
              </a:lnSpc>
              <a:spcBef>
                <a:spcPts val="600"/>
              </a:spcBef>
              <a:spcAft>
                <a:spcPct val="0"/>
              </a:spcAft>
              <a:buClrTx/>
              <a:buSzTx/>
              <a:buFont typeface="Wingdings" pitchFamily="2" charset="2"/>
              <a:buChar char="Ø"/>
              <a:tabLst/>
              <a:defRPr/>
            </a:pPr>
            <a:r>
              <a:rPr kumimoji="0" lang="en-US" sz="2600" b="0" i="0" u="none" strike="noStrike" kern="0" cap="none" spc="0" normalizeH="0" baseline="0" noProof="0" dirty="0">
                <a:ln>
                  <a:noFill/>
                </a:ln>
                <a:solidFill>
                  <a:prstClr val="black"/>
                </a:solidFill>
                <a:effectLst/>
                <a:uLnTx/>
                <a:uFillTx/>
                <a:latin typeface="Arial" charset="0"/>
                <a:ea typeface="+mn-ea"/>
                <a:cs typeface="Arial" charset="0"/>
              </a:rPr>
              <a:t>Payment of certain fees</a:t>
            </a:r>
          </a:p>
          <a:p>
            <a:pPr marL="569913" marR="0" lvl="1" indent="-225425" algn="l" defTabSz="914400" rtl="0" eaLnBrk="1" fontAlgn="base" latinLnBrk="0" hangingPunct="1">
              <a:lnSpc>
                <a:spcPct val="100000"/>
              </a:lnSpc>
              <a:spcBef>
                <a:spcPts val="600"/>
              </a:spcBef>
              <a:spcAft>
                <a:spcPct val="0"/>
              </a:spcAft>
              <a:buClrTx/>
              <a:buSzTx/>
              <a:buFont typeface="Arial" pitchFamily="34" charset="0"/>
              <a:buChar char="•"/>
              <a:tabLst/>
              <a:defRPr/>
            </a:pPr>
            <a:r>
              <a:rPr kumimoji="0" lang="en-US" sz="2400" b="0" i="0" u="none" strike="noStrike" kern="0" cap="none" spc="0" normalizeH="0" baseline="0" noProof="0" dirty="0">
                <a:ln>
                  <a:noFill/>
                </a:ln>
                <a:solidFill>
                  <a:prstClr val="black"/>
                </a:solidFill>
                <a:effectLst/>
                <a:uLnTx/>
                <a:uFillTx/>
                <a:latin typeface="Arial" charset="0"/>
                <a:ea typeface="+mn-ea"/>
                <a:cs typeface="Arial" charset="0"/>
              </a:rPr>
              <a:t>Applies to all students, all the time, every year</a:t>
            </a:r>
          </a:p>
          <a:p>
            <a:pPr marL="569913" marR="0" lvl="1" indent="-225425" algn="l" defTabSz="914400" rtl="0" eaLnBrk="1" fontAlgn="base" latinLnBrk="0" hangingPunct="1">
              <a:lnSpc>
                <a:spcPct val="100000"/>
              </a:lnSpc>
              <a:spcBef>
                <a:spcPts val="600"/>
              </a:spcBef>
              <a:spcAft>
                <a:spcPct val="0"/>
              </a:spcAft>
              <a:buClrTx/>
              <a:buSzTx/>
              <a:buFont typeface="Arial" pitchFamily="34" charset="0"/>
              <a:buChar char="•"/>
              <a:tabLst/>
              <a:defRPr/>
            </a:pPr>
            <a:r>
              <a:rPr kumimoji="0" lang="en-US" sz="2400" b="0" i="0" u="none" strike="noStrike" kern="0" cap="none" spc="0" normalizeH="0" baseline="0" noProof="0" dirty="0">
                <a:ln>
                  <a:noFill/>
                </a:ln>
                <a:solidFill>
                  <a:prstClr val="black"/>
                </a:solidFill>
                <a:effectLst/>
                <a:uLnTx/>
                <a:uFillTx/>
                <a:latin typeface="Arial" charset="0"/>
                <a:ea typeface="+mn-ea"/>
                <a:cs typeface="Arial" charset="0"/>
              </a:rPr>
              <a:t>Required for degree completion or attendance at the college/university</a:t>
            </a:r>
          </a:p>
          <a:p>
            <a:pPr marL="569913" marR="0" lvl="1" indent="-225425" algn="l" defTabSz="914400" rtl="0" eaLnBrk="1" fontAlgn="base" latinLnBrk="0" hangingPunct="1">
              <a:lnSpc>
                <a:spcPct val="100000"/>
              </a:lnSpc>
              <a:spcBef>
                <a:spcPts val="600"/>
              </a:spcBef>
              <a:spcAft>
                <a:spcPct val="0"/>
              </a:spcAft>
              <a:buClrTx/>
              <a:buSzTx/>
              <a:buFont typeface="Arial" pitchFamily="34" charset="0"/>
              <a:buChar char="•"/>
              <a:tabLst/>
              <a:defRPr/>
            </a:pPr>
            <a:r>
              <a:rPr kumimoji="0" lang="en-US" sz="2400" b="0" i="0" u="none" strike="noStrike" kern="0" cap="none" spc="0" normalizeH="0" baseline="0" noProof="0" dirty="0">
                <a:ln>
                  <a:noFill/>
                </a:ln>
                <a:solidFill>
                  <a:prstClr val="black"/>
                </a:solidFill>
                <a:effectLst/>
                <a:uLnTx/>
                <a:uFillTx/>
                <a:latin typeface="Arial" charset="0"/>
                <a:ea typeface="+mn-ea"/>
                <a:cs typeface="Arial" charset="0"/>
              </a:rPr>
              <a:t>Any fee listed as an optional fee in the school catalog is capped at $100.00 per course</a:t>
            </a:r>
          </a:p>
          <a:p>
            <a:pPr marL="342900" marR="0" lvl="0" indent="-342900" algn="l" defTabSz="914400" rtl="0" eaLnBrk="1" fontAlgn="base" latinLnBrk="0" hangingPunct="1">
              <a:lnSpc>
                <a:spcPct val="100000"/>
              </a:lnSpc>
              <a:spcBef>
                <a:spcPts val="600"/>
              </a:spcBef>
              <a:spcAft>
                <a:spcPct val="0"/>
              </a:spcAft>
              <a:buClrTx/>
              <a:buSzTx/>
              <a:buFont typeface="Wingdings" pitchFamily="2" charset="2"/>
              <a:buChar char="Ø"/>
              <a:tabLst/>
              <a:defRPr/>
            </a:pPr>
            <a:r>
              <a:rPr kumimoji="0" lang="en-US" sz="2600" b="0" i="0" u="none" strike="noStrike" kern="0" cap="none" spc="0" normalizeH="0" baseline="0" noProof="0" dirty="0">
                <a:ln>
                  <a:noFill/>
                </a:ln>
                <a:solidFill>
                  <a:prstClr val="black"/>
                </a:solidFill>
                <a:effectLst/>
                <a:uLnTx/>
                <a:uFillTx/>
                <a:latin typeface="Arial" charset="0"/>
                <a:ea typeface="+mn-ea"/>
                <a:cs typeface="Arial" charset="0"/>
              </a:rPr>
              <a:t>Health Insurance/Health fees</a:t>
            </a:r>
          </a:p>
          <a:p>
            <a:pPr marL="342900" marR="0" lvl="0" indent="-342900" algn="l" defTabSz="914400" rtl="0" eaLnBrk="1" fontAlgn="base" latinLnBrk="0" hangingPunct="1">
              <a:lnSpc>
                <a:spcPct val="100000"/>
              </a:lnSpc>
              <a:spcBef>
                <a:spcPts val="600"/>
              </a:spcBef>
              <a:spcAft>
                <a:spcPct val="0"/>
              </a:spcAft>
              <a:buClrTx/>
              <a:buSzTx/>
              <a:buFont typeface="Wingdings" pitchFamily="2" charset="2"/>
              <a:buChar char="Ø"/>
              <a:tabLst/>
              <a:defRPr/>
            </a:pPr>
            <a:r>
              <a:rPr kumimoji="0" lang="en-US" sz="2600" b="0" i="0" u="none" strike="noStrike" kern="0" cap="none" spc="0" normalizeH="0" baseline="0" noProof="0" dirty="0">
                <a:ln>
                  <a:noFill/>
                </a:ln>
                <a:solidFill>
                  <a:prstClr val="black"/>
                </a:solidFill>
                <a:effectLst/>
                <a:uLnTx/>
                <a:uFillTx/>
                <a:latin typeface="Arial" charset="0"/>
                <a:ea typeface="+mn-ea"/>
                <a:cs typeface="Arial" charset="0"/>
              </a:rPr>
              <a:t>USACC Pam 145-1, Appendix C-1,   Reimbursable/Appropriate Fees for Payment </a:t>
            </a:r>
          </a:p>
          <a:p>
            <a:pPr marL="342900" marR="0" lvl="0" indent="-342900" algn="l" defTabSz="914400" rtl="0" eaLnBrk="1" fontAlgn="base" latinLnBrk="0" hangingPunct="1">
              <a:lnSpc>
                <a:spcPct val="100000"/>
              </a:lnSpc>
              <a:spcBef>
                <a:spcPts val="600"/>
              </a:spcBef>
              <a:spcAft>
                <a:spcPct val="0"/>
              </a:spcAft>
              <a:buClrTx/>
              <a:buSzTx/>
              <a:buFont typeface="Wingdings" pitchFamily="2" charset="2"/>
              <a:buChar char="Ø"/>
              <a:tabLst/>
              <a:defRPr/>
            </a:pPr>
            <a:endParaRPr kumimoji="0" lang="en-US" sz="2600" b="0" i="0" u="none" strike="noStrike" kern="0" cap="none" spc="0" normalizeH="0" baseline="0" noProof="0" dirty="0">
              <a:ln>
                <a:noFill/>
              </a:ln>
              <a:solidFill>
                <a:prstClr val="black"/>
              </a:solidFill>
              <a:effectLst/>
              <a:uLnTx/>
              <a:uFillTx/>
              <a:latin typeface="Arial" charset="0"/>
              <a:ea typeface="+mn-ea"/>
              <a:cs typeface="Arial" charset="0"/>
            </a:endParaRPr>
          </a:p>
          <a:p>
            <a:pPr marL="457200" marR="0" lvl="1" indent="0" algn="l" defTabSz="914400" rtl="0" eaLnBrk="1" fontAlgn="base" latinLnBrk="0" hangingPunct="1">
              <a:lnSpc>
                <a:spcPct val="120000"/>
              </a:lnSpc>
              <a:spcBef>
                <a:spcPct val="2000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20000"/>
              </a:lnSpc>
              <a:spcBef>
                <a:spcPct val="2000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Arial" charset="0"/>
              <a:ea typeface="+mn-ea"/>
              <a:cs typeface="Arial" charset="0"/>
            </a:endParaRPr>
          </a:p>
          <a:p>
            <a:pPr marL="800100" marR="0" lvl="1" indent="-342900" algn="l" defTabSz="914400" rtl="0" eaLnBrk="1" fontAlgn="base" latinLnBrk="0" hangingPunct="1">
              <a:lnSpc>
                <a:spcPct val="120000"/>
              </a:lnSpc>
              <a:spcBef>
                <a:spcPct val="2000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9476302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1" y="-95338"/>
            <a:ext cx="7619999" cy="1200329"/>
          </a:xfrm>
        </p:spPr>
        <p:txBody>
          <a:bodyPr/>
          <a:lstStyle/>
          <a:p>
            <a:r>
              <a:rPr lang="en-US" altLang="en-US" dirty="0"/>
              <a:t>Reimbursable Fees/Items for Scholarship Nurse Cadets</a:t>
            </a:r>
          </a:p>
        </p:txBody>
      </p:sp>
      <p:sp>
        <p:nvSpPr>
          <p:cNvPr id="5" name="Rectangle 3"/>
          <p:cNvSpPr txBox="1">
            <a:spLocks noChangeArrowheads="1"/>
          </p:cNvSpPr>
          <p:nvPr/>
        </p:nvSpPr>
        <p:spPr>
          <a:xfrm>
            <a:off x="178564" y="1132553"/>
            <a:ext cx="8786871" cy="5181600"/>
          </a:xfrm>
          <a:prstGeom prst="rect">
            <a:avLst/>
          </a:prstGeom>
        </p:spPr>
        <p:txBody>
          <a:bodyPr/>
          <a:lstStyle/>
          <a:p>
            <a:pPr marL="342900" marR="0" lvl="0" indent="-342900" algn="l" defTabSz="914400" rtl="0" eaLnBrk="1" fontAlgn="base" latinLnBrk="0" hangingPunct="1">
              <a:lnSpc>
                <a:spcPct val="100000"/>
              </a:lnSpc>
              <a:spcBef>
                <a:spcPts val="600"/>
              </a:spcBef>
              <a:spcAft>
                <a:spcPct val="0"/>
              </a:spcAft>
              <a:buClrTx/>
              <a:buSzTx/>
              <a:buFont typeface="Wingdings" pitchFamily="2" charset="2"/>
              <a:buChar char="Ø"/>
              <a:tabLst/>
              <a:defRPr/>
            </a:pPr>
            <a:r>
              <a:rPr kumimoji="0" lang="en-US" sz="2600" b="0" i="0" u="none" strike="noStrike" kern="0" cap="none" spc="0" normalizeH="0" baseline="0" noProof="0" dirty="0">
                <a:ln>
                  <a:noFill/>
                </a:ln>
                <a:solidFill>
                  <a:prstClr val="black"/>
                </a:solidFill>
                <a:effectLst/>
                <a:uLnTx/>
                <a:uFillTx/>
                <a:latin typeface="Arial" charset="0"/>
                <a:ea typeface="+mn-ea"/>
                <a:cs typeface="Arial" charset="0"/>
              </a:rPr>
              <a:t>Required Nurse Uniforms/Clinical Supplies/Equipment</a:t>
            </a:r>
          </a:p>
          <a:p>
            <a:pPr marL="800100" marR="0" lvl="1" indent="-342900" algn="l" defTabSz="914400" rtl="0" eaLnBrk="1" fontAlgn="base" latinLnBrk="0" hangingPunct="1">
              <a:lnSpc>
                <a:spcPct val="100000"/>
              </a:lnSpc>
              <a:spcBef>
                <a:spcPts val="600"/>
              </a:spcBef>
              <a:spcAft>
                <a:spcPct val="0"/>
              </a:spcAft>
              <a:buClrTx/>
              <a:buSzTx/>
              <a:buFont typeface="Arial" pitchFamily="34" charset="0"/>
              <a:buChar char="•"/>
              <a:tabLst/>
              <a:defRPr/>
            </a:pPr>
            <a:r>
              <a:rPr kumimoji="0" lang="en-US" sz="2400" b="0" i="0" u="none" strike="noStrike" kern="0" cap="none" spc="0" normalizeH="0" baseline="0" noProof="0" dirty="0">
                <a:ln>
                  <a:noFill/>
                </a:ln>
                <a:solidFill>
                  <a:srgbClr val="FF0000"/>
                </a:solidFill>
                <a:effectLst/>
                <a:uLnTx/>
                <a:uFillTx/>
                <a:latin typeface="Arial" charset="0"/>
                <a:ea typeface="+mn-ea"/>
                <a:cs typeface="Arial" charset="0"/>
              </a:rPr>
              <a:t>One-time only flat rate payment of $650.00</a:t>
            </a:r>
          </a:p>
          <a:p>
            <a:pPr marL="800100" marR="0" lvl="1" indent="-342900" algn="l" defTabSz="914400" rtl="0" eaLnBrk="1" fontAlgn="base" latinLnBrk="0" hangingPunct="1">
              <a:lnSpc>
                <a:spcPct val="100000"/>
              </a:lnSpc>
              <a:spcBef>
                <a:spcPts val="600"/>
              </a:spcBef>
              <a:spcAft>
                <a:spcPct val="0"/>
              </a:spcAft>
              <a:buClrTx/>
              <a:buSzTx/>
              <a:buFont typeface="Arial" pitchFamily="34" charset="0"/>
              <a:buChar char="•"/>
              <a:tabLst/>
              <a:defRPr/>
            </a:pPr>
            <a:r>
              <a:rPr kumimoji="0" lang="en-US" sz="2400" b="0" i="0" u="none" strike="noStrike" kern="0" cap="none" spc="0" normalizeH="0" baseline="0" noProof="0" dirty="0">
                <a:ln>
                  <a:noFill/>
                </a:ln>
                <a:solidFill>
                  <a:prstClr val="black"/>
                </a:solidFill>
                <a:effectLst/>
                <a:uLnTx/>
                <a:uFillTx/>
                <a:latin typeface="Arial" charset="0"/>
                <a:ea typeface="+mn-ea"/>
                <a:cs typeface="Arial" charset="0"/>
              </a:rPr>
              <a:t>Paid no earlier than the start of </a:t>
            </a:r>
            <a:r>
              <a:rPr kumimoji="0" lang="en-US" sz="2400" b="0" i="0" u="none" strike="noStrike" kern="0" cap="none" spc="0" normalizeH="0" baseline="0" noProof="0" dirty="0" err="1">
                <a:ln>
                  <a:noFill/>
                </a:ln>
                <a:solidFill>
                  <a:prstClr val="black"/>
                </a:solidFill>
                <a:effectLst/>
                <a:uLnTx/>
                <a:uFillTx/>
                <a:latin typeface="Arial" charset="0"/>
                <a:ea typeface="+mn-ea"/>
                <a:cs typeface="Arial" charset="0"/>
              </a:rPr>
              <a:t>clinicals</a:t>
            </a:r>
            <a:endParaRPr kumimoji="0" lang="en-US" sz="2400" b="0" i="0" u="none" strike="noStrike" kern="0" cap="none" spc="0" normalizeH="0" baseline="0" noProof="0" dirty="0">
              <a:ln>
                <a:noFill/>
              </a:ln>
              <a:solidFill>
                <a:prstClr val="black"/>
              </a:solidFill>
              <a:effectLst/>
              <a:uLnTx/>
              <a:uFillTx/>
              <a:latin typeface="Arial" charset="0"/>
              <a:ea typeface="+mn-ea"/>
              <a:cs typeface="Arial" charset="0"/>
            </a:endParaRPr>
          </a:p>
          <a:p>
            <a:pPr marL="800100" marR="0" lvl="1" indent="-342900" algn="l" defTabSz="914400" rtl="0" eaLnBrk="1" fontAlgn="base" latinLnBrk="0" hangingPunct="1">
              <a:lnSpc>
                <a:spcPct val="100000"/>
              </a:lnSpc>
              <a:spcBef>
                <a:spcPts val="600"/>
              </a:spcBef>
              <a:spcAft>
                <a:spcPct val="0"/>
              </a:spcAft>
              <a:buClrTx/>
              <a:buSzTx/>
              <a:buFont typeface="Arial" pitchFamily="34" charset="0"/>
              <a:buChar char="•"/>
              <a:tabLst/>
              <a:defRPr/>
            </a:pPr>
            <a:r>
              <a:rPr kumimoji="0" lang="en-US" sz="2400" b="0" i="0" u="none" strike="noStrike" kern="0" cap="none" spc="0" normalizeH="0" baseline="0" noProof="0" dirty="0">
                <a:ln>
                  <a:noFill/>
                </a:ln>
                <a:solidFill>
                  <a:prstClr val="black"/>
                </a:solidFill>
                <a:effectLst/>
                <a:uLnTx/>
                <a:uFillTx/>
                <a:latin typeface="Arial" charset="0"/>
                <a:ea typeface="+mn-ea"/>
                <a:cs typeface="Arial" charset="0"/>
              </a:rPr>
              <a:t>Submit memorandum to USACC, G8 Pay Operations Division </a:t>
            </a:r>
          </a:p>
          <a:p>
            <a:pPr marL="342900" marR="0" lvl="0" indent="-342900" algn="l" defTabSz="914400" rtl="0" eaLnBrk="1" fontAlgn="base" latinLnBrk="0" hangingPunct="1">
              <a:lnSpc>
                <a:spcPct val="100000"/>
              </a:lnSpc>
              <a:spcBef>
                <a:spcPts val="600"/>
              </a:spcBef>
              <a:spcAft>
                <a:spcPct val="0"/>
              </a:spcAft>
              <a:buClrTx/>
              <a:buSzTx/>
              <a:buFont typeface="Wingdings" pitchFamily="2" charset="2"/>
              <a:buChar char="Ø"/>
              <a:tabLst/>
              <a:defRPr/>
            </a:pPr>
            <a:r>
              <a:rPr kumimoji="0" lang="en-US" sz="2600" b="0" i="0" u="none" strike="noStrike" kern="0" cap="none" spc="0" normalizeH="0" baseline="0" noProof="0" dirty="0">
                <a:ln>
                  <a:noFill/>
                </a:ln>
                <a:solidFill>
                  <a:prstClr val="black"/>
                </a:solidFill>
                <a:effectLst/>
                <a:uLnTx/>
                <a:uFillTx/>
                <a:latin typeface="Arial" charset="0"/>
                <a:ea typeface="+mn-ea"/>
                <a:cs typeface="Arial" charset="0"/>
              </a:rPr>
              <a:t>NCLEX-RN Test Fee Payment</a:t>
            </a:r>
          </a:p>
          <a:p>
            <a:pPr marL="800100" marR="0" lvl="1" indent="-342900" algn="l" defTabSz="914400" rtl="0" eaLnBrk="1" fontAlgn="base" latinLnBrk="0" hangingPunct="1">
              <a:lnSpc>
                <a:spcPct val="100000"/>
              </a:lnSpc>
              <a:spcBef>
                <a:spcPts val="600"/>
              </a:spcBef>
              <a:spcAft>
                <a:spcPct val="0"/>
              </a:spcAft>
              <a:buClrTx/>
              <a:buSzTx/>
              <a:buFont typeface="Arial" pitchFamily="34" charset="0"/>
              <a:buChar char="•"/>
              <a:tabLst/>
              <a:defRPr/>
            </a:pPr>
            <a:r>
              <a:rPr kumimoji="0" lang="en-US" sz="2400" b="0" i="0" u="none" strike="noStrike" kern="0" cap="none" spc="0" normalizeH="0" baseline="0" noProof="0" dirty="0">
                <a:ln>
                  <a:noFill/>
                </a:ln>
                <a:solidFill>
                  <a:srgbClr val="FF0000"/>
                </a:solidFill>
                <a:effectLst/>
                <a:uLnTx/>
                <a:uFillTx/>
                <a:latin typeface="Arial" charset="0"/>
                <a:ea typeface="+mn-ea"/>
                <a:cs typeface="Arial" charset="0"/>
              </a:rPr>
              <a:t>One-time only flat rate payment of $200.00</a:t>
            </a:r>
          </a:p>
          <a:p>
            <a:pPr marL="800100" marR="0" lvl="1" indent="-342900" algn="l" defTabSz="914400" rtl="0" eaLnBrk="1" fontAlgn="base" latinLnBrk="0" hangingPunct="1">
              <a:lnSpc>
                <a:spcPct val="100000"/>
              </a:lnSpc>
              <a:spcBef>
                <a:spcPts val="600"/>
              </a:spcBef>
              <a:spcAft>
                <a:spcPct val="0"/>
              </a:spcAft>
              <a:buClrTx/>
              <a:buSzTx/>
              <a:buFont typeface="Arial" pitchFamily="34" charset="0"/>
              <a:buChar char="•"/>
              <a:tabLst/>
              <a:defRPr/>
            </a:pPr>
            <a:r>
              <a:rPr kumimoji="0" lang="en-US" sz="2400" b="0" i="0" u="none" strike="noStrike" kern="0" cap="none" spc="0" normalizeH="0" baseline="0" noProof="0" dirty="0">
                <a:ln>
                  <a:noFill/>
                </a:ln>
                <a:solidFill>
                  <a:prstClr val="black"/>
                </a:solidFill>
                <a:effectLst/>
                <a:uLnTx/>
                <a:uFillTx/>
                <a:latin typeface="Arial" charset="0"/>
                <a:ea typeface="+mn-ea"/>
                <a:cs typeface="Arial" charset="0"/>
              </a:rPr>
              <a:t>Submit memorandum listing all eligible nurse scholarship Cadets applying to take NCLEX-RN test.  Memorandum must be submitted to USACC, G8 Pay Operations Division no earlier than 60 days prior to graduation and no later than 30 days prior to graduation</a:t>
            </a:r>
          </a:p>
        </p:txBody>
      </p:sp>
    </p:spTree>
    <p:extLst>
      <p:ext uri="{BB962C8B-B14F-4D97-AF65-F5344CB8AC3E}">
        <p14:creationId xmlns:p14="http://schemas.microsoft.com/office/powerpoint/2010/main" val="11536798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1" y="-95338"/>
            <a:ext cx="7619999" cy="1200329"/>
          </a:xfrm>
        </p:spPr>
        <p:txBody>
          <a:bodyPr/>
          <a:lstStyle/>
          <a:p>
            <a:r>
              <a:rPr lang="en-US" altLang="en-US" dirty="0"/>
              <a:t>Reimbursable Fees/Items for Scholarship Nurse Cadets Cont’d</a:t>
            </a:r>
          </a:p>
        </p:txBody>
      </p:sp>
      <p:sp>
        <p:nvSpPr>
          <p:cNvPr id="5" name="Rectangle 3"/>
          <p:cNvSpPr txBox="1">
            <a:spLocks noChangeArrowheads="1"/>
          </p:cNvSpPr>
          <p:nvPr/>
        </p:nvSpPr>
        <p:spPr>
          <a:xfrm>
            <a:off x="304801" y="1104991"/>
            <a:ext cx="8610600" cy="5181600"/>
          </a:xfrm>
          <a:prstGeom prst="rect">
            <a:avLst/>
          </a:prstGeom>
        </p:spPr>
        <p:txBody>
          <a:bodyPr/>
          <a:lstStyle/>
          <a:p>
            <a:pPr marL="342900" marR="0" lvl="0" indent="-342900" algn="l" defTabSz="914400" rtl="0" eaLnBrk="1" fontAlgn="base" latinLnBrk="0" hangingPunct="1">
              <a:lnSpc>
                <a:spcPct val="100000"/>
              </a:lnSpc>
              <a:spcBef>
                <a:spcPts val="600"/>
              </a:spcBef>
              <a:spcAft>
                <a:spcPct val="0"/>
              </a:spcAft>
              <a:buClrTx/>
              <a:buSzTx/>
              <a:buFont typeface="Wingdings" pitchFamily="2" charset="2"/>
              <a:buChar char="Ø"/>
              <a:tabLst/>
              <a:defRPr/>
            </a:pPr>
            <a:r>
              <a:rPr kumimoji="0" lang="en-US" sz="2600" b="0" i="0" u="none" strike="noStrike" kern="0" cap="none" spc="0" normalizeH="0" baseline="0" noProof="0" dirty="0">
                <a:ln>
                  <a:noFill/>
                </a:ln>
                <a:solidFill>
                  <a:prstClr val="black"/>
                </a:solidFill>
                <a:effectLst/>
                <a:uLnTx/>
                <a:uFillTx/>
                <a:latin typeface="Arial" charset="0"/>
                <a:ea typeface="+mn-ea"/>
                <a:cs typeface="Arial" charset="0"/>
              </a:rPr>
              <a:t>NCLEX-RN Review Course Fee Payment</a:t>
            </a:r>
          </a:p>
          <a:p>
            <a:pPr marL="800100" marR="0" lvl="1" indent="-342900" algn="l" defTabSz="914400" rtl="0" eaLnBrk="1" fontAlgn="base" latinLnBrk="0" hangingPunct="1">
              <a:lnSpc>
                <a:spcPct val="100000"/>
              </a:lnSpc>
              <a:spcBef>
                <a:spcPts val="600"/>
              </a:spcBef>
              <a:spcAft>
                <a:spcPct val="0"/>
              </a:spcAft>
              <a:buClrTx/>
              <a:buSzTx/>
              <a:buFont typeface="Arial" pitchFamily="34" charset="0"/>
              <a:buChar char="•"/>
              <a:tabLst/>
              <a:defRPr/>
            </a:pPr>
            <a:r>
              <a:rPr kumimoji="0" lang="en-US" sz="2400" b="0" i="0" u="none" strike="noStrike" kern="0" cap="none" spc="0" normalizeH="0" baseline="0" noProof="0" dirty="0">
                <a:ln>
                  <a:noFill/>
                </a:ln>
                <a:solidFill>
                  <a:srgbClr val="FF0000"/>
                </a:solidFill>
                <a:effectLst/>
                <a:uLnTx/>
                <a:uFillTx/>
                <a:latin typeface="Arial" charset="0"/>
                <a:ea typeface="+mn-ea"/>
                <a:cs typeface="Arial" charset="0"/>
              </a:rPr>
              <a:t>One-time only payment</a:t>
            </a:r>
          </a:p>
          <a:p>
            <a:pPr marL="800100" marR="0" lvl="1" indent="-342900" algn="l" defTabSz="914400" rtl="0" eaLnBrk="1" fontAlgn="base" latinLnBrk="0" hangingPunct="1">
              <a:lnSpc>
                <a:spcPct val="100000"/>
              </a:lnSpc>
              <a:spcBef>
                <a:spcPts val="600"/>
              </a:spcBef>
              <a:spcAft>
                <a:spcPct val="0"/>
              </a:spcAft>
              <a:buClrTx/>
              <a:buSzTx/>
              <a:buFont typeface="Arial" pitchFamily="34" charset="0"/>
              <a:buChar char="•"/>
              <a:tabLst/>
              <a:defRPr/>
            </a:pPr>
            <a:r>
              <a:rPr kumimoji="0" lang="en-US" sz="2400" b="0" i="0" u="none" strike="noStrike" kern="0" cap="none" spc="0" normalizeH="0" baseline="0" noProof="0" dirty="0">
                <a:ln>
                  <a:noFill/>
                </a:ln>
                <a:solidFill>
                  <a:prstClr val="black"/>
                </a:solidFill>
                <a:effectLst/>
                <a:uLnTx/>
                <a:uFillTx/>
                <a:latin typeface="Arial" charset="0"/>
                <a:ea typeface="+mn-ea"/>
                <a:cs typeface="Arial" charset="0"/>
              </a:rPr>
              <a:t>Must be processed in sufficient time to allow the payment to be made prior to graduation</a:t>
            </a:r>
          </a:p>
          <a:p>
            <a:pPr marL="800100" marR="0" lvl="1" indent="-342900" algn="l" defTabSz="914400" rtl="0" eaLnBrk="1" fontAlgn="base" latinLnBrk="0" hangingPunct="1">
              <a:lnSpc>
                <a:spcPct val="100000"/>
              </a:lnSpc>
              <a:spcBef>
                <a:spcPts val="600"/>
              </a:spcBef>
              <a:spcAft>
                <a:spcPct val="0"/>
              </a:spcAft>
              <a:buClrTx/>
              <a:buSzTx/>
              <a:buFont typeface="Arial" pitchFamily="34" charset="0"/>
              <a:buChar char="•"/>
              <a:tabLst/>
              <a:defRPr/>
            </a:pPr>
            <a:r>
              <a:rPr kumimoji="0" lang="en-US" sz="2400" b="0" i="0" u="none" strike="noStrike" kern="0" cap="none" spc="0" normalizeH="0" baseline="0" noProof="0" dirty="0">
                <a:ln>
                  <a:noFill/>
                </a:ln>
                <a:solidFill>
                  <a:prstClr val="black"/>
                </a:solidFill>
                <a:effectLst/>
                <a:uLnTx/>
                <a:uFillTx/>
                <a:latin typeface="Arial" charset="0"/>
                <a:ea typeface="+mn-ea"/>
                <a:cs typeface="Arial" charset="0"/>
              </a:rPr>
              <a:t>Not authorized after graduation </a:t>
            </a:r>
          </a:p>
          <a:p>
            <a:pPr marL="800100" marR="0" lvl="1" indent="-342900" algn="l" defTabSz="914400" rtl="0" eaLnBrk="1" fontAlgn="base" latinLnBrk="0" hangingPunct="1">
              <a:lnSpc>
                <a:spcPct val="100000"/>
              </a:lnSpc>
              <a:spcBef>
                <a:spcPts val="600"/>
              </a:spcBef>
              <a:spcAft>
                <a:spcPct val="0"/>
              </a:spcAft>
              <a:buClrTx/>
              <a:buSzTx/>
              <a:buFont typeface="Arial" pitchFamily="34" charset="0"/>
              <a:buChar char="•"/>
              <a:tabLst/>
              <a:defRPr/>
            </a:pPr>
            <a:r>
              <a:rPr kumimoji="0" lang="en-US" sz="2400" b="0" i="0" u="none" strike="noStrike" kern="0" cap="none" spc="0" normalizeH="0" baseline="0" noProof="0" dirty="0">
                <a:ln>
                  <a:noFill/>
                </a:ln>
                <a:solidFill>
                  <a:prstClr val="black"/>
                </a:solidFill>
                <a:effectLst/>
                <a:uLnTx/>
                <a:uFillTx/>
                <a:latin typeface="Arial" charset="0"/>
                <a:ea typeface="+mn-ea"/>
                <a:cs typeface="Arial" charset="0"/>
              </a:rPr>
              <a:t>Submit memorandum with receipt to USACC, G8 Pay Operations Division</a:t>
            </a:r>
          </a:p>
          <a:p>
            <a:pPr marL="342900" marR="0" lvl="0" indent="-342900" algn="l" defTabSz="914400" rtl="0" eaLnBrk="1" fontAlgn="base" latinLnBrk="0" hangingPunct="1">
              <a:lnSpc>
                <a:spcPct val="100000"/>
              </a:lnSpc>
              <a:spcBef>
                <a:spcPts val="600"/>
              </a:spcBef>
              <a:spcAft>
                <a:spcPct val="0"/>
              </a:spcAft>
              <a:buClrTx/>
              <a:buSzTx/>
              <a:buFont typeface="Wingdings" pitchFamily="2" charset="2"/>
              <a:buChar char="Ø"/>
              <a:tabLst/>
              <a:defRPr/>
            </a:pPr>
            <a:r>
              <a:rPr kumimoji="0" lang="en-US" sz="2600" b="0" i="0" u="none" strike="noStrike" kern="0" cap="none" spc="0" normalizeH="0" baseline="0" noProof="0" dirty="0">
                <a:ln>
                  <a:noFill/>
                </a:ln>
                <a:solidFill>
                  <a:prstClr val="black"/>
                </a:solidFill>
                <a:effectLst/>
                <a:uLnTx/>
                <a:uFillTx/>
                <a:latin typeface="Arial" charset="0"/>
                <a:ea typeface="+mn-ea"/>
                <a:cs typeface="Arial" charset="0"/>
              </a:rPr>
              <a:t>GRFD-NG and Dedicated National Guard scholarship nurse Cadets are not eligible for payment of NCLEX and NCLEX-RN Review Course</a:t>
            </a:r>
          </a:p>
          <a:p>
            <a:pPr marL="342900" lvl="0" indent="-342900">
              <a:spcBef>
                <a:spcPts val="600"/>
              </a:spcBef>
              <a:buFont typeface="Wingdings" pitchFamily="2" charset="2"/>
              <a:buChar char="Ø"/>
              <a:defRPr/>
            </a:pPr>
            <a:r>
              <a:rPr lang="en-US" sz="2400" dirty="0"/>
              <a:t>Nurses should pay University the Nurse ATI Fee by the bill due date. Once the Army pays University, the Bursar’s office will refund that fee.</a:t>
            </a:r>
            <a:endParaRPr kumimoji="0" lang="en-US" sz="2400" b="0" i="0" u="none" strike="noStrike" kern="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42771561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4299"/>
            <a:ext cx="7391400" cy="762000"/>
          </a:xfrm>
        </p:spPr>
        <p:txBody>
          <a:bodyPr>
            <a:normAutofit/>
          </a:bodyPr>
          <a:lstStyle/>
          <a:p>
            <a:r>
              <a:rPr lang="en-US" sz="4000" dirty="0"/>
              <a:t> </a:t>
            </a:r>
            <a:r>
              <a:rPr lang="en-US" dirty="0"/>
              <a:t>Reimbursable Fees</a:t>
            </a:r>
          </a:p>
        </p:txBody>
      </p:sp>
      <p:pic>
        <p:nvPicPr>
          <p:cNvPr id="2052" name="Picture 4"/>
          <p:cNvPicPr>
            <a:picLocks noChangeAspect="1" noChangeArrowheads="1"/>
          </p:cNvPicPr>
          <p:nvPr/>
        </p:nvPicPr>
        <p:blipFill>
          <a:blip r:embed="rId2" cstate="screen"/>
          <a:srcRect/>
          <a:stretch>
            <a:fillRect/>
          </a:stretch>
        </p:blipFill>
        <p:spPr bwMode="auto">
          <a:xfrm>
            <a:off x="4695825" y="1695450"/>
            <a:ext cx="4295775" cy="4714875"/>
          </a:xfrm>
          <a:prstGeom prst="rect">
            <a:avLst/>
          </a:prstGeom>
          <a:noFill/>
          <a:ln w="9525">
            <a:noFill/>
            <a:miter lim="800000"/>
            <a:headEnd/>
            <a:tailEnd/>
          </a:ln>
        </p:spPr>
      </p:pic>
      <p:pic>
        <p:nvPicPr>
          <p:cNvPr id="2053" name="Picture 5"/>
          <p:cNvPicPr>
            <a:picLocks noChangeAspect="1" noChangeArrowheads="1"/>
          </p:cNvPicPr>
          <p:nvPr/>
        </p:nvPicPr>
        <p:blipFill>
          <a:blip r:embed="rId3" cstate="screen"/>
          <a:srcRect/>
          <a:stretch>
            <a:fillRect/>
          </a:stretch>
        </p:blipFill>
        <p:spPr bwMode="auto">
          <a:xfrm>
            <a:off x="104775" y="1695450"/>
            <a:ext cx="4314825" cy="4819650"/>
          </a:xfrm>
          <a:prstGeom prst="rect">
            <a:avLst/>
          </a:prstGeom>
          <a:noFill/>
          <a:ln w="9525">
            <a:noFill/>
            <a:miter lim="800000"/>
            <a:headEnd/>
            <a:tailEnd/>
          </a:ln>
        </p:spPr>
      </p:pic>
      <p:sp>
        <p:nvSpPr>
          <p:cNvPr id="9" name="TextBox 8"/>
          <p:cNvSpPr txBox="1"/>
          <p:nvPr/>
        </p:nvSpPr>
        <p:spPr>
          <a:xfrm>
            <a:off x="304800" y="1264563"/>
            <a:ext cx="8534400" cy="261610"/>
          </a:xfrm>
          <a:prstGeom prst="rect">
            <a:avLst/>
          </a:prstGeom>
          <a:solidFill>
            <a:srgbClr val="FFCC00"/>
          </a:solidFill>
          <a:ln>
            <a:solidFill>
              <a:schemeClr val="tx1"/>
            </a:solidFill>
          </a:ln>
        </p:spPr>
        <p:txBody>
          <a:bodyPr wrap="square" rtlCol="0">
            <a:spAutoFit/>
          </a:bodyPr>
          <a:lstStyle/>
          <a:p>
            <a:pPr algn="ctr"/>
            <a:r>
              <a:rPr lang="en-US" sz="1100" b="1" dirty="0"/>
              <a:t>C-1. Reimbursable/appropriate fees for payment (when required for degree completion or to attend the college or university)</a:t>
            </a:r>
            <a:endParaRPr lang="en-US" sz="1100" dirty="0"/>
          </a:p>
        </p:txBody>
      </p:sp>
      <p:sp>
        <p:nvSpPr>
          <p:cNvPr id="10" name="TextBox 9"/>
          <p:cNvSpPr txBox="1"/>
          <p:nvPr/>
        </p:nvSpPr>
        <p:spPr>
          <a:xfrm>
            <a:off x="2528010" y="6611779"/>
            <a:ext cx="4087979" cy="246221"/>
          </a:xfrm>
          <a:prstGeom prst="rect">
            <a:avLst/>
          </a:prstGeom>
          <a:noFill/>
        </p:spPr>
        <p:txBody>
          <a:bodyPr wrap="none" rtlCol="0">
            <a:spAutoFit/>
          </a:bodyPr>
          <a:lstStyle/>
          <a:p>
            <a:r>
              <a:rPr lang="en-US" sz="1000" dirty="0"/>
              <a:t>Extract from USACC Pamphlet 145-1, </a:t>
            </a:r>
            <a:r>
              <a:rPr lang="en-US" sz="1000" dirty="0" err="1"/>
              <a:t>dtd</a:t>
            </a:r>
            <a:r>
              <a:rPr lang="en-US" sz="1000" dirty="0"/>
              <a:t> 2 August 2016, Appendix C</a:t>
            </a:r>
          </a:p>
        </p:txBody>
      </p:sp>
    </p:spTree>
    <p:extLst>
      <p:ext uri="{BB962C8B-B14F-4D97-AF65-F5344CB8AC3E}">
        <p14:creationId xmlns:p14="http://schemas.microsoft.com/office/powerpoint/2010/main" val="37752714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1" y="268069"/>
            <a:ext cx="7619999" cy="646331"/>
          </a:xfrm>
        </p:spPr>
        <p:txBody>
          <a:bodyPr/>
          <a:lstStyle/>
          <a:p>
            <a:r>
              <a:rPr lang="en-US" altLang="en-US" dirty="0"/>
              <a:t>Non-Reimbursable Fees/Items</a:t>
            </a:r>
            <a:endParaRPr lang="en-US" dirty="0"/>
          </a:p>
        </p:txBody>
      </p:sp>
      <p:sp>
        <p:nvSpPr>
          <p:cNvPr id="5" name="Rectangle 3"/>
          <p:cNvSpPr txBox="1">
            <a:spLocks noChangeArrowheads="1"/>
          </p:cNvSpPr>
          <p:nvPr/>
        </p:nvSpPr>
        <p:spPr>
          <a:xfrm>
            <a:off x="304800" y="1143000"/>
            <a:ext cx="8153400" cy="4800600"/>
          </a:xfrm>
          <a:prstGeom prst="rect">
            <a:avLst/>
          </a:prstGeom>
        </p:spPr>
        <p:txBody>
          <a:bodyPr/>
          <a:lstStyle/>
          <a:p>
            <a:pPr marL="342900" marR="0" lvl="0" indent="-342900" algn="l" defTabSz="914400" rtl="0" eaLnBrk="1" fontAlgn="base" latinLnBrk="0" hangingPunct="1">
              <a:lnSpc>
                <a:spcPct val="100000"/>
              </a:lnSpc>
              <a:spcBef>
                <a:spcPts val="600"/>
              </a:spcBef>
              <a:spcAft>
                <a:spcPct val="0"/>
              </a:spcAft>
              <a:buClrTx/>
              <a:buSzTx/>
              <a:buFont typeface="Wingdings" pitchFamily="2" charset="2"/>
              <a:buChar char="Ø"/>
              <a:tabLst/>
              <a:defRPr/>
            </a:pPr>
            <a:r>
              <a:rPr kumimoji="0" lang="en-US" sz="2600" b="0" i="0" u="none" strike="noStrike" kern="0" cap="none" spc="0" normalizeH="0" baseline="0" noProof="0" dirty="0">
                <a:ln>
                  <a:noFill/>
                </a:ln>
                <a:solidFill>
                  <a:prstClr val="black"/>
                </a:solidFill>
                <a:effectLst/>
                <a:uLnTx/>
                <a:uFillTx/>
                <a:latin typeface="Arial" charset="0"/>
                <a:ea typeface="+mn-ea"/>
                <a:cs typeface="Arial" charset="0"/>
              </a:rPr>
              <a:t>Educational expenses prior to contracting</a:t>
            </a:r>
          </a:p>
          <a:p>
            <a:pPr marL="342900" marR="0" lvl="0" indent="-342900" algn="l" defTabSz="914400" rtl="0" eaLnBrk="1" fontAlgn="base" latinLnBrk="0" hangingPunct="1">
              <a:lnSpc>
                <a:spcPct val="100000"/>
              </a:lnSpc>
              <a:spcBef>
                <a:spcPts val="600"/>
              </a:spcBef>
              <a:spcAft>
                <a:spcPct val="0"/>
              </a:spcAft>
              <a:buClrTx/>
              <a:buSzTx/>
              <a:buFont typeface="Wingdings" pitchFamily="2" charset="2"/>
              <a:buChar char="Ø"/>
              <a:tabLst/>
              <a:defRPr/>
            </a:pPr>
            <a:r>
              <a:rPr kumimoji="0" lang="en-US" sz="2600" b="0" i="0" u="none" strike="noStrike" kern="0" cap="none" spc="0" normalizeH="0" baseline="0" noProof="0" dirty="0">
                <a:ln>
                  <a:noFill/>
                </a:ln>
                <a:solidFill>
                  <a:prstClr val="black"/>
                </a:solidFill>
                <a:effectLst/>
                <a:uLnTx/>
                <a:uFillTx/>
                <a:latin typeface="Arial" charset="0"/>
                <a:ea typeface="+mn-ea"/>
                <a:cs typeface="Arial" charset="0"/>
              </a:rPr>
              <a:t>Travel, except as authorized by USACC Pam 145-1</a:t>
            </a:r>
          </a:p>
          <a:p>
            <a:pPr marL="342900" marR="0" lvl="0" indent="-342900" algn="l" defTabSz="914400" rtl="0" eaLnBrk="1" fontAlgn="base" latinLnBrk="0" hangingPunct="1">
              <a:lnSpc>
                <a:spcPct val="100000"/>
              </a:lnSpc>
              <a:spcBef>
                <a:spcPts val="600"/>
              </a:spcBef>
              <a:spcAft>
                <a:spcPct val="0"/>
              </a:spcAft>
              <a:buClrTx/>
              <a:buSzTx/>
              <a:buFont typeface="Wingdings" pitchFamily="2" charset="2"/>
              <a:buChar char="Ø"/>
              <a:tabLst/>
              <a:defRPr/>
            </a:pPr>
            <a:r>
              <a:rPr kumimoji="0" lang="en-US" sz="2600" b="0" i="0" u="none" strike="noStrike" kern="0" cap="none" spc="0" normalizeH="0" baseline="0" noProof="0" dirty="0">
                <a:ln>
                  <a:noFill/>
                </a:ln>
                <a:solidFill>
                  <a:prstClr val="black"/>
                </a:solidFill>
                <a:effectLst/>
                <a:uLnTx/>
                <a:uFillTx/>
                <a:latin typeface="Arial" charset="0"/>
                <a:ea typeface="+mn-ea"/>
                <a:cs typeface="Arial" charset="0"/>
              </a:rPr>
              <a:t>Unauthorized summer sessions</a:t>
            </a:r>
          </a:p>
          <a:p>
            <a:pPr marL="342900" marR="0" lvl="0" indent="-342900" algn="l" defTabSz="914400" rtl="0" eaLnBrk="1" fontAlgn="base" latinLnBrk="0" hangingPunct="1">
              <a:lnSpc>
                <a:spcPct val="100000"/>
              </a:lnSpc>
              <a:spcBef>
                <a:spcPts val="600"/>
              </a:spcBef>
              <a:spcAft>
                <a:spcPct val="0"/>
              </a:spcAft>
              <a:buClrTx/>
              <a:buSzTx/>
              <a:buFont typeface="Wingdings" pitchFamily="2" charset="2"/>
              <a:buChar char="Ø"/>
              <a:tabLst/>
              <a:defRPr/>
            </a:pPr>
            <a:r>
              <a:rPr kumimoji="0" lang="en-US" sz="2600" b="0" i="0" u="none" strike="noStrike" kern="0" cap="none" spc="0" normalizeH="0" baseline="0" noProof="0" dirty="0">
                <a:ln>
                  <a:noFill/>
                </a:ln>
                <a:solidFill>
                  <a:prstClr val="black"/>
                </a:solidFill>
                <a:effectLst/>
                <a:uLnTx/>
                <a:uFillTx/>
                <a:latin typeface="Arial" charset="0"/>
                <a:ea typeface="+mn-ea"/>
                <a:cs typeface="Arial" charset="0"/>
              </a:rPr>
              <a:t>Personnel fees (laundry, clothes, grooming)</a:t>
            </a:r>
          </a:p>
          <a:p>
            <a:pPr marL="342900" marR="0" lvl="0" indent="-342900" algn="l" defTabSz="914400" rtl="0" eaLnBrk="1" fontAlgn="base" latinLnBrk="0" hangingPunct="1">
              <a:lnSpc>
                <a:spcPct val="100000"/>
              </a:lnSpc>
              <a:spcBef>
                <a:spcPts val="600"/>
              </a:spcBef>
              <a:spcAft>
                <a:spcPct val="0"/>
              </a:spcAft>
              <a:buClrTx/>
              <a:buSzTx/>
              <a:buFont typeface="Wingdings" pitchFamily="2" charset="2"/>
              <a:buChar char="Ø"/>
              <a:tabLst/>
              <a:defRPr/>
            </a:pPr>
            <a:r>
              <a:rPr kumimoji="0" lang="en-US" sz="2600" b="0" i="0" u="none" strike="noStrike" kern="0" cap="none" spc="0" normalizeH="0" baseline="0" noProof="0" dirty="0">
                <a:ln>
                  <a:noFill/>
                </a:ln>
                <a:solidFill>
                  <a:prstClr val="black"/>
                </a:solidFill>
                <a:effectLst/>
                <a:uLnTx/>
                <a:uFillTx/>
                <a:latin typeface="Arial" charset="0"/>
                <a:ea typeface="+mn-ea"/>
                <a:cs typeface="Arial" charset="0"/>
              </a:rPr>
              <a:t>Yearbooks (unless mandatory for all students)</a:t>
            </a:r>
          </a:p>
          <a:p>
            <a:pPr marL="342900" marR="0" lvl="0" indent="-342900" algn="l" defTabSz="914400" rtl="0" eaLnBrk="1" fontAlgn="base" latinLnBrk="0" hangingPunct="1">
              <a:lnSpc>
                <a:spcPct val="100000"/>
              </a:lnSpc>
              <a:spcBef>
                <a:spcPts val="600"/>
              </a:spcBef>
              <a:spcAft>
                <a:spcPct val="0"/>
              </a:spcAft>
              <a:buClrTx/>
              <a:buSzTx/>
              <a:buFont typeface="Wingdings" pitchFamily="2" charset="2"/>
              <a:buChar char="Ø"/>
              <a:tabLst/>
              <a:defRPr/>
            </a:pPr>
            <a:r>
              <a:rPr kumimoji="0" lang="en-US" sz="2600" b="0" i="0" u="none" strike="noStrike" kern="0" cap="none" spc="0" normalizeH="0" baseline="0" noProof="0" dirty="0">
                <a:ln>
                  <a:noFill/>
                </a:ln>
                <a:solidFill>
                  <a:prstClr val="black"/>
                </a:solidFill>
                <a:effectLst/>
                <a:uLnTx/>
                <a:uFillTx/>
                <a:latin typeface="Arial" charset="0"/>
                <a:ea typeface="+mn-ea"/>
                <a:cs typeface="Arial" charset="0"/>
              </a:rPr>
              <a:t>State licensing applications</a:t>
            </a:r>
          </a:p>
          <a:p>
            <a:pPr marL="342900" marR="0" lvl="0" indent="-342900" algn="l" defTabSz="914400" rtl="0" eaLnBrk="1" fontAlgn="base" latinLnBrk="0" hangingPunct="1">
              <a:lnSpc>
                <a:spcPct val="100000"/>
              </a:lnSpc>
              <a:spcBef>
                <a:spcPts val="600"/>
              </a:spcBef>
              <a:spcAft>
                <a:spcPct val="0"/>
              </a:spcAft>
              <a:buClrTx/>
              <a:buSzTx/>
              <a:buFont typeface="Wingdings" pitchFamily="2" charset="2"/>
              <a:buChar char="Ø"/>
              <a:tabLst/>
              <a:defRPr/>
            </a:pPr>
            <a:r>
              <a:rPr kumimoji="0" lang="en-US" sz="2600" b="0" i="0" u="none" strike="noStrike" kern="0" cap="none" spc="0" normalizeH="0" baseline="0" noProof="0" dirty="0">
                <a:ln>
                  <a:noFill/>
                </a:ln>
                <a:solidFill>
                  <a:prstClr val="black"/>
                </a:solidFill>
                <a:effectLst/>
                <a:uLnTx/>
                <a:uFillTx/>
                <a:latin typeface="Arial" charset="0"/>
                <a:ea typeface="+mn-ea"/>
                <a:cs typeface="Arial" charset="0"/>
              </a:rPr>
              <a:t>Flight flees/aviation flying hours and any fees related to flying hours required for degree</a:t>
            </a:r>
          </a:p>
          <a:p>
            <a:pPr marL="342900" marR="0" lvl="0" indent="-342900" algn="l" defTabSz="914400" rtl="0" eaLnBrk="1" fontAlgn="base" latinLnBrk="0" hangingPunct="1">
              <a:lnSpc>
                <a:spcPct val="100000"/>
              </a:lnSpc>
              <a:spcBef>
                <a:spcPts val="600"/>
              </a:spcBef>
              <a:spcAft>
                <a:spcPct val="0"/>
              </a:spcAft>
              <a:buClrTx/>
              <a:buSzTx/>
              <a:buFont typeface="Wingdings" pitchFamily="2" charset="2"/>
              <a:buChar char="Ø"/>
              <a:tabLst/>
              <a:defRPr/>
            </a:pPr>
            <a:r>
              <a:rPr kumimoji="0" lang="en-US" sz="2600" b="0" i="0" u="none" strike="noStrike" kern="0" cap="none" spc="0" normalizeH="0" baseline="0" noProof="0" dirty="0">
                <a:ln>
                  <a:noFill/>
                </a:ln>
                <a:solidFill>
                  <a:prstClr val="black"/>
                </a:solidFill>
                <a:effectLst/>
                <a:uLnTx/>
                <a:uFillTx/>
                <a:latin typeface="Arial" charset="0"/>
                <a:ea typeface="+mn-ea"/>
                <a:cs typeface="Arial" charset="0"/>
              </a:rPr>
              <a:t>Field trips</a:t>
            </a:r>
          </a:p>
          <a:p>
            <a:pPr marL="342900" marR="0" lvl="0" indent="-342900" algn="l" defTabSz="914400" rtl="0" eaLnBrk="1" fontAlgn="base" latinLnBrk="0" hangingPunct="1">
              <a:lnSpc>
                <a:spcPct val="100000"/>
              </a:lnSpc>
              <a:spcBef>
                <a:spcPts val="600"/>
              </a:spcBef>
              <a:spcAft>
                <a:spcPct val="0"/>
              </a:spcAft>
              <a:buClrTx/>
              <a:buSzTx/>
              <a:buFont typeface="Wingdings" pitchFamily="2" charset="2"/>
              <a:buChar char="Ø"/>
              <a:tabLst/>
              <a:defRPr/>
            </a:pPr>
            <a:r>
              <a:rPr kumimoji="0" lang="en-US" sz="2600" b="0" i="0" u="none" strike="noStrike" kern="0" cap="none" spc="0" normalizeH="0" baseline="0" noProof="0" dirty="0">
                <a:ln>
                  <a:noFill/>
                </a:ln>
                <a:solidFill>
                  <a:prstClr val="black"/>
                </a:solidFill>
                <a:effectLst/>
                <a:uLnTx/>
                <a:uFillTx/>
                <a:latin typeface="Arial" charset="0"/>
                <a:ea typeface="+mn-ea"/>
                <a:cs typeface="Arial" charset="0"/>
              </a:rPr>
              <a:t>USACC Pam 145-1, Appendix C-2, Non-Reimbursable Fees </a:t>
            </a:r>
          </a:p>
          <a:p>
            <a:pPr marL="342900" marR="0" lvl="0" indent="-342900" algn="l" defTabSz="914400" rtl="0" eaLnBrk="1" fontAlgn="base" latinLnBrk="0" hangingPunct="1">
              <a:lnSpc>
                <a:spcPct val="100000"/>
              </a:lnSpc>
              <a:spcBef>
                <a:spcPts val="600"/>
              </a:spcBef>
              <a:spcAft>
                <a:spcPct val="0"/>
              </a:spcAft>
              <a:buClrTx/>
              <a:buSzTx/>
              <a:buFont typeface="Wingdings" pitchFamily="2" charset="2"/>
              <a:buChar char="Ø"/>
              <a:tabLst/>
              <a:defRPr/>
            </a:pPr>
            <a:endParaRPr kumimoji="0" lang="en-US" sz="2600" b="0" i="0" u="none" strike="noStrike" kern="0" cap="none" spc="0" normalizeH="0" baseline="0" noProof="0" dirty="0">
              <a:ln>
                <a:noFill/>
              </a:ln>
              <a:solidFill>
                <a:prstClr val="black"/>
              </a:solidFill>
              <a:effectLst/>
              <a:uLnTx/>
              <a:uFillTx/>
              <a:latin typeface="Arial" charset="0"/>
              <a:ea typeface="+mn-ea"/>
              <a:cs typeface="Arial" charset="0"/>
            </a:endParaRPr>
          </a:p>
          <a:p>
            <a:pPr marL="800100" marR="0" lvl="1" indent="-342900" algn="l" defTabSz="914400" rtl="0" eaLnBrk="1" fontAlgn="base" latinLnBrk="0" hangingPunct="1">
              <a:lnSpc>
                <a:spcPct val="120000"/>
              </a:lnSpc>
              <a:spcBef>
                <a:spcPct val="20000"/>
              </a:spcBef>
              <a:spcAft>
                <a:spcPct val="0"/>
              </a:spcAft>
              <a:buClrTx/>
              <a:buSzTx/>
              <a:buFont typeface="Arial" pitchFamily="34" charset="0"/>
              <a:buChar char="•"/>
              <a:tabLst/>
              <a:defRPr/>
            </a:pPr>
            <a:endParaRPr kumimoji="0" lang="en-US" sz="1800" b="0" i="0" u="none" strike="noStrike" kern="0" cap="none" spc="0" normalizeH="0" baseline="0" noProof="0" dirty="0">
              <a:ln>
                <a:noFill/>
              </a:ln>
              <a:solidFill>
                <a:prstClr val="black"/>
              </a:solidFill>
              <a:effectLst/>
              <a:uLnTx/>
              <a:uFillTx/>
              <a:latin typeface="Arial" charset="0"/>
              <a:ea typeface="+mn-ea"/>
              <a:cs typeface="Arial" charset="0"/>
            </a:endParaRPr>
          </a:p>
          <a:p>
            <a:pPr marL="457200" marR="0" lvl="1" indent="0" algn="l" defTabSz="914400" rtl="0" eaLnBrk="1" fontAlgn="base" latinLnBrk="0" hangingPunct="1">
              <a:lnSpc>
                <a:spcPct val="120000"/>
              </a:lnSpc>
              <a:spcBef>
                <a:spcPct val="2000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20000"/>
              </a:lnSpc>
              <a:spcBef>
                <a:spcPct val="2000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Arial" charset="0"/>
              <a:ea typeface="+mn-ea"/>
              <a:cs typeface="Arial" charset="0"/>
            </a:endParaRPr>
          </a:p>
          <a:p>
            <a:pPr marL="800100" marR="0" lvl="1" indent="-342900" algn="l" defTabSz="914400" rtl="0" eaLnBrk="1" fontAlgn="base" latinLnBrk="0" hangingPunct="1">
              <a:lnSpc>
                <a:spcPct val="120000"/>
              </a:lnSpc>
              <a:spcBef>
                <a:spcPct val="2000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5191418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6701"/>
            <a:ext cx="7391400" cy="762000"/>
          </a:xfrm>
        </p:spPr>
        <p:txBody>
          <a:bodyPr>
            <a:normAutofit/>
          </a:bodyPr>
          <a:lstStyle/>
          <a:p>
            <a:r>
              <a:rPr lang="en-US" sz="4000" dirty="0"/>
              <a:t> </a:t>
            </a:r>
            <a:r>
              <a:rPr lang="en-US" dirty="0"/>
              <a:t>Non-Reimbursable Fees</a:t>
            </a:r>
          </a:p>
        </p:txBody>
      </p:sp>
      <p:pic>
        <p:nvPicPr>
          <p:cNvPr id="1029" name="Picture 5"/>
          <p:cNvPicPr>
            <a:picLocks noChangeAspect="1" noChangeArrowheads="1"/>
          </p:cNvPicPr>
          <p:nvPr/>
        </p:nvPicPr>
        <p:blipFill>
          <a:blip r:embed="rId2" cstate="screen"/>
          <a:srcRect/>
          <a:stretch>
            <a:fillRect/>
          </a:stretch>
        </p:blipFill>
        <p:spPr bwMode="auto">
          <a:xfrm>
            <a:off x="2219325" y="1114425"/>
            <a:ext cx="4705350" cy="5286375"/>
          </a:xfrm>
          <a:prstGeom prst="rect">
            <a:avLst/>
          </a:prstGeom>
          <a:noFill/>
          <a:ln w="9525">
            <a:noFill/>
            <a:miter lim="800000"/>
            <a:headEnd/>
            <a:tailEnd/>
          </a:ln>
        </p:spPr>
      </p:pic>
      <p:sp>
        <p:nvSpPr>
          <p:cNvPr id="11" name="TextBox 10"/>
          <p:cNvSpPr txBox="1"/>
          <p:nvPr/>
        </p:nvSpPr>
        <p:spPr>
          <a:xfrm>
            <a:off x="2528010" y="6400800"/>
            <a:ext cx="4087979" cy="246221"/>
          </a:xfrm>
          <a:prstGeom prst="rect">
            <a:avLst/>
          </a:prstGeom>
          <a:noFill/>
        </p:spPr>
        <p:txBody>
          <a:bodyPr wrap="none" rtlCol="0">
            <a:spAutoFit/>
          </a:bodyPr>
          <a:lstStyle/>
          <a:p>
            <a:r>
              <a:rPr lang="en-US" sz="1000" dirty="0"/>
              <a:t>Extract from USACC Pamphlet 145-1, </a:t>
            </a:r>
            <a:r>
              <a:rPr lang="en-US" sz="1000" dirty="0" err="1"/>
              <a:t>dtd</a:t>
            </a:r>
            <a:r>
              <a:rPr lang="en-US" sz="1000" dirty="0"/>
              <a:t> 2 August 2016, Appendix C</a:t>
            </a:r>
          </a:p>
        </p:txBody>
      </p:sp>
      <p:sp>
        <p:nvSpPr>
          <p:cNvPr id="5" name="TextBox 4"/>
          <p:cNvSpPr txBox="1"/>
          <p:nvPr/>
        </p:nvSpPr>
        <p:spPr>
          <a:xfrm>
            <a:off x="2209800" y="6611779"/>
            <a:ext cx="4724399" cy="246221"/>
          </a:xfrm>
          <a:prstGeom prst="rect">
            <a:avLst/>
          </a:prstGeom>
          <a:noFill/>
        </p:spPr>
        <p:txBody>
          <a:bodyPr wrap="square" rtlCol="0">
            <a:spAutoFit/>
          </a:bodyPr>
          <a:lstStyle/>
          <a:p>
            <a:pPr algn="ctr"/>
            <a:r>
              <a:rPr lang="en-US" sz="1000" dirty="0">
                <a:hlinkClick r:id="rId3" action="ppaction://hlinksldjump"/>
              </a:rPr>
              <a:t>Return to Instructions on creating a CPR for Tuition and Fees</a:t>
            </a:r>
            <a:endParaRPr lang="en-US" sz="1000" dirty="0"/>
          </a:p>
        </p:txBody>
      </p:sp>
    </p:spTree>
    <p:extLst>
      <p:ext uri="{BB962C8B-B14F-4D97-AF65-F5344CB8AC3E}">
        <p14:creationId xmlns:p14="http://schemas.microsoft.com/office/powerpoint/2010/main" val="29170539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loud Callout 8"/>
          <p:cNvSpPr/>
          <p:nvPr/>
        </p:nvSpPr>
        <p:spPr bwMode="auto">
          <a:xfrm>
            <a:off x="3276600" y="1096982"/>
            <a:ext cx="2590799" cy="1180164"/>
          </a:xfrm>
          <a:prstGeom prst="cloudCallout">
            <a:avLst>
              <a:gd name="adj1" fmla="val -2014"/>
              <a:gd name="adj2" fmla="val 81194"/>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Entering incorrect courses/fees</a:t>
            </a:r>
            <a:r>
              <a:rPr kumimoji="0" lang="en-US" sz="1400" b="0" i="0" u="none" strike="noStrike" kern="1200" cap="none" spc="0" normalizeH="0" noProof="0" dirty="0">
                <a:ln>
                  <a:noFill/>
                </a:ln>
                <a:solidFill>
                  <a:prstClr val="black"/>
                </a:solidFill>
                <a:effectLst/>
                <a:uLnTx/>
                <a:uFillTx/>
                <a:latin typeface="Arial"/>
                <a:ea typeface="+mn-ea"/>
                <a:cs typeface="+mn-cs"/>
              </a:rPr>
              <a:t> or </a:t>
            </a:r>
            <a:r>
              <a:rPr kumimoji="0" lang="en-US" sz="1400" b="0" i="0" u="none" strike="noStrike" kern="1200" cap="none" spc="0" normalizeH="0" baseline="0" noProof="0" dirty="0">
                <a:ln>
                  <a:noFill/>
                </a:ln>
                <a:solidFill>
                  <a:prstClr val="black"/>
                </a:solidFill>
                <a:effectLst/>
                <a:uLnTx/>
                <a:uFillTx/>
                <a:latin typeface="Arial"/>
                <a:ea typeface="+mn-ea"/>
                <a:cs typeface="+mn-cs"/>
              </a:rPr>
              <a:t>forgetting to enter </a:t>
            </a:r>
            <a:r>
              <a:rPr kumimoji="0" lang="en-US" sz="1400" b="0" i="0" u="none" strike="noStrike" kern="1200" cap="none" spc="0" normalizeH="0" noProof="0" dirty="0">
                <a:ln>
                  <a:noFill/>
                </a:ln>
                <a:solidFill>
                  <a:prstClr val="black"/>
                </a:solidFill>
                <a:effectLst/>
                <a:uLnTx/>
                <a:uFillTx/>
                <a:latin typeface="Arial"/>
                <a:ea typeface="+mn-ea"/>
                <a:cs typeface="+mn-cs"/>
              </a:rPr>
              <a:t>them</a:t>
            </a:r>
            <a:r>
              <a:rPr kumimoji="0" lang="en-US" sz="1400" b="0" i="0" u="none" strike="noStrike" kern="1200" cap="none" spc="0" normalizeH="0" baseline="0" noProof="0" dirty="0">
                <a:ln>
                  <a:noFill/>
                </a:ln>
                <a:solidFill>
                  <a:prstClr val="black"/>
                </a:solidFill>
                <a:effectLst/>
                <a:uLnTx/>
                <a:uFillTx/>
                <a:latin typeface="Arial"/>
                <a:ea typeface="+mn-ea"/>
                <a:cs typeface="+mn-cs"/>
              </a:rPr>
              <a:t>!</a:t>
            </a:r>
          </a:p>
        </p:txBody>
      </p:sp>
      <p:sp>
        <p:nvSpPr>
          <p:cNvPr id="10" name="Cloud Callout 9"/>
          <p:cNvSpPr/>
          <p:nvPr/>
        </p:nvSpPr>
        <p:spPr bwMode="auto">
          <a:xfrm>
            <a:off x="6272646" y="1525040"/>
            <a:ext cx="2438399" cy="2036251"/>
          </a:xfrm>
          <a:prstGeom prst="cloudCallout">
            <a:avLst>
              <a:gd name="adj1" fmla="val -70753"/>
              <a:gd name="adj2" fmla="val 27549"/>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Arial" pitchFamily="34" charset="0"/>
              </a:rPr>
              <a:t>Courses entered as education fee instead of tuition on Cadet Payment Request! </a:t>
            </a:r>
          </a:p>
        </p:txBody>
      </p:sp>
      <p:sp>
        <p:nvSpPr>
          <p:cNvPr id="14" name="Cloud Callout 13"/>
          <p:cNvSpPr/>
          <p:nvPr/>
        </p:nvSpPr>
        <p:spPr bwMode="auto">
          <a:xfrm>
            <a:off x="367578" y="4038600"/>
            <a:ext cx="2210922" cy="1513399"/>
          </a:xfrm>
          <a:prstGeom prst="cloudCallout">
            <a:avLst>
              <a:gd name="adj1" fmla="val 58148"/>
              <a:gd name="adj2" fmla="val -62980"/>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Arial" pitchFamily="34" charset="0"/>
              </a:rPr>
              <a:t>Not uploading your school</a:t>
            </a:r>
            <a:r>
              <a:rPr kumimoji="0" lang="en-US" sz="1400" b="0" i="0" u="none" strike="noStrike" kern="1200" cap="none" spc="0" normalizeH="0" noProof="0" dirty="0">
                <a:ln>
                  <a:noFill/>
                </a:ln>
                <a:solidFill>
                  <a:prstClr val="black"/>
                </a:solidFill>
                <a:effectLst/>
                <a:uLnTx/>
                <a:uFillTx/>
                <a:latin typeface="Arial"/>
                <a:ea typeface="+mn-ea"/>
                <a:cs typeface="Arial" pitchFamily="34" charset="0"/>
              </a:rPr>
              <a:t> billing invoice</a:t>
            </a:r>
            <a:r>
              <a:rPr kumimoji="0" lang="en-US" sz="1400" b="0" i="0" u="none" strike="noStrike" kern="1200" cap="none" spc="0" normalizeH="0" baseline="0" noProof="0" dirty="0">
                <a:ln>
                  <a:noFill/>
                </a:ln>
                <a:solidFill>
                  <a:prstClr val="black"/>
                </a:solidFill>
                <a:effectLst/>
                <a:uLnTx/>
                <a:uFillTx/>
                <a:latin typeface="Arial"/>
                <a:ea typeface="+mn-ea"/>
                <a:cs typeface="Arial" pitchFamily="34" charset="0"/>
              </a:rPr>
              <a:t>!</a:t>
            </a:r>
          </a:p>
        </p:txBody>
      </p:sp>
      <p:sp>
        <p:nvSpPr>
          <p:cNvPr id="16" name="Cloud Callout 15"/>
          <p:cNvSpPr/>
          <p:nvPr/>
        </p:nvSpPr>
        <p:spPr bwMode="auto">
          <a:xfrm>
            <a:off x="6621795" y="3999316"/>
            <a:ext cx="1937532" cy="1031875"/>
          </a:xfrm>
          <a:prstGeom prst="cloudCallout">
            <a:avLst>
              <a:gd name="adj1" fmla="val -71633"/>
              <a:gd name="adj2" fmla="val -36007"/>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Arial" pitchFamily="34" charset="0"/>
              </a:rPr>
              <a:t>Selected the wrong term!</a:t>
            </a:r>
          </a:p>
        </p:txBody>
      </p:sp>
      <p:sp>
        <p:nvSpPr>
          <p:cNvPr id="18" name="Cloud Callout 17"/>
          <p:cNvSpPr/>
          <p:nvPr/>
        </p:nvSpPr>
        <p:spPr bwMode="auto">
          <a:xfrm>
            <a:off x="2806277" y="5720750"/>
            <a:ext cx="1937943" cy="995362"/>
          </a:xfrm>
          <a:prstGeom prst="cloudCallout">
            <a:avLst>
              <a:gd name="adj1" fmla="val 13244"/>
              <a:gd name="adj2" fmla="val -90150"/>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Arial" pitchFamily="34" charset="0"/>
              </a:rPr>
              <a:t>Currently on Admin </a:t>
            </a:r>
            <a:r>
              <a:rPr kumimoji="0" lang="en-US" sz="1400" b="0" i="0" u="none" strike="noStrike" kern="1200" cap="none" spc="0" normalizeH="0" baseline="0" noProof="0" dirty="0" err="1">
                <a:ln>
                  <a:noFill/>
                </a:ln>
                <a:solidFill>
                  <a:prstClr val="black"/>
                </a:solidFill>
                <a:effectLst/>
                <a:uLnTx/>
                <a:uFillTx/>
                <a:latin typeface="Arial"/>
                <a:ea typeface="+mn-ea"/>
                <a:cs typeface="Arial" pitchFamily="34" charset="0"/>
              </a:rPr>
              <a:t>Susp</a:t>
            </a:r>
            <a:r>
              <a:rPr kumimoji="0" lang="en-US" sz="1400" b="0" i="0" u="none" strike="noStrike" kern="1200" cap="none" spc="0" normalizeH="0" baseline="0" noProof="0" dirty="0">
                <a:ln>
                  <a:noFill/>
                </a:ln>
                <a:solidFill>
                  <a:prstClr val="black"/>
                </a:solidFill>
                <a:effectLst/>
                <a:uLnTx/>
                <a:uFillTx/>
                <a:latin typeface="Arial"/>
                <a:ea typeface="+mn-ea"/>
                <a:cs typeface="Arial" pitchFamily="34" charset="0"/>
              </a:rPr>
              <a:t>!</a:t>
            </a:r>
          </a:p>
        </p:txBody>
      </p:sp>
      <p:sp>
        <p:nvSpPr>
          <p:cNvPr id="21" name="Rectangle 2"/>
          <p:cNvSpPr txBox="1">
            <a:spLocks noChangeArrowheads="1"/>
          </p:cNvSpPr>
          <p:nvPr/>
        </p:nvSpPr>
        <p:spPr bwMode="auto">
          <a:xfrm>
            <a:off x="558327" y="272901"/>
            <a:ext cx="8001000" cy="914400"/>
          </a:xfrm>
          <a:prstGeom prst="rect">
            <a:avLst/>
          </a:prstGeom>
          <a:noFill/>
          <a:ln>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FF0000"/>
                </a:solidFill>
                <a:effectLst/>
                <a:uLnTx/>
                <a:uFillTx/>
                <a:latin typeface="Arial" charset="0"/>
                <a:ea typeface="+mn-ea"/>
                <a:cs typeface="Arial" charset="0"/>
              </a:rPr>
              <a:t>Common Mistakes</a:t>
            </a:r>
          </a:p>
        </p:txBody>
      </p:sp>
      <p:pic>
        <p:nvPicPr>
          <p:cNvPr id="25" name="Picture 5"/>
          <p:cNvPicPr preferRelativeResize="0">
            <a:picLocks noChangeArrowheads="1"/>
          </p:cNvPicPr>
          <p:nvPr/>
        </p:nvPicPr>
        <p:blipFill>
          <a:blip r:embed="rId3" cstate="email"/>
          <a:srcRect/>
          <a:stretch>
            <a:fillRect/>
          </a:stretch>
        </p:blipFill>
        <p:spPr bwMode="auto">
          <a:xfrm>
            <a:off x="3004527" y="2777481"/>
            <a:ext cx="2961118" cy="2410691"/>
          </a:xfrm>
          <a:prstGeom prst="dodecagon">
            <a:avLst/>
          </a:prstGeom>
          <a:ln w="25400">
            <a:solidFill>
              <a:schemeClr val="tx1"/>
            </a:solidFill>
            <a:headEnd/>
            <a:tailEnd/>
          </a:ln>
          <a:effectLst>
            <a:outerShdw blurRad="44450" dist="27940" dir="5400000" algn="ctr">
              <a:srgbClr val="000000">
                <a:alpha val="32000"/>
              </a:srgbClr>
            </a:outerShdw>
          </a:effectLst>
          <a:scene3d>
            <a:camera prst="orthographicFront"/>
            <a:lightRig rig="balanced" dir="tl">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pic>
      <p:sp>
        <p:nvSpPr>
          <p:cNvPr id="31" name="Rounded Rectangle 30"/>
          <p:cNvSpPr/>
          <p:nvPr/>
        </p:nvSpPr>
        <p:spPr bwMode="auto">
          <a:xfrm>
            <a:off x="3775249" y="3069149"/>
            <a:ext cx="1198548" cy="803564"/>
          </a:xfrm>
          <a:prstGeom prst="round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1" u="none" strike="noStrike" kern="1200" cap="none" spc="0" normalizeH="0" baseline="0" noProof="0" dirty="0">
                <a:ln>
                  <a:solidFill>
                    <a:srgbClr val="FFFF00"/>
                  </a:solidFill>
                </a:ln>
                <a:solidFill>
                  <a:srgbClr val="FFFF00"/>
                </a:solidFill>
                <a:effectLst>
                  <a:outerShdw blurRad="38100" dist="38100" dir="2700000" algn="tl">
                    <a:srgbClr val="000000">
                      <a:alpha val="43137"/>
                    </a:srgbClr>
                  </a:outerShdw>
                </a:effectLst>
                <a:uLnTx/>
                <a:uFillTx/>
                <a:latin typeface="Arial"/>
                <a:ea typeface="+mn-ea"/>
                <a:cs typeface="+mn-cs"/>
              </a:rPr>
              <a:t>WHY ME!</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1" i="1" u="none" strike="noStrike" kern="1200" cap="none" spc="0" normalizeH="0" baseline="0" noProof="0" dirty="0">
              <a:ln>
                <a:solidFill>
                  <a:srgbClr val="FFFF00"/>
                </a:solidFill>
              </a:ln>
              <a:solidFill>
                <a:srgbClr val="FFFF00"/>
              </a:solidFill>
              <a:effectLst>
                <a:outerShdw blurRad="38100" dist="38100" dir="2700000" algn="tl">
                  <a:srgbClr val="000000">
                    <a:alpha val="43137"/>
                  </a:srgbClr>
                </a:outerShdw>
              </a:effectLst>
              <a:uLnTx/>
              <a:uFillTx/>
              <a:latin typeface="Arial"/>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1" i="1" u="none" strike="noStrike" kern="1200" cap="none" spc="0" normalizeH="0" baseline="0" noProof="0" dirty="0">
              <a:ln>
                <a:solidFill>
                  <a:srgbClr val="FFFF00"/>
                </a:solidFill>
              </a:ln>
              <a:solidFill>
                <a:srgbClr val="FFFF00"/>
              </a:solidFill>
              <a:effectLst>
                <a:outerShdw blurRad="38100" dist="38100" dir="2700000" algn="tl">
                  <a:srgbClr val="000000">
                    <a:alpha val="43137"/>
                  </a:srgbClr>
                </a:outerShdw>
              </a:effectLst>
              <a:uLnTx/>
              <a:uFillTx/>
              <a:latin typeface="Arial"/>
              <a:ea typeface="+mn-ea"/>
              <a:cs typeface="+mn-cs"/>
            </a:endParaRPr>
          </a:p>
        </p:txBody>
      </p:sp>
      <p:pic>
        <p:nvPicPr>
          <p:cNvPr id="32" name="Picture 10"/>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218505" y="3470931"/>
            <a:ext cx="406860" cy="241349"/>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33" name="Cloud Callout 32"/>
          <p:cNvSpPr/>
          <p:nvPr/>
        </p:nvSpPr>
        <p:spPr bwMode="auto">
          <a:xfrm>
            <a:off x="376307" y="1371600"/>
            <a:ext cx="2019300" cy="1563381"/>
          </a:xfrm>
          <a:prstGeom prst="cloudCallout">
            <a:avLst>
              <a:gd name="adj1" fmla="val 82643"/>
              <a:gd name="adj2" fmla="val 59189"/>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Arial" pitchFamily="34" charset="0"/>
              </a:rPr>
              <a:t>No more benefits.  Beyond Expected End Term!</a:t>
            </a:r>
          </a:p>
        </p:txBody>
      </p:sp>
      <p:sp>
        <p:nvSpPr>
          <p:cNvPr id="20" name="Cloud Callout 19"/>
          <p:cNvSpPr/>
          <p:nvPr/>
        </p:nvSpPr>
        <p:spPr bwMode="auto">
          <a:xfrm>
            <a:off x="5420110" y="5282939"/>
            <a:ext cx="2209799" cy="1180164"/>
          </a:xfrm>
          <a:prstGeom prst="cloudCallout">
            <a:avLst>
              <a:gd name="adj1" fmla="val -41304"/>
              <a:gd name="adj2" fmla="val -65942"/>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Not uploading your 104R!</a:t>
            </a:r>
          </a:p>
        </p:txBody>
      </p:sp>
    </p:spTree>
    <p:extLst>
      <p:ext uri="{BB962C8B-B14F-4D97-AF65-F5344CB8AC3E}">
        <p14:creationId xmlns:p14="http://schemas.microsoft.com/office/powerpoint/2010/main" val="15052979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4" grpId="0" animBg="1"/>
      <p:bldP spid="16" grpId="0" animBg="1"/>
      <p:bldP spid="18" grpId="0" animBg="1"/>
      <p:bldP spid="33" grpId="0" animBg="1"/>
      <p:bldP spid="20"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669104" y="268069"/>
            <a:ext cx="1877438" cy="646331"/>
          </a:xfrm>
          <a:prstGeom prst="rect">
            <a:avLst/>
          </a:prstGeom>
        </p:spPr>
        <p:txBody>
          <a:bodyPr wrap="none">
            <a:spAutoFit/>
          </a:bodyPr>
          <a:lstStyle/>
          <a:p>
            <a:pPr algn="ctr"/>
            <a:r>
              <a:rPr lang="en-US" sz="3600" b="1" dirty="0"/>
              <a:t>Closing</a:t>
            </a:r>
          </a:p>
        </p:txBody>
      </p:sp>
      <p:sp>
        <p:nvSpPr>
          <p:cNvPr id="4" name="TextBox 3"/>
          <p:cNvSpPr txBox="1"/>
          <p:nvPr/>
        </p:nvSpPr>
        <p:spPr>
          <a:xfrm>
            <a:off x="1371600" y="1905000"/>
            <a:ext cx="6858000" cy="923330"/>
          </a:xfrm>
          <a:prstGeom prst="rect">
            <a:avLst/>
          </a:prstGeom>
          <a:noFill/>
        </p:spPr>
        <p:txBody>
          <a:bodyPr wrap="square" rtlCol="0">
            <a:spAutoFit/>
          </a:bodyPr>
          <a:lstStyle/>
          <a:p>
            <a:r>
              <a:rPr lang="en-US" dirty="0"/>
              <a:t>If you have any questions, first ask your </a:t>
            </a:r>
            <a:r>
              <a:rPr lang="en-US" u="sng" dirty="0"/>
              <a:t>instructor</a:t>
            </a:r>
            <a:r>
              <a:rPr lang="en-US" dirty="0"/>
              <a:t>.</a:t>
            </a:r>
          </a:p>
          <a:p>
            <a:endParaRPr lang="en-US" dirty="0"/>
          </a:p>
          <a:p>
            <a:r>
              <a:rPr lang="en-US" dirty="0"/>
              <a:t>If you cannot reach them, you may ask Ms. Miller or Mr. Foster</a:t>
            </a:r>
          </a:p>
        </p:txBody>
      </p:sp>
    </p:spTree>
    <p:extLst>
      <p:ext uri="{BB962C8B-B14F-4D97-AF65-F5344CB8AC3E}">
        <p14:creationId xmlns:p14="http://schemas.microsoft.com/office/powerpoint/2010/main" val="1336654591"/>
      </p:ext>
    </p:extLst>
  </p:cSld>
  <p:clrMapOvr>
    <a:masterClrMapping/>
  </p:clrMapOvr>
</p:sld>
</file>

<file path=ppt/theme/theme1.xml><?xml version="1.0" encoding="utf-8"?>
<a:theme xmlns:a="http://schemas.openxmlformats.org/drawingml/2006/main" name="20141202 USACC Slide Template This We'll Defe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RADOC Slide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alking Points 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20141202 USACC Slide Template This We'll Defe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7AA1C8B23D21942803019EFFFF6D04F" ma:contentTypeVersion="0" ma:contentTypeDescription="Create a new document." ma:contentTypeScope="" ma:versionID="a45cc495007ca35bfc83e3bdbbc57766">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8E9C1D7-07F0-47BB-ADD2-969BAD7D4322}">
  <ds:schemaRefs>
    <ds:schemaRef ds:uri="http://purl.org/dc/terms/"/>
    <ds:schemaRef ds:uri="http://purl.org/dc/dcmitype/"/>
    <ds:schemaRef ds:uri="http://www.w3.org/XML/1998/namespace"/>
    <ds:schemaRef ds:uri="http://schemas.openxmlformats.org/package/2006/metadata/core-properties"/>
    <ds:schemaRef ds:uri="http://schemas.microsoft.com/office/2006/documentManagement/types"/>
    <ds:schemaRef ds:uri="http://purl.org/dc/elements/1.1/"/>
    <ds:schemaRef ds:uri="http://schemas.microsoft.com/office/2006/metadata/properties"/>
  </ds:schemaRefs>
</ds:datastoreItem>
</file>

<file path=customXml/itemProps2.xml><?xml version="1.0" encoding="utf-8"?>
<ds:datastoreItem xmlns:ds="http://schemas.openxmlformats.org/officeDocument/2006/customXml" ds:itemID="{E9316441-1AA0-4F3A-A19F-AA62E6C8A8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2394865E-BFA6-4953-989D-CD35798FFB0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12098</TotalTime>
  <Words>2712</Words>
  <Application>Microsoft Office PowerPoint</Application>
  <PresentationFormat>On-screen Show (4:3)</PresentationFormat>
  <Paragraphs>351</Paragraphs>
  <Slides>64</Slides>
  <Notes>24</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64</vt:i4>
      </vt:variant>
    </vt:vector>
  </HeadingPairs>
  <TitlesOfParts>
    <vt:vector size="73" baseType="lpstr">
      <vt:lpstr>Arial</vt:lpstr>
      <vt:lpstr>Arial Black</vt:lpstr>
      <vt:lpstr>Book Antiqua</vt:lpstr>
      <vt:lpstr>Calibri</vt:lpstr>
      <vt:lpstr>Wingdings</vt:lpstr>
      <vt:lpstr>20141202 USACC Slide Template This We'll Defend</vt:lpstr>
      <vt:lpstr>TRADOC Slide Template</vt:lpstr>
      <vt:lpstr>Talking Points Slides</vt:lpstr>
      <vt:lpstr>1_20141202 USACC Slide Template This We'll Defend</vt:lpstr>
      <vt:lpstr>GoArmyEd Menu</vt:lpstr>
      <vt:lpstr>PowerPoint Presentation</vt:lpstr>
      <vt:lpstr>Create/Activate Account</vt:lpstr>
      <vt:lpstr>Create/Activate Account</vt:lpstr>
      <vt:lpstr>Student Account Registration </vt:lpstr>
      <vt:lpstr>Student Account Registration </vt:lpstr>
      <vt:lpstr>Student Account Registration </vt:lpstr>
      <vt:lpstr>Student Account Registration </vt:lpstr>
      <vt:lpstr>Cadet Homepage</vt:lpstr>
      <vt:lpstr>Log In</vt:lpstr>
      <vt:lpstr>Message from Webpage</vt:lpstr>
      <vt:lpstr>Log In</vt:lpstr>
      <vt:lpstr>Cadet Homepage</vt:lpstr>
      <vt:lpstr>Cadet Course Planner Process</vt:lpstr>
      <vt:lpstr>Cadet Course Planner Cont’d</vt:lpstr>
      <vt:lpstr>Cadet Course Planner Cont’d</vt:lpstr>
      <vt:lpstr>Cadet Course Planner Cont’d</vt:lpstr>
      <vt:lpstr>Cadet Course Planner Cont’d</vt:lpstr>
      <vt:lpstr>Cadet Course Planner Cont’d</vt:lpstr>
      <vt:lpstr>Cadet Course Planner Cont’d</vt:lpstr>
      <vt:lpstr>Cadet Course Planner Cont’d</vt:lpstr>
      <vt:lpstr>Cadet Course Planner Cont’d</vt:lpstr>
      <vt:lpstr>Cadet Course Planner Cont’d</vt:lpstr>
      <vt:lpstr>Warning Message</vt:lpstr>
      <vt:lpstr>Success Message</vt:lpstr>
      <vt:lpstr>Cadet Payment Request (CPR)</vt:lpstr>
      <vt:lpstr>Cadet Payment Request (CPR)</vt:lpstr>
      <vt:lpstr>Cadet Payment Request Cont’d</vt:lpstr>
      <vt:lpstr>Cadet Payment Request Cont’d</vt:lpstr>
      <vt:lpstr>Cadet Payment Request Cont’d</vt:lpstr>
      <vt:lpstr>Cadet Payment Request Cont’d</vt:lpstr>
      <vt:lpstr>Cadet Payment Request Cont’d</vt:lpstr>
      <vt:lpstr>Cadet Payment Request - T&amp;F</vt:lpstr>
      <vt:lpstr>PowerPoint Presentation</vt:lpstr>
      <vt:lpstr>Cadet Payment Request - T&amp;F</vt:lpstr>
      <vt:lpstr>Cadet Payment Request - T&amp;F</vt:lpstr>
      <vt:lpstr>Cadet Payment Request - T&amp;F</vt:lpstr>
      <vt:lpstr>Cadet Payment Request - T&amp;F</vt:lpstr>
      <vt:lpstr>Cadet Payment Request - T&amp;F</vt:lpstr>
      <vt:lpstr>Cadet Payment Request - T&amp;F</vt:lpstr>
      <vt:lpstr>Cadet Payment Request - T&amp;F</vt:lpstr>
      <vt:lpstr>Cadet Payment Request - T&amp;F</vt:lpstr>
      <vt:lpstr>Cadet Payment Request - T&amp;F</vt:lpstr>
      <vt:lpstr>Cadet Payment Request - T&amp;F</vt:lpstr>
      <vt:lpstr>Cadet Payment Request - T&amp;F</vt:lpstr>
      <vt:lpstr>Cadet Payment Request - T&amp;F</vt:lpstr>
      <vt:lpstr>Cadet Payment Request - T&amp;F</vt:lpstr>
      <vt:lpstr>Cadet Payment Request - T&amp;F</vt:lpstr>
      <vt:lpstr>Cadet Payment Request - T&amp;F</vt:lpstr>
      <vt:lpstr>Cadet Payment Request – R&amp;B</vt:lpstr>
      <vt:lpstr>Cadet Payment Request – R&amp;B</vt:lpstr>
      <vt:lpstr>Room and Board CPR</vt:lpstr>
      <vt:lpstr>Warning Message</vt:lpstr>
      <vt:lpstr>Warning Message</vt:lpstr>
      <vt:lpstr>Warning Message</vt:lpstr>
      <vt:lpstr>Warning Message</vt:lpstr>
      <vt:lpstr>Reimbursable Fees</vt:lpstr>
      <vt:lpstr>Reimbursable Fees/Items for Scholarship Nurse Cadets</vt:lpstr>
      <vt:lpstr>Reimbursable Fees/Items for Scholarship Nurse Cadets Cont’d</vt:lpstr>
      <vt:lpstr> Reimbursable Fees</vt:lpstr>
      <vt:lpstr>Non-Reimbursable Fees/Items</vt:lpstr>
      <vt:lpstr> Non-Reimbursable Fees</vt:lpstr>
      <vt:lpstr>PowerPoint Presentation</vt:lpstr>
      <vt:lpstr>PowerPoint Presentation</vt:lpstr>
    </vt:vector>
  </TitlesOfParts>
  <Company>United States Army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Senior ROTC Human Resources Assistant  Cadet Pay Training</dc:title>
  <dc:creator>SidersR</dc:creator>
  <cp:lastModifiedBy>Harris, Kenneth G.</cp:lastModifiedBy>
  <cp:revision>1884</cp:revision>
  <cp:lastPrinted>2017-07-26T13:38:08Z</cp:lastPrinted>
  <dcterms:created xsi:type="dcterms:W3CDTF">2017-02-11T15:21:37Z</dcterms:created>
  <dcterms:modified xsi:type="dcterms:W3CDTF">2019-10-07T19:59:28Z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0x010100E7AA1C8B23D21942803019EFFFF6D04F</vt:lpwstr>
  </property>
  <property fmtid="{D5CDD505-2E9C-101B-9397-08002B2CF9AE}" pid="3" name="Archive">
    <vt:bool>true</vt:bool>
  </property>
</Properties>
</file>