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ppt/theme/themeOverride1.xml" ContentType="application/vnd.openxmlformats-officedocument.themeOverr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0" r:id="rId1"/>
  </p:sldMasterIdLst>
  <p:notesMasterIdLst>
    <p:notesMasterId r:id="rId64"/>
  </p:notesMasterIdLst>
  <p:handoutMasterIdLst>
    <p:handoutMasterId r:id="rId65"/>
  </p:handoutMasterIdLst>
  <p:sldIdLst>
    <p:sldId id="276" r:id="rId2"/>
    <p:sldId id="508" r:id="rId3"/>
    <p:sldId id="379" r:id="rId4"/>
    <p:sldId id="425" r:id="rId5"/>
    <p:sldId id="285" r:id="rId6"/>
    <p:sldId id="448" r:id="rId7"/>
    <p:sldId id="475" r:id="rId8"/>
    <p:sldId id="474" r:id="rId9"/>
    <p:sldId id="476" r:id="rId10"/>
    <p:sldId id="487" r:id="rId11"/>
    <p:sldId id="489" r:id="rId12"/>
    <p:sldId id="447" r:id="rId13"/>
    <p:sldId id="452" r:id="rId14"/>
    <p:sldId id="439" r:id="rId15"/>
    <p:sldId id="444" r:id="rId16"/>
    <p:sldId id="457" r:id="rId17"/>
    <p:sldId id="458" r:id="rId18"/>
    <p:sldId id="417" r:id="rId19"/>
    <p:sldId id="459" r:id="rId20"/>
    <p:sldId id="510" r:id="rId21"/>
    <p:sldId id="460" r:id="rId22"/>
    <p:sldId id="511" r:id="rId23"/>
    <p:sldId id="461" r:id="rId24"/>
    <p:sldId id="512" r:id="rId25"/>
    <p:sldId id="454" r:id="rId26"/>
    <p:sldId id="453" r:id="rId27"/>
    <p:sldId id="462" r:id="rId28"/>
    <p:sldId id="494" r:id="rId29"/>
    <p:sldId id="492" r:id="rId30"/>
    <p:sldId id="506" r:id="rId31"/>
    <p:sldId id="493" r:id="rId32"/>
    <p:sldId id="507" r:id="rId33"/>
    <p:sldId id="464" r:id="rId34"/>
    <p:sldId id="502" r:id="rId35"/>
    <p:sldId id="503" r:id="rId36"/>
    <p:sldId id="498" r:id="rId37"/>
    <p:sldId id="501" r:id="rId38"/>
    <p:sldId id="504" r:id="rId39"/>
    <p:sldId id="505" r:id="rId40"/>
    <p:sldId id="497" r:id="rId41"/>
    <p:sldId id="513" r:id="rId42"/>
    <p:sldId id="463" r:id="rId43"/>
    <p:sldId id="490" r:id="rId44"/>
    <p:sldId id="469" r:id="rId45"/>
    <p:sldId id="484" r:id="rId46"/>
    <p:sldId id="499" r:id="rId47"/>
    <p:sldId id="483" r:id="rId48"/>
    <p:sldId id="500" r:id="rId49"/>
    <p:sldId id="470" r:id="rId50"/>
    <p:sldId id="467" r:id="rId51"/>
    <p:sldId id="440" r:id="rId52"/>
    <p:sldId id="445" r:id="rId53"/>
    <p:sldId id="472" r:id="rId54"/>
    <p:sldId id="471" r:id="rId55"/>
    <p:sldId id="441" r:id="rId56"/>
    <p:sldId id="473" r:id="rId57"/>
    <p:sldId id="446" r:id="rId58"/>
    <p:sldId id="442" r:id="rId59"/>
    <p:sldId id="382" r:id="rId60"/>
    <p:sldId id="509" r:id="rId61"/>
    <p:sldId id="437" r:id="rId62"/>
    <p:sldId id="491" r:id="rId63"/>
  </p:sldIdLst>
  <p:sldSz cx="12192000" cy="6858000"/>
  <p:notesSz cx="7010400" cy="92964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Default Section" id="{2E4F9DDE-B6B4-4797-A041-E5AB9C0B159C}">
          <p14:sldIdLst>
            <p14:sldId id="276"/>
            <p14:sldId id="508"/>
            <p14:sldId id="379"/>
            <p14:sldId id="425"/>
            <p14:sldId id="285"/>
            <p14:sldId id="448"/>
            <p14:sldId id="475"/>
            <p14:sldId id="474"/>
            <p14:sldId id="476"/>
            <p14:sldId id="487"/>
            <p14:sldId id="489"/>
            <p14:sldId id="447"/>
            <p14:sldId id="452"/>
            <p14:sldId id="439"/>
            <p14:sldId id="444"/>
            <p14:sldId id="457"/>
            <p14:sldId id="458"/>
            <p14:sldId id="417"/>
            <p14:sldId id="459"/>
            <p14:sldId id="510"/>
            <p14:sldId id="460"/>
            <p14:sldId id="511"/>
            <p14:sldId id="461"/>
            <p14:sldId id="512"/>
            <p14:sldId id="454"/>
            <p14:sldId id="453"/>
            <p14:sldId id="462"/>
            <p14:sldId id="494"/>
            <p14:sldId id="492"/>
            <p14:sldId id="506"/>
            <p14:sldId id="493"/>
            <p14:sldId id="507"/>
            <p14:sldId id="464"/>
            <p14:sldId id="502"/>
            <p14:sldId id="503"/>
            <p14:sldId id="498"/>
            <p14:sldId id="501"/>
            <p14:sldId id="504"/>
            <p14:sldId id="505"/>
            <p14:sldId id="497"/>
            <p14:sldId id="513"/>
            <p14:sldId id="463"/>
            <p14:sldId id="490"/>
            <p14:sldId id="469"/>
            <p14:sldId id="484"/>
            <p14:sldId id="499"/>
            <p14:sldId id="483"/>
            <p14:sldId id="500"/>
            <p14:sldId id="470"/>
            <p14:sldId id="467"/>
            <p14:sldId id="440"/>
            <p14:sldId id="445"/>
            <p14:sldId id="472"/>
            <p14:sldId id="471"/>
            <p14:sldId id="441"/>
            <p14:sldId id="473"/>
            <p14:sldId id="446"/>
            <p14:sldId id="442"/>
            <p14:sldId id="382"/>
            <p14:sldId id="509"/>
            <p14:sldId id="437"/>
            <p14:sldId id="491"/>
          </p14:sldIdLst>
        </p14:section>
        <p14:section name="Untitled Section" id="{AA1F56BD-85CC-46F0-915D-C00FA2F113FF}">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erome, Craig T" initials="GCT" lastIdx="1" clrIdx="0">
    <p:extLst>
      <p:ext uri="{19B8F6BF-5375-455C-9EA6-DF929625EA0E}">
        <p15:presenceInfo xmlns:p15="http://schemas.microsoft.com/office/powerpoint/2012/main" userId="S-1-5-21-848115496-1524922173-1168901340-170952" providerId="AD"/>
      </p:ext>
    </p:extLst>
  </p:cmAuthor>
  <p:cmAuthor id="2" name="Hartigan, Gretchen K M" initials="HGKM" lastIdx="1" clrIdx="1">
    <p:extLst>
      <p:ext uri="{19B8F6BF-5375-455C-9EA6-DF929625EA0E}">
        <p15:presenceInfo xmlns:p15="http://schemas.microsoft.com/office/powerpoint/2012/main" userId="S-1-5-21-848115496-1524922173-1168901340-34781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1B1B"/>
    <a:srgbClr val="FF9900"/>
    <a:srgbClr val="EAB48F"/>
    <a:srgbClr val="76A6F0"/>
    <a:srgbClr val="8FAADC"/>
    <a:srgbClr val="FFE699"/>
    <a:srgbClr val="FFFF00"/>
    <a:srgbClr val="9966FF"/>
    <a:srgbClr val="33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5DE2D9-7DFF-44CF-AA00-A0FCEDA1CDAA}">
  <a:tblStyle styleId="{3B5DE2D9-7DFF-44CF-AA00-A0FCEDA1CDAA}" styleName="Table_0">
    <a:wholeTbl>
      <a:tcStyle>
        <a:tcBdr>
          <a:left>
            <a:ln w="9525" cap="flat" cmpd="sng">
              <a:solidFill>
                <a:srgbClr val="9E9E9E"/>
              </a:solidFill>
              <a:prstDash val="solid"/>
              <a:round/>
              <a:headEnd type="none" w="med" len="med"/>
              <a:tailEnd type="none" w="med" len="med"/>
            </a:ln>
          </a:left>
          <a:right>
            <a:ln w="9525" cap="flat" cmpd="sng">
              <a:solidFill>
                <a:srgbClr val="9E9E9E"/>
              </a:solidFill>
              <a:prstDash val="solid"/>
              <a:round/>
              <a:headEnd type="none" w="med" len="med"/>
              <a:tailEnd type="none" w="med" len="med"/>
            </a:ln>
          </a:right>
          <a:top>
            <a:ln w="9525" cap="flat" cmpd="sng">
              <a:solidFill>
                <a:srgbClr val="9E9E9E"/>
              </a:solidFill>
              <a:prstDash val="solid"/>
              <a:round/>
              <a:headEnd type="none" w="med" len="med"/>
              <a:tailEnd type="none" w="med" len="med"/>
            </a:ln>
          </a:top>
          <a:bottom>
            <a:ln w="9525" cap="flat" cmpd="sng">
              <a:solidFill>
                <a:srgbClr val="9E9E9E"/>
              </a:solidFill>
              <a:prstDash val="solid"/>
              <a:round/>
              <a:headEnd type="none" w="med" len="med"/>
              <a:tailEnd type="none" w="med" len="med"/>
            </a:ln>
          </a:bottom>
          <a:insideH>
            <a:ln w="9525" cap="flat" cmpd="sng">
              <a:solidFill>
                <a:srgbClr val="9E9E9E"/>
              </a:solidFill>
              <a:prstDash val="solid"/>
              <a:round/>
              <a:headEnd type="none" w="med" len="med"/>
              <a:tailEnd type="none" w="med" len="med"/>
            </a:ln>
          </a:insideH>
          <a:insideV>
            <a:ln w="9525" cap="flat" cmpd="sng">
              <a:solidFill>
                <a:srgbClr val="9E9E9E"/>
              </a:solidFill>
              <a:prstDash val="solid"/>
              <a:round/>
              <a:headEnd type="none" w="med" len="med"/>
              <a:tailEnd type="none" w="med" len="med"/>
            </a:ln>
          </a:insideV>
        </a:tcBdr>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41" autoAdjust="0"/>
    <p:restoredTop sz="82796" autoAdjust="0"/>
  </p:normalViewPr>
  <p:slideViewPr>
    <p:cSldViewPr snapToGrid="0">
      <p:cViewPr varScale="1">
        <p:scale>
          <a:sx n="95" d="100"/>
          <a:sy n="95" d="100"/>
        </p:scale>
        <p:origin x="1164" y="90"/>
      </p:cViewPr>
      <p:guideLst/>
    </p:cSldViewPr>
  </p:slideViewPr>
  <p:notesTextViewPr>
    <p:cViewPr>
      <p:scale>
        <a:sx n="1" d="1"/>
        <a:sy n="1" d="1"/>
      </p:scale>
      <p:origin x="0" y="0"/>
    </p:cViewPr>
  </p:notesTextViewPr>
  <p:sorterViewPr>
    <p:cViewPr>
      <p:scale>
        <a:sx n="100" d="100"/>
        <a:sy n="100" d="100"/>
      </p:scale>
      <p:origin x="0" y="-2796"/>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commentAuthors" Target="commentAuthor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diagrams/_rels/data2.xml.rels><?xml version="1.0" encoding="UTF-8" standalone="yes"?>
<Relationships xmlns="http://schemas.openxmlformats.org/package/2006/relationships"><Relationship Id="rId1" Type="http://schemas.openxmlformats.org/officeDocument/2006/relationships/image" Target="../media/image15.png"/></Relationships>
</file>

<file path=ppt/diagrams/_rels/data3.xml.rels><?xml version="1.0" encoding="UTF-8" standalone="yes"?>
<Relationships xmlns="http://schemas.openxmlformats.org/package/2006/relationships"><Relationship Id="rId1" Type="http://schemas.openxmlformats.org/officeDocument/2006/relationships/image" Target="../media/image17.png"/></Relationships>
</file>

<file path=ppt/diagrams/_rels/drawing2.xml.rels><?xml version="1.0" encoding="UTF-8" standalone="yes"?>
<Relationships xmlns="http://schemas.openxmlformats.org/package/2006/relationships"><Relationship Id="rId1" Type="http://schemas.openxmlformats.org/officeDocument/2006/relationships/image" Target="../media/image15.png"/></Relationships>
</file>

<file path=ppt/diagrams/_rels/drawing3.xml.rels><?xml version="1.0" encoding="UTF-8" standalone="yes"?>
<Relationships xmlns="http://schemas.openxmlformats.org/package/2006/relationships"><Relationship Id="rId1" Type="http://schemas.openxmlformats.org/officeDocument/2006/relationships/image" Target="../media/image17.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0D618DD-8953-444A-A1F0-9FAA0B339A28}" type="doc">
      <dgm:prSet loTypeId="urn:microsoft.com/office/officeart/2005/8/layout/hChevron3" loCatId="process" qsTypeId="urn:microsoft.com/office/officeart/2005/8/quickstyle/simple1" qsCatId="simple" csTypeId="urn:microsoft.com/office/officeart/2005/8/colors/accent1_2" csCatId="accent1" phldr="1"/>
      <dgm:spPr/>
    </dgm:pt>
    <dgm:pt modelId="{80098046-818E-4BD2-BBA9-5CBCA7070302}">
      <dgm:prSet phldrT="[Text]" custT="1"/>
      <dgm:spPr>
        <a:solidFill>
          <a:schemeClr val="accent6"/>
        </a:solidFill>
        <a:ln w="76200">
          <a:solidFill>
            <a:schemeClr val="accent6">
              <a:lumMod val="50000"/>
            </a:schemeClr>
          </a:solidFill>
        </a:ln>
      </dgm:spPr>
      <dgm:t>
        <a:bodyPr/>
        <a:lstStyle/>
        <a:p>
          <a:r>
            <a:rPr lang="en-US" sz="2000" dirty="0" smtClean="0">
              <a:solidFill>
                <a:schemeClr val="tx1"/>
              </a:solidFill>
              <a:latin typeface="Calibri" panose="020F0502020204030204" pitchFamily="34" charset="0"/>
              <a:cs typeface="Calibri" panose="020F0502020204030204" pitchFamily="34" charset="0"/>
            </a:rPr>
            <a:t>Cost share basics</a:t>
          </a:r>
          <a:endParaRPr lang="en-US" sz="2000" dirty="0">
            <a:solidFill>
              <a:schemeClr val="tx1"/>
            </a:solidFill>
            <a:latin typeface="Calibri" panose="020F0502020204030204" pitchFamily="34" charset="0"/>
            <a:cs typeface="Calibri" panose="020F0502020204030204" pitchFamily="34" charset="0"/>
          </a:endParaRPr>
        </a:p>
      </dgm:t>
    </dgm:pt>
    <dgm:pt modelId="{A7764D81-8C08-40E7-8141-FB7F1E360F75}" type="parTrans" cxnId="{63D099C2-F37E-4CE1-92D9-14815B6AB188}">
      <dgm:prSet/>
      <dgm:spPr/>
      <dgm:t>
        <a:bodyPr/>
        <a:lstStyle/>
        <a:p>
          <a:endParaRPr lang="en-US" sz="1600">
            <a:solidFill>
              <a:schemeClr val="tx1"/>
            </a:solidFill>
            <a:latin typeface="Calibri" panose="020F0502020204030204" pitchFamily="34" charset="0"/>
            <a:cs typeface="Calibri" panose="020F0502020204030204" pitchFamily="34" charset="0"/>
          </a:endParaRPr>
        </a:p>
      </dgm:t>
    </dgm:pt>
    <dgm:pt modelId="{739BF64B-FF7E-437F-8A58-7253B9AC3464}" type="sibTrans" cxnId="{63D099C2-F37E-4CE1-92D9-14815B6AB188}">
      <dgm:prSet/>
      <dgm:spPr/>
      <dgm:t>
        <a:bodyPr/>
        <a:lstStyle/>
        <a:p>
          <a:endParaRPr lang="en-US" sz="1600">
            <a:solidFill>
              <a:schemeClr val="tx1"/>
            </a:solidFill>
            <a:latin typeface="Calibri" panose="020F0502020204030204" pitchFamily="34" charset="0"/>
            <a:cs typeface="Calibri" panose="020F0502020204030204" pitchFamily="34" charset="0"/>
          </a:endParaRPr>
        </a:p>
      </dgm:t>
    </dgm:pt>
    <dgm:pt modelId="{D89EF456-F658-47E8-8F80-E778685166F9}">
      <dgm:prSet phldrT="[Text]" custT="1"/>
      <dgm:spPr>
        <a:solidFill>
          <a:schemeClr val="tx2">
            <a:lumMod val="90000"/>
          </a:schemeClr>
        </a:solidFill>
        <a:ln>
          <a:solidFill>
            <a:schemeClr val="bg1"/>
          </a:solidFill>
        </a:ln>
      </dgm:spPr>
      <dgm:t>
        <a:bodyPr/>
        <a:lstStyle/>
        <a:p>
          <a:r>
            <a:rPr lang="en-US" sz="2000" dirty="0" smtClean="0">
              <a:solidFill>
                <a:schemeClr val="tx1"/>
              </a:solidFill>
              <a:latin typeface="Calibri" panose="020F0502020204030204" pitchFamily="34" charset="0"/>
              <a:cs typeface="Calibri" panose="020F0502020204030204" pitchFamily="34" charset="0"/>
            </a:rPr>
            <a:t>Proposal &amp; Award</a:t>
          </a:r>
          <a:endParaRPr lang="en-US" sz="2000" dirty="0">
            <a:solidFill>
              <a:schemeClr val="tx1"/>
            </a:solidFill>
            <a:latin typeface="Calibri" panose="020F0502020204030204" pitchFamily="34" charset="0"/>
            <a:cs typeface="Calibri" panose="020F0502020204030204" pitchFamily="34" charset="0"/>
          </a:endParaRPr>
        </a:p>
      </dgm:t>
    </dgm:pt>
    <dgm:pt modelId="{CECE7067-6AD8-4E25-8093-75EBE9B499A1}" type="parTrans" cxnId="{2526FED5-3AAC-41C8-B98C-031BD08EA7F5}">
      <dgm:prSet/>
      <dgm:spPr/>
      <dgm:t>
        <a:bodyPr/>
        <a:lstStyle/>
        <a:p>
          <a:endParaRPr lang="en-US" sz="1600">
            <a:solidFill>
              <a:schemeClr val="tx1"/>
            </a:solidFill>
            <a:latin typeface="Calibri" panose="020F0502020204030204" pitchFamily="34" charset="0"/>
            <a:cs typeface="Calibri" panose="020F0502020204030204" pitchFamily="34" charset="0"/>
          </a:endParaRPr>
        </a:p>
      </dgm:t>
    </dgm:pt>
    <dgm:pt modelId="{D280982E-4DF3-47AD-8073-C9BEF3BFEA52}" type="sibTrans" cxnId="{2526FED5-3AAC-41C8-B98C-031BD08EA7F5}">
      <dgm:prSet/>
      <dgm:spPr/>
      <dgm:t>
        <a:bodyPr/>
        <a:lstStyle/>
        <a:p>
          <a:endParaRPr lang="en-US" sz="1600">
            <a:solidFill>
              <a:schemeClr val="tx1"/>
            </a:solidFill>
            <a:latin typeface="Calibri" panose="020F0502020204030204" pitchFamily="34" charset="0"/>
            <a:cs typeface="Calibri" panose="020F0502020204030204" pitchFamily="34" charset="0"/>
          </a:endParaRPr>
        </a:p>
      </dgm:t>
    </dgm:pt>
    <dgm:pt modelId="{2C66B3B5-6F3C-49D2-94D8-63D9CFE09E72}">
      <dgm:prSet phldrT="[Text]" custT="1"/>
      <dgm:spPr>
        <a:solidFill>
          <a:schemeClr val="tx2">
            <a:lumMod val="90000"/>
          </a:schemeClr>
        </a:solidFill>
        <a:ln>
          <a:solidFill>
            <a:schemeClr val="bg1"/>
          </a:solidFill>
        </a:ln>
      </dgm:spPr>
      <dgm:t>
        <a:bodyPr/>
        <a:lstStyle/>
        <a:p>
          <a:r>
            <a:rPr lang="en-US" sz="2000" dirty="0" smtClean="0">
              <a:solidFill>
                <a:schemeClr val="tx1"/>
              </a:solidFill>
              <a:latin typeface="Calibri" panose="020F0502020204030204" pitchFamily="34" charset="0"/>
              <a:cs typeface="Calibri" panose="020F0502020204030204" pitchFamily="34" charset="0"/>
            </a:rPr>
            <a:t>Account Setup</a:t>
          </a:r>
          <a:endParaRPr lang="en-US" sz="2000" dirty="0">
            <a:solidFill>
              <a:schemeClr val="tx1"/>
            </a:solidFill>
            <a:latin typeface="Calibri" panose="020F0502020204030204" pitchFamily="34" charset="0"/>
            <a:cs typeface="Calibri" panose="020F0502020204030204" pitchFamily="34" charset="0"/>
          </a:endParaRPr>
        </a:p>
      </dgm:t>
    </dgm:pt>
    <dgm:pt modelId="{D59B43E4-8974-44B2-970C-BF8BC1BA8E12}" type="parTrans" cxnId="{10925F2F-A220-45FE-B99C-9D99405C4245}">
      <dgm:prSet/>
      <dgm:spPr/>
      <dgm:t>
        <a:bodyPr/>
        <a:lstStyle/>
        <a:p>
          <a:endParaRPr lang="en-US" sz="1600">
            <a:solidFill>
              <a:schemeClr val="tx1"/>
            </a:solidFill>
            <a:latin typeface="Calibri" panose="020F0502020204030204" pitchFamily="34" charset="0"/>
            <a:cs typeface="Calibri" panose="020F0502020204030204" pitchFamily="34" charset="0"/>
          </a:endParaRPr>
        </a:p>
      </dgm:t>
    </dgm:pt>
    <dgm:pt modelId="{B7A279F5-AA7E-4C96-B65B-5787DCDA33CC}" type="sibTrans" cxnId="{10925F2F-A220-45FE-B99C-9D99405C4245}">
      <dgm:prSet/>
      <dgm:spPr/>
      <dgm:t>
        <a:bodyPr/>
        <a:lstStyle/>
        <a:p>
          <a:endParaRPr lang="en-US" sz="1600">
            <a:solidFill>
              <a:schemeClr val="tx1"/>
            </a:solidFill>
            <a:latin typeface="Calibri" panose="020F0502020204030204" pitchFamily="34" charset="0"/>
            <a:cs typeface="Calibri" panose="020F0502020204030204" pitchFamily="34" charset="0"/>
          </a:endParaRPr>
        </a:p>
      </dgm:t>
    </dgm:pt>
    <dgm:pt modelId="{66719A1B-9D03-406D-B9BB-6AA7596D4EFD}">
      <dgm:prSet phldrT="[Text]" custT="1"/>
      <dgm:spPr>
        <a:solidFill>
          <a:schemeClr val="tx2">
            <a:lumMod val="90000"/>
          </a:schemeClr>
        </a:solidFill>
        <a:ln>
          <a:solidFill>
            <a:schemeClr val="bg1"/>
          </a:solidFill>
        </a:ln>
      </dgm:spPr>
      <dgm:t>
        <a:bodyPr/>
        <a:lstStyle/>
        <a:p>
          <a:r>
            <a:rPr lang="en-US" sz="2000" dirty="0" smtClean="0">
              <a:solidFill>
                <a:schemeClr val="tx1"/>
              </a:solidFill>
              <a:latin typeface="Calibri" panose="020F0502020204030204" pitchFamily="34" charset="0"/>
              <a:cs typeface="Calibri" panose="020F0502020204030204" pitchFamily="34" charset="0"/>
            </a:rPr>
            <a:t>Tracking &amp; Management</a:t>
          </a:r>
          <a:endParaRPr lang="en-US" sz="2000" dirty="0">
            <a:solidFill>
              <a:schemeClr val="tx1"/>
            </a:solidFill>
            <a:latin typeface="Calibri" panose="020F0502020204030204" pitchFamily="34" charset="0"/>
            <a:cs typeface="Calibri" panose="020F0502020204030204" pitchFamily="34" charset="0"/>
          </a:endParaRPr>
        </a:p>
      </dgm:t>
    </dgm:pt>
    <dgm:pt modelId="{7F28ECE7-A2C9-4447-8A65-7F5E9750A30A}" type="parTrans" cxnId="{04FC1DAA-835B-45ED-B907-626DCD6E2A24}">
      <dgm:prSet/>
      <dgm:spPr/>
      <dgm:t>
        <a:bodyPr/>
        <a:lstStyle/>
        <a:p>
          <a:endParaRPr lang="en-US" sz="1600">
            <a:solidFill>
              <a:schemeClr val="tx1"/>
            </a:solidFill>
            <a:latin typeface="Calibri" panose="020F0502020204030204" pitchFamily="34" charset="0"/>
            <a:cs typeface="Calibri" panose="020F0502020204030204" pitchFamily="34" charset="0"/>
          </a:endParaRPr>
        </a:p>
      </dgm:t>
    </dgm:pt>
    <dgm:pt modelId="{7DAFA895-0887-4272-A8DF-4864BD1D9552}" type="sibTrans" cxnId="{04FC1DAA-835B-45ED-B907-626DCD6E2A24}">
      <dgm:prSet/>
      <dgm:spPr/>
      <dgm:t>
        <a:bodyPr/>
        <a:lstStyle/>
        <a:p>
          <a:endParaRPr lang="en-US" sz="1600">
            <a:solidFill>
              <a:schemeClr val="tx1"/>
            </a:solidFill>
            <a:latin typeface="Calibri" panose="020F0502020204030204" pitchFamily="34" charset="0"/>
            <a:cs typeface="Calibri" panose="020F0502020204030204" pitchFamily="34" charset="0"/>
          </a:endParaRPr>
        </a:p>
      </dgm:t>
    </dgm:pt>
    <dgm:pt modelId="{BCAC699E-CDFD-4EC7-B8DE-8BFCC923AF57}">
      <dgm:prSet phldrT="[Text]" custT="1"/>
      <dgm:spPr>
        <a:solidFill>
          <a:schemeClr val="tx2">
            <a:lumMod val="90000"/>
          </a:schemeClr>
        </a:solidFill>
        <a:ln>
          <a:solidFill>
            <a:schemeClr val="bg1"/>
          </a:solidFill>
        </a:ln>
      </dgm:spPr>
      <dgm:t>
        <a:bodyPr/>
        <a:lstStyle/>
        <a:p>
          <a:r>
            <a:rPr lang="en-US" sz="2000" dirty="0" smtClean="0">
              <a:solidFill>
                <a:schemeClr val="tx1"/>
              </a:solidFill>
              <a:latin typeface="Calibri" panose="020F0502020204030204" pitchFamily="34" charset="0"/>
              <a:cs typeface="Calibri" panose="020F0502020204030204" pitchFamily="34" charset="0"/>
            </a:rPr>
            <a:t>Reporting</a:t>
          </a:r>
          <a:endParaRPr lang="en-US" sz="2000" dirty="0">
            <a:solidFill>
              <a:schemeClr val="tx1"/>
            </a:solidFill>
            <a:latin typeface="Calibri" panose="020F0502020204030204" pitchFamily="34" charset="0"/>
            <a:cs typeface="Calibri" panose="020F0502020204030204" pitchFamily="34" charset="0"/>
          </a:endParaRPr>
        </a:p>
      </dgm:t>
    </dgm:pt>
    <dgm:pt modelId="{DC81C177-C989-4FAE-8589-44908085458B}" type="parTrans" cxnId="{3A6AE911-EFEB-4672-9F35-92898B08CE71}">
      <dgm:prSet/>
      <dgm:spPr/>
      <dgm:t>
        <a:bodyPr/>
        <a:lstStyle/>
        <a:p>
          <a:endParaRPr lang="en-US"/>
        </a:p>
      </dgm:t>
    </dgm:pt>
    <dgm:pt modelId="{04EA85DB-8DEE-4A11-9852-8E594D9D0194}" type="sibTrans" cxnId="{3A6AE911-EFEB-4672-9F35-92898B08CE71}">
      <dgm:prSet/>
      <dgm:spPr/>
      <dgm:t>
        <a:bodyPr/>
        <a:lstStyle/>
        <a:p>
          <a:endParaRPr lang="en-US"/>
        </a:p>
      </dgm:t>
    </dgm:pt>
    <dgm:pt modelId="{C03AE5D3-D16D-48AF-8C3A-5F0F73E6AEE0}" type="pres">
      <dgm:prSet presAssocID="{90D618DD-8953-444A-A1F0-9FAA0B339A28}" presName="Name0" presStyleCnt="0">
        <dgm:presLayoutVars>
          <dgm:dir/>
          <dgm:resizeHandles val="exact"/>
        </dgm:presLayoutVars>
      </dgm:prSet>
      <dgm:spPr/>
    </dgm:pt>
    <dgm:pt modelId="{30562FD3-6E5A-49E8-8C31-6D50336D96AE}" type="pres">
      <dgm:prSet presAssocID="{80098046-818E-4BD2-BBA9-5CBCA7070302}" presName="parTxOnly" presStyleLbl="node1" presStyleIdx="0" presStyleCnt="5">
        <dgm:presLayoutVars>
          <dgm:bulletEnabled val="1"/>
        </dgm:presLayoutVars>
      </dgm:prSet>
      <dgm:spPr/>
      <dgm:t>
        <a:bodyPr/>
        <a:lstStyle/>
        <a:p>
          <a:endParaRPr lang="en-US"/>
        </a:p>
      </dgm:t>
    </dgm:pt>
    <dgm:pt modelId="{86527604-71B0-4A21-9751-760EA148309B}" type="pres">
      <dgm:prSet presAssocID="{739BF64B-FF7E-437F-8A58-7253B9AC3464}" presName="parSpace" presStyleCnt="0"/>
      <dgm:spPr/>
    </dgm:pt>
    <dgm:pt modelId="{5885DFEC-1E17-4FAE-88F0-6F0345726347}" type="pres">
      <dgm:prSet presAssocID="{D89EF456-F658-47E8-8F80-E778685166F9}" presName="parTxOnly" presStyleLbl="node1" presStyleIdx="1" presStyleCnt="5">
        <dgm:presLayoutVars>
          <dgm:bulletEnabled val="1"/>
        </dgm:presLayoutVars>
      </dgm:prSet>
      <dgm:spPr/>
      <dgm:t>
        <a:bodyPr/>
        <a:lstStyle/>
        <a:p>
          <a:endParaRPr lang="en-US"/>
        </a:p>
      </dgm:t>
    </dgm:pt>
    <dgm:pt modelId="{1B1D6195-3CB9-4023-8BC4-522F78E81FEA}" type="pres">
      <dgm:prSet presAssocID="{D280982E-4DF3-47AD-8073-C9BEF3BFEA52}" presName="parSpace" presStyleCnt="0"/>
      <dgm:spPr/>
    </dgm:pt>
    <dgm:pt modelId="{3D84FD49-E708-43B1-9A84-C4F0AB56B9D7}" type="pres">
      <dgm:prSet presAssocID="{2C66B3B5-6F3C-49D2-94D8-63D9CFE09E72}" presName="parTxOnly" presStyleLbl="node1" presStyleIdx="2" presStyleCnt="5">
        <dgm:presLayoutVars>
          <dgm:bulletEnabled val="1"/>
        </dgm:presLayoutVars>
      </dgm:prSet>
      <dgm:spPr/>
      <dgm:t>
        <a:bodyPr/>
        <a:lstStyle/>
        <a:p>
          <a:endParaRPr lang="en-US"/>
        </a:p>
      </dgm:t>
    </dgm:pt>
    <dgm:pt modelId="{B15541F2-B56F-434F-80FC-F08C5C1BB696}" type="pres">
      <dgm:prSet presAssocID="{B7A279F5-AA7E-4C96-B65B-5787DCDA33CC}" presName="parSpace" presStyleCnt="0"/>
      <dgm:spPr/>
    </dgm:pt>
    <dgm:pt modelId="{89465488-0FC6-4A46-93FD-A2EB627C1060}" type="pres">
      <dgm:prSet presAssocID="{66719A1B-9D03-406D-B9BB-6AA7596D4EFD}" presName="parTxOnly" presStyleLbl="node1" presStyleIdx="3" presStyleCnt="5">
        <dgm:presLayoutVars>
          <dgm:bulletEnabled val="1"/>
        </dgm:presLayoutVars>
      </dgm:prSet>
      <dgm:spPr/>
      <dgm:t>
        <a:bodyPr/>
        <a:lstStyle/>
        <a:p>
          <a:endParaRPr lang="en-US"/>
        </a:p>
      </dgm:t>
    </dgm:pt>
    <dgm:pt modelId="{ADD8BDCF-186E-427D-A03E-58A23B8464FE}" type="pres">
      <dgm:prSet presAssocID="{7DAFA895-0887-4272-A8DF-4864BD1D9552}" presName="parSpace" presStyleCnt="0"/>
      <dgm:spPr/>
    </dgm:pt>
    <dgm:pt modelId="{E60C19C4-AC52-4BAE-B805-208C4E189ED5}" type="pres">
      <dgm:prSet presAssocID="{BCAC699E-CDFD-4EC7-B8DE-8BFCC923AF57}" presName="parTxOnly" presStyleLbl="node1" presStyleIdx="4" presStyleCnt="5">
        <dgm:presLayoutVars>
          <dgm:bulletEnabled val="1"/>
        </dgm:presLayoutVars>
      </dgm:prSet>
      <dgm:spPr/>
      <dgm:t>
        <a:bodyPr/>
        <a:lstStyle/>
        <a:p>
          <a:endParaRPr lang="en-US"/>
        </a:p>
      </dgm:t>
    </dgm:pt>
  </dgm:ptLst>
  <dgm:cxnLst>
    <dgm:cxn modelId="{10925F2F-A220-45FE-B99C-9D99405C4245}" srcId="{90D618DD-8953-444A-A1F0-9FAA0B339A28}" destId="{2C66B3B5-6F3C-49D2-94D8-63D9CFE09E72}" srcOrd="2" destOrd="0" parTransId="{D59B43E4-8974-44B2-970C-BF8BC1BA8E12}" sibTransId="{B7A279F5-AA7E-4C96-B65B-5787DCDA33CC}"/>
    <dgm:cxn modelId="{8AE24305-AB85-45E8-9A28-7A9AD180DD48}" type="presOf" srcId="{80098046-818E-4BD2-BBA9-5CBCA7070302}" destId="{30562FD3-6E5A-49E8-8C31-6D50336D96AE}" srcOrd="0" destOrd="0" presId="urn:microsoft.com/office/officeart/2005/8/layout/hChevron3"/>
    <dgm:cxn modelId="{1A4E61B4-A845-42D8-A15F-2FBE52126B66}" type="presOf" srcId="{2C66B3B5-6F3C-49D2-94D8-63D9CFE09E72}" destId="{3D84FD49-E708-43B1-9A84-C4F0AB56B9D7}" srcOrd="0" destOrd="0" presId="urn:microsoft.com/office/officeart/2005/8/layout/hChevron3"/>
    <dgm:cxn modelId="{940C2773-83D2-4FC2-9332-9CD42770392F}" type="presOf" srcId="{D89EF456-F658-47E8-8F80-E778685166F9}" destId="{5885DFEC-1E17-4FAE-88F0-6F0345726347}" srcOrd="0" destOrd="0" presId="urn:microsoft.com/office/officeart/2005/8/layout/hChevron3"/>
    <dgm:cxn modelId="{6BB2804A-3E3E-4B74-844F-0581010F1416}" type="presOf" srcId="{90D618DD-8953-444A-A1F0-9FAA0B339A28}" destId="{C03AE5D3-D16D-48AF-8C3A-5F0F73E6AEE0}" srcOrd="0" destOrd="0" presId="urn:microsoft.com/office/officeart/2005/8/layout/hChevron3"/>
    <dgm:cxn modelId="{3A6AE911-EFEB-4672-9F35-92898B08CE71}" srcId="{90D618DD-8953-444A-A1F0-9FAA0B339A28}" destId="{BCAC699E-CDFD-4EC7-B8DE-8BFCC923AF57}" srcOrd="4" destOrd="0" parTransId="{DC81C177-C989-4FAE-8589-44908085458B}" sibTransId="{04EA85DB-8DEE-4A11-9852-8E594D9D0194}"/>
    <dgm:cxn modelId="{2526FED5-3AAC-41C8-B98C-031BD08EA7F5}" srcId="{90D618DD-8953-444A-A1F0-9FAA0B339A28}" destId="{D89EF456-F658-47E8-8F80-E778685166F9}" srcOrd="1" destOrd="0" parTransId="{CECE7067-6AD8-4E25-8093-75EBE9B499A1}" sibTransId="{D280982E-4DF3-47AD-8073-C9BEF3BFEA52}"/>
    <dgm:cxn modelId="{04FC1DAA-835B-45ED-B907-626DCD6E2A24}" srcId="{90D618DD-8953-444A-A1F0-9FAA0B339A28}" destId="{66719A1B-9D03-406D-B9BB-6AA7596D4EFD}" srcOrd="3" destOrd="0" parTransId="{7F28ECE7-A2C9-4447-8A65-7F5E9750A30A}" sibTransId="{7DAFA895-0887-4272-A8DF-4864BD1D9552}"/>
    <dgm:cxn modelId="{88B6E4F7-56A4-4F0F-80A5-A30ACC07D3EC}" type="presOf" srcId="{66719A1B-9D03-406D-B9BB-6AA7596D4EFD}" destId="{89465488-0FC6-4A46-93FD-A2EB627C1060}" srcOrd="0" destOrd="0" presId="urn:microsoft.com/office/officeart/2005/8/layout/hChevron3"/>
    <dgm:cxn modelId="{63D099C2-F37E-4CE1-92D9-14815B6AB188}" srcId="{90D618DD-8953-444A-A1F0-9FAA0B339A28}" destId="{80098046-818E-4BD2-BBA9-5CBCA7070302}" srcOrd="0" destOrd="0" parTransId="{A7764D81-8C08-40E7-8141-FB7F1E360F75}" sibTransId="{739BF64B-FF7E-437F-8A58-7253B9AC3464}"/>
    <dgm:cxn modelId="{EFCA99F1-3498-41B8-94A0-7BB2AC412A90}" type="presOf" srcId="{BCAC699E-CDFD-4EC7-B8DE-8BFCC923AF57}" destId="{E60C19C4-AC52-4BAE-B805-208C4E189ED5}" srcOrd="0" destOrd="0" presId="urn:microsoft.com/office/officeart/2005/8/layout/hChevron3"/>
    <dgm:cxn modelId="{2CEC4139-07B1-453A-BA41-37DA4E3399F1}" type="presParOf" srcId="{C03AE5D3-D16D-48AF-8C3A-5F0F73E6AEE0}" destId="{30562FD3-6E5A-49E8-8C31-6D50336D96AE}" srcOrd="0" destOrd="0" presId="urn:microsoft.com/office/officeart/2005/8/layout/hChevron3"/>
    <dgm:cxn modelId="{A332D3B1-149B-4BE8-812B-860329F7CFEE}" type="presParOf" srcId="{C03AE5D3-D16D-48AF-8C3A-5F0F73E6AEE0}" destId="{86527604-71B0-4A21-9751-760EA148309B}" srcOrd="1" destOrd="0" presId="urn:microsoft.com/office/officeart/2005/8/layout/hChevron3"/>
    <dgm:cxn modelId="{AB92B9CD-398D-4716-A1AC-214ED5FBA928}" type="presParOf" srcId="{C03AE5D3-D16D-48AF-8C3A-5F0F73E6AEE0}" destId="{5885DFEC-1E17-4FAE-88F0-6F0345726347}" srcOrd="2" destOrd="0" presId="urn:microsoft.com/office/officeart/2005/8/layout/hChevron3"/>
    <dgm:cxn modelId="{AF868C81-6119-4384-A00B-4FE0BE95EA9A}" type="presParOf" srcId="{C03AE5D3-D16D-48AF-8C3A-5F0F73E6AEE0}" destId="{1B1D6195-3CB9-4023-8BC4-522F78E81FEA}" srcOrd="3" destOrd="0" presId="urn:microsoft.com/office/officeart/2005/8/layout/hChevron3"/>
    <dgm:cxn modelId="{8E7A2DB0-E000-4B1B-981A-0D27E6F4B220}" type="presParOf" srcId="{C03AE5D3-D16D-48AF-8C3A-5F0F73E6AEE0}" destId="{3D84FD49-E708-43B1-9A84-C4F0AB56B9D7}" srcOrd="4" destOrd="0" presId="urn:microsoft.com/office/officeart/2005/8/layout/hChevron3"/>
    <dgm:cxn modelId="{E0CCF4A4-97F2-4247-BB16-C44C9F2CAEDA}" type="presParOf" srcId="{C03AE5D3-D16D-48AF-8C3A-5F0F73E6AEE0}" destId="{B15541F2-B56F-434F-80FC-F08C5C1BB696}" srcOrd="5" destOrd="0" presId="urn:microsoft.com/office/officeart/2005/8/layout/hChevron3"/>
    <dgm:cxn modelId="{021D72A8-22DC-43C8-98F4-9F496078BF51}" type="presParOf" srcId="{C03AE5D3-D16D-48AF-8C3A-5F0F73E6AEE0}" destId="{89465488-0FC6-4A46-93FD-A2EB627C1060}" srcOrd="6" destOrd="0" presId="urn:microsoft.com/office/officeart/2005/8/layout/hChevron3"/>
    <dgm:cxn modelId="{E0C15347-C780-414F-85FC-ADE548E79E9F}" type="presParOf" srcId="{C03AE5D3-D16D-48AF-8C3A-5F0F73E6AEE0}" destId="{ADD8BDCF-186E-427D-A03E-58A23B8464FE}" srcOrd="7" destOrd="0" presId="urn:microsoft.com/office/officeart/2005/8/layout/hChevron3"/>
    <dgm:cxn modelId="{646EC106-3730-4448-883B-9FAC66C944FD}" type="presParOf" srcId="{C03AE5D3-D16D-48AF-8C3A-5F0F73E6AEE0}" destId="{E60C19C4-AC52-4BAE-B805-208C4E189ED5}" srcOrd="8"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CD25F68-E1C2-4DAC-9BA4-5DAC4106308D}" type="doc">
      <dgm:prSet loTypeId="urn:microsoft.com/office/officeart/2005/8/layout/hList2" loCatId="relationship" qsTypeId="urn:microsoft.com/office/officeart/2005/8/quickstyle/simple4" qsCatId="simple" csTypeId="urn:microsoft.com/office/officeart/2005/8/colors/accent1_2" csCatId="accent1" phldr="1"/>
      <dgm:spPr/>
      <dgm:t>
        <a:bodyPr/>
        <a:lstStyle/>
        <a:p>
          <a:endParaRPr lang="en-US"/>
        </a:p>
      </dgm:t>
    </dgm:pt>
    <dgm:pt modelId="{E6A0932B-E2EF-42A3-95C1-7B5944442C43}">
      <dgm:prSet phldrT="[Text]"/>
      <dgm:spPr/>
      <dgm:t>
        <a:bodyPr/>
        <a:lstStyle/>
        <a:p>
          <a:endParaRPr lang="en-US" dirty="0"/>
        </a:p>
      </dgm:t>
    </dgm:pt>
    <dgm:pt modelId="{2917DCB3-397A-4A2F-BDCD-864C36C72B71}" type="parTrans" cxnId="{6111DEDA-7F93-466B-B9A5-0970B7771A8B}">
      <dgm:prSet/>
      <dgm:spPr/>
      <dgm:t>
        <a:bodyPr/>
        <a:lstStyle/>
        <a:p>
          <a:endParaRPr lang="en-US"/>
        </a:p>
      </dgm:t>
    </dgm:pt>
    <dgm:pt modelId="{EBFC4F0B-0A8F-4A57-8CD4-634FEEB18AC4}" type="sibTrans" cxnId="{6111DEDA-7F93-466B-B9A5-0970B7771A8B}">
      <dgm:prSet/>
      <dgm:spPr/>
      <dgm:t>
        <a:bodyPr/>
        <a:lstStyle/>
        <a:p>
          <a:endParaRPr lang="en-US"/>
        </a:p>
      </dgm:t>
    </dgm:pt>
    <dgm:pt modelId="{99A7CB05-1D1F-44B7-8A8D-74D0411DD5C2}">
      <dgm:prSet phldrT="[Text]" custT="1"/>
      <dgm:spPr>
        <a:solidFill>
          <a:schemeClr val="bg2">
            <a:lumMod val="60000"/>
            <a:lumOff val="40000"/>
          </a:schemeClr>
        </a:solidFill>
      </dgm:spPr>
      <dgm:t>
        <a:bodyPr/>
        <a:lstStyle/>
        <a:p>
          <a:r>
            <a:rPr lang="en-US" sz="2800" dirty="0" smtClean="0">
              <a:latin typeface="Calibri" panose="020F0502020204030204" pitchFamily="34" charset="0"/>
              <a:cs typeface="Calibri" panose="020F0502020204030204" pitchFamily="34" charset="0"/>
            </a:rPr>
            <a:t>Operating budgets</a:t>
          </a:r>
          <a:endParaRPr lang="en-US" sz="2800" dirty="0">
            <a:latin typeface="Calibri" panose="020F0502020204030204" pitchFamily="34" charset="0"/>
            <a:cs typeface="Calibri" panose="020F0502020204030204" pitchFamily="34" charset="0"/>
          </a:endParaRPr>
        </a:p>
      </dgm:t>
    </dgm:pt>
    <dgm:pt modelId="{455014B7-0C3A-4F0D-BF43-1540E151AAC6}" type="parTrans" cxnId="{F904C4ED-54C5-4FB3-9602-B7EFC1D290AF}">
      <dgm:prSet/>
      <dgm:spPr/>
      <dgm:t>
        <a:bodyPr/>
        <a:lstStyle/>
        <a:p>
          <a:endParaRPr lang="en-US"/>
        </a:p>
      </dgm:t>
    </dgm:pt>
    <dgm:pt modelId="{DA29A16D-2EA6-4C40-AAE3-DD807687FB05}" type="sibTrans" cxnId="{F904C4ED-54C5-4FB3-9602-B7EFC1D290AF}">
      <dgm:prSet/>
      <dgm:spPr/>
      <dgm:t>
        <a:bodyPr/>
        <a:lstStyle/>
        <a:p>
          <a:endParaRPr lang="en-US"/>
        </a:p>
      </dgm:t>
    </dgm:pt>
    <dgm:pt modelId="{BBE622D8-C8D8-4D8D-B349-4A68D0845CEC}">
      <dgm:prSet phldrT="[Text]" custT="1"/>
      <dgm:spPr>
        <a:solidFill>
          <a:schemeClr val="bg2">
            <a:lumMod val="60000"/>
            <a:lumOff val="40000"/>
          </a:schemeClr>
        </a:solidFill>
      </dgm:spPr>
      <dgm:t>
        <a:bodyPr/>
        <a:lstStyle/>
        <a:p>
          <a:r>
            <a:rPr lang="en-US" sz="2800" dirty="0" smtClean="0">
              <a:latin typeface="Calibri" panose="020F0502020204030204" pitchFamily="34" charset="0"/>
              <a:cs typeface="Calibri" panose="020F0502020204030204" pitchFamily="34" charset="0"/>
            </a:rPr>
            <a:t>Other department’s designated funds</a:t>
          </a:r>
          <a:endParaRPr lang="en-US" sz="2800" dirty="0">
            <a:latin typeface="Calibri" panose="020F0502020204030204" pitchFamily="34" charset="0"/>
            <a:cs typeface="Calibri" panose="020F0502020204030204" pitchFamily="34" charset="0"/>
          </a:endParaRPr>
        </a:p>
      </dgm:t>
    </dgm:pt>
    <dgm:pt modelId="{A47A4B52-AB48-4D37-A6F6-95F97087C07E}" type="parTrans" cxnId="{F81CA111-9B2D-461B-8E11-9B3DDD2CE2A7}">
      <dgm:prSet/>
      <dgm:spPr/>
      <dgm:t>
        <a:bodyPr/>
        <a:lstStyle/>
        <a:p>
          <a:endParaRPr lang="en-US"/>
        </a:p>
      </dgm:t>
    </dgm:pt>
    <dgm:pt modelId="{1C2942D9-4E86-45DA-B889-AEAB88BB3C0B}" type="sibTrans" cxnId="{F81CA111-9B2D-461B-8E11-9B3DDD2CE2A7}">
      <dgm:prSet/>
      <dgm:spPr/>
      <dgm:t>
        <a:bodyPr/>
        <a:lstStyle/>
        <a:p>
          <a:endParaRPr lang="en-US"/>
        </a:p>
      </dgm:t>
    </dgm:pt>
    <dgm:pt modelId="{0E72C4A2-A1CF-4731-ACD8-DF78DAA4FA1A}" type="pres">
      <dgm:prSet presAssocID="{ECD25F68-E1C2-4DAC-9BA4-5DAC4106308D}" presName="linearFlow" presStyleCnt="0">
        <dgm:presLayoutVars>
          <dgm:dir/>
          <dgm:animLvl val="lvl"/>
          <dgm:resizeHandles/>
        </dgm:presLayoutVars>
      </dgm:prSet>
      <dgm:spPr/>
      <dgm:t>
        <a:bodyPr/>
        <a:lstStyle/>
        <a:p>
          <a:endParaRPr lang="en-US"/>
        </a:p>
      </dgm:t>
    </dgm:pt>
    <dgm:pt modelId="{06E185DE-3639-4254-B1C9-C01FDA14A322}" type="pres">
      <dgm:prSet presAssocID="{E6A0932B-E2EF-42A3-95C1-7B5944442C43}" presName="compositeNode" presStyleCnt="0">
        <dgm:presLayoutVars>
          <dgm:bulletEnabled val="1"/>
        </dgm:presLayoutVars>
      </dgm:prSet>
      <dgm:spPr/>
    </dgm:pt>
    <dgm:pt modelId="{A50936D4-6E29-464C-BC52-06750641FAAD}" type="pres">
      <dgm:prSet presAssocID="{E6A0932B-E2EF-42A3-95C1-7B5944442C43}" presName="image" presStyleLbl="fgImgPlace1" presStyleIdx="0" presStyleCnt="1"/>
      <dgm:spPr>
        <a:blipFill>
          <a:blip xmlns:r="http://schemas.openxmlformats.org/officeDocument/2006/relationships" r:embed="rId1">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a:blipFill>
      </dgm:spPr>
      <dgm:t>
        <a:bodyPr/>
        <a:lstStyle/>
        <a:p>
          <a:endParaRPr lang="en-US"/>
        </a:p>
      </dgm:t>
    </dgm:pt>
    <dgm:pt modelId="{BED7B400-05F8-46DA-B321-44D5AD27096D}" type="pres">
      <dgm:prSet presAssocID="{E6A0932B-E2EF-42A3-95C1-7B5944442C43}" presName="childNode" presStyleLbl="node1" presStyleIdx="0" presStyleCnt="1">
        <dgm:presLayoutVars>
          <dgm:bulletEnabled val="1"/>
        </dgm:presLayoutVars>
      </dgm:prSet>
      <dgm:spPr/>
      <dgm:t>
        <a:bodyPr/>
        <a:lstStyle/>
        <a:p>
          <a:endParaRPr lang="en-US"/>
        </a:p>
      </dgm:t>
    </dgm:pt>
    <dgm:pt modelId="{F4709DBE-8A11-4958-8C1E-2C1AE29BAAF9}" type="pres">
      <dgm:prSet presAssocID="{E6A0932B-E2EF-42A3-95C1-7B5944442C43}" presName="parentNode" presStyleLbl="revTx" presStyleIdx="0" presStyleCnt="1">
        <dgm:presLayoutVars>
          <dgm:chMax val="0"/>
          <dgm:bulletEnabled val="1"/>
        </dgm:presLayoutVars>
      </dgm:prSet>
      <dgm:spPr/>
      <dgm:t>
        <a:bodyPr/>
        <a:lstStyle/>
        <a:p>
          <a:endParaRPr lang="en-US"/>
        </a:p>
      </dgm:t>
    </dgm:pt>
  </dgm:ptLst>
  <dgm:cxnLst>
    <dgm:cxn modelId="{F81CA111-9B2D-461B-8E11-9B3DDD2CE2A7}" srcId="{E6A0932B-E2EF-42A3-95C1-7B5944442C43}" destId="{BBE622D8-C8D8-4D8D-B349-4A68D0845CEC}" srcOrd="1" destOrd="0" parTransId="{A47A4B52-AB48-4D37-A6F6-95F97087C07E}" sibTransId="{1C2942D9-4E86-45DA-B889-AEAB88BB3C0B}"/>
    <dgm:cxn modelId="{F904C4ED-54C5-4FB3-9602-B7EFC1D290AF}" srcId="{E6A0932B-E2EF-42A3-95C1-7B5944442C43}" destId="{99A7CB05-1D1F-44B7-8A8D-74D0411DD5C2}" srcOrd="0" destOrd="0" parTransId="{455014B7-0C3A-4F0D-BF43-1540E151AAC6}" sibTransId="{DA29A16D-2EA6-4C40-AAE3-DD807687FB05}"/>
    <dgm:cxn modelId="{DBDF752E-4B06-4509-B6C1-4F02905F212A}" type="presOf" srcId="{ECD25F68-E1C2-4DAC-9BA4-5DAC4106308D}" destId="{0E72C4A2-A1CF-4731-ACD8-DF78DAA4FA1A}" srcOrd="0" destOrd="0" presId="urn:microsoft.com/office/officeart/2005/8/layout/hList2"/>
    <dgm:cxn modelId="{73F256A3-CC8E-483B-8406-45C2AE77CA21}" type="presOf" srcId="{E6A0932B-E2EF-42A3-95C1-7B5944442C43}" destId="{F4709DBE-8A11-4958-8C1E-2C1AE29BAAF9}" srcOrd="0" destOrd="0" presId="urn:microsoft.com/office/officeart/2005/8/layout/hList2"/>
    <dgm:cxn modelId="{87EBCC7B-6707-4732-B63A-D3C52664CAEF}" type="presOf" srcId="{99A7CB05-1D1F-44B7-8A8D-74D0411DD5C2}" destId="{BED7B400-05F8-46DA-B321-44D5AD27096D}" srcOrd="0" destOrd="0" presId="urn:microsoft.com/office/officeart/2005/8/layout/hList2"/>
    <dgm:cxn modelId="{257DBF64-8EAE-43B2-A214-2FCBA007E5F6}" type="presOf" srcId="{BBE622D8-C8D8-4D8D-B349-4A68D0845CEC}" destId="{BED7B400-05F8-46DA-B321-44D5AD27096D}" srcOrd="0" destOrd="1" presId="urn:microsoft.com/office/officeart/2005/8/layout/hList2"/>
    <dgm:cxn modelId="{6111DEDA-7F93-466B-B9A5-0970B7771A8B}" srcId="{ECD25F68-E1C2-4DAC-9BA4-5DAC4106308D}" destId="{E6A0932B-E2EF-42A3-95C1-7B5944442C43}" srcOrd="0" destOrd="0" parTransId="{2917DCB3-397A-4A2F-BDCD-864C36C72B71}" sibTransId="{EBFC4F0B-0A8F-4A57-8CD4-634FEEB18AC4}"/>
    <dgm:cxn modelId="{07AEB4CA-A557-4BD2-947E-325C8AFA691C}" type="presParOf" srcId="{0E72C4A2-A1CF-4731-ACD8-DF78DAA4FA1A}" destId="{06E185DE-3639-4254-B1C9-C01FDA14A322}" srcOrd="0" destOrd="0" presId="urn:microsoft.com/office/officeart/2005/8/layout/hList2"/>
    <dgm:cxn modelId="{2C72DD7D-658E-4859-B278-FD1F6C183C33}" type="presParOf" srcId="{06E185DE-3639-4254-B1C9-C01FDA14A322}" destId="{A50936D4-6E29-464C-BC52-06750641FAAD}" srcOrd="0" destOrd="0" presId="urn:microsoft.com/office/officeart/2005/8/layout/hList2"/>
    <dgm:cxn modelId="{FEA243C4-6393-470A-BFE4-DF6EB277757B}" type="presParOf" srcId="{06E185DE-3639-4254-B1C9-C01FDA14A322}" destId="{BED7B400-05F8-46DA-B321-44D5AD27096D}" srcOrd="1" destOrd="0" presId="urn:microsoft.com/office/officeart/2005/8/layout/hList2"/>
    <dgm:cxn modelId="{9D53D2ED-842E-45D4-AF9A-2C199EB0BC3A}" type="presParOf" srcId="{06E185DE-3639-4254-B1C9-C01FDA14A322}" destId="{F4709DBE-8A11-4958-8C1E-2C1AE29BAAF9}" srcOrd="2" destOrd="0" presId="urn:microsoft.com/office/officeart/2005/8/layout/h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CD25F68-E1C2-4DAC-9BA4-5DAC4106308D}" type="doc">
      <dgm:prSet loTypeId="urn:microsoft.com/office/officeart/2005/8/layout/hList2" loCatId="relationship" qsTypeId="urn:microsoft.com/office/officeart/2005/8/quickstyle/simple4" qsCatId="simple" csTypeId="urn:microsoft.com/office/officeart/2005/8/colors/accent1_2" csCatId="accent1" phldr="1"/>
      <dgm:spPr/>
      <dgm:t>
        <a:bodyPr/>
        <a:lstStyle/>
        <a:p>
          <a:endParaRPr lang="en-US"/>
        </a:p>
      </dgm:t>
    </dgm:pt>
    <dgm:pt modelId="{89C0CF15-5E98-48AB-94D1-A4733F6FCBF5}">
      <dgm:prSet phldrT="[Text]"/>
      <dgm:spPr/>
      <dgm:t>
        <a:bodyPr/>
        <a:lstStyle/>
        <a:p>
          <a:endParaRPr lang="en-US" dirty="0"/>
        </a:p>
      </dgm:t>
    </dgm:pt>
    <dgm:pt modelId="{BC678746-C6CE-4373-BC1A-BA7BD5D26193}" type="parTrans" cxnId="{552F5F88-9952-4004-A091-335D63EC1341}">
      <dgm:prSet/>
      <dgm:spPr/>
      <dgm:t>
        <a:bodyPr/>
        <a:lstStyle/>
        <a:p>
          <a:endParaRPr lang="en-US"/>
        </a:p>
      </dgm:t>
    </dgm:pt>
    <dgm:pt modelId="{2A2A5C42-424F-4511-8B50-8785C7EAE820}" type="sibTrans" cxnId="{552F5F88-9952-4004-A091-335D63EC1341}">
      <dgm:prSet/>
      <dgm:spPr/>
      <dgm:t>
        <a:bodyPr/>
        <a:lstStyle/>
        <a:p>
          <a:endParaRPr lang="en-US"/>
        </a:p>
      </dgm:t>
    </dgm:pt>
    <dgm:pt modelId="{786535F0-8A44-40A9-8069-D208966CCD84}">
      <dgm:prSet phldrT="[Text]" custT="1"/>
      <dgm:spPr>
        <a:solidFill>
          <a:schemeClr val="bg2">
            <a:lumMod val="60000"/>
            <a:lumOff val="40000"/>
          </a:schemeClr>
        </a:solidFill>
      </dgm:spPr>
      <dgm:t>
        <a:bodyPr/>
        <a:lstStyle/>
        <a:p>
          <a:r>
            <a:rPr lang="en-US" sz="2400" dirty="0" smtClean="0">
              <a:latin typeface="Calibri" panose="020F0502020204030204" pitchFamily="34" charset="0"/>
              <a:cs typeface="Calibri" panose="020F0502020204030204" pitchFamily="34" charset="0"/>
            </a:rPr>
            <a:t>Waived F&amp;A costs</a:t>
          </a:r>
          <a:endParaRPr lang="en-US" sz="2400" dirty="0">
            <a:latin typeface="Calibri" panose="020F0502020204030204" pitchFamily="34" charset="0"/>
            <a:cs typeface="Calibri" panose="020F0502020204030204" pitchFamily="34" charset="0"/>
          </a:endParaRPr>
        </a:p>
      </dgm:t>
    </dgm:pt>
    <dgm:pt modelId="{D388E5DD-2815-4A82-8DC7-A7EBC65A0A44}" type="parTrans" cxnId="{CC69F386-77E8-4E67-9772-A8464913A8E9}">
      <dgm:prSet/>
      <dgm:spPr/>
      <dgm:t>
        <a:bodyPr/>
        <a:lstStyle/>
        <a:p>
          <a:endParaRPr lang="en-US"/>
        </a:p>
      </dgm:t>
    </dgm:pt>
    <dgm:pt modelId="{AC16E1E1-92D2-4AEC-A8C0-FAAC0F727C3C}" type="sibTrans" cxnId="{CC69F386-77E8-4E67-9772-A8464913A8E9}">
      <dgm:prSet/>
      <dgm:spPr/>
      <dgm:t>
        <a:bodyPr/>
        <a:lstStyle/>
        <a:p>
          <a:endParaRPr lang="en-US"/>
        </a:p>
      </dgm:t>
    </dgm:pt>
    <dgm:pt modelId="{6C34D4B3-A094-4FBF-96CE-FCFF756B96BA}">
      <dgm:prSet phldrT="[Text]" custT="1"/>
      <dgm:spPr>
        <a:solidFill>
          <a:schemeClr val="bg2">
            <a:lumMod val="60000"/>
            <a:lumOff val="40000"/>
          </a:schemeClr>
        </a:solidFill>
      </dgm:spPr>
      <dgm:t>
        <a:bodyPr/>
        <a:lstStyle/>
        <a:p>
          <a:r>
            <a:rPr lang="en-US" sz="2400" dirty="0" smtClean="0">
              <a:latin typeface="Calibri" panose="020F0502020204030204" pitchFamily="34" charset="0"/>
              <a:cs typeface="Calibri" panose="020F0502020204030204" pitchFamily="34" charset="0"/>
            </a:rPr>
            <a:t>Third party contributions</a:t>
          </a:r>
        </a:p>
      </dgm:t>
    </dgm:pt>
    <dgm:pt modelId="{98A8D5C9-493F-448A-A0AD-FB956685F200}" type="parTrans" cxnId="{410323C1-2616-4FA5-A0E9-284C598A1DEA}">
      <dgm:prSet/>
      <dgm:spPr/>
      <dgm:t>
        <a:bodyPr/>
        <a:lstStyle/>
        <a:p>
          <a:endParaRPr lang="en-US"/>
        </a:p>
      </dgm:t>
    </dgm:pt>
    <dgm:pt modelId="{A8BA9911-A9D9-4353-845F-5BA6711566D9}" type="sibTrans" cxnId="{410323C1-2616-4FA5-A0E9-284C598A1DEA}">
      <dgm:prSet/>
      <dgm:spPr/>
      <dgm:t>
        <a:bodyPr/>
        <a:lstStyle/>
        <a:p>
          <a:endParaRPr lang="en-US"/>
        </a:p>
      </dgm:t>
    </dgm:pt>
    <dgm:pt modelId="{D235931B-E5A9-423B-9C42-3D2DE899BA1E}">
      <dgm:prSet phldrT="[Text]" custT="1"/>
      <dgm:spPr>
        <a:solidFill>
          <a:schemeClr val="bg2">
            <a:lumMod val="60000"/>
            <a:lumOff val="40000"/>
          </a:schemeClr>
        </a:solidFill>
      </dgm:spPr>
      <dgm:t>
        <a:bodyPr/>
        <a:lstStyle/>
        <a:p>
          <a:r>
            <a:rPr lang="en-US" sz="2400" dirty="0" smtClean="0">
              <a:latin typeface="Calibri" panose="020F0502020204030204" pitchFamily="34" charset="0"/>
              <a:cs typeface="Calibri" panose="020F0502020204030204" pitchFamily="34" charset="0"/>
            </a:rPr>
            <a:t>Donated labor, services, materials, or space</a:t>
          </a:r>
        </a:p>
      </dgm:t>
    </dgm:pt>
    <dgm:pt modelId="{384D6257-EF51-4B50-BFC2-78DA5FFB2C31}" type="parTrans" cxnId="{2C39049F-E744-4C76-8B87-46144E95C8EB}">
      <dgm:prSet/>
      <dgm:spPr/>
      <dgm:t>
        <a:bodyPr/>
        <a:lstStyle/>
        <a:p>
          <a:endParaRPr lang="en-US"/>
        </a:p>
      </dgm:t>
    </dgm:pt>
    <dgm:pt modelId="{9E176623-A75C-4E98-98FC-E2C6F0AA9FBB}" type="sibTrans" cxnId="{2C39049F-E744-4C76-8B87-46144E95C8EB}">
      <dgm:prSet/>
      <dgm:spPr/>
      <dgm:t>
        <a:bodyPr/>
        <a:lstStyle/>
        <a:p>
          <a:endParaRPr lang="en-US"/>
        </a:p>
      </dgm:t>
    </dgm:pt>
    <dgm:pt modelId="{40E2F6E3-FDB7-4D2A-B7B6-4DAE87FD75C7}">
      <dgm:prSet phldrT="[Text]" custT="1"/>
      <dgm:spPr>
        <a:solidFill>
          <a:schemeClr val="bg2">
            <a:lumMod val="60000"/>
            <a:lumOff val="40000"/>
          </a:schemeClr>
        </a:solidFill>
      </dgm:spPr>
      <dgm:t>
        <a:bodyPr/>
        <a:lstStyle/>
        <a:p>
          <a:r>
            <a:rPr lang="en-US" sz="2400" dirty="0" smtClean="0">
              <a:latin typeface="Calibri" panose="020F0502020204030204" pitchFamily="34" charset="0"/>
              <a:cs typeface="Calibri" panose="020F0502020204030204" pitchFamily="34" charset="0"/>
            </a:rPr>
            <a:t>Equipment use without charge</a:t>
          </a:r>
        </a:p>
      </dgm:t>
    </dgm:pt>
    <dgm:pt modelId="{072898A9-C1FE-4091-BED4-DEDA06669EBA}" type="parTrans" cxnId="{B4C340B5-D360-40FC-9D19-54DD45BFA25E}">
      <dgm:prSet/>
      <dgm:spPr/>
      <dgm:t>
        <a:bodyPr/>
        <a:lstStyle/>
        <a:p>
          <a:endParaRPr lang="en-US"/>
        </a:p>
      </dgm:t>
    </dgm:pt>
    <dgm:pt modelId="{6AE92F50-6377-4AFC-B677-7BDEA46C284A}" type="sibTrans" cxnId="{B4C340B5-D360-40FC-9D19-54DD45BFA25E}">
      <dgm:prSet/>
      <dgm:spPr/>
      <dgm:t>
        <a:bodyPr/>
        <a:lstStyle/>
        <a:p>
          <a:endParaRPr lang="en-US"/>
        </a:p>
      </dgm:t>
    </dgm:pt>
    <dgm:pt modelId="{0E72C4A2-A1CF-4731-ACD8-DF78DAA4FA1A}" type="pres">
      <dgm:prSet presAssocID="{ECD25F68-E1C2-4DAC-9BA4-5DAC4106308D}" presName="linearFlow" presStyleCnt="0">
        <dgm:presLayoutVars>
          <dgm:dir/>
          <dgm:animLvl val="lvl"/>
          <dgm:resizeHandles/>
        </dgm:presLayoutVars>
      </dgm:prSet>
      <dgm:spPr/>
      <dgm:t>
        <a:bodyPr/>
        <a:lstStyle/>
        <a:p>
          <a:endParaRPr lang="en-US"/>
        </a:p>
      </dgm:t>
    </dgm:pt>
    <dgm:pt modelId="{4511930F-5C63-42E4-BF55-1CE438878971}" type="pres">
      <dgm:prSet presAssocID="{89C0CF15-5E98-48AB-94D1-A4733F6FCBF5}" presName="compositeNode" presStyleCnt="0">
        <dgm:presLayoutVars>
          <dgm:bulletEnabled val="1"/>
        </dgm:presLayoutVars>
      </dgm:prSet>
      <dgm:spPr/>
    </dgm:pt>
    <dgm:pt modelId="{0EFD571A-D3D5-4639-A979-E23E173112F4}" type="pres">
      <dgm:prSet presAssocID="{89C0CF15-5E98-48AB-94D1-A4733F6FCBF5}" presName="image" presStyleLbl="fgImgPlace1" presStyleIdx="0" presStyleCnt="1"/>
      <dgm:spPr>
        <a:blipFill dpi="0" rotWithShape="1">
          <a:blip xmlns:r="http://schemas.openxmlformats.org/officeDocument/2006/relationships" r:embed="rId1">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a:blipFill>
      </dgm:spPr>
      <dgm:t>
        <a:bodyPr/>
        <a:lstStyle/>
        <a:p>
          <a:endParaRPr lang="en-US"/>
        </a:p>
      </dgm:t>
    </dgm:pt>
    <dgm:pt modelId="{452F54A8-33E2-421C-B0A5-65D1F42CC1EF}" type="pres">
      <dgm:prSet presAssocID="{89C0CF15-5E98-48AB-94D1-A4733F6FCBF5}" presName="childNode" presStyleLbl="node1" presStyleIdx="0" presStyleCnt="1">
        <dgm:presLayoutVars>
          <dgm:bulletEnabled val="1"/>
        </dgm:presLayoutVars>
      </dgm:prSet>
      <dgm:spPr/>
      <dgm:t>
        <a:bodyPr/>
        <a:lstStyle/>
        <a:p>
          <a:endParaRPr lang="en-US"/>
        </a:p>
      </dgm:t>
    </dgm:pt>
    <dgm:pt modelId="{CF0B16BE-5466-4C1E-B842-93535372658D}" type="pres">
      <dgm:prSet presAssocID="{89C0CF15-5E98-48AB-94D1-A4733F6FCBF5}" presName="parentNode" presStyleLbl="revTx" presStyleIdx="0" presStyleCnt="1">
        <dgm:presLayoutVars>
          <dgm:chMax val="0"/>
          <dgm:bulletEnabled val="1"/>
        </dgm:presLayoutVars>
      </dgm:prSet>
      <dgm:spPr/>
      <dgm:t>
        <a:bodyPr/>
        <a:lstStyle/>
        <a:p>
          <a:endParaRPr lang="en-US"/>
        </a:p>
      </dgm:t>
    </dgm:pt>
  </dgm:ptLst>
  <dgm:cxnLst>
    <dgm:cxn modelId="{7C5EEA5F-F56F-4834-9976-31059EF1C8FF}" type="presOf" srcId="{786535F0-8A44-40A9-8069-D208966CCD84}" destId="{452F54A8-33E2-421C-B0A5-65D1F42CC1EF}" srcOrd="0" destOrd="0" presId="urn:microsoft.com/office/officeart/2005/8/layout/hList2"/>
    <dgm:cxn modelId="{410323C1-2616-4FA5-A0E9-284C598A1DEA}" srcId="{89C0CF15-5E98-48AB-94D1-A4733F6FCBF5}" destId="{6C34D4B3-A094-4FBF-96CE-FCFF756B96BA}" srcOrd="1" destOrd="0" parTransId="{98A8D5C9-493F-448A-A0AD-FB956685F200}" sibTransId="{A8BA9911-A9D9-4353-845F-5BA6711566D9}"/>
    <dgm:cxn modelId="{552F5F88-9952-4004-A091-335D63EC1341}" srcId="{ECD25F68-E1C2-4DAC-9BA4-5DAC4106308D}" destId="{89C0CF15-5E98-48AB-94D1-A4733F6FCBF5}" srcOrd="0" destOrd="0" parTransId="{BC678746-C6CE-4373-BC1A-BA7BD5D26193}" sibTransId="{2A2A5C42-424F-4511-8B50-8785C7EAE820}"/>
    <dgm:cxn modelId="{662899F7-3E5F-48BF-906E-57DD85154BF8}" type="presOf" srcId="{40E2F6E3-FDB7-4D2A-B7B6-4DAE87FD75C7}" destId="{452F54A8-33E2-421C-B0A5-65D1F42CC1EF}" srcOrd="0" destOrd="2" presId="urn:microsoft.com/office/officeart/2005/8/layout/hList2"/>
    <dgm:cxn modelId="{2C39049F-E744-4C76-8B87-46144E95C8EB}" srcId="{89C0CF15-5E98-48AB-94D1-A4733F6FCBF5}" destId="{D235931B-E5A9-423B-9C42-3D2DE899BA1E}" srcOrd="3" destOrd="0" parTransId="{384D6257-EF51-4B50-BFC2-78DA5FFB2C31}" sibTransId="{9E176623-A75C-4E98-98FC-E2C6F0AA9FBB}"/>
    <dgm:cxn modelId="{CC69F386-77E8-4E67-9772-A8464913A8E9}" srcId="{89C0CF15-5E98-48AB-94D1-A4733F6FCBF5}" destId="{786535F0-8A44-40A9-8069-D208966CCD84}" srcOrd="0" destOrd="0" parTransId="{D388E5DD-2815-4A82-8DC7-A7EBC65A0A44}" sibTransId="{AC16E1E1-92D2-4AEC-A8C0-FAAC0F727C3C}"/>
    <dgm:cxn modelId="{DBDF752E-4B06-4509-B6C1-4F02905F212A}" type="presOf" srcId="{ECD25F68-E1C2-4DAC-9BA4-5DAC4106308D}" destId="{0E72C4A2-A1CF-4731-ACD8-DF78DAA4FA1A}" srcOrd="0" destOrd="0" presId="urn:microsoft.com/office/officeart/2005/8/layout/hList2"/>
    <dgm:cxn modelId="{E7ADCE64-BE88-4584-BA19-09D98B448D9E}" type="presOf" srcId="{89C0CF15-5E98-48AB-94D1-A4733F6FCBF5}" destId="{CF0B16BE-5466-4C1E-B842-93535372658D}" srcOrd="0" destOrd="0" presId="urn:microsoft.com/office/officeart/2005/8/layout/hList2"/>
    <dgm:cxn modelId="{B4C340B5-D360-40FC-9D19-54DD45BFA25E}" srcId="{89C0CF15-5E98-48AB-94D1-A4733F6FCBF5}" destId="{40E2F6E3-FDB7-4D2A-B7B6-4DAE87FD75C7}" srcOrd="2" destOrd="0" parTransId="{072898A9-C1FE-4091-BED4-DEDA06669EBA}" sibTransId="{6AE92F50-6377-4AFC-B677-7BDEA46C284A}"/>
    <dgm:cxn modelId="{31F52E67-0900-4768-A107-D44423B53A8A}" type="presOf" srcId="{D235931B-E5A9-423B-9C42-3D2DE899BA1E}" destId="{452F54A8-33E2-421C-B0A5-65D1F42CC1EF}" srcOrd="0" destOrd="3" presId="urn:microsoft.com/office/officeart/2005/8/layout/hList2"/>
    <dgm:cxn modelId="{D03BAF38-21A0-4F75-B815-9BA6F1D3DBA2}" type="presOf" srcId="{6C34D4B3-A094-4FBF-96CE-FCFF756B96BA}" destId="{452F54A8-33E2-421C-B0A5-65D1F42CC1EF}" srcOrd="0" destOrd="1" presId="urn:microsoft.com/office/officeart/2005/8/layout/hList2"/>
    <dgm:cxn modelId="{509D0A88-7AA2-404B-84B9-B438DE1526FE}" type="presParOf" srcId="{0E72C4A2-A1CF-4731-ACD8-DF78DAA4FA1A}" destId="{4511930F-5C63-42E4-BF55-1CE438878971}" srcOrd="0" destOrd="0" presId="urn:microsoft.com/office/officeart/2005/8/layout/hList2"/>
    <dgm:cxn modelId="{3D5DD1B5-3E34-4387-AC64-6A8C9FB1AAE7}" type="presParOf" srcId="{4511930F-5C63-42E4-BF55-1CE438878971}" destId="{0EFD571A-D3D5-4639-A979-E23E173112F4}" srcOrd="0" destOrd="0" presId="urn:microsoft.com/office/officeart/2005/8/layout/hList2"/>
    <dgm:cxn modelId="{19C40712-B824-4FCD-A50F-AA0C550343A8}" type="presParOf" srcId="{4511930F-5C63-42E4-BF55-1CE438878971}" destId="{452F54A8-33E2-421C-B0A5-65D1F42CC1EF}" srcOrd="1" destOrd="0" presId="urn:microsoft.com/office/officeart/2005/8/layout/hList2"/>
    <dgm:cxn modelId="{A072CA70-041A-4604-BF84-5A33678621AA}" type="presParOf" srcId="{4511930F-5C63-42E4-BF55-1CE438878971}" destId="{CF0B16BE-5466-4C1E-B842-93535372658D}" srcOrd="2" destOrd="0" presId="urn:microsoft.com/office/officeart/2005/8/layout/h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0D618DD-8953-444A-A1F0-9FAA0B339A28}" type="doc">
      <dgm:prSet loTypeId="urn:microsoft.com/office/officeart/2005/8/layout/hChevron3" loCatId="process" qsTypeId="urn:microsoft.com/office/officeart/2005/8/quickstyle/simple1" qsCatId="simple" csTypeId="urn:microsoft.com/office/officeart/2005/8/colors/accent1_2" csCatId="accent1" phldr="1"/>
      <dgm:spPr/>
    </dgm:pt>
    <dgm:pt modelId="{80098046-818E-4BD2-BBA9-5CBCA7070302}">
      <dgm:prSet phldrT="[Text]" custT="1"/>
      <dgm:spPr>
        <a:solidFill>
          <a:schemeClr val="accent6">
            <a:lumMod val="40000"/>
            <a:lumOff val="60000"/>
          </a:schemeClr>
        </a:solidFill>
        <a:ln>
          <a:solidFill>
            <a:schemeClr val="bg1"/>
          </a:solidFill>
        </a:ln>
      </dgm:spPr>
      <dgm:t>
        <a:bodyPr/>
        <a:lstStyle/>
        <a:p>
          <a:r>
            <a:rPr lang="en-US" sz="2000" dirty="0" smtClean="0">
              <a:solidFill>
                <a:schemeClr val="tx1"/>
              </a:solidFill>
              <a:latin typeface="Calibri" panose="020F0502020204030204" pitchFamily="34" charset="0"/>
              <a:cs typeface="Calibri" panose="020F0502020204030204" pitchFamily="34" charset="0"/>
            </a:rPr>
            <a:t>Cost share basics</a:t>
          </a:r>
          <a:endParaRPr lang="en-US" sz="2000" dirty="0">
            <a:solidFill>
              <a:schemeClr val="tx1"/>
            </a:solidFill>
            <a:latin typeface="Calibri" panose="020F0502020204030204" pitchFamily="34" charset="0"/>
            <a:cs typeface="Calibri" panose="020F0502020204030204" pitchFamily="34" charset="0"/>
          </a:endParaRPr>
        </a:p>
      </dgm:t>
    </dgm:pt>
    <dgm:pt modelId="{A7764D81-8C08-40E7-8141-FB7F1E360F75}" type="parTrans" cxnId="{63D099C2-F37E-4CE1-92D9-14815B6AB188}">
      <dgm:prSet/>
      <dgm:spPr/>
      <dgm:t>
        <a:bodyPr/>
        <a:lstStyle/>
        <a:p>
          <a:endParaRPr lang="en-US" sz="1600">
            <a:solidFill>
              <a:schemeClr val="tx1"/>
            </a:solidFill>
            <a:latin typeface="Calibri" panose="020F0502020204030204" pitchFamily="34" charset="0"/>
            <a:cs typeface="Calibri" panose="020F0502020204030204" pitchFamily="34" charset="0"/>
          </a:endParaRPr>
        </a:p>
      </dgm:t>
    </dgm:pt>
    <dgm:pt modelId="{739BF64B-FF7E-437F-8A58-7253B9AC3464}" type="sibTrans" cxnId="{63D099C2-F37E-4CE1-92D9-14815B6AB188}">
      <dgm:prSet/>
      <dgm:spPr/>
      <dgm:t>
        <a:bodyPr/>
        <a:lstStyle/>
        <a:p>
          <a:endParaRPr lang="en-US" sz="1600">
            <a:solidFill>
              <a:schemeClr val="tx1"/>
            </a:solidFill>
            <a:latin typeface="Calibri" panose="020F0502020204030204" pitchFamily="34" charset="0"/>
            <a:cs typeface="Calibri" panose="020F0502020204030204" pitchFamily="34" charset="0"/>
          </a:endParaRPr>
        </a:p>
      </dgm:t>
    </dgm:pt>
    <dgm:pt modelId="{D89EF456-F658-47E8-8F80-E778685166F9}">
      <dgm:prSet phldrT="[Text]" custT="1"/>
      <dgm:spPr>
        <a:solidFill>
          <a:schemeClr val="accent6"/>
        </a:solidFill>
        <a:ln w="76200">
          <a:solidFill>
            <a:schemeClr val="accent6">
              <a:lumMod val="50000"/>
            </a:schemeClr>
          </a:solidFill>
        </a:ln>
      </dgm:spPr>
      <dgm:t>
        <a:bodyPr/>
        <a:lstStyle/>
        <a:p>
          <a:r>
            <a:rPr lang="en-US" sz="2000" dirty="0" smtClean="0">
              <a:solidFill>
                <a:schemeClr val="tx1"/>
              </a:solidFill>
              <a:latin typeface="Calibri" panose="020F0502020204030204" pitchFamily="34" charset="0"/>
              <a:cs typeface="Calibri" panose="020F0502020204030204" pitchFamily="34" charset="0"/>
            </a:rPr>
            <a:t>Proposal &amp; Award</a:t>
          </a:r>
          <a:endParaRPr lang="en-US" sz="2000" dirty="0">
            <a:solidFill>
              <a:schemeClr val="tx1"/>
            </a:solidFill>
            <a:latin typeface="Calibri" panose="020F0502020204030204" pitchFamily="34" charset="0"/>
            <a:cs typeface="Calibri" panose="020F0502020204030204" pitchFamily="34" charset="0"/>
          </a:endParaRPr>
        </a:p>
      </dgm:t>
    </dgm:pt>
    <dgm:pt modelId="{CECE7067-6AD8-4E25-8093-75EBE9B499A1}" type="parTrans" cxnId="{2526FED5-3AAC-41C8-B98C-031BD08EA7F5}">
      <dgm:prSet/>
      <dgm:spPr/>
      <dgm:t>
        <a:bodyPr/>
        <a:lstStyle/>
        <a:p>
          <a:endParaRPr lang="en-US" sz="1600">
            <a:solidFill>
              <a:schemeClr val="tx1"/>
            </a:solidFill>
            <a:latin typeface="Calibri" panose="020F0502020204030204" pitchFamily="34" charset="0"/>
            <a:cs typeface="Calibri" panose="020F0502020204030204" pitchFamily="34" charset="0"/>
          </a:endParaRPr>
        </a:p>
      </dgm:t>
    </dgm:pt>
    <dgm:pt modelId="{D280982E-4DF3-47AD-8073-C9BEF3BFEA52}" type="sibTrans" cxnId="{2526FED5-3AAC-41C8-B98C-031BD08EA7F5}">
      <dgm:prSet/>
      <dgm:spPr/>
      <dgm:t>
        <a:bodyPr/>
        <a:lstStyle/>
        <a:p>
          <a:endParaRPr lang="en-US" sz="1600">
            <a:solidFill>
              <a:schemeClr val="tx1"/>
            </a:solidFill>
            <a:latin typeface="Calibri" panose="020F0502020204030204" pitchFamily="34" charset="0"/>
            <a:cs typeface="Calibri" panose="020F0502020204030204" pitchFamily="34" charset="0"/>
          </a:endParaRPr>
        </a:p>
      </dgm:t>
    </dgm:pt>
    <dgm:pt modelId="{2C66B3B5-6F3C-49D2-94D8-63D9CFE09E72}">
      <dgm:prSet phldrT="[Text]" custT="1"/>
      <dgm:spPr>
        <a:solidFill>
          <a:schemeClr val="tx2">
            <a:lumMod val="90000"/>
          </a:schemeClr>
        </a:solidFill>
        <a:ln>
          <a:solidFill>
            <a:schemeClr val="bg1"/>
          </a:solidFill>
        </a:ln>
      </dgm:spPr>
      <dgm:t>
        <a:bodyPr/>
        <a:lstStyle/>
        <a:p>
          <a:r>
            <a:rPr lang="en-US" sz="2000" dirty="0" smtClean="0">
              <a:solidFill>
                <a:schemeClr val="tx1"/>
              </a:solidFill>
              <a:latin typeface="Calibri" panose="020F0502020204030204" pitchFamily="34" charset="0"/>
              <a:cs typeface="Calibri" panose="020F0502020204030204" pitchFamily="34" charset="0"/>
            </a:rPr>
            <a:t>Account Setup</a:t>
          </a:r>
          <a:endParaRPr lang="en-US" sz="2000" dirty="0">
            <a:solidFill>
              <a:schemeClr val="tx1"/>
            </a:solidFill>
            <a:latin typeface="Calibri" panose="020F0502020204030204" pitchFamily="34" charset="0"/>
            <a:cs typeface="Calibri" panose="020F0502020204030204" pitchFamily="34" charset="0"/>
          </a:endParaRPr>
        </a:p>
      </dgm:t>
    </dgm:pt>
    <dgm:pt modelId="{D59B43E4-8974-44B2-970C-BF8BC1BA8E12}" type="parTrans" cxnId="{10925F2F-A220-45FE-B99C-9D99405C4245}">
      <dgm:prSet/>
      <dgm:spPr/>
      <dgm:t>
        <a:bodyPr/>
        <a:lstStyle/>
        <a:p>
          <a:endParaRPr lang="en-US" sz="1600">
            <a:solidFill>
              <a:schemeClr val="tx1"/>
            </a:solidFill>
            <a:latin typeface="Calibri" panose="020F0502020204030204" pitchFamily="34" charset="0"/>
            <a:cs typeface="Calibri" panose="020F0502020204030204" pitchFamily="34" charset="0"/>
          </a:endParaRPr>
        </a:p>
      </dgm:t>
    </dgm:pt>
    <dgm:pt modelId="{B7A279F5-AA7E-4C96-B65B-5787DCDA33CC}" type="sibTrans" cxnId="{10925F2F-A220-45FE-B99C-9D99405C4245}">
      <dgm:prSet/>
      <dgm:spPr/>
      <dgm:t>
        <a:bodyPr/>
        <a:lstStyle/>
        <a:p>
          <a:endParaRPr lang="en-US" sz="1600">
            <a:solidFill>
              <a:schemeClr val="tx1"/>
            </a:solidFill>
            <a:latin typeface="Calibri" panose="020F0502020204030204" pitchFamily="34" charset="0"/>
            <a:cs typeface="Calibri" panose="020F0502020204030204" pitchFamily="34" charset="0"/>
          </a:endParaRPr>
        </a:p>
      </dgm:t>
    </dgm:pt>
    <dgm:pt modelId="{66719A1B-9D03-406D-B9BB-6AA7596D4EFD}">
      <dgm:prSet phldrT="[Text]" custT="1"/>
      <dgm:spPr>
        <a:solidFill>
          <a:schemeClr val="tx2">
            <a:lumMod val="90000"/>
          </a:schemeClr>
        </a:solidFill>
        <a:ln>
          <a:solidFill>
            <a:schemeClr val="bg1"/>
          </a:solidFill>
        </a:ln>
      </dgm:spPr>
      <dgm:t>
        <a:bodyPr/>
        <a:lstStyle/>
        <a:p>
          <a:r>
            <a:rPr lang="en-US" sz="2000" dirty="0" smtClean="0">
              <a:solidFill>
                <a:schemeClr val="tx1"/>
              </a:solidFill>
              <a:latin typeface="Calibri" panose="020F0502020204030204" pitchFamily="34" charset="0"/>
              <a:cs typeface="Calibri" panose="020F0502020204030204" pitchFamily="34" charset="0"/>
            </a:rPr>
            <a:t>Tracking &amp; Management</a:t>
          </a:r>
          <a:endParaRPr lang="en-US" sz="2000" dirty="0">
            <a:solidFill>
              <a:schemeClr val="tx1"/>
            </a:solidFill>
            <a:latin typeface="Calibri" panose="020F0502020204030204" pitchFamily="34" charset="0"/>
            <a:cs typeface="Calibri" panose="020F0502020204030204" pitchFamily="34" charset="0"/>
          </a:endParaRPr>
        </a:p>
      </dgm:t>
    </dgm:pt>
    <dgm:pt modelId="{7F28ECE7-A2C9-4447-8A65-7F5E9750A30A}" type="parTrans" cxnId="{04FC1DAA-835B-45ED-B907-626DCD6E2A24}">
      <dgm:prSet/>
      <dgm:spPr/>
      <dgm:t>
        <a:bodyPr/>
        <a:lstStyle/>
        <a:p>
          <a:endParaRPr lang="en-US" sz="1600">
            <a:solidFill>
              <a:schemeClr val="tx1"/>
            </a:solidFill>
            <a:latin typeface="Calibri" panose="020F0502020204030204" pitchFamily="34" charset="0"/>
            <a:cs typeface="Calibri" panose="020F0502020204030204" pitchFamily="34" charset="0"/>
          </a:endParaRPr>
        </a:p>
      </dgm:t>
    </dgm:pt>
    <dgm:pt modelId="{7DAFA895-0887-4272-A8DF-4864BD1D9552}" type="sibTrans" cxnId="{04FC1DAA-835B-45ED-B907-626DCD6E2A24}">
      <dgm:prSet/>
      <dgm:spPr/>
      <dgm:t>
        <a:bodyPr/>
        <a:lstStyle/>
        <a:p>
          <a:endParaRPr lang="en-US" sz="1600">
            <a:solidFill>
              <a:schemeClr val="tx1"/>
            </a:solidFill>
            <a:latin typeface="Calibri" panose="020F0502020204030204" pitchFamily="34" charset="0"/>
            <a:cs typeface="Calibri" panose="020F0502020204030204" pitchFamily="34" charset="0"/>
          </a:endParaRPr>
        </a:p>
      </dgm:t>
    </dgm:pt>
    <dgm:pt modelId="{BCAC699E-CDFD-4EC7-B8DE-8BFCC923AF57}">
      <dgm:prSet phldrT="[Text]" custT="1"/>
      <dgm:spPr>
        <a:solidFill>
          <a:schemeClr val="tx2">
            <a:lumMod val="90000"/>
          </a:schemeClr>
        </a:solidFill>
        <a:ln>
          <a:solidFill>
            <a:schemeClr val="bg1"/>
          </a:solidFill>
        </a:ln>
      </dgm:spPr>
      <dgm:t>
        <a:bodyPr/>
        <a:lstStyle/>
        <a:p>
          <a:r>
            <a:rPr lang="en-US" sz="2000" dirty="0" smtClean="0">
              <a:solidFill>
                <a:schemeClr val="tx1"/>
              </a:solidFill>
              <a:latin typeface="Calibri" panose="020F0502020204030204" pitchFamily="34" charset="0"/>
              <a:cs typeface="Calibri" panose="020F0502020204030204" pitchFamily="34" charset="0"/>
            </a:rPr>
            <a:t>Reporting</a:t>
          </a:r>
          <a:endParaRPr lang="en-US" sz="2000" dirty="0">
            <a:solidFill>
              <a:schemeClr val="tx1"/>
            </a:solidFill>
            <a:latin typeface="Calibri" panose="020F0502020204030204" pitchFamily="34" charset="0"/>
            <a:cs typeface="Calibri" panose="020F0502020204030204" pitchFamily="34" charset="0"/>
          </a:endParaRPr>
        </a:p>
      </dgm:t>
    </dgm:pt>
    <dgm:pt modelId="{DC81C177-C989-4FAE-8589-44908085458B}" type="parTrans" cxnId="{3A6AE911-EFEB-4672-9F35-92898B08CE71}">
      <dgm:prSet/>
      <dgm:spPr/>
      <dgm:t>
        <a:bodyPr/>
        <a:lstStyle/>
        <a:p>
          <a:endParaRPr lang="en-US"/>
        </a:p>
      </dgm:t>
    </dgm:pt>
    <dgm:pt modelId="{04EA85DB-8DEE-4A11-9852-8E594D9D0194}" type="sibTrans" cxnId="{3A6AE911-EFEB-4672-9F35-92898B08CE71}">
      <dgm:prSet/>
      <dgm:spPr/>
      <dgm:t>
        <a:bodyPr/>
        <a:lstStyle/>
        <a:p>
          <a:endParaRPr lang="en-US"/>
        </a:p>
      </dgm:t>
    </dgm:pt>
    <dgm:pt modelId="{C03AE5D3-D16D-48AF-8C3A-5F0F73E6AEE0}" type="pres">
      <dgm:prSet presAssocID="{90D618DD-8953-444A-A1F0-9FAA0B339A28}" presName="Name0" presStyleCnt="0">
        <dgm:presLayoutVars>
          <dgm:dir/>
          <dgm:resizeHandles val="exact"/>
        </dgm:presLayoutVars>
      </dgm:prSet>
      <dgm:spPr/>
    </dgm:pt>
    <dgm:pt modelId="{30562FD3-6E5A-49E8-8C31-6D50336D96AE}" type="pres">
      <dgm:prSet presAssocID="{80098046-818E-4BD2-BBA9-5CBCA7070302}" presName="parTxOnly" presStyleLbl="node1" presStyleIdx="0" presStyleCnt="5">
        <dgm:presLayoutVars>
          <dgm:bulletEnabled val="1"/>
        </dgm:presLayoutVars>
      </dgm:prSet>
      <dgm:spPr/>
      <dgm:t>
        <a:bodyPr/>
        <a:lstStyle/>
        <a:p>
          <a:endParaRPr lang="en-US"/>
        </a:p>
      </dgm:t>
    </dgm:pt>
    <dgm:pt modelId="{86527604-71B0-4A21-9751-760EA148309B}" type="pres">
      <dgm:prSet presAssocID="{739BF64B-FF7E-437F-8A58-7253B9AC3464}" presName="parSpace" presStyleCnt="0"/>
      <dgm:spPr/>
    </dgm:pt>
    <dgm:pt modelId="{5885DFEC-1E17-4FAE-88F0-6F0345726347}" type="pres">
      <dgm:prSet presAssocID="{D89EF456-F658-47E8-8F80-E778685166F9}" presName="parTxOnly" presStyleLbl="node1" presStyleIdx="1" presStyleCnt="5">
        <dgm:presLayoutVars>
          <dgm:bulletEnabled val="1"/>
        </dgm:presLayoutVars>
      </dgm:prSet>
      <dgm:spPr/>
      <dgm:t>
        <a:bodyPr/>
        <a:lstStyle/>
        <a:p>
          <a:endParaRPr lang="en-US"/>
        </a:p>
      </dgm:t>
    </dgm:pt>
    <dgm:pt modelId="{1B1D6195-3CB9-4023-8BC4-522F78E81FEA}" type="pres">
      <dgm:prSet presAssocID="{D280982E-4DF3-47AD-8073-C9BEF3BFEA52}" presName="parSpace" presStyleCnt="0"/>
      <dgm:spPr/>
    </dgm:pt>
    <dgm:pt modelId="{3D84FD49-E708-43B1-9A84-C4F0AB56B9D7}" type="pres">
      <dgm:prSet presAssocID="{2C66B3B5-6F3C-49D2-94D8-63D9CFE09E72}" presName="parTxOnly" presStyleLbl="node1" presStyleIdx="2" presStyleCnt="5">
        <dgm:presLayoutVars>
          <dgm:bulletEnabled val="1"/>
        </dgm:presLayoutVars>
      </dgm:prSet>
      <dgm:spPr/>
      <dgm:t>
        <a:bodyPr/>
        <a:lstStyle/>
        <a:p>
          <a:endParaRPr lang="en-US"/>
        </a:p>
      </dgm:t>
    </dgm:pt>
    <dgm:pt modelId="{B15541F2-B56F-434F-80FC-F08C5C1BB696}" type="pres">
      <dgm:prSet presAssocID="{B7A279F5-AA7E-4C96-B65B-5787DCDA33CC}" presName="parSpace" presStyleCnt="0"/>
      <dgm:spPr/>
    </dgm:pt>
    <dgm:pt modelId="{89465488-0FC6-4A46-93FD-A2EB627C1060}" type="pres">
      <dgm:prSet presAssocID="{66719A1B-9D03-406D-B9BB-6AA7596D4EFD}" presName="parTxOnly" presStyleLbl="node1" presStyleIdx="3" presStyleCnt="5">
        <dgm:presLayoutVars>
          <dgm:bulletEnabled val="1"/>
        </dgm:presLayoutVars>
      </dgm:prSet>
      <dgm:spPr/>
      <dgm:t>
        <a:bodyPr/>
        <a:lstStyle/>
        <a:p>
          <a:endParaRPr lang="en-US"/>
        </a:p>
      </dgm:t>
    </dgm:pt>
    <dgm:pt modelId="{ADD8BDCF-186E-427D-A03E-58A23B8464FE}" type="pres">
      <dgm:prSet presAssocID="{7DAFA895-0887-4272-A8DF-4864BD1D9552}" presName="parSpace" presStyleCnt="0"/>
      <dgm:spPr/>
    </dgm:pt>
    <dgm:pt modelId="{E60C19C4-AC52-4BAE-B805-208C4E189ED5}" type="pres">
      <dgm:prSet presAssocID="{BCAC699E-CDFD-4EC7-B8DE-8BFCC923AF57}" presName="parTxOnly" presStyleLbl="node1" presStyleIdx="4" presStyleCnt="5">
        <dgm:presLayoutVars>
          <dgm:bulletEnabled val="1"/>
        </dgm:presLayoutVars>
      </dgm:prSet>
      <dgm:spPr/>
      <dgm:t>
        <a:bodyPr/>
        <a:lstStyle/>
        <a:p>
          <a:endParaRPr lang="en-US"/>
        </a:p>
      </dgm:t>
    </dgm:pt>
  </dgm:ptLst>
  <dgm:cxnLst>
    <dgm:cxn modelId="{10925F2F-A220-45FE-B99C-9D99405C4245}" srcId="{90D618DD-8953-444A-A1F0-9FAA0B339A28}" destId="{2C66B3B5-6F3C-49D2-94D8-63D9CFE09E72}" srcOrd="2" destOrd="0" parTransId="{D59B43E4-8974-44B2-970C-BF8BC1BA8E12}" sibTransId="{B7A279F5-AA7E-4C96-B65B-5787DCDA33CC}"/>
    <dgm:cxn modelId="{8AE24305-AB85-45E8-9A28-7A9AD180DD48}" type="presOf" srcId="{80098046-818E-4BD2-BBA9-5CBCA7070302}" destId="{30562FD3-6E5A-49E8-8C31-6D50336D96AE}" srcOrd="0" destOrd="0" presId="urn:microsoft.com/office/officeart/2005/8/layout/hChevron3"/>
    <dgm:cxn modelId="{1A4E61B4-A845-42D8-A15F-2FBE52126B66}" type="presOf" srcId="{2C66B3B5-6F3C-49D2-94D8-63D9CFE09E72}" destId="{3D84FD49-E708-43B1-9A84-C4F0AB56B9D7}" srcOrd="0" destOrd="0" presId="urn:microsoft.com/office/officeart/2005/8/layout/hChevron3"/>
    <dgm:cxn modelId="{940C2773-83D2-4FC2-9332-9CD42770392F}" type="presOf" srcId="{D89EF456-F658-47E8-8F80-E778685166F9}" destId="{5885DFEC-1E17-4FAE-88F0-6F0345726347}" srcOrd="0" destOrd="0" presId="urn:microsoft.com/office/officeart/2005/8/layout/hChevron3"/>
    <dgm:cxn modelId="{6BB2804A-3E3E-4B74-844F-0581010F1416}" type="presOf" srcId="{90D618DD-8953-444A-A1F0-9FAA0B339A28}" destId="{C03AE5D3-D16D-48AF-8C3A-5F0F73E6AEE0}" srcOrd="0" destOrd="0" presId="urn:microsoft.com/office/officeart/2005/8/layout/hChevron3"/>
    <dgm:cxn modelId="{3A6AE911-EFEB-4672-9F35-92898B08CE71}" srcId="{90D618DD-8953-444A-A1F0-9FAA0B339A28}" destId="{BCAC699E-CDFD-4EC7-B8DE-8BFCC923AF57}" srcOrd="4" destOrd="0" parTransId="{DC81C177-C989-4FAE-8589-44908085458B}" sibTransId="{04EA85DB-8DEE-4A11-9852-8E594D9D0194}"/>
    <dgm:cxn modelId="{2526FED5-3AAC-41C8-B98C-031BD08EA7F5}" srcId="{90D618DD-8953-444A-A1F0-9FAA0B339A28}" destId="{D89EF456-F658-47E8-8F80-E778685166F9}" srcOrd="1" destOrd="0" parTransId="{CECE7067-6AD8-4E25-8093-75EBE9B499A1}" sibTransId="{D280982E-4DF3-47AD-8073-C9BEF3BFEA52}"/>
    <dgm:cxn modelId="{04FC1DAA-835B-45ED-B907-626DCD6E2A24}" srcId="{90D618DD-8953-444A-A1F0-9FAA0B339A28}" destId="{66719A1B-9D03-406D-B9BB-6AA7596D4EFD}" srcOrd="3" destOrd="0" parTransId="{7F28ECE7-A2C9-4447-8A65-7F5E9750A30A}" sibTransId="{7DAFA895-0887-4272-A8DF-4864BD1D9552}"/>
    <dgm:cxn modelId="{88B6E4F7-56A4-4F0F-80A5-A30ACC07D3EC}" type="presOf" srcId="{66719A1B-9D03-406D-B9BB-6AA7596D4EFD}" destId="{89465488-0FC6-4A46-93FD-A2EB627C1060}" srcOrd="0" destOrd="0" presId="urn:microsoft.com/office/officeart/2005/8/layout/hChevron3"/>
    <dgm:cxn modelId="{EFCA99F1-3498-41B8-94A0-7BB2AC412A90}" type="presOf" srcId="{BCAC699E-CDFD-4EC7-B8DE-8BFCC923AF57}" destId="{E60C19C4-AC52-4BAE-B805-208C4E189ED5}" srcOrd="0" destOrd="0" presId="urn:microsoft.com/office/officeart/2005/8/layout/hChevron3"/>
    <dgm:cxn modelId="{63D099C2-F37E-4CE1-92D9-14815B6AB188}" srcId="{90D618DD-8953-444A-A1F0-9FAA0B339A28}" destId="{80098046-818E-4BD2-BBA9-5CBCA7070302}" srcOrd="0" destOrd="0" parTransId="{A7764D81-8C08-40E7-8141-FB7F1E360F75}" sibTransId="{739BF64B-FF7E-437F-8A58-7253B9AC3464}"/>
    <dgm:cxn modelId="{2CEC4139-07B1-453A-BA41-37DA4E3399F1}" type="presParOf" srcId="{C03AE5D3-D16D-48AF-8C3A-5F0F73E6AEE0}" destId="{30562FD3-6E5A-49E8-8C31-6D50336D96AE}" srcOrd="0" destOrd="0" presId="urn:microsoft.com/office/officeart/2005/8/layout/hChevron3"/>
    <dgm:cxn modelId="{A332D3B1-149B-4BE8-812B-860329F7CFEE}" type="presParOf" srcId="{C03AE5D3-D16D-48AF-8C3A-5F0F73E6AEE0}" destId="{86527604-71B0-4A21-9751-760EA148309B}" srcOrd="1" destOrd="0" presId="urn:microsoft.com/office/officeart/2005/8/layout/hChevron3"/>
    <dgm:cxn modelId="{AB92B9CD-398D-4716-A1AC-214ED5FBA928}" type="presParOf" srcId="{C03AE5D3-D16D-48AF-8C3A-5F0F73E6AEE0}" destId="{5885DFEC-1E17-4FAE-88F0-6F0345726347}" srcOrd="2" destOrd="0" presId="urn:microsoft.com/office/officeart/2005/8/layout/hChevron3"/>
    <dgm:cxn modelId="{AF868C81-6119-4384-A00B-4FE0BE95EA9A}" type="presParOf" srcId="{C03AE5D3-D16D-48AF-8C3A-5F0F73E6AEE0}" destId="{1B1D6195-3CB9-4023-8BC4-522F78E81FEA}" srcOrd="3" destOrd="0" presId="urn:microsoft.com/office/officeart/2005/8/layout/hChevron3"/>
    <dgm:cxn modelId="{8E7A2DB0-E000-4B1B-981A-0D27E6F4B220}" type="presParOf" srcId="{C03AE5D3-D16D-48AF-8C3A-5F0F73E6AEE0}" destId="{3D84FD49-E708-43B1-9A84-C4F0AB56B9D7}" srcOrd="4" destOrd="0" presId="urn:microsoft.com/office/officeart/2005/8/layout/hChevron3"/>
    <dgm:cxn modelId="{E0CCF4A4-97F2-4247-BB16-C44C9F2CAEDA}" type="presParOf" srcId="{C03AE5D3-D16D-48AF-8C3A-5F0F73E6AEE0}" destId="{B15541F2-B56F-434F-80FC-F08C5C1BB696}" srcOrd="5" destOrd="0" presId="urn:microsoft.com/office/officeart/2005/8/layout/hChevron3"/>
    <dgm:cxn modelId="{021D72A8-22DC-43C8-98F4-9F496078BF51}" type="presParOf" srcId="{C03AE5D3-D16D-48AF-8C3A-5F0F73E6AEE0}" destId="{89465488-0FC6-4A46-93FD-A2EB627C1060}" srcOrd="6" destOrd="0" presId="urn:microsoft.com/office/officeart/2005/8/layout/hChevron3"/>
    <dgm:cxn modelId="{E0C15347-C780-414F-85FC-ADE548E79E9F}" type="presParOf" srcId="{C03AE5D3-D16D-48AF-8C3A-5F0F73E6AEE0}" destId="{ADD8BDCF-186E-427D-A03E-58A23B8464FE}" srcOrd="7" destOrd="0" presId="urn:microsoft.com/office/officeart/2005/8/layout/hChevron3"/>
    <dgm:cxn modelId="{646EC106-3730-4448-883B-9FAC66C944FD}" type="presParOf" srcId="{C03AE5D3-D16D-48AF-8C3A-5F0F73E6AEE0}" destId="{E60C19C4-AC52-4BAE-B805-208C4E189ED5}" srcOrd="8"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4B9F76B-FD33-4370-9830-494411E15B15}" type="doc">
      <dgm:prSet loTypeId="urn:microsoft.com/office/officeart/2005/8/layout/venn1" loCatId="relationship" qsTypeId="urn:microsoft.com/office/officeart/2005/8/quickstyle/simple1" qsCatId="simple" csTypeId="urn:microsoft.com/office/officeart/2005/8/colors/accent1_2" csCatId="accent1" phldr="1"/>
      <dgm:spPr/>
    </dgm:pt>
    <dgm:pt modelId="{DB0AB793-6909-420A-878C-29E2FB5B09A6}">
      <dgm:prSet phldrT="[Text]"/>
      <dgm:spPr/>
      <dgm:t>
        <a:bodyPr/>
        <a:lstStyle/>
        <a:p>
          <a:r>
            <a:rPr lang="en-US" dirty="0" smtClean="0">
              <a:latin typeface="Open Sans Extrabold" panose="020B0906030804020204" pitchFamily="34" charset="0"/>
              <a:ea typeface="Open Sans Extrabold" panose="020B0906030804020204" pitchFamily="34" charset="0"/>
              <a:cs typeface="Open Sans Extrabold" panose="020B0906030804020204" pitchFamily="34" charset="0"/>
            </a:rPr>
            <a:t>Mandatory</a:t>
          </a:r>
          <a:endParaRPr lang="en-US" dirty="0">
            <a:latin typeface="Open Sans Extrabold" panose="020B0906030804020204" pitchFamily="34" charset="0"/>
            <a:ea typeface="Open Sans Extrabold" panose="020B0906030804020204" pitchFamily="34" charset="0"/>
            <a:cs typeface="Open Sans Extrabold" panose="020B0906030804020204" pitchFamily="34" charset="0"/>
          </a:endParaRPr>
        </a:p>
      </dgm:t>
    </dgm:pt>
    <dgm:pt modelId="{26F17B66-9DAA-4C13-8113-945F421B27C2}" type="parTrans" cxnId="{8984CD44-A295-4988-9646-659B2416E6AD}">
      <dgm:prSet/>
      <dgm:spPr/>
      <dgm:t>
        <a:bodyPr/>
        <a:lstStyle/>
        <a:p>
          <a:endParaRPr lang="en-US">
            <a:latin typeface="Permanent Marker" panose="02000000000000000000" pitchFamily="2" charset="0"/>
            <a:ea typeface="Permanent Marker" panose="02000000000000000000" pitchFamily="2" charset="0"/>
          </a:endParaRPr>
        </a:p>
      </dgm:t>
    </dgm:pt>
    <dgm:pt modelId="{1BCF5A97-CB34-47BD-9BD0-B2D6522298BF}" type="sibTrans" cxnId="{8984CD44-A295-4988-9646-659B2416E6AD}">
      <dgm:prSet/>
      <dgm:spPr/>
      <dgm:t>
        <a:bodyPr/>
        <a:lstStyle/>
        <a:p>
          <a:endParaRPr lang="en-US">
            <a:latin typeface="Permanent Marker" panose="02000000000000000000" pitchFamily="2" charset="0"/>
            <a:ea typeface="Permanent Marker" panose="02000000000000000000" pitchFamily="2" charset="0"/>
          </a:endParaRPr>
        </a:p>
      </dgm:t>
    </dgm:pt>
    <dgm:pt modelId="{5667DE2F-7376-4B82-8F0E-37E084F6668F}">
      <dgm:prSet phldrT="[Text]"/>
      <dgm:spPr/>
      <dgm:t>
        <a:bodyPr/>
        <a:lstStyle/>
        <a:p>
          <a:r>
            <a:rPr lang="en-US" dirty="0" smtClean="0">
              <a:latin typeface="Open Sans Extrabold" panose="020B0906030804020204" pitchFamily="34" charset="0"/>
              <a:ea typeface="Open Sans Extrabold" panose="020B0906030804020204" pitchFamily="34" charset="0"/>
              <a:cs typeface="Open Sans Extrabold" panose="020B0906030804020204" pitchFamily="34" charset="0"/>
            </a:rPr>
            <a:t>Voluntary Uncommitted</a:t>
          </a:r>
          <a:endParaRPr lang="en-US" dirty="0">
            <a:latin typeface="Open Sans Extrabold" panose="020B0906030804020204" pitchFamily="34" charset="0"/>
            <a:ea typeface="Open Sans Extrabold" panose="020B0906030804020204" pitchFamily="34" charset="0"/>
            <a:cs typeface="Open Sans Extrabold" panose="020B0906030804020204" pitchFamily="34" charset="0"/>
          </a:endParaRPr>
        </a:p>
      </dgm:t>
    </dgm:pt>
    <dgm:pt modelId="{5CA5E0C7-7E7E-4213-9289-8ED09F6603CC}" type="parTrans" cxnId="{0E6984AF-4660-48FF-AD59-627B25C2F788}">
      <dgm:prSet/>
      <dgm:spPr/>
      <dgm:t>
        <a:bodyPr/>
        <a:lstStyle/>
        <a:p>
          <a:endParaRPr lang="en-US">
            <a:latin typeface="Permanent Marker" panose="02000000000000000000" pitchFamily="2" charset="0"/>
            <a:ea typeface="Permanent Marker" panose="02000000000000000000" pitchFamily="2" charset="0"/>
          </a:endParaRPr>
        </a:p>
      </dgm:t>
    </dgm:pt>
    <dgm:pt modelId="{40073928-D15D-40E0-8F19-99E333C06D59}" type="sibTrans" cxnId="{0E6984AF-4660-48FF-AD59-627B25C2F788}">
      <dgm:prSet/>
      <dgm:spPr/>
      <dgm:t>
        <a:bodyPr/>
        <a:lstStyle/>
        <a:p>
          <a:endParaRPr lang="en-US">
            <a:latin typeface="Permanent Marker" panose="02000000000000000000" pitchFamily="2" charset="0"/>
            <a:ea typeface="Permanent Marker" panose="02000000000000000000" pitchFamily="2" charset="0"/>
          </a:endParaRPr>
        </a:p>
      </dgm:t>
    </dgm:pt>
    <dgm:pt modelId="{533F84CF-E2EB-470D-9319-9449B08BA058}">
      <dgm:prSet phldrT="[Text]"/>
      <dgm:spPr/>
      <dgm:t>
        <a:bodyPr/>
        <a:lstStyle/>
        <a:p>
          <a:r>
            <a:rPr lang="en-US" dirty="0" smtClean="0">
              <a:latin typeface="Open Sans Extrabold" panose="020B0906030804020204" pitchFamily="34" charset="0"/>
              <a:ea typeface="Open Sans Extrabold" panose="020B0906030804020204" pitchFamily="34" charset="0"/>
              <a:cs typeface="Open Sans Extrabold" panose="020B0906030804020204" pitchFamily="34" charset="0"/>
            </a:rPr>
            <a:t>Voluntary Committed</a:t>
          </a:r>
          <a:endParaRPr lang="en-US" dirty="0">
            <a:latin typeface="Open Sans Extrabold" panose="020B0906030804020204" pitchFamily="34" charset="0"/>
            <a:ea typeface="Open Sans Extrabold" panose="020B0906030804020204" pitchFamily="34" charset="0"/>
            <a:cs typeface="Open Sans Extrabold" panose="020B0906030804020204" pitchFamily="34" charset="0"/>
          </a:endParaRPr>
        </a:p>
      </dgm:t>
    </dgm:pt>
    <dgm:pt modelId="{168C5215-CE92-445F-A6F2-83A56FEFF356}" type="parTrans" cxnId="{044BA27F-15BE-447A-BFAC-886DC8189521}">
      <dgm:prSet/>
      <dgm:spPr/>
      <dgm:t>
        <a:bodyPr/>
        <a:lstStyle/>
        <a:p>
          <a:endParaRPr lang="en-US">
            <a:latin typeface="Permanent Marker" panose="02000000000000000000" pitchFamily="2" charset="0"/>
            <a:ea typeface="Permanent Marker" panose="02000000000000000000" pitchFamily="2" charset="0"/>
          </a:endParaRPr>
        </a:p>
      </dgm:t>
    </dgm:pt>
    <dgm:pt modelId="{DD96A432-A9D9-47FB-AA6A-3438334DE8C4}" type="sibTrans" cxnId="{044BA27F-15BE-447A-BFAC-886DC8189521}">
      <dgm:prSet/>
      <dgm:spPr/>
      <dgm:t>
        <a:bodyPr/>
        <a:lstStyle/>
        <a:p>
          <a:endParaRPr lang="en-US">
            <a:latin typeface="Permanent Marker" panose="02000000000000000000" pitchFamily="2" charset="0"/>
            <a:ea typeface="Permanent Marker" panose="02000000000000000000" pitchFamily="2" charset="0"/>
          </a:endParaRPr>
        </a:p>
      </dgm:t>
    </dgm:pt>
    <dgm:pt modelId="{EDAD413A-3CD9-47B0-8265-F34D97534D62}" type="pres">
      <dgm:prSet presAssocID="{E4B9F76B-FD33-4370-9830-494411E15B15}" presName="compositeShape" presStyleCnt="0">
        <dgm:presLayoutVars>
          <dgm:chMax val="7"/>
          <dgm:dir/>
          <dgm:resizeHandles val="exact"/>
        </dgm:presLayoutVars>
      </dgm:prSet>
      <dgm:spPr/>
    </dgm:pt>
    <dgm:pt modelId="{0A54DF36-B79E-44D4-9F97-F3D3A8942AF5}" type="pres">
      <dgm:prSet presAssocID="{DB0AB793-6909-420A-878C-29E2FB5B09A6}" presName="circ1" presStyleLbl="vennNode1" presStyleIdx="0" presStyleCnt="3"/>
      <dgm:spPr/>
      <dgm:t>
        <a:bodyPr/>
        <a:lstStyle/>
        <a:p>
          <a:endParaRPr lang="en-US"/>
        </a:p>
      </dgm:t>
    </dgm:pt>
    <dgm:pt modelId="{3E0555DC-3190-4418-B76A-E7D16AF79EF8}" type="pres">
      <dgm:prSet presAssocID="{DB0AB793-6909-420A-878C-29E2FB5B09A6}" presName="circ1Tx" presStyleLbl="revTx" presStyleIdx="0" presStyleCnt="0">
        <dgm:presLayoutVars>
          <dgm:chMax val="0"/>
          <dgm:chPref val="0"/>
          <dgm:bulletEnabled val="1"/>
        </dgm:presLayoutVars>
      </dgm:prSet>
      <dgm:spPr/>
      <dgm:t>
        <a:bodyPr/>
        <a:lstStyle/>
        <a:p>
          <a:endParaRPr lang="en-US"/>
        </a:p>
      </dgm:t>
    </dgm:pt>
    <dgm:pt modelId="{747A5E83-0AD7-4F68-8760-0168A462EB9E}" type="pres">
      <dgm:prSet presAssocID="{5667DE2F-7376-4B82-8F0E-37E084F6668F}" presName="circ2" presStyleLbl="vennNode1" presStyleIdx="1" presStyleCnt="3"/>
      <dgm:spPr/>
      <dgm:t>
        <a:bodyPr/>
        <a:lstStyle/>
        <a:p>
          <a:endParaRPr lang="en-US"/>
        </a:p>
      </dgm:t>
    </dgm:pt>
    <dgm:pt modelId="{359FB22E-270C-4DC8-84FC-873A87B84048}" type="pres">
      <dgm:prSet presAssocID="{5667DE2F-7376-4B82-8F0E-37E084F6668F}" presName="circ2Tx" presStyleLbl="revTx" presStyleIdx="0" presStyleCnt="0">
        <dgm:presLayoutVars>
          <dgm:chMax val="0"/>
          <dgm:chPref val="0"/>
          <dgm:bulletEnabled val="1"/>
        </dgm:presLayoutVars>
      </dgm:prSet>
      <dgm:spPr/>
      <dgm:t>
        <a:bodyPr/>
        <a:lstStyle/>
        <a:p>
          <a:endParaRPr lang="en-US"/>
        </a:p>
      </dgm:t>
    </dgm:pt>
    <dgm:pt modelId="{C7F669C1-638E-4BE0-8637-2543A03E328B}" type="pres">
      <dgm:prSet presAssocID="{533F84CF-E2EB-470D-9319-9449B08BA058}" presName="circ3" presStyleLbl="vennNode1" presStyleIdx="2" presStyleCnt="3"/>
      <dgm:spPr/>
      <dgm:t>
        <a:bodyPr/>
        <a:lstStyle/>
        <a:p>
          <a:endParaRPr lang="en-US"/>
        </a:p>
      </dgm:t>
    </dgm:pt>
    <dgm:pt modelId="{206A980D-7E37-454E-BEBC-0F15B97D9A36}" type="pres">
      <dgm:prSet presAssocID="{533F84CF-E2EB-470D-9319-9449B08BA058}" presName="circ3Tx" presStyleLbl="revTx" presStyleIdx="0" presStyleCnt="0">
        <dgm:presLayoutVars>
          <dgm:chMax val="0"/>
          <dgm:chPref val="0"/>
          <dgm:bulletEnabled val="1"/>
        </dgm:presLayoutVars>
      </dgm:prSet>
      <dgm:spPr/>
      <dgm:t>
        <a:bodyPr/>
        <a:lstStyle/>
        <a:p>
          <a:endParaRPr lang="en-US"/>
        </a:p>
      </dgm:t>
    </dgm:pt>
  </dgm:ptLst>
  <dgm:cxnLst>
    <dgm:cxn modelId="{B9D70D04-B7FD-4841-9409-8D6402D689E9}" type="presOf" srcId="{5667DE2F-7376-4B82-8F0E-37E084F6668F}" destId="{359FB22E-270C-4DC8-84FC-873A87B84048}" srcOrd="1" destOrd="0" presId="urn:microsoft.com/office/officeart/2005/8/layout/venn1"/>
    <dgm:cxn modelId="{0E6984AF-4660-48FF-AD59-627B25C2F788}" srcId="{E4B9F76B-FD33-4370-9830-494411E15B15}" destId="{5667DE2F-7376-4B82-8F0E-37E084F6668F}" srcOrd="1" destOrd="0" parTransId="{5CA5E0C7-7E7E-4213-9289-8ED09F6603CC}" sibTransId="{40073928-D15D-40E0-8F19-99E333C06D59}"/>
    <dgm:cxn modelId="{E6D6EB5D-7271-49E8-82FE-89B80C8371C0}" type="presOf" srcId="{533F84CF-E2EB-470D-9319-9449B08BA058}" destId="{C7F669C1-638E-4BE0-8637-2543A03E328B}" srcOrd="0" destOrd="0" presId="urn:microsoft.com/office/officeart/2005/8/layout/venn1"/>
    <dgm:cxn modelId="{5DF0B6CF-A5DB-4668-BD1D-ADB567BA737E}" type="presOf" srcId="{533F84CF-E2EB-470D-9319-9449B08BA058}" destId="{206A980D-7E37-454E-BEBC-0F15B97D9A36}" srcOrd="1" destOrd="0" presId="urn:microsoft.com/office/officeart/2005/8/layout/venn1"/>
    <dgm:cxn modelId="{FF6B972E-7DF9-472A-9D3D-9D63643F3D41}" type="presOf" srcId="{E4B9F76B-FD33-4370-9830-494411E15B15}" destId="{EDAD413A-3CD9-47B0-8265-F34D97534D62}" srcOrd="0" destOrd="0" presId="urn:microsoft.com/office/officeart/2005/8/layout/venn1"/>
    <dgm:cxn modelId="{5C419169-5F27-433A-B668-4AD779545BD4}" type="presOf" srcId="{DB0AB793-6909-420A-878C-29E2FB5B09A6}" destId="{3E0555DC-3190-4418-B76A-E7D16AF79EF8}" srcOrd="1" destOrd="0" presId="urn:microsoft.com/office/officeart/2005/8/layout/venn1"/>
    <dgm:cxn modelId="{044BA27F-15BE-447A-BFAC-886DC8189521}" srcId="{E4B9F76B-FD33-4370-9830-494411E15B15}" destId="{533F84CF-E2EB-470D-9319-9449B08BA058}" srcOrd="2" destOrd="0" parTransId="{168C5215-CE92-445F-A6F2-83A56FEFF356}" sibTransId="{DD96A432-A9D9-47FB-AA6A-3438334DE8C4}"/>
    <dgm:cxn modelId="{C4342357-A67A-4457-932B-B55D470AA995}" type="presOf" srcId="{5667DE2F-7376-4B82-8F0E-37E084F6668F}" destId="{747A5E83-0AD7-4F68-8760-0168A462EB9E}" srcOrd="0" destOrd="0" presId="urn:microsoft.com/office/officeart/2005/8/layout/venn1"/>
    <dgm:cxn modelId="{8984CD44-A295-4988-9646-659B2416E6AD}" srcId="{E4B9F76B-FD33-4370-9830-494411E15B15}" destId="{DB0AB793-6909-420A-878C-29E2FB5B09A6}" srcOrd="0" destOrd="0" parTransId="{26F17B66-9DAA-4C13-8113-945F421B27C2}" sibTransId="{1BCF5A97-CB34-47BD-9BD0-B2D6522298BF}"/>
    <dgm:cxn modelId="{68CCF3C7-C760-4FC2-81CC-D07A3975F439}" type="presOf" srcId="{DB0AB793-6909-420A-878C-29E2FB5B09A6}" destId="{0A54DF36-B79E-44D4-9F97-F3D3A8942AF5}" srcOrd="0" destOrd="0" presId="urn:microsoft.com/office/officeart/2005/8/layout/venn1"/>
    <dgm:cxn modelId="{8A60B615-ACAC-49CB-B4E7-7AB0CFC5E333}" type="presParOf" srcId="{EDAD413A-3CD9-47B0-8265-F34D97534D62}" destId="{0A54DF36-B79E-44D4-9F97-F3D3A8942AF5}" srcOrd="0" destOrd="0" presId="urn:microsoft.com/office/officeart/2005/8/layout/venn1"/>
    <dgm:cxn modelId="{6F038856-AB22-4F54-B82C-188B1434AE24}" type="presParOf" srcId="{EDAD413A-3CD9-47B0-8265-F34D97534D62}" destId="{3E0555DC-3190-4418-B76A-E7D16AF79EF8}" srcOrd="1" destOrd="0" presId="urn:microsoft.com/office/officeart/2005/8/layout/venn1"/>
    <dgm:cxn modelId="{F8FE33F8-B73F-4105-A1F5-1E46CDE47F91}" type="presParOf" srcId="{EDAD413A-3CD9-47B0-8265-F34D97534D62}" destId="{747A5E83-0AD7-4F68-8760-0168A462EB9E}" srcOrd="2" destOrd="0" presId="urn:microsoft.com/office/officeart/2005/8/layout/venn1"/>
    <dgm:cxn modelId="{8FE13FBA-FAC5-48F4-ADB6-04FC97BF54C1}" type="presParOf" srcId="{EDAD413A-3CD9-47B0-8265-F34D97534D62}" destId="{359FB22E-270C-4DC8-84FC-873A87B84048}" srcOrd="3" destOrd="0" presId="urn:microsoft.com/office/officeart/2005/8/layout/venn1"/>
    <dgm:cxn modelId="{3B45B100-D4C4-497E-9CFE-38330DE9A659}" type="presParOf" srcId="{EDAD413A-3CD9-47B0-8265-F34D97534D62}" destId="{C7F669C1-638E-4BE0-8637-2543A03E328B}" srcOrd="4" destOrd="0" presId="urn:microsoft.com/office/officeart/2005/8/layout/venn1"/>
    <dgm:cxn modelId="{42593227-66E6-4558-81C6-A8A9FF1494C9}" type="presParOf" srcId="{EDAD413A-3CD9-47B0-8265-F34D97534D62}" destId="{206A980D-7E37-454E-BEBC-0F15B97D9A36}" srcOrd="5" destOrd="0" presId="urn:microsoft.com/office/officeart/2005/8/layout/ven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414EAA5-B9B8-4250-8523-C8BDD81E1816}"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en-US"/>
        </a:p>
      </dgm:t>
    </dgm:pt>
    <dgm:pt modelId="{5A876180-649C-429A-86B6-4130EFF106F2}">
      <dgm:prSet phldrT="[Text]"/>
      <dgm:spPr/>
      <dgm:t>
        <a:bodyPr/>
        <a:lstStyle/>
        <a:p>
          <a:r>
            <a:rPr lang="en-US" dirty="0" smtClean="0"/>
            <a:t>Example </a:t>
          </a:r>
          <a:r>
            <a:rPr lang="en-US" dirty="0" smtClean="0"/>
            <a:t>A --- % of Sponsor Cost</a:t>
          </a:r>
          <a:endParaRPr lang="en-US" dirty="0"/>
        </a:p>
      </dgm:t>
    </dgm:pt>
    <dgm:pt modelId="{C3F68DFC-91E2-4E58-99C8-6F4FA50BED3D}" type="parTrans" cxnId="{BEFB8315-B7CD-48A4-8503-D84D531BFB34}">
      <dgm:prSet/>
      <dgm:spPr/>
      <dgm:t>
        <a:bodyPr/>
        <a:lstStyle/>
        <a:p>
          <a:endParaRPr lang="en-US"/>
        </a:p>
      </dgm:t>
    </dgm:pt>
    <dgm:pt modelId="{A4DE6DB4-8678-4B7D-9FBA-FD836FD359E6}" type="sibTrans" cxnId="{BEFB8315-B7CD-48A4-8503-D84D531BFB34}">
      <dgm:prSet/>
      <dgm:spPr/>
      <dgm:t>
        <a:bodyPr/>
        <a:lstStyle/>
        <a:p>
          <a:endParaRPr lang="en-US"/>
        </a:p>
      </dgm:t>
    </dgm:pt>
    <dgm:pt modelId="{E1FED90F-C9B8-43A0-9AEC-F1329469F48A}">
      <dgm:prSet phldrT="[Text]"/>
      <dgm:spPr/>
      <dgm:t>
        <a:bodyPr/>
        <a:lstStyle/>
        <a:p>
          <a:r>
            <a:rPr lang="en-US" dirty="0" smtClean="0"/>
            <a:t>$6,000 cost share</a:t>
          </a:r>
          <a:endParaRPr lang="en-US" dirty="0"/>
        </a:p>
      </dgm:t>
    </dgm:pt>
    <dgm:pt modelId="{33450CA7-7084-49EF-BE75-67B383CEF67B}" type="parTrans" cxnId="{8FBF75C7-6740-47FB-9F03-5BFE5DB93BF4}">
      <dgm:prSet/>
      <dgm:spPr/>
      <dgm:t>
        <a:bodyPr/>
        <a:lstStyle/>
        <a:p>
          <a:endParaRPr lang="en-US"/>
        </a:p>
      </dgm:t>
    </dgm:pt>
    <dgm:pt modelId="{0793A988-57A5-4D08-A96A-843D95B4E91C}" type="sibTrans" cxnId="{8FBF75C7-6740-47FB-9F03-5BFE5DB93BF4}">
      <dgm:prSet/>
      <dgm:spPr/>
      <dgm:t>
        <a:bodyPr/>
        <a:lstStyle/>
        <a:p>
          <a:endParaRPr lang="en-US"/>
        </a:p>
      </dgm:t>
    </dgm:pt>
    <dgm:pt modelId="{8B0AF7DA-6F8F-4E0C-903C-7EC69672FEE1}">
      <dgm:prSet phldrT="[Text]"/>
      <dgm:spPr/>
      <dgm:t>
        <a:bodyPr/>
        <a:lstStyle/>
        <a:p>
          <a:r>
            <a:rPr lang="en-US" dirty="0" smtClean="0"/>
            <a:t>Example </a:t>
          </a:r>
          <a:r>
            <a:rPr lang="en-US" dirty="0" smtClean="0"/>
            <a:t>B --- % of Total Project Cost</a:t>
          </a:r>
          <a:endParaRPr lang="en-US" dirty="0"/>
        </a:p>
      </dgm:t>
    </dgm:pt>
    <dgm:pt modelId="{380C7699-D1D2-4F88-9065-0B89B2A29F7D}" type="parTrans" cxnId="{5E84C67B-82CE-4858-A56A-6A0202FD08D0}">
      <dgm:prSet/>
      <dgm:spPr/>
      <dgm:t>
        <a:bodyPr/>
        <a:lstStyle/>
        <a:p>
          <a:endParaRPr lang="en-US"/>
        </a:p>
      </dgm:t>
    </dgm:pt>
    <dgm:pt modelId="{B54831B7-49AC-41E3-A71C-03D205A4A0E8}" type="sibTrans" cxnId="{5E84C67B-82CE-4858-A56A-6A0202FD08D0}">
      <dgm:prSet/>
      <dgm:spPr/>
      <dgm:t>
        <a:bodyPr/>
        <a:lstStyle/>
        <a:p>
          <a:endParaRPr lang="en-US"/>
        </a:p>
      </dgm:t>
    </dgm:pt>
    <dgm:pt modelId="{CF255193-DA81-4EDD-A94E-7969E730F721}">
      <dgm:prSet phldrT="[Text]"/>
      <dgm:spPr/>
      <dgm:t>
        <a:bodyPr/>
        <a:lstStyle/>
        <a:p>
          <a:r>
            <a:rPr lang="en-US" dirty="0" smtClean="0"/>
            <a:t>$7,500 cost share</a:t>
          </a:r>
          <a:endParaRPr lang="en-US" dirty="0"/>
        </a:p>
      </dgm:t>
    </dgm:pt>
    <dgm:pt modelId="{89FFA37A-C5B0-477D-9D80-DB158129F4E8}" type="parTrans" cxnId="{01DE21D0-29E5-4000-B637-83E7ABB6CCC6}">
      <dgm:prSet/>
      <dgm:spPr/>
      <dgm:t>
        <a:bodyPr/>
        <a:lstStyle/>
        <a:p>
          <a:endParaRPr lang="en-US"/>
        </a:p>
      </dgm:t>
    </dgm:pt>
    <dgm:pt modelId="{34505874-9485-4E18-BD9E-BE575BB6D3F8}" type="sibTrans" cxnId="{01DE21D0-29E5-4000-B637-83E7ABB6CCC6}">
      <dgm:prSet/>
      <dgm:spPr/>
      <dgm:t>
        <a:bodyPr/>
        <a:lstStyle/>
        <a:p>
          <a:endParaRPr lang="en-US"/>
        </a:p>
      </dgm:t>
    </dgm:pt>
    <dgm:pt modelId="{53A54168-C368-4D73-8D7E-EA79C67610DC}">
      <dgm:prSet phldrT="[Text]"/>
      <dgm:spPr/>
      <dgm:t>
        <a:bodyPr/>
        <a:lstStyle/>
        <a:p>
          <a:r>
            <a:rPr lang="en-US" dirty="0" smtClean="0"/>
            <a:t>Example </a:t>
          </a:r>
          <a:r>
            <a:rPr lang="en-US" dirty="0" smtClean="0"/>
            <a:t>C --- % when Total Project is capped at known amount</a:t>
          </a:r>
          <a:endParaRPr lang="en-US" dirty="0"/>
        </a:p>
      </dgm:t>
    </dgm:pt>
    <dgm:pt modelId="{E2F4ACF7-E338-4719-A288-B4907B2036E3}" type="parTrans" cxnId="{0228CAEE-7B72-4982-8DAC-4A15374AE5B4}">
      <dgm:prSet/>
      <dgm:spPr/>
      <dgm:t>
        <a:bodyPr/>
        <a:lstStyle/>
        <a:p>
          <a:endParaRPr lang="en-US"/>
        </a:p>
      </dgm:t>
    </dgm:pt>
    <dgm:pt modelId="{2BC2CC64-BC52-4656-BFEE-C5D0578DFC0D}" type="sibTrans" cxnId="{0228CAEE-7B72-4982-8DAC-4A15374AE5B4}">
      <dgm:prSet/>
      <dgm:spPr/>
      <dgm:t>
        <a:bodyPr/>
        <a:lstStyle/>
        <a:p>
          <a:endParaRPr lang="en-US"/>
        </a:p>
      </dgm:t>
    </dgm:pt>
    <dgm:pt modelId="{7229532E-41B3-4E54-A9BC-93FB06EF9058}">
      <dgm:prSet phldrT="[Text]"/>
      <dgm:spPr/>
      <dgm:t>
        <a:bodyPr/>
        <a:lstStyle/>
        <a:p>
          <a:r>
            <a:rPr lang="en-US" dirty="0" smtClean="0"/>
            <a:t>$5,000 cost share</a:t>
          </a:r>
          <a:endParaRPr lang="en-US" dirty="0"/>
        </a:p>
      </dgm:t>
    </dgm:pt>
    <dgm:pt modelId="{BD5A962B-750E-41C6-9E64-4048C5AF6736}" type="parTrans" cxnId="{1E3E5FD0-82A1-4CDD-AA87-6C131CDE5F3E}">
      <dgm:prSet/>
      <dgm:spPr/>
      <dgm:t>
        <a:bodyPr/>
        <a:lstStyle/>
        <a:p>
          <a:endParaRPr lang="en-US"/>
        </a:p>
      </dgm:t>
    </dgm:pt>
    <dgm:pt modelId="{BD057F63-64DE-4530-BA94-C1036FA29FA1}" type="sibTrans" cxnId="{1E3E5FD0-82A1-4CDD-AA87-6C131CDE5F3E}">
      <dgm:prSet/>
      <dgm:spPr/>
      <dgm:t>
        <a:bodyPr/>
        <a:lstStyle/>
        <a:p>
          <a:endParaRPr lang="en-US"/>
        </a:p>
      </dgm:t>
    </dgm:pt>
    <dgm:pt modelId="{C3351A03-2C7E-4D40-ACC0-E73B3A7B1784}" type="pres">
      <dgm:prSet presAssocID="{4414EAA5-B9B8-4250-8523-C8BDD81E1816}" presName="theList" presStyleCnt="0">
        <dgm:presLayoutVars>
          <dgm:dir/>
          <dgm:animLvl val="lvl"/>
          <dgm:resizeHandles val="exact"/>
        </dgm:presLayoutVars>
      </dgm:prSet>
      <dgm:spPr/>
      <dgm:t>
        <a:bodyPr/>
        <a:lstStyle/>
        <a:p>
          <a:endParaRPr lang="en-US"/>
        </a:p>
      </dgm:t>
    </dgm:pt>
    <dgm:pt modelId="{C2ED6B42-9768-4883-A42A-52E5DD585571}" type="pres">
      <dgm:prSet presAssocID="{5A876180-649C-429A-86B6-4130EFF106F2}" presName="compNode" presStyleCnt="0"/>
      <dgm:spPr/>
    </dgm:pt>
    <dgm:pt modelId="{232B9406-658D-43BE-9683-D9F9F89490B2}" type="pres">
      <dgm:prSet presAssocID="{5A876180-649C-429A-86B6-4130EFF106F2}" presName="aNode" presStyleLbl="bgShp" presStyleIdx="0" presStyleCnt="3"/>
      <dgm:spPr/>
      <dgm:t>
        <a:bodyPr/>
        <a:lstStyle/>
        <a:p>
          <a:endParaRPr lang="en-US"/>
        </a:p>
      </dgm:t>
    </dgm:pt>
    <dgm:pt modelId="{9C1BAFC6-280B-4662-9F02-78829D0994DC}" type="pres">
      <dgm:prSet presAssocID="{5A876180-649C-429A-86B6-4130EFF106F2}" presName="textNode" presStyleLbl="bgShp" presStyleIdx="0" presStyleCnt="3"/>
      <dgm:spPr/>
      <dgm:t>
        <a:bodyPr/>
        <a:lstStyle/>
        <a:p>
          <a:endParaRPr lang="en-US"/>
        </a:p>
      </dgm:t>
    </dgm:pt>
    <dgm:pt modelId="{06E8E0E3-2B28-43B2-946E-40DDD6F0CF3B}" type="pres">
      <dgm:prSet presAssocID="{5A876180-649C-429A-86B6-4130EFF106F2}" presName="compChildNode" presStyleCnt="0"/>
      <dgm:spPr/>
    </dgm:pt>
    <dgm:pt modelId="{0D29BFB5-B8B0-4425-B6E2-0F53ACBEF412}" type="pres">
      <dgm:prSet presAssocID="{5A876180-649C-429A-86B6-4130EFF106F2}" presName="theInnerList" presStyleCnt="0"/>
      <dgm:spPr/>
    </dgm:pt>
    <dgm:pt modelId="{07868310-182F-4C20-BBB1-6DA5846E4684}" type="pres">
      <dgm:prSet presAssocID="{E1FED90F-C9B8-43A0-9AEC-F1329469F48A}" presName="childNode" presStyleLbl="node1" presStyleIdx="0" presStyleCnt="3">
        <dgm:presLayoutVars>
          <dgm:bulletEnabled val="1"/>
        </dgm:presLayoutVars>
      </dgm:prSet>
      <dgm:spPr/>
      <dgm:t>
        <a:bodyPr/>
        <a:lstStyle/>
        <a:p>
          <a:endParaRPr lang="en-US"/>
        </a:p>
      </dgm:t>
    </dgm:pt>
    <dgm:pt modelId="{1E8199FD-2E48-48F1-BF6B-763372F33775}" type="pres">
      <dgm:prSet presAssocID="{5A876180-649C-429A-86B6-4130EFF106F2}" presName="aSpace" presStyleCnt="0"/>
      <dgm:spPr/>
    </dgm:pt>
    <dgm:pt modelId="{171048C5-33AA-4BE7-9AAD-B5ED2F86B95A}" type="pres">
      <dgm:prSet presAssocID="{8B0AF7DA-6F8F-4E0C-903C-7EC69672FEE1}" presName="compNode" presStyleCnt="0"/>
      <dgm:spPr/>
    </dgm:pt>
    <dgm:pt modelId="{FD3E497E-0FB2-4053-8C99-E3E1C8134145}" type="pres">
      <dgm:prSet presAssocID="{8B0AF7DA-6F8F-4E0C-903C-7EC69672FEE1}" presName="aNode" presStyleLbl="bgShp" presStyleIdx="1" presStyleCnt="3"/>
      <dgm:spPr/>
      <dgm:t>
        <a:bodyPr/>
        <a:lstStyle/>
        <a:p>
          <a:endParaRPr lang="en-US"/>
        </a:p>
      </dgm:t>
    </dgm:pt>
    <dgm:pt modelId="{430A214B-AB5C-4F06-BD9C-3F1CEF3C8BDD}" type="pres">
      <dgm:prSet presAssocID="{8B0AF7DA-6F8F-4E0C-903C-7EC69672FEE1}" presName="textNode" presStyleLbl="bgShp" presStyleIdx="1" presStyleCnt="3"/>
      <dgm:spPr/>
      <dgm:t>
        <a:bodyPr/>
        <a:lstStyle/>
        <a:p>
          <a:endParaRPr lang="en-US"/>
        </a:p>
      </dgm:t>
    </dgm:pt>
    <dgm:pt modelId="{EB73F1D6-04A7-4D85-BDED-026659A4CFB0}" type="pres">
      <dgm:prSet presAssocID="{8B0AF7DA-6F8F-4E0C-903C-7EC69672FEE1}" presName="compChildNode" presStyleCnt="0"/>
      <dgm:spPr/>
    </dgm:pt>
    <dgm:pt modelId="{74E3DEDB-0413-4D73-863A-79165691A374}" type="pres">
      <dgm:prSet presAssocID="{8B0AF7DA-6F8F-4E0C-903C-7EC69672FEE1}" presName="theInnerList" presStyleCnt="0"/>
      <dgm:spPr/>
    </dgm:pt>
    <dgm:pt modelId="{E7F0C450-4AEA-47D9-8335-493BA20573E1}" type="pres">
      <dgm:prSet presAssocID="{CF255193-DA81-4EDD-A94E-7969E730F721}" presName="childNode" presStyleLbl="node1" presStyleIdx="1" presStyleCnt="3">
        <dgm:presLayoutVars>
          <dgm:bulletEnabled val="1"/>
        </dgm:presLayoutVars>
      </dgm:prSet>
      <dgm:spPr/>
      <dgm:t>
        <a:bodyPr/>
        <a:lstStyle/>
        <a:p>
          <a:endParaRPr lang="en-US"/>
        </a:p>
      </dgm:t>
    </dgm:pt>
    <dgm:pt modelId="{E30F158C-9F5D-493C-9DE8-83975334BCD9}" type="pres">
      <dgm:prSet presAssocID="{8B0AF7DA-6F8F-4E0C-903C-7EC69672FEE1}" presName="aSpace" presStyleCnt="0"/>
      <dgm:spPr/>
    </dgm:pt>
    <dgm:pt modelId="{9893843E-97C0-4BF7-94EA-B4FD1D9DF942}" type="pres">
      <dgm:prSet presAssocID="{53A54168-C368-4D73-8D7E-EA79C67610DC}" presName="compNode" presStyleCnt="0"/>
      <dgm:spPr/>
    </dgm:pt>
    <dgm:pt modelId="{C33EE5B2-634A-48F6-8932-899C823543EE}" type="pres">
      <dgm:prSet presAssocID="{53A54168-C368-4D73-8D7E-EA79C67610DC}" presName="aNode" presStyleLbl="bgShp" presStyleIdx="2" presStyleCnt="3" custLinFactNeighborX="39" custLinFactNeighborY="1191"/>
      <dgm:spPr/>
      <dgm:t>
        <a:bodyPr/>
        <a:lstStyle/>
        <a:p>
          <a:endParaRPr lang="en-US"/>
        </a:p>
      </dgm:t>
    </dgm:pt>
    <dgm:pt modelId="{B85438E2-B1B8-430E-A7D0-CC0364AE3A53}" type="pres">
      <dgm:prSet presAssocID="{53A54168-C368-4D73-8D7E-EA79C67610DC}" presName="textNode" presStyleLbl="bgShp" presStyleIdx="2" presStyleCnt="3"/>
      <dgm:spPr/>
      <dgm:t>
        <a:bodyPr/>
        <a:lstStyle/>
        <a:p>
          <a:endParaRPr lang="en-US"/>
        </a:p>
      </dgm:t>
    </dgm:pt>
    <dgm:pt modelId="{C2221C8B-289C-49F3-900E-EAFBE2359AAD}" type="pres">
      <dgm:prSet presAssocID="{53A54168-C368-4D73-8D7E-EA79C67610DC}" presName="compChildNode" presStyleCnt="0"/>
      <dgm:spPr/>
    </dgm:pt>
    <dgm:pt modelId="{135ADECF-D20F-4EAC-97CA-EC628F68E8DB}" type="pres">
      <dgm:prSet presAssocID="{53A54168-C368-4D73-8D7E-EA79C67610DC}" presName="theInnerList" presStyleCnt="0"/>
      <dgm:spPr/>
    </dgm:pt>
    <dgm:pt modelId="{F5E44E75-3A5B-4491-B05A-B706A72E4141}" type="pres">
      <dgm:prSet presAssocID="{7229532E-41B3-4E54-A9BC-93FB06EF9058}" presName="childNode" presStyleLbl="node1" presStyleIdx="2" presStyleCnt="3">
        <dgm:presLayoutVars>
          <dgm:bulletEnabled val="1"/>
        </dgm:presLayoutVars>
      </dgm:prSet>
      <dgm:spPr/>
      <dgm:t>
        <a:bodyPr/>
        <a:lstStyle/>
        <a:p>
          <a:endParaRPr lang="en-US"/>
        </a:p>
      </dgm:t>
    </dgm:pt>
  </dgm:ptLst>
  <dgm:cxnLst>
    <dgm:cxn modelId="{0228CAEE-7B72-4982-8DAC-4A15374AE5B4}" srcId="{4414EAA5-B9B8-4250-8523-C8BDD81E1816}" destId="{53A54168-C368-4D73-8D7E-EA79C67610DC}" srcOrd="2" destOrd="0" parTransId="{E2F4ACF7-E338-4719-A288-B4907B2036E3}" sibTransId="{2BC2CC64-BC52-4656-BFEE-C5D0578DFC0D}"/>
    <dgm:cxn modelId="{BEFB8315-B7CD-48A4-8503-D84D531BFB34}" srcId="{4414EAA5-B9B8-4250-8523-C8BDD81E1816}" destId="{5A876180-649C-429A-86B6-4130EFF106F2}" srcOrd="0" destOrd="0" parTransId="{C3F68DFC-91E2-4E58-99C8-6F4FA50BED3D}" sibTransId="{A4DE6DB4-8678-4B7D-9FBA-FD836FD359E6}"/>
    <dgm:cxn modelId="{8FBF75C7-6740-47FB-9F03-5BFE5DB93BF4}" srcId="{5A876180-649C-429A-86B6-4130EFF106F2}" destId="{E1FED90F-C9B8-43A0-9AEC-F1329469F48A}" srcOrd="0" destOrd="0" parTransId="{33450CA7-7084-49EF-BE75-67B383CEF67B}" sibTransId="{0793A988-57A5-4D08-A96A-843D95B4E91C}"/>
    <dgm:cxn modelId="{04949539-36A0-4FF3-B654-98B95DF4A352}" type="presOf" srcId="{8B0AF7DA-6F8F-4E0C-903C-7EC69672FEE1}" destId="{430A214B-AB5C-4F06-BD9C-3F1CEF3C8BDD}" srcOrd="1" destOrd="0" presId="urn:microsoft.com/office/officeart/2005/8/layout/lProcess2"/>
    <dgm:cxn modelId="{6577D064-7C87-4A9C-BA4C-FF757E676400}" type="presOf" srcId="{CF255193-DA81-4EDD-A94E-7969E730F721}" destId="{E7F0C450-4AEA-47D9-8335-493BA20573E1}" srcOrd="0" destOrd="0" presId="urn:microsoft.com/office/officeart/2005/8/layout/lProcess2"/>
    <dgm:cxn modelId="{C65A7CAC-28F1-482D-B3E9-A067AED0B928}" type="presOf" srcId="{5A876180-649C-429A-86B6-4130EFF106F2}" destId="{232B9406-658D-43BE-9683-D9F9F89490B2}" srcOrd="0" destOrd="0" presId="urn:microsoft.com/office/officeart/2005/8/layout/lProcess2"/>
    <dgm:cxn modelId="{5F28E118-D4BE-4CEE-9960-F820F695C976}" type="presOf" srcId="{53A54168-C368-4D73-8D7E-EA79C67610DC}" destId="{C33EE5B2-634A-48F6-8932-899C823543EE}" srcOrd="0" destOrd="0" presId="urn:microsoft.com/office/officeart/2005/8/layout/lProcess2"/>
    <dgm:cxn modelId="{72F3A9CA-CE4F-4E99-9204-EDE6E2DE6B29}" type="presOf" srcId="{7229532E-41B3-4E54-A9BC-93FB06EF9058}" destId="{F5E44E75-3A5B-4491-B05A-B706A72E4141}" srcOrd="0" destOrd="0" presId="urn:microsoft.com/office/officeart/2005/8/layout/lProcess2"/>
    <dgm:cxn modelId="{550893CD-A3F1-4C72-87B6-31263D7BCFE4}" type="presOf" srcId="{5A876180-649C-429A-86B6-4130EFF106F2}" destId="{9C1BAFC6-280B-4662-9F02-78829D0994DC}" srcOrd="1" destOrd="0" presId="urn:microsoft.com/office/officeart/2005/8/layout/lProcess2"/>
    <dgm:cxn modelId="{1E3E5FD0-82A1-4CDD-AA87-6C131CDE5F3E}" srcId="{53A54168-C368-4D73-8D7E-EA79C67610DC}" destId="{7229532E-41B3-4E54-A9BC-93FB06EF9058}" srcOrd="0" destOrd="0" parTransId="{BD5A962B-750E-41C6-9E64-4048C5AF6736}" sibTransId="{BD057F63-64DE-4530-BA94-C1036FA29FA1}"/>
    <dgm:cxn modelId="{295F7AC6-5406-4744-AF44-D14FC2C729F1}" type="presOf" srcId="{4414EAA5-B9B8-4250-8523-C8BDD81E1816}" destId="{C3351A03-2C7E-4D40-ACC0-E73B3A7B1784}" srcOrd="0" destOrd="0" presId="urn:microsoft.com/office/officeart/2005/8/layout/lProcess2"/>
    <dgm:cxn modelId="{5E84C67B-82CE-4858-A56A-6A0202FD08D0}" srcId="{4414EAA5-B9B8-4250-8523-C8BDD81E1816}" destId="{8B0AF7DA-6F8F-4E0C-903C-7EC69672FEE1}" srcOrd="1" destOrd="0" parTransId="{380C7699-D1D2-4F88-9065-0B89B2A29F7D}" sibTransId="{B54831B7-49AC-41E3-A71C-03D205A4A0E8}"/>
    <dgm:cxn modelId="{4696B4BE-8950-43C7-A5AB-66258B3FE332}" type="presOf" srcId="{8B0AF7DA-6F8F-4E0C-903C-7EC69672FEE1}" destId="{FD3E497E-0FB2-4053-8C99-E3E1C8134145}" srcOrd="0" destOrd="0" presId="urn:microsoft.com/office/officeart/2005/8/layout/lProcess2"/>
    <dgm:cxn modelId="{0AC1A5EC-AF28-457F-AF14-F96EA448B3AA}" type="presOf" srcId="{E1FED90F-C9B8-43A0-9AEC-F1329469F48A}" destId="{07868310-182F-4C20-BBB1-6DA5846E4684}" srcOrd="0" destOrd="0" presId="urn:microsoft.com/office/officeart/2005/8/layout/lProcess2"/>
    <dgm:cxn modelId="{98357083-76C8-4277-BD15-979325E1A3E5}" type="presOf" srcId="{53A54168-C368-4D73-8D7E-EA79C67610DC}" destId="{B85438E2-B1B8-430E-A7D0-CC0364AE3A53}" srcOrd="1" destOrd="0" presId="urn:microsoft.com/office/officeart/2005/8/layout/lProcess2"/>
    <dgm:cxn modelId="{01DE21D0-29E5-4000-B637-83E7ABB6CCC6}" srcId="{8B0AF7DA-6F8F-4E0C-903C-7EC69672FEE1}" destId="{CF255193-DA81-4EDD-A94E-7969E730F721}" srcOrd="0" destOrd="0" parTransId="{89FFA37A-C5B0-477D-9D80-DB158129F4E8}" sibTransId="{34505874-9485-4E18-BD9E-BE575BB6D3F8}"/>
    <dgm:cxn modelId="{D6B562F2-43BD-4122-A258-988600D7A4EC}" type="presParOf" srcId="{C3351A03-2C7E-4D40-ACC0-E73B3A7B1784}" destId="{C2ED6B42-9768-4883-A42A-52E5DD585571}" srcOrd="0" destOrd="0" presId="urn:microsoft.com/office/officeart/2005/8/layout/lProcess2"/>
    <dgm:cxn modelId="{A88163C5-7F2B-4A81-913B-960DAC10E247}" type="presParOf" srcId="{C2ED6B42-9768-4883-A42A-52E5DD585571}" destId="{232B9406-658D-43BE-9683-D9F9F89490B2}" srcOrd="0" destOrd="0" presId="urn:microsoft.com/office/officeart/2005/8/layout/lProcess2"/>
    <dgm:cxn modelId="{F39F0D62-6106-4B67-97ED-19C17495847B}" type="presParOf" srcId="{C2ED6B42-9768-4883-A42A-52E5DD585571}" destId="{9C1BAFC6-280B-4662-9F02-78829D0994DC}" srcOrd="1" destOrd="0" presId="urn:microsoft.com/office/officeart/2005/8/layout/lProcess2"/>
    <dgm:cxn modelId="{9854FF07-715B-4865-A0AA-F7E5AFF5B9D9}" type="presParOf" srcId="{C2ED6B42-9768-4883-A42A-52E5DD585571}" destId="{06E8E0E3-2B28-43B2-946E-40DDD6F0CF3B}" srcOrd="2" destOrd="0" presId="urn:microsoft.com/office/officeart/2005/8/layout/lProcess2"/>
    <dgm:cxn modelId="{4BFA87A7-2257-4FEF-976E-44F5323D585A}" type="presParOf" srcId="{06E8E0E3-2B28-43B2-946E-40DDD6F0CF3B}" destId="{0D29BFB5-B8B0-4425-B6E2-0F53ACBEF412}" srcOrd="0" destOrd="0" presId="urn:microsoft.com/office/officeart/2005/8/layout/lProcess2"/>
    <dgm:cxn modelId="{294E483E-94FB-4D0C-9AAE-36EC6852908A}" type="presParOf" srcId="{0D29BFB5-B8B0-4425-B6E2-0F53ACBEF412}" destId="{07868310-182F-4C20-BBB1-6DA5846E4684}" srcOrd="0" destOrd="0" presId="urn:microsoft.com/office/officeart/2005/8/layout/lProcess2"/>
    <dgm:cxn modelId="{0B645E4C-1226-4899-A1B3-A3B919F85079}" type="presParOf" srcId="{C3351A03-2C7E-4D40-ACC0-E73B3A7B1784}" destId="{1E8199FD-2E48-48F1-BF6B-763372F33775}" srcOrd="1" destOrd="0" presId="urn:microsoft.com/office/officeart/2005/8/layout/lProcess2"/>
    <dgm:cxn modelId="{2088015B-7A45-47C9-9B61-FF789421C8FA}" type="presParOf" srcId="{C3351A03-2C7E-4D40-ACC0-E73B3A7B1784}" destId="{171048C5-33AA-4BE7-9AAD-B5ED2F86B95A}" srcOrd="2" destOrd="0" presId="urn:microsoft.com/office/officeart/2005/8/layout/lProcess2"/>
    <dgm:cxn modelId="{875682CD-4833-45B2-8AE9-F3D77528D61B}" type="presParOf" srcId="{171048C5-33AA-4BE7-9AAD-B5ED2F86B95A}" destId="{FD3E497E-0FB2-4053-8C99-E3E1C8134145}" srcOrd="0" destOrd="0" presId="urn:microsoft.com/office/officeart/2005/8/layout/lProcess2"/>
    <dgm:cxn modelId="{AA5097C3-63A2-4F4A-B687-33D3AE9FCDE7}" type="presParOf" srcId="{171048C5-33AA-4BE7-9AAD-B5ED2F86B95A}" destId="{430A214B-AB5C-4F06-BD9C-3F1CEF3C8BDD}" srcOrd="1" destOrd="0" presId="urn:microsoft.com/office/officeart/2005/8/layout/lProcess2"/>
    <dgm:cxn modelId="{3C37D970-FBDC-47FD-B14C-3EC0EA80B468}" type="presParOf" srcId="{171048C5-33AA-4BE7-9AAD-B5ED2F86B95A}" destId="{EB73F1D6-04A7-4D85-BDED-026659A4CFB0}" srcOrd="2" destOrd="0" presId="urn:microsoft.com/office/officeart/2005/8/layout/lProcess2"/>
    <dgm:cxn modelId="{5F6FD570-3AE3-42FC-842A-AF82CB74D881}" type="presParOf" srcId="{EB73F1D6-04A7-4D85-BDED-026659A4CFB0}" destId="{74E3DEDB-0413-4D73-863A-79165691A374}" srcOrd="0" destOrd="0" presId="urn:microsoft.com/office/officeart/2005/8/layout/lProcess2"/>
    <dgm:cxn modelId="{FD625D5E-A96B-4088-96F6-C04E86C1B79A}" type="presParOf" srcId="{74E3DEDB-0413-4D73-863A-79165691A374}" destId="{E7F0C450-4AEA-47D9-8335-493BA20573E1}" srcOrd="0" destOrd="0" presId="urn:microsoft.com/office/officeart/2005/8/layout/lProcess2"/>
    <dgm:cxn modelId="{7C9C6561-104D-4F34-AB98-26D9C9548CD5}" type="presParOf" srcId="{C3351A03-2C7E-4D40-ACC0-E73B3A7B1784}" destId="{E30F158C-9F5D-493C-9DE8-83975334BCD9}" srcOrd="3" destOrd="0" presId="urn:microsoft.com/office/officeart/2005/8/layout/lProcess2"/>
    <dgm:cxn modelId="{E2343AED-5417-4FAF-8BC4-4B06333A7282}" type="presParOf" srcId="{C3351A03-2C7E-4D40-ACC0-E73B3A7B1784}" destId="{9893843E-97C0-4BF7-94EA-B4FD1D9DF942}" srcOrd="4" destOrd="0" presId="urn:microsoft.com/office/officeart/2005/8/layout/lProcess2"/>
    <dgm:cxn modelId="{8435114C-C9F3-4794-96EA-A3C36847B7CA}" type="presParOf" srcId="{9893843E-97C0-4BF7-94EA-B4FD1D9DF942}" destId="{C33EE5B2-634A-48F6-8932-899C823543EE}" srcOrd="0" destOrd="0" presId="urn:microsoft.com/office/officeart/2005/8/layout/lProcess2"/>
    <dgm:cxn modelId="{B1E06504-03BF-42FA-86E0-50B31EC7D0AD}" type="presParOf" srcId="{9893843E-97C0-4BF7-94EA-B4FD1D9DF942}" destId="{B85438E2-B1B8-430E-A7D0-CC0364AE3A53}" srcOrd="1" destOrd="0" presId="urn:microsoft.com/office/officeart/2005/8/layout/lProcess2"/>
    <dgm:cxn modelId="{F71A4885-1E79-48FD-B4A8-DA68CAC0F65D}" type="presParOf" srcId="{9893843E-97C0-4BF7-94EA-B4FD1D9DF942}" destId="{C2221C8B-289C-49F3-900E-EAFBE2359AAD}" srcOrd="2" destOrd="0" presId="urn:microsoft.com/office/officeart/2005/8/layout/lProcess2"/>
    <dgm:cxn modelId="{BD46B06E-D4E5-4DDD-895D-298C410DD6E9}" type="presParOf" srcId="{C2221C8B-289C-49F3-900E-EAFBE2359AAD}" destId="{135ADECF-D20F-4EAC-97CA-EC628F68E8DB}" srcOrd="0" destOrd="0" presId="urn:microsoft.com/office/officeart/2005/8/layout/lProcess2"/>
    <dgm:cxn modelId="{B93E7E10-0D4A-4950-A392-D5411B51AF1A}" type="presParOf" srcId="{135ADECF-D20F-4EAC-97CA-EC628F68E8DB}" destId="{F5E44E75-3A5B-4491-B05A-B706A72E4141}" srcOrd="0" destOrd="0" presId="urn:microsoft.com/office/officeart/2005/8/layout/lProcess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0D618DD-8953-444A-A1F0-9FAA0B339A28}" type="doc">
      <dgm:prSet loTypeId="urn:microsoft.com/office/officeart/2005/8/layout/hChevron3" loCatId="process" qsTypeId="urn:microsoft.com/office/officeart/2005/8/quickstyle/simple1" qsCatId="simple" csTypeId="urn:microsoft.com/office/officeart/2005/8/colors/accent1_2" csCatId="accent1" phldr="1"/>
      <dgm:spPr/>
    </dgm:pt>
    <dgm:pt modelId="{80098046-818E-4BD2-BBA9-5CBCA7070302}">
      <dgm:prSet phldrT="[Text]" custT="1"/>
      <dgm:spPr>
        <a:solidFill>
          <a:schemeClr val="accent6">
            <a:lumMod val="40000"/>
            <a:lumOff val="60000"/>
          </a:schemeClr>
        </a:solidFill>
        <a:ln>
          <a:solidFill>
            <a:schemeClr val="bg1"/>
          </a:solidFill>
        </a:ln>
      </dgm:spPr>
      <dgm:t>
        <a:bodyPr/>
        <a:lstStyle/>
        <a:p>
          <a:r>
            <a:rPr lang="en-US" sz="2000" dirty="0" smtClean="0">
              <a:solidFill>
                <a:schemeClr val="tx1"/>
              </a:solidFill>
              <a:latin typeface="Calibri" panose="020F0502020204030204" pitchFamily="34" charset="0"/>
              <a:cs typeface="Calibri" panose="020F0502020204030204" pitchFamily="34" charset="0"/>
            </a:rPr>
            <a:t>Cost share basics</a:t>
          </a:r>
          <a:endParaRPr lang="en-US" sz="2000" dirty="0">
            <a:solidFill>
              <a:schemeClr val="tx1"/>
            </a:solidFill>
            <a:latin typeface="Calibri" panose="020F0502020204030204" pitchFamily="34" charset="0"/>
            <a:cs typeface="Calibri" panose="020F0502020204030204" pitchFamily="34" charset="0"/>
          </a:endParaRPr>
        </a:p>
      </dgm:t>
    </dgm:pt>
    <dgm:pt modelId="{A7764D81-8C08-40E7-8141-FB7F1E360F75}" type="parTrans" cxnId="{63D099C2-F37E-4CE1-92D9-14815B6AB188}">
      <dgm:prSet/>
      <dgm:spPr/>
      <dgm:t>
        <a:bodyPr/>
        <a:lstStyle/>
        <a:p>
          <a:endParaRPr lang="en-US" sz="1600">
            <a:solidFill>
              <a:schemeClr val="tx1"/>
            </a:solidFill>
            <a:latin typeface="Calibri" panose="020F0502020204030204" pitchFamily="34" charset="0"/>
            <a:cs typeface="Calibri" panose="020F0502020204030204" pitchFamily="34" charset="0"/>
          </a:endParaRPr>
        </a:p>
      </dgm:t>
    </dgm:pt>
    <dgm:pt modelId="{739BF64B-FF7E-437F-8A58-7253B9AC3464}" type="sibTrans" cxnId="{63D099C2-F37E-4CE1-92D9-14815B6AB188}">
      <dgm:prSet/>
      <dgm:spPr/>
      <dgm:t>
        <a:bodyPr/>
        <a:lstStyle/>
        <a:p>
          <a:endParaRPr lang="en-US" sz="1600">
            <a:solidFill>
              <a:schemeClr val="tx1"/>
            </a:solidFill>
            <a:latin typeface="Calibri" panose="020F0502020204030204" pitchFamily="34" charset="0"/>
            <a:cs typeface="Calibri" panose="020F0502020204030204" pitchFamily="34" charset="0"/>
          </a:endParaRPr>
        </a:p>
      </dgm:t>
    </dgm:pt>
    <dgm:pt modelId="{D89EF456-F658-47E8-8F80-E778685166F9}">
      <dgm:prSet phldrT="[Text]" custT="1"/>
      <dgm:spPr>
        <a:solidFill>
          <a:schemeClr val="accent6">
            <a:lumMod val="40000"/>
            <a:lumOff val="60000"/>
          </a:schemeClr>
        </a:solidFill>
        <a:ln w="76200">
          <a:solidFill>
            <a:schemeClr val="bg1"/>
          </a:solidFill>
        </a:ln>
      </dgm:spPr>
      <dgm:t>
        <a:bodyPr/>
        <a:lstStyle/>
        <a:p>
          <a:r>
            <a:rPr lang="en-US" sz="2000" dirty="0" smtClean="0">
              <a:solidFill>
                <a:schemeClr val="tx1"/>
              </a:solidFill>
              <a:latin typeface="Calibri" panose="020F0502020204030204" pitchFamily="34" charset="0"/>
              <a:cs typeface="Calibri" panose="020F0502020204030204" pitchFamily="34" charset="0"/>
            </a:rPr>
            <a:t>Proposal &amp; Award</a:t>
          </a:r>
          <a:endParaRPr lang="en-US" sz="2000" dirty="0">
            <a:solidFill>
              <a:schemeClr val="tx1"/>
            </a:solidFill>
            <a:latin typeface="Calibri" panose="020F0502020204030204" pitchFamily="34" charset="0"/>
            <a:cs typeface="Calibri" panose="020F0502020204030204" pitchFamily="34" charset="0"/>
          </a:endParaRPr>
        </a:p>
      </dgm:t>
    </dgm:pt>
    <dgm:pt modelId="{CECE7067-6AD8-4E25-8093-75EBE9B499A1}" type="parTrans" cxnId="{2526FED5-3AAC-41C8-B98C-031BD08EA7F5}">
      <dgm:prSet/>
      <dgm:spPr/>
      <dgm:t>
        <a:bodyPr/>
        <a:lstStyle/>
        <a:p>
          <a:endParaRPr lang="en-US" sz="1600">
            <a:solidFill>
              <a:schemeClr val="tx1"/>
            </a:solidFill>
            <a:latin typeface="Calibri" panose="020F0502020204030204" pitchFamily="34" charset="0"/>
            <a:cs typeface="Calibri" panose="020F0502020204030204" pitchFamily="34" charset="0"/>
          </a:endParaRPr>
        </a:p>
      </dgm:t>
    </dgm:pt>
    <dgm:pt modelId="{D280982E-4DF3-47AD-8073-C9BEF3BFEA52}" type="sibTrans" cxnId="{2526FED5-3AAC-41C8-B98C-031BD08EA7F5}">
      <dgm:prSet/>
      <dgm:spPr/>
      <dgm:t>
        <a:bodyPr/>
        <a:lstStyle/>
        <a:p>
          <a:endParaRPr lang="en-US" sz="1600">
            <a:solidFill>
              <a:schemeClr val="tx1"/>
            </a:solidFill>
            <a:latin typeface="Calibri" panose="020F0502020204030204" pitchFamily="34" charset="0"/>
            <a:cs typeface="Calibri" panose="020F0502020204030204" pitchFamily="34" charset="0"/>
          </a:endParaRPr>
        </a:p>
      </dgm:t>
    </dgm:pt>
    <dgm:pt modelId="{2C66B3B5-6F3C-49D2-94D8-63D9CFE09E72}">
      <dgm:prSet phldrT="[Text]" custT="1"/>
      <dgm:spPr>
        <a:solidFill>
          <a:schemeClr val="accent6"/>
        </a:solidFill>
        <a:ln w="76200">
          <a:solidFill>
            <a:schemeClr val="accent6">
              <a:lumMod val="50000"/>
            </a:schemeClr>
          </a:solidFill>
        </a:ln>
      </dgm:spPr>
      <dgm:t>
        <a:bodyPr/>
        <a:lstStyle/>
        <a:p>
          <a:r>
            <a:rPr lang="en-US" sz="2000" dirty="0" smtClean="0">
              <a:solidFill>
                <a:schemeClr val="tx1"/>
              </a:solidFill>
              <a:latin typeface="Calibri" panose="020F0502020204030204" pitchFamily="34" charset="0"/>
              <a:cs typeface="Calibri" panose="020F0502020204030204" pitchFamily="34" charset="0"/>
            </a:rPr>
            <a:t>Account Setup</a:t>
          </a:r>
          <a:endParaRPr lang="en-US" sz="2000" dirty="0">
            <a:solidFill>
              <a:schemeClr val="tx1"/>
            </a:solidFill>
            <a:latin typeface="Calibri" panose="020F0502020204030204" pitchFamily="34" charset="0"/>
            <a:cs typeface="Calibri" panose="020F0502020204030204" pitchFamily="34" charset="0"/>
          </a:endParaRPr>
        </a:p>
      </dgm:t>
    </dgm:pt>
    <dgm:pt modelId="{D59B43E4-8974-44B2-970C-BF8BC1BA8E12}" type="parTrans" cxnId="{10925F2F-A220-45FE-B99C-9D99405C4245}">
      <dgm:prSet/>
      <dgm:spPr/>
      <dgm:t>
        <a:bodyPr/>
        <a:lstStyle/>
        <a:p>
          <a:endParaRPr lang="en-US" sz="1600">
            <a:solidFill>
              <a:schemeClr val="tx1"/>
            </a:solidFill>
            <a:latin typeface="Calibri" panose="020F0502020204030204" pitchFamily="34" charset="0"/>
            <a:cs typeface="Calibri" panose="020F0502020204030204" pitchFamily="34" charset="0"/>
          </a:endParaRPr>
        </a:p>
      </dgm:t>
    </dgm:pt>
    <dgm:pt modelId="{B7A279F5-AA7E-4C96-B65B-5787DCDA33CC}" type="sibTrans" cxnId="{10925F2F-A220-45FE-B99C-9D99405C4245}">
      <dgm:prSet/>
      <dgm:spPr/>
      <dgm:t>
        <a:bodyPr/>
        <a:lstStyle/>
        <a:p>
          <a:endParaRPr lang="en-US" sz="1600">
            <a:solidFill>
              <a:schemeClr val="tx1"/>
            </a:solidFill>
            <a:latin typeface="Calibri" panose="020F0502020204030204" pitchFamily="34" charset="0"/>
            <a:cs typeface="Calibri" panose="020F0502020204030204" pitchFamily="34" charset="0"/>
          </a:endParaRPr>
        </a:p>
      </dgm:t>
    </dgm:pt>
    <dgm:pt modelId="{66719A1B-9D03-406D-B9BB-6AA7596D4EFD}">
      <dgm:prSet phldrT="[Text]" custT="1"/>
      <dgm:spPr>
        <a:solidFill>
          <a:schemeClr val="tx2">
            <a:lumMod val="90000"/>
          </a:schemeClr>
        </a:solidFill>
        <a:ln>
          <a:solidFill>
            <a:schemeClr val="bg1"/>
          </a:solidFill>
        </a:ln>
      </dgm:spPr>
      <dgm:t>
        <a:bodyPr/>
        <a:lstStyle/>
        <a:p>
          <a:r>
            <a:rPr lang="en-US" sz="2000" dirty="0" smtClean="0">
              <a:solidFill>
                <a:schemeClr val="tx1"/>
              </a:solidFill>
              <a:latin typeface="Calibri" panose="020F0502020204030204" pitchFamily="34" charset="0"/>
              <a:cs typeface="Calibri" panose="020F0502020204030204" pitchFamily="34" charset="0"/>
            </a:rPr>
            <a:t>Tracking &amp; Management</a:t>
          </a:r>
          <a:endParaRPr lang="en-US" sz="2000" dirty="0">
            <a:solidFill>
              <a:schemeClr val="tx1"/>
            </a:solidFill>
            <a:latin typeface="Calibri" panose="020F0502020204030204" pitchFamily="34" charset="0"/>
            <a:cs typeface="Calibri" panose="020F0502020204030204" pitchFamily="34" charset="0"/>
          </a:endParaRPr>
        </a:p>
      </dgm:t>
    </dgm:pt>
    <dgm:pt modelId="{7F28ECE7-A2C9-4447-8A65-7F5E9750A30A}" type="parTrans" cxnId="{04FC1DAA-835B-45ED-B907-626DCD6E2A24}">
      <dgm:prSet/>
      <dgm:spPr/>
      <dgm:t>
        <a:bodyPr/>
        <a:lstStyle/>
        <a:p>
          <a:endParaRPr lang="en-US" sz="1600">
            <a:solidFill>
              <a:schemeClr val="tx1"/>
            </a:solidFill>
            <a:latin typeface="Calibri" panose="020F0502020204030204" pitchFamily="34" charset="0"/>
            <a:cs typeface="Calibri" panose="020F0502020204030204" pitchFamily="34" charset="0"/>
          </a:endParaRPr>
        </a:p>
      </dgm:t>
    </dgm:pt>
    <dgm:pt modelId="{7DAFA895-0887-4272-A8DF-4864BD1D9552}" type="sibTrans" cxnId="{04FC1DAA-835B-45ED-B907-626DCD6E2A24}">
      <dgm:prSet/>
      <dgm:spPr/>
      <dgm:t>
        <a:bodyPr/>
        <a:lstStyle/>
        <a:p>
          <a:endParaRPr lang="en-US" sz="1600">
            <a:solidFill>
              <a:schemeClr val="tx1"/>
            </a:solidFill>
            <a:latin typeface="Calibri" panose="020F0502020204030204" pitchFamily="34" charset="0"/>
            <a:cs typeface="Calibri" panose="020F0502020204030204" pitchFamily="34" charset="0"/>
          </a:endParaRPr>
        </a:p>
      </dgm:t>
    </dgm:pt>
    <dgm:pt modelId="{BCAC699E-CDFD-4EC7-B8DE-8BFCC923AF57}">
      <dgm:prSet phldrT="[Text]" custT="1"/>
      <dgm:spPr>
        <a:solidFill>
          <a:schemeClr val="tx2">
            <a:lumMod val="90000"/>
          </a:schemeClr>
        </a:solidFill>
        <a:ln>
          <a:solidFill>
            <a:schemeClr val="bg1"/>
          </a:solidFill>
        </a:ln>
      </dgm:spPr>
      <dgm:t>
        <a:bodyPr/>
        <a:lstStyle/>
        <a:p>
          <a:r>
            <a:rPr lang="en-US" sz="2000" dirty="0" smtClean="0">
              <a:solidFill>
                <a:schemeClr val="tx1"/>
              </a:solidFill>
              <a:latin typeface="Calibri" panose="020F0502020204030204" pitchFamily="34" charset="0"/>
              <a:cs typeface="Calibri" panose="020F0502020204030204" pitchFamily="34" charset="0"/>
            </a:rPr>
            <a:t>Reporting</a:t>
          </a:r>
          <a:endParaRPr lang="en-US" sz="2000" dirty="0">
            <a:solidFill>
              <a:schemeClr val="tx1"/>
            </a:solidFill>
            <a:latin typeface="Calibri" panose="020F0502020204030204" pitchFamily="34" charset="0"/>
            <a:cs typeface="Calibri" panose="020F0502020204030204" pitchFamily="34" charset="0"/>
          </a:endParaRPr>
        </a:p>
      </dgm:t>
    </dgm:pt>
    <dgm:pt modelId="{DC81C177-C989-4FAE-8589-44908085458B}" type="parTrans" cxnId="{3A6AE911-EFEB-4672-9F35-92898B08CE71}">
      <dgm:prSet/>
      <dgm:spPr/>
      <dgm:t>
        <a:bodyPr/>
        <a:lstStyle/>
        <a:p>
          <a:endParaRPr lang="en-US"/>
        </a:p>
      </dgm:t>
    </dgm:pt>
    <dgm:pt modelId="{04EA85DB-8DEE-4A11-9852-8E594D9D0194}" type="sibTrans" cxnId="{3A6AE911-EFEB-4672-9F35-92898B08CE71}">
      <dgm:prSet/>
      <dgm:spPr/>
      <dgm:t>
        <a:bodyPr/>
        <a:lstStyle/>
        <a:p>
          <a:endParaRPr lang="en-US"/>
        </a:p>
      </dgm:t>
    </dgm:pt>
    <dgm:pt modelId="{C03AE5D3-D16D-48AF-8C3A-5F0F73E6AEE0}" type="pres">
      <dgm:prSet presAssocID="{90D618DD-8953-444A-A1F0-9FAA0B339A28}" presName="Name0" presStyleCnt="0">
        <dgm:presLayoutVars>
          <dgm:dir/>
          <dgm:resizeHandles val="exact"/>
        </dgm:presLayoutVars>
      </dgm:prSet>
      <dgm:spPr/>
    </dgm:pt>
    <dgm:pt modelId="{30562FD3-6E5A-49E8-8C31-6D50336D96AE}" type="pres">
      <dgm:prSet presAssocID="{80098046-818E-4BD2-BBA9-5CBCA7070302}" presName="parTxOnly" presStyleLbl="node1" presStyleIdx="0" presStyleCnt="5">
        <dgm:presLayoutVars>
          <dgm:bulletEnabled val="1"/>
        </dgm:presLayoutVars>
      </dgm:prSet>
      <dgm:spPr/>
      <dgm:t>
        <a:bodyPr/>
        <a:lstStyle/>
        <a:p>
          <a:endParaRPr lang="en-US"/>
        </a:p>
      </dgm:t>
    </dgm:pt>
    <dgm:pt modelId="{86527604-71B0-4A21-9751-760EA148309B}" type="pres">
      <dgm:prSet presAssocID="{739BF64B-FF7E-437F-8A58-7253B9AC3464}" presName="parSpace" presStyleCnt="0"/>
      <dgm:spPr/>
    </dgm:pt>
    <dgm:pt modelId="{5885DFEC-1E17-4FAE-88F0-6F0345726347}" type="pres">
      <dgm:prSet presAssocID="{D89EF456-F658-47E8-8F80-E778685166F9}" presName="parTxOnly" presStyleLbl="node1" presStyleIdx="1" presStyleCnt="5">
        <dgm:presLayoutVars>
          <dgm:bulletEnabled val="1"/>
        </dgm:presLayoutVars>
      </dgm:prSet>
      <dgm:spPr/>
      <dgm:t>
        <a:bodyPr/>
        <a:lstStyle/>
        <a:p>
          <a:endParaRPr lang="en-US"/>
        </a:p>
      </dgm:t>
    </dgm:pt>
    <dgm:pt modelId="{1B1D6195-3CB9-4023-8BC4-522F78E81FEA}" type="pres">
      <dgm:prSet presAssocID="{D280982E-4DF3-47AD-8073-C9BEF3BFEA52}" presName="parSpace" presStyleCnt="0"/>
      <dgm:spPr/>
    </dgm:pt>
    <dgm:pt modelId="{3D84FD49-E708-43B1-9A84-C4F0AB56B9D7}" type="pres">
      <dgm:prSet presAssocID="{2C66B3B5-6F3C-49D2-94D8-63D9CFE09E72}" presName="parTxOnly" presStyleLbl="node1" presStyleIdx="2" presStyleCnt="5">
        <dgm:presLayoutVars>
          <dgm:bulletEnabled val="1"/>
        </dgm:presLayoutVars>
      </dgm:prSet>
      <dgm:spPr/>
      <dgm:t>
        <a:bodyPr/>
        <a:lstStyle/>
        <a:p>
          <a:endParaRPr lang="en-US"/>
        </a:p>
      </dgm:t>
    </dgm:pt>
    <dgm:pt modelId="{B15541F2-B56F-434F-80FC-F08C5C1BB696}" type="pres">
      <dgm:prSet presAssocID="{B7A279F5-AA7E-4C96-B65B-5787DCDA33CC}" presName="parSpace" presStyleCnt="0"/>
      <dgm:spPr/>
    </dgm:pt>
    <dgm:pt modelId="{89465488-0FC6-4A46-93FD-A2EB627C1060}" type="pres">
      <dgm:prSet presAssocID="{66719A1B-9D03-406D-B9BB-6AA7596D4EFD}" presName="parTxOnly" presStyleLbl="node1" presStyleIdx="3" presStyleCnt="5">
        <dgm:presLayoutVars>
          <dgm:bulletEnabled val="1"/>
        </dgm:presLayoutVars>
      </dgm:prSet>
      <dgm:spPr/>
      <dgm:t>
        <a:bodyPr/>
        <a:lstStyle/>
        <a:p>
          <a:endParaRPr lang="en-US"/>
        </a:p>
      </dgm:t>
    </dgm:pt>
    <dgm:pt modelId="{ADD8BDCF-186E-427D-A03E-58A23B8464FE}" type="pres">
      <dgm:prSet presAssocID="{7DAFA895-0887-4272-A8DF-4864BD1D9552}" presName="parSpace" presStyleCnt="0"/>
      <dgm:spPr/>
    </dgm:pt>
    <dgm:pt modelId="{E60C19C4-AC52-4BAE-B805-208C4E189ED5}" type="pres">
      <dgm:prSet presAssocID="{BCAC699E-CDFD-4EC7-B8DE-8BFCC923AF57}" presName="parTxOnly" presStyleLbl="node1" presStyleIdx="4" presStyleCnt="5">
        <dgm:presLayoutVars>
          <dgm:bulletEnabled val="1"/>
        </dgm:presLayoutVars>
      </dgm:prSet>
      <dgm:spPr/>
      <dgm:t>
        <a:bodyPr/>
        <a:lstStyle/>
        <a:p>
          <a:endParaRPr lang="en-US"/>
        </a:p>
      </dgm:t>
    </dgm:pt>
  </dgm:ptLst>
  <dgm:cxnLst>
    <dgm:cxn modelId="{10925F2F-A220-45FE-B99C-9D99405C4245}" srcId="{90D618DD-8953-444A-A1F0-9FAA0B339A28}" destId="{2C66B3B5-6F3C-49D2-94D8-63D9CFE09E72}" srcOrd="2" destOrd="0" parTransId="{D59B43E4-8974-44B2-970C-BF8BC1BA8E12}" sibTransId="{B7A279F5-AA7E-4C96-B65B-5787DCDA33CC}"/>
    <dgm:cxn modelId="{8AE24305-AB85-45E8-9A28-7A9AD180DD48}" type="presOf" srcId="{80098046-818E-4BD2-BBA9-5CBCA7070302}" destId="{30562FD3-6E5A-49E8-8C31-6D50336D96AE}" srcOrd="0" destOrd="0" presId="urn:microsoft.com/office/officeart/2005/8/layout/hChevron3"/>
    <dgm:cxn modelId="{1A4E61B4-A845-42D8-A15F-2FBE52126B66}" type="presOf" srcId="{2C66B3B5-6F3C-49D2-94D8-63D9CFE09E72}" destId="{3D84FD49-E708-43B1-9A84-C4F0AB56B9D7}" srcOrd="0" destOrd="0" presId="urn:microsoft.com/office/officeart/2005/8/layout/hChevron3"/>
    <dgm:cxn modelId="{940C2773-83D2-4FC2-9332-9CD42770392F}" type="presOf" srcId="{D89EF456-F658-47E8-8F80-E778685166F9}" destId="{5885DFEC-1E17-4FAE-88F0-6F0345726347}" srcOrd="0" destOrd="0" presId="urn:microsoft.com/office/officeart/2005/8/layout/hChevron3"/>
    <dgm:cxn modelId="{6BB2804A-3E3E-4B74-844F-0581010F1416}" type="presOf" srcId="{90D618DD-8953-444A-A1F0-9FAA0B339A28}" destId="{C03AE5D3-D16D-48AF-8C3A-5F0F73E6AEE0}" srcOrd="0" destOrd="0" presId="urn:microsoft.com/office/officeart/2005/8/layout/hChevron3"/>
    <dgm:cxn modelId="{3A6AE911-EFEB-4672-9F35-92898B08CE71}" srcId="{90D618DD-8953-444A-A1F0-9FAA0B339A28}" destId="{BCAC699E-CDFD-4EC7-B8DE-8BFCC923AF57}" srcOrd="4" destOrd="0" parTransId="{DC81C177-C989-4FAE-8589-44908085458B}" sibTransId="{04EA85DB-8DEE-4A11-9852-8E594D9D0194}"/>
    <dgm:cxn modelId="{2526FED5-3AAC-41C8-B98C-031BD08EA7F5}" srcId="{90D618DD-8953-444A-A1F0-9FAA0B339A28}" destId="{D89EF456-F658-47E8-8F80-E778685166F9}" srcOrd="1" destOrd="0" parTransId="{CECE7067-6AD8-4E25-8093-75EBE9B499A1}" sibTransId="{D280982E-4DF3-47AD-8073-C9BEF3BFEA52}"/>
    <dgm:cxn modelId="{04FC1DAA-835B-45ED-B907-626DCD6E2A24}" srcId="{90D618DD-8953-444A-A1F0-9FAA0B339A28}" destId="{66719A1B-9D03-406D-B9BB-6AA7596D4EFD}" srcOrd="3" destOrd="0" parTransId="{7F28ECE7-A2C9-4447-8A65-7F5E9750A30A}" sibTransId="{7DAFA895-0887-4272-A8DF-4864BD1D9552}"/>
    <dgm:cxn modelId="{88B6E4F7-56A4-4F0F-80A5-A30ACC07D3EC}" type="presOf" srcId="{66719A1B-9D03-406D-B9BB-6AA7596D4EFD}" destId="{89465488-0FC6-4A46-93FD-A2EB627C1060}" srcOrd="0" destOrd="0" presId="urn:microsoft.com/office/officeart/2005/8/layout/hChevron3"/>
    <dgm:cxn modelId="{EFCA99F1-3498-41B8-94A0-7BB2AC412A90}" type="presOf" srcId="{BCAC699E-CDFD-4EC7-B8DE-8BFCC923AF57}" destId="{E60C19C4-AC52-4BAE-B805-208C4E189ED5}" srcOrd="0" destOrd="0" presId="urn:microsoft.com/office/officeart/2005/8/layout/hChevron3"/>
    <dgm:cxn modelId="{63D099C2-F37E-4CE1-92D9-14815B6AB188}" srcId="{90D618DD-8953-444A-A1F0-9FAA0B339A28}" destId="{80098046-818E-4BD2-BBA9-5CBCA7070302}" srcOrd="0" destOrd="0" parTransId="{A7764D81-8C08-40E7-8141-FB7F1E360F75}" sibTransId="{739BF64B-FF7E-437F-8A58-7253B9AC3464}"/>
    <dgm:cxn modelId="{2CEC4139-07B1-453A-BA41-37DA4E3399F1}" type="presParOf" srcId="{C03AE5D3-D16D-48AF-8C3A-5F0F73E6AEE0}" destId="{30562FD3-6E5A-49E8-8C31-6D50336D96AE}" srcOrd="0" destOrd="0" presId="urn:microsoft.com/office/officeart/2005/8/layout/hChevron3"/>
    <dgm:cxn modelId="{A332D3B1-149B-4BE8-812B-860329F7CFEE}" type="presParOf" srcId="{C03AE5D3-D16D-48AF-8C3A-5F0F73E6AEE0}" destId="{86527604-71B0-4A21-9751-760EA148309B}" srcOrd="1" destOrd="0" presId="urn:microsoft.com/office/officeart/2005/8/layout/hChevron3"/>
    <dgm:cxn modelId="{AB92B9CD-398D-4716-A1AC-214ED5FBA928}" type="presParOf" srcId="{C03AE5D3-D16D-48AF-8C3A-5F0F73E6AEE0}" destId="{5885DFEC-1E17-4FAE-88F0-6F0345726347}" srcOrd="2" destOrd="0" presId="urn:microsoft.com/office/officeart/2005/8/layout/hChevron3"/>
    <dgm:cxn modelId="{AF868C81-6119-4384-A00B-4FE0BE95EA9A}" type="presParOf" srcId="{C03AE5D3-D16D-48AF-8C3A-5F0F73E6AEE0}" destId="{1B1D6195-3CB9-4023-8BC4-522F78E81FEA}" srcOrd="3" destOrd="0" presId="urn:microsoft.com/office/officeart/2005/8/layout/hChevron3"/>
    <dgm:cxn modelId="{8E7A2DB0-E000-4B1B-981A-0D27E6F4B220}" type="presParOf" srcId="{C03AE5D3-D16D-48AF-8C3A-5F0F73E6AEE0}" destId="{3D84FD49-E708-43B1-9A84-C4F0AB56B9D7}" srcOrd="4" destOrd="0" presId="urn:microsoft.com/office/officeart/2005/8/layout/hChevron3"/>
    <dgm:cxn modelId="{E0CCF4A4-97F2-4247-BB16-C44C9F2CAEDA}" type="presParOf" srcId="{C03AE5D3-D16D-48AF-8C3A-5F0F73E6AEE0}" destId="{B15541F2-B56F-434F-80FC-F08C5C1BB696}" srcOrd="5" destOrd="0" presId="urn:microsoft.com/office/officeart/2005/8/layout/hChevron3"/>
    <dgm:cxn modelId="{021D72A8-22DC-43C8-98F4-9F496078BF51}" type="presParOf" srcId="{C03AE5D3-D16D-48AF-8C3A-5F0F73E6AEE0}" destId="{89465488-0FC6-4A46-93FD-A2EB627C1060}" srcOrd="6" destOrd="0" presId="urn:microsoft.com/office/officeart/2005/8/layout/hChevron3"/>
    <dgm:cxn modelId="{E0C15347-C780-414F-85FC-ADE548E79E9F}" type="presParOf" srcId="{C03AE5D3-D16D-48AF-8C3A-5F0F73E6AEE0}" destId="{ADD8BDCF-186E-427D-A03E-58A23B8464FE}" srcOrd="7" destOrd="0" presId="urn:microsoft.com/office/officeart/2005/8/layout/hChevron3"/>
    <dgm:cxn modelId="{646EC106-3730-4448-883B-9FAC66C944FD}" type="presParOf" srcId="{C03AE5D3-D16D-48AF-8C3A-5F0F73E6AEE0}" destId="{E60C19C4-AC52-4BAE-B805-208C4E189ED5}" srcOrd="8"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0D618DD-8953-444A-A1F0-9FAA0B339A28}" type="doc">
      <dgm:prSet loTypeId="urn:microsoft.com/office/officeart/2005/8/layout/hChevron3" loCatId="process" qsTypeId="urn:microsoft.com/office/officeart/2005/8/quickstyle/simple1" qsCatId="simple" csTypeId="urn:microsoft.com/office/officeart/2005/8/colors/accent1_2" csCatId="accent1" phldr="1"/>
      <dgm:spPr/>
    </dgm:pt>
    <dgm:pt modelId="{80098046-818E-4BD2-BBA9-5CBCA7070302}">
      <dgm:prSet phldrT="[Text]" custT="1"/>
      <dgm:spPr>
        <a:solidFill>
          <a:schemeClr val="accent6">
            <a:lumMod val="40000"/>
            <a:lumOff val="60000"/>
          </a:schemeClr>
        </a:solidFill>
        <a:ln>
          <a:solidFill>
            <a:schemeClr val="bg1"/>
          </a:solidFill>
        </a:ln>
      </dgm:spPr>
      <dgm:t>
        <a:bodyPr/>
        <a:lstStyle/>
        <a:p>
          <a:r>
            <a:rPr lang="en-US" sz="2000" dirty="0" smtClean="0">
              <a:solidFill>
                <a:schemeClr val="tx1"/>
              </a:solidFill>
              <a:latin typeface="Calibri" panose="020F0502020204030204" pitchFamily="34" charset="0"/>
              <a:cs typeface="Calibri" panose="020F0502020204030204" pitchFamily="34" charset="0"/>
            </a:rPr>
            <a:t>Cost share basics</a:t>
          </a:r>
          <a:endParaRPr lang="en-US" sz="2000" dirty="0">
            <a:solidFill>
              <a:schemeClr val="tx1"/>
            </a:solidFill>
            <a:latin typeface="Calibri" panose="020F0502020204030204" pitchFamily="34" charset="0"/>
            <a:cs typeface="Calibri" panose="020F0502020204030204" pitchFamily="34" charset="0"/>
          </a:endParaRPr>
        </a:p>
      </dgm:t>
    </dgm:pt>
    <dgm:pt modelId="{A7764D81-8C08-40E7-8141-FB7F1E360F75}" type="parTrans" cxnId="{63D099C2-F37E-4CE1-92D9-14815B6AB188}">
      <dgm:prSet/>
      <dgm:spPr/>
      <dgm:t>
        <a:bodyPr/>
        <a:lstStyle/>
        <a:p>
          <a:endParaRPr lang="en-US" sz="1600">
            <a:solidFill>
              <a:schemeClr val="tx1"/>
            </a:solidFill>
            <a:latin typeface="Calibri" panose="020F0502020204030204" pitchFamily="34" charset="0"/>
            <a:cs typeface="Calibri" panose="020F0502020204030204" pitchFamily="34" charset="0"/>
          </a:endParaRPr>
        </a:p>
      </dgm:t>
    </dgm:pt>
    <dgm:pt modelId="{739BF64B-FF7E-437F-8A58-7253B9AC3464}" type="sibTrans" cxnId="{63D099C2-F37E-4CE1-92D9-14815B6AB188}">
      <dgm:prSet/>
      <dgm:spPr/>
      <dgm:t>
        <a:bodyPr/>
        <a:lstStyle/>
        <a:p>
          <a:endParaRPr lang="en-US" sz="1600">
            <a:solidFill>
              <a:schemeClr val="tx1"/>
            </a:solidFill>
            <a:latin typeface="Calibri" panose="020F0502020204030204" pitchFamily="34" charset="0"/>
            <a:cs typeface="Calibri" panose="020F0502020204030204" pitchFamily="34" charset="0"/>
          </a:endParaRPr>
        </a:p>
      </dgm:t>
    </dgm:pt>
    <dgm:pt modelId="{D89EF456-F658-47E8-8F80-E778685166F9}">
      <dgm:prSet phldrT="[Text]" custT="1"/>
      <dgm:spPr>
        <a:solidFill>
          <a:schemeClr val="accent6">
            <a:lumMod val="40000"/>
            <a:lumOff val="60000"/>
          </a:schemeClr>
        </a:solidFill>
        <a:ln w="76200">
          <a:solidFill>
            <a:schemeClr val="bg1"/>
          </a:solidFill>
        </a:ln>
      </dgm:spPr>
      <dgm:t>
        <a:bodyPr/>
        <a:lstStyle/>
        <a:p>
          <a:r>
            <a:rPr lang="en-US" sz="2000" dirty="0" smtClean="0">
              <a:solidFill>
                <a:schemeClr val="tx1"/>
              </a:solidFill>
              <a:latin typeface="Calibri" panose="020F0502020204030204" pitchFamily="34" charset="0"/>
              <a:cs typeface="Calibri" panose="020F0502020204030204" pitchFamily="34" charset="0"/>
            </a:rPr>
            <a:t>Proposal &amp; Award</a:t>
          </a:r>
          <a:endParaRPr lang="en-US" sz="2000" dirty="0">
            <a:solidFill>
              <a:schemeClr val="tx1"/>
            </a:solidFill>
            <a:latin typeface="Calibri" panose="020F0502020204030204" pitchFamily="34" charset="0"/>
            <a:cs typeface="Calibri" panose="020F0502020204030204" pitchFamily="34" charset="0"/>
          </a:endParaRPr>
        </a:p>
      </dgm:t>
    </dgm:pt>
    <dgm:pt modelId="{CECE7067-6AD8-4E25-8093-75EBE9B499A1}" type="parTrans" cxnId="{2526FED5-3AAC-41C8-B98C-031BD08EA7F5}">
      <dgm:prSet/>
      <dgm:spPr/>
      <dgm:t>
        <a:bodyPr/>
        <a:lstStyle/>
        <a:p>
          <a:endParaRPr lang="en-US" sz="1600">
            <a:solidFill>
              <a:schemeClr val="tx1"/>
            </a:solidFill>
            <a:latin typeface="Calibri" panose="020F0502020204030204" pitchFamily="34" charset="0"/>
            <a:cs typeface="Calibri" panose="020F0502020204030204" pitchFamily="34" charset="0"/>
          </a:endParaRPr>
        </a:p>
      </dgm:t>
    </dgm:pt>
    <dgm:pt modelId="{D280982E-4DF3-47AD-8073-C9BEF3BFEA52}" type="sibTrans" cxnId="{2526FED5-3AAC-41C8-B98C-031BD08EA7F5}">
      <dgm:prSet/>
      <dgm:spPr/>
      <dgm:t>
        <a:bodyPr/>
        <a:lstStyle/>
        <a:p>
          <a:endParaRPr lang="en-US" sz="1600">
            <a:solidFill>
              <a:schemeClr val="tx1"/>
            </a:solidFill>
            <a:latin typeface="Calibri" panose="020F0502020204030204" pitchFamily="34" charset="0"/>
            <a:cs typeface="Calibri" panose="020F0502020204030204" pitchFamily="34" charset="0"/>
          </a:endParaRPr>
        </a:p>
      </dgm:t>
    </dgm:pt>
    <dgm:pt modelId="{2C66B3B5-6F3C-49D2-94D8-63D9CFE09E72}">
      <dgm:prSet phldrT="[Text]" custT="1"/>
      <dgm:spPr>
        <a:solidFill>
          <a:schemeClr val="accent6">
            <a:lumMod val="40000"/>
            <a:lumOff val="60000"/>
          </a:schemeClr>
        </a:solidFill>
        <a:ln w="76200">
          <a:solidFill>
            <a:schemeClr val="bg1"/>
          </a:solidFill>
        </a:ln>
      </dgm:spPr>
      <dgm:t>
        <a:bodyPr/>
        <a:lstStyle/>
        <a:p>
          <a:r>
            <a:rPr lang="en-US" sz="2000" dirty="0" smtClean="0">
              <a:solidFill>
                <a:schemeClr val="tx1"/>
              </a:solidFill>
              <a:latin typeface="Calibri" panose="020F0502020204030204" pitchFamily="34" charset="0"/>
              <a:cs typeface="Calibri" panose="020F0502020204030204" pitchFamily="34" charset="0"/>
            </a:rPr>
            <a:t>Account Setup</a:t>
          </a:r>
          <a:endParaRPr lang="en-US" sz="2000" dirty="0">
            <a:solidFill>
              <a:schemeClr val="tx1"/>
            </a:solidFill>
            <a:latin typeface="Calibri" panose="020F0502020204030204" pitchFamily="34" charset="0"/>
            <a:cs typeface="Calibri" panose="020F0502020204030204" pitchFamily="34" charset="0"/>
          </a:endParaRPr>
        </a:p>
      </dgm:t>
    </dgm:pt>
    <dgm:pt modelId="{D59B43E4-8974-44B2-970C-BF8BC1BA8E12}" type="parTrans" cxnId="{10925F2F-A220-45FE-B99C-9D99405C4245}">
      <dgm:prSet/>
      <dgm:spPr/>
      <dgm:t>
        <a:bodyPr/>
        <a:lstStyle/>
        <a:p>
          <a:endParaRPr lang="en-US" sz="1600">
            <a:solidFill>
              <a:schemeClr val="tx1"/>
            </a:solidFill>
            <a:latin typeface="Calibri" panose="020F0502020204030204" pitchFamily="34" charset="0"/>
            <a:cs typeface="Calibri" panose="020F0502020204030204" pitchFamily="34" charset="0"/>
          </a:endParaRPr>
        </a:p>
      </dgm:t>
    </dgm:pt>
    <dgm:pt modelId="{B7A279F5-AA7E-4C96-B65B-5787DCDA33CC}" type="sibTrans" cxnId="{10925F2F-A220-45FE-B99C-9D99405C4245}">
      <dgm:prSet/>
      <dgm:spPr/>
      <dgm:t>
        <a:bodyPr/>
        <a:lstStyle/>
        <a:p>
          <a:endParaRPr lang="en-US" sz="1600">
            <a:solidFill>
              <a:schemeClr val="tx1"/>
            </a:solidFill>
            <a:latin typeface="Calibri" panose="020F0502020204030204" pitchFamily="34" charset="0"/>
            <a:cs typeface="Calibri" panose="020F0502020204030204" pitchFamily="34" charset="0"/>
          </a:endParaRPr>
        </a:p>
      </dgm:t>
    </dgm:pt>
    <dgm:pt modelId="{66719A1B-9D03-406D-B9BB-6AA7596D4EFD}">
      <dgm:prSet phldrT="[Text]" custT="1"/>
      <dgm:spPr>
        <a:solidFill>
          <a:schemeClr val="accent6"/>
        </a:solidFill>
        <a:ln w="76200">
          <a:solidFill>
            <a:schemeClr val="accent6">
              <a:lumMod val="50000"/>
            </a:schemeClr>
          </a:solidFill>
        </a:ln>
      </dgm:spPr>
      <dgm:t>
        <a:bodyPr/>
        <a:lstStyle/>
        <a:p>
          <a:r>
            <a:rPr lang="en-US" sz="2000" dirty="0" smtClean="0">
              <a:solidFill>
                <a:schemeClr val="tx1"/>
              </a:solidFill>
              <a:latin typeface="Calibri" panose="020F0502020204030204" pitchFamily="34" charset="0"/>
              <a:cs typeface="Calibri" panose="020F0502020204030204" pitchFamily="34" charset="0"/>
            </a:rPr>
            <a:t>Tracking &amp; Management</a:t>
          </a:r>
          <a:endParaRPr lang="en-US" sz="2000" dirty="0">
            <a:solidFill>
              <a:schemeClr val="tx1"/>
            </a:solidFill>
            <a:latin typeface="Calibri" panose="020F0502020204030204" pitchFamily="34" charset="0"/>
            <a:cs typeface="Calibri" panose="020F0502020204030204" pitchFamily="34" charset="0"/>
          </a:endParaRPr>
        </a:p>
      </dgm:t>
    </dgm:pt>
    <dgm:pt modelId="{7F28ECE7-A2C9-4447-8A65-7F5E9750A30A}" type="parTrans" cxnId="{04FC1DAA-835B-45ED-B907-626DCD6E2A24}">
      <dgm:prSet/>
      <dgm:spPr/>
      <dgm:t>
        <a:bodyPr/>
        <a:lstStyle/>
        <a:p>
          <a:endParaRPr lang="en-US" sz="1600">
            <a:solidFill>
              <a:schemeClr val="tx1"/>
            </a:solidFill>
            <a:latin typeface="Calibri" panose="020F0502020204030204" pitchFamily="34" charset="0"/>
            <a:cs typeface="Calibri" panose="020F0502020204030204" pitchFamily="34" charset="0"/>
          </a:endParaRPr>
        </a:p>
      </dgm:t>
    </dgm:pt>
    <dgm:pt modelId="{7DAFA895-0887-4272-A8DF-4864BD1D9552}" type="sibTrans" cxnId="{04FC1DAA-835B-45ED-B907-626DCD6E2A24}">
      <dgm:prSet/>
      <dgm:spPr/>
      <dgm:t>
        <a:bodyPr/>
        <a:lstStyle/>
        <a:p>
          <a:endParaRPr lang="en-US" sz="1600">
            <a:solidFill>
              <a:schemeClr val="tx1"/>
            </a:solidFill>
            <a:latin typeface="Calibri" panose="020F0502020204030204" pitchFamily="34" charset="0"/>
            <a:cs typeface="Calibri" panose="020F0502020204030204" pitchFamily="34" charset="0"/>
          </a:endParaRPr>
        </a:p>
      </dgm:t>
    </dgm:pt>
    <dgm:pt modelId="{BCAC699E-CDFD-4EC7-B8DE-8BFCC923AF57}">
      <dgm:prSet phldrT="[Text]" custT="1"/>
      <dgm:spPr>
        <a:solidFill>
          <a:schemeClr val="tx2">
            <a:lumMod val="90000"/>
          </a:schemeClr>
        </a:solidFill>
        <a:ln>
          <a:solidFill>
            <a:schemeClr val="bg1"/>
          </a:solidFill>
        </a:ln>
      </dgm:spPr>
      <dgm:t>
        <a:bodyPr/>
        <a:lstStyle/>
        <a:p>
          <a:r>
            <a:rPr lang="en-US" sz="2000" dirty="0" smtClean="0">
              <a:solidFill>
                <a:schemeClr val="tx1"/>
              </a:solidFill>
              <a:latin typeface="Calibri" panose="020F0502020204030204" pitchFamily="34" charset="0"/>
              <a:cs typeface="Calibri" panose="020F0502020204030204" pitchFamily="34" charset="0"/>
            </a:rPr>
            <a:t>Reporting</a:t>
          </a:r>
          <a:endParaRPr lang="en-US" sz="2000" dirty="0">
            <a:solidFill>
              <a:schemeClr val="tx1"/>
            </a:solidFill>
            <a:latin typeface="Calibri" panose="020F0502020204030204" pitchFamily="34" charset="0"/>
            <a:cs typeface="Calibri" panose="020F0502020204030204" pitchFamily="34" charset="0"/>
          </a:endParaRPr>
        </a:p>
      </dgm:t>
    </dgm:pt>
    <dgm:pt modelId="{DC81C177-C989-4FAE-8589-44908085458B}" type="parTrans" cxnId="{3A6AE911-EFEB-4672-9F35-92898B08CE71}">
      <dgm:prSet/>
      <dgm:spPr/>
      <dgm:t>
        <a:bodyPr/>
        <a:lstStyle/>
        <a:p>
          <a:endParaRPr lang="en-US"/>
        </a:p>
      </dgm:t>
    </dgm:pt>
    <dgm:pt modelId="{04EA85DB-8DEE-4A11-9852-8E594D9D0194}" type="sibTrans" cxnId="{3A6AE911-EFEB-4672-9F35-92898B08CE71}">
      <dgm:prSet/>
      <dgm:spPr/>
      <dgm:t>
        <a:bodyPr/>
        <a:lstStyle/>
        <a:p>
          <a:endParaRPr lang="en-US"/>
        </a:p>
      </dgm:t>
    </dgm:pt>
    <dgm:pt modelId="{C03AE5D3-D16D-48AF-8C3A-5F0F73E6AEE0}" type="pres">
      <dgm:prSet presAssocID="{90D618DD-8953-444A-A1F0-9FAA0B339A28}" presName="Name0" presStyleCnt="0">
        <dgm:presLayoutVars>
          <dgm:dir/>
          <dgm:resizeHandles val="exact"/>
        </dgm:presLayoutVars>
      </dgm:prSet>
      <dgm:spPr/>
    </dgm:pt>
    <dgm:pt modelId="{30562FD3-6E5A-49E8-8C31-6D50336D96AE}" type="pres">
      <dgm:prSet presAssocID="{80098046-818E-4BD2-BBA9-5CBCA7070302}" presName="parTxOnly" presStyleLbl="node1" presStyleIdx="0" presStyleCnt="5">
        <dgm:presLayoutVars>
          <dgm:bulletEnabled val="1"/>
        </dgm:presLayoutVars>
      </dgm:prSet>
      <dgm:spPr/>
      <dgm:t>
        <a:bodyPr/>
        <a:lstStyle/>
        <a:p>
          <a:endParaRPr lang="en-US"/>
        </a:p>
      </dgm:t>
    </dgm:pt>
    <dgm:pt modelId="{86527604-71B0-4A21-9751-760EA148309B}" type="pres">
      <dgm:prSet presAssocID="{739BF64B-FF7E-437F-8A58-7253B9AC3464}" presName="parSpace" presStyleCnt="0"/>
      <dgm:spPr/>
    </dgm:pt>
    <dgm:pt modelId="{5885DFEC-1E17-4FAE-88F0-6F0345726347}" type="pres">
      <dgm:prSet presAssocID="{D89EF456-F658-47E8-8F80-E778685166F9}" presName="parTxOnly" presStyleLbl="node1" presStyleIdx="1" presStyleCnt="5">
        <dgm:presLayoutVars>
          <dgm:bulletEnabled val="1"/>
        </dgm:presLayoutVars>
      </dgm:prSet>
      <dgm:spPr/>
      <dgm:t>
        <a:bodyPr/>
        <a:lstStyle/>
        <a:p>
          <a:endParaRPr lang="en-US"/>
        </a:p>
      </dgm:t>
    </dgm:pt>
    <dgm:pt modelId="{1B1D6195-3CB9-4023-8BC4-522F78E81FEA}" type="pres">
      <dgm:prSet presAssocID="{D280982E-4DF3-47AD-8073-C9BEF3BFEA52}" presName="parSpace" presStyleCnt="0"/>
      <dgm:spPr/>
    </dgm:pt>
    <dgm:pt modelId="{3D84FD49-E708-43B1-9A84-C4F0AB56B9D7}" type="pres">
      <dgm:prSet presAssocID="{2C66B3B5-6F3C-49D2-94D8-63D9CFE09E72}" presName="parTxOnly" presStyleLbl="node1" presStyleIdx="2" presStyleCnt="5">
        <dgm:presLayoutVars>
          <dgm:bulletEnabled val="1"/>
        </dgm:presLayoutVars>
      </dgm:prSet>
      <dgm:spPr/>
      <dgm:t>
        <a:bodyPr/>
        <a:lstStyle/>
        <a:p>
          <a:endParaRPr lang="en-US"/>
        </a:p>
      </dgm:t>
    </dgm:pt>
    <dgm:pt modelId="{B15541F2-B56F-434F-80FC-F08C5C1BB696}" type="pres">
      <dgm:prSet presAssocID="{B7A279F5-AA7E-4C96-B65B-5787DCDA33CC}" presName="parSpace" presStyleCnt="0"/>
      <dgm:spPr/>
    </dgm:pt>
    <dgm:pt modelId="{89465488-0FC6-4A46-93FD-A2EB627C1060}" type="pres">
      <dgm:prSet presAssocID="{66719A1B-9D03-406D-B9BB-6AA7596D4EFD}" presName="parTxOnly" presStyleLbl="node1" presStyleIdx="3" presStyleCnt="5">
        <dgm:presLayoutVars>
          <dgm:bulletEnabled val="1"/>
        </dgm:presLayoutVars>
      </dgm:prSet>
      <dgm:spPr/>
      <dgm:t>
        <a:bodyPr/>
        <a:lstStyle/>
        <a:p>
          <a:endParaRPr lang="en-US"/>
        </a:p>
      </dgm:t>
    </dgm:pt>
    <dgm:pt modelId="{ADD8BDCF-186E-427D-A03E-58A23B8464FE}" type="pres">
      <dgm:prSet presAssocID="{7DAFA895-0887-4272-A8DF-4864BD1D9552}" presName="parSpace" presStyleCnt="0"/>
      <dgm:spPr/>
    </dgm:pt>
    <dgm:pt modelId="{E60C19C4-AC52-4BAE-B805-208C4E189ED5}" type="pres">
      <dgm:prSet presAssocID="{BCAC699E-CDFD-4EC7-B8DE-8BFCC923AF57}" presName="parTxOnly" presStyleLbl="node1" presStyleIdx="4" presStyleCnt="5">
        <dgm:presLayoutVars>
          <dgm:bulletEnabled val="1"/>
        </dgm:presLayoutVars>
      </dgm:prSet>
      <dgm:spPr/>
      <dgm:t>
        <a:bodyPr/>
        <a:lstStyle/>
        <a:p>
          <a:endParaRPr lang="en-US"/>
        </a:p>
      </dgm:t>
    </dgm:pt>
  </dgm:ptLst>
  <dgm:cxnLst>
    <dgm:cxn modelId="{10925F2F-A220-45FE-B99C-9D99405C4245}" srcId="{90D618DD-8953-444A-A1F0-9FAA0B339A28}" destId="{2C66B3B5-6F3C-49D2-94D8-63D9CFE09E72}" srcOrd="2" destOrd="0" parTransId="{D59B43E4-8974-44B2-970C-BF8BC1BA8E12}" sibTransId="{B7A279F5-AA7E-4C96-B65B-5787DCDA33CC}"/>
    <dgm:cxn modelId="{8AE24305-AB85-45E8-9A28-7A9AD180DD48}" type="presOf" srcId="{80098046-818E-4BD2-BBA9-5CBCA7070302}" destId="{30562FD3-6E5A-49E8-8C31-6D50336D96AE}" srcOrd="0" destOrd="0" presId="urn:microsoft.com/office/officeart/2005/8/layout/hChevron3"/>
    <dgm:cxn modelId="{1A4E61B4-A845-42D8-A15F-2FBE52126B66}" type="presOf" srcId="{2C66B3B5-6F3C-49D2-94D8-63D9CFE09E72}" destId="{3D84FD49-E708-43B1-9A84-C4F0AB56B9D7}" srcOrd="0" destOrd="0" presId="urn:microsoft.com/office/officeart/2005/8/layout/hChevron3"/>
    <dgm:cxn modelId="{940C2773-83D2-4FC2-9332-9CD42770392F}" type="presOf" srcId="{D89EF456-F658-47E8-8F80-E778685166F9}" destId="{5885DFEC-1E17-4FAE-88F0-6F0345726347}" srcOrd="0" destOrd="0" presId="urn:microsoft.com/office/officeart/2005/8/layout/hChevron3"/>
    <dgm:cxn modelId="{6BB2804A-3E3E-4B74-844F-0581010F1416}" type="presOf" srcId="{90D618DD-8953-444A-A1F0-9FAA0B339A28}" destId="{C03AE5D3-D16D-48AF-8C3A-5F0F73E6AEE0}" srcOrd="0" destOrd="0" presId="urn:microsoft.com/office/officeart/2005/8/layout/hChevron3"/>
    <dgm:cxn modelId="{3A6AE911-EFEB-4672-9F35-92898B08CE71}" srcId="{90D618DD-8953-444A-A1F0-9FAA0B339A28}" destId="{BCAC699E-CDFD-4EC7-B8DE-8BFCC923AF57}" srcOrd="4" destOrd="0" parTransId="{DC81C177-C989-4FAE-8589-44908085458B}" sibTransId="{04EA85DB-8DEE-4A11-9852-8E594D9D0194}"/>
    <dgm:cxn modelId="{2526FED5-3AAC-41C8-B98C-031BD08EA7F5}" srcId="{90D618DD-8953-444A-A1F0-9FAA0B339A28}" destId="{D89EF456-F658-47E8-8F80-E778685166F9}" srcOrd="1" destOrd="0" parTransId="{CECE7067-6AD8-4E25-8093-75EBE9B499A1}" sibTransId="{D280982E-4DF3-47AD-8073-C9BEF3BFEA52}"/>
    <dgm:cxn modelId="{04FC1DAA-835B-45ED-B907-626DCD6E2A24}" srcId="{90D618DD-8953-444A-A1F0-9FAA0B339A28}" destId="{66719A1B-9D03-406D-B9BB-6AA7596D4EFD}" srcOrd="3" destOrd="0" parTransId="{7F28ECE7-A2C9-4447-8A65-7F5E9750A30A}" sibTransId="{7DAFA895-0887-4272-A8DF-4864BD1D9552}"/>
    <dgm:cxn modelId="{88B6E4F7-56A4-4F0F-80A5-A30ACC07D3EC}" type="presOf" srcId="{66719A1B-9D03-406D-B9BB-6AA7596D4EFD}" destId="{89465488-0FC6-4A46-93FD-A2EB627C1060}" srcOrd="0" destOrd="0" presId="urn:microsoft.com/office/officeart/2005/8/layout/hChevron3"/>
    <dgm:cxn modelId="{EFCA99F1-3498-41B8-94A0-7BB2AC412A90}" type="presOf" srcId="{BCAC699E-CDFD-4EC7-B8DE-8BFCC923AF57}" destId="{E60C19C4-AC52-4BAE-B805-208C4E189ED5}" srcOrd="0" destOrd="0" presId="urn:microsoft.com/office/officeart/2005/8/layout/hChevron3"/>
    <dgm:cxn modelId="{63D099C2-F37E-4CE1-92D9-14815B6AB188}" srcId="{90D618DD-8953-444A-A1F0-9FAA0B339A28}" destId="{80098046-818E-4BD2-BBA9-5CBCA7070302}" srcOrd="0" destOrd="0" parTransId="{A7764D81-8C08-40E7-8141-FB7F1E360F75}" sibTransId="{739BF64B-FF7E-437F-8A58-7253B9AC3464}"/>
    <dgm:cxn modelId="{2CEC4139-07B1-453A-BA41-37DA4E3399F1}" type="presParOf" srcId="{C03AE5D3-D16D-48AF-8C3A-5F0F73E6AEE0}" destId="{30562FD3-6E5A-49E8-8C31-6D50336D96AE}" srcOrd="0" destOrd="0" presId="urn:microsoft.com/office/officeart/2005/8/layout/hChevron3"/>
    <dgm:cxn modelId="{A332D3B1-149B-4BE8-812B-860329F7CFEE}" type="presParOf" srcId="{C03AE5D3-D16D-48AF-8C3A-5F0F73E6AEE0}" destId="{86527604-71B0-4A21-9751-760EA148309B}" srcOrd="1" destOrd="0" presId="urn:microsoft.com/office/officeart/2005/8/layout/hChevron3"/>
    <dgm:cxn modelId="{AB92B9CD-398D-4716-A1AC-214ED5FBA928}" type="presParOf" srcId="{C03AE5D3-D16D-48AF-8C3A-5F0F73E6AEE0}" destId="{5885DFEC-1E17-4FAE-88F0-6F0345726347}" srcOrd="2" destOrd="0" presId="urn:microsoft.com/office/officeart/2005/8/layout/hChevron3"/>
    <dgm:cxn modelId="{AF868C81-6119-4384-A00B-4FE0BE95EA9A}" type="presParOf" srcId="{C03AE5D3-D16D-48AF-8C3A-5F0F73E6AEE0}" destId="{1B1D6195-3CB9-4023-8BC4-522F78E81FEA}" srcOrd="3" destOrd="0" presId="urn:microsoft.com/office/officeart/2005/8/layout/hChevron3"/>
    <dgm:cxn modelId="{8E7A2DB0-E000-4B1B-981A-0D27E6F4B220}" type="presParOf" srcId="{C03AE5D3-D16D-48AF-8C3A-5F0F73E6AEE0}" destId="{3D84FD49-E708-43B1-9A84-C4F0AB56B9D7}" srcOrd="4" destOrd="0" presId="urn:microsoft.com/office/officeart/2005/8/layout/hChevron3"/>
    <dgm:cxn modelId="{E0CCF4A4-97F2-4247-BB16-C44C9F2CAEDA}" type="presParOf" srcId="{C03AE5D3-D16D-48AF-8C3A-5F0F73E6AEE0}" destId="{B15541F2-B56F-434F-80FC-F08C5C1BB696}" srcOrd="5" destOrd="0" presId="urn:microsoft.com/office/officeart/2005/8/layout/hChevron3"/>
    <dgm:cxn modelId="{021D72A8-22DC-43C8-98F4-9F496078BF51}" type="presParOf" srcId="{C03AE5D3-D16D-48AF-8C3A-5F0F73E6AEE0}" destId="{89465488-0FC6-4A46-93FD-A2EB627C1060}" srcOrd="6" destOrd="0" presId="urn:microsoft.com/office/officeart/2005/8/layout/hChevron3"/>
    <dgm:cxn modelId="{E0C15347-C780-414F-85FC-ADE548E79E9F}" type="presParOf" srcId="{C03AE5D3-D16D-48AF-8C3A-5F0F73E6AEE0}" destId="{ADD8BDCF-186E-427D-A03E-58A23B8464FE}" srcOrd="7" destOrd="0" presId="urn:microsoft.com/office/officeart/2005/8/layout/hChevron3"/>
    <dgm:cxn modelId="{646EC106-3730-4448-883B-9FAC66C944FD}" type="presParOf" srcId="{C03AE5D3-D16D-48AF-8C3A-5F0F73E6AEE0}" destId="{E60C19C4-AC52-4BAE-B805-208C4E189ED5}" srcOrd="8"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90D618DD-8953-444A-A1F0-9FAA0B339A28}" type="doc">
      <dgm:prSet loTypeId="urn:microsoft.com/office/officeart/2005/8/layout/hChevron3" loCatId="process" qsTypeId="urn:microsoft.com/office/officeart/2005/8/quickstyle/simple1" qsCatId="simple" csTypeId="urn:microsoft.com/office/officeart/2005/8/colors/accent1_2" csCatId="accent1" phldr="1"/>
      <dgm:spPr/>
    </dgm:pt>
    <dgm:pt modelId="{80098046-818E-4BD2-BBA9-5CBCA7070302}">
      <dgm:prSet phldrT="[Text]" custT="1"/>
      <dgm:spPr>
        <a:solidFill>
          <a:schemeClr val="accent6">
            <a:lumMod val="40000"/>
            <a:lumOff val="60000"/>
          </a:schemeClr>
        </a:solidFill>
        <a:ln>
          <a:solidFill>
            <a:schemeClr val="bg1"/>
          </a:solidFill>
        </a:ln>
      </dgm:spPr>
      <dgm:t>
        <a:bodyPr/>
        <a:lstStyle/>
        <a:p>
          <a:r>
            <a:rPr lang="en-US" sz="2000" dirty="0" smtClean="0">
              <a:solidFill>
                <a:schemeClr val="tx1"/>
              </a:solidFill>
              <a:latin typeface="Calibri" panose="020F0502020204030204" pitchFamily="34" charset="0"/>
              <a:cs typeface="Calibri" panose="020F0502020204030204" pitchFamily="34" charset="0"/>
            </a:rPr>
            <a:t>Cost share basics</a:t>
          </a:r>
          <a:endParaRPr lang="en-US" sz="2000" dirty="0">
            <a:solidFill>
              <a:schemeClr val="tx1"/>
            </a:solidFill>
            <a:latin typeface="Calibri" panose="020F0502020204030204" pitchFamily="34" charset="0"/>
            <a:cs typeface="Calibri" panose="020F0502020204030204" pitchFamily="34" charset="0"/>
          </a:endParaRPr>
        </a:p>
      </dgm:t>
    </dgm:pt>
    <dgm:pt modelId="{A7764D81-8C08-40E7-8141-FB7F1E360F75}" type="parTrans" cxnId="{63D099C2-F37E-4CE1-92D9-14815B6AB188}">
      <dgm:prSet/>
      <dgm:spPr/>
      <dgm:t>
        <a:bodyPr/>
        <a:lstStyle/>
        <a:p>
          <a:endParaRPr lang="en-US" sz="1600">
            <a:solidFill>
              <a:schemeClr val="tx1"/>
            </a:solidFill>
            <a:latin typeface="Calibri" panose="020F0502020204030204" pitchFamily="34" charset="0"/>
            <a:cs typeface="Calibri" panose="020F0502020204030204" pitchFamily="34" charset="0"/>
          </a:endParaRPr>
        </a:p>
      </dgm:t>
    </dgm:pt>
    <dgm:pt modelId="{739BF64B-FF7E-437F-8A58-7253B9AC3464}" type="sibTrans" cxnId="{63D099C2-F37E-4CE1-92D9-14815B6AB188}">
      <dgm:prSet/>
      <dgm:spPr/>
      <dgm:t>
        <a:bodyPr/>
        <a:lstStyle/>
        <a:p>
          <a:endParaRPr lang="en-US" sz="1600">
            <a:solidFill>
              <a:schemeClr val="tx1"/>
            </a:solidFill>
            <a:latin typeface="Calibri" panose="020F0502020204030204" pitchFamily="34" charset="0"/>
            <a:cs typeface="Calibri" panose="020F0502020204030204" pitchFamily="34" charset="0"/>
          </a:endParaRPr>
        </a:p>
      </dgm:t>
    </dgm:pt>
    <dgm:pt modelId="{D89EF456-F658-47E8-8F80-E778685166F9}">
      <dgm:prSet phldrT="[Text]" custT="1"/>
      <dgm:spPr>
        <a:solidFill>
          <a:schemeClr val="accent6">
            <a:lumMod val="40000"/>
            <a:lumOff val="60000"/>
          </a:schemeClr>
        </a:solidFill>
        <a:ln w="76200">
          <a:solidFill>
            <a:schemeClr val="bg1"/>
          </a:solidFill>
        </a:ln>
      </dgm:spPr>
      <dgm:t>
        <a:bodyPr/>
        <a:lstStyle/>
        <a:p>
          <a:r>
            <a:rPr lang="en-US" sz="2000" dirty="0" smtClean="0">
              <a:solidFill>
                <a:schemeClr val="tx1"/>
              </a:solidFill>
              <a:latin typeface="Calibri" panose="020F0502020204030204" pitchFamily="34" charset="0"/>
              <a:cs typeface="Calibri" panose="020F0502020204030204" pitchFamily="34" charset="0"/>
            </a:rPr>
            <a:t>Proposal &amp; Award</a:t>
          </a:r>
          <a:endParaRPr lang="en-US" sz="2000" dirty="0">
            <a:solidFill>
              <a:schemeClr val="tx1"/>
            </a:solidFill>
            <a:latin typeface="Calibri" panose="020F0502020204030204" pitchFamily="34" charset="0"/>
            <a:cs typeface="Calibri" panose="020F0502020204030204" pitchFamily="34" charset="0"/>
          </a:endParaRPr>
        </a:p>
      </dgm:t>
    </dgm:pt>
    <dgm:pt modelId="{CECE7067-6AD8-4E25-8093-75EBE9B499A1}" type="parTrans" cxnId="{2526FED5-3AAC-41C8-B98C-031BD08EA7F5}">
      <dgm:prSet/>
      <dgm:spPr/>
      <dgm:t>
        <a:bodyPr/>
        <a:lstStyle/>
        <a:p>
          <a:endParaRPr lang="en-US" sz="1600">
            <a:solidFill>
              <a:schemeClr val="tx1"/>
            </a:solidFill>
            <a:latin typeface="Calibri" panose="020F0502020204030204" pitchFamily="34" charset="0"/>
            <a:cs typeface="Calibri" panose="020F0502020204030204" pitchFamily="34" charset="0"/>
          </a:endParaRPr>
        </a:p>
      </dgm:t>
    </dgm:pt>
    <dgm:pt modelId="{D280982E-4DF3-47AD-8073-C9BEF3BFEA52}" type="sibTrans" cxnId="{2526FED5-3AAC-41C8-B98C-031BD08EA7F5}">
      <dgm:prSet/>
      <dgm:spPr/>
      <dgm:t>
        <a:bodyPr/>
        <a:lstStyle/>
        <a:p>
          <a:endParaRPr lang="en-US" sz="1600">
            <a:solidFill>
              <a:schemeClr val="tx1"/>
            </a:solidFill>
            <a:latin typeface="Calibri" panose="020F0502020204030204" pitchFamily="34" charset="0"/>
            <a:cs typeface="Calibri" panose="020F0502020204030204" pitchFamily="34" charset="0"/>
          </a:endParaRPr>
        </a:p>
      </dgm:t>
    </dgm:pt>
    <dgm:pt modelId="{2C66B3B5-6F3C-49D2-94D8-63D9CFE09E72}">
      <dgm:prSet phldrT="[Text]" custT="1"/>
      <dgm:spPr>
        <a:solidFill>
          <a:schemeClr val="accent6">
            <a:lumMod val="40000"/>
            <a:lumOff val="60000"/>
          </a:schemeClr>
        </a:solidFill>
        <a:ln w="76200">
          <a:solidFill>
            <a:schemeClr val="bg1"/>
          </a:solidFill>
        </a:ln>
      </dgm:spPr>
      <dgm:t>
        <a:bodyPr/>
        <a:lstStyle/>
        <a:p>
          <a:r>
            <a:rPr lang="en-US" sz="2000" dirty="0" smtClean="0">
              <a:solidFill>
                <a:schemeClr val="tx1"/>
              </a:solidFill>
              <a:latin typeface="Calibri" panose="020F0502020204030204" pitchFamily="34" charset="0"/>
              <a:cs typeface="Calibri" panose="020F0502020204030204" pitchFamily="34" charset="0"/>
            </a:rPr>
            <a:t>Account Setup</a:t>
          </a:r>
          <a:endParaRPr lang="en-US" sz="2000" dirty="0">
            <a:solidFill>
              <a:schemeClr val="tx1"/>
            </a:solidFill>
            <a:latin typeface="Calibri" panose="020F0502020204030204" pitchFamily="34" charset="0"/>
            <a:cs typeface="Calibri" panose="020F0502020204030204" pitchFamily="34" charset="0"/>
          </a:endParaRPr>
        </a:p>
      </dgm:t>
    </dgm:pt>
    <dgm:pt modelId="{D59B43E4-8974-44B2-970C-BF8BC1BA8E12}" type="parTrans" cxnId="{10925F2F-A220-45FE-B99C-9D99405C4245}">
      <dgm:prSet/>
      <dgm:spPr/>
      <dgm:t>
        <a:bodyPr/>
        <a:lstStyle/>
        <a:p>
          <a:endParaRPr lang="en-US" sz="1600">
            <a:solidFill>
              <a:schemeClr val="tx1"/>
            </a:solidFill>
            <a:latin typeface="Calibri" panose="020F0502020204030204" pitchFamily="34" charset="0"/>
            <a:cs typeface="Calibri" panose="020F0502020204030204" pitchFamily="34" charset="0"/>
          </a:endParaRPr>
        </a:p>
      </dgm:t>
    </dgm:pt>
    <dgm:pt modelId="{B7A279F5-AA7E-4C96-B65B-5787DCDA33CC}" type="sibTrans" cxnId="{10925F2F-A220-45FE-B99C-9D99405C4245}">
      <dgm:prSet/>
      <dgm:spPr/>
      <dgm:t>
        <a:bodyPr/>
        <a:lstStyle/>
        <a:p>
          <a:endParaRPr lang="en-US" sz="1600">
            <a:solidFill>
              <a:schemeClr val="tx1"/>
            </a:solidFill>
            <a:latin typeface="Calibri" panose="020F0502020204030204" pitchFamily="34" charset="0"/>
            <a:cs typeface="Calibri" panose="020F0502020204030204" pitchFamily="34" charset="0"/>
          </a:endParaRPr>
        </a:p>
      </dgm:t>
    </dgm:pt>
    <dgm:pt modelId="{66719A1B-9D03-406D-B9BB-6AA7596D4EFD}">
      <dgm:prSet phldrT="[Text]" custT="1"/>
      <dgm:spPr>
        <a:solidFill>
          <a:schemeClr val="accent6">
            <a:lumMod val="40000"/>
            <a:lumOff val="60000"/>
          </a:schemeClr>
        </a:solidFill>
        <a:ln w="76200">
          <a:solidFill>
            <a:schemeClr val="bg1"/>
          </a:solidFill>
        </a:ln>
      </dgm:spPr>
      <dgm:t>
        <a:bodyPr/>
        <a:lstStyle/>
        <a:p>
          <a:r>
            <a:rPr lang="en-US" sz="2000" dirty="0" smtClean="0">
              <a:solidFill>
                <a:schemeClr val="tx1"/>
              </a:solidFill>
              <a:latin typeface="Calibri" panose="020F0502020204030204" pitchFamily="34" charset="0"/>
              <a:cs typeface="Calibri" panose="020F0502020204030204" pitchFamily="34" charset="0"/>
            </a:rPr>
            <a:t>Tracking &amp; Management</a:t>
          </a:r>
          <a:endParaRPr lang="en-US" sz="2000" dirty="0">
            <a:solidFill>
              <a:schemeClr val="tx1"/>
            </a:solidFill>
            <a:latin typeface="Calibri" panose="020F0502020204030204" pitchFamily="34" charset="0"/>
            <a:cs typeface="Calibri" panose="020F0502020204030204" pitchFamily="34" charset="0"/>
          </a:endParaRPr>
        </a:p>
      </dgm:t>
    </dgm:pt>
    <dgm:pt modelId="{7F28ECE7-A2C9-4447-8A65-7F5E9750A30A}" type="parTrans" cxnId="{04FC1DAA-835B-45ED-B907-626DCD6E2A24}">
      <dgm:prSet/>
      <dgm:spPr/>
      <dgm:t>
        <a:bodyPr/>
        <a:lstStyle/>
        <a:p>
          <a:endParaRPr lang="en-US" sz="1600">
            <a:solidFill>
              <a:schemeClr val="tx1"/>
            </a:solidFill>
            <a:latin typeface="Calibri" panose="020F0502020204030204" pitchFamily="34" charset="0"/>
            <a:cs typeface="Calibri" panose="020F0502020204030204" pitchFamily="34" charset="0"/>
          </a:endParaRPr>
        </a:p>
      </dgm:t>
    </dgm:pt>
    <dgm:pt modelId="{7DAFA895-0887-4272-A8DF-4864BD1D9552}" type="sibTrans" cxnId="{04FC1DAA-835B-45ED-B907-626DCD6E2A24}">
      <dgm:prSet/>
      <dgm:spPr/>
      <dgm:t>
        <a:bodyPr/>
        <a:lstStyle/>
        <a:p>
          <a:endParaRPr lang="en-US" sz="1600">
            <a:solidFill>
              <a:schemeClr val="tx1"/>
            </a:solidFill>
            <a:latin typeface="Calibri" panose="020F0502020204030204" pitchFamily="34" charset="0"/>
            <a:cs typeface="Calibri" panose="020F0502020204030204" pitchFamily="34" charset="0"/>
          </a:endParaRPr>
        </a:p>
      </dgm:t>
    </dgm:pt>
    <dgm:pt modelId="{BCAC699E-CDFD-4EC7-B8DE-8BFCC923AF57}">
      <dgm:prSet phldrT="[Text]" custT="1"/>
      <dgm:spPr>
        <a:solidFill>
          <a:schemeClr val="accent6"/>
        </a:solidFill>
        <a:ln w="76200">
          <a:solidFill>
            <a:schemeClr val="accent6">
              <a:lumMod val="50000"/>
            </a:schemeClr>
          </a:solidFill>
        </a:ln>
      </dgm:spPr>
      <dgm:t>
        <a:bodyPr/>
        <a:lstStyle/>
        <a:p>
          <a:r>
            <a:rPr lang="en-US" sz="2000" dirty="0" smtClean="0">
              <a:solidFill>
                <a:schemeClr val="tx1"/>
              </a:solidFill>
              <a:latin typeface="Calibri" panose="020F0502020204030204" pitchFamily="34" charset="0"/>
              <a:cs typeface="Calibri" panose="020F0502020204030204" pitchFamily="34" charset="0"/>
            </a:rPr>
            <a:t>Reporting</a:t>
          </a:r>
          <a:endParaRPr lang="en-US" sz="2000" dirty="0">
            <a:solidFill>
              <a:schemeClr val="tx1"/>
            </a:solidFill>
            <a:latin typeface="Calibri" panose="020F0502020204030204" pitchFamily="34" charset="0"/>
            <a:cs typeface="Calibri" panose="020F0502020204030204" pitchFamily="34" charset="0"/>
          </a:endParaRPr>
        </a:p>
      </dgm:t>
    </dgm:pt>
    <dgm:pt modelId="{DC81C177-C989-4FAE-8589-44908085458B}" type="parTrans" cxnId="{3A6AE911-EFEB-4672-9F35-92898B08CE71}">
      <dgm:prSet/>
      <dgm:spPr/>
      <dgm:t>
        <a:bodyPr/>
        <a:lstStyle/>
        <a:p>
          <a:endParaRPr lang="en-US"/>
        </a:p>
      </dgm:t>
    </dgm:pt>
    <dgm:pt modelId="{04EA85DB-8DEE-4A11-9852-8E594D9D0194}" type="sibTrans" cxnId="{3A6AE911-EFEB-4672-9F35-92898B08CE71}">
      <dgm:prSet/>
      <dgm:spPr/>
      <dgm:t>
        <a:bodyPr/>
        <a:lstStyle/>
        <a:p>
          <a:endParaRPr lang="en-US"/>
        </a:p>
      </dgm:t>
    </dgm:pt>
    <dgm:pt modelId="{C03AE5D3-D16D-48AF-8C3A-5F0F73E6AEE0}" type="pres">
      <dgm:prSet presAssocID="{90D618DD-8953-444A-A1F0-9FAA0B339A28}" presName="Name0" presStyleCnt="0">
        <dgm:presLayoutVars>
          <dgm:dir/>
          <dgm:resizeHandles val="exact"/>
        </dgm:presLayoutVars>
      </dgm:prSet>
      <dgm:spPr/>
    </dgm:pt>
    <dgm:pt modelId="{30562FD3-6E5A-49E8-8C31-6D50336D96AE}" type="pres">
      <dgm:prSet presAssocID="{80098046-818E-4BD2-BBA9-5CBCA7070302}" presName="parTxOnly" presStyleLbl="node1" presStyleIdx="0" presStyleCnt="5">
        <dgm:presLayoutVars>
          <dgm:bulletEnabled val="1"/>
        </dgm:presLayoutVars>
      </dgm:prSet>
      <dgm:spPr/>
      <dgm:t>
        <a:bodyPr/>
        <a:lstStyle/>
        <a:p>
          <a:endParaRPr lang="en-US"/>
        </a:p>
      </dgm:t>
    </dgm:pt>
    <dgm:pt modelId="{86527604-71B0-4A21-9751-760EA148309B}" type="pres">
      <dgm:prSet presAssocID="{739BF64B-FF7E-437F-8A58-7253B9AC3464}" presName="parSpace" presStyleCnt="0"/>
      <dgm:spPr/>
    </dgm:pt>
    <dgm:pt modelId="{5885DFEC-1E17-4FAE-88F0-6F0345726347}" type="pres">
      <dgm:prSet presAssocID="{D89EF456-F658-47E8-8F80-E778685166F9}" presName="parTxOnly" presStyleLbl="node1" presStyleIdx="1" presStyleCnt="5">
        <dgm:presLayoutVars>
          <dgm:bulletEnabled val="1"/>
        </dgm:presLayoutVars>
      </dgm:prSet>
      <dgm:spPr/>
      <dgm:t>
        <a:bodyPr/>
        <a:lstStyle/>
        <a:p>
          <a:endParaRPr lang="en-US"/>
        </a:p>
      </dgm:t>
    </dgm:pt>
    <dgm:pt modelId="{1B1D6195-3CB9-4023-8BC4-522F78E81FEA}" type="pres">
      <dgm:prSet presAssocID="{D280982E-4DF3-47AD-8073-C9BEF3BFEA52}" presName="parSpace" presStyleCnt="0"/>
      <dgm:spPr/>
    </dgm:pt>
    <dgm:pt modelId="{3D84FD49-E708-43B1-9A84-C4F0AB56B9D7}" type="pres">
      <dgm:prSet presAssocID="{2C66B3B5-6F3C-49D2-94D8-63D9CFE09E72}" presName="parTxOnly" presStyleLbl="node1" presStyleIdx="2" presStyleCnt="5">
        <dgm:presLayoutVars>
          <dgm:bulletEnabled val="1"/>
        </dgm:presLayoutVars>
      </dgm:prSet>
      <dgm:spPr/>
      <dgm:t>
        <a:bodyPr/>
        <a:lstStyle/>
        <a:p>
          <a:endParaRPr lang="en-US"/>
        </a:p>
      </dgm:t>
    </dgm:pt>
    <dgm:pt modelId="{B15541F2-B56F-434F-80FC-F08C5C1BB696}" type="pres">
      <dgm:prSet presAssocID="{B7A279F5-AA7E-4C96-B65B-5787DCDA33CC}" presName="parSpace" presStyleCnt="0"/>
      <dgm:spPr/>
    </dgm:pt>
    <dgm:pt modelId="{89465488-0FC6-4A46-93FD-A2EB627C1060}" type="pres">
      <dgm:prSet presAssocID="{66719A1B-9D03-406D-B9BB-6AA7596D4EFD}" presName="parTxOnly" presStyleLbl="node1" presStyleIdx="3" presStyleCnt="5">
        <dgm:presLayoutVars>
          <dgm:bulletEnabled val="1"/>
        </dgm:presLayoutVars>
      </dgm:prSet>
      <dgm:spPr/>
      <dgm:t>
        <a:bodyPr/>
        <a:lstStyle/>
        <a:p>
          <a:endParaRPr lang="en-US"/>
        </a:p>
      </dgm:t>
    </dgm:pt>
    <dgm:pt modelId="{ADD8BDCF-186E-427D-A03E-58A23B8464FE}" type="pres">
      <dgm:prSet presAssocID="{7DAFA895-0887-4272-A8DF-4864BD1D9552}" presName="parSpace" presStyleCnt="0"/>
      <dgm:spPr/>
    </dgm:pt>
    <dgm:pt modelId="{E60C19C4-AC52-4BAE-B805-208C4E189ED5}" type="pres">
      <dgm:prSet presAssocID="{BCAC699E-CDFD-4EC7-B8DE-8BFCC923AF57}" presName="parTxOnly" presStyleLbl="node1" presStyleIdx="4" presStyleCnt="5">
        <dgm:presLayoutVars>
          <dgm:bulletEnabled val="1"/>
        </dgm:presLayoutVars>
      </dgm:prSet>
      <dgm:spPr/>
      <dgm:t>
        <a:bodyPr/>
        <a:lstStyle/>
        <a:p>
          <a:endParaRPr lang="en-US"/>
        </a:p>
      </dgm:t>
    </dgm:pt>
  </dgm:ptLst>
  <dgm:cxnLst>
    <dgm:cxn modelId="{10925F2F-A220-45FE-B99C-9D99405C4245}" srcId="{90D618DD-8953-444A-A1F0-9FAA0B339A28}" destId="{2C66B3B5-6F3C-49D2-94D8-63D9CFE09E72}" srcOrd="2" destOrd="0" parTransId="{D59B43E4-8974-44B2-970C-BF8BC1BA8E12}" sibTransId="{B7A279F5-AA7E-4C96-B65B-5787DCDA33CC}"/>
    <dgm:cxn modelId="{8AE24305-AB85-45E8-9A28-7A9AD180DD48}" type="presOf" srcId="{80098046-818E-4BD2-BBA9-5CBCA7070302}" destId="{30562FD3-6E5A-49E8-8C31-6D50336D96AE}" srcOrd="0" destOrd="0" presId="urn:microsoft.com/office/officeart/2005/8/layout/hChevron3"/>
    <dgm:cxn modelId="{1A4E61B4-A845-42D8-A15F-2FBE52126B66}" type="presOf" srcId="{2C66B3B5-6F3C-49D2-94D8-63D9CFE09E72}" destId="{3D84FD49-E708-43B1-9A84-C4F0AB56B9D7}" srcOrd="0" destOrd="0" presId="urn:microsoft.com/office/officeart/2005/8/layout/hChevron3"/>
    <dgm:cxn modelId="{940C2773-83D2-4FC2-9332-9CD42770392F}" type="presOf" srcId="{D89EF456-F658-47E8-8F80-E778685166F9}" destId="{5885DFEC-1E17-4FAE-88F0-6F0345726347}" srcOrd="0" destOrd="0" presId="urn:microsoft.com/office/officeart/2005/8/layout/hChevron3"/>
    <dgm:cxn modelId="{6BB2804A-3E3E-4B74-844F-0581010F1416}" type="presOf" srcId="{90D618DD-8953-444A-A1F0-9FAA0B339A28}" destId="{C03AE5D3-D16D-48AF-8C3A-5F0F73E6AEE0}" srcOrd="0" destOrd="0" presId="urn:microsoft.com/office/officeart/2005/8/layout/hChevron3"/>
    <dgm:cxn modelId="{3A6AE911-EFEB-4672-9F35-92898B08CE71}" srcId="{90D618DD-8953-444A-A1F0-9FAA0B339A28}" destId="{BCAC699E-CDFD-4EC7-B8DE-8BFCC923AF57}" srcOrd="4" destOrd="0" parTransId="{DC81C177-C989-4FAE-8589-44908085458B}" sibTransId="{04EA85DB-8DEE-4A11-9852-8E594D9D0194}"/>
    <dgm:cxn modelId="{2526FED5-3AAC-41C8-B98C-031BD08EA7F5}" srcId="{90D618DD-8953-444A-A1F0-9FAA0B339A28}" destId="{D89EF456-F658-47E8-8F80-E778685166F9}" srcOrd="1" destOrd="0" parTransId="{CECE7067-6AD8-4E25-8093-75EBE9B499A1}" sibTransId="{D280982E-4DF3-47AD-8073-C9BEF3BFEA52}"/>
    <dgm:cxn modelId="{04FC1DAA-835B-45ED-B907-626DCD6E2A24}" srcId="{90D618DD-8953-444A-A1F0-9FAA0B339A28}" destId="{66719A1B-9D03-406D-B9BB-6AA7596D4EFD}" srcOrd="3" destOrd="0" parTransId="{7F28ECE7-A2C9-4447-8A65-7F5E9750A30A}" sibTransId="{7DAFA895-0887-4272-A8DF-4864BD1D9552}"/>
    <dgm:cxn modelId="{88B6E4F7-56A4-4F0F-80A5-A30ACC07D3EC}" type="presOf" srcId="{66719A1B-9D03-406D-B9BB-6AA7596D4EFD}" destId="{89465488-0FC6-4A46-93FD-A2EB627C1060}" srcOrd="0" destOrd="0" presId="urn:microsoft.com/office/officeart/2005/8/layout/hChevron3"/>
    <dgm:cxn modelId="{EFCA99F1-3498-41B8-94A0-7BB2AC412A90}" type="presOf" srcId="{BCAC699E-CDFD-4EC7-B8DE-8BFCC923AF57}" destId="{E60C19C4-AC52-4BAE-B805-208C4E189ED5}" srcOrd="0" destOrd="0" presId="urn:microsoft.com/office/officeart/2005/8/layout/hChevron3"/>
    <dgm:cxn modelId="{63D099C2-F37E-4CE1-92D9-14815B6AB188}" srcId="{90D618DD-8953-444A-A1F0-9FAA0B339A28}" destId="{80098046-818E-4BD2-BBA9-5CBCA7070302}" srcOrd="0" destOrd="0" parTransId="{A7764D81-8C08-40E7-8141-FB7F1E360F75}" sibTransId="{739BF64B-FF7E-437F-8A58-7253B9AC3464}"/>
    <dgm:cxn modelId="{2CEC4139-07B1-453A-BA41-37DA4E3399F1}" type="presParOf" srcId="{C03AE5D3-D16D-48AF-8C3A-5F0F73E6AEE0}" destId="{30562FD3-6E5A-49E8-8C31-6D50336D96AE}" srcOrd="0" destOrd="0" presId="urn:microsoft.com/office/officeart/2005/8/layout/hChevron3"/>
    <dgm:cxn modelId="{A332D3B1-149B-4BE8-812B-860329F7CFEE}" type="presParOf" srcId="{C03AE5D3-D16D-48AF-8C3A-5F0F73E6AEE0}" destId="{86527604-71B0-4A21-9751-760EA148309B}" srcOrd="1" destOrd="0" presId="urn:microsoft.com/office/officeart/2005/8/layout/hChevron3"/>
    <dgm:cxn modelId="{AB92B9CD-398D-4716-A1AC-214ED5FBA928}" type="presParOf" srcId="{C03AE5D3-D16D-48AF-8C3A-5F0F73E6AEE0}" destId="{5885DFEC-1E17-4FAE-88F0-6F0345726347}" srcOrd="2" destOrd="0" presId="urn:microsoft.com/office/officeart/2005/8/layout/hChevron3"/>
    <dgm:cxn modelId="{AF868C81-6119-4384-A00B-4FE0BE95EA9A}" type="presParOf" srcId="{C03AE5D3-D16D-48AF-8C3A-5F0F73E6AEE0}" destId="{1B1D6195-3CB9-4023-8BC4-522F78E81FEA}" srcOrd="3" destOrd="0" presId="urn:microsoft.com/office/officeart/2005/8/layout/hChevron3"/>
    <dgm:cxn modelId="{8E7A2DB0-E000-4B1B-981A-0D27E6F4B220}" type="presParOf" srcId="{C03AE5D3-D16D-48AF-8C3A-5F0F73E6AEE0}" destId="{3D84FD49-E708-43B1-9A84-C4F0AB56B9D7}" srcOrd="4" destOrd="0" presId="urn:microsoft.com/office/officeart/2005/8/layout/hChevron3"/>
    <dgm:cxn modelId="{E0CCF4A4-97F2-4247-BB16-C44C9F2CAEDA}" type="presParOf" srcId="{C03AE5D3-D16D-48AF-8C3A-5F0F73E6AEE0}" destId="{B15541F2-B56F-434F-80FC-F08C5C1BB696}" srcOrd="5" destOrd="0" presId="urn:microsoft.com/office/officeart/2005/8/layout/hChevron3"/>
    <dgm:cxn modelId="{021D72A8-22DC-43C8-98F4-9F496078BF51}" type="presParOf" srcId="{C03AE5D3-D16D-48AF-8C3A-5F0F73E6AEE0}" destId="{89465488-0FC6-4A46-93FD-A2EB627C1060}" srcOrd="6" destOrd="0" presId="urn:microsoft.com/office/officeart/2005/8/layout/hChevron3"/>
    <dgm:cxn modelId="{E0C15347-C780-414F-85FC-ADE548E79E9F}" type="presParOf" srcId="{C03AE5D3-D16D-48AF-8C3A-5F0F73E6AEE0}" destId="{ADD8BDCF-186E-427D-A03E-58A23B8464FE}" srcOrd="7" destOrd="0" presId="urn:microsoft.com/office/officeart/2005/8/layout/hChevron3"/>
    <dgm:cxn modelId="{646EC106-3730-4448-883B-9FAC66C944FD}" type="presParOf" srcId="{C03AE5D3-D16D-48AF-8C3A-5F0F73E6AEE0}" destId="{E60C19C4-AC52-4BAE-B805-208C4E189ED5}" srcOrd="8"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562FD3-6E5A-49E8-8C31-6D50336D96AE}">
      <dsp:nvSpPr>
        <dsp:cNvPr id="0" name=""/>
        <dsp:cNvSpPr/>
      </dsp:nvSpPr>
      <dsp:spPr>
        <a:xfrm>
          <a:off x="1384" y="2169515"/>
          <a:ext cx="2699089" cy="1079635"/>
        </a:xfrm>
        <a:prstGeom prst="homePlate">
          <a:avLst/>
        </a:prstGeom>
        <a:solidFill>
          <a:schemeClr val="accent6"/>
        </a:solidFill>
        <a:ln w="76200" cap="flat" cmpd="sng" algn="ctr">
          <a:solidFill>
            <a:schemeClr val="accent6">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26670" bIns="53340" numCol="1" spcCol="1270" anchor="ctr" anchorCtr="0">
          <a:noAutofit/>
        </a:bodyPr>
        <a:lstStyle/>
        <a:p>
          <a:pPr lvl="0" algn="ctr" defTabSz="889000">
            <a:lnSpc>
              <a:spcPct val="90000"/>
            </a:lnSpc>
            <a:spcBef>
              <a:spcPct val="0"/>
            </a:spcBef>
            <a:spcAft>
              <a:spcPct val="35000"/>
            </a:spcAft>
          </a:pPr>
          <a:r>
            <a:rPr lang="en-US" sz="2000" kern="1200" dirty="0" smtClean="0">
              <a:solidFill>
                <a:schemeClr val="tx1"/>
              </a:solidFill>
              <a:latin typeface="Calibri" panose="020F0502020204030204" pitchFamily="34" charset="0"/>
              <a:cs typeface="Calibri" panose="020F0502020204030204" pitchFamily="34" charset="0"/>
            </a:rPr>
            <a:t>Cost share basics</a:t>
          </a:r>
          <a:endParaRPr lang="en-US" sz="2000" kern="1200" dirty="0">
            <a:solidFill>
              <a:schemeClr val="tx1"/>
            </a:solidFill>
            <a:latin typeface="Calibri" panose="020F0502020204030204" pitchFamily="34" charset="0"/>
            <a:cs typeface="Calibri" panose="020F0502020204030204" pitchFamily="34" charset="0"/>
          </a:endParaRPr>
        </a:p>
      </dsp:txBody>
      <dsp:txXfrm>
        <a:off x="1384" y="2169515"/>
        <a:ext cx="2429180" cy="1079635"/>
      </dsp:txXfrm>
    </dsp:sp>
    <dsp:sp modelId="{5885DFEC-1E17-4FAE-88F0-6F0345726347}">
      <dsp:nvSpPr>
        <dsp:cNvPr id="0" name=""/>
        <dsp:cNvSpPr/>
      </dsp:nvSpPr>
      <dsp:spPr>
        <a:xfrm>
          <a:off x="2160655" y="2169515"/>
          <a:ext cx="2699089" cy="1079635"/>
        </a:xfrm>
        <a:prstGeom prst="chevron">
          <a:avLst/>
        </a:prstGeom>
        <a:solidFill>
          <a:schemeClr val="tx2">
            <a:lumMod val="90000"/>
          </a:schemeClr>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lvl="0" algn="ctr" defTabSz="889000">
            <a:lnSpc>
              <a:spcPct val="90000"/>
            </a:lnSpc>
            <a:spcBef>
              <a:spcPct val="0"/>
            </a:spcBef>
            <a:spcAft>
              <a:spcPct val="35000"/>
            </a:spcAft>
          </a:pPr>
          <a:r>
            <a:rPr lang="en-US" sz="2000" kern="1200" dirty="0" smtClean="0">
              <a:solidFill>
                <a:schemeClr val="tx1"/>
              </a:solidFill>
              <a:latin typeface="Calibri" panose="020F0502020204030204" pitchFamily="34" charset="0"/>
              <a:cs typeface="Calibri" panose="020F0502020204030204" pitchFamily="34" charset="0"/>
            </a:rPr>
            <a:t>Proposal &amp; Award</a:t>
          </a:r>
          <a:endParaRPr lang="en-US" sz="2000" kern="1200" dirty="0">
            <a:solidFill>
              <a:schemeClr val="tx1"/>
            </a:solidFill>
            <a:latin typeface="Calibri" panose="020F0502020204030204" pitchFamily="34" charset="0"/>
            <a:cs typeface="Calibri" panose="020F0502020204030204" pitchFamily="34" charset="0"/>
          </a:endParaRPr>
        </a:p>
      </dsp:txBody>
      <dsp:txXfrm>
        <a:off x="2700473" y="2169515"/>
        <a:ext cx="1619454" cy="1079635"/>
      </dsp:txXfrm>
    </dsp:sp>
    <dsp:sp modelId="{3D84FD49-E708-43B1-9A84-C4F0AB56B9D7}">
      <dsp:nvSpPr>
        <dsp:cNvPr id="0" name=""/>
        <dsp:cNvSpPr/>
      </dsp:nvSpPr>
      <dsp:spPr>
        <a:xfrm>
          <a:off x="4319926" y="2169515"/>
          <a:ext cx="2699089" cy="1079635"/>
        </a:xfrm>
        <a:prstGeom prst="chevron">
          <a:avLst/>
        </a:prstGeom>
        <a:solidFill>
          <a:schemeClr val="tx2">
            <a:lumMod val="90000"/>
          </a:schemeClr>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lvl="0" algn="ctr" defTabSz="889000">
            <a:lnSpc>
              <a:spcPct val="90000"/>
            </a:lnSpc>
            <a:spcBef>
              <a:spcPct val="0"/>
            </a:spcBef>
            <a:spcAft>
              <a:spcPct val="35000"/>
            </a:spcAft>
          </a:pPr>
          <a:r>
            <a:rPr lang="en-US" sz="2000" kern="1200" dirty="0" smtClean="0">
              <a:solidFill>
                <a:schemeClr val="tx1"/>
              </a:solidFill>
              <a:latin typeface="Calibri" panose="020F0502020204030204" pitchFamily="34" charset="0"/>
              <a:cs typeface="Calibri" panose="020F0502020204030204" pitchFamily="34" charset="0"/>
            </a:rPr>
            <a:t>Account Setup</a:t>
          </a:r>
          <a:endParaRPr lang="en-US" sz="2000" kern="1200" dirty="0">
            <a:solidFill>
              <a:schemeClr val="tx1"/>
            </a:solidFill>
            <a:latin typeface="Calibri" panose="020F0502020204030204" pitchFamily="34" charset="0"/>
            <a:cs typeface="Calibri" panose="020F0502020204030204" pitchFamily="34" charset="0"/>
          </a:endParaRPr>
        </a:p>
      </dsp:txBody>
      <dsp:txXfrm>
        <a:off x="4859744" y="2169515"/>
        <a:ext cx="1619454" cy="1079635"/>
      </dsp:txXfrm>
    </dsp:sp>
    <dsp:sp modelId="{89465488-0FC6-4A46-93FD-A2EB627C1060}">
      <dsp:nvSpPr>
        <dsp:cNvPr id="0" name=""/>
        <dsp:cNvSpPr/>
      </dsp:nvSpPr>
      <dsp:spPr>
        <a:xfrm>
          <a:off x="6479198" y="2169515"/>
          <a:ext cx="2699089" cy="1079635"/>
        </a:xfrm>
        <a:prstGeom prst="chevron">
          <a:avLst/>
        </a:prstGeom>
        <a:solidFill>
          <a:schemeClr val="tx2">
            <a:lumMod val="90000"/>
          </a:schemeClr>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lvl="0" algn="ctr" defTabSz="889000">
            <a:lnSpc>
              <a:spcPct val="90000"/>
            </a:lnSpc>
            <a:spcBef>
              <a:spcPct val="0"/>
            </a:spcBef>
            <a:spcAft>
              <a:spcPct val="35000"/>
            </a:spcAft>
          </a:pPr>
          <a:r>
            <a:rPr lang="en-US" sz="2000" kern="1200" dirty="0" smtClean="0">
              <a:solidFill>
                <a:schemeClr val="tx1"/>
              </a:solidFill>
              <a:latin typeface="Calibri" panose="020F0502020204030204" pitchFamily="34" charset="0"/>
              <a:cs typeface="Calibri" panose="020F0502020204030204" pitchFamily="34" charset="0"/>
            </a:rPr>
            <a:t>Tracking &amp; Management</a:t>
          </a:r>
          <a:endParaRPr lang="en-US" sz="2000" kern="1200" dirty="0">
            <a:solidFill>
              <a:schemeClr val="tx1"/>
            </a:solidFill>
            <a:latin typeface="Calibri" panose="020F0502020204030204" pitchFamily="34" charset="0"/>
            <a:cs typeface="Calibri" panose="020F0502020204030204" pitchFamily="34" charset="0"/>
          </a:endParaRPr>
        </a:p>
      </dsp:txBody>
      <dsp:txXfrm>
        <a:off x="7019016" y="2169515"/>
        <a:ext cx="1619454" cy="1079635"/>
      </dsp:txXfrm>
    </dsp:sp>
    <dsp:sp modelId="{E60C19C4-AC52-4BAE-B805-208C4E189ED5}">
      <dsp:nvSpPr>
        <dsp:cNvPr id="0" name=""/>
        <dsp:cNvSpPr/>
      </dsp:nvSpPr>
      <dsp:spPr>
        <a:xfrm>
          <a:off x="8638469" y="2169515"/>
          <a:ext cx="2699089" cy="1079635"/>
        </a:xfrm>
        <a:prstGeom prst="chevron">
          <a:avLst/>
        </a:prstGeom>
        <a:solidFill>
          <a:schemeClr val="tx2">
            <a:lumMod val="90000"/>
          </a:schemeClr>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lvl="0" algn="ctr" defTabSz="889000">
            <a:lnSpc>
              <a:spcPct val="90000"/>
            </a:lnSpc>
            <a:spcBef>
              <a:spcPct val="0"/>
            </a:spcBef>
            <a:spcAft>
              <a:spcPct val="35000"/>
            </a:spcAft>
          </a:pPr>
          <a:r>
            <a:rPr lang="en-US" sz="2000" kern="1200" dirty="0" smtClean="0">
              <a:solidFill>
                <a:schemeClr val="tx1"/>
              </a:solidFill>
              <a:latin typeface="Calibri" panose="020F0502020204030204" pitchFamily="34" charset="0"/>
              <a:cs typeface="Calibri" panose="020F0502020204030204" pitchFamily="34" charset="0"/>
            </a:rPr>
            <a:t>Reporting</a:t>
          </a:r>
          <a:endParaRPr lang="en-US" sz="2000" kern="1200" dirty="0">
            <a:solidFill>
              <a:schemeClr val="tx1"/>
            </a:solidFill>
            <a:latin typeface="Calibri" panose="020F0502020204030204" pitchFamily="34" charset="0"/>
            <a:cs typeface="Calibri" panose="020F0502020204030204" pitchFamily="34" charset="0"/>
          </a:endParaRPr>
        </a:p>
      </dsp:txBody>
      <dsp:txXfrm>
        <a:off x="9178287" y="2169515"/>
        <a:ext cx="1619454" cy="107963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709DBE-8A11-4958-8C1E-2C1AE29BAAF9}">
      <dsp:nvSpPr>
        <dsp:cNvPr id="0" name=""/>
        <dsp:cNvSpPr/>
      </dsp:nvSpPr>
      <dsp:spPr>
        <a:xfrm rot="16200000">
          <a:off x="-742202" y="1553404"/>
          <a:ext cx="2301776" cy="4869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29431" bIns="0" numCol="1" spcCol="1270" anchor="t" anchorCtr="0">
          <a:noAutofit/>
        </a:bodyPr>
        <a:lstStyle/>
        <a:p>
          <a:pPr lvl="0" algn="r" defTabSz="1644650">
            <a:lnSpc>
              <a:spcPct val="90000"/>
            </a:lnSpc>
            <a:spcBef>
              <a:spcPct val="0"/>
            </a:spcBef>
            <a:spcAft>
              <a:spcPct val="35000"/>
            </a:spcAft>
          </a:pPr>
          <a:endParaRPr lang="en-US" sz="3700" kern="1200" dirty="0"/>
        </a:p>
      </dsp:txBody>
      <dsp:txXfrm>
        <a:off x="-742202" y="1553404"/>
        <a:ext cx="2301776" cy="486914"/>
      </dsp:txXfrm>
    </dsp:sp>
    <dsp:sp modelId="{BED7B400-05F8-46DA-B321-44D5AD27096D}">
      <dsp:nvSpPr>
        <dsp:cNvPr id="0" name=""/>
        <dsp:cNvSpPr/>
      </dsp:nvSpPr>
      <dsp:spPr>
        <a:xfrm>
          <a:off x="652143" y="645973"/>
          <a:ext cx="4631773" cy="2301776"/>
        </a:xfrm>
        <a:prstGeom prst="rect">
          <a:avLst/>
        </a:prstGeom>
        <a:solidFill>
          <a:schemeClr val="bg2">
            <a:lumMod val="60000"/>
            <a:lumOff val="4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9136" tIns="429431" rIns="199136" bIns="199136" numCol="1" spcCol="1270" anchor="t" anchorCtr="0">
          <a:noAutofit/>
        </a:bodyPr>
        <a:lstStyle/>
        <a:p>
          <a:pPr marL="285750" lvl="1" indent="-285750" algn="l" defTabSz="1244600">
            <a:lnSpc>
              <a:spcPct val="90000"/>
            </a:lnSpc>
            <a:spcBef>
              <a:spcPct val="0"/>
            </a:spcBef>
            <a:spcAft>
              <a:spcPct val="15000"/>
            </a:spcAft>
            <a:buChar char="••"/>
          </a:pPr>
          <a:r>
            <a:rPr lang="en-US" sz="2800" kern="1200" dirty="0" smtClean="0">
              <a:latin typeface="Calibri" panose="020F0502020204030204" pitchFamily="34" charset="0"/>
              <a:cs typeface="Calibri" panose="020F0502020204030204" pitchFamily="34" charset="0"/>
            </a:rPr>
            <a:t>Operating budgets</a:t>
          </a:r>
          <a:endParaRPr lang="en-US" sz="2800" kern="1200" dirty="0">
            <a:latin typeface="Calibri" panose="020F0502020204030204" pitchFamily="34" charset="0"/>
            <a:cs typeface="Calibri" panose="020F0502020204030204" pitchFamily="34" charset="0"/>
          </a:endParaRPr>
        </a:p>
        <a:p>
          <a:pPr marL="285750" lvl="1" indent="-285750" algn="l" defTabSz="1244600">
            <a:lnSpc>
              <a:spcPct val="90000"/>
            </a:lnSpc>
            <a:spcBef>
              <a:spcPct val="0"/>
            </a:spcBef>
            <a:spcAft>
              <a:spcPct val="15000"/>
            </a:spcAft>
            <a:buChar char="••"/>
          </a:pPr>
          <a:r>
            <a:rPr lang="en-US" sz="2800" kern="1200" dirty="0" smtClean="0">
              <a:latin typeface="Calibri" panose="020F0502020204030204" pitchFamily="34" charset="0"/>
              <a:cs typeface="Calibri" panose="020F0502020204030204" pitchFamily="34" charset="0"/>
            </a:rPr>
            <a:t>Other department’s designated funds</a:t>
          </a:r>
          <a:endParaRPr lang="en-US" sz="2800" kern="1200" dirty="0">
            <a:latin typeface="Calibri" panose="020F0502020204030204" pitchFamily="34" charset="0"/>
            <a:cs typeface="Calibri" panose="020F0502020204030204" pitchFamily="34" charset="0"/>
          </a:endParaRPr>
        </a:p>
      </dsp:txBody>
      <dsp:txXfrm>
        <a:off x="652143" y="645973"/>
        <a:ext cx="4631773" cy="2301776"/>
      </dsp:txXfrm>
    </dsp:sp>
    <dsp:sp modelId="{A50936D4-6E29-464C-BC52-06750641FAAD}">
      <dsp:nvSpPr>
        <dsp:cNvPr id="0" name=""/>
        <dsp:cNvSpPr/>
      </dsp:nvSpPr>
      <dsp:spPr>
        <a:xfrm>
          <a:off x="165228" y="3246"/>
          <a:ext cx="973828" cy="973828"/>
        </a:xfrm>
        <a:prstGeom prst="rect">
          <a:avLst/>
        </a:prstGeom>
        <a:blipFill>
          <a:blip xmlns:r="http://schemas.openxmlformats.org/officeDocument/2006/relationships" r:embed="rId1">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0B16BE-5466-4C1E-B842-93535372658D}">
      <dsp:nvSpPr>
        <dsp:cNvPr id="0" name=""/>
        <dsp:cNvSpPr/>
      </dsp:nvSpPr>
      <dsp:spPr>
        <a:xfrm rot="16200000">
          <a:off x="-541220" y="1553404"/>
          <a:ext cx="2301776" cy="4869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29431" bIns="0" numCol="1" spcCol="1270" anchor="t" anchorCtr="0">
          <a:noAutofit/>
        </a:bodyPr>
        <a:lstStyle/>
        <a:p>
          <a:pPr lvl="0" algn="r" defTabSz="1644650">
            <a:lnSpc>
              <a:spcPct val="90000"/>
            </a:lnSpc>
            <a:spcBef>
              <a:spcPct val="0"/>
            </a:spcBef>
            <a:spcAft>
              <a:spcPct val="35000"/>
            </a:spcAft>
          </a:pPr>
          <a:endParaRPr lang="en-US" sz="3700" kern="1200" dirty="0"/>
        </a:p>
      </dsp:txBody>
      <dsp:txXfrm>
        <a:off x="-541220" y="1553404"/>
        <a:ext cx="2301776" cy="486914"/>
      </dsp:txXfrm>
    </dsp:sp>
    <dsp:sp modelId="{452F54A8-33E2-421C-B0A5-65D1F42CC1EF}">
      <dsp:nvSpPr>
        <dsp:cNvPr id="0" name=""/>
        <dsp:cNvSpPr/>
      </dsp:nvSpPr>
      <dsp:spPr>
        <a:xfrm>
          <a:off x="853125" y="645973"/>
          <a:ext cx="4649738" cy="2301776"/>
        </a:xfrm>
        <a:prstGeom prst="rect">
          <a:avLst/>
        </a:prstGeom>
        <a:solidFill>
          <a:schemeClr val="bg2">
            <a:lumMod val="60000"/>
            <a:lumOff val="4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0688" tIns="429431" rIns="170688" bIns="170688" numCol="1" spcCol="1270" anchor="t" anchorCtr="0">
          <a:noAutofit/>
        </a:bodyPr>
        <a:lstStyle/>
        <a:p>
          <a:pPr marL="228600" lvl="1" indent="-228600" algn="l" defTabSz="1066800">
            <a:lnSpc>
              <a:spcPct val="90000"/>
            </a:lnSpc>
            <a:spcBef>
              <a:spcPct val="0"/>
            </a:spcBef>
            <a:spcAft>
              <a:spcPct val="15000"/>
            </a:spcAft>
            <a:buChar char="••"/>
          </a:pPr>
          <a:r>
            <a:rPr lang="en-US" sz="2400" kern="1200" dirty="0" smtClean="0">
              <a:latin typeface="Calibri" panose="020F0502020204030204" pitchFamily="34" charset="0"/>
              <a:cs typeface="Calibri" panose="020F0502020204030204" pitchFamily="34" charset="0"/>
            </a:rPr>
            <a:t>Waived F&amp;A costs</a:t>
          </a:r>
          <a:endParaRPr lang="en-US" sz="2400" kern="1200" dirty="0">
            <a:latin typeface="Calibri" panose="020F0502020204030204" pitchFamily="34" charset="0"/>
            <a:cs typeface="Calibri" panose="020F0502020204030204" pitchFamily="34" charset="0"/>
          </a:endParaRPr>
        </a:p>
        <a:p>
          <a:pPr marL="228600" lvl="1" indent="-228600" algn="l" defTabSz="1066800">
            <a:lnSpc>
              <a:spcPct val="90000"/>
            </a:lnSpc>
            <a:spcBef>
              <a:spcPct val="0"/>
            </a:spcBef>
            <a:spcAft>
              <a:spcPct val="15000"/>
            </a:spcAft>
            <a:buChar char="••"/>
          </a:pPr>
          <a:r>
            <a:rPr lang="en-US" sz="2400" kern="1200" dirty="0" smtClean="0">
              <a:latin typeface="Calibri" panose="020F0502020204030204" pitchFamily="34" charset="0"/>
              <a:cs typeface="Calibri" panose="020F0502020204030204" pitchFamily="34" charset="0"/>
            </a:rPr>
            <a:t>Third party contributions</a:t>
          </a:r>
        </a:p>
        <a:p>
          <a:pPr marL="228600" lvl="1" indent="-228600" algn="l" defTabSz="1066800">
            <a:lnSpc>
              <a:spcPct val="90000"/>
            </a:lnSpc>
            <a:spcBef>
              <a:spcPct val="0"/>
            </a:spcBef>
            <a:spcAft>
              <a:spcPct val="15000"/>
            </a:spcAft>
            <a:buChar char="••"/>
          </a:pPr>
          <a:r>
            <a:rPr lang="en-US" sz="2400" kern="1200" dirty="0" smtClean="0">
              <a:latin typeface="Calibri" panose="020F0502020204030204" pitchFamily="34" charset="0"/>
              <a:cs typeface="Calibri" panose="020F0502020204030204" pitchFamily="34" charset="0"/>
            </a:rPr>
            <a:t>Equipment use without charge</a:t>
          </a:r>
        </a:p>
        <a:p>
          <a:pPr marL="228600" lvl="1" indent="-228600" algn="l" defTabSz="1066800">
            <a:lnSpc>
              <a:spcPct val="90000"/>
            </a:lnSpc>
            <a:spcBef>
              <a:spcPct val="0"/>
            </a:spcBef>
            <a:spcAft>
              <a:spcPct val="15000"/>
            </a:spcAft>
            <a:buChar char="••"/>
          </a:pPr>
          <a:r>
            <a:rPr lang="en-US" sz="2400" kern="1200" dirty="0" smtClean="0">
              <a:latin typeface="Calibri" panose="020F0502020204030204" pitchFamily="34" charset="0"/>
              <a:cs typeface="Calibri" panose="020F0502020204030204" pitchFamily="34" charset="0"/>
            </a:rPr>
            <a:t>Donated labor, services, materials, or space</a:t>
          </a:r>
        </a:p>
      </dsp:txBody>
      <dsp:txXfrm>
        <a:off x="853125" y="645973"/>
        <a:ext cx="4649738" cy="2301776"/>
      </dsp:txXfrm>
    </dsp:sp>
    <dsp:sp modelId="{0EFD571A-D3D5-4639-A979-E23E173112F4}">
      <dsp:nvSpPr>
        <dsp:cNvPr id="0" name=""/>
        <dsp:cNvSpPr/>
      </dsp:nvSpPr>
      <dsp:spPr>
        <a:xfrm>
          <a:off x="366210" y="3246"/>
          <a:ext cx="973828" cy="973828"/>
        </a:xfrm>
        <a:prstGeom prst="rect">
          <a:avLst/>
        </a:prstGeom>
        <a:blipFill dpi="0" rotWithShape="1">
          <a:blip xmlns:r="http://schemas.openxmlformats.org/officeDocument/2006/relationships" r:embed="rId1">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562FD3-6E5A-49E8-8C31-6D50336D96AE}">
      <dsp:nvSpPr>
        <dsp:cNvPr id="0" name=""/>
        <dsp:cNvSpPr/>
      </dsp:nvSpPr>
      <dsp:spPr>
        <a:xfrm>
          <a:off x="1384" y="2169515"/>
          <a:ext cx="2699089" cy="1079635"/>
        </a:xfrm>
        <a:prstGeom prst="homePlate">
          <a:avLst/>
        </a:prstGeom>
        <a:solidFill>
          <a:schemeClr val="accent6">
            <a:lumMod val="40000"/>
            <a:lumOff val="60000"/>
          </a:schemeClr>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26670" bIns="53340" numCol="1" spcCol="1270" anchor="ctr" anchorCtr="0">
          <a:noAutofit/>
        </a:bodyPr>
        <a:lstStyle/>
        <a:p>
          <a:pPr lvl="0" algn="ctr" defTabSz="889000">
            <a:lnSpc>
              <a:spcPct val="90000"/>
            </a:lnSpc>
            <a:spcBef>
              <a:spcPct val="0"/>
            </a:spcBef>
            <a:spcAft>
              <a:spcPct val="35000"/>
            </a:spcAft>
          </a:pPr>
          <a:r>
            <a:rPr lang="en-US" sz="2000" kern="1200" dirty="0" smtClean="0">
              <a:solidFill>
                <a:schemeClr val="tx1"/>
              </a:solidFill>
              <a:latin typeface="Calibri" panose="020F0502020204030204" pitchFamily="34" charset="0"/>
              <a:cs typeface="Calibri" panose="020F0502020204030204" pitchFamily="34" charset="0"/>
            </a:rPr>
            <a:t>Cost share basics</a:t>
          </a:r>
          <a:endParaRPr lang="en-US" sz="2000" kern="1200" dirty="0">
            <a:solidFill>
              <a:schemeClr val="tx1"/>
            </a:solidFill>
            <a:latin typeface="Calibri" panose="020F0502020204030204" pitchFamily="34" charset="0"/>
            <a:cs typeface="Calibri" panose="020F0502020204030204" pitchFamily="34" charset="0"/>
          </a:endParaRPr>
        </a:p>
      </dsp:txBody>
      <dsp:txXfrm>
        <a:off x="1384" y="2169515"/>
        <a:ext cx="2429180" cy="1079635"/>
      </dsp:txXfrm>
    </dsp:sp>
    <dsp:sp modelId="{5885DFEC-1E17-4FAE-88F0-6F0345726347}">
      <dsp:nvSpPr>
        <dsp:cNvPr id="0" name=""/>
        <dsp:cNvSpPr/>
      </dsp:nvSpPr>
      <dsp:spPr>
        <a:xfrm>
          <a:off x="2160655" y="2169515"/>
          <a:ext cx="2699089" cy="1079635"/>
        </a:xfrm>
        <a:prstGeom prst="chevron">
          <a:avLst/>
        </a:prstGeom>
        <a:solidFill>
          <a:schemeClr val="accent6"/>
        </a:solidFill>
        <a:ln w="76200" cap="flat" cmpd="sng" algn="ctr">
          <a:solidFill>
            <a:schemeClr val="accent6">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lvl="0" algn="ctr" defTabSz="889000">
            <a:lnSpc>
              <a:spcPct val="90000"/>
            </a:lnSpc>
            <a:spcBef>
              <a:spcPct val="0"/>
            </a:spcBef>
            <a:spcAft>
              <a:spcPct val="35000"/>
            </a:spcAft>
          </a:pPr>
          <a:r>
            <a:rPr lang="en-US" sz="2000" kern="1200" dirty="0" smtClean="0">
              <a:solidFill>
                <a:schemeClr val="tx1"/>
              </a:solidFill>
              <a:latin typeface="Calibri" panose="020F0502020204030204" pitchFamily="34" charset="0"/>
              <a:cs typeface="Calibri" panose="020F0502020204030204" pitchFamily="34" charset="0"/>
            </a:rPr>
            <a:t>Proposal &amp; Award</a:t>
          </a:r>
          <a:endParaRPr lang="en-US" sz="2000" kern="1200" dirty="0">
            <a:solidFill>
              <a:schemeClr val="tx1"/>
            </a:solidFill>
            <a:latin typeface="Calibri" panose="020F0502020204030204" pitchFamily="34" charset="0"/>
            <a:cs typeface="Calibri" panose="020F0502020204030204" pitchFamily="34" charset="0"/>
          </a:endParaRPr>
        </a:p>
      </dsp:txBody>
      <dsp:txXfrm>
        <a:off x="2700473" y="2169515"/>
        <a:ext cx="1619454" cy="1079635"/>
      </dsp:txXfrm>
    </dsp:sp>
    <dsp:sp modelId="{3D84FD49-E708-43B1-9A84-C4F0AB56B9D7}">
      <dsp:nvSpPr>
        <dsp:cNvPr id="0" name=""/>
        <dsp:cNvSpPr/>
      </dsp:nvSpPr>
      <dsp:spPr>
        <a:xfrm>
          <a:off x="4319926" y="2169515"/>
          <a:ext cx="2699089" cy="1079635"/>
        </a:xfrm>
        <a:prstGeom prst="chevron">
          <a:avLst/>
        </a:prstGeom>
        <a:solidFill>
          <a:schemeClr val="tx2">
            <a:lumMod val="90000"/>
          </a:schemeClr>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lvl="0" algn="ctr" defTabSz="889000">
            <a:lnSpc>
              <a:spcPct val="90000"/>
            </a:lnSpc>
            <a:spcBef>
              <a:spcPct val="0"/>
            </a:spcBef>
            <a:spcAft>
              <a:spcPct val="35000"/>
            </a:spcAft>
          </a:pPr>
          <a:r>
            <a:rPr lang="en-US" sz="2000" kern="1200" dirty="0" smtClean="0">
              <a:solidFill>
                <a:schemeClr val="tx1"/>
              </a:solidFill>
              <a:latin typeface="Calibri" panose="020F0502020204030204" pitchFamily="34" charset="0"/>
              <a:cs typeface="Calibri" panose="020F0502020204030204" pitchFamily="34" charset="0"/>
            </a:rPr>
            <a:t>Account Setup</a:t>
          </a:r>
          <a:endParaRPr lang="en-US" sz="2000" kern="1200" dirty="0">
            <a:solidFill>
              <a:schemeClr val="tx1"/>
            </a:solidFill>
            <a:latin typeface="Calibri" panose="020F0502020204030204" pitchFamily="34" charset="0"/>
            <a:cs typeface="Calibri" panose="020F0502020204030204" pitchFamily="34" charset="0"/>
          </a:endParaRPr>
        </a:p>
      </dsp:txBody>
      <dsp:txXfrm>
        <a:off x="4859744" y="2169515"/>
        <a:ext cx="1619454" cy="1079635"/>
      </dsp:txXfrm>
    </dsp:sp>
    <dsp:sp modelId="{89465488-0FC6-4A46-93FD-A2EB627C1060}">
      <dsp:nvSpPr>
        <dsp:cNvPr id="0" name=""/>
        <dsp:cNvSpPr/>
      </dsp:nvSpPr>
      <dsp:spPr>
        <a:xfrm>
          <a:off x="6479198" y="2169515"/>
          <a:ext cx="2699089" cy="1079635"/>
        </a:xfrm>
        <a:prstGeom prst="chevron">
          <a:avLst/>
        </a:prstGeom>
        <a:solidFill>
          <a:schemeClr val="tx2">
            <a:lumMod val="90000"/>
          </a:schemeClr>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lvl="0" algn="ctr" defTabSz="889000">
            <a:lnSpc>
              <a:spcPct val="90000"/>
            </a:lnSpc>
            <a:spcBef>
              <a:spcPct val="0"/>
            </a:spcBef>
            <a:spcAft>
              <a:spcPct val="35000"/>
            </a:spcAft>
          </a:pPr>
          <a:r>
            <a:rPr lang="en-US" sz="2000" kern="1200" dirty="0" smtClean="0">
              <a:solidFill>
                <a:schemeClr val="tx1"/>
              </a:solidFill>
              <a:latin typeface="Calibri" panose="020F0502020204030204" pitchFamily="34" charset="0"/>
              <a:cs typeface="Calibri" panose="020F0502020204030204" pitchFamily="34" charset="0"/>
            </a:rPr>
            <a:t>Tracking &amp; Management</a:t>
          </a:r>
          <a:endParaRPr lang="en-US" sz="2000" kern="1200" dirty="0">
            <a:solidFill>
              <a:schemeClr val="tx1"/>
            </a:solidFill>
            <a:latin typeface="Calibri" panose="020F0502020204030204" pitchFamily="34" charset="0"/>
            <a:cs typeface="Calibri" panose="020F0502020204030204" pitchFamily="34" charset="0"/>
          </a:endParaRPr>
        </a:p>
      </dsp:txBody>
      <dsp:txXfrm>
        <a:off x="7019016" y="2169515"/>
        <a:ext cx="1619454" cy="1079635"/>
      </dsp:txXfrm>
    </dsp:sp>
    <dsp:sp modelId="{E60C19C4-AC52-4BAE-B805-208C4E189ED5}">
      <dsp:nvSpPr>
        <dsp:cNvPr id="0" name=""/>
        <dsp:cNvSpPr/>
      </dsp:nvSpPr>
      <dsp:spPr>
        <a:xfrm>
          <a:off x="8638469" y="2169515"/>
          <a:ext cx="2699089" cy="1079635"/>
        </a:xfrm>
        <a:prstGeom prst="chevron">
          <a:avLst/>
        </a:prstGeom>
        <a:solidFill>
          <a:schemeClr val="tx2">
            <a:lumMod val="90000"/>
          </a:schemeClr>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lvl="0" algn="ctr" defTabSz="889000">
            <a:lnSpc>
              <a:spcPct val="90000"/>
            </a:lnSpc>
            <a:spcBef>
              <a:spcPct val="0"/>
            </a:spcBef>
            <a:spcAft>
              <a:spcPct val="35000"/>
            </a:spcAft>
          </a:pPr>
          <a:r>
            <a:rPr lang="en-US" sz="2000" kern="1200" dirty="0" smtClean="0">
              <a:solidFill>
                <a:schemeClr val="tx1"/>
              </a:solidFill>
              <a:latin typeface="Calibri" panose="020F0502020204030204" pitchFamily="34" charset="0"/>
              <a:cs typeface="Calibri" panose="020F0502020204030204" pitchFamily="34" charset="0"/>
            </a:rPr>
            <a:t>Reporting</a:t>
          </a:r>
          <a:endParaRPr lang="en-US" sz="2000" kern="1200" dirty="0">
            <a:solidFill>
              <a:schemeClr val="tx1"/>
            </a:solidFill>
            <a:latin typeface="Calibri" panose="020F0502020204030204" pitchFamily="34" charset="0"/>
            <a:cs typeface="Calibri" panose="020F0502020204030204" pitchFamily="34" charset="0"/>
          </a:endParaRPr>
        </a:p>
      </dsp:txBody>
      <dsp:txXfrm>
        <a:off x="9178287" y="2169515"/>
        <a:ext cx="1619454" cy="107963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54DF36-B79E-44D4-9F97-F3D3A8942AF5}">
      <dsp:nvSpPr>
        <dsp:cNvPr id="0" name=""/>
        <dsp:cNvSpPr/>
      </dsp:nvSpPr>
      <dsp:spPr>
        <a:xfrm>
          <a:off x="1741335" y="45172"/>
          <a:ext cx="2168276" cy="2168276"/>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r>
            <a:rPr lang="en-US" sz="1700" kern="1200" dirty="0" smtClean="0">
              <a:latin typeface="Open Sans Extrabold" panose="020B0906030804020204" pitchFamily="34" charset="0"/>
              <a:ea typeface="Open Sans Extrabold" panose="020B0906030804020204" pitchFamily="34" charset="0"/>
              <a:cs typeface="Open Sans Extrabold" panose="020B0906030804020204" pitchFamily="34" charset="0"/>
            </a:rPr>
            <a:t>Mandatory</a:t>
          </a:r>
          <a:endParaRPr lang="en-US" sz="1700" kern="1200" dirty="0">
            <a:latin typeface="Open Sans Extrabold" panose="020B0906030804020204" pitchFamily="34" charset="0"/>
            <a:ea typeface="Open Sans Extrabold" panose="020B0906030804020204" pitchFamily="34" charset="0"/>
            <a:cs typeface="Open Sans Extrabold" panose="020B0906030804020204" pitchFamily="34" charset="0"/>
          </a:endParaRPr>
        </a:p>
      </dsp:txBody>
      <dsp:txXfrm>
        <a:off x="2030439" y="424620"/>
        <a:ext cx="1590069" cy="975724"/>
      </dsp:txXfrm>
    </dsp:sp>
    <dsp:sp modelId="{747A5E83-0AD7-4F68-8760-0168A462EB9E}">
      <dsp:nvSpPr>
        <dsp:cNvPr id="0" name=""/>
        <dsp:cNvSpPr/>
      </dsp:nvSpPr>
      <dsp:spPr>
        <a:xfrm>
          <a:off x="2523722" y="1400345"/>
          <a:ext cx="2168276" cy="2168276"/>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r>
            <a:rPr lang="en-US" sz="1700" kern="1200" dirty="0" smtClean="0">
              <a:latin typeface="Open Sans Extrabold" panose="020B0906030804020204" pitchFamily="34" charset="0"/>
              <a:ea typeface="Open Sans Extrabold" panose="020B0906030804020204" pitchFamily="34" charset="0"/>
              <a:cs typeface="Open Sans Extrabold" panose="020B0906030804020204" pitchFamily="34" charset="0"/>
            </a:rPr>
            <a:t>Voluntary Uncommitted</a:t>
          </a:r>
          <a:endParaRPr lang="en-US" sz="1700" kern="1200" dirty="0">
            <a:latin typeface="Open Sans Extrabold" panose="020B0906030804020204" pitchFamily="34" charset="0"/>
            <a:ea typeface="Open Sans Extrabold" panose="020B0906030804020204" pitchFamily="34" charset="0"/>
            <a:cs typeface="Open Sans Extrabold" panose="020B0906030804020204" pitchFamily="34" charset="0"/>
          </a:endParaRPr>
        </a:p>
      </dsp:txBody>
      <dsp:txXfrm>
        <a:off x="3186853" y="1960483"/>
        <a:ext cx="1300965" cy="1192552"/>
      </dsp:txXfrm>
    </dsp:sp>
    <dsp:sp modelId="{C7F669C1-638E-4BE0-8637-2543A03E328B}">
      <dsp:nvSpPr>
        <dsp:cNvPr id="0" name=""/>
        <dsp:cNvSpPr/>
      </dsp:nvSpPr>
      <dsp:spPr>
        <a:xfrm>
          <a:off x="958949" y="1400345"/>
          <a:ext cx="2168276" cy="2168276"/>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r>
            <a:rPr lang="en-US" sz="1700" kern="1200" dirty="0" smtClean="0">
              <a:latin typeface="Open Sans Extrabold" panose="020B0906030804020204" pitchFamily="34" charset="0"/>
              <a:ea typeface="Open Sans Extrabold" panose="020B0906030804020204" pitchFamily="34" charset="0"/>
              <a:cs typeface="Open Sans Extrabold" panose="020B0906030804020204" pitchFamily="34" charset="0"/>
            </a:rPr>
            <a:t>Voluntary Committed</a:t>
          </a:r>
          <a:endParaRPr lang="en-US" sz="1700" kern="1200" dirty="0">
            <a:latin typeface="Open Sans Extrabold" panose="020B0906030804020204" pitchFamily="34" charset="0"/>
            <a:ea typeface="Open Sans Extrabold" panose="020B0906030804020204" pitchFamily="34" charset="0"/>
            <a:cs typeface="Open Sans Extrabold" panose="020B0906030804020204" pitchFamily="34" charset="0"/>
          </a:endParaRPr>
        </a:p>
      </dsp:txBody>
      <dsp:txXfrm>
        <a:off x="1163128" y="1960483"/>
        <a:ext cx="1300965" cy="119255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2B9406-658D-43BE-9683-D9F9F89490B2}">
      <dsp:nvSpPr>
        <dsp:cNvPr id="0" name=""/>
        <dsp:cNvSpPr/>
      </dsp:nvSpPr>
      <dsp:spPr>
        <a:xfrm>
          <a:off x="1177" y="0"/>
          <a:ext cx="3062021" cy="253188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Example </a:t>
          </a:r>
          <a:r>
            <a:rPr lang="en-US" sz="1600" kern="1200" dirty="0" smtClean="0"/>
            <a:t>A --- % of Sponsor Cost</a:t>
          </a:r>
          <a:endParaRPr lang="en-US" sz="1600" kern="1200" dirty="0"/>
        </a:p>
      </dsp:txBody>
      <dsp:txXfrm>
        <a:off x="1177" y="0"/>
        <a:ext cx="3062021" cy="759566"/>
      </dsp:txXfrm>
    </dsp:sp>
    <dsp:sp modelId="{07868310-182F-4C20-BBB1-6DA5846E4684}">
      <dsp:nvSpPr>
        <dsp:cNvPr id="0" name=""/>
        <dsp:cNvSpPr/>
      </dsp:nvSpPr>
      <dsp:spPr>
        <a:xfrm>
          <a:off x="307379" y="759566"/>
          <a:ext cx="2449617" cy="164572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68580" rIns="91440" bIns="68580" numCol="1" spcCol="1270" anchor="ctr" anchorCtr="0">
          <a:noAutofit/>
        </a:bodyPr>
        <a:lstStyle/>
        <a:p>
          <a:pPr lvl="0" algn="ctr" defTabSz="1600200">
            <a:lnSpc>
              <a:spcPct val="90000"/>
            </a:lnSpc>
            <a:spcBef>
              <a:spcPct val="0"/>
            </a:spcBef>
            <a:spcAft>
              <a:spcPct val="35000"/>
            </a:spcAft>
          </a:pPr>
          <a:r>
            <a:rPr lang="en-US" sz="3600" kern="1200" dirty="0" smtClean="0"/>
            <a:t>$6,000 cost share</a:t>
          </a:r>
          <a:endParaRPr lang="en-US" sz="3600" kern="1200" dirty="0"/>
        </a:p>
      </dsp:txBody>
      <dsp:txXfrm>
        <a:off x="355581" y="807768"/>
        <a:ext cx="2353213" cy="1549322"/>
      </dsp:txXfrm>
    </dsp:sp>
    <dsp:sp modelId="{FD3E497E-0FB2-4053-8C99-E3E1C8134145}">
      <dsp:nvSpPr>
        <dsp:cNvPr id="0" name=""/>
        <dsp:cNvSpPr/>
      </dsp:nvSpPr>
      <dsp:spPr>
        <a:xfrm>
          <a:off x="3292850" y="0"/>
          <a:ext cx="3062021" cy="253188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Example </a:t>
          </a:r>
          <a:r>
            <a:rPr lang="en-US" sz="1600" kern="1200" dirty="0" smtClean="0"/>
            <a:t>B --- % of Total Project Cost</a:t>
          </a:r>
          <a:endParaRPr lang="en-US" sz="1600" kern="1200" dirty="0"/>
        </a:p>
      </dsp:txBody>
      <dsp:txXfrm>
        <a:off x="3292850" y="0"/>
        <a:ext cx="3062021" cy="759566"/>
      </dsp:txXfrm>
    </dsp:sp>
    <dsp:sp modelId="{E7F0C450-4AEA-47D9-8335-493BA20573E1}">
      <dsp:nvSpPr>
        <dsp:cNvPr id="0" name=""/>
        <dsp:cNvSpPr/>
      </dsp:nvSpPr>
      <dsp:spPr>
        <a:xfrm>
          <a:off x="3599052" y="759566"/>
          <a:ext cx="2449617" cy="164572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68580" rIns="91440" bIns="68580" numCol="1" spcCol="1270" anchor="ctr" anchorCtr="0">
          <a:noAutofit/>
        </a:bodyPr>
        <a:lstStyle/>
        <a:p>
          <a:pPr lvl="0" algn="ctr" defTabSz="1600200">
            <a:lnSpc>
              <a:spcPct val="90000"/>
            </a:lnSpc>
            <a:spcBef>
              <a:spcPct val="0"/>
            </a:spcBef>
            <a:spcAft>
              <a:spcPct val="35000"/>
            </a:spcAft>
          </a:pPr>
          <a:r>
            <a:rPr lang="en-US" sz="3600" kern="1200" dirty="0" smtClean="0"/>
            <a:t>$7,500 cost share</a:t>
          </a:r>
          <a:endParaRPr lang="en-US" sz="3600" kern="1200" dirty="0"/>
        </a:p>
      </dsp:txBody>
      <dsp:txXfrm>
        <a:off x="3647254" y="807768"/>
        <a:ext cx="2353213" cy="1549322"/>
      </dsp:txXfrm>
    </dsp:sp>
    <dsp:sp modelId="{C33EE5B2-634A-48F6-8932-899C823543EE}">
      <dsp:nvSpPr>
        <dsp:cNvPr id="0" name=""/>
        <dsp:cNvSpPr/>
      </dsp:nvSpPr>
      <dsp:spPr>
        <a:xfrm>
          <a:off x="6585701" y="0"/>
          <a:ext cx="3062021" cy="253188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Example </a:t>
          </a:r>
          <a:r>
            <a:rPr lang="en-US" sz="1600" kern="1200" dirty="0" smtClean="0"/>
            <a:t>C --- % when Total Project is capped at known amount</a:t>
          </a:r>
          <a:endParaRPr lang="en-US" sz="1600" kern="1200" dirty="0"/>
        </a:p>
      </dsp:txBody>
      <dsp:txXfrm>
        <a:off x="6585701" y="0"/>
        <a:ext cx="3062021" cy="759566"/>
      </dsp:txXfrm>
    </dsp:sp>
    <dsp:sp modelId="{F5E44E75-3A5B-4491-B05A-B706A72E4141}">
      <dsp:nvSpPr>
        <dsp:cNvPr id="0" name=""/>
        <dsp:cNvSpPr/>
      </dsp:nvSpPr>
      <dsp:spPr>
        <a:xfrm>
          <a:off x="6890725" y="759566"/>
          <a:ext cx="2449617" cy="164572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68580" rIns="91440" bIns="68580" numCol="1" spcCol="1270" anchor="ctr" anchorCtr="0">
          <a:noAutofit/>
        </a:bodyPr>
        <a:lstStyle/>
        <a:p>
          <a:pPr lvl="0" algn="ctr" defTabSz="1600200">
            <a:lnSpc>
              <a:spcPct val="90000"/>
            </a:lnSpc>
            <a:spcBef>
              <a:spcPct val="0"/>
            </a:spcBef>
            <a:spcAft>
              <a:spcPct val="35000"/>
            </a:spcAft>
          </a:pPr>
          <a:r>
            <a:rPr lang="en-US" sz="3600" kern="1200" dirty="0" smtClean="0"/>
            <a:t>$5,000 cost share</a:t>
          </a:r>
          <a:endParaRPr lang="en-US" sz="3600" kern="1200" dirty="0"/>
        </a:p>
      </dsp:txBody>
      <dsp:txXfrm>
        <a:off x="6938927" y="807768"/>
        <a:ext cx="2353213" cy="154932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562FD3-6E5A-49E8-8C31-6D50336D96AE}">
      <dsp:nvSpPr>
        <dsp:cNvPr id="0" name=""/>
        <dsp:cNvSpPr/>
      </dsp:nvSpPr>
      <dsp:spPr>
        <a:xfrm>
          <a:off x="1384" y="2169515"/>
          <a:ext cx="2699089" cy="1079635"/>
        </a:xfrm>
        <a:prstGeom prst="homePlate">
          <a:avLst/>
        </a:prstGeom>
        <a:solidFill>
          <a:schemeClr val="accent6">
            <a:lumMod val="40000"/>
            <a:lumOff val="60000"/>
          </a:schemeClr>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26670" bIns="53340" numCol="1" spcCol="1270" anchor="ctr" anchorCtr="0">
          <a:noAutofit/>
        </a:bodyPr>
        <a:lstStyle/>
        <a:p>
          <a:pPr lvl="0" algn="ctr" defTabSz="889000">
            <a:lnSpc>
              <a:spcPct val="90000"/>
            </a:lnSpc>
            <a:spcBef>
              <a:spcPct val="0"/>
            </a:spcBef>
            <a:spcAft>
              <a:spcPct val="35000"/>
            </a:spcAft>
          </a:pPr>
          <a:r>
            <a:rPr lang="en-US" sz="2000" kern="1200" dirty="0" smtClean="0">
              <a:solidFill>
                <a:schemeClr val="tx1"/>
              </a:solidFill>
              <a:latin typeface="Calibri" panose="020F0502020204030204" pitchFamily="34" charset="0"/>
              <a:cs typeface="Calibri" panose="020F0502020204030204" pitchFamily="34" charset="0"/>
            </a:rPr>
            <a:t>Cost share basics</a:t>
          </a:r>
          <a:endParaRPr lang="en-US" sz="2000" kern="1200" dirty="0">
            <a:solidFill>
              <a:schemeClr val="tx1"/>
            </a:solidFill>
            <a:latin typeface="Calibri" panose="020F0502020204030204" pitchFamily="34" charset="0"/>
            <a:cs typeface="Calibri" panose="020F0502020204030204" pitchFamily="34" charset="0"/>
          </a:endParaRPr>
        </a:p>
      </dsp:txBody>
      <dsp:txXfrm>
        <a:off x="1384" y="2169515"/>
        <a:ext cx="2429180" cy="1079635"/>
      </dsp:txXfrm>
    </dsp:sp>
    <dsp:sp modelId="{5885DFEC-1E17-4FAE-88F0-6F0345726347}">
      <dsp:nvSpPr>
        <dsp:cNvPr id="0" name=""/>
        <dsp:cNvSpPr/>
      </dsp:nvSpPr>
      <dsp:spPr>
        <a:xfrm>
          <a:off x="2160655" y="2169515"/>
          <a:ext cx="2699089" cy="1079635"/>
        </a:xfrm>
        <a:prstGeom prst="chevron">
          <a:avLst/>
        </a:prstGeom>
        <a:solidFill>
          <a:schemeClr val="accent6">
            <a:lumMod val="40000"/>
            <a:lumOff val="60000"/>
          </a:schemeClr>
        </a:solidFill>
        <a:ln w="762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lvl="0" algn="ctr" defTabSz="889000">
            <a:lnSpc>
              <a:spcPct val="90000"/>
            </a:lnSpc>
            <a:spcBef>
              <a:spcPct val="0"/>
            </a:spcBef>
            <a:spcAft>
              <a:spcPct val="35000"/>
            </a:spcAft>
          </a:pPr>
          <a:r>
            <a:rPr lang="en-US" sz="2000" kern="1200" dirty="0" smtClean="0">
              <a:solidFill>
                <a:schemeClr val="tx1"/>
              </a:solidFill>
              <a:latin typeface="Calibri" panose="020F0502020204030204" pitchFamily="34" charset="0"/>
              <a:cs typeface="Calibri" panose="020F0502020204030204" pitchFamily="34" charset="0"/>
            </a:rPr>
            <a:t>Proposal &amp; Award</a:t>
          </a:r>
          <a:endParaRPr lang="en-US" sz="2000" kern="1200" dirty="0">
            <a:solidFill>
              <a:schemeClr val="tx1"/>
            </a:solidFill>
            <a:latin typeface="Calibri" panose="020F0502020204030204" pitchFamily="34" charset="0"/>
            <a:cs typeface="Calibri" panose="020F0502020204030204" pitchFamily="34" charset="0"/>
          </a:endParaRPr>
        </a:p>
      </dsp:txBody>
      <dsp:txXfrm>
        <a:off x="2700473" y="2169515"/>
        <a:ext cx="1619454" cy="1079635"/>
      </dsp:txXfrm>
    </dsp:sp>
    <dsp:sp modelId="{3D84FD49-E708-43B1-9A84-C4F0AB56B9D7}">
      <dsp:nvSpPr>
        <dsp:cNvPr id="0" name=""/>
        <dsp:cNvSpPr/>
      </dsp:nvSpPr>
      <dsp:spPr>
        <a:xfrm>
          <a:off x="4319926" y="2169515"/>
          <a:ext cx="2699089" cy="1079635"/>
        </a:xfrm>
        <a:prstGeom prst="chevron">
          <a:avLst/>
        </a:prstGeom>
        <a:solidFill>
          <a:schemeClr val="accent6"/>
        </a:solidFill>
        <a:ln w="76200" cap="flat" cmpd="sng" algn="ctr">
          <a:solidFill>
            <a:schemeClr val="accent6">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lvl="0" algn="ctr" defTabSz="889000">
            <a:lnSpc>
              <a:spcPct val="90000"/>
            </a:lnSpc>
            <a:spcBef>
              <a:spcPct val="0"/>
            </a:spcBef>
            <a:spcAft>
              <a:spcPct val="35000"/>
            </a:spcAft>
          </a:pPr>
          <a:r>
            <a:rPr lang="en-US" sz="2000" kern="1200" dirty="0" smtClean="0">
              <a:solidFill>
                <a:schemeClr val="tx1"/>
              </a:solidFill>
              <a:latin typeface="Calibri" panose="020F0502020204030204" pitchFamily="34" charset="0"/>
              <a:cs typeface="Calibri" panose="020F0502020204030204" pitchFamily="34" charset="0"/>
            </a:rPr>
            <a:t>Account Setup</a:t>
          </a:r>
          <a:endParaRPr lang="en-US" sz="2000" kern="1200" dirty="0">
            <a:solidFill>
              <a:schemeClr val="tx1"/>
            </a:solidFill>
            <a:latin typeface="Calibri" panose="020F0502020204030204" pitchFamily="34" charset="0"/>
            <a:cs typeface="Calibri" panose="020F0502020204030204" pitchFamily="34" charset="0"/>
          </a:endParaRPr>
        </a:p>
      </dsp:txBody>
      <dsp:txXfrm>
        <a:off x="4859744" y="2169515"/>
        <a:ext cx="1619454" cy="1079635"/>
      </dsp:txXfrm>
    </dsp:sp>
    <dsp:sp modelId="{89465488-0FC6-4A46-93FD-A2EB627C1060}">
      <dsp:nvSpPr>
        <dsp:cNvPr id="0" name=""/>
        <dsp:cNvSpPr/>
      </dsp:nvSpPr>
      <dsp:spPr>
        <a:xfrm>
          <a:off x="6479198" y="2169515"/>
          <a:ext cx="2699089" cy="1079635"/>
        </a:xfrm>
        <a:prstGeom prst="chevron">
          <a:avLst/>
        </a:prstGeom>
        <a:solidFill>
          <a:schemeClr val="tx2">
            <a:lumMod val="90000"/>
          </a:schemeClr>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lvl="0" algn="ctr" defTabSz="889000">
            <a:lnSpc>
              <a:spcPct val="90000"/>
            </a:lnSpc>
            <a:spcBef>
              <a:spcPct val="0"/>
            </a:spcBef>
            <a:spcAft>
              <a:spcPct val="35000"/>
            </a:spcAft>
          </a:pPr>
          <a:r>
            <a:rPr lang="en-US" sz="2000" kern="1200" dirty="0" smtClean="0">
              <a:solidFill>
                <a:schemeClr val="tx1"/>
              </a:solidFill>
              <a:latin typeface="Calibri" panose="020F0502020204030204" pitchFamily="34" charset="0"/>
              <a:cs typeface="Calibri" panose="020F0502020204030204" pitchFamily="34" charset="0"/>
            </a:rPr>
            <a:t>Tracking &amp; Management</a:t>
          </a:r>
          <a:endParaRPr lang="en-US" sz="2000" kern="1200" dirty="0">
            <a:solidFill>
              <a:schemeClr val="tx1"/>
            </a:solidFill>
            <a:latin typeface="Calibri" panose="020F0502020204030204" pitchFamily="34" charset="0"/>
            <a:cs typeface="Calibri" panose="020F0502020204030204" pitchFamily="34" charset="0"/>
          </a:endParaRPr>
        </a:p>
      </dsp:txBody>
      <dsp:txXfrm>
        <a:off x="7019016" y="2169515"/>
        <a:ext cx="1619454" cy="1079635"/>
      </dsp:txXfrm>
    </dsp:sp>
    <dsp:sp modelId="{E60C19C4-AC52-4BAE-B805-208C4E189ED5}">
      <dsp:nvSpPr>
        <dsp:cNvPr id="0" name=""/>
        <dsp:cNvSpPr/>
      </dsp:nvSpPr>
      <dsp:spPr>
        <a:xfrm>
          <a:off x="8638469" y="2169515"/>
          <a:ext cx="2699089" cy="1079635"/>
        </a:xfrm>
        <a:prstGeom prst="chevron">
          <a:avLst/>
        </a:prstGeom>
        <a:solidFill>
          <a:schemeClr val="tx2">
            <a:lumMod val="90000"/>
          </a:schemeClr>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lvl="0" algn="ctr" defTabSz="889000">
            <a:lnSpc>
              <a:spcPct val="90000"/>
            </a:lnSpc>
            <a:spcBef>
              <a:spcPct val="0"/>
            </a:spcBef>
            <a:spcAft>
              <a:spcPct val="35000"/>
            </a:spcAft>
          </a:pPr>
          <a:r>
            <a:rPr lang="en-US" sz="2000" kern="1200" dirty="0" smtClean="0">
              <a:solidFill>
                <a:schemeClr val="tx1"/>
              </a:solidFill>
              <a:latin typeface="Calibri" panose="020F0502020204030204" pitchFamily="34" charset="0"/>
              <a:cs typeface="Calibri" panose="020F0502020204030204" pitchFamily="34" charset="0"/>
            </a:rPr>
            <a:t>Reporting</a:t>
          </a:r>
          <a:endParaRPr lang="en-US" sz="2000" kern="1200" dirty="0">
            <a:solidFill>
              <a:schemeClr val="tx1"/>
            </a:solidFill>
            <a:latin typeface="Calibri" panose="020F0502020204030204" pitchFamily="34" charset="0"/>
            <a:cs typeface="Calibri" panose="020F0502020204030204" pitchFamily="34" charset="0"/>
          </a:endParaRPr>
        </a:p>
      </dsp:txBody>
      <dsp:txXfrm>
        <a:off x="9178287" y="2169515"/>
        <a:ext cx="1619454" cy="107963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562FD3-6E5A-49E8-8C31-6D50336D96AE}">
      <dsp:nvSpPr>
        <dsp:cNvPr id="0" name=""/>
        <dsp:cNvSpPr/>
      </dsp:nvSpPr>
      <dsp:spPr>
        <a:xfrm>
          <a:off x="1384" y="2169515"/>
          <a:ext cx="2699089" cy="1079635"/>
        </a:xfrm>
        <a:prstGeom prst="homePlate">
          <a:avLst/>
        </a:prstGeom>
        <a:solidFill>
          <a:schemeClr val="accent6">
            <a:lumMod val="40000"/>
            <a:lumOff val="60000"/>
          </a:schemeClr>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26670" bIns="53340" numCol="1" spcCol="1270" anchor="ctr" anchorCtr="0">
          <a:noAutofit/>
        </a:bodyPr>
        <a:lstStyle/>
        <a:p>
          <a:pPr lvl="0" algn="ctr" defTabSz="889000">
            <a:lnSpc>
              <a:spcPct val="90000"/>
            </a:lnSpc>
            <a:spcBef>
              <a:spcPct val="0"/>
            </a:spcBef>
            <a:spcAft>
              <a:spcPct val="35000"/>
            </a:spcAft>
          </a:pPr>
          <a:r>
            <a:rPr lang="en-US" sz="2000" kern="1200" dirty="0" smtClean="0">
              <a:solidFill>
                <a:schemeClr val="tx1"/>
              </a:solidFill>
              <a:latin typeface="Calibri" panose="020F0502020204030204" pitchFamily="34" charset="0"/>
              <a:cs typeface="Calibri" panose="020F0502020204030204" pitchFamily="34" charset="0"/>
            </a:rPr>
            <a:t>Cost share basics</a:t>
          </a:r>
          <a:endParaRPr lang="en-US" sz="2000" kern="1200" dirty="0">
            <a:solidFill>
              <a:schemeClr val="tx1"/>
            </a:solidFill>
            <a:latin typeface="Calibri" panose="020F0502020204030204" pitchFamily="34" charset="0"/>
            <a:cs typeface="Calibri" panose="020F0502020204030204" pitchFamily="34" charset="0"/>
          </a:endParaRPr>
        </a:p>
      </dsp:txBody>
      <dsp:txXfrm>
        <a:off x="1384" y="2169515"/>
        <a:ext cx="2429180" cy="1079635"/>
      </dsp:txXfrm>
    </dsp:sp>
    <dsp:sp modelId="{5885DFEC-1E17-4FAE-88F0-6F0345726347}">
      <dsp:nvSpPr>
        <dsp:cNvPr id="0" name=""/>
        <dsp:cNvSpPr/>
      </dsp:nvSpPr>
      <dsp:spPr>
        <a:xfrm>
          <a:off x="2160655" y="2169515"/>
          <a:ext cx="2699089" cy="1079635"/>
        </a:xfrm>
        <a:prstGeom prst="chevron">
          <a:avLst/>
        </a:prstGeom>
        <a:solidFill>
          <a:schemeClr val="accent6">
            <a:lumMod val="40000"/>
            <a:lumOff val="60000"/>
          </a:schemeClr>
        </a:solidFill>
        <a:ln w="762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lvl="0" algn="ctr" defTabSz="889000">
            <a:lnSpc>
              <a:spcPct val="90000"/>
            </a:lnSpc>
            <a:spcBef>
              <a:spcPct val="0"/>
            </a:spcBef>
            <a:spcAft>
              <a:spcPct val="35000"/>
            </a:spcAft>
          </a:pPr>
          <a:r>
            <a:rPr lang="en-US" sz="2000" kern="1200" dirty="0" smtClean="0">
              <a:solidFill>
                <a:schemeClr val="tx1"/>
              </a:solidFill>
              <a:latin typeface="Calibri" panose="020F0502020204030204" pitchFamily="34" charset="0"/>
              <a:cs typeface="Calibri" panose="020F0502020204030204" pitchFamily="34" charset="0"/>
            </a:rPr>
            <a:t>Proposal &amp; Award</a:t>
          </a:r>
          <a:endParaRPr lang="en-US" sz="2000" kern="1200" dirty="0">
            <a:solidFill>
              <a:schemeClr val="tx1"/>
            </a:solidFill>
            <a:latin typeface="Calibri" panose="020F0502020204030204" pitchFamily="34" charset="0"/>
            <a:cs typeface="Calibri" panose="020F0502020204030204" pitchFamily="34" charset="0"/>
          </a:endParaRPr>
        </a:p>
      </dsp:txBody>
      <dsp:txXfrm>
        <a:off x="2700473" y="2169515"/>
        <a:ext cx="1619454" cy="1079635"/>
      </dsp:txXfrm>
    </dsp:sp>
    <dsp:sp modelId="{3D84FD49-E708-43B1-9A84-C4F0AB56B9D7}">
      <dsp:nvSpPr>
        <dsp:cNvPr id="0" name=""/>
        <dsp:cNvSpPr/>
      </dsp:nvSpPr>
      <dsp:spPr>
        <a:xfrm>
          <a:off x="4319926" y="2169515"/>
          <a:ext cx="2699089" cy="1079635"/>
        </a:xfrm>
        <a:prstGeom prst="chevron">
          <a:avLst/>
        </a:prstGeom>
        <a:solidFill>
          <a:schemeClr val="accent6">
            <a:lumMod val="40000"/>
            <a:lumOff val="60000"/>
          </a:schemeClr>
        </a:solidFill>
        <a:ln w="762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lvl="0" algn="ctr" defTabSz="889000">
            <a:lnSpc>
              <a:spcPct val="90000"/>
            </a:lnSpc>
            <a:spcBef>
              <a:spcPct val="0"/>
            </a:spcBef>
            <a:spcAft>
              <a:spcPct val="35000"/>
            </a:spcAft>
          </a:pPr>
          <a:r>
            <a:rPr lang="en-US" sz="2000" kern="1200" dirty="0" smtClean="0">
              <a:solidFill>
                <a:schemeClr val="tx1"/>
              </a:solidFill>
              <a:latin typeface="Calibri" panose="020F0502020204030204" pitchFamily="34" charset="0"/>
              <a:cs typeface="Calibri" panose="020F0502020204030204" pitchFamily="34" charset="0"/>
            </a:rPr>
            <a:t>Account Setup</a:t>
          </a:r>
          <a:endParaRPr lang="en-US" sz="2000" kern="1200" dirty="0">
            <a:solidFill>
              <a:schemeClr val="tx1"/>
            </a:solidFill>
            <a:latin typeface="Calibri" panose="020F0502020204030204" pitchFamily="34" charset="0"/>
            <a:cs typeface="Calibri" panose="020F0502020204030204" pitchFamily="34" charset="0"/>
          </a:endParaRPr>
        </a:p>
      </dsp:txBody>
      <dsp:txXfrm>
        <a:off x="4859744" y="2169515"/>
        <a:ext cx="1619454" cy="1079635"/>
      </dsp:txXfrm>
    </dsp:sp>
    <dsp:sp modelId="{89465488-0FC6-4A46-93FD-A2EB627C1060}">
      <dsp:nvSpPr>
        <dsp:cNvPr id="0" name=""/>
        <dsp:cNvSpPr/>
      </dsp:nvSpPr>
      <dsp:spPr>
        <a:xfrm>
          <a:off x="6479198" y="2169515"/>
          <a:ext cx="2699089" cy="1079635"/>
        </a:xfrm>
        <a:prstGeom prst="chevron">
          <a:avLst/>
        </a:prstGeom>
        <a:solidFill>
          <a:schemeClr val="accent6"/>
        </a:solidFill>
        <a:ln w="76200" cap="flat" cmpd="sng" algn="ctr">
          <a:solidFill>
            <a:schemeClr val="accent6">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lvl="0" algn="ctr" defTabSz="889000">
            <a:lnSpc>
              <a:spcPct val="90000"/>
            </a:lnSpc>
            <a:spcBef>
              <a:spcPct val="0"/>
            </a:spcBef>
            <a:spcAft>
              <a:spcPct val="35000"/>
            </a:spcAft>
          </a:pPr>
          <a:r>
            <a:rPr lang="en-US" sz="2000" kern="1200" dirty="0" smtClean="0">
              <a:solidFill>
                <a:schemeClr val="tx1"/>
              </a:solidFill>
              <a:latin typeface="Calibri" panose="020F0502020204030204" pitchFamily="34" charset="0"/>
              <a:cs typeface="Calibri" panose="020F0502020204030204" pitchFamily="34" charset="0"/>
            </a:rPr>
            <a:t>Tracking &amp; Management</a:t>
          </a:r>
          <a:endParaRPr lang="en-US" sz="2000" kern="1200" dirty="0">
            <a:solidFill>
              <a:schemeClr val="tx1"/>
            </a:solidFill>
            <a:latin typeface="Calibri" panose="020F0502020204030204" pitchFamily="34" charset="0"/>
            <a:cs typeface="Calibri" panose="020F0502020204030204" pitchFamily="34" charset="0"/>
          </a:endParaRPr>
        </a:p>
      </dsp:txBody>
      <dsp:txXfrm>
        <a:off x="7019016" y="2169515"/>
        <a:ext cx="1619454" cy="1079635"/>
      </dsp:txXfrm>
    </dsp:sp>
    <dsp:sp modelId="{E60C19C4-AC52-4BAE-B805-208C4E189ED5}">
      <dsp:nvSpPr>
        <dsp:cNvPr id="0" name=""/>
        <dsp:cNvSpPr/>
      </dsp:nvSpPr>
      <dsp:spPr>
        <a:xfrm>
          <a:off x="8638469" y="2169515"/>
          <a:ext cx="2699089" cy="1079635"/>
        </a:xfrm>
        <a:prstGeom prst="chevron">
          <a:avLst/>
        </a:prstGeom>
        <a:solidFill>
          <a:schemeClr val="tx2">
            <a:lumMod val="90000"/>
          </a:schemeClr>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lvl="0" algn="ctr" defTabSz="889000">
            <a:lnSpc>
              <a:spcPct val="90000"/>
            </a:lnSpc>
            <a:spcBef>
              <a:spcPct val="0"/>
            </a:spcBef>
            <a:spcAft>
              <a:spcPct val="35000"/>
            </a:spcAft>
          </a:pPr>
          <a:r>
            <a:rPr lang="en-US" sz="2000" kern="1200" dirty="0" smtClean="0">
              <a:solidFill>
                <a:schemeClr val="tx1"/>
              </a:solidFill>
              <a:latin typeface="Calibri" panose="020F0502020204030204" pitchFamily="34" charset="0"/>
              <a:cs typeface="Calibri" panose="020F0502020204030204" pitchFamily="34" charset="0"/>
            </a:rPr>
            <a:t>Reporting</a:t>
          </a:r>
          <a:endParaRPr lang="en-US" sz="2000" kern="1200" dirty="0">
            <a:solidFill>
              <a:schemeClr val="tx1"/>
            </a:solidFill>
            <a:latin typeface="Calibri" panose="020F0502020204030204" pitchFamily="34" charset="0"/>
            <a:cs typeface="Calibri" panose="020F0502020204030204" pitchFamily="34" charset="0"/>
          </a:endParaRPr>
        </a:p>
      </dsp:txBody>
      <dsp:txXfrm>
        <a:off x="9178287" y="2169515"/>
        <a:ext cx="1619454" cy="107963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562FD3-6E5A-49E8-8C31-6D50336D96AE}">
      <dsp:nvSpPr>
        <dsp:cNvPr id="0" name=""/>
        <dsp:cNvSpPr/>
      </dsp:nvSpPr>
      <dsp:spPr>
        <a:xfrm>
          <a:off x="1384" y="2169515"/>
          <a:ext cx="2699089" cy="1079635"/>
        </a:xfrm>
        <a:prstGeom prst="homePlate">
          <a:avLst/>
        </a:prstGeom>
        <a:solidFill>
          <a:schemeClr val="accent6">
            <a:lumMod val="40000"/>
            <a:lumOff val="60000"/>
          </a:schemeClr>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26670" bIns="53340" numCol="1" spcCol="1270" anchor="ctr" anchorCtr="0">
          <a:noAutofit/>
        </a:bodyPr>
        <a:lstStyle/>
        <a:p>
          <a:pPr lvl="0" algn="ctr" defTabSz="889000">
            <a:lnSpc>
              <a:spcPct val="90000"/>
            </a:lnSpc>
            <a:spcBef>
              <a:spcPct val="0"/>
            </a:spcBef>
            <a:spcAft>
              <a:spcPct val="35000"/>
            </a:spcAft>
          </a:pPr>
          <a:r>
            <a:rPr lang="en-US" sz="2000" kern="1200" dirty="0" smtClean="0">
              <a:solidFill>
                <a:schemeClr val="tx1"/>
              </a:solidFill>
              <a:latin typeface="Calibri" panose="020F0502020204030204" pitchFamily="34" charset="0"/>
              <a:cs typeface="Calibri" panose="020F0502020204030204" pitchFamily="34" charset="0"/>
            </a:rPr>
            <a:t>Cost share basics</a:t>
          </a:r>
          <a:endParaRPr lang="en-US" sz="2000" kern="1200" dirty="0">
            <a:solidFill>
              <a:schemeClr val="tx1"/>
            </a:solidFill>
            <a:latin typeface="Calibri" panose="020F0502020204030204" pitchFamily="34" charset="0"/>
            <a:cs typeface="Calibri" panose="020F0502020204030204" pitchFamily="34" charset="0"/>
          </a:endParaRPr>
        </a:p>
      </dsp:txBody>
      <dsp:txXfrm>
        <a:off x="1384" y="2169515"/>
        <a:ext cx="2429180" cy="1079635"/>
      </dsp:txXfrm>
    </dsp:sp>
    <dsp:sp modelId="{5885DFEC-1E17-4FAE-88F0-6F0345726347}">
      <dsp:nvSpPr>
        <dsp:cNvPr id="0" name=""/>
        <dsp:cNvSpPr/>
      </dsp:nvSpPr>
      <dsp:spPr>
        <a:xfrm>
          <a:off x="2160655" y="2169515"/>
          <a:ext cx="2699089" cy="1079635"/>
        </a:xfrm>
        <a:prstGeom prst="chevron">
          <a:avLst/>
        </a:prstGeom>
        <a:solidFill>
          <a:schemeClr val="accent6">
            <a:lumMod val="40000"/>
            <a:lumOff val="60000"/>
          </a:schemeClr>
        </a:solidFill>
        <a:ln w="762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lvl="0" algn="ctr" defTabSz="889000">
            <a:lnSpc>
              <a:spcPct val="90000"/>
            </a:lnSpc>
            <a:spcBef>
              <a:spcPct val="0"/>
            </a:spcBef>
            <a:spcAft>
              <a:spcPct val="35000"/>
            </a:spcAft>
          </a:pPr>
          <a:r>
            <a:rPr lang="en-US" sz="2000" kern="1200" dirty="0" smtClean="0">
              <a:solidFill>
                <a:schemeClr val="tx1"/>
              </a:solidFill>
              <a:latin typeface="Calibri" panose="020F0502020204030204" pitchFamily="34" charset="0"/>
              <a:cs typeface="Calibri" panose="020F0502020204030204" pitchFamily="34" charset="0"/>
            </a:rPr>
            <a:t>Proposal &amp; Award</a:t>
          </a:r>
          <a:endParaRPr lang="en-US" sz="2000" kern="1200" dirty="0">
            <a:solidFill>
              <a:schemeClr val="tx1"/>
            </a:solidFill>
            <a:latin typeface="Calibri" panose="020F0502020204030204" pitchFamily="34" charset="0"/>
            <a:cs typeface="Calibri" panose="020F0502020204030204" pitchFamily="34" charset="0"/>
          </a:endParaRPr>
        </a:p>
      </dsp:txBody>
      <dsp:txXfrm>
        <a:off x="2700473" y="2169515"/>
        <a:ext cx="1619454" cy="1079635"/>
      </dsp:txXfrm>
    </dsp:sp>
    <dsp:sp modelId="{3D84FD49-E708-43B1-9A84-C4F0AB56B9D7}">
      <dsp:nvSpPr>
        <dsp:cNvPr id="0" name=""/>
        <dsp:cNvSpPr/>
      </dsp:nvSpPr>
      <dsp:spPr>
        <a:xfrm>
          <a:off x="4319926" y="2169515"/>
          <a:ext cx="2699089" cy="1079635"/>
        </a:xfrm>
        <a:prstGeom prst="chevron">
          <a:avLst/>
        </a:prstGeom>
        <a:solidFill>
          <a:schemeClr val="accent6">
            <a:lumMod val="40000"/>
            <a:lumOff val="60000"/>
          </a:schemeClr>
        </a:solidFill>
        <a:ln w="762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lvl="0" algn="ctr" defTabSz="889000">
            <a:lnSpc>
              <a:spcPct val="90000"/>
            </a:lnSpc>
            <a:spcBef>
              <a:spcPct val="0"/>
            </a:spcBef>
            <a:spcAft>
              <a:spcPct val="35000"/>
            </a:spcAft>
          </a:pPr>
          <a:r>
            <a:rPr lang="en-US" sz="2000" kern="1200" dirty="0" smtClean="0">
              <a:solidFill>
                <a:schemeClr val="tx1"/>
              </a:solidFill>
              <a:latin typeface="Calibri" panose="020F0502020204030204" pitchFamily="34" charset="0"/>
              <a:cs typeface="Calibri" panose="020F0502020204030204" pitchFamily="34" charset="0"/>
            </a:rPr>
            <a:t>Account Setup</a:t>
          </a:r>
          <a:endParaRPr lang="en-US" sz="2000" kern="1200" dirty="0">
            <a:solidFill>
              <a:schemeClr val="tx1"/>
            </a:solidFill>
            <a:latin typeface="Calibri" panose="020F0502020204030204" pitchFamily="34" charset="0"/>
            <a:cs typeface="Calibri" panose="020F0502020204030204" pitchFamily="34" charset="0"/>
          </a:endParaRPr>
        </a:p>
      </dsp:txBody>
      <dsp:txXfrm>
        <a:off x="4859744" y="2169515"/>
        <a:ext cx="1619454" cy="1079635"/>
      </dsp:txXfrm>
    </dsp:sp>
    <dsp:sp modelId="{89465488-0FC6-4A46-93FD-A2EB627C1060}">
      <dsp:nvSpPr>
        <dsp:cNvPr id="0" name=""/>
        <dsp:cNvSpPr/>
      </dsp:nvSpPr>
      <dsp:spPr>
        <a:xfrm>
          <a:off x="6479198" y="2169515"/>
          <a:ext cx="2699089" cy="1079635"/>
        </a:xfrm>
        <a:prstGeom prst="chevron">
          <a:avLst/>
        </a:prstGeom>
        <a:solidFill>
          <a:schemeClr val="accent6">
            <a:lumMod val="40000"/>
            <a:lumOff val="60000"/>
          </a:schemeClr>
        </a:solidFill>
        <a:ln w="762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lvl="0" algn="ctr" defTabSz="889000">
            <a:lnSpc>
              <a:spcPct val="90000"/>
            </a:lnSpc>
            <a:spcBef>
              <a:spcPct val="0"/>
            </a:spcBef>
            <a:spcAft>
              <a:spcPct val="35000"/>
            </a:spcAft>
          </a:pPr>
          <a:r>
            <a:rPr lang="en-US" sz="2000" kern="1200" dirty="0" smtClean="0">
              <a:solidFill>
                <a:schemeClr val="tx1"/>
              </a:solidFill>
              <a:latin typeface="Calibri" panose="020F0502020204030204" pitchFamily="34" charset="0"/>
              <a:cs typeface="Calibri" panose="020F0502020204030204" pitchFamily="34" charset="0"/>
            </a:rPr>
            <a:t>Tracking &amp; Management</a:t>
          </a:r>
          <a:endParaRPr lang="en-US" sz="2000" kern="1200" dirty="0">
            <a:solidFill>
              <a:schemeClr val="tx1"/>
            </a:solidFill>
            <a:latin typeface="Calibri" panose="020F0502020204030204" pitchFamily="34" charset="0"/>
            <a:cs typeface="Calibri" panose="020F0502020204030204" pitchFamily="34" charset="0"/>
          </a:endParaRPr>
        </a:p>
      </dsp:txBody>
      <dsp:txXfrm>
        <a:off x="7019016" y="2169515"/>
        <a:ext cx="1619454" cy="1079635"/>
      </dsp:txXfrm>
    </dsp:sp>
    <dsp:sp modelId="{E60C19C4-AC52-4BAE-B805-208C4E189ED5}">
      <dsp:nvSpPr>
        <dsp:cNvPr id="0" name=""/>
        <dsp:cNvSpPr/>
      </dsp:nvSpPr>
      <dsp:spPr>
        <a:xfrm>
          <a:off x="8638469" y="2169515"/>
          <a:ext cx="2699089" cy="1079635"/>
        </a:xfrm>
        <a:prstGeom prst="chevron">
          <a:avLst/>
        </a:prstGeom>
        <a:solidFill>
          <a:schemeClr val="accent6"/>
        </a:solidFill>
        <a:ln w="76200" cap="flat" cmpd="sng" algn="ctr">
          <a:solidFill>
            <a:schemeClr val="accent6">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lvl="0" algn="ctr" defTabSz="889000">
            <a:lnSpc>
              <a:spcPct val="90000"/>
            </a:lnSpc>
            <a:spcBef>
              <a:spcPct val="0"/>
            </a:spcBef>
            <a:spcAft>
              <a:spcPct val="35000"/>
            </a:spcAft>
          </a:pPr>
          <a:r>
            <a:rPr lang="en-US" sz="2000" kern="1200" dirty="0" smtClean="0">
              <a:solidFill>
                <a:schemeClr val="tx1"/>
              </a:solidFill>
              <a:latin typeface="Calibri" panose="020F0502020204030204" pitchFamily="34" charset="0"/>
              <a:cs typeface="Calibri" panose="020F0502020204030204" pitchFamily="34" charset="0"/>
            </a:rPr>
            <a:t>Reporting</a:t>
          </a:r>
          <a:endParaRPr lang="en-US" sz="2000" kern="1200" dirty="0">
            <a:solidFill>
              <a:schemeClr val="tx1"/>
            </a:solidFill>
            <a:latin typeface="Calibri" panose="020F0502020204030204" pitchFamily="34" charset="0"/>
            <a:cs typeface="Calibri" panose="020F0502020204030204" pitchFamily="34" charset="0"/>
          </a:endParaRPr>
        </a:p>
      </dsp:txBody>
      <dsp:txXfrm>
        <a:off x="9178287" y="2169515"/>
        <a:ext cx="1619454" cy="1079635"/>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8.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9.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40.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D62D5B05-C3F7-4EE7-881F-DAED1501573D}" type="datetimeFigureOut">
              <a:rPr lang="en-US" smtClean="0"/>
              <a:t>12/1/2020</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40E1D10C-CFE7-4FFD-8B75-1646E34B502D}" type="slidenum">
              <a:rPr lang="en-US" smtClean="0"/>
              <a:t>‹#›</a:t>
            </a:fld>
            <a:endParaRPr lang="en-US"/>
          </a:p>
        </p:txBody>
      </p:sp>
    </p:spTree>
    <p:extLst>
      <p:ext uri="{BB962C8B-B14F-4D97-AF65-F5344CB8AC3E}">
        <p14:creationId xmlns:p14="http://schemas.microsoft.com/office/powerpoint/2010/main" val="27465609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3038475" cy="466725"/>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4" name="Shape 4"/>
          <p:cNvSpPr txBox="1">
            <a:spLocks noGrp="1"/>
          </p:cNvSpPr>
          <p:nvPr>
            <p:ph type="dt" idx="10"/>
          </p:nvPr>
        </p:nvSpPr>
        <p:spPr>
          <a:xfrm>
            <a:off x="3970337" y="0"/>
            <a:ext cx="3038475" cy="466725"/>
          </a:xfrm>
          <a:prstGeom prst="rect">
            <a:avLst/>
          </a:prstGeom>
          <a:noFill/>
          <a:ln>
            <a:noFill/>
          </a:ln>
        </p:spPr>
        <p:txBody>
          <a:bodyPr lIns="91425" tIns="91425" rIns="91425" bIns="91425" anchor="t" anchorCtr="0"/>
          <a:lstStyle>
            <a:lvl1pPr marL="0" marR="0" lvl="0" indent="0" algn="r"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5" name="Shape 5"/>
          <p:cNvSpPr>
            <a:spLocks noGrp="1" noRot="1" noChangeAspect="1"/>
          </p:cNvSpPr>
          <p:nvPr>
            <p:ph type="sldImg" idx="3"/>
          </p:nvPr>
        </p:nvSpPr>
        <p:spPr>
          <a:xfrm>
            <a:off x="717550" y="1162050"/>
            <a:ext cx="5575300" cy="3136899"/>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701675" y="4473575"/>
            <a:ext cx="5607049" cy="3660775"/>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200" b="0" i="0" u="none" strike="noStrike" cap="none">
                <a:solidFill>
                  <a:schemeClr val="dk1"/>
                </a:solidFill>
                <a:latin typeface="Calibri"/>
                <a:ea typeface="Calibri"/>
                <a:cs typeface="Calibri"/>
                <a:sym typeface="Calibri"/>
              </a:defRPr>
            </a:lvl2pPr>
            <a:lvl3pPr marL="914400" marR="0" lvl="2" indent="0" algn="l" rtl="0">
              <a:spcBef>
                <a:spcPts val="0"/>
              </a:spcBef>
              <a:buNone/>
              <a:defRPr sz="1200" b="0" i="0" u="none" strike="noStrike" cap="none">
                <a:solidFill>
                  <a:schemeClr val="dk1"/>
                </a:solidFill>
                <a:latin typeface="Calibri"/>
                <a:ea typeface="Calibri"/>
                <a:cs typeface="Calibri"/>
                <a:sym typeface="Calibri"/>
              </a:defRPr>
            </a:lvl3pPr>
            <a:lvl4pPr marL="1371600" marR="0" lvl="3" indent="0" algn="l" rtl="0">
              <a:spcBef>
                <a:spcPts val="0"/>
              </a:spcBef>
              <a:buNone/>
              <a:defRPr sz="1200" b="0" i="0" u="none" strike="noStrike" cap="none">
                <a:solidFill>
                  <a:schemeClr val="dk1"/>
                </a:solidFill>
                <a:latin typeface="Calibri"/>
                <a:ea typeface="Calibri"/>
                <a:cs typeface="Calibri"/>
                <a:sym typeface="Calibri"/>
              </a:defRPr>
            </a:lvl4pPr>
            <a:lvl5pPr marL="1828800" marR="0" lvl="4" indent="0" algn="l" rtl="0">
              <a:spcBef>
                <a:spcPts val="0"/>
              </a:spcBef>
              <a:buNone/>
              <a:defRPr sz="1200" b="0" i="0" u="none" strike="noStrike" cap="none">
                <a:solidFill>
                  <a:schemeClr val="dk1"/>
                </a:solidFill>
                <a:latin typeface="Calibri"/>
                <a:ea typeface="Calibri"/>
                <a:cs typeface="Calibri"/>
                <a:sym typeface="Calibri"/>
              </a:defRPr>
            </a:lvl5pPr>
            <a:lvl6pPr marL="2286000" marR="0" lvl="5" indent="0" algn="l" rtl="0">
              <a:spcBef>
                <a:spcPts val="0"/>
              </a:spcBef>
              <a:buNone/>
              <a:defRPr sz="1200" b="0" i="0" u="none" strike="noStrike" cap="none">
                <a:solidFill>
                  <a:schemeClr val="dk1"/>
                </a:solidFill>
                <a:latin typeface="Calibri"/>
                <a:ea typeface="Calibri"/>
                <a:cs typeface="Calibri"/>
                <a:sym typeface="Calibri"/>
              </a:defRPr>
            </a:lvl6pPr>
            <a:lvl7pPr marL="2743200" marR="0" lvl="6" indent="0" algn="l" rtl="0">
              <a:spcBef>
                <a:spcPts val="0"/>
              </a:spcBef>
              <a:buNone/>
              <a:defRPr sz="1200" b="0" i="0" u="none" strike="noStrike" cap="none">
                <a:solidFill>
                  <a:schemeClr val="dk1"/>
                </a:solidFill>
                <a:latin typeface="Calibri"/>
                <a:ea typeface="Calibri"/>
                <a:cs typeface="Calibri"/>
                <a:sym typeface="Calibri"/>
              </a:defRPr>
            </a:lvl7pPr>
            <a:lvl8pPr marL="3200400" marR="0" lvl="7" indent="0" algn="l" rtl="0">
              <a:spcBef>
                <a:spcPts val="0"/>
              </a:spcBef>
              <a:buNone/>
              <a:defRPr sz="1200" b="0" i="0" u="none" strike="noStrike" cap="none">
                <a:solidFill>
                  <a:schemeClr val="dk1"/>
                </a:solidFill>
                <a:latin typeface="Calibri"/>
                <a:ea typeface="Calibri"/>
                <a:cs typeface="Calibri"/>
                <a:sym typeface="Calibri"/>
              </a:defRPr>
            </a:lvl8pPr>
            <a:lvl9pPr marL="3657600" marR="0" lvl="8" indent="0" algn="l" rtl="0">
              <a:spcBef>
                <a:spcPts val="0"/>
              </a:spcBef>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829675"/>
            <a:ext cx="3038475" cy="466725"/>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8" name="Shape 8"/>
          <p:cNvSpPr txBox="1">
            <a:spLocks noGrp="1"/>
          </p:cNvSpPr>
          <p:nvPr>
            <p:ph type="sldNum" idx="12"/>
          </p:nvPr>
        </p:nvSpPr>
        <p:spPr>
          <a:xfrm>
            <a:off x="3970337" y="8829675"/>
            <a:ext cx="3038475" cy="466725"/>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67582699"/>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Shape 87"/>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88" name="Shape 88"/>
          <p:cNvSpPr txBox="1">
            <a:spLocks noGrp="1"/>
          </p:cNvSpPr>
          <p:nvPr>
            <p:ph type="body" idx="1"/>
          </p:nvPr>
        </p:nvSpPr>
        <p:spPr>
          <a:xfrm>
            <a:off x="701675" y="4473575"/>
            <a:ext cx="5607049" cy="366077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200" b="0" i="0" u="none" strike="noStrike" cap="none" dirty="0" smtClean="0">
                <a:solidFill>
                  <a:schemeClr val="dk1"/>
                </a:solidFill>
                <a:latin typeface="Calibri"/>
                <a:ea typeface="Calibri"/>
                <a:cs typeface="Calibri"/>
                <a:sym typeface="Calibri"/>
              </a:rPr>
              <a:t>Gretchen</a:t>
            </a:r>
            <a:endParaRPr sz="1200" b="0" i="0" u="none" strike="noStrike" cap="none" dirty="0">
              <a:solidFill>
                <a:schemeClr val="dk1"/>
              </a:solidFill>
              <a:latin typeface="Calibri"/>
              <a:ea typeface="Calibri"/>
              <a:cs typeface="Calibri"/>
              <a:sym typeface="Calibri"/>
            </a:endParaRPr>
          </a:p>
        </p:txBody>
      </p:sp>
      <p:sp>
        <p:nvSpPr>
          <p:cNvPr id="89" name="Shape 89"/>
          <p:cNvSpPr txBox="1">
            <a:spLocks noGrp="1"/>
          </p:cNvSpPr>
          <p:nvPr>
            <p:ph type="sldNum" idx="12"/>
          </p:nvPr>
        </p:nvSpPr>
        <p:spPr>
          <a:xfrm>
            <a:off x="3970337" y="8829675"/>
            <a:ext cx="3038475" cy="466725"/>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1</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936113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baseline="0" dirty="0" smtClean="0"/>
              <a:t>Gretchen</a:t>
            </a:r>
            <a:endParaRPr lang="en-US" baseline="0" dirty="0" smtClean="0"/>
          </a:p>
          <a:p>
            <a:endParaRPr lang="en-US" baseline="0" dirty="0" smtClean="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2</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986742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smtClean="0"/>
              <a:t>Gretchen</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3</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040865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smtClean="0"/>
              <a:t>SDS</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4</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095919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701675" y="4473575"/>
            <a:ext cx="5607049" cy="3660775"/>
          </a:xfrm>
          <a:prstGeom prst="rect">
            <a:avLst/>
          </a:prstGeom>
        </p:spPr>
        <p:txBody>
          <a:bodyPr lIns="91425" tIns="91425" rIns="91425" bIns="91425" anchor="t" anchorCtr="0">
            <a:noAutofit/>
          </a:bodyPr>
          <a:lstStyle/>
          <a:p>
            <a:pPr lvl="2"/>
            <a:r>
              <a:rPr lang="en-US" sz="1200" b="0" i="0" u="none" strike="noStrike" kern="1200" cap="none" dirty="0" smtClean="0">
                <a:solidFill>
                  <a:schemeClr val="dk1"/>
                </a:solidFill>
                <a:effectLst/>
                <a:latin typeface="Calibri"/>
                <a:ea typeface="Calibri"/>
                <a:cs typeface="Calibri"/>
                <a:sym typeface="Calibri"/>
              </a:rPr>
              <a:t>SDS</a:t>
            </a:r>
          </a:p>
          <a:p>
            <a:pPr lvl="2"/>
            <a:endParaRPr lang="en-US" sz="1200" b="0" i="0" u="none" strike="noStrike" kern="1200" cap="none" dirty="0" smtClean="0">
              <a:solidFill>
                <a:schemeClr val="dk1"/>
              </a:solidFill>
              <a:effectLst/>
              <a:latin typeface="Calibri"/>
              <a:ea typeface="Calibri"/>
              <a:cs typeface="Calibri"/>
              <a:sym typeface="Calibri"/>
            </a:endParaRPr>
          </a:p>
          <a:p>
            <a:pPr lvl="2"/>
            <a:r>
              <a:rPr lang="en-US" sz="1200" b="0" i="0" u="none" strike="noStrike" kern="1200" cap="none" dirty="0" smtClean="0">
                <a:solidFill>
                  <a:schemeClr val="dk1"/>
                </a:solidFill>
                <a:effectLst/>
                <a:latin typeface="Calibri"/>
                <a:ea typeface="Calibri"/>
                <a:cs typeface="Calibri"/>
                <a:sym typeface="Calibri"/>
              </a:rPr>
              <a:t>Cash = operating budgets, other </a:t>
            </a:r>
            <a:r>
              <a:rPr lang="en-US" sz="1200" b="0" i="0" u="none" strike="noStrike" kern="1200" cap="none" dirty="0" err="1" smtClean="0">
                <a:solidFill>
                  <a:schemeClr val="dk1"/>
                </a:solidFill>
                <a:effectLst/>
                <a:latin typeface="Calibri"/>
                <a:ea typeface="Calibri"/>
                <a:cs typeface="Calibri"/>
                <a:sym typeface="Calibri"/>
              </a:rPr>
              <a:t>dept</a:t>
            </a:r>
            <a:r>
              <a:rPr lang="en-US" sz="1200" b="0" i="0" u="none" strike="noStrike" kern="1200" cap="none" dirty="0" smtClean="0">
                <a:solidFill>
                  <a:schemeClr val="dk1"/>
                </a:solidFill>
                <a:effectLst/>
                <a:latin typeface="Calibri"/>
                <a:ea typeface="Calibri"/>
                <a:cs typeface="Calibri"/>
                <a:sym typeface="Calibri"/>
              </a:rPr>
              <a:t> designated funds, other </a:t>
            </a:r>
            <a:r>
              <a:rPr lang="en-US" sz="1200" b="0" i="0" u="none" strike="noStrike" kern="1200" cap="none" dirty="0" err="1" smtClean="0">
                <a:solidFill>
                  <a:schemeClr val="dk1"/>
                </a:solidFill>
                <a:effectLst/>
                <a:latin typeface="Calibri"/>
                <a:ea typeface="Calibri"/>
                <a:cs typeface="Calibri"/>
                <a:sym typeface="Calibri"/>
              </a:rPr>
              <a:t>dept</a:t>
            </a:r>
            <a:r>
              <a:rPr lang="en-US" sz="1200" b="0" i="0" u="none" strike="noStrike" kern="1200" cap="none" dirty="0" smtClean="0">
                <a:solidFill>
                  <a:schemeClr val="dk1"/>
                </a:solidFill>
                <a:effectLst/>
                <a:latin typeface="Calibri"/>
                <a:ea typeface="Calibri"/>
                <a:cs typeface="Calibri"/>
                <a:sym typeface="Calibri"/>
              </a:rPr>
              <a:t> funds, gifts</a:t>
            </a:r>
          </a:p>
          <a:p>
            <a:pPr lvl="2"/>
            <a:r>
              <a:rPr lang="en-US" sz="1200" b="1" i="0" u="none" strike="noStrike" kern="1200" cap="none" dirty="0" smtClean="0">
                <a:solidFill>
                  <a:schemeClr val="dk1"/>
                </a:solidFill>
                <a:effectLst/>
                <a:latin typeface="Calibri"/>
                <a:ea typeface="Calibri"/>
                <a:cs typeface="Calibri"/>
                <a:sym typeface="Calibri"/>
              </a:rPr>
              <a:t>In Kind</a:t>
            </a:r>
            <a:r>
              <a:rPr lang="en-US" sz="1200" b="0" i="0" u="none" strike="noStrike" kern="1200" cap="none" dirty="0" smtClean="0">
                <a:solidFill>
                  <a:schemeClr val="dk1"/>
                </a:solidFill>
                <a:effectLst/>
                <a:latin typeface="Calibri"/>
                <a:ea typeface="Calibri"/>
                <a:cs typeface="Calibri"/>
                <a:sym typeface="Calibri"/>
              </a:rPr>
              <a:t> = contributions other than cash. Add real value to project but do not require actual cash outlay. (equipment use without charge, waived F&amp;A costs, third party contributions, donated labor, materials, services, space)</a:t>
            </a:r>
          </a:p>
          <a:p>
            <a:pPr lvl="3"/>
            <a:r>
              <a:rPr lang="en-US" sz="1200" b="0" i="0" u="none" strike="noStrike" kern="1200" cap="none" dirty="0" smtClean="0">
                <a:solidFill>
                  <a:schemeClr val="dk1"/>
                </a:solidFill>
                <a:effectLst/>
                <a:latin typeface="Calibri"/>
                <a:ea typeface="Calibri"/>
                <a:cs typeface="Calibri"/>
                <a:sym typeface="Calibri"/>
              </a:rPr>
              <a:t>documented fair market value of equipment</a:t>
            </a:r>
          </a:p>
          <a:p>
            <a:pPr lvl="3"/>
            <a:r>
              <a:rPr lang="en-US" sz="1200" b="0" i="0" u="none" strike="noStrike" kern="1200" cap="none" dirty="0" smtClean="0">
                <a:solidFill>
                  <a:schemeClr val="dk1"/>
                </a:solidFill>
                <a:effectLst/>
                <a:latin typeface="Calibri"/>
                <a:ea typeface="Calibri"/>
                <a:cs typeface="Calibri"/>
                <a:sym typeface="Calibri"/>
              </a:rPr>
              <a:t>volunteers, </a:t>
            </a:r>
            <a:r>
              <a:rPr lang="en-US" sz="1200" b="0" i="0" u="none" strike="noStrike" kern="1200" cap="none" dirty="0" err="1" smtClean="0">
                <a:solidFill>
                  <a:schemeClr val="dk1"/>
                </a:solidFill>
                <a:effectLst/>
                <a:latin typeface="Calibri"/>
                <a:ea typeface="Calibri"/>
                <a:cs typeface="Calibri"/>
                <a:sym typeface="Calibri"/>
              </a:rPr>
              <a:t>etc</a:t>
            </a:r>
            <a:endParaRPr lang="en-US" sz="1200" b="0" i="0" u="none" strike="noStrike" kern="1200" cap="none" dirty="0" smtClean="0">
              <a:solidFill>
                <a:schemeClr val="dk1"/>
              </a:solidFill>
              <a:effectLst/>
              <a:latin typeface="Calibri"/>
              <a:ea typeface="Calibri"/>
              <a:cs typeface="Calibri"/>
              <a:sym typeface="Calibri"/>
            </a:endParaRPr>
          </a:p>
          <a:p>
            <a:pPr lvl="3"/>
            <a:r>
              <a:rPr lang="en-US" sz="1200" b="1" i="0" u="none" strike="noStrike" kern="1200" cap="none" dirty="0" smtClean="0">
                <a:solidFill>
                  <a:schemeClr val="dk1"/>
                </a:solidFill>
                <a:effectLst/>
                <a:latin typeface="Calibri"/>
                <a:ea typeface="Calibri"/>
                <a:cs typeface="Calibri"/>
                <a:sym typeface="Calibri"/>
              </a:rPr>
              <a:t>Third party “in kind”</a:t>
            </a:r>
            <a:r>
              <a:rPr lang="en-US" sz="1200" b="0" i="0" u="none" strike="noStrike" kern="1200" cap="none" dirty="0" smtClean="0">
                <a:solidFill>
                  <a:schemeClr val="dk1"/>
                </a:solidFill>
                <a:effectLst/>
                <a:latin typeface="Calibri"/>
                <a:ea typeface="Calibri"/>
                <a:cs typeface="Calibri"/>
                <a:sym typeface="Calibri"/>
              </a:rPr>
              <a:t> cost sharing = outside organization submits letter of support clearly documenting its commitment to contributions included in proposal. Value must be documented for audit. (equipment use charges, donated labor, services, materials, equipment, space, waived F&amp;A cost a of a </a:t>
            </a:r>
            <a:r>
              <a:rPr lang="en-US" sz="1200" b="0" i="0" u="none" strike="noStrike" kern="1200" cap="none" dirty="0" err="1" smtClean="0">
                <a:solidFill>
                  <a:schemeClr val="dk1"/>
                </a:solidFill>
                <a:effectLst/>
                <a:latin typeface="Calibri"/>
                <a:ea typeface="Calibri"/>
                <a:cs typeface="Calibri"/>
                <a:sym typeface="Calibri"/>
              </a:rPr>
              <a:t>subrecipient</a:t>
            </a:r>
            <a:r>
              <a:rPr lang="en-US" sz="1200" b="0" i="0" u="none" strike="noStrike" kern="1200" cap="none" dirty="0" smtClean="0">
                <a:solidFill>
                  <a:schemeClr val="dk1"/>
                </a:solidFill>
                <a:effectLst/>
                <a:latin typeface="Calibri"/>
                <a:ea typeface="Calibri"/>
                <a:cs typeface="Calibri"/>
                <a:sym typeface="Calibri"/>
              </a:rPr>
              <a:t>)</a:t>
            </a:r>
          </a:p>
          <a:p>
            <a:pPr lvl="0">
              <a:spcBef>
                <a:spcPts val="0"/>
              </a:spcBef>
              <a:buNone/>
            </a:pPr>
            <a:endParaRPr dirty="0"/>
          </a:p>
        </p:txBody>
      </p:sp>
      <p:sp>
        <p:nvSpPr>
          <p:cNvPr id="95" name="Shape 95"/>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157977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701675" y="4473575"/>
            <a:ext cx="5607049" cy="3660775"/>
          </a:xfrm>
          <a:prstGeom prst="rect">
            <a:avLst/>
          </a:prstGeom>
        </p:spPr>
        <p:txBody>
          <a:bodyPr lIns="91425" tIns="91425" rIns="91425" bIns="91425" anchor="t" anchorCtr="0">
            <a:noAutofit/>
          </a:bodyPr>
          <a:lstStyle/>
          <a:p>
            <a:pPr lvl="1"/>
            <a:r>
              <a:rPr lang="en-US" sz="1200" b="0" i="0" u="none" strike="noStrike" kern="1200" cap="none" dirty="0" smtClean="0">
                <a:solidFill>
                  <a:schemeClr val="dk1"/>
                </a:solidFill>
                <a:effectLst/>
                <a:latin typeface="Calibri"/>
                <a:ea typeface="Calibri"/>
                <a:cs typeface="Calibri"/>
                <a:sym typeface="Calibri"/>
              </a:rPr>
              <a:t>RL</a:t>
            </a:r>
          </a:p>
          <a:p>
            <a:pPr lvl="1"/>
            <a:endParaRPr lang="en-US" sz="1200" b="0" i="0" u="none" strike="noStrike" kern="1200" cap="none" dirty="0" smtClean="0">
              <a:solidFill>
                <a:schemeClr val="dk1"/>
              </a:solidFill>
              <a:effectLst/>
              <a:latin typeface="Calibri"/>
              <a:ea typeface="Calibri"/>
              <a:cs typeface="Calibri"/>
              <a:sym typeface="Calibri"/>
            </a:endParaRPr>
          </a:p>
          <a:p>
            <a:pPr lvl="1"/>
            <a:r>
              <a:rPr lang="en-US" sz="1200" b="0" i="0" u="none" strike="noStrike" kern="1200" cap="none" dirty="0" smtClean="0">
                <a:solidFill>
                  <a:schemeClr val="dk1"/>
                </a:solidFill>
                <a:effectLst/>
                <a:latin typeface="Calibri"/>
                <a:ea typeface="Calibri"/>
                <a:cs typeface="Calibri"/>
                <a:sym typeface="Calibri"/>
              </a:rPr>
              <a:t>Sponsor specifies cost share is required as a condition of receiving the award</a:t>
            </a:r>
          </a:p>
          <a:p>
            <a:pPr lvl="1"/>
            <a:r>
              <a:rPr lang="en-US" sz="1200" b="0" i="0" u="none" strike="noStrike" kern="1200" cap="none" dirty="0" smtClean="0">
                <a:solidFill>
                  <a:schemeClr val="dk1"/>
                </a:solidFill>
                <a:effectLst/>
                <a:latin typeface="Calibri"/>
                <a:ea typeface="Calibri"/>
                <a:cs typeface="Calibri"/>
                <a:sym typeface="Calibri"/>
              </a:rPr>
              <a:t>Identified or quantified in proposal</a:t>
            </a:r>
          </a:p>
          <a:p>
            <a:pPr lvl="1"/>
            <a:r>
              <a:rPr lang="en-US" sz="1200" b="0" i="0" u="none" strike="noStrike" kern="1200" cap="none" dirty="0" smtClean="0">
                <a:solidFill>
                  <a:schemeClr val="dk1"/>
                </a:solidFill>
                <a:effectLst/>
                <a:latin typeface="Calibri"/>
                <a:ea typeface="Calibri"/>
                <a:cs typeface="Calibri"/>
                <a:sym typeface="Calibri"/>
              </a:rPr>
              <a:t>A commitment of the University</a:t>
            </a:r>
          </a:p>
          <a:p>
            <a:pPr lvl="1"/>
            <a:r>
              <a:rPr lang="en-US" sz="1200" b="0" i="0" u="none" strike="noStrike" kern="1200" cap="none" dirty="0" smtClean="0">
                <a:solidFill>
                  <a:schemeClr val="dk1"/>
                </a:solidFill>
                <a:effectLst/>
                <a:latin typeface="Calibri"/>
                <a:ea typeface="Calibri"/>
                <a:cs typeface="Calibri"/>
                <a:sym typeface="Calibri"/>
              </a:rPr>
              <a:t>Might require certain percentage/type of cost sharing or that applicants match the sponsor’s contribution according to a certain formula</a:t>
            </a:r>
          </a:p>
          <a:p>
            <a:pPr lvl="1"/>
            <a:r>
              <a:rPr lang="en-US" sz="1200" b="0" i="0" u="none" strike="noStrike" kern="1200" cap="none" dirty="0" smtClean="0">
                <a:solidFill>
                  <a:schemeClr val="dk1"/>
                </a:solidFill>
                <a:effectLst/>
                <a:latin typeface="Calibri"/>
                <a:ea typeface="Calibri"/>
                <a:cs typeface="Calibri"/>
                <a:sym typeface="Calibri"/>
              </a:rPr>
              <a:t>Must be documented and reported to sponsor</a:t>
            </a:r>
          </a:p>
          <a:p>
            <a:pPr lvl="0">
              <a:spcBef>
                <a:spcPts val="0"/>
              </a:spcBef>
              <a:buNone/>
            </a:pPr>
            <a:endParaRPr dirty="0"/>
          </a:p>
        </p:txBody>
      </p:sp>
      <p:sp>
        <p:nvSpPr>
          <p:cNvPr id="95" name="Shape 95"/>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143207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701675" y="4473575"/>
            <a:ext cx="5607049" cy="3660775"/>
          </a:xfrm>
          <a:prstGeom prst="rect">
            <a:avLst/>
          </a:prstGeom>
        </p:spPr>
        <p:txBody>
          <a:bodyPr lIns="91425" tIns="91425" rIns="91425" bIns="91425" anchor="t" anchorCtr="0">
            <a:noAutofit/>
          </a:bodyPr>
          <a:lstStyle/>
          <a:p>
            <a:pPr lvl="0">
              <a:spcBef>
                <a:spcPts val="0"/>
              </a:spcBef>
              <a:buNone/>
            </a:pPr>
            <a:r>
              <a:rPr lang="en-US" dirty="0" smtClean="0"/>
              <a:t>RL</a:t>
            </a:r>
            <a:endParaRPr dirty="0"/>
          </a:p>
        </p:txBody>
      </p:sp>
      <p:sp>
        <p:nvSpPr>
          <p:cNvPr id="95" name="Shape 95"/>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638126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701675" y="4473575"/>
            <a:ext cx="5607049" cy="3660775"/>
          </a:xfrm>
          <a:prstGeom prst="rect">
            <a:avLst/>
          </a:prstGeom>
        </p:spPr>
        <p:txBody>
          <a:bodyPr lIns="91425" tIns="91425" rIns="91425" bIns="91425" anchor="t" anchorCtr="0">
            <a:noAutofit/>
          </a:bodyPr>
          <a:lstStyle/>
          <a:p>
            <a:pPr lvl="0">
              <a:spcBef>
                <a:spcPts val="0"/>
              </a:spcBef>
              <a:buNone/>
            </a:pPr>
            <a:r>
              <a:rPr lang="en-US" dirty="0" smtClean="0"/>
              <a:t>RL</a:t>
            </a:r>
            <a:endParaRPr dirty="0"/>
          </a:p>
        </p:txBody>
      </p:sp>
      <p:sp>
        <p:nvSpPr>
          <p:cNvPr id="95" name="Shape 95"/>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975778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701675" y="4473575"/>
            <a:ext cx="5607049" cy="3660775"/>
          </a:xfrm>
          <a:prstGeom prst="rect">
            <a:avLst/>
          </a:prstGeom>
        </p:spPr>
        <p:txBody>
          <a:bodyPr lIns="91425" tIns="91425" rIns="91425" bIns="91425" anchor="t" anchorCtr="0">
            <a:noAutofit/>
          </a:bodyPr>
          <a:lstStyle/>
          <a:p>
            <a:pPr lvl="0">
              <a:spcBef>
                <a:spcPts val="0"/>
              </a:spcBef>
              <a:buNone/>
            </a:pPr>
            <a:r>
              <a:rPr lang="en-US" dirty="0" smtClean="0"/>
              <a:t>RL</a:t>
            </a:r>
          </a:p>
          <a:p>
            <a:pPr lvl="0">
              <a:spcBef>
                <a:spcPts val="0"/>
              </a:spcBef>
              <a:buNone/>
            </a:pPr>
            <a:r>
              <a:rPr lang="en-US" dirty="0" smtClean="0"/>
              <a:t>$197,300</a:t>
            </a:r>
            <a:r>
              <a:rPr lang="en-US" baseline="0" dirty="0" smtClean="0"/>
              <a:t> as of Jan 5 2020</a:t>
            </a:r>
            <a:endParaRPr dirty="0"/>
          </a:p>
        </p:txBody>
      </p:sp>
      <p:sp>
        <p:nvSpPr>
          <p:cNvPr id="95" name="Shape 95"/>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250322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701675" y="4473575"/>
            <a:ext cx="5607049" cy="3660775"/>
          </a:xfrm>
          <a:prstGeom prst="rect">
            <a:avLst/>
          </a:prstGeom>
        </p:spPr>
        <p:txBody>
          <a:bodyPr lIns="91425" tIns="91425" rIns="91425" bIns="91425" anchor="t" anchorCtr="0">
            <a:noAutofit/>
          </a:bodyPr>
          <a:lstStyle/>
          <a:p>
            <a:pPr lvl="0">
              <a:spcBef>
                <a:spcPts val="0"/>
              </a:spcBef>
              <a:buNone/>
            </a:pPr>
            <a:r>
              <a:rPr lang="en-US" dirty="0" smtClean="0"/>
              <a:t>SDS</a:t>
            </a:r>
            <a:endParaRPr dirty="0"/>
          </a:p>
        </p:txBody>
      </p:sp>
      <p:sp>
        <p:nvSpPr>
          <p:cNvPr id="95" name="Shape 95"/>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719407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701675" y="4473575"/>
            <a:ext cx="5607049" cy="3660775"/>
          </a:xfrm>
          <a:prstGeom prst="rect">
            <a:avLst/>
          </a:prstGeom>
        </p:spPr>
        <p:txBody>
          <a:bodyPr lIns="91425" tIns="91425" rIns="91425" bIns="91425" anchor="t" anchorCtr="0">
            <a:noAutofit/>
          </a:bodyPr>
          <a:lstStyle/>
          <a:p>
            <a:pPr lvl="0">
              <a:spcBef>
                <a:spcPts val="0"/>
              </a:spcBef>
              <a:buNone/>
            </a:pPr>
            <a:r>
              <a:rPr lang="en-US" dirty="0" smtClean="0"/>
              <a:t>SDS</a:t>
            </a:r>
            <a:endParaRPr dirty="0"/>
          </a:p>
        </p:txBody>
      </p:sp>
      <p:sp>
        <p:nvSpPr>
          <p:cNvPr id="95" name="Shape 95"/>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018313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701675" y="4473575"/>
            <a:ext cx="5607049" cy="3660775"/>
          </a:xfrm>
          <a:prstGeom prst="rect">
            <a:avLst/>
          </a:prstGeom>
        </p:spPr>
        <p:txBody>
          <a:bodyPr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panose="020F0502020204030204" pitchFamily="34" charset="0"/>
                <a:ea typeface="Calibri" panose="020F0502020204030204" pitchFamily="34" charset="0"/>
                <a:cs typeface="Times New Roman" panose="02020603050405020304" pitchFamily="18" charset="0"/>
              </a:rPr>
              <a:t>SDS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b="1" dirty="0" smtClean="0">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smtClean="0">
                <a:latin typeface="Calibri" panose="020F0502020204030204" pitchFamily="34" charset="0"/>
                <a:ea typeface="Calibri" panose="020F0502020204030204" pitchFamily="34" charset="0"/>
                <a:cs typeface="Times New Roman" panose="02020603050405020304" pitchFamily="18" charset="0"/>
              </a:rPr>
              <a:t>Pros of cost share</a:t>
            </a:r>
            <a:r>
              <a:rPr lang="en-US" sz="1100" dirty="0" smtClean="0">
                <a:latin typeface="Calibri" panose="020F0502020204030204" pitchFamily="34" charset="0"/>
                <a:ea typeface="Calibri" panose="020F0502020204030204" pitchFamily="34" charset="0"/>
                <a:cs typeface="Times New Roman" panose="02020603050405020304" pitchFamily="18" charset="0"/>
              </a:rPr>
              <a:t>: allows sponsor to fund more projects, enables University to compete for funding from sponsors who require cost sharing, demonstrate BU commitment to research, establishes partnership</a:t>
            </a:r>
          </a:p>
          <a:p>
            <a:pPr marL="0" lvl="0" indent="0">
              <a:lnSpc>
                <a:spcPct val="107000"/>
              </a:lnSpc>
              <a:buFont typeface="Symbol" panose="05050102010706020507" pitchFamily="18" charset="2"/>
              <a:buNone/>
            </a:pPr>
            <a:r>
              <a:rPr lang="en-US" sz="1100" b="1" dirty="0" smtClean="0">
                <a:latin typeface="Calibri" panose="020F0502020204030204" pitchFamily="34" charset="0"/>
                <a:ea typeface="Calibri" panose="020F0502020204030204" pitchFamily="34" charset="0"/>
                <a:cs typeface="Times New Roman" panose="02020603050405020304" pitchFamily="18" charset="0"/>
              </a:rPr>
              <a:t>Impact of cost share</a:t>
            </a:r>
            <a:r>
              <a:rPr lang="en-US" sz="1100" dirty="0" smtClean="0">
                <a:latin typeface="Calibri" panose="020F0502020204030204" pitchFamily="34" charset="0"/>
                <a:ea typeface="Calibri" panose="020F0502020204030204" pitchFamily="34" charset="0"/>
                <a:cs typeface="Times New Roman" panose="02020603050405020304" pitchFamily="18" charset="0"/>
              </a:rPr>
              <a:t> (institution has to contribute dollars, decreases F&amp;A rate, and also you forgo the F&amp;A for the cost shared amount, administrative burden of cost sharing)</a:t>
            </a:r>
          </a:p>
          <a:p>
            <a:pPr marL="742950" lvl="1" indent="-285750">
              <a:lnSpc>
                <a:spcPct val="107000"/>
              </a:lnSpc>
              <a:buFont typeface="Courier New" panose="02070309020205020404" pitchFamily="49" charset="0"/>
              <a:buChar char="o"/>
            </a:pPr>
            <a:r>
              <a:rPr lang="en-US" sz="1100" dirty="0" smtClean="0">
                <a:latin typeface="Calibri" panose="020F0502020204030204" pitchFamily="34" charset="0"/>
                <a:ea typeface="Calibri" panose="020F0502020204030204" pitchFamily="34" charset="0"/>
                <a:cs typeface="Times New Roman" panose="02020603050405020304" pitchFamily="18" charset="0"/>
              </a:rPr>
              <a:t>Takes away funds that could be used for instruction and other activities. </a:t>
            </a:r>
          </a:p>
          <a:p>
            <a:pPr marL="742950" lvl="1" indent="-285750">
              <a:lnSpc>
                <a:spcPct val="107000"/>
              </a:lnSpc>
              <a:buFont typeface="Courier New" panose="02070309020205020404" pitchFamily="49" charset="0"/>
              <a:buChar char="o"/>
            </a:pPr>
            <a:r>
              <a:rPr lang="en-US" sz="1100" dirty="0" smtClean="0">
                <a:latin typeface="Calibri" panose="020F0502020204030204" pitchFamily="34" charset="0"/>
                <a:ea typeface="Calibri" panose="020F0502020204030204" pitchFamily="34" charset="0"/>
                <a:cs typeface="Times New Roman" panose="02020603050405020304" pitchFamily="18" charset="0"/>
              </a:rPr>
              <a:t>There is administrative burden of carefully recording, tracking and reporting the cost share. </a:t>
            </a:r>
          </a:p>
          <a:p>
            <a:pPr marL="742950" lvl="1" indent="-285750">
              <a:lnSpc>
                <a:spcPct val="107000"/>
              </a:lnSpc>
              <a:buFont typeface="Courier New" panose="02070309020205020404" pitchFamily="49" charset="0"/>
              <a:buChar char="o"/>
            </a:pPr>
            <a:r>
              <a:rPr lang="en-US" sz="1100" dirty="0" smtClean="0">
                <a:latin typeface="Calibri" panose="020F0502020204030204" pitchFamily="34" charset="0"/>
                <a:ea typeface="Calibri" panose="020F0502020204030204" pitchFamily="34" charset="0"/>
                <a:cs typeface="Times New Roman" panose="02020603050405020304" pitchFamily="18" charset="0"/>
              </a:rPr>
              <a:t>It doesn’t always increase the competitiveness of our proposal. </a:t>
            </a:r>
          </a:p>
          <a:p>
            <a:pPr marL="742950" lvl="1" indent="-285750">
              <a:lnSpc>
                <a:spcPct val="107000"/>
              </a:lnSpc>
              <a:buFont typeface="Courier New" panose="02070309020205020404" pitchFamily="49" charset="0"/>
              <a:buChar char="o"/>
            </a:pPr>
            <a:r>
              <a:rPr lang="en-US" sz="1100" dirty="0" smtClean="0">
                <a:latin typeface="Calibri" panose="020F0502020204030204" pitchFamily="34" charset="0"/>
                <a:ea typeface="Calibri" panose="020F0502020204030204" pitchFamily="34" charset="0"/>
                <a:cs typeface="Times New Roman" panose="02020603050405020304" pitchFamily="18" charset="0"/>
              </a:rPr>
              <a:t>Cost sharing can reduce the University’s facilities and administrative rate because these expenses are included in the base calculation during F&amp;A rate development. Not only do we subsidize the project itself but we fail to recover all of the operation costs. </a:t>
            </a:r>
          </a:p>
          <a:p>
            <a:pPr marL="742950" lvl="1" indent="-285750">
              <a:lnSpc>
                <a:spcPct val="107000"/>
              </a:lnSpc>
              <a:spcAft>
                <a:spcPts val="800"/>
              </a:spcAft>
              <a:buFont typeface="Courier New" panose="02070309020205020404" pitchFamily="49" charset="0"/>
              <a:buChar char="o"/>
            </a:pPr>
            <a:endParaRPr lang="en-US" sz="1100" dirty="0" smtClean="0">
              <a:effectLst/>
              <a:latin typeface="Calibri" panose="020F0502020204030204" pitchFamily="34" charset="0"/>
              <a:ea typeface="Calibri" panose="020F0502020204030204" pitchFamily="34" charset="0"/>
              <a:cs typeface="Times New Roman" panose="02020603050405020304" pitchFamily="18" charset="0"/>
            </a:endParaRPr>
          </a:p>
          <a:p>
            <a:pPr lvl="0">
              <a:spcBef>
                <a:spcPts val="0"/>
              </a:spcBef>
              <a:buNone/>
            </a:pPr>
            <a:endParaRPr dirty="0"/>
          </a:p>
        </p:txBody>
      </p:sp>
      <p:sp>
        <p:nvSpPr>
          <p:cNvPr id="95" name="Shape 95"/>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193755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701675" y="4473575"/>
            <a:ext cx="5607049" cy="3660775"/>
          </a:xfrm>
          <a:prstGeom prst="rect">
            <a:avLst/>
          </a:prstGeom>
        </p:spPr>
        <p:txBody>
          <a:bodyPr lIns="91425" tIns="91425" rIns="91425" bIns="91425" anchor="t" anchorCtr="0">
            <a:noAutofit/>
          </a:bodyPr>
          <a:lstStyle/>
          <a:p>
            <a:pPr marL="457200" lvl="1" indent="0">
              <a:lnSpc>
                <a:spcPct val="107000"/>
              </a:lnSpc>
              <a:buFont typeface="Courier New" panose="02070309020205020404" pitchFamily="49" charset="0"/>
              <a:buNone/>
            </a:pPr>
            <a:r>
              <a:rPr lang="en-US" sz="1100" dirty="0" smtClean="0">
                <a:latin typeface="Calibri" panose="020F0502020204030204" pitchFamily="34" charset="0"/>
                <a:ea typeface="Calibri" panose="020F0502020204030204" pitchFamily="34" charset="0"/>
                <a:cs typeface="Times New Roman" panose="02020603050405020304" pitchFamily="18" charset="0"/>
              </a:rPr>
              <a:t>SDS</a:t>
            </a:r>
          </a:p>
          <a:p>
            <a:pPr marL="742950" lvl="1" indent="-285750">
              <a:lnSpc>
                <a:spcPct val="107000"/>
              </a:lnSpc>
              <a:buFont typeface="Courier New" panose="02070309020205020404" pitchFamily="49" charset="0"/>
              <a:buChar char="o"/>
            </a:pPr>
            <a:endParaRPr lang="en-US" sz="1100" dirty="0" smtClean="0">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pPr>
            <a:r>
              <a:rPr lang="en-US" sz="1100" dirty="0" smtClean="0">
                <a:latin typeface="Calibri" panose="020F0502020204030204" pitchFamily="34" charset="0"/>
                <a:ea typeface="Calibri" panose="020F0502020204030204" pitchFamily="34" charset="0"/>
                <a:cs typeface="Times New Roman" panose="02020603050405020304" pitchFamily="18" charset="0"/>
              </a:rPr>
              <a:t>Cost share expenditure must meet same requirements as direct charge on sponsored award – allowable, allocable and reasonable, incurred during project period, necessary to accomplish project, can’t be double counted on multiple awards)</a:t>
            </a:r>
          </a:p>
          <a:p>
            <a:pPr marL="742950" lvl="1" indent="-285750">
              <a:lnSpc>
                <a:spcPct val="107000"/>
              </a:lnSpc>
              <a:buFont typeface="Courier New" panose="02070309020205020404" pitchFamily="49" charset="0"/>
              <a:buChar char="o"/>
            </a:pPr>
            <a:r>
              <a:rPr lang="en-US" sz="1100" dirty="0" smtClean="0">
                <a:latin typeface="Calibri" panose="020F0502020204030204" pitchFamily="34" charset="0"/>
                <a:ea typeface="Calibri" panose="020F0502020204030204" pitchFamily="34" charset="0"/>
                <a:cs typeface="Times New Roman" panose="02020603050405020304" pitchFamily="18" charset="0"/>
              </a:rPr>
              <a:t>Both in-kind and cash contributions by a recipient are acceptable as cost sharing when all of the following criteria are met:</a:t>
            </a:r>
          </a:p>
          <a:p>
            <a:pPr marL="1143000" lvl="2" indent="-228600">
              <a:lnSpc>
                <a:spcPct val="107000"/>
              </a:lnSpc>
              <a:buFont typeface="Wingdings" panose="05000000000000000000" pitchFamily="2" charset="2"/>
              <a:buChar char=""/>
            </a:pPr>
            <a:r>
              <a:rPr lang="en-US" sz="1100" dirty="0" smtClean="0">
                <a:latin typeface="Calibri" panose="020F0502020204030204" pitchFamily="34" charset="0"/>
                <a:ea typeface="Calibri" panose="020F0502020204030204" pitchFamily="34" charset="0"/>
                <a:cs typeface="Times New Roman" panose="02020603050405020304" pitchFamily="18" charset="0"/>
              </a:rPr>
              <a:t>Verifiable from recipient records,</a:t>
            </a:r>
          </a:p>
          <a:p>
            <a:pPr marL="1143000" lvl="2" indent="-228600">
              <a:lnSpc>
                <a:spcPct val="107000"/>
              </a:lnSpc>
              <a:buFont typeface="Wingdings" panose="05000000000000000000" pitchFamily="2" charset="2"/>
              <a:buChar char=""/>
            </a:pPr>
            <a:r>
              <a:rPr lang="en-US" sz="1100" dirty="0" smtClean="0">
                <a:latin typeface="Calibri" panose="020F0502020204030204" pitchFamily="34" charset="0"/>
                <a:ea typeface="Calibri" panose="020F0502020204030204" pitchFamily="34" charset="0"/>
                <a:cs typeface="Times New Roman" panose="02020603050405020304" pitchFamily="18" charset="0"/>
              </a:rPr>
              <a:t>Not included as contribution for any other federally assisted program,</a:t>
            </a:r>
          </a:p>
          <a:p>
            <a:pPr marL="1143000" lvl="2" indent="-228600">
              <a:lnSpc>
                <a:spcPct val="107000"/>
              </a:lnSpc>
              <a:buFont typeface="Wingdings" panose="05000000000000000000" pitchFamily="2" charset="2"/>
              <a:buChar char=""/>
            </a:pPr>
            <a:r>
              <a:rPr lang="en-US" sz="1100" dirty="0" smtClean="0">
                <a:latin typeface="Calibri" panose="020F0502020204030204" pitchFamily="34" charset="0"/>
                <a:ea typeface="Calibri" panose="020F0502020204030204" pitchFamily="34" charset="0"/>
                <a:cs typeface="Times New Roman" panose="02020603050405020304" pitchFamily="18" charset="0"/>
              </a:rPr>
              <a:t>Necessary and reasonable for proper and efficient accomplishment of project or program objectives,</a:t>
            </a:r>
          </a:p>
          <a:p>
            <a:pPr marL="1143000" lvl="2" indent="-228600">
              <a:lnSpc>
                <a:spcPct val="107000"/>
              </a:lnSpc>
              <a:buFont typeface="Wingdings" panose="05000000000000000000" pitchFamily="2" charset="2"/>
              <a:buChar char=""/>
            </a:pPr>
            <a:r>
              <a:rPr lang="en-US" sz="1100" dirty="0" smtClean="0">
                <a:latin typeface="Calibri" panose="020F0502020204030204" pitchFamily="34" charset="0"/>
                <a:ea typeface="Calibri" panose="020F0502020204030204" pitchFamily="34" charset="0"/>
                <a:cs typeface="Times New Roman" panose="02020603050405020304" pitchFamily="18" charset="0"/>
              </a:rPr>
              <a:t>Allowable as a direct cost under applicable cost principles,</a:t>
            </a:r>
          </a:p>
          <a:p>
            <a:pPr marL="1143000" lvl="2" indent="-228600">
              <a:lnSpc>
                <a:spcPct val="107000"/>
              </a:lnSpc>
              <a:buFont typeface="Wingdings" panose="05000000000000000000" pitchFamily="2" charset="2"/>
              <a:buChar char=""/>
            </a:pPr>
            <a:r>
              <a:rPr lang="en-US" sz="1100" dirty="0" smtClean="0">
                <a:latin typeface="Calibri" panose="020F0502020204030204" pitchFamily="34" charset="0"/>
                <a:ea typeface="Calibri" panose="020F0502020204030204" pitchFamily="34" charset="0"/>
                <a:cs typeface="Times New Roman" panose="02020603050405020304" pitchFamily="18" charset="0"/>
              </a:rPr>
              <a:t>Not paid by another federal award (except as authorized by statute),</a:t>
            </a:r>
          </a:p>
          <a:p>
            <a:pPr marL="1143000" lvl="2" indent="-228600">
              <a:lnSpc>
                <a:spcPct val="107000"/>
              </a:lnSpc>
              <a:buFont typeface="Wingdings" panose="05000000000000000000" pitchFamily="2" charset="2"/>
              <a:buChar char=""/>
            </a:pPr>
            <a:r>
              <a:rPr lang="en-US" sz="1100" dirty="0" smtClean="0">
                <a:latin typeface="Calibri" panose="020F0502020204030204" pitchFamily="34" charset="0"/>
                <a:ea typeface="Calibri" panose="020F0502020204030204" pitchFamily="34" charset="0"/>
                <a:cs typeface="Times New Roman" panose="02020603050405020304" pitchFamily="18" charset="0"/>
              </a:rPr>
              <a:t>Provided for in the approved budget when required by the federal awarding agency,</a:t>
            </a:r>
          </a:p>
          <a:p>
            <a:pPr marL="1143000" lvl="2" indent="-228600">
              <a:lnSpc>
                <a:spcPct val="107000"/>
              </a:lnSpc>
              <a:spcAft>
                <a:spcPts val="800"/>
              </a:spcAft>
              <a:buFont typeface="Wingdings" panose="05000000000000000000" pitchFamily="2" charset="2"/>
              <a:buChar char=""/>
            </a:pPr>
            <a:r>
              <a:rPr lang="en-US" sz="1100" dirty="0" smtClean="0">
                <a:latin typeface="Calibri" panose="020F0502020204030204" pitchFamily="34" charset="0"/>
                <a:ea typeface="Calibri" panose="020F0502020204030204" pitchFamily="34" charset="0"/>
                <a:cs typeface="Times New Roman" panose="02020603050405020304" pitchFamily="18" charset="0"/>
              </a:rPr>
              <a:t>Conform to other provisions in OMB Uniform Guidance or A-110 as applicable.</a:t>
            </a:r>
            <a:endParaRPr lang="en-US" sz="1100" dirty="0" smtClean="0">
              <a:effectLst/>
              <a:latin typeface="Calibri" panose="020F0502020204030204" pitchFamily="34" charset="0"/>
              <a:ea typeface="Calibri" panose="020F0502020204030204" pitchFamily="34" charset="0"/>
              <a:cs typeface="Times New Roman" panose="02020603050405020304" pitchFamily="18" charset="0"/>
            </a:endParaRPr>
          </a:p>
          <a:p>
            <a:pPr lvl="0">
              <a:spcBef>
                <a:spcPts val="0"/>
              </a:spcBef>
              <a:buNone/>
            </a:pPr>
            <a:endParaRPr dirty="0"/>
          </a:p>
        </p:txBody>
      </p:sp>
      <p:sp>
        <p:nvSpPr>
          <p:cNvPr id="95" name="Shape 95"/>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309379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smtClean="0"/>
              <a:t>RL</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14</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909365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701675" y="4473575"/>
            <a:ext cx="5607049" cy="3660775"/>
          </a:xfrm>
          <a:prstGeom prst="rect">
            <a:avLst/>
          </a:prstGeom>
        </p:spPr>
        <p:txBody>
          <a:bodyPr lIns="91425" tIns="91425" rIns="91425" bIns="91425" anchor="t" anchorCtr="0">
            <a:noAutofit/>
          </a:bodyPr>
          <a:lstStyle/>
          <a:p>
            <a:pPr lvl="0">
              <a:spcBef>
                <a:spcPts val="0"/>
              </a:spcBef>
              <a:buNone/>
            </a:pPr>
            <a:r>
              <a:rPr lang="en-US" dirty="0" smtClean="0"/>
              <a:t>RL</a:t>
            </a:r>
            <a:endParaRPr dirty="0"/>
          </a:p>
        </p:txBody>
      </p:sp>
      <p:sp>
        <p:nvSpPr>
          <p:cNvPr id="95" name="Shape 95"/>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046004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701675" y="4473575"/>
            <a:ext cx="5607049" cy="3660775"/>
          </a:xfrm>
          <a:prstGeom prst="rect">
            <a:avLst/>
          </a:prstGeom>
        </p:spPr>
        <p:txBody>
          <a:bodyPr lIns="91425" tIns="91425" rIns="91425" bIns="91425" anchor="t" anchorCtr="0">
            <a:noAutofit/>
          </a:bodyPr>
          <a:lstStyle/>
          <a:p>
            <a:pPr lvl="0">
              <a:spcBef>
                <a:spcPts val="0"/>
              </a:spcBef>
              <a:buNone/>
            </a:pPr>
            <a:r>
              <a:rPr lang="en-US" sz="1100" b="0" i="0" u="none" strike="noStrike" kern="1200" cap="none" dirty="0" smtClean="0">
                <a:solidFill>
                  <a:schemeClr val="dk1"/>
                </a:solidFill>
                <a:effectLst/>
                <a:latin typeface="Calibri"/>
                <a:ea typeface="Calibri"/>
                <a:cs typeface="Calibri"/>
                <a:sym typeface="Calibri"/>
              </a:rPr>
              <a:t>RL</a:t>
            </a:r>
          </a:p>
          <a:p>
            <a:pPr lvl="0">
              <a:spcBef>
                <a:spcPts val="0"/>
              </a:spcBef>
              <a:buNone/>
            </a:pPr>
            <a:endParaRPr lang="en-US" sz="1100" b="0" i="0" u="none" strike="noStrike" kern="1200" cap="none" dirty="0" smtClean="0">
              <a:solidFill>
                <a:schemeClr val="dk1"/>
              </a:solidFill>
              <a:effectLst/>
              <a:latin typeface="Calibri"/>
              <a:ea typeface="Calibri"/>
              <a:cs typeface="Calibri"/>
              <a:sym typeface="Calibri"/>
            </a:endParaRPr>
          </a:p>
          <a:p>
            <a:pPr lvl="0">
              <a:spcBef>
                <a:spcPts val="0"/>
              </a:spcBef>
              <a:buNone/>
            </a:pPr>
            <a:r>
              <a:rPr lang="en-US" sz="1100" b="0" i="0" u="none" strike="noStrike" kern="1200" cap="none" dirty="0" smtClean="0">
                <a:solidFill>
                  <a:schemeClr val="dk1"/>
                </a:solidFill>
                <a:effectLst/>
                <a:latin typeface="Calibri"/>
                <a:ea typeface="Calibri"/>
                <a:cs typeface="Calibri"/>
                <a:sym typeface="Calibri"/>
              </a:rPr>
              <a:t>When drafting and/or reviewing a proposal, it is essential to determine whether the notice of funding opportunity includes a discussion of either mandatory or voluntary cost sharing. If such a discussion is included, statements in the proposal,</a:t>
            </a:r>
            <a:r>
              <a:rPr lang="en-US" sz="1100" b="1" i="0" u="none" strike="noStrike" kern="1200" cap="none" dirty="0" smtClean="0">
                <a:solidFill>
                  <a:schemeClr val="dk1"/>
                </a:solidFill>
                <a:effectLst/>
                <a:latin typeface="Calibri"/>
                <a:ea typeface="Calibri"/>
                <a:cs typeface="Calibri"/>
                <a:sym typeface="Calibri"/>
              </a:rPr>
              <a:t> and particularly in the budget</a:t>
            </a:r>
            <a:r>
              <a:rPr lang="en-US" sz="1100" b="0" i="0" u="none" strike="noStrike" kern="1200" cap="none" dirty="0" smtClean="0">
                <a:solidFill>
                  <a:schemeClr val="dk1"/>
                </a:solidFill>
                <a:effectLst/>
                <a:latin typeface="Calibri"/>
                <a:ea typeface="Calibri"/>
                <a:cs typeface="Calibri"/>
                <a:sym typeface="Calibri"/>
              </a:rPr>
              <a:t> </a:t>
            </a:r>
            <a:r>
              <a:rPr lang="en-US" sz="1100" b="1" i="0" u="none" strike="noStrike" kern="1200" cap="none" dirty="0" smtClean="0">
                <a:solidFill>
                  <a:schemeClr val="dk1"/>
                </a:solidFill>
                <a:effectLst/>
                <a:latin typeface="Calibri"/>
                <a:ea typeface="Calibri"/>
                <a:cs typeface="Calibri"/>
                <a:sym typeface="Calibri"/>
              </a:rPr>
              <a:t>or justification</a:t>
            </a:r>
            <a:r>
              <a:rPr lang="en-US" sz="1100" b="0" i="0" u="none" strike="noStrike" kern="1200" cap="none" dirty="0" smtClean="0">
                <a:solidFill>
                  <a:schemeClr val="dk1"/>
                </a:solidFill>
                <a:effectLst/>
                <a:latin typeface="Calibri"/>
                <a:ea typeface="Calibri"/>
                <a:cs typeface="Calibri"/>
                <a:sym typeface="Calibri"/>
              </a:rPr>
              <a:t>, that may imply cost sharing should be reviewed carefully against the criteria in the funding notice to avoid unintended commitments. </a:t>
            </a:r>
          </a:p>
          <a:p>
            <a:pPr lvl="0">
              <a:spcBef>
                <a:spcPts val="0"/>
              </a:spcBef>
              <a:buNone/>
            </a:pPr>
            <a:endParaRPr lang="en-US" sz="1100" b="0" i="0" u="none" strike="noStrike" kern="1200" cap="none" dirty="0" smtClean="0">
              <a:solidFill>
                <a:schemeClr val="dk1"/>
              </a:solidFill>
              <a:effectLst/>
              <a:latin typeface="Calibri"/>
              <a:cs typeface="Calibri"/>
              <a:sym typeface="Calibri"/>
            </a:endParaRPr>
          </a:p>
          <a:p>
            <a:pPr marL="457200" lvl="2" indent="-457200">
              <a:buFont typeface="Arial" panose="020B0604020202020204" pitchFamily="34" charset="0"/>
              <a:buChar char="•"/>
            </a:pPr>
            <a:r>
              <a:rPr lang="en-US" sz="1100" b="1" dirty="0" smtClean="0">
                <a:latin typeface="Calibri" panose="020F0502020204030204" pitchFamily="34" charset="0"/>
                <a:ea typeface="Calibri" panose="020F0502020204030204" pitchFamily="34" charset="0"/>
                <a:cs typeface="Times New Roman" panose="02020603050405020304" pitchFamily="18" charset="0"/>
              </a:rPr>
              <a:t>NSF</a:t>
            </a:r>
            <a:r>
              <a:rPr lang="en-US" sz="1100" dirty="0" smtClean="0">
                <a:latin typeface="Calibri" panose="020F0502020204030204" pitchFamily="34" charset="0"/>
                <a:ea typeface="Calibri" panose="020F0502020204030204" pitchFamily="34" charset="0"/>
                <a:cs typeface="Times New Roman" panose="02020603050405020304" pitchFamily="18" charset="0"/>
              </a:rPr>
              <a:t> (National Science Foundation) p</a:t>
            </a:r>
            <a:r>
              <a:rPr lang="en-US" sz="1100" dirty="0" smtClean="0">
                <a:latin typeface="Calibri" panose="020F0502020204030204" pitchFamily="34" charset="0"/>
                <a:ea typeface="Permanent Marker" panose="02000000000000000000" pitchFamily="2" charset="0"/>
                <a:cs typeface="Calibri" panose="020F0502020204030204" pitchFamily="34" charset="0"/>
              </a:rPr>
              <a:t>rohibits voluntary committed cost sharing</a:t>
            </a:r>
          </a:p>
          <a:p>
            <a:pPr marL="457200" lvl="2" indent="-457200">
              <a:buFont typeface="Arial" panose="020B0604020202020204" pitchFamily="34" charset="0"/>
              <a:buChar char="•"/>
            </a:pPr>
            <a:r>
              <a:rPr lang="en-US" sz="1100" dirty="0" smtClean="0">
                <a:latin typeface="Calibri" panose="020F0502020204030204" pitchFamily="34" charset="0"/>
                <a:ea typeface="Permanent Marker" panose="02000000000000000000" pitchFamily="2" charset="0"/>
                <a:cs typeface="Calibri" panose="020F0502020204030204" pitchFamily="34" charset="0"/>
              </a:rPr>
              <a:t>All organizational resources necessary for project should be included in “Facilities, Equipment and Other Resources” section of proposal</a:t>
            </a:r>
          </a:p>
          <a:p>
            <a:pPr marL="457200" lvl="2" indent="-457200">
              <a:buFont typeface="Arial" panose="020B0604020202020204" pitchFamily="34" charset="0"/>
              <a:buChar char="•"/>
            </a:pPr>
            <a:r>
              <a:rPr lang="en-US" sz="1100" dirty="0" smtClean="0">
                <a:latin typeface="Calibri" panose="020F0502020204030204" pitchFamily="34" charset="0"/>
                <a:ea typeface="Permanent Marker" panose="02000000000000000000" pitchFamily="2" charset="0"/>
                <a:cs typeface="Calibri" panose="020F0502020204030204" pitchFamily="34" charset="0"/>
              </a:rPr>
              <a:t>Description should be narrative, no quantifiable financial information</a:t>
            </a:r>
          </a:p>
          <a:p>
            <a:pPr marL="457200" lvl="2" indent="-457200">
              <a:buFont typeface="Arial" panose="020B0604020202020204" pitchFamily="34" charset="0"/>
              <a:buChar char="•"/>
            </a:pPr>
            <a:r>
              <a:rPr lang="en-US" sz="1100" dirty="0" smtClean="0">
                <a:latin typeface="Calibri" panose="020F0502020204030204" pitchFamily="34" charset="0"/>
                <a:ea typeface="Permanent Marker" panose="02000000000000000000" pitchFamily="2" charset="0"/>
                <a:cs typeface="Calibri" panose="020F0502020204030204" pitchFamily="34" charset="0"/>
              </a:rPr>
              <a:t>Mandatory cost sharing only if explicitly authorized by NSF Director</a:t>
            </a:r>
            <a:endParaRPr lang="en-US" sz="1100" dirty="0" smtClean="0">
              <a:latin typeface="Permanent Marker" panose="02000000000000000000" pitchFamily="2" charset="0"/>
              <a:ea typeface="Permanent Marker" panose="02000000000000000000" pitchFamily="2" charset="0"/>
            </a:endParaRPr>
          </a:p>
          <a:p>
            <a:pPr lvl="0">
              <a:spcBef>
                <a:spcPts val="0"/>
              </a:spcBef>
              <a:buNone/>
            </a:pPr>
            <a:endParaRPr dirty="0"/>
          </a:p>
        </p:txBody>
      </p:sp>
      <p:sp>
        <p:nvSpPr>
          <p:cNvPr id="95" name="Shape 95"/>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549299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701675" y="4473575"/>
            <a:ext cx="5607049" cy="3660775"/>
          </a:xfrm>
          <a:prstGeom prst="rect">
            <a:avLst/>
          </a:prstGeom>
        </p:spPr>
        <p:txBody>
          <a:bodyPr lIns="91425" tIns="91425" rIns="91425" bIns="91425" anchor="t" anchorCtr="0">
            <a:noAutofit/>
          </a:bodyPr>
          <a:lstStyle/>
          <a:p>
            <a:pPr lvl="0">
              <a:spcBef>
                <a:spcPts val="0"/>
              </a:spcBef>
              <a:buNone/>
            </a:pPr>
            <a:r>
              <a:rPr lang="en-US" dirty="0" smtClean="0"/>
              <a:t>RL</a:t>
            </a:r>
            <a:endParaRPr dirty="0"/>
          </a:p>
        </p:txBody>
      </p:sp>
      <p:sp>
        <p:nvSpPr>
          <p:cNvPr id="95" name="Shape 95"/>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401461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smtClean="0"/>
              <a:t>Gretchen</a:t>
            </a:r>
          </a:p>
          <a:p>
            <a:r>
              <a:rPr lang="en-US" dirty="0" smtClean="0"/>
              <a:t>Assign Breakout Rooms</a:t>
            </a:r>
          </a:p>
          <a:p>
            <a:r>
              <a:rPr lang="en-US" dirty="0" smtClean="0"/>
              <a:t>Renna will drop studies into chat</a:t>
            </a:r>
          </a:p>
          <a:p>
            <a:r>
              <a:rPr lang="en-US" dirty="0" smtClean="0"/>
              <a:t>Folks</a:t>
            </a:r>
            <a:r>
              <a:rPr lang="en-US" baseline="0" dirty="0" smtClean="0"/>
              <a:t> open the deck before they go to breakout room</a:t>
            </a:r>
          </a:p>
          <a:p>
            <a:r>
              <a:rPr lang="en-US" baseline="0" dirty="0" smtClean="0"/>
              <a:t>Gretchen will give 5 minute notification to move on to next case</a:t>
            </a:r>
          </a:p>
          <a:p>
            <a:r>
              <a:rPr lang="en-US" baseline="0" dirty="0" smtClean="0"/>
              <a:t>Once you get message to leave breakout room, click on the link to come back </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18</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837376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smtClean="0"/>
              <a:t>JR</a:t>
            </a:r>
          </a:p>
          <a:p>
            <a:r>
              <a:rPr lang="en-US" dirty="0" smtClean="0"/>
              <a:t>VUC – don’t quantify in the proposal and don’t track</a:t>
            </a:r>
          </a:p>
          <a:p>
            <a:r>
              <a:rPr lang="en-US" baseline="0" dirty="0" smtClean="0"/>
              <a:t>PI could remain silent, doesn’t say anything, not committed, not addressed, no need to put on PAR</a:t>
            </a:r>
          </a:p>
          <a:p>
            <a:r>
              <a:rPr lang="en-US" baseline="0" dirty="0" smtClean="0"/>
              <a:t>If PI wants to talk about other people working on project, a lab tech will be available as needed</a:t>
            </a:r>
          </a:p>
          <a:p>
            <a:endParaRPr lang="en-US" baseline="0" dirty="0" smtClean="0"/>
          </a:p>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19</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421286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smtClean="0"/>
              <a:t>JR</a:t>
            </a:r>
          </a:p>
          <a:p>
            <a:r>
              <a:rPr lang="en-US" dirty="0" smtClean="0"/>
              <a:t>VUC – don’t quantify in the proposal and don’t track</a:t>
            </a:r>
          </a:p>
          <a:p>
            <a:r>
              <a:rPr lang="en-US" baseline="0" dirty="0" smtClean="0"/>
              <a:t>PI could remain silent, doesn’t say anything, not committed, not addressed, no need to put on PAR</a:t>
            </a:r>
          </a:p>
          <a:p>
            <a:r>
              <a:rPr lang="en-US" baseline="0" dirty="0" smtClean="0"/>
              <a:t>If PI wants to talk about other people working on project, a lab tech will be available as needed</a:t>
            </a:r>
          </a:p>
          <a:p>
            <a:endParaRPr lang="en-US" baseline="0" dirty="0" smtClean="0"/>
          </a:p>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20</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281527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smtClean="0">
                <a:latin typeface="Calibri" panose="020F0502020204030204" pitchFamily="34" charset="0"/>
                <a:ea typeface="Calibri" panose="020F0502020204030204" pitchFamily="34" charset="0"/>
                <a:cs typeface="Times New Roman" panose="02020603050405020304" pitchFamily="18" charset="0"/>
              </a:rPr>
              <a:t>JR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smtClean="0">
                <a:latin typeface="Calibri" panose="020F0502020204030204" pitchFamily="34" charset="0"/>
                <a:ea typeface="Calibri" panose="020F0502020204030204" pitchFamily="34" charset="0"/>
                <a:cs typeface="Times New Roman" panose="02020603050405020304" pitchFamily="18" charset="0"/>
              </a:rPr>
              <a:t>Scenario B</a:t>
            </a:r>
            <a:r>
              <a:rPr lang="en-US" sz="1200" dirty="0" smtClean="0">
                <a:latin typeface="Calibri" panose="020F0502020204030204" pitchFamily="34" charset="0"/>
                <a:ea typeface="Calibri" panose="020F0502020204030204" pitchFamily="34" charset="0"/>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Calibri" panose="020F0502020204030204" pitchFamily="34" charset="0"/>
                <a:ea typeface="Calibri" panose="020F0502020204030204" pitchFamily="34" charset="0"/>
                <a:cs typeface="Times New Roman" panose="02020603050405020304" pitchFamily="18" charset="0"/>
              </a:rPr>
              <a:t>Cost share is mandatory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travel unallowable (not</a:t>
            </a:r>
            <a:r>
              <a:rPr lang="en-US" sz="1200" baseline="0"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 during period of performance)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3 summer months needs provost approval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Equipment allowable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rgbClr val="FF0000"/>
                </a:solidFill>
                <a:latin typeface="Calibri" panose="020F0502020204030204" pitchFamily="34" charset="0"/>
                <a:cs typeface="Times New Roman" panose="02020603050405020304" pitchFamily="18" charset="0"/>
              </a:rPr>
              <a:t>Can</a:t>
            </a:r>
            <a:r>
              <a:rPr lang="en-US" sz="1200" baseline="0" dirty="0" smtClean="0">
                <a:solidFill>
                  <a:srgbClr val="FF0000"/>
                </a:solidFill>
                <a:latin typeface="Calibri" panose="020F0502020204030204" pitchFamily="34" charset="0"/>
                <a:cs typeface="Times New Roman" panose="02020603050405020304" pitchFamily="18" charset="0"/>
              </a:rPr>
              <a:t> use gift account with general accounting approval</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21</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571871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smtClean="0">
                <a:latin typeface="Calibri" panose="020F0502020204030204" pitchFamily="34" charset="0"/>
                <a:ea typeface="Calibri" panose="020F0502020204030204" pitchFamily="34" charset="0"/>
                <a:cs typeface="Times New Roman" panose="02020603050405020304" pitchFamily="18" charset="0"/>
              </a:rPr>
              <a:t>JR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smtClean="0">
                <a:latin typeface="Calibri" panose="020F0502020204030204" pitchFamily="34" charset="0"/>
                <a:ea typeface="Calibri" panose="020F0502020204030204" pitchFamily="34" charset="0"/>
                <a:cs typeface="Times New Roman" panose="02020603050405020304" pitchFamily="18" charset="0"/>
              </a:rPr>
              <a:t>Scenario B</a:t>
            </a:r>
            <a:r>
              <a:rPr lang="en-US" sz="1200" dirty="0" smtClean="0">
                <a:latin typeface="Calibri" panose="020F0502020204030204" pitchFamily="34" charset="0"/>
                <a:ea typeface="Calibri" panose="020F0502020204030204" pitchFamily="34" charset="0"/>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Calibri" panose="020F0502020204030204" pitchFamily="34" charset="0"/>
                <a:ea typeface="Calibri" panose="020F0502020204030204" pitchFamily="34" charset="0"/>
                <a:cs typeface="Times New Roman" panose="02020603050405020304" pitchFamily="18" charset="0"/>
              </a:rPr>
              <a:t>Cost share is mandatory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travel unallowable (not</a:t>
            </a:r>
            <a:r>
              <a:rPr lang="en-US" sz="1200" baseline="0"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 during period of performance)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3 summer months needs provost approval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Equipment allowable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rgbClr val="FF0000"/>
                </a:solidFill>
                <a:latin typeface="Calibri" panose="020F0502020204030204" pitchFamily="34" charset="0"/>
                <a:cs typeface="Times New Roman" panose="02020603050405020304" pitchFamily="18" charset="0"/>
              </a:rPr>
              <a:t>Can</a:t>
            </a:r>
            <a:r>
              <a:rPr lang="en-US" sz="1200" baseline="0" dirty="0" smtClean="0">
                <a:solidFill>
                  <a:srgbClr val="FF0000"/>
                </a:solidFill>
                <a:latin typeface="Calibri" panose="020F0502020204030204" pitchFamily="34" charset="0"/>
                <a:cs typeface="Times New Roman" panose="02020603050405020304" pitchFamily="18" charset="0"/>
              </a:rPr>
              <a:t> use gift account with general accounting approval</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22</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829775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smtClean="0"/>
              <a:t>JR</a:t>
            </a:r>
          </a:p>
          <a:p>
            <a:endParaRPr lang="en-US" dirty="0" smtClean="0"/>
          </a:p>
          <a:p>
            <a:r>
              <a:rPr lang="en-US" dirty="0" smtClean="0"/>
              <a:t>VC</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smtClean="0">
                <a:latin typeface="Calibri" panose="020F0502020204030204" pitchFamily="34" charset="0"/>
                <a:ea typeface="Calibri" panose="020F0502020204030204" pitchFamily="34" charset="0"/>
                <a:cs typeface="Times New Roman" panose="02020603050405020304" pitchFamily="18" charset="0"/>
              </a:rPr>
              <a:t>Requires provost approval – </a:t>
            </a:r>
            <a:r>
              <a:rPr lang="en-US" sz="1200" b="0" dirty="0" err="1" smtClean="0">
                <a:latin typeface="Calibri" panose="020F0502020204030204" pitchFamily="34" charset="0"/>
                <a:ea typeface="Calibri" panose="020F0502020204030204" pitchFamily="34" charset="0"/>
                <a:cs typeface="Times New Roman" panose="02020603050405020304" pitchFamily="18" charset="0"/>
              </a:rPr>
              <a:t>f&amp;a</a:t>
            </a:r>
            <a:r>
              <a:rPr lang="en-US" sz="1200" b="0" dirty="0" smtClean="0">
                <a:latin typeface="Calibri" panose="020F0502020204030204" pitchFamily="34" charset="0"/>
                <a:ea typeface="Calibri" panose="020F0502020204030204" pitchFamily="34" charset="0"/>
                <a:cs typeface="Times New Roman" panose="02020603050405020304" pitchFamily="18" charset="0"/>
              </a:rPr>
              <a:t> reduction</a:t>
            </a:r>
            <a:endParaRPr lang="en-US" sz="1200" b="0" dirty="0" smtClean="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23</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812910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smtClean="0"/>
              <a:t>JR</a:t>
            </a:r>
          </a:p>
          <a:p>
            <a:endParaRPr lang="en-US" dirty="0" smtClean="0"/>
          </a:p>
          <a:p>
            <a:r>
              <a:rPr lang="en-US" dirty="0" smtClean="0"/>
              <a:t>VC</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smtClean="0">
                <a:latin typeface="Calibri" panose="020F0502020204030204" pitchFamily="34" charset="0"/>
                <a:ea typeface="Calibri" panose="020F0502020204030204" pitchFamily="34" charset="0"/>
                <a:cs typeface="Times New Roman" panose="02020603050405020304" pitchFamily="18" charset="0"/>
              </a:rPr>
              <a:t>Requires provost approval – </a:t>
            </a:r>
            <a:r>
              <a:rPr lang="en-US" sz="1200" b="0" dirty="0" err="1" smtClean="0">
                <a:latin typeface="Calibri" panose="020F0502020204030204" pitchFamily="34" charset="0"/>
                <a:ea typeface="Calibri" panose="020F0502020204030204" pitchFamily="34" charset="0"/>
                <a:cs typeface="Times New Roman" panose="02020603050405020304" pitchFamily="18" charset="0"/>
              </a:rPr>
              <a:t>f&amp;a</a:t>
            </a:r>
            <a:r>
              <a:rPr lang="en-US" sz="1200" b="0" dirty="0" smtClean="0">
                <a:latin typeface="Calibri" panose="020F0502020204030204" pitchFamily="34" charset="0"/>
                <a:ea typeface="Calibri" panose="020F0502020204030204" pitchFamily="34" charset="0"/>
                <a:cs typeface="Times New Roman" panose="02020603050405020304" pitchFamily="18" charset="0"/>
              </a:rPr>
              <a:t> reduction</a:t>
            </a:r>
            <a:endParaRPr lang="en-US" sz="1200" b="0" dirty="0" smtClean="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24</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436585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701675" y="4473575"/>
            <a:ext cx="5607049" cy="3660775"/>
          </a:xfrm>
          <a:prstGeom prst="rect">
            <a:avLst/>
          </a:prstGeom>
        </p:spPr>
        <p:txBody>
          <a:bodyPr lIns="91425" tIns="91425" rIns="91425" bIns="91425" anchor="t" anchorCtr="0">
            <a:noAutofit/>
          </a:bodyPr>
          <a:lstStyle/>
          <a:p>
            <a:pPr lvl="0">
              <a:spcBef>
                <a:spcPts val="0"/>
              </a:spcBef>
              <a:buNone/>
            </a:pPr>
            <a:r>
              <a:rPr lang="en-US" dirty="0" smtClean="0"/>
              <a:t>RL</a:t>
            </a:r>
            <a:endParaRPr dirty="0"/>
          </a:p>
        </p:txBody>
      </p:sp>
      <p:sp>
        <p:nvSpPr>
          <p:cNvPr id="95" name="Shape 95"/>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627733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701675" y="4473575"/>
            <a:ext cx="5607049" cy="3660775"/>
          </a:xfrm>
          <a:prstGeom prst="rect">
            <a:avLst/>
          </a:prstGeom>
        </p:spPr>
        <p:txBody>
          <a:bodyPr lIns="91425" tIns="91425" rIns="91425" bIns="91425" anchor="t" anchorCtr="0">
            <a:noAutofit/>
          </a:bodyPr>
          <a:lstStyle/>
          <a:p>
            <a:pPr lvl="0">
              <a:spcBef>
                <a:spcPts val="0"/>
              </a:spcBef>
              <a:buNone/>
            </a:pPr>
            <a:r>
              <a:rPr lang="en-US" dirty="0" smtClean="0"/>
              <a:t>RL</a:t>
            </a:r>
            <a:endParaRPr dirty="0"/>
          </a:p>
        </p:txBody>
      </p:sp>
      <p:sp>
        <p:nvSpPr>
          <p:cNvPr id="95" name="Shape 95"/>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405032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701675" y="4473575"/>
            <a:ext cx="5607049" cy="3660775"/>
          </a:xfrm>
          <a:prstGeom prst="rect">
            <a:avLst/>
          </a:prstGeom>
        </p:spPr>
        <p:txBody>
          <a:bodyPr lIns="91425" tIns="91425" rIns="91425" bIns="91425" anchor="t" anchorCtr="0">
            <a:noAutofit/>
          </a:bodyPr>
          <a:lstStyle/>
          <a:p>
            <a:pPr lvl="0">
              <a:spcBef>
                <a:spcPts val="0"/>
              </a:spcBef>
              <a:buNone/>
            </a:pPr>
            <a:r>
              <a:rPr lang="en-US" dirty="0" smtClean="0"/>
              <a:t>RL</a:t>
            </a:r>
            <a:endParaRPr dirty="0"/>
          </a:p>
        </p:txBody>
      </p:sp>
      <p:sp>
        <p:nvSpPr>
          <p:cNvPr id="95" name="Shape 95"/>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8894059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701675" y="4473575"/>
            <a:ext cx="5607049" cy="3660775"/>
          </a:xfrm>
          <a:prstGeom prst="rect">
            <a:avLst/>
          </a:prstGeom>
        </p:spPr>
        <p:txBody>
          <a:bodyPr lIns="91425" tIns="91425" rIns="91425" bIns="91425" anchor="t" anchorCtr="0">
            <a:noAutofit/>
          </a:bodyPr>
          <a:lstStyle/>
          <a:p>
            <a:pPr lvl="0">
              <a:spcBef>
                <a:spcPts val="0"/>
              </a:spcBef>
              <a:buNone/>
            </a:pPr>
            <a:r>
              <a:rPr lang="en-US" dirty="0" smtClean="0"/>
              <a:t>Renna drop in the Calculating Cost Share Doc into the Chat</a:t>
            </a:r>
          </a:p>
          <a:p>
            <a:pPr lvl="0">
              <a:spcBef>
                <a:spcPts val="0"/>
              </a:spcBef>
              <a:buNone/>
            </a:pPr>
            <a:r>
              <a:rPr lang="en-US" dirty="0" smtClean="0"/>
              <a:t>Discuss as a group</a:t>
            </a:r>
            <a:endParaRPr dirty="0"/>
          </a:p>
        </p:txBody>
      </p:sp>
      <p:sp>
        <p:nvSpPr>
          <p:cNvPr id="95" name="Shape 95"/>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288215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701675" y="4473575"/>
            <a:ext cx="5607049" cy="3660775"/>
          </a:xfrm>
          <a:prstGeom prst="rect">
            <a:avLst/>
          </a:prstGeom>
        </p:spPr>
        <p:txBody>
          <a:bodyPr lIns="91425" tIns="91425" rIns="91425" bIns="91425" anchor="t" anchorCtr="0">
            <a:noAutofit/>
          </a:bodyPr>
          <a:lstStyle/>
          <a:p>
            <a:pPr lvl="0">
              <a:spcBef>
                <a:spcPts val="0"/>
              </a:spcBef>
              <a:buNone/>
            </a:pPr>
            <a:r>
              <a:rPr lang="en-US" dirty="0" smtClean="0"/>
              <a:t>Discuss as a group</a:t>
            </a:r>
          </a:p>
          <a:p>
            <a:pPr lvl="0">
              <a:spcBef>
                <a:spcPts val="0"/>
              </a:spcBef>
              <a:buNone/>
            </a:pPr>
            <a:endParaRPr dirty="0"/>
          </a:p>
        </p:txBody>
      </p:sp>
      <p:sp>
        <p:nvSpPr>
          <p:cNvPr id="95" name="Shape 95"/>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9812698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701675" y="4473575"/>
            <a:ext cx="5607049" cy="3660775"/>
          </a:xfrm>
          <a:prstGeom prst="rect">
            <a:avLst/>
          </a:prstGeom>
        </p:spPr>
        <p:txBody>
          <a:bodyPr lIns="91425" tIns="91425" rIns="91425" bIns="91425" anchor="t" anchorCtr="0">
            <a:noAutofit/>
          </a:bodyPr>
          <a:lstStyle/>
          <a:p>
            <a:pPr lvl="0">
              <a:spcBef>
                <a:spcPts val="0"/>
              </a:spcBef>
              <a:buNone/>
            </a:pPr>
            <a:r>
              <a:rPr lang="en-US" dirty="0" smtClean="0"/>
              <a:t>Discuss as a group</a:t>
            </a:r>
            <a:endParaRPr dirty="0"/>
          </a:p>
        </p:txBody>
      </p:sp>
      <p:sp>
        <p:nvSpPr>
          <p:cNvPr id="95" name="Shape 95"/>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4015434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701675" y="4473575"/>
            <a:ext cx="5607049" cy="3660775"/>
          </a:xfrm>
          <a:prstGeom prst="rect">
            <a:avLst/>
          </a:prstGeom>
        </p:spPr>
        <p:txBody>
          <a:bodyPr lIns="91425" tIns="91425" rIns="91425" bIns="91425" anchor="t" anchorCtr="0">
            <a:noAutofit/>
          </a:bodyPr>
          <a:lstStyle/>
          <a:p>
            <a:pPr lvl="0">
              <a:spcBef>
                <a:spcPts val="0"/>
              </a:spcBef>
              <a:buNone/>
            </a:pPr>
            <a:r>
              <a:rPr lang="en-US" dirty="0" smtClean="0"/>
              <a:t>Discuss</a:t>
            </a:r>
            <a:r>
              <a:rPr lang="en-US" baseline="0" dirty="0" smtClean="0"/>
              <a:t> as a group</a:t>
            </a:r>
            <a:endParaRPr dirty="0"/>
          </a:p>
        </p:txBody>
      </p:sp>
      <p:sp>
        <p:nvSpPr>
          <p:cNvPr id="95" name="Shape 95"/>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864188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701675" y="4473575"/>
            <a:ext cx="5607049" cy="3660775"/>
          </a:xfrm>
          <a:prstGeom prst="rect">
            <a:avLst/>
          </a:prstGeom>
        </p:spPr>
        <p:txBody>
          <a:bodyPr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Discuss</a:t>
            </a:r>
            <a:r>
              <a:rPr lang="en-US" baseline="0" dirty="0" smtClean="0"/>
              <a:t> as a group</a:t>
            </a:r>
            <a:endParaRPr lang="en-US" dirty="0" smtClean="0"/>
          </a:p>
          <a:p>
            <a:pPr lvl="0">
              <a:spcBef>
                <a:spcPts val="0"/>
              </a:spcBef>
              <a:buNone/>
            </a:pPr>
            <a:endParaRPr dirty="0"/>
          </a:p>
        </p:txBody>
      </p:sp>
      <p:sp>
        <p:nvSpPr>
          <p:cNvPr id="95" name="Shape 95"/>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7581420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701675" y="4473575"/>
            <a:ext cx="5607049" cy="3660775"/>
          </a:xfrm>
          <a:prstGeom prst="rect">
            <a:avLst/>
          </a:prstGeom>
        </p:spPr>
        <p:txBody>
          <a:bodyPr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Discuss</a:t>
            </a:r>
            <a:r>
              <a:rPr lang="en-US" baseline="0" dirty="0" smtClean="0"/>
              <a:t> as a group</a:t>
            </a:r>
            <a:endParaRPr lang="en-US" dirty="0" smtClean="0"/>
          </a:p>
          <a:p>
            <a:pPr lvl="0">
              <a:spcBef>
                <a:spcPts val="0"/>
              </a:spcBef>
              <a:buNone/>
            </a:pPr>
            <a:endParaRPr dirty="0"/>
          </a:p>
        </p:txBody>
      </p:sp>
      <p:sp>
        <p:nvSpPr>
          <p:cNvPr id="95" name="Shape 95"/>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127896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701675" y="4473575"/>
            <a:ext cx="5607049" cy="3660775"/>
          </a:xfrm>
          <a:prstGeom prst="rect">
            <a:avLst/>
          </a:prstGeom>
        </p:spPr>
        <p:txBody>
          <a:bodyPr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Discuss</a:t>
            </a:r>
            <a:r>
              <a:rPr lang="en-US" baseline="0" dirty="0" smtClean="0"/>
              <a:t> as a group</a:t>
            </a:r>
            <a:endParaRPr lang="en-US" dirty="0" smtClean="0"/>
          </a:p>
          <a:p>
            <a:pPr lvl="0">
              <a:spcBef>
                <a:spcPts val="0"/>
              </a:spcBef>
              <a:buNone/>
            </a:pPr>
            <a:endParaRPr dirty="0"/>
          </a:p>
        </p:txBody>
      </p:sp>
      <p:sp>
        <p:nvSpPr>
          <p:cNvPr id="95" name="Shape 95"/>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7268031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701675" y="4473575"/>
            <a:ext cx="5607049" cy="3660775"/>
          </a:xfrm>
          <a:prstGeom prst="rect">
            <a:avLst/>
          </a:prstGeom>
        </p:spPr>
        <p:txBody>
          <a:bodyPr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Discuss</a:t>
            </a:r>
            <a:r>
              <a:rPr lang="en-US" baseline="0" dirty="0" smtClean="0"/>
              <a:t> as a group</a:t>
            </a:r>
            <a:endParaRPr lang="en-US" dirty="0" smtClean="0"/>
          </a:p>
          <a:p>
            <a:pPr lvl="0">
              <a:spcBef>
                <a:spcPts val="0"/>
              </a:spcBef>
              <a:buNone/>
            </a:pPr>
            <a:endParaRPr dirty="0"/>
          </a:p>
        </p:txBody>
      </p:sp>
      <p:sp>
        <p:nvSpPr>
          <p:cNvPr id="95" name="Shape 95"/>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5858634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701675" y="4473575"/>
            <a:ext cx="5607049" cy="3660775"/>
          </a:xfrm>
          <a:prstGeom prst="rect">
            <a:avLst/>
          </a:prstGeom>
        </p:spPr>
        <p:txBody>
          <a:bodyPr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Discuss</a:t>
            </a:r>
            <a:r>
              <a:rPr lang="en-US" baseline="0" dirty="0" smtClean="0"/>
              <a:t> as a group</a:t>
            </a:r>
            <a:endParaRPr lang="en-US" dirty="0" smtClean="0"/>
          </a:p>
          <a:p>
            <a:pPr lvl="0">
              <a:spcBef>
                <a:spcPts val="0"/>
              </a:spcBef>
              <a:buNone/>
            </a:pPr>
            <a:endParaRPr dirty="0"/>
          </a:p>
        </p:txBody>
      </p:sp>
      <p:sp>
        <p:nvSpPr>
          <p:cNvPr id="95" name="Shape 95"/>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0510431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701675" y="4473575"/>
            <a:ext cx="5607049" cy="3660775"/>
          </a:xfrm>
          <a:prstGeom prst="rect">
            <a:avLst/>
          </a:prstGeom>
        </p:spPr>
        <p:txBody>
          <a:bodyPr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Discuss</a:t>
            </a:r>
            <a:r>
              <a:rPr lang="en-US" baseline="0" dirty="0" smtClean="0"/>
              <a:t> as a group</a:t>
            </a:r>
            <a:endParaRPr lang="en-US" dirty="0" smtClean="0"/>
          </a:p>
          <a:p>
            <a:pPr lvl="0">
              <a:spcBef>
                <a:spcPts val="0"/>
              </a:spcBef>
              <a:buNone/>
            </a:pPr>
            <a:endParaRPr dirty="0"/>
          </a:p>
        </p:txBody>
      </p:sp>
      <p:sp>
        <p:nvSpPr>
          <p:cNvPr id="95" name="Shape 95"/>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6708338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701675" y="4473575"/>
            <a:ext cx="5607049" cy="3660775"/>
          </a:xfrm>
          <a:prstGeom prst="rect">
            <a:avLst/>
          </a:prstGeom>
        </p:spPr>
        <p:txBody>
          <a:bodyPr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Discuss</a:t>
            </a:r>
            <a:r>
              <a:rPr lang="en-US" baseline="0" dirty="0" smtClean="0"/>
              <a:t> as a group</a:t>
            </a:r>
            <a:endParaRPr lang="en-US" dirty="0" smtClean="0"/>
          </a:p>
          <a:p>
            <a:pPr lvl="0">
              <a:spcBef>
                <a:spcPts val="0"/>
              </a:spcBef>
              <a:buNone/>
            </a:pPr>
            <a:endParaRPr dirty="0"/>
          </a:p>
        </p:txBody>
      </p:sp>
      <p:sp>
        <p:nvSpPr>
          <p:cNvPr id="95" name="Shape 95"/>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9613159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701675" y="4473575"/>
            <a:ext cx="5607049" cy="3660775"/>
          </a:xfrm>
          <a:prstGeom prst="rect">
            <a:avLst/>
          </a:prstGeom>
        </p:spPr>
        <p:txBody>
          <a:bodyPr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Discuss</a:t>
            </a:r>
            <a:r>
              <a:rPr lang="en-US" baseline="0" dirty="0" smtClean="0"/>
              <a:t> as a group</a:t>
            </a:r>
            <a:endParaRPr lang="en-US" dirty="0" smtClean="0"/>
          </a:p>
          <a:p>
            <a:pPr lvl="0">
              <a:spcBef>
                <a:spcPts val="0"/>
              </a:spcBef>
              <a:buNone/>
            </a:pPr>
            <a:endParaRPr dirty="0"/>
          </a:p>
        </p:txBody>
      </p:sp>
      <p:sp>
        <p:nvSpPr>
          <p:cNvPr id="95" name="Shape 95"/>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9449208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701675" y="4473575"/>
            <a:ext cx="5607049" cy="3660775"/>
          </a:xfrm>
          <a:prstGeom prst="rect">
            <a:avLst/>
          </a:prstGeom>
        </p:spPr>
        <p:txBody>
          <a:bodyPr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Discuss</a:t>
            </a:r>
            <a:r>
              <a:rPr lang="en-US" baseline="0" dirty="0" smtClean="0"/>
              <a:t> as a group</a:t>
            </a:r>
            <a:endParaRPr lang="en-US" dirty="0" smtClean="0"/>
          </a:p>
          <a:p>
            <a:pPr lvl="0">
              <a:spcBef>
                <a:spcPts val="0"/>
              </a:spcBef>
              <a:buNone/>
            </a:pPr>
            <a:endParaRPr lang="en-US" baseline="0" dirty="0" smtClean="0"/>
          </a:p>
          <a:p>
            <a:pPr lvl="0">
              <a:spcBef>
                <a:spcPts val="0"/>
              </a:spcBef>
              <a:buNone/>
            </a:pPr>
            <a:endParaRPr lang="en-US" baseline="0" dirty="0" smtClean="0"/>
          </a:p>
        </p:txBody>
      </p:sp>
      <p:sp>
        <p:nvSpPr>
          <p:cNvPr id="95" name="Shape 95"/>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8191031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701675" y="4473575"/>
            <a:ext cx="5607049" cy="3660775"/>
          </a:xfrm>
          <a:prstGeom prst="rect">
            <a:avLst/>
          </a:prstGeom>
        </p:spPr>
        <p:txBody>
          <a:bodyPr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Discuss</a:t>
            </a:r>
            <a:r>
              <a:rPr lang="en-US" baseline="0" dirty="0" smtClean="0"/>
              <a:t> as a group</a:t>
            </a:r>
            <a:endParaRPr lang="en-US" dirty="0" smtClean="0"/>
          </a:p>
          <a:p>
            <a:pPr lvl="0">
              <a:spcBef>
                <a:spcPts val="0"/>
              </a:spcBef>
              <a:buNone/>
            </a:pPr>
            <a:endParaRPr lang="en-US" baseline="0" dirty="0" smtClean="0"/>
          </a:p>
          <a:p>
            <a:pPr lvl="0">
              <a:spcBef>
                <a:spcPts val="0"/>
              </a:spcBef>
              <a:buNone/>
            </a:pPr>
            <a:endParaRPr lang="en-US" baseline="0" dirty="0" smtClean="0"/>
          </a:p>
        </p:txBody>
      </p:sp>
      <p:sp>
        <p:nvSpPr>
          <p:cNvPr id="95" name="Shape 95"/>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8709989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701675" y="4473575"/>
            <a:ext cx="5607049" cy="3660775"/>
          </a:xfrm>
          <a:prstGeom prst="rect">
            <a:avLst/>
          </a:prstGeom>
        </p:spPr>
        <p:txBody>
          <a:bodyPr lIns="91425" tIns="91425" rIns="91425" bIns="91425" anchor="t" anchorCtr="0">
            <a:noAutofit/>
          </a:bodyPr>
          <a:lstStyle/>
          <a:p>
            <a:pPr lvl="0">
              <a:spcBef>
                <a:spcPts val="0"/>
              </a:spcBef>
              <a:buNone/>
            </a:pPr>
            <a:r>
              <a:rPr lang="en-US" dirty="0" smtClean="0"/>
              <a:t>RL</a:t>
            </a:r>
            <a:endParaRPr dirty="0"/>
          </a:p>
        </p:txBody>
      </p:sp>
      <p:sp>
        <p:nvSpPr>
          <p:cNvPr id="95" name="Shape 95"/>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4095358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smtClean="0"/>
              <a:t>RL</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43</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4194388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smtClean="0"/>
              <a:t>Gretchen</a:t>
            </a:r>
            <a:r>
              <a:rPr lang="en-US" baseline="0" dirty="0" smtClean="0"/>
              <a:t> --- Poll #2</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44</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4481279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sz="1200" dirty="0" smtClean="0">
                <a:latin typeface="Calibri" panose="020F0502020204030204" pitchFamily="34" charset="0"/>
                <a:cs typeface="Calibri" panose="020F0502020204030204" pitchFamily="34" charset="0"/>
              </a:rPr>
              <a:t>C:</a:t>
            </a:r>
            <a:r>
              <a:rPr lang="en-US" sz="1200" baseline="0" dirty="0" smtClean="0">
                <a:latin typeface="Calibri" panose="020F0502020204030204" pitchFamily="34" charset="0"/>
                <a:cs typeface="Calibri" panose="020F0502020204030204" pitchFamily="34" charset="0"/>
              </a:rPr>
              <a:t> </a:t>
            </a:r>
            <a:r>
              <a:rPr lang="en-US" sz="1200" dirty="0" smtClean="0">
                <a:latin typeface="Calibri" panose="020F0502020204030204" pitchFamily="34" charset="0"/>
                <a:cs typeface="Calibri" panose="020F0502020204030204" pitchFamily="34" charset="0"/>
              </a:rPr>
              <a:t>Dr. Who is PI and will be devoting 30% effort, and only 5% salary support to the project. </a:t>
            </a:r>
          </a:p>
          <a:p>
            <a:endParaRPr lang="en-US" sz="1200" dirty="0" smtClean="0">
              <a:latin typeface="Calibri" panose="020F0502020204030204" pitchFamily="34" charset="0"/>
              <a:cs typeface="Calibri" panose="020F0502020204030204" pitchFamily="34" charset="0"/>
            </a:endParaRPr>
          </a:p>
          <a:p>
            <a:r>
              <a:rPr lang="en-US" sz="1200" dirty="0" smtClean="0">
                <a:latin typeface="Calibri" panose="020F0502020204030204" pitchFamily="34" charset="0"/>
                <a:cs typeface="Calibri" panose="020F0502020204030204" pitchFamily="34" charset="0"/>
              </a:rPr>
              <a:t>Poll</a:t>
            </a:r>
            <a:r>
              <a:rPr lang="en-US" sz="1200" baseline="0" dirty="0" smtClean="0">
                <a:latin typeface="Calibri" panose="020F0502020204030204" pitchFamily="34" charset="0"/>
                <a:cs typeface="Calibri" panose="020F0502020204030204" pitchFamily="34" charset="0"/>
              </a:rPr>
              <a:t> Question with A, B, C answers</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45</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1293561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sz="1200" dirty="0" smtClean="0">
                <a:latin typeface="Calibri" panose="020F0502020204030204" pitchFamily="34" charset="0"/>
                <a:cs typeface="Calibri" panose="020F0502020204030204" pitchFamily="34" charset="0"/>
              </a:rPr>
              <a:t>C:</a:t>
            </a:r>
            <a:r>
              <a:rPr lang="en-US" sz="1200" baseline="0" dirty="0" smtClean="0">
                <a:latin typeface="Calibri" panose="020F0502020204030204" pitchFamily="34" charset="0"/>
                <a:cs typeface="Calibri" panose="020F0502020204030204" pitchFamily="34" charset="0"/>
              </a:rPr>
              <a:t> </a:t>
            </a:r>
            <a:r>
              <a:rPr lang="en-US" sz="1200" dirty="0" smtClean="0">
                <a:latin typeface="Calibri" panose="020F0502020204030204" pitchFamily="34" charset="0"/>
                <a:cs typeface="Calibri" panose="020F0502020204030204" pitchFamily="34" charset="0"/>
              </a:rPr>
              <a:t>Dr. Who is PI and will be devoting 30% effort, and only 5% salary support to the project. </a:t>
            </a:r>
          </a:p>
          <a:p>
            <a:endParaRPr lang="en-US" dirty="0" smtClean="0"/>
          </a:p>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46</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8697775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Calibri"/>
                <a:cs typeface="Calibri"/>
              </a:rPr>
              <a:t>B</a:t>
            </a:r>
            <a:endParaRPr lang="en-US" sz="1200" dirty="0" smtClean="0">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Calibri" panose="020F0502020204030204" pitchFamily="34" charset="0"/>
                <a:cs typeface="Calibri" panose="020F0502020204030204" pitchFamily="34" charset="0"/>
              </a:rPr>
              <a:t>Poll</a:t>
            </a:r>
            <a:r>
              <a:rPr lang="en-US" sz="1200" baseline="0" dirty="0" smtClean="0">
                <a:latin typeface="Calibri" panose="020F0502020204030204" pitchFamily="34" charset="0"/>
                <a:cs typeface="Calibri" panose="020F0502020204030204" pitchFamily="34" charset="0"/>
              </a:rPr>
              <a:t> Question with A, B, C answers</a:t>
            </a: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47</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45263528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Calibri"/>
                <a:cs typeface="Calibri"/>
              </a:rPr>
              <a:t>B</a:t>
            </a:r>
            <a:endParaRPr lang="en-US" sz="1200" dirty="0" smtClean="0">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48</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610050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701675" y="4473575"/>
            <a:ext cx="5607049" cy="3660775"/>
          </a:xfrm>
          <a:prstGeom prst="rect">
            <a:avLst/>
          </a:prstGeom>
        </p:spPr>
        <p:txBody>
          <a:bodyPr lIns="91425" tIns="91425" rIns="91425" bIns="91425" anchor="t" anchorCtr="0">
            <a:noAutofit/>
          </a:bodyPr>
          <a:lstStyle/>
          <a:p>
            <a:pPr lvl="0">
              <a:spcBef>
                <a:spcPts val="0"/>
              </a:spcBef>
              <a:buNone/>
            </a:pPr>
            <a:r>
              <a:rPr lang="en-US" dirty="0" smtClean="0"/>
              <a:t>RL</a:t>
            </a:r>
          </a:p>
          <a:p>
            <a:pPr lvl="0">
              <a:spcBef>
                <a:spcPts val="0"/>
              </a:spcBef>
              <a:buNone/>
            </a:pPr>
            <a:endParaRPr lang="en-US" dirty="0" smtClean="0"/>
          </a:p>
          <a:p>
            <a:pPr lvl="0">
              <a:spcBef>
                <a:spcPts val="0"/>
              </a:spcBef>
              <a:buNone/>
            </a:pPr>
            <a:r>
              <a:rPr lang="en-US" dirty="0" smtClean="0"/>
              <a:t>Voluntary Uncommitted… raise as a question to group</a:t>
            </a:r>
            <a:endParaRPr dirty="0"/>
          </a:p>
        </p:txBody>
      </p:sp>
      <p:sp>
        <p:nvSpPr>
          <p:cNvPr id="95" name="Shape 95"/>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6942283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701675" y="4473575"/>
            <a:ext cx="5607049" cy="3660775"/>
          </a:xfrm>
          <a:prstGeom prst="rect">
            <a:avLst/>
          </a:prstGeom>
        </p:spPr>
        <p:txBody>
          <a:bodyPr lIns="91425" tIns="91425" rIns="91425" bIns="91425" anchor="t" anchorCtr="0">
            <a:noAutofit/>
          </a:bodyPr>
          <a:lstStyle/>
          <a:p>
            <a:pPr lvl="0">
              <a:spcBef>
                <a:spcPts val="0"/>
              </a:spcBef>
              <a:buNone/>
            </a:pPr>
            <a:r>
              <a:rPr lang="en-US" dirty="0" smtClean="0"/>
              <a:t>RL</a:t>
            </a:r>
            <a:endParaRPr dirty="0"/>
          </a:p>
        </p:txBody>
      </p:sp>
      <p:sp>
        <p:nvSpPr>
          <p:cNvPr id="95" name="Shape 95"/>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9790108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51</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8715175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701675" y="4473575"/>
            <a:ext cx="5607049" cy="3660775"/>
          </a:xfrm>
          <a:prstGeom prst="rect">
            <a:avLst/>
          </a:prstGeom>
        </p:spPr>
        <p:txBody>
          <a:bodyPr lIns="91425" tIns="91425" rIns="91425" bIns="91425" anchor="t" anchorCtr="0">
            <a:noAutofit/>
          </a:bodyPr>
          <a:lstStyle/>
          <a:p>
            <a:pPr lvl="0">
              <a:spcBef>
                <a:spcPts val="0"/>
              </a:spcBef>
              <a:buNone/>
            </a:pPr>
            <a:r>
              <a:rPr lang="en-US" dirty="0" smtClean="0"/>
              <a:t>SDS</a:t>
            </a:r>
            <a:endParaRPr dirty="0"/>
          </a:p>
        </p:txBody>
      </p:sp>
      <p:sp>
        <p:nvSpPr>
          <p:cNvPr id="95" name="Shape 95"/>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3452018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701675" y="4473575"/>
            <a:ext cx="5607049" cy="3660775"/>
          </a:xfrm>
          <a:prstGeom prst="rect">
            <a:avLst/>
          </a:prstGeom>
        </p:spPr>
        <p:txBody>
          <a:bodyPr lIns="91425" tIns="91425" rIns="91425" bIns="91425" anchor="t" anchorCtr="0">
            <a:noAutofit/>
          </a:bodyPr>
          <a:lstStyle/>
          <a:p>
            <a:pPr lvl="0">
              <a:spcBef>
                <a:spcPts val="0"/>
              </a:spcBef>
              <a:buNone/>
            </a:pPr>
            <a:r>
              <a:rPr lang="en-US" dirty="0" smtClean="0"/>
              <a:t>SDS</a:t>
            </a:r>
            <a:endParaRPr dirty="0"/>
          </a:p>
        </p:txBody>
      </p:sp>
      <p:sp>
        <p:nvSpPr>
          <p:cNvPr id="95" name="Shape 95"/>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6170770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701675" y="4473575"/>
            <a:ext cx="5607049" cy="3660775"/>
          </a:xfrm>
          <a:prstGeom prst="rect">
            <a:avLst/>
          </a:prstGeom>
        </p:spPr>
        <p:txBody>
          <a:bodyPr lIns="91425" tIns="91425" rIns="91425" bIns="91425" anchor="t" anchorCtr="0">
            <a:noAutofit/>
          </a:bodyPr>
          <a:lstStyle/>
          <a:p>
            <a:pPr lvl="0">
              <a:spcBef>
                <a:spcPts val="0"/>
              </a:spcBef>
              <a:buNone/>
            </a:pPr>
            <a:r>
              <a:rPr lang="en-US" dirty="0" smtClean="0"/>
              <a:t>SDS – Group Discussion</a:t>
            </a:r>
            <a:endParaRPr dirty="0"/>
          </a:p>
        </p:txBody>
      </p:sp>
      <p:sp>
        <p:nvSpPr>
          <p:cNvPr id="95" name="Shape 95"/>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753785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smtClean="0"/>
              <a:t>SDS</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55</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1115697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701675" y="4473575"/>
            <a:ext cx="5607049" cy="3660775"/>
          </a:xfrm>
          <a:prstGeom prst="rect">
            <a:avLst/>
          </a:prstGeom>
        </p:spPr>
        <p:txBody>
          <a:bodyPr lIns="91425" tIns="91425" rIns="91425" bIns="91425" anchor="t" anchorCtr="0">
            <a:noAutofit/>
          </a:bodyPr>
          <a:lstStyle/>
          <a:p>
            <a:pPr lvl="0">
              <a:spcBef>
                <a:spcPts val="0"/>
              </a:spcBef>
              <a:buNone/>
            </a:pPr>
            <a:r>
              <a:rPr lang="en-US" dirty="0" smtClean="0"/>
              <a:t>SDS</a:t>
            </a:r>
            <a:endParaRPr dirty="0"/>
          </a:p>
        </p:txBody>
      </p:sp>
      <p:sp>
        <p:nvSpPr>
          <p:cNvPr id="95" name="Shape 95"/>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3656151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701675" y="4473575"/>
            <a:ext cx="5607049" cy="3660775"/>
          </a:xfrm>
          <a:prstGeom prst="rect">
            <a:avLst/>
          </a:prstGeom>
        </p:spPr>
        <p:txBody>
          <a:bodyPr lIns="91425" tIns="91425" rIns="91425" bIns="91425" anchor="t" anchorCtr="0">
            <a:noAutofit/>
          </a:bodyPr>
          <a:lstStyle/>
          <a:p>
            <a:pPr lvl="0">
              <a:spcBef>
                <a:spcPts val="0"/>
              </a:spcBef>
              <a:buNone/>
            </a:pPr>
            <a:r>
              <a:rPr lang="en-US" dirty="0" smtClean="0"/>
              <a:t>SDS</a:t>
            </a:r>
            <a:endParaRPr dirty="0"/>
          </a:p>
        </p:txBody>
      </p:sp>
      <p:sp>
        <p:nvSpPr>
          <p:cNvPr id="95" name="Shape 95"/>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7357737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smtClean="0"/>
              <a:t>SDS</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58</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9873219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701675" y="4473575"/>
            <a:ext cx="5607049" cy="3660775"/>
          </a:xfrm>
          <a:prstGeom prst="rect">
            <a:avLst/>
          </a:prstGeom>
        </p:spPr>
        <p:txBody>
          <a:bodyPr lIns="91425" tIns="91425" rIns="91425" bIns="91425" anchor="t" anchorCtr="0">
            <a:noAutofit/>
          </a:bodyPr>
          <a:lstStyle/>
          <a:p>
            <a:pPr lvl="0">
              <a:spcBef>
                <a:spcPts val="0"/>
              </a:spcBef>
              <a:buNone/>
            </a:pPr>
            <a:r>
              <a:rPr lang="en-US" dirty="0" smtClean="0"/>
              <a:t>SDS</a:t>
            </a:r>
            <a:endParaRPr dirty="0"/>
          </a:p>
        </p:txBody>
      </p:sp>
      <p:sp>
        <p:nvSpPr>
          <p:cNvPr id="95" name="Shape 95"/>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4656456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701675" y="4473575"/>
            <a:ext cx="5607049" cy="3660775"/>
          </a:xfrm>
          <a:prstGeom prst="rect">
            <a:avLst/>
          </a:prstGeom>
        </p:spPr>
        <p:txBody>
          <a:bodyPr lIns="91425" tIns="91425" rIns="91425" bIns="91425" anchor="t" anchorCtr="0">
            <a:noAutofit/>
          </a:bodyPr>
          <a:lstStyle/>
          <a:p>
            <a:pPr lvl="0">
              <a:spcBef>
                <a:spcPts val="0"/>
              </a:spcBef>
              <a:buNone/>
            </a:pPr>
            <a:r>
              <a:rPr lang="en-US" dirty="0" smtClean="0"/>
              <a:t>SDS</a:t>
            </a:r>
            <a:endParaRPr dirty="0"/>
          </a:p>
        </p:txBody>
      </p:sp>
      <p:sp>
        <p:nvSpPr>
          <p:cNvPr id="95" name="Shape 95"/>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9050747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701675" y="4473575"/>
            <a:ext cx="5607049" cy="3660775"/>
          </a:xfrm>
          <a:prstGeom prst="rect">
            <a:avLst/>
          </a:prstGeom>
        </p:spPr>
        <p:txBody>
          <a:bodyPr lIns="91425" tIns="91425" rIns="91425" bIns="91425" anchor="t" anchorCtr="0">
            <a:noAutofit/>
          </a:bodyPr>
          <a:lstStyle/>
          <a:p>
            <a:pPr lvl="0">
              <a:spcBef>
                <a:spcPts val="0"/>
              </a:spcBef>
              <a:buNone/>
            </a:pPr>
            <a:r>
              <a:rPr lang="en-US" dirty="0" smtClean="0"/>
              <a:t>SDS</a:t>
            </a:r>
            <a:endParaRPr dirty="0"/>
          </a:p>
        </p:txBody>
      </p:sp>
      <p:sp>
        <p:nvSpPr>
          <p:cNvPr id="95" name="Shape 95"/>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1956725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701675" y="4473575"/>
            <a:ext cx="5607049" cy="3660775"/>
          </a:xfrm>
          <a:prstGeom prst="rect">
            <a:avLst/>
          </a:prstGeom>
        </p:spPr>
        <p:txBody>
          <a:bodyPr lIns="91425" tIns="91425" rIns="91425" bIns="91425" anchor="t" anchorCtr="0">
            <a:noAutofit/>
          </a:bodyPr>
          <a:lstStyle/>
          <a:p>
            <a:pPr lvl="0">
              <a:spcBef>
                <a:spcPts val="0"/>
              </a:spcBef>
              <a:buNone/>
            </a:pPr>
            <a:endParaRPr dirty="0"/>
          </a:p>
        </p:txBody>
      </p:sp>
      <p:sp>
        <p:nvSpPr>
          <p:cNvPr id="95" name="Shape 95"/>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833873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914400" y="1122362"/>
            <a:ext cx="10363200" cy="2387600"/>
          </a:xfrm>
          <a:prstGeom prst="rect">
            <a:avLst/>
          </a:prstGeom>
          <a:noFill/>
          <a:ln>
            <a:noFill/>
          </a:ln>
        </p:spPr>
        <p:txBody>
          <a:bodyPr lIns="91425" tIns="91425" rIns="91425" bIns="91425" anchor="b" anchorCtr="0"/>
          <a:lstStyle>
            <a:lvl1pPr marL="0" marR="0" lvl="0" indent="0" algn="ctr" rtl="0">
              <a:lnSpc>
                <a:spcPct val="90000"/>
              </a:lnSpc>
              <a:spcBef>
                <a:spcPts val="0"/>
              </a:spcBef>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7" name="Shape 17"/>
          <p:cNvSpPr txBox="1">
            <a:spLocks noGrp="1"/>
          </p:cNvSpPr>
          <p:nvPr>
            <p:ph type="subTitle" idx="1"/>
          </p:nvPr>
        </p:nvSpPr>
        <p:spPr>
          <a:xfrm>
            <a:off x="1524000" y="3602037"/>
            <a:ext cx="9144000" cy="1655761"/>
          </a:xfrm>
          <a:prstGeom prst="rect">
            <a:avLst/>
          </a:prstGeom>
          <a:noFill/>
          <a:ln>
            <a:noFill/>
          </a:ln>
        </p:spPr>
        <p:txBody>
          <a:bodyPr lIns="91425" tIns="91425" rIns="91425" bIns="91425" anchor="t" anchorCtr="0"/>
          <a:lstStyle>
            <a:lvl1pPr marL="0" marR="0" lvl="0" indent="0" algn="ctr" rtl="0">
              <a:lnSpc>
                <a:spcPct val="90000"/>
              </a:lnSpc>
              <a:spcBef>
                <a:spcPts val="1000"/>
              </a:spcBef>
              <a:buClr>
                <a:schemeClr val="dk1"/>
              </a:buClr>
              <a:buFont typeface="Arial"/>
              <a:buNone/>
              <a:defRPr sz="2400" b="0" i="0" u="none" strike="noStrike" cap="none">
                <a:solidFill>
                  <a:schemeClr val="dk1"/>
                </a:solidFill>
                <a:latin typeface="Calibri"/>
                <a:ea typeface="Calibri"/>
                <a:cs typeface="Calibri"/>
                <a:sym typeface="Calibri"/>
              </a:defRPr>
            </a:lvl1pPr>
            <a:lvl2pPr marL="457200" marR="0" lvl="1" indent="0" algn="ctr"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2pPr>
            <a:lvl3pPr marL="914400" marR="0" lvl="2" indent="0" algn="ctr" rtl="0">
              <a:lnSpc>
                <a:spcPct val="90000"/>
              </a:lnSpc>
              <a:spcBef>
                <a:spcPts val="500"/>
              </a:spcBef>
              <a:buClr>
                <a:schemeClr val="dk1"/>
              </a:buClr>
              <a:buFont typeface="Arial"/>
              <a:buNone/>
              <a:defRPr sz="1800" b="0" i="0" u="none" strike="noStrike" cap="none">
                <a:solidFill>
                  <a:schemeClr val="dk1"/>
                </a:solidFill>
                <a:latin typeface="Calibri"/>
                <a:ea typeface="Calibri"/>
                <a:cs typeface="Calibri"/>
                <a:sym typeface="Calibri"/>
              </a:defRPr>
            </a:lvl3pPr>
            <a:lvl4pPr marL="1371600" marR="0" lvl="3" indent="0" algn="ctr" rtl="0">
              <a:lnSpc>
                <a:spcPct val="90000"/>
              </a:lnSpc>
              <a:spcBef>
                <a:spcPts val="500"/>
              </a:spcBef>
              <a:buClr>
                <a:schemeClr val="dk1"/>
              </a:buClr>
              <a:buFont typeface="Arial"/>
              <a:buNone/>
              <a:defRPr sz="1600" b="0" i="0" u="none" strike="noStrike" cap="none">
                <a:solidFill>
                  <a:schemeClr val="dk1"/>
                </a:solidFill>
                <a:latin typeface="Calibri"/>
                <a:ea typeface="Calibri"/>
                <a:cs typeface="Calibri"/>
                <a:sym typeface="Calibri"/>
              </a:defRPr>
            </a:lvl4pPr>
            <a:lvl5pPr marL="1828800" marR="0" lvl="4" indent="0" algn="ctr" rtl="0">
              <a:lnSpc>
                <a:spcPct val="90000"/>
              </a:lnSpc>
              <a:spcBef>
                <a:spcPts val="500"/>
              </a:spcBef>
              <a:buClr>
                <a:schemeClr val="dk1"/>
              </a:buClr>
              <a:buFont typeface="Arial"/>
              <a:buNone/>
              <a:defRPr sz="1600" b="0" i="0" u="none" strike="noStrike" cap="none">
                <a:solidFill>
                  <a:schemeClr val="dk1"/>
                </a:solidFill>
                <a:latin typeface="Calibri"/>
                <a:ea typeface="Calibri"/>
                <a:cs typeface="Calibri"/>
                <a:sym typeface="Calibri"/>
              </a:defRPr>
            </a:lvl5pPr>
            <a:lvl6pPr marL="2286000" marR="0" lvl="5" indent="0" algn="ctr" rtl="0">
              <a:lnSpc>
                <a:spcPct val="90000"/>
              </a:lnSpc>
              <a:spcBef>
                <a:spcPts val="500"/>
              </a:spcBef>
              <a:buClr>
                <a:schemeClr val="dk1"/>
              </a:buClr>
              <a:buFont typeface="Arial"/>
              <a:buNone/>
              <a:defRPr sz="1600" b="0" i="0" u="none" strike="noStrike" cap="none">
                <a:solidFill>
                  <a:schemeClr val="dk1"/>
                </a:solidFill>
                <a:latin typeface="Calibri"/>
                <a:ea typeface="Calibri"/>
                <a:cs typeface="Calibri"/>
                <a:sym typeface="Calibri"/>
              </a:defRPr>
            </a:lvl6pPr>
            <a:lvl7pPr marL="2743200" marR="0" lvl="6" indent="0" algn="ctr" rtl="0">
              <a:lnSpc>
                <a:spcPct val="90000"/>
              </a:lnSpc>
              <a:spcBef>
                <a:spcPts val="500"/>
              </a:spcBef>
              <a:buClr>
                <a:schemeClr val="dk1"/>
              </a:buClr>
              <a:buFont typeface="Arial"/>
              <a:buNone/>
              <a:defRPr sz="1600" b="0" i="0" u="none" strike="noStrike" cap="none">
                <a:solidFill>
                  <a:schemeClr val="dk1"/>
                </a:solidFill>
                <a:latin typeface="Calibri"/>
                <a:ea typeface="Calibri"/>
                <a:cs typeface="Calibri"/>
                <a:sym typeface="Calibri"/>
              </a:defRPr>
            </a:lvl7pPr>
            <a:lvl8pPr marL="3200400" marR="0" lvl="7" indent="0" algn="ctr" rtl="0">
              <a:lnSpc>
                <a:spcPct val="90000"/>
              </a:lnSpc>
              <a:spcBef>
                <a:spcPts val="500"/>
              </a:spcBef>
              <a:buClr>
                <a:schemeClr val="dk1"/>
              </a:buClr>
              <a:buFont typeface="Arial"/>
              <a:buNone/>
              <a:defRPr sz="1600" b="0" i="0" u="none" strike="noStrike" cap="none">
                <a:solidFill>
                  <a:schemeClr val="dk1"/>
                </a:solidFill>
                <a:latin typeface="Calibri"/>
                <a:ea typeface="Calibri"/>
                <a:cs typeface="Calibri"/>
                <a:sym typeface="Calibri"/>
              </a:defRPr>
            </a:lvl8pPr>
            <a:lvl9pPr marL="3657600" marR="0" lvl="8" indent="0" algn="ctr" rtl="0">
              <a:lnSpc>
                <a:spcPct val="90000"/>
              </a:lnSpc>
              <a:spcBef>
                <a:spcPts val="500"/>
              </a:spcBef>
              <a:buClr>
                <a:schemeClr val="dk1"/>
              </a:buClr>
              <a:buFont typeface="Arial"/>
              <a:buNone/>
              <a:defRPr sz="1600" b="0" i="0" u="none" strike="noStrike" cap="none">
                <a:solidFill>
                  <a:schemeClr val="dk1"/>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838200" y="6356355"/>
            <a:ext cx="2743199" cy="365125"/>
          </a:xfrm>
          <a:prstGeom prst="rect">
            <a:avLst/>
          </a:prstGeom>
          <a:noFill/>
          <a:ln>
            <a:noFill/>
          </a:ln>
        </p:spPr>
        <p:txBody>
          <a:bodyPr lIns="91425" tIns="91425" rIns="91425" bIns="91425" anchor="t" anchorCtr="0"/>
          <a:lstStyle>
            <a:lvl1pPr marL="0" marR="0" lvl="0" indent="0" algn="l" rtl="0">
              <a:spcBef>
                <a:spcPts val="0"/>
              </a:spcBef>
              <a:buNone/>
              <a:defRPr sz="18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19" name="Shape 19"/>
          <p:cNvSpPr txBox="1">
            <a:spLocks noGrp="1"/>
          </p:cNvSpPr>
          <p:nvPr>
            <p:ph type="ftr" idx="11"/>
          </p:nvPr>
        </p:nvSpPr>
        <p:spPr>
          <a:xfrm>
            <a:off x="4038600" y="6356355"/>
            <a:ext cx="4114800" cy="365125"/>
          </a:xfrm>
          <a:prstGeom prst="rect">
            <a:avLst/>
          </a:prstGeom>
          <a:noFill/>
          <a:ln>
            <a:noFill/>
          </a:ln>
        </p:spPr>
        <p:txBody>
          <a:bodyPr lIns="91425" tIns="91425" rIns="91425" bIns="91425" anchor="t" anchorCtr="0"/>
          <a:lstStyle>
            <a:lvl1pPr marL="0" marR="0" lvl="0" indent="0" algn="l" rtl="0">
              <a:spcBef>
                <a:spcPts val="0"/>
              </a:spcBef>
              <a:buNone/>
              <a:defRPr sz="18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20" name="Shape 20"/>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b="0" i="0" u="none" strike="noStrike" cap="none">
                <a:solidFill>
                  <a:srgbClr val="888888"/>
                </a:solidFill>
                <a:latin typeface="Calibri"/>
                <a:ea typeface="Calibri"/>
                <a:cs typeface="Calibri"/>
                <a:sym typeface="Calibri"/>
              </a:rPr>
              <a:t>‹#›</a:t>
            </a:fld>
            <a:endParaRPr lang="en-US" sz="1800" b="0" i="0" u="none" strike="noStrike" cap="none" dirty="0">
              <a:solidFill>
                <a:srgbClr val="888888"/>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838200" y="365129"/>
            <a:ext cx="10515599" cy="1325562"/>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23" name="Shape 23"/>
          <p:cNvSpPr txBox="1">
            <a:spLocks noGrp="1"/>
          </p:cNvSpPr>
          <p:nvPr>
            <p:ph type="body" idx="1"/>
          </p:nvPr>
        </p:nvSpPr>
        <p:spPr>
          <a:xfrm>
            <a:off x="838200" y="1825625"/>
            <a:ext cx="10515599" cy="4351338"/>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838200" y="6356355"/>
            <a:ext cx="2743199"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25" name="Shape 25"/>
          <p:cNvSpPr txBox="1">
            <a:spLocks noGrp="1"/>
          </p:cNvSpPr>
          <p:nvPr>
            <p:ph type="ftr" idx="11"/>
          </p:nvPr>
        </p:nvSpPr>
        <p:spPr>
          <a:xfrm>
            <a:off x="4038600" y="6356355"/>
            <a:ext cx="4114800"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26" name="Shape 26"/>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a:t>
            </a:fld>
            <a:endParaRPr lang="en-US" sz="1800" dirty="0">
              <a:solidFill>
                <a:srgbClr val="888888"/>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29"/>
        <p:cNvGrpSpPr/>
        <p:nvPr/>
      </p:nvGrpSpPr>
      <p:grpSpPr>
        <a:xfrm>
          <a:off x="0" y="0"/>
          <a:ext cx="0" cy="0"/>
          <a:chOff x="0" y="0"/>
          <a:chExt cx="0" cy="0"/>
        </a:xfrm>
      </p:grpSpPr>
      <p:sp>
        <p:nvSpPr>
          <p:cNvPr id="30" name="Shape 30"/>
          <p:cNvSpPr txBox="1">
            <a:spLocks noGrp="1"/>
          </p:cNvSpPr>
          <p:nvPr>
            <p:ph type="title"/>
          </p:nvPr>
        </p:nvSpPr>
        <p:spPr>
          <a:xfrm>
            <a:off x="831850" y="1709743"/>
            <a:ext cx="10515599" cy="2852737"/>
          </a:xfrm>
          <a:prstGeom prst="rect">
            <a:avLst/>
          </a:prstGeom>
          <a:noFill/>
          <a:ln>
            <a:noFill/>
          </a:ln>
        </p:spPr>
        <p:txBody>
          <a:bodyPr lIns="91425" tIns="91425" rIns="91425" bIns="91425" anchor="b" anchorCtr="0"/>
          <a:lstStyle>
            <a:lvl1pPr marL="0" marR="0" lvl="0" indent="0" algn="l" rtl="0">
              <a:lnSpc>
                <a:spcPct val="90000"/>
              </a:lnSpc>
              <a:spcBef>
                <a:spcPts val="0"/>
              </a:spcBef>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1" name="Shape 31"/>
          <p:cNvSpPr txBox="1">
            <a:spLocks noGrp="1"/>
          </p:cNvSpPr>
          <p:nvPr>
            <p:ph type="body" idx="1"/>
          </p:nvPr>
        </p:nvSpPr>
        <p:spPr>
          <a:xfrm>
            <a:off x="831850" y="4589469"/>
            <a:ext cx="10515599" cy="1500187"/>
          </a:xfrm>
          <a:prstGeom prst="rect">
            <a:avLst/>
          </a:prstGeom>
          <a:noFill/>
          <a:ln>
            <a:noFill/>
          </a:ln>
        </p:spPr>
        <p:txBody>
          <a:bodyPr lIns="91425" tIns="91425" rIns="91425" bIns="91425" anchor="t" anchorCtr="0"/>
          <a:lstStyle>
            <a:lvl1pPr marL="0" marR="0" lvl="0" indent="0" algn="l" rtl="0">
              <a:lnSpc>
                <a:spcPct val="90000"/>
              </a:lnSpc>
              <a:spcBef>
                <a:spcPts val="1000"/>
              </a:spcBef>
              <a:buClr>
                <a:schemeClr val="dk1"/>
              </a:buClr>
              <a:buFont typeface="Arial"/>
              <a:buNone/>
              <a:defRPr sz="2400" b="0"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buClr>
                <a:srgbClr val="888888"/>
              </a:buClr>
              <a:buFont typeface="Arial"/>
              <a:buNone/>
              <a:defRPr sz="2000" b="0" i="0" u="none" strike="noStrike" cap="none">
                <a:solidFill>
                  <a:srgbClr val="888888"/>
                </a:solidFill>
                <a:latin typeface="Calibri"/>
                <a:ea typeface="Calibri"/>
                <a:cs typeface="Calibri"/>
                <a:sym typeface="Calibri"/>
              </a:defRPr>
            </a:lvl2pPr>
            <a:lvl3pPr marL="914400" marR="0" lvl="2" indent="0" algn="l" rtl="0">
              <a:lnSpc>
                <a:spcPct val="90000"/>
              </a:lnSpc>
              <a:spcBef>
                <a:spcPts val="500"/>
              </a:spcBef>
              <a:buClr>
                <a:srgbClr val="888888"/>
              </a:buClr>
              <a:buFont typeface="Arial"/>
              <a:buNone/>
              <a:defRPr sz="1800" b="0" i="0" u="none" strike="noStrike" cap="none">
                <a:solidFill>
                  <a:srgbClr val="888888"/>
                </a:solidFill>
                <a:latin typeface="Calibri"/>
                <a:ea typeface="Calibri"/>
                <a:cs typeface="Calibri"/>
                <a:sym typeface="Calibri"/>
              </a:defRPr>
            </a:lvl3pPr>
            <a:lvl4pPr marL="1371600" marR="0" lvl="3" indent="0" algn="l" rtl="0">
              <a:lnSpc>
                <a:spcPct val="90000"/>
              </a:lnSpc>
              <a:spcBef>
                <a:spcPts val="500"/>
              </a:spcBef>
              <a:buClr>
                <a:srgbClr val="888888"/>
              </a:buClr>
              <a:buFont typeface="Arial"/>
              <a:buNone/>
              <a:defRPr sz="1600" b="0" i="0" u="none" strike="noStrike" cap="none">
                <a:solidFill>
                  <a:srgbClr val="888888"/>
                </a:solidFill>
                <a:latin typeface="Calibri"/>
                <a:ea typeface="Calibri"/>
                <a:cs typeface="Calibri"/>
                <a:sym typeface="Calibri"/>
              </a:defRPr>
            </a:lvl4pPr>
            <a:lvl5pPr marL="1828800" marR="0" lvl="4" indent="0" algn="l" rtl="0">
              <a:lnSpc>
                <a:spcPct val="90000"/>
              </a:lnSpc>
              <a:spcBef>
                <a:spcPts val="500"/>
              </a:spcBef>
              <a:buClr>
                <a:srgbClr val="888888"/>
              </a:buClr>
              <a:buFont typeface="Arial"/>
              <a:buNone/>
              <a:defRPr sz="1600" b="0" i="0" u="none" strike="noStrike" cap="none">
                <a:solidFill>
                  <a:srgbClr val="888888"/>
                </a:solidFill>
                <a:latin typeface="Calibri"/>
                <a:ea typeface="Calibri"/>
                <a:cs typeface="Calibri"/>
                <a:sym typeface="Calibri"/>
              </a:defRPr>
            </a:lvl5pPr>
            <a:lvl6pPr marL="2286000" marR="0" lvl="5" indent="0" algn="l" rtl="0">
              <a:lnSpc>
                <a:spcPct val="90000"/>
              </a:lnSpc>
              <a:spcBef>
                <a:spcPts val="500"/>
              </a:spcBef>
              <a:buClr>
                <a:srgbClr val="888888"/>
              </a:buClr>
              <a:buFont typeface="Arial"/>
              <a:buNone/>
              <a:defRPr sz="1600" b="0" i="0" u="none" strike="noStrike" cap="none">
                <a:solidFill>
                  <a:srgbClr val="888888"/>
                </a:solidFill>
                <a:latin typeface="Calibri"/>
                <a:ea typeface="Calibri"/>
                <a:cs typeface="Calibri"/>
                <a:sym typeface="Calibri"/>
              </a:defRPr>
            </a:lvl6pPr>
            <a:lvl7pPr marL="2743200" marR="0" lvl="6" indent="0" algn="l" rtl="0">
              <a:lnSpc>
                <a:spcPct val="90000"/>
              </a:lnSpc>
              <a:spcBef>
                <a:spcPts val="500"/>
              </a:spcBef>
              <a:buClr>
                <a:srgbClr val="888888"/>
              </a:buClr>
              <a:buFont typeface="Arial"/>
              <a:buNone/>
              <a:defRPr sz="1600" b="0" i="0" u="none" strike="noStrike" cap="none">
                <a:solidFill>
                  <a:srgbClr val="888888"/>
                </a:solidFill>
                <a:latin typeface="Calibri"/>
                <a:ea typeface="Calibri"/>
                <a:cs typeface="Calibri"/>
                <a:sym typeface="Calibri"/>
              </a:defRPr>
            </a:lvl7pPr>
            <a:lvl8pPr marL="3200400" marR="0" lvl="7" indent="0" algn="l" rtl="0">
              <a:lnSpc>
                <a:spcPct val="90000"/>
              </a:lnSpc>
              <a:spcBef>
                <a:spcPts val="500"/>
              </a:spcBef>
              <a:buClr>
                <a:srgbClr val="888888"/>
              </a:buClr>
              <a:buFont typeface="Arial"/>
              <a:buNone/>
              <a:defRPr sz="1600" b="0" i="0" u="none" strike="noStrike" cap="none">
                <a:solidFill>
                  <a:srgbClr val="888888"/>
                </a:solidFill>
                <a:latin typeface="Calibri"/>
                <a:ea typeface="Calibri"/>
                <a:cs typeface="Calibri"/>
                <a:sym typeface="Calibri"/>
              </a:defRPr>
            </a:lvl8pPr>
            <a:lvl9pPr marL="3657600" marR="0" lvl="8" indent="0" algn="l" rtl="0">
              <a:lnSpc>
                <a:spcPct val="90000"/>
              </a:lnSpc>
              <a:spcBef>
                <a:spcPts val="500"/>
              </a:spcBef>
              <a:buClr>
                <a:srgbClr val="888888"/>
              </a:buClr>
              <a:buFont typeface="Arial"/>
              <a:buNone/>
              <a:defRPr sz="1600" b="0" i="0" u="none" strike="noStrike" cap="none">
                <a:solidFill>
                  <a:srgbClr val="888888"/>
                </a:solidFill>
                <a:latin typeface="Calibri"/>
                <a:ea typeface="Calibri"/>
                <a:cs typeface="Calibri"/>
                <a:sym typeface="Calibri"/>
              </a:defRPr>
            </a:lvl9pPr>
          </a:lstStyle>
          <a:p>
            <a:endParaRPr/>
          </a:p>
        </p:txBody>
      </p:sp>
      <p:sp>
        <p:nvSpPr>
          <p:cNvPr id="32" name="Shape 32"/>
          <p:cNvSpPr txBox="1">
            <a:spLocks noGrp="1"/>
          </p:cNvSpPr>
          <p:nvPr>
            <p:ph type="dt" idx="10"/>
          </p:nvPr>
        </p:nvSpPr>
        <p:spPr>
          <a:xfrm>
            <a:off x="838200" y="6356355"/>
            <a:ext cx="2743199"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33" name="Shape 33"/>
          <p:cNvSpPr txBox="1">
            <a:spLocks noGrp="1"/>
          </p:cNvSpPr>
          <p:nvPr>
            <p:ph type="ftr" idx="11"/>
          </p:nvPr>
        </p:nvSpPr>
        <p:spPr>
          <a:xfrm>
            <a:off x="4038600" y="6356355"/>
            <a:ext cx="4114800"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34" name="Shape 34"/>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a:t>
            </a:fld>
            <a:endParaRPr lang="en-US" sz="1800" dirty="0">
              <a:solidFill>
                <a:srgbClr val="888888"/>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35"/>
        <p:cNvGrpSpPr/>
        <p:nvPr/>
      </p:nvGrpSpPr>
      <p:grpSpPr>
        <a:xfrm>
          <a:off x="0" y="0"/>
          <a:ext cx="0" cy="0"/>
          <a:chOff x="0" y="0"/>
          <a:chExt cx="0" cy="0"/>
        </a:xfrm>
      </p:grpSpPr>
      <p:sp>
        <p:nvSpPr>
          <p:cNvPr id="36" name="Shape 36"/>
          <p:cNvSpPr txBox="1">
            <a:spLocks noGrp="1"/>
          </p:cNvSpPr>
          <p:nvPr>
            <p:ph type="title"/>
          </p:nvPr>
        </p:nvSpPr>
        <p:spPr>
          <a:xfrm>
            <a:off x="838200" y="365129"/>
            <a:ext cx="10515599" cy="1325562"/>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7" name="Shape 37"/>
          <p:cNvSpPr txBox="1">
            <a:spLocks noGrp="1"/>
          </p:cNvSpPr>
          <p:nvPr>
            <p:ph type="body" idx="1"/>
          </p:nvPr>
        </p:nvSpPr>
        <p:spPr>
          <a:xfrm>
            <a:off x="838200" y="1825625"/>
            <a:ext cx="5181600" cy="4351338"/>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8" name="Shape 38"/>
          <p:cNvSpPr txBox="1">
            <a:spLocks noGrp="1"/>
          </p:cNvSpPr>
          <p:nvPr>
            <p:ph type="body" idx="2"/>
          </p:nvPr>
        </p:nvSpPr>
        <p:spPr>
          <a:xfrm>
            <a:off x="6172200" y="1825625"/>
            <a:ext cx="5181600" cy="4351338"/>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9" name="Shape 39"/>
          <p:cNvSpPr txBox="1">
            <a:spLocks noGrp="1"/>
          </p:cNvSpPr>
          <p:nvPr>
            <p:ph type="dt" idx="10"/>
          </p:nvPr>
        </p:nvSpPr>
        <p:spPr>
          <a:xfrm>
            <a:off x="838200" y="6356355"/>
            <a:ext cx="2743199"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40" name="Shape 40"/>
          <p:cNvSpPr txBox="1">
            <a:spLocks noGrp="1"/>
          </p:cNvSpPr>
          <p:nvPr>
            <p:ph type="ftr" idx="11"/>
          </p:nvPr>
        </p:nvSpPr>
        <p:spPr>
          <a:xfrm>
            <a:off x="4038600" y="6356355"/>
            <a:ext cx="4114800"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41" name="Shape 41"/>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a:t>
            </a:fld>
            <a:endParaRPr lang="en-US" sz="1800" dirty="0">
              <a:solidFill>
                <a:srgbClr val="888888"/>
              </a:solidFill>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42"/>
        <p:cNvGrpSpPr/>
        <p:nvPr/>
      </p:nvGrpSpPr>
      <p:grpSpPr>
        <a:xfrm>
          <a:off x="0" y="0"/>
          <a:ext cx="0" cy="0"/>
          <a:chOff x="0" y="0"/>
          <a:chExt cx="0" cy="0"/>
        </a:xfrm>
      </p:grpSpPr>
      <p:sp>
        <p:nvSpPr>
          <p:cNvPr id="43" name="Shape 43"/>
          <p:cNvSpPr txBox="1">
            <a:spLocks noGrp="1"/>
          </p:cNvSpPr>
          <p:nvPr>
            <p:ph type="title"/>
          </p:nvPr>
        </p:nvSpPr>
        <p:spPr>
          <a:xfrm>
            <a:off x="839787" y="365129"/>
            <a:ext cx="10515599" cy="1325562"/>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44" name="Shape 44"/>
          <p:cNvSpPr txBox="1">
            <a:spLocks noGrp="1"/>
          </p:cNvSpPr>
          <p:nvPr>
            <p:ph type="body" idx="1"/>
          </p:nvPr>
        </p:nvSpPr>
        <p:spPr>
          <a:xfrm>
            <a:off x="839788" y="1681163"/>
            <a:ext cx="5157787" cy="823912"/>
          </a:xfrm>
          <a:prstGeom prst="rect">
            <a:avLst/>
          </a:prstGeom>
          <a:noFill/>
          <a:ln>
            <a:noFill/>
          </a:ln>
        </p:spPr>
        <p:txBody>
          <a:bodyPr lIns="91425" tIns="91425" rIns="91425" bIns="91425" anchor="b" anchorCtr="0"/>
          <a:lstStyle>
            <a:lvl1pPr marL="0" marR="0" lvl="0" indent="0" algn="l" rtl="0">
              <a:lnSpc>
                <a:spcPct val="90000"/>
              </a:lnSpc>
              <a:spcBef>
                <a:spcPts val="1000"/>
              </a:spcBef>
              <a:buClr>
                <a:schemeClr val="dk1"/>
              </a:buClr>
              <a:buFont typeface="Arial"/>
              <a:buNone/>
              <a:defRPr sz="2400" b="1"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buClr>
                <a:schemeClr val="dk1"/>
              </a:buClr>
              <a:buFont typeface="Arial"/>
              <a:buNone/>
              <a:defRPr sz="2000" b="1"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buClr>
                <a:schemeClr val="dk1"/>
              </a:buClr>
              <a:buFont typeface="Arial"/>
              <a:buNone/>
              <a:defRPr sz="1800" b="1"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45" name="Shape 45"/>
          <p:cNvSpPr txBox="1">
            <a:spLocks noGrp="1"/>
          </p:cNvSpPr>
          <p:nvPr>
            <p:ph type="body" idx="2"/>
          </p:nvPr>
        </p:nvSpPr>
        <p:spPr>
          <a:xfrm>
            <a:off x="839788" y="2505075"/>
            <a:ext cx="5157787" cy="3684588"/>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6" name="Shape 46"/>
          <p:cNvSpPr txBox="1">
            <a:spLocks noGrp="1"/>
          </p:cNvSpPr>
          <p:nvPr>
            <p:ph type="body" idx="3"/>
          </p:nvPr>
        </p:nvSpPr>
        <p:spPr>
          <a:xfrm>
            <a:off x="6172203" y="1681163"/>
            <a:ext cx="5183187" cy="823912"/>
          </a:xfrm>
          <a:prstGeom prst="rect">
            <a:avLst/>
          </a:prstGeom>
          <a:noFill/>
          <a:ln>
            <a:noFill/>
          </a:ln>
        </p:spPr>
        <p:txBody>
          <a:bodyPr lIns="91425" tIns="91425" rIns="91425" bIns="91425" anchor="b" anchorCtr="0"/>
          <a:lstStyle>
            <a:lvl1pPr marL="0" marR="0" lvl="0" indent="0" algn="l" rtl="0">
              <a:lnSpc>
                <a:spcPct val="90000"/>
              </a:lnSpc>
              <a:spcBef>
                <a:spcPts val="1000"/>
              </a:spcBef>
              <a:buClr>
                <a:schemeClr val="dk1"/>
              </a:buClr>
              <a:buFont typeface="Arial"/>
              <a:buNone/>
              <a:defRPr sz="2400" b="1"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buClr>
                <a:schemeClr val="dk1"/>
              </a:buClr>
              <a:buFont typeface="Arial"/>
              <a:buNone/>
              <a:defRPr sz="2000" b="1"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buClr>
                <a:schemeClr val="dk1"/>
              </a:buClr>
              <a:buFont typeface="Arial"/>
              <a:buNone/>
              <a:defRPr sz="1800" b="1"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47" name="Shape 47"/>
          <p:cNvSpPr txBox="1">
            <a:spLocks noGrp="1"/>
          </p:cNvSpPr>
          <p:nvPr>
            <p:ph type="body" idx="4"/>
          </p:nvPr>
        </p:nvSpPr>
        <p:spPr>
          <a:xfrm>
            <a:off x="6172203" y="2505075"/>
            <a:ext cx="5183187" cy="3684588"/>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8" name="Shape 48"/>
          <p:cNvSpPr txBox="1">
            <a:spLocks noGrp="1"/>
          </p:cNvSpPr>
          <p:nvPr>
            <p:ph type="dt" idx="10"/>
          </p:nvPr>
        </p:nvSpPr>
        <p:spPr>
          <a:xfrm>
            <a:off x="838200" y="6356355"/>
            <a:ext cx="2743199"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49" name="Shape 49"/>
          <p:cNvSpPr txBox="1">
            <a:spLocks noGrp="1"/>
          </p:cNvSpPr>
          <p:nvPr>
            <p:ph type="ftr" idx="11"/>
          </p:nvPr>
        </p:nvSpPr>
        <p:spPr>
          <a:xfrm>
            <a:off x="4038600" y="6356355"/>
            <a:ext cx="4114800"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50" name="Shape 50"/>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a:t>
            </a:fld>
            <a:endParaRPr lang="en-US" sz="1800" dirty="0">
              <a:solidFill>
                <a:srgbClr val="888888"/>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51"/>
        <p:cNvGrpSpPr/>
        <p:nvPr/>
      </p:nvGrpSpPr>
      <p:grpSpPr>
        <a:xfrm>
          <a:off x="0" y="0"/>
          <a:ext cx="0" cy="0"/>
          <a:chOff x="0" y="0"/>
          <a:chExt cx="0" cy="0"/>
        </a:xfrm>
      </p:grpSpPr>
      <p:sp>
        <p:nvSpPr>
          <p:cNvPr id="52" name="Shape 52"/>
          <p:cNvSpPr txBox="1">
            <a:spLocks noGrp="1"/>
          </p:cNvSpPr>
          <p:nvPr>
            <p:ph type="title"/>
          </p:nvPr>
        </p:nvSpPr>
        <p:spPr>
          <a:xfrm>
            <a:off x="838200" y="365129"/>
            <a:ext cx="10515599" cy="1325562"/>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53" name="Shape 53"/>
          <p:cNvSpPr txBox="1">
            <a:spLocks noGrp="1"/>
          </p:cNvSpPr>
          <p:nvPr>
            <p:ph type="dt" idx="10"/>
          </p:nvPr>
        </p:nvSpPr>
        <p:spPr>
          <a:xfrm>
            <a:off x="838200" y="6356355"/>
            <a:ext cx="2743199"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54" name="Shape 54"/>
          <p:cNvSpPr txBox="1">
            <a:spLocks noGrp="1"/>
          </p:cNvSpPr>
          <p:nvPr>
            <p:ph type="ftr" idx="11"/>
          </p:nvPr>
        </p:nvSpPr>
        <p:spPr>
          <a:xfrm>
            <a:off x="4038600" y="6356355"/>
            <a:ext cx="4114800"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55" name="Shape 55"/>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a:t>
            </a:fld>
            <a:endParaRPr lang="en-US" sz="1800" dirty="0">
              <a:solidFill>
                <a:srgbClr val="888888"/>
              </a:solidFill>
              <a:latin typeface="Calibri"/>
              <a:ea typeface="Calibri"/>
              <a:cs typeface="Calibri"/>
              <a:sym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60"/>
        <p:cNvGrpSpPr/>
        <p:nvPr/>
      </p:nvGrpSpPr>
      <p:grpSpPr>
        <a:xfrm>
          <a:off x="0" y="0"/>
          <a:ext cx="0" cy="0"/>
          <a:chOff x="0" y="0"/>
          <a:chExt cx="0" cy="0"/>
        </a:xfrm>
      </p:grpSpPr>
      <p:sp>
        <p:nvSpPr>
          <p:cNvPr id="61" name="Shape 61"/>
          <p:cNvSpPr txBox="1">
            <a:spLocks noGrp="1"/>
          </p:cNvSpPr>
          <p:nvPr>
            <p:ph type="title"/>
          </p:nvPr>
        </p:nvSpPr>
        <p:spPr>
          <a:xfrm>
            <a:off x="839787" y="457200"/>
            <a:ext cx="3932237" cy="1600199"/>
          </a:xfrm>
          <a:prstGeom prst="rect">
            <a:avLst/>
          </a:prstGeom>
          <a:noFill/>
          <a:ln>
            <a:noFill/>
          </a:ln>
        </p:spPr>
        <p:txBody>
          <a:bodyPr lIns="91425" tIns="91425" rIns="91425" bIns="91425" anchor="b" anchorCtr="0"/>
          <a:lstStyle>
            <a:lvl1pPr marL="0" marR="0" lvl="0" indent="0" algn="l" rtl="0">
              <a:lnSpc>
                <a:spcPct val="90000"/>
              </a:lnSpc>
              <a:spcBef>
                <a:spcPts val="0"/>
              </a:spcBef>
              <a:buClr>
                <a:schemeClr val="dk1"/>
              </a:buClr>
              <a:buFont typeface="Calibri"/>
              <a:buNone/>
              <a:defRPr sz="32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62" name="Shape 62"/>
          <p:cNvSpPr txBox="1">
            <a:spLocks noGrp="1"/>
          </p:cNvSpPr>
          <p:nvPr>
            <p:ph type="body" idx="1"/>
          </p:nvPr>
        </p:nvSpPr>
        <p:spPr>
          <a:xfrm>
            <a:off x="5183187" y="987430"/>
            <a:ext cx="6172199" cy="4873624"/>
          </a:xfrm>
          <a:prstGeom prst="rect">
            <a:avLst/>
          </a:prstGeom>
          <a:noFill/>
          <a:ln>
            <a:noFill/>
          </a:ln>
        </p:spPr>
        <p:txBody>
          <a:bodyPr lIns="91425" tIns="91425" rIns="91425" bIns="91425" anchor="t" anchorCtr="0"/>
          <a:lstStyle>
            <a:lvl1pPr marL="228600" marR="0" lvl="0" indent="-25400" algn="l" rtl="0">
              <a:lnSpc>
                <a:spcPct val="90000"/>
              </a:lnSpc>
              <a:spcBef>
                <a:spcPts val="100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685800" marR="0" lvl="1" indent="-50800" algn="l" rtl="0">
              <a:lnSpc>
                <a:spcPct val="90000"/>
              </a:lnSpc>
              <a:spcBef>
                <a:spcPts val="5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3" name="Shape 63"/>
          <p:cNvSpPr txBox="1">
            <a:spLocks noGrp="1"/>
          </p:cNvSpPr>
          <p:nvPr>
            <p:ph type="body" idx="2"/>
          </p:nvPr>
        </p:nvSpPr>
        <p:spPr>
          <a:xfrm>
            <a:off x="839787" y="2057400"/>
            <a:ext cx="3932237" cy="3811588"/>
          </a:xfrm>
          <a:prstGeom prst="rect">
            <a:avLst/>
          </a:prstGeom>
          <a:noFill/>
          <a:ln>
            <a:noFill/>
          </a:ln>
        </p:spPr>
        <p:txBody>
          <a:bodyPr lIns="91425" tIns="91425" rIns="91425" bIns="91425" anchor="t" anchorCtr="0"/>
          <a:lstStyle>
            <a:lvl1pPr marL="0" marR="0" lvl="0" indent="0" algn="l" rtl="0">
              <a:lnSpc>
                <a:spcPct val="90000"/>
              </a:lnSpc>
              <a:spcBef>
                <a:spcPts val="1000"/>
              </a:spcBef>
              <a:buClr>
                <a:schemeClr val="dk1"/>
              </a:buClr>
              <a:buFont typeface="Arial"/>
              <a:buNone/>
              <a:defRPr sz="1600" b="0"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buClr>
                <a:schemeClr val="dk1"/>
              </a:buClr>
              <a:buFont typeface="Arial"/>
              <a:buNone/>
              <a:defRPr sz="1400" b="0"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buClr>
                <a:schemeClr val="dk1"/>
              </a:buClr>
              <a:buFont typeface="Arial"/>
              <a:buNone/>
              <a:defRPr sz="1200" b="0"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64" name="Shape 64"/>
          <p:cNvSpPr txBox="1">
            <a:spLocks noGrp="1"/>
          </p:cNvSpPr>
          <p:nvPr>
            <p:ph type="dt" idx="10"/>
          </p:nvPr>
        </p:nvSpPr>
        <p:spPr>
          <a:xfrm>
            <a:off x="838200" y="6356355"/>
            <a:ext cx="2743199"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65" name="Shape 65"/>
          <p:cNvSpPr txBox="1">
            <a:spLocks noGrp="1"/>
          </p:cNvSpPr>
          <p:nvPr>
            <p:ph type="ftr" idx="11"/>
          </p:nvPr>
        </p:nvSpPr>
        <p:spPr>
          <a:xfrm>
            <a:off x="4038600" y="6356355"/>
            <a:ext cx="4114800"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66" name="Shape 66"/>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a:t>
            </a:fld>
            <a:endParaRPr lang="en-US" sz="1800" dirty="0">
              <a:solidFill>
                <a:srgbClr val="888888"/>
              </a:solidFill>
              <a:latin typeface="Calibri"/>
              <a:ea typeface="Calibri"/>
              <a:cs typeface="Calibri"/>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67"/>
        <p:cNvGrpSpPr/>
        <p:nvPr/>
      </p:nvGrpSpPr>
      <p:grpSpPr>
        <a:xfrm>
          <a:off x="0" y="0"/>
          <a:ext cx="0" cy="0"/>
          <a:chOff x="0" y="0"/>
          <a:chExt cx="0" cy="0"/>
        </a:xfrm>
      </p:grpSpPr>
      <p:sp>
        <p:nvSpPr>
          <p:cNvPr id="68" name="Shape 68"/>
          <p:cNvSpPr txBox="1">
            <a:spLocks noGrp="1"/>
          </p:cNvSpPr>
          <p:nvPr>
            <p:ph type="title"/>
          </p:nvPr>
        </p:nvSpPr>
        <p:spPr>
          <a:xfrm>
            <a:off x="839787" y="457200"/>
            <a:ext cx="3932237" cy="1600199"/>
          </a:xfrm>
          <a:prstGeom prst="rect">
            <a:avLst/>
          </a:prstGeom>
          <a:noFill/>
          <a:ln>
            <a:noFill/>
          </a:ln>
        </p:spPr>
        <p:txBody>
          <a:bodyPr lIns="91425" tIns="91425" rIns="91425" bIns="91425" anchor="b" anchorCtr="0"/>
          <a:lstStyle>
            <a:lvl1pPr marL="0" marR="0" lvl="0" indent="0" algn="l" rtl="0">
              <a:lnSpc>
                <a:spcPct val="90000"/>
              </a:lnSpc>
              <a:spcBef>
                <a:spcPts val="0"/>
              </a:spcBef>
              <a:buClr>
                <a:schemeClr val="dk1"/>
              </a:buClr>
              <a:buFont typeface="Calibri"/>
              <a:buNone/>
              <a:defRPr sz="32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69" name="Shape 69"/>
          <p:cNvSpPr>
            <a:spLocks noGrp="1"/>
          </p:cNvSpPr>
          <p:nvPr>
            <p:ph type="pic" idx="2"/>
          </p:nvPr>
        </p:nvSpPr>
        <p:spPr>
          <a:xfrm>
            <a:off x="5183187" y="987430"/>
            <a:ext cx="6172199" cy="4873624"/>
          </a:xfrm>
          <a:prstGeom prst="rect">
            <a:avLst/>
          </a:prstGeom>
          <a:noFill/>
          <a:ln>
            <a:noFill/>
          </a:ln>
        </p:spPr>
        <p:txBody>
          <a:bodyPr lIns="91425" tIns="91425" rIns="91425" bIns="91425" anchor="t" anchorCtr="0"/>
          <a:lstStyle>
            <a:lvl1pPr marL="0" marR="0" lvl="0" indent="0" algn="l" rtl="0">
              <a:lnSpc>
                <a:spcPct val="90000"/>
              </a:lnSpc>
              <a:spcBef>
                <a:spcPts val="1000"/>
              </a:spcBef>
              <a:buClr>
                <a:schemeClr val="dk1"/>
              </a:buClr>
              <a:buFont typeface="Arial"/>
              <a:buNone/>
              <a:defRPr sz="3200" b="0"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buClr>
                <a:schemeClr val="dk1"/>
              </a:buClr>
              <a:buFont typeface="Arial"/>
              <a:buNone/>
              <a:defRPr sz="2800" b="0"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buClr>
                <a:schemeClr val="dk1"/>
              </a:buClr>
              <a:buFont typeface="Arial"/>
              <a:buNone/>
              <a:defRPr sz="2400" b="0"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9pPr>
          </a:lstStyle>
          <a:p>
            <a:endParaRPr dirty="0"/>
          </a:p>
        </p:txBody>
      </p:sp>
      <p:sp>
        <p:nvSpPr>
          <p:cNvPr id="70" name="Shape 70"/>
          <p:cNvSpPr txBox="1">
            <a:spLocks noGrp="1"/>
          </p:cNvSpPr>
          <p:nvPr>
            <p:ph type="body" idx="1"/>
          </p:nvPr>
        </p:nvSpPr>
        <p:spPr>
          <a:xfrm>
            <a:off x="839787" y="2057400"/>
            <a:ext cx="3932237" cy="3811588"/>
          </a:xfrm>
          <a:prstGeom prst="rect">
            <a:avLst/>
          </a:prstGeom>
          <a:noFill/>
          <a:ln>
            <a:noFill/>
          </a:ln>
        </p:spPr>
        <p:txBody>
          <a:bodyPr lIns="91425" tIns="91425" rIns="91425" bIns="91425" anchor="t" anchorCtr="0"/>
          <a:lstStyle>
            <a:lvl1pPr marL="0" marR="0" lvl="0" indent="0" algn="l" rtl="0">
              <a:lnSpc>
                <a:spcPct val="90000"/>
              </a:lnSpc>
              <a:spcBef>
                <a:spcPts val="1000"/>
              </a:spcBef>
              <a:buClr>
                <a:schemeClr val="dk1"/>
              </a:buClr>
              <a:buFont typeface="Arial"/>
              <a:buNone/>
              <a:defRPr sz="1600" b="0"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buClr>
                <a:schemeClr val="dk1"/>
              </a:buClr>
              <a:buFont typeface="Arial"/>
              <a:buNone/>
              <a:defRPr sz="1400" b="0"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buClr>
                <a:schemeClr val="dk1"/>
              </a:buClr>
              <a:buFont typeface="Arial"/>
              <a:buNone/>
              <a:defRPr sz="1200" b="0"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71" name="Shape 71"/>
          <p:cNvSpPr txBox="1">
            <a:spLocks noGrp="1"/>
          </p:cNvSpPr>
          <p:nvPr>
            <p:ph type="dt" idx="10"/>
          </p:nvPr>
        </p:nvSpPr>
        <p:spPr>
          <a:xfrm>
            <a:off x="838200" y="6356355"/>
            <a:ext cx="2743199"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72" name="Shape 72"/>
          <p:cNvSpPr txBox="1">
            <a:spLocks noGrp="1"/>
          </p:cNvSpPr>
          <p:nvPr>
            <p:ph type="ftr" idx="11"/>
          </p:nvPr>
        </p:nvSpPr>
        <p:spPr>
          <a:xfrm>
            <a:off x="4038600" y="6356355"/>
            <a:ext cx="4114800"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73" name="Shape 73"/>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a:t>
            </a:fld>
            <a:endParaRPr lang="en-US" sz="1800" dirty="0">
              <a:solidFill>
                <a:srgbClr val="888888"/>
              </a:solidFill>
              <a:latin typeface="Calibri"/>
              <a:ea typeface="Calibri"/>
              <a:cs typeface="Calibri"/>
              <a:sym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74"/>
        <p:cNvGrpSpPr/>
        <p:nvPr/>
      </p:nvGrpSpPr>
      <p:grpSpPr>
        <a:xfrm>
          <a:off x="0" y="0"/>
          <a:ext cx="0" cy="0"/>
          <a:chOff x="0" y="0"/>
          <a:chExt cx="0" cy="0"/>
        </a:xfrm>
      </p:grpSpPr>
      <p:sp>
        <p:nvSpPr>
          <p:cNvPr id="75" name="Shape 75"/>
          <p:cNvSpPr txBox="1">
            <a:spLocks noGrp="1"/>
          </p:cNvSpPr>
          <p:nvPr>
            <p:ph type="title"/>
          </p:nvPr>
        </p:nvSpPr>
        <p:spPr>
          <a:xfrm>
            <a:off x="838200" y="365129"/>
            <a:ext cx="10515599" cy="1325562"/>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76" name="Shape 76"/>
          <p:cNvSpPr txBox="1">
            <a:spLocks noGrp="1"/>
          </p:cNvSpPr>
          <p:nvPr>
            <p:ph type="body" idx="1"/>
          </p:nvPr>
        </p:nvSpPr>
        <p:spPr>
          <a:xfrm rot="5400000">
            <a:off x="3920331" y="-1256505"/>
            <a:ext cx="4351338" cy="10515599"/>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7" name="Shape 77"/>
          <p:cNvSpPr txBox="1">
            <a:spLocks noGrp="1"/>
          </p:cNvSpPr>
          <p:nvPr>
            <p:ph type="dt" idx="10"/>
          </p:nvPr>
        </p:nvSpPr>
        <p:spPr>
          <a:xfrm>
            <a:off x="838200" y="6356355"/>
            <a:ext cx="2743199"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78" name="Shape 78"/>
          <p:cNvSpPr txBox="1">
            <a:spLocks noGrp="1"/>
          </p:cNvSpPr>
          <p:nvPr>
            <p:ph type="ftr" idx="11"/>
          </p:nvPr>
        </p:nvSpPr>
        <p:spPr>
          <a:xfrm>
            <a:off x="4038600" y="6356355"/>
            <a:ext cx="4114800"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79" name="Shape 7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a:t>
            </a:fld>
            <a:endParaRPr lang="en-US" sz="1800" dirty="0">
              <a:solidFill>
                <a:srgbClr val="888888"/>
              </a:solidFill>
              <a:latin typeface="Calibri"/>
              <a:ea typeface="Calibri"/>
              <a:cs typeface="Calibri"/>
              <a:sym typeface="Calibri"/>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80"/>
        <p:cNvGrpSpPr/>
        <p:nvPr/>
      </p:nvGrpSpPr>
      <p:grpSpPr>
        <a:xfrm>
          <a:off x="0" y="0"/>
          <a:ext cx="0" cy="0"/>
          <a:chOff x="0" y="0"/>
          <a:chExt cx="0" cy="0"/>
        </a:xfrm>
      </p:grpSpPr>
      <p:sp>
        <p:nvSpPr>
          <p:cNvPr id="81" name="Shape 81"/>
          <p:cNvSpPr txBox="1">
            <a:spLocks noGrp="1"/>
          </p:cNvSpPr>
          <p:nvPr>
            <p:ph type="title"/>
          </p:nvPr>
        </p:nvSpPr>
        <p:spPr>
          <a:xfrm rot="5400000">
            <a:off x="7133433" y="1956594"/>
            <a:ext cx="5811838" cy="2628899"/>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82" name="Shape 82"/>
          <p:cNvSpPr txBox="1">
            <a:spLocks noGrp="1"/>
          </p:cNvSpPr>
          <p:nvPr>
            <p:ph type="body" idx="1"/>
          </p:nvPr>
        </p:nvSpPr>
        <p:spPr>
          <a:xfrm rot="5400000">
            <a:off x="1799434" y="-596105"/>
            <a:ext cx="5811838" cy="7734299"/>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3" name="Shape 83"/>
          <p:cNvSpPr txBox="1">
            <a:spLocks noGrp="1"/>
          </p:cNvSpPr>
          <p:nvPr>
            <p:ph type="dt" idx="10"/>
          </p:nvPr>
        </p:nvSpPr>
        <p:spPr>
          <a:xfrm>
            <a:off x="838200" y="6356355"/>
            <a:ext cx="2743199"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84" name="Shape 84"/>
          <p:cNvSpPr txBox="1">
            <a:spLocks noGrp="1"/>
          </p:cNvSpPr>
          <p:nvPr>
            <p:ph type="ftr" idx="11"/>
          </p:nvPr>
        </p:nvSpPr>
        <p:spPr>
          <a:xfrm>
            <a:off x="4038600" y="6356355"/>
            <a:ext cx="4114800"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85" name="Shape 85"/>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a:t>
            </a:fld>
            <a:endParaRPr lang="en-US" sz="1800" dirty="0">
              <a:solidFill>
                <a:srgbClr val="888888"/>
              </a:solidFill>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gi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838200" y="365129"/>
            <a:ext cx="10515599" cy="1325562"/>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1" name="Shape 11"/>
          <p:cNvSpPr txBox="1">
            <a:spLocks noGrp="1"/>
          </p:cNvSpPr>
          <p:nvPr>
            <p:ph type="body" idx="1"/>
          </p:nvPr>
        </p:nvSpPr>
        <p:spPr>
          <a:xfrm>
            <a:off x="838200" y="1825625"/>
            <a:ext cx="10515599" cy="4351338"/>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Shape 12"/>
          <p:cNvSpPr/>
          <p:nvPr/>
        </p:nvSpPr>
        <p:spPr>
          <a:xfrm>
            <a:off x="0" y="6042062"/>
            <a:ext cx="12192000" cy="825208"/>
          </a:xfrm>
          <a:prstGeom prst="rect">
            <a:avLst/>
          </a:prstGeom>
          <a:solidFill>
            <a:srgbClr val="201B1B"/>
          </a:solidFill>
          <a:ln w="9525" cap="flat" cmpd="sng">
            <a:solidFill>
              <a:schemeClr val="accent1"/>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dirty="0">
              <a:solidFill>
                <a:schemeClr val="lt1"/>
              </a:solidFill>
              <a:latin typeface="Calibri"/>
              <a:ea typeface="Calibri"/>
              <a:cs typeface="Calibri"/>
              <a:sym typeface="Calibri"/>
            </a:endParaRPr>
          </a:p>
        </p:txBody>
      </p:sp>
      <p:pic>
        <p:nvPicPr>
          <p:cNvPr id="13" name="Shape 13" descr="Research Logo.png"/>
          <p:cNvPicPr preferRelativeResize="0"/>
          <p:nvPr/>
        </p:nvPicPr>
        <p:blipFill rotWithShape="1">
          <a:blip r:embed="rId12">
            <a:alphaModFix/>
          </a:blip>
          <a:srcRect/>
          <a:stretch/>
        </p:blipFill>
        <p:spPr>
          <a:xfrm>
            <a:off x="293042" y="6236050"/>
            <a:ext cx="1470630" cy="395231"/>
          </a:xfrm>
          <a:prstGeom prst="rect">
            <a:avLst/>
          </a:prstGeom>
          <a:noFill/>
          <a:ln>
            <a:noFill/>
          </a:ln>
        </p:spPr>
      </p:pic>
      <p:pic>
        <p:nvPicPr>
          <p:cNvPr id="14" name="Shape 14" descr="bu_logo.gif"/>
          <p:cNvPicPr preferRelativeResize="0"/>
          <p:nvPr/>
        </p:nvPicPr>
        <p:blipFill rotWithShape="1">
          <a:blip r:embed="rId13">
            <a:alphaModFix/>
          </a:blip>
          <a:srcRect/>
          <a:stretch/>
        </p:blipFill>
        <p:spPr>
          <a:xfrm>
            <a:off x="10725281" y="6189148"/>
            <a:ext cx="1175537" cy="524793"/>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1" r:id="rId3"/>
    <p:sldLayoutId id="2147483652" r:id="rId4"/>
    <p:sldLayoutId id="2147483653" r:id="rId5"/>
    <p:sldLayoutId id="2147483654" r:id="rId6"/>
    <p:sldLayoutId id="2147483656" r:id="rId7"/>
    <p:sldLayoutId id="2147483657" r:id="rId8"/>
    <p:sldLayoutId id="2147483658" r:id="rId9"/>
    <p:sldLayoutId id="2147483659"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0.png"/><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microsoft.com/office/2007/relationships/hdphoto" Target="../media/hdphoto3.wdp"/></Relationships>
</file>

<file path=ppt/slides/_rels/slide11.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microsoft.com/office/2007/relationships/hdphoto" Target="../media/hdphoto3.wdp"/></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hemeOverride" Target="../theme/themeOverride1.xml"/><Relationship Id="rId6" Type="http://schemas.microsoft.com/office/2007/relationships/hdphoto" Target="../media/hdphoto4.wdp"/><Relationship Id="rId5" Type="http://schemas.openxmlformats.org/officeDocument/2006/relationships/image" Target="../media/image22.pn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microsoft.com/office/2007/relationships/hdphoto" Target="../media/hdphoto3.wdp"/></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3.png"/><Relationship Id="rId4" Type="http://schemas.microsoft.com/office/2007/relationships/hdphoto" Target="../media/hdphoto3.wdp"/></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27.png"/><Relationship Id="rId7" Type="http://schemas.openxmlformats.org/officeDocument/2006/relationships/diagramColors" Target="../diagrams/colors5.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microsoft.com/office/2007/relationships/hdphoto" Target="../media/hdphoto1.wdp"/></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microsoft.com/office/2007/relationships/hdphoto" Target="../media/hdphoto1.wdp"/></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microsoft.com/office/2007/relationships/hdphoto" Target="../media/hdphoto1.wdp"/></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microsoft.com/office/2007/relationships/hdphoto" Target="../media/hdphoto1.wdp"/></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microsoft.com/office/2007/relationships/hdphoto" Target="../media/hdphoto1.wdp"/></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microsoft.com/office/2007/relationships/hdphoto" Target="../media/hdphoto3.wdp"/><Relationship Id="rId5" Type="http://schemas.openxmlformats.org/officeDocument/2006/relationships/image" Target="../media/image16.png"/><Relationship Id="rId4" Type="http://schemas.openxmlformats.org/officeDocument/2006/relationships/image" Target="../media/image30.png"/></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microsoft.com/office/2007/relationships/hdphoto" Target="../media/hdphoto1.wdp"/></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microsoft.com/office/2007/relationships/hdphoto" Target="../media/hdphoto1.wdp"/></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microsoft.com/office/2007/relationships/hdphoto" Target="../media/hdphoto1.wdp"/></Relationships>
</file>

<file path=ppt/slides/_rels/slide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microsoft.com/office/2007/relationships/hdphoto" Target="../media/hdphoto1.wdp"/></Relationships>
</file>

<file path=ppt/slides/_rels/slide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microsoft.com/office/2007/relationships/hdphoto" Target="../media/hdphoto1.wdp"/></Relationships>
</file>

<file path=ppt/slides/_rels/slide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microsoft.com/office/2007/relationships/hdphoto" Target="../media/hdphoto1.wdp"/></Relationships>
</file>

<file path=ppt/slides/_rels/slide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microsoft.com/office/2007/relationships/hdphoto" Target="../media/hdphoto1.wdp"/></Relationships>
</file>

<file path=ppt/slides/_rels/slide3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microsoft.com/office/2007/relationships/hdphoto" Target="../media/hdphoto1.wdp"/></Relationships>
</file>

<file path=ppt/slides/_rels/slide3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microsoft.com/office/2007/relationships/hdphoto" Target="../media/hdphoto1.wdp"/></Relationships>
</file>

<file path=ppt/slides/_rels/slide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microsoft.com/office/2007/relationships/hdphoto" Target="../media/hdphoto1.wdp"/></Relationships>
</file>

<file path=ppt/slides/_rels/slide39.xml.rels><?xml version="1.0" encoding="UTF-8" standalone="yes"?>
<Relationships xmlns="http://schemas.openxmlformats.org/package/2006/relationships"><Relationship Id="rId8" Type="http://schemas.openxmlformats.org/officeDocument/2006/relationships/diagramColors" Target="../diagrams/colors6.xml"/><Relationship Id="rId3" Type="http://schemas.openxmlformats.org/officeDocument/2006/relationships/image" Target="../media/image8.png"/><Relationship Id="rId7" Type="http://schemas.openxmlformats.org/officeDocument/2006/relationships/diagramQuickStyle" Target="../diagrams/quickStyle6.xml"/><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diagramLayout" Target="../diagrams/layout6.xml"/><Relationship Id="rId5" Type="http://schemas.openxmlformats.org/officeDocument/2006/relationships/diagramData" Target="../diagrams/data6.xml"/><Relationship Id="rId4" Type="http://schemas.microsoft.com/office/2007/relationships/hdphoto" Target="../media/hdphoto1.wdp"/><Relationship Id="rId9" Type="http://schemas.microsoft.com/office/2007/relationships/diagramDrawing" Target="../diagrams/drawing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www.bu.edu/researchsupport/files/2019/10/PSF_10.01.19v2.pdf" TargetMode="External"/><Relationship Id="rId7" Type="http://schemas.openxmlformats.org/officeDocument/2006/relationships/image" Target="../media/image34.pn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hyperlink" Target="http://www.bu.edu/researchsupport/files/2016/12/Cost-Share-Budget-Worksheet_9.1.16-2.xlsx" TargetMode="External"/><Relationship Id="rId4" Type="http://schemas.openxmlformats.org/officeDocument/2006/relationships/image" Target="../media/image32.png"/></Relationships>
</file>

<file path=ppt/slides/_rels/slide4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hyperlink" Target="http://www.bu.edu/researchsupport/forms-policies/treatment-of-cost-sharing-for-sponsored-awards/" TargetMode="External"/><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51.xml"/><Relationship Id="rId1" Type="http://schemas.openxmlformats.org/officeDocument/2006/relationships/slideLayout" Target="../slideLayouts/slideLayout3.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52.xml.rels><?xml version="1.0" encoding="UTF-8" standalone="yes"?>
<Relationships xmlns="http://schemas.openxmlformats.org/package/2006/relationships"><Relationship Id="rId3" Type="http://schemas.openxmlformats.org/officeDocument/2006/relationships/hyperlink" Target="http://www.bu.edu/kcrm/files/2016/11/KCRM-Cost-Sharing-Data-Quick-Reference-Guide-v2FINAL.pdf" TargetMode="External"/><Relationship Id="rId2" Type="http://schemas.openxmlformats.org/officeDocument/2006/relationships/notesSlide" Target="../notesSlides/notesSlide52.xml"/><Relationship Id="rId1" Type="http://schemas.openxmlformats.org/officeDocument/2006/relationships/slideLayout" Target="../slideLayouts/slideLayout2.xml"/><Relationship Id="rId5" Type="http://schemas.microsoft.com/office/2007/relationships/hdphoto" Target="../media/hdphoto4.wdp"/><Relationship Id="rId4" Type="http://schemas.openxmlformats.org/officeDocument/2006/relationships/image" Target="../media/image22.pn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55.xml"/><Relationship Id="rId1" Type="http://schemas.openxmlformats.org/officeDocument/2006/relationships/slideLayout" Target="../slideLayouts/slideLayout3.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5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58.xml"/><Relationship Id="rId1" Type="http://schemas.openxmlformats.org/officeDocument/2006/relationships/slideLayout" Target="../slideLayouts/slideLayout3.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40.emf"/><Relationship Id="rId4" Type="http://schemas.openxmlformats.org/officeDocument/2006/relationships/oleObject" Target="../embeddings/oleObject1.bin"/></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hyperlink" Target="http://www.bu.edu/researchsupport/project-lifecycle/managing-an-award/manage-an-award-faqs/" TargetMode="External"/><Relationship Id="rId5" Type="http://schemas.openxmlformats.org/officeDocument/2006/relationships/image" Target="../media/image41.emf"/><Relationship Id="rId4" Type="http://schemas.openxmlformats.org/officeDocument/2006/relationships/oleObject" Target="../embeddings/oleObject2.bin"/></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2" name="Shape 92"/>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1</a:t>
            </a:fld>
            <a:endParaRPr lang="en-US" sz="1800" dirty="0">
              <a:solidFill>
                <a:srgbClr val="888888"/>
              </a:solidFill>
              <a:latin typeface="Calibri"/>
              <a:ea typeface="Calibri"/>
              <a:cs typeface="Calibri"/>
              <a:sym typeface="Calibri"/>
            </a:endParaRPr>
          </a:p>
        </p:txBody>
      </p:sp>
      <p:pic>
        <p:nvPicPr>
          <p:cNvPr id="4" name="Picture 3" descr="Effort - Handwriting imag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81300" y="1477127"/>
            <a:ext cx="6824613" cy="4549742"/>
          </a:xfrm>
          <a:prstGeom prst="rect">
            <a:avLst/>
          </a:prstGeom>
        </p:spPr>
      </p:pic>
      <p:sp>
        <p:nvSpPr>
          <p:cNvPr id="91" name="Shape 91"/>
          <p:cNvSpPr txBox="1">
            <a:spLocks noGrp="1"/>
          </p:cNvSpPr>
          <p:nvPr>
            <p:ph type="subTitle" idx="1"/>
          </p:nvPr>
        </p:nvSpPr>
        <p:spPr>
          <a:xfrm>
            <a:off x="1989053" y="2853206"/>
            <a:ext cx="5465149" cy="1967269"/>
          </a:xfrm>
          <a:prstGeom prst="rect">
            <a:avLst/>
          </a:prstGeom>
          <a:noFill/>
          <a:ln>
            <a:noFill/>
          </a:ln>
        </p:spPr>
        <p:txBody>
          <a:bodyPr lIns="91425" tIns="45700" rIns="91425" bIns="45700" anchor="t" anchorCtr="0">
            <a:noAutofit/>
          </a:bodyPr>
          <a:lstStyle/>
          <a:p>
            <a:pPr marL="0" marR="0" lvl="0" indent="0" algn="ctr" rtl="0">
              <a:lnSpc>
                <a:spcPct val="90000"/>
              </a:lnSpc>
              <a:spcBef>
                <a:spcPts val="0"/>
              </a:spcBef>
              <a:spcAft>
                <a:spcPts val="0"/>
              </a:spcAft>
              <a:buClr>
                <a:schemeClr val="dk1"/>
              </a:buClr>
              <a:buSzPct val="25000"/>
              <a:buFont typeface="Arial"/>
              <a:buNone/>
            </a:pPr>
            <a:endParaRPr sz="4400" b="1" i="0" u="none" strike="noStrike" cap="none" dirty="0">
              <a:solidFill>
                <a:srgbClr val="767171"/>
              </a:solidFill>
              <a:latin typeface="Calibri"/>
              <a:ea typeface="Calibri"/>
              <a:cs typeface="Calibri"/>
              <a:sym typeface="Calibri"/>
            </a:endParaRPr>
          </a:p>
          <a:p>
            <a:pPr marL="0" marR="0" lvl="0" indent="0" algn="ctr" rtl="0">
              <a:lnSpc>
                <a:spcPct val="90000"/>
              </a:lnSpc>
              <a:spcBef>
                <a:spcPts val="1000"/>
              </a:spcBef>
              <a:spcAft>
                <a:spcPts val="0"/>
              </a:spcAft>
              <a:buClr>
                <a:srgbClr val="767171"/>
              </a:buClr>
              <a:buSzPct val="25000"/>
              <a:buFont typeface="Arial"/>
              <a:buNone/>
            </a:pPr>
            <a:r>
              <a:rPr lang="en-US" sz="6600" b="1" dirty="0" smtClean="0">
                <a:solidFill>
                  <a:srgbClr val="767171"/>
                </a:solidFill>
              </a:rPr>
              <a:t>Revealed</a:t>
            </a:r>
          </a:p>
          <a:p>
            <a:pPr marL="0" marR="0" lvl="0" indent="0" algn="ctr" rtl="0">
              <a:lnSpc>
                <a:spcPct val="90000"/>
              </a:lnSpc>
              <a:spcBef>
                <a:spcPts val="1000"/>
              </a:spcBef>
              <a:spcAft>
                <a:spcPts val="0"/>
              </a:spcAft>
              <a:buClr>
                <a:srgbClr val="767171"/>
              </a:buClr>
              <a:buSzPct val="25000"/>
              <a:buFont typeface="Arial"/>
              <a:buNone/>
            </a:pPr>
            <a:endParaRPr lang="en-US" sz="4400" b="1" i="0" u="none" strike="noStrike" cap="none" dirty="0">
              <a:solidFill>
                <a:schemeClr val="tx1"/>
              </a:solidFill>
              <a:latin typeface="Calibri"/>
              <a:ea typeface="Calibri"/>
              <a:cs typeface="Calibri"/>
              <a:sym typeface="Calibri"/>
            </a:endParaRPr>
          </a:p>
          <a:p>
            <a:pPr marL="0" marR="0" lvl="0" indent="0" algn="ctr" rtl="0">
              <a:lnSpc>
                <a:spcPct val="90000"/>
              </a:lnSpc>
              <a:spcBef>
                <a:spcPts val="1000"/>
              </a:spcBef>
              <a:spcAft>
                <a:spcPts val="0"/>
              </a:spcAft>
              <a:buClr>
                <a:srgbClr val="767171"/>
              </a:buClr>
              <a:buSzPct val="25000"/>
              <a:buFont typeface="Arial"/>
              <a:buNone/>
            </a:pPr>
            <a:endParaRPr lang="en-US" sz="2000" b="0" i="0" u="none" strike="noStrike" cap="none" dirty="0">
              <a:solidFill>
                <a:srgbClr val="767171"/>
              </a:solidFill>
              <a:latin typeface="Calibri"/>
              <a:ea typeface="Calibri"/>
              <a:cs typeface="Calibri"/>
              <a:sym typeface="Calibri"/>
            </a:endParaRPr>
          </a:p>
        </p:txBody>
      </p:sp>
      <p:sp>
        <p:nvSpPr>
          <p:cNvPr id="2" name="Rectangle 1"/>
          <p:cNvSpPr/>
          <p:nvPr/>
        </p:nvSpPr>
        <p:spPr>
          <a:xfrm>
            <a:off x="3021874" y="1942011"/>
            <a:ext cx="5320937" cy="10885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8342811" y="1942011"/>
            <a:ext cx="966652" cy="10101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ed Rectangle 4"/>
          <p:cNvSpPr/>
          <p:nvPr/>
        </p:nvSpPr>
        <p:spPr>
          <a:xfrm>
            <a:off x="8643255" y="2968535"/>
            <a:ext cx="178529" cy="62048"/>
          </a:xfrm>
          <a:prstGeom prst="roundRect">
            <a:avLst/>
          </a:prstGeom>
          <a:solidFill>
            <a:srgbClr val="EAB4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4"/>
          <a:stretch>
            <a:fillRect/>
          </a:stretch>
        </p:blipFill>
        <p:spPr>
          <a:xfrm>
            <a:off x="2347542" y="1709889"/>
            <a:ext cx="6669602" cy="2139881"/>
          </a:xfrm>
          <a:prstGeom prst="rect">
            <a:avLst/>
          </a:prstGeom>
        </p:spPr>
      </p:pic>
    </p:spTree>
    <p:extLst>
      <p:ext uri="{BB962C8B-B14F-4D97-AF65-F5344CB8AC3E}">
        <p14:creationId xmlns:p14="http://schemas.microsoft.com/office/powerpoint/2010/main" val="34705556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Zoom Webinar Etiquette</a:t>
            </a:r>
            <a:endParaRPr lang="en-US" dirty="0"/>
          </a:p>
        </p:txBody>
      </p:sp>
      <p:sp>
        <p:nvSpPr>
          <p:cNvPr id="3" name="Content Placeholder 2"/>
          <p:cNvSpPr>
            <a:spLocks noGrp="1"/>
          </p:cNvSpPr>
          <p:nvPr>
            <p:ph idx="1"/>
          </p:nvPr>
        </p:nvSpPr>
        <p:spPr>
          <a:xfrm>
            <a:off x="838200" y="1638410"/>
            <a:ext cx="8412364" cy="4351338"/>
          </a:xfrm>
        </p:spPr>
        <p:txBody>
          <a:bodyPr/>
          <a:lstStyle/>
          <a:p>
            <a:r>
              <a:rPr lang="en-US" sz="3200" dirty="0" smtClean="0"/>
              <a:t> Participants are muted, to speak unmute</a:t>
            </a:r>
          </a:p>
          <a:p>
            <a:r>
              <a:rPr lang="en-US" sz="3200" dirty="0"/>
              <a:t> </a:t>
            </a:r>
            <a:r>
              <a:rPr lang="en-US" sz="3200" dirty="0" smtClean="0"/>
              <a:t>Rename yourself to include department/school</a:t>
            </a:r>
          </a:p>
          <a:p>
            <a:r>
              <a:rPr lang="en-US" sz="3200" dirty="0"/>
              <a:t> </a:t>
            </a:r>
            <a:r>
              <a:rPr lang="en-US" sz="3200" dirty="0" smtClean="0"/>
              <a:t>You can also use the raise hand feature or chat window for questions or comments</a:t>
            </a:r>
          </a:p>
          <a:p>
            <a:r>
              <a:rPr lang="en-US" sz="3200" dirty="0"/>
              <a:t> </a:t>
            </a:r>
            <a:r>
              <a:rPr lang="en-US" sz="3200" dirty="0" smtClean="0"/>
              <a:t>We will use Zoom polls for questions and breakout rooms for discussions</a:t>
            </a:r>
          </a:p>
        </p:txBody>
      </p:sp>
      <p:sp>
        <p:nvSpPr>
          <p:cNvPr id="4" name="Rectangle 3"/>
          <p:cNvSpPr/>
          <p:nvPr/>
        </p:nvSpPr>
        <p:spPr>
          <a:xfrm>
            <a:off x="186431" y="6196614"/>
            <a:ext cx="1757779" cy="399495"/>
          </a:xfrm>
          <a:prstGeom prst="rect">
            <a:avLst/>
          </a:prstGeom>
          <a:solidFill>
            <a:srgbClr val="201B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Slide Number Placeholder 4"/>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2</a:t>
            </a:fld>
            <a:endParaRPr lang="en-US" sz="1800" dirty="0">
              <a:solidFill>
                <a:srgbClr val="888888"/>
              </a:solidFill>
              <a:latin typeface="Calibri"/>
              <a:ea typeface="Calibri"/>
              <a:cs typeface="Calibri"/>
              <a:sym typeface="Calibri"/>
            </a:endParaRPr>
          </a:p>
        </p:txBody>
      </p:sp>
      <p:pic>
        <p:nvPicPr>
          <p:cNvPr id="8" name="Picture 7"/>
          <p:cNvPicPr>
            <a:picLocks noChangeAspect="1"/>
          </p:cNvPicPr>
          <p:nvPr/>
        </p:nvPicPr>
        <p:blipFill>
          <a:blip r:embed="rId3"/>
          <a:stretch>
            <a:fillRect/>
          </a:stretch>
        </p:blipFill>
        <p:spPr>
          <a:xfrm>
            <a:off x="9412619" y="1411357"/>
            <a:ext cx="1139160" cy="958341"/>
          </a:xfrm>
          <a:prstGeom prst="rect">
            <a:avLst/>
          </a:prstGeom>
        </p:spPr>
      </p:pic>
      <p:pic>
        <p:nvPicPr>
          <p:cNvPr id="9" name="Picture 8"/>
          <p:cNvPicPr>
            <a:picLocks noChangeAspect="1"/>
          </p:cNvPicPr>
          <p:nvPr/>
        </p:nvPicPr>
        <p:blipFill>
          <a:blip r:embed="rId4"/>
          <a:stretch>
            <a:fillRect/>
          </a:stretch>
        </p:blipFill>
        <p:spPr>
          <a:xfrm>
            <a:off x="9437638" y="3814079"/>
            <a:ext cx="1114142" cy="1254876"/>
          </a:xfrm>
          <a:prstGeom prst="rect">
            <a:avLst/>
          </a:prstGeom>
        </p:spPr>
      </p:pic>
      <p:pic>
        <p:nvPicPr>
          <p:cNvPr id="10" name="Picture 9"/>
          <p:cNvPicPr>
            <a:picLocks noChangeAspect="1"/>
          </p:cNvPicPr>
          <p:nvPr/>
        </p:nvPicPr>
        <p:blipFill>
          <a:blip r:embed="rId5"/>
          <a:stretch>
            <a:fillRect/>
          </a:stretch>
        </p:blipFill>
        <p:spPr>
          <a:xfrm>
            <a:off x="9412619" y="2582771"/>
            <a:ext cx="1123251" cy="1005014"/>
          </a:xfrm>
          <a:prstGeom prst="rect">
            <a:avLst/>
          </a:prstGeom>
        </p:spPr>
      </p:pic>
    </p:spTree>
    <p:extLst>
      <p:ext uri="{BB962C8B-B14F-4D97-AF65-F5344CB8AC3E}">
        <p14:creationId xmlns:p14="http://schemas.microsoft.com/office/powerpoint/2010/main" val="34215446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2176" y="534812"/>
            <a:ext cx="3870664" cy="714524"/>
          </a:xfrm>
        </p:spPr>
        <p:txBody>
          <a:bodyPr/>
          <a:lstStyle/>
          <a:p>
            <a:pPr algn="ctr"/>
            <a:r>
              <a:rPr lang="en-US" sz="3600" dirty="0" smtClean="0"/>
              <a:t>Agenda</a:t>
            </a:r>
            <a:endParaRPr lang="en-US" sz="3600" dirty="0"/>
          </a:p>
        </p:txBody>
      </p:sp>
      <p:sp>
        <p:nvSpPr>
          <p:cNvPr id="3" name="Text Placeholder 2"/>
          <p:cNvSpPr>
            <a:spLocks noGrp="1"/>
          </p:cNvSpPr>
          <p:nvPr>
            <p:ph type="body" idx="1"/>
          </p:nvPr>
        </p:nvSpPr>
        <p:spPr>
          <a:xfrm>
            <a:off x="579761" y="1417232"/>
            <a:ext cx="5066896" cy="3577648"/>
          </a:xfrm>
        </p:spPr>
        <p:txBody>
          <a:bodyPr anchor="ctr"/>
          <a:lstStyle/>
          <a:p>
            <a:pPr marL="0" indent="0">
              <a:buNone/>
            </a:pPr>
            <a:endParaRPr lang="en-US" sz="1800" b="1" dirty="0" smtClean="0">
              <a:solidFill>
                <a:schemeClr val="tx1"/>
              </a:solidFill>
            </a:endParaRPr>
          </a:p>
          <a:p>
            <a:pPr lvl="0"/>
            <a:r>
              <a:rPr lang="en-US" dirty="0" smtClean="0"/>
              <a:t> Types of cost share</a:t>
            </a:r>
          </a:p>
          <a:p>
            <a:pPr lvl="0"/>
            <a:r>
              <a:rPr lang="en-US" dirty="0"/>
              <a:t> </a:t>
            </a:r>
            <a:r>
              <a:rPr lang="en-US" dirty="0" smtClean="0"/>
              <a:t>Cost share in proposals</a:t>
            </a:r>
          </a:p>
          <a:p>
            <a:pPr lvl="0"/>
            <a:r>
              <a:rPr lang="en-US" dirty="0"/>
              <a:t> </a:t>
            </a:r>
            <a:r>
              <a:rPr lang="en-US" dirty="0" smtClean="0"/>
              <a:t>Funding sources for cost share</a:t>
            </a:r>
          </a:p>
          <a:p>
            <a:pPr lvl="0"/>
            <a:r>
              <a:rPr lang="en-US" dirty="0"/>
              <a:t> </a:t>
            </a:r>
            <a:r>
              <a:rPr lang="en-US" dirty="0" smtClean="0"/>
              <a:t>Tracking &amp; Management</a:t>
            </a:r>
          </a:p>
          <a:p>
            <a:pPr lvl="0"/>
            <a:r>
              <a:rPr lang="en-US" dirty="0"/>
              <a:t> </a:t>
            </a:r>
            <a:r>
              <a:rPr lang="en-US" dirty="0" smtClean="0"/>
              <a:t>Reporting</a:t>
            </a:r>
            <a:endParaRPr lang="en-US" dirty="0"/>
          </a:p>
          <a:p>
            <a:pPr marL="0" indent="0">
              <a:buNone/>
            </a:pPr>
            <a:endParaRPr lang="en-US" sz="1800" b="1" dirty="0" smtClean="0">
              <a:solidFill>
                <a:schemeClr val="tx1"/>
              </a:solidFill>
            </a:endParaRPr>
          </a:p>
        </p:txBody>
      </p:sp>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3</a:t>
            </a:fld>
            <a:endParaRPr lang="en-US" sz="1800" dirty="0">
              <a:solidFill>
                <a:srgbClr val="888888"/>
              </a:solidFill>
              <a:latin typeface="Calibri"/>
              <a:ea typeface="Calibri"/>
              <a:cs typeface="Calibri"/>
              <a:sym typeface="Calibri"/>
            </a:endParaRPr>
          </a:p>
        </p:txBody>
      </p:sp>
      <p:sp>
        <p:nvSpPr>
          <p:cNvPr id="7" name="Rounded Rectangle 6"/>
          <p:cNvSpPr/>
          <p:nvPr/>
        </p:nvSpPr>
        <p:spPr>
          <a:xfrm>
            <a:off x="682176" y="534812"/>
            <a:ext cx="3870664" cy="714524"/>
          </a:xfrm>
          <a:prstGeom prst="roundRect">
            <a:avLst/>
          </a:prstGeom>
          <a:noFill/>
          <a:ln>
            <a:solidFill>
              <a:schemeClr val="accent5"/>
            </a:solidFill>
            <a:prstDash val="sysDot"/>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8" name="Rounded Rectangle 7"/>
          <p:cNvSpPr/>
          <p:nvPr/>
        </p:nvSpPr>
        <p:spPr>
          <a:xfrm>
            <a:off x="6353666" y="367645"/>
            <a:ext cx="5580668" cy="5231877"/>
          </a:xfrm>
          <a:prstGeom prst="roundRect">
            <a:avLst/>
          </a:prstGeom>
          <a:solidFill>
            <a:schemeClr val="accent1">
              <a:lumMod val="60000"/>
              <a:lumOff val="40000"/>
              <a:alpha val="50000"/>
            </a:schemeClr>
          </a:solidFill>
          <a:ln>
            <a:noFill/>
          </a:ln>
        </p:spPr>
        <p:style>
          <a:lnRef idx="0">
            <a:scrgbClr r="0" g="0" b="0"/>
          </a:lnRef>
          <a:fillRef idx="0">
            <a:scrgbClr r="0" g="0" b="0"/>
          </a:fillRef>
          <a:effectRef idx="0">
            <a:scrgbClr r="0" g="0" b="0"/>
          </a:effectRef>
          <a:fontRef idx="minor">
            <a:schemeClr val="lt1"/>
          </a:fontRef>
        </p:style>
        <p:txBody>
          <a:bodyPr rtlCol="0" anchor="t"/>
          <a:lstStyle/>
          <a:p>
            <a:pPr algn="ctr"/>
            <a:r>
              <a:rPr lang="en-US" sz="3200" dirty="0" smtClean="0">
                <a:solidFill>
                  <a:sysClr val="windowText" lastClr="000000"/>
                </a:solidFill>
                <a:latin typeface="Calibri" panose="020F0502020204030204" pitchFamily="34" charset="0"/>
                <a:cs typeface="Calibri" panose="020F0502020204030204" pitchFamily="34" charset="0"/>
              </a:rPr>
              <a:t>Presenters:</a:t>
            </a:r>
          </a:p>
          <a:p>
            <a:endParaRPr lang="en-US" sz="2000" dirty="0" smtClean="0">
              <a:solidFill>
                <a:sysClr val="windowText" lastClr="000000"/>
              </a:solidFill>
              <a:latin typeface="Calibri" panose="020F0502020204030204" pitchFamily="34" charset="0"/>
              <a:cs typeface="Calibri" panose="020F0502020204030204" pitchFamily="34" charset="0"/>
            </a:endParaRPr>
          </a:p>
          <a:p>
            <a:r>
              <a:rPr lang="en-US" sz="2000" b="1" dirty="0">
                <a:solidFill>
                  <a:sysClr val="windowText" lastClr="000000"/>
                </a:solidFill>
                <a:latin typeface="Calibri" panose="020F0502020204030204" pitchFamily="34" charset="0"/>
                <a:cs typeface="Calibri" panose="020F0502020204030204" pitchFamily="34" charset="0"/>
              </a:rPr>
              <a:t>Renna Lilly</a:t>
            </a:r>
            <a:r>
              <a:rPr lang="en-US" sz="2000" dirty="0">
                <a:solidFill>
                  <a:sysClr val="windowText" lastClr="000000"/>
                </a:solidFill>
                <a:latin typeface="Calibri" panose="020F0502020204030204" pitchFamily="34" charset="0"/>
                <a:cs typeface="Calibri" panose="020F0502020204030204" pitchFamily="34" charset="0"/>
              </a:rPr>
              <a:t>, Director, Pre Award Services,</a:t>
            </a:r>
            <a:r>
              <a:rPr lang="en-US" sz="2000" b="1" dirty="0">
                <a:solidFill>
                  <a:sysClr val="windowText" lastClr="000000"/>
                </a:solidFill>
                <a:latin typeface="Calibri" panose="020F0502020204030204" pitchFamily="34" charset="0"/>
                <a:cs typeface="Calibri" panose="020F0502020204030204" pitchFamily="34" charset="0"/>
              </a:rPr>
              <a:t> </a:t>
            </a:r>
            <a:r>
              <a:rPr lang="en-US" sz="2000" dirty="0">
                <a:solidFill>
                  <a:sysClr val="windowText" lastClr="000000"/>
                </a:solidFill>
                <a:latin typeface="Calibri" panose="020F0502020204030204" pitchFamily="34" charset="0"/>
                <a:cs typeface="Calibri" panose="020F0502020204030204" pitchFamily="34" charset="0"/>
              </a:rPr>
              <a:t>Sponsored Programs</a:t>
            </a:r>
          </a:p>
          <a:p>
            <a:endParaRPr lang="en-US" sz="2000" b="1" dirty="0" smtClean="0">
              <a:solidFill>
                <a:sysClr val="windowText" lastClr="000000"/>
              </a:solidFill>
              <a:latin typeface="Calibri" panose="020F0502020204030204" pitchFamily="34" charset="0"/>
              <a:cs typeface="Calibri" panose="020F0502020204030204" pitchFamily="34" charset="0"/>
            </a:endParaRPr>
          </a:p>
          <a:p>
            <a:r>
              <a:rPr lang="en-US" sz="2000" b="1" dirty="0" smtClean="0">
                <a:solidFill>
                  <a:sysClr val="windowText" lastClr="000000"/>
                </a:solidFill>
                <a:latin typeface="Calibri" panose="020F0502020204030204" pitchFamily="34" charset="0"/>
                <a:cs typeface="Calibri" panose="020F0502020204030204" pitchFamily="34" charset="0"/>
              </a:rPr>
              <a:t>Shelly Stewardson</a:t>
            </a:r>
            <a:r>
              <a:rPr lang="en-US" sz="2000" dirty="0" smtClean="0">
                <a:solidFill>
                  <a:sysClr val="windowText" lastClr="000000"/>
                </a:solidFill>
                <a:latin typeface="Calibri" panose="020F0502020204030204" pitchFamily="34" charset="0"/>
                <a:cs typeface="Calibri" panose="020F0502020204030204" pitchFamily="34" charset="0"/>
              </a:rPr>
              <a:t>, Director, Research Administration, Post Award Financial Operations</a:t>
            </a:r>
            <a:endParaRPr lang="en-US" sz="2000" dirty="0">
              <a:solidFill>
                <a:sysClr val="windowText" lastClr="000000"/>
              </a:solidFill>
              <a:latin typeface="Calibri" panose="020F0502020204030204" pitchFamily="34" charset="0"/>
              <a:cs typeface="Calibri" panose="020F0502020204030204" pitchFamily="34" charset="0"/>
            </a:endParaRPr>
          </a:p>
          <a:p>
            <a:endParaRPr lang="en-US" sz="2000" dirty="0">
              <a:solidFill>
                <a:sysClr val="windowText" lastClr="000000"/>
              </a:solidFill>
              <a:latin typeface="Calibri" panose="020F0502020204030204" pitchFamily="34" charset="0"/>
              <a:cs typeface="Calibri" panose="020F0502020204030204" pitchFamily="34" charset="0"/>
            </a:endParaRPr>
          </a:p>
          <a:p>
            <a:r>
              <a:rPr lang="en-US" sz="2000" b="1" dirty="0">
                <a:solidFill>
                  <a:sysClr val="windowText" lastClr="000000"/>
                </a:solidFill>
                <a:latin typeface="Calibri" panose="020F0502020204030204" pitchFamily="34" charset="0"/>
                <a:cs typeface="Calibri" panose="020F0502020204030204" pitchFamily="34" charset="0"/>
              </a:rPr>
              <a:t>Gretchen Hartigan</a:t>
            </a:r>
            <a:r>
              <a:rPr lang="en-US" sz="2000" dirty="0">
                <a:solidFill>
                  <a:sysClr val="windowText" lastClr="000000"/>
                </a:solidFill>
                <a:latin typeface="Calibri" panose="020F0502020204030204" pitchFamily="34" charset="0"/>
                <a:cs typeface="Calibri" panose="020F0502020204030204" pitchFamily="34" charset="0"/>
              </a:rPr>
              <a:t>, Assistant Vice President, Post Award Financial Operations</a:t>
            </a:r>
          </a:p>
          <a:p>
            <a:endParaRPr lang="en-US" sz="2000" dirty="0">
              <a:solidFill>
                <a:sysClr val="windowText" lastClr="000000"/>
              </a:solidFill>
              <a:latin typeface="Calibri" panose="020F0502020204030204" pitchFamily="34" charset="0"/>
              <a:cs typeface="Calibri" panose="020F0502020204030204" pitchFamily="34" charset="0"/>
            </a:endParaRPr>
          </a:p>
        </p:txBody>
      </p:sp>
      <p:pic>
        <p:nvPicPr>
          <p:cNvPr id="9" name="Picture 8" descr="Can iBooks Work for Distance Learning? [Webinar Recording ..."/>
          <p:cNvPicPr>
            <a:picLocks noChangeAspect="1"/>
          </p:cNvPicPr>
          <p:nvPr/>
        </p:nvPicPr>
        <p:blipFill>
          <a:blip r:embed="rId3">
            <a:extLst>
              <a:ext uri="{BEBA8EAE-BF5A-486C-A8C5-ECC9F3942E4B}">
                <a14:imgProps xmlns:a14="http://schemas.microsoft.com/office/drawing/2010/main">
                  <a14:imgLayer r:embed="rId4">
                    <a14:imgEffect>
                      <a14:artisticCrisscrossEtching/>
                    </a14:imgEffect>
                  </a14:imgLayer>
                </a14:imgProps>
              </a:ext>
              <a:ext uri="{28A0092B-C50C-407E-A947-70E740481C1C}">
                <a14:useLocalDpi xmlns:a14="http://schemas.microsoft.com/office/drawing/2010/main" val="0"/>
              </a:ext>
            </a:extLst>
          </a:blip>
          <a:stretch>
            <a:fillRect/>
          </a:stretch>
        </p:blipFill>
        <p:spPr>
          <a:xfrm>
            <a:off x="3122495" y="4385856"/>
            <a:ext cx="1553839" cy="1553839"/>
          </a:xfrm>
          <a:prstGeom prst="rect">
            <a:avLst/>
          </a:prstGeom>
        </p:spPr>
      </p:pic>
    </p:spTree>
    <p:extLst>
      <p:ext uri="{BB962C8B-B14F-4D97-AF65-F5344CB8AC3E}">
        <p14:creationId xmlns:p14="http://schemas.microsoft.com/office/powerpoint/2010/main" val="30919571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43"/>
            <a:ext cx="11555682" cy="2852737"/>
          </a:xfrm>
        </p:spPr>
        <p:txBody>
          <a:bodyPr/>
          <a:lstStyle/>
          <a:p>
            <a:r>
              <a:rPr lang="en-US" dirty="0" smtClean="0">
                <a:latin typeface="Open Sans Extrabold" panose="020B0906030804020204" pitchFamily="34" charset="0"/>
                <a:ea typeface="Open Sans Extrabold" panose="020B0906030804020204" pitchFamily="34" charset="0"/>
                <a:cs typeface="Open Sans Extrabold" panose="020B0906030804020204" pitchFamily="34" charset="0"/>
              </a:rPr>
              <a:t>Part 1</a:t>
            </a:r>
            <a:r>
              <a:rPr lang="en-US" dirty="0" smtClean="0"/>
              <a:t>: Cost share basics</a:t>
            </a:r>
            <a:endParaRPr lang="en-US" dirty="0"/>
          </a:p>
        </p:txBody>
      </p:sp>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4</a:t>
            </a:fld>
            <a:endParaRPr lang="en-US" sz="1800" dirty="0">
              <a:solidFill>
                <a:srgbClr val="888888"/>
              </a:solidFill>
              <a:latin typeface="Calibri"/>
              <a:ea typeface="Calibri"/>
              <a:cs typeface="Calibri"/>
              <a:sym typeface="Calibri"/>
            </a:endParaRPr>
          </a:p>
        </p:txBody>
      </p:sp>
      <p:graphicFrame>
        <p:nvGraphicFramePr>
          <p:cNvPr id="3" name="Diagram 2"/>
          <p:cNvGraphicFramePr/>
          <p:nvPr>
            <p:extLst>
              <p:ext uri="{D42A27DB-BD31-4B8C-83A1-F6EECF244321}">
                <p14:modId xmlns:p14="http://schemas.microsoft.com/office/powerpoint/2010/main" val="2255072481"/>
              </p:ext>
            </p:extLst>
          </p:nvPr>
        </p:nvGraphicFramePr>
        <p:xfrm>
          <a:off x="375727" y="-1436937"/>
          <a:ext cx="11338943"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831850" y="4562480"/>
            <a:ext cx="10882820" cy="707886"/>
          </a:xfrm>
          <a:prstGeom prst="rect">
            <a:avLst/>
          </a:prstGeom>
          <a:noFill/>
        </p:spPr>
        <p:txBody>
          <a:bodyPr wrap="square" rtlCol="0">
            <a:spAutoFit/>
          </a:bodyPr>
          <a:lstStyle/>
          <a:p>
            <a:r>
              <a:rPr lang="en-US" sz="2000" dirty="0" smtClean="0">
                <a:latin typeface="Calibri" panose="020F0502020204030204" pitchFamily="34" charset="0"/>
                <a:cs typeface="Calibri" panose="020F0502020204030204" pitchFamily="34" charset="0"/>
              </a:rPr>
              <a:t>Administrators will understand the types of cost share and what they mean in practice, including what costs can be used to fulfill cost share requirements.</a:t>
            </a:r>
            <a:endParaRPr lang="en-US" sz="2000" dirty="0"/>
          </a:p>
        </p:txBody>
      </p:sp>
    </p:spTree>
    <p:extLst>
      <p:ext uri="{BB962C8B-B14F-4D97-AF65-F5344CB8AC3E}">
        <p14:creationId xmlns:p14="http://schemas.microsoft.com/office/powerpoint/2010/main" val="23179024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9" name="Shape 9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5</a:t>
            </a:fld>
            <a:endParaRPr lang="en-US" sz="1800" dirty="0">
              <a:solidFill>
                <a:srgbClr val="888888"/>
              </a:solidFill>
              <a:latin typeface="Calibri"/>
              <a:ea typeface="Calibri"/>
              <a:cs typeface="Calibri"/>
              <a:sym typeface="Calibri"/>
            </a:endParaRPr>
          </a:p>
        </p:txBody>
      </p:sp>
      <p:sp>
        <p:nvSpPr>
          <p:cNvPr id="6" name="Round Same Side Corner Rectangle 5"/>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7" name="Title 1"/>
          <p:cNvSpPr txBox="1">
            <a:spLocks/>
          </p:cNvSpPr>
          <p:nvPr/>
        </p:nvSpPr>
        <p:spPr>
          <a:xfrm>
            <a:off x="604685" y="109368"/>
            <a:ext cx="3446615"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Definition</a:t>
            </a:r>
            <a:endParaRPr lang="en-US" sz="3000" dirty="0">
              <a:solidFill>
                <a:srgbClr val="002060"/>
              </a:solidFill>
            </a:endParaRPr>
          </a:p>
        </p:txBody>
      </p:sp>
      <p:sp>
        <p:nvSpPr>
          <p:cNvPr id="8" name="Round Same Side Corner Rectangle 7"/>
          <p:cNvSpPr/>
          <p:nvPr/>
        </p:nvSpPr>
        <p:spPr>
          <a:xfrm rot="10800000">
            <a:off x="238638" y="-1"/>
            <a:ext cx="366046" cy="836618"/>
          </a:xfrm>
          <a:prstGeom prst="round2SameRect">
            <a:avLst/>
          </a:prstGeom>
          <a:solidFill>
            <a:schemeClr val="accent5">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4" name="TextBox 3"/>
          <p:cNvSpPr txBox="1"/>
          <p:nvPr/>
        </p:nvSpPr>
        <p:spPr>
          <a:xfrm>
            <a:off x="1960329" y="1256396"/>
            <a:ext cx="7715138" cy="954107"/>
          </a:xfrm>
          <a:prstGeom prst="rect">
            <a:avLst/>
          </a:prstGeom>
          <a:noFill/>
          <a:ln>
            <a:noFill/>
            <a:prstDash val="sysDash"/>
          </a:ln>
        </p:spPr>
        <p:txBody>
          <a:bodyPr wrap="square" rtlCol="0">
            <a:spAutoFit/>
          </a:bodyPr>
          <a:lstStyle/>
          <a:p>
            <a:r>
              <a:rPr lang="en-US" sz="2800" b="1" dirty="0" smtClean="0">
                <a:latin typeface="Calibri" panose="020F0502020204030204" pitchFamily="34" charset="0"/>
                <a:cs typeface="Calibri" panose="020F0502020204030204" pitchFamily="34" charset="0"/>
              </a:rPr>
              <a:t>Cost share</a:t>
            </a:r>
            <a:r>
              <a:rPr lang="en-US" sz="2800" dirty="0" smtClean="0">
                <a:latin typeface="Calibri" panose="020F0502020204030204" pitchFamily="34" charset="0"/>
                <a:cs typeface="Calibri" panose="020F0502020204030204" pitchFamily="34" charset="0"/>
              </a:rPr>
              <a:t>: </a:t>
            </a:r>
            <a:r>
              <a:rPr lang="en-US" sz="2800" dirty="0">
                <a:latin typeface="Calibri" panose="020F0502020204030204" pitchFamily="34" charset="0"/>
                <a:cs typeface="Calibri" panose="020F0502020204030204" pitchFamily="34" charset="0"/>
              </a:rPr>
              <a:t>A portion of total sponsored project</a:t>
            </a:r>
            <a:r>
              <a:rPr lang="en-US" sz="2800" dirty="0" smtClean="0">
                <a:latin typeface="Calibri" panose="020F0502020204030204" pitchFamily="34" charset="0"/>
                <a:cs typeface="Calibri" panose="020F0502020204030204" pitchFamily="34" charset="0"/>
              </a:rPr>
              <a:t>/ program </a:t>
            </a:r>
            <a:r>
              <a:rPr lang="en-US" sz="2800" dirty="0">
                <a:latin typeface="Calibri" panose="020F0502020204030204" pitchFamily="34" charset="0"/>
                <a:cs typeface="Calibri" panose="020F0502020204030204" pitchFamily="34" charset="0"/>
              </a:rPr>
              <a:t>costs not funded by the </a:t>
            </a:r>
            <a:r>
              <a:rPr lang="en-US" sz="2800" dirty="0" smtClean="0">
                <a:latin typeface="Calibri" panose="020F0502020204030204" pitchFamily="34" charset="0"/>
                <a:cs typeface="Calibri" panose="020F0502020204030204" pitchFamily="34" charset="0"/>
              </a:rPr>
              <a:t>sponsor. </a:t>
            </a:r>
            <a:endParaRPr lang="en-US" sz="2800" dirty="0">
              <a:latin typeface="Calibri" panose="020F0502020204030204" pitchFamily="34" charset="0"/>
              <a:cs typeface="Calibri" panose="020F0502020204030204" pitchFamily="34" charset="0"/>
            </a:endParaRPr>
          </a:p>
        </p:txBody>
      </p:sp>
      <p:pic>
        <p:nvPicPr>
          <p:cNvPr id="5" name="Picture 4" descr="File:Antu accessories-dictionary.svg - Wikipedia"/>
          <p:cNvPicPr>
            <a:picLocks noChangeAspect="1"/>
          </p:cNvPicPr>
          <p:nvPr/>
        </p:nvPicPr>
        <p:blipFill>
          <a:blip r:embed="rId3">
            <a:extLst>
              <a:ext uri="{BEBA8EAE-BF5A-486C-A8C5-ECC9F3942E4B}">
                <a14:imgProps xmlns:a14="http://schemas.microsoft.com/office/drawing/2010/main">
                  <a14:imgLayer r:embed="rId4">
                    <a14:imgEffect>
                      <a14:artisticPencilGrayscale/>
                    </a14:imgEffect>
                  </a14:imgLayer>
                </a14:imgProps>
              </a:ext>
              <a:ext uri="{28A0092B-C50C-407E-A947-70E740481C1C}">
                <a14:useLocalDpi xmlns:a14="http://schemas.microsoft.com/office/drawing/2010/main" val="0"/>
              </a:ext>
            </a:extLst>
          </a:blip>
          <a:stretch>
            <a:fillRect/>
          </a:stretch>
        </p:blipFill>
        <p:spPr>
          <a:xfrm>
            <a:off x="408774" y="1024551"/>
            <a:ext cx="1518737" cy="1518737"/>
          </a:xfrm>
          <a:prstGeom prst="rect">
            <a:avLst/>
          </a:prstGeom>
        </p:spPr>
      </p:pic>
      <p:pic>
        <p:nvPicPr>
          <p:cNvPr id="3" name="Picture 2"/>
          <p:cNvPicPr>
            <a:picLocks noChangeAspect="1"/>
          </p:cNvPicPr>
          <p:nvPr/>
        </p:nvPicPr>
        <p:blipFill>
          <a:blip r:embed="rId5"/>
          <a:stretch>
            <a:fillRect/>
          </a:stretch>
        </p:blipFill>
        <p:spPr>
          <a:xfrm>
            <a:off x="3285843" y="2369878"/>
            <a:ext cx="5064109" cy="3244415"/>
          </a:xfrm>
          <a:prstGeom prst="rect">
            <a:avLst/>
          </a:prstGeom>
        </p:spPr>
      </p:pic>
    </p:spTree>
    <p:extLst>
      <p:ext uri="{BB962C8B-B14F-4D97-AF65-F5344CB8AC3E}">
        <p14:creationId xmlns:p14="http://schemas.microsoft.com/office/powerpoint/2010/main" val="12232007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9" name="Shape 9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6</a:t>
            </a:fld>
            <a:endParaRPr lang="en-US" sz="1800" dirty="0">
              <a:solidFill>
                <a:srgbClr val="888888"/>
              </a:solidFill>
              <a:latin typeface="Calibri"/>
              <a:ea typeface="Calibri"/>
              <a:cs typeface="Calibri"/>
              <a:sym typeface="Calibri"/>
            </a:endParaRPr>
          </a:p>
        </p:txBody>
      </p:sp>
      <p:sp>
        <p:nvSpPr>
          <p:cNvPr id="6" name="Round Same Side Corner Rectangle 5"/>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7" name="Title 1"/>
          <p:cNvSpPr txBox="1">
            <a:spLocks/>
          </p:cNvSpPr>
          <p:nvPr/>
        </p:nvSpPr>
        <p:spPr>
          <a:xfrm>
            <a:off x="604685" y="109368"/>
            <a:ext cx="3559811"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Types of cost sharing</a:t>
            </a:r>
            <a:endParaRPr lang="en-US" sz="3000" dirty="0">
              <a:solidFill>
                <a:srgbClr val="002060"/>
              </a:solidFill>
            </a:endParaRPr>
          </a:p>
        </p:txBody>
      </p:sp>
      <p:sp>
        <p:nvSpPr>
          <p:cNvPr id="8" name="Round Same Side Corner Rectangle 7"/>
          <p:cNvSpPr/>
          <p:nvPr/>
        </p:nvSpPr>
        <p:spPr>
          <a:xfrm rot="10800000">
            <a:off x="238638" y="-1"/>
            <a:ext cx="366046" cy="836618"/>
          </a:xfrm>
          <a:prstGeom prst="round2SameRect">
            <a:avLst/>
          </a:prstGeom>
          <a:solidFill>
            <a:schemeClr val="accent5">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4" name="TextBox 3"/>
          <p:cNvSpPr txBox="1"/>
          <p:nvPr/>
        </p:nvSpPr>
        <p:spPr>
          <a:xfrm>
            <a:off x="749884" y="1198136"/>
            <a:ext cx="3269411" cy="707886"/>
          </a:xfrm>
          <a:prstGeom prst="rect">
            <a:avLst/>
          </a:prstGeom>
          <a:noFill/>
        </p:spPr>
        <p:txBody>
          <a:bodyPr wrap="square" rtlCol="0">
            <a:spAutoFit/>
          </a:bodyPr>
          <a:lstStyle/>
          <a:p>
            <a:r>
              <a:rPr lang="en-US" sz="4000" dirty="0" smtClean="0">
                <a:latin typeface="Open Sans Extrabold" panose="020B0906030804020204" pitchFamily="34" charset="0"/>
                <a:ea typeface="Open Sans Extrabold" panose="020B0906030804020204" pitchFamily="34" charset="0"/>
                <a:cs typeface="Open Sans Extrabold" panose="020B0906030804020204" pitchFamily="34" charset="0"/>
              </a:rPr>
              <a:t>Mandatory</a:t>
            </a:r>
            <a:endParaRPr lang="en-US" sz="4000" dirty="0">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2" name="Rounded Rectangle 1"/>
          <p:cNvSpPr/>
          <p:nvPr/>
        </p:nvSpPr>
        <p:spPr>
          <a:xfrm>
            <a:off x="5715001" y="1498845"/>
            <a:ext cx="5823168" cy="4210749"/>
          </a:xfrm>
          <a:prstGeom prst="round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800" dirty="0" smtClean="0">
                <a:solidFill>
                  <a:schemeClr val="tx1"/>
                </a:solidFill>
                <a:latin typeface="Open Sans Extrabold" panose="020B0906030804020204" pitchFamily="34" charset="0"/>
                <a:ea typeface="Open Sans Extrabold" panose="020B0906030804020204" pitchFamily="34" charset="0"/>
                <a:cs typeface="Open Sans Extrabold" panose="020B0906030804020204" pitchFamily="34" charset="0"/>
              </a:rPr>
              <a:t>Example</a:t>
            </a:r>
          </a:p>
          <a:p>
            <a:pPr algn="ctr"/>
            <a:endParaRPr lang="en-US" dirty="0">
              <a:solidFill>
                <a:schemeClr val="tx1"/>
              </a:solidFill>
              <a:latin typeface="Permanent Marker" panose="02000000000000000000" pitchFamily="2" charset="0"/>
              <a:ea typeface="Permanent Marker" panose="02000000000000000000" pitchFamily="2" charset="0"/>
            </a:endParaRPr>
          </a:p>
          <a:p>
            <a:pPr lvl="2"/>
            <a:r>
              <a:rPr lang="en-US" sz="2000" dirty="0">
                <a:solidFill>
                  <a:schemeClr val="tx1"/>
                </a:solidFill>
                <a:latin typeface="Calibri" panose="020F0502020204030204" pitchFamily="34" charset="0"/>
                <a:cs typeface="Calibri" panose="020F0502020204030204" pitchFamily="34" charset="0"/>
              </a:rPr>
              <a:t>The PI would like to submit a proposal to the NSF Major Research Instrumentation (MRI) program which requires a 30% </a:t>
            </a:r>
            <a:r>
              <a:rPr lang="en-US" sz="2000" dirty="0" smtClean="0">
                <a:solidFill>
                  <a:schemeClr val="tx1"/>
                </a:solidFill>
                <a:latin typeface="Calibri" panose="020F0502020204030204" pitchFamily="34" charset="0"/>
                <a:cs typeface="Calibri" panose="020F0502020204030204" pitchFamily="34" charset="0"/>
              </a:rPr>
              <a:t>cost share of total project costs.</a:t>
            </a:r>
            <a:endParaRPr lang="en-US" sz="2000" dirty="0">
              <a:solidFill>
                <a:schemeClr val="tx1"/>
              </a:solidFill>
              <a:latin typeface="Calibri" panose="020F0502020204030204" pitchFamily="34" charset="0"/>
              <a:cs typeface="Calibri" panose="020F0502020204030204" pitchFamily="34" charset="0"/>
            </a:endParaRPr>
          </a:p>
          <a:p>
            <a:pPr marL="285750" lvl="2" indent="-285750">
              <a:buFont typeface="Arial" panose="020B0604020202020204" pitchFamily="34" charset="0"/>
              <a:buChar char="•"/>
            </a:pPr>
            <a:r>
              <a:rPr lang="en-US" sz="2000" dirty="0">
                <a:solidFill>
                  <a:schemeClr val="tx1"/>
                </a:solidFill>
                <a:latin typeface="Calibri" panose="020F0502020204030204" pitchFamily="34" charset="0"/>
                <a:cs typeface="Calibri" panose="020F0502020204030204" pitchFamily="34" charset="0"/>
              </a:rPr>
              <a:t>The total cost of the equipment is $130,000</a:t>
            </a:r>
          </a:p>
          <a:p>
            <a:pPr marL="285750" lvl="2" indent="-285750">
              <a:buFont typeface="Arial" panose="020B0604020202020204" pitchFamily="34" charset="0"/>
              <a:buChar char="•"/>
            </a:pPr>
            <a:r>
              <a:rPr lang="en-US" sz="2000" dirty="0">
                <a:solidFill>
                  <a:schemeClr val="tx1"/>
                </a:solidFill>
                <a:latin typeface="Calibri" panose="020F0502020204030204" pitchFamily="34" charset="0"/>
                <a:cs typeface="Calibri" panose="020F0502020204030204" pitchFamily="34" charset="0"/>
              </a:rPr>
              <a:t>BU requests </a:t>
            </a:r>
            <a:r>
              <a:rPr lang="en-US" sz="2000" dirty="0" smtClean="0">
                <a:solidFill>
                  <a:schemeClr val="tx1"/>
                </a:solidFill>
                <a:latin typeface="Calibri" panose="020F0502020204030204" pitchFamily="34" charset="0"/>
                <a:cs typeface="Calibri" panose="020F0502020204030204" pitchFamily="34" charset="0"/>
              </a:rPr>
              <a:t>$91,000 </a:t>
            </a:r>
            <a:r>
              <a:rPr lang="en-US" sz="2000" dirty="0">
                <a:solidFill>
                  <a:schemeClr val="tx1"/>
                </a:solidFill>
                <a:latin typeface="Calibri" panose="020F0502020204030204" pitchFamily="34" charset="0"/>
                <a:cs typeface="Calibri" panose="020F0502020204030204" pitchFamily="34" charset="0"/>
              </a:rPr>
              <a:t>from NSF</a:t>
            </a:r>
          </a:p>
          <a:p>
            <a:pPr marL="285750" lvl="2" indent="-285750">
              <a:buFont typeface="Arial" panose="020B0604020202020204" pitchFamily="34" charset="0"/>
              <a:buChar char="•"/>
            </a:pPr>
            <a:r>
              <a:rPr lang="en-US" sz="2000" dirty="0">
                <a:solidFill>
                  <a:schemeClr val="tx1"/>
                </a:solidFill>
                <a:latin typeface="Calibri" panose="020F0502020204030204" pitchFamily="34" charset="0"/>
                <a:cs typeface="Calibri" panose="020F0502020204030204" pitchFamily="34" charset="0"/>
              </a:rPr>
              <a:t>BU must commit to provide $</a:t>
            </a:r>
            <a:r>
              <a:rPr lang="en-US" sz="2000" dirty="0" smtClean="0">
                <a:solidFill>
                  <a:schemeClr val="tx1"/>
                </a:solidFill>
                <a:latin typeface="Calibri" panose="020F0502020204030204" pitchFamily="34" charset="0"/>
                <a:cs typeface="Calibri" panose="020F0502020204030204" pitchFamily="34" charset="0"/>
              </a:rPr>
              <a:t>39,000 </a:t>
            </a:r>
            <a:r>
              <a:rPr lang="en-US" sz="2000" dirty="0">
                <a:solidFill>
                  <a:schemeClr val="tx1"/>
                </a:solidFill>
                <a:latin typeface="Calibri" panose="020F0502020204030204" pitchFamily="34" charset="0"/>
                <a:cs typeface="Calibri" panose="020F0502020204030204" pitchFamily="34" charset="0"/>
              </a:rPr>
              <a:t>(Mandatory) of funding</a:t>
            </a:r>
          </a:p>
          <a:p>
            <a:pPr marL="285750" lvl="2" indent="-285750">
              <a:buFont typeface="Arial" panose="020B0604020202020204" pitchFamily="34" charset="0"/>
              <a:buChar char="•"/>
            </a:pPr>
            <a:r>
              <a:rPr lang="en-US" sz="2000" dirty="0" smtClean="0">
                <a:solidFill>
                  <a:schemeClr val="tx1"/>
                </a:solidFill>
                <a:latin typeface="Calibri" panose="020F0502020204030204" pitchFamily="34" charset="0"/>
                <a:cs typeface="Calibri" panose="020F0502020204030204" pitchFamily="34" charset="0"/>
              </a:rPr>
              <a:t>In order to meet the obligation BU has to have a commensurate 30% share. </a:t>
            </a:r>
            <a:endParaRPr lang="en-US" dirty="0" smtClean="0">
              <a:solidFill>
                <a:schemeClr val="tx1"/>
              </a:solidFill>
              <a:latin typeface="Permanent Marker" panose="02000000000000000000" pitchFamily="2" charset="0"/>
              <a:ea typeface="Permanent Marker" panose="02000000000000000000" pitchFamily="2" charset="0"/>
            </a:endParaRPr>
          </a:p>
          <a:p>
            <a:pPr algn="ctr"/>
            <a:endParaRPr lang="en-US" dirty="0">
              <a:solidFill>
                <a:schemeClr val="tx1"/>
              </a:solidFill>
            </a:endParaRPr>
          </a:p>
        </p:txBody>
      </p:sp>
      <p:sp>
        <p:nvSpPr>
          <p:cNvPr id="3" name="TextBox 2"/>
          <p:cNvSpPr txBox="1"/>
          <p:nvPr/>
        </p:nvSpPr>
        <p:spPr>
          <a:xfrm>
            <a:off x="421660" y="2252073"/>
            <a:ext cx="4988540" cy="1938992"/>
          </a:xfrm>
          <a:prstGeom prst="rect">
            <a:avLst/>
          </a:prstGeom>
          <a:noFill/>
        </p:spPr>
        <p:txBody>
          <a:bodyPr wrap="square" rtlCol="0">
            <a:spAutoFit/>
          </a:bodyPr>
          <a:lstStyle/>
          <a:p>
            <a:pPr marL="285750" indent="-285750">
              <a:buFont typeface="Arial" panose="020B0604020202020204" pitchFamily="34" charset="0"/>
              <a:buChar char="•"/>
            </a:pPr>
            <a:r>
              <a:rPr lang="en-US" sz="2000" b="1" dirty="0" smtClean="0">
                <a:latin typeface="Calibri" panose="020F0502020204030204" pitchFamily="34" charset="0"/>
                <a:cs typeface="Calibri" panose="020F0502020204030204" pitchFamily="34" charset="0"/>
              </a:rPr>
              <a:t>Required</a:t>
            </a:r>
            <a:r>
              <a:rPr lang="en-US" sz="2000" dirty="0" smtClean="0">
                <a:latin typeface="Calibri" panose="020F0502020204030204" pitchFamily="34" charset="0"/>
                <a:cs typeface="Calibri" panose="020F0502020204030204" pitchFamily="34" charset="0"/>
              </a:rPr>
              <a:t> by sponsor in proposal solicitation and as a condition of award</a:t>
            </a:r>
          </a:p>
          <a:p>
            <a:pPr marL="285750" indent="-285750">
              <a:buFont typeface="Arial" panose="020B0604020202020204" pitchFamily="34" charset="0"/>
              <a:buChar char="•"/>
            </a:pPr>
            <a:r>
              <a:rPr lang="en-US" sz="2000" b="1" dirty="0" smtClean="0">
                <a:latin typeface="Calibri" panose="020F0502020204030204" pitchFamily="34" charset="0"/>
                <a:cs typeface="Calibri" panose="020F0502020204030204" pitchFamily="34" charset="0"/>
              </a:rPr>
              <a:t>Quantified</a:t>
            </a:r>
            <a:r>
              <a:rPr lang="en-US" sz="2000" dirty="0" smtClean="0">
                <a:latin typeface="Calibri" panose="020F0502020204030204" pitchFamily="34" charset="0"/>
                <a:cs typeface="Calibri" panose="020F0502020204030204" pitchFamily="34" charset="0"/>
              </a:rPr>
              <a:t> in proposal</a:t>
            </a:r>
          </a:p>
          <a:p>
            <a:pPr marL="285750" indent="-285750">
              <a:buFont typeface="Arial" panose="020B0604020202020204" pitchFamily="34" charset="0"/>
              <a:buChar char="•"/>
            </a:pPr>
            <a:r>
              <a:rPr lang="en-US" sz="2000" b="1" dirty="0" smtClean="0">
                <a:latin typeface="Calibri" panose="020F0502020204030204" pitchFamily="34" charset="0"/>
                <a:cs typeface="Calibri" panose="020F0502020204030204" pitchFamily="34" charset="0"/>
              </a:rPr>
              <a:t>Commitment</a:t>
            </a:r>
            <a:r>
              <a:rPr lang="en-US" sz="2000" dirty="0" smtClean="0">
                <a:latin typeface="Calibri" panose="020F0502020204030204" pitchFamily="34" charset="0"/>
                <a:cs typeface="Calibri" panose="020F0502020204030204" pitchFamily="34" charset="0"/>
              </a:rPr>
              <a:t> from the University</a:t>
            </a:r>
          </a:p>
          <a:p>
            <a:pPr marL="285750" indent="-285750">
              <a:buFont typeface="Arial" panose="020B0604020202020204" pitchFamily="34" charset="0"/>
              <a:buChar char="•"/>
            </a:pPr>
            <a:r>
              <a:rPr lang="en-US" sz="2000" b="1" dirty="0" smtClean="0">
                <a:latin typeface="Calibri" panose="020F0502020204030204" pitchFamily="34" charset="0"/>
                <a:cs typeface="Calibri" panose="020F0502020204030204" pitchFamily="34" charset="0"/>
              </a:rPr>
              <a:t>Documented</a:t>
            </a:r>
            <a:r>
              <a:rPr lang="en-US" sz="2000" dirty="0" smtClean="0">
                <a:latin typeface="Calibri" panose="020F0502020204030204" pitchFamily="34" charset="0"/>
                <a:cs typeface="Calibri" panose="020F0502020204030204" pitchFamily="34" charset="0"/>
              </a:rPr>
              <a:t> and reported to sponsor</a:t>
            </a:r>
          </a:p>
          <a:p>
            <a:pPr marL="285750" indent="-285750">
              <a:buFont typeface="Arial" panose="020B0604020202020204" pitchFamily="34" charset="0"/>
              <a:buChar char="•"/>
            </a:pPr>
            <a:r>
              <a:rPr lang="en-US" sz="2000" dirty="0" smtClean="0">
                <a:latin typeface="Calibri" panose="020F0502020204030204" pitchFamily="34" charset="0"/>
                <a:cs typeface="Calibri" panose="020F0502020204030204" pitchFamily="34" charset="0"/>
              </a:rPr>
              <a:t>Is sometimes referred to as </a:t>
            </a:r>
            <a:r>
              <a:rPr lang="en-US" sz="2000" b="1" dirty="0" smtClean="0">
                <a:latin typeface="Calibri" panose="020F0502020204030204" pitchFamily="34" charset="0"/>
                <a:cs typeface="Calibri" panose="020F0502020204030204" pitchFamily="34" charset="0"/>
              </a:rPr>
              <a:t>matching</a:t>
            </a:r>
            <a:endParaRPr lang="en-US" sz="2000" b="1" dirty="0">
              <a:latin typeface="Calibri" panose="020F0502020204030204" pitchFamily="34" charset="0"/>
              <a:cs typeface="Calibri" panose="020F0502020204030204" pitchFamily="34" charset="0"/>
            </a:endParaRPr>
          </a:p>
        </p:txBody>
      </p:sp>
      <p:pic>
        <p:nvPicPr>
          <p:cNvPr id="9" name="Picture 8" descr="File:Icons8 flat businessman.svg - Wikimedia Common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76423" y="267971"/>
            <a:ext cx="2077941" cy="2077941"/>
          </a:xfrm>
          <a:prstGeom prst="rect">
            <a:avLst/>
          </a:prstGeom>
        </p:spPr>
      </p:pic>
    </p:spTree>
    <p:extLst>
      <p:ext uri="{BB962C8B-B14F-4D97-AF65-F5344CB8AC3E}">
        <p14:creationId xmlns:p14="http://schemas.microsoft.com/office/powerpoint/2010/main" val="1853276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9" name="Shape 9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7</a:t>
            </a:fld>
            <a:endParaRPr lang="en-US" sz="1800" dirty="0">
              <a:solidFill>
                <a:srgbClr val="888888"/>
              </a:solidFill>
              <a:latin typeface="Calibri"/>
              <a:ea typeface="Calibri"/>
              <a:cs typeface="Calibri"/>
              <a:sym typeface="Calibri"/>
            </a:endParaRPr>
          </a:p>
        </p:txBody>
      </p:sp>
      <p:sp>
        <p:nvSpPr>
          <p:cNvPr id="6" name="Round Same Side Corner Rectangle 5"/>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7" name="Title 1"/>
          <p:cNvSpPr txBox="1">
            <a:spLocks/>
          </p:cNvSpPr>
          <p:nvPr/>
        </p:nvSpPr>
        <p:spPr>
          <a:xfrm>
            <a:off x="604685" y="109368"/>
            <a:ext cx="3559811"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Types of cost sharing</a:t>
            </a:r>
            <a:endParaRPr lang="en-US" sz="3000" dirty="0">
              <a:solidFill>
                <a:srgbClr val="002060"/>
              </a:solidFill>
            </a:endParaRPr>
          </a:p>
        </p:txBody>
      </p:sp>
      <p:sp>
        <p:nvSpPr>
          <p:cNvPr id="8" name="Round Same Side Corner Rectangle 7"/>
          <p:cNvSpPr/>
          <p:nvPr/>
        </p:nvSpPr>
        <p:spPr>
          <a:xfrm rot="10800000">
            <a:off x="238638" y="-1"/>
            <a:ext cx="366046" cy="836618"/>
          </a:xfrm>
          <a:prstGeom prst="round2SameRect">
            <a:avLst/>
          </a:prstGeom>
          <a:solidFill>
            <a:schemeClr val="accent5">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4" name="TextBox 3"/>
          <p:cNvSpPr txBox="1"/>
          <p:nvPr/>
        </p:nvSpPr>
        <p:spPr>
          <a:xfrm>
            <a:off x="749884" y="1198136"/>
            <a:ext cx="4116599" cy="1938992"/>
          </a:xfrm>
          <a:prstGeom prst="rect">
            <a:avLst/>
          </a:prstGeom>
          <a:noFill/>
        </p:spPr>
        <p:txBody>
          <a:bodyPr wrap="square" rtlCol="0">
            <a:spAutoFit/>
          </a:bodyPr>
          <a:lstStyle/>
          <a:p>
            <a:r>
              <a:rPr lang="en-US" sz="4000" dirty="0">
                <a:latin typeface="Open Sans Extrabold" panose="020B0906030804020204" pitchFamily="34" charset="0"/>
                <a:ea typeface="Open Sans Extrabold" panose="020B0906030804020204" pitchFamily="34" charset="0"/>
                <a:cs typeface="Open Sans Extrabold" panose="020B0906030804020204" pitchFamily="34" charset="0"/>
              </a:rPr>
              <a:t>Voluntary </a:t>
            </a:r>
            <a:r>
              <a:rPr lang="en-US" sz="4000" dirty="0" smtClean="0">
                <a:latin typeface="Open Sans Extrabold" panose="020B0906030804020204" pitchFamily="34" charset="0"/>
                <a:ea typeface="Open Sans Extrabold" panose="020B0906030804020204" pitchFamily="34" charset="0"/>
                <a:cs typeface="Open Sans Extrabold" panose="020B0906030804020204" pitchFamily="34" charset="0"/>
              </a:rPr>
              <a:t>committed</a:t>
            </a:r>
            <a:endParaRPr lang="en-US" sz="4000" dirty="0">
              <a:latin typeface="Open Sans Extrabold" panose="020B0906030804020204" pitchFamily="34" charset="0"/>
              <a:ea typeface="Open Sans Extrabold" panose="020B0906030804020204" pitchFamily="34" charset="0"/>
              <a:cs typeface="Open Sans Extrabold" panose="020B0906030804020204" pitchFamily="34" charset="0"/>
            </a:endParaRPr>
          </a:p>
          <a:p>
            <a:endParaRPr lang="en-US" sz="4000" dirty="0">
              <a:latin typeface="Permanent Marker" panose="02000000000000000000" pitchFamily="2" charset="0"/>
              <a:ea typeface="Permanent Marker" panose="02000000000000000000" pitchFamily="2" charset="0"/>
              <a:cs typeface="Calibri" panose="020F0502020204030204" pitchFamily="34" charset="0"/>
            </a:endParaRPr>
          </a:p>
        </p:txBody>
      </p:sp>
      <p:sp>
        <p:nvSpPr>
          <p:cNvPr id="2" name="Rounded Rectangle 1"/>
          <p:cNvSpPr/>
          <p:nvPr/>
        </p:nvSpPr>
        <p:spPr>
          <a:xfrm>
            <a:off x="5695122" y="1619618"/>
            <a:ext cx="5658677" cy="4184834"/>
          </a:xfrm>
          <a:prstGeom prst="round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800" dirty="0" smtClean="0">
                <a:solidFill>
                  <a:schemeClr val="tx1"/>
                </a:solidFill>
                <a:latin typeface="Open Sans Extrabold" panose="020B0906030804020204" pitchFamily="34" charset="0"/>
                <a:ea typeface="Open Sans Extrabold" panose="020B0906030804020204" pitchFamily="34" charset="0"/>
                <a:cs typeface="Open Sans Extrabold" panose="020B0906030804020204" pitchFamily="34" charset="0"/>
              </a:rPr>
              <a:t>Example</a:t>
            </a:r>
            <a:endParaRPr lang="en-US" sz="2800" dirty="0">
              <a:solidFill>
                <a:schemeClr val="tx1"/>
              </a:solidFill>
              <a:latin typeface="Open Sans Extrabold" panose="020B0906030804020204" pitchFamily="34" charset="0"/>
              <a:ea typeface="Open Sans Extrabold" panose="020B0906030804020204" pitchFamily="34" charset="0"/>
              <a:cs typeface="Open Sans Extrabold" panose="020B0906030804020204" pitchFamily="34" charset="0"/>
            </a:endParaRPr>
          </a:p>
          <a:p>
            <a:pPr algn="ctr"/>
            <a:endParaRPr lang="en-US" sz="2800" dirty="0">
              <a:solidFill>
                <a:schemeClr val="tx1"/>
              </a:solidFill>
              <a:latin typeface="Permanent Marker" panose="02000000000000000000" pitchFamily="2" charset="0"/>
              <a:ea typeface="Permanent Marker" panose="02000000000000000000" pitchFamily="2" charset="0"/>
            </a:endParaRPr>
          </a:p>
          <a:p>
            <a:pPr lvl="2"/>
            <a:r>
              <a:rPr lang="en-US" sz="1900" dirty="0">
                <a:solidFill>
                  <a:schemeClr val="tx1"/>
                </a:solidFill>
                <a:latin typeface="Calibri" panose="020F0502020204030204" pitchFamily="34" charset="0"/>
                <a:cs typeface="Calibri" panose="020F0502020204030204" pitchFamily="34" charset="0"/>
              </a:rPr>
              <a:t>There is no Sponsor requirement to cost share. The PI’s annual salary is $120,000. The PI commits 50% effort to the project in the proposal, but only requests 25% salary support.</a:t>
            </a:r>
          </a:p>
          <a:p>
            <a:pPr lvl="2"/>
            <a:r>
              <a:rPr lang="en-US" sz="1900" dirty="0">
                <a:solidFill>
                  <a:schemeClr val="tx1"/>
                </a:solidFill>
                <a:latin typeface="Calibri" panose="020F0502020204030204" pitchFamily="34" charset="0"/>
                <a:cs typeface="Calibri" panose="020F0502020204030204" pitchFamily="34" charset="0"/>
              </a:rPr>
              <a:t>PI salary at 50% = $60,000</a:t>
            </a:r>
          </a:p>
          <a:p>
            <a:pPr lvl="2"/>
            <a:r>
              <a:rPr lang="en-US" sz="1900" dirty="0">
                <a:solidFill>
                  <a:schemeClr val="tx1"/>
                </a:solidFill>
                <a:latin typeface="Calibri" panose="020F0502020204030204" pitchFamily="34" charset="0"/>
                <a:cs typeface="Calibri" panose="020F0502020204030204" pitchFamily="34" charset="0"/>
              </a:rPr>
              <a:t>PI salary support at 25% = $30,000 (sponsor pays)</a:t>
            </a:r>
          </a:p>
          <a:p>
            <a:pPr lvl="2"/>
            <a:r>
              <a:rPr lang="en-US" sz="1900" dirty="0">
                <a:solidFill>
                  <a:schemeClr val="tx1"/>
                </a:solidFill>
                <a:latin typeface="Calibri" panose="020F0502020204030204" pitchFamily="34" charset="0"/>
                <a:cs typeface="Calibri" panose="020F0502020204030204" pitchFamily="34" charset="0"/>
              </a:rPr>
              <a:t>The balance of $30,000 = Cost Share (BU pays)</a:t>
            </a:r>
          </a:p>
          <a:p>
            <a:pPr lvl="2"/>
            <a:endParaRPr lang="en-US" sz="1900" dirty="0">
              <a:solidFill>
                <a:schemeClr val="tx1"/>
              </a:solidFill>
              <a:latin typeface="Calibri" panose="020F0502020204030204" pitchFamily="34" charset="0"/>
              <a:cs typeface="Calibri" panose="020F0502020204030204" pitchFamily="34" charset="0"/>
            </a:endParaRPr>
          </a:p>
          <a:p>
            <a:pPr lvl="2"/>
            <a:r>
              <a:rPr lang="en-US" sz="1900" dirty="0">
                <a:solidFill>
                  <a:schemeClr val="tx1"/>
                </a:solidFill>
                <a:latin typeface="Calibri" panose="020F0502020204030204" pitchFamily="34" charset="0"/>
                <a:cs typeface="Calibri" panose="020F0502020204030204" pitchFamily="34" charset="0"/>
              </a:rPr>
              <a:t>Cost share must be approved at the proposal stage and accounted for at the award stage</a:t>
            </a:r>
            <a:r>
              <a:rPr lang="en-US" sz="1900" dirty="0" smtClean="0">
                <a:solidFill>
                  <a:schemeClr val="tx1"/>
                </a:solidFill>
                <a:latin typeface="Calibri" panose="020F0502020204030204" pitchFamily="34" charset="0"/>
                <a:cs typeface="Calibri" panose="020F0502020204030204" pitchFamily="34" charset="0"/>
              </a:rPr>
              <a:t>.</a:t>
            </a:r>
            <a:endParaRPr lang="en-US" sz="1900" dirty="0">
              <a:solidFill>
                <a:schemeClr val="tx1"/>
              </a:solidFill>
              <a:latin typeface="Permanent Marker" panose="02000000000000000000" pitchFamily="2" charset="0"/>
              <a:ea typeface="Permanent Marker" panose="02000000000000000000" pitchFamily="2" charset="0"/>
            </a:endParaRPr>
          </a:p>
          <a:p>
            <a:pPr algn="ctr"/>
            <a:endParaRPr lang="en-US" sz="2800" dirty="0">
              <a:solidFill>
                <a:schemeClr val="tx1"/>
              </a:solidFill>
              <a:latin typeface="Permanent Marker" panose="02000000000000000000" pitchFamily="2" charset="0"/>
              <a:ea typeface="Permanent Marker" panose="02000000000000000000" pitchFamily="2" charset="0"/>
            </a:endParaRPr>
          </a:p>
        </p:txBody>
      </p:sp>
      <p:pic>
        <p:nvPicPr>
          <p:cNvPr id="12" name="Picture 11" descr="Free vector graphic: Blue, Man, Shirt, Avatar, User, Boy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34269" y="770963"/>
            <a:ext cx="1769941" cy="1587416"/>
          </a:xfrm>
          <a:prstGeom prst="rect">
            <a:avLst/>
          </a:prstGeom>
        </p:spPr>
      </p:pic>
      <p:sp>
        <p:nvSpPr>
          <p:cNvPr id="13" name="TextBox 12"/>
          <p:cNvSpPr txBox="1"/>
          <p:nvPr/>
        </p:nvSpPr>
        <p:spPr>
          <a:xfrm>
            <a:off x="604685" y="2762310"/>
            <a:ext cx="4970616" cy="1938992"/>
          </a:xfrm>
          <a:prstGeom prst="rect">
            <a:avLst/>
          </a:prstGeom>
          <a:noFill/>
        </p:spPr>
        <p:txBody>
          <a:bodyPr wrap="square" rtlCol="0">
            <a:spAutoFit/>
          </a:bodyPr>
          <a:lstStyle/>
          <a:p>
            <a:pPr marL="285750" indent="-285750">
              <a:buFont typeface="Arial" panose="020B0604020202020204" pitchFamily="34" charset="0"/>
              <a:buChar char="•"/>
            </a:pPr>
            <a:r>
              <a:rPr lang="en-US" sz="2000" b="1" dirty="0" smtClean="0">
                <a:latin typeface="Calibri" panose="020F0502020204030204" pitchFamily="34" charset="0"/>
                <a:cs typeface="Calibri" panose="020F0502020204030204" pitchFamily="34" charset="0"/>
              </a:rPr>
              <a:t>Not required</a:t>
            </a:r>
            <a:r>
              <a:rPr lang="en-US" sz="2000" dirty="0" smtClean="0">
                <a:latin typeface="Calibri" panose="020F0502020204030204" pitchFamily="34" charset="0"/>
                <a:cs typeface="Calibri" panose="020F0502020204030204" pitchFamily="34" charset="0"/>
              </a:rPr>
              <a:t> by sponsor but </a:t>
            </a:r>
            <a:r>
              <a:rPr lang="en-US" sz="2000" b="1" dirty="0">
                <a:latin typeface="Calibri" panose="020F0502020204030204" pitchFamily="34" charset="0"/>
                <a:cs typeface="Calibri" panose="020F0502020204030204" pitchFamily="34" charset="0"/>
              </a:rPr>
              <a:t>q</a:t>
            </a:r>
            <a:r>
              <a:rPr lang="en-US" sz="2000" b="1" dirty="0" smtClean="0">
                <a:latin typeface="Calibri" panose="020F0502020204030204" pitchFamily="34" charset="0"/>
                <a:cs typeface="Calibri" panose="020F0502020204030204" pitchFamily="34" charset="0"/>
              </a:rPr>
              <a:t>uantified</a:t>
            </a:r>
            <a:r>
              <a:rPr lang="en-US" sz="2000" dirty="0" smtClean="0">
                <a:latin typeface="Calibri" panose="020F0502020204030204" pitchFamily="34" charset="0"/>
                <a:cs typeface="Calibri" panose="020F0502020204030204" pitchFamily="34" charset="0"/>
              </a:rPr>
              <a:t> in proposal</a:t>
            </a:r>
          </a:p>
          <a:p>
            <a:pPr marL="285750" indent="-285750">
              <a:buFont typeface="Arial" panose="020B0604020202020204" pitchFamily="34" charset="0"/>
              <a:buChar char="•"/>
            </a:pPr>
            <a:r>
              <a:rPr lang="en-US" sz="2000" b="1" dirty="0" smtClean="0">
                <a:latin typeface="Calibri" panose="020F0502020204030204" pitchFamily="34" charset="0"/>
                <a:cs typeface="Calibri" panose="020F0502020204030204" pitchFamily="34" charset="0"/>
              </a:rPr>
              <a:t>Becomes a binding commitment</a:t>
            </a:r>
            <a:r>
              <a:rPr lang="en-US" sz="2000" dirty="0" smtClean="0">
                <a:latin typeface="Calibri" panose="020F0502020204030204" pitchFamily="34" charset="0"/>
                <a:cs typeface="Calibri" panose="020F0502020204030204" pitchFamily="34" charset="0"/>
              </a:rPr>
              <a:t> from BU</a:t>
            </a:r>
          </a:p>
          <a:p>
            <a:pPr marL="285750" indent="-285750">
              <a:buFont typeface="Arial" panose="020B0604020202020204" pitchFamily="34" charset="0"/>
              <a:buChar char="•"/>
            </a:pPr>
            <a:r>
              <a:rPr lang="en-US" sz="2000" b="1" dirty="0" smtClean="0">
                <a:latin typeface="Calibri" panose="020F0502020204030204" pitchFamily="34" charset="0"/>
                <a:cs typeface="Calibri" panose="020F0502020204030204" pitchFamily="34" charset="0"/>
              </a:rPr>
              <a:t>May be documented</a:t>
            </a:r>
            <a:r>
              <a:rPr lang="en-US" sz="2000" dirty="0" smtClean="0">
                <a:latin typeface="Calibri" panose="020F0502020204030204" pitchFamily="34" charset="0"/>
                <a:cs typeface="Calibri" panose="020F0502020204030204" pitchFamily="34" charset="0"/>
              </a:rPr>
              <a:t> and reported to sponsor</a:t>
            </a:r>
          </a:p>
          <a:p>
            <a:pPr marL="285750" indent="-285750">
              <a:buFont typeface="Arial" panose="020B0604020202020204" pitchFamily="34" charset="0"/>
              <a:buChar char="•"/>
            </a:pPr>
            <a:r>
              <a:rPr lang="en-US" sz="2000" dirty="0" smtClean="0">
                <a:latin typeface="Calibri" panose="020F0502020204030204" pitchFamily="34" charset="0"/>
                <a:cs typeface="Calibri" panose="020F0502020204030204" pitchFamily="34" charset="0"/>
              </a:rPr>
              <a:t>Highly discouraged</a:t>
            </a:r>
            <a:endParaRPr lang="en-US" sz="2000" dirty="0">
              <a:latin typeface="Calibri" panose="020F0502020204030204" pitchFamily="34" charset="0"/>
              <a:cs typeface="Calibri" panose="020F0502020204030204" pitchFamily="34" charset="0"/>
            </a:endParaRPr>
          </a:p>
        </p:txBody>
      </p:sp>
      <p:sp>
        <p:nvSpPr>
          <p:cNvPr id="3" name="Oval 2"/>
          <p:cNvSpPr/>
          <p:nvPr/>
        </p:nvSpPr>
        <p:spPr>
          <a:xfrm>
            <a:off x="6539948" y="1242579"/>
            <a:ext cx="79513" cy="10389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6797018" y="1245151"/>
            <a:ext cx="79513" cy="10389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3155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9" name="Shape 9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8</a:t>
            </a:fld>
            <a:endParaRPr lang="en-US" sz="1800" dirty="0">
              <a:solidFill>
                <a:srgbClr val="888888"/>
              </a:solidFill>
              <a:latin typeface="Calibri"/>
              <a:ea typeface="Calibri"/>
              <a:cs typeface="Calibri"/>
              <a:sym typeface="Calibri"/>
            </a:endParaRPr>
          </a:p>
        </p:txBody>
      </p:sp>
      <p:sp>
        <p:nvSpPr>
          <p:cNvPr id="6" name="Round Same Side Corner Rectangle 5"/>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7" name="Title 1"/>
          <p:cNvSpPr txBox="1">
            <a:spLocks/>
          </p:cNvSpPr>
          <p:nvPr/>
        </p:nvSpPr>
        <p:spPr>
          <a:xfrm>
            <a:off x="604685" y="109368"/>
            <a:ext cx="3559811"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Types of cost sharing</a:t>
            </a:r>
            <a:endParaRPr lang="en-US" sz="3000" dirty="0">
              <a:solidFill>
                <a:srgbClr val="002060"/>
              </a:solidFill>
            </a:endParaRPr>
          </a:p>
        </p:txBody>
      </p:sp>
      <p:sp>
        <p:nvSpPr>
          <p:cNvPr id="8" name="Round Same Side Corner Rectangle 7"/>
          <p:cNvSpPr/>
          <p:nvPr/>
        </p:nvSpPr>
        <p:spPr>
          <a:xfrm rot="10800000">
            <a:off x="238638" y="-1"/>
            <a:ext cx="366046" cy="836618"/>
          </a:xfrm>
          <a:prstGeom prst="round2SameRect">
            <a:avLst/>
          </a:prstGeom>
          <a:solidFill>
            <a:schemeClr val="accent5">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4" name="TextBox 3"/>
          <p:cNvSpPr txBox="1"/>
          <p:nvPr/>
        </p:nvSpPr>
        <p:spPr>
          <a:xfrm>
            <a:off x="421660" y="1197380"/>
            <a:ext cx="3851933" cy="1323439"/>
          </a:xfrm>
          <a:prstGeom prst="rect">
            <a:avLst/>
          </a:prstGeom>
          <a:noFill/>
        </p:spPr>
        <p:txBody>
          <a:bodyPr wrap="square" rtlCol="0">
            <a:spAutoFit/>
          </a:bodyPr>
          <a:lstStyle/>
          <a:p>
            <a:pPr algn="ctr"/>
            <a:r>
              <a:rPr lang="en-US" sz="4000" dirty="0">
                <a:latin typeface="Open Sans Extrabold" panose="020B0906030804020204" pitchFamily="34" charset="0"/>
                <a:ea typeface="Open Sans Extrabold" panose="020B0906030804020204" pitchFamily="34" charset="0"/>
                <a:cs typeface="Open Sans Extrabold" panose="020B0906030804020204" pitchFamily="34" charset="0"/>
              </a:rPr>
              <a:t>Voluntary Uncommitted</a:t>
            </a:r>
          </a:p>
        </p:txBody>
      </p:sp>
      <p:sp>
        <p:nvSpPr>
          <p:cNvPr id="2" name="Rounded Rectangle 1"/>
          <p:cNvSpPr/>
          <p:nvPr/>
        </p:nvSpPr>
        <p:spPr>
          <a:xfrm>
            <a:off x="6156356" y="1722230"/>
            <a:ext cx="5459240" cy="3886200"/>
          </a:xfrm>
          <a:prstGeom prst="round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3200" dirty="0" smtClean="0">
                <a:solidFill>
                  <a:schemeClr val="tx1"/>
                </a:solidFill>
                <a:latin typeface="Open Sans Extrabold" panose="020B0906030804020204" pitchFamily="34" charset="0"/>
                <a:ea typeface="Open Sans Extrabold" panose="020B0906030804020204" pitchFamily="34" charset="0"/>
                <a:cs typeface="Open Sans Extrabold" panose="020B0906030804020204" pitchFamily="34" charset="0"/>
              </a:rPr>
              <a:t>Example</a:t>
            </a:r>
          </a:p>
          <a:p>
            <a:pPr algn="ctr"/>
            <a:endParaRPr lang="en-US" sz="2000" dirty="0">
              <a:solidFill>
                <a:schemeClr val="tx1"/>
              </a:solidFill>
              <a:latin typeface="Calibri" panose="020F0502020204030204" pitchFamily="34" charset="0"/>
              <a:ea typeface="Permanent Marker" panose="02000000000000000000" pitchFamily="2" charset="0"/>
              <a:cs typeface="Calibri" panose="020F0502020204030204" pitchFamily="34" charset="0"/>
            </a:endParaRPr>
          </a:p>
          <a:p>
            <a:pPr lvl="2"/>
            <a:r>
              <a:rPr lang="en-US" sz="2000" dirty="0" smtClean="0">
                <a:solidFill>
                  <a:schemeClr val="tx1"/>
                </a:solidFill>
                <a:latin typeface="Calibri" panose="020F0502020204030204" pitchFamily="34" charset="0"/>
                <a:cs typeface="Calibri" panose="020F0502020204030204" pitchFamily="34" charset="0"/>
              </a:rPr>
              <a:t>An </a:t>
            </a:r>
            <a:r>
              <a:rPr lang="en-US" sz="2000" dirty="0">
                <a:solidFill>
                  <a:schemeClr val="tx1"/>
                </a:solidFill>
                <a:latin typeface="Calibri" panose="020F0502020204030204" pitchFamily="34" charset="0"/>
                <a:cs typeface="Calibri" panose="020F0502020204030204" pitchFamily="34" charset="0"/>
              </a:rPr>
              <a:t>award requires 50% effort for the PI.</a:t>
            </a:r>
          </a:p>
          <a:p>
            <a:pPr lvl="2"/>
            <a:r>
              <a:rPr lang="en-US" sz="2000" dirty="0">
                <a:solidFill>
                  <a:schemeClr val="tx1"/>
                </a:solidFill>
                <a:latin typeface="Calibri" panose="020F0502020204030204" pitchFamily="34" charset="0"/>
                <a:cs typeface="Calibri" panose="020F0502020204030204" pitchFamily="34" charset="0"/>
              </a:rPr>
              <a:t>The PI actually spends 60% time on the project.</a:t>
            </a:r>
          </a:p>
          <a:p>
            <a:pPr marL="285750" lvl="2" indent="-285750">
              <a:buFont typeface="Arial" panose="020B0604020202020204" pitchFamily="34" charset="0"/>
              <a:buChar char="•"/>
            </a:pPr>
            <a:r>
              <a:rPr lang="en-US" sz="2000" dirty="0">
                <a:solidFill>
                  <a:schemeClr val="tx1"/>
                </a:solidFill>
                <a:latin typeface="Calibri" panose="020F0502020204030204" pitchFamily="34" charset="0"/>
                <a:cs typeface="Calibri" panose="020F0502020204030204" pitchFamily="34" charset="0"/>
              </a:rPr>
              <a:t>The department only charges the 50% effort to the </a:t>
            </a:r>
            <a:r>
              <a:rPr lang="en-US" sz="2000" dirty="0" smtClean="0">
                <a:solidFill>
                  <a:schemeClr val="tx1"/>
                </a:solidFill>
                <a:latin typeface="Calibri" panose="020F0502020204030204" pitchFamily="34" charset="0"/>
                <a:cs typeface="Calibri" panose="020F0502020204030204" pitchFamily="34" charset="0"/>
              </a:rPr>
              <a:t>award.</a:t>
            </a:r>
          </a:p>
          <a:p>
            <a:pPr marL="285750" lvl="2" indent="-285750">
              <a:buFont typeface="Arial" panose="020B0604020202020204" pitchFamily="34" charset="0"/>
              <a:buChar char="•"/>
            </a:pPr>
            <a:r>
              <a:rPr lang="en-US" sz="2000" dirty="0" smtClean="0">
                <a:solidFill>
                  <a:schemeClr val="tx1"/>
                </a:solidFill>
                <a:latin typeface="Calibri" panose="020F0502020204030204" pitchFamily="34" charset="0"/>
                <a:cs typeface="Calibri" panose="020F0502020204030204" pitchFamily="34" charset="0"/>
              </a:rPr>
              <a:t>The </a:t>
            </a:r>
            <a:r>
              <a:rPr lang="en-US" sz="2000" dirty="0">
                <a:solidFill>
                  <a:schemeClr val="tx1"/>
                </a:solidFill>
                <a:latin typeface="Calibri" panose="020F0502020204030204" pitchFamily="34" charset="0"/>
                <a:cs typeface="Calibri" panose="020F0502020204030204" pitchFamily="34" charset="0"/>
              </a:rPr>
              <a:t>10% effort over and above the budget (commitment) is voluntary uncommitted cost share and </a:t>
            </a:r>
            <a:r>
              <a:rPr lang="en-US" sz="2000" u="sng" dirty="0">
                <a:solidFill>
                  <a:schemeClr val="tx1"/>
                </a:solidFill>
                <a:latin typeface="Calibri" panose="020F0502020204030204" pitchFamily="34" charset="0"/>
                <a:cs typeface="Calibri" panose="020F0502020204030204" pitchFamily="34" charset="0"/>
              </a:rPr>
              <a:t>does not</a:t>
            </a:r>
            <a:r>
              <a:rPr lang="en-US" sz="2000" dirty="0">
                <a:solidFill>
                  <a:schemeClr val="tx1"/>
                </a:solidFill>
                <a:latin typeface="Calibri" panose="020F0502020204030204" pitchFamily="34" charset="0"/>
                <a:cs typeface="Calibri" panose="020F0502020204030204" pitchFamily="34" charset="0"/>
              </a:rPr>
              <a:t> have to be </a:t>
            </a:r>
            <a:r>
              <a:rPr lang="en-US" sz="2000" dirty="0" smtClean="0">
                <a:solidFill>
                  <a:schemeClr val="tx1"/>
                </a:solidFill>
                <a:latin typeface="Calibri" panose="020F0502020204030204" pitchFamily="34" charset="0"/>
                <a:cs typeface="Calibri" panose="020F0502020204030204" pitchFamily="34" charset="0"/>
              </a:rPr>
              <a:t>documented.</a:t>
            </a:r>
            <a:endParaRPr lang="en-US" sz="2000" dirty="0">
              <a:solidFill>
                <a:schemeClr val="tx1"/>
              </a:solidFill>
              <a:latin typeface="Calibri" panose="020F0502020204030204" pitchFamily="34" charset="0"/>
              <a:cs typeface="Calibri" panose="020F0502020204030204" pitchFamily="34" charset="0"/>
            </a:endParaRPr>
          </a:p>
          <a:p>
            <a:pPr algn="ctr"/>
            <a:endParaRPr lang="en-US" sz="1600" dirty="0" smtClean="0">
              <a:solidFill>
                <a:schemeClr val="tx1"/>
              </a:solidFill>
              <a:latin typeface="Permanent Marker" panose="02000000000000000000" pitchFamily="2" charset="0"/>
              <a:ea typeface="Permanent Marker" panose="02000000000000000000" pitchFamily="2" charset="0"/>
            </a:endParaRPr>
          </a:p>
          <a:p>
            <a:pPr algn="ctr"/>
            <a:endParaRPr lang="en-US" sz="1600" dirty="0">
              <a:solidFill>
                <a:schemeClr val="tx1"/>
              </a:solidFill>
            </a:endParaRPr>
          </a:p>
        </p:txBody>
      </p:sp>
      <p:pic>
        <p:nvPicPr>
          <p:cNvPr id="11" name="Picture 10" descr="File:Creative-Tail-People-women-skintone2.svg - Wikimedia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30901" y="872163"/>
            <a:ext cx="1700134" cy="1700134"/>
          </a:xfrm>
          <a:prstGeom prst="rect">
            <a:avLst/>
          </a:prstGeom>
        </p:spPr>
      </p:pic>
      <p:sp>
        <p:nvSpPr>
          <p:cNvPr id="14" name="TextBox 13"/>
          <p:cNvSpPr txBox="1"/>
          <p:nvPr/>
        </p:nvSpPr>
        <p:spPr>
          <a:xfrm>
            <a:off x="604685" y="2762310"/>
            <a:ext cx="5326216" cy="1631216"/>
          </a:xfrm>
          <a:prstGeom prst="rect">
            <a:avLst/>
          </a:prstGeom>
          <a:noFill/>
        </p:spPr>
        <p:txBody>
          <a:bodyPr wrap="square" rtlCol="0">
            <a:spAutoFit/>
          </a:bodyPr>
          <a:lstStyle/>
          <a:p>
            <a:pPr marL="285750" indent="-285750">
              <a:buFont typeface="Arial" panose="020B0604020202020204" pitchFamily="34" charset="0"/>
              <a:buChar char="•"/>
            </a:pPr>
            <a:r>
              <a:rPr lang="en-US" sz="2000" b="1" dirty="0" smtClean="0">
                <a:latin typeface="Calibri" panose="020F0502020204030204" pitchFamily="34" charset="0"/>
                <a:cs typeface="Calibri" panose="020F0502020204030204" pitchFamily="34" charset="0"/>
              </a:rPr>
              <a:t>Not required</a:t>
            </a:r>
            <a:r>
              <a:rPr lang="en-US" sz="2000" dirty="0" smtClean="0">
                <a:latin typeface="Calibri" panose="020F0502020204030204" pitchFamily="34" charset="0"/>
                <a:cs typeface="Calibri" panose="020F0502020204030204" pitchFamily="34" charset="0"/>
              </a:rPr>
              <a:t> by sponsor and </a:t>
            </a:r>
            <a:r>
              <a:rPr lang="en-US" sz="2000" b="1" dirty="0">
                <a:latin typeface="Calibri" panose="020F0502020204030204" pitchFamily="34" charset="0"/>
                <a:cs typeface="Calibri" panose="020F0502020204030204" pitchFamily="34" charset="0"/>
              </a:rPr>
              <a:t>n</a:t>
            </a:r>
            <a:r>
              <a:rPr lang="en-US" sz="2000" b="1" dirty="0" smtClean="0">
                <a:latin typeface="Calibri" panose="020F0502020204030204" pitchFamily="34" charset="0"/>
                <a:cs typeface="Calibri" panose="020F0502020204030204" pitchFamily="34" charset="0"/>
              </a:rPr>
              <a:t>ot quantified</a:t>
            </a:r>
            <a:r>
              <a:rPr lang="en-US" sz="2000" dirty="0" smtClean="0">
                <a:latin typeface="Calibri" panose="020F0502020204030204" pitchFamily="34" charset="0"/>
                <a:cs typeface="Calibri" panose="020F0502020204030204" pitchFamily="34" charset="0"/>
              </a:rPr>
              <a:t> in proposal</a:t>
            </a:r>
          </a:p>
          <a:p>
            <a:pPr marL="285750" indent="-285750">
              <a:buFont typeface="Arial" panose="020B0604020202020204" pitchFamily="34" charset="0"/>
              <a:buChar char="•"/>
            </a:pPr>
            <a:r>
              <a:rPr lang="en-US" sz="2000" b="1" dirty="0" smtClean="0">
                <a:latin typeface="Calibri" panose="020F0502020204030204" pitchFamily="34" charset="0"/>
                <a:cs typeface="Calibri" panose="020F0502020204030204" pitchFamily="34" charset="0"/>
              </a:rPr>
              <a:t>Not a binding commitment</a:t>
            </a:r>
            <a:r>
              <a:rPr lang="en-US" sz="2000" dirty="0" smtClean="0">
                <a:latin typeface="Calibri" panose="020F0502020204030204" pitchFamily="34" charset="0"/>
                <a:cs typeface="Calibri" panose="020F0502020204030204" pitchFamily="34" charset="0"/>
              </a:rPr>
              <a:t> from the University</a:t>
            </a:r>
          </a:p>
          <a:p>
            <a:pPr marL="285750" indent="-285750">
              <a:buFont typeface="Arial" panose="020B0604020202020204" pitchFamily="34" charset="0"/>
              <a:buChar char="•"/>
            </a:pPr>
            <a:r>
              <a:rPr lang="en-US" sz="2000" b="1" dirty="0" smtClean="0">
                <a:latin typeface="Calibri" panose="020F0502020204030204" pitchFamily="34" charset="0"/>
                <a:cs typeface="Calibri" panose="020F0502020204030204" pitchFamily="34" charset="0"/>
              </a:rPr>
              <a:t>Not documented</a:t>
            </a:r>
            <a:r>
              <a:rPr lang="en-US" sz="2000" dirty="0" smtClean="0">
                <a:latin typeface="Calibri" panose="020F0502020204030204" pitchFamily="34" charset="0"/>
                <a:cs typeface="Calibri" panose="020F0502020204030204" pitchFamily="34" charset="0"/>
              </a:rPr>
              <a:t> or reported to sponsor</a:t>
            </a:r>
            <a:endParaRPr lang="en-US"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7897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9" name="Shape 9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9</a:t>
            </a:fld>
            <a:endParaRPr lang="en-US" sz="1800" dirty="0">
              <a:solidFill>
                <a:srgbClr val="888888"/>
              </a:solidFill>
              <a:latin typeface="Calibri"/>
              <a:ea typeface="Calibri"/>
              <a:cs typeface="Calibri"/>
              <a:sym typeface="Calibri"/>
            </a:endParaRPr>
          </a:p>
        </p:txBody>
      </p:sp>
      <p:sp>
        <p:nvSpPr>
          <p:cNvPr id="6" name="Round Same Side Corner Rectangle 5"/>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7" name="Title 1"/>
          <p:cNvSpPr txBox="1">
            <a:spLocks/>
          </p:cNvSpPr>
          <p:nvPr/>
        </p:nvSpPr>
        <p:spPr>
          <a:xfrm>
            <a:off x="604685" y="109368"/>
            <a:ext cx="3559811"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Types of cost sharing</a:t>
            </a:r>
            <a:endParaRPr lang="en-US" sz="3000" dirty="0">
              <a:solidFill>
                <a:srgbClr val="002060"/>
              </a:solidFill>
            </a:endParaRPr>
          </a:p>
        </p:txBody>
      </p:sp>
      <p:sp>
        <p:nvSpPr>
          <p:cNvPr id="8" name="Round Same Side Corner Rectangle 7"/>
          <p:cNvSpPr/>
          <p:nvPr/>
        </p:nvSpPr>
        <p:spPr>
          <a:xfrm rot="10800000">
            <a:off x="238638" y="-1"/>
            <a:ext cx="366046" cy="836618"/>
          </a:xfrm>
          <a:prstGeom prst="round2SameRect">
            <a:avLst/>
          </a:prstGeom>
          <a:solidFill>
            <a:schemeClr val="accent5">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4" name="TextBox 3"/>
          <p:cNvSpPr txBox="1"/>
          <p:nvPr/>
        </p:nvSpPr>
        <p:spPr>
          <a:xfrm>
            <a:off x="749884" y="1198136"/>
            <a:ext cx="4116599" cy="1323439"/>
          </a:xfrm>
          <a:prstGeom prst="rect">
            <a:avLst/>
          </a:prstGeom>
          <a:noFill/>
        </p:spPr>
        <p:txBody>
          <a:bodyPr wrap="square" rtlCol="0">
            <a:spAutoFit/>
          </a:bodyPr>
          <a:lstStyle/>
          <a:p>
            <a:r>
              <a:rPr lang="en-US" sz="4000" dirty="0" smtClean="0">
                <a:latin typeface="Open Sans Extrabold" panose="020B0906030804020204" pitchFamily="34" charset="0"/>
                <a:ea typeface="Open Sans Extrabold" panose="020B0906030804020204" pitchFamily="34" charset="0"/>
                <a:cs typeface="Open Sans Extrabold" panose="020B0906030804020204" pitchFamily="34" charset="0"/>
              </a:rPr>
              <a:t>Salary cap “Cost sharing”</a:t>
            </a:r>
            <a:endParaRPr lang="en-US" sz="4000" dirty="0">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2" name="Rounded Rectangle 1"/>
          <p:cNvSpPr/>
          <p:nvPr/>
        </p:nvSpPr>
        <p:spPr>
          <a:xfrm>
            <a:off x="6520017" y="1432360"/>
            <a:ext cx="5140846" cy="4343719"/>
          </a:xfrm>
          <a:prstGeom prst="round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800" dirty="0">
                <a:solidFill>
                  <a:schemeClr val="tx1"/>
                </a:solidFill>
                <a:latin typeface="Open Sans Extrabold" panose="020B0906030804020204" pitchFamily="34" charset="0"/>
                <a:ea typeface="Open Sans Extrabold" panose="020B0906030804020204" pitchFamily="34" charset="0"/>
                <a:cs typeface="Open Sans Extrabold" panose="020B0906030804020204" pitchFamily="34" charset="0"/>
              </a:rPr>
              <a:t>Example</a:t>
            </a:r>
          </a:p>
          <a:p>
            <a:pPr algn="ctr"/>
            <a:endParaRPr lang="en-US" sz="2800" dirty="0">
              <a:solidFill>
                <a:schemeClr val="tx1"/>
              </a:solidFill>
              <a:latin typeface="Permanent Marker" panose="02000000000000000000" pitchFamily="2" charset="0"/>
              <a:ea typeface="Permanent Marker" panose="02000000000000000000" pitchFamily="2" charset="0"/>
            </a:endParaRPr>
          </a:p>
          <a:p>
            <a:pPr lvl="2"/>
            <a:r>
              <a:rPr lang="en-US" sz="2000" dirty="0">
                <a:solidFill>
                  <a:schemeClr val="tx1"/>
                </a:solidFill>
                <a:latin typeface="Calibri" panose="020F0502020204030204" pitchFamily="34" charset="0"/>
                <a:cs typeface="Calibri" panose="020F0502020204030204" pitchFamily="34" charset="0"/>
              </a:rPr>
              <a:t>NIH  Salary cap </a:t>
            </a:r>
            <a:r>
              <a:rPr lang="en-US" sz="2000" dirty="0" smtClean="0">
                <a:solidFill>
                  <a:schemeClr val="tx1"/>
                </a:solidFill>
                <a:latin typeface="Calibri" panose="020F0502020204030204" pitchFamily="34" charset="0"/>
                <a:cs typeface="Calibri" panose="020F0502020204030204" pitchFamily="34" charset="0"/>
              </a:rPr>
              <a:t>changes annually</a:t>
            </a:r>
            <a:endParaRPr lang="en-US" sz="2000" dirty="0">
              <a:solidFill>
                <a:schemeClr val="tx1"/>
              </a:solidFill>
              <a:latin typeface="Calibri" panose="020F0502020204030204" pitchFamily="34" charset="0"/>
              <a:cs typeface="Calibri" panose="020F0502020204030204" pitchFamily="34" charset="0"/>
            </a:endParaRPr>
          </a:p>
          <a:p>
            <a:pPr lvl="2"/>
            <a:endParaRPr lang="en-US" sz="2000" dirty="0">
              <a:solidFill>
                <a:schemeClr val="tx1"/>
              </a:solidFill>
              <a:latin typeface="Calibri" panose="020F0502020204030204" pitchFamily="34" charset="0"/>
              <a:cs typeface="Calibri" panose="020F0502020204030204" pitchFamily="34" charset="0"/>
            </a:endParaRPr>
          </a:p>
          <a:p>
            <a:pPr lvl="2"/>
            <a:r>
              <a:rPr lang="en-US" sz="2000" dirty="0">
                <a:solidFill>
                  <a:schemeClr val="tx1"/>
                </a:solidFill>
                <a:latin typeface="Calibri" panose="020F0502020204030204" pitchFamily="34" charset="0"/>
                <a:cs typeface="Calibri" panose="020F0502020204030204" pitchFamily="34" charset="0"/>
              </a:rPr>
              <a:t>NSF Limits Investigator effort to 2 months per </a:t>
            </a:r>
            <a:r>
              <a:rPr lang="en-US" sz="2000" dirty="0" smtClean="0">
                <a:solidFill>
                  <a:schemeClr val="tx1"/>
                </a:solidFill>
                <a:latin typeface="Calibri" panose="020F0502020204030204" pitchFamily="34" charset="0"/>
                <a:cs typeface="Calibri" panose="020F0502020204030204" pitchFamily="34" charset="0"/>
              </a:rPr>
              <a:t>year on all combined NSF Awards;</a:t>
            </a:r>
            <a:r>
              <a:rPr lang="en-US" sz="2000" dirty="0">
                <a:solidFill>
                  <a:schemeClr val="tx1"/>
                </a:solidFill>
                <a:latin typeface="Calibri" panose="020F0502020204030204" pitchFamily="34" charset="0"/>
                <a:cs typeface="Calibri" panose="020F0502020204030204" pitchFamily="34" charset="0"/>
              </a:rPr>
              <a:t> m</a:t>
            </a:r>
            <a:r>
              <a:rPr lang="en-US" sz="2000" dirty="0" smtClean="0">
                <a:solidFill>
                  <a:schemeClr val="tx1"/>
                </a:solidFill>
                <a:latin typeface="Calibri" panose="020F0502020204030204" pitchFamily="34" charset="0"/>
                <a:cs typeface="Calibri" panose="020F0502020204030204" pitchFamily="34" charset="0"/>
              </a:rPr>
              <a:t>ay </a:t>
            </a:r>
            <a:r>
              <a:rPr lang="en-US" sz="2000" dirty="0">
                <a:solidFill>
                  <a:schemeClr val="tx1"/>
                </a:solidFill>
                <a:latin typeface="Calibri" panose="020F0502020204030204" pitchFamily="34" charset="0"/>
                <a:cs typeface="Calibri" panose="020F0502020204030204" pitchFamily="34" charset="0"/>
              </a:rPr>
              <a:t>request more than 2 months with </a:t>
            </a:r>
            <a:r>
              <a:rPr lang="en-US" sz="2000" dirty="0" smtClean="0">
                <a:solidFill>
                  <a:schemeClr val="tx1"/>
                </a:solidFill>
                <a:latin typeface="Calibri" panose="020F0502020204030204" pitchFamily="34" charset="0"/>
                <a:cs typeface="Calibri" panose="020F0502020204030204" pitchFamily="34" charset="0"/>
              </a:rPr>
              <a:t>justification;</a:t>
            </a:r>
            <a:r>
              <a:rPr lang="en-US" sz="2000" dirty="0">
                <a:solidFill>
                  <a:schemeClr val="tx1"/>
                </a:solidFill>
                <a:latin typeface="Calibri" panose="020F0502020204030204" pitchFamily="34" charset="0"/>
                <a:cs typeface="Calibri" panose="020F0502020204030204" pitchFamily="34" charset="0"/>
              </a:rPr>
              <a:t> </a:t>
            </a:r>
            <a:r>
              <a:rPr lang="en-US" sz="2000" dirty="0" smtClean="0">
                <a:solidFill>
                  <a:schemeClr val="tx1"/>
                </a:solidFill>
                <a:latin typeface="Calibri" panose="020F0502020204030204" pitchFamily="34" charset="0"/>
                <a:cs typeface="Calibri" panose="020F0502020204030204" pitchFamily="34" charset="0"/>
              </a:rPr>
              <a:t>may </a:t>
            </a:r>
            <a:r>
              <a:rPr lang="en-US" sz="2000" dirty="0">
                <a:solidFill>
                  <a:schemeClr val="tx1"/>
                </a:solidFill>
                <a:latin typeface="Calibri" panose="020F0502020204030204" pitchFamily="34" charset="0"/>
                <a:cs typeface="Calibri" panose="020F0502020204030204" pitchFamily="34" charset="0"/>
              </a:rPr>
              <a:t>re-budget into salary and go over 2 months per year without prior </a:t>
            </a:r>
            <a:r>
              <a:rPr lang="en-US" sz="2000" dirty="0" smtClean="0">
                <a:solidFill>
                  <a:schemeClr val="tx1"/>
                </a:solidFill>
                <a:latin typeface="Calibri" panose="020F0502020204030204" pitchFamily="34" charset="0"/>
                <a:cs typeface="Calibri" panose="020F0502020204030204" pitchFamily="34" charset="0"/>
              </a:rPr>
              <a:t>approval</a:t>
            </a:r>
          </a:p>
          <a:p>
            <a:pPr lvl="2"/>
            <a:endParaRPr lang="en-US" sz="2000" dirty="0" smtClean="0">
              <a:solidFill>
                <a:schemeClr val="tx1"/>
              </a:solidFill>
              <a:latin typeface="Calibri" panose="020F0502020204030204" pitchFamily="34" charset="0"/>
              <a:cs typeface="Calibri" panose="020F0502020204030204" pitchFamily="34" charset="0"/>
            </a:endParaRPr>
          </a:p>
          <a:p>
            <a:pPr lvl="2"/>
            <a:r>
              <a:rPr lang="en-US" sz="2000" dirty="0" err="1" smtClean="0">
                <a:solidFill>
                  <a:schemeClr val="tx1"/>
                </a:solidFill>
                <a:latin typeface="Calibri" panose="020F0502020204030204" pitchFamily="34" charset="0"/>
                <a:ea typeface="Permanent Marker" panose="02000000000000000000" pitchFamily="2" charset="0"/>
                <a:cs typeface="Calibri" panose="020F0502020204030204" pitchFamily="34" charset="0"/>
              </a:rPr>
              <a:t>DoJ</a:t>
            </a:r>
            <a:r>
              <a:rPr lang="en-US" sz="2000" dirty="0" smtClean="0">
                <a:solidFill>
                  <a:schemeClr val="tx1"/>
                </a:solidFill>
                <a:latin typeface="Calibri" panose="020F0502020204030204" pitchFamily="34" charset="0"/>
                <a:ea typeface="Permanent Marker" panose="02000000000000000000" pitchFamily="2" charset="0"/>
                <a:cs typeface="Calibri" panose="020F0502020204030204" pitchFamily="34" charset="0"/>
              </a:rPr>
              <a:t>, check Notice of Award</a:t>
            </a:r>
            <a:endParaRPr lang="en-US" sz="3200" dirty="0">
              <a:solidFill>
                <a:schemeClr val="tx1"/>
              </a:solidFill>
              <a:latin typeface="Permanent Marker" panose="02000000000000000000" pitchFamily="2" charset="0"/>
              <a:ea typeface="Permanent Marker" panose="02000000000000000000" pitchFamily="2" charset="0"/>
            </a:endParaRPr>
          </a:p>
        </p:txBody>
      </p:sp>
      <p:pic>
        <p:nvPicPr>
          <p:cNvPr id="5" name="Picture 4" descr="File:Creative-Tail-People-businness-man.svg - Wikipedi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8179" y="852084"/>
            <a:ext cx="1517374" cy="1517374"/>
          </a:xfrm>
          <a:prstGeom prst="rect">
            <a:avLst/>
          </a:prstGeom>
        </p:spPr>
      </p:pic>
      <p:sp>
        <p:nvSpPr>
          <p:cNvPr id="3" name="Rectangle 2"/>
          <p:cNvSpPr/>
          <p:nvPr/>
        </p:nvSpPr>
        <p:spPr>
          <a:xfrm>
            <a:off x="604684" y="2867626"/>
            <a:ext cx="5110260" cy="1938992"/>
          </a:xfrm>
          <a:prstGeom prst="rect">
            <a:avLst/>
          </a:prstGeom>
          <a:noFill/>
        </p:spPr>
        <p:txBody>
          <a:bodyPr wrap="square" rtlCol="0">
            <a:spAutoFit/>
          </a:bodyPr>
          <a:lstStyle/>
          <a:p>
            <a:pPr marL="285750" lvl="1" indent="-285750">
              <a:buFont typeface="Arial" panose="020B0604020202020204" pitchFamily="34" charset="0"/>
              <a:buChar char="•"/>
            </a:pPr>
            <a:r>
              <a:rPr lang="en-US" sz="2000" dirty="0" smtClean="0">
                <a:latin typeface="Calibri" panose="020F0502020204030204" pitchFamily="34" charset="0"/>
                <a:cs typeface="Calibri" panose="020F0502020204030204" pitchFamily="34" charset="0"/>
              </a:rPr>
              <a:t>Salary over a cap is an unallowable expense</a:t>
            </a:r>
          </a:p>
          <a:p>
            <a:pPr marL="285750" lvl="1" indent="-285750">
              <a:buFont typeface="Arial" panose="020B0604020202020204" pitchFamily="34" charset="0"/>
              <a:buChar char="•"/>
            </a:pPr>
            <a:r>
              <a:rPr lang="en-US" sz="2000" dirty="0" smtClean="0">
                <a:latin typeface="Calibri" panose="020F0502020204030204" pitchFamily="34" charset="0"/>
                <a:cs typeface="Calibri" panose="020F0502020204030204" pitchFamily="34" charset="0"/>
              </a:rPr>
              <a:t>Sponsor-imposed </a:t>
            </a:r>
            <a:r>
              <a:rPr lang="en-US" sz="2000" dirty="0">
                <a:latin typeface="Calibri" panose="020F0502020204030204" pitchFamily="34" charset="0"/>
                <a:cs typeface="Calibri" panose="020F0502020204030204" pitchFamily="34" charset="0"/>
              </a:rPr>
              <a:t>limit for individual salaries</a:t>
            </a:r>
          </a:p>
          <a:p>
            <a:pPr marL="285750" lvl="1" indent="-285750">
              <a:buFont typeface="Arial" panose="020B0604020202020204" pitchFamily="34" charset="0"/>
              <a:buChar char="•"/>
            </a:pPr>
            <a:r>
              <a:rPr lang="en-US" sz="2000" dirty="0">
                <a:latin typeface="Calibri" panose="020F0502020204030204" pitchFamily="34" charset="0"/>
                <a:cs typeface="Calibri" panose="020F0502020204030204" pitchFamily="34" charset="0"/>
              </a:rPr>
              <a:t>Cannot be used as mandatory or voluntary committed cost sharing</a:t>
            </a:r>
          </a:p>
          <a:p>
            <a:pPr marL="285750" lvl="1" indent="-285750">
              <a:buFont typeface="Arial" panose="020B0604020202020204" pitchFamily="34" charset="0"/>
              <a:buChar char="•"/>
            </a:pPr>
            <a:r>
              <a:rPr lang="en-US" sz="2000" dirty="0">
                <a:latin typeface="Calibri" panose="020F0502020204030204" pitchFamily="34" charset="0"/>
                <a:cs typeface="Calibri" panose="020F0502020204030204" pitchFamily="34" charset="0"/>
              </a:rPr>
              <a:t>Must be identified (tracked</a:t>
            </a:r>
            <a:r>
              <a:rPr lang="en-US" sz="2000" dirty="0" smtClean="0">
                <a:latin typeface="Calibri" panose="020F0502020204030204" pitchFamily="34" charset="0"/>
                <a:cs typeface="Calibri" panose="020F0502020204030204" pitchFamily="34" charset="0"/>
              </a:rPr>
              <a:t>) </a:t>
            </a:r>
            <a:r>
              <a:rPr lang="en-US" sz="2000" dirty="0">
                <a:latin typeface="Calibri" panose="020F0502020204030204" pitchFamily="34" charset="0"/>
                <a:cs typeface="Calibri" panose="020F0502020204030204" pitchFamily="34" charset="0"/>
              </a:rPr>
              <a:t>via the PAR, for cost accounting purposes </a:t>
            </a:r>
          </a:p>
        </p:txBody>
      </p:sp>
    </p:spTree>
    <p:extLst>
      <p:ext uri="{BB962C8B-B14F-4D97-AF65-F5344CB8AC3E}">
        <p14:creationId xmlns:p14="http://schemas.microsoft.com/office/powerpoint/2010/main" val="3377736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9" name="Shape 9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10</a:t>
            </a:fld>
            <a:endParaRPr lang="en-US" sz="1800" dirty="0">
              <a:solidFill>
                <a:srgbClr val="888888"/>
              </a:solidFill>
              <a:latin typeface="Calibri"/>
              <a:ea typeface="Calibri"/>
              <a:cs typeface="Calibri"/>
              <a:sym typeface="Calibri"/>
            </a:endParaRPr>
          </a:p>
        </p:txBody>
      </p:sp>
      <p:sp>
        <p:nvSpPr>
          <p:cNvPr id="6" name="Round Same Side Corner Rectangle 5"/>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7" name="Title 1"/>
          <p:cNvSpPr txBox="1">
            <a:spLocks/>
          </p:cNvSpPr>
          <p:nvPr/>
        </p:nvSpPr>
        <p:spPr>
          <a:xfrm>
            <a:off x="604685" y="109368"/>
            <a:ext cx="3446615"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Sources of funding</a:t>
            </a:r>
            <a:endParaRPr lang="en-US" sz="3000" dirty="0">
              <a:solidFill>
                <a:srgbClr val="002060"/>
              </a:solidFill>
            </a:endParaRPr>
          </a:p>
        </p:txBody>
      </p:sp>
      <p:sp>
        <p:nvSpPr>
          <p:cNvPr id="8" name="Round Same Side Corner Rectangle 7"/>
          <p:cNvSpPr/>
          <p:nvPr/>
        </p:nvSpPr>
        <p:spPr>
          <a:xfrm rot="10800000">
            <a:off x="238638" y="-1"/>
            <a:ext cx="366046" cy="836618"/>
          </a:xfrm>
          <a:prstGeom prst="round2SameRect">
            <a:avLst/>
          </a:prstGeom>
          <a:solidFill>
            <a:schemeClr val="accent5">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graphicFrame>
        <p:nvGraphicFramePr>
          <p:cNvPr id="10" name="Diagram 9"/>
          <p:cNvGraphicFramePr/>
          <p:nvPr>
            <p:extLst>
              <p:ext uri="{D42A27DB-BD31-4B8C-83A1-F6EECF244321}">
                <p14:modId xmlns:p14="http://schemas.microsoft.com/office/powerpoint/2010/main" val="507500852"/>
              </p:ext>
            </p:extLst>
          </p:nvPr>
        </p:nvGraphicFramePr>
        <p:xfrm>
          <a:off x="2141263" y="1776528"/>
          <a:ext cx="5449145" cy="29509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TextBox 12"/>
          <p:cNvSpPr txBox="1"/>
          <p:nvPr/>
        </p:nvSpPr>
        <p:spPr>
          <a:xfrm>
            <a:off x="3327384" y="1735968"/>
            <a:ext cx="1580882" cy="769441"/>
          </a:xfrm>
          <a:prstGeom prst="rect">
            <a:avLst/>
          </a:prstGeom>
          <a:noFill/>
        </p:spPr>
        <p:txBody>
          <a:bodyPr wrap="none" rtlCol="0">
            <a:spAutoFit/>
          </a:bodyPr>
          <a:lstStyle/>
          <a:p>
            <a:r>
              <a:rPr lang="en-US" sz="4400" dirty="0" smtClean="0">
                <a:latin typeface="Open Sans Extrabold" panose="020B0906030804020204" pitchFamily="34" charset="0"/>
                <a:ea typeface="Open Sans Extrabold" panose="020B0906030804020204" pitchFamily="34" charset="0"/>
                <a:cs typeface="Open Sans Extrabold" panose="020B0906030804020204" pitchFamily="34" charset="0"/>
              </a:rPr>
              <a:t>Cash</a:t>
            </a:r>
            <a:endParaRPr lang="en-US" dirty="0">
              <a:latin typeface="Open Sans Extrabold" panose="020B0906030804020204" pitchFamily="34" charset="0"/>
              <a:ea typeface="Open Sans Extrabold" panose="020B0906030804020204" pitchFamily="34" charset="0"/>
              <a:cs typeface="Open Sans Extrabold" panose="020B0906030804020204" pitchFamily="34" charset="0"/>
            </a:endParaRPr>
          </a:p>
        </p:txBody>
      </p:sp>
      <p:pic>
        <p:nvPicPr>
          <p:cNvPr id="17" name="Picture 16" descr="Arrow Turn Left · Free vector graphic on Pixabay"/>
          <p:cNvPicPr>
            <a:picLocks noChangeAspect="1"/>
          </p:cNvPicPr>
          <p:nvPr/>
        </p:nvPicPr>
        <p:blipFill>
          <a:blip r:embed="rId8">
            <a:duotone>
              <a:schemeClr val="accent6">
                <a:shade val="45000"/>
                <a:satMod val="135000"/>
              </a:schemeClr>
              <a:prstClr val="white"/>
            </a:duotone>
            <a:extLst>
              <a:ext uri="{BEBA8EAE-BF5A-486C-A8C5-ECC9F3942E4B}">
                <a14:imgProps xmlns:a14="http://schemas.microsoft.com/office/drawing/2010/main">
                  <a14:imgLayer r:embed="rId9">
                    <a14:imgEffect>
                      <a14:artisticLineDrawing/>
                    </a14:imgEffect>
                  </a14:imgLayer>
                </a14:imgProps>
              </a:ext>
              <a:ext uri="{28A0092B-C50C-407E-A947-70E740481C1C}">
                <a14:useLocalDpi xmlns:a14="http://schemas.microsoft.com/office/drawing/2010/main" val="0"/>
              </a:ext>
            </a:extLst>
          </a:blip>
          <a:stretch>
            <a:fillRect/>
          </a:stretch>
        </p:blipFill>
        <p:spPr>
          <a:xfrm rot="8736792" flipV="1">
            <a:off x="1311249" y="2740615"/>
            <a:ext cx="1119841" cy="1119112"/>
          </a:xfrm>
          <a:prstGeom prst="rect">
            <a:avLst/>
          </a:prstGeom>
        </p:spPr>
      </p:pic>
      <p:sp>
        <p:nvSpPr>
          <p:cNvPr id="18" name="TextBox 17"/>
          <p:cNvSpPr txBox="1"/>
          <p:nvPr/>
        </p:nvSpPr>
        <p:spPr>
          <a:xfrm>
            <a:off x="238637" y="2551483"/>
            <a:ext cx="1874499" cy="523220"/>
          </a:xfrm>
          <a:prstGeom prst="rect">
            <a:avLst/>
          </a:prstGeom>
          <a:noFill/>
        </p:spPr>
        <p:txBody>
          <a:bodyPr wrap="square" rtlCol="0">
            <a:spAutoFit/>
          </a:bodyPr>
          <a:lstStyle/>
          <a:p>
            <a:r>
              <a:rPr lang="en-US" dirty="0" smtClean="0">
                <a:latin typeface="Architects Daughter" pitchFamily="2" charset="0"/>
                <a:ea typeface="Permanent Marker" panose="02000000000000000000" pitchFamily="2" charset="0"/>
              </a:rPr>
              <a:t>Recorded in BU financial system</a:t>
            </a:r>
            <a:endParaRPr lang="en-US" dirty="0">
              <a:latin typeface="Architects Daughter" pitchFamily="2" charset="0"/>
              <a:ea typeface="Permanent Marker" panose="02000000000000000000" pitchFamily="2" charset="0"/>
            </a:endParaRPr>
          </a:p>
        </p:txBody>
      </p:sp>
      <p:grpSp>
        <p:nvGrpSpPr>
          <p:cNvPr id="19" name="Group 18"/>
          <p:cNvGrpSpPr/>
          <p:nvPr/>
        </p:nvGrpSpPr>
        <p:grpSpPr>
          <a:xfrm>
            <a:off x="7873577" y="2428207"/>
            <a:ext cx="3351674" cy="2295042"/>
            <a:chOff x="391253" y="738156"/>
            <a:chExt cx="3351674" cy="2937253"/>
          </a:xfrm>
        </p:grpSpPr>
        <p:sp>
          <p:nvSpPr>
            <p:cNvPr id="20" name="Rectangle 19"/>
            <p:cNvSpPr/>
            <p:nvPr/>
          </p:nvSpPr>
          <p:spPr>
            <a:xfrm>
              <a:off x="391253" y="738156"/>
              <a:ext cx="3351674" cy="2937253"/>
            </a:xfrm>
            <a:prstGeom prst="rect">
              <a:avLst/>
            </a:prstGeom>
            <a:solidFill>
              <a:schemeClr val="bg1">
                <a:lumMod val="95000"/>
              </a:schemeClr>
            </a:solidFill>
            <a:ln w="76200">
              <a:solidFill>
                <a:schemeClr val="bg2"/>
              </a:solidFill>
            </a:ln>
          </p:spPr>
          <p:style>
            <a:lnRef idx="0">
              <a:scrgbClr r="0" g="0" b="0"/>
            </a:lnRef>
            <a:fillRef idx="3">
              <a:scrgbClr r="0" g="0" b="0"/>
            </a:fillRef>
            <a:effectRef idx="2">
              <a:schemeClr val="accent1">
                <a:hueOff val="0"/>
                <a:satOff val="0"/>
                <a:lumOff val="0"/>
                <a:alphaOff val="0"/>
              </a:schemeClr>
            </a:effectRef>
            <a:fontRef idx="minor">
              <a:schemeClr val="lt1"/>
            </a:fontRef>
          </p:style>
        </p:sp>
        <p:sp>
          <p:nvSpPr>
            <p:cNvPr id="21" name="TextBox 20"/>
            <p:cNvSpPr txBox="1"/>
            <p:nvPr/>
          </p:nvSpPr>
          <p:spPr>
            <a:xfrm>
              <a:off x="391253" y="738156"/>
              <a:ext cx="3351674" cy="293725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99136" tIns="432859" rIns="199136" bIns="199136" numCol="1" spcCol="1270" anchor="t" anchorCtr="0">
              <a:noAutofit/>
            </a:bodyPr>
            <a:lstStyle/>
            <a:p>
              <a:pPr lvl="1" algn="l" defTabSz="1244600">
                <a:lnSpc>
                  <a:spcPct val="90000"/>
                </a:lnSpc>
                <a:spcBef>
                  <a:spcPct val="0"/>
                </a:spcBef>
                <a:spcAft>
                  <a:spcPct val="15000"/>
                </a:spcAft>
              </a:pPr>
              <a:r>
                <a:rPr lang="en-US" sz="2800" kern="1200" dirty="0" smtClean="0">
                  <a:solidFill>
                    <a:schemeClr val="tx1"/>
                  </a:solidFill>
                  <a:latin typeface="Calibri" panose="020F0502020204030204" pitchFamily="34" charset="0"/>
                  <a:cs typeface="Calibri" panose="020F0502020204030204" pitchFamily="34" charset="0"/>
                </a:rPr>
                <a:t>Example:</a:t>
              </a:r>
            </a:p>
            <a:p>
              <a:pPr lvl="1" algn="l" defTabSz="1244600">
                <a:lnSpc>
                  <a:spcPct val="90000"/>
                </a:lnSpc>
                <a:spcBef>
                  <a:spcPct val="0"/>
                </a:spcBef>
                <a:spcAft>
                  <a:spcPct val="15000"/>
                </a:spcAft>
              </a:pPr>
              <a:r>
                <a:rPr lang="en-US" sz="2800" kern="1200" dirty="0" smtClean="0">
                  <a:solidFill>
                    <a:schemeClr val="tx1"/>
                  </a:solidFill>
                  <a:latin typeface="Calibri" panose="020F0502020204030204" pitchFamily="34" charset="0"/>
                  <a:cs typeface="Calibri" panose="020F0502020204030204" pitchFamily="34" charset="0"/>
                </a:rPr>
                <a:t>10% effort not charged to sponsor</a:t>
              </a:r>
              <a:endParaRPr lang="en-US" sz="2800" kern="1200" dirty="0">
                <a:solidFill>
                  <a:schemeClr val="tx1"/>
                </a:solidFill>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81872963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9" name="Shape 9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11</a:t>
            </a:fld>
            <a:endParaRPr lang="en-US" sz="1800" dirty="0">
              <a:solidFill>
                <a:srgbClr val="888888"/>
              </a:solidFill>
              <a:latin typeface="Calibri"/>
              <a:ea typeface="Calibri"/>
              <a:cs typeface="Calibri"/>
              <a:sym typeface="Calibri"/>
            </a:endParaRPr>
          </a:p>
        </p:txBody>
      </p:sp>
      <p:sp>
        <p:nvSpPr>
          <p:cNvPr id="6" name="Round Same Side Corner Rectangle 5"/>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7" name="Title 1"/>
          <p:cNvSpPr txBox="1">
            <a:spLocks/>
          </p:cNvSpPr>
          <p:nvPr/>
        </p:nvSpPr>
        <p:spPr>
          <a:xfrm>
            <a:off x="604685" y="109368"/>
            <a:ext cx="3446615"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Sources of funding</a:t>
            </a:r>
            <a:endParaRPr lang="en-US" sz="3000" dirty="0">
              <a:solidFill>
                <a:srgbClr val="002060"/>
              </a:solidFill>
            </a:endParaRPr>
          </a:p>
        </p:txBody>
      </p:sp>
      <p:sp>
        <p:nvSpPr>
          <p:cNvPr id="8" name="Round Same Side Corner Rectangle 7"/>
          <p:cNvSpPr/>
          <p:nvPr/>
        </p:nvSpPr>
        <p:spPr>
          <a:xfrm rot="10800000">
            <a:off x="238638" y="-1"/>
            <a:ext cx="366046" cy="836618"/>
          </a:xfrm>
          <a:prstGeom prst="round2SameRect">
            <a:avLst/>
          </a:prstGeom>
          <a:solidFill>
            <a:schemeClr val="accent5">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graphicFrame>
        <p:nvGraphicFramePr>
          <p:cNvPr id="10" name="Diagram 9"/>
          <p:cNvGraphicFramePr/>
          <p:nvPr>
            <p:extLst>
              <p:ext uri="{D42A27DB-BD31-4B8C-83A1-F6EECF244321}">
                <p14:modId xmlns:p14="http://schemas.microsoft.com/office/powerpoint/2010/main" val="4197262257"/>
              </p:ext>
            </p:extLst>
          </p:nvPr>
        </p:nvGraphicFramePr>
        <p:xfrm>
          <a:off x="771422" y="2024451"/>
          <a:ext cx="5869075" cy="29509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1" name="Picture 10" descr="Arrow Turn Left · Free vector graphic on Pixabay"/>
          <p:cNvPicPr>
            <a:picLocks noChangeAspect="1"/>
          </p:cNvPicPr>
          <p:nvPr/>
        </p:nvPicPr>
        <p:blipFill>
          <a:blip r:embed="rId8">
            <a:duotone>
              <a:schemeClr val="accent6">
                <a:shade val="45000"/>
                <a:satMod val="135000"/>
              </a:schemeClr>
              <a:prstClr val="white"/>
            </a:duotone>
            <a:extLst>
              <a:ext uri="{BEBA8EAE-BF5A-486C-A8C5-ECC9F3942E4B}">
                <a14:imgProps xmlns:a14="http://schemas.microsoft.com/office/drawing/2010/main">
                  <a14:imgLayer r:embed="rId9">
                    <a14:imgEffect>
                      <a14:artisticLineDrawing/>
                    </a14:imgEffect>
                  </a14:imgLayer>
                </a14:imgProps>
              </a:ext>
              <a:ext uri="{28A0092B-C50C-407E-A947-70E740481C1C}">
                <a14:useLocalDpi xmlns:a14="http://schemas.microsoft.com/office/drawing/2010/main" val="0"/>
              </a:ext>
            </a:extLst>
          </a:blip>
          <a:stretch>
            <a:fillRect/>
          </a:stretch>
        </p:blipFill>
        <p:spPr>
          <a:xfrm rot="9912328">
            <a:off x="263913" y="4037501"/>
            <a:ext cx="1119841" cy="1119112"/>
          </a:xfrm>
          <a:prstGeom prst="rect">
            <a:avLst/>
          </a:prstGeom>
        </p:spPr>
      </p:pic>
      <p:sp>
        <p:nvSpPr>
          <p:cNvPr id="12" name="TextBox 11"/>
          <p:cNvSpPr txBox="1"/>
          <p:nvPr/>
        </p:nvSpPr>
        <p:spPr>
          <a:xfrm>
            <a:off x="4597088" y="1221236"/>
            <a:ext cx="2043409" cy="523220"/>
          </a:xfrm>
          <a:prstGeom prst="rect">
            <a:avLst/>
          </a:prstGeom>
          <a:noFill/>
        </p:spPr>
        <p:txBody>
          <a:bodyPr wrap="square" rtlCol="0">
            <a:spAutoFit/>
          </a:bodyPr>
          <a:lstStyle/>
          <a:p>
            <a:r>
              <a:rPr lang="en-US" dirty="0" smtClean="0">
                <a:latin typeface="Cooper Black" panose="0208090404030B020404" pitchFamily="18" charset="0"/>
                <a:ea typeface="Permanent Marker" panose="02000000000000000000" pitchFamily="2" charset="0"/>
              </a:rPr>
              <a:t>Adds real value w/o cash outlay</a:t>
            </a:r>
            <a:endParaRPr lang="en-US" dirty="0">
              <a:latin typeface="Cooper Black" panose="0208090404030B020404" pitchFamily="18" charset="0"/>
              <a:ea typeface="Permanent Marker" panose="02000000000000000000" pitchFamily="2" charset="0"/>
            </a:endParaRPr>
          </a:p>
        </p:txBody>
      </p:sp>
      <p:sp>
        <p:nvSpPr>
          <p:cNvPr id="14" name="TextBox 13"/>
          <p:cNvSpPr txBox="1"/>
          <p:nvPr/>
        </p:nvSpPr>
        <p:spPr>
          <a:xfrm>
            <a:off x="2083461" y="1945956"/>
            <a:ext cx="2284600" cy="769441"/>
          </a:xfrm>
          <a:prstGeom prst="rect">
            <a:avLst/>
          </a:prstGeom>
          <a:noFill/>
        </p:spPr>
        <p:txBody>
          <a:bodyPr wrap="none" rtlCol="0">
            <a:spAutoFit/>
          </a:bodyPr>
          <a:lstStyle/>
          <a:p>
            <a:r>
              <a:rPr lang="en-US" sz="4400" dirty="0" smtClean="0">
                <a:latin typeface="Open Sans Extrabold" panose="020B0906030804020204" pitchFamily="34" charset="0"/>
                <a:ea typeface="Open Sans Extrabold" panose="020B0906030804020204" pitchFamily="34" charset="0"/>
                <a:cs typeface="Open Sans Extrabold" panose="020B0906030804020204" pitchFamily="34" charset="0"/>
              </a:rPr>
              <a:t>In-kind</a:t>
            </a:r>
            <a:endParaRPr lang="en-US" dirty="0">
              <a:latin typeface="Open Sans Extrabold" panose="020B0906030804020204" pitchFamily="34" charset="0"/>
              <a:ea typeface="Open Sans Extrabold" panose="020B0906030804020204" pitchFamily="34" charset="0"/>
              <a:cs typeface="Open Sans Extrabold" panose="020B0906030804020204" pitchFamily="34" charset="0"/>
            </a:endParaRPr>
          </a:p>
        </p:txBody>
      </p:sp>
      <p:pic>
        <p:nvPicPr>
          <p:cNvPr id="15" name="Picture 14" descr="Arrow Turn Left · Free vector graphic on Pixabay"/>
          <p:cNvPicPr>
            <a:picLocks noChangeAspect="1"/>
          </p:cNvPicPr>
          <p:nvPr/>
        </p:nvPicPr>
        <p:blipFill>
          <a:blip r:embed="rId8">
            <a:duotone>
              <a:schemeClr val="accent6">
                <a:shade val="45000"/>
                <a:satMod val="135000"/>
              </a:schemeClr>
              <a:prstClr val="white"/>
            </a:duotone>
            <a:extLst>
              <a:ext uri="{BEBA8EAE-BF5A-486C-A8C5-ECC9F3942E4B}">
                <a14:imgProps xmlns:a14="http://schemas.microsoft.com/office/drawing/2010/main">
                  <a14:imgLayer r:embed="rId9">
                    <a14:imgEffect>
                      <a14:artisticLineDrawing/>
                    </a14:imgEffect>
                  </a14:imgLayer>
                </a14:imgProps>
              </a:ext>
              <a:ext uri="{28A0092B-C50C-407E-A947-70E740481C1C}">
                <a14:useLocalDpi xmlns:a14="http://schemas.microsoft.com/office/drawing/2010/main" val="0"/>
              </a:ext>
            </a:extLst>
          </a:blip>
          <a:stretch>
            <a:fillRect/>
          </a:stretch>
        </p:blipFill>
        <p:spPr>
          <a:xfrm rot="7171010" flipV="1">
            <a:off x="4386077" y="1640206"/>
            <a:ext cx="913522" cy="874136"/>
          </a:xfrm>
          <a:prstGeom prst="rect">
            <a:avLst/>
          </a:prstGeom>
        </p:spPr>
      </p:pic>
      <p:sp>
        <p:nvSpPr>
          <p:cNvPr id="16" name="TextBox 15"/>
          <p:cNvSpPr txBox="1"/>
          <p:nvPr/>
        </p:nvSpPr>
        <p:spPr>
          <a:xfrm>
            <a:off x="139592" y="5177235"/>
            <a:ext cx="1874499" cy="523220"/>
          </a:xfrm>
          <a:prstGeom prst="rect">
            <a:avLst/>
          </a:prstGeom>
          <a:noFill/>
        </p:spPr>
        <p:txBody>
          <a:bodyPr wrap="square" rtlCol="0">
            <a:spAutoFit/>
          </a:bodyPr>
          <a:lstStyle/>
          <a:p>
            <a:r>
              <a:rPr lang="en-US" dirty="0" smtClean="0">
                <a:latin typeface="Cooper Black" panose="0208090404030B020404" pitchFamily="18" charset="0"/>
                <a:ea typeface="Permanent Marker" panose="02000000000000000000" pitchFamily="2" charset="0"/>
              </a:rPr>
              <a:t>Value should </a:t>
            </a:r>
          </a:p>
          <a:p>
            <a:r>
              <a:rPr lang="en-US" dirty="0" smtClean="0">
                <a:latin typeface="Cooper Black" panose="0208090404030B020404" pitchFamily="18" charset="0"/>
                <a:ea typeface="Permanent Marker" panose="02000000000000000000" pitchFamily="2" charset="0"/>
              </a:rPr>
              <a:t>be documented</a:t>
            </a:r>
            <a:endParaRPr lang="en-US" dirty="0">
              <a:latin typeface="Cooper Black" panose="0208090404030B020404" pitchFamily="18" charset="0"/>
              <a:ea typeface="Permanent Marker" panose="02000000000000000000" pitchFamily="2" charset="0"/>
            </a:endParaRPr>
          </a:p>
        </p:txBody>
      </p:sp>
      <p:grpSp>
        <p:nvGrpSpPr>
          <p:cNvPr id="19" name="Group 18"/>
          <p:cNvGrpSpPr/>
          <p:nvPr/>
        </p:nvGrpSpPr>
        <p:grpSpPr>
          <a:xfrm>
            <a:off x="6764784" y="2574676"/>
            <a:ext cx="4589015" cy="2400769"/>
            <a:chOff x="4422391" y="589826"/>
            <a:chExt cx="3351674" cy="3085583"/>
          </a:xfrm>
        </p:grpSpPr>
        <p:sp>
          <p:nvSpPr>
            <p:cNvPr id="20" name="Rectangle 19"/>
            <p:cNvSpPr/>
            <p:nvPr/>
          </p:nvSpPr>
          <p:spPr>
            <a:xfrm>
              <a:off x="4422391" y="738156"/>
              <a:ext cx="3351674" cy="2937253"/>
            </a:xfrm>
            <a:prstGeom prst="rect">
              <a:avLst/>
            </a:prstGeom>
            <a:solidFill>
              <a:schemeClr val="bg1">
                <a:lumMod val="95000"/>
              </a:schemeClr>
            </a:solidFill>
            <a:ln w="76200">
              <a:solidFill>
                <a:schemeClr val="bg2"/>
              </a:solidFill>
            </a:ln>
          </p:spPr>
          <p:style>
            <a:lnRef idx="0">
              <a:scrgbClr r="0" g="0" b="0"/>
            </a:lnRef>
            <a:fillRef idx="3">
              <a:scrgbClr r="0" g="0" b="0"/>
            </a:fillRef>
            <a:effectRef idx="2">
              <a:schemeClr val="accent1">
                <a:hueOff val="0"/>
                <a:satOff val="0"/>
                <a:lumOff val="0"/>
                <a:alphaOff val="0"/>
              </a:schemeClr>
            </a:effectRef>
            <a:fontRef idx="minor">
              <a:schemeClr val="lt1"/>
            </a:fontRef>
          </p:style>
        </p:sp>
        <p:sp>
          <p:nvSpPr>
            <p:cNvPr id="21" name="TextBox 20"/>
            <p:cNvSpPr txBox="1"/>
            <p:nvPr/>
          </p:nvSpPr>
          <p:spPr>
            <a:xfrm>
              <a:off x="4422391" y="589826"/>
              <a:ext cx="3351674" cy="293725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42240" tIns="432859" rIns="142240" bIns="142240" numCol="1" spcCol="1270" anchor="t" anchorCtr="0">
              <a:noAutofit/>
            </a:bodyPr>
            <a:lstStyle/>
            <a:p>
              <a:pPr lvl="1" algn="l" defTabSz="889000">
                <a:lnSpc>
                  <a:spcPct val="90000"/>
                </a:lnSpc>
                <a:spcBef>
                  <a:spcPct val="0"/>
                </a:spcBef>
                <a:spcAft>
                  <a:spcPct val="15000"/>
                </a:spcAft>
              </a:pPr>
              <a:r>
                <a:rPr lang="en-US" sz="2000" kern="1200" dirty="0" smtClean="0">
                  <a:solidFill>
                    <a:schemeClr val="tx1"/>
                  </a:solidFill>
                  <a:latin typeface="Calibri" panose="020F0502020204030204" pitchFamily="34" charset="0"/>
                  <a:cs typeface="Calibri" panose="020F0502020204030204" pitchFamily="34" charset="0"/>
                </a:rPr>
                <a:t>Examples:</a:t>
              </a:r>
            </a:p>
            <a:p>
              <a:pPr marL="228600" lvl="1" indent="-228600" algn="l" defTabSz="889000">
                <a:lnSpc>
                  <a:spcPct val="90000"/>
                </a:lnSpc>
                <a:spcBef>
                  <a:spcPct val="0"/>
                </a:spcBef>
                <a:spcAft>
                  <a:spcPct val="15000"/>
                </a:spcAft>
                <a:buChar char="••"/>
              </a:pPr>
              <a:r>
                <a:rPr lang="en-US" sz="2000" kern="1200" dirty="0" smtClean="0">
                  <a:solidFill>
                    <a:srgbClr val="FF0000"/>
                  </a:solidFill>
                  <a:latin typeface="Calibri" panose="020F0502020204030204" pitchFamily="34" charset="0"/>
                  <a:cs typeface="Calibri" panose="020F0502020204030204" pitchFamily="34" charset="0"/>
                </a:rPr>
                <a:t>10% uncompensated (i.e. summer salary on CRC)</a:t>
              </a:r>
              <a:endParaRPr lang="en-US" sz="2000" kern="1200" dirty="0">
                <a:solidFill>
                  <a:srgbClr val="FF0000"/>
                </a:solidFill>
                <a:latin typeface="Calibri" panose="020F0502020204030204" pitchFamily="34" charset="0"/>
                <a:cs typeface="Calibri" panose="020F0502020204030204" pitchFamily="34" charset="0"/>
              </a:endParaRPr>
            </a:p>
            <a:p>
              <a:pPr marL="228600" lvl="1" indent="-228600" algn="l" defTabSz="889000">
                <a:lnSpc>
                  <a:spcPct val="90000"/>
                </a:lnSpc>
                <a:spcBef>
                  <a:spcPct val="0"/>
                </a:spcBef>
                <a:spcAft>
                  <a:spcPct val="15000"/>
                </a:spcAft>
                <a:buChar char="••"/>
              </a:pPr>
              <a:r>
                <a:rPr lang="en-US" sz="2000" kern="1200" dirty="0" err="1" smtClean="0">
                  <a:solidFill>
                    <a:schemeClr val="tx1"/>
                  </a:solidFill>
                  <a:latin typeface="Calibri" panose="020F0502020204030204" pitchFamily="34" charset="0"/>
                  <a:cs typeface="Calibri" panose="020F0502020204030204" pitchFamily="34" charset="0"/>
                </a:rPr>
                <a:t>Subawardee</a:t>
              </a:r>
              <a:r>
                <a:rPr lang="en-US" sz="2000" kern="1200" dirty="0" smtClean="0">
                  <a:solidFill>
                    <a:schemeClr val="tx1"/>
                  </a:solidFill>
                  <a:latin typeface="Calibri" panose="020F0502020204030204" pitchFamily="34" charset="0"/>
                  <a:cs typeface="Calibri" panose="020F0502020204030204" pitchFamily="34" charset="0"/>
                </a:rPr>
                <a:t> provides cost share, it’s not reflected within BU SAP, but BU will account for it in reporting to sponsor</a:t>
              </a:r>
            </a:p>
            <a:p>
              <a:pPr marL="228600" indent="-228600" defTabSz="889000">
                <a:lnSpc>
                  <a:spcPct val="90000"/>
                </a:lnSpc>
                <a:spcBef>
                  <a:spcPct val="0"/>
                </a:spcBef>
                <a:spcAft>
                  <a:spcPct val="15000"/>
                </a:spcAft>
                <a:buChar char="••"/>
              </a:pPr>
              <a:endParaRPr lang="en-US" sz="2000" kern="1200" dirty="0">
                <a:solidFill>
                  <a:schemeClr val="tx1"/>
                </a:solidFill>
                <a:latin typeface="Calibri" panose="020F0502020204030204" pitchFamily="34" charset="0"/>
                <a:cs typeface="Calibri" panose="020F0502020204030204" pitchFamily="34" charset="0"/>
              </a:endParaRPr>
            </a:p>
            <a:p>
              <a:pPr lvl="1" algn="l" defTabSz="889000">
                <a:lnSpc>
                  <a:spcPct val="90000"/>
                </a:lnSpc>
                <a:spcBef>
                  <a:spcPct val="0"/>
                </a:spcBef>
                <a:spcAft>
                  <a:spcPct val="15000"/>
                </a:spcAft>
              </a:pPr>
              <a:endParaRPr lang="en-US" sz="2000" kern="1200" dirty="0">
                <a:solidFill>
                  <a:schemeClr val="tx1"/>
                </a:solidFill>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414508688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9" name="Shape 9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12</a:t>
            </a:fld>
            <a:endParaRPr lang="en-US" sz="1800" dirty="0">
              <a:solidFill>
                <a:srgbClr val="888888"/>
              </a:solidFill>
              <a:latin typeface="Calibri"/>
              <a:ea typeface="Calibri"/>
              <a:cs typeface="Calibri"/>
              <a:sym typeface="Calibri"/>
            </a:endParaRPr>
          </a:p>
        </p:txBody>
      </p:sp>
      <p:sp>
        <p:nvSpPr>
          <p:cNvPr id="6" name="Round Same Side Corner Rectangle 5"/>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7" name="Title 1"/>
          <p:cNvSpPr txBox="1">
            <a:spLocks/>
          </p:cNvSpPr>
          <p:nvPr/>
        </p:nvSpPr>
        <p:spPr>
          <a:xfrm>
            <a:off x="604685" y="109368"/>
            <a:ext cx="4260613"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Impacts of cost share</a:t>
            </a:r>
            <a:endParaRPr lang="en-US" sz="3000" dirty="0">
              <a:solidFill>
                <a:srgbClr val="002060"/>
              </a:solidFill>
            </a:endParaRPr>
          </a:p>
        </p:txBody>
      </p:sp>
      <p:sp>
        <p:nvSpPr>
          <p:cNvPr id="8" name="Round Same Side Corner Rectangle 7"/>
          <p:cNvSpPr/>
          <p:nvPr/>
        </p:nvSpPr>
        <p:spPr>
          <a:xfrm rot="10800000">
            <a:off x="238638" y="-1"/>
            <a:ext cx="366046" cy="836618"/>
          </a:xfrm>
          <a:prstGeom prst="round2SameRect">
            <a:avLst/>
          </a:prstGeom>
          <a:solidFill>
            <a:schemeClr val="accent5">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pic>
        <p:nvPicPr>
          <p:cNvPr id="2" name="Picture 1" descr="mobile - Best order for smiley rating scale - User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84917" y="3749049"/>
            <a:ext cx="8803846" cy="2570366"/>
          </a:xfrm>
          <a:prstGeom prst="rect">
            <a:avLst/>
          </a:prstGeom>
        </p:spPr>
      </p:pic>
      <p:sp>
        <p:nvSpPr>
          <p:cNvPr id="3" name="Rectangle 2"/>
          <p:cNvSpPr/>
          <p:nvPr/>
        </p:nvSpPr>
        <p:spPr>
          <a:xfrm>
            <a:off x="1310090" y="1186897"/>
            <a:ext cx="4476750" cy="1417183"/>
          </a:xfrm>
          <a:prstGeom prst="rect">
            <a:avLst/>
          </a:prstGeom>
        </p:spPr>
        <p:txBody>
          <a:bodyPr wrap="square">
            <a:spAutoFit/>
          </a:bodyPr>
          <a:lstStyle/>
          <a:p>
            <a:pPr lvl="0">
              <a:lnSpc>
                <a:spcPct val="107000"/>
              </a:lnSpc>
              <a:spcAft>
                <a:spcPts val="800"/>
              </a:spcAft>
            </a:pPr>
            <a:r>
              <a:rPr lang="en-US" sz="2800" b="1" dirty="0" smtClean="0">
                <a:latin typeface="Open Sans Extrabold" panose="020B0906030804020204" pitchFamily="34" charset="0"/>
                <a:ea typeface="Open Sans Extrabold" panose="020B0906030804020204" pitchFamily="34" charset="0"/>
                <a:cs typeface="Open Sans Extrabold" panose="020B0906030804020204" pitchFamily="34" charset="0"/>
              </a:rPr>
              <a:t>Pros</a:t>
            </a:r>
            <a:endParaRPr lang="en-US" sz="1600" dirty="0">
              <a:latin typeface="Open Sans Extrabold" panose="020B0906030804020204" pitchFamily="34" charset="0"/>
              <a:ea typeface="Open Sans Extrabold" panose="020B0906030804020204" pitchFamily="34" charset="0"/>
              <a:cs typeface="Open Sans Extrabold" panose="020B0906030804020204" pitchFamily="34" charset="0"/>
            </a:endParaRPr>
          </a:p>
          <a:p>
            <a:pPr lvl="0">
              <a:lnSpc>
                <a:spcPct val="107000"/>
              </a:lnSpc>
              <a:spcAft>
                <a:spcPts val="800"/>
              </a:spcAft>
            </a:pPr>
            <a:r>
              <a:rPr lang="en-US" sz="2000" dirty="0">
                <a:latin typeface="Calibri" panose="020F0502020204030204" pitchFamily="34" charset="0"/>
                <a:ea typeface="Calibri" panose="020F0502020204030204" pitchFamily="34" charset="0"/>
                <a:cs typeface="Times New Roman" panose="02020603050405020304" pitchFamily="18" charset="0"/>
              </a:rPr>
              <a:t>A</a:t>
            </a:r>
            <a:r>
              <a:rPr lang="en-US" sz="2000" dirty="0" smtClean="0">
                <a:latin typeface="Calibri" panose="020F0502020204030204" pitchFamily="34" charset="0"/>
                <a:ea typeface="Calibri" panose="020F0502020204030204" pitchFamily="34" charset="0"/>
                <a:cs typeface="Times New Roman" panose="02020603050405020304" pitchFamily="18" charset="0"/>
              </a:rPr>
              <a:t>llows sponsor to fund more projects</a:t>
            </a:r>
          </a:p>
          <a:p>
            <a:pPr lvl="0">
              <a:lnSpc>
                <a:spcPct val="107000"/>
              </a:lnSpc>
              <a:spcAft>
                <a:spcPts val="800"/>
              </a:spcAft>
            </a:pPr>
            <a:r>
              <a:rPr lang="en-US" sz="2000" dirty="0" smtClean="0">
                <a:latin typeface="Calibri" panose="020F0502020204030204" pitchFamily="34" charset="0"/>
                <a:ea typeface="Calibri" panose="020F0502020204030204" pitchFamily="34" charset="0"/>
                <a:cs typeface="Times New Roman" panose="02020603050405020304" pitchFamily="18" charset="0"/>
              </a:rPr>
              <a:t>Maximizes sponsor contribution</a:t>
            </a:r>
          </a:p>
        </p:txBody>
      </p:sp>
      <p:pic>
        <p:nvPicPr>
          <p:cNvPr id="14" name="Picture 13" descr="Clipart - Green Tick"/>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8354" y="2183813"/>
            <a:ext cx="296653" cy="341471"/>
          </a:xfrm>
          <a:prstGeom prst="rect">
            <a:avLst/>
          </a:prstGeom>
        </p:spPr>
      </p:pic>
      <p:pic>
        <p:nvPicPr>
          <p:cNvPr id="15" name="Picture 14" descr="Clipart - Green Tick"/>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1926" y="1796006"/>
            <a:ext cx="296653" cy="341471"/>
          </a:xfrm>
          <a:prstGeom prst="rect">
            <a:avLst/>
          </a:prstGeom>
        </p:spPr>
      </p:pic>
      <p:sp>
        <p:nvSpPr>
          <p:cNvPr id="16" name="Rectangle 15"/>
          <p:cNvSpPr/>
          <p:nvPr/>
        </p:nvSpPr>
        <p:spPr>
          <a:xfrm>
            <a:off x="6795854" y="1133095"/>
            <a:ext cx="4884082" cy="3371372"/>
          </a:xfrm>
          <a:prstGeom prst="rect">
            <a:avLst/>
          </a:prstGeom>
        </p:spPr>
        <p:txBody>
          <a:bodyPr wrap="square">
            <a:spAutoFit/>
          </a:bodyPr>
          <a:lstStyle/>
          <a:p>
            <a:pPr lvl="0">
              <a:lnSpc>
                <a:spcPct val="107000"/>
              </a:lnSpc>
              <a:spcAft>
                <a:spcPts val="800"/>
              </a:spcAft>
            </a:pPr>
            <a:r>
              <a:rPr lang="en-US" sz="2400" b="1" dirty="0" smtClean="0">
                <a:latin typeface="Open Sans Extrabold" panose="020B0906030804020204" pitchFamily="34" charset="0"/>
                <a:ea typeface="Open Sans Extrabold" panose="020B0906030804020204" pitchFamily="34" charset="0"/>
                <a:cs typeface="Open Sans Extrabold" panose="020B0906030804020204" pitchFamily="34" charset="0"/>
              </a:rPr>
              <a:t>Cons</a:t>
            </a:r>
            <a:endParaRPr lang="en-US" dirty="0">
              <a:latin typeface="Open Sans Extrabold" panose="020B0906030804020204" pitchFamily="34" charset="0"/>
              <a:ea typeface="Open Sans Extrabold" panose="020B0906030804020204" pitchFamily="34" charset="0"/>
              <a:cs typeface="Open Sans Extrabold" panose="020B0906030804020204" pitchFamily="34" charset="0"/>
            </a:endParaRPr>
          </a:p>
          <a:p>
            <a:pPr lvl="0">
              <a:lnSpc>
                <a:spcPct val="107000"/>
              </a:lnSpc>
              <a:spcAft>
                <a:spcPts val="800"/>
              </a:spcAft>
            </a:pPr>
            <a:r>
              <a:rPr lang="en-US" sz="1800" dirty="0" smtClean="0">
                <a:latin typeface="Calibri" panose="020F0502020204030204" pitchFamily="34" charset="0"/>
                <a:ea typeface="Calibri" panose="020F0502020204030204" pitchFamily="34" charset="0"/>
                <a:cs typeface="Times New Roman" panose="02020603050405020304" pitchFamily="18" charset="0"/>
              </a:rPr>
              <a:t>Increases administrative burden (departments and central)</a:t>
            </a:r>
          </a:p>
          <a:p>
            <a:pPr lvl="0">
              <a:lnSpc>
                <a:spcPct val="107000"/>
              </a:lnSpc>
              <a:spcAft>
                <a:spcPts val="800"/>
              </a:spcAft>
            </a:pPr>
            <a:r>
              <a:rPr lang="en-US" sz="1800" dirty="0" smtClean="0">
                <a:latin typeface="Calibri" panose="020F0502020204030204" pitchFamily="34" charset="0"/>
                <a:ea typeface="Calibri" panose="020F0502020204030204" pitchFamily="34" charset="0"/>
                <a:cs typeface="Times New Roman" panose="02020603050405020304" pitchFamily="18" charset="0"/>
              </a:rPr>
              <a:t>Takes away funds that could be used for other BU activities</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spcAft>
                <a:spcPts val="800"/>
              </a:spcAft>
            </a:pPr>
            <a:r>
              <a:rPr lang="en-US" sz="1800" dirty="0" smtClean="0">
                <a:latin typeface="Calibri" panose="020F0502020204030204" pitchFamily="34" charset="0"/>
                <a:ea typeface="Calibri" panose="020F0502020204030204" pitchFamily="34" charset="0"/>
                <a:cs typeface="Times New Roman" panose="02020603050405020304" pitchFamily="18" charset="0"/>
              </a:rPr>
              <a:t>Reduces PI’s effort flexibility to </a:t>
            </a:r>
            <a:r>
              <a:rPr lang="en-US" sz="1800" dirty="0">
                <a:latin typeface="Calibri" panose="020F0502020204030204" pitchFamily="34" charset="0"/>
                <a:ea typeface="Calibri" panose="020F0502020204030204" pitchFamily="34" charset="0"/>
                <a:cs typeface="Times New Roman" panose="02020603050405020304" pitchFamily="18" charset="0"/>
              </a:rPr>
              <a:t>conduct other </a:t>
            </a:r>
            <a:r>
              <a:rPr lang="en-US" sz="1800" dirty="0" smtClean="0">
                <a:latin typeface="Calibri" panose="020F0502020204030204" pitchFamily="34" charset="0"/>
                <a:ea typeface="Calibri" panose="020F0502020204030204" pitchFamily="34" charset="0"/>
                <a:cs typeface="Times New Roman" panose="02020603050405020304" pitchFamily="18" charset="0"/>
              </a:rPr>
              <a:t>research</a:t>
            </a:r>
          </a:p>
          <a:p>
            <a:pPr>
              <a:lnSpc>
                <a:spcPct val="107000"/>
              </a:lnSpc>
              <a:spcAft>
                <a:spcPts val="800"/>
              </a:spcAft>
            </a:pPr>
            <a:r>
              <a:rPr lang="en-US" sz="1800" dirty="0">
                <a:latin typeface="Calibri" panose="020F0502020204030204" pitchFamily="34" charset="0"/>
                <a:ea typeface="Calibri" panose="020F0502020204030204" pitchFamily="34" charset="0"/>
                <a:cs typeface="Times New Roman" panose="02020603050405020304" pitchFamily="18" charset="0"/>
              </a:rPr>
              <a:t>Decreases University F&amp;A rate</a:t>
            </a:r>
          </a:p>
          <a:p>
            <a:pPr lvl="0">
              <a:lnSpc>
                <a:spcPct val="107000"/>
              </a:lnSpc>
              <a:spcAft>
                <a:spcPts val="800"/>
              </a:spcAft>
            </a:pPr>
            <a:endParaRPr lang="en-US" sz="18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9" name="Picture 8" descr="File:Redx2.svg - Wikimedia Commons"/>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07367" y="1728047"/>
            <a:ext cx="273248" cy="310896"/>
          </a:xfrm>
          <a:prstGeom prst="rect">
            <a:avLst/>
          </a:prstGeom>
        </p:spPr>
      </p:pic>
      <p:pic>
        <p:nvPicPr>
          <p:cNvPr id="18" name="Picture 17" descr="File:Redx2.svg - Wikimedia Commons"/>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22606" y="2457633"/>
            <a:ext cx="273248" cy="310896"/>
          </a:xfrm>
          <a:prstGeom prst="rect">
            <a:avLst/>
          </a:prstGeom>
        </p:spPr>
      </p:pic>
      <p:pic>
        <p:nvPicPr>
          <p:cNvPr id="19" name="Picture 18" descr="File:Redx2.svg - Wikimedia Commons"/>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22606" y="3103341"/>
            <a:ext cx="273248" cy="310896"/>
          </a:xfrm>
          <a:prstGeom prst="rect">
            <a:avLst/>
          </a:prstGeom>
        </p:spPr>
      </p:pic>
      <p:pic>
        <p:nvPicPr>
          <p:cNvPr id="20" name="Picture 19" descr="File:Redx2.svg - Wikimedia Commons"/>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22606" y="3772965"/>
            <a:ext cx="273248" cy="310896"/>
          </a:xfrm>
          <a:prstGeom prst="rect">
            <a:avLst/>
          </a:prstGeom>
        </p:spPr>
      </p:pic>
      <p:sp>
        <p:nvSpPr>
          <p:cNvPr id="4" name="Rectangle 3"/>
          <p:cNvSpPr/>
          <p:nvPr/>
        </p:nvSpPr>
        <p:spPr>
          <a:xfrm>
            <a:off x="1384917" y="6056825"/>
            <a:ext cx="8890820" cy="263254"/>
          </a:xfrm>
          <a:prstGeom prst="rect">
            <a:avLst/>
          </a:prstGeom>
          <a:solidFill>
            <a:srgbClr val="201B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157602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6"/>
        <p:cNvGrpSpPr/>
        <p:nvPr/>
      </p:nvGrpSpPr>
      <p:grpSpPr>
        <a:xfrm>
          <a:off x="0" y="0"/>
          <a:ext cx="0" cy="0"/>
          <a:chOff x="0" y="0"/>
          <a:chExt cx="0" cy="0"/>
        </a:xfrm>
      </p:grpSpPr>
      <p:sp>
        <p:nvSpPr>
          <p:cNvPr id="99" name="Shape 99"/>
          <p:cNvSpPr txBox="1">
            <a:spLocks noGrp="1"/>
          </p:cNvSpPr>
          <p:nvPr>
            <p:ph type="sldNum" idx="12"/>
          </p:nvPr>
        </p:nvSpPr>
        <p:spPr>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13</a:t>
            </a:fld>
            <a:endParaRPr lang="en-US" sz="1800" dirty="0">
              <a:solidFill>
                <a:srgbClr val="888888"/>
              </a:solidFill>
              <a:latin typeface="Calibri"/>
              <a:ea typeface="Calibri"/>
              <a:cs typeface="Calibri"/>
              <a:sym typeface="Calibri"/>
            </a:endParaRPr>
          </a:p>
        </p:txBody>
      </p:sp>
      <p:sp>
        <p:nvSpPr>
          <p:cNvPr id="6" name="Round Same Side Corner Rectangle 5"/>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7" name="Title 1"/>
          <p:cNvSpPr txBox="1">
            <a:spLocks/>
          </p:cNvSpPr>
          <p:nvPr/>
        </p:nvSpPr>
        <p:spPr>
          <a:xfrm>
            <a:off x="604685" y="109368"/>
            <a:ext cx="5507880"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200" dirty="0">
                <a:latin typeface="Calibri" panose="020F0502020204030204" pitchFamily="34" charset="0"/>
                <a:cs typeface="Calibri" panose="020F0502020204030204" pitchFamily="34" charset="0"/>
              </a:rPr>
              <a:t>Regulatory requirements (UG)</a:t>
            </a:r>
          </a:p>
        </p:txBody>
      </p:sp>
      <p:sp>
        <p:nvSpPr>
          <p:cNvPr id="8" name="Round Same Side Corner Rectangle 7"/>
          <p:cNvSpPr/>
          <p:nvPr/>
        </p:nvSpPr>
        <p:spPr>
          <a:xfrm rot="10800000">
            <a:off x="238638" y="-1"/>
            <a:ext cx="366046" cy="836618"/>
          </a:xfrm>
          <a:prstGeom prst="round2SameRect">
            <a:avLst/>
          </a:prstGeom>
          <a:solidFill>
            <a:schemeClr val="accent5">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2" name="Rectangle 1"/>
          <p:cNvSpPr/>
          <p:nvPr/>
        </p:nvSpPr>
        <p:spPr>
          <a:xfrm>
            <a:off x="238637" y="1842605"/>
            <a:ext cx="7024453" cy="2628284"/>
          </a:xfrm>
          <a:prstGeom prst="rect">
            <a:avLst/>
          </a:prstGeom>
        </p:spPr>
        <p:txBody>
          <a:bodyPr wrap="square">
            <a:spAutoFit/>
          </a:bodyPr>
          <a:lstStyle/>
          <a:p>
            <a:pPr marL="1257300" lvl="2" indent="-342900">
              <a:lnSpc>
                <a:spcPct val="107000"/>
              </a:lnSpc>
              <a:buBlip>
                <a:blip r:embed="rId4"/>
              </a:buBlip>
            </a:pPr>
            <a:r>
              <a:rPr lang="en-US" sz="2200" dirty="0">
                <a:latin typeface="Calibri" panose="020F0502020204030204" pitchFamily="34" charset="0"/>
                <a:ea typeface="Calibri" panose="020F0502020204030204" pitchFamily="34" charset="0"/>
                <a:cs typeface="Times New Roman" panose="02020603050405020304" pitchFamily="18" charset="0"/>
              </a:rPr>
              <a:t>Allowable as a direct cost under applicable cost </a:t>
            </a:r>
            <a:r>
              <a:rPr lang="en-US" sz="2200" dirty="0" smtClean="0">
                <a:latin typeface="Calibri" panose="020F0502020204030204" pitchFamily="34" charset="0"/>
                <a:ea typeface="Calibri" panose="020F0502020204030204" pitchFamily="34" charset="0"/>
                <a:cs typeface="Times New Roman" panose="02020603050405020304" pitchFamily="18" charset="0"/>
              </a:rPr>
              <a:t>principles and sponsor rules,</a:t>
            </a:r>
            <a:endParaRPr lang="en-US" sz="2200" dirty="0">
              <a:latin typeface="Calibri" panose="020F0502020204030204" pitchFamily="34" charset="0"/>
              <a:ea typeface="Calibri" panose="020F0502020204030204" pitchFamily="34" charset="0"/>
              <a:cs typeface="Times New Roman" panose="02020603050405020304" pitchFamily="18" charset="0"/>
            </a:endParaRPr>
          </a:p>
          <a:p>
            <a:pPr marL="1257300" lvl="2" indent="-342900">
              <a:lnSpc>
                <a:spcPct val="107000"/>
              </a:lnSpc>
              <a:buBlip>
                <a:blip r:embed="rId4"/>
              </a:buBlip>
            </a:pPr>
            <a:r>
              <a:rPr lang="en-US" sz="2200" dirty="0" smtClean="0">
                <a:latin typeface="Calibri" panose="020F0502020204030204" pitchFamily="34" charset="0"/>
                <a:ea typeface="Calibri" panose="020F0502020204030204" pitchFamily="34" charset="0"/>
                <a:cs typeface="Times New Roman" panose="02020603050405020304" pitchFamily="18" charset="0"/>
              </a:rPr>
              <a:t>Verifiable and documented,</a:t>
            </a:r>
          </a:p>
          <a:p>
            <a:pPr marL="1257300" lvl="2" indent="-342900">
              <a:lnSpc>
                <a:spcPct val="107000"/>
              </a:lnSpc>
              <a:buBlip>
                <a:blip r:embed="rId4"/>
              </a:buBlip>
            </a:pPr>
            <a:r>
              <a:rPr lang="en-US" sz="2200" dirty="0" smtClean="0">
                <a:latin typeface="Calibri" panose="020F0502020204030204" pitchFamily="34" charset="0"/>
                <a:ea typeface="Calibri" panose="020F0502020204030204" pitchFamily="34" charset="0"/>
                <a:cs typeface="Times New Roman" panose="02020603050405020304" pitchFamily="18" charset="0"/>
              </a:rPr>
              <a:t>Necessary and reasonable,</a:t>
            </a:r>
          </a:p>
          <a:p>
            <a:pPr marL="1257300" lvl="2" indent="-342900">
              <a:lnSpc>
                <a:spcPct val="107000"/>
              </a:lnSpc>
              <a:buBlip>
                <a:blip r:embed="rId4"/>
              </a:buBlip>
            </a:pPr>
            <a:r>
              <a:rPr lang="en-US" sz="2200" dirty="0" smtClean="0">
                <a:latin typeface="Calibri" panose="020F0502020204030204" pitchFamily="34" charset="0"/>
                <a:ea typeface="Calibri" panose="020F0502020204030204" pitchFamily="34" charset="0"/>
                <a:cs typeface="Times New Roman" panose="02020603050405020304" pitchFamily="18" charset="0"/>
              </a:rPr>
              <a:t>Not paid by another sponsored award (except as authorized by statute and sponsors),</a:t>
            </a:r>
          </a:p>
          <a:p>
            <a:pPr marL="1257300" lvl="2" indent="-342900">
              <a:lnSpc>
                <a:spcPct val="107000"/>
              </a:lnSpc>
              <a:buBlip>
                <a:blip r:embed="rId4"/>
              </a:buBlip>
            </a:pPr>
            <a:r>
              <a:rPr lang="en-US" sz="2200" dirty="0" smtClean="0">
                <a:latin typeface="Calibri" panose="020F0502020204030204" pitchFamily="34" charset="0"/>
                <a:ea typeface="Calibri" panose="020F0502020204030204" pitchFamily="34" charset="0"/>
                <a:cs typeface="Times New Roman" panose="02020603050405020304" pitchFamily="18" charset="0"/>
              </a:rPr>
              <a:t>Provided for in the approved budget if required</a:t>
            </a:r>
          </a:p>
        </p:txBody>
      </p:sp>
      <p:sp>
        <p:nvSpPr>
          <p:cNvPr id="3" name="Rectangle 2"/>
          <p:cNvSpPr/>
          <p:nvPr/>
        </p:nvSpPr>
        <p:spPr>
          <a:xfrm>
            <a:off x="8365672" y="2638715"/>
            <a:ext cx="3430913" cy="2645822"/>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400" dirty="0">
                <a:latin typeface="Cooper Black" panose="0208090404030B020404" pitchFamily="18" charset="0"/>
                <a:ea typeface="Permanent Marker" panose="02000000000000000000" pitchFamily="2" charset="0"/>
              </a:rPr>
              <a:t>Cost share expenditure must meet same requirements as direct charge on sponsored award </a:t>
            </a:r>
          </a:p>
        </p:txBody>
      </p:sp>
      <p:pic>
        <p:nvPicPr>
          <p:cNvPr id="9" name="Picture 8" descr="Arrow Exit Right · Free vector graphic on Pixabay"/>
          <p:cNvPicPr>
            <a:picLocks noChangeAspect="1"/>
          </p:cNvPicPr>
          <p:nvPr/>
        </p:nvPicPr>
        <p:blipFill>
          <a:blip r:embed="rId5">
            <a:extLst>
              <a:ext uri="{BEBA8EAE-BF5A-486C-A8C5-ECC9F3942E4B}">
                <a14:imgProps xmlns:a14="http://schemas.microsoft.com/office/drawing/2010/main">
                  <a14:imgLayer r:embed="rId6">
                    <a14:imgEffect>
                      <a14:artisticPencilGrayscale/>
                    </a14:imgEffect>
                  </a14:imgLayer>
                </a14:imgProps>
              </a:ext>
              <a:ext uri="{28A0092B-C50C-407E-A947-70E740481C1C}">
                <a14:useLocalDpi xmlns:a14="http://schemas.microsoft.com/office/drawing/2010/main" val="0"/>
              </a:ext>
            </a:extLst>
          </a:blip>
          <a:stretch>
            <a:fillRect/>
          </a:stretch>
        </p:blipFill>
        <p:spPr>
          <a:xfrm>
            <a:off x="7459189" y="1923903"/>
            <a:ext cx="1516256" cy="1155243"/>
          </a:xfrm>
          <a:prstGeom prst="rect">
            <a:avLst/>
          </a:prstGeom>
        </p:spPr>
      </p:pic>
      <p:sp>
        <p:nvSpPr>
          <p:cNvPr id="5" name="Rectangle 4"/>
          <p:cNvSpPr/>
          <p:nvPr/>
        </p:nvSpPr>
        <p:spPr>
          <a:xfrm>
            <a:off x="310625" y="1010248"/>
            <a:ext cx="6096000" cy="816890"/>
          </a:xfrm>
          <a:prstGeom prst="rect">
            <a:avLst/>
          </a:prstGeom>
        </p:spPr>
        <p:txBody>
          <a:bodyPr>
            <a:spAutoFit/>
          </a:bodyPr>
          <a:lstStyle/>
          <a:p>
            <a:pPr marL="457200" lvl="1">
              <a:lnSpc>
                <a:spcPct val="107000"/>
              </a:lnSpc>
            </a:pPr>
            <a:r>
              <a:rPr lang="en-US" sz="2200" dirty="0">
                <a:latin typeface="Calibri" panose="020F0502020204030204" pitchFamily="34" charset="0"/>
                <a:ea typeface="Calibri" panose="020F0502020204030204" pitchFamily="34" charset="0"/>
                <a:cs typeface="Times New Roman" panose="02020603050405020304" pitchFamily="18" charset="0"/>
              </a:rPr>
              <a:t>Cost sharing </a:t>
            </a:r>
            <a:r>
              <a:rPr lang="en-US" sz="2200" dirty="0" smtClean="0">
                <a:latin typeface="Calibri" panose="020F0502020204030204" pitchFamily="34" charset="0"/>
                <a:ea typeface="Calibri" panose="020F0502020204030204" pitchFamily="34" charset="0"/>
                <a:cs typeface="Times New Roman" panose="02020603050405020304" pitchFamily="18" charset="0"/>
              </a:rPr>
              <a:t>contributions </a:t>
            </a:r>
            <a:r>
              <a:rPr lang="en-US" sz="2200" dirty="0">
                <a:latin typeface="Calibri" panose="020F0502020204030204" pitchFamily="34" charset="0"/>
                <a:ea typeface="Calibri" panose="020F0502020204030204" pitchFamily="34" charset="0"/>
                <a:cs typeface="Times New Roman" panose="02020603050405020304" pitchFamily="18" charset="0"/>
              </a:rPr>
              <a:t>must meet </a:t>
            </a:r>
            <a:r>
              <a:rPr lang="en-US" sz="2200" b="1" dirty="0">
                <a:latin typeface="Calibri" panose="020F0502020204030204" pitchFamily="34" charset="0"/>
                <a:ea typeface="Calibri" panose="020F0502020204030204" pitchFamily="34" charset="0"/>
                <a:cs typeface="Times New Roman" panose="02020603050405020304" pitchFamily="18" charset="0"/>
              </a:rPr>
              <a:t>all </a:t>
            </a:r>
            <a:r>
              <a:rPr lang="en-US" sz="2200" dirty="0">
                <a:latin typeface="Calibri" panose="020F0502020204030204" pitchFamily="34" charset="0"/>
                <a:ea typeface="Calibri" panose="020F0502020204030204" pitchFamily="34" charset="0"/>
                <a:cs typeface="Times New Roman" panose="02020603050405020304" pitchFamily="18" charset="0"/>
              </a:rPr>
              <a:t>of the following criteria:</a:t>
            </a:r>
          </a:p>
        </p:txBody>
      </p:sp>
    </p:spTree>
    <p:extLst>
      <p:ext uri="{BB962C8B-B14F-4D97-AF65-F5344CB8AC3E}">
        <p14:creationId xmlns:p14="http://schemas.microsoft.com/office/powerpoint/2010/main" val="1044365887"/>
      </p:ext>
    </p:extLst>
  </p:cSld>
  <p:clrMapOvr>
    <a:overrideClrMapping bg1="lt1" tx1="dk1" bg2="dk2" tx2="lt2" accent1="accent1" accent2="accent2" accent3="accent3" accent4="accent4" accent5="accent5" accent6="accent6" hlink="hlink" folHlink="folHlink"/>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43"/>
            <a:ext cx="11555682" cy="2852737"/>
          </a:xfrm>
        </p:spPr>
        <p:txBody>
          <a:bodyPr/>
          <a:lstStyle/>
          <a:p>
            <a:r>
              <a:rPr lang="en-US" dirty="0" smtClean="0">
                <a:latin typeface="Open Sans Extrabold" panose="020B0906030804020204" pitchFamily="34" charset="0"/>
                <a:ea typeface="Open Sans Extrabold" panose="020B0906030804020204" pitchFamily="34" charset="0"/>
                <a:cs typeface="Open Sans Extrabold" panose="020B0906030804020204" pitchFamily="34" charset="0"/>
              </a:rPr>
              <a:t>Part 2</a:t>
            </a:r>
            <a:r>
              <a:rPr lang="en-US" dirty="0" smtClean="0"/>
              <a:t>: Proposal &amp; Award</a:t>
            </a:r>
            <a:endParaRPr lang="en-US" dirty="0"/>
          </a:p>
        </p:txBody>
      </p:sp>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14</a:t>
            </a:fld>
            <a:endParaRPr lang="en-US" sz="1800" dirty="0">
              <a:solidFill>
                <a:srgbClr val="888888"/>
              </a:solidFill>
              <a:latin typeface="Calibri"/>
              <a:ea typeface="Calibri"/>
              <a:cs typeface="Calibri"/>
              <a:sym typeface="Calibri"/>
            </a:endParaRPr>
          </a:p>
        </p:txBody>
      </p:sp>
      <p:graphicFrame>
        <p:nvGraphicFramePr>
          <p:cNvPr id="3" name="Diagram 2"/>
          <p:cNvGraphicFramePr/>
          <p:nvPr>
            <p:extLst>
              <p:ext uri="{D42A27DB-BD31-4B8C-83A1-F6EECF244321}">
                <p14:modId xmlns:p14="http://schemas.microsoft.com/office/powerpoint/2010/main" val="2487966888"/>
              </p:ext>
            </p:extLst>
          </p:nvPr>
        </p:nvGraphicFramePr>
        <p:xfrm>
          <a:off x="375727" y="-1436937"/>
          <a:ext cx="11338943"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831850" y="4562480"/>
            <a:ext cx="10882820" cy="1015663"/>
          </a:xfrm>
          <a:prstGeom prst="rect">
            <a:avLst/>
          </a:prstGeom>
          <a:noFill/>
        </p:spPr>
        <p:txBody>
          <a:bodyPr wrap="square" rtlCol="0">
            <a:spAutoFit/>
          </a:bodyPr>
          <a:lstStyle/>
          <a:p>
            <a:r>
              <a:rPr lang="en-US" sz="2000" dirty="0">
                <a:latin typeface="Calibri" panose="020F0502020204030204" pitchFamily="34" charset="0"/>
                <a:cs typeface="Calibri" panose="020F0502020204030204" pitchFamily="34" charset="0"/>
              </a:rPr>
              <a:t>Administrators must ensure that proposals meet the </a:t>
            </a:r>
            <a:r>
              <a:rPr lang="en-US" sz="2000" dirty="0" smtClean="0">
                <a:latin typeface="Calibri" panose="020F0502020204030204" pitchFamily="34" charset="0"/>
                <a:cs typeface="Calibri" panose="020F0502020204030204" pitchFamily="34" charset="0"/>
              </a:rPr>
              <a:t>sponsors’ </a:t>
            </a:r>
            <a:r>
              <a:rPr lang="en-US" sz="2000" dirty="0">
                <a:latin typeface="Calibri" panose="020F0502020204030204" pitchFamily="34" charset="0"/>
                <a:cs typeface="Calibri" panose="020F0502020204030204" pitchFamily="34" charset="0"/>
              </a:rPr>
              <a:t>cost sharing requirements and identify funding sources for both the sponsor-mandated and PI volunteered cost sharing commitments.</a:t>
            </a:r>
          </a:p>
          <a:p>
            <a:endParaRPr lang="en-US" sz="2000" dirty="0"/>
          </a:p>
        </p:txBody>
      </p:sp>
    </p:spTree>
    <p:extLst>
      <p:ext uri="{BB962C8B-B14F-4D97-AF65-F5344CB8AC3E}">
        <p14:creationId xmlns:p14="http://schemas.microsoft.com/office/powerpoint/2010/main" val="218075213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9" name="Shape 9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15</a:t>
            </a:fld>
            <a:endParaRPr lang="en-US" sz="1800" dirty="0">
              <a:solidFill>
                <a:srgbClr val="888888"/>
              </a:solidFill>
              <a:latin typeface="Calibri"/>
              <a:ea typeface="Calibri"/>
              <a:cs typeface="Calibri"/>
              <a:sym typeface="Calibri"/>
            </a:endParaRPr>
          </a:p>
        </p:txBody>
      </p:sp>
      <p:sp>
        <p:nvSpPr>
          <p:cNvPr id="6" name="Round Same Side Corner Rectangle 5"/>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7" name="Title 1"/>
          <p:cNvSpPr txBox="1">
            <a:spLocks/>
          </p:cNvSpPr>
          <p:nvPr/>
        </p:nvSpPr>
        <p:spPr>
          <a:xfrm>
            <a:off x="604685" y="109368"/>
            <a:ext cx="4205854"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Is cost share required?</a:t>
            </a:r>
            <a:endParaRPr lang="en-US" sz="3000" dirty="0">
              <a:solidFill>
                <a:srgbClr val="002060"/>
              </a:solidFill>
            </a:endParaRPr>
          </a:p>
        </p:txBody>
      </p:sp>
      <p:sp>
        <p:nvSpPr>
          <p:cNvPr id="8" name="Round Same Side Corner Rectangle 7"/>
          <p:cNvSpPr/>
          <p:nvPr/>
        </p:nvSpPr>
        <p:spPr>
          <a:xfrm rot="10800000">
            <a:off x="238638" y="-1"/>
            <a:ext cx="366046" cy="836618"/>
          </a:xfrm>
          <a:prstGeom prst="round2SameRect">
            <a:avLst/>
          </a:prstGeom>
          <a:solidFill>
            <a:schemeClr val="accent5">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9" name="Rectangle 8"/>
          <p:cNvSpPr/>
          <p:nvPr/>
        </p:nvSpPr>
        <p:spPr>
          <a:xfrm>
            <a:off x="80524" y="1439001"/>
            <a:ext cx="8339540" cy="468205"/>
          </a:xfrm>
          <a:prstGeom prst="rect">
            <a:avLst/>
          </a:prstGeom>
        </p:spPr>
        <p:txBody>
          <a:bodyPr wrap="square">
            <a:spAutoFit/>
          </a:bodyPr>
          <a:lstStyle/>
          <a:p>
            <a:pPr marL="457200">
              <a:lnSpc>
                <a:spcPct val="107000"/>
              </a:lnSpc>
            </a:pPr>
            <a:r>
              <a:rPr lang="en-US" sz="2400" dirty="0" smtClean="0">
                <a:latin typeface="Open Sans Extrabold" panose="020B0906030804020204" pitchFamily="34" charset="0"/>
                <a:ea typeface="Open Sans Extrabold" panose="020B0906030804020204" pitchFamily="34" charset="0"/>
                <a:cs typeface="Open Sans Extrabold" panose="020B0906030804020204" pitchFamily="34" charset="0"/>
              </a:rPr>
              <a:t>Cost Share considerations</a:t>
            </a:r>
            <a:endParaRPr lang="en-US" sz="2400" dirty="0">
              <a:effectLst/>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2" name="Rectangle 1"/>
          <p:cNvSpPr/>
          <p:nvPr/>
        </p:nvSpPr>
        <p:spPr>
          <a:xfrm>
            <a:off x="614679" y="2027661"/>
            <a:ext cx="8626839" cy="3385542"/>
          </a:xfrm>
          <a:prstGeom prst="rect">
            <a:avLst/>
          </a:prstGeom>
          <a:ln w="76200">
            <a:solidFill>
              <a:schemeClr val="bg1">
                <a:lumMod val="95000"/>
              </a:schemeClr>
            </a:solidFill>
          </a:ln>
        </p:spPr>
        <p:txBody>
          <a:bodyPr wrap="square">
            <a:spAutoFit/>
          </a:bodyPr>
          <a:lstStyle/>
          <a:p>
            <a:pPr marL="342900" lvl="0" indent="-342900">
              <a:lnSpc>
                <a:spcPct val="107000"/>
              </a:lnSpc>
              <a:buFont typeface="+mj-lt"/>
              <a:buAutoNum type="arabicPeriod"/>
              <a:tabLst>
                <a:tab pos="457200" algn="l"/>
                <a:tab pos="685800" algn="l"/>
              </a:tabLst>
            </a:pPr>
            <a:r>
              <a:rPr lang="en-US" sz="2000" dirty="0">
                <a:latin typeface="Calibri" panose="020F0502020204030204" pitchFamily="34" charset="0"/>
                <a:ea typeface="Calibri" panose="020F0502020204030204" pitchFamily="34" charset="0"/>
                <a:cs typeface="Times New Roman" panose="02020603050405020304" pitchFamily="18" charset="0"/>
              </a:rPr>
              <a:t>Is the cost sharing either mandatory or is there persuasive evidence that cost sharing is necessary?</a:t>
            </a:r>
          </a:p>
          <a:p>
            <a:pPr marL="342900" lvl="0" indent="-342900">
              <a:lnSpc>
                <a:spcPct val="107000"/>
              </a:lnSpc>
              <a:buFont typeface="+mj-lt"/>
              <a:buAutoNum type="arabicPeriod"/>
              <a:tabLst>
                <a:tab pos="457200" algn="l"/>
                <a:tab pos="685800" algn="l"/>
              </a:tabLst>
            </a:pPr>
            <a:r>
              <a:rPr lang="en-US" sz="2000" dirty="0">
                <a:latin typeface="Calibri" panose="020F0502020204030204" pitchFamily="34" charset="0"/>
                <a:ea typeface="Calibri" panose="020F0502020204030204" pitchFamily="34" charset="0"/>
                <a:cs typeface="Times New Roman" panose="02020603050405020304" pitchFamily="18" charset="0"/>
              </a:rPr>
              <a:t>Is the cost sharing being proposed directly related and integral to this project?</a:t>
            </a:r>
          </a:p>
          <a:p>
            <a:pPr marL="342900" lvl="0" indent="-342900">
              <a:lnSpc>
                <a:spcPct val="107000"/>
              </a:lnSpc>
              <a:buFont typeface="+mj-lt"/>
              <a:buAutoNum type="arabicPeriod"/>
              <a:tabLst>
                <a:tab pos="457200" algn="l"/>
                <a:tab pos="685800" algn="l"/>
              </a:tabLst>
            </a:pPr>
            <a:r>
              <a:rPr lang="en-US" sz="2000" dirty="0">
                <a:latin typeface="Calibri" panose="020F0502020204030204" pitchFamily="34" charset="0"/>
                <a:ea typeface="Calibri" panose="020F0502020204030204" pitchFamily="34" charset="0"/>
                <a:cs typeface="Times New Roman" panose="02020603050405020304" pitchFamily="18" charset="0"/>
              </a:rPr>
              <a:t>Will it be possible to document the cost sharing for reporting purposes?</a:t>
            </a:r>
          </a:p>
          <a:p>
            <a:pPr marL="342900" lvl="0" indent="-342900">
              <a:lnSpc>
                <a:spcPct val="107000"/>
              </a:lnSpc>
              <a:buFont typeface="+mj-lt"/>
              <a:buAutoNum type="arabicPeriod"/>
              <a:tabLst>
                <a:tab pos="457200" algn="l"/>
                <a:tab pos="685800" algn="l"/>
              </a:tabLst>
            </a:pPr>
            <a:r>
              <a:rPr lang="en-US" sz="2000" dirty="0">
                <a:latin typeface="Calibri" panose="020F0502020204030204" pitchFamily="34" charset="0"/>
                <a:ea typeface="Calibri" panose="020F0502020204030204" pitchFamily="34" charset="0"/>
                <a:cs typeface="Times New Roman" panose="02020603050405020304" pitchFamily="18" charset="0"/>
              </a:rPr>
              <a:t>Is the type and source of cost share being proposed allowed by the sponsor?</a:t>
            </a:r>
          </a:p>
          <a:p>
            <a:pPr marL="342900" lvl="0" indent="-342900">
              <a:lnSpc>
                <a:spcPct val="107000"/>
              </a:lnSpc>
              <a:buFont typeface="+mj-lt"/>
              <a:buAutoNum type="arabicPeriod"/>
              <a:tabLst>
                <a:tab pos="457200" algn="l"/>
                <a:tab pos="685800" algn="l"/>
              </a:tabLst>
            </a:pPr>
            <a:r>
              <a:rPr lang="en-US" sz="2000" dirty="0">
                <a:latin typeface="Calibri" panose="020F0502020204030204" pitchFamily="34" charset="0"/>
                <a:ea typeface="Calibri" panose="020F0502020204030204" pitchFamily="34" charset="0"/>
                <a:cs typeface="Times New Roman" panose="02020603050405020304" pitchFamily="18" charset="0"/>
              </a:rPr>
              <a:t>Will the cost sharing take place within the project period?</a:t>
            </a:r>
          </a:p>
          <a:p>
            <a:pPr marL="342900" lvl="0" indent="-342900">
              <a:lnSpc>
                <a:spcPct val="107000"/>
              </a:lnSpc>
              <a:buFont typeface="+mj-lt"/>
              <a:buAutoNum type="arabicPeriod"/>
              <a:tabLst>
                <a:tab pos="457200" algn="l"/>
                <a:tab pos="685800" algn="l"/>
              </a:tabLst>
            </a:pPr>
            <a:r>
              <a:rPr lang="en-US" sz="2000" dirty="0" smtClean="0">
                <a:latin typeface="Calibri" panose="020F0502020204030204" pitchFamily="34" charset="0"/>
                <a:ea typeface="Calibri" panose="020F0502020204030204" pitchFamily="34" charset="0"/>
                <a:cs typeface="Times New Roman" panose="02020603050405020304" pitchFamily="18" charset="0"/>
              </a:rPr>
              <a:t>Have </a:t>
            </a:r>
            <a:r>
              <a:rPr lang="en-US" sz="2000" dirty="0">
                <a:latin typeface="Calibri" panose="020F0502020204030204" pitchFamily="34" charset="0"/>
                <a:ea typeface="Calibri" panose="020F0502020204030204" pitchFamily="34" charset="0"/>
                <a:cs typeface="Times New Roman" panose="02020603050405020304" pitchFamily="18" charset="0"/>
              </a:rPr>
              <a:t>all University </a:t>
            </a:r>
            <a:r>
              <a:rPr lang="en-US" sz="2000" dirty="0" smtClean="0">
                <a:latin typeface="Calibri" panose="020F0502020204030204" pitchFamily="34" charset="0"/>
                <a:ea typeface="Calibri" panose="020F0502020204030204" pitchFamily="34" charset="0"/>
                <a:cs typeface="Times New Roman" panose="02020603050405020304" pitchFamily="18" charset="0"/>
              </a:rPr>
              <a:t>contributions (including effort) </a:t>
            </a:r>
            <a:r>
              <a:rPr lang="en-US" sz="2000" dirty="0">
                <a:latin typeface="Calibri" panose="020F0502020204030204" pitchFamily="34" charset="0"/>
                <a:ea typeface="Calibri" panose="020F0502020204030204" pitchFamily="34" charset="0"/>
                <a:cs typeface="Times New Roman" panose="02020603050405020304" pitchFamily="18" charset="0"/>
              </a:rPr>
              <a:t>been documented/approved by someone authorized to do so?</a:t>
            </a:r>
          </a:p>
          <a:p>
            <a:pPr marL="342900" lvl="0" indent="-342900">
              <a:lnSpc>
                <a:spcPct val="107000"/>
              </a:lnSpc>
              <a:buFont typeface="+mj-lt"/>
              <a:buAutoNum type="arabicPeriod"/>
              <a:tabLst>
                <a:tab pos="457200" algn="l"/>
                <a:tab pos="685800" algn="l"/>
              </a:tabLst>
            </a:pPr>
            <a:r>
              <a:rPr lang="en-US" sz="2000" dirty="0">
                <a:latin typeface="Calibri" panose="020F0502020204030204" pitchFamily="34" charset="0"/>
                <a:ea typeface="Calibri" panose="020F0502020204030204" pitchFamily="34" charset="0"/>
                <a:cs typeface="Times New Roman" panose="02020603050405020304" pitchFamily="18" charset="0"/>
              </a:rPr>
              <a:t>Have all third party contributions been documented/approved by each organization’s authorized representative</a:t>
            </a:r>
            <a:r>
              <a:rPr lang="en-US" sz="2000" dirty="0" smtClean="0">
                <a:latin typeface="Calibri" panose="020F0502020204030204" pitchFamily="34" charset="0"/>
                <a:ea typeface="Calibri" panose="020F0502020204030204" pitchFamily="34" charset="0"/>
                <a:cs typeface="Times New Roman" panose="02020603050405020304" pitchFamily="18" charset="0"/>
              </a:rPr>
              <a:t>?</a:t>
            </a:r>
          </a:p>
        </p:txBody>
      </p:sp>
      <p:sp>
        <p:nvSpPr>
          <p:cNvPr id="4" name="Rectangle 3"/>
          <p:cNvSpPr/>
          <p:nvPr/>
        </p:nvSpPr>
        <p:spPr>
          <a:xfrm>
            <a:off x="9180443" y="1060307"/>
            <a:ext cx="3011557" cy="999825"/>
          </a:xfrm>
          <a:prstGeom prst="rect">
            <a:avLst/>
          </a:prstGeom>
        </p:spPr>
        <p:txBody>
          <a:bodyPr wrap="square">
            <a:spAutoFit/>
          </a:bodyPr>
          <a:lstStyle/>
          <a:p>
            <a:pPr marL="228600">
              <a:lnSpc>
                <a:spcPct val="107000"/>
              </a:lnSpc>
              <a:spcAft>
                <a:spcPts val="800"/>
              </a:spcAft>
            </a:pPr>
            <a:r>
              <a:rPr lang="en-US" dirty="0">
                <a:latin typeface="Cooper Black" panose="0208090404030B020404" pitchFamily="18" charset="0"/>
                <a:ea typeface="Calibri" panose="020F0502020204030204" pitchFamily="34" charset="0"/>
                <a:cs typeface="Times New Roman" panose="02020603050405020304" pitchFamily="18" charset="0"/>
              </a:rPr>
              <a:t>If the answer </a:t>
            </a:r>
            <a:r>
              <a:rPr lang="en-US" dirty="0" smtClean="0">
                <a:latin typeface="Cooper Black" panose="0208090404030B020404" pitchFamily="18" charset="0"/>
                <a:ea typeface="Calibri" panose="020F0502020204030204" pitchFamily="34" charset="0"/>
                <a:cs typeface="Times New Roman" panose="02020603050405020304" pitchFamily="18" charset="0"/>
              </a:rPr>
              <a:t>is “No” to any of these questions, </a:t>
            </a:r>
            <a:r>
              <a:rPr lang="en-US" dirty="0">
                <a:latin typeface="Cooper Black" panose="0208090404030B020404" pitchFamily="18" charset="0"/>
                <a:ea typeface="Calibri" panose="020F0502020204030204" pitchFamily="34" charset="0"/>
                <a:cs typeface="Times New Roman" panose="02020603050405020304" pitchFamily="18" charset="0"/>
              </a:rPr>
              <a:t>cost sharing should not be included in the proposal.</a:t>
            </a:r>
          </a:p>
        </p:txBody>
      </p:sp>
      <p:pic>
        <p:nvPicPr>
          <p:cNvPr id="10" name="Picture 9" descr="Arrow Turn Left · Free vector graphic on Pixabay"/>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artisticLineDrawing/>
                    </a14:imgEffect>
                  </a14:imgLayer>
                </a14:imgProps>
              </a:ext>
              <a:ext uri="{28A0092B-C50C-407E-A947-70E740481C1C}">
                <a14:useLocalDpi xmlns:a14="http://schemas.microsoft.com/office/drawing/2010/main" val="0"/>
              </a:ext>
            </a:extLst>
          </a:blip>
          <a:stretch>
            <a:fillRect/>
          </a:stretch>
        </p:blipFill>
        <p:spPr>
          <a:xfrm rot="21325526">
            <a:off x="9554073" y="2086366"/>
            <a:ext cx="1119841" cy="1119112"/>
          </a:xfrm>
          <a:prstGeom prst="rect">
            <a:avLst/>
          </a:prstGeom>
        </p:spPr>
      </p:pic>
    </p:spTree>
    <p:extLst>
      <p:ext uri="{BB962C8B-B14F-4D97-AF65-F5344CB8AC3E}">
        <p14:creationId xmlns:p14="http://schemas.microsoft.com/office/powerpoint/2010/main" val="155159308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9" name="Shape 9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16</a:t>
            </a:fld>
            <a:endParaRPr lang="en-US" sz="1800" dirty="0">
              <a:solidFill>
                <a:srgbClr val="888888"/>
              </a:solidFill>
              <a:latin typeface="Calibri"/>
              <a:ea typeface="Calibri"/>
              <a:cs typeface="Calibri"/>
              <a:sym typeface="Calibri"/>
            </a:endParaRPr>
          </a:p>
        </p:txBody>
      </p:sp>
      <p:sp>
        <p:nvSpPr>
          <p:cNvPr id="6" name="Round Same Side Corner Rectangle 5"/>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7" name="Title 1"/>
          <p:cNvSpPr txBox="1">
            <a:spLocks/>
          </p:cNvSpPr>
          <p:nvPr/>
        </p:nvSpPr>
        <p:spPr>
          <a:xfrm>
            <a:off x="614679" y="182189"/>
            <a:ext cx="8439925"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Follow sponsor guidelines regarding cost share</a:t>
            </a:r>
            <a:endParaRPr lang="en-US" sz="3000" dirty="0">
              <a:solidFill>
                <a:srgbClr val="002060"/>
              </a:solidFill>
            </a:endParaRPr>
          </a:p>
        </p:txBody>
      </p:sp>
      <p:sp>
        <p:nvSpPr>
          <p:cNvPr id="8" name="Round Same Side Corner Rectangle 7"/>
          <p:cNvSpPr/>
          <p:nvPr/>
        </p:nvSpPr>
        <p:spPr>
          <a:xfrm rot="10800000">
            <a:off x="238638" y="-1"/>
            <a:ext cx="366046" cy="836618"/>
          </a:xfrm>
          <a:prstGeom prst="round2SameRect">
            <a:avLst/>
          </a:prstGeom>
          <a:solidFill>
            <a:schemeClr val="accent5">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2" name="Rectangle 1"/>
          <p:cNvSpPr/>
          <p:nvPr/>
        </p:nvSpPr>
        <p:spPr>
          <a:xfrm>
            <a:off x="820146" y="2362654"/>
            <a:ext cx="5880538" cy="2246769"/>
          </a:xfrm>
          <a:prstGeom prst="rect">
            <a:avLst/>
          </a:prstGeom>
        </p:spPr>
        <p:txBody>
          <a:bodyPr wrap="square">
            <a:spAutoFit/>
          </a:bodyPr>
          <a:lstStyle/>
          <a:p>
            <a:pPr marL="457200" lvl="2" indent="-457200">
              <a:buFont typeface="Arial" panose="020B0604020202020204" pitchFamily="34" charset="0"/>
              <a:buChar char="•"/>
            </a:pPr>
            <a:r>
              <a:rPr lang="en-US" sz="2000" b="1" dirty="0" smtClean="0">
                <a:latin typeface="Calibri" panose="020F0502020204030204" pitchFamily="34" charset="0"/>
                <a:ea typeface="Calibri" panose="020F0502020204030204" pitchFamily="34" charset="0"/>
                <a:cs typeface="Times New Roman" panose="02020603050405020304" pitchFamily="18" charset="0"/>
              </a:rPr>
              <a:t>NSF</a:t>
            </a:r>
            <a:r>
              <a:rPr lang="en-US" sz="2000" dirty="0" smtClean="0">
                <a:latin typeface="Calibri" panose="020F0502020204030204" pitchFamily="34" charset="0"/>
                <a:ea typeface="Calibri" panose="020F0502020204030204" pitchFamily="34" charset="0"/>
                <a:cs typeface="Times New Roman" panose="02020603050405020304" pitchFamily="18" charset="0"/>
              </a:rPr>
              <a:t> (National </a:t>
            </a:r>
            <a:r>
              <a:rPr lang="en-US" sz="2000" dirty="0">
                <a:latin typeface="Calibri" panose="020F0502020204030204" pitchFamily="34" charset="0"/>
                <a:ea typeface="Calibri" panose="020F0502020204030204" pitchFamily="34" charset="0"/>
                <a:cs typeface="Times New Roman" panose="02020603050405020304" pitchFamily="18" charset="0"/>
              </a:rPr>
              <a:t>Science </a:t>
            </a:r>
            <a:r>
              <a:rPr lang="en-US" sz="2000" dirty="0" smtClean="0">
                <a:latin typeface="Calibri" panose="020F0502020204030204" pitchFamily="34" charset="0"/>
                <a:ea typeface="Calibri" panose="020F0502020204030204" pitchFamily="34" charset="0"/>
                <a:cs typeface="Times New Roman" panose="02020603050405020304" pitchFamily="18" charset="0"/>
              </a:rPr>
              <a:t>Foundation) p</a:t>
            </a:r>
            <a:r>
              <a:rPr lang="en-US" sz="2000" dirty="0" smtClean="0">
                <a:latin typeface="Calibri" panose="020F0502020204030204" pitchFamily="34" charset="0"/>
                <a:ea typeface="Permanent Marker" panose="02000000000000000000" pitchFamily="2" charset="0"/>
                <a:cs typeface="Calibri" panose="020F0502020204030204" pitchFamily="34" charset="0"/>
              </a:rPr>
              <a:t>rohibits </a:t>
            </a:r>
            <a:r>
              <a:rPr lang="en-US" sz="2000" dirty="0">
                <a:latin typeface="Calibri" panose="020F0502020204030204" pitchFamily="34" charset="0"/>
                <a:ea typeface="Permanent Marker" panose="02000000000000000000" pitchFamily="2" charset="0"/>
                <a:cs typeface="Calibri" panose="020F0502020204030204" pitchFamily="34" charset="0"/>
              </a:rPr>
              <a:t>voluntary </a:t>
            </a:r>
            <a:r>
              <a:rPr lang="en-US" sz="2000" dirty="0" smtClean="0">
                <a:latin typeface="Calibri" panose="020F0502020204030204" pitchFamily="34" charset="0"/>
                <a:ea typeface="Permanent Marker" panose="02000000000000000000" pitchFamily="2" charset="0"/>
                <a:cs typeface="Calibri" panose="020F0502020204030204" pitchFamily="34" charset="0"/>
              </a:rPr>
              <a:t>committed cost sharing</a:t>
            </a:r>
            <a:endParaRPr lang="en-US" sz="2000" dirty="0">
              <a:latin typeface="Calibri" panose="020F0502020204030204" pitchFamily="34" charset="0"/>
              <a:ea typeface="Permanent Marker" panose="02000000000000000000" pitchFamily="2" charset="0"/>
              <a:cs typeface="Calibri" panose="020F0502020204030204" pitchFamily="34" charset="0"/>
            </a:endParaRPr>
          </a:p>
          <a:p>
            <a:pPr marL="457200" lvl="2" indent="-457200">
              <a:buFont typeface="Arial" panose="020B0604020202020204" pitchFamily="34" charset="0"/>
              <a:buChar char="•"/>
            </a:pPr>
            <a:r>
              <a:rPr lang="en-US" sz="2000" dirty="0" smtClean="0">
                <a:latin typeface="Calibri" panose="020F0502020204030204" pitchFamily="34" charset="0"/>
                <a:ea typeface="Permanent Marker" panose="02000000000000000000" pitchFamily="2" charset="0"/>
                <a:cs typeface="Calibri" panose="020F0502020204030204" pitchFamily="34" charset="0"/>
              </a:rPr>
              <a:t>List resources in “Facilities</a:t>
            </a:r>
            <a:r>
              <a:rPr lang="en-US" sz="2000" dirty="0">
                <a:latin typeface="Calibri" panose="020F0502020204030204" pitchFamily="34" charset="0"/>
                <a:ea typeface="Permanent Marker" panose="02000000000000000000" pitchFamily="2" charset="0"/>
                <a:cs typeface="Calibri" panose="020F0502020204030204" pitchFamily="34" charset="0"/>
              </a:rPr>
              <a:t>, Equipment and Other Resources” section of proposal</a:t>
            </a:r>
          </a:p>
          <a:p>
            <a:pPr marL="457200" lvl="2" indent="-457200">
              <a:buFont typeface="Arial" panose="020B0604020202020204" pitchFamily="34" charset="0"/>
              <a:buChar char="•"/>
            </a:pPr>
            <a:r>
              <a:rPr lang="en-US" sz="2000" dirty="0">
                <a:latin typeface="Calibri" panose="020F0502020204030204" pitchFamily="34" charset="0"/>
                <a:ea typeface="Permanent Marker" panose="02000000000000000000" pitchFamily="2" charset="0"/>
                <a:cs typeface="Calibri" panose="020F0502020204030204" pitchFamily="34" charset="0"/>
              </a:rPr>
              <a:t>Description should be </a:t>
            </a:r>
            <a:r>
              <a:rPr lang="en-US" sz="2000" dirty="0" smtClean="0">
                <a:latin typeface="Calibri" panose="020F0502020204030204" pitchFamily="34" charset="0"/>
                <a:ea typeface="Permanent Marker" panose="02000000000000000000" pitchFamily="2" charset="0"/>
                <a:cs typeface="Calibri" panose="020F0502020204030204" pitchFamily="34" charset="0"/>
              </a:rPr>
              <a:t>narrative</a:t>
            </a:r>
          </a:p>
          <a:p>
            <a:pPr marL="457200" lvl="2" indent="-457200">
              <a:buFont typeface="Arial" panose="020B0604020202020204" pitchFamily="34" charset="0"/>
              <a:buChar char="•"/>
            </a:pPr>
            <a:r>
              <a:rPr lang="en-US" sz="2000" dirty="0" smtClean="0">
                <a:latin typeface="Calibri" panose="020F0502020204030204" pitchFamily="34" charset="0"/>
                <a:ea typeface="Permanent Marker" panose="02000000000000000000" pitchFamily="2" charset="0"/>
                <a:cs typeface="Calibri" panose="020F0502020204030204" pitchFamily="34" charset="0"/>
              </a:rPr>
              <a:t>Mandatory </a:t>
            </a:r>
            <a:r>
              <a:rPr lang="en-US" sz="2000" dirty="0">
                <a:latin typeface="Calibri" panose="020F0502020204030204" pitchFamily="34" charset="0"/>
                <a:ea typeface="Permanent Marker" panose="02000000000000000000" pitchFamily="2" charset="0"/>
                <a:cs typeface="Calibri" panose="020F0502020204030204" pitchFamily="34" charset="0"/>
              </a:rPr>
              <a:t>cost sharing only if explicitly authorized by NSF </a:t>
            </a:r>
            <a:r>
              <a:rPr lang="en-US" sz="2000" dirty="0" smtClean="0">
                <a:latin typeface="Calibri" panose="020F0502020204030204" pitchFamily="34" charset="0"/>
                <a:ea typeface="Permanent Marker" panose="02000000000000000000" pitchFamily="2" charset="0"/>
                <a:cs typeface="Calibri" panose="020F0502020204030204" pitchFamily="34" charset="0"/>
              </a:rPr>
              <a:t>Director</a:t>
            </a:r>
            <a:endParaRPr lang="en-US" sz="3200" dirty="0">
              <a:latin typeface="Permanent Marker" panose="02000000000000000000" pitchFamily="2" charset="0"/>
              <a:ea typeface="Permanent Marker" panose="02000000000000000000" pitchFamily="2" charset="0"/>
            </a:endParaRPr>
          </a:p>
        </p:txBody>
      </p:sp>
      <p:sp>
        <p:nvSpPr>
          <p:cNvPr id="11" name="Rectangle 10"/>
          <p:cNvSpPr/>
          <p:nvPr/>
        </p:nvSpPr>
        <p:spPr>
          <a:xfrm>
            <a:off x="238637" y="1120798"/>
            <a:ext cx="6462047" cy="1080296"/>
          </a:xfrm>
          <a:prstGeom prst="rect">
            <a:avLst/>
          </a:prstGeom>
        </p:spPr>
        <p:txBody>
          <a:bodyPr wrap="square">
            <a:spAutoFit/>
          </a:bodyPr>
          <a:lstStyle/>
          <a:p>
            <a:pPr marL="457200" lvl="1">
              <a:lnSpc>
                <a:spcPct val="107000"/>
              </a:lnSpc>
            </a:pPr>
            <a:r>
              <a:rPr lang="en-US" sz="2000" dirty="0" smtClean="0">
                <a:latin typeface="Calibri" panose="020F0502020204030204" pitchFamily="34" charset="0"/>
                <a:ea typeface="Calibri" panose="020F0502020204030204" pitchFamily="34" charset="0"/>
                <a:cs typeface="Times New Roman" panose="02020603050405020304" pitchFamily="18" charset="0"/>
              </a:rPr>
              <a:t>Sponsor guidelines will specify if cost sharing is required or allowed, and if so where it should be included in the proposal</a:t>
            </a:r>
            <a:endParaRPr lang="en-US" sz="2000" dirty="0">
              <a:latin typeface="Calibri" panose="020F0502020204030204" pitchFamily="34" charset="0"/>
              <a:ea typeface="Calibri" panose="020F0502020204030204" pitchFamily="34" charset="0"/>
              <a:cs typeface="Times New Roman" panose="02020603050405020304" pitchFamily="18" charset="0"/>
            </a:endParaRPr>
          </a:p>
        </p:txBody>
      </p:sp>
      <p:sp>
        <p:nvSpPr>
          <p:cNvPr id="12" name="Rounded Rectangle 11"/>
          <p:cNvSpPr/>
          <p:nvPr/>
        </p:nvSpPr>
        <p:spPr>
          <a:xfrm>
            <a:off x="6700685" y="1660946"/>
            <a:ext cx="5118538" cy="3886200"/>
          </a:xfrm>
          <a:prstGeom prst="round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800" dirty="0" smtClean="0">
                <a:solidFill>
                  <a:schemeClr val="tx1"/>
                </a:solidFill>
                <a:latin typeface="Open Sans Extrabold" panose="020B0906030804020204" pitchFamily="34" charset="0"/>
                <a:ea typeface="Open Sans Extrabold" panose="020B0906030804020204" pitchFamily="34" charset="0"/>
                <a:cs typeface="Open Sans Extrabold" panose="020B0906030804020204" pitchFamily="34" charset="0"/>
              </a:rPr>
              <a:t>Example</a:t>
            </a:r>
          </a:p>
          <a:p>
            <a:pPr algn="ctr"/>
            <a:endParaRPr lang="en-US" sz="2800" dirty="0">
              <a:solidFill>
                <a:schemeClr val="tx1"/>
              </a:solidFill>
              <a:latin typeface="Permanent Marker" panose="02000000000000000000" pitchFamily="2" charset="0"/>
              <a:ea typeface="Permanent Marker" panose="02000000000000000000" pitchFamily="2" charset="0"/>
              <a:cs typeface="Times New Roman" panose="02020603050405020304" pitchFamily="18" charset="0"/>
            </a:endParaRPr>
          </a:p>
          <a:p>
            <a:pPr algn="ctr"/>
            <a:r>
              <a:rPr lang="en-US" sz="2000" b="1"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NSF</a:t>
            </a:r>
            <a:r>
              <a:rPr lang="en-US" sz="20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en-US"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programs </a:t>
            </a:r>
            <a:r>
              <a:rPr lang="en-US" sz="20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with </a:t>
            </a:r>
            <a:r>
              <a:rPr lang="en-US"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mandatory cost sharing: I-Corps, Major Research Instrumentation Program, Robert Noyce Scholarship Program, Engineering Research Centers, Experimental Program to Stimulate Competitive Research, SBIR, </a:t>
            </a:r>
            <a:r>
              <a:rPr lang="en-US" sz="20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STTR</a:t>
            </a:r>
          </a:p>
          <a:p>
            <a:pPr algn="ctr"/>
            <a:endParaRPr lang="en-US" sz="20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algn="ctr"/>
            <a:r>
              <a:rPr lang="en-US" sz="20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In these instances cost share is included on “line M” of proposal budget</a:t>
            </a:r>
            <a:endParaRPr lang="en-US" sz="20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13" name="Picture 12" descr="Arrow Turn Left · Free vector graphic on Pixabay"/>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artisticLineDrawing/>
                    </a14:imgEffect>
                  </a14:imgLayer>
                </a14:imgProps>
              </a:ext>
              <a:ext uri="{28A0092B-C50C-407E-A947-70E740481C1C}">
                <a14:useLocalDpi xmlns:a14="http://schemas.microsoft.com/office/drawing/2010/main" val="0"/>
              </a:ext>
            </a:extLst>
          </a:blip>
          <a:stretch>
            <a:fillRect/>
          </a:stretch>
        </p:blipFill>
        <p:spPr>
          <a:xfrm rot="7662897" flipV="1">
            <a:off x="5583074" y="3476156"/>
            <a:ext cx="1281974" cy="1281139"/>
          </a:xfrm>
          <a:prstGeom prst="rect">
            <a:avLst/>
          </a:prstGeom>
        </p:spPr>
      </p:pic>
      <p:pic>
        <p:nvPicPr>
          <p:cNvPr id="3" name="Picture 2" descr="National Science Foundation - Wikipedia"/>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52426" y="1251757"/>
            <a:ext cx="1434548" cy="1434548"/>
          </a:xfrm>
          <a:prstGeom prst="rect">
            <a:avLst/>
          </a:prstGeom>
        </p:spPr>
      </p:pic>
    </p:spTree>
    <p:extLst>
      <p:ext uri="{BB962C8B-B14F-4D97-AF65-F5344CB8AC3E}">
        <p14:creationId xmlns:p14="http://schemas.microsoft.com/office/powerpoint/2010/main" val="135145187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9" name="Shape 9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17</a:t>
            </a:fld>
            <a:endParaRPr lang="en-US" sz="1800" dirty="0">
              <a:solidFill>
                <a:srgbClr val="888888"/>
              </a:solidFill>
              <a:latin typeface="Calibri"/>
              <a:ea typeface="Calibri"/>
              <a:cs typeface="Calibri"/>
              <a:sym typeface="Calibri"/>
            </a:endParaRPr>
          </a:p>
        </p:txBody>
      </p:sp>
      <p:sp>
        <p:nvSpPr>
          <p:cNvPr id="6" name="Round Same Side Corner Rectangle 5"/>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7" name="Title 1"/>
          <p:cNvSpPr txBox="1">
            <a:spLocks/>
          </p:cNvSpPr>
          <p:nvPr/>
        </p:nvSpPr>
        <p:spPr>
          <a:xfrm>
            <a:off x="604685" y="109368"/>
            <a:ext cx="7505645"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NSF Example</a:t>
            </a:r>
            <a:endParaRPr lang="en-US" sz="3000" dirty="0">
              <a:solidFill>
                <a:srgbClr val="002060"/>
              </a:solidFill>
            </a:endParaRPr>
          </a:p>
        </p:txBody>
      </p:sp>
      <p:sp>
        <p:nvSpPr>
          <p:cNvPr id="8" name="Round Same Side Corner Rectangle 7"/>
          <p:cNvSpPr/>
          <p:nvPr/>
        </p:nvSpPr>
        <p:spPr>
          <a:xfrm rot="10800000">
            <a:off x="238638" y="-1"/>
            <a:ext cx="366046" cy="836618"/>
          </a:xfrm>
          <a:prstGeom prst="round2SameRect">
            <a:avLst/>
          </a:prstGeom>
          <a:solidFill>
            <a:schemeClr val="accent5">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pic>
        <p:nvPicPr>
          <p:cNvPr id="2" name="Picture 1"/>
          <p:cNvPicPr>
            <a:picLocks noChangeAspect="1"/>
          </p:cNvPicPr>
          <p:nvPr/>
        </p:nvPicPr>
        <p:blipFill>
          <a:blip r:embed="rId3"/>
          <a:stretch>
            <a:fillRect/>
          </a:stretch>
        </p:blipFill>
        <p:spPr>
          <a:xfrm>
            <a:off x="604684" y="2051265"/>
            <a:ext cx="5991718" cy="3655115"/>
          </a:xfrm>
          <a:prstGeom prst="rect">
            <a:avLst/>
          </a:prstGeom>
          <a:ln>
            <a:noFill/>
          </a:ln>
          <a:effectLst>
            <a:outerShdw blurRad="190500" algn="tl" rotWithShape="0">
              <a:srgbClr val="000000">
                <a:alpha val="70000"/>
              </a:srgbClr>
            </a:outerShdw>
          </a:effectLst>
        </p:spPr>
      </p:pic>
      <p:pic>
        <p:nvPicPr>
          <p:cNvPr id="4" name="Picture 3"/>
          <p:cNvPicPr>
            <a:picLocks noChangeAspect="1"/>
          </p:cNvPicPr>
          <p:nvPr/>
        </p:nvPicPr>
        <p:blipFill>
          <a:blip r:embed="rId4"/>
          <a:stretch>
            <a:fillRect/>
          </a:stretch>
        </p:blipFill>
        <p:spPr>
          <a:xfrm>
            <a:off x="5784574" y="4012187"/>
            <a:ext cx="5753594" cy="1797998"/>
          </a:xfrm>
          <a:prstGeom prst="rect">
            <a:avLst/>
          </a:prstGeom>
          <a:ln>
            <a:noFill/>
          </a:ln>
          <a:effectLst>
            <a:outerShdw blurRad="190500" algn="tl" rotWithShape="0">
              <a:srgbClr val="000000">
                <a:alpha val="70000"/>
              </a:srgbClr>
            </a:outerShdw>
          </a:effectLst>
        </p:spPr>
      </p:pic>
      <p:pic>
        <p:nvPicPr>
          <p:cNvPr id="5" name="Picture 4"/>
          <p:cNvPicPr>
            <a:picLocks noChangeAspect="1"/>
          </p:cNvPicPr>
          <p:nvPr/>
        </p:nvPicPr>
        <p:blipFill>
          <a:blip r:embed="rId5"/>
          <a:stretch>
            <a:fillRect/>
          </a:stretch>
        </p:blipFill>
        <p:spPr>
          <a:xfrm>
            <a:off x="3238499" y="852085"/>
            <a:ext cx="8115300" cy="1095375"/>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25760580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18</a:t>
            </a:fld>
            <a:endParaRPr lang="en-US" sz="1800" dirty="0">
              <a:solidFill>
                <a:srgbClr val="888888"/>
              </a:solidFill>
              <a:latin typeface="Calibri"/>
              <a:ea typeface="Calibri"/>
              <a:cs typeface="Calibri"/>
              <a:sym typeface="Calibri"/>
            </a:endParaRPr>
          </a:p>
        </p:txBody>
      </p:sp>
      <p:sp>
        <p:nvSpPr>
          <p:cNvPr id="9" name="Round Same Side Corner Rectangle 8"/>
          <p:cNvSpPr/>
          <p:nvPr/>
        </p:nvSpPr>
        <p:spPr>
          <a:xfrm rot="10800000">
            <a:off x="614679" y="3432"/>
            <a:ext cx="10923489" cy="848652"/>
          </a:xfrm>
          <a:prstGeom prst="round2SameRect">
            <a:avLst/>
          </a:prstGeom>
          <a:solidFill>
            <a:schemeClr val="bg1">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10" name="Title 1"/>
          <p:cNvSpPr txBox="1">
            <a:spLocks/>
          </p:cNvSpPr>
          <p:nvPr/>
        </p:nvSpPr>
        <p:spPr>
          <a:xfrm>
            <a:off x="604685" y="109368"/>
            <a:ext cx="5261277"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bg1"/>
                </a:solidFill>
              </a:rPr>
              <a:t>BREAKOUT ROOM ACTIVITY</a:t>
            </a:r>
            <a:endParaRPr lang="en-US" sz="3000" dirty="0">
              <a:solidFill>
                <a:schemeClr val="bg1"/>
              </a:solidFill>
            </a:endParaRPr>
          </a:p>
        </p:txBody>
      </p:sp>
      <p:sp>
        <p:nvSpPr>
          <p:cNvPr id="11" name="Round Same Side Corner Rectangle 10"/>
          <p:cNvSpPr/>
          <p:nvPr/>
        </p:nvSpPr>
        <p:spPr>
          <a:xfrm rot="10800000">
            <a:off x="238638" y="-1"/>
            <a:ext cx="366046" cy="836618"/>
          </a:xfrm>
          <a:prstGeom prst="round2SameRect">
            <a:avLst/>
          </a:prstGeom>
          <a:solidFill>
            <a:schemeClr val="accent6"/>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pic>
        <p:nvPicPr>
          <p:cNvPr id="7" name="Picture 6" descr="File:Creative-Tail-People-women.svg - Wikimedia Common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10600" y="2173932"/>
            <a:ext cx="2091442" cy="2091442"/>
          </a:xfrm>
          <a:prstGeom prst="rect">
            <a:avLst/>
          </a:prstGeom>
        </p:spPr>
      </p:pic>
      <p:graphicFrame>
        <p:nvGraphicFramePr>
          <p:cNvPr id="3" name="Diagram 2"/>
          <p:cNvGraphicFramePr/>
          <p:nvPr>
            <p:extLst>
              <p:ext uri="{D42A27DB-BD31-4B8C-83A1-F6EECF244321}">
                <p14:modId xmlns:p14="http://schemas.microsoft.com/office/powerpoint/2010/main" val="100802246"/>
              </p:ext>
            </p:extLst>
          </p:nvPr>
        </p:nvGraphicFramePr>
        <p:xfrm>
          <a:off x="3250949" y="2274228"/>
          <a:ext cx="5650948" cy="361379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2" name="Rectangle 11"/>
          <p:cNvSpPr/>
          <p:nvPr/>
        </p:nvSpPr>
        <p:spPr>
          <a:xfrm>
            <a:off x="614679" y="1249730"/>
            <a:ext cx="8287218" cy="830997"/>
          </a:xfrm>
          <a:prstGeom prst="rect">
            <a:avLst/>
          </a:prstGeom>
        </p:spPr>
        <p:txBody>
          <a:bodyPr wrap="square">
            <a:spAutoFit/>
          </a:bodyPr>
          <a:lstStyle/>
          <a:p>
            <a:r>
              <a:rPr lang="en-US" sz="2400" dirty="0" smtClean="0">
                <a:latin typeface="Calibri" panose="020F0502020204030204" pitchFamily="34" charset="0"/>
                <a:ea typeface="Calibri" panose="020F0502020204030204" pitchFamily="34" charset="0"/>
                <a:cs typeface="Times New Roman" panose="02020603050405020304" pitchFamily="18" charset="0"/>
              </a:rPr>
              <a:t>Review the following three case studies (p. 3) with your group and determine whether cost share is required in each case.</a:t>
            </a:r>
          </a:p>
        </p:txBody>
      </p:sp>
      <p:sp>
        <p:nvSpPr>
          <p:cNvPr id="2" name="Rectangle 1"/>
          <p:cNvSpPr/>
          <p:nvPr/>
        </p:nvSpPr>
        <p:spPr>
          <a:xfrm>
            <a:off x="614680" y="2196521"/>
            <a:ext cx="3354420" cy="2677656"/>
          </a:xfrm>
          <a:prstGeom prst="rect">
            <a:avLst/>
          </a:prstGeom>
        </p:spPr>
        <p:txBody>
          <a:bodyPr wrap="square">
            <a:spAutoFit/>
          </a:bodyPr>
          <a:lstStyle/>
          <a:p>
            <a:r>
              <a:rPr lang="en-US" sz="2400" dirty="0">
                <a:latin typeface="Calibri" panose="020F0502020204030204" pitchFamily="34" charset="0"/>
                <a:ea typeface="Calibri" panose="020F0502020204030204" pitchFamily="34" charset="0"/>
                <a:cs typeface="Times New Roman" panose="02020603050405020304" pitchFamily="18" charset="0"/>
              </a:rPr>
              <a:t>You will get </a:t>
            </a:r>
            <a:r>
              <a:rPr lang="en-US" sz="2400" dirty="0" smtClean="0">
                <a:latin typeface="Calibri" panose="020F0502020204030204" pitchFamily="34" charset="0"/>
                <a:ea typeface="Calibri" panose="020F0502020204030204" pitchFamily="34" charset="0"/>
                <a:cs typeface="Times New Roman" panose="02020603050405020304" pitchFamily="18" charset="0"/>
              </a:rPr>
              <a:t>10-15 </a:t>
            </a:r>
            <a:r>
              <a:rPr lang="en-US" sz="2400" dirty="0">
                <a:latin typeface="Calibri" panose="020F0502020204030204" pitchFamily="34" charset="0"/>
                <a:ea typeface="Calibri" panose="020F0502020204030204" pitchFamily="34" charset="0"/>
                <a:cs typeface="Times New Roman" panose="02020603050405020304" pitchFamily="18" charset="0"/>
              </a:rPr>
              <a:t>minutes and we will prompt </a:t>
            </a:r>
            <a:r>
              <a:rPr lang="en-US" sz="2400" dirty="0" smtClean="0">
                <a:latin typeface="Calibri" panose="020F0502020204030204" pitchFamily="34" charset="0"/>
                <a:ea typeface="Calibri" panose="020F0502020204030204" pitchFamily="34" charset="0"/>
                <a:cs typeface="Times New Roman" panose="02020603050405020304" pitchFamily="18" charset="0"/>
              </a:rPr>
              <a:t>you when you should be moving on to the next case study to make sure you respond to all of them. </a:t>
            </a:r>
            <a:endParaRPr lang="en-US" sz="2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9089294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19</a:t>
            </a:fld>
            <a:endParaRPr lang="en-US" sz="1800" dirty="0">
              <a:solidFill>
                <a:srgbClr val="888888"/>
              </a:solidFill>
              <a:latin typeface="Calibri"/>
              <a:ea typeface="Calibri"/>
              <a:cs typeface="Calibri"/>
              <a:sym typeface="Calibri"/>
            </a:endParaRPr>
          </a:p>
        </p:txBody>
      </p:sp>
      <p:sp>
        <p:nvSpPr>
          <p:cNvPr id="9" name="Round Same Side Corner Rectangle 8"/>
          <p:cNvSpPr/>
          <p:nvPr/>
        </p:nvSpPr>
        <p:spPr>
          <a:xfrm rot="10800000">
            <a:off x="614679" y="3432"/>
            <a:ext cx="10923489" cy="848652"/>
          </a:xfrm>
          <a:prstGeom prst="round2SameRect">
            <a:avLst/>
          </a:prstGeom>
          <a:solidFill>
            <a:schemeClr val="bg1">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10" name="Title 1"/>
          <p:cNvSpPr txBox="1">
            <a:spLocks/>
          </p:cNvSpPr>
          <p:nvPr/>
        </p:nvSpPr>
        <p:spPr>
          <a:xfrm>
            <a:off x="604685" y="109368"/>
            <a:ext cx="5261277"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bg1"/>
                </a:solidFill>
              </a:rPr>
              <a:t>Case Study A  </a:t>
            </a:r>
            <a:endParaRPr lang="en-US" sz="3000" dirty="0">
              <a:solidFill>
                <a:schemeClr val="bg1"/>
              </a:solidFill>
            </a:endParaRPr>
          </a:p>
        </p:txBody>
      </p:sp>
      <p:sp>
        <p:nvSpPr>
          <p:cNvPr id="11" name="Round Same Side Corner Rectangle 10"/>
          <p:cNvSpPr/>
          <p:nvPr/>
        </p:nvSpPr>
        <p:spPr>
          <a:xfrm rot="10800000">
            <a:off x="238638" y="-1"/>
            <a:ext cx="366046" cy="836618"/>
          </a:xfrm>
          <a:prstGeom prst="round2SameRect">
            <a:avLst/>
          </a:prstGeom>
          <a:solidFill>
            <a:schemeClr val="accent6"/>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2" name="Rectangle 1"/>
          <p:cNvSpPr/>
          <p:nvPr/>
        </p:nvSpPr>
        <p:spPr>
          <a:xfrm>
            <a:off x="604683" y="997778"/>
            <a:ext cx="7851253" cy="461665"/>
          </a:xfrm>
          <a:prstGeom prst="rect">
            <a:avLst/>
          </a:prstGeom>
        </p:spPr>
        <p:txBody>
          <a:bodyPr wrap="square">
            <a:spAutoFit/>
          </a:bodyPr>
          <a:lstStyle/>
          <a:p>
            <a:r>
              <a:rPr lang="en-US" sz="2400" dirty="0" smtClean="0">
                <a:latin typeface="Calibri" panose="020F0502020204030204" pitchFamily="34" charset="0"/>
                <a:ea typeface="Calibri" panose="020F0502020204030204" pitchFamily="34" charset="0"/>
                <a:cs typeface="Times New Roman" panose="02020603050405020304" pitchFamily="18" charset="0"/>
              </a:rPr>
              <a:t>Analyze the following scenario and discuss in small groups.</a:t>
            </a:r>
          </a:p>
        </p:txBody>
      </p:sp>
      <p:sp>
        <p:nvSpPr>
          <p:cNvPr id="8" name="Rounded Rectangle 7"/>
          <p:cNvSpPr/>
          <p:nvPr/>
        </p:nvSpPr>
        <p:spPr>
          <a:xfrm>
            <a:off x="1328211" y="1708941"/>
            <a:ext cx="9496424" cy="3786054"/>
          </a:xfrm>
          <a:prstGeom prst="round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457200">
              <a:lnSpc>
                <a:spcPct val="107000"/>
              </a:lnSpc>
              <a:spcAft>
                <a:spcPts val="800"/>
              </a:spcAft>
            </a:pPr>
            <a:r>
              <a:rPr lang="en-US" sz="28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PI is applying for a small </a:t>
            </a:r>
            <a:r>
              <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rPr>
              <a:t>foundation </a:t>
            </a:r>
            <a:r>
              <a:rPr lang="en-US" sz="28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award. There is </a:t>
            </a:r>
            <a:r>
              <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rPr>
              <a:t>no specific language that they require cost </a:t>
            </a:r>
            <a:r>
              <a:rPr lang="en-US" sz="28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share in the RFA. A lab tech’s salary </a:t>
            </a:r>
            <a:r>
              <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rPr>
              <a:t>would be too great a portion of the awarded amount so PI wants to volunteer </a:t>
            </a:r>
            <a:r>
              <a:rPr lang="en-US" sz="28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lab tech’s hours and use the funds for supplies and equipment. </a:t>
            </a:r>
            <a:endPar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n-US" sz="2800" b="1"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According to the list of considerations, what would you recommend to the PI?</a:t>
            </a:r>
            <a:endParaRPr lang="en-US" sz="2800" b="1"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12" name="Picture 11" descr="Can iBooks Work for Distance Learning? [Webinar Recording ..."/>
          <p:cNvPicPr>
            <a:picLocks noChangeAspect="1"/>
          </p:cNvPicPr>
          <p:nvPr/>
        </p:nvPicPr>
        <p:blipFill>
          <a:blip r:embed="rId3">
            <a:extLst>
              <a:ext uri="{BEBA8EAE-BF5A-486C-A8C5-ECC9F3942E4B}">
                <a14:imgProps xmlns:a14="http://schemas.microsoft.com/office/drawing/2010/main">
                  <a14:imgLayer r:embed="rId4">
                    <a14:imgEffect>
                      <a14:artisticCrisscrossEtching/>
                    </a14:imgEffect>
                  </a14:imgLayer>
                </a14:imgProps>
              </a:ext>
              <a:ext uri="{28A0092B-C50C-407E-A947-70E740481C1C}">
                <a14:useLocalDpi xmlns:a14="http://schemas.microsoft.com/office/drawing/2010/main" val="0"/>
              </a:ext>
            </a:extLst>
          </a:blip>
          <a:stretch>
            <a:fillRect/>
          </a:stretch>
        </p:blipFill>
        <p:spPr>
          <a:xfrm>
            <a:off x="421660" y="1539379"/>
            <a:ext cx="1553839" cy="1553839"/>
          </a:xfrm>
          <a:prstGeom prst="rect">
            <a:avLst/>
          </a:prstGeom>
        </p:spPr>
      </p:pic>
    </p:spTree>
    <p:extLst>
      <p:ext uri="{BB962C8B-B14F-4D97-AF65-F5344CB8AC3E}">
        <p14:creationId xmlns:p14="http://schemas.microsoft.com/office/powerpoint/2010/main" val="376905118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20</a:t>
            </a:fld>
            <a:endParaRPr lang="en-US" sz="1800" dirty="0">
              <a:solidFill>
                <a:srgbClr val="888888"/>
              </a:solidFill>
              <a:latin typeface="Calibri"/>
              <a:ea typeface="Calibri"/>
              <a:cs typeface="Calibri"/>
              <a:sym typeface="Calibri"/>
            </a:endParaRPr>
          </a:p>
        </p:txBody>
      </p:sp>
      <p:sp>
        <p:nvSpPr>
          <p:cNvPr id="9" name="Round Same Side Corner Rectangle 8"/>
          <p:cNvSpPr/>
          <p:nvPr/>
        </p:nvSpPr>
        <p:spPr>
          <a:xfrm rot="10800000">
            <a:off x="614679" y="3432"/>
            <a:ext cx="10923489" cy="848652"/>
          </a:xfrm>
          <a:prstGeom prst="round2SameRect">
            <a:avLst/>
          </a:prstGeom>
          <a:solidFill>
            <a:schemeClr val="bg1">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10" name="Title 1"/>
          <p:cNvSpPr txBox="1">
            <a:spLocks/>
          </p:cNvSpPr>
          <p:nvPr/>
        </p:nvSpPr>
        <p:spPr>
          <a:xfrm>
            <a:off x="604685" y="109368"/>
            <a:ext cx="5261277"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bg1"/>
                </a:solidFill>
              </a:rPr>
              <a:t>Case Study A  </a:t>
            </a:r>
            <a:r>
              <a:rPr lang="en-US" sz="3000" dirty="0" smtClean="0">
                <a:solidFill>
                  <a:srgbClr val="FF0000"/>
                </a:solidFill>
              </a:rPr>
              <a:t>ANSWER</a:t>
            </a:r>
            <a:endParaRPr lang="en-US" sz="3000" dirty="0">
              <a:solidFill>
                <a:srgbClr val="FF0000"/>
              </a:solidFill>
            </a:endParaRPr>
          </a:p>
        </p:txBody>
      </p:sp>
      <p:sp>
        <p:nvSpPr>
          <p:cNvPr id="11" name="Round Same Side Corner Rectangle 10"/>
          <p:cNvSpPr/>
          <p:nvPr/>
        </p:nvSpPr>
        <p:spPr>
          <a:xfrm rot="10800000">
            <a:off x="238638" y="-1"/>
            <a:ext cx="366046" cy="836618"/>
          </a:xfrm>
          <a:prstGeom prst="round2SameRect">
            <a:avLst/>
          </a:prstGeom>
          <a:solidFill>
            <a:schemeClr val="accent6"/>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2" name="Rectangle 1"/>
          <p:cNvSpPr/>
          <p:nvPr/>
        </p:nvSpPr>
        <p:spPr>
          <a:xfrm>
            <a:off x="604683" y="997778"/>
            <a:ext cx="7851253" cy="461665"/>
          </a:xfrm>
          <a:prstGeom prst="rect">
            <a:avLst/>
          </a:prstGeom>
        </p:spPr>
        <p:txBody>
          <a:bodyPr wrap="square">
            <a:spAutoFit/>
          </a:bodyPr>
          <a:lstStyle/>
          <a:p>
            <a:r>
              <a:rPr lang="en-US" sz="2400" dirty="0" smtClean="0">
                <a:latin typeface="Calibri" panose="020F0502020204030204" pitchFamily="34" charset="0"/>
                <a:ea typeface="Calibri" panose="020F0502020204030204" pitchFamily="34" charset="0"/>
                <a:cs typeface="Times New Roman" panose="02020603050405020304" pitchFamily="18" charset="0"/>
              </a:rPr>
              <a:t>Analyze the following scenario and discuss in small groups.</a:t>
            </a:r>
          </a:p>
        </p:txBody>
      </p:sp>
      <p:sp>
        <p:nvSpPr>
          <p:cNvPr id="8" name="Rounded Rectangle 7"/>
          <p:cNvSpPr/>
          <p:nvPr/>
        </p:nvSpPr>
        <p:spPr>
          <a:xfrm>
            <a:off x="1328211" y="1708941"/>
            <a:ext cx="9496424" cy="3786054"/>
          </a:xfrm>
          <a:prstGeom prst="round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457200">
              <a:lnSpc>
                <a:spcPct val="107000"/>
              </a:lnSpc>
              <a:spcAft>
                <a:spcPts val="800"/>
              </a:spcAft>
            </a:pPr>
            <a:r>
              <a:rPr lang="en-US" sz="28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PI is applying for a small </a:t>
            </a:r>
            <a:r>
              <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rPr>
              <a:t>foundation </a:t>
            </a:r>
            <a:r>
              <a:rPr lang="en-US" sz="28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award. There is </a:t>
            </a:r>
            <a:r>
              <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rPr>
              <a:t>no specific language that they require cost </a:t>
            </a:r>
            <a:r>
              <a:rPr lang="en-US" sz="28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share in the RFA. A lab tech’s salary </a:t>
            </a:r>
            <a:r>
              <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rPr>
              <a:t>would be too great a portion of the awarded amount so PI wants to volunteer </a:t>
            </a:r>
            <a:r>
              <a:rPr lang="en-US" sz="28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lab tech’s hours and use the funds for supplies and equipment. </a:t>
            </a:r>
            <a:endPar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n-US" sz="2800" b="1"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According to the list of considerations, what would you recommend to the PI</a:t>
            </a:r>
            <a:r>
              <a:rPr lang="en-US" sz="2800" b="1"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en-US" sz="2800"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Voluntary Uncommitted; </a:t>
            </a:r>
            <a:r>
              <a:rPr lang="en-US" sz="2800"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PI should remain silent; not committed; not put on PAR</a:t>
            </a:r>
            <a:endParaRPr lang="en-US" sz="2800" b="1"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12" name="Picture 11" descr="Can iBooks Work for Distance Learning? [Webinar Recording ..."/>
          <p:cNvPicPr>
            <a:picLocks noChangeAspect="1"/>
          </p:cNvPicPr>
          <p:nvPr/>
        </p:nvPicPr>
        <p:blipFill>
          <a:blip r:embed="rId3">
            <a:extLst>
              <a:ext uri="{BEBA8EAE-BF5A-486C-A8C5-ECC9F3942E4B}">
                <a14:imgProps xmlns:a14="http://schemas.microsoft.com/office/drawing/2010/main">
                  <a14:imgLayer r:embed="rId4">
                    <a14:imgEffect>
                      <a14:artisticCrisscrossEtching/>
                    </a14:imgEffect>
                  </a14:imgLayer>
                </a14:imgProps>
              </a:ext>
              <a:ext uri="{28A0092B-C50C-407E-A947-70E740481C1C}">
                <a14:useLocalDpi xmlns:a14="http://schemas.microsoft.com/office/drawing/2010/main" val="0"/>
              </a:ext>
            </a:extLst>
          </a:blip>
          <a:stretch>
            <a:fillRect/>
          </a:stretch>
        </p:blipFill>
        <p:spPr>
          <a:xfrm>
            <a:off x="421660" y="1539379"/>
            <a:ext cx="1553839" cy="1553839"/>
          </a:xfrm>
          <a:prstGeom prst="rect">
            <a:avLst/>
          </a:prstGeom>
        </p:spPr>
      </p:pic>
    </p:spTree>
    <p:extLst>
      <p:ext uri="{BB962C8B-B14F-4D97-AF65-F5344CB8AC3E}">
        <p14:creationId xmlns:p14="http://schemas.microsoft.com/office/powerpoint/2010/main" val="338484919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21</a:t>
            </a:fld>
            <a:endParaRPr lang="en-US" sz="1800" dirty="0">
              <a:solidFill>
                <a:srgbClr val="888888"/>
              </a:solidFill>
              <a:latin typeface="Calibri"/>
              <a:ea typeface="Calibri"/>
              <a:cs typeface="Calibri"/>
              <a:sym typeface="Calibri"/>
            </a:endParaRPr>
          </a:p>
        </p:txBody>
      </p:sp>
      <p:sp>
        <p:nvSpPr>
          <p:cNvPr id="9" name="Round Same Side Corner Rectangle 8"/>
          <p:cNvSpPr/>
          <p:nvPr/>
        </p:nvSpPr>
        <p:spPr>
          <a:xfrm rot="10800000">
            <a:off x="614679" y="3432"/>
            <a:ext cx="10923489" cy="848652"/>
          </a:xfrm>
          <a:prstGeom prst="round2SameRect">
            <a:avLst/>
          </a:prstGeom>
          <a:solidFill>
            <a:schemeClr val="bg1">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10" name="Title 1"/>
          <p:cNvSpPr txBox="1">
            <a:spLocks/>
          </p:cNvSpPr>
          <p:nvPr/>
        </p:nvSpPr>
        <p:spPr>
          <a:xfrm>
            <a:off x="604685" y="109368"/>
            <a:ext cx="5261277"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bg1"/>
                </a:solidFill>
              </a:rPr>
              <a:t>Case Study </a:t>
            </a:r>
            <a:r>
              <a:rPr lang="en-US" sz="3000" dirty="0" smtClean="0">
                <a:solidFill>
                  <a:schemeClr val="bg1"/>
                </a:solidFill>
              </a:rPr>
              <a:t>B</a:t>
            </a:r>
            <a:endParaRPr lang="en-US" sz="3000" dirty="0">
              <a:solidFill>
                <a:srgbClr val="FF0000"/>
              </a:solidFill>
            </a:endParaRPr>
          </a:p>
        </p:txBody>
      </p:sp>
      <p:sp>
        <p:nvSpPr>
          <p:cNvPr id="11" name="Round Same Side Corner Rectangle 10"/>
          <p:cNvSpPr/>
          <p:nvPr/>
        </p:nvSpPr>
        <p:spPr>
          <a:xfrm rot="10800000">
            <a:off x="238638" y="-1"/>
            <a:ext cx="366046" cy="836618"/>
          </a:xfrm>
          <a:prstGeom prst="round2SameRect">
            <a:avLst/>
          </a:prstGeom>
          <a:solidFill>
            <a:schemeClr val="accent6"/>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2" name="Rectangle 1"/>
          <p:cNvSpPr/>
          <p:nvPr/>
        </p:nvSpPr>
        <p:spPr>
          <a:xfrm>
            <a:off x="614678" y="1154775"/>
            <a:ext cx="7886525" cy="830997"/>
          </a:xfrm>
          <a:prstGeom prst="rect">
            <a:avLst/>
          </a:prstGeom>
        </p:spPr>
        <p:txBody>
          <a:bodyPr wrap="square">
            <a:spAutoFit/>
          </a:bodyPr>
          <a:lstStyle/>
          <a:p>
            <a:r>
              <a:rPr lang="en-US" sz="2400" dirty="0">
                <a:latin typeface="Calibri" panose="020F0502020204030204" pitchFamily="34" charset="0"/>
                <a:ea typeface="Calibri" panose="020F0502020204030204" pitchFamily="34" charset="0"/>
                <a:cs typeface="Times New Roman" panose="02020603050405020304" pitchFamily="18" charset="0"/>
              </a:rPr>
              <a:t>Analyze the following scenario and discuss in small groups.</a:t>
            </a:r>
          </a:p>
          <a:p>
            <a:endParaRPr lang="en-US" sz="2400" dirty="0"/>
          </a:p>
        </p:txBody>
      </p:sp>
      <p:sp>
        <p:nvSpPr>
          <p:cNvPr id="8" name="Rounded Rectangle 7"/>
          <p:cNvSpPr/>
          <p:nvPr/>
        </p:nvSpPr>
        <p:spPr>
          <a:xfrm>
            <a:off x="1424440" y="1668380"/>
            <a:ext cx="9467632" cy="4381081"/>
          </a:xfrm>
          <a:prstGeom prst="round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457200" lvl="1">
              <a:lnSpc>
                <a:spcPct val="107000"/>
              </a:lnSpc>
              <a:spcAft>
                <a:spcPts val="800"/>
              </a:spcAft>
            </a:pPr>
            <a:r>
              <a:rPr lang="en-US" sz="26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PI from CAS is applying for a DHHS Award. The language in the RFA states they require matching. PI </a:t>
            </a:r>
            <a:r>
              <a:rPr lang="en-US" sz="2600" dirty="0">
                <a:solidFill>
                  <a:schemeClr val="tx1"/>
                </a:solidFill>
                <a:latin typeface="Calibri" panose="020F0502020204030204" pitchFamily="34" charset="0"/>
                <a:ea typeface="Calibri" panose="020F0502020204030204" pitchFamily="34" charset="0"/>
                <a:cs typeface="Times New Roman" panose="02020603050405020304" pitchFamily="18" charset="0"/>
              </a:rPr>
              <a:t>suggests that travel he has planned prior to the project start date is relevant to the research and can be used as cost share, in addition </a:t>
            </a:r>
            <a:r>
              <a:rPr lang="en-US" sz="26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the PI proposes to use equipment purchases and a gift </a:t>
            </a:r>
            <a:r>
              <a:rPr lang="en-US" sz="2600" dirty="0">
                <a:solidFill>
                  <a:schemeClr val="tx1"/>
                </a:solidFill>
                <a:latin typeface="Calibri" panose="020F0502020204030204" pitchFamily="34" charset="0"/>
                <a:ea typeface="Calibri" panose="020F0502020204030204" pitchFamily="34" charset="0"/>
                <a:cs typeface="Times New Roman" panose="02020603050405020304" pitchFamily="18" charset="0"/>
              </a:rPr>
              <a:t>account </a:t>
            </a:r>
            <a:r>
              <a:rPr lang="en-US" sz="26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to </a:t>
            </a:r>
            <a:r>
              <a:rPr lang="en-US" sz="2600" dirty="0">
                <a:solidFill>
                  <a:schemeClr val="tx1"/>
                </a:solidFill>
                <a:latin typeface="Calibri" panose="020F0502020204030204" pitchFamily="34" charset="0"/>
                <a:ea typeface="Calibri" panose="020F0502020204030204" pitchFamily="34" charset="0"/>
                <a:cs typeface="Times New Roman" panose="02020603050405020304" pitchFamily="18" charset="0"/>
              </a:rPr>
              <a:t>fund the remaining cost share</a:t>
            </a:r>
            <a:endParaRPr lang="en-US" sz="26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457200" lvl="1">
              <a:lnSpc>
                <a:spcPct val="107000"/>
              </a:lnSpc>
              <a:spcAft>
                <a:spcPts val="800"/>
              </a:spcAft>
            </a:pPr>
            <a:r>
              <a:rPr lang="en-US" sz="2600" b="1"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Is cost share required? What do you think of the PI’s plan?  </a:t>
            </a:r>
            <a:endParaRPr lang="en-US" sz="2600" b="1"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12" name="Picture 11" descr="Can iBooks Work for Distance Learning? [Webinar Recording ..."/>
          <p:cNvPicPr>
            <a:picLocks noChangeAspect="1"/>
          </p:cNvPicPr>
          <p:nvPr/>
        </p:nvPicPr>
        <p:blipFill>
          <a:blip r:embed="rId3">
            <a:extLst>
              <a:ext uri="{BEBA8EAE-BF5A-486C-A8C5-ECC9F3942E4B}">
                <a14:imgProps xmlns:a14="http://schemas.microsoft.com/office/drawing/2010/main">
                  <a14:imgLayer r:embed="rId4">
                    <a14:imgEffect>
                      <a14:artisticCrisscrossEtching/>
                    </a14:imgEffect>
                  </a14:imgLayer>
                </a14:imgProps>
              </a:ext>
              <a:ext uri="{28A0092B-C50C-407E-A947-70E740481C1C}">
                <a14:useLocalDpi xmlns:a14="http://schemas.microsoft.com/office/drawing/2010/main" val="0"/>
              </a:ext>
            </a:extLst>
          </a:blip>
          <a:stretch>
            <a:fillRect/>
          </a:stretch>
        </p:blipFill>
        <p:spPr>
          <a:xfrm>
            <a:off x="421660" y="1668380"/>
            <a:ext cx="1553839" cy="1553839"/>
          </a:xfrm>
          <a:prstGeom prst="rect">
            <a:avLst/>
          </a:prstGeom>
        </p:spPr>
      </p:pic>
    </p:spTree>
    <p:extLst>
      <p:ext uri="{BB962C8B-B14F-4D97-AF65-F5344CB8AC3E}">
        <p14:creationId xmlns:p14="http://schemas.microsoft.com/office/powerpoint/2010/main" val="34888421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22</a:t>
            </a:fld>
            <a:endParaRPr lang="en-US" sz="1800" dirty="0">
              <a:solidFill>
                <a:srgbClr val="888888"/>
              </a:solidFill>
              <a:latin typeface="Calibri"/>
              <a:ea typeface="Calibri"/>
              <a:cs typeface="Calibri"/>
              <a:sym typeface="Calibri"/>
            </a:endParaRPr>
          </a:p>
        </p:txBody>
      </p:sp>
      <p:sp>
        <p:nvSpPr>
          <p:cNvPr id="9" name="Round Same Side Corner Rectangle 8"/>
          <p:cNvSpPr/>
          <p:nvPr/>
        </p:nvSpPr>
        <p:spPr>
          <a:xfrm rot="10800000">
            <a:off x="614679" y="3432"/>
            <a:ext cx="10923489" cy="848652"/>
          </a:xfrm>
          <a:prstGeom prst="round2SameRect">
            <a:avLst/>
          </a:prstGeom>
          <a:solidFill>
            <a:schemeClr val="bg1">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10" name="Title 1"/>
          <p:cNvSpPr txBox="1">
            <a:spLocks/>
          </p:cNvSpPr>
          <p:nvPr/>
        </p:nvSpPr>
        <p:spPr>
          <a:xfrm>
            <a:off x="604685" y="109368"/>
            <a:ext cx="5261277"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bg1"/>
                </a:solidFill>
              </a:rPr>
              <a:t>Case Study B </a:t>
            </a:r>
            <a:r>
              <a:rPr lang="en-US" sz="3000" dirty="0" smtClean="0">
                <a:solidFill>
                  <a:schemeClr val="bg1"/>
                </a:solidFill>
              </a:rPr>
              <a:t> </a:t>
            </a:r>
            <a:r>
              <a:rPr lang="en-US" sz="3000" dirty="0" smtClean="0">
                <a:solidFill>
                  <a:srgbClr val="FF0000"/>
                </a:solidFill>
              </a:rPr>
              <a:t>ANSWER</a:t>
            </a:r>
            <a:endParaRPr lang="en-US" sz="3000" dirty="0">
              <a:solidFill>
                <a:srgbClr val="FF0000"/>
              </a:solidFill>
            </a:endParaRPr>
          </a:p>
        </p:txBody>
      </p:sp>
      <p:sp>
        <p:nvSpPr>
          <p:cNvPr id="11" name="Round Same Side Corner Rectangle 10"/>
          <p:cNvSpPr/>
          <p:nvPr/>
        </p:nvSpPr>
        <p:spPr>
          <a:xfrm rot="10800000">
            <a:off x="238638" y="-1"/>
            <a:ext cx="366046" cy="836618"/>
          </a:xfrm>
          <a:prstGeom prst="round2SameRect">
            <a:avLst/>
          </a:prstGeom>
          <a:solidFill>
            <a:schemeClr val="accent6"/>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2" name="Rectangle 1"/>
          <p:cNvSpPr/>
          <p:nvPr/>
        </p:nvSpPr>
        <p:spPr>
          <a:xfrm>
            <a:off x="614678" y="1154775"/>
            <a:ext cx="7886525" cy="830997"/>
          </a:xfrm>
          <a:prstGeom prst="rect">
            <a:avLst/>
          </a:prstGeom>
        </p:spPr>
        <p:txBody>
          <a:bodyPr wrap="square">
            <a:spAutoFit/>
          </a:bodyPr>
          <a:lstStyle/>
          <a:p>
            <a:r>
              <a:rPr lang="en-US" sz="2400" dirty="0">
                <a:latin typeface="Calibri" panose="020F0502020204030204" pitchFamily="34" charset="0"/>
                <a:ea typeface="Calibri" panose="020F0502020204030204" pitchFamily="34" charset="0"/>
                <a:cs typeface="Times New Roman" panose="02020603050405020304" pitchFamily="18" charset="0"/>
              </a:rPr>
              <a:t>Analyze the following scenario and discuss in small groups.</a:t>
            </a:r>
          </a:p>
          <a:p>
            <a:endParaRPr lang="en-US" sz="2400" dirty="0"/>
          </a:p>
        </p:txBody>
      </p:sp>
      <p:sp>
        <p:nvSpPr>
          <p:cNvPr id="8" name="Rounded Rectangle 7"/>
          <p:cNvSpPr/>
          <p:nvPr/>
        </p:nvSpPr>
        <p:spPr>
          <a:xfrm>
            <a:off x="1424440" y="1668380"/>
            <a:ext cx="9467632" cy="4381081"/>
          </a:xfrm>
          <a:prstGeom prst="round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457200" lvl="1">
              <a:lnSpc>
                <a:spcPct val="107000"/>
              </a:lnSpc>
              <a:spcAft>
                <a:spcPts val="800"/>
              </a:spcAft>
            </a:pPr>
            <a:r>
              <a:rPr lang="en-US" sz="26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PI from CAS is applying for a DHHS Award. The language in the RFA states they require matching. PI </a:t>
            </a:r>
            <a:r>
              <a:rPr lang="en-US" sz="2600" dirty="0">
                <a:solidFill>
                  <a:schemeClr val="tx1"/>
                </a:solidFill>
                <a:latin typeface="Calibri" panose="020F0502020204030204" pitchFamily="34" charset="0"/>
                <a:ea typeface="Calibri" panose="020F0502020204030204" pitchFamily="34" charset="0"/>
                <a:cs typeface="Times New Roman" panose="02020603050405020304" pitchFamily="18" charset="0"/>
              </a:rPr>
              <a:t>suggests that travel he has planned prior to the project start date is relevant to the research and can be used as cost share, in addition </a:t>
            </a:r>
            <a:r>
              <a:rPr lang="en-US" sz="26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the PI proposes to use equipment purchases and a gift </a:t>
            </a:r>
            <a:r>
              <a:rPr lang="en-US" sz="2600" dirty="0">
                <a:solidFill>
                  <a:schemeClr val="tx1"/>
                </a:solidFill>
                <a:latin typeface="Calibri" panose="020F0502020204030204" pitchFamily="34" charset="0"/>
                <a:ea typeface="Calibri" panose="020F0502020204030204" pitchFamily="34" charset="0"/>
                <a:cs typeface="Times New Roman" panose="02020603050405020304" pitchFamily="18" charset="0"/>
              </a:rPr>
              <a:t>account </a:t>
            </a:r>
            <a:r>
              <a:rPr lang="en-US" sz="26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to </a:t>
            </a:r>
            <a:r>
              <a:rPr lang="en-US" sz="2600" dirty="0">
                <a:solidFill>
                  <a:schemeClr val="tx1"/>
                </a:solidFill>
                <a:latin typeface="Calibri" panose="020F0502020204030204" pitchFamily="34" charset="0"/>
                <a:ea typeface="Calibri" panose="020F0502020204030204" pitchFamily="34" charset="0"/>
                <a:cs typeface="Times New Roman" panose="02020603050405020304" pitchFamily="18" charset="0"/>
              </a:rPr>
              <a:t>fund the remaining cost share</a:t>
            </a:r>
            <a:endParaRPr lang="en-US" sz="26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457200" lvl="1">
              <a:lnSpc>
                <a:spcPct val="107000"/>
              </a:lnSpc>
              <a:spcAft>
                <a:spcPts val="800"/>
              </a:spcAft>
            </a:pPr>
            <a:r>
              <a:rPr lang="en-US" sz="2600" b="1"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Is cost share required? What do you think of the PI’s plan?  </a:t>
            </a:r>
            <a:endParaRPr lang="en-US" sz="2600" b="1"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457200" lvl="1">
              <a:lnSpc>
                <a:spcPct val="107000"/>
              </a:lnSpc>
              <a:spcAft>
                <a:spcPts val="800"/>
              </a:spcAft>
            </a:pPr>
            <a:r>
              <a:rPr lang="en-US" sz="2000"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Cost share is mandatory; travel is unallowable (not during the period of performance); 3 summer months require Provost approval; equipment is allowable as cost share; can use gift account with general accounting approval</a:t>
            </a:r>
            <a:endParaRPr lang="en-US" sz="2000" b="1"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12" name="Picture 11" descr="Can iBooks Work for Distance Learning? [Webinar Recording ..."/>
          <p:cNvPicPr>
            <a:picLocks noChangeAspect="1"/>
          </p:cNvPicPr>
          <p:nvPr/>
        </p:nvPicPr>
        <p:blipFill>
          <a:blip r:embed="rId3">
            <a:extLst>
              <a:ext uri="{BEBA8EAE-BF5A-486C-A8C5-ECC9F3942E4B}">
                <a14:imgProps xmlns:a14="http://schemas.microsoft.com/office/drawing/2010/main">
                  <a14:imgLayer r:embed="rId4">
                    <a14:imgEffect>
                      <a14:artisticCrisscrossEtching/>
                    </a14:imgEffect>
                  </a14:imgLayer>
                </a14:imgProps>
              </a:ext>
              <a:ext uri="{28A0092B-C50C-407E-A947-70E740481C1C}">
                <a14:useLocalDpi xmlns:a14="http://schemas.microsoft.com/office/drawing/2010/main" val="0"/>
              </a:ext>
            </a:extLst>
          </a:blip>
          <a:stretch>
            <a:fillRect/>
          </a:stretch>
        </p:blipFill>
        <p:spPr>
          <a:xfrm>
            <a:off x="421660" y="1668380"/>
            <a:ext cx="1553839" cy="1553839"/>
          </a:xfrm>
          <a:prstGeom prst="rect">
            <a:avLst/>
          </a:prstGeom>
        </p:spPr>
      </p:pic>
    </p:spTree>
    <p:extLst>
      <p:ext uri="{BB962C8B-B14F-4D97-AF65-F5344CB8AC3E}">
        <p14:creationId xmlns:p14="http://schemas.microsoft.com/office/powerpoint/2010/main" val="286289540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23</a:t>
            </a:fld>
            <a:endParaRPr lang="en-US" sz="1800" dirty="0">
              <a:solidFill>
                <a:srgbClr val="888888"/>
              </a:solidFill>
              <a:latin typeface="Calibri"/>
              <a:ea typeface="Calibri"/>
              <a:cs typeface="Calibri"/>
              <a:sym typeface="Calibri"/>
            </a:endParaRPr>
          </a:p>
        </p:txBody>
      </p:sp>
      <p:sp>
        <p:nvSpPr>
          <p:cNvPr id="9" name="Round Same Side Corner Rectangle 8"/>
          <p:cNvSpPr/>
          <p:nvPr/>
        </p:nvSpPr>
        <p:spPr>
          <a:xfrm rot="10800000">
            <a:off x="614679" y="3432"/>
            <a:ext cx="10923489" cy="848652"/>
          </a:xfrm>
          <a:prstGeom prst="round2SameRect">
            <a:avLst/>
          </a:prstGeom>
          <a:solidFill>
            <a:schemeClr val="bg1">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10" name="Title 1"/>
          <p:cNvSpPr txBox="1">
            <a:spLocks/>
          </p:cNvSpPr>
          <p:nvPr/>
        </p:nvSpPr>
        <p:spPr>
          <a:xfrm>
            <a:off x="604685" y="109368"/>
            <a:ext cx="5261277"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bg1"/>
                </a:solidFill>
              </a:rPr>
              <a:t>Case Study C </a:t>
            </a:r>
            <a:endParaRPr lang="en-US" sz="3000" dirty="0">
              <a:solidFill>
                <a:schemeClr val="bg1"/>
              </a:solidFill>
            </a:endParaRPr>
          </a:p>
        </p:txBody>
      </p:sp>
      <p:sp>
        <p:nvSpPr>
          <p:cNvPr id="11" name="Round Same Side Corner Rectangle 10"/>
          <p:cNvSpPr/>
          <p:nvPr/>
        </p:nvSpPr>
        <p:spPr>
          <a:xfrm rot="10800000">
            <a:off x="238638" y="-1"/>
            <a:ext cx="366046" cy="836618"/>
          </a:xfrm>
          <a:prstGeom prst="round2SameRect">
            <a:avLst/>
          </a:prstGeom>
          <a:solidFill>
            <a:schemeClr val="accent6"/>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2" name="Rectangle 1"/>
          <p:cNvSpPr/>
          <p:nvPr/>
        </p:nvSpPr>
        <p:spPr>
          <a:xfrm>
            <a:off x="614679" y="1150338"/>
            <a:ext cx="7904632" cy="830997"/>
          </a:xfrm>
          <a:prstGeom prst="rect">
            <a:avLst/>
          </a:prstGeom>
        </p:spPr>
        <p:txBody>
          <a:bodyPr wrap="square">
            <a:spAutoFit/>
          </a:bodyPr>
          <a:lstStyle/>
          <a:p>
            <a:r>
              <a:rPr lang="en-US" sz="2400" dirty="0">
                <a:latin typeface="Calibri" panose="020F0502020204030204" pitchFamily="34" charset="0"/>
                <a:ea typeface="Calibri" panose="020F0502020204030204" pitchFamily="34" charset="0"/>
                <a:cs typeface="Times New Roman" panose="02020603050405020304" pitchFamily="18" charset="0"/>
              </a:rPr>
              <a:t>Analyze the following scenario and discuss in small groups.</a:t>
            </a:r>
          </a:p>
          <a:p>
            <a:endParaRPr lang="en-US" sz="2400" dirty="0"/>
          </a:p>
        </p:txBody>
      </p:sp>
      <p:sp>
        <p:nvSpPr>
          <p:cNvPr id="8" name="Rounded Rectangle 7"/>
          <p:cNvSpPr/>
          <p:nvPr/>
        </p:nvSpPr>
        <p:spPr>
          <a:xfrm>
            <a:off x="1600253" y="1749850"/>
            <a:ext cx="8952340" cy="3895950"/>
          </a:xfrm>
          <a:prstGeom prst="round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457200" lvl="1">
              <a:lnSpc>
                <a:spcPct val="107000"/>
              </a:lnSpc>
              <a:spcAft>
                <a:spcPts val="800"/>
              </a:spcAft>
            </a:pPr>
            <a:r>
              <a:rPr lang="en-US" sz="36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PI is applying for a </a:t>
            </a:r>
            <a:r>
              <a:rPr lang="en-US" sz="3600" dirty="0">
                <a:solidFill>
                  <a:schemeClr val="tx1"/>
                </a:solidFill>
                <a:latin typeface="Calibri" panose="020F0502020204030204" pitchFamily="34" charset="0"/>
                <a:ea typeface="Calibri" panose="020F0502020204030204" pitchFamily="34" charset="0"/>
                <a:cs typeface="Times New Roman" panose="02020603050405020304" pitchFamily="18" charset="0"/>
              </a:rPr>
              <a:t>HRSA </a:t>
            </a:r>
            <a:r>
              <a:rPr lang="en-US" sz="36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award, F&amp;A is not capped by the sponsor but the PI would like to reduce the F&amp;A to 20% to fit total cost cap. </a:t>
            </a:r>
            <a:r>
              <a:rPr lang="en-US" sz="3600" b="1"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What kind of cost share would this be? Is</a:t>
            </a:r>
            <a:r>
              <a:rPr lang="en-US" sz="36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en-US" sz="3600" b="1"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this </a:t>
            </a:r>
            <a:r>
              <a:rPr lang="en-US" sz="3600" b="1" dirty="0">
                <a:solidFill>
                  <a:schemeClr val="tx1"/>
                </a:solidFill>
                <a:latin typeface="Calibri" panose="020F0502020204030204" pitchFamily="34" charset="0"/>
                <a:ea typeface="Calibri" panose="020F0502020204030204" pitchFamily="34" charset="0"/>
                <a:cs typeface="Times New Roman" panose="02020603050405020304" pitchFamily="18" charset="0"/>
              </a:rPr>
              <a:t>allowable</a:t>
            </a:r>
            <a:r>
              <a:rPr lang="en-US" sz="3600" b="1"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 </a:t>
            </a:r>
          </a:p>
        </p:txBody>
      </p:sp>
      <p:pic>
        <p:nvPicPr>
          <p:cNvPr id="12" name="Picture 11" descr="Can iBooks Work for Distance Learning? [Webinar Recording ..."/>
          <p:cNvPicPr>
            <a:picLocks noChangeAspect="1"/>
          </p:cNvPicPr>
          <p:nvPr/>
        </p:nvPicPr>
        <p:blipFill>
          <a:blip r:embed="rId3">
            <a:extLst>
              <a:ext uri="{BEBA8EAE-BF5A-486C-A8C5-ECC9F3942E4B}">
                <a14:imgProps xmlns:a14="http://schemas.microsoft.com/office/drawing/2010/main">
                  <a14:imgLayer r:embed="rId4">
                    <a14:imgEffect>
                      <a14:artisticCrisscrossEtching/>
                    </a14:imgEffect>
                  </a14:imgLayer>
                </a14:imgProps>
              </a:ext>
              <a:ext uri="{28A0092B-C50C-407E-A947-70E740481C1C}">
                <a14:useLocalDpi xmlns:a14="http://schemas.microsoft.com/office/drawing/2010/main" val="0"/>
              </a:ext>
            </a:extLst>
          </a:blip>
          <a:stretch>
            <a:fillRect/>
          </a:stretch>
        </p:blipFill>
        <p:spPr>
          <a:xfrm>
            <a:off x="421660" y="1668380"/>
            <a:ext cx="1553839" cy="1553839"/>
          </a:xfrm>
          <a:prstGeom prst="rect">
            <a:avLst/>
          </a:prstGeom>
        </p:spPr>
      </p:pic>
    </p:spTree>
    <p:extLst>
      <p:ext uri="{BB962C8B-B14F-4D97-AF65-F5344CB8AC3E}">
        <p14:creationId xmlns:p14="http://schemas.microsoft.com/office/powerpoint/2010/main" val="411484722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24</a:t>
            </a:fld>
            <a:endParaRPr lang="en-US" sz="1800" dirty="0">
              <a:solidFill>
                <a:srgbClr val="888888"/>
              </a:solidFill>
              <a:latin typeface="Calibri"/>
              <a:ea typeface="Calibri"/>
              <a:cs typeface="Calibri"/>
              <a:sym typeface="Calibri"/>
            </a:endParaRPr>
          </a:p>
        </p:txBody>
      </p:sp>
      <p:sp>
        <p:nvSpPr>
          <p:cNvPr id="9" name="Round Same Side Corner Rectangle 8"/>
          <p:cNvSpPr/>
          <p:nvPr/>
        </p:nvSpPr>
        <p:spPr>
          <a:xfrm rot="10800000">
            <a:off x="614679" y="3432"/>
            <a:ext cx="10923489" cy="848652"/>
          </a:xfrm>
          <a:prstGeom prst="round2SameRect">
            <a:avLst/>
          </a:prstGeom>
          <a:solidFill>
            <a:schemeClr val="bg1">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10" name="Title 1"/>
          <p:cNvSpPr txBox="1">
            <a:spLocks/>
          </p:cNvSpPr>
          <p:nvPr/>
        </p:nvSpPr>
        <p:spPr>
          <a:xfrm>
            <a:off x="604685" y="109368"/>
            <a:ext cx="5261277"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bg1"/>
                </a:solidFill>
              </a:rPr>
              <a:t>Case Study C </a:t>
            </a:r>
            <a:r>
              <a:rPr lang="en-US" sz="3000" dirty="0" smtClean="0">
                <a:solidFill>
                  <a:schemeClr val="bg1"/>
                </a:solidFill>
              </a:rPr>
              <a:t> </a:t>
            </a:r>
            <a:r>
              <a:rPr lang="en-US" sz="3000" dirty="0" smtClean="0">
                <a:solidFill>
                  <a:srgbClr val="FF0000"/>
                </a:solidFill>
              </a:rPr>
              <a:t>ANSWER</a:t>
            </a:r>
            <a:endParaRPr lang="en-US" sz="3000" dirty="0">
              <a:solidFill>
                <a:srgbClr val="FF0000"/>
              </a:solidFill>
            </a:endParaRPr>
          </a:p>
        </p:txBody>
      </p:sp>
      <p:sp>
        <p:nvSpPr>
          <p:cNvPr id="11" name="Round Same Side Corner Rectangle 10"/>
          <p:cNvSpPr/>
          <p:nvPr/>
        </p:nvSpPr>
        <p:spPr>
          <a:xfrm rot="10800000">
            <a:off x="238638" y="-1"/>
            <a:ext cx="366046" cy="836618"/>
          </a:xfrm>
          <a:prstGeom prst="round2SameRect">
            <a:avLst/>
          </a:prstGeom>
          <a:solidFill>
            <a:schemeClr val="accent6"/>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2" name="Rectangle 1"/>
          <p:cNvSpPr/>
          <p:nvPr/>
        </p:nvSpPr>
        <p:spPr>
          <a:xfrm>
            <a:off x="614679" y="1150338"/>
            <a:ext cx="7904632" cy="830997"/>
          </a:xfrm>
          <a:prstGeom prst="rect">
            <a:avLst/>
          </a:prstGeom>
        </p:spPr>
        <p:txBody>
          <a:bodyPr wrap="square">
            <a:spAutoFit/>
          </a:bodyPr>
          <a:lstStyle/>
          <a:p>
            <a:r>
              <a:rPr lang="en-US" sz="2400" dirty="0">
                <a:latin typeface="Calibri" panose="020F0502020204030204" pitchFamily="34" charset="0"/>
                <a:ea typeface="Calibri" panose="020F0502020204030204" pitchFamily="34" charset="0"/>
                <a:cs typeface="Times New Roman" panose="02020603050405020304" pitchFamily="18" charset="0"/>
              </a:rPr>
              <a:t>Analyze the following scenario and discuss in small groups.</a:t>
            </a:r>
          </a:p>
          <a:p>
            <a:endParaRPr lang="en-US" sz="2400" dirty="0"/>
          </a:p>
        </p:txBody>
      </p:sp>
      <p:sp>
        <p:nvSpPr>
          <p:cNvPr id="8" name="Rounded Rectangle 7"/>
          <p:cNvSpPr/>
          <p:nvPr/>
        </p:nvSpPr>
        <p:spPr>
          <a:xfrm>
            <a:off x="1600253" y="1749850"/>
            <a:ext cx="8952340" cy="4238968"/>
          </a:xfrm>
          <a:prstGeom prst="round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457200" lvl="1">
              <a:lnSpc>
                <a:spcPct val="107000"/>
              </a:lnSpc>
              <a:spcAft>
                <a:spcPts val="800"/>
              </a:spcAft>
            </a:pPr>
            <a:r>
              <a:rPr lang="en-US" sz="36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PI is applying for a </a:t>
            </a:r>
            <a:r>
              <a:rPr lang="en-US" sz="3600" dirty="0">
                <a:solidFill>
                  <a:schemeClr val="tx1"/>
                </a:solidFill>
                <a:latin typeface="Calibri" panose="020F0502020204030204" pitchFamily="34" charset="0"/>
                <a:ea typeface="Calibri" panose="020F0502020204030204" pitchFamily="34" charset="0"/>
                <a:cs typeface="Times New Roman" panose="02020603050405020304" pitchFamily="18" charset="0"/>
              </a:rPr>
              <a:t>HRSA </a:t>
            </a:r>
            <a:r>
              <a:rPr lang="en-US" sz="36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award, F&amp;A is not capped by the sponsor but the PI would like to reduce the F&amp;A to 20% to fit total cost cap. </a:t>
            </a:r>
            <a:r>
              <a:rPr lang="en-US" sz="3600" b="1"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What kind of cost share would this be? Is</a:t>
            </a:r>
            <a:r>
              <a:rPr lang="en-US" sz="36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en-US" sz="3600" b="1"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this </a:t>
            </a:r>
            <a:r>
              <a:rPr lang="en-US" sz="3600" b="1" dirty="0">
                <a:solidFill>
                  <a:schemeClr val="tx1"/>
                </a:solidFill>
                <a:latin typeface="Calibri" panose="020F0502020204030204" pitchFamily="34" charset="0"/>
                <a:ea typeface="Calibri" panose="020F0502020204030204" pitchFamily="34" charset="0"/>
                <a:cs typeface="Times New Roman" panose="02020603050405020304" pitchFamily="18" charset="0"/>
              </a:rPr>
              <a:t>allowable</a:t>
            </a:r>
            <a:r>
              <a:rPr lang="en-US" sz="3600" b="1"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 </a:t>
            </a:r>
            <a:endParaRPr lang="en-US" sz="3600" b="1"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457200" lvl="1">
              <a:lnSpc>
                <a:spcPct val="107000"/>
              </a:lnSpc>
              <a:spcAft>
                <a:spcPts val="800"/>
              </a:spcAft>
            </a:pPr>
            <a:r>
              <a:rPr lang="en-US" sz="3600"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Voluntary Committed; requires Provost approval for F&amp;A waiver</a:t>
            </a:r>
            <a:endParaRPr lang="en-US" sz="3600"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12" name="Picture 11" descr="Can iBooks Work for Distance Learning? [Webinar Recording ..."/>
          <p:cNvPicPr>
            <a:picLocks noChangeAspect="1"/>
          </p:cNvPicPr>
          <p:nvPr/>
        </p:nvPicPr>
        <p:blipFill>
          <a:blip r:embed="rId3">
            <a:extLst>
              <a:ext uri="{BEBA8EAE-BF5A-486C-A8C5-ECC9F3942E4B}">
                <a14:imgProps xmlns:a14="http://schemas.microsoft.com/office/drawing/2010/main">
                  <a14:imgLayer r:embed="rId4">
                    <a14:imgEffect>
                      <a14:artisticCrisscrossEtching/>
                    </a14:imgEffect>
                  </a14:imgLayer>
                </a14:imgProps>
              </a:ext>
              <a:ext uri="{28A0092B-C50C-407E-A947-70E740481C1C}">
                <a14:useLocalDpi xmlns:a14="http://schemas.microsoft.com/office/drawing/2010/main" val="0"/>
              </a:ext>
            </a:extLst>
          </a:blip>
          <a:stretch>
            <a:fillRect/>
          </a:stretch>
        </p:blipFill>
        <p:spPr>
          <a:xfrm>
            <a:off x="421660" y="1668380"/>
            <a:ext cx="1553839" cy="1553839"/>
          </a:xfrm>
          <a:prstGeom prst="rect">
            <a:avLst/>
          </a:prstGeom>
        </p:spPr>
      </p:pic>
    </p:spTree>
    <p:extLst>
      <p:ext uri="{BB962C8B-B14F-4D97-AF65-F5344CB8AC3E}">
        <p14:creationId xmlns:p14="http://schemas.microsoft.com/office/powerpoint/2010/main" val="129745336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9" name="Shape 9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25</a:t>
            </a:fld>
            <a:endParaRPr lang="en-US" sz="1800" dirty="0">
              <a:solidFill>
                <a:srgbClr val="888888"/>
              </a:solidFill>
              <a:latin typeface="Calibri"/>
              <a:ea typeface="Calibri"/>
              <a:cs typeface="Calibri"/>
              <a:sym typeface="Calibri"/>
            </a:endParaRPr>
          </a:p>
        </p:txBody>
      </p:sp>
      <p:sp>
        <p:nvSpPr>
          <p:cNvPr id="6" name="Round Same Side Corner Rectangle 5"/>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7" name="Title 1"/>
          <p:cNvSpPr txBox="1">
            <a:spLocks/>
          </p:cNvSpPr>
          <p:nvPr/>
        </p:nvSpPr>
        <p:spPr>
          <a:xfrm>
            <a:off x="604685" y="109368"/>
            <a:ext cx="5776237"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What CAN’T be used as cost sharing</a:t>
            </a:r>
            <a:endParaRPr lang="en-US" sz="3000" dirty="0">
              <a:solidFill>
                <a:srgbClr val="002060"/>
              </a:solidFill>
            </a:endParaRPr>
          </a:p>
        </p:txBody>
      </p:sp>
      <p:sp>
        <p:nvSpPr>
          <p:cNvPr id="8" name="Round Same Side Corner Rectangle 7"/>
          <p:cNvSpPr/>
          <p:nvPr/>
        </p:nvSpPr>
        <p:spPr>
          <a:xfrm rot="10800000">
            <a:off x="238638" y="-1"/>
            <a:ext cx="366046" cy="836618"/>
          </a:xfrm>
          <a:prstGeom prst="round2SameRect">
            <a:avLst/>
          </a:prstGeom>
          <a:solidFill>
            <a:schemeClr val="accent5">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2" name="Rectangle 1"/>
          <p:cNvSpPr/>
          <p:nvPr/>
        </p:nvSpPr>
        <p:spPr>
          <a:xfrm>
            <a:off x="1967946" y="1515373"/>
            <a:ext cx="9570222" cy="2068195"/>
          </a:xfrm>
          <a:prstGeom prst="rect">
            <a:avLst/>
          </a:prstGeom>
        </p:spPr>
        <p:txBody>
          <a:bodyPr wrap="square">
            <a:spAutoFit/>
          </a:bodyPr>
          <a:lstStyle/>
          <a:p>
            <a:pPr marL="742950" lvl="1" indent="-285750">
              <a:lnSpc>
                <a:spcPct val="107000"/>
              </a:lnSpc>
              <a:buBlip>
                <a:blip r:embed="rId3"/>
              </a:buBlip>
            </a:pPr>
            <a:r>
              <a:rPr lang="en-US" sz="2400" dirty="0">
                <a:latin typeface="Calibri" panose="020F0502020204030204" pitchFamily="34" charset="0"/>
                <a:ea typeface="Calibri" panose="020F0502020204030204" pitchFamily="34" charset="0"/>
                <a:cs typeface="Times New Roman" panose="02020603050405020304" pitchFamily="18" charset="0"/>
              </a:rPr>
              <a:t>Other </a:t>
            </a:r>
            <a:r>
              <a:rPr lang="en-US" sz="2400" dirty="0" smtClean="0">
                <a:latin typeface="Calibri" panose="020F0502020204030204" pitchFamily="34" charset="0"/>
                <a:ea typeface="Calibri" panose="020F0502020204030204" pitchFamily="34" charset="0"/>
                <a:cs typeface="Times New Roman" panose="02020603050405020304" pitchFamily="18" charset="0"/>
              </a:rPr>
              <a:t>awards </a:t>
            </a:r>
          </a:p>
          <a:p>
            <a:pPr marL="742950" lvl="1" indent="-285750">
              <a:lnSpc>
                <a:spcPct val="107000"/>
              </a:lnSpc>
              <a:buBlip>
                <a:blip r:embed="rId3"/>
              </a:buBlip>
            </a:pPr>
            <a:r>
              <a:rPr lang="en-US" sz="2400" dirty="0" smtClean="0">
                <a:latin typeface="Calibri" panose="020F0502020204030204" pitchFamily="34" charset="0"/>
                <a:ea typeface="Calibri" panose="020F0502020204030204" pitchFamily="34" charset="0"/>
                <a:cs typeface="Times New Roman" panose="02020603050405020304" pitchFamily="18" charset="0"/>
              </a:rPr>
              <a:t>Institute </a:t>
            </a:r>
            <a:r>
              <a:rPr lang="en-US" sz="2400" dirty="0">
                <a:latin typeface="Calibri" panose="020F0502020204030204" pitchFamily="34" charset="0"/>
                <a:ea typeface="Calibri" panose="020F0502020204030204" pitchFamily="34" charset="0"/>
                <a:cs typeface="Times New Roman" panose="02020603050405020304" pitchFamily="18" charset="0"/>
              </a:rPr>
              <a:t>facilities such as laboratory space </a:t>
            </a:r>
          </a:p>
          <a:p>
            <a:pPr marL="742950" lvl="1" indent="-285750">
              <a:lnSpc>
                <a:spcPct val="107000"/>
              </a:lnSpc>
              <a:buBlip>
                <a:blip r:embed="rId3"/>
              </a:buBlip>
            </a:pPr>
            <a:r>
              <a:rPr lang="en-US" sz="2400" dirty="0">
                <a:latin typeface="Calibri" panose="020F0502020204030204" pitchFamily="34" charset="0"/>
                <a:ea typeface="Calibri" panose="020F0502020204030204" pitchFamily="34" charset="0"/>
                <a:cs typeface="Times New Roman" panose="02020603050405020304" pitchFamily="18" charset="0"/>
              </a:rPr>
              <a:t>Expenditures included in the F&amp;A rate </a:t>
            </a:r>
            <a:r>
              <a:rPr lang="en-US" sz="2400" dirty="0" smtClean="0">
                <a:latin typeface="Calibri" panose="020F0502020204030204" pitchFamily="34" charset="0"/>
                <a:ea typeface="Calibri" panose="020F0502020204030204" pitchFamily="34" charset="0"/>
                <a:cs typeface="Times New Roman" panose="02020603050405020304" pitchFamily="18" charset="0"/>
              </a:rPr>
              <a:t>(e.g. utilities, </a:t>
            </a:r>
            <a:r>
              <a:rPr lang="en-US" sz="2400" dirty="0">
                <a:latin typeface="Calibri" panose="020F0502020204030204" pitchFamily="34" charset="0"/>
                <a:ea typeface="Calibri" panose="020F0502020204030204" pitchFamily="34" charset="0"/>
                <a:cs typeface="Times New Roman" panose="02020603050405020304" pitchFamily="18" charset="0"/>
              </a:rPr>
              <a:t>admin </a:t>
            </a:r>
            <a:r>
              <a:rPr lang="en-US" sz="2400" dirty="0" smtClean="0">
                <a:latin typeface="Calibri" panose="020F0502020204030204" pitchFamily="34" charset="0"/>
                <a:ea typeface="Calibri" panose="020F0502020204030204" pitchFamily="34" charset="0"/>
                <a:cs typeface="Times New Roman" panose="02020603050405020304" pitchFamily="18" charset="0"/>
              </a:rPr>
              <a:t>salaries)</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buBlip>
                <a:blip r:embed="rId3"/>
              </a:buBlip>
            </a:pPr>
            <a:r>
              <a:rPr lang="en-US" sz="2400" dirty="0">
                <a:latin typeface="Calibri" panose="020F0502020204030204" pitchFamily="34" charset="0"/>
                <a:ea typeface="Calibri" panose="020F0502020204030204" pitchFamily="34" charset="0"/>
                <a:cs typeface="Times New Roman" panose="02020603050405020304" pitchFamily="18" charset="0"/>
              </a:rPr>
              <a:t>Salary dollars above a regulatory </a:t>
            </a:r>
            <a:r>
              <a:rPr lang="en-US" sz="2400" dirty="0" smtClean="0">
                <a:latin typeface="Calibri" panose="020F0502020204030204" pitchFamily="34" charset="0"/>
                <a:ea typeface="Calibri" panose="020F0502020204030204" pitchFamily="34" charset="0"/>
                <a:cs typeface="Times New Roman" panose="02020603050405020304" pitchFamily="18" charset="0"/>
              </a:rPr>
              <a:t>cap (e.g. DHHS cap)</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Blip>
                <a:blip r:embed="rId3"/>
              </a:buBlip>
            </a:pPr>
            <a:r>
              <a:rPr lang="en-US" sz="2400" dirty="0">
                <a:latin typeface="Calibri" panose="020F0502020204030204" pitchFamily="34" charset="0"/>
                <a:ea typeface="Calibri" panose="020F0502020204030204" pitchFamily="34" charset="0"/>
                <a:cs typeface="Times New Roman" panose="02020603050405020304" pitchFamily="18" charset="0"/>
              </a:rPr>
              <a:t>Unallowable costs as defined in </a:t>
            </a:r>
            <a:r>
              <a:rPr lang="en-US" sz="2400" dirty="0" smtClean="0">
                <a:latin typeface="Calibri" panose="020F0502020204030204" pitchFamily="34" charset="0"/>
                <a:ea typeface="Calibri" panose="020F0502020204030204" pitchFamily="34" charset="0"/>
                <a:cs typeface="Times New Roman" panose="02020603050405020304" pitchFamily="18" charset="0"/>
              </a:rPr>
              <a:t>UG or sponsor limitations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 name="Picture 9" descr="Emoji PNG Transparent Images | PNG All"/>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9228" y="1246258"/>
            <a:ext cx="1834874" cy="1834874"/>
          </a:xfrm>
          <a:prstGeom prst="rect">
            <a:avLst/>
          </a:prstGeom>
        </p:spPr>
      </p:pic>
    </p:spTree>
    <p:extLst>
      <p:ext uri="{BB962C8B-B14F-4D97-AF65-F5344CB8AC3E}">
        <p14:creationId xmlns:p14="http://schemas.microsoft.com/office/powerpoint/2010/main" val="199198874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9" name="Shape 9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26</a:t>
            </a:fld>
            <a:endParaRPr lang="en-US" sz="1800" dirty="0">
              <a:solidFill>
                <a:srgbClr val="888888"/>
              </a:solidFill>
              <a:latin typeface="Calibri"/>
              <a:ea typeface="Calibri"/>
              <a:cs typeface="Calibri"/>
              <a:sym typeface="Calibri"/>
            </a:endParaRPr>
          </a:p>
        </p:txBody>
      </p:sp>
      <p:sp>
        <p:nvSpPr>
          <p:cNvPr id="6" name="Round Same Side Corner Rectangle 5"/>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7" name="Title 1"/>
          <p:cNvSpPr txBox="1">
            <a:spLocks/>
          </p:cNvSpPr>
          <p:nvPr/>
        </p:nvSpPr>
        <p:spPr>
          <a:xfrm>
            <a:off x="604685" y="109368"/>
            <a:ext cx="5786176"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What CAN be used as cost sharing</a:t>
            </a:r>
            <a:endParaRPr lang="en-US" sz="3000" dirty="0">
              <a:solidFill>
                <a:srgbClr val="002060"/>
              </a:solidFill>
            </a:endParaRPr>
          </a:p>
        </p:txBody>
      </p:sp>
      <p:sp>
        <p:nvSpPr>
          <p:cNvPr id="8" name="Round Same Side Corner Rectangle 7"/>
          <p:cNvSpPr/>
          <p:nvPr/>
        </p:nvSpPr>
        <p:spPr>
          <a:xfrm rot="10800000">
            <a:off x="238638" y="-1"/>
            <a:ext cx="366046" cy="836618"/>
          </a:xfrm>
          <a:prstGeom prst="round2SameRect">
            <a:avLst/>
          </a:prstGeom>
          <a:solidFill>
            <a:schemeClr val="accent5">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5" name="Rectangle 4"/>
          <p:cNvSpPr/>
          <p:nvPr/>
        </p:nvSpPr>
        <p:spPr>
          <a:xfrm>
            <a:off x="1457791" y="1156534"/>
            <a:ext cx="5299160" cy="4077398"/>
          </a:xfrm>
          <a:prstGeom prst="rect">
            <a:avLst/>
          </a:prstGeom>
        </p:spPr>
        <p:txBody>
          <a:bodyPr wrap="square">
            <a:spAutoFit/>
          </a:bodyPr>
          <a:lstStyle/>
          <a:p>
            <a:pPr marL="457200" lvl="1">
              <a:lnSpc>
                <a:spcPct val="107000"/>
              </a:lnSpc>
            </a:pPr>
            <a:r>
              <a:rPr lang="en-US" sz="2200" b="1" dirty="0" smtClean="0">
                <a:latin typeface="Calibri" panose="020F0502020204030204" pitchFamily="34" charset="0"/>
                <a:ea typeface="Calibri" panose="020F0502020204030204" pitchFamily="34" charset="0"/>
                <a:cs typeface="Times New Roman" panose="02020603050405020304" pitchFamily="18" charset="0"/>
              </a:rPr>
              <a:t>Direct costs</a:t>
            </a:r>
          </a:p>
          <a:p>
            <a:pPr marL="742950" lvl="1" indent="-285750">
              <a:lnSpc>
                <a:spcPct val="107000"/>
              </a:lnSpc>
              <a:buBlip>
                <a:blip r:embed="rId3"/>
              </a:buBlip>
            </a:pPr>
            <a:r>
              <a:rPr lang="en-US" sz="2200" dirty="0" smtClean="0">
                <a:latin typeface="Calibri" panose="020F0502020204030204" pitchFamily="34" charset="0"/>
                <a:ea typeface="Calibri" panose="020F0502020204030204" pitchFamily="34" charset="0"/>
                <a:cs typeface="Times New Roman" panose="02020603050405020304" pitchFamily="18" charset="0"/>
              </a:rPr>
              <a:t>Salaries </a:t>
            </a:r>
            <a:r>
              <a:rPr lang="en-US" sz="2200" dirty="0">
                <a:latin typeface="Calibri" panose="020F0502020204030204" pitchFamily="34" charset="0"/>
                <a:ea typeface="Calibri" panose="020F0502020204030204" pitchFamily="34" charset="0"/>
                <a:cs typeface="Times New Roman" panose="02020603050405020304" pitchFamily="18" charset="0"/>
              </a:rPr>
              <a:t>and benefits </a:t>
            </a:r>
          </a:p>
          <a:p>
            <a:pPr marL="742950" lvl="1" indent="-285750">
              <a:lnSpc>
                <a:spcPct val="107000"/>
              </a:lnSpc>
              <a:buBlip>
                <a:blip r:embed="rId3"/>
              </a:buBlip>
            </a:pPr>
            <a:r>
              <a:rPr lang="en-US" sz="2200" dirty="0">
                <a:latin typeface="Calibri" panose="020F0502020204030204" pitchFamily="34" charset="0"/>
                <a:ea typeface="Calibri" panose="020F0502020204030204" pitchFamily="34" charset="0"/>
                <a:cs typeface="Times New Roman" panose="02020603050405020304" pitchFamily="18" charset="0"/>
              </a:rPr>
              <a:t>Equipment </a:t>
            </a:r>
          </a:p>
          <a:p>
            <a:pPr marL="742950" lvl="1" indent="-285750">
              <a:lnSpc>
                <a:spcPct val="107000"/>
              </a:lnSpc>
              <a:buBlip>
                <a:blip r:embed="rId3"/>
              </a:buBlip>
            </a:pPr>
            <a:r>
              <a:rPr lang="en-US" sz="2200" dirty="0" smtClean="0">
                <a:latin typeface="Calibri" panose="020F0502020204030204" pitchFamily="34" charset="0"/>
                <a:ea typeface="Calibri" panose="020F0502020204030204" pitchFamily="34" charset="0"/>
                <a:cs typeface="Times New Roman" panose="02020603050405020304" pitchFamily="18" charset="0"/>
              </a:rPr>
              <a:t>Travel</a:t>
            </a:r>
          </a:p>
          <a:p>
            <a:pPr marL="742950" lvl="1" indent="-285750">
              <a:lnSpc>
                <a:spcPct val="107000"/>
              </a:lnSpc>
              <a:buBlip>
                <a:blip r:embed="rId3"/>
              </a:buBlip>
            </a:pPr>
            <a:r>
              <a:rPr lang="en-US" sz="2200" dirty="0" smtClean="0">
                <a:latin typeface="Calibri" panose="020F0502020204030204" pitchFamily="34" charset="0"/>
                <a:ea typeface="Calibri" panose="020F0502020204030204" pitchFamily="34" charset="0"/>
                <a:cs typeface="Times New Roman" panose="02020603050405020304" pitchFamily="18" charset="0"/>
              </a:rPr>
              <a:t>Supplies</a:t>
            </a:r>
          </a:p>
          <a:p>
            <a:pPr marL="457200" lvl="1">
              <a:lnSpc>
                <a:spcPct val="107000"/>
              </a:lnSpc>
            </a:pPr>
            <a:r>
              <a:rPr lang="en-US" sz="2200" b="1" dirty="0" smtClean="0">
                <a:latin typeface="Calibri" panose="020F0502020204030204" pitchFamily="34" charset="0"/>
                <a:ea typeface="Calibri" panose="020F0502020204030204" pitchFamily="34" charset="0"/>
                <a:cs typeface="Times New Roman" panose="02020603050405020304" pitchFamily="18" charset="0"/>
              </a:rPr>
              <a:t>Indirect costs</a:t>
            </a:r>
          </a:p>
          <a:p>
            <a:pPr marL="742950" lvl="1" indent="-285750">
              <a:lnSpc>
                <a:spcPct val="107000"/>
              </a:lnSpc>
              <a:buBlip>
                <a:blip r:embed="rId3"/>
              </a:buBlip>
            </a:pPr>
            <a:r>
              <a:rPr lang="en-US" sz="2200" dirty="0" smtClean="0">
                <a:latin typeface="Calibri" panose="020F0502020204030204" pitchFamily="34" charset="0"/>
                <a:ea typeface="Calibri" panose="020F0502020204030204" pitchFamily="34" charset="0"/>
                <a:cs typeface="Times New Roman" panose="02020603050405020304" pitchFamily="18" charset="0"/>
              </a:rPr>
              <a:t>F&amp;A (contributed or waived)</a:t>
            </a:r>
          </a:p>
          <a:p>
            <a:pPr marL="457200" lvl="1">
              <a:lnSpc>
                <a:spcPct val="107000"/>
              </a:lnSpc>
            </a:pPr>
            <a:r>
              <a:rPr lang="en-US" sz="2200" b="1" dirty="0" smtClean="0">
                <a:latin typeface="Calibri" panose="020F0502020204030204" pitchFamily="34" charset="0"/>
                <a:ea typeface="Calibri" panose="020F0502020204030204" pitchFamily="34" charset="0"/>
                <a:cs typeface="Times New Roman" panose="02020603050405020304" pitchFamily="18" charset="0"/>
              </a:rPr>
              <a:t>In kind </a:t>
            </a:r>
            <a:endParaRPr lang="en-US" sz="2200" b="1" dirty="0">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buBlip>
                <a:blip r:embed="rId3"/>
              </a:buBlip>
            </a:pPr>
            <a:r>
              <a:rPr lang="en-US" sz="2200" dirty="0">
                <a:latin typeface="Calibri" panose="020F0502020204030204" pitchFamily="34" charset="0"/>
                <a:ea typeface="Calibri" panose="020F0502020204030204" pitchFamily="34" charset="0"/>
                <a:cs typeface="Times New Roman" panose="02020603050405020304" pitchFamily="18" charset="0"/>
              </a:rPr>
              <a:t>Donated supplies, materials, volunteer hours </a:t>
            </a:r>
            <a:endParaRPr lang="en-US" sz="2200" dirty="0" smtClean="0">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buBlip>
                <a:blip r:embed="rId3"/>
              </a:buBlip>
            </a:pPr>
            <a:r>
              <a:rPr lang="en-US" sz="2200" dirty="0" smtClean="0">
                <a:latin typeface="Calibri" panose="020F0502020204030204" pitchFamily="34" charset="0"/>
                <a:ea typeface="Calibri" panose="020F0502020204030204" pitchFamily="34" charset="0"/>
                <a:cs typeface="Times New Roman" panose="02020603050405020304" pitchFamily="18" charset="0"/>
              </a:rPr>
              <a:t>Third party contributions</a:t>
            </a:r>
            <a:endParaRPr lang="en-US" sz="2200" dirty="0">
              <a:latin typeface="Calibri" panose="020F0502020204030204" pitchFamily="34" charset="0"/>
              <a:ea typeface="Calibri" panose="020F0502020204030204" pitchFamily="34" charset="0"/>
              <a:cs typeface="Times New Roman" panose="02020603050405020304" pitchFamily="18" charset="0"/>
            </a:endParaRPr>
          </a:p>
        </p:txBody>
      </p:sp>
      <p:sp>
        <p:nvSpPr>
          <p:cNvPr id="11" name="Rectangle 10"/>
          <p:cNvSpPr/>
          <p:nvPr/>
        </p:nvSpPr>
        <p:spPr>
          <a:xfrm>
            <a:off x="6756951" y="1056252"/>
            <a:ext cx="5044164" cy="4645492"/>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b"/>
          <a:lstStyle/>
          <a:p>
            <a:pPr lvl="2"/>
            <a:r>
              <a:rPr lang="en-US" sz="1600" b="1" dirty="0">
                <a:solidFill>
                  <a:schemeClr val="tx1"/>
                </a:solidFill>
                <a:latin typeface="Calibri" panose="020F0502020204030204" pitchFamily="34" charset="0"/>
                <a:cs typeface="Calibri" panose="020F0502020204030204" pitchFamily="34" charset="0"/>
              </a:rPr>
              <a:t>Contributed </a:t>
            </a:r>
            <a:r>
              <a:rPr lang="en-US" sz="1600" b="1" dirty="0" smtClean="0">
                <a:solidFill>
                  <a:schemeClr val="tx1"/>
                </a:solidFill>
                <a:latin typeface="Calibri" panose="020F0502020204030204" pitchFamily="34" charset="0"/>
                <a:cs typeface="Calibri" panose="020F0502020204030204" pitchFamily="34" charset="0"/>
              </a:rPr>
              <a:t>F&amp;A </a:t>
            </a:r>
            <a:r>
              <a:rPr lang="en-US" sz="1600" dirty="0" smtClean="0">
                <a:solidFill>
                  <a:schemeClr val="tx1"/>
                </a:solidFill>
                <a:latin typeface="Calibri" panose="020F0502020204030204" pitchFamily="34" charset="0"/>
                <a:cs typeface="Calibri" panose="020F0502020204030204" pitchFamily="34" charset="0"/>
              </a:rPr>
              <a:t>refers </a:t>
            </a:r>
            <a:r>
              <a:rPr lang="en-US" sz="1600" dirty="0">
                <a:solidFill>
                  <a:schemeClr val="tx1"/>
                </a:solidFill>
                <a:latin typeface="Calibri" panose="020F0502020204030204" pitchFamily="34" charset="0"/>
                <a:cs typeface="Calibri" panose="020F0502020204030204" pitchFamily="34" charset="0"/>
              </a:rPr>
              <a:t>to the F&amp;A associated with any cash </a:t>
            </a:r>
            <a:r>
              <a:rPr lang="en-US" sz="1600" dirty="0" smtClean="0">
                <a:solidFill>
                  <a:schemeClr val="tx1"/>
                </a:solidFill>
                <a:latin typeface="Calibri" panose="020F0502020204030204" pitchFamily="34" charset="0"/>
                <a:cs typeface="Calibri" panose="020F0502020204030204" pitchFamily="34" charset="0"/>
              </a:rPr>
              <a:t>contributions, e.g. </a:t>
            </a:r>
          </a:p>
          <a:p>
            <a:pPr marL="285750" lvl="2" indent="-285750">
              <a:buFont typeface="Arial" panose="020B0604020202020204" pitchFamily="34" charset="0"/>
              <a:buChar char="•"/>
            </a:pPr>
            <a:r>
              <a:rPr lang="en-US" sz="1600" dirty="0" smtClean="0">
                <a:solidFill>
                  <a:schemeClr val="tx1"/>
                </a:solidFill>
                <a:latin typeface="Calibri" panose="020F0502020204030204" pitchFamily="34" charset="0"/>
                <a:cs typeface="Calibri" panose="020F0502020204030204" pitchFamily="34" charset="0"/>
              </a:rPr>
              <a:t>PI </a:t>
            </a:r>
            <a:r>
              <a:rPr lang="en-US" sz="1600" dirty="0">
                <a:solidFill>
                  <a:schemeClr val="tx1"/>
                </a:solidFill>
                <a:latin typeface="Calibri" panose="020F0502020204030204" pitchFamily="34" charset="0"/>
                <a:cs typeface="Calibri" panose="020F0502020204030204" pitchFamily="34" charset="0"/>
              </a:rPr>
              <a:t>plans to contribute time and effort </a:t>
            </a:r>
            <a:r>
              <a:rPr lang="en-US" sz="1600" dirty="0" smtClean="0">
                <a:solidFill>
                  <a:schemeClr val="tx1"/>
                </a:solidFill>
                <a:latin typeface="Calibri" panose="020F0502020204030204" pitchFamily="34" charset="0"/>
                <a:cs typeface="Calibri" panose="020F0502020204030204" pitchFamily="34" charset="0"/>
              </a:rPr>
              <a:t>without </a:t>
            </a:r>
            <a:r>
              <a:rPr lang="en-US" sz="1600" dirty="0">
                <a:solidFill>
                  <a:schemeClr val="tx1"/>
                </a:solidFill>
                <a:latin typeface="Calibri" panose="020F0502020204030204" pitchFamily="34" charset="0"/>
                <a:cs typeface="Calibri" panose="020F0502020204030204" pitchFamily="34" charset="0"/>
              </a:rPr>
              <a:t>compensation from </a:t>
            </a:r>
            <a:r>
              <a:rPr lang="en-US" sz="1600" dirty="0" smtClean="0">
                <a:solidFill>
                  <a:schemeClr val="tx1"/>
                </a:solidFill>
                <a:latin typeface="Calibri" panose="020F0502020204030204" pitchFamily="34" charset="0"/>
                <a:cs typeface="Calibri" panose="020F0502020204030204" pitchFamily="34" charset="0"/>
              </a:rPr>
              <a:t>sponsor</a:t>
            </a:r>
            <a:r>
              <a:rPr lang="en-US" sz="1600" dirty="0">
                <a:solidFill>
                  <a:schemeClr val="tx1"/>
                </a:solidFill>
                <a:latin typeface="Calibri" panose="020F0502020204030204" pitchFamily="34" charset="0"/>
                <a:cs typeface="Calibri" panose="020F0502020204030204" pitchFamily="34" charset="0"/>
              </a:rPr>
              <a:t>, the monetary value of </a:t>
            </a:r>
            <a:r>
              <a:rPr lang="en-US" sz="1600" dirty="0" smtClean="0">
                <a:solidFill>
                  <a:schemeClr val="tx1"/>
                </a:solidFill>
                <a:latin typeface="Calibri" panose="020F0502020204030204" pitchFamily="34" charset="0"/>
                <a:cs typeface="Calibri" panose="020F0502020204030204" pitchFamily="34" charset="0"/>
              </a:rPr>
              <a:t>effort + F&amp;A </a:t>
            </a:r>
            <a:r>
              <a:rPr lang="en-US" sz="1600" dirty="0">
                <a:solidFill>
                  <a:schemeClr val="tx1"/>
                </a:solidFill>
                <a:latin typeface="Calibri" panose="020F0502020204030204" pitchFamily="34" charset="0"/>
                <a:cs typeface="Calibri" panose="020F0502020204030204" pitchFamily="34" charset="0"/>
              </a:rPr>
              <a:t>associated with it may be offered as cost </a:t>
            </a:r>
            <a:r>
              <a:rPr lang="en-US" sz="1600" dirty="0" smtClean="0">
                <a:solidFill>
                  <a:schemeClr val="tx1"/>
                </a:solidFill>
                <a:latin typeface="Calibri" panose="020F0502020204030204" pitchFamily="34" charset="0"/>
                <a:cs typeface="Calibri" panose="020F0502020204030204" pitchFamily="34" charset="0"/>
              </a:rPr>
              <a:t>sharing</a:t>
            </a:r>
          </a:p>
          <a:p>
            <a:pPr marL="285750" lvl="2" indent="-285750">
              <a:buFont typeface="Arial" panose="020B0604020202020204" pitchFamily="34" charset="0"/>
              <a:buChar char="•"/>
            </a:pPr>
            <a:r>
              <a:rPr lang="en-US" sz="1600" dirty="0" smtClean="0">
                <a:solidFill>
                  <a:schemeClr val="tx1"/>
                </a:solidFill>
                <a:latin typeface="Calibri" panose="020F0502020204030204" pitchFamily="34" charset="0"/>
                <a:cs typeface="Calibri" panose="020F0502020204030204" pitchFamily="34" charset="0"/>
              </a:rPr>
              <a:t>Monies from </a:t>
            </a:r>
            <a:r>
              <a:rPr lang="en-US" sz="1600" dirty="0">
                <a:solidFill>
                  <a:schemeClr val="tx1"/>
                </a:solidFill>
                <a:latin typeface="Calibri" panose="020F0502020204030204" pitchFamily="34" charset="0"/>
                <a:cs typeface="Calibri" panose="020F0502020204030204" pitchFamily="34" charset="0"/>
              </a:rPr>
              <a:t>an unrestricted University fund will be used to pay for the PI’s project </a:t>
            </a:r>
            <a:r>
              <a:rPr lang="en-US" sz="1600" dirty="0" smtClean="0">
                <a:solidFill>
                  <a:schemeClr val="tx1"/>
                </a:solidFill>
                <a:latin typeface="Calibri" panose="020F0502020204030204" pitchFamily="34" charset="0"/>
                <a:cs typeface="Calibri" panose="020F0502020204030204" pitchFamily="34" charset="0"/>
              </a:rPr>
              <a:t>travel, </a:t>
            </a:r>
            <a:r>
              <a:rPr lang="en-US" sz="1600" dirty="0">
                <a:solidFill>
                  <a:schemeClr val="tx1"/>
                </a:solidFill>
                <a:latin typeface="Calibri" panose="020F0502020204030204" pitchFamily="34" charset="0"/>
                <a:cs typeface="Calibri" panose="020F0502020204030204" pitchFamily="34" charset="0"/>
              </a:rPr>
              <a:t>both the amount of the travel funds </a:t>
            </a:r>
            <a:r>
              <a:rPr lang="en-US" sz="1600" dirty="0" smtClean="0">
                <a:solidFill>
                  <a:schemeClr val="tx1"/>
                </a:solidFill>
                <a:latin typeface="Calibri" panose="020F0502020204030204" pitchFamily="34" charset="0"/>
                <a:cs typeface="Calibri" panose="020F0502020204030204" pitchFamily="34" charset="0"/>
              </a:rPr>
              <a:t>+ F&amp;A </a:t>
            </a:r>
            <a:r>
              <a:rPr lang="en-US" sz="1600" dirty="0">
                <a:solidFill>
                  <a:schemeClr val="tx1"/>
                </a:solidFill>
                <a:latin typeface="Calibri" panose="020F0502020204030204" pitchFamily="34" charset="0"/>
                <a:cs typeface="Calibri" panose="020F0502020204030204" pitchFamily="34" charset="0"/>
              </a:rPr>
              <a:t>associated with this amount can be offered and reported as cost </a:t>
            </a:r>
            <a:r>
              <a:rPr lang="en-US" sz="1600" dirty="0" smtClean="0">
                <a:solidFill>
                  <a:schemeClr val="tx1"/>
                </a:solidFill>
                <a:latin typeface="Calibri" panose="020F0502020204030204" pitchFamily="34" charset="0"/>
                <a:cs typeface="Calibri" panose="020F0502020204030204" pitchFamily="34" charset="0"/>
              </a:rPr>
              <a:t>sharing</a:t>
            </a:r>
          </a:p>
          <a:p>
            <a:pPr lvl="2"/>
            <a:endParaRPr lang="en-US" sz="1600" dirty="0" smtClean="0">
              <a:solidFill>
                <a:schemeClr val="tx1"/>
              </a:solidFill>
              <a:latin typeface="Calibri" panose="020F0502020204030204" pitchFamily="34" charset="0"/>
              <a:cs typeface="Calibri" panose="020F0502020204030204" pitchFamily="34" charset="0"/>
            </a:endParaRPr>
          </a:p>
          <a:p>
            <a:pPr lvl="2"/>
            <a:r>
              <a:rPr lang="en-US" sz="1600" b="1"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Waived F&amp;A</a:t>
            </a:r>
            <a:r>
              <a:rPr lang="en-US" sz="16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en-US" sz="16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is when the </a:t>
            </a:r>
            <a:r>
              <a:rPr lang="en-US" sz="1600" dirty="0">
                <a:solidFill>
                  <a:schemeClr val="tx1"/>
                </a:solidFill>
                <a:latin typeface="Calibri" panose="020F0502020204030204" pitchFamily="34" charset="0"/>
                <a:ea typeface="Calibri" panose="020F0502020204030204" pitchFamily="34" charset="0"/>
                <a:cs typeface="Times New Roman" panose="02020603050405020304" pitchFamily="18" charset="0"/>
              </a:rPr>
              <a:t>University agrees not to charge its federally negotiated F&amp;A rate to the sponsor. </a:t>
            </a:r>
            <a:endParaRPr lang="en-US" sz="16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285750" lvl="2" indent="-285750">
              <a:buFont typeface="Arial" panose="020B0604020202020204" pitchFamily="34" charset="0"/>
              <a:buChar char="•"/>
            </a:pPr>
            <a:r>
              <a:rPr lang="en-US" sz="16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The </a:t>
            </a:r>
            <a:r>
              <a:rPr lang="en-US" sz="1600" dirty="0">
                <a:solidFill>
                  <a:schemeClr val="tx1"/>
                </a:solidFill>
                <a:latin typeface="Calibri" panose="020F0502020204030204" pitchFamily="34" charset="0"/>
                <a:ea typeface="Calibri" panose="020F0502020204030204" pitchFamily="34" charset="0"/>
                <a:cs typeface="Times New Roman" panose="02020603050405020304" pitchFamily="18" charset="0"/>
              </a:rPr>
              <a:t>portion waived is considered “unrecovered F&amp;A” and can be used as cost share if this is allowed by the </a:t>
            </a:r>
            <a:r>
              <a:rPr lang="en-US" sz="16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sponsor</a:t>
            </a:r>
            <a:endParaRPr lang="en-US" sz="16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4" name="TextBox 13"/>
          <p:cNvSpPr txBox="1"/>
          <p:nvPr/>
        </p:nvSpPr>
        <p:spPr>
          <a:xfrm>
            <a:off x="7607742" y="1273892"/>
            <a:ext cx="3528530" cy="400110"/>
          </a:xfrm>
          <a:prstGeom prst="rect">
            <a:avLst/>
          </a:prstGeom>
          <a:noFill/>
        </p:spPr>
        <p:txBody>
          <a:bodyPr wrap="none" rtlCol="0">
            <a:spAutoFit/>
          </a:bodyPr>
          <a:lstStyle/>
          <a:p>
            <a:r>
              <a:rPr lang="en-US" sz="2000" dirty="0" smtClean="0">
                <a:latin typeface="Open Sans Extrabold" panose="020B0906030804020204" pitchFamily="34" charset="0"/>
                <a:ea typeface="Open Sans Extrabold" panose="020B0906030804020204" pitchFamily="34" charset="0"/>
                <a:cs typeface="Open Sans Extrabold" panose="020B0906030804020204" pitchFamily="34" charset="0"/>
              </a:rPr>
              <a:t>F&amp;A Cost share examples</a:t>
            </a:r>
            <a:endParaRPr lang="en-US" sz="2000" dirty="0">
              <a:latin typeface="Open Sans Extrabold" panose="020B0906030804020204" pitchFamily="34" charset="0"/>
              <a:ea typeface="Open Sans Extrabold" panose="020B0906030804020204" pitchFamily="34" charset="0"/>
              <a:cs typeface="Open Sans Extrabold" panose="020B0906030804020204" pitchFamily="34" charset="0"/>
            </a:endParaRPr>
          </a:p>
        </p:txBody>
      </p:sp>
      <p:pic>
        <p:nvPicPr>
          <p:cNvPr id="15" name="Picture 14" descr="Emoji PNG Transparent Images | PNG All"/>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8117" y="1156534"/>
            <a:ext cx="1714286" cy="1714286"/>
          </a:xfrm>
          <a:prstGeom prst="rect">
            <a:avLst/>
          </a:prstGeom>
        </p:spPr>
      </p:pic>
      <p:pic>
        <p:nvPicPr>
          <p:cNvPr id="10" name="Picture 9" descr="Arrow Turn Left · Free vector graphic on Pixabay"/>
          <p:cNvPicPr>
            <a:picLocks noChangeAspect="1"/>
          </p:cNvPicPr>
          <p:nvPr/>
        </p:nvPicPr>
        <p:blipFill>
          <a:blip r:embed="rId5">
            <a:duotone>
              <a:schemeClr val="accent6">
                <a:shade val="45000"/>
                <a:satMod val="135000"/>
              </a:schemeClr>
              <a:prstClr val="white"/>
            </a:duotone>
            <a:extLst>
              <a:ext uri="{BEBA8EAE-BF5A-486C-A8C5-ECC9F3942E4B}">
                <a14:imgProps xmlns:a14="http://schemas.microsoft.com/office/drawing/2010/main">
                  <a14:imgLayer r:embed="rId6">
                    <a14:imgEffect>
                      <a14:artisticLineDrawing/>
                    </a14:imgEffect>
                  </a14:imgLayer>
                </a14:imgProps>
              </a:ext>
              <a:ext uri="{28A0092B-C50C-407E-A947-70E740481C1C}">
                <a14:useLocalDpi xmlns:a14="http://schemas.microsoft.com/office/drawing/2010/main" val="0"/>
              </a:ext>
            </a:extLst>
          </a:blip>
          <a:stretch>
            <a:fillRect/>
          </a:stretch>
        </p:blipFill>
        <p:spPr>
          <a:xfrm rot="6922928" flipV="1">
            <a:off x="5497380" y="2766757"/>
            <a:ext cx="1254991" cy="1053358"/>
          </a:xfrm>
          <a:prstGeom prst="rect">
            <a:avLst/>
          </a:prstGeom>
        </p:spPr>
      </p:pic>
    </p:spTree>
    <p:extLst>
      <p:ext uri="{BB962C8B-B14F-4D97-AF65-F5344CB8AC3E}">
        <p14:creationId xmlns:p14="http://schemas.microsoft.com/office/powerpoint/2010/main" val="180958425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9" name="Shape 9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27</a:t>
            </a:fld>
            <a:endParaRPr lang="en-US" sz="1800" dirty="0">
              <a:solidFill>
                <a:srgbClr val="888888"/>
              </a:solidFill>
              <a:latin typeface="Calibri"/>
              <a:ea typeface="Calibri"/>
              <a:cs typeface="Calibri"/>
              <a:sym typeface="Calibri"/>
            </a:endParaRPr>
          </a:p>
        </p:txBody>
      </p:sp>
      <p:sp>
        <p:nvSpPr>
          <p:cNvPr id="6" name="Round Same Side Corner Rectangle 5"/>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7" name="Title 1"/>
          <p:cNvSpPr txBox="1">
            <a:spLocks/>
          </p:cNvSpPr>
          <p:nvPr/>
        </p:nvSpPr>
        <p:spPr>
          <a:xfrm>
            <a:off x="604685" y="109368"/>
            <a:ext cx="7217411"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Identifying cost sharing sources</a:t>
            </a:r>
            <a:endParaRPr lang="en-US" sz="3000" dirty="0">
              <a:solidFill>
                <a:srgbClr val="002060"/>
              </a:solidFill>
            </a:endParaRPr>
          </a:p>
        </p:txBody>
      </p:sp>
      <p:sp>
        <p:nvSpPr>
          <p:cNvPr id="8" name="Round Same Side Corner Rectangle 7"/>
          <p:cNvSpPr/>
          <p:nvPr/>
        </p:nvSpPr>
        <p:spPr>
          <a:xfrm rot="10800000">
            <a:off x="238638" y="-1"/>
            <a:ext cx="366046" cy="836618"/>
          </a:xfrm>
          <a:prstGeom prst="round2SameRect">
            <a:avLst/>
          </a:prstGeom>
          <a:solidFill>
            <a:schemeClr val="accent5">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9" name="Rectangle 8"/>
          <p:cNvSpPr/>
          <p:nvPr/>
        </p:nvSpPr>
        <p:spPr>
          <a:xfrm>
            <a:off x="421659" y="1155449"/>
            <a:ext cx="11116509" cy="1014380"/>
          </a:xfrm>
          <a:prstGeom prst="rect">
            <a:avLst/>
          </a:prstGeom>
        </p:spPr>
        <p:txBody>
          <a:bodyPr wrap="square">
            <a:spAutoFit/>
          </a:bodyPr>
          <a:lstStyle/>
          <a:p>
            <a:pPr marL="457200">
              <a:lnSpc>
                <a:spcPct val="107000"/>
              </a:lnSpc>
            </a:pPr>
            <a:r>
              <a:rPr lang="en-US" sz="2800" dirty="0" smtClean="0">
                <a:latin typeface="Calibri" panose="020F0502020204030204" pitchFamily="34" charset="0"/>
                <a:ea typeface="Calibri" panose="020F0502020204030204" pitchFamily="34" charset="0"/>
                <a:cs typeface="Times New Roman" panose="02020603050405020304" pitchFamily="18" charset="0"/>
              </a:rPr>
              <a:t>Principal Investigator (PI) must identify and provide resources for cost sharing of direct costs</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Rectangle 1"/>
          <p:cNvSpPr/>
          <p:nvPr/>
        </p:nvSpPr>
        <p:spPr>
          <a:xfrm>
            <a:off x="2565610" y="2299372"/>
            <a:ext cx="8972558" cy="2397451"/>
          </a:xfrm>
          <a:prstGeom prst="rect">
            <a:avLst/>
          </a:prstGeom>
        </p:spPr>
        <p:txBody>
          <a:bodyPr wrap="square">
            <a:spAutoFit/>
          </a:bodyPr>
          <a:lstStyle/>
          <a:p>
            <a:pPr marL="342900" lvl="0" indent="-342900">
              <a:lnSpc>
                <a:spcPct val="107000"/>
              </a:lnSpc>
              <a:buBlip>
                <a:blip r:embed="rId3"/>
              </a:buBlip>
            </a:pPr>
            <a:r>
              <a:rPr lang="en-US" sz="2800" dirty="0">
                <a:latin typeface="Calibri" panose="020F0502020204030204" pitchFamily="34" charset="0"/>
                <a:ea typeface="Calibri" panose="020F0502020204030204" pitchFamily="34" charset="0"/>
                <a:cs typeface="Times New Roman" panose="02020603050405020304" pitchFamily="18" charset="0"/>
              </a:rPr>
              <a:t>Confirm that all identified cost sharing funds are allowable/eligible as cost sharing</a:t>
            </a:r>
          </a:p>
          <a:p>
            <a:pPr marL="342900" lvl="0" indent="-342900">
              <a:lnSpc>
                <a:spcPct val="107000"/>
              </a:lnSpc>
              <a:buBlip>
                <a:blip r:embed="rId3"/>
              </a:buBlip>
            </a:pPr>
            <a:r>
              <a:rPr lang="en-US" sz="2800" dirty="0">
                <a:latin typeface="Calibri" panose="020F0502020204030204" pitchFamily="34" charset="0"/>
                <a:ea typeface="Calibri" panose="020F0502020204030204" pitchFamily="34" charset="0"/>
                <a:cs typeface="Times New Roman" panose="02020603050405020304" pitchFamily="18" charset="0"/>
              </a:rPr>
              <a:t>Use preferred cost sharing sources (less impact on F&amp;A)</a:t>
            </a:r>
          </a:p>
          <a:p>
            <a:pPr marL="342900" lvl="0" indent="-342900">
              <a:lnSpc>
                <a:spcPct val="107000"/>
              </a:lnSpc>
              <a:spcAft>
                <a:spcPts val="800"/>
              </a:spcAft>
              <a:buBlip>
                <a:blip r:embed="rId3"/>
              </a:buBlip>
            </a:pPr>
            <a:r>
              <a:rPr lang="en-US" sz="2800" dirty="0">
                <a:latin typeface="Calibri" panose="020F0502020204030204" pitchFamily="34" charset="0"/>
                <a:ea typeface="Calibri" panose="020F0502020204030204" pitchFamily="34" charset="0"/>
                <a:cs typeface="Times New Roman" panose="02020603050405020304" pitchFamily="18" charset="0"/>
              </a:rPr>
              <a:t>Identify </a:t>
            </a:r>
            <a:r>
              <a:rPr lang="en-US" sz="2800" dirty="0" smtClean="0">
                <a:latin typeface="Calibri" panose="020F0502020204030204" pitchFamily="34" charset="0"/>
                <a:ea typeface="Calibri" panose="020F0502020204030204" pitchFamily="34" charset="0"/>
                <a:cs typeface="Times New Roman" panose="02020603050405020304" pitchFamily="18" charset="0"/>
              </a:rPr>
              <a:t>cost center </a:t>
            </a:r>
            <a:r>
              <a:rPr lang="en-US" sz="2800" dirty="0">
                <a:latin typeface="Calibri" panose="020F0502020204030204" pitchFamily="34" charset="0"/>
                <a:ea typeface="Calibri" panose="020F0502020204030204" pitchFamily="34" charset="0"/>
                <a:cs typeface="Times New Roman" panose="02020603050405020304" pitchFamily="18" charset="0"/>
              </a:rPr>
              <a:t>responsible for fulfilling BU-funded cost sharing commitments</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 name="Picture 9" descr="What I Did When I Found Emojis in Strings Always Lost the ..."/>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1659" y="1842041"/>
            <a:ext cx="2143951" cy="2143951"/>
          </a:xfrm>
          <a:prstGeom prst="rect">
            <a:avLst/>
          </a:prstGeom>
        </p:spPr>
      </p:pic>
    </p:spTree>
    <p:extLst>
      <p:ext uri="{BB962C8B-B14F-4D97-AF65-F5344CB8AC3E}">
        <p14:creationId xmlns:p14="http://schemas.microsoft.com/office/powerpoint/2010/main" val="219954988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9" name="Shape 9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28</a:t>
            </a:fld>
            <a:endParaRPr lang="en-US" sz="1800" dirty="0">
              <a:solidFill>
                <a:srgbClr val="888888"/>
              </a:solidFill>
              <a:latin typeface="Calibri"/>
              <a:ea typeface="Calibri"/>
              <a:cs typeface="Calibri"/>
              <a:sym typeface="Calibri"/>
            </a:endParaRPr>
          </a:p>
        </p:txBody>
      </p:sp>
      <p:sp>
        <p:nvSpPr>
          <p:cNvPr id="6" name="Round Same Side Corner Rectangle 5"/>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7" name="Title 1"/>
          <p:cNvSpPr txBox="1">
            <a:spLocks/>
          </p:cNvSpPr>
          <p:nvPr/>
        </p:nvSpPr>
        <p:spPr>
          <a:xfrm>
            <a:off x="604685" y="109368"/>
            <a:ext cx="6962763"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ACTIVITY: Budgeting $10,000 Cost Share</a:t>
            </a:r>
            <a:endParaRPr lang="en-US" sz="3000" dirty="0">
              <a:solidFill>
                <a:srgbClr val="002060"/>
              </a:solidFill>
            </a:endParaRPr>
          </a:p>
        </p:txBody>
      </p:sp>
      <p:sp>
        <p:nvSpPr>
          <p:cNvPr id="8" name="Round Same Side Corner Rectangle 7"/>
          <p:cNvSpPr/>
          <p:nvPr/>
        </p:nvSpPr>
        <p:spPr>
          <a:xfrm rot="10800000">
            <a:off x="238638" y="-1"/>
            <a:ext cx="366046" cy="836618"/>
          </a:xfrm>
          <a:prstGeom prst="round2SameRect">
            <a:avLst/>
          </a:prstGeom>
          <a:solidFill>
            <a:schemeClr val="accent5">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1048581961"/>
              </p:ext>
            </p:extLst>
          </p:nvPr>
        </p:nvGraphicFramePr>
        <p:xfrm>
          <a:off x="1117435" y="2388094"/>
          <a:ext cx="7017119" cy="2740025"/>
        </p:xfrm>
        <a:graphic>
          <a:graphicData uri="http://schemas.openxmlformats.org/drawingml/2006/table">
            <a:tbl>
              <a:tblPr firstRow="1" firstCol="1" bandRow="1">
                <a:tableStyleId>{912C8C85-51F0-491E-9774-3900AFEF0FD7}</a:tableStyleId>
              </a:tblPr>
              <a:tblGrid>
                <a:gridCol w="4380535">
                  <a:extLst>
                    <a:ext uri="{9D8B030D-6E8A-4147-A177-3AD203B41FA5}">
                      <a16:colId xmlns:a16="http://schemas.microsoft.com/office/drawing/2014/main" val="1306849167"/>
                    </a:ext>
                  </a:extLst>
                </a:gridCol>
                <a:gridCol w="2636584">
                  <a:extLst>
                    <a:ext uri="{9D8B030D-6E8A-4147-A177-3AD203B41FA5}">
                      <a16:colId xmlns:a16="http://schemas.microsoft.com/office/drawing/2014/main" val="3426583337"/>
                    </a:ext>
                  </a:extLst>
                </a:gridCol>
              </a:tblGrid>
              <a:tr h="548878">
                <a:tc gridSpan="2">
                  <a:txBody>
                    <a:bodyPr/>
                    <a:lstStyle/>
                    <a:p>
                      <a:pPr marL="0" marR="0">
                        <a:lnSpc>
                          <a:spcPct val="107000"/>
                        </a:lnSpc>
                        <a:spcBef>
                          <a:spcPts val="0"/>
                        </a:spcBef>
                        <a:spcAft>
                          <a:spcPts val="800"/>
                        </a:spcAft>
                      </a:pPr>
                      <a:r>
                        <a:rPr lang="en-US" sz="2800" dirty="0" smtClean="0">
                          <a:effectLst/>
                        </a:rPr>
                        <a:t>Example</a:t>
                      </a:r>
                      <a:r>
                        <a:rPr lang="en-US" sz="2800" baseline="0" dirty="0" smtClean="0">
                          <a:effectLst/>
                        </a:rPr>
                        <a:t> A: Equipment</a:t>
                      </a:r>
                      <a:endParaRPr lang="en-US" sz="2800" b="1" dirty="0">
                        <a:effectLst/>
                        <a:latin typeface="Calibri" panose="020F0502020204030204" pitchFamily="34" charset="0"/>
                        <a:ea typeface="Calibri" panose="020F0502020204030204" pitchFamily="34" charset="0"/>
                        <a:cs typeface="Calibri" panose="020F0502020204030204" pitchFamily="34" charset="0"/>
                      </a:endParaRPr>
                    </a:p>
                  </a:txBody>
                  <a:tcPr marL="57150" marR="57150" marT="57150" marB="57150" anchor="ctr"/>
                </a:tc>
                <a:tc hMerge="1">
                  <a:txBody>
                    <a:bodyPr/>
                    <a:lstStyle/>
                    <a:p>
                      <a:endParaRPr lang="en-US"/>
                    </a:p>
                  </a:txBody>
                  <a:tcPr/>
                </a:tc>
                <a:extLst>
                  <a:ext uri="{0D108BD9-81ED-4DB2-BD59-A6C34878D82A}">
                    <a16:rowId xmlns:a16="http://schemas.microsoft.com/office/drawing/2014/main" val="4248696449"/>
                  </a:ext>
                </a:extLst>
              </a:tr>
              <a:tr h="0">
                <a:tc>
                  <a:txBody>
                    <a:bodyPr/>
                    <a:lstStyle/>
                    <a:p>
                      <a:pPr marL="228600" marR="0">
                        <a:lnSpc>
                          <a:spcPct val="107000"/>
                        </a:lnSpc>
                        <a:spcBef>
                          <a:spcPts val="0"/>
                        </a:spcBef>
                        <a:spcAft>
                          <a:spcPts val="800"/>
                        </a:spcAft>
                      </a:pPr>
                      <a:r>
                        <a:rPr lang="en-US" sz="2800" b="0" dirty="0">
                          <a:effectLst/>
                        </a:rPr>
                        <a:t>Equipment:</a:t>
                      </a:r>
                      <a:endParaRPr lang="en-US" sz="2800" b="0" dirty="0">
                        <a:effectLst/>
                        <a:latin typeface="Calibri" panose="020F0502020204030204" pitchFamily="34" charset="0"/>
                        <a:ea typeface="Calibri" panose="020F0502020204030204" pitchFamily="34" charset="0"/>
                        <a:cs typeface="Calibri" panose="020F0502020204030204" pitchFamily="34" charset="0"/>
                      </a:endParaRPr>
                    </a:p>
                  </a:txBody>
                  <a:tcPr marL="57150" marR="57150" marT="57150" marB="57150"/>
                </a:tc>
                <a:tc>
                  <a:txBody>
                    <a:bodyPr/>
                    <a:lstStyle/>
                    <a:p>
                      <a:pPr marL="228600" marR="0">
                        <a:lnSpc>
                          <a:spcPct val="107000"/>
                        </a:lnSpc>
                        <a:spcBef>
                          <a:spcPts val="0"/>
                        </a:spcBef>
                        <a:spcAft>
                          <a:spcPts val="800"/>
                        </a:spcAft>
                      </a:pPr>
                      <a:r>
                        <a:rPr lang="en-US" sz="2800">
                          <a:effectLst/>
                        </a:rPr>
                        <a:t>$10,000</a:t>
                      </a:r>
                      <a:endParaRPr lang="en-US" sz="2800">
                        <a:effectLst/>
                        <a:latin typeface="Calibri" panose="020F0502020204030204" pitchFamily="34" charset="0"/>
                        <a:ea typeface="Calibri" panose="020F0502020204030204" pitchFamily="34" charset="0"/>
                        <a:cs typeface="Calibri" panose="020F0502020204030204" pitchFamily="34" charset="0"/>
                      </a:endParaRPr>
                    </a:p>
                  </a:txBody>
                  <a:tcPr marL="57150" marR="57150" marT="57150" marB="57150" anchor="b"/>
                </a:tc>
                <a:extLst>
                  <a:ext uri="{0D108BD9-81ED-4DB2-BD59-A6C34878D82A}">
                    <a16:rowId xmlns:a16="http://schemas.microsoft.com/office/drawing/2014/main" val="3897872836"/>
                  </a:ext>
                </a:extLst>
              </a:tr>
              <a:tr h="0">
                <a:tc>
                  <a:txBody>
                    <a:bodyPr/>
                    <a:lstStyle/>
                    <a:p>
                      <a:pPr marL="228600" marR="0">
                        <a:lnSpc>
                          <a:spcPct val="107000"/>
                        </a:lnSpc>
                        <a:spcBef>
                          <a:spcPts val="0"/>
                        </a:spcBef>
                        <a:spcAft>
                          <a:spcPts val="800"/>
                        </a:spcAft>
                      </a:pPr>
                      <a:r>
                        <a:rPr lang="en-US" sz="2800" b="0" dirty="0">
                          <a:effectLst/>
                        </a:rPr>
                        <a:t>Associated F&amp;A</a:t>
                      </a:r>
                      <a:br>
                        <a:rPr lang="en-US" sz="2800" b="0" dirty="0">
                          <a:effectLst/>
                        </a:rPr>
                      </a:br>
                      <a:r>
                        <a:rPr lang="en-US" sz="2800" b="0" dirty="0">
                          <a:effectLst/>
                        </a:rPr>
                        <a:t>@ 50% of MTDC:</a:t>
                      </a:r>
                      <a:endParaRPr lang="en-US" sz="2800" b="0" dirty="0">
                        <a:effectLst/>
                        <a:latin typeface="Calibri" panose="020F0502020204030204" pitchFamily="34" charset="0"/>
                        <a:ea typeface="Calibri" panose="020F0502020204030204" pitchFamily="34" charset="0"/>
                        <a:cs typeface="Calibri" panose="020F0502020204030204" pitchFamily="34" charset="0"/>
                      </a:endParaRPr>
                    </a:p>
                  </a:txBody>
                  <a:tcPr marL="57150" marR="57150" marT="57150" marB="57150"/>
                </a:tc>
                <a:tc>
                  <a:txBody>
                    <a:bodyPr/>
                    <a:lstStyle/>
                    <a:p>
                      <a:pPr marL="228600" marR="0">
                        <a:lnSpc>
                          <a:spcPct val="107000"/>
                        </a:lnSpc>
                        <a:spcBef>
                          <a:spcPts val="0"/>
                        </a:spcBef>
                        <a:spcAft>
                          <a:spcPts val="800"/>
                        </a:spcAft>
                      </a:pPr>
                      <a:r>
                        <a:rPr lang="en-US" sz="2800">
                          <a:effectLst/>
                        </a:rPr>
                        <a:t>$0</a:t>
                      </a:r>
                      <a:endParaRPr lang="en-US" sz="2800">
                        <a:effectLst/>
                        <a:latin typeface="Calibri" panose="020F0502020204030204" pitchFamily="34" charset="0"/>
                        <a:ea typeface="Calibri" panose="020F0502020204030204" pitchFamily="34" charset="0"/>
                        <a:cs typeface="Calibri" panose="020F0502020204030204" pitchFamily="34" charset="0"/>
                      </a:endParaRPr>
                    </a:p>
                  </a:txBody>
                  <a:tcPr marL="57150" marR="57150" marT="57150" marB="57150" anchor="b"/>
                </a:tc>
                <a:extLst>
                  <a:ext uri="{0D108BD9-81ED-4DB2-BD59-A6C34878D82A}">
                    <a16:rowId xmlns:a16="http://schemas.microsoft.com/office/drawing/2014/main" val="1181635084"/>
                  </a:ext>
                </a:extLst>
              </a:tr>
              <a:tr h="0">
                <a:tc>
                  <a:txBody>
                    <a:bodyPr/>
                    <a:lstStyle/>
                    <a:p>
                      <a:pPr marL="228600" marR="0">
                        <a:lnSpc>
                          <a:spcPct val="107000"/>
                        </a:lnSpc>
                        <a:spcBef>
                          <a:spcPts val="0"/>
                        </a:spcBef>
                        <a:spcAft>
                          <a:spcPts val="800"/>
                        </a:spcAft>
                      </a:pPr>
                      <a:r>
                        <a:rPr lang="en-US" sz="2800" dirty="0">
                          <a:effectLst/>
                        </a:rPr>
                        <a:t>Total Cost Share:</a:t>
                      </a:r>
                      <a:endParaRPr lang="en-US" sz="2800" dirty="0">
                        <a:effectLst/>
                        <a:latin typeface="Calibri" panose="020F0502020204030204" pitchFamily="34" charset="0"/>
                        <a:ea typeface="Calibri" panose="020F0502020204030204" pitchFamily="34" charset="0"/>
                        <a:cs typeface="Calibri" panose="020F0502020204030204" pitchFamily="34" charset="0"/>
                      </a:endParaRPr>
                    </a:p>
                  </a:txBody>
                  <a:tcPr marL="57150" marR="57150" marT="57150" marB="57150"/>
                </a:tc>
                <a:tc>
                  <a:txBody>
                    <a:bodyPr/>
                    <a:lstStyle/>
                    <a:p>
                      <a:pPr marL="228600" marR="0">
                        <a:lnSpc>
                          <a:spcPct val="107000"/>
                        </a:lnSpc>
                        <a:spcBef>
                          <a:spcPts val="0"/>
                        </a:spcBef>
                        <a:spcAft>
                          <a:spcPts val="800"/>
                        </a:spcAft>
                      </a:pPr>
                      <a:r>
                        <a:rPr lang="en-US" sz="2800" b="1" dirty="0">
                          <a:effectLst/>
                        </a:rPr>
                        <a:t>$10,000</a:t>
                      </a:r>
                      <a:endParaRPr lang="en-US" sz="2800" b="1" dirty="0">
                        <a:effectLst/>
                        <a:latin typeface="Calibri" panose="020F0502020204030204" pitchFamily="34" charset="0"/>
                        <a:ea typeface="Calibri" panose="020F0502020204030204" pitchFamily="34" charset="0"/>
                        <a:cs typeface="Calibri" panose="020F0502020204030204" pitchFamily="34" charset="0"/>
                      </a:endParaRPr>
                    </a:p>
                  </a:txBody>
                  <a:tcPr marL="57150" marR="57150" marT="57150" marB="57150" anchor="b"/>
                </a:tc>
                <a:extLst>
                  <a:ext uri="{0D108BD9-81ED-4DB2-BD59-A6C34878D82A}">
                    <a16:rowId xmlns:a16="http://schemas.microsoft.com/office/drawing/2014/main" val="308560484"/>
                  </a:ext>
                </a:extLst>
              </a:tr>
            </a:tbl>
          </a:graphicData>
        </a:graphic>
      </p:graphicFrame>
      <p:sp>
        <p:nvSpPr>
          <p:cNvPr id="2" name="TextBox 1"/>
          <p:cNvSpPr txBox="1"/>
          <p:nvPr/>
        </p:nvSpPr>
        <p:spPr>
          <a:xfrm>
            <a:off x="865186" y="1143036"/>
            <a:ext cx="10488613" cy="954107"/>
          </a:xfrm>
          <a:prstGeom prst="rect">
            <a:avLst/>
          </a:prstGeom>
          <a:noFill/>
        </p:spPr>
        <p:txBody>
          <a:bodyPr wrap="square" rtlCol="0">
            <a:spAutoFit/>
          </a:bodyPr>
          <a:lstStyle/>
          <a:p>
            <a:r>
              <a:rPr lang="en-US" sz="2800" dirty="0" smtClean="0">
                <a:latin typeface="Calibri" panose="020F0502020204030204" pitchFamily="34" charset="0"/>
                <a:cs typeface="Calibri" panose="020F0502020204030204" pitchFamily="34" charset="0"/>
              </a:rPr>
              <a:t>The Sponsor requires $10,000 cost share. The type of cost we use will have an impact. In this example we use equipment for cost share:</a:t>
            </a:r>
            <a:endParaRPr lang="en-US" sz="2800" dirty="0">
              <a:latin typeface="Calibri" panose="020F0502020204030204" pitchFamily="34" charset="0"/>
              <a:cs typeface="Calibri" panose="020F0502020204030204" pitchFamily="34" charset="0"/>
            </a:endParaRPr>
          </a:p>
        </p:txBody>
      </p:sp>
      <p:cxnSp>
        <p:nvCxnSpPr>
          <p:cNvPr id="4" name="Straight Arrow Connector 3"/>
          <p:cNvCxnSpPr/>
          <p:nvPr/>
        </p:nvCxnSpPr>
        <p:spPr>
          <a:xfrm flipH="1">
            <a:off x="8276897" y="3594538"/>
            <a:ext cx="772510" cy="252248"/>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9" name="TextBox 8"/>
          <p:cNvSpPr txBox="1"/>
          <p:nvPr/>
        </p:nvSpPr>
        <p:spPr>
          <a:xfrm>
            <a:off x="9049407" y="3225206"/>
            <a:ext cx="2128345" cy="923330"/>
          </a:xfrm>
          <a:prstGeom prst="rect">
            <a:avLst/>
          </a:prstGeom>
          <a:noFill/>
        </p:spPr>
        <p:txBody>
          <a:bodyPr wrap="square" rtlCol="0">
            <a:spAutoFit/>
          </a:bodyPr>
          <a:lstStyle/>
          <a:p>
            <a:r>
              <a:rPr lang="en-US" sz="1800" dirty="0" smtClean="0">
                <a:latin typeface="Calibri" panose="020F0502020204030204" pitchFamily="34" charset="0"/>
                <a:cs typeface="Calibri" panose="020F0502020204030204" pitchFamily="34" charset="0"/>
              </a:rPr>
              <a:t>Capital equipment isn’t included in MTDC, so it’s $0 F&amp;A</a:t>
            </a:r>
            <a:endParaRPr lang="en-US" sz="1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51580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9" name="Shape 9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29</a:t>
            </a:fld>
            <a:endParaRPr lang="en-US" sz="1800" dirty="0">
              <a:solidFill>
                <a:srgbClr val="888888"/>
              </a:solidFill>
              <a:latin typeface="Calibri"/>
              <a:ea typeface="Calibri"/>
              <a:cs typeface="Calibri"/>
              <a:sym typeface="Calibri"/>
            </a:endParaRPr>
          </a:p>
        </p:txBody>
      </p:sp>
      <p:sp>
        <p:nvSpPr>
          <p:cNvPr id="6" name="Round Same Side Corner Rectangle 5"/>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7" name="Title 1"/>
          <p:cNvSpPr txBox="1">
            <a:spLocks/>
          </p:cNvSpPr>
          <p:nvPr/>
        </p:nvSpPr>
        <p:spPr>
          <a:xfrm>
            <a:off x="604685" y="109368"/>
            <a:ext cx="6994294"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ACTIVITY: Example B</a:t>
            </a:r>
            <a:endParaRPr lang="en-US" sz="3000" dirty="0">
              <a:solidFill>
                <a:srgbClr val="002060"/>
              </a:solidFill>
            </a:endParaRPr>
          </a:p>
        </p:txBody>
      </p:sp>
      <p:sp>
        <p:nvSpPr>
          <p:cNvPr id="8" name="Round Same Side Corner Rectangle 7"/>
          <p:cNvSpPr/>
          <p:nvPr/>
        </p:nvSpPr>
        <p:spPr>
          <a:xfrm rot="10800000">
            <a:off x="238638" y="-1"/>
            <a:ext cx="366046" cy="836618"/>
          </a:xfrm>
          <a:prstGeom prst="round2SameRect">
            <a:avLst/>
          </a:prstGeom>
          <a:solidFill>
            <a:schemeClr val="accent5">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3813714182"/>
              </p:ext>
            </p:extLst>
          </p:nvPr>
        </p:nvGraphicFramePr>
        <p:xfrm>
          <a:off x="1842399" y="2273240"/>
          <a:ext cx="9145463" cy="3501454"/>
        </p:xfrm>
        <a:graphic>
          <a:graphicData uri="http://schemas.openxmlformats.org/drawingml/2006/table">
            <a:tbl>
              <a:tblPr firstRow="1" firstCol="1" bandRow="1">
                <a:tableStyleId>{5A111915-BE36-4E01-A7E5-04B1672EAD32}</a:tableStyleId>
              </a:tblPr>
              <a:tblGrid>
                <a:gridCol w="3706360">
                  <a:extLst>
                    <a:ext uri="{9D8B030D-6E8A-4147-A177-3AD203B41FA5}">
                      <a16:colId xmlns:a16="http://schemas.microsoft.com/office/drawing/2014/main" val="1635989563"/>
                    </a:ext>
                  </a:extLst>
                </a:gridCol>
                <a:gridCol w="5439103">
                  <a:extLst>
                    <a:ext uri="{9D8B030D-6E8A-4147-A177-3AD203B41FA5}">
                      <a16:colId xmlns:a16="http://schemas.microsoft.com/office/drawing/2014/main" val="1618875984"/>
                    </a:ext>
                  </a:extLst>
                </a:gridCol>
              </a:tblGrid>
              <a:tr h="241935">
                <a:tc gridSpan="2">
                  <a:txBody>
                    <a:bodyPr/>
                    <a:lstStyle/>
                    <a:p>
                      <a:pPr marL="0" marR="0">
                        <a:lnSpc>
                          <a:spcPct val="107000"/>
                        </a:lnSpc>
                        <a:spcBef>
                          <a:spcPts val="0"/>
                        </a:spcBef>
                        <a:spcAft>
                          <a:spcPts val="800"/>
                        </a:spcAft>
                      </a:pPr>
                      <a:r>
                        <a:rPr lang="en-US" sz="2400" dirty="0">
                          <a:effectLst/>
                        </a:rPr>
                        <a:t>Example </a:t>
                      </a:r>
                      <a:r>
                        <a:rPr lang="en-US" sz="2400" dirty="0" smtClean="0">
                          <a:effectLst/>
                        </a:rPr>
                        <a:t>B: Travel</a:t>
                      </a:r>
                      <a:endParaRPr lang="en-US" sz="2400" b="1" dirty="0">
                        <a:effectLst/>
                        <a:latin typeface="Calibri" panose="020F0502020204030204" pitchFamily="34" charset="0"/>
                        <a:ea typeface="Calibri" panose="020F0502020204030204" pitchFamily="34" charset="0"/>
                        <a:cs typeface="Calibri" panose="020F0502020204030204" pitchFamily="34" charset="0"/>
                      </a:endParaRPr>
                    </a:p>
                  </a:txBody>
                  <a:tcPr marL="57150" marR="57150" marT="57150" marB="57150" anchor="ctr"/>
                </a:tc>
                <a:tc hMerge="1">
                  <a:txBody>
                    <a:bodyPr/>
                    <a:lstStyle/>
                    <a:p>
                      <a:endParaRPr lang="en-US"/>
                    </a:p>
                  </a:txBody>
                  <a:tcPr/>
                </a:tc>
                <a:extLst>
                  <a:ext uri="{0D108BD9-81ED-4DB2-BD59-A6C34878D82A}">
                    <a16:rowId xmlns:a16="http://schemas.microsoft.com/office/drawing/2014/main" val="2847230726"/>
                  </a:ext>
                </a:extLst>
              </a:tr>
              <a:tr h="0">
                <a:tc>
                  <a:txBody>
                    <a:bodyPr/>
                    <a:lstStyle/>
                    <a:p>
                      <a:pPr marL="228600" marR="0">
                        <a:lnSpc>
                          <a:spcPct val="107000"/>
                        </a:lnSpc>
                        <a:spcBef>
                          <a:spcPts val="0"/>
                        </a:spcBef>
                        <a:spcAft>
                          <a:spcPts val="800"/>
                        </a:spcAft>
                      </a:pPr>
                      <a:r>
                        <a:rPr lang="en-US" sz="2400" b="0" dirty="0">
                          <a:effectLst/>
                        </a:rPr>
                        <a:t>PI Travel:</a:t>
                      </a:r>
                      <a:endParaRPr lang="en-US" sz="2400" b="0" dirty="0">
                        <a:effectLst/>
                        <a:latin typeface="Calibri" panose="020F0502020204030204" pitchFamily="34" charset="0"/>
                        <a:ea typeface="Calibri" panose="020F0502020204030204" pitchFamily="34" charset="0"/>
                        <a:cs typeface="Calibri" panose="020F0502020204030204" pitchFamily="34" charset="0"/>
                      </a:endParaRPr>
                    </a:p>
                  </a:txBody>
                  <a:tcPr marL="57150" marR="57150" marT="57150" marB="57150"/>
                </a:tc>
                <a:tc>
                  <a:txBody>
                    <a:bodyPr/>
                    <a:lstStyle/>
                    <a:p>
                      <a:pPr marL="228600" marR="0">
                        <a:lnSpc>
                          <a:spcPct val="107000"/>
                        </a:lnSpc>
                        <a:spcBef>
                          <a:spcPts val="0"/>
                        </a:spcBef>
                        <a:spcAft>
                          <a:spcPts val="800"/>
                        </a:spcAft>
                      </a:pPr>
                      <a:r>
                        <a:rPr lang="en-US" sz="2400" dirty="0" smtClean="0">
                          <a:effectLst/>
                        </a:rPr>
                        <a:t>$10,000 / 1.5 =</a:t>
                      </a:r>
                      <a:r>
                        <a:rPr lang="en-US" sz="2400" baseline="0" dirty="0" smtClean="0">
                          <a:effectLst/>
                        </a:rPr>
                        <a:t> ________</a:t>
                      </a:r>
                    </a:p>
                    <a:p>
                      <a:pPr marL="228600" marR="0">
                        <a:lnSpc>
                          <a:spcPct val="107000"/>
                        </a:lnSpc>
                        <a:spcBef>
                          <a:spcPts val="0"/>
                        </a:spcBef>
                        <a:spcAft>
                          <a:spcPts val="800"/>
                        </a:spcAft>
                      </a:pPr>
                      <a:r>
                        <a:rPr lang="en-US" sz="2400" dirty="0" smtClean="0">
                          <a:effectLst/>
                          <a:latin typeface="Calibri" panose="020F0502020204030204" pitchFamily="34" charset="0"/>
                          <a:ea typeface="Calibri" panose="020F0502020204030204" pitchFamily="34" charset="0"/>
                          <a:cs typeface="Calibri" panose="020F0502020204030204" pitchFamily="34" charset="0"/>
                        </a:rPr>
                        <a:t>                                        A</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a:txBody>
                  <a:tcPr marL="57150" marR="57150" marT="57150" marB="57150" anchor="b"/>
                </a:tc>
                <a:extLst>
                  <a:ext uri="{0D108BD9-81ED-4DB2-BD59-A6C34878D82A}">
                    <a16:rowId xmlns:a16="http://schemas.microsoft.com/office/drawing/2014/main" val="3311517356"/>
                  </a:ext>
                </a:extLst>
              </a:tr>
              <a:tr h="0">
                <a:tc>
                  <a:txBody>
                    <a:bodyPr/>
                    <a:lstStyle/>
                    <a:p>
                      <a:pPr marL="228600" marR="0">
                        <a:lnSpc>
                          <a:spcPct val="107000"/>
                        </a:lnSpc>
                        <a:spcBef>
                          <a:spcPts val="0"/>
                        </a:spcBef>
                        <a:spcAft>
                          <a:spcPts val="800"/>
                        </a:spcAft>
                      </a:pPr>
                      <a:r>
                        <a:rPr lang="en-US" sz="2400" b="0" dirty="0">
                          <a:effectLst/>
                        </a:rPr>
                        <a:t>Associated F&amp;A</a:t>
                      </a:r>
                      <a:br>
                        <a:rPr lang="en-US" sz="2400" b="0" dirty="0">
                          <a:effectLst/>
                        </a:rPr>
                      </a:br>
                      <a:r>
                        <a:rPr lang="en-US" sz="2400" b="0" dirty="0">
                          <a:effectLst/>
                        </a:rPr>
                        <a:t>@ 50% of MTDC:</a:t>
                      </a:r>
                      <a:endParaRPr lang="en-US" sz="2400" b="0" dirty="0">
                        <a:effectLst/>
                        <a:latin typeface="Calibri" panose="020F0502020204030204" pitchFamily="34" charset="0"/>
                        <a:ea typeface="Calibri" panose="020F0502020204030204" pitchFamily="34" charset="0"/>
                        <a:cs typeface="Calibri" panose="020F0502020204030204" pitchFamily="34" charset="0"/>
                      </a:endParaRPr>
                    </a:p>
                  </a:txBody>
                  <a:tcPr marL="57150" marR="57150" marT="57150" marB="57150"/>
                </a:tc>
                <a:tc>
                  <a:txBody>
                    <a:bodyPr/>
                    <a:lstStyle/>
                    <a:p>
                      <a:pPr marL="228600" marR="0">
                        <a:lnSpc>
                          <a:spcPct val="107000"/>
                        </a:lnSpc>
                        <a:spcBef>
                          <a:spcPts val="0"/>
                        </a:spcBef>
                        <a:spcAft>
                          <a:spcPts val="800"/>
                        </a:spcAft>
                      </a:pPr>
                      <a:r>
                        <a:rPr lang="en-US" sz="2400" dirty="0" smtClean="0">
                          <a:effectLst/>
                          <a:latin typeface="+mn-lt"/>
                          <a:ea typeface="+mn-ea"/>
                          <a:cs typeface="+mn-cs"/>
                        </a:rPr>
                        <a:t>________</a:t>
                      </a:r>
                      <a:r>
                        <a:rPr lang="en-US" sz="2400" baseline="0" dirty="0" smtClean="0">
                          <a:effectLst/>
                          <a:latin typeface="+mn-lt"/>
                          <a:ea typeface="+mn-ea"/>
                          <a:cs typeface="+mn-cs"/>
                        </a:rPr>
                        <a:t> x 50% = ________</a:t>
                      </a:r>
                    </a:p>
                    <a:p>
                      <a:pPr marL="228600" marR="0">
                        <a:lnSpc>
                          <a:spcPct val="107000"/>
                        </a:lnSpc>
                        <a:spcBef>
                          <a:spcPts val="0"/>
                        </a:spcBef>
                        <a:spcAft>
                          <a:spcPts val="800"/>
                        </a:spcAft>
                      </a:pPr>
                      <a:r>
                        <a:rPr lang="en-US" sz="2400" dirty="0" smtClean="0">
                          <a:effectLst/>
                          <a:latin typeface="Calibri" panose="020F0502020204030204" pitchFamily="34" charset="0"/>
                          <a:ea typeface="Calibri" panose="020F0502020204030204" pitchFamily="34" charset="0"/>
                          <a:cs typeface="Calibri" panose="020F0502020204030204" pitchFamily="34" charset="0"/>
                        </a:rPr>
                        <a:t>          A                                  B</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a:txBody>
                  <a:tcPr marL="57150" marR="57150" marT="57150" marB="57150" anchor="b"/>
                </a:tc>
                <a:extLst>
                  <a:ext uri="{0D108BD9-81ED-4DB2-BD59-A6C34878D82A}">
                    <a16:rowId xmlns:a16="http://schemas.microsoft.com/office/drawing/2014/main" val="2304457047"/>
                  </a:ext>
                </a:extLst>
              </a:tr>
              <a:tr h="0">
                <a:tc>
                  <a:txBody>
                    <a:bodyPr/>
                    <a:lstStyle/>
                    <a:p>
                      <a:pPr marL="228600" marR="0">
                        <a:lnSpc>
                          <a:spcPct val="107000"/>
                        </a:lnSpc>
                        <a:spcBef>
                          <a:spcPts val="0"/>
                        </a:spcBef>
                        <a:spcAft>
                          <a:spcPts val="800"/>
                        </a:spcAft>
                      </a:pPr>
                      <a:r>
                        <a:rPr lang="en-US" sz="2400" b="1" dirty="0">
                          <a:effectLst/>
                        </a:rPr>
                        <a:t>Total Cost Share:</a:t>
                      </a:r>
                      <a:endParaRPr lang="en-US" sz="2400" b="1" dirty="0">
                        <a:effectLst/>
                        <a:latin typeface="Calibri" panose="020F0502020204030204" pitchFamily="34" charset="0"/>
                        <a:ea typeface="Calibri" panose="020F0502020204030204" pitchFamily="34" charset="0"/>
                        <a:cs typeface="Calibri" panose="020F0502020204030204" pitchFamily="34" charset="0"/>
                      </a:endParaRPr>
                    </a:p>
                  </a:txBody>
                  <a:tcPr marL="57150" marR="57150" marT="57150" marB="57150"/>
                </a:tc>
                <a:tc>
                  <a:txBody>
                    <a:bodyPr/>
                    <a:lstStyle/>
                    <a:p>
                      <a:pPr marL="228600" marR="0">
                        <a:lnSpc>
                          <a:spcPct val="107000"/>
                        </a:lnSpc>
                        <a:spcBef>
                          <a:spcPts val="0"/>
                        </a:spcBef>
                        <a:spcAft>
                          <a:spcPts val="800"/>
                        </a:spcAft>
                      </a:pPr>
                      <a:r>
                        <a:rPr lang="en-US" sz="2400" b="1" dirty="0" smtClean="0">
                          <a:effectLst/>
                        </a:rPr>
                        <a:t>__________+_________=</a:t>
                      </a:r>
                      <a:r>
                        <a:rPr lang="en-US" sz="2400" b="1" baseline="0" dirty="0" smtClean="0">
                          <a:effectLst/>
                        </a:rPr>
                        <a:t> </a:t>
                      </a:r>
                      <a:r>
                        <a:rPr lang="en-US" sz="2400" b="1" dirty="0" smtClean="0">
                          <a:effectLst/>
                        </a:rPr>
                        <a:t>$10,000</a:t>
                      </a:r>
                    </a:p>
                    <a:p>
                      <a:pPr marL="228600" marR="0">
                        <a:lnSpc>
                          <a:spcPct val="107000"/>
                        </a:lnSpc>
                        <a:spcBef>
                          <a:spcPts val="0"/>
                        </a:spcBef>
                        <a:spcAft>
                          <a:spcPts val="800"/>
                        </a:spcAft>
                      </a:pPr>
                      <a:r>
                        <a:rPr lang="en-US" sz="2400" b="1" dirty="0" smtClean="0">
                          <a:effectLst/>
                          <a:latin typeface="Calibri" panose="020F0502020204030204" pitchFamily="34" charset="0"/>
                          <a:ea typeface="Calibri" panose="020F0502020204030204" pitchFamily="34" charset="0"/>
                          <a:cs typeface="Calibri" panose="020F0502020204030204" pitchFamily="34" charset="0"/>
                        </a:rPr>
                        <a:t>           A                       B</a:t>
                      </a:r>
                      <a:endParaRPr lang="en-US" sz="2400" b="1" dirty="0">
                        <a:effectLst/>
                        <a:latin typeface="Calibri" panose="020F0502020204030204" pitchFamily="34" charset="0"/>
                        <a:ea typeface="Calibri" panose="020F0502020204030204" pitchFamily="34" charset="0"/>
                        <a:cs typeface="Calibri" panose="020F0502020204030204" pitchFamily="34" charset="0"/>
                      </a:endParaRPr>
                    </a:p>
                  </a:txBody>
                  <a:tcPr marL="57150" marR="57150" marT="57150" marB="57150" anchor="b"/>
                </a:tc>
                <a:extLst>
                  <a:ext uri="{0D108BD9-81ED-4DB2-BD59-A6C34878D82A}">
                    <a16:rowId xmlns:a16="http://schemas.microsoft.com/office/drawing/2014/main" val="2208618840"/>
                  </a:ext>
                </a:extLst>
              </a:tr>
            </a:tbl>
          </a:graphicData>
        </a:graphic>
      </p:graphicFrame>
      <p:sp>
        <p:nvSpPr>
          <p:cNvPr id="16" name="TextBox 15"/>
          <p:cNvSpPr txBox="1"/>
          <p:nvPr/>
        </p:nvSpPr>
        <p:spPr>
          <a:xfrm>
            <a:off x="1792475" y="1143036"/>
            <a:ext cx="9561323" cy="954107"/>
          </a:xfrm>
          <a:prstGeom prst="rect">
            <a:avLst/>
          </a:prstGeom>
          <a:noFill/>
        </p:spPr>
        <p:txBody>
          <a:bodyPr wrap="square" rtlCol="0">
            <a:spAutoFit/>
          </a:bodyPr>
          <a:lstStyle/>
          <a:p>
            <a:r>
              <a:rPr lang="en-US" sz="2800" dirty="0" smtClean="0">
                <a:latin typeface="Calibri" panose="020F0502020204030204" pitchFamily="34" charset="0"/>
                <a:cs typeface="Calibri" panose="020F0502020204030204" pitchFamily="34" charset="0"/>
              </a:rPr>
              <a:t>Let’s use travel as the cost, and try to get to $10,000 cost share.</a:t>
            </a:r>
          </a:p>
          <a:p>
            <a:r>
              <a:rPr lang="en-US" sz="2800" dirty="0" smtClean="0">
                <a:latin typeface="Calibri" panose="020F0502020204030204" pitchFamily="34" charset="0"/>
                <a:cs typeface="Calibri" panose="020F0502020204030204" pitchFamily="34" charset="0"/>
              </a:rPr>
              <a:t>Complete the worksheet below:</a:t>
            </a:r>
            <a:endParaRPr lang="en-US" sz="2800" dirty="0">
              <a:latin typeface="Calibri" panose="020F0502020204030204" pitchFamily="34" charset="0"/>
              <a:cs typeface="Calibri" panose="020F0502020204030204" pitchFamily="34" charset="0"/>
            </a:endParaRPr>
          </a:p>
        </p:txBody>
      </p:sp>
      <p:pic>
        <p:nvPicPr>
          <p:cNvPr id="17" name="Picture 16" descr="Can iBooks Work for Distance Learning? [Webinar Recording ..."/>
          <p:cNvPicPr>
            <a:picLocks noChangeAspect="1"/>
          </p:cNvPicPr>
          <p:nvPr/>
        </p:nvPicPr>
        <p:blipFill>
          <a:blip r:embed="rId3">
            <a:extLst>
              <a:ext uri="{BEBA8EAE-BF5A-486C-A8C5-ECC9F3942E4B}">
                <a14:imgProps xmlns:a14="http://schemas.microsoft.com/office/drawing/2010/main">
                  <a14:imgLayer r:embed="rId4">
                    <a14:imgEffect>
                      <a14:artisticCrisscrossEtching/>
                    </a14:imgEffect>
                  </a14:imgLayer>
                </a14:imgProps>
              </a:ext>
              <a:ext uri="{28A0092B-C50C-407E-A947-70E740481C1C}">
                <a14:useLocalDpi xmlns:a14="http://schemas.microsoft.com/office/drawing/2010/main" val="0"/>
              </a:ext>
            </a:extLst>
          </a:blip>
          <a:stretch>
            <a:fillRect/>
          </a:stretch>
        </p:blipFill>
        <p:spPr>
          <a:xfrm>
            <a:off x="238637" y="853729"/>
            <a:ext cx="1553839" cy="1553839"/>
          </a:xfrm>
          <a:prstGeom prst="rect">
            <a:avLst/>
          </a:prstGeom>
        </p:spPr>
      </p:pic>
    </p:spTree>
    <p:extLst>
      <p:ext uri="{BB962C8B-B14F-4D97-AF65-F5344CB8AC3E}">
        <p14:creationId xmlns:p14="http://schemas.microsoft.com/office/powerpoint/2010/main" val="419971446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9" name="Shape 9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30</a:t>
            </a:fld>
            <a:endParaRPr lang="en-US" sz="1800" dirty="0">
              <a:solidFill>
                <a:srgbClr val="888888"/>
              </a:solidFill>
              <a:latin typeface="Calibri"/>
              <a:ea typeface="Calibri"/>
              <a:cs typeface="Calibri"/>
              <a:sym typeface="Calibri"/>
            </a:endParaRPr>
          </a:p>
        </p:txBody>
      </p:sp>
      <p:sp>
        <p:nvSpPr>
          <p:cNvPr id="6" name="Round Same Side Corner Rectangle 5"/>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7" name="Title 1"/>
          <p:cNvSpPr txBox="1">
            <a:spLocks/>
          </p:cNvSpPr>
          <p:nvPr/>
        </p:nvSpPr>
        <p:spPr>
          <a:xfrm>
            <a:off x="604685" y="109368"/>
            <a:ext cx="6994294"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ACTIVITY: Example B</a:t>
            </a:r>
            <a:endParaRPr lang="en-US" sz="3000" dirty="0">
              <a:solidFill>
                <a:srgbClr val="002060"/>
              </a:solidFill>
            </a:endParaRPr>
          </a:p>
        </p:txBody>
      </p:sp>
      <p:sp>
        <p:nvSpPr>
          <p:cNvPr id="8" name="Round Same Side Corner Rectangle 7"/>
          <p:cNvSpPr/>
          <p:nvPr/>
        </p:nvSpPr>
        <p:spPr>
          <a:xfrm rot="10800000">
            <a:off x="238638" y="-1"/>
            <a:ext cx="366046" cy="836618"/>
          </a:xfrm>
          <a:prstGeom prst="round2SameRect">
            <a:avLst/>
          </a:prstGeom>
          <a:solidFill>
            <a:schemeClr val="accent5">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graphicFrame>
        <p:nvGraphicFramePr>
          <p:cNvPr id="2" name="Table 1"/>
          <p:cNvGraphicFramePr>
            <a:graphicFrameLocks noGrp="1"/>
          </p:cNvGraphicFramePr>
          <p:nvPr>
            <p:extLst/>
          </p:nvPr>
        </p:nvGraphicFramePr>
        <p:xfrm>
          <a:off x="1842399" y="2273240"/>
          <a:ext cx="9145463" cy="3501454"/>
        </p:xfrm>
        <a:graphic>
          <a:graphicData uri="http://schemas.openxmlformats.org/drawingml/2006/table">
            <a:tbl>
              <a:tblPr firstRow="1" firstCol="1" bandRow="1">
                <a:tableStyleId>{5A111915-BE36-4E01-A7E5-04B1672EAD32}</a:tableStyleId>
              </a:tblPr>
              <a:tblGrid>
                <a:gridCol w="3706360">
                  <a:extLst>
                    <a:ext uri="{9D8B030D-6E8A-4147-A177-3AD203B41FA5}">
                      <a16:colId xmlns:a16="http://schemas.microsoft.com/office/drawing/2014/main" val="1635989563"/>
                    </a:ext>
                  </a:extLst>
                </a:gridCol>
                <a:gridCol w="5439103">
                  <a:extLst>
                    <a:ext uri="{9D8B030D-6E8A-4147-A177-3AD203B41FA5}">
                      <a16:colId xmlns:a16="http://schemas.microsoft.com/office/drawing/2014/main" val="1618875984"/>
                    </a:ext>
                  </a:extLst>
                </a:gridCol>
              </a:tblGrid>
              <a:tr h="241935">
                <a:tc gridSpan="2">
                  <a:txBody>
                    <a:bodyPr/>
                    <a:lstStyle/>
                    <a:p>
                      <a:pPr marL="0" marR="0">
                        <a:lnSpc>
                          <a:spcPct val="107000"/>
                        </a:lnSpc>
                        <a:spcBef>
                          <a:spcPts val="0"/>
                        </a:spcBef>
                        <a:spcAft>
                          <a:spcPts val="800"/>
                        </a:spcAft>
                      </a:pPr>
                      <a:r>
                        <a:rPr lang="en-US" sz="2400" dirty="0">
                          <a:effectLst/>
                        </a:rPr>
                        <a:t>Example </a:t>
                      </a:r>
                      <a:r>
                        <a:rPr lang="en-US" sz="2400" dirty="0" smtClean="0">
                          <a:effectLst/>
                        </a:rPr>
                        <a:t>B: Travel</a:t>
                      </a:r>
                      <a:endParaRPr lang="en-US" sz="2400" b="1" dirty="0">
                        <a:effectLst/>
                        <a:latin typeface="Calibri" panose="020F0502020204030204" pitchFamily="34" charset="0"/>
                        <a:ea typeface="Calibri" panose="020F0502020204030204" pitchFamily="34" charset="0"/>
                        <a:cs typeface="Calibri" panose="020F0502020204030204" pitchFamily="34" charset="0"/>
                      </a:endParaRPr>
                    </a:p>
                  </a:txBody>
                  <a:tcPr marL="57150" marR="57150" marT="57150" marB="57150" anchor="ctr"/>
                </a:tc>
                <a:tc hMerge="1">
                  <a:txBody>
                    <a:bodyPr/>
                    <a:lstStyle/>
                    <a:p>
                      <a:endParaRPr lang="en-US"/>
                    </a:p>
                  </a:txBody>
                  <a:tcPr/>
                </a:tc>
                <a:extLst>
                  <a:ext uri="{0D108BD9-81ED-4DB2-BD59-A6C34878D82A}">
                    <a16:rowId xmlns:a16="http://schemas.microsoft.com/office/drawing/2014/main" val="2847230726"/>
                  </a:ext>
                </a:extLst>
              </a:tr>
              <a:tr h="0">
                <a:tc>
                  <a:txBody>
                    <a:bodyPr/>
                    <a:lstStyle/>
                    <a:p>
                      <a:pPr marL="228600" marR="0">
                        <a:lnSpc>
                          <a:spcPct val="107000"/>
                        </a:lnSpc>
                        <a:spcBef>
                          <a:spcPts val="0"/>
                        </a:spcBef>
                        <a:spcAft>
                          <a:spcPts val="800"/>
                        </a:spcAft>
                      </a:pPr>
                      <a:r>
                        <a:rPr lang="en-US" sz="2400" b="0" dirty="0">
                          <a:effectLst/>
                        </a:rPr>
                        <a:t>PI Travel:</a:t>
                      </a:r>
                      <a:endParaRPr lang="en-US" sz="2400" b="0" dirty="0">
                        <a:effectLst/>
                        <a:latin typeface="Calibri" panose="020F0502020204030204" pitchFamily="34" charset="0"/>
                        <a:ea typeface="Calibri" panose="020F0502020204030204" pitchFamily="34" charset="0"/>
                        <a:cs typeface="Calibri" panose="020F0502020204030204" pitchFamily="34" charset="0"/>
                      </a:endParaRPr>
                    </a:p>
                  </a:txBody>
                  <a:tcPr marL="57150" marR="57150" marT="57150" marB="57150"/>
                </a:tc>
                <a:tc>
                  <a:txBody>
                    <a:bodyPr/>
                    <a:lstStyle/>
                    <a:p>
                      <a:pPr marL="228600" marR="0">
                        <a:lnSpc>
                          <a:spcPct val="107000"/>
                        </a:lnSpc>
                        <a:spcBef>
                          <a:spcPts val="0"/>
                        </a:spcBef>
                        <a:spcAft>
                          <a:spcPts val="800"/>
                        </a:spcAft>
                      </a:pPr>
                      <a:r>
                        <a:rPr lang="en-US" sz="2400" dirty="0" smtClean="0">
                          <a:effectLst/>
                        </a:rPr>
                        <a:t>$10,000 / 1.5 =</a:t>
                      </a:r>
                      <a:r>
                        <a:rPr lang="en-US" sz="2400" baseline="0" dirty="0" smtClean="0">
                          <a:effectLst/>
                        </a:rPr>
                        <a:t> ________</a:t>
                      </a:r>
                    </a:p>
                    <a:p>
                      <a:pPr marL="228600" marR="0">
                        <a:lnSpc>
                          <a:spcPct val="107000"/>
                        </a:lnSpc>
                        <a:spcBef>
                          <a:spcPts val="0"/>
                        </a:spcBef>
                        <a:spcAft>
                          <a:spcPts val="800"/>
                        </a:spcAft>
                      </a:pPr>
                      <a:r>
                        <a:rPr lang="en-US" sz="2400" dirty="0" smtClean="0">
                          <a:effectLst/>
                          <a:latin typeface="Calibri" panose="020F0502020204030204" pitchFamily="34" charset="0"/>
                          <a:ea typeface="Calibri" panose="020F0502020204030204" pitchFamily="34" charset="0"/>
                          <a:cs typeface="Calibri" panose="020F0502020204030204" pitchFamily="34" charset="0"/>
                        </a:rPr>
                        <a:t>                                        A</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a:txBody>
                  <a:tcPr marL="57150" marR="57150" marT="57150" marB="57150" anchor="b"/>
                </a:tc>
                <a:extLst>
                  <a:ext uri="{0D108BD9-81ED-4DB2-BD59-A6C34878D82A}">
                    <a16:rowId xmlns:a16="http://schemas.microsoft.com/office/drawing/2014/main" val="3311517356"/>
                  </a:ext>
                </a:extLst>
              </a:tr>
              <a:tr h="0">
                <a:tc>
                  <a:txBody>
                    <a:bodyPr/>
                    <a:lstStyle/>
                    <a:p>
                      <a:pPr marL="228600" marR="0">
                        <a:lnSpc>
                          <a:spcPct val="107000"/>
                        </a:lnSpc>
                        <a:spcBef>
                          <a:spcPts val="0"/>
                        </a:spcBef>
                        <a:spcAft>
                          <a:spcPts val="800"/>
                        </a:spcAft>
                      </a:pPr>
                      <a:r>
                        <a:rPr lang="en-US" sz="2400" b="0" dirty="0">
                          <a:effectLst/>
                        </a:rPr>
                        <a:t>Associated F&amp;A</a:t>
                      </a:r>
                      <a:br>
                        <a:rPr lang="en-US" sz="2400" b="0" dirty="0">
                          <a:effectLst/>
                        </a:rPr>
                      </a:br>
                      <a:r>
                        <a:rPr lang="en-US" sz="2400" b="0" dirty="0">
                          <a:effectLst/>
                        </a:rPr>
                        <a:t>@ 50% of MTDC:</a:t>
                      </a:r>
                      <a:endParaRPr lang="en-US" sz="2400" b="0" dirty="0">
                        <a:effectLst/>
                        <a:latin typeface="Calibri" panose="020F0502020204030204" pitchFamily="34" charset="0"/>
                        <a:ea typeface="Calibri" panose="020F0502020204030204" pitchFamily="34" charset="0"/>
                        <a:cs typeface="Calibri" panose="020F0502020204030204" pitchFamily="34" charset="0"/>
                      </a:endParaRPr>
                    </a:p>
                  </a:txBody>
                  <a:tcPr marL="57150" marR="57150" marT="57150" marB="57150"/>
                </a:tc>
                <a:tc>
                  <a:txBody>
                    <a:bodyPr/>
                    <a:lstStyle/>
                    <a:p>
                      <a:pPr marL="228600" marR="0">
                        <a:lnSpc>
                          <a:spcPct val="107000"/>
                        </a:lnSpc>
                        <a:spcBef>
                          <a:spcPts val="0"/>
                        </a:spcBef>
                        <a:spcAft>
                          <a:spcPts val="800"/>
                        </a:spcAft>
                      </a:pPr>
                      <a:r>
                        <a:rPr lang="en-US" sz="2400" dirty="0" smtClean="0">
                          <a:effectLst/>
                          <a:latin typeface="+mn-lt"/>
                          <a:ea typeface="+mn-ea"/>
                          <a:cs typeface="+mn-cs"/>
                        </a:rPr>
                        <a:t>________</a:t>
                      </a:r>
                      <a:r>
                        <a:rPr lang="en-US" sz="2400" baseline="0" dirty="0" smtClean="0">
                          <a:effectLst/>
                          <a:latin typeface="+mn-lt"/>
                          <a:ea typeface="+mn-ea"/>
                          <a:cs typeface="+mn-cs"/>
                        </a:rPr>
                        <a:t> x 50% = ________</a:t>
                      </a:r>
                    </a:p>
                    <a:p>
                      <a:pPr marL="228600" marR="0">
                        <a:lnSpc>
                          <a:spcPct val="107000"/>
                        </a:lnSpc>
                        <a:spcBef>
                          <a:spcPts val="0"/>
                        </a:spcBef>
                        <a:spcAft>
                          <a:spcPts val="800"/>
                        </a:spcAft>
                      </a:pPr>
                      <a:r>
                        <a:rPr lang="en-US" sz="2400" dirty="0" smtClean="0">
                          <a:effectLst/>
                          <a:latin typeface="Calibri" panose="020F0502020204030204" pitchFamily="34" charset="0"/>
                          <a:ea typeface="Calibri" panose="020F0502020204030204" pitchFamily="34" charset="0"/>
                          <a:cs typeface="Calibri" panose="020F0502020204030204" pitchFamily="34" charset="0"/>
                        </a:rPr>
                        <a:t>          A                                  B</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a:txBody>
                  <a:tcPr marL="57150" marR="57150" marT="57150" marB="57150" anchor="b"/>
                </a:tc>
                <a:extLst>
                  <a:ext uri="{0D108BD9-81ED-4DB2-BD59-A6C34878D82A}">
                    <a16:rowId xmlns:a16="http://schemas.microsoft.com/office/drawing/2014/main" val="2304457047"/>
                  </a:ext>
                </a:extLst>
              </a:tr>
              <a:tr h="0">
                <a:tc>
                  <a:txBody>
                    <a:bodyPr/>
                    <a:lstStyle/>
                    <a:p>
                      <a:pPr marL="228600" marR="0">
                        <a:lnSpc>
                          <a:spcPct val="107000"/>
                        </a:lnSpc>
                        <a:spcBef>
                          <a:spcPts val="0"/>
                        </a:spcBef>
                        <a:spcAft>
                          <a:spcPts val="800"/>
                        </a:spcAft>
                      </a:pPr>
                      <a:r>
                        <a:rPr lang="en-US" sz="2400" b="1" dirty="0">
                          <a:effectLst/>
                        </a:rPr>
                        <a:t>Total Cost Share:</a:t>
                      </a:r>
                      <a:endParaRPr lang="en-US" sz="2400" b="1" dirty="0">
                        <a:effectLst/>
                        <a:latin typeface="Calibri" panose="020F0502020204030204" pitchFamily="34" charset="0"/>
                        <a:ea typeface="Calibri" panose="020F0502020204030204" pitchFamily="34" charset="0"/>
                        <a:cs typeface="Calibri" panose="020F0502020204030204" pitchFamily="34" charset="0"/>
                      </a:endParaRPr>
                    </a:p>
                  </a:txBody>
                  <a:tcPr marL="57150" marR="57150" marT="57150" marB="57150"/>
                </a:tc>
                <a:tc>
                  <a:txBody>
                    <a:bodyPr/>
                    <a:lstStyle/>
                    <a:p>
                      <a:pPr marL="228600" marR="0">
                        <a:lnSpc>
                          <a:spcPct val="107000"/>
                        </a:lnSpc>
                        <a:spcBef>
                          <a:spcPts val="0"/>
                        </a:spcBef>
                        <a:spcAft>
                          <a:spcPts val="800"/>
                        </a:spcAft>
                      </a:pPr>
                      <a:r>
                        <a:rPr lang="en-US" sz="2400" b="1" dirty="0" smtClean="0">
                          <a:effectLst/>
                        </a:rPr>
                        <a:t>__________+_________=</a:t>
                      </a:r>
                      <a:r>
                        <a:rPr lang="en-US" sz="2400" b="1" baseline="0" dirty="0" smtClean="0">
                          <a:effectLst/>
                        </a:rPr>
                        <a:t> </a:t>
                      </a:r>
                      <a:r>
                        <a:rPr lang="en-US" sz="2400" b="1" dirty="0" smtClean="0">
                          <a:effectLst/>
                        </a:rPr>
                        <a:t>$10,000</a:t>
                      </a:r>
                    </a:p>
                    <a:p>
                      <a:pPr marL="228600" marR="0">
                        <a:lnSpc>
                          <a:spcPct val="107000"/>
                        </a:lnSpc>
                        <a:spcBef>
                          <a:spcPts val="0"/>
                        </a:spcBef>
                        <a:spcAft>
                          <a:spcPts val="800"/>
                        </a:spcAft>
                      </a:pPr>
                      <a:r>
                        <a:rPr lang="en-US" sz="2400" b="1" dirty="0" smtClean="0">
                          <a:effectLst/>
                          <a:latin typeface="Calibri" panose="020F0502020204030204" pitchFamily="34" charset="0"/>
                          <a:ea typeface="Calibri" panose="020F0502020204030204" pitchFamily="34" charset="0"/>
                          <a:cs typeface="Calibri" panose="020F0502020204030204" pitchFamily="34" charset="0"/>
                        </a:rPr>
                        <a:t>           A                       B</a:t>
                      </a:r>
                      <a:endParaRPr lang="en-US" sz="2400" b="1" dirty="0">
                        <a:effectLst/>
                        <a:latin typeface="Calibri" panose="020F0502020204030204" pitchFamily="34" charset="0"/>
                        <a:ea typeface="Calibri" panose="020F0502020204030204" pitchFamily="34" charset="0"/>
                        <a:cs typeface="Calibri" panose="020F0502020204030204" pitchFamily="34" charset="0"/>
                      </a:endParaRPr>
                    </a:p>
                  </a:txBody>
                  <a:tcPr marL="57150" marR="57150" marT="57150" marB="57150" anchor="b"/>
                </a:tc>
                <a:extLst>
                  <a:ext uri="{0D108BD9-81ED-4DB2-BD59-A6C34878D82A}">
                    <a16:rowId xmlns:a16="http://schemas.microsoft.com/office/drawing/2014/main" val="2208618840"/>
                  </a:ext>
                </a:extLst>
              </a:tr>
            </a:tbl>
          </a:graphicData>
        </a:graphic>
      </p:graphicFrame>
      <p:sp>
        <p:nvSpPr>
          <p:cNvPr id="16" name="TextBox 15"/>
          <p:cNvSpPr txBox="1"/>
          <p:nvPr/>
        </p:nvSpPr>
        <p:spPr>
          <a:xfrm>
            <a:off x="1792475" y="1143036"/>
            <a:ext cx="9561323" cy="954107"/>
          </a:xfrm>
          <a:prstGeom prst="rect">
            <a:avLst/>
          </a:prstGeom>
          <a:noFill/>
        </p:spPr>
        <p:txBody>
          <a:bodyPr wrap="square" rtlCol="0">
            <a:spAutoFit/>
          </a:bodyPr>
          <a:lstStyle/>
          <a:p>
            <a:r>
              <a:rPr lang="en-US" sz="2800" dirty="0" smtClean="0">
                <a:latin typeface="Calibri" panose="020F0502020204030204" pitchFamily="34" charset="0"/>
                <a:cs typeface="Calibri" panose="020F0502020204030204" pitchFamily="34" charset="0"/>
              </a:rPr>
              <a:t>Let’s use travel as the cost, and try to get to $10,000 cost share.</a:t>
            </a:r>
          </a:p>
          <a:p>
            <a:r>
              <a:rPr lang="en-US" sz="2800" dirty="0" smtClean="0">
                <a:latin typeface="Calibri" panose="020F0502020204030204" pitchFamily="34" charset="0"/>
                <a:cs typeface="Calibri" panose="020F0502020204030204" pitchFamily="34" charset="0"/>
              </a:rPr>
              <a:t>Complete the worksheet below:</a:t>
            </a:r>
            <a:endParaRPr lang="en-US" sz="2800" dirty="0">
              <a:latin typeface="Calibri" panose="020F0502020204030204" pitchFamily="34" charset="0"/>
              <a:cs typeface="Calibri" panose="020F0502020204030204" pitchFamily="34" charset="0"/>
            </a:endParaRPr>
          </a:p>
        </p:txBody>
      </p:sp>
      <p:pic>
        <p:nvPicPr>
          <p:cNvPr id="17" name="Picture 16" descr="Can iBooks Work for Distance Learning? [Webinar Recording ..."/>
          <p:cNvPicPr>
            <a:picLocks noChangeAspect="1"/>
          </p:cNvPicPr>
          <p:nvPr/>
        </p:nvPicPr>
        <p:blipFill>
          <a:blip r:embed="rId3">
            <a:extLst>
              <a:ext uri="{BEBA8EAE-BF5A-486C-A8C5-ECC9F3942E4B}">
                <a14:imgProps xmlns:a14="http://schemas.microsoft.com/office/drawing/2010/main">
                  <a14:imgLayer r:embed="rId4">
                    <a14:imgEffect>
                      <a14:artisticCrisscrossEtching/>
                    </a14:imgEffect>
                  </a14:imgLayer>
                </a14:imgProps>
              </a:ext>
              <a:ext uri="{28A0092B-C50C-407E-A947-70E740481C1C}">
                <a14:useLocalDpi xmlns:a14="http://schemas.microsoft.com/office/drawing/2010/main" val="0"/>
              </a:ext>
            </a:extLst>
          </a:blip>
          <a:stretch>
            <a:fillRect/>
          </a:stretch>
        </p:blipFill>
        <p:spPr>
          <a:xfrm>
            <a:off x="238637" y="853729"/>
            <a:ext cx="1553839" cy="1553839"/>
          </a:xfrm>
          <a:prstGeom prst="rect">
            <a:avLst/>
          </a:prstGeom>
        </p:spPr>
      </p:pic>
      <p:sp>
        <p:nvSpPr>
          <p:cNvPr id="5" name="Rectangle 4"/>
          <p:cNvSpPr/>
          <p:nvPr/>
        </p:nvSpPr>
        <p:spPr>
          <a:xfrm>
            <a:off x="7693376" y="2779167"/>
            <a:ext cx="1555234" cy="405047"/>
          </a:xfrm>
          <a:prstGeom prst="rect">
            <a:avLst/>
          </a:prstGeom>
        </p:spPr>
        <p:txBody>
          <a:bodyPr wrap="none">
            <a:spAutoFit/>
          </a:bodyPr>
          <a:lstStyle/>
          <a:p>
            <a:pPr marL="228600" lvl="0">
              <a:lnSpc>
                <a:spcPct val="107000"/>
              </a:lnSpc>
              <a:spcAft>
                <a:spcPts val="800"/>
              </a:spcAft>
            </a:pPr>
            <a:r>
              <a:rPr lang="en-US" sz="2000" dirty="0">
                <a:solidFill>
                  <a:srgbClr val="FF0000"/>
                </a:solidFill>
                <a:ea typeface="+mn-ea"/>
                <a:cs typeface="+mn-cs"/>
              </a:rPr>
              <a:t>$6,666.67</a:t>
            </a:r>
            <a:endParaRPr lang="en-US" sz="2000"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12" name="Rectangle 11"/>
          <p:cNvSpPr/>
          <p:nvPr/>
        </p:nvSpPr>
        <p:spPr>
          <a:xfrm>
            <a:off x="5637513" y="3821443"/>
            <a:ext cx="1555234" cy="405047"/>
          </a:xfrm>
          <a:prstGeom prst="rect">
            <a:avLst/>
          </a:prstGeom>
        </p:spPr>
        <p:txBody>
          <a:bodyPr wrap="none">
            <a:spAutoFit/>
          </a:bodyPr>
          <a:lstStyle/>
          <a:p>
            <a:pPr marL="228600" lvl="0">
              <a:lnSpc>
                <a:spcPct val="107000"/>
              </a:lnSpc>
              <a:spcAft>
                <a:spcPts val="800"/>
              </a:spcAft>
            </a:pPr>
            <a:r>
              <a:rPr lang="en-US" sz="2000" dirty="0">
                <a:solidFill>
                  <a:srgbClr val="FF0000"/>
                </a:solidFill>
                <a:ea typeface="+mn-ea"/>
                <a:cs typeface="+mn-cs"/>
              </a:rPr>
              <a:t>$6,666.67</a:t>
            </a:r>
            <a:endParaRPr lang="en-US" sz="2000"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13" name="Rectangle 12"/>
          <p:cNvSpPr/>
          <p:nvPr/>
        </p:nvSpPr>
        <p:spPr>
          <a:xfrm>
            <a:off x="5795519" y="4798068"/>
            <a:ext cx="1555234" cy="405047"/>
          </a:xfrm>
          <a:prstGeom prst="rect">
            <a:avLst/>
          </a:prstGeom>
        </p:spPr>
        <p:txBody>
          <a:bodyPr wrap="none">
            <a:spAutoFit/>
          </a:bodyPr>
          <a:lstStyle/>
          <a:p>
            <a:pPr marL="228600" lvl="0">
              <a:lnSpc>
                <a:spcPct val="107000"/>
              </a:lnSpc>
              <a:spcAft>
                <a:spcPts val="800"/>
              </a:spcAft>
            </a:pPr>
            <a:r>
              <a:rPr lang="en-US" sz="2000" dirty="0">
                <a:solidFill>
                  <a:srgbClr val="FF0000"/>
                </a:solidFill>
                <a:ea typeface="+mn-ea"/>
                <a:cs typeface="+mn-cs"/>
              </a:rPr>
              <a:t>$6,666.67</a:t>
            </a:r>
            <a:endParaRPr lang="en-US" sz="2000"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Rectangle 9"/>
          <p:cNvSpPr/>
          <p:nvPr/>
        </p:nvSpPr>
        <p:spPr>
          <a:xfrm>
            <a:off x="8312687" y="3804836"/>
            <a:ext cx="1555234" cy="421654"/>
          </a:xfrm>
          <a:prstGeom prst="rect">
            <a:avLst/>
          </a:prstGeom>
        </p:spPr>
        <p:txBody>
          <a:bodyPr wrap="none">
            <a:spAutoFit/>
          </a:bodyPr>
          <a:lstStyle/>
          <a:p>
            <a:pPr marL="228600" lvl="0">
              <a:lnSpc>
                <a:spcPct val="107000"/>
              </a:lnSpc>
              <a:spcAft>
                <a:spcPts val="800"/>
              </a:spcAft>
            </a:pPr>
            <a:r>
              <a:rPr lang="en-US" sz="2000" dirty="0">
                <a:solidFill>
                  <a:srgbClr val="FF0000"/>
                </a:solidFill>
                <a:ea typeface="+mn-ea"/>
                <a:cs typeface="+mn-cs"/>
              </a:rPr>
              <a:t>$3,333.33</a:t>
            </a:r>
            <a:endParaRPr lang="en-US" sz="2000"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18" name="Rectangle 17"/>
          <p:cNvSpPr/>
          <p:nvPr/>
        </p:nvSpPr>
        <p:spPr>
          <a:xfrm>
            <a:off x="7640817" y="4775821"/>
            <a:ext cx="1555234" cy="421654"/>
          </a:xfrm>
          <a:prstGeom prst="rect">
            <a:avLst/>
          </a:prstGeom>
        </p:spPr>
        <p:txBody>
          <a:bodyPr wrap="none">
            <a:spAutoFit/>
          </a:bodyPr>
          <a:lstStyle/>
          <a:p>
            <a:pPr marL="228600" lvl="0">
              <a:lnSpc>
                <a:spcPct val="107000"/>
              </a:lnSpc>
              <a:spcAft>
                <a:spcPts val="800"/>
              </a:spcAft>
            </a:pPr>
            <a:r>
              <a:rPr lang="en-US" sz="2000" dirty="0">
                <a:solidFill>
                  <a:srgbClr val="FF0000"/>
                </a:solidFill>
                <a:ea typeface="+mn-ea"/>
                <a:cs typeface="+mn-cs"/>
              </a:rPr>
              <a:t>$3,333.33</a:t>
            </a:r>
            <a:endParaRPr lang="en-US" sz="2000"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7859531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9" name="Shape 9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31</a:t>
            </a:fld>
            <a:endParaRPr lang="en-US" sz="1800" dirty="0">
              <a:solidFill>
                <a:srgbClr val="888888"/>
              </a:solidFill>
              <a:latin typeface="Calibri"/>
              <a:ea typeface="Calibri"/>
              <a:cs typeface="Calibri"/>
              <a:sym typeface="Calibri"/>
            </a:endParaRPr>
          </a:p>
        </p:txBody>
      </p:sp>
      <p:sp>
        <p:nvSpPr>
          <p:cNvPr id="6" name="Round Same Side Corner Rectangle 5"/>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7" name="Title 1"/>
          <p:cNvSpPr txBox="1">
            <a:spLocks/>
          </p:cNvSpPr>
          <p:nvPr/>
        </p:nvSpPr>
        <p:spPr>
          <a:xfrm>
            <a:off x="604685" y="109368"/>
            <a:ext cx="7356901"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Example C: Salary</a:t>
            </a:r>
            <a:endParaRPr lang="en-US" sz="3000" dirty="0">
              <a:solidFill>
                <a:srgbClr val="002060"/>
              </a:solidFill>
            </a:endParaRPr>
          </a:p>
        </p:txBody>
      </p:sp>
      <p:sp>
        <p:nvSpPr>
          <p:cNvPr id="8" name="Round Same Side Corner Rectangle 7"/>
          <p:cNvSpPr/>
          <p:nvPr/>
        </p:nvSpPr>
        <p:spPr>
          <a:xfrm rot="10800000">
            <a:off x="238638" y="-1"/>
            <a:ext cx="366046" cy="836618"/>
          </a:xfrm>
          <a:prstGeom prst="round2SameRect">
            <a:avLst/>
          </a:prstGeom>
          <a:solidFill>
            <a:schemeClr val="accent5">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graphicFrame>
        <p:nvGraphicFramePr>
          <p:cNvPr id="10" name="Table 9"/>
          <p:cNvGraphicFramePr>
            <a:graphicFrameLocks noGrp="1"/>
          </p:cNvGraphicFramePr>
          <p:nvPr>
            <p:extLst>
              <p:ext uri="{D42A27DB-BD31-4B8C-83A1-F6EECF244321}">
                <p14:modId xmlns:p14="http://schemas.microsoft.com/office/powerpoint/2010/main" val="1574511132"/>
              </p:ext>
            </p:extLst>
          </p:nvPr>
        </p:nvGraphicFramePr>
        <p:xfrm>
          <a:off x="2149704" y="958022"/>
          <a:ext cx="8597885" cy="5075047"/>
        </p:xfrm>
        <a:graphic>
          <a:graphicData uri="http://schemas.openxmlformats.org/drawingml/2006/table">
            <a:tbl>
              <a:tblPr firstRow="1" firstCol="1" bandRow="1">
                <a:tableStyleId>{72833802-FEF1-4C79-8D5D-14CF1EAF98D9}</a:tableStyleId>
              </a:tblPr>
              <a:tblGrid>
                <a:gridCol w="3515887">
                  <a:extLst>
                    <a:ext uri="{9D8B030D-6E8A-4147-A177-3AD203B41FA5}">
                      <a16:colId xmlns:a16="http://schemas.microsoft.com/office/drawing/2014/main" val="115101209"/>
                    </a:ext>
                  </a:extLst>
                </a:gridCol>
                <a:gridCol w="5081998">
                  <a:extLst>
                    <a:ext uri="{9D8B030D-6E8A-4147-A177-3AD203B41FA5}">
                      <a16:colId xmlns:a16="http://schemas.microsoft.com/office/drawing/2014/main" val="1197132079"/>
                    </a:ext>
                  </a:extLst>
                </a:gridCol>
              </a:tblGrid>
              <a:tr h="0">
                <a:tc gridSpan="2">
                  <a:txBody>
                    <a:bodyPr/>
                    <a:lstStyle/>
                    <a:p>
                      <a:pPr marL="228600" marR="0">
                        <a:lnSpc>
                          <a:spcPct val="107000"/>
                        </a:lnSpc>
                        <a:spcBef>
                          <a:spcPts val="0"/>
                        </a:spcBef>
                        <a:spcAft>
                          <a:spcPts val="800"/>
                        </a:spcAft>
                      </a:pPr>
                      <a:r>
                        <a:rPr lang="en-US" sz="2200" dirty="0">
                          <a:effectLst/>
                        </a:rPr>
                        <a:t>Example </a:t>
                      </a:r>
                      <a:r>
                        <a:rPr lang="en-US" sz="2200" dirty="0" smtClean="0">
                          <a:effectLst/>
                        </a:rPr>
                        <a:t>C: Salary</a:t>
                      </a:r>
                      <a:endParaRPr lang="en-US" sz="2200" b="1" dirty="0">
                        <a:effectLst/>
                        <a:latin typeface="Calibri" panose="020F0502020204030204" pitchFamily="34" charset="0"/>
                        <a:ea typeface="Calibri" panose="020F0502020204030204" pitchFamily="34" charset="0"/>
                        <a:cs typeface="Calibri" panose="020F0502020204030204" pitchFamily="34" charset="0"/>
                      </a:endParaRPr>
                    </a:p>
                  </a:txBody>
                  <a:tcPr marL="57150" marR="57150" marT="57150" marB="57150" anchor="ctr"/>
                </a:tc>
                <a:tc hMerge="1">
                  <a:txBody>
                    <a:bodyPr/>
                    <a:lstStyle/>
                    <a:p>
                      <a:endParaRPr lang="en-US"/>
                    </a:p>
                  </a:txBody>
                  <a:tcPr/>
                </a:tc>
                <a:extLst>
                  <a:ext uri="{0D108BD9-81ED-4DB2-BD59-A6C34878D82A}">
                    <a16:rowId xmlns:a16="http://schemas.microsoft.com/office/drawing/2014/main" val="844587514"/>
                  </a:ext>
                </a:extLst>
              </a:tr>
              <a:tr h="0">
                <a:tc>
                  <a:txBody>
                    <a:bodyPr/>
                    <a:lstStyle/>
                    <a:p>
                      <a:pPr marL="228600" marR="0">
                        <a:lnSpc>
                          <a:spcPct val="107000"/>
                        </a:lnSpc>
                        <a:spcBef>
                          <a:spcPts val="0"/>
                        </a:spcBef>
                        <a:spcAft>
                          <a:spcPts val="800"/>
                        </a:spcAft>
                      </a:pPr>
                      <a:r>
                        <a:rPr lang="en-US" sz="2200" b="0" dirty="0" smtClean="0">
                          <a:effectLst/>
                        </a:rPr>
                        <a:t>PI’s </a:t>
                      </a:r>
                      <a:r>
                        <a:rPr lang="en-US" sz="2200" b="0" dirty="0">
                          <a:effectLst/>
                        </a:rPr>
                        <a:t>AY Salary:</a:t>
                      </a:r>
                      <a:endParaRPr lang="en-US" sz="2200" b="0" dirty="0">
                        <a:effectLst/>
                        <a:latin typeface="Calibri" panose="020F0502020204030204" pitchFamily="34" charset="0"/>
                        <a:ea typeface="Calibri" panose="020F0502020204030204" pitchFamily="34" charset="0"/>
                        <a:cs typeface="Calibri" panose="020F0502020204030204" pitchFamily="34" charset="0"/>
                      </a:endParaRPr>
                    </a:p>
                  </a:txBody>
                  <a:tcPr marL="57150" marR="57150" marT="57150" marB="57150"/>
                </a:tc>
                <a:tc>
                  <a:txBody>
                    <a:bodyPr/>
                    <a:lstStyle/>
                    <a:p>
                      <a:pPr marL="228600" marR="0">
                        <a:lnSpc>
                          <a:spcPct val="107000"/>
                        </a:lnSpc>
                        <a:spcBef>
                          <a:spcPts val="0"/>
                        </a:spcBef>
                        <a:spcAft>
                          <a:spcPts val="800"/>
                        </a:spcAft>
                      </a:pPr>
                      <a:r>
                        <a:rPr lang="en-US" sz="2200" dirty="0" smtClean="0">
                          <a:effectLst/>
                        </a:rPr>
                        <a:t>$10,000 / 1.5</a:t>
                      </a:r>
                      <a:r>
                        <a:rPr lang="en-US" sz="2200" baseline="0" dirty="0" smtClean="0">
                          <a:effectLst/>
                        </a:rPr>
                        <a:t> / 1.3</a:t>
                      </a:r>
                      <a:r>
                        <a:rPr lang="en-US" sz="2200" dirty="0" smtClean="0">
                          <a:effectLst/>
                        </a:rPr>
                        <a:t> =</a:t>
                      </a:r>
                      <a:r>
                        <a:rPr lang="en-US" sz="2200" baseline="0" dirty="0" smtClean="0">
                          <a:effectLst/>
                        </a:rPr>
                        <a:t> ____________</a:t>
                      </a:r>
                    </a:p>
                    <a:p>
                      <a:pPr marL="228600" marR="0">
                        <a:lnSpc>
                          <a:spcPct val="107000"/>
                        </a:lnSpc>
                        <a:spcBef>
                          <a:spcPts val="0"/>
                        </a:spcBef>
                        <a:spcAft>
                          <a:spcPts val="800"/>
                        </a:spcAft>
                      </a:pPr>
                      <a:r>
                        <a:rPr lang="en-US" sz="2200" dirty="0" smtClean="0">
                          <a:effectLst/>
                          <a:latin typeface="Calibri" panose="020F0502020204030204" pitchFamily="34" charset="0"/>
                          <a:ea typeface="Calibri" panose="020F0502020204030204" pitchFamily="34" charset="0"/>
                          <a:cs typeface="Calibri" panose="020F0502020204030204" pitchFamily="34" charset="0"/>
                        </a:rPr>
                        <a:t>                                                    A</a:t>
                      </a:r>
                      <a:endParaRPr lang="en-US" sz="2200" dirty="0">
                        <a:effectLst/>
                        <a:latin typeface="Calibri" panose="020F0502020204030204" pitchFamily="34" charset="0"/>
                        <a:ea typeface="Calibri" panose="020F0502020204030204" pitchFamily="34" charset="0"/>
                        <a:cs typeface="Calibri" panose="020F0502020204030204" pitchFamily="34" charset="0"/>
                      </a:endParaRPr>
                    </a:p>
                  </a:txBody>
                  <a:tcPr marL="57150" marR="57150" marT="57150" marB="57150" anchor="b"/>
                </a:tc>
                <a:extLst>
                  <a:ext uri="{0D108BD9-81ED-4DB2-BD59-A6C34878D82A}">
                    <a16:rowId xmlns:a16="http://schemas.microsoft.com/office/drawing/2014/main" val="989287335"/>
                  </a:ext>
                </a:extLst>
              </a:tr>
              <a:tr h="0">
                <a:tc>
                  <a:txBody>
                    <a:bodyPr/>
                    <a:lstStyle/>
                    <a:p>
                      <a:pPr marL="228600" marR="0">
                        <a:lnSpc>
                          <a:spcPct val="107000"/>
                        </a:lnSpc>
                        <a:spcBef>
                          <a:spcPts val="0"/>
                        </a:spcBef>
                        <a:spcAft>
                          <a:spcPts val="800"/>
                        </a:spcAft>
                      </a:pPr>
                      <a:r>
                        <a:rPr lang="en-US" sz="2200" b="0" dirty="0">
                          <a:effectLst/>
                        </a:rPr>
                        <a:t>Related Fringe Benefits</a:t>
                      </a:r>
                      <a:br>
                        <a:rPr lang="en-US" sz="2200" b="0" dirty="0">
                          <a:effectLst/>
                        </a:rPr>
                      </a:br>
                      <a:r>
                        <a:rPr lang="en-US" sz="2200" b="0" dirty="0">
                          <a:effectLst/>
                        </a:rPr>
                        <a:t>@ 30% of Salary:</a:t>
                      </a:r>
                      <a:endParaRPr lang="en-US" sz="2200" b="0" dirty="0">
                        <a:effectLst/>
                        <a:latin typeface="Calibri" panose="020F0502020204030204" pitchFamily="34" charset="0"/>
                        <a:ea typeface="Calibri" panose="020F0502020204030204" pitchFamily="34" charset="0"/>
                        <a:cs typeface="Calibri" panose="020F0502020204030204" pitchFamily="34" charset="0"/>
                      </a:endParaRPr>
                    </a:p>
                  </a:txBody>
                  <a:tcPr marL="57150" marR="57150" marT="57150" marB="57150"/>
                </a:tc>
                <a:tc>
                  <a:txBody>
                    <a:bodyPr/>
                    <a:lstStyle/>
                    <a:p>
                      <a:pPr marL="228600" marR="0">
                        <a:lnSpc>
                          <a:spcPct val="107000"/>
                        </a:lnSpc>
                        <a:spcBef>
                          <a:spcPts val="0"/>
                        </a:spcBef>
                        <a:spcAft>
                          <a:spcPts val="800"/>
                        </a:spcAft>
                      </a:pPr>
                      <a:r>
                        <a:rPr lang="en-US" sz="2200" dirty="0" smtClean="0">
                          <a:effectLst/>
                          <a:latin typeface="Calibri" panose="020F0502020204030204" pitchFamily="34" charset="0"/>
                          <a:ea typeface="Calibri" panose="020F0502020204030204" pitchFamily="34" charset="0"/>
                          <a:cs typeface="Calibri" panose="020F0502020204030204" pitchFamily="34" charset="0"/>
                        </a:rPr>
                        <a:t>___________ x 30% = ____________</a:t>
                      </a:r>
                    </a:p>
                    <a:p>
                      <a:pPr marL="228600" marR="0">
                        <a:lnSpc>
                          <a:spcPct val="107000"/>
                        </a:lnSpc>
                        <a:spcBef>
                          <a:spcPts val="0"/>
                        </a:spcBef>
                        <a:spcAft>
                          <a:spcPts val="800"/>
                        </a:spcAft>
                      </a:pPr>
                      <a:r>
                        <a:rPr lang="en-US" sz="2200" dirty="0" smtClean="0">
                          <a:effectLst/>
                          <a:latin typeface="Calibri" panose="020F0502020204030204" pitchFamily="34" charset="0"/>
                          <a:ea typeface="Calibri" panose="020F0502020204030204" pitchFamily="34" charset="0"/>
                          <a:cs typeface="Calibri" panose="020F0502020204030204" pitchFamily="34" charset="0"/>
                        </a:rPr>
                        <a:t>            A                                       B</a:t>
                      </a:r>
                      <a:endParaRPr lang="en-US" sz="2200" dirty="0">
                        <a:effectLst/>
                        <a:latin typeface="Calibri" panose="020F0502020204030204" pitchFamily="34" charset="0"/>
                        <a:ea typeface="Calibri" panose="020F0502020204030204" pitchFamily="34" charset="0"/>
                        <a:cs typeface="Calibri" panose="020F0502020204030204" pitchFamily="34" charset="0"/>
                      </a:endParaRPr>
                    </a:p>
                  </a:txBody>
                  <a:tcPr marL="57150" marR="57150" marT="57150" marB="57150"/>
                </a:tc>
                <a:extLst>
                  <a:ext uri="{0D108BD9-81ED-4DB2-BD59-A6C34878D82A}">
                    <a16:rowId xmlns:a16="http://schemas.microsoft.com/office/drawing/2014/main" val="890281728"/>
                  </a:ext>
                </a:extLst>
              </a:tr>
              <a:tr h="0">
                <a:tc>
                  <a:txBody>
                    <a:bodyPr/>
                    <a:lstStyle/>
                    <a:p>
                      <a:pPr marL="228600" marR="0">
                        <a:lnSpc>
                          <a:spcPct val="107000"/>
                        </a:lnSpc>
                        <a:spcBef>
                          <a:spcPts val="0"/>
                        </a:spcBef>
                        <a:spcAft>
                          <a:spcPts val="800"/>
                        </a:spcAft>
                      </a:pPr>
                      <a:r>
                        <a:rPr lang="en-US" sz="2200" dirty="0" smtClean="0">
                          <a:effectLst/>
                        </a:rPr>
                        <a:t>Subtotal direct:</a:t>
                      </a:r>
                      <a:endParaRPr lang="en-US" sz="2200" dirty="0">
                        <a:effectLst/>
                        <a:latin typeface="Calibri" panose="020F0502020204030204" pitchFamily="34" charset="0"/>
                        <a:ea typeface="Calibri" panose="020F0502020204030204" pitchFamily="34" charset="0"/>
                        <a:cs typeface="Calibri" panose="020F0502020204030204" pitchFamily="34" charset="0"/>
                      </a:endParaRPr>
                    </a:p>
                  </a:txBody>
                  <a:tcPr marL="57150" marR="57150" marT="57150" marB="57150">
                    <a:solidFill>
                      <a:schemeClr val="accent3">
                        <a:lumMod val="20000"/>
                        <a:lumOff val="80000"/>
                      </a:schemeClr>
                    </a:solidFill>
                  </a:tcPr>
                </a:tc>
                <a:tc>
                  <a:txBody>
                    <a:bodyPr/>
                    <a:lstStyle/>
                    <a:p>
                      <a:pPr marL="228600" marR="0">
                        <a:lnSpc>
                          <a:spcPct val="107000"/>
                        </a:lnSpc>
                        <a:spcBef>
                          <a:spcPts val="0"/>
                        </a:spcBef>
                        <a:spcAft>
                          <a:spcPts val="800"/>
                        </a:spcAft>
                      </a:pPr>
                      <a:r>
                        <a:rPr lang="en-US" sz="2200" b="0" i="0" u="none" strike="noStrike" cap="none" dirty="0" smtClean="0">
                          <a:solidFill>
                            <a:schemeClr val="tx1"/>
                          </a:solidFill>
                          <a:effectLst/>
                          <a:latin typeface="Calibri" panose="020F0502020204030204" pitchFamily="34" charset="0"/>
                          <a:ea typeface="Calibri" panose="020F0502020204030204" pitchFamily="34" charset="0"/>
                          <a:cs typeface="Calibri" panose="020F0502020204030204" pitchFamily="34" charset="0"/>
                          <a:sym typeface="Arial"/>
                        </a:rPr>
                        <a:t>__________+_________= ___________</a:t>
                      </a:r>
                    </a:p>
                    <a:p>
                      <a:pPr marL="228600" marR="0">
                        <a:lnSpc>
                          <a:spcPct val="107000"/>
                        </a:lnSpc>
                        <a:spcBef>
                          <a:spcPts val="0"/>
                        </a:spcBef>
                        <a:spcAft>
                          <a:spcPts val="800"/>
                        </a:spcAft>
                      </a:pPr>
                      <a:r>
                        <a:rPr lang="en-US" sz="2200" b="0" i="0" u="none" strike="noStrike" cap="none" dirty="0" smtClean="0">
                          <a:solidFill>
                            <a:schemeClr val="tx1"/>
                          </a:solidFill>
                          <a:effectLst/>
                          <a:latin typeface="Calibri" panose="020F0502020204030204" pitchFamily="34" charset="0"/>
                          <a:ea typeface="Calibri" panose="020F0502020204030204" pitchFamily="34" charset="0"/>
                          <a:cs typeface="Calibri" panose="020F0502020204030204" pitchFamily="34" charset="0"/>
                          <a:sym typeface="Arial"/>
                        </a:rPr>
                        <a:t>           A                     B                        C</a:t>
                      </a:r>
                    </a:p>
                  </a:txBody>
                  <a:tcPr marL="57150" marR="57150" marT="57150" marB="57150" anchor="b">
                    <a:solidFill>
                      <a:schemeClr val="accent3">
                        <a:lumMod val="20000"/>
                        <a:lumOff val="80000"/>
                      </a:schemeClr>
                    </a:solidFill>
                  </a:tcPr>
                </a:tc>
                <a:extLst>
                  <a:ext uri="{0D108BD9-81ED-4DB2-BD59-A6C34878D82A}">
                    <a16:rowId xmlns:a16="http://schemas.microsoft.com/office/drawing/2014/main" val="3187594218"/>
                  </a:ext>
                </a:extLst>
              </a:tr>
              <a:tr h="0">
                <a:tc>
                  <a:txBody>
                    <a:bodyPr/>
                    <a:lstStyle/>
                    <a:p>
                      <a:pPr marL="228600" marR="0">
                        <a:lnSpc>
                          <a:spcPct val="107000"/>
                        </a:lnSpc>
                        <a:spcBef>
                          <a:spcPts val="0"/>
                        </a:spcBef>
                        <a:spcAft>
                          <a:spcPts val="800"/>
                        </a:spcAft>
                      </a:pPr>
                      <a:r>
                        <a:rPr lang="en-US" sz="2200" b="0" dirty="0">
                          <a:effectLst/>
                        </a:rPr>
                        <a:t>Associated F&amp;A</a:t>
                      </a:r>
                      <a:br>
                        <a:rPr lang="en-US" sz="2200" b="0" dirty="0">
                          <a:effectLst/>
                        </a:rPr>
                      </a:br>
                      <a:r>
                        <a:rPr lang="en-US" sz="2200" b="0" dirty="0">
                          <a:effectLst/>
                        </a:rPr>
                        <a:t>@ 50% of Subtotal:</a:t>
                      </a:r>
                      <a:endParaRPr lang="en-US" sz="2200" b="0" dirty="0">
                        <a:effectLst/>
                        <a:latin typeface="Calibri" panose="020F0502020204030204" pitchFamily="34" charset="0"/>
                        <a:ea typeface="Calibri" panose="020F0502020204030204" pitchFamily="34" charset="0"/>
                        <a:cs typeface="Calibri" panose="020F0502020204030204" pitchFamily="34" charset="0"/>
                      </a:endParaRPr>
                    </a:p>
                  </a:txBody>
                  <a:tcPr marL="57150" marR="57150" marT="57150" marB="57150"/>
                </a:tc>
                <a:tc>
                  <a:txBody>
                    <a:bodyPr/>
                    <a:lstStyle/>
                    <a:p>
                      <a:pPr marL="228600" marR="0">
                        <a:lnSpc>
                          <a:spcPct val="107000"/>
                        </a:lnSpc>
                        <a:spcBef>
                          <a:spcPts val="0"/>
                        </a:spcBef>
                        <a:spcAft>
                          <a:spcPts val="800"/>
                        </a:spcAft>
                      </a:pPr>
                      <a:r>
                        <a:rPr lang="en-US" sz="2200" b="0" i="0" u="none" strike="noStrike" cap="none" dirty="0" smtClean="0">
                          <a:solidFill>
                            <a:schemeClr val="tx1"/>
                          </a:solidFill>
                          <a:effectLst/>
                          <a:latin typeface="Calibri" panose="020F0502020204030204" pitchFamily="34" charset="0"/>
                          <a:ea typeface="Calibri" panose="020F0502020204030204" pitchFamily="34" charset="0"/>
                          <a:cs typeface="Calibri" panose="020F0502020204030204" pitchFamily="34" charset="0"/>
                          <a:sym typeface="Arial"/>
                        </a:rPr>
                        <a:t>__________ x 50% = ____________</a:t>
                      </a:r>
                    </a:p>
                    <a:p>
                      <a:pPr marL="228600" marR="0">
                        <a:lnSpc>
                          <a:spcPct val="107000"/>
                        </a:lnSpc>
                        <a:spcBef>
                          <a:spcPts val="0"/>
                        </a:spcBef>
                        <a:spcAft>
                          <a:spcPts val="800"/>
                        </a:spcAft>
                      </a:pPr>
                      <a:r>
                        <a:rPr lang="en-US" sz="2200" b="0" i="0" u="none" strike="noStrike" cap="none" dirty="0" smtClean="0">
                          <a:solidFill>
                            <a:schemeClr val="tx1"/>
                          </a:solidFill>
                          <a:effectLst/>
                          <a:latin typeface="Calibri" panose="020F0502020204030204" pitchFamily="34" charset="0"/>
                          <a:ea typeface="Calibri" panose="020F0502020204030204" pitchFamily="34" charset="0"/>
                          <a:cs typeface="Calibri" panose="020F0502020204030204" pitchFamily="34" charset="0"/>
                          <a:sym typeface="Arial"/>
                        </a:rPr>
                        <a:t>          C                                  D</a:t>
                      </a:r>
                      <a:endParaRPr lang="en-US" sz="2200" b="0" i="0" u="none" strike="noStrike" cap="none" dirty="0">
                        <a:solidFill>
                          <a:schemeClr val="tx1"/>
                        </a:solidFill>
                        <a:effectLst/>
                        <a:latin typeface="Calibri" panose="020F0502020204030204" pitchFamily="34" charset="0"/>
                        <a:ea typeface="Calibri" panose="020F0502020204030204" pitchFamily="34" charset="0"/>
                        <a:cs typeface="Calibri" panose="020F0502020204030204" pitchFamily="34" charset="0"/>
                        <a:sym typeface="Arial"/>
                      </a:endParaRPr>
                    </a:p>
                  </a:txBody>
                  <a:tcPr marL="57150" marR="57150" marT="57150" marB="57150" anchor="b"/>
                </a:tc>
                <a:extLst>
                  <a:ext uri="{0D108BD9-81ED-4DB2-BD59-A6C34878D82A}">
                    <a16:rowId xmlns:a16="http://schemas.microsoft.com/office/drawing/2014/main" val="93138428"/>
                  </a:ext>
                </a:extLst>
              </a:tr>
              <a:tr h="0">
                <a:tc>
                  <a:txBody>
                    <a:bodyPr/>
                    <a:lstStyle/>
                    <a:p>
                      <a:pPr marL="228600" marR="0">
                        <a:lnSpc>
                          <a:spcPct val="107000"/>
                        </a:lnSpc>
                        <a:spcBef>
                          <a:spcPts val="0"/>
                        </a:spcBef>
                        <a:spcAft>
                          <a:spcPts val="800"/>
                        </a:spcAft>
                      </a:pPr>
                      <a:r>
                        <a:rPr lang="en-US" sz="2200" dirty="0">
                          <a:effectLst/>
                        </a:rPr>
                        <a:t>Total Cost Share:</a:t>
                      </a:r>
                      <a:endParaRPr lang="en-US" sz="2200" dirty="0">
                        <a:effectLst/>
                        <a:latin typeface="Calibri" panose="020F0502020204030204" pitchFamily="34" charset="0"/>
                        <a:ea typeface="Calibri" panose="020F0502020204030204" pitchFamily="34" charset="0"/>
                        <a:cs typeface="Calibri" panose="020F0502020204030204" pitchFamily="34" charset="0"/>
                      </a:endParaRPr>
                    </a:p>
                  </a:txBody>
                  <a:tcPr marL="57150" marR="57150" marT="57150" marB="57150"/>
                </a:tc>
                <a:tc>
                  <a:txBody>
                    <a:bodyPr/>
                    <a:lstStyle/>
                    <a:p>
                      <a:pPr marL="228600" marR="0">
                        <a:lnSpc>
                          <a:spcPct val="107000"/>
                        </a:lnSpc>
                        <a:spcBef>
                          <a:spcPts val="0"/>
                        </a:spcBef>
                        <a:spcAft>
                          <a:spcPts val="800"/>
                        </a:spcAft>
                      </a:pPr>
                      <a:r>
                        <a:rPr lang="en-US" sz="2000" b="1" dirty="0" smtClean="0">
                          <a:effectLst/>
                        </a:rPr>
                        <a:t>__________+_________=</a:t>
                      </a:r>
                      <a:r>
                        <a:rPr lang="en-US" sz="2000" b="1" baseline="0" dirty="0" smtClean="0">
                          <a:effectLst/>
                        </a:rPr>
                        <a:t> </a:t>
                      </a:r>
                      <a:r>
                        <a:rPr lang="en-US" sz="2000" b="1" dirty="0" smtClean="0">
                          <a:effectLst/>
                        </a:rPr>
                        <a:t>$10,000</a:t>
                      </a:r>
                    </a:p>
                    <a:p>
                      <a:pPr marL="228600" marR="0">
                        <a:lnSpc>
                          <a:spcPct val="107000"/>
                        </a:lnSpc>
                        <a:spcBef>
                          <a:spcPts val="0"/>
                        </a:spcBef>
                        <a:spcAft>
                          <a:spcPts val="800"/>
                        </a:spcAft>
                      </a:pPr>
                      <a:r>
                        <a:rPr lang="en-US" sz="2000" b="1" dirty="0" smtClean="0">
                          <a:effectLst/>
                          <a:latin typeface="Calibri" panose="020F0502020204030204" pitchFamily="34" charset="0"/>
                          <a:ea typeface="Calibri" panose="020F0502020204030204" pitchFamily="34" charset="0"/>
                          <a:cs typeface="Calibri" panose="020F0502020204030204" pitchFamily="34" charset="0"/>
                        </a:rPr>
                        <a:t>           C                       D</a:t>
                      </a:r>
                    </a:p>
                  </a:txBody>
                  <a:tcPr marL="57150" marR="57150" marT="57150" marB="57150" anchor="ctr"/>
                </a:tc>
                <a:extLst>
                  <a:ext uri="{0D108BD9-81ED-4DB2-BD59-A6C34878D82A}">
                    <a16:rowId xmlns:a16="http://schemas.microsoft.com/office/drawing/2014/main" val="988913133"/>
                  </a:ext>
                </a:extLst>
              </a:tr>
            </a:tbl>
          </a:graphicData>
        </a:graphic>
      </p:graphicFrame>
      <p:pic>
        <p:nvPicPr>
          <p:cNvPr id="16" name="Picture 15" descr="Can iBooks Work for Distance Learning? [Webinar Recording ..."/>
          <p:cNvPicPr>
            <a:picLocks noChangeAspect="1"/>
          </p:cNvPicPr>
          <p:nvPr/>
        </p:nvPicPr>
        <p:blipFill>
          <a:blip r:embed="rId3">
            <a:extLst>
              <a:ext uri="{BEBA8EAE-BF5A-486C-A8C5-ECC9F3942E4B}">
                <a14:imgProps xmlns:a14="http://schemas.microsoft.com/office/drawing/2010/main">
                  <a14:imgLayer r:embed="rId4">
                    <a14:imgEffect>
                      <a14:artisticCrisscrossEtching/>
                    </a14:imgEffect>
                  </a14:imgLayer>
                </a14:imgProps>
              </a:ext>
              <a:ext uri="{28A0092B-C50C-407E-A947-70E740481C1C}">
                <a14:useLocalDpi xmlns:a14="http://schemas.microsoft.com/office/drawing/2010/main" val="0"/>
              </a:ext>
            </a:extLst>
          </a:blip>
          <a:stretch>
            <a:fillRect/>
          </a:stretch>
        </p:blipFill>
        <p:spPr>
          <a:xfrm>
            <a:off x="590867" y="836618"/>
            <a:ext cx="1553839" cy="1553839"/>
          </a:xfrm>
          <a:prstGeom prst="rect">
            <a:avLst/>
          </a:prstGeom>
        </p:spPr>
      </p:pic>
    </p:spTree>
    <p:extLst>
      <p:ext uri="{BB962C8B-B14F-4D97-AF65-F5344CB8AC3E}">
        <p14:creationId xmlns:p14="http://schemas.microsoft.com/office/powerpoint/2010/main" val="1028078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9" name="Shape 9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32</a:t>
            </a:fld>
            <a:endParaRPr lang="en-US" sz="1800" dirty="0">
              <a:solidFill>
                <a:srgbClr val="888888"/>
              </a:solidFill>
              <a:latin typeface="Calibri"/>
              <a:ea typeface="Calibri"/>
              <a:cs typeface="Calibri"/>
              <a:sym typeface="Calibri"/>
            </a:endParaRPr>
          </a:p>
        </p:txBody>
      </p:sp>
      <p:sp>
        <p:nvSpPr>
          <p:cNvPr id="6" name="Round Same Side Corner Rectangle 5"/>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7" name="Title 1"/>
          <p:cNvSpPr txBox="1">
            <a:spLocks/>
          </p:cNvSpPr>
          <p:nvPr/>
        </p:nvSpPr>
        <p:spPr>
          <a:xfrm>
            <a:off x="604685" y="109368"/>
            <a:ext cx="7356901"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Example C: Salary</a:t>
            </a:r>
            <a:endParaRPr lang="en-US" sz="3000" dirty="0">
              <a:solidFill>
                <a:srgbClr val="002060"/>
              </a:solidFill>
            </a:endParaRPr>
          </a:p>
        </p:txBody>
      </p:sp>
      <p:sp>
        <p:nvSpPr>
          <p:cNvPr id="8" name="Round Same Side Corner Rectangle 7"/>
          <p:cNvSpPr/>
          <p:nvPr/>
        </p:nvSpPr>
        <p:spPr>
          <a:xfrm rot="10800000">
            <a:off x="238638" y="-1"/>
            <a:ext cx="366046" cy="836618"/>
          </a:xfrm>
          <a:prstGeom prst="round2SameRect">
            <a:avLst/>
          </a:prstGeom>
          <a:solidFill>
            <a:schemeClr val="accent5">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graphicFrame>
        <p:nvGraphicFramePr>
          <p:cNvPr id="10" name="Table 9"/>
          <p:cNvGraphicFramePr>
            <a:graphicFrameLocks noGrp="1"/>
          </p:cNvGraphicFramePr>
          <p:nvPr>
            <p:extLst>
              <p:ext uri="{D42A27DB-BD31-4B8C-83A1-F6EECF244321}">
                <p14:modId xmlns:p14="http://schemas.microsoft.com/office/powerpoint/2010/main" val="354884976"/>
              </p:ext>
            </p:extLst>
          </p:nvPr>
        </p:nvGraphicFramePr>
        <p:xfrm>
          <a:off x="2149704" y="958022"/>
          <a:ext cx="8597885" cy="5075047"/>
        </p:xfrm>
        <a:graphic>
          <a:graphicData uri="http://schemas.openxmlformats.org/drawingml/2006/table">
            <a:tbl>
              <a:tblPr firstRow="1" firstCol="1" bandRow="1">
                <a:tableStyleId>{72833802-FEF1-4C79-8D5D-14CF1EAF98D9}</a:tableStyleId>
              </a:tblPr>
              <a:tblGrid>
                <a:gridCol w="3515887">
                  <a:extLst>
                    <a:ext uri="{9D8B030D-6E8A-4147-A177-3AD203B41FA5}">
                      <a16:colId xmlns:a16="http://schemas.microsoft.com/office/drawing/2014/main" val="115101209"/>
                    </a:ext>
                  </a:extLst>
                </a:gridCol>
                <a:gridCol w="5081998">
                  <a:extLst>
                    <a:ext uri="{9D8B030D-6E8A-4147-A177-3AD203B41FA5}">
                      <a16:colId xmlns:a16="http://schemas.microsoft.com/office/drawing/2014/main" val="1197132079"/>
                    </a:ext>
                  </a:extLst>
                </a:gridCol>
              </a:tblGrid>
              <a:tr h="0">
                <a:tc gridSpan="2">
                  <a:txBody>
                    <a:bodyPr/>
                    <a:lstStyle/>
                    <a:p>
                      <a:pPr marL="228600" marR="0">
                        <a:lnSpc>
                          <a:spcPct val="107000"/>
                        </a:lnSpc>
                        <a:spcBef>
                          <a:spcPts val="0"/>
                        </a:spcBef>
                        <a:spcAft>
                          <a:spcPts val="800"/>
                        </a:spcAft>
                      </a:pPr>
                      <a:r>
                        <a:rPr lang="en-US" sz="2200" dirty="0">
                          <a:effectLst/>
                        </a:rPr>
                        <a:t>Example </a:t>
                      </a:r>
                      <a:r>
                        <a:rPr lang="en-US" sz="2200" dirty="0" smtClean="0">
                          <a:effectLst/>
                        </a:rPr>
                        <a:t>C: Salary</a:t>
                      </a:r>
                      <a:endParaRPr lang="en-US" sz="2200" b="1" dirty="0">
                        <a:effectLst/>
                        <a:latin typeface="Calibri" panose="020F0502020204030204" pitchFamily="34" charset="0"/>
                        <a:ea typeface="Calibri" panose="020F0502020204030204" pitchFamily="34" charset="0"/>
                        <a:cs typeface="Calibri" panose="020F0502020204030204" pitchFamily="34" charset="0"/>
                      </a:endParaRPr>
                    </a:p>
                  </a:txBody>
                  <a:tcPr marL="57150" marR="57150" marT="57150" marB="57150" anchor="ctr"/>
                </a:tc>
                <a:tc hMerge="1">
                  <a:txBody>
                    <a:bodyPr/>
                    <a:lstStyle/>
                    <a:p>
                      <a:endParaRPr lang="en-US"/>
                    </a:p>
                  </a:txBody>
                  <a:tcPr/>
                </a:tc>
                <a:extLst>
                  <a:ext uri="{0D108BD9-81ED-4DB2-BD59-A6C34878D82A}">
                    <a16:rowId xmlns:a16="http://schemas.microsoft.com/office/drawing/2014/main" val="844587514"/>
                  </a:ext>
                </a:extLst>
              </a:tr>
              <a:tr h="0">
                <a:tc>
                  <a:txBody>
                    <a:bodyPr/>
                    <a:lstStyle/>
                    <a:p>
                      <a:pPr marL="228600" marR="0">
                        <a:lnSpc>
                          <a:spcPct val="107000"/>
                        </a:lnSpc>
                        <a:spcBef>
                          <a:spcPts val="0"/>
                        </a:spcBef>
                        <a:spcAft>
                          <a:spcPts val="800"/>
                        </a:spcAft>
                      </a:pPr>
                      <a:r>
                        <a:rPr lang="en-US" sz="2200" b="0" dirty="0" smtClean="0">
                          <a:effectLst/>
                        </a:rPr>
                        <a:t>PI’s </a:t>
                      </a:r>
                      <a:r>
                        <a:rPr lang="en-US" sz="2200" b="0" dirty="0">
                          <a:effectLst/>
                        </a:rPr>
                        <a:t>AY Salary:</a:t>
                      </a:r>
                      <a:endParaRPr lang="en-US" sz="2200" b="0" dirty="0">
                        <a:effectLst/>
                        <a:latin typeface="Calibri" panose="020F0502020204030204" pitchFamily="34" charset="0"/>
                        <a:ea typeface="Calibri" panose="020F0502020204030204" pitchFamily="34" charset="0"/>
                        <a:cs typeface="Calibri" panose="020F0502020204030204" pitchFamily="34" charset="0"/>
                      </a:endParaRPr>
                    </a:p>
                  </a:txBody>
                  <a:tcPr marL="57150" marR="57150" marT="57150" marB="57150"/>
                </a:tc>
                <a:tc>
                  <a:txBody>
                    <a:bodyPr/>
                    <a:lstStyle/>
                    <a:p>
                      <a:pPr marL="228600" marR="0">
                        <a:lnSpc>
                          <a:spcPct val="107000"/>
                        </a:lnSpc>
                        <a:spcBef>
                          <a:spcPts val="0"/>
                        </a:spcBef>
                        <a:spcAft>
                          <a:spcPts val="800"/>
                        </a:spcAft>
                      </a:pPr>
                      <a:r>
                        <a:rPr lang="en-US" sz="2200" dirty="0" smtClean="0">
                          <a:effectLst/>
                        </a:rPr>
                        <a:t>$10,000 / 1.5</a:t>
                      </a:r>
                      <a:r>
                        <a:rPr lang="en-US" sz="2200" baseline="0" dirty="0" smtClean="0">
                          <a:effectLst/>
                        </a:rPr>
                        <a:t> / 1.3</a:t>
                      </a:r>
                      <a:r>
                        <a:rPr lang="en-US" sz="2200" dirty="0" smtClean="0">
                          <a:effectLst/>
                        </a:rPr>
                        <a:t> =</a:t>
                      </a:r>
                      <a:r>
                        <a:rPr lang="en-US" sz="2200" baseline="0" dirty="0" smtClean="0">
                          <a:effectLst/>
                        </a:rPr>
                        <a:t> ____________</a:t>
                      </a:r>
                    </a:p>
                    <a:p>
                      <a:pPr marL="228600" marR="0">
                        <a:lnSpc>
                          <a:spcPct val="107000"/>
                        </a:lnSpc>
                        <a:spcBef>
                          <a:spcPts val="0"/>
                        </a:spcBef>
                        <a:spcAft>
                          <a:spcPts val="800"/>
                        </a:spcAft>
                      </a:pPr>
                      <a:r>
                        <a:rPr lang="en-US" sz="2200" dirty="0" smtClean="0">
                          <a:effectLst/>
                          <a:latin typeface="Calibri" panose="020F0502020204030204" pitchFamily="34" charset="0"/>
                          <a:ea typeface="Calibri" panose="020F0502020204030204" pitchFamily="34" charset="0"/>
                          <a:cs typeface="Calibri" panose="020F0502020204030204" pitchFamily="34" charset="0"/>
                        </a:rPr>
                        <a:t>                                                    A</a:t>
                      </a:r>
                      <a:endParaRPr lang="en-US" sz="2200" dirty="0">
                        <a:effectLst/>
                        <a:latin typeface="Calibri" panose="020F0502020204030204" pitchFamily="34" charset="0"/>
                        <a:ea typeface="Calibri" panose="020F0502020204030204" pitchFamily="34" charset="0"/>
                        <a:cs typeface="Calibri" panose="020F0502020204030204" pitchFamily="34" charset="0"/>
                      </a:endParaRPr>
                    </a:p>
                  </a:txBody>
                  <a:tcPr marL="57150" marR="57150" marT="57150" marB="57150" anchor="b"/>
                </a:tc>
                <a:extLst>
                  <a:ext uri="{0D108BD9-81ED-4DB2-BD59-A6C34878D82A}">
                    <a16:rowId xmlns:a16="http://schemas.microsoft.com/office/drawing/2014/main" val="989287335"/>
                  </a:ext>
                </a:extLst>
              </a:tr>
              <a:tr h="0">
                <a:tc>
                  <a:txBody>
                    <a:bodyPr/>
                    <a:lstStyle/>
                    <a:p>
                      <a:pPr marL="228600" marR="0">
                        <a:lnSpc>
                          <a:spcPct val="107000"/>
                        </a:lnSpc>
                        <a:spcBef>
                          <a:spcPts val="0"/>
                        </a:spcBef>
                        <a:spcAft>
                          <a:spcPts val="800"/>
                        </a:spcAft>
                      </a:pPr>
                      <a:r>
                        <a:rPr lang="en-US" sz="2200" b="0" dirty="0">
                          <a:effectLst/>
                        </a:rPr>
                        <a:t>Related Fringe Benefits</a:t>
                      </a:r>
                      <a:br>
                        <a:rPr lang="en-US" sz="2200" b="0" dirty="0">
                          <a:effectLst/>
                        </a:rPr>
                      </a:br>
                      <a:r>
                        <a:rPr lang="en-US" sz="2200" b="0" dirty="0">
                          <a:effectLst/>
                        </a:rPr>
                        <a:t>@ 30% of Salary:</a:t>
                      </a:r>
                      <a:endParaRPr lang="en-US" sz="2200" b="0" dirty="0">
                        <a:effectLst/>
                        <a:latin typeface="Calibri" panose="020F0502020204030204" pitchFamily="34" charset="0"/>
                        <a:ea typeface="Calibri" panose="020F0502020204030204" pitchFamily="34" charset="0"/>
                        <a:cs typeface="Calibri" panose="020F0502020204030204" pitchFamily="34" charset="0"/>
                      </a:endParaRPr>
                    </a:p>
                  </a:txBody>
                  <a:tcPr marL="57150" marR="57150" marT="57150" marB="57150"/>
                </a:tc>
                <a:tc>
                  <a:txBody>
                    <a:bodyPr/>
                    <a:lstStyle/>
                    <a:p>
                      <a:pPr marL="228600" marR="0">
                        <a:lnSpc>
                          <a:spcPct val="107000"/>
                        </a:lnSpc>
                        <a:spcBef>
                          <a:spcPts val="0"/>
                        </a:spcBef>
                        <a:spcAft>
                          <a:spcPts val="800"/>
                        </a:spcAft>
                      </a:pPr>
                      <a:r>
                        <a:rPr lang="en-US" sz="2200" dirty="0" smtClean="0">
                          <a:effectLst/>
                          <a:latin typeface="Calibri" panose="020F0502020204030204" pitchFamily="34" charset="0"/>
                          <a:ea typeface="Calibri" panose="020F0502020204030204" pitchFamily="34" charset="0"/>
                          <a:cs typeface="Calibri" panose="020F0502020204030204" pitchFamily="34" charset="0"/>
                        </a:rPr>
                        <a:t>___________ x 30% = ____________</a:t>
                      </a:r>
                    </a:p>
                    <a:p>
                      <a:pPr marL="228600" marR="0">
                        <a:lnSpc>
                          <a:spcPct val="107000"/>
                        </a:lnSpc>
                        <a:spcBef>
                          <a:spcPts val="0"/>
                        </a:spcBef>
                        <a:spcAft>
                          <a:spcPts val="800"/>
                        </a:spcAft>
                      </a:pPr>
                      <a:r>
                        <a:rPr lang="en-US" sz="2200" dirty="0" smtClean="0">
                          <a:effectLst/>
                          <a:latin typeface="Calibri" panose="020F0502020204030204" pitchFamily="34" charset="0"/>
                          <a:ea typeface="Calibri" panose="020F0502020204030204" pitchFamily="34" charset="0"/>
                          <a:cs typeface="Calibri" panose="020F0502020204030204" pitchFamily="34" charset="0"/>
                        </a:rPr>
                        <a:t>            A                                       B</a:t>
                      </a:r>
                      <a:endParaRPr lang="en-US" sz="2200" dirty="0">
                        <a:effectLst/>
                        <a:latin typeface="Calibri" panose="020F0502020204030204" pitchFamily="34" charset="0"/>
                        <a:ea typeface="Calibri" panose="020F0502020204030204" pitchFamily="34" charset="0"/>
                        <a:cs typeface="Calibri" panose="020F0502020204030204" pitchFamily="34" charset="0"/>
                      </a:endParaRPr>
                    </a:p>
                  </a:txBody>
                  <a:tcPr marL="57150" marR="57150" marT="57150" marB="57150"/>
                </a:tc>
                <a:extLst>
                  <a:ext uri="{0D108BD9-81ED-4DB2-BD59-A6C34878D82A}">
                    <a16:rowId xmlns:a16="http://schemas.microsoft.com/office/drawing/2014/main" val="890281728"/>
                  </a:ext>
                </a:extLst>
              </a:tr>
              <a:tr h="0">
                <a:tc>
                  <a:txBody>
                    <a:bodyPr/>
                    <a:lstStyle/>
                    <a:p>
                      <a:pPr marL="228600" marR="0">
                        <a:lnSpc>
                          <a:spcPct val="107000"/>
                        </a:lnSpc>
                        <a:spcBef>
                          <a:spcPts val="0"/>
                        </a:spcBef>
                        <a:spcAft>
                          <a:spcPts val="800"/>
                        </a:spcAft>
                      </a:pPr>
                      <a:r>
                        <a:rPr lang="en-US" sz="2200" dirty="0" smtClean="0">
                          <a:effectLst/>
                        </a:rPr>
                        <a:t>Subtotal direct:</a:t>
                      </a:r>
                      <a:endParaRPr lang="en-US" sz="2200" dirty="0">
                        <a:effectLst/>
                        <a:latin typeface="Calibri" panose="020F0502020204030204" pitchFamily="34" charset="0"/>
                        <a:ea typeface="Calibri" panose="020F0502020204030204" pitchFamily="34" charset="0"/>
                        <a:cs typeface="Calibri" panose="020F0502020204030204" pitchFamily="34" charset="0"/>
                      </a:endParaRPr>
                    </a:p>
                  </a:txBody>
                  <a:tcPr marL="57150" marR="57150" marT="57150" marB="57150">
                    <a:solidFill>
                      <a:schemeClr val="accent3">
                        <a:lumMod val="20000"/>
                        <a:lumOff val="80000"/>
                      </a:schemeClr>
                    </a:solidFill>
                  </a:tcPr>
                </a:tc>
                <a:tc>
                  <a:txBody>
                    <a:bodyPr/>
                    <a:lstStyle/>
                    <a:p>
                      <a:pPr marL="228600" marR="0">
                        <a:lnSpc>
                          <a:spcPct val="107000"/>
                        </a:lnSpc>
                        <a:spcBef>
                          <a:spcPts val="0"/>
                        </a:spcBef>
                        <a:spcAft>
                          <a:spcPts val="800"/>
                        </a:spcAft>
                      </a:pPr>
                      <a:r>
                        <a:rPr lang="en-US" sz="2200" b="0" i="0" u="none" strike="noStrike" cap="none" dirty="0" smtClean="0">
                          <a:solidFill>
                            <a:schemeClr val="tx1"/>
                          </a:solidFill>
                          <a:effectLst/>
                          <a:latin typeface="Calibri" panose="020F0502020204030204" pitchFamily="34" charset="0"/>
                          <a:ea typeface="Calibri" panose="020F0502020204030204" pitchFamily="34" charset="0"/>
                          <a:cs typeface="Calibri" panose="020F0502020204030204" pitchFamily="34" charset="0"/>
                          <a:sym typeface="Arial"/>
                        </a:rPr>
                        <a:t>__________+_________= ___________</a:t>
                      </a:r>
                    </a:p>
                    <a:p>
                      <a:pPr marL="228600" marR="0">
                        <a:lnSpc>
                          <a:spcPct val="107000"/>
                        </a:lnSpc>
                        <a:spcBef>
                          <a:spcPts val="0"/>
                        </a:spcBef>
                        <a:spcAft>
                          <a:spcPts val="800"/>
                        </a:spcAft>
                      </a:pPr>
                      <a:r>
                        <a:rPr lang="en-US" sz="2200" b="0" i="0" u="none" strike="noStrike" cap="none" dirty="0" smtClean="0">
                          <a:solidFill>
                            <a:schemeClr val="tx1"/>
                          </a:solidFill>
                          <a:effectLst/>
                          <a:latin typeface="Calibri" panose="020F0502020204030204" pitchFamily="34" charset="0"/>
                          <a:ea typeface="Calibri" panose="020F0502020204030204" pitchFamily="34" charset="0"/>
                          <a:cs typeface="Calibri" panose="020F0502020204030204" pitchFamily="34" charset="0"/>
                          <a:sym typeface="Arial"/>
                        </a:rPr>
                        <a:t>           A                     B                        C</a:t>
                      </a:r>
                    </a:p>
                  </a:txBody>
                  <a:tcPr marL="57150" marR="57150" marT="57150" marB="57150" anchor="b">
                    <a:solidFill>
                      <a:schemeClr val="accent3">
                        <a:lumMod val="20000"/>
                        <a:lumOff val="80000"/>
                      </a:schemeClr>
                    </a:solidFill>
                  </a:tcPr>
                </a:tc>
                <a:extLst>
                  <a:ext uri="{0D108BD9-81ED-4DB2-BD59-A6C34878D82A}">
                    <a16:rowId xmlns:a16="http://schemas.microsoft.com/office/drawing/2014/main" val="3187594218"/>
                  </a:ext>
                </a:extLst>
              </a:tr>
              <a:tr h="0">
                <a:tc>
                  <a:txBody>
                    <a:bodyPr/>
                    <a:lstStyle/>
                    <a:p>
                      <a:pPr marL="228600" marR="0">
                        <a:lnSpc>
                          <a:spcPct val="107000"/>
                        </a:lnSpc>
                        <a:spcBef>
                          <a:spcPts val="0"/>
                        </a:spcBef>
                        <a:spcAft>
                          <a:spcPts val="800"/>
                        </a:spcAft>
                      </a:pPr>
                      <a:r>
                        <a:rPr lang="en-US" sz="2200" b="0" dirty="0">
                          <a:effectLst/>
                        </a:rPr>
                        <a:t>Associated F&amp;A</a:t>
                      </a:r>
                      <a:br>
                        <a:rPr lang="en-US" sz="2200" b="0" dirty="0">
                          <a:effectLst/>
                        </a:rPr>
                      </a:br>
                      <a:r>
                        <a:rPr lang="en-US" sz="2200" b="0" dirty="0">
                          <a:effectLst/>
                        </a:rPr>
                        <a:t>@ 50% of Subtotal:</a:t>
                      </a:r>
                      <a:endParaRPr lang="en-US" sz="2200" b="0" dirty="0">
                        <a:effectLst/>
                        <a:latin typeface="Calibri" panose="020F0502020204030204" pitchFamily="34" charset="0"/>
                        <a:ea typeface="Calibri" panose="020F0502020204030204" pitchFamily="34" charset="0"/>
                        <a:cs typeface="Calibri" panose="020F0502020204030204" pitchFamily="34" charset="0"/>
                      </a:endParaRPr>
                    </a:p>
                  </a:txBody>
                  <a:tcPr marL="57150" marR="57150" marT="57150" marB="57150"/>
                </a:tc>
                <a:tc>
                  <a:txBody>
                    <a:bodyPr/>
                    <a:lstStyle/>
                    <a:p>
                      <a:pPr marL="228600" marR="0">
                        <a:lnSpc>
                          <a:spcPct val="107000"/>
                        </a:lnSpc>
                        <a:spcBef>
                          <a:spcPts val="0"/>
                        </a:spcBef>
                        <a:spcAft>
                          <a:spcPts val="800"/>
                        </a:spcAft>
                      </a:pPr>
                      <a:r>
                        <a:rPr lang="en-US" sz="2200" b="0" i="0" u="none" strike="noStrike" cap="none" dirty="0" smtClean="0">
                          <a:solidFill>
                            <a:schemeClr val="tx1"/>
                          </a:solidFill>
                          <a:effectLst/>
                          <a:latin typeface="Calibri" panose="020F0502020204030204" pitchFamily="34" charset="0"/>
                          <a:ea typeface="Calibri" panose="020F0502020204030204" pitchFamily="34" charset="0"/>
                          <a:cs typeface="Calibri" panose="020F0502020204030204" pitchFamily="34" charset="0"/>
                          <a:sym typeface="Arial"/>
                        </a:rPr>
                        <a:t>__________ x 50% = ____________</a:t>
                      </a:r>
                    </a:p>
                    <a:p>
                      <a:pPr marL="228600" marR="0">
                        <a:lnSpc>
                          <a:spcPct val="107000"/>
                        </a:lnSpc>
                        <a:spcBef>
                          <a:spcPts val="0"/>
                        </a:spcBef>
                        <a:spcAft>
                          <a:spcPts val="800"/>
                        </a:spcAft>
                      </a:pPr>
                      <a:r>
                        <a:rPr lang="en-US" sz="2200" b="0" i="0" u="none" strike="noStrike" cap="none" dirty="0" smtClean="0">
                          <a:solidFill>
                            <a:schemeClr val="tx1"/>
                          </a:solidFill>
                          <a:effectLst/>
                          <a:latin typeface="Calibri" panose="020F0502020204030204" pitchFamily="34" charset="0"/>
                          <a:ea typeface="Calibri" panose="020F0502020204030204" pitchFamily="34" charset="0"/>
                          <a:cs typeface="Calibri" panose="020F0502020204030204" pitchFamily="34" charset="0"/>
                          <a:sym typeface="Arial"/>
                        </a:rPr>
                        <a:t>          C                                  D</a:t>
                      </a:r>
                      <a:endParaRPr lang="en-US" sz="2200" b="0" i="0" u="none" strike="noStrike" cap="none" dirty="0">
                        <a:solidFill>
                          <a:schemeClr val="tx1"/>
                        </a:solidFill>
                        <a:effectLst/>
                        <a:latin typeface="Calibri" panose="020F0502020204030204" pitchFamily="34" charset="0"/>
                        <a:ea typeface="Calibri" panose="020F0502020204030204" pitchFamily="34" charset="0"/>
                        <a:cs typeface="Calibri" panose="020F0502020204030204" pitchFamily="34" charset="0"/>
                        <a:sym typeface="Arial"/>
                      </a:endParaRPr>
                    </a:p>
                  </a:txBody>
                  <a:tcPr marL="57150" marR="57150" marT="57150" marB="57150" anchor="b"/>
                </a:tc>
                <a:extLst>
                  <a:ext uri="{0D108BD9-81ED-4DB2-BD59-A6C34878D82A}">
                    <a16:rowId xmlns:a16="http://schemas.microsoft.com/office/drawing/2014/main" val="93138428"/>
                  </a:ext>
                </a:extLst>
              </a:tr>
              <a:tr h="0">
                <a:tc>
                  <a:txBody>
                    <a:bodyPr/>
                    <a:lstStyle/>
                    <a:p>
                      <a:pPr marL="228600" marR="0">
                        <a:lnSpc>
                          <a:spcPct val="107000"/>
                        </a:lnSpc>
                        <a:spcBef>
                          <a:spcPts val="0"/>
                        </a:spcBef>
                        <a:spcAft>
                          <a:spcPts val="800"/>
                        </a:spcAft>
                      </a:pPr>
                      <a:r>
                        <a:rPr lang="en-US" sz="2200" dirty="0">
                          <a:effectLst/>
                        </a:rPr>
                        <a:t>Total Cost Share:</a:t>
                      </a:r>
                      <a:endParaRPr lang="en-US" sz="2200" dirty="0">
                        <a:effectLst/>
                        <a:latin typeface="Calibri" panose="020F0502020204030204" pitchFamily="34" charset="0"/>
                        <a:ea typeface="Calibri" panose="020F0502020204030204" pitchFamily="34" charset="0"/>
                        <a:cs typeface="Calibri" panose="020F0502020204030204" pitchFamily="34" charset="0"/>
                      </a:endParaRPr>
                    </a:p>
                  </a:txBody>
                  <a:tcPr marL="57150" marR="57150" marT="57150" marB="57150"/>
                </a:tc>
                <a:tc>
                  <a:txBody>
                    <a:bodyPr/>
                    <a:lstStyle/>
                    <a:p>
                      <a:pPr marL="228600" marR="0">
                        <a:lnSpc>
                          <a:spcPct val="107000"/>
                        </a:lnSpc>
                        <a:spcBef>
                          <a:spcPts val="0"/>
                        </a:spcBef>
                        <a:spcAft>
                          <a:spcPts val="800"/>
                        </a:spcAft>
                      </a:pPr>
                      <a:r>
                        <a:rPr lang="en-US" sz="2000" b="1" dirty="0" smtClean="0">
                          <a:effectLst/>
                        </a:rPr>
                        <a:t>__________+_________=</a:t>
                      </a:r>
                      <a:r>
                        <a:rPr lang="en-US" sz="2000" b="1" baseline="0" dirty="0" smtClean="0">
                          <a:effectLst/>
                        </a:rPr>
                        <a:t> </a:t>
                      </a:r>
                      <a:r>
                        <a:rPr lang="en-US" sz="2000" b="1" dirty="0" smtClean="0">
                          <a:effectLst/>
                        </a:rPr>
                        <a:t>$10,000</a:t>
                      </a:r>
                    </a:p>
                    <a:p>
                      <a:pPr marL="228600" marR="0">
                        <a:lnSpc>
                          <a:spcPct val="107000"/>
                        </a:lnSpc>
                        <a:spcBef>
                          <a:spcPts val="0"/>
                        </a:spcBef>
                        <a:spcAft>
                          <a:spcPts val="800"/>
                        </a:spcAft>
                      </a:pPr>
                      <a:r>
                        <a:rPr lang="en-US" sz="2000" b="1" dirty="0" smtClean="0">
                          <a:effectLst/>
                          <a:latin typeface="Calibri" panose="020F0502020204030204" pitchFamily="34" charset="0"/>
                          <a:ea typeface="Calibri" panose="020F0502020204030204" pitchFamily="34" charset="0"/>
                          <a:cs typeface="Calibri" panose="020F0502020204030204" pitchFamily="34" charset="0"/>
                        </a:rPr>
                        <a:t>           C                       D</a:t>
                      </a:r>
                    </a:p>
                  </a:txBody>
                  <a:tcPr marL="57150" marR="57150" marT="57150" marB="57150" anchor="ctr"/>
                </a:tc>
                <a:extLst>
                  <a:ext uri="{0D108BD9-81ED-4DB2-BD59-A6C34878D82A}">
                    <a16:rowId xmlns:a16="http://schemas.microsoft.com/office/drawing/2014/main" val="988913133"/>
                  </a:ext>
                </a:extLst>
              </a:tr>
            </a:tbl>
          </a:graphicData>
        </a:graphic>
      </p:graphicFrame>
      <p:pic>
        <p:nvPicPr>
          <p:cNvPr id="16" name="Picture 15" descr="Can iBooks Work for Distance Learning? [Webinar Recording ..."/>
          <p:cNvPicPr>
            <a:picLocks noChangeAspect="1"/>
          </p:cNvPicPr>
          <p:nvPr/>
        </p:nvPicPr>
        <p:blipFill>
          <a:blip r:embed="rId3">
            <a:extLst>
              <a:ext uri="{BEBA8EAE-BF5A-486C-A8C5-ECC9F3942E4B}">
                <a14:imgProps xmlns:a14="http://schemas.microsoft.com/office/drawing/2010/main">
                  <a14:imgLayer r:embed="rId4">
                    <a14:imgEffect>
                      <a14:artisticCrisscrossEtching/>
                    </a14:imgEffect>
                  </a14:imgLayer>
                </a14:imgProps>
              </a:ext>
              <a:ext uri="{28A0092B-C50C-407E-A947-70E740481C1C}">
                <a14:useLocalDpi xmlns:a14="http://schemas.microsoft.com/office/drawing/2010/main" val="0"/>
              </a:ext>
            </a:extLst>
          </a:blip>
          <a:stretch>
            <a:fillRect/>
          </a:stretch>
        </p:blipFill>
        <p:spPr>
          <a:xfrm>
            <a:off x="590867" y="836618"/>
            <a:ext cx="1553839" cy="1553839"/>
          </a:xfrm>
          <a:prstGeom prst="rect">
            <a:avLst/>
          </a:prstGeom>
        </p:spPr>
      </p:pic>
      <p:sp>
        <p:nvSpPr>
          <p:cNvPr id="2" name="Rectangle 1"/>
          <p:cNvSpPr/>
          <p:nvPr/>
        </p:nvSpPr>
        <p:spPr>
          <a:xfrm>
            <a:off x="8479565" y="1452114"/>
            <a:ext cx="1441420" cy="373757"/>
          </a:xfrm>
          <a:prstGeom prst="rect">
            <a:avLst/>
          </a:prstGeom>
        </p:spPr>
        <p:txBody>
          <a:bodyPr wrap="none">
            <a:spAutoFit/>
          </a:bodyPr>
          <a:lstStyle/>
          <a:p>
            <a:pPr marL="228600">
              <a:lnSpc>
                <a:spcPct val="107000"/>
              </a:lnSpc>
              <a:spcAft>
                <a:spcPts val="800"/>
              </a:spcAft>
            </a:pPr>
            <a:r>
              <a:rPr lang="en-US" sz="1800" dirty="0">
                <a:solidFill>
                  <a:srgbClr val="FF0000"/>
                </a:solidFill>
              </a:rPr>
              <a:t>$5,128.21</a:t>
            </a:r>
            <a:endParaRPr lang="en-US" sz="1800"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9" name="Rectangle 8"/>
          <p:cNvSpPr/>
          <p:nvPr/>
        </p:nvSpPr>
        <p:spPr>
          <a:xfrm>
            <a:off x="5902413" y="2390457"/>
            <a:ext cx="1441420" cy="373757"/>
          </a:xfrm>
          <a:prstGeom prst="rect">
            <a:avLst/>
          </a:prstGeom>
        </p:spPr>
        <p:txBody>
          <a:bodyPr wrap="none">
            <a:spAutoFit/>
          </a:bodyPr>
          <a:lstStyle/>
          <a:p>
            <a:pPr marL="228600">
              <a:lnSpc>
                <a:spcPct val="107000"/>
              </a:lnSpc>
              <a:spcAft>
                <a:spcPts val="800"/>
              </a:spcAft>
            </a:pPr>
            <a:r>
              <a:rPr lang="en-US" sz="1800" dirty="0">
                <a:solidFill>
                  <a:srgbClr val="FF0000"/>
                </a:solidFill>
              </a:rPr>
              <a:t>$5,128.21</a:t>
            </a:r>
            <a:endParaRPr lang="en-US" sz="1800"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11" name="Rectangle 10"/>
          <p:cNvSpPr/>
          <p:nvPr/>
        </p:nvSpPr>
        <p:spPr>
          <a:xfrm>
            <a:off x="5727936" y="3308666"/>
            <a:ext cx="1441420" cy="373757"/>
          </a:xfrm>
          <a:prstGeom prst="rect">
            <a:avLst/>
          </a:prstGeom>
        </p:spPr>
        <p:txBody>
          <a:bodyPr wrap="none">
            <a:spAutoFit/>
          </a:bodyPr>
          <a:lstStyle/>
          <a:p>
            <a:pPr marL="228600">
              <a:lnSpc>
                <a:spcPct val="107000"/>
              </a:lnSpc>
              <a:spcAft>
                <a:spcPts val="800"/>
              </a:spcAft>
            </a:pPr>
            <a:r>
              <a:rPr lang="en-US" sz="1800" dirty="0">
                <a:solidFill>
                  <a:srgbClr val="FF0000"/>
                </a:solidFill>
              </a:rPr>
              <a:t>$5,128.21</a:t>
            </a:r>
            <a:endParaRPr lang="en-US" sz="1800"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3" name="Rectangle 2"/>
          <p:cNvSpPr/>
          <p:nvPr/>
        </p:nvSpPr>
        <p:spPr>
          <a:xfrm>
            <a:off x="8479565" y="2397823"/>
            <a:ext cx="1441420" cy="373757"/>
          </a:xfrm>
          <a:prstGeom prst="rect">
            <a:avLst/>
          </a:prstGeom>
        </p:spPr>
        <p:txBody>
          <a:bodyPr wrap="none">
            <a:spAutoFit/>
          </a:bodyPr>
          <a:lstStyle/>
          <a:p>
            <a:pPr marL="228600">
              <a:lnSpc>
                <a:spcPct val="107000"/>
              </a:lnSpc>
              <a:spcAft>
                <a:spcPts val="800"/>
              </a:spcAft>
            </a:pPr>
            <a:r>
              <a:rPr lang="en-US" sz="1800" dirty="0">
                <a:solidFill>
                  <a:srgbClr val="FF0000"/>
                </a:solidFill>
              </a:rPr>
              <a:t>$1,538.46</a:t>
            </a:r>
            <a:endParaRPr lang="en-US" sz="1800"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12" name="Rectangle 11"/>
          <p:cNvSpPr/>
          <p:nvPr/>
        </p:nvSpPr>
        <p:spPr>
          <a:xfrm>
            <a:off x="7261945" y="3306505"/>
            <a:ext cx="1441420" cy="373757"/>
          </a:xfrm>
          <a:prstGeom prst="rect">
            <a:avLst/>
          </a:prstGeom>
        </p:spPr>
        <p:txBody>
          <a:bodyPr wrap="none">
            <a:spAutoFit/>
          </a:bodyPr>
          <a:lstStyle/>
          <a:p>
            <a:pPr marL="228600">
              <a:lnSpc>
                <a:spcPct val="107000"/>
              </a:lnSpc>
              <a:spcAft>
                <a:spcPts val="800"/>
              </a:spcAft>
            </a:pPr>
            <a:r>
              <a:rPr lang="en-US" sz="1800" dirty="0">
                <a:solidFill>
                  <a:srgbClr val="FF0000"/>
                </a:solidFill>
              </a:rPr>
              <a:t>$1,538.46</a:t>
            </a:r>
            <a:endParaRPr lang="en-US" sz="1800"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4" name="Rectangle 3"/>
          <p:cNvSpPr/>
          <p:nvPr/>
        </p:nvSpPr>
        <p:spPr>
          <a:xfrm>
            <a:off x="8786932" y="3331960"/>
            <a:ext cx="1441420" cy="388696"/>
          </a:xfrm>
          <a:prstGeom prst="rect">
            <a:avLst/>
          </a:prstGeom>
        </p:spPr>
        <p:txBody>
          <a:bodyPr wrap="none">
            <a:spAutoFit/>
          </a:bodyPr>
          <a:lstStyle/>
          <a:p>
            <a:pPr marL="228600">
              <a:lnSpc>
                <a:spcPct val="107000"/>
              </a:lnSpc>
              <a:spcAft>
                <a:spcPts val="800"/>
              </a:spcAft>
            </a:pPr>
            <a:r>
              <a:rPr lang="en-US" sz="1800" dirty="0">
                <a:solidFill>
                  <a:srgbClr val="FF0000"/>
                </a:solidFill>
              </a:rPr>
              <a:t>$6,666.67</a:t>
            </a:r>
            <a:endParaRPr lang="en-US" sz="1800"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14" name="Rectangle 13"/>
          <p:cNvSpPr/>
          <p:nvPr/>
        </p:nvSpPr>
        <p:spPr>
          <a:xfrm>
            <a:off x="5781266" y="4272541"/>
            <a:ext cx="1441420" cy="388696"/>
          </a:xfrm>
          <a:prstGeom prst="rect">
            <a:avLst/>
          </a:prstGeom>
        </p:spPr>
        <p:txBody>
          <a:bodyPr wrap="none">
            <a:spAutoFit/>
          </a:bodyPr>
          <a:lstStyle/>
          <a:p>
            <a:pPr marL="228600">
              <a:lnSpc>
                <a:spcPct val="107000"/>
              </a:lnSpc>
              <a:spcAft>
                <a:spcPts val="800"/>
              </a:spcAft>
            </a:pPr>
            <a:r>
              <a:rPr lang="en-US" sz="1800" dirty="0">
                <a:solidFill>
                  <a:srgbClr val="FF0000"/>
                </a:solidFill>
              </a:rPr>
              <a:t>$6,666.67</a:t>
            </a:r>
            <a:endParaRPr lang="en-US" sz="1800"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15" name="Rectangle 14"/>
          <p:cNvSpPr/>
          <p:nvPr/>
        </p:nvSpPr>
        <p:spPr>
          <a:xfrm>
            <a:off x="5781266" y="5190750"/>
            <a:ext cx="1441420" cy="388696"/>
          </a:xfrm>
          <a:prstGeom prst="rect">
            <a:avLst/>
          </a:prstGeom>
        </p:spPr>
        <p:txBody>
          <a:bodyPr wrap="none">
            <a:spAutoFit/>
          </a:bodyPr>
          <a:lstStyle/>
          <a:p>
            <a:pPr marL="228600">
              <a:lnSpc>
                <a:spcPct val="107000"/>
              </a:lnSpc>
              <a:spcAft>
                <a:spcPts val="800"/>
              </a:spcAft>
            </a:pPr>
            <a:r>
              <a:rPr lang="en-US" sz="1800" dirty="0">
                <a:solidFill>
                  <a:srgbClr val="FF0000"/>
                </a:solidFill>
              </a:rPr>
              <a:t>$6,666.67</a:t>
            </a:r>
            <a:endParaRPr lang="en-US" sz="1800"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5" name="Rectangle 4"/>
          <p:cNvSpPr/>
          <p:nvPr/>
        </p:nvSpPr>
        <p:spPr>
          <a:xfrm>
            <a:off x="8297054" y="4272541"/>
            <a:ext cx="1441420" cy="388696"/>
          </a:xfrm>
          <a:prstGeom prst="rect">
            <a:avLst/>
          </a:prstGeom>
        </p:spPr>
        <p:txBody>
          <a:bodyPr wrap="none">
            <a:spAutoFit/>
          </a:bodyPr>
          <a:lstStyle/>
          <a:p>
            <a:pPr marL="228600">
              <a:lnSpc>
                <a:spcPct val="107000"/>
              </a:lnSpc>
              <a:spcAft>
                <a:spcPts val="800"/>
              </a:spcAft>
            </a:pPr>
            <a:r>
              <a:rPr lang="en-US" sz="1800" dirty="0">
                <a:solidFill>
                  <a:srgbClr val="FF0000"/>
                </a:solidFill>
              </a:rPr>
              <a:t>$3,333.33</a:t>
            </a:r>
            <a:endParaRPr lang="en-US" sz="1800"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17" name="Rectangle 16"/>
          <p:cNvSpPr/>
          <p:nvPr/>
        </p:nvSpPr>
        <p:spPr>
          <a:xfrm>
            <a:off x="7345512" y="5160896"/>
            <a:ext cx="1441420" cy="388696"/>
          </a:xfrm>
          <a:prstGeom prst="rect">
            <a:avLst/>
          </a:prstGeom>
        </p:spPr>
        <p:txBody>
          <a:bodyPr wrap="none">
            <a:spAutoFit/>
          </a:bodyPr>
          <a:lstStyle/>
          <a:p>
            <a:pPr marL="228600">
              <a:lnSpc>
                <a:spcPct val="107000"/>
              </a:lnSpc>
              <a:spcAft>
                <a:spcPts val="800"/>
              </a:spcAft>
            </a:pPr>
            <a:r>
              <a:rPr lang="en-US" sz="1800" dirty="0">
                <a:solidFill>
                  <a:srgbClr val="FF0000"/>
                </a:solidFill>
              </a:rPr>
              <a:t>$3,333.33</a:t>
            </a:r>
            <a:endParaRPr lang="en-US" sz="1800"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37669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9" name="Shape 9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33</a:t>
            </a:fld>
            <a:endParaRPr lang="en-US" sz="1800" dirty="0">
              <a:solidFill>
                <a:srgbClr val="888888"/>
              </a:solidFill>
              <a:latin typeface="Calibri"/>
              <a:ea typeface="Calibri"/>
              <a:cs typeface="Calibri"/>
              <a:sym typeface="Calibri"/>
            </a:endParaRPr>
          </a:p>
        </p:txBody>
      </p:sp>
      <p:sp>
        <p:nvSpPr>
          <p:cNvPr id="6" name="Round Same Side Corner Rectangle 5"/>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7" name="Title 1"/>
          <p:cNvSpPr txBox="1">
            <a:spLocks/>
          </p:cNvSpPr>
          <p:nvPr/>
        </p:nvSpPr>
        <p:spPr>
          <a:xfrm>
            <a:off x="604684" y="109368"/>
            <a:ext cx="7735275"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ACTIVITY: Cost </a:t>
            </a:r>
            <a:r>
              <a:rPr lang="en-US" sz="3000" dirty="0">
                <a:solidFill>
                  <a:schemeClr val="accent5">
                    <a:lumMod val="50000"/>
                  </a:schemeClr>
                </a:solidFill>
              </a:rPr>
              <a:t>S</a:t>
            </a:r>
            <a:r>
              <a:rPr lang="en-US" sz="3000" dirty="0" smtClean="0">
                <a:solidFill>
                  <a:schemeClr val="accent5">
                    <a:lumMod val="50000"/>
                  </a:schemeClr>
                </a:solidFill>
              </a:rPr>
              <a:t>hare as a % of Sponsor Costs</a:t>
            </a:r>
            <a:endParaRPr lang="en-US" sz="3000" dirty="0">
              <a:solidFill>
                <a:srgbClr val="002060"/>
              </a:solidFill>
            </a:endParaRPr>
          </a:p>
        </p:txBody>
      </p:sp>
      <p:sp>
        <p:nvSpPr>
          <p:cNvPr id="8" name="Round Same Side Corner Rectangle 7"/>
          <p:cNvSpPr/>
          <p:nvPr/>
        </p:nvSpPr>
        <p:spPr>
          <a:xfrm rot="10800000">
            <a:off x="238638" y="-1"/>
            <a:ext cx="366046" cy="836618"/>
          </a:xfrm>
          <a:prstGeom prst="round2SameRect">
            <a:avLst/>
          </a:prstGeom>
          <a:solidFill>
            <a:schemeClr val="accent5">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3" name="Rectangle 2"/>
          <p:cNvSpPr/>
          <p:nvPr/>
        </p:nvSpPr>
        <p:spPr>
          <a:xfrm>
            <a:off x="1961374" y="1332101"/>
            <a:ext cx="8020825" cy="523220"/>
          </a:xfrm>
          <a:prstGeom prst="rect">
            <a:avLst/>
          </a:prstGeom>
          <a:solidFill>
            <a:schemeClr val="tx2"/>
          </a:solidFill>
        </p:spPr>
        <p:txBody>
          <a:bodyPr wrap="square">
            <a:spAutoFit/>
          </a:bodyPr>
          <a:lstStyle/>
          <a:p>
            <a:r>
              <a:rPr lang="en-US" sz="2800" dirty="0" smtClean="0">
                <a:latin typeface="Calibri" panose="020F0502020204030204" pitchFamily="34" charset="0"/>
                <a:cs typeface="Calibri" panose="020F0502020204030204" pitchFamily="34" charset="0"/>
              </a:rPr>
              <a:t>When cost </a:t>
            </a:r>
            <a:r>
              <a:rPr lang="en-US" sz="2800" dirty="0">
                <a:latin typeface="Calibri" panose="020F0502020204030204" pitchFamily="34" charset="0"/>
                <a:cs typeface="Calibri" panose="020F0502020204030204" pitchFamily="34" charset="0"/>
              </a:rPr>
              <a:t>share is </a:t>
            </a:r>
            <a:r>
              <a:rPr lang="en-US" sz="2800" b="1" dirty="0" smtClean="0">
                <a:latin typeface="Calibri" panose="020F0502020204030204" pitchFamily="34" charset="0"/>
                <a:cs typeface="Calibri" panose="020F0502020204030204" pitchFamily="34" charset="0"/>
              </a:rPr>
              <a:t>20% of </a:t>
            </a:r>
            <a:r>
              <a:rPr lang="en-US" sz="2800" b="1" dirty="0">
                <a:latin typeface="Calibri" panose="020F0502020204030204" pitchFamily="34" charset="0"/>
                <a:cs typeface="Calibri" panose="020F0502020204030204" pitchFamily="34" charset="0"/>
              </a:rPr>
              <a:t>Sponsor </a:t>
            </a:r>
            <a:r>
              <a:rPr lang="en-US" sz="2800" b="1" dirty="0" smtClean="0">
                <a:latin typeface="Calibri" panose="020F0502020204030204" pitchFamily="34" charset="0"/>
                <a:cs typeface="Calibri" panose="020F0502020204030204" pitchFamily="34" charset="0"/>
              </a:rPr>
              <a:t>Costs</a:t>
            </a:r>
            <a:endParaRPr lang="en-US" sz="2800" b="1" dirty="0">
              <a:latin typeface="Calibri" panose="020F0502020204030204" pitchFamily="34" charset="0"/>
              <a:cs typeface="Calibri" panose="020F0502020204030204" pitchFamily="34" charset="0"/>
            </a:endParaRPr>
          </a:p>
        </p:txBody>
      </p:sp>
      <p:sp>
        <p:nvSpPr>
          <p:cNvPr id="9" name="TextBox 8"/>
          <p:cNvSpPr txBox="1"/>
          <p:nvPr/>
        </p:nvSpPr>
        <p:spPr>
          <a:xfrm>
            <a:off x="1403131" y="2560666"/>
            <a:ext cx="7603363" cy="523220"/>
          </a:xfrm>
          <a:prstGeom prst="rect">
            <a:avLst/>
          </a:prstGeom>
          <a:noFill/>
        </p:spPr>
        <p:txBody>
          <a:bodyPr wrap="none" rtlCol="0">
            <a:spAutoFit/>
          </a:bodyPr>
          <a:lstStyle/>
          <a:p>
            <a:r>
              <a:rPr lang="en-US" sz="2800" dirty="0" smtClean="0">
                <a:latin typeface="Calibri" panose="020F0502020204030204" pitchFamily="34" charset="0"/>
                <a:cs typeface="Calibri" panose="020F0502020204030204" pitchFamily="34" charset="0"/>
              </a:rPr>
              <a:t>$30,000      x        20%    =       __________________</a:t>
            </a:r>
            <a:endParaRPr lang="en-US" sz="2800" dirty="0">
              <a:latin typeface="Calibri" panose="020F0502020204030204" pitchFamily="34" charset="0"/>
              <a:cs typeface="Calibri" panose="020F0502020204030204" pitchFamily="34" charset="0"/>
            </a:endParaRPr>
          </a:p>
        </p:txBody>
      </p:sp>
      <p:sp>
        <p:nvSpPr>
          <p:cNvPr id="16" name="TextBox 15"/>
          <p:cNvSpPr txBox="1"/>
          <p:nvPr/>
        </p:nvSpPr>
        <p:spPr>
          <a:xfrm>
            <a:off x="1529255" y="3245679"/>
            <a:ext cx="1385316" cy="338554"/>
          </a:xfrm>
          <a:prstGeom prst="rect">
            <a:avLst/>
          </a:prstGeom>
          <a:noFill/>
        </p:spPr>
        <p:txBody>
          <a:bodyPr wrap="none" rtlCol="0">
            <a:spAutoFit/>
          </a:bodyPr>
          <a:lstStyle/>
          <a:p>
            <a:r>
              <a:rPr lang="en-US" sz="1600" dirty="0" smtClean="0">
                <a:latin typeface="Calibri" panose="020F0502020204030204" pitchFamily="34" charset="0"/>
                <a:cs typeface="Calibri" panose="020F0502020204030204" pitchFamily="34" charset="0"/>
              </a:rPr>
              <a:t>Sponsor Share</a:t>
            </a:r>
            <a:endParaRPr lang="en-US" sz="1600" dirty="0">
              <a:latin typeface="Calibri" panose="020F0502020204030204" pitchFamily="34" charset="0"/>
              <a:cs typeface="Calibri" panose="020F0502020204030204" pitchFamily="34" charset="0"/>
            </a:endParaRPr>
          </a:p>
        </p:txBody>
      </p:sp>
      <p:sp>
        <p:nvSpPr>
          <p:cNvPr id="18" name="TextBox 17"/>
          <p:cNvSpPr txBox="1"/>
          <p:nvPr/>
        </p:nvSpPr>
        <p:spPr>
          <a:xfrm>
            <a:off x="3570370" y="3245678"/>
            <a:ext cx="1266693" cy="338554"/>
          </a:xfrm>
          <a:prstGeom prst="rect">
            <a:avLst/>
          </a:prstGeom>
          <a:noFill/>
        </p:spPr>
        <p:txBody>
          <a:bodyPr wrap="none" rtlCol="0">
            <a:spAutoFit/>
          </a:bodyPr>
          <a:lstStyle/>
          <a:p>
            <a:r>
              <a:rPr lang="en-US" sz="1600" dirty="0" smtClean="0">
                <a:latin typeface="Calibri" panose="020F0502020204030204" pitchFamily="34" charset="0"/>
                <a:cs typeface="Calibri" panose="020F0502020204030204" pitchFamily="34" charset="0"/>
              </a:rPr>
              <a:t>% Cost Share</a:t>
            </a:r>
            <a:endParaRPr lang="en-US" sz="1600" dirty="0">
              <a:latin typeface="Calibri" panose="020F0502020204030204" pitchFamily="34" charset="0"/>
              <a:cs typeface="Calibri" panose="020F0502020204030204" pitchFamily="34" charset="0"/>
            </a:endParaRPr>
          </a:p>
        </p:txBody>
      </p:sp>
      <p:sp>
        <p:nvSpPr>
          <p:cNvPr id="19" name="TextBox 18"/>
          <p:cNvSpPr txBox="1"/>
          <p:nvPr/>
        </p:nvSpPr>
        <p:spPr>
          <a:xfrm>
            <a:off x="6297140" y="3245677"/>
            <a:ext cx="1794081" cy="338554"/>
          </a:xfrm>
          <a:prstGeom prst="rect">
            <a:avLst/>
          </a:prstGeom>
          <a:noFill/>
        </p:spPr>
        <p:txBody>
          <a:bodyPr wrap="none" rtlCol="0">
            <a:spAutoFit/>
          </a:bodyPr>
          <a:lstStyle/>
          <a:p>
            <a:r>
              <a:rPr lang="en-US" sz="1600" dirty="0" smtClean="0">
                <a:latin typeface="Calibri" panose="020F0502020204030204" pitchFamily="34" charset="0"/>
                <a:cs typeface="Calibri" panose="020F0502020204030204" pitchFamily="34" charset="0"/>
              </a:rPr>
              <a:t>Cost Share Amount</a:t>
            </a:r>
            <a:endParaRPr lang="en-US" sz="1600" dirty="0">
              <a:latin typeface="Calibri" panose="020F0502020204030204" pitchFamily="34" charset="0"/>
              <a:cs typeface="Calibri" panose="020F0502020204030204" pitchFamily="34" charset="0"/>
            </a:endParaRPr>
          </a:p>
        </p:txBody>
      </p:sp>
      <p:sp>
        <p:nvSpPr>
          <p:cNvPr id="20" name="TextBox 19"/>
          <p:cNvSpPr txBox="1"/>
          <p:nvPr/>
        </p:nvSpPr>
        <p:spPr>
          <a:xfrm>
            <a:off x="1529255" y="4345846"/>
            <a:ext cx="9060494" cy="523220"/>
          </a:xfrm>
          <a:prstGeom prst="rect">
            <a:avLst/>
          </a:prstGeom>
          <a:noFill/>
        </p:spPr>
        <p:txBody>
          <a:bodyPr wrap="none" rtlCol="0">
            <a:spAutoFit/>
          </a:bodyPr>
          <a:lstStyle/>
          <a:p>
            <a:r>
              <a:rPr lang="en-US" sz="2800" dirty="0" smtClean="0">
                <a:latin typeface="Calibri" panose="020F0502020204030204" pitchFamily="34" charset="0"/>
                <a:cs typeface="Calibri" panose="020F0502020204030204" pitchFamily="34" charset="0"/>
              </a:rPr>
              <a:t>$30,000    + _________________   =       _________________</a:t>
            </a:r>
            <a:endParaRPr lang="en-US" sz="2800" dirty="0">
              <a:latin typeface="Calibri" panose="020F0502020204030204" pitchFamily="34" charset="0"/>
              <a:cs typeface="Calibri" panose="020F0502020204030204" pitchFamily="34" charset="0"/>
            </a:endParaRPr>
          </a:p>
        </p:txBody>
      </p:sp>
      <p:sp>
        <p:nvSpPr>
          <p:cNvPr id="21" name="TextBox 20"/>
          <p:cNvSpPr txBox="1"/>
          <p:nvPr/>
        </p:nvSpPr>
        <p:spPr>
          <a:xfrm>
            <a:off x="4025227" y="5104511"/>
            <a:ext cx="1794081" cy="338554"/>
          </a:xfrm>
          <a:prstGeom prst="rect">
            <a:avLst/>
          </a:prstGeom>
          <a:noFill/>
        </p:spPr>
        <p:txBody>
          <a:bodyPr wrap="none" rtlCol="0">
            <a:spAutoFit/>
          </a:bodyPr>
          <a:lstStyle/>
          <a:p>
            <a:r>
              <a:rPr lang="en-US" sz="1600" dirty="0" smtClean="0">
                <a:latin typeface="Calibri" panose="020F0502020204030204" pitchFamily="34" charset="0"/>
                <a:cs typeface="Calibri" panose="020F0502020204030204" pitchFamily="34" charset="0"/>
              </a:rPr>
              <a:t>Cost Share Amount</a:t>
            </a:r>
            <a:endParaRPr lang="en-US" sz="1600" dirty="0">
              <a:latin typeface="Calibri" panose="020F0502020204030204" pitchFamily="34" charset="0"/>
              <a:cs typeface="Calibri" panose="020F0502020204030204" pitchFamily="34" charset="0"/>
            </a:endParaRPr>
          </a:p>
        </p:txBody>
      </p:sp>
      <p:sp>
        <p:nvSpPr>
          <p:cNvPr id="22" name="TextBox 21"/>
          <p:cNvSpPr txBox="1"/>
          <p:nvPr/>
        </p:nvSpPr>
        <p:spPr>
          <a:xfrm>
            <a:off x="8273311" y="5104510"/>
            <a:ext cx="1787669" cy="338554"/>
          </a:xfrm>
          <a:prstGeom prst="rect">
            <a:avLst/>
          </a:prstGeom>
          <a:noFill/>
        </p:spPr>
        <p:txBody>
          <a:bodyPr wrap="none" rtlCol="0">
            <a:spAutoFit/>
          </a:bodyPr>
          <a:lstStyle/>
          <a:p>
            <a:r>
              <a:rPr lang="en-US" sz="1600" dirty="0" smtClean="0">
                <a:latin typeface="Calibri" panose="020F0502020204030204" pitchFamily="34" charset="0"/>
                <a:cs typeface="Calibri" panose="020F0502020204030204" pitchFamily="34" charset="0"/>
              </a:rPr>
              <a:t>Total Project  Costs</a:t>
            </a:r>
            <a:endParaRPr lang="en-US" sz="1600" dirty="0">
              <a:latin typeface="Calibri" panose="020F0502020204030204" pitchFamily="34" charset="0"/>
              <a:cs typeface="Calibri" panose="020F0502020204030204" pitchFamily="34" charset="0"/>
            </a:endParaRPr>
          </a:p>
        </p:txBody>
      </p:sp>
      <p:pic>
        <p:nvPicPr>
          <p:cNvPr id="23" name="Picture 22" descr="Can iBooks Work for Distance Learning? [Webinar Recording ..."/>
          <p:cNvPicPr>
            <a:picLocks noChangeAspect="1"/>
          </p:cNvPicPr>
          <p:nvPr/>
        </p:nvPicPr>
        <p:blipFill>
          <a:blip r:embed="rId3">
            <a:extLst>
              <a:ext uri="{BEBA8EAE-BF5A-486C-A8C5-ECC9F3942E4B}">
                <a14:imgProps xmlns:a14="http://schemas.microsoft.com/office/drawing/2010/main">
                  <a14:imgLayer r:embed="rId4">
                    <a14:imgEffect>
                      <a14:artisticCrisscrossEtching/>
                    </a14:imgEffect>
                  </a14:imgLayer>
                </a14:imgProps>
              </a:ext>
              <a:ext uri="{28A0092B-C50C-407E-A947-70E740481C1C}">
                <a14:useLocalDpi xmlns:a14="http://schemas.microsoft.com/office/drawing/2010/main" val="0"/>
              </a:ext>
            </a:extLst>
          </a:blip>
          <a:stretch>
            <a:fillRect/>
          </a:stretch>
        </p:blipFill>
        <p:spPr>
          <a:xfrm>
            <a:off x="604684" y="825009"/>
            <a:ext cx="1553839" cy="1553839"/>
          </a:xfrm>
          <a:prstGeom prst="rect">
            <a:avLst/>
          </a:prstGeom>
        </p:spPr>
      </p:pic>
      <p:sp>
        <p:nvSpPr>
          <p:cNvPr id="15" name="TextBox 14"/>
          <p:cNvSpPr txBox="1"/>
          <p:nvPr/>
        </p:nvSpPr>
        <p:spPr>
          <a:xfrm>
            <a:off x="1529255" y="5065201"/>
            <a:ext cx="1385316" cy="338554"/>
          </a:xfrm>
          <a:prstGeom prst="rect">
            <a:avLst/>
          </a:prstGeom>
          <a:noFill/>
        </p:spPr>
        <p:txBody>
          <a:bodyPr wrap="none" rtlCol="0">
            <a:spAutoFit/>
          </a:bodyPr>
          <a:lstStyle/>
          <a:p>
            <a:r>
              <a:rPr lang="en-US" sz="1600" dirty="0" smtClean="0">
                <a:latin typeface="Calibri" panose="020F0502020204030204" pitchFamily="34" charset="0"/>
                <a:cs typeface="Calibri" panose="020F0502020204030204" pitchFamily="34" charset="0"/>
              </a:rPr>
              <a:t>Sponsor Share</a:t>
            </a:r>
            <a:endParaRPr lang="en-US" sz="1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5560644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9" name="Shape 9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34</a:t>
            </a:fld>
            <a:endParaRPr lang="en-US" sz="1800" dirty="0">
              <a:solidFill>
                <a:srgbClr val="888888"/>
              </a:solidFill>
              <a:latin typeface="Calibri"/>
              <a:ea typeface="Calibri"/>
              <a:cs typeface="Calibri"/>
              <a:sym typeface="Calibri"/>
            </a:endParaRPr>
          </a:p>
        </p:txBody>
      </p:sp>
      <p:sp>
        <p:nvSpPr>
          <p:cNvPr id="6" name="Round Same Side Corner Rectangle 5"/>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7" name="Title 1"/>
          <p:cNvSpPr txBox="1">
            <a:spLocks/>
          </p:cNvSpPr>
          <p:nvPr/>
        </p:nvSpPr>
        <p:spPr>
          <a:xfrm>
            <a:off x="604684" y="109368"/>
            <a:ext cx="7735275"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ANSWER: Cost </a:t>
            </a:r>
            <a:r>
              <a:rPr lang="en-US" sz="3000" dirty="0">
                <a:solidFill>
                  <a:schemeClr val="accent5">
                    <a:lumMod val="50000"/>
                  </a:schemeClr>
                </a:solidFill>
              </a:rPr>
              <a:t>S</a:t>
            </a:r>
            <a:r>
              <a:rPr lang="en-US" sz="3000" dirty="0" smtClean="0">
                <a:solidFill>
                  <a:schemeClr val="accent5">
                    <a:lumMod val="50000"/>
                  </a:schemeClr>
                </a:solidFill>
              </a:rPr>
              <a:t>hare as a % of Sponsor Costs</a:t>
            </a:r>
            <a:endParaRPr lang="en-US" sz="3000" dirty="0">
              <a:solidFill>
                <a:srgbClr val="002060"/>
              </a:solidFill>
            </a:endParaRPr>
          </a:p>
        </p:txBody>
      </p:sp>
      <p:sp>
        <p:nvSpPr>
          <p:cNvPr id="8" name="Round Same Side Corner Rectangle 7"/>
          <p:cNvSpPr/>
          <p:nvPr/>
        </p:nvSpPr>
        <p:spPr>
          <a:xfrm rot="10800000">
            <a:off x="238638" y="-1"/>
            <a:ext cx="366046" cy="836618"/>
          </a:xfrm>
          <a:prstGeom prst="round2SameRect">
            <a:avLst/>
          </a:prstGeom>
          <a:solidFill>
            <a:schemeClr val="accent5">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3" name="Rectangle 2"/>
          <p:cNvSpPr/>
          <p:nvPr/>
        </p:nvSpPr>
        <p:spPr>
          <a:xfrm>
            <a:off x="1961374" y="1332101"/>
            <a:ext cx="8020825" cy="523220"/>
          </a:xfrm>
          <a:prstGeom prst="rect">
            <a:avLst/>
          </a:prstGeom>
          <a:solidFill>
            <a:schemeClr val="tx2"/>
          </a:solidFill>
        </p:spPr>
        <p:txBody>
          <a:bodyPr wrap="square">
            <a:spAutoFit/>
          </a:bodyPr>
          <a:lstStyle/>
          <a:p>
            <a:r>
              <a:rPr lang="en-US" sz="2800" dirty="0" smtClean="0">
                <a:latin typeface="Calibri" panose="020F0502020204030204" pitchFamily="34" charset="0"/>
                <a:cs typeface="Calibri" panose="020F0502020204030204" pitchFamily="34" charset="0"/>
              </a:rPr>
              <a:t>When cost </a:t>
            </a:r>
            <a:r>
              <a:rPr lang="en-US" sz="2800" dirty="0">
                <a:latin typeface="Calibri" panose="020F0502020204030204" pitchFamily="34" charset="0"/>
                <a:cs typeface="Calibri" panose="020F0502020204030204" pitchFamily="34" charset="0"/>
              </a:rPr>
              <a:t>share is </a:t>
            </a:r>
            <a:r>
              <a:rPr lang="en-US" sz="2800" b="1" dirty="0" smtClean="0">
                <a:latin typeface="Calibri" panose="020F0502020204030204" pitchFamily="34" charset="0"/>
                <a:cs typeface="Calibri" panose="020F0502020204030204" pitchFamily="34" charset="0"/>
              </a:rPr>
              <a:t>20% of </a:t>
            </a:r>
            <a:r>
              <a:rPr lang="en-US" sz="2800" b="1" dirty="0">
                <a:latin typeface="Calibri" panose="020F0502020204030204" pitchFamily="34" charset="0"/>
                <a:cs typeface="Calibri" panose="020F0502020204030204" pitchFamily="34" charset="0"/>
              </a:rPr>
              <a:t>Sponsor </a:t>
            </a:r>
            <a:r>
              <a:rPr lang="en-US" sz="2800" b="1" dirty="0" smtClean="0">
                <a:latin typeface="Calibri" panose="020F0502020204030204" pitchFamily="34" charset="0"/>
                <a:cs typeface="Calibri" panose="020F0502020204030204" pitchFamily="34" charset="0"/>
              </a:rPr>
              <a:t>Costs</a:t>
            </a:r>
            <a:endParaRPr lang="en-US" sz="2800" b="1" dirty="0">
              <a:latin typeface="Calibri" panose="020F0502020204030204" pitchFamily="34" charset="0"/>
              <a:cs typeface="Calibri" panose="020F0502020204030204" pitchFamily="34" charset="0"/>
            </a:endParaRPr>
          </a:p>
        </p:txBody>
      </p:sp>
      <p:sp>
        <p:nvSpPr>
          <p:cNvPr id="9" name="TextBox 8"/>
          <p:cNvSpPr txBox="1"/>
          <p:nvPr/>
        </p:nvSpPr>
        <p:spPr>
          <a:xfrm>
            <a:off x="1403131" y="2560666"/>
            <a:ext cx="7603363" cy="523220"/>
          </a:xfrm>
          <a:prstGeom prst="rect">
            <a:avLst/>
          </a:prstGeom>
          <a:noFill/>
        </p:spPr>
        <p:txBody>
          <a:bodyPr wrap="none" rtlCol="0">
            <a:spAutoFit/>
          </a:bodyPr>
          <a:lstStyle/>
          <a:p>
            <a:r>
              <a:rPr lang="en-US" sz="2800" dirty="0" smtClean="0">
                <a:latin typeface="Calibri" panose="020F0502020204030204" pitchFamily="34" charset="0"/>
                <a:cs typeface="Calibri" panose="020F0502020204030204" pitchFamily="34" charset="0"/>
              </a:rPr>
              <a:t>$30,000      x        20%    =       __________________</a:t>
            </a:r>
            <a:endParaRPr lang="en-US" sz="2800" dirty="0">
              <a:latin typeface="Calibri" panose="020F0502020204030204" pitchFamily="34" charset="0"/>
              <a:cs typeface="Calibri" panose="020F0502020204030204" pitchFamily="34" charset="0"/>
            </a:endParaRPr>
          </a:p>
        </p:txBody>
      </p:sp>
      <p:sp>
        <p:nvSpPr>
          <p:cNvPr id="16" name="TextBox 15"/>
          <p:cNvSpPr txBox="1"/>
          <p:nvPr/>
        </p:nvSpPr>
        <p:spPr>
          <a:xfrm>
            <a:off x="1529255" y="3245679"/>
            <a:ext cx="1385316" cy="338554"/>
          </a:xfrm>
          <a:prstGeom prst="rect">
            <a:avLst/>
          </a:prstGeom>
          <a:noFill/>
        </p:spPr>
        <p:txBody>
          <a:bodyPr wrap="none" rtlCol="0">
            <a:spAutoFit/>
          </a:bodyPr>
          <a:lstStyle/>
          <a:p>
            <a:r>
              <a:rPr lang="en-US" sz="1600" dirty="0" smtClean="0">
                <a:latin typeface="Calibri" panose="020F0502020204030204" pitchFamily="34" charset="0"/>
                <a:cs typeface="Calibri" panose="020F0502020204030204" pitchFamily="34" charset="0"/>
              </a:rPr>
              <a:t>Sponsor Share</a:t>
            </a:r>
            <a:endParaRPr lang="en-US" sz="1600" dirty="0">
              <a:latin typeface="Calibri" panose="020F0502020204030204" pitchFamily="34" charset="0"/>
              <a:cs typeface="Calibri" panose="020F0502020204030204" pitchFamily="34" charset="0"/>
            </a:endParaRPr>
          </a:p>
        </p:txBody>
      </p:sp>
      <p:sp>
        <p:nvSpPr>
          <p:cNvPr id="18" name="TextBox 17"/>
          <p:cNvSpPr txBox="1"/>
          <p:nvPr/>
        </p:nvSpPr>
        <p:spPr>
          <a:xfrm>
            <a:off x="3570370" y="3245678"/>
            <a:ext cx="1266693" cy="338554"/>
          </a:xfrm>
          <a:prstGeom prst="rect">
            <a:avLst/>
          </a:prstGeom>
          <a:noFill/>
        </p:spPr>
        <p:txBody>
          <a:bodyPr wrap="none" rtlCol="0">
            <a:spAutoFit/>
          </a:bodyPr>
          <a:lstStyle/>
          <a:p>
            <a:r>
              <a:rPr lang="en-US" sz="1600" dirty="0" smtClean="0">
                <a:latin typeface="Calibri" panose="020F0502020204030204" pitchFamily="34" charset="0"/>
                <a:cs typeface="Calibri" panose="020F0502020204030204" pitchFamily="34" charset="0"/>
              </a:rPr>
              <a:t>% Cost Share</a:t>
            </a:r>
            <a:endParaRPr lang="en-US" sz="1600" dirty="0">
              <a:latin typeface="Calibri" panose="020F0502020204030204" pitchFamily="34" charset="0"/>
              <a:cs typeface="Calibri" panose="020F0502020204030204" pitchFamily="34" charset="0"/>
            </a:endParaRPr>
          </a:p>
        </p:txBody>
      </p:sp>
      <p:sp>
        <p:nvSpPr>
          <p:cNvPr id="19" name="TextBox 18"/>
          <p:cNvSpPr txBox="1"/>
          <p:nvPr/>
        </p:nvSpPr>
        <p:spPr>
          <a:xfrm>
            <a:off x="6297140" y="3245677"/>
            <a:ext cx="1794081" cy="338554"/>
          </a:xfrm>
          <a:prstGeom prst="rect">
            <a:avLst/>
          </a:prstGeom>
          <a:noFill/>
        </p:spPr>
        <p:txBody>
          <a:bodyPr wrap="none" rtlCol="0">
            <a:spAutoFit/>
          </a:bodyPr>
          <a:lstStyle/>
          <a:p>
            <a:r>
              <a:rPr lang="en-US" sz="1600" dirty="0" smtClean="0">
                <a:latin typeface="Calibri" panose="020F0502020204030204" pitchFamily="34" charset="0"/>
                <a:cs typeface="Calibri" panose="020F0502020204030204" pitchFamily="34" charset="0"/>
              </a:rPr>
              <a:t>Cost Share Amount</a:t>
            </a:r>
            <a:endParaRPr lang="en-US" sz="1600" dirty="0">
              <a:latin typeface="Calibri" panose="020F0502020204030204" pitchFamily="34" charset="0"/>
              <a:cs typeface="Calibri" panose="020F0502020204030204" pitchFamily="34" charset="0"/>
            </a:endParaRPr>
          </a:p>
        </p:txBody>
      </p:sp>
      <p:sp>
        <p:nvSpPr>
          <p:cNvPr id="20" name="TextBox 19"/>
          <p:cNvSpPr txBox="1"/>
          <p:nvPr/>
        </p:nvSpPr>
        <p:spPr>
          <a:xfrm>
            <a:off x="1529255" y="4345846"/>
            <a:ext cx="9060494" cy="523220"/>
          </a:xfrm>
          <a:prstGeom prst="rect">
            <a:avLst/>
          </a:prstGeom>
          <a:noFill/>
        </p:spPr>
        <p:txBody>
          <a:bodyPr wrap="none" rtlCol="0">
            <a:spAutoFit/>
          </a:bodyPr>
          <a:lstStyle/>
          <a:p>
            <a:r>
              <a:rPr lang="en-US" sz="2800" dirty="0" smtClean="0">
                <a:latin typeface="Calibri" panose="020F0502020204030204" pitchFamily="34" charset="0"/>
                <a:cs typeface="Calibri" panose="020F0502020204030204" pitchFamily="34" charset="0"/>
              </a:rPr>
              <a:t>$30,000    + _________________   =       _________________</a:t>
            </a:r>
            <a:endParaRPr lang="en-US" sz="2800" dirty="0">
              <a:latin typeface="Calibri" panose="020F0502020204030204" pitchFamily="34" charset="0"/>
              <a:cs typeface="Calibri" panose="020F0502020204030204" pitchFamily="34" charset="0"/>
            </a:endParaRPr>
          </a:p>
        </p:txBody>
      </p:sp>
      <p:sp>
        <p:nvSpPr>
          <p:cNvPr id="21" name="TextBox 20"/>
          <p:cNvSpPr txBox="1"/>
          <p:nvPr/>
        </p:nvSpPr>
        <p:spPr>
          <a:xfrm>
            <a:off x="4025227" y="5104511"/>
            <a:ext cx="1794081" cy="338554"/>
          </a:xfrm>
          <a:prstGeom prst="rect">
            <a:avLst/>
          </a:prstGeom>
          <a:noFill/>
        </p:spPr>
        <p:txBody>
          <a:bodyPr wrap="none" rtlCol="0">
            <a:spAutoFit/>
          </a:bodyPr>
          <a:lstStyle/>
          <a:p>
            <a:r>
              <a:rPr lang="en-US" sz="1600" dirty="0" smtClean="0">
                <a:latin typeface="Calibri" panose="020F0502020204030204" pitchFamily="34" charset="0"/>
                <a:cs typeface="Calibri" panose="020F0502020204030204" pitchFamily="34" charset="0"/>
              </a:rPr>
              <a:t>Cost Share Amount</a:t>
            </a:r>
            <a:endParaRPr lang="en-US" sz="1600" dirty="0">
              <a:latin typeface="Calibri" panose="020F0502020204030204" pitchFamily="34" charset="0"/>
              <a:cs typeface="Calibri" panose="020F0502020204030204" pitchFamily="34" charset="0"/>
            </a:endParaRPr>
          </a:p>
        </p:txBody>
      </p:sp>
      <p:sp>
        <p:nvSpPr>
          <p:cNvPr id="22" name="TextBox 21"/>
          <p:cNvSpPr txBox="1"/>
          <p:nvPr/>
        </p:nvSpPr>
        <p:spPr>
          <a:xfrm>
            <a:off x="8273311" y="5104510"/>
            <a:ext cx="1787669" cy="338554"/>
          </a:xfrm>
          <a:prstGeom prst="rect">
            <a:avLst/>
          </a:prstGeom>
          <a:noFill/>
        </p:spPr>
        <p:txBody>
          <a:bodyPr wrap="none" rtlCol="0">
            <a:spAutoFit/>
          </a:bodyPr>
          <a:lstStyle/>
          <a:p>
            <a:r>
              <a:rPr lang="en-US" sz="1600" dirty="0" smtClean="0">
                <a:latin typeface="Calibri" panose="020F0502020204030204" pitchFamily="34" charset="0"/>
                <a:cs typeface="Calibri" panose="020F0502020204030204" pitchFamily="34" charset="0"/>
              </a:rPr>
              <a:t>Total Project  Costs</a:t>
            </a:r>
            <a:endParaRPr lang="en-US" sz="1600" dirty="0">
              <a:latin typeface="Calibri" panose="020F0502020204030204" pitchFamily="34" charset="0"/>
              <a:cs typeface="Calibri" panose="020F0502020204030204" pitchFamily="34" charset="0"/>
            </a:endParaRPr>
          </a:p>
        </p:txBody>
      </p:sp>
      <p:pic>
        <p:nvPicPr>
          <p:cNvPr id="23" name="Picture 22" descr="Can iBooks Work for Distance Learning? [Webinar Recording ..."/>
          <p:cNvPicPr>
            <a:picLocks noChangeAspect="1"/>
          </p:cNvPicPr>
          <p:nvPr/>
        </p:nvPicPr>
        <p:blipFill>
          <a:blip r:embed="rId3">
            <a:extLst>
              <a:ext uri="{BEBA8EAE-BF5A-486C-A8C5-ECC9F3942E4B}">
                <a14:imgProps xmlns:a14="http://schemas.microsoft.com/office/drawing/2010/main">
                  <a14:imgLayer r:embed="rId4">
                    <a14:imgEffect>
                      <a14:artisticCrisscrossEtching/>
                    </a14:imgEffect>
                  </a14:imgLayer>
                </a14:imgProps>
              </a:ext>
              <a:ext uri="{28A0092B-C50C-407E-A947-70E740481C1C}">
                <a14:useLocalDpi xmlns:a14="http://schemas.microsoft.com/office/drawing/2010/main" val="0"/>
              </a:ext>
            </a:extLst>
          </a:blip>
          <a:stretch>
            <a:fillRect/>
          </a:stretch>
        </p:blipFill>
        <p:spPr>
          <a:xfrm>
            <a:off x="604684" y="825009"/>
            <a:ext cx="1553839" cy="1553839"/>
          </a:xfrm>
          <a:prstGeom prst="rect">
            <a:avLst/>
          </a:prstGeom>
        </p:spPr>
      </p:pic>
      <p:sp>
        <p:nvSpPr>
          <p:cNvPr id="2" name="TextBox 1"/>
          <p:cNvSpPr txBox="1"/>
          <p:nvPr/>
        </p:nvSpPr>
        <p:spPr>
          <a:xfrm>
            <a:off x="6498684" y="2433420"/>
            <a:ext cx="2507810" cy="523220"/>
          </a:xfrm>
          <a:prstGeom prst="rect">
            <a:avLst/>
          </a:prstGeom>
          <a:noFill/>
        </p:spPr>
        <p:txBody>
          <a:bodyPr wrap="square" rtlCol="0">
            <a:spAutoFit/>
          </a:bodyPr>
          <a:lstStyle/>
          <a:p>
            <a:r>
              <a:rPr lang="en-US" sz="2800" dirty="0">
                <a:solidFill>
                  <a:srgbClr val="FF0000"/>
                </a:solidFill>
                <a:latin typeface="Calibri" panose="020F0502020204030204" pitchFamily="34" charset="0"/>
                <a:cs typeface="Calibri" panose="020F0502020204030204" pitchFamily="34" charset="0"/>
              </a:rPr>
              <a:t>$6,000</a:t>
            </a:r>
          </a:p>
        </p:txBody>
      </p:sp>
      <p:sp>
        <p:nvSpPr>
          <p:cNvPr id="17" name="TextBox 16"/>
          <p:cNvSpPr txBox="1"/>
          <p:nvPr/>
        </p:nvSpPr>
        <p:spPr>
          <a:xfrm>
            <a:off x="4203716" y="4216259"/>
            <a:ext cx="2507810" cy="523220"/>
          </a:xfrm>
          <a:prstGeom prst="rect">
            <a:avLst/>
          </a:prstGeom>
          <a:noFill/>
        </p:spPr>
        <p:txBody>
          <a:bodyPr wrap="square" rtlCol="0">
            <a:spAutoFit/>
          </a:bodyPr>
          <a:lstStyle/>
          <a:p>
            <a:r>
              <a:rPr lang="en-US" sz="2800" dirty="0">
                <a:solidFill>
                  <a:srgbClr val="FF0000"/>
                </a:solidFill>
                <a:latin typeface="Calibri" panose="020F0502020204030204" pitchFamily="34" charset="0"/>
                <a:cs typeface="Calibri" panose="020F0502020204030204" pitchFamily="34" charset="0"/>
              </a:rPr>
              <a:t>$6,000</a:t>
            </a:r>
          </a:p>
        </p:txBody>
      </p:sp>
      <p:sp>
        <p:nvSpPr>
          <p:cNvPr id="24" name="TextBox 23"/>
          <p:cNvSpPr txBox="1"/>
          <p:nvPr/>
        </p:nvSpPr>
        <p:spPr>
          <a:xfrm>
            <a:off x="7913240" y="4184032"/>
            <a:ext cx="2507810" cy="523220"/>
          </a:xfrm>
          <a:prstGeom prst="rect">
            <a:avLst/>
          </a:prstGeom>
          <a:noFill/>
        </p:spPr>
        <p:txBody>
          <a:bodyPr wrap="square" rtlCol="0">
            <a:spAutoFit/>
          </a:bodyPr>
          <a:lstStyle/>
          <a:p>
            <a:r>
              <a:rPr lang="en-US" sz="2800" dirty="0" smtClean="0">
                <a:solidFill>
                  <a:srgbClr val="FF0000"/>
                </a:solidFill>
                <a:latin typeface="Calibri" panose="020F0502020204030204" pitchFamily="34" charset="0"/>
                <a:cs typeface="Calibri" panose="020F0502020204030204" pitchFamily="34" charset="0"/>
              </a:rPr>
              <a:t>$36,000</a:t>
            </a:r>
            <a:endParaRPr lang="en-US" sz="2800" dirty="0">
              <a:solidFill>
                <a:srgbClr val="FF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303035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9" name="Shape 9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35</a:t>
            </a:fld>
            <a:endParaRPr lang="en-US" sz="1800" dirty="0">
              <a:solidFill>
                <a:srgbClr val="888888"/>
              </a:solidFill>
              <a:latin typeface="Calibri"/>
              <a:ea typeface="Calibri"/>
              <a:cs typeface="Calibri"/>
              <a:sym typeface="Calibri"/>
            </a:endParaRPr>
          </a:p>
        </p:txBody>
      </p:sp>
      <p:sp>
        <p:nvSpPr>
          <p:cNvPr id="6" name="Round Same Side Corner Rectangle 5"/>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7" name="Title 1"/>
          <p:cNvSpPr txBox="1">
            <a:spLocks/>
          </p:cNvSpPr>
          <p:nvPr/>
        </p:nvSpPr>
        <p:spPr>
          <a:xfrm>
            <a:off x="604684" y="109368"/>
            <a:ext cx="9036807"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ACTIVITY: Cost Share as a % of Total Project Costs</a:t>
            </a:r>
            <a:endParaRPr lang="en-US" sz="3000" dirty="0">
              <a:solidFill>
                <a:srgbClr val="002060"/>
              </a:solidFill>
            </a:endParaRPr>
          </a:p>
        </p:txBody>
      </p:sp>
      <p:sp>
        <p:nvSpPr>
          <p:cNvPr id="8" name="Round Same Side Corner Rectangle 7"/>
          <p:cNvSpPr/>
          <p:nvPr/>
        </p:nvSpPr>
        <p:spPr>
          <a:xfrm rot="10800000">
            <a:off x="238638" y="-1"/>
            <a:ext cx="366046" cy="836618"/>
          </a:xfrm>
          <a:prstGeom prst="round2SameRect">
            <a:avLst/>
          </a:prstGeom>
          <a:solidFill>
            <a:schemeClr val="accent5">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5" name="Rectangle 14"/>
          <p:cNvSpPr/>
          <p:nvPr/>
        </p:nvSpPr>
        <p:spPr>
          <a:xfrm>
            <a:off x="2002635" y="1350441"/>
            <a:ext cx="9095976" cy="523220"/>
          </a:xfrm>
          <a:prstGeom prst="rect">
            <a:avLst/>
          </a:prstGeom>
          <a:solidFill>
            <a:schemeClr val="tx2"/>
          </a:solidFill>
        </p:spPr>
        <p:txBody>
          <a:bodyPr wrap="square">
            <a:spAutoFit/>
          </a:bodyPr>
          <a:lstStyle/>
          <a:p>
            <a:r>
              <a:rPr lang="en-US" sz="2800" dirty="0" smtClean="0">
                <a:latin typeface="Calibri" panose="020F0502020204030204" pitchFamily="34" charset="0"/>
                <a:cs typeface="Calibri" panose="020F0502020204030204" pitchFamily="34" charset="0"/>
              </a:rPr>
              <a:t>When cost </a:t>
            </a:r>
            <a:r>
              <a:rPr lang="en-US" sz="2800" dirty="0">
                <a:latin typeface="Calibri" panose="020F0502020204030204" pitchFamily="34" charset="0"/>
                <a:cs typeface="Calibri" panose="020F0502020204030204" pitchFamily="34" charset="0"/>
              </a:rPr>
              <a:t>share is </a:t>
            </a:r>
            <a:r>
              <a:rPr lang="en-US" sz="2800" b="1" dirty="0" smtClean="0">
                <a:latin typeface="Calibri" panose="020F0502020204030204" pitchFamily="34" charset="0"/>
                <a:cs typeface="Calibri" panose="020F0502020204030204" pitchFamily="34" charset="0"/>
              </a:rPr>
              <a:t>20% of Total Project Costs</a:t>
            </a:r>
            <a:endParaRPr lang="en-US" sz="2800" b="1" dirty="0">
              <a:latin typeface="Calibri" panose="020F0502020204030204" pitchFamily="34" charset="0"/>
              <a:cs typeface="Calibri" panose="020F0502020204030204" pitchFamily="34" charset="0"/>
            </a:endParaRPr>
          </a:p>
        </p:txBody>
      </p:sp>
      <p:pic>
        <p:nvPicPr>
          <p:cNvPr id="17" name="Picture 16" descr="Can iBooks Work for Distance Learning? [Webinar Recording ..."/>
          <p:cNvPicPr>
            <a:picLocks noChangeAspect="1"/>
          </p:cNvPicPr>
          <p:nvPr/>
        </p:nvPicPr>
        <p:blipFill>
          <a:blip r:embed="rId3">
            <a:extLst>
              <a:ext uri="{BEBA8EAE-BF5A-486C-A8C5-ECC9F3942E4B}">
                <a14:imgProps xmlns:a14="http://schemas.microsoft.com/office/drawing/2010/main">
                  <a14:imgLayer r:embed="rId4">
                    <a14:imgEffect>
                      <a14:artisticCrisscrossEtching/>
                    </a14:imgEffect>
                  </a14:imgLayer>
                </a14:imgProps>
              </a:ext>
              <a:ext uri="{28A0092B-C50C-407E-A947-70E740481C1C}">
                <a14:useLocalDpi xmlns:a14="http://schemas.microsoft.com/office/drawing/2010/main" val="0"/>
              </a:ext>
            </a:extLst>
          </a:blip>
          <a:stretch>
            <a:fillRect/>
          </a:stretch>
        </p:blipFill>
        <p:spPr>
          <a:xfrm>
            <a:off x="604684" y="825009"/>
            <a:ext cx="1553839" cy="1553839"/>
          </a:xfrm>
          <a:prstGeom prst="rect">
            <a:avLst/>
          </a:prstGeom>
        </p:spPr>
      </p:pic>
      <p:sp>
        <p:nvSpPr>
          <p:cNvPr id="4" name="Rectangle 3"/>
          <p:cNvSpPr/>
          <p:nvPr/>
        </p:nvSpPr>
        <p:spPr>
          <a:xfrm>
            <a:off x="1694791" y="2597106"/>
            <a:ext cx="10271235" cy="2879250"/>
          </a:xfrm>
          <a:prstGeom prst="rect">
            <a:avLst/>
          </a:prstGeom>
        </p:spPr>
        <p:txBody>
          <a:bodyPr wrap="square">
            <a:spAutoFit/>
          </a:bodyPr>
          <a:lstStyle/>
          <a:p>
            <a:pPr>
              <a:lnSpc>
                <a:spcPct val="115000"/>
              </a:lnSpc>
              <a:spcBef>
                <a:spcPts val="500"/>
              </a:spcBef>
              <a:spcAft>
                <a:spcPts val="1000"/>
              </a:spcAft>
            </a:pPr>
            <a:r>
              <a:rPr lang="en-US" sz="2400" b="1" dirty="0">
                <a:latin typeface="Calibri" panose="020F0502020204030204" pitchFamily="34" charset="0"/>
                <a:ea typeface="Times New Roman" panose="02020603050405020304" pitchFamily="18" charset="0"/>
                <a:cs typeface="Calibri" panose="020F0502020204030204" pitchFamily="34" charset="0"/>
              </a:rPr>
              <a:t> </a:t>
            </a:r>
            <a:r>
              <a:rPr lang="en-US" sz="2800" dirty="0" smtClean="0">
                <a:latin typeface="Calibri" panose="020F0502020204030204" pitchFamily="34" charset="0"/>
                <a:ea typeface="Times New Roman" panose="02020603050405020304" pitchFamily="18" charset="0"/>
                <a:cs typeface="Calibri" panose="020F0502020204030204" pitchFamily="34" charset="0"/>
              </a:rPr>
              <a:t>$30,000              </a:t>
            </a:r>
            <a:r>
              <a:rPr lang="en-US" sz="2800" dirty="0">
                <a:latin typeface="Calibri" panose="020F0502020204030204" pitchFamily="34" charset="0"/>
                <a:ea typeface="Times New Roman" panose="02020603050405020304" pitchFamily="18" charset="0"/>
                <a:cs typeface="Calibri" panose="020F0502020204030204" pitchFamily="34" charset="0"/>
              </a:rPr>
              <a:t>÷    </a:t>
            </a:r>
            <a:r>
              <a:rPr lang="en-US" sz="2800" dirty="0" smtClean="0">
                <a:latin typeface="Calibri" panose="020F0502020204030204" pitchFamily="34" charset="0"/>
                <a:ea typeface="Times New Roman" panose="02020603050405020304" pitchFamily="18" charset="0"/>
                <a:cs typeface="Calibri" panose="020F0502020204030204" pitchFamily="34" charset="0"/>
              </a:rPr>
              <a:t>    </a:t>
            </a:r>
            <a:r>
              <a:rPr lang="en-US" sz="2800" dirty="0">
                <a:latin typeface="Calibri" panose="020F0502020204030204" pitchFamily="34" charset="0"/>
                <a:ea typeface="Times New Roman" panose="02020603050405020304" pitchFamily="18" charset="0"/>
                <a:cs typeface="Calibri" panose="020F0502020204030204" pitchFamily="34" charset="0"/>
              </a:rPr>
              <a:t>0.8    </a:t>
            </a:r>
            <a:r>
              <a:rPr lang="en-US" sz="2800" dirty="0" smtClean="0">
                <a:latin typeface="Calibri" panose="020F0502020204030204" pitchFamily="34" charset="0"/>
                <a:ea typeface="Times New Roman" panose="02020603050405020304" pitchFamily="18" charset="0"/>
                <a:cs typeface="Calibri" panose="020F0502020204030204" pitchFamily="34" charset="0"/>
              </a:rPr>
              <a:t>  </a:t>
            </a:r>
            <a:r>
              <a:rPr lang="en-US" sz="2000" b="1" dirty="0">
                <a:latin typeface="Calibri" panose="020F0502020204030204" pitchFamily="34" charset="0"/>
                <a:ea typeface="Times New Roman" panose="02020603050405020304" pitchFamily="18" charset="0"/>
                <a:cs typeface="Calibri" panose="020F0502020204030204" pitchFamily="34" charset="0"/>
              </a:rPr>
              <a:t>=       __________________</a:t>
            </a:r>
            <a:endParaRPr lang="en-US" sz="2000" dirty="0">
              <a:latin typeface="Calibri" panose="020F0502020204030204" pitchFamily="34" charset="0"/>
              <a:ea typeface="Times New Roman" panose="02020603050405020304" pitchFamily="18" charset="0"/>
              <a:cs typeface="Calibri" panose="020F0502020204030204" pitchFamily="34" charset="0"/>
            </a:endParaRPr>
          </a:p>
          <a:p>
            <a:pPr>
              <a:lnSpc>
                <a:spcPct val="115000"/>
              </a:lnSpc>
              <a:spcBef>
                <a:spcPts val="500"/>
              </a:spcBef>
              <a:spcAft>
                <a:spcPts val="1000"/>
              </a:spcAft>
            </a:pPr>
            <a:r>
              <a:rPr lang="en-US" sz="2000" dirty="0">
                <a:latin typeface="Calibri" panose="020F0502020204030204" pitchFamily="34" charset="0"/>
                <a:ea typeface="Times New Roman" panose="02020603050405020304" pitchFamily="18" charset="0"/>
                <a:cs typeface="Calibri" panose="020F0502020204030204" pitchFamily="34" charset="0"/>
              </a:rPr>
              <a:t>  </a:t>
            </a:r>
            <a:r>
              <a:rPr lang="en-US" sz="1800" dirty="0">
                <a:latin typeface="Calibri" panose="020F0502020204030204" pitchFamily="34" charset="0"/>
                <a:ea typeface="Times New Roman" panose="02020603050405020304" pitchFamily="18" charset="0"/>
                <a:cs typeface="Calibri" panose="020F0502020204030204" pitchFamily="34" charset="0"/>
              </a:rPr>
              <a:t>Sponsor Share                                                    </a:t>
            </a:r>
            <a:r>
              <a:rPr lang="en-US" sz="1800" dirty="0" smtClean="0">
                <a:latin typeface="Calibri" panose="020F0502020204030204" pitchFamily="34" charset="0"/>
                <a:ea typeface="Times New Roman" panose="02020603050405020304" pitchFamily="18" charset="0"/>
                <a:cs typeface="Calibri" panose="020F0502020204030204" pitchFamily="34" charset="0"/>
              </a:rPr>
              <a:t>               </a:t>
            </a:r>
            <a:r>
              <a:rPr lang="en-US" sz="1800" dirty="0">
                <a:latin typeface="Calibri" panose="020F0502020204030204" pitchFamily="34" charset="0"/>
                <a:ea typeface="Times New Roman" panose="02020603050405020304" pitchFamily="18" charset="0"/>
                <a:cs typeface="Calibri" panose="020F0502020204030204" pitchFamily="34" charset="0"/>
              </a:rPr>
              <a:t>Total Project Costs</a:t>
            </a:r>
          </a:p>
          <a:p>
            <a:pPr>
              <a:lnSpc>
                <a:spcPct val="115000"/>
              </a:lnSpc>
              <a:spcBef>
                <a:spcPts val="500"/>
              </a:spcBef>
              <a:spcAft>
                <a:spcPts val="1000"/>
              </a:spcAft>
            </a:pPr>
            <a:r>
              <a:rPr lang="en-US" sz="2000" dirty="0">
                <a:latin typeface="Calibri" panose="020F0502020204030204" pitchFamily="34" charset="0"/>
                <a:ea typeface="Times New Roman" panose="02020603050405020304" pitchFamily="18" charset="0"/>
                <a:cs typeface="Calibri" panose="020F0502020204030204" pitchFamily="34" charset="0"/>
              </a:rPr>
              <a:t> </a:t>
            </a:r>
          </a:p>
          <a:p>
            <a:pPr>
              <a:lnSpc>
                <a:spcPct val="115000"/>
              </a:lnSpc>
              <a:spcBef>
                <a:spcPts val="500"/>
              </a:spcBef>
              <a:spcAft>
                <a:spcPts val="1000"/>
              </a:spcAft>
            </a:pPr>
            <a:r>
              <a:rPr lang="en-US" sz="2000" b="1" dirty="0">
                <a:latin typeface="Calibri" panose="020F0502020204030204" pitchFamily="34" charset="0"/>
                <a:ea typeface="Times New Roman" panose="02020603050405020304" pitchFamily="18" charset="0"/>
                <a:cs typeface="Calibri" panose="020F0502020204030204" pitchFamily="34" charset="0"/>
              </a:rPr>
              <a:t>__________________     </a:t>
            </a:r>
            <a:r>
              <a:rPr lang="en-US" sz="2800" dirty="0">
                <a:latin typeface="Calibri" panose="020F0502020204030204" pitchFamily="34" charset="0"/>
                <a:ea typeface="Times New Roman" panose="02020603050405020304" pitchFamily="18" charset="0"/>
                <a:cs typeface="Calibri" panose="020F0502020204030204" pitchFamily="34" charset="0"/>
              </a:rPr>
              <a:t>−      $30,000      </a:t>
            </a:r>
            <a:r>
              <a:rPr lang="en-US" sz="2000" b="1" dirty="0">
                <a:latin typeface="Calibri" panose="020F0502020204030204" pitchFamily="34" charset="0"/>
                <a:ea typeface="Times New Roman" panose="02020603050405020304" pitchFamily="18" charset="0"/>
                <a:cs typeface="Calibri" panose="020F0502020204030204" pitchFamily="34" charset="0"/>
              </a:rPr>
              <a:t>=       __________________</a:t>
            </a:r>
            <a:endParaRPr lang="en-US" sz="2000" dirty="0">
              <a:latin typeface="Calibri" panose="020F0502020204030204" pitchFamily="34" charset="0"/>
              <a:ea typeface="Times New Roman" panose="02020603050405020304" pitchFamily="18" charset="0"/>
              <a:cs typeface="Calibri" panose="020F0502020204030204" pitchFamily="34" charset="0"/>
            </a:endParaRPr>
          </a:p>
          <a:p>
            <a:pPr>
              <a:lnSpc>
                <a:spcPct val="115000"/>
              </a:lnSpc>
              <a:spcBef>
                <a:spcPts val="500"/>
              </a:spcBef>
              <a:spcAft>
                <a:spcPts val="1000"/>
              </a:spcAft>
            </a:pPr>
            <a:r>
              <a:rPr lang="en-US" sz="1800" dirty="0" smtClean="0">
                <a:latin typeface="Calibri" panose="020F0502020204030204" pitchFamily="34" charset="0"/>
                <a:ea typeface="Times New Roman" panose="02020603050405020304" pitchFamily="18" charset="0"/>
                <a:cs typeface="Calibri" panose="020F0502020204030204" pitchFamily="34" charset="0"/>
              </a:rPr>
              <a:t>     Total </a:t>
            </a:r>
            <a:r>
              <a:rPr lang="en-US" sz="1800" dirty="0">
                <a:latin typeface="Calibri" panose="020F0502020204030204" pitchFamily="34" charset="0"/>
                <a:ea typeface="Times New Roman" panose="02020603050405020304" pitchFamily="18" charset="0"/>
                <a:cs typeface="Calibri" panose="020F0502020204030204" pitchFamily="34" charset="0"/>
              </a:rPr>
              <a:t>Project Costs                       </a:t>
            </a:r>
            <a:r>
              <a:rPr lang="en-US" sz="1800" dirty="0" smtClean="0">
                <a:latin typeface="Calibri" panose="020F0502020204030204" pitchFamily="34" charset="0"/>
                <a:ea typeface="Times New Roman" panose="02020603050405020304" pitchFamily="18" charset="0"/>
                <a:cs typeface="Calibri" panose="020F0502020204030204" pitchFamily="34" charset="0"/>
              </a:rPr>
              <a:t>Sponsor </a:t>
            </a:r>
            <a:r>
              <a:rPr lang="en-US" sz="1800" dirty="0">
                <a:latin typeface="Calibri" panose="020F0502020204030204" pitchFamily="34" charset="0"/>
                <a:ea typeface="Times New Roman" panose="02020603050405020304" pitchFamily="18" charset="0"/>
                <a:cs typeface="Calibri" panose="020F0502020204030204" pitchFamily="34" charset="0"/>
              </a:rPr>
              <a:t>Share                     </a:t>
            </a:r>
            <a:r>
              <a:rPr lang="en-US" sz="1800" dirty="0" smtClean="0">
                <a:latin typeface="Calibri" panose="020F0502020204030204" pitchFamily="34" charset="0"/>
                <a:ea typeface="Times New Roman" panose="02020603050405020304" pitchFamily="18" charset="0"/>
                <a:cs typeface="Calibri" panose="020F0502020204030204" pitchFamily="34" charset="0"/>
              </a:rPr>
              <a:t>    </a:t>
            </a:r>
            <a:r>
              <a:rPr lang="en-US" sz="1800" dirty="0">
                <a:latin typeface="Calibri" panose="020F0502020204030204" pitchFamily="34" charset="0"/>
                <a:ea typeface="Times New Roman" panose="02020603050405020304" pitchFamily="18" charset="0"/>
                <a:cs typeface="Calibri" panose="020F0502020204030204" pitchFamily="34" charset="0"/>
              </a:rPr>
              <a:t>Cost Share amount</a:t>
            </a:r>
            <a:endParaRPr lang="en-US" sz="1800" dirty="0">
              <a:latin typeface="Calibri" panose="020F0502020204030204" pitchFamily="34" charset="0"/>
              <a:cs typeface="Calibri" panose="020F0502020204030204" pitchFamily="34" charset="0"/>
            </a:endParaRPr>
          </a:p>
        </p:txBody>
      </p:sp>
      <p:sp>
        <p:nvSpPr>
          <p:cNvPr id="9" name="TextBox 8"/>
          <p:cNvSpPr txBox="1"/>
          <p:nvPr/>
        </p:nvSpPr>
        <p:spPr>
          <a:xfrm>
            <a:off x="4653583" y="3280128"/>
            <a:ext cx="1156086" cy="338554"/>
          </a:xfrm>
          <a:prstGeom prst="rect">
            <a:avLst/>
          </a:prstGeom>
          <a:noFill/>
        </p:spPr>
        <p:txBody>
          <a:bodyPr wrap="none" rtlCol="0">
            <a:spAutoFit/>
          </a:bodyPr>
          <a:lstStyle/>
          <a:p>
            <a:r>
              <a:rPr lang="en-US" sz="1600" dirty="0" smtClean="0">
                <a:latin typeface="Calibri" panose="020F0502020204030204" pitchFamily="34" charset="0"/>
                <a:cs typeface="Calibri" panose="020F0502020204030204" pitchFamily="34" charset="0"/>
              </a:rPr>
              <a:t>100% - 20%</a:t>
            </a:r>
            <a:endParaRPr lang="en-US" sz="1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7026664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9" name="Shape 9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36</a:t>
            </a:fld>
            <a:endParaRPr lang="en-US" sz="1800" dirty="0">
              <a:solidFill>
                <a:srgbClr val="888888"/>
              </a:solidFill>
              <a:latin typeface="Calibri"/>
              <a:ea typeface="Calibri"/>
              <a:cs typeface="Calibri"/>
              <a:sym typeface="Calibri"/>
            </a:endParaRPr>
          </a:p>
        </p:txBody>
      </p:sp>
      <p:sp>
        <p:nvSpPr>
          <p:cNvPr id="6" name="Round Same Side Corner Rectangle 5"/>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7" name="Title 1"/>
          <p:cNvSpPr txBox="1">
            <a:spLocks/>
          </p:cNvSpPr>
          <p:nvPr/>
        </p:nvSpPr>
        <p:spPr>
          <a:xfrm>
            <a:off x="604684" y="109368"/>
            <a:ext cx="9036807"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ANSWER: Cost Share as a % of Total Project Costs</a:t>
            </a:r>
            <a:endParaRPr lang="en-US" sz="3000" dirty="0">
              <a:solidFill>
                <a:srgbClr val="002060"/>
              </a:solidFill>
            </a:endParaRPr>
          </a:p>
        </p:txBody>
      </p:sp>
      <p:sp>
        <p:nvSpPr>
          <p:cNvPr id="8" name="Round Same Side Corner Rectangle 7"/>
          <p:cNvSpPr/>
          <p:nvPr/>
        </p:nvSpPr>
        <p:spPr>
          <a:xfrm rot="10800000">
            <a:off x="238638" y="-1"/>
            <a:ext cx="366046" cy="836618"/>
          </a:xfrm>
          <a:prstGeom prst="round2SameRect">
            <a:avLst/>
          </a:prstGeom>
          <a:solidFill>
            <a:schemeClr val="accent5">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5" name="Rectangle 14"/>
          <p:cNvSpPr/>
          <p:nvPr/>
        </p:nvSpPr>
        <p:spPr>
          <a:xfrm>
            <a:off x="2002636" y="1340318"/>
            <a:ext cx="9095976" cy="523220"/>
          </a:xfrm>
          <a:prstGeom prst="rect">
            <a:avLst/>
          </a:prstGeom>
          <a:solidFill>
            <a:schemeClr val="tx2"/>
          </a:solidFill>
        </p:spPr>
        <p:txBody>
          <a:bodyPr wrap="square">
            <a:spAutoFit/>
          </a:bodyPr>
          <a:lstStyle/>
          <a:p>
            <a:r>
              <a:rPr lang="en-US" sz="2800" dirty="0" smtClean="0">
                <a:latin typeface="Calibri" panose="020F0502020204030204" pitchFamily="34" charset="0"/>
                <a:cs typeface="Calibri" panose="020F0502020204030204" pitchFamily="34" charset="0"/>
              </a:rPr>
              <a:t>When cost </a:t>
            </a:r>
            <a:r>
              <a:rPr lang="en-US" sz="2800" dirty="0">
                <a:latin typeface="Calibri" panose="020F0502020204030204" pitchFamily="34" charset="0"/>
                <a:cs typeface="Calibri" panose="020F0502020204030204" pitchFamily="34" charset="0"/>
              </a:rPr>
              <a:t>share is </a:t>
            </a:r>
            <a:r>
              <a:rPr lang="en-US" sz="2800" b="1" dirty="0" smtClean="0">
                <a:latin typeface="Calibri" panose="020F0502020204030204" pitchFamily="34" charset="0"/>
                <a:cs typeface="Calibri" panose="020F0502020204030204" pitchFamily="34" charset="0"/>
              </a:rPr>
              <a:t>20% of Total Project Costs</a:t>
            </a:r>
            <a:endParaRPr lang="en-US" sz="2800" b="1" dirty="0">
              <a:latin typeface="Calibri" panose="020F0502020204030204" pitchFamily="34" charset="0"/>
              <a:cs typeface="Calibri" panose="020F0502020204030204" pitchFamily="34" charset="0"/>
            </a:endParaRPr>
          </a:p>
        </p:txBody>
      </p:sp>
      <p:pic>
        <p:nvPicPr>
          <p:cNvPr id="17" name="Picture 16" descr="Can iBooks Work for Distance Learning? [Webinar Recording ..."/>
          <p:cNvPicPr>
            <a:picLocks noChangeAspect="1"/>
          </p:cNvPicPr>
          <p:nvPr/>
        </p:nvPicPr>
        <p:blipFill>
          <a:blip r:embed="rId3">
            <a:extLst>
              <a:ext uri="{BEBA8EAE-BF5A-486C-A8C5-ECC9F3942E4B}">
                <a14:imgProps xmlns:a14="http://schemas.microsoft.com/office/drawing/2010/main">
                  <a14:imgLayer r:embed="rId4">
                    <a14:imgEffect>
                      <a14:artisticCrisscrossEtching/>
                    </a14:imgEffect>
                  </a14:imgLayer>
                </a14:imgProps>
              </a:ext>
              <a:ext uri="{28A0092B-C50C-407E-A947-70E740481C1C}">
                <a14:useLocalDpi xmlns:a14="http://schemas.microsoft.com/office/drawing/2010/main" val="0"/>
              </a:ext>
            </a:extLst>
          </a:blip>
          <a:stretch>
            <a:fillRect/>
          </a:stretch>
        </p:blipFill>
        <p:spPr>
          <a:xfrm>
            <a:off x="604684" y="825009"/>
            <a:ext cx="1553839" cy="1553839"/>
          </a:xfrm>
          <a:prstGeom prst="rect">
            <a:avLst/>
          </a:prstGeom>
        </p:spPr>
      </p:pic>
      <p:sp>
        <p:nvSpPr>
          <p:cNvPr id="4" name="Rectangle 3"/>
          <p:cNvSpPr/>
          <p:nvPr/>
        </p:nvSpPr>
        <p:spPr>
          <a:xfrm>
            <a:off x="1694791" y="2597106"/>
            <a:ext cx="10271235" cy="2879250"/>
          </a:xfrm>
          <a:prstGeom prst="rect">
            <a:avLst/>
          </a:prstGeom>
        </p:spPr>
        <p:txBody>
          <a:bodyPr wrap="square">
            <a:spAutoFit/>
          </a:bodyPr>
          <a:lstStyle/>
          <a:p>
            <a:pPr>
              <a:lnSpc>
                <a:spcPct val="115000"/>
              </a:lnSpc>
              <a:spcBef>
                <a:spcPts val="500"/>
              </a:spcBef>
              <a:spcAft>
                <a:spcPts val="1000"/>
              </a:spcAft>
            </a:pPr>
            <a:r>
              <a:rPr lang="en-US" sz="2400" b="1" dirty="0">
                <a:latin typeface="Calibri" panose="020F0502020204030204" pitchFamily="34" charset="0"/>
                <a:ea typeface="Times New Roman" panose="02020603050405020304" pitchFamily="18" charset="0"/>
                <a:cs typeface="Calibri" panose="020F0502020204030204" pitchFamily="34" charset="0"/>
              </a:rPr>
              <a:t> </a:t>
            </a:r>
            <a:r>
              <a:rPr lang="en-US" sz="2800" dirty="0" smtClean="0">
                <a:latin typeface="Calibri" panose="020F0502020204030204" pitchFamily="34" charset="0"/>
                <a:ea typeface="Times New Roman" panose="02020603050405020304" pitchFamily="18" charset="0"/>
                <a:cs typeface="Calibri" panose="020F0502020204030204" pitchFamily="34" charset="0"/>
              </a:rPr>
              <a:t>$30,000              </a:t>
            </a:r>
            <a:r>
              <a:rPr lang="en-US" sz="2800" dirty="0">
                <a:latin typeface="Calibri" panose="020F0502020204030204" pitchFamily="34" charset="0"/>
                <a:ea typeface="Times New Roman" panose="02020603050405020304" pitchFamily="18" charset="0"/>
                <a:cs typeface="Calibri" panose="020F0502020204030204" pitchFamily="34" charset="0"/>
              </a:rPr>
              <a:t>÷    </a:t>
            </a:r>
            <a:r>
              <a:rPr lang="en-US" sz="2800" dirty="0" smtClean="0">
                <a:latin typeface="Calibri" panose="020F0502020204030204" pitchFamily="34" charset="0"/>
                <a:ea typeface="Times New Roman" panose="02020603050405020304" pitchFamily="18" charset="0"/>
                <a:cs typeface="Calibri" panose="020F0502020204030204" pitchFamily="34" charset="0"/>
              </a:rPr>
              <a:t>    </a:t>
            </a:r>
            <a:r>
              <a:rPr lang="en-US" sz="2800" dirty="0">
                <a:latin typeface="Calibri" panose="020F0502020204030204" pitchFamily="34" charset="0"/>
                <a:ea typeface="Times New Roman" panose="02020603050405020304" pitchFamily="18" charset="0"/>
                <a:cs typeface="Calibri" panose="020F0502020204030204" pitchFamily="34" charset="0"/>
              </a:rPr>
              <a:t>0.8    </a:t>
            </a:r>
            <a:r>
              <a:rPr lang="en-US" sz="2800" dirty="0" smtClean="0">
                <a:latin typeface="Calibri" panose="020F0502020204030204" pitchFamily="34" charset="0"/>
                <a:ea typeface="Times New Roman" panose="02020603050405020304" pitchFamily="18" charset="0"/>
                <a:cs typeface="Calibri" panose="020F0502020204030204" pitchFamily="34" charset="0"/>
              </a:rPr>
              <a:t>  </a:t>
            </a:r>
            <a:r>
              <a:rPr lang="en-US" sz="2000" b="1" dirty="0">
                <a:latin typeface="Calibri" panose="020F0502020204030204" pitchFamily="34" charset="0"/>
                <a:ea typeface="Times New Roman" panose="02020603050405020304" pitchFamily="18" charset="0"/>
                <a:cs typeface="Calibri" panose="020F0502020204030204" pitchFamily="34" charset="0"/>
              </a:rPr>
              <a:t>=       __________________</a:t>
            </a:r>
            <a:endParaRPr lang="en-US" sz="2000" dirty="0">
              <a:latin typeface="Calibri" panose="020F0502020204030204" pitchFamily="34" charset="0"/>
              <a:ea typeface="Times New Roman" panose="02020603050405020304" pitchFamily="18" charset="0"/>
              <a:cs typeface="Calibri" panose="020F0502020204030204" pitchFamily="34" charset="0"/>
            </a:endParaRPr>
          </a:p>
          <a:p>
            <a:pPr>
              <a:lnSpc>
                <a:spcPct val="115000"/>
              </a:lnSpc>
              <a:spcBef>
                <a:spcPts val="500"/>
              </a:spcBef>
              <a:spcAft>
                <a:spcPts val="1000"/>
              </a:spcAft>
            </a:pPr>
            <a:r>
              <a:rPr lang="en-US" sz="2000" dirty="0">
                <a:latin typeface="Calibri" panose="020F0502020204030204" pitchFamily="34" charset="0"/>
                <a:ea typeface="Times New Roman" panose="02020603050405020304" pitchFamily="18" charset="0"/>
                <a:cs typeface="Calibri" panose="020F0502020204030204" pitchFamily="34" charset="0"/>
              </a:rPr>
              <a:t>  </a:t>
            </a:r>
            <a:r>
              <a:rPr lang="en-US" sz="1800" dirty="0">
                <a:latin typeface="Calibri" panose="020F0502020204030204" pitchFamily="34" charset="0"/>
                <a:ea typeface="Times New Roman" panose="02020603050405020304" pitchFamily="18" charset="0"/>
                <a:cs typeface="Calibri" panose="020F0502020204030204" pitchFamily="34" charset="0"/>
              </a:rPr>
              <a:t>Sponsor Share                                                    </a:t>
            </a:r>
            <a:r>
              <a:rPr lang="en-US" sz="1800" dirty="0" smtClean="0">
                <a:latin typeface="Calibri" panose="020F0502020204030204" pitchFamily="34" charset="0"/>
                <a:ea typeface="Times New Roman" panose="02020603050405020304" pitchFamily="18" charset="0"/>
                <a:cs typeface="Calibri" panose="020F0502020204030204" pitchFamily="34" charset="0"/>
              </a:rPr>
              <a:t>               </a:t>
            </a:r>
            <a:r>
              <a:rPr lang="en-US" sz="1800" dirty="0">
                <a:latin typeface="Calibri" panose="020F0502020204030204" pitchFamily="34" charset="0"/>
                <a:ea typeface="Times New Roman" panose="02020603050405020304" pitchFamily="18" charset="0"/>
                <a:cs typeface="Calibri" panose="020F0502020204030204" pitchFamily="34" charset="0"/>
              </a:rPr>
              <a:t>Total Project Costs</a:t>
            </a:r>
          </a:p>
          <a:p>
            <a:pPr>
              <a:lnSpc>
                <a:spcPct val="115000"/>
              </a:lnSpc>
              <a:spcBef>
                <a:spcPts val="500"/>
              </a:spcBef>
              <a:spcAft>
                <a:spcPts val="1000"/>
              </a:spcAft>
            </a:pPr>
            <a:r>
              <a:rPr lang="en-US" sz="2000" dirty="0">
                <a:latin typeface="Calibri" panose="020F0502020204030204" pitchFamily="34" charset="0"/>
                <a:ea typeface="Times New Roman" panose="02020603050405020304" pitchFamily="18" charset="0"/>
                <a:cs typeface="Calibri" panose="020F0502020204030204" pitchFamily="34" charset="0"/>
              </a:rPr>
              <a:t> </a:t>
            </a:r>
          </a:p>
          <a:p>
            <a:pPr>
              <a:lnSpc>
                <a:spcPct val="115000"/>
              </a:lnSpc>
              <a:spcBef>
                <a:spcPts val="500"/>
              </a:spcBef>
              <a:spcAft>
                <a:spcPts val="1000"/>
              </a:spcAft>
            </a:pPr>
            <a:r>
              <a:rPr lang="en-US" sz="2000" b="1" dirty="0">
                <a:latin typeface="Calibri" panose="020F0502020204030204" pitchFamily="34" charset="0"/>
                <a:ea typeface="Times New Roman" panose="02020603050405020304" pitchFamily="18" charset="0"/>
                <a:cs typeface="Calibri" panose="020F0502020204030204" pitchFamily="34" charset="0"/>
              </a:rPr>
              <a:t>__________________   </a:t>
            </a:r>
            <a:r>
              <a:rPr lang="en-US" sz="2000" b="1" dirty="0" smtClean="0">
                <a:latin typeface="Calibri" panose="020F0502020204030204" pitchFamily="34" charset="0"/>
                <a:ea typeface="Times New Roman" panose="02020603050405020304" pitchFamily="18" charset="0"/>
                <a:cs typeface="Calibri" panose="020F0502020204030204" pitchFamily="34" charset="0"/>
              </a:rPr>
              <a:t>      </a:t>
            </a:r>
            <a:r>
              <a:rPr lang="en-US" sz="2000" b="1" dirty="0">
                <a:latin typeface="Calibri" panose="020F0502020204030204" pitchFamily="34" charset="0"/>
                <a:ea typeface="Times New Roman" panose="02020603050405020304" pitchFamily="18" charset="0"/>
                <a:cs typeface="Calibri" panose="020F0502020204030204" pitchFamily="34" charset="0"/>
              </a:rPr>
              <a:t>− </a:t>
            </a:r>
            <a:r>
              <a:rPr lang="en-US" sz="2000" b="1" dirty="0" smtClean="0">
                <a:latin typeface="Calibri" panose="020F0502020204030204" pitchFamily="34" charset="0"/>
                <a:ea typeface="Times New Roman" panose="02020603050405020304" pitchFamily="18" charset="0"/>
                <a:cs typeface="Calibri" panose="020F0502020204030204" pitchFamily="34" charset="0"/>
              </a:rPr>
              <a:t>          </a:t>
            </a:r>
            <a:r>
              <a:rPr lang="en-US" sz="2800" dirty="0" smtClean="0">
                <a:latin typeface="Calibri" panose="020F0502020204030204" pitchFamily="34" charset="0"/>
                <a:ea typeface="Times New Roman" panose="02020603050405020304" pitchFamily="18" charset="0"/>
                <a:cs typeface="Calibri" panose="020F0502020204030204" pitchFamily="34" charset="0"/>
              </a:rPr>
              <a:t>$</a:t>
            </a:r>
            <a:r>
              <a:rPr lang="en-US" sz="2800" dirty="0">
                <a:latin typeface="Calibri" panose="020F0502020204030204" pitchFamily="34" charset="0"/>
                <a:ea typeface="Times New Roman" panose="02020603050405020304" pitchFamily="18" charset="0"/>
                <a:cs typeface="Calibri" panose="020F0502020204030204" pitchFamily="34" charset="0"/>
              </a:rPr>
              <a:t>30,000</a:t>
            </a:r>
            <a:r>
              <a:rPr lang="en-US" sz="2000" b="1" dirty="0" smtClean="0">
                <a:latin typeface="Calibri" panose="020F0502020204030204" pitchFamily="34" charset="0"/>
                <a:ea typeface="Times New Roman" panose="02020603050405020304" pitchFamily="18" charset="0"/>
                <a:cs typeface="Calibri" panose="020F0502020204030204" pitchFamily="34" charset="0"/>
              </a:rPr>
              <a:t>      </a:t>
            </a:r>
            <a:r>
              <a:rPr lang="en-US" sz="2000" b="1" dirty="0">
                <a:latin typeface="Calibri" panose="020F0502020204030204" pitchFamily="34" charset="0"/>
                <a:ea typeface="Times New Roman" panose="02020603050405020304" pitchFamily="18" charset="0"/>
                <a:cs typeface="Calibri" panose="020F0502020204030204" pitchFamily="34" charset="0"/>
              </a:rPr>
              <a:t>=       __________________</a:t>
            </a:r>
            <a:endParaRPr lang="en-US" sz="2000" dirty="0">
              <a:latin typeface="Calibri" panose="020F0502020204030204" pitchFamily="34" charset="0"/>
              <a:ea typeface="Times New Roman" panose="02020603050405020304" pitchFamily="18" charset="0"/>
              <a:cs typeface="Calibri" panose="020F0502020204030204" pitchFamily="34" charset="0"/>
            </a:endParaRPr>
          </a:p>
          <a:p>
            <a:pPr>
              <a:lnSpc>
                <a:spcPct val="115000"/>
              </a:lnSpc>
              <a:spcBef>
                <a:spcPts val="500"/>
              </a:spcBef>
              <a:spcAft>
                <a:spcPts val="1000"/>
              </a:spcAft>
            </a:pPr>
            <a:r>
              <a:rPr lang="en-US" sz="1800" dirty="0" smtClean="0">
                <a:latin typeface="Calibri" panose="020F0502020204030204" pitchFamily="34" charset="0"/>
                <a:ea typeface="Times New Roman" panose="02020603050405020304" pitchFamily="18" charset="0"/>
                <a:cs typeface="Calibri" panose="020F0502020204030204" pitchFamily="34" charset="0"/>
              </a:rPr>
              <a:t>     Total </a:t>
            </a:r>
            <a:r>
              <a:rPr lang="en-US" sz="1800" dirty="0">
                <a:latin typeface="Calibri" panose="020F0502020204030204" pitchFamily="34" charset="0"/>
                <a:ea typeface="Times New Roman" panose="02020603050405020304" pitchFamily="18" charset="0"/>
                <a:cs typeface="Calibri" panose="020F0502020204030204" pitchFamily="34" charset="0"/>
              </a:rPr>
              <a:t>Project Costs                       </a:t>
            </a:r>
            <a:r>
              <a:rPr lang="en-US" sz="1800" dirty="0" smtClean="0">
                <a:latin typeface="Calibri" panose="020F0502020204030204" pitchFamily="34" charset="0"/>
                <a:ea typeface="Times New Roman" panose="02020603050405020304" pitchFamily="18" charset="0"/>
                <a:cs typeface="Calibri" panose="020F0502020204030204" pitchFamily="34" charset="0"/>
              </a:rPr>
              <a:t>     </a:t>
            </a:r>
            <a:r>
              <a:rPr lang="en-US" sz="1800" dirty="0">
                <a:latin typeface="Calibri" panose="020F0502020204030204" pitchFamily="34" charset="0"/>
                <a:ea typeface="Times New Roman" panose="02020603050405020304" pitchFamily="18" charset="0"/>
                <a:cs typeface="Calibri" panose="020F0502020204030204" pitchFamily="34" charset="0"/>
              </a:rPr>
              <a:t>Sponsor Share                      </a:t>
            </a:r>
            <a:r>
              <a:rPr lang="en-US" sz="1800" dirty="0" smtClean="0">
                <a:latin typeface="Calibri" panose="020F0502020204030204" pitchFamily="34" charset="0"/>
                <a:ea typeface="Times New Roman" panose="02020603050405020304" pitchFamily="18" charset="0"/>
                <a:cs typeface="Calibri" panose="020F0502020204030204" pitchFamily="34" charset="0"/>
              </a:rPr>
              <a:t>  Cost </a:t>
            </a:r>
            <a:r>
              <a:rPr lang="en-US" sz="1800" dirty="0">
                <a:latin typeface="Calibri" panose="020F0502020204030204" pitchFamily="34" charset="0"/>
                <a:ea typeface="Times New Roman" panose="02020603050405020304" pitchFamily="18" charset="0"/>
                <a:cs typeface="Calibri" panose="020F0502020204030204" pitchFamily="34" charset="0"/>
              </a:rPr>
              <a:t>Share amount</a:t>
            </a:r>
            <a:endParaRPr lang="en-US" sz="1800" dirty="0">
              <a:latin typeface="Calibri" panose="020F0502020204030204" pitchFamily="34" charset="0"/>
              <a:cs typeface="Calibri" panose="020F0502020204030204" pitchFamily="34" charset="0"/>
            </a:endParaRPr>
          </a:p>
        </p:txBody>
      </p:sp>
      <p:sp>
        <p:nvSpPr>
          <p:cNvPr id="9" name="TextBox 8"/>
          <p:cNvSpPr txBox="1"/>
          <p:nvPr/>
        </p:nvSpPr>
        <p:spPr>
          <a:xfrm>
            <a:off x="6830408" y="2493301"/>
            <a:ext cx="2507810" cy="523220"/>
          </a:xfrm>
          <a:prstGeom prst="rect">
            <a:avLst/>
          </a:prstGeom>
          <a:noFill/>
        </p:spPr>
        <p:txBody>
          <a:bodyPr wrap="square" rtlCol="0">
            <a:spAutoFit/>
          </a:bodyPr>
          <a:lstStyle/>
          <a:p>
            <a:r>
              <a:rPr lang="en-US" sz="2800" dirty="0" smtClean="0">
                <a:solidFill>
                  <a:srgbClr val="FF0000"/>
                </a:solidFill>
                <a:latin typeface="Calibri" panose="020F0502020204030204" pitchFamily="34" charset="0"/>
                <a:cs typeface="Calibri" panose="020F0502020204030204" pitchFamily="34" charset="0"/>
              </a:rPr>
              <a:t>$37,500</a:t>
            </a:r>
            <a:endParaRPr lang="en-US" sz="2800" dirty="0">
              <a:solidFill>
                <a:srgbClr val="FF0000"/>
              </a:solidFill>
              <a:latin typeface="Calibri" panose="020F0502020204030204" pitchFamily="34" charset="0"/>
              <a:cs typeface="Calibri" panose="020F0502020204030204" pitchFamily="34" charset="0"/>
            </a:endParaRPr>
          </a:p>
        </p:txBody>
      </p:sp>
      <p:sp>
        <p:nvSpPr>
          <p:cNvPr id="10" name="TextBox 9"/>
          <p:cNvSpPr txBox="1"/>
          <p:nvPr/>
        </p:nvSpPr>
        <p:spPr>
          <a:xfrm>
            <a:off x="2002636" y="4270405"/>
            <a:ext cx="1570750" cy="523220"/>
          </a:xfrm>
          <a:prstGeom prst="rect">
            <a:avLst/>
          </a:prstGeom>
          <a:noFill/>
        </p:spPr>
        <p:txBody>
          <a:bodyPr wrap="square" rtlCol="0">
            <a:spAutoFit/>
          </a:bodyPr>
          <a:lstStyle/>
          <a:p>
            <a:r>
              <a:rPr lang="en-US" sz="2800" dirty="0" smtClean="0">
                <a:solidFill>
                  <a:srgbClr val="FF0000"/>
                </a:solidFill>
                <a:latin typeface="Calibri" panose="020F0502020204030204" pitchFamily="34" charset="0"/>
                <a:cs typeface="Calibri" panose="020F0502020204030204" pitchFamily="34" charset="0"/>
              </a:rPr>
              <a:t>$37,500</a:t>
            </a:r>
            <a:endParaRPr lang="en-US" sz="2800" dirty="0">
              <a:solidFill>
                <a:srgbClr val="FF0000"/>
              </a:solidFill>
              <a:latin typeface="Calibri" panose="020F0502020204030204" pitchFamily="34" charset="0"/>
              <a:cs typeface="Calibri" panose="020F0502020204030204" pitchFamily="34" charset="0"/>
            </a:endParaRPr>
          </a:p>
        </p:txBody>
      </p:sp>
      <p:sp>
        <p:nvSpPr>
          <p:cNvPr id="12" name="TextBox 11"/>
          <p:cNvSpPr txBox="1"/>
          <p:nvPr/>
        </p:nvSpPr>
        <p:spPr>
          <a:xfrm>
            <a:off x="8027527" y="4238322"/>
            <a:ext cx="1570750" cy="523220"/>
          </a:xfrm>
          <a:prstGeom prst="rect">
            <a:avLst/>
          </a:prstGeom>
          <a:noFill/>
        </p:spPr>
        <p:txBody>
          <a:bodyPr wrap="square" rtlCol="0">
            <a:spAutoFit/>
          </a:bodyPr>
          <a:lstStyle/>
          <a:p>
            <a:r>
              <a:rPr lang="en-US" sz="2800" dirty="0" smtClean="0">
                <a:solidFill>
                  <a:srgbClr val="FF0000"/>
                </a:solidFill>
                <a:latin typeface="Calibri" panose="020F0502020204030204" pitchFamily="34" charset="0"/>
                <a:cs typeface="Calibri" panose="020F0502020204030204" pitchFamily="34" charset="0"/>
              </a:rPr>
              <a:t>$7,500</a:t>
            </a:r>
            <a:endParaRPr lang="en-US" sz="2800" dirty="0">
              <a:solidFill>
                <a:srgbClr val="FF0000"/>
              </a:solidFill>
              <a:latin typeface="Calibri" panose="020F0502020204030204" pitchFamily="34" charset="0"/>
              <a:cs typeface="Calibri" panose="020F0502020204030204" pitchFamily="34" charset="0"/>
            </a:endParaRPr>
          </a:p>
        </p:txBody>
      </p:sp>
      <p:sp>
        <p:nvSpPr>
          <p:cNvPr id="13" name="TextBox 12"/>
          <p:cNvSpPr txBox="1"/>
          <p:nvPr/>
        </p:nvSpPr>
        <p:spPr>
          <a:xfrm>
            <a:off x="4653583" y="3280128"/>
            <a:ext cx="1156086" cy="338554"/>
          </a:xfrm>
          <a:prstGeom prst="rect">
            <a:avLst/>
          </a:prstGeom>
          <a:noFill/>
        </p:spPr>
        <p:txBody>
          <a:bodyPr wrap="none" rtlCol="0">
            <a:spAutoFit/>
          </a:bodyPr>
          <a:lstStyle/>
          <a:p>
            <a:r>
              <a:rPr lang="en-US" sz="1600" dirty="0" smtClean="0">
                <a:latin typeface="Calibri" panose="020F0502020204030204" pitchFamily="34" charset="0"/>
                <a:cs typeface="Calibri" panose="020F0502020204030204" pitchFamily="34" charset="0"/>
              </a:rPr>
              <a:t>100% - 20%</a:t>
            </a:r>
            <a:endParaRPr lang="en-US" sz="1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0180929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9" name="Shape 9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37</a:t>
            </a:fld>
            <a:endParaRPr lang="en-US" sz="1800" dirty="0">
              <a:solidFill>
                <a:srgbClr val="888888"/>
              </a:solidFill>
              <a:latin typeface="Calibri"/>
              <a:ea typeface="Calibri"/>
              <a:cs typeface="Calibri"/>
              <a:sym typeface="Calibri"/>
            </a:endParaRPr>
          </a:p>
        </p:txBody>
      </p:sp>
      <p:sp>
        <p:nvSpPr>
          <p:cNvPr id="6" name="Round Same Side Corner Rectangle 5"/>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7" name="Title 1"/>
          <p:cNvSpPr txBox="1">
            <a:spLocks/>
          </p:cNvSpPr>
          <p:nvPr/>
        </p:nvSpPr>
        <p:spPr>
          <a:xfrm>
            <a:off x="604684" y="109368"/>
            <a:ext cx="10749115"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ACTIVITY: Calculating sponsor share when total costs are known</a:t>
            </a:r>
            <a:endParaRPr lang="en-US" sz="3000" dirty="0">
              <a:solidFill>
                <a:srgbClr val="002060"/>
              </a:solidFill>
            </a:endParaRPr>
          </a:p>
        </p:txBody>
      </p:sp>
      <p:sp>
        <p:nvSpPr>
          <p:cNvPr id="8" name="Round Same Side Corner Rectangle 7"/>
          <p:cNvSpPr/>
          <p:nvPr/>
        </p:nvSpPr>
        <p:spPr>
          <a:xfrm rot="10800000">
            <a:off x="238638" y="-1"/>
            <a:ext cx="366046" cy="836618"/>
          </a:xfrm>
          <a:prstGeom prst="round2SameRect">
            <a:avLst/>
          </a:prstGeom>
          <a:solidFill>
            <a:schemeClr val="accent5">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5" name="Rectangle 14"/>
          <p:cNvSpPr/>
          <p:nvPr/>
        </p:nvSpPr>
        <p:spPr>
          <a:xfrm>
            <a:off x="1948315" y="1130529"/>
            <a:ext cx="9095976" cy="954107"/>
          </a:xfrm>
          <a:prstGeom prst="rect">
            <a:avLst/>
          </a:prstGeom>
          <a:solidFill>
            <a:schemeClr val="tx2"/>
          </a:solidFill>
        </p:spPr>
        <p:txBody>
          <a:bodyPr wrap="square">
            <a:spAutoFit/>
          </a:bodyPr>
          <a:lstStyle/>
          <a:p>
            <a:r>
              <a:rPr lang="en-US" sz="2800" dirty="0">
                <a:latin typeface="Calibri" panose="020F0502020204030204" pitchFamily="34" charset="0"/>
                <a:cs typeface="Calibri" panose="020F0502020204030204" pitchFamily="34" charset="0"/>
              </a:rPr>
              <a:t>Total project costs </a:t>
            </a:r>
            <a:r>
              <a:rPr lang="en-US" sz="2800" dirty="0" smtClean="0">
                <a:latin typeface="Calibri" panose="020F0502020204030204" pitchFamily="34" charset="0"/>
                <a:cs typeface="Calibri" panose="020F0502020204030204" pitchFamily="34" charset="0"/>
              </a:rPr>
              <a:t>$30K </a:t>
            </a:r>
            <a:r>
              <a:rPr lang="en-US" sz="2800" dirty="0">
                <a:latin typeface="Calibri" panose="020F0502020204030204" pitchFamily="34" charset="0"/>
                <a:cs typeface="Calibri" panose="020F0502020204030204" pitchFamily="34" charset="0"/>
              </a:rPr>
              <a:t>and sponsor requires 20% cost share of the sponsor share</a:t>
            </a:r>
            <a:endParaRPr lang="en-US" sz="2800" b="1" dirty="0">
              <a:latin typeface="Calibri" panose="020F0502020204030204" pitchFamily="34" charset="0"/>
              <a:cs typeface="Calibri" panose="020F0502020204030204" pitchFamily="34" charset="0"/>
            </a:endParaRPr>
          </a:p>
        </p:txBody>
      </p:sp>
      <p:pic>
        <p:nvPicPr>
          <p:cNvPr id="17" name="Picture 16" descr="Can iBooks Work for Distance Learning? [Webinar Recording ..."/>
          <p:cNvPicPr>
            <a:picLocks noChangeAspect="1"/>
          </p:cNvPicPr>
          <p:nvPr/>
        </p:nvPicPr>
        <p:blipFill>
          <a:blip r:embed="rId3">
            <a:extLst>
              <a:ext uri="{BEBA8EAE-BF5A-486C-A8C5-ECC9F3942E4B}">
                <a14:imgProps xmlns:a14="http://schemas.microsoft.com/office/drawing/2010/main">
                  <a14:imgLayer r:embed="rId4">
                    <a14:imgEffect>
                      <a14:artisticCrisscrossEtching/>
                    </a14:imgEffect>
                  </a14:imgLayer>
                </a14:imgProps>
              </a:ext>
              <a:ext uri="{28A0092B-C50C-407E-A947-70E740481C1C}">
                <a14:useLocalDpi xmlns:a14="http://schemas.microsoft.com/office/drawing/2010/main" val="0"/>
              </a:ext>
            </a:extLst>
          </a:blip>
          <a:stretch>
            <a:fillRect/>
          </a:stretch>
        </p:blipFill>
        <p:spPr>
          <a:xfrm>
            <a:off x="604684" y="825009"/>
            <a:ext cx="1553839" cy="1553839"/>
          </a:xfrm>
          <a:prstGeom prst="rect">
            <a:avLst/>
          </a:prstGeom>
        </p:spPr>
      </p:pic>
      <p:sp>
        <p:nvSpPr>
          <p:cNvPr id="4" name="Rectangle 3"/>
          <p:cNvSpPr/>
          <p:nvPr/>
        </p:nvSpPr>
        <p:spPr>
          <a:xfrm>
            <a:off x="1694791" y="2597106"/>
            <a:ext cx="10271235" cy="2879250"/>
          </a:xfrm>
          <a:prstGeom prst="rect">
            <a:avLst/>
          </a:prstGeom>
        </p:spPr>
        <p:txBody>
          <a:bodyPr wrap="square">
            <a:spAutoFit/>
          </a:bodyPr>
          <a:lstStyle/>
          <a:p>
            <a:pPr>
              <a:lnSpc>
                <a:spcPct val="115000"/>
              </a:lnSpc>
              <a:spcBef>
                <a:spcPts val="500"/>
              </a:spcBef>
              <a:spcAft>
                <a:spcPts val="1000"/>
              </a:spcAft>
            </a:pPr>
            <a:r>
              <a:rPr lang="en-US" sz="2400" b="1" dirty="0">
                <a:latin typeface="Calibri" panose="020F0502020204030204" pitchFamily="34" charset="0"/>
                <a:ea typeface="Times New Roman" panose="02020603050405020304" pitchFamily="18" charset="0"/>
                <a:cs typeface="Calibri" panose="020F0502020204030204" pitchFamily="34" charset="0"/>
              </a:rPr>
              <a:t> </a:t>
            </a:r>
            <a:r>
              <a:rPr lang="en-US" sz="2800" dirty="0" smtClean="0">
                <a:latin typeface="Calibri" panose="020F0502020204030204" pitchFamily="34" charset="0"/>
                <a:ea typeface="Times New Roman" panose="02020603050405020304" pitchFamily="18" charset="0"/>
                <a:cs typeface="Calibri" panose="020F0502020204030204" pitchFamily="34" charset="0"/>
              </a:rPr>
              <a:t>$30,000              </a:t>
            </a:r>
            <a:r>
              <a:rPr lang="en-US" sz="2800" dirty="0">
                <a:latin typeface="Calibri" panose="020F0502020204030204" pitchFamily="34" charset="0"/>
                <a:ea typeface="Times New Roman" panose="02020603050405020304" pitchFamily="18" charset="0"/>
                <a:cs typeface="Calibri" panose="020F0502020204030204" pitchFamily="34" charset="0"/>
              </a:rPr>
              <a:t>÷    </a:t>
            </a:r>
            <a:r>
              <a:rPr lang="en-US" sz="2800" dirty="0" smtClean="0">
                <a:latin typeface="Calibri" panose="020F0502020204030204" pitchFamily="34" charset="0"/>
                <a:ea typeface="Times New Roman" panose="02020603050405020304" pitchFamily="18" charset="0"/>
                <a:cs typeface="Calibri" panose="020F0502020204030204" pitchFamily="34" charset="0"/>
              </a:rPr>
              <a:t>    1.2      </a:t>
            </a:r>
            <a:r>
              <a:rPr lang="en-US" sz="2000" b="1" dirty="0">
                <a:latin typeface="Calibri" panose="020F0502020204030204" pitchFamily="34" charset="0"/>
                <a:ea typeface="Times New Roman" panose="02020603050405020304" pitchFamily="18" charset="0"/>
                <a:cs typeface="Calibri" panose="020F0502020204030204" pitchFamily="34" charset="0"/>
              </a:rPr>
              <a:t>=       __________________</a:t>
            </a:r>
            <a:endParaRPr lang="en-US" sz="2000" dirty="0">
              <a:latin typeface="Calibri" panose="020F0502020204030204" pitchFamily="34" charset="0"/>
              <a:ea typeface="Times New Roman" panose="02020603050405020304" pitchFamily="18" charset="0"/>
              <a:cs typeface="Calibri" panose="020F0502020204030204" pitchFamily="34" charset="0"/>
            </a:endParaRPr>
          </a:p>
          <a:p>
            <a:pPr>
              <a:lnSpc>
                <a:spcPct val="115000"/>
              </a:lnSpc>
              <a:spcBef>
                <a:spcPts val="500"/>
              </a:spcBef>
              <a:spcAft>
                <a:spcPts val="1000"/>
              </a:spcAft>
            </a:pPr>
            <a:r>
              <a:rPr lang="en-US" sz="2000" dirty="0">
                <a:latin typeface="Calibri" panose="020F0502020204030204" pitchFamily="34" charset="0"/>
                <a:ea typeface="Times New Roman" panose="02020603050405020304" pitchFamily="18" charset="0"/>
                <a:cs typeface="Calibri" panose="020F0502020204030204" pitchFamily="34" charset="0"/>
              </a:rPr>
              <a:t>  </a:t>
            </a:r>
            <a:r>
              <a:rPr lang="en-US" sz="1800" dirty="0" smtClean="0">
                <a:latin typeface="Calibri" panose="020F0502020204030204" pitchFamily="34" charset="0"/>
                <a:ea typeface="Times New Roman" panose="02020603050405020304" pitchFamily="18" charset="0"/>
                <a:cs typeface="Calibri" panose="020F0502020204030204" pitchFamily="34" charset="0"/>
              </a:rPr>
              <a:t>Total Project Costs                                                            Sponsor Share</a:t>
            </a:r>
            <a:endParaRPr lang="en-US" sz="1800" dirty="0">
              <a:latin typeface="Calibri" panose="020F0502020204030204" pitchFamily="34" charset="0"/>
              <a:ea typeface="Times New Roman" panose="02020603050405020304" pitchFamily="18" charset="0"/>
              <a:cs typeface="Calibri" panose="020F0502020204030204" pitchFamily="34" charset="0"/>
            </a:endParaRPr>
          </a:p>
          <a:p>
            <a:pPr>
              <a:lnSpc>
                <a:spcPct val="115000"/>
              </a:lnSpc>
              <a:spcBef>
                <a:spcPts val="500"/>
              </a:spcBef>
              <a:spcAft>
                <a:spcPts val="1000"/>
              </a:spcAft>
            </a:pPr>
            <a:r>
              <a:rPr lang="en-US" sz="2000" dirty="0">
                <a:latin typeface="Calibri" panose="020F0502020204030204" pitchFamily="34" charset="0"/>
                <a:ea typeface="Times New Roman" panose="02020603050405020304" pitchFamily="18" charset="0"/>
                <a:cs typeface="Calibri" panose="020F0502020204030204" pitchFamily="34" charset="0"/>
              </a:rPr>
              <a:t> </a:t>
            </a:r>
          </a:p>
          <a:p>
            <a:pPr>
              <a:lnSpc>
                <a:spcPct val="115000"/>
              </a:lnSpc>
              <a:spcBef>
                <a:spcPts val="500"/>
              </a:spcBef>
              <a:spcAft>
                <a:spcPts val="1000"/>
              </a:spcAft>
            </a:pPr>
            <a:r>
              <a:rPr lang="en-US" sz="2800" dirty="0">
                <a:latin typeface="Calibri" panose="020F0502020204030204" pitchFamily="34" charset="0"/>
                <a:ea typeface="Times New Roman" panose="02020603050405020304" pitchFamily="18" charset="0"/>
                <a:cs typeface="Calibri" panose="020F0502020204030204" pitchFamily="34" charset="0"/>
              </a:rPr>
              <a:t>$</a:t>
            </a:r>
            <a:r>
              <a:rPr lang="en-US" sz="2800" dirty="0" smtClean="0">
                <a:latin typeface="Calibri" panose="020F0502020204030204" pitchFamily="34" charset="0"/>
                <a:ea typeface="Times New Roman" panose="02020603050405020304" pitchFamily="18" charset="0"/>
                <a:cs typeface="Calibri" panose="020F0502020204030204" pitchFamily="34" charset="0"/>
              </a:rPr>
              <a:t>30,000   </a:t>
            </a:r>
            <a:r>
              <a:rPr lang="en-US" sz="2000" b="1" dirty="0" smtClean="0">
                <a:latin typeface="Calibri" panose="020F0502020204030204" pitchFamily="34" charset="0"/>
                <a:ea typeface="Times New Roman" panose="02020603050405020304" pitchFamily="18" charset="0"/>
                <a:cs typeface="Calibri" panose="020F0502020204030204" pitchFamily="34" charset="0"/>
              </a:rPr>
              <a:t>    </a:t>
            </a:r>
            <a:r>
              <a:rPr lang="en-US" sz="2000" b="1" dirty="0">
                <a:latin typeface="Calibri" panose="020F0502020204030204" pitchFamily="34" charset="0"/>
                <a:ea typeface="Times New Roman" panose="02020603050405020304" pitchFamily="18" charset="0"/>
                <a:cs typeface="Calibri" panose="020F0502020204030204" pitchFamily="34" charset="0"/>
              </a:rPr>
              <a:t>−    </a:t>
            </a:r>
            <a:r>
              <a:rPr lang="en-US" sz="2000" b="1" dirty="0" smtClean="0">
                <a:latin typeface="Calibri" panose="020F0502020204030204" pitchFamily="34" charset="0"/>
                <a:ea typeface="Times New Roman" panose="02020603050405020304" pitchFamily="18" charset="0"/>
                <a:cs typeface="Calibri" panose="020F0502020204030204" pitchFamily="34" charset="0"/>
              </a:rPr>
              <a:t>     </a:t>
            </a:r>
            <a:r>
              <a:rPr lang="en-US" sz="2000" b="1" dirty="0">
                <a:latin typeface="Calibri" panose="020F0502020204030204" pitchFamily="34" charset="0"/>
                <a:ea typeface="Times New Roman" panose="02020603050405020304" pitchFamily="18" charset="0"/>
                <a:cs typeface="Calibri" panose="020F0502020204030204" pitchFamily="34" charset="0"/>
              </a:rPr>
              <a:t>__________________      =       __________________</a:t>
            </a:r>
            <a:endParaRPr lang="en-US" sz="2000" dirty="0">
              <a:latin typeface="Calibri" panose="020F0502020204030204" pitchFamily="34" charset="0"/>
              <a:ea typeface="Times New Roman" panose="02020603050405020304" pitchFamily="18" charset="0"/>
              <a:cs typeface="Calibri" panose="020F0502020204030204" pitchFamily="34" charset="0"/>
            </a:endParaRPr>
          </a:p>
          <a:p>
            <a:pPr>
              <a:lnSpc>
                <a:spcPct val="115000"/>
              </a:lnSpc>
              <a:spcBef>
                <a:spcPts val="500"/>
              </a:spcBef>
              <a:spcAft>
                <a:spcPts val="1000"/>
              </a:spcAft>
            </a:pPr>
            <a:r>
              <a:rPr lang="en-US" sz="1800" dirty="0" smtClean="0">
                <a:latin typeface="Calibri" panose="020F0502020204030204" pitchFamily="34" charset="0"/>
                <a:ea typeface="Times New Roman" panose="02020603050405020304" pitchFamily="18" charset="0"/>
                <a:cs typeface="Calibri" panose="020F0502020204030204" pitchFamily="34" charset="0"/>
              </a:rPr>
              <a:t>Total </a:t>
            </a:r>
            <a:r>
              <a:rPr lang="en-US" sz="1800" dirty="0">
                <a:latin typeface="Calibri" panose="020F0502020204030204" pitchFamily="34" charset="0"/>
                <a:ea typeface="Times New Roman" panose="02020603050405020304" pitchFamily="18" charset="0"/>
                <a:cs typeface="Calibri" panose="020F0502020204030204" pitchFamily="34" charset="0"/>
              </a:rPr>
              <a:t>Project Costs                  </a:t>
            </a:r>
            <a:r>
              <a:rPr lang="en-US" sz="1800" dirty="0" smtClean="0">
                <a:latin typeface="Calibri" panose="020F0502020204030204" pitchFamily="34" charset="0"/>
                <a:ea typeface="Times New Roman" panose="02020603050405020304" pitchFamily="18" charset="0"/>
                <a:cs typeface="Calibri" panose="020F0502020204030204" pitchFamily="34" charset="0"/>
              </a:rPr>
              <a:t>  </a:t>
            </a:r>
            <a:r>
              <a:rPr lang="en-US" sz="1800" dirty="0">
                <a:latin typeface="Calibri" panose="020F0502020204030204" pitchFamily="34" charset="0"/>
                <a:ea typeface="Times New Roman" panose="02020603050405020304" pitchFamily="18" charset="0"/>
                <a:cs typeface="Calibri" panose="020F0502020204030204" pitchFamily="34" charset="0"/>
              </a:rPr>
              <a:t>Sponsor Share                      </a:t>
            </a:r>
            <a:r>
              <a:rPr lang="en-US" sz="1800" dirty="0" smtClean="0">
                <a:latin typeface="Calibri" panose="020F0502020204030204" pitchFamily="34" charset="0"/>
                <a:ea typeface="Times New Roman" panose="02020603050405020304" pitchFamily="18" charset="0"/>
                <a:cs typeface="Calibri" panose="020F0502020204030204" pitchFamily="34" charset="0"/>
              </a:rPr>
              <a:t>            </a:t>
            </a:r>
            <a:r>
              <a:rPr lang="en-US" sz="1800" dirty="0">
                <a:latin typeface="Calibri" panose="020F0502020204030204" pitchFamily="34" charset="0"/>
                <a:ea typeface="Times New Roman" panose="02020603050405020304" pitchFamily="18" charset="0"/>
                <a:cs typeface="Calibri" panose="020F0502020204030204" pitchFamily="34" charset="0"/>
              </a:rPr>
              <a:t>Cost Share amount</a:t>
            </a:r>
            <a:endParaRPr lang="en-US" sz="1800" dirty="0">
              <a:latin typeface="Calibri" panose="020F0502020204030204" pitchFamily="34" charset="0"/>
              <a:cs typeface="Calibri" panose="020F0502020204030204" pitchFamily="34" charset="0"/>
            </a:endParaRPr>
          </a:p>
        </p:txBody>
      </p:sp>
      <p:sp>
        <p:nvSpPr>
          <p:cNvPr id="9" name="TextBox 8"/>
          <p:cNvSpPr txBox="1"/>
          <p:nvPr/>
        </p:nvSpPr>
        <p:spPr>
          <a:xfrm>
            <a:off x="4653583" y="3280128"/>
            <a:ext cx="1144865" cy="338554"/>
          </a:xfrm>
          <a:prstGeom prst="rect">
            <a:avLst/>
          </a:prstGeom>
          <a:noFill/>
        </p:spPr>
        <p:txBody>
          <a:bodyPr wrap="none" rtlCol="0">
            <a:spAutoFit/>
          </a:bodyPr>
          <a:lstStyle/>
          <a:p>
            <a:r>
              <a:rPr lang="en-US" sz="1600" dirty="0" smtClean="0">
                <a:latin typeface="Calibri" panose="020F0502020204030204" pitchFamily="34" charset="0"/>
                <a:cs typeface="Calibri" panose="020F0502020204030204" pitchFamily="34" charset="0"/>
              </a:rPr>
              <a:t>1.costshare</a:t>
            </a:r>
            <a:endParaRPr lang="en-US" sz="1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0700675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9" name="Shape 9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38</a:t>
            </a:fld>
            <a:endParaRPr lang="en-US" sz="1800" dirty="0">
              <a:solidFill>
                <a:srgbClr val="888888"/>
              </a:solidFill>
              <a:latin typeface="Calibri"/>
              <a:ea typeface="Calibri"/>
              <a:cs typeface="Calibri"/>
              <a:sym typeface="Calibri"/>
            </a:endParaRPr>
          </a:p>
        </p:txBody>
      </p:sp>
      <p:sp>
        <p:nvSpPr>
          <p:cNvPr id="6" name="Round Same Side Corner Rectangle 5"/>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7" name="Title 1"/>
          <p:cNvSpPr txBox="1">
            <a:spLocks/>
          </p:cNvSpPr>
          <p:nvPr/>
        </p:nvSpPr>
        <p:spPr>
          <a:xfrm>
            <a:off x="604684" y="109368"/>
            <a:ext cx="10749115"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ACTIVITY: Calculating sponsor share when total costs are known</a:t>
            </a:r>
            <a:endParaRPr lang="en-US" sz="3000" dirty="0">
              <a:solidFill>
                <a:srgbClr val="002060"/>
              </a:solidFill>
            </a:endParaRPr>
          </a:p>
        </p:txBody>
      </p:sp>
      <p:sp>
        <p:nvSpPr>
          <p:cNvPr id="8" name="Round Same Side Corner Rectangle 7"/>
          <p:cNvSpPr/>
          <p:nvPr/>
        </p:nvSpPr>
        <p:spPr>
          <a:xfrm rot="10800000">
            <a:off x="238638" y="-1"/>
            <a:ext cx="366046" cy="836618"/>
          </a:xfrm>
          <a:prstGeom prst="round2SameRect">
            <a:avLst/>
          </a:prstGeom>
          <a:solidFill>
            <a:schemeClr val="accent5">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5" name="Rectangle 14"/>
          <p:cNvSpPr/>
          <p:nvPr/>
        </p:nvSpPr>
        <p:spPr>
          <a:xfrm>
            <a:off x="1978051" y="1124874"/>
            <a:ext cx="9095976" cy="954107"/>
          </a:xfrm>
          <a:prstGeom prst="rect">
            <a:avLst/>
          </a:prstGeom>
          <a:solidFill>
            <a:schemeClr val="tx2"/>
          </a:solidFill>
        </p:spPr>
        <p:txBody>
          <a:bodyPr wrap="square">
            <a:spAutoFit/>
          </a:bodyPr>
          <a:lstStyle/>
          <a:p>
            <a:r>
              <a:rPr lang="en-US" sz="2800" dirty="0">
                <a:latin typeface="Calibri" panose="020F0502020204030204" pitchFamily="34" charset="0"/>
                <a:cs typeface="Calibri" panose="020F0502020204030204" pitchFamily="34" charset="0"/>
              </a:rPr>
              <a:t>Total project costs </a:t>
            </a:r>
            <a:r>
              <a:rPr lang="en-US" sz="2800" dirty="0" smtClean="0">
                <a:latin typeface="Calibri" panose="020F0502020204030204" pitchFamily="34" charset="0"/>
                <a:cs typeface="Calibri" panose="020F0502020204030204" pitchFamily="34" charset="0"/>
              </a:rPr>
              <a:t>$30K </a:t>
            </a:r>
            <a:r>
              <a:rPr lang="en-US" sz="2800" dirty="0">
                <a:latin typeface="Calibri" panose="020F0502020204030204" pitchFamily="34" charset="0"/>
                <a:cs typeface="Calibri" panose="020F0502020204030204" pitchFamily="34" charset="0"/>
              </a:rPr>
              <a:t>and sponsor requires 20% cost share of the sponsor share</a:t>
            </a:r>
            <a:endParaRPr lang="en-US" sz="2800" b="1" dirty="0">
              <a:latin typeface="Calibri" panose="020F0502020204030204" pitchFamily="34" charset="0"/>
              <a:cs typeface="Calibri" panose="020F0502020204030204" pitchFamily="34" charset="0"/>
            </a:endParaRPr>
          </a:p>
        </p:txBody>
      </p:sp>
      <p:pic>
        <p:nvPicPr>
          <p:cNvPr id="17" name="Picture 16" descr="Can iBooks Work for Distance Learning? [Webinar Recording ..."/>
          <p:cNvPicPr>
            <a:picLocks noChangeAspect="1"/>
          </p:cNvPicPr>
          <p:nvPr/>
        </p:nvPicPr>
        <p:blipFill>
          <a:blip r:embed="rId3">
            <a:extLst>
              <a:ext uri="{BEBA8EAE-BF5A-486C-A8C5-ECC9F3942E4B}">
                <a14:imgProps xmlns:a14="http://schemas.microsoft.com/office/drawing/2010/main">
                  <a14:imgLayer r:embed="rId4">
                    <a14:imgEffect>
                      <a14:artisticCrisscrossEtching/>
                    </a14:imgEffect>
                  </a14:imgLayer>
                </a14:imgProps>
              </a:ext>
              <a:ext uri="{28A0092B-C50C-407E-A947-70E740481C1C}">
                <a14:useLocalDpi xmlns:a14="http://schemas.microsoft.com/office/drawing/2010/main" val="0"/>
              </a:ext>
            </a:extLst>
          </a:blip>
          <a:stretch>
            <a:fillRect/>
          </a:stretch>
        </p:blipFill>
        <p:spPr>
          <a:xfrm>
            <a:off x="604684" y="825009"/>
            <a:ext cx="1553839" cy="1553839"/>
          </a:xfrm>
          <a:prstGeom prst="rect">
            <a:avLst/>
          </a:prstGeom>
        </p:spPr>
      </p:pic>
      <p:sp>
        <p:nvSpPr>
          <p:cNvPr id="4" name="Rectangle 3"/>
          <p:cNvSpPr/>
          <p:nvPr/>
        </p:nvSpPr>
        <p:spPr>
          <a:xfrm>
            <a:off x="1694791" y="2597106"/>
            <a:ext cx="10271235" cy="2879250"/>
          </a:xfrm>
          <a:prstGeom prst="rect">
            <a:avLst/>
          </a:prstGeom>
        </p:spPr>
        <p:txBody>
          <a:bodyPr wrap="square">
            <a:spAutoFit/>
          </a:bodyPr>
          <a:lstStyle/>
          <a:p>
            <a:pPr>
              <a:lnSpc>
                <a:spcPct val="115000"/>
              </a:lnSpc>
              <a:spcBef>
                <a:spcPts val="500"/>
              </a:spcBef>
              <a:spcAft>
                <a:spcPts val="1000"/>
              </a:spcAft>
            </a:pPr>
            <a:r>
              <a:rPr lang="en-US" sz="2400" b="1" dirty="0">
                <a:latin typeface="Calibri" panose="020F0502020204030204" pitchFamily="34" charset="0"/>
                <a:ea typeface="Times New Roman" panose="02020603050405020304" pitchFamily="18" charset="0"/>
                <a:cs typeface="Calibri" panose="020F0502020204030204" pitchFamily="34" charset="0"/>
              </a:rPr>
              <a:t> </a:t>
            </a:r>
            <a:r>
              <a:rPr lang="en-US" sz="2800" dirty="0" smtClean="0">
                <a:latin typeface="Calibri" panose="020F0502020204030204" pitchFamily="34" charset="0"/>
                <a:ea typeface="Times New Roman" panose="02020603050405020304" pitchFamily="18" charset="0"/>
                <a:cs typeface="Calibri" panose="020F0502020204030204" pitchFamily="34" charset="0"/>
              </a:rPr>
              <a:t>$30,000              </a:t>
            </a:r>
            <a:r>
              <a:rPr lang="en-US" sz="2800" dirty="0">
                <a:latin typeface="Calibri" panose="020F0502020204030204" pitchFamily="34" charset="0"/>
                <a:ea typeface="Times New Roman" panose="02020603050405020304" pitchFamily="18" charset="0"/>
                <a:cs typeface="Calibri" panose="020F0502020204030204" pitchFamily="34" charset="0"/>
              </a:rPr>
              <a:t>÷    </a:t>
            </a:r>
            <a:r>
              <a:rPr lang="en-US" sz="2800" dirty="0" smtClean="0">
                <a:latin typeface="Calibri" panose="020F0502020204030204" pitchFamily="34" charset="0"/>
                <a:ea typeface="Times New Roman" panose="02020603050405020304" pitchFamily="18" charset="0"/>
                <a:cs typeface="Calibri" panose="020F0502020204030204" pitchFamily="34" charset="0"/>
              </a:rPr>
              <a:t>    1.2      </a:t>
            </a:r>
            <a:r>
              <a:rPr lang="en-US" sz="2000" b="1" dirty="0">
                <a:latin typeface="Calibri" panose="020F0502020204030204" pitchFamily="34" charset="0"/>
                <a:ea typeface="Times New Roman" panose="02020603050405020304" pitchFamily="18" charset="0"/>
                <a:cs typeface="Calibri" panose="020F0502020204030204" pitchFamily="34" charset="0"/>
              </a:rPr>
              <a:t>=       __________________</a:t>
            </a:r>
            <a:endParaRPr lang="en-US" sz="2000" dirty="0">
              <a:latin typeface="Calibri" panose="020F0502020204030204" pitchFamily="34" charset="0"/>
              <a:ea typeface="Times New Roman" panose="02020603050405020304" pitchFamily="18" charset="0"/>
              <a:cs typeface="Calibri" panose="020F0502020204030204" pitchFamily="34" charset="0"/>
            </a:endParaRPr>
          </a:p>
          <a:p>
            <a:pPr>
              <a:lnSpc>
                <a:spcPct val="115000"/>
              </a:lnSpc>
              <a:spcBef>
                <a:spcPts val="500"/>
              </a:spcBef>
              <a:spcAft>
                <a:spcPts val="1000"/>
              </a:spcAft>
            </a:pPr>
            <a:r>
              <a:rPr lang="en-US" sz="2000" dirty="0">
                <a:latin typeface="Calibri" panose="020F0502020204030204" pitchFamily="34" charset="0"/>
                <a:ea typeface="Times New Roman" panose="02020603050405020304" pitchFamily="18" charset="0"/>
                <a:cs typeface="Calibri" panose="020F0502020204030204" pitchFamily="34" charset="0"/>
              </a:rPr>
              <a:t>  </a:t>
            </a:r>
            <a:r>
              <a:rPr lang="en-US" sz="1800" dirty="0" smtClean="0">
                <a:latin typeface="Calibri" panose="020F0502020204030204" pitchFamily="34" charset="0"/>
                <a:ea typeface="Times New Roman" panose="02020603050405020304" pitchFamily="18" charset="0"/>
                <a:cs typeface="Calibri" panose="020F0502020204030204" pitchFamily="34" charset="0"/>
              </a:rPr>
              <a:t>Total Project Costs                                                            Sponsor Share</a:t>
            </a:r>
            <a:endParaRPr lang="en-US" sz="1800" dirty="0">
              <a:latin typeface="Calibri" panose="020F0502020204030204" pitchFamily="34" charset="0"/>
              <a:ea typeface="Times New Roman" panose="02020603050405020304" pitchFamily="18" charset="0"/>
              <a:cs typeface="Calibri" panose="020F0502020204030204" pitchFamily="34" charset="0"/>
            </a:endParaRPr>
          </a:p>
          <a:p>
            <a:pPr>
              <a:lnSpc>
                <a:spcPct val="115000"/>
              </a:lnSpc>
              <a:spcBef>
                <a:spcPts val="500"/>
              </a:spcBef>
              <a:spcAft>
                <a:spcPts val="1000"/>
              </a:spcAft>
            </a:pPr>
            <a:r>
              <a:rPr lang="en-US" sz="2000" dirty="0">
                <a:latin typeface="Calibri" panose="020F0502020204030204" pitchFamily="34" charset="0"/>
                <a:ea typeface="Times New Roman" panose="02020603050405020304" pitchFamily="18" charset="0"/>
                <a:cs typeface="Calibri" panose="020F0502020204030204" pitchFamily="34" charset="0"/>
              </a:rPr>
              <a:t> </a:t>
            </a:r>
          </a:p>
          <a:p>
            <a:pPr>
              <a:lnSpc>
                <a:spcPct val="115000"/>
              </a:lnSpc>
              <a:spcBef>
                <a:spcPts val="500"/>
              </a:spcBef>
              <a:spcAft>
                <a:spcPts val="1000"/>
              </a:spcAft>
            </a:pPr>
            <a:r>
              <a:rPr lang="en-US" sz="2800" dirty="0">
                <a:latin typeface="Calibri" panose="020F0502020204030204" pitchFamily="34" charset="0"/>
                <a:ea typeface="Times New Roman" panose="02020603050405020304" pitchFamily="18" charset="0"/>
                <a:cs typeface="Calibri" panose="020F0502020204030204" pitchFamily="34" charset="0"/>
              </a:rPr>
              <a:t>$30,000   </a:t>
            </a:r>
            <a:r>
              <a:rPr lang="en-US" sz="2800" dirty="0" smtClean="0">
                <a:latin typeface="Calibri" panose="020F0502020204030204" pitchFamily="34" charset="0"/>
                <a:ea typeface="Times New Roman" panose="02020603050405020304" pitchFamily="18" charset="0"/>
                <a:cs typeface="Calibri" panose="020F0502020204030204" pitchFamily="34" charset="0"/>
              </a:rPr>
              <a:t>     </a:t>
            </a:r>
            <a:r>
              <a:rPr lang="en-US" sz="2000" b="1" dirty="0" smtClean="0">
                <a:latin typeface="Calibri" panose="020F0502020204030204" pitchFamily="34" charset="0"/>
                <a:ea typeface="Times New Roman" panose="02020603050405020304" pitchFamily="18" charset="0"/>
                <a:cs typeface="Calibri" panose="020F0502020204030204" pitchFamily="34" charset="0"/>
              </a:rPr>
              <a:t>−          __________________      =       __________________</a:t>
            </a:r>
            <a:endParaRPr lang="en-US" sz="2000" dirty="0" smtClean="0">
              <a:latin typeface="Calibri" panose="020F0502020204030204" pitchFamily="34" charset="0"/>
              <a:ea typeface="Times New Roman" panose="02020603050405020304" pitchFamily="18" charset="0"/>
              <a:cs typeface="Calibri" panose="020F0502020204030204" pitchFamily="34" charset="0"/>
            </a:endParaRPr>
          </a:p>
          <a:p>
            <a:pPr>
              <a:lnSpc>
                <a:spcPct val="115000"/>
              </a:lnSpc>
              <a:spcBef>
                <a:spcPts val="500"/>
              </a:spcBef>
              <a:spcAft>
                <a:spcPts val="1000"/>
              </a:spcAft>
            </a:pPr>
            <a:r>
              <a:rPr lang="en-US" sz="1800" dirty="0" smtClean="0">
                <a:latin typeface="Calibri" panose="020F0502020204030204" pitchFamily="34" charset="0"/>
                <a:ea typeface="Times New Roman" panose="02020603050405020304" pitchFamily="18" charset="0"/>
                <a:cs typeface="Calibri" panose="020F0502020204030204" pitchFamily="34" charset="0"/>
              </a:rPr>
              <a:t>Total </a:t>
            </a:r>
            <a:r>
              <a:rPr lang="en-US" sz="1800" dirty="0">
                <a:latin typeface="Calibri" panose="020F0502020204030204" pitchFamily="34" charset="0"/>
                <a:ea typeface="Times New Roman" panose="02020603050405020304" pitchFamily="18" charset="0"/>
                <a:cs typeface="Calibri" panose="020F0502020204030204" pitchFamily="34" charset="0"/>
              </a:rPr>
              <a:t>Project Costs                          Sponsor Share                      </a:t>
            </a:r>
            <a:r>
              <a:rPr lang="en-US" sz="1800" dirty="0" smtClean="0">
                <a:latin typeface="Calibri" panose="020F0502020204030204" pitchFamily="34" charset="0"/>
                <a:ea typeface="Times New Roman" panose="02020603050405020304" pitchFamily="18" charset="0"/>
                <a:cs typeface="Calibri" panose="020F0502020204030204" pitchFamily="34" charset="0"/>
              </a:rPr>
              <a:t>            </a:t>
            </a:r>
            <a:r>
              <a:rPr lang="en-US" sz="1800" dirty="0">
                <a:latin typeface="Calibri" panose="020F0502020204030204" pitchFamily="34" charset="0"/>
                <a:ea typeface="Times New Roman" panose="02020603050405020304" pitchFamily="18" charset="0"/>
                <a:cs typeface="Calibri" panose="020F0502020204030204" pitchFamily="34" charset="0"/>
              </a:rPr>
              <a:t>Cost Share amount</a:t>
            </a:r>
            <a:endParaRPr lang="en-US" sz="1800" dirty="0">
              <a:latin typeface="Calibri" panose="020F0502020204030204" pitchFamily="34" charset="0"/>
              <a:cs typeface="Calibri" panose="020F0502020204030204" pitchFamily="34" charset="0"/>
            </a:endParaRPr>
          </a:p>
        </p:txBody>
      </p:sp>
      <p:sp>
        <p:nvSpPr>
          <p:cNvPr id="9" name="TextBox 8"/>
          <p:cNvSpPr txBox="1"/>
          <p:nvPr/>
        </p:nvSpPr>
        <p:spPr>
          <a:xfrm>
            <a:off x="6830408" y="2493301"/>
            <a:ext cx="1462566" cy="523220"/>
          </a:xfrm>
          <a:prstGeom prst="rect">
            <a:avLst/>
          </a:prstGeom>
          <a:noFill/>
        </p:spPr>
        <p:txBody>
          <a:bodyPr wrap="square" rtlCol="0">
            <a:spAutoFit/>
          </a:bodyPr>
          <a:lstStyle/>
          <a:p>
            <a:r>
              <a:rPr lang="en-US" sz="2800" dirty="0" smtClean="0">
                <a:solidFill>
                  <a:srgbClr val="FF0000"/>
                </a:solidFill>
                <a:latin typeface="Calibri" panose="020F0502020204030204" pitchFamily="34" charset="0"/>
                <a:cs typeface="Calibri" panose="020F0502020204030204" pitchFamily="34" charset="0"/>
              </a:rPr>
              <a:t>$25,000</a:t>
            </a:r>
            <a:endParaRPr lang="en-US" sz="2800" dirty="0">
              <a:solidFill>
                <a:srgbClr val="FF0000"/>
              </a:solidFill>
              <a:latin typeface="Calibri" panose="020F0502020204030204" pitchFamily="34" charset="0"/>
              <a:cs typeface="Calibri" panose="020F0502020204030204" pitchFamily="34" charset="0"/>
            </a:endParaRPr>
          </a:p>
        </p:txBody>
      </p:sp>
      <p:sp>
        <p:nvSpPr>
          <p:cNvPr id="10" name="TextBox 9"/>
          <p:cNvSpPr txBox="1"/>
          <p:nvPr/>
        </p:nvSpPr>
        <p:spPr>
          <a:xfrm>
            <a:off x="4753984" y="4273876"/>
            <a:ext cx="1462566" cy="523220"/>
          </a:xfrm>
          <a:prstGeom prst="rect">
            <a:avLst/>
          </a:prstGeom>
          <a:noFill/>
        </p:spPr>
        <p:txBody>
          <a:bodyPr wrap="square" rtlCol="0">
            <a:spAutoFit/>
          </a:bodyPr>
          <a:lstStyle/>
          <a:p>
            <a:r>
              <a:rPr lang="en-US" sz="2800" dirty="0" smtClean="0">
                <a:solidFill>
                  <a:srgbClr val="FF0000"/>
                </a:solidFill>
                <a:latin typeface="Calibri" panose="020F0502020204030204" pitchFamily="34" charset="0"/>
                <a:cs typeface="Calibri" panose="020F0502020204030204" pitchFamily="34" charset="0"/>
              </a:rPr>
              <a:t>$25,000</a:t>
            </a:r>
            <a:endParaRPr lang="en-US" sz="2800" dirty="0">
              <a:solidFill>
                <a:srgbClr val="FF0000"/>
              </a:solidFill>
              <a:latin typeface="Calibri" panose="020F0502020204030204" pitchFamily="34" charset="0"/>
              <a:cs typeface="Calibri" panose="020F0502020204030204" pitchFamily="34" charset="0"/>
            </a:endParaRPr>
          </a:p>
        </p:txBody>
      </p:sp>
      <p:sp>
        <p:nvSpPr>
          <p:cNvPr id="12" name="TextBox 11"/>
          <p:cNvSpPr txBox="1"/>
          <p:nvPr/>
        </p:nvSpPr>
        <p:spPr>
          <a:xfrm>
            <a:off x="7879317" y="4238322"/>
            <a:ext cx="1462566" cy="523220"/>
          </a:xfrm>
          <a:prstGeom prst="rect">
            <a:avLst/>
          </a:prstGeom>
          <a:noFill/>
        </p:spPr>
        <p:txBody>
          <a:bodyPr wrap="square" rtlCol="0">
            <a:spAutoFit/>
          </a:bodyPr>
          <a:lstStyle/>
          <a:p>
            <a:r>
              <a:rPr lang="en-US" sz="2800" dirty="0" smtClean="0">
                <a:solidFill>
                  <a:srgbClr val="FF0000"/>
                </a:solidFill>
                <a:latin typeface="Calibri" panose="020F0502020204030204" pitchFamily="34" charset="0"/>
                <a:cs typeface="Calibri" panose="020F0502020204030204" pitchFamily="34" charset="0"/>
              </a:rPr>
              <a:t>$5,000</a:t>
            </a:r>
            <a:endParaRPr lang="en-US" sz="2800" dirty="0">
              <a:solidFill>
                <a:srgbClr val="FF0000"/>
              </a:solidFill>
              <a:latin typeface="Calibri" panose="020F0502020204030204" pitchFamily="34" charset="0"/>
              <a:cs typeface="Calibri" panose="020F0502020204030204" pitchFamily="34" charset="0"/>
            </a:endParaRPr>
          </a:p>
        </p:txBody>
      </p:sp>
      <p:sp>
        <p:nvSpPr>
          <p:cNvPr id="13" name="TextBox 12"/>
          <p:cNvSpPr txBox="1"/>
          <p:nvPr/>
        </p:nvSpPr>
        <p:spPr>
          <a:xfrm>
            <a:off x="4653583" y="3280128"/>
            <a:ext cx="1144865" cy="338554"/>
          </a:xfrm>
          <a:prstGeom prst="rect">
            <a:avLst/>
          </a:prstGeom>
          <a:noFill/>
        </p:spPr>
        <p:txBody>
          <a:bodyPr wrap="none" rtlCol="0">
            <a:spAutoFit/>
          </a:bodyPr>
          <a:lstStyle/>
          <a:p>
            <a:r>
              <a:rPr lang="en-US" sz="1600" dirty="0" smtClean="0">
                <a:latin typeface="Calibri" panose="020F0502020204030204" pitchFamily="34" charset="0"/>
                <a:cs typeface="Calibri" panose="020F0502020204030204" pitchFamily="34" charset="0"/>
              </a:rPr>
              <a:t>1.costshare</a:t>
            </a:r>
            <a:endParaRPr lang="en-US" sz="1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9624065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9" name="Shape 9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39</a:t>
            </a:fld>
            <a:endParaRPr lang="en-US" sz="1800" dirty="0">
              <a:solidFill>
                <a:srgbClr val="888888"/>
              </a:solidFill>
              <a:latin typeface="Calibri"/>
              <a:ea typeface="Calibri"/>
              <a:cs typeface="Calibri"/>
              <a:sym typeface="Calibri"/>
            </a:endParaRPr>
          </a:p>
        </p:txBody>
      </p:sp>
      <p:sp>
        <p:nvSpPr>
          <p:cNvPr id="6" name="Round Same Side Corner Rectangle 5"/>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7" name="Title 1"/>
          <p:cNvSpPr txBox="1">
            <a:spLocks/>
          </p:cNvSpPr>
          <p:nvPr/>
        </p:nvSpPr>
        <p:spPr>
          <a:xfrm>
            <a:off x="604684" y="109368"/>
            <a:ext cx="10749115"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Comparing Examples</a:t>
            </a:r>
            <a:endParaRPr lang="en-US" sz="3000" dirty="0">
              <a:solidFill>
                <a:srgbClr val="002060"/>
              </a:solidFill>
            </a:endParaRPr>
          </a:p>
        </p:txBody>
      </p:sp>
      <p:sp>
        <p:nvSpPr>
          <p:cNvPr id="8" name="Round Same Side Corner Rectangle 7"/>
          <p:cNvSpPr/>
          <p:nvPr/>
        </p:nvSpPr>
        <p:spPr>
          <a:xfrm rot="10800000">
            <a:off x="238638" y="-1"/>
            <a:ext cx="366046" cy="836618"/>
          </a:xfrm>
          <a:prstGeom prst="round2SameRect">
            <a:avLst/>
          </a:prstGeom>
          <a:solidFill>
            <a:schemeClr val="accent5">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3" name="Rectangle 12"/>
          <p:cNvSpPr/>
          <p:nvPr/>
        </p:nvSpPr>
        <p:spPr>
          <a:xfrm>
            <a:off x="1968828" y="1138413"/>
            <a:ext cx="8020825" cy="1384995"/>
          </a:xfrm>
          <a:prstGeom prst="rect">
            <a:avLst/>
          </a:prstGeom>
          <a:solidFill>
            <a:schemeClr val="tx2"/>
          </a:solidFill>
        </p:spPr>
        <p:txBody>
          <a:bodyPr wrap="square">
            <a:spAutoFit/>
          </a:bodyPr>
          <a:lstStyle/>
          <a:p>
            <a:r>
              <a:rPr lang="en-US" sz="2800" dirty="0" smtClean="0">
                <a:latin typeface="Calibri" panose="020F0502020204030204" pitchFamily="34" charset="0"/>
                <a:cs typeface="Calibri" panose="020F0502020204030204" pitchFamily="34" charset="0"/>
              </a:rPr>
              <a:t>In each example we are starting from $30,000 and 20% cost share, but each scenario yielded a different result for how much BU needs to fund</a:t>
            </a:r>
            <a:endParaRPr lang="en-US" sz="2800" b="1" dirty="0">
              <a:latin typeface="Calibri" panose="020F0502020204030204" pitchFamily="34" charset="0"/>
              <a:cs typeface="Calibri" panose="020F0502020204030204" pitchFamily="34" charset="0"/>
            </a:endParaRPr>
          </a:p>
        </p:txBody>
      </p:sp>
      <p:pic>
        <p:nvPicPr>
          <p:cNvPr id="14" name="Picture 13" descr="Can iBooks Work for Distance Learning? [Webinar Recording ..."/>
          <p:cNvPicPr>
            <a:picLocks noChangeAspect="1"/>
          </p:cNvPicPr>
          <p:nvPr/>
        </p:nvPicPr>
        <p:blipFill>
          <a:blip r:embed="rId3">
            <a:extLst>
              <a:ext uri="{BEBA8EAE-BF5A-486C-A8C5-ECC9F3942E4B}">
                <a14:imgProps xmlns:a14="http://schemas.microsoft.com/office/drawing/2010/main">
                  <a14:imgLayer r:embed="rId4">
                    <a14:imgEffect>
                      <a14:artisticCrisscrossEtching/>
                    </a14:imgEffect>
                  </a14:imgLayer>
                </a14:imgProps>
              </a:ext>
              <a:ext uri="{28A0092B-C50C-407E-A947-70E740481C1C}">
                <a14:useLocalDpi xmlns:a14="http://schemas.microsoft.com/office/drawing/2010/main" val="0"/>
              </a:ext>
            </a:extLst>
          </a:blip>
          <a:stretch>
            <a:fillRect/>
          </a:stretch>
        </p:blipFill>
        <p:spPr>
          <a:xfrm>
            <a:off x="604684" y="1053990"/>
            <a:ext cx="1553839" cy="1553839"/>
          </a:xfrm>
          <a:prstGeom prst="rect">
            <a:avLst/>
          </a:prstGeom>
        </p:spPr>
      </p:pic>
      <p:graphicFrame>
        <p:nvGraphicFramePr>
          <p:cNvPr id="2" name="Diagram 1"/>
          <p:cNvGraphicFramePr/>
          <p:nvPr>
            <p:extLst>
              <p:ext uri="{D42A27DB-BD31-4B8C-83A1-F6EECF244321}">
                <p14:modId xmlns:p14="http://schemas.microsoft.com/office/powerpoint/2010/main" val="3501129820"/>
              </p:ext>
            </p:extLst>
          </p:nvPr>
        </p:nvGraphicFramePr>
        <p:xfrm>
          <a:off x="1155378" y="2825201"/>
          <a:ext cx="9647723" cy="253188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3" name="TextBox 2"/>
          <p:cNvSpPr txBox="1"/>
          <p:nvPr/>
        </p:nvSpPr>
        <p:spPr>
          <a:xfrm>
            <a:off x="872334" y="5574460"/>
            <a:ext cx="2572378" cy="307777"/>
          </a:xfrm>
          <a:prstGeom prst="rect">
            <a:avLst/>
          </a:prstGeom>
          <a:noFill/>
        </p:spPr>
        <p:txBody>
          <a:bodyPr wrap="square" rtlCol="0">
            <a:spAutoFit/>
          </a:bodyPr>
          <a:lstStyle/>
          <a:p>
            <a:r>
              <a:rPr lang="en-US" dirty="0" smtClean="0"/>
              <a:t>Language makes a difference!</a:t>
            </a:r>
            <a:endParaRPr lang="en-US" dirty="0"/>
          </a:p>
        </p:txBody>
      </p:sp>
    </p:spTree>
    <p:extLst>
      <p:ext uri="{BB962C8B-B14F-4D97-AF65-F5344CB8AC3E}">
        <p14:creationId xmlns:p14="http://schemas.microsoft.com/office/powerpoint/2010/main" val="83813108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9" name="Shape 9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40</a:t>
            </a:fld>
            <a:endParaRPr lang="en-US" sz="1800" dirty="0">
              <a:solidFill>
                <a:srgbClr val="888888"/>
              </a:solidFill>
              <a:latin typeface="Calibri"/>
              <a:ea typeface="Calibri"/>
              <a:cs typeface="Calibri"/>
              <a:sym typeface="Calibri"/>
            </a:endParaRPr>
          </a:p>
        </p:txBody>
      </p:sp>
      <p:sp>
        <p:nvSpPr>
          <p:cNvPr id="6" name="Round Same Side Corner Rectangle 5"/>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7" name="Title 1"/>
          <p:cNvSpPr txBox="1">
            <a:spLocks/>
          </p:cNvSpPr>
          <p:nvPr/>
        </p:nvSpPr>
        <p:spPr>
          <a:xfrm>
            <a:off x="604684" y="109368"/>
            <a:ext cx="7120419"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Calculating cost share tips</a:t>
            </a:r>
            <a:endParaRPr lang="en-US" sz="3000" dirty="0">
              <a:solidFill>
                <a:srgbClr val="002060"/>
              </a:solidFill>
            </a:endParaRPr>
          </a:p>
        </p:txBody>
      </p:sp>
      <p:sp>
        <p:nvSpPr>
          <p:cNvPr id="8" name="Round Same Side Corner Rectangle 7"/>
          <p:cNvSpPr/>
          <p:nvPr/>
        </p:nvSpPr>
        <p:spPr>
          <a:xfrm rot="10800000">
            <a:off x="238638" y="-1"/>
            <a:ext cx="366046" cy="836618"/>
          </a:xfrm>
          <a:prstGeom prst="round2SameRect">
            <a:avLst/>
          </a:prstGeom>
          <a:solidFill>
            <a:schemeClr val="accent5">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3" name="Rectangle 12"/>
          <p:cNvSpPr/>
          <p:nvPr/>
        </p:nvSpPr>
        <p:spPr>
          <a:xfrm>
            <a:off x="614678" y="1217992"/>
            <a:ext cx="10279293" cy="3166251"/>
          </a:xfrm>
          <a:prstGeom prst="rect">
            <a:avLst/>
          </a:prstGeom>
        </p:spPr>
        <p:txBody>
          <a:bodyPr wrap="square">
            <a:spAutoFit/>
          </a:bodyPr>
          <a:lstStyle/>
          <a:p>
            <a:pPr marL="571500" indent="-342900">
              <a:lnSpc>
                <a:spcPct val="107000"/>
              </a:lnSpc>
              <a:spcAft>
                <a:spcPts val="800"/>
              </a:spcAft>
              <a:buFont typeface="Arial" panose="020B0604020202020204" pitchFamily="34" charset="0"/>
              <a:buChar char="•"/>
            </a:pPr>
            <a:r>
              <a:rPr lang="en-US" sz="2800" dirty="0" smtClean="0">
                <a:latin typeface="Calibri" panose="020F0502020204030204" pitchFamily="34" charset="0"/>
                <a:ea typeface="Calibri" panose="020F0502020204030204" pitchFamily="34" charset="0"/>
                <a:cs typeface="Calibri" panose="020F0502020204030204" pitchFamily="34" charset="0"/>
              </a:rPr>
              <a:t>The Sponsor will say if the cost share is a percentage of total project costs or sponsor contribution, if in doubt ask the sponsor.</a:t>
            </a:r>
          </a:p>
          <a:p>
            <a:pPr marL="571500" indent="-342900">
              <a:lnSpc>
                <a:spcPct val="107000"/>
              </a:lnSpc>
              <a:spcAft>
                <a:spcPts val="800"/>
              </a:spcAft>
              <a:buFont typeface="Arial" panose="020B0604020202020204" pitchFamily="34" charset="0"/>
              <a:buChar char="•"/>
            </a:pPr>
            <a:endParaRPr lang="en-US" sz="2800" dirty="0" smtClean="0">
              <a:latin typeface="Calibri" panose="020F0502020204030204" pitchFamily="34" charset="0"/>
              <a:ea typeface="Calibri" panose="020F0502020204030204" pitchFamily="34" charset="0"/>
              <a:cs typeface="Calibri" panose="020F0502020204030204" pitchFamily="34" charset="0"/>
            </a:endParaRPr>
          </a:p>
          <a:p>
            <a:pPr marL="571500" indent="-342900">
              <a:lnSpc>
                <a:spcPct val="107000"/>
              </a:lnSpc>
              <a:spcAft>
                <a:spcPts val="800"/>
              </a:spcAft>
              <a:buFont typeface="Arial" panose="020B0604020202020204" pitchFamily="34" charset="0"/>
              <a:buChar char="•"/>
            </a:pPr>
            <a:r>
              <a:rPr lang="en-US" sz="2800" b="1" dirty="0">
                <a:latin typeface="Calibri" panose="020F0502020204030204" pitchFamily="34" charset="0"/>
                <a:ea typeface="Calibri" panose="020F0502020204030204" pitchFamily="34" charset="0"/>
                <a:cs typeface="Calibri" panose="020F0502020204030204" pitchFamily="34" charset="0"/>
              </a:rPr>
              <a:t>%</a:t>
            </a:r>
            <a:r>
              <a:rPr lang="en-US" sz="2800" dirty="0">
                <a:latin typeface="Calibri" panose="020F0502020204030204" pitchFamily="34" charset="0"/>
                <a:ea typeface="Calibri" panose="020F0502020204030204" pitchFamily="34" charset="0"/>
                <a:cs typeface="Calibri" panose="020F0502020204030204" pitchFamily="34" charset="0"/>
              </a:rPr>
              <a:t> v $: To avoid confusion, we recommend committing a total dollar amount, not a percentage, when </a:t>
            </a:r>
            <a:r>
              <a:rPr lang="en-US" sz="2800" dirty="0" smtClean="0">
                <a:latin typeface="Calibri" panose="020F0502020204030204" pitchFamily="34" charset="0"/>
                <a:ea typeface="Calibri" panose="020F0502020204030204" pitchFamily="34" charset="0"/>
                <a:cs typeface="Calibri" panose="020F0502020204030204" pitchFamily="34" charset="0"/>
              </a:rPr>
              <a:t>applicable </a:t>
            </a:r>
            <a:endParaRPr lang="en-US" sz="2800" dirty="0">
              <a:latin typeface="Calibri" panose="020F0502020204030204" pitchFamily="34" charset="0"/>
              <a:ea typeface="Calibri" panose="020F0502020204030204" pitchFamily="34" charset="0"/>
              <a:cs typeface="Calibri" panose="020F0502020204030204" pitchFamily="34" charset="0"/>
            </a:endParaRPr>
          </a:p>
          <a:p>
            <a:pPr marL="571500" indent="-342900">
              <a:lnSpc>
                <a:spcPct val="107000"/>
              </a:lnSpc>
              <a:spcAft>
                <a:spcPts val="800"/>
              </a:spcAft>
              <a:buFont typeface="Arial" panose="020B0604020202020204" pitchFamily="34" charset="0"/>
              <a:buChar char="•"/>
            </a:pPr>
            <a:endParaRPr lang="en-US" sz="28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0772665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9" name="Shape 9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41</a:t>
            </a:fld>
            <a:endParaRPr lang="en-US" sz="1800" dirty="0">
              <a:solidFill>
                <a:srgbClr val="888888"/>
              </a:solidFill>
              <a:latin typeface="Calibri"/>
              <a:ea typeface="Calibri"/>
              <a:cs typeface="Calibri"/>
              <a:sym typeface="Calibri"/>
            </a:endParaRPr>
          </a:p>
        </p:txBody>
      </p:sp>
      <p:sp>
        <p:nvSpPr>
          <p:cNvPr id="6" name="Round Same Side Corner Rectangle 5"/>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7" name="Title 1"/>
          <p:cNvSpPr txBox="1">
            <a:spLocks/>
          </p:cNvSpPr>
          <p:nvPr/>
        </p:nvSpPr>
        <p:spPr>
          <a:xfrm>
            <a:off x="604684" y="109368"/>
            <a:ext cx="7120419"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Poll Question</a:t>
            </a:r>
            <a:endParaRPr lang="en-US" sz="3000" dirty="0">
              <a:solidFill>
                <a:srgbClr val="002060"/>
              </a:solidFill>
            </a:endParaRPr>
          </a:p>
        </p:txBody>
      </p:sp>
      <p:sp>
        <p:nvSpPr>
          <p:cNvPr id="8" name="Round Same Side Corner Rectangle 7"/>
          <p:cNvSpPr/>
          <p:nvPr/>
        </p:nvSpPr>
        <p:spPr>
          <a:xfrm rot="10800000">
            <a:off x="238638" y="-1"/>
            <a:ext cx="366046" cy="836618"/>
          </a:xfrm>
          <a:prstGeom prst="round2SameRect">
            <a:avLst/>
          </a:prstGeom>
          <a:solidFill>
            <a:schemeClr val="accent5">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3" name="Rectangle 12"/>
          <p:cNvSpPr/>
          <p:nvPr/>
        </p:nvSpPr>
        <p:spPr>
          <a:xfrm>
            <a:off x="614678" y="1217992"/>
            <a:ext cx="10279293" cy="1116972"/>
          </a:xfrm>
          <a:prstGeom prst="rect">
            <a:avLst/>
          </a:prstGeom>
        </p:spPr>
        <p:txBody>
          <a:bodyPr wrap="square">
            <a:spAutoFit/>
          </a:bodyPr>
          <a:lstStyle/>
          <a:p>
            <a:pPr marL="571500" indent="-342900">
              <a:lnSpc>
                <a:spcPct val="107000"/>
              </a:lnSpc>
              <a:spcAft>
                <a:spcPts val="800"/>
              </a:spcAft>
              <a:buFont typeface="Arial" panose="020B0604020202020204" pitchFamily="34" charset="0"/>
              <a:buChar char="•"/>
            </a:pPr>
            <a:r>
              <a:rPr lang="en-US" sz="2800" dirty="0" smtClean="0">
                <a:latin typeface="Calibri" panose="020F0502020204030204" pitchFamily="34" charset="0"/>
                <a:ea typeface="Calibri" panose="020F0502020204030204" pitchFamily="34" charset="0"/>
                <a:cs typeface="Calibri" panose="020F0502020204030204" pitchFamily="34" charset="0"/>
              </a:rPr>
              <a:t>Do folks need a quick 5 minute break?</a:t>
            </a:r>
            <a:endParaRPr lang="en-US" sz="2800" dirty="0">
              <a:latin typeface="Calibri" panose="020F0502020204030204" pitchFamily="34" charset="0"/>
              <a:ea typeface="Calibri" panose="020F0502020204030204" pitchFamily="34" charset="0"/>
              <a:cs typeface="Calibri" panose="020F0502020204030204" pitchFamily="34" charset="0"/>
            </a:endParaRPr>
          </a:p>
          <a:p>
            <a:pPr marL="571500" indent="-342900">
              <a:lnSpc>
                <a:spcPct val="107000"/>
              </a:lnSpc>
              <a:spcAft>
                <a:spcPts val="800"/>
              </a:spcAft>
              <a:buFont typeface="Arial" panose="020B0604020202020204" pitchFamily="34" charset="0"/>
              <a:buChar char="•"/>
            </a:pPr>
            <a:endParaRPr lang="en-US" sz="28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3237233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9" name="Shape 9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42</a:t>
            </a:fld>
            <a:endParaRPr lang="en-US" sz="1800" dirty="0">
              <a:solidFill>
                <a:srgbClr val="888888"/>
              </a:solidFill>
              <a:latin typeface="Calibri"/>
              <a:ea typeface="Calibri"/>
              <a:cs typeface="Calibri"/>
              <a:sym typeface="Calibri"/>
            </a:endParaRPr>
          </a:p>
        </p:txBody>
      </p:sp>
      <p:sp>
        <p:nvSpPr>
          <p:cNvPr id="6" name="Round Same Side Corner Rectangle 5"/>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7" name="Title 1"/>
          <p:cNvSpPr txBox="1">
            <a:spLocks/>
          </p:cNvSpPr>
          <p:nvPr/>
        </p:nvSpPr>
        <p:spPr>
          <a:xfrm>
            <a:off x="604685" y="109368"/>
            <a:ext cx="3431287"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Proposal budget</a:t>
            </a:r>
            <a:endParaRPr lang="en-US" sz="3000" dirty="0">
              <a:solidFill>
                <a:srgbClr val="002060"/>
              </a:solidFill>
            </a:endParaRPr>
          </a:p>
        </p:txBody>
      </p:sp>
      <p:sp>
        <p:nvSpPr>
          <p:cNvPr id="8" name="Round Same Side Corner Rectangle 7"/>
          <p:cNvSpPr/>
          <p:nvPr/>
        </p:nvSpPr>
        <p:spPr>
          <a:xfrm rot="10800000">
            <a:off x="238638" y="-1"/>
            <a:ext cx="366046" cy="836618"/>
          </a:xfrm>
          <a:prstGeom prst="round2SameRect">
            <a:avLst/>
          </a:prstGeom>
          <a:solidFill>
            <a:schemeClr val="accent5">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9" name="Rectangle 8"/>
          <p:cNvSpPr/>
          <p:nvPr/>
        </p:nvSpPr>
        <p:spPr>
          <a:xfrm>
            <a:off x="238637" y="937518"/>
            <a:ext cx="9311027" cy="421654"/>
          </a:xfrm>
          <a:prstGeom prst="rect">
            <a:avLst/>
          </a:prstGeom>
        </p:spPr>
        <p:txBody>
          <a:bodyPr wrap="square">
            <a:spAutoFit/>
          </a:bodyPr>
          <a:lstStyle/>
          <a:p>
            <a:pPr marL="457200">
              <a:lnSpc>
                <a:spcPct val="107000"/>
              </a:lnSpc>
            </a:pPr>
            <a:r>
              <a:rPr lang="en-US" sz="2000" dirty="0" smtClean="0">
                <a:latin typeface="Calibri" panose="020F0502020204030204" pitchFamily="34" charset="0"/>
                <a:ea typeface="Calibri" panose="020F0502020204030204" pitchFamily="34" charset="0"/>
                <a:cs typeface="Times New Roman" panose="02020603050405020304" pitchFamily="18" charset="0"/>
              </a:rPr>
              <a:t>Prepare cost sharing budget in same level of detail as sponsor-requested budget</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angle 2"/>
          <p:cNvSpPr/>
          <p:nvPr/>
        </p:nvSpPr>
        <p:spPr>
          <a:xfrm>
            <a:off x="919339" y="5349605"/>
            <a:ext cx="4255495" cy="523220"/>
          </a:xfrm>
          <a:prstGeom prst="rect">
            <a:avLst/>
          </a:prstGeom>
        </p:spPr>
        <p:txBody>
          <a:bodyPr wrap="square">
            <a:spAutoFit/>
          </a:bodyPr>
          <a:lstStyle/>
          <a:p>
            <a:r>
              <a:rPr lang="en-US" dirty="0">
                <a:hlinkClick r:id="rId3"/>
              </a:rPr>
              <a:t>http://www.bu.edu/researchsupport/files/2019/10/PSF_10.01.19v2.pdf</a:t>
            </a:r>
            <a:endParaRPr lang="en-US" dirty="0"/>
          </a:p>
        </p:txBody>
      </p:sp>
      <p:pic>
        <p:nvPicPr>
          <p:cNvPr id="4" name="Picture 3"/>
          <p:cNvPicPr>
            <a:picLocks noChangeAspect="1"/>
          </p:cNvPicPr>
          <p:nvPr/>
        </p:nvPicPr>
        <p:blipFill>
          <a:blip r:embed="rId4"/>
          <a:stretch>
            <a:fillRect/>
          </a:stretch>
        </p:blipFill>
        <p:spPr>
          <a:xfrm>
            <a:off x="919339" y="2127405"/>
            <a:ext cx="4769459" cy="2295525"/>
          </a:xfrm>
          <a:prstGeom prst="rect">
            <a:avLst/>
          </a:prstGeom>
          <a:ln>
            <a:noFill/>
          </a:ln>
          <a:effectLst>
            <a:outerShdw blurRad="190500" algn="tl" rotWithShape="0">
              <a:srgbClr val="000000">
                <a:alpha val="70000"/>
              </a:srgbClr>
            </a:outerShdw>
          </a:effectLst>
        </p:spPr>
      </p:pic>
      <p:sp>
        <p:nvSpPr>
          <p:cNvPr id="5" name="Rectangle 4"/>
          <p:cNvSpPr/>
          <p:nvPr/>
        </p:nvSpPr>
        <p:spPr>
          <a:xfrm>
            <a:off x="6765235" y="5349605"/>
            <a:ext cx="4078357" cy="523220"/>
          </a:xfrm>
          <a:prstGeom prst="rect">
            <a:avLst/>
          </a:prstGeom>
        </p:spPr>
        <p:txBody>
          <a:bodyPr wrap="square">
            <a:spAutoFit/>
          </a:bodyPr>
          <a:lstStyle/>
          <a:p>
            <a:r>
              <a:rPr lang="en-US" dirty="0">
                <a:hlinkClick r:id="rId5"/>
              </a:rPr>
              <a:t>http://</a:t>
            </a:r>
            <a:r>
              <a:rPr lang="en-US" dirty="0" smtClean="0">
                <a:hlinkClick r:id="rId5"/>
              </a:rPr>
              <a:t>www.bu.edu/researchsupport/files/2016/12/Cost-Share-Budget-Worksheet_9.1.16-2.xlsx</a:t>
            </a:r>
            <a:r>
              <a:rPr lang="en-US" dirty="0" smtClean="0"/>
              <a:t> </a:t>
            </a:r>
            <a:endParaRPr lang="en-US" dirty="0"/>
          </a:p>
        </p:txBody>
      </p:sp>
      <p:pic>
        <p:nvPicPr>
          <p:cNvPr id="10" name="Picture 9"/>
          <p:cNvPicPr>
            <a:picLocks noChangeAspect="1"/>
          </p:cNvPicPr>
          <p:nvPr/>
        </p:nvPicPr>
        <p:blipFill>
          <a:blip r:embed="rId6"/>
          <a:stretch>
            <a:fillRect/>
          </a:stretch>
        </p:blipFill>
        <p:spPr>
          <a:xfrm>
            <a:off x="1297104" y="4080958"/>
            <a:ext cx="4733295" cy="922484"/>
          </a:xfrm>
          <a:prstGeom prst="rect">
            <a:avLst/>
          </a:prstGeom>
          <a:ln>
            <a:noFill/>
          </a:ln>
          <a:effectLst>
            <a:outerShdw blurRad="190500" algn="tl" rotWithShape="0">
              <a:srgbClr val="000000">
                <a:alpha val="70000"/>
              </a:srgbClr>
            </a:outerShdw>
          </a:effectLst>
        </p:spPr>
      </p:pic>
      <p:pic>
        <p:nvPicPr>
          <p:cNvPr id="11" name="Picture 10"/>
          <p:cNvPicPr>
            <a:picLocks noChangeAspect="1"/>
          </p:cNvPicPr>
          <p:nvPr/>
        </p:nvPicPr>
        <p:blipFill>
          <a:blip r:embed="rId7"/>
          <a:stretch>
            <a:fillRect/>
          </a:stretch>
        </p:blipFill>
        <p:spPr>
          <a:xfrm>
            <a:off x="6765235" y="2088938"/>
            <a:ext cx="3927740" cy="2860602"/>
          </a:xfrm>
          <a:prstGeom prst="rect">
            <a:avLst/>
          </a:prstGeom>
          <a:ln>
            <a:noFill/>
          </a:ln>
          <a:effectLst>
            <a:outerShdw blurRad="190500" algn="tl" rotWithShape="0">
              <a:srgbClr val="000000">
                <a:alpha val="70000"/>
              </a:srgbClr>
            </a:outerShdw>
          </a:effectLst>
        </p:spPr>
      </p:pic>
      <p:sp>
        <p:nvSpPr>
          <p:cNvPr id="13" name="Rectangle 1"/>
          <p:cNvSpPr>
            <a:spLocks noChangeArrowheads="1"/>
          </p:cNvSpPr>
          <p:nvPr/>
        </p:nvSpPr>
        <p:spPr bwMode="auto">
          <a:xfrm>
            <a:off x="1063585" y="1613960"/>
            <a:ext cx="374695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r>
              <a:rPr kumimoji="0" lang="en-US" altLang="en-US" sz="2000" b="0" i="0" u="none" strike="noStrike" cap="none" normalizeH="0" baseline="0" dirty="0" smtClean="0">
                <a:ln>
                  <a:noFill/>
                </a:ln>
                <a:solidFill>
                  <a:schemeClr val="tx1"/>
                </a:solidFill>
                <a:effectLst/>
                <a:latin typeface="Open Sans Extrabold" panose="020B0906030804020204" pitchFamily="34" charset="0"/>
                <a:ea typeface="Open Sans Extrabold" panose="020B0906030804020204" pitchFamily="34" charset="0"/>
                <a:cs typeface="Open Sans Extrabold" panose="020B0906030804020204" pitchFamily="34" charset="0"/>
              </a:rPr>
              <a:t>Proposal Summary form</a:t>
            </a:r>
            <a:endParaRPr kumimoji="0" lang="en-US" altLang="en-US" sz="3600" b="0" i="0" u="none" strike="noStrike" cap="none" normalizeH="0" baseline="0" dirty="0" smtClean="0">
              <a:ln>
                <a:noFill/>
              </a:ln>
              <a:solidFill>
                <a:schemeClr val="tx1"/>
              </a:solidFill>
              <a:effectLst/>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14" name="Rectangle 1"/>
          <p:cNvSpPr>
            <a:spLocks noChangeArrowheads="1"/>
          </p:cNvSpPr>
          <p:nvPr/>
        </p:nvSpPr>
        <p:spPr bwMode="auto">
          <a:xfrm>
            <a:off x="6737123" y="1642647"/>
            <a:ext cx="427543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r>
              <a:rPr kumimoji="0" lang="en-US" altLang="en-US" sz="2000" b="0" i="0" u="none" strike="noStrike" cap="none" normalizeH="0" baseline="0" dirty="0" smtClean="0">
                <a:ln>
                  <a:noFill/>
                </a:ln>
                <a:solidFill>
                  <a:schemeClr val="tx1"/>
                </a:solidFill>
                <a:effectLst/>
                <a:latin typeface="Open Sans Extrabold" panose="020B0906030804020204" pitchFamily="34" charset="0"/>
                <a:ea typeface="Open Sans Extrabold" panose="020B0906030804020204" pitchFamily="34" charset="0"/>
                <a:cs typeface="Open Sans Extrabold" panose="020B0906030804020204" pitchFamily="34" charset="0"/>
              </a:rPr>
              <a:t>Cost share budget worksheet</a:t>
            </a:r>
            <a:endParaRPr kumimoji="0" lang="en-US" altLang="en-US" sz="3600" b="0" i="0" u="none" strike="noStrike" cap="none" normalizeH="0" baseline="0" dirty="0" smtClean="0">
              <a:ln>
                <a:noFill/>
              </a:ln>
              <a:solidFill>
                <a:schemeClr val="tx1"/>
              </a:solidFill>
              <a:effectLst/>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Tree>
    <p:extLst>
      <p:ext uri="{BB962C8B-B14F-4D97-AF65-F5344CB8AC3E}">
        <p14:creationId xmlns:p14="http://schemas.microsoft.com/office/powerpoint/2010/main" val="156461711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43</a:t>
            </a:fld>
            <a:endParaRPr lang="en-US" sz="1800" dirty="0">
              <a:solidFill>
                <a:srgbClr val="888888"/>
              </a:solidFill>
              <a:latin typeface="Calibri"/>
              <a:ea typeface="Calibri"/>
              <a:cs typeface="Calibri"/>
              <a:sym typeface="Calibri"/>
            </a:endParaRPr>
          </a:p>
        </p:txBody>
      </p:sp>
      <p:sp>
        <p:nvSpPr>
          <p:cNvPr id="3" name="Rectangle 2"/>
          <p:cNvSpPr/>
          <p:nvPr/>
        </p:nvSpPr>
        <p:spPr>
          <a:xfrm>
            <a:off x="1265490" y="997635"/>
            <a:ext cx="9305317" cy="750975"/>
          </a:xfrm>
          <a:prstGeom prst="rect">
            <a:avLst/>
          </a:prstGeom>
          <a:solidFill>
            <a:schemeClr val="accent4">
              <a:lumMod val="20000"/>
              <a:lumOff val="80000"/>
            </a:schemeClr>
          </a:solidFill>
        </p:spPr>
        <p:txBody>
          <a:bodyPr wrap="square">
            <a:spAutoFit/>
          </a:bodyPr>
          <a:lstStyle/>
          <a:p>
            <a:pPr lvl="0">
              <a:lnSpc>
                <a:spcPct val="107000"/>
              </a:lnSpc>
              <a:spcAft>
                <a:spcPts val="800"/>
              </a:spcAft>
            </a:pPr>
            <a:r>
              <a:rPr lang="en-US" sz="2000" dirty="0">
                <a:latin typeface="Cooper Black" panose="0208090404030B020404" pitchFamily="18" charset="0"/>
                <a:ea typeface="Calibri" panose="020F0502020204030204" pitchFamily="34" charset="0"/>
                <a:cs typeface="Times New Roman" panose="02020603050405020304" pitchFamily="18" charset="0"/>
              </a:rPr>
              <a:t>When personnel is written into a grant proposal and effort is quantified, it is committing their effort to the </a:t>
            </a:r>
            <a:r>
              <a:rPr lang="en-US" sz="2000" dirty="0" smtClean="0">
                <a:latin typeface="Cooper Black" panose="0208090404030B020404" pitchFamily="18" charset="0"/>
                <a:ea typeface="Calibri" panose="020F0502020204030204" pitchFamily="34" charset="0"/>
                <a:cs typeface="Times New Roman" panose="02020603050405020304" pitchFamily="18" charset="0"/>
              </a:rPr>
              <a:t>sponsor.</a:t>
            </a:r>
            <a:endParaRPr lang="en-US" sz="2000" dirty="0">
              <a:latin typeface="Cooper Black" panose="0208090404030B020404" pitchFamily="18" charset="0"/>
              <a:ea typeface="Calibri" panose="020F0502020204030204" pitchFamily="34" charset="0"/>
              <a:cs typeface="Times New Roman" panose="02020603050405020304" pitchFamily="18" charset="0"/>
            </a:endParaRPr>
          </a:p>
        </p:txBody>
      </p:sp>
      <p:sp>
        <p:nvSpPr>
          <p:cNvPr id="8" name="Round Same Side Corner Rectangle 7"/>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10" name="Title 1"/>
          <p:cNvSpPr txBox="1">
            <a:spLocks/>
          </p:cNvSpPr>
          <p:nvPr/>
        </p:nvSpPr>
        <p:spPr>
          <a:xfrm>
            <a:off x="604685" y="109368"/>
            <a:ext cx="5261277"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Proposing effort – best practice </a:t>
            </a:r>
            <a:endParaRPr lang="en-US" sz="3000" dirty="0">
              <a:solidFill>
                <a:srgbClr val="002060"/>
              </a:solidFill>
            </a:endParaRPr>
          </a:p>
        </p:txBody>
      </p:sp>
      <p:sp>
        <p:nvSpPr>
          <p:cNvPr id="11" name="Round Same Side Corner Rectangle 10"/>
          <p:cNvSpPr/>
          <p:nvPr/>
        </p:nvSpPr>
        <p:spPr>
          <a:xfrm rot="10800000">
            <a:off x="238638" y="-1"/>
            <a:ext cx="366046" cy="836618"/>
          </a:xfrm>
          <a:prstGeom prst="round2SameRect">
            <a:avLst/>
          </a:prstGeom>
          <a:solidFill>
            <a:schemeClr val="accent5">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6" name="Rectangle 5"/>
          <p:cNvSpPr/>
          <p:nvPr/>
        </p:nvSpPr>
        <p:spPr>
          <a:xfrm>
            <a:off x="565006" y="2862334"/>
            <a:ext cx="5661623" cy="2602764"/>
          </a:xfrm>
          <a:prstGeom prst="rect">
            <a:avLst/>
          </a:prstGeom>
        </p:spPr>
        <p:txBody>
          <a:bodyPr wrap="square">
            <a:spAutoFit/>
          </a:bodyPr>
          <a:lstStyle/>
          <a:p>
            <a:pPr>
              <a:lnSpc>
                <a:spcPct val="107000"/>
              </a:lnSpc>
              <a:spcAft>
                <a:spcPts val="800"/>
              </a:spcAft>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2000" dirty="0">
                <a:latin typeface="Calibri" panose="020F0502020204030204" pitchFamily="34" charset="0"/>
                <a:ea typeface="Calibri" panose="020F0502020204030204" pitchFamily="34" charset="0"/>
                <a:cs typeface="Times New Roman" panose="02020603050405020304" pitchFamily="18" charset="0"/>
              </a:rPr>
              <a:t>If </a:t>
            </a:r>
            <a:r>
              <a:rPr lang="en-US" sz="2000" b="1" dirty="0">
                <a:latin typeface="Calibri" panose="020F0502020204030204" pitchFamily="34" charset="0"/>
                <a:ea typeface="Calibri" panose="020F0502020204030204" pitchFamily="34" charset="0"/>
                <a:cs typeface="Times New Roman" panose="02020603050405020304" pitchFamily="18" charset="0"/>
              </a:rPr>
              <a:t>not</a:t>
            </a:r>
            <a:r>
              <a:rPr lang="en-US" sz="2000" dirty="0">
                <a:latin typeface="Calibri" panose="020F0502020204030204" pitchFamily="34" charset="0"/>
                <a:ea typeface="Calibri" panose="020F0502020204030204" pitchFamily="34" charset="0"/>
                <a:cs typeface="Times New Roman" panose="02020603050405020304" pitchFamily="18" charset="0"/>
              </a:rPr>
              <a:t> requesting salary use phrases like:</a:t>
            </a:r>
          </a:p>
          <a:p>
            <a:pPr marL="342900" lvl="0" indent="-342900">
              <a:lnSpc>
                <a:spcPct val="107000"/>
              </a:lnSpc>
              <a:buFont typeface="Symbol" panose="05050102010706020507" pitchFamily="18" charset="2"/>
              <a:buChar char=""/>
            </a:pPr>
            <a:r>
              <a:rPr lang="en-US" sz="2000" dirty="0">
                <a:latin typeface="Calibri" panose="020F0502020204030204" pitchFamily="34" charset="0"/>
                <a:ea typeface="Calibri" panose="020F0502020204030204" pitchFamily="34" charset="0"/>
                <a:cs typeface="Times New Roman" panose="02020603050405020304" pitchFamily="18" charset="0"/>
              </a:rPr>
              <a:t>Person X will participate in the project as </a:t>
            </a:r>
            <a:r>
              <a:rPr lang="en-US" sz="2000" dirty="0" smtClean="0">
                <a:latin typeface="Calibri" panose="020F0502020204030204" pitchFamily="34" charset="0"/>
                <a:ea typeface="Calibri" panose="020F0502020204030204" pitchFamily="34" charset="0"/>
                <a:cs typeface="Times New Roman" panose="02020603050405020304" pitchFamily="18" charset="0"/>
              </a:rPr>
              <a:t>needed</a:t>
            </a:r>
          </a:p>
          <a:p>
            <a:pPr marL="342900" lvl="0" indent="-342900">
              <a:lnSpc>
                <a:spcPct val="107000"/>
              </a:lnSpc>
              <a:buFont typeface="Symbol" panose="05050102010706020507" pitchFamily="18" charset="2"/>
              <a:buChar char=""/>
            </a:pPr>
            <a:r>
              <a:rPr lang="en-US" sz="2000" dirty="0" smtClean="0">
                <a:latin typeface="Calibri" panose="020F0502020204030204" pitchFamily="34" charset="0"/>
                <a:ea typeface="Calibri" panose="020F0502020204030204" pitchFamily="34" charset="0"/>
                <a:cs typeface="Times New Roman" panose="02020603050405020304" pitchFamily="18" charset="0"/>
              </a:rPr>
              <a:t>Person </a:t>
            </a:r>
            <a:r>
              <a:rPr lang="en-US" sz="2000" dirty="0">
                <a:latin typeface="Calibri" panose="020F0502020204030204" pitchFamily="34" charset="0"/>
                <a:ea typeface="Calibri" panose="020F0502020204030204" pitchFamily="34" charset="0"/>
                <a:cs typeface="Times New Roman" panose="02020603050405020304" pitchFamily="18" charset="0"/>
              </a:rPr>
              <a:t>X will provide guidance </a:t>
            </a:r>
            <a:r>
              <a:rPr lang="en-US" sz="2000" dirty="0" smtClean="0">
                <a:latin typeface="Calibri" panose="020F0502020204030204" pitchFamily="34" charset="0"/>
                <a:ea typeface="Calibri" panose="020F0502020204030204" pitchFamily="34" charset="0"/>
                <a:cs typeface="Times New Roman" panose="02020603050405020304" pitchFamily="18" charset="0"/>
              </a:rPr>
              <a:t>and </a:t>
            </a:r>
            <a:r>
              <a:rPr lang="en-US" sz="2000" dirty="0">
                <a:latin typeface="Calibri" panose="020F0502020204030204" pitchFamily="34" charset="0"/>
                <a:ea typeface="Calibri" panose="020F0502020204030204" pitchFamily="34" charset="0"/>
                <a:cs typeface="Times New Roman" panose="02020603050405020304" pitchFamily="18" charset="0"/>
              </a:rPr>
              <a:t>expertise on an ad hoc </a:t>
            </a:r>
            <a:r>
              <a:rPr lang="en-US" sz="2000" dirty="0" smtClean="0">
                <a:latin typeface="Calibri" panose="020F0502020204030204" pitchFamily="34" charset="0"/>
                <a:ea typeface="Calibri" panose="020F0502020204030204" pitchFamily="34" charset="0"/>
                <a:cs typeface="Times New Roman" panose="02020603050405020304" pitchFamily="18" charset="0"/>
              </a:rPr>
              <a:t>basis</a:t>
            </a:r>
          </a:p>
          <a:p>
            <a:pPr marL="342900" lvl="0" indent="-342900">
              <a:lnSpc>
                <a:spcPct val="107000"/>
              </a:lnSpc>
              <a:buFont typeface="Symbol" panose="05050102010706020507" pitchFamily="18" charset="2"/>
              <a:buChar char=""/>
            </a:pPr>
            <a:r>
              <a:rPr lang="en-US" sz="2000" dirty="0" smtClean="0">
                <a:latin typeface="Calibri" panose="020F0502020204030204" pitchFamily="34" charset="0"/>
                <a:ea typeface="Calibri" panose="020F0502020204030204" pitchFamily="34" charset="0"/>
                <a:cs typeface="Times New Roman" panose="02020603050405020304" pitchFamily="18" charset="0"/>
              </a:rPr>
              <a:t>Person </a:t>
            </a:r>
            <a:r>
              <a:rPr lang="en-US" sz="2000" dirty="0">
                <a:latin typeface="Calibri" panose="020F0502020204030204" pitchFamily="34" charset="0"/>
                <a:ea typeface="Calibri" panose="020F0502020204030204" pitchFamily="34" charset="0"/>
                <a:cs typeface="Times New Roman" panose="02020603050405020304" pitchFamily="18" charset="0"/>
              </a:rPr>
              <a:t>X </a:t>
            </a:r>
            <a:r>
              <a:rPr lang="en-US" sz="2000" dirty="0" smtClean="0">
                <a:latin typeface="Calibri" panose="020F0502020204030204" pitchFamily="34" charset="0"/>
                <a:ea typeface="Calibri" panose="020F0502020204030204" pitchFamily="34" charset="0"/>
                <a:cs typeface="Times New Roman" panose="02020603050405020304" pitchFamily="18" charset="0"/>
              </a:rPr>
              <a:t>may </a:t>
            </a:r>
            <a:r>
              <a:rPr lang="en-US" sz="2000" dirty="0">
                <a:latin typeface="Calibri" panose="020F0502020204030204" pitchFamily="34" charset="0"/>
                <a:ea typeface="Calibri" panose="020F0502020204030204" pitchFamily="34" charset="0"/>
                <a:cs typeface="Times New Roman" panose="02020603050405020304" pitchFamily="18" charset="0"/>
              </a:rPr>
              <a:t>oversee </a:t>
            </a:r>
            <a:r>
              <a:rPr lang="en-US" sz="2000" dirty="0" smtClean="0">
                <a:latin typeface="Calibri" panose="020F0502020204030204" pitchFamily="34" charset="0"/>
                <a:ea typeface="Calibri" panose="020F0502020204030204" pitchFamily="34" charset="0"/>
                <a:cs typeface="Times New Roman" panose="02020603050405020304" pitchFamily="18" charset="0"/>
              </a:rPr>
              <a:t>aspects of the project</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US" sz="2000" dirty="0" smtClean="0">
                <a:latin typeface="Calibri" panose="020F0502020204030204" pitchFamily="34" charset="0"/>
                <a:ea typeface="Calibri" panose="020F0502020204030204" pitchFamily="34" charset="0"/>
                <a:cs typeface="Times New Roman" panose="02020603050405020304" pitchFamily="18" charset="0"/>
              </a:rPr>
              <a:t>Person </a:t>
            </a:r>
            <a:r>
              <a:rPr lang="en-US" sz="2000" dirty="0">
                <a:latin typeface="Calibri" panose="020F0502020204030204" pitchFamily="34" charset="0"/>
                <a:ea typeface="Calibri" panose="020F0502020204030204" pitchFamily="34" charset="0"/>
                <a:cs typeface="Times New Roman" panose="02020603050405020304" pitchFamily="18" charset="0"/>
              </a:rPr>
              <a:t>X will provide </a:t>
            </a:r>
            <a:r>
              <a:rPr lang="en-US" sz="2000" dirty="0" smtClean="0">
                <a:latin typeface="Calibri" panose="020F0502020204030204" pitchFamily="34" charset="0"/>
                <a:ea typeface="Calibri" panose="020F0502020204030204" pitchFamily="34" charset="0"/>
                <a:cs typeface="Times New Roman" panose="02020603050405020304" pitchFamily="18" charset="0"/>
              </a:rPr>
              <a:t>oversight as needed</a:t>
            </a:r>
            <a:endParaRPr lang="en-US" sz="20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7" name="Picture 6"/>
          <p:cNvPicPr>
            <a:picLocks noChangeAspect="1"/>
          </p:cNvPicPr>
          <p:nvPr/>
        </p:nvPicPr>
        <p:blipFill>
          <a:blip r:embed="rId3"/>
          <a:stretch>
            <a:fillRect/>
          </a:stretch>
        </p:blipFill>
        <p:spPr>
          <a:xfrm>
            <a:off x="7139873" y="1982812"/>
            <a:ext cx="1333500" cy="1371600"/>
          </a:xfrm>
          <a:prstGeom prst="rect">
            <a:avLst/>
          </a:prstGeom>
        </p:spPr>
      </p:pic>
      <p:pic>
        <p:nvPicPr>
          <p:cNvPr id="9" name="Picture 8"/>
          <p:cNvPicPr>
            <a:picLocks noChangeAspect="1"/>
          </p:cNvPicPr>
          <p:nvPr/>
        </p:nvPicPr>
        <p:blipFill>
          <a:blip r:embed="rId4"/>
          <a:stretch>
            <a:fillRect/>
          </a:stretch>
        </p:blipFill>
        <p:spPr>
          <a:xfrm>
            <a:off x="614679" y="1879007"/>
            <a:ext cx="1295400" cy="1362075"/>
          </a:xfrm>
          <a:prstGeom prst="rect">
            <a:avLst/>
          </a:prstGeom>
        </p:spPr>
      </p:pic>
      <p:sp>
        <p:nvSpPr>
          <p:cNvPr id="12" name="Rectangle 11"/>
          <p:cNvSpPr/>
          <p:nvPr/>
        </p:nvSpPr>
        <p:spPr>
          <a:xfrm>
            <a:off x="7490100" y="3397795"/>
            <a:ext cx="3863699" cy="1929503"/>
          </a:xfrm>
          <a:prstGeom prst="rect">
            <a:avLst/>
          </a:prstGeom>
        </p:spPr>
        <p:txBody>
          <a:bodyPr wrap="square">
            <a:spAutoFit/>
          </a:bodyPr>
          <a:lstStyle/>
          <a:p>
            <a:pPr>
              <a:lnSpc>
                <a:spcPct val="107000"/>
              </a:lnSpc>
              <a:spcAft>
                <a:spcPts val="800"/>
              </a:spcAft>
            </a:pPr>
            <a:r>
              <a:rPr lang="en-US" sz="2000" dirty="0" smtClean="0">
                <a:latin typeface="Calibri" panose="020F0502020204030204" pitchFamily="34" charset="0"/>
                <a:ea typeface="Calibri" panose="020F0502020204030204" pitchFamily="34" charset="0"/>
                <a:cs typeface="Times New Roman" panose="02020603050405020304" pitchFamily="18" charset="0"/>
              </a:rPr>
              <a:t>Avoid </a:t>
            </a:r>
            <a:r>
              <a:rPr lang="en-US" sz="2000" dirty="0">
                <a:latin typeface="Calibri" panose="020F0502020204030204" pitchFamily="34" charset="0"/>
                <a:ea typeface="Calibri" panose="020F0502020204030204" pitchFamily="34" charset="0"/>
                <a:cs typeface="Times New Roman" panose="02020603050405020304" pitchFamily="18" charset="0"/>
              </a:rPr>
              <a:t>saying anything </a:t>
            </a:r>
            <a:r>
              <a:rPr lang="en-US" sz="2000" dirty="0" smtClean="0">
                <a:latin typeface="Calibri" panose="020F0502020204030204" pitchFamily="34" charset="0"/>
                <a:ea typeface="Calibri" panose="020F0502020204030204" pitchFamily="34" charset="0"/>
                <a:cs typeface="Times New Roman" panose="02020603050405020304" pitchFamily="18" charset="0"/>
              </a:rPr>
              <a:t>like</a:t>
            </a:r>
          </a:p>
          <a:p>
            <a:pPr marL="285750" indent="-285750">
              <a:lnSpc>
                <a:spcPct val="107000"/>
              </a:lnSpc>
              <a:spcAft>
                <a:spcPts val="800"/>
              </a:spcAft>
              <a:buFont typeface="Arial" panose="020B0604020202020204" pitchFamily="34" charset="0"/>
              <a:buChar char="•"/>
            </a:pPr>
            <a:r>
              <a:rPr lang="en-US" sz="2000" i="1" dirty="0" smtClean="0">
                <a:latin typeface="Calibri" panose="020F0502020204030204" pitchFamily="34" charset="0"/>
                <a:ea typeface="Calibri" panose="020F0502020204030204" pitchFamily="34" charset="0"/>
                <a:cs typeface="Times New Roman" panose="02020603050405020304" pitchFamily="18" charset="0"/>
              </a:rPr>
              <a:t>Person </a:t>
            </a:r>
            <a:r>
              <a:rPr lang="en-US" sz="2000" i="1" dirty="0">
                <a:latin typeface="Calibri" panose="020F0502020204030204" pitchFamily="34" charset="0"/>
                <a:ea typeface="Calibri" panose="020F0502020204030204" pitchFamily="34" charset="0"/>
                <a:cs typeface="Times New Roman" panose="02020603050405020304" pitchFamily="18" charset="0"/>
              </a:rPr>
              <a:t>X will work Y amount of time at no cost to the </a:t>
            </a:r>
            <a:r>
              <a:rPr lang="en-US" sz="2000" i="1" dirty="0" smtClean="0">
                <a:latin typeface="Calibri" panose="020F0502020204030204" pitchFamily="34" charset="0"/>
                <a:ea typeface="Calibri" panose="020F0502020204030204" pitchFamily="34" charset="0"/>
                <a:cs typeface="Times New Roman" panose="02020603050405020304" pitchFamily="18" charset="0"/>
              </a:rPr>
              <a:t>sponsor</a:t>
            </a:r>
          </a:p>
          <a:p>
            <a:pPr>
              <a:lnSpc>
                <a:spcPct val="107000"/>
              </a:lnSpc>
              <a:spcAft>
                <a:spcPts val="800"/>
              </a:spcAft>
            </a:pPr>
            <a:r>
              <a:rPr lang="en-US" sz="2000" dirty="0" smtClean="0">
                <a:latin typeface="Calibri" panose="020F0502020204030204" pitchFamily="34" charset="0"/>
                <a:ea typeface="Calibri" panose="020F0502020204030204" pitchFamily="34" charset="0"/>
                <a:cs typeface="Times New Roman" panose="02020603050405020304" pitchFamily="18" charset="0"/>
              </a:rPr>
              <a:t>because </a:t>
            </a:r>
            <a:r>
              <a:rPr lang="en-US" sz="2000" dirty="0">
                <a:latin typeface="Calibri" panose="020F0502020204030204" pitchFamily="34" charset="0"/>
                <a:ea typeface="Calibri" panose="020F0502020204030204" pitchFamily="34" charset="0"/>
                <a:cs typeface="Times New Roman" panose="02020603050405020304" pitchFamily="18" charset="0"/>
              </a:rPr>
              <a:t>that is considered cost </a:t>
            </a:r>
            <a:r>
              <a:rPr lang="en-US" sz="2000" dirty="0" smtClean="0">
                <a:latin typeface="Calibri" panose="020F0502020204030204" pitchFamily="34" charset="0"/>
                <a:ea typeface="Calibri" panose="020F0502020204030204" pitchFamily="34" charset="0"/>
                <a:cs typeface="Times New Roman" panose="02020603050405020304" pitchFamily="18" charset="0"/>
              </a:rPr>
              <a:t>sharing </a:t>
            </a:r>
            <a:endParaRPr lang="en-US" sz="2000" dirty="0">
              <a:latin typeface="Calibri" panose="020F0502020204030204" pitchFamily="34" charset="0"/>
              <a:ea typeface="Calibri" panose="020F0502020204030204" pitchFamily="34" charset="0"/>
              <a:cs typeface="Times New Roman" panose="02020603050405020304" pitchFamily="18" charset="0"/>
            </a:endParaRPr>
          </a:p>
        </p:txBody>
      </p:sp>
      <p:sp>
        <p:nvSpPr>
          <p:cNvPr id="13" name="Rectangle 12"/>
          <p:cNvSpPr/>
          <p:nvPr/>
        </p:nvSpPr>
        <p:spPr>
          <a:xfrm>
            <a:off x="1962281" y="1947683"/>
            <a:ext cx="4569148" cy="882678"/>
          </a:xfrm>
          <a:prstGeom prst="rect">
            <a:avLst/>
          </a:prstGeom>
        </p:spPr>
        <p:txBody>
          <a:bodyPr wrap="square">
            <a:spAutoFit/>
          </a:bodyPr>
          <a:lstStyle/>
          <a:p>
            <a:pPr lvl="0">
              <a:lnSpc>
                <a:spcPct val="107000"/>
              </a:lnSpc>
              <a:spcAft>
                <a:spcPts val="800"/>
              </a:spcAft>
            </a:pPr>
            <a:r>
              <a:rPr lang="en-US" sz="2400" dirty="0" smtClean="0">
                <a:latin typeface="Open Sans Extrabold" panose="020B0906030804020204" pitchFamily="34" charset="0"/>
                <a:ea typeface="Open Sans Extrabold" panose="020B0906030804020204" pitchFamily="34" charset="0"/>
                <a:cs typeface="Open Sans Extrabold" panose="020B0906030804020204" pitchFamily="34" charset="0"/>
              </a:rPr>
              <a:t>What to say if you don’t want to commit cost share</a:t>
            </a:r>
            <a:endParaRPr lang="en-US" sz="2400" dirty="0">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14" name="Rectangle 13"/>
          <p:cNvSpPr/>
          <p:nvPr/>
        </p:nvSpPr>
        <p:spPr>
          <a:xfrm>
            <a:off x="8473372" y="2503850"/>
            <a:ext cx="3064796" cy="487506"/>
          </a:xfrm>
          <a:prstGeom prst="rect">
            <a:avLst/>
          </a:prstGeom>
        </p:spPr>
        <p:txBody>
          <a:bodyPr wrap="square">
            <a:spAutoFit/>
          </a:bodyPr>
          <a:lstStyle/>
          <a:p>
            <a:pPr lvl="0">
              <a:lnSpc>
                <a:spcPct val="107000"/>
              </a:lnSpc>
              <a:spcAft>
                <a:spcPts val="800"/>
              </a:spcAft>
            </a:pPr>
            <a:r>
              <a:rPr lang="en-US" sz="2400" dirty="0" smtClean="0">
                <a:latin typeface="Open Sans Extrabold" panose="020B0906030804020204" pitchFamily="34" charset="0"/>
                <a:ea typeface="Open Sans Extrabold" panose="020B0906030804020204" pitchFamily="34" charset="0"/>
                <a:cs typeface="Open Sans Extrabold" panose="020B0906030804020204" pitchFamily="34" charset="0"/>
              </a:rPr>
              <a:t>What </a:t>
            </a:r>
            <a:r>
              <a:rPr lang="en-US" sz="2400" u="sng" dirty="0" smtClean="0">
                <a:latin typeface="Open Sans Extrabold" panose="020B0906030804020204" pitchFamily="34" charset="0"/>
                <a:ea typeface="Open Sans Extrabold" panose="020B0906030804020204" pitchFamily="34" charset="0"/>
                <a:cs typeface="Open Sans Extrabold" panose="020B0906030804020204" pitchFamily="34" charset="0"/>
              </a:rPr>
              <a:t>NOT</a:t>
            </a:r>
            <a:r>
              <a:rPr lang="en-US" sz="2400" dirty="0" smtClean="0">
                <a:latin typeface="Open Sans Extrabold" panose="020B0906030804020204" pitchFamily="34" charset="0"/>
                <a:ea typeface="Open Sans Extrabold" panose="020B0906030804020204" pitchFamily="34" charset="0"/>
                <a:cs typeface="Open Sans Extrabold" panose="020B0906030804020204" pitchFamily="34" charset="0"/>
              </a:rPr>
              <a:t> to say</a:t>
            </a:r>
            <a:endParaRPr lang="en-US" sz="2400" dirty="0">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15" name="Rectangle 14"/>
          <p:cNvSpPr/>
          <p:nvPr/>
        </p:nvSpPr>
        <p:spPr>
          <a:xfrm>
            <a:off x="1959752" y="2819428"/>
            <a:ext cx="3911756" cy="400751"/>
          </a:xfrm>
          <a:prstGeom prst="rect">
            <a:avLst/>
          </a:prstGeom>
          <a:solidFill>
            <a:schemeClr val="accent4">
              <a:lumMod val="20000"/>
              <a:lumOff val="80000"/>
            </a:schemeClr>
          </a:solidFill>
        </p:spPr>
        <p:txBody>
          <a:bodyPr wrap="square">
            <a:spAutoFit/>
          </a:bodyPr>
          <a:lstStyle/>
          <a:p>
            <a:pPr lvl="0">
              <a:lnSpc>
                <a:spcPct val="107000"/>
              </a:lnSpc>
              <a:spcAft>
                <a:spcPts val="800"/>
              </a:spcAft>
            </a:pPr>
            <a:r>
              <a:rPr lang="en-US" sz="2000" dirty="0" smtClean="0">
                <a:latin typeface="Cooper Black" panose="0208090404030B020404" pitchFamily="18" charset="0"/>
                <a:ea typeface="Calibri" panose="020F0502020204030204" pitchFamily="34" charset="0"/>
                <a:cs typeface="Times New Roman" panose="02020603050405020304" pitchFamily="18" charset="0"/>
              </a:rPr>
              <a:t>For non key personnel</a:t>
            </a:r>
            <a:endParaRPr lang="en-US" sz="2000" dirty="0">
              <a:latin typeface="Cooper Black" panose="0208090404030B0204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7285942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44</a:t>
            </a:fld>
            <a:endParaRPr lang="en-US" sz="1800" dirty="0">
              <a:solidFill>
                <a:srgbClr val="888888"/>
              </a:solidFill>
              <a:latin typeface="Calibri"/>
              <a:ea typeface="Calibri"/>
              <a:cs typeface="Calibri"/>
              <a:sym typeface="Calibri"/>
            </a:endParaRPr>
          </a:p>
        </p:txBody>
      </p:sp>
      <p:sp>
        <p:nvSpPr>
          <p:cNvPr id="9" name="Round Same Side Corner Rectangle 8"/>
          <p:cNvSpPr/>
          <p:nvPr/>
        </p:nvSpPr>
        <p:spPr>
          <a:xfrm rot="10800000">
            <a:off x="614679" y="3432"/>
            <a:ext cx="10923489" cy="848652"/>
          </a:xfrm>
          <a:prstGeom prst="round2SameRect">
            <a:avLst/>
          </a:prstGeom>
          <a:solidFill>
            <a:schemeClr val="bg1">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10" name="Title 1"/>
          <p:cNvSpPr txBox="1">
            <a:spLocks/>
          </p:cNvSpPr>
          <p:nvPr/>
        </p:nvSpPr>
        <p:spPr>
          <a:xfrm>
            <a:off x="604685" y="109368"/>
            <a:ext cx="5261277"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bg1"/>
                </a:solidFill>
              </a:rPr>
              <a:t>Pop Quiz</a:t>
            </a:r>
            <a:endParaRPr lang="en-US" sz="3000" dirty="0">
              <a:solidFill>
                <a:schemeClr val="bg1"/>
              </a:solidFill>
            </a:endParaRPr>
          </a:p>
        </p:txBody>
      </p:sp>
      <p:sp>
        <p:nvSpPr>
          <p:cNvPr id="11" name="Round Same Side Corner Rectangle 10"/>
          <p:cNvSpPr/>
          <p:nvPr/>
        </p:nvSpPr>
        <p:spPr>
          <a:xfrm rot="10800000">
            <a:off x="238638" y="-1"/>
            <a:ext cx="366046" cy="836618"/>
          </a:xfrm>
          <a:prstGeom prst="round2SameRect">
            <a:avLst/>
          </a:prstGeom>
          <a:solidFill>
            <a:schemeClr val="accent6"/>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2" name="Rectangle 1"/>
          <p:cNvSpPr/>
          <p:nvPr/>
        </p:nvSpPr>
        <p:spPr>
          <a:xfrm>
            <a:off x="614678" y="1249730"/>
            <a:ext cx="8701849" cy="2308324"/>
          </a:xfrm>
          <a:prstGeom prst="rect">
            <a:avLst/>
          </a:prstGeom>
        </p:spPr>
        <p:txBody>
          <a:bodyPr wrap="square">
            <a:spAutoFit/>
          </a:bodyPr>
          <a:lstStyle/>
          <a:p>
            <a:r>
              <a:rPr lang="en-US" sz="3600" dirty="0" smtClean="0">
                <a:latin typeface="Calibri" panose="020F0502020204030204" pitchFamily="34" charset="0"/>
                <a:ea typeface="Calibri" panose="020F0502020204030204" pitchFamily="34" charset="0"/>
                <a:cs typeface="Times New Roman" panose="02020603050405020304" pitchFamily="18" charset="0"/>
              </a:rPr>
              <a:t>Using the “cost share considerations” slide as a reference, how would you word the proposal for the following scenarios?</a:t>
            </a:r>
          </a:p>
          <a:p>
            <a:endParaRPr lang="en-US" sz="3600" dirty="0"/>
          </a:p>
        </p:txBody>
      </p:sp>
    </p:spTree>
    <p:extLst>
      <p:ext uri="{BB962C8B-B14F-4D97-AF65-F5344CB8AC3E}">
        <p14:creationId xmlns:p14="http://schemas.microsoft.com/office/powerpoint/2010/main" val="227813942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45</a:t>
            </a:fld>
            <a:endParaRPr lang="en-US" sz="1800" dirty="0">
              <a:solidFill>
                <a:srgbClr val="888888"/>
              </a:solidFill>
              <a:latin typeface="Calibri"/>
              <a:ea typeface="Calibri"/>
              <a:cs typeface="Calibri"/>
              <a:sym typeface="Calibri"/>
            </a:endParaRPr>
          </a:p>
        </p:txBody>
      </p:sp>
      <p:sp>
        <p:nvSpPr>
          <p:cNvPr id="9" name="Round Same Side Corner Rectangle 8"/>
          <p:cNvSpPr/>
          <p:nvPr/>
        </p:nvSpPr>
        <p:spPr>
          <a:xfrm rot="10800000">
            <a:off x="614679" y="3432"/>
            <a:ext cx="10923489" cy="848652"/>
          </a:xfrm>
          <a:prstGeom prst="round2SameRect">
            <a:avLst/>
          </a:prstGeom>
          <a:solidFill>
            <a:schemeClr val="bg1">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10" name="Title 1"/>
          <p:cNvSpPr txBox="1">
            <a:spLocks/>
          </p:cNvSpPr>
          <p:nvPr/>
        </p:nvSpPr>
        <p:spPr>
          <a:xfrm>
            <a:off x="604685" y="109368"/>
            <a:ext cx="8005915"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bg1"/>
                </a:solidFill>
              </a:rPr>
              <a:t>Question 1</a:t>
            </a:r>
            <a:endParaRPr lang="en-US" sz="3000" dirty="0">
              <a:solidFill>
                <a:schemeClr val="bg1"/>
              </a:solidFill>
            </a:endParaRPr>
          </a:p>
        </p:txBody>
      </p:sp>
      <p:sp>
        <p:nvSpPr>
          <p:cNvPr id="11" name="Round Same Side Corner Rectangle 10"/>
          <p:cNvSpPr/>
          <p:nvPr/>
        </p:nvSpPr>
        <p:spPr>
          <a:xfrm rot="10800000">
            <a:off x="238638" y="-1"/>
            <a:ext cx="366046" cy="836618"/>
          </a:xfrm>
          <a:prstGeom prst="round2SameRect">
            <a:avLst/>
          </a:prstGeom>
          <a:solidFill>
            <a:schemeClr val="accent6"/>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2" name="Rectangle 1"/>
          <p:cNvSpPr/>
          <p:nvPr/>
        </p:nvSpPr>
        <p:spPr>
          <a:xfrm>
            <a:off x="614679" y="1154775"/>
            <a:ext cx="8182480" cy="1200329"/>
          </a:xfrm>
          <a:prstGeom prst="rect">
            <a:avLst/>
          </a:prstGeom>
        </p:spPr>
        <p:txBody>
          <a:bodyPr wrap="square">
            <a:spAutoFit/>
          </a:bodyPr>
          <a:lstStyle/>
          <a:p>
            <a:r>
              <a:rPr lang="en-US" sz="2400" dirty="0" smtClean="0">
                <a:latin typeface="Calibri" panose="020F0502020204030204" pitchFamily="34" charset="0"/>
                <a:ea typeface="Calibri" panose="020F0502020204030204" pitchFamily="34" charset="0"/>
                <a:cs typeface="Times New Roman" panose="02020603050405020304" pitchFamily="18" charset="0"/>
              </a:rPr>
              <a:t>Which statement should be used in the Proposal to indicate </a:t>
            </a:r>
            <a:r>
              <a:rPr lang="en-US" sz="2400" b="1" u="sng" dirty="0" smtClean="0">
                <a:latin typeface="Calibri" panose="020F0502020204030204" pitchFamily="34" charset="0"/>
                <a:ea typeface="Calibri" panose="020F0502020204030204" pitchFamily="34" charset="0"/>
                <a:cs typeface="Times New Roman" panose="02020603050405020304" pitchFamily="18" charset="0"/>
              </a:rPr>
              <a:t>cost sharing will be used</a:t>
            </a:r>
            <a:r>
              <a:rPr lang="en-US" sz="2400" dirty="0" smtClean="0">
                <a:latin typeface="Calibri" panose="020F0502020204030204" pitchFamily="34" charset="0"/>
                <a:ea typeface="Calibri" panose="020F0502020204030204" pitchFamily="34" charset="0"/>
                <a:cs typeface="Times New Roman" panose="02020603050405020304" pitchFamily="18" charset="0"/>
              </a:rPr>
              <a:t>?</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endParaRPr lang="en-US" sz="2400" dirty="0"/>
          </a:p>
        </p:txBody>
      </p:sp>
      <p:sp>
        <p:nvSpPr>
          <p:cNvPr id="8" name="Rounded Rectangle 7"/>
          <p:cNvSpPr/>
          <p:nvPr/>
        </p:nvSpPr>
        <p:spPr>
          <a:xfrm>
            <a:off x="1028403" y="2229762"/>
            <a:ext cx="4413839" cy="3289385"/>
          </a:xfrm>
          <a:prstGeom prst="round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457200" lvl="1">
              <a:lnSpc>
                <a:spcPct val="107000"/>
              </a:lnSpc>
              <a:spcAft>
                <a:spcPts val="800"/>
              </a:spcAft>
            </a:pPr>
            <a:r>
              <a:rPr lang="en-US" sz="28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PI is applying for an award which requires 25% cost share of effort. </a:t>
            </a:r>
          </a:p>
        </p:txBody>
      </p:sp>
      <p:sp>
        <p:nvSpPr>
          <p:cNvPr id="5" name="Rectangle 4"/>
          <p:cNvSpPr/>
          <p:nvPr/>
        </p:nvSpPr>
        <p:spPr>
          <a:xfrm>
            <a:off x="6507346" y="4753207"/>
            <a:ext cx="4846453" cy="646331"/>
          </a:xfrm>
          <a:prstGeom prst="rect">
            <a:avLst/>
          </a:prstGeom>
          <a:solidFill>
            <a:schemeClr val="accent1">
              <a:lumMod val="20000"/>
              <a:lumOff val="80000"/>
            </a:schemeClr>
          </a:solidFill>
        </p:spPr>
        <p:txBody>
          <a:bodyPr wrap="square">
            <a:spAutoFit/>
          </a:bodyPr>
          <a:lstStyle/>
          <a:p>
            <a:r>
              <a:rPr lang="en-US" sz="1800" dirty="0" smtClean="0">
                <a:latin typeface="Calibri" panose="020F0502020204030204" pitchFamily="34" charset="0"/>
                <a:cs typeface="Calibri" panose="020F0502020204030204" pitchFamily="34" charset="0"/>
              </a:rPr>
              <a:t>Dr</a:t>
            </a:r>
            <a:r>
              <a:rPr lang="en-US" sz="1800" dirty="0">
                <a:latin typeface="Calibri" panose="020F0502020204030204" pitchFamily="34" charset="0"/>
                <a:cs typeface="Calibri" panose="020F0502020204030204" pitchFamily="34" charset="0"/>
              </a:rPr>
              <a:t>. </a:t>
            </a:r>
            <a:r>
              <a:rPr lang="en-US" sz="1800" dirty="0" smtClean="0">
                <a:latin typeface="Calibri" panose="020F0502020204030204" pitchFamily="34" charset="0"/>
                <a:cs typeface="Calibri" panose="020F0502020204030204" pitchFamily="34" charset="0"/>
              </a:rPr>
              <a:t>Who </a:t>
            </a:r>
            <a:r>
              <a:rPr lang="en-US" sz="1800" dirty="0">
                <a:latin typeface="Calibri" panose="020F0502020204030204" pitchFamily="34" charset="0"/>
                <a:cs typeface="Calibri" panose="020F0502020204030204" pitchFamily="34" charset="0"/>
              </a:rPr>
              <a:t>is PI and </a:t>
            </a:r>
            <a:r>
              <a:rPr lang="en-US" sz="1800" dirty="0" smtClean="0">
                <a:latin typeface="Calibri" panose="020F0502020204030204" pitchFamily="34" charset="0"/>
                <a:cs typeface="Calibri" panose="020F0502020204030204" pitchFamily="34" charset="0"/>
              </a:rPr>
              <a:t>will be devoting </a:t>
            </a:r>
            <a:r>
              <a:rPr lang="en-US" sz="1800" dirty="0">
                <a:latin typeface="Calibri" panose="020F0502020204030204" pitchFamily="34" charset="0"/>
                <a:cs typeface="Calibri" panose="020F0502020204030204" pitchFamily="34" charset="0"/>
              </a:rPr>
              <a:t>30% </a:t>
            </a:r>
            <a:r>
              <a:rPr lang="en-US" sz="1800" dirty="0" smtClean="0">
                <a:latin typeface="Calibri" panose="020F0502020204030204" pitchFamily="34" charset="0"/>
                <a:cs typeface="Calibri" panose="020F0502020204030204" pitchFamily="34" charset="0"/>
              </a:rPr>
              <a:t>effort, and only 5% will be charged to </a:t>
            </a:r>
            <a:r>
              <a:rPr lang="en-US" sz="1800" dirty="0">
                <a:latin typeface="Calibri" panose="020F0502020204030204" pitchFamily="34" charset="0"/>
                <a:cs typeface="Calibri" panose="020F0502020204030204" pitchFamily="34" charset="0"/>
              </a:rPr>
              <a:t>the project. </a:t>
            </a:r>
          </a:p>
        </p:txBody>
      </p:sp>
      <p:sp>
        <p:nvSpPr>
          <p:cNvPr id="7" name="Rectangle 6"/>
          <p:cNvSpPr/>
          <p:nvPr/>
        </p:nvSpPr>
        <p:spPr>
          <a:xfrm>
            <a:off x="6507346" y="3602370"/>
            <a:ext cx="4846453" cy="646331"/>
          </a:xfrm>
          <a:prstGeom prst="rect">
            <a:avLst/>
          </a:prstGeom>
          <a:solidFill>
            <a:schemeClr val="accent1">
              <a:lumMod val="20000"/>
              <a:lumOff val="80000"/>
            </a:schemeClr>
          </a:solidFill>
        </p:spPr>
        <p:txBody>
          <a:bodyPr wrap="square">
            <a:spAutoFit/>
          </a:bodyPr>
          <a:lstStyle/>
          <a:p>
            <a:r>
              <a:rPr lang="en-US" sz="1800" dirty="0" smtClean="0">
                <a:latin typeface="Calibri" panose="020F0502020204030204" pitchFamily="34" charset="0"/>
                <a:cs typeface="Calibri" panose="020F0502020204030204" pitchFamily="34" charset="0"/>
              </a:rPr>
              <a:t>The University will contribute to the project through partial salary for the project director.</a:t>
            </a:r>
            <a:endParaRPr lang="en-US" sz="1800" dirty="0">
              <a:latin typeface="Calibri" panose="020F0502020204030204" pitchFamily="34" charset="0"/>
              <a:cs typeface="Calibri" panose="020F0502020204030204" pitchFamily="34" charset="0"/>
            </a:endParaRPr>
          </a:p>
        </p:txBody>
      </p:sp>
      <p:sp>
        <p:nvSpPr>
          <p:cNvPr id="12" name="Rectangle 11"/>
          <p:cNvSpPr/>
          <p:nvPr/>
        </p:nvSpPr>
        <p:spPr>
          <a:xfrm>
            <a:off x="6507346" y="2259445"/>
            <a:ext cx="4846453" cy="923330"/>
          </a:xfrm>
          <a:prstGeom prst="rect">
            <a:avLst/>
          </a:prstGeom>
          <a:solidFill>
            <a:schemeClr val="accent1">
              <a:lumMod val="20000"/>
              <a:lumOff val="80000"/>
            </a:schemeClr>
          </a:solidFill>
        </p:spPr>
        <p:txBody>
          <a:bodyPr wrap="square">
            <a:spAutoFit/>
          </a:bodyPr>
          <a:lstStyle/>
          <a:p>
            <a:pPr lvl="2"/>
            <a:r>
              <a:rPr lang="en-US" sz="1800" dirty="0">
                <a:latin typeface="Calibri" panose="020F0502020204030204" pitchFamily="34" charset="0"/>
                <a:cs typeface="Calibri" panose="020F0502020204030204" pitchFamily="34" charset="0"/>
              </a:rPr>
              <a:t>The University demonstrates support to the </a:t>
            </a:r>
            <a:r>
              <a:rPr lang="en-US" sz="1800" dirty="0" smtClean="0">
                <a:latin typeface="Calibri" panose="020F0502020204030204" pitchFamily="34" charset="0"/>
                <a:cs typeface="Calibri" panose="020F0502020204030204" pitchFamily="34" charset="0"/>
              </a:rPr>
              <a:t>project </a:t>
            </a:r>
            <a:r>
              <a:rPr lang="en-US" sz="1800" dirty="0">
                <a:latin typeface="Calibri" panose="020F0502020204030204" pitchFamily="34" charset="0"/>
                <a:cs typeface="Calibri" panose="020F0502020204030204" pitchFamily="34" charset="0"/>
              </a:rPr>
              <a:t>through the availability and expertise of the project director.</a:t>
            </a:r>
          </a:p>
        </p:txBody>
      </p:sp>
      <p:sp>
        <p:nvSpPr>
          <p:cNvPr id="3" name="Oval 2"/>
          <p:cNvSpPr/>
          <p:nvPr/>
        </p:nvSpPr>
        <p:spPr>
          <a:xfrm>
            <a:off x="5865962" y="2487908"/>
            <a:ext cx="526449" cy="56206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a:t>
            </a:r>
            <a:endParaRPr lang="en-US" dirty="0"/>
          </a:p>
        </p:txBody>
      </p:sp>
      <p:sp>
        <p:nvSpPr>
          <p:cNvPr id="13" name="Oval 12"/>
          <p:cNvSpPr/>
          <p:nvPr/>
        </p:nvSpPr>
        <p:spPr>
          <a:xfrm>
            <a:off x="5865962" y="3593422"/>
            <a:ext cx="526449" cy="56206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t>
            </a:r>
          </a:p>
        </p:txBody>
      </p:sp>
      <p:sp>
        <p:nvSpPr>
          <p:cNvPr id="14" name="Oval 13"/>
          <p:cNvSpPr/>
          <p:nvPr/>
        </p:nvSpPr>
        <p:spPr>
          <a:xfrm>
            <a:off x="5869930" y="4795342"/>
            <a:ext cx="526449" cy="56206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a:t>
            </a:r>
            <a:endParaRPr lang="en-US" dirty="0"/>
          </a:p>
        </p:txBody>
      </p:sp>
    </p:spTree>
    <p:extLst>
      <p:ext uri="{BB962C8B-B14F-4D97-AF65-F5344CB8AC3E}">
        <p14:creationId xmlns:p14="http://schemas.microsoft.com/office/powerpoint/2010/main" val="277270069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46</a:t>
            </a:fld>
            <a:endParaRPr lang="en-US" sz="1800" dirty="0">
              <a:solidFill>
                <a:srgbClr val="888888"/>
              </a:solidFill>
              <a:latin typeface="Calibri"/>
              <a:ea typeface="Calibri"/>
              <a:cs typeface="Calibri"/>
              <a:sym typeface="Calibri"/>
            </a:endParaRPr>
          </a:p>
        </p:txBody>
      </p:sp>
      <p:sp>
        <p:nvSpPr>
          <p:cNvPr id="9" name="Round Same Side Corner Rectangle 8"/>
          <p:cNvSpPr/>
          <p:nvPr/>
        </p:nvSpPr>
        <p:spPr>
          <a:xfrm rot="10800000">
            <a:off x="614679" y="3432"/>
            <a:ext cx="10923489" cy="848652"/>
          </a:xfrm>
          <a:prstGeom prst="round2SameRect">
            <a:avLst/>
          </a:prstGeom>
          <a:solidFill>
            <a:schemeClr val="bg1">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10" name="Title 1"/>
          <p:cNvSpPr txBox="1">
            <a:spLocks/>
          </p:cNvSpPr>
          <p:nvPr/>
        </p:nvSpPr>
        <p:spPr>
          <a:xfrm>
            <a:off x="604685" y="109368"/>
            <a:ext cx="5261277"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bg1"/>
                </a:solidFill>
              </a:rPr>
              <a:t>Question 1</a:t>
            </a:r>
            <a:endParaRPr lang="en-US" sz="3000" dirty="0">
              <a:solidFill>
                <a:schemeClr val="bg1"/>
              </a:solidFill>
            </a:endParaRPr>
          </a:p>
        </p:txBody>
      </p:sp>
      <p:sp>
        <p:nvSpPr>
          <p:cNvPr id="11" name="Round Same Side Corner Rectangle 10"/>
          <p:cNvSpPr/>
          <p:nvPr/>
        </p:nvSpPr>
        <p:spPr>
          <a:xfrm rot="10800000">
            <a:off x="238638" y="-1"/>
            <a:ext cx="366046" cy="836618"/>
          </a:xfrm>
          <a:prstGeom prst="round2SameRect">
            <a:avLst/>
          </a:prstGeom>
          <a:solidFill>
            <a:schemeClr val="accent6"/>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2" name="Rectangle 1"/>
          <p:cNvSpPr/>
          <p:nvPr/>
        </p:nvSpPr>
        <p:spPr>
          <a:xfrm>
            <a:off x="614679" y="1154775"/>
            <a:ext cx="8182480" cy="1200329"/>
          </a:xfrm>
          <a:prstGeom prst="rect">
            <a:avLst/>
          </a:prstGeom>
        </p:spPr>
        <p:txBody>
          <a:bodyPr wrap="square">
            <a:spAutoFit/>
          </a:bodyPr>
          <a:lstStyle/>
          <a:p>
            <a:r>
              <a:rPr lang="en-US" sz="2400" dirty="0" smtClean="0">
                <a:latin typeface="Calibri" panose="020F0502020204030204" pitchFamily="34" charset="0"/>
                <a:ea typeface="Calibri" panose="020F0502020204030204" pitchFamily="34" charset="0"/>
                <a:cs typeface="Times New Roman" panose="02020603050405020304" pitchFamily="18" charset="0"/>
              </a:rPr>
              <a:t>Which statement should be used in the Proposal to indicate </a:t>
            </a:r>
            <a:r>
              <a:rPr lang="en-US" sz="2400" b="1" u="sng" dirty="0" smtClean="0">
                <a:latin typeface="Calibri" panose="020F0502020204030204" pitchFamily="34" charset="0"/>
                <a:ea typeface="Calibri" panose="020F0502020204030204" pitchFamily="34" charset="0"/>
                <a:cs typeface="Times New Roman" panose="02020603050405020304" pitchFamily="18" charset="0"/>
              </a:rPr>
              <a:t>cost sharing will be used</a:t>
            </a:r>
            <a:r>
              <a:rPr lang="en-US" sz="2400" dirty="0" smtClean="0">
                <a:latin typeface="Calibri" panose="020F0502020204030204" pitchFamily="34" charset="0"/>
                <a:ea typeface="Calibri" panose="020F0502020204030204" pitchFamily="34" charset="0"/>
                <a:cs typeface="Times New Roman" panose="02020603050405020304" pitchFamily="18" charset="0"/>
              </a:rPr>
              <a:t>?</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endParaRPr lang="en-US" sz="2400" dirty="0"/>
          </a:p>
        </p:txBody>
      </p:sp>
      <p:sp>
        <p:nvSpPr>
          <p:cNvPr id="8" name="Rounded Rectangle 7"/>
          <p:cNvSpPr/>
          <p:nvPr/>
        </p:nvSpPr>
        <p:spPr>
          <a:xfrm>
            <a:off x="1028403" y="2229762"/>
            <a:ext cx="4413839" cy="3289385"/>
          </a:xfrm>
          <a:prstGeom prst="round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457200" lvl="1">
              <a:lnSpc>
                <a:spcPct val="107000"/>
              </a:lnSpc>
              <a:spcAft>
                <a:spcPts val="800"/>
              </a:spcAft>
            </a:pPr>
            <a:r>
              <a:rPr lang="en-US" sz="28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PI is applying for an award which requires 25% cost share of effort. </a:t>
            </a:r>
          </a:p>
        </p:txBody>
      </p:sp>
      <p:sp>
        <p:nvSpPr>
          <p:cNvPr id="5" name="Rectangle 4"/>
          <p:cNvSpPr/>
          <p:nvPr/>
        </p:nvSpPr>
        <p:spPr>
          <a:xfrm>
            <a:off x="6507346" y="4753207"/>
            <a:ext cx="4846453" cy="646331"/>
          </a:xfrm>
          <a:prstGeom prst="rect">
            <a:avLst/>
          </a:prstGeom>
          <a:solidFill>
            <a:schemeClr val="accent1">
              <a:lumMod val="20000"/>
              <a:lumOff val="80000"/>
            </a:schemeClr>
          </a:solidFill>
        </p:spPr>
        <p:txBody>
          <a:bodyPr wrap="square">
            <a:spAutoFit/>
          </a:bodyPr>
          <a:lstStyle/>
          <a:p>
            <a:r>
              <a:rPr lang="en-US" sz="1800" dirty="0" smtClean="0">
                <a:latin typeface="Calibri" panose="020F0502020204030204" pitchFamily="34" charset="0"/>
                <a:cs typeface="Calibri" panose="020F0502020204030204" pitchFamily="34" charset="0"/>
              </a:rPr>
              <a:t>Dr</a:t>
            </a:r>
            <a:r>
              <a:rPr lang="en-US" sz="1800" dirty="0">
                <a:latin typeface="Calibri" panose="020F0502020204030204" pitchFamily="34" charset="0"/>
                <a:cs typeface="Calibri" panose="020F0502020204030204" pitchFamily="34" charset="0"/>
              </a:rPr>
              <a:t>. </a:t>
            </a:r>
            <a:r>
              <a:rPr lang="en-US" sz="1800" dirty="0" smtClean="0">
                <a:latin typeface="Calibri" panose="020F0502020204030204" pitchFamily="34" charset="0"/>
                <a:cs typeface="Calibri" panose="020F0502020204030204" pitchFamily="34" charset="0"/>
              </a:rPr>
              <a:t>Who </a:t>
            </a:r>
            <a:r>
              <a:rPr lang="en-US" sz="1800" dirty="0">
                <a:latin typeface="Calibri" panose="020F0502020204030204" pitchFamily="34" charset="0"/>
                <a:cs typeface="Calibri" panose="020F0502020204030204" pitchFamily="34" charset="0"/>
              </a:rPr>
              <a:t>is PI and </a:t>
            </a:r>
            <a:r>
              <a:rPr lang="en-US" sz="1800" dirty="0" smtClean="0">
                <a:latin typeface="Calibri" panose="020F0502020204030204" pitchFamily="34" charset="0"/>
                <a:cs typeface="Calibri" panose="020F0502020204030204" pitchFamily="34" charset="0"/>
              </a:rPr>
              <a:t>will be devoting </a:t>
            </a:r>
            <a:r>
              <a:rPr lang="en-US" sz="1800" dirty="0">
                <a:latin typeface="Calibri" panose="020F0502020204030204" pitchFamily="34" charset="0"/>
                <a:cs typeface="Calibri" panose="020F0502020204030204" pitchFamily="34" charset="0"/>
              </a:rPr>
              <a:t>30% </a:t>
            </a:r>
            <a:r>
              <a:rPr lang="en-US" sz="1800" dirty="0" smtClean="0">
                <a:latin typeface="Calibri" panose="020F0502020204030204" pitchFamily="34" charset="0"/>
                <a:cs typeface="Calibri" panose="020F0502020204030204" pitchFamily="34" charset="0"/>
              </a:rPr>
              <a:t>effort, and only 5% will be charged to </a:t>
            </a:r>
            <a:r>
              <a:rPr lang="en-US" sz="1800" dirty="0">
                <a:latin typeface="Calibri" panose="020F0502020204030204" pitchFamily="34" charset="0"/>
                <a:cs typeface="Calibri" panose="020F0502020204030204" pitchFamily="34" charset="0"/>
              </a:rPr>
              <a:t>the project. </a:t>
            </a:r>
          </a:p>
        </p:txBody>
      </p:sp>
      <p:sp>
        <p:nvSpPr>
          <p:cNvPr id="7" name="Rectangle 6"/>
          <p:cNvSpPr/>
          <p:nvPr/>
        </p:nvSpPr>
        <p:spPr>
          <a:xfrm>
            <a:off x="6507346" y="3602370"/>
            <a:ext cx="4846453" cy="646331"/>
          </a:xfrm>
          <a:prstGeom prst="rect">
            <a:avLst/>
          </a:prstGeom>
          <a:solidFill>
            <a:schemeClr val="accent1">
              <a:lumMod val="20000"/>
              <a:lumOff val="80000"/>
            </a:schemeClr>
          </a:solidFill>
        </p:spPr>
        <p:txBody>
          <a:bodyPr wrap="square">
            <a:spAutoFit/>
          </a:bodyPr>
          <a:lstStyle/>
          <a:p>
            <a:r>
              <a:rPr lang="en-US" sz="1800" dirty="0" smtClean="0">
                <a:latin typeface="Calibri" panose="020F0502020204030204" pitchFamily="34" charset="0"/>
                <a:cs typeface="Calibri" panose="020F0502020204030204" pitchFamily="34" charset="0"/>
              </a:rPr>
              <a:t>The University will contribute to the project through partial salary for the project director.</a:t>
            </a:r>
            <a:endParaRPr lang="en-US" sz="1800" dirty="0">
              <a:latin typeface="Calibri" panose="020F0502020204030204" pitchFamily="34" charset="0"/>
              <a:cs typeface="Calibri" panose="020F0502020204030204" pitchFamily="34" charset="0"/>
            </a:endParaRPr>
          </a:p>
        </p:txBody>
      </p:sp>
      <p:sp>
        <p:nvSpPr>
          <p:cNvPr id="12" name="Rectangle 11"/>
          <p:cNvSpPr/>
          <p:nvPr/>
        </p:nvSpPr>
        <p:spPr>
          <a:xfrm>
            <a:off x="6507346" y="2259445"/>
            <a:ext cx="4846453" cy="923330"/>
          </a:xfrm>
          <a:prstGeom prst="rect">
            <a:avLst/>
          </a:prstGeom>
          <a:solidFill>
            <a:schemeClr val="accent1">
              <a:lumMod val="20000"/>
              <a:lumOff val="80000"/>
            </a:schemeClr>
          </a:solidFill>
        </p:spPr>
        <p:txBody>
          <a:bodyPr wrap="square">
            <a:spAutoFit/>
          </a:bodyPr>
          <a:lstStyle/>
          <a:p>
            <a:pPr lvl="2"/>
            <a:r>
              <a:rPr lang="en-US" sz="1800" dirty="0">
                <a:latin typeface="Calibri" panose="020F0502020204030204" pitchFamily="34" charset="0"/>
                <a:cs typeface="Calibri" panose="020F0502020204030204" pitchFamily="34" charset="0"/>
              </a:rPr>
              <a:t>The University demonstrates support to the </a:t>
            </a:r>
            <a:r>
              <a:rPr lang="en-US" sz="1800" dirty="0" smtClean="0">
                <a:latin typeface="Calibri" panose="020F0502020204030204" pitchFamily="34" charset="0"/>
                <a:cs typeface="Calibri" panose="020F0502020204030204" pitchFamily="34" charset="0"/>
              </a:rPr>
              <a:t>project </a:t>
            </a:r>
            <a:r>
              <a:rPr lang="en-US" sz="1800" dirty="0">
                <a:latin typeface="Calibri" panose="020F0502020204030204" pitchFamily="34" charset="0"/>
                <a:cs typeface="Calibri" panose="020F0502020204030204" pitchFamily="34" charset="0"/>
              </a:rPr>
              <a:t>through the availability and expertise of the project director.</a:t>
            </a:r>
          </a:p>
        </p:txBody>
      </p:sp>
      <p:sp>
        <p:nvSpPr>
          <p:cNvPr id="3" name="Oval 2"/>
          <p:cNvSpPr/>
          <p:nvPr/>
        </p:nvSpPr>
        <p:spPr>
          <a:xfrm>
            <a:off x="5865962" y="2487908"/>
            <a:ext cx="526449" cy="562063"/>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a:t>
            </a:r>
            <a:endParaRPr lang="en-US" dirty="0"/>
          </a:p>
        </p:txBody>
      </p:sp>
      <p:sp>
        <p:nvSpPr>
          <p:cNvPr id="13" name="Oval 12"/>
          <p:cNvSpPr/>
          <p:nvPr/>
        </p:nvSpPr>
        <p:spPr>
          <a:xfrm>
            <a:off x="5865962" y="3593422"/>
            <a:ext cx="526449" cy="562063"/>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t>
            </a:r>
          </a:p>
        </p:txBody>
      </p:sp>
      <p:sp>
        <p:nvSpPr>
          <p:cNvPr id="14" name="Oval 13"/>
          <p:cNvSpPr/>
          <p:nvPr/>
        </p:nvSpPr>
        <p:spPr>
          <a:xfrm>
            <a:off x="5869930" y="4795342"/>
            <a:ext cx="526449" cy="562063"/>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a:t>
            </a:r>
            <a:endParaRPr lang="en-US" dirty="0"/>
          </a:p>
        </p:txBody>
      </p:sp>
    </p:spTree>
    <p:extLst>
      <p:ext uri="{BB962C8B-B14F-4D97-AF65-F5344CB8AC3E}">
        <p14:creationId xmlns:p14="http://schemas.microsoft.com/office/powerpoint/2010/main" val="247044198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47</a:t>
            </a:fld>
            <a:endParaRPr lang="en-US" sz="1800" dirty="0">
              <a:solidFill>
                <a:srgbClr val="888888"/>
              </a:solidFill>
              <a:latin typeface="Calibri"/>
              <a:ea typeface="Calibri"/>
              <a:cs typeface="Calibri"/>
              <a:sym typeface="Calibri"/>
            </a:endParaRPr>
          </a:p>
        </p:txBody>
      </p:sp>
      <p:sp>
        <p:nvSpPr>
          <p:cNvPr id="9" name="Round Same Side Corner Rectangle 8"/>
          <p:cNvSpPr/>
          <p:nvPr/>
        </p:nvSpPr>
        <p:spPr>
          <a:xfrm rot="10800000">
            <a:off x="614679" y="3432"/>
            <a:ext cx="10923489" cy="848652"/>
          </a:xfrm>
          <a:prstGeom prst="round2SameRect">
            <a:avLst/>
          </a:prstGeom>
          <a:solidFill>
            <a:schemeClr val="bg1">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10" name="Title 1"/>
          <p:cNvSpPr txBox="1">
            <a:spLocks/>
          </p:cNvSpPr>
          <p:nvPr/>
        </p:nvSpPr>
        <p:spPr>
          <a:xfrm>
            <a:off x="604685" y="109368"/>
            <a:ext cx="5261277"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bg1"/>
                </a:solidFill>
              </a:rPr>
              <a:t>Question 2</a:t>
            </a:r>
            <a:endParaRPr lang="en-US" sz="3000" dirty="0">
              <a:solidFill>
                <a:schemeClr val="bg1"/>
              </a:solidFill>
            </a:endParaRPr>
          </a:p>
        </p:txBody>
      </p:sp>
      <p:sp>
        <p:nvSpPr>
          <p:cNvPr id="11" name="Round Same Side Corner Rectangle 10"/>
          <p:cNvSpPr/>
          <p:nvPr/>
        </p:nvSpPr>
        <p:spPr>
          <a:xfrm rot="10800000">
            <a:off x="238638" y="-1"/>
            <a:ext cx="366046" cy="836618"/>
          </a:xfrm>
          <a:prstGeom prst="round2SameRect">
            <a:avLst/>
          </a:prstGeom>
          <a:solidFill>
            <a:schemeClr val="accent6"/>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2" name="Rectangle 1"/>
          <p:cNvSpPr/>
          <p:nvPr/>
        </p:nvSpPr>
        <p:spPr>
          <a:xfrm>
            <a:off x="604683" y="997778"/>
            <a:ext cx="8381661" cy="830997"/>
          </a:xfrm>
          <a:prstGeom prst="rect">
            <a:avLst/>
          </a:prstGeom>
        </p:spPr>
        <p:txBody>
          <a:bodyPr wrap="square">
            <a:spAutoFit/>
          </a:bodyPr>
          <a:lstStyle/>
          <a:p>
            <a:r>
              <a:rPr lang="en-US" sz="2400" dirty="0" smtClean="0">
                <a:latin typeface="Calibri" panose="020F0502020204030204" pitchFamily="34" charset="0"/>
                <a:ea typeface="Calibri" panose="020F0502020204030204" pitchFamily="34" charset="0"/>
                <a:cs typeface="Times New Roman" panose="02020603050405020304" pitchFamily="18" charset="0"/>
              </a:rPr>
              <a:t>Which statement should be used if we </a:t>
            </a:r>
            <a:r>
              <a:rPr lang="en-US" sz="2400" b="1" u="sng" dirty="0" smtClean="0">
                <a:latin typeface="Calibri" panose="020F0502020204030204" pitchFamily="34" charset="0"/>
                <a:ea typeface="Calibri" panose="020F0502020204030204" pitchFamily="34" charset="0"/>
                <a:cs typeface="Times New Roman" panose="02020603050405020304" pitchFamily="18" charset="0"/>
              </a:rPr>
              <a:t>DON’T want to commit to cost sharing</a:t>
            </a:r>
            <a:r>
              <a:rPr lang="en-US" sz="2400" dirty="0" smtClean="0">
                <a:latin typeface="Calibri" panose="020F0502020204030204" pitchFamily="34" charset="0"/>
                <a:ea typeface="Calibri" panose="020F0502020204030204" pitchFamily="34" charset="0"/>
                <a:cs typeface="Times New Roman" panose="02020603050405020304" pitchFamily="18" charset="0"/>
              </a:rPr>
              <a:t> in the Proposal?</a:t>
            </a:r>
          </a:p>
        </p:txBody>
      </p:sp>
      <p:sp>
        <p:nvSpPr>
          <p:cNvPr id="8" name="Rounded Rectangle 7"/>
          <p:cNvSpPr/>
          <p:nvPr/>
        </p:nvSpPr>
        <p:spPr>
          <a:xfrm>
            <a:off x="604683" y="1968602"/>
            <a:ext cx="5165945" cy="3935113"/>
          </a:xfrm>
          <a:prstGeom prst="round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r>
              <a:rPr lang="en-US" sz="2400" dirty="0">
                <a:solidFill>
                  <a:schemeClr val="tx1"/>
                </a:solidFill>
                <a:latin typeface="Calibri" panose="020F0502020204030204" pitchFamily="34" charset="0"/>
                <a:cs typeface="Calibri" panose="020F0502020204030204" pitchFamily="34" charset="0"/>
              </a:rPr>
              <a:t>PI is applying for a small foundation award. There is no specific language in the RFA that they require cost share. The PI wants to budget a Post Doc, but their effort would be too great a portion of the awarded </a:t>
            </a:r>
            <a:r>
              <a:rPr lang="en-US" sz="2400" dirty="0" smtClean="0">
                <a:solidFill>
                  <a:schemeClr val="tx1"/>
                </a:solidFill>
                <a:latin typeface="Calibri" panose="020F0502020204030204" pitchFamily="34" charset="0"/>
                <a:cs typeface="Calibri" panose="020F0502020204030204" pitchFamily="34" charset="0"/>
              </a:rPr>
              <a:t>amount so the PI </a:t>
            </a:r>
            <a:r>
              <a:rPr lang="en-US" sz="2400" dirty="0">
                <a:solidFill>
                  <a:schemeClr val="tx1"/>
                </a:solidFill>
                <a:latin typeface="Calibri" panose="020F0502020204030204" pitchFamily="34" charset="0"/>
                <a:cs typeface="Calibri" panose="020F0502020204030204" pitchFamily="34" charset="0"/>
              </a:rPr>
              <a:t>would like to contribute additional Post Doc effort as needed.</a:t>
            </a:r>
          </a:p>
        </p:txBody>
      </p:sp>
      <p:sp>
        <p:nvSpPr>
          <p:cNvPr id="12" name="Rectangle 11"/>
          <p:cNvSpPr/>
          <p:nvPr/>
        </p:nvSpPr>
        <p:spPr>
          <a:xfrm>
            <a:off x="6691713" y="4733714"/>
            <a:ext cx="4846453" cy="646331"/>
          </a:xfrm>
          <a:prstGeom prst="rect">
            <a:avLst/>
          </a:prstGeom>
          <a:solidFill>
            <a:schemeClr val="accent1">
              <a:lumMod val="20000"/>
              <a:lumOff val="80000"/>
            </a:schemeClr>
          </a:solidFill>
        </p:spPr>
        <p:txBody>
          <a:bodyPr wrap="square">
            <a:spAutoFit/>
          </a:bodyPr>
          <a:lstStyle/>
          <a:p>
            <a:r>
              <a:rPr lang="en-US" sz="1800" dirty="0" smtClean="0">
                <a:latin typeface="Calibri" panose="020F0502020204030204" pitchFamily="34" charset="0"/>
                <a:cs typeface="Calibri" panose="020F0502020204030204" pitchFamily="34" charset="0"/>
              </a:rPr>
              <a:t>Post Doc’s annual salary is $30,000, we are requesting $10,000 for this project. </a:t>
            </a:r>
            <a:endParaRPr lang="en-US" sz="1800" dirty="0">
              <a:latin typeface="Calibri" panose="020F0502020204030204" pitchFamily="34" charset="0"/>
              <a:cs typeface="Calibri" panose="020F0502020204030204" pitchFamily="34" charset="0"/>
            </a:endParaRPr>
          </a:p>
        </p:txBody>
      </p:sp>
      <p:sp>
        <p:nvSpPr>
          <p:cNvPr id="13" name="Rectangle 12"/>
          <p:cNvSpPr/>
          <p:nvPr/>
        </p:nvSpPr>
        <p:spPr>
          <a:xfrm>
            <a:off x="6691713" y="3463152"/>
            <a:ext cx="4846453" cy="646331"/>
          </a:xfrm>
          <a:prstGeom prst="rect">
            <a:avLst/>
          </a:prstGeom>
          <a:solidFill>
            <a:schemeClr val="accent1">
              <a:lumMod val="20000"/>
              <a:lumOff val="80000"/>
            </a:schemeClr>
          </a:solidFill>
        </p:spPr>
        <p:txBody>
          <a:bodyPr wrap="square">
            <a:spAutoFit/>
          </a:bodyPr>
          <a:lstStyle/>
          <a:p>
            <a:r>
              <a:rPr lang="en-US" sz="1800" dirty="0" smtClean="0">
                <a:latin typeface="Calibri" panose="020F0502020204030204" pitchFamily="34" charset="0"/>
                <a:cs typeface="Calibri" panose="020F0502020204030204" pitchFamily="34" charset="0"/>
              </a:rPr>
              <a:t>BU </a:t>
            </a:r>
            <a:r>
              <a:rPr lang="en-US" sz="1800" dirty="0">
                <a:latin typeface="Calibri" panose="020F0502020204030204" pitchFamily="34" charset="0"/>
                <a:cs typeface="Calibri" panose="020F0502020204030204" pitchFamily="34" charset="0"/>
              </a:rPr>
              <a:t>is highly supportive of this project </a:t>
            </a:r>
            <a:r>
              <a:rPr lang="en-US" sz="1800" dirty="0" smtClean="0">
                <a:latin typeface="Calibri" panose="020F0502020204030204" pitchFamily="34" charset="0"/>
                <a:cs typeface="Calibri" panose="020F0502020204030204" pitchFamily="34" charset="0"/>
              </a:rPr>
              <a:t>and the Post Doc will perform effort as needed. </a:t>
            </a:r>
            <a:endParaRPr lang="en-US" sz="1800" dirty="0">
              <a:latin typeface="Calibri" panose="020F0502020204030204" pitchFamily="34" charset="0"/>
              <a:cs typeface="Calibri" panose="020F0502020204030204" pitchFamily="34" charset="0"/>
            </a:endParaRPr>
          </a:p>
        </p:txBody>
      </p:sp>
      <p:sp>
        <p:nvSpPr>
          <p:cNvPr id="14" name="Rectangle 13"/>
          <p:cNvSpPr/>
          <p:nvPr/>
        </p:nvSpPr>
        <p:spPr>
          <a:xfrm>
            <a:off x="6691715" y="2078273"/>
            <a:ext cx="4846453" cy="923330"/>
          </a:xfrm>
          <a:prstGeom prst="rect">
            <a:avLst/>
          </a:prstGeom>
          <a:solidFill>
            <a:schemeClr val="accent1">
              <a:lumMod val="20000"/>
              <a:lumOff val="80000"/>
            </a:schemeClr>
          </a:solidFill>
        </p:spPr>
        <p:txBody>
          <a:bodyPr wrap="square">
            <a:spAutoFit/>
          </a:bodyPr>
          <a:lstStyle/>
          <a:p>
            <a:pPr lvl="2"/>
            <a:r>
              <a:rPr lang="en-US" sz="1800" dirty="0" smtClean="0">
                <a:latin typeface="Calibri" panose="020F0502020204030204" pitchFamily="34" charset="0"/>
                <a:cs typeface="Calibri" panose="020F0502020204030204" pitchFamily="34" charset="0"/>
              </a:rPr>
              <a:t>Post Doc will be involved in </a:t>
            </a:r>
            <a:r>
              <a:rPr lang="en-US" sz="1800" dirty="0">
                <a:latin typeface="Calibri" panose="020F0502020204030204" pitchFamily="34" charset="0"/>
                <a:cs typeface="Calibri" panose="020F0502020204030204" pitchFamily="34" charset="0"/>
              </a:rPr>
              <a:t>all research activities associated with the </a:t>
            </a:r>
            <a:r>
              <a:rPr lang="en-US" sz="1800" dirty="0" smtClean="0">
                <a:latin typeface="Calibri" panose="020F0502020204030204" pitchFamily="34" charset="0"/>
                <a:cs typeface="Calibri" panose="020F0502020204030204" pitchFamily="34" charset="0"/>
              </a:rPr>
              <a:t>project. They will commit 5% effort, which will not be charged to the grant. </a:t>
            </a:r>
            <a:endParaRPr lang="en-US" sz="1800" dirty="0">
              <a:latin typeface="Calibri" panose="020F0502020204030204" pitchFamily="34" charset="0"/>
              <a:cs typeface="Calibri" panose="020F0502020204030204" pitchFamily="34" charset="0"/>
            </a:endParaRPr>
          </a:p>
        </p:txBody>
      </p:sp>
      <p:sp>
        <p:nvSpPr>
          <p:cNvPr id="15" name="Oval 14"/>
          <p:cNvSpPr/>
          <p:nvPr/>
        </p:nvSpPr>
        <p:spPr>
          <a:xfrm>
            <a:off x="6050331" y="2328932"/>
            <a:ext cx="526449" cy="56206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a:t>
            </a:r>
            <a:endParaRPr lang="en-US" dirty="0"/>
          </a:p>
        </p:txBody>
      </p:sp>
      <p:sp>
        <p:nvSpPr>
          <p:cNvPr id="16" name="Oval 15"/>
          <p:cNvSpPr/>
          <p:nvPr/>
        </p:nvSpPr>
        <p:spPr>
          <a:xfrm>
            <a:off x="6050331" y="3486315"/>
            <a:ext cx="526449" cy="56206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t>
            </a:r>
          </a:p>
        </p:txBody>
      </p:sp>
      <p:sp>
        <p:nvSpPr>
          <p:cNvPr id="17" name="Oval 16"/>
          <p:cNvSpPr/>
          <p:nvPr/>
        </p:nvSpPr>
        <p:spPr>
          <a:xfrm>
            <a:off x="6054299" y="4717348"/>
            <a:ext cx="526449" cy="56206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a:t>
            </a:r>
            <a:endParaRPr lang="en-US" dirty="0"/>
          </a:p>
        </p:txBody>
      </p:sp>
    </p:spTree>
    <p:extLst>
      <p:ext uri="{BB962C8B-B14F-4D97-AF65-F5344CB8AC3E}">
        <p14:creationId xmlns:p14="http://schemas.microsoft.com/office/powerpoint/2010/main" val="82434771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48</a:t>
            </a:fld>
            <a:endParaRPr lang="en-US" sz="1800" dirty="0">
              <a:solidFill>
                <a:srgbClr val="888888"/>
              </a:solidFill>
              <a:latin typeface="Calibri"/>
              <a:ea typeface="Calibri"/>
              <a:cs typeface="Calibri"/>
              <a:sym typeface="Calibri"/>
            </a:endParaRPr>
          </a:p>
        </p:txBody>
      </p:sp>
      <p:sp>
        <p:nvSpPr>
          <p:cNvPr id="9" name="Round Same Side Corner Rectangle 8"/>
          <p:cNvSpPr/>
          <p:nvPr/>
        </p:nvSpPr>
        <p:spPr>
          <a:xfrm rot="10800000">
            <a:off x="614679" y="3432"/>
            <a:ext cx="10923489" cy="848652"/>
          </a:xfrm>
          <a:prstGeom prst="round2SameRect">
            <a:avLst/>
          </a:prstGeom>
          <a:solidFill>
            <a:schemeClr val="bg1">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10" name="Title 1"/>
          <p:cNvSpPr txBox="1">
            <a:spLocks/>
          </p:cNvSpPr>
          <p:nvPr/>
        </p:nvSpPr>
        <p:spPr>
          <a:xfrm>
            <a:off x="604685" y="109368"/>
            <a:ext cx="5261277"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bg1"/>
                </a:solidFill>
              </a:rPr>
              <a:t>Question 2</a:t>
            </a:r>
            <a:endParaRPr lang="en-US" sz="3000" dirty="0">
              <a:solidFill>
                <a:schemeClr val="bg1"/>
              </a:solidFill>
            </a:endParaRPr>
          </a:p>
        </p:txBody>
      </p:sp>
      <p:sp>
        <p:nvSpPr>
          <p:cNvPr id="11" name="Round Same Side Corner Rectangle 10"/>
          <p:cNvSpPr/>
          <p:nvPr/>
        </p:nvSpPr>
        <p:spPr>
          <a:xfrm rot="10800000">
            <a:off x="238638" y="-1"/>
            <a:ext cx="366046" cy="836618"/>
          </a:xfrm>
          <a:prstGeom prst="round2SameRect">
            <a:avLst/>
          </a:prstGeom>
          <a:solidFill>
            <a:schemeClr val="accent6"/>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2" name="Rectangle 1"/>
          <p:cNvSpPr/>
          <p:nvPr/>
        </p:nvSpPr>
        <p:spPr>
          <a:xfrm>
            <a:off x="604683" y="997778"/>
            <a:ext cx="8381661" cy="830997"/>
          </a:xfrm>
          <a:prstGeom prst="rect">
            <a:avLst/>
          </a:prstGeom>
        </p:spPr>
        <p:txBody>
          <a:bodyPr wrap="square">
            <a:spAutoFit/>
          </a:bodyPr>
          <a:lstStyle/>
          <a:p>
            <a:r>
              <a:rPr lang="en-US" sz="2400" dirty="0" smtClean="0">
                <a:latin typeface="Calibri" panose="020F0502020204030204" pitchFamily="34" charset="0"/>
                <a:ea typeface="Calibri" panose="020F0502020204030204" pitchFamily="34" charset="0"/>
                <a:cs typeface="Times New Roman" panose="02020603050405020304" pitchFamily="18" charset="0"/>
              </a:rPr>
              <a:t>Which statement should be used if we </a:t>
            </a:r>
            <a:r>
              <a:rPr lang="en-US" sz="2400" b="1" u="sng" dirty="0" smtClean="0">
                <a:latin typeface="Calibri" panose="020F0502020204030204" pitchFamily="34" charset="0"/>
                <a:ea typeface="Calibri" panose="020F0502020204030204" pitchFamily="34" charset="0"/>
                <a:cs typeface="Times New Roman" panose="02020603050405020304" pitchFamily="18" charset="0"/>
              </a:rPr>
              <a:t>DON’T want to commit to cost sharing</a:t>
            </a:r>
            <a:r>
              <a:rPr lang="en-US" sz="2400" dirty="0" smtClean="0">
                <a:latin typeface="Calibri" panose="020F0502020204030204" pitchFamily="34" charset="0"/>
                <a:ea typeface="Calibri" panose="020F0502020204030204" pitchFamily="34" charset="0"/>
                <a:cs typeface="Times New Roman" panose="02020603050405020304" pitchFamily="18" charset="0"/>
              </a:rPr>
              <a:t> in the Proposal?</a:t>
            </a:r>
          </a:p>
        </p:txBody>
      </p:sp>
      <p:sp>
        <p:nvSpPr>
          <p:cNvPr id="8" name="Rounded Rectangle 7"/>
          <p:cNvSpPr/>
          <p:nvPr/>
        </p:nvSpPr>
        <p:spPr>
          <a:xfrm>
            <a:off x="604683" y="1968602"/>
            <a:ext cx="5165945" cy="3935113"/>
          </a:xfrm>
          <a:prstGeom prst="round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r>
              <a:rPr lang="en-US" sz="2400" dirty="0">
                <a:solidFill>
                  <a:schemeClr val="tx1"/>
                </a:solidFill>
                <a:latin typeface="Calibri" panose="020F0502020204030204" pitchFamily="34" charset="0"/>
                <a:cs typeface="Calibri" panose="020F0502020204030204" pitchFamily="34" charset="0"/>
              </a:rPr>
              <a:t>PI is applying for a small foundation award. There is no specific language in the RFA that they require cost share. The PI wants to budget a Post Doc, but their effort would be too great a portion of the awarded </a:t>
            </a:r>
            <a:r>
              <a:rPr lang="en-US" sz="2400" dirty="0" smtClean="0">
                <a:solidFill>
                  <a:schemeClr val="tx1"/>
                </a:solidFill>
                <a:latin typeface="Calibri" panose="020F0502020204030204" pitchFamily="34" charset="0"/>
                <a:cs typeface="Calibri" panose="020F0502020204030204" pitchFamily="34" charset="0"/>
              </a:rPr>
              <a:t>amount so the PI </a:t>
            </a:r>
            <a:r>
              <a:rPr lang="en-US" sz="2400" dirty="0">
                <a:solidFill>
                  <a:schemeClr val="tx1"/>
                </a:solidFill>
                <a:latin typeface="Calibri" panose="020F0502020204030204" pitchFamily="34" charset="0"/>
                <a:cs typeface="Calibri" panose="020F0502020204030204" pitchFamily="34" charset="0"/>
              </a:rPr>
              <a:t>would like to contribute additional Post Doc effort as needed.</a:t>
            </a:r>
          </a:p>
        </p:txBody>
      </p:sp>
      <p:sp>
        <p:nvSpPr>
          <p:cNvPr id="12" name="Rectangle 11"/>
          <p:cNvSpPr/>
          <p:nvPr/>
        </p:nvSpPr>
        <p:spPr>
          <a:xfrm>
            <a:off x="6691713" y="4733714"/>
            <a:ext cx="4846453" cy="646331"/>
          </a:xfrm>
          <a:prstGeom prst="rect">
            <a:avLst/>
          </a:prstGeom>
          <a:solidFill>
            <a:schemeClr val="accent1">
              <a:lumMod val="20000"/>
              <a:lumOff val="80000"/>
            </a:schemeClr>
          </a:solidFill>
        </p:spPr>
        <p:txBody>
          <a:bodyPr wrap="square">
            <a:spAutoFit/>
          </a:bodyPr>
          <a:lstStyle/>
          <a:p>
            <a:r>
              <a:rPr lang="en-US" sz="1800" dirty="0" smtClean="0">
                <a:latin typeface="Calibri" panose="020F0502020204030204" pitchFamily="34" charset="0"/>
                <a:cs typeface="Calibri" panose="020F0502020204030204" pitchFamily="34" charset="0"/>
              </a:rPr>
              <a:t>Post Doc’s annual salary is $30,000, we are requesting $10,000 for this project. </a:t>
            </a:r>
            <a:endParaRPr lang="en-US" sz="1800" dirty="0">
              <a:latin typeface="Calibri" panose="020F0502020204030204" pitchFamily="34" charset="0"/>
              <a:cs typeface="Calibri" panose="020F0502020204030204" pitchFamily="34" charset="0"/>
            </a:endParaRPr>
          </a:p>
        </p:txBody>
      </p:sp>
      <p:sp>
        <p:nvSpPr>
          <p:cNvPr id="13" name="Rectangle 12"/>
          <p:cNvSpPr/>
          <p:nvPr/>
        </p:nvSpPr>
        <p:spPr>
          <a:xfrm>
            <a:off x="6691713" y="3463152"/>
            <a:ext cx="4846453" cy="646331"/>
          </a:xfrm>
          <a:prstGeom prst="rect">
            <a:avLst/>
          </a:prstGeom>
          <a:solidFill>
            <a:schemeClr val="accent1">
              <a:lumMod val="20000"/>
              <a:lumOff val="80000"/>
            </a:schemeClr>
          </a:solidFill>
        </p:spPr>
        <p:txBody>
          <a:bodyPr wrap="square">
            <a:spAutoFit/>
          </a:bodyPr>
          <a:lstStyle/>
          <a:p>
            <a:r>
              <a:rPr lang="en-US" sz="1800" dirty="0" smtClean="0">
                <a:latin typeface="Calibri" panose="020F0502020204030204" pitchFamily="34" charset="0"/>
                <a:cs typeface="Calibri" panose="020F0502020204030204" pitchFamily="34" charset="0"/>
              </a:rPr>
              <a:t>BU </a:t>
            </a:r>
            <a:r>
              <a:rPr lang="en-US" sz="1800" dirty="0">
                <a:latin typeface="Calibri" panose="020F0502020204030204" pitchFamily="34" charset="0"/>
                <a:cs typeface="Calibri" panose="020F0502020204030204" pitchFamily="34" charset="0"/>
              </a:rPr>
              <a:t>is highly supportive of this project </a:t>
            </a:r>
            <a:r>
              <a:rPr lang="en-US" sz="1800" dirty="0" smtClean="0">
                <a:latin typeface="Calibri" panose="020F0502020204030204" pitchFamily="34" charset="0"/>
                <a:cs typeface="Calibri" panose="020F0502020204030204" pitchFamily="34" charset="0"/>
              </a:rPr>
              <a:t>and the Post Doc will perform effort as needed. </a:t>
            </a:r>
            <a:endParaRPr lang="en-US" sz="1800" dirty="0">
              <a:latin typeface="Calibri" panose="020F0502020204030204" pitchFamily="34" charset="0"/>
              <a:cs typeface="Calibri" panose="020F0502020204030204" pitchFamily="34" charset="0"/>
            </a:endParaRPr>
          </a:p>
        </p:txBody>
      </p:sp>
      <p:sp>
        <p:nvSpPr>
          <p:cNvPr id="14" name="Rectangle 13"/>
          <p:cNvSpPr/>
          <p:nvPr/>
        </p:nvSpPr>
        <p:spPr>
          <a:xfrm>
            <a:off x="6691715" y="2078273"/>
            <a:ext cx="4846453" cy="923330"/>
          </a:xfrm>
          <a:prstGeom prst="rect">
            <a:avLst/>
          </a:prstGeom>
          <a:solidFill>
            <a:schemeClr val="accent1">
              <a:lumMod val="20000"/>
              <a:lumOff val="80000"/>
            </a:schemeClr>
          </a:solidFill>
        </p:spPr>
        <p:txBody>
          <a:bodyPr wrap="square">
            <a:spAutoFit/>
          </a:bodyPr>
          <a:lstStyle/>
          <a:p>
            <a:pPr lvl="2"/>
            <a:r>
              <a:rPr lang="en-US" sz="1800" dirty="0" smtClean="0">
                <a:latin typeface="Calibri" panose="020F0502020204030204" pitchFamily="34" charset="0"/>
                <a:cs typeface="Calibri" panose="020F0502020204030204" pitchFamily="34" charset="0"/>
              </a:rPr>
              <a:t>Post Doc will be involved in </a:t>
            </a:r>
            <a:r>
              <a:rPr lang="en-US" sz="1800" dirty="0">
                <a:latin typeface="Calibri" panose="020F0502020204030204" pitchFamily="34" charset="0"/>
                <a:cs typeface="Calibri" panose="020F0502020204030204" pitchFamily="34" charset="0"/>
              </a:rPr>
              <a:t>all research activities associated with the </a:t>
            </a:r>
            <a:r>
              <a:rPr lang="en-US" sz="1800" dirty="0" smtClean="0">
                <a:latin typeface="Calibri" panose="020F0502020204030204" pitchFamily="34" charset="0"/>
                <a:cs typeface="Calibri" panose="020F0502020204030204" pitchFamily="34" charset="0"/>
              </a:rPr>
              <a:t>project. They will commit 5% effort, which will not be charged to the grant. </a:t>
            </a:r>
            <a:endParaRPr lang="en-US" sz="1800" dirty="0">
              <a:latin typeface="Calibri" panose="020F0502020204030204" pitchFamily="34" charset="0"/>
              <a:cs typeface="Calibri" panose="020F0502020204030204" pitchFamily="34" charset="0"/>
            </a:endParaRPr>
          </a:p>
        </p:txBody>
      </p:sp>
      <p:sp>
        <p:nvSpPr>
          <p:cNvPr id="15" name="Oval 14"/>
          <p:cNvSpPr/>
          <p:nvPr/>
        </p:nvSpPr>
        <p:spPr>
          <a:xfrm>
            <a:off x="6050331" y="2328932"/>
            <a:ext cx="526449" cy="562063"/>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a:t>
            </a:r>
            <a:endParaRPr lang="en-US" dirty="0"/>
          </a:p>
        </p:txBody>
      </p:sp>
      <p:sp>
        <p:nvSpPr>
          <p:cNvPr id="16" name="Oval 15"/>
          <p:cNvSpPr/>
          <p:nvPr/>
        </p:nvSpPr>
        <p:spPr>
          <a:xfrm>
            <a:off x="6050331" y="3486315"/>
            <a:ext cx="526449" cy="562063"/>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t>
            </a:r>
          </a:p>
        </p:txBody>
      </p:sp>
      <p:sp>
        <p:nvSpPr>
          <p:cNvPr id="17" name="Oval 16"/>
          <p:cNvSpPr/>
          <p:nvPr/>
        </p:nvSpPr>
        <p:spPr>
          <a:xfrm>
            <a:off x="6054299" y="4717348"/>
            <a:ext cx="526449" cy="562063"/>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a:t>
            </a:r>
            <a:endParaRPr lang="en-US" dirty="0"/>
          </a:p>
        </p:txBody>
      </p:sp>
    </p:spTree>
    <p:extLst>
      <p:ext uri="{BB962C8B-B14F-4D97-AF65-F5344CB8AC3E}">
        <p14:creationId xmlns:p14="http://schemas.microsoft.com/office/powerpoint/2010/main" val="51530363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9" name="Shape 9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49</a:t>
            </a:fld>
            <a:endParaRPr lang="en-US" sz="1800" dirty="0">
              <a:solidFill>
                <a:srgbClr val="888888"/>
              </a:solidFill>
              <a:latin typeface="Calibri"/>
              <a:ea typeface="Calibri"/>
              <a:cs typeface="Calibri"/>
              <a:sym typeface="Calibri"/>
            </a:endParaRPr>
          </a:p>
        </p:txBody>
      </p:sp>
      <p:sp>
        <p:nvSpPr>
          <p:cNvPr id="6" name="Round Same Side Corner Rectangle 5"/>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7" name="Title 1"/>
          <p:cNvSpPr txBox="1">
            <a:spLocks/>
          </p:cNvSpPr>
          <p:nvPr/>
        </p:nvSpPr>
        <p:spPr>
          <a:xfrm>
            <a:off x="604685" y="109368"/>
            <a:ext cx="7057356"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a:solidFill>
                  <a:schemeClr val="accent5">
                    <a:lumMod val="50000"/>
                  </a:schemeClr>
                </a:solidFill>
              </a:rPr>
              <a:t>Cost share approvals table </a:t>
            </a:r>
          </a:p>
        </p:txBody>
      </p:sp>
      <p:sp>
        <p:nvSpPr>
          <p:cNvPr id="8" name="Round Same Side Corner Rectangle 7"/>
          <p:cNvSpPr/>
          <p:nvPr/>
        </p:nvSpPr>
        <p:spPr>
          <a:xfrm rot="10800000">
            <a:off x="238638" y="-1"/>
            <a:ext cx="366046" cy="836618"/>
          </a:xfrm>
          <a:prstGeom prst="round2SameRect">
            <a:avLst/>
          </a:prstGeom>
          <a:solidFill>
            <a:schemeClr val="accent5">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4" name="Rectangle 3"/>
          <p:cNvSpPr/>
          <p:nvPr/>
        </p:nvSpPr>
        <p:spPr>
          <a:xfrm>
            <a:off x="967935" y="5265050"/>
            <a:ext cx="9572890" cy="738664"/>
          </a:xfrm>
          <a:prstGeom prst="rect">
            <a:avLst/>
          </a:prstGeom>
        </p:spPr>
        <p:txBody>
          <a:bodyPr wrap="square">
            <a:spAutoFit/>
          </a:bodyPr>
          <a:lstStyle/>
          <a:p>
            <a:r>
              <a:rPr lang="en-US" dirty="0" smtClean="0"/>
              <a:t>*Attributable to training and fellowship grants</a:t>
            </a:r>
          </a:p>
          <a:p>
            <a:endParaRPr lang="en-US" dirty="0" smtClean="0">
              <a:hlinkClick r:id="rId3"/>
            </a:endParaRPr>
          </a:p>
          <a:p>
            <a:r>
              <a:rPr lang="en-US" dirty="0" smtClean="0">
                <a:hlinkClick r:id="rId3"/>
              </a:rPr>
              <a:t>http</a:t>
            </a:r>
            <a:r>
              <a:rPr lang="en-US" dirty="0">
                <a:hlinkClick r:id="rId3"/>
              </a:rPr>
              <a:t>://www.bu.edu/researchsupport/forms-policies/treatment-of-cost-sharing-for-sponsored-awards/</a:t>
            </a:r>
            <a:endParaRPr lang="en-US" dirty="0"/>
          </a:p>
        </p:txBody>
      </p:sp>
      <p:graphicFrame>
        <p:nvGraphicFramePr>
          <p:cNvPr id="2" name="Table 1"/>
          <p:cNvGraphicFramePr>
            <a:graphicFrameLocks noGrp="1"/>
          </p:cNvGraphicFramePr>
          <p:nvPr>
            <p:extLst>
              <p:ext uri="{D42A27DB-BD31-4B8C-83A1-F6EECF244321}">
                <p14:modId xmlns:p14="http://schemas.microsoft.com/office/powerpoint/2010/main" val="270101232"/>
              </p:ext>
            </p:extLst>
          </p:nvPr>
        </p:nvGraphicFramePr>
        <p:xfrm>
          <a:off x="967935" y="1073548"/>
          <a:ext cx="8476316" cy="4077495"/>
        </p:xfrm>
        <a:graphic>
          <a:graphicData uri="http://schemas.openxmlformats.org/drawingml/2006/table">
            <a:tbl>
              <a:tblPr/>
              <a:tblGrid>
                <a:gridCol w="2119079">
                  <a:extLst>
                    <a:ext uri="{9D8B030D-6E8A-4147-A177-3AD203B41FA5}">
                      <a16:colId xmlns:a16="http://schemas.microsoft.com/office/drawing/2014/main" val="4221264681"/>
                    </a:ext>
                  </a:extLst>
                </a:gridCol>
                <a:gridCol w="2119079">
                  <a:extLst>
                    <a:ext uri="{9D8B030D-6E8A-4147-A177-3AD203B41FA5}">
                      <a16:colId xmlns:a16="http://schemas.microsoft.com/office/drawing/2014/main" val="2866198547"/>
                    </a:ext>
                  </a:extLst>
                </a:gridCol>
                <a:gridCol w="2119079">
                  <a:extLst>
                    <a:ext uri="{9D8B030D-6E8A-4147-A177-3AD203B41FA5}">
                      <a16:colId xmlns:a16="http://schemas.microsoft.com/office/drawing/2014/main" val="3773708358"/>
                    </a:ext>
                  </a:extLst>
                </a:gridCol>
                <a:gridCol w="2119079">
                  <a:extLst>
                    <a:ext uri="{9D8B030D-6E8A-4147-A177-3AD203B41FA5}">
                      <a16:colId xmlns:a16="http://schemas.microsoft.com/office/drawing/2014/main" val="3683841655"/>
                    </a:ext>
                  </a:extLst>
                </a:gridCol>
              </a:tblGrid>
              <a:tr h="494939">
                <a:tc>
                  <a:txBody>
                    <a:bodyPr/>
                    <a:lstStyle/>
                    <a:p>
                      <a:pPr fontAlgn="t"/>
                      <a:r>
                        <a:rPr lang="en-US" sz="1400" b="1" u="sng">
                          <a:solidFill>
                            <a:srgbClr val="353C46"/>
                          </a:solidFill>
                          <a:effectLst/>
                          <a:latin typeface="Calibri" panose="020F0502020204030204" pitchFamily="34" charset="0"/>
                          <a:cs typeface="Calibri" panose="020F0502020204030204" pitchFamily="34" charset="0"/>
                        </a:rPr>
                        <a:t>Type of Cost Share</a:t>
                      </a:r>
                      <a:endParaRPr lang="en-US" sz="1400">
                        <a:effectLst/>
                        <a:latin typeface="Calibri" panose="020F0502020204030204" pitchFamily="34" charset="0"/>
                        <a:cs typeface="Calibri" panose="020F0502020204030204" pitchFamily="34" charset="0"/>
                      </a:endParaRPr>
                    </a:p>
                  </a:txBody>
                  <a:tcPr marL="61867" marR="61867" marT="30934" marB="30934">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fontAlgn="t"/>
                      <a:r>
                        <a:rPr lang="en-US" sz="1400" b="1" u="sng">
                          <a:solidFill>
                            <a:srgbClr val="353C46"/>
                          </a:solidFill>
                          <a:effectLst/>
                          <a:latin typeface="Calibri" panose="020F0502020204030204" pitchFamily="34" charset="0"/>
                          <a:cs typeface="Calibri" panose="020F0502020204030204" pitchFamily="34" charset="0"/>
                        </a:rPr>
                        <a:t>Sponsor Type</a:t>
                      </a:r>
                      <a:endParaRPr lang="en-US" sz="1400">
                        <a:effectLst/>
                        <a:latin typeface="Calibri" panose="020F0502020204030204" pitchFamily="34" charset="0"/>
                        <a:cs typeface="Calibri" panose="020F0502020204030204" pitchFamily="34" charset="0"/>
                      </a:endParaRPr>
                    </a:p>
                  </a:txBody>
                  <a:tcPr marL="61867" marR="61867" marT="30934" marB="30934">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fontAlgn="t"/>
                      <a:r>
                        <a:rPr lang="en-US" sz="1400" b="1" u="sng">
                          <a:solidFill>
                            <a:srgbClr val="353C46"/>
                          </a:solidFill>
                          <a:effectLst/>
                          <a:latin typeface="Calibri" panose="020F0502020204030204" pitchFamily="34" charset="0"/>
                          <a:cs typeface="Calibri" panose="020F0502020204030204" pitchFamily="34" charset="0"/>
                        </a:rPr>
                        <a:t>Who is Funding the Cost Share</a:t>
                      </a:r>
                      <a:endParaRPr lang="en-US" sz="1400">
                        <a:effectLst/>
                        <a:latin typeface="Calibri" panose="020F0502020204030204" pitchFamily="34" charset="0"/>
                        <a:cs typeface="Calibri" panose="020F0502020204030204" pitchFamily="34" charset="0"/>
                      </a:endParaRPr>
                    </a:p>
                  </a:txBody>
                  <a:tcPr marL="61867" marR="61867" marT="30934" marB="30934">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fontAlgn="t"/>
                      <a:r>
                        <a:rPr lang="en-US" sz="1400" b="1" u="sng">
                          <a:solidFill>
                            <a:srgbClr val="353C46"/>
                          </a:solidFill>
                          <a:effectLst/>
                          <a:latin typeface="Calibri" panose="020F0502020204030204" pitchFamily="34" charset="0"/>
                          <a:cs typeface="Calibri" panose="020F0502020204030204" pitchFamily="34" charset="0"/>
                        </a:rPr>
                        <a:t>Required Approval(s)</a:t>
                      </a:r>
                      <a:endParaRPr lang="en-US" sz="1400">
                        <a:effectLst/>
                        <a:latin typeface="Calibri" panose="020F0502020204030204" pitchFamily="34" charset="0"/>
                        <a:cs typeface="Calibri" panose="020F0502020204030204" pitchFamily="34" charset="0"/>
                      </a:endParaRPr>
                    </a:p>
                  </a:txBody>
                  <a:tcPr marL="61867" marR="61867" marT="30934" marB="30934">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403306642"/>
                  </a:ext>
                </a:extLst>
              </a:tr>
              <a:tr h="1024588">
                <a:tc>
                  <a:txBody>
                    <a:bodyPr/>
                    <a:lstStyle/>
                    <a:p>
                      <a:pPr fontAlgn="t"/>
                      <a:r>
                        <a:rPr lang="en-US" sz="1400">
                          <a:effectLst/>
                          <a:latin typeface="Calibri" panose="020F0502020204030204" pitchFamily="34" charset="0"/>
                          <a:cs typeface="Calibri" panose="020F0502020204030204" pitchFamily="34" charset="0"/>
                        </a:rPr>
                        <a:t>Mandatory</a:t>
                      </a:r>
                    </a:p>
                  </a:txBody>
                  <a:tcPr marL="61867" marR="61867" marT="30934" marB="30934">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AFAFA"/>
                    </a:solidFill>
                  </a:tcPr>
                </a:tc>
                <a:tc>
                  <a:txBody>
                    <a:bodyPr/>
                    <a:lstStyle/>
                    <a:p>
                      <a:pPr fontAlgn="t"/>
                      <a:r>
                        <a:rPr lang="en-US" sz="1400">
                          <a:effectLst/>
                          <a:latin typeface="Calibri" panose="020F0502020204030204" pitchFamily="34" charset="0"/>
                          <a:cs typeface="Calibri" panose="020F0502020204030204" pitchFamily="34" charset="0"/>
                        </a:rPr>
                        <a:t>Federal/Non-Federal</a:t>
                      </a:r>
                    </a:p>
                  </a:txBody>
                  <a:tcPr marL="61867" marR="61867" marT="30934" marB="30934">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AFAFA"/>
                    </a:solidFill>
                  </a:tcPr>
                </a:tc>
                <a:tc>
                  <a:txBody>
                    <a:bodyPr/>
                    <a:lstStyle/>
                    <a:p>
                      <a:pPr fontAlgn="t">
                        <a:buFont typeface="Arial" panose="020B0604020202020204" pitchFamily="34" charset="0"/>
                        <a:buChar char="•"/>
                      </a:pPr>
                      <a:r>
                        <a:rPr lang="en-US" sz="1400">
                          <a:effectLst/>
                          <a:latin typeface="Calibri" panose="020F0502020204030204" pitchFamily="34" charset="0"/>
                          <a:cs typeface="Calibri" panose="020F0502020204030204" pitchFamily="34" charset="0"/>
                        </a:rPr>
                        <a:t>Dept. Chair/Center</a:t>
                      </a:r>
                    </a:p>
                    <a:p>
                      <a:pPr fontAlgn="t">
                        <a:buFont typeface="Arial" panose="020B0604020202020204" pitchFamily="34" charset="0"/>
                        <a:buChar char="•"/>
                      </a:pPr>
                      <a:r>
                        <a:rPr lang="en-US" sz="1400">
                          <a:effectLst/>
                          <a:latin typeface="Calibri" panose="020F0502020204030204" pitchFamily="34" charset="0"/>
                          <a:cs typeface="Calibri" panose="020F0502020204030204" pitchFamily="34" charset="0"/>
                        </a:rPr>
                        <a:t>Director</a:t>
                      </a:r>
                    </a:p>
                    <a:p>
                      <a:pPr fontAlgn="t">
                        <a:buFont typeface="Arial" panose="020B0604020202020204" pitchFamily="34" charset="0"/>
                        <a:buChar char="•"/>
                      </a:pPr>
                      <a:r>
                        <a:rPr lang="en-US" sz="1400">
                          <a:effectLst/>
                          <a:latin typeface="Calibri" panose="020F0502020204030204" pitchFamily="34" charset="0"/>
                          <a:cs typeface="Calibri" panose="020F0502020204030204" pitchFamily="34" charset="0"/>
                        </a:rPr>
                        <a:t>School Dean</a:t>
                      </a:r>
                    </a:p>
                    <a:p>
                      <a:pPr fontAlgn="t">
                        <a:buFont typeface="Arial" panose="020B0604020202020204" pitchFamily="34" charset="0"/>
                        <a:buChar char="•"/>
                      </a:pPr>
                      <a:r>
                        <a:rPr lang="en-US" sz="1400">
                          <a:effectLst/>
                          <a:latin typeface="Calibri" panose="020F0502020204030204" pitchFamily="34" charset="0"/>
                          <a:cs typeface="Calibri" panose="020F0502020204030204" pitchFamily="34" charset="0"/>
                        </a:rPr>
                        <a:t>VP Research</a:t>
                      </a:r>
                    </a:p>
                  </a:txBody>
                  <a:tcPr marL="61867" marR="61867" marT="30934" marB="30934">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AFAFA"/>
                    </a:solidFill>
                  </a:tcPr>
                </a:tc>
                <a:tc>
                  <a:txBody>
                    <a:bodyPr/>
                    <a:lstStyle/>
                    <a:p>
                      <a:pPr fontAlgn="t"/>
                      <a:r>
                        <a:rPr lang="en-US" sz="1400" dirty="0">
                          <a:effectLst/>
                          <a:latin typeface="Calibri" panose="020F0502020204030204" pitchFamily="34" charset="0"/>
                          <a:cs typeface="Calibri" panose="020F0502020204030204" pitchFamily="34" charset="0"/>
                        </a:rPr>
                        <a:t>Cost Share Funder(s) </a:t>
                      </a:r>
                      <a:r>
                        <a:rPr lang="en-US" sz="1400" b="1" dirty="0">
                          <a:solidFill>
                            <a:srgbClr val="353C46"/>
                          </a:solidFill>
                          <a:effectLst/>
                          <a:latin typeface="Calibri" panose="020F0502020204030204" pitchFamily="34" charset="0"/>
                          <a:cs typeface="Calibri" panose="020F0502020204030204" pitchFamily="34" charset="0"/>
                        </a:rPr>
                        <a:t>and</a:t>
                      </a:r>
                      <a:r>
                        <a:rPr lang="en-US" sz="1400" dirty="0">
                          <a:effectLst/>
                          <a:latin typeface="Calibri" panose="020F0502020204030204" pitchFamily="34" charset="0"/>
                          <a:cs typeface="Calibri" panose="020F0502020204030204" pitchFamily="34" charset="0"/>
                        </a:rPr>
                        <a:t/>
                      </a:r>
                      <a:br>
                        <a:rPr lang="en-US" sz="1400" dirty="0">
                          <a:effectLst/>
                          <a:latin typeface="Calibri" panose="020F0502020204030204" pitchFamily="34" charset="0"/>
                          <a:cs typeface="Calibri" panose="020F0502020204030204" pitchFamily="34" charset="0"/>
                        </a:rPr>
                      </a:br>
                      <a:r>
                        <a:rPr lang="en-US" sz="1400" dirty="0">
                          <a:effectLst/>
                          <a:latin typeface="Calibri" panose="020F0502020204030204" pitchFamily="34" charset="0"/>
                          <a:cs typeface="Calibri" panose="020F0502020204030204" pitchFamily="34" charset="0"/>
                        </a:rPr>
                        <a:t>If CRC: VP Research</a:t>
                      </a:r>
                      <a:br>
                        <a:rPr lang="en-US" sz="1400" dirty="0">
                          <a:effectLst/>
                          <a:latin typeface="Calibri" panose="020F0502020204030204" pitchFamily="34" charset="0"/>
                          <a:cs typeface="Calibri" panose="020F0502020204030204" pitchFamily="34" charset="0"/>
                        </a:rPr>
                      </a:br>
                      <a:r>
                        <a:rPr lang="en-US" sz="1400" dirty="0">
                          <a:effectLst/>
                          <a:latin typeface="Calibri" panose="020F0502020204030204" pitchFamily="34" charset="0"/>
                          <a:cs typeface="Calibri" panose="020F0502020204030204" pitchFamily="34" charset="0"/>
                        </a:rPr>
                        <a:t>If</a:t>
                      </a:r>
                      <a:r>
                        <a:rPr lang="en-US" sz="1400" b="0" i="0" u="none" strike="noStrike" cap="none" dirty="0">
                          <a:solidFill>
                            <a:schemeClr val="tx1"/>
                          </a:solidFill>
                          <a:effectLst/>
                          <a:latin typeface="Calibri" panose="020F0502020204030204" pitchFamily="34" charset="0"/>
                          <a:ea typeface="+mn-ea"/>
                          <a:cs typeface="Calibri" panose="020F0502020204030204" pitchFamily="34" charset="0"/>
                          <a:sym typeface="Arial"/>
                        </a:rPr>
                        <a:t> </a:t>
                      </a:r>
                      <a:r>
                        <a:rPr lang="en-US" sz="1400" b="0" i="0" u="none" strike="noStrike" cap="none" dirty="0" smtClean="0">
                          <a:solidFill>
                            <a:schemeClr val="tx1"/>
                          </a:solidFill>
                          <a:effectLst/>
                          <a:latin typeface="Calibri" panose="020F0502020204030204" pitchFamily="34" charset="0"/>
                          <a:ea typeface="+mn-ea"/>
                          <a:cs typeface="Calibri" panose="020F0502020204030204" pitchFamily="34" charset="0"/>
                          <a:sym typeface="Arial"/>
                        </a:rPr>
                        <a:t>BUMC</a:t>
                      </a:r>
                      <a:r>
                        <a:rPr lang="en-US" sz="1400" dirty="0" smtClean="0">
                          <a:effectLst/>
                          <a:latin typeface="Calibri" panose="020F0502020204030204" pitchFamily="34" charset="0"/>
                          <a:cs typeface="Calibri" panose="020F0502020204030204" pitchFamily="34" charset="0"/>
                        </a:rPr>
                        <a:t>: </a:t>
                      </a:r>
                      <a:r>
                        <a:rPr lang="en-US" sz="1400" dirty="0">
                          <a:effectLst/>
                          <a:latin typeface="Calibri" panose="020F0502020204030204" pitchFamily="34" charset="0"/>
                          <a:cs typeface="Calibri" panose="020F0502020204030204" pitchFamily="34" charset="0"/>
                        </a:rPr>
                        <a:t>School Dean</a:t>
                      </a:r>
                    </a:p>
                  </a:txBody>
                  <a:tcPr marL="61867" marR="61867" marT="30934" marB="30934">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AFAFA"/>
                    </a:solidFill>
                  </a:tcPr>
                </a:tc>
                <a:extLst>
                  <a:ext uri="{0D108BD9-81ED-4DB2-BD59-A6C34878D82A}">
                    <a16:rowId xmlns:a16="http://schemas.microsoft.com/office/drawing/2014/main" val="3119018131"/>
                  </a:ext>
                </a:extLst>
              </a:tr>
              <a:tr h="928010">
                <a:tc>
                  <a:txBody>
                    <a:bodyPr/>
                    <a:lstStyle/>
                    <a:p>
                      <a:pPr fontAlgn="t"/>
                      <a:r>
                        <a:rPr lang="en-US" sz="1400">
                          <a:effectLst/>
                          <a:latin typeface="Calibri" panose="020F0502020204030204" pitchFamily="34" charset="0"/>
                          <a:cs typeface="Calibri" panose="020F0502020204030204" pitchFamily="34" charset="0"/>
                        </a:rPr>
                        <a:t>Voluntary Committed</a:t>
                      </a:r>
                    </a:p>
                  </a:txBody>
                  <a:tcPr marL="61867" marR="61867" marT="30934" marB="30934">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fontAlgn="t"/>
                      <a:r>
                        <a:rPr lang="en-US" sz="1400">
                          <a:effectLst/>
                          <a:latin typeface="Calibri" panose="020F0502020204030204" pitchFamily="34" charset="0"/>
                          <a:cs typeface="Calibri" panose="020F0502020204030204" pitchFamily="34" charset="0"/>
                        </a:rPr>
                        <a:t>Federal</a:t>
                      </a:r>
                    </a:p>
                  </a:txBody>
                  <a:tcPr marL="61867" marR="61867" marT="30934" marB="30934">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fontAlgn="t">
                        <a:buFont typeface="Arial" panose="020B0604020202020204" pitchFamily="34" charset="0"/>
                        <a:buChar char="•"/>
                      </a:pPr>
                      <a:r>
                        <a:rPr lang="en-US" sz="1400">
                          <a:effectLst/>
                          <a:latin typeface="Calibri" panose="020F0502020204030204" pitchFamily="34" charset="0"/>
                          <a:cs typeface="Calibri" panose="020F0502020204030204" pitchFamily="34" charset="0"/>
                        </a:rPr>
                        <a:t>Dept. Chair/Center</a:t>
                      </a:r>
                    </a:p>
                    <a:p>
                      <a:pPr fontAlgn="t">
                        <a:buFont typeface="Arial" panose="020B0604020202020204" pitchFamily="34" charset="0"/>
                        <a:buChar char="•"/>
                      </a:pPr>
                      <a:r>
                        <a:rPr lang="en-US" sz="1400">
                          <a:effectLst/>
                          <a:latin typeface="Calibri" panose="020F0502020204030204" pitchFamily="34" charset="0"/>
                          <a:cs typeface="Calibri" panose="020F0502020204030204" pitchFamily="34" charset="0"/>
                        </a:rPr>
                        <a:t>Director</a:t>
                      </a:r>
                    </a:p>
                    <a:p>
                      <a:pPr fontAlgn="t">
                        <a:buFont typeface="Arial" panose="020B0604020202020204" pitchFamily="34" charset="0"/>
                        <a:buChar char="•"/>
                      </a:pPr>
                      <a:r>
                        <a:rPr lang="en-US" sz="1400">
                          <a:effectLst/>
                          <a:latin typeface="Calibri" panose="020F0502020204030204" pitchFamily="34" charset="0"/>
                          <a:cs typeface="Calibri" panose="020F0502020204030204" pitchFamily="34" charset="0"/>
                        </a:rPr>
                        <a:t>School Dean</a:t>
                      </a:r>
                    </a:p>
                    <a:p>
                      <a:pPr fontAlgn="t">
                        <a:buFont typeface="Arial" panose="020B0604020202020204" pitchFamily="34" charset="0"/>
                        <a:buChar char="•"/>
                      </a:pPr>
                      <a:r>
                        <a:rPr lang="en-US" sz="1400">
                          <a:effectLst/>
                          <a:latin typeface="Calibri" panose="020F0502020204030204" pitchFamily="34" charset="0"/>
                          <a:cs typeface="Calibri" panose="020F0502020204030204" pitchFamily="34" charset="0"/>
                        </a:rPr>
                        <a:t>VP Research</a:t>
                      </a:r>
                    </a:p>
                  </a:txBody>
                  <a:tcPr marL="61867" marR="61867" marT="30934" marB="30934">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fontAlgn="t"/>
                      <a:r>
                        <a:rPr lang="en-US" sz="1400">
                          <a:effectLst/>
                          <a:latin typeface="Calibri" panose="020F0502020204030204" pitchFamily="34" charset="0"/>
                          <a:cs typeface="Calibri" panose="020F0502020204030204" pitchFamily="34" charset="0"/>
                        </a:rPr>
                        <a:t>Cost Share Funder(s) </a:t>
                      </a:r>
                      <a:r>
                        <a:rPr lang="en-US" sz="1400" u="sng">
                          <a:effectLst/>
                          <a:latin typeface="Calibri" panose="020F0502020204030204" pitchFamily="34" charset="0"/>
                          <a:cs typeface="Calibri" panose="020F0502020204030204" pitchFamily="34" charset="0"/>
                        </a:rPr>
                        <a:t>and</a:t>
                      </a:r>
                      <a:r>
                        <a:rPr lang="en-US" sz="1400">
                          <a:effectLst/>
                          <a:latin typeface="Calibri" panose="020F0502020204030204" pitchFamily="34" charset="0"/>
                          <a:cs typeface="Calibri" panose="020F0502020204030204" pitchFamily="34" charset="0"/>
                        </a:rPr>
                        <a:t/>
                      </a:r>
                      <a:br>
                        <a:rPr lang="en-US" sz="1400">
                          <a:effectLst/>
                          <a:latin typeface="Calibri" panose="020F0502020204030204" pitchFamily="34" charset="0"/>
                          <a:cs typeface="Calibri" panose="020F0502020204030204" pitchFamily="34" charset="0"/>
                        </a:rPr>
                      </a:br>
                      <a:r>
                        <a:rPr lang="en-US" sz="1400">
                          <a:effectLst/>
                          <a:latin typeface="Calibri" panose="020F0502020204030204" pitchFamily="34" charset="0"/>
                          <a:cs typeface="Calibri" panose="020F0502020204030204" pitchFamily="34" charset="0"/>
                        </a:rPr>
                        <a:t>If CRC: VP Research</a:t>
                      </a:r>
                      <a:br>
                        <a:rPr lang="en-US" sz="1400">
                          <a:effectLst/>
                          <a:latin typeface="Calibri" panose="020F0502020204030204" pitchFamily="34" charset="0"/>
                          <a:cs typeface="Calibri" panose="020F0502020204030204" pitchFamily="34" charset="0"/>
                        </a:rPr>
                      </a:br>
                      <a:r>
                        <a:rPr lang="en-US" sz="1400">
                          <a:effectLst/>
                          <a:latin typeface="Calibri" panose="020F0502020204030204" pitchFamily="34" charset="0"/>
                          <a:cs typeface="Calibri" panose="020F0502020204030204" pitchFamily="34" charset="0"/>
                        </a:rPr>
                        <a:t>If BUMC: School Dean</a:t>
                      </a:r>
                    </a:p>
                  </a:txBody>
                  <a:tcPr marL="61867" marR="61867" marT="30934" marB="30934">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205703690"/>
                  </a:ext>
                </a:extLst>
              </a:tr>
              <a:tr h="639296">
                <a:tc>
                  <a:txBody>
                    <a:bodyPr/>
                    <a:lstStyle/>
                    <a:p>
                      <a:pPr fontAlgn="t"/>
                      <a:r>
                        <a:rPr lang="en-US" sz="1400">
                          <a:effectLst/>
                          <a:latin typeface="Calibri" panose="020F0502020204030204" pitchFamily="34" charset="0"/>
                          <a:cs typeface="Calibri" panose="020F0502020204030204" pitchFamily="34" charset="0"/>
                        </a:rPr>
                        <a:t>Voluntary Committed</a:t>
                      </a:r>
                    </a:p>
                  </a:txBody>
                  <a:tcPr marL="61867" marR="61867" marT="30934" marB="30934">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AFAFA"/>
                    </a:solidFill>
                  </a:tcPr>
                </a:tc>
                <a:tc>
                  <a:txBody>
                    <a:bodyPr/>
                    <a:lstStyle/>
                    <a:p>
                      <a:pPr fontAlgn="t"/>
                      <a:r>
                        <a:rPr lang="en-US" sz="1400">
                          <a:effectLst/>
                          <a:latin typeface="Calibri" panose="020F0502020204030204" pitchFamily="34" charset="0"/>
                          <a:cs typeface="Calibri" panose="020F0502020204030204" pitchFamily="34" charset="0"/>
                        </a:rPr>
                        <a:t>Non-Federal</a:t>
                      </a:r>
                    </a:p>
                  </a:txBody>
                  <a:tcPr marL="61867" marR="61867" marT="30934" marB="30934">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AFAFA"/>
                    </a:solidFill>
                  </a:tcPr>
                </a:tc>
                <a:tc>
                  <a:txBody>
                    <a:bodyPr/>
                    <a:lstStyle/>
                    <a:p>
                      <a:pPr fontAlgn="t">
                        <a:buFont typeface="Arial" panose="020B0604020202020204" pitchFamily="34" charset="0"/>
                        <a:buChar char="•"/>
                      </a:pPr>
                      <a:r>
                        <a:rPr lang="en-US" sz="1400">
                          <a:effectLst/>
                          <a:latin typeface="Calibri" panose="020F0502020204030204" pitchFamily="34" charset="0"/>
                          <a:cs typeface="Calibri" panose="020F0502020204030204" pitchFamily="34" charset="0"/>
                        </a:rPr>
                        <a:t>Dept. Chair/Center</a:t>
                      </a:r>
                    </a:p>
                    <a:p>
                      <a:pPr fontAlgn="t">
                        <a:buFont typeface="Arial" panose="020B0604020202020204" pitchFamily="34" charset="0"/>
                        <a:buChar char="•"/>
                      </a:pPr>
                      <a:r>
                        <a:rPr lang="en-US" sz="1400">
                          <a:effectLst/>
                          <a:latin typeface="Calibri" panose="020F0502020204030204" pitchFamily="34" charset="0"/>
                          <a:cs typeface="Calibri" panose="020F0502020204030204" pitchFamily="34" charset="0"/>
                        </a:rPr>
                        <a:t>Director</a:t>
                      </a:r>
                    </a:p>
                    <a:p>
                      <a:pPr fontAlgn="t">
                        <a:buFont typeface="Arial" panose="020B0604020202020204" pitchFamily="34" charset="0"/>
                        <a:buChar char="•"/>
                      </a:pPr>
                      <a:r>
                        <a:rPr lang="en-US" sz="1400">
                          <a:effectLst/>
                          <a:latin typeface="Calibri" panose="020F0502020204030204" pitchFamily="34" charset="0"/>
                          <a:cs typeface="Calibri" panose="020F0502020204030204" pitchFamily="34" charset="0"/>
                        </a:rPr>
                        <a:t>School Dean</a:t>
                      </a:r>
                    </a:p>
                  </a:txBody>
                  <a:tcPr marL="61867" marR="61867" marT="30934" marB="30934">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AFAFA"/>
                    </a:solidFill>
                  </a:tcPr>
                </a:tc>
                <a:tc>
                  <a:txBody>
                    <a:bodyPr/>
                    <a:lstStyle/>
                    <a:p>
                      <a:pPr fontAlgn="t"/>
                      <a:r>
                        <a:rPr lang="en-US" sz="1400">
                          <a:effectLst/>
                          <a:latin typeface="Calibri" panose="020F0502020204030204" pitchFamily="34" charset="0"/>
                          <a:cs typeface="Calibri" panose="020F0502020204030204" pitchFamily="34" charset="0"/>
                        </a:rPr>
                        <a:t>Cost Share Funder(s)</a:t>
                      </a:r>
                    </a:p>
                  </a:txBody>
                  <a:tcPr marL="61867" marR="61867" marT="30934" marB="30934">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AFAFA"/>
                    </a:solidFill>
                  </a:tcPr>
                </a:tc>
                <a:extLst>
                  <a:ext uri="{0D108BD9-81ED-4DB2-BD59-A6C34878D82A}">
                    <a16:rowId xmlns:a16="http://schemas.microsoft.com/office/drawing/2014/main" val="1196524579"/>
                  </a:ext>
                </a:extLst>
              </a:tr>
              <a:tr h="928010">
                <a:tc>
                  <a:txBody>
                    <a:bodyPr/>
                    <a:lstStyle/>
                    <a:p>
                      <a:pPr fontAlgn="t"/>
                      <a:r>
                        <a:rPr lang="en-US" sz="1400" dirty="0">
                          <a:effectLst/>
                          <a:latin typeface="Calibri" panose="020F0502020204030204" pitchFamily="34" charset="0"/>
                          <a:cs typeface="Calibri" panose="020F0502020204030204" pitchFamily="34" charset="0"/>
                        </a:rPr>
                        <a:t>Voluntary </a:t>
                      </a:r>
                      <a:r>
                        <a:rPr lang="en-US" sz="1400" dirty="0" smtClean="0">
                          <a:effectLst/>
                          <a:latin typeface="Calibri" panose="020F0502020204030204" pitchFamily="34" charset="0"/>
                          <a:cs typeface="Calibri" panose="020F0502020204030204" pitchFamily="34" charset="0"/>
                        </a:rPr>
                        <a:t>Uncommitted*</a:t>
                      </a:r>
                      <a:endParaRPr lang="en-US" sz="1400" dirty="0">
                        <a:effectLst/>
                        <a:latin typeface="Calibri" panose="020F0502020204030204" pitchFamily="34" charset="0"/>
                        <a:cs typeface="Calibri" panose="020F0502020204030204" pitchFamily="34" charset="0"/>
                      </a:endParaRPr>
                    </a:p>
                  </a:txBody>
                  <a:tcPr marL="61867" marR="61867" marT="30934" marB="30934">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fontAlgn="t"/>
                      <a:r>
                        <a:rPr lang="en-US" sz="1400">
                          <a:effectLst/>
                          <a:latin typeface="Calibri" panose="020F0502020204030204" pitchFamily="34" charset="0"/>
                          <a:cs typeface="Calibri" panose="020F0502020204030204" pitchFamily="34" charset="0"/>
                        </a:rPr>
                        <a:t>Federal</a:t>
                      </a:r>
                    </a:p>
                  </a:txBody>
                  <a:tcPr marL="61867" marR="61867" marT="30934" marB="30934">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fontAlgn="t">
                        <a:buFont typeface="Arial" panose="020B0604020202020204" pitchFamily="34" charset="0"/>
                        <a:buChar char="•"/>
                      </a:pPr>
                      <a:r>
                        <a:rPr lang="en-US" sz="1400">
                          <a:effectLst/>
                          <a:latin typeface="Calibri" panose="020F0502020204030204" pitchFamily="34" charset="0"/>
                          <a:cs typeface="Calibri" panose="020F0502020204030204" pitchFamily="34" charset="0"/>
                        </a:rPr>
                        <a:t>Dept. Chair/Center</a:t>
                      </a:r>
                    </a:p>
                    <a:p>
                      <a:pPr fontAlgn="t">
                        <a:buFont typeface="Arial" panose="020B0604020202020204" pitchFamily="34" charset="0"/>
                        <a:buChar char="•"/>
                      </a:pPr>
                      <a:r>
                        <a:rPr lang="en-US" sz="1400">
                          <a:effectLst/>
                          <a:latin typeface="Calibri" panose="020F0502020204030204" pitchFamily="34" charset="0"/>
                          <a:cs typeface="Calibri" panose="020F0502020204030204" pitchFamily="34" charset="0"/>
                        </a:rPr>
                        <a:t>Director</a:t>
                      </a:r>
                    </a:p>
                    <a:p>
                      <a:pPr fontAlgn="t">
                        <a:buFont typeface="Arial" panose="020B0604020202020204" pitchFamily="34" charset="0"/>
                        <a:buChar char="•"/>
                      </a:pPr>
                      <a:r>
                        <a:rPr lang="en-US" sz="1400">
                          <a:effectLst/>
                          <a:latin typeface="Calibri" panose="020F0502020204030204" pitchFamily="34" charset="0"/>
                          <a:cs typeface="Calibri" panose="020F0502020204030204" pitchFamily="34" charset="0"/>
                        </a:rPr>
                        <a:t>School Dean</a:t>
                      </a:r>
                    </a:p>
                    <a:p>
                      <a:pPr fontAlgn="t">
                        <a:buFont typeface="Arial" panose="020B0604020202020204" pitchFamily="34" charset="0"/>
                        <a:buChar char="•"/>
                      </a:pPr>
                      <a:r>
                        <a:rPr lang="en-US" sz="1400">
                          <a:effectLst/>
                          <a:latin typeface="Calibri" panose="020F0502020204030204" pitchFamily="34" charset="0"/>
                          <a:cs typeface="Calibri" panose="020F0502020204030204" pitchFamily="34" charset="0"/>
                        </a:rPr>
                        <a:t>VP Research</a:t>
                      </a:r>
                    </a:p>
                  </a:txBody>
                  <a:tcPr marL="61867" marR="61867" marT="30934" marB="30934">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fontAlgn="t"/>
                      <a:r>
                        <a:rPr lang="en-US" sz="1400" dirty="0">
                          <a:effectLst/>
                          <a:latin typeface="Calibri" panose="020F0502020204030204" pitchFamily="34" charset="0"/>
                          <a:cs typeface="Calibri" panose="020F0502020204030204" pitchFamily="34" charset="0"/>
                        </a:rPr>
                        <a:t>Cost Share Funder(s) </a:t>
                      </a:r>
                      <a:r>
                        <a:rPr lang="en-US" sz="1400" b="1" dirty="0">
                          <a:solidFill>
                            <a:srgbClr val="353C46"/>
                          </a:solidFill>
                          <a:effectLst/>
                          <a:latin typeface="Calibri" panose="020F0502020204030204" pitchFamily="34" charset="0"/>
                          <a:cs typeface="Calibri" panose="020F0502020204030204" pitchFamily="34" charset="0"/>
                        </a:rPr>
                        <a:t>and</a:t>
                      </a:r>
                      <a:r>
                        <a:rPr lang="en-US" sz="1400" dirty="0">
                          <a:effectLst/>
                          <a:latin typeface="Calibri" panose="020F0502020204030204" pitchFamily="34" charset="0"/>
                          <a:cs typeface="Calibri" panose="020F0502020204030204" pitchFamily="34" charset="0"/>
                        </a:rPr>
                        <a:t/>
                      </a:r>
                      <a:br>
                        <a:rPr lang="en-US" sz="1400" dirty="0">
                          <a:effectLst/>
                          <a:latin typeface="Calibri" panose="020F0502020204030204" pitchFamily="34" charset="0"/>
                          <a:cs typeface="Calibri" panose="020F0502020204030204" pitchFamily="34" charset="0"/>
                        </a:rPr>
                      </a:br>
                      <a:r>
                        <a:rPr lang="en-US" sz="1400" dirty="0">
                          <a:effectLst/>
                          <a:latin typeface="Calibri" panose="020F0502020204030204" pitchFamily="34" charset="0"/>
                          <a:cs typeface="Calibri" panose="020F0502020204030204" pitchFamily="34" charset="0"/>
                        </a:rPr>
                        <a:t>If CRC: VP Research</a:t>
                      </a:r>
                      <a:br>
                        <a:rPr lang="en-US" sz="1400" dirty="0">
                          <a:effectLst/>
                          <a:latin typeface="Calibri" panose="020F0502020204030204" pitchFamily="34" charset="0"/>
                          <a:cs typeface="Calibri" panose="020F0502020204030204" pitchFamily="34" charset="0"/>
                        </a:rPr>
                      </a:br>
                      <a:r>
                        <a:rPr lang="en-US" sz="1400" dirty="0">
                          <a:effectLst/>
                          <a:latin typeface="Calibri" panose="020F0502020204030204" pitchFamily="34" charset="0"/>
                          <a:cs typeface="Calibri" panose="020F0502020204030204" pitchFamily="34" charset="0"/>
                        </a:rPr>
                        <a:t>If BUMC: School Dean</a:t>
                      </a:r>
                    </a:p>
                  </a:txBody>
                  <a:tcPr marL="61867" marR="61867" marT="30934" marB="30934">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59019792"/>
                  </a:ext>
                </a:extLst>
              </a:tr>
            </a:tbl>
          </a:graphicData>
        </a:graphic>
      </p:graphicFrame>
    </p:spTree>
    <p:extLst>
      <p:ext uri="{BB962C8B-B14F-4D97-AF65-F5344CB8AC3E}">
        <p14:creationId xmlns:p14="http://schemas.microsoft.com/office/powerpoint/2010/main" val="182975744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9" name="Shape 9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50</a:t>
            </a:fld>
            <a:endParaRPr lang="en-US" sz="1800" dirty="0">
              <a:solidFill>
                <a:srgbClr val="888888"/>
              </a:solidFill>
              <a:latin typeface="Calibri"/>
              <a:ea typeface="Calibri"/>
              <a:cs typeface="Calibri"/>
              <a:sym typeface="Calibri"/>
            </a:endParaRPr>
          </a:p>
        </p:txBody>
      </p:sp>
      <p:sp>
        <p:nvSpPr>
          <p:cNvPr id="6" name="Round Same Side Corner Rectangle 5"/>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7" name="Title 1"/>
          <p:cNvSpPr txBox="1">
            <a:spLocks/>
          </p:cNvSpPr>
          <p:nvPr/>
        </p:nvSpPr>
        <p:spPr>
          <a:xfrm>
            <a:off x="604685" y="109368"/>
            <a:ext cx="2380055"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Award</a:t>
            </a:r>
            <a:endParaRPr lang="en-US" sz="3000" dirty="0">
              <a:solidFill>
                <a:srgbClr val="002060"/>
              </a:solidFill>
            </a:endParaRPr>
          </a:p>
        </p:txBody>
      </p:sp>
      <p:sp>
        <p:nvSpPr>
          <p:cNvPr id="8" name="Round Same Side Corner Rectangle 7"/>
          <p:cNvSpPr/>
          <p:nvPr/>
        </p:nvSpPr>
        <p:spPr>
          <a:xfrm rot="10800000">
            <a:off x="238638" y="-1"/>
            <a:ext cx="366046" cy="836618"/>
          </a:xfrm>
          <a:prstGeom prst="round2SameRect">
            <a:avLst/>
          </a:prstGeom>
          <a:solidFill>
            <a:schemeClr val="accent5">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9" name="Rectangle 8"/>
          <p:cNvSpPr/>
          <p:nvPr/>
        </p:nvSpPr>
        <p:spPr>
          <a:xfrm>
            <a:off x="614679" y="1371913"/>
            <a:ext cx="10547308" cy="2677656"/>
          </a:xfrm>
          <a:prstGeom prst="rect">
            <a:avLst/>
          </a:prstGeom>
        </p:spPr>
        <p:txBody>
          <a:bodyPr wrap="square">
            <a:spAutoFit/>
          </a:bodyPr>
          <a:lstStyle/>
          <a:p>
            <a:r>
              <a:rPr lang="en-US" sz="2800" dirty="0">
                <a:latin typeface="Calibri" panose="020F0502020204030204" pitchFamily="34" charset="0"/>
                <a:cs typeface="Calibri" panose="020F0502020204030204" pitchFamily="34" charset="0"/>
              </a:rPr>
              <a:t>Whether cost sharing is required by the sponsor or is offered by the PI voluntarily in the proposal, once an award is </a:t>
            </a:r>
            <a:r>
              <a:rPr lang="en-US" sz="2800" dirty="0" smtClean="0">
                <a:latin typeface="Calibri" panose="020F0502020204030204" pitchFamily="34" charset="0"/>
                <a:cs typeface="Calibri" panose="020F0502020204030204" pitchFamily="34" charset="0"/>
              </a:rPr>
              <a:t>made and the cost sharing is part of the terms and conditions, it becomes </a:t>
            </a:r>
            <a:r>
              <a:rPr lang="en-US" sz="2800" dirty="0">
                <a:latin typeface="Calibri" panose="020F0502020204030204" pitchFamily="34" charset="0"/>
                <a:cs typeface="Calibri" panose="020F0502020204030204" pitchFamily="34" charset="0"/>
              </a:rPr>
              <a:t>a commitment under the terms of the award and, as such, represents a binding obligation of the </a:t>
            </a:r>
            <a:r>
              <a:rPr lang="en-US" sz="2800" dirty="0" smtClean="0">
                <a:latin typeface="Calibri" panose="020F0502020204030204" pitchFamily="34" charset="0"/>
                <a:cs typeface="Calibri" panose="020F0502020204030204" pitchFamily="34" charset="0"/>
              </a:rPr>
              <a:t>Institution.</a:t>
            </a:r>
          </a:p>
          <a:p>
            <a:endParaRPr lang="en-US" sz="2800" dirty="0">
              <a:latin typeface="Calibri" panose="020F0502020204030204" pitchFamily="34" charset="0"/>
              <a:cs typeface="Calibri" panose="020F0502020204030204" pitchFamily="34" charset="0"/>
            </a:endParaRPr>
          </a:p>
        </p:txBody>
      </p:sp>
      <p:sp>
        <p:nvSpPr>
          <p:cNvPr id="10" name="Rectangle 9"/>
          <p:cNvSpPr/>
          <p:nvPr/>
        </p:nvSpPr>
        <p:spPr>
          <a:xfrm>
            <a:off x="5155095" y="3862017"/>
            <a:ext cx="3455505" cy="1870705"/>
          </a:xfrm>
          <a:prstGeom prst="rect">
            <a:avLst/>
          </a:prstGeom>
          <a:solidFill>
            <a:schemeClr val="accent2"/>
          </a:solidFill>
        </p:spPr>
        <p:txBody>
          <a:bodyPr wrap="square">
            <a:spAutoFit/>
          </a:bodyPr>
          <a:lstStyle/>
          <a:p>
            <a:pPr>
              <a:lnSpc>
                <a:spcPct val="107000"/>
              </a:lnSpc>
              <a:spcAft>
                <a:spcPts val="800"/>
              </a:spcAft>
            </a:pPr>
            <a:r>
              <a:rPr lang="en-US" sz="3600" dirty="0">
                <a:latin typeface="Open Sans Extrabold" panose="020B0906030804020204" pitchFamily="34" charset="0"/>
                <a:ea typeface="Open Sans Extrabold" panose="020B0906030804020204" pitchFamily="34" charset="0"/>
                <a:cs typeface="Open Sans Extrabold" panose="020B0906030804020204" pitchFamily="34" charset="0"/>
              </a:rPr>
              <a:t>Congrats – Award has been granted</a:t>
            </a:r>
          </a:p>
        </p:txBody>
      </p:sp>
      <p:pic>
        <p:nvPicPr>
          <p:cNvPr id="11" name="Picture 10" descr="PHOTOS: A Ton of New Emojis are Coming to Your Devices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54219" y="4382955"/>
            <a:ext cx="1468783" cy="1154372"/>
          </a:xfrm>
          <a:prstGeom prst="rect">
            <a:avLst/>
          </a:prstGeom>
        </p:spPr>
      </p:pic>
    </p:spTree>
    <p:extLst>
      <p:ext uri="{BB962C8B-B14F-4D97-AF65-F5344CB8AC3E}">
        <p14:creationId xmlns:p14="http://schemas.microsoft.com/office/powerpoint/2010/main" val="412261144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43"/>
            <a:ext cx="11555682" cy="2852737"/>
          </a:xfrm>
        </p:spPr>
        <p:txBody>
          <a:bodyPr/>
          <a:lstStyle/>
          <a:p>
            <a:r>
              <a:rPr lang="en-US" dirty="0" smtClean="0">
                <a:latin typeface="Open Sans Extrabold" panose="020B0906030804020204" pitchFamily="34" charset="0"/>
                <a:ea typeface="Open Sans Extrabold" panose="020B0906030804020204" pitchFamily="34" charset="0"/>
                <a:cs typeface="Open Sans Extrabold" panose="020B0906030804020204" pitchFamily="34" charset="0"/>
              </a:rPr>
              <a:t>Part 3</a:t>
            </a:r>
            <a:r>
              <a:rPr lang="en-US" dirty="0" smtClean="0"/>
              <a:t>: Account Setup</a:t>
            </a:r>
            <a:endParaRPr lang="en-US" dirty="0"/>
          </a:p>
        </p:txBody>
      </p:sp>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51</a:t>
            </a:fld>
            <a:endParaRPr lang="en-US" sz="1800" dirty="0">
              <a:solidFill>
                <a:srgbClr val="888888"/>
              </a:solidFill>
              <a:latin typeface="Calibri"/>
              <a:ea typeface="Calibri"/>
              <a:cs typeface="Calibri"/>
              <a:sym typeface="Calibri"/>
            </a:endParaRPr>
          </a:p>
        </p:txBody>
      </p:sp>
      <p:graphicFrame>
        <p:nvGraphicFramePr>
          <p:cNvPr id="3" name="Diagram 2"/>
          <p:cNvGraphicFramePr/>
          <p:nvPr>
            <p:extLst>
              <p:ext uri="{D42A27DB-BD31-4B8C-83A1-F6EECF244321}">
                <p14:modId xmlns:p14="http://schemas.microsoft.com/office/powerpoint/2010/main" val="343033213"/>
              </p:ext>
            </p:extLst>
          </p:nvPr>
        </p:nvGraphicFramePr>
        <p:xfrm>
          <a:off x="375727" y="-1436937"/>
          <a:ext cx="11338943"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831850" y="4562480"/>
            <a:ext cx="10882820" cy="707886"/>
          </a:xfrm>
          <a:prstGeom prst="rect">
            <a:avLst/>
          </a:prstGeom>
          <a:noFill/>
        </p:spPr>
        <p:txBody>
          <a:bodyPr wrap="square" rtlCol="0">
            <a:spAutoFit/>
          </a:bodyPr>
          <a:lstStyle/>
          <a:p>
            <a:r>
              <a:rPr lang="en-US" sz="2000" dirty="0" smtClean="0">
                <a:latin typeface="Calibri" panose="020F0502020204030204" pitchFamily="34" charset="0"/>
                <a:cs typeface="Calibri" panose="020F0502020204030204" pitchFamily="34" charset="0"/>
              </a:rPr>
              <a:t>Administrators will understand when cost share accounts are required, and the roles and responsibilities for these tasks.</a:t>
            </a:r>
            <a:endParaRPr lang="en-US" sz="2000" dirty="0"/>
          </a:p>
        </p:txBody>
      </p:sp>
    </p:spTree>
    <p:extLst>
      <p:ext uri="{BB962C8B-B14F-4D97-AF65-F5344CB8AC3E}">
        <p14:creationId xmlns:p14="http://schemas.microsoft.com/office/powerpoint/2010/main" val="309799080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9" name="Shape 9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52</a:t>
            </a:fld>
            <a:endParaRPr lang="en-US" sz="1800" dirty="0">
              <a:solidFill>
                <a:srgbClr val="888888"/>
              </a:solidFill>
              <a:latin typeface="Calibri"/>
              <a:ea typeface="Calibri"/>
              <a:cs typeface="Calibri"/>
              <a:sym typeface="Calibri"/>
            </a:endParaRPr>
          </a:p>
        </p:txBody>
      </p:sp>
      <p:sp>
        <p:nvSpPr>
          <p:cNvPr id="6" name="Round Same Side Corner Rectangle 5"/>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7" name="Title 1"/>
          <p:cNvSpPr txBox="1">
            <a:spLocks/>
          </p:cNvSpPr>
          <p:nvPr/>
        </p:nvSpPr>
        <p:spPr>
          <a:xfrm>
            <a:off x="604685" y="109368"/>
            <a:ext cx="5675345"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Does my award have cost share?</a:t>
            </a:r>
            <a:endParaRPr lang="en-US" sz="3000" dirty="0">
              <a:solidFill>
                <a:srgbClr val="002060"/>
              </a:solidFill>
            </a:endParaRPr>
          </a:p>
        </p:txBody>
      </p:sp>
      <p:sp>
        <p:nvSpPr>
          <p:cNvPr id="8" name="Round Same Side Corner Rectangle 7"/>
          <p:cNvSpPr/>
          <p:nvPr/>
        </p:nvSpPr>
        <p:spPr>
          <a:xfrm rot="10800000">
            <a:off x="238638" y="-1"/>
            <a:ext cx="366046" cy="836618"/>
          </a:xfrm>
          <a:prstGeom prst="round2SameRect">
            <a:avLst/>
          </a:prstGeom>
          <a:solidFill>
            <a:schemeClr val="accent5">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2" name="Rectangle 1"/>
          <p:cNvSpPr/>
          <p:nvPr/>
        </p:nvSpPr>
        <p:spPr>
          <a:xfrm>
            <a:off x="819110" y="1222251"/>
            <a:ext cx="9286423" cy="4937377"/>
          </a:xfrm>
          <a:prstGeom prst="rect">
            <a:avLst/>
          </a:prstGeom>
        </p:spPr>
        <p:txBody>
          <a:bodyPr wrap="square">
            <a:spAutoFit/>
          </a:bodyPr>
          <a:lstStyle/>
          <a:p>
            <a:pPr lvl="0">
              <a:lnSpc>
                <a:spcPct val="107000"/>
              </a:lnSpc>
            </a:pPr>
            <a:r>
              <a:rPr lang="en-US" sz="3200" dirty="0">
                <a:latin typeface="Calibri" panose="020F0502020204030204" pitchFamily="34" charset="0"/>
                <a:ea typeface="Calibri" panose="020F0502020204030204" pitchFamily="34" charset="0"/>
                <a:cs typeface="Times New Roman" panose="02020603050405020304" pitchFamily="18" charset="0"/>
              </a:rPr>
              <a:t>How do you know </a:t>
            </a:r>
            <a:r>
              <a:rPr lang="en-US" sz="3200" dirty="0" smtClean="0">
                <a:latin typeface="Calibri" panose="020F0502020204030204" pitchFamily="34" charset="0"/>
                <a:ea typeface="Calibri" panose="020F0502020204030204" pitchFamily="34" charset="0"/>
                <a:cs typeface="Times New Roman" panose="02020603050405020304" pitchFamily="18" charset="0"/>
              </a:rPr>
              <a:t>if your </a:t>
            </a:r>
            <a:r>
              <a:rPr lang="en-US" sz="3200" dirty="0">
                <a:latin typeface="Calibri" panose="020F0502020204030204" pitchFamily="34" charset="0"/>
                <a:ea typeface="Calibri" panose="020F0502020204030204" pitchFamily="34" charset="0"/>
                <a:cs typeface="Times New Roman" panose="02020603050405020304" pitchFamily="18" charset="0"/>
              </a:rPr>
              <a:t>award has cost share</a:t>
            </a:r>
            <a:r>
              <a:rPr lang="en-US" sz="3200" dirty="0" smtClean="0">
                <a:latin typeface="Calibri" panose="020F0502020204030204" pitchFamily="34" charset="0"/>
                <a:ea typeface="Calibri" panose="020F0502020204030204" pitchFamily="34" charset="0"/>
                <a:cs typeface="Times New Roman" panose="02020603050405020304" pitchFamily="18" charset="0"/>
              </a:rPr>
              <a:t>?</a:t>
            </a:r>
          </a:p>
          <a:p>
            <a:pPr lvl="0">
              <a:lnSpc>
                <a:spcPct val="107000"/>
              </a:lnSpc>
            </a:pPr>
            <a:endParaRPr lang="en-US" sz="3200" dirty="0">
              <a:latin typeface="Calibri" panose="020F0502020204030204" pitchFamily="34" charset="0"/>
              <a:ea typeface="Calibri" panose="020F0502020204030204" pitchFamily="34" charset="0"/>
              <a:cs typeface="Times New Roman" panose="02020603050405020304" pitchFamily="18" charset="0"/>
            </a:endParaRPr>
          </a:p>
          <a:p>
            <a:pPr marL="914400" lvl="1" indent="-457200">
              <a:lnSpc>
                <a:spcPct val="107000"/>
              </a:lnSpc>
              <a:buFont typeface="Arial" panose="020B0604020202020204" pitchFamily="34" charset="0"/>
              <a:buChar char="•"/>
            </a:pPr>
            <a:r>
              <a:rPr lang="en-US" sz="3200" dirty="0">
                <a:latin typeface="Calibri" panose="020F0502020204030204" pitchFamily="34" charset="0"/>
                <a:ea typeface="Calibri" panose="020F0502020204030204" pitchFamily="34" charset="0"/>
                <a:cs typeface="Times New Roman" panose="02020603050405020304" pitchFamily="18" charset="0"/>
              </a:rPr>
              <a:t>Review proposal </a:t>
            </a:r>
            <a:r>
              <a:rPr lang="en-US" sz="3200" dirty="0" smtClean="0">
                <a:latin typeface="Calibri" panose="020F0502020204030204" pitchFamily="34" charset="0"/>
                <a:ea typeface="Calibri" panose="020F0502020204030204" pitchFamily="34" charset="0"/>
                <a:cs typeface="Times New Roman" panose="02020603050405020304" pitchFamily="18" charset="0"/>
              </a:rPr>
              <a:t>budget, budget justification, PSF</a:t>
            </a:r>
          </a:p>
          <a:p>
            <a:pPr marL="914400" lvl="1" indent="-457200">
              <a:lnSpc>
                <a:spcPct val="107000"/>
              </a:lnSpc>
              <a:buFont typeface="Arial" panose="020B0604020202020204" pitchFamily="34" charset="0"/>
              <a:buChar char="•"/>
            </a:pPr>
            <a:endParaRPr lang="en-US" sz="3200" dirty="0" smtClean="0">
              <a:latin typeface="Calibri" panose="020F0502020204030204" pitchFamily="34" charset="0"/>
              <a:ea typeface="Calibri" panose="020F0502020204030204" pitchFamily="34" charset="0"/>
              <a:cs typeface="Times New Roman" panose="02020603050405020304" pitchFamily="18" charset="0"/>
            </a:endParaRPr>
          </a:p>
          <a:p>
            <a:pPr marL="914400" lvl="1" indent="-457200">
              <a:lnSpc>
                <a:spcPct val="107000"/>
              </a:lnSpc>
              <a:buFont typeface="Arial" panose="020B0604020202020204" pitchFamily="34" charset="0"/>
              <a:buChar char="•"/>
            </a:pPr>
            <a:r>
              <a:rPr lang="en-US" sz="3200" dirty="0" smtClean="0">
                <a:latin typeface="Calibri" panose="020F0502020204030204" pitchFamily="34" charset="0"/>
                <a:ea typeface="Calibri" panose="020F0502020204030204" pitchFamily="34" charset="0"/>
                <a:cs typeface="Times New Roman" panose="02020603050405020304" pitchFamily="18" charset="0"/>
              </a:rPr>
              <a:t>Review Notice of Award</a:t>
            </a:r>
          </a:p>
          <a:p>
            <a:pPr marL="914400" lvl="1" indent="-457200">
              <a:lnSpc>
                <a:spcPct val="107000"/>
              </a:lnSpc>
              <a:buFont typeface="Arial" panose="020B0604020202020204" pitchFamily="34" charset="0"/>
              <a:buChar char="•"/>
            </a:pPr>
            <a:endParaRPr lang="en-US" sz="3200" dirty="0" smtClean="0">
              <a:latin typeface="Calibri" panose="020F0502020204030204" pitchFamily="34" charset="0"/>
              <a:ea typeface="Calibri" panose="020F0502020204030204" pitchFamily="34" charset="0"/>
              <a:cs typeface="Times New Roman" panose="02020603050405020304" pitchFamily="18" charset="0"/>
            </a:endParaRPr>
          </a:p>
          <a:p>
            <a:pPr marL="914400" lvl="1" indent="-457200">
              <a:lnSpc>
                <a:spcPct val="107000"/>
              </a:lnSpc>
              <a:buFont typeface="Arial" panose="020B0604020202020204" pitchFamily="34" charset="0"/>
              <a:buChar char="•"/>
            </a:pPr>
            <a:r>
              <a:rPr lang="en-US" sz="3200" dirty="0" smtClean="0">
                <a:latin typeface="Calibri" panose="020F0502020204030204" pitchFamily="34" charset="0"/>
                <a:ea typeface="Calibri" panose="020F0502020204030204" pitchFamily="34" charset="0"/>
                <a:cs typeface="Times New Roman" panose="02020603050405020304" pitchFamily="18" charset="0"/>
              </a:rPr>
              <a:t>When in doubt, call your SP RA</a:t>
            </a:r>
          </a:p>
          <a:p>
            <a:pPr marL="457200" lvl="1">
              <a:lnSpc>
                <a:spcPct val="107000"/>
              </a:lnSpc>
              <a:spcAft>
                <a:spcPts val="800"/>
              </a:spcAft>
            </a:pPr>
            <a:endParaRPr lang="en-US" sz="3200" dirty="0" smtClean="0">
              <a:latin typeface="Calibri" panose="020F0502020204030204" pitchFamily="34" charset="0"/>
              <a:ea typeface="Calibri" panose="020F0502020204030204" pitchFamily="34" charset="0"/>
              <a:cs typeface="Times New Roman" panose="02020603050405020304" pitchFamily="18" charset="0"/>
              <a:hlinkClick r:id="rId3"/>
            </a:endParaRPr>
          </a:p>
          <a:p>
            <a:pPr marL="457200" lvl="1">
              <a:lnSpc>
                <a:spcPct val="107000"/>
              </a:lnSpc>
              <a:spcAft>
                <a:spcPts val="800"/>
              </a:spcAft>
            </a:pPr>
            <a:endParaRPr lang="en-US" sz="3200" u="sng" dirty="0">
              <a:solidFill>
                <a:srgbClr val="0000FF"/>
              </a:solidFill>
              <a:latin typeface="Calibri" panose="020F0502020204030204" pitchFamily="34" charset="0"/>
              <a:ea typeface="Calibri" panose="020F0502020204030204" pitchFamily="34" charset="0"/>
              <a:cs typeface="Times New Roman" panose="02020603050405020304" pitchFamily="18" charset="0"/>
              <a:hlinkClick r:id="rId3"/>
            </a:endParaRPr>
          </a:p>
        </p:txBody>
      </p:sp>
      <p:pic>
        <p:nvPicPr>
          <p:cNvPr id="9" name="Picture 8" descr="Arrow Exit Right · Free vector graphic on Pixabay"/>
          <p:cNvPicPr>
            <a:picLocks noChangeAspect="1"/>
          </p:cNvPicPr>
          <p:nvPr/>
        </p:nvPicPr>
        <p:blipFill>
          <a:blip r:embed="rId4">
            <a:duotone>
              <a:schemeClr val="accent6">
                <a:shade val="45000"/>
                <a:satMod val="135000"/>
              </a:schemeClr>
              <a:prstClr val="white"/>
            </a:duotone>
            <a:extLst>
              <a:ext uri="{BEBA8EAE-BF5A-486C-A8C5-ECC9F3942E4B}">
                <a14:imgProps xmlns:a14="http://schemas.microsoft.com/office/drawing/2010/main">
                  <a14:imgLayer r:embed="rId5">
                    <a14:imgEffect>
                      <a14:artisticPencilGrayscale/>
                    </a14:imgEffect>
                  </a14:imgLayer>
                </a14:imgProps>
              </a:ext>
              <a:ext uri="{28A0092B-C50C-407E-A947-70E740481C1C}">
                <a14:useLocalDpi xmlns:a14="http://schemas.microsoft.com/office/drawing/2010/main" val="0"/>
              </a:ext>
            </a:extLst>
          </a:blip>
          <a:stretch>
            <a:fillRect/>
          </a:stretch>
        </p:blipFill>
        <p:spPr>
          <a:xfrm>
            <a:off x="727232" y="2162444"/>
            <a:ext cx="997305" cy="759852"/>
          </a:xfrm>
          <a:prstGeom prst="rect">
            <a:avLst/>
          </a:prstGeom>
        </p:spPr>
      </p:pic>
      <p:pic>
        <p:nvPicPr>
          <p:cNvPr id="10" name="Picture 9" descr="Arrow Exit Right · Free vector graphic on Pixabay"/>
          <p:cNvPicPr>
            <a:picLocks noChangeAspect="1"/>
          </p:cNvPicPr>
          <p:nvPr/>
        </p:nvPicPr>
        <p:blipFill>
          <a:blip r:embed="rId4">
            <a:duotone>
              <a:schemeClr val="accent5">
                <a:shade val="45000"/>
                <a:satMod val="135000"/>
              </a:schemeClr>
              <a:prstClr val="white"/>
            </a:duotone>
            <a:extLst>
              <a:ext uri="{BEBA8EAE-BF5A-486C-A8C5-ECC9F3942E4B}">
                <a14:imgProps xmlns:a14="http://schemas.microsoft.com/office/drawing/2010/main">
                  <a14:imgLayer r:embed="rId5">
                    <a14:imgEffect>
                      <a14:artisticPencilGrayscale/>
                    </a14:imgEffect>
                  </a14:imgLayer>
                </a14:imgProps>
              </a:ext>
              <a:ext uri="{28A0092B-C50C-407E-A947-70E740481C1C}">
                <a14:useLocalDpi xmlns:a14="http://schemas.microsoft.com/office/drawing/2010/main" val="0"/>
              </a:ext>
            </a:extLst>
          </a:blip>
          <a:stretch>
            <a:fillRect/>
          </a:stretch>
        </p:blipFill>
        <p:spPr>
          <a:xfrm>
            <a:off x="737227" y="3248918"/>
            <a:ext cx="997305" cy="759852"/>
          </a:xfrm>
          <a:prstGeom prst="rect">
            <a:avLst/>
          </a:prstGeom>
        </p:spPr>
      </p:pic>
      <p:pic>
        <p:nvPicPr>
          <p:cNvPr id="11" name="Picture 10" descr="Arrow Exit Right · Free vector graphic on Pixabay"/>
          <p:cNvPicPr>
            <a:picLocks noChangeAspect="1"/>
          </p:cNvPicPr>
          <p:nvPr/>
        </p:nvPicPr>
        <p:blipFill>
          <a:blip r:embed="rId4">
            <a:duotone>
              <a:schemeClr val="accent2">
                <a:shade val="45000"/>
                <a:satMod val="135000"/>
              </a:schemeClr>
              <a:prstClr val="white"/>
            </a:duotone>
            <a:extLst>
              <a:ext uri="{BEBA8EAE-BF5A-486C-A8C5-ECC9F3942E4B}">
                <a14:imgProps xmlns:a14="http://schemas.microsoft.com/office/drawing/2010/main">
                  <a14:imgLayer r:embed="rId5">
                    <a14:imgEffect>
                      <a14:artisticPencilGrayscale/>
                    </a14:imgEffect>
                  </a14:imgLayer>
                </a14:imgProps>
              </a:ext>
              <a:ext uri="{28A0092B-C50C-407E-A947-70E740481C1C}">
                <a14:useLocalDpi xmlns:a14="http://schemas.microsoft.com/office/drawing/2010/main" val="0"/>
              </a:ext>
            </a:extLst>
          </a:blip>
          <a:stretch>
            <a:fillRect/>
          </a:stretch>
        </p:blipFill>
        <p:spPr>
          <a:xfrm>
            <a:off x="737227" y="4323851"/>
            <a:ext cx="997305" cy="759852"/>
          </a:xfrm>
          <a:prstGeom prst="rect">
            <a:avLst/>
          </a:prstGeom>
        </p:spPr>
      </p:pic>
    </p:spTree>
    <p:extLst>
      <p:ext uri="{BB962C8B-B14F-4D97-AF65-F5344CB8AC3E}">
        <p14:creationId xmlns:p14="http://schemas.microsoft.com/office/powerpoint/2010/main" val="184524267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9" name="Shape 9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53</a:t>
            </a:fld>
            <a:endParaRPr lang="en-US" sz="1800" dirty="0">
              <a:solidFill>
                <a:srgbClr val="888888"/>
              </a:solidFill>
              <a:latin typeface="Calibri"/>
              <a:ea typeface="Calibri"/>
              <a:cs typeface="Calibri"/>
              <a:sym typeface="Calibri"/>
            </a:endParaRPr>
          </a:p>
        </p:txBody>
      </p:sp>
      <p:sp>
        <p:nvSpPr>
          <p:cNvPr id="6" name="Round Same Side Corner Rectangle 5"/>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7" name="Title 1"/>
          <p:cNvSpPr txBox="1">
            <a:spLocks/>
          </p:cNvSpPr>
          <p:nvPr/>
        </p:nvSpPr>
        <p:spPr>
          <a:xfrm>
            <a:off x="604685" y="109368"/>
            <a:ext cx="7210847"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Does my award need a cost share account?</a:t>
            </a:r>
            <a:endParaRPr lang="en-US" sz="3000" dirty="0">
              <a:solidFill>
                <a:srgbClr val="002060"/>
              </a:solidFill>
            </a:endParaRPr>
          </a:p>
        </p:txBody>
      </p:sp>
      <p:sp>
        <p:nvSpPr>
          <p:cNvPr id="8" name="Round Same Side Corner Rectangle 7"/>
          <p:cNvSpPr/>
          <p:nvPr/>
        </p:nvSpPr>
        <p:spPr>
          <a:xfrm rot="10800000">
            <a:off x="238638" y="-1"/>
            <a:ext cx="366046" cy="836618"/>
          </a:xfrm>
          <a:prstGeom prst="round2SameRect">
            <a:avLst/>
          </a:prstGeom>
          <a:solidFill>
            <a:schemeClr val="accent5">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9" name="Rectangle 8"/>
          <p:cNvSpPr/>
          <p:nvPr/>
        </p:nvSpPr>
        <p:spPr>
          <a:xfrm>
            <a:off x="559962" y="4896235"/>
            <a:ext cx="7730678" cy="584775"/>
          </a:xfrm>
          <a:prstGeom prst="rect">
            <a:avLst/>
          </a:prstGeom>
          <a:solidFill>
            <a:schemeClr val="accent4">
              <a:lumMod val="20000"/>
              <a:lumOff val="80000"/>
            </a:schemeClr>
          </a:solidFill>
        </p:spPr>
        <p:txBody>
          <a:bodyPr wrap="square">
            <a:spAutoFit/>
          </a:bodyPr>
          <a:lstStyle/>
          <a:p>
            <a:pPr lvl="1"/>
            <a:r>
              <a:rPr lang="en-US" sz="1600" dirty="0"/>
              <a:t>Cost share account created by SP, if required</a:t>
            </a:r>
          </a:p>
          <a:p>
            <a:pPr lvl="2"/>
            <a:r>
              <a:rPr lang="en-US" sz="1600" dirty="0"/>
              <a:t>Cost share account created as “child” of prime award within fund “200xxx108x”</a:t>
            </a:r>
          </a:p>
        </p:txBody>
      </p:sp>
      <p:graphicFrame>
        <p:nvGraphicFramePr>
          <p:cNvPr id="5" name="Table 4"/>
          <p:cNvGraphicFramePr>
            <a:graphicFrameLocks noGrp="1"/>
          </p:cNvGraphicFramePr>
          <p:nvPr>
            <p:extLst>
              <p:ext uri="{D42A27DB-BD31-4B8C-83A1-F6EECF244321}">
                <p14:modId xmlns:p14="http://schemas.microsoft.com/office/powerpoint/2010/main" val="3219178919"/>
              </p:ext>
            </p:extLst>
          </p:nvPr>
        </p:nvGraphicFramePr>
        <p:xfrm>
          <a:off x="559962" y="1061411"/>
          <a:ext cx="11032921" cy="3387090"/>
        </p:xfrm>
        <a:graphic>
          <a:graphicData uri="http://schemas.openxmlformats.org/drawingml/2006/table">
            <a:tbl>
              <a:tblPr firstRow="1" firstCol="1" bandRow="1">
                <a:tableStyleId>{22838BEF-8BB2-4498-84A7-C5851F593DF1}</a:tableStyleId>
              </a:tblPr>
              <a:tblGrid>
                <a:gridCol w="2135497">
                  <a:extLst>
                    <a:ext uri="{9D8B030D-6E8A-4147-A177-3AD203B41FA5}">
                      <a16:colId xmlns:a16="http://schemas.microsoft.com/office/drawing/2014/main" val="2884681407"/>
                    </a:ext>
                  </a:extLst>
                </a:gridCol>
                <a:gridCol w="1351034">
                  <a:extLst>
                    <a:ext uri="{9D8B030D-6E8A-4147-A177-3AD203B41FA5}">
                      <a16:colId xmlns:a16="http://schemas.microsoft.com/office/drawing/2014/main" val="3992240593"/>
                    </a:ext>
                  </a:extLst>
                </a:gridCol>
                <a:gridCol w="1873487">
                  <a:extLst>
                    <a:ext uri="{9D8B030D-6E8A-4147-A177-3AD203B41FA5}">
                      <a16:colId xmlns:a16="http://schemas.microsoft.com/office/drawing/2014/main" val="1950763193"/>
                    </a:ext>
                  </a:extLst>
                </a:gridCol>
                <a:gridCol w="2988630">
                  <a:extLst>
                    <a:ext uri="{9D8B030D-6E8A-4147-A177-3AD203B41FA5}">
                      <a16:colId xmlns:a16="http://schemas.microsoft.com/office/drawing/2014/main" val="1269550412"/>
                    </a:ext>
                  </a:extLst>
                </a:gridCol>
                <a:gridCol w="2684273">
                  <a:extLst>
                    <a:ext uri="{9D8B030D-6E8A-4147-A177-3AD203B41FA5}">
                      <a16:colId xmlns:a16="http://schemas.microsoft.com/office/drawing/2014/main" val="3791638443"/>
                    </a:ext>
                  </a:extLst>
                </a:gridCol>
              </a:tblGrid>
              <a:tr h="190500">
                <a:tc>
                  <a:txBody>
                    <a:bodyPr/>
                    <a:lstStyle/>
                    <a:p>
                      <a:pPr algn="ctr" fontAlgn="b"/>
                      <a:r>
                        <a:rPr lang="en-US" sz="1600" u="none" strike="noStrike" dirty="0">
                          <a:effectLst/>
                          <a:latin typeface="Calibri" panose="020F0502020204030204" pitchFamily="34" charset="0"/>
                          <a:cs typeface="Calibri" panose="020F0502020204030204" pitchFamily="34" charset="0"/>
                        </a:rPr>
                        <a:t>Cost Share Type?</a:t>
                      </a:r>
                      <a:endParaRPr lang="en-US" sz="1600" b="1"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ctr" fontAlgn="b"/>
                      <a:r>
                        <a:rPr lang="en-US" sz="1600" u="none" strike="noStrike" dirty="0">
                          <a:effectLst/>
                          <a:latin typeface="Calibri" panose="020F0502020204030204" pitchFamily="34" charset="0"/>
                          <a:cs typeface="Calibri" panose="020F0502020204030204" pitchFamily="34" charset="0"/>
                        </a:rPr>
                        <a:t>Expense Type</a:t>
                      </a:r>
                      <a:endParaRPr lang="en-US" sz="1600" b="1"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ctr" fontAlgn="b"/>
                      <a:r>
                        <a:rPr lang="en-US" sz="1600" u="none" strike="noStrike" dirty="0">
                          <a:effectLst/>
                          <a:latin typeface="Calibri" panose="020F0502020204030204" pitchFamily="34" charset="0"/>
                          <a:cs typeface="Calibri" panose="020F0502020204030204" pitchFamily="34" charset="0"/>
                        </a:rPr>
                        <a:t>Reportable?</a:t>
                      </a:r>
                      <a:endParaRPr lang="en-US" sz="1600" b="1"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ctr" fontAlgn="b"/>
                      <a:r>
                        <a:rPr lang="en-US" sz="1600" u="none" strike="noStrike" dirty="0">
                          <a:effectLst/>
                          <a:latin typeface="Calibri" panose="020F0502020204030204" pitchFamily="34" charset="0"/>
                          <a:cs typeface="Calibri" panose="020F0502020204030204" pitchFamily="34" charset="0"/>
                        </a:rPr>
                        <a:t>Cost Share Account?</a:t>
                      </a:r>
                      <a:endParaRPr lang="en-US" sz="1600" b="1"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ctr" fontAlgn="b"/>
                      <a:r>
                        <a:rPr lang="en-US" sz="1600" b="1" i="0" u="none" strike="noStrike" cap="none" dirty="0" smtClean="0">
                          <a:solidFill>
                            <a:schemeClr val="dk1"/>
                          </a:solidFill>
                          <a:effectLst/>
                          <a:latin typeface="Calibri" panose="020F0502020204030204" pitchFamily="34" charset="0"/>
                          <a:ea typeface="+mn-ea"/>
                          <a:cs typeface="Calibri" panose="020F0502020204030204" pitchFamily="34" charset="0"/>
                          <a:sym typeface="Arial"/>
                        </a:rPr>
                        <a:t>Notes</a:t>
                      </a:r>
                      <a:endParaRPr lang="en-US" sz="1600" b="1" i="0" u="none" strike="noStrike" cap="none" dirty="0">
                        <a:solidFill>
                          <a:schemeClr val="dk1"/>
                        </a:solidFill>
                        <a:effectLst/>
                        <a:latin typeface="Calibri" panose="020F0502020204030204" pitchFamily="34" charset="0"/>
                        <a:ea typeface="+mn-ea"/>
                        <a:cs typeface="Calibri" panose="020F0502020204030204" pitchFamily="34" charset="0"/>
                        <a:sym typeface="Arial"/>
                      </a:endParaRPr>
                    </a:p>
                  </a:txBody>
                  <a:tcPr marL="9525" marR="9525" marT="9525" marB="0" anchor="b"/>
                </a:tc>
                <a:extLst>
                  <a:ext uri="{0D108BD9-81ED-4DB2-BD59-A6C34878D82A}">
                    <a16:rowId xmlns:a16="http://schemas.microsoft.com/office/drawing/2014/main" val="4000218627"/>
                  </a:ext>
                </a:extLst>
              </a:tr>
              <a:tr h="190500">
                <a:tc>
                  <a:txBody>
                    <a:bodyPr/>
                    <a:lstStyle/>
                    <a:p>
                      <a:pPr algn="l" fontAlgn="b"/>
                      <a:r>
                        <a:rPr lang="en-US" sz="1600" u="none" strike="noStrike">
                          <a:effectLst/>
                          <a:latin typeface="Calibri" panose="020F0502020204030204" pitchFamily="34" charset="0"/>
                          <a:cs typeface="Calibri" panose="020F0502020204030204" pitchFamily="34" charset="0"/>
                        </a:rPr>
                        <a:t>Voluntary Uncommitted</a:t>
                      </a:r>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l" fontAlgn="b"/>
                      <a:r>
                        <a:rPr lang="en-US" sz="1600" u="none" strike="noStrike">
                          <a:effectLst/>
                          <a:latin typeface="Calibri" panose="020F0502020204030204" pitchFamily="34" charset="0"/>
                          <a:cs typeface="Calibri" panose="020F0502020204030204" pitchFamily="34" charset="0"/>
                        </a:rPr>
                        <a:t>All</a:t>
                      </a:r>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l" fontAlgn="b"/>
                      <a:r>
                        <a:rPr lang="en-US" sz="1600" u="none" strike="noStrike">
                          <a:effectLst/>
                          <a:latin typeface="Calibri" panose="020F0502020204030204" pitchFamily="34" charset="0"/>
                          <a:cs typeface="Calibri" panose="020F0502020204030204" pitchFamily="34" charset="0"/>
                        </a:rPr>
                        <a:t>Not Reportable</a:t>
                      </a:r>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l" fontAlgn="b"/>
                      <a:r>
                        <a:rPr lang="en-US" sz="1600" u="none" strike="noStrike" dirty="0">
                          <a:effectLst/>
                          <a:latin typeface="Calibri" panose="020F0502020204030204" pitchFamily="34" charset="0"/>
                          <a:cs typeface="Calibri" panose="020F0502020204030204" pitchFamily="34" charset="0"/>
                        </a:rPr>
                        <a:t>No</a:t>
                      </a:r>
                      <a:endParaRPr lang="en-US" sz="1600" b="0"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l" fontAlgn="b"/>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b"/>
                </a:tc>
                <a:extLst>
                  <a:ext uri="{0D108BD9-81ED-4DB2-BD59-A6C34878D82A}">
                    <a16:rowId xmlns:a16="http://schemas.microsoft.com/office/drawing/2014/main" val="3985789636"/>
                  </a:ext>
                </a:extLst>
              </a:tr>
              <a:tr h="371475">
                <a:tc>
                  <a:txBody>
                    <a:bodyPr/>
                    <a:lstStyle/>
                    <a:p>
                      <a:pPr algn="l" fontAlgn="b"/>
                      <a:r>
                        <a:rPr lang="en-US" sz="1600" u="none" strike="noStrike">
                          <a:effectLst/>
                          <a:latin typeface="Calibri" panose="020F0502020204030204" pitchFamily="34" charset="0"/>
                          <a:cs typeface="Calibri" panose="020F0502020204030204" pitchFamily="34" charset="0"/>
                        </a:rPr>
                        <a:t>Voluntary Committed</a:t>
                      </a:r>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l" fontAlgn="b"/>
                      <a:r>
                        <a:rPr lang="en-US" sz="1600" u="none" strike="noStrike">
                          <a:effectLst/>
                          <a:latin typeface="Calibri" panose="020F0502020204030204" pitchFamily="34" charset="0"/>
                          <a:cs typeface="Calibri" panose="020F0502020204030204" pitchFamily="34" charset="0"/>
                        </a:rPr>
                        <a:t>Salary / Effort</a:t>
                      </a:r>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l" fontAlgn="b"/>
                      <a:r>
                        <a:rPr lang="en-US" sz="1600" u="none" strike="noStrike">
                          <a:effectLst/>
                          <a:latin typeface="Calibri" panose="020F0502020204030204" pitchFamily="34" charset="0"/>
                          <a:cs typeface="Calibri" panose="020F0502020204030204" pitchFamily="34" charset="0"/>
                        </a:rPr>
                        <a:t>Reportable</a:t>
                      </a:r>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l" fontAlgn="b"/>
                      <a:r>
                        <a:rPr lang="en-US" sz="1600" u="none" strike="noStrike">
                          <a:effectLst/>
                          <a:latin typeface="Calibri" panose="020F0502020204030204" pitchFamily="34" charset="0"/>
                          <a:cs typeface="Calibri" panose="020F0502020204030204" pitchFamily="34" charset="0"/>
                        </a:rPr>
                        <a:t>No (but cost share account can be set up if requested by Department)</a:t>
                      </a:r>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l" fontAlgn="b"/>
                      <a:r>
                        <a:rPr lang="en-US" sz="1200" u="none" strike="noStrike" dirty="0">
                          <a:effectLst/>
                          <a:latin typeface="Calibri" panose="020F0502020204030204" pitchFamily="34" charset="0"/>
                          <a:cs typeface="Calibri" panose="020F0502020204030204" pitchFamily="34" charset="0"/>
                        </a:rPr>
                        <a:t>Capture on PAR (Manually calculate Fringe and F&amp;A for reporting purposes). billing concerns</a:t>
                      </a:r>
                      <a:endParaRPr lang="en-US" sz="1200" b="0"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b"/>
                </a:tc>
                <a:extLst>
                  <a:ext uri="{0D108BD9-81ED-4DB2-BD59-A6C34878D82A}">
                    <a16:rowId xmlns:a16="http://schemas.microsoft.com/office/drawing/2014/main" val="3194761031"/>
                  </a:ext>
                </a:extLst>
              </a:tr>
              <a:tr h="190500">
                <a:tc>
                  <a:txBody>
                    <a:bodyPr/>
                    <a:lstStyle/>
                    <a:p>
                      <a:pPr algn="l" fontAlgn="b"/>
                      <a:r>
                        <a:rPr lang="en-US" sz="1600" u="none" strike="noStrike" dirty="0">
                          <a:effectLst/>
                          <a:latin typeface="Calibri" panose="020F0502020204030204" pitchFamily="34" charset="0"/>
                          <a:cs typeface="Calibri" panose="020F0502020204030204" pitchFamily="34" charset="0"/>
                        </a:rPr>
                        <a:t>Voluntary Committed</a:t>
                      </a:r>
                      <a:endParaRPr lang="en-US" sz="1600" b="0"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l" fontAlgn="b"/>
                      <a:r>
                        <a:rPr lang="en-US" sz="1600" u="none" strike="noStrike">
                          <a:effectLst/>
                          <a:latin typeface="Calibri" panose="020F0502020204030204" pitchFamily="34" charset="0"/>
                          <a:cs typeface="Calibri" panose="020F0502020204030204" pitchFamily="34" charset="0"/>
                        </a:rPr>
                        <a:t>Non Salary</a:t>
                      </a:r>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l" fontAlgn="b"/>
                      <a:r>
                        <a:rPr lang="en-US" sz="1600" u="none" strike="noStrike">
                          <a:effectLst/>
                          <a:latin typeface="Calibri" panose="020F0502020204030204" pitchFamily="34" charset="0"/>
                          <a:cs typeface="Calibri" panose="020F0502020204030204" pitchFamily="34" charset="0"/>
                        </a:rPr>
                        <a:t>Not Reportable</a:t>
                      </a:r>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l" fontAlgn="b"/>
                      <a:r>
                        <a:rPr lang="en-US" sz="1600" u="none" strike="noStrike">
                          <a:effectLst/>
                          <a:latin typeface="Calibri" panose="020F0502020204030204" pitchFamily="34" charset="0"/>
                          <a:cs typeface="Calibri" panose="020F0502020204030204" pitchFamily="34" charset="0"/>
                        </a:rPr>
                        <a:t>No</a:t>
                      </a:r>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l" fontAlgn="b"/>
                      <a:endParaRPr lang="en-US" sz="120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b"/>
                </a:tc>
                <a:extLst>
                  <a:ext uri="{0D108BD9-81ED-4DB2-BD59-A6C34878D82A}">
                    <a16:rowId xmlns:a16="http://schemas.microsoft.com/office/drawing/2014/main" val="3476262714"/>
                  </a:ext>
                </a:extLst>
              </a:tr>
              <a:tr h="190500">
                <a:tc>
                  <a:txBody>
                    <a:bodyPr/>
                    <a:lstStyle/>
                    <a:p>
                      <a:pPr algn="l" fontAlgn="b"/>
                      <a:r>
                        <a:rPr lang="en-US" sz="1600" u="none" strike="noStrike">
                          <a:effectLst/>
                          <a:latin typeface="Calibri" panose="020F0502020204030204" pitchFamily="34" charset="0"/>
                          <a:cs typeface="Calibri" panose="020F0502020204030204" pitchFamily="34" charset="0"/>
                        </a:rPr>
                        <a:t>Voluntary Committed</a:t>
                      </a:r>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l" fontAlgn="b"/>
                      <a:r>
                        <a:rPr lang="en-US" sz="1600" u="none" strike="noStrike">
                          <a:effectLst/>
                          <a:latin typeface="Calibri" panose="020F0502020204030204" pitchFamily="34" charset="0"/>
                          <a:cs typeface="Calibri" panose="020F0502020204030204" pitchFamily="34" charset="0"/>
                        </a:rPr>
                        <a:t>Non Salary</a:t>
                      </a:r>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l" fontAlgn="b"/>
                      <a:r>
                        <a:rPr lang="en-US" sz="1600" u="none" strike="noStrike">
                          <a:effectLst/>
                          <a:latin typeface="Calibri" panose="020F0502020204030204" pitchFamily="34" charset="0"/>
                          <a:cs typeface="Calibri" panose="020F0502020204030204" pitchFamily="34" charset="0"/>
                        </a:rPr>
                        <a:t>Reportable</a:t>
                      </a:r>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l" fontAlgn="b"/>
                      <a:r>
                        <a:rPr lang="en-US" sz="1600" u="none" strike="noStrike">
                          <a:effectLst/>
                          <a:latin typeface="Calibri" panose="020F0502020204030204" pitchFamily="34" charset="0"/>
                          <a:cs typeface="Calibri" panose="020F0502020204030204" pitchFamily="34" charset="0"/>
                        </a:rPr>
                        <a:t>Yes</a:t>
                      </a:r>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l" fontAlgn="b"/>
                      <a:endParaRPr lang="en-US" sz="120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b"/>
                </a:tc>
                <a:extLst>
                  <a:ext uri="{0D108BD9-81ED-4DB2-BD59-A6C34878D82A}">
                    <a16:rowId xmlns:a16="http://schemas.microsoft.com/office/drawing/2014/main" val="72152850"/>
                  </a:ext>
                </a:extLst>
              </a:tr>
              <a:tr h="361950">
                <a:tc>
                  <a:txBody>
                    <a:bodyPr/>
                    <a:lstStyle/>
                    <a:p>
                      <a:pPr algn="l" fontAlgn="b"/>
                      <a:r>
                        <a:rPr lang="en-US" sz="1600" u="none" strike="noStrike">
                          <a:effectLst/>
                          <a:latin typeface="Calibri" panose="020F0502020204030204" pitchFamily="34" charset="0"/>
                          <a:cs typeface="Calibri" panose="020F0502020204030204" pitchFamily="34" charset="0"/>
                        </a:rPr>
                        <a:t>Mandatory</a:t>
                      </a:r>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l" fontAlgn="b"/>
                      <a:r>
                        <a:rPr lang="en-US" sz="1600" u="none" strike="noStrike">
                          <a:effectLst/>
                          <a:latin typeface="Calibri" panose="020F0502020204030204" pitchFamily="34" charset="0"/>
                          <a:cs typeface="Calibri" panose="020F0502020204030204" pitchFamily="34" charset="0"/>
                        </a:rPr>
                        <a:t>Salary / Effort</a:t>
                      </a:r>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l" fontAlgn="b"/>
                      <a:r>
                        <a:rPr lang="en-US" sz="1600" u="none" strike="noStrike">
                          <a:effectLst/>
                          <a:latin typeface="Calibri" panose="020F0502020204030204" pitchFamily="34" charset="0"/>
                          <a:cs typeface="Calibri" panose="020F0502020204030204" pitchFamily="34" charset="0"/>
                        </a:rPr>
                        <a:t>Reportable</a:t>
                      </a:r>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l" fontAlgn="b"/>
                      <a:r>
                        <a:rPr lang="en-US" sz="1600" u="none" strike="noStrike">
                          <a:effectLst/>
                          <a:latin typeface="Calibri" panose="020F0502020204030204" pitchFamily="34" charset="0"/>
                          <a:cs typeface="Calibri" panose="020F0502020204030204" pitchFamily="34" charset="0"/>
                        </a:rPr>
                        <a:t>No (but cost share account can be set up if requested by Department) </a:t>
                      </a:r>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l" fontAlgn="b"/>
                      <a:r>
                        <a:rPr lang="en-US" sz="1200" u="none" strike="noStrike" dirty="0">
                          <a:effectLst/>
                          <a:latin typeface="Calibri" panose="020F0502020204030204" pitchFamily="34" charset="0"/>
                          <a:cs typeface="Calibri" panose="020F0502020204030204" pitchFamily="34" charset="0"/>
                        </a:rPr>
                        <a:t>Capture on PAR (Manually calculate Fringe and F&amp;A for reporting purposes). billing concerns</a:t>
                      </a:r>
                      <a:endParaRPr lang="en-US" sz="1200" b="0"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b"/>
                </a:tc>
                <a:extLst>
                  <a:ext uri="{0D108BD9-81ED-4DB2-BD59-A6C34878D82A}">
                    <a16:rowId xmlns:a16="http://schemas.microsoft.com/office/drawing/2014/main" val="1915960968"/>
                  </a:ext>
                </a:extLst>
              </a:tr>
              <a:tr h="190500">
                <a:tc>
                  <a:txBody>
                    <a:bodyPr/>
                    <a:lstStyle/>
                    <a:p>
                      <a:pPr algn="l" fontAlgn="b"/>
                      <a:r>
                        <a:rPr lang="en-US" sz="1600" u="none" strike="noStrike">
                          <a:effectLst/>
                          <a:latin typeface="Calibri" panose="020F0502020204030204" pitchFamily="34" charset="0"/>
                          <a:cs typeface="Calibri" panose="020F0502020204030204" pitchFamily="34" charset="0"/>
                        </a:rPr>
                        <a:t>Mandatory</a:t>
                      </a:r>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l" fontAlgn="b"/>
                      <a:r>
                        <a:rPr lang="en-US" sz="1600" u="none" strike="noStrike" dirty="0">
                          <a:effectLst/>
                          <a:latin typeface="Calibri" panose="020F0502020204030204" pitchFamily="34" charset="0"/>
                          <a:cs typeface="Calibri" panose="020F0502020204030204" pitchFamily="34" charset="0"/>
                        </a:rPr>
                        <a:t>Non Salary</a:t>
                      </a:r>
                      <a:endParaRPr lang="en-US" sz="1600" b="0"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l" fontAlgn="b"/>
                      <a:r>
                        <a:rPr lang="en-US" sz="1600" u="none" strike="noStrike">
                          <a:effectLst/>
                          <a:latin typeface="Calibri" panose="020F0502020204030204" pitchFamily="34" charset="0"/>
                          <a:cs typeface="Calibri" panose="020F0502020204030204" pitchFamily="34" charset="0"/>
                        </a:rPr>
                        <a:t>Reportable</a:t>
                      </a:r>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l" fontAlgn="b"/>
                      <a:r>
                        <a:rPr lang="en-US" sz="1600" u="none" strike="noStrike">
                          <a:effectLst/>
                          <a:latin typeface="Calibri" panose="020F0502020204030204" pitchFamily="34" charset="0"/>
                          <a:cs typeface="Calibri" panose="020F0502020204030204" pitchFamily="34" charset="0"/>
                        </a:rPr>
                        <a:t>Yes</a:t>
                      </a:r>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l" fontAlgn="b"/>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b"/>
                </a:tc>
                <a:extLst>
                  <a:ext uri="{0D108BD9-81ED-4DB2-BD59-A6C34878D82A}">
                    <a16:rowId xmlns:a16="http://schemas.microsoft.com/office/drawing/2014/main" val="3302972997"/>
                  </a:ext>
                </a:extLst>
              </a:tr>
              <a:tr h="190500">
                <a:tc>
                  <a:txBody>
                    <a:bodyPr/>
                    <a:lstStyle/>
                    <a:p>
                      <a:pPr algn="l" fontAlgn="b"/>
                      <a:r>
                        <a:rPr lang="en-US" sz="1600" u="none" strike="noStrike">
                          <a:effectLst/>
                          <a:latin typeface="Calibri" panose="020F0502020204030204" pitchFamily="34" charset="0"/>
                          <a:cs typeface="Calibri" panose="020F0502020204030204" pitchFamily="34" charset="0"/>
                        </a:rPr>
                        <a:t>3rd Party</a:t>
                      </a:r>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l" fontAlgn="b"/>
                      <a:r>
                        <a:rPr lang="en-US" sz="1600" u="none" strike="noStrike" dirty="0">
                          <a:effectLst/>
                          <a:latin typeface="Calibri" panose="020F0502020204030204" pitchFamily="34" charset="0"/>
                          <a:cs typeface="Calibri" panose="020F0502020204030204" pitchFamily="34" charset="0"/>
                        </a:rPr>
                        <a:t>All</a:t>
                      </a:r>
                      <a:endParaRPr lang="en-US" sz="1600" b="0"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l" fontAlgn="b"/>
                      <a:r>
                        <a:rPr lang="en-US" sz="1600" u="none" strike="noStrike">
                          <a:effectLst/>
                          <a:latin typeface="Calibri" panose="020F0502020204030204" pitchFamily="34" charset="0"/>
                          <a:cs typeface="Calibri" panose="020F0502020204030204" pitchFamily="34" charset="0"/>
                        </a:rPr>
                        <a:t>Billable</a:t>
                      </a:r>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l" fontAlgn="b"/>
                      <a:r>
                        <a:rPr lang="en-US" sz="1600" u="none" strike="noStrike">
                          <a:effectLst/>
                          <a:latin typeface="Calibri" panose="020F0502020204030204" pitchFamily="34" charset="0"/>
                          <a:cs typeface="Calibri" panose="020F0502020204030204" pitchFamily="34" charset="0"/>
                        </a:rPr>
                        <a:t>Yes</a:t>
                      </a:r>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l" fontAlgn="b"/>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b"/>
                </a:tc>
                <a:extLst>
                  <a:ext uri="{0D108BD9-81ED-4DB2-BD59-A6C34878D82A}">
                    <a16:rowId xmlns:a16="http://schemas.microsoft.com/office/drawing/2014/main" val="42815722"/>
                  </a:ext>
                </a:extLst>
              </a:tr>
              <a:tr h="190500">
                <a:tc>
                  <a:txBody>
                    <a:bodyPr/>
                    <a:lstStyle/>
                    <a:p>
                      <a:pPr algn="l" fontAlgn="b"/>
                      <a:r>
                        <a:rPr lang="en-US" sz="1600" u="none" strike="noStrike">
                          <a:effectLst/>
                          <a:latin typeface="Calibri" panose="020F0502020204030204" pitchFamily="34" charset="0"/>
                          <a:cs typeface="Calibri" panose="020F0502020204030204" pitchFamily="34" charset="0"/>
                        </a:rPr>
                        <a:t>3rd Party</a:t>
                      </a:r>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l" fontAlgn="b"/>
                      <a:r>
                        <a:rPr lang="en-US" sz="1600" u="none" strike="noStrike">
                          <a:effectLst/>
                          <a:latin typeface="Calibri" panose="020F0502020204030204" pitchFamily="34" charset="0"/>
                          <a:cs typeface="Calibri" panose="020F0502020204030204" pitchFamily="34" charset="0"/>
                        </a:rPr>
                        <a:t>All</a:t>
                      </a:r>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l" fontAlgn="b"/>
                      <a:r>
                        <a:rPr lang="en-US" sz="1600" u="none" strike="noStrike">
                          <a:effectLst/>
                          <a:latin typeface="Calibri" panose="020F0502020204030204" pitchFamily="34" charset="0"/>
                          <a:cs typeface="Calibri" panose="020F0502020204030204" pitchFamily="34" charset="0"/>
                        </a:rPr>
                        <a:t>Not Billable</a:t>
                      </a:r>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l" fontAlgn="b"/>
                      <a:r>
                        <a:rPr lang="en-US" sz="1600" u="none" strike="noStrike">
                          <a:effectLst/>
                          <a:latin typeface="Calibri" panose="020F0502020204030204" pitchFamily="34" charset="0"/>
                          <a:cs typeface="Calibri" panose="020F0502020204030204" pitchFamily="34" charset="0"/>
                        </a:rPr>
                        <a:t>No</a:t>
                      </a:r>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l" fontAlgn="b"/>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b"/>
                </a:tc>
                <a:extLst>
                  <a:ext uri="{0D108BD9-81ED-4DB2-BD59-A6C34878D82A}">
                    <a16:rowId xmlns:a16="http://schemas.microsoft.com/office/drawing/2014/main" val="1051045853"/>
                  </a:ext>
                </a:extLst>
              </a:tr>
              <a:tr h="190500">
                <a:tc>
                  <a:txBody>
                    <a:bodyPr/>
                    <a:lstStyle/>
                    <a:p>
                      <a:pPr algn="l" fontAlgn="b"/>
                      <a:r>
                        <a:rPr lang="en-US" sz="1600" u="none" strike="noStrike" dirty="0">
                          <a:effectLst/>
                          <a:latin typeface="Calibri" panose="020F0502020204030204" pitchFamily="34" charset="0"/>
                          <a:cs typeface="Calibri" panose="020F0502020204030204" pitchFamily="34" charset="0"/>
                        </a:rPr>
                        <a:t>Voluntary or Mandatory</a:t>
                      </a:r>
                      <a:endParaRPr lang="en-US" sz="1600" b="0"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l" fontAlgn="b"/>
                      <a:r>
                        <a:rPr lang="en-US" sz="1600" u="none" strike="noStrike" dirty="0">
                          <a:effectLst/>
                          <a:latin typeface="Calibri" panose="020F0502020204030204" pitchFamily="34" charset="0"/>
                          <a:cs typeface="Calibri" panose="020F0502020204030204" pitchFamily="34" charset="0"/>
                        </a:rPr>
                        <a:t>Fringe Only</a:t>
                      </a:r>
                      <a:endParaRPr lang="en-US" sz="1600" b="0"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l" fontAlgn="b"/>
                      <a:r>
                        <a:rPr lang="en-US" sz="1600" u="none" strike="noStrike" dirty="0">
                          <a:effectLst/>
                          <a:latin typeface="Calibri" panose="020F0502020204030204" pitchFamily="34" charset="0"/>
                          <a:cs typeface="Calibri" panose="020F0502020204030204" pitchFamily="34" charset="0"/>
                        </a:rPr>
                        <a:t>Reportable</a:t>
                      </a:r>
                      <a:endParaRPr lang="en-US" sz="1600" b="0"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l" fontAlgn="b"/>
                      <a:r>
                        <a:rPr lang="en-US" sz="1600" u="none" strike="noStrike">
                          <a:effectLst/>
                          <a:latin typeface="Calibri" panose="020F0502020204030204" pitchFamily="34" charset="0"/>
                          <a:cs typeface="Calibri" panose="020F0502020204030204" pitchFamily="34" charset="0"/>
                        </a:rPr>
                        <a:t>No - Manually calculate for reporting purposes</a:t>
                      </a:r>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l" fontAlgn="b"/>
                      <a:endParaRPr lang="en-US" sz="1600" b="0"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b"/>
                </a:tc>
                <a:extLst>
                  <a:ext uri="{0D108BD9-81ED-4DB2-BD59-A6C34878D82A}">
                    <a16:rowId xmlns:a16="http://schemas.microsoft.com/office/drawing/2014/main" val="1134657089"/>
                  </a:ext>
                </a:extLst>
              </a:tr>
            </a:tbl>
          </a:graphicData>
        </a:graphic>
      </p:graphicFrame>
    </p:spTree>
    <p:extLst>
      <p:ext uri="{BB962C8B-B14F-4D97-AF65-F5344CB8AC3E}">
        <p14:creationId xmlns:p14="http://schemas.microsoft.com/office/powerpoint/2010/main" val="134030715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9" name="Shape 9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54</a:t>
            </a:fld>
            <a:endParaRPr lang="en-US" sz="1800" dirty="0">
              <a:solidFill>
                <a:srgbClr val="888888"/>
              </a:solidFill>
              <a:latin typeface="Calibri"/>
              <a:ea typeface="Calibri"/>
              <a:cs typeface="Calibri"/>
              <a:sym typeface="Calibri"/>
            </a:endParaRPr>
          </a:p>
        </p:txBody>
      </p:sp>
      <p:sp>
        <p:nvSpPr>
          <p:cNvPr id="6" name="Round Same Side Corner Rectangle 5"/>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7" name="Title 1"/>
          <p:cNvSpPr txBox="1">
            <a:spLocks/>
          </p:cNvSpPr>
          <p:nvPr/>
        </p:nvSpPr>
        <p:spPr>
          <a:xfrm>
            <a:off x="604685" y="109368"/>
            <a:ext cx="3725775"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Discussion</a:t>
            </a:r>
            <a:endParaRPr lang="en-US" sz="3000" dirty="0">
              <a:solidFill>
                <a:srgbClr val="002060"/>
              </a:solidFill>
            </a:endParaRPr>
          </a:p>
        </p:txBody>
      </p:sp>
      <p:sp>
        <p:nvSpPr>
          <p:cNvPr id="8" name="Round Same Side Corner Rectangle 7"/>
          <p:cNvSpPr/>
          <p:nvPr/>
        </p:nvSpPr>
        <p:spPr>
          <a:xfrm rot="10800000">
            <a:off x="238638" y="-1"/>
            <a:ext cx="366046" cy="836618"/>
          </a:xfrm>
          <a:prstGeom prst="round2SameRect">
            <a:avLst/>
          </a:prstGeom>
          <a:solidFill>
            <a:schemeClr val="accent6"/>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3" name="Rectangle 2"/>
          <p:cNvSpPr/>
          <p:nvPr/>
        </p:nvSpPr>
        <p:spPr>
          <a:xfrm>
            <a:off x="1087821" y="1443936"/>
            <a:ext cx="9625671" cy="3435812"/>
          </a:xfrm>
          <a:prstGeom prst="rect">
            <a:avLst/>
          </a:prstGeom>
        </p:spPr>
        <p:txBody>
          <a:bodyPr wrap="square">
            <a:spAutoFit/>
          </a:bodyPr>
          <a:lstStyle/>
          <a:p>
            <a:pPr marL="342900" lvl="0" indent="-342900">
              <a:lnSpc>
                <a:spcPct val="107000"/>
              </a:lnSpc>
              <a:spcAft>
                <a:spcPts val="800"/>
              </a:spcAft>
              <a:buFont typeface="Symbol" panose="05050102010706020507" pitchFamily="18" charset="2"/>
              <a:buChar char=""/>
            </a:pPr>
            <a:endParaRPr lang="en-US" sz="3200" dirty="0" smtClean="0">
              <a:highlight>
                <a:srgbClr val="FFFF00"/>
              </a:highlight>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spcAft>
                <a:spcPts val="800"/>
              </a:spcAft>
            </a:pPr>
            <a:r>
              <a:rPr lang="en-US" sz="3200" dirty="0" smtClean="0">
                <a:latin typeface="Calibri" panose="020F0502020204030204" pitchFamily="34" charset="0"/>
                <a:ea typeface="Calibri" panose="020F0502020204030204" pitchFamily="34" charset="0"/>
                <a:cs typeface="Times New Roman" panose="02020603050405020304" pitchFamily="18" charset="0"/>
              </a:rPr>
              <a:t>If </a:t>
            </a:r>
            <a:r>
              <a:rPr lang="en-US" sz="3200" dirty="0">
                <a:latin typeface="Calibri" panose="020F0502020204030204" pitchFamily="34" charset="0"/>
                <a:ea typeface="Calibri" panose="020F0502020204030204" pitchFamily="34" charset="0"/>
                <a:cs typeface="Times New Roman" panose="02020603050405020304" pitchFamily="18" charset="0"/>
              </a:rPr>
              <a:t>no </a:t>
            </a:r>
            <a:r>
              <a:rPr lang="en-US" sz="3200" dirty="0" smtClean="0">
                <a:latin typeface="Calibri" panose="020F0502020204030204" pitchFamily="34" charset="0"/>
                <a:ea typeface="Calibri" panose="020F0502020204030204" pitchFamily="34" charset="0"/>
                <a:cs typeface="Times New Roman" panose="02020603050405020304" pitchFamily="18" charset="0"/>
              </a:rPr>
              <a:t>account set up, </a:t>
            </a:r>
            <a:r>
              <a:rPr lang="en-US" sz="3200" dirty="0">
                <a:latin typeface="Calibri" panose="020F0502020204030204" pitchFamily="34" charset="0"/>
                <a:ea typeface="Calibri" panose="020F0502020204030204" pitchFamily="34" charset="0"/>
                <a:cs typeface="Times New Roman" panose="02020603050405020304" pitchFamily="18" charset="0"/>
              </a:rPr>
              <a:t>how is cost share </a:t>
            </a:r>
            <a:r>
              <a:rPr lang="en-US" sz="3200" dirty="0" smtClean="0">
                <a:latin typeface="Calibri" panose="020F0502020204030204" pitchFamily="34" charset="0"/>
                <a:ea typeface="Calibri" panose="020F0502020204030204" pitchFamily="34" charset="0"/>
                <a:cs typeface="Times New Roman" panose="02020603050405020304" pitchFamily="18" charset="0"/>
              </a:rPr>
              <a:t>tracked? When an account isn’t created, how is this being tracked and verified by departments. What evidence do you need to keep?</a:t>
            </a:r>
          </a:p>
          <a:p>
            <a:pPr marL="342900" lvl="0" indent="-342900">
              <a:lnSpc>
                <a:spcPct val="107000"/>
              </a:lnSpc>
              <a:spcAft>
                <a:spcPts val="800"/>
              </a:spcAft>
              <a:buFont typeface="Symbol" panose="05050102010706020507" pitchFamily="18" charset="2"/>
              <a:buChar char=""/>
            </a:pPr>
            <a:endParaRPr lang="en-US" sz="32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8710818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43"/>
            <a:ext cx="11555682" cy="2852737"/>
          </a:xfrm>
        </p:spPr>
        <p:txBody>
          <a:bodyPr/>
          <a:lstStyle/>
          <a:p>
            <a:r>
              <a:rPr lang="en-US" dirty="0" smtClean="0">
                <a:latin typeface="Open Sans Extrabold" panose="020B0906030804020204" pitchFamily="34" charset="0"/>
                <a:ea typeface="Open Sans Extrabold" panose="020B0906030804020204" pitchFamily="34" charset="0"/>
                <a:cs typeface="Open Sans Extrabold" panose="020B0906030804020204" pitchFamily="34" charset="0"/>
              </a:rPr>
              <a:t>Part 4</a:t>
            </a:r>
            <a:r>
              <a:rPr lang="en-US" dirty="0" smtClean="0"/>
              <a:t>: Tracking &amp; Management</a:t>
            </a:r>
            <a:endParaRPr lang="en-US" dirty="0"/>
          </a:p>
        </p:txBody>
      </p:sp>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55</a:t>
            </a:fld>
            <a:endParaRPr lang="en-US" sz="1800" dirty="0">
              <a:solidFill>
                <a:srgbClr val="888888"/>
              </a:solidFill>
              <a:latin typeface="Calibri"/>
              <a:ea typeface="Calibri"/>
              <a:cs typeface="Calibri"/>
              <a:sym typeface="Calibri"/>
            </a:endParaRPr>
          </a:p>
        </p:txBody>
      </p:sp>
      <p:graphicFrame>
        <p:nvGraphicFramePr>
          <p:cNvPr id="3" name="Diagram 2"/>
          <p:cNvGraphicFramePr/>
          <p:nvPr>
            <p:extLst>
              <p:ext uri="{D42A27DB-BD31-4B8C-83A1-F6EECF244321}">
                <p14:modId xmlns:p14="http://schemas.microsoft.com/office/powerpoint/2010/main" val="3689933306"/>
              </p:ext>
            </p:extLst>
          </p:nvPr>
        </p:nvGraphicFramePr>
        <p:xfrm>
          <a:off x="375727" y="-1436937"/>
          <a:ext cx="11338943"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831850" y="4562480"/>
            <a:ext cx="10882820" cy="400110"/>
          </a:xfrm>
          <a:prstGeom prst="rect">
            <a:avLst/>
          </a:prstGeom>
          <a:noFill/>
        </p:spPr>
        <p:txBody>
          <a:bodyPr wrap="square" rtlCol="0">
            <a:spAutoFit/>
          </a:bodyPr>
          <a:lstStyle/>
          <a:p>
            <a:r>
              <a:rPr lang="en-US" sz="2000" dirty="0" smtClean="0">
                <a:latin typeface="Calibri" panose="020F0502020204030204" pitchFamily="34" charset="0"/>
                <a:cs typeface="Calibri" panose="020F0502020204030204" pitchFamily="34" charset="0"/>
              </a:rPr>
              <a:t>Administrators are responsible for the accurate management of </a:t>
            </a:r>
            <a:r>
              <a:rPr lang="en-US" sz="2000" dirty="0">
                <a:latin typeface="Calibri" panose="020F0502020204030204" pitchFamily="34" charset="0"/>
                <a:cs typeface="Calibri" panose="020F0502020204030204" pitchFamily="34" charset="0"/>
              </a:rPr>
              <a:t>cost share </a:t>
            </a:r>
            <a:r>
              <a:rPr lang="en-US" sz="2000" dirty="0" smtClean="0">
                <a:latin typeface="Calibri" panose="020F0502020204030204" pitchFamily="34" charset="0"/>
                <a:cs typeface="Calibri" panose="020F0502020204030204" pitchFamily="34" charset="0"/>
              </a:rPr>
              <a:t>commitments.</a:t>
            </a:r>
            <a:endParaRPr lang="en-US" sz="2000" dirty="0"/>
          </a:p>
        </p:txBody>
      </p:sp>
    </p:spTree>
    <p:extLst>
      <p:ext uri="{BB962C8B-B14F-4D97-AF65-F5344CB8AC3E}">
        <p14:creationId xmlns:p14="http://schemas.microsoft.com/office/powerpoint/2010/main" val="117373491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9" name="Shape 9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56</a:t>
            </a:fld>
            <a:endParaRPr lang="en-US" sz="1800" dirty="0">
              <a:solidFill>
                <a:srgbClr val="888888"/>
              </a:solidFill>
              <a:latin typeface="Calibri"/>
              <a:ea typeface="Calibri"/>
              <a:cs typeface="Calibri"/>
              <a:sym typeface="Calibri"/>
            </a:endParaRPr>
          </a:p>
        </p:txBody>
      </p:sp>
      <p:sp>
        <p:nvSpPr>
          <p:cNvPr id="6" name="Round Same Side Corner Rectangle 5"/>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7" name="Title 1"/>
          <p:cNvSpPr txBox="1">
            <a:spLocks/>
          </p:cNvSpPr>
          <p:nvPr/>
        </p:nvSpPr>
        <p:spPr>
          <a:xfrm>
            <a:off x="604685" y="109368"/>
            <a:ext cx="4657428"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Documenting cost share</a:t>
            </a:r>
            <a:endParaRPr lang="en-US" sz="3000" dirty="0">
              <a:solidFill>
                <a:srgbClr val="002060"/>
              </a:solidFill>
            </a:endParaRPr>
          </a:p>
        </p:txBody>
      </p:sp>
      <p:sp>
        <p:nvSpPr>
          <p:cNvPr id="8" name="Round Same Side Corner Rectangle 7"/>
          <p:cNvSpPr/>
          <p:nvPr/>
        </p:nvSpPr>
        <p:spPr>
          <a:xfrm rot="10800000">
            <a:off x="238638" y="-1"/>
            <a:ext cx="366046" cy="836618"/>
          </a:xfrm>
          <a:prstGeom prst="round2SameRect">
            <a:avLst/>
          </a:prstGeom>
          <a:solidFill>
            <a:schemeClr val="accent5">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2" name="Rectangle 1"/>
          <p:cNvSpPr/>
          <p:nvPr/>
        </p:nvSpPr>
        <p:spPr>
          <a:xfrm>
            <a:off x="2872408" y="1278050"/>
            <a:ext cx="6510131" cy="4893647"/>
          </a:xfrm>
          <a:prstGeom prst="rect">
            <a:avLst/>
          </a:prstGeom>
        </p:spPr>
        <p:txBody>
          <a:bodyPr wrap="square">
            <a:spAutoFit/>
          </a:bodyPr>
          <a:lstStyle/>
          <a:p>
            <a:pPr lvl="1"/>
            <a:r>
              <a:rPr lang="en-US" sz="2400" dirty="0" smtClean="0">
                <a:latin typeface="Calibri" panose="020F0502020204030204" pitchFamily="34" charset="0"/>
                <a:cs typeface="Calibri" panose="020F0502020204030204" pitchFamily="34" charset="0"/>
              </a:rPr>
              <a:t>Cost </a:t>
            </a:r>
            <a:r>
              <a:rPr lang="en-US" sz="2400" dirty="0">
                <a:latin typeface="Calibri" panose="020F0502020204030204" pitchFamily="34" charset="0"/>
                <a:cs typeface="Calibri" panose="020F0502020204030204" pitchFamily="34" charset="0"/>
              </a:rPr>
              <a:t>share needs to be properly </a:t>
            </a:r>
            <a:r>
              <a:rPr lang="en-US" sz="2400" dirty="0" smtClean="0">
                <a:latin typeface="Calibri" panose="020F0502020204030204" pitchFamily="34" charset="0"/>
                <a:cs typeface="Calibri" panose="020F0502020204030204" pitchFamily="34" charset="0"/>
              </a:rPr>
              <a:t>documented, i.e.</a:t>
            </a:r>
          </a:p>
          <a:p>
            <a:pPr marL="342900" lvl="1" indent="-342900">
              <a:buFont typeface="Arial" panose="020B0604020202020204" pitchFamily="34" charset="0"/>
              <a:buChar char="•"/>
            </a:pPr>
            <a:r>
              <a:rPr lang="en-US" sz="2400" dirty="0" smtClean="0">
                <a:latin typeface="Calibri" panose="020F0502020204030204" pitchFamily="34" charset="0"/>
                <a:cs typeface="Calibri" panose="020F0502020204030204" pitchFamily="34" charset="0"/>
              </a:rPr>
              <a:t>captured </a:t>
            </a:r>
            <a:r>
              <a:rPr lang="en-US" sz="2400" dirty="0">
                <a:latin typeface="Calibri" panose="020F0502020204030204" pitchFamily="34" charset="0"/>
                <a:cs typeface="Calibri" panose="020F0502020204030204" pitchFamily="34" charset="0"/>
              </a:rPr>
              <a:t>in accounting </a:t>
            </a:r>
            <a:r>
              <a:rPr lang="en-US" sz="2400" dirty="0" smtClean="0">
                <a:latin typeface="Calibri" panose="020F0502020204030204" pitchFamily="34" charset="0"/>
                <a:cs typeface="Calibri" panose="020F0502020204030204" pitchFamily="34" charset="0"/>
              </a:rPr>
              <a:t>system (SAP)</a:t>
            </a:r>
          </a:p>
          <a:p>
            <a:pPr marL="342900" lvl="1" indent="-342900">
              <a:buFont typeface="Arial" panose="020B0604020202020204" pitchFamily="34" charset="0"/>
              <a:buChar char="•"/>
            </a:pPr>
            <a:r>
              <a:rPr lang="en-US" sz="2400" dirty="0" smtClean="0">
                <a:latin typeface="Calibri" panose="020F0502020204030204" pitchFamily="34" charset="0"/>
                <a:cs typeface="Calibri" panose="020F0502020204030204" pitchFamily="34" charset="0"/>
              </a:rPr>
              <a:t>and </a:t>
            </a:r>
            <a:r>
              <a:rPr lang="en-US" sz="2400" dirty="0">
                <a:latin typeface="Calibri" panose="020F0502020204030204" pitchFamily="34" charset="0"/>
                <a:cs typeface="Calibri" panose="020F0502020204030204" pitchFamily="34" charset="0"/>
              </a:rPr>
              <a:t>captured in payroll and/or </a:t>
            </a:r>
            <a:r>
              <a:rPr lang="en-US" sz="2400" dirty="0" smtClean="0">
                <a:latin typeface="Calibri" panose="020F0502020204030204" pitchFamily="34" charset="0"/>
                <a:cs typeface="Calibri" panose="020F0502020204030204" pitchFamily="34" charset="0"/>
              </a:rPr>
              <a:t>PARs</a:t>
            </a:r>
            <a:endParaRPr lang="en-US" sz="2400" dirty="0">
              <a:latin typeface="Calibri" panose="020F0502020204030204" pitchFamily="34" charset="0"/>
              <a:cs typeface="Calibri" panose="020F0502020204030204" pitchFamily="34" charset="0"/>
            </a:endParaRPr>
          </a:p>
          <a:p>
            <a:pPr lvl="1"/>
            <a:endParaRPr lang="en-US" sz="2400" dirty="0" smtClean="0">
              <a:latin typeface="Calibri" panose="020F0502020204030204" pitchFamily="34" charset="0"/>
              <a:cs typeface="Calibri" panose="020F0502020204030204" pitchFamily="34" charset="0"/>
            </a:endParaRPr>
          </a:p>
          <a:p>
            <a:pPr lvl="1"/>
            <a:r>
              <a:rPr lang="en-US" sz="2400" dirty="0" smtClean="0">
                <a:latin typeface="Calibri" panose="020F0502020204030204" pitchFamily="34" charset="0"/>
                <a:cs typeface="Calibri" panose="020F0502020204030204" pitchFamily="34" charset="0"/>
              </a:rPr>
              <a:t>Cost Share section on the PAR</a:t>
            </a:r>
          </a:p>
          <a:p>
            <a:pPr marL="342900" lvl="2" indent="-342900">
              <a:buFont typeface="Arial" panose="020B0604020202020204" pitchFamily="34" charset="0"/>
              <a:buChar char="•"/>
            </a:pPr>
            <a:r>
              <a:rPr lang="en-US" sz="2400" dirty="0">
                <a:latin typeface="Calibri" panose="020F0502020204030204" pitchFamily="34" charset="0"/>
                <a:cs typeface="Calibri" panose="020F0502020204030204" pitchFamily="34" charset="0"/>
              </a:rPr>
              <a:t>n</a:t>
            </a:r>
            <a:r>
              <a:rPr lang="en-US" sz="2400" dirty="0" smtClean="0">
                <a:latin typeface="Calibri" panose="020F0502020204030204" pitchFamily="34" charset="0"/>
                <a:cs typeface="Calibri" panose="020F0502020204030204" pitchFamily="34" charset="0"/>
              </a:rPr>
              <a:t>ecessary for calculating MTDC</a:t>
            </a:r>
          </a:p>
          <a:p>
            <a:pPr lvl="1"/>
            <a:endParaRPr lang="en-US" sz="2400" dirty="0" smtClean="0">
              <a:latin typeface="Calibri" panose="020F0502020204030204" pitchFamily="34" charset="0"/>
              <a:cs typeface="Calibri" panose="020F0502020204030204" pitchFamily="34" charset="0"/>
            </a:endParaRPr>
          </a:p>
          <a:p>
            <a:pPr lvl="1"/>
            <a:r>
              <a:rPr lang="en-US" sz="2400" dirty="0" smtClean="0">
                <a:latin typeface="Calibri" panose="020F0502020204030204" pitchFamily="34" charset="0"/>
                <a:cs typeface="Calibri" panose="020F0502020204030204" pitchFamily="34" charset="0"/>
              </a:rPr>
              <a:t>Third </a:t>
            </a:r>
            <a:r>
              <a:rPr lang="en-US" sz="2400" dirty="0">
                <a:latin typeface="Calibri" panose="020F0502020204030204" pitchFamily="34" charset="0"/>
                <a:cs typeface="Calibri" panose="020F0502020204030204" pitchFamily="34" charset="0"/>
              </a:rPr>
              <a:t>party cost share </a:t>
            </a:r>
            <a:endParaRPr lang="en-US" sz="2400" dirty="0" smtClean="0">
              <a:latin typeface="Calibri" panose="020F0502020204030204" pitchFamily="34" charset="0"/>
              <a:cs typeface="Calibri" panose="020F0502020204030204" pitchFamily="34" charset="0"/>
            </a:endParaRPr>
          </a:p>
          <a:p>
            <a:pPr marL="342900" lvl="1" indent="-342900">
              <a:buFont typeface="Arial" panose="020B0604020202020204" pitchFamily="34" charset="0"/>
              <a:buChar char="•"/>
            </a:pPr>
            <a:r>
              <a:rPr lang="en-US" sz="2400" dirty="0" smtClean="0">
                <a:latin typeface="Calibri" panose="020F0502020204030204" pitchFamily="34" charset="0"/>
                <a:cs typeface="Calibri" panose="020F0502020204030204" pitchFamily="34" charset="0"/>
              </a:rPr>
              <a:t>invoice </a:t>
            </a:r>
            <a:r>
              <a:rPr lang="en-US" sz="2400" dirty="0">
                <a:latin typeface="Calibri" panose="020F0502020204030204" pitchFamily="34" charset="0"/>
                <a:cs typeface="Calibri" panose="020F0502020204030204" pitchFamily="34" charset="0"/>
              </a:rPr>
              <a:t>from </a:t>
            </a:r>
            <a:r>
              <a:rPr lang="en-US" sz="2400" dirty="0" err="1" smtClean="0">
                <a:latin typeface="Calibri" panose="020F0502020204030204" pitchFamily="34" charset="0"/>
                <a:cs typeface="Calibri" panose="020F0502020204030204" pitchFamily="34" charset="0"/>
              </a:rPr>
              <a:t>subrecipient</a:t>
            </a:r>
            <a:r>
              <a:rPr lang="en-US" sz="2400" dirty="0" smtClean="0">
                <a:latin typeface="Calibri" panose="020F0502020204030204" pitchFamily="34" charset="0"/>
                <a:cs typeface="Calibri" panose="020F0502020204030204" pitchFamily="34" charset="0"/>
              </a:rPr>
              <a:t> </a:t>
            </a:r>
            <a:r>
              <a:rPr lang="en-US" sz="2400" dirty="0">
                <a:latin typeface="Calibri" panose="020F0502020204030204" pitchFamily="34" charset="0"/>
                <a:cs typeface="Calibri" panose="020F0502020204030204" pitchFamily="34" charset="0"/>
              </a:rPr>
              <a:t>should indicate cost share has been </a:t>
            </a:r>
            <a:r>
              <a:rPr lang="en-US" sz="2400" dirty="0" smtClean="0">
                <a:latin typeface="Calibri" panose="020F0502020204030204" pitchFamily="34" charset="0"/>
                <a:cs typeface="Calibri" panose="020F0502020204030204" pitchFamily="34" charset="0"/>
              </a:rPr>
              <a:t>met</a:t>
            </a:r>
          </a:p>
          <a:p>
            <a:pPr marL="342900" lvl="1" indent="-342900">
              <a:buFont typeface="Arial" panose="020B0604020202020204" pitchFamily="34" charset="0"/>
              <a:buChar char="•"/>
            </a:pPr>
            <a:r>
              <a:rPr lang="en-US" sz="2400" dirty="0">
                <a:latin typeface="Calibri" panose="020F0502020204030204" pitchFamily="34" charset="0"/>
                <a:cs typeface="Calibri" panose="020F0502020204030204" pitchFamily="34" charset="0"/>
              </a:rPr>
              <a:t>d</a:t>
            </a:r>
            <a:r>
              <a:rPr lang="en-US" sz="2400" dirty="0" smtClean="0">
                <a:latin typeface="Calibri" panose="020F0502020204030204" pitchFamily="34" charset="0"/>
                <a:cs typeface="Calibri" panose="020F0502020204030204" pitchFamily="34" charset="0"/>
              </a:rPr>
              <a:t>ocumentation from third party confirming commitment</a:t>
            </a:r>
          </a:p>
          <a:p>
            <a:pPr marL="342900" lvl="1" indent="-342900">
              <a:buFont typeface="Arial" panose="020B0604020202020204" pitchFamily="34" charset="0"/>
              <a:buChar char="•"/>
            </a:pPr>
            <a:endParaRPr lang="en-US" sz="2400" dirty="0">
              <a:latin typeface="Calibri" panose="020F0502020204030204" pitchFamily="34" charset="0"/>
              <a:cs typeface="Calibri" panose="020F0502020204030204" pitchFamily="34" charset="0"/>
            </a:endParaRPr>
          </a:p>
        </p:txBody>
      </p:sp>
      <p:pic>
        <p:nvPicPr>
          <p:cNvPr id="3" name="Picture 2"/>
          <p:cNvPicPr>
            <a:picLocks noChangeAspect="1"/>
          </p:cNvPicPr>
          <p:nvPr/>
        </p:nvPicPr>
        <p:blipFill>
          <a:blip r:embed="rId3"/>
          <a:stretch>
            <a:fillRect/>
          </a:stretch>
        </p:blipFill>
        <p:spPr>
          <a:xfrm>
            <a:off x="743832" y="1172664"/>
            <a:ext cx="1825121" cy="1711695"/>
          </a:xfrm>
          <a:prstGeom prst="rect">
            <a:avLst/>
          </a:prstGeom>
          <a:ln>
            <a:noFill/>
          </a:ln>
          <a:effectLst>
            <a:outerShdw blurRad="190500" algn="tl" rotWithShape="0">
              <a:srgbClr val="000000">
                <a:alpha val="70000"/>
              </a:srgbClr>
            </a:outerShdw>
          </a:effectLst>
        </p:spPr>
      </p:pic>
      <p:pic>
        <p:nvPicPr>
          <p:cNvPr id="4" name="Picture 3"/>
          <p:cNvPicPr>
            <a:picLocks noChangeAspect="1"/>
          </p:cNvPicPr>
          <p:nvPr/>
        </p:nvPicPr>
        <p:blipFill>
          <a:blip r:embed="rId4"/>
          <a:stretch>
            <a:fillRect/>
          </a:stretch>
        </p:blipFill>
        <p:spPr>
          <a:xfrm>
            <a:off x="7579001" y="2884359"/>
            <a:ext cx="4213985" cy="873902"/>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20854357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9" name="Shape 9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57</a:t>
            </a:fld>
            <a:endParaRPr lang="en-US" sz="1800" dirty="0">
              <a:solidFill>
                <a:srgbClr val="888888"/>
              </a:solidFill>
              <a:latin typeface="Calibri"/>
              <a:ea typeface="Calibri"/>
              <a:cs typeface="Calibri"/>
              <a:sym typeface="Calibri"/>
            </a:endParaRPr>
          </a:p>
        </p:txBody>
      </p:sp>
      <p:sp>
        <p:nvSpPr>
          <p:cNvPr id="6" name="Round Same Side Corner Rectangle 5"/>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7" name="Title 1"/>
          <p:cNvSpPr txBox="1">
            <a:spLocks/>
          </p:cNvSpPr>
          <p:nvPr/>
        </p:nvSpPr>
        <p:spPr>
          <a:xfrm>
            <a:off x="604685" y="109368"/>
            <a:ext cx="4657428"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Funding cost share</a:t>
            </a:r>
            <a:endParaRPr lang="en-US" sz="3000" dirty="0">
              <a:solidFill>
                <a:srgbClr val="002060"/>
              </a:solidFill>
            </a:endParaRPr>
          </a:p>
        </p:txBody>
      </p:sp>
      <p:sp>
        <p:nvSpPr>
          <p:cNvPr id="8" name="Round Same Side Corner Rectangle 7"/>
          <p:cNvSpPr/>
          <p:nvPr/>
        </p:nvSpPr>
        <p:spPr>
          <a:xfrm rot="10800000">
            <a:off x="238638" y="-1"/>
            <a:ext cx="366046" cy="836618"/>
          </a:xfrm>
          <a:prstGeom prst="round2SameRect">
            <a:avLst/>
          </a:prstGeom>
          <a:solidFill>
            <a:schemeClr val="accent5">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2" name="Rectangle 1"/>
          <p:cNvSpPr/>
          <p:nvPr/>
        </p:nvSpPr>
        <p:spPr>
          <a:xfrm>
            <a:off x="614679" y="1138902"/>
            <a:ext cx="9033818" cy="1277850"/>
          </a:xfrm>
          <a:prstGeom prst="rect">
            <a:avLst/>
          </a:prstGeom>
        </p:spPr>
        <p:txBody>
          <a:bodyPr wrap="square">
            <a:spAutoFit/>
          </a:bodyPr>
          <a:lstStyle/>
          <a:p>
            <a:pPr marL="742950" indent="-285750">
              <a:lnSpc>
                <a:spcPct val="107000"/>
              </a:lnSpc>
              <a:buFont typeface="Arial" panose="020B0604020202020204" pitchFamily="34" charset="0"/>
              <a:buChar char="•"/>
            </a:pPr>
            <a:r>
              <a:rPr lang="en-US" sz="2400" dirty="0" smtClean="0">
                <a:latin typeface="Calibri" panose="020F0502020204030204" pitchFamily="34" charset="0"/>
                <a:ea typeface="Calibri" panose="020F0502020204030204" pitchFamily="34" charset="0"/>
                <a:cs typeface="Times New Roman" panose="02020603050405020304" pitchFamily="18" charset="0"/>
              </a:rPr>
              <a:t>PAFO or DA can transfer funds via the transfer in-transfer out GL and is done via a journal entry</a:t>
            </a:r>
          </a:p>
          <a:p>
            <a:pPr marL="742950" indent="-285750">
              <a:lnSpc>
                <a:spcPct val="107000"/>
              </a:lnSpc>
              <a:buFont typeface="Arial" panose="020B0604020202020204" pitchFamily="34" charset="0"/>
              <a:buChar char="•"/>
            </a:pPr>
            <a:r>
              <a:rPr lang="en-US" sz="2400" dirty="0" smtClean="0">
                <a:latin typeface="Calibri" panose="020F0502020204030204" pitchFamily="34" charset="0"/>
                <a:ea typeface="Calibri" panose="020F0502020204030204" pitchFamily="34" charset="0"/>
                <a:cs typeface="Times New Roman" panose="02020603050405020304" pitchFamily="18" charset="0"/>
              </a:rPr>
              <a:t>GL 479999/579999</a:t>
            </a:r>
          </a:p>
        </p:txBody>
      </p:sp>
      <p:sp>
        <p:nvSpPr>
          <p:cNvPr id="3" name="Rectangle 2"/>
          <p:cNvSpPr/>
          <p:nvPr/>
        </p:nvSpPr>
        <p:spPr>
          <a:xfrm>
            <a:off x="2637832" y="2819559"/>
            <a:ext cx="7226604" cy="2828551"/>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lvl="1"/>
            <a:r>
              <a:rPr lang="en-US" sz="3200" dirty="0">
                <a:solidFill>
                  <a:schemeClr val="tx1"/>
                </a:solidFill>
                <a:latin typeface="Open Sans Extrabold" panose="020B0906030804020204" pitchFamily="34" charset="0"/>
                <a:ea typeface="Open Sans Extrabold" panose="020B0906030804020204" pitchFamily="34" charset="0"/>
                <a:cs typeface="Open Sans Extrabold" panose="020B0906030804020204" pitchFamily="34" charset="0"/>
              </a:rPr>
              <a:t>Examples:</a:t>
            </a:r>
          </a:p>
          <a:p>
            <a:pPr marL="285750" lvl="2" indent="-285750">
              <a:buFont typeface="Arial" panose="020B0604020202020204" pitchFamily="34" charset="0"/>
              <a:buChar char="•"/>
            </a:pPr>
            <a:r>
              <a:rPr lang="en-US" sz="2000" dirty="0">
                <a:solidFill>
                  <a:schemeClr val="tx1"/>
                </a:solidFill>
                <a:latin typeface="Calibri" panose="020F0502020204030204" pitchFamily="34" charset="0"/>
                <a:cs typeface="Calibri" panose="020F0502020204030204" pitchFamily="34" charset="0"/>
              </a:rPr>
              <a:t>the revenue piece can be funded as soon as the budget for the cost share account is set-up (direct costs only)</a:t>
            </a:r>
          </a:p>
          <a:p>
            <a:pPr marL="285750" lvl="2" indent="-285750">
              <a:buFont typeface="Arial" panose="020B0604020202020204" pitchFamily="34" charset="0"/>
              <a:buChar char="•"/>
            </a:pPr>
            <a:r>
              <a:rPr lang="en-US" sz="2000" dirty="0">
                <a:solidFill>
                  <a:schemeClr val="tx1"/>
                </a:solidFill>
                <a:latin typeface="Calibri" panose="020F0502020204030204" pitchFamily="34" charset="0"/>
                <a:cs typeface="Calibri" panose="020F0502020204030204" pitchFamily="34" charset="0"/>
              </a:rPr>
              <a:t>the revenue piece can be funded when there are expenses, quarterly is the most frequent option</a:t>
            </a:r>
          </a:p>
          <a:p>
            <a:pPr marL="285750" lvl="2" indent="-285750">
              <a:buFont typeface="Arial" panose="020B0604020202020204" pitchFamily="34" charset="0"/>
              <a:buChar char="•"/>
            </a:pPr>
            <a:r>
              <a:rPr lang="en-US" sz="2000" dirty="0">
                <a:solidFill>
                  <a:schemeClr val="tx1"/>
                </a:solidFill>
                <a:latin typeface="Calibri" panose="020F0502020204030204" pitchFamily="34" charset="0"/>
                <a:cs typeface="Calibri" panose="020F0502020204030204" pitchFamily="34" charset="0"/>
              </a:rPr>
              <a:t>the revenue piece can be funded when there are expenses at a minimum for all expenses by the end of the FY in which they </a:t>
            </a:r>
            <a:r>
              <a:rPr lang="en-US" sz="2000" dirty="0" smtClean="0">
                <a:solidFill>
                  <a:schemeClr val="tx1"/>
                </a:solidFill>
                <a:latin typeface="Calibri" panose="020F0502020204030204" pitchFamily="34" charset="0"/>
                <a:cs typeface="Calibri" panose="020F0502020204030204" pitchFamily="34" charset="0"/>
              </a:rPr>
              <a:t>post</a:t>
            </a:r>
            <a:endParaRPr lang="en-US" sz="2000"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4306871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43"/>
            <a:ext cx="11555682" cy="2852737"/>
          </a:xfrm>
        </p:spPr>
        <p:txBody>
          <a:bodyPr/>
          <a:lstStyle/>
          <a:p>
            <a:r>
              <a:rPr lang="en-US" dirty="0" smtClean="0">
                <a:latin typeface="Open Sans Extrabold" panose="020B0906030804020204" pitchFamily="34" charset="0"/>
                <a:ea typeface="Open Sans Extrabold" panose="020B0906030804020204" pitchFamily="34" charset="0"/>
                <a:cs typeface="Open Sans Extrabold" panose="020B0906030804020204" pitchFamily="34" charset="0"/>
              </a:rPr>
              <a:t>Part 5</a:t>
            </a:r>
            <a:r>
              <a:rPr lang="en-US" dirty="0" smtClean="0"/>
              <a:t>: Reporting</a:t>
            </a:r>
            <a:endParaRPr lang="en-US" dirty="0"/>
          </a:p>
        </p:txBody>
      </p:sp>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58</a:t>
            </a:fld>
            <a:endParaRPr lang="en-US" sz="1800" dirty="0">
              <a:solidFill>
                <a:srgbClr val="888888"/>
              </a:solidFill>
              <a:latin typeface="Calibri"/>
              <a:ea typeface="Calibri"/>
              <a:cs typeface="Calibri"/>
              <a:sym typeface="Calibri"/>
            </a:endParaRPr>
          </a:p>
        </p:txBody>
      </p:sp>
      <p:graphicFrame>
        <p:nvGraphicFramePr>
          <p:cNvPr id="3" name="Diagram 2"/>
          <p:cNvGraphicFramePr/>
          <p:nvPr>
            <p:extLst>
              <p:ext uri="{D42A27DB-BD31-4B8C-83A1-F6EECF244321}">
                <p14:modId xmlns:p14="http://schemas.microsoft.com/office/powerpoint/2010/main" val="3083379777"/>
              </p:ext>
            </p:extLst>
          </p:nvPr>
        </p:nvGraphicFramePr>
        <p:xfrm>
          <a:off x="375727" y="-1436937"/>
          <a:ext cx="11338943"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831850" y="4562480"/>
            <a:ext cx="10882820" cy="400110"/>
          </a:xfrm>
          <a:prstGeom prst="rect">
            <a:avLst/>
          </a:prstGeom>
          <a:noFill/>
        </p:spPr>
        <p:txBody>
          <a:bodyPr wrap="square" rtlCol="0">
            <a:spAutoFit/>
          </a:bodyPr>
          <a:lstStyle/>
          <a:p>
            <a:r>
              <a:rPr lang="en-US" sz="2000" dirty="0" smtClean="0">
                <a:latin typeface="Calibri" panose="020F0502020204030204" pitchFamily="34" charset="0"/>
                <a:cs typeface="Calibri" panose="020F0502020204030204" pitchFamily="34" charset="0"/>
              </a:rPr>
              <a:t>Reporting to sponsors will be accurate and timely.</a:t>
            </a:r>
            <a:endParaRPr lang="en-US" sz="2000" dirty="0"/>
          </a:p>
        </p:txBody>
      </p:sp>
    </p:spTree>
    <p:extLst>
      <p:ext uri="{BB962C8B-B14F-4D97-AF65-F5344CB8AC3E}">
        <p14:creationId xmlns:p14="http://schemas.microsoft.com/office/powerpoint/2010/main" val="347289009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9" name="Shape 9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Pct val="25000"/>
              <a:buFontTx/>
              <a:buNone/>
              <a:tabLst/>
              <a:defRPr/>
            </a:pPr>
            <a:fld id="{00000000-1234-1234-1234-123412341234}" type="slidenum">
              <a:rPr kumimoji="0" lang="en-US" sz="1800" b="0" i="0" u="none" strike="noStrike" kern="0" cap="none" spc="0" normalizeH="0" baseline="0" noProof="0">
                <a:ln>
                  <a:noFill/>
                </a:ln>
                <a:solidFill>
                  <a:srgbClr val="888888"/>
                </a:solidFill>
                <a:effectLst/>
                <a:uLnTx/>
                <a:uFillTx/>
                <a:latin typeface="Calibri"/>
                <a:ea typeface="Calibri"/>
                <a:cs typeface="Calibri"/>
                <a:sym typeface="Calibri"/>
              </a:rPr>
              <a:pPr marL="0" marR="0" lvl="0" indent="0" algn="l" defTabSz="914400" rtl="0" eaLnBrk="1" fontAlgn="auto" latinLnBrk="0" hangingPunct="1">
                <a:lnSpc>
                  <a:spcPct val="100000"/>
                </a:lnSpc>
                <a:spcBef>
                  <a:spcPts val="0"/>
                </a:spcBef>
                <a:spcAft>
                  <a:spcPts val="0"/>
                </a:spcAft>
                <a:buClrTx/>
                <a:buSzPct val="25000"/>
                <a:buFontTx/>
                <a:buNone/>
                <a:tabLst/>
                <a:defRPr/>
              </a:pPr>
              <a:t>59</a:t>
            </a:fld>
            <a:endParaRPr kumimoji="0" lang="en-US" sz="1800" b="0" i="0" u="none" strike="noStrike" kern="0" cap="none" spc="0" normalizeH="0" baseline="0" noProof="0" dirty="0">
              <a:ln>
                <a:noFill/>
              </a:ln>
              <a:solidFill>
                <a:srgbClr val="888888"/>
              </a:solidFill>
              <a:effectLst/>
              <a:uLnTx/>
              <a:uFillTx/>
              <a:latin typeface="Calibri"/>
              <a:ea typeface="Calibri"/>
              <a:cs typeface="Calibri"/>
              <a:sym typeface="Calibri"/>
            </a:endParaRPr>
          </a:p>
        </p:txBody>
      </p:sp>
      <p:sp>
        <p:nvSpPr>
          <p:cNvPr id="9" name="Round Same Side Corner Rectangle 8"/>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11" name="Title 1"/>
          <p:cNvSpPr txBox="1">
            <a:spLocks/>
          </p:cNvSpPr>
          <p:nvPr/>
        </p:nvSpPr>
        <p:spPr>
          <a:xfrm>
            <a:off x="604685" y="109368"/>
            <a:ext cx="5261277"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Key things to note</a:t>
            </a:r>
            <a:endParaRPr lang="en-US" sz="3000" dirty="0">
              <a:solidFill>
                <a:srgbClr val="002060"/>
              </a:solidFill>
            </a:endParaRPr>
          </a:p>
        </p:txBody>
      </p:sp>
      <p:sp>
        <p:nvSpPr>
          <p:cNvPr id="12" name="Round Same Side Corner Rectangle 11"/>
          <p:cNvSpPr/>
          <p:nvPr/>
        </p:nvSpPr>
        <p:spPr>
          <a:xfrm rot="10800000">
            <a:off x="238638" y="-1"/>
            <a:ext cx="366046" cy="836618"/>
          </a:xfrm>
          <a:prstGeom prst="round2SameRect">
            <a:avLst/>
          </a:prstGeom>
          <a:solidFill>
            <a:schemeClr val="accent5">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4" name="Rectangle 3"/>
          <p:cNvSpPr/>
          <p:nvPr/>
        </p:nvSpPr>
        <p:spPr>
          <a:xfrm>
            <a:off x="238638" y="956586"/>
            <a:ext cx="10258613" cy="3385542"/>
          </a:xfrm>
          <a:prstGeom prst="rect">
            <a:avLst/>
          </a:prstGeom>
        </p:spPr>
        <p:txBody>
          <a:bodyPr wrap="square">
            <a:spAutoFit/>
          </a:bodyPr>
          <a:lstStyle/>
          <a:p>
            <a:pPr marL="457200" lvl="1">
              <a:lnSpc>
                <a:spcPct val="107000"/>
              </a:lnSpc>
            </a:pPr>
            <a:r>
              <a:rPr lang="en-US" sz="2000" dirty="0">
                <a:latin typeface="Calibri" panose="020F0502020204030204" pitchFamily="34" charset="0"/>
                <a:ea typeface="Calibri" panose="020F0502020204030204" pitchFamily="34" charset="0"/>
                <a:cs typeface="Times New Roman" panose="02020603050405020304" pitchFamily="18" charset="0"/>
              </a:rPr>
              <a:t>BW Reports</a:t>
            </a:r>
          </a:p>
          <a:p>
            <a:pPr marL="800100" lvl="1" indent="-342900">
              <a:lnSpc>
                <a:spcPct val="107000"/>
              </a:lnSpc>
              <a:buFont typeface="Arial" panose="020B0604020202020204" pitchFamily="34" charset="0"/>
              <a:buChar char="•"/>
            </a:pPr>
            <a:r>
              <a:rPr lang="en-US" sz="2000" dirty="0">
                <a:latin typeface="Calibri" panose="020F0502020204030204" pitchFamily="34" charset="0"/>
                <a:ea typeface="Calibri" panose="020F0502020204030204" pitchFamily="34" charset="0"/>
                <a:cs typeface="Times New Roman" panose="02020603050405020304" pitchFamily="18" charset="0"/>
              </a:rPr>
              <a:t>doesn’t include F&amp;A since F&amp;A isn’t applied to our cost shared </a:t>
            </a:r>
            <a:r>
              <a:rPr lang="en-US" sz="2000" dirty="0" smtClean="0">
                <a:latin typeface="Calibri" panose="020F0502020204030204" pitchFamily="34" charset="0"/>
                <a:ea typeface="Calibri" panose="020F0502020204030204" pitchFamily="34" charset="0"/>
                <a:cs typeface="Times New Roman" panose="02020603050405020304" pitchFamily="18" charset="0"/>
              </a:rPr>
              <a:t>accounts</a:t>
            </a:r>
          </a:p>
          <a:p>
            <a:pPr marL="457200" lvl="1">
              <a:lnSpc>
                <a:spcPct val="107000"/>
              </a:lnSpc>
            </a:pPr>
            <a:r>
              <a:rPr lang="en-US" sz="2000" dirty="0" smtClean="0">
                <a:latin typeface="Calibri" panose="020F0502020204030204" pitchFamily="34" charset="0"/>
                <a:ea typeface="Calibri" panose="020F0502020204030204" pitchFamily="34" charset="0"/>
                <a:cs typeface="Times New Roman" panose="02020603050405020304" pitchFamily="18" charset="0"/>
              </a:rPr>
              <a:t>Cost </a:t>
            </a:r>
            <a:r>
              <a:rPr lang="en-US" sz="2000" dirty="0">
                <a:latin typeface="Calibri" panose="020F0502020204030204" pitchFamily="34" charset="0"/>
                <a:ea typeface="Calibri" panose="020F0502020204030204" pitchFamily="34" charset="0"/>
                <a:cs typeface="Times New Roman" panose="02020603050405020304" pitchFamily="18" charset="0"/>
              </a:rPr>
              <a:t>share </a:t>
            </a:r>
            <a:r>
              <a:rPr lang="en-US" sz="2000" dirty="0" smtClean="0">
                <a:latin typeface="Calibri" panose="020F0502020204030204" pitchFamily="34" charset="0"/>
                <a:ea typeface="Calibri" panose="020F0502020204030204" pitchFamily="34" charset="0"/>
                <a:cs typeface="Times New Roman" panose="02020603050405020304" pitchFamily="18" charset="0"/>
              </a:rPr>
              <a:t>entries and reporting</a:t>
            </a:r>
          </a:p>
          <a:p>
            <a:pPr marL="800100" lvl="1" indent="-342900">
              <a:lnSpc>
                <a:spcPct val="107000"/>
              </a:lnSpc>
              <a:buFont typeface="Arial" panose="020B0604020202020204" pitchFamily="34" charset="0"/>
              <a:buChar char="•"/>
            </a:pPr>
            <a:r>
              <a:rPr lang="en-US" sz="2000" dirty="0" smtClean="0">
                <a:latin typeface="Calibri" panose="020F0502020204030204" pitchFamily="34" charset="0"/>
                <a:ea typeface="Calibri" panose="020F0502020204030204" pitchFamily="34" charset="0"/>
                <a:cs typeface="Times New Roman" panose="02020603050405020304" pitchFamily="18" charset="0"/>
              </a:rPr>
              <a:t>F&amp;A </a:t>
            </a:r>
            <a:r>
              <a:rPr lang="en-US" sz="2000" dirty="0">
                <a:latin typeface="Calibri" panose="020F0502020204030204" pitchFamily="34" charset="0"/>
                <a:ea typeface="Calibri" panose="020F0502020204030204" pitchFamily="34" charset="0"/>
                <a:cs typeface="Times New Roman" panose="02020603050405020304" pitchFamily="18" charset="0"/>
              </a:rPr>
              <a:t>manually calculated by </a:t>
            </a:r>
            <a:r>
              <a:rPr lang="en-US" sz="2000" dirty="0" smtClean="0">
                <a:latin typeface="Calibri" panose="020F0502020204030204" pitchFamily="34" charset="0"/>
                <a:ea typeface="Calibri" panose="020F0502020204030204" pitchFamily="34" charset="0"/>
                <a:cs typeface="Times New Roman" panose="02020603050405020304" pitchFamily="18" charset="0"/>
              </a:rPr>
              <a:t>PAFO RA and included on sponsor reports</a:t>
            </a:r>
          </a:p>
          <a:p>
            <a:pPr marL="800100" lvl="1" indent="-342900">
              <a:lnSpc>
                <a:spcPct val="107000"/>
              </a:lnSpc>
              <a:buFont typeface="Arial" panose="020B0604020202020204" pitchFamily="34" charset="0"/>
              <a:buChar char="•"/>
            </a:pPr>
            <a:r>
              <a:rPr lang="en-US" sz="2000" dirty="0">
                <a:latin typeface="Calibri" panose="020F0502020204030204" pitchFamily="34" charset="0"/>
                <a:ea typeface="Calibri" panose="020F0502020204030204" pitchFamily="34" charset="0"/>
                <a:cs typeface="Times New Roman" panose="02020603050405020304" pitchFamily="18" charset="0"/>
              </a:rPr>
              <a:t>Entries are done to debit a department account (not a gift) using g/l 579999 and credit the cost share IO using g/l </a:t>
            </a:r>
            <a:r>
              <a:rPr lang="en-US" sz="2000" dirty="0" smtClean="0">
                <a:latin typeface="Calibri" panose="020F0502020204030204" pitchFamily="34" charset="0"/>
                <a:ea typeface="Calibri" panose="020F0502020204030204" pitchFamily="34" charset="0"/>
                <a:cs typeface="Times New Roman" panose="02020603050405020304" pitchFamily="18" charset="0"/>
              </a:rPr>
              <a:t>479999</a:t>
            </a:r>
          </a:p>
          <a:p>
            <a:pPr marL="800100" lvl="1" indent="-342900">
              <a:lnSpc>
                <a:spcPct val="107000"/>
              </a:lnSpc>
              <a:buFont typeface="Arial" panose="020B0604020202020204" pitchFamily="34" charset="0"/>
              <a:buChar char="•"/>
            </a:pPr>
            <a:r>
              <a:rPr lang="en-US" sz="2000" dirty="0">
                <a:latin typeface="Calibri" panose="020F0502020204030204" pitchFamily="34" charset="0"/>
                <a:ea typeface="Calibri" panose="020F0502020204030204" pitchFamily="34" charset="0"/>
                <a:cs typeface="Times New Roman" panose="02020603050405020304" pitchFamily="18" charset="0"/>
              </a:rPr>
              <a:t>Departments can do the entry to fund or PAFO can do the entry to fund but all cost share expenses must be funded by the end of each fiscal </a:t>
            </a:r>
            <a:r>
              <a:rPr lang="en-US" sz="2000" dirty="0" smtClean="0">
                <a:latin typeface="Calibri" panose="020F0502020204030204" pitchFamily="34" charset="0"/>
                <a:ea typeface="Calibri" panose="020F0502020204030204" pitchFamily="34" charset="0"/>
                <a:cs typeface="Times New Roman" panose="02020603050405020304" pitchFamily="18" charset="0"/>
              </a:rPr>
              <a:t>year</a:t>
            </a:r>
          </a:p>
          <a:p>
            <a:pPr marL="457200" lvl="1">
              <a:lnSpc>
                <a:spcPct val="107000"/>
              </a:lnSpc>
            </a:pPr>
            <a:r>
              <a:rPr lang="en-US" sz="2000" dirty="0" smtClean="0">
                <a:latin typeface="Calibri" panose="020F0502020204030204" pitchFamily="34" charset="0"/>
                <a:ea typeface="Calibri" panose="020F0502020204030204" pitchFamily="34" charset="0"/>
                <a:cs typeface="Times New Roman" panose="02020603050405020304" pitchFamily="18" charset="0"/>
              </a:rPr>
              <a:t>Closeout </a:t>
            </a:r>
          </a:p>
          <a:p>
            <a:pPr marL="800100" lvl="1" indent="-342900">
              <a:lnSpc>
                <a:spcPct val="107000"/>
              </a:lnSpc>
              <a:buFont typeface="Arial" panose="020B0604020202020204" pitchFamily="34" charset="0"/>
              <a:buChar char="•"/>
            </a:pPr>
            <a:r>
              <a:rPr lang="en-US" sz="2000" dirty="0" smtClean="0">
                <a:latin typeface="Calibri" panose="020F0502020204030204" pitchFamily="34" charset="0"/>
                <a:ea typeface="Calibri" panose="020F0502020204030204" pitchFamily="34" charset="0"/>
                <a:cs typeface="Times New Roman" panose="02020603050405020304" pitchFamily="18" charset="0"/>
              </a:rPr>
              <a:t>Verify </a:t>
            </a:r>
            <a:r>
              <a:rPr lang="en-US" sz="2000" dirty="0">
                <a:latin typeface="Calibri" panose="020F0502020204030204" pitchFamily="34" charset="0"/>
                <a:ea typeface="Calibri" panose="020F0502020204030204" pitchFamily="34" charset="0"/>
                <a:cs typeface="Times New Roman" panose="02020603050405020304" pitchFamily="18" charset="0"/>
              </a:rPr>
              <a:t>that all required cost sharing has been met, properly documented, and </a:t>
            </a:r>
            <a:r>
              <a:rPr lang="en-US" sz="2000" dirty="0" smtClean="0">
                <a:latin typeface="Calibri" panose="020F0502020204030204" pitchFamily="34" charset="0"/>
                <a:ea typeface="Calibri" panose="020F0502020204030204" pitchFamily="34" charset="0"/>
                <a:cs typeface="Times New Roman" panose="02020603050405020304" pitchFamily="18" charset="0"/>
              </a:rPr>
              <a:t>funded</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3" name="Object 2"/>
          <p:cNvGraphicFramePr>
            <a:graphicFrameLocks noChangeAspect="1"/>
          </p:cNvGraphicFramePr>
          <p:nvPr>
            <p:extLst>
              <p:ext uri="{D42A27DB-BD31-4B8C-83A1-F6EECF244321}">
                <p14:modId xmlns:p14="http://schemas.microsoft.com/office/powerpoint/2010/main" val="2666365964"/>
              </p:ext>
            </p:extLst>
          </p:nvPr>
        </p:nvGraphicFramePr>
        <p:xfrm>
          <a:off x="2257561" y="4390211"/>
          <a:ext cx="8239690" cy="1585835"/>
        </p:xfrm>
        <a:graphic>
          <a:graphicData uri="http://schemas.openxmlformats.org/presentationml/2006/ole">
            <mc:AlternateContent xmlns:mc="http://schemas.openxmlformats.org/markup-compatibility/2006">
              <mc:Choice xmlns:v="urn:schemas-microsoft-com:vml" Requires="v">
                <p:oleObj spid="_x0000_s2054" name="Worksheet" r:id="rId4" imgW="7076971" imgH="1362141" progId="Excel.Sheet.12">
                  <p:embed/>
                </p:oleObj>
              </mc:Choice>
              <mc:Fallback>
                <p:oleObj name="Worksheet" r:id="rId4" imgW="7076971" imgH="1362141" progId="Excel.Sheet.12">
                  <p:embed/>
                  <p:pic>
                    <p:nvPicPr>
                      <p:cNvPr id="0" name=""/>
                      <p:cNvPicPr/>
                      <p:nvPr/>
                    </p:nvPicPr>
                    <p:blipFill>
                      <a:blip r:embed="rId5"/>
                      <a:stretch>
                        <a:fillRect/>
                      </a:stretch>
                    </p:blipFill>
                    <p:spPr>
                      <a:xfrm>
                        <a:off x="2257561" y="4390211"/>
                        <a:ext cx="8239690" cy="1585835"/>
                      </a:xfrm>
                      <a:prstGeom prst="rect">
                        <a:avLst/>
                      </a:prstGeom>
                    </p:spPr>
                  </p:pic>
                </p:oleObj>
              </mc:Fallback>
            </mc:AlternateContent>
          </a:graphicData>
        </a:graphic>
      </p:graphicFrame>
    </p:spTree>
    <p:extLst>
      <p:ext uri="{BB962C8B-B14F-4D97-AF65-F5344CB8AC3E}">
        <p14:creationId xmlns:p14="http://schemas.microsoft.com/office/powerpoint/2010/main" val="358608607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9" name="Shape 9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Pct val="25000"/>
              <a:buFontTx/>
              <a:buNone/>
              <a:tabLst/>
              <a:defRPr/>
            </a:pPr>
            <a:fld id="{00000000-1234-1234-1234-123412341234}" type="slidenum">
              <a:rPr kumimoji="0" lang="en-US" sz="1800" b="0" i="0" u="none" strike="noStrike" kern="0" cap="none" spc="0" normalizeH="0" baseline="0" noProof="0">
                <a:ln>
                  <a:noFill/>
                </a:ln>
                <a:solidFill>
                  <a:srgbClr val="888888"/>
                </a:solidFill>
                <a:effectLst/>
                <a:uLnTx/>
                <a:uFillTx/>
                <a:latin typeface="Calibri"/>
                <a:ea typeface="Calibri"/>
                <a:cs typeface="Calibri"/>
                <a:sym typeface="Calibri"/>
              </a:rPr>
              <a:pPr marL="0" marR="0" lvl="0" indent="0" algn="l" defTabSz="914400" rtl="0" eaLnBrk="1" fontAlgn="auto" latinLnBrk="0" hangingPunct="1">
                <a:lnSpc>
                  <a:spcPct val="100000"/>
                </a:lnSpc>
                <a:spcBef>
                  <a:spcPts val="0"/>
                </a:spcBef>
                <a:spcAft>
                  <a:spcPts val="0"/>
                </a:spcAft>
                <a:buClrTx/>
                <a:buSzPct val="25000"/>
                <a:buFontTx/>
                <a:buNone/>
                <a:tabLst/>
                <a:defRPr/>
              </a:pPr>
              <a:t>60</a:t>
            </a:fld>
            <a:endParaRPr kumimoji="0" lang="en-US" sz="1800" b="0" i="0" u="none" strike="noStrike" kern="0" cap="none" spc="0" normalizeH="0" baseline="0" noProof="0" dirty="0">
              <a:ln>
                <a:noFill/>
              </a:ln>
              <a:solidFill>
                <a:srgbClr val="888888"/>
              </a:solidFill>
              <a:effectLst/>
              <a:uLnTx/>
              <a:uFillTx/>
              <a:latin typeface="Calibri"/>
              <a:ea typeface="Calibri"/>
              <a:cs typeface="Calibri"/>
              <a:sym typeface="Calibri"/>
            </a:endParaRPr>
          </a:p>
        </p:txBody>
      </p:sp>
      <p:sp>
        <p:nvSpPr>
          <p:cNvPr id="9" name="Round Same Side Corner Rectangle 8"/>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11" name="Title 1"/>
          <p:cNvSpPr txBox="1">
            <a:spLocks/>
          </p:cNvSpPr>
          <p:nvPr/>
        </p:nvSpPr>
        <p:spPr>
          <a:xfrm>
            <a:off x="604685" y="109368"/>
            <a:ext cx="5261277"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GM AR Revenue Report</a:t>
            </a:r>
            <a:endParaRPr lang="en-US" sz="3000" dirty="0">
              <a:solidFill>
                <a:srgbClr val="002060"/>
              </a:solidFill>
            </a:endParaRPr>
          </a:p>
        </p:txBody>
      </p:sp>
      <p:sp>
        <p:nvSpPr>
          <p:cNvPr id="12" name="Round Same Side Corner Rectangle 11"/>
          <p:cNvSpPr/>
          <p:nvPr/>
        </p:nvSpPr>
        <p:spPr>
          <a:xfrm rot="10800000">
            <a:off x="238638" y="-1"/>
            <a:ext cx="366046" cy="836618"/>
          </a:xfrm>
          <a:prstGeom prst="round2SameRect">
            <a:avLst/>
          </a:prstGeom>
          <a:solidFill>
            <a:schemeClr val="accent5">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graphicFrame>
        <p:nvGraphicFramePr>
          <p:cNvPr id="3" name="Object 2"/>
          <p:cNvGraphicFramePr>
            <a:graphicFrameLocks noChangeAspect="1"/>
          </p:cNvGraphicFramePr>
          <p:nvPr>
            <p:extLst>
              <p:ext uri="{D42A27DB-BD31-4B8C-83A1-F6EECF244321}">
                <p14:modId xmlns:p14="http://schemas.microsoft.com/office/powerpoint/2010/main" val="1631624926"/>
              </p:ext>
            </p:extLst>
          </p:nvPr>
        </p:nvGraphicFramePr>
        <p:xfrm>
          <a:off x="238637" y="1459129"/>
          <a:ext cx="11630782" cy="2616926"/>
        </p:xfrm>
        <a:graphic>
          <a:graphicData uri="http://schemas.openxmlformats.org/presentationml/2006/ole">
            <mc:AlternateContent xmlns:mc="http://schemas.openxmlformats.org/markup-compatibility/2006">
              <mc:Choice xmlns:v="urn:schemas-microsoft-com:vml" Requires="v">
                <p:oleObj spid="_x0000_s1031" name="Worksheet" r:id="rId4" imgW="14820921" imgH="3333881" progId="Excel.Sheet.12">
                  <p:embed/>
                </p:oleObj>
              </mc:Choice>
              <mc:Fallback>
                <p:oleObj name="Worksheet" r:id="rId4" imgW="14820921" imgH="3333881" progId="Excel.Sheet.12">
                  <p:embed/>
                  <p:pic>
                    <p:nvPicPr>
                      <p:cNvPr id="0" name=""/>
                      <p:cNvPicPr/>
                      <p:nvPr/>
                    </p:nvPicPr>
                    <p:blipFill>
                      <a:blip r:embed="rId5"/>
                      <a:stretch>
                        <a:fillRect/>
                      </a:stretch>
                    </p:blipFill>
                    <p:spPr>
                      <a:xfrm>
                        <a:off x="238637" y="1459129"/>
                        <a:ext cx="11630782" cy="2616926"/>
                      </a:xfrm>
                      <a:prstGeom prst="rect">
                        <a:avLst/>
                      </a:prstGeom>
                    </p:spPr>
                  </p:pic>
                </p:oleObj>
              </mc:Fallback>
            </mc:AlternateContent>
          </a:graphicData>
        </a:graphic>
      </p:graphicFrame>
      <p:sp>
        <p:nvSpPr>
          <p:cNvPr id="13" name="Rectangle 12"/>
          <p:cNvSpPr/>
          <p:nvPr/>
        </p:nvSpPr>
        <p:spPr>
          <a:xfrm>
            <a:off x="421660" y="4374488"/>
            <a:ext cx="5080238" cy="1404464"/>
          </a:xfrm>
          <a:prstGeom prst="rect">
            <a:avLst/>
          </a:prstGeom>
          <a:solidFill>
            <a:schemeClr val="accent6">
              <a:lumMod val="20000"/>
              <a:lumOff val="8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lvl="1"/>
            <a:r>
              <a:rPr lang="en-US" sz="1600" dirty="0" smtClean="0">
                <a:solidFill>
                  <a:schemeClr val="tx1"/>
                </a:solidFill>
                <a:latin typeface="Calibri" panose="020F0502020204030204" pitchFamily="34" charset="0"/>
                <a:ea typeface="Permanent Marker" panose="02000000000000000000" pitchFamily="2" charset="0"/>
                <a:cs typeface="Calibri" panose="020F0502020204030204" pitchFamily="34" charset="0"/>
              </a:rPr>
              <a:t>On this report you will see budget, expenses, and revenue. </a:t>
            </a:r>
          </a:p>
          <a:p>
            <a:pPr lvl="1"/>
            <a:r>
              <a:rPr lang="en-US" sz="1600" dirty="0" smtClean="0">
                <a:solidFill>
                  <a:schemeClr val="tx1"/>
                </a:solidFill>
                <a:latin typeface="Calibri" panose="020F0502020204030204" pitchFamily="34" charset="0"/>
                <a:ea typeface="Permanent Marker" panose="02000000000000000000" pitchFamily="2" charset="0"/>
                <a:cs typeface="Calibri" panose="020F0502020204030204" pitchFamily="34" charset="0"/>
              </a:rPr>
              <a:t>“Revenue</a:t>
            </a:r>
            <a:r>
              <a:rPr lang="en-US" sz="1600" dirty="0">
                <a:solidFill>
                  <a:schemeClr val="tx1"/>
                </a:solidFill>
                <a:latin typeface="Calibri" panose="020F0502020204030204" pitchFamily="34" charset="0"/>
                <a:ea typeface="Permanent Marker" panose="02000000000000000000" pitchFamily="2" charset="0"/>
                <a:cs typeface="Calibri" panose="020F0502020204030204" pitchFamily="34" charset="0"/>
              </a:rPr>
              <a:t>” is the same as an invoice in the way it shows up in reports. </a:t>
            </a:r>
            <a:endParaRPr lang="en-US" sz="1600" dirty="0" smtClean="0">
              <a:solidFill>
                <a:schemeClr val="tx1"/>
              </a:solidFill>
              <a:latin typeface="Calibri" panose="020F0502020204030204" pitchFamily="34" charset="0"/>
              <a:ea typeface="Permanent Marker" panose="02000000000000000000" pitchFamily="2" charset="0"/>
              <a:cs typeface="Calibri" panose="020F0502020204030204" pitchFamily="34" charset="0"/>
            </a:endParaRPr>
          </a:p>
          <a:p>
            <a:pPr lvl="1"/>
            <a:r>
              <a:rPr lang="en-US" sz="1600" dirty="0">
                <a:solidFill>
                  <a:schemeClr val="tx1"/>
                </a:solidFill>
                <a:latin typeface="Calibri" panose="020F0502020204030204" pitchFamily="34" charset="0"/>
                <a:ea typeface="Permanent Marker" panose="02000000000000000000" pitchFamily="2" charset="0"/>
                <a:cs typeface="Calibri" panose="020F0502020204030204" pitchFamily="34" charset="0"/>
              </a:rPr>
              <a:t>Revenue is an internal invoice, funds transfer. </a:t>
            </a:r>
          </a:p>
          <a:p>
            <a:pPr lvl="1"/>
            <a:r>
              <a:rPr lang="en-US" sz="1600" b="1" dirty="0" smtClean="0">
                <a:solidFill>
                  <a:schemeClr val="tx1"/>
                </a:solidFill>
                <a:latin typeface="Calibri" panose="020F0502020204030204" pitchFamily="34" charset="0"/>
                <a:ea typeface="Permanent Marker" panose="02000000000000000000" pitchFamily="2" charset="0"/>
                <a:cs typeface="Calibri" panose="020F0502020204030204" pitchFamily="34" charset="0"/>
              </a:rPr>
              <a:t>Think of it as a billing BU for the cost share.</a:t>
            </a:r>
            <a:endParaRPr lang="en-US" sz="1600" b="1" dirty="0">
              <a:solidFill>
                <a:schemeClr val="tx1"/>
              </a:solidFill>
              <a:latin typeface="Calibri" panose="020F0502020204030204" pitchFamily="34" charset="0"/>
              <a:ea typeface="Permanent Marker" panose="02000000000000000000" pitchFamily="2" charset="0"/>
              <a:cs typeface="Calibri" panose="020F0502020204030204" pitchFamily="34" charset="0"/>
            </a:endParaRPr>
          </a:p>
        </p:txBody>
      </p:sp>
      <p:sp>
        <p:nvSpPr>
          <p:cNvPr id="5" name="Rectangle 4"/>
          <p:cNvSpPr/>
          <p:nvPr/>
        </p:nvSpPr>
        <p:spPr>
          <a:xfrm>
            <a:off x="5675566" y="5257459"/>
            <a:ext cx="6096000" cy="523220"/>
          </a:xfrm>
          <a:prstGeom prst="rect">
            <a:avLst/>
          </a:prstGeom>
        </p:spPr>
        <p:txBody>
          <a:bodyPr>
            <a:spAutoFit/>
          </a:bodyPr>
          <a:lstStyle/>
          <a:p>
            <a:r>
              <a:rPr lang="en-US" dirty="0" smtClean="0">
                <a:hlinkClick r:id="rId6"/>
              </a:rPr>
              <a:t>http</a:t>
            </a:r>
            <a:r>
              <a:rPr lang="en-US" dirty="0">
                <a:hlinkClick r:id="rId6"/>
              </a:rPr>
              <a:t>://www.bu.edu/researchsupport/project-lifecycle/managing-an-award/manage-an-award-faqs/</a:t>
            </a:r>
            <a:endParaRPr lang="en-US" dirty="0"/>
          </a:p>
        </p:txBody>
      </p:sp>
      <p:sp>
        <p:nvSpPr>
          <p:cNvPr id="6" name="TextBox 5"/>
          <p:cNvSpPr txBox="1"/>
          <p:nvPr/>
        </p:nvSpPr>
        <p:spPr>
          <a:xfrm>
            <a:off x="5675566" y="4953216"/>
            <a:ext cx="5628464" cy="523220"/>
          </a:xfrm>
          <a:prstGeom prst="rect">
            <a:avLst/>
          </a:prstGeom>
          <a:noFill/>
        </p:spPr>
        <p:txBody>
          <a:bodyPr wrap="none" rtlCol="0">
            <a:spAutoFit/>
          </a:bodyPr>
          <a:lstStyle/>
          <a:p>
            <a:r>
              <a:rPr lang="en-US" dirty="0" smtClean="0"/>
              <a:t>See FAQ: </a:t>
            </a:r>
            <a:r>
              <a:rPr lang="en-US" dirty="0"/>
              <a:t>How to use the “GM Master Data - Revenue &amp; AR” Report</a:t>
            </a:r>
          </a:p>
          <a:p>
            <a:endParaRPr lang="en-US" dirty="0"/>
          </a:p>
        </p:txBody>
      </p:sp>
    </p:spTree>
    <p:extLst>
      <p:ext uri="{BB962C8B-B14F-4D97-AF65-F5344CB8AC3E}">
        <p14:creationId xmlns:p14="http://schemas.microsoft.com/office/powerpoint/2010/main" val="273849902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9" name="Shape 9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61</a:t>
            </a:fld>
            <a:endParaRPr lang="en-US" sz="1800" dirty="0">
              <a:solidFill>
                <a:srgbClr val="888888"/>
              </a:solidFill>
              <a:latin typeface="Calibri"/>
              <a:ea typeface="Calibri"/>
              <a:cs typeface="Calibri"/>
              <a:sym typeface="Calibri"/>
            </a:endParaRPr>
          </a:p>
        </p:txBody>
      </p:sp>
      <p:sp>
        <p:nvSpPr>
          <p:cNvPr id="13" name="Round Same Side Corner Rectangle 12"/>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14" name="Title 1"/>
          <p:cNvSpPr txBox="1">
            <a:spLocks/>
          </p:cNvSpPr>
          <p:nvPr/>
        </p:nvSpPr>
        <p:spPr>
          <a:xfrm>
            <a:off x="604685" y="109368"/>
            <a:ext cx="9436462"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Key Takeaways</a:t>
            </a:r>
            <a:endParaRPr lang="en-US" sz="3000" dirty="0">
              <a:solidFill>
                <a:srgbClr val="002060"/>
              </a:solidFill>
            </a:endParaRPr>
          </a:p>
        </p:txBody>
      </p:sp>
      <p:sp>
        <p:nvSpPr>
          <p:cNvPr id="15" name="Round Same Side Corner Rectangle 14"/>
          <p:cNvSpPr/>
          <p:nvPr/>
        </p:nvSpPr>
        <p:spPr>
          <a:xfrm rot="10800000">
            <a:off x="238638" y="-1"/>
            <a:ext cx="366046" cy="836618"/>
          </a:xfrm>
          <a:prstGeom prst="round2SameRect">
            <a:avLst/>
          </a:prstGeom>
          <a:solidFill>
            <a:schemeClr val="accent5">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9" name="Text Placeholder 2"/>
          <p:cNvSpPr>
            <a:spLocks noGrp="1"/>
          </p:cNvSpPr>
          <p:nvPr>
            <p:ph type="body" idx="1"/>
          </p:nvPr>
        </p:nvSpPr>
        <p:spPr>
          <a:xfrm>
            <a:off x="604684" y="1337033"/>
            <a:ext cx="11526015" cy="3577648"/>
          </a:xfrm>
        </p:spPr>
        <p:txBody>
          <a:bodyPr anchor="ctr"/>
          <a:lstStyle/>
          <a:p>
            <a:pPr marL="0" indent="0">
              <a:buNone/>
            </a:pPr>
            <a:endParaRPr lang="en-US" sz="2600" b="1" dirty="0" smtClean="0">
              <a:solidFill>
                <a:schemeClr val="tx1"/>
              </a:solidFill>
            </a:endParaRPr>
          </a:p>
          <a:p>
            <a:pPr lvl="0"/>
            <a:r>
              <a:rPr lang="en-US" sz="2600" dirty="0" smtClean="0"/>
              <a:t> Only </a:t>
            </a:r>
            <a:r>
              <a:rPr lang="en-US" sz="2600" dirty="0"/>
              <a:t>commit to cost sharing </a:t>
            </a:r>
            <a:r>
              <a:rPr lang="en-US" sz="2600" dirty="0" smtClean="0"/>
              <a:t>at </a:t>
            </a:r>
            <a:r>
              <a:rPr lang="en-US" sz="2600" dirty="0"/>
              <a:t>the level or amount that is </a:t>
            </a:r>
            <a:r>
              <a:rPr lang="en-US" sz="2600" dirty="0" smtClean="0"/>
              <a:t>required</a:t>
            </a:r>
            <a:endParaRPr lang="en-US" sz="2600" dirty="0"/>
          </a:p>
          <a:p>
            <a:pPr lvl="0"/>
            <a:r>
              <a:rPr lang="en-US" sz="2600" dirty="0" smtClean="0"/>
              <a:t> Obtain </a:t>
            </a:r>
            <a:r>
              <a:rPr lang="en-US" sz="2600" dirty="0"/>
              <a:t>approval for cost share prior to submitting proposal</a:t>
            </a:r>
          </a:p>
          <a:p>
            <a:pPr lvl="0"/>
            <a:r>
              <a:rPr lang="en-US" sz="2600" dirty="0" smtClean="0"/>
              <a:t> Don’t </a:t>
            </a:r>
            <a:r>
              <a:rPr lang="en-US" sz="2600" dirty="0"/>
              <a:t>propose it, if you’re not willing to cover the </a:t>
            </a:r>
            <a:r>
              <a:rPr lang="en-US" sz="2600" dirty="0" smtClean="0"/>
              <a:t>cost</a:t>
            </a:r>
            <a:endParaRPr lang="en-US" sz="2600" dirty="0"/>
          </a:p>
          <a:p>
            <a:pPr lvl="0"/>
            <a:r>
              <a:rPr lang="en-US" sz="2600" dirty="0" smtClean="0"/>
              <a:t> Cost </a:t>
            </a:r>
            <a:r>
              <a:rPr lang="en-US" sz="2600" dirty="0"/>
              <a:t>shared expenditures on sponsored projects are subject to </a:t>
            </a:r>
            <a:r>
              <a:rPr lang="en-US" sz="2600" dirty="0" smtClean="0"/>
              <a:t>audit</a:t>
            </a:r>
          </a:p>
          <a:p>
            <a:pPr lvl="0"/>
            <a:r>
              <a:rPr lang="en-US" sz="2600" dirty="0" smtClean="0"/>
              <a:t> Cost share decreases BU’s F&amp;A</a:t>
            </a:r>
            <a:endParaRPr lang="en-US" sz="2600" dirty="0"/>
          </a:p>
          <a:p>
            <a:pPr lvl="0"/>
            <a:r>
              <a:rPr lang="en-US" sz="2600" dirty="0" smtClean="0"/>
              <a:t> Document</a:t>
            </a:r>
            <a:r>
              <a:rPr lang="en-US" sz="2600" dirty="0"/>
              <a:t>, document, document</a:t>
            </a:r>
            <a:r>
              <a:rPr lang="en-US" sz="2600" dirty="0" smtClean="0"/>
              <a:t>!</a:t>
            </a:r>
            <a:endParaRPr lang="en-US" sz="2600" dirty="0"/>
          </a:p>
          <a:p>
            <a:pPr marL="0" indent="0">
              <a:buNone/>
            </a:pPr>
            <a:endParaRPr lang="en-US" sz="2600" b="1" dirty="0" smtClean="0">
              <a:solidFill>
                <a:schemeClr val="tx1"/>
              </a:solidFill>
            </a:endParaRPr>
          </a:p>
        </p:txBody>
      </p:sp>
    </p:spTree>
    <p:extLst>
      <p:ext uri="{BB962C8B-B14F-4D97-AF65-F5344CB8AC3E}">
        <p14:creationId xmlns:p14="http://schemas.microsoft.com/office/powerpoint/2010/main" val="358218287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9" name="Shape 9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62</a:t>
            </a:fld>
            <a:endParaRPr lang="en-US" sz="1800" dirty="0">
              <a:solidFill>
                <a:srgbClr val="888888"/>
              </a:solidFill>
              <a:latin typeface="Calibri"/>
              <a:ea typeface="Calibri"/>
              <a:cs typeface="Calibri"/>
              <a:sym typeface="Calibri"/>
            </a:endParaRPr>
          </a:p>
        </p:txBody>
      </p:sp>
      <p:sp>
        <p:nvSpPr>
          <p:cNvPr id="13" name="Round Same Side Corner Rectangle 12"/>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14" name="Title 1"/>
          <p:cNvSpPr txBox="1">
            <a:spLocks/>
          </p:cNvSpPr>
          <p:nvPr/>
        </p:nvSpPr>
        <p:spPr>
          <a:xfrm>
            <a:off x="604685" y="109368"/>
            <a:ext cx="9436462"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Questions</a:t>
            </a:r>
            <a:endParaRPr lang="en-US" sz="3000" dirty="0">
              <a:solidFill>
                <a:srgbClr val="002060"/>
              </a:solidFill>
            </a:endParaRPr>
          </a:p>
        </p:txBody>
      </p:sp>
      <p:sp>
        <p:nvSpPr>
          <p:cNvPr id="15" name="Round Same Side Corner Rectangle 14"/>
          <p:cNvSpPr/>
          <p:nvPr/>
        </p:nvSpPr>
        <p:spPr>
          <a:xfrm rot="10800000">
            <a:off x="238638" y="-1"/>
            <a:ext cx="366046" cy="836618"/>
          </a:xfrm>
          <a:prstGeom prst="round2SameRect">
            <a:avLst/>
          </a:prstGeom>
          <a:solidFill>
            <a:schemeClr val="accent5">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pic>
        <p:nvPicPr>
          <p:cNvPr id="8" name="Picture 7" descr="Beauty and Fashion Blog: April 20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00500" y="1857375"/>
            <a:ext cx="4191000" cy="3143250"/>
          </a:xfrm>
          <a:prstGeom prst="rect">
            <a:avLst/>
          </a:prstGeom>
        </p:spPr>
      </p:pic>
    </p:spTree>
    <p:extLst>
      <p:ext uri="{BB962C8B-B14F-4D97-AF65-F5344CB8AC3E}">
        <p14:creationId xmlns:p14="http://schemas.microsoft.com/office/powerpoint/2010/main" val="272213783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5513</TotalTime>
  <Words>5473</Words>
  <Application>Microsoft Office PowerPoint</Application>
  <PresentationFormat>Widescreen</PresentationFormat>
  <Paragraphs>801</Paragraphs>
  <Slides>62</Slides>
  <Notes>62</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62</vt:i4>
      </vt:variant>
    </vt:vector>
  </HeadingPairs>
  <TitlesOfParts>
    <vt:vector size="74" baseType="lpstr">
      <vt:lpstr>Architects Daughter</vt:lpstr>
      <vt:lpstr>Arial</vt:lpstr>
      <vt:lpstr>Calibri</vt:lpstr>
      <vt:lpstr>Cooper Black</vt:lpstr>
      <vt:lpstr>Courier New</vt:lpstr>
      <vt:lpstr>Open Sans Extrabold</vt:lpstr>
      <vt:lpstr>Permanent Marker</vt:lpstr>
      <vt:lpstr>Symbol</vt:lpstr>
      <vt:lpstr>Times New Roman</vt:lpstr>
      <vt:lpstr>Wingdings</vt:lpstr>
      <vt:lpstr>Office Theme</vt:lpstr>
      <vt:lpstr>Worksheet</vt:lpstr>
      <vt:lpstr>PowerPoint Presentation</vt:lpstr>
      <vt:lpstr>Zoom Webinar Etiquette</vt:lpstr>
      <vt:lpstr>Agenda</vt:lpstr>
      <vt:lpstr>Part 1: Cost share basics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Part 2: Proposal &amp; Award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Part 3: Account Setup</vt:lpstr>
      <vt:lpstr>PowerPoint Presentation</vt:lpstr>
      <vt:lpstr>PowerPoint Presentation</vt:lpstr>
      <vt:lpstr>PowerPoint Presentation</vt:lpstr>
      <vt:lpstr>Part 4: Tracking &amp; Management</vt:lpstr>
      <vt:lpstr>PowerPoint Presentation</vt:lpstr>
      <vt:lpstr>PowerPoint Presentation</vt:lpstr>
      <vt:lpstr>Part 5: Reporting</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Rocha, Suzanne</dc:creator>
  <cp:lastModifiedBy>Hartigan, Gretchen K M</cp:lastModifiedBy>
  <cp:revision>641</cp:revision>
  <cp:lastPrinted>2019-08-28T17:47:31Z</cp:lastPrinted>
  <dcterms:modified xsi:type="dcterms:W3CDTF">2020-12-01T17:03:27Z</dcterms:modified>
</cp:coreProperties>
</file>