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43"/>
  </p:notesMasterIdLst>
  <p:handoutMasterIdLst>
    <p:handoutMasterId r:id="rId44"/>
  </p:handoutMasterIdLst>
  <p:sldIdLst>
    <p:sldId id="366" r:id="rId2"/>
    <p:sldId id="371" r:id="rId3"/>
    <p:sldId id="319" r:id="rId4"/>
    <p:sldId id="313" r:id="rId5"/>
    <p:sldId id="315" r:id="rId6"/>
    <p:sldId id="337" r:id="rId7"/>
    <p:sldId id="327" r:id="rId8"/>
    <p:sldId id="363" r:id="rId9"/>
    <p:sldId id="333" r:id="rId10"/>
    <p:sldId id="326" r:id="rId11"/>
    <p:sldId id="329" r:id="rId12"/>
    <p:sldId id="365" r:id="rId13"/>
    <p:sldId id="343" r:id="rId14"/>
    <p:sldId id="344" r:id="rId15"/>
    <p:sldId id="345" r:id="rId16"/>
    <p:sldId id="335" r:id="rId17"/>
    <p:sldId id="318" r:id="rId18"/>
    <p:sldId id="331" r:id="rId19"/>
    <p:sldId id="346" r:id="rId20"/>
    <p:sldId id="351" r:id="rId21"/>
    <p:sldId id="359" r:id="rId22"/>
    <p:sldId id="352" r:id="rId23"/>
    <p:sldId id="357" r:id="rId24"/>
    <p:sldId id="358" r:id="rId25"/>
    <p:sldId id="348" r:id="rId26"/>
    <p:sldId id="353" r:id="rId27"/>
    <p:sldId id="354" r:id="rId28"/>
    <p:sldId id="347" r:id="rId29"/>
    <p:sldId id="355" r:id="rId30"/>
    <p:sldId id="356" r:id="rId31"/>
    <p:sldId id="336" r:id="rId32"/>
    <p:sldId id="373" r:id="rId33"/>
    <p:sldId id="374" r:id="rId34"/>
    <p:sldId id="349" r:id="rId35"/>
    <p:sldId id="350" r:id="rId36"/>
    <p:sldId id="324" r:id="rId37"/>
    <p:sldId id="330" r:id="rId38"/>
    <p:sldId id="325" r:id="rId39"/>
    <p:sldId id="372" r:id="rId40"/>
    <p:sldId id="360" r:id="rId41"/>
    <p:sldId id="361" r:id="rId42"/>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Untitled Section" id="{AA1F56BD-85CC-46F0-915D-C00FA2F113FF}">
          <p14:sldIdLst>
            <p14:sldId id="366"/>
            <p14:sldId id="371"/>
            <p14:sldId id="319"/>
            <p14:sldId id="313"/>
            <p14:sldId id="315"/>
            <p14:sldId id="337"/>
            <p14:sldId id="327"/>
            <p14:sldId id="363"/>
            <p14:sldId id="333"/>
            <p14:sldId id="326"/>
            <p14:sldId id="329"/>
            <p14:sldId id="365"/>
            <p14:sldId id="343"/>
            <p14:sldId id="344"/>
            <p14:sldId id="345"/>
            <p14:sldId id="335"/>
            <p14:sldId id="318"/>
            <p14:sldId id="331"/>
            <p14:sldId id="346"/>
            <p14:sldId id="351"/>
            <p14:sldId id="359"/>
            <p14:sldId id="352"/>
            <p14:sldId id="357"/>
            <p14:sldId id="358"/>
            <p14:sldId id="348"/>
            <p14:sldId id="353"/>
            <p14:sldId id="354"/>
            <p14:sldId id="347"/>
            <p14:sldId id="355"/>
            <p14:sldId id="356"/>
            <p14:sldId id="336"/>
            <p14:sldId id="373"/>
            <p14:sldId id="374"/>
            <p14:sldId id="349"/>
            <p14:sldId id="350"/>
            <p14:sldId id="324"/>
            <p14:sldId id="330"/>
            <p14:sldId id="325"/>
            <p14:sldId id="372"/>
            <p14:sldId id="360"/>
            <p14:sldId id="36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lly, Renna Onario" initials="LRO" lastIdx="4" clrIdx="0">
    <p:extLst>
      <p:ext uri="{19B8F6BF-5375-455C-9EA6-DF929625EA0E}">
        <p15:presenceInfo xmlns:p15="http://schemas.microsoft.com/office/powerpoint/2012/main" userId="S-1-5-21-848115496-1524922173-1168901340-486705" providerId="AD"/>
      </p:ext>
    </p:extLst>
  </p:cmAuthor>
  <p:cmAuthor id="2" name="Hartigan, Gretchen K M" initials="HGKM" lastIdx="5" clrIdx="1">
    <p:extLst>
      <p:ext uri="{19B8F6BF-5375-455C-9EA6-DF929625EA0E}">
        <p15:presenceInfo xmlns:p15="http://schemas.microsoft.com/office/powerpoint/2012/main" userId="S-1-5-21-848115496-1524922173-1168901340-3478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BEB9"/>
    <a:srgbClr val="70AD47"/>
    <a:srgbClr val="45B664"/>
    <a:srgbClr val="CC3300"/>
    <a:srgbClr val="201B1B"/>
    <a:srgbClr val="05DEE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5DE2D9-7DFF-44CF-AA00-A0FCEDA1CDAA}">
  <a:tblStyle styleId="{3B5DE2D9-7DFF-44CF-AA00-A0FCEDA1CDAA}"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8" autoAdjust="0"/>
    <p:restoredTop sz="81720" autoAdjust="0"/>
  </p:normalViewPr>
  <p:slideViewPr>
    <p:cSldViewPr snapToGrid="0">
      <p:cViewPr varScale="1">
        <p:scale>
          <a:sx n="94" d="100"/>
          <a:sy n="94" d="100"/>
        </p:scale>
        <p:origin x="1296" y="84"/>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65" d="100"/>
          <a:sy n="65" d="100"/>
        </p:scale>
        <p:origin x="3125"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7F7117-4462-4E38-AE63-66989C590FAB}" type="doc">
      <dgm:prSet loTypeId="urn:microsoft.com/office/officeart/2005/8/layout/cycle5" loCatId="cycle" qsTypeId="urn:microsoft.com/office/officeart/2005/8/quickstyle/simple1" qsCatId="simple" csTypeId="urn:microsoft.com/office/officeart/2005/8/colors/colorful5" csCatId="colorful" phldr="1"/>
      <dgm:spPr/>
      <dgm:t>
        <a:bodyPr/>
        <a:lstStyle/>
        <a:p>
          <a:endParaRPr lang="en-US"/>
        </a:p>
      </dgm:t>
    </dgm:pt>
    <dgm:pt modelId="{FA76EA1C-244B-4B83-8D8A-95FE778776A9}">
      <dgm:prSet phldrT="[Text]" custT="1"/>
      <dgm:spPr/>
      <dgm:t>
        <a:bodyPr/>
        <a:lstStyle/>
        <a:p>
          <a:r>
            <a:rPr lang="en-US" sz="1800" dirty="0" smtClean="0">
              <a:latin typeface="Calibri" panose="020F0502020204030204" pitchFamily="34" charset="0"/>
              <a:cs typeface="Calibri" panose="020F0502020204030204" pitchFamily="34" charset="0"/>
            </a:rPr>
            <a:t>BU’s responsibility to all external funders to be fiduciary responsible and compliant with rules and regulations. </a:t>
          </a:r>
          <a:endParaRPr lang="en-US" sz="1800" dirty="0">
            <a:latin typeface="Calibri" panose="020F0502020204030204" pitchFamily="34" charset="0"/>
            <a:cs typeface="Calibri" panose="020F0502020204030204" pitchFamily="34" charset="0"/>
          </a:endParaRPr>
        </a:p>
      </dgm:t>
    </dgm:pt>
    <dgm:pt modelId="{9BA5B0C5-D1DB-443C-98E1-85D1C212F1EB}" type="parTrans" cxnId="{0F4D9240-E94E-46B4-B3BF-B777FA51F573}">
      <dgm:prSet/>
      <dgm:spPr/>
      <dgm:t>
        <a:bodyPr/>
        <a:lstStyle/>
        <a:p>
          <a:endParaRPr lang="en-US" sz="3200">
            <a:latin typeface="Calibri" panose="020F0502020204030204" pitchFamily="34" charset="0"/>
            <a:cs typeface="Calibri" panose="020F0502020204030204" pitchFamily="34" charset="0"/>
          </a:endParaRPr>
        </a:p>
      </dgm:t>
    </dgm:pt>
    <dgm:pt modelId="{7E8C922B-5AEA-4333-88D2-F3DC5AA05AFB}" type="sibTrans" cxnId="{0F4D9240-E94E-46B4-B3BF-B777FA51F573}">
      <dgm:prSet/>
      <dgm:spPr>
        <a:ln w="57150"/>
      </dgm:spPr>
      <dgm:t>
        <a:bodyPr/>
        <a:lstStyle/>
        <a:p>
          <a:endParaRPr lang="en-US" sz="3200">
            <a:latin typeface="Calibri" panose="020F0502020204030204" pitchFamily="34" charset="0"/>
            <a:cs typeface="Calibri" panose="020F0502020204030204" pitchFamily="34" charset="0"/>
          </a:endParaRPr>
        </a:p>
      </dgm:t>
    </dgm:pt>
    <dgm:pt modelId="{914B4DEA-4BDB-4CA7-AC43-5A13C190F66A}">
      <dgm:prSet custT="1"/>
      <dgm:spPr/>
      <dgm:t>
        <a:bodyPr/>
        <a:lstStyle/>
        <a:p>
          <a:r>
            <a:rPr lang="en-US" sz="1800" dirty="0" smtClean="0">
              <a:latin typeface="Calibri" panose="020F0502020204030204" pitchFamily="34" charset="0"/>
              <a:cs typeface="Calibri" panose="020F0502020204030204" pitchFamily="34" charset="0"/>
            </a:rPr>
            <a:t>PAFO’s responsibility to protect BU’s research program while maintaining a strategic balance of service and compliance.</a:t>
          </a:r>
          <a:endParaRPr lang="en-US" sz="1800" dirty="0">
            <a:latin typeface="Calibri" panose="020F0502020204030204" pitchFamily="34" charset="0"/>
            <a:cs typeface="Calibri" panose="020F0502020204030204" pitchFamily="34" charset="0"/>
          </a:endParaRPr>
        </a:p>
      </dgm:t>
    </dgm:pt>
    <dgm:pt modelId="{14F2D807-BC20-458B-AB7E-277057882680}" type="parTrans" cxnId="{734DA881-0563-473E-A8B4-3CB2C7FD74FE}">
      <dgm:prSet/>
      <dgm:spPr/>
      <dgm:t>
        <a:bodyPr/>
        <a:lstStyle/>
        <a:p>
          <a:endParaRPr lang="en-US" sz="3200">
            <a:latin typeface="Calibri" panose="020F0502020204030204" pitchFamily="34" charset="0"/>
            <a:cs typeface="Calibri" panose="020F0502020204030204" pitchFamily="34" charset="0"/>
          </a:endParaRPr>
        </a:p>
      </dgm:t>
    </dgm:pt>
    <dgm:pt modelId="{8E06EA18-A4B9-49C7-8E5F-D9F4C1B8183D}" type="sibTrans" cxnId="{734DA881-0563-473E-A8B4-3CB2C7FD74FE}">
      <dgm:prSet/>
      <dgm:spPr>
        <a:ln w="57150"/>
      </dgm:spPr>
      <dgm:t>
        <a:bodyPr/>
        <a:lstStyle/>
        <a:p>
          <a:endParaRPr lang="en-US" sz="3200">
            <a:latin typeface="Calibri" panose="020F0502020204030204" pitchFamily="34" charset="0"/>
            <a:cs typeface="Calibri" panose="020F0502020204030204" pitchFamily="34" charset="0"/>
          </a:endParaRPr>
        </a:p>
      </dgm:t>
    </dgm:pt>
    <dgm:pt modelId="{56A40B64-13DC-421A-82A5-300BD66CD750}">
      <dgm:prSet custT="1"/>
      <dgm:spPr/>
      <dgm:t>
        <a:bodyPr/>
        <a:lstStyle/>
        <a:p>
          <a:r>
            <a:rPr lang="en-US" sz="1800" dirty="0" smtClean="0">
              <a:latin typeface="Calibri" panose="020F0502020204030204" pitchFamily="34" charset="0"/>
              <a:cs typeface="Calibri" panose="020F0502020204030204" pitchFamily="34" charset="0"/>
            </a:rPr>
            <a:t>Staff will connect how the actions and choices they make now will impact the department when an audit occurs later</a:t>
          </a:r>
          <a:endParaRPr lang="en-US" sz="1800" dirty="0">
            <a:latin typeface="Calibri" panose="020F0502020204030204" pitchFamily="34" charset="0"/>
            <a:cs typeface="Calibri" panose="020F0502020204030204" pitchFamily="34" charset="0"/>
          </a:endParaRPr>
        </a:p>
      </dgm:t>
    </dgm:pt>
    <dgm:pt modelId="{A6431C7A-60CA-4FDD-9F2D-D63370D71542}" type="parTrans" cxnId="{516C76CB-DBB8-4433-ADF3-DA75B712D957}">
      <dgm:prSet/>
      <dgm:spPr/>
      <dgm:t>
        <a:bodyPr/>
        <a:lstStyle/>
        <a:p>
          <a:endParaRPr lang="en-US" sz="3200">
            <a:latin typeface="Calibri" panose="020F0502020204030204" pitchFamily="34" charset="0"/>
            <a:cs typeface="Calibri" panose="020F0502020204030204" pitchFamily="34" charset="0"/>
          </a:endParaRPr>
        </a:p>
      </dgm:t>
    </dgm:pt>
    <dgm:pt modelId="{087D2970-85F2-4FF4-A0C8-BA18A2DE5492}" type="sibTrans" cxnId="{516C76CB-DBB8-4433-ADF3-DA75B712D957}">
      <dgm:prSet/>
      <dgm:spPr>
        <a:ln w="57150"/>
      </dgm:spPr>
      <dgm:t>
        <a:bodyPr/>
        <a:lstStyle/>
        <a:p>
          <a:endParaRPr lang="en-US" sz="3200">
            <a:latin typeface="Calibri" panose="020F0502020204030204" pitchFamily="34" charset="0"/>
            <a:cs typeface="Calibri" panose="020F0502020204030204" pitchFamily="34" charset="0"/>
          </a:endParaRPr>
        </a:p>
      </dgm:t>
    </dgm:pt>
    <dgm:pt modelId="{25594B9E-A8C9-4EC8-8DE0-7B7AA1DF4D88}" type="pres">
      <dgm:prSet presAssocID="{667F7117-4462-4E38-AE63-66989C590FAB}" presName="cycle" presStyleCnt="0">
        <dgm:presLayoutVars>
          <dgm:dir/>
          <dgm:resizeHandles val="exact"/>
        </dgm:presLayoutVars>
      </dgm:prSet>
      <dgm:spPr/>
      <dgm:t>
        <a:bodyPr/>
        <a:lstStyle/>
        <a:p>
          <a:endParaRPr lang="en-US"/>
        </a:p>
      </dgm:t>
    </dgm:pt>
    <dgm:pt modelId="{89E8B4D1-29EB-4D1D-9355-43A8ADE60194}" type="pres">
      <dgm:prSet presAssocID="{FA76EA1C-244B-4B83-8D8A-95FE778776A9}" presName="node" presStyleLbl="node1" presStyleIdx="0" presStyleCnt="3" custScaleX="136861" custScaleY="128197" custRadScaleRad="100662">
        <dgm:presLayoutVars>
          <dgm:bulletEnabled val="1"/>
        </dgm:presLayoutVars>
      </dgm:prSet>
      <dgm:spPr/>
      <dgm:t>
        <a:bodyPr/>
        <a:lstStyle/>
        <a:p>
          <a:endParaRPr lang="en-US"/>
        </a:p>
      </dgm:t>
    </dgm:pt>
    <dgm:pt modelId="{E8E413B9-4A2D-4346-90DF-1A796BA94645}" type="pres">
      <dgm:prSet presAssocID="{FA76EA1C-244B-4B83-8D8A-95FE778776A9}" presName="spNode" presStyleCnt="0"/>
      <dgm:spPr/>
    </dgm:pt>
    <dgm:pt modelId="{3DA531C1-DDF5-457A-906B-1A4C6819A70D}" type="pres">
      <dgm:prSet presAssocID="{7E8C922B-5AEA-4333-88D2-F3DC5AA05AFB}" presName="sibTrans" presStyleLbl="sibTrans1D1" presStyleIdx="0" presStyleCnt="3"/>
      <dgm:spPr/>
      <dgm:t>
        <a:bodyPr/>
        <a:lstStyle/>
        <a:p>
          <a:endParaRPr lang="en-US"/>
        </a:p>
      </dgm:t>
    </dgm:pt>
    <dgm:pt modelId="{3BFE7E08-E185-4D53-B614-87C2D16E1935}" type="pres">
      <dgm:prSet presAssocID="{914B4DEA-4BDB-4CA7-AC43-5A13C190F66A}" presName="node" presStyleLbl="node1" presStyleIdx="1" presStyleCnt="3" custScaleX="136861" custScaleY="128197" custRadScaleRad="119892" custRadScaleInc="-26189">
        <dgm:presLayoutVars>
          <dgm:bulletEnabled val="1"/>
        </dgm:presLayoutVars>
      </dgm:prSet>
      <dgm:spPr/>
      <dgm:t>
        <a:bodyPr/>
        <a:lstStyle/>
        <a:p>
          <a:endParaRPr lang="en-US"/>
        </a:p>
      </dgm:t>
    </dgm:pt>
    <dgm:pt modelId="{177FE708-95D7-4C36-8085-BFB5318DF256}" type="pres">
      <dgm:prSet presAssocID="{914B4DEA-4BDB-4CA7-AC43-5A13C190F66A}" presName="spNode" presStyleCnt="0"/>
      <dgm:spPr/>
    </dgm:pt>
    <dgm:pt modelId="{45E0E951-94EB-4533-B272-2B1A196A5348}" type="pres">
      <dgm:prSet presAssocID="{8E06EA18-A4B9-49C7-8E5F-D9F4C1B8183D}" presName="sibTrans" presStyleLbl="sibTrans1D1" presStyleIdx="1" presStyleCnt="3"/>
      <dgm:spPr/>
      <dgm:t>
        <a:bodyPr/>
        <a:lstStyle/>
        <a:p>
          <a:endParaRPr lang="en-US"/>
        </a:p>
      </dgm:t>
    </dgm:pt>
    <dgm:pt modelId="{54FF16AB-3CD0-4B7C-BC20-B32E02C39469}" type="pres">
      <dgm:prSet presAssocID="{56A40B64-13DC-421A-82A5-300BD66CD750}" presName="node" presStyleLbl="node1" presStyleIdx="2" presStyleCnt="3" custScaleX="136861" custScaleY="128197" custRadScaleRad="120884" custRadScaleInc="23265">
        <dgm:presLayoutVars>
          <dgm:bulletEnabled val="1"/>
        </dgm:presLayoutVars>
      </dgm:prSet>
      <dgm:spPr/>
      <dgm:t>
        <a:bodyPr/>
        <a:lstStyle/>
        <a:p>
          <a:endParaRPr lang="en-US"/>
        </a:p>
      </dgm:t>
    </dgm:pt>
    <dgm:pt modelId="{33349F80-B1AA-4BF2-9622-3F77075FB64C}" type="pres">
      <dgm:prSet presAssocID="{56A40B64-13DC-421A-82A5-300BD66CD750}" presName="spNode" presStyleCnt="0"/>
      <dgm:spPr/>
    </dgm:pt>
    <dgm:pt modelId="{B9B88E97-9BB0-4928-8C63-E3A889656031}" type="pres">
      <dgm:prSet presAssocID="{087D2970-85F2-4FF4-A0C8-BA18A2DE5492}" presName="sibTrans" presStyleLbl="sibTrans1D1" presStyleIdx="2" presStyleCnt="3"/>
      <dgm:spPr/>
      <dgm:t>
        <a:bodyPr/>
        <a:lstStyle/>
        <a:p>
          <a:endParaRPr lang="en-US"/>
        </a:p>
      </dgm:t>
    </dgm:pt>
  </dgm:ptLst>
  <dgm:cxnLst>
    <dgm:cxn modelId="{7E4823CE-5E52-4583-90D1-5568DA539595}" type="presOf" srcId="{FA76EA1C-244B-4B83-8D8A-95FE778776A9}" destId="{89E8B4D1-29EB-4D1D-9355-43A8ADE60194}" srcOrd="0" destOrd="0" presId="urn:microsoft.com/office/officeart/2005/8/layout/cycle5"/>
    <dgm:cxn modelId="{734DA881-0563-473E-A8B4-3CB2C7FD74FE}" srcId="{667F7117-4462-4E38-AE63-66989C590FAB}" destId="{914B4DEA-4BDB-4CA7-AC43-5A13C190F66A}" srcOrd="1" destOrd="0" parTransId="{14F2D807-BC20-458B-AB7E-277057882680}" sibTransId="{8E06EA18-A4B9-49C7-8E5F-D9F4C1B8183D}"/>
    <dgm:cxn modelId="{1048D348-C58D-4538-948A-539936F90D8B}" type="presOf" srcId="{7E8C922B-5AEA-4333-88D2-F3DC5AA05AFB}" destId="{3DA531C1-DDF5-457A-906B-1A4C6819A70D}" srcOrd="0" destOrd="0" presId="urn:microsoft.com/office/officeart/2005/8/layout/cycle5"/>
    <dgm:cxn modelId="{6FA1F289-1D79-4A32-A7A3-54E95FD8E00A}" type="presOf" srcId="{914B4DEA-4BDB-4CA7-AC43-5A13C190F66A}" destId="{3BFE7E08-E185-4D53-B614-87C2D16E1935}" srcOrd="0" destOrd="0" presId="urn:microsoft.com/office/officeart/2005/8/layout/cycle5"/>
    <dgm:cxn modelId="{516C76CB-DBB8-4433-ADF3-DA75B712D957}" srcId="{667F7117-4462-4E38-AE63-66989C590FAB}" destId="{56A40B64-13DC-421A-82A5-300BD66CD750}" srcOrd="2" destOrd="0" parTransId="{A6431C7A-60CA-4FDD-9F2D-D63370D71542}" sibTransId="{087D2970-85F2-4FF4-A0C8-BA18A2DE5492}"/>
    <dgm:cxn modelId="{A93545D3-306C-4170-9444-D28907A24C05}" type="presOf" srcId="{667F7117-4462-4E38-AE63-66989C590FAB}" destId="{25594B9E-A8C9-4EC8-8DE0-7B7AA1DF4D88}" srcOrd="0" destOrd="0" presId="urn:microsoft.com/office/officeart/2005/8/layout/cycle5"/>
    <dgm:cxn modelId="{C50E6318-0905-471F-97B7-9056C67588A9}" type="presOf" srcId="{56A40B64-13DC-421A-82A5-300BD66CD750}" destId="{54FF16AB-3CD0-4B7C-BC20-B32E02C39469}" srcOrd="0" destOrd="0" presId="urn:microsoft.com/office/officeart/2005/8/layout/cycle5"/>
    <dgm:cxn modelId="{0F4D9240-E94E-46B4-B3BF-B777FA51F573}" srcId="{667F7117-4462-4E38-AE63-66989C590FAB}" destId="{FA76EA1C-244B-4B83-8D8A-95FE778776A9}" srcOrd="0" destOrd="0" parTransId="{9BA5B0C5-D1DB-443C-98E1-85D1C212F1EB}" sibTransId="{7E8C922B-5AEA-4333-88D2-F3DC5AA05AFB}"/>
    <dgm:cxn modelId="{AEA4E199-F33A-4F85-B446-57A2FE2402D3}" type="presOf" srcId="{8E06EA18-A4B9-49C7-8E5F-D9F4C1B8183D}" destId="{45E0E951-94EB-4533-B272-2B1A196A5348}" srcOrd="0" destOrd="0" presId="urn:microsoft.com/office/officeart/2005/8/layout/cycle5"/>
    <dgm:cxn modelId="{436EAA78-CBAC-4B33-9945-2E5E96C092D0}" type="presOf" srcId="{087D2970-85F2-4FF4-A0C8-BA18A2DE5492}" destId="{B9B88E97-9BB0-4928-8C63-E3A889656031}" srcOrd="0" destOrd="0" presId="urn:microsoft.com/office/officeart/2005/8/layout/cycle5"/>
    <dgm:cxn modelId="{B4FAA113-ABBC-4FBF-80FF-31DECED67B47}" type="presParOf" srcId="{25594B9E-A8C9-4EC8-8DE0-7B7AA1DF4D88}" destId="{89E8B4D1-29EB-4D1D-9355-43A8ADE60194}" srcOrd="0" destOrd="0" presId="urn:microsoft.com/office/officeart/2005/8/layout/cycle5"/>
    <dgm:cxn modelId="{CB066399-CA19-4BDC-AA03-BC11914EDBC2}" type="presParOf" srcId="{25594B9E-A8C9-4EC8-8DE0-7B7AA1DF4D88}" destId="{E8E413B9-4A2D-4346-90DF-1A796BA94645}" srcOrd="1" destOrd="0" presId="urn:microsoft.com/office/officeart/2005/8/layout/cycle5"/>
    <dgm:cxn modelId="{E519115A-5F72-4134-BE3D-337CD34758A8}" type="presParOf" srcId="{25594B9E-A8C9-4EC8-8DE0-7B7AA1DF4D88}" destId="{3DA531C1-DDF5-457A-906B-1A4C6819A70D}" srcOrd="2" destOrd="0" presId="urn:microsoft.com/office/officeart/2005/8/layout/cycle5"/>
    <dgm:cxn modelId="{79521CD3-0D05-4A94-91F0-CFEC0003D978}" type="presParOf" srcId="{25594B9E-A8C9-4EC8-8DE0-7B7AA1DF4D88}" destId="{3BFE7E08-E185-4D53-B614-87C2D16E1935}" srcOrd="3" destOrd="0" presId="urn:microsoft.com/office/officeart/2005/8/layout/cycle5"/>
    <dgm:cxn modelId="{E72DF223-BA71-441E-A8E7-7F309DD4C20A}" type="presParOf" srcId="{25594B9E-A8C9-4EC8-8DE0-7B7AA1DF4D88}" destId="{177FE708-95D7-4C36-8085-BFB5318DF256}" srcOrd="4" destOrd="0" presId="urn:microsoft.com/office/officeart/2005/8/layout/cycle5"/>
    <dgm:cxn modelId="{4C60CD21-EA2A-4261-80AB-BAD9803055AA}" type="presParOf" srcId="{25594B9E-A8C9-4EC8-8DE0-7B7AA1DF4D88}" destId="{45E0E951-94EB-4533-B272-2B1A196A5348}" srcOrd="5" destOrd="0" presId="urn:microsoft.com/office/officeart/2005/8/layout/cycle5"/>
    <dgm:cxn modelId="{BBB30DE5-DE05-4B49-89ED-12C48F5AAB75}" type="presParOf" srcId="{25594B9E-A8C9-4EC8-8DE0-7B7AA1DF4D88}" destId="{54FF16AB-3CD0-4B7C-BC20-B32E02C39469}" srcOrd="6" destOrd="0" presId="urn:microsoft.com/office/officeart/2005/8/layout/cycle5"/>
    <dgm:cxn modelId="{8B17F119-7BB0-40F4-8AEA-9880CFDDE6C2}" type="presParOf" srcId="{25594B9E-A8C9-4EC8-8DE0-7B7AA1DF4D88}" destId="{33349F80-B1AA-4BF2-9622-3F77075FB64C}" srcOrd="7" destOrd="0" presId="urn:microsoft.com/office/officeart/2005/8/layout/cycle5"/>
    <dgm:cxn modelId="{6592BC3E-167E-4029-86CC-DCFCEE647319}" type="presParOf" srcId="{25594B9E-A8C9-4EC8-8DE0-7B7AA1DF4D88}" destId="{B9B88E97-9BB0-4928-8C63-E3A889656031}" srcOrd="8"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7F9F9E-18E5-4BE4-B65E-EC35C2EE883C}" type="doc">
      <dgm:prSet loTypeId="urn:microsoft.com/office/officeart/2005/8/layout/process1" loCatId="process" qsTypeId="urn:microsoft.com/office/officeart/2005/8/quickstyle/simple1" qsCatId="simple" csTypeId="urn:microsoft.com/office/officeart/2005/8/colors/colorful5" csCatId="colorful" phldr="1"/>
      <dgm:spPr/>
      <dgm:t>
        <a:bodyPr/>
        <a:lstStyle/>
        <a:p>
          <a:endParaRPr lang="en-US"/>
        </a:p>
      </dgm:t>
    </dgm:pt>
    <dgm:pt modelId="{B1FAFEED-51CD-42E6-9F31-2FED101BCEA6}">
      <dgm:prSet phldrT="[Text]" custT="1"/>
      <dgm:spPr>
        <a:solidFill>
          <a:schemeClr val="bg1"/>
        </a:solidFill>
        <a:ln w="76200">
          <a:solidFill>
            <a:schemeClr val="accent1">
              <a:lumMod val="75000"/>
            </a:schemeClr>
          </a:solidFill>
        </a:ln>
      </dgm:spPr>
      <dgm:t>
        <a:bodyPr/>
        <a:lstStyle/>
        <a:p>
          <a:r>
            <a:rPr lang="en-US" sz="20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20 grants selected </a:t>
          </a:r>
          <a:r>
            <a:rPr lang="en-US" sz="20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from a list of all federal grants with expenditures in given fiscal year. </a:t>
          </a:r>
        </a:p>
      </dgm:t>
    </dgm:pt>
    <dgm:pt modelId="{0BBD4741-E306-492B-9E60-4DBCB8035C8C}" type="parTrans" cxnId="{B13FA894-2525-428E-AA81-2D64310E51BF}">
      <dgm:prSet/>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BC4A37AD-A6E7-428C-B9BA-457624D37830}" type="sibTrans" cxnId="{B13FA894-2525-428E-AA81-2D64310E51BF}">
      <dgm:prSet custT="1"/>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EBC82B6C-127E-41D9-B497-5A6AE0656682}">
      <dgm:prSet phldrT="[Text]" custT="1"/>
      <dgm:spPr>
        <a:solidFill>
          <a:schemeClr val="bg1"/>
        </a:solidFill>
        <a:ln w="76200">
          <a:solidFill>
            <a:srgbClr val="45B664"/>
          </a:solidFill>
        </a:ln>
      </dgm:spPr>
      <dgm:t>
        <a:bodyPr/>
        <a:lstStyle/>
        <a:p>
          <a:r>
            <a:rPr lang="en-US" sz="20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PAFO provides supporting documentation </a:t>
          </a:r>
          <a:r>
            <a:rPr lang="en-US" sz="20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for each individual testing selection. </a:t>
          </a:r>
        </a:p>
      </dgm:t>
    </dgm:pt>
    <dgm:pt modelId="{F78F3661-5A9E-4FAE-BCCC-5BF8E25CFA52}" type="parTrans" cxnId="{E8AE04FE-EDBC-4A34-9251-E810FE262487}">
      <dgm:prSet/>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2860DF67-F06A-40D2-B95F-84D6E5112FA0}" type="sibTrans" cxnId="{E8AE04FE-EDBC-4A34-9251-E810FE262487}">
      <dgm:prSet custT="1"/>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3EF2F757-F4C4-4531-943E-3B98E1D33658}">
      <dgm:prSet phldrT="[Text]" custT="1"/>
      <dgm:spPr>
        <a:solidFill>
          <a:schemeClr val="bg1"/>
        </a:solidFill>
        <a:ln w="76200">
          <a:solidFill>
            <a:srgbClr val="70AD47"/>
          </a:solidFill>
        </a:ln>
      </dgm:spPr>
      <dgm:t>
        <a:bodyPr/>
        <a:lstStyle/>
        <a:p>
          <a:r>
            <a:rPr lang="en-US" sz="20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Multiple rounds of follow up questions </a:t>
          </a:r>
          <a:r>
            <a:rPr lang="en-US" sz="20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with auditor management team, then auditor firm partners.</a:t>
          </a:r>
          <a:endParaRPr lang="en-US" sz="2000" b="0" dirty="0">
            <a:solidFill>
              <a:schemeClr val="tx1"/>
            </a:solidFill>
            <a:latin typeface="Calibri" panose="020F0502020204030204" pitchFamily="34" charset="0"/>
            <a:cs typeface="Calibri" panose="020F0502020204030204" pitchFamily="34" charset="0"/>
          </a:endParaRPr>
        </a:p>
      </dgm:t>
    </dgm:pt>
    <dgm:pt modelId="{DC044719-C5BF-46F6-B273-6536982432F2}" type="parTrans" cxnId="{98D71566-F852-4591-A437-00775EEE82ED}">
      <dgm:prSet/>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2DE6C814-20EB-4B3D-A3E1-6F7E24C3E4FC}" type="sibTrans" cxnId="{98D71566-F852-4591-A437-00775EEE82ED}">
      <dgm:prSet/>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13FA8ABB-6B93-4F63-B48E-BEB885416A91}">
      <dgm:prSet phldrT="[Text]" custT="1"/>
      <dgm:spPr>
        <a:solidFill>
          <a:schemeClr val="bg1"/>
        </a:solidFill>
        <a:ln w="76200">
          <a:solidFill>
            <a:srgbClr val="43BEB9"/>
          </a:solidFill>
        </a:ln>
      </dgm:spPr>
      <dgm:t>
        <a:bodyPr/>
        <a:lstStyle/>
        <a:p>
          <a:r>
            <a:rPr lang="en-US" sz="20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Over 200 individual selections </a:t>
          </a:r>
          <a:r>
            <a:rPr lang="en-US" sz="20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made</a:t>
          </a:r>
          <a:r>
            <a:rPr lang="en-US" sz="20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0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during interim testing period. </a:t>
          </a:r>
          <a:endParaRPr lang="en-US" sz="2000" b="0" i="1" dirty="0">
            <a:solidFill>
              <a:schemeClr val="tx1"/>
            </a:solidFill>
            <a:latin typeface="Calibri" panose="020F0502020204030204" pitchFamily="34" charset="0"/>
            <a:cs typeface="Calibri" panose="020F0502020204030204" pitchFamily="34" charset="0"/>
          </a:endParaRPr>
        </a:p>
      </dgm:t>
    </dgm:pt>
    <dgm:pt modelId="{5EC2E8DF-73A7-4003-864E-19A744F362B0}" type="parTrans" cxnId="{E2F1C073-7130-4DF7-9E21-88BCC0DC5A86}">
      <dgm:prSet/>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37CBC188-9FDA-4EFC-9423-615CCFBDBE08}" type="sibTrans" cxnId="{E2F1C073-7130-4DF7-9E21-88BCC0DC5A86}">
      <dgm:prSet custT="1"/>
      <dgm:spPr/>
      <dgm:t>
        <a:bodyPr/>
        <a:lstStyle/>
        <a:p>
          <a:endParaRPr lang="en-US" sz="2000" b="0">
            <a:solidFill>
              <a:schemeClr val="tx1"/>
            </a:solidFill>
            <a:latin typeface="Calibri" panose="020F0502020204030204" pitchFamily="34" charset="0"/>
            <a:cs typeface="Calibri" panose="020F0502020204030204" pitchFamily="34" charset="0"/>
          </a:endParaRPr>
        </a:p>
      </dgm:t>
    </dgm:pt>
    <dgm:pt modelId="{77426AAC-E24F-4A73-A6E4-E485CC4317C1}" type="pres">
      <dgm:prSet presAssocID="{827F9F9E-18E5-4BE4-B65E-EC35C2EE883C}" presName="Name0" presStyleCnt="0">
        <dgm:presLayoutVars>
          <dgm:dir/>
          <dgm:resizeHandles val="exact"/>
        </dgm:presLayoutVars>
      </dgm:prSet>
      <dgm:spPr/>
      <dgm:t>
        <a:bodyPr/>
        <a:lstStyle/>
        <a:p>
          <a:endParaRPr lang="en-US"/>
        </a:p>
      </dgm:t>
    </dgm:pt>
    <dgm:pt modelId="{4DF5A7CC-3C24-43E1-9F0E-958490D5509D}" type="pres">
      <dgm:prSet presAssocID="{B1FAFEED-51CD-42E6-9F31-2FED101BCEA6}" presName="node" presStyleLbl="node1" presStyleIdx="0" presStyleCnt="4">
        <dgm:presLayoutVars>
          <dgm:bulletEnabled val="1"/>
        </dgm:presLayoutVars>
      </dgm:prSet>
      <dgm:spPr/>
      <dgm:t>
        <a:bodyPr/>
        <a:lstStyle/>
        <a:p>
          <a:endParaRPr lang="en-US"/>
        </a:p>
      </dgm:t>
    </dgm:pt>
    <dgm:pt modelId="{4A99BC96-F284-403B-A1D2-AEE200E9EEDC}" type="pres">
      <dgm:prSet presAssocID="{BC4A37AD-A6E7-428C-B9BA-457624D37830}" presName="sibTrans" presStyleLbl="sibTrans2D1" presStyleIdx="0" presStyleCnt="3"/>
      <dgm:spPr/>
      <dgm:t>
        <a:bodyPr/>
        <a:lstStyle/>
        <a:p>
          <a:endParaRPr lang="en-US"/>
        </a:p>
      </dgm:t>
    </dgm:pt>
    <dgm:pt modelId="{F0FFDB7C-B6CF-4D29-B09B-1D0AB3DAD5E6}" type="pres">
      <dgm:prSet presAssocID="{BC4A37AD-A6E7-428C-B9BA-457624D37830}" presName="connectorText" presStyleLbl="sibTrans2D1" presStyleIdx="0" presStyleCnt="3"/>
      <dgm:spPr/>
      <dgm:t>
        <a:bodyPr/>
        <a:lstStyle/>
        <a:p>
          <a:endParaRPr lang="en-US"/>
        </a:p>
      </dgm:t>
    </dgm:pt>
    <dgm:pt modelId="{0B86D037-18E5-47B3-865C-45A6C659E4F4}" type="pres">
      <dgm:prSet presAssocID="{13FA8ABB-6B93-4F63-B48E-BEB885416A91}" presName="node" presStyleLbl="node1" presStyleIdx="1" presStyleCnt="4">
        <dgm:presLayoutVars>
          <dgm:bulletEnabled val="1"/>
        </dgm:presLayoutVars>
      </dgm:prSet>
      <dgm:spPr/>
      <dgm:t>
        <a:bodyPr/>
        <a:lstStyle/>
        <a:p>
          <a:endParaRPr lang="en-US"/>
        </a:p>
      </dgm:t>
    </dgm:pt>
    <dgm:pt modelId="{232E86CC-D374-4351-A309-3759426E4AFA}" type="pres">
      <dgm:prSet presAssocID="{37CBC188-9FDA-4EFC-9423-615CCFBDBE08}" presName="sibTrans" presStyleLbl="sibTrans2D1" presStyleIdx="1" presStyleCnt="3"/>
      <dgm:spPr/>
      <dgm:t>
        <a:bodyPr/>
        <a:lstStyle/>
        <a:p>
          <a:endParaRPr lang="en-US"/>
        </a:p>
      </dgm:t>
    </dgm:pt>
    <dgm:pt modelId="{7CB6675F-C0C1-4DBD-A8F5-8CBE78A14ACE}" type="pres">
      <dgm:prSet presAssocID="{37CBC188-9FDA-4EFC-9423-615CCFBDBE08}" presName="connectorText" presStyleLbl="sibTrans2D1" presStyleIdx="1" presStyleCnt="3"/>
      <dgm:spPr/>
      <dgm:t>
        <a:bodyPr/>
        <a:lstStyle/>
        <a:p>
          <a:endParaRPr lang="en-US"/>
        </a:p>
      </dgm:t>
    </dgm:pt>
    <dgm:pt modelId="{8917D476-6596-4EE8-B34B-B9502D53B212}" type="pres">
      <dgm:prSet presAssocID="{EBC82B6C-127E-41D9-B497-5A6AE0656682}" presName="node" presStyleLbl="node1" presStyleIdx="2" presStyleCnt="4">
        <dgm:presLayoutVars>
          <dgm:bulletEnabled val="1"/>
        </dgm:presLayoutVars>
      </dgm:prSet>
      <dgm:spPr/>
      <dgm:t>
        <a:bodyPr/>
        <a:lstStyle/>
        <a:p>
          <a:endParaRPr lang="en-US"/>
        </a:p>
      </dgm:t>
    </dgm:pt>
    <dgm:pt modelId="{0D893CFF-397C-4197-84DB-79CC2B095743}" type="pres">
      <dgm:prSet presAssocID="{2860DF67-F06A-40D2-B95F-84D6E5112FA0}" presName="sibTrans" presStyleLbl="sibTrans2D1" presStyleIdx="2" presStyleCnt="3"/>
      <dgm:spPr/>
      <dgm:t>
        <a:bodyPr/>
        <a:lstStyle/>
        <a:p>
          <a:endParaRPr lang="en-US"/>
        </a:p>
      </dgm:t>
    </dgm:pt>
    <dgm:pt modelId="{E813D99E-14A8-4453-954D-2C2F73C21C8E}" type="pres">
      <dgm:prSet presAssocID="{2860DF67-F06A-40D2-B95F-84D6E5112FA0}" presName="connectorText" presStyleLbl="sibTrans2D1" presStyleIdx="2" presStyleCnt="3"/>
      <dgm:spPr/>
      <dgm:t>
        <a:bodyPr/>
        <a:lstStyle/>
        <a:p>
          <a:endParaRPr lang="en-US"/>
        </a:p>
      </dgm:t>
    </dgm:pt>
    <dgm:pt modelId="{210E2532-1434-4DB4-AF88-5573CDFA00B9}" type="pres">
      <dgm:prSet presAssocID="{3EF2F757-F4C4-4531-943E-3B98E1D33658}" presName="node" presStyleLbl="node1" presStyleIdx="3" presStyleCnt="4">
        <dgm:presLayoutVars>
          <dgm:bulletEnabled val="1"/>
        </dgm:presLayoutVars>
      </dgm:prSet>
      <dgm:spPr/>
      <dgm:t>
        <a:bodyPr/>
        <a:lstStyle/>
        <a:p>
          <a:endParaRPr lang="en-US"/>
        </a:p>
      </dgm:t>
    </dgm:pt>
  </dgm:ptLst>
  <dgm:cxnLst>
    <dgm:cxn modelId="{F134554E-1FE1-4B1C-8DE4-AA7F88D1E315}" type="presOf" srcId="{B1FAFEED-51CD-42E6-9F31-2FED101BCEA6}" destId="{4DF5A7CC-3C24-43E1-9F0E-958490D5509D}" srcOrd="0" destOrd="0" presId="urn:microsoft.com/office/officeart/2005/8/layout/process1"/>
    <dgm:cxn modelId="{98D71566-F852-4591-A437-00775EEE82ED}" srcId="{827F9F9E-18E5-4BE4-B65E-EC35C2EE883C}" destId="{3EF2F757-F4C4-4531-943E-3B98E1D33658}" srcOrd="3" destOrd="0" parTransId="{DC044719-C5BF-46F6-B273-6536982432F2}" sibTransId="{2DE6C814-20EB-4B3D-A3E1-6F7E24C3E4FC}"/>
    <dgm:cxn modelId="{E8AE04FE-EDBC-4A34-9251-E810FE262487}" srcId="{827F9F9E-18E5-4BE4-B65E-EC35C2EE883C}" destId="{EBC82B6C-127E-41D9-B497-5A6AE0656682}" srcOrd="2" destOrd="0" parTransId="{F78F3661-5A9E-4FAE-BCCC-5BF8E25CFA52}" sibTransId="{2860DF67-F06A-40D2-B95F-84D6E5112FA0}"/>
    <dgm:cxn modelId="{1EB9D221-7CE2-467E-BF4B-D37E9EAD9FE3}" type="presOf" srcId="{3EF2F757-F4C4-4531-943E-3B98E1D33658}" destId="{210E2532-1434-4DB4-AF88-5573CDFA00B9}" srcOrd="0" destOrd="0" presId="urn:microsoft.com/office/officeart/2005/8/layout/process1"/>
    <dgm:cxn modelId="{3ACBBE8E-CC9A-464B-BE98-966B04A15C5E}" type="presOf" srcId="{13FA8ABB-6B93-4F63-B48E-BEB885416A91}" destId="{0B86D037-18E5-47B3-865C-45A6C659E4F4}" srcOrd="0" destOrd="0" presId="urn:microsoft.com/office/officeart/2005/8/layout/process1"/>
    <dgm:cxn modelId="{518819D6-5818-4D15-82CD-6CAAB592433C}" type="presOf" srcId="{BC4A37AD-A6E7-428C-B9BA-457624D37830}" destId="{F0FFDB7C-B6CF-4D29-B09B-1D0AB3DAD5E6}" srcOrd="1" destOrd="0" presId="urn:microsoft.com/office/officeart/2005/8/layout/process1"/>
    <dgm:cxn modelId="{C67E15E3-4550-4EF5-A152-435BAACFB3FB}" type="presOf" srcId="{37CBC188-9FDA-4EFC-9423-615CCFBDBE08}" destId="{7CB6675F-C0C1-4DBD-A8F5-8CBE78A14ACE}" srcOrd="1" destOrd="0" presId="urn:microsoft.com/office/officeart/2005/8/layout/process1"/>
    <dgm:cxn modelId="{03F030A7-8C0E-4A90-8B23-AF1AA0A99F05}" type="presOf" srcId="{37CBC188-9FDA-4EFC-9423-615CCFBDBE08}" destId="{232E86CC-D374-4351-A309-3759426E4AFA}" srcOrd="0" destOrd="0" presId="urn:microsoft.com/office/officeart/2005/8/layout/process1"/>
    <dgm:cxn modelId="{E2F1C073-7130-4DF7-9E21-88BCC0DC5A86}" srcId="{827F9F9E-18E5-4BE4-B65E-EC35C2EE883C}" destId="{13FA8ABB-6B93-4F63-B48E-BEB885416A91}" srcOrd="1" destOrd="0" parTransId="{5EC2E8DF-73A7-4003-864E-19A744F362B0}" sibTransId="{37CBC188-9FDA-4EFC-9423-615CCFBDBE08}"/>
    <dgm:cxn modelId="{C833FE0B-9562-4240-B7D6-7D25173FB149}" type="presOf" srcId="{EBC82B6C-127E-41D9-B497-5A6AE0656682}" destId="{8917D476-6596-4EE8-B34B-B9502D53B212}" srcOrd="0" destOrd="0" presId="urn:microsoft.com/office/officeart/2005/8/layout/process1"/>
    <dgm:cxn modelId="{B13FA894-2525-428E-AA81-2D64310E51BF}" srcId="{827F9F9E-18E5-4BE4-B65E-EC35C2EE883C}" destId="{B1FAFEED-51CD-42E6-9F31-2FED101BCEA6}" srcOrd="0" destOrd="0" parTransId="{0BBD4741-E306-492B-9E60-4DBCB8035C8C}" sibTransId="{BC4A37AD-A6E7-428C-B9BA-457624D37830}"/>
    <dgm:cxn modelId="{D3ABC703-9EA6-4866-A189-B133BE6BE852}" type="presOf" srcId="{2860DF67-F06A-40D2-B95F-84D6E5112FA0}" destId="{0D893CFF-397C-4197-84DB-79CC2B095743}" srcOrd="0" destOrd="0" presId="urn:microsoft.com/office/officeart/2005/8/layout/process1"/>
    <dgm:cxn modelId="{DCDDF75C-67A9-4141-A633-165CD15E076B}" type="presOf" srcId="{BC4A37AD-A6E7-428C-B9BA-457624D37830}" destId="{4A99BC96-F284-403B-A1D2-AEE200E9EEDC}" srcOrd="0" destOrd="0" presId="urn:microsoft.com/office/officeart/2005/8/layout/process1"/>
    <dgm:cxn modelId="{3BED73C4-53D7-4F3A-A073-1085D28C38D5}" type="presOf" srcId="{827F9F9E-18E5-4BE4-B65E-EC35C2EE883C}" destId="{77426AAC-E24F-4A73-A6E4-E485CC4317C1}" srcOrd="0" destOrd="0" presId="urn:microsoft.com/office/officeart/2005/8/layout/process1"/>
    <dgm:cxn modelId="{20D31773-8E83-4E56-A2F3-403D5067CAD4}" type="presOf" srcId="{2860DF67-F06A-40D2-B95F-84D6E5112FA0}" destId="{E813D99E-14A8-4453-954D-2C2F73C21C8E}" srcOrd="1" destOrd="0" presId="urn:microsoft.com/office/officeart/2005/8/layout/process1"/>
    <dgm:cxn modelId="{0D1A4E3E-FA81-454C-A752-D74346D8F3A3}" type="presParOf" srcId="{77426AAC-E24F-4A73-A6E4-E485CC4317C1}" destId="{4DF5A7CC-3C24-43E1-9F0E-958490D5509D}" srcOrd="0" destOrd="0" presId="urn:microsoft.com/office/officeart/2005/8/layout/process1"/>
    <dgm:cxn modelId="{BD33475F-429B-47E8-B3E4-E1B1F0535F43}" type="presParOf" srcId="{77426AAC-E24F-4A73-A6E4-E485CC4317C1}" destId="{4A99BC96-F284-403B-A1D2-AEE200E9EEDC}" srcOrd="1" destOrd="0" presId="urn:microsoft.com/office/officeart/2005/8/layout/process1"/>
    <dgm:cxn modelId="{7F4553D2-8B5A-4DF5-8CF4-96818CC90FA7}" type="presParOf" srcId="{4A99BC96-F284-403B-A1D2-AEE200E9EEDC}" destId="{F0FFDB7C-B6CF-4D29-B09B-1D0AB3DAD5E6}" srcOrd="0" destOrd="0" presId="urn:microsoft.com/office/officeart/2005/8/layout/process1"/>
    <dgm:cxn modelId="{374A4146-8430-41A1-B1EB-F7127C22831C}" type="presParOf" srcId="{77426AAC-E24F-4A73-A6E4-E485CC4317C1}" destId="{0B86D037-18E5-47B3-865C-45A6C659E4F4}" srcOrd="2" destOrd="0" presId="urn:microsoft.com/office/officeart/2005/8/layout/process1"/>
    <dgm:cxn modelId="{F3429EB0-12D3-4F45-8E0F-3E6AFF9D6BA7}" type="presParOf" srcId="{77426AAC-E24F-4A73-A6E4-E485CC4317C1}" destId="{232E86CC-D374-4351-A309-3759426E4AFA}" srcOrd="3" destOrd="0" presId="urn:microsoft.com/office/officeart/2005/8/layout/process1"/>
    <dgm:cxn modelId="{7EFA83E1-9AE1-4BFE-9AB9-33B9D57B6132}" type="presParOf" srcId="{232E86CC-D374-4351-A309-3759426E4AFA}" destId="{7CB6675F-C0C1-4DBD-A8F5-8CBE78A14ACE}" srcOrd="0" destOrd="0" presId="urn:microsoft.com/office/officeart/2005/8/layout/process1"/>
    <dgm:cxn modelId="{BD39713E-C97C-4E23-A8BF-31BF66C0E7A3}" type="presParOf" srcId="{77426AAC-E24F-4A73-A6E4-E485CC4317C1}" destId="{8917D476-6596-4EE8-B34B-B9502D53B212}" srcOrd="4" destOrd="0" presId="urn:microsoft.com/office/officeart/2005/8/layout/process1"/>
    <dgm:cxn modelId="{852EE568-7087-4167-8514-04AF4A5C2498}" type="presParOf" srcId="{77426AAC-E24F-4A73-A6E4-E485CC4317C1}" destId="{0D893CFF-397C-4197-84DB-79CC2B095743}" srcOrd="5" destOrd="0" presId="urn:microsoft.com/office/officeart/2005/8/layout/process1"/>
    <dgm:cxn modelId="{3F751E9D-B44C-4967-AFDC-6396139A711F}" type="presParOf" srcId="{0D893CFF-397C-4197-84DB-79CC2B095743}" destId="{E813D99E-14A8-4453-954D-2C2F73C21C8E}" srcOrd="0" destOrd="0" presId="urn:microsoft.com/office/officeart/2005/8/layout/process1"/>
    <dgm:cxn modelId="{1069182F-CB28-413C-954B-D2EED8CBEE1B}" type="presParOf" srcId="{77426AAC-E24F-4A73-A6E4-E485CC4317C1}" destId="{210E2532-1434-4DB4-AF88-5573CDFA00B9}"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E8B4D1-29EB-4D1D-9355-43A8ADE60194}">
      <dsp:nvSpPr>
        <dsp:cNvPr id="0" name=""/>
        <dsp:cNvSpPr/>
      </dsp:nvSpPr>
      <dsp:spPr>
        <a:xfrm>
          <a:off x="2459562" y="-93659"/>
          <a:ext cx="2834143" cy="1725573"/>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Calibri" panose="020F0502020204030204" pitchFamily="34" charset="0"/>
              <a:cs typeface="Calibri" panose="020F0502020204030204" pitchFamily="34" charset="0"/>
            </a:rPr>
            <a:t>BU’s responsibility to all external funders to be fiduciary responsible and compliant with rules and regulations. </a:t>
          </a:r>
          <a:endParaRPr lang="en-US" sz="1800" kern="1200" dirty="0">
            <a:latin typeface="Calibri" panose="020F0502020204030204" pitchFamily="34" charset="0"/>
            <a:cs typeface="Calibri" panose="020F0502020204030204" pitchFamily="34" charset="0"/>
          </a:endParaRPr>
        </a:p>
      </dsp:txBody>
      <dsp:txXfrm>
        <a:off x="2543798" y="-9423"/>
        <a:ext cx="2665671" cy="1557101"/>
      </dsp:txXfrm>
    </dsp:sp>
    <dsp:sp modelId="{3DA531C1-DDF5-457A-906B-1A4C6819A70D}">
      <dsp:nvSpPr>
        <dsp:cNvPr id="0" name=""/>
        <dsp:cNvSpPr/>
      </dsp:nvSpPr>
      <dsp:spPr>
        <a:xfrm>
          <a:off x="2520296" y="1171973"/>
          <a:ext cx="3587448" cy="3587448"/>
        </a:xfrm>
        <a:custGeom>
          <a:avLst/>
          <a:gdLst/>
          <a:ahLst/>
          <a:cxnLst/>
          <a:rect l="0" t="0" r="0" b="0"/>
          <a:pathLst>
            <a:path>
              <a:moveTo>
                <a:pt x="2965357" y="435518"/>
              </a:moveTo>
              <a:arcTo wR="1793724" hR="1793724" stAng="18646929" swAng="1427307"/>
            </a:path>
          </a:pathLst>
        </a:custGeom>
        <a:noFill/>
        <a:ln w="57150" cap="flat" cmpd="sng" algn="ctr">
          <a:solidFill>
            <a:scrgbClr r="0" g="0" b="0">
              <a:shade val="95000"/>
              <a:satMod val="105000"/>
            </a:scrgbClr>
          </a:solidFill>
          <a:prstDash val="solid"/>
          <a:tailEnd type="arrow"/>
        </a:ln>
        <a:effectLst/>
      </dsp:spPr>
      <dsp:style>
        <a:lnRef idx="1">
          <a:scrgbClr r="0" g="0" b="0"/>
        </a:lnRef>
        <a:fillRef idx="0">
          <a:scrgbClr r="0" g="0" b="0"/>
        </a:fillRef>
        <a:effectRef idx="0">
          <a:scrgbClr r="0" g="0" b="0"/>
        </a:effectRef>
        <a:fontRef idx="minor"/>
      </dsp:style>
    </dsp:sp>
    <dsp:sp modelId="{3BFE7E08-E185-4D53-B614-87C2D16E1935}">
      <dsp:nvSpPr>
        <dsp:cNvPr id="0" name=""/>
        <dsp:cNvSpPr/>
      </dsp:nvSpPr>
      <dsp:spPr>
        <a:xfrm>
          <a:off x="4486436" y="2418789"/>
          <a:ext cx="2834143" cy="1725573"/>
        </a:xfrm>
        <a:prstGeom prst="roundRect">
          <a:avLst/>
        </a:prstGeom>
        <a:solidFill>
          <a:schemeClr val="accent5">
            <a:hueOff val="-3676672"/>
            <a:satOff val="-5114"/>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Calibri" panose="020F0502020204030204" pitchFamily="34" charset="0"/>
              <a:cs typeface="Calibri" panose="020F0502020204030204" pitchFamily="34" charset="0"/>
            </a:rPr>
            <a:t>PAFO’s responsibility to protect BU’s research program while maintaining a strategic balance of service and compliance.</a:t>
          </a:r>
          <a:endParaRPr lang="en-US" sz="1800" kern="1200" dirty="0">
            <a:latin typeface="Calibri" panose="020F0502020204030204" pitchFamily="34" charset="0"/>
            <a:cs typeface="Calibri" panose="020F0502020204030204" pitchFamily="34" charset="0"/>
          </a:endParaRPr>
        </a:p>
      </dsp:txBody>
      <dsp:txXfrm>
        <a:off x="4570672" y="2503025"/>
        <a:ext cx="2665671" cy="1557101"/>
      </dsp:txXfrm>
    </dsp:sp>
    <dsp:sp modelId="{45E0E951-94EB-4533-B272-2B1A196A5348}">
      <dsp:nvSpPr>
        <dsp:cNvPr id="0" name=""/>
        <dsp:cNvSpPr/>
      </dsp:nvSpPr>
      <dsp:spPr>
        <a:xfrm>
          <a:off x="2078518" y="1310917"/>
          <a:ext cx="3587448" cy="3587448"/>
        </a:xfrm>
        <a:custGeom>
          <a:avLst/>
          <a:gdLst/>
          <a:ahLst/>
          <a:cxnLst/>
          <a:rect l="0" t="0" r="0" b="0"/>
          <a:pathLst>
            <a:path>
              <a:moveTo>
                <a:pt x="2851086" y="3242665"/>
              </a:moveTo>
              <a:arcTo wR="1793724" hR="1793724" stAng="3232797" swAng="4221319"/>
            </a:path>
          </a:pathLst>
        </a:custGeom>
        <a:noFill/>
        <a:ln w="57150" cap="flat" cmpd="sng" algn="ctr">
          <a:solidFill>
            <a:scrgbClr r="0" g="0" b="0">
              <a:shade val="95000"/>
              <a:satMod val="105000"/>
            </a:scrgbClr>
          </a:solidFill>
          <a:prstDash val="solid"/>
          <a:tailEnd type="arrow"/>
        </a:ln>
        <a:effectLst/>
      </dsp:spPr>
      <dsp:style>
        <a:lnRef idx="1">
          <a:scrgbClr r="0" g="0" b="0"/>
        </a:lnRef>
        <a:fillRef idx="0">
          <a:scrgbClr r="0" g="0" b="0"/>
        </a:fillRef>
        <a:effectRef idx="0">
          <a:scrgbClr r="0" g="0" b="0"/>
        </a:effectRef>
        <a:fontRef idx="minor"/>
      </dsp:style>
    </dsp:sp>
    <dsp:sp modelId="{54FF16AB-3CD0-4B7C-BC20-B32E02C39469}">
      <dsp:nvSpPr>
        <dsp:cNvPr id="0" name=""/>
        <dsp:cNvSpPr/>
      </dsp:nvSpPr>
      <dsp:spPr>
        <a:xfrm>
          <a:off x="431134" y="2466300"/>
          <a:ext cx="2834143" cy="1725573"/>
        </a:xfrm>
        <a:prstGeom prst="roundRect">
          <a:avLst/>
        </a:prstGeom>
        <a:solidFill>
          <a:schemeClr val="accent5">
            <a:hueOff val="-7353344"/>
            <a:satOff val="-10228"/>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Calibri" panose="020F0502020204030204" pitchFamily="34" charset="0"/>
              <a:cs typeface="Calibri" panose="020F0502020204030204" pitchFamily="34" charset="0"/>
            </a:rPr>
            <a:t>Staff will connect how the actions and choices they make now will impact the department when an audit occurs later</a:t>
          </a:r>
          <a:endParaRPr lang="en-US" sz="1800" kern="1200" dirty="0">
            <a:latin typeface="Calibri" panose="020F0502020204030204" pitchFamily="34" charset="0"/>
            <a:cs typeface="Calibri" panose="020F0502020204030204" pitchFamily="34" charset="0"/>
          </a:endParaRPr>
        </a:p>
      </dsp:txBody>
      <dsp:txXfrm>
        <a:off x="515370" y="2550536"/>
        <a:ext cx="2665671" cy="1557101"/>
      </dsp:txXfrm>
    </dsp:sp>
    <dsp:sp modelId="{B9B88E97-9BB0-4928-8C63-E3A889656031}">
      <dsp:nvSpPr>
        <dsp:cNvPr id="0" name=""/>
        <dsp:cNvSpPr/>
      </dsp:nvSpPr>
      <dsp:spPr>
        <a:xfrm>
          <a:off x="1638143" y="1176759"/>
          <a:ext cx="3587448" cy="3587448"/>
        </a:xfrm>
        <a:custGeom>
          <a:avLst/>
          <a:gdLst/>
          <a:ahLst/>
          <a:cxnLst/>
          <a:rect l="0" t="0" r="0" b="0"/>
          <a:pathLst>
            <a:path>
              <a:moveTo>
                <a:pt x="159215" y="1054922"/>
              </a:moveTo>
              <a:arcTo wR="1793724" hR="1793724" stAng="12259384" swAng="1491281"/>
            </a:path>
          </a:pathLst>
        </a:custGeom>
        <a:noFill/>
        <a:ln w="57150" cap="flat" cmpd="sng" algn="ctr">
          <a:solidFill>
            <a:scrgbClr r="0" g="0" b="0">
              <a:shade val="95000"/>
              <a:satMod val="105000"/>
            </a:scrgb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5A7CC-3C24-43E1-9F0E-958490D5509D}">
      <dsp:nvSpPr>
        <dsp:cNvPr id="0" name=""/>
        <dsp:cNvSpPr/>
      </dsp:nvSpPr>
      <dsp:spPr>
        <a:xfrm>
          <a:off x="5127" y="625532"/>
          <a:ext cx="2241898" cy="2245619"/>
        </a:xfrm>
        <a:prstGeom prst="roundRect">
          <a:avLst>
            <a:gd name="adj" fmla="val 10000"/>
          </a:avLst>
        </a:prstGeom>
        <a:solidFill>
          <a:schemeClr val="bg1"/>
        </a:solidFill>
        <a:ln w="762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20 grants selected </a:t>
          </a:r>
          <a:r>
            <a:rPr lang="en-US" sz="2000" b="0"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from a list of all federal grants with expenditures in given fiscal year. </a:t>
          </a:r>
        </a:p>
      </dsp:txBody>
      <dsp:txXfrm>
        <a:off x="70790" y="691195"/>
        <a:ext cx="2110572" cy="2114293"/>
      </dsp:txXfrm>
    </dsp:sp>
    <dsp:sp modelId="{4A99BC96-F284-403B-A1D2-AEE200E9EEDC}">
      <dsp:nvSpPr>
        <dsp:cNvPr id="0" name=""/>
        <dsp:cNvSpPr/>
      </dsp:nvSpPr>
      <dsp:spPr>
        <a:xfrm>
          <a:off x="2471215" y="1470347"/>
          <a:ext cx="475282" cy="55599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b="0" kern="1200">
            <a:solidFill>
              <a:schemeClr val="tx1"/>
            </a:solidFill>
            <a:latin typeface="Calibri" panose="020F0502020204030204" pitchFamily="34" charset="0"/>
            <a:cs typeface="Calibri" panose="020F0502020204030204" pitchFamily="34" charset="0"/>
          </a:endParaRPr>
        </a:p>
      </dsp:txBody>
      <dsp:txXfrm>
        <a:off x="2471215" y="1581545"/>
        <a:ext cx="332697" cy="333594"/>
      </dsp:txXfrm>
    </dsp:sp>
    <dsp:sp modelId="{0B86D037-18E5-47B3-865C-45A6C659E4F4}">
      <dsp:nvSpPr>
        <dsp:cNvPr id="0" name=""/>
        <dsp:cNvSpPr/>
      </dsp:nvSpPr>
      <dsp:spPr>
        <a:xfrm>
          <a:off x="3143784" y="625532"/>
          <a:ext cx="2241898" cy="2245619"/>
        </a:xfrm>
        <a:prstGeom prst="roundRect">
          <a:avLst>
            <a:gd name="adj" fmla="val 10000"/>
          </a:avLst>
        </a:prstGeom>
        <a:solidFill>
          <a:schemeClr val="bg1"/>
        </a:solidFill>
        <a:ln w="76200" cap="flat" cmpd="sng" algn="ctr">
          <a:solidFill>
            <a:srgbClr val="43BEB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Over 200 individual selections </a:t>
          </a:r>
          <a:r>
            <a:rPr lang="en-US" sz="2000" b="0"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made</a:t>
          </a:r>
          <a:r>
            <a:rPr lang="en-US" sz="2000" b="1"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000" b="0"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during interim testing period. </a:t>
          </a:r>
          <a:endParaRPr lang="en-US" sz="2000" b="0" i="1" kern="1200" dirty="0">
            <a:solidFill>
              <a:schemeClr val="tx1"/>
            </a:solidFill>
            <a:latin typeface="Calibri" panose="020F0502020204030204" pitchFamily="34" charset="0"/>
            <a:cs typeface="Calibri" panose="020F0502020204030204" pitchFamily="34" charset="0"/>
          </a:endParaRPr>
        </a:p>
      </dsp:txBody>
      <dsp:txXfrm>
        <a:off x="3209447" y="691195"/>
        <a:ext cx="2110572" cy="2114293"/>
      </dsp:txXfrm>
    </dsp:sp>
    <dsp:sp modelId="{232E86CC-D374-4351-A309-3759426E4AFA}">
      <dsp:nvSpPr>
        <dsp:cNvPr id="0" name=""/>
        <dsp:cNvSpPr/>
      </dsp:nvSpPr>
      <dsp:spPr>
        <a:xfrm>
          <a:off x="5609872" y="1470347"/>
          <a:ext cx="475282" cy="555990"/>
        </a:xfrm>
        <a:prstGeom prst="rightArrow">
          <a:avLst>
            <a:gd name="adj1" fmla="val 60000"/>
            <a:gd name="adj2" fmla="val 50000"/>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b="0" kern="1200">
            <a:solidFill>
              <a:schemeClr val="tx1"/>
            </a:solidFill>
            <a:latin typeface="Calibri" panose="020F0502020204030204" pitchFamily="34" charset="0"/>
            <a:cs typeface="Calibri" panose="020F0502020204030204" pitchFamily="34" charset="0"/>
          </a:endParaRPr>
        </a:p>
      </dsp:txBody>
      <dsp:txXfrm>
        <a:off x="5609872" y="1581545"/>
        <a:ext cx="332697" cy="333594"/>
      </dsp:txXfrm>
    </dsp:sp>
    <dsp:sp modelId="{8917D476-6596-4EE8-B34B-B9502D53B212}">
      <dsp:nvSpPr>
        <dsp:cNvPr id="0" name=""/>
        <dsp:cNvSpPr/>
      </dsp:nvSpPr>
      <dsp:spPr>
        <a:xfrm>
          <a:off x="6282442" y="625532"/>
          <a:ext cx="2241898" cy="2245619"/>
        </a:xfrm>
        <a:prstGeom prst="roundRect">
          <a:avLst>
            <a:gd name="adj" fmla="val 10000"/>
          </a:avLst>
        </a:prstGeom>
        <a:solidFill>
          <a:schemeClr val="bg1"/>
        </a:solidFill>
        <a:ln w="76200" cap="flat" cmpd="sng" algn="ctr">
          <a:solidFill>
            <a:srgbClr val="45B664"/>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PAFO provides supporting documentation </a:t>
          </a:r>
          <a:r>
            <a:rPr lang="en-US" sz="2000" b="0"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for each individual testing selection. </a:t>
          </a:r>
        </a:p>
      </dsp:txBody>
      <dsp:txXfrm>
        <a:off x="6348105" y="691195"/>
        <a:ext cx="2110572" cy="2114293"/>
      </dsp:txXfrm>
    </dsp:sp>
    <dsp:sp modelId="{0D893CFF-397C-4197-84DB-79CC2B095743}">
      <dsp:nvSpPr>
        <dsp:cNvPr id="0" name=""/>
        <dsp:cNvSpPr/>
      </dsp:nvSpPr>
      <dsp:spPr>
        <a:xfrm>
          <a:off x="8748529" y="1470347"/>
          <a:ext cx="475282" cy="555990"/>
        </a:xfrm>
        <a:prstGeom prst="rightArrow">
          <a:avLst>
            <a:gd name="adj1" fmla="val 60000"/>
            <a:gd name="adj2" fmla="val 50000"/>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b="0" kern="1200">
            <a:solidFill>
              <a:schemeClr val="tx1"/>
            </a:solidFill>
            <a:latin typeface="Calibri" panose="020F0502020204030204" pitchFamily="34" charset="0"/>
            <a:cs typeface="Calibri" panose="020F0502020204030204" pitchFamily="34" charset="0"/>
          </a:endParaRPr>
        </a:p>
      </dsp:txBody>
      <dsp:txXfrm>
        <a:off x="8748529" y="1581545"/>
        <a:ext cx="332697" cy="333594"/>
      </dsp:txXfrm>
    </dsp:sp>
    <dsp:sp modelId="{210E2532-1434-4DB4-AF88-5573CDFA00B9}">
      <dsp:nvSpPr>
        <dsp:cNvPr id="0" name=""/>
        <dsp:cNvSpPr/>
      </dsp:nvSpPr>
      <dsp:spPr>
        <a:xfrm>
          <a:off x="9421099" y="625532"/>
          <a:ext cx="2241898" cy="2245619"/>
        </a:xfrm>
        <a:prstGeom prst="roundRect">
          <a:avLst>
            <a:gd name="adj" fmla="val 10000"/>
          </a:avLst>
        </a:prstGeom>
        <a:solidFill>
          <a:schemeClr val="bg1"/>
        </a:solidFill>
        <a:ln w="76200" cap="flat" cmpd="sng" algn="ctr">
          <a:solidFill>
            <a:srgbClr val="70AD47"/>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Multiple rounds of follow up questions </a:t>
          </a:r>
          <a:r>
            <a:rPr lang="en-US" sz="2000" b="0" kern="1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with auditor management team, then auditor firm partners.</a:t>
          </a:r>
          <a:endParaRPr lang="en-US" sz="2000" b="0" kern="1200" dirty="0">
            <a:solidFill>
              <a:schemeClr val="tx1"/>
            </a:solidFill>
            <a:latin typeface="Calibri" panose="020F0502020204030204" pitchFamily="34" charset="0"/>
            <a:cs typeface="Calibri" panose="020F0502020204030204" pitchFamily="34" charset="0"/>
          </a:endParaRPr>
        </a:p>
      </dsp:txBody>
      <dsp:txXfrm>
        <a:off x="9486762" y="691195"/>
        <a:ext cx="2110572" cy="2114293"/>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C45CD445-CED6-47BE-B265-DE47CF5A6AE9}" type="datetimeFigureOut">
              <a:rPr lang="en-US" smtClean="0"/>
              <a:t>11/4/2020</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83970169-3148-46E9-9D54-550AC2D7E27F}" type="slidenum">
              <a:rPr lang="en-US" smtClean="0"/>
              <a:t>‹#›</a:t>
            </a:fld>
            <a:endParaRPr lang="en-US"/>
          </a:p>
        </p:txBody>
      </p:sp>
    </p:spTree>
    <p:extLst>
      <p:ext uri="{BB962C8B-B14F-4D97-AF65-F5344CB8AC3E}">
        <p14:creationId xmlns:p14="http://schemas.microsoft.com/office/powerpoint/2010/main" val="3806395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038475" cy="466725"/>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970337" y="0"/>
            <a:ext cx="3038475" cy="466725"/>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717550" y="1162050"/>
            <a:ext cx="5575300" cy="31368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01675" y="4473575"/>
            <a:ext cx="5607049" cy="3660775"/>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829675"/>
            <a:ext cx="3038475" cy="466725"/>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970337" y="8829675"/>
            <a:ext cx="3038475" cy="466725"/>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758269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8" name="Shape 88"/>
          <p:cNvSpPr txBox="1">
            <a:spLocks noGrp="1"/>
          </p:cNvSpPr>
          <p:nvPr>
            <p:ph type="body" idx="1"/>
          </p:nvPr>
        </p:nvSpPr>
        <p:spPr>
          <a:xfrm>
            <a:off x="701675" y="4473575"/>
            <a:ext cx="5607049" cy="366077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dirty="0" smtClean="0">
                <a:solidFill>
                  <a:schemeClr val="dk1"/>
                </a:solidFill>
                <a:latin typeface="Calibri"/>
                <a:ea typeface="Calibri"/>
                <a:cs typeface="Calibri"/>
                <a:sym typeface="Calibri"/>
              </a:rPr>
              <a:t>Gretchen</a:t>
            </a:r>
            <a:endParaRPr sz="1200" b="0" i="0" u="none" strike="noStrike" cap="none" dirty="0">
              <a:solidFill>
                <a:schemeClr val="dk1"/>
              </a:solidFill>
              <a:latin typeface="Calibri"/>
              <a:ea typeface="Calibri"/>
              <a:cs typeface="Calibri"/>
              <a:sym typeface="Calibri"/>
            </a:endParaRPr>
          </a:p>
        </p:txBody>
      </p:sp>
      <p:sp>
        <p:nvSpPr>
          <p:cNvPr id="89" name="Shape 89"/>
          <p:cNvSpPr txBox="1">
            <a:spLocks noGrp="1"/>
          </p:cNvSpPr>
          <p:nvPr>
            <p:ph type="sldNum" idx="12"/>
          </p:nvPr>
        </p:nvSpPr>
        <p:spPr>
          <a:xfrm>
            <a:off x="3970337" y="8829675"/>
            <a:ext cx="3038475" cy="466725"/>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65822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smtClean="0">
                <a:solidFill>
                  <a:srgbClr val="FF0000"/>
                </a:solidFill>
              </a:rPr>
              <a:t>Gretchen</a:t>
            </a:r>
          </a:p>
          <a:p>
            <a:endParaRPr lang="en-US" b="1" dirty="0" smtClean="0">
              <a:solidFill>
                <a:srgbClr val="FF0000"/>
              </a:solidFill>
            </a:endParaRPr>
          </a:p>
          <a:p>
            <a:r>
              <a:rPr lang="en-US" b="1" dirty="0" smtClean="0">
                <a:solidFill>
                  <a:srgbClr val="FF0000"/>
                </a:solidFill>
              </a:rPr>
              <a:t>Introductions</a:t>
            </a:r>
            <a:r>
              <a:rPr lang="en-US" dirty="0" smtClean="0">
                <a:solidFill>
                  <a:srgbClr val="FF0000"/>
                </a:solidFill>
              </a:rPr>
              <a:t>:</a:t>
            </a:r>
            <a:r>
              <a:rPr lang="en-US" baseline="0" dirty="0" smtClean="0">
                <a:solidFill>
                  <a:srgbClr val="FF0000"/>
                </a:solidFill>
              </a:rPr>
              <a:t> Me, Shelly, Craig, and Missy</a:t>
            </a:r>
          </a:p>
          <a:p>
            <a:endParaRPr lang="en-US" baseline="0" dirty="0" smtClean="0">
              <a:solidFill>
                <a:srgbClr val="FF0000"/>
              </a:solidFill>
            </a:endParaRPr>
          </a:p>
          <a:p>
            <a:r>
              <a:rPr lang="en-US" b="1" baseline="0" dirty="0" smtClean="0">
                <a:solidFill>
                  <a:srgbClr val="FF0000"/>
                </a:solidFill>
              </a:rPr>
              <a:t>Housekeeping</a:t>
            </a:r>
            <a:r>
              <a:rPr lang="en-US" baseline="0" dirty="0" smtClean="0">
                <a:solidFill>
                  <a:srgbClr val="FF0000"/>
                </a:solidFill>
              </a:rPr>
              <a:t>:</a:t>
            </a:r>
          </a:p>
          <a:p>
            <a:r>
              <a:rPr lang="en-US" baseline="0" dirty="0" smtClean="0">
                <a:solidFill>
                  <a:srgbClr val="FF0000"/>
                </a:solidFill>
              </a:rPr>
              <a:t>We will mute you to start but you can unmute yourself if you have a question, or choose the raise your hand feature</a:t>
            </a:r>
          </a:p>
          <a:p>
            <a:r>
              <a:rPr lang="en-US" baseline="0" dirty="0" smtClean="0">
                <a:solidFill>
                  <a:srgbClr val="FF0000"/>
                </a:solidFill>
              </a:rPr>
              <a:t>We will record this session and make the recording and the PPT deck available after</a:t>
            </a:r>
          </a:p>
          <a:p>
            <a:r>
              <a:rPr lang="en-US" baseline="0" dirty="0" smtClean="0">
                <a:solidFill>
                  <a:srgbClr val="FF0000"/>
                </a:solidFill>
              </a:rPr>
              <a:t>We’ll email a feedback survey around after the session which will only take a few minutes and we would value your responses</a:t>
            </a:r>
          </a:p>
          <a:p>
            <a:endParaRPr lang="en-US" baseline="0" dirty="0" smtClean="0">
              <a:solidFill>
                <a:srgbClr val="FF0000"/>
              </a:solidFill>
            </a:endParaRPr>
          </a:p>
          <a:p>
            <a:r>
              <a:rPr lang="en-US" baseline="0" dirty="0" smtClean="0">
                <a:solidFill>
                  <a:srgbClr val="FF0000"/>
                </a:solidFill>
              </a:rPr>
              <a:t>Turn Camera’s on</a:t>
            </a:r>
          </a:p>
          <a:p>
            <a:r>
              <a:rPr lang="en-US" baseline="0" dirty="0" smtClean="0">
                <a:solidFill>
                  <a:srgbClr val="FF0000"/>
                </a:solidFill>
              </a:rPr>
              <a:t>Change your name to say “Dept and Name”</a:t>
            </a:r>
          </a:p>
          <a:p>
            <a:r>
              <a:rPr lang="en-US" baseline="0" dirty="0" smtClean="0">
                <a:solidFill>
                  <a:srgbClr val="FF0000"/>
                </a:solidFill>
              </a:rPr>
              <a:t>Use the Chat function to everyone as we will monitor</a:t>
            </a:r>
          </a:p>
          <a:p>
            <a:r>
              <a:rPr lang="en-US" baseline="0" dirty="0" smtClean="0">
                <a:solidFill>
                  <a:srgbClr val="FF0000"/>
                </a:solidFill>
              </a:rPr>
              <a:t>Or Raise Hand feature</a:t>
            </a:r>
          </a:p>
          <a:p>
            <a:endParaRPr lang="en-US" baseline="0" dirty="0" smtClean="0">
              <a:solidFill>
                <a:srgbClr val="FF0000"/>
              </a:solidFill>
            </a:endParaRPr>
          </a:p>
          <a:p>
            <a:endParaRPr lang="en-US" baseline="0" dirty="0" smtClean="0"/>
          </a:p>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9247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p:spPr>
      </p:sp>
      <p:sp>
        <p:nvSpPr>
          <p:cNvPr id="3" name="Notes Placeholder 2"/>
          <p:cNvSpPr>
            <a:spLocks noGrp="1"/>
          </p:cNvSpPr>
          <p:nvPr>
            <p:ph type="body" idx="1"/>
          </p:nvPr>
        </p:nvSpPr>
        <p:spPr/>
        <p:txBody>
          <a:bodyPr/>
          <a:lstStyle/>
          <a:p>
            <a:r>
              <a:rPr lang="en-US" dirty="0" smtClean="0"/>
              <a:t>GH</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0006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GH</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22422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SDS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72399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SDS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32483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SDS</a:t>
            </a:r>
          </a:p>
          <a:p>
            <a:endParaRPr lang="en-US" dirty="0" smtClean="0"/>
          </a:p>
          <a:p>
            <a:r>
              <a:rPr lang="en-US" dirty="0" smtClean="0"/>
              <a:t>Zoom poll question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83357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SDS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35588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CG</a:t>
            </a:r>
          </a:p>
          <a:p>
            <a:endParaRPr lang="en-US" dirty="0" smtClean="0"/>
          </a:p>
          <a:p>
            <a:r>
              <a:rPr lang="en-US" b="1" dirty="0" smtClean="0"/>
              <a:t>This Language comes directly from our Audit Report.</a:t>
            </a:r>
          </a:p>
          <a:p>
            <a:endParaRPr lang="en-US" dirty="0" smtClean="0"/>
          </a:p>
          <a:p>
            <a:r>
              <a:rPr lang="en-US" dirty="0" smtClean="0"/>
              <a:t>Key Points here is that</a:t>
            </a:r>
            <a:endParaRPr lang="en-US" baseline="0" dirty="0" smtClean="0"/>
          </a:p>
          <a:p>
            <a:endParaRPr lang="en-US" baseline="0" dirty="0" smtClean="0"/>
          </a:p>
          <a:p>
            <a:pPr marL="228600" indent="-228600">
              <a:buAutoNum type="arabicPeriod"/>
            </a:pPr>
            <a:r>
              <a:rPr lang="en-US" baseline="0" dirty="0" smtClean="0"/>
              <a:t>UG requires that (1) they perform the audit and (2) assess our compliance with the UG requirements; and </a:t>
            </a:r>
          </a:p>
          <a:p>
            <a:pPr marL="228600" indent="-228600">
              <a:buAutoNum type="arabicPeriod"/>
            </a:pPr>
            <a:r>
              <a:rPr lang="en-US" baseline="0" dirty="0" smtClean="0"/>
              <a:t>“evidence” = Testing our documentation – Which we will be looking at today</a:t>
            </a:r>
            <a:endParaRPr lang="en-US" dirty="0" smtClean="0"/>
          </a:p>
          <a:p>
            <a:endParaRPr lang="en-US" baseline="0" dirty="0" smtClean="0"/>
          </a:p>
          <a:p>
            <a:endParaRPr lang="en-US" baseline="0" dirty="0" smtClean="0"/>
          </a:p>
          <a:p>
            <a:pPr marL="228600" indent="-228600">
              <a:buAutoNum type="arabicPeriod"/>
            </a:pPr>
            <a:r>
              <a:rPr lang="en-US" baseline="0" dirty="0" smtClean="0"/>
              <a:t>Uniform Guidance requires that (1) they perform the audit and (2) assess our compliance with the UG requirements; and </a:t>
            </a:r>
          </a:p>
          <a:p>
            <a:pPr marL="228600" indent="-228600">
              <a:buAutoNum type="arabicPeriod"/>
            </a:pPr>
            <a:r>
              <a:rPr lang="en-US" baseline="0" dirty="0" smtClean="0"/>
              <a:t>Audit is examining evidence to assess our compliance – Testing our documentation.</a:t>
            </a:r>
            <a:endParaRPr lang="en-US"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40399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CG</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smtClean="0"/>
              <a:t>OIG</a:t>
            </a:r>
            <a:r>
              <a:rPr lang="en-US" b="0" u="none" dirty="0" smtClean="0"/>
              <a:t>:  - Oversight division of the federal agency;</a:t>
            </a:r>
            <a:r>
              <a:rPr lang="en-US" b="0" u="none" baseline="0" dirty="0" smtClean="0"/>
              <a:t> investigate fraud, waste, etc.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            [NASA, NSF, DHHS, DOJ]</a:t>
            </a:r>
          </a:p>
          <a:p>
            <a:r>
              <a:rPr lang="en-US" b="0" u="none" baseline="0" dirty="0" smtClean="0"/>
              <a:t>         -  Specific award, all of your awards (NSF data analytics) </a:t>
            </a:r>
          </a:p>
          <a:p>
            <a:r>
              <a:rPr lang="en-US" b="0" u="none" baseline="0" dirty="0" smtClean="0"/>
              <a:t>          </a:t>
            </a:r>
          </a:p>
          <a:p>
            <a:r>
              <a:rPr lang="en-US" b="1" u="sng" baseline="0" dirty="0" smtClean="0"/>
              <a:t>SPONSOR</a:t>
            </a:r>
            <a:r>
              <a:rPr lang="en-US" b="0" u="none" baseline="0" dirty="0" smtClean="0"/>
              <a:t>:  - Federal Agency (ex, DOJ)</a:t>
            </a:r>
          </a:p>
          <a:p>
            <a:r>
              <a:rPr lang="en-US" b="0" u="none" baseline="0" dirty="0" smtClean="0"/>
              <a:t>                    - Specific award, a </a:t>
            </a:r>
            <a:r>
              <a:rPr lang="en-US" b="0" u="none" baseline="0" dirty="0" err="1" smtClean="0"/>
              <a:t>pyament</a:t>
            </a:r>
            <a:r>
              <a:rPr lang="en-US" b="0" u="none" baseline="0" dirty="0" smtClean="0"/>
              <a:t>  	</a:t>
            </a:r>
          </a:p>
          <a:p>
            <a:endParaRPr lang="en-US" b="0" u="none" baseline="0" dirty="0" smtClean="0"/>
          </a:p>
          <a:p>
            <a:r>
              <a:rPr lang="en-US" b="1" u="sng" baseline="0" dirty="0" smtClean="0"/>
              <a:t>PTE</a:t>
            </a:r>
            <a:r>
              <a:rPr lang="en-US" b="0" u="none" baseline="0" dirty="0" smtClean="0"/>
              <a:t>:  [ONR → MIT → BU]</a:t>
            </a:r>
          </a:p>
          <a:p>
            <a:r>
              <a:rPr lang="en-US" b="0" u="none" baseline="0" dirty="0" smtClean="0"/>
              <a:t>          - MIT Desk Review; or	</a:t>
            </a:r>
          </a:p>
          <a:p>
            <a:r>
              <a:rPr lang="en-US" b="0" u="none" baseline="0" dirty="0" smtClean="0"/>
              <a:t>          - ONR audit of MIT (include a review of a BU invoice to MIT)</a:t>
            </a:r>
          </a:p>
          <a:p>
            <a:endParaRPr lang="en-US" b="0" u="none" baseline="0" dirty="0" smtClean="0"/>
          </a:p>
          <a:p>
            <a:r>
              <a:rPr lang="en-US" b="1" u="sng" baseline="0" dirty="0" smtClean="0"/>
              <a:t>IA</a:t>
            </a:r>
            <a:r>
              <a:rPr lang="en-US" b="0" u="none" baseline="0" dirty="0" smtClean="0"/>
              <a:t>:  (PAFO limited role) </a:t>
            </a:r>
          </a:p>
          <a:p>
            <a:r>
              <a:rPr lang="en-US" b="0" u="none" baseline="0" dirty="0" smtClean="0"/>
              <a:t>       - Review a specific process, such as Cost Transfers (University wide); or </a:t>
            </a:r>
          </a:p>
          <a:p>
            <a:r>
              <a:rPr lang="en-US" b="0" u="none" baseline="0" dirty="0" smtClean="0"/>
              <a:t>       - Review a particular Department</a:t>
            </a:r>
          </a:p>
          <a:p>
            <a:r>
              <a:rPr lang="en-US" b="0" u="none" baseline="0" dirty="0" smtClean="0"/>
              <a:t>        </a:t>
            </a:r>
          </a:p>
          <a:p>
            <a:endParaRPr lang="en-US" b="0" u="none" baseline="0" dirty="0" smtClean="0"/>
          </a:p>
          <a:p>
            <a:endParaRPr lang="en-US" b="0" u="none" baseline="0" dirty="0" smtClean="0"/>
          </a:p>
          <a:p>
            <a:r>
              <a:rPr lang="en-US" b="0" u="none" baseline="0" dirty="0" smtClean="0"/>
              <a:t>	</a:t>
            </a:r>
            <a:endParaRPr lang="en-US" b="1" u="sng"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19687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CG</a:t>
            </a:r>
          </a:p>
          <a:p>
            <a:endParaRPr lang="en-US" dirty="0" smtClean="0"/>
          </a:p>
          <a:p>
            <a:r>
              <a:rPr lang="en-US" b="1" dirty="0" smtClean="0"/>
              <a:t>Next few slides</a:t>
            </a:r>
            <a:r>
              <a:rPr lang="en-US" b="1" baseline="0" dirty="0" smtClean="0"/>
              <a:t> look at the Audit Cycle</a:t>
            </a:r>
            <a:endParaRPr lang="en-US" b="1"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6521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CG</a:t>
            </a:r>
          </a:p>
          <a:p>
            <a:endParaRPr lang="en-US"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0603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indent="0">
              <a:lnSpc>
                <a:spcPct val="107000"/>
              </a:lnSpc>
              <a:buFont typeface="Arial" panose="020B0604020202020204" pitchFamily="34" charset="0"/>
              <a:buNone/>
            </a:pP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CG</a:t>
            </a:r>
          </a:p>
          <a:p>
            <a:pPr marL="0" indent="0">
              <a:lnSpc>
                <a:spcPct val="107000"/>
              </a:lnSpc>
              <a:buFont typeface="Arial" panose="020B0604020202020204" pitchFamily="34" charset="0"/>
              <a:buNone/>
            </a:pPr>
            <a:endParaRPr lang="en-US" sz="9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1" indent="-342900">
              <a:lnSpc>
                <a:spcPct val="107000"/>
              </a:lnSpc>
              <a:buFont typeface="Arial" panose="020B0604020202020204" pitchFamily="34" charset="0"/>
              <a:buChar char="•"/>
            </a:pP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If Sponsor </a:t>
            </a:r>
            <a:r>
              <a:rPr lang="en-US" sz="1100" i="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audit</a:t>
            </a: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will most likely include a </a:t>
            </a:r>
            <a:r>
              <a:rPr lang="en-US" sz="11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site visit</a:t>
            </a: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will cover both administrative/programmatic and financial aspects </a:t>
            </a:r>
          </a:p>
          <a:p>
            <a:pPr marL="342900" lvl="1" indent="-342900">
              <a:lnSpc>
                <a:spcPct val="107000"/>
              </a:lnSpc>
              <a:buFont typeface="Arial" panose="020B0604020202020204" pitchFamily="34" charset="0"/>
              <a:buChar char="•"/>
            </a:pP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If Sponsor </a:t>
            </a:r>
            <a:r>
              <a:rPr lang="en-US" sz="11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desk review </a:t>
            </a: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no site visit occurs; review is limited to one (1) invoice (covering all expenses included on invoice)</a:t>
            </a:r>
          </a:p>
          <a:p>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p>
          <a:p>
            <a:pPr marL="285750" indent="-285750">
              <a:buFont typeface="Wingdings" panose="05000000000000000000" pitchFamily="2" charset="2"/>
              <a:buChar char="q"/>
            </a:pPr>
            <a:r>
              <a:rPr lang="en-US" sz="11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Administrative:</a:t>
            </a: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includes a review of University policies and procedures (travel, procurement, code of ethics, whistleblower policy, employment policies, Chart of Accounts, University/department organization chart)</a:t>
            </a:r>
          </a:p>
          <a:p>
            <a:pPr marL="0" indent="0">
              <a:buFont typeface="Wingdings" panose="05000000000000000000" pitchFamily="2" charset="2"/>
              <a:buNone/>
            </a:pPr>
            <a:endPar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q"/>
            </a:pPr>
            <a:r>
              <a:rPr lang="en-US" sz="11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Programmatic:</a:t>
            </a: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includes a meeting with the PI, could include a tour of lab facility.  Project Status, issues, budget</a:t>
            </a:r>
            <a:r>
              <a:rPr lang="en-US" sz="1100" baseline="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matters, proper infrastructure in place.</a:t>
            </a:r>
            <a:endPar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buFont typeface="Wingdings" panose="05000000000000000000" pitchFamily="2" charset="2"/>
              <a:buNone/>
            </a:pPr>
            <a:endPar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q"/>
            </a:pPr>
            <a:r>
              <a:rPr lang="en-US" sz="11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Financial</a:t>
            </a: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includes a review of all grant expenditures and Notice of Award</a:t>
            </a:r>
            <a:endParaRPr lang="en-US" sz="1100"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96961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lvl="3" indent="0">
              <a:lnSpc>
                <a:spcPct val="107000"/>
              </a:lnSpc>
              <a:buFont typeface="Arial" panose="020B0604020202020204" pitchFamily="34" charset="0"/>
              <a:buNone/>
            </a:pPr>
            <a:r>
              <a:rPr lang="en-US" sz="19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CG</a:t>
            </a:r>
          </a:p>
          <a:p>
            <a:pPr marL="0" lvl="3" indent="0">
              <a:lnSpc>
                <a:spcPct val="107000"/>
              </a:lnSpc>
              <a:buFont typeface="Arial" panose="020B0604020202020204" pitchFamily="34" charset="0"/>
              <a:buNone/>
            </a:pPr>
            <a:endParaRPr lang="en-US" sz="11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28600" lvl="3" indent="-228600">
              <a:lnSpc>
                <a:spcPct val="107000"/>
              </a:lnSpc>
              <a:buFont typeface="Arial" panose="020B0604020202020204" pitchFamily="34" charset="0"/>
              <a:buAutoNum type="arabicPeriod"/>
            </a:pP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For desk reviews:  PAFO</a:t>
            </a:r>
            <a:r>
              <a:rPr lang="en-US" sz="1100" baseline="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provides the same GL report and support for </a:t>
            </a:r>
            <a:r>
              <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all invoice expenses.</a:t>
            </a:r>
          </a:p>
          <a:p>
            <a:pPr marL="0" lvl="3" indent="0">
              <a:lnSpc>
                <a:spcPct val="107000"/>
              </a:lnSpc>
              <a:buFont typeface="Arial" panose="020B0604020202020204" pitchFamily="34" charset="0"/>
              <a:buNone/>
            </a:pPr>
            <a:endPar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lvl="3" indent="0">
              <a:lnSpc>
                <a:spcPct val="107000"/>
              </a:lnSpc>
              <a:buFont typeface="Arial" panose="020B0604020202020204" pitchFamily="34" charset="0"/>
              <a:buNone/>
            </a:pPr>
            <a:endParaRPr lang="en-US" sz="11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69142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lvl="3" indent="0">
              <a:lnSpc>
                <a:spcPct val="107000"/>
              </a:lnSpc>
              <a:buFont typeface="Arial" panose="020B0604020202020204" pitchFamily="34" charset="0"/>
              <a:buNone/>
            </a:pPr>
            <a:r>
              <a:rPr lang="en-US" sz="12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CG</a:t>
            </a:r>
          </a:p>
          <a:p>
            <a:pPr marL="0" lvl="3" indent="0">
              <a:lnSpc>
                <a:spcPct val="107000"/>
              </a:lnSpc>
              <a:buFont typeface="Arial" panose="020B0604020202020204" pitchFamily="34" charset="0"/>
              <a:buNone/>
            </a:pPr>
            <a:endParaRPr lang="en-US" sz="12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1200" i="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Example</a:t>
            </a:r>
            <a:r>
              <a:rPr lang="en-US" sz="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from DOJ, “</a:t>
            </a:r>
            <a:r>
              <a:rPr lang="en-US" sz="12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Issues for Resolution.</a:t>
            </a:r>
            <a:r>
              <a:rPr lang="en-US" sz="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We successfully defended an issue for resolution claiming lack of competitive bidding and an unreasonable hotel charge.</a:t>
            </a:r>
          </a:p>
          <a:p>
            <a:pPr marL="0" lvl="3" indent="0">
              <a:lnSpc>
                <a:spcPct val="107000"/>
              </a:lnSpc>
              <a:buFont typeface="Arial" panose="020B0604020202020204" pitchFamily="34" charset="0"/>
              <a:buNone/>
            </a:pPr>
            <a:endParaRPr lang="en-US" sz="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Programmatic reviews will often come with </a:t>
            </a:r>
            <a:r>
              <a:rPr lang="en-US" sz="12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recommendations</a:t>
            </a:r>
            <a:r>
              <a:rPr lang="en-US" sz="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for the project</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83728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lvl="0"/>
            <a:r>
              <a:rPr lang="en-US" sz="12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CG</a:t>
            </a:r>
          </a:p>
          <a:p>
            <a:pPr lvl="0"/>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lvl="0"/>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1.  PAFO provides expenditures for all 20 grants, from which auditors make individual testing selections.   </a:t>
            </a:r>
            <a:endParaRPr lang="en-US" sz="1200" b="0" dirty="0" smtClean="0">
              <a:solidFill>
                <a:schemeClr val="tx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startAt="2"/>
              <a:tabLst/>
              <a:defRPr/>
            </a:pP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Testing areas include: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salary</a:t>
            </a: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non-salary</a:t>
            </a: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cost transfers</a:t>
            </a: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period of performance</a:t>
            </a: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procurement</a:t>
            </a: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subrecipient monitoring</a:t>
            </a: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key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0" u="sng" dirty="0" smtClean="0">
                <a:solidFill>
                  <a:schemeClr val="tx1"/>
                </a:solidFill>
                <a:latin typeface="Calibri" panose="020F0502020204030204" pitchFamily="34" charset="0"/>
                <a:ea typeface="Calibri" panose="020F0502020204030204" pitchFamily="34" charset="0"/>
                <a:cs typeface="Calibri" panose="020F0502020204030204" pitchFamily="34" charset="0"/>
              </a:rPr>
              <a:t>personnel</a:t>
            </a:r>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en-US" sz="1200" b="0" i="1" dirty="0" smtClean="0">
              <a:solidFill>
                <a:schemeClr val="tx1"/>
              </a:solidFill>
              <a:latin typeface="Calibri" panose="020F0502020204030204" pitchFamily="34" charset="0"/>
              <a:cs typeface="Calibri" panose="020F0502020204030204" pitchFamily="34" charset="0"/>
            </a:endParaRPr>
          </a:p>
          <a:p>
            <a:pPr lvl="0"/>
            <a:r>
              <a:rPr lang="en-US" sz="1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chemeClr val="tx1"/>
              </a:solidFill>
              <a:latin typeface="Calibri" panose="020F0502020204030204" pitchFamily="34" charset="0"/>
              <a:cs typeface="Calibri" panose="020F0502020204030204" pitchFamily="34" charset="0"/>
            </a:endParaRPr>
          </a:p>
          <a:p>
            <a:pPr lvl="0"/>
            <a:endParaRPr lang="en-US" sz="1200" b="0" dirty="0" smtClean="0">
              <a:solidFill>
                <a:schemeClr val="tx1"/>
              </a:solidFill>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69723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SDS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975690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SDS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91230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indent="0">
              <a:lnSpc>
                <a:spcPct val="107000"/>
              </a:lnSpc>
              <a:buFont typeface="Symbol" panose="05050102010706020507" pitchFamily="18" charset="2"/>
              <a:buNone/>
            </a:pPr>
            <a:r>
              <a:rPr lang="en-US" u="none" dirty="0" smtClean="0">
                <a:latin typeface="Calibri" panose="020F0502020204030204" pitchFamily="34" charset="0"/>
                <a:ea typeface="Calibri" panose="020F0502020204030204" pitchFamily="34" charset="0"/>
                <a:cs typeface="Times New Roman" panose="02020603050405020304" pitchFamily="18" charset="0"/>
              </a:rPr>
              <a:t>CG</a:t>
            </a:r>
          </a:p>
          <a:p>
            <a:pPr marL="0" indent="0">
              <a:lnSpc>
                <a:spcPct val="107000"/>
              </a:lnSpc>
              <a:buFont typeface="Symbol" panose="05050102010706020507" pitchFamily="18" charset="2"/>
              <a:buNone/>
            </a:pPr>
            <a:endParaRPr lang="en-US" u="sng" dirty="0" smtClean="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buFont typeface="Symbol" panose="05050102010706020507" pitchFamily="18" charset="2"/>
              <a:buNone/>
            </a:pPr>
            <a:r>
              <a:rPr lang="en-US" b="1" u="none" dirty="0" smtClean="0">
                <a:latin typeface="Calibri" panose="020F0502020204030204" pitchFamily="34" charset="0"/>
                <a:ea typeface="Calibri" panose="020F0502020204030204" pitchFamily="34" charset="0"/>
                <a:cs typeface="Times New Roman" panose="02020603050405020304" pitchFamily="18" charset="0"/>
              </a:rPr>
              <a:t>Evidence</a:t>
            </a:r>
            <a:r>
              <a:rPr lang="en-US" b="1" u="none" baseline="0" dirty="0" smtClean="0">
                <a:latin typeface="Calibri" panose="020F0502020204030204" pitchFamily="34" charset="0"/>
                <a:ea typeface="Calibri" panose="020F0502020204030204" pitchFamily="34" charset="0"/>
                <a:cs typeface="Times New Roman" panose="02020603050405020304" pitchFamily="18" charset="0"/>
              </a:rPr>
              <a:t> of the University’s Compliance…What we provide to the auditor’s</a:t>
            </a:r>
            <a:endParaRPr lang="en-US" b="1" u="none" dirty="0" smtClean="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buFont typeface="Symbol" panose="05050102010706020507" pitchFamily="18" charset="2"/>
              <a:buNone/>
            </a:pPr>
            <a:endParaRPr lang="en-US" u="sng" dirty="0" smtClean="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buFont typeface="Symbol" panose="05050102010706020507" pitchFamily="18" charset="2"/>
              <a:buNone/>
            </a:pPr>
            <a:r>
              <a:rPr lang="en-US" u="sng" dirty="0" smtClean="0">
                <a:latin typeface="Calibri" panose="020F0502020204030204" pitchFamily="34" charset="0"/>
                <a:ea typeface="Calibri" panose="020F0502020204030204" pitchFamily="34" charset="0"/>
                <a:cs typeface="Times New Roman" panose="02020603050405020304" pitchFamily="18" charset="0"/>
              </a:rPr>
              <a:t>Allowable Costs/Cost Principles</a:t>
            </a:r>
            <a:r>
              <a:rPr lang="en-US" u="none" dirty="0" smtClean="0">
                <a:latin typeface="Calibri" panose="020F0502020204030204" pitchFamily="34" charset="0"/>
                <a:ea typeface="Calibri" panose="020F0502020204030204" pitchFamily="34" charset="0"/>
                <a:cs typeface="Times New Roman" panose="02020603050405020304" pitchFamily="18" charset="0"/>
              </a:rPr>
              <a:t>:</a:t>
            </a:r>
            <a:r>
              <a:rPr lang="en-US" u="none" baseline="0" dirty="0" smtClean="0">
                <a:latin typeface="Calibri" panose="020F0502020204030204" pitchFamily="34" charset="0"/>
                <a:ea typeface="Calibri" panose="020F0502020204030204" pitchFamily="34" charset="0"/>
                <a:cs typeface="Times New Roman" panose="02020603050405020304" pitchFamily="18" charset="0"/>
              </a:rPr>
              <a:t> </a:t>
            </a: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The largest testing block.   </a:t>
            </a:r>
          </a:p>
          <a:p>
            <a:pPr lvl="0">
              <a:lnSpc>
                <a:spcPct val="107000"/>
              </a:lnSpc>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endParaRPr lang="en-US" u="sng"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u="sng"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Salary</a:t>
            </a: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Major change in student payroll documentation.  No longer accepting Student Payroll earnings history.</a:t>
            </a:r>
          </a:p>
          <a:p>
            <a:pPr lvl="0">
              <a:lnSpc>
                <a:spcPct val="107000"/>
              </a:lnSpc>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p>
          <a:p>
            <a:pPr lvl="0">
              <a:lnSpc>
                <a:spcPct val="107000"/>
              </a:lnSpc>
            </a:pPr>
            <a:r>
              <a:rPr lang="en-US" u="sng"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Non-salary</a:t>
            </a:r>
            <a:r>
              <a:rPr lang="en-US" u="none"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Documentation</a:t>
            </a:r>
            <a:r>
              <a:rPr lang="en-US" u="none" baseline="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varies </a:t>
            </a: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significantly.  </a:t>
            </a:r>
          </a:p>
          <a:p>
            <a:pPr lvl="0">
              <a:lnSpc>
                <a:spcPct val="107000"/>
              </a:lnSpc>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p>
          <a:p>
            <a:pPr lvl="0">
              <a:lnSpc>
                <a:spcPct val="107000"/>
              </a:lnSpc>
            </a:pPr>
            <a:r>
              <a:rPr lang="en-US" u="sng"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Cost transfers:</a:t>
            </a: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Other side of the transaction</a:t>
            </a:r>
          </a:p>
          <a:p>
            <a:pPr lvl="0">
              <a:lnSpc>
                <a:spcPct val="107000"/>
              </a:lnSpc>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p>
          <a:p>
            <a:pPr lvl="0">
              <a:lnSpc>
                <a:spcPct val="107000"/>
              </a:lnSpc>
            </a:pPr>
            <a:r>
              <a:rPr lang="en-US" u="sng"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Budget-to-Actual</a:t>
            </a: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Auditors are testing (1) The Budget in our system matches NOA; and (2) The Grant is not over spent.</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66391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aseline="0" dirty="0" smtClean="0"/>
              <a:t>Gretchen</a:t>
            </a:r>
          </a:p>
          <a:p>
            <a:endParaRPr lang="en-US" baseline="0" dirty="0" smtClean="0"/>
          </a:p>
          <a:p>
            <a:r>
              <a:rPr lang="en-US" baseline="0" dirty="0" smtClean="0"/>
              <a:t>You will be broken out into groups, open the link that we include in the chat window for the relevant documents and question. You will discuss as a group and then we will bring you back to the main room to review the answer. </a:t>
            </a:r>
          </a:p>
          <a:p>
            <a:endParaRPr lang="en-US" baseline="0" dirty="0" smtClean="0"/>
          </a:p>
          <a:p>
            <a:r>
              <a:rPr lang="en-US" baseline="0" dirty="0" smtClean="0"/>
              <a:t>http://www.bu.edu/researchsupport/2020/09/17/zoom-training-documents/</a:t>
            </a:r>
          </a:p>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558350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aseline="0" dirty="0" smtClean="0"/>
              <a:t>Gretchen</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42350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aseline="0" dirty="0" smtClean="0"/>
              <a:t>Gretchen</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75623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aseline="0" dirty="0" smtClean="0"/>
              <a:t>Gretchen</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12642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aseline="0" dirty="0" smtClean="0"/>
              <a:t>Gretchen</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54767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CG</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547998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aseline="0" dirty="0" smtClean="0"/>
              <a:t>Break out Room</a:t>
            </a:r>
          </a:p>
          <a:p>
            <a:endParaRPr lang="en-US" baseline="0" dirty="0" smtClean="0"/>
          </a:p>
          <a:p>
            <a:r>
              <a:rPr lang="en-US" baseline="0" dirty="0" smtClean="0"/>
              <a:t>Put the Q3 Link in Chat Window </a:t>
            </a:r>
          </a:p>
          <a:p>
            <a:r>
              <a:rPr lang="en-US" baseline="0" dirty="0" smtClean="0"/>
              <a:t>Folks have to open on their computer as link will disappear when we move them to breakout rooms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42246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325642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CG</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444589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90333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344908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lvl="3" indent="0">
              <a:lnSpc>
                <a:spcPct val="107000"/>
              </a:lnSpc>
              <a:buFont typeface="+mj-lt"/>
              <a:buNone/>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MD</a:t>
            </a:r>
          </a:p>
          <a:p>
            <a:pPr marL="342900" lvl="3" indent="-342900">
              <a:lnSpc>
                <a:spcPct val="107000"/>
              </a:lnSpc>
              <a:buFont typeface="+mj-lt"/>
              <a:buAutoNum type="arabicPeriod"/>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For Letter of Credit draws - pull copies of draw requests noting signature of preparer and approver, tie payment from government to bank statements, show GL support showing the recording of cash received.</a:t>
            </a:r>
          </a:p>
          <a:p>
            <a:pPr marL="342900" lvl="3" indent="-342900">
              <a:lnSpc>
                <a:spcPct val="107000"/>
              </a:lnSpc>
              <a:buFont typeface="+mj-lt"/>
              <a:buAutoNum type="arabicPeriod"/>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For all accounts regardless of how we receive the money - Auditors test that the expense was paid for before it was drawn or invoiced.  We pull the GL support showing the posting date of the expense, the payment date and either a copy of the check or of the bank statement proving that the expense was paid.  </a:t>
            </a:r>
          </a:p>
          <a:p>
            <a:pPr marL="342900" lvl="3" indent="-342900">
              <a:lnSpc>
                <a:spcPct val="107000"/>
              </a:lnSpc>
              <a:buFont typeface="+mj-lt"/>
              <a:buAutoNum type="arabicPeriod"/>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For Advance billing accounts – provide award agreement and copies of any payments received during the fiscal year.  Also tie payments to bank deposit.</a:t>
            </a:r>
          </a:p>
          <a:p>
            <a:pPr marL="342900" lvl="3" indent="-342900">
              <a:lnSpc>
                <a:spcPct val="107000"/>
              </a:lnSpc>
              <a:buFont typeface="+mj-lt"/>
              <a:buAutoNum type="arabicPeriod"/>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Provide the interest calculation worksheet in order to determine if calculation is being performed and funds are being returned properly.</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32912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Missy </a:t>
            </a:r>
          </a:p>
          <a:p>
            <a:endParaRPr lang="en-US" dirty="0" smtClean="0"/>
          </a:p>
          <a:p>
            <a:r>
              <a:rPr lang="en-US" dirty="0" smtClean="0"/>
              <a:t>Statuses are important</a:t>
            </a:r>
            <a:r>
              <a:rPr lang="en-US" baseline="0" dirty="0" smtClean="0"/>
              <a:t> as an audit can occur on any status, even a Closed one.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975780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lvl="3" indent="0">
              <a:lnSpc>
                <a:spcPct val="107000"/>
              </a:lnSpc>
              <a:buFont typeface="+mj-lt"/>
              <a:buNone/>
            </a:pPr>
            <a:r>
              <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Missy</a:t>
            </a:r>
            <a:endParaRPr lang="en-US"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458242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CG</a:t>
            </a:r>
          </a:p>
          <a:p>
            <a:endParaRPr lang="en-US" dirty="0" smtClean="0"/>
          </a:p>
          <a:p>
            <a:r>
              <a:rPr lang="en-US" smtClean="0"/>
              <a:t>We get</a:t>
            </a:r>
            <a:r>
              <a:rPr lang="en-US" baseline="0" smtClean="0"/>
              <a:t> </a:t>
            </a:r>
            <a:r>
              <a:rPr lang="en-US" baseline="0" dirty="0" smtClean="0"/>
              <a:t>these documents from Procurement</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104163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Gretchen</a:t>
            </a:r>
            <a:endParaRPr lang="en-US" dirty="0" smtClean="0"/>
          </a:p>
          <a:p>
            <a:endParaRPr lang="en-US" dirty="0" smtClean="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36219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MD</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11721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Craig</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505815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53832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48449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691829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72001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831850" y="1709743"/>
            <a:ext cx="10515599" cy="2852737"/>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1" name="Shape 31"/>
          <p:cNvSpPr txBox="1">
            <a:spLocks noGrp="1"/>
          </p:cNvSpPr>
          <p:nvPr>
            <p:ph type="body" idx="1"/>
          </p:nvPr>
        </p:nvSpPr>
        <p:spPr>
          <a:xfrm>
            <a:off x="831850" y="4589469"/>
            <a:ext cx="10515599" cy="1500187"/>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rgbClr val="888888"/>
              </a:buClr>
              <a:buFont typeface="Arial"/>
              <a:buNone/>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2" name="Shape 32"/>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3" name="Shape 33"/>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4" name="Shape 34"/>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7" name="Shape 37"/>
          <p:cNvSpPr txBox="1">
            <a:spLocks noGrp="1"/>
          </p:cNvSpPr>
          <p:nvPr>
            <p:ph type="body" idx="1"/>
          </p:nvPr>
        </p:nvSpPr>
        <p:spPr>
          <a:xfrm>
            <a:off x="838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body" idx="2"/>
          </p:nvPr>
        </p:nvSpPr>
        <p:spPr>
          <a:xfrm>
            <a:off x="6172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0" name="Shape 40"/>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1" name="Shape 41"/>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1"/>
        <p:cNvGrpSpPr/>
        <p:nvPr/>
      </p:nvGrpSpPr>
      <p:grpSpPr>
        <a:xfrm>
          <a:off x="0" y="0"/>
          <a:ext cx="0" cy="0"/>
          <a:chOff x="0" y="0"/>
          <a:chExt cx="0" cy="0"/>
        </a:xfrm>
      </p:grpSpPr>
      <p:sp>
        <p:nvSpPr>
          <p:cNvPr id="52" name="Shape 52"/>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3" name="Shape 53"/>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4" name="Shape 54"/>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5" name="Shape 55"/>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2" name="Shape 62"/>
          <p:cNvSpPr txBox="1">
            <a:spLocks noGrp="1"/>
          </p:cNvSpPr>
          <p:nvPr>
            <p:ph type="body" idx="1"/>
          </p:nvPr>
        </p:nvSpPr>
        <p:spPr>
          <a:xfrm>
            <a:off x="5183187" y="987430"/>
            <a:ext cx="6172199" cy="4873624"/>
          </a:xfrm>
          <a:prstGeom prst="rect">
            <a:avLst/>
          </a:prstGeom>
          <a:noFill/>
          <a:ln>
            <a:noFill/>
          </a:ln>
        </p:spPr>
        <p:txBody>
          <a:bodyPr lIns="91425" tIns="91425" rIns="91425" bIns="91425" anchor="t" anchorCtr="0"/>
          <a:lstStyle>
            <a:lvl1pPr marL="228600" marR="0" lvl="0" indent="-25400" algn="l" rtl="0">
              <a:lnSpc>
                <a:spcPct val="90000"/>
              </a:lnSpc>
              <a:spcBef>
                <a:spcPts val="100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body" idx="2"/>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5" name="Shape 65"/>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6" name="Shape 66"/>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9" name="Shape 69"/>
          <p:cNvSpPr>
            <a:spLocks noGrp="1"/>
          </p:cNvSpPr>
          <p:nvPr>
            <p:ph type="pic" idx="2"/>
          </p:nvPr>
        </p:nvSpPr>
        <p:spPr>
          <a:xfrm>
            <a:off x="5183187" y="987430"/>
            <a:ext cx="6172199" cy="4873624"/>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70" name="Shape 70"/>
          <p:cNvSpPr txBox="1">
            <a:spLocks noGrp="1"/>
          </p:cNvSpPr>
          <p:nvPr>
            <p:ph type="body" idx="1"/>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2" name="Shape 72"/>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3" name="Shape 73"/>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body" idx="1"/>
          </p:nvPr>
        </p:nvSpPr>
        <p:spPr>
          <a:xfrm rot="5400000">
            <a:off x="3920331" y="-1256505"/>
            <a:ext cx="4351338" cy="105155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8" name="Shape 78"/>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9" name="Shape 7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0"/>
        <p:cNvGrpSpPr/>
        <p:nvPr/>
      </p:nvGrpSpPr>
      <p:grpSpPr>
        <a:xfrm>
          <a:off x="0" y="0"/>
          <a:ext cx="0" cy="0"/>
          <a:chOff x="0" y="0"/>
          <a:chExt cx="0" cy="0"/>
        </a:xfrm>
      </p:grpSpPr>
      <p:sp>
        <p:nvSpPr>
          <p:cNvPr id="81" name="Shape 81"/>
          <p:cNvSpPr txBox="1">
            <a:spLocks noGrp="1"/>
          </p:cNvSpPr>
          <p:nvPr>
            <p:ph type="title"/>
          </p:nvPr>
        </p:nvSpPr>
        <p:spPr>
          <a:xfrm rot="5400000">
            <a:off x="7133433" y="1956594"/>
            <a:ext cx="5811838" cy="2628899"/>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2" name="Shape 82"/>
          <p:cNvSpPr txBox="1">
            <a:spLocks noGrp="1"/>
          </p:cNvSpPr>
          <p:nvPr>
            <p:ph type="body" idx="1"/>
          </p:nvPr>
        </p:nvSpPr>
        <p:spPr>
          <a:xfrm rot="5400000">
            <a:off x="1799434" y="-596105"/>
            <a:ext cx="5811838" cy="77342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4" name="Shape 84"/>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5" name="Shape 85"/>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2511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914400" y="1122362"/>
            <a:ext cx="10363200" cy="2387600"/>
          </a:xfrm>
          <a:prstGeom prst="rect">
            <a:avLst/>
          </a:prstGeom>
          <a:noFill/>
          <a:ln>
            <a:noFill/>
          </a:ln>
        </p:spPr>
        <p:txBody>
          <a:bodyPr lIns="91425" tIns="91425" rIns="91425" bIns="91425" anchor="b" anchorCtr="0"/>
          <a:lstStyle>
            <a:lvl1pPr marL="0" marR="0" lvl="0" indent="0" algn="ctr"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subTitle" idx="1"/>
          </p:nvPr>
        </p:nvSpPr>
        <p:spPr>
          <a:xfrm>
            <a:off x="1524000" y="3602037"/>
            <a:ext cx="9144000" cy="1655761"/>
          </a:xfrm>
          <a:prstGeom prst="rect">
            <a:avLst/>
          </a:prstGeom>
          <a:noFill/>
          <a:ln>
            <a:noFill/>
          </a:ln>
        </p:spPr>
        <p:txBody>
          <a:bodyPr lIns="91425" tIns="91425" rIns="91425" bIns="91425" anchor="t" anchorCtr="0"/>
          <a:lstStyle>
            <a:lvl1pPr marL="0" marR="0" lvl="0" indent="0" algn="ctr"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buClr>
                <a:schemeClr val="dk1"/>
              </a:buClr>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19" name="Shape 19"/>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0" name="Shape 20"/>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b="0" i="0" u="none" strike="noStrike" cap="none">
                <a:solidFill>
                  <a:srgbClr val="888888"/>
                </a:solidFill>
                <a:latin typeface="Calibri"/>
                <a:ea typeface="Calibri"/>
                <a:cs typeface="Calibri"/>
                <a:sym typeface="Calibri"/>
              </a:rPr>
              <a:t>‹#›</a:t>
            </a:fld>
            <a:endParaRPr lang="en-US" sz="1800" b="0" i="0" u="none" strike="noStrike" cap="none"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31039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3" name="Shape 23"/>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5" name="Shape 25"/>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6" name="Shape 26"/>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880481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Shape 12"/>
          <p:cNvSpPr/>
          <p:nvPr/>
        </p:nvSpPr>
        <p:spPr>
          <a:xfrm>
            <a:off x="0" y="6042062"/>
            <a:ext cx="12192000" cy="825208"/>
          </a:xfrm>
          <a:prstGeom prst="rect">
            <a:avLst/>
          </a:prstGeom>
          <a:solidFill>
            <a:srgbClr val="201B1B"/>
          </a:soli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dirty="0">
              <a:solidFill>
                <a:schemeClr val="lt1"/>
              </a:solidFill>
              <a:latin typeface="Calibri"/>
              <a:ea typeface="Calibri"/>
              <a:cs typeface="Calibri"/>
              <a:sym typeface="Calibri"/>
            </a:endParaRPr>
          </a:p>
        </p:txBody>
      </p:sp>
      <p:pic>
        <p:nvPicPr>
          <p:cNvPr id="13" name="Shape 13" descr="Research Logo.png"/>
          <p:cNvPicPr preferRelativeResize="0"/>
          <p:nvPr/>
        </p:nvPicPr>
        <p:blipFill rotWithShape="1">
          <a:blip r:embed="rId12">
            <a:alphaModFix/>
          </a:blip>
          <a:srcRect/>
          <a:stretch/>
        </p:blipFill>
        <p:spPr>
          <a:xfrm>
            <a:off x="293042" y="6236050"/>
            <a:ext cx="1470630" cy="395231"/>
          </a:xfrm>
          <a:prstGeom prst="rect">
            <a:avLst/>
          </a:prstGeom>
          <a:noFill/>
          <a:ln>
            <a:noFill/>
          </a:ln>
        </p:spPr>
      </p:pic>
      <p:pic>
        <p:nvPicPr>
          <p:cNvPr id="14" name="Shape 14" descr="bu_logo.gif"/>
          <p:cNvPicPr preferRelativeResize="0"/>
          <p:nvPr/>
        </p:nvPicPr>
        <p:blipFill rotWithShape="1">
          <a:blip r:embed="rId13">
            <a:alphaModFix/>
          </a:blip>
          <a:srcRect/>
          <a:stretch/>
        </p:blipFill>
        <p:spPr>
          <a:xfrm>
            <a:off x="10725281" y="6189148"/>
            <a:ext cx="1175537" cy="52479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1" r:id="rId1"/>
    <p:sldLayoutId id="2147483652" r:id="rId2"/>
    <p:sldLayoutId id="2147483654" r:id="rId3"/>
    <p:sldLayoutId id="2147483656" r:id="rId4"/>
    <p:sldLayoutId id="2147483657" r:id="rId5"/>
    <p:sldLayoutId id="2147483658" r:id="rId6"/>
    <p:sldLayoutId id="2147483659" r:id="rId7"/>
    <p:sldLayoutId id="2147483661" r:id="rId8"/>
    <p:sldLayoutId id="2147483662" r:id="rId9"/>
    <p:sldLayoutId id="2147483663"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8.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4.gi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hyperlink" Target="https://www.bu.edu/policies/record-retention/" TargetMode="External"/><Relationship Id="rId4" Type="http://schemas.openxmlformats.org/officeDocument/2006/relationships/hyperlink" Target="https://www.bu.edu/policies/record-retention-table/"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mailto:cgerome@bu.edu" TargetMode="External"/><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2.jpg"/></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2" name="Shape 92"/>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a:t>
            </a:fld>
            <a:endParaRPr lang="en-US" sz="1800" dirty="0">
              <a:solidFill>
                <a:srgbClr val="888888"/>
              </a:solidFill>
              <a:latin typeface="Calibri"/>
              <a:ea typeface="Calibri"/>
              <a:cs typeface="Calibri"/>
              <a:sym typeface="Calibri"/>
            </a:endParaRPr>
          </a:p>
        </p:txBody>
      </p:sp>
      <p:pic>
        <p:nvPicPr>
          <p:cNvPr id="4" name="Picture 3" descr="Effort - Handwriting 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1300" y="1477127"/>
            <a:ext cx="6824613" cy="4549742"/>
          </a:xfrm>
          <a:prstGeom prst="rect">
            <a:avLst/>
          </a:prstGeom>
        </p:spPr>
      </p:pic>
      <p:sp>
        <p:nvSpPr>
          <p:cNvPr id="91" name="Shape 91"/>
          <p:cNvSpPr txBox="1">
            <a:spLocks noGrp="1"/>
          </p:cNvSpPr>
          <p:nvPr>
            <p:ph type="subTitle" idx="1"/>
          </p:nvPr>
        </p:nvSpPr>
        <p:spPr>
          <a:xfrm>
            <a:off x="1989053" y="2853206"/>
            <a:ext cx="5465149" cy="1967269"/>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chemeClr val="dk1"/>
              </a:buClr>
              <a:buSzPct val="25000"/>
              <a:buFont typeface="Arial"/>
              <a:buNone/>
            </a:pPr>
            <a:endParaRPr sz="4400" b="1" i="0" u="none" strike="noStrike" cap="none" dirty="0">
              <a:solidFill>
                <a:srgbClr val="767171"/>
              </a:solidFill>
              <a:latin typeface="Calibri"/>
              <a:ea typeface="Calibri"/>
              <a:cs typeface="Calibri"/>
              <a:sym typeface="Calibri"/>
            </a:endParaRPr>
          </a:p>
          <a:p>
            <a:pPr marL="0" marR="0" lvl="0" indent="0" algn="ctr" rtl="0">
              <a:lnSpc>
                <a:spcPct val="90000"/>
              </a:lnSpc>
              <a:spcBef>
                <a:spcPts val="1000"/>
              </a:spcBef>
              <a:spcAft>
                <a:spcPts val="0"/>
              </a:spcAft>
              <a:buClr>
                <a:srgbClr val="767171"/>
              </a:buClr>
              <a:buSzPct val="25000"/>
              <a:buFont typeface="Arial"/>
              <a:buNone/>
            </a:pPr>
            <a:r>
              <a:rPr lang="en-US" sz="6600" b="1" dirty="0" smtClean="0">
                <a:solidFill>
                  <a:srgbClr val="767171"/>
                </a:solidFill>
              </a:rPr>
              <a:t>Revealed</a:t>
            </a:r>
          </a:p>
          <a:p>
            <a:pPr marL="0" marR="0" lvl="0" indent="0" algn="ctr" rtl="0">
              <a:lnSpc>
                <a:spcPct val="90000"/>
              </a:lnSpc>
              <a:spcBef>
                <a:spcPts val="1000"/>
              </a:spcBef>
              <a:spcAft>
                <a:spcPts val="0"/>
              </a:spcAft>
              <a:buClr>
                <a:srgbClr val="767171"/>
              </a:buClr>
              <a:buSzPct val="25000"/>
              <a:buFont typeface="Arial"/>
              <a:buNone/>
            </a:pPr>
            <a:endParaRPr lang="en-US" sz="4400" b="1" i="0" u="none" strike="noStrike" cap="none" dirty="0">
              <a:solidFill>
                <a:schemeClr val="tx1"/>
              </a:solidFill>
              <a:latin typeface="Calibri"/>
              <a:ea typeface="Calibri"/>
              <a:cs typeface="Calibri"/>
              <a:sym typeface="Calibri"/>
            </a:endParaRPr>
          </a:p>
          <a:p>
            <a:pPr marL="0" marR="0" lvl="0" indent="0" algn="ctr" rtl="0">
              <a:lnSpc>
                <a:spcPct val="90000"/>
              </a:lnSpc>
              <a:spcBef>
                <a:spcPts val="1000"/>
              </a:spcBef>
              <a:spcAft>
                <a:spcPts val="0"/>
              </a:spcAft>
              <a:buClr>
                <a:srgbClr val="767171"/>
              </a:buClr>
              <a:buSzPct val="25000"/>
              <a:buFont typeface="Arial"/>
              <a:buNone/>
            </a:pPr>
            <a:endParaRPr lang="en-US" sz="2000" b="0" i="0" u="none" strike="noStrike" cap="none" dirty="0">
              <a:solidFill>
                <a:srgbClr val="767171"/>
              </a:solidFill>
              <a:latin typeface="Calibri"/>
              <a:ea typeface="Calibri"/>
              <a:cs typeface="Calibri"/>
              <a:sym typeface="Calibri"/>
            </a:endParaRPr>
          </a:p>
        </p:txBody>
      </p:sp>
      <p:sp>
        <p:nvSpPr>
          <p:cNvPr id="2" name="Rectangle 1"/>
          <p:cNvSpPr/>
          <p:nvPr/>
        </p:nvSpPr>
        <p:spPr>
          <a:xfrm>
            <a:off x="3021874" y="1942011"/>
            <a:ext cx="5320937" cy="10885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2811" y="1942011"/>
            <a:ext cx="966652" cy="101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132364" y="2172028"/>
            <a:ext cx="2714205" cy="1323439"/>
          </a:xfrm>
          <a:prstGeom prst="rect">
            <a:avLst/>
          </a:prstGeom>
          <a:noFill/>
        </p:spPr>
        <p:txBody>
          <a:bodyPr wrap="none" rtlCol="0">
            <a:spAutoFit/>
          </a:bodyPr>
          <a:lstStyle/>
          <a:p>
            <a:r>
              <a:rPr lang="en-US" sz="8000" dirty="0" smtClean="0">
                <a:solidFill>
                  <a:srgbClr val="76A6F0"/>
                </a:solidFill>
                <a:latin typeface="Open Sans" panose="020B0606030504020204" pitchFamily="34" charset="0"/>
                <a:ea typeface="Open Sans" panose="020B0606030504020204" pitchFamily="34" charset="0"/>
                <a:cs typeface="Open Sans" panose="020B0606030504020204" pitchFamily="34" charset="0"/>
              </a:rPr>
              <a:t>Audit</a:t>
            </a:r>
            <a:endParaRPr lang="en-US" sz="8000" dirty="0">
              <a:solidFill>
                <a:srgbClr val="76A6F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ounded Rectangle 4"/>
          <p:cNvSpPr/>
          <p:nvPr/>
        </p:nvSpPr>
        <p:spPr>
          <a:xfrm>
            <a:off x="8643255" y="2968535"/>
            <a:ext cx="178529" cy="62048"/>
          </a:xfrm>
          <a:prstGeom prst="roundRect">
            <a:avLst/>
          </a:prstGeom>
          <a:solidFill>
            <a:srgbClr val="EAB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89958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Zoom Webinar Etiquette</a:t>
            </a:r>
            <a:endParaRPr lang="en-US" dirty="0"/>
          </a:p>
        </p:txBody>
      </p:sp>
      <p:sp>
        <p:nvSpPr>
          <p:cNvPr id="3" name="Content Placeholder 2"/>
          <p:cNvSpPr>
            <a:spLocks noGrp="1"/>
          </p:cNvSpPr>
          <p:nvPr>
            <p:ph idx="1"/>
          </p:nvPr>
        </p:nvSpPr>
        <p:spPr>
          <a:xfrm>
            <a:off x="838200" y="1686574"/>
            <a:ext cx="8412364" cy="4351338"/>
          </a:xfrm>
        </p:spPr>
        <p:txBody>
          <a:bodyPr/>
          <a:lstStyle/>
          <a:p>
            <a:r>
              <a:rPr lang="en-US" sz="3200" dirty="0" smtClean="0"/>
              <a:t> Participants are muted, to speak unmute and let us know who is talking</a:t>
            </a:r>
          </a:p>
          <a:p>
            <a:r>
              <a:rPr lang="en-US" sz="3200" dirty="0"/>
              <a:t> </a:t>
            </a:r>
            <a:r>
              <a:rPr lang="en-US" sz="3200" dirty="0" smtClean="0"/>
              <a:t>Also utilize the raise hand feature or chat window for questions or comments</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a:t>
            </a:fld>
            <a:endParaRPr lang="en-US" sz="1800" dirty="0">
              <a:solidFill>
                <a:srgbClr val="888888"/>
              </a:solidFill>
              <a:latin typeface="Calibri"/>
              <a:ea typeface="Calibri"/>
              <a:cs typeface="Calibri"/>
              <a:sym typeface="Calibri"/>
            </a:endParaRPr>
          </a:p>
        </p:txBody>
      </p:sp>
      <p:pic>
        <p:nvPicPr>
          <p:cNvPr id="8" name="Picture 7"/>
          <p:cNvPicPr>
            <a:picLocks noChangeAspect="1"/>
          </p:cNvPicPr>
          <p:nvPr/>
        </p:nvPicPr>
        <p:blipFill>
          <a:blip r:embed="rId3"/>
          <a:stretch>
            <a:fillRect/>
          </a:stretch>
        </p:blipFill>
        <p:spPr>
          <a:xfrm>
            <a:off x="9412619" y="1411357"/>
            <a:ext cx="1139160" cy="958341"/>
          </a:xfrm>
          <a:prstGeom prst="rect">
            <a:avLst/>
          </a:prstGeom>
        </p:spPr>
      </p:pic>
      <p:pic>
        <p:nvPicPr>
          <p:cNvPr id="9" name="Picture 8"/>
          <p:cNvPicPr>
            <a:picLocks noChangeAspect="1"/>
          </p:cNvPicPr>
          <p:nvPr/>
        </p:nvPicPr>
        <p:blipFill>
          <a:blip r:embed="rId4"/>
          <a:stretch>
            <a:fillRect/>
          </a:stretch>
        </p:blipFill>
        <p:spPr>
          <a:xfrm>
            <a:off x="9437638" y="3814079"/>
            <a:ext cx="1114142" cy="1254876"/>
          </a:xfrm>
          <a:prstGeom prst="rect">
            <a:avLst/>
          </a:prstGeom>
        </p:spPr>
      </p:pic>
      <p:pic>
        <p:nvPicPr>
          <p:cNvPr id="10" name="Picture 9"/>
          <p:cNvPicPr>
            <a:picLocks noChangeAspect="1"/>
          </p:cNvPicPr>
          <p:nvPr/>
        </p:nvPicPr>
        <p:blipFill>
          <a:blip r:embed="rId5"/>
          <a:stretch>
            <a:fillRect/>
          </a:stretch>
        </p:blipFill>
        <p:spPr>
          <a:xfrm>
            <a:off x="9412619" y="2582771"/>
            <a:ext cx="1123251" cy="1005014"/>
          </a:xfrm>
          <a:prstGeom prst="rect">
            <a:avLst/>
          </a:prstGeom>
        </p:spPr>
      </p:pic>
    </p:spTree>
    <p:extLst>
      <p:ext uri="{BB962C8B-B14F-4D97-AF65-F5344CB8AC3E}">
        <p14:creationId xmlns:p14="http://schemas.microsoft.com/office/powerpoint/2010/main" val="3364103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176" y="534812"/>
            <a:ext cx="3870664" cy="714524"/>
          </a:xfrm>
        </p:spPr>
        <p:txBody>
          <a:bodyPr/>
          <a:lstStyle/>
          <a:p>
            <a:pPr algn="ctr"/>
            <a:r>
              <a:rPr lang="en-US" sz="3600" dirty="0" smtClean="0">
                <a:latin typeface="Open Sans" panose="020B0606030504020204" pitchFamily="34" charset="0"/>
                <a:ea typeface="Open Sans" panose="020B0606030504020204" pitchFamily="34" charset="0"/>
                <a:cs typeface="Open Sans" panose="020B0606030504020204" pitchFamily="34" charset="0"/>
              </a:rPr>
              <a:t>Agenda</a:t>
            </a:r>
            <a:endParaRPr lang="en-US" sz="36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2"/>
          <p:cNvSpPr>
            <a:spLocks noGrp="1"/>
          </p:cNvSpPr>
          <p:nvPr>
            <p:ph type="body" idx="1"/>
          </p:nvPr>
        </p:nvSpPr>
        <p:spPr>
          <a:xfrm>
            <a:off x="916645" y="1249336"/>
            <a:ext cx="5066896" cy="3577648"/>
          </a:xfrm>
        </p:spPr>
        <p:txBody>
          <a:bodyPr anchor="ctr"/>
          <a:lstStyle/>
          <a:p>
            <a:pPr lvl="0"/>
            <a:r>
              <a:rPr lang="en-US" dirty="0" smtClean="0"/>
              <a:t> What</a:t>
            </a:r>
            <a:r>
              <a:rPr lang="en-US" dirty="0"/>
              <a:t> </a:t>
            </a:r>
            <a:r>
              <a:rPr lang="en-US" dirty="0" smtClean="0"/>
              <a:t>Audits happen</a:t>
            </a:r>
          </a:p>
          <a:p>
            <a:pPr lvl="0"/>
            <a:r>
              <a:rPr lang="en-US" dirty="0"/>
              <a:t> </a:t>
            </a:r>
            <a:r>
              <a:rPr lang="en-US" dirty="0" smtClean="0"/>
              <a:t>What Auditors look at</a:t>
            </a:r>
          </a:p>
          <a:p>
            <a:pPr lvl="0"/>
            <a:r>
              <a:rPr lang="en-US" dirty="0"/>
              <a:t> </a:t>
            </a:r>
            <a:r>
              <a:rPr lang="en-US" dirty="0" smtClean="0"/>
              <a:t>Compliance categories</a:t>
            </a:r>
          </a:p>
          <a:p>
            <a:pPr marL="0" indent="0">
              <a:buNone/>
            </a:pPr>
            <a:endParaRPr lang="en-US" sz="1800" b="1" dirty="0" smtClean="0">
              <a:solidFill>
                <a:schemeClr val="tx1"/>
              </a:solidFill>
            </a:endParaRP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a:t>
            </a:fld>
            <a:endParaRPr lang="en-US" sz="1800" dirty="0">
              <a:solidFill>
                <a:srgbClr val="888888"/>
              </a:solidFill>
              <a:latin typeface="Calibri"/>
              <a:ea typeface="Calibri"/>
              <a:cs typeface="Calibri"/>
              <a:sym typeface="Calibri"/>
            </a:endParaRPr>
          </a:p>
        </p:txBody>
      </p:sp>
      <p:sp>
        <p:nvSpPr>
          <p:cNvPr id="7" name="Rounded Rectangle 6"/>
          <p:cNvSpPr/>
          <p:nvPr/>
        </p:nvSpPr>
        <p:spPr>
          <a:xfrm>
            <a:off x="730302" y="534812"/>
            <a:ext cx="3870664" cy="714524"/>
          </a:xfrm>
          <a:prstGeom prst="roundRect">
            <a:avLst/>
          </a:prstGeom>
          <a:noFill/>
          <a:ln>
            <a:solidFill>
              <a:schemeClr val="accent5"/>
            </a:solidFill>
            <a:prstDash val="sysDo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ounded Rectangle 7"/>
          <p:cNvSpPr/>
          <p:nvPr/>
        </p:nvSpPr>
        <p:spPr>
          <a:xfrm>
            <a:off x="6496594" y="367645"/>
            <a:ext cx="5437739" cy="5572050"/>
          </a:xfrm>
          <a:prstGeom prst="round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2800" dirty="0" smtClea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Presenters</a:t>
            </a:r>
          </a:p>
          <a:p>
            <a:pPr algn="ctr"/>
            <a:endParaRPr lang="en-US" sz="1600" dirty="0">
              <a:solidFill>
                <a:sysClr val="windowText" lastClr="000000"/>
              </a:solidFill>
              <a:latin typeface="Calibri" panose="020F0502020204030204" pitchFamily="34" charset="0"/>
              <a:cs typeface="Calibri" panose="020F0502020204030204" pitchFamily="34" charset="0"/>
            </a:endParaRPr>
          </a:p>
          <a:p>
            <a:r>
              <a:rPr lang="en-US" sz="2200" b="1" dirty="0">
                <a:solidFill>
                  <a:sysClr val="windowText" lastClr="000000"/>
                </a:solidFill>
                <a:latin typeface="Calibri" panose="020F0502020204030204" pitchFamily="34" charset="0"/>
                <a:cs typeface="Calibri" panose="020F0502020204030204" pitchFamily="34" charset="0"/>
              </a:rPr>
              <a:t>Gretchen Hartigan</a:t>
            </a:r>
            <a:r>
              <a:rPr lang="en-US" sz="2200" dirty="0">
                <a:solidFill>
                  <a:sysClr val="windowText" lastClr="000000"/>
                </a:solidFill>
                <a:latin typeface="Calibri" panose="020F0502020204030204" pitchFamily="34" charset="0"/>
                <a:cs typeface="Calibri" panose="020F0502020204030204" pitchFamily="34" charset="0"/>
              </a:rPr>
              <a:t>, Assistant Vice President, Post Award Financial Operations</a:t>
            </a:r>
          </a:p>
          <a:p>
            <a:endParaRPr lang="en-US" sz="2200" dirty="0">
              <a:solidFill>
                <a:sysClr val="windowText" lastClr="000000"/>
              </a:solidFill>
              <a:latin typeface="Calibri" panose="020F0502020204030204" pitchFamily="34" charset="0"/>
              <a:cs typeface="Calibri" panose="020F0502020204030204" pitchFamily="34" charset="0"/>
            </a:endParaRPr>
          </a:p>
          <a:p>
            <a:r>
              <a:rPr lang="en-US" sz="2200" b="1" dirty="0" smtClean="0">
                <a:solidFill>
                  <a:sysClr val="windowText" lastClr="000000"/>
                </a:solidFill>
                <a:latin typeface="Calibri" panose="020F0502020204030204" pitchFamily="34" charset="0"/>
                <a:cs typeface="Calibri" panose="020F0502020204030204" pitchFamily="34" charset="0"/>
              </a:rPr>
              <a:t>Missy Downs</a:t>
            </a:r>
            <a:r>
              <a:rPr lang="en-US" sz="2200" dirty="0" smtClean="0">
                <a:solidFill>
                  <a:sysClr val="windowText" lastClr="000000"/>
                </a:solidFill>
                <a:latin typeface="Calibri" panose="020F0502020204030204" pitchFamily="34" charset="0"/>
                <a:cs typeface="Calibri" panose="020F0502020204030204" pitchFamily="34" charset="0"/>
              </a:rPr>
              <a:t>, Director, Research Finance and Property Management, PAFO</a:t>
            </a:r>
            <a:endParaRPr lang="en-US" sz="2200" b="1" dirty="0" smtClean="0">
              <a:solidFill>
                <a:sysClr val="windowText" lastClr="000000"/>
              </a:solidFill>
              <a:latin typeface="Calibri" panose="020F0502020204030204" pitchFamily="34" charset="0"/>
              <a:cs typeface="Calibri" panose="020F0502020204030204" pitchFamily="34" charset="0"/>
            </a:endParaRPr>
          </a:p>
          <a:p>
            <a:endParaRPr lang="en-US" sz="2200" b="1" dirty="0" smtClean="0">
              <a:solidFill>
                <a:sysClr val="windowText" lastClr="000000"/>
              </a:solidFill>
              <a:latin typeface="Calibri" panose="020F0502020204030204" pitchFamily="34" charset="0"/>
              <a:cs typeface="Calibri" panose="020F0502020204030204" pitchFamily="34" charset="0"/>
            </a:endParaRPr>
          </a:p>
          <a:p>
            <a:r>
              <a:rPr lang="en-US" sz="2200" b="1" dirty="0" smtClean="0">
                <a:solidFill>
                  <a:sysClr val="windowText" lastClr="000000"/>
                </a:solidFill>
                <a:latin typeface="Calibri" panose="020F0502020204030204" pitchFamily="34" charset="0"/>
                <a:cs typeface="Calibri" panose="020F0502020204030204" pitchFamily="34" charset="0"/>
              </a:rPr>
              <a:t>Craig </a:t>
            </a:r>
            <a:r>
              <a:rPr lang="en-US" sz="2200" b="1" dirty="0">
                <a:solidFill>
                  <a:sysClr val="windowText" lastClr="000000"/>
                </a:solidFill>
                <a:latin typeface="Calibri" panose="020F0502020204030204" pitchFamily="34" charset="0"/>
                <a:cs typeface="Calibri" panose="020F0502020204030204" pitchFamily="34" charset="0"/>
              </a:rPr>
              <a:t>Gerome</a:t>
            </a:r>
            <a:r>
              <a:rPr lang="en-US" sz="2200" dirty="0">
                <a:solidFill>
                  <a:sysClr val="windowText" lastClr="000000"/>
                </a:solidFill>
                <a:latin typeface="Calibri" panose="020F0502020204030204" pitchFamily="34" charset="0"/>
                <a:cs typeface="Calibri" panose="020F0502020204030204" pitchFamily="34" charset="0"/>
              </a:rPr>
              <a:t>, Assistant Director, Compliance, </a:t>
            </a:r>
            <a:r>
              <a:rPr lang="en-US" sz="2200" dirty="0" smtClean="0">
                <a:solidFill>
                  <a:sysClr val="windowText" lastClr="000000"/>
                </a:solidFill>
                <a:latin typeface="Calibri" panose="020F0502020204030204" pitchFamily="34" charset="0"/>
                <a:cs typeface="Calibri" panose="020F0502020204030204" pitchFamily="34" charset="0"/>
              </a:rPr>
              <a:t>PAFO</a:t>
            </a:r>
            <a:endParaRPr lang="en-US" sz="2200" dirty="0">
              <a:solidFill>
                <a:sysClr val="windowText" lastClr="000000"/>
              </a:solidFill>
              <a:latin typeface="Calibri" panose="020F0502020204030204" pitchFamily="34" charset="0"/>
              <a:cs typeface="Calibri" panose="020F0502020204030204" pitchFamily="34" charset="0"/>
            </a:endParaRPr>
          </a:p>
          <a:p>
            <a:endParaRPr lang="en-US" sz="2200" dirty="0">
              <a:solidFill>
                <a:sysClr val="windowText" lastClr="000000"/>
              </a:solidFill>
              <a:latin typeface="Calibri" panose="020F0502020204030204" pitchFamily="34" charset="0"/>
              <a:cs typeface="Calibri" panose="020F0502020204030204" pitchFamily="34" charset="0"/>
            </a:endParaRPr>
          </a:p>
          <a:p>
            <a:r>
              <a:rPr lang="en-US" sz="2200" b="1" dirty="0">
                <a:solidFill>
                  <a:sysClr val="windowText" lastClr="000000"/>
                </a:solidFill>
                <a:latin typeface="Calibri" panose="020F0502020204030204" pitchFamily="34" charset="0"/>
                <a:cs typeface="Calibri" panose="020F0502020204030204" pitchFamily="34" charset="0"/>
              </a:rPr>
              <a:t>Shelly Stewardson</a:t>
            </a:r>
            <a:r>
              <a:rPr lang="en-US" sz="2200" dirty="0">
                <a:solidFill>
                  <a:sysClr val="windowText" lastClr="000000"/>
                </a:solidFill>
                <a:latin typeface="Calibri" panose="020F0502020204030204" pitchFamily="34" charset="0"/>
                <a:cs typeface="Calibri" panose="020F0502020204030204" pitchFamily="34" charset="0"/>
              </a:rPr>
              <a:t>, Director, Research Accounting, </a:t>
            </a:r>
            <a:r>
              <a:rPr lang="en-US" sz="2200" dirty="0" smtClean="0">
                <a:solidFill>
                  <a:sysClr val="windowText" lastClr="000000"/>
                </a:solidFill>
                <a:latin typeface="Calibri" panose="020F0502020204030204" pitchFamily="34" charset="0"/>
                <a:cs typeface="Calibri" panose="020F0502020204030204" pitchFamily="34" charset="0"/>
              </a:rPr>
              <a:t>PAFO</a:t>
            </a:r>
            <a:endParaRPr lang="en-US" sz="2200" b="1" dirty="0">
              <a:solidFill>
                <a:sysClr val="windowText" lastClr="000000"/>
              </a:solidFill>
              <a:latin typeface="Calibri" panose="020F0502020204030204" pitchFamily="34" charset="0"/>
              <a:cs typeface="Calibri" panose="020F0502020204030204" pitchFamily="34" charset="0"/>
            </a:endParaRPr>
          </a:p>
        </p:txBody>
      </p:sp>
      <p:pic>
        <p:nvPicPr>
          <p:cNvPr id="9" name="Picture 8"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916645" y="4385856"/>
            <a:ext cx="1553839" cy="1553839"/>
          </a:xfrm>
          <a:prstGeom prst="rect">
            <a:avLst/>
          </a:prstGeom>
        </p:spPr>
      </p:pic>
      <p:pic>
        <p:nvPicPr>
          <p:cNvPr id="10" name="Picture 9" descr="English: Blue question mark icon based on the linux ..."/>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tretch>
            <a:fillRect/>
          </a:stretch>
        </p:blipFill>
        <p:spPr>
          <a:xfrm>
            <a:off x="2603931" y="4562236"/>
            <a:ext cx="1294301" cy="1294301"/>
          </a:xfrm>
          <a:prstGeom prst="rect">
            <a:avLst/>
          </a:prstGeom>
        </p:spPr>
      </p:pic>
    </p:spTree>
    <p:extLst>
      <p:ext uri="{BB962C8B-B14F-4D97-AF65-F5344CB8AC3E}">
        <p14:creationId xmlns:p14="http://schemas.microsoft.com/office/powerpoint/2010/main" val="5099322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 Same Side Corner Rectangle 20"/>
          <p:cNvSpPr/>
          <p:nvPr/>
        </p:nvSpPr>
        <p:spPr>
          <a:xfrm rot="10800000">
            <a:off x="482668" y="3432"/>
            <a:ext cx="11055502"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482668" y="146352"/>
            <a:ext cx="5035138" cy="638912"/>
          </a:xfrm>
        </p:spPr>
        <p:txBody>
          <a:bodyPr/>
          <a:lstStyle/>
          <a:p>
            <a:r>
              <a:rPr lang="en-US" sz="4000" dirty="0" smtClean="0">
                <a:solidFill>
                  <a:schemeClr val="accent6">
                    <a:lumMod val="75000"/>
                  </a:schemeClr>
                </a:solidFill>
              </a:rPr>
              <a:t>The Goal</a:t>
            </a:r>
            <a:endParaRPr lang="en-US" sz="4000" dirty="0">
              <a:solidFill>
                <a:schemeClr val="accent6">
                  <a:lumMod val="75000"/>
                </a:schemeClr>
              </a:solidFill>
            </a:endParaRP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a:t>
            </a:fld>
            <a:endParaRPr lang="en-US" sz="1800" dirty="0">
              <a:solidFill>
                <a:srgbClr val="888888"/>
              </a:solidFill>
              <a:latin typeface="Calibri"/>
              <a:ea typeface="Calibri"/>
              <a:cs typeface="Calibri"/>
              <a:sym typeface="Calibri"/>
            </a:endParaRPr>
          </a:p>
        </p:txBody>
      </p:sp>
      <p:sp>
        <p:nvSpPr>
          <p:cNvPr id="17" name="Round Same Side Corner Rectangle 16"/>
          <p:cNvSpPr/>
          <p:nvPr/>
        </p:nvSpPr>
        <p:spPr>
          <a:xfrm rot="10800000">
            <a:off x="100614" y="-1"/>
            <a:ext cx="362524"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graphicFrame>
        <p:nvGraphicFramePr>
          <p:cNvPr id="3" name="Diagram 2"/>
          <p:cNvGraphicFramePr/>
          <p:nvPr>
            <p:extLst>
              <p:ext uri="{D42A27DB-BD31-4B8C-83A1-F6EECF244321}">
                <p14:modId xmlns:p14="http://schemas.microsoft.com/office/powerpoint/2010/main" val="754594216"/>
              </p:ext>
            </p:extLst>
          </p:nvPr>
        </p:nvGraphicFramePr>
        <p:xfrm>
          <a:off x="2228931" y="1014383"/>
          <a:ext cx="7753268" cy="45114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179707" y="2727992"/>
            <a:ext cx="1900731" cy="830997"/>
          </a:xfrm>
          <a:prstGeom prst="rect">
            <a:avLst/>
          </a:prstGeom>
          <a:noFill/>
        </p:spPr>
        <p:txBody>
          <a:bodyPr wrap="square" rtlCol="0">
            <a:spAutoFit/>
          </a:bodyPr>
          <a:lstStyle/>
          <a:p>
            <a:r>
              <a:rPr lang="en-US" sz="1600" dirty="0" smtClean="0">
                <a:latin typeface="Architects Daughter" pitchFamily="2" charset="0"/>
                <a:ea typeface="Permanent Marker" panose="02000000000000000000" pitchFamily="2" charset="0"/>
              </a:rPr>
              <a:t>Goal for today: Think like an auditor</a:t>
            </a:r>
            <a:endParaRPr lang="en-US" sz="1600" dirty="0">
              <a:latin typeface="Architects Daughter" pitchFamily="2" charset="0"/>
              <a:ea typeface="Permanent Marker" panose="02000000000000000000" pitchFamily="2" charset="0"/>
            </a:endParaRPr>
          </a:p>
        </p:txBody>
      </p:sp>
      <p:sp>
        <p:nvSpPr>
          <p:cNvPr id="6" name="5-Point Star 5"/>
          <p:cNvSpPr/>
          <p:nvPr/>
        </p:nvSpPr>
        <p:spPr>
          <a:xfrm>
            <a:off x="710985" y="2668466"/>
            <a:ext cx="499443" cy="47502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4359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5</a:t>
            </a:fld>
            <a:endParaRPr lang="en-US" sz="1800" dirty="0">
              <a:solidFill>
                <a:srgbClr val="888888"/>
              </a:solidFill>
              <a:latin typeface="Calibri"/>
              <a:ea typeface="Calibri"/>
              <a:cs typeface="Calibri"/>
              <a:sym typeface="Calibri"/>
            </a:endParaRPr>
          </a:p>
        </p:txBody>
      </p:sp>
      <p:sp>
        <p:nvSpPr>
          <p:cNvPr id="10" name="Round Same Side Corner Rectangle 9"/>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Why it matters</a:t>
            </a:r>
            <a:endParaRPr lang="en-US" sz="4000" dirty="0">
              <a:solidFill>
                <a:schemeClr val="accent6">
                  <a:lumMod val="75000"/>
                </a:schemeClr>
              </a:solidFill>
            </a:endParaRPr>
          </a:p>
        </p:txBody>
      </p:sp>
      <p:sp>
        <p:nvSpPr>
          <p:cNvPr id="12" name="Round Same Side Corner Rectangle 11"/>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6" name="Picture 5"/>
          <p:cNvPicPr>
            <a:picLocks noChangeAspect="1"/>
          </p:cNvPicPr>
          <p:nvPr/>
        </p:nvPicPr>
        <p:blipFill>
          <a:blip r:embed="rId3"/>
          <a:stretch>
            <a:fillRect/>
          </a:stretch>
        </p:blipFill>
        <p:spPr>
          <a:xfrm>
            <a:off x="993400" y="1215523"/>
            <a:ext cx="4583080" cy="4098203"/>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a:off x="6338550" y="1358537"/>
            <a:ext cx="4544099" cy="35401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983743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6</a:t>
            </a:fld>
            <a:endParaRPr lang="en-US" sz="1800" dirty="0">
              <a:solidFill>
                <a:srgbClr val="888888"/>
              </a:solidFill>
              <a:latin typeface="Calibri"/>
              <a:ea typeface="Calibri"/>
              <a:cs typeface="Calibri"/>
              <a:sym typeface="Calibri"/>
            </a:endParaRPr>
          </a:p>
        </p:txBody>
      </p:sp>
      <p:sp>
        <p:nvSpPr>
          <p:cNvPr id="8" name="Round Same Side Corner Rectangle 7"/>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9"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BU Examples</a:t>
            </a:r>
            <a:endParaRPr lang="en-US" sz="4000" dirty="0">
              <a:solidFill>
                <a:schemeClr val="accent6">
                  <a:lumMod val="75000"/>
                </a:schemeClr>
              </a:solidFill>
            </a:endParaRPr>
          </a:p>
        </p:txBody>
      </p:sp>
      <p:sp>
        <p:nvSpPr>
          <p:cNvPr id="10" name="Round Same Side Corner Rectangle 9"/>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TextBox 1"/>
          <p:cNvSpPr txBox="1"/>
          <p:nvPr/>
        </p:nvSpPr>
        <p:spPr>
          <a:xfrm>
            <a:off x="789177" y="1219200"/>
            <a:ext cx="646331" cy="830997"/>
          </a:xfrm>
          <a:prstGeom prst="rect">
            <a:avLst/>
          </a:prstGeom>
          <a:noFill/>
        </p:spPr>
        <p:txBody>
          <a:bodyPr wrap="none" rtlCol="0">
            <a:spAutoFit/>
          </a:bodyPr>
          <a:lstStyle/>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sp>
        <p:nvSpPr>
          <p:cNvPr id="17" name="TextBox 16"/>
          <p:cNvSpPr txBox="1"/>
          <p:nvPr/>
        </p:nvSpPr>
        <p:spPr>
          <a:xfrm>
            <a:off x="789177" y="3489750"/>
            <a:ext cx="646331" cy="830997"/>
          </a:xfrm>
          <a:prstGeom prst="rect">
            <a:avLst/>
          </a:prstGeom>
          <a:noFill/>
        </p:spPr>
        <p:txBody>
          <a:bodyPr wrap="none" rtlCol="0">
            <a:spAutoFit/>
          </a:bodyPr>
          <a:lstStyle/>
          <a:p>
            <a:pPr marL="457200" indent="-4572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sz="2400" dirty="0" smtClean="0">
              <a:latin typeface="Calibri" panose="020F0502020204030204" pitchFamily="34" charset="0"/>
              <a:cs typeface="Calibri" panose="020F0502020204030204" pitchFamily="34" charset="0"/>
            </a:endParaRPr>
          </a:p>
        </p:txBody>
      </p:sp>
      <p:sp>
        <p:nvSpPr>
          <p:cNvPr id="12" name="Freeform 11"/>
          <p:cNvSpPr/>
          <p:nvPr/>
        </p:nvSpPr>
        <p:spPr>
          <a:xfrm>
            <a:off x="646894" y="1549400"/>
            <a:ext cx="2463162" cy="980272"/>
          </a:xfrm>
          <a:custGeom>
            <a:avLst/>
            <a:gdLst>
              <a:gd name="connsiteX0" fmla="*/ 0 w 2463162"/>
              <a:gd name="connsiteY0" fmla="*/ 0 h 985265"/>
              <a:gd name="connsiteX1" fmla="*/ 2463162 w 2463162"/>
              <a:gd name="connsiteY1" fmla="*/ 0 h 985265"/>
              <a:gd name="connsiteX2" fmla="*/ 2463162 w 2463162"/>
              <a:gd name="connsiteY2" fmla="*/ 985265 h 985265"/>
              <a:gd name="connsiteX3" fmla="*/ 0 w 2463162"/>
              <a:gd name="connsiteY3" fmla="*/ 985265 h 985265"/>
              <a:gd name="connsiteX4" fmla="*/ 0 w 2463162"/>
              <a:gd name="connsiteY4" fmla="*/ 0 h 985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985265">
                <a:moveTo>
                  <a:pt x="0" y="0"/>
                </a:moveTo>
                <a:lnTo>
                  <a:pt x="2463162" y="0"/>
                </a:lnTo>
                <a:lnTo>
                  <a:pt x="2463162" y="985265"/>
                </a:lnTo>
                <a:lnTo>
                  <a:pt x="0" y="985265"/>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400" kern="1200" dirty="0" smtClean="0">
                <a:latin typeface="Calibri" panose="020F0502020204030204" pitchFamily="34" charset="0"/>
                <a:cs typeface="Calibri" panose="020F0502020204030204" pitchFamily="34" charset="0"/>
              </a:rPr>
              <a:t>Site Visit, Department of Justice</a:t>
            </a:r>
            <a:endParaRPr lang="en-US" sz="2400" kern="1200" dirty="0"/>
          </a:p>
        </p:txBody>
      </p:sp>
      <p:sp>
        <p:nvSpPr>
          <p:cNvPr id="13" name="Freeform 12"/>
          <p:cNvSpPr/>
          <p:nvPr/>
        </p:nvSpPr>
        <p:spPr>
          <a:xfrm>
            <a:off x="646894" y="2529672"/>
            <a:ext cx="2463162" cy="2796635"/>
          </a:xfrm>
          <a:custGeom>
            <a:avLst/>
            <a:gdLst>
              <a:gd name="connsiteX0" fmla="*/ 0 w 2463162"/>
              <a:gd name="connsiteY0" fmla="*/ 0 h 2810880"/>
              <a:gd name="connsiteX1" fmla="*/ 2463162 w 2463162"/>
              <a:gd name="connsiteY1" fmla="*/ 0 h 2810880"/>
              <a:gd name="connsiteX2" fmla="*/ 2463162 w 2463162"/>
              <a:gd name="connsiteY2" fmla="*/ 2810880 h 2810880"/>
              <a:gd name="connsiteX3" fmla="*/ 0 w 2463162"/>
              <a:gd name="connsiteY3" fmla="*/ 2810880 h 2810880"/>
              <a:gd name="connsiteX4" fmla="*/ 0 w 2463162"/>
              <a:gd name="connsiteY4" fmla="*/ 0 h 281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2810880">
                <a:moveTo>
                  <a:pt x="0" y="0"/>
                </a:moveTo>
                <a:lnTo>
                  <a:pt x="2463162" y="0"/>
                </a:lnTo>
                <a:lnTo>
                  <a:pt x="2463162" y="2810880"/>
                </a:lnTo>
                <a:lnTo>
                  <a:pt x="0" y="2810880"/>
                </a:lnTo>
                <a:lnTo>
                  <a:pt x="0" y="0"/>
                </a:lnTo>
                <a:close/>
              </a:path>
            </a:pathLst>
          </a:custGeom>
          <a:solidFill>
            <a:schemeClr val="bg2">
              <a:lumMod val="20000"/>
              <a:lumOff val="8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400" kern="1200" dirty="0" err="1" smtClean="0">
                <a:latin typeface="Calibri" panose="020F0502020204030204" pitchFamily="34" charset="0"/>
                <a:cs typeface="Calibri" panose="020F0502020204030204" pitchFamily="34" charset="0"/>
              </a:rPr>
              <a:t>Rebudgeting</a:t>
            </a:r>
            <a:endParaRPr lang="en-US" sz="2400" kern="1200" dirty="0"/>
          </a:p>
          <a:p>
            <a:pPr marL="228600" lvl="1" indent="-228600" algn="l" defTabSz="889000">
              <a:lnSpc>
                <a:spcPct val="90000"/>
              </a:lnSpc>
              <a:spcBef>
                <a:spcPct val="0"/>
              </a:spcBef>
              <a:spcAft>
                <a:spcPct val="15000"/>
              </a:spcAft>
              <a:buChar char="••"/>
            </a:pPr>
            <a:r>
              <a:rPr lang="en-US" sz="2400" kern="1200" dirty="0" smtClean="0">
                <a:latin typeface="Calibri" panose="020F0502020204030204" pitchFamily="34" charset="0"/>
                <a:cs typeface="Calibri" panose="020F0502020204030204" pitchFamily="34" charset="0"/>
              </a:rPr>
              <a:t>Indirect costs</a:t>
            </a:r>
          </a:p>
        </p:txBody>
      </p:sp>
      <p:sp>
        <p:nvSpPr>
          <p:cNvPr id="18" name="Freeform 17"/>
          <p:cNvSpPr/>
          <p:nvPr/>
        </p:nvSpPr>
        <p:spPr>
          <a:xfrm>
            <a:off x="3454899" y="1549400"/>
            <a:ext cx="2463162" cy="980272"/>
          </a:xfrm>
          <a:custGeom>
            <a:avLst/>
            <a:gdLst>
              <a:gd name="connsiteX0" fmla="*/ 0 w 2463162"/>
              <a:gd name="connsiteY0" fmla="*/ 0 h 985265"/>
              <a:gd name="connsiteX1" fmla="*/ 2463162 w 2463162"/>
              <a:gd name="connsiteY1" fmla="*/ 0 h 985265"/>
              <a:gd name="connsiteX2" fmla="*/ 2463162 w 2463162"/>
              <a:gd name="connsiteY2" fmla="*/ 985265 h 985265"/>
              <a:gd name="connsiteX3" fmla="*/ 0 w 2463162"/>
              <a:gd name="connsiteY3" fmla="*/ 985265 h 985265"/>
              <a:gd name="connsiteX4" fmla="*/ 0 w 2463162"/>
              <a:gd name="connsiteY4" fmla="*/ 0 h 985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985265">
                <a:moveTo>
                  <a:pt x="0" y="0"/>
                </a:moveTo>
                <a:lnTo>
                  <a:pt x="2463162" y="0"/>
                </a:lnTo>
                <a:lnTo>
                  <a:pt x="2463162" y="985265"/>
                </a:lnTo>
                <a:lnTo>
                  <a:pt x="0" y="985265"/>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400" kern="1200" dirty="0" smtClean="0">
                <a:latin typeface="Calibri" panose="020F0502020204030204" pitchFamily="34" charset="0"/>
                <a:cs typeface="Calibri" panose="020F0502020204030204" pitchFamily="34" charset="0"/>
              </a:rPr>
              <a:t>NSF, Office of Inspector General</a:t>
            </a:r>
            <a:endParaRPr lang="en-US" sz="2400" kern="1200" dirty="0"/>
          </a:p>
        </p:txBody>
      </p:sp>
      <p:sp>
        <p:nvSpPr>
          <p:cNvPr id="19" name="Freeform 18"/>
          <p:cNvSpPr/>
          <p:nvPr/>
        </p:nvSpPr>
        <p:spPr>
          <a:xfrm>
            <a:off x="3454899" y="2529672"/>
            <a:ext cx="2463162" cy="2796635"/>
          </a:xfrm>
          <a:custGeom>
            <a:avLst/>
            <a:gdLst>
              <a:gd name="connsiteX0" fmla="*/ 0 w 2463162"/>
              <a:gd name="connsiteY0" fmla="*/ 0 h 2810880"/>
              <a:gd name="connsiteX1" fmla="*/ 2463162 w 2463162"/>
              <a:gd name="connsiteY1" fmla="*/ 0 h 2810880"/>
              <a:gd name="connsiteX2" fmla="*/ 2463162 w 2463162"/>
              <a:gd name="connsiteY2" fmla="*/ 2810880 h 2810880"/>
              <a:gd name="connsiteX3" fmla="*/ 0 w 2463162"/>
              <a:gd name="connsiteY3" fmla="*/ 2810880 h 2810880"/>
              <a:gd name="connsiteX4" fmla="*/ 0 w 2463162"/>
              <a:gd name="connsiteY4" fmla="*/ 0 h 281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2810880">
                <a:moveTo>
                  <a:pt x="0" y="0"/>
                </a:moveTo>
                <a:lnTo>
                  <a:pt x="2463162" y="0"/>
                </a:lnTo>
                <a:lnTo>
                  <a:pt x="2463162" y="2810880"/>
                </a:lnTo>
                <a:lnTo>
                  <a:pt x="0" y="2810880"/>
                </a:lnTo>
                <a:lnTo>
                  <a:pt x="0" y="0"/>
                </a:lnTo>
                <a:close/>
              </a:path>
            </a:pathLst>
          </a:custGeom>
          <a:solidFill>
            <a:schemeClr val="bg2">
              <a:lumMod val="20000"/>
              <a:lumOff val="8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400" kern="1200" dirty="0" err="1" smtClean="0">
                <a:latin typeface="Calibri" panose="020F0502020204030204" pitchFamily="34" charset="0"/>
                <a:cs typeface="Calibri" panose="020F0502020204030204" pitchFamily="34" charset="0"/>
              </a:rPr>
              <a:t>Subrecipient</a:t>
            </a:r>
            <a:r>
              <a:rPr lang="en-US" sz="2400" kern="1200" dirty="0" smtClean="0">
                <a:latin typeface="Calibri" panose="020F0502020204030204" pitchFamily="34" charset="0"/>
                <a:cs typeface="Calibri" panose="020F0502020204030204" pitchFamily="34" charset="0"/>
              </a:rPr>
              <a:t> monitoring</a:t>
            </a:r>
            <a:endParaRPr lang="en-US" sz="2400" kern="1200" dirty="0"/>
          </a:p>
        </p:txBody>
      </p:sp>
      <p:sp>
        <p:nvSpPr>
          <p:cNvPr id="21" name="Freeform 20"/>
          <p:cNvSpPr/>
          <p:nvPr/>
        </p:nvSpPr>
        <p:spPr>
          <a:xfrm>
            <a:off x="6262905" y="1549400"/>
            <a:ext cx="2463162" cy="980272"/>
          </a:xfrm>
          <a:custGeom>
            <a:avLst/>
            <a:gdLst>
              <a:gd name="connsiteX0" fmla="*/ 0 w 2463162"/>
              <a:gd name="connsiteY0" fmla="*/ 0 h 985265"/>
              <a:gd name="connsiteX1" fmla="*/ 2463162 w 2463162"/>
              <a:gd name="connsiteY1" fmla="*/ 0 h 985265"/>
              <a:gd name="connsiteX2" fmla="*/ 2463162 w 2463162"/>
              <a:gd name="connsiteY2" fmla="*/ 985265 h 985265"/>
              <a:gd name="connsiteX3" fmla="*/ 0 w 2463162"/>
              <a:gd name="connsiteY3" fmla="*/ 985265 h 985265"/>
              <a:gd name="connsiteX4" fmla="*/ 0 w 2463162"/>
              <a:gd name="connsiteY4" fmla="*/ 0 h 985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985265">
                <a:moveTo>
                  <a:pt x="0" y="0"/>
                </a:moveTo>
                <a:lnTo>
                  <a:pt x="2463162" y="0"/>
                </a:lnTo>
                <a:lnTo>
                  <a:pt x="2463162" y="985265"/>
                </a:lnTo>
                <a:lnTo>
                  <a:pt x="0" y="985265"/>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400" kern="1200" dirty="0" smtClean="0">
                <a:latin typeface="Calibri" panose="020F0502020204030204" pitchFamily="34" charset="0"/>
                <a:cs typeface="Calibri" panose="020F0502020204030204" pitchFamily="34" charset="0"/>
              </a:rPr>
              <a:t>Department of Defense</a:t>
            </a:r>
            <a:endParaRPr lang="en-US" sz="2400" kern="1200" dirty="0"/>
          </a:p>
        </p:txBody>
      </p:sp>
      <p:sp>
        <p:nvSpPr>
          <p:cNvPr id="22" name="Freeform 21"/>
          <p:cNvSpPr/>
          <p:nvPr/>
        </p:nvSpPr>
        <p:spPr>
          <a:xfrm>
            <a:off x="6262905" y="2529672"/>
            <a:ext cx="2463162" cy="2796635"/>
          </a:xfrm>
          <a:custGeom>
            <a:avLst/>
            <a:gdLst>
              <a:gd name="connsiteX0" fmla="*/ 0 w 2463162"/>
              <a:gd name="connsiteY0" fmla="*/ 0 h 2810880"/>
              <a:gd name="connsiteX1" fmla="*/ 2463162 w 2463162"/>
              <a:gd name="connsiteY1" fmla="*/ 0 h 2810880"/>
              <a:gd name="connsiteX2" fmla="*/ 2463162 w 2463162"/>
              <a:gd name="connsiteY2" fmla="*/ 2810880 h 2810880"/>
              <a:gd name="connsiteX3" fmla="*/ 0 w 2463162"/>
              <a:gd name="connsiteY3" fmla="*/ 2810880 h 2810880"/>
              <a:gd name="connsiteX4" fmla="*/ 0 w 2463162"/>
              <a:gd name="connsiteY4" fmla="*/ 0 h 281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2810880">
                <a:moveTo>
                  <a:pt x="0" y="0"/>
                </a:moveTo>
                <a:lnTo>
                  <a:pt x="2463162" y="0"/>
                </a:lnTo>
                <a:lnTo>
                  <a:pt x="2463162" y="2810880"/>
                </a:lnTo>
                <a:lnTo>
                  <a:pt x="0" y="2810880"/>
                </a:lnTo>
                <a:lnTo>
                  <a:pt x="0" y="0"/>
                </a:lnTo>
                <a:close/>
              </a:path>
            </a:pathLst>
          </a:custGeom>
          <a:solidFill>
            <a:schemeClr val="bg2">
              <a:lumMod val="20000"/>
              <a:lumOff val="8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400" kern="1200" dirty="0" smtClean="0">
                <a:latin typeface="Calibri" panose="020F0502020204030204" pitchFamily="34" charset="0"/>
                <a:cs typeface="Calibri" panose="020F0502020204030204" pitchFamily="34" charset="0"/>
              </a:rPr>
              <a:t>Effort</a:t>
            </a:r>
            <a:endParaRPr lang="en-US" sz="2400" kern="1200" dirty="0"/>
          </a:p>
        </p:txBody>
      </p:sp>
      <p:sp>
        <p:nvSpPr>
          <p:cNvPr id="23" name="Freeform 22"/>
          <p:cNvSpPr/>
          <p:nvPr/>
        </p:nvSpPr>
        <p:spPr>
          <a:xfrm>
            <a:off x="9070910" y="1549400"/>
            <a:ext cx="2463162" cy="980272"/>
          </a:xfrm>
          <a:custGeom>
            <a:avLst/>
            <a:gdLst>
              <a:gd name="connsiteX0" fmla="*/ 0 w 2463162"/>
              <a:gd name="connsiteY0" fmla="*/ 0 h 985265"/>
              <a:gd name="connsiteX1" fmla="*/ 2463162 w 2463162"/>
              <a:gd name="connsiteY1" fmla="*/ 0 h 985265"/>
              <a:gd name="connsiteX2" fmla="*/ 2463162 w 2463162"/>
              <a:gd name="connsiteY2" fmla="*/ 985265 h 985265"/>
              <a:gd name="connsiteX3" fmla="*/ 0 w 2463162"/>
              <a:gd name="connsiteY3" fmla="*/ 985265 h 985265"/>
              <a:gd name="connsiteX4" fmla="*/ 0 w 2463162"/>
              <a:gd name="connsiteY4" fmla="*/ 0 h 985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985265">
                <a:moveTo>
                  <a:pt x="0" y="0"/>
                </a:moveTo>
                <a:lnTo>
                  <a:pt x="2463162" y="0"/>
                </a:lnTo>
                <a:lnTo>
                  <a:pt x="2463162" y="985265"/>
                </a:lnTo>
                <a:lnTo>
                  <a:pt x="0" y="985265"/>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400" kern="1200" dirty="0" smtClean="0">
                <a:latin typeface="Calibri" panose="020F0502020204030204" pitchFamily="34" charset="0"/>
                <a:cs typeface="Calibri" panose="020F0502020204030204" pitchFamily="34" charset="0"/>
              </a:rPr>
              <a:t>Uniform Guidance</a:t>
            </a:r>
            <a:endParaRPr lang="en-US" sz="2400" kern="1200" dirty="0"/>
          </a:p>
        </p:txBody>
      </p:sp>
      <p:sp>
        <p:nvSpPr>
          <p:cNvPr id="24" name="Freeform 23"/>
          <p:cNvSpPr/>
          <p:nvPr/>
        </p:nvSpPr>
        <p:spPr>
          <a:xfrm>
            <a:off x="9070910" y="2529672"/>
            <a:ext cx="2463162" cy="2796635"/>
          </a:xfrm>
          <a:custGeom>
            <a:avLst/>
            <a:gdLst>
              <a:gd name="connsiteX0" fmla="*/ 0 w 2463162"/>
              <a:gd name="connsiteY0" fmla="*/ 0 h 2810880"/>
              <a:gd name="connsiteX1" fmla="*/ 2463162 w 2463162"/>
              <a:gd name="connsiteY1" fmla="*/ 0 h 2810880"/>
              <a:gd name="connsiteX2" fmla="*/ 2463162 w 2463162"/>
              <a:gd name="connsiteY2" fmla="*/ 2810880 h 2810880"/>
              <a:gd name="connsiteX3" fmla="*/ 0 w 2463162"/>
              <a:gd name="connsiteY3" fmla="*/ 2810880 h 2810880"/>
              <a:gd name="connsiteX4" fmla="*/ 0 w 2463162"/>
              <a:gd name="connsiteY4" fmla="*/ 0 h 281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2810880">
                <a:moveTo>
                  <a:pt x="0" y="0"/>
                </a:moveTo>
                <a:lnTo>
                  <a:pt x="2463162" y="0"/>
                </a:lnTo>
                <a:lnTo>
                  <a:pt x="2463162" y="2810880"/>
                </a:lnTo>
                <a:lnTo>
                  <a:pt x="0" y="2810880"/>
                </a:lnTo>
                <a:lnTo>
                  <a:pt x="0" y="0"/>
                </a:lnTo>
                <a:close/>
              </a:path>
            </a:pathLst>
          </a:custGeom>
          <a:solidFill>
            <a:schemeClr val="bg2">
              <a:lumMod val="20000"/>
              <a:lumOff val="8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400" kern="1200" smtClean="0">
                <a:latin typeface="Calibri" panose="020F0502020204030204" pitchFamily="34" charset="0"/>
                <a:cs typeface="Calibri" panose="020F0502020204030204" pitchFamily="34" charset="0"/>
              </a:rPr>
              <a:t>Subrecipient Monitoring</a:t>
            </a:r>
            <a:endParaRPr lang="en-US" sz="2400" kern="1200" dirty="0"/>
          </a:p>
        </p:txBody>
      </p:sp>
      <p:sp>
        <p:nvSpPr>
          <p:cNvPr id="25" name="Rounded Rectangle 24"/>
          <p:cNvSpPr/>
          <p:nvPr/>
        </p:nvSpPr>
        <p:spPr>
          <a:xfrm>
            <a:off x="736363" y="3632444"/>
            <a:ext cx="2298191" cy="1363658"/>
          </a:xfrm>
          <a:prstGeom prst="roundRect">
            <a:avLst/>
          </a:prstGeom>
          <a:solidFill>
            <a:schemeClr val="bg2">
              <a:lumMod val="20000"/>
              <a:lumOff val="80000"/>
            </a:schemeClr>
          </a:solidFill>
          <a:ln w="28575">
            <a:solidFill>
              <a:srgbClr val="CC33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0" dirty="0" smtClean="0">
                <a:latin typeface="Calibri" panose="020F0502020204030204" pitchFamily="34" charset="0"/>
                <a:cs typeface="Calibri" panose="020F0502020204030204" pitchFamily="34" charset="0"/>
              </a:rPr>
              <a:t>Paid back $18.63 in disallowed costs</a:t>
            </a:r>
            <a:endParaRPr lang="en-US" sz="1800" dirty="0">
              <a:latin typeface="Calibri" panose="020F0502020204030204" pitchFamily="34" charset="0"/>
              <a:cs typeface="Calibri" panose="020F0502020204030204" pitchFamily="34" charset="0"/>
            </a:endParaRPr>
          </a:p>
        </p:txBody>
      </p:sp>
      <p:sp>
        <p:nvSpPr>
          <p:cNvPr id="26" name="Rounded Rectangle 25"/>
          <p:cNvSpPr/>
          <p:nvPr/>
        </p:nvSpPr>
        <p:spPr>
          <a:xfrm>
            <a:off x="3544368" y="3619743"/>
            <a:ext cx="2298191" cy="1365000"/>
          </a:xfrm>
          <a:prstGeom prst="roundRect">
            <a:avLst/>
          </a:prstGeom>
          <a:solidFill>
            <a:schemeClr val="bg2">
              <a:lumMod val="20000"/>
              <a:lumOff val="80000"/>
            </a:schemeClr>
          </a:solidFill>
          <a:ln w="28575">
            <a:solidFill>
              <a:srgbClr val="CC33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0" dirty="0" smtClean="0">
                <a:latin typeface="Calibri" panose="020F0502020204030204" pitchFamily="34" charset="0"/>
                <a:cs typeface="Calibri" panose="020F0502020204030204" pitchFamily="34" charset="0"/>
              </a:rPr>
              <a:t>Paid back </a:t>
            </a:r>
            <a:r>
              <a:rPr lang="en-US" sz="1800" dirty="0">
                <a:latin typeface="Calibri" panose="020F0502020204030204" pitchFamily="34" charset="0"/>
                <a:cs typeface="Calibri" panose="020F0502020204030204" pitchFamily="34" charset="0"/>
              </a:rPr>
              <a:t>$166,130</a:t>
            </a:r>
          </a:p>
          <a:p>
            <a:pPr algn="ctr"/>
            <a:r>
              <a:rPr lang="en-US" sz="1800" dirty="0" smtClean="0">
                <a:latin typeface="Calibri" panose="020F0502020204030204" pitchFamily="34" charset="0"/>
                <a:cs typeface="Calibri" panose="020F0502020204030204" pitchFamily="34" charset="0"/>
              </a:rPr>
              <a:t>in disallowed costs (consultants, foreign travel)</a:t>
            </a:r>
            <a:endParaRPr lang="en-US" sz="1800" dirty="0">
              <a:latin typeface="Calibri" panose="020F0502020204030204" pitchFamily="34" charset="0"/>
              <a:cs typeface="Calibri" panose="020F0502020204030204" pitchFamily="34" charset="0"/>
            </a:endParaRPr>
          </a:p>
        </p:txBody>
      </p:sp>
      <p:sp>
        <p:nvSpPr>
          <p:cNvPr id="27" name="Rounded Rectangle 26"/>
          <p:cNvSpPr/>
          <p:nvPr/>
        </p:nvSpPr>
        <p:spPr>
          <a:xfrm>
            <a:off x="6326405" y="3645143"/>
            <a:ext cx="2347696" cy="1351207"/>
          </a:xfrm>
          <a:prstGeom prst="roundRect">
            <a:avLst/>
          </a:prstGeom>
          <a:solidFill>
            <a:schemeClr val="bg2">
              <a:lumMod val="20000"/>
              <a:lumOff val="80000"/>
            </a:schemeClr>
          </a:solidFill>
          <a:ln w="28575">
            <a:solidFill>
              <a:srgbClr val="CC33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0" dirty="0" smtClean="0">
                <a:latin typeface="Calibri" panose="020F0502020204030204" pitchFamily="34" charset="0"/>
                <a:cs typeface="Calibri" panose="020F0502020204030204" pitchFamily="34" charset="0"/>
              </a:rPr>
              <a:t>Created what is now the current Effort Policy</a:t>
            </a:r>
            <a:endParaRPr lang="en-US" sz="1800" dirty="0">
              <a:latin typeface="Calibri" panose="020F0502020204030204" pitchFamily="34" charset="0"/>
              <a:cs typeface="Calibri" panose="020F0502020204030204" pitchFamily="34" charset="0"/>
            </a:endParaRPr>
          </a:p>
        </p:txBody>
      </p:sp>
      <p:sp>
        <p:nvSpPr>
          <p:cNvPr id="28" name="Rounded Rectangle 27"/>
          <p:cNvSpPr/>
          <p:nvPr/>
        </p:nvSpPr>
        <p:spPr>
          <a:xfrm>
            <a:off x="9134411" y="3645143"/>
            <a:ext cx="2347696" cy="1325812"/>
          </a:xfrm>
          <a:prstGeom prst="roundRect">
            <a:avLst/>
          </a:prstGeom>
          <a:solidFill>
            <a:schemeClr val="bg2">
              <a:lumMod val="20000"/>
              <a:lumOff val="80000"/>
            </a:schemeClr>
          </a:solidFill>
          <a:ln w="28575">
            <a:solidFill>
              <a:srgbClr val="CC330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600" dirty="0">
                <a:latin typeface="Calibri" panose="020F0502020204030204" pitchFamily="34" charset="0"/>
                <a:cs typeface="Calibri" panose="020F0502020204030204" pitchFamily="34" charset="0"/>
              </a:rPr>
              <a:t>Evaluation of </a:t>
            </a:r>
            <a:r>
              <a:rPr lang="en-US" sz="1600" dirty="0" smtClean="0">
                <a:latin typeface="Calibri" panose="020F0502020204030204" pitchFamily="34" charset="0"/>
                <a:cs typeface="Calibri" panose="020F0502020204030204" pitchFamily="34" charset="0"/>
              </a:rPr>
              <a:t>sub’s </a:t>
            </a:r>
            <a:r>
              <a:rPr lang="en-US" sz="1600" dirty="0">
                <a:latin typeface="Calibri" panose="020F0502020204030204" pitchFamily="34" charset="0"/>
                <a:cs typeface="Calibri" panose="020F0502020204030204" pitchFamily="34" charset="0"/>
              </a:rPr>
              <a:t>risk of noncompliance with Federal regulations and </a:t>
            </a:r>
            <a:r>
              <a:rPr lang="en-US" sz="1600" dirty="0" err="1">
                <a:latin typeface="Calibri" panose="020F0502020204030204" pitchFamily="34" charset="0"/>
                <a:cs typeface="Calibri" panose="020F0502020204030204" pitchFamily="34" charset="0"/>
              </a:rPr>
              <a:t>subaward</a:t>
            </a:r>
            <a:r>
              <a:rPr lang="en-US" sz="1600" dirty="0">
                <a:latin typeface="Calibri" panose="020F0502020204030204" pitchFamily="34" charset="0"/>
                <a:cs typeface="Calibri" panose="020F0502020204030204" pitchFamily="34" charset="0"/>
              </a:rPr>
              <a:t> terms &amp; conditions</a:t>
            </a:r>
          </a:p>
        </p:txBody>
      </p:sp>
    </p:spTree>
    <p:extLst>
      <p:ext uri="{BB962C8B-B14F-4D97-AF65-F5344CB8AC3E}">
        <p14:creationId xmlns:p14="http://schemas.microsoft.com/office/powerpoint/2010/main" val="341329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anim calcmode="lin" valueType="num">
                                      <p:cBhvr>
                                        <p:cTn id="42" dur="1000" fill="hold"/>
                                        <p:tgtEl>
                                          <p:spTgt spid="27"/>
                                        </p:tgtEl>
                                        <p:attrNameLst>
                                          <p:attrName>ppt_x</p:attrName>
                                        </p:attrNameLst>
                                      </p:cBhvr>
                                      <p:tavLst>
                                        <p:tav tm="0">
                                          <p:val>
                                            <p:strVal val="#ppt_x"/>
                                          </p:val>
                                        </p:tav>
                                        <p:tav tm="100000">
                                          <p:val>
                                            <p:strVal val="#ppt_x"/>
                                          </p:val>
                                        </p:tav>
                                      </p:tavLst>
                                    </p:anim>
                                    <p:anim calcmode="lin" valueType="num">
                                      <p:cBhvr>
                                        <p:cTn id="4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1000"/>
                                        <p:tgtEl>
                                          <p:spTgt spid="28"/>
                                        </p:tgtEl>
                                      </p:cBhvr>
                                    </p:animEffect>
                                    <p:anim calcmode="lin" valueType="num">
                                      <p:cBhvr>
                                        <p:cTn id="59" dur="1000" fill="hold"/>
                                        <p:tgtEl>
                                          <p:spTgt spid="28"/>
                                        </p:tgtEl>
                                        <p:attrNameLst>
                                          <p:attrName>ppt_x</p:attrName>
                                        </p:attrNameLst>
                                      </p:cBhvr>
                                      <p:tavLst>
                                        <p:tav tm="0">
                                          <p:val>
                                            <p:strVal val="#ppt_x"/>
                                          </p:val>
                                        </p:tav>
                                        <p:tav tm="100000">
                                          <p:val>
                                            <p:strVal val="#ppt_x"/>
                                          </p:val>
                                        </p:tav>
                                      </p:tavLst>
                                    </p:anim>
                                    <p:anim calcmode="lin" valueType="num">
                                      <p:cBhvr>
                                        <p:cTn id="6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P spid="21" grpId="0" animBg="1"/>
      <p:bldP spid="22" grpId="0" animBg="1"/>
      <p:bldP spid="23" grpId="0" animBg="1"/>
      <p:bldP spid="24" grpId="0" animBg="1"/>
      <p:bldP spid="26" grpId="0" animBg="1"/>
      <p:bldP spid="27"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 Same Side Corner Rectangle 20"/>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461268" y="155802"/>
            <a:ext cx="8149331" cy="638912"/>
          </a:xfrm>
        </p:spPr>
        <p:txBody>
          <a:bodyPr/>
          <a:lstStyle/>
          <a:p>
            <a:r>
              <a:rPr lang="en-US" sz="4000" dirty="0">
                <a:solidFill>
                  <a:schemeClr val="accent6">
                    <a:lumMod val="75000"/>
                  </a:schemeClr>
                </a:solidFill>
              </a:rPr>
              <a:t>Question</a:t>
            </a: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7</a:t>
            </a:fld>
            <a:endParaRPr lang="en-US" sz="1800" dirty="0">
              <a:solidFill>
                <a:srgbClr val="888888"/>
              </a:solidFill>
              <a:latin typeface="Calibri"/>
              <a:ea typeface="Calibri"/>
              <a:cs typeface="Calibri"/>
              <a:sym typeface="Calibri"/>
            </a:endParaRPr>
          </a:p>
        </p:txBody>
      </p:sp>
      <p:sp>
        <p:nvSpPr>
          <p:cNvPr id="17" name="Round Same Side Corner Rectangle 16"/>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3" name="Rectangle 2"/>
          <p:cNvSpPr/>
          <p:nvPr/>
        </p:nvSpPr>
        <p:spPr>
          <a:xfrm>
            <a:off x="461268" y="1322175"/>
            <a:ext cx="4877648" cy="3852651"/>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8000"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How often is BU audited? </a:t>
            </a:r>
          </a:p>
        </p:txBody>
      </p:sp>
      <p:sp>
        <p:nvSpPr>
          <p:cNvPr id="9" name="Rectangle 8"/>
          <p:cNvSpPr/>
          <p:nvPr/>
        </p:nvSpPr>
        <p:spPr>
          <a:xfrm>
            <a:off x="6507345" y="4021024"/>
            <a:ext cx="4846453" cy="584775"/>
          </a:xfrm>
          <a:prstGeom prst="rect">
            <a:avLst/>
          </a:prstGeom>
          <a:solidFill>
            <a:schemeClr val="accent1">
              <a:lumMod val="20000"/>
              <a:lumOff val="80000"/>
            </a:schemeClr>
          </a:solidFill>
        </p:spPr>
        <p:txBody>
          <a:bodyPr wrap="square">
            <a:spAutoFit/>
          </a:bodyPr>
          <a:lstStyle/>
          <a:p>
            <a:r>
              <a:rPr lang="en-US" sz="3200" dirty="0" smtClean="0">
                <a:latin typeface="Calibri" panose="020F0502020204030204" pitchFamily="34" charset="0"/>
                <a:cs typeface="Calibri" panose="020F0502020204030204" pitchFamily="34" charset="0"/>
              </a:rPr>
              <a:t>BU is always being audited</a:t>
            </a:r>
            <a:endParaRPr lang="en-US" sz="3200" dirty="0">
              <a:latin typeface="Calibri" panose="020F0502020204030204" pitchFamily="34" charset="0"/>
              <a:cs typeface="Calibri" panose="020F0502020204030204" pitchFamily="34" charset="0"/>
            </a:endParaRPr>
          </a:p>
        </p:txBody>
      </p:sp>
      <p:sp>
        <p:nvSpPr>
          <p:cNvPr id="10" name="Rectangle 9"/>
          <p:cNvSpPr/>
          <p:nvPr/>
        </p:nvSpPr>
        <p:spPr>
          <a:xfrm>
            <a:off x="6507346" y="2857792"/>
            <a:ext cx="4846453" cy="584775"/>
          </a:xfrm>
          <a:prstGeom prst="rect">
            <a:avLst/>
          </a:prstGeom>
          <a:solidFill>
            <a:schemeClr val="accent1">
              <a:lumMod val="20000"/>
              <a:lumOff val="80000"/>
            </a:schemeClr>
          </a:solidFill>
        </p:spPr>
        <p:txBody>
          <a:bodyPr wrap="square">
            <a:spAutoFit/>
          </a:bodyPr>
          <a:lstStyle/>
          <a:p>
            <a:r>
              <a:rPr lang="en-US" sz="3200" dirty="0" smtClean="0">
                <a:latin typeface="Calibri" panose="020F0502020204030204" pitchFamily="34" charset="0"/>
                <a:cs typeface="Calibri" panose="020F0502020204030204" pitchFamily="34" charset="0"/>
              </a:rPr>
              <a:t>5-10 times a year</a:t>
            </a:r>
            <a:endParaRPr lang="en-US" sz="3200" dirty="0">
              <a:latin typeface="Calibri" panose="020F0502020204030204" pitchFamily="34" charset="0"/>
              <a:cs typeface="Calibri" panose="020F0502020204030204" pitchFamily="34" charset="0"/>
            </a:endParaRPr>
          </a:p>
        </p:txBody>
      </p:sp>
      <p:sp>
        <p:nvSpPr>
          <p:cNvPr id="11" name="Rectangle 10"/>
          <p:cNvSpPr/>
          <p:nvPr/>
        </p:nvSpPr>
        <p:spPr>
          <a:xfrm>
            <a:off x="6507346" y="1749806"/>
            <a:ext cx="4846453" cy="584775"/>
          </a:xfrm>
          <a:prstGeom prst="rect">
            <a:avLst/>
          </a:prstGeom>
          <a:solidFill>
            <a:schemeClr val="accent1">
              <a:lumMod val="20000"/>
              <a:lumOff val="80000"/>
            </a:schemeClr>
          </a:solidFill>
        </p:spPr>
        <p:txBody>
          <a:bodyPr wrap="square">
            <a:spAutoFit/>
          </a:bodyPr>
          <a:lstStyle/>
          <a:p>
            <a:pPr lvl="2"/>
            <a:r>
              <a:rPr lang="en-US" sz="3200" dirty="0">
                <a:latin typeface="Calibri" panose="020F0502020204030204" pitchFamily="34" charset="0"/>
                <a:cs typeface="Calibri" panose="020F0502020204030204" pitchFamily="34" charset="0"/>
              </a:rPr>
              <a:t>&lt;</a:t>
            </a:r>
            <a:r>
              <a:rPr lang="en-US" sz="3200" dirty="0" smtClean="0">
                <a:latin typeface="Calibri" panose="020F0502020204030204" pitchFamily="34" charset="0"/>
                <a:cs typeface="Calibri" panose="020F0502020204030204" pitchFamily="34" charset="0"/>
              </a:rPr>
              <a:t>5 times a year</a:t>
            </a:r>
            <a:endParaRPr lang="en-US" sz="3200" dirty="0">
              <a:latin typeface="Calibri" panose="020F0502020204030204" pitchFamily="34" charset="0"/>
              <a:cs typeface="Calibri" panose="020F0502020204030204" pitchFamily="34" charset="0"/>
            </a:endParaRPr>
          </a:p>
        </p:txBody>
      </p:sp>
      <p:sp>
        <p:nvSpPr>
          <p:cNvPr id="12" name="Oval 11"/>
          <p:cNvSpPr/>
          <p:nvPr/>
        </p:nvSpPr>
        <p:spPr>
          <a:xfrm>
            <a:off x="5865962" y="1744225"/>
            <a:ext cx="526449" cy="562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a:t>
            </a:r>
            <a:endParaRPr lang="en-US" sz="2400" dirty="0"/>
          </a:p>
        </p:txBody>
      </p:sp>
      <p:sp>
        <p:nvSpPr>
          <p:cNvPr id="13" name="Oval 12"/>
          <p:cNvSpPr/>
          <p:nvPr/>
        </p:nvSpPr>
        <p:spPr>
          <a:xfrm>
            <a:off x="5865962" y="2849739"/>
            <a:ext cx="526449" cy="562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B</a:t>
            </a:r>
          </a:p>
        </p:txBody>
      </p:sp>
      <p:sp>
        <p:nvSpPr>
          <p:cNvPr id="14" name="Oval 13"/>
          <p:cNvSpPr/>
          <p:nvPr/>
        </p:nvSpPr>
        <p:spPr>
          <a:xfrm>
            <a:off x="5869930" y="4051659"/>
            <a:ext cx="526449" cy="562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C</a:t>
            </a:r>
            <a:endParaRPr lang="en-US" sz="2400" dirty="0"/>
          </a:p>
        </p:txBody>
      </p:sp>
    </p:spTree>
    <p:extLst>
      <p:ext uri="{BB962C8B-B14F-4D97-AF65-F5344CB8AC3E}">
        <p14:creationId xmlns:p14="http://schemas.microsoft.com/office/powerpoint/2010/main" val="20936353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 Same Side Corner Rectangle 20"/>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461268" y="155802"/>
            <a:ext cx="8149331" cy="638912"/>
          </a:xfrm>
        </p:spPr>
        <p:txBody>
          <a:bodyPr/>
          <a:lstStyle/>
          <a:p>
            <a:r>
              <a:rPr lang="en-US" sz="4000" dirty="0">
                <a:solidFill>
                  <a:schemeClr val="accent6">
                    <a:lumMod val="75000"/>
                  </a:schemeClr>
                </a:solidFill>
              </a:rPr>
              <a:t>Question</a:t>
            </a: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8</a:t>
            </a:fld>
            <a:endParaRPr lang="en-US" sz="1800" dirty="0">
              <a:solidFill>
                <a:srgbClr val="888888"/>
              </a:solidFill>
              <a:latin typeface="Calibri"/>
              <a:ea typeface="Calibri"/>
              <a:cs typeface="Calibri"/>
              <a:sym typeface="Calibri"/>
            </a:endParaRPr>
          </a:p>
        </p:txBody>
      </p:sp>
      <p:sp>
        <p:nvSpPr>
          <p:cNvPr id="17" name="Round Same Side Corner Rectangle 16"/>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3" name="Rectangle 2"/>
          <p:cNvSpPr/>
          <p:nvPr/>
        </p:nvSpPr>
        <p:spPr>
          <a:xfrm>
            <a:off x="461268" y="1322175"/>
            <a:ext cx="4877648" cy="3852651"/>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8000"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How often is BU audited? </a:t>
            </a:r>
          </a:p>
        </p:txBody>
      </p:sp>
      <p:sp>
        <p:nvSpPr>
          <p:cNvPr id="9" name="Rectangle 8"/>
          <p:cNvSpPr/>
          <p:nvPr/>
        </p:nvSpPr>
        <p:spPr>
          <a:xfrm>
            <a:off x="6507345" y="4021024"/>
            <a:ext cx="4846453" cy="584775"/>
          </a:xfrm>
          <a:prstGeom prst="rect">
            <a:avLst/>
          </a:prstGeom>
          <a:solidFill>
            <a:schemeClr val="accent1">
              <a:lumMod val="20000"/>
              <a:lumOff val="80000"/>
            </a:schemeClr>
          </a:solidFill>
        </p:spPr>
        <p:txBody>
          <a:bodyPr wrap="square">
            <a:spAutoFit/>
          </a:bodyPr>
          <a:lstStyle/>
          <a:p>
            <a:r>
              <a:rPr lang="en-US" sz="3200" dirty="0" smtClean="0">
                <a:latin typeface="Calibri" panose="020F0502020204030204" pitchFamily="34" charset="0"/>
                <a:cs typeface="Calibri" panose="020F0502020204030204" pitchFamily="34" charset="0"/>
              </a:rPr>
              <a:t>BU is always being audited</a:t>
            </a:r>
            <a:endParaRPr lang="en-US" sz="3200" dirty="0">
              <a:latin typeface="Calibri" panose="020F0502020204030204" pitchFamily="34" charset="0"/>
              <a:cs typeface="Calibri" panose="020F0502020204030204" pitchFamily="34" charset="0"/>
            </a:endParaRPr>
          </a:p>
        </p:txBody>
      </p:sp>
      <p:sp>
        <p:nvSpPr>
          <p:cNvPr id="10" name="Rectangle 9"/>
          <p:cNvSpPr/>
          <p:nvPr/>
        </p:nvSpPr>
        <p:spPr>
          <a:xfrm>
            <a:off x="6507346" y="2857792"/>
            <a:ext cx="4846453" cy="584775"/>
          </a:xfrm>
          <a:prstGeom prst="rect">
            <a:avLst/>
          </a:prstGeom>
          <a:solidFill>
            <a:schemeClr val="accent1">
              <a:lumMod val="20000"/>
              <a:lumOff val="80000"/>
            </a:schemeClr>
          </a:solidFill>
        </p:spPr>
        <p:txBody>
          <a:bodyPr wrap="square">
            <a:spAutoFit/>
          </a:bodyPr>
          <a:lstStyle/>
          <a:p>
            <a:r>
              <a:rPr lang="en-US" sz="3200" dirty="0" smtClean="0">
                <a:latin typeface="Calibri" panose="020F0502020204030204" pitchFamily="34" charset="0"/>
                <a:cs typeface="Calibri" panose="020F0502020204030204" pitchFamily="34" charset="0"/>
              </a:rPr>
              <a:t>5-10 times a year</a:t>
            </a:r>
            <a:endParaRPr lang="en-US" sz="3200" dirty="0">
              <a:latin typeface="Calibri" panose="020F0502020204030204" pitchFamily="34" charset="0"/>
              <a:cs typeface="Calibri" panose="020F0502020204030204" pitchFamily="34" charset="0"/>
            </a:endParaRPr>
          </a:p>
        </p:txBody>
      </p:sp>
      <p:sp>
        <p:nvSpPr>
          <p:cNvPr id="11" name="Rectangle 10"/>
          <p:cNvSpPr/>
          <p:nvPr/>
        </p:nvSpPr>
        <p:spPr>
          <a:xfrm>
            <a:off x="6507346" y="1749806"/>
            <a:ext cx="4846453" cy="584775"/>
          </a:xfrm>
          <a:prstGeom prst="rect">
            <a:avLst/>
          </a:prstGeom>
          <a:solidFill>
            <a:schemeClr val="accent1">
              <a:lumMod val="20000"/>
              <a:lumOff val="80000"/>
            </a:schemeClr>
          </a:solidFill>
        </p:spPr>
        <p:txBody>
          <a:bodyPr wrap="square">
            <a:spAutoFit/>
          </a:bodyPr>
          <a:lstStyle/>
          <a:p>
            <a:pPr lvl="2"/>
            <a:r>
              <a:rPr lang="en-US" sz="3200" dirty="0">
                <a:latin typeface="Calibri" panose="020F0502020204030204" pitchFamily="34" charset="0"/>
                <a:cs typeface="Calibri" panose="020F0502020204030204" pitchFamily="34" charset="0"/>
              </a:rPr>
              <a:t>&lt;</a:t>
            </a:r>
            <a:r>
              <a:rPr lang="en-US" sz="3200" dirty="0" smtClean="0">
                <a:latin typeface="Calibri" panose="020F0502020204030204" pitchFamily="34" charset="0"/>
                <a:cs typeface="Calibri" panose="020F0502020204030204" pitchFamily="34" charset="0"/>
              </a:rPr>
              <a:t>5 times a year</a:t>
            </a:r>
            <a:endParaRPr lang="en-US" sz="3200" dirty="0">
              <a:latin typeface="Calibri" panose="020F0502020204030204" pitchFamily="34" charset="0"/>
              <a:cs typeface="Calibri" panose="020F0502020204030204" pitchFamily="34" charset="0"/>
            </a:endParaRPr>
          </a:p>
        </p:txBody>
      </p:sp>
      <p:sp>
        <p:nvSpPr>
          <p:cNvPr id="12" name="Oval 11"/>
          <p:cNvSpPr/>
          <p:nvPr/>
        </p:nvSpPr>
        <p:spPr>
          <a:xfrm>
            <a:off x="5865962" y="1744225"/>
            <a:ext cx="526449" cy="56206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a:t>
            </a:r>
            <a:endParaRPr lang="en-US" sz="2400" dirty="0"/>
          </a:p>
        </p:txBody>
      </p:sp>
      <p:sp>
        <p:nvSpPr>
          <p:cNvPr id="13" name="Oval 12"/>
          <p:cNvSpPr/>
          <p:nvPr/>
        </p:nvSpPr>
        <p:spPr>
          <a:xfrm>
            <a:off x="5865962" y="2849739"/>
            <a:ext cx="526449" cy="56206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B</a:t>
            </a:r>
          </a:p>
        </p:txBody>
      </p:sp>
      <p:sp>
        <p:nvSpPr>
          <p:cNvPr id="14" name="Oval 13"/>
          <p:cNvSpPr/>
          <p:nvPr/>
        </p:nvSpPr>
        <p:spPr>
          <a:xfrm>
            <a:off x="5869930" y="4051659"/>
            <a:ext cx="526449" cy="5620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C</a:t>
            </a:r>
            <a:endParaRPr lang="en-US" sz="2400" dirty="0"/>
          </a:p>
        </p:txBody>
      </p:sp>
    </p:spTree>
    <p:extLst>
      <p:ext uri="{BB962C8B-B14F-4D97-AF65-F5344CB8AC3E}">
        <p14:creationId xmlns:p14="http://schemas.microsoft.com/office/powerpoint/2010/main" val="24791918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61268" y="1439500"/>
            <a:ext cx="11098081" cy="3515678"/>
          </a:xfrm>
          <a:prstGeom prst="rect">
            <a:avLst/>
          </a:prstGeom>
          <a:ln>
            <a:noFill/>
          </a:ln>
          <a:effectLst>
            <a:outerShdw blurRad="292100" dist="139700" dir="2700000" algn="tl" rotWithShape="0">
              <a:srgbClr val="333333">
                <a:alpha val="65000"/>
              </a:srgbClr>
            </a:outerShdw>
          </a:effectLst>
        </p:spPr>
      </p:pic>
      <p:sp>
        <p:nvSpPr>
          <p:cNvPr id="21" name="Round Same Side Corner Rectangle 20"/>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461268" y="155802"/>
            <a:ext cx="8149331" cy="638912"/>
          </a:xfrm>
        </p:spPr>
        <p:txBody>
          <a:bodyPr/>
          <a:lstStyle/>
          <a:p>
            <a:r>
              <a:rPr lang="en-US" sz="4000" dirty="0" smtClean="0">
                <a:solidFill>
                  <a:schemeClr val="accent6">
                    <a:lumMod val="75000"/>
                  </a:schemeClr>
                </a:solidFill>
              </a:rPr>
              <a:t>What an auditor does</a:t>
            </a:r>
            <a:endParaRPr lang="en-US" sz="1600" dirty="0">
              <a:solidFill>
                <a:srgbClr val="FF0000"/>
              </a:solidFill>
            </a:endParaRP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9</a:t>
            </a:fld>
            <a:endParaRPr lang="en-US" sz="1800" dirty="0">
              <a:solidFill>
                <a:srgbClr val="888888"/>
              </a:solidFill>
              <a:latin typeface="Calibri"/>
              <a:ea typeface="Calibri"/>
              <a:cs typeface="Calibri"/>
              <a:sym typeface="Calibri"/>
            </a:endParaRPr>
          </a:p>
        </p:txBody>
      </p:sp>
      <p:sp>
        <p:nvSpPr>
          <p:cNvPr id="17" name="Round Same Side Corner Rectangle 16"/>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5" name="Rectangle 4"/>
          <p:cNvSpPr/>
          <p:nvPr/>
        </p:nvSpPr>
        <p:spPr>
          <a:xfrm>
            <a:off x="572226" y="3502088"/>
            <a:ext cx="10781573" cy="1342867"/>
          </a:xfrm>
          <a:prstGeom prst="rect">
            <a:avLst/>
          </a:prstGeom>
          <a:solidFill>
            <a:srgbClr val="FFFF00">
              <a:alpha val="33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6599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Internal Audit Process of an Ongoing Construction Projec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4600" y="3915893"/>
            <a:ext cx="3150780" cy="2623024"/>
          </a:xfrm>
          <a:prstGeom prst="rect">
            <a:avLst/>
          </a:prstGeom>
        </p:spPr>
      </p:pic>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10</a:t>
            </a:fld>
            <a:endParaRPr lang="en-US" sz="1800" dirty="0">
              <a:solidFill>
                <a:srgbClr val="888888"/>
              </a:solidFill>
              <a:latin typeface="Calibri"/>
              <a:ea typeface="Calibri"/>
              <a:cs typeface="Calibri"/>
              <a:sym typeface="Calibri"/>
            </a:endParaRPr>
          </a:p>
        </p:txBody>
      </p:sp>
      <p:sp>
        <p:nvSpPr>
          <p:cNvPr id="5" name="Rectangle 4"/>
          <p:cNvSpPr/>
          <p:nvPr/>
        </p:nvSpPr>
        <p:spPr>
          <a:xfrm>
            <a:off x="461269" y="1240862"/>
            <a:ext cx="6524417" cy="3524683"/>
          </a:xfrm>
          <a:prstGeom prst="rect">
            <a:avLst/>
          </a:prstGeom>
        </p:spPr>
        <p:txBody>
          <a:bodyPr wrap="square">
            <a:spAutoFit/>
          </a:bodyPr>
          <a:lstStyle/>
          <a:p>
            <a:pPr marL="342900" lvl="0" indent="-342900">
              <a:lnSpc>
                <a:spcPct val="107000"/>
              </a:lnSpc>
              <a:buFont typeface="Symbol" panose="05050102010706020507" pitchFamily="18" charset="2"/>
              <a:buChar char=""/>
            </a:pP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Office of Inspector General (OIG) </a:t>
            </a:r>
          </a:p>
          <a:p>
            <a:pPr marL="342900" lvl="0" indent="-342900">
              <a:lnSpc>
                <a:spcPct val="107000"/>
              </a:lnSpc>
              <a:buFont typeface="Symbol" panose="05050102010706020507" pitchFamily="18" charset="2"/>
              <a:buChar char=""/>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Sponsor (Federal or Non-federal)</a:t>
            </a:r>
            <a:endPar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Pass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Through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Entity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(BU as Subrecipient) </a:t>
            </a:r>
            <a:endPar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Uniform Guidance Audit </a:t>
            </a:r>
            <a:r>
              <a:rPr lang="en-US" sz="2800" dirty="0" smtClean="0">
                <a:latin typeface="Calibri" panose="020F0502020204030204" pitchFamily="34" charset="0"/>
                <a:ea typeface="Calibri" panose="020F0502020204030204" pitchFamily="34" charset="0"/>
                <a:cs typeface="Times New Roman" panose="02020603050405020304" pitchFamily="18" charset="0"/>
              </a:rPr>
              <a:t>&amp; Financial Statement (annual)</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Internal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Audit </a:t>
            </a:r>
            <a:r>
              <a:rPr lang="en-US" sz="2800" dirty="0">
                <a:solidFill>
                  <a:schemeClr val="tx1"/>
                </a:solidFill>
                <a:latin typeface="Calibri" panose="020F0502020204030204" pitchFamily="34" charset="0"/>
                <a:cs typeface="Calibri" panose="020F0502020204030204" pitchFamily="34" charset="0"/>
              </a:rPr>
              <a:t>&amp; Advisory Services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IA&amp;AS) </a:t>
            </a:r>
            <a:endPar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8" y="155802"/>
            <a:ext cx="6942831"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Types of Audit: Who and What</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stretch>
            <a:fillRect/>
          </a:stretch>
        </p:blipFill>
        <p:spPr>
          <a:xfrm>
            <a:off x="7043941" y="1021227"/>
            <a:ext cx="4721723" cy="3401068"/>
          </a:xfrm>
          <a:prstGeom prst="rect">
            <a:avLst/>
          </a:prstGeom>
        </p:spPr>
      </p:pic>
    </p:spTree>
    <p:extLst>
      <p:ext uri="{BB962C8B-B14F-4D97-AF65-F5344CB8AC3E}">
        <p14:creationId xmlns:p14="http://schemas.microsoft.com/office/powerpoint/2010/main" val="7416568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11</a:t>
            </a:fld>
            <a:endParaRPr lang="en-US" sz="1800" dirty="0">
              <a:solidFill>
                <a:srgbClr val="888888"/>
              </a:solidFill>
              <a:latin typeface="Calibri"/>
              <a:ea typeface="Calibri"/>
              <a:cs typeface="Calibri"/>
              <a:sym typeface="Calibri"/>
            </a:endParaRPr>
          </a:p>
        </p:txBody>
      </p:sp>
      <p:sp>
        <p:nvSpPr>
          <p:cNvPr id="5" name="Rectangle 4"/>
          <p:cNvSpPr/>
          <p:nvPr/>
        </p:nvSpPr>
        <p:spPr>
          <a:xfrm>
            <a:off x="5206999" y="1333776"/>
            <a:ext cx="6146800" cy="4044056"/>
          </a:xfrm>
          <a:prstGeom prst="rect">
            <a:avLst/>
          </a:prstGeom>
        </p:spPr>
        <p:txBody>
          <a:bodyPr wrap="square">
            <a:spAutoFit/>
          </a:bodyPr>
          <a:lstStyle/>
          <a:p>
            <a:pPr lvl="3">
              <a:lnSpc>
                <a:spcPct val="107000"/>
              </a:lnSpc>
            </a:pPr>
            <a:r>
              <a:rPr lang="en-US" sz="2400" u="sng"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Notification of the review</a:t>
            </a:r>
          </a:p>
          <a:p>
            <a:pPr marL="342900" lvl="3" indent="-342900">
              <a:lnSpc>
                <a:spcPct val="107000"/>
              </a:lnSpc>
              <a:buFont typeface="Arial" panose="020B0604020202020204" pitchFamily="34" charset="0"/>
              <a:buChar char="•"/>
            </a:pP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Typically sent to Principal Investigator (PI).  (</a:t>
            </a:r>
            <a:r>
              <a:rPr lang="en-US" sz="24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Please forward to Craig Gerome</a:t>
            </a: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p>
          <a:p>
            <a:pPr marL="342900" lvl="3" indent="-342900">
              <a:lnSpc>
                <a:spcPct val="107000"/>
              </a:lnSpc>
              <a:buFont typeface="Arial" panose="020B0604020202020204" pitchFamily="34" charset="0"/>
              <a:buChar char="•"/>
            </a:pP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If sent to SP or PAFO, we will notify PI and Department Administrator (DA)</a:t>
            </a:r>
          </a:p>
          <a:p>
            <a:pPr marL="342900" lvl="3" indent="-342900">
              <a:lnSpc>
                <a:spcPct val="107000"/>
              </a:lnSpc>
              <a:buFont typeface="Arial" panose="020B0604020202020204" pitchFamily="34" charset="0"/>
              <a:buChar char="•"/>
            </a:pP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PAFO is central contact to auditor and facilitates scheduling of visit with PI</a:t>
            </a:r>
          </a:p>
          <a:p>
            <a:pPr lvl="3">
              <a:lnSpc>
                <a:spcPct val="107000"/>
              </a:lnSpc>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8250112"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Audit </a:t>
            </a:r>
            <a:r>
              <a:rPr lang="en-US" sz="4000" dirty="0">
                <a:solidFill>
                  <a:schemeClr val="accent6">
                    <a:lumMod val="75000"/>
                  </a:schemeClr>
                </a:solidFill>
              </a:rPr>
              <a:t>Life </a:t>
            </a:r>
            <a:r>
              <a:rPr lang="en-US" sz="4000" dirty="0" smtClean="0">
                <a:solidFill>
                  <a:schemeClr val="accent6">
                    <a:lumMod val="75000"/>
                  </a:schemeClr>
                </a:solidFill>
              </a:rPr>
              <a:t>Cycle: Notification</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 name="Picture 5" descr="Using Smartphones to Add Hours to the Day – How to Sav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269" y="1151272"/>
            <a:ext cx="4145658" cy="4145658"/>
          </a:xfrm>
          <a:prstGeom prst="rect">
            <a:avLst/>
          </a:prstGeom>
        </p:spPr>
      </p:pic>
      <p:sp>
        <p:nvSpPr>
          <p:cNvPr id="15" name="Rectangle 14"/>
          <p:cNvSpPr/>
          <p:nvPr/>
        </p:nvSpPr>
        <p:spPr>
          <a:xfrm>
            <a:off x="5642919" y="2199502"/>
            <a:ext cx="4209535" cy="354228"/>
          </a:xfrm>
          <a:prstGeom prst="rect">
            <a:avLst/>
          </a:prstGeom>
          <a:solidFill>
            <a:srgbClr val="FFFF00">
              <a:alpha val="33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40174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12</a:t>
            </a:fld>
            <a:endParaRPr lang="en-US" sz="1800" dirty="0">
              <a:solidFill>
                <a:srgbClr val="888888"/>
              </a:solidFill>
              <a:latin typeface="Calibri"/>
              <a:ea typeface="Calibri"/>
              <a:cs typeface="Calibri"/>
              <a:sym typeface="Calibri"/>
            </a:endParaRPr>
          </a:p>
        </p:txBody>
      </p:sp>
      <p:sp>
        <p:nvSpPr>
          <p:cNvPr id="5" name="Rectangle 4"/>
          <p:cNvSpPr/>
          <p:nvPr/>
        </p:nvSpPr>
        <p:spPr>
          <a:xfrm>
            <a:off x="640230" y="1446280"/>
            <a:ext cx="6078239" cy="3319498"/>
          </a:xfrm>
          <a:prstGeom prst="rect">
            <a:avLst/>
          </a:prstGeom>
        </p:spPr>
        <p:txBody>
          <a:bodyPr wrap="square">
            <a:spAutoFit/>
          </a:bodyPr>
          <a:lstStyle/>
          <a:p>
            <a:pPr lvl="3">
              <a:lnSpc>
                <a:spcPct val="107000"/>
              </a:lnSpc>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Audit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typically covers a specific award</a:t>
            </a:r>
          </a:p>
          <a:p>
            <a:pPr lvl="3">
              <a:lnSpc>
                <a:spcPct val="107000"/>
              </a:lnSpc>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Scope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of the audit varies from sponsor to sponsor</a:t>
            </a:r>
          </a:p>
          <a:p>
            <a:pPr lvl="3">
              <a:lnSpc>
                <a:spcPct val="107000"/>
              </a:lnSpc>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No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standard format among agencies</a:t>
            </a:r>
          </a:p>
          <a:p>
            <a:pPr lvl="3">
              <a:lnSpc>
                <a:spcPct val="107000"/>
              </a:lnSpc>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All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audits will include one or more of the following elements</a:t>
            </a:r>
          </a:p>
          <a:p>
            <a:pPr lvl="3">
              <a:lnSpc>
                <a:spcPct val="107000"/>
              </a:lnSpc>
            </a:pP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8250112"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Audit </a:t>
            </a:r>
            <a:r>
              <a:rPr lang="en-US" sz="4000" dirty="0">
                <a:solidFill>
                  <a:schemeClr val="accent6">
                    <a:lumMod val="75000"/>
                  </a:schemeClr>
                </a:solidFill>
              </a:rPr>
              <a:t>Life </a:t>
            </a:r>
            <a:r>
              <a:rPr lang="en-US" sz="4000" dirty="0" smtClean="0">
                <a:solidFill>
                  <a:schemeClr val="accent6">
                    <a:lumMod val="75000"/>
                  </a:schemeClr>
                </a:solidFill>
              </a:rPr>
              <a:t>Cycle: Scope</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 name="Picture 2" descr="ONE-SIZE-DOES-NOT-FIT-ALL — The People Equ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8469" y="3589647"/>
            <a:ext cx="4917809" cy="2305223"/>
          </a:xfrm>
          <a:prstGeom prst="rect">
            <a:avLst/>
          </a:prstGeom>
        </p:spPr>
      </p:pic>
      <p:pic>
        <p:nvPicPr>
          <p:cNvPr id="6" name="Picture 5" descr="Article: One-size-does-not-fit-all: The new mantra of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6099" y="1035006"/>
            <a:ext cx="4279645" cy="2407300"/>
          </a:xfrm>
          <a:prstGeom prst="rect">
            <a:avLst/>
          </a:prstGeom>
        </p:spPr>
      </p:pic>
    </p:spTree>
    <p:extLst>
      <p:ext uri="{BB962C8B-B14F-4D97-AF65-F5344CB8AC3E}">
        <p14:creationId xmlns:p14="http://schemas.microsoft.com/office/powerpoint/2010/main" val="22361641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13</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8" y="155802"/>
            <a:ext cx="7384873"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Audit </a:t>
            </a:r>
            <a:r>
              <a:rPr lang="en-US" sz="4000" dirty="0">
                <a:solidFill>
                  <a:schemeClr val="accent6">
                    <a:lumMod val="75000"/>
                  </a:schemeClr>
                </a:solidFill>
              </a:rPr>
              <a:t>Life </a:t>
            </a:r>
            <a:r>
              <a:rPr lang="en-US" sz="4000" dirty="0" smtClean="0">
                <a:solidFill>
                  <a:schemeClr val="accent6">
                    <a:lumMod val="75000"/>
                  </a:schemeClr>
                </a:solidFill>
              </a:rPr>
              <a:t>Cycle: Scope</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 name="Picture 2" descr="QuTech Lab Tour | Delft, 18 mei 2016, Quantum Europ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94" y="1196530"/>
            <a:ext cx="3133031" cy="2043813"/>
          </a:xfrm>
          <a:prstGeom prst="rect">
            <a:avLst/>
          </a:prstGeom>
          <a:ln>
            <a:noFill/>
          </a:ln>
          <a:effectLst>
            <a:outerShdw blurRad="190500" algn="tl" rotWithShape="0">
              <a:srgbClr val="000000">
                <a:alpha val="70000"/>
              </a:srgbClr>
            </a:outerShdw>
          </a:effectLst>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528" y="3736446"/>
            <a:ext cx="3095100" cy="2053728"/>
          </a:xfrm>
          <a:prstGeom prst="rect">
            <a:avLst/>
          </a:prstGeom>
          <a:ln>
            <a:noFill/>
          </a:ln>
          <a:effectLst>
            <a:outerShdw blurRad="190500" algn="tl" rotWithShape="0">
              <a:srgbClr val="000000">
                <a:alpha val="70000"/>
              </a:srgbClr>
            </a:outerShdw>
          </a:effectLst>
        </p:spPr>
      </p:pic>
      <p:sp>
        <p:nvSpPr>
          <p:cNvPr id="19" name="TextBox 18"/>
          <p:cNvSpPr txBox="1"/>
          <p:nvPr/>
        </p:nvSpPr>
        <p:spPr>
          <a:xfrm>
            <a:off x="661169" y="1168346"/>
            <a:ext cx="1738516" cy="954107"/>
          </a:xfrm>
          <a:prstGeom prst="rect">
            <a:avLst/>
          </a:prstGeom>
          <a:solidFill>
            <a:schemeClr val="tx2">
              <a:alpha val="83000"/>
            </a:schemeClr>
          </a:solidFill>
        </p:spPr>
        <p:txBody>
          <a:bodyPr wrap="square" rtlCol="0">
            <a:spAutoFit/>
          </a:bodyPr>
          <a:lstStyle>
            <a:defPPr marR="0" lvl="0" algn="l" rtl="0">
              <a:lnSpc>
                <a:spcPct val="100000"/>
              </a:lnSpc>
              <a:spcBef>
                <a:spcPts val="0"/>
              </a:spcBef>
              <a:spcAft>
                <a:spcPts val="0"/>
              </a:spcAft>
            </a:defPPr>
            <a:lvl1pPr>
              <a:defRPr sz="1800" b="1">
                <a:latin typeface="Permanent Marker" panose="02000000000000000000" pitchFamily="2" charset="0"/>
                <a:ea typeface="Permanent Marker" panose="02000000000000000000" pitchFamily="2" charset="0"/>
              </a:defRPr>
            </a:lvl1pPr>
          </a:lstStyle>
          <a:p>
            <a:r>
              <a:rPr lang="en-US" sz="3600" dirty="0" smtClean="0">
                <a:latin typeface="Calibri" panose="020F0502020204030204" pitchFamily="34" charset="0"/>
                <a:cs typeface="Calibri" panose="020F0502020204030204" pitchFamily="34" charset="0"/>
              </a:rPr>
              <a:t>Audit </a:t>
            </a:r>
          </a:p>
          <a:p>
            <a:r>
              <a:rPr lang="en-US" sz="2000" dirty="0" smtClean="0">
                <a:latin typeface="Calibri" panose="020F0502020204030204" pitchFamily="34" charset="0"/>
                <a:cs typeface="Calibri" panose="020F0502020204030204" pitchFamily="34" charset="0"/>
              </a:rPr>
              <a:t>with Site Visit </a:t>
            </a:r>
            <a:endParaRPr lang="en-US" sz="1600" dirty="0">
              <a:latin typeface="Calibri" panose="020F0502020204030204" pitchFamily="34" charset="0"/>
              <a:cs typeface="Calibri" panose="020F0502020204030204" pitchFamily="34" charset="0"/>
            </a:endParaRPr>
          </a:p>
        </p:txBody>
      </p:sp>
      <p:sp>
        <p:nvSpPr>
          <p:cNvPr id="20" name="TextBox 19"/>
          <p:cNvSpPr txBox="1"/>
          <p:nvPr/>
        </p:nvSpPr>
        <p:spPr>
          <a:xfrm>
            <a:off x="657214" y="3719079"/>
            <a:ext cx="1732025" cy="1077218"/>
          </a:xfrm>
          <a:prstGeom prst="rect">
            <a:avLst/>
          </a:prstGeom>
          <a:solidFill>
            <a:schemeClr val="tx2">
              <a:alpha val="83000"/>
            </a:schemeClr>
          </a:solidFill>
        </p:spPr>
        <p:txBody>
          <a:bodyPr wrap="square" rtlCol="0">
            <a:spAutoFit/>
          </a:bodyPr>
          <a:lstStyle/>
          <a:p>
            <a:r>
              <a:rPr lang="en-US" sz="3200" b="1" dirty="0" smtClean="0">
                <a:latin typeface="Calibri" panose="020F0502020204030204" pitchFamily="34" charset="0"/>
                <a:ea typeface="Permanent Marker" panose="02000000000000000000" pitchFamily="2" charset="0"/>
                <a:cs typeface="Calibri" panose="020F0502020204030204" pitchFamily="34" charset="0"/>
              </a:rPr>
              <a:t>Desk Review</a:t>
            </a:r>
          </a:p>
        </p:txBody>
      </p:sp>
      <p:grpSp>
        <p:nvGrpSpPr>
          <p:cNvPr id="36" name="Group 35"/>
          <p:cNvGrpSpPr/>
          <p:nvPr/>
        </p:nvGrpSpPr>
        <p:grpSpPr>
          <a:xfrm>
            <a:off x="5164676" y="1164853"/>
            <a:ext cx="1965299" cy="2705664"/>
            <a:chOff x="5155696" y="1574306"/>
            <a:chExt cx="1965299" cy="2705664"/>
          </a:xfrm>
        </p:grpSpPr>
        <p:sp>
          <p:nvSpPr>
            <p:cNvPr id="30" name="Rectangle 29"/>
            <p:cNvSpPr/>
            <p:nvPr/>
          </p:nvSpPr>
          <p:spPr>
            <a:xfrm>
              <a:off x="5155696" y="1574306"/>
              <a:ext cx="1965299" cy="1572239"/>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31" name="Freeform 30"/>
            <p:cNvSpPr/>
            <p:nvPr/>
          </p:nvSpPr>
          <p:spPr>
            <a:xfrm>
              <a:off x="5332572" y="2989321"/>
              <a:ext cx="1749116" cy="550283"/>
            </a:xfrm>
            <a:custGeom>
              <a:avLst/>
              <a:gdLst>
                <a:gd name="connsiteX0" fmla="*/ 0 w 1749116"/>
                <a:gd name="connsiteY0" fmla="*/ 0 h 550283"/>
                <a:gd name="connsiteX1" fmla="*/ 1020318 w 1749116"/>
                <a:gd name="connsiteY1" fmla="*/ 0 h 550283"/>
                <a:gd name="connsiteX2" fmla="*/ 1228754 w 1749116"/>
                <a:gd name="connsiteY2" fmla="*/ -58880 h 550283"/>
                <a:gd name="connsiteX3" fmla="*/ 1457597 w 1749116"/>
                <a:gd name="connsiteY3" fmla="*/ 0 h 550283"/>
                <a:gd name="connsiteX4" fmla="*/ 1749116 w 1749116"/>
                <a:gd name="connsiteY4" fmla="*/ 0 h 550283"/>
                <a:gd name="connsiteX5" fmla="*/ 1749116 w 1749116"/>
                <a:gd name="connsiteY5" fmla="*/ 91714 h 550283"/>
                <a:gd name="connsiteX6" fmla="*/ 1749116 w 1749116"/>
                <a:gd name="connsiteY6" fmla="*/ 91714 h 550283"/>
                <a:gd name="connsiteX7" fmla="*/ 1749116 w 1749116"/>
                <a:gd name="connsiteY7" fmla="*/ 229285 h 550283"/>
                <a:gd name="connsiteX8" fmla="*/ 1749116 w 1749116"/>
                <a:gd name="connsiteY8" fmla="*/ 550283 h 550283"/>
                <a:gd name="connsiteX9" fmla="*/ 1457597 w 1749116"/>
                <a:gd name="connsiteY9" fmla="*/ 550283 h 550283"/>
                <a:gd name="connsiteX10" fmla="*/ 1020318 w 1749116"/>
                <a:gd name="connsiteY10" fmla="*/ 550283 h 550283"/>
                <a:gd name="connsiteX11" fmla="*/ 1020318 w 1749116"/>
                <a:gd name="connsiteY11" fmla="*/ 550283 h 550283"/>
                <a:gd name="connsiteX12" fmla="*/ 0 w 1749116"/>
                <a:gd name="connsiteY12" fmla="*/ 550283 h 550283"/>
                <a:gd name="connsiteX13" fmla="*/ 0 w 1749116"/>
                <a:gd name="connsiteY13" fmla="*/ 229285 h 550283"/>
                <a:gd name="connsiteX14" fmla="*/ 0 w 1749116"/>
                <a:gd name="connsiteY14" fmla="*/ 91714 h 550283"/>
                <a:gd name="connsiteX15" fmla="*/ 0 w 1749116"/>
                <a:gd name="connsiteY15" fmla="*/ 91714 h 550283"/>
                <a:gd name="connsiteX16" fmla="*/ 0 w 1749116"/>
                <a:gd name="connsiteY16" fmla="*/ 0 h 55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9116" h="550283">
                  <a:moveTo>
                    <a:pt x="0" y="0"/>
                  </a:moveTo>
                  <a:lnTo>
                    <a:pt x="1020318" y="0"/>
                  </a:lnTo>
                  <a:lnTo>
                    <a:pt x="1228754" y="-58880"/>
                  </a:lnTo>
                  <a:lnTo>
                    <a:pt x="1457597" y="0"/>
                  </a:lnTo>
                  <a:lnTo>
                    <a:pt x="1749116" y="0"/>
                  </a:lnTo>
                  <a:lnTo>
                    <a:pt x="1749116" y="91714"/>
                  </a:lnTo>
                  <a:lnTo>
                    <a:pt x="1749116" y="91714"/>
                  </a:lnTo>
                  <a:lnTo>
                    <a:pt x="1749116" y="229285"/>
                  </a:lnTo>
                  <a:lnTo>
                    <a:pt x="1749116" y="550283"/>
                  </a:lnTo>
                  <a:lnTo>
                    <a:pt x="1457597" y="550283"/>
                  </a:lnTo>
                  <a:lnTo>
                    <a:pt x="1020318" y="550283"/>
                  </a:lnTo>
                  <a:lnTo>
                    <a:pt x="1020318" y="550283"/>
                  </a:lnTo>
                  <a:lnTo>
                    <a:pt x="0" y="550283"/>
                  </a:lnTo>
                  <a:lnTo>
                    <a:pt x="0" y="229285"/>
                  </a:lnTo>
                  <a:lnTo>
                    <a:pt x="0" y="91714"/>
                  </a:lnTo>
                  <a:lnTo>
                    <a:pt x="0" y="91714"/>
                  </a:lnTo>
                  <a:lnTo>
                    <a:pt x="0" y="0"/>
                  </a:lnTo>
                  <a:close/>
                </a:path>
              </a:pathLst>
            </a:custGeom>
            <a:solidFill>
              <a:schemeClr val="tx2"/>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solidFill>
                    <a:schemeClr val="tx1"/>
                  </a:solidFill>
                  <a:latin typeface="Architects Daughter" pitchFamily="2" charset="0"/>
                  <a:cs typeface="Calibri" panose="020F0502020204030204" pitchFamily="34" charset="0"/>
                </a:rPr>
                <a:t>Administrative</a:t>
              </a:r>
              <a:endParaRPr lang="en-US" sz="1500" kern="1200" dirty="0">
                <a:solidFill>
                  <a:schemeClr val="tx1"/>
                </a:solidFill>
                <a:latin typeface="Architects Daughter" pitchFamily="2" charset="0"/>
                <a:cs typeface="Calibri" panose="020F0502020204030204" pitchFamily="34" charset="0"/>
              </a:endParaRPr>
            </a:p>
          </p:txBody>
        </p:sp>
        <p:sp>
          <p:nvSpPr>
            <p:cNvPr id="24" name="Rectangle 23"/>
            <p:cNvSpPr/>
            <p:nvPr/>
          </p:nvSpPr>
          <p:spPr>
            <a:xfrm>
              <a:off x="5246553" y="3594911"/>
              <a:ext cx="1748913" cy="685059"/>
            </a:xfrm>
            <a:prstGeom prst="rect">
              <a:avLst/>
            </a:prstGeom>
          </p:spPr>
          <p:txBody>
            <a:bodyPr wrap="square">
              <a:spAutoFit/>
            </a:bodyPr>
            <a:lstStyle/>
            <a:p>
              <a:pPr lvl="1">
                <a:lnSpc>
                  <a:spcPct val="107000"/>
                </a:lnSpc>
              </a:pPr>
              <a:r>
                <a:rPr lang="en-US" sz="1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University policy and procedures</a:t>
              </a:r>
              <a:endPar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37" name="Group 36"/>
          <p:cNvGrpSpPr/>
          <p:nvPr/>
        </p:nvGrpSpPr>
        <p:grpSpPr>
          <a:xfrm>
            <a:off x="7326504" y="1164853"/>
            <a:ext cx="1965299" cy="2705664"/>
            <a:chOff x="7317524" y="1574306"/>
            <a:chExt cx="1965299" cy="2705664"/>
          </a:xfrm>
        </p:grpSpPr>
        <p:sp>
          <p:nvSpPr>
            <p:cNvPr id="32" name="Rectangle 31"/>
            <p:cNvSpPr/>
            <p:nvPr/>
          </p:nvSpPr>
          <p:spPr>
            <a:xfrm>
              <a:off x="7317524" y="1574306"/>
              <a:ext cx="1965299" cy="1572239"/>
            </a:xfrm>
            <a:prstGeom prst="rect">
              <a:avLst/>
            </a:prstGeom>
            <a:blipFill>
              <a:blip r:embed="rId6">
                <a:extLst>
                  <a:ext uri="{28A0092B-C50C-407E-A947-70E740481C1C}">
                    <a14:useLocalDpi xmlns:a14="http://schemas.microsoft.com/office/drawing/2010/main" val="0"/>
                  </a:ext>
                </a:extLst>
              </a:blip>
              <a:srcRect/>
              <a:stretch>
                <a:fillRect l="-25000" r="-25000"/>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33" name="Freeform 32"/>
            <p:cNvSpPr/>
            <p:nvPr/>
          </p:nvSpPr>
          <p:spPr>
            <a:xfrm>
              <a:off x="7494401" y="2989321"/>
              <a:ext cx="1749116" cy="550283"/>
            </a:xfrm>
            <a:custGeom>
              <a:avLst/>
              <a:gdLst>
                <a:gd name="connsiteX0" fmla="*/ 0 w 1749116"/>
                <a:gd name="connsiteY0" fmla="*/ 0 h 550283"/>
                <a:gd name="connsiteX1" fmla="*/ 1020318 w 1749116"/>
                <a:gd name="connsiteY1" fmla="*/ 0 h 550283"/>
                <a:gd name="connsiteX2" fmla="*/ 1228754 w 1749116"/>
                <a:gd name="connsiteY2" fmla="*/ -58880 h 550283"/>
                <a:gd name="connsiteX3" fmla="*/ 1457597 w 1749116"/>
                <a:gd name="connsiteY3" fmla="*/ 0 h 550283"/>
                <a:gd name="connsiteX4" fmla="*/ 1749116 w 1749116"/>
                <a:gd name="connsiteY4" fmla="*/ 0 h 550283"/>
                <a:gd name="connsiteX5" fmla="*/ 1749116 w 1749116"/>
                <a:gd name="connsiteY5" fmla="*/ 91714 h 550283"/>
                <a:gd name="connsiteX6" fmla="*/ 1749116 w 1749116"/>
                <a:gd name="connsiteY6" fmla="*/ 91714 h 550283"/>
                <a:gd name="connsiteX7" fmla="*/ 1749116 w 1749116"/>
                <a:gd name="connsiteY7" fmla="*/ 229285 h 550283"/>
                <a:gd name="connsiteX8" fmla="*/ 1749116 w 1749116"/>
                <a:gd name="connsiteY8" fmla="*/ 550283 h 550283"/>
                <a:gd name="connsiteX9" fmla="*/ 1457597 w 1749116"/>
                <a:gd name="connsiteY9" fmla="*/ 550283 h 550283"/>
                <a:gd name="connsiteX10" fmla="*/ 1020318 w 1749116"/>
                <a:gd name="connsiteY10" fmla="*/ 550283 h 550283"/>
                <a:gd name="connsiteX11" fmla="*/ 1020318 w 1749116"/>
                <a:gd name="connsiteY11" fmla="*/ 550283 h 550283"/>
                <a:gd name="connsiteX12" fmla="*/ 0 w 1749116"/>
                <a:gd name="connsiteY12" fmla="*/ 550283 h 550283"/>
                <a:gd name="connsiteX13" fmla="*/ 0 w 1749116"/>
                <a:gd name="connsiteY13" fmla="*/ 229285 h 550283"/>
                <a:gd name="connsiteX14" fmla="*/ 0 w 1749116"/>
                <a:gd name="connsiteY14" fmla="*/ 91714 h 550283"/>
                <a:gd name="connsiteX15" fmla="*/ 0 w 1749116"/>
                <a:gd name="connsiteY15" fmla="*/ 91714 h 550283"/>
                <a:gd name="connsiteX16" fmla="*/ 0 w 1749116"/>
                <a:gd name="connsiteY16" fmla="*/ 0 h 55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9116" h="550283">
                  <a:moveTo>
                    <a:pt x="0" y="0"/>
                  </a:moveTo>
                  <a:lnTo>
                    <a:pt x="1020318" y="0"/>
                  </a:lnTo>
                  <a:lnTo>
                    <a:pt x="1228754" y="-58880"/>
                  </a:lnTo>
                  <a:lnTo>
                    <a:pt x="1457597" y="0"/>
                  </a:lnTo>
                  <a:lnTo>
                    <a:pt x="1749116" y="0"/>
                  </a:lnTo>
                  <a:lnTo>
                    <a:pt x="1749116" y="91714"/>
                  </a:lnTo>
                  <a:lnTo>
                    <a:pt x="1749116" y="91714"/>
                  </a:lnTo>
                  <a:lnTo>
                    <a:pt x="1749116" y="229285"/>
                  </a:lnTo>
                  <a:lnTo>
                    <a:pt x="1749116" y="550283"/>
                  </a:lnTo>
                  <a:lnTo>
                    <a:pt x="1457597" y="550283"/>
                  </a:lnTo>
                  <a:lnTo>
                    <a:pt x="1020318" y="550283"/>
                  </a:lnTo>
                  <a:lnTo>
                    <a:pt x="1020318" y="550283"/>
                  </a:lnTo>
                  <a:lnTo>
                    <a:pt x="0" y="550283"/>
                  </a:lnTo>
                  <a:lnTo>
                    <a:pt x="0" y="229285"/>
                  </a:lnTo>
                  <a:lnTo>
                    <a:pt x="0" y="91714"/>
                  </a:lnTo>
                  <a:lnTo>
                    <a:pt x="0" y="91714"/>
                  </a:lnTo>
                  <a:lnTo>
                    <a:pt x="0" y="0"/>
                  </a:lnTo>
                  <a:close/>
                </a:path>
              </a:pathLst>
            </a:custGeom>
            <a:solidFill>
              <a:schemeClr val="tx2"/>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solidFill>
                    <a:schemeClr val="tx1"/>
                  </a:solidFill>
                  <a:latin typeface="Architects Daughter" pitchFamily="2" charset="0"/>
                  <a:cs typeface="Calibri" panose="020F0502020204030204" pitchFamily="34" charset="0"/>
                </a:rPr>
                <a:t>Programmatic</a:t>
              </a:r>
              <a:endParaRPr lang="en-US" sz="1500" kern="1200" dirty="0">
                <a:solidFill>
                  <a:schemeClr val="tx1"/>
                </a:solidFill>
                <a:latin typeface="Architects Daughter" pitchFamily="2" charset="0"/>
                <a:cs typeface="Calibri" panose="020F0502020204030204" pitchFamily="34" charset="0"/>
              </a:endParaRPr>
            </a:p>
          </p:txBody>
        </p:sp>
        <p:sp>
          <p:nvSpPr>
            <p:cNvPr id="25" name="Rectangle 24"/>
            <p:cNvSpPr/>
            <p:nvPr/>
          </p:nvSpPr>
          <p:spPr>
            <a:xfrm>
              <a:off x="7425719" y="3594911"/>
              <a:ext cx="1748913" cy="685059"/>
            </a:xfrm>
            <a:prstGeom prst="rect">
              <a:avLst/>
            </a:prstGeom>
          </p:spPr>
          <p:txBody>
            <a:bodyPr wrap="square">
              <a:spAutoFit/>
            </a:bodyPr>
            <a:lstStyle/>
            <a:p>
              <a:pPr lvl="1">
                <a:lnSpc>
                  <a:spcPct val="107000"/>
                </a:lnSpc>
              </a:pPr>
              <a:r>
                <a:rPr lang="en-US" sz="1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Meeting with PI, tour of lab</a:t>
              </a:r>
              <a:endPar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39" name="Group 38"/>
          <p:cNvGrpSpPr/>
          <p:nvPr/>
        </p:nvGrpSpPr>
        <p:grpSpPr>
          <a:xfrm>
            <a:off x="9488333" y="1164853"/>
            <a:ext cx="2180427" cy="2718655"/>
            <a:chOff x="9479353" y="1574306"/>
            <a:chExt cx="2180427" cy="2718655"/>
          </a:xfrm>
        </p:grpSpPr>
        <p:sp>
          <p:nvSpPr>
            <p:cNvPr id="34" name="Rectangle 33"/>
            <p:cNvSpPr/>
            <p:nvPr/>
          </p:nvSpPr>
          <p:spPr>
            <a:xfrm>
              <a:off x="9479353" y="1574306"/>
              <a:ext cx="1965299" cy="1572239"/>
            </a:xfrm>
            <a:prstGeom prst="rect">
              <a:avLst/>
            </a:prstGeom>
            <a:blipFill>
              <a:blip r:embed="rId7">
                <a:extLst>
                  <a:ext uri="{28A0092B-C50C-407E-A947-70E740481C1C}">
                    <a14:useLocalDpi xmlns:a14="http://schemas.microsoft.com/office/drawing/2010/main" val="0"/>
                  </a:ext>
                </a:extLst>
              </a:blip>
              <a:srcRect/>
              <a:stretch>
                <a:fillRect l="-25000" r="-25000"/>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grpSp>
          <p:nvGrpSpPr>
            <p:cNvPr id="38" name="Group 37"/>
            <p:cNvGrpSpPr/>
            <p:nvPr/>
          </p:nvGrpSpPr>
          <p:grpSpPr>
            <a:xfrm>
              <a:off x="9583942" y="2989321"/>
              <a:ext cx="2075838" cy="1303640"/>
              <a:chOff x="9583942" y="2989321"/>
              <a:chExt cx="2075838" cy="1303640"/>
            </a:xfrm>
          </p:grpSpPr>
          <p:sp>
            <p:nvSpPr>
              <p:cNvPr id="35" name="Freeform 34"/>
              <p:cNvSpPr/>
              <p:nvPr/>
            </p:nvSpPr>
            <p:spPr>
              <a:xfrm>
                <a:off x="9656230" y="2989321"/>
                <a:ext cx="1749116" cy="550283"/>
              </a:xfrm>
              <a:custGeom>
                <a:avLst/>
                <a:gdLst>
                  <a:gd name="connsiteX0" fmla="*/ 0 w 1749116"/>
                  <a:gd name="connsiteY0" fmla="*/ 0 h 550283"/>
                  <a:gd name="connsiteX1" fmla="*/ 1020318 w 1749116"/>
                  <a:gd name="connsiteY1" fmla="*/ 0 h 550283"/>
                  <a:gd name="connsiteX2" fmla="*/ 1228754 w 1749116"/>
                  <a:gd name="connsiteY2" fmla="*/ -58880 h 550283"/>
                  <a:gd name="connsiteX3" fmla="*/ 1457597 w 1749116"/>
                  <a:gd name="connsiteY3" fmla="*/ 0 h 550283"/>
                  <a:gd name="connsiteX4" fmla="*/ 1749116 w 1749116"/>
                  <a:gd name="connsiteY4" fmla="*/ 0 h 550283"/>
                  <a:gd name="connsiteX5" fmla="*/ 1749116 w 1749116"/>
                  <a:gd name="connsiteY5" fmla="*/ 91714 h 550283"/>
                  <a:gd name="connsiteX6" fmla="*/ 1749116 w 1749116"/>
                  <a:gd name="connsiteY6" fmla="*/ 91714 h 550283"/>
                  <a:gd name="connsiteX7" fmla="*/ 1749116 w 1749116"/>
                  <a:gd name="connsiteY7" fmla="*/ 229285 h 550283"/>
                  <a:gd name="connsiteX8" fmla="*/ 1749116 w 1749116"/>
                  <a:gd name="connsiteY8" fmla="*/ 550283 h 550283"/>
                  <a:gd name="connsiteX9" fmla="*/ 1457597 w 1749116"/>
                  <a:gd name="connsiteY9" fmla="*/ 550283 h 550283"/>
                  <a:gd name="connsiteX10" fmla="*/ 1020318 w 1749116"/>
                  <a:gd name="connsiteY10" fmla="*/ 550283 h 550283"/>
                  <a:gd name="connsiteX11" fmla="*/ 1020318 w 1749116"/>
                  <a:gd name="connsiteY11" fmla="*/ 550283 h 550283"/>
                  <a:gd name="connsiteX12" fmla="*/ 0 w 1749116"/>
                  <a:gd name="connsiteY12" fmla="*/ 550283 h 550283"/>
                  <a:gd name="connsiteX13" fmla="*/ 0 w 1749116"/>
                  <a:gd name="connsiteY13" fmla="*/ 229285 h 550283"/>
                  <a:gd name="connsiteX14" fmla="*/ 0 w 1749116"/>
                  <a:gd name="connsiteY14" fmla="*/ 91714 h 550283"/>
                  <a:gd name="connsiteX15" fmla="*/ 0 w 1749116"/>
                  <a:gd name="connsiteY15" fmla="*/ 91714 h 550283"/>
                  <a:gd name="connsiteX16" fmla="*/ 0 w 1749116"/>
                  <a:gd name="connsiteY16" fmla="*/ 0 h 55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9116" h="550283">
                    <a:moveTo>
                      <a:pt x="0" y="0"/>
                    </a:moveTo>
                    <a:lnTo>
                      <a:pt x="1020318" y="0"/>
                    </a:lnTo>
                    <a:lnTo>
                      <a:pt x="1228754" y="-58880"/>
                    </a:lnTo>
                    <a:lnTo>
                      <a:pt x="1457597" y="0"/>
                    </a:lnTo>
                    <a:lnTo>
                      <a:pt x="1749116" y="0"/>
                    </a:lnTo>
                    <a:lnTo>
                      <a:pt x="1749116" y="91714"/>
                    </a:lnTo>
                    <a:lnTo>
                      <a:pt x="1749116" y="91714"/>
                    </a:lnTo>
                    <a:lnTo>
                      <a:pt x="1749116" y="229285"/>
                    </a:lnTo>
                    <a:lnTo>
                      <a:pt x="1749116" y="550283"/>
                    </a:lnTo>
                    <a:lnTo>
                      <a:pt x="1457597" y="550283"/>
                    </a:lnTo>
                    <a:lnTo>
                      <a:pt x="1020318" y="550283"/>
                    </a:lnTo>
                    <a:lnTo>
                      <a:pt x="1020318" y="550283"/>
                    </a:lnTo>
                    <a:lnTo>
                      <a:pt x="0" y="550283"/>
                    </a:lnTo>
                    <a:lnTo>
                      <a:pt x="0" y="229285"/>
                    </a:lnTo>
                    <a:lnTo>
                      <a:pt x="0" y="91714"/>
                    </a:lnTo>
                    <a:lnTo>
                      <a:pt x="0" y="91714"/>
                    </a:lnTo>
                    <a:lnTo>
                      <a:pt x="0" y="0"/>
                    </a:lnTo>
                    <a:close/>
                  </a:path>
                </a:pathLst>
              </a:custGeom>
              <a:solidFill>
                <a:schemeClr val="tx2"/>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solidFill>
                      <a:schemeClr val="tx1"/>
                    </a:solidFill>
                    <a:latin typeface="Architects Daughter" pitchFamily="2" charset="0"/>
                    <a:cs typeface="Calibri" panose="020F0502020204030204" pitchFamily="34" charset="0"/>
                  </a:rPr>
                  <a:t>Financial</a:t>
                </a:r>
                <a:endParaRPr lang="en-US" sz="1500" kern="1200" dirty="0">
                  <a:solidFill>
                    <a:schemeClr val="tx1"/>
                  </a:solidFill>
                  <a:latin typeface="Architects Daughter" pitchFamily="2" charset="0"/>
                  <a:cs typeface="Calibri" panose="020F0502020204030204" pitchFamily="34" charset="0"/>
                </a:endParaRPr>
              </a:p>
            </p:txBody>
          </p:sp>
          <p:sp>
            <p:nvSpPr>
              <p:cNvPr id="26" name="Rectangle 25"/>
              <p:cNvSpPr/>
              <p:nvPr/>
            </p:nvSpPr>
            <p:spPr>
              <a:xfrm>
                <a:off x="9583942" y="3607902"/>
                <a:ext cx="2075838" cy="685059"/>
              </a:xfrm>
              <a:prstGeom prst="rect">
                <a:avLst/>
              </a:prstGeom>
            </p:spPr>
            <p:txBody>
              <a:bodyPr wrap="square">
                <a:spAutoFit/>
              </a:bodyPr>
              <a:lstStyle/>
              <a:p>
                <a:pPr lvl="1">
                  <a:lnSpc>
                    <a:spcPct val="107000"/>
                  </a:lnSpc>
                </a:pPr>
                <a:r>
                  <a:rPr lang="en-US" sz="1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Grant expenditures, Notice of Award </a:t>
                </a:r>
                <a:endPar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grpSp>
      </p:grpSp>
      <p:sp>
        <p:nvSpPr>
          <p:cNvPr id="27" name="Right Arrow 26"/>
          <p:cNvSpPr/>
          <p:nvPr/>
        </p:nvSpPr>
        <p:spPr>
          <a:xfrm>
            <a:off x="4103764" y="2037381"/>
            <a:ext cx="743579" cy="542487"/>
          </a:xfrm>
          <a:prstGeom prst="rightArrow">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0" name="Right Arrow 39"/>
          <p:cNvSpPr/>
          <p:nvPr/>
        </p:nvSpPr>
        <p:spPr>
          <a:xfrm>
            <a:off x="4103764" y="4630984"/>
            <a:ext cx="743579" cy="542487"/>
          </a:xfrm>
          <a:prstGeom prst="rightArrow">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1" name="Rectangle 40"/>
          <p:cNvSpPr/>
          <p:nvPr/>
        </p:nvSpPr>
        <p:spPr>
          <a:xfrm>
            <a:off x="4969556" y="4714451"/>
            <a:ext cx="4623366" cy="388696"/>
          </a:xfrm>
          <a:prstGeom prst="rect">
            <a:avLst/>
          </a:prstGeom>
        </p:spPr>
        <p:txBody>
          <a:bodyPr wrap="square">
            <a:spAutoFit/>
          </a:bodyPr>
          <a:lstStyle/>
          <a:p>
            <a:pPr lvl="1">
              <a:lnSpc>
                <a:spcPct val="107000"/>
              </a:lnSpc>
            </a:pPr>
            <a:r>
              <a:rPr lang="en-US" sz="1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Limited to reviewing all expenses on 1 invoice</a:t>
            </a:r>
            <a:endPar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504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1000"/>
                                        <p:tgtEl>
                                          <p:spTgt spid="37"/>
                                        </p:tgtEl>
                                      </p:cBhvr>
                                    </p:animEffect>
                                    <p:anim calcmode="lin" valueType="num">
                                      <p:cBhvr>
                                        <p:cTn id="15" dur="1000" fill="hold"/>
                                        <p:tgtEl>
                                          <p:spTgt spid="37"/>
                                        </p:tgtEl>
                                        <p:attrNameLst>
                                          <p:attrName>ppt_x</p:attrName>
                                        </p:attrNameLst>
                                      </p:cBhvr>
                                      <p:tavLst>
                                        <p:tav tm="0">
                                          <p:val>
                                            <p:strVal val="#ppt_x"/>
                                          </p:val>
                                        </p:tav>
                                        <p:tav tm="100000">
                                          <p:val>
                                            <p:strVal val="#ppt_x"/>
                                          </p:val>
                                        </p:tav>
                                      </p:tavLst>
                                    </p:anim>
                                    <p:anim calcmode="lin" valueType="num">
                                      <p:cBhvr>
                                        <p:cTn id="16"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1000"/>
                                        <p:tgtEl>
                                          <p:spTgt spid="39"/>
                                        </p:tgtEl>
                                      </p:cBhvr>
                                    </p:animEffect>
                                    <p:anim calcmode="lin" valueType="num">
                                      <p:cBhvr>
                                        <p:cTn id="22" dur="1000" fill="hold"/>
                                        <p:tgtEl>
                                          <p:spTgt spid="39"/>
                                        </p:tgtEl>
                                        <p:attrNameLst>
                                          <p:attrName>ppt_x</p:attrName>
                                        </p:attrNameLst>
                                      </p:cBhvr>
                                      <p:tavLst>
                                        <p:tav tm="0">
                                          <p:val>
                                            <p:strVal val="#ppt_x"/>
                                          </p:val>
                                        </p:tav>
                                        <p:tav tm="100000">
                                          <p:val>
                                            <p:strVal val="#ppt_x"/>
                                          </p:val>
                                        </p:tav>
                                      </p:tavLst>
                                    </p:anim>
                                    <p:anim calcmode="lin" valueType="num">
                                      <p:cBhvr>
                                        <p:cTn id="23"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1000"/>
                                        <p:tgtEl>
                                          <p:spTgt spid="40"/>
                                        </p:tgtEl>
                                      </p:cBhvr>
                                    </p:animEffect>
                                    <p:anim calcmode="lin" valueType="num">
                                      <p:cBhvr>
                                        <p:cTn id="40" dur="1000" fill="hold"/>
                                        <p:tgtEl>
                                          <p:spTgt spid="40"/>
                                        </p:tgtEl>
                                        <p:attrNameLst>
                                          <p:attrName>ppt_x</p:attrName>
                                        </p:attrNameLst>
                                      </p:cBhvr>
                                      <p:tavLst>
                                        <p:tav tm="0">
                                          <p:val>
                                            <p:strVal val="#ppt_x"/>
                                          </p:val>
                                        </p:tav>
                                        <p:tav tm="100000">
                                          <p:val>
                                            <p:strVal val="#ppt_x"/>
                                          </p:val>
                                        </p:tav>
                                      </p:tavLst>
                                    </p:anim>
                                    <p:anim calcmode="lin" valueType="num">
                                      <p:cBhvr>
                                        <p:cTn id="41" dur="1000" fill="hold"/>
                                        <p:tgtEl>
                                          <p:spTgt spid="40"/>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2"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1000"/>
                                        <p:tgtEl>
                                          <p:spTgt spid="41"/>
                                        </p:tgtEl>
                                      </p:cBhvr>
                                    </p:animEffect>
                                    <p:anim calcmode="lin" valueType="num">
                                      <p:cBhvr>
                                        <p:cTn id="46" dur="1000" fill="hold"/>
                                        <p:tgtEl>
                                          <p:spTgt spid="41"/>
                                        </p:tgtEl>
                                        <p:attrNameLst>
                                          <p:attrName>ppt_x</p:attrName>
                                        </p:attrNameLst>
                                      </p:cBhvr>
                                      <p:tavLst>
                                        <p:tav tm="0">
                                          <p:val>
                                            <p:strVal val="#ppt_x"/>
                                          </p:val>
                                        </p:tav>
                                        <p:tav tm="100000">
                                          <p:val>
                                            <p:strVal val="#ppt_x"/>
                                          </p:val>
                                        </p:tav>
                                      </p:tavLst>
                                    </p:anim>
                                    <p:anim calcmode="lin" valueType="num">
                                      <p:cBhvr>
                                        <p:cTn id="47"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40" grpId="0" animBg="1"/>
      <p:bldP spid="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14</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9803608"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Audit </a:t>
            </a:r>
            <a:r>
              <a:rPr lang="en-US" sz="4000" dirty="0">
                <a:solidFill>
                  <a:schemeClr val="accent6">
                    <a:lumMod val="75000"/>
                  </a:schemeClr>
                </a:solidFill>
              </a:rPr>
              <a:t>Life </a:t>
            </a:r>
            <a:r>
              <a:rPr lang="en-US" sz="4000" dirty="0" smtClean="0">
                <a:solidFill>
                  <a:schemeClr val="accent6">
                    <a:lumMod val="75000"/>
                  </a:schemeClr>
                </a:solidFill>
              </a:rPr>
              <a:t>Cycle: Financial Portion</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Freeform 18"/>
          <p:cNvSpPr/>
          <p:nvPr/>
        </p:nvSpPr>
        <p:spPr>
          <a:xfrm>
            <a:off x="1011936" y="1353312"/>
            <a:ext cx="2658013" cy="3706367"/>
          </a:xfrm>
          <a:custGeom>
            <a:avLst/>
            <a:gdLst>
              <a:gd name="connsiteX0" fmla="*/ 0 w 2241898"/>
              <a:gd name="connsiteY0" fmla="*/ 224190 h 2411135"/>
              <a:gd name="connsiteX1" fmla="*/ 224190 w 2241898"/>
              <a:gd name="connsiteY1" fmla="*/ 0 h 2411135"/>
              <a:gd name="connsiteX2" fmla="*/ 2017708 w 2241898"/>
              <a:gd name="connsiteY2" fmla="*/ 0 h 2411135"/>
              <a:gd name="connsiteX3" fmla="*/ 2241898 w 2241898"/>
              <a:gd name="connsiteY3" fmla="*/ 224190 h 2411135"/>
              <a:gd name="connsiteX4" fmla="*/ 2241898 w 2241898"/>
              <a:gd name="connsiteY4" fmla="*/ 2186945 h 2411135"/>
              <a:gd name="connsiteX5" fmla="*/ 2017708 w 2241898"/>
              <a:gd name="connsiteY5" fmla="*/ 2411135 h 2411135"/>
              <a:gd name="connsiteX6" fmla="*/ 224190 w 2241898"/>
              <a:gd name="connsiteY6" fmla="*/ 2411135 h 2411135"/>
              <a:gd name="connsiteX7" fmla="*/ 0 w 2241898"/>
              <a:gd name="connsiteY7" fmla="*/ 2186945 h 2411135"/>
              <a:gd name="connsiteX8" fmla="*/ 0 w 2241898"/>
              <a:gd name="connsiteY8" fmla="*/ 224190 h 2411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898" h="2411135">
                <a:moveTo>
                  <a:pt x="0" y="224190"/>
                </a:moveTo>
                <a:cubicBezTo>
                  <a:pt x="0" y="100373"/>
                  <a:pt x="100373" y="0"/>
                  <a:pt x="224190" y="0"/>
                </a:cubicBezTo>
                <a:lnTo>
                  <a:pt x="2017708" y="0"/>
                </a:lnTo>
                <a:cubicBezTo>
                  <a:pt x="2141525" y="0"/>
                  <a:pt x="2241898" y="100373"/>
                  <a:pt x="2241898" y="224190"/>
                </a:cubicBezTo>
                <a:lnTo>
                  <a:pt x="2241898" y="2186945"/>
                </a:lnTo>
                <a:cubicBezTo>
                  <a:pt x="2241898" y="2310762"/>
                  <a:pt x="2141525" y="2411135"/>
                  <a:pt x="2017708" y="2411135"/>
                </a:cubicBezTo>
                <a:lnTo>
                  <a:pt x="224190" y="2411135"/>
                </a:lnTo>
                <a:cubicBezTo>
                  <a:pt x="100373" y="2411135"/>
                  <a:pt x="0" y="2310762"/>
                  <a:pt x="0" y="2186945"/>
                </a:cubicBezTo>
                <a:lnTo>
                  <a:pt x="0" y="224190"/>
                </a:lnTo>
                <a:close/>
              </a:path>
            </a:pathLst>
          </a:custGeom>
          <a:solidFill>
            <a:schemeClr val="bg1"/>
          </a:solidFill>
          <a:ln w="76200">
            <a:solidFill>
              <a:schemeClr val="accent1">
                <a:lumMod val="75000"/>
              </a:schemeClr>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134243" tIns="134243" rIns="134243" bIns="134243" numCol="1" spcCol="1270" anchor="ctr" anchorCtr="0">
            <a:noAutofit/>
          </a:bodyPr>
          <a:lstStyle/>
          <a:p>
            <a:pPr lvl="0" algn="ctr" defTabSz="800100">
              <a:lnSpc>
                <a:spcPct val="90000"/>
              </a:lnSpc>
              <a:spcBef>
                <a:spcPct val="0"/>
              </a:spcBef>
              <a:spcAft>
                <a:spcPct val="35000"/>
              </a:spcAft>
            </a:pPr>
            <a:r>
              <a:rPr lang="en-US" sz="2400" b="1"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PAFO provides report </a:t>
            </a:r>
            <a:r>
              <a:rPr lang="en-US" sz="2400"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of all grant expenditures (general ledger), from which specific testing selections will be made.</a:t>
            </a:r>
            <a:endParaRPr lang="en-US" sz="2400" b="0" kern="1200" dirty="0">
              <a:solidFill>
                <a:schemeClr val="tx1"/>
              </a:solidFill>
              <a:latin typeface="Calibri" panose="020F0502020204030204" pitchFamily="34" charset="0"/>
              <a:cs typeface="Calibri" panose="020F0502020204030204" pitchFamily="34" charset="0"/>
            </a:endParaRPr>
          </a:p>
        </p:txBody>
      </p:sp>
      <p:sp>
        <p:nvSpPr>
          <p:cNvPr id="20" name="Freeform 19"/>
          <p:cNvSpPr/>
          <p:nvPr/>
        </p:nvSpPr>
        <p:spPr>
          <a:xfrm>
            <a:off x="3894139" y="3067730"/>
            <a:ext cx="475282" cy="555990"/>
          </a:xfrm>
          <a:custGeom>
            <a:avLst/>
            <a:gdLst>
              <a:gd name="connsiteX0" fmla="*/ 0 w 475282"/>
              <a:gd name="connsiteY0" fmla="*/ 111198 h 555990"/>
              <a:gd name="connsiteX1" fmla="*/ 237641 w 475282"/>
              <a:gd name="connsiteY1" fmla="*/ 111198 h 555990"/>
              <a:gd name="connsiteX2" fmla="*/ 237641 w 475282"/>
              <a:gd name="connsiteY2" fmla="*/ 0 h 555990"/>
              <a:gd name="connsiteX3" fmla="*/ 475282 w 475282"/>
              <a:gd name="connsiteY3" fmla="*/ 277995 h 555990"/>
              <a:gd name="connsiteX4" fmla="*/ 237641 w 475282"/>
              <a:gd name="connsiteY4" fmla="*/ 555990 h 555990"/>
              <a:gd name="connsiteX5" fmla="*/ 237641 w 475282"/>
              <a:gd name="connsiteY5" fmla="*/ 444792 h 555990"/>
              <a:gd name="connsiteX6" fmla="*/ 0 w 475282"/>
              <a:gd name="connsiteY6" fmla="*/ 444792 h 555990"/>
              <a:gd name="connsiteX7" fmla="*/ 0 w 475282"/>
              <a:gd name="connsiteY7" fmla="*/ 111198 h 55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282" h="555990">
                <a:moveTo>
                  <a:pt x="0" y="111198"/>
                </a:moveTo>
                <a:lnTo>
                  <a:pt x="237641" y="111198"/>
                </a:lnTo>
                <a:lnTo>
                  <a:pt x="237641" y="0"/>
                </a:lnTo>
                <a:lnTo>
                  <a:pt x="475282" y="277995"/>
                </a:lnTo>
                <a:lnTo>
                  <a:pt x="237641" y="555990"/>
                </a:lnTo>
                <a:lnTo>
                  <a:pt x="237641" y="444792"/>
                </a:lnTo>
                <a:lnTo>
                  <a:pt x="0" y="444792"/>
                </a:lnTo>
                <a:lnTo>
                  <a:pt x="0" y="111198"/>
                </a:lnTo>
                <a:close/>
              </a:path>
            </a:pathLst>
          </a:custGeom>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0" tIns="111198" rIns="142585" bIns="111198" numCol="1" spcCol="1270" anchor="ctr" anchorCtr="0">
            <a:noAutofit/>
          </a:bodyPr>
          <a:lstStyle/>
          <a:p>
            <a:pPr lvl="0" algn="ctr" defTabSz="800100">
              <a:lnSpc>
                <a:spcPct val="90000"/>
              </a:lnSpc>
              <a:spcBef>
                <a:spcPct val="0"/>
              </a:spcBef>
              <a:spcAft>
                <a:spcPct val="35000"/>
              </a:spcAft>
            </a:pPr>
            <a:endParaRPr lang="en-US" sz="1800" b="0" kern="1200">
              <a:solidFill>
                <a:schemeClr val="tx1"/>
              </a:solidFill>
              <a:latin typeface="Calibri" panose="020F0502020204030204" pitchFamily="34" charset="0"/>
              <a:cs typeface="Calibri" panose="020F0502020204030204" pitchFamily="34" charset="0"/>
            </a:endParaRPr>
          </a:p>
        </p:txBody>
      </p:sp>
      <p:sp>
        <p:nvSpPr>
          <p:cNvPr id="21" name="Freeform 20"/>
          <p:cNvSpPr/>
          <p:nvPr/>
        </p:nvSpPr>
        <p:spPr>
          <a:xfrm>
            <a:off x="4577313" y="1353312"/>
            <a:ext cx="2658013" cy="3706367"/>
          </a:xfrm>
          <a:custGeom>
            <a:avLst/>
            <a:gdLst>
              <a:gd name="connsiteX0" fmla="*/ 0 w 2241898"/>
              <a:gd name="connsiteY0" fmla="*/ 224190 h 2411135"/>
              <a:gd name="connsiteX1" fmla="*/ 224190 w 2241898"/>
              <a:gd name="connsiteY1" fmla="*/ 0 h 2411135"/>
              <a:gd name="connsiteX2" fmla="*/ 2017708 w 2241898"/>
              <a:gd name="connsiteY2" fmla="*/ 0 h 2411135"/>
              <a:gd name="connsiteX3" fmla="*/ 2241898 w 2241898"/>
              <a:gd name="connsiteY3" fmla="*/ 224190 h 2411135"/>
              <a:gd name="connsiteX4" fmla="*/ 2241898 w 2241898"/>
              <a:gd name="connsiteY4" fmla="*/ 2186945 h 2411135"/>
              <a:gd name="connsiteX5" fmla="*/ 2017708 w 2241898"/>
              <a:gd name="connsiteY5" fmla="*/ 2411135 h 2411135"/>
              <a:gd name="connsiteX6" fmla="*/ 224190 w 2241898"/>
              <a:gd name="connsiteY6" fmla="*/ 2411135 h 2411135"/>
              <a:gd name="connsiteX7" fmla="*/ 0 w 2241898"/>
              <a:gd name="connsiteY7" fmla="*/ 2186945 h 2411135"/>
              <a:gd name="connsiteX8" fmla="*/ 0 w 2241898"/>
              <a:gd name="connsiteY8" fmla="*/ 224190 h 2411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898" h="2411135">
                <a:moveTo>
                  <a:pt x="0" y="224190"/>
                </a:moveTo>
                <a:cubicBezTo>
                  <a:pt x="0" y="100373"/>
                  <a:pt x="100373" y="0"/>
                  <a:pt x="224190" y="0"/>
                </a:cubicBezTo>
                <a:lnTo>
                  <a:pt x="2017708" y="0"/>
                </a:lnTo>
                <a:cubicBezTo>
                  <a:pt x="2141525" y="0"/>
                  <a:pt x="2241898" y="100373"/>
                  <a:pt x="2241898" y="224190"/>
                </a:cubicBezTo>
                <a:lnTo>
                  <a:pt x="2241898" y="2186945"/>
                </a:lnTo>
                <a:cubicBezTo>
                  <a:pt x="2241898" y="2310762"/>
                  <a:pt x="2141525" y="2411135"/>
                  <a:pt x="2017708" y="2411135"/>
                </a:cubicBezTo>
                <a:lnTo>
                  <a:pt x="224190" y="2411135"/>
                </a:lnTo>
                <a:cubicBezTo>
                  <a:pt x="100373" y="2411135"/>
                  <a:pt x="0" y="2310762"/>
                  <a:pt x="0" y="2186945"/>
                </a:cubicBezTo>
                <a:lnTo>
                  <a:pt x="0" y="224190"/>
                </a:lnTo>
                <a:close/>
              </a:path>
            </a:pathLst>
          </a:custGeom>
          <a:solidFill>
            <a:schemeClr val="bg1"/>
          </a:solidFill>
          <a:ln w="76200">
            <a:solidFill>
              <a:srgbClr val="43BEB9"/>
            </a:solidFill>
          </a:ln>
        </p:spPr>
        <p:style>
          <a:lnRef idx="2">
            <a:scrgbClr r="0" g="0" b="0"/>
          </a:lnRef>
          <a:fillRef idx="1">
            <a:scrgbClr r="0" g="0" b="0"/>
          </a:fillRef>
          <a:effectRef idx="0">
            <a:schemeClr val="accent5">
              <a:hueOff val="-2451115"/>
              <a:satOff val="-3409"/>
              <a:lumOff val="-1307"/>
              <a:alphaOff val="0"/>
            </a:schemeClr>
          </a:effectRef>
          <a:fontRef idx="minor">
            <a:schemeClr val="lt1"/>
          </a:fontRef>
        </p:style>
        <p:txBody>
          <a:bodyPr spcFirstLastPara="0" vert="horz" wrap="square" lIns="134243" tIns="134243" rIns="134243" bIns="134243" numCol="1" spcCol="1270" anchor="ctr" anchorCtr="0">
            <a:noAutofit/>
          </a:bodyPr>
          <a:lstStyle/>
          <a:p>
            <a:pPr lvl="0" algn="ctr" defTabSz="800100">
              <a:lnSpc>
                <a:spcPct val="90000"/>
              </a:lnSpc>
              <a:spcBef>
                <a:spcPct val="0"/>
              </a:spcBef>
              <a:spcAft>
                <a:spcPct val="35000"/>
              </a:spcAft>
            </a:pPr>
            <a:r>
              <a:rPr lang="en-US" sz="2400" b="1"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PAFO</a:t>
            </a:r>
            <a:r>
              <a:rPr lang="en-US" sz="2400"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400" b="1"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provides</a:t>
            </a:r>
            <a:r>
              <a:rPr lang="en-US" sz="2400"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400" b="1"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supporting documentation </a:t>
            </a:r>
            <a:r>
              <a:rPr lang="en-US" sz="2400" kern="1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for each individual testing selection.</a:t>
            </a:r>
            <a:endParaRPr lang="en-US" sz="2400" b="0" i="1" kern="1200" dirty="0">
              <a:solidFill>
                <a:schemeClr val="tx1"/>
              </a:solidFill>
              <a:latin typeface="Calibri" panose="020F0502020204030204" pitchFamily="34" charset="0"/>
              <a:cs typeface="Calibri" panose="020F0502020204030204" pitchFamily="34" charset="0"/>
            </a:endParaRPr>
          </a:p>
        </p:txBody>
      </p:sp>
      <p:sp>
        <p:nvSpPr>
          <p:cNvPr id="22" name="Freeform 21"/>
          <p:cNvSpPr/>
          <p:nvPr/>
        </p:nvSpPr>
        <p:spPr>
          <a:xfrm>
            <a:off x="7410748" y="3067730"/>
            <a:ext cx="475282" cy="555990"/>
          </a:xfrm>
          <a:custGeom>
            <a:avLst/>
            <a:gdLst>
              <a:gd name="connsiteX0" fmla="*/ 0 w 475282"/>
              <a:gd name="connsiteY0" fmla="*/ 111198 h 555990"/>
              <a:gd name="connsiteX1" fmla="*/ 237641 w 475282"/>
              <a:gd name="connsiteY1" fmla="*/ 111198 h 555990"/>
              <a:gd name="connsiteX2" fmla="*/ 237641 w 475282"/>
              <a:gd name="connsiteY2" fmla="*/ 0 h 555990"/>
              <a:gd name="connsiteX3" fmla="*/ 475282 w 475282"/>
              <a:gd name="connsiteY3" fmla="*/ 277995 h 555990"/>
              <a:gd name="connsiteX4" fmla="*/ 237641 w 475282"/>
              <a:gd name="connsiteY4" fmla="*/ 555990 h 555990"/>
              <a:gd name="connsiteX5" fmla="*/ 237641 w 475282"/>
              <a:gd name="connsiteY5" fmla="*/ 444792 h 555990"/>
              <a:gd name="connsiteX6" fmla="*/ 0 w 475282"/>
              <a:gd name="connsiteY6" fmla="*/ 444792 h 555990"/>
              <a:gd name="connsiteX7" fmla="*/ 0 w 475282"/>
              <a:gd name="connsiteY7" fmla="*/ 111198 h 55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282" h="555990">
                <a:moveTo>
                  <a:pt x="0" y="111198"/>
                </a:moveTo>
                <a:lnTo>
                  <a:pt x="237641" y="111198"/>
                </a:lnTo>
                <a:lnTo>
                  <a:pt x="237641" y="0"/>
                </a:lnTo>
                <a:lnTo>
                  <a:pt x="475282" y="277995"/>
                </a:lnTo>
                <a:lnTo>
                  <a:pt x="237641" y="555990"/>
                </a:lnTo>
                <a:lnTo>
                  <a:pt x="237641" y="444792"/>
                </a:lnTo>
                <a:lnTo>
                  <a:pt x="0" y="444792"/>
                </a:lnTo>
                <a:lnTo>
                  <a:pt x="0" y="111198"/>
                </a:lnTo>
                <a:close/>
              </a:path>
            </a:pathLst>
          </a:custGeom>
        </p:spPr>
        <p:style>
          <a:lnRef idx="0">
            <a:schemeClr val="lt1">
              <a:hueOff val="0"/>
              <a:satOff val="0"/>
              <a:lumOff val="0"/>
              <a:alphaOff val="0"/>
            </a:schemeClr>
          </a:lnRef>
          <a:fillRef idx="1">
            <a:schemeClr val="accent5">
              <a:hueOff val="-3676672"/>
              <a:satOff val="-5114"/>
              <a:lumOff val="-1961"/>
              <a:alphaOff val="0"/>
            </a:schemeClr>
          </a:fillRef>
          <a:effectRef idx="0">
            <a:schemeClr val="accent5">
              <a:hueOff val="-3676672"/>
              <a:satOff val="-5114"/>
              <a:lumOff val="-1961"/>
              <a:alphaOff val="0"/>
            </a:schemeClr>
          </a:effectRef>
          <a:fontRef idx="minor">
            <a:schemeClr val="lt1"/>
          </a:fontRef>
        </p:style>
        <p:txBody>
          <a:bodyPr spcFirstLastPara="0" vert="horz" wrap="square" lIns="0" tIns="111198" rIns="142585" bIns="111198" numCol="1" spcCol="1270" anchor="ctr" anchorCtr="0">
            <a:noAutofit/>
          </a:bodyPr>
          <a:lstStyle/>
          <a:p>
            <a:pPr lvl="0" algn="ctr" defTabSz="800100">
              <a:lnSpc>
                <a:spcPct val="90000"/>
              </a:lnSpc>
              <a:spcBef>
                <a:spcPct val="0"/>
              </a:spcBef>
              <a:spcAft>
                <a:spcPct val="35000"/>
              </a:spcAft>
            </a:pPr>
            <a:endParaRPr lang="en-US" sz="1800" b="0" kern="1200">
              <a:solidFill>
                <a:schemeClr val="tx1"/>
              </a:solidFill>
              <a:latin typeface="Calibri" panose="020F0502020204030204" pitchFamily="34" charset="0"/>
              <a:cs typeface="Calibri" panose="020F0502020204030204" pitchFamily="34" charset="0"/>
            </a:endParaRPr>
          </a:p>
        </p:txBody>
      </p:sp>
      <p:sp>
        <p:nvSpPr>
          <p:cNvPr id="23" name="Freeform 22"/>
          <p:cNvSpPr/>
          <p:nvPr/>
        </p:nvSpPr>
        <p:spPr>
          <a:xfrm>
            <a:off x="8240227" y="1353312"/>
            <a:ext cx="2658013" cy="3706367"/>
          </a:xfrm>
          <a:custGeom>
            <a:avLst/>
            <a:gdLst>
              <a:gd name="connsiteX0" fmla="*/ 0 w 2241898"/>
              <a:gd name="connsiteY0" fmla="*/ 224190 h 2411135"/>
              <a:gd name="connsiteX1" fmla="*/ 224190 w 2241898"/>
              <a:gd name="connsiteY1" fmla="*/ 0 h 2411135"/>
              <a:gd name="connsiteX2" fmla="*/ 2017708 w 2241898"/>
              <a:gd name="connsiteY2" fmla="*/ 0 h 2411135"/>
              <a:gd name="connsiteX3" fmla="*/ 2241898 w 2241898"/>
              <a:gd name="connsiteY3" fmla="*/ 224190 h 2411135"/>
              <a:gd name="connsiteX4" fmla="*/ 2241898 w 2241898"/>
              <a:gd name="connsiteY4" fmla="*/ 2186945 h 2411135"/>
              <a:gd name="connsiteX5" fmla="*/ 2017708 w 2241898"/>
              <a:gd name="connsiteY5" fmla="*/ 2411135 h 2411135"/>
              <a:gd name="connsiteX6" fmla="*/ 224190 w 2241898"/>
              <a:gd name="connsiteY6" fmla="*/ 2411135 h 2411135"/>
              <a:gd name="connsiteX7" fmla="*/ 0 w 2241898"/>
              <a:gd name="connsiteY7" fmla="*/ 2186945 h 2411135"/>
              <a:gd name="connsiteX8" fmla="*/ 0 w 2241898"/>
              <a:gd name="connsiteY8" fmla="*/ 224190 h 2411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898" h="2411135">
                <a:moveTo>
                  <a:pt x="0" y="224190"/>
                </a:moveTo>
                <a:cubicBezTo>
                  <a:pt x="0" y="100373"/>
                  <a:pt x="100373" y="0"/>
                  <a:pt x="224190" y="0"/>
                </a:cubicBezTo>
                <a:lnTo>
                  <a:pt x="2017708" y="0"/>
                </a:lnTo>
                <a:cubicBezTo>
                  <a:pt x="2141525" y="0"/>
                  <a:pt x="2241898" y="100373"/>
                  <a:pt x="2241898" y="224190"/>
                </a:cubicBezTo>
                <a:lnTo>
                  <a:pt x="2241898" y="2186945"/>
                </a:lnTo>
                <a:cubicBezTo>
                  <a:pt x="2241898" y="2310762"/>
                  <a:pt x="2141525" y="2411135"/>
                  <a:pt x="2017708" y="2411135"/>
                </a:cubicBezTo>
                <a:lnTo>
                  <a:pt x="224190" y="2411135"/>
                </a:lnTo>
                <a:cubicBezTo>
                  <a:pt x="100373" y="2411135"/>
                  <a:pt x="0" y="2310762"/>
                  <a:pt x="0" y="2186945"/>
                </a:cubicBezTo>
                <a:lnTo>
                  <a:pt x="0" y="224190"/>
                </a:lnTo>
                <a:close/>
              </a:path>
            </a:pathLst>
          </a:custGeom>
          <a:solidFill>
            <a:schemeClr val="bg1"/>
          </a:solidFill>
          <a:ln w="76200">
            <a:solidFill>
              <a:srgbClr val="45B664"/>
            </a:solidFill>
          </a:ln>
        </p:spPr>
        <p:style>
          <a:lnRef idx="2">
            <a:scrgbClr r="0" g="0" b="0"/>
          </a:lnRef>
          <a:fillRef idx="1">
            <a:scrgbClr r="0" g="0" b="0"/>
          </a:fillRef>
          <a:effectRef idx="0">
            <a:schemeClr val="accent5">
              <a:hueOff val="-4902230"/>
              <a:satOff val="-6819"/>
              <a:lumOff val="-2615"/>
              <a:alphaOff val="0"/>
            </a:schemeClr>
          </a:effectRef>
          <a:fontRef idx="minor">
            <a:schemeClr val="lt1"/>
          </a:fontRef>
        </p:style>
        <p:txBody>
          <a:bodyPr spcFirstLastPara="0" vert="horz" wrap="square" lIns="134243" tIns="134243" rIns="134243" bIns="134243" numCol="1" spcCol="1270" anchor="ctr" anchorCtr="0">
            <a:noAutofit/>
          </a:bodyPr>
          <a:lstStyle/>
          <a:p>
            <a:pPr lvl="0" algn="ctr" defTabSz="800100">
              <a:lnSpc>
                <a:spcPct val="90000"/>
              </a:lnSpc>
              <a:spcBef>
                <a:spcPct val="0"/>
              </a:spcBef>
              <a:spcAft>
                <a:spcPct val="35000"/>
              </a:spcAft>
            </a:pPr>
            <a:r>
              <a:rPr lang="en-US" sz="2400" b="1"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PAFO</a:t>
            </a:r>
            <a:r>
              <a:rPr lang="en-US" sz="2400"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400" b="1"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will</a:t>
            </a:r>
            <a:r>
              <a:rPr lang="en-US" sz="2400"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400" b="1"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contact DA </a:t>
            </a:r>
            <a:r>
              <a:rPr lang="en-US" sz="2400"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if unable to locate supporting documentation or for further information or clarification.</a:t>
            </a:r>
          </a:p>
          <a:p>
            <a:pPr lvl="0" algn="ctr" defTabSz="800100">
              <a:lnSpc>
                <a:spcPct val="90000"/>
              </a:lnSpc>
              <a:spcBef>
                <a:spcPct val="0"/>
              </a:spcBef>
              <a:spcAft>
                <a:spcPct val="35000"/>
              </a:spcAft>
            </a:pPr>
            <a:r>
              <a:rPr lang="en-US" sz="2400" b="1"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PAFO</a:t>
            </a:r>
            <a:r>
              <a:rPr lang="en-US" sz="2400"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400" b="1"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responds to auditor </a:t>
            </a:r>
            <a:r>
              <a:rPr lang="en-US" sz="2400"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follow up questions.</a:t>
            </a:r>
            <a:endParaRPr lang="en-US" sz="2400" kern="12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614985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15</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8" y="155802"/>
            <a:ext cx="9713245"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Audit </a:t>
            </a:r>
            <a:r>
              <a:rPr lang="en-US" sz="4000" dirty="0">
                <a:solidFill>
                  <a:schemeClr val="accent6">
                    <a:lumMod val="75000"/>
                  </a:schemeClr>
                </a:solidFill>
              </a:rPr>
              <a:t>Life </a:t>
            </a:r>
            <a:r>
              <a:rPr lang="en-US" sz="4000" dirty="0" smtClean="0">
                <a:solidFill>
                  <a:schemeClr val="accent6">
                    <a:lumMod val="75000"/>
                  </a:schemeClr>
                </a:solidFill>
              </a:rPr>
              <a:t>Cycle: Conclusion</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7" name="Picture 16" descr="Results - Highway Sign 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2924" y="1337186"/>
            <a:ext cx="5079796" cy="3382297"/>
          </a:xfrm>
          <a:prstGeom prst="rect">
            <a:avLst/>
          </a:prstGeom>
        </p:spPr>
      </p:pic>
      <p:sp>
        <p:nvSpPr>
          <p:cNvPr id="18" name="Rectangle 17"/>
          <p:cNvSpPr/>
          <p:nvPr/>
        </p:nvSpPr>
        <p:spPr>
          <a:xfrm>
            <a:off x="605623" y="1415023"/>
            <a:ext cx="5608364" cy="1936428"/>
          </a:xfrm>
          <a:prstGeom prst="rect">
            <a:avLst/>
          </a:prstGeom>
        </p:spPr>
        <p:txBody>
          <a:bodyPr wrap="square">
            <a:spAutoFit/>
          </a:bodyPr>
          <a:lstStyle/>
          <a:p>
            <a:pPr marL="342900" lvl="3" indent="-342900">
              <a:lnSpc>
                <a:spcPct val="107000"/>
              </a:lnSpc>
              <a:buFont typeface="Arial" panose="020B0604020202020204" pitchFamily="34" charset="0"/>
              <a:buChar char="•"/>
            </a:pPr>
            <a:r>
              <a:rPr lang="en-US" sz="28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Final report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from Sponsor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(can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take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months)</a:t>
            </a:r>
            <a:endPar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Form of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final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report varies widely  </a:t>
            </a:r>
          </a:p>
          <a:p>
            <a:pPr marL="342900" lvl="3" indent="-342900">
              <a:lnSpc>
                <a:spcPct val="107000"/>
              </a:lnSpc>
              <a:buFont typeface="Arial" panose="020B0604020202020204" pitchFamily="34" charset="0"/>
              <a:buChar char="•"/>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Report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will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indicate:</a:t>
            </a:r>
          </a:p>
        </p:txBody>
      </p:sp>
      <p:sp>
        <p:nvSpPr>
          <p:cNvPr id="20" name="Rectangle 19"/>
          <p:cNvSpPr/>
          <p:nvPr/>
        </p:nvSpPr>
        <p:spPr>
          <a:xfrm>
            <a:off x="924231" y="3351451"/>
            <a:ext cx="5781369" cy="2050690"/>
          </a:xfrm>
          <a:prstGeom prst="rect">
            <a:avLst/>
          </a:prstGeom>
        </p:spPr>
        <p:txBody>
          <a:bodyPr wrap="square">
            <a:spAutoFit/>
          </a:bodyPr>
          <a:lstStyle/>
          <a:p>
            <a:pPr marL="342900" lvl="5" indent="-342900">
              <a:lnSpc>
                <a:spcPct val="107000"/>
              </a:lnSpc>
              <a:buFont typeface="Courier New" panose="02070309020205020404" pitchFamily="49" charset="0"/>
              <a:buChar char="o"/>
            </a:pP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Findings and/or questioned costs</a:t>
            </a:r>
          </a:p>
          <a:p>
            <a:pPr marL="342900" lvl="5" indent="-342900">
              <a:lnSpc>
                <a:spcPct val="107000"/>
              </a:lnSpc>
              <a:buFont typeface="Courier New" panose="02070309020205020404" pitchFamily="49" charset="0"/>
              <a:buChar char="o"/>
            </a:pP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Issues for Resolution (opportunity to respond)</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5" indent="-342900">
              <a:lnSpc>
                <a:spcPct val="107000"/>
              </a:lnSpc>
              <a:buFont typeface="Courier New" panose="02070309020205020404" pitchFamily="49" charset="0"/>
              <a:buChar char="o"/>
            </a:pPr>
            <a:r>
              <a:rPr lang="en-US"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Recommendations (programmatic/ administrative)</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71480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16</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8" y="197705"/>
            <a:ext cx="8149332"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 Annual Uniform </a:t>
            </a:r>
            <a:r>
              <a:rPr lang="en-US" sz="4000" dirty="0" smtClean="0">
                <a:solidFill>
                  <a:schemeClr val="accent6">
                    <a:lumMod val="75000"/>
                  </a:schemeClr>
                </a:solidFill>
              </a:rPr>
              <a:t>Guidance (UG) Audit</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3" name="Diagram 2"/>
          <p:cNvGraphicFramePr/>
          <p:nvPr>
            <p:extLst>
              <p:ext uri="{D42A27DB-BD31-4B8C-83A1-F6EECF244321}">
                <p14:modId xmlns:p14="http://schemas.microsoft.com/office/powerpoint/2010/main" val="3947775487"/>
              </p:ext>
            </p:extLst>
          </p:nvPr>
        </p:nvGraphicFramePr>
        <p:xfrm>
          <a:off x="261389" y="2251122"/>
          <a:ext cx="11668125" cy="3496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461268" y="1060892"/>
            <a:ext cx="6234500" cy="1080296"/>
          </a:xfrm>
          <a:prstGeom prst="rect">
            <a:avLst/>
          </a:prstGeom>
        </p:spPr>
        <p:txBody>
          <a:bodyPr wrap="square">
            <a:spAutoFit/>
          </a:bodyPr>
          <a:lstStyle/>
          <a:p>
            <a:pPr lvl="0">
              <a:lnSpc>
                <a:spcPct val="107000"/>
              </a:lnSpc>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Covers entire fiscal year, broken up into two </a:t>
            </a: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periods:</a:t>
            </a:r>
          </a:p>
          <a:p>
            <a:pPr marL="342900" lvl="0" indent="-342900">
              <a:lnSpc>
                <a:spcPct val="107000"/>
              </a:lnSpc>
              <a:buFont typeface="+mj-lt"/>
              <a:buAutoNum type="arabicPeriod"/>
            </a:pP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20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Interim</a:t>
            </a: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covers </a:t>
            </a:r>
            <a:r>
              <a:rPr lang="en-US" sz="2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July – February </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(occurs in the spring</a:t>
            </a: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buFont typeface="+mj-lt"/>
              <a:buAutoNum type="arabicPeriod"/>
            </a:pP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20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Q4</a:t>
            </a: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covers </a:t>
            </a:r>
            <a:r>
              <a:rPr lang="en-US" sz="2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March – June </a:t>
            </a: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occurs in the fall</a:t>
            </a: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endPar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6985191" y="1713233"/>
            <a:ext cx="3820461" cy="553357"/>
          </a:xfrm>
          <a:prstGeom prst="rect">
            <a:avLst/>
          </a:prstGeom>
        </p:spPr>
        <p:txBody>
          <a:bodyPr wrap="square">
            <a:spAutoFit/>
          </a:bodyPr>
          <a:lstStyle/>
          <a:p>
            <a:pPr lvl="0">
              <a:lnSpc>
                <a:spcPct val="107000"/>
              </a:lnSpc>
            </a:pPr>
            <a:r>
              <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rPr>
              <a:t>*Q4 is the same process, just fewer selections; and they select </a:t>
            </a:r>
            <a:r>
              <a:rPr lang="en-US"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5 additional </a:t>
            </a:r>
            <a:r>
              <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rPr>
              <a:t>grants to test.</a:t>
            </a:r>
          </a:p>
        </p:txBody>
      </p:sp>
    </p:spTree>
    <p:extLst>
      <p:ext uri="{BB962C8B-B14F-4D97-AF65-F5344CB8AC3E}">
        <p14:creationId xmlns:p14="http://schemas.microsoft.com/office/powerpoint/2010/main" val="39612480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rch 2008 | Aparichithudu....."/>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0066" y="1162312"/>
            <a:ext cx="4406900" cy="4394200"/>
          </a:xfrm>
          <a:prstGeom prst="rect">
            <a:avLst/>
          </a:prstGeom>
        </p:spPr>
      </p:pic>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17</a:t>
            </a:fld>
            <a:endParaRPr lang="en-US" sz="1800" dirty="0">
              <a:solidFill>
                <a:srgbClr val="888888"/>
              </a:solidFill>
              <a:latin typeface="Calibri"/>
              <a:ea typeface="Calibri"/>
              <a:cs typeface="Calibri"/>
              <a:sym typeface="Calibri"/>
            </a:endParaRPr>
          </a:p>
        </p:txBody>
      </p:sp>
      <p:sp>
        <p:nvSpPr>
          <p:cNvPr id="3" name="Rectangle 2"/>
          <p:cNvSpPr/>
          <p:nvPr/>
        </p:nvSpPr>
        <p:spPr>
          <a:xfrm>
            <a:off x="819123" y="1997519"/>
            <a:ext cx="3247780" cy="1065676"/>
          </a:xfrm>
          <a:prstGeom prst="rect">
            <a:avLst/>
          </a:prstGeom>
        </p:spPr>
        <p:txBody>
          <a:bodyPr wrap="square">
            <a:spAutoFit/>
          </a:bodyPr>
          <a:lstStyle/>
          <a:p>
            <a:pPr marL="342900" lvl="0" indent="-342900">
              <a:lnSpc>
                <a:spcPct val="107000"/>
              </a:lnSpc>
              <a:buFont typeface="Symbol" panose="05050102010706020507" pitchFamily="18" charset="2"/>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Salary</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Cost Transfers</a:t>
            </a:r>
          </a:p>
          <a:p>
            <a:pPr marL="342900" lvl="0" indent="-342900">
              <a:lnSpc>
                <a:spcPct val="107000"/>
              </a:lnSpc>
              <a:spcAft>
                <a:spcPts val="8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Direct </a:t>
            </a:r>
            <a:r>
              <a:rPr lang="en-US" sz="2000" dirty="0" smtClean="0">
                <a:latin typeface="Calibri" panose="020F0502020204030204" pitchFamily="34" charset="0"/>
                <a:ea typeface="Calibri" panose="020F0502020204030204" pitchFamily="34" charset="0"/>
                <a:cs typeface="Times New Roman" panose="02020603050405020304" pitchFamily="18" charset="0"/>
              </a:rPr>
              <a:t>Costs</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0"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What does an auditor look at</a:t>
            </a:r>
            <a:endParaRPr lang="en-US" sz="4000" dirty="0">
              <a:solidFill>
                <a:schemeClr val="accent6">
                  <a:lumMod val="75000"/>
                </a:schemeClr>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7" name="Rectangle 6"/>
          <p:cNvSpPr/>
          <p:nvPr/>
        </p:nvSpPr>
        <p:spPr>
          <a:xfrm>
            <a:off x="7740975" y="1327412"/>
            <a:ext cx="4414454" cy="2961067"/>
          </a:xfrm>
          <a:prstGeom prst="rect">
            <a:avLst/>
          </a:prstGeom>
        </p:spPr>
        <p:txBody>
          <a:bodyPr wrap="square">
            <a:spAutoFit/>
          </a:bodyPr>
          <a:lstStyle/>
          <a:p>
            <a:pPr>
              <a:lnSpc>
                <a:spcPct val="107000"/>
              </a:lnSpc>
              <a:spcAft>
                <a:spcPts val="800"/>
              </a:spcAft>
            </a:pPr>
            <a:r>
              <a:rPr lang="en-US" sz="2800" b="1" dirty="0" smtClean="0">
                <a:latin typeface="Calibri" panose="020F0502020204030204" pitchFamily="34" charset="0"/>
                <a:ea typeface="Calibri" panose="020F0502020204030204" pitchFamily="34" charset="0"/>
                <a:cs typeface="Times New Roman" panose="02020603050405020304" pitchFamily="18" charset="0"/>
              </a:rPr>
              <a:t>High Risk </a:t>
            </a:r>
            <a:r>
              <a:rPr lang="en-US" sz="2800" b="1" dirty="0">
                <a:latin typeface="Calibri" panose="020F0502020204030204" pitchFamily="34" charset="0"/>
                <a:ea typeface="Calibri" panose="020F0502020204030204" pitchFamily="34" charset="0"/>
                <a:cs typeface="Times New Roman" panose="02020603050405020304" pitchFamily="18" charset="0"/>
              </a:rPr>
              <a:t>Areas</a:t>
            </a:r>
          </a:p>
          <a:p>
            <a:pPr marL="342900" lvl="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Effort</a:t>
            </a:r>
          </a:p>
          <a:p>
            <a:pPr marL="342900" lvl="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Period of Performance</a:t>
            </a:r>
          </a:p>
          <a:p>
            <a:pPr marL="342900" lvl="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Cost Transfers</a:t>
            </a:r>
          </a:p>
          <a:p>
            <a:pPr marL="342900" lvl="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Procurement</a:t>
            </a:r>
          </a:p>
          <a:p>
            <a:pPr marL="342900" lvl="0" indent="-342900">
              <a:lnSpc>
                <a:spcPct val="107000"/>
              </a:lnSpc>
              <a:buFont typeface="Symbol" panose="05050102010706020507" pitchFamily="18" charset="2"/>
              <a:buChar char=""/>
            </a:pPr>
            <a:r>
              <a:rPr lang="en-US" sz="2800" dirty="0" err="1" smtClean="0">
                <a:latin typeface="Calibri" panose="020F0502020204030204" pitchFamily="34" charset="0"/>
                <a:ea typeface="Calibri" panose="020F0502020204030204" pitchFamily="34" charset="0"/>
                <a:cs typeface="Times New Roman" panose="02020603050405020304" pitchFamily="18" charset="0"/>
              </a:rPr>
              <a:t>Subrecipient</a:t>
            </a:r>
            <a:r>
              <a:rPr lang="en-US" sz="2800" dirty="0" smtClean="0">
                <a:latin typeface="Calibri" panose="020F0502020204030204" pitchFamily="34" charset="0"/>
                <a:ea typeface="Calibri" panose="020F0502020204030204" pitchFamily="34" charset="0"/>
                <a:cs typeface="Times New Roman" panose="02020603050405020304" pitchFamily="18" charset="0"/>
              </a:rPr>
              <a:t> Monitoring</a:t>
            </a: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Unified Patent Court requires more scrutiny, says European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260" y="1162312"/>
            <a:ext cx="4486275" cy="3505200"/>
          </a:xfrm>
          <a:prstGeom prst="rect">
            <a:avLst/>
          </a:prstGeom>
        </p:spPr>
      </p:pic>
    </p:spTree>
    <p:extLst>
      <p:ext uri="{BB962C8B-B14F-4D97-AF65-F5344CB8AC3E}">
        <p14:creationId xmlns:p14="http://schemas.microsoft.com/office/powerpoint/2010/main" val="39842900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18</a:t>
            </a:fld>
            <a:endParaRPr lang="en-US" sz="1800" dirty="0">
              <a:solidFill>
                <a:srgbClr val="888888"/>
              </a:solidFill>
              <a:latin typeface="Calibri"/>
              <a:ea typeface="Calibri"/>
              <a:cs typeface="Calibri"/>
              <a:sym typeface="Calibri"/>
            </a:endParaRPr>
          </a:p>
        </p:txBody>
      </p:sp>
      <p:sp>
        <p:nvSpPr>
          <p:cNvPr id="5" name="Rectangle 4"/>
          <p:cNvSpPr/>
          <p:nvPr/>
        </p:nvSpPr>
        <p:spPr>
          <a:xfrm>
            <a:off x="759384" y="1622707"/>
            <a:ext cx="4500875" cy="2727029"/>
          </a:xfrm>
          <a:prstGeom prst="rect">
            <a:avLst/>
          </a:prstGeom>
        </p:spPr>
        <p:txBody>
          <a:bodyPr wrap="square">
            <a:spAutoFit/>
          </a:bodyPr>
          <a:lstStyle/>
          <a:p>
            <a:pPr>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There are several compliance categories that auditors will look at, we’ll look at examples of a few now, those in bold.</a:t>
            </a:r>
            <a:endParaRPr lang="en-US" sz="3200" dirty="0">
              <a:solidFill>
                <a:srgbClr val="201B1B"/>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Compliance Categories</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Rectangle 8"/>
          <p:cNvSpPr/>
          <p:nvPr/>
        </p:nvSpPr>
        <p:spPr>
          <a:xfrm>
            <a:off x="5947214" y="1213665"/>
            <a:ext cx="5503605" cy="4076090"/>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marL="342900" indent="-342900">
              <a:buFont typeface="Arial" panose="020B0604020202020204" pitchFamily="34" charset="0"/>
              <a:buChar char="•"/>
            </a:pPr>
            <a:r>
              <a:rPr lang="en-US" sz="2500" b="1" dirty="0">
                <a:solidFill>
                  <a:srgbClr val="7030A0"/>
                </a:solidFill>
                <a:latin typeface="Calibri" panose="020F0502020204030204" pitchFamily="34" charset="0"/>
                <a:ea typeface="Permanent Marker" panose="02000000000000000000" pitchFamily="2" charset="0"/>
                <a:cs typeface="Calibri" panose="020F0502020204030204" pitchFamily="34" charset="0"/>
              </a:rPr>
              <a:t>Allowable Costs/Cost Principles</a:t>
            </a:r>
          </a:p>
          <a:p>
            <a:pPr marL="342900" indent="-342900">
              <a:buFont typeface="Arial" panose="020B0604020202020204" pitchFamily="34" charset="0"/>
              <a:buChar char="•"/>
            </a:pPr>
            <a:r>
              <a:rPr lang="en-US" sz="2500" b="1" dirty="0">
                <a:solidFill>
                  <a:srgbClr val="7030A0"/>
                </a:solidFill>
                <a:latin typeface="Calibri" panose="020F0502020204030204" pitchFamily="34" charset="0"/>
                <a:ea typeface="Permanent Marker" panose="02000000000000000000" pitchFamily="2" charset="0"/>
                <a:cs typeface="Calibri" panose="020F0502020204030204" pitchFamily="34" charset="0"/>
              </a:rPr>
              <a:t>Cash Management</a:t>
            </a:r>
          </a:p>
          <a:p>
            <a:pPr marL="342900" indent="-342900">
              <a:buFont typeface="Arial" panose="020B0604020202020204" pitchFamily="34" charset="0"/>
              <a:buChar char="•"/>
            </a:pPr>
            <a:r>
              <a:rPr lang="en-US" sz="2500"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Eligibility</a:t>
            </a:r>
          </a:p>
          <a:p>
            <a:pPr marL="342900" indent="-342900">
              <a:buFont typeface="Arial" panose="020B0604020202020204" pitchFamily="34" charset="0"/>
              <a:buChar char="•"/>
            </a:pPr>
            <a:r>
              <a:rPr lang="en-US" sz="2500"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Equipment</a:t>
            </a:r>
          </a:p>
          <a:p>
            <a:pPr marL="342900" indent="-342900">
              <a:buFont typeface="Arial" panose="020B0604020202020204" pitchFamily="34" charset="0"/>
              <a:buChar char="•"/>
            </a:pPr>
            <a:r>
              <a:rPr lang="en-US" sz="2500"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Matching, level of effort</a:t>
            </a:r>
          </a:p>
          <a:p>
            <a:pPr marL="342900" indent="-342900">
              <a:buFont typeface="Arial" panose="020B0604020202020204" pitchFamily="34" charset="0"/>
              <a:buChar char="•"/>
            </a:pPr>
            <a:r>
              <a:rPr lang="en-US" sz="2500" b="1" dirty="0">
                <a:solidFill>
                  <a:srgbClr val="7030A0"/>
                </a:solidFill>
                <a:latin typeface="Calibri" panose="020F0502020204030204" pitchFamily="34" charset="0"/>
                <a:ea typeface="Permanent Marker" panose="02000000000000000000" pitchFamily="2" charset="0"/>
                <a:cs typeface="Calibri" panose="020F0502020204030204" pitchFamily="34" charset="0"/>
              </a:rPr>
              <a:t>Period of performance</a:t>
            </a:r>
          </a:p>
          <a:p>
            <a:pPr marL="342900" indent="-342900">
              <a:buFont typeface="Arial" panose="020B0604020202020204" pitchFamily="34" charset="0"/>
              <a:buChar char="•"/>
            </a:pPr>
            <a:r>
              <a:rPr lang="en-US" sz="2500" b="1" dirty="0">
                <a:solidFill>
                  <a:srgbClr val="7030A0"/>
                </a:solidFill>
                <a:latin typeface="Calibri" panose="020F0502020204030204" pitchFamily="34" charset="0"/>
                <a:ea typeface="Permanent Marker" panose="02000000000000000000" pitchFamily="2" charset="0"/>
                <a:cs typeface="Calibri" panose="020F0502020204030204" pitchFamily="34" charset="0"/>
              </a:rPr>
              <a:t>Procurement</a:t>
            </a:r>
          </a:p>
          <a:p>
            <a:pPr marL="342900" indent="-342900">
              <a:buFont typeface="Arial" panose="020B0604020202020204" pitchFamily="34" charset="0"/>
              <a:buChar char="•"/>
            </a:pPr>
            <a:r>
              <a:rPr lang="en-US" sz="2500"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Program Income</a:t>
            </a:r>
          </a:p>
          <a:p>
            <a:pPr marL="342900" indent="-342900">
              <a:buFont typeface="Arial" panose="020B0604020202020204" pitchFamily="34" charset="0"/>
              <a:buChar char="•"/>
            </a:pPr>
            <a:r>
              <a:rPr lang="en-US" sz="2500" b="1" dirty="0">
                <a:solidFill>
                  <a:srgbClr val="7030A0"/>
                </a:solidFill>
                <a:latin typeface="Calibri" panose="020F0502020204030204" pitchFamily="34" charset="0"/>
                <a:ea typeface="Permanent Marker" panose="02000000000000000000" pitchFamily="2" charset="0"/>
                <a:cs typeface="Calibri" panose="020F0502020204030204" pitchFamily="34" charset="0"/>
              </a:rPr>
              <a:t>Subrecipient Monitoring</a:t>
            </a:r>
          </a:p>
          <a:p>
            <a:pPr marL="342900" indent="-342900">
              <a:buFont typeface="Arial" panose="020B0604020202020204" pitchFamily="34" charset="0"/>
              <a:buChar char="•"/>
            </a:pPr>
            <a:r>
              <a:rPr lang="en-US" sz="2500"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Special test and provisions</a:t>
            </a:r>
          </a:p>
        </p:txBody>
      </p:sp>
    </p:spTree>
    <p:extLst>
      <p:ext uri="{BB962C8B-B14F-4D97-AF65-F5344CB8AC3E}">
        <p14:creationId xmlns:p14="http://schemas.microsoft.com/office/powerpoint/2010/main" val="42118040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19</a:t>
            </a:fld>
            <a:endParaRPr lang="en-US" sz="1800" dirty="0">
              <a:solidFill>
                <a:srgbClr val="888888"/>
              </a:solidFill>
              <a:latin typeface="Calibri"/>
              <a:ea typeface="Calibri"/>
              <a:cs typeface="Calibri"/>
              <a:sym typeface="Calibri"/>
            </a:endParaRPr>
          </a:p>
        </p:txBody>
      </p:sp>
      <p:sp>
        <p:nvSpPr>
          <p:cNvPr id="5" name="Rectangle 4"/>
          <p:cNvSpPr/>
          <p:nvPr/>
        </p:nvSpPr>
        <p:spPr>
          <a:xfrm>
            <a:off x="5023392" y="1317695"/>
            <a:ext cx="6514777" cy="4274632"/>
          </a:xfrm>
          <a:prstGeom prst="rect">
            <a:avLst/>
          </a:prstGeom>
        </p:spPr>
        <p:txBody>
          <a:bodyPr wrap="square">
            <a:spAutoFit/>
          </a:bodyPr>
          <a:lstStyle/>
          <a:p>
            <a:pPr marL="285750" lvl="0" indent="-285750">
              <a:lnSpc>
                <a:spcPct val="107000"/>
              </a:lnSpc>
              <a:buFont typeface="Arial" panose="020B0604020202020204" pitchFamily="34" charset="0"/>
              <a:buChar char="•"/>
            </a:pPr>
            <a:r>
              <a:rPr lang="en-US" sz="1800" b="1" dirty="0">
                <a:solidFill>
                  <a:srgbClr val="201B1B"/>
                </a:solidFill>
                <a:latin typeface="Calibri" panose="020F0502020204030204" pitchFamily="34" charset="0"/>
                <a:ea typeface="Calibri" panose="020F0502020204030204" pitchFamily="34" charset="0"/>
                <a:cs typeface="Times New Roman" panose="02020603050405020304" pitchFamily="18" charset="0"/>
              </a:rPr>
              <a:t>S</a:t>
            </a: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alary expenses</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r>
              <a:rPr lang="en-US" sz="16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(i) the PA15 Labor distribution report, (ii) the PAR, (iii) SAP/HR job description, (iv) evidence of salary increases and increase approvals. </a:t>
            </a:r>
          </a:p>
          <a:p>
            <a:pPr marL="285750" lvl="0" indent="-285750">
              <a:lnSpc>
                <a:spcPct val="107000"/>
              </a:lnSpc>
              <a:buFont typeface="Arial" panose="020B0604020202020204" pitchFamily="34" charset="0"/>
              <a:buChar char="•"/>
            </a:pPr>
            <a:endPar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Non-salary expenses</a:t>
            </a:r>
            <a:r>
              <a:rPr lang="en-US" sz="16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r>
              <a:rPr lang="en-US" sz="16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Invoice and AP disbursement request form, purchase order/shopping cart (see Procurement), P.Card approval, Concur expense report , etc.</a:t>
            </a:r>
          </a:p>
          <a:p>
            <a:pPr lvl="0">
              <a:lnSpc>
                <a:spcPct val="107000"/>
              </a:lnSpc>
            </a:pP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p>
          <a:p>
            <a:pPr marL="285750" lvl="0" indent="-285750">
              <a:lnSpc>
                <a:spcPct val="107000"/>
              </a:lnSpc>
              <a:buFont typeface="Arial" panose="020B0604020202020204" pitchFamily="34" charset="0"/>
              <a:buChar char="•"/>
            </a:pPr>
            <a:r>
              <a:rPr lang="en-US" sz="1800" b="1" dirty="0">
                <a:solidFill>
                  <a:srgbClr val="201B1B"/>
                </a:solidFill>
                <a:latin typeface="Calibri" panose="020F0502020204030204" pitchFamily="34" charset="0"/>
                <a:ea typeface="Calibri" panose="020F0502020204030204" pitchFamily="34" charset="0"/>
                <a:cs typeface="Times New Roman" panose="02020603050405020304" pitchFamily="18" charset="0"/>
              </a:rPr>
              <a:t>C</a:t>
            </a: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ost transfers</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t>
            </a:r>
            <a:r>
              <a:rPr lang="en-US" sz="16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journal entry or salary adjustment along with PAFO approval, PI approval </a:t>
            </a:r>
            <a:r>
              <a:rPr lang="en-US" sz="16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within the Cost Transfer E-Mail (if </a:t>
            </a:r>
            <a:r>
              <a:rPr lang="en-US" sz="16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over 90 days), BW report showing original posting, and all additional supporting documentation (invoice, PAR). </a:t>
            </a:r>
          </a:p>
          <a:p>
            <a:pPr marL="285750" lvl="0" indent="-285750">
              <a:lnSpc>
                <a:spcPct val="107000"/>
              </a:lnSpc>
              <a:buFont typeface="Arial" panose="020B0604020202020204" pitchFamily="34" charset="0"/>
              <a:buChar char="•"/>
            </a:pPr>
            <a:endPar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Budget-to-Actual</a:t>
            </a:r>
            <a:r>
              <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rPr>
              <a:t>: </a:t>
            </a:r>
            <a:r>
              <a:rPr lang="en-US" sz="16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screenshot from the Business Warehouse showing </a:t>
            </a:r>
            <a:r>
              <a:rPr lang="en-US" sz="1600" dirty="0">
                <a:solidFill>
                  <a:srgbClr val="201B1B"/>
                </a:solidFill>
                <a:latin typeface="Calibri" panose="020F0502020204030204" pitchFamily="34" charset="0"/>
                <a:ea typeface="Calibri" panose="020F0502020204030204" pitchFamily="34" charset="0"/>
                <a:cs typeface="Times New Roman" panose="02020603050405020304" pitchFamily="18" charset="0"/>
              </a:rPr>
              <a:t>total Budget allowed per the Grant and cumulative expenditures to </a:t>
            </a:r>
            <a:r>
              <a:rPr lang="en-US" sz="16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date. </a:t>
            </a:r>
            <a:endParaRPr lang="en-US" sz="1600" dirty="0">
              <a:solidFill>
                <a:srgbClr val="201B1B"/>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8" y="155802"/>
            <a:ext cx="8830215"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Documentation to Auditor </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443609" y="1317695"/>
            <a:ext cx="4374197" cy="4076090"/>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4400" b="1"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Allowable </a:t>
            </a:r>
            <a:r>
              <a:rPr lang="en-US" sz="4400" b="1" dirty="0" smtClean="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Costs/ Cost Principles</a:t>
            </a:r>
            <a:endParaRPr lang="en-US" sz="4400" b="1"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endParaRPr>
          </a:p>
        </p:txBody>
      </p:sp>
      <p:pic>
        <p:nvPicPr>
          <p:cNvPr id="6" name="Picture 5" descr="File:Check sheet.svg - Wikimedia Comm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1268" y="2684204"/>
            <a:ext cx="2073261" cy="2629929"/>
          </a:xfrm>
          <a:prstGeom prst="rect">
            <a:avLst/>
          </a:prstGeom>
        </p:spPr>
      </p:pic>
    </p:spTree>
    <p:extLst>
      <p:ext uri="{BB962C8B-B14F-4D97-AF65-F5344CB8AC3E}">
        <p14:creationId xmlns:p14="http://schemas.microsoft.com/office/powerpoint/2010/main" val="171217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20</a:t>
            </a:fld>
            <a:endParaRPr lang="en-US" sz="1800" dirty="0">
              <a:solidFill>
                <a:srgbClr val="888888"/>
              </a:solidFill>
              <a:latin typeface="Calibri"/>
              <a:ea typeface="Calibri"/>
              <a:cs typeface="Calibri"/>
              <a:sym typeface="Calibri"/>
            </a:endParaRPr>
          </a:p>
        </p:txBody>
      </p:sp>
      <p:sp>
        <p:nvSpPr>
          <p:cNvPr id="3" name="Rectangle 2"/>
          <p:cNvSpPr/>
          <p:nvPr/>
        </p:nvSpPr>
        <p:spPr>
          <a:xfrm>
            <a:off x="7448081" y="1366106"/>
            <a:ext cx="4299855" cy="3385542"/>
          </a:xfrm>
          <a:prstGeom prst="rect">
            <a:avLst/>
          </a:prstGeom>
          <a:solidFill>
            <a:schemeClr val="accent6">
              <a:lumMod val="20000"/>
              <a:lumOff val="80000"/>
            </a:schemeClr>
          </a:solidFill>
        </p:spPr>
        <p:txBody>
          <a:bodyPr wrap="square">
            <a:spAutoFit/>
          </a:bodyPr>
          <a:lstStyle/>
          <a:p>
            <a:pPr lvl="0">
              <a:lnSpc>
                <a:spcPct val="107000"/>
              </a:lnSpc>
            </a:pPr>
            <a:r>
              <a:rPr lang="en-US" sz="2000" b="1" dirty="0" smtClean="0">
                <a:latin typeface="Calibri" panose="020F0502020204030204" pitchFamily="34" charset="0"/>
                <a:ea typeface="Calibri" panose="020F0502020204030204" pitchFamily="34" charset="0"/>
                <a:cs typeface="Times New Roman" panose="02020603050405020304" pitchFamily="18" charset="0"/>
              </a:rPr>
              <a:t>Compliance categories</a:t>
            </a:r>
            <a:r>
              <a:rPr lang="en-US" sz="2000" b="1" dirty="0">
                <a:latin typeface="Calibri" panose="020F0502020204030204" pitchFamily="34" charset="0"/>
                <a:ea typeface="Calibri" panose="020F0502020204030204" pitchFamily="34" charset="0"/>
                <a:cs typeface="Times New Roman" panose="02020603050405020304" pitchFamily="18" charset="0"/>
              </a:rPr>
              <a:t>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742950" indent="-285750">
              <a:lnSpc>
                <a:spcPct val="107000"/>
              </a:lnSpc>
              <a:buFont typeface="Courier New" panose="02070309020205020404" pitchFamily="49" charset="0"/>
              <a:buChar char="o"/>
            </a:pPr>
            <a:r>
              <a:rPr lang="en-US" sz="2000" b="1"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Allowable Costs/Cost Principles</a:t>
            </a:r>
          </a:p>
          <a:p>
            <a:pPr marL="742950" indent="-285750">
              <a:lnSpc>
                <a:spcPct val="107000"/>
              </a:lnSpc>
              <a:buFont typeface="Courier New" panose="02070309020205020404" pitchFamily="49" charset="0"/>
              <a:buChar char="o"/>
            </a:pPr>
            <a:r>
              <a:rPr lang="en-US" sz="2000" b="1"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Cash Management</a:t>
            </a:r>
          </a:p>
          <a:p>
            <a:pPr marL="742950" indent="-285750">
              <a:lnSpc>
                <a:spcPct val="107000"/>
              </a:lnSpc>
              <a:buFont typeface="Courier New" panose="02070309020205020404" pitchFamily="49" charset="0"/>
              <a:buChar char="o"/>
            </a:pPr>
            <a:r>
              <a:rPr lang="en-US" sz="2000" dirty="0" smtClean="0">
                <a:latin typeface="Calibri" panose="020F0502020204030204" pitchFamily="34" charset="0"/>
                <a:ea typeface="Calibri" panose="020F0502020204030204" pitchFamily="34" charset="0"/>
                <a:cs typeface="Times New Roman" panose="02020603050405020304" pitchFamily="18" charset="0"/>
              </a:rPr>
              <a:t>Eligibility</a:t>
            </a:r>
          </a:p>
          <a:p>
            <a:pPr marL="742950" indent="-285750">
              <a:lnSpc>
                <a:spcPct val="107000"/>
              </a:lnSpc>
              <a:buFont typeface="Courier New" panose="02070309020205020404" pitchFamily="49" charset="0"/>
              <a:buChar char="o"/>
            </a:pPr>
            <a:r>
              <a:rPr lang="en-US" sz="2000" dirty="0" smtClean="0">
                <a:latin typeface="Calibri" panose="020F0502020204030204" pitchFamily="34" charset="0"/>
                <a:ea typeface="Calibri" panose="020F0502020204030204" pitchFamily="34" charset="0"/>
                <a:cs typeface="Times New Roman" panose="02020603050405020304" pitchFamily="18" charset="0"/>
              </a:rPr>
              <a:t>Equipment</a:t>
            </a:r>
          </a:p>
          <a:p>
            <a:pPr marL="742950" indent="-285750">
              <a:lnSpc>
                <a:spcPct val="107000"/>
              </a:lnSpc>
              <a:buFont typeface="Courier New" panose="02070309020205020404" pitchFamily="49" charset="0"/>
              <a:buChar char="o"/>
            </a:pPr>
            <a:r>
              <a:rPr lang="en-US" sz="2000" b="1"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Period of performance</a:t>
            </a:r>
          </a:p>
          <a:p>
            <a:pPr marL="742950" indent="-285750">
              <a:lnSpc>
                <a:spcPct val="107000"/>
              </a:lnSpc>
              <a:buFont typeface="Courier New" panose="02070309020205020404" pitchFamily="49" charset="0"/>
              <a:buChar char="o"/>
            </a:pPr>
            <a:r>
              <a:rPr lang="en-US" sz="2000" dirty="0" smtClean="0">
                <a:latin typeface="Calibri" panose="020F0502020204030204" pitchFamily="34" charset="0"/>
                <a:ea typeface="Calibri" panose="020F0502020204030204" pitchFamily="34" charset="0"/>
                <a:cs typeface="Times New Roman" panose="02020603050405020304" pitchFamily="18" charset="0"/>
              </a:rPr>
              <a:t>Procurement</a:t>
            </a:r>
          </a:p>
          <a:p>
            <a:pPr marL="742950" indent="-285750">
              <a:lnSpc>
                <a:spcPct val="107000"/>
              </a:lnSpc>
              <a:buFont typeface="Courier New" panose="02070309020205020404" pitchFamily="49" charset="0"/>
              <a:buChar char="o"/>
            </a:pPr>
            <a:r>
              <a:rPr lang="en-US" sz="2000" dirty="0" smtClean="0">
                <a:latin typeface="Calibri" panose="020F0502020204030204" pitchFamily="34" charset="0"/>
                <a:ea typeface="Calibri" panose="020F0502020204030204" pitchFamily="34" charset="0"/>
                <a:cs typeface="Times New Roman" panose="02020603050405020304" pitchFamily="18" charset="0"/>
              </a:rPr>
              <a:t>Program Income</a:t>
            </a:r>
          </a:p>
          <a:p>
            <a:pPr marL="742950" indent="-285750">
              <a:lnSpc>
                <a:spcPct val="107000"/>
              </a:lnSpc>
              <a:buFont typeface="Courier New" panose="02070309020205020404" pitchFamily="49" charset="0"/>
              <a:buChar char="o"/>
            </a:pPr>
            <a:r>
              <a:rPr lang="en-US" sz="2000" b="1" dirty="0" err="1"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Subrecipient</a:t>
            </a:r>
            <a:r>
              <a:rPr lang="en-US" sz="2000" b="1"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Monitoring</a:t>
            </a:r>
          </a:p>
          <a:p>
            <a:pPr marL="742950" indent="-285750">
              <a:lnSpc>
                <a:spcPct val="107000"/>
              </a:lnSpc>
              <a:buFont typeface="Courier New" panose="02070309020205020404" pitchFamily="49" charset="0"/>
              <a:buChar char="o"/>
            </a:pPr>
            <a:r>
              <a:rPr lang="en-US" sz="2000" dirty="0" smtClean="0">
                <a:latin typeface="Calibri" panose="020F0502020204030204" pitchFamily="34" charset="0"/>
                <a:ea typeface="Calibri" panose="020F0502020204030204" pitchFamily="34" charset="0"/>
                <a:cs typeface="Times New Roman" panose="02020603050405020304" pitchFamily="18" charset="0"/>
              </a:rPr>
              <a:t>Special test and provisions</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0" name="Title 1"/>
          <p:cNvSpPr txBox="1">
            <a:spLocks/>
          </p:cNvSpPr>
          <p:nvPr/>
        </p:nvSpPr>
        <p:spPr>
          <a:xfrm>
            <a:off x="461268" y="155802"/>
            <a:ext cx="8998041"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Group Activity: Be the auditor</a:t>
            </a:r>
            <a:endParaRPr lang="en-US" sz="4000" dirty="0">
              <a:solidFill>
                <a:schemeClr val="accent6">
                  <a:lumMod val="75000"/>
                </a:schemeClr>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2" name="Rectangle 11"/>
          <p:cNvSpPr/>
          <p:nvPr/>
        </p:nvSpPr>
        <p:spPr>
          <a:xfrm>
            <a:off x="588172" y="1004456"/>
            <a:ext cx="6254062" cy="4834785"/>
          </a:xfrm>
          <a:prstGeom prst="rect">
            <a:avLst/>
          </a:prstGeom>
        </p:spPr>
        <p:txBody>
          <a:bodyPr wrap="square">
            <a:spAutoFit/>
          </a:bodyPr>
          <a:lstStyle/>
          <a:p>
            <a:pPr lvl="0">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You have been tasked with auditing Grant BUCWC and the documents provided by your client. </a:t>
            </a:r>
          </a:p>
          <a:p>
            <a:pPr lvl="0">
              <a:lnSpc>
                <a:spcPct val="107000"/>
              </a:lnSpc>
            </a:pPr>
            <a:endParaRPr lang="en-US" sz="3200" dirty="0" smtClean="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In your groups, review the documents for the selected compliance </a:t>
            </a:r>
            <a:r>
              <a:rPr lang="en-US" sz="3200" dirty="0">
                <a:latin typeface="Calibri" panose="020F0502020204030204" pitchFamily="34" charset="0"/>
                <a:ea typeface="Calibri" panose="020F0502020204030204" pitchFamily="34" charset="0"/>
                <a:cs typeface="Times New Roman" panose="02020603050405020304" pitchFamily="18" charset="0"/>
              </a:rPr>
              <a:t>categories (we will </a:t>
            </a:r>
            <a:r>
              <a:rPr lang="en-US" sz="3200" dirty="0" smtClean="0">
                <a:latin typeface="Calibri" panose="020F0502020204030204" pitchFamily="34" charset="0"/>
                <a:ea typeface="Calibri" panose="020F0502020204030204" pitchFamily="34" charset="0"/>
                <a:cs typeface="Times New Roman" panose="02020603050405020304" pitchFamily="18" charset="0"/>
              </a:rPr>
              <a:t>put a link to docs </a:t>
            </a:r>
            <a:r>
              <a:rPr lang="en-US" sz="3200" dirty="0">
                <a:latin typeface="Calibri" panose="020F0502020204030204" pitchFamily="34" charset="0"/>
                <a:ea typeface="Calibri" panose="020F0502020204030204" pitchFamily="34" charset="0"/>
                <a:cs typeface="Times New Roman" panose="02020603050405020304" pitchFamily="18" charset="0"/>
              </a:rPr>
              <a:t>in the chat window</a:t>
            </a:r>
            <a:r>
              <a:rPr lang="en-US" sz="3200" dirty="0" smtClean="0">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endParaRPr lang="en-US" sz="3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98701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21</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0" name="Title 1"/>
          <p:cNvSpPr txBox="1">
            <a:spLocks/>
          </p:cNvSpPr>
          <p:nvPr/>
        </p:nvSpPr>
        <p:spPr>
          <a:xfrm>
            <a:off x="461268" y="155802"/>
            <a:ext cx="8149331"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Question 1: </a:t>
            </a:r>
            <a:r>
              <a:rPr lang="en-US" sz="4000" dirty="0" err="1" smtClean="0">
                <a:solidFill>
                  <a:schemeClr val="accent6">
                    <a:lumMod val="75000"/>
                  </a:schemeClr>
                </a:solidFill>
              </a:rPr>
              <a:t>Allowability</a:t>
            </a:r>
            <a:endParaRPr lang="en-US" sz="4000" dirty="0">
              <a:solidFill>
                <a:schemeClr val="accent6">
                  <a:lumMod val="75000"/>
                </a:schemeClr>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8" name="Rectangle 7"/>
          <p:cNvSpPr/>
          <p:nvPr/>
        </p:nvSpPr>
        <p:spPr>
          <a:xfrm>
            <a:off x="588172" y="1138498"/>
            <a:ext cx="9775028" cy="4505208"/>
          </a:xfrm>
          <a:prstGeom prst="rect">
            <a:avLst/>
          </a:prstGeom>
        </p:spPr>
        <p:txBody>
          <a:bodyPr wrap="square">
            <a:spAutoFit/>
          </a:bodyPr>
          <a:lstStyle/>
          <a:p>
            <a:pPr lvl="0">
              <a:lnSpc>
                <a:spcPct val="107000"/>
              </a:lnSpc>
            </a:pPr>
            <a:r>
              <a:rPr lang="en-US" sz="2800" dirty="0" smtClean="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lvl="0" indent="-342900">
              <a:lnSpc>
                <a:spcPct val="107000"/>
              </a:lnSpc>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B</a:t>
            </a:r>
            <a:r>
              <a:rPr lang="en-US" sz="2800" dirty="0" smtClean="0">
                <a:latin typeface="Calibri" panose="020F0502020204030204" pitchFamily="34" charset="0"/>
                <a:ea typeface="Calibri" panose="020F0502020204030204" pitchFamily="34" charset="0"/>
                <a:cs typeface="Times New Roman" panose="02020603050405020304" pitchFamily="18" charset="0"/>
              </a:rPr>
              <a:t>udget narrative &amp; proposal budget</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BW </a:t>
            </a:r>
            <a:r>
              <a:rPr lang="en-US" sz="2800" dirty="0">
                <a:latin typeface="Calibri" panose="020F0502020204030204" pitchFamily="34" charset="0"/>
                <a:ea typeface="Calibri" panose="020F0502020204030204" pitchFamily="34" charset="0"/>
                <a:cs typeface="Times New Roman" panose="02020603050405020304" pitchFamily="18" charset="0"/>
              </a:rPr>
              <a:t>report – Grant Document for </a:t>
            </a:r>
            <a:r>
              <a:rPr lang="en-US" sz="2800" dirty="0" smtClean="0">
                <a:latin typeface="Calibri" panose="020F0502020204030204" pitchFamily="34" charset="0"/>
                <a:ea typeface="Calibri" panose="020F0502020204030204" pitchFamily="34" charset="0"/>
                <a:cs typeface="Times New Roman" panose="02020603050405020304" pitchFamily="18" charset="0"/>
              </a:rPr>
              <a:t>Expenditures</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BW report – Budget v Actuals</a:t>
            </a: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Q1: What issues (*hint there are three) do you see for </a:t>
            </a:r>
            <a:r>
              <a:rPr lang="en-US" sz="3200" b="1" dirty="0" err="1" smtClean="0">
                <a:latin typeface="Calibri" panose="020F0502020204030204" pitchFamily="34" charset="0"/>
                <a:ea typeface="Calibri" panose="020F0502020204030204" pitchFamily="34" charset="0"/>
                <a:cs typeface="Times New Roman" panose="02020603050405020304" pitchFamily="18" charset="0"/>
              </a:rPr>
              <a:t>allowability</a:t>
            </a:r>
            <a:r>
              <a:rPr lang="en-US" sz="3200" b="1" dirty="0" smtClean="0">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pPr>
            <a:endParaRPr lang="en-US" sz="3200" b="1" dirty="0" smtClean="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b="1" dirty="0" smtClean="0">
                <a:effectLst/>
                <a:latin typeface="Calibri" panose="020F0502020204030204" pitchFamily="34" charset="0"/>
                <a:ea typeface="Calibri" panose="020F0502020204030204" pitchFamily="34" charset="0"/>
                <a:cs typeface="Times New Roman" panose="02020603050405020304" pitchFamily="18" charset="0"/>
              </a:rPr>
              <a:t>Look at salary, equipment and travel.</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21913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22</a:t>
            </a:fld>
            <a:endParaRPr lang="en-US" sz="1800" dirty="0">
              <a:solidFill>
                <a:srgbClr val="888888"/>
              </a:solidFill>
              <a:latin typeface="Calibri"/>
              <a:ea typeface="Calibri"/>
              <a:cs typeface="Calibri"/>
              <a:sym typeface="Calibri"/>
            </a:endParaRPr>
          </a:p>
        </p:txBody>
      </p:sp>
      <p:sp>
        <p:nvSpPr>
          <p:cNvPr id="3" name="Rectangle 2"/>
          <p:cNvSpPr/>
          <p:nvPr/>
        </p:nvSpPr>
        <p:spPr>
          <a:xfrm>
            <a:off x="7036721" y="1255748"/>
            <a:ext cx="4501447" cy="2397451"/>
          </a:xfrm>
          <a:prstGeom prst="rect">
            <a:avLst/>
          </a:prstGeom>
          <a:solidFill>
            <a:schemeClr val="accent6">
              <a:lumMod val="20000"/>
              <a:lumOff val="80000"/>
            </a:schemeClr>
          </a:solidFill>
        </p:spPr>
        <p:txBody>
          <a:bodyPr wrap="square">
            <a:spAutoFit/>
          </a:bodyPr>
          <a:lstStyle/>
          <a:p>
            <a:pPr lvl="0">
              <a:lnSpc>
                <a:spcPct val="107000"/>
              </a:lnSpc>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Issues:</a:t>
            </a:r>
          </a:p>
          <a:p>
            <a:pPr lvl="0">
              <a:lnSpc>
                <a:spcPct val="107000"/>
              </a:lnSpc>
            </a:pPr>
            <a:endPar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Arial" panose="020B0604020202020204" pitchFamily="34" charset="0"/>
              <a:buChar char="•"/>
            </a:pP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Co-PI salary missing</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Equipment not budgeted </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Foreign Travel</a:t>
            </a: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0" name="Title 1"/>
          <p:cNvSpPr txBox="1">
            <a:spLocks/>
          </p:cNvSpPr>
          <p:nvPr/>
        </p:nvSpPr>
        <p:spPr>
          <a:xfrm>
            <a:off x="461269" y="155802"/>
            <a:ext cx="774220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1: </a:t>
            </a:r>
            <a:r>
              <a:rPr lang="en-US" sz="4000" dirty="0" err="1" smtClean="0">
                <a:solidFill>
                  <a:schemeClr val="accent6">
                    <a:lumMod val="75000"/>
                  </a:schemeClr>
                </a:solidFill>
              </a:rPr>
              <a:t>Allowability</a:t>
            </a:r>
            <a:r>
              <a:rPr lang="en-US" sz="4000" dirty="0" smtClean="0">
                <a:solidFill>
                  <a:schemeClr val="accent6">
                    <a:lumMod val="75000"/>
                  </a:schemeClr>
                </a:solidFill>
              </a:rPr>
              <a:t> </a:t>
            </a:r>
            <a:r>
              <a:rPr lang="en-US" sz="4000" dirty="0" smtClean="0">
                <a:solidFill>
                  <a:srgbClr val="FF0000"/>
                </a:solidFill>
              </a:rPr>
              <a:t>ANSWER</a:t>
            </a:r>
            <a:endParaRPr lang="en-US" sz="4000" dirty="0">
              <a:solidFill>
                <a:srgbClr val="FF0000"/>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8" name="Rectangle 7"/>
          <p:cNvSpPr/>
          <p:nvPr/>
        </p:nvSpPr>
        <p:spPr>
          <a:xfrm>
            <a:off x="588172" y="1138498"/>
            <a:ext cx="5949106" cy="3780522"/>
          </a:xfrm>
          <a:prstGeom prst="rect">
            <a:avLst/>
          </a:prstGeom>
        </p:spPr>
        <p:txBody>
          <a:bodyPr wrap="square">
            <a:spAutoFit/>
          </a:bodyPr>
          <a:lstStyle/>
          <a:p>
            <a:pPr lvl="0">
              <a:lnSpc>
                <a:spcPct val="107000"/>
              </a:lnSpc>
            </a:pPr>
            <a:r>
              <a:rPr lang="en-US" sz="28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lvl="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Budget </a:t>
            </a:r>
            <a:r>
              <a:rPr lang="en-US" sz="2800" dirty="0">
                <a:latin typeface="Calibri" panose="020F0502020204030204" pitchFamily="34" charset="0"/>
                <a:ea typeface="Calibri" panose="020F0502020204030204" pitchFamily="34" charset="0"/>
                <a:cs typeface="Times New Roman" panose="02020603050405020304" pitchFamily="18" charset="0"/>
              </a:rPr>
              <a:t>narrative </a:t>
            </a:r>
            <a:r>
              <a:rPr lang="en-US" sz="2800" dirty="0" smtClean="0">
                <a:latin typeface="Calibri" panose="020F0502020204030204" pitchFamily="34" charset="0"/>
                <a:ea typeface="Calibri" panose="020F0502020204030204" pitchFamily="34" charset="0"/>
                <a:cs typeface="Times New Roman" panose="02020603050405020304" pitchFamily="18" charset="0"/>
              </a:rPr>
              <a:t>&amp; </a:t>
            </a:r>
            <a:r>
              <a:rPr lang="en-US" sz="2800" dirty="0">
                <a:latin typeface="Calibri" panose="020F0502020204030204" pitchFamily="34" charset="0"/>
                <a:ea typeface="Calibri" panose="020F0502020204030204" pitchFamily="34" charset="0"/>
                <a:cs typeface="Times New Roman" panose="02020603050405020304" pitchFamily="18" charset="0"/>
              </a:rPr>
              <a:t>proposal budget</a:t>
            </a:r>
          </a:p>
          <a:p>
            <a:pPr marL="342900" indent="-342900">
              <a:lnSpc>
                <a:spcPct val="107000"/>
              </a:lnSpc>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BW report – Grant Document for Expenditures</a:t>
            </a:r>
          </a:p>
          <a:p>
            <a:pPr marL="342900" indent="-342900">
              <a:lnSpc>
                <a:spcPct val="107000"/>
              </a:lnSpc>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BW report – Budget v Actuals</a:t>
            </a: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2800" dirty="0" smtClean="0">
                <a:latin typeface="Calibri" panose="020F0502020204030204" pitchFamily="34" charset="0"/>
                <a:ea typeface="Calibri" panose="020F0502020204030204" pitchFamily="34" charset="0"/>
                <a:cs typeface="Times New Roman" panose="02020603050405020304" pitchFamily="18" charset="0"/>
              </a:rPr>
              <a:t>Q1: What issues, if any, do you see for </a:t>
            </a:r>
            <a:r>
              <a:rPr lang="en-US" sz="2800" b="1" dirty="0" err="1" smtClean="0">
                <a:latin typeface="Calibri" panose="020F0502020204030204" pitchFamily="34" charset="0"/>
                <a:ea typeface="Calibri" panose="020F0502020204030204" pitchFamily="34" charset="0"/>
                <a:cs typeface="Times New Roman" panose="02020603050405020304" pitchFamily="18" charset="0"/>
              </a:rPr>
              <a:t>allowability</a:t>
            </a:r>
            <a:r>
              <a:rPr lang="en-US" sz="2800" b="1" dirty="0" smtClean="0">
                <a:latin typeface="Calibri" panose="020F0502020204030204" pitchFamily="34" charset="0"/>
                <a:ea typeface="Calibri" panose="020F0502020204030204" pitchFamily="34" charset="0"/>
                <a:cs typeface="Times New Roman" panose="02020603050405020304" pitchFamily="18" charset="0"/>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64249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23</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2" name="Rectangle 11"/>
          <p:cNvSpPr/>
          <p:nvPr/>
        </p:nvSpPr>
        <p:spPr>
          <a:xfrm>
            <a:off x="588171" y="1138498"/>
            <a:ext cx="10219165" cy="2990306"/>
          </a:xfrm>
          <a:prstGeom prst="rect">
            <a:avLst/>
          </a:prstGeom>
        </p:spPr>
        <p:txBody>
          <a:bodyPr wrap="square">
            <a:spAutoFit/>
          </a:bodyPr>
          <a:lstStyle/>
          <a:p>
            <a:pPr lvl="0">
              <a:lnSpc>
                <a:spcPct val="107000"/>
              </a:lnSpc>
            </a:pPr>
            <a:r>
              <a:rPr lang="en-US" sz="28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Documentation needed</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Cost Transfer backu</a:t>
            </a:r>
            <a:r>
              <a:rPr lang="en-US" sz="2800" dirty="0">
                <a:latin typeface="Calibri" panose="020F0502020204030204" pitchFamily="34" charset="0"/>
                <a:ea typeface="Calibri" panose="020F0502020204030204" pitchFamily="34" charset="0"/>
                <a:cs typeface="Times New Roman" panose="02020603050405020304" pitchFamily="18" charset="0"/>
              </a:rPr>
              <a:t>p</a:t>
            </a: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Q2: What issues, if any, do you see for </a:t>
            </a:r>
            <a:r>
              <a:rPr lang="en-US" sz="3200" b="1" dirty="0" smtClean="0">
                <a:latin typeface="Calibri" panose="020F0502020204030204" pitchFamily="34" charset="0"/>
                <a:ea typeface="Calibri" panose="020F0502020204030204" pitchFamily="34" charset="0"/>
                <a:cs typeface="Times New Roman" panose="02020603050405020304" pitchFamily="18" charset="0"/>
              </a:rPr>
              <a:t>cost transfer </a:t>
            </a:r>
            <a:r>
              <a:rPr lang="en-US" sz="3200" b="1" dirty="0" err="1" smtClean="0">
                <a:latin typeface="Calibri" panose="020F0502020204030204" pitchFamily="34" charset="0"/>
                <a:ea typeface="Calibri" panose="020F0502020204030204" pitchFamily="34" charset="0"/>
                <a:cs typeface="Times New Roman" panose="02020603050405020304" pitchFamily="18" charset="0"/>
              </a:rPr>
              <a:t>allowability</a:t>
            </a:r>
            <a:r>
              <a:rPr lang="en-US" sz="3200" b="1" dirty="0" smtClean="0">
                <a:latin typeface="Calibri" panose="020F0502020204030204" pitchFamily="34" charset="0"/>
                <a:ea typeface="Calibri" panose="020F0502020204030204" pitchFamily="34" charset="0"/>
                <a:cs typeface="Times New Roman" panose="02020603050405020304" pitchFamily="18" charset="0"/>
              </a:rPr>
              <a: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461269" y="155802"/>
            <a:ext cx="774220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a:t>
            </a:r>
            <a:r>
              <a:rPr lang="en-US" sz="4000" dirty="0" smtClean="0">
                <a:solidFill>
                  <a:schemeClr val="accent6">
                    <a:lumMod val="75000"/>
                  </a:schemeClr>
                </a:solidFill>
              </a:rPr>
              <a:t>2: </a:t>
            </a:r>
            <a:r>
              <a:rPr lang="en-US" sz="4000" dirty="0" err="1" smtClean="0">
                <a:solidFill>
                  <a:schemeClr val="accent6">
                    <a:lumMod val="75000"/>
                  </a:schemeClr>
                </a:solidFill>
              </a:rPr>
              <a:t>Allowability</a:t>
            </a:r>
            <a:endParaRPr lang="en-US" sz="4000" dirty="0">
              <a:solidFill>
                <a:srgbClr val="FF0000"/>
              </a:solidFill>
            </a:endParaRPr>
          </a:p>
        </p:txBody>
      </p:sp>
    </p:spTree>
    <p:extLst>
      <p:ext uri="{BB962C8B-B14F-4D97-AF65-F5344CB8AC3E}">
        <p14:creationId xmlns:p14="http://schemas.microsoft.com/office/powerpoint/2010/main" val="34245654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24</a:t>
            </a:fld>
            <a:endParaRPr lang="en-US" sz="1800" dirty="0">
              <a:solidFill>
                <a:srgbClr val="888888"/>
              </a:solidFill>
              <a:latin typeface="Calibri"/>
              <a:ea typeface="Calibri"/>
              <a:cs typeface="Calibri"/>
              <a:sym typeface="Calibri"/>
            </a:endParaRPr>
          </a:p>
        </p:txBody>
      </p:sp>
      <p:sp>
        <p:nvSpPr>
          <p:cNvPr id="3" name="Rectangle 2"/>
          <p:cNvSpPr/>
          <p:nvPr/>
        </p:nvSpPr>
        <p:spPr>
          <a:xfrm>
            <a:off x="7336972" y="1487760"/>
            <a:ext cx="4501447" cy="2858475"/>
          </a:xfrm>
          <a:prstGeom prst="rect">
            <a:avLst/>
          </a:prstGeom>
          <a:solidFill>
            <a:schemeClr val="accent6">
              <a:lumMod val="20000"/>
              <a:lumOff val="80000"/>
            </a:schemeClr>
          </a:solidFill>
        </p:spPr>
        <p:txBody>
          <a:bodyPr wrap="square">
            <a:spAutoFit/>
          </a:bodyPr>
          <a:lstStyle/>
          <a:p>
            <a:pPr lvl="0">
              <a:lnSpc>
                <a:spcPct val="107000"/>
              </a:lnSpc>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Issues:</a:t>
            </a:r>
          </a:p>
          <a:p>
            <a:pPr lvl="0">
              <a:lnSpc>
                <a:spcPct val="107000"/>
              </a:lnSpc>
            </a:pPr>
            <a:endPar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Original transaction missing</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PI approval?</a:t>
            </a:r>
          </a:p>
          <a:p>
            <a:pPr marL="342900" lvl="0" indent="-342900">
              <a:lnSpc>
                <a:spcPct val="107000"/>
              </a:lnSpc>
              <a:buFont typeface="Arial" panose="020B0604020202020204" pitchFamily="34" charset="0"/>
              <a:buChar char="•"/>
            </a:pPr>
            <a:endPar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8" name="Rectangle 7"/>
          <p:cNvSpPr/>
          <p:nvPr/>
        </p:nvSpPr>
        <p:spPr>
          <a:xfrm>
            <a:off x="356260" y="1138498"/>
            <a:ext cx="6849858" cy="2858475"/>
          </a:xfrm>
          <a:prstGeom prst="rect">
            <a:avLst/>
          </a:prstGeom>
        </p:spPr>
        <p:txBody>
          <a:bodyPr wrap="square">
            <a:spAutoFit/>
          </a:bodyPr>
          <a:lstStyle/>
          <a:p>
            <a:pPr lvl="0">
              <a:lnSpc>
                <a:spcPct val="107000"/>
              </a:lnSpc>
            </a:pPr>
            <a:r>
              <a:rPr lang="en-US" sz="2800" dirty="0">
                <a:latin typeface="Calibri" panose="020F0502020204030204" pitchFamily="34" charset="0"/>
                <a:ea typeface="Calibri" panose="020F0502020204030204" pitchFamily="34" charset="0"/>
                <a:cs typeface="Times New Roman" panose="02020603050405020304" pitchFamily="18" charset="0"/>
              </a:rPr>
              <a:t>Review the following documents</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Documentation needed</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Cost Transfer backu</a:t>
            </a:r>
            <a:r>
              <a:rPr lang="en-US" sz="2800" dirty="0">
                <a:latin typeface="Calibri" panose="020F0502020204030204" pitchFamily="34" charset="0"/>
                <a:ea typeface="Calibri" panose="020F0502020204030204" pitchFamily="34" charset="0"/>
                <a:cs typeface="Times New Roman" panose="02020603050405020304" pitchFamily="18" charset="0"/>
              </a:rPr>
              <a:t>p</a:t>
            </a: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2800" dirty="0" smtClean="0">
                <a:latin typeface="Calibri" panose="020F0502020204030204" pitchFamily="34" charset="0"/>
                <a:ea typeface="Calibri" panose="020F0502020204030204" pitchFamily="34" charset="0"/>
                <a:cs typeface="Times New Roman" panose="02020603050405020304" pitchFamily="18" charset="0"/>
              </a:rPr>
              <a:t>Q2: What issues, if any, do you see for </a:t>
            </a:r>
            <a:r>
              <a:rPr lang="en-US" sz="2800" b="1" dirty="0" smtClean="0">
                <a:latin typeface="Calibri" panose="020F0502020204030204" pitchFamily="34" charset="0"/>
                <a:ea typeface="Calibri" panose="020F0502020204030204" pitchFamily="34" charset="0"/>
                <a:cs typeface="Times New Roman" panose="02020603050405020304" pitchFamily="18" charset="0"/>
              </a:rPr>
              <a:t>cost transfer </a:t>
            </a:r>
            <a:r>
              <a:rPr lang="en-US" sz="2800" b="1" dirty="0" err="1" smtClean="0">
                <a:latin typeface="Calibri" panose="020F0502020204030204" pitchFamily="34" charset="0"/>
                <a:ea typeface="Calibri" panose="020F0502020204030204" pitchFamily="34" charset="0"/>
                <a:cs typeface="Times New Roman" panose="02020603050405020304" pitchFamily="18" charset="0"/>
              </a:rPr>
              <a:t>allowability</a:t>
            </a:r>
            <a:r>
              <a:rPr lang="en-US" sz="2800" b="1" dirty="0" smtClean="0">
                <a:latin typeface="Calibri" panose="020F0502020204030204" pitchFamily="34" charset="0"/>
                <a:ea typeface="Calibri" panose="020F0502020204030204" pitchFamily="34" charset="0"/>
                <a:cs typeface="Times New Roman" panose="02020603050405020304" pitchFamily="18" charset="0"/>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itle 1"/>
          <p:cNvSpPr txBox="1">
            <a:spLocks/>
          </p:cNvSpPr>
          <p:nvPr/>
        </p:nvSpPr>
        <p:spPr>
          <a:xfrm>
            <a:off x="461269" y="155802"/>
            <a:ext cx="774220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a:t>
            </a:r>
            <a:r>
              <a:rPr lang="en-US" sz="4000" dirty="0" smtClean="0">
                <a:solidFill>
                  <a:schemeClr val="accent6">
                    <a:lumMod val="75000"/>
                  </a:schemeClr>
                </a:solidFill>
              </a:rPr>
              <a:t>2: </a:t>
            </a:r>
            <a:r>
              <a:rPr lang="en-US" sz="4000" dirty="0" err="1" smtClean="0">
                <a:solidFill>
                  <a:schemeClr val="accent6">
                    <a:lumMod val="75000"/>
                  </a:schemeClr>
                </a:solidFill>
              </a:rPr>
              <a:t>Allowability</a:t>
            </a:r>
            <a:r>
              <a:rPr lang="en-US" sz="4000" dirty="0" smtClean="0">
                <a:solidFill>
                  <a:schemeClr val="accent6">
                    <a:lumMod val="75000"/>
                  </a:schemeClr>
                </a:solidFill>
              </a:rPr>
              <a:t> </a:t>
            </a:r>
            <a:r>
              <a:rPr lang="en-US" sz="4000" dirty="0" smtClean="0">
                <a:solidFill>
                  <a:srgbClr val="FF0000"/>
                </a:solidFill>
              </a:rPr>
              <a:t>ANSWER</a:t>
            </a:r>
            <a:endParaRPr lang="en-US" sz="4000" dirty="0">
              <a:solidFill>
                <a:srgbClr val="FF0000"/>
              </a:solidFill>
            </a:endParaRPr>
          </a:p>
        </p:txBody>
      </p:sp>
    </p:spTree>
    <p:extLst>
      <p:ext uri="{BB962C8B-B14F-4D97-AF65-F5344CB8AC3E}">
        <p14:creationId xmlns:p14="http://schemas.microsoft.com/office/powerpoint/2010/main" val="41207639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56260" y="1296115"/>
            <a:ext cx="4374197" cy="4076090"/>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4400" b="1"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Period of Performance</a:t>
            </a: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25</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Documentation to Auditor</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Freeform 10"/>
          <p:cNvSpPr/>
          <p:nvPr/>
        </p:nvSpPr>
        <p:spPr>
          <a:xfrm>
            <a:off x="5121318" y="1296115"/>
            <a:ext cx="6416851" cy="3301149"/>
          </a:xfrm>
          <a:custGeom>
            <a:avLst/>
            <a:gdLst>
              <a:gd name="connsiteX0" fmla="*/ 0 w 2463162"/>
              <a:gd name="connsiteY0" fmla="*/ 0 h 2810880"/>
              <a:gd name="connsiteX1" fmla="*/ 2463162 w 2463162"/>
              <a:gd name="connsiteY1" fmla="*/ 0 h 2810880"/>
              <a:gd name="connsiteX2" fmla="*/ 2463162 w 2463162"/>
              <a:gd name="connsiteY2" fmla="*/ 2810880 h 2810880"/>
              <a:gd name="connsiteX3" fmla="*/ 0 w 2463162"/>
              <a:gd name="connsiteY3" fmla="*/ 2810880 h 2810880"/>
              <a:gd name="connsiteX4" fmla="*/ 0 w 2463162"/>
              <a:gd name="connsiteY4" fmla="*/ 0 h 281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2810880">
                <a:moveTo>
                  <a:pt x="0" y="0"/>
                </a:moveTo>
                <a:lnTo>
                  <a:pt x="2463162" y="0"/>
                </a:lnTo>
                <a:lnTo>
                  <a:pt x="2463162" y="2810880"/>
                </a:lnTo>
                <a:lnTo>
                  <a:pt x="0" y="2810880"/>
                </a:lnTo>
                <a:lnTo>
                  <a:pt x="0" y="0"/>
                </a:lnTo>
                <a:close/>
              </a:path>
            </a:pathLst>
          </a:custGeom>
          <a:solidFill>
            <a:schemeClr val="bg1">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defTabSz="889000">
              <a:lnSpc>
                <a:spcPct val="90000"/>
              </a:lnSpc>
              <a:spcBef>
                <a:spcPct val="0"/>
              </a:spcBef>
              <a:spcAft>
                <a:spcPct val="15000"/>
              </a:spcAft>
              <a:buChar char="••"/>
            </a:pPr>
            <a:r>
              <a:rPr lang="en-US" sz="2800" kern="1200" dirty="0">
                <a:latin typeface="Calibri" panose="020F0502020204030204" pitchFamily="34" charset="0"/>
                <a:cs typeface="Calibri" panose="020F0502020204030204" pitchFamily="34" charset="0"/>
              </a:rPr>
              <a:t>Selections cover all testing </a:t>
            </a:r>
            <a:r>
              <a:rPr lang="en-US" sz="2800" kern="1200" dirty="0" smtClean="0">
                <a:latin typeface="Calibri" panose="020F0502020204030204" pitchFamily="34" charset="0"/>
                <a:cs typeface="Calibri" panose="020F0502020204030204" pitchFamily="34" charset="0"/>
              </a:rPr>
              <a:t>areas</a:t>
            </a:r>
          </a:p>
          <a:p>
            <a:pPr marL="228600" lvl="1" indent="-228600" defTabSz="889000">
              <a:lnSpc>
                <a:spcPct val="90000"/>
              </a:lnSpc>
              <a:spcBef>
                <a:spcPct val="0"/>
              </a:spcBef>
              <a:spcAft>
                <a:spcPct val="15000"/>
              </a:spcAft>
              <a:buChar char="••"/>
            </a:pPr>
            <a:endParaRPr lang="en-US" sz="2800" kern="1200" dirty="0" smtClean="0">
              <a:latin typeface="Calibri" panose="020F0502020204030204" pitchFamily="34" charset="0"/>
              <a:cs typeface="Calibri" panose="020F0502020204030204" pitchFamily="34" charset="0"/>
            </a:endParaRPr>
          </a:p>
          <a:p>
            <a:pPr marL="228600" lvl="1" indent="-228600" defTabSz="889000">
              <a:lnSpc>
                <a:spcPct val="90000"/>
              </a:lnSpc>
              <a:spcBef>
                <a:spcPct val="0"/>
              </a:spcBef>
              <a:spcAft>
                <a:spcPct val="15000"/>
              </a:spcAft>
              <a:buChar char="••"/>
            </a:pPr>
            <a:r>
              <a:rPr lang="en-US" sz="2800" kern="1200" dirty="0" smtClean="0">
                <a:latin typeface="Calibri" panose="020F0502020204030204" pitchFamily="34" charset="0"/>
                <a:cs typeface="Calibri" panose="020F0502020204030204" pitchFamily="34" charset="0"/>
              </a:rPr>
              <a:t>Documentation </a:t>
            </a:r>
            <a:r>
              <a:rPr lang="en-US" sz="2800" kern="1200" dirty="0">
                <a:latin typeface="Calibri" panose="020F0502020204030204" pitchFamily="34" charset="0"/>
                <a:cs typeface="Calibri" panose="020F0502020204030204" pitchFamily="34" charset="0"/>
              </a:rPr>
              <a:t>must show that expense was incurred during the award’s period of </a:t>
            </a:r>
            <a:r>
              <a:rPr lang="en-US" sz="2800" kern="1200" dirty="0" smtClean="0">
                <a:latin typeface="Calibri" panose="020F0502020204030204" pitchFamily="34" charset="0"/>
                <a:cs typeface="Calibri" panose="020F0502020204030204" pitchFamily="34" charset="0"/>
              </a:rPr>
              <a:t>performance</a:t>
            </a:r>
          </a:p>
          <a:p>
            <a:pPr marL="228600" lvl="1" indent="-228600" defTabSz="889000">
              <a:lnSpc>
                <a:spcPct val="90000"/>
              </a:lnSpc>
              <a:spcBef>
                <a:spcPct val="0"/>
              </a:spcBef>
              <a:spcAft>
                <a:spcPct val="15000"/>
              </a:spcAft>
              <a:buChar char="••"/>
            </a:pPr>
            <a:endParaRPr lang="en-US" sz="2800" kern="1200" dirty="0" smtClean="0">
              <a:latin typeface="Calibri" panose="020F0502020204030204" pitchFamily="34" charset="0"/>
              <a:cs typeface="Calibri" panose="020F0502020204030204" pitchFamily="34" charset="0"/>
            </a:endParaRPr>
          </a:p>
          <a:p>
            <a:pPr marL="228600" lvl="1" indent="-228600" defTabSz="889000">
              <a:lnSpc>
                <a:spcPct val="90000"/>
              </a:lnSpc>
              <a:spcBef>
                <a:spcPct val="0"/>
              </a:spcBef>
              <a:spcAft>
                <a:spcPct val="15000"/>
              </a:spcAft>
              <a:buChar char="••"/>
            </a:pPr>
            <a:r>
              <a:rPr lang="en-US" sz="2800" kern="1200" dirty="0">
                <a:latin typeface="Calibri" panose="020F0502020204030204" pitchFamily="34" charset="0"/>
                <a:cs typeface="Calibri" panose="020F0502020204030204" pitchFamily="34" charset="0"/>
              </a:rPr>
              <a:t>Invoices can still post after end date, but goods and services must be received during project period</a:t>
            </a:r>
          </a:p>
          <a:p>
            <a:pPr marL="228600" lvl="1" indent="-228600" defTabSz="889000">
              <a:lnSpc>
                <a:spcPct val="90000"/>
              </a:lnSpc>
              <a:spcBef>
                <a:spcPct val="0"/>
              </a:spcBef>
              <a:spcAft>
                <a:spcPct val="15000"/>
              </a:spcAft>
              <a:buChar char="••"/>
            </a:pPr>
            <a:endParaRPr lang="en-US" sz="2800" kern="1200" dirty="0">
              <a:latin typeface="Calibri" panose="020F0502020204030204" pitchFamily="34" charset="0"/>
              <a:cs typeface="Calibri" panose="020F0502020204030204" pitchFamily="34" charset="0"/>
            </a:endParaRPr>
          </a:p>
        </p:txBody>
      </p:sp>
      <p:pic>
        <p:nvPicPr>
          <p:cNvPr id="6" name="Picture 5" descr="Calendar-icon | Coin Collectors Blo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7684" y="2798988"/>
            <a:ext cx="2123773" cy="2123773"/>
          </a:xfrm>
          <a:prstGeom prst="rect">
            <a:avLst/>
          </a:prstGeom>
        </p:spPr>
      </p:pic>
    </p:spTree>
    <p:extLst>
      <p:ext uri="{BB962C8B-B14F-4D97-AF65-F5344CB8AC3E}">
        <p14:creationId xmlns:p14="http://schemas.microsoft.com/office/powerpoint/2010/main" val="18217387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26</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2" name="Rectangle 11"/>
          <p:cNvSpPr/>
          <p:nvPr/>
        </p:nvSpPr>
        <p:spPr>
          <a:xfrm>
            <a:off x="588172" y="1138498"/>
            <a:ext cx="9896948" cy="4505208"/>
          </a:xfrm>
          <a:prstGeom prst="rect">
            <a:avLst/>
          </a:prstGeom>
        </p:spPr>
        <p:txBody>
          <a:bodyPr wrap="square">
            <a:spAutoFit/>
          </a:bodyPr>
          <a:lstStyle/>
          <a:p>
            <a:pPr lvl="0">
              <a:lnSpc>
                <a:spcPct val="107000"/>
              </a:lnSpc>
            </a:pPr>
            <a:r>
              <a:rPr lang="en-US" sz="28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lvl="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Budget narrative &amp; proposal budget</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Grant </a:t>
            </a:r>
            <a:r>
              <a:rPr lang="en-US" sz="2800" dirty="0">
                <a:latin typeface="Calibri" panose="020F0502020204030204" pitchFamily="34" charset="0"/>
                <a:ea typeface="Calibri" panose="020F0502020204030204" pitchFamily="34" charset="0"/>
                <a:cs typeface="Times New Roman" panose="02020603050405020304" pitchFamily="18" charset="0"/>
              </a:rPr>
              <a:t>Document for </a:t>
            </a:r>
            <a:r>
              <a:rPr lang="en-US" sz="2800" dirty="0" smtClean="0">
                <a:latin typeface="Calibri" panose="020F0502020204030204" pitchFamily="34" charset="0"/>
                <a:ea typeface="Calibri" panose="020F0502020204030204" pitchFamily="34" charset="0"/>
                <a:cs typeface="Times New Roman" panose="02020603050405020304" pitchFamily="18" charset="0"/>
              </a:rPr>
              <a:t>Expenditures</a:t>
            </a:r>
          </a:p>
          <a:p>
            <a:pPr marL="342900" indent="-342900">
              <a:lnSpc>
                <a:spcPct val="107000"/>
              </a:lnSpc>
              <a:buFont typeface="Symbol" panose="05050102010706020507" pitchFamily="18" charset="2"/>
              <a:buChar char=""/>
            </a:pPr>
            <a:r>
              <a:rPr lang="en-US" sz="2800" dirty="0" err="1" smtClean="0">
                <a:latin typeface="Calibri" panose="020F0502020204030204" pitchFamily="34" charset="0"/>
                <a:ea typeface="Calibri" panose="020F0502020204030204" pitchFamily="34" charset="0"/>
                <a:cs typeface="Times New Roman" panose="02020603050405020304" pitchFamily="18" charset="0"/>
              </a:rPr>
              <a:t>Subinvoice</a:t>
            </a:r>
            <a:r>
              <a:rPr lang="en-US" sz="2800" dirty="0" smtClean="0">
                <a:latin typeface="Calibri" panose="020F0502020204030204" pitchFamily="34" charset="0"/>
                <a:ea typeface="Calibri" panose="020F0502020204030204" pitchFamily="34" charset="0"/>
                <a:cs typeface="Times New Roman" panose="02020603050405020304" pitchFamily="18" charset="0"/>
              </a:rPr>
              <a:t> Issue #1</a:t>
            </a: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Q3: What issues, if any, do you see for </a:t>
            </a:r>
            <a:r>
              <a:rPr lang="en-US" sz="3200" b="1" dirty="0" smtClean="0">
                <a:latin typeface="Calibri" panose="020F0502020204030204" pitchFamily="34" charset="0"/>
                <a:ea typeface="Calibri" panose="020F0502020204030204" pitchFamily="34" charset="0"/>
                <a:cs typeface="Times New Roman" panose="02020603050405020304" pitchFamily="18" charset="0"/>
              </a:rPr>
              <a:t>period of performance?</a:t>
            </a:r>
          </a:p>
          <a:p>
            <a:pPr lvl="0">
              <a:lnSpc>
                <a:spcPct val="107000"/>
              </a:lnSpc>
            </a:pP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b="1" dirty="0" smtClean="0">
                <a:latin typeface="Calibri" panose="020F0502020204030204" pitchFamily="34" charset="0"/>
                <a:ea typeface="Calibri" panose="020F0502020204030204" pitchFamily="34" charset="0"/>
                <a:cs typeface="Times New Roman" panose="02020603050405020304" pitchFamily="18" charset="0"/>
              </a:rPr>
              <a:t>Hint: Check Salary and </a:t>
            </a:r>
            <a:r>
              <a:rPr lang="en-US" sz="3200" b="1" dirty="0" err="1" smtClean="0">
                <a:latin typeface="Calibri" panose="020F0502020204030204" pitchFamily="34" charset="0"/>
                <a:ea typeface="Calibri" panose="020F0502020204030204" pitchFamily="34" charset="0"/>
                <a:cs typeface="Times New Roman" panose="02020603050405020304" pitchFamily="18" charset="0"/>
              </a:rPr>
              <a:t>Subawards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461269" y="155802"/>
            <a:ext cx="774220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a:t>
            </a:r>
            <a:r>
              <a:rPr lang="en-US" sz="4000" dirty="0" smtClean="0">
                <a:solidFill>
                  <a:schemeClr val="accent6">
                    <a:lumMod val="75000"/>
                  </a:schemeClr>
                </a:solidFill>
              </a:rPr>
              <a:t>3: Period of Performance</a:t>
            </a:r>
            <a:endParaRPr lang="en-US" sz="4000" dirty="0">
              <a:solidFill>
                <a:srgbClr val="FF0000"/>
              </a:solidFill>
            </a:endParaRPr>
          </a:p>
        </p:txBody>
      </p:sp>
    </p:spTree>
    <p:extLst>
      <p:ext uri="{BB962C8B-B14F-4D97-AF65-F5344CB8AC3E}">
        <p14:creationId xmlns:p14="http://schemas.microsoft.com/office/powerpoint/2010/main" val="32531485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27</a:t>
            </a:fld>
            <a:endParaRPr lang="en-US" sz="1800" dirty="0">
              <a:solidFill>
                <a:srgbClr val="888888"/>
              </a:solidFill>
              <a:latin typeface="Calibri"/>
              <a:ea typeface="Calibri"/>
              <a:cs typeface="Calibri"/>
              <a:sym typeface="Calibri"/>
            </a:endParaRPr>
          </a:p>
        </p:txBody>
      </p:sp>
      <p:sp>
        <p:nvSpPr>
          <p:cNvPr id="3" name="Rectangle 2"/>
          <p:cNvSpPr/>
          <p:nvPr/>
        </p:nvSpPr>
        <p:spPr>
          <a:xfrm>
            <a:off x="7036721" y="1255748"/>
            <a:ext cx="4501447" cy="2397451"/>
          </a:xfrm>
          <a:prstGeom prst="rect">
            <a:avLst/>
          </a:prstGeom>
          <a:solidFill>
            <a:schemeClr val="accent6">
              <a:lumMod val="20000"/>
              <a:lumOff val="80000"/>
            </a:schemeClr>
          </a:solidFill>
        </p:spPr>
        <p:txBody>
          <a:bodyPr wrap="square">
            <a:spAutoFit/>
          </a:bodyPr>
          <a:lstStyle/>
          <a:p>
            <a:pPr lvl="0">
              <a:lnSpc>
                <a:spcPct val="107000"/>
              </a:lnSpc>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Issues:</a:t>
            </a:r>
          </a:p>
          <a:p>
            <a:pPr lvl="0">
              <a:lnSpc>
                <a:spcPct val="107000"/>
              </a:lnSpc>
            </a:pPr>
            <a:endPar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January 2020 salary, fringe, and F&amp;A</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January 2020 sub-invoice</a:t>
            </a:r>
            <a:endPar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8" name="Rectangle 7"/>
          <p:cNvSpPr/>
          <p:nvPr/>
        </p:nvSpPr>
        <p:spPr>
          <a:xfrm>
            <a:off x="588172" y="1138498"/>
            <a:ext cx="5949106" cy="3319498"/>
          </a:xfrm>
          <a:prstGeom prst="rect">
            <a:avLst/>
          </a:prstGeom>
        </p:spPr>
        <p:txBody>
          <a:bodyPr wrap="square">
            <a:spAutoFit/>
          </a:bodyPr>
          <a:lstStyle/>
          <a:p>
            <a:pPr lvl="0">
              <a:lnSpc>
                <a:spcPct val="107000"/>
              </a:lnSpc>
            </a:pPr>
            <a:r>
              <a:rPr lang="en-US" sz="28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lvl="0" indent="-342900">
              <a:lnSpc>
                <a:spcPct val="107000"/>
              </a:lnSpc>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B</a:t>
            </a:r>
            <a:r>
              <a:rPr lang="en-US" sz="2800" dirty="0" smtClean="0">
                <a:latin typeface="Calibri" panose="020F0502020204030204" pitchFamily="34" charset="0"/>
                <a:ea typeface="Calibri" panose="020F0502020204030204" pitchFamily="34" charset="0"/>
                <a:cs typeface="Times New Roman" panose="02020603050405020304" pitchFamily="18" charset="0"/>
              </a:rPr>
              <a:t>udget narrative &amp; proposal budget</a:t>
            </a:r>
          </a:p>
          <a:p>
            <a:pPr marL="342900" indent="-342900">
              <a:lnSpc>
                <a:spcPct val="107000"/>
              </a:lnSpc>
              <a:buFont typeface="Symbol" panose="05050102010706020507" pitchFamily="18" charset="2"/>
              <a:buChar char=""/>
            </a:pPr>
            <a:r>
              <a:rPr lang="fr-FR" sz="2800" dirty="0">
                <a:latin typeface="Calibri" panose="020F0502020204030204" pitchFamily="34" charset="0"/>
                <a:ea typeface="Calibri" panose="020F0502020204030204" pitchFamily="34" charset="0"/>
                <a:cs typeface="Times New Roman" panose="02020603050405020304" pitchFamily="18" charset="0"/>
              </a:rPr>
              <a:t>Grant Document for </a:t>
            </a:r>
            <a:r>
              <a:rPr lang="fr-FR" sz="2800" dirty="0" err="1">
                <a:latin typeface="Calibri" panose="020F0502020204030204" pitchFamily="34" charset="0"/>
                <a:ea typeface="Calibri" panose="020F0502020204030204" pitchFamily="34" charset="0"/>
                <a:cs typeface="Times New Roman" panose="02020603050405020304" pitchFamily="18" charset="0"/>
              </a:rPr>
              <a:t>Expenditures</a:t>
            </a:r>
            <a:endParaRPr lang="fr-FR" sz="28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fr-FR" sz="2800" dirty="0" err="1">
                <a:latin typeface="Calibri" panose="020F0502020204030204" pitchFamily="34" charset="0"/>
                <a:ea typeface="Calibri" panose="020F0502020204030204" pitchFamily="34" charset="0"/>
                <a:cs typeface="Times New Roman" panose="02020603050405020304" pitchFamily="18" charset="0"/>
              </a:rPr>
              <a:t>Subinvoice</a:t>
            </a:r>
            <a:r>
              <a:rPr lang="fr-FR" sz="2800" dirty="0">
                <a:latin typeface="Calibri" panose="020F0502020204030204" pitchFamily="34" charset="0"/>
                <a:ea typeface="Calibri" panose="020F0502020204030204" pitchFamily="34" charset="0"/>
                <a:cs typeface="Times New Roman" panose="02020603050405020304" pitchFamily="18" charset="0"/>
              </a:rPr>
              <a:t> </a:t>
            </a:r>
            <a:r>
              <a:rPr lang="fr-FR" sz="2800" dirty="0" smtClean="0">
                <a:latin typeface="Calibri" panose="020F0502020204030204" pitchFamily="34" charset="0"/>
                <a:ea typeface="Calibri" panose="020F0502020204030204" pitchFamily="34" charset="0"/>
                <a:cs typeface="Times New Roman" panose="02020603050405020304" pitchFamily="18" charset="0"/>
              </a:rPr>
              <a:t>Issue #1</a:t>
            </a:r>
            <a:endParaRPr lang="fr-FR"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2800" dirty="0" smtClean="0">
                <a:latin typeface="Calibri" panose="020F0502020204030204" pitchFamily="34" charset="0"/>
                <a:ea typeface="Calibri" panose="020F0502020204030204" pitchFamily="34" charset="0"/>
                <a:cs typeface="Times New Roman" panose="02020603050405020304" pitchFamily="18" charset="0"/>
              </a:rPr>
              <a:t>Q3: What issues, if any, do you see for </a:t>
            </a:r>
            <a:r>
              <a:rPr lang="en-US" sz="2800" b="1" dirty="0" smtClean="0">
                <a:latin typeface="Calibri" panose="020F0502020204030204" pitchFamily="34" charset="0"/>
                <a:ea typeface="Calibri" panose="020F0502020204030204" pitchFamily="34" charset="0"/>
                <a:cs typeface="Times New Roman" panose="02020603050405020304" pitchFamily="18" charset="0"/>
              </a:rPr>
              <a:t>period of performance?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itle 1"/>
          <p:cNvSpPr txBox="1">
            <a:spLocks/>
          </p:cNvSpPr>
          <p:nvPr/>
        </p:nvSpPr>
        <p:spPr>
          <a:xfrm>
            <a:off x="461269" y="155802"/>
            <a:ext cx="10467988"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a:t>
            </a:r>
            <a:r>
              <a:rPr lang="en-US" sz="4000" dirty="0" smtClean="0">
                <a:solidFill>
                  <a:schemeClr val="accent6">
                    <a:lumMod val="75000"/>
                  </a:schemeClr>
                </a:solidFill>
              </a:rPr>
              <a:t>3: Period of Performance </a:t>
            </a:r>
            <a:r>
              <a:rPr lang="en-US" sz="4000" dirty="0" smtClean="0">
                <a:solidFill>
                  <a:srgbClr val="FF0000"/>
                </a:solidFill>
              </a:rPr>
              <a:t>ANSWER</a:t>
            </a:r>
            <a:endParaRPr lang="en-US" sz="4000" dirty="0">
              <a:solidFill>
                <a:srgbClr val="FF0000"/>
              </a:solidFill>
            </a:endParaRPr>
          </a:p>
        </p:txBody>
      </p:sp>
    </p:spTree>
    <p:extLst>
      <p:ext uri="{BB962C8B-B14F-4D97-AF65-F5344CB8AC3E}">
        <p14:creationId xmlns:p14="http://schemas.microsoft.com/office/powerpoint/2010/main" val="2547107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356260" y="1296115"/>
            <a:ext cx="4374197" cy="4076090"/>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4400" b="1" dirty="0" err="1">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Subrecipient</a:t>
            </a:r>
            <a:r>
              <a:rPr lang="en-US" sz="4400" b="1"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 Monitoring</a:t>
            </a:r>
          </a:p>
          <a:p>
            <a:endParaRPr lang="en-US" sz="4400" b="1"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28</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Documentation to Auditor </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Freeform 17"/>
          <p:cNvSpPr/>
          <p:nvPr/>
        </p:nvSpPr>
        <p:spPr>
          <a:xfrm>
            <a:off x="5054599" y="1531348"/>
            <a:ext cx="6898503" cy="3301149"/>
          </a:xfrm>
          <a:custGeom>
            <a:avLst/>
            <a:gdLst>
              <a:gd name="connsiteX0" fmla="*/ 0 w 2463162"/>
              <a:gd name="connsiteY0" fmla="*/ 0 h 2810880"/>
              <a:gd name="connsiteX1" fmla="*/ 2463162 w 2463162"/>
              <a:gd name="connsiteY1" fmla="*/ 0 h 2810880"/>
              <a:gd name="connsiteX2" fmla="*/ 2463162 w 2463162"/>
              <a:gd name="connsiteY2" fmla="*/ 2810880 h 2810880"/>
              <a:gd name="connsiteX3" fmla="*/ 0 w 2463162"/>
              <a:gd name="connsiteY3" fmla="*/ 2810880 h 2810880"/>
              <a:gd name="connsiteX4" fmla="*/ 0 w 2463162"/>
              <a:gd name="connsiteY4" fmla="*/ 0 h 281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2810880">
                <a:moveTo>
                  <a:pt x="0" y="0"/>
                </a:moveTo>
                <a:lnTo>
                  <a:pt x="2463162" y="0"/>
                </a:lnTo>
                <a:lnTo>
                  <a:pt x="2463162" y="2810880"/>
                </a:lnTo>
                <a:lnTo>
                  <a:pt x="0" y="2810880"/>
                </a:lnTo>
                <a:lnTo>
                  <a:pt x="0" y="0"/>
                </a:lnTo>
                <a:close/>
              </a:path>
            </a:pathLst>
          </a:custGeom>
          <a:no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defTabSz="889000">
              <a:lnSpc>
                <a:spcPct val="90000"/>
              </a:lnSpc>
              <a:spcBef>
                <a:spcPct val="0"/>
              </a:spcBef>
              <a:spcAft>
                <a:spcPct val="15000"/>
              </a:spcAft>
              <a:buFont typeface="Arial" panose="020B0604020202020204" pitchFamily="34" charset="0"/>
              <a:buChar char="••"/>
            </a:pPr>
            <a:r>
              <a:rPr lang="en-US" sz="2800" kern="1200" dirty="0" err="1" smtClean="0">
                <a:latin typeface="Calibri" panose="020F0502020204030204" pitchFamily="34" charset="0"/>
                <a:cs typeface="Calibri" panose="020F0502020204030204" pitchFamily="34" charset="0"/>
              </a:rPr>
              <a:t>Subrecipient</a:t>
            </a:r>
            <a:r>
              <a:rPr lang="en-US" sz="2800" kern="1200" dirty="0" smtClean="0">
                <a:latin typeface="Calibri" panose="020F0502020204030204" pitchFamily="34" charset="0"/>
                <a:cs typeface="Calibri" panose="020F0502020204030204" pitchFamily="34" charset="0"/>
              </a:rPr>
              <a:t> invoice (with UG certification if applicable)</a:t>
            </a:r>
            <a:endParaRPr lang="en-US" sz="2800" kern="1200" dirty="0">
              <a:latin typeface="Calibri" panose="020F0502020204030204" pitchFamily="34" charset="0"/>
              <a:cs typeface="Calibri" panose="020F0502020204030204" pitchFamily="34" charset="0"/>
            </a:endParaRPr>
          </a:p>
          <a:p>
            <a:pPr marL="228600" lvl="1" indent="-2286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AP </a:t>
            </a:r>
            <a:r>
              <a:rPr lang="en-US" sz="2800" kern="1200" dirty="0" err="1">
                <a:latin typeface="Calibri" panose="020F0502020204030204" pitchFamily="34" charset="0"/>
                <a:cs typeface="Calibri" panose="020F0502020204030204" pitchFamily="34" charset="0"/>
              </a:rPr>
              <a:t>Subrecipient</a:t>
            </a:r>
            <a:r>
              <a:rPr lang="en-US" sz="2800" kern="1200" dirty="0">
                <a:latin typeface="Calibri" panose="020F0502020204030204" pitchFamily="34" charset="0"/>
                <a:cs typeface="Calibri" panose="020F0502020204030204" pitchFamily="34" charset="0"/>
              </a:rPr>
              <a:t> Invoice Disbursement Form</a:t>
            </a:r>
          </a:p>
          <a:p>
            <a:pPr marL="228600" lvl="1" indent="-228600" defTabSz="889000">
              <a:lnSpc>
                <a:spcPct val="90000"/>
              </a:lnSpc>
              <a:spcBef>
                <a:spcPct val="0"/>
              </a:spcBef>
              <a:spcAft>
                <a:spcPct val="15000"/>
              </a:spcAft>
              <a:buFont typeface="Arial" panose="020B0604020202020204" pitchFamily="34" charset="0"/>
              <a:buChar char="••"/>
            </a:pPr>
            <a:r>
              <a:rPr lang="en-US" sz="2800" kern="1200" dirty="0" err="1">
                <a:latin typeface="Calibri" panose="020F0502020204030204" pitchFamily="34" charset="0"/>
                <a:cs typeface="Calibri" panose="020F0502020204030204" pitchFamily="34" charset="0"/>
              </a:rPr>
              <a:t>S</a:t>
            </a:r>
            <a:r>
              <a:rPr lang="en-US" sz="2800" kern="1200" dirty="0" err="1" smtClean="0">
                <a:latin typeface="Calibri" panose="020F0502020204030204" pitchFamily="34" charset="0"/>
                <a:cs typeface="Calibri" panose="020F0502020204030204" pitchFamily="34" charset="0"/>
              </a:rPr>
              <a:t>ubaward</a:t>
            </a:r>
            <a:r>
              <a:rPr lang="en-US" sz="2800" kern="1200" dirty="0" smtClean="0">
                <a:latin typeface="Calibri" panose="020F0502020204030204" pitchFamily="34" charset="0"/>
                <a:cs typeface="Calibri" panose="020F0502020204030204" pitchFamily="34" charset="0"/>
              </a:rPr>
              <a:t> </a:t>
            </a:r>
            <a:r>
              <a:rPr lang="en-US" sz="2800" kern="1200" dirty="0">
                <a:latin typeface="Calibri" panose="020F0502020204030204" pitchFamily="34" charset="0"/>
                <a:cs typeface="Calibri" panose="020F0502020204030204" pitchFamily="34" charset="0"/>
              </a:rPr>
              <a:t>agreement</a:t>
            </a:r>
          </a:p>
          <a:p>
            <a:pPr marL="228600" lvl="1" indent="-2286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PI approval of the invoice</a:t>
            </a:r>
          </a:p>
          <a:p>
            <a:pPr marL="228600" lvl="1" indent="-2286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PAFO RA’s approval</a:t>
            </a:r>
          </a:p>
          <a:p>
            <a:pPr marL="228600" lvl="1" indent="-2286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PAFO also submits records of all our annual </a:t>
            </a:r>
            <a:r>
              <a:rPr lang="en-US" sz="2800" kern="1200" dirty="0" err="1">
                <a:latin typeface="Calibri" panose="020F0502020204030204" pitchFamily="34" charset="0"/>
                <a:cs typeface="Calibri" panose="020F0502020204030204" pitchFamily="34" charset="0"/>
              </a:rPr>
              <a:t>subrecipient</a:t>
            </a:r>
            <a:r>
              <a:rPr lang="en-US" sz="2800" kern="1200" dirty="0">
                <a:latin typeface="Calibri" panose="020F0502020204030204" pitchFamily="34" charset="0"/>
                <a:cs typeface="Calibri" panose="020F0502020204030204" pitchFamily="34" charset="0"/>
              </a:rPr>
              <a:t> monitoring and desk </a:t>
            </a:r>
            <a:r>
              <a:rPr lang="en-US" sz="2800" kern="1200" dirty="0" smtClean="0">
                <a:latin typeface="Calibri" panose="020F0502020204030204" pitchFamily="34" charset="0"/>
                <a:cs typeface="Calibri" panose="020F0502020204030204" pitchFamily="34" charset="0"/>
              </a:rPr>
              <a:t>reviews</a:t>
            </a:r>
          </a:p>
        </p:txBody>
      </p:sp>
      <p:pic>
        <p:nvPicPr>
          <p:cNvPr id="21" name="Picture 20" descr="Free vector graphic: Magnifier, Glass, Icon, Nero - Fre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7689" y="2904890"/>
            <a:ext cx="2133599" cy="2210347"/>
          </a:xfrm>
          <a:prstGeom prst="rect">
            <a:avLst/>
          </a:prstGeom>
        </p:spPr>
      </p:pic>
    </p:spTree>
    <p:extLst>
      <p:ext uri="{BB962C8B-B14F-4D97-AF65-F5344CB8AC3E}">
        <p14:creationId xmlns:p14="http://schemas.microsoft.com/office/powerpoint/2010/main" val="1182142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29</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2" name="Rectangle 11"/>
          <p:cNvSpPr/>
          <p:nvPr/>
        </p:nvSpPr>
        <p:spPr>
          <a:xfrm>
            <a:off x="588171" y="1138498"/>
            <a:ext cx="7084079" cy="3780907"/>
          </a:xfrm>
          <a:prstGeom prst="rect">
            <a:avLst/>
          </a:prstGeom>
        </p:spPr>
        <p:txBody>
          <a:bodyPr wrap="square">
            <a:spAutoFit/>
          </a:bodyPr>
          <a:lstStyle/>
          <a:p>
            <a:pPr lvl="0">
              <a:lnSpc>
                <a:spcPct val="107000"/>
              </a:lnSpc>
            </a:pPr>
            <a:r>
              <a:rPr lang="en-US" sz="32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indent="-342900">
              <a:lnSpc>
                <a:spcPct val="107000"/>
              </a:lnSpc>
              <a:buFont typeface="Symbol" panose="05050102010706020507" pitchFamily="18" charset="2"/>
              <a:buChar char=""/>
            </a:pPr>
            <a:r>
              <a:rPr lang="en-US" sz="3200" dirty="0" err="1" smtClean="0">
                <a:latin typeface="Calibri" panose="020F0502020204030204" pitchFamily="34" charset="0"/>
                <a:ea typeface="Calibri" panose="020F0502020204030204" pitchFamily="34" charset="0"/>
                <a:cs typeface="Times New Roman" panose="02020603050405020304" pitchFamily="18" charset="0"/>
              </a:rPr>
              <a:t>Subinvoice</a:t>
            </a:r>
            <a:r>
              <a:rPr lang="en-US" sz="3200" dirty="0" smtClean="0">
                <a:latin typeface="Calibri" panose="020F0502020204030204" pitchFamily="34" charset="0"/>
                <a:ea typeface="Calibri" panose="020F0502020204030204" pitchFamily="34" charset="0"/>
                <a:cs typeface="Times New Roman" panose="02020603050405020304" pitchFamily="18" charset="0"/>
              </a:rPr>
              <a:t> Issue #2</a:t>
            </a:r>
          </a:p>
          <a:p>
            <a:pPr marL="342900" lvl="0" indent="-342900">
              <a:lnSpc>
                <a:spcPct val="107000"/>
              </a:lnSpc>
              <a:buFont typeface="Symbol" panose="05050102010706020507" pitchFamily="18" charset="2"/>
              <a:buChar char=""/>
            </a:pP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Q4: What issues, if any, do you see for </a:t>
            </a:r>
            <a:r>
              <a:rPr lang="en-US" sz="3200" b="1" dirty="0" err="1" smtClean="0">
                <a:latin typeface="Calibri" panose="020F0502020204030204" pitchFamily="34" charset="0"/>
                <a:ea typeface="Calibri" panose="020F0502020204030204" pitchFamily="34" charset="0"/>
                <a:cs typeface="Times New Roman" panose="02020603050405020304" pitchFamily="18" charset="0"/>
              </a:rPr>
              <a:t>subrecipient</a:t>
            </a:r>
            <a:r>
              <a:rPr lang="en-US" sz="3200" b="1" dirty="0" smtClean="0">
                <a:latin typeface="Calibri" panose="020F0502020204030204" pitchFamily="34" charset="0"/>
                <a:ea typeface="Calibri" panose="020F0502020204030204" pitchFamily="34" charset="0"/>
                <a:cs typeface="Times New Roman" panose="02020603050405020304" pitchFamily="18" charset="0"/>
              </a:rPr>
              <a:t> monitoring?</a:t>
            </a:r>
          </a:p>
          <a:p>
            <a:pPr lvl="0">
              <a:lnSpc>
                <a:spcPct val="107000"/>
              </a:lnSpc>
            </a:pP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b="1" dirty="0" smtClean="0">
                <a:latin typeface="Calibri" panose="020F0502020204030204" pitchFamily="34" charset="0"/>
                <a:ea typeface="Calibri" panose="020F0502020204030204" pitchFamily="34" charset="0"/>
                <a:cs typeface="Times New Roman" panose="02020603050405020304" pitchFamily="18" charset="0"/>
              </a:rPr>
              <a:t>Hint – can you find all 5!</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461269" y="155802"/>
            <a:ext cx="10467988"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4</a:t>
            </a:r>
            <a:r>
              <a:rPr lang="en-US" sz="4000" dirty="0" smtClean="0">
                <a:solidFill>
                  <a:schemeClr val="accent6">
                    <a:lumMod val="75000"/>
                  </a:schemeClr>
                </a:solidFill>
              </a:rPr>
              <a:t>: Sub Monitoring</a:t>
            </a:r>
            <a:endParaRPr lang="en-US" sz="4000" dirty="0">
              <a:solidFill>
                <a:srgbClr val="FF0000"/>
              </a:solidFill>
            </a:endParaRPr>
          </a:p>
        </p:txBody>
      </p:sp>
    </p:spTree>
    <p:extLst>
      <p:ext uri="{BB962C8B-B14F-4D97-AF65-F5344CB8AC3E}">
        <p14:creationId xmlns:p14="http://schemas.microsoft.com/office/powerpoint/2010/main" val="11314212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30</a:t>
            </a:fld>
            <a:endParaRPr lang="en-US" sz="1800" dirty="0">
              <a:solidFill>
                <a:srgbClr val="888888"/>
              </a:solidFill>
              <a:latin typeface="Calibri"/>
              <a:ea typeface="Calibri"/>
              <a:cs typeface="Calibri"/>
              <a:sym typeface="Calibri"/>
            </a:endParaRPr>
          </a:p>
        </p:txBody>
      </p:sp>
      <p:sp>
        <p:nvSpPr>
          <p:cNvPr id="3" name="Rectangle 2"/>
          <p:cNvSpPr/>
          <p:nvPr/>
        </p:nvSpPr>
        <p:spPr>
          <a:xfrm>
            <a:off x="7036721" y="1255748"/>
            <a:ext cx="4501447" cy="3780522"/>
          </a:xfrm>
          <a:prstGeom prst="rect">
            <a:avLst/>
          </a:prstGeom>
          <a:solidFill>
            <a:schemeClr val="accent6">
              <a:lumMod val="20000"/>
              <a:lumOff val="80000"/>
            </a:schemeClr>
          </a:solidFill>
        </p:spPr>
        <p:txBody>
          <a:bodyPr wrap="square">
            <a:spAutoFit/>
          </a:bodyPr>
          <a:lstStyle/>
          <a:p>
            <a:pPr lvl="0">
              <a:lnSpc>
                <a:spcPct val="107000"/>
              </a:lnSpc>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Issues:</a:t>
            </a:r>
          </a:p>
          <a:p>
            <a:pPr lvl="0">
              <a:lnSpc>
                <a:spcPct val="107000"/>
              </a:lnSpc>
            </a:pPr>
            <a:endPar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Missing UG certification</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Foreign Travel </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No </a:t>
            </a:r>
            <a:r>
              <a:rPr lang="en-US" sz="2800" b="1" dirty="0" err="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subaward</a:t>
            </a: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agreement</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Approval not from PI</a:t>
            </a:r>
          </a:p>
          <a:p>
            <a:pPr marL="342900" lvl="0" indent="-342900">
              <a:lnSpc>
                <a:spcPct val="107000"/>
              </a:lnSpc>
              <a:buFont typeface="Arial" panose="020B0604020202020204" pitchFamily="34" charset="0"/>
              <a:buChar char="•"/>
            </a:pP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Wrong FRN</a:t>
            </a:r>
          </a:p>
          <a:p>
            <a:pPr marL="342900" lvl="0" indent="-342900">
              <a:lnSpc>
                <a:spcPct val="107000"/>
              </a:lnSpc>
              <a:buFont typeface="Arial" panose="020B0604020202020204" pitchFamily="34" charset="0"/>
              <a:buChar char="•"/>
            </a:pPr>
            <a:endPar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2" name="Rectangle 11"/>
          <p:cNvSpPr/>
          <p:nvPr/>
        </p:nvSpPr>
        <p:spPr>
          <a:xfrm>
            <a:off x="461268" y="1255748"/>
            <a:ext cx="6290300" cy="2397451"/>
          </a:xfrm>
          <a:prstGeom prst="rect">
            <a:avLst/>
          </a:prstGeom>
        </p:spPr>
        <p:txBody>
          <a:bodyPr wrap="square">
            <a:spAutoFit/>
          </a:bodyPr>
          <a:lstStyle/>
          <a:p>
            <a:pPr lvl="0">
              <a:lnSpc>
                <a:spcPct val="107000"/>
              </a:lnSpc>
            </a:pPr>
            <a:r>
              <a:rPr lang="en-US" sz="28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indent="-342900">
              <a:lnSpc>
                <a:spcPct val="107000"/>
              </a:lnSpc>
              <a:buFont typeface="Symbol" panose="05050102010706020507" pitchFamily="18" charset="2"/>
              <a:buChar char=""/>
            </a:pPr>
            <a:r>
              <a:rPr lang="en-US" sz="2800" dirty="0" err="1" smtClean="0">
                <a:latin typeface="Calibri" panose="020F0502020204030204" pitchFamily="34" charset="0"/>
                <a:ea typeface="Calibri" panose="020F0502020204030204" pitchFamily="34" charset="0"/>
                <a:cs typeface="Times New Roman" panose="02020603050405020304" pitchFamily="18" charset="0"/>
              </a:rPr>
              <a:t>Subinvoice</a:t>
            </a:r>
            <a:r>
              <a:rPr lang="en-US" sz="2800" dirty="0" smtClean="0">
                <a:latin typeface="Calibri" panose="020F0502020204030204" pitchFamily="34" charset="0"/>
                <a:ea typeface="Calibri" panose="020F0502020204030204" pitchFamily="34" charset="0"/>
                <a:cs typeface="Times New Roman" panose="02020603050405020304" pitchFamily="18" charset="0"/>
              </a:rPr>
              <a:t> Issue #2</a:t>
            </a: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2800" dirty="0" smtClean="0">
                <a:latin typeface="Calibri" panose="020F0502020204030204" pitchFamily="34" charset="0"/>
                <a:ea typeface="Calibri" panose="020F0502020204030204" pitchFamily="34" charset="0"/>
                <a:cs typeface="Times New Roman" panose="02020603050405020304" pitchFamily="18" charset="0"/>
              </a:rPr>
              <a:t>Q4: What issues, if any, do you see for </a:t>
            </a:r>
            <a:r>
              <a:rPr lang="en-US" sz="2800" b="1" dirty="0" err="1" smtClean="0">
                <a:latin typeface="Calibri" panose="020F0502020204030204" pitchFamily="34" charset="0"/>
                <a:ea typeface="Calibri" panose="020F0502020204030204" pitchFamily="34" charset="0"/>
                <a:cs typeface="Times New Roman" panose="02020603050405020304" pitchFamily="18" charset="0"/>
              </a:rPr>
              <a:t>subrecipient</a:t>
            </a:r>
            <a:r>
              <a:rPr lang="en-US" sz="2800" b="1" dirty="0" smtClean="0">
                <a:latin typeface="Calibri" panose="020F0502020204030204" pitchFamily="34" charset="0"/>
                <a:ea typeface="Calibri" panose="020F0502020204030204" pitchFamily="34" charset="0"/>
                <a:cs typeface="Times New Roman" panose="02020603050405020304" pitchFamily="18" charset="0"/>
              </a:rPr>
              <a:t> monitoring?</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itle 1"/>
          <p:cNvSpPr txBox="1">
            <a:spLocks/>
          </p:cNvSpPr>
          <p:nvPr/>
        </p:nvSpPr>
        <p:spPr>
          <a:xfrm>
            <a:off x="461269" y="155802"/>
            <a:ext cx="10467988"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4</a:t>
            </a:r>
            <a:r>
              <a:rPr lang="en-US" sz="4000" dirty="0" smtClean="0">
                <a:solidFill>
                  <a:schemeClr val="accent6">
                    <a:lumMod val="75000"/>
                  </a:schemeClr>
                </a:solidFill>
              </a:rPr>
              <a:t>: Sub Monitoring </a:t>
            </a:r>
            <a:r>
              <a:rPr lang="en-US" sz="4000" dirty="0" smtClean="0">
                <a:solidFill>
                  <a:srgbClr val="FF0000"/>
                </a:solidFill>
              </a:rPr>
              <a:t>ANSWER</a:t>
            </a:r>
            <a:endParaRPr lang="en-US" sz="4000" dirty="0">
              <a:solidFill>
                <a:srgbClr val="FF0000"/>
              </a:solidFill>
            </a:endParaRPr>
          </a:p>
        </p:txBody>
      </p:sp>
    </p:spTree>
    <p:extLst>
      <p:ext uri="{BB962C8B-B14F-4D97-AF65-F5344CB8AC3E}">
        <p14:creationId xmlns:p14="http://schemas.microsoft.com/office/powerpoint/2010/main" val="38244736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31</a:t>
            </a:fld>
            <a:endParaRPr lang="en-US" sz="1800" dirty="0">
              <a:solidFill>
                <a:srgbClr val="888888"/>
              </a:solidFill>
              <a:latin typeface="Calibri"/>
              <a:ea typeface="Calibri"/>
              <a:cs typeface="Calibri"/>
              <a:sym typeface="Calibri"/>
            </a:endParaRPr>
          </a:p>
        </p:txBody>
      </p:sp>
      <p:sp>
        <p:nvSpPr>
          <p:cNvPr id="5" name="Rectangle 4"/>
          <p:cNvSpPr/>
          <p:nvPr/>
        </p:nvSpPr>
        <p:spPr>
          <a:xfrm>
            <a:off x="4817806" y="1383213"/>
            <a:ext cx="6896399" cy="3945054"/>
          </a:xfrm>
          <a:prstGeom prst="rect">
            <a:avLst/>
          </a:prstGeom>
        </p:spPr>
        <p:txBody>
          <a:bodyPr wrap="square">
            <a:spAutoFit/>
          </a:bodyPr>
          <a:lstStyle/>
          <a:p>
            <a:pPr marL="342900" lvl="3" indent="-342900">
              <a:lnSpc>
                <a:spcPct val="107000"/>
              </a:lnSpc>
              <a:buFont typeface="Arial" panose="020B0604020202020204" pitchFamily="34" charset="0"/>
              <a:buChar char="•"/>
            </a:pP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Letter of Credit draws</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copies of draw requests noting signature of preparer and approver, tie payment from government to bank statements, show GL support showing recording of cash received.</a:t>
            </a:r>
          </a:p>
          <a:p>
            <a:pPr lvl="3">
              <a:lnSpc>
                <a:spcPct val="107000"/>
              </a:lnSpc>
            </a:pPr>
            <a:endPar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Advance </a:t>
            </a:r>
            <a:r>
              <a:rPr lang="en-US" sz="1800" b="1" dirty="0">
                <a:solidFill>
                  <a:srgbClr val="201B1B"/>
                </a:solidFill>
                <a:latin typeface="Calibri" panose="020F0502020204030204" pitchFamily="34" charset="0"/>
                <a:ea typeface="Calibri" panose="020F0502020204030204" pitchFamily="34" charset="0"/>
                <a:cs typeface="Times New Roman" panose="02020603050405020304" pitchFamily="18" charset="0"/>
              </a:rPr>
              <a:t>billing </a:t>
            </a: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accounts</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 award </a:t>
            </a:r>
            <a:r>
              <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rPr>
              <a:t>agreement and copies of any payments received during </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fiscal </a:t>
            </a:r>
            <a:r>
              <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rPr>
              <a:t>year. T</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ie </a:t>
            </a:r>
            <a:r>
              <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rPr>
              <a:t>payments to bank deposit</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a:t>
            </a:r>
          </a:p>
          <a:p>
            <a:pPr marL="342900" lvl="3" indent="-342900">
              <a:lnSpc>
                <a:spcPct val="107000"/>
              </a:lnSpc>
              <a:buFont typeface="Arial" panose="020B0604020202020204" pitchFamily="34" charset="0"/>
              <a:buChar char="•"/>
            </a:pPr>
            <a:endPar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1800" b="1" dirty="0">
                <a:solidFill>
                  <a:srgbClr val="201B1B"/>
                </a:solidFill>
                <a:latin typeface="Calibri" panose="020F0502020204030204" pitchFamily="34" charset="0"/>
                <a:ea typeface="Calibri" panose="020F0502020204030204" pitchFamily="34" charset="0"/>
                <a:cs typeface="Times New Roman" panose="02020603050405020304" pitchFamily="18" charset="0"/>
              </a:rPr>
              <a:t>All accounts</a:t>
            </a:r>
            <a:r>
              <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rPr>
              <a:t>: </a:t>
            </a:r>
            <a:r>
              <a:rPr lang="en-US" sz="1800" u="sng" dirty="0">
                <a:solidFill>
                  <a:srgbClr val="201B1B"/>
                </a:solidFill>
                <a:latin typeface="Calibri" panose="020F0502020204030204" pitchFamily="34" charset="0"/>
                <a:ea typeface="Calibri" panose="020F0502020204030204" pitchFamily="34" charset="0"/>
                <a:cs typeface="Times New Roman" panose="02020603050405020304" pitchFamily="18" charset="0"/>
              </a:rPr>
              <a:t>Auditors test </a:t>
            </a:r>
            <a:r>
              <a:rPr lang="en-US" sz="1800" u="sng"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expense paid </a:t>
            </a:r>
            <a:r>
              <a:rPr lang="en-US" sz="1800" u="sng" dirty="0">
                <a:solidFill>
                  <a:srgbClr val="201B1B"/>
                </a:solidFill>
                <a:latin typeface="Calibri" panose="020F0502020204030204" pitchFamily="34" charset="0"/>
                <a:ea typeface="Calibri" panose="020F0502020204030204" pitchFamily="34" charset="0"/>
                <a:cs typeface="Times New Roman" panose="02020603050405020304" pitchFamily="18" charset="0"/>
              </a:rPr>
              <a:t>for before it was drawn or invoiced</a:t>
            </a:r>
            <a:r>
              <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rPr>
              <a:t>. GL support showing posting date of expense, payment date and copy of check/bank statement proving expense was paid.  </a:t>
            </a:r>
          </a:p>
          <a:p>
            <a:pPr marL="342900" lvl="3" indent="-342900">
              <a:lnSpc>
                <a:spcPct val="107000"/>
              </a:lnSpc>
              <a:buFont typeface="Arial" panose="020B0604020202020204" pitchFamily="34" charset="0"/>
              <a:buChar char="•"/>
            </a:pPr>
            <a:endPar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endParaRPr>
          </a:p>
          <a:p>
            <a:pPr marL="342900" lvl="3" indent="-342900">
              <a:lnSpc>
                <a:spcPct val="107000"/>
              </a:lnSpc>
              <a:buFont typeface="Arial" panose="020B0604020202020204" pitchFamily="34" charset="0"/>
              <a:buChar char="•"/>
            </a:pP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Provide </a:t>
            </a:r>
            <a:r>
              <a:rPr lang="en-US" sz="1800" b="1"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interest </a:t>
            </a:r>
            <a:r>
              <a:rPr lang="en-US" sz="1800" b="1" dirty="0">
                <a:solidFill>
                  <a:srgbClr val="201B1B"/>
                </a:solidFill>
                <a:latin typeface="Calibri" panose="020F0502020204030204" pitchFamily="34" charset="0"/>
                <a:ea typeface="Calibri" panose="020F0502020204030204" pitchFamily="34" charset="0"/>
                <a:cs typeface="Times New Roman" panose="02020603050405020304" pitchFamily="18" charset="0"/>
              </a:rPr>
              <a:t>calculation worksheet </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to </a:t>
            </a:r>
            <a:r>
              <a:rPr lang="en-US" sz="1800" dirty="0">
                <a:solidFill>
                  <a:srgbClr val="201B1B"/>
                </a:solidFill>
                <a:latin typeface="Calibri" panose="020F0502020204030204" pitchFamily="34" charset="0"/>
                <a:ea typeface="Calibri" panose="020F0502020204030204" pitchFamily="34" charset="0"/>
                <a:cs typeface="Times New Roman" panose="02020603050405020304" pitchFamily="18" charset="0"/>
              </a:rPr>
              <a:t>determine if calculation is being performed and funds are being returned properly</a:t>
            </a:r>
            <a:r>
              <a:rPr lang="en-US" sz="1800" dirty="0" smtClean="0">
                <a:solidFill>
                  <a:srgbClr val="201B1B"/>
                </a:solidFill>
                <a:latin typeface="Calibri" panose="020F0502020204030204" pitchFamily="34" charset="0"/>
                <a:ea typeface="Calibri" panose="020F0502020204030204" pitchFamily="34" charset="0"/>
                <a:cs typeface="Times New Roman" panose="02020603050405020304" pitchFamily="18" charset="0"/>
              </a:rPr>
              <a:t>.</a:t>
            </a: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Documentation </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443609" y="1317695"/>
            <a:ext cx="4374197" cy="4076090"/>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4400" b="1" dirty="0" smtClean="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Cash Management</a:t>
            </a:r>
            <a:endParaRPr lang="en-US" sz="4400" b="1"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endParaRPr>
          </a:p>
        </p:txBody>
      </p:sp>
      <p:pic>
        <p:nvPicPr>
          <p:cNvPr id="3" name="Picture 2" descr="Save Money PNG Pic | PNG A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6342" y="3028334"/>
            <a:ext cx="2128837" cy="2128837"/>
          </a:xfrm>
          <a:prstGeom prst="rect">
            <a:avLst/>
          </a:prstGeom>
        </p:spPr>
      </p:pic>
    </p:spTree>
    <p:extLst>
      <p:ext uri="{BB962C8B-B14F-4D97-AF65-F5344CB8AC3E}">
        <p14:creationId xmlns:p14="http://schemas.microsoft.com/office/powerpoint/2010/main" val="3457935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32</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Award Statuses </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stretch>
            <a:fillRect/>
          </a:stretch>
        </p:blipFill>
        <p:spPr>
          <a:xfrm>
            <a:off x="434277" y="1675215"/>
            <a:ext cx="3314700" cy="3171825"/>
          </a:xfrm>
          <a:prstGeom prst="rect">
            <a:avLst/>
          </a:prstGeom>
          <a:ln>
            <a:solidFill>
              <a:schemeClr val="tx1"/>
            </a:solidFill>
          </a:ln>
        </p:spPr>
      </p:pic>
      <p:sp>
        <p:nvSpPr>
          <p:cNvPr id="11" name="Rectangle 10"/>
          <p:cNvSpPr/>
          <p:nvPr/>
        </p:nvSpPr>
        <p:spPr>
          <a:xfrm>
            <a:off x="320700" y="2144076"/>
            <a:ext cx="3541853" cy="1326612"/>
          </a:xfrm>
          <a:prstGeom prst="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 name="Rectangle 14"/>
          <p:cNvSpPr/>
          <p:nvPr/>
        </p:nvSpPr>
        <p:spPr>
          <a:xfrm>
            <a:off x="3862553" y="1603593"/>
            <a:ext cx="7628337" cy="3970318"/>
          </a:xfrm>
          <a:prstGeom prst="rect">
            <a:avLst/>
          </a:prstGeom>
        </p:spPr>
        <p:txBody>
          <a:bodyPr wrap="square">
            <a:spAutoFit/>
          </a:bodyPr>
          <a:lstStyle/>
          <a:p>
            <a:pPr marL="495300" indent="-342900">
              <a:buFont typeface="Arial" panose="020B0604020202020204" pitchFamily="34" charset="0"/>
              <a:buChar char="•"/>
              <a:defRPr/>
            </a:pPr>
            <a:r>
              <a:rPr lang="en-US" sz="1800" b="1" dirty="0">
                <a:latin typeface="Calibri" panose="020F0502020204030204" pitchFamily="34" charset="0"/>
                <a:cs typeface="Calibri" panose="020F0502020204030204" pitchFamily="34" charset="0"/>
              </a:rPr>
              <a:t>Approved</a:t>
            </a:r>
            <a:r>
              <a:rPr lang="en-US" sz="1800" dirty="0">
                <a:latin typeface="Calibri" panose="020F0502020204030204" pitchFamily="34" charset="0"/>
                <a:cs typeface="Calibri" panose="020F0502020204030204" pitchFamily="34" charset="0"/>
              </a:rPr>
              <a:t>: used when an award has been received and is fully executed. </a:t>
            </a:r>
          </a:p>
          <a:p>
            <a:pPr marL="495300" indent="-342900">
              <a:buFont typeface="Arial" panose="020B0604020202020204" pitchFamily="34" charset="0"/>
              <a:buChar char="•"/>
              <a:defRPr/>
            </a:pPr>
            <a:endParaRPr lang="en-US" sz="1800" dirty="0">
              <a:latin typeface="Calibri" panose="020F0502020204030204" pitchFamily="34" charset="0"/>
              <a:cs typeface="Calibri" panose="020F0502020204030204" pitchFamily="34" charset="0"/>
            </a:endParaRPr>
          </a:p>
          <a:p>
            <a:pPr marL="495300" indent="-342900">
              <a:buFont typeface="Arial" panose="020B0604020202020204" pitchFamily="34" charset="0"/>
              <a:buChar char="•"/>
              <a:defRPr/>
            </a:pPr>
            <a:r>
              <a:rPr lang="en-US" sz="1800" b="1" dirty="0">
                <a:latin typeface="Calibri" panose="020F0502020204030204" pitchFamily="34" charset="0"/>
                <a:cs typeface="Calibri" panose="020F0502020204030204" pitchFamily="34" charset="0"/>
              </a:rPr>
              <a:t>Pre-Award Billable:</a:t>
            </a:r>
            <a:r>
              <a:rPr lang="en-US" sz="1800" dirty="0">
                <a:latin typeface="Calibri" panose="020F0502020204030204" pitchFamily="34" charset="0"/>
                <a:cs typeface="Calibri" panose="020F0502020204030204" pitchFamily="34" charset="0"/>
              </a:rPr>
              <a:t> used when an award is not at BU but the sponsor has requested billing anyway. This is an unusual status and does not halt any expenses.</a:t>
            </a:r>
          </a:p>
          <a:p>
            <a:pPr marL="495300" indent="-342900">
              <a:buFont typeface="Arial" panose="020B0604020202020204" pitchFamily="34" charset="0"/>
              <a:buChar char="•"/>
              <a:defRPr/>
            </a:pPr>
            <a:endParaRPr lang="en-US" sz="1800" dirty="0">
              <a:latin typeface="Calibri" panose="020F0502020204030204" pitchFamily="34" charset="0"/>
              <a:cs typeface="Calibri" panose="020F0502020204030204" pitchFamily="34" charset="0"/>
            </a:endParaRPr>
          </a:p>
          <a:p>
            <a:pPr marL="495300" lvl="0" indent="-342900">
              <a:buFont typeface="Arial" panose="020B0604020202020204" pitchFamily="34" charset="0"/>
              <a:buChar char="•"/>
              <a:defRPr/>
            </a:pPr>
            <a:r>
              <a:rPr lang="en-US" sz="1800" b="1" dirty="0">
                <a:latin typeface="Calibri" panose="020F0502020204030204" pitchFamily="34" charset="0"/>
                <a:cs typeface="Calibri" panose="020F0502020204030204" pitchFamily="34" charset="0"/>
              </a:rPr>
              <a:t>Pre-Award Not Billable</a:t>
            </a:r>
            <a:r>
              <a:rPr lang="en-US" sz="1800" dirty="0">
                <a:latin typeface="Calibri" panose="020F0502020204030204" pitchFamily="34" charset="0"/>
                <a:cs typeface="Calibri" panose="020F0502020204030204" pitchFamily="34" charset="0"/>
              </a:rPr>
              <a:t>: used when an award is not yet at BU and is therefore an advance account and no billing to the sponsor is allowed. This status does not halt spending in any way.</a:t>
            </a:r>
          </a:p>
          <a:p>
            <a:pPr marL="495300" lvl="0" indent="-342900">
              <a:buFont typeface="Arial" panose="020B0604020202020204" pitchFamily="34" charset="0"/>
              <a:buChar char="•"/>
              <a:defRPr/>
            </a:pPr>
            <a:endParaRPr lang="en-US" sz="1800" dirty="0">
              <a:latin typeface="Calibri" panose="020F0502020204030204" pitchFamily="34" charset="0"/>
              <a:cs typeface="Calibri" panose="020F0502020204030204" pitchFamily="34" charset="0"/>
            </a:endParaRPr>
          </a:p>
          <a:p>
            <a:pPr marL="495300" lvl="0" indent="-342900">
              <a:buFont typeface="Arial" panose="020B0604020202020204" pitchFamily="34" charset="0"/>
              <a:buChar char="•"/>
              <a:defRPr/>
            </a:pPr>
            <a:r>
              <a:rPr lang="en-US" sz="1800" b="1" dirty="0">
                <a:latin typeface="Calibri" panose="020F0502020204030204" pitchFamily="34" charset="0"/>
                <a:cs typeface="Calibri" panose="020F0502020204030204" pitchFamily="34" charset="0"/>
              </a:rPr>
              <a:t>Compliance Hold</a:t>
            </a:r>
            <a:r>
              <a:rPr lang="en-US" sz="1800" dirty="0">
                <a:latin typeface="Calibri" panose="020F0502020204030204" pitchFamily="34" charset="0"/>
                <a:cs typeface="Calibri" panose="020F0502020204030204" pitchFamily="34" charset="0"/>
              </a:rPr>
              <a:t>: used by the Research Compliance Office and halts all activity on an account; when the PI or other Key Personnel haven’t completed their financial conflict of interest training and forms. No charges are allowed when an account is in this status.</a:t>
            </a:r>
          </a:p>
        </p:txBody>
      </p:sp>
    </p:spTree>
    <p:extLst>
      <p:ext uri="{BB962C8B-B14F-4D97-AF65-F5344CB8AC3E}">
        <p14:creationId xmlns:p14="http://schemas.microsoft.com/office/powerpoint/2010/main" val="25176130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33</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Award Statuses </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3"/>
          <a:stretch>
            <a:fillRect/>
          </a:stretch>
        </p:blipFill>
        <p:spPr>
          <a:xfrm>
            <a:off x="554665" y="2034687"/>
            <a:ext cx="3314700" cy="3171825"/>
          </a:xfrm>
          <a:prstGeom prst="rect">
            <a:avLst/>
          </a:prstGeom>
          <a:ln>
            <a:solidFill>
              <a:schemeClr val="tx1"/>
            </a:solidFill>
          </a:ln>
        </p:spPr>
      </p:pic>
      <p:sp>
        <p:nvSpPr>
          <p:cNvPr id="17" name="Rectangle 16"/>
          <p:cNvSpPr/>
          <p:nvPr/>
        </p:nvSpPr>
        <p:spPr>
          <a:xfrm>
            <a:off x="3988000" y="1857636"/>
            <a:ext cx="7723805" cy="3970318"/>
          </a:xfrm>
          <a:prstGeom prst="rect">
            <a:avLst/>
          </a:prstGeom>
        </p:spPr>
        <p:txBody>
          <a:bodyPr wrap="square">
            <a:spAutoFit/>
          </a:bodyPr>
          <a:lstStyle/>
          <a:p>
            <a:pPr marL="495300" indent="-342900">
              <a:buFont typeface="Arial" panose="020B0604020202020204" pitchFamily="34" charset="0"/>
              <a:buChar char="•"/>
              <a:defRPr/>
            </a:pPr>
            <a:r>
              <a:rPr lang="en-US" sz="1800" b="1" dirty="0">
                <a:latin typeface="Calibri" panose="020F0502020204030204" pitchFamily="34" charset="0"/>
                <a:cs typeface="Calibri" panose="020F0502020204030204" pitchFamily="34" charset="0"/>
              </a:rPr>
              <a:t>Dept/OSP</a:t>
            </a:r>
            <a:r>
              <a:rPr lang="en-US" sz="1800" dirty="0">
                <a:latin typeface="Calibri" panose="020F0502020204030204" pitchFamily="34" charset="0"/>
                <a:cs typeface="Calibri" panose="020F0502020204030204" pitchFamily="34" charset="0"/>
              </a:rPr>
              <a:t>: prevents new commitments such as shopping carts, but does not prevent payroll or journal entries from posting. Used when award has ended but adjustment needs to be processed by department other than PAFO</a:t>
            </a:r>
          </a:p>
          <a:p>
            <a:pPr marL="495300" indent="-342900">
              <a:buFont typeface="Arial" panose="020B0604020202020204" pitchFamily="34" charset="0"/>
              <a:buChar char="•"/>
              <a:defRPr/>
            </a:pPr>
            <a:endParaRPr lang="en-US" sz="1800" dirty="0">
              <a:latin typeface="Calibri" panose="020F0502020204030204" pitchFamily="34" charset="0"/>
              <a:cs typeface="Calibri" panose="020F0502020204030204" pitchFamily="34" charset="0"/>
            </a:endParaRPr>
          </a:p>
          <a:p>
            <a:pPr marL="495300" lvl="0" indent="-342900">
              <a:buFont typeface="Arial" panose="020B0604020202020204" pitchFamily="34" charset="0"/>
              <a:buChar char="•"/>
              <a:defRPr/>
            </a:pPr>
            <a:r>
              <a:rPr lang="en-US" sz="1800" b="1" dirty="0">
                <a:latin typeface="Calibri" panose="020F0502020204030204" pitchFamily="34" charset="0"/>
                <a:cs typeface="Calibri" panose="020F0502020204030204" pitchFamily="34" charset="0"/>
              </a:rPr>
              <a:t>PAFO/OSP:</a:t>
            </a:r>
            <a:r>
              <a:rPr lang="en-US" sz="1800" dirty="0">
                <a:latin typeface="Calibri" panose="020F0502020204030204" pitchFamily="34" charset="0"/>
                <a:cs typeface="Calibri" panose="020F0502020204030204" pitchFamily="34" charset="0"/>
              </a:rPr>
              <a:t> used when account has had the final financial report or invoice submitted; when the account is overspent by more than $25K or at the request of the department in order to halt spending. Only PAFO can initiate changes in this status</a:t>
            </a:r>
          </a:p>
          <a:p>
            <a:pPr marL="495300" lvl="0" indent="-342900">
              <a:buFont typeface="Arial" panose="020B0604020202020204" pitchFamily="34" charset="0"/>
              <a:buChar char="•"/>
              <a:defRPr/>
            </a:pPr>
            <a:endParaRPr lang="en-US" sz="1800" dirty="0">
              <a:latin typeface="Calibri" panose="020F0502020204030204" pitchFamily="34" charset="0"/>
              <a:cs typeface="Calibri" panose="020F0502020204030204" pitchFamily="34" charset="0"/>
            </a:endParaRPr>
          </a:p>
          <a:p>
            <a:pPr marL="495300" lvl="0" indent="-342900">
              <a:buFont typeface="Arial" panose="020B0604020202020204" pitchFamily="34" charset="0"/>
              <a:buChar char="•"/>
              <a:defRPr/>
            </a:pPr>
            <a:r>
              <a:rPr lang="en-US" sz="1800" b="1" dirty="0">
                <a:latin typeface="Calibri" panose="020F0502020204030204" pitchFamily="34" charset="0"/>
                <a:cs typeface="Calibri" panose="020F0502020204030204" pitchFamily="34" charset="0"/>
              </a:rPr>
              <a:t>Pre-close</a:t>
            </a:r>
            <a:r>
              <a:rPr lang="en-US" sz="1800" dirty="0">
                <a:latin typeface="Calibri" panose="020F0502020204030204" pitchFamily="34" charset="0"/>
                <a:cs typeface="Calibri" panose="020F0502020204030204" pitchFamily="34" charset="0"/>
              </a:rPr>
              <a:t>: signifies AEN has been sent to DA and PI</a:t>
            </a:r>
          </a:p>
          <a:p>
            <a:pPr marL="495300" lvl="0" indent="-342900">
              <a:buFont typeface="Arial" panose="020B0604020202020204" pitchFamily="34" charset="0"/>
              <a:buChar char="•"/>
              <a:defRPr/>
            </a:pPr>
            <a:endParaRPr lang="en-US" sz="1800" dirty="0">
              <a:latin typeface="Calibri" panose="020F0502020204030204" pitchFamily="34" charset="0"/>
              <a:cs typeface="Calibri" panose="020F0502020204030204" pitchFamily="34" charset="0"/>
            </a:endParaRPr>
          </a:p>
          <a:p>
            <a:pPr marL="495300" lvl="0" indent="-342900">
              <a:buFont typeface="Arial" panose="020B0604020202020204" pitchFamily="34" charset="0"/>
              <a:buChar char="•"/>
              <a:defRPr/>
            </a:pPr>
            <a:r>
              <a:rPr lang="en-US" sz="1800" b="1" dirty="0">
                <a:latin typeface="Calibri" panose="020F0502020204030204" pitchFamily="34" charset="0"/>
                <a:cs typeface="Calibri" panose="020F0502020204030204" pitchFamily="34" charset="0"/>
              </a:rPr>
              <a:t>Closed</a:t>
            </a:r>
            <a:r>
              <a:rPr lang="en-US" sz="1800" dirty="0">
                <a:latin typeface="Calibri" panose="020F0502020204030204" pitchFamily="34" charset="0"/>
                <a:cs typeface="Calibri" panose="020F0502020204030204" pitchFamily="34" charset="0"/>
              </a:rPr>
              <a:t>: when the Budget = Expenses = Revenue and AR balance is $0.00 and all revenue and AR are matched</a:t>
            </a:r>
          </a:p>
        </p:txBody>
      </p:sp>
      <p:sp>
        <p:nvSpPr>
          <p:cNvPr id="18" name="Rectangle 17"/>
          <p:cNvSpPr/>
          <p:nvPr/>
        </p:nvSpPr>
        <p:spPr>
          <a:xfrm>
            <a:off x="436030" y="3859175"/>
            <a:ext cx="3541853" cy="1458409"/>
          </a:xfrm>
          <a:prstGeom prst="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8174714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56260" y="1296115"/>
            <a:ext cx="4374197" cy="4076090"/>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4400" b="1" dirty="0">
                <a:solidFill>
                  <a:sysClr val="windowText" lastClr="000000"/>
                </a:solidFill>
                <a:latin typeface="Calibri" panose="020F0502020204030204" pitchFamily="34" charset="0"/>
                <a:ea typeface="Permanent Marker" panose="02000000000000000000" pitchFamily="2" charset="0"/>
                <a:cs typeface="Calibri" panose="020F0502020204030204" pitchFamily="34" charset="0"/>
              </a:rPr>
              <a:t>Procurement</a:t>
            </a: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34</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Documentation </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Freeform 15"/>
          <p:cNvSpPr/>
          <p:nvPr/>
        </p:nvSpPr>
        <p:spPr>
          <a:xfrm>
            <a:off x="5269607" y="1410414"/>
            <a:ext cx="6430780" cy="3301149"/>
          </a:xfrm>
          <a:custGeom>
            <a:avLst/>
            <a:gdLst>
              <a:gd name="connsiteX0" fmla="*/ 0 w 2463162"/>
              <a:gd name="connsiteY0" fmla="*/ 0 h 2810880"/>
              <a:gd name="connsiteX1" fmla="*/ 2463162 w 2463162"/>
              <a:gd name="connsiteY1" fmla="*/ 0 h 2810880"/>
              <a:gd name="connsiteX2" fmla="*/ 2463162 w 2463162"/>
              <a:gd name="connsiteY2" fmla="*/ 2810880 h 2810880"/>
              <a:gd name="connsiteX3" fmla="*/ 0 w 2463162"/>
              <a:gd name="connsiteY3" fmla="*/ 2810880 h 2810880"/>
              <a:gd name="connsiteX4" fmla="*/ 0 w 2463162"/>
              <a:gd name="connsiteY4" fmla="*/ 0 h 281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3162" h="2810880">
                <a:moveTo>
                  <a:pt x="0" y="0"/>
                </a:moveTo>
                <a:lnTo>
                  <a:pt x="2463162" y="0"/>
                </a:lnTo>
                <a:lnTo>
                  <a:pt x="2463162" y="2810880"/>
                </a:lnTo>
                <a:lnTo>
                  <a:pt x="0" y="2810880"/>
                </a:lnTo>
                <a:lnTo>
                  <a:pt x="0" y="0"/>
                </a:lnTo>
                <a:close/>
              </a:path>
            </a:pathLst>
          </a:custGeom>
          <a:solidFill>
            <a:schemeClr val="bg1">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457200" lvl="1" indent="-457200" defTabSz="889000">
              <a:lnSpc>
                <a:spcPct val="90000"/>
              </a:lnSpc>
              <a:spcBef>
                <a:spcPct val="0"/>
              </a:spcBef>
              <a:spcAft>
                <a:spcPct val="15000"/>
              </a:spcAft>
              <a:buFont typeface="Arial" panose="020B0604020202020204" pitchFamily="34" charset="0"/>
              <a:buChar char="•"/>
            </a:pPr>
            <a:r>
              <a:rPr lang="en-US" sz="2800" kern="1200" dirty="0" smtClean="0">
                <a:latin typeface="Calibri" panose="020F0502020204030204" pitchFamily="34" charset="0"/>
                <a:cs typeface="Calibri" panose="020F0502020204030204" pitchFamily="34" charset="0"/>
              </a:rPr>
              <a:t>Purchase order </a:t>
            </a:r>
            <a:r>
              <a:rPr lang="en-US" sz="2800" kern="1200" dirty="0">
                <a:latin typeface="Calibri" panose="020F0502020204030204" pitchFamily="34" charset="0"/>
                <a:cs typeface="Calibri" panose="020F0502020204030204" pitchFamily="34" charset="0"/>
              </a:rPr>
              <a:t>and approval</a:t>
            </a:r>
          </a:p>
          <a:p>
            <a:pPr marL="457200" lvl="1" indent="-4572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S</a:t>
            </a:r>
            <a:r>
              <a:rPr lang="en-US" sz="2800" kern="1200" dirty="0" smtClean="0">
                <a:latin typeface="Calibri" panose="020F0502020204030204" pitchFamily="34" charset="0"/>
                <a:cs typeface="Calibri" panose="020F0502020204030204" pitchFamily="34" charset="0"/>
              </a:rPr>
              <a:t>hopping </a:t>
            </a:r>
            <a:r>
              <a:rPr lang="en-US" sz="2800" kern="1200" dirty="0">
                <a:latin typeface="Calibri" panose="020F0502020204030204" pitchFamily="34" charset="0"/>
                <a:cs typeface="Calibri" panose="020F0502020204030204" pitchFamily="34" charset="0"/>
              </a:rPr>
              <a:t>cart and approval</a:t>
            </a:r>
          </a:p>
          <a:p>
            <a:pPr marL="457200" lvl="1" indent="-4572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V</a:t>
            </a:r>
            <a:r>
              <a:rPr lang="en-US" sz="2800" kern="1200" dirty="0" smtClean="0">
                <a:latin typeface="Calibri" panose="020F0502020204030204" pitchFamily="34" charset="0"/>
                <a:cs typeface="Calibri" panose="020F0502020204030204" pitchFamily="34" charset="0"/>
              </a:rPr>
              <a:t>endor </a:t>
            </a:r>
            <a:r>
              <a:rPr lang="en-US" sz="2800" kern="1200" dirty="0">
                <a:latin typeface="Calibri" panose="020F0502020204030204" pitchFamily="34" charset="0"/>
                <a:cs typeface="Calibri" panose="020F0502020204030204" pitchFamily="34" charset="0"/>
              </a:rPr>
              <a:t>invoice</a:t>
            </a:r>
          </a:p>
          <a:p>
            <a:pPr marL="457200" lvl="1" indent="-4572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C</a:t>
            </a:r>
            <a:r>
              <a:rPr lang="en-US" sz="2800" kern="1200" dirty="0" smtClean="0">
                <a:latin typeface="Calibri" panose="020F0502020204030204" pitchFamily="34" charset="0"/>
                <a:cs typeface="Calibri" panose="020F0502020204030204" pitchFamily="34" charset="0"/>
              </a:rPr>
              <a:t>ompetitive </a:t>
            </a:r>
            <a:r>
              <a:rPr lang="en-US" sz="2800" kern="1200" dirty="0">
                <a:latin typeface="Calibri" panose="020F0502020204030204" pitchFamily="34" charset="0"/>
                <a:cs typeface="Calibri" panose="020F0502020204030204" pitchFamily="34" charset="0"/>
              </a:rPr>
              <a:t>bid/sole source </a:t>
            </a:r>
            <a:r>
              <a:rPr lang="en-US" sz="2800" kern="1200" dirty="0" smtClean="0">
                <a:latin typeface="Calibri" panose="020F0502020204030204" pitchFamily="34" charset="0"/>
                <a:cs typeface="Calibri" panose="020F0502020204030204" pitchFamily="34" charset="0"/>
              </a:rPr>
              <a:t>documentation</a:t>
            </a:r>
            <a:endParaRPr lang="en-US" sz="2800" kern="1200" dirty="0">
              <a:latin typeface="Calibri" panose="020F0502020204030204" pitchFamily="34" charset="0"/>
              <a:cs typeface="Calibri" panose="020F0502020204030204" pitchFamily="34" charset="0"/>
            </a:endParaRPr>
          </a:p>
          <a:p>
            <a:pPr marL="457200" lvl="1" indent="-457200" defTabSz="889000">
              <a:lnSpc>
                <a:spcPct val="90000"/>
              </a:lnSpc>
              <a:spcBef>
                <a:spcPct val="0"/>
              </a:spcBef>
              <a:spcAft>
                <a:spcPct val="15000"/>
              </a:spcAft>
              <a:buFont typeface="Arial" panose="020B0604020202020204" pitchFamily="34" charset="0"/>
              <a:buChar char="•"/>
            </a:pPr>
            <a:r>
              <a:rPr lang="en-US" sz="2800" kern="1200" dirty="0" smtClean="0">
                <a:latin typeface="Calibri" panose="020F0502020204030204" pitchFamily="34" charset="0"/>
                <a:cs typeface="Calibri" panose="020F0502020204030204" pitchFamily="34" charset="0"/>
              </a:rPr>
              <a:t>Contract/Agreement </a:t>
            </a:r>
            <a:endParaRPr lang="en-US" sz="2800" kern="1200" dirty="0">
              <a:latin typeface="Calibri" panose="020F0502020204030204" pitchFamily="34" charset="0"/>
              <a:cs typeface="Calibri" panose="020F0502020204030204" pitchFamily="34" charset="0"/>
            </a:endParaRPr>
          </a:p>
          <a:p>
            <a:pPr marL="457200" lvl="1" indent="-457200" defTabSz="889000">
              <a:lnSpc>
                <a:spcPct val="90000"/>
              </a:lnSpc>
              <a:spcBef>
                <a:spcPct val="0"/>
              </a:spcBef>
              <a:spcAft>
                <a:spcPct val="15000"/>
              </a:spcAft>
              <a:buFont typeface="Arial" panose="020B0604020202020204" pitchFamily="34" charset="0"/>
              <a:buChar char="•"/>
            </a:pPr>
            <a:r>
              <a:rPr lang="en-US" sz="2800" kern="1200" dirty="0">
                <a:latin typeface="Calibri" panose="020F0502020204030204" pitchFamily="34" charset="0"/>
                <a:cs typeface="Calibri" panose="020F0502020204030204" pitchFamily="34" charset="0"/>
              </a:rPr>
              <a:t>D</a:t>
            </a:r>
            <a:r>
              <a:rPr lang="en-US" sz="2800" kern="1200" dirty="0" smtClean="0">
                <a:latin typeface="Calibri" panose="020F0502020204030204" pitchFamily="34" charset="0"/>
                <a:cs typeface="Calibri" panose="020F0502020204030204" pitchFamily="34" charset="0"/>
              </a:rPr>
              <a:t>ocumentation </a:t>
            </a:r>
            <a:r>
              <a:rPr lang="en-US" sz="2800" kern="1200" dirty="0">
                <a:latin typeface="Calibri" panose="020F0502020204030204" pitchFamily="34" charset="0"/>
                <a:cs typeface="Calibri" panose="020F0502020204030204" pitchFamily="34" charset="0"/>
              </a:rPr>
              <a:t>showing suspension and debarment status was verified</a:t>
            </a:r>
          </a:p>
        </p:txBody>
      </p:sp>
      <p:pic>
        <p:nvPicPr>
          <p:cNvPr id="22" name="Picture 21" descr="Shopping Cart · Free vector graphic on Pixabay"/>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395919" y="2557082"/>
            <a:ext cx="2133861" cy="2133861"/>
          </a:xfrm>
          <a:prstGeom prst="rect">
            <a:avLst/>
          </a:prstGeom>
        </p:spPr>
      </p:pic>
    </p:spTree>
    <p:extLst>
      <p:ext uri="{BB962C8B-B14F-4D97-AF65-F5344CB8AC3E}">
        <p14:creationId xmlns:p14="http://schemas.microsoft.com/office/powerpoint/2010/main" val="2928881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35</a:t>
            </a:fld>
            <a:endParaRPr lang="en-US" sz="1800" dirty="0">
              <a:solidFill>
                <a:srgbClr val="888888"/>
              </a:solidFill>
              <a:latin typeface="Calibri"/>
              <a:ea typeface="Calibri"/>
              <a:cs typeface="Calibri"/>
              <a:sym typeface="Calibri"/>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Record Retention Policy</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356260" y="1643865"/>
            <a:ext cx="6804828" cy="3051017"/>
          </a:xfrm>
          <a:prstGeom prst="rect">
            <a:avLst/>
          </a:prstGeom>
          <a:ln>
            <a:noFill/>
          </a:ln>
          <a:effectLst>
            <a:outerShdw blurRad="190500" algn="tl" rotWithShape="0">
              <a:srgbClr val="000000">
                <a:alpha val="70000"/>
              </a:srgbClr>
            </a:outerShdw>
          </a:effectLst>
        </p:spPr>
      </p:pic>
      <p:sp>
        <p:nvSpPr>
          <p:cNvPr id="7" name="Rectangle 6"/>
          <p:cNvSpPr/>
          <p:nvPr/>
        </p:nvSpPr>
        <p:spPr>
          <a:xfrm>
            <a:off x="7344954" y="2800041"/>
            <a:ext cx="4285392" cy="738664"/>
          </a:xfrm>
          <a:prstGeom prst="rect">
            <a:avLst/>
          </a:prstGeom>
        </p:spPr>
        <p:txBody>
          <a:bodyPr wrap="square">
            <a:spAutoFit/>
          </a:bodyPr>
          <a:lstStyle/>
          <a:p>
            <a:r>
              <a:rPr lang="en-US" u="sng" dirty="0">
                <a:solidFill>
                  <a:srgbClr val="0000FF"/>
                </a:solidFill>
                <a:latin typeface="Arial" panose="020B0604020202020204" pitchFamily="34" charset="0"/>
                <a:ea typeface="Calibri" panose="020F0502020204030204" pitchFamily="34" charset="0"/>
                <a:hlinkClick r:id="rId4"/>
              </a:rPr>
              <a:t>https://www.bu.edu/policies/record-retention-table/</a:t>
            </a:r>
            <a:endParaRPr lang="en-US" sz="2000" dirty="0">
              <a:latin typeface="Times New Roman" panose="02020603050405020304" pitchFamily="18" charset="0"/>
              <a:ea typeface="Calibri" panose="020F0502020204030204" pitchFamily="34" charset="0"/>
            </a:endParaRPr>
          </a:p>
          <a:p>
            <a:r>
              <a:rPr lang="en-US" dirty="0">
                <a:latin typeface="Arial" panose="020B0604020202020204" pitchFamily="34" charset="0"/>
                <a:ea typeface="Calibri" panose="020F0502020204030204" pitchFamily="34" charset="0"/>
              </a:rPr>
              <a:t> </a:t>
            </a:r>
            <a:endParaRPr lang="en-US" sz="2000" dirty="0">
              <a:latin typeface="Times New Roman" panose="02020603050405020304" pitchFamily="18" charset="0"/>
              <a:ea typeface="Calibri" panose="020F0502020204030204" pitchFamily="34" charset="0"/>
            </a:endParaRPr>
          </a:p>
          <a:p>
            <a:r>
              <a:rPr lang="en-US" u="sng" dirty="0">
                <a:solidFill>
                  <a:srgbClr val="0000FF"/>
                </a:solidFill>
                <a:latin typeface="Arial" panose="020B0604020202020204" pitchFamily="34" charset="0"/>
                <a:ea typeface="Calibri" panose="020F0502020204030204" pitchFamily="34" charset="0"/>
                <a:hlinkClick r:id="rId5"/>
              </a:rPr>
              <a:t>https://www.bu.edu/policies/record-retention/</a:t>
            </a:r>
            <a:endParaRPr lang="en-US" sz="20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0285407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36</a:t>
            </a:fld>
            <a:endParaRPr lang="en-US" sz="1800" dirty="0">
              <a:solidFill>
                <a:srgbClr val="888888"/>
              </a:solidFill>
              <a:latin typeface="Calibri"/>
              <a:ea typeface="Calibri"/>
              <a:cs typeface="Calibri"/>
              <a:sym typeface="Calibri"/>
            </a:endParaRPr>
          </a:p>
        </p:txBody>
      </p:sp>
      <p:sp>
        <p:nvSpPr>
          <p:cNvPr id="3" name="Rectangle 2"/>
          <p:cNvSpPr/>
          <p:nvPr/>
        </p:nvSpPr>
        <p:spPr>
          <a:xfrm>
            <a:off x="941200" y="1004456"/>
            <a:ext cx="9165422" cy="4447051"/>
          </a:xfrm>
          <a:prstGeom prst="rect">
            <a:avLst/>
          </a:prstGeom>
        </p:spPr>
        <p:txBody>
          <a:bodyPr wrap="square">
            <a:spAutoFit/>
          </a:bodyPr>
          <a:lstStyle/>
          <a:p>
            <a:pPr>
              <a:lnSpc>
                <a:spcPct val="107000"/>
              </a:lnSpc>
              <a:spcAft>
                <a:spcPts val="800"/>
              </a:spcAft>
            </a:pPr>
            <a:r>
              <a:rPr lang="en-US" sz="3600" b="1" dirty="0">
                <a:latin typeface="Calibri" panose="020F0502020204030204" pitchFamily="34" charset="0"/>
                <a:ea typeface="Calibri" panose="020F0502020204030204" pitchFamily="34" charset="0"/>
                <a:cs typeface="Times New Roman" panose="02020603050405020304" pitchFamily="18" charset="0"/>
              </a:rPr>
              <a:t>In Groups – Discuss:</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600" dirty="0">
                <a:latin typeface="Calibri" panose="020F0502020204030204" pitchFamily="34" charset="0"/>
                <a:ea typeface="Calibri" panose="020F0502020204030204" pitchFamily="34" charset="0"/>
                <a:cs typeface="Times New Roman" panose="02020603050405020304" pitchFamily="18" charset="0"/>
              </a:rPr>
              <a:t>What can you do within your departments to make sure you are compliant – </a:t>
            </a:r>
            <a:r>
              <a:rPr lang="en-US" sz="3600" dirty="0" smtClean="0">
                <a:latin typeface="Calibri" panose="020F0502020204030204" pitchFamily="34" charset="0"/>
                <a:ea typeface="Calibri" panose="020F0502020204030204" pitchFamily="34" charset="0"/>
                <a:cs typeface="Times New Roman" panose="02020603050405020304" pitchFamily="18" charset="0"/>
              </a:rPr>
              <a:t>i.e. be </a:t>
            </a:r>
            <a:r>
              <a:rPr lang="en-US" sz="3600" dirty="0">
                <a:latin typeface="Calibri" panose="020F0502020204030204" pitchFamily="34" charset="0"/>
                <a:ea typeface="Calibri" panose="020F0502020204030204" pitchFamily="34" charset="0"/>
                <a:cs typeface="Times New Roman" panose="02020603050405020304" pitchFamily="18" charset="0"/>
              </a:rPr>
              <a:t>your own </a:t>
            </a:r>
            <a:r>
              <a:rPr lang="en-US" sz="3600" dirty="0" smtClean="0">
                <a:latin typeface="Calibri" panose="020F0502020204030204" pitchFamily="34" charset="0"/>
                <a:ea typeface="Calibri" panose="020F0502020204030204" pitchFamily="34" charset="0"/>
                <a:cs typeface="Times New Roman" panose="02020603050405020304" pitchFamily="18" charset="0"/>
              </a:rPr>
              <a:t>auditor? </a:t>
            </a:r>
            <a:r>
              <a:rPr lang="en-US" sz="3600" dirty="0">
                <a:latin typeface="Calibri" panose="020F0502020204030204" pitchFamily="34" charset="0"/>
                <a:ea typeface="Calibri" panose="020F0502020204030204" pitchFamily="34" charset="0"/>
                <a:cs typeface="Times New Roman" panose="02020603050405020304" pitchFamily="18" charset="0"/>
              </a:rPr>
              <a:t>What controls are in </a:t>
            </a:r>
            <a:r>
              <a:rPr lang="en-US" sz="3600" dirty="0" smtClean="0">
                <a:latin typeface="Calibri" panose="020F0502020204030204" pitchFamily="34" charset="0"/>
                <a:ea typeface="Calibri" panose="020F0502020204030204" pitchFamily="34" charset="0"/>
                <a:cs typeface="Times New Roman" panose="02020603050405020304" pitchFamily="18" charset="0"/>
              </a:rPr>
              <a:t>place now? What else could </a:t>
            </a:r>
            <a:r>
              <a:rPr lang="en-US" sz="3600" dirty="0">
                <a:latin typeface="Calibri" panose="020F0502020204030204" pitchFamily="34" charset="0"/>
                <a:ea typeface="Calibri" panose="020F0502020204030204" pitchFamily="34" charset="0"/>
                <a:cs typeface="Times New Roman" panose="02020603050405020304" pitchFamily="18" charset="0"/>
              </a:rPr>
              <a:t>work</a:t>
            </a:r>
            <a:r>
              <a:rPr lang="en-US" sz="3600" dirty="0" smtClean="0">
                <a:latin typeface="Calibri" panose="020F0502020204030204" pitchFamily="34" charset="0"/>
                <a:ea typeface="Calibri" panose="020F0502020204030204" pitchFamily="34" charset="0"/>
                <a:cs typeface="Times New Roman" panose="02020603050405020304" pitchFamily="18" charset="0"/>
              </a:rPr>
              <a:t>?</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6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Brainstorm a list of ideas/actions, you’ve got 5 minutes</a:t>
            </a:r>
            <a:endParaRPr lang="en-US" sz="36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0"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Discussion</a:t>
            </a:r>
            <a:endParaRPr lang="en-US" sz="4000" dirty="0">
              <a:solidFill>
                <a:schemeClr val="accent6">
                  <a:lumMod val="75000"/>
                </a:schemeClr>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34323205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37</a:t>
            </a:fld>
            <a:endParaRPr lang="en-US" sz="1800" dirty="0">
              <a:solidFill>
                <a:srgbClr val="888888"/>
              </a:solidFill>
              <a:latin typeface="Calibri"/>
              <a:ea typeface="Calibri"/>
              <a:cs typeface="Calibri"/>
              <a:sym typeface="Calibri"/>
            </a:endParaRPr>
          </a:p>
        </p:txBody>
      </p:sp>
      <p:sp>
        <p:nvSpPr>
          <p:cNvPr id="5" name="Rectangle 4"/>
          <p:cNvSpPr/>
          <p:nvPr/>
        </p:nvSpPr>
        <p:spPr>
          <a:xfrm>
            <a:off x="461269" y="1240862"/>
            <a:ext cx="9120882" cy="4241546"/>
          </a:xfrm>
          <a:prstGeom prst="rect">
            <a:avLst/>
          </a:prstGeom>
        </p:spPr>
        <p:txBody>
          <a:bodyPr wrap="square">
            <a:spAutoFit/>
          </a:bodyPr>
          <a:lstStyle/>
          <a:p>
            <a:pPr marL="342900" lvl="0" indent="-342900">
              <a:lnSpc>
                <a:spcPct val="107000"/>
              </a:lnSpc>
              <a:buFont typeface="Symbol" panose="05050102010706020507" pitchFamily="18" charset="2"/>
              <a:buChar char=""/>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If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a Sponsor reaches out to you or your PI directly as it relates to Audits or Site Visits, please immediately contact Craig Gerome, Assistant Director, Compliance, PAFO at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hlinkClick r:id="rId3"/>
              </a:rPr>
              <a:t>cgerome@bu.edu</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or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617.353.8085 as we need to be involved and/or lead the process</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endPar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2800" dirty="0"/>
              <a:t>Document everything and be careful what you say in emails</a:t>
            </a:r>
          </a:p>
          <a:p>
            <a:pPr marL="342900" lvl="0" indent="-342900">
              <a:lnSpc>
                <a:spcPct val="107000"/>
              </a:lnSpc>
              <a:buFont typeface="Symbol" panose="05050102010706020507" pitchFamily="18" charset="2"/>
              <a:buChar char=""/>
            </a:pPr>
            <a:endPar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Round Same Side Corner Rectangle 11"/>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Key Takeaways</a:t>
            </a:r>
            <a:endParaRPr lang="en-US" sz="4000" dirty="0">
              <a:solidFill>
                <a:schemeClr val="accent6">
                  <a:lumMod val="75000"/>
                </a:schemeClr>
              </a:solidFill>
            </a:endParaRPr>
          </a:p>
        </p:txBody>
      </p:sp>
      <p:sp>
        <p:nvSpPr>
          <p:cNvPr id="14" name="Round Same Side Corner Rectangle 13"/>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5054600" y="6042212"/>
            <a:ext cx="3327738" cy="679268"/>
          </a:xfrm>
          <a:prstGeom prst="rect">
            <a:avLst/>
          </a:prstGeom>
          <a:solidFill>
            <a:srgbClr val="201B1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descr="Contact Us | MalaysianWireles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9194" y="2462854"/>
            <a:ext cx="2696342" cy="1797561"/>
          </a:xfrm>
          <a:prstGeom prst="rect">
            <a:avLst/>
          </a:prstGeom>
        </p:spPr>
      </p:pic>
    </p:spTree>
    <p:extLst>
      <p:ext uri="{BB962C8B-B14F-4D97-AF65-F5344CB8AC3E}">
        <p14:creationId xmlns:p14="http://schemas.microsoft.com/office/powerpoint/2010/main" val="14827601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38</a:t>
            </a:fld>
            <a:endParaRPr lang="en-US" sz="1800" dirty="0">
              <a:solidFill>
                <a:srgbClr val="888888"/>
              </a:solidFill>
              <a:latin typeface="Calibri"/>
              <a:ea typeface="Calibri"/>
              <a:cs typeface="Calibri"/>
              <a:sym typeface="Calibri"/>
            </a:endParaRPr>
          </a:p>
        </p:txBody>
      </p:sp>
      <p:sp>
        <p:nvSpPr>
          <p:cNvPr id="8" name="Round Same Side Corner Rectangle 7"/>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9"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Questions</a:t>
            </a:r>
            <a:endParaRPr lang="en-US" sz="4000" dirty="0">
              <a:solidFill>
                <a:schemeClr val="accent6">
                  <a:lumMod val="75000"/>
                </a:schemeClr>
              </a:solidFill>
            </a:endParaRPr>
          </a:p>
        </p:txBody>
      </p:sp>
      <p:sp>
        <p:nvSpPr>
          <p:cNvPr id="10" name="Round Same Side Corner Rectangle 9"/>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2" name="Picture 1" descr="Beauty and Fashion Blog: April 20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1857375"/>
            <a:ext cx="4191000" cy="3143250"/>
          </a:xfrm>
          <a:prstGeom prst="rect">
            <a:avLst/>
          </a:prstGeom>
        </p:spPr>
      </p:pic>
    </p:spTree>
    <p:extLst>
      <p:ext uri="{BB962C8B-B14F-4D97-AF65-F5344CB8AC3E}">
        <p14:creationId xmlns:p14="http://schemas.microsoft.com/office/powerpoint/2010/main" val="144913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39</a:t>
            </a:fld>
            <a:endParaRPr lang="en-US" sz="1800" dirty="0">
              <a:solidFill>
                <a:srgbClr val="888888"/>
              </a:solidFill>
              <a:latin typeface="Calibri"/>
              <a:ea typeface="Calibri"/>
              <a:cs typeface="Calibri"/>
              <a:sym typeface="Calibri"/>
            </a:endParaRPr>
          </a:p>
        </p:txBody>
      </p:sp>
      <p:sp>
        <p:nvSpPr>
          <p:cNvPr id="8" name="Round Same Side Corner Rectangle 7"/>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9" name="Title 1"/>
          <p:cNvSpPr txBox="1">
            <a:spLocks/>
          </p:cNvSpPr>
          <p:nvPr/>
        </p:nvSpPr>
        <p:spPr>
          <a:xfrm>
            <a:off x="461269" y="155802"/>
            <a:ext cx="6463366"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smtClean="0">
                <a:solidFill>
                  <a:schemeClr val="accent6">
                    <a:lumMod val="75000"/>
                  </a:schemeClr>
                </a:solidFill>
              </a:rPr>
              <a:t>Questions</a:t>
            </a:r>
            <a:endParaRPr lang="en-US" sz="4000" dirty="0">
              <a:solidFill>
                <a:schemeClr val="accent6">
                  <a:lumMod val="75000"/>
                </a:schemeClr>
              </a:solidFill>
            </a:endParaRPr>
          </a:p>
        </p:txBody>
      </p:sp>
      <p:sp>
        <p:nvSpPr>
          <p:cNvPr id="10" name="Round Same Side Corner Rectangle 9"/>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3" name="TextBox 2"/>
          <p:cNvSpPr txBox="1"/>
          <p:nvPr/>
        </p:nvSpPr>
        <p:spPr>
          <a:xfrm>
            <a:off x="3495040" y="2062480"/>
            <a:ext cx="5557520" cy="1569660"/>
          </a:xfrm>
          <a:prstGeom prst="rect">
            <a:avLst/>
          </a:prstGeom>
          <a:noFill/>
        </p:spPr>
        <p:txBody>
          <a:bodyPr wrap="square" rtlCol="0">
            <a:spAutoFit/>
          </a:bodyPr>
          <a:lstStyle/>
          <a:p>
            <a:r>
              <a:rPr lang="en-US" sz="9600" dirty="0" smtClean="0">
                <a:solidFill>
                  <a:srgbClr val="FF0000"/>
                </a:solidFill>
              </a:rPr>
              <a:t>STOP</a:t>
            </a:r>
            <a:endParaRPr lang="en-US" sz="9600" dirty="0">
              <a:solidFill>
                <a:srgbClr val="FF0000"/>
              </a:solidFill>
            </a:endParaRPr>
          </a:p>
        </p:txBody>
      </p:sp>
    </p:spTree>
    <p:extLst>
      <p:ext uri="{BB962C8B-B14F-4D97-AF65-F5344CB8AC3E}">
        <p14:creationId xmlns:p14="http://schemas.microsoft.com/office/powerpoint/2010/main" val="16534913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40</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2" name="Rectangle 11"/>
          <p:cNvSpPr/>
          <p:nvPr/>
        </p:nvSpPr>
        <p:spPr>
          <a:xfrm>
            <a:off x="588171" y="1138498"/>
            <a:ext cx="10123371" cy="3780907"/>
          </a:xfrm>
          <a:prstGeom prst="rect">
            <a:avLst/>
          </a:prstGeom>
        </p:spPr>
        <p:txBody>
          <a:bodyPr wrap="square">
            <a:spAutoFit/>
          </a:bodyPr>
          <a:lstStyle/>
          <a:p>
            <a:pPr lvl="0">
              <a:lnSpc>
                <a:spcPct val="107000"/>
              </a:lnSpc>
            </a:pPr>
            <a:r>
              <a:rPr lang="en-US" sz="32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indent="-342900">
              <a:lnSpc>
                <a:spcPct val="107000"/>
              </a:lnSpc>
              <a:buFont typeface="Symbol" panose="05050102010706020507" pitchFamily="18" charset="2"/>
              <a:buChar char=""/>
            </a:pPr>
            <a:r>
              <a:rPr lang="en-US" sz="3200" dirty="0" smtClean="0">
                <a:latin typeface="Calibri" panose="020F0502020204030204" pitchFamily="34" charset="0"/>
                <a:ea typeface="Calibri" panose="020F0502020204030204" pitchFamily="34" charset="0"/>
                <a:cs typeface="Times New Roman" panose="02020603050405020304" pitchFamily="18" charset="0"/>
              </a:rPr>
              <a:t>Grant Document for Expenditures</a:t>
            </a:r>
          </a:p>
          <a:p>
            <a:pPr marL="342900" indent="-342900">
              <a:lnSpc>
                <a:spcPct val="107000"/>
              </a:lnSpc>
              <a:buFont typeface="Symbol" panose="05050102010706020507" pitchFamily="18" charset="2"/>
              <a:buChar char=""/>
            </a:pPr>
            <a:r>
              <a:rPr lang="en-US" sz="3200" dirty="0" smtClean="0">
                <a:latin typeface="Calibri" panose="020F0502020204030204" pitchFamily="34" charset="0"/>
                <a:ea typeface="Calibri" panose="020F0502020204030204" pitchFamily="34" charset="0"/>
                <a:cs typeface="Times New Roman" panose="02020603050405020304" pitchFamily="18" charset="0"/>
              </a:rPr>
              <a:t>Documentation needed slide</a:t>
            </a:r>
          </a:p>
          <a:p>
            <a:pPr marL="342900" indent="-342900">
              <a:lnSpc>
                <a:spcPct val="107000"/>
              </a:lnSpc>
              <a:buFont typeface="Symbol" panose="05050102010706020507" pitchFamily="18" charset="2"/>
              <a:buChar char=""/>
            </a:pPr>
            <a:r>
              <a:rPr lang="en-US" sz="3200" dirty="0" smtClean="0">
                <a:latin typeface="Calibri" panose="020F0502020204030204" pitchFamily="34" charset="0"/>
                <a:ea typeface="Calibri" panose="020F0502020204030204" pitchFamily="34" charset="0"/>
                <a:cs typeface="Times New Roman" panose="02020603050405020304" pitchFamily="18" charset="0"/>
              </a:rPr>
              <a:t>GM Master Data – Revenue and AR Report</a:t>
            </a:r>
          </a:p>
          <a:p>
            <a:pPr marL="342900" indent="-342900">
              <a:lnSpc>
                <a:spcPct val="107000"/>
              </a:lnSpc>
              <a:buFont typeface="Symbol" panose="05050102010706020507" pitchFamily="18" charset="2"/>
              <a:buChar char=""/>
            </a:pPr>
            <a:r>
              <a:rPr lang="en-US" sz="3200" dirty="0" smtClean="0">
                <a:latin typeface="Calibri" panose="020F0502020204030204" pitchFamily="34" charset="0"/>
                <a:ea typeface="Calibri" panose="020F0502020204030204" pitchFamily="34" charset="0"/>
                <a:cs typeface="Times New Roman" panose="02020603050405020304" pitchFamily="18" charset="0"/>
              </a:rPr>
              <a:t>Letter of Credit Draw</a:t>
            </a:r>
          </a:p>
          <a:p>
            <a:pPr marL="342900" lvl="0" indent="-342900">
              <a:lnSpc>
                <a:spcPct val="107000"/>
              </a:lnSpc>
              <a:buFont typeface="Symbol" panose="05050102010706020507" pitchFamily="18" charset="2"/>
              <a:buChar char=""/>
            </a:pP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Q5: What issues, if any, do you see for </a:t>
            </a:r>
            <a:r>
              <a:rPr lang="en-US" sz="3200" b="1" dirty="0" smtClean="0">
                <a:latin typeface="Calibri" panose="020F0502020204030204" pitchFamily="34" charset="0"/>
                <a:ea typeface="Calibri" panose="020F0502020204030204" pitchFamily="34" charset="0"/>
                <a:cs typeface="Times New Roman" panose="02020603050405020304" pitchFamily="18" charset="0"/>
              </a:rPr>
              <a:t>cash management?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461269" y="155802"/>
            <a:ext cx="10467988"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a:t>
            </a:r>
            <a:r>
              <a:rPr lang="en-US" sz="4000" dirty="0" smtClean="0">
                <a:solidFill>
                  <a:schemeClr val="accent6">
                    <a:lumMod val="75000"/>
                  </a:schemeClr>
                </a:solidFill>
              </a:rPr>
              <a:t>5: Cash Management</a:t>
            </a:r>
            <a:endParaRPr lang="en-US" sz="4000" dirty="0">
              <a:solidFill>
                <a:srgbClr val="FF0000"/>
              </a:solidFill>
            </a:endParaRPr>
          </a:p>
        </p:txBody>
      </p:sp>
    </p:spTree>
    <p:extLst>
      <p:ext uri="{BB962C8B-B14F-4D97-AF65-F5344CB8AC3E}">
        <p14:creationId xmlns:p14="http://schemas.microsoft.com/office/powerpoint/2010/main" val="248000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41</a:t>
            </a:fld>
            <a:endParaRPr lang="en-US" sz="1800" dirty="0">
              <a:solidFill>
                <a:srgbClr val="888888"/>
              </a:solidFill>
              <a:latin typeface="Calibri"/>
              <a:ea typeface="Calibri"/>
              <a:cs typeface="Calibri"/>
              <a:sym typeface="Calibri"/>
            </a:endParaRPr>
          </a:p>
        </p:txBody>
      </p:sp>
      <p:sp>
        <p:nvSpPr>
          <p:cNvPr id="3" name="Rectangle 2"/>
          <p:cNvSpPr/>
          <p:nvPr/>
        </p:nvSpPr>
        <p:spPr>
          <a:xfrm>
            <a:off x="7724633" y="1029092"/>
            <a:ext cx="3955537" cy="3780522"/>
          </a:xfrm>
          <a:prstGeom prst="rect">
            <a:avLst/>
          </a:prstGeom>
          <a:solidFill>
            <a:schemeClr val="accent6">
              <a:lumMod val="20000"/>
              <a:lumOff val="80000"/>
            </a:schemeClr>
          </a:solidFill>
        </p:spPr>
        <p:txBody>
          <a:bodyPr wrap="square">
            <a:spAutoFit/>
          </a:bodyPr>
          <a:lstStyle/>
          <a:p>
            <a:pPr lvl="0">
              <a:lnSpc>
                <a:spcPct val="107000"/>
              </a:lnSpc>
            </a:pP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Issues:</a:t>
            </a:r>
            <a:endPar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Drawing on inappropriate expenses</a:t>
            </a:r>
          </a:p>
          <a:p>
            <a:pPr marL="342900" lvl="0" indent="-342900">
              <a:lnSpc>
                <a:spcPct val="107000"/>
              </a:lnSpc>
              <a:buFont typeface="Arial" panose="020B0604020202020204" pitchFamily="34" charset="0"/>
              <a:buChar char="•"/>
            </a:pP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Missing approver signature on letter of credit draw</a:t>
            </a:r>
          </a:p>
          <a:p>
            <a:pPr marL="342900" lvl="0" indent="-342900">
              <a:lnSpc>
                <a:spcPct val="107000"/>
              </a:lnSpc>
              <a:buFont typeface="Arial" panose="020B0604020202020204" pitchFamily="34" charset="0"/>
              <a:buChar char="•"/>
            </a:pP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Equipment*</a:t>
            </a:r>
          </a:p>
          <a:p>
            <a:pPr marL="342900" lvl="0" indent="-342900">
              <a:lnSpc>
                <a:spcPct val="107000"/>
              </a:lnSpc>
              <a:buFont typeface="Arial" panose="020B0604020202020204" pitchFamily="34" charset="0"/>
              <a:buChar char="•"/>
            </a:pPr>
            <a:endPar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356260" y="3432"/>
            <a:ext cx="11181909" cy="848652"/>
          </a:xfrm>
          <a:prstGeom prst="round2Same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 Same Side Corner Rectangle 10"/>
          <p:cNvSpPr/>
          <p:nvPr/>
        </p:nvSpPr>
        <p:spPr>
          <a:xfrm rot="10800000">
            <a:off x="100614" y="-1"/>
            <a:ext cx="255646" cy="836618"/>
          </a:xfrm>
          <a:prstGeom prst="round2SameRect">
            <a:avLst/>
          </a:prstGeom>
          <a:solidFill>
            <a:schemeClr val="accent6">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Rectangle 12"/>
          <p:cNvSpPr/>
          <p:nvPr/>
        </p:nvSpPr>
        <p:spPr>
          <a:xfrm>
            <a:off x="527212" y="1029092"/>
            <a:ext cx="6849858" cy="3780522"/>
          </a:xfrm>
          <a:prstGeom prst="rect">
            <a:avLst/>
          </a:prstGeom>
        </p:spPr>
        <p:txBody>
          <a:bodyPr wrap="square">
            <a:spAutoFit/>
          </a:bodyPr>
          <a:lstStyle/>
          <a:p>
            <a:pPr lvl="0">
              <a:lnSpc>
                <a:spcPct val="107000"/>
              </a:lnSpc>
            </a:pPr>
            <a:r>
              <a:rPr lang="en-US" sz="2800" dirty="0">
                <a:latin typeface="Calibri" panose="020F0502020204030204" pitchFamily="34" charset="0"/>
                <a:ea typeface="Calibri" panose="020F0502020204030204" pitchFamily="34" charset="0"/>
                <a:cs typeface="Times New Roman" panose="02020603050405020304" pitchFamily="18" charset="0"/>
              </a:rPr>
              <a:t>Review the following documents:</a:t>
            </a:r>
          </a:p>
          <a:p>
            <a:pPr marL="342900" indent="-342900">
              <a:lnSpc>
                <a:spcPct val="107000"/>
              </a:lnSpc>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Grant Document for Expenditures</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Documentation needed slide </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GM Master Data – Revenue and AR Report</a:t>
            </a:r>
          </a:p>
          <a:p>
            <a:pPr marL="342900" indent="-342900">
              <a:lnSpc>
                <a:spcPct val="107000"/>
              </a:lnSpc>
              <a:buFont typeface="Symbol" panose="05050102010706020507" pitchFamily="18"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Letter of Credit Draw</a:t>
            </a:r>
          </a:p>
          <a:p>
            <a:pPr marL="342900" lvl="0" indent="-342900">
              <a:lnSpc>
                <a:spcPct val="107000"/>
              </a:lnSpc>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2800" dirty="0" smtClean="0">
                <a:latin typeface="Calibri" panose="020F0502020204030204" pitchFamily="34" charset="0"/>
                <a:ea typeface="Calibri" panose="020F0502020204030204" pitchFamily="34" charset="0"/>
                <a:cs typeface="Times New Roman" panose="02020603050405020304" pitchFamily="18" charset="0"/>
              </a:rPr>
              <a:t>Q5: What issues, if any, do you see for </a:t>
            </a:r>
            <a:r>
              <a:rPr lang="en-US" sz="2800" b="1" dirty="0" smtClean="0">
                <a:latin typeface="Calibri" panose="020F0502020204030204" pitchFamily="34" charset="0"/>
                <a:ea typeface="Calibri" panose="020F0502020204030204" pitchFamily="34" charset="0"/>
                <a:cs typeface="Times New Roman" panose="02020603050405020304" pitchFamily="18" charset="0"/>
              </a:rPr>
              <a:t>cash management?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itle 1"/>
          <p:cNvSpPr txBox="1">
            <a:spLocks/>
          </p:cNvSpPr>
          <p:nvPr/>
        </p:nvSpPr>
        <p:spPr>
          <a:xfrm>
            <a:off x="461269" y="155802"/>
            <a:ext cx="10467988" cy="63891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000" dirty="0">
                <a:solidFill>
                  <a:schemeClr val="accent6">
                    <a:lumMod val="75000"/>
                  </a:schemeClr>
                </a:solidFill>
              </a:rPr>
              <a:t>Question </a:t>
            </a:r>
            <a:r>
              <a:rPr lang="en-US" sz="4000" dirty="0" smtClean="0">
                <a:solidFill>
                  <a:schemeClr val="accent6">
                    <a:lumMod val="75000"/>
                  </a:schemeClr>
                </a:solidFill>
              </a:rPr>
              <a:t>5: Cash Management </a:t>
            </a:r>
            <a:r>
              <a:rPr lang="en-US" sz="4000" dirty="0" smtClean="0">
                <a:solidFill>
                  <a:srgbClr val="FF0000"/>
                </a:solidFill>
              </a:rPr>
              <a:t>ANSWER</a:t>
            </a:r>
            <a:endParaRPr lang="en-US" sz="4000" dirty="0">
              <a:solidFill>
                <a:srgbClr val="FF0000"/>
              </a:solidFill>
            </a:endParaRPr>
          </a:p>
        </p:txBody>
      </p:sp>
    </p:spTree>
    <p:extLst>
      <p:ext uri="{BB962C8B-B14F-4D97-AF65-F5344CB8AC3E}">
        <p14:creationId xmlns:p14="http://schemas.microsoft.com/office/powerpoint/2010/main" val="15410837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dk1">
            <a:shade val="50000"/>
          </a:schemeClr>
        </a:lnRef>
        <a:fillRef idx="1">
          <a:schemeClr val="dk1"/>
        </a:fillRef>
        <a:effectRef idx="0">
          <a:schemeClr val="dk1"/>
        </a:effectRef>
        <a:fontRef idx="minor">
          <a:schemeClr val="lt1"/>
        </a:fontRef>
      </a:style>
    </a:spDef>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13557</TotalTime>
  <Words>2996</Words>
  <Application>Microsoft Office PowerPoint</Application>
  <PresentationFormat>Widescreen</PresentationFormat>
  <Paragraphs>526</Paragraphs>
  <Slides>41</Slides>
  <Notes>41</Notes>
  <HiddenSlides>2</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41</vt:i4>
      </vt:variant>
    </vt:vector>
  </HeadingPairs>
  <TitlesOfParts>
    <vt:vector size="51" baseType="lpstr">
      <vt:lpstr>Architects Daughter</vt:lpstr>
      <vt:lpstr>Arial</vt:lpstr>
      <vt:lpstr>Calibri</vt:lpstr>
      <vt:lpstr>Courier New</vt:lpstr>
      <vt:lpstr>Open Sans</vt:lpstr>
      <vt:lpstr>Permanent Marker</vt:lpstr>
      <vt:lpstr>Symbol</vt:lpstr>
      <vt:lpstr>Times New Roman</vt:lpstr>
      <vt:lpstr>Wingdings</vt:lpstr>
      <vt:lpstr>Office Theme</vt:lpstr>
      <vt:lpstr>PowerPoint Presentation</vt:lpstr>
      <vt:lpstr>Zoom Webinar Etiquette</vt:lpstr>
      <vt:lpstr>Agenda</vt:lpstr>
      <vt:lpstr>The Goal</vt:lpstr>
      <vt:lpstr>PowerPoint Presentation</vt:lpstr>
      <vt:lpstr>PowerPoint Presentation</vt:lpstr>
      <vt:lpstr>Question</vt:lpstr>
      <vt:lpstr>Question</vt:lpstr>
      <vt:lpstr>What an auditor does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Rocha, Suzanne</dc:creator>
  <cp:lastModifiedBy>Hartigan, Gretchen K M</cp:lastModifiedBy>
  <cp:revision>581</cp:revision>
  <cp:lastPrinted>2020-02-24T13:36:42Z</cp:lastPrinted>
  <dcterms:modified xsi:type="dcterms:W3CDTF">2020-11-04T18:42:40Z</dcterms:modified>
</cp:coreProperties>
</file>