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modernComment_265_8AB7F576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9"/>
  </p:notesMasterIdLst>
  <p:sldIdLst>
    <p:sldId id="592" r:id="rId3"/>
    <p:sldId id="613" r:id="rId4"/>
    <p:sldId id="615" r:id="rId5"/>
    <p:sldId id="709" r:id="rId6"/>
    <p:sldId id="721" r:id="rId7"/>
    <p:sldId id="720" r:id="rId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D9C135A-5794-41EC-81D2-367916F0C9A0}">
          <p14:sldIdLst>
            <p14:sldId id="592"/>
            <p14:sldId id="613"/>
            <p14:sldId id="615"/>
            <p14:sldId id="709"/>
            <p14:sldId id="721"/>
            <p14:sldId id="7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C3001C-6377-B7B8-48DD-4BA960B23F6C}" name="Durak, Beth" initials="DB" userId="S::bdurak@bu.edu::b477e6ef-3678-4211-a168-b07ca56927ad" providerId="AD"/>
  <p188:author id="{A4E0B14E-72B7-AF5E-84FD-86D1F6C73DD1}" name="LeBrun, Valerie" initials="VL" userId="S::vmlebrun@bu.edu::304192b3-a257-4c86-bf73-266fea5c9458" providerId="AD"/>
  <p188:author id="{2374D66C-99D4-CEE1-25EE-41BAC2B1F9ED}" name="Hartigan, Gretchen K M" initials="GH" userId="S::hartigan@bu.edu::bc021d3f-9161-436e-a5b2-95ff4e090404" providerId="AD"/>
  <p188:author id="{17725383-9F4A-F768-A26C-3C50E03C7B33}" name="Qing Zhang" initials="QZ" userId="S::qszhang@bu.edu::71940e66-9477-4f3e-94fa-c14f15eb9cc7" providerId="AD"/>
  <p188:author id="{944BFF98-6DE0-5B5D-19B5-7018873A17B1}" name="MDV, Sponsored Programs" initials="MDV" userId="MDV, Sponsored Programs" providerId="None"/>
  <p188:author id="{96108EA0-08E6-341D-8B73-1427D3E93522}" name="Mike Vergoni" initials="MDV" userId="Mike Vergoni" providerId="None"/>
  <p188:author id="{41559DBC-2C5A-5BBB-7F14-F6529084A4E5}" name="Pantaleon, Kathleen" initials="PK" userId="S::kpantale@bu.edu::352c1862-7a3b-4d22-8b74-c8be213dddc8" providerId="AD"/>
  <p188:author id="{844929C0-3338-8BAE-929C-C42D0AA76601}" name="Lopez, Dianne" initials="LD" userId="S::lopezdi@bu.edu::c2fe3dc0-da09-4db8-9b27-1ecd945d0953" providerId="AD"/>
  <p188:author id="{7FC96BE0-A517-9311-F3DB-8E2274CE826A}" name="Renna Lilly" initials="RL" userId="S::rolilly@bu.edu::40a11171-eab7-46ec-85f4-75e2e3411f30" providerId="AD"/>
  <p188:author id="{FD9C27ED-CCD5-4805-DFE6-51EF39C2EE8B}" name="Ahern, Catherine" initials="AC" userId="S::cmahern@bu.edu::3e0800fa-125f-4cb3-b2d0-4b216512f0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6247" autoAdjust="0"/>
  </p:normalViewPr>
  <p:slideViewPr>
    <p:cSldViewPr snapToGrid="0">
      <p:cViewPr varScale="1">
        <p:scale>
          <a:sx n="102" d="100"/>
          <a:sy n="102" d="100"/>
        </p:scale>
        <p:origin x="14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comments/modernComment_265_8AB7F57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4CB3D15-100E-499D-A230-F9278246E6E8}" authorId="{A4E0B14E-72B7-AF5E-84FD-86D1F6C73DD1}" status="resolved" created="2024-11-20T14:25:13.508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327311734" sldId="613"/>
      <ac:spMk id="2" creationId="{91738615-9FDE-7EEE-935D-34EAC6AB3685}"/>
    </ac:deMkLst>
    <p188:txBody>
      <a:bodyPr/>
      <a:lstStyle/>
      <a:p>
        <a:r>
          <a:rPr lang="en-US"/>
          <a:t>Rachelle and Valerie’s suggestions  updated presenter from Valerie to Melissa. And move the best practices after Maureen.  The slides will be ready by 2pm today.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7DCED47-29B0-497D-BE3E-9CCB690D68A4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EE7F300-C6B9-42D6-8807-99C69575D9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D946E-D23D-48E6-BBC3-E0206ABBA8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42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D946E-D23D-48E6-BBC3-E0206ABBA8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441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D946E-D23D-48E6-BBC3-E0206ABBA8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387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748454" y="4697254"/>
            <a:ext cx="5980852" cy="3843814"/>
          </a:xfrm>
          <a:prstGeom prst="rect">
            <a:avLst/>
          </a:prstGeom>
        </p:spPr>
        <p:txBody>
          <a:bodyPr lIns="96645" tIns="96645" rIns="96645" bIns="96645" anchor="t" anchorCtr="0">
            <a:noAutofit/>
          </a:bodyPr>
          <a:lstStyle/>
          <a:p>
            <a:endParaRPr lang="en-US"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1220788"/>
            <a:ext cx="5851525" cy="32924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1811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748454" y="4697254"/>
            <a:ext cx="5980852" cy="3843814"/>
          </a:xfrm>
          <a:prstGeom prst="rect">
            <a:avLst/>
          </a:prstGeom>
        </p:spPr>
        <p:txBody>
          <a:bodyPr lIns="96645" tIns="96645" rIns="96645" bIns="96645" anchor="t" anchorCtr="0">
            <a:noAutofit/>
          </a:bodyPr>
          <a:lstStyle/>
          <a:p>
            <a:endParaRPr lang="en-US" dirty="0"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1220788"/>
            <a:ext cx="5851525" cy="32924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6600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E7F300-C6B9-42D6-8807-99C69575D9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0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/>
        </p:nvSpPr>
        <p:spPr>
          <a:xfrm>
            <a:off x="0" y="0"/>
            <a:ext cx="12192000" cy="36020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schemeClr val="accent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8771637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779931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04FF020-ECC2-E616-C524-B3F24DFBE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A7D581D-A4B3-7953-CCA8-B58E4E97665E}"/>
              </a:ext>
            </a:extLst>
          </p:cNvPr>
          <p:cNvCxnSpPr>
            <a:cxnSpLocks/>
          </p:cNvCxnSpPr>
          <p:nvPr/>
        </p:nvCxnSpPr>
        <p:spPr>
          <a:xfrm>
            <a:off x="0" y="3602038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E873A7D5-CE1F-2468-33D1-0040CB78EBD5}"/>
              </a:ext>
            </a:extLst>
          </p:cNvPr>
          <p:cNvSpPr/>
          <p:nvPr/>
        </p:nvSpPr>
        <p:spPr>
          <a:xfrm>
            <a:off x="1" y="2196353"/>
            <a:ext cx="1167493" cy="1405684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2C30DAA6-83BD-2A80-5C02-392A5E82A3F9}"/>
              </a:ext>
            </a:extLst>
          </p:cNvPr>
          <p:cNvSpPr/>
          <p:nvPr/>
        </p:nvSpPr>
        <p:spPr>
          <a:xfrm flipH="1" flipV="1">
            <a:off x="11024508" y="-1"/>
            <a:ext cx="1167493" cy="1405684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745C6F-291D-4567-D602-D62B03734C46}"/>
              </a:ext>
            </a:extLst>
          </p:cNvPr>
          <p:cNvCxnSpPr>
            <a:cxnSpLocks/>
          </p:cNvCxnSpPr>
          <p:nvPr/>
        </p:nvCxnSpPr>
        <p:spPr>
          <a:xfrm flipV="1">
            <a:off x="12174069" y="0"/>
            <a:ext cx="0" cy="3584407"/>
          </a:xfrm>
          <a:prstGeom prst="line">
            <a:avLst/>
          </a:prstGeom>
          <a:ln w="381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2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41" y="2087562"/>
            <a:ext cx="4489897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6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11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17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23" indent="0">
              <a:buNone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74ED3E-595D-C585-4E1E-C88C8F6D394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67492" y="2087562"/>
            <a:ext cx="4928508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6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11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17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23" indent="0">
              <a:buNone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A6E291-9432-4862-8D07-088C0B79838C}"/>
              </a:ext>
            </a:extLst>
          </p:cNvPr>
          <p:cNvSpPr/>
          <p:nvPr/>
        </p:nvSpPr>
        <p:spPr>
          <a:xfrm flipH="1">
            <a:off x="11953460" y="0"/>
            <a:ext cx="238537" cy="34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5094B1-C9D7-BC5D-B83F-866889E6D59A}"/>
              </a:ext>
            </a:extLst>
          </p:cNvPr>
          <p:cNvSpPr/>
          <p:nvPr/>
        </p:nvSpPr>
        <p:spPr>
          <a:xfrm flipH="1">
            <a:off x="11953460" y="3429001"/>
            <a:ext cx="238537" cy="3428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BF0848DD-BA90-C022-B799-969B6886B767}"/>
              </a:ext>
            </a:extLst>
          </p:cNvPr>
          <p:cNvSpPr/>
          <p:nvPr/>
        </p:nvSpPr>
        <p:spPr>
          <a:xfrm flipV="1">
            <a:off x="0" y="1"/>
            <a:ext cx="1167492" cy="1099930"/>
          </a:xfrm>
          <a:prstGeom prst="rt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3802931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4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6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6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C89E92-3919-091A-A99B-BAA37D771FC7}"/>
              </a:ext>
            </a:extLst>
          </p:cNvPr>
          <p:cNvSpPr/>
          <p:nvPr/>
        </p:nvSpPr>
        <p:spPr>
          <a:xfrm flipH="1">
            <a:off x="11953460" y="0"/>
            <a:ext cx="238537" cy="3429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9A5476-C075-27FA-7152-EE636918419B}"/>
              </a:ext>
            </a:extLst>
          </p:cNvPr>
          <p:cNvSpPr/>
          <p:nvPr/>
        </p:nvSpPr>
        <p:spPr>
          <a:xfrm flipH="1">
            <a:off x="11953460" y="3429001"/>
            <a:ext cx="238537" cy="3428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9CF098A2-2976-9DA7-8162-216A718E2780}"/>
              </a:ext>
            </a:extLst>
          </p:cNvPr>
          <p:cNvSpPr/>
          <p:nvPr/>
        </p:nvSpPr>
        <p:spPr>
          <a:xfrm flipV="1">
            <a:off x="0" y="1"/>
            <a:ext cx="1167492" cy="1099930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1060071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4" y="381000"/>
            <a:ext cx="10205868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526319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9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9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5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5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9D8E9-AEA1-0E9B-9F85-05DE90C15D74}"/>
              </a:ext>
            </a:extLst>
          </p:cNvPr>
          <p:cNvSpPr/>
          <p:nvPr/>
        </p:nvSpPr>
        <p:spPr>
          <a:xfrm flipH="1">
            <a:off x="11953461" y="2"/>
            <a:ext cx="238540" cy="22974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1D83E4-2561-403B-7324-F820783ABAD5}"/>
              </a:ext>
            </a:extLst>
          </p:cNvPr>
          <p:cNvSpPr/>
          <p:nvPr/>
        </p:nvSpPr>
        <p:spPr>
          <a:xfrm flipH="1">
            <a:off x="11953461" y="2280264"/>
            <a:ext cx="238539" cy="22974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F5CBBB-E1FF-2D4D-8A58-E238E03FE2A9}"/>
              </a:ext>
            </a:extLst>
          </p:cNvPr>
          <p:cNvSpPr/>
          <p:nvPr/>
        </p:nvSpPr>
        <p:spPr>
          <a:xfrm flipH="1">
            <a:off x="11953461" y="4560527"/>
            <a:ext cx="238539" cy="2297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67D7939D-7B8C-8F0A-FB2A-AC64B08DD67D}"/>
              </a:ext>
            </a:extLst>
          </p:cNvPr>
          <p:cNvSpPr/>
          <p:nvPr/>
        </p:nvSpPr>
        <p:spPr>
          <a:xfrm flipV="1">
            <a:off x="0" y="1"/>
            <a:ext cx="1167492" cy="1099930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3206441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/>
        </p:nvSpPr>
        <p:spPr>
          <a:xfrm>
            <a:off x="5015554" y="0"/>
            <a:ext cx="7176448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903" y="1143828"/>
            <a:ext cx="3927573" cy="2387600"/>
          </a:xfrm>
        </p:spPr>
        <p:txBody>
          <a:bodyPr anchor="b">
            <a:noAutofit/>
          </a:bodyPr>
          <a:lstStyle>
            <a:lvl1pPr algn="l"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0903" y="3602720"/>
            <a:ext cx="3927573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52F45AF-CCD1-8E99-F3ED-11B5AA9D821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748338" y="1166814"/>
            <a:ext cx="6126162" cy="468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968358-1973-2C7B-0B8F-D6F9326EAC91}"/>
              </a:ext>
            </a:extLst>
          </p:cNvPr>
          <p:cNvCxnSpPr>
            <a:cxnSpLocks/>
          </p:cNvCxnSpPr>
          <p:nvPr/>
        </p:nvCxnSpPr>
        <p:spPr>
          <a:xfrm>
            <a:off x="4777013" y="535577"/>
            <a:ext cx="0" cy="578684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93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>
            <a:extLst>
              <a:ext uri="{FF2B5EF4-FFF2-40B4-BE49-F238E27FC236}">
                <a16:creationId xmlns:a16="http://schemas.microsoft.com/office/drawing/2014/main" id="{BB2F5854-2228-D197-E626-01EE7EA09B04}"/>
              </a:ext>
            </a:extLst>
          </p:cNvPr>
          <p:cNvSpPr/>
          <p:nvPr/>
        </p:nvSpPr>
        <p:spPr>
          <a:xfrm>
            <a:off x="2" y="0"/>
            <a:ext cx="1302958" cy="1320800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602039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/>
        </p:nvSpPr>
        <p:spPr>
          <a:xfrm>
            <a:off x="1" y="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/>
        </p:nvSpPr>
        <p:spPr>
          <a:xfrm>
            <a:off x="11024508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500106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>
            <a:extLst>
              <a:ext uri="{FF2B5EF4-FFF2-40B4-BE49-F238E27FC236}">
                <a16:creationId xmlns:a16="http://schemas.microsoft.com/office/drawing/2014/main" id="{30A5B1D9-11D8-9159-6B73-82B729093ECA}"/>
              </a:ext>
            </a:extLst>
          </p:cNvPr>
          <p:cNvSpPr/>
          <p:nvPr/>
        </p:nvSpPr>
        <p:spPr>
          <a:xfrm>
            <a:off x="3" y="1"/>
            <a:ext cx="1015998" cy="1041400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8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>
            <a:off x="2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23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/>
        </p:nvSpPr>
        <p:spPr>
          <a:xfrm flipH="1">
            <a:off x="8597717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/>
        </p:nvSpPr>
        <p:spPr>
          <a:xfrm>
            <a:off x="2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28575">
            <a:noFill/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/>
        </p:nvSpPr>
        <p:spPr>
          <a:xfrm rot="5400000" flipH="1" flipV="1">
            <a:off x="10485605" y="415351"/>
            <a:ext cx="2167468" cy="1245324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3" y="2653168"/>
            <a:ext cx="9779182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1"/>
            <a:ext cx="160468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2">
            <a:extLst>
              <a:ext uri="{FF2B5EF4-FFF2-40B4-BE49-F238E27FC236}">
                <a16:creationId xmlns:a16="http://schemas.microsoft.com/office/drawing/2014/main" id="{B38D6489-D394-8877-A083-A08B608A7701}"/>
              </a:ext>
            </a:extLst>
          </p:cNvPr>
          <p:cNvSpPr/>
          <p:nvPr/>
        </p:nvSpPr>
        <p:spPr>
          <a:xfrm>
            <a:off x="110066" y="0"/>
            <a:ext cx="8161867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059400"/>
            <a:ext cx="6245913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39076"/>
            <a:ext cx="6245913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346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rot="5400000" flipH="1">
            <a:off x="2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26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7">
            <a:extLst>
              <a:ext uri="{FF2B5EF4-FFF2-40B4-BE49-F238E27FC236}">
                <a16:creationId xmlns:a16="http://schemas.microsoft.com/office/drawing/2014/main" id="{2395111D-7757-FF18-7CEE-04298B6C9B8E}"/>
              </a:ext>
            </a:extLst>
          </p:cNvPr>
          <p:cNvSpPr/>
          <p:nvPr/>
        </p:nvSpPr>
        <p:spPr>
          <a:xfrm flipV="1">
            <a:off x="11624732" y="-2"/>
            <a:ext cx="567268" cy="2015068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4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 27">
            <a:extLst>
              <a:ext uri="{FF2B5EF4-FFF2-40B4-BE49-F238E27FC236}">
                <a16:creationId xmlns:a16="http://schemas.microsoft.com/office/drawing/2014/main" id="{75DD002E-6ED8-7160-2AB8-F4CAC851BC22}"/>
              </a:ext>
            </a:extLst>
          </p:cNvPr>
          <p:cNvSpPr/>
          <p:nvPr/>
        </p:nvSpPr>
        <p:spPr>
          <a:xfrm flipV="1">
            <a:off x="11624732" y="0"/>
            <a:ext cx="567268" cy="1837267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7" name="Freeform 27">
            <a:extLst>
              <a:ext uri="{FF2B5EF4-FFF2-40B4-BE49-F238E27FC236}">
                <a16:creationId xmlns:a16="http://schemas.microsoft.com/office/drawing/2014/main" id="{74ACBF20-5060-0150-92A6-C0DAD1056986}"/>
              </a:ext>
            </a:extLst>
          </p:cNvPr>
          <p:cNvSpPr/>
          <p:nvPr/>
        </p:nvSpPr>
        <p:spPr>
          <a:xfrm rot="5400000">
            <a:off x="723902" y="5558364"/>
            <a:ext cx="567267" cy="2015068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8" name="Freeform 27">
            <a:extLst>
              <a:ext uri="{FF2B5EF4-FFF2-40B4-BE49-F238E27FC236}">
                <a16:creationId xmlns:a16="http://schemas.microsoft.com/office/drawing/2014/main" id="{0930F1C0-4445-6B6C-A628-CD0638D47435}"/>
              </a:ext>
            </a:extLst>
          </p:cNvPr>
          <p:cNvSpPr/>
          <p:nvPr/>
        </p:nvSpPr>
        <p:spPr>
          <a:xfrm rot="5400000">
            <a:off x="635001" y="5655733"/>
            <a:ext cx="567267" cy="1837268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675112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8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21792E-28F2-C1C5-CDAA-2F16340D64EC}"/>
              </a:ext>
            </a:extLst>
          </p:cNvPr>
          <p:cNvSpPr/>
          <p:nvPr/>
        </p:nvSpPr>
        <p:spPr>
          <a:xfrm>
            <a:off x="1167492" y="1706563"/>
            <a:ext cx="3509012" cy="20061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21587923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3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2" y="519406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4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6" indent="0" algn="r">
              <a:buNone/>
              <a:defRPr sz="180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5" y="3399693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/>
        </p:nvSpPr>
        <p:spPr>
          <a:xfrm>
            <a:off x="1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5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30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1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4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8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30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1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4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8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1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57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31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30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8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9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8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8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6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7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31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30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8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9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8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9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8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6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7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872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/>
        </p:nvSpPr>
        <p:spPr>
          <a:xfrm rot="5400000" flipH="1">
            <a:off x="2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6" indent="0">
              <a:buNone/>
              <a:defRPr>
                <a:solidFill>
                  <a:schemeClr val="tx1"/>
                </a:solidFill>
                <a:latin typeface="+mn-lt"/>
              </a:defRPr>
            </a:lvl2pPr>
            <a:lvl3pPr marL="914411" indent="0"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17" indent="0">
              <a:buNone/>
              <a:defRPr>
                <a:solidFill>
                  <a:schemeClr val="tx1"/>
                </a:solidFill>
                <a:latin typeface="+mn-lt"/>
              </a:defRPr>
            </a:lvl4pPr>
            <a:lvl5pPr marL="1828823" indent="0">
              <a:buNone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>
            <a:extLst>
              <a:ext uri="{FF2B5EF4-FFF2-40B4-BE49-F238E27FC236}">
                <a16:creationId xmlns:a16="http://schemas.microsoft.com/office/drawing/2014/main" id="{C72D347D-392D-86D2-E5F3-9EBD92D1EC60}"/>
              </a:ext>
            </a:extLst>
          </p:cNvPr>
          <p:cNvSpPr/>
          <p:nvPr/>
        </p:nvSpPr>
        <p:spPr>
          <a:xfrm>
            <a:off x="2" y="1"/>
            <a:ext cx="1016000" cy="1024467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4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>
            <a:off x="0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DA515DC9-5042-4610-8F34-83C379D9ABA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6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6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D21245FA-2C0B-AD8F-C1D8-CBF36184A45E}"/>
              </a:ext>
            </a:extLst>
          </p:cNvPr>
          <p:cNvSpPr/>
          <p:nvPr/>
        </p:nvSpPr>
        <p:spPr>
          <a:xfrm rot="13521198">
            <a:off x="193396" y="6391071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72C5D9E-C723-A397-CD0B-B60127C28B81}"/>
              </a:ext>
            </a:extLst>
          </p:cNvPr>
          <p:cNvSpPr/>
          <p:nvPr/>
        </p:nvSpPr>
        <p:spPr>
          <a:xfrm rot="13521198">
            <a:off x="1514043" y="6391071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2617341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8D299142-2176-3AC3-E1E8-FA2349D75919}"/>
              </a:ext>
            </a:extLst>
          </p:cNvPr>
          <p:cNvSpPr/>
          <p:nvPr/>
        </p:nvSpPr>
        <p:spPr>
          <a:xfrm rot="5400000" flipH="1">
            <a:off x="11096696" y="5854134"/>
            <a:ext cx="1071995" cy="1118617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>
              <a:latin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EE5084-FF1E-AFAE-A40C-A3420C3D89E4}"/>
              </a:ext>
            </a:extLst>
          </p:cNvPr>
          <p:cNvSpPr/>
          <p:nvPr/>
        </p:nvSpPr>
        <p:spPr>
          <a:xfrm rot="5400000" flipH="1">
            <a:off x="11175492" y="5932932"/>
            <a:ext cx="1005840" cy="1027177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526319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/>
        </p:nvSpPr>
        <p:spPr>
          <a:xfrm rot="5400000" flipH="1">
            <a:off x="11258144" y="601558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>
              <a:latin typeface="+mn-lt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9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9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5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5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366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5" y="1122363"/>
            <a:ext cx="6220277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602039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/>
        </p:nvSpPr>
        <p:spPr>
          <a:xfrm>
            <a:off x="10607040" y="0"/>
            <a:ext cx="15849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2E084606-87B7-FAF3-8F34-10279FDA63A6}"/>
              </a:ext>
            </a:extLst>
          </p:cNvPr>
          <p:cNvSpPr/>
          <p:nvPr/>
        </p:nvSpPr>
        <p:spPr>
          <a:xfrm>
            <a:off x="10607040" y="-1"/>
            <a:ext cx="1584960" cy="3035809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/>
        </p:nvSpPr>
        <p:spPr>
          <a:xfrm>
            <a:off x="1" y="0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/>
        </p:nvSpPr>
        <p:spPr>
          <a:xfrm>
            <a:off x="10607042" y="-45720"/>
            <a:ext cx="1584960" cy="2749431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31335853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1851" y="1709743"/>
            <a:ext cx="10515598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1"/>
            </a:lvl2pPr>
            <a:lvl3pPr lvl="2" indent="0">
              <a:spcBef>
                <a:spcPts val="0"/>
              </a:spcBef>
              <a:buNone/>
              <a:defRPr sz="1801"/>
            </a:lvl3pPr>
            <a:lvl4pPr lvl="3" indent="0">
              <a:spcBef>
                <a:spcPts val="0"/>
              </a:spcBef>
              <a:buNone/>
              <a:defRPr sz="1801"/>
            </a:lvl4pPr>
            <a:lvl5pPr lvl="4" indent="0">
              <a:spcBef>
                <a:spcPts val="0"/>
              </a:spcBef>
              <a:buNone/>
              <a:defRPr sz="1801"/>
            </a:lvl5pPr>
            <a:lvl6pPr lvl="5" indent="0">
              <a:spcBef>
                <a:spcPts val="0"/>
              </a:spcBef>
              <a:buNone/>
              <a:defRPr sz="1801"/>
            </a:lvl6pPr>
            <a:lvl7pPr lvl="6" indent="0">
              <a:spcBef>
                <a:spcPts val="0"/>
              </a:spcBef>
              <a:buNone/>
              <a:defRPr sz="1801"/>
            </a:lvl7pPr>
            <a:lvl8pPr lvl="7" indent="0">
              <a:spcBef>
                <a:spcPts val="0"/>
              </a:spcBef>
              <a:buNone/>
              <a:defRPr sz="1801"/>
            </a:lvl8pPr>
            <a:lvl9pPr lvl="8" indent="0">
              <a:spcBef>
                <a:spcPts val="0"/>
              </a:spcBef>
              <a:buNone/>
              <a:defRPr sz="1801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1851" y="4589470"/>
            <a:ext cx="10515598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1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6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11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17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23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29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34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4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46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838202" y="6356356"/>
            <a:ext cx="27431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6" marR="0" lvl="1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11" marR="0" lvl="2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17" marR="0" lvl="3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23" marR="0" lvl="4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29" marR="0" lvl="5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34" marR="0" lvl="6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40" marR="0" lvl="7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46" marR="0" lvl="8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4038602" y="6356356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6" marR="0" lvl="1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11" marR="0" lvl="2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17" marR="0" lvl="3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23" marR="0" lvl="4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29" marR="0" lvl="5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34" marR="0" lvl="6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40" marR="0" lvl="7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46" marR="0" lvl="8" indent="0" algn="l" rtl="0">
              <a:spcBef>
                <a:spcPts val="0"/>
              </a:spcBef>
              <a:buNone/>
              <a:defRPr sz="180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610602" y="6356356"/>
            <a:ext cx="27431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l">
              <a:buSzPct val="25000"/>
            </a:pPr>
            <a:fld id="{00000000-1234-1234-1234-123412341234}" type="slidenum">
              <a:rPr lang="en-US" sz="1801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l">
                <a:buSzPct val="25000"/>
              </a:pPr>
              <a:t>‹#›</a:t>
            </a:fld>
            <a:endParaRPr lang="en-US" sz="1801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45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1"/>
            <a:ext cx="160468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DB8E77-0F5D-A388-FF3E-49FBB91772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4" y="1946275"/>
            <a:ext cx="9780587" cy="4167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43F0CC73-00EB-7BEE-4C85-B45E30F20F45}"/>
              </a:ext>
            </a:extLst>
          </p:cNvPr>
          <p:cNvSpPr/>
          <p:nvPr/>
        </p:nvSpPr>
        <p:spPr>
          <a:xfrm flipH="1" flipV="1">
            <a:off x="11024508" y="0"/>
            <a:ext cx="1167492" cy="1703388"/>
          </a:xfrm>
          <a:prstGeom prst="rt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01D900-D0A5-C450-A653-39C2AD812CA8}"/>
              </a:ext>
            </a:extLst>
          </p:cNvPr>
          <p:cNvSpPr/>
          <p:nvPr/>
        </p:nvSpPr>
        <p:spPr>
          <a:xfrm>
            <a:off x="11932693" y="0"/>
            <a:ext cx="25930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2726396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229" y="1611203"/>
            <a:ext cx="3452962" cy="3513908"/>
          </a:xfrm>
        </p:spPr>
        <p:txBody>
          <a:bodyPr anchor="b">
            <a:noAutofit/>
          </a:bodyPr>
          <a:lstStyle>
            <a:lvl1pPr algn="l">
              <a:defRPr sz="4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E16411-16C1-62F4-6939-EB6C375B63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95407" y="649023"/>
            <a:ext cx="5735365" cy="54382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352CDC-C0C2-6E24-7663-85979D1E4AFC}"/>
              </a:ext>
            </a:extLst>
          </p:cNvPr>
          <p:cNvCxnSpPr>
            <a:cxnSpLocks/>
          </p:cNvCxnSpPr>
          <p:nvPr/>
        </p:nvCxnSpPr>
        <p:spPr>
          <a:xfrm>
            <a:off x="4752229" y="535577"/>
            <a:ext cx="0" cy="57868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0A1BB73-14A0-2BC8-02A0-F83808416C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20A093-EE35-B54C-BC04-AA701DEECEF9}"/>
              </a:ext>
            </a:extLst>
          </p:cNvPr>
          <p:cNvSpPr/>
          <p:nvPr/>
        </p:nvSpPr>
        <p:spPr>
          <a:xfrm flipH="1">
            <a:off x="11938645" y="0"/>
            <a:ext cx="2533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7ED4B5DA-C77B-88A2-75DE-3806B741A3CA}"/>
              </a:ext>
            </a:extLst>
          </p:cNvPr>
          <p:cNvSpPr/>
          <p:nvPr/>
        </p:nvSpPr>
        <p:spPr>
          <a:xfrm flipV="1">
            <a:off x="1" y="0"/>
            <a:ext cx="922775" cy="1046922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107663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4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AE22C8-586F-FCD7-4C8A-127BECFD4CB8}"/>
              </a:ext>
            </a:extLst>
          </p:cNvPr>
          <p:cNvSpPr/>
          <p:nvPr/>
        </p:nvSpPr>
        <p:spPr>
          <a:xfrm>
            <a:off x="1167492" y="1706563"/>
            <a:ext cx="3509012" cy="2006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3581573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3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2" y="519406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4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+mn-lt"/>
              </a:defRPr>
            </a:lvl1pPr>
            <a:lvl2pPr marL="457206" indent="0" algn="r">
              <a:buNone/>
              <a:defRPr sz="180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5" y="3399693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88145-F46C-A7ED-2B76-5EE8F7D18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2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/>
        </p:nvSpPr>
        <p:spPr>
          <a:xfrm>
            <a:off x="1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5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30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1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4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8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30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1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4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8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1" y="6356351"/>
            <a:ext cx="1569803" cy="365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6DB98BD9-3855-4145-A330-AAF14AADC9A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7" y="6356351"/>
            <a:ext cx="4114800" cy="3651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1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/>
        </p:nvSpPr>
        <p:spPr>
          <a:xfrm rot="16200000" flipV="1">
            <a:off x="9499940" y="355411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/>
        </p:nvSpPr>
        <p:spPr>
          <a:xfrm flipH="1">
            <a:off x="10866438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/>
        </p:nvSpPr>
        <p:spPr>
          <a:xfrm>
            <a:off x="11024508" y="-1664"/>
            <a:ext cx="1167493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/>
        </p:nvSpPr>
        <p:spPr>
          <a:xfrm>
            <a:off x="10334092" y="2737753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/>
        </p:nvSpPr>
        <p:spPr>
          <a:xfrm rot="16200000" flipH="1">
            <a:off x="10667432" y="5333433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/>
        </p:nvSpPr>
        <p:spPr>
          <a:xfrm flipV="1">
            <a:off x="9857014" y="3651506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/>
        </p:nvSpPr>
        <p:spPr>
          <a:xfrm flipH="1" flipV="1">
            <a:off x="9857014" y="4976359"/>
            <a:ext cx="1167493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28811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ol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36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CF683C1-D236-E025-7522-9E86D7F3D2D4}"/>
              </a:ext>
            </a:extLst>
          </p:cNvPr>
          <p:cNvCxnSpPr/>
          <p:nvPr/>
        </p:nvCxnSpPr>
        <p:spPr>
          <a:xfrm>
            <a:off x="750431" y="1706563"/>
            <a:ext cx="10678142" cy="0"/>
          </a:xfrm>
          <a:prstGeom prst="line">
            <a:avLst/>
          </a:prstGeom>
          <a:ln w="19050">
            <a:solidFill>
              <a:schemeClr val="tx2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54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2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2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EBDC2D51-EF07-4792-90B9-96D87DAB38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08893928-D162-437C-FCBB-6553B4A91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1" y="6429375"/>
            <a:ext cx="5181600" cy="2923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-64" charset="-128"/>
              </a:defRPr>
            </a:lvl9pPr>
          </a:lstStyle>
          <a:p>
            <a:pPr>
              <a:defRPr/>
            </a:pPr>
            <a:r>
              <a:rPr lang="en-US" altLang="en-US" sz="1300" b="1" dirty="0">
                <a:latin typeface="+mn-lt"/>
                <a:cs typeface="Arial" panose="020B0604020202020204" pitchFamily="34" charset="0"/>
              </a:rPr>
              <a:t>Boston University </a:t>
            </a:r>
            <a:r>
              <a:rPr lang="en-US" altLang="en-US" sz="1300" dirty="0">
                <a:solidFill>
                  <a:srgbClr val="404040"/>
                </a:solidFill>
                <a:latin typeface="+mn-lt"/>
                <a:cs typeface="Arial" panose="020B0604020202020204" pitchFamily="34" charset="0"/>
              </a:rPr>
              <a:t>Research Support | Sponsored Programs</a:t>
            </a:r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34FEE2DB-2EA5-4DCF-CAE4-7E8C4D65B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402" y="6324601"/>
            <a:ext cx="968375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731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1" userDrawn="1">
          <p15:clr>
            <a:srgbClr val="547EBF"/>
          </p15:clr>
        </p15:guide>
        <p15:guide id="8" pos="3721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9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3" userDrawn="1">
          <p15:clr>
            <a:srgbClr val="547EBF"/>
          </p15:clr>
        </p15:guide>
        <p15:guide id="13" pos="4969" userDrawn="1">
          <p15:clr>
            <a:srgbClr val="9FCC3B"/>
          </p15:clr>
        </p15:guide>
        <p15:guide id="14" pos="5209" userDrawn="1">
          <p15:clr>
            <a:srgbClr val="9FCC3B"/>
          </p15:clr>
        </p15:guide>
        <p15:guide id="15" pos="2713" userDrawn="1">
          <p15:clr>
            <a:srgbClr val="9FCC3B"/>
          </p15:clr>
        </p15:guide>
        <p15:guide id="16" pos="2473" userDrawn="1">
          <p15:clr>
            <a:srgbClr val="9FCC3B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2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2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EC918015-0629-4BD1-B546-ADD0D5DCD0D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BC2C3-3C55-B71B-D994-CD8F4D8CF203}"/>
              </a:ext>
            </a:extLst>
          </p:cNvPr>
          <p:cNvSpPr txBox="1"/>
          <p:nvPr/>
        </p:nvSpPr>
        <p:spPr>
          <a:xfrm>
            <a:off x="4627033" y="6444476"/>
            <a:ext cx="2937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Boston University | Sponsored Programs</a:t>
            </a:r>
          </a:p>
        </p:txBody>
      </p:sp>
    </p:spTree>
    <p:extLst>
      <p:ext uri="{BB962C8B-B14F-4D97-AF65-F5344CB8AC3E}">
        <p14:creationId xmlns:p14="http://schemas.microsoft.com/office/powerpoint/2010/main" val="366185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1" userDrawn="1">
          <p15:clr>
            <a:srgbClr val="547EBF"/>
          </p15:clr>
        </p15:guide>
        <p15:guide id="8" pos="3721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9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3" userDrawn="1">
          <p15:clr>
            <a:srgbClr val="547EBF"/>
          </p15:clr>
        </p15:guide>
        <p15:guide id="13" pos="4969" userDrawn="1">
          <p15:clr>
            <a:srgbClr val="9FCC3B"/>
          </p15:clr>
        </p15:guide>
        <p15:guide id="14" pos="5209" userDrawn="1">
          <p15:clr>
            <a:srgbClr val="9FCC3B"/>
          </p15:clr>
        </p15:guide>
        <p15:guide id="15" pos="2713" userDrawn="1">
          <p15:clr>
            <a:srgbClr val="9FCC3B"/>
          </p15:clr>
        </p15:guide>
        <p15:guide id="16" pos="2473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265_8AB7F57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.edu/research/2025/01/27/2025-administration-transition-information-resource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501674-703C-7C8D-E799-0D0A7284A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Administrator Forum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C4808C8-2F4D-16AA-67ED-704925D1C5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602039"/>
            <a:ext cx="9500507" cy="2387600"/>
          </a:xfrm>
        </p:spPr>
        <p:txBody>
          <a:bodyPr/>
          <a:lstStyle/>
          <a:p>
            <a:pPr algn="ctr"/>
            <a:r>
              <a:rPr lang="en-US" dirty="0"/>
              <a:t>March 6, 2025</a:t>
            </a:r>
          </a:p>
          <a:p>
            <a:r>
              <a:rPr lang="en-US" sz="2800" b="1" dirty="0"/>
              <a:t>Rachelle Joseph</a:t>
            </a:r>
            <a:r>
              <a:rPr lang="en-US" sz="2800" dirty="0"/>
              <a:t>-Assistant Vice President, Post-Award</a:t>
            </a:r>
          </a:p>
          <a:p>
            <a:r>
              <a:rPr lang="en-US" sz="2800" b="1" dirty="0"/>
              <a:t>Renna Onario Lilly</a:t>
            </a:r>
            <a:r>
              <a:rPr lang="en-US" sz="2800" dirty="0"/>
              <a:t>-Assistant Vice President, Pre-Award</a:t>
            </a:r>
          </a:p>
        </p:txBody>
      </p:sp>
    </p:spTree>
    <p:extLst>
      <p:ext uri="{BB962C8B-B14F-4D97-AF65-F5344CB8AC3E}">
        <p14:creationId xmlns:p14="http://schemas.microsoft.com/office/powerpoint/2010/main" val="258631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38615-9FDE-7EEE-935D-34EAC6AB36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309" y="1"/>
            <a:ext cx="6220277" cy="176053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AD247-90CC-7599-1529-1970567521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1309" y="2009358"/>
            <a:ext cx="9260185" cy="4215596"/>
          </a:xfrm>
        </p:spPr>
        <p:txBody>
          <a:bodyPr/>
          <a:lstStyle/>
          <a:p>
            <a:pPr marL="342904" indent="-342904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Welcome &amp; Presenter Introductions</a:t>
            </a:r>
            <a:endParaRPr lang="en-US" sz="2000" dirty="0">
              <a:latin typeface="Tenorite" panose="00000500000000000000" pitchFamily="2" charset="0"/>
              <a:ea typeface="Aptos" panose="020B0004020202020204" pitchFamily="34" charset="0"/>
            </a:endParaRPr>
          </a:p>
          <a:p>
            <a:pPr marL="342904" indent="-342904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Cash Management Invoicing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	Missy Downs, Associate Controller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	Kristen Donovan, Associate Director, Research Finance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	Kristin Sacca, Associate Director, Cash Management</a:t>
            </a:r>
          </a:p>
          <a:p>
            <a:pPr marL="342904" indent="-342904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SP Updates</a:t>
            </a:r>
          </a:p>
          <a:p>
            <a:pPr marL="342904" indent="-342904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000" dirty="0">
                <a:latin typeface="Tenorite" panose="00000500000000000000" pitchFamily="2" charset="0"/>
                <a:ea typeface="Times New Roman" panose="02020603050405020304" pitchFamily="18" charset="0"/>
              </a:rPr>
              <a:t>Q&amp;A</a:t>
            </a:r>
            <a:endParaRPr lang="en-US" sz="2000" dirty="0">
              <a:latin typeface="Tenorite" panose="00000500000000000000" pitchFamily="2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31173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409C-2314-DDEB-4DC4-9B5661BD5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6E43A-7B86-2871-51C8-F7F97615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Submit questions to the chat </a:t>
            </a:r>
          </a:p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Please mute and use the “raise hand” button</a:t>
            </a:r>
          </a:p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Q&amp;A session following the presenter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0CA8D-CE85-FBB0-E58D-7445BA5C67F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Session is being recorded</a:t>
            </a:r>
          </a:p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Will be posted online, only available with Kerberos password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B75717-22E4-47FB-0DD2-81B754EA1B7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3803"/>
            <a:ext cx="3218686" cy="522514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CB016C-E41B-FAD5-56BC-A276DE5E333C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dirty="0"/>
              <a:t>Recording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06B5FB0-CBD0-7249-18A2-02C59B54761D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342904" indent="-342904">
              <a:buFont typeface="Wingdings" panose="05000000000000000000" pitchFamily="2" charset="2"/>
              <a:buChar char="§"/>
            </a:pPr>
            <a:r>
              <a:rPr lang="en-US" dirty="0"/>
              <a:t>Slides to be posted to website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5D6452D-1780-572D-70B8-876C95EAE9D0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97129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3263A5-91C9-A985-80CD-7381CE50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63" y="45086"/>
            <a:ext cx="10104830" cy="1378089"/>
          </a:xfrm>
        </p:spPr>
        <p:txBody>
          <a:bodyPr/>
          <a:lstStyle/>
          <a:p>
            <a:r>
              <a:rPr lang="en-US" sz="4000" dirty="0">
                <a:latin typeface="Tenorite" panose="00000500000000000000" pitchFamily="2" charset="0"/>
                <a:ea typeface="Times New Roman" panose="02020603050405020304" pitchFamily="18" charset="0"/>
              </a:rPr>
              <a:t>Cash Management Invoicing</a:t>
            </a:r>
            <a:br>
              <a:rPr lang="en-US" sz="4000" dirty="0">
                <a:latin typeface="Tenorite" panose="00000500000000000000" pitchFamily="2" charset="0"/>
                <a:ea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98" name="Shape 9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lIns="91426" tIns="45700" rIns="91426" bIns="45700" rtlCol="0" anchor="t" anchorCtr="0">
            <a:noAutofit/>
          </a:bodyPr>
          <a:lstStyle/>
          <a:p>
            <a:pPr marL="609608" lvl="1"/>
            <a:endParaRPr lang="en-US" sz="1801" dirty="0"/>
          </a:p>
          <a:p>
            <a:pPr lvl="1"/>
            <a:endParaRPr lang="en-US" dirty="0"/>
          </a:p>
          <a:p>
            <a:pPr marL="800110" lvl="1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/>
          </a:p>
          <a:p>
            <a:pPr marL="800110" lvl="1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/>
          </a:p>
          <a:p>
            <a:pPr marL="342904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buSzPct val="71000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169FB929-9385-4E39-A0EC-138061AA970F}"/>
              </a:ext>
            </a:extLst>
          </p:cNvPr>
          <p:cNvSpPr txBox="1">
            <a:spLocks/>
          </p:cNvSpPr>
          <p:nvPr/>
        </p:nvSpPr>
        <p:spPr>
          <a:xfrm>
            <a:off x="10153277" y="6356352"/>
            <a:ext cx="165772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A515DC9-5042-4610-8F34-83C379D9ABA3}" type="slidenum">
              <a:rPr lang="en-US" sz="1200"/>
              <a:pPr algn="r"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1620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3263A5-91C9-A985-80CD-7381CE50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363" y="45086"/>
            <a:ext cx="10104830" cy="1378089"/>
          </a:xfrm>
        </p:spPr>
        <p:txBody>
          <a:bodyPr/>
          <a:lstStyle/>
          <a:p>
            <a:r>
              <a:rPr lang="en-US" sz="4000" dirty="0">
                <a:latin typeface="Tenorite" panose="00000500000000000000" pitchFamily="2" charset="0"/>
                <a:ea typeface="Times New Roman" panose="02020603050405020304" pitchFamily="18" charset="0"/>
              </a:rPr>
              <a:t>SP Updates</a:t>
            </a:r>
            <a:endParaRPr lang="en-US" sz="4000" dirty="0"/>
          </a:p>
        </p:txBody>
      </p:sp>
      <p:sp>
        <p:nvSpPr>
          <p:cNvPr id="98" name="Shape 98"/>
          <p:cNvSpPr txBox="1">
            <a:spLocks noGrp="1"/>
          </p:cNvSpPr>
          <p:nvPr>
            <p:ph idx="1"/>
          </p:nvPr>
        </p:nvSpPr>
        <p:spPr>
          <a:xfrm>
            <a:off x="665469" y="2026433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vert="horz" lIns="91426" tIns="45700" rIns="91426" bIns="45700" rtlCol="0" anchor="t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</a:rPr>
              <a:t>Executive Order Impacts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</a:rPr>
              <a:t>	If you receive sponsor notices remember to share with Diane Baldwin and Renna Lilly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</a:rPr>
              <a:t>Check the Administration Transition website for updates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</a:rPr>
              <a:t>	</a:t>
            </a:r>
            <a:r>
              <a:rPr lang="en-US" sz="1600" dirty="0">
                <a:effectLst/>
                <a:latin typeface="Calibri" panose="020F0502020204030204" pitchFamily="34" charset="0"/>
                <a:hlinkClick r:id="rId3"/>
              </a:rPr>
              <a:t>https://www.bu.edu/research/2025/01/27/2025-administration-transition-information-resources/</a:t>
            </a:r>
            <a:endParaRPr lang="en-US" sz="18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</a:rPr>
              <a:t>PARs going out March 10. Due May 9, 2025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</a:rPr>
              <a:t>DA Intensive Tuesday March 25, 2025 8am-5pm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effectLst/>
              <a:latin typeface="Calibri" panose="020F0502020204030204" pitchFamily="34" charset="0"/>
            </a:endParaRP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sz="1800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609608" lvl="1"/>
            <a:endParaRPr lang="en-US" sz="1801" dirty="0"/>
          </a:p>
          <a:p>
            <a:pPr lvl="1"/>
            <a:endParaRPr lang="en-US" dirty="0"/>
          </a:p>
          <a:p>
            <a:pPr marL="800110" lvl="1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/>
          </a:p>
          <a:p>
            <a:pPr marL="800110" lvl="1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/>
          </a:p>
          <a:p>
            <a:pPr marL="342904" indent="-342904">
              <a:lnSpc>
                <a:spcPct val="107000"/>
              </a:lnSpc>
              <a:spcBef>
                <a:spcPts val="0"/>
              </a:spcBef>
              <a:buSzPct val="71000"/>
              <a:buFont typeface="Symbol" panose="05050102010706020507" pitchFamily="18" charset="2"/>
              <a:buChar char="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buSzPct val="71000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169FB929-9385-4E39-A0EC-138061AA970F}"/>
              </a:ext>
            </a:extLst>
          </p:cNvPr>
          <p:cNvSpPr txBox="1">
            <a:spLocks/>
          </p:cNvSpPr>
          <p:nvPr/>
        </p:nvSpPr>
        <p:spPr>
          <a:xfrm>
            <a:off x="10153277" y="6356352"/>
            <a:ext cx="165772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A515DC9-5042-4610-8F34-83C379D9ABA3}" type="slidenum">
              <a:rPr lang="en-US" sz="1200"/>
              <a:pPr algn="r"/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89678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7547-7E12-7794-714B-87DFB90DF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41" y="1730075"/>
            <a:ext cx="3452962" cy="1698925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196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s and Purples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Training Template Blu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954F72"/>
      </a:accent6>
      <a:hlink>
        <a:srgbClr val="0563C1"/>
      </a:hlink>
      <a:folHlink>
        <a:srgbClr val="70AD47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 Day Training Template</Template>
  <TotalTime>1848</TotalTime>
  <Words>179</Words>
  <Application>Microsoft Office PowerPoint</Application>
  <PresentationFormat>Widescreen</PresentationFormat>
  <Paragraphs>61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Tenorite</vt:lpstr>
      <vt:lpstr>Wingdings</vt:lpstr>
      <vt:lpstr>Office Theme</vt:lpstr>
      <vt:lpstr>Training Template Blue</vt:lpstr>
      <vt:lpstr>Department Administrator Forum</vt:lpstr>
      <vt:lpstr>Agenda</vt:lpstr>
      <vt:lpstr>Housekeeping</vt:lpstr>
      <vt:lpstr>Cash Management Invoicing </vt:lpstr>
      <vt:lpstr>SP Updates</vt:lpstr>
      <vt:lpstr>Questions?</vt:lpstr>
    </vt:vector>
  </TitlesOfParts>
  <Company>Boston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Administration Intensive</dc:title>
  <dc:creator>Ahern, Catherine</dc:creator>
  <cp:lastModifiedBy>Lilly, Renna</cp:lastModifiedBy>
  <cp:revision>80</cp:revision>
  <cp:lastPrinted>2024-04-17T18:08:18Z</cp:lastPrinted>
  <dcterms:created xsi:type="dcterms:W3CDTF">2024-04-10T17:24:43Z</dcterms:created>
  <dcterms:modified xsi:type="dcterms:W3CDTF">2025-03-05T23:09:29Z</dcterms:modified>
</cp:coreProperties>
</file>