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60" r:id="rId4"/>
    <p:sldMasterId id="2147483675" r:id="rId5"/>
  </p:sldMasterIdLst>
  <p:notesMasterIdLst>
    <p:notesMasterId r:id="rId10"/>
  </p:notesMasterIdLst>
  <p:handoutMasterIdLst>
    <p:handoutMasterId r:id="rId11"/>
  </p:handoutMasterIdLst>
  <p:sldIdLst>
    <p:sldId id="778" r:id="rId6"/>
    <p:sldId id="712" r:id="rId7"/>
    <p:sldId id="628" r:id="rId8"/>
    <p:sldId id="417" r:id="rId9"/>
  </p:sldIdLst>
  <p:sldSz cx="12192000" cy="6858000"/>
  <p:notesSz cx="7010400" cy="92964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521415D9-36F7-43E2-AB2F-B90AF26B5E84}">
      <p14:sectionLst xmlns:p14="http://schemas.microsoft.com/office/powerpoint/2010/main">
        <p14:section name="Default Section" id="{2E4F9DDE-B6B4-4797-A041-E5AB9C0B159C}">
          <p14:sldIdLst>
            <p14:sldId id="778"/>
            <p14:sldId id="712"/>
            <p14:sldId id="628"/>
            <p14:sldId id="417"/>
          </p14:sldIdLst>
        </p14:section>
      </p14:sectionLst>
    </p:ex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2374D66C-99D4-CEE1-25EE-41BAC2B1F9ED}" name="Hartigan, Gretchen K M" initials="HGKM" userId="S::hartigan@bu.edu::bc021d3f-9161-436e-a5b2-95ff4e090404" providerId="AD"/>
  <p188:author id="{FD9C27ED-CCD5-4805-DFE6-51EF39C2EE8B}" name="Ahern, Catherine" initials="AC" userId="S::cmahern@bu.edu::3e0800fa-125f-4cb3-b2d0-4b216512f027" providerId="AD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Baldwin, Diane" initials="BD" lastIdx="2" clrIdx="0">
    <p:extLst>
      <p:ext uri="{19B8F6BF-5375-455C-9EA6-DF929625EA0E}">
        <p15:presenceInfo xmlns:p15="http://schemas.microsoft.com/office/powerpoint/2012/main" userId="S-1-5-21-848115496-1524922173-1168901340-598602" providerId="AD"/>
      </p:ext>
    </p:extLst>
  </p:cmAuthor>
  <p:cmAuthor id="2" name="De Leon, Niurka E" initials="DLNE" lastIdx="1" clrIdx="1">
    <p:extLst>
      <p:ext uri="{19B8F6BF-5375-455C-9EA6-DF929625EA0E}">
        <p15:presenceInfo xmlns:p15="http://schemas.microsoft.com/office/powerpoint/2012/main" userId="S::ndeleon@bu.edu::a2070dbf-035d-4891-9378-f582c2c50f07" providerId="AD"/>
      </p:ext>
    </p:extLst>
  </p:cmAuthor>
  <p:cmAuthor id="3" name="Truong, Tien Phung" initials="TTP" lastIdx="1" clrIdx="2">
    <p:extLst>
      <p:ext uri="{19B8F6BF-5375-455C-9EA6-DF929625EA0E}">
        <p15:presenceInfo xmlns:p15="http://schemas.microsoft.com/office/powerpoint/2012/main" userId="S::tptruong@bu.edu::a80eb8a8-61d0-4fbc-a931-ac225e0ee3fe" providerId="AD"/>
      </p:ext>
    </p:extLst>
  </p:cmAuthor>
  <p:cmAuthor id="4" name="Hartigan, Gretchen K M" initials="HGKM" lastIdx="1" clrIdx="3">
    <p:extLst>
      <p:ext uri="{19B8F6BF-5375-455C-9EA6-DF929625EA0E}">
        <p15:presenceInfo xmlns:p15="http://schemas.microsoft.com/office/powerpoint/2012/main" userId="S-1-5-21-848115496-1524922173-1168901340-347810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00028"/>
    <a:srgbClr val="659A2A"/>
    <a:srgbClr val="F2ECEA"/>
    <a:srgbClr val="FFFDFA"/>
    <a:srgbClr val="5F6066"/>
    <a:srgbClr val="FEFEFE"/>
    <a:srgbClr val="F9F7F4"/>
    <a:srgbClr val="66605B"/>
    <a:srgbClr val="D5D9E2"/>
    <a:srgbClr val="A5300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3B5DE2D9-7DFF-44CF-AA00-A0FCEDA1CDAA}">
  <a:tblStyle styleId="{3B5DE2D9-7DFF-44CF-AA00-A0FCEDA1CDAA}" styleName="Table_0">
    <a:wholeTbl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med" len="med"/>
              <a:tailEnd type="none" w="med" len="med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med" len="med"/>
              <a:tailEnd type="none" w="med" len="med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med" len="med"/>
              <a:tailEnd type="none" w="med" len="med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med" len="med"/>
              <a:tailEnd type="none" w="med" len="med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med" len="med"/>
              <a:tailEnd type="none" w="med" len="med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med" len="med"/>
              <a:tailEnd type="none" w="med" len="med"/>
            </a:ln>
          </a:insideV>
        </a:tcBdr>
      </a:tcStyle>
    </a:wholeTbl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D27102A9-8310-4765-A935-A1911B00CA55}" styleName="Light Style 1 - Accent 4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4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4"/>
              </a:solidFill>
            </a:ln>
          </a:bottom>
        </a:tcBdr>
        <a:fill>
          <a:noFill/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BC89EF96-8CEA-46FF-86C4-4CE0E7609802}" styleName="Light Style 3 - Accent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7279" autoAdjust="0"/>
    <p:restoredTop sz="96247" autoAdjust="0"/>
  </p:normalViewPr>
  <p:slideViewPr>
    <p:cSldViewPr snapToGrid="0">
      <p:cViewPr varScale="1">
        <p:scale>
          <a:sx n="103" d="100"/>
          <a:sy n="103" d="100"/>
        </p:scale>
        <p:origin x="2286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-1493"/>
    </p:cViewPr>
  </p:sorterViewPr>
  <p:notesViewPr>
    <p:cSldViewPr snapToGrid="0">
      <p:cViewPr varScale="1">
        <p:scale>
          <a:sx n="80" d="100"/>
          <a:sy n="80" d="100"/>
        </p:scale>
        <p:origin x="5802" y="96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presProps" Target="presProps.xml"/><Relationship Id="rId3" Type="http://schemas.openxmlformats.org/officeDocument/2006/relationships/customXml" Target="../customXml/item3.xml"/><Relationship Id="rId7" Type="http://schemas.openxmlformats.org/officeDocument/2006/relationships/slide" Target="slides/slide2.xml"/><Relationship Id="rId12" Type="http://schemas.openxmlformats.org/officeDocument/2006/relationships/commentAuthors" Target="commentAuthors.xml"/><Relationship Id="rId17" Type="http://schemas.microsoft.com/office/2018/10/relationships/authors" Target="authors.xml"/><Relationship Id="rId2" Type="http://schemas.openxmlformats.org/officeDocument/2006/relationships/customXml" Target="../customXml/item2.xml"/><Relationship Id="rId16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handoutMaster" Target="handoutMasters/handoutMaster1.xml"/><Relationship Id="rId5" Type="http://schemas.openxmlformats.org/officeDocument/2006/relationships/slideMaster" Target="slideMasters/slideMaster2.xml"/><Relationship Id="rId15" Type="http://schemas.openxmlformats.org/officeDocument/2006/relationships/theme" Target="theme/theme1.xml"/><Relationship Id="rId10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1D16883-DCD1-4D67-AE4B-711E3541D29F}" type="datetimeFigureOut">
              <a:rPr lang="en-US" smtClean="0"/>
              <a:t>10/2/2024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06563A8-8BBD-4FE5-BA9B-F32FB6C3235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037853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lang="en-US" dirty="0"/>
          </a:p>
        </p:txBody>
      </p:sp>
      <p:sp>
        <p:nvSpPr>
          <p:cNvPr id="4" name="Shape 4"/>
          <p:cNvSpPr txBox="1">
            <a:spLocks noGrp="1"/>
          </p:cNvSpPr>
          <p:nvPr>
            <p:ph type="dt" idx="10"/>
          </p:nvPr>
        </p:nvSpPr>
        <p:spPr>
          <a:xfrm>
            <a:off x="3970337" y="0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lang="en-US" dirty="0"/>
          </a:p>
        </p:txBody>
      </p:sp>
      <p:sp>
        <p:nvSpPr>
          <p:cNvPr id="5" name="Shape 5"/>
          <p:cNvSpPr>
            <a:spLocks noGrp="1" noRot="1" noChangeAspect="1"/>
          </p:cNvSpPr>
          <p:nvPr>
            <p:ph type="sldImg" idx="3"/>
          </p:nvPr>
        </p:nvSpPr>
        <p:spPr>
          <a:xfrm>
            <a:off x="717550" y="1162050"/>
            <a:ext cx="5575300" cy="3136899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</p:spPr>
      </p:sp>
      <p:sp>
        <p:nvSpPr>
          <p:cNvPr id="6" name="Shape 6"/>
          <p:cNvSpPr txBox="1">
            <a:spLocks noGrp="1"/>
          </p:cNvSpPr>
          <p:nvPr>
            <p:ph type="body" idx="1"/>
          </p:nvPr>
        </p:nvSpPr>
        <p:spPr>
          <a:xfrm>
            <a:off x="701675" y="4473575"/>
            <a:ext cx="5607049" cy="366077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7" name="Shape 7"/>
          <p:cNvSpPr txBox="1">
            <a:spLocks noGrp="1"/>
          </p:cNvSpPr>
          <p:nvPr>
            <p:ph type="ftr" idx="11"/>
          </p:nvPr>
        </p:nvSpPr>
        <p:spPr>
          <a:xfrm>
            <a:off x="0" y="8829675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b" anchorCtr="0"/>
          <a:lstStyle>
            <a:lvl1pPr marL="0" marR="0" lvl="0" indent="0" algn="l" rtl="0">
              <a:spcBef>
                <a:spcPts val="0"/>
              </a:spcBef>
              <a:buNone/>
              <a:defRPr sz="12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lang="en-US" dirty="0"/>
          </a:p>
        </p:txBody>
      </p:sp>
      <p:sp>
        <p:nvSpPr>
          <p:cNvPr id="8" name="Shape 8"/>
          <p:cNvSpPr txBox="1">
            <a:spLocks noGrp="1"/>
          </p:cNvSpPr>
          <p:nvPr>
            <p:ph type="sldNum" idx="12"/>
          </p:nvPr>
        </p:nvSpPr>
        <p:spPr>
          <a:xfrm>
            <a:off x="3970337" y="8829675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lIns="91425" tIns="45700" rIns="91425" bIns="45700" anchor="b" anchorCtr="0">
            <a:noAutofit/>
          </a:bodyPr>
          <a:lstStyle>
            <a:lvl1pPr>
              <a:defRPr>
                <a:latin typeface="Aptos" panose="020B0004020202020204" pitchFamily="34" charset="0"/>
              </a:defRPr>
            </a:lvl1pPr>
          </a:lstStyle>
          <a:p>
            <a:pPr algn="r">
              <a:buSzPct val="25000"/>
            </a:pPr>
            <a:fld id="{00000000-1234-1234-1234-123412341234}" type="slidenum">
              <a:rPr lang="en-US" sz="1200" smtClean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pPr algn="r">
                <a:buSzPct val="25000"/>
              </a:pPr>
              <a:t>‹#›</a:t>
            </a:fld>
            <a:endParaRPr lang="en-US" sz="1200" dirty="0">
              <a:solidFill>
                <a:schemeClr val="dk1"/>
              </a:solidFill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67582699"/>
      </p:ext>
    </p:extLst>
  </p:cSld>
  <p:clrMap bg1="lt1" tx1="dk1" bg2="dk2" tx2="lt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Aptos" panose="020B0004020202020204" pitchFamily="34" charset="0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Shape 87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</p:spPr>
      </p:sp>
      <p:sp>
        <p:nvSpPr>
          <p:cNvPr id="88" name="Shape 88"/>
          <p:cNvSpPr txBox="1">
            <a:spLocks noGrp="1"/>
          </p:cNvSpPr>
          <p:nvPr>
            <p:ph type="body" idx="1"/>
          </p:nvPr>
        </p:nvSpPr>
        <p:spPr>
          <a:xfrm>
            <a:off x="701675" y="4473575"/>
            <a:ext cx="5607049" cy="3660775"/>
          </a:xfrm>
          <a:prstGeom prst="rect">
            <a:avLst/>
          </a:prstGeom>
          <a:noFill/>
          <a:ln>
            <a:noFill/>
          </a:ln>
        </p:spPr>
        <p:txBody>
          <a:bodyPr lIns="91425" tIns="45700" rIns="91425" bIns="45700" anchor="t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buSzPct val="25000"/>
              <a:buNone/>
            </a:pPr>
            <a:endParaRPr sz="1200" b="0" i="0" u="none" strike="noStrike" cap="none" dirty="0">
              <a:solidFill>
                <a:schemeClr val="dk1"/>
              </a:solidFill>
              <a:latin typeface="Aptos" panose="020B0004020202020204" pitchFamily="34" charset="0"/>
              <a:sym typeface="Calibri"/>
            </a:endParaRPr>
          </a:p>
        </p:txBody>
      </p:sp>
      <p:sp>
        <p:nvSpPr>
          <p:cNvPr id="89" name="Shape 89"/>
          <p:cNvSpPr txBox="1">
            <a:spLocks noGrp="1"/>
          </p:cNvSpPr>
          <p:nvPr>
            <p:ph type="sldNum" idx="12"/>
          </p:nvPr>
        </p:nvSpPr>
        <p:spPr>
          <a:xfrm>
            <a:off x="3970337" y="8829675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buSzPct val="25000"/>
              <a:buNone/>
            </a:pPr>
            <a:fld id="{00000000-1234-1234-1234-123412341234}" type="slidenum">
              <a:rPr lang="en-US" sz="120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1</a:t>
            </a:fld>
            <a:endParaRPr lang="en-US" sz="1200" dirty="0">
              <a:solidFill>
                <a:schemeClr val="dk1"/>
              </a:solidFill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124495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Shape 94"/>
          <p:cNvSpPr txBox="1">
            <a:spLocks noGrp="1"/>
          </p:cNvSpPr>
          <p:nvPr>
            <p:ph type="body" idx="1"/>
          </p:nvPr>
        </p:nvSpPr>
        <p:spPr>
          <a:xfrm>
            <a:off x="701675" y="4473575"/>
            <a:ext cx="5607049" cy="3660775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 dirty="0">
              <a:solidFill>
                <a:srgbClr val="FF0000"/>
              </a:solidFill>
              <a:latin typeface="Aptos" panose="020B0004020202020204" pitchFamily="34" charset="0"/>
            </a:endParaRPr>
          </a:p>
        </p:txBody>
      </p:sp>
      <p:sp>
        <p:nvSpPr>
          <p:cNvPr id="95" name="Shape 95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73352293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7">
            <a:extLst>
              <a:ext uri="{FF2B5EF4-FFF2-40B4-BE49-F238E27FC236}">
                <a16:creationId xmlns:a16="http://schemas.microsoft.com/office/drawing/2014/main" id="{7B48F167-6B20-EA17-A098-FC26369428B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1pPr>
            <a:lvl2pPr marL="757066" indent="-291179"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2pPr>
            <a:lvl3pPr marL="1164717" indent="-232943"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3pPr>
            <a:lvl4pPr marL="1630604" indent="-232943"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4pPr>
            <a:lvl5pPr marL="2096491" indent="-232943"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5pPr>
            <a:lvl6pPr marL="2562377" indent="-232943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6pPr>
            <a:lvl7pPr marL="3028264" indent="-232943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7pPr>
            <a:lvl8pPr marL="3494151" indent="-232943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8pPr>
            <a:lvl9pPr marL="3960038" indent="-232943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9pPr>
          </a:lstStyle>
          <a:p>
            <a:fld id="{11525A3C-726F-4216-A1FE-C378140AD85B}" type="slidenum">
              <a:rPr lang="en-US" altLang="en-US" sz="1200"/>
              <a:pPr/>
              <a:t>3</a:t>
            </a:fld>
            <a:endParaRPr lang="en-US" altLang="en-US" sz="1200"/>
          </a:p>
        </p:txBody>
      </p:sp>
      <p:sp>
        <p:nvSpPr>
          <p:cNvPr id="8195" name="Rectangle 2">
            <a:extLst>
              <a:ext uri="{FF2B5EF4-FFF2-40B4-BE49-F238E27FC236}">
                <a16:creationId xmlns:a16="http://schemas.microsoft.com/office/drawing/2014/main" id="{78398D71-4EED-5B96-29E5-F369578704D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717550" y="1162050"/>
            <a:ext cx="5575300" cy="3136900"/>
          </a:xfrm>
          <a:ln/>
        </p:spPr>
      </p:sp>
      <p:sp>
        <p:nvSpPr>
          <p:cNvPr id="8196" name="Rectangle 3">
            <a:extLst>
              <a:ext uri="{FF2B5EF4-FFF2-40B4-BE49-F238E27FC236}">
                <a16:creationId xmlns:a16="http://schemas.microsoft.com/office/drawing/2014/main" id="{3231CFB8-83C4-40E2-00D9-013A2E4D93C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>
              <a:latin typeface="Arial" panose="020B0604020202020204" pitchFamily="34" charset="0"/>
              <a:ea typeface="Osaka" pitchFamily="-6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23425620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hape 16"/>
          <p:cNvSpPr txBox="1">
            <a:spLocks noGrp="1"/>
          </p:cNvSpPr>
          <p:nvPr>
            <p:ph type="ctrTitle"/>
          </p:nvPr>
        </p:nvSpPr>
        <p:spPr>
          <a:xfrm>
            <a:off x="914400" y="1122362"/>
            <a:ext cx="10363200" cy="2387600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b" anchorCtr="0"/>
          <a:lstStyle>
            <a:lvl1pPr marL="0" marR="0" lvl="0" indent="0" algn="ctr" rtl="0">
              <a:lnSpc>
                <a:spcPct val="90000"/>
              </a:lnSpc>
              <a:spcBef>
                <a:spcPts val="0"/>
              </a:spcBef>
              <a:buClr>
                <a:schemeClr val="dk1"/>
              </a:buClr>
              <a:buFont typeface="Calibri"/>
              <a:buNone/>
              <a:defRPr sz="60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lvl="1" indent="0">
              <a:spcBef>
                <a:spcPts val="0"/>
              </a:spcBef>
              <a:buNone/>
              <a:defRPr sz="1800"/>
            </a:lvl2pPr>
            <a:lvl3pPr lvl="2" indent="0">
              <a:spcBef>
                <a:spcPts val="0"/>
              </a:spcBef>
              <a:buNone/>
              <a:defRPr sz="1800"/>
            </a:lvl3pPr>
            <a:lvl4pPr lvl="3" indent="0">
              <a:spcBef>
                <a:spcPts val="0"/>
              </a:spcBef>
              <a:buNone/>
              <a:defRPr sz="1800"/>
            </a:lvl4pPr>
            <a:lvl5pPr lvl="4" indent="0">
              <a:spcBef>
                <a:spcPts val="0"/>
              </a:spcBef>
              <a:buNone/>
              <a:defRPr sz="1800"/>
            </a:lvl5pPr>
            <a:lvl6pPr lvl="5" indent="0">
              <a:spcBef>
                <a:spcPts val="0"/>
              </a:spcBef>
              <a:buNone/>
              <a:defRPr sz="1800"/>
            </a:lvl6pPr>
            <a:lvl7pPr lvl="6" indent="0">
              <a:spcBef>
                <a:spcPts val="0"/>
              </a:spcBef>
              <a:buNone/>
              <a:defRPr sz="1800"/>
            </a:lvl7pPr>
            <a:lvl8pPr lvl="7" indent="0">
              <a:spcBef>
                <a:spcPts val="0"/>
              </a:spcBef>
              <a:buNone/>
              <a:defRPr sz="1800"/>
            </a:lvl8pPr>
            <a:lvl9pPr lvl="8" indent="0">
              <a:spcBef>
                <a:spcPts val="0"/>
              </a:spcBef>
              <a:buNone/>
              <a:defRPr sz="1800"/>
            </a:lvl9pPr>
          </a:lstStyle>
          <a:p>
            <a:endParaRPr dirty="0"/>
          </a:p>
        </p:txBody>
      </p:sp>
      <p:sp>
        <p:nvSpPr>
          <p:cNvPr id="17" name="Shape 17"/>
          <p:cNvSpPr txBox="1">
            <a:spLocks noGrp="1"/>
          </p:cNvSpPr>
          <p:nvPr>
            <p:ph type="subTitle" idx="1"/>
          </p:nvPr>
        </p:nvSpPr>
        <p:spPr>
          <a:xfrm>
            <a:off x="1524000" y="3602037"/>
            <a:ext cx="9144000" cy="1655761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ctr" rtl="0">
              <a:lnSpc>
                <a:spcPct val="90000"/>
              </a:lnSpc>
              <a:spcBef>
                <a:spcPts val="1000"/>
              </a:spcBef>
              <a:buClr>
                <a:schemeClr val="dk1"/>
              </a:buClr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16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16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16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16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16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ctr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Font typeface="Arial"/>
              <a:buNone/>
              <a:defRPr sz="16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8" name="Shape 18"/>
          <p:cNvSpPr txBox="1">
            <a:spLocks noGrp="1"/>
          </p:cNvSpPr>
          <p:nvPr>
            <p:ph type="dt" idx="10"/>
          </p:nvPr>
        </p:nvSpPr>
        <p:spPr>
          <a:xfrm>
            <a:off x="838200" y="6356355"/>
            <a:ext cx="2743199" cy="3651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fld id="{17E04CB1-8639-4032-AD54-22589354638D}" type="datetime1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19" name="Shape 19"/>
          <p:cNvSpPr txBox="1">
            <a:spLocks noGrp="1"/>
          </p:cNvSpPr>
          <p:nvPr>
            <p:ph type="ftr" idx="11"/>
          </p:nvPr>
        </p:nvSpPr>
        <p:spPr>
          <a:xfrm>
            <a:off x="4038600" y="6356355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lang="en-US" dirty="0"/>
          </a:p>
        </p:txBody>
      </p:sp>
      <p:sp>
        <p:nvSpPr>
          <p:cNvPr id="20" name="Shape 20"/>
          <p:cNvSpPr txBox="1">
            <a:spLocks noGrp="1"/>
          </p:cNvSpPr>
          <p:nvPr>
            <p:ph type="sldNum" idx="12"/>
          </p:nvPr>
        </p:nvSpPr>
        <p:spPr>
          <a:xfrm>
            <a:off x="8610600" y="6356355"/>
            <a:ext cx="2743199" cy="365125"/>
          </a:xfrm>
          <a:prstGeom prst="rect">
            <a:avLst/>
          </a:prstGeom>
          <a:noFill/>
          <a:ln>
            <a:noFill/>
          </a:ln>
        </p:spPr>
        <p:txBody>
          <a:bodyPr lIns="91425" tIns="45700" rIns="91425" bIns="45700" anchor="t" anchorCtr="0">
            <a:noAutofit/>
          </a:bodyPr>
          <a:lstStyle>
            <a:lvl1pPr>
              <a:defRPr>
                <a:latin typeface="Aptos" panose="020B0004020202020204" pitchFamily="34" charset="0"/>
              </a:defRPr>
            </a:lvl1pPr>
          </a:lstStyle>
          <a:p>
            <a:pPr>
              <a:buSzPct val="25000"/>
            </a:pPr>
            <a:endParaRPr lang="en-US" sz="1800" dirty="0">
              <a:solidFill>
                <a:srgbClr val="888888"/>
              </a:solidFill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Shape 22"/>
          <p:cNvSpPr txBox="1">
            <a:spLocks noGrp="1"/>
          </p:cNvSpPr>
          <p:nvPr>
            <p:ph type="title"/>
          </p:nvPr>
        </p:nvSpPr>
        <p:spPr>
          <a:xfrm>
            <a:off x="838200" y="365129"/>
            <a:ext cx="10515599" cy="1325562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ctr" anchorCtr="0"/>
          <a:lstStyle>
            <a:lvl1pPr marL="0" marR="0" lvl="0" indent="0" algn="l" rtl="0">
              <a:lnSpc>
                <a:spcPct val="90000"/>
              </a:lnSpc>
              <a:spcBef>
                <a:spcPts val="0"/>
              </a:spcBef>
              <a:buClr>
                <a:schemeClr val="dk1"/>
              </a:buClr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lvl="1" indent="0">
              <a:spcBef>
                <a:spcPts val="0"/>
              </a:spcBef>
              <a:buNone/>
              <a:defRPr sz="1800"/>
            </a:lvl2pPr>
            <a:lvl3pPr lvl="2" indent="0">
              <a:spcBef>
                <a:spcPts val="0"/>
              </a:spcBef>
              <a:buNone/>
              <a:defRPr sz="1800"/>
            </a:lvl3pPr>
            <a:lvl4pPr lvl="3" indent="0">
              <a:spcBef>
                <a:spcPts val="0"/>
              </a:spcBef>
              <a:buNone/>
              <a:defRPr sz="1800"/>
            </a:lvl4pPr>
            <a:lvl5pPr lvl="4" indent="0">
              <a:spcBef>
                <a:spcPts val="0"/>
              </a:spcBef>
              <a:buNone/>
              <a:defRPr sz="1800"/>
            </a:lvl5pPr>
            <a:lvl6pPr lvl="5" indent="0">
              <a:spcBef>
                <a:spcPts val="0"/>
              </a:spcBef>
              <a:buNone/>
              <a:defRPr sz="1800"/>
            </a:lvl6pPr>
            <a:lvl7pPr lvl="6" indent="0">
              <a:spcBef>
                <a:spcPts val="0"/>
              </a:spcBef>
              <a:buNone/>
              <a:defRPr sz="1800"/>
            </a:lvl7pPr>
            <a:lvl8pPr lvl="7" indent="0">
              <a:spcBef>
                <a:spcPts val="0"/>
              </a:spcBef>
              <a:buNone/>
              <a:defRPr sz="1800"/>
            </a:lvl8pPr>
            <a:lvl9pPr lvl="8" indent="0">
              <a:spcBef>
                <a:spcPts val="0"/>
              </a:spcBef>
              <a:buNone/>
              <a:defRPr sz="1800"/>
            </a:lvl9pPr>
          </a:lstStyle>
          <a:p>
            <a:endParaRPr dirty="0"/>
          </a:p>
        </p:txBody>
      </p:sp>
      <p:sp>
        <p:nvSpPr>
          <p:cNvPr id="23" name="Shape 23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599" cy="4351338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228600" marR="0" lvl="0" indent="-50800" algn="l" rtl="0">
              <a:lnSpc>
                <a:spcPct val="90000"/>
              </a:lnSpc>
              <a:spcBef>
                <a:spcPts val="1000"/>
              </a:spcBef>
              <a:buClr>
                <a:schemeClr val="dk1"/>
              </a:buClr>
              <a:buSzPct val="1000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685800" marR="0" lvl="1" indent="-762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143000" marR="0" lvl="2" indent="-1016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600200" marR="0" lvl="3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057400" marR="0" lvl="4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514600" marR="0" lvl="5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971800" marR="0" lvl="6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429000" marR="0" lvl="7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886200" marR="0" lvl="8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24" name="Shape 24"/>
          <p:cNvSpPr txBox="1">
            <a:spLocks noGrp="1"/>
          </p:cNvSpPr>
          <p:nvPr>
            <p:ph type="dt" idx="10"/>
          </p:nvPr>
        </p:nvSpPr>
        <p:spPr>
          <a:xfrm>
            <a:off x="838200" y="6356355"/>
            <a:ext cx="2743199" cy="3651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800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fld id="{8C5703DE-BC60-44C8-9270-EC72F728E833}" type="datetime1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25" name="Shape 25"/>
          <p:cNvSpPr txBox="1">
            <a:spLocks noGrp="1"/>
          </p:cNvSpPr>
          <p:nvPr>
            <p:ph type="ftr" idx="11"/>
          </p:nvPr>
        </p:nvSpPr>
        <p:spPr>
          <a:xfrm>
            <a:off x="4038600" y="6356355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800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lang="en-US" dirty="0"/>
          </a:p>
        </p:txBody>
      </p:sp>
      <p:sp>
        <p:nvSpPr>
          <p:cNvPr id="26" name="Shape 26"/>
          <p:cNvSpPr txBox="1">
            <a:spLocks noGrp="1"/>
          </p:cNvSpPr>
          <p:nvPr>
            <p:ph type="sldNum" idx="12"/>
          </p:nvPr>
        </p:nvSpPr>
        <p:spPr>
          <a:xfrm>
            <a:off x="8610600" y="6356355"/>
            <a:ext cx="2743199" cy="365125"/>
          </a:xfrm>
          <a:prstGeom prst="rect">
            <a:avLst/>
          </a:prstGeom>
          <a:noFill/>
          <a:ln>
            <a:noFill/>
          </a:ln>
        </p:spPr>
        <p:txBody>
          <a:bodyPr lIns="91425" tIns="45700" rIns="91425" bIns="45700" anchor="t" anchorCtr="0">
            <a:noAutofit/>
          </a:bodyPr>
          <a:lstStyle>
            <a:lvl1pPr>
              <a:defRPr>
                <a:latin typeface="Aptos" panose="020B0004020202020204" pitchFamily="34" charset="0"/>
              </a:defRPr>
            </a:lvl1pPr>
          </a:lstStyle>
          <a:p>
            <a:pPr>
              <a:buSzPct val="25000"/>
            </a:pPr>
            <a:endParaRPr lang="en-US" sz="1800" dirty="0">
              <a:solidFill>
                <a:srgbClr val="888888"/>
              </a:solidFill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>
  <p:cSld name="Vertical Title and Text">
    <p:spTree>
      <p:nvGrpSpPr>
        <p:cNvPr id="1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Shape 81"/>
          <p:cNvSpPr txBox="1">
            <a:spLocks noGrp="1"/>
          </p:cNvSpPr>
          <p:nvPr>
            <p:ph type="title"/>
          </p:nvPr>
        </p:nvSpPr>
        <p:spPr>
          <a:xfrm rot="5400000">
            <a:off x="7133433" y="1956594"/>
            <a:ext cx="5811838" cy="2628899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ctr" anchorCtr="0"/>
          <a:lstStyle>
            <a:lvl1pPr marL="0" marR="0" lvl="0" indent="0" algn="l" rtl="0">
              <a:lnSpc>
                <a:spcPct val="90000"/>
              </a:lnSpc>
              <a:spcBef>
                <a:spcPts val="0"/>
              </a:spcBef>
              <a:buClr>
                <a:schemeClr val="dk1"/>
              </a:buClr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lvl="1" indent="0">
              <a:spcBef>
                <a:spcPts val="0"/>
              </a:spcBef>
              <a:buNone/>
              <a:defRPr sz="1800"/>
            </a:lvl2pPr>
            <a:lvl3pPr lvl="2" indent="0">
              <a:spcBef>
                <a:spcPts val="0"/>
              </a:spcBef>
              <a:buNone/>
              <a:defRPr sz="1800"/>
            </a:lvl3pPr>
            <a:lvl4pPr lvl="3" indent="0">
              <a:spcBef>
                <a:spcPts val="0"/>
              </a:spcBef>
              <a:buNone/>
              <a:defRPr sz="1800"/>
            </a:lvl4pPr>
            <a:lvl5pPr lvl="4" indent="0">
              <a:spcBef>
                <a:spcPts val="0"/>
              </a:spcBef>
              <a:buNone/>
              <a:defRPr sz="1800"/>
            </a:lvl5pPr>
            <a:lvl6pPr lvl="5" indent="0">
              <a:spcBef>
                <a:spcPts val="0"/>
              </a:spcBef>
              <a:buNone/>
              <a:defRPr sz="1800"/>
            </a:lvl6pPr>
            <a:lvl7pPr lvl="6" indent="0">
              <a:spcBef>
                <a:spcPts val="0"/>
              </a:spcBef>
              <a:buNone/>
              <a:defRPr sz="1800"/>
            </a:lvl7pPr>
            <a:lvl8pPr lvl="7" indent="0">
              <a:spcBef>
                <a:spcPts val="0"/>
              </a:spcBef>
              <a:buNone/>
              <a:defRPr sz="1800"/>
            </a:lvl8pPr>
            <a:lvl9pPr lvl="8" indent="0">
              <a:spcBef>
                <a:spcPts val="0"/>
              </a:spcBef>
              <a:buNone/>
              <a:defRPr sz="1800"/>
            </a:lvl9pPr>
          </a:lstStyle>
          <a:p>
            <a:endParaRPr dirty="0"/>
          </a:p>
        </p:txBody>
      </p:sp>
      <p:sp>
        <p:nvSpPr>
          <p:cNvPr id="82" name="Shape 82"/>
          <p:cNvSpPr txBox="1">
            <a:spLocks noGrp="1"/>
          </p:cNvSpPr>
          <p:nvPr>
            <p:ph type="body" idx="1"/>
          </p:nvPr>
        </p:nvSpPr>
        <p:spPr>
          <a:xfrm rot="5400000">
            <a:off x="1799434" y="-596105"/>
            <a:ext cx="5811838" cy="7734299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228600" marR="0" lvl="0" indent="-50800" algn="l" rtl="0">
              <a:lnSpc>
                <a:spcPct val="90000"/>
              </a:lnSpc>
              <a:spcBef>
                <a:spcPts val="1000"/>
              </a:spcBef>
              <a:buClr>
                <a:schemeClr val="dk1"/>
              </a:buClr>
              <a:buSzPct val="1000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685800" marR="0" lvl="1" indent="-762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143000" marR="0" lvl="2" indent="-1016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600200" marR="0" lvl="3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057400" marR="0" lvl="4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514600" marR="0" lvl="5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971800" marR="0" lvl="6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429000" marR="0" lvl="7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886200" marR="0" lvl="8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83" name="Shape 83"/>
          <p:cNvSpPr txBox="1">
            <a:spLocks noGrp="1"/>
          </p:cNvSpPr>
          <p:nvPr>
            <p:ph type="dt" idx="10"/>
          </p:nvPr>
        </p:nvSpPr>
        <p:spPr>
          <a:xfrm>
            <a:off x="838200" y="6356355"/>
            <a:ext cx="2743199" cy="3651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800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fld id="{CB4BA056-5528-4EB4-B2EC-420322DD66A1}" type="datetime1">
              <a:rPr lang="en-US" smtClean="0"/>
              <a:pPr/>
              <a:t>10/2/2024</a:t>
            </a:fld>
            <a:endParaRPr lang="en-US" dirty="0"/>
          </a:p>
        </p:txBody>
      </p:sp>
      <p:sp>
        <p:nvSpPr>
          <p:cNvPr id="84" name="Shape 84"/>
          <p:cNvSpPr txBox="1">
            <a:spLocks noGrp="1"/>
          </p:cNvSpPr>
          <p:nvPr>
            <p:ph type="ftr" idx="11"/>
          </p:nvPr>
        </p:nvSpPr>
        <p:spPr>
          <a:xfrm>
            <a:off x="4038600" y="6356355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0" marR="0" lvl="0" indent="0" algn="l" rtl="0">
              <a:spcBef>
                <a:spcPts val="0"/>
              </a:spcBef>
              <a:buNone/>
              <a:defRPr sz="1800">
                <a:solidFill>
                  <a:schemeClr val="dk1"/>
                </a:solidFill>
                <a:latin typeface="Aptos" panose="020B0004020202020204" pitchFamily="34" charset="0"/>
                <a:ea typeface="Calibri"/>
                <a:cs typeface="Calibri"/>
                <a:sym typeface="Calibri"/>
              </a:defRPr>
            </a:lvl1pPr>
            <a:lvl2pPr marL="457200" marR="0" lvl="1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14400" marR="0" lvl="2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71600" marR="0" lvl="3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828800" marR="0" lvl="4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286000" marR="0" lvl="5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743200" marR="0" lvl="6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200400" marR="0" lvl="7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657600" marR="0" lvl="8" indent="0" algn="l" rtl="0">
              <a:spcBef>
                <a:spcPts val="0"/>
              </a:spcBef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lang="en-US" dirty="0"/>
          </a:p>
        </p:txBody>
      </p:sp>
      <p:sp>
        <p:nvSpPr>
          <p:cNvPr id="85" name="Shape 85"/>
          <p:cNvSpPr txBox="1">
            <a:spLocks noGrp="1"/>
          </p:cNvSpPr>
          <p:nvPr>
            <p:ph type="sldNum" idx="12"/>
          </p:nvPr>
        </p:nvSpPr>
        <p:spPr>
          <a:xfrm>
            <a:off x="8610600" y="6356355"/>
            <a:ext cx="2743199" cy="365125"/>
          </a:xfrm>
          <a:prstGeom prst="rect">
            <a:avLst/>
          </a:prstGeom>
          <a:noFill/>
          <a:ln>
            <a:noFill/>
          </a:ln>
        </p:spPr>
        <p:txBody>
          <a:bodyPr lIns="91425" tIns="45700" rIns="91425" bIns="45700" anchor="t" anchorCtr="0">
            <a:noAutofit/>
          </a:bodyPr>
          <a:lstStyle>
            <a:lvl1pPr>
              <a:defRPr>
                <a:latin typeface="Aptos" panose="020B0004020202020204" pitchFamily="34" charset="0"/>
              </a:defRPr>
            </a:lvl1pPr>
          </a:lstStyle>
          <a:p>
            <a:pPr>
              <a:buSzPct val="25000"/>
            </a:pPr>
            <a:fld id="{00000000-1234-1234-1234-123412341234}" type="slidenum">
              <a:rPr lang="en-US" sz="1800" smtClean="0">
                <a:solidFill>
                  <a:srgbClr val="888888"/>
                </a:solidFill>
                <a:ea typeface="Calibri"/>
                <a:cs typeface="Calibri"/>
                <a:sym typeface="Calibri"/>
              </a:rPr>
              <a:pPr>
                <a:buSzPct val="25000"/>
              </a:pPr>
              <a:t>‹#›</a:t>
            </a:fld>
            <a:endParaRPr lang="en-US" sz="1800" dirty="0">
              <a:solidFill>
                <a:srgbClr val="888888"/>
              </a:solidFill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C72FBF-90E1-44B6-963D-5AB8ECB89E5B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39177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4FF0AA-AB9E-4823-9FEF-A094C1C010A9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592644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B1182-4E70-41E4-A447-55E6043B9CD9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4796720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2681B3-2532-40AB-82D3-E00A2DC752CC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1327240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9AC3AB-E4B7-4C90-8D72-920357593D7E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188532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B246EA-36D4-43E0-B201-B6CE4A1C2DC6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4687769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EB1F30-37C0-4936-906D-AB903F20D878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690670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5847F-D700-4661-89CE-E43817A1D623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566128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BEE3B1-E841-45C6-AA98-48D5E7781A66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5617846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3E5574-7891-40D0-B43D-07AB1D3D1DA7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024965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B4C765D-309D-45AB-AFD1-E726C96D093F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1183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.gif"/><Relationship Id="rId5" Type="http://schemas.openxmlformats.org/officeDocument/2006/relationships/image" Target="../media/image1.png"/><Relationship Id="rId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1.xml"/><Relationship Id="rId3" Type="http://schemas.openxmlformats.org/officeDocument/2006/relationships/slideLayout" Target="../slideLayouts/slideLayout6.xml"/><Relationship Id="rId7" Type="http://schemas.openxmlformats.org/officeDocument/2006/relationships/slideLayout" Target="../slideLayouts/slideLayout10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5.xml"/><Relationship Id="rId1" Type="http://schemas.openxmlformats.org/officeDocument/2006/relationships/slideLayout" Target="../slideLayouts/slideLayout4.xml"/><Relationship Id="rId6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4.xml"/><Relationship Id="rId5" Type="http://schemas.openxmlformats.org/officeDocument/2006/relationships/slideLayout" Target="../slideLayouts/slideLayout8.xml"/><Relationship Id="rId10" Type="http://schemas.openxmlformats.org/officeDocument/2006/relationships/slideLayout" Target="../slideLayouts/slideLayout13.xml"/><Relationship Id="rId4" Type="http://schemas.openxmlformats.org/officeDocument/2006/relationships/slideLayout" Target="../slideLayouts/slideLayout7.xml"/><Relationship Id="rId9" Type="http://schemas.openxmlformats.org/officeDocument/2006/relationships/slideLayout" Target="../slideLayouts/slideLayout1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2ECEA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Shape 10"/>
          <p:cNvSpPr txBox="1">
            <a:spLocks noGrp="1"/>
          </p:cNvSpPr>
          <p:nvPr>
            <p:ph type="title"/>
          </p:nvPr>
        </p:nvSpPr>
        <p:spPr>
          <a:xfrm>
            <a:off x="838200" y="365129"/>
            <a:ext cx="10515599" cy="1325562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ctr" anchorCtr="0"/>
          <a:lstStyle>
            <a:lvl1pPr marL="0" marR="0" lvl="0" indent="0" algn="l" rtl="0">
              <a:lnSpc>
                <a:spcPct val="90000"/>
              </a:lnSpc>
              <a:spcBef>
                <a:spcPts val="0"/>
              </a:spcBef>
              <a:buClr>
                <a:schemeClr val="dk1"/>
              </a:buClr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indent="0">
              <a:spcBef>
                <a:spcPts val="0"/>
              </a:spcBef>
              <a:buNone/>
              <a:defRPr sz="1800"/>
            </a:lvl2pPr>
            <a:lvl3pPr lvl="2" indent="0">
              <a:spcBef>
                <a:spcPts val="0"/>
              </a:spcBef>
              <a:buNone/>
              <a:defRPr sz="1800"/>
            </a:lvl3pPr>
            <a:lvl4pPr lvl="3" indent="0">
              <a:spcBef>
                <a:spcPts val="0"/>
              </a:spcBef>
              <a:buNone/>
              <a:defRPr sz="1800"/>
            </a:lvl4pPr>
            <a:lvl5pPr lvl="4" indent="0">
              <a:spcBef>
                <a:spcPts val="0"/>
              </a:spcBef>
              <a:buNone/>
              <a:defRPr sz="1800"/>
            </a:lvl5pPr>
            <a:lvl6pPr lvl="5" indent="0">
              <a:spcBef>
                <a:spcPts val="0"/>
              </a:spcBef>
              <a:buNone/>
              <a:defRPr sz="1800"/>
            </a:lvl6pPr>
            <a:lvl7pPr lvl="6" indent="0">
              <a:spcBef>
                <a:spcPts val="0"/>
              </a:spcBef>
              <a:buNone/>
              <a:defRPr sz="1800"/>
            </a:lvl7pPr>
            <a:lvl8pPr lvl="7" indent="0">
              <a:spcBef>
                <a:spcPts val="0"/>
              </a:spcBef>
              <a:buNone/>
              <a:defRPr sz="1800"/>
            </a:lvl8pPr>
            <a:lvl9pPr lvl="8" indent="0">
              <a:spcBef>
                <a:spcPts val="0"/>
              </a:spcBef>
              <a:buNone/>
              <a:defRPr sz="1800"/>
            </a:lvl9pPr>
          </a:lstStyle>
          <a:p>
            <a:endParaRPr dirty="0"/>
          </a:p>
        </p:txBody>
      </p:sp>
      <p:sp>
        <p:nvSpPr>
          <p:cNvPr id="11" name="Shape 11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599" cy="4351338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t" anchorCtr="0"/>
          <a:lstStyle>
            <a:lvl1pPr marL="228600" marR="0" lvl="0" indent="-50800" algn="l" rtl="0">
              <a:lnSpc>
                <a:spcPct val="90000"/>
              </a:lnSpc>
              <a:spcBef>
                <a:spcPts val="1000"/>
              </a:spcBef>
              <a:buClr>
                <a:schemeClr val="dk1"/>
              </a:buClr>
              <a:buSzPct val="1000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685800" marR="0" lvl="1" indent="-762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143000" marR="0" lvl="2" indent="-1016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600200" marR="0" lvl="3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057400" marR="0" lvl="4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514600" marR="0" lvl="5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971800" marR="0" lvl="6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429000" marR="0" lvl="7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886200" marR="0" lvl="8" indent="-114300" algn="l" rtl="0">
              <a:lnSpc>
                <a:spcPct val="90000"/>
              </a:lnSpc>
              <a:spcBef>
                <a:spcPts val="500"/>
              </a:spcBef>
              <a:buClr>
                <a:schemeClr val="dk1"/>
              </a:buClr>
              <a:buSzPct val="1000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2" name="Shape 12"/>
          <p:cNvSpPr/>
          <p:nvPr/>
        </p:nvSpPr>
        <p:spPr>
          <a:xfrm>
            <a:off x="0" y="6176962"/>
            <a:ext cx="12192000" cy="690307"/>
          </a:xfrm>
          <a:prstGeom prst="rect">
            <a:avLst/>
          </a:prstGeom>
          <a:solidFill>
            <a:srgbClr val="201B1B"/>
          </a:solidFill>
          <a:ln w="9525" cap="flat" cmpd="sng">
            <a:solidFill>
              <a:schemeClr val="accent1"/>
            </a:solidFill>
            <a:prstDash val="solid"/>
            <a:miter/>
            <a:headEnd type="none" w="med" len="med"/>
            <a:tailEnd type="none" w="med" len="med"/>
          </a:ln>
        </p:spPr>
        <p:txBody>
          <a:bodyPr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buNone/>
            </a:pPr>
            <a:endParaRPr sz="1800" b="0" i="0" u="none" strike="noStrike" cap="none" dirty="0">
              <a:solidFill>
                <a:schemeClr val="lt1"/>
              </a:solidFill>
              <a:latin typeface="Aptos" panose="020B0004020202020204" pitchFamily="34" charset="0"/>
              <a:ea typeface="Calibri"/>
              <a:cs typeface="Calibri"/>
              <a:sym typeface="Calibri"/>
            </a:endParaRPr>
          </a:p>
        </p:txBody>
      </p:sp>
      <p:pic>
        <p:nvPicPr>
          <p:cNvPr id="13" name="Shape 13" descr="Research Logo.png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293042" y="6314243"/>
            <a:ext cx="1470630" cy="395231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Shape 14" descr="bu_logo.gif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0723421" y="6259719"/>
            <a:ext cx="1175537" cy="524793"/>
          </a:xfrm>
          <a:prstGeom prst="rect">
            <a:avLst/>
          </a:prstGeom>
          <a:noFill/>
          <a:ln>
            <a:noFill/>
          </a:ln>
        </p:spPr>
      </p:pic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9" r:id="rId3"/>
  </p:sldLayoutIdLst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ptos" panose="020B0004020202020204" pitchFamily="34" charset="0"/>
          <a:ea typeface="Aptos" panose="020B0004020202020204" pitchFamily="34" charset="0"/>
          <a:cs typeface="Arial"/>
          <a:sym typeface="Arial"/>
        </a:defRPr>
      </a:lvl1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ptos" panose="020B0004020202020204" pitchFamily="34" charset="0"/>
          <a:ea typeface="Aptos" panose="020B0004020202020204" pitchFamily="34" charset="0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rgbClr val="F2EC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778966F-6EB2-4BC5-B6DA-CB2F9FB4456C}" type="datetime1">
              <a:rPr lang="en-US" smtClean="0"/>
              <a:t>10/2/2024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123BA1-BA34-4CB9-AC2A-FEAEEB37DD7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594451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  <p:sldLayoutId id="2147483681" r:id="rId6"/>
    <p:sldLayoutId id="2147483682" r:id="rId7"/>
    <p:sldLayoutId id="2147483683" r:id="rId8"/>
    <p:sldLayoutId id="2147483684" r:id="rId9"/>
    <p:sldLayoutId id="2147483685" r:id="rId10"/>
    <p:sldLayoutId id="2147483686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Aptos" panose="020B0004020202020204" pitchFamily="34" charset="0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Aptos" panose="020B0004020202020204" pitchFamily="34" charset="0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Aptos" panose="020B0004020202020204" pitchFamily="34" charset="0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Aptos" panose="020B0004020202020204" pitchFamily="34" charset="0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Aptos" panose="020B0004020202020204" pitchFamily="34" charset="0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Aptos" panose="020B0004020202020204" pitchFamily="34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jpeg"/><Relationship Id="rId13" Type="http://schemas.openxmlformats.org/officeDocument/2006/relationships/image" Target="../media/image15.jpeg"/><Relationship Id="rId3" Type="http://schemas.openxmlformats.org/officeDocument/2006/relationships/image" Target="../media/image5.jpeg"/><Relationship Id="rId7" Type="http://schemas.openxmlformats.org/officeDocument/2006/relationships/image" Target="../media/image9.jpeg"/><Relationship Id="rId12" Type="http://schemas.openxmlformats.org/officeDocument/2006/relationships/image" Target="../media/image14.jpeg"/><Relationship Id="rId17" Type="http://schemas.openxmlformats.org/officeDocument/2006/relationships/image" Target="../media/image19.svg"/><Relationship Id="rId2" Type="http://schemas.openxmlformats.org/officeDocument/2006/relationships/notesSlide" Target="../notesSlides/notesSlide3.xml"/><Relationship Id="rId16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jpeg"/><Relationship Id="rId11" Type="http://schemas.openxmlformats.org/officeDocument/2006/relationships/image" Target="../media/image13.jpeg"/><Relationship Id="rId5" Type="http://schemas.openxmlformats.org/officeDocument/2006/relationships/image" Target="../media/image7.jpeg"/><Relationship Id="rId15" Type="http://schemas.openxmlformats.org/officeDocument/2006/relationships/image" Target="../media/image17.jpeg"/><Relationship Id="rId10" Type="http://schemas.openxmlformats.org/officeDocument/2006/relationships/image" Target="../media/image12.jpeg"/><Relationship Id="rId4" Type="http://schemas.openxmlformats.org/officeDocument/2006/relationships/image" Target="../media/image6.jpeg"/><Relationship Id="rId9" Type="http://schemas.openxmlformats.org/officeDocument/2006/relationships/image" Target="../media/image11.jpeg"/><Relationship Id="rId14" Type="http://schemas.openxmlformats.org/officeDocument/2006/relationships/image" Target="../media/image16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png"/><Relationship Id="rId13" Type="http://schemas.openxmlformats.org/officeDocument/2006/relationships/image" Target="../media/image28.jpeg"/><Relationship Id="rId3" Type="http://schemas.openxmlformats.org/officeDocument/2006/relationships/image" Target="../media/image21.jpeg"/><Relationship Id="rId7" Type="http://schemas.openxmlformats.org/officeDocument/2006/relationships/image" Target="../media/image23.jpeg"/><Relationship Id="rId12" Type="http://schemas.openxmlformats.org/officeDocument/2006/relationships/image" Target="../media/image27.jpe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Relationship Id="rId6" Type="http://schemas.openxmlformats.org/officeDocument/2006/relationships/image" Target="cid:8faaac35-a9f7-4622-acf2-3b45b0e456c7@namprd03.prod.outlook.com" TargetMode="External"/><Relationship Id="rId11" Type="http://schemas.openxmlformats.org/officeDocument/2006/relationships/image" Target="../media/image26.jpeg"/><Relationship Id="rId5" Type="http://schemas.openxmlformats.org/officeDocument/2006/relationships/image" Target="../media/image22.jpeg"/><Relationship Id="rId15" Type="http://schemas.openxmlformats.org/officeDocument/2006/relationships/image" Target="../media/image30.jpeg"/><Relationship Id="rId10" Type="http://schemas.openxmlformats.org/officeDocument/2006/relationships/image" Target="../media/image25.png"/><Relationship Id="rId4" Type="http://schemas.openxmlformats.org/officeDocument/2006/relationships/image" Target="cid:DD2665E9-66A1-4DC3-8EE6-A270468BDABA" TargetMode="External"/><Relationship Id="rId9" Type="http://schemas.openxmlformats.org/officeDocument/2006/relationships/image" Target="cid:5bd7c5ec-724d-4dbe-81bb-ddf253368e3d@namprd03.prod.outlook.com" TargetMode="External"/><Relationship Id="rId14" Type="http://schemas.openxmlformats.org/officeDocument/2006/relationships/image" Target="../media/image29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city with trees and buildings&#10;&#10;Description automatically generated">
            <a:extLst>
              <a:ext uri="{FF2B5EF4-FFF2-40B4-BE49-F238E27FC236}">
                <a16:creationId xmlns:a16="http://schemas.microsoft.com/office/drawing/2014/main" id="{133AF477-D899-8C31-9F79-A17A2BB3364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2398" t="21476" r="2250" b="46592"/>
          <a:stretch/>
        </p:blipFill>
        <p:spPr>
          <a:xfrm>
            <a:off x="300347" y="1638285"/>
            <a:ext cx="11591306" cy="2439270"/>
          </a:xfrm>
          <a:custGeom>
            <a:avLst/>
            <a:gdLst/>
            <a:ahLst/>
            <a:cxnLst/>
            <a:rect l="l" t="t" r="r" b="b"/>
            <a:pathLst>
              <a:path w="11591306" h="2439270">
                <a:moveTo>
                  <a:pt x="10025527" y="856455"/>
                </a:moveTo>
                <a:lnTo>
                  <a:pt x="9831934" y="1443428"/>
                </a:lnTo>
                <a:lnTo>
                  <a:pt x="10219120" y="1443428"/>
                </a:lnTo>
                <a:close/>
                <a:moveTo>
                  <a:pt x="1567327" y="856455"/>
                </a:moveTo>
                <a:lnTo>
                  <a:pt x="1373735" y="1443428"/>
                </a:lnTo>
                <a:lnTo>
                  <a:pt x="1760920" y="1443428"/>
                </a:lnTo>
                <a:close/>
                <a:moveTo>
                  <a:pt x="6894365" y="523475"/>
                </a:moveTo>
                <a:lnTo>
                  <a:pt x="6894365" y="978805"/>
                </a:lnTo>
                <a:lnTo>
                  <a:pt x="6923791" y="978805"/>
                </a:lnTo>
                <a:cubicBezTo>
                  <a:pt x="7111705" y="978805"/>
                  <a:pt x="7205662" y="904982"/>
                  <a:pt x="7205662" y="757335"/>
                </a:cubicBezTo>
                <a:cubicBezTo>
                  <a:pt x="7205662" y="695386"/>
                  <a:pt x="7186561" y="640921"/>
                  <a:pt x="7148358" y="593943"/>
                </a:cubicBezTo>
                <a:cubicBezTo>
                  <a:pt x="7110157" y="546964"/>
                  <a:pt x="7046658" y="523475"/>
                  <a:pt x="6957863" y="523475"/>
                </a:cubicBezTo>
                <a:close/>
                <a:moveTo>
                  <a:pt x="9279033" y="37170"/>
                </a:moveTo>
                <a:lnTo>
                  <a:pt x="10770472" y="37170"/>
                </a:lnTo>
                <a:lnTo>
                  <a:pt x="11591306" y="2400551"/>
                </a:lnTo>
                <a:lnTo>
                  <a:pt x="10545904" y="2400551"/>
                </a:lnTo>
                <a:lnTo>
                  <a:pt x="10409615" y="2000975"/>
                </a:lnTo>
                <a:lnTo>
                  <a:pt x="9641439" y="2000975"/>
                </a:lnTo>
                <a:lnTo>
                  <a:pt x="9505149" y="2400551"/>
                </a:lnTo>
                <a:lnTo>
                  <a:pt x="8458200" y="2400551"/>
                </a:lnTo>
                <a:close/>
                <a:moveTo>
                  <a:pt x="5848964" y="37170"/>
                </a:moveTo>
                <a:lnTo>
                  <a:pt x="7393060" y="37170"/>
                </a:lnTo>
                <a:cubicBezTo>
                  <a:pt x="7660477" y="37170"/>
                  <a:pt x="7870589" y="104540"/>
                  <a:pt x="8023398" y="239281"/>
                </a:cubicBezTo>
                <a:cubicBezTo>
                  <a:pt x="8176208" y="374021"/>
                  <a:pt x="8252612" y="542576"/>
                  <a:pt x="8252612" y="744945"/>
                </a:cubicBezTo>
                <a:cubicBezTo>
                  <a:pt x="8252612" y="967964"/>
                  <a:pt x="8162785" y="1142456"/>
                  <a:pt x="7983131" y="1268420"/>
                </a:cubicBezTo>
                <a:cubicBezTo>
                  <a:pt x="8238157" y="1559584"/>
                  <a:pt x="8390450" y="1936961"/>
                  <a:pt x="8440010" y="2400551"/>
                </a:cubicBezTo>
                <a:lnTo>
                  <a:pt x="7354341" y="2400551"/>
                </a:lnTo>
                <a:cubicBezTo>
                  <a:pt x="7334724" y="2102160"/>
                  <a:pt x="7290068" y="1881722"/>
                  <a:pt x="7220375" y="1739238"/>
                </a:cubicBezTo>
                <a:cubicBezTo>
                  <a:pt x="7150681" y="1596754"/>
                  <a:pt x="7042012" y="1525512"/>
                  <a:pt x="6894365" y="1525512"/>
                </a:cubicBezTo>
                <a:lnTo>
                  <a:pt x="6894365" y="2400551"/>
                </a:lnTo>
                <a:lnTo>
                  <a:pt x="5848964" y="2400551"/>
                </a:lnTo>
                <a:close/>
                <a:moveTo>
                  <a:pt x="820834" y="37170"/>
                </a:moveTo>
                <a:lnTo>
                  <a:pt x="2312273" y="37170"/>
                </a:lnTo>
                <a:lnTo>
                  <a:pt x="3133106" y="2400551"/>
                </a:lnTo>
                <a:lnTo>
                  <a:pt x="2087705" y="2400551"/>
                </a:lnTo>
                <a:lnTo>
                  <a:pt x="1951416" y="2000975"/>
                </a:lnTo>
                <a:lnTo>
                  <a:pt x="1183239" y="2000975"/>
                </a:lnTo>
                <a:lnTo>
                  <a:pt x="1046950" y="2400551"/>
                </a:lnTo>
                <a:lnTo>
                  <a:pt x="0" y="2400551"/>
                </a:lnTo>
                <a:close/>
                <a:moveTo>
                  <a:pt x="4620750" y="0"/>
                </a:moveTo>
                <a:cubicBezTo>
                  <a:pt x="4785950" y="0"/>
                  <a:pt x="4956569" y="22457"/>
                  <a:pt x="5132610" y="67370"/>
                </a:cubicBezTo>
                <a:cubicBezTo>
                  <a:pt x="5308650" y="112284"/>
                  <a:pt x="5455523" y="172943"/>
                  <a:pt x="5573227" y="249348"/>
                </a:cubicBezTo>
                <a:lnTo>
                  <a:pt x="5134933" y="1084120"/>
                </a:lnTo>
                <a:cubicBezTo>
                  <a:pt x="5006904" y="1039723"/>
                  <a:pt x="4865452" y="1017524"/>
                  <a:pt x="4710578" y="1017524"/>
                </a:cubicBezTo>
                <a:cubicBezTo>
                  <a:pt x="4488591" y="1017524"/>
                  <a:pt x="4377598" y="1077925"/>
                  <a:pt x="4377598" y="1198727"/>
                </a:cubicBezTo>
                <a:cubicBezTo>
                  <a:pt x="4377598" y="1256547"/>
                  <a:pt x="4408573" y="1301718"/>
                  <a:pt x="4470522" y="1334242"/>
                </a:cubicBezTo>
                <a:cubicBezTo>
                  <a:pt x="4532472" y="1366765"/>
                  <a:pt x="4620750" y="1383027"/>
                  <a:pt x="4735357" y="1383027"/>
                </a:cubicBezTo>
                <a:cubicBezTo>
                  <a:pt x="4890232" y="1383027"/>
                  <a:pt x="5023424" y="1355150"/>
                  <a:pt x="5134933" y="1299395"/>
                </a:cubicBezTo>
                <a:lnTo>
                  <a:pt x="5573227" y="2194568"/>
                </a:lnTo>
                <a:cubicBezTo>
                  <a:pt x="5449328" y="2268908"/>
                  <a:pt x="5299616" y="2328276"/>
                  <a:pt x="5124092" y="2372674"/>
                </a:cubicBezTo>
                <a:cubicBezTo>
                  <a:pt x="4948568" y="2417071"/>
                  <a:pt x="4780787" y="2439270"/>
                  <a:pt x="4620750" y="2439270"/>
                </a:cubicBezTo>
                <a:cubicBezTo>
                  <a:pt x="4219110" y="2439270"/>
                  <a:pt x="3899294" y="2323372"/>
                  <a:pt x="3661304" y="2091577"/>
                </a:cubicBezTo>
                <a:cubicBezTo>
                  <a:pt x="3423314" y="1859782"/>
                  <a:pt x="3304319" y="1574555"/>
                  <a:pt x="3304319" y="1235897"/>
                </a:cubicBezTo>
                <a:cubicBezTo>
                  <a:pt x="3304319" y="877621"/>
                  <a:pt x="3428218" y="582069"/>
                  <a:pt x="3676018" y="349242"/>
                </a:cubicBezTo>
                <a:cubicBezTo>
                  <a:pt x="3923816" y="116414"/>
                  <a:pt x="4238727" y="0"/>
                  <a:pt x="4620750" y="0"/>
                </a:cubicBez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220691270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Shape 97"/>
          <p:cNvSpPr txBox="1">
            <a:spLocks noGrp="1"/>
          </p:cNvSpPr>
          <p:nvPr>
            <p:ph type="title"/>
          </p:nvPr>
        </p:nvSpPr>
        <p:spPr>
          <a:xfrm>
            <a:off x="10094648" y="0"/>
            <a:ext cx="2097352" cy="716319"/>
          </a:xfrm>
          <a:prstGeom prst="rect">
            <a:avLst/>
          </a:prstGeom>
          <a:noFill/>
          <a:ln>
            <a:noFill/>
          </a:ln>
        </p:spPr>
        <p:txBody>
          <a:bodyPr lIns="91425" tIns="45700" rIns="91425" bIns="45700" anchor="ctr" anchorCtr="0">
            <a:noAutofit/>
          </a:bodyPr>
          <a:lstStyle/>
          <a:p>
            <a:pPr marL="0" marR="0" lvl="0" indent="0" rtl="0">
              <a:lnSpc>
                <a:spcPct val="90000"/>
              </a:lnSpc>
              <a:spcBef>
                <a:spcPts val="0"/>
              </a:spcBef>
              <a:buClr>
                <a:schemeClr val="dk1"/>
              </a:buClr>
              <a:buSzPct val="25000"/>
              <a:buFont typeface="Calibri"/>
              <a:buNone/>
            </a:pPr>
            <a:r>
              <a:rPr lang="en-US" sz="3600" b="1" i="0" u="none" strike="noStrike" cap="none" dirty="0">
                <a:solidFill>
                  <a:schemeClr val="tx1"/>
                </a:solidFill>
                <a:latin typeface="Aptos Display" panose="020B0004020202020204" pitchFamily="34" charset="0"/>
                <a:sym typeface="Calibri"/>
              </a:rPr>
              <a:t>Agenda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14E3A5C-A5A1-E9DD-2ABB-649513F191AC}"/>
              </a:ext>
            </a:extLst>
          </p:cNvPr>
          <p:cNvSpPr txBox="1"/>
          <p:nvPr/>
        </p:nvSpPr>
        <p:spPr>
          <a:xfrm>
            <a:off x="10094649" y="633095"/>
            <a:ext cx="2097352" cy="73763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767171"/>
              </a:buClr>
              <a:buSzPct val="25000"/>
              <a:buFont typeface="Arial"/>
              <a:buNone/>
            </a:pPr>
            <a:r>
              <a:rPr lang="en-US" sz="1200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Wednesday, October 2, 2024 </a:t>
            </a:r>
          </a:p>
          <a:p>
            <a:pPr marL="0" marR="0" lvl="0" indent="0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767171"/>
              </a:buClr>
              <a:buSzPct val="25000"/>
              <a:buFont typeface="Arial"/>
              <a:buNone/>
            </a:pPr>
            <a:r>
              <a:rPr lang="en-US" sz="1200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2</a:t>
            </a:r>
            <a:r>
              <a:rPr lang="en-US" sz="1200" i="0" u="none" strike="noStrike" cap="none" dirty="0">
                <a:solidFill>
                  <a:schemeClr val="tx1"/>
                </a:solidFill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  <a:sym typeface="Calibri"/>
              </a:rPr>
              <a:t>:00pm – 3:00pm</a:t>
            </a:r>
          </a:p>
          <a:p>
            <a:r>
              <a:rPr lang="en-US" sz="1200" i="1" dirty="0">
                <a:solidFill>
                  <a:schemeClr val="tx1"/>
                </a:solidFill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Zoom Meeting</a:t>
            </a:r>
          </a:p>
        </p:txBody>
      </p:sp>
      <p:grpSp>
        <p:nvGrpSpPr>
          <p:cNvPr id="46" name="Group 45">
            <a:extLst>
              <a:ext uri="{FF2B5EF4-FFF2-40B4-BE49-F238E27FC236}">
                <a16:creationId xmlns:a16="http://schemas.microsoft.com/office/drawing/2014/main" id="{E06E02BB-2314-09F9-505D-612B13D45354}"/>
              </a:ext>
            </a:extLst>
          </p:cNvPr>
          <p:cNvGrpSpPr/>
          <p:nvPr/>
        </p:nvGrpSpPr>
        <p:grpSpPr>
          <a:xfrm>
            <a:off x="146233" y="182013"/>
            <a:ext cx="2377440" cy="2377440"/>
            <a:chOff x="712623" y="979895"/>
            <a:chExt cx="4087976" cy="3997911"/>
          </a:xfrm>
        </p:grpSpPr>
        <p:pic>
          <p:nvPicPr>
            <p:cNvPr id="4" name="Picture 3">
              <a:extLst>
                <a:ext uri="{FF2B5EF4-FFF2-40B4-BE49-F238E27FC236}">
                  <a16:creationId xmlns:a16="http://schemas.microsoft.com/office/drawing/2014/main" id="{EAA4F33D-0FB2-43A4-A5E6-B94BE9C53AD3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saturation sat="66000"/>
                      </a14:imgEffect>
                      <a14:imgEffect>
                        <a14:brightnessContrast contrast="4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0886370">
              <a:off x="712623" y="979895"/>
              <a:ext cx="3997911" cy="3997911"/>
            </a:xfrm>
            <a:prstGeom prst="rect">
              <a:avLst/>
            </a:prstGeom>
            <a:effectLst/>
          </p:spPr>
        </p:pic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E1FDEAAB-21BD-7FDE-2AEC-7F160EBA670A}"/>
                </a:ext>
              </a:extLst>
            </p:cNvPr>
            <p:cNvSpPr/>
            <p:nvPr/>
          </p:nvSpPr>
          <p:spPr>
            <a:xfrm>
              <a:off x="784586" y="1078992"/>
              <a:ext cx="4016013" cy="3889254"/>
            </a:xfrm>
            <a:prstGeom prst="ellipse">
              <a:avLst/>
            </a:prstGeom>
            <a:noFill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0" name="Straight Connector 49">
            <a:extLst>
              <a:ext uri="{FF2B5EF4-FFF2-40B4-BE49-F238E27FC236}">
                <a16:creationId xmlns:a16="http://schemas.microsoft.com/office/drawing/2014/main" id="{40FBAFB5-C2CE-FB22-17B2-EAB0E86A1412}"/>
              </a:ext>
            </a:extLst>
          </p:cNvPr>
          <p:cNvCxnSpPr>
            <a:cxnSpLocks/>
          </p:cNvCxnSpPr>
          <p:nvPr/>
        </p:nvCxnSpPr>
        <p:spPr>
          <a:xfrm>
            <a:off x="9982199" y="108676"/>
            <a:ext cx="0" cy="1215285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6" name="TextBox 5">
            <a:extLst>
              <a:ext uri="{FF2B5EF4-FFF2-40B4-BE49-F238E27FC236}">
                <a16:creationId xmlns:a16="http://schemas.microsoft.com/office/drawing/2014/main" id="{4D793451-93FD-C1BE-B4FC-E9C51973B9E9}"/>
              </a:ext>
            </a:extLst>
          </p:cNvPr>
          <p:cNvSpPr txBox="1"/>
          <p:nvPr/>
        </p:nvSpPr>
        <p:spPr>
          <a:xfrm>
            <a:off x="3666931" y="1397355"/>
            <a:ext cx="6102220" cy="393928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b="1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Welcome and Introductions</a:t>
            </a: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 (10-15 minutes)</a:t>
            </a:r>
          </a:p>
          <a:p>
            <a:pPr marL="742950" marR="0" lvl="1" indent="-28575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Symbol" panose="05050102010706020507" pitchFamily="18" charset="2"/>
              <a:buChar char=""/>
            </a:pP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How long have you worked in Research Administration? At BU?</a:t>
            </a:r>
          </a:p>
          <a:p>
            <a:pPr marL="742950" marR="0" lvl="1" indent="-28575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Symbol" panose="05050102010706020507" pitchFamily="18" charset="2"/>
              <a:buChar char=""/>
            </a:pP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What areas do you support?</a:t>
            </a:r>
          </a:p>
          <a:p>
            <a:pPr marL="742950" marR="0" lvl="1" indent="-28575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Symbol" panose="05050102010706020507" pitchFamily="18" charset="2"/>
              <a:buChar char=""/>
            </a:pP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What do you enjoy about your work? Challenges?</a:t>
            </a:r>
          </a:p>
          <a:p>
            <a:pPr marL="342900" marR="0" lvl="0" indent="-34290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b="1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Small Breakout rooms</a:t>
            </a: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 (10 minutes)</a:t>
            </a:r>
          </a:p>
          <a:p>
            <a:pPr marL="742950" marR="0" lvl="1" indent="-28575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Symbol" panose="05050102010706020507" pitchFamily="18" charset="2"/>
              <a:buChar char=""/>
            </a:pP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What do you think ACRA’s goals/priorities should be for this year?</a:t>
            </a:r>
          </a:p>
          <a:p>
            <a:pPr marL="742950" marR="0" lvl="1" indent="-28575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Symbol" panose="05050102010706020507" pitchFamily="18" charset="2"/>
              <a:buChar char=""/>
            </a:pP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</a:rPr>
              <a:t>What are your goals/priorities as an ACRA member? </a:t>
            </a:r>
          </a:p>
          <a:p>
            <a:pPr marL="742950" marR="0" lvl="1" indent="-28575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Symbol" panose="05050102010706020507" pitchFamily="18" charset="2"/>
              <a:buChar char=""/>
            </a:pP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What resources do think would be helpful for the research community? Do these already exist or do they need to be developed?</a:t>
            </a:r>
            <a:endParaRPr lang="en-US" dirty="0">
              <a:effectLst/>
              <a:latin typeface="Aptos Display" panose="020B0004020202020204" pitchFamily="34" charset="0"/>
              <a:ea typeface="Calibri" panose="020F0502020204030204" pitchFamily="34" charset="0"/>
            </a:endParaRPr>
          </a:p>
          <a:p>
            <a:pPr marL="342900" marR="0" lvl="0" indent="-34290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b="1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Breakout rooms report out</a:t>
            </a: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 (20 minutes)</a:t>
            </a:r>
            <a:endParaRPr lang="en-US" dirty="0">
              <a:effectLst/>
              <a:latin typeface="Aptos Display" panose="020B0004020202020204" pitchFamily="34" charset="0"/>
              <a:ea typeface="Calibri" panose="020F0502020204030204" pitchFamily="34" charset="0"/>
            </a:endParaRPr>
          </a:p>
          <a:p>
            <a:pPr marL="342900" marR="0" lvl="0" indent="-34290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b="1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DA Forum planning and future ACRA agenda items</a:t>
            </a:r>
            <a:r>
              <a:rPr lang="en-US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 (10 minutes)</a:t>
            </a:r>
            <a:endParaRPr lang="en-US" dirty="0">
              <a:effectLst/>
              <a:latin typeface="Aptos Display" panose="020B0004020202020204" pitchFamily="34" charset="0"/>
              <a:ea typeface="Calibri" panose="020F0502020204030204" pitchFamily="34" charset="0"/>
            </a:endParaRPr>
          </a:p>
          <a:p>
            <a:pPr marL="342900" marR="0" lvl="0" indent="-34290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b="1" dirty="0">
                <a:effectLst/>
                <a:latin typeface="Aptos Display" panose="020B000402020202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Open Discussion </a:t>
            </a:r>
            <a:endParaRPr lang="en-US" dirty="0">
              <a:effectLst/>
              <a:latin typeface="Aptos Display" panose="020B0004020202020204" pitchFamily="34" charset="0"/>
              <a:ea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50463261"/>
      </p:ext>
    </p:extLst>
  </p:cSld>
  <p:clrMapOvr>
    <a:masterClrMapping/>
  </p:clrMapOvr>
  <p:transition spd="slow">
    <p:push dir="u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7">
            <a:extLst>
              <a:ext uri="{FF2B5EF4-FFF2-40B4-BE49-F238E27FC236}">
                <a16:creationId xmlns:a16="http://schemas.microsoft.com/office/drawing/2014/main" id="{20E5C6E4-CC7F-336B-1546-AB3C55AED596}"/>
              </a:ext>
            </a:extLst>
          </p:cNvPr>
          <p:cNvSpPr>
            <a:spLocks noChangeArrowheads="1"/>
          </p:cNvSpPr>
          <p:nvPr/>
        </p:nvSpPr>
        <p:spPr bwMode="auto">
          <a:xfrm>
            <a:off x="-2060575" y="-67627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1pPr>
            <a:lvl2pPr marL="742950" indent="-28575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2pPr>
            <a:lvl3pPr marL="11430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3pPr>
            <a:lvl4pPr marL="16002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4pPr>
            <a:lvl5pPr marL="20574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endParaRPr lang="en-US" altLang="en-US"/>
          </a:p>
        </p:txBody>
      </p:sp>
      <p:sp>
        <p:nvSpPr>
          <p:cNvPr id="7171" name="TextBox 1">
            <a:extLst>
              <a:ext uri="{FF2B5EF4-FFF2-40B4-BE49-F238E27FC236}">
                <a16:creationId xmlns:a16="http://schemas.microsoft.com/office/drawing/2014/main" id="{43C21969-095F-1651-1A0D-1196D928167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299575" y="6216651"/>
            <a:ext cx="18415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1pPr>
            <a:lvl2pPr marL="742950" indent="-28575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2pPr>
            <a:lvl3pPr marL="11430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3pPr>
            <a:lvl4pPr marL="16002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4pPr>
            <a:lvl5pPr marL="20574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endParaRPr lang="en-US" altLang="en-US"/>
          </a:p>
        </p:txBody>
      </p:sp>
      <p:sp>
        <p:nvSpPr>
          <p:cNvPr id="7172" name="TextBox 29">
            <a:extLst>
              <a:ext uri="{FF2B5EF4-FFF2-40B4-BE49-F238E27FC236}">
                <a16:creationId xmlns:a16="http://schemas.microsoft.com/office/drawing/2014/main" id="{7C433A6C-051D-FA7B-EB47-86608C740D5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61294" y="184792"/>
            <a:ext cx="6931025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1pPr>
            <a:lvl2pPr marL="742950" indent="-28575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2pPr>
            <a:lvl3pPr marL="11430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3pPr>
            <a:lvl4pPr marL="16002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4pPr>
            <a:lvl5pPr marL="20574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9pPr>
          </a:lstStyle>
          <a:p>
            <a:pPr algn="ctr">
              <a:spcBef>
                <a:spcPct val="0"/>
              </a:spcBef>
              <a:buClrTx/>
              <a:buFontTx/>
              <a:buNone/>
            </a:pPr>
            <a:r>
              <a:rPr lang="en-US" altLang="en-US" b="1" dirty="0">
                <a:latin typeface="Aptos Display" panose="020B0004020202020204" pitchFamily="34" charset="0"/>
              </a:rPr>
              <a:t>ACRA members</a:t>
            </a:r>
          </a:p>
        </p:txBody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41496983-73B0-FF5B-B7E0-8B84E042D159}"/>
              </a:ext>
            </a:extLst>
          </p:cNvPr>
          <p:cNvGrpSpPr/>
          <p:nvPr/>
        </p:nvGrpSpPr>
        <p:grpSpPr>
          <a:xfrm>
            <a:off x="7047060" y="812469"/>
            <a:ext cx="1595437" cy="2448560"/>
            <a:chOff x="2086314" y="3690627"/>
            <a:chExt cx="1595437" cy="2448560"/>
          </a:xfrm>
        </p:grpSpPr>
        <p:sp>
          <p:nvSpPr>
            <p:cNvPr id="11" name="Rectangle: Rounded Corners 39">
              <a:extLst>
                <a:ext uri="{FF2B5EF4-FFF2-40B4-BE49-F238E27FC236}">
                  <a16:creationId xmlns:a16="http://schemas.microsoft.com/office/drawing/2014/main" id="{F1A868C3-B030-3534-EDF5-96EDED53D00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086314" y="4284987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 dirty="0">
                  <a:latin typeface="Aptos Light" panose="020B0004020202020204" pitchFamily="34" charset="0"/>
                </a:rPr>
                <a:t>Havens Kon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 dirty="0">
                  <a:latin typeface="Aptos Light" panose="020B0004020202020204" pitchFamily="34" charset="0"/>
                </a:rPr>
                <a:t>Assoc Dir, Research Training &amp; Q A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Department of Medicine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School of Medicine</a:t>
              </a:r>
              <a:endParaRPr lang="en-US" dirty="0">
                <a:cs typeface="Arial" panose="020B0604020202020204" pitchFamily="34" charset="0"/>
              </a:endParaRPr>
            </a:p>
          </p:txBody>
        </p:sp>
        <p:pic>
          <p:nvPicPr>
            <p:cNvPr id="15" name="Picture 14" descr="A person smiling at the camera&#10;&#10;Description automatically generated">
              <a:extLst>
                <a:ext uri="{FF2B5EF4-FFF2-40B4-BE49-F238E27FC236}">
                  <a16:creationId xmlns:a16="http://schemas.microsoft.com/office/drawing/2014/main" id="{A0228C47-3456-C57C-ED08-67A5ABE9105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1859" t="8657" r="3252" b="39407"/>
            <a:stretch/>
          </p:blipFill>
          <p:spPr bwMode="auto">
            <a:xfrm>
              <a:off x="2309033" y="3690627"/>
              <a:ext cx="1150398" cy="1188720"/>
            </a:xfrm>
            <a:prstGeom prst="roundRect">
              <a:avLst>
                <a:gd name="adj" fmla="val 5349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3" name="Group 2">
            <a:extLst>
              <a:ext uri="{FF2B5EF4-FFF2-40B4-BE49-F238E27FC236}">
                <a16:creationId xmlns:a16="http://schemas.microsoft.com/office/drawing/2014/main" id="{5282D5BB-F62E-6436-0667-E82C67BD447A}"/>
              </a:ext>
            </a:extLst>
          </p:cNvPr>
          <p:cNvGrpSpPr/>
          <p:nvPr/>
        </p:nvGrpSpPr>
        <p:grpSpPr>
          <a:xfrm>
            <a:off x="51948" y="793916"/>
            <a:ext cx="1595437" cy="2467113"/>
            <a:chOff x="425410" y="1746158"/>
            <a:chExt cx="1595437" cy="2467113"/>
          </a:xfrm>
        </p:grpSpPr>
        <p:sp>
          <p:nvSpPr>
            <p:cNvPr id="2" name="Rectangle: Rounded Corners 39">
              <a:extLst>
                <a:ext uri="{FF2B5EF4-FFF2-40B4-BE49-F238E27FC236}">
                  <a16:creationId xmlns:a16="http://schemas.microsoft.com/office/drawing/2014/main" id="{69C67957-28B1-2CDC-4BD0-ECB7B843F58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25410" y="2359071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Maria Courteau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Senior Research Administrator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sz="1000">
                  <a:latin typeface="Aptos Light"/>
                  <a:ea typeface="Osaka"/>
                </a:rPr>
                <a:t>School of Public Health </a:t>
              </a:r>
              <a:r>
                <a:rPr lang="en-US" altLang="en-US" sz="1000">
                  <a:latin typeface="Aptos Light"/>
                  <a:ea typeface="Osaka"/>
                </a:rPr>
                <a:t>Environmental Health  Administration</a:t>
              </a:r>
            </a:p>
          </p:txBody>
        </p:sp>
        <p:pic>
          <p:nvPicPr>
            <p:cNvPr id="4" name="Picture 3" descr="A person with long hair&#10;&#10;Description automatically generated">
              <a:extLst>
                <a:ext uri="{FF2B5EF4-FFF2-40B4-BE49-F238E27FC236}">
                  <a16:creationId xmlns:a16="http://schemas.microsoft.com/office/drawing/2014/main" id="{FD1ECD37-B664-2E93-4B40-5A1F1A5CA7FD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 bwMode="auto">
            <a:xfrm>
              <a:off x="647644" y="1746158"/>
              <a:ext cx="1150968" cy="1188720"/>
            </a:xfrm>
            <a:prstGeom prst="roundRect">
              <a:avLst>
                <a:gd name="adj" fmla="val 5567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8" name="Group 7">
            <a:extLst>
              <a:ext uri="{FF2B5EF4-FFF2-40B4-BE49-F238E27FC236}">
                <a16:creationId xmlns:a16="http://schemas.microsoft.com/office/drawing/2014/main" id="{6509BAFE-81B7-600A-6717-260B4AF9CD07}"/>
              </a:ext>
            </a:extLst>
          </p:cNvPr>
          <p:cNvGrpSpPr/>
          <p:nvPr/>
        </p:nvGrpSpPr>
        <p:grpSpPr>
          <a:xfrm>
            <a:off x="1800726" y="796009"/>
            <a:ext cx="1595437" cy="2465020"/>
            <a:chOff x="2086314" y="980440"/>
            <a:chExt cx="1595437" cy="2465020"/>
          </a:xfrm>
        </p:grpSpPr>
        <p:sp>
          <p:nvSpPr>
            <p:cNvPr id="5" name="Rectangle: Rounded Corners 39">
              <a:extLst>
                <a:ext uri="{FF2B5EF4-FFF2-40B4-BE49-F238E27FC236}">
                  <a16:creationId xmlns:a16="http://schemas.microsoft.com/office/drawing/2014/main" id="{7AF7C631-69B1-7F49-0134-6F029F083F2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086314" y="1591260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 dirty="0">
                  <a:latin typeface="Aptos Light"/>
                  <a:ea typeface="Osaka"/>
                </a:rPr>
                <a:t>Nozomi Ito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Associate Director of Grants Administration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Photonics Center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 dirty="0">
                <a:latin typeface="Aptos Light" panose="020B0004020202020204" pitchFamily="34" charset="0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 dirty="0">
                <a:latin typeface="Aptos Light" panose="020B0004020202020204" pitchFamily="34" charset="0"/>
              </a:endParaRPr>
            </a:p>
          </p:txBody>
        </p:sp>
        <p:pic>
          <p:nvPicPr>
            <p:cNvPr id="6" name="Picture 5" descr="A person smiling at the camera&#10;&#10;Description automatically generated">
              <a:extLst>
                <a:ext uri="{FF2B5EF4-FFF2-40B4-BE49-F238E27FC236}">
                  <a16:creationId xmlns:a16="http://schemas.microsoft.com/office/drawing/2014/main" id="{C0479967-5382-125A-5830-BFD4E6F5CA9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21772" t="-1" r="19584" b="9224"/>
            <a:stretch/>
          </p:blipFill>
          <p:spPr bwMode="auto">
            <a:xfrm>
              <a:off x="2309033" y="980440"/>
              <a:ext cx="1149997" cy="1188720"/>
            </a:xfrm>
            <a:prstGeom prst="roundRect">
              <a:avLst>
                <a:gd name="adj" fmla="val 5148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0" name="Group 19">
            <a:extLst>
              <a:ext uri="{FF2B5EF4-FFF2-40B4-BE49-F238E27FC236}">
                <a16:creationId xmlns:a16="http://schemas.microsoft.com/office/drawing/2014/main" id="{1D0008CE-792C-CFB3-FBC5-250E32E9A74D}"/>
              </a:ext>
            </a:extLst>
          </p:cNvPr>
          <p:cNvGrpSpPr/>
          <p:nvPr/>
        </p:nvGrpSpPr>
        <p:grpSpPr>
          <a:xfrm>
            <a:off x="3549504" y="798495"/>
            <a:ext cx="1595437" cy="2462534"/>
            <a:chOff x="3903983" y="980440"/>
            <a:chExt cx="1595437" cy="2462534"/>
          </a:xfrm>
        </p:grpSpPr>
        <p:sp>
          <p:nvSpPr>
            <p:cNvPr id="7" name="Rectangle: Rounded Corners 39">
              <a:extLst>
                <a:ext uri="{FF2B5EF4-FFF2-40B4-BE49-F238E27FC236}">
                  <a16:creationId xmlns:a16="http://schemas.microsoft.com/office/drawing/2014/main" id="{58200A6C-C81C-5163-0197-57DC5AF0E8C0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903983" y="1588774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 panose="020B0004020202020204" pitchFamily="34" charset="0"/>
                </a:rPr>
                <a:t>Deirdre James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Financial Administrator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sz="1000">
                  <a:latin typeface="Aptos Light" panose="020B0004020202020204" pitchFamily="34" charset="0"/>
                </a:rPr>
                <a:t>College of Arts and Sciences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Mathematics &amp; Statistics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9" name="Picture 8" descr="A person with blonde hair wearing a green shirt&#10;&#10;Description automatically generated">
              <a:extLst>
                <a:ext uri="{FF2B5EF4-FFF2-40B4-BE49-F238E27FC236}">
                  <a16:creationId xmlns:a16="http://schemas.microsoft.com/office/drawing/2014/main" id="{F84B4E09-1E02-0022-3F4C-4FA3F6BC9B11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l="1" t="1" r="7096" b="3328"/>
            <a:stretch/>
          </p:blipFill>
          <p:spPr bwMode="auto">
            <a:xfrm>
              <a:off x="4126697" y="980440"/>
              <a:ext cx="1150008" cy="1188720"/>
            </a:xfrm>
            <a:prstGeom prst="roundRect">
              <a:avLst>
                <a:gd name="adj" fmla="val 5764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13" name="Group 12">
            <a:extLst>
              <a:ext uri="{FF2B5EF4-FFF2-40B4-BE49-F238E27FC236}">
                <a16:creationId xmlns:a16="http://schemas.microsoft.com/office/drawing/2014/main" id="{D1F05A28-75C0-58F3-7FF4-8C9D66AE2378}"/>
              </a:ext>
            </a:extLst>
          </p:cNvPr>
          <p:cNvGrpSpPr/>
          <p:nvPr/>
        </p:nvGrpSpPr>
        <p:grpSpPr>
          <a:xfrm>
            <a:off x="5298282" y="793916"/>
            <a:ext cx="1595437" cy="2467113"/>
            <a:chOff x="5651726" y="961887"/>
            <a:chExt cx="1595437" cy="2467113"/>
          </a:xfrm>
        </p:grpSpPr>
        <p:sp>
          <p:nvSpPr>
            <p:cNvPr id="10" name="Rectangle: Rounded Corners 39">
              <a:extLst>
                <a:ext uri="{FF2B5EF4-FFF2-40B4-BE49-F238E27FC236}">
                  <a16:creationId xmlns:a16="http://schemas.microsoft.com/office/drawing/2014/main" id="{8DE4C70F-325D-DA70-3DB2-D5EDDE9BF2C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651726" y="1574800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Camille </a:t>
              </a:r>
              <a:r>
                <a:rPr lang="en-US" altLang="en-US" sz="1100" b="1" err="1">
                  <a:latin typeface="Aptos Light"/>
                  <a:ea typeface="Osaka"/>
                </a:rPr>
                <a:t>Kardoos</a:t>
              </a:r>
              <a:r>
                <a:rPr lang="en-US" altLang="en-US" sz="1100" b="1">
                  <a:latin typeface="Aptos Light"/>
                  <a:ea typeface="Osaka"/>
                </a:rPr>
                <a:t>-Micheline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Grants Manager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Hariri Institute 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29" name="Picture 28" descr="A person with long curly hair&#10;&#10;Description automatically generated">
              <a:extLst>
                <a:ext uri="{FF2B5EF4-FFF2-40B4-BE49-F238E27FC236}">
                  <a16:creationId xmlns:a16="http://schemas.microsoft.com/office/drawing/2014/main" id="{B855FB96-E418-C292-6160-0A2844D97EC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/>
            <a:srcRect t="5837" b="18254"/>
            <a:stretch/>
          </p:blipFill>
          <p:spPr bwMode="auto">
            <a:xfrm>
              <a:off x="5874312" y="961887"/>
              <a:ext cx="1150264" cy="1188720"/>
            </a:xfrm>
            <a:prstGeom prst="roundRect">
              <a:avLst>
                <a:gd name="adj" fmla="val 5153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18" name="Group 17">
            <a:extLst>
              <a:ext uri="{FF2B5EF4-FFF2-40B4-BE49-F238E27FC236}">
                <a16:creationId xmlns:a16="http://schemas.microsoft.com/office/drawing/2014/main" id="{1DE8E467-C740-DA26-31EA-7C589882AECC}"/>
              </a:ext>
            </a:extLst>
          </p:cNvPr>
          <p:cNvGrpSpPr/>
          <p:nvPr/>
        </p:nvGrpSpPr>
        <p:grpSpPr>
          <a:xfrm>
            <a:off x="8795838" y="789286"/>
            <a:ext cx="1595437" cy="2471743"/>
            <a:chOff x="3870016" y="3746231"/>
            <a:chExt cx="1595437" cy="2471743"/>
          </a:xfrm>
        </p:grpSpPr>
        <p:sp>
          <p:nvSpPr>
            <p:cNvPr id="14" name="Rectangle: Rounded Corners 39">
              <a:extLst>
                <a:ext uri="{FF2B5EF4-FFF2-40B4-BE49-F238E27FC236}">
                  <a16:creationId xmlns:a16="http://schemas.microsoft.com/office/drawing/2014/main" id="{87481174-AD30-1442-B030-DE9D5444871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870016" y="4363774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Fredric </a:t>
              </a:r>
              <a:r>
                <a:rPr lang="en-US" altLang="en-US" sz="1100" b="1" err="1">
                  <a:latin typeface="Aptos Light"/>
                  <a:ea typeface="Osaka"/>
                </a:rPr>
                <a:t>Majnoun</a:t>
              </a:r>
              <a:endParaRPr lang="en-US" altLang="en-US" sz="1100" b="1">
                <a:latin typeface="Aptos Light"/>
                <a:ea typeface="Osaka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Associate Dean, Research Administration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School of Medicine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endParaRPr lang="en-US" altLang="en-US" sz="1000">
                <a:latin typeface="Aptos Light"/>
                <a:ea typeface="Osaka"/>
              </a:endParaRPr>
            </a:p>
          </p:txBody>
        </p:sp>
        <p:pic>
          <p:nvPicPr>
            <p:cNvPr id="36" name="Picture 35" descr="A person in a suit and tie&#10;&#10;Description automatically generated">
              <a:extLst>
                <a:ext uri="{FF2B5EF4-FFF2-40B4-BE49-F238E27FC236}">
                  <a16:creationId xmlns:a16="http://schemas.microsoft.com/office/drawing/2014/main" id="{A4243421-E1C1-9E8C-9EFF-05E67C5F116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/>
            <a:srcRect l="-1840" t="6715" r="1840" b="19545"/>
            <a:stretch/>
          </p:blipFill>
          <p:spPr bwMode="auto">
            <a:xfrm>
              <a:off x="4092122" y="3746231"/>
              <a:ext cx="1150152" cy="1188720"/>
            </a:xfrm>
            <a:prstGeom prst="roundRect">
              <a:avLst>
                <a:gd name="adj" fmla="val 6185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19" name="Group 18">
            <a:extLst>
              <a:ext uri="{FF2B5EF4-FFF2-40B4-BE49-F238E27FC236}">
                <a16:creationId xmlns:a16="http://schemas.microsoft.com/office/drawing/2014/main" id="{61A09F4F-F075-DCC8-F5CB-B06AF9C58557}"/>
              </a:ext>
            </a:extLst>
          </p:cNvPr>
          <p:cNvGrpSpPr/>
          <p:nvPr/>
        </p:nvGrpSpPr>
        <p:grpSpPr>
          <a:xfrm>
            <a:off x="10544615" y="796009"/>
            <a:ext cx="1595437" cy="2465020"/>
            <a:chOff x="5684893" y="3674167"/>
            <a:chExt cx="1595437" cy="2465020"/>
          </a:xfrm>
        </p:grpSpPr>
        <p:sp>
          <p:nvSpPr>
            <p:cNvPr id="17" name="Rectangle: Rounded Corners 39">
              <a:extLst>
                <a:ext uri="{FF2B5EF4-FFF2-40B4-BE49-F238E27FC236}">
                  <a16:creationId xmlns:a16="http://schemas.microsoft.com/office/drawing/2014/main" id="{7D03E6EF-B9F9-A302-24A8-E25F219962B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684893" y="4284987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 dirty="0">
                  <a:latin typeface="Aptos Light" panose="020B0004020202020204" pitchFamily="34" charset="0"/>
                </a:rPr>
                <a:t>Meenakshi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 dirty="0">
                  <a:latin typeface="Aptos Light" panose="020B0004020202020204" pitchFamily="34" charset="0"/>
                </a:rPr>
                <a:t>Lakshminarayanan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 dirty="0">
                  <a:latin typeface="Aptos Light" panose="020B0004020202020204" pitchFamily="34" charset="0"/>
                </a:rPr>
                <a:t>Administrative Director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 dirty="0">
                  <a:latin typeface="Aptos Light" panose="020B0004020202020204" pitchFamily="34" charset="0"/>
                </a:rPr>
                <a:t>Center for Regenerative Medicine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School of Medicine</a:t>
              </a:r>
              <a:endParaRPr lang="en-US" altLang="en-US" sz="1000" dirty="0">
                <a:latin typeface="Aptos Light" panose="020B0004020202020204" pitchFamily="34" charset="0"/>
              </a:endParaRPr>
            </a:p>
          </p:txBody>
        </p:sp>
        <p:pic>
          <p:nvPicPr>
            <p:cNvPr id="12" name="Picture 11" descr="A person smiling at the camera&#10;&#10;Description automatically generated">
              <a:extLst>
                <a:ext uri="{FF2B5EF4-FFF2-40B4-BE49-F238E27FC236}">
                  <a16:creationId xmlns:a16="http://schemas.microsoft.com/office/drawing/2014/main" id="{70796325-CFA1-66B6-CA18-AF87336DF75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9"/>
            <a:srcRect l="351" t="6718" r="-351" b="13439"/>
            <a:stretch/>
          </p:blipFill>
          <p:spPr bwMode="auto">
            <a:xfrm>
              <a:off x="5907535" y="3674167"/>
              <a:ext cx="1150152" cy="1188720"/>
            </a:xfrm>
            <a:prstGeom prst="roundRect">
              <a:avLst>
                <a:gd name="adj" fmla="val 7023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1" name="Group 20">
            <a:extLst>
              <a:ext uri="{FF2B5EF4-FFF2-40B4-BE49-F238E27FC236}">
                <a16:creationId xmlns:a16="http://schemas.microsoft.com/office/drawing/2014/main" id="{77D64409-43AD-A593-E8BA-CBFCA2DD9D47}"/>
              </a:ext>
            </a:extLst>
          </p:cNvPr>
          <p:cNvGrpSpPr/>
          <p:nvPr/>
        </p:nvGrpSpPr>
        <p:grpSpPr>
          <a:xfrm>
            <a:off x="51948" y="3471266"/>
            <a:ext cx="1595437" cy="2448560"/>
            <a:chOff x="2185019" y="729218"/>
            <a:chExt cx="1595437" cy="2448560"/>
          </a:xfrm>
        </p:grpSpPr>
        <p:sp>
          <p:nvSpPr>
            <p:cNvPr id="22" name="Rectangle: Rounded Corners 39">
              <a:extLst>
                <a:ext uri="{FF2B5EF4-FFF2-40B4-BE49-F238E27FC236}">
                  <a16:creationId xmlns:a16="http://schemas.microsoft.com/office/drawing/2014/main" id="{FF3BCE95-F9D6-6EC6-0578-71D92BA6C00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185019" y="1323578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Mark Peltier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Grants Manager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Electrical &amp; Computer Engineering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sz="1000">
                  <a:latin typeface="Aptos Light"/>
                  <a:ea typeface="Osaka"/>
                </a:rPr>
                <a:t>College of Engineering</a:t>
              </a:r>
              <a:endParaRPr lang="en-US" altLang="en-US" sz="1000">
                <a:latin typeface="Aptos Light"/>
                <a:ea typeface="Osaka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23" name="Picture 22" descr="A person wearing glasses and a purple shirt&#10;&#10;Description automatically generated">
              <a:extLst>
                <a:ext uri="{FF2B5EF4-FFF2-40B4-BE49-F238E27FC236}">
                  <a16:creationId xmlns:a16="http://schemas.microsoft.com/office/drawing/2014/main" id="{EFC4516F-65DD-8D5B-19AA-592B805A344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0"/>
            <a:srcRect l="5073" t="10013" r="4855" b="27907"/>
            <a:stretch/>
          </p:blipFill>
          <p:spPr bwMode="auto">
            <a:xfrm>
              <a:off x="2407605" y="729218"/>
              <a:ext cx="1150264" cy="1188720"/>
            </a:xfrm>
            <a:prstGeom prst="roundRect">
              <a:avLst>
                <a:gd name="adj" fmla="val 4167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4" name="Group 23">
            <a:extLst>
              <a:ext uri="{FF2B5EF4-FFF2-40B4-BE49-F238E27FC236}">
                <a16:creationId xmlns:a16="http://schemas.microsoft.com/office/drawing/2014/main" id="{A2168C6B-FC19-2F08-CDF0-7C37A27EAA78}"/>
              </a:ext>
            </a:extLst>
          </p:cNvPr>
          <p:cNvGrpSpPr/>
          <p:nvPr/>
        </p:nvGrpSpPr>
        <p:grpSpPr>
          <a:xfrm>
            <a:off x="1800726" y="3474638"/>
            <a:ext cx="1595437" cy="2445188"/>
            <a:chOff x="2990851" y="2811833"/>
            <a:chExt cx="1595437" cy="2445188"/>
          </a:xfrm>
        </p:grpSpPr>
        <p:sp>
          <p:nvSpPr>
            <p:cNvPr id="25" name="Rectangle: Rounded Corners 39">
              <a:extLst>
                <a:ext uri="{FF2B5EF4-FFF2-40B4-BE49-F238E27FC236}">
                  <a16:creationId xmlns:a16="http://schemas.microsoft.com/office/drawing/2014/main" id="{2D351F0B-AF26-01D3-A149-883830FFF204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990851" y="3402821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 panose="020B0004020202020204" pitchFamily="34" charset="0"/>
                </a:rPr>
                <a:t>Cathleen Prata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Senior Research Administrator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sz="1000">
                  <a:latin typeface="Aptos Light" panose="020B0004020202020204" pitchFamily="34" charset="0"/>
                </a:rPr>
                <a:t>School of Public Health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Epidemiology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26" name="Picture 25" descr="A person smiling at the camera&#10;&#10;Description automatically generated">
              <a:extLst>
                <a:ext uri="{FF2B5EF4-FFF2-40B4-BE49-F238E27FC236}">
                  <a16:creationId xmlns:a16="http://schemas.microsoft.com/office/drawing/2014/main" id="{A8E9088C-2300-E051-99E4-E49BD973A3A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1"/>
            <a:srcRect l="2645" t="5176" r="6420" b="859"/>
            <a:stretch/>
          </p:blipFill>
          <p:spPr bwMode="auto">
            <a:xfrm>
              <a:off x="3208385" y="2811833"/>
              <a:ext cx="1149743" cy="1188720"/>
            </a:xfrm>
            <a:prstGeom prst="roundRect">
              <a:avLst>
                <a:gd name="adj" fmla="val 6942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7" name="Group 26">
            <a:extLst>
              <a:ext uri="{FF2B5EF4-FFF2-40B4-BE49-F238E27FC236}">
                <a16:creationId xmlns:a16="http://schemas.microsoft.com/office/drawing/2014/main" id="{794F4A0C-D13E-2B19-1206-983EB66775D7}"/>
              </a:ext>
            </a:extLst>
          </p:cNvPr>
          <p:cNvGrpSpPr/>
          <p:nvPr/>
        </p:nvGrpSpPr>
        <p:grpSpPr>
          <a:xfrm>
            <a:off x="3549504" y="3474638"/>
            <a:ext cx="1595437" cy="2445188"/>
            <a:chOff x="6207387" y="983812"/>
            <a:chExt cx="1595437" cy="2445188"/>
          </a:xfrm>
        </p:grpSpPr>
        <p:sp>
          <p:nvSpPr>
            <p:cNvPr id="28" name="Rectangle: Rounded Corners 39">
              <a:extLst>
                <a:ext uri="{FF2B5EF4-FFF2-40B4-BE49-F238E27FC236}">
                  <a16:creationId xmlns:a16="http://schemas.microsoft.com/office/drawing/2014/main" id="{6B32E5FF-813B-CE18-82DC-00F72EC236D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207387" y="1574800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Victoria Puyat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Associate Director Finance And Administration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Global Development Policy Center</a:t>
              </a:r>
            </a:p>
          </p:txBody>
        </p:sp>
        <p:pic>
          <p:nvPicPr>
            <p:cNvPr id="30" name="Picture 29" descr="A person in a red and black patterned shirt&#10;&#10;Description automatically generated">
              <a:extLst>
                <a:ext uri="{FF2B5EF4-FFF2-40B4-BE49-F238E27FC236}">
                  <a16:creationId xmlns:a16="http://schemas.microsoft.com/office/drawing/2014/main" id="{2369A8DA-126A-CE1E-6E62-4662A22C2C8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/>
            <a:srcRect l="1085" t="320" r="3417" b="25281"/>
            <a:stretch/>
          </p:blipFill>
          <p:spPr bwMode="auto">
            <a:xfrm>
              <a:off x="6430143" y="983812"/>
              <a:ext cx="1149924" cy="1188720"/>
            </a:xfrm>
            <a:prstGeom prst="roundRect">
              <a:avLst>
                <a:gd name="adj" fmla="val 4167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31" name="Group 30">
            <a:extLst>
              <a:ext uri="{FF2B5EF4-FFF2-40B4-BE49-F238E27FC236}">
                <a16:creationId xmlns:a16="http://schemas.microsoft.com/office/drawing/2014/main" id="{778D2C9E-C586-4428-1031-E4F8E3084BC0}"/>
              </a:ext>
            </a:extLst>
          </p:cNvPr>
          <p:cNvGrpSpPr/>
          <p:nvPr/>
        </p:nvGrpSpPr>
        <p:grpSpPr>
          <a:xfrm>
            <a:off x="5298282" y="3471266"/>
            <a:ext cx="1595437" cy="2448560"/>
            <a:chOff x="276034" y="3494282"/>
            <a:chExt cx="1595437" cy="2448560"/>
          </a:xfrm>
        </p:grpSpPr>
        <p:sp>
          <p:nvSpPr>
            <p:cNvPr id="32" name="Rectangle: Rounded Corners 39">
              <a:extLst>
                <a:ext uri="{FF2B5EF4-FFF2-40B4-BE49-F238E27FC236}">
                  <a16:creationId xmlns:a16="http://schemas.microsoft.com/office/drawing/2014/main" id="{4F3DA766-AD81-F4BA-6A6A-38CF583B9B8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76034" y="4088642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 panose="020B0004020202020204" pitchFamily="34" charset="0"/>
                </a:rPr>
                <a:t>Erin Reynolds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Assistant Director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sz="1000">
                  <a:latin typeface="Aptos Light" panose="020B0004020202020204" pitchFamily="34" charset="0"/>
                </a:rPr>
                <a:t>College of Arts and Sciences</a:t>
              </a:r>
              <a:r>
                <a:rPr lang="en-US" altLang="en-US" sz="1000">
                  <a:latin typeface="Aptos Light" panose="020B0004020202020204" pitchFamily="34" charset="0"/>
                </a:rPr>
                <a:t> 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Space Physics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33" name="Picture 32" descr="A person with long brown hair wearing a necklace&#10;&#10;Description automatically generated">
              <a:extLst>
                <a:ext uri="{FF2B5EF4-FFF2-40B4-BE49-F238E27FC236}">
                  <a16:creationId xmlns:a16="http://schemas.microsoft.com/office/drawing/2014/main" id="{BC9B7181-B6BD-101A-C66A-DD802AB4ACF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3"/>
            <a:srcRect t="8308" b="33561"/>
            <a:stretch/>
          </p:blipFill>
          <p:spPr bwMode="auto">
            <a:xfrm>
              <a:off x="498236" y="3494282"/>
              <a:ext cx="1151032" cy="1188720"/>
            </a:xfrm>
            <a:prstGeom prst="roundRect">
              <a:avLst>
                <a:gd name="adj" fmla="val 5556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34" name="Group 33">
            <a:extLst>
              <a:ext uri="{FF2B5EF4-FFF2-40B4-BE49-F238E27FC236}">
                <a16:creationId xmlns:a16="http://schemas.microsoft.com/office/drawing/2014/main" id="{DF59F126-5A90-31AE-FECA-DCFD82EAF3D5}"/>
              </a:ext>
            </a:extLst>
          </p:cNvPr>
          <p:cNvGrpSpPr/>
          <p:nvPr/>
        </p:nvGrpSpPr>
        <p:grpSpPr>
          <a:xfrm>
            <a:off x="7047060" y="3466930"/>
            <a:ext cx="1595437" cy="2452896"/>
            <a:chOff x="2275448" y="3494282"/>
            <a:chExt cx="1595437" cy="2452896"/>
          </a:xfrm>
        </p:grpSpPr>
        <p:sp>
          <p:nvSpPr>
            <p:cNvPr id="35" name="Rectangle: Rounded Corners 39">
              <a:extLst>
                <a:ext uri="{FF2B5EF4-FFF2-40B4-BE49-F238E27FC236}">
                  <a16:creationId xmlns:a16="http://schemas.microsoft.com/office/drawing/2014/main" id="{3B2D552D-731B-DC69-C38D-90EFDD5E1C0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275448" y="4092978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 panose="020B0004020202020204" pitchFamily="34" charset="0"/>
                </a:rPr>
                <a:t>Avani Sudhakar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Department Administrator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sz="1000">
                  <a:latin typeface="Aptos Light" panose="020B0004020202020204" pitchFamily="34" charset="0"/>
                </a:rPr>
                <a:t>College of Arts and Sciences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Political Science</a:t>
              </a:r>
            </a:p>
          </p:txBody>
        </p:sp>
        <p:pic>
          <p:nvPicPr>
            <p:cNvPr id="37" name="Picture 36" descr="A person with glasses smiling&#10;&#10;Description automatically generated">
              <a:extLst>
                <a:ext uri="{FF2B5EF4-FFF2-40B4-BE49-F238E27FC236}">
                  <a16:creationId xmlns:a16="http://schemas.microsoft.com/office/drawing/2014/main" id="{F56D896A-F0D0-C270-91B9-2C9FC4ACB38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4"/>
            <a:srcRect l="293" t="10097" r="-1682" b="28751"/>
            <a:stretch/>
          </p:blipFill>
          <p:spPr bwMode="auto">
            <a:xfrm>
              <a:off x="2503162" y="3494282"/>
              <a:ext cx="1150188" cy="1188720"/>
            </a:xfrm>
            <a:prstGeom prst="roundRect">
              <a:avLst>
                <a:gd name="adj" fmla="val 7639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38" name="Group 37">
            <a:extLst>
              <a:ext uri="{FF2B5EF4-FFF2-40B4-BE49-F238E27FC236}">
                <a16:creationId xmlns:a16="http://schemas.microsoft.com/office/drawing/2014/main" id="{376F2529-D768-1A0A-4C82-55CA077C0B5B}"/>
              </a:ext>
            </a:extLst>
          </p:cNvPr>
          <p:cNvGrpSpPr/>
          <p:nvPr/>
        </p:nvGrpSpPr>
        <p:grpSpPr>
          <a:xfrm>
            <a:off x="8795838" y="3474638"/>
            <a:ext cx="1595437" cy="2445188"/>
            <a:chOff x="4206494" y="3502222"/>
            <a:chExt cx="1595437" cy="2445188"/>
          </a:xfrm>
        </p:grpSpPr>
        <p:sp>
          <p:nvSpPr>
            <p:cNvPr id="39" name="Rectangle: Rounded Corners 39">
              <a:extLst>
                <a:ext uri="{FF2B5EF4-FFF2-40B4-BE49-F238E27FC236}">
                  <a16:creationId xmlns:a16="http://schemas.microsoft.com/office/drawing/2014/main" id="{302929EF-88BC-BE7A-DD9C-A5833BA14DF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206494" y="4093210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Matthew Sullivan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Assistant Dean Administration &amp; Finance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Wheelock College of Education and Human Development</a:t>
              </a: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40" name="Picture 39" descr="A person in a blue shirt&#10;&#10;Description automatically generated">
              <a:extLst>
                <a:ext uri="{FF2B5EF4-FFF2-40B4-BE49-F238E27FC236}">
                  <a16:creationId xmlns:a16="http://schemas.microsoft.com/office/drawing/2014/main" id="{DC98FAC4-5B65-D14B-530A-B0DD02BD5E1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5"/>
            <a:srcRect t="10968" r="1535" b="17493"/>
            <a:stretch/>
          </p:blipFill>
          <p:spPr bwMode="auto">
            <a:xfrm>
              <a:off x="4429080" y="3502222"/>
              <a:ext cx="1150263" cy="1188720"/>
            </a:xfrm>
            <a:prstGeom prst="roundRect">
              <a:avLst>
                <a:gd name="adj" fmla="val 6250"/>
              </a:avLst>
            </a:prstGeom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41" name="Group 40">
            <a:extLst>
              <a:ext uri="{FF2B5EF4-FFF2-40B4-BE49-F238E27FC236}">
                <a16:creationId xmlns:a16="http://schemas.microsoft.com/office/drawing/2014/main" id="{C935B101-E755-ECF6-DCCF-311D5A4212A2}"/>
              </a:ext>
            </a:extLst>
          </p:cNvPr>
          <p:cNvGrpSpPr/>
          <p:nvPr/>
        </p:nvGrpSpPr>
        <p:grpSpPr>
          <a:xfrm>
            <a:off x="10544615" y="3474638"/>
            <a:ext cx="1595437" cy="2445188"/>
            <a:chOff x="6176803" y="3442414"/>
            <a:chExt cx="1595437" cy="2445188"/>
          </a:xfrm>
        </p:grpSpPr>
        <p:sp>
          <p:nvSpPr>
            <p:cNvPr id="42" name="Rectangle: Rounded Corners 39">
              <a:extLst>
                <a:ext uri="{FF2B5EF4-FFF2-40B4-BE49-F238E27FC236}">
                  <a16:creationId xmlns:a16="http://schemas.microsoft.com/office/drawing/2014/main" id="{A707AE50-713D-4DC5-639D-4E6EE0812CE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176803" y="4033402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 panose="020B0004020202020204" pitchFamily="34" charset="0"/>
                </a:rPr>
                <a:t>Katie Walker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Director, Finance &amp; Administration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Sargent College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 Center for Psychiatric Rehab</a:t>
              </a:r>
              <a:endParaRPr lang="en-US"/>
            </a:p>
          </p:txBody>
        </p:sp>
        <p:grpSp>
          <p:nvGrpSpPr>
            <p:cNvPr id="43" name="Group 42">
              <a:extLst>
                <a:ext uri="{FF2B5EF4-FFF2-40B4-BE49-F238E27FC236}">
                  <a16:creationId xmlns:a16="http://schemas.microsoft.com/office/drawing/2014/main" id="{98BAB3B4-E368-FB91-DEFF-358149831505}"/>
                </a:ext>
              </a:extLst>
            </p:cNvPr>
            <p:cNvGrpSpPr/>
            <p:nvPr/>
          </p:nvGrpSpPr>
          <p:grpSpPr>
            <a:xfrm>
              <a:off x="6404349" y="3442414"/>
              <a:ext cx="1152144" cy="1188720"/>
              <a:chOff x="7417352" y="3388242"/>
              <a:chExt cx="1152144" cy="1188720"/>
            </a:xfrm>
          </p:grpSpPr>
          <p:sp>
            <p:nvSpPr>
              <p:cNvPr id="44" name="Rectangle: Rounded Corners 43">
                <a:extLst>
                  <a:ext uri="{FF2B5EF4-FFF2-40B4-BE49-F238E27FC236}">
                    <a16:creationId xmlns:a16="http://schemas.microsoft.com/office/drawing/2014/main" id="{95B6232E-1C18-4872-6E1F-14DFACC7B0D5}"/>
                  </a:ext>
                </a:extLst>
              </p:cNvPr>
              <p:cNvSpPr/>
              <p:nvPr/>
            </p:nvSpPr>
            <p:spPr bwMode="auto">
              <a:xfrm>
                <a:off x="7417352" y="3388242"/>
                <a:ext cx="1152144" cy="1188720"/>
              </a:xfrm>
              <a:prstGeom prst="roundRect">
                <a:avLst>
                  <a:gd name="adj" fmla="val 5556"/>
                </a:avLst>
              </a:prstGeom>
              <a:solidFill>
                <a:schemeClr val="accent1"/>
              </a:solidFill>
              <a:ln w="9525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eaLnBrk="0" fontAlgn="base" hangingPunct="0">
                  <a:spcBef>
                    <a:spcPct val="0"/>
                  </a:spcBef>
                  <a:spcAft>
                    <a:spcPct val="0"/>
                  </a:spcAft>
                </a:pPr>
                <a:endParaRPr lang="en-US" sz="2400">
                  <a:solidFill>
                    <a:schemeClr val="tx1"/>
                  </a:solidFill>
                  <a:latin typeface="Arial" charset="0"/>
                  <a:ea typeface="Osaka" charset="0"/>
                </a:endParaRPr>
              </a:p>
            </p:txBody>
          </p:sp>
          <p:pic>
            <p:nvPicPr>
              <p:cNvPr id="45" name="Graphic 44" descr="User outline">
                <a:extLst>
                  <a:ext uri="{FF2B5EF4-FFF2-40B4-BE49-F238E27FC236}">
                    <a16:creationId xmlns:a16="http://schemas.microsoft.com/office/drawing/2014/main" id="{B94BB1F3-F3AA-0697-CEC4-236FE3494F33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6">
                <a:extLst>
                  <a:ext uri="{96DAC541-7B7A-43D3-8B79-37D633B846F1}">
                    <asvg:svgBlip xmlns:asvg="http://schemas.microsoft.com/office/drawing/2016/SVG/main" r:embed="rId17"/>
                  </a:ext>
                </a:extLst>
              </a:blip>
              <a:stretch>
                <a:fillRect/>
              </a:stretch>
            </p:blipFill>
            <p:spPr>
              <a:xfrm>
                <a:off x="7463841" y="3514249"/>
                <a:ext cx="1056322" cy="1056322"/>
              </a:xfrm>
              <a:prstGeom prst="rect">
                <a:avLst/>
              </a:prstGeom>
            </p:spPr>
          </p:pic>
        </p:grpSp>
      </p:grpSp>
    </p:spTree>
    <p:extLst>
      <p:ext uri="{BB962C8B-B14F-4D97-AF65-F5344CB8AC3E}">
        <p14:creationId xmlns:p14="http://schemas.microsoft.com/office/powerpoint/2010/main" val="2731633311"/>
      </p:ext>
    </p:extLst>
  </p:cSld>
  <p:clrMapOvr>
    <a:masterClrMapping/>
  </p:clrMapOvr>
  <p:transition spd="slow">
    <p:push dir="u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4578" name="Group 31">
            <a:extLst>
              <a:ext uri="{FF2B5EF4-FFF2-40B4-BE49-F238E27FC236}">
                <a16:creationId xmlns:a16="http://schemas.microsoft.com/office/drawing/2014/main" id="{48440D0F-80BC-F330-7420-D6CFE7DC1A4A}"/>
              </a:ext>
            </a:extLst>
          </p:cNvPr>
          <p:cNvGrpSpPr>
            <a:grpSpLocks/>
          </p:cNvGrpSpPr>
          <p:nvPr/>
        </p:nvGrpSpPr>
        <p:grpSpPr bwMode="auto">
          <a:xfrm>
            <a:off x="8234977" y="940874"/>
            <a:ext cx="1595438" cy="2488125"/>
            <a:chOff x="3651444" y="3771435"/>
            <a:chExt cx="1416897" cy="2248365"/>
          </a:xfrm>
        </p:grpSpPr>
        <p:sp>
          <p:nvSpPr>
            <p:cNvPr id="24609" name="Rectangle: Rounded Corners 28">
              <a:extLst>
                <a:ext uri="{FF2B5EF4-FFF2-40B4-BE49-F238E27FC236}">
                  <a16:creationId xmlns:a16="http://schemas.microsoft.com/office/drawing/2014/main" id="{9B8A7DB7-3E77-52C0-101F-185262F3301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651444" y="4342840"/>
              <a:ext cx="1416897" cy="167696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Renna Lilly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Assistant Vice President Pre-Award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Sponsored Programs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6" name="Picture 5" descr="A person smiling for a picture&#10;&#10;Description automatically generated">
              <a:extLst>
                <a:ext uri="{FF2B5EF4-FFF2-40B4-BE49-F238E27FC236}">
                  <a16:creationId xmlns:a16="http://schemas.microsoft.com/office/drawing/2014/main" id="{D9BFCE19-9CB7-AC85-1EF9-5F54B66F2C3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1845" t="3605" r="4073"/>
            <a:stretch/>
          </p:blipFill>
          <p:spPr>
            <a:xfrm>
              <a:off x="3807850" y="3771435"/>
              <a:ext cx="1115574" cy="1142999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24579" name="Rectangle 4">
            <a:extLst>
              <a:ext uri="{FF2B5EF4-FFF2-40B4-BE49-F238E27FC236}">
                <a16:creationId xmlns:a16="http://schemas.microsoft.com/office/drawing/2014/main" id="{A064BBEA-FABC-C580-4B1A-A3DABB1EA18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-230832"/>
            <a:ext cx="184731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1pPr>
            <a:lvl2pPr marL="742950" indent="-28575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2pPr>
            <a:lvl3pPr marL="11430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3pPr>
            <a:lvl4pPr marL="16002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4pPr>
            <a:lvl5pPr marL="20574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endParaRPr lang="en-US" altLang="en-US"/>
          </a:p>
        </p:txBody>
      </p:sp>
      <p:grpSp>
        <p:nvGrpSpPr>
          <p:cNvPr id="24580" name="Group 37">
            <a:extLst>
              <a:ext uri="{FF2B5EF4-FFF2-40B4-BE49-F238E27FC236}">
                <a16:creationId xmlns:a16="http://schemas.microsoft.com/office/drawing/2014/main" id="{2A3B133A-22D2-ACDE-9D70-9449593172F2}"/>
              </a:ext>
            </a:extLst>
          </p:cNvPr>
          <p:cNvGrpSpPr>
            <a:grpSpLocks/>
          </p:cNvGrpSpPr>
          <p:nvPr/>
        </p:nvGrpSpPr>
        <p:grpSpPr bwMode="auto">
          <a:xfrm>
            <a:off x="6276045" y="941388"/>
            <a:ext cx="1595437" cy="2487612"/>
            <a:chOff x="435032" y="3124200"/>
            <a:chExt cx="1416897" cy="2247901"/>
          </a:xfrm>
        </p:grpSpPr>
        <p:sp>
          <p:nvSpPr>
            <p:cNvPr id="24607" name="Rectangle: Rounded Corners 30">
              <a:extLst>
                <a:ext uri="{FF2B5EF4-FFF2-40B4-BE49-F238E27FC236}">
                  <a16:creationId xmlns:a16="http://schemas.microsoft.com/office/drawing/2014/main" id="{1D6B58F0-C45B-757E-123A-14B5B06BB39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35032" y="3695141"/>
              <a:ext cx="1416897" cy="167696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 panose="020B0004020202020204" pitchFamily="34" charset="0"/>
                </a:rPr>
                <a:t>Valerie LeBrun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Director, Grants &amp; Finance Shared Services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Sponsored Programs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44035" name="Picture 1">
              <a:extLst>
                <a:ext uri="{FF2B5EF4-FFF2-40B4-BE49-F238E27FC236}">
                  <a16:creationId xmlns:a16="http://schemas.microsoft.com/office/drawing/2014/main" id="{5A421131-E0D2-249A-EB5D-EF3B7E397110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 r:link="rId4"/>
            <a:srcRect l="440" t="14311" r="7704" b="29416"/>
            <a:stretch>
              <a:fillRect/>
            </a:stretch>
          </p:blipFill>
          <p:spPr bwMode="auto">
            <a:xfrm>
              <a:off x="585693" y="3124200"/>
              <a:ext cx="1115574" cy="1142999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24581" name="Rectangle 6">
            <a:extLst>
              <a:ext uri="{FF2B5EF4-FFF2-40B4-BE49-F238E27FC236}">
                <a16:creationId xmlns:a16="http://schemas.microsoft.com/office/drawing/2014/main" id="{6A23001A-BDF7-6092-E76A-82ABBE0F20C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-207813"/>
            <a:ext cx="4876800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1pPr>
            <a:lvl2pPr marL="742950" indent="-28575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2pPr>
            <a:lvl3pPr marL="11430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3pPr>
            <a:lvl4pPr marL="16002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4pPr>
            <a:lvl5pPr marL="20574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endParaRPr lang="en-US" altLang="en-US"/>
          </a:p>
        </p:txBody>
      </p:sp>
      <p:grpSp>
        <p:nvGrpSpPr>
          <p:cNvPr id="24582" name="Group 36">
            <a:extLst>
              <a:ext uri="{FF2B5EF4-FFF2-40B4-BE49-F238E27FC236}">
                <a16:creationId xmlns:a16="http://schemas.microsoft.com/office/drawing/2014/main" id="{1BD95912-C0A6-E220-E6AC-96BAF1F3DD00}"/>
              </a:ext>
            </a:extLst>
          </p:cNvPr>
          <p:cNvGrpSpPr>
            <a:grpSpLocks/>
          </p:cNvGrpSpPr>
          <p:nvPr/>
        </p:nvGrpSpPr>
        <p:grpSpPr bwMode="auto">
          <a:xfrm>
            <a:off x="397660" y="940874"/>
            <a:ext cx="1595437" cy="2488126"/>
            <a:chOff x="435737" y="717555"/>
            <a:chExt cx="1416897" cy="2248736"/>
          </a:xfrm>
        </p:grpSpPr>
        <p:sp>
          <p:nvSpPr>
            <p:cNvPr id="24605" name="Rectangle: Rounded Corners 34">
              <a:extLst>
                <a:ext uri="{FF2B5EF4-FFF2-40B4-BE49-F238E27FC236}">
                  <a16:creationId xmlns:a16="http://schemas.microsoft.com/office/drawing/2014/main" id="{5879BC5E-6665-6508-EE56-8B71079C1601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35737" y="1290489"/>
              <a:ext cx="1416897" cy="1675802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 dirty="0">
                  <a:latin typeface="Aptos Light"/>
                  <a:ea typeface="Osaka"/>
                </a:rPr>
                <a:t>Diane Baldwin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Associate Vice President  Sponsored Programs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 dirty="0">
                <a:latin typeface="Aptos Light" panose="020B0004020202020204" pitchFamily="34" charset="0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 dirty="0">
                <a:latin typeface="Aptos Light" panose="020B0004020202020204" pitchFamily="34" charset="0"/>
              </a:endParaRPr>
            </a:p>
          </p:txBody>
        </p:sp>
        <p:pic>
          <p:nvPicPr>
            <p:cNvPr id="44037" name="Picture 5">
              <a:extLst>
                <a:ext uri="{FF2B5EF4-FFF2-40B4-BE49-F238E27FC236}">
                  <a16:creationId xmlns:a16="http://schemas.microsoft.com/office/drawing/2014/main" id="{26C99637-7FFC-6666-08D1-010217FF659A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5" r:link="rId6"/>
            <a:srcRect l="2376" t="13645" r="-856" b="10680"/>
            <a:stretch>
              <a:fillRect/>
            </a:stretch>
          </p:blipFill>
          <p:spPr bwMode="auto">
            <a:xfrm>
              <a:off x="585089" y="717555"/>
              <a:ext cx="1115574" cy="1143000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" name="Group 1">
            <a:extLst>
              <a:ext uri="{FF2B5EF4-FFF2-40B4-BE49-F238E27FC236}">
                <a16:creationId xmlns:a16="http://schemas.microsoft.com/office/drawing/2014/main" id="{49FF82EE-3E62-C5EB-BD4A-86234F088D26}"/>
              </a:ext>
            </a:extLst>
          </p:cNvPr>
          <p:cNvGrpSpPr/>
          <p:nvPr/>
        </p:nvGrpSpPr>
        <p:grpSpPr>
          <a:xfrm>
            <a:off x="10193910" y="942975"/>
            <a:ext cx="1595437" cy="2486025"/>
            <a:chOff x="309563" y="3562350"/>
            <a:chExt cx="1595437" cy="2486025"/>
          </a:xfrm>
        </p:grpSpPr>
        <p:sp>
          <p:nvSpPr>
            <p:cNvPr id="24595" name="Rectangle: Rounded Corners 29">
              <a:extLst>
                <a:ext uri="{FF2B5EF4-FFF2-40B4-BE49-F238E27FC236}">
                  <a16:creationId xmlns:a16="http://schemas.microsoft.com/office/drawing/2014/main" id="{CFA1CC13-7698-773B-8A1D-B19F5BEA281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09563" y="4194175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Ryan Russell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Executive Director Research Intelligence and Operations,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Sponsored Programs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21" name="Picture 20" descr="A person in a suit&#10;&#10;Description automatically generated">
              <a:extLst>
                <a:ext uri="{FF2B5EF4-FFF2-40B4-BE49-F238E27FC236}">
                  <a16:creationId xmlns:a16="http://schemas.microsoft.com/office/drawing/2014/main" id="{1646C5B1-E8FB-2458-43E3-E9776E10BB1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/>
            <a:srcRect l="1" r="2428" b="30"/>
            <a:stretch/>
          </p:blipFill>
          <p:spPr bwMode="auto">
            <a:xfrm>
              <a:off x="485677" y="3562350"/>
              <a:ext cx="1256145" cy="1264081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24588" name="TextBox 22">
            <a:extLst>
              <a:ext uri="{FF2B5EF4-FFF2-40B4-BE49-F238E27FC236}">
                <a16:creationId xmlns:a16="http://schemas.microsoft.com/office/drawing/2014/main" id="{65019112-8F93-E90F-F244-F65434AAA48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14800" y="176775"/>
            <a:ext cx="39624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1pPr>
            <a:lvl2pPr marL="742950" indent="-28575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2pPr>
            <a:lvl3pPr marL="11430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3pPr>
            <a:lvl4pPr marL="16002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4pPr>
            <a:lvl5pPr marL="2057400" indent="-228600">
              <a:spcBef>
                <a:spcPct val="20000"/>
              </a:spcBef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75B4"/>
              </a:buClr>
              <a:buFont typeface="Wingdings" panose="05000000000000000000" pitchFamily="2" charset="2"/>
              <a:buChar char="§"/>
              <a:defRPr>
                <a:solidFill>
                  <a:schemeClr val="tx1"/>
                </a:solidFill>
                <a:latin typeface="Arial" panose="020B0604020202020204" pitchFamily="34" charset="0"/>
                <a:ea typeface="Osaka" pitchFamily="-64" charset="-128"/>
              </a:defRPr>
            </a:lvl9pPr>
          </a:lstStyle>
          <a:p>
            <a:pPr algn="ctr">
              <a:spcBef>
                <a:spcPct val="0"/>
              </a:spcBef>
              <a:buClrTx/>
              <a:buFontTx/>
              <a:buNone/>
            </a:pPr>
            <a:r>
              <a:rPr lang="en-US" altLang="en-US" b="1" dirty="0">
                <a:latin typeface="Aptos Display" panose="020B0004020202020204" pitchFamily="34" charset="0"/>
              </a:rPr>
              <a:t>Central Representatives</a:t>
            </a:r>
          </a:p>
        </p:txBody>
      </p:sp>
      <p:grpSp>
        <p:nvGrpSpPr>
          <p:cNvPr id="24589" name="Group 38">
            <a:extLst>
              <a:ext uri="{FF2B5EF4-FFF2-40B4-BE49-F238E27FC236}">
                <a16:creationId xmlns:a16="http://schemas.microsoft.com/office/drawing/2014/main" id="{36D29692-CAED-127E-D3C5-5A62A3068AE0}"/>
              </a:ext>
            </a:extLst>
          </p:cNvPr>
          <p:cNvGrpSpPr>
            <a:grpSpLocks/>
          </p:cNvGrpSpPr>
          <p:nvPr/>
        </p:nvGrpSpPr>
        <p:grpSpPr bwMode="auto">
          <a:xfrm>
            <a:off x="2356592" y="940874"/>
            <a:ext cx="1595438" cy="2488125"/>
            <a:chOff x="2002591" y="3123736"/>
            <a:chExt cx="1416897" cy="2248364"/>
          </a:xfrm>
        </p:grpSpPr>
        <p:sp>
          <p:nvSpPr>
            <p:cNvPr id="24593" name="Rectangle: Rounded Corners 25">
              <a:extLst>
                <a:ext uri="{FF2B5EF4-FFF2-40B4-BE49-F238E27FC236}">
                  <a16:creationId xmlns:a16="http://schemas.microsoft.com/office/drawing/2014/main" id="{D907BA11-3F62-F08D-0435-C472485E71B1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002591" y="3695141"/>
              <a:ext cx="1416897" cy="1676959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Melissa Doub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Senior Grants and Finance Administrator</a:t>
              </a:r>
              <a:endParaRPr lang="en-US" altLang="en-US" sz="1000">
                <a:latin typeface="Aptos Light" panose="020B0004020202020204" pitchFamily="34" charset="0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Shared Services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Sponsored Programs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/>
                <a:ea typeface="Osaka"/>
              </a:endParaRPr>
            </a:p>
          </p:txBody>
        </p:sp>
        <p:pic>
          <p:nvPicPr>
            <p:cNvPr id="44033" name="x_Picture 1">
              <a:extLst>
                <a:ext uri="{FF2B5EF4-FFF2-40B4-BE49-F238E27FC236}">
                  <a16:creationId xmlns:a16="http://schemas.microsoft.com/office/drawing/2014/main" id="{71954810-39F4-6344-EFE8-947834DCA63A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8" r:link="rId9"/>
            <a:srcRect l="-408" t="11331" r="5413" b="18409"/>
            <a:stretch>
              <a:fillRect/>
            </a:stretch>
          </p:blipFill>
          <p:spPr bwMode="auto">
            <a:xfrm>
              <a:off x="2162771" y="3123736"/>
              <a:ext cx="1115574" cy="1142999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4590" name="Group 27">
            <a:extLst>
              <a:ext uri="{FF2B5EF4-FFF2-40B4-BE49-F238E27FC236}">
                <a16:creationId xmlns:a16="http://schemas.microsoft.com/office/drawing/2014/main" id="{59A9DC4F-3AC0-06A3-4339-16353BFD4A47}"/>
              </a:ext>
            </a:extLst>
          </p:cNvPr>
          <p:cNvGrpSpPr>
            <a:grpSpLocks/>
          </p:cNvGrpSpPr>
          <p:nvPr/>
        </p:nvGrpSpPr>
        <p:grpSpPr bwMode="auto">
          <a:xfrm>
            <a:off x="4315525" y="940877"/>
            <a:ext cx="1597025" cy="2488124"/>
            <a:chOff x="2075321" y="3784640"/>
            <a:chExt cx="1416897" cy="2248736"/>
          </a:xfrm>
        </p:grpSpPr>
        <p:sp>
          <p:nvSpPr>
            <p:cNvPr id="24591" name="Rectangle: Rounded Corners 23">
              <a:extLst>
                <a:ext uri="{FF2B5EF4-FFF2-40B4-BE49-F238E27FC236}">
                  <a16:creationId xmlns:a16="http://schemas.microsoft.com/office/drawing/2014/main" id="{BD262756-52DA-646A-A534-CD55AED39D2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075321" y="4357572"/>
              <a:ext cx="1416897" cy="1675804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Rachelle Joseph</a:t>
              </a:r>
            </a:p>
            <a:p>
              <a:pPr algn="ctr">
                <a:spcBef>
                  <a:spcPct val="0"/>
                </a:spcBef>
                <a:buClr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Assistant Vice President Post Award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Sponsored Programs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18" name="Picture 17" descr="A person smiling at the camera&#10;&#10;Description automatically generated">
              <a:extLst>
                <a:ext uri="{FF2B5EF4-FFF2-40B4-BE49-F238E27FC236}">
                  <a16:creationId xmlns:a16="http://schemas.microsoft.com/office/drawing/2014/main" id="{75E54623-1747-49B7-EDC6-BCB2C9D5545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0"/>
            <a:srcRect l="-380" t="911" r="380" b="7570"/>
            <a:stretch/>
          </p:blipFill>
          <p:spPr>
            <a:xfrm>
              <a:off x="2225982" y="3784640"/>
              <a:ext cx="1115574" cy="1142999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4583" name="Group 43">
            <a:extLst>
              <a:ext uri="{FF2B5EF4-FFF2-40B4-BE49-F238E27FC236}">
                <a16:creationId xmlns:a16="http://schemas.microsoft.com/office/drawing/2014/main" id="{DDD08F48-DF30-5E63-309D-9A30C06ECDDB}"/>
              </a:ext>
            </a:extLst>
          </p:cNvPr>
          <p:cNvGrpSpPr>
            <a:grpSpLocks/>
          </p:cNvGrpSpPr>
          <p:nvPr/>
        </p:nvGrpSpPr>
        <p:grpSpPr bwMode="auto">
          <a:xfrm>
            <a:off x="396185" y="3638899"/>
            <a:ext cx="1595437" cy="2488016"/>
            <a:chOff x="1996040" y="3319080"/>
            <a:chExt cx="1416897" cy="2249028"/>
          </a:xfrm>
        </p:grpSpPr>
        <p:sp>
          <p:nvSpPr>
            <p:cNvPr id="24603" name="Rectangle: Rounded Corners 39">
              <a:extLst>
                <a:ext uri="{FF2B5EF4-FFF2-40B4-BE49-F238E27FC236}">
                  <a16:creationId xmlns:a16="http://schemas.microsoft.com/office/drawing/2014/main" id="{5293B752-D690-D1EC-C9FC-DE9B746CEA3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996040" y="3892014"/>
              <a:ext cx="1416897" cy="1676094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Missy Downs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Associate Controller Research Finance &amp; Property Management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10" name="Picture 9" descr="A person with long brown hair wearing glasses&#10;&#10;Description automatically generated">
              <a:extLst>
                <a:ext uri="{FF2B5EF4-FFF2-40B4-BE49-F238E27FC236}">
                  <a16:creationId xmlns:a16="http://schemas.microsoft.com/office/drawing/2014/main" id="{D2F1FE9C-8781-A782-9D5D-E8978BC5DEF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1"/>
            <a:srcRect l="-1" r="2400" b="7535"/>
            <a:stretch/>
          </p:blipFill>
          <p:spPr>
            <a:xfrm>
              <a:off x="2146701" y="3319080"/>
              <a:ext cx="1115574" cy="1143000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4584" name="Group 44">
            <a:extLst>
              <a:ext uri="{FF2B5EF4-FFF2-40B4-BE49-F238E27FC236}">
                <a16:creationId xmlns:a16="http://schemas.microsoft.com/office/drawing/2014/main" id="{321E767D-5912-FFED-0A4B-CCE31D141474}"/>
              </a:ext>
            </a:extLst>
          </p:cNvPr>
          <p:cNvGrpSpPr>
            <a:grpSpLocks/>
          </p:cNvGrpSpPr>
          <p:nvPr/>
        </p:nvGrpSpPr>
        <p:grpSpPr bwMode="auto">
          <a:xfrm>
            <a:off x="5298281" y="3583740"/>
            <a:ext cx="1595437" cy="2541587"/>
            <a:chOff x="3571398" y="3270899"/>
            <a:chExt cx="1416897" cy="2297210"/>
          </a:xfrm>
        </p:grpSpPr>
        <p:sp>
          <p:nvSpPr>
            <p:cNvPr id="24601" name="Rectangle: Rounded Corners 40">
              <a:extLst>
                <a:ext uri="{FF2B5EF4-FFF2-40B4-BE49-F238E27FC236}">
                  <a16:creationId xmlns:a16="http://schemas.microsoft.com/office/drawing/2014/main" id="{9CEC7772-D320-BB7F-01EB-80E5A669F47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571398" y="3892193"/>
              <a:ext cx="1416897" cy="1675916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Heather Gillis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Assistant Vice President P2P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Sourcing &amp; Procurement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12" name="Picture 11" descr="A person with blonde hair smiling&#10;&#10;Description automatically generated">
              <a:extLst>
                <a:ext uri="{FF2B5EF4-FFF2-40B4-BE49-F238E27FC236}">
                  <a16:creationId xmlns:a16="http://schemas.microsoft.com/office/drawing/2014/main" id="{049EFFD6-12A1-9034-9EF4-DBEA6935EB1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/>
            <a:srcRect l="13357" r="7704" b="19240"/>
            <a:stretch/>
          </p:blipFill>
          <p:spPr>
            <a:xfrm>
              <a:off x="3717363" y="3270899"/>
              <a:ext cx="1115574" cy="1141321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4585" name="Group 2">
            <a:extLst>
              <a:ext uri="{FF2B5EF4-FFF2-40B4-BE49-F238E27FC236}">
                <a16:creationId xmlns:a16="http://schemas.microsoft.com/office/drawing/2014/main" id="{E08FDF97-1DAE-6A15-7BD3-4D6065BA4B86}"/>
              </a:ext>
            </a:extLst>
          </p:cNvPr>
          <p:cNvGrpSpPr>
            <a:grpSpLocks/>
          </p:cNvGrpSpPr>
          <p:nvPr/>
        </p:nvGrpSpPr>
        <p:grpSpPr bwMode="auto">
          <a:xfrm>
            <a:off x="7749329" y="3583740"/>
            <a:ext cx="1595437" cy="2543175"/>
            <a:chOff x="5510213" y="3505200"/>
            <a:chExt cx="1595437" cy="2543175"/>
          </a:xfrm>
        </p:grpSpPr>
        <p:sp>
          <p:nvSpPr>
            <p:cNvPr id="24599" name="Rectangle: Rounded Corners 41">
              <a:extLst>
                <a:ext uri="{FF2B5EF4-FFF2-40B4-BE49-F238E27FC236}">
                  <a16:creationId xmlns:a16="http://schemas.microsoft.com/office/drawing/2014/main" id="{E9B34713-2237-1BE8-2E8A-5C6179DD33B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510213" y="4194175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/>
                  <a:ea typeface="Osaka"/>
                </a:rPr>
                <a:t>Tom Leckrone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HR Business Partner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Human Resources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>
                <a:latin typeface="Aptos Light" panose="020B0004020202020204" pitchFamily="34" charset="0"/>
              </a:endParaRPr>
            </a:p>
          </p:txBody>
        </p:sp>
        <p:pic>
          <p:nvPicPr>
            <p:cNvPr id="14" name="Picture 13" descr="A person wearing glasses and a plaid shirt&#10;&#10;Description automatically generated">
              <a:extLst>
                <a:ext uri="{FF2B5EF4-FFF2-40B4-BE49-F238E27FC236}">
                  <a16:creationId xmlns:a16="http://schemas.microsoft.com/office/drawing/2014/main" id="{2BCC1788-189E-317A-60D8-C79C929646D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3"/>
            <a:srcRect t="7869" b="18953"/>
            <a:stretch/>
          </p:blipFill>
          <p:spPr bwMode="auto">
            <a:xfrm>
              <a:off x="5687038" y="3505200"/>
              <a:ext cx="1256145" cy="1264477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24586" name="Group 1">
            <a:extLst>
              <a:ext uri="{FF2B5EF4-FFF2-40B4-BE49-F238E27FC236}">
                <a16:creationId xmlns:a16="http://schemas.microsoft.com/office/drawing/2014/main" id="{D5810CB1-23AD-D70C-4E78-19A4380293A7}"/>
              </a:ext>
            </a:extLst>
          </p:cNvPr>
          <p:cNvGrpSpPr>
            <a:grpSpLocks/>
          </p:cNvGrpSpPr>
          <p:nvPr/>
        </p:nvGrpSpPr>
        <p:grpSpPr bwMode="auto">
          <a:xfrm>
            <a:off x="10200378" y="3583740"/>
            <a:ext cx="1595437" cy="2543175"/>
            <a:chOff x="7243763" y="3505441"/>
            <a:chExt cx="1595437" cy="2542934"/>
          </a:xfrm>
        </p:grpSpPr>
        <p:sp>
          <p:nvSpPr>
            <p:cNvPr id="24597" name="Rectangle: Rounded Corners 42">
              <a:extLst>
                <a:ext uri="{FF2B5EF4-FFF2-40B4-BE49-F238E27FC236}">
                  <a16:creationId xmlns:a16="http://schemas.microsoft.com/office/drawing/2014/main" id="{241DC1FE-A0E6-8C28-520C-F0191D379F3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243763" y="4194175"/>
              <a:ext cx="1595437" cy="1854200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>
                  <a:latin typeface="Aptos Light" panose="020B0004020202020204" pitchFamily="34" charset="0"/>
                </a:rPr>
                <a:t>Sarah Porter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/>
                  <a:ea typeface="Osaka"/>
                </a:rPr>
                <a:t>Director Research Security and Conflict of Interest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>
                  <a:latin typeface="Aptos Light" panose="020B0004020202020204" pitchFamily="34" charset="0"/>
                </a:rPr>
                <a:t>Research Compliance</a:t>
              </a:r>
            </a:p>
          </p:txBody>
        </p:sp>
        <p:pic>
          <p:nvPicPr>
            <p:cNvPr id="16" name="Picture 15" descr="A person with blonde hair&#10;&#10;Description automatically generated">
              <a:extLst>
                <a:ext uri="{FF2B5EF4-FFF2-40B4-BE49-F238E27FC236}">
                  <a16:creationId xmlns:a16="http://schemas.microsoft.com/office/drawing/2014/main" id="{402CAD2F-6928-37B8-9894-37A422F9FFE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4"/>
            <a:srcRect l="5786" t="2024" r="15057" b="20476"/>
            <a:stretch/>
          </p:blipFill>
          <p:spPr bwMode="auto">
            <a:xfrm>
              <a:off x="7420588" y="3505441"/>
              <a:ext cx="1256145" cy="1264081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3" name="Group 2">
            <a:extLst>
              <a:ext uri="{FF2B5EF4-FFF2-40B4-BE49-F238E27FC236}">
                <a16:creationId xmlns:a16="http://schemas.microsoft.com/office/drawing/2014/main" id="{BB5D6242-0C3F-C453-9B7B-AD87EC81582F}"/>
              </a:ext>
            </a:extLst>
          </p:cNvPr>
          <p:cNvGrpSpPr/>
          <p:nvPr/>
        </p:nvGrpSpPr>
        <p:grpSpPr>
          <a:xfrm>
            <a:off x="2847233" y="3583740"/>
            <a:ext cx="1595437" cy="2541586"/>
            <a:chOff x="992188" y="431391"/>
            <a:chExt cx="1595437" cy="2541586"/>
          </a:xfrm>
        </p:grpSpPr>
        <p:sp>
          <p:nvSpPr>
            <p:cNvPr id="4" name="Rectangle: Rounded Corners 39">
              <a:extLst>
                <a:ext uri="{FF2B5EF4-FFF2-40B4-BE49-F238E27FC236}">
                  <a16:creationId xmlns:a16="http://schemas.microsoft.com/office/drawing/2014/main" id="{8AF3905F-CCF1-CCFF-8C38-6E97A71ACC0F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992188" y="1062326"/>
              <a:ext cx="1595437" cy="1910651"/>
            </a:xfrm>
            <a:prstGeom prst="roundRect">
              <a:avLst>
                <a:gd name="adj" fmla="val 7477"/>
              </a:avLst>
            </a:prstGeom>
            <a:noFill/>
            <a:ln w="28575" algn="ctr">
              <a:solidFill>
                <a:srgbClr val="C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1440" tIns="45720" rIns="91440" bIns="45720" anchor="b"/>
            <a:lstStyle>
              <a:lvl1pPr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1pPr>
              <a:lvl2pPr marL="742950" indent="-28575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2pPr>
              <a:lvl3pPr marL="11430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3pPr>
              <a:lvl4pPr marL="16002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4pPr>
              <a:lvl5pPr marL="2057400" indent="-228600">
                <a:spcBef>
                  <a:spcPct val="20000"/>
                </a:spcBef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2675B4"/>
                </a:buClr>
                <a:buFont typeface="Wingdings" panose="05000000000000000000" pitchFamily="2" charset="2"/>
                <a:buChar char="§"/>
                <a:defRPr>
                  <a:solidFill>
                    <a:schemeClr val="tx1"/>
                  </a:solidFill>
                  <a:latin typeface="Arial" panose="020B0604020202020204" pitchFamily="34" charset="0"/>
                  <a:ea typeface="Osaka" pitchFamily="-6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100" b="1" dirty="0">
                  <a:latin typeface="Aptos Light"/>
                  <a:ea typeface="Osaka"/>
                </a:rPr>
                <a:t>Denise Greene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Senior Director of Payment Services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r>
                <a:rPr lang="en-US" altLang="en-US" sz="1000" dirty="0">
                  <a:latin typeface="Aptos Light"/>
                  <a:ea typeface="Osaka"/>
                </a:rPr>
                <a:t>Sourcing &amp; Procurement</a:t>
              </a:r>
            </a:p>
            <a:p>
              <a:pPr algn="ctr">
                <a:spcBef>
                  <a:spcPct val="0"/>
                </a:spcBef>
                <a:buClrTx/>
                <a:buFontTx/>
                <a:buNone/>
              </a:pPr>
              <a:endParaRPr lang="en-US" altLang="en-US" sz="1000" dirty="0">
                <a:latin typeface="Aptos Light" panose="020B0004020202020204" pitchFamily="34" charset="0"/>
              </a:endParaRPr>
            </a:p>
          </p:txBody>
        </p:sp>
        <p:pic>
          <p:nvPicPr>
            <p:cNvPr id="5" name="Picture 4" descr="A person with short hair wearing earrings&#10;&#10;Description automatically generated">
              <a:extLst>
                <a:ext uri="{FF2B5EF4-FFF2-40B4-BE49-F238E27FC236}">
                  <a16:creationId xmlns:a16="http://schemas.microsoft.com/office/drawing/2014/main" id="{E0DAB7E4-0158-BEC5-C808-57D1E6DE270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5"/>
            <a:srcRect l="9487" t="-1484" r="12675" b="1484"/>
            <a:stretch/>
          </p:blipFill>
          <p:spPr>
            <a:xfrm>
              <a:off x="1164697" y="431391"/>
              <a:ext cx="1250417" cy="1261872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500">
        <p:checker/>
      </p:transition>
    </mc:Choice>
    <mc:Fallback>
      <p:transition spd="slow">
        <p:checker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Red">
      <a:dk1>
        <a:sysClr val="windowText" lastClr="000000"/>
      </a:dk1>
      <a:lt1>
        <a:sysClr val="window" lastClr="FFFFFF"/>
      </a:lt1>
      <a:dk2>
        <a:srgbClr val="323232"/>
      </a:dk2>
      <a:lt2>
        <a:srgbClr val="E5C243"/>
      </a:lt2>
      <a:accent1>
        <a:srgbClr val="A5300F"/>
      </a:accent1>
      <a:accent2>
        <a:srgbClr val="D55816"/>
      </a:accent2>
      <a:accent3>
        <a:srgbClr val="E19825"/>
      </a:accent3>
      <a:accent4>
        <a:srgbClr val="B19C7D"/>
      </a:accent4>
      <a:accent5>
        <a:srgbClr val="7F5F52"/>
      </a:accent5>
      <a:accent6>
        <a:srgbClr val="B27D49"/>
      </a:accent6>
      <a:hlink>
        <a:srgbClr val="6B9F25"/>
      </a:hlink>
      <a:folHlink>
        <a:srgbClr val="B26B0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Custom Theme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89D9CA1A1BC24A4184EEEF54D5C48AE9" ma:contentTypeVersion="7" ma:contentTypeDescription="Create a new document." ma:contentTypeScope="" ma:versionID="3d8354cc093cb12b966d060a90972115">
  <xsd:schema xmlns:xsd="http://www.w3.org/2001/XMLSchema" xmlns:xs="http://www.w3.org/2001/XMLSchema" xmlns:p="http://schemas.microsoft.com/office/2006/metadata/properties" xmlns:ns3="ba0be901-58f0-4a04-918c-837e2f777d0f" xmlns:ns4="075e75b9-ee66-49d8-b2e7-9477510db7d8" targetNamespace="http://schemas.microsoft.com/office/2006/metadata/properties" ma:root="true" ma:fieldsID="1d357b3830e130d6b36764e8bfbd362e" ns3:_="" ns4:_="">
    <xsd:import namespace="ba0be901-58f0-4a04-918c-837e2f777d0f"/>
    <xsd:import namespace="075e75b9-ee66-49d8-b2e7-9477510db7d8"/>
    <xsd:element name="properties">
      <xsd:complexType>
        <xsd:sequence>
          <xsd:element name="documentManagement">
            <xsd:complexType>
              <xsd:all>
                <xsd:element ref="ns3:SharedWithUsers" minOccurs="0"/>
                <xsd:element ref="ns3:SharedWithDetails" minOccurs="0"/>
                <xsd:element ref="ns3:SharingHintHash" minOccurs="0"/>
                <xsd:element ref="ns4:MediaServiceMetadata" minOccurs="0"/>
                <xsd:element ref="ns4:MediaServiceFastMetadata" minOccurs="0"/>
                <xsd:element ref="ns4:MediaServiceAutoKeyPoints" minOccurs="0"/>
                <xsd:element ref="ns4:MediaServiceKeyPoint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a0be901-58f0-4a04-918c-837e2f777d0f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description="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10" nillable="true" ma:displayName="Sharing Hint Hash" ma:description="" ma:internalName="SharingHintHash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75e75b9-ee66-49d8-b2e7-9477510db7d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1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2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3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4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AAD2DF30-DBDD-452C-B1F4-CF9FE75A0161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ba0be901-58f0-4a04-918c-837e2f777d0f"/>
    <ds:schemaRef ds:uri="075e75b9-ee66-49d8-b2e7-9477510db7d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B715BF5A-19D5-4E89-B975-D3298DBF357A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9D40C47E-3CB7-4803-9E89-5BAAFB477EE4}">
  <ds:schemaRefs>
    <ds:schemaRef ds:uri="http://purl.org/dc/dcmitype/"/>
    <ds:schemaRef ds:uri="075e75b9-ee66-49d8-b2e7-9477510db7d8"/>
    <ds:schemaRef ds:uri="http://purl.org/dc/elements/1.1/"/>
    <ds:schemaRef ds:uri="http://www.w3.org/XML/1998/namespace"/>
    <ds:schemaRef ds:uri="http://schemas.microsoft.com/office/infopath/2007/PartnerControls"/>
    <ds:schemaRef ds:uri="http://schemas.microsoft.com/office/2006/documentManagement/types"/>
    <ds:schemaRef ds:uri="http://schemas.microsoft.com/office/2006/metadata/properties"/>
    <ds:schemaRef ds:uri="http://purl.org/dc/terms/"/>
    <ds:schemaRef ds:uri="http://schemas.openxmlformats.org/package/2006/metadata/core-properties"/>
    <ds:schemaRef ds:uri="ba0be901-58f0-4a04-918c-837e2f777d0f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17157</TotalTime>
  <Words>392</Words>
  <Application>Microsoft Office PowerPoint</Application>
  <PresentationFormat>Widescreen</PresentationFormat>
  <Paragraphs>102</Paragraphs>
  <Slides>4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4</vt:i4>
      </vt:variant>
    </vt:vector>
  </HeadingPairs>
  <TitlesOfParts>
    <vt:vector size="12" baseType="lpstr">
      <vt:lpstr>Aptos</vt:lpstr>
      <vt:lpstr>Aptos Display</vt:lpstr>
      <vt:lpstr>Aptos Light</vt:lpstr>
      <vt:lpstr>Arial</vt:lpstr>
      <vt:lpstr>Calibri</vt:lpstr>
      <vt:lpstr>Symbol</vt:lpstr>
      <vt:lpstr>Office Theme</vt:lpstr>
      <vt:lpstr>Custom Design</vt:lpstr>
      <vt:lpstr>PowerPoint Presentation</vt:lpstr>
      <vt:lpstr>Agenda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 Leon, Niurka E</dc:creator>
  <cp:lastModifiedBy>Adande, Yolene</cp:lastModifiedBy>
  <cp:revision>538</cp:revision>
  <cp:lastPrinted>2022-01-31T13:52:36Z</cp:lastPrinted>
  <dcterms:created xsi:type="dcterms:W3CDTF">2020-10-09T15:31:56Z</dcterms:created>
  <dcterms:modified xsi:type="dcterms:W3CDTF">2024-10-02T17:11:18Z</dcterms:modified>
</cp:coreProperties>
</file>