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7.xml" ContentType="application/vnd.openxmlformats-officedocument.presentationml.notesSlide+xml"/>
  <Override PartName="/ppt/comments/modernComment_106_BC2B19A5.xml" ContentType="application/vnd.ms-powerpoint.comments+xml"/>
  <Override PartName="/ppt/notesSlides/notesSlide18.xml" ContentType="application/vnd.openxmlformats-officedocument.presentationml.notesSlide+xml"/>
  <Override PartName="/ppt/comments/modernComment_124_CF1F27B.xml" ContentType="application/vnd.ms-powerpoint.comments+xml"/>
  <Override PartName="/ppt/notesSlides/notesSlide1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6" r:id="rId2"/>
    <p:sldId id="279" r:id="rId3"/>
    <p:sldId id="273" r:id="rId4"/>
    <p:sldId id="281" r:id="rId5"/>
    <p:sldId id="285" r:id="rId6"/>
    <p:sldId id="284" r:id="rId7"/>
    <p:sldId id="261" r:id="rId8"/>
    <p:sldId id="286" r:id="rId9"/>
    <p:sldId id="287" r:id="rId10"/>
    <p:sldId id="288" r:id="rId11"/>
    <p:sldId id="270" r:id="rId12"/>
    <p:sldId id="271" r:id="rId13"/>
    <p:sldId id="263" r:id="rId14"/>
    <p:sldId id="291" r:id="rId15"/>
    <p:sldId id="278" r:id="rId16"/>
    <p:sldId id="267" r:id="rId17"/>
    <p:sldId id="262" r:id="rId18"/>
    <p:sldId id="292" r:id="rId19"/>
    <p:sldId id="265" r:id="rId20"/>
    <p:sldId id="289" r:id="rId21"/>
    <p:sldId id="266" r:id="rId22"/>
    <p:sldId id="276" r:id="rId23"/>
    <p:sldId id="277" r:id="rId24"/>
    <p:sldId id="269" r:id="rId25"/>
    <p:sldId id="293" r:id="rId26"/>
    <p:sldId id="264" r:id="rId27"/>
  </p:sldIdLst>
  <p:sldSz cx="12192000" cy="6858000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Osaka" pitchFamily="-6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Osaka" pitchFamily="-6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Osaka" pitchFamily="-6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Osaka" pitchFamily="-6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Osaka" pitchFamily="-6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Osaka" pitchFamily="-6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Osaka" pitchFamily="-6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Osaka" pitchFamily="-6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Osaka" pitchFamily="-6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D9C27ED-CCD5-4805-DFE6-51EF39C2EE8B}" name="Ahern, Catherine" initials="AC" userId="S::cmahern@bu.edu::3e0800fa-125f-4cb3-b2d0-4b216512f02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52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DAF2FF-5819-46A1-88E7-2F8B1BDC0760}" v="116" dt="2022-05-24T18:27:41.1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42" autoAdjust="0"/>
    <p:restoredTop sz="72727" autoAdjust="0"/>
  </p:normalViewPr>
  <p:slideViewPr>
    <p:cSldViewPr snapToGrid="0">
      <p:cViewPr varScale="1">
        <p:scale>
          <a:sx n="80" d="100"/>
          <a:sy n="80" d="100"/>
        </p:scale>
        <p:origin x="134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35" Type="http://schemas.microsoft.com/office/2018/10/relationships/authors" Target="author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hern, Catherine" userId="3e0800fa-125f-4cb3-b2d0-4b216512f027" providerId="ADAL" clId="{22DAF2FF-5819-46A1-88E7-2F8B1BDC0760}"/>
    <pc:docChg chg="custSel modSld">
      <pc:chgData name="Ahern, Catherine" userId="3e0800fa-125f-4cb3-b2d0-4b216512f027" providerId="ADAL" clId="{22DAF2FF-5819-46A1-88E7-2F8B1BDC0760}" dt="2022-05-24T18:27:45.930" v="164" actId="688"/>
      <pc:docMkLst>
        <pc:docMk/>
      </pc:docMkLst>
      <pc:sldChg chg="modNotesTx">
        <pc:chgData name="Ahern, Catherine" userId="3e0800fa-125f-4cb3-b2d0-4b216512f027" providerId="ADAL" clId="{22DAF2FF-5819-46A1-88E7-2F8B1BDC0760}" dt="2022-05-24T18:23:24.569" v="4"/>
        <pc:sldMkLst>
          <pc:docMk/>
          <pc:sldMk cId="1102217899" sldId="261"/>
        </pc:sldMkLst>
      </pc:sldChg>
      <pc:sldChg chg="addSp delSp modSp mod">
        <pc:chgData name="Ahern, Catherine" userId="3e0800fa-125f-4cb3-b2d0-4b216512f027" providerId="ADAL" clId="{22DAF2FF-5819-46A1-88E7-2F8B1BDC0760}" dt="2022-05-24T18:27:45.930" v="164" actId="688"/>
        <pc:sldMkLst>
          <pc:docMk/>
          <pc:sldMk cId="1485064031" sldId="267"/>
        </pc:sldMkLst>
        <pc:picChg chg="del mod">
          <ac:chgData name="Ahern, Catherine" userId="3e0800fa-125f-4cb3-b2d0-4b216512f027" providerId="ADAL" clId="{22DAF2FF-5819-46A1-88E7-2F8B1BDC0760}" dt="2022-05-24T18:27:40.854" v="160" actId="478"/>
          <ac:picMkLst>
            <pc:docMk/>
            <pc:sldMk cId="1485064031" sldId="267"/>
            <ac:picMk id="7" creationId="{E98E8052-467B-4F2C-8986-74467D30503D}"/>
          </ac:picMkLst>
        </pc:picChg>
        <pc:picChg chg="add mod">
          <ac:chgData name="Ahern, Catherine" userId="3e0800fa-125f-4cb3-b2d0-4b216512f027" providerId="ADAL" clId="{22DAF2FF-5819-46A1-88E7-2F8B1BDC0760}" dt="2022-05-24T18:27:45.930" v="164" actId="688"/>
          <ac:picMkLst>
            <pc:docMk/>
            <pc:sldMk cId="1485064031" sldId="267"/>
            <ac:picMk id="10" creationId="{84B13418-8856-4DE6-B25C-84187466B952}"/>
          </ac:picMkLst>
        </pc:picChg>
      </pc:sldChg>
      <pc:sldChg chg="addSp modSp mod modNotesTx">
        <pc:chgData name="Ahern, Catherine" userId="3e0800fa-125f-4cb3-b2d0-4b216512f027" providerId="ADAL" clId="{22DAF2FF-5819-46A1-88E7-2F8B1BDC0760}" dt="2022-05-24T18:24:55.608" v="34" actId="1076"/>
        <pc:sldMkLst>
          <pc:docMk/>
          <pc:sldMk cId="257772784" sldId="270"/>
        </pc:sldMkLst>
        <pc:spChg chg="add mod">
          <ac:chgData name="Ahern, Catherine" userId="3e0800fa-125f-4cb3-b2d0-4b216512f027" providerId="ADAL" clId="{22DAF2FF-5819-46A1-88E7-2F8B1BDC0760}" dt="2022-05-24T18:24:55.608" v="34" actId="1076"/>
          <ac:spMkLst>
            <pc:docMk/>
            <pc:sldMk cId="257772784" sldId="270"/>
            <ac:spMk id="32" creationId="{98270A56-643E-465A-BAB7-3860F52F0A57}"/>
          </ac:spMkLst>
        </pc:spChg>
      </pc:sldChg>
      <pc:sldChg chg="modNotesTx">
        <pc:chgData name="Ahern, Catherine" userId="3e0800fa-125f-4cb3-b2d0-4b216512f027" providerId="ADAL" clId="{22DAF2FF-5819-46A1-88E7-2F8B1BDC0760}" dt="2022-05-24T18:25:21.616" v="36" actId="12"/>
        <pc:sldMkLst>
          <pc:docMk/>
          <pc:sldMk cId="2651780579" sldId="271"/>
        </pc:sldMkLst>
      </pc:sldChg>
      <pc:sldChg chg="modSp mod">
        <pc:chgData name="Ahern, Catherine" userId="3e0800fa-125f-4cb3-b2d0-4b216512f027" providerId="ADAL" clId="{22DAF2FF-5819-46A1-88E7-2F8B1BDC0760}" dt="2022-05-24T18:26:50.930" v="150" actId="20577"/>
        <pc:sldMkLst>
          <pc:docMk/>
          <pc:sldMk cId="714841427" sldId="278"/>
        </pc:sldMkLst>
        <pc:graphicFrameChg chg="mod">
          <ac:chgData name="Ahern, Catherine" userId="3e0800fa-125f-4cb3-b2d0-4b216512f027" providerId="ADAL" clId="{22DAF2FF-5819-46A1-88E7-2F8B1BDC0760}" dt="2022-05-24T18:26:50.930" v="150" actId="20577"/>
          <ac:graphicFrameMkLst>
            <pc:docMk/>
            <pc:sldMk cId="714841427" sldId="278"/>
            <ac:graphicFrameMk id="7" creationId="{2D91CC2C-19BD-4D89-9E47-7445115EECD4}"/>
          </ac:graphicFrameMkLst>
        </pc:graphicFrameChg>
      </pc:sldChg>
      <pc:sldChg chg="modNotesTx">
        <pc:chgData name="Ahern, Catherine" userId="3e0800fa-125f-4cb3-b2d0-4b216512f027" providerId="ADAL" clId="{22DAF2FF-5819-46A1-88E7-2F8B1BDC0760}" dt="2022-05-24T18:23:08.607" v="1"/>
        <pc:sldMkLst>
          <pc:docMk/>
          <pc:sldMk cId="1331469872" sldId="281"/>
        </pc:sldMkLst>
      </pc:sldChg>
      <pc:sldChg chg="addSp delSp modSp mod modNotesTx">
        <pc:chgData name="Ahern, Catherine" userId="3e0800fa-125f-4cb3-b2d0-4b216512f027" providerId="ADAL" clId="{22DAF2FF-5819-46A1-88E7-2F8B1BDC0760}" dt="2022-05-24T18:27:36.256" v="159" actId="21"/>
        <pc:sldMkLst>
          <pc:docMk/>
          <pc:sldMk cId="1243397331" sldId="284"/>
        </pc:sldMkLst>
        <pc:picChg chg="add del mod">
          <ac:chgData name="Ahern, Catherine" userId="3e0800fa-125f-4cb3-b2d0-4b216512f027" providerId="ADAL" clId="{22DAF2FF-5819-46A1-88E7-2F8B1BDC0760}" dt="2022-05-24T18:27:36.256" v="159" actId="21"/>
          <ac:picMkLst>
            <pc:docMk/>
            <pc:sldMk cId="1243397331" sldId="284"/>
            <ac:picMk id="8" creationId="{B45EA849-783A-4C1F-8573-9CC381F1A05B}"/>
          </ac:picMkLst>
        </pc:picChg>
      </pc:sldChg>
      <pc:sldChg chg="modNotesTx">
        <pc:chgData name="Ahern, Catherine" userId="3e0800fa-125f-4cb3-b2d0-4b216512f027" providerId="ADAL" clId="{22DAF2FF-5819-46A1-88E7-2F8B1BDC0760}" dt="2022-05-24T18:23:02.650" v="0"/>
        <pc:sldMkLst>
          <pc:docMk/>
          <pc:sldMk cId="3005553439" sldId="285"/>
        </pc:sldMkLst>
      </pc:sldChg>
      <pc:sldChg chg="modNotesTx">
        <pc:chgData name="Ahern, Catherine" userId="3e0800fa-125f-4cb3-b2d0-4b216512f027" providerId="ADAL" clId="{22DAF2FF-5819-46A1-88E7-2F8B1BDC0760}" dt="2022-05-24T18:23:51.071" v="6" actId="6549"/>
        <pc:sldMkLst>
          <pc:docMk/>
          <pc:sldMk cId="289254914" sldId="287"/>
        </pc:sldMkLst>
      </pc:sldChg>
    </pc:docChg>
  </pc:docChgLst>
</pc:chgInfo>
</file>

<file path=ppt/comments/modernComment_106_BC2B19A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739ABB4-03E2-4FFE-9705-E9C56D544D55}" authorId="{FD9C27ED-CCD5-4805-DFE6-51EF39C2EE8B}" created="2022-05-24T17:58:24.580">
    <pc:sldMkLst xmlns:pc="http://schemas.microsoft.com/office/powerpoint/2013/main/command">
      <pc:docMk/>
      <pc:sldMk cId="3156941221" sldId="262"/>
    </pc:sldMkLst>
    <p188:txBody>
      <a:bodyPr/>
      <a:lstStyle/>
      <a:p>
        <a:r>
          <a:rPr lang="en-US"/>
          <a:t>Tips &amp; Tricks w/ more words on screen</a:t>
        </a:r>
      </a:p>
    </p188:txBody>
  </p188:cm>
</p188:cmLst>
</file>

<file path=ppt/comments/modernComment_124_CF1F27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5047EEA-EFC2-49EF-9603-C7C44362640E}" authorId="{FD9C27ED-CCD5-4805-DFE6-51EF39C2EE8B}" created="2022-05-24T17:58:36.582">
    <pc:sldMkLst xmlns:pc="http://schemas.microsoft.com/office/powerpoint/2013/main/command">
      <pc:docMk/>
      <pc:sldMk cId="217182843" sldId="292"/>
    </pc:sldMkLst>
    <p188:txBody>
      <a:bodyPr/>
      <a:lstStyle/>
      <a:p>
        <a:r>
          <a:rPr lang="en-US"/>
          <a:t>Tips &amp; Tricks w/ less words</a:t>
        </a:r>
      </a:p>
    </p188:txBody>
  </p188:cm>
</p188:cmLst>
</file>

<file path=ppt/diagrams/_rels/data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9.svg"/><Relationship Id="rId18" Type="http://schemas.openxmlformats.org/officeDocument/2006/relationships/image" Target="../media/image84.png"/><Relationship Id="rId3" Type="http://schemas.openxmlformats.org/officeDocument/2006/relationships/hyperlink" Target="https://www.bu.edu/researchsupport/files/2022/02/SCA-calcuations-template_3-Services-FY22-revised-2-14-22.xls" TargetMode="External"/><Relationship Id="rId7" Type="http://schemas.openxmlformats.org/officeDocument/2006/relationships/hyperlink" Target="http://www.bu.edu/cores" TargetMode="External"/><Relationship Id="rId12" Type="http://schemas.openxmlformats.org/officeDocument/2006/relationships/image" Target="../media/image78.png"/><Relationship Id="rId17" Type="http://schemas.openxmlformats.org/officeDocument/2006/relationships/image" Target="../media/image83.svg"/><Relationship Id="rId2" Type="http://schemas.openxmlformats.org/officeDocument/2006/relationships/hyperlink" Target="http://www.bu.edu/researchsupport/forms-policies/service-center-administration-finance-and-accounting-procedures/" TargetMode="External"/><Relationship Id="rId16" Type="http://schemas.openxmlformats.org/officeDocument/2006/relationships/image" Target="../media/image82.png"/><Relationship Id="rId1" Type="http://schemas.openxmlformats.org/officeDocument/2006/relationships/hyperlink" Target="http://www.bu.edu/researchsupport/files/2016/11/Service-Center-Business-Plan-Template.pdf" TargetMode="External"/><Relationship Id="rId6" Type="http://schemas.openxmlformats.org/officeDocument/2006/relationships/hyperlink" Target="http://www.bu.edu/researchsupport/forms-policies/service-center-external-rate-reduction-request-form/" TargetMode="External"/><Relationship Id="rId11" Type="http://schemas.openxmlformats.org/officeDocument/2006/relationships/image" Target="../media/image77.svg"/><Relationship Id="rId5" Type="http://schemas.openxmlformats.org/officeDocument/2006/relationships/hyperlink" Target="http://www.bu.edu/researchsupport/tools-services/service-center-administration/instructions-for-completing-the-service-center-rate-calculation-template/" TargetMode="External"/><Relationship Id="rId15" Type="http://schemas.openxmlformats.org/officeDocument/2006/relationships/image" Target="../media/image81.svg"/><Relationship Id="rId10" Type="http://schemas.openxmlformats.org/officeDocument/2006/relationships/image" Target="../media/image76.png"/><Relationship Id="rId19" Type="http://schemas.openxmlformats.org/officeDocument/2006/relationships/image" Target="../media/image85.svg"/><Relationship Id="rId4" Type="http://schemas.openxmlformats.org/officeDocument/2006/relationships/hyperlink" Target="https://www.bu.edu/researchsupport/files/2022/02/SCA-calculations-template_10-Services-FY22-revised-2-14-22.xls" TargetMode="External"/><Relationship Id="rId9" Type="http://schemas.openxmlformats.org/officeDocument/2006/relationships/image" Target="../media/image75.svg"/><Relationship Id="rId14" Type="http://schemas.openxmlformats.org/officeDocument/2006/relationships/image" Target="../media/image80.png"/></Relationships>
</file>

<file path=ppt/diagrams/_rels/drawing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hyperlink" Target="http://www.bu.edu/researchsupport/tools-services/service-center-administration/instructions-for-completing-the-service-center-rate-calculation-template/" TargetMode="External"/><Relationship Id="rId18" Type="http://schemas.openxmlformats.org/officeDocument/2006/relationships/image" Target="../media/image85.svg"/><Relationship Id="rId3" Type="http://schemas.openxmlformats.org/officeDocument/2006/relationships/hyperlink" Target="http://www.bu.edu/researchsupport/files/2016/11/Service-Center-Business-Plan-Template.pdf" TargetMode="External"/><Relationship Id="rId7" Type="http://schemas.openxmlformats.org/officeDocument/2006/relationships/hyperlink" Target="https://www.bu.edu/researchsupport/files/2022/02/SCA-calculations-template_10-Services-FY22-revised-2-14-22.xls" TargetMode="External"/><Relationship Id="rId12" Type="http://schemas.openxmlformats.org/officeDocument/2006/relationships/image" Target="../media/image81.svg"/><Relationship Id="rId17" Type="http://schemas.openxmlformats.org/officeDocument/2006/relationships/image" Target="../media/image84.png"/><Relationship Id="rId2" Type="http://schemas.openxmlformats.org/officeDocument/2006/relationships/image" Target="../media/image75.svg"/><Relationship Id="rId16" Type="http://schemas.openxmlformats.org/officeDocument/2006/relationships/hyperlink" Target="http://www.bu.edu/researchsupport/forms-policies/service-center-external-rate-reduction-request-form/" TargetMode="External"/><Relationship Id="rId1" Type="http://schemas.openxmlformats.org/officeDocument/2006/relationships/image" Target="../media/image74.png"/><Relationship Id="rId6" Type="http://schemas.openxmlformats.org/officeDocument/2006/relationships/hyperlink" Target="https://www.bu.edu/researchsupport/files/2022/02/SCA-calcuations-template_3-Services-FY22-revised-2-14-22.xls" TargetMode="External"/><Relationship Id="rId11" Type="http://schemas.openxmlformats.org/officeDocument/2006/relationships/image" Target="../media/image80.png"/><Relationship Id="rId5" Type="http://schemas.openxmlformats.org/officeDocument/2006/relationships/image" Target="../media/image77.svg"/><Relationship Id="rId15" Type="http://schemas.openxmlformats.org/officeDocument/2006/relationships/image" Target="../media/image83.svg"/><Relationship Id="rId10" Type="http://schemas.openxmlformats.org/officeDocument/2006/relationships/hyperlink" Target="http://www.bu.edu/researchsupport/forms-policies/service-center-administration-finance-and-accounting-procedures/" TargetMode="External"/><Relationship Id="rId19" Type="http://schemas.openxmlformats.org/officeDocument/2006/relationships/hyperlink" Target="http://www.bu.edu/cores" TargetMode="External"/><Relationship Id="rId4" Type="http://schemas.openxmlformats.org/officeDocument/2006/relationships/image" Target="../media/image76.png"/><Relationship Id="rId9" Type="http://schemas.openxmlformats.org/officeDocument/2006/relationships/image" Target="../media/image79.svg"/><Relationship Id="rId14" Type="http://schemas.openxmlformats.org/officeDocument/2006/relationships/image" Target="../media/image8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DB1379-EF29-4318-A037-37608F107B2E}" type="doc">
      <dgm:prSet loTypeId="urn:microsoft.com/office/officeart/2008/layout/LinedList" loCatId="list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1A2A2DAA-97D5-4353-9EAE-BAD04E3DE2B9}">
      <dgm:prSet custT="1"/>
      <dgm:spPr/>
      <dgm:t>
        <a:bodyPr/>
        <a:lstStyle/>
        <a:p>
          <a:r>
            <a:rPr lang="en-US" sz="2400" dirty="0"/>
            <a:t>All users pay the same price – no discounts.  Departments or schools may provide subsidies to users.</a:t>
          </a:r>
        </a:p>
      </dgm:t>
    </dgm:pt>
    <dgm:pt modelId="{F2453539-AA92-4D52-90AD-8873DBA22D83}" type="parTrans" cxnId="{CDA564CE-5D5E-42BE-8636-27CB83F8ABC8}">
      <dgm:prSet/>
      <dgm:spPr/>
      <dgm:t>
        <a:bodyPr/>
        <a:lstStyle/>
        <a:p>
          <a:endParaRPr lang="en-US"/>
        </a:p>
      </dgm:t>
    </dgm:pt>
    <dgm:pt modelId="{AB32466E-EDC8-49B5-938B-8559317A6C04}" type="sibTrans" cxnId="{CDA564CE-5D5E-42BE-8636-27CB83F8ABC8}">
      <dgm:prSet/>
      <dgm:spPr/>
      <dgm:t>
        <a:bodyPr/>
        <a:lstStyle/>
        <a:p>
          <a:endParaRPr lang="en-US"/>
        </a:p>
      </dgm:t>
    </dgm:pt>
    <dgm:pt modelId="{DF8D4B84-1EAA-429F-A805-64D0BCADDADD}">
      <dgm:prSet custT="1"/>
      <dgm:spPr/>
      <dgm:t>
        <a:bodyPr/>
        <a:lstStyle/>
        <a:p>
          <a:r>
            <a:rPr lang="en-US" sz="2400" dirty="0"/>
            <a:t>Designed to “break even” financially – can’t make money by providing services to BU researchers.</a:t>
          </a:r>
        </a:p>
      </dgm:t>
    </dgm:pt>
    <dgm:pt modelId="{EB503D18-CBAD-4715-A0C9-24E614BFCD83}" type="parTrans" cxnId="{7BB85B23-B97A-472E-AFA0-930B092AEC0E}">
      <dgm:prSet/>
      <dgm:spPr/>
      <dgm:t>
        <a:bodyPr/>
        <a:lstStyle/>
        <a:p>
          <a:endParaRPr lang="en-US"/>
        </a:p>
      </dgm:t>
    </dgm:pt>
    <dgm:pt modelId="{20691434-20B8-4184-93D4-8AA23FB0BD8D}" type="sibTrans" cxnId="{7BB85B23-B97A-472E-AFA0-930B092AEC0E}">
      <dgm:prSet/>
      <dgm:spPr/>
      <dgm:t>
        <a:bodyPr/>
        <a:lstStyle/>
        <a:p>
          <a:endParaRPr lang="en-US"/>
        </a:p>
      </dgm:t>
    </dgm:pt>
    <dgm:pt modelId="{89F81DD0-3C7E-4361-A38B-15F49C455AA3}">
      <dgm:prSet custT="1"/>
      <dgm:spPr/>
      <dgm:t>
        <a:bodyPr/>
        <a:lstStyle/>
        <a:p>
          <a:r>
            <a:rPr lang="en-US" sz="2400" dirty="0"/>
            <a:t>May need to be subsidized.</a:t>
          </a:r>
        </a:p>
      </dgm:t>
    </dgm:pt>
    <dgm:pt modelId="{356BAD77-DDA6-4C87-9416-BDD7B29C7BDA}" type="parTrans" cxnId="{EB446E53-4552-4E5D-9E7C-F43EE1AC7BAD}">
      <dgm:prSet/>
      <dgm:spPr/>
      <dgm:t>
        <a:bodyPr/>
        <a:lstStyle/>
        <a:p>
          <a:endParaRPr lang="en-US"/>
        </a:p>
      </dgm:t>
    </dgm:pt>
    <dgm:pt modelId="{C7B1E9A7-0E13-4C90-87F0-C9F2E44FF4CC}" type="sibTrans" cxnId="{EB446E53-4552-4E5D-9E7C-F43EE1AC7BAD}">
      <dgm:prSet/>
      <dgm:spPr/>
      <dgm:t>
        <a:bodyPr/>
        <a:lstStyle/>
        <a:p>
          <a:endParaRPr lang="en-US"/>
        </a:p>
      </dgm:t>
    </dgm:pt>
    <dgm:pt modelId="{371B1649-D8DA-404E-8201-51B842F707FF}">
      <dgm:prSet custT="1"/>
      <dgm:spPr/>
      <dgm:t>
        <a:bodyPr/>
        <a:lstStyle/>
        <a:p>
          <a:r>
            <a:rPr lang="en-US" sz="2400"/>
            <a:t>Can provide services externally under BU “Fee for Service” policy.</a:t>
          </a:r>
          <a:endParaRPr lang="en-US" sz="2400" dirty="0"/>
        </a:p>
      </dgm:t>
    </dgm:pt>
    <dgm:pt modelId="{9FD264CF-C419-47AB-9912-3CB13C197300}" type="parTrans" cxnId="{BADA3F42-8E5E-4681-ADBC-8C935D04F591}">
      <dgm:prSet/>
      <dgm:spPr/>
      <dgm:t>
        <a:bodyPr/>
        <a:lstStyle/>
        <a:p>
          <a:endParaRPr lang="en-US"/>
        </a:p>
      </dgm:t>
    </dgm:pt>
    <dgm:pt modelId="{9133BE65-96B9-4BCC-9550-615D9463483E}" type="sibTrans" cxnId="{BADA3F42-8E5E-4681-ADBC-8C935D04F591}">
      <dgm:prSet/>
      <dgm:spPr/>
      <dgm:t>
        <a:bodyPr/>
        <a:lstStyle/>
        <a:p>
          <a:endParaRPr lang="en-US"/>
        </a:p>
      </dgm:t>
    </dgm:pt>
    <dgm:pt modelId="{CCAE8A3B-0244-4878-B70E-4276981194AF}" type="pres">
      <dgm:prSet presAssocID="{A3DB1379-EF29-4318-A037-37608F107B2E}" presName="vert0" presStyleCnt="0">
        <dgm:presLayoutVars>
          <dgm:dir/>
          <dgm:animOne val="branch"/>
          <dgm:animLvl val="lvl"/>
        </dgm:presLayoutVars>
      </dgm:prSet>
      <dgm:spPr/>
    </dgm:pt>
    <dgm:pt modelId="{926D78E4-4310-44AF-8E0C-D5C5F5D8A86F}" type="pres">
      <dgm:prSet presAssocID="{1A2A2DAA-97D5-4353-9EAE-BAD04E3DE2B9}" presName="thickLine" presStyleLbl="alignNode1" presStyleIdx="0" presStyleCnt="4"/>
      <dgm:spPr/>
    </dgm:pt>
    <dgm:pt modelId="{848B20B4-FCF8-4C98-B6D4-4E58B31BA519}" type="pres">
      <dgm:prSet presAssocID="{1A2A2DAA-97D5-4353-9EAE-BAD04E3DE2B9}" presName="horz1" presStyleCnt="0"/>
      <dgm:spPr/>
    </dgm:pt>
    <dgm:pt modelId="{1328FC40-F9DF-45A6-ADDD-2FBB86D9B782}" type="pres">
      <dgm:prSet presAssocID="{1A2A2DAA-97D5-4353-9EAE-BAD04E3DE2B9}" presName="tx1" presStyleLbl="revTx" presStyleIdx="0" presStyleCnt="4"/>
      <dgm:spPr/>
    </dgm:pt>
    <dgm:pt modelId="{E113F600-C4D2-4F10-8019-110DABF63443}" type="pres">
      <dgm:prSet presAssocID="{1A2A2DAA-97D5-4353-9EAE-BAD04E3DE2B9}" presName="vert1" presStyleCnt="0"/>
      <dgm:spPr/>
    </dgm:pt>
    <dgm:pt modelId="{F4211777-B1AE-4C76-90E0-1B1E46687017}" type="pres">
      <dgm:prSet presAssocID="{DF8D4B84-1EAA-429F-A805-64D0BCADDADD}" presName="thickLine" presStyleLbl="alignNode1" presStyleIdx="1" presStyleCnt="4"/>
      <dgm:spPr/>
    </dgm:pt>
    <dgm:pt modelId="{3A16C1B7-C764-48F3-B267-656C294764E1}" type="pres">
      <dgm:prSet presAssocID="{DF8D4B84-1EAA-429F-A805-64D0BCADDADD}" presName="horz1" presStyleCnt="0"/>
      <dgm:spPr/>
    </dgm:pt>
    <dgm:pt modelId="{6CDA9685-C5E8-4B9F-804F-BD6928008CF1}" type="pres">
      <dgm:prSet presAssocID="{DF8D4B84-1EAA-429F-A805-64D0BCADDADD}" presName="tx1" presStyleLbl="revTx" presStyleIdx="1" presStyleCnt="4" custScaleY="110185"/>
      <dgm:spPr/>
    </dgm:pt>
    <dgm:pt modelId="{409B048A-636F-4DC1-BFB6-7F8333C29B74}" type="pres">
      <dgm:prSet presAssocID="{DF8D4B84-1EAA-429F-A805-64D0BCADDADD}" presName="vert1" presStyleCnt="0"/>
      <dgm:spPr/>
    </dgm:pt>
    <dgm:pt modelId="{ECD59269-DD63-41A4-88EA-129278BB7759}" type="pres">
      <dgm:prSet presAssocID="{371B1649-D8DA-404E-8201-51B842F707FF}" presName="thickLine" presStyleLbl="alignNode1" presStyleIdx="2" presStyleCnt="4"/>
      <dgm:spPr/>
    </dgm:pt>
    <dgm:pt modelId="{104428FE-EEB4-4F8B-BCC1-2B576AE601DB}" type="pres">
      <dgm:prSet presAssocID="{371B1649-D8DA-404E-8201-51B842F707FF}" presName="horz1" presStyleCnt="0"/>
      <dgm:spPr/>
    </dgm:pt>
    <dgm:pt modelId="{45F5158E-8842-4205-A36A-5B8407E2D64A}" type="pres">
      <dgm:prSet presAssocID="{371B1649-D8DA-404E-8201-51B842F707FF}" presName="tx1" presStyleLbl="revTx" presStyleIdx="2" presStyleCnt="4"/>
      <dgm:spPr/>
    </dgm:pt>
    <dgm:pt modelId="{12D1D53C-71D2-403A-ADCF-A2C7907EA701}" type="pres">
      <dgm:prSet presAssocID="{371B1649-D8DA-404E-8201-51B842F707FF}" presName="vert1" presStyleCnt="0"/>
      <dgm:spPr/>
    </dgm:pt>
    <dgm:pt modelId="{C2633996-92F0-4D55-AB13-D3F822392D1A}" type="pres">
      <dgm:prSet presAssocID="{89F81DD0-3C7E-4361-A38B-15F49C455AA3}" presName="thickLine" presStyleLbl="alignNode1" presStyleIdx="3" presStyleCnt="4"/>
      <dgm:spPr/>
    </dgm:pt>
    <dgm:pt modelId="{CD3233C3-09AD-430F-9EDC-1AE40656C686}" type="pres">
      <dgm:prSet presAssocID="{89F81DD0-3C7E-4361-A38B-15F49C455AA3}" presName="horz1" presStyleCnt="0"/>
      <dgm:spPr/>
    </dgm:pt>
    <dgm:pt modelId="{FC9AD26E-9A70-4530-BCF9-0D5936F77838}" type="pres">
      <dgm:prSet presAssocID="{89F81DD0-3C7E-4361-A38B-15F49C455AA3}" presName="tx1" presStyleLbl="revTx" presStyleIdx="3" presStyleCnt="4"/>
      <dgm:spPr/>
    </dgm:pt>
    <dgm:pt modelId="{E89CD7D5-019B-4AC7-A315-E8FE30B7A7E1}" type="pres">
      <dgm:prSet presAssocID="{89F81DD0-3C7E-4361-A38B-15F49C455AA3}" presName="vert1" presStyleCnt="0"/>
      <dgm:spPr/>
    </dgm:pt>
  </dgm:ptLst>
  <dgm:cxnLst>
    <dgm:cxn modelId="{24FEA510-22B4-46B7-9F9C-10DBD2318431}" type="presOf" srcId="{371B1649-D8DA-404E-8201-51B842F707FF}" destId="{45F5158E-8842-4205-A36A-5B8407E2D64A}" srcOrd="0" destOrd="0" presId="urn:microsoft.com/office/officeart/2008/layout/LinedList"/>
    <dgm:cxn modelId="{7BB85B23-B97A-472E-AFA0-930B092AEC0E}" srcId="{A3DB1379-EF29-4318-A037-37608F107B2E}" destId="{DF8D4B84-1EAA-429F-A805-64D0BCADDADD}" srcOrd="1" destOrd="0" parTransId="{EB503D18-CBAD-4715-A0C9-24E614BFCD83}" sibTransId="{20691434-20B8-4184-93D4-8AA23FB0BD8D}"/>
    <dgm:cxn modelId="{CE8C653D-A16F-4A75-AB97-08FDBBAD1E89}" type="presOf" srcId="{89F81DD0-3C7E-4361-A38B-15F49C455AA3}" destId="{FC9AD26E-9A70-4530-BCF9-0D5936F77838}" srcOrd="0" destOrd="0" presId="urn:microsoft.com/office/officeart/2008/layout/LinedList"/>
    <dgm:cxn modelId="{BADA3F42-8E5E-4681-ADBC-8C935D04F591}" srcId="{A3DB1379-EF29-4318-A037-37608F107B2E}" destId="{371B1649-D8DA-404E-8201-51B842F707FF}" srcOrd="2" destOrd="0" parTransId="{9FD264CF-C419-47AB-9912-3CB13C197300}" sibTransId="{9133BE65-96B9-4BCC-9550-615D9463483E}"/>
    <dgm:cxn modelId="{EB446E53-4552-4E5D-9E7C-F43EE1AC7BAD}" srcId="{A3DB1379-EF29-4318-A037-37608F107B2E}" destId="{89F81DD0-3C7E-4361-A38B-15F49C455AA3}" srcOrd="3" destOrd="0" parTransId="{356BAD77-DDA6-4C87-9416-BDD7B29C7BDA}" sibTransId="{C7B1E9A7-0E13-4C90-87F0-C9F2E44FF4CC}"/>
    <dgm:cxn modelId="{215F8BAF-9278-4F7F-8A92-AE9F47365DBF}" type="presOf" srcId="{1A2A2DAA-97D5-4353-9EAE-BAD04E3DE2B9}" destId="{1328FC40-F9DF-45A6-ADDD-2FBB86D9B782}" srcOrd="0" destOrd="0" presId="urn:microsoft.com/office/officeart/2008/layout/LinedList"/>
    <dgm:cxn modelId="{CDA564CE-5D5E-42BE-8636-27CB83F8ABC8}" srcId="{A3DB1379-EF29-4318-A037-37608F107B2E}" destId="{1A2A2DAA-97D5-4353-9EAE-BAD04E3DE2B9}" srcOrd="0" destOrd="0" parTransId="{F2453539-AA92-4D52-90AD-8873DBA22D83}" sibTransId="{AB32466E-EDC8-49B5-938B-8559317A6C04}"/>
    <dgm:cxn modelId="{15A26BD0-8676-4FFF-B558-466081A0D39A}" type="presOf" srcId="{A3DB1379-EF29-4318-A037-37608F107B2E}" destId="{CCAE8A3B-0244-4878-B70E-4276981194AF}" srcOrd="0" destOrd="0" presId="urn:microsoft.com/office/officeart/2008/layout/LinedList"/>
    <dgm:cxn modelId="{AD00C4FD-E6D9-4F74-88FA-F9549BB75370}" type="presOf" srcId="{DF8D4B84-1EAA-429F-A805-64D0BCADDADD}" destId="{6CDA9685-C5E8-4B9F-804F-BD6928008CF1}" srcOrd="0" destOrd="0" presId="urn:microsoft.com/office/officeart/2008/layout/LinedList"/>
    <dgm:cxn modelId="{5E6A53F4-754B-4B85-AC37-20BE4E9C3146}" type="presParOf" srcId="{CCAE8A3B-0244-4878-B70E-4276981194AF}" destId="{926D78E4-4310-44AF-8E0C-D5C5F5D8A86F}" srcOrd="0" destOrd="0" presId="urn:microsoft.com/office/officeart/2008/layout/LinedList"/>
    <dgm:cxn modelId="{D8CFFA57-AE47-412A-A369-EABC1F1620BB}" type="presParOf" srcId="{CCAE8A3B-0244-4878-B70E-4276981194AF}" destId="{848B20B4-FCF8-4C98-B6D4-4E58B31BA519}" srcOrd="1" destOrd="0" presId="urn:microsoft.com/office/officeart/2008/layout/LinedList"/>
    <dgm:cxn modelId="{9A898252-66B5-41C1-9F92-A632E0F610C2}" type="presParOf" srcId="{848B20B4-FCF8-4C98-B6D4-4E58B31BA519}" destId="{1328FC40-F9DF-45A6-ADDD-2FBB86D9B782}" srcOrd="0" destOrd="0" presId="urn:microsoft.com/office/officeart/2008/layout/LinedList"/>
    <dgm:cxn modelId="{5F1FB31C-BFB6-4F99-B930-BC9AB6092F43}" type="presParOf" srcId="{848B20B4-FCF8-4C98-B6D4-4E58B31BA519}" destId="{E113F600-C4D2-4F10-8019-110DABF63443}" srcOrd="1" destOrd="0" presId="urn:microsoft.com/office/officeart/2008/layout/LinedList"/>
    <dgm:cxn modelId="{69928C1B-9A79-4AE9-8EC6-30FF5FDFAFC7}" type="presParOf" srcId="{CCAE8A3B-0244-4878-B70E-4276981194AF}" destId="{F4211777-B1AE-4C76-90E0-1B1E46687017}" srcOrd="2" destOrd="0" presId="urn:microsoft.com/office/officeart/2008/layout/LinedList"/>
    <dgm:cxn modelId="{5945C368-6855-4124-B138-2BDB9DAD5AA2}" type="presParOf" srcId="{CCAE8A3B-0244-4878-B70E-4276981194AF}" destId="{3A16C1B7-C764-48F3-B267-656C294764E1}" srcOrd="3" destOrd="0" presId="urn:microsoft.com/office/officeart/2008/layout/LinedList"/>
    <dgm:cxn modelId="{27E3624C-5FFC-49CC-A782-7E604BBCC776}" type="presParOf" srcId="{3A16C1B7-C764-48F3-B267-656C294764E1}" destId="{6CDA9685-C5E8-4B9F-804F-BD6928008CF1}" srcOrd="0" destOrd="0" presId="urn:microsoft.com/office/officeart/2008/layout/LinedList"/>
    <dgm:cxn modelId="{A7727D29-B6A0-4A97-8445-305B3959FA53}" type="presParOf" srcId="{3A16C1B7-C764-48F3-B267-656C294764E1}" destId="{409B048A-636F-4DC1-BFB6-7F8333C29B74}" srcOrd="1" destOrd="0" presId="urn:microsoft.com/office/officeart/2008/layout/LinedList"/>
    <dgm:cxn modelId="{D91260CC-E1C0-4122-A327-BED3B1E761E8}" type="presParOf" srcId="{CCAE8A3B-0244-4878-B70E-4276981194AF}" destId="{ECD59269-DD63-41A4-88EA-129278BB7759}" srcOrd="4" destOrd="0" presId="urn:microsoft.com/office/officeart/2008/layout/LinedList"/>
    <dgm:cxn modelId="{9177EBD7-7B82-4E48-B681-8E23C2E8274D}" type="presParOf" srcId="{CCAE8A3B-0244-4878-B70E-4276981194AF}" destId="{104428FE-EEB4-4F8B-BCC1-2B576AE601DB}" srcOrd="5" destOrd="0" presId="urn:microsoft.com/office/officeart/2008/layout/LinedList"/>
    <dgm:cxn modelId="{4B64CFA5-4850-45BD-A57C-9C28203091EB}" type="presParOf" srcId="{104428FE-EEB4-4F8B-BCC1-2B576AE601DB}" destId="{45F5158E-8842-4205-A36A-5B8407E2D64A}" srcOrd="0" destOrd="0" presId="urn:microsoft.com/office/officeart/2008/layout/LinedList"/>
    <dgm:cxn modelId="{4AD9B0DF-9103-4F5B-BACA-2DD6B2C40F65}" type="presParOf" srcId="{104428FE-EEB4-4F8B-BCC1-2B576AE601DB}" destId="{12D1D53C-71D2-403A-ADCF-A2C7907EA701}" srcOrd="1" destOrd="0" presId="urn:microsoft.com/office/officeart/2008/layout/LinedList"/>
    <dgm:cxn modelId="{844B3393-2C37-4993-BA90-FB845654AE66}" type="presParOf" srcId="{CCAE8A3B-0244-4878-B70E-4276981194AF}" destId="{C2633996-92F0-4D55-AB13-D3F822392D1A}" srcOrd="6" destOrd="0" presId="urn:microsoft.com/office/officeart/2008/layout/LinedList"/>
    <dgm:cxn modelId="{D75871B0-A4F2-4E53-B86E-A8B38816CD19}" type="presParOf" srcId="{CCAE8A3B-0244-4878-B70E-4276981194AF}" destId="{CD3233C3-09AD-430F-9EDC-1AE40656C686}" srcOrd="7" destOrd="0" presId="urn:microsoft.com/office/officeart/2008/layout/LinedList"/>
    <dgm:cxn modelId="{F87E9C3A-224A-4364-B4B3-F85D985B8796}" type="presParOf" srcId="{CD3233C3-09AD-430F-9EDC-1AE40656C686}" destId="{FC9AD26E-9A70-4530-BCF9-0D5936F77838}" srcOrd="0" destOrd="0" presId="urn:microsoft.com/office/officeart/2008/layout/LinedList"/>
    <dgm:cxn modelId="{3D482EDC-AD5C-40CB-9CE4-F532C082A530}" type="presParOf" srcId="{CD3233C3-09AD-430F-9EDC-1AE40656C686}" destId="{E89CD7D5-019B-4AC7-A315-E8FE30B7A7E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2FC73B3-D31C-402E-93AD-27875C917DE4}" type="doc">
      <dgm:prSet loTypeId="urn:microsoft.com/office/officeart/2008/layout/LinedList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84F126BB-9021-4BC2-8D3D-29C51C3610AA}">
      <dgm:prSet phldrT="[Text]"/>
      <dgm:spPr/>
      <dgm:t>
        <a:bodyPr/>
        <a:lstStyle/>
        <a:p>
          <a:r>
            <a:rPr lang="en-US" dirty="0"/>
            <a:t>Calculate costs by species</a:t>
          </a:r>
        </a:p>
      </dgm:t>
    </dgm:pt>
    <dgm:pt modelId="{4A13DC5D-4CB0-4BD2-A3CB-474DBBA1705A}" type="parTrans" cxnId="{66FB7AEA-8123-4583-A4D2-550ABBC78297}">
      <dgm:prSet/>
      <dgm:spPr/>
      <dgm:t>
        <a:bodyPr/>
        <a:lstStyle/>
        <a:p>
          <a:endParaRPr lang="en-US"/>
        </a:p>
      </dgm:t>
    </dgm:pt>
    <dgm:pt modelId="{90C1123D-680C-4AB2-BEA2-005C4D092BC0}" type="sibTrans" cxnId="{66FB7AEA-8123-4583-A4D2-550ABBC78297}">
      <dgm:prSet/>
      <dgm:spPr/>
      <dgm:t>
        <a:bodyPr/>
        <a:lstStyle/>
        <a:p>
          <a:endParaRPr lang="en-US"/>
        </a:p>
      </dgm:t>
    </dgm:pt>
    <dgm:pt modelId="{4CEC295F-E943-4E43-B0FF-0DF708E7D1E7}">
      <dgm:prSet phldrT="[Text]"/>
      <dgm:spPr/>
      <dgm:t>
        <a:bodyPr/>
        <a:lstStyle/>
        <a:p>
          <a:r>
            <a:rPr lang="en-US" dirty="0"/>
            <a:t>Include space costs for housing rooms (not procedural space)</a:t>
          </a:r>
        </a:p>
      </dgm:t>
    </dgm:pt>
    <dgm:pt modelId="{1B6EC604-37BD-4ADD-B624-878E8DD00BA4}" type="parTrans" cxnId="{EA5775EB-ADF1-4CCA-83A8-90F2E83FE814}">
      <dgm:prSet/>
      <dgm:spPr/>
      <dgm:t>
        <a:bodyPr/>
        <a:lstStyle/>
        <a:p>
          <a:endParaRPr lang="en-US"/>
        </a:p>
      </dgm:t>
    </dgm:pt>
    <dgm:pt modelId="{6847437E-05CD-41F2-A0AD-63857F1B72AC}" type="sibTrans" cxnId="{EA5775EB-ADF1-4CCA-83A8-90F2E83FE814}">
      <dgm:prSet/>
      <dgm:spPr/>
      <dgm:t>
        <a:bodyPr/>
        <a:lstStyle/>
        <a:p>
          <a:endParaRPr lang="en-US"/>
        </a:p>
      </dgm:t>
    </dgm:pt>
    <dgm:pt modelId="{7152B7D3-F8DD-4080-A651-D5D8ED01C59A}">
      <dgm:prSet phldrT="[Text]"/>
      <dgm:spPr/>
      <dgm:t>
        <a:bodyPr/>
        <a:lstStyle/>
        <a:p>
          <a:r>
            <a:rPr lang="en-US" dirty="0"/>
            <a:t>Operated independently (not part of school/college)</a:t>
          </a:r>
        </a:p>
      </dgm:t>
    </dgm:pt>
    <dgm:pt modelId="{C9F7959F-6A72-4868-A3C9-B1EFEC372803}" type="parTrans" cxnId="{92E84476-51AF-4E5E-B354-232E19B36305}">
      <dgm:prSet/>
      <dgm:spPr/>
      <dgm:t>
        <a:bodyPr/>
        <a:lstStyle/>
        <a:p>
          <a:endParaRPr lang="en-US"/>
        </a:p>
      </dgm:t>
    </dgm:pt>
    <dgm:pt modelId="{A19D3EAB-1D9E-45E8-9042-E3CC9409257D}" type="sibTrans" cxnId="{92E84476-51AF-4E5E-B354-232E19B36305}">
      <dgm:prSet/>
      <dgm:spPr/>
      <dgm:t>
        <a:bodyPr/>
        <a:lstStyle/>
        <a:p>
          <a:endParaRPr lang="en-US"/>
        </a:p>
      </dgm:t>
    </dgm:pt>
    <dgm:pt modelId="{7FF36491-DEF0-4FF6-BF05-23BA46DCD98D}">
      <dgm:prSet phldrT="[Text]"/>
      <dgm:spPr/>
      <dgm:t>
        <a:bodyPr/>
        <a:lstStyle/>
        <a:p>
          <a:r>
            <a:rPr lang="en-US" dirty="0"/>
            <a:t>Heavily subsidized (direct &amp; indirect)</a:t>
          </a:r>
        </a:p>
      </dgm:t>
    </dgm:pt>
    <dgm:pt modelId="{7E7ACF9E-C507-4A1E-BCAB-B774B8FC5450}" type="parTrans" cxnId="{AC792393-1DE6-4036-9520-60F6EB9349FD}">
      <dgm:prSet/>
      <dgm:spPr/>
      <dgm:t>
        <a:bodyPr/>
        <a:lstStyle/>
        <a:p>
          <a:endParaRPr lang="en-US"/>
        </a:p>
      </dgm:t>
    </dgm:pt>
    <dgm:pt modelId="{399B3579-73A2-4CFA-A3E2-A2FB9363DCE7}" type="sibTrans" cxnId="{AC792393-1DE6-4036-9520-60F6EB9349FD}">
      <dgm:prSet/>
      <dgm:spPr/>
      <dgm:t>
        <a:bodyPr/>
        <a:lstStyle/>
        <a:p>
          <a:endParaRPr lang="en-US"/>
        </a:p>
      </dgm:t>
    </dgm:pt>
    <dgm:pt modelId="{9CBB2852-3146-4274-9A32-AC4964BE83E7}">
      <dgm:prSet phldrT="[Text]"/>
      <dgm:spPr/>
      <dgm:t>
        <a:bodyPr/>
        <a:lstStyle/>
        <a:p>
          <a:r>
            <a:rPr lang="en-US" dirty="0"/>
            <a:t>Heavily regulated</a:t>
          </a:r>
        </a:p>
      </dgm:t>
    </dgm:pt>
    <dgm:pt modelId="{FC4D711A-5DFB-46D5-988A-616B919181BC}" type="parTrans" cxnId="{522E3A55-40AF-4148-A66C-8FDF0C4573A7}">
      <dgm:prSet/>
      <dgm:spPr/>
      <dgm:t>
        <a:bodyPr/>
        <a:lstStyle/>
        <a:p>
          <a:endParaRPr lang="en-US"/>
        </a:p>
      </dgm:t>
    </dgm:pt>
    <dgm:pt modelId="{56EAA6B3-E502-48DD-9594-9DBB3FDD2590}" type="sibTrans" cxnId="{522E3A55-40AF-4148-A66C-8FDF0C4573A7}">
      <dgm:prSet/>
      <dgm:spPr/>
      <dgm:t>
        <a:bodyPr/>
        <a:lstStyle/>
        <a:p>
          <a:endParaRPr lang="en-US"/>
        </a:p>
      </dgm:t>
    </dgm:pt>
    <dgm:pt modelId="{9F0F786E-04F0-43BC-BA47-23A90BED7A38}" type="pres">
      <dgm:prSet presAssocID="{D2FC73B3-D31C-402E-93AD-27875C917DE4}" presName="vert0" presStyleCnt="0">
        <dgm:presLayoutVars>
          <dgm:dir/>
          <dgm:animOne val="branch"/>
          <dgm:animLvl val="lvl"/>
        </dgm:presLayoutVars>
      </dgm:prSet>
      <dgm:spPr/>
    </dgm:pt>
    <dgm:pt modelId="{6B003917-0B77-4B79-B92F-E83C756C45C3}" type="pres">
      <dgm:prSet presAssocID="{84F126BB-9021-4BC2-8D3D-29C51C3610AA}" presName="thickLine" presStyleLbl="alignNode1" presStyleIdx="0" presStyleCnt="5"/>
      <dgm:spPr/>
    </dgm:pt>
    <dgm:pt modelId="{11E2DC07-B2A1-47A7-9C68-912A7A350815}" type="pres">
      <dgm:prSet presAssocID="{84F126BB-9021-4BC2-8D3D-29C51C3610AA}" presName="horz1" presStyleCnt="0"/>
      <dgm:spPr/>
    </dgm:pt>
    <dgm:pt modelId="{58F33E10-5EE4-444A-B981-B39670B9D8E5}" type="pres">
      <dgm:prSet presAssocID="{84F126BB-9021-4BC2-8D3D-29C51C3610AA}" presName="tx1" presStyleLbl="revTx" presStyleIdx="0" presStyleCnt="5"/>
      <dgm:spPr/>
    </dgm:pt>
    <dgm:pt modelId="{45B50E2B-57C6-40B0-926E-FE566D9B503C}" type="pres">
      <dgm:prSet presAssocID="{84F126BB-9021-4BC2-8D3D-29C51C3610AA}" presName="vert1" presStyleCnt="0"/>
      <dgm:spPr/>
    </dgm:pt>
    <dgm:pt modelId="{267E6DAF-0C40-4140-8565-DA16022DB810}" type="pres">
      <dgm:prSet presAssocID="{4CEC295F-E943-4E43-B0FF-0DF708E7D1E7}" presName="thickLine" presStyleLbl="alignNode1" presStyleIdx="1" presStyleCnt="5"/>
      <dgm:spPr/>
    </dgm:pt>
    <dgm:pt modelId="{83FCF52C-FB62-4A2F-802C-B541EA4FC12F}" type="pres">
      <dgm:prSet presAssocID="{4CEC295F-E943-4E43-B0FF-0DF708E7D1E7}" presName="horz1" presStyleCnt="0"/>
      <dgm:spPr/>
    </dgm:pt>
    <dgm:pt modelId="{9CC63271-C01F-42B4-9706-7C2E7CA24911}" type="pres">
      <dgm:prSet presAssocID="{4CEC295F-E943-4E43-B0FF-0DF708E7D1E7}" presName="tx1" presStyleLbl="revTx" presStyleIdx="1" presStyleCnt="5"/>
      <dgm:spPr/>
    </dgm:pt>
    <dgm:pt modelId="{AF832FA4-5F66-44D9-B00C-33537ED3142C}" type="pres">
      <dgm:prSet presAssocID="{4CEC295F-E943-4E43-B0FF-0DF708E7D1E7}" presName="vert1" presStyleCnt="0"/>
      <dgm:spPr/>
    </dgm:pt>
    <dgm:pt modelId="{72A17576-31FB-4A7E-B0D5-A5986AD08332}" type="pres">
      <dgm:prSet presAssocID="{7152B7D3-F8DD-4080-A651-D5D8ED01C59A}" presName="thickLine" presStyleLbl="alignNode1" presStyleIdx="2" presStyleCnt="5"/>
      <dgm:spPr/>
    </dgm:pt>
    <dgm:pt modelId="{B53395BD-6A47-4445-BA4F-FBFD8CE4E2E6}" type="pres">
      <dgm:prSet presAssocID="{7152B7D3-F8DD-4080-A651-D5D8ED01C59A}" presName="horz1" presStyleCnt="0"/>
      <dgm:spPr/>
    </dgm:pt>
    <dgm:pt modelId="{0D8771EC-DAD9-46B3-864E-69E93714F315}" type="pres">
      <dgm:prSet presAssocID="{7152B7D3-F8DD-4080-A651-D5D8ED01C59A}" presName="tx1" presStyleLbl="revTx" presStyleIdx="2" presStyleCnt="5"/>
      <dgm:spPr/>
    </dgm:pt>
    <dgm:pt modelId="{F09ACE2F-BF43-4402-93B7-6E9A099ACBA5}" type="pres">
      <dgm:prSet presAssocID="{7152B7D3-F8DD-4080-A651-D5D8ED01C59A}" presName="vert1" presStyleCnt="0"/>
      <dgm:spPr/>
    </dgm:pt>
    <dgm:pt modelId="{3CA8181D-E621-485B-A455-FACFEE3156B3}" type="pres">
      <dgm:prSet presAssocID="{9CBB2852-3146-4274-9A32-AC4964BE83E7}" presName="thickLine" presStyleLbl="alignNode1" presStyleIdx="3" presStyleCnt="5"/>
      <dgm:spPr/>
    </dgm:pt>
    <dgm:pt modelId="{1B71E0A0-CF84-42C8-AE0A-51F8331622C2}" type="pres">
      <dgm:prSet presAssocID="{9CBB2852-3146-4274-9A32-AC4964BE83E7}" presName="horz1" presStyleCnt="0"/>
      <dgm:spPr/>
    </dgm:pt>
    <dgm:pt modelId="{5DB7320A-2A4A-4F86-83CA-45DF53527079}" type="pres">
      <dgm:prSet presAssocID="{9CBB2852-3146-4274-9A32-AC4964BE83E7}" presName="tx1" presStyleLbl="revTx" presStyleIdx="3" presStyleCnt="5"/>
      <dgm:spPr/>
    </dgm:pt>
    <dgm:pt modelId="{10D5AB0F-ED35-40B6-AAD0-F8B617C1474C}" type="pres">
      <dgm:prSet presAssocID="{9CBB2852-3146-4274-9A32-AC4964BE83E7}" presName="vert1" presStyleCnt="0"/>
      <dgm:spPr/>
    </dgm:pt>
    <dgm:pt modelId="{B04301F1-8986-4E74-9E6B-8E6E226FD0CA}" type="pres">
      <dgm:prSet presAssocID="{7FF36491-DEF0-4FF6-BF05-23BA46DCD98D}" presName="thickLine" presStyleLbl="alignNode1" presStyleIdx="4" presStyleCnt="5"/>
      <dgm:spPr/>
    </dgm:pt>
    <dgm:pt modelId="{A1792EEA-E225-44B1-ADAF-ECDEA23A23A5}" type="pres">
      <dgm:prSet presAssocID="{7FF36491-DEF0-4FF6-BF05-23BA46DCD98D}" presName="horz1" presStyleCnt="0"/>
      <dgm:spPr/>
    </dgm:pt>
    <dgm:pt modelId="{D5CE7B3D-7BA8-47AF-A5E8-7FA2F7922648}" type="pres">
      <dgm:prSet presAssocID="{7FF36491-DEF0-4FF6-BF05-23BA46DCD98D}" presName="tx1" presStyleLbl="revTx" presStyleIdx="4" presStyleCnt="5"/>
      <dgm:spPr/>
    </dgm:pt>
    <dgm:pt modelId="{B8A6603A-B4B0-4207-AF0F-8066A7875BF0}" type="pres">
      <dgm:prSet presAssocID="{7FF36491-DEF0-4FF6-BF05-23BA46DCD98D}" presName="vert1" presStyleCnt="0"/>
      <dgm:spPr/>
    </dgm:pt>
  </dgm:ptLst>
  <dgm:cxnLst>
    <dgm:cxn modelId="{4061F61E-E54B-4774-BFC4-C47AC24FAF29}" type="presOf" srcId="{9CBB2852-3146-4274-9A32-AC4964BE83E7}" destId="{5DB7320A-2A4A-4F86-83CA-45DF53527079}" srcOrd="0" destOrd="0" presId="urn:microsoft.com/office/officeart/2008/layout/LinedList"/>
    <dgm:cxn modelId="{D5675065-9B41-4D05-B600-0E188B171C34}" type="presOf" srcId="{7FF36491-DEF0-4FF6-BF05-23BA46DCD98D}" destId="{D5CE7B3D-7BA8-47AF-A5E8-7FA2F7922648}" srcOrd="0" destOrd="0" presId="urn:microsoft.com/office/officeart/2008/layout/LinedList"/>
    <dgm:cxn modelId="{67AD5E6B-61DB-4516-A413-FB3589A7D58A}" type="presOf" srcId="{84F126BB-9021-4BC2-8D3D-29C51C3610AA}" destId="{58F33E10-5EE4-444A-B981-B39670B9D8E5}" srcOrd="0" destOrd="0" presId="urn:microsoft.com/office/officeart/2008/layout/LinedList"/>
    <dgm:cxn modelId="{522E3A55-40AF-4148-A66C-8FDF0C4573A7}" srcId="{D2FC73B3-D31C-402E-93AD-27875C917DE4}" destId="{9CBB2852-3146-4274-9A32-AC4964BE83E7}" srcOrd="3" destOrd="0" parTransId="{FC4D711A-5DFB-46D5-988A-616B919181BC}" sibTransId="{56EAA6B3-E502-48DD-9594-9DBB3FDD2590}"/>
    <dgm:cxn modelId="{92E84476-51AF-4E5E-B354-232E19B36305}" srcId="{D2FC73B3-D31C-402E-93AD-27875C917DE4}" destId="{7152B7D3-F8DD-4080-A651-D5D8ED01C59A}" srcOrd="2" destOrd="0" parTransId="{C9F7959F-6A72-4868-A3C9-B1EFEC372803}" sibTransId="{A19D3EAB-1D9E-45E8-9042-E3CC9409257D}"/>
    <dgm:cxn modelId="{81E6A681-984D-4FEB-9BEC-D8C40E9C3116}" type="presOf" srcId="{D2FC73B3-D31C-402E-93AD-27875C917DE4}" destId="{9F0F786E-04F0-43BC-BA47-23A90BED7A38}" srcOrd="0" destOrd="0" presId="urn:microsoft.com/office/officeart/2008/layout/LinedList"/>
    <dgm:cxn modelId="{AC792393-1DE6-4036-9520-60F6EB9349FD}" srcId="{D2FC73B3-D31C-402E-93AD-27875C917DE4}" destId="{7FF36491-DEF0-4FF6-BF05-23BA46DCD98D}" srcOrd="4" destOrd="0" parTransId="{7E7ACF9E-C507-4A1E-BCAB-B774B8FC5450}" sibTransId="{399B3579-73A2-4CFA-A3E2-A2FB9363DCE7}"/>
    <dgm:cxn modelId="{AE1173AB-B35B-4AE3-82B3-296DF67E435B}" type="presOf" srcId="{4CEC295F-E943-4E43-B0FF-0DF708E7D1E7}" destId="{9CC63271-C01F-42B4-9706-7C2E7CA24911}" srcOrd="0" destOrd="0" presId="urn:microsoft.com/office/officeart/2008/layout/LinedList"/>
    <dgm:cxn modelId="{66FB7AEA-8123-4583-A4D2-550ABBC78297}" srcId="{D2FC73B3-D31C-402E-93AD-27875C917DE4}" destId="{84F126BB-9021-4BC2-8D3D-29C51C3610AA}" srcOrd="0" destOrd="0" parTransId="{4A13DC5D-4CB0-4BD2-A3CB-474DBBA1705A}" sibTransId="{90C1123D-680C-4AB2-BEA2-005C4D092BC0}"/>
    <dgm:cxn modelId="{EA5775EB-ADF1-4CCA-83A8-90F2E83FE814}" srcId="{D2FC73B3-D31C-402E-93AD-27875C917DE4}" destId="{4CEC295F-E943-4E43-B0FF-0DF708E7D1E7}" srcOrd="1" destOrd="0" parTransId="{1B6EC604-37BD-4ADD-B624-878E8DD00BA4}" sibTransId="{6847437E-05CD-41F2-A0AD-63857F1B72AC}"/>
    <dgm:cxn modelId="{B5D534F4-575D-41DD-B1F2-7A0B70A54518}" type="presOf" srcId="{7152B7D3-F8DD-4080-A651-D5D8ED01C59A}" destId="{0D8771EC-DAD9-46B3-864E-69E93714F315}" srcOrd="0" destOrd="0" presId="urn:microsoft.com/office/officeart/2008/layout/LinedList"/>
    <dgm:cxn modelId="{73FD6D32-1F8E-4E40-9E64-EAFFD853FCD2}" type="presParOf" srcId="{9F0F786E-04F0-43BC-BA47-23A90BED7A38}" destId="{6B003917-0B77-4B79-B92F-E83C756C45C3}" srcOrd="0" destOrd="0" presId="urn:microsoft.com/office/officeart/2008/layout/LinedList"/>
    <dgm:cxn modelId="{9B174DC8-E73C-4F35-AD72-9063605B7293}" type="presParOf" srcId="{9F0F786E-04F0-43BC-BA47-23A90BED7A38}" destId="{11E2DC07-B2A1-47A7-9C68-912A7A350815}" srcOrd="1" destOrd="0" presId="urn:microsoft.com/office/officeart/2008/layout/LinedList"/>
    <dgm:cxn modelId="{3AC83138-FDD4-4299-B644-8D61470F4AF7}" type="presParOf" srcId="{11E2DC07-B2A1-47A7-9C68-912A7A350815}" destId="{58F33E10-5EE4-444A-B981-B39670B9D8E5}" srcOrd="0" destOrd="0" presId="urn:microsoft.com/office/officeart/2008/layout/LinedList"/>
    <dgm:cxn modelId="{185F2765-55EC-4E6A-9552-7CCDB1AD8C29}" type="presParOf" srcId="{11E2DC07-B2A1-47A7-9C68-912A7A350815}" destId="{45B50E2B-57C6-40B0-926E-FE566D9B503C}" srcOrd="1" destOrd="0" presId="urn:microsoft.com/office/officeart/2008/layout/LinedList"/>
    <dgm:cxn modelId="{E34CB6E0-D2A5-4F6B-81A0-20E5F86B525E}" type="presParOf" srcId="{9F0F786E-04F0-43BC-BA47-23A90BED7A38}" destId="{267E6DAF-0C40-4140-8565-DA16022DB810}" srcOrd="2" destOrd="0" presId="urn:microsoft.com/office/officeart/2008/layout/LinedList"/>
    <dgm:cxn modelId="{36A78907-DB0D-46FA-86B9-1E59DEC9EFD9}" type="presParOf" srcId="{9F0F786E-04F0-43BC-BA47-23A90BED7A38}" destId="{83FCF52C-FB62-4A2F-802C-B541EA4FC12F}" srcOrd="3" destOrd="0" presId="urn:microsoft.com/office/officeart/2008/layout/LinedList"/>
    <dgm:cxn modelId="{46EBDE5A-083C-4707-BEB2-45D7062431A4}" type="presParOf" srcId="{83FCF52C-FB62-4A2F-802C-B541EA4FC12F}" destId="{9CC63271-C01F-42B4-9706-7C2E7CA24911}" srcOrd="0" destOrd="0" presId="urn:microsoft.com/office/officeart/2008/layout/LinedList"/>
    <dgm:cxn modelId="{21FE334C-79DF-40CA-A080-1BBFC8CE9900}" type="presParOf" srcId="{83FCF52C-FB62-4A2F-802C-B541EA4FC12F}" destId="{AF832FA4-5F66-44D9-B00C-33537ED3142C}" srcOrd="1" destOrd="0" presId="urn:microsoft.com/office/officeart/2008/layout/LinedList"/>
    <dgm:cxn modelId="{408BB019-163B-4451-87C2-7640EC7C1BD2}" type="presParOf" srcId="{9F0F786E-04F0-43BC-BA47-23A90BED7A38}" destId="{72A17576-31FB-4A7E-B0D5-A5986AD08332}" srcOrd="4" destOrd="0" presId="urn:microsoft.com/office/officeart/2008/layout/LinedList"/>
    <dgm:cxn modelId="{EBE13CD0-D75B-4243-851E-8ECCBF9A2514}" type="presParOf" srcId="{9F0F786E-04F0-43BC-BA47-23A90BED7A38}" destId="{B53395BD-6A47-4445-BA4F-FBFD8CE4E2E6}" srcOrd="5" destOrd="0" presId="urn:microsoft.com/office/officeart/2008/layout/LinedList"/>
    <dgm:cxn modelId="{64883346-E7CE-4A0F-9F79-59B554213A84}" type="presParOf" srcId="{B53395BD-6A47-4445-BA4F-FBFD8CE4E2E6}" destId="{0D8771EC-DAD9-46B3-864E-69E93714F315}" srcOrd="0" destOrd="0" presId="urn:microsoft.com/office/officeart/2008/layout/LinedList"/>
    <dgm:cxn modelId="{5364A3DC-E16F-4802-BC12-B6D0FA7AB53F}" type="presParOf" srcId="{B53395BD-6A47-4445-BA4F-FBFD8CE4E2E6}" destId="{F09ACE2F-BF43-4402-93B7-6E9A099ACBA5}" srcOrd="1" destOrd="0" presId="urn:microsoft.com/office/officeart/2008/layout/LinedList"/>
    <dgm:cxn modelId="{FAE37E82-BD1A-49B3-8721-137FFBEA6EF5}" type="presParOf" srcId="{9F0F786E-04F0-43BC-BA47-23A90BED7A38}" destId="{3CA8181D-E621-485B-A455-FACFEE3156B3}" srcOrd="6" destOrd="0" presId="urn:microsoft.com/office/officeart/2008/layout/LinedList"/>
    <dgm:cxn modelId="{85377243-2DDC-4CFC-931A-E279A11282B6}" type="presParOf" srcId="{9F0F786E-04F0-43BC-BA47-23A90BED7A38}" destId="{1B71E0A0-CF84-42C8-AE0A-51F8331622C2}" srcOrd="7" destOrd="0" presId="urn:microsoft.com/office/officeart/2008/layout/LinedList"/>
    <dgm:cxn modelId="{EB665605-D1E3-4ADE-8F49-E1AE7BBE1AA0}" type="presParOf" srcId="{1B71E0A0-CF84-42C8-AE0A-51F8331622C2}" destId="{5DB7320A-2A4A-4F86-83CA-45DF53527079}" srcOrd="0" destOrd="0" presId="urn:microsoft.com/office/officeart/2008/layout/LinedList"/>
    <dgm:cxn modelId="{93A01C50-E598-4E59-8452-944D034C4A84}" type="presParOf" srcId="{1B71E0A0-CF84-42C8-AE0A-51F8331622C2}" destId="{10D5AB0F-ED35-40B6-AAD0-F8B617C1474C}" srcOrd="1" destOrd="0" presId="urn:microsoft.com/office/officeart/2008/layout/LinedList"/>
    <dgm:cxn modelId="{8B5A6EF8-DD3C-4E54-8AA4-1ADA0468B12B}" type="presParOf" srcId="{9F0F786E-04F0-43BC-BA47-23A90BED7A38}" destId="{B04301F1-8986-4E74-9E6B-8E6E226FD0CA}" srcOrd="8" destOrd="0" presId="urn:microsoft.com/office/officeart/2008/layout/LinedList"/>
    <dgm:cxn modelId="{45B1D44C-95DF-49D2-88BE-93B08EDF6115}" type="presParOf" srcId="{9F0F786E-04F0-43BC-BA47-23A90BED7A38}" destId="{A1792EEA-E225-44B1-ADAF-ECDEA23A23A5}" srcOrd="9" destOrd="0" presId="urn:microsoft.com/office/officeart/2008/layout/LinedList"/>
    <dgm:cxn modelId="{ADEFE652-7EF7-4A2D-BC01-C733BCB4BC33}" type="presParOf" srcId="{A1792EEA-E225-44B1-ADAF-ECDEA23A23A5}" destId="{D5CE7B3D-7BA8-47AF-A5E8-7FA2F7922648}" srcOrd="0" destOrd="0" presId="urn:microsoft.com/office/officeart/2008/layout/LinedList"/>
    <dgm:cxn modelId="{7E47CD9F-E5E4-4413-BC9C-E68A13FD84AA}" type="presParOf" srcId="{A1792EEA-E225-44B1-ADAF-ECDEA23A23A5}" destId="{B8A6603A-B4B0-4207-AF0F-8066A7875BF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3BC236D-8C10-413B-BF03-EF22555B43DC}" type="doc">
      <dgm:prSet loTypeId="urn:microsoft.com/office/officeart/2008/layout/LinedList" loCatId="list" qsTypeId="urn:microsoft.com/office/officeart/2005/8/quickstyle/simple1" qsCatId="simple" csTypeId="urn:microsoft.com/office/officeart/2005/8/colors/accent0_1" csCatId="mainScheme"/>
      <dgm:spPr/>
      <dgm:t>
        <a:bodyPr/>
        <a:lstStyle/>
        <a:p>
          <a:endParaRPr lang="en-US"/>
        </a:p>
      </dgm:t>
    </dgm:pt>
    <dgm:pt modelId="{A640D783-51CD-47B9-BD0A-C3E5B9353FC1}">
      <dgm:prSet/>
      <dgm:spPr/>
      <dgm:t>
        <a:bodyPr/>
        <a:lstStyle/>
        <a:p>
          <a:r>
            <a:rPr lang="en-US" dirty="0"/>
            <a:t>Rates must be reviewed at least biennially (generally annually at BU).</a:t>
          </a:r>
        </a:p>
      </dgm:t>
    </dgm:pt>
    <dgm:pt modelId="{47310422-9953-48DA-B76B-97135B7A13CE}" type="parTrans" cxnId="{CE098E89-64CB-431E-B732-BE8357D797E1}">
      <dgm:prSet/>
      <dgm:spPr/>
      <dgm:t>
        <a:bodyPr/>
        <a:lstStyle/>
        <a:p>
          <a:endParaRPr lang="en-US"/>
        </a:p>
      </dgm:t>
    </dgm:pt>
    <dgm:pt modelId="{FD9AB106-9633-4EB3-9E0E-FB0738ADDC97}" type="sibTrans" cxnId="{CE098E89-64CB-431E-B732-BE8357D797E1}">
      <dgm:prSet/>
      <dgm:spPr/>
      <dgm:t>
        <a:bodyPr/>
        <a:lstStyle/>
        <a:p>
          <a:endParaRPr lang="en-US"/>
        </a:p>
      </dgm:t>
    </dgm:pt>
    <dgm:pt modelId="{79CE242E-37AF-418D-B9CA-182567AC841B}">
      <dgm:prSet/>
      <dgm:spPr/>
      <dgm:t>
        <a:bodyPr/>
        <a:lstStyle/>
        <a:p>
          <a:r>
            <a:rPr lang="en-US" dirty="0"/>
            <a:t>Meet with business staff and service center director for each core facility as needed.</a:t>
          </a:r>
        </a:p>
      </dgm:t>
    </dgm:pt>
    <dgm:pt modelId="{E68AAF7A-35BA-4276-A44A-D2F2146B311D}" type="parTrans" cxnId="{CFCA76CB-89C9-4EC8-B3A8-93A57FEA4F73}">
      <dgm:prSet/>
      <dgm:spPr/>
      <dgm:t>
        <a:bodyPr/>
        <a:lstStyle/>
        <a:p>
          <a:endParaRPr lang="en-US"/>
        </a:p>
      </dgm:t>
    </dgm:pt>
    <dgm:pt modelId="{62150236-39FA-48CA-A08E-400051077BF9}" type="sibTrans" cxnId="{CFCA76CB-89C9-4EC8-B3A8-93A57FEA4F73}">
      <dgm:prSet/>
      <dgm:spPr/>
      <dgm:t>
        <a:bodyPr/>
        <a:lstStyle/>
        <a:p>
          <a:endParaRPr lang="en-US"/>
        </a:p>
      </dgm:t>
    </dgm:pt>
    <dgm:pt modelId="{62B2FFAF-D85A-4DC0-AF32-F580BF1C7335}">
      <dgm:prSet/>
      <dgm:spPr/>
      <dgm:t>
        <a:bodyPr/>
        <a:lstStyle/>
        <a:p>
          <a:r>
            <a:rPr lang="en-US"/>
            <a:t>Benchmark rates (compare with area facilities) for reasonableness and to analyze if subsidies may be required.</a:t>
          </a:r>
        </a:p>
      </dgm:t>
    </dgm:pt>
    <dgm:pt modelId="{D9E76239-9146-4D59-8AB9-9DBD6E6D5395}" type="parTrans" cxnId="{AB193A19-910D-4707-A420-D9618B46B429}">
      <dgm:prSet/>
      <dgm:spPr/>
      <dgm:t>
        <a:bodyPr/>
        <a:lstStyle/>
        <a:p>
          <a:endParaRPr lang="en-US"/>
        </a:p>
      </dgm:t>
    </dgm:pt>
    <dgm:pt modelId="{0AFE7445-C084-43E8-9BBA-CFB663B5A530}" type="sibTrans" cxnId="{AB193A19-910D-4707-A420-D9618B46B429}">
      <dgm:prSet/>
      <dgm:spPr/>
      <dgm:t>
        <a:bodyPr/>
        <a:lstStyle/>
        <a:p>
          <a:endParaRPr lang="en-US"/>
        </a:p>
      </dgm:t>
    </dgm:pt>
    <dgm:pt modelId="{2C56EFF2-1E67-4D05-9BB6-B01E41859A00}">
      <dgm:prSet/>
      <dgm:spPr/>
      <dgm:t>
        <a:bodyPr/>
        <a:lstStyle/>
        <a:p>
          <a:r>
            <a:rPr lang="en-US"/>
            <a:t>Monitor financial activity to review for variance from plan, surplus/deficit issues, and compliance matters. </a:t>
          </a:r>
        </a:p>
      </dgm:t>
    </dgm:pt>
    <dgm:pt modelId="{E22AAE73-19DA-476B-A99A-9228BE5ABF68}" type="parTrans" cxnId="{84545656-E33C-45F9-B096-0BCCBF3E8874}">
      <dgm:prSet/>
      <dgm:spPr/>
      <dgm:t>
        <a:bodyPr/>
        <a:lstStyle/>
        <a:p>
          <a:endParaRPr lang="en-US"/>
        </a:p>
      </dgm:t>
    </dgm:pt>
    <dgm:pt modelId="{D0174D98-9E0F-429F-8B3D-74AAABDFC413}" type="sibTrans" cxnId="{84545656-E33C-45F9-B096-0BCCBF3E8874}">
      <dgm:prSet/>
      <dgm:spPr/>
      <dgm:t>
        <a:bodyPr/>
        <a:lstStyle/>
        <a:p>
          <a:endParaRPr lang="en-US"/>
        </a:p>
      </dgm:t>
    </dgm:pt>
    <dgm:pt modelId="{50471BCC-DFF6-49C8-83A0-D935338EA8E9}">
      <dgm:prSet/>
      <dgm:spPr/>
      <dgm:t>
        <a:bodyPr/>
        <a:lstStyle/>
        <a:p>
          <a:r>
            <a:rPr lang="en-US" dirty="0"/>
            <a:t>Internal Audit may select a center for review.</a:t>
          </a:r>
        </a:p>
      </dgm:t>
    </dgm:pt>
    <dgm:pt modelId="{707E9F7E-313F-4633-80D4-6966B0511349}" type="parTrans" cxnId="{F369A0D1-967A-455D-91FF-FE41E756389B}">
      <dgm:prSet/>
      <dgm:spPr/>
      <dgm:t>
        <a:bodyPr/>
        <a:lstStyle/>
        <a:p>
          <a:endParaRPr lang="en-US"/>
        </a:p>
      </dgm:t>
    </dgm:pt>
    <dgm:pt modelId="{D2C70DFC-4893-4EAE-AF3E-8AC456FF9117}" type="sibTrans" cxnId="{F369A0D1-967A-455D-91FF-FE41E756389B}">
      <dgm:prSet/>
      <dgm:spPr/>
      <dgm:t>
        <a:bodyPr/>
        <a:lstStyle/>
        <a:p>
          <a:endParaRPr lang="en-US"/>
        </a:p>
      </dgm:t>
    </dgm:pt>
    <dgm:pt modelId="{BB5AC64C-3781-4E68-9412-3E4D815DADA6}" type="pres">
      <dgm:prSet presAssocID="{03BC236D-8C10-413B-BF03-EF22555B43DC}" presName="vert0" presStyleCnt="0">
        <dgm:presLayoutVars>
          <dgm:dir/>
          <dgm:animOne val="branch"/>
          <dgm:animLvl val="lvl"/>
        </dgm:presLayoutVars>
      </dgm:prSet>
      <dgm:spPr/>
    </dgm:pt>
    <dgm:pt modelId="{3C7A3C5F-66EC-4DB8-B6ED-0E64FFCCB0C3}" type="pres">
      <dgm:prSet presAssocID="{A640D783-51CD-47B9-BD0A-C3E5B9353FC1}" presName="thickLine" presStyleLbl="alignNode1" presStyleIdx="0" presStyleCnt="5"/>
      <dgm:spPr/>
    </dgm:pt>
    <dgm:pt modelId="{E5952C9A-B306-4300-BD6B-160F952A2993}" type="pres">
      <dgm:prSet presAssocID="{A640D783-51CD-47B9-BD0A-C3E5B9353FC1}" presName="horz1" presStyleCnt="0"/>
      <dgm:spPr/>
    </dgm:pt>
    <dgm:pt modelId="{5A27023F-AC3D-46FB-AB67-D02A304B5CA7}" type="pres">
      <dgm:prSet presAssocID="{A640D783-51CD-47B9-BD0A-C3E5B9353FC1}" presName="tx1" presStyleLbl="revTx" presStyleIdx="0" presStyleCnt="5"/>
      <dgm:spPr/>
    </dgm:pt>
    <dgm:pt modelId="{BAA975EF-86FE-4FFE-84EF-5BAE0FC76C72}" type="pres">
      <dgm:prSet presAssocID="{A640D783-51CD-47B9-BD0A-C3E5B9353FC1}" presName="vert1" presStyleCnt="0"/>
      <dgm:spPr/>
    </dgm:pt>
    <dgm:pt modelId="{82CCAD2B-279D-4514-BC5C-71594BFE11D7}" type="pres">
      <dgm:prSet presAssocID="{79CE242E-37AF-418D-B9CA-182567AC841B}" presName="thickLine" presStyleLbl="alignNode1" presStyleIdx="1" presStyleCnt="5"/>
      <dgm:spPr/>
    </dgm:pt>
    <dgm:pt modelId="{F869EB14-A0C5-4A77-A45C-50249E967528}" type="pres">
      <dgm:prSet presAssocID="{79CE242E-37AF-418D-B9CA-182567AC841B}" presName="horz1" presStyleCnt="0"/>
      <dgm:spPr/>
    </dgm:pt>
    <dgm:pt modelId="{6E3DDAFA-F60A-4711-ABE7-07C1D73837D6}" type="pres">
      <dgm:prSet presAssocID="{79CE242E-37AF-418D-B9CA-182567AC841B}" presName="tx1" presStyleLbl="revTx" presStyleIdx="1" presStyleCnt="5"/>
      <dgm:spPr/>
    </dgm:pt>
    <dgm:pt modelId="{DFA6A9E4-2F6D-46C5-9723-DCAC644D4339}" type="pres">
      <dgm:prSet presAssocID="{79CE242E-37AF-418D-B9CA-182567AC841B}" presName="vert1" presStyleCnt="0"/>
      <dgm:spPr/>
    </dgm:pt>
    <dgm:pt modelId="{1729A63D-B363-4704-B12E-AD8C4AC0CDD9}" type="pres">
      <dgm:prSet presAssocID="{62B2FFAF-D85A-4DC0-AF32-F580BF1C7335}" presName="thickLine" presStyleLbl="alignNode1" presStyleIdx="2" presStyleCnt="5"/>
      <dgm:spPr/>
    </dgm:pt>
    <dgm:pt modelId="{D851E8E1-AFE1-4531-A92C-A67F993BF8A4}" type="pres">
      <dgm:prSet presAssocID="{62B2FFAF-D85A-4DC0-AF32-F580BF1C7335}" presName="horz1" presStyleCnt="0"/>
      <dgm:spPr/>
    </dgm:pt>
    <dgm:pt modelId="{52F1CE3C-1E35-4268-BF83-156171B85CD4}" type="pres">
      <dgm:prSet presAssocID="{62B2FFAF-D85A-4DC0-AF32-F580BF1C7335}" presName="tx1" presStyleLbl="revTx" presStyleIdx="2" presStyleCnt="5"/>
      <dgm:spPr/>
    </dgm:pt>
    <dgm:pt modelId="{1BADA44F-8714-43A0-A478-9DA0DAF49981}" type="pres">
      <dgm:prSet presAssocID="{62B2FFAF-D85A-4DC0-AF32-F580BF1C7335}" presName="vert1" presStyleCnt="0"/>
      <dgm:spPr/>
    </dgm:pt>
    <dgm:pt modelId="{5EB1EEB1-9E60-4420-A440-10EA2C4A76EF}" type="pres">
      <dgm:prSet presAssocID="{2C56EFF2-1E67-4D05-9BB6-B01E41859A00}" presName="thickLine" presStyleLbl="alignNode1" presStyleIdx="3" presStyleCnt="5"/>
      <dgm:spPr/>
    </dgm:pt>
    <dgm:pt modelId="{C312CF89-508A-42B9-AB44-F9AD1F21E04A}" type="pres">
      <dgm:prSet presAssocID="{2C56EFF2-1E67-4D05-9BB6-B01E41859A00}" presName="horz1" presStyleCnt="0"/>
      <dgm:spPr/>
    </dgm:pt>
    <dgm:pt modelId="{F07904C8-F4EF-4F15-B84B-2A8741EE33B3}" type="pres">
      <dgm:prSet presAssocID="{2C56EFF2-1E67-4D05-9BB6-B01E41859A00}" presName="tx1" presStyleLbl="revTx" presStyleIdx="3" presStyleCnt="5"/>
      <dgm:spPr/>
    </dgm:pt>
    <dgm:pt modelId="{5B364E6F-5C7F-4209-9F8E-6F6D1767C2A8}" type="pres">
      <dgm:prSet presAssocID="{2C56EFF2-1E67-4D05-9BB6-B01E41859A00}" presName="vert1" presStyleCnt="0"/>
      <dgm:spPr/>
    </dgm:pt>
    <dgm:pt modelId="{7985B7AF-0F56-428E-B2A2-3B04551B5CD6}" type="pres">
      <dgm:prSet presAssocID="{50471BCC-DFF6-49C8-83A0-D935338EA8E9}" presName="thickLine" presStyleLbl="alignNode1" presStyleIdx="4" presStyleCnt="5"/>
      <dgm:spPr/>
    </dgm:pt>
    <dgm:pt modelId="{5A9E4A3A-9BFA-46A1-A6D5-1DB4E7C9376E}" type="pres">
      <dgm:prSet presAssocID="{50471BCC-DFF6-49C8-83A0-D935338EA8E9}" presName="horz1" presStyleCnt="0"/>
      <dgm:spPr/>
    </dgm:pt>
    <dgm:pt modelId="{993363D1-863E-41CD-9B47-2FF50F4F31EA}" type="pres">
      <dgm:prSet presAssocID="{50471BCC-DFF6-49C8-83A0-D935338EA8E9}" presName="tx1" presStyleLbl="revTx" presStyleIdx="4" presStyleCnt="5"/>
      <dgm:spPr/>
    </dgm:pt>
    <dgm:pt modelId="{4A47F5BA-CB69-4F9B-A9A4-1440523BF119}" type="pres">
      <dgm:prSet presAssocID="{50471BCC-DFF6-49C8-83A0-D935338EA8E9}" presName="vert1" presStyleCnt="0"/>
      <dgm:spPr/>
    </dgm:pt>
  </dgm:ptLst>
  <dgm:cxnLst>
    <dgm:cxn modelId="{FF991C10-377A-41D9-A7BD-79E23C7CF39D}" type="presOf" srcId="{50471BCC-DFF6-49C8-83A0-D935338EA8E9}" destId="{993363D1-863E-41CD-9B47-2FF50F4F31EA}" srcOrd="0" destOrd="0" presId="urn:microsoft.com/office/officeart/2008/layout/LinedList"/>
    <dgm:cxn modelId="{AB193A19-910D-4707-A420-D9618B46B429}" srcId="{03BC236D-8C10-413B-BF03-EF22555B43DC}" destId="{62B2FFAF-D85A-4DC0-AF32-F580BF1C7335}" srcOrd="2" destOrd="0" parTransId="{D9E76239-9146-4D59-8AB9-9DBD6E6D5395}" sibTransId="{0AFE7445-C084-43E8-9BBA-CFB663B5A530}"/>
    <dgm:cxn modelId="{18EAEC2C-8A19-4B6B-A009-6DC5828C838D}" type="presOf" srcId="{79CE242E-37AF-418D-B9CA-182567AC841B}" destId="{6E3DDAFA-F60A-4711-ABE7-07C1D73837D6}" srcOrd="0" destOrd="0" presId="urn:microsoft.com/office/officeart/2008/layout/LinedList"/>
    <dgm:cxn modelId="{0CA1C85E-84D0-4CFC-AAE1-779F8569F3CC}" type="presOf" srcId="{A640D783-51CD-47B9-BD0A-C3E5B9353FC1}" destId="{5A27023F-AC3D-46FB-AB67-D02A304B5CA7}" srcOrd="0" destOrd="0" presId="urn:microsoft.com/office/officeart/2008/layout/LinedList"/>
    <dgm:cxn modelId="{84545656-E33C-45F9-B096-0BCCBF3E8874}" srcId="{03BC236D-8C10-413B-BF03-EF22555B43DC}" destId="{2C56EFF2-1E67-4D05-9BB6-B01E41859A00}" srcOrd="3" destOrd="0" parTransId="{E22AAE73-19DA-476B-A99A-9228BE5ABF68}" sibTransId="{D0174D98-9E0F-429F-8B3D-74AAABDFC413}"/>
    <dgm:cxn modelId="{CE098E89-64CB-431E-B732-BE8357D797E1}" srcId="{03BC236D-8C10-413B-BF03-EF22555B43DC}" destId="{A640D783-51CD-47B9-BD0A-C3E5B9353FC1}" srcOrd="0" destOrd="0" parTransId="{47310422-9953-48DA-B76B-97135B7A13CE}" sibTransId="{FD9AB106-9633-4EB3-9E0E-FB0738ADDC97}"/>
    <dgm:cxn modelId="{AC2900B1-9EF0-4ED8-A5CC-030F06646873}" type="presOf" srcId="{62B2FFAF-D85A-4DC0-AF32-F580BF1C7335}" destId="{52F1CE3C-1E35-4268-BF83-156171B85CD4}" srcOrd="0" destOrd="0" presId="urn:microsoft.com/office/officeart/2008/layout/LinedList"/>
    <dgm:cxn modelId="{604CE4BF-6003-4901-A90D-133AD586A20E}" type="presOf" srcId="{2C56EFF2-1E67-4D05-9BB6-B01E41859A00}" destId="{F07904C8-F4EF-4F15-B84B-2A8741EE33B3}" srcOrd="0" destOrd="0" presId="urn:microsoft.com/office/officeart/2008/layout/LinedList"/>
    <dgm:cxn modelId="{CFCA76CB-89C9-4EC8-B3A8-93A57FEA4F73}" srcId="{03BC236D-8C10-413B-BF03-EF22555B43DC}" destId="{79CE242E-37AF-418D-B9CA-182567AC841B}" srcOrd="1" destOrd="0" parTransId="{E68AAF7A-35BA-4276-A44A-D2F2146B311D}" sibTransId="{62150236-39FA-48CA-A08E-400051077BF9}"/>
    <dgm:cxn modelId="{F369A0D1-967A-455D-91FF-FE41E756389B}" srcId="{03BC236D-8C10-413B-BF03-EF22555B43DC}" destId="{50471BCC-DFF6-49C8-83A0-D935338EA8E9}" srcOrd="4" destOrd="0" parTransId="{707E9F7E-313F-4633-80D4-6966B0511349}" sibTransId="{D2C70DFC-4893-4EAE-AF3E-8AC456FF9117}"/>
    <dgm:cxn modelId="{A4D6ACE0-374A-4D6C-8A6C-8E4D87C29384}" type="presOf" srcId="{03BC236D-8C10-413B-BF03-EF22555B43DC}" destId="{BB5AC64C-3781-4E68-9412-3E4D815DADA6}" srcOrd="0" destOrd="0" presId="urn:microsoft.com/office/officeart/2008/layout/LinedList"/>
    <dgm:cxn modelId="{40905FF8-87ED-4363-A9A3-AF6DE0AB75DA}" type="presParOf" srcId="{BB5AC64C-3781-4E68-9412-3E4D815DADA6}" destId="{3C7A3C5F-66EC-4DB8-B6ED-0E64FFCCB0C3}" srcOrd="0" destOrd="0" presId="urn:microsoft.com/office/officeart/2008/layout/LinedList"/>
    <dgm:cxn modelId="{688BBC1B-ED5C-49E1-ADE0-1F22625A0BDB}" type="presParOf" srcId="{BB5AC64C-3781-4E68-9412-3E4D815DADA6}" destId="{E5952C9A-B306-4300-BD6B-160F952A2993}" srcOrd="1" destOrd="0" presId="urn:microsoft.com/office/officeart/2008/layout/LinedList"/>
    <dgm:cxn modelId="{F44B2D6B-7DAD-4026-8D77-6113B64C19F6}" type="presParOf" srcId="{E5952C9A-B306-4300-BD6B-160F952A2993}" destId="{5A27023F-AC3D-46FB-AB67-D02A304B5CA7}" srcOrd="0" destOrd="0" presId="urn:microsoft.com/office/officeart/2008/layout/LinedList"/>
    <dgm:cxn modelId="{0CAFEE76-567B-4AE3-9857-20E90F391181}" type="presParOf" srcId="{E5952C9A-B306-4300-BD6B-160F952A2993}" destId="{BAA975EF-86FE-4FFE-84EF-5BAE0FC76C72}" srcOrd="1" destOrd="0" presId="urn:microsoft.com/office/officeart/2008/layout/LinedList"/>
    <dgm:cxn modelId="{DFAFC9CE-A3BE-4575-8161-07F71BF3EC9E}" type="presParOf" srcId="{BB5AC64C-3781-4E68-9412-3E4D815DADA6}" destId="{82CCAD2B-279D-4514-BC5C-71594BFE11D7}" srcOrd="2" destOrd="0" presId="urn:microsoft.com/office/officeart/2008/layout/LinedList"/>
    <dgm:cxn modelId="{C9CDFFBE-77E2-4CCD-BA08-4CAF63889895}" type="presParOf" srcId="{BB5AC64C-3781-4E68-9412-3E4D815DADA6}" destId="{F869EB14-A0C5-4A77-A45C-50249E967528}" srcOrd="3" destOrd="0" presId="urn:microsoft.com/office/officeart/2008/layout/LinedList"/>
    <dgm:cxn modelId="{588894E6-6D8B-4A35-BF14-AEB31BBBC539}" type="presParOf" srcId="{F869EB14-A0C5-4A77-A45C-50249E967528}" destId="{6E3DDAFA-F60A-4711-ABE7-07C1D73837D6}" srcOrd="0" destOrd="0" presId="urn:microsoft.com/office/officeart/2008/layout/LinedList"/>
    <dgm:cxn modelId="{1EBEF76D-5983-46BB-802C-091CDBD96B7A}" type="presParOf" srcId="{F869EB14-A0C5-4A77-A45C-50249E967528}" destId="{DFA6A9E4-2F6D-46C5-9723-DCAC644D4339}" srcOrd="1" destOrd="0" presId="urn:microsoft.com/office/officeart/2008/layout/LinedList"/>
    <dgm:cxn modelId="{69DC2149-FE86-4D78-91A8-AF788A31A7E9}" type="presParOf" srcId="{BB5AC64C-3781-4E68-9412-3E4D815DADA6}" destId="{1729A63D-B363-4704-B12E-AD8C4AC0CDD9}" srcOrd="4" destOrd="0" presId="urn:microsoft.com/office/officeart/2008/layout/LinedList"/>
    <dgm:cxn modelId="{5C162E87-1635-4901-BEB9-042E2FBE6BDA}" type="presParOf" srcId="{BB5AC64C-3781-4E68-9412-3E4D815DADA6}" destId="{D851E8E1-AFE1-4531-A92C-A67F993BF8A4}" srcOrd="5" destOrd="0" presId="urn:microsoft.com/office/officeart/2008/layout/LinedList"/>
    <dgm:cxn modelId="{3261CD6E-6270-439F-8FC1-7D0C92533191}" type="presParOf" srcId="{D851E8E1-AFE1-4531-A92C-A67F993BF8A4}" destId="{52F1CE3C-1E35-4268-BF83-156171B85CD4}" srcOrd="0" destOrd="0" presId="urn:microsoft.com/office/officeart/2008/layout/LinedList"/>
    <dgm:cxn modelId="{A4AB4E84-A2F7-407A-A67E-2B8568E71C47}" type="presParOf" srcId="{D851E8E1-AFE1-4531-A92C-A67F993BF8A4}" destId="{1BADA44F-8714-43A0-A478-9DA0DAF49981}" srcOrd="1" destOrd="0" presId="urn:microsoft.com/office/officeart/2008/layout/LinedList"/>
    <dgm:cxn modelId="{415A3027-6DB8-4945-9718-B868743FD798}" type="presParOf" srcId="{BB5AC64C-3781-4E68-9412-3E4D815DADA6}" destId="{5EB1EEB1-9E60-4420-A440-10EA2C4A76EF}" srcOrd="6" destOrd="0" presId="urn:microsoft.com/office/officeart/2008/layout/LinedList"/>
    <dgm:cxn modelId="{20959774-1E54-4064-A73A-0A261A5A35CE}" type="presParOf" srcId="{BB5AC64C-3781-4E68-9412-3E4D815DADA6}" destId="{C312CF89-508A-42B9-AB44-F9AD1F21E04A}" srcOrd="7" destOrd="0" presId="urn:microsoft.com/office/officeart/2008/layout/LinedList"/>
    <dgm:cxn modelId="{3ABB689A-1214-481A-8A2C-68C7D9B4BB63}" type="presParOf" srcId="{C312CF89-508A-42B9-AB44-F9AD1F21E04A}" destId="{F07904C8-F4EF-4F15-B84B-2A8741EE33B3}" srcOrd="0" destOrd="0" presId="urn:microsoft.com/office/officeart/2008/layout/LinedList"/>
    <dgm:cxn modelId="{CA17BA4D-B82D-4599-B774-5306E24DBBE3}" type="presParOf" srcId="{C312CF89-508A-42B9-AB44-F9AD1F21E04A}" destId="{5B364E6F-5C7F-4209-9F8E-6F6D1767C2A8}" srcOrd="1" destOrd="0" presId="urn:microsoft.com/office/officeart/2008/layout/LinedList"/>
    <dgm:cxn modelId="{13F7B10D-D024-4338-A61A-48E6DDD97F44}" type="presParOf" srcId="{BB5AC64C-3781-4E68-9412-3E4D815DADA6}" destId="{7985B7AF-0F56-428E-B2A2-3B04551B5CD6}" srcOrd="8" destOrd="0" presId="urn:microsoft.com/office/officeart/2008/layout/LinedList"/>
    <dgm:cxn modelId="{99747706-ED5F-4324-BF5A-DAC9E56E5102}" type="presParOf" srcId="{BB5AC64C-3781-4E68-9412-3E4D815DADA6}" destId="{5A9E4A3A-9BFA-46A1-A6D5-1DB4E7C9376E}" srcOrd="9" destOrd="0" presId="urn:microsoft.com/office/officeart/2008/layout/LinedList"/>
    <dgm:cxn modelId="{48625318-19B5-45F0-9ED9-241C42E95829}" type="presParOf" srcId="{5A9E4A3A-9BFA-46A1-A6D5-1DB4E7C9376E}" destId="{993363D1-863E-41CD-9B47-2FF50F4F31EA}" srcOrd="0" destOrd="0" presId="urn:microsoft.com/office/officeart/2008/layout/LinedList"/>
    <dgm:cxn modelId="{305A4850-2D9B-47A2-91E2-859964DEAF60}" type="presParOf" srcId="{5A9E4A3A-9BFA-46A1-A6D5-1DB4E7C9376E}" destId="{4A47F5BA-CB69-4F9B-A9A4-1440523BF11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2BF63F7-DEEF-4D6B-B638-78474335076E}" type="doc">
      <dgm:prSet loTypeId="urn:microsoft.com/office/officeart/2008/layout/LinedList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ABD8CC03-6FAD-4F94-A54A-A4726E1014B4}">
      <dgm:prSet phldrT="[Text]"/>
      <dgm:spPr/>
      <dgm:t>
        <a:bodyPr/>
        <a:lstStyle/>
        <a:p>
          <a:r>
            <a:rPr lang="en-US" dirty="0"/>
            <a:t>All services must be invoiced to user.</a:t>
          </a:r>
        </a:p>
      </dgm:t>
    </dgm:pt>
    <dgm:pt modelId="{B0F1BA37-3BA4-42F0-BA3B-995A84CF5FDA}" type="parTrans" cxnId="{44B8411C-6514-412D-99DD-7EC1C5D688D1}">
      <dgm:prSet/>
      <dgm:spPr/>
      <dgm:t>
        <a:bodyPr/>
        <a:lstStyle/>
        <a:p>
          <a:endParaRPr lang="en-US"/>
        </a:p>
      </dgm:t>
    </dgm:pt>
    <dgm:pt modelId="{73A10A9D-0EAB-464B-806B-1C2A7214B0B4}" type="sibTrans" cxnId="{44B8411C-6514-412D-99DD-7EC1C5D688D1}">
      <dgm:prSet/>
      <dgm:spPr/>
      <dgm:t>
        <a:bodyPr/>
        <a:lstStyle/>
        <a:p>
          <a:endParaRPr lang="en-US"/>
        </a:p>
      </dgm:t>
    </dgm:pt>
    <dgm:pt modelId="{9D473B5C-6960-498E-960F-62E63B053916}">
      <dgm:prSet phldrT="[Text]"/>
      <dgm:spPr/>
      <dgm:t>
        <a:bodyPr/>
        <a:lstStyle/>
        <a:p>
          <a:r>
            <a:rPr lang="en-US" dirty="0" err="1"/>
            <a:t>iLabs</a:t>
          </a:r>
          <a:endParaRPr lang="en-US" dirty="0"/>
        </a:p>
      </dgm:t>
    </dgm:pt>
    <dgm:pt modelId="{B3961AC6-C681-4F3E-9A13-BD1D9948567F}" type="parTrans" cxnId="{42FEF806-26C5-49BB-B1E9-6841D1652D51}">
      <dgm:prSet/>
      <dgm:spPr/>
      <dgm:t>
        <a:bodyPr/>
        <a:lstStyle/>
        <a:p>
          <a:endParaRPr lang="en-US"/>
        </a:p>
      </dgm:t>
    </dgm:pt>
    <dgm:pt modelId="{4F9D0137-23F0-4EBC-9ABA-E56E6FF3D497}" type="sibTrans" cxnId="{42FEF806-26C5-49BB-B1E9-6841D1652D51}">
      <dgm:prSet/>
      <dgm:spPr/>
      <dgm:t>
        <a:bodyPr/>
        <a:lstStyle/>
        <a:p>
          <a:endParaRPr lang="en-US"/>
        </a:p>
      </dgm:t>
    </dgm:pt>
    <dgm:pt modelId="{5F262AC4-FF36-45D4-8122-8CA57F50495A}">
      <dgm:prSet phldrT="[Text]"/>
      <dgm:spPr/>
      <dgm:t>
        <a:bodyPr/>
        <a:lstStyle/>
        <a:p>
          <a:r>
            <a:rPr lang="en-US" dirty="0"/>
            <a:t>Best Practice from a Department Standpoint</a:t>
          </a:r>
        </a:p>
      </dgm:t>
    </dgm:pt>
    <dgm:pt modelId="{83F2B708-7561-4DF1-8190-F9381E596E8C}" type="parTrans" cxnId="{B8D61017-624F-4AA6-A1CB-41E9E8E72791}">
      <dgm:prSet/>
      <dgm:spPr/>
      <dgm:t>
        <a:bodyPr/>
        <a:lstStyle/>
        <a:p>
          <a:endParaRPr lang="en-US"/>
        </a:p>
      </dgm:t>
    </dgm:pt>
    <dgm:pt modelId="{4D6B48B4-DA8D-4B94-9AA7-06BA317691FF}" type="sibTrans" cxnId="{B8D61017-624F-4AA6-A1CB-41E9E8E72791}">
      <dgm:prSet/>
      <dgm:spPr/>
      <dgm:t>
        <a:bodyPr/>
        <a:lstStyle/>
        <a:p>
          <a:endParaRPr lang="en-US"/>
        </a:p>
      </dgm:t>
    </dgm:pt>
    <dgm:pt modelId="{32FD3D27-1C38-4634-BFC5-89F4F3A1A9DF}">
      <dgm:prSet phldrT="[Text]"/>
      <dgm:spPr/>
      <dgm:t>
        <a:bodyPr/>
        <a:lstStyle/>
        <a:p>
          <a:r>
            <a:rPr lang="en-US" dirty="0"/>
            <a:t>Billing Cycles</a:t>
          </a:r>
        </a:p>
      </dgm:t>
    </dgm:pt>
    <dgm:pt modelId="{220B8F06-C77D-45A0-8440-7929E7A9800A}" type="parTrans" cxnId="{E123DF45-EB13-4562-9AD4-58BAE0CCE3F6}">
      <dgm:prSet/>
      <dgm:spPr/>
      <dgm:t>
        <a:bodyPr/>
        <a:lstStyle/>
        <a:p>
          <a:endParaRPr lang="en-US"/>
        </a:p>
      </dgm:t>
    </dgm:pt>
    <dgm:pt modelId="{31C342EE-ACF9-4ACB-A147-38A747BAAE15}" type="sibTrans" cxnId="{E123DF45-EB13-4562-9AD4-58BAE0CCE3F6}">
      <dgm:prSet/>
      <dgm:spPr/>
      <dgm:t>
        <a:bodyPr/>
        <a:lstStyle/>
        <a:p>
          <a:endParaRPr lang="en-US"/>
        </a:p>
      </dgm:t>
    </dgm:pt>
    <dgm:pt modelId="{7AD1D1D6-01F2-473E-B5CB-F390514981E5}">
      <dgm:prSet phldrT="[Text]"/>
      <dgm:spPr/>
      <dgm:t>
        <a:bodyPr/>
        <a:lstStyle/>
        <a:p>
          <a:r>
            <a:rPr lang="en-US" dirty="0"/>
            <a:t>ISRs</a:t>
          </a:r>
        </a:p>
      </dgm:t>
    </dgm:pt>
    <dgm:pt modelId="{E95AFC4A-CA23-4EDC-BD68-7ECC59DC9E48}" type="parTrans" cxnId="{FA6E67A6-EB17-41A4-9BB9-CFD13B51F7B1}">
      <dgm:prSet/>
      <dgm:spPr/>
      <dgm:t>
        <a:bodyPr/>
        <a:lstStyle/>
        <a:p>
          <a:endParaRPr lang="en-US"/>
        </a:p>
      </dgm:t>
    </dgm:pt>
    <dgm:pt modelId="{A4808611-AD88-4E83-8531-84DB4F489868}" type="sibTrans" cxnId="{FA6E67A6-EB17-41A4-9BB9-CFD13B51F7B1}">
      <dgm:prSet/>
      <dgm:spPr/>
      <dgm:t>
        <a:bodyPr/>
        <a:lstStyle/>
        <a:p>
          <a:endParaRPr lang="en-US"/>
        </a:p>
      </dgm:t>
    </dgm:pt>
    <dgm:pt modelId="{609AEFCC-1D5A-4EAB-BA4E-287935B51861}">
      <dgm:prSet phldrT="[Text]"/>
      <dgm:spPr/>
      <dgm:t>
        <a:bodyPr/>
        <a:lstStyle/>
        <a:p>
          <a:r>
            <a:rPr lang="en-US"/>
            <a:t>Bill through MR / SAP for External Users</a:t>
          </a:r>
          <a:endParaRPr lang="en-US" dirty="0"/>
        </a:p>
      </dgm:t>
    </dgm:pt>
    <dgm:pt modelId="{E6B6C32E-A828-406C-B95F-47960E4DF285}" type="parTrans" cxnId="{BFE89756-D196-4545-8CEA-458078B545B2}">
      <dgm:prSet/>
      <dgm:spPr/>
      <dgm:t>
        <a:bodyPr/>
        <a:lstStyle/>
        <a:p>
          <a:endParaRPr lang="en-US"/>
        </a:p>
      </dgm:t>
    </dgm:pt>
    <dgm:pt modelId="{238EF946-DB2F-4971-A819-60752461C865}" type="sibTrans" cxnId="{BFE89756-D196-4545-8CEA-458078B545B2}">
      <dgm:prSet/>
      <dgm:spPr/>
      <dgm:t>
        <a:bodyPr/>
        <a:lstStyle/>
        <a:p>
          <a:endParaRPr lang="en-US"/>
        </a:p>
      </dgm:t>
    </dgm:pt>
    <dgm:pt modelId="{5F1C6DE7-A300-481A-A277-1411CA50606F}" type="pres">
      <dgm:prSet presAssocID="{52BF63F7-DEEF-4D6B-B638-78474335076E}" presName="vert0" presStyleCnt="0">
        <dgm:presLayoutVars>
          <dgm:dir/>
          <dgm:animOne val="branch"/>
          <dgm:animLvl val="lvl"/>
        </dgm:presLayoutVars>
      </dgm:prSet>
      <dgm:spPr/>
    </dgm:pt>
    <dgm:pt modelId="{D407DB88-FA77-4080-9789-05723276F223}" type="pres">
      <dgm:prSet presAssocID="{ABD8CC03-6FAD-4F94-A54A-A4726E1014B4}" presName="thickLine" presStyleLbl="alignNode1" presStyleIdx="0" presStyleCnt="6"/>
      <dgm:spPr/>
    </dgm:pt>
    <dgm:pt modelId="{7BDD8016-FF7D-4FD8-8535-8CF0F39F72BA}" type="pres">
      <dgm:prSet presAssocID="{ABD8CC03-6FAD-4F94-A54A-A4726E1014B4}" presName="horz1" presStyleCnt="0"/>
      <dgm:spPr/>
    </dgm:pt>
    <dgm:pt modelId="{2D810834-571E-418D-AA1A-08165434DDE3}" type="pres">
      <dgm:prSet presAssocID="{ABD8CC03-6FAD-4F94-A54A-A4726E1014B4}" presName="tx1" presStyleLbl="revTx" presStyleIdx="0" presStyleCnt="6" custLinFactNeighborX="504" custLinFactNeighborY="-11059"/>
      <dgm:spPr/>
    </dgm:pt>
    <dgm:pt modelId="{E119C9B5-06C7-4454-9D3C-941D5E1B6331}" type="pres">
      <dgm:prSet presAssocID="{ABD8CC03-6FAD-4F94-A54A-A4726E1014B4}" presName="vert1" presStyleCnt="0"/>
      <dgm:spPr/>
    </dgm:pt>
    <dgm:pt modelId="{1380BC5F-888E-4999-927F-3535CE5D5336}" type="pres">
      <dgm:prSet presAssocID="{5F262AC4-FF36-45D4-8122-8CA57F50495A}" presName="thickLine" presStyleLbl="alignNode1" presStyleIdx="1" presStyleCnt="6"/>
      <dgm:spPr/>
    </dgm:pt>
    <dgm:pt modelId="{AFA0C5EA-3006-463A-9B87-9C7FFF6325ED}" type="pres">
      <dgm:prSet presAssocID="{5F262AC4-FF36-45D4-8122-8CA57F50495A}" presName="horz1" presStyleCnt="0"/>
      <dgm:spPr/>
    </dgm:pt>
    <dgm:pt modelId="{4E334364-9E1B-43F7-A102-B051CE9AE24E}" type="pres">
      <dgm:prSet presAssocID="{5F262AC4-FF36-45D4-8122-8CA57F50495A}" presName="tx1" presStyleLbl="revTx" presStyleIdx="1" presStyleCnt="6"/>
      <dgm:spPr/>
    </dgm:pt>
    <dgm:pt modelId="{13AA5544-4520-4F0F-94D7-F4F4CAD55B05}" type="pres">
      <dgm:prSet presAssocID="{5F262AC4-FF36-45D4-8122-8CA57F50495A}" presName="vert1" presStyleCnt="0"/>
      <dgm:spPr/>
    </dgm:pt>
    <dgm:pt modelId="{9D9C182F-73E3-428D-BF8A-2AB153F00F7F}" type="pres">
      <dgm:prSet presAssocID="{9D473B5C-6960-498E-960F-62E63B053916}" presName="thickLine" presStyleLbl="alignNode1" presStyleIdx="2" presStyleCnt="6"/>
      <dgm:spPr/>
    </dgm:pt>
    <dgm:pt modelId="{1347F299-D79F-4A37-8468-CFEDAA70D035}" type="pres">
      <dgm:prSet presAssocID="{9D473B5C-6960-498E-960F-62E63B053916}" presName="horz1" presStyleCnt="0"/>
      <dgm:spPr/>
    </dgm:pt>
    <dgm:pt modelId="{FFC12BDE-E20B-43D8-8C35-673355D478D5}" type="pres">
      <dgm:prSet presAssocID="{9D473B5C-6960-498E-960F-62E63B053916}" presName="tx1" presStyleLbl="revTx" presStyleIdx="2" presStyleCnt="6"/>
      <dgm:spPr/>
    </dgm:pt>
    <dgm:pt modelId="{A70DF8C4-AF91-4363-838E-030AD0A371E6}" type="pres">
      <dgm:prSet presAssocID="{9D473B5C-6960-498E-960F-62E63B053916}" presName="vert1" presStyleCnt="0"/>
      <dgm:spPr/>
    </dgm:pt>
    <dgm:pt modelId="{C9457952-780C-4D6B-8B70-03688DF93991}" type="pres">
      <dgm:prSet presAssocID="{32FD3D27-1C38-4634-BFC5-89F4F3A1A9DF}" presName="thickLine" presStyleLbl="alignNode1" presStyleIdx="3" presStyleCnt="6"/>
      <dgm:spPr/>
    </dgm:pt>
    <dgm:pt modelId="{B3AEC15A-40C5-416A-BBBA-6A7747B1870E}" type="pres">
      <dgm:prSet presAssocID="{32FD3D27-1C38-4634-BFC5-89F4F3A1A9DF}" presName="horz1" presStyleCnt="0"/>
      <dgm:spPr/>
    </dgm:pt>
    <dgm:pt modelId="{F90C4677-FF38-464B-BC61-D3F5A4A85B6B}" type="pres">
      <dgm:prSet presAssocID="{32FD3D27-1C38-4634-BFC5-89F4F3A1A9DF}" presName="tx1" presStyleLbl="revTx" presStyleIdx="3" presStyleCnt="6"/>
      <dgm:spPr/>
    </dgm:pt>
    <dgm:pt modelId="{CEEB0E6D-1691-492B-BADC-CF6BC83EB5F1}" type="pres">
      <dgm:prSet presAssocID="{32FD3D27-1C38-4634-BFC5-89F4F3A1A9DF}" presName="vert1" presStyleCnt="0"/>
      <dgm:spPr/>
    </dgm:pt>
    <dgm:pt modelId="{A5A814AA-49AE-4510-BFF1-5EF980D3292F}" type="pres">
      <dgm:prSet presAssocID="{7AD1D1D6-01F2-473E-B5CB-F390514981E5}" presName="thickLine" presStyleLbl="alignNode1" presStyleIdx="4" presStyleCnt="6"/>
      <dgm:spPr/>
    </dgm:pt>
    <dgm:pt modelId="{5EA38209-2D31-43E6-BF5C-CE96D11622B0}" type="pres">
      <dgm:prSet presAssocID="{7AD1D1D6-01F2-473E-B5CB-F390514981E5}" presName="horz1" presStyleCnt="0"/>
      <dgm:spPr/>
    </dgm:pt>
    <dgm:pt modelId="{B6830E71-DC67-4D6D-A70F-792166D534C4}" type="pres">
      <dgm:prSet presAssocID="{7AD1D1D6-01F2-473E-B5CB-F390514981E5}" presName="tx1" presStyleLbl="revTx" presStyleIdx="4" presStyleCnt="6"/>
      <dgm:spPr/>
    </dgm:pt>
    <dgm:pt modelId="{9C9AF80C-7872-43DD-9436-4B98C315689F}" type="pres">
      <dgm:prSet presAssocID="{7AD1D1D6-01F2-473E-B5CB-F390514981E5}" presName="vert1" presStyleCnt="0"/>
      <dgm:spPr/>
    </dgm:pt>
    <dgm:pt modelId="{86094C0D-4F23-4BFB-B976-1777FB3365F8}" type="pres">
      <dgm:prSet presAssocID="{609AEFCC-1D5A-4EAB-BA4E-287935B51861}" presName="thickLine" presStyleLbl="alignNode1" presStyleIdx="5" presStyleCnt="6"/>
      <dgm:spPr/>
    </dgm:pt>
    <dgm:pt modelId="{3C1D283C-EB2B-4E00-B043-368234B1CFC5}" type="pres">
      <dgm:prSet presAssocID="{609AEFCC-1D5A-4EAB-BA4E-287935B51861}" presName="horz1" presStyleCnt="0"/>
      <dgm:spPr/>
    </dgm:pt>
    <dgm:pt modelId="{EB3D6498-99CF-4BEC-9B70-C7D973772034}" type="pres">
      <dgm:prSet presAssocID="{609AEFCC-1D5A-4EAB-BA4E-287935B51861}" presName="tx1" presStyleLbl="revTx" presStyleIdx="5" presStyleCnt="6"/>
      <dgm:spPr/>
    </dgm:pt>
    <dgm:pt modelId="{A80DD78F-B098-4F49-9348-2FACBEA39A87}" type="pres">
      <dgm:prSet presAssocID="{609AEFCC-1D5A-4EAB-BA4E-287935B51861}" presName="vert1" presStyleCnt="0"/>
      <dgm:spPr/>
    </dgm:pt>
  </dgm:ptLst>
  <dgm:cxnLst>
    <dgm:cxn modelId="{42FEF806-26C5-49BB-B1E9-6841D1652D51}" srcId="{52BF63F7-DEEF-4D6B-B638-78474335076E}" destId="{9D473B5C-6960-498E-960F-62E63B053916}" srcOrd="2" destOrd="0" parTransId="{B3961AC6-C681-4F3E-9A13-BD1D9948567F}" sibTransId="{4F9D0137-23F0-4EBC-9ABA-E56E6FF3D497}"/>
    <dgm:cxn modelId="{6A1C0B12-1C7E-473B-BC41-3FB85A27DF6B}" type="presOf" srcId="{ABD8CC03-6FAD-4F94-A54A-A4726E1014B4}" destId="{2D810834-571E-418D-AA1A-08165434DDE3}" srcOrd="0" destOrd="0" presId="urn:microsoft.com/office/officeart/2008/layout/LinedList"/>
    <dgm:cxn modelId="{B8D61017-624F-4AA6-A1CB-41E9E8E72791}" srcId="{52BF63F7-DEEF-4D6B-B638-78474335076E}" destId="{5F262AC4-FF36-45D4-8122-8CA57F50495A}" srcOrd="1" destOrd="0" parTransId="{83F2B708-7561-4DF1-8190-F9381E596E8C}" sibTransId="{4D6B48B4-DA8D-4B94-9AA7-06BA317691FF}"/>
    <dgm:cxn modelId="{44B8411C-6514-412D-99DD-7EC1C5D688D1}" srcId="{52BF63F7-DEEF-4D6B-B638-78474335076E}" destId="{ABD8CC03-6FAD-4F94-A54A-A4726E1014B4}" srcOrd="0" destOrd="0" parTransId="{B0F1BA37-3BA4-42F0-BA3B-995A84CF5FDA}" sibTransId="{73A10A9D-0EAB-464B-806B-1C2A7214B0B4}"/>
    <dgm:cxn modelId="{57E2C233-ABD9-4B37-A4C0-2EEF00054ADB}" type="presOf" srcId="{52BF63F7-DEEF-4D6B-B638-78474335076E}" destId="{5F1C6DE7-A300-481A-A277-1411CA50606F}" srcOrd="0" destOrd="0" presId="urn:microsoft.com/office/officeart/2008/layout/LinedList"/>
    <dgm:cxn modelId="{8B8CEA3D-9F9B-4EF7-A3D0-6936B7F80DC0}" type="presOf" srcId="{7AD1D1D6-01F2-473E-B5CB-F390514981E5}" destId="{B6830E71-DC67-4D6D-A70F-792166D534C4}" srcOrd="0" destOrd="0" presId="urn:microsoft.com/office/officeart/2008/layout/LinedList"/>
    <dgm:cxn modelId="{1F831B65-E4A3-4182-9B01-CC7C15056723}" type="presOf" srcId="{32FD3D27-1C38-4634-BFC5-89F4F3A1A9DF}" destId="{F90C4677-FF38-464B-BC61-D3F5A4A85B6B}" srcOrd="0" destOrd="0" presId="urn:microsoft.com/office/officeart/2008/layout/LinedList"/>
    <dgm:cxn modelId="{E123DF45-EB13-4562-9AD4-58BAE0CCE3F6}" srcId="{52BF63F7-DEEF-4D6B-B638-78474335076E}" destId="{32FD3D27-1C38-4634-BFC5-89F4F3A1A9DF}" srcOrd="3" destOrd="0" parTransId="{220B8F06-C77D-45A0-8440-7929E7A9800A}" sibTransId="{31C342EE-ACF9-4ACB-A147-38A747BAAE15}"/>
    <dgm:cxn modelId="{70409356-960B-4A14-8F88-EA6DEE1FF94E}" type="presOf" srcId="{609AEFCC-1D5A-4EAB-BA4E-287935B51861}" destId="{EB3D6498-99CF-4BEC-9B70-C7D973772034}" srcOrd="0" destOrd="0" presId="urn:microsoft.com/office/officeart/2008/layout/LinedList"/>
    <dgm:cxn modelId="{BFE89756-D196-4545-8CEA-458078B545B2}" srcId="{52BF63F7-DEEF-4D6B-B638-78474335076E}" destId="{609AEFCC-1D5A-4EAB-BA4E-287935B51861}" srcOrd="5" destOrd="0" parTransId="{E6B6C32E-A828-406C-B95F-47960E4DF285}" sibTransId="{238EF946-DB2F-4971-A819-60752461C865}"/>
    <dgm:cxn modelId="{FA6E67A6-EB17-41A4-9BB9-CFD13B51F7B1}" srcId="{52BF63F7-DEEF-4D6B-B638-78474335076E}" destId="{7AD1D1D6-01F2-473E-B5CB-F390514981E5}" srcOrd="4" destOrd="0" parTransId="{E95AFC4A-CA23-4EDC-BD68-7ECC59DC9E48}" sibTransId="{A4808611-AD88-4E83-8531-84DB4F489868}"/>
    <dgm:cxn modelId="{BA2BE3D4-6329-4B35-93A5-A0D246A4AB0B}" type="presOf" srcId="{9D473B5C-6960-498E-960F-62E63B053916}" destId="{FFC12BDE-E20B-43D8-8C35-673355D478D5}" srcOrd="0" destOrd="0" presId="urn:microsoft.com/office/officeart/2008/layout/LinedList"/>
    <dgm:cxn modelId="{7FF4D5EE-3311-4097-8C8C-862BA3BA87C3}" type="presOf" srcId="{5F262AC4-FF36-45D4-8122-8CA57F50495A}" destId="{4E334364-9E1B-43F7-A102-B051CE9AE24E}" srcOrd="0" destOrd="0" presId="urn:microsoft.com/office/officeart/2008/layout/LinedList"/>
    <dgm:cxn modelId="{BCB0ACB9-7CDD-4BA9-A1FB-47F03B4D9666}" type="presParOf" srcId="{5F1C6DE7-A300-481A-A277-1411CA50606F}" destId="{D407DB88-FA77-4080-9789-05723276F223}" srcOrd="0" destOrd="0" presId="urn:microsoft.com/office/officeart/2008/layout/LinedList"/>
    <dgm:cxn modelId="{F98C4AC4-B531-46D8-BC42-93BB44ED4E2C}" type="presParOf" srcId="{5F1C6DE7-A300-481A-A277-1411CA50606F}" destId="{7BDD8016-FF7D-4FD8-8535-8CF0F39F72BA}" srcOrd="1" destOrd="0" presId="urn:microsoft.com/office/officeart/2008/layout/LinedList"/>
    <dgm:cxn modelId="{D3BB3C1F-CB32-42C5-B518-A088F6A08CE0}" type="presParOf" srcId="{7BDD8016-FF7D-4FD8-8535-8CF0F39F72BA}" destId="{2D810834-571E-418D-AA1A-08165434DDE3}" srcOrd="0" destOrd="0" presId="urn:microsoft.com/office/officeart/2008/layout/LinedList"/>
    <dgm:cxn modelId="{6CDC82D1-59F1-4088-84D2-E8C9EE1C5F72}" type="presParOf" srcId="{7BDD8016-FF7D-4FD8-8535-8CF0F39F72BA}" destId="{E119C9B5-06C7-4454-9D3C-941D5E1B6331}" srcOrd="1" destOrd="0" presId="urn:microsoft.com/office/officeart/2008/layout/LinedList"/>
    <dgm:cxn modelId="{CBA9CE16-1D11-42B4-9BDE-064A32F2C101}" type="presParOf" srcId="{5F1C6DE7-A300-481A-A277-1411CA50606F}" destId="{1380BC5F-888E-4999-927F-3535CE5D5336}" srcOrd="2" destOrd="0" presId="urn:microsoft.com/office/officeart/2008/layout/LinedList"/>
    <dgm:cxn modelId="{A3285151-8BE8-4CD7-B560-B7FDFC2DE463}" type="presParOf" srcId="{5F1C6DE7-A300-481A-A277-1411CA50606F}" destId="{AFA0C5EA-3006-463A-9B87-9C7FFF6325ED}" srcOrd="3" destOrd="0" presId="urn:microsoft.com/office/officeart/2008/layout/LinedList"/>
    <dgm:cxn modelId="{91F84A88-3F4A-453C-ADDC-F00BD0083B9C}" type="presParOf" srcId="{AFA0C5EA-3006-463A-9B87-9C7FFF6325ED}" destId="{4E334364-9E1B-43F7-A102-B051CE9AE24E}" srcOrd="0" destOrd="0" presId="urn:microsoft.com/office/officeart/2008/layout/LinedList"/>
    <dgm:cxn modelId="{8662D9E1-DDAA-4EDF-88DA-BA10F41DD6D3}" type="presParOf" srcId="{AFA0C5EA-3006-463A-9B87-9C7FFF6325ED}" destId="{13AA5544-4520-4F0F-94D7-F4F4CAD55B05}" srcOrd="1" destOrd="0" presId="urn:microsoft.com/office/officeart/2008/layout/LinedList"/>
    <dgm:cxn modelId="{0B01A91C-0B3A-4D5D-B299-9648A11E59B0}" type="presParOf" srcId="{5F1C6DE7-A300-481A-A277-1411CA50606F}" destId="{9D9C182F-73E3-428D-BF8A-2AB153F00F7F}" srcOrd="4" destOrd="0" presId="urn:microsoft.com/office/officeart/2008/layout/LinedList"/>
    <dgm:cxn modelId="{BB509F79-753D-4F0F-A277-662F23374BA2}" type="presParOf" srcId="{5F1C6DE7-A300-481A-A277-1411CA50606F}" destId="{1347F299-D79F-4A37-8468-CFEDAA70D035}" srcOrd="5" destOrd="0" presId="urn:microsoft.com/office/officeart/2008/layout/LinedList"/>
    <dgm:cxn modelId="{057187FF-779E-4309-8B61-151E98A61673}" type="presParOf" srcId="{1347F299-D79F-4A37-8468-CFEDAA70D035}" destId="{FFC12BDE-E20B-43D8-8C35-673355D478D5}" srcOrd="0" destOrd="0" presId="urn:microsoft.com/office/officeart/2008/layout/LinedList"/>
    <dgm:cxn modelId="{120C9260-A014-4765-8FE8-BBD7491DD319}" type="presParOf" srcId="{1347F299-D79F-4A37-8468-CFEDAA70D035}" destId="{A70DF8C4-AF91-4363-838E-030AD0A371E6}" srcOrd="1" destOrd="0" presId="urn:microsoft.com/office/officeart/2008/layout/LinedList"/>
    <dgm:cxn modelId="{1DA4F82A-0FED-4D22-A453-92EB9B82C293}" type="presParOf" srcId="{5F1C6DE7-A300-481A-A277-1411CA50606F}" destId="{C9457952-780C-4D6B-8B70-03688DF93991}" srcOrd="6" destOrd="0" presId="urn:microsoft.com/office/officeart/2008/layout/LinedList"/>
    <dgm:cxn modelId="{D7C9BA53-DABC-4B37-9B4A-537BA87F0247}" type="presParOf" srcId="{5F1C6DE7-A300-481A-A277-1411CA50606F}" destId="{B3AEC15A-40C5-416A-BBBA-6A7747B1870E}" srcOrd="7" destOrd="0" presId="urn:microsoft.com/office/officeart/2008/layout/LinedList"/>
    <dgm:cxn modelId="{61EB3E0E-3EE3-4BA7-9781-86280F172004}" type="presParOf" srcId="{B3AEC15A-40C5-416A-BBBA-6A7747B1870E}" destId="{F90C4677-FF38-464B-BC61-D3F5A4A85B6B}" srcOrd="0" destOrd="0" presId="urn:microsoft.com/office/officeart/2008/layout/LinedList"/>
    <dgm:cxn modelId="{10AE14B2-29E9-4B26-8BC9-7C63BE5027AF}" type="presParOf" srcId="{B3AEC15A-40C5-416A-BBBA-6A7747B1870E}" destId="{CEEB0E6D-1691-492B-BADC-CF6BC83EB5F1}" srcOrd="1" destOrd="0" presId="urn:microsoft.com/office/officeart/2008/layout/LinedList"/>
    <dgm:cxn modelId="{F31702C8-B686-4A7E-AD55-D045338BA13E}" type="presParOf" srcId="{5F1C6DE7-A300-481A-A277-1411CA50606F}" destId="{A5A814AA-49AE-4510-BFF1-5EF980D3292F}" srcOrd="8" destOrd="0" presId="urn:microsoft.com/office/officeart/2008/layout/LinedList"/>
    <dgm:cxn modelId="{2D774885-4ACC-4B6C-BC6A-CFE1465A025B}" type="presParOf" srcId="{5F1C6DE7-A300-481A-A277-1411CA50606F}" destId="{5EA38209-2D31-43E6-BF5C-CE96D11622B0}" srcOrd="9" destOrd="0" presId="urn:microsoft.com/office/officeart/2008/layout/LinedList"/>
    <dgm:cxn modelId="{5E63BFC4-5D7E-4A78-84A4-A5B9CDC52FC4}" type="presParOf" srcId="{5EA38209-2D31-43E6-BF5C-CE96D11622B0}" destId="{B6830E71-DC67-4D6D-A70F-792166D534C4}" srcOrd="0" destOrd="0" presId="urn:microsoft.com/office/officeart/2008/layout/LinedList"/>
    <dgm:cxn modelId="{A97BE6FB-5D4C-4E51-997E-EC410978EFA9}" type="presParOf" srcId="{5EA38209-2D31-43E6-BF5C-CE96D11622B0}" destId="{9C9AF80C-7872-43DD-9436-4B98C315689F}" srcOrd="1" destOrd="0" presId="urn:microsoft.com/office/officeart/2008/layout/LinedList"/>
    <dgm:cxn modelId="{F5B15950-2245-4C1E-B414-22CA41530921}" type="presParOf" srcId="{5F1C6DE7-A300-481A-A277-1411CA50606F}" destId="{86094C0D-4F23-4BFB-B976-1777FB3365F8}" srcOrd="10" destOrd="0" presId="urn:microsoft.com/office/officeart/2008/layout/LinedList"/>
    <dgm:cxn modelId="{3B5EFFAE-FFA5-4917-982D-8356D90F73E3}" type="presParOf" srcId="{5F1C6DE7-A300-481A-A277-1411CA50606F}" destId="{3C1D283C-EB2B-4E00-B043-368234B1CFC5}" srcOrd="11" destOrd="0" presId="urn:microsoft.com/office/officeart/2008/layout/LinedList"/>
    <dgm:cxn modelId="{20577E04-D2C0-4262-A7EA-0354B2285AAA}" type="presParOf" srcId="{3C1D283C-EB2B-4E00-B043-368234B1CFC5}" destId="{EB3D6498-99CF-4BEC-9B70-C7D973772034}" srcOrd="0" destOrd="0" presId="urn:microsoft.com/office/officeart/2008/layout/LinedList"/>
    <dgm:cxn modelId="{46B6738F-1B17-4A8F-9007-E0429E1A0301}" type="presParOf" srcId="{3C1D283C-EB2B-4E00-B043-368234B1CFC5}" destId="{A80DD78F-B098-4F49-9348-2FACBEA39A8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8029542-902E-4CDC-BB19-CE4078D6D389}" type="doc">
      <dgm:prSet loTypeId="urn:microsoft.com/office/officeart/2005/8/layout/radial6" loCatId="cycle" qsTypeId="urn:microsoft.com/office/officeart/2005/8/quickstyle/simple1" qsCatId="simple" csTypeId="urn:microsoft.com/office/officeart/2005/8/colors/accent5_3" csCatId="accent5" phldr="1"/>
      <dgm:spPr/>
      <dgm:t>
        <a:bodyPr/>
        <a:lstStyle/>
        <a:p>
          <a:endParaRPr lang="en-US"/>
        </a:p>
      </dgm:t>
    </dgm:pt>
    <dgm:pt modelId="{C82DFD3B-CCD0-4CC8-B41C-AA1BE7E14F3B}">
      <dgm:prSet phldrT="[Text]" custT="1"/>
      <dgm:spPr/>
      <dgm:t>
        <a:bodyPr/>
        <a:lstStyle/>
        <a:p>
          <a:r>
            <a:rPr lang="en-US" sz="3600" dirty="0" err="1">
              <a:solidFill>
                <a:schemeClr val="tx1"/>
              </a:solidFill>
            </a:rPr>
            <a:t>iLabs</a:t>
          </a:r>
          <a:endParaRPr lang="en-US" sz="3600" dirty="0">
            <a:solidFill>
              <a:schemeClr val="tx1"/>
            </a:solidFill>
          </a:endParaRPr>
        </a:p>
      </dgm:t>
    </dgm:pt>
    <dgm:pt modelId="{D68208A5-62E0-48AD-AECE-437013387B59}" type="parTrans" cxnId="{9BAA351D-AFE8-4480-B570-D907FC814EC1}">
      <dgm:prSet/>
      <dgm:spPr/>
      <dgm:t>
        <a:bodyPr/>
        <a:lstStyle/>
        <a:p>
          <a:endParaRPr lang="en-US"/>
        </a:p>
      </dgm:t>
    </dgm:pt>
    <dgm:pt modelId="{74ACDCB6-838D-44D1-B237-A1309785037D}" type="sibTrans" cxnId="{9BAA351D-AFE8-4480-B570-D907FC814EC1}">
      <dgm:prSet/>
      <dgm:spPr/>
      <dgm:t>
        <a:bodyPr/>
        <a:lstStyle/>
        <a:p>
          <a:endParaRPr lang="en-US"/>
        </a:p>
      </dgm:t>
    </dgm:pt>
    <dgm:pt modelId="{44CA4876-9A1D-4BBB-BE73-C8C55BE1D17F}">
      <dgm:prSet phldrT="[Text]" custT="1"/>
      <dgm:spPr/>
      <dgm:t>
        <a:bodyPr/>
        <a:lstStyle/>
        <a:p>
          <a:r>
            <a:rPr lang="en-US" sz="1800" dirty="0">
              <a:solidFill>
                <a:schemeClr val="tx1"/>
              </a:solidFill>
            </a:rPr>
            <a:t>Billing</a:t>
          </a:r>
        </a:p>
      </dgm:t>
    </dgm:pt>
    <dgm:pt modelId="{8CECB920-5C06-4D49-AA31-F5943F4836BF}" type="parTrans" cxnId="{95209044-9507-45B6-93F9-1D8C323DDDB1}">
      <dgm:prSet/>
      <dgm:spPr/>
      <dgm:t>
        <a:bodyPr/>
        <a:lstStyle/>
        <a:p>
          <a:endParaRPr lang="en-US"/>
        </a:p>
      </dgm:t>
    </dgm:pt>
    <dgm:pt modelId="{E952DEB4-0C79-4616-89C8-9220282E1EF8}" type="sibTrans" cxnId="{95209044-9507-45B6-93F9-1D8C323DDDB1}">
      <dgm:prSet/>
      <dgm:spPr/>
      <dgm:t>
        <a:bodyPr/>
        <a:lstStyle/>
        <a:p>
          <a:endParaRPr lang="en-US"/>
        </a:p>
      </dgm:t>
    </dgm:pt>
    <dgm:pt modelId="{24F310B5-E9F1-4C2C-9B7B-B47450F3AF14}">
      <dgm:prSet phldrT="[Text]" custT="1"/>
      <dgm:spPr/>
      <dgm:t>
        <a:bodyPr/>
        <a:lstStyle/>
        <a:p>
          <a:r>
            <a:rPr lang="en-US" sz="1800" dirty="0">
              <a:solidFill>
                <a:schemeClr val="tx1"/>
              </a:solidFill>
            </a:rPr>
            <a:t>Invoicing</a:t>
          </a:r>
        </a:p>
      </dgm:t>
    </dgm:pt>
    <dgm:pt modelId="{301543A5-983B-45FE-8327-DF807600E2E8}" type="parTrans" cxnId="{F6314AB0-DCC6-46E9-B789-9CDD7EFCFC38}">
      <dgm:prSet/>
      <dgm:spPr/>
      <dgm:t>
        <a:bodyPr/>
        <a:lstStyle/>
        <a:p>
          <a:endParaRPr lang="en-US"/>
        </a:p>
      </dgm:t>
    </dgm:pt>
    <dgm:pt modelId="{9DEAB860-F794-49CA-8D50-D8A404D887D4}" type="sibTrans" cxnId="{F6314AB0-DCC6-46E9-B789-9CDD7EFCFC38}">
      <dgm:prSet/>
      <dgm:spPr/>
      <dgm:t>
        <a:bodyPr/>
        <a:lstStyle/>
        <a:p>
          <a:endParaRPr lang="en-US"/>
        </a:p>
      </dgm:t>
    </dgm:pt>
    <dgm:pt modelId="{2DF48BF9-E577-47A9-89E4-30899846A462}">
      <dgm:prSet phldrT="[Text]" custT="1"/>
      <dgm:spPr/>
      <dgm:t>
        <a:bodyPr/>
        <a:lstStyle/>
        <a:p>
          <a:r>
            <a:rPr lang="en-US" sz="1800" dirty="0">
              <a:solidFill>
                <a:schemeClr val="tx1"/>
              </a:solidFill>
            </a:rPr>
            <a:t>Reporting</a:t>
          </a:r>
        </a:p>
      </dgm:t>
    </dgm:pt>
    <dgm:pt modelId="{26EC3EC8-A6C2-44C9-935C-896478254733}" type="parTrans" cxnId="{134593B3-F462-4153-A375-065037D3136B}">
      <dgm:prSet/>
      <dgm:spPr/>
      <dgm:t>
        <a:bodyPr/>
        <a:lstStyle/>
        <a:p>
          <a:endParaRPr lang="en-US"/>
        </a:p>
      </dgm:t>
    </dgm:pt>
    <dgm:pt modelId="{05948376-FED7-4820-91A3-C06388D6D02E}" type="sibTrans" cxnId="{134593B3-F462-4153-A375-065037D3136B}">
      <dgm:prSet/>
      <dgm:spPr/>
      <dgm:t>
        <a:bodyPr/>
        <a:lstStyle/>
        <a:p>
          <a:endParaRPr lang="en-US"/>
        </a:p>
      </dgm:t>
    </dgm:pt>
    <dgm:pt modelId="{0510497B-EAEC-4780-A127-07102EE82777}">
      <dgm:prSet phldrT="[Text]" custT="1"/>
      <dgm:spPr/>
      <dgm:t>
        <a:bodyPr/>
        <a:lstStyle/>
        <a:p>
          <a:r>
            <a:rPr lang="en-US" sz="1800" dirty="0">
              <a:solidFill>
                <a:schemeClr val="tx1"/>
              </a:solidFill>
            </a:rPr>
            <a:t>Other Core Needs</a:t>
          </a:r>
        </a:p>
      </dgm:t>
    </dgm:pt>
    <dgm:pt modelId="{B3AC3550-D1E3-4320-B26E-8155E3A7AC2E}" type="parTrans" cxnId="{5DB134A9-35D3-4012-9F59-1F74FC0A3E64}">
      <dgm:prSet/>
      <dgm:spPr/>
      <dgm:t>
        <a:bodyPr/>
        <a:lstStyle/>
        <a:p>
          <a:endParaRPr lang="en-US"/>
        </a:p>
      </dgm:t>
    </dgm:pt>
    <dgm:pt modelId="{2B9C75F1-345A-45D2-AD04-EDF965AB183E}" type="sibTrans" cxnId="{5DB134A9-35D3-4012-9F59-1F74FC0A3E64}">
      <dgm:prSet/>
      <dgm:spPr/>
      <dgm:t>
        <a:bodyPr/>
        <a:lstStyle/>
        <a:p>
          <a:endParaRPr lang="en-US"/>
        </a:p>
      </dgm:t>
    </dgm:pt>
    <dgm:pt modelId="{7F49665F-B1D2-4763-A2D1-11DB0D0E0299}">
      <dgm:prSet phldrT="[Text]" custT="1"/>
      <dgm:spPr/>
      <dgm:t>
        <a:bodyPr/>
        <a:lstStyle/>
        <a:p>
          <a:r>
            <a:rPr lang="en-US" sz="1800" dirty="0">
              <a:solidFill>
                <a:schemeClr val="tx1"/>
              </a:solidFill>
            </a:rPr>
            <a:t>Scheduling</a:t>
          </a:r>
        </a:p>
      </dgm:t>
    </dgm:pt>
    <dgm:pt modelId="{24031A5D-CC9A-4713-A494-D3E0FD7102AB}" type="parTrans" cxnId="{932071F6-CFA2-4E80-BAC6-3048B04DFF34}">
      <dgm:prSet/>
      <dgm:spPr/>
      <dgm:t>
        <a:bodyPr/>
        <a:lstStyle/>
        <a:p>
          <a:endParaRPr lang="en-US"/>
        </a:p>
      </dgm:t>
    </dgm:pt>
    <dgm:pt modelId="{9F69FD7A-A3A6-4622-B41C-FC21EEF8E611}" type="sibTrans" cxnId="{932071F6-CFA2-4E80-BAC6-3048B04DFF34}">
      <dgm:prSet/>
      <dgm:spPr/>
      <dgm:t>
        <a:bodyPr/>
        <a:lstStyle/>
        <a:p>
          <a:endParaRPr lang="en-US"/>
        </a:p>
      </dgm:t>
    </dgm:pt>
    <dgm:pt modelId="{85DED378-3FB5-4DFC-BAE8-80E8CB96B528}" type="pres">
      <dgm:prSet presAssocID="{98029542-902E-4CDC-BB19-CE4078D6D389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7DC2BAE-2F9B-422A-9D62-AB46A5E320DD}" type="pres">
      <dgm:prSet presAssocID="{C82DFD3B-CCD0-4CC8-B41C-AA1BE7E14F3B}" presName="centerShape" presStyleLbl="node0" presStyleIdx="0" presStyleCnt="1"/>
      <dgm:spPr/>
    </dgm:pt>
    <dgm:pt modelId="{14B3B3AA-6BFD-407C-9C40-B789BB5A8DAF}" type="pres">
      <dgm:prSet presAssocID="{7F49665F-B1D2-4763-A2D1-11DB0D0E0299}" presName="node" presStyleLbl="node1" presStyleIdx="0" presStyleCnt="5" custScaleX="120276" custScaleY="111354">
        <dgm:presLayoutVars>
          <dgm:bulletEnabled val="1"/>
        </dgm:presLayoutVars>
      </dgm:prSet>
      <dgm:spPr/>
    </dgm:pt>
    <dgm:pt modelId="{AD9BC60C-A5BC-4A33-B7C3-07802FCAE9DE}" type="pres">
      <dgm:prSet presAssocID="{7F49665F-B1D2-4763-A2D1-11DB0D0E0299}" presName="dummy" presStyleCnt="0"/>
      <dgm:spPr/>
    </dgm:pt>
    <dgm:pt modelId="{70CA450E-24DB-4A8A-B2A8-04B1DB19B235}" type="pres">
      <dgm:prSet presAssocID="{9F69FD7A-A3A6-4622-B41C-FC21EEF8E611}" presName="sibTrans" presStyleLbl="sibTrans2D1" presStyleIdx="0" presStyleCnt="5" custLinFactNeighborX="1260"/>
      <dgm:spPr/>
    </dgm:pt>
    <dgm:pt modelId="{92CC0C8F-6C7F-47F0-82F8-A2E6F84B1A66}" type="pres">
      <dgm:prSet presAssocID="{44CA4876-9A1D-4BBB-BE73-C8C55BE1D17F}" presName="node" presStyleLbl="node1" presStyleIdx="1" presStyleCnt="5">
        <dgm:presLayoutVars>
          <dgm:bulletEnabled val="1"/>
        </dgm:presLayoutVars>
      </dgm:prSet>
      <dgm:spPr/>
    </dgm:pt>
    <dgm:pt modelId="{2F8B6C36-17A4-4DF9-8870-62234EE49BD8}" type="pres">
      <dgm:prSet presAssocID="{44CA4876-9A1D-4BBB-BE73-C8C55BE1D17F}" presName="dummy" presStyleCnt="0"/>
      <dgm:spPr/>
    </dgm:pt>
    <dgm:pt modelId="{57FC69B4-57C6-4200-B000-5EB9873B4B69}" type="pres">
      <dgm:prSet presAssocID="{E952DEB4-0C79-4616-89C8-9220282E1EF8}" presName="sibTrans" presStyleLbl="sibTrans2D1" presStyleIdx="1" presStyleCnt="5"/>
      <dgm:spPr/>
    </dgm:pt>
    <dgm:pt modelId="{EAC10914-7ACC-4022-A200-8D6ABDA24343}" type="pres">
      <dgm:prSet presAssocID="{24F310B5-E9F1-4C2C-9B7B-B47450F3AF14}" presName="node" presStyleLbl="node1" presStyleIdx="2" presStyleCnt="5">
        <dgm:presLayoutVars>
          <dgm:bulletEnabled val="1"/>
        </dgm:presLayoutVars>
      </dgm:prSet>
      <dgm:spPr/>
    </dgm:pt>
    <dgm:pt modelId="{605F4534-C5AE-444C-B8E9-144F1969EA46}" type="pres">
      <dgm:prSet presAssocID="{24F310B5-E9F1-4C2C-9B7B-B47450F3AF14}" presName="dummy" presStyleCnt="0"/>
      <dgm:spPr/>
    </dgm:pt>
    <dgm:pt modelId="{9E41AF21-2E2F-46BC-8DA7-1DA515CFF47E}" type="pres">
      <dgm:prSet presAssocID="{9DEAB860-F794-49CA-8D50-D8A404D887D4}" presName="sibTrans" presStyleLbl="sibTrans2D1" presStyleIdx="2" presStyleCnt="5"/>
      <dgm:spPr/>
    </dgm:pt>
    <dgm:pt modelId="{C1C6CD4E-7BF1-4B14-9706-C3AECCEF27FC}" type="pres">
      <dgm:prSet presAssocID="{0510497B-EAEC-4780-A127-07102EE82777}" presName="node" presStyleLbl="node1" presStyleIdx="3" presStyleCnt="5">
        <dgm:presLayoutVars>
          <dgm:bulletEnabled val="1"/>
        </dgm:presLayoutVars>
      </dgm:prSet>
      <dgm:spPr/>
    </dgm:pt>
    <dgm:pt modelId="{5F2B667F-969A-43A2-96FC-C87AF9BBCBAB}" type="pres">
      <dgm:prSet presAssocID="{0510497B-EAEC-4780-A127-07102EE82777}" presName="dummy" presStyleCnt="0"/>
      <dgm:spPr/>
    </dgm:pt>
    <dgm:pt modelId="{BC4388A1-4645-4612-91B3-81E895215BE2}" type="pres">
      <dgm:prSet presAssocID="{2B9C75F1-345A-45D2-AD04-EDF965AB183E}" presName="sibTrans" presStyleLbl="sibTrans2D1" presStyleIdx="3" presStyleCnt="5"/>
      <dgm:spPr/>
    </dgm:pt>
    <dgm:pt modelId="{422A8EC7-A945-4FBD-8900-F12AE5EF8620}" type="pres">
      <dgm:prSet presAssocID="{2DF48BF9-E577-47A9-89E4-30899846A462}" presName="node" presStyleLbl="node1" presStyleIdx="4" presStyleCnt="5" custScaleX="110769" custScaleY="109274">
        <dgm:presLayoutVars>
          <dgm:bulletEnabled val="1"/>
        </dgm:presLayoutVars>
      </dgm:prSet>
      <dgm:spPr/>
    </dgm:pt>
    <dgm:pt modelId="{C0AD32E8-5430-4882-A1F0-CE6EF6FF870A}" type="pres">
      <dgm:prSet presAssocID="{2DF48BF9-E577-47A9-89E4-30899846A462}" presName="dummy" presStyleCnt="0"/>
      <dgm:spPr/>
    </dgm:pt>
    <dgm:pt modelId="{05094619-FE1B-45AF-A97E-55CE435CC88A}" type="pres">
      <dgm:prSet presAssocID="{05948376-FED7-4820-91A3-C06388D6D02E}" presName="sibTrans" presStyleLbl="sibTrans2D1" presStyleIdx="4" presStyleCnt="5"/>
      <dgm:spPr/>
    </dgm:pt>
  </dgm:ptLst>
  <dgm:cxnLst>
    <dgm:cxn modelId="{D07C2D0F-3687-4497-957E-25024BF8C273}" type="presOf" srcId="{9DEAB860-F794-49CA-8D50-D8A404D887D4}" destId="{9E41AF21-2E2F-46BC-8DA7-1DA515CFF47E}" srcOrd="0" destOrd="0" presId="urn:microsoft.com/office/officeart/2005/8/layout/radial6"/>
    <dgm:cxn modelId="{9BAA351D-AFE8-4480-B570-D907FC814EC1}" srcId="{98029542-902E-4CDC-BB19-CE4078D6D389}" destId="{C82DFD3B-CCD0-4CC8-B41C-AA1BE7E14F3B}" srcOrd="0" destOrd="0" parTransId="{D68208A5-62E0-48AD-AECE-437013387B59}" sibTransId="{74ACDCB6-838D-44D1-B237-A1309785037D}"/>
    <dgm:cxn modelId="{F38B521F-4E71-4DC4-8DAC-F62521BC34DF}" type="presOf" srcId="{2DF48BF9-E577-47A9-89E4-30899846A462}" destId="{422A8EC7-A945-4FBD-8900-F12AE5EF8620}" srcOrd="0" destOrd="0" presId="urn:microsoft.com/office/officeart/2005/8/layout/radial6"/>
    <dgm:cxn modelId="{71BF712A-FB4E-49A5-94FE-3BB57B0B7DE6}" type="presOf" srcId="{7F49665F-B1D2-4763-A2D1-11DB0D0E0299}" destId="{14B3B3AA-6BFD-407C-9C40-B789BB5A8DAF}" srcOrd="0" destOrd="0" presId="urn:microsoft.com/office/officeart/2005/8/layout/radial6"/>
    <dgm:cxn modelId="{555F4C35-7E96-45B3-B792-86B744920618}" type="presOf" srcId="{C82DFD3B-CCD0-4CC8-B41C-AA1BE7E14F3B}" destId="{B7DC2BAE-2F9B-422A-9D62-AB46A5E320DD}" srcOrd="0" destOrd="0" presId="urn:microsoft.com/office/officeart/2005/8/layout/radial6"/>
    <dgm:cxn modelId="{95209044-9507-45B6-93F9-1D8C323DDDB1}" srcId="{C82DFD3B-CCD0-4CC8-B41C-AA1BE7E14F3B}" destId="{44CA4876-9A1D-4BBB-BE73-C8C55BE1D17F}" srcOrd="1" destOrd="0" parTransId="{8CECB920-5C06-4D49-AA31-F5943F4836BF}" sibTransId="{E952DEB4-0C79-4616-89C8-9220282E1EF8}"/>
    <dgm:cxn modelId="{EB7FEC4C-D650-4323-B85B-D33A7CEC58F8}" type="presOf" srcId="{2B9C75F1-345A-45D2-AD04-EDF965AB183E}" destId="{BC4388A1-4645-4612-91B3-81E895215BE2}" srcOrd="0" destOrd="0" presId="urn:microsoft.com/office/officeart/2005/8/layout/radial6"/>
    <dgm:cxn modelId="{6DFD6353-77D5-4267-A106-6D66B4BB3BE8}" type="presOf" srcId="{98029542-902E-4CDC-BB19-CE4078D6D389}" destId="{85DED378-3FB5-4DFC-BAE8-80E8CB96B528}" srcOrd="0" destOrd="0" presId="urn:microsoft.com/office/officeart/2005/8/layout/radial6"/>
    <dgm:cxn modelId="{5DB134A9-35D3-4012-9F59-1F74FC0A3E64}" srcId="{C82DFD3B-CCD0-4CC8-B41C-AA1BE7E14F3B}" destId="{0510497B-EAEC-4780-A127-07102EE82777}" srcOrd="3" destOrd="0" parTransId="{B3AC3550-D1E3-4320-B26E-8155E3A7AC2E}" sibTransId="{2B9C75F1-345A-45D2-AD04-EDF965AB183E}"/>
    <dgm:cxn modelId="{F6314AB0-DCC6-46E9-B789-9CDD7EFCFC38}" srcId="{C82DFD3B-CCD0-4CC8-B41C-AA1BE7E14F3B}" destId="{24F310B5-E9F1-4C2C-9B7B-B47450F3AF14}" srcOrd="2" destOrd="0" parTransId="{301543A5-983B-45FE-8327-DF807600E2E8}" sibTransId="{9DEAB860-F794-49CA-8D50-D8A404D887D4}"/>
    <dgm:cxn modelId="{134593B3-F462-4153-A375-065037D3136B}" srcId="{C82DFD3B-CCD0-4CC8-B41C-AA1BE7E14F3B}" destId="{2DF48BF9-E577-47A9-89E4-30899846A462}" srcOrd="4" destOrd="0" parTransId="{26EC3EC8-A6C2-44C9-935C-896478254733}" sibTransId="{05948376-FED7-4820-91A3-C06388D6D02E}"/>
    <dgm:cxn modelId="{72AF94D1-8C9E-4BDE-939D-1EF3B899E2C9}" type="presOf" srcId="{E952DEB4-0C79-4616-89C8-9220282E1EF8}" destId="{57FC69B4-57C6-4200-B000-5EB9873B4B69}" srcOrd="0" destOrd="0" presId="urn:microsoft.com/office/officeart/2005/8/layout/radial6"/>
    <dgm:cxn modelId="{2850C4D3-9CFB-48DC-8D97-50E8C93E7D47}" type="presOf" srcId="{05948376-FED7-4820-91A3-C06388D6D02E}" destId="{05094619-FE1B-45AF-A97E-55CE435CC88A}" srcOrd="0" destOrd="0" presId="urn:microsoft.com/office/officeart/2005/8/layout/radial6"/>
    <dgm:cxn modelId="{F2490DD5-3224-4611-AFAB-C6961F175061}" type="presOf" srcId="{0510497B-EAEC-4780-A127-07102EE82777}" destId="{C1C6CD4E-7BF1-4B14-9706-C3AECCEF27FC}" srcOrd="0" destOrd="0" presId="urn:microsoft.com/office/officeart/2005/8/layout/radial6"/>
    <dgm:cxn modelId="{987298E8-9562-4951-AFAB-BDF4E419D58E}" type="presOf" srcId="{9F69FD7A-A3A6-4622-B41C-FC21EEF8E611}" destId="{70CA450E-24DB-4A8A-B2A8-04B1DB19B235}" srcOrd="0" destOrd="0" presId="urn:microsoft.com/office/officeart/2005/8/layout/radial6"/>
    <dgm:cxn modelId="{C374D7F4-000A-4BF8-93C9-1C34F456DC1A}" type="presOf" srcId="{24F310B5-E9F1-4C2C-9B7B-B47450F3AF14}" destId="{EAC10914-7ACC-4022-A200-8D6ABDA24343}" srcOrd="0" destOrd="0" presId="urn:microsoft.com/office/officeart/2005/8/layout/radial6"/>
    <dgm:cxn modelId="{932071F6-CFA2-4E80-BAC6-3048B04DFF34}" srcId="{C82DFD3B-CCD0-4CC8-B41C-AA1BE7E14F3B}" destId="{7F49665F-B1D2-4763-A2D1-11DB0D0E0299}" srcOrd="0" destOrd="0" parTransId="{24031A5D-CC9A-4713-A494-D3E0FD7102AB}" sibTransId="{9F69FD7A-A3A6-4622-B41C-FC21EEF8E611}"/>
    <dgm:cxn modelId="{756CC3FD-101D-4C27-B950-F122981DA6F2}" type="presOf" srcId="{44CA4876-9A1D-4BBB-BE73-C8C55BE1D17F}" destId="{92CC0C8F-6C7F-47F0-82F8-A2E6F84B1A66}" srcOrd="0" destOrd="0" presId="urn:microsoft.com/office/officeart/2005/8/layout/radial6"/>
    <dgm:cxn modelId="{D7D41BB9-2495-4873-B495-513CAED1044B}" type="presParOf" srcId="{85DED378-3FB5-4DFC-BAE8-80E8CB96B528}" destId="{B7DC2BAE-2F9B-422A-9D62-AB46A5E320DD}" srcOrd="0" destOrd="0" presId="urn:microsoft.com/office/officeart/2005/8/layout/radial6"/>
    <dgm:cxn modelId="{872D4474-E637-49D2-A1A6-2E140C8020C3}" type="presParOf" srcId="{85DED378-3FB5-4DFC-BAE8-80E8CB96B528}" destId="{14B3B3AA-6BFD-407C-9C40-B789BB5A8DAF}" srcOrd="1" destOrd="0" presId="urn:microsoft.com/office/officeart/2005/8/layout/radial6"/>
    <dgm:cxn modelId="{D58B2266-DE03-4DF5-B167-B9E2D776F3DA}" type="presParOf" srcId="{85DED378-3FB5-4DFC-BAE8-80E8CB96B528}" destId="{AD9BC60C-A5BC-4A33-B7C3-07802FCAE9DE}" srcOrd="2" destOrd="0" presId="urn:microsoft.com/office/officeart/2005/8/layout/radial6"/>
    <dgm:cxn modelId="{B49B0342-D216-4B81-8284-8798BCF88337}" type="presParOf" srcId="{85DED378-3FB5-4DFC-BAE8-80E8CB96B528}" destId="{70CA450E-24DB-4A8A-B2A8-04B1DB19B235}" srcOrd="3" destOrd="0" presId="urn:microsoft.com/office/officeart/2005/8/layout/radial6"/>
    <dgm:cxn modelId="{523388DF-4995-4836-BDDF-E172EB664396}" type="presParOf" srcId="{85DED378-3FB5-4DFC-BAE8-80E8CB96B528}" destId="{92CC0C8F-6C7F-47F0-82F8-A2E6F84B1A66}" srcOrd="4" destOrd="0" presId="urn:microsoft.com/office/officeart/2005/8/layout/radial6"/>
    <dgm:cxn modelId="{49638F48-01CF-4EE8-B90B-8CE87718D415}" type="presParOf" srcId="{85DED378-3FB5-4DFC-BAE8-80E8CB96B528}" destId="{2F8B6C36-17A4-4DF9-8870-62234EE49BD8}" srcOrd="5" destOrd="0" presId="urn:microsoft.com/office/officeart/2005/8/layout/radial6"/>
    <dgm:cxn modelId="{B62E3A78-F3E7-4651-B601-E2F293655E2E}" type="presParOf" srcId="{85DED378-3FB5-4DFC-BAE8-80E8CB96B528}" destId="{57FC69B4-57C6-4200-B000-5EB9873B4B69}" srcOrd="6" destOrd="0" presId="urn:microsoft.com/office/officeart/2005/8/layout/radial6"/>
    <dgm:cxn modelId="{9CCBE8F3-D30B-4EF1-AC42-B173D948469E}" type="presParOf" srcId="{85DED378-3FB5-4DFC-BAE8-80E8CB96B528}" destId="{EAC10914-7ACC-4022-A200-8D6ABDA24343}" srcOrd="7" destOrd="0" presId="urn:microsoft.com/office/officeart/2005/8/layout/radial6"/>
    <dgm:cxn modelId="{87FF6765-66A7-46B2-BD95-A7ADA32DBE01}" type="presParOf" srcId="{85DED378-3FB5-4DFC-BAE8-80E8CB96B528}" destId="{605F4534-C5AE-444C-B8E9-144F1969EA46}" srcOrd="8" destOrd="0" presId="urn:microsoft.com/office/officeart/2005/8/layout/radial6"/>
    <dgm:cxn modelId="{70129475-5EE2-44DD-9CCA-82D653932117}" type="presParOf" srcId="{85DED378-3FB5-4DFC-BAE8-80E8CB96B528}" destId="{9E41AF21-2E2F-46BC-8DA7-1DA515CFF47E}" srcOrd="9" destOrd="0" presId="urn:microsoft.com/office/officeart/2005/8/layout/radial6"/>
    <dgm:cxn modelId="{9A3DFFE3-5E56-4B35-8FD8-93E09004E793}" type="presParOf" srcId="{85DED378-3FB5-4DFC-BAE8-80E8CB96B528}" destId="{C1C6CD4E-7BF1-4B14-9706-C3AECCEF27FC}" srcOrd="10" destOrd="0" presId="urn:microsoft.com/office/officeart/2005/8/layout/radial6"/>
    <dgm:cxn modelId="{883D807A-F034-482B-B94E-A96B3E644D4E}" type="presParOf" srcId="{85DED378-3FB5-4DFC-BAE8-80E8CB96B528}" destId="{5F2B667F-969A-43A2-96FC-C87AF9BBCBAB}" srcOrd="11" destOrd="0" presId="urn:microsoft.com/office/officeart/2005/8/layout/radial6"/>
    <dgm:cxn modelId="{368AA526-7EFE-45DF-AE27-DE6A597780A7}" type="presParOf" srcId="{85DED378-3FB5-4DFC-BAE8-80E8CB96B528}" destId="{BC4388A1-4645-4612-91B3-81E895215BE2}" srcOrd="12" destOrd="0" presId="urn:microsoft.com/office/officeart/2005/8/layout/radial6"/>
    <dgm:cxn modelId="{E33195C2-E0D2-45DA-A57D-29AD34B73CD6}" type="presParOf" srcId="{85DED378-3FB5-4DFC-BAE8-80E8CB96B528}" destId="{422A8EC7-A945-4FBD-8900-F12AE5EF8620}" srcOrd="13" destOrd="0" presId="urn:microsoft.com/office/officeart/2005/8/layout/radial6"/>
    <dgm:cxn modelId="{29FD7A9F-2598-41E6-B123-EE1A5C75F0FF}" type="presParOf" srcId="{85DED378-3FB5-4DFC-BAE8-80E8CB96B528}" destId="{C0AD32E8-5430-4882-A1F0-CE6EF6FF870A}" srcOrd="14" destOrd="0" presId="urn:microsoft.com/office/officeart/2005/8/layout/radial6"/>
    <dgm:cxn modelId="{EE2E880A-4063-4E74-9BB1-29DF25B59EED}" type="presParOf" srcId="{85DED378-3FB5-4DFC-BAE8-80E8CB96B528}" destId="{05094619-FE1B-45AF-A97E-55CE435CC88A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7676961-110F-4BC6-9A94-F38371971F05}" type="doc">
      <dgm:prSet loTypeId="urn:microsoft.com/office/officeart/2008/layout/LinedList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FB36031C-5714-4C56-8125-E43C8E792532}">
      <dgm:prSet phldrT="[Text]"/>
      <dgm:spPr/>
      <dgm:t>
        <a:bodyPr/>
        <a:lstStyle/>
        <a:p>
          <a:r>
            <a:rPr lang="en-US" dirty="0"/>
            <a:t>Part of schools/ labs- not departments</a:t>
          </a:r>
        </a:p>
      </dgm:t>
    </dgm:pt>
    <dgm:pt modelId="{3B0A8CDC-DEE0-4729-A194-918C8A407101}" type="parTrans" cxnId="{9B1E1FD5-191F-4CD8-B591-E22F454A7D21}">
      <dgm:prSet/>
      <dgm:spPr/>
      <dgm:t>
        <a:bodyPr/>
        <a:lstStyle/>
        <a:p>
          <a:endParaRPr lang="en-US"/>
        </a:p>
      </dgm:t>
    </dgm:pt>
    <dgm:pt modelId="{4CCA2AEB-A8A0-4FC4-823A-6AA8518481F2}" type="sibTrans" cxnId="{9B1E1FD5-191F-4CD8-B591-E22F454A7D21}">
      <dgm:prSet/>
      <dgm:spPr/>
      <dgm:t>
        <a:bodyPr/>
        <a:lstStyle/>
        <a:p>
          <a:endParaRPr lang="en-US"/>
        </a:p>
      </dgm:t>
    </dgm:pt>
    <dgm:pt modelId="{4E105162-4223-4AC2-9D5C-9A67039044DE}">
      <dgm:prSet phldrT="[Text]"/>
      <dgm:spPr/>
      <dgm:t>
        <a:bodyPr/>
        <a:lstStyle/>
        <a:p>
          <a:r>
            <a:rPr lang="en-US" dirty="0"/>
            <a:t>Sometimes, construct a new Space</a:t>
          </a:r>
        </a:p>
      </dgm:t>
    </dgm:pt>
    <dgm:pt modelId="{589BBEB6-1B1D-48EF-87EC-B0A890B840DE}" type="parTrans" cxnId="{D0D731B8-21F6-4FBA-8D5A-FFA259DF6838}">
      <dgm:prSet/>
      <dgm:spPr/>
      <dgm:t>
        <a:bodyPr/>
        <a:lstStyle/>
        <a:p>
          <a:endParaRPr lang="en-US"/>
        </a:p>
      </dgm:t>
    </dgm:pt>
    <dgm:pt modelId="{3EB45B36-D0EA-41D2-87F1-B7D5688877E0}" type="sibTrans" cxnId="{D0D731B8-21F6-4FBA-8D5A-FFA259DF6838}">
      <dgm:prSet/>
      <dgm:spPr/>
      <dgm:t>
        <a:bodyPr/>
        <a:lstStyle/>
        <a:p>
          <a:endParaRPr lang="en-US"/>
        </a:p>
      </dgm:t>
    </dgm:pt>
    <dgm:pt modelId="{77D686BD-DC07-4859-AD8A-02B7A833FE14}">
      <dgm:prSet phldrT="[Text]"/>
      <dgm:spPr/>
      <dgm:t>
        <a:bodyPr/>
        <a:lstStyle/>
        <a:p>
          <a:r>
            <a:rPr lang="en-US" dirty="0"/>
            <a:t>SIG/HEI: Equipment only, no infrastructure</a:t>
          </a:r>
        </a:p>
      </dgm:t>
    </dgm:pt>
    <dgm:pt modelId="{D767CD91-49D2-4833-8EA4-C285A5F104A5}" type="parTrans" cxnId="{021D4E99-ECC8-46EA-8365-9EE5CB4DDEBA}">
      <dgm:prSet/>
      <dgm:spPr/>
      <dgm:t>
        <a:bodyPr/>
        <a:lstStyle/>
        <a:p>
          <a:endParaRPr lang="en-US"/>
        </a:p>
      </dgm:t>
    </dgm:pt>
    <dgm:pt modelId="{137DCF3C-259C-48C2-BE09-FF77E5B5AF89}" type="sibTrans" cxnId="{021D4E99-ECC8-46EA-8365-9EE5CB4DDEBA}">
      <dgm:prSet/>
      <dgm:spPr/>
      <dgm:t>
        <a:bodyPr/>
        <a:lstStyle/>
        <a:p>
          <a:endParaRPr lang="en-US"/>
        </a:p>
      </dgm:t>
    </dgm:pt>
    <dgm:pt modelId="{8AC906D4-5348-437B-8C06-4A215C0B9EBB}">
      <dgm:prSet phldrT="[Text]"/>
      <dgm:spPr/>
      <dgm:t>
        <a:bodyPr/>
        <a:lstStyle/>
        <a:p>
          <a:r>
            <a:rPr lang="en-US" dirty="0"/>
            <a:t>Operating expenses to be covered by user fees</a:t>
          </a:r>
        </a:p>
      </dgm:t>
    </dgm:pt>
    <dgm:pt modelId="{3396A8DF-8796-4DFA-8036-549E7E244DED}" type="parTrans" cxnId="{0C482E73-46B4-49DD-AC94-4AE60E4E2CDB}">
      <dgm:prSet/>
      <dgm:spPr/>
      <dgm:t>
        <a:bodyPr/>
        <a:lstStyle/>
        <a:p>
          <a:endParaRPr lang="en-US"/>
        </a:p>
      </dgm:t>
    </dgm:pt>
    <dgm:pt modelId="{4FDD1DAF-5DF5-40B2-A85E-8C8BD4B7A869}" type="sibTrans" cxnId="{0C482E73-46B4-49DD-AC94-4AE60E4E2CDB}">
      <dgm:prSet/>
      <dgm:spPr/>
      <dgm:t>
        <a:bodyPr/>
        <a:lstStyle/>
        <a:p>
          <a:endParaRPr lang="en-US"/>
        </a:p>
      </dgm:t>
    </dgm:pt>
    <dgm:pt modelId="{2582D791-11CF-4297-A012-C4C83823F893}">
      <dgm:prSet phldrT="[Text]"/>
      <dgm:spPr/>
      <dgm:t>
        <a:bodyPr/>
        <a:lstStyle/>
        <a:p>
          <a:r>
            <a:rPr lang="en-US" dirty="0"/>
            <a:t>No depreciation allowed on Federally funded equip. </a:t>
          </a:r>
        </a:p>
      </dgm:t>
    </dgm:pt>
    <dgm:pt modelId="{5BEE95BE-03FE-4D78-8CDA-36B8287D78E0}" type="parTrans" cxnId="{4F5BB5FA-59C6-4B62-8A7F-21D1B788FDD5}">
      <dgm:prSet/>
      <dgm:spPr/>
      <dgm:t>
        <a:bodyPr/>
        <a:lstStyle/>
        <a:p>
          <a:endParaRPr lang="en-US"/>
        </a:p>
      </dgm:t>
    </dgm:pt>
    <dgm:pt modelId="{31E398DC-144E-4E5F-9115-B4FF80E442A7}" type="sibTrans" cxnId="{4F5BB5FA-59C6-4B62-8A7F-21D1B788FDD5}">
      <dgm:prSet/>
      <dgm:spPr/>
      <dgm:t>
        <a:bodyPr/>
        <a:lstStyle/>
        <a:p>
          <a:endParaRPr lang="en-US"/>
        </a:p>
      </dgm:t>
    </dgm:pt>
    <dgm:pt modelId="{92B91244-0E10-402A-951C-EB644B371247}" type="pres">
      <dgm:prSet presAssocID="{47676961-110F-4BC6-9A94-F38371971F05}" presName="vert0" presStyleCnt="0">
        <dgm:presLayoutVars>
          <dgm:dir/>
          <dgm:animOne val="branch"/>
          <dgm:animLvl val="lvl"/>
        </dgm:presLayoutVars>
      </dgm:prSet>
      <dgm:spPr/>
    </dgm:pt>
    <dgm:pt modelId="{18017DD3-5A1B-4188-AEDD-20524078B247}" type="pres">
      <dgm:prSet presAssocID="{FB36031C-5714-4C56-8125-E43C8E792532}" presName="thickLine" presStyleLbl="alignNode1" presStyleIdx="0" presStyleCnt="5"/>
      <dgm:spPr/>
    </dgm:pt>
    <dgm:pt modelId="{446A6225-7823-48F4-887C-904C279A9D46}" type="pres">
      <dgm:prSet presAssocID="{FB36031C-5714-4C56-8125-E43C8E792532}" presName="horz1" presStyleCnt="0"/>
      <dgm:spPr/>
    </dgm:pt>
    <dgm:pt modelId="{77E710CE-9366-4E4B-86A7-5BBA617BFC8B}" type="pres">
      <dgm:prSet presAssocID="{FB36031C-5714-4C56-8125-E43C8E792532}" presName="tx1" presStyleLbl="revTx" presStyleIdx="0" presStyleCnt="5"/>
      <dgm:spPr/>
    </dgm:pt>
    <dgm:pt modelId="{572C9325-2637-4E5D-8D40-645BD8F172C3}" type="pres">
      <dgm:prSet presAssocID="{FB36031C-5714-4C56-8125-E43C8E792532}" presName="vert1" presStyleCnt="0"/>
      <dgm:spPr/>
    </dgm:pt>
    <dgm:pt modelId="{DCF4A8B0-A73F-4447-85DF-469AA2FE2B5D}" type="pres">
      <dgm:prSet presAssocID="{4E105162-4223-4AC2-9D5C-9A67039044DE}" presName="thickLine" presStyleLbl="alignNode1" presStyleIdx="1" presStyleCnt="5"/>
      <dgm:spPr/>
    </dgm:pt>
    <dgm:pt modelId="{9D89DD5E-A26D-4E1E-862D-D9879EC5A3D0}" type="pres">
      <dgm:prSet presAssocID="{4E105162-4223-4AC2-9D5C-9A67039044DE}" presName="horz1" presStyleCnt="0"/>
      <dgm:spPr/>
    </dgm:pt>
    <dgm:pt modelId="{EFDF0B74-0396-4771-A9F9-7AA816D52093}" type="pres">
      <dgm:prSet presAssocID="{4E105162-4223-4AC2-9D5C-9A67039044DE}" presName="tx1" presStyleLbl="revTx" presStyleIdx="1" presStyleCnt="5"/>
      <dgm:spPr/>
    </dgm:pt>
    <dgm:pt modelId="{7393E2D9-B072-4DBD-B28A-76FCBACFB9C5}" type="pres">
      <dgm:prSet presAssocID="{4E105162-4223-4AC2-9D5C-9A67039044DE}" presName="vert1" presStyleCnt="0"/>
      <dgm:spPr/>
    </dgm:pt>
    <dgm:pt modelId="{31477238-4EB9-45ED-8BB1-0F14328F5BDB}" type="pres">
      <dgm:prSet presAssocID="{77D686BD-DC07-4859-AD8A-02B7A833FE14}" presName="thickLine" presStyleLbl="alignNode1" presStyleIdx="2" presStyleCnt="5"/>
      <dgm:spPr/>
    </dgm:pt>
    <dgm:pt modelId="{954B6D80-26DB-4FBF-9DBF-7B05440A0CE1}" type="pres">
      <dgm:prSet presAssocID="{77D686BD-DC07-4859-AD8A-02B7A833FE14}" presName="horz1" presStyleCnt="0"/>
      <dgm:spPr/>
    </dgm:pt>
    <dgm:pt modelId="{2B79B4B1-2049-4E84-B9DD-40D47257EE18}" type="pres">
      <dgm:prSet presAssocID="{77D686BD-DC07-4859-AD8A-02B7A833FE14}" presName="tx1" presStyleLbl="revTx" presStyleIdx="2" presStyleCnt="5"/>
      <dgm:spPr/>
    </dgm:pt>
    <dgm:pt modelId="{408DF770-F5C5-406B-AA3B-5F74531DFE31}" type="pres">
      <dgm:prSet presAssocID="{77D686BD-DC07-4859-AD8A-02B7A833FE14}" presName="vert1" presStyleCnt="0"/>
      <dgm:spPr/>
    </dgm:pt>
    <dgm:pt modelId="{9D86DB53-EC52-499C-A092-1462DA321F61}" type="pres">
      <dgm:prSet presAssocID="{8AC906D4-5348-437B-8C06-4A215C0B9EBB}" presName="thickLine" presStyleLbl="alignNode1" presStyleIdx="3" presStyleCnt="5"/>
      <dgm:spPr/>
    </dgm:pt>
    <dgm:pt modelId="{23D7223B-D1CC-4F4B-A178-247B1649AEAF}" type="pres">
      <dgm:prSet presAssocID="{8AC906D4-5348-437B-8C06-4A215C0B9EBB}" presName="horz1" presStyleCnt="0"/>
      <dgm:spPr/>
    </dgm:pt>
    <dgm:pt modelId="{B16542D8-0ECE-4868-8845-14B5780BB3FF}" type="pres">
      <dgm:prSet presAssocID="{8AC906D4-5348-437B-8C06-4A215C0B9EBB}" presName="tx1" presStyleLbl="revTx" presStyleIdx="3" presStyleCnt="5"/>
      <dgm:spPr/>
    </dgm:pt>
    <dgm:pt modelId="{4AD11B9D-7992-4FD5-8614-C294816F29AB}" type="pres">
      <dgm:prSet presAssocID="{8AC906D4-5348-437B-8C06-4A215C0B9EBB}" presName="vert1" presStyleCnt="0"/>
      <dgm:spPr/>
    </dgm:pt>
    <dgm:pt modelId="{EC8F0D99-B661-460A-BDD7-327B8CD72342}" type="pres">
      <dgm:prSet presAssocID="{2582D791-11CF-4297-A012-C4C83823F893}" presName="thickLine" presStyleLbl="alignNode1" presStyleIdx="4" presStyleCnt="5"/>
      <dgm:spPr/>
    </dgm:pt>
    <dgm:pt modelId="{13488A17-55FE-4293-80F8-69E850F419A2}" type="pres">
      <dgm:prSet presAssocID="{2582D791-11CF-4297-A012-C4C83823F893}" presName="horz1" presStyleCnt="0"/>
      <dgm:spPr/>
    </dgm:pt>
    <dgm:pt modelId="{CC845C27-6F1C-4C22-80DA-595C548F5294}" type="pres">
      <dgm:prSet presAssocID="{2582D791-11CF-4297-A012-C4C83823F893}" presName="tx1" presStyleLbl="revTx" presStyleIdx="4" presStyleCnt="5"/>
      <dgm:spPr/>
    </dgm:pt>
    <dgm:pt modelId="{A64754E8-C1EB-4B86-8E18-E5A5DB7938A7}" type="pres">
      <dgm:prSet presAssocID="{2582D791-11CF-4297-A012-C4C83823F893}" presName="vert1" presStyleCnt="0"/>
      <dgm:spPr/>
    </dgm:pt>
  </dgm:ptLst>
  <dgm:cxnLst>
    <dgm:cxn modelId="{67A5B11B-7DC9-44CD-9427-B1064D8EA73F}" type="presOf" srcId="{47676961-110F-4BC6-9A94-F38371971F05}" destId="{92B91244-0E10-402A-951C-EB644B371247}" srcOrd="0" destOrd="0" presId="urn:microsoft.com/office/officeart/2008/layout/LinedList"/>
    <dgm:cxn modelId="{0C482E73-46B4-49DD-AC94-4AE60E4E2CDB}" srcId="{47676961-110F-4BC6-9A94-F38371971F05}" destId="{8AC906D4-5348-437B-8C06-4A215C0B9EBB}" srcOrd="3" destOrd="0" parTransId="{3396A8DF-8796-4DFA-8036-549E7E244DED}" sibTransId="{4FDD1DAF-5DF5-40B2-A85E-8C8BD4B7A869}"/>
    <dgm:cxn modelId="{021D4E99-ECC8-46EA-8365-9EE5CB4DDEBA}" srcId="{47676961-110F-4BC6-9A94-F38371971F05}" destId="{77D686BD-DC07-4859-AD8A-02B7A833FE14}" srcOrd="2" destOrd="0" parTransId="{D767CD91-49D2-4833-8EA4-C285A5F104A5}" sibTransId="{137DCF3C-259C-48C2-BE09-FF77E5B5AF89}"/>
    <dgm:cxn modelId="{D0D731B8-21F6-4FBA-8D5A-FFA259DF6838}" srcId="{47676961-110F-4BC6-9A94-F38371971F05}" destId="{4E105162-4223-4AC2-9D5C-9A67039044DE}" srcOrd="1" destOrd="0" parTransId="{589BBEB6-1B1D-48EF-87EC-B0A890B840DE}" sibTransId="{3EB45B36-D0EA-41D2-87F1-B7D5688877E0}"/>
    <dgm:cxn modelId="{821143BC-FF07-49E0-9333-74E410AC4384}" type="presOf" srcId="{77D686BD-DC07-4859-AD8A-02B7A833FE14}" destId="{2B79B4B1-2049-4E84-B9DD-40D47257EE18}" srcOrd="0" destOrd="0" presId="urn:microsoft.com/office/officeart/2008/layout/LinedList"/>
    <dgm:cxn modelId="{90C436BE-7530-4D08-B1E7-334B285743D2}" type="presOf" srcId="{8AC906D4-5348-437B-8C06-4A215C0B9EBB}" destId="{B16542D8-0ECE-4868-8845-14B5780BB3FF}" srcOrd="0" destOrd="0" presId="urn:microsoft.com/office/officeart/2008/layout/LinedList"/>
    <dgm:cxn modelId="{F9FEA1C3-B8F9-47EC-AD51-677F4C4ABD60}" type="presOf" srcId="{4E105162-4223-4AC2-9D5C-9A67039044DE}" destId="{EFDF0B74-0396-4771-A9F9-7AA816D52093}" srcOrd="0" destOrd="0" presId="urn:microsoft.com/office/officeart/2008/layout/LinedList"/>
    <dgm:cxn modelId="{4C08ABC3-3AD6-405D-B99A-3E5716D09E53}" type="presOf" srcId="{2582D791-11CF-4297-A012-C4C83823F893}" destId="{CC845C27-6F1C-4C22-80DA-595C548F5294}" srcOrd="0" destOrd="0" presId="urn:microsoft.com/office/officeart/2008/layout/LinedList"/>
    <dgm:cxn modelId="{9B1E1FD5-191F-4CD8-B591-E22F454A7D21}" srcId="{47676961-110F-4BC6-9A94-F38371971F05}" destId="{FB36031C-5714-4C56-8125-E43C8E792532}" srcOrd="0" destOrd="0" parTransId="{3B0A8CDC-DEE0-4729-A194-918C8A407101}" sibTransId="{4CCA2AEB-A8A0-4FC4-823A-6AA8518481F2}"/>
    <dgm:cxn modelId="{5C0AADF6-BFE0-4BC3-A513-C216E32704F4}" type="presOf" srcId="{FB36031C-5714-4C56-8125-E43C8E792532}" destId="{77E710CE-9366-4E4B-86A7-5BBA617BFC8B}" srcOrd="0" destOrd="0" presId="urn:microsoft.com/office/officeart/2008/layout/LinedList"/>
    <dgm:cxn modelId="{4F5BB5FA-59C6-4B62-8A7F-21D1B788FDD5}" srcId="{47676961-110F-4BC6-9A94-F38371971F05}" destId="{2582D791-11CF-4297-A012-C4C83823F893}" srcOrd="4" destOrd="0" parTransId="{5BEE95BE-03FE-4D78-8CDA-36B8287D78E0}" sibTransId="{31E398DC-144E-4E5F-9115-B4FF80E442A7}"/>
    <dgm:cxn modelId="{BEB3BD82-6E4E-4E82-B524-2D9137874F49}" type="presParOf" srcId="{92B91244-0E10-402A-951C-EB644B371247}" destId="{18017DD3-5A1B-4188-AEDD-20524078B247}" srcOrd="0" destOrd="0" presId="urn:microsoft.com/office/officeart/2008/layout/LinedList"/>
    <dgm:cxn modelId="{7ECC7500-5948-4259-B42D-8999E6F1225A}" type="presParOf" srcId="{92B91244-0E10-402A-951C-EB644B371247}" destId="{446A6225-7823-48F4-887C-904C279A9D46}" srcOrd="1" destOrd="0" presId="urn:microsoft.com/office/officeart/2008/layout/LinedList"/>
    <dgm:cxn modelId="{911BB5E8-2B18-4F69-9290-1C7BF2152940}" type="presParOf" srcId="{446A6225-7823-48F4-887C-904C279A9D46}" destId="{77E710CE-9366-4E4B-86A7-5BBA617BFC8B}" srcOrd="0" destOrd="0" presId="urn:microsoft.com/office/officeart/2008/layout/LinedList"/>
    <dgm:cxn modelId="{8BF19F10-779B-4C82-85F2-3CE4CBF46D37}" type="presParOf" srcId="{446A6225-7823-48F4-887C-904C279A9D46}" destId="{572C9325-2637-4E5D-8D40-645BD8F172C3}" srcOrd="1" destOrd="0" presId="urn:microsoft.com/office/officeart/2008/layout/LinedList"/>
    <dgm:cxn modelId="{67730670-A8CC-468D-9D3B-D22A28D22F31}" type="presParOf" srcId="{92B91244-0E10-402A-951C-EB644B371247}" destId="{DCF4A8B0-A73F-4447-85DF-469AA2FE2B5D}" srcOrd="2" destOrd="0" presId="urn:microsoft.com/office/officeart/2008/layout/LinedList"/>
    <dgm:cxn modelId="{A5AB60FE-8A2E-4FA5-BDD6-45B2DE611D4F}" type="presParOf" srcId="{92B91244-0E10-402A-951C-EB644B371247}" destId="{9D89DD5E-A26D-4E1E-862D-D9879EC5A3D0}" srcOrd="3" destOrd="0" presId="urn:microsoft.com/office/officeart/2008/layout/LinedList"/>
    <dgm:cxn modelId="{C1FF235C-4FFE-4E90-B371-2A92984B54FC}" type="presParOf" srcId="{9D89DD5E-A26D-4E1E-862D-D9879EC5A3D0}" destId="{EFDF0B74-0396-4771-A9F9-7AA816D52093}" srcOrd="0" destOrd="0" presId="urn:microsoft.com/office/officeart/2008/layout/LinedList"/>
    <dgm:cxn modelId="{70B914FB-823F-4092-9FA8-DD183CCBDDFB}" type="presParOf" srcId="{9D89DD5E-A26D-4E1E-862D-D9879EC5A3D0}" destId="{7393E2D9-B072-4DBD-B28A-76FCBACFB9C5}" srcOrd="1" destOrd="0" presId="urn:microsoft.com/office/officeart/2008/layout/LinedList"/>
    <dgm:cxn modelId="{5CD7FE6E-EA33-425D-9615-C591E7038145}" type="presParOf" srcId="{92B91244-0E10-402A-951C-EB644B371247}" destId="{31477238-4EB9-45ED-8BB1-0F14328F5BDB}" srcOrd="4" destOrd="0" presId="urn:microsoft.com/office/officeart/2008/layout/LinedList"/>
    <dgm:cxn modelId="{E70E1583-9A6C-4FC8-822E-3789C4C3D39B}" type="presParOf" srcId="{92B91244-0E10-402A-951C-EB644B371247}" destId="{954B6D80-26DB-4FBF-9DBF-7B05440A0CE1}" srcOrd="5" destOrd="0" presId="urn:microsoft.com/office/officeart/2008/layout/LinedList"/>
    <dgm:cxn modelId="{02CFAC17-9621-4353-A7A7-40B44F122A38}" type="presParOf" srcId="{954B6D80-26DB-4FBF-9DBF-7B05440A0CE1}" destId="{2B79B4B1-2049-4E84-B9DD-40D47257EE18}" srcOrd="0" destOrd="0" presId="urn:microsoft.com/office/officeart/2008/layout/LinedList"/>
    <dgm:cxn modelId="{89B2F15E-D82C-4952-8708-F1454DB2DDC0}" type="presParOf" srcId="{954B6D80-26DB-4FBF-9DBF-7B05440A0CE1}" destId="{408DF770-F5C5-406B-AA3B-5F74531DFE31}" srcOrd="1" destOrd="0" presId="urn:microsoft.com/office/officeart/2008/layout/LinedList"/>
    <dgm:cxn modelId="{7A737C83-8DD6-4595-AB88-BAB7FF9FA0AB}" type="presParOf" srcId="{92B91244-0E10-402A-951C-EB644B371247}" destId="{9D86DB53-EC52-499C-A092-1462DA321F61}" srcOrd="6" destOrd="0" presId="urn:microsoft.com/office/officeart/2008/layout/LinedList"/>
    <dgm:cxn modelId="{1499D19C-E12C-492E-B255-D2780448FD33}" type="presParOf" srcId="{92B91244-0E10-402A-951C-EB644B371247}" destId="{23D7223B-D1CC-4F4B-A178-247B1649AEAF}" srcOrd="7" destOrd="0" presId="urn:microsoft.com/office/officeart/2008/layout/LinedList"/>
    <dgm:cxn modelId="{A58C7FF2-9DC7-4C4F-A5F4-C95441C14986}" type="presParOf" srcId="{23D7223B-D1CC-4F4B-A178-247B1649AEAF}" destId="{B16542D8-0ECE-4868-8845-14B5780BB3FF}" srcOrd="0" destOrd="0" presId="urn:microsoft.com/office/officeart/2008/layout/LinedList"/>
    <dgm:cxn modelId="{915B2456-7092-45BB-8ACC-D5D2BEAF3221}" type="presParOf" srcId="{23D7223B-D1CC-4F4B-A178-247B1649AEAF}" destId="{4AD11B9D-7992-4FD5-8614-C294816F29AB}" srcOrd="1" destOrd="0" presId="urn:microsoft.com/office/officeart/2008/layout/LinedList"/>
    <dgm:cxn modelId="{322F0FF5-27CC-4648-9938-F0C505A97B96}" type="presParOf" srcId="{92B91244-0E10-402A-951C-EB644B371247}" destId="{EC8F0D99-B661-460A-BDD7-327B8CD72342}" srcOrd="8" destOrd="0" presId="urn:microsoft.com/office/officeart/2008/layout/LinedList"/>
    <dgm:cxn modelId="{318A9C39-3F39-4C6B-B101-19067D7A80CC}" type="presParOf" srcId="{92B91244-0E10-402A-951C-EB644B371247}" destId="{13488A17-55FE-4293-80F8-69E850F419A2}" srcOrd="9" destOrd="0" presId="urn:microsoft.com/office/officeart/2008/layout/LinedList"/>
    <dgm:cxn modelId="{F73D7328-5146-4240-9BB4-D4BAF008D4F2}" type="presParOf" srcId="{13488A17-55FE-4293-80F8-69E850F419A2}" destId="{CC845C27-6F1C-4C22-80DA-595C548F5294}" srcOrd="0" destOrd="0" presId="urn:microsoft.com/office/officeart/2008/layout/LinedList"/>
    <dgm:cxn modelId="{CF41843F-390C-45C0-B440-4F90C3FD7248}" type="presParOf" srcId="{13488A17-55FE-4293-80F8-69E850F419A2}" destId="{A64754E8-C1EB-4B86-8E18-E5A5DB7938A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C25DFF7-7936-4AB0-90A0-5365FF9A1390}" type="doc">
      <dgm:prSet loTypeId="urn:microsoft.com/office/officeart/2008/layout/LinedList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32F3EBC9-7883-4CDE-990A-2C9004F8A3FA}">
      <dgm:prSet phldrT="[Text]" custT="1"/>
      <dgm:spPr/>
      <dgm:t>
        <a:bodyPr/>
        <a:lstStyle/>
        <a:p>
          <a:r>
            <a:rPr lang="en-US" sz="2400" dirty="0"/>
            <a:t>Subsidy</a:t>
          </a:r>
        </a:p>
      </dgm:t>
    </dgm:pt>
    <dgm:pt modelId="{9049A70C-DF87-4773-A05C-6BA1F4BA445D}" type="parTrans" cxnId="{5F83271E-26B0-4973-A302-3EA21174014C}">
      <dgm:prSet/>
      <dgm:spPr/>
      <dgm:t>
        <a:bodyPr/>
        <a:lstStyle/>
        <a:p>
          <a:endParaRPr lang="en-US" sz="2400"/>
        </a:p>
      </dgm:t>
    </dgm:pt>
    <dgm:pt modelId="{9A164E7D-B2D6-4716-BADE-D8FB69D9658F}" type="sibTrans" cxnId="{5F83271E-26B0-4973-A302-3EA21174014C}">
      <dgm:prSet/>
      <dgm:spPr/>
      <dgm:t>
        <a:bodyPr/>
        <a:lstStyle/>
        <a:p>
          <a:endParaRPr lang="en-US" sz="2400"/>
        </a:p>
      </dgm:t>
    </dgm:pt>
    <dgm:pt modelId="{0F4AD55A-661E-403C-B554-1ACF1FFB2A1F}">
      <dgm:prSet phldrT="[Text]" custT="1"/>
      <dgm:spPr/>
      <dgm:t>
        <a:bodyPr/>
        <a:lstStyle/>
        <a:p>
          <a:r>
            <a:rPr lang="en-US" sz="2400" dirty="0"/>
            <a:t>Space fit-out / construction</a:t>
          </a:r>
        </a:p>
      </dgm:t>
    </dgm:pt>
    <dgm:pt modelId="{693B88A0-730D-43F3-B188-E4E00495A399}" type="parTrans" cxnId="{084F62A6-E2E4-4225-B163-7166DA9C2921}">
      <dgm:prSet/>
      <dgm:spPr/>
      <dgm:t>
        <a:bodyPr/>
        <a:lstStyle/>
        <a:p>
          <a:endParaRPr lang="en-US" sz="2400"/>
        </a:p>
      </dgm:t>
    </dgm:pt>
    <dgm:pt modelId="{A9E361A7-3ECB-4EAF-A57E-C7D0C19461CD}" type="sibTrans" cxnId="{084F62A6-E2E4-4225-B163-7166DA9C2921}">
      <dgm:prSet/>
      <dgm:spPr/>
      <dgm:t>
        <a:bodyPr/>
        <a:lstStyle/>
        <a:p>
          <a:endParaRPr lang="en-US" sz="2400"/>
        </a:p>
      </dgm:t>
    </dgm:pt>
    <dgm:pt modelId="{9FA68744-CE64-405B-9F90-066F96F64533}">
      <dgm:prSet phldrT="[Text]" custT="1"/>
      <dgm:spPr/>
      <dgm:t>
        <a:bodyPr/>
        <a:lstStyle/>
        <a:p>
          <a:r>
            <a:rPr lang="en-US" sz="2400" dirty="0"/>
            <a:t>Maintenance Contracts</a:t>
          </a:r>
        </a:p>
      </dgm:t>
    </dgm:pt>
    <dgm:pt modelId="{0B199BAB-D81D-4598-B9A0-1452640F5395}" type="parTrans" cxnId="{377D2D18-F41F-45F0-95B8-0EE582553165}">
      <dgm:prSet/>
      <dgm:spPr/>
      <dgm:t>
        <a:bodyPr/>
        <a:lstStyle/>
        <a:p>
          <a:endParaRPr lang="en-US" sz="2400"/>
        </a:p>
      </dgm:t>
    </dgm:pt>
    <dgm:pt modelId="{83569630-B7B1-44ED-8DCD-B1DCCE4DEA89}" type="sibTrans" cxnId="{377D2D18-F41F-45F0-95B8-0EE582553165}">
      <dgm:prSet/>
      <dgm:spPr/>
      <dgm:t>
        <a:bodyPr/>
        <a:lstStyle/>
        <a:p>
          <a:endParaRPr lang="en-US" sz="2400"/>
        </a:p>
      </dgm:t>
    </dgm:pt>
    <dgm:pt modelId="{F14DDDE8-18E8-4F08-81B2-224CA85EA46C}">
      <dgm:prSet phldrT="[Text]" custT="1"/>
      <dgm:spPr/>
      <dgm:t>
        <a:bodyPr/>
        <a:lstStyle/>
        <a:p>
          <a:r>
            <a:rPr lang="en-US" sz="2400" dirty="0"/>
            <a:t>Technician Support</a:t>
          </a:r>
        </a:p>
      </dgm:t>
    </dgm:pt>
    <dgm:pt modelId="{BAF3507F-D28B-48BC-8BC9-DDB52BCC3FC7}" type="parTrans" cxnId="{5E036F4E-5D12-49A0-AC26-2E8BE421BDE0}">
      <dgm:prSet/>
      <dgm:spPr/>
      <dgm:t>
        <a:bodyPr/>
        <a:lstStyle/>
        <a:p>
          <a:endParaRPr lang="en-US" sz="2400"/>
        </a:p>
      </dgm:t>
    </dgm:pt>
    <dgm:pt modelId="{9B716B5D-331F-4897-805E-8FAB0EF50C52}" type="sibTrans" cxnId="{5E036F4E-5D12-49A0-AC26-2E8BE421BDE0}">
      <dgm:prSet/>
      <dgm:spPr/>
      <dgm:t>
        <a:bodyPr/>
        <a:lstStyle/>
        <a:p>
          <a:endParaRPr lang="en-US" sz="2400"/>
        </a:p>
      </dgm:t>
    </dgm:pt>
    <dgm:pt modelId="{43680AED-3D73-4CE9-A8EC-D480C4669674}">
      <dgm:prSet phldrT="[Text]" custT="1"/>
      <dgm:spPr/>
      <dgm:t>
        <a:bodyPr/>
        <a:lstStyle/>
        <a:p>
          <a:r>
            <a:rPr lang="en-US" sz="2400" dirty="0"/>
            <a:t>Scheduling / Billing System – </a:t>
          </a:r>
          <a:r>
            <a:rPr lang="en-US" sz="2400" dirty="0" err="1"/>
            <a:t>iLabs</a:t>
          </a:r>
          <a:endParaRPr lang="en-US" sz="2400" dirty="0"/>
        </a:p>
      </dgm:t>
    </dgm:pt>
    <dgm:pt modelId="{86205E85-B779-4DF3-9446-01D28D5111A1}" type="parTrans" cxnId="{46D41295-8F58-412B-9BDD-139575FE7470}">
      <dgm:prSet/>
      <dgm:spPr/>
      <dgm:t>
        <a:bodyPr/>
        <a:lstStyle/>
        <a:p>
          <a:endParaRPr lang="en-US" sz="2400"/>
        </a:p>
      </dgm:t>
    </dgm:pt>
    <dgm:pt modelId="{1A3BF6A9-5676-4B16-BD33-4CAA005E8FB3}" type="sibTrans" cxnId="{46D41295-8F58-412B-9BDD-139575FE7470}">
      <dgm:prSet/>
      <dgm:spPr/>
      <dgm:t>
        <a:bodyPr/>
        <a:lstStyle/>
        <a:p>
          <a:endParaRPr lang="en-US" sz="2400"/>
        </a:p>
      </dgm:t>
    </dgm:pt>
    <dgm:pt modelId="{ED7DD237-F9FC-4675-BB39-35FAD3DA5202}">
      <dgm:prSet phldrT="[Text]" custT="1"/>
      <dgm:spPr/>
      <dgm:t>
        <a:bodyPr/>
        <a:lstStyle/>
        <a:p>
          <a:r>
            <a:rPr lang="en-US" sz="2400" dirty="0"/>
            <a:t>F&amp;A</a:t>
          </a:r>
        </a:p>
      </dgm:t>
    </dgm:pt>
    <dgm:pt modelId="{EBEC2A72-7ADD-4043-B6DE-92DCE847447E}" type="parTrans" cxnId="{0A7AD647-5EF8-45FE-BD09-B20A9744F779}">
      <dgm:prSet/>
      <dgm:spPr/>
      <dgm:t>
        <a:bodyPr/>
        <a:lstStyle/>
        <a:p>
          <a:endParaRPr lang="en-US" sz="2400"/>
        </a:p>
      </dgm:t>
    </dgm:pt>
    <dgm:pt modelId="{B039B7B8-F82D-4443-A9F9-BDA8F0F4FA9C}" type="sibTrans" cxnId="{0A7AD647-5EF8-45FE-BD09-B20A9744F779}">
      <dgm:prSet/>
      <dgm:spPr/>
      <dgm:t>
        <a:bodyPr/>
        <a:lstStyle/>
        <a:p>
          <a:endParaRPr lang="en-US" sz="2400"/>
        </a:p>
      </dgm:t>
    </dgm:pt>
    <dgm:pt modelId="{5D3E5382-E4D2-451B-9185-16E0C03EB553}" type="pres">
      <dgm:prSet presAssocID="{EC25DFF7-7936-4AB0-90A0-5365FF9A1390}" presName="vert0" presStyleCnt="0">
        <dgm:presLayoutVars>
          <dgm:dir/>
          <dgm:animOne val="branch"/>
          <dgm:animLvl val="lvl"/>
        </dgm:presLayoutVars>
      </dgm:prSet>
      <dgm:spPr/>
    </dgm:pt>
    <dgm:pt modelId="{EC4DD52C-ADCA-469A-89CB-E2AA0CB476EE}" type="pres">
      <dgm:prSet presAssocID="{32F3EBC9-7883-4CDE-990A-2C9004F8A3FA}" presName="thickLine" presStyleLbl="alignNode1" presStyleIdx="0" presStyleCnt="6"/>
      <dgm:spPr/>
    </dgm:pt>
    <dgm:pt modelId="{26E10D6E-9674-4EDE-9590-45329BF55DDD}" type="pres">
      <dgm:prSet presAssocID="{32F3EBC9-7883-4CDE-990A-2C9004F8A3FA}" presName="horz1" presStyleCnt="0"/>
      <dgm:spPr/>
    </dgm:pt>
    <dgm:pt modelId="{5922D226-D7EC-413E-8FF4-CFF638B7DBC5}" type="pres">
      <dgm:prSet presAssocID="{32F3EBC9-7883-4CDE-990A-2C9004F8A3FA}" presName="tx1" presStyleLbl="revTx" presStyleIdx="0" presStyleCnt="6"/>
      <dgm:spPr/>
    </dgm:pt>
    <dgm:pt modelId="{FCFAAC29-4104-4476-9985-E6E9B1F26B04}" type="pres">
      <dgm:prSet presAssocID="{32F3EBC9-7883-4CDE-990A-2C9004F8A3FA}" presName="vert1" presStyleCnt="0"/>
      <dgm:spPr/>
    </dgm:pt>
    <dgm:pt modelId="{7FB02741-48A8-483A-A587-042A8CA43C36}" type="pres">
      <dgm:prSet presAssocID="{0F4AD55A-661E-403C-B554-1ACF1FFB2A1F}" presName="thickLine" presStyleLbl="alignNode1" presStyleIdx="1" presStyleCnt="6"/>
      <dgm:spPr/>
    </dgm:pt>
    <dgm:pt modelId="{94C73A05-EB1C-435D-B4A6-E52666BF2E40}" type="pres">
      <dgm:prSet presAssocID="{0F4AD55A-661E-403C-B554-1ACF1FFB2A1F}" presName="horz1" presStyleCnt="0"/>
      <dgm:spPr/>
    </dgm:pt>
    <dgm:pt modelId="{96053AD4-9177-4581-89D5-926B37E63361}" type="pres">
      <dgm:prSet presAssocID="{0F4AD55A-661E-403C-B554-1ACF1FFB2A1F}" presName="tx1" presStyleLbl="revTx" presStyleIdx="1" presStyleCnt="6"/>
      <dgm:spPr/>
    </dgm:pt>
    <dgm:pt modelId="{42AFFAF0-2285-485F-8C4B-C1F1E26D839C}" type="pres">
      <dgm:prSet presAssocID="{0F4AD55A-661E-403C-B554-1ACF1FFB2A1F}" presName="vert1" presStyleCnt="0"/>
      <dgm:spPr/>
    </dgm:pt>
    <dgm:pt modelId="{3F3E5D59-C8E8-4654-97F9-5069145058FD}" type="pres">
      <dgm:prSet presAssocID="{9FA68744-CE64-405B-9F90-066F96F64533}" presName="thickLine" presStyleLbl="alignNode1" presStyleIdx="2" presStyleCnt="6"/>
      <dgm:spPr/>
    </dgm:pt>
    <dgm:pt modelId="{BBE1076F-AF8B-4AC0-8F48-F2BA5902041A}" type="pres">
      <dgm:prSet presAssocID="{9FA68744-CE64-405B-9F90-066F96F64533}" presName="horz1" presStyleCnt="0"/>
      <dgm:spPr/>
    </dgm:pt>
    <dgm:pt modelId="{6637EB33-0A13-4D45-BAE3-2C62BB89B021}" type="pres">
      <dgm:prSet presAssocID="{9FA68744-CE64-405B-9F90-066F96F64533}" presName="tx1" presStyleLbl="revTx" presStyleIdx="2" presStyleCnt="6"/>
      <dgm:spPr/>
    </dgm:pt>
    <dgm:pt modelId="{0C942EDA-7B81-49F5-AD6C-45E7F02BDF1E}" type="pres">
      <dgm:prSet presAssocID="{9FA68744-CE64-405B-9F90-066F96F64533}" presName="vert1" presStyleCnt="0"/>
      <dgm:spPr/>
    </dgm:pt>
    <dgm:pt modelId="{DA733B80-2CF1-43BE-B188-6DB177320EF4}" type="pres">
      <dgm:prSet presAssocID="{F14DDDE8-18E8-4F08-81B2-224CA85EA46C}" presName="thickLine" presStyleLbl="alignNode1" presStyleIdx="3" presStyleCnt="6"/>
      <dgm:spPr/>
    </dgm:pt>
    <dgm:pt modelId="{E2392C5C-2723-4A93-8F88-BEFC79D30A87}" type="pres">
      <dgm:prSet presAssocID="{F14DDDE8-18E8-4F08-81B2-224CA85EA46C}" presName="horz1" presStyleCnt="0"/>
      <dgm:spPr/>
    </dgm:pt>
    <dgm:pt modelId="{8844F2D0-1D67-4B10-B90E-CFAA5C5BBE33}" type="pres">
      <dgm:prSet presAssocID="{F14DDDE8-18E8-4F08-81B2-224CA85EA46C}" presName="tx1" presStyleLbl="revTx" presStyleIdx="3" presStyleCnt="6"/>
      <dgm:spPr/>
    </dgm:pt>
    <dgm:pt modelId="{F4EFC5E1-66D8-40AB-B7DB-95CF298B897D}" type="pres">
      <dgm:prSet presAssocID="{F14DDDE8-18E8-4F08-81B2-224CA85EA46C}" presName="vert1" presStyleCnt="0"/>
      <dgm:spPr/>
    </dgm:pt>
    <dgm:pt modelId="{13FCF5E0-B66B-4803-83D4-E764E51F2E28}" type="pres">
      <dgm:prSet presAssocID="{43680AED-3D73-4CE9-A8EC-D480C4669674}" presName="thickLine" presStyleLbl="alignNode1" presStyleIdx="4" presStyleCnt="6"/>
      <dgm:spPr/>
    </dgm:pt>
    <dgm:pt modelId="{D59B3DA9-35F4-4E5D-B761-8BBC1318FFB9}" type="pres">
      <dgm:prSet presAssocID="{43680AED-3D73-4CE9-A8EC-D480C4669674}" presName="horz1" presStyleCnt="0"/>
      <dgm:spPr/>
    </dgm:pt>
    <dgm:pt modelId="{324B1CAC-403D-4501-904A-6557FB03E0B9}" type="pres">
      <dgm:prSet presAssocID="{43680AED-3D73-4CE9-A8EC-D480C4669674}" presName="tx1" presStyleLbl="revTx" presStyleIdx="4" presStyleCnt="6"/>
      <dgm:spPr/>
    </dgm:pt>
    <dgm:pt modelId="{D1A23905-26EC-4FB2-8EFB-F0AD7FCF3F2B}" type="pres">
      <dgm:prSet presAssocID="{43680AED-3D73-4CE9-A8EC-D480C4669674}" presName="vert1" presStyleCnt="0"/>
      <dgm:spPr/>
    </dgm:pt>
    <dgm:pt modelId="{C948CCAE-6DCA-4C10-9205-8DC5B3EC10D3}" type="pres">
      <dgm:prSet presAssocID="{ED7DD237-F9FC-4675-BB39-35FAD3DA5202}" presName="thickLine" presStyleLbl="alignNode1" presStyleIdx="5" presStyleCnt="6"/>
      <dgm:spPr/>
    </dgm:pt>
    <dgm:pt modelId="{5F804701-4635-433B-896A-1134D689C456}" type="pres">
      <dgm:prSet presAssocID="{ED7DD237-F9FC-4675-BB39-35FAD3DA5202}" presName="horz1" presStyleCnt="0"/>
      <dgm:spPr/>
    </dgm:pt>
    <dgm:pt modelId="{8A5A3297-A5A1-45B9-80CD-89E187289B35}" type="pres">
      <dgm:prSet presAssocID="{ED7DD237-F9FC-4675-BB39-35FAD3DA5202}" presName="tx1" presStyleLbl="revTx" presStyleIdx="5" presStyleCnt="6"/>
      <dgm:spPr/>
    </dgm:pt>
    <dgm:pt modelId="{A98A2534-ABD4-4764-9445-8655D55281F2}" type="pres">
      <dgm:prSet presAssocID="{ED7DD237-F9FC-4675-BB39-35FAD3DA5202}" presName="vert1" presStyleCnt="0"/>
      <dgm:spPr/>
    </dgm:pt>
  </dgm:ptLst>
  <dgm:cxnLst>
    <dgm:cxn modelId="{91677E11-C1EA-4CC2-A382-1F33D3BADA31}" type="presOf" srcId="{F14DDDE8-18E8-4F08-81B2-224CA85EA46C}" destId="{8844F2D0-1D67-4B10-B90E-CFAA5C5BBE33}" srcOrd="0" destOrd="0" presId="urn:microsoft.com/office/officeart/2008/layout/LinedList"/>
    <dgm:cxn modelId="{377D2D18-F41F-45F0-95B8-0EE582553165}" srcId="{EC25DFF7-7936-4AB0-90A0-5365FF9A1390}" destId="{9FA68744-CE64-405B-9F90-066F96F64533}" srcOrd="2" destOrd="0" parTransId="{0B199BAB-D81D-4598-B9A0-1452640F5395}" sibTransId="{83569630-B7B1-44ED-8DCD-B1DCCE4DEA89}"/>
    <dgm:cxn modelId="{5F83271E-26B0-4973-A302-3EA21174014C}" srcId="{EC25DFF7-7936-4AB0-90A0-5365FF9A1390}" destId="{32F3EBC9-7883-4CDE-990A-2C9004F8A3FA}" srcOrd="0" destOrd="0" parTransId="{9049A70C-DF87-4773-A05C-6BA1F4BA445D}" sibTransId="{9A164E7D-B2D6-4716-BADE-D8FB69D9658F}"/>
    <dgm:cxn modelId="{545A8020-9811-416F-855B-6C109EC68DBE}" type="presOf" srcId="{32F3EBC9-7883-4CDE-990A-2C9004F8A3FA}" destId="{5922D226-D7EC-413E-8FF4-CFF638B7DBC5}" srcOrd="0" destOrd="0" presId="urn:microsoft.com/office/officeart/2008/layout/LinedList"/>
    <dgm:cxn modelId="{BAB0D22D-A35D-4ABA-8951-B266615C3E2B}" type="presOf" srcId="{9FA68744-CE64-405B-9F90-066F96F64533}" destId="{6637EB33-0A13-4D45-BAE3-2C62BB89B021}" srcOrd="0" destOrd="0" presId="urn:microsoft.com/office/officeart/2008/layout/LinedList"/>
    <dgm:cxn modelId="{C6DE5C5C-7532-4D1F-B36B-7395A3DED969}" type="presOf" srcId="{0F4AD55A-661E-403C-B554-1ACF1FFB2A1F}" destId="{96053AD4-9177-4581-89D5-926B37E63361}" srcOrd="0" destOrd="0" presId="urn:microsoft.com/office/officeart/2008/layout/LinedList"/>
    <dgm:cxn modelId="{0B04815C-B4A4-4E6B-B30C-2DEB5FCC68A5}" type="presOf" srcId="{EC25DFF7-7936-4AB0-90A0-5365FF9A1390}" destId="{5D3E5382-E4D2-451B-9185-16E0C03EB553}" srcOrd="0" destOrd="0" presId="urn:microsoft.com/office/officeart/2008/layout/LinedList"/>
    <dgm:cxn modelId="{0A7AD647-5EF8-45FE-BD09-B20A9744F779}" srcId="{EC25DFF7-7936-4AB0-90A0-5365FF9A1390}" destId="{ED7DD237-F9FC-4675-BB39-35FAD3DA5202}" srcOrd="5" destOrd="0" parTransId="{EBEC2A72-7ADD-4043-B6DE-92DCE847447E}" sibTransId="{B039B7B8-F82D-4443-A9F9-BDA8F0F4FA9C}"/>
    <dgm:cxn modelId="{AB698A49-21A3-44B9-8D08-623CACF0B5A6}" type="presOf" srcId="{ED7DD237-F9FC-4675-BB39-35FAD3DA5202}" destId="{8A5A3297-A5A1-45B9-80CD-89E187289B35}" srcOrd="0" destOrd="0" presId="urn:microsoft.com/office/officeart/2008/layout/LinedList"/>
    <dgm:cxn modelId="{5E036F4E-5D12-49A0-AC26-2E8BE421BDE0}" srcId="{EC25DFF7-7936-4AB0-90A0-5365FF9A1390}" destId="{F14DDDE8-18E8-4F08-81B2-224CA85EA46C}" srcOrd="3" destOrd="0" parTransId="{BAF3507F-D28B-48BC-8BC9-DDB52BCC3FC7}" sibTransId="{9B716B5D-331F-4897-805E-8FAB0EF50C52}"/>
    <dgm:cxn modelId="{46D41295-8F58-412B-9BDD-139575FE7470}" srcId="{EC25DFF7-7936-4AB0-90A0-5365FF9A1390}" destId="{43680AED-3D73-4CE9-A8EC-D480C4669674}" srcOrd="4" destOrd="0" parTransId="{86205E85-B779-4DF3-9446-01D28D5111A1}" sibTransId="{1A3BF6A9-5676-4B16-BD33-4CAA005E8FB3}"/>
    <dgm:cxn modelId="{084F62A6-E2E4-4225-B163-7166DA9C2921}" srcId="{EC25DFF7-7936-4AB0-90A0-5365FF9A1390}" destId="{0F4AD55A-661E-403C-B554-1ACF1FFB2A1F}" srcOrd="1" destOrd="0" parTransId="{693B88A0-730D-43F3-B188-E4E00495A399}" sibTransId="{A9E361A7-3ECB-4EAF-A57E-C7D0C19461CD}"/>
    <dgm:cxn modelId="{DBBE2BD1-85C3-4806-B513-5CF06C1C9BF7}" type="presOf" srcId="{43680AED-3D73-4CE9-A8EC-D480C4669674}" destId="{324B1CAC-403D-4501-904A-6557FB03E0B9}" srcOrd="0" destOrd="0" presId="urn:microsoft.com/office/officeart/2008/layout/LinedList"/>
    <dgm:cxn modelId="{822EAF42-1993-400A-84AA-C055E74E04CB}" type="presParOf" srcId="{5D3E5382-E4D2-451B-9185-16E0C03EB553}" destId="{EC4DD52C-ADCA-469A-89CB-E2AA0CB476EE}" srcOrd="0" destOrd="0" presId="urn:microsoft.com/office/officeart/2008/layout/LinedList"/>
    <dgm:cxn modelId="{CEA1175A-73CF-48E2-8517-09C3BD6E9973}" type="presParOf" srcId="{5D3E5382-E4D2-451B-9185-16E0C03EB553}" destId="{26E10D6E-9674-4EDE-9590-45329BF55DDD}" srcOrd="1" destOrd="0" presId="urn:microsoft.com/office/officeart/2008/layout/LinedList"/>
    <dgm:cxn modelId="{FA44BC2E-DC67-4B6B-B950-B4D6D31FBF36}" type="presParOf" srcId="{26E10D6E-9674-4EDE-9590-45329BF55DDD}" destId="{5922D226-D7EC-413E-8FF4-CFF638B7DBC5}" srcOrd="0" destOrd="0" presId="urn:microsoft.com/office/officeart/2008/layout/LinedList"/>
    <dgm:cxn modelId="{D2F51185-2174-46CB-B985-C86C266617DA}" type="presParOf" srcId="{26E10D6E-9674-4EDE-9590-45329BF55DDD}" destId="{FCFAAC29-4104-4476-9985-E6E9B1F26B04}" srcOrd="1" destOrd="0" presId="urn:microsoft.com/office/officeart/2008/layout/LinedList"/>
    <dgm:cxn modelId="{469941C0-2A16-438E-BE89-8927B547A44E}" type="presParOf" srcId="{5D3E5382-E4D2-451B-9185-16E0C03EB553}" destId="{7FB02741-48A8-483A-A587-042A8CA43C36}" srcOrd="2" destOrd="0" presId="urn:microsoft.com/office/officeart/2008/layout/LinedList"/>
    <dgm:cxn modelId="{BF796254-2472-438E-946C-DB35B5AB673D}" type="presParOf" srcId="{5D3E5382-E4D2-451B-9185-16E0C03EB553}" destId="{94C73A05-EB1C-435D-B4A6-E52666BF2E40}" srcOrd="3" destOrd="0" presId="urn:microsoft.com/office/officeart/2008/layout/LinedList"/>
    <dgm:cxn modelId="{174134E3-D0ED-47F8-81B9-4A1F2DF244C8}" type="presParOf" srcId="{94C73A05-EB1C-435D-B4A6-E52666BF2E40}" destId="{96053AD4-9177-4581-89D5-926B37E63361}" srcOrd="0" destOrd="0" presId="urn:microsoft.com/office/officeart/2008/layout/LinedList"/>
    <dgm:cxn modelId="{A967C3A5-C2B9-4FBB-AB02-546E77D86538}" type="presParOf" srcId="{94C73A05-EB1C-435D-B4A6-E52666BF2E40}" destId="{42AFFAF0-2285-485F-8C4B-C1F1E26D839C}" srcOrd="1" destOrd="0" presId="urn:microsoft.com/office/officeart/2008/layout/LinedList"/>
    <dgm:cxn modelId="{49C94671-2088-446B-9A98-3B5C13395C57}" type="presParOf" srcId="{5D3E5382-E4D2-451B-9185-16E0C03EB553}" destId="{3F3E5D59-C8E8-4654-97F9-5069145058FD}" srcOrd="4" destOrd="0" presId="urn:microsoft.com/office/officeart/2008/layout/LinedList"/>
    <dgm:cxn modelId="{91E21CD3-1FAD-446C-A32A-3611B9B3FF78}" type="presParOf" srcId="{5D3E5382-E4D2-451B-9185-16E0C03EB553}" destId="{BBE1076F-AF8B-4AC0-8F48-F2BA5902041A}" srcOrd="5" destOrd="0" presId="urn:microsoft.com/office/officeart/2008/layout/LinedList"/>
    <dgm:cxn modelId="{245F6AE9-6117-4F86-8B89-951CF90F9B4C}" type="presParOf" srcId="{BBE1076F-AF8B-4AC0-8F48-F2BA5902041A}" destId="{6637EB33-0A13-4D45-BAE3-2C62BB89B021}" srcOrd="0" destOrd="0" presId="urn:microsoft.com/office/officeart/2008/layout/LinedList"/>
    <dgm:cxn modelId="{96B910F8-DF7D-4636-923D-B3D68805DEE2}" type="presParOf" srcId="{BBE1076F-AF8B-4AC0-8F48-F2BA5902041A}" destId="{0C942EDA-7B81-49F5-AD6C-45E7F02BDF1E}" srcOrd="1" destOrd="0" presId="urn:microsoft.com/office/officeart/2008/layout/LinedList"/>
    <dgm:cxn modelId="{494FE582-027C-46D7-93D4-FC897E6860A3}" type="presParOf" srcId="{5D3E5382-E4D2-451B-9185-16E0C03EB553}" destId="{DA733B80-2CF1-43BE-B188-6DB177320EF4}" srcOrd="6" destOrd="0" presId="urn:microsoft.com/office/officeart/2008/layout/LinedList"/>
    <dgm:cxn modelId="{4E59586E-601E-42A8-BF50-B72EBFA865C6}" type="presParOf" srcId="{5D3E5382-E4D2-451B-9185-16E0C03EB553}" destId="{E2392C5C-2723-4A93-8F88-BEFC79D30A87}" srcOrd="7" destOrd="0" presId="urn:microsoft.com/office/officeart/2008/layout/LinedList"/>
    <dgm:cxn modelId="{6914EE95-0476-4444-8A40-5C63238DD535}" type="presParOf" srcId="{E2392C5C-2723-4A93-8F88-BEFC79D30A87}" destId="{8844F2D0-1D67-4B10-B90E-CFAA5C5BBE33}" srcOrd="0" destOrd="0" presId="urn:microsoft.com/office/officeart/2008/layout/LinedList"/>
    <dgm:cxn modelId="{0DD57AB2-CFD2-45DA-86C9-3CE02335AA63}" type="presParOf" srcId="{E2392C5C-2723-4A93-8F88-BEFC79D30A87}" destId="{F4EFC5E1-66D8-40AB-B7DB-95CF298B897D}" srcOrd="1" destOrd="0" presId="urn:microsoft.com/office/officeart/2008/layout/LinedList"/>
    <dgm:cxn modelId="{A75B0577-998D-47A3-8CC3-38131003668D}" type="presParOf" srcId="{5D3E5382-E4D2-451B-9185-16E0C03EB553}" destId="{13FCF5E0-B66B-4803-83D4-E764E51F2E28}" srcOrd="8" destOrd="0" presId="urn:microsoft.com/office/officeart/2008/layout/LinedList"/>
    <dgm:cxn modelId="{AB43298D-B401-49B6-B7CB-B450E6BE2C25}" type="presParOf" srcId="{5D3E5382-E4D2-451B-9185-16E0C03EB553}" destId="{D59B3DA9-35F4-4E5D-B761-8BBC1318FFB9}" srcOrd="9" destOrd="0" presId="urn:microsoft.com/office/officeart/2008/layout/LinedList"/>
    <dgm:cxn modelId="{A630EC57-95B7-4F73-AC98-AAE33600BAEE}" type="presParOf" srcId="{D59B3DA9-35F4-4E5D-B761-8BBC1318FFB9}" destId="{324B1CAC-403D-4501-904A-6557FB03E0B9}" srcOrd="0" destOrd="0" presId="urn:microsoft.com/office/officeart/2008/layout/LinedList"/>
    <dgm:cxn modelId="{1540AF9F-247C-4C6E-9744-59B31929FB2E}" type="presParOf" srcId="{D59B3DA9-35F4-4E5D-B761-8BBC1318FFB9}" destId="{D1A23905-26EC-4FB2-8EFB-F0AD7FCF3F2B}" srcOrd="1" destOrd="0" presId="urn:microsoft.com/office/officeart/2008/layout/LinedList"/>
    <dgm:cxn modelId="{B7AB19A5-9BBB-45BA-9C3A-E55D20A4F8DC}" type="presParOf" srcId="{5D3E5382-E4D2-451B-9185-16E0C03EB553}" destId="{C948CCAE-6DCA-4C10-9205-8DC5B3EC10D3}" srcOrd="10" destOrd="0" presId="urn:microsoft.com/office/officeart/2008/layout/LinedList"/>
    <dgm:cxn modelId="{72996C75-29AE-4343-9DD3-CE9E5F8D26C4}" type="presParOf" srcId="{5D3E5382-E4D2-451B-9185-16E0C03EB553}" destId="{5F804701-4635-433B-896A-1134D689C456}" srcOrd="11" destOrd="0" presId="urn:microsoft.com/office/officeart/2008/layout/LinedList"/>
    <dgm:cxn modelId="{CD99000D-CBF8-4B16-9DCD-67E0186D57AE}" type="presParOf" srcId="{5F804701-4635-433B-896A-1134D689C456}" destId="{8A5A3297-A5A1-45B9-80CD-89E187289B35}" srcOrd="0" destOrd="0" presId="urn:microsoft.com/office/officeart/2008/layout/LinedList"/>
    <dgm:cxn modelId="{9536106B-0CCE-47C8-B9AB-D11E9B062ED5}" type="presParOf" srcId="{5F804701-4635-433B-896A-1134D689C456}" destId="{A98A2534-ABD4-4764-9445-8655D55281F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BC2EA25-026D-4C31-A090-561AD58E1DE5}" type="doc">
      <dgm:prSet loTypeId="urn:microsoft.com/office/officeart/2018/2/layout/IconCircleList" loCatId="icon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420FC4C4-78B9-492B-B834-CCBC20870CB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>
              <a:hlinkClick xmlns:r="http://schemas.openxmlformats.org/officeDocument/2006/relationships" r:id="rId1"/>
            </a:rPr>
            <a:t>Business Plan Template</a:t>
          </a:r>
          <a:endParaRPr lang="en-US"/>
        </a:p>
      </dgm:t>
    </dgm:pt>
    <dgm:pt modelId="{73BE213D-4362-4B26-B57C-E2E760221083}" type="parTrans" cxnId="{5B4B54C5-8BA2-4E01-B401-C96C7347FA18}">
      <dgm:prSet/>
      <dgm:spPr/>
      <dgm:t>
        <a:bodyPr/>
        <a:lstStyle/>
        <a:p>
          <a:endParaRPr lang="en-US"/>
        </a:p>
      </dgm:t>
    </dgm:pt>
    <dgm:pt modelId="{F92151E1-F6BF-4D22-A6C6-3FF8DB6BC6E5}" type="sibTrans" cxnId="{5B4B54C5-8BA2-4E01-B401-C96C7347FA18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4F6DCB2A-EB4A-407F-A061-5C4CC360471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hlinkClick xmlns:r="http://schemas.openxmlformats.org/officeDocument/2006/relationships" r:id="rId2"/>
            </a:rPr>
            <a:t>Service Center Finance and Accounting Manual</a:t>
          </a:r>
          <a:endParaRPr lang="en-US" dirty="0"/>
        </a:p>
      </dgm:t>
    </dgm:pt>
    <dgm:pt modelId="{720399FF-F667-40F3-8357-08B1897CD084}" type="parTrans" cxnId="{7FE5CFB3-17A9-4AFB-8919-A3D30633BE3B}">
      <dgm:prSet/>
      <dgm:spPr/>
      <dgm:t>
        <a:bodyPr/>
        <a:lstStyle/>
        <a:p>
          <a:endParaRPr lang="en-US"/>
        </a:p>
      </dgm:t>
    </dgm:pt>
    <dgm:pt modelId="{EF55F480-0BA5-45B8-8C60-DF1EB366FEC7}" type="sibTrans" cxnId="{7FE5CFB3-17A9-4AFB-8919-A3D30633BE3B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43E17657-DCD0-400D-B8A0-71AB50A008A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>
              <a:hlinkClick xmlns:r="http://schemas.openxmlformats.org/officeDocument/2006/relationships" r:id="rId3"/>
            </a:rPr>
            <a:t>Service Center Templates (3 Services)</a:t>
          </a:r>
          <a:endParaRPr lang="en-US"/>
        </a:p>
      </dgm:t>
    </dgm:pt>
    <dgm:pt modelId="{20BFA340-F97B-4C10-B1E7-99621CAFA225}" type="parTrans" cxnId="{A284DF29-C3AA-44D6-950F-7F28FF4A27B8}">
      <dgm:prSet/>
      <dgm:spPr/>
      <dgm:t>
        <a:bodyPr/>
        <a:lstStyle/>
        <a:p>
          <a:endParaRPr lang="en-US"/>
        </a:p>
      </dgm:t>
    </dgm:pt>
    <dgm:pt modelId="{6D3FDF1C-3E4C-41E4-A8C0-7FEE8157835B}" type="sibTrans" cxnId="{A284DF29-C3AA-44D6-950F-7F28FF4A27B8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C57D6E85-EF67-4DF9-88F6-79E7F447834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hlinkClick xmlns:r="http://schemas.openxmlformats.org/officeDocument/2006/relationships" r:id="rId4"/>
            </a:rPr>
            <a:t>Service Center Templates (10 Services)</a:t>
          </a:r>
          <a:endParaRPr lang="en-US" dirty="0"/>
        </a:p>
      </dgm:t>
    </dgm:pt>
    <dgm:pt modelId="{9275E057-94AA-438A-A217-0A70FAA98B2C}" type="parTrans" cxnId="{73D2D31E-CBC6-42A0-A81E-CF9EEC38A65B}">
      <dgm:prSet/>
      <dgm:spPr/>
      <dgm:t>
        <a:bodyPr/>
        <a:lstStyle/>
        <a:p>
          <a:endParaRPr lang="en-US"/>
        </a:p>
      </dgm:t>
    </dgm:pt>
    <dgm:pt modelId="{59F3C221-8222-4C1C-9331-F17BB55BFCD7}" type="sibTrans" cxnId="{73D2D31E-CBC6-42A0-A81E-CF9EEC38A65B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A0DC6F21-605D-4139-8781-4AA6466172E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>
              <a:hlinkClick xmlns:r="http://schemas.openxmlformats.org/officeDocument/2006/relationships" r:id="rId5"/>
            </a:rPr>
            <a:t>Service Center Calculations Instruction</a:t>
          </a:r>
          <a:endParaRPr lang="en-US"/>
        </a:p>
      </dgm:t>
    </dgm:pt>
    <dgm:pt modelId="{60216478-FB13-409F-AA18-9BDC3436E11F}" type="parTrans" cxnId="{0CABBCE7-C716-47BB-80B5-25C78BB32CD5}">
      <dgm:prSet/>
      <dgm:spPr/>
      <dgm:t>
        <a:bodyPr/>
        <a:lstStyle/>
        <a:p>
          <a:endParaRPr lang="en-US"/>
        </a:p>
      </dgm:t>
    </dgm:pt>
    <dgm:pt modelId="{548ACDE5-49DD-4A95-9302-36A5E6F4520A}" type="sibTrans" cxnId="{0CABBCE7-C716-47BB-80B5-25C78BB32CD5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B054C077-7BAB-43BF-B772-D088C9A406F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>
              <a:hlinkClick xmlns:r="http://schemas.openxmlformats.org/officeDocument/2006/relationships" r:id="rId6"/>
            </a:rPr>
            <a:t>Service Center External Rate Reduction Request</a:t>
          </a:r>
          <a:endParaRPr lang="en-US"/>
        </a:p>
      </dgm:t>
    </dgm:pt>
    <dgm:pt modelId="{04C7D924-F8E4-4C8F-8E77-9BD12527443B}" type="parTrans" cxnId="{A28A7F4B-F41C-4D22-B23D-EF0B8275DC04}">
      <dgm:prSet/>
      <dgm:spPr/>
      <dgm:t>
        <a:bodyPr/>
        <a:lstStyle/>
        <a:p>
          <a:endParaRPr lang="en-US"/>
        </a:p>
      </dgm:t>
    </dgm:pt>
    <dgm:pt modelId="{2D2258C1-EDF7-466C-89F9-0F7E6DECF892}" type="sibTrans" cxnId="{A28A7F4B-F41C-4D22-B23D-EF0B8275DC04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5F6042C1-5E06-4C2F-A3AF-1A02073F0AF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>
              <a:hlinkClick xmlns:r="http://schemas.openxmlformats.org/officeDocument/2006/relationships" r:id="rId7"/>
            </a:rPr>
            <a:t>www.bu.edu/cores</a:t>
          </a:r>
          <a:endParaRPr lang="en-US"/>
        </a:p>
      </dgm:t>
    </dgm:pt>
    <dgm:pt modelId="{F1A769D2-EBA7-4E2B-AF2B-5FE948FD92DA}" type="parTrans" cxnId="{206498AE-BCAE-4F44-9322-3F1EFBEC3A4F}">
      <dgm:prSet/>
      <dgm:spPr/>
      <dgm:t>
        <a:bodyPr/>
        <a:lstStyle/>
        <a:p>
          <a:endParaRPr lang="en-US"/>
        </a:p>
      </dgm:t>
    </dgm:pt>
    <dgm:pt modelId="{2163E5DA-E177-47F6-B31D-AD0B2F4F0D57}" type="sibTrans" cxnId="{206498AE-BCAE-4F44-9322-3F1EFBEC3A4F}">
      <dgm:prSet/>
      <dgm:spPr/>
      <dgm:t>
        <a:bodyPr/>
        <a:lstStyle/>
        <a:p>
          <a:endParaRPr lang="en-US"/>
        </a:p>
      </dgm:t>
    </dgm:pt>
    <dgm:pt modelId="{A8D3769E-13F0-4AAA-B982-06AD5234DDB4}" type="pres">
      <dgm:prSet presAssocID="{DBC2EA25-026D-4C31-A090-561AD58E1DE5}" presName="root" presStyleCnt="0">
        <dgm:presLayoutVars>
          <dgm:dir/>
          <dgm:resizeHandles val="exact"/>
        </dgm:presLayoutVars>
      </dgm:prSet>
      <dgm:spPr/>
    </dgm:pt>
    <dgm:pt modelId="{FD906EC8-0B73-48E3-A0DC-08E88FD661D6}" type="pres">
      <dgm:prSet presAssocID="{DBC2EA25-026D-4C31-A090-561AD58E1DE5}" presName="container" presStyleCnt="0">
        <dgm:presLayoutVars>
          <dgm:dir/>
          <dgm:resizeHandles val="exact"/>
        </dgm:presLayoutVars>
      </dgm:prSet>
      <dgm:spPr/>
    </dgm:pt>
    <dgm:pt modelId="{9BC3C69D-90EF-48B6-BB03-F12759BD067B}" type="pres">
      <dgm:prSet presAssocID="{420FC4C4-78B9-492B-B834-CCBC20870CB7}" presName="compNode" presStyleCnt="0"/>
      <dgm:spPr/>
    </dgm:pt>
    <dgm:pt modelId="{CB00456A-C79B-4B8B-839D-9F04C2C7A31F}" type="pres">
      <dgm:prSet presAssocID="{420FC4C4-78B9-492B-B834-CCBC20870CB7}" presName="iconBgRect" presStyleLbl="bgShp" presStyleIdx="0" presStyleCnt="7"/>
      <dgm:spPr>
        <a:solidFill>
          <a:schemeClr val="accent1">
            <a:lumMod val="25000"/>
          </a:schemeClr>
        </a:solidFill>
      </dgm:spPr>
    </dgm:pt>
    <dgm:pt modelId="{AFE299C0-049F-48BE-98B2-4053150C8B60}" type="pres">
      <dgm:prSet presAssocID="{420FC4C4-78B9-492B-B834-CCBC20870CB7}" presName="iconRect" presStyleLbl="node1" presStyleIdx="0" presStyleCnt="7"/>
      <dgm:spPr>
        <a:blipFill>
          <a:blip xmlns:r="http://schemas.openxmlformats.org/officeDocument/2006/relationships"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5FE037A1-866B-4254-9FB8-689222359973}" type="pres">
      <dgm:prSet presAssocID="{420FC4C4-78B9-492B-B834-CCBC20870CB7}" presName="spaceRect" presStyleCnt="0"/>
      <dgm:spPr/>
    </dgm:pt>
    <dgm:pt modelId="{7A411723-7235-4F1B-BB02-DF86BC7CBEED}" type="pres">
      <dgm:prSet presAssocID="{420FC4C4-78B9-492B-B834-CCBC20870CB7}" presName="textRect" presStyleLbl="revTx" presStyleIdx="0" presStyleCnt="7">
        <dgm:presLayoutVars>
          <dgm:chMax val="1"/>
          <dgm:chPref val="1"/>
        </dgm:presLayoutVars>
      </dgm:prSet>
      <dgm:spPr/>
    </dgm:pt>
    <dgm:pt modelId="{6F2769DE-FF64-4CD8-B020-68B99637102E}" type="pres">
      <dgm:prSet presAssocID="{F92151E1-F6BF-4D22-A6C6-3FF8DB6BC6E5}" presName="sibTrans" presStyleLbl="sibTrans2D1" presStyleIdx="0" presStyleCnt="0"/>
      <dgm:spPr/>
    </dgm:pt>
    <dgm:pt modelId="{42224951-3A14-446D-9F79-021B2E9AE434}" type="pres">
      <dgm:prSet presAssocID="{43E17657-DCD0-400D-B8A0-71AB50A008A9}" presName="compNode" presStyleCnt="0"/>
      <dgm:spPr/>
    </dgm:pt>
    <dgm:pt modelId="{3719F97E-5289-48E6-9A93-6965A8D0E974}" type="pres">
      <dgm:prSet presAssocID="{43E17657-DCD0-400D-B8A0-71AB50A008A9}" presName="iconBgRect" presStyleLbl="bgShp" presStyleIdx="1" presStyleCnt="7"/>
      <dgm:spPr>
        <a:solidFill>
          <a:schemeClr val="accent1">
            <a:lumMod val="25000"/>
          </a:schemeClr>
        </a:solidFill>
      </dgm:spPr>
    </dgm:pt>
    <dgm:pt modelId="{30B85727-36DC-41AE-AEEA-6BCDBE482C65}" type="pres">
      <dgm:prSet presAssocID="{43E17657-DCD0-400D-B8A0-71AB50A008A9}" presName="iconRect" presStyleLbl="node1" presStyleIdx="1" presStyleCnt="7"/>
      <dgm:spPr>
        <a:blipFill>
          <a:blip xmlns:r="http://schemas.openxmlformats.org/officeDocument/2006/relationships"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aper with solid fill"/>
        </a:ext>
      </dgm:extLst>
    </dgm:pt>
    <dgm:pt modelId="{0C29B09E-9C35-4367-9D97-06BDC6C9836E}" type="pres">
      <dgm:prSet presAssocID="{43E17657-DCD0-400D-B8A0-71AB50A008A9}" presName="spaceRect" presStyleCnt="0"/>
      <dgm:spPr/>
    </dgm:pt>
    <dgm:pt modelId="{92EC8FC1-3E24-4051-BA4D-8DE931F2B57B}" type="pres">
      <dgm:prSet presAssocID="{43E17657-DCD0-400D-B8A0-71AB50A008A9}" presName="textRect" presStyleLbl="revTx" presStyleIdx="1" presStyleCnt="7">
        <dgm:presLayoutVars>
          <dgm:chMax val="1"/>
          <dgm:chPref val="1"/>
        </dgm:presLayoutVars>
      </dgm:prSet>
      <dgm:spPr/>
    </dgm:pt>
    <dgm:pt modelId="{C39DF3A4-7E1F-46DC-95D7-70DC271B1565}" type="pres">
      <dgm:prSet presAssocID="{6D3FDF1C-3E4C-41E4-A8C0-7FEE8157835B}" presName="sibTrans" presStyleLbl="sibTrans2D1" presStyleIdx="0" presStyleCnt="0"/>
      <dgm:spPr/>
    </dgm:pt>
    <dgm:pt modelId="{A7ED4951-C2A3-4CF3-8852-280D91207DD5}" type="pres">
      <dgm:prSet presAssocID="{C57D6E85-EF67-4DF9-88F6-79E7F4478342}" presName="compNode" presStyleCnt="0"/>
      <dgm:spPr/>
    </dgm:pt>
    <dgm:pt modelId="{84088BA9-9480-499A-A63D-6792849E3FAC}" type="pres">
      <dgm:prSet presAssocID="{C57D6E85-EF67-4DF9-88F6-79E7F4478342}" presName="iconBgRect" presStyleLbl="bgShp" presStyleIdx="2" presStyleCnt="7"/>
      <dgm:spPr>
        <a:solidFill>
          <a:schemeClr val="accent1">
            <a:lumMod val="25000"/>
          </a:schemeClr>
        </a:solidFill>
      </dgm:spPr>
    </dgm:pt>
    <dgm:pt modelId="{F248A553-C498-42BE-A765-685A6E4493F2}" type="pres">
      <dgm:prSet presAssocID="{C57D6E85-EF67-4DF9-88F6-79E7F4478342}" presName="iconRect" presStyleLbl="node1" presStyleIdx="2" presStyleCnt="7"/>
      <dgm:spPr>
        <a:blipFill>
          <a:blip xmlns:r="http://schemas.openxmlformats.org/officeDocument/2006/relationships"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aper with solid fill"/>
        </a:ext>
      </dgm:extLst>
    </dgm:pt>
    <dgm:pt modelId="{96681760-AED2-489E-AFD0-019150917A5C}" type="pres">
      <dgm:prSet presAssocID="{C57D6E85-EF67-4DF9-88F6-79E7F4478342}" presName="spaceRect" presStyleCnt="0"/>
      <dgm:spPr/>
    </dgm:pt>
    <dgm:pt modelId="{A69FE956-A9E0-4484-B13E-4868EF087EE1}" type="pres">
      <dgm:prSet presAssocID="{C57D6E85-EF67-4DF9-88F6-79E7F4478342}" presName="textRect" presStyleLbl="revTx" presStyleIdx="2" presStyleCnt="7">
        <dgm:presLayoutVars>
          <dgm:chMax val="1"/>
          <dgm:chPref val="1"/>
        </dgm:presLayoutVars>
      </dgm:prSet>
      <dgm:spPr/>
    </dgm:pt>
    <dgm:pt modelId="{E2E610D3-CEB4-4B25-8B38-73D7E8A3FC9B}" type="pres">
      <dgm:prSet presAssocID="{59F3C221-8222-4C1C-9331-F17BB55BFCD7}" presName="sibTrans" presStyleLbl="sibTrans2D1" presStyleIdx="0" presStyleCnt="0"/>
      <dgm:spPr/>
    </dgm:pt>
    <dgm:pt modelId="{08A7F036-29A1-4A99-9F9D-23A2841D5CE8}" type="pres">
      <dgm:prSet presAssocID="{4F6DCB2A-EB4A-407F-A061-5C4CC360471B}" presName="compNode" presStyleCnt="0"/>
      <dgm:spPr/>
    </dgm:pt>
    <dgm:pt modelId="{9F31AFB6-62C2-4F9E-A5E0-A61E57A54A9B}" type="pres">
      <dgm:prSet presAssocID="{4F6DCB2A-EB4A-407F-A061-5C4CC360471B}" presName="iconBgRect" presStyleLbl="bgShp" presStyleIdx="3" presStyleCnt="7"/>
      <dgm:spPr>
        <a:solidFill>
          <a:schemeClr val="accent1">
            <a:lumMod val="25000"/>
          </a:schemeClr>
        </a:solidFill>
      </dgm:spPr>
    </dgm:pt>
    <dgm:pt modelId="{FE414828-6BF7-4FEF-BFBE-D3684073EB96}" type="pres">
      <dgm:prSet presAssocID="{4F6DCB2A-EB4A-407F-A061-5C4CC360471B}" presName="iconRect" presStyleLbl="node1" presStyleIdx="3" presStyleCnt="7"/>
      <dgm:spPr>
        <a:blipFill>
          <a:blip xmlns:r="http://schemas.openxmlformats.org/officeDocument/2006/relationships"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 with solid fill"/>
        </a:ext>
      </dgm:extLst>
    </dgm:pt>
    <dgm:pt modelId="{A7F50811-0EC7-4E1C-8A12-D892822B7FDC}" type="pres">
      <dgm:prSet presAssocID="{4F6DCB2A-EB4A-407F-A061-5C4CC360471B}" presName="spaceRect" presStyleCnt="0"/>
      <dgm:spPr/>
    </dgm:pt>
    <dgm:pt modelId="{0148127F-DD05-4DB3-8C38-44B9F3CEEE82}" type="pres">
      <dgm:prSet presAssocID="{4F6DCB2A-EB4A-407F-A061-5C4CC360471B}" presName="textRect" presStyleLbl="revTx" presStyleIdx="3" presStyleCnt="7">
        <dgm:presLayoutVars>
          <dgm:chMax val="1"/>
          <dgm:chPref val="1"/>
        </dgm:presLayoutVars>
      </dgm:prSet>
      <dgm:spPr/>
    </dgm:pt>
    <dgm:pt modelId="{76EAC9A0-77AB-4B9D-BEFB-6555EC30BF03}" type="pres">
      <dgm:prSet presAssocID="{EF55F480-0BA5-45B8-8C60-DF1EB366FEC7}" presName="sibTrans" presStyleLbl="sibTrans2D1" presStyleIdx="0" presStyleCnt="0"/>
      <dgm:spPr/>
    </dgm:pt>
    <dgm:pt modelId="{DBE9B6D5-209C-423A-8FCA-991314DD0430}" type="pres">
      <dgm:prSet presAssocID="{A0DC6F21-605D-4139-8781-4AA6466172ED}" presName="compNode" presStyleCnt="0"/>
      <dgm:spPr/>
    </dgm:pt>
    <dgm:pt modelId="{4550E5BD-D174-4441-BCFF-E7F1E90106A6}" type="pres">
      <dgm:prSet presAssocID="{A0DC6F21-605D-4139-8781-4AA6466172ED}" presName="iconBgRect" presStyleLbl="bgShp" presStyleIdx="4" presStyleCnt="7"/>
      <dgm:spPr>
        <a:solidFill>
          <a:schemeClr val="accent1">
            <a:lumMod val="25000"/>
          </a:schemeClr>
        </a:solidFill>
      </dgm:spPr>
    </dgm:pt>
    <dgm:pt modelId="{4CD7FB48-8C4B-452F-9802-78D3085259D4}" type="pres">
      <dgm:prSet presAssocID="{A0DC6F21-605D-4139-8781-4AA6466172ED}" presName="iconRect" presStyleLbl="node1" presStyleIdx="4" presStyleCnt="7"/>
      <dgm:spPr>
        <a:blipFill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alculator"/>
        </a:ext>
      </dgm:extLst>
    </dgm:pt>
    <dgm:pt modelId="{985A4158-2E6F-450D-9629-9FC528EE62C0}" type="pres">
      <dgm:prSet presAssocID="{A0DC6F21-605D-4139-8781-4AA6466172ED}" presName="spaceRect" presStyleCnt="0"/>
      <dgm:spPr/>
    </dgm:pt>
    <dgm:pt modelId="{2DF5BD01-2327-428C-826D-274151530936}" type="pres">
      <dgm:prSet presAssocID="{A0DC6F21-605D-4139-8781-4AA6466172ED}" presName="textRect" presStyleLbl="revTx" presStyleIdx="4" presStyleCnt="7">
        <dgm:presLayoutVars>
          <dgm:chMax val="1"/>
          <dgm:chPref val="1"/>
        </dgm:presLayoutVars>
      </dgm:prSet>
      <dgm:spPr/>
    </dgm:pt>
    <dgm:pt modelId="{DE437639-63A9-48F4-8140-443ABC966B5C}" type="pres">
      <dgm:prSet presAssocID="{548ACDE5-49DD-4A95-9302-36A5E6F4520A}" presName="sibTrans" presStyleLbl="sibTrans2D1" presStyleIdx="0" presStyleCnt="0"/>
      <dgm:spPr/>
    </dgm:pt>
    <dgm:pt modelId="{0BBAE50F-307E-4523-BD99-3774556E72CB}" type="pres">
      <dgm:prSet presAssocID="{B054C077-7BAB-43BF-B772-D088C9A406FD}" presName="compNode" presStyleCnt="0"/>
      <dgm:spPr/>
    </dgm:pt>
    <dgm:pt modelId="{E54BA675-908B-4EB2-B86A-85D19D4754F1}" type="pres">
      <dgm:prSet presAssocID="{B054C077-7BAB-43BF-B772-D088C9A406FD}" presName="iconBgRect" presStyleLbl="bgShp" presStyleIdx="5" presStyleCnt="7"/>
      <dgm:spPr>
        <a:solidFill>
          <a:schemeClr val="accent1">
            <a:lumMod val="25000"/>
          </a:schemeClr>
        </a:solidFill>
      </dgm:spPr>
    </dgm:pt>
    <dgm:pt modelId="{1850EA25-A86F-4340-B109-6564070DFEDF}" type="pres">
      <dgm:prSet presAssocID="{B054C077-7BAB-43BF-B772-D088C9A406FD}" presName="iconRect" presStyleLbl="node1" presStyleIdx="5" presStyleCnt="7"/>
      <dgm:spPr>
        <a:blipFill>
          <a:blip xmlns:r="http://schemas.openxmlformats.org/officeDocument/2006/relationships"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Inbox with solid fill"/>
        </a:ext>
      </dgm:extLst>
    </dgm:pt>
    <dgm:pt modelId="{A4AF2986-9B8F-43D7-92A2-ECDB68C0F268}" type="pres">
      <dgm:prSet presAssocID="{B054C077-7BAB-43BF-B772-D088C9A406FD}" presName="spaceRect" presStyleCnt="0"/>
      <dgm:spPr/>
    </dgm:pt>
    <dgm:pt modelId="{264A9BFA-AD29-47E2-BF2B-3D0EB51CA525}" type="pres">
      <dgm:prSet presAssocID="{B054C077-7BAB-43BF-B772-D088C9A406FD}" presName="textRect" presStyleLbl="revTx" presStyleIdx="5" presStyleCnt="7">
        <dgm:presLayoutVars>
          <dgm:chMax val="1"/>
          <dgm:chPref val="1"/>
        </dgm:presLayoutVars>
      </dgm:prSet>
      <dgm:spPr/>
    </dgm:pt>
    <dgm:pt modelId="{1229692F-E5C0-4966-8F6E-708913675EC9}" type="pres">
      <dgm:prSet presAssocID="{2D2258C1-EDF7-466C-89F9-0F7E6DECF892}" presName="sibTrans" presStyleLbl="sibTrans2D1" presStyleIdx="0" presStyleCnt="0"/>
      <dgm:spPr/>
    </dgm:pt>
    <dgm:pt modelId="{479AB5E7-194E-45D9-93F1-3EBFFF3B41E3}" type="pres">
      <dgm:prSet presAssocID="{5F6042C1-5E06-4C2F-A3AF-1A02073F0AF0}" presName="compNode" presStyleCnt="0"/>
      <dgm:spPr/>
    </dgm:pt>
    <dgm:pt modelId="{1B33ED36-DBFB-4EBF-8C25-2205C911FD68}" type="pres">
      <dgm:prSet presAssocID="{5F6042C1-5E06-4C2F-A3AF-1A02073F0AF0}" presName="iconBgRect" presStyleLbl="bgShp" presStyleIdx="6" presStyleCnt="7"/>
      <dgm:spPr>
        <a:solidFill>
          <a:schemeClr val="accent1">
            <a:lumMod val="25000"/>
          </a:schemeClr>
        </a:solidFill>
      </dgm:spPr>
    </dgm:pt>
    <dgm:pt modelId="{9C5E42BD-7EBA-4023-90F8-740159253A2E}" type="pres">
      <dgm:prSet presAssocID="{5F6042C1-5E06-4C2F-A3AF-1A02073F0AF0}" presName="iconRect" presStyleLbl="node1" presStyleIdx="6" presStyleCnt="7"/>
      <dgm:spPr>
        <a:blipFill>
          <a:blip xmlns:r="http://schemas.openxmlformats.org/officeDocument/2006/relationships"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arth Globe Americas"/>
        </a:ext>
      </dgm:extLst>
    </dgm:pt>
    <dgm:pt modelId="{58FD9841-DD51-4444-B4CA-7F5E8B0467EE}" type="pres">
      <dgm:prSet presAssocID="{5F6042C1-5E06-4C2F-A3AF-1A02073F0AF0}" presName="spaceRect" presStyleCnt="0"/>
      <dgm:spPr/>
    </dgm:pt>
    <dgm:pt modelId="{DA185BF7-049D-49C5-9119-E26783660380}" type="pres">
      <dgm:prSet presAssocID="{5F6042C1-5E06-4C2F-A3AF-1A02073F0AF0}" presName="textRect" presStyleLbl="revTx" presStyleIdx="6" presStyleCnt="7">
        <dgm:presLayoutVars>
          <dgm:chMax val="1"/>
          <dgm:chPref val="1"/>
        </dgm:presLayoutVars>
      </dgm:prSet>
      <dgm:spPr/>
    </dgm:pt>
  </dgm:ptLst>
  <dgm:cxnLst>
    <dgm:cxn modelId="{73D2D31E-CBC6-42A0-A81E-CF9EEC38A65B}" srcId="{DBC2EA25-026D-4C31-A090-561AD58E1DE5}" destId="{C57D6E85-EF67-4DF9-88F6-79E7F4478342}" srcOrd="2" destOrd="0" parTransId="{9275E057-94AA-438A-A217-0A70FAA98B2C}" sibTransId="{59F3C221-8222-4C1C-9331-F17BB55BFCD7}"/>
    <dgm:cxn modelId="{AF656A28-3F3F-4144-BF65-0A6B9ED09852}" type="presOf" srcId="{6D3FDF1C-3E4C-41E4-A8C0-7FEE8157835B}" destId="{C39DF3A4-7E1F-46DC-95D7-70DC271B1565}" srcOrd="0" destOrd="0" presId="urn:microsoft.com/office/officeart/2018/2/layout/IconCircleList"/>
    <dgm:cxn modelId="{E5BF8029-1477-45D7-9C3D-0F53FDA6999B}" type="presOf" srcId="{EF55F480-0BA5-45B8-8C60-DF1EB366FEC7}" destId="{76EAC9A0-77AB-4B9D-BEFB-6555EC30BF03}" srcOrd="0" destOrd="0" presId="urn:microsoft.com/office/officeart/2018/2/layout/IconCircleList"/>
    <dgm:cxn modelId="{A284DF29-C3AA-44D6-950F-7F28FF4A27B8}" srcId="{DBC2EA25-026D-4C31-A090-561AD58E1DE5}" destId="{43E17657-DCD0-400D-B8A0-71AB50A008A9}" srcOrd="1" destOrd="0" parTransId="{20BFA340-F97B-4C10-B1E7-99621CAFA225}" sibTransId="{6D3FDF1C-3E4C-41E4-A8C0-7FEE8157835B}"/>
    <dgm:cxn modelId="{D047A139-AFC0-4F89-856B-A713165C442A}" type="presOf" srcId="{DBC2EA25-026D-4C31-A090-561AD58E1DE5}" destId="{A8D3769E-13F0-4AAA-B982-06AD5234DDB4}" srcOrd="0" destOrd="0" presId="urn:microsoft.com/office/officeart/2018/2/layout/IconCircleList"/>
    <dgm:cxn modelId="{C4432542-1C38-4012-9836-800AE07ED64F}" type="presOf" srcId="{4F6DCB2A-EB4A-407F-A061-5C4CC360471B}" destId="{0148127F-DD05-4DB3-8C38-44B9F3CEEE82}" srcOrd="0" destOrd="0" presId="urn:microsoft.com/office/officeart/2018/2/layout/IconCircleList"/>
    <dgm:cxn modelId="{6C431346-D8FA-4A61-A9F9-AD5A80875B4B}" type="presOf" srcId="{A0DC6F21-605D-4139-8781-4AA6466172ED}" destId="{2DF5BD01-2327-428C-826D-274151530936}" srcOrd="0" destOrd="0" presId="urn:microsoft.com/office/officeart/2018/2/layout/IconCircleList"/>
    <dgm:cxn modelId="{A28A7F4B-F41C-4D22-B23D-EF0B8275DC04}" srcId="{DBC2EA25-026D-4C31-A090-561AD58E1DE5}" destId="{B054C077-7BAB-43BF-B772-D088C9A406FD}" srcOrd="5" destOrd="0" parTransId="{04C7D924-F8E4-4C8F-8E77-9BD12527443B}" sibTransId="{2D2258C1-EDF7-466C-89F9-0F7E6DECF892}"/>
    <dgm:cxn modelId="{FCEFA681-E86F-4F44-B0E4-7ADAD60BDE29}" type="presOf" srcId="{C57D6E85-EF67-4DF9-88F6-79E7F4478342}" destId="{A69FE956-A9E0-4484-B13E-4868EF087EE1}" srcOrd="0" destOrd="0" presId="urn:microsoft.com/office/officeart/2018/2/layout/IconCircleList"/>
    <dgm:cxn modelId="{6C5ADDA0-E826-4471-B94B-92E949F3C6CD}" type="presOf" srcId="{548ACDE5-49DD-4A95-9302-36A5E6F4520A}" destId="{DE437639-63A9-48F4-8140-443ABC966B5C}" srcOrd="0" destOrd="0" presId="urn:microsoft.com/office/officeart/2018/2/layout/IconCircleList"/>
    <dgm:cxn modelId="{206498AE-BCAE-4F44-9322-3F1EFBEC3A4F}" srcId="{DBC2EA25-026D-4C31-A090-561AD58E1DE5}" destId="{5F6042C1-5E06-4C2F-A3AF-1A02073F0AF0}" srcOrd="6" destOrd="0" parTransId="{F1A769D2-EBA7-4E2B-AF2B-5FE948FD92DA}" sibTransId="{2163E5DA-E177-47F6-B31D-AD0B2F4F0D57}"/>
    <dgm:cxn modelId="{18D2AFAF-EDD1-4BE7-BDB2-9FEAA8A57E52}" type="presOf" srcId="{420FC4C4-78B9-492B-B834-CCBC20870CB7}" destId="{7A411723-7235-4F1B-BB02-DF86BC7CBEED}" srcOrd="0" destOrd="0" presId="urn:microsoft.com/office/officeart/2018/2/layout/IconCircleList"/>
    <dgm:cxn modelId="{7FE5CFB3-17A9-4AFB-8919-A3D30633BE3B}" srcId="{DBC2EA25-026D-4C31-A090-561AD58E1DE5}" destId="{4F6DCB2A-EB4A-407F-A061-5C4CC360471B}" srcOrd="3" destOrd="0" parTransId="{720399FF-F667-40F3-8357-08B1897CD084}" sibTransId="{EF55F480-0BA5-45B8-8C60-DF1EB366FEC7}"/>
    <dgm:cxn modelId="{7A4814B8-38D6-43B1-B276-C61F68DAF480}" type="presOf" srcId="{5F6042C1-5E06-4C2F-A3AF-1A02073F0AF0}" destId="{DA185BF7-049D-49C5-9119-E26783660380}" srcOrd="0" destOrd="0" presId="urn:microsoft.com/office/officeart/2018/2/layout/IconCircleList"/>
    <dgm:cxn modelId="{5B4B54C5-8BA2-4E01-B401-C96C7347FA18}" srcId="{DBC2EA25-026D-4C31-A090-561AD58E1DE5}" destId="{420FC4C4-78B9-492B-B834-CCBC20870CB7}" srcOrd="0" destOrd="0" parTransId="{73BE213D-4362-4B26-B57C-E2E760221083}" sibTransId="{F92151E1-F6BF-4D22-A6C6-3FF8DB6BC6E5}"/>
    <dgm:cxn modelId="{6973FBCD-39C1-4FFC-B232-952733AFE9AF}" type="presOf" srcId="{43E17657-DCD0-400D-B8A0-71AB50A008A9}" destId="{92EC8FC1-3E24-4051-BA4D-8DE931F2B57B}" srcOrd="0" destOrd="0" presId="urn:microsoft.com/office/officeart/2018/2/layout/IconCircleList"/>
    <dgm:cxn modelId="{40C4EAD4-360E-4965-AD04-9896D0DF02C2}" type="presOf" srcId="{B054C077-7BAB-43BF-B772-D088C9A406FD}" destId="{264A9BFA-AD29-47E2-BF2B-3D0EB51CA525}" srcOrd="0" destOrd="0" presId="urn:microsoft.com/office/officeart/2018/2/layout/IconCircleList"/>
    <dgm:cxn modelId="{0CABBCE7-C716-47BB-80B5-25C78BB32CD5}" srcId="{DBC2EA25-026D-4C31-A090-561AD58E1DE5}" destId="{A0DC6F21-605D-4139-8781-4AA6466172ED}" srcOrd="4" destOrd="0" parTransId="{60216478-FB13-409F-AA18-9BDC3436E11F}" sibTransId="{548ACDE5-49DD-4A95-9302-36A5E6F4520A}"/>
    <dgm:cxn modelId="{D0F331E9-9868-40E4-A713-A51E83E4D503}" type="presOf" srcId="{59F3C221-8222-4C1C-9331-F17BB55BFCD7}" destId="{E2E610D3-CEB4-4B25-8B38-73D7E8A3FC9B}" srcOrd="0" destOrd="0" presId="urn:microsoft.com/office/officeart/2018/2/layout/IconCircleList"/>
    <dgm:cxn modelId="{ACD1F9F8-FF06-444E-9210-790428463D17}" type="presOf" srcId="{F92151E1-F6BF-4D22-A6C6-3FF8DB6BC6E5}" destId="{6F2769DE-FF64-4CD8-B020-68B99637102E}" srcOrd="0" destOrd="0" presId="urn:microsoft.com/office/officeart/2018/2/layout/IconCircleList"/>
    <dgm:cxn modelId="{64DC9BFF-C31E-4538-9566-94955CC6808E}" type="presOf" srcId="{2D2258C1-EDF7-466C-89F9-0F7E6DECF892}" destId="{1229692F-E5C0-4966-8F6E-708913675EC9}" srcOrd="0" destOrd="0" presId="urn:microsoft.com/office/officeart/2018/2/layout/IconCircleList"/>
    <dgm:cxn modelId="{1FA02575-AD7C-4E08-8BFB-54A8DADB0AB3}" type="presParOf" srcId="{A8D3769E-13F0-4AAA-B982-06AD5234DDB4}" destId="{FD906EC8-0B73-48E3-A0DC-08E88FD661D6}" srcOrd="0" destOrd="0" presId="urn:microsoft.com/office/officeart/2018/2/layout/IconCircleList"/>
    <dgm:cxn modelId="{545215E0-311D-4B67-B953-F772339A6A21}" type="presParOf" srcId="{FD906EC8-0B73-48E3-A0DC-08E88FD661D6}" destId="{9BC3C69D-90EF-48B6-BB03-F12759BD067B}" srcOrd="0" destOrd="0" presId="urn:microsoft.com/office/officeart/2018/2/layout/IconCircleList"/>
    <dgm:cxn modelId="{D3D6651A-D0B6-4674-9FCE-C4FFC3A478A0}" type="presParOf" srcId="{9BC3C69D-90EF-48B6-BB03-F12759BD067B}" destId="{CB00456A-C79B-4B8B-839D-9F04C2C7A31F}" srcOrd="0" destOrd="0" presId="urn:microsoft.com/office/officeart/2018/2/layout/IconCircleList"/>
    <dgm:cxn modelId="{E48B0352-E031-4A67-A4EC-B6B1520EE624}" type="presParOf" srcId="{9BC3C69D-90EF-48B6-BB03-F12759BD067B}" destId="{AFE299C0-049F-48BE-98B2-4053150C8B60}" srcOrd="1" destOrd="0" presId="urn:microsoft.com/office/officeart/2018/2/layout/IconCircleList"/>
    <dgm:cxn modelId="{4D723909-8DB6-44F3-B44D-4A7AC65F45FE}" type="presParOf" srcId="{9BC3C69D-90EF-48B6-BB03-F12759BD067B}" destId="{5FE037A1-866B-4254-9FB8-689222359973}" srcOrd="2" destOrd="0" presId="urn:microsoft.com/office/officeart/2018/2/layout/IconCircleList"/>
    <dgm:cxn modelId="{7F960827-5BA8-43BF-960E-A7A494C4A426}" type="presParOf" srcId="{9BC3C69D-90EF-48B6-BB03-F12759BD067B}" destId="{7A411723-7235-4F1B-BB02-DF86BC7CBEED}" srcOrd="3" destOrd="0" presId="urn:microsoft.com/office/officeart/2018/2/layout/IconCircleList"/>
    <dgm:cxn modelId="{B1937C82-115C-41B2-B749-64B7A3A82521}" type="presParOf" srcId="{FD906EC8-0B73-48E3-A0DC-08E88FD661D6}" destId="{6F2769DE-FF64-4CD8-B020-68B99637102E}" srcOrd="1" destOrd="0" presId="urn:microsoft.com/office/officeart/2018/2/layout/IconCircleList"/>
    <dgm:cxn modelId="{91930E66-D5D9-49BC-8E76-D3F367EC2D5A}" type="presParOf" srcId="{FD906EC8-0B73-48E3-A0DC-08E88FD661D6}" destId="{42224951-3A14-446D-9F79-021B2E9AE434}" srcOrd="2" destOrd="0" presId="urn:microsoft.com/office/officeart/2018/2/layout/IconCircleList"/>
    <dgm:cxn modelId="{75F5982D-8AD1-43A6-A13D-9C8772271FF1}" type="presParOf" srcId="{42224951-3A14-446D-9F79-021B2E9AE434}" destId="{3719F97E-5289-48E6-9A93-6965A8D0E974}" srcOrd="0" destOrd="0" presId="urn:microsoft.com/office/officeart/2018/2/layout/IconCircleList"/>
    <dgm:cxn modelId="{2FC56BBC-2B15-4342-855B-891587821B28}" type="presParOf" srcId="{42224951-3A14-446D-9F79-021B2E9AE434}" destId="{30B85727-36DC-41AE-AEEA-6BCDBE482C65}" srcOrd="1" destOrd="0" presId="urn:microsoft.com/office/officeart/2018/2/layout/IconCircleList"/>
    <dgm:cxn modelId="{336DA202-686A-4F80-84B1-93D6E3A99D8E}" type="presParOf" srcId="{42224951-3A14-446D-9F79-021B2E9AE434}" destId="{0C29B09E-9C35-4367-9D97-06BDC6C9836E}" srcOrd="2" destOrd="0" presId="urn:microsoft.com/office/officeart/2018/2/layout/IconCircleList"/>
    <dgm:cxn modelId="{C3E6F039-C1D5-452A-9D7A-0489C7C72F1E}" type="presParOf" srcId="{42224951-3A14-446D-9F79-021B2E9AE434}" destId="{92EC8FC1-3E24-4051-BA4D-8DE931F2B57B}" srcOrd="3" destOrd="0" presId="urn:microsoft.com/office/officeart/2018/2/layout/IconCircleList"/>
    <dgm:cxn modelId="{3880015C-EC13-477E-8F1F-963D40AB6927}" type="presParOf" srcId="{FD906EC8-0B73-48E3-A0DC-08E88FD661D6}" destId="{C39DF3A4-7E1F-46DC-95D7-70DC271B1565}" srcOrd="3" destOrd="0" presId="urn:microsoft.com/office/officeart/2018/2/layout/IconCircleList"/>
    <dgm:cxn modelId="{5068377A-39B6-4310-903A-4C79935FD33C}" type="presParOf" srcId="{FD906EC8-0B73-48E3-A0DC-08E88FD661D6}" destId="{A7ED4951-C2A3-4CF3-8852-280D91207DD5}" srcOrd="4" destOrd="0" presId="urn:microsoft.com/office/officeart/2018/2/layout/IconCircleList"/>
    <dgm:cxn modelId="{EC51AB13-9E90-4523-BE8B-5BB07BC265E8}" type="presParOf" srcId="{A7ED4951-C2A3-4CF3-8852-280D91207DD5}" destId="{84088BA9-9480-499A-A63D-6792849E3FAC}" srcOrd="0" destOrd="0" presId="urn:microsoft.com/office/officeart/2018/2/layout/IconCircleList"/>
    <dgm:cxn modelId="{546ED9A5-A306-495C-A860-55F281A24C6B}" type="presParOf" srcId="{A7ED4951-C2A3-4CF3-8852-280D91207DD5}" destId="{F248A553-C498-42BE-A765-685A6E4493F2}" srcOrd="1" destOrd="0" presId="urn:microsoft.com/office/officeart/2018/2/layout/IconCircleList"/>
    <dgm:cxn modelId="{6EB3E0D6-4BCF-4E5D-9A99-C1328134D62E}" type="presParOf" srcId="{A7ED4951-C2A3-4CF3-8852-280D91207DD5}" destId="{96681760-AED2-489E-AFD0-019150917A5C}" srcOrd="2" destOrd="0" presId="urn:microsoft.com/office/officeart/2018/2/layout/IconCircleList"/>
    <dgm:cxn modelId="{253793F8-660F-4A44-B8A5-A8D7435914B8}" type="presParOf" srcId="{A7ED4951-C2A3-4CF3-8852-280D91207DD5}" destId="{A69FE956-A9E0-4484-B13E-4868EF087EE1}" srcOrd="3" destOrd="0" presId="urn:microsoft.com/office/officeart/2018/2/layout/IconCircleList"/>
    <dgm:cxn modelId="{1184BB6A-8726-4929-8C85-ED84E5F37AF8}" type="presParOf" srcId="{FD906EC8-0B73-48E3-A0DC-08E88FD661D6}" destId="{E2E610D3-CEB4-4B25-8B38-73D7E8A3FC9B}" srcOrd="5" destOrd="0" presId="urn:microsoft.com/office/officeart/2018/2/layout/IconCircleList"/>
    <dgm:cxn modelId="{96075DE0-6E1E-4379-9492-31F4F895CF99}" type="presParOf" srcId="{FD906EC8-0B73-48E3-A0DC-08E88FD661D6}" destId="{08A7F036-29A1-4A99-9F9D-23A2841D5CE8}" srcOrd="6" destOrd="0" presId="urn:microsoft.com/office/officeart/2018/2/layout/IconCircleList"/>
    <dgm:cxn modelId="{8EED5699-4113-40B6-8FDF-00D16402E893}" type="presParOf" srcId="{08A7F036-29A1-4A99-9F9D-23A2841D5CE8}" destId="{9F31AFB6-62C2-4F9E-A5E0-A61E57A54A9B}" srcOrd="0" destOrd="0" presId="urn:microsoft.com/office/officeart/2018/2/layout/IconCircleList"/>
    <dgm:cxn modelId="{75A13029-D5C9-47F5-ACDA-1643575F31B6}" type="presParOf" srcId="{08A7F036-29A1-4A99-9F9D-23A2841D5CE8}" destId="{FE414828-6BF7-4FEF-BFBE-D3684073EB96}" srcOrd="1" destOrd="0" presId="urn:microsoft.com/office/officeart/2018/2/layout/IconCircleList"/>
    <dgm:cxn modelId="{20FD4205-6FC2-4981-A577-2F997BEADF04}" type="presParOf" srcId="{08A7F036-29A1-4A99-9F9D-23A2841D5CE8}" destId="{A7F50811-0EC7-4E1C-8A12-D892822B7FDC}" srcOrd="2" destOrd="0" presId="urn:microsoft.com/office/officeart/2018/2/layout/IconCircleList"/>
    <dgm:cxn modelId="{D3C58AC6-80C3-4EC9-9B7A-9843D7566EBC}" type="presParOf" srcId="{08A7F036-29A1-4A99-9F9D-23A2841D5CE8}" destId="{0148127F-DD05-4DB3-8C38-44B9F3CEEE82}" srcOrd="3" destOrd="0" presId="urn:microsoft.com/office/officeart/2018/2/layout/IconCircleList"/>
    <dgm:cxn modelId="{53EAFC60-3838-4C2C-93E9-1E3EF3A45469}" type="presParOf" srcId="{FD906EC8-0B73-48E3-A0DC-08E88FD661D6}" destId="{76EAC9A0-77AB-4B9D-BEFB-6555EC30BF03}" srcOrd="7" destOrd="0" presId="urn:microsoft.com/office/officeart/2018/2/layout/IconCircleList"/>
    <dgm:cxn modelId="{8603A14D-4EE1-4922-B8D0-F73D0FF51F6A}" type="presParOf" srcId="{FD906EC8-0B73-48E3-A0DC-08E88FD661D6}" destId="{DBE9B6D5-209C-423A-8FCA-991314DD0430}" srcOrd="8" destOrd="0" presId="urn:microsoft.com/office/officeart/2018/2/layout/IconCircleList"/>
    <dgm:cxn modelId="{28D6077E-8E03-45E6-BAA1-2220D5C2C0AF}" type="presParOf" srcId="{DBE9B6D5-209C-423A-8FCA-991314DD0430}" destId="{4550E5BD-D174-4441-BCFF-E7F1E90106A6}" srcOrd="0" destOrd="0" presId="urn:microsoft.com/office/officeart/2018/2/layout/IconCircleList"/>
    <dgm:cxn modelId="{94873867-088B-4AA1-8C41-A743A5AFA636}" type="presParOf" srcId="{DBE9B6D5-209C-423A-8FCA-991314DD0430}" destId="{4CD7FB48-8C4B-452F-9802-78D3085259D4}" srcOrd="1" destOrd="0" presId="urn:microsoft.com/office/officeart/2018/2/layout/IconCircleList"/>
    <dgm:cxn modelId="{2B48CEE6-2A26-49E4-8DB4-AFE16741CD65}" type="presParOf" srcId="{DBE9B6D5-209C-423A-8FCA-991314DD0430}" destId="{985A4158-2E6F-450D-9629-9FC528EE62C0}" srcOrd="2" destOrd="0" presId="urn:microsoft.com/office/officeart/2018/2/layout/IconCircleList"/>
    <dgm:cxn modelId="{9B8B87BA-947F-40E7-9508-19B220503CD4}" type="presParOf" srcId="{DBE9B6D5-209C-423A-8FCA-991314DD0430}" destId="{2DF5BD01-2327-428C-826D-274151530936}" srcOrd="3" destOrd="0" presId="urn:microsoft.com/office/officeart/2018/2/layout/IconCircleList"/>
    <dgm:cxn modelId="{A6E64C71-5C06-4A7F-BEC0-7F181C5E4AF0}" type="presParOf" srcId="{FD906EC8-0B73-48E3-A0DC-08E88FD661D6}" destId="{DE437639-63A9-48F4-8140-443ABC966B5C}" srcOrd="9" destOrd="0" presId="urn:microsoft.com/office/officeart/2018/2/layout/IconCircleList"/>
    <dgm:cxn modelId="{A1A8468C-A5C7-4DBF-8DE6-E847854E73FB}" type="presParOf" srcId="{FD906EC8-0B73-48E3-A0DC-08E88FD661D6}" destId="{0BBAE50F-307E-4523-BD99-3774556E72CB}" srcOrd="10" destOrd="0" presId="urn:microsoft.com/office/officeart/2018/2/layout/IconCircleList"/>
    <dgm:cxn modelId="{763FE808-D75E-4855-9416-7C71654509A6}" type="presParOf" srcId="{0BBAE50F-307E-4523-BD99-3774556E72CB}" destId="{E54BA675-908B-4EB2-B86A-85D19D4754F1}" srcOrd="0" destOrd="0" presId="urn:microsoft.com/office/officeart/2018/2/layout/IconCircleList"/>
    <dgm:cxn modelId="{F124473D-46BF-4AA5-AC0E-67C00EE77498}" type="presParOf" srcId="{0BBAE50F-307E-4523-BD99-3774556E72CB}" destId="{1850EA25-A86F-4340-B109-6564070DFEDF}" srcOrd="1" destOrd="0" presId="urn:microsoft.com/office/officeart/2018/2/layout/IconCircleList"/>
    <dgm:cxn modelId="{FFFCAF4C-33C8-4CE7-97F6-E8D06A16551A}" type="presParOf" srcId="{0BBAE50F-307E-4523-BD99-3774556E72CB}" destId="{A4AF2986-9B8F-43D7-92A2-ECDB68C0F268}" srcOrd="2" destOrd="0" presId="urn:microsoft.com/office/officeart/2018/2/layout/IconCircleList"/>
    <dgm:cxn modelId="{78C4E611-9B6B-4028-B688-9C29BDB42E87}" type="presParOf" srcId="{0BBAE50F-307E-4523-BD99-3774556E72CB}" destId="{264A9BFA-AD29-47E2-BF2B-3D0EB51CA525}" srcOrd="3" destOrd="0" presId="urn:microsoft.com/office/officeart/2018/2/layout/IconCircleList"/>
    <dgm:cxn modelId="{91D61FA9-6D51-4EFB-BEBC-8A6BB15A00F8}" type="presParOf" srcId="{FD906EC8-0B73-48E3-A0DC-08E88FD661D6}" destId="{1229692F-E5C0-4966-8F6E-708913675EC9}" srcOrd="11" destOrd="0" presId="urn:microsoft.com/office/officeart/2018/2/layout/IconCircleList"/>
    <dgm:cxn modelId="{11BD3936-E0C2-462A-9E79-02359BDE51F2}" type="presParOf" srcId="{FD906EC8-0B73-48E3-A0DC-08E88FD661D6}" destId="{479AB5E7-194E-45D9-93F1-3EBFFF3B41E3}" srcOrd="12" destOrd="0" presId="urn:microsoft.com/office/officeart/2018/2/layout/IconCircleList"/>
    <dgm:cxn modelId="{429BD0F7-9681-440C-AE5A-A1EA5AE499C9}" type="presParOf" srcId="{479AB5E7-194E-45D9-93F1-3EBFFF3B41E3}" destId="{1B33ED36-DBFB-4EBF-8C25-2205C911FD68}" srcOrd="0" destOrd="0" presId="urn:microsoft.com/office/officeart/2018/2/layout/IconCircleList"/>
    <dgm:cxn modelId="{60B3A0B7-93E1-4940-80A7-CA519BA3085A}" type="presParOf" srcId="{479AB5E7-194E-45D9-93F1-3EBFFF3B41E3}" destId="{9C5E42BD-7EBA-4023-90F8-740159253A2E}" srcOrd="1" destOrd="0" presId="urn:microsoft.com/office/officeart/2018/2/layout/IconCircleList"/>
    <dgm:cxn modelId="{14E7306C-259F-4EC9-BAA6-2F964EB668AA}" type="presParOf" srcId="{479AB5E7-194E-45D9-93F1-3EBFFF3B41E3}" destId="{58FD9841-DD51-4444-B4CA-7F5E8B0467EE}" srcOrd="2" destOrd="0" presId="urn:microsoft.com/office/officeart/2018/2/layout/IconCircleList"/>
    <dgm:cxn modelId="{10D7445E-AE9D-432E-AC82-A55A8F58C7E8}" type="presParOf" srcId="{479AB5E7-194E-45D9-93F1-3EBFFF3B41E3}" destId="{DA185BF7-049D-49C5-9119-E26783660380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6D78E4-4310-44AF-8E0C-D5C5F5D8A86F}">
      <dsp:nvSpPr>
        <dsp:cNvPr id="0" name=""/>
        <dsp:cNvSpPr/>
      </dsp:nvSpPr>
      <dsp:spPr>
        <a:xfrm>
          <a:off x="0" y="1253"/>
          <a:ext cx="721360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328FC40-F9DF-45A6-ADDD-2FBB86D9B782}">
      <dsp:nvSpPr>
        <dsp:cNvPr id="0" name=""/>
        <dsp:cNvSpPr/>
      </dsp:nvSpPr>
      <dsp:spPr>
        <a:xfrm>
          <a:off x="0" y="1253"/>
          <a:ext cx="7213600" cy="10628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All users pay the same price – no discounts.  Departments or schools may provide subsidies to users.</a:t>
          </a:r>
        </a:p>
      </dsp:txBody>
      <dsp:txXfrm>
        <a:off x="0" y="1253"/>
        <a:ext cx="7213600" cy="1062851"/>
      </dsp:txXfrm>
    </dsp:sp>
    <dsp:sp modelId="{F4211777-B1AE-4C76-90E0-1B1E46687017}">
      <dsp:nvSpPr>
        <dsp:cNvPr id="0" name=""/>
        <dsp:cNvSpPr/>
      </dsp:nvSpPr>
      <dsp:spPr>
        <a:xfrm>
          <a:off x="0" y="1064105"/>
          <a:ext cx="721360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CDA9685-C5E8-4B9F-804F-BD6928008CF1}">
      <dsp:nvSpPr>
        <dsp:cNvPr id="0" name=""/>
        <dsp:cNvSpPr/>
      </dsp:nvSpPr>
      <dsp:spPr>
        <a:xfrm>
          <a:off x="0" y="1064105"/>
          <a:ext cx="7206555" cy="11711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Designed to “break even” financially – can’t make money by providing services to BU researchers.</a:t>
          </a:r>
        </a:p>
      </dsp:txBody>
      <dsp:txXfrm>
        <a:off x="0" y="1064105"/>
        <a:ext cx="7206555" cy="1171103"/>
      </dsp:txXfrm>
    </dsp:sp>
    <dsp:sp modelId="{ECD59269-DD63-41A4-88EA-129278BB7759}">
      <dsp:nvSpPr>
        <dsp:cNvPr id="0" name=""/>
        <dsp:cNvSpPr/>
      </dsp:nvSpPr>
      <dsp:spPr>
        <a:xfrm>
          <a:off x="0" y="2235208"/>
          <a:ext cx="721360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5F5158E-8842-4205-A36A-5B8407E2D64A}">
      <dsp:nvSpPr>
        <dsp:cNvPr id="0" name=""/>
        <dsp:cNvSpPr/>
      </dsp:nvSpPr>
      <dsp:spPr>
        <a:xfrm>
          <a:off x="0" y="2235208"/>
          <a:ext cx="7213600" cy="10628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Can provide services externally under BU “Fee for Service” policy.</a:t>
          </a:r>
          <a:endParaRPr lang="en-US" sz="2400" kern="1200" dirty="0"/>
        </a:p>
      </dsp:txBody>
      <dsp:txXfrm>
        <a:off x="0" y="2235208"/>
        <a:ext cx="7213600" cy="1062851"/>
      </dsp:txXfrm>
    </dsp:sp>
    <dsp:sp modelId="{C2633996-92F0-4D55-AB13-D3F822392D1A}">
      <dsp:nvSpPr>
        <dsp:cNvPr id="0" name=""/>
        <dsp:cNvSpPr/>
      </dsp:nvSpPr>
      <dsp:spPr>
        <a:xfrm>
          <a:off x="0" y="3298060"/>
          <a:ext cx="721360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C9AD26E-9A70-4530-BCF9-0D5936F77838}">
      <dsp:nvSpPr>
        <dsp:cNvPr id="0" name=""/>
        <dsp:cNvSpPr/>
      </dsp:nvSpPr>
      <dsp:spPr>
        <a:xfrm>
          <a:off x="0" y="3298060"/>
          <a:ext cx="7213600" cy="10628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May need to be subsidized.</a:t>
          </a:r>
        </a:p>
      </dsp:txBody>
      <dsp:txXfrm>
        <a:off x="0" y="3298060"/>
        <a:ext cx="7213600" cy="10628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003917-0B77-4B79-B92F-E83C756C45C3}">
      <dsp:nvSpPr>
        <dsp:cNvPr id="0" name=""/>
        <dsp:cNvSpPr/>
      </dsp:nvSpPr>
      <dsp:spPr>
        <a:xfrm>
          <a:off x="0" y="476"/>
          <a:ext cx="573964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F33E10-5EE4-444A-B981-B39670B9D8E5}">
      <dsp:nvSpPr>
        <dsp:cNvPr id="0" name=""/>
        <dsp:cNvSpPr/>
      </dsp:nvSpPr>
      <dsp:spPr>
        <a:xfrm>
          <a:off x="0" y="476"/>
          <a:ext cx="5739640" cy="7804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Calculate costs by species</a:t>
          </a:r>
        </a:p>
      </dsp:txBody>
      <dsp:txXfrm>
        <a:off x="0" y="476"/>
        <a:ext cx="5739640" cy="780460"/>
      </dsp:txXfrm>
    </dsp:sp>
    <dsp:sp modelId="{267E6DAF-0C40-4140-8565-DA16022DB810}">
      <dsp:nvSpPr>
        <dsp:cNvPr id="0" name=""/>
        <dsp:cNvSpPr/>
      </dsp:nvSpPr>
      <dsp:spPr>
        <a:xfrm>
          <a:off x="0" y="780936"/>
          <a:ext cx="573964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C63271-C01F-42B4-9706-7C2E7CA24911}">
      <dsp:nvSpPr>
        <dsp:cNvPr id="0" name=""/>
        <dsp:cNvSpPr/>
      </dsp:nvSpPr>
      <dsp:spPr>
        <a:xfrm>
          <a:off x="0" y="780936"/>
          <a:ext cx="5739640" cy="7804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Include space costs for housing rooms (not procedural space)</a:t>
          </a:r>
        </a:p>
      </dsp:txBody>
      <dsp:txXfrm>
        <a:off x="0" y="780936"/>
        <a:ext cx="5739640" cy="780460"/>
      </dsp:txXfrm>
    </dsp:sp>
    <dsp:sp modelId="{72A17576-31FB-4A7E-B0D5-A5986AD08332}">
      <dsp:nvSpPr>
        <dsp:cNvPr id="0" name=""/>
        <dsp:cNvSpPr/>
      </dsp:nvSpPr>
      <dsp:spPr>
        <a:xfrm>
          <a:off x="0" y="1561396"/>
          <a:ext cx="573964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8771EC-DAD9-46B3-864E-69E93714F315}">
      <dsp:nvSpPr>
        <dsp:cNvPr id="0" name=""/>
        <dsp:cNvSpPr/>
      </dsp:nvSpPr>
      <dsp:spPr>
        <a:xfrm>
          <a:off x="0" y="1561396"/>
          <a:ext cx="5739640" cy="7804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Operated independently (not part of school/college)</a:t>
          </a:r>
        </a:p>
      </dsp:txBody>
      <dsp:txXfrm>
        <a:off x="0" y="1561396"/>
        <a:ext cx="5739640" cy="780460"/>
      </dsp:txXfrm>
    </dsp:sp>
    <dsp:sp modelId="{3CA8181D-E621-485B-A455-FACFEE3156B3}">
      <dsp:nvSpPr>
        <dsp:cNvPr id="0" name=""/>
        <dsp:cNvSpPr/>
      </dsp:nvSpPr>
      <dsp:spPr>
        <a:xfrm>
          <a:off x="0" y="2341857"/>
          <a:ext cx="573964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B7320A-2A4A-4F86-83CA-45DF53527079}">
      <dsp:nvSpPr>
        <dsp:cNvPr id="0" name=""/>
        <dsp:cNvSpPr/>
      </dsp:nvSpPr>
      <dsp:spPr>
        <a:xfrm>
          <a:off x="0" y="2341857"/>
          <a:ext cx="5739640" cy="7804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Heavily regulated</a:t>
          </a:r>
        </a:p>
      </dsp:txBody>
      <dsp:txXfrm>
        <a:off x="0" y="2341857"/>
        <a:ext cx="5739640" cy="780460"/>
      </dsp:txXfrm>
    </dsp:sp>
    <dsp:sp modelId="{B04301F1-8986-4E74-9E6B-8E6E226FD0CA}">
      <dsp:nvSpPr>
        <dsp:cNvPr id="0" name=""/>
        <dsp:cNvSpPr/>
      </dsp:nvSpPr>
      <dsp:spPr>
        <a:xfrm>
          <a:off x="0" y="3122317"/>
          <a:ext cx="573964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CE7B3D-7BA8-47AF-A5E8-7FA2F7922648}">
      <dsp:nvSpPr>
        <dsp:cNvPr id="0" name=""/>
        <dsp:cNvSpPr/>
      </dsp:nvSpPr>
      <dsp:spPr>
        <a:xfrm>
          <a:off x="0" y="3122317"/>
          <a:ext cx="5739640" cy="7804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Heavily subsidized (direct &amp; indirect)</a:t>
          </a:r>
        </a:p>
      </dsp:txBody>
      <dsp:txXfrm>
        <a:off x="0" y="3122317"/>
        <a:ext cx="5739640" cy="7804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7A3C5F-66EC-4DB8-B6ED-0E64FFCCB0C3}">
      <dsp:nvSpPr>
        <dsp:cNvPr id="0" name=""/>
        <dsp:cNvSpPr/>
      </dsp:nvSpPr>
      <dsp:spPr>
        <a:xfrm>
          <a:off x="0" y="598"/>
          <a:ext cx="7533551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27023F-AC3D-46FB-AB67-D02A304B5CA7}">
      <dsp:nvSpPr>
        <dsp:cNvPr id="0" name=""/>
        <dsp:cNvSpPr/>
      </dsp:nvSpPr>
      <dsp:spPr>
        <a:xfrm>
          <a:off x="0" y="598"/>
          <a:ext cx="7533551" cy="9796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Rates must be reviewed at least biennially (generally annually at BU).</a:t>
          </a:r>
        </a:p>
      </dsp:txBody>
      <dsp:txXfrm>
        <a:off x="0" y="598"/>
        <a:ext cx="7533551" cy="979686"/>
      </dsp:txXfrm>
    </dsp:sp>
    <dsp:sp modelId="{82CCAD2B-279D-4514-BC5C-71594BFE11D7}">
      <dsp:nvSpPr>
        <dsp:cNvPr id="0" name=""/>
        <dsp:cNvSpPr/>
      </dsp:nvSpPr>
      <dsp:spPr>
        <a:xfrm>
          <a:off x="0" y="980284"/>
          <a:ext cx="7533551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3DDAFA-F60A-4711-ABE7-07C1D73837D6}">
      <dsp:nvSpPr>
        <dsp:cNvPr id="0" name=""/>
        <dsp:cNvSpPr/>
      </dsp:nvSpPr>
      <dsp:spPr>
        <a:xfrm>
          <a:off x="0" y="980284"/>
          <a:ext cx="7533551" cy="9796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Meet with business staff and service center director for each core facility as needed.</a:t>
          </a:r>
        </a:p>
      </dsp:txBody>
      <dsp:txXfrm>
        <a:off x="0" y="980284"/>
        <a:ext cx="7533551" cy="979686"/>
      </dsp:txXfrm>
    </dsp:sp>
    <dsp:sp modelId="{1729A63D-B363-4704-B12E-AD8C4AC0CDD9}">
      <dsp:nvSpPr>
        <dsp:cNvPr id="0" name=""/>
        <dsp:cNvSpPr/>
      </dsp:nvSpPr>
      <dsp:spPr>
        <a:xfrm>
          <a:off x="0" y="1959971"/>
          <a:ext cx="7533551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F1CE3C-1E35-4268-BF83-156171B85CD4}">
      <dsp:nvSpPr>
        <dsp:cNvPr id="0" name=""/>
        <dsp:cNvSpPr/>
      </dsp:nvSpPr>
      <dsp:spPr>
        <a:xfrm>
          <a:off x="0" y="1959971"/>
          <a:ext cx="7533551" cy="9796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Benchmark rates (compare with area facilities) for reasonableness and to analyze if subsidies may be required.</a:t>
          </a:r>
        </a:p>
      </dsp:txBody>
      <dsp:txXfrm>
        <a:off x="0" y="1959971"/>
        <a:ext cx="7533551" cy="979686"/>
      </dsp:txXfrm>
    </dsp:sp>
    <dsp:sp modelId="{5EB1EEB1-9E60-4420-A440-10EA2C4A76EF}">
      <dsp:nvSpPr>
        <dsp:cNvPr id="0" name=""/>
        <dsp:cNvSpPr/>
      </dsp:nvSpPr>
      <dsp:spPr>
        <a:xfrm>
          <a:off x="0" y="2939658"/>
          <a:ext cx="7533551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7904C8-F4EF-4F15-B84B-2A8741EE33B3}">
      <dsp:nvSpPr>
        <dsp:cNvPr id="0" name=""/>
        <dsp:cNvSpPr/>
      </dsp:nvSpPr>
      <dsp:spPr>
        <a:xfrm>
          <a:off x="0" y="2939658"/>
          <a:ext cx="7533551" cy="9796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Monitor financial activity to review for variance from plan, surplus/deficit issues, and compliance matters. </a:t>
          </a:r>
        </a:p>
      </dsp:txBody>
      <dsp:txXfrm>
        <a:off x="0" y="2939658"/>
        <a:ext cx="7533551" cy="979686"/>
      </dsp:txXfrm>
    </dsp:sp>
    <dsp:sp modelId="{7985B7AF-0F56-428E-B2A2-3B04551B5CD6}">
      <dsp:nvSpPr>
        <dsp:cNvPr id="0" name=""/>
        <dsp:cNvSpPr/>
      </dsp:nvSpPr>
      <dsp:spPr>
        <a:xfrm>
          <a:off x="0" y="3919345"/>
          <a:ext cx="7533551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3363D1-863E-41CD-9B47-2FF50F4F31EA}">
      <dsp:nvSpPr>
        <dsp:cNvPr id="0" name=""/>
        <dsp:cNvSpPr/>
      </dsp:nvSpPr>
      <dsp:spPr>
        <a:xfrm>
          <a:off x="0" y="3919345"/>
          <a:ext cx="7533551" cy="9796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Internal Audit may select a center for review.</a:t>
          </a:r>
        </a:p>
      </dsp:txBody>
      <dsp:txXfrm>
        <a:off x="0" y="3919345"/>
        <a:ext cx="7533551" cy="97968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07DB88-FA77-4080-9789-05723276F223}">
      <dsp:nvSpPr>
        <dsp:cNvPr id="0" name=""/>
        <dsp:cNvSpPr/>
      </dsp:nvSpPr>
      <dsp:spPr>
        <a:xfrm>
          <a:off x="0" y="2377"/>
          <a:ext cx="7061201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810834-571E-418D-AA1A-08165434DDE3}">
      <dsp:nvSpPr>
        <dsp:cNvPr id="0" name=""/>
        <dsp:cNvSpPr/>
      </dsp:nvSpPr>
      <dsp:spPr>
        <a:xfrm>
          <a:off x="0" y="0"/>
          <a:ext cx="7061201" cy="8107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All services must be invoiced to user.</a:t>
          </a:r>
        </a:p>
      </dsp:txBody>
      <dsp:txXfrm>
        <a:off x="0" y="0"/>
        <a:ext cx="7061201" cy="810722"/>
      </dsp:txXfrm>
    </dsp:sp>
    <dsp:sp modelId="{1380BC5F-888E-4999-927F-3535CE5D5336}">
      <dsp:nvSpPr>
        <dsp:cNvPr id="0" name=""/>
        <dsp:cNvSpPr/>
      </dsp:nvSpPr>
      <dsp:spPr>
        <a:xfrm>
          <a:off x="0" y="813099"/>
          <a:ext cx="7061201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334364-9E1B-43F7-A102-B051CE9AE24E}">
      <dsp:nvSpPr>
        <dsp:cNvPr id="0" name=""/>
        <dsp:cNvSpPr/>
      </dsp:nvSpPr>
      <dsp:spPr>
        <a:xfrm>
          <a:off x="0" y="813099"/>
          <a:ext cx="7061201" cy="8107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Best Practice from a Department Standpoint</a:t>
          </a:r>
        </a:p>
      </dsp:txBody>
      <dsp:txXfrm>
        <a:off x="0" y="813099"/>
        <a:ext cx="7061201" cy="810722"/>
      </dsp:txXfrm>
    </dsp:sp>
    <dsp:sp modelId="{9D9C182F-73E3-428D-BF8A-2AB153F00F7F}">
      <dsp:nvSpPr>
        <dsp:cNvPr id="0" name=""/>
        <dsp:cNvSpPr/>
      </dsp:nvSpPr>
      <dsp:spPr>
        <a:xfrm>
          <a:off x="0" y="1623821"/>
          <a:ext cx="7061201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C12BDE-E20B-43D8-8C35-673355D478D5}">
      <dsp:nvSpPr>
        <dsp:cNvPr id="0" name=""/>
        <dsp:cNvSpPr/>
      </dsp:nvSpPr>
      <dsp:spPr>
        <a:xfrm>
          <a:off x="0" y="1623821"/>
          <a:ext cx="7061201" cy="8107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/>
            <a:t>iLabs</a:t>
          </a:r>
          <a:endParaRPr lang="en-US" sz="2700" kern="1200" dirty="0"/>
        </a:p>
      </dsp:txBody>
      <dsp:txXfrm>
        <a:off x="0" y="1623821"/>
        <a:ext cx="7061201" cy="810722"/>
      </dsp:txXfrm>
    </dsp:sp>
    <dsp:sp modelId="{C9457952-780C-4D6B-8B70-03688DF93991}">
      <dsp:nvSpPr>
        <dsp:cNvPr id="0" name=""/>
        <dsp:cNvSpPr/>
      </dsp:nvSpPr>
      <dsp:spPr>
        <a:xfrm>
          <a:off x="0" y="2434543"/>
          <a:ext cx="7061201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0C4677-FF38-464B-BC61-D3F5A4A85B6B}">
      <dsp:nvSpPr>
        <dsp:cNvPr id="0" name=""/>
        <dsp:cNvSpPr/>
      </dsp:nvSpPr>
      <dsp:spPr>
        <a:xfrm>
          <a:off x="0" y="2434543"/>
          <a:ext cx="7061201" cy="8107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Billing Cycles</a:t>
          </a:r>
        </a:p>
      </dsp:txBody>
      <dsp:txXfrm>
        <a:off x="0" y="2434543"/>
        <a:ext cx="7061201" cy="810722"/>
      </dsp:txXfrm>
    </dsp:sp>
    <dsp:sp modelId="{A5A814AA-49AE-4510-BFF1-5EF980D3292F}">
      <dsp:nvSpPr>
        <dsp:cNvPr id="0" name=""/>
        <dsp:cNvSpPr/>
      </dsp:nvSpPr>
      <dsp:spPr>
        <a:xfrm>
          <a:off x="0" y="3245265"/>
          <a:ext cx="7061201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830E71-DC67-4D6D-A70F-792166D534C4}">
      <dsp:nvSpPr>
        <dsp:cNvPr id="0" name=""/>
        <dsp:cNvSpPr/>
      </dsp:nvSpPr>
      <dsp:spPr>
        <a:xfrm>
          <a:off x="0" y="3245265"/>
          <a:ext cx="7061201" cy="8107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ISRs</a:t>
          </a:r>
        </a:p>
      </dsp:txBody>
      <dsp:txXfrm>
        <a:off x="0" y="3245265"/>
        <a:ext cx="7061201" cy="810722"/>
      </dsp:txXfrm>
    </dsp:sp>
    <dsp:sp modelId="{86094C0D-4F23-4BFB-B976-1777FB3365F8}">
      <dsp:nvSpPr>
        <dsp:cNvPr id="0" name=""/>
        <dsp:cNvSpPr/>
      </dsp:nvSpPr>
      <dsp:spPr>
        <a:xfrm>
          <a:off x="0" y="4055987"/>
          <a:ext cx="7061201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3D6498-99CF-4BEC-9B70-C7D973772034}">
      <dsp:nvSpPr>
        <dsp:cNvPr id="0" name=""/>
        <dsp:cNvSpPr/>
      </dsp:nvSpPr>
      <dsp:spPr>
        <a:xfrm>
          <a:off x="0" y="4055987"/>
          <a:ext cx="7061201" cy="8107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Bill through MR / SAP for External Users</a:t>
          </a:r>
          <a:endParaRPr lang="en-US" sz="2700" kern="1200" dirty="0"/>
        </a:p>
      </dsp:txBody>
      <dsp:txXfrm>
        <a:off x="0" y="4055987"/>
        <a:ext cx="7061201" cy="81072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094619-FE1B-45AF-A97E-55CE435CC88A}">
      <dsp:nvSpPr>
        <dsp:cNvPr id="0" name=""/>
        <dsp:cNvSpPr/>
      </dsp:nvSpPr>
      <dsp:spPr>
        <a:xfrm>
          <a:off x="2744393" y="707996"/>
          <a:ext cx="4455904" cy="4455904"/>
        </a:xfrm>
        <a:prstGeom prst="blockArc">
          <a:avLst>
            <a:gd name="adj1" fmla="val 11880000"/>
            <a:gd name="adj2" fmla="val 16200000"/>
            <a:gd name="adj3" fmla="val 4643"/>
          </a:avLst>
        </a:prstGeom>
        <a:solidFill>
          <a:schemeClr val="accent5">
            <a:shade val="90000"/>
            <a:hueOff val="6445"/>
            <a:satOff val="11576"/>
            <a:lumOff val="739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4388A1-4645-4612-91B3-81E895215BE2}">
      <dsp:nvSpPr>
        <dsp:cNvPr id="0" name=""/>
        <dsp:cNvSpPr/>
      </dsp:nvSpPr>
      <dsp:spPr>
        <a:xfrm>
          <a:off x="2744393" y="707996"/>
          <a:ext cx="4455904" cy="4455904"/>
        </a:xfrm>
        <a:prstGeom prst="blockArc">
          <a:avLst>
            <a:gd name="adj1" fmla="val 7560000"/>
            <a:gd name="adj2" fmla="val 11880000"/>
            <a:gd name="adj3" fmla="val 4643"/>
          </a:avLst>
        </a:prstGeom>
        <a:solidFill>
          <a:schemeClr val="accent5">
            <a:shade val="90000"/>
            <a:hueOff val="4834"/>
            <a:satOff val="8682"/>
            <a:lumOff val="554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41AF21-2E2F-46BC-8DA7-1DA515CFF47E}">
      <dsp:nvSpPr>
        <dsp:cNvPr id="0" name=""/>
        <dsp:cNvSpPr/>
      </dsp:nvSpPr>
      <dsp:spPr>
        <a:xfrm>
          <a:off x="2744393" y="707996"/>
          <a:ext cx="4455904" cy="4455904"/>
        </a:xfrm>
        <a:prstGeom prst="blockArc">
          <a:avLst>
            <a:gd name="adj1" fmla="val 3240000"/>
            <a:gd name="adj2" fmla="val 7560000"/>
            <a:gd name="adj3" fmla="val 4643"/>
          </a:avLst>
        </a:prstGeom>
        <a:solidFill>
          <a:schemeClr val="accent5">
            <a:shade val="90000"/>
            <a:hueOff val="3223"/>
            <a:satOff val="5788"/>
            <a:lumOff val="369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FC69B4-57C6-4200-B000-5EB9873B4B69}">
      <dsp:nvSpPr>
        <dsp:cNvPr id="0" name=""/>
        <dsp:cNvSpPr/>
      </dsp:nvSpPr>
      <dsp:spPr>
        <a:xfrm>
          <a:off x="2744393" y="707996"/>
          <a:ext cx="4455904" cy="4455904"/>
        </a:xfrm>
        <a:prstGeom prst="blockArc">
          <a:avLst>
            <a:gd name="adj1" fmla="val 20520000"/>
            <a:gd name="adj2" fmla="val 3240000"/>
            <a:gd name="adj3" fmla="val 4643"/>
          </a:avLst>
        </a:prstGeom>
        <a:solidFill>
          <a:schemeClr val="accent5">
            <a:shade val="90000"/>
            <a:hueOff val="1611"/>
            <a:satOff val="2894"/>
            <a:lumOff val="184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CA450E-24DB-4A8A-B2A8-04B1DB19B235}">
      <dsp:nvSpPr>
        <dsp:cNvPr id="0" name=""/>
        <dsp:cNvSpPr/>
      </dsp:nvSpPr>
      <dsp:spPr>
        <a:xfrm>
          <a:off x="2800538" y="707996"/>
          <a:ext cx="4455904" cy="4455904"/>
        </a:xfrm>
        <a:prstGeom prst="blockArc">
          <a:avLst>
            <a:gd name="adj1" fmla="val 16200000"/>
            <a:gd name="adj2" fmla="val 20520000"/>
            <a:gd name="adj3" fmla="val 4643"/>
          </a:avLst>
        </a:prstGeom>
        <a:solidFill>
          <a:schemeClr val="accent5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DC2BAE-2F9B-422A-9D62-AB46A5E320DD}">
      <dsp:nvSpPr>
        <dsp:cNvPr id="0" name=""/>
        <dsp:cNvSpPr/>
      </dsp:nvSpPr>
      <dsp:spPr>
        <a:xfrm>
          <a:off x="3946105" y="1909707"/>
          <a:ext cx="2052481" cy="2052481"/>
        </a:xfrm>
        <a:prstGeom prst="ellipse">
          <a:avLst/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 err="1">
              <a:solidFill>
                <a:schemeClr val="tx1"/>
              </a:solidFill>
            </a:rPr>
            <a:t>iLabs</a:t>
          </a:r>
          <a:endParaRPr lang="en-US" sz="3600" kern="1200" dirty="0">
            <a:solidFill>
              <a:schemeClr val="tx1"/>
            </a:solidFill>
          </a:endParaRPr>
        </a:p>
      </dsp:txBody>
      <dsp:txXfrm>
        <a:off x="4246684" y="2210286"/>
        <a:ext cx="1451323" cy="1451323"/>
      </dsp:txXfrm>
    </dsp:sp>
    <dsp:sp modelId="{14B3B3AA-6BFD-407C-9C40-B789BB5A8DAF}">
      <dsp:nvSpPr>
        <dsp:cNvPr id="0" name=""/>
        <dsp:cNvSpPr/>
      </dsp:nvSpPr>
      <dsp:spPr>
        <a:xfrm>
          <a:off x="4108320" y="-40213"/>
          <a:ext cx="1728050" cy="1599864"/>
        </a:xfrm>
        <a:prstGeom prst="ellipse">
          <a:avLst/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Scheduling</a:t>
          </a:r>
        </a:p>
      </dsp:txBody>
      <dsp:txXfrm>
        <a:off x="4361387" y="194082"/>
        <a:ext cx="1221916" cy="1131274"/>
      </dsp:txXfrm>
    </dsp:sp>
    <dsp:sp modelId="{92CC0C8F-6C7F-47F0-82F8-A2E6F84B1A66}">
      <dsp:nvSpPr>
        <dsp:cNvPr id="0" name=""/>
        <dsp:cNvSpPr/>
      </dsp:nvSpPr>
      <dsp:spPr>
        <a:xfrm>
          <a:off x="6323694" y="1545088"/>
          <a:ext cx="1436737" cy="1436737"/>
        </a:xfrm>
        <a:prstGeom prst="ellipse">
          <a:avLst/>
        </a:prstGeom>
        <a:solidFill>
          <a:schemeClr val="accent5">
            <a:shade val="80000"/>
            <a:hueOff val="1623"/>
            <a:satOff val="4719"/>
            <a:lumOff val="29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Billing</a:t>
          </a:r>
        </a:p>
      </dsp:txBody>
      <dsp:txXfrm>
        <a:off x="6534099" y="1755493"/>
        <a:ext cx="1015927" cy="1015927"/>
      </dsp:txXfrm>
    </dsp:sp>
    <dsp:sp modelId="{EAC10914-7ACC-4022-A200-8D6ABDA24343}">
      <dsp:nvSpPr>
        <dsp:cNvPr id="0" name=""/>
        <dsp:cNvSpPr/>
      </dsp:nvSpPr>
      <dsp:spPr>
        <a:xfrm>
          <a:off x="5533133" y="3978186"/>
          <a:ext cx="1436737" cy="1436737"/>
        </a:xfrm>
        <a:prstGeom prst="ellipse">
          <a:avLst/>
        </a:prstGeom>
        <a:solidFill>
          <a:schemeClr val="accent5">
            <a:shade val="80000"/>
            <a:hueOff val="3246"/>
            <a:satOff val="9438"/>
            <a:lumOff val="5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Invoicing</a:t>
          </a:r>
        </a:p>
      </dsp:txBody>
      <dsp:txXfrm>
        <a:off x="5743538" y="4188591"/>
        <a:ext cx="1015927" cy="1015927"/>
      </dsp:txXfrm>
    </dsp:sp>
    <dsp:sp modelId="{C1C6CD4E-7BF1-4B14-9706-C3AECCEF27FC}">
      <dsp:nvSpPr>
        <dsp:cNvPr id="0" name=""/>
        <dsp:cNvSpPr/>
      </dsp:nvSpPr>
      <dsp:spPr>
        <a:xfrm>
          <a:off x="2974821" y="3978186"/>
          <a:ext cx="1436737" cy="1436737"/>
        </a:xfrm>
        <a:prstGeom prst="ellipse">
          <a:avLst/>
        </a:prstGeom>
        <a:solidFill>
          <a:schemeClr val="accent5">
            <a:shade val="80000"/>
            <a:hueOff val="4869"/>
            <a:satOff val="14158"/>
            <a:lumOff val="881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Other Core Needs</a:t>
          </a:r>
        </a:p>
      </dsp:txBody>
      <dsp:txXfrm>
        <a:off x="3185226" y="4188591"/>
        <a:ext cx="1015927" cy="1015927"/>
      </dsp:txXfrm>
    </dsp:sp>
    <dsp:sp modelId="{422A8EC7-A945-4FBD-8900-F12AE5EF8620}">
      <dsp:nvSpPr>
        <dsp:cNvPr id="0" name=""/>
        <dsp:cNvSpPr/>
      </dsp:nvSpPr>
      <dsp:spPr>
        <a:xfrm>
          <a:off x="2106898" y="1478466"/>
          <a:ext cx="1591459" cy="1569980"/>
        </a:xfrm>
        <a:prstGeom prst="ellipse">
          <a:avLst/>
        </a:prstGeom>
        <a:solidFill>
          <a:schemeClr val="accent5">
            <a:shade val="80000"/>
            <a:hueOff val="6492"/>
            <a:satOff val="18877"/>
            <a:lumOff val="117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Reporting</a:t>
          </a:r>
        </a:p>
      </dsp:txBody>
      <dsp:txXfrm>
        <a:off x="2339962" y="1708384"/>
        <a:ext cx="1125331" cy="111014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017DD3-5A1B-4188-AEDD-20524078B247}">
      <dsp:nvSpPr>
        <dsp:cNvPr id="0" name=""/>
        <dsp:cNvSpPr/>
      </dsp:nvSpPr>
      <dsp:spPr>
        <a:xfrm>
          <a:off x="0" y="526"/>
          <a:ext cx="6464468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E710CE-9366-4E4B-86A7-5BBA617BFC8B}">
      <dsp:nvSpPr>
        <dsp:cNvPr id="0" name=""/>
        <dsp:cNvSpPr/>
      </dsp:nvSpPr>
      <dsp:spPr>
        <a:xfrm>
          <a:off x="0" y="526"/>
          <a:ext cx="6464468" cy="862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Part of schools/ labs- not departments</a:t>
          </a:r>
        </a:p>
      </dsp:txBody>
      <dsp:txXfrm>
        <a:off x="0" y="526"/>
        <a:ext cx="6464468" cy="862325"/>
      </dsp:txXfrm>
    </dsp:sp>
    <dsp:sp modelId="{DCF4A8B0-A73F-4447-85DF-469AA2FE2B5D}">
      <dsp:nvSpPr>
        <dsp:cNvPr id="0" name=""/>
        <dsp:cNvSpPr/>
      </dsp:nvSpPr>
      <dsp:spPr>
        <a:xfrm>
          <a:off x="0" y="862852"/>
          <a:ext cx="6464468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DF0B74-0396-4771-A9F9-7AA816D52093}">
      <dsp:nvSpPr>
        <dsp:cNvPr id="0" name=""/>
        <dsp:cNvSpPr/>
      </dsp:nvSpPr>
      <dsp:spPr>
        <a:xfrm>
          <a:off x="0" y="862852"/>
          <a:ext cx="6464468" cy="862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Sometimes, construct a new Space</a:t>
          </a:r>
        </a:p>
      </dsp:txBody>
      <dsp:txXfrm>
        <a:off x="0" y="862852"/>
        <a:ext cx="6464468" cy="862325"/>
      </dsp:txXfrm>
    </dsp:sp>
    <dsp:sp modelId="{31477238-4EB9-45ED-8BB1-0F14328F5BDB}">
      <dsp:nvSpPr>
        <dsp:cNvPr id="0" name=""/>
        <dsp:cNvSpPr/>
      </dsp:nvSpPr>
      <dsp:spPr>
        <a:xfrm>
          <a:off x="0" y="1725177"/>
          <a:ext cx="6464468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79B4B1-2049-4E84-B9DD-40D47257EE18}">
      <dsp:nvSpPr>
        <dsp:cNvPr id="0" name=""/>
        <dsp:cNvSpPr/>
      </dsp:nvSpPr>
      <dsp:spPr>
        <a:xfrm>
          <a:off x="0" y="1725177"/>
          <a:ext cx="6464468" cy="862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SIG/HEI: Equipment only, no infrastructure</a:t>
          </a:r>
        </a:p>
      </dsp:txBody>
      <dsp:txXfrm>
        <a:off x="0" y="1725177"/>
        <a:ext cx="6464468" cy="862325"/>
      </dsp:txXfrm>
    </dsp:sp>
    <dsp:sp modelId="{9D86DB53-EC52-499C-A092-1462DA321F61}">
      <dsp:nvSpPr>
        <dsp:cNvPr id="0" name=""/>
        <dsp:cNvSpPr/>
      </dsp:nvSpPr>
      <dsp:spPr>
        <a:xfrm>
          <a:off x="0" y="2587503"/>
          <a:ext cx="6464468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6542D8-0ECE-4868-8845-14B5780BB3FF}">
      <dsp:nvSpPr>
        <dsp:cNvPr id="0" name=""/>
        <dsp:cNvSpPr/>
      </dsp:nvSpPr>
      <dsp:spPr>
        <a:xfrm>
          <a:off x="0" y="2587503"/>
          <a:ext cx="6464468" cy="862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Operating expenses to be covered by user fees</a:t>
          </a:r>
        </a:p>
      </dsp:txBody>
      <dsp:txXfrm>
        <a:off x="0" y="2587503"/>
        <a:ext cx="6464468" cy="862325"/>
      </dsp:txXfrm>
    </dsp:sp>
    <dsp:sp modelId="{EC8F0D99-B661-460A-BDD7-327B8CD72342}">
      <dsp:nvSpPr>
        <dsp:cNvPr id="0" name=""/>
        <dsp:cNvSpPr/>
      </dsp:nvSpPr>
      <dsp:spPr>
        <a:xfrm>
          <a:off x="0" y="3449828"/>
          <a:ext cx="6464468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845C27-6F1C-4C22-80DA-595C548F5294}">
      <dsp:nvSpPr>
        <dsp:cNvPr id="0" name=""/>
        <dsp:cNvSpPr/>
      </dsp:nvSpPr>
      <dsp:spPr>
        <a:xfrm>
          <a:off x="0" y="3449828"/>
          <a:ext cx="6464468" cy="862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No depreciation allowed on Federally funded equip. </a:t>
          </a:r>
        </a:p>
      </dsp:txBody>
      <dsp:txXfrm>
        <a:off x="0" y="3449828"/>
        <a:ext cx="6464468" cy="86232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4DD52C-ADCA-469A-89CB-E2AA0CB476EE}">
      <dsp:nvSpPr>
        <dsp:cNvPr id="0" name=""/>
        <dsp:cNvSpPr/>
      </dsp:nvSpPr>
      <dsp:spPr>
        <a:xfrm>
          <a:off x="0" y="2177"/>
          <a:ext cx="5308593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22D226-D7EC-413E-8FF4-CFF638B7DBC5}">
      <dsp:nvSpPr>
        <dsp:cNvPr id="0" name=""/>
        <dsp:cNvSpPr/>
      </dsp:nvSpPr>
      <dsp:spPr>
        <a:xfrm>
          <a:off x="0" y="2177"/>
          <a:ext cx="5308593" cy="7425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Subsidy</a:t>
          </a:r>
        </a:p>
      </dsp:txBody>
      <dsp:txXfrm>
        <a:off x="0" y="2177"/>
        <a:ext cx="5308593" cy="742550"/>
      </dsp:txXfrm>
    </dsp:sp>
    <dsp:sp modelId="{7FB02741-48A8-483A-A587-042A8CA43C36}">
      <dsp:nvSpPr>
        <dsp:cNvPr id="0" name=""/>
        <dsp:cNvSpPr/>
      </dsp:nvSpPr>
      <dsp:spPr>
        <a:xfrm>
          <a:off x="0" y="744727"/>
          <a:ext cx="5308593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053AD4-9177-4581-89D5-926B37E63361}">
      <dsp:nvSpPr>
        <dsp:cNvPr id="0" name=""/>
        <dsp:cNvSpPr/>
      </dsp:nvSpPr>
      <dsp:spPr>
        <a:xfrm>
          <a:off x="0" y="744727"/>
          <a:ext cx="5308593" cy="7425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Space fit-out / construction</a:t>
          </a:r>
        </a:p>
      </dsp:txBody>
      <dsp:txXfrm>
        <a:off x="0" y="744727"/>
        <a:ext cx="5308593" cy="742550"/>
      </dsp:txXfrm>
    </dsp:sp>
    <dsp:sp modelId="{3F3E5D59-C8E8-4654-97F9-5069145058FD}">
      <dsp:nvSpPr>
        <dsp:cNvPr id="0" name=""/>
        <dsp:cNvSpPr/>
      </dsp:nvSpPr>
      <dsp:spPr>
        <a:xfrm>
          <a:off x="0" y="1487277"/>
          <a:ext cx="5308593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37EB33-0A13-4D45-BAE3-2C62BB89B021}">
      <dsp:nvSpPr>
        <dsp:cNvPr id="0" name=""/>
        <dsp:cNvSpPr/>
      </dsp:nvSpPr>
      <dsp:spPr>
        <a:xfrm>
          <a:off x="0" y="1487277"/>
          <a:ext cx="5308593" cy="7425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Maintenance Contracts</a:t>
          </a:r>
        </a:p>
      </dsp:txBody>
      <dsp:txXfrm>
        <a:off x="0" y="1487277"/>
        <a:ext cx="5308593" cy="742550"/>
      </dsp:txXfrm>
    </dsp:sp>
    <dsp:sp modelId="{DA733B80-2CF1-43BE-B188-6DB177320EF4}">
      <dsp:nvSpPr>
        <dsp:cNvPr id="0" name=""/>
        <dsp:cNvSpPr/>
      </dsp:nvSpPr>
      <dsp:spPr>
        <a:xfrm>
          <a:off x="0" y="2229827"/>
          <a:ext cx="5308593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44F2D0-1D67-4B10-B90E-CFAA5C5BBE33}">
      <dsp:nvSpPr>
        <dsp:cNvPr id="0" name=""/>
        <dsp:cNvSpPr/>
      </dsp:nvSpPr>
      <dsp:spPr>
        <a:xfrm>
          <a:off x="0" y="2229827"/>
          <a:ext cx="5308593" cy="7425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Technician Support</a:t>
          </a:r>
        </a:p>
      </dsp:txBody>
      <dsp:txXfrm>
        <a:off x="0" y="2229827"/>
        <a:ext cx="5308593" cy="742550"/>
      </dsp:txXfrm>
    </dsp:sp>
    <dsp:sp modelId="{13FCF5E0-B66B-4803-83D4-E764E51F2E28}">
      <dsp:nvSpPr>
        <dsp:cNvPr id="0" name=""/>
        <dsp:cNvSpPr/>
      </dsp:nvSpPr>
      <dsp:spPr>
        <a:xfrm>
          <a:off x="0" y="2972378"/>
          <a:ext cx="5308593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4B1CAC-403D-4501-904A-6557FB03E0B9}">
      <dsp:nvSpPr>
        <dsp:cNvPr id="0" name=""/>
        <dsp:cNvSpPr/>
      </dsp:nvSpPr>
      <dsp:spPr>
        <a:xfrm>
          <a:off x="0" y="2972378"/>
          <a:ext cx="5308593" cy="7425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Scheduling / Billing System – </a:t>
          </a:r>
          <a:r>
            <a:rPr lang="en-US" sz="2400" kern="1200" dirty="0" err="1"/>
            <a:t>iLabs</a:t>
          </a:r>
          <a:endParaRPr lang="en-US" sz="2400" kern="1200" dirty="0"/>
        </a:p>
      </dsp:txBody>
      <dsp:txXfrm>
        <a:off x="0" y="2972378"/>
        <a:ext cx="5308593" cy="742550"/>
      </dsp:txXfrm>
    </dsp:sp>
    <dsp:sp modelId="{C948CCAE-6DCA-4C10-9205-8DC5B3EC10D3}">
      <dsp:nvSpPr>
        <dsp:cNvPr id="0" name=""/>
        <dsp:cNvSpPr/>
      </dsp:nvSpPr>
      <dsp:spPr>
        <a:xfrm>
          <a:off x="0" y="3714928"/>
          <a:ext cx="5308593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5A3297-A5A1-45B9-80CD-89E187289B35}">
      <dsp:nvSpPr>
        <dsp:cNvPr id="0" name=""/>
        <dsp:cNvSpPr/>
      </dsp:nvSpPr>
      <dsp:spPr>
        <a:xfrm>
          <a:off x="0" y="3714928"/>
          <a:ext cx="5308593" cy="7425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F&amp;A</a:t>
          </a:r>
        </a:p>
      </dsp:txBody>
      <dsp:txXfrm>
        <a:off x="0" y="3714928"/>
        <a:ext cx="5308593" cy="74255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00456A-C79B-4B8B-839D-9F04C2C7A31F}">
      <dsp:nvSpPr>
        <dsp:cNvPr id="0" name=""/>
        <dsp:cNvSpPr/>
      </dsp:nvSpPr>
      <dsp:spPr>
        <a:xfrm>
          <a:off x="522018" y="44243"/>
          <a:ext cx="825468" cy="825468"/>
        </a:xfrm>
        <a:prstGeom prst="ellipse">
          <a:avLst/>
        </a:prstGeom>
        <a:solidFill>
          <a:schemeClr val="accent1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E299C0-049F-48BE-98B2-4053150C8B60}">
      <dsp:nvSpPr>
        <dsp:cNvPr id="0" name=""/>
        <dsp:cNvSpPr/>
      </dsp:nvSpPr>
      <dsp:spPr>
        <a:xfrm>
          <a:off x="695366" y="217592"/>
          <a:ext cx="478771" cy="478771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411723-7235-4F1B-BB02-DF86BC7CBEED}">
      <dsp:nvSpPr>
        <dsp:cNvPr id="0" name=""/>
        <dsp:cNvSpPr/>
      </dsp:nvSpPr>
      <dsp:spPr>
        <a:xfrm>
          <a:off x="1524372" y="44243"/>
          <a:ext cx="1945746" cy="8254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hlinkClick xmlns:r="http://schemas.openxmlformats.org/officeDocument/2006/relationships" r:id="rId3"/>
            </a:rPr>
            <a:t>Business Plan Template</a:t>
          </a:r>
          <a:endParaRPr lang="en-US" sz="1800" kern="1200"/>
        </a:p>
      </dsp:txBody>
      <dsp:txXfrm>
        <a:off x="1524372" y="44243"/>
        <a:ext cx="1945746" cy="825468"/>
      </dsp:txXfrm>
    </dsp:sp>
    <dsp:sp modelId="{3719F97E-5289-48E6-9A93-6965A8D0E974}">
      <dsp:nvSpPr>
        <dsp:cNvPr id="0" name=""/>
        <dsp:cNvSpPr/>
      </dsp:nvSpPr>
      <dsp:spPr>
        <a:xfrm>
          <a:off x="3809149" y="44243"/>
          <a:ext cx="825468" cy="825468"/>
        </a:xfrm>
        <a:prstGeom prst="ellipse">
          <a:avLst/>
        </a:prstGeom>
        <a:solidFill>
          <a:schemeClr val="accent1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B85727-36DC-41AE-AEEA-6BCDBE482C65}">
      <dsp:nvSpPr>
        <dsp:cNvPr id="0" name=""/>
        <dsp:cNvSpPr/>
      </dsp:nvSpPr>
      <dsp:spPr>
        <a:xfrm>
          <a:off x="3982498" y="217592"/>
          <a:ext cx="478771" cy="478771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EC8FC1-3E24-4051-BA4D-8DE931F2B57B}">
      <dsp:nvSpPr>
        <dsp:cNvPr id="0" name=""/>
        <dsp:cNvSpPr/>
      </dsp:nvSpPr>
      <dsp:spPr>
        <a:xfrm>
          <a:off x="4811503" y="44243"/>
          <a:ext cx="1945746" cy="8254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hlinkClick xmlns:r="http://schemas.openxmlformats.org/officeDocument/2006/relationships" r:id="rId6"/>
            </a:rPr>
            <a:t>Service Center Templates (3 Services)</a:t>
          </a:r>
          <a:endParaRPr lang="en-US" sz="1800" kern="1200"/>
        </a:p>
      </dsp:txBody>
      <dsp:txXfrm>
        <a:off x="4811503" y="44243"/>
        <a:ext cx="1945746" cy="825468"/>
      </dsp:txXfrm>
    </dsp:sp>
    <dsp:sp modelId="{84088BA9-9480-499A-A63D-6792849E3FAC}">
      <dsp:nvSpPr>
        <dsp:cNvPr id="0" name=""/>
        <dsp:cNvSpPr/>
      </dsp:nvSpPr>
      <dsp:spPr>
        <a:xfrm>
          <a:off x="7096281" y="44243"/>
          <a:ext cx="825468" cy="825468"/>
        </a:xfrm>
        <a:prstGeom prst="ellipse">
          <a:avLst/>
        </a:prstGeom>
        <a:solidFill>
          <a:schemeClr val="accent1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48A553-C498-42BE-A765-685A6E4493F2}">
      <dsp:nvSpPr>
        <dsp:cNvPr id="0" name=""/>
        <dsp:cNvSpPr/>
      </dsp:nvSpPr>
      <dsp:spPr>
        <a:xfrm>
          <a:off x="7269629" y="217592"/>
          <a:ext cx="478771" cy="478771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9FE956-A9E0-4484-B13E-4868EF087EE1}">
      <dsp:nvSpPr>
        <dsp:cNvPr id="0" name=""/>
        <dsp:cNvSpPr/>
      </dsp:nvSpPr>
      <dsp:spPr>
        <a:xfrm>
          <a:off x="8098635" y="44243"/>
          <a:ext cx="1945746" cy="8254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hlinkClick xmlns:r="http://schemas.openxmlformats.org/officeDocument/2006/relationships" r:id="rId7"/>
            </a:rPr>
            <a:t>Service Center Templates (10 Services)</a:t>
          </a:r>
          <a:endParaRPr lang="en-US" sz="1800" kern="1200" dirty="0"/>
        </a:p>
      </dsp:txBody>
      <dsp:txXfrm>
        <a:off x="8098635" y="44243"/>
        <a:ext cx="1945746" cy="825468"/>
      </dsp:txXfrm>
    </dsp:sp>
    <dsp:sp modelId="{9F31AFB6-62C2-4F9E-A5E0-A61E57A54A9B}">
      <dsp:nvSpPr>
        <dsp:cNvPr id="0" name=""/>
        <dsp:cNvSpPr/>
      </dsp:nvSpPr>
      <dsp:spPr>
        <a:xfrm>
          <a:off x="522018" y="1530366"/>
          <a:ext cx="825468" cy="825468"/>
        </a:xfrm>
        <a:prstGeom prst="ellipse">
          <a:avLst/>
        </a:prstGeom>
        <a:solidFill>
          <a:schemeClr val="accent1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414828-6BF7-4FEF-BFBE-D3684073EB96}">
      <dsp:nvSpPr>
        <dsp:cNvPr id="0" name=""/>
        <dsp:cNvSpPr/>
      </dsp:nvSpPr>
      <dsp:spPr>
        <a:xfrm>
          <a:off x="695366" y="1703714"/>
          <a:ext cx="478771" cy="478771"/>
        </a:xfrm>
        <a:prstGeom prst="rect">
          <a:avLst/>
        </a:prstGeom>
        <a:blipFill>
          <a:blip xmlns:r="http://schemas.openxmlformats.org/officeDocument/2006/relationships"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48127F-DD05-4DB3-8C38-44B9F3CEEE82}">
      <dsp:nvSpPr>
        <dsp:cNvPr id="0" name=""/>
        <dsp:cNvSpPr/>
      </dsp:nvSpPr>
      <dsp:spPr>
        <a:xfrm>
          <a:off x="1524372" y="1530366"/>
          <a:ext cx="1945746" cy="8254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hlinkClick xmlns:r="http://schemas.openxmlformats.org/officeDocument/2006/relationships" r:id="rId10"/>
            </a:rPr>
            <a:t>Service Center Finance and Accounting Manual</a:t>
          </a:r>
          <a:endParaRPr lang="en-US" sz="1800" kern="1200" dirty="0"/>
        </a:p>
      </dsp:txBody>
      <dsp:txXfrm>
        <a:off x="1524372" y="1530366"/>
        <a:ext cx="1945746" cy="825468"/>
      </dsp:txXfrm>
    </dsp:sp>
    <dsp:sp modelId="{4550E5BD-D174-4441-BCFF-E7F1E90106A6}">
      <dsp:nvSpPr>
        <dsp:cNvPr id="0" name=""/>
        <dsp:cNvSpPr/>
      </dsp:nvSpPr>
      <dsp:spPr>
        <a:xfrm>
          <a:off x="3809149" y="1530366"/>
          <a:ext cx="825468" cy="825468"/>
        </a:xfrm>
        <a:prstGeom prst="ellipse">
          <a:avLst/>
        </a:prstGeom>
        <a:solidFill>
          <a:schemeClr val="accent1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D7FB48-8C4B-452F-9802-78D3085259D4}">
      <dsp:nvSpPr>
        <dsp:cNvPr id="0" name=""/>
        <dsp:cNvSpPr/>
      </dsp:nvSpPr>
      <dsp:spPr>
        <a:xfrm>
          <a:off x="3982498" y="1703714"/>
          <a:ext cx="478771" cy="478771"/>
        </a:xfrm>
        <a:prstGeom prst="rect">
          <a:avLst/>
        </a:prstGeom>
        <a:blipFill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F5BD01-2327-428C-826D-274151530936}">
      <dsp:nvSpPr>
        <dsp:cNvPr id="0" name=""/>
        <dsp:cNvSpPr/>
      </dsp:nvSpPr>
      <dsp:spPr>
        <a:xfrm>
          <a:off x="4811503" y="1530366"/>
          <a:ext cx="1945746" cy="8254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hlinkClick xmlns:r="http://schemas.openxmlformats.org/officeDocument/2006/relationships" r:id="rId13"/>
            </a:rPr>
            <a:t>Service Center Calculations Instruction</a:t>
          </a:r>
          <a:endParaRPr lang="en-US" sz="1800" kern="1200"/>
        </a:p>
      </dsp:txBody>
      <dsp:txXfrm>
        <a:off x="4811503" y="1530366"/>
        <a:ext cx="1945746" cy="825468"/>
      </dsp:txXfrm>
    </dsp:sp>
    <dsp:sp modelId="{E54BA675-908B-4EB2-B86A-85D19D4754F1}">
      <dsp:nvSpPr>
        <dsp:cNvPr id="0" name=""/>
        <dsp:cNvSpPr/>
      </dsp:nvSpPr>
      <dsp:spPr>
        <a:xfrm>
          <a:off x="7096281" y="1530366"/>
          <a:ext cx="825468" cy="825468"/>
        </a:xfrm>
        <a:prstGeom prst="ellipse">
          <a:avLst/>
        </a:prstGeom>
        <a:solidFill>
          <a:schemeClr val="accent1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50EA25-A86F-4340-B109-6564070DFEDF}">
      <dsp:nvSpPr>
        <dsp:cNvPr id="0" name=""/>
        <dsp:cNvSpPr/>
      </dsp:nvSpPr>
      <dsp:spPr>
        <a:xfrm>
          <a:off x="7269629" y="1703714"/>
          <a:ext cx="478771" cy="478771"/>
        </a:xfrm>
        <a:prstGeom prst="rect">
          <a:avLst/>
        </a:prstGeom>
        <a:blipFill>
          <a:blip xmlns:r="http://schemas.openxmlformats.org/officeDocument/2006/relationships"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4A9BFA-AD29-47E2-BF2B-3D0EB51CA525}">
      <dsp:nvSpPr>
        <dsp:cNvPr id="0" name=""/>
        <dsp:cNvSpPr/>
      </dsp:nvSpPr>
      <dsp:spPr>
        <a:xfrm>
          <a:off x="8098635" y="1530366"/>
          <a:ext cx="1945746" cy="8254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hlinkClick xmlns:r="http://schemas.openxmlformats.org/officeDocument/2006/relationships" r:id="rId16"/>
            </a:rPr>
            <a:t>Service Center External Rate Reduction Request</a:t>
          </a:r>
          <a:endParaRPr lang="en-US" sz="1800" kern="1200"/>
        </a:p>
      </dsp:txBody>
      <dsp:txXfrm>
        <a:off x="8098635" y="1530366"/>
        <a:ext cx="1945746" cy="825468"/>
      </dsp:txXfrm>
    </dsp:sp>
    <dsp:sp modelId="{1B33ED36-DBFB-4EBF-8C25-2205C911FD68}">
      <dsp:nvSpPr>
        <dsp:cNvPr id="0" name=""/>
        <dsp:cNvSpPr/>
      </dsp:nvSpPr>
      <dsp:spPr>
        <a:xfrm>
          <a:off x="522018" y="3016488"/>
          <a:ext cx="825468" cy="825468"/>
        </a:xfrm>
        <a:prstGeom prst="ellipse">
          <a:avLst/>
        </a:prstGeom>
        <a:solidFill>
          <a:schemeClr val="accent1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5E42BD-7EBA-4023-90F8-740159253A2E}">
      <dsp:nvSpPr>
        <dsp:cNvPr id="0" name=""/>
        <dsp:cNvSpPr/>
      </dsp:nvSpPr>
      <dsp:spPr>
        <a:xfrm>
          <a:off x="695366" y="3189836"/>
          <a:ext cx="478771" cy="478771"/>
        </a:xfrm>
        <a:prstGeom prst="rect">
          <a:avLst/>
        </a:prstGeom>
        <a:blipFill>
          <a:blip xmlns:r="http://schemas.openxmlformats.org/officeDocument/2006/relationships"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185BF7-049D-49C5-9119-E26783660380}">
      <dsp:nvSpPr>
        <dsp:cNvPr id="0" name=""/>
        <dsp:cNvSpPr/>
      </dsp:nvSpPr>
      <dsp:spPr>
        <a:xfrm>
          <a:off x="1524372" y="3016488"/>
          <a:ext cx="1945746" cy="8254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hlinkClick xmlns:r="http://schemas.openxmlformats.org/officeDocument/2006/relationships" r:id="rId19"/>
            </a:rPr>
            <a:t>www.bu.edu/cores</a:t>
          </a:r>
          <a:endParaRPr lang="en-US" sz="1800" kern="1200"/>
        </a:p>
      </dsp:txBody>
      <dsp:txXfrm>
        <a:off x="1524372" y="3016488"/>
        <a:ext cx="1945746" cy="8254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373B7A-2AC3-4F79-814E-1FF09179FDF4}" type="datetimeFigureOut">
              <a:rPr lang="en-US" smtClean="0"/>
              <a:t>5/25/2022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A9E5DA-2628-49A8-AC83-87D9502E6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5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u.edu/researchsupport/tools-services/core-facilities/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awtaylor@bu.edu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Relationship Id="rId5" Type="http://schemas.openxmlformats.org/officeDocument/2006/relationships/hyperlink" Target="mailto:jmcinnis@bu.edu" TargetMode="External"/><Relationship Id="rId4" Type="http://schemas.openxmlformats.org/officeDocument/2006/relationships/hyperlink" Target="mailto:hlewis@bu.edu" TargetMode="Externa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Gretchen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9E5DA-2628-49A8-AC83-87D9502E61E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062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Gretchen – I will introduce myself first and then call on Andy, Herb, and Juliana</a:t>
            </a:r>
            <a:r>
              <a:rPr lang="en-US" baseline="0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9E5DA-2628-49A8-AC83-87D9502E61E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4449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Gretchen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9E5DA-2628-49A8-AC83-87D9502E61E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8788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Herb / Juliana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A unit, center, lab, or other entity which provides goods and/or services primarily to the Boston University research community that is not possible, feasible, or affordable for individual researchers or laboratories to do individually.</a:t>
            </a:r>
          </a:p>
          <a:p>
            <a:r>
              <a:rPr lang="en-US" dirty="0"/>
              <a:t>Has prepared a Business Plan, calculated rates, and is endorsed by its School or College.</a:t>
            </a:r>
          </a:p>
          <a:p>
            <a:r>
              <a:rPr lang="en-US" dirty="0"/>
              <a:t>The Business Plan and rates have been reviewed and approved by SCA, then submitted to the VP for Research for approval as a Service Center.</a:t>
            </a:r>
          </a:p>
          <a:p>
            <a:r>
              <a:rPr lang="en-US" dirty="0"/>
              <a:t>After University (VPR) approval, assigned a cost center, GL number, and ISR number.</a:t>
            </a:r>
          </a:p>
          <a:p>
            <a:r>
              <a:rPr lang="en-US" dirty="0"/>
              <a:t>Support the Research Programs. It is the </a:t>
            </a:r>
            <a:r>
              <a:rPr lang="en-US" dirty="0">
                <a:solidFill>
                  <a:srgbClr val="FF0000"/>
                </a:solidFill>
              </a:rPr>
              <a:t>most visible University support for research.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9E5DA-2628-49A8-AC83-87D9502E61E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0729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Herb / Juliana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A unit, center, lab, or other entity which provides goods and/or services primarily to the Boston University research community that is not possible, feasible, or affordable for individual researchers or laboratories to do individually.</a:t>
            </a:r>
          </a:p>
          <a:p>
            <a:r>
              <a:rPr lang="en-US" dirty="0"/>
              <a:t>Has prepared a Business Plan, calculated rates, and is endorsed by its School or College.</a:t>
            </a:r>
          </a:p>
          <a:p>
            <a:r>
              <a:rPr lang="en-US" dirty="0"/>
              <a:t>The Business Plan and rates have been reviewed and approved by SCA, then submitted to the VP for Research for approval as a Service Center.</a:t>
            </a:r>
          </a:p>
          <a:p>
            <a:r>
              <a:rPr lang="en-US" dirty="0"/>
              <a:t>After University (VPR) approval, assigned a cost center, GL number, and ISR number.</a:t>
            </a:r>
          </a:p>
          <a:p>
            <a:r>
              <a:rPr lang="en-US" dirty="0"/>
              <a:t>Support the Research Programs. It is the </a:t>
            </a:r>
            <a:r>
              <a:rPr lang="en-US" dirty="0">
                <a:solidFill>
                  <a:srgbClr val="FF0000"/>
                </a:solidFill>
              </a:rPr>
              <a:t>most visible University support for research.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9E5DA-2628-49A8-AC83-87D9502E61E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783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Herb / Juliana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A unit, center, lab, or other entity which provides goods and/or services primarily to the Boston University research community that is not possible, feasible, or affordable for individual researchers or laboratories to do individually.</a:t>
            </a:r>
          </a:p>
          <a:p>
            <a:r>
              <a:rPr lang="en-US" dirty="0"/>
              <a:t>Has prepared a Business Plan, calculated rates, and is endorsed by its School or College.</a:t>
            </a:r>
          </a:p>
          <a:p>
            <a:r>
              <a:rPr lang="en-US" dirty="0"/>
              <a:t>The Business Plan and rates have been reviewed and approved by SCA, then submitted to the VP for Research for approval as a Service Center.</a:t>
            </a:r>
          </a:p>
          <a:p>
            <a:r>
              <a:rPr lang="en-US" dirty="0"/>
              <a:t>After University (VPR) approval, assigned a cost center, GL number, and ISR number.</a:t>
            </a:r>
          </a:p>
          <a:p>
            <a:r>
              <a:rPr lang="en-US" dirty="0"/>
              <a:t>Support the Research Programs. It is the </a:t>
            </a:r>
            <a:r>
              <a:rPr lang="en-US" dirty="0">
                <a:solidFill>
                  <a:srgbClr val="FF0000"/>
                </a:solidFill>
              </a:rPr>
              <a:t>most visible University support for research.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9E5DA-2628-49A8-AC83-87D9502E61E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0741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Herb / Juliana</a:t>
            </a:r>
          </a:p>
          <a:p>
            <a:endParaRPr lang="en-US" dirty="0"/>
          </a:p>
          <a:p>
            <a:r>
              <a:rPr lang="en-US" dirty="0"/>
              <a:t>A service center is effectively a highly regulated “small non-profit business”.</a:t>
            </a:r>
          </a:p>
          <a:p>
            <a:r>
              <a:rPr lang="en-US" dirty="0"/>
              <a:t>All users pay the same price – no discounts.  Departments or schools may provide subsidies to users.</a:t>
            </a:r>
          </a:p>
          <a:p>
            <a:r>
              <a:rPr lang="en-US" dirty="0"/>
              <a:t>Designed to “break even” financially – can’t make money by providing services to BU researchers.</a:t>
            </a:r>
          </a:p>
          <a:p>
            <a:r>
              <a:rPr lang="en-US" dirty="0"/>
              <a:t>Can provide services externally under BU “Fee for Service” policy.</a:t>
            </a:r>
          </a:p>
          <a:p>
            <a:r>
              <a:rPr lang="en-US" dirty="0"/>
              <a:t>May need to be subsidized.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9E5DA-2628-49A8-AC83-87D9502E61E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9117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Herb / Juliana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9E5DA-2628-49A8-AC83-87D9502E61E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4241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Herb / Juliana</a:t>
            </a:r>
          </a:p>
          <a:p>
            <a:endParaRPr lang="en-US" dirty="0"/>
          </a:p>
          <a:p>
            <a:r>
              <a:rPr lang="en-US" dirty="0"/>
              <a:t>Approximately 30 service centers between CRC, MED, &amp; NEIDL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Locations (MED, CRC, and NEIDL)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9E5DA-2628-49A8-AC83-87D9502E61E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0168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Andy</a:t>
            </a:r>
          </a:p>
          <a:p>
            <a:endParaRPr lang="en-US" dirty="0"/>
          </a:p>
          <a:p>
            <a:r>
              <a:rPr lang="en-US" dirty="0"/>
              <a:t>Services range from a single service e.g. MRI scan to dozens of Chemistry services (CIC) – all are research related.</a:t>
            </a:r>
          </a:p>
          <a:p>
            <a:r>
              <a:rPr lang="en-US" dirty="0"/>
              <a:t>Some services available 24/7 (self service)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9E5DA-2628-49A8-AC83-87D9502E61E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5983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Andy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hlinkClick r:id="rId3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hlinkClick r:id="rId3"/>
              </a:rPr>
              <a:t>https://www.bu.edu/researchsupport/tools-services/core-facilities/</a:t>
            </a:r>
            <a:endParaRPr lang="en-US" dirty="0"/>
          </a:p>
          <a:p>
            <a:endParaRPr lang="en-US" dirty="0"/>
          </a:p>
          <a:p>
            <a:r>
              <a:rPr lang="en-US" dirty="0"/>
              <a:t>Subsidies total 4-5 million dollars (+/-) annually.  ASC, SIF, EDF, DOM Cores </a:t>
            </a:r>
          </a:p>
          <a:p>
            <a:r>
              <a:rPr lang="en-US" dirty="0"/>
              <a:t>Total of NIH/Sponsor Grants are supported by Cores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9E5DA-2628-49A8-AC83-87D9502E61E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7496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rgbClr val="FF0000"/>
                </a:solidFill>
              </a:rPr>
              <a:t>Andy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Responsible for the operations and budget of the service center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Annual review of fees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Monthly submission of invoices (</a:t>
            </a:r>
            <a:r>
              <a:rPr lang="en-US" dirty="0" err="1">
                <a:solidFill>
                  <a:srgbClr val="FF0000"/>
                </a:solidFill>
              </a:rPr>
              <a:t>iLabs</a:t>
            </a:r>
            <a:r>
              <a:rPr lang="en-US" dirty="0">
                <a:solidFill>
                  <a:srgbClr val="FF0000"/>
                </a:solidFill>
              </a:rPr>
              <a:t>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Maintenance and repair contracts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Supervise technicians and staff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Assess instrument use, grants supported, technology, upgrades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Lead advisory group of major users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Work with faculty and Dean to acquire new instruments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To purchase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NIH/NSF Shared Instrument Grants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Can be faculty or staff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Fully dedicated to the operations of the service center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Partially as effort with other research or teaching responsibilities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9E5DA-2628-49A8-AC83-87D9502E61E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7892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dirty="0">
                <a:cs typeface="Times New Roman" pitchFamily="18" charset="0"/>
              </a:rPr>
              <a:t>Herb / Juliana</a:t>
            </a:r>
          </a:p>
          <a:p>
            <a:pPr eaLnBrk="1" hangingPunct="1">
              <a:spcBef>
                <a:spcPct val="0"/>
              </a:spcBef>
            </a:pPr>
            <a:endParaRPr lang="en-US" dirty="0">
              <a:cs typeface="Times New Roman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dirty="0">
                <a:cs typeface="Times New Roman" pitchFamily="18" charset="0"/>
              </a:rPr>
              <a:t>Overview and understanding of the inputs, work flow, processes, and outputs – work with lab director.</a:t>
            </a:r>
          </a:p>
          <a:p>
            <a:pPr>
              <a:spcBef>
                <a:spcPct val="0"/>
              </a:spcBef>
            </a:pPr>
            <a:r>
              <a:rPr lang="en-US" dirty="0">
                <a:cs typeface="Times New Roman" pitchFamily="18" charset="0"/>
              </a:rPr>
              <a:t>Rate Development Workbooks (3 or 10 services)</a:t>
            </a:r>
          </a:p>
          <a:p>
            <a:pPr>
              <a:spcBef>
                <a:spcPct val="0"/>
              </a:spcBef>
            </a:pPr>
            <a:r>
              <a:rPr lang="en-US" dirty="0">
                <a:cs typeface="Times New Roman" pitchFamily="18" charset="0"/>
              </a:rPr>
              <a:t>Direct costs only – except for Specialized Service Centers which include facilities (space) costs.</a:t>
            </a:r>
          </a:p>
          <a:p>
            <a:pPr lvl="1"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en-US" dirty="0">
                <a:cs typeface="Times New Roman" pitchFamily="18" charset="0"/>
              </a:rPr>
              <a:t>Instrumentation</a:t>
            </a:r>
          </a:p>
          <a:p>
            <a:pPr lvl="1"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en-US" dirty="0">
                <a:cs typeface="Times New Roman" pitchFamily="18" charset="0"/>
              </a:rPr>
              <a:t>Labor utilized</a:t>
            </a:r>
          </a:p>
          <a:p>
            <a:pPr lvl="1"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en-US" dirty="0">
                <a:cs typeface="Times New Roman" pitchFamily="18" charset="0"/>
              </a:rPr>
              <a:t>Supplies, reagents, and other materials</a:t>
            </a:r>
          </a:p>
          <a:p>
            <a:pPr lvl="1"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en-US" dirty="0">
                <a:cs typeface="Times New Roman" pitchFamily="18" charset="0"/>
              </a:rPr>
              <a:t>Equipment – use of depreciation for replacement equipment</a:t>
            </a:r>
          </a:p>
          <a:p>
            <a:pPr>
              <a:spcBef>
                <a:spcPct val="0"/>
              </a:spcBef>
            </a:pPr>
            <a:r>
              <a:rPr lang="en-US" dirty="0">
                <a:cs typeface="Times New Roman" pitchFamily="18" charset="0"/>
              </a:rPr>
              <a:t>Only “allowable costs” – no bad debt, public relations, …</a:t>
            </a:r>
          </a:p>
          <a:p>
            <a:pPr>
              <a:spcBef>
                <a:spcPct val="0"/>
              </a:spcBef>
            </a:pPr>
            <a:r>
              <a:rPr lang="en-US" dirty="0">
                <a:cs typeface="Times New Roman" pitchFamily="18" charset="0"/>
              </a:rPr>
              <a:t>Must reliably forecast projected business volume</a:t>
            </a:r>
            <a:endParaRPr lang="en-US" dirty="0"/>
          </a:p>
          <a:p>
            <a:r>
              <a:rPr lang="en-US" dirty="0"/>
              <a:t>Surplus/Deficit affects current / future years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9E5DA-2628-49A8-AC83-87D9502E61E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6215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Times New Roman" pitchFamily="18" charset="0"/>
              </a:rPr>
              <a:t>Herb / Juliana</a:t>
            </a:r>
          </a:p>
          <a:p>
            <a:pPr eaLnBrk="1" hangingPunct="1">
              <a:spcBef>
                <a:spcPct val="0"/>
              </a:spcBef>
            </a:pPr>
            <a:endParaRPr lang="en-US" dirty="0">
              <a:cs typeface="Times New Roman" pitchFamily="18" charset="0"/>
            </a:endParaRPr>
          </a:p>
          <a:p>
            <a:pPr eaLnBrk="1" hangingPunct="1">
              <a:spcBef>
                <a:spcPct val="0"/>
              </a:spcBef>
            </a:pPr>
            <a:endParaRPr lang="en-US" dirty="0">
              <a:cs typeface="Times New Roman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dirty="0">
                <a:cs typeface="Times New Roman" pitchFamily="18" charset="0"/>
              </a:rPr>
              <a:t>Overview and understanding of the inputs, work flow, processes, and outputs – work with lab director.</a:t>
            </a:r>
          </a:p>
          <a:p>
            <a:pPr>
              <a:spcBef>
                <a:spcPct val="0"/>
              </a:spcBef>
            </a:pPr>
            <a:r>
              <a:rPr lang="en-US" dirty="0">
                <a:cs typeface="Times New Roman" pitchFamily="18" charset="0"/>
              </a:rPr>
              <a:t>Rate Development Workbooks (3 or 10 services)</a:t>
            </a:r>
          </a:p>
          <a:p>
            <a:pPr>
              <a:spcBef>
                <a:spcPct val="0"/>
              </a:spcBef>
            </a:pPr>
            <a:r>
              <a:rPr lang="en-US" dirty="0">
                <a:cs typeface="Times New Roman" pitchFamily="18" charset="0"/>
              </a:rPr>
              <a:t>Direct costs only – except for Specialized Service Centers which include facilities (space) costs.</a:t>
            </a:r>
          </a:p>
          <a:p>
            <a:pPr lvl="1"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en-US" dirty="0">
                <a:cs typeface="Times New Roman" pitchFamily="18" charset="0"/>
              </a:rPr>
              <a:t>Instrumentation</a:t>
            </a:r>
          </a:p>
          <a:p>
            <a:pPr lvl="1"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en-US" dirty="0">
                <a:cs typeface="Times New Roman" pitchFamily="18" charset="0"/>
              </a:rPr>
              <a:t>Labor utilized</a:t>
            </a:r>
          </a:p>
          <a:p>
            <a:pPr lvl="1"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en-US" dirty="0">
                <a:cs typeface="Times New Roman" pitchFamily="18" charset="0"/>
              </a:rPr>
              <a:t>Supplies, reagents, and other materials</a:t>
            </a:r>
          </a:p>
          <a:p>
            <a:pPr lvl="1"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en-US" dirty="0">
                <a:cs typeface="Times New Roman" pitchFamily="18" charset="0"/>
              </a:rPr>
              <a:t>Equipment – use of depreciation for replacement equipment</a:t>
            </a:r>
          </a:p>
          <a:p>
            <a:pPr>
              <a:spcBef>
                <a:spcPct val="0"/>
              </a:spcBef>
            </a:pPr>
            <a:r>
              <a:rPr lang="en-US" dirty="0">
                <a:cs typeface="Times New Roman" pitchFamily="18" charset="0"/>
              </a:rPr>
              <a:t>Only “allowable costs” – no bad debt, public relations, …</a:t>
            </a:r>
          </a:p>
          <a:p>
            <a:pPr>
              <a:spcBef>
                <a:spcPct val="0"/>
              </a:spcBef>
            </a:pPr>
            <a:r>
              <a:rPr lang="en-US" dirty="0">
                <a:cs typeface="Times New Roman" pitchFamily="18" charset="0"/>
              </a:rPr>
              <a:t>Must reliably forecast projected business volume</a:t>
            </a:r>
            <a:endParaRPr lang="en-US" dirty="0"/>
          </a:p>
          <a:p>
            <a:r>
              <a:rPr lang="en-US" dirty="0"/>
              <a:t>Surplus/Deficit affects current / future years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9E5DA-2628-49A8-AC83-87D9502E61E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5321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Times New Roman" pitchFamily="18" charset="0"/>
              </a:rPr>
              <a:t>Herb / Juliana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ASC</a:t>
            </a:r>
          </a:p>
          <a:p>
            <a:pPr lvl="1"/>
            <a:r>
              <a:rPr lang="en-US" dirty="0"/>
              <a:t>Calculate costs by species</a:t>
            </a:r>
          </a:p>
          <a:p>
            <a:pPr lvl="1"/>
            <a:r>
              <a:rPr lang="en-US" dirty="0"/>
              <a:t>Include space costs for housing rooms (not procedural space)</a:t>
            </a:r>
          </a:p>
          <a:p>
            <a:pPr lvl="1"/>
            <a:r>
              <a:rPr lang="en-US" dirty="0"/>
              <a:t>Operated independently – not part of school/college</a:t>
            </a:r>
          </a:p>
          <a:p>
            <a:pPr lvl="1"/>
            <a:r>
              <a:rPr lang="en-US" dirty="0"/>
              <a:t>Heavily regulated</a:t>
            </a:r>
          </a:p>
          <a:p>
            <a:pPr lvl="1"/>
            <a:r>
              <a:rPr lang="en-US" dirty="0"/>
              <a:t>Heavily subsidized- both directly and indirectly</a:t>
            </a:r>
          </a:p>
          <a:p>
            <a:pPr lvl="1"/>
            <a:r>
              <a:rPr lang="en-US" dirty="0"/>
              <a:t>Direct subsidy – University or school pays portion of per diem</a:t>
            </a:r>
          </a:p>
          <a:p>
            <a:pPr lvl="1"/>
            <a:r>
              <a:rPr lang="en-US" dirty="0"/>
              <a:t>Indirect subsidy – University or School (Medicine) renovates space, improvements to building (HVAC), installs new cage washer, etc.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9E5DA-2628-49A8-AC83-87D9502E61E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0024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Times New Roman" pitchFamily="18" charset="0"/>
              </a:rPr>
              <a:t>Herb / Juliana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9E5DA-2628-49A8-AC83-87D9502E61E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9145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Times New Roman" pitchFamily="18" charset="0"/>
              </a:rPr>
              <a:t>Herb / Juliana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Focus on user needs – available services, convenient access/hours.</a:t>
            </a:r>
          </a:p>
          <a:p>
            <a:r>
              <a:rPr lang="en-US" dirty="0"/>
              <a:t>Be realistic with revenue forecasts and expense budgets.  Survey similar service centers at Tufts, Harvard, MGB, UMass Med, etc.</a:t>
            </a:r>
          </a:p>
          <a:p>
            <a:r>
              <a:rPr lang="en-US" dirty="0"/>
              <a:t>Monitor financial activity – similar to a grant.</a:t>
            </a:r>
          </a:p>
          <a:p>
            <a:r>
              <a:rPr lang="en-US" dirty="0"/>
              <a:t>While marketing expenses are not allowed – promote the center!</a:t>
            </a:r>
          </a:p>
          <a:p>
            <a:r>
              <a:rPr lang="en-US" dirty="0"/>
              <a:t>Be aware of long term needs – equipment wears out / becomes obsolete.  Plan ahead for the future!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9E5DA-2628-49A8-AC83-87D9502E61E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7089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Times New Roman" pitchFamily="18" charset="0"/>
              </a:rPr>
              <a:t>Herb / Juliana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Focus on user needs – available services, convenient access/hours.</a:t>
            </a:r>
          </a:p>
          <a:p>
            <a:r>
              <a:rPr lang="en-US" dirty="0"/>
              <a:t>Be realistic with revenue forecasts and expense budgets.  Survey similar service centers at Tufts, Harvard, MGB, UMass Med, etc.</a:t>
            </a:r>
          </a:p>
          <a:p>
            <a:r>
              <a:rPr lang="en-US" dirty="0"/>
              <a:t>Monitor financial activity – similar to a grant.</a:t>
            </a:r>
          </a:p>
          <a:p>
            <a:r>
              <a:rPr lang="en-US" dirty="0"/>
              <a:t>While marketing expenses are not allowed – promote the center!</a:t>
            </a:r>
          </a:p>
          <a:p>
            <a:r>
              <a:rPr lang="en-US" dirty="0"/>
              <a:t>Be aware of long term needs – equipment wears out / becomes obsolete.  Plan ahead for the future!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9E5DA-2628-49A8-AC83-87D9502E61E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2218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Times New Roman" pitchFamily="18" charset="0"/>
              </a:rPr>
              <a:t>Herb / Juliana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9E5DA-2628-49A8-AC83-87D9502E61E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0308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9E5DA-2628-49A8-AC83-87D9502E61E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858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Andy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Cores included: Analytical Instrumentation, Cellular Imaging, Center for Translation Neuroimaging (CBI), Flow Cytometry, IVIS Imaging and Metabolic Phenotyping, Integrated Biomedical Imaging Suite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9E5DA-2628-49A8-AC83-87D9502E61E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758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sz="1200" dirty="0"/>
              <a:t>Andy</a:t>
            </a:r>
          </a:p>
          <a:p>
            <a:pPr lvl="1"/>
            <a:endParaRPr lang="en-US" sz="1200" dirty="0"/>
          </a:p>
          <a:p>
            <a:pPr lvl="1"/>
            <a:r>
              <a:rPr lang="en-US" sz="1200" dirty="0"/>
              <a:t>Space / SIG Grants 	</a:t>
            </a:r>
            <a:endParaRPr lang="en-US" dirty="0"/>
          </a:p>
          <a:p>
            <a:pPr lvl="1"/>
            <a:r>
              <a:rPr lang="en-US" dirty="0"/>
              <a:t>Part of Schools / Labs – not the department</a:t>
            </a:r>
          </a:p>
          <a:p>
            <a:pPr lvl="1"/>
            <a:r>
              <a:rPr lang="en-US" dirty="0"/>
              <a:t>For some, we have to construct new Space</a:t>
            </a:r>
          </a:p>
          <a:p>
            <a:pPr lvl="1"/>
            <a:r>
              <a:rPr lang="en-US" dirty="0"/>
              <a:t>SIG/HEI grants --- equipment only, no infrastructure so BU has to cover the build out / construction</a:t>
            </a:r>
          </a:p>
          <a:p>
            <a:pPr lvl="1"/>
            <a:r>
              <a:rPr lang="en-US" dirty="0"/>
              <a:t>Operating expenses to be covered by user fees</a:t>
            </a:r>
          </a:p>
          <a:p>
            <a:pPr lvl="1"/>
            <a:r>
              <a:rPr lang="en-US" dirty="0"/>
              <a:t>No depreciation allowed on Federally  funded equipment – must plan for eventual future replacement equipment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9E5DA-2628-49A8-AC83-87D9502E61E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9043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Herb / Juliana</a:t>
            </a:r>
          </a:p>
          <a:p>
            <a:endParaRPr lang="en-US" dirty="0"/>
          </a:p>
          <a:p>
            <a:r>
              <a:rPr lang="en-US" dirty="0"/>
              <a:t>Subsidy</a:t>
            </a:r>
          </a:p>
          <a:p>
            <a:r>
              <a:rPr lang="en-US" dirty="0"/>
              <a:t>Space fit-out / construction</a:t>
            </a:r>
          </a:p>
          <a:p>
            <a:r>
              <a:rPr lang="en-US" dirty="0"/>
              <a:t>Maintenance Contracts</a:t>
            </a:r>
          </a:p>
          <a:p>
            <a:r>
              <a:rPr lang="en-US" dirty="0"/>
              <a:t>Technician Support</a:t>
            </a:r>
          </a:p>
          <a:p>
            <a:r>
              <a:rPr lang="en-US" dirty="0"/>
              <a:t>Scheduling / Billing System – </a:t>
            </a:r>
            <a:r>
              <a:rPr lang="en-US" dirty="0" err="1"/>
              <a:t>iLabs</a:t>
            </a:r>
            <a:endParaRPr lang="en-US" dirty="0"/>
          </a:p>
          <a:p>
            <a:r>
              <a:rPr lang="en-US" dirty="0"/>
              <a:t>F&amp;A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9E5DA-2628-49A8-AC83-87D9502E61E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9398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Herb / Juliana</a:t>
            </a:r>
          </a:p>
          <a:p>
            <a:endParaRPr lang="en-US" dirty="0"/>
          </a:p>
          <a:p>
            <a:r>
              <a:rPr lang="en-US" dirty="0"/>
              <a:t>How are Cores supported?  </a:t>
            </a:r>
          </a:p>
          <a:p>
            <a:pPr lvl="1"/>
            <a:r>
              <a:rPr lang="en-US" dirty="0"/>
              <a:t>External business</a:t>
            </a:r>
          </a:p>
          <a:p>
            <a:pPr lvl="1"/>
            <a:r>
              <a:rPr lang="en-US" dirty="0"/>
              <a:t>Subsidized from Schools/Colleges</a:t>
            </a:r>
          </a:p>
          <a:p>
            <a:pPr lvl="1"/>
            <a:r>
              <a:rPr lang="en-US" dirty="0"/>
              <a:t>Annual review with Service Center Directors / Rate Review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9E5DA-2628-49A8-AC83-87D9502E61E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0689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Gretchen</a:t>
            </a:r>
          </a:p>
          <a:p>
            <a:endParaRPr lang="en-US" dirty="0"/>
          </a:p>
          <a:p>
            <a:r>
              <a:rPr lang="en-US" dirty="0"/>
              <a:t>Andrew Taylor  		</a:t>
            </a:r>
            <a:r>
              <a:rPr lang="en-US" dirty="0">
                <a:hlinkClick r:id="rId3"/>
              </a:rPr>
              <a:t>awtaylor@bu.edu</a:t>
            </a:r>
            <a:r>
              <a:rPr lang="en-US" dirty="0"/>
              <a:t>		x 8-2311</a:t>
            </a:r>
          </a:p>
          <a:p>
            <a:r>
              <a:rPr lang="en-US" dirty="0"/>
              <a:t>Herb Lewis		</a:t>
            </a:r>
            <a:r>
              <a:rPr lang="en-US" dirty="0">
                <a:hlinkClick r:id="rId4"/>
              </a:rPr>
              <a:t>hlewis@bu.edu</a:t>
            </a:r>
            <a:r>
              <a:rPr lang="en-US" dirty="0"/>
              <a:t>		x 3-7779</a:t>
            </a:r>
          </a:p>
          <a:p>
            <a:r>
              <a:rPr lang="en-US" dirty="0"/>
              <a:t>Juliana McInnis		</a:t>
            </a:r>
            <a:r>
              <a:rPr lang="en-US" dirty="0">
                <a:hlinkClick r:id="rId5"/>
              </a:rPr>
              <a:t>jmcinnis@bu.edu</a:t>
            </a:r>
            <a:r>
              <a:rPr lang="en-US" dirty="0"/>
              <a:t>		x 8-5256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9E5DA-2628-49A8-AC83-87D9502E61E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54544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Gretchen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9E5DA-2628-49A8-AC83-87D9502E61E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637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>
            <a:extLst>
              <a:ext uri="{FF2B5EF4-FFF2-40B4-BE49-F238E27FC236}">
                <a16:creationId xmlns:a16="http://schemas.microsoft.com/office/drawing/2014/main" id="{7B592416-A161-446E-BAAE-F271928083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401" y="6118226"/>
            <a:ext cx="1291167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5">
            <a:extLst>
              <a:ext uri="{FF2B5EF4-FFF2-40B4-BE49-F238E27FC236}">
                <a16:creationId xmlns:a16="http://schemas.microsoft.com/office/drawing/2014/main" id="{1FFCCEC8-1438-4388-BB9D-EE71CBF3F8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76200"/>
            <a:ext cx="12192000" cy="2895600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9pPr>
          </a:lstStyle>
          <a:p>
            <a:pPr>
              <a:defRPr/>
            </a:pPr>
            <a:endParaRPr lang="en-US" altLang="en-US" sz="24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AAC40E-841C-4A14-9A49-9C144F71E0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261100"/>
            <a:ext cx="6908800" cy="292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9pPr>
          </a:lstStyle>
          <a:p>
            <a:pPr>
              <a:defRPr/>
            </a:pPr>
            <a:r>
              <a:rPr lang="en-US" altLang="en-US" sz="1300" b="1">
                <a:cs typeface="Arial" panose="020B0604020202020204" pitchFamily="34" charset="0"/>
              </a:rPr>
              <a:t>Boston University </a:t>
            </a:r>
            <a:r>
              <a:rPr lang="en-US" altLang="en-US" sz="1300">
                <a:solidFill>
                  <a:srgbClr val="404040"/>
                </a:solidFill>
                <a:cs typeface="Arial" panose="020B0604020202020204" pitchFamily="34" charset="0"/>
              </a:rPr>
              <a:t>Research Support | Sponsored Programs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200400"/>
            <a:ext cx="10363200" cy="1752600"/>
          </a:xfrm>
        </p:spPr>
        <p:txBody>
          <a:bodyPr/>
          <a:lstStyle>
            <a:lvl1pPr marL="0" indent="0">
              <a:buFont typeface="Wingdings" charset="2"/>
              <a:buNone/>
              <a:defRPr sz="1800">
                <a:solidFill>
                  <a:srgbClr val="CCCCCC"/>
                </a:solidFill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US" altLang="en-US" noProof="0" dirty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114300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US" altLang="en-US" noProof="0" dirty="0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F19F05C9-F1E8-4A65-909F-467FEA5AC6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D5AA2-CE0F-4FBD-8D11-09BB3B0F3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374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21648A-7D02-4010-A556-87D30C4B94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3CD5AA2-CE0F-4FBD-8D11-09BB3B0F3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444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B9A83D-A58B-411D-9073-24DB6AB202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3CD5AA2-CE0F-4FBD-8D11-09BB3B0F3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077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828800"/>
            <a:ext cx="51816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828800"/>
            <a:ext cx="51816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31E0EB6F-46FD-47F5-BCA8-A9AEAAF592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3CD5AA2-CE0F-4FBD-8D11-09BB3B0F3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353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516C1F13-A152-4259-B7FE-3F6B6CB551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3CD5AA2-CE0F-4FBD-8D11-09BB3B0F3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406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1AAF5CB2-36B5-44FE-877A-5E94FF4D5D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3CD5AA2-CE0F-4FBD-8D11-09BB3B0F3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297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D4D00353-F47E-454A-88DD-9FA64F9495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3CD5AA2-CE0F-4FBD-8D11-09BB3B0F3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911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rge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579120" y="1219200"/>
            <a:ext cx="11033760" cy="50932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16957" y="228600"/>
            <a:ext cx="1135808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1"/>
          </p:nvPr>
        </p:nvSpPr>
        <p:spPr>
          <a:xfrm>
            <a:off x="416957" y="6432514"/>
            <a:ext cx="9245600" cy="304800"/>
          </a:xfrm>
        </p:spPr>
        <p:txBody>
          <a:bodyPr lIns="0" tIns="0" rIns="0" bIns="0" anchor="b"/>
          <a:lstStyle>
            <a:lvl1pPr marL="0" indent="0">
              <a:buNone/>
              <a:defRPr sz="8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551A16F6-7765-4CBF-84BB-C76BBB2D5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CD5AA2-CE0F-4FBD-8D11-09BB3B0F3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12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">
            <a:extLst>
              <a:ext uri="{FF2B5EF4-FFF2-40B4-BE49-F238E27FC236}">
                <a16:creationId xmlns:a16="http://schemas.microsoft.com/office/drawing/2014/main" id="{6C92BC76-8BC7-4D45-AB2F-C3F5B2D13C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42863"/>
            <a:ext cx="12192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9pPr>
          </a:lstStyle>
          <a:p>
            <a:pPr>
              <a:defRPr/>
            </a:pPr>
            <a:endParaRPr lang="en-US" altLang="en-US" sz="2400"/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E994663B-62AD-4837-997D-18A5610697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12800" y="762000"/>
            <a:ext cx="10566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8FF60335-C867-450F-8AA6-38AE0BA51A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1828800"/>
            <a:ext cx="105664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9" name="Text Box 12">
            <a:extLst>
              <a:ext uri="{FF2B5EF4-FFF2-40B4-BE49-F238E27FC236}">
                <a16:creationId xmlns:a16="http://schemas.microsoft.com/office/drawing/2014/main" id="{275076D5-D57E-4B7C-A4A2-2DDF88C674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800" y="1524000"/>
            <a:ext cx="10566400" cy="2746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en-US" sz="1200" b="1">
                <a:solidFill>
                  <a:schemeClr val="bg1"/>
                </a:solidFill>
              </a:rPr>
              <a:t>Boston University</a:t>
            </a:r>
            <a:r>
              <a:rPr lang="en-US" altLang="en-US" sz="1200">
                <a:solidFill>
                  <a:schemeClr val="bg1"/>
                </a:solidFill>
              </a:rPr>
              <a:t> Slideshow Title Goes Here</a:t>
            </a:r>
          </a:p>
        </p:txBody>
      </p:sp>
      <p:pic>
        <p:nvPicPr>
          <p:cNvPr id="1030" name="Picture 20">
            <a:extLst>
              <a:ext uri="{FF2B5EF4-FFF2-40B4-BE49-F238E27FC236}">
                <a16:creationId xmlns:a16="http://schemas.microsoft.com/office/drawing/2014/main" id="{0F13593C-C808-492B-8A38-99FB15DE8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401" y="6118226"/>
            <a:ext cx="1291167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TextBox 8">
            <a:extLst>
              <a:ext uri="{FF2B5EF4-FFF2-40B4-BE49-F238E27FC236}">
                <a16:creationId xmlns:a16="http://schemas.microsoft.com/office/drawing/2014/main" id="{BE44C7DB-C99E-4A78-A590-056DBCB59C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261100"/>
            <a:ext cx="6908800" cy="292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9pPr>
          </a:lstStyle>
          <a:p>
            <a:pPr>
              <a:defRPr/>
            </a:pPr>
            <a:r>
              <a:rPr lang="en-US" altLang="en-US" sz="1300" b="1">
                <a:cs typeface="Arial" panose="020B0604020202020204" pitchFamily="34" charset="0"/>
              </a:rPr>
              <a:t>Boston University </a:t>
            </a:r>
            <a:r>
              <a:rPr lang="en-US" altLang="en-US" sz="1300">
                <a:solidFill>
                  <a:srgbClr val="404040"/>
                </a:solidFill>
                <a:cs typeface="Arial" panose="020B0604020202020204" pitchFamily="34" charset="0"/>
              </a:rPr>
              <a:t>Research Support | Sponsored Programs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6F8DE1-C35F-406D-B68A-791E192306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44000" y="626110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D5AA2-CE0F-4FBD-8D11-09BB3B0F3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212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Osak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Osak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Osak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Osak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Osak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Osak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Osak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Osak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13" Type="http://schemas.openxmlformats.org/officeDocument/2006/relationships/image" Target="../media/image28.png"/><Relationship Id="rId18" Type="http://schemas.openxmlformats.org/officeDocument/2006/relationships/image" Target="../media/image3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svg"/><Relationship Id="rId17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3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Relationship Id="rId14" Type="http://schemas.openxmlformats.org/officeDocument/2006/relationships/image" Target="../media/image29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bu.edu/researchsupport/tools-services/core-facilities/" TargetMode="External"/><Relationship Id="rId4" Type="http://schemas.openxmlformats.org/officeDocument/2006/relationships/image" Target="../media/image35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" Type="http://schemas.openxmlformats.org/officeDocument/2006/relationships/image" Target="../media/image37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svg"/><Relationship Id="rId5" Type="http://schemas.openxmlformats.org/officeDocument/2006/relationships/image" Target="../media/image44.png"/><Relationship Id="rId4" Type="http://schemas.openxmlformats.org/officeDocument/2006/relationships/image" Target="../media/image43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49.sv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6_BC2B19A5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svg"/><Relationship Id="rId3" Type="http://schemas.microsoft.com/office/2018/10/relationships/comments" Target="../comments/modernComment_124_CF1F27B.xml"/><Relationship Id="rId7" Type="http://schemas.openxmlformats.org/officeDocument/2006/relationships/image" Target="../media/image53.svg"/><Relationship Id="rId12" Type="http://schemas.openxmlformats.org/officeDocument/2006/relationships/image" Target="../media/image5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57.svg"/><Relationship Id="rId5" Type="http://schemas.openxmlformats.org/officeDocument/2006/relationships/image" Target="../media/image51.sv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60.pn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61.svg"/><Relationship Id="rId9" Type="http://schemas.microsoft.com/office/2007/relationships/diagramDrawing" Target="../diagrams/drawing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Relationship Id="rId9" Type="http://schemas.openxmlformats.org/officeDocument/2006/relationships/image" Target="../media/image65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Relationship Id="rId9" Type="http://schemas.openxmlformats.org/officeDocument/2006/relationships/image" Target="../media/image67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sv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svg"/><Relationship Id="rId5" Type="http://schemas.openxmlformats.org/officeDocument/2006/relationships/image" Target="../media/image70.png"/><Relationship Id="rId4" Type="http://schemas.openxmlformats.org/officeDocument/2006/relationships/image" Target="../media/image69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awtaylor@bu.edu" TargetMode="External"/><Relationship Id="rId7" Type="http://schemas.openxmlformats.org/officeDocument/2006/relationships/image" Target="../media/image3.sv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mailto:jmcinnis@bu.edu" TargetMode="External"/><Relationship Id="rId4" Type="http://schemas.openxmlformats.org/officeDocument/2006/relationships/hyperlink" Target="mailto:hlewis@bu.edu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May 25, 2022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3174" y="1238864"/>
            <a:ext cx="10363200" cy="1489587"/>
          </a:xfrm>
        </p:spPr>
        <p:txBody>
          <a:bodyPr/>
          <a:lstStyle/>
          <a:p>
            <a:r>
              <a:rPr lang="en-US" sz="4400" b="1" dirty="0"/>
              <a:t>Coffee with Colleagues</a:t>
            </a:r>
            <a:br>
              <a:rPr lang="en-US" sz="4400" dirty="0"/>
            </a:br>
            <a:r>
              <a:rPr lang="en-US" sz="4400" dirty="0"/>
              <a:t>Service Centers</a:t>
            </a:r>
          </a:p>
        </p:txBody>
      </p:sp>
    </p:spTree>
    <p:extLst>
      <p:ext uri="{BB962C8B-B14F-4D97-AF65-F5344CB8AC3E}">
        <p14:creationId xmlns:p14="http://schemas.microsoft.com/office/powerpoint/2010/main" val="1830293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39DB6-969F-4476-BDA3-7531502F7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895965"/>
            <a:ext cx="10566400" cy="685800"/>
          </a:xfrm>
        </p:spPr>
        <p:txBody>
          <a:bodyPr/>
          <a:lstStyle/>
          <a:p>
            <a:r>
              <a:rPr lang="en-US" sz="4000" dirty="0"/>
              <a:t>Introduction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441AB-4A7F-46F5-A769-3EE7C51680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864" y="3539613"/>
            <a:ext cx="12000271" cy="2079522"/>
          </a:xfrm>
        </p:spPr>
        <p:txBody>
          <a:bodyPr numCol="3"/>
          <a:lstStyle/>
          <a:p>
            <a:pPr marL="0" indent="0" algn="ctr">
              <a:buNone/>
            </a:pPr>
            <a:r>
              <a:rPr lang="en-US" sz="2800" b="1" dirty="0"/>
              <a:t>Andy Taylor </a:t>
            </a:r>
          </a:p>
          <a:p>
            <a:pPr marL="0" indent="0" algn="ctr">
              <a:buNone/>
            </a:pPr>
            <a:r>
              <a:rPr lang="en-US" dirty="0"/>
              <a:t> Associate Dean for Research BUSM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2800" b="1" dirty="0"/>
              <a:t>Herb Lewis</a:t>
            </a:r>
          </a:p>
          <a:p>
            <a:pPr marL="0" indent="0" algn="ctr">
              <a:buNone/>
            </a:pPr>
            <a:r>
              <a:rPr lang="en-US" dirty="0"/>
              <a:t>Director</a:t>
            </a:r>
          </a:p>
          <a:p>
            <a:pPr marL="0" indent="0" algn="ctr">
              <a:buNone/>
            </a:pPr>
            <a:r>
              <a:rPr lang="en-US" dirty="0"/>
              <a:t>Service Center Administration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2800" b="1" dirty="0"/>
              <a:t>Juliana McInnis</a:t>
            </a:r>
          </a:p>
          <a:p>
            <a:pPr marL="0" indent="0" algn="ctr">
              <a:buNone/>
            </a:pPr>
            <a:r>
              <a:rPr lang="en-US" dirty="0"/>
              <a:t> Cost Accountant / Analyst </a:t>
            </a:r>
          </a:p>
          <a:p>
            <a:pPr marL="0" indent="0" algn="ctr">
              <a:buNone/>
            </a:pPr>
            <a:r>
              <a:rPr lang="en-US" dirty="0"/>
              <a:t>Service Center Administration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5" name="Graphic 4" descr="User with solid fill">
            <a:extLst>
              <a:ext uri="{FF2B5EF4-FFF2-40B4-BE49-F238E27FC236}">
                <a16:creationId xmlns:a16="http://schemas.microsoft.com/office/drawing/2014/main" id="{77D56848-CF6D-42D5-87CA-457BFF0D86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95398" y="1848463"/>
            <a:ext cx="1691150" cy="1691150"/>
          </a:xfrm>
          <a:prstGeom prst="rect">
            <a:avLst/>
          </a:prstGeom>
        </p:spPr>
      </p:pic>
      <p:pic>
        <p:nvPicPr>
          <p:cNvPr id="6" name="Graphic 5" descr="User with solid fill">
            <a:extLst>
              <a:ext uri="{FF2B5EF4-FFF2-40B4-BE49-F238E27FC236}">
                <a16:creationId xmlns:a16="http://schemas.microsoft.com/office/drawing/2014/main" id="{1ACFB368-9A7D-434F-A2D3-6D495E7220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50424" y="1848463"/>
            <a:ext cx="1691150" cy="1691150"/>
          </a:xfrm>
          <a:prstGeom prst="rect">
            <a:avLst/>
          </a:prstGeom>
        </p:spPr>
      </p:pic>
      <p:pic>
        <p:nvPicPr>
          <p:cNvPr id="7" name="Graphic 6" descr="User with solid fill">
            <a:extLst>
              <a:ext uri="{FF2B5EF4-FFF2-40B4-BE49-F238E27FC236}">
                <a16:creationId xmlns:a16="http://schemas.microsoft.com/office/drawing/2014/main" id="{8367F96D-26E0-4FB1-9671-AD19A725EC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05450" y="1848463"/>
            <a:ext cx="1691150" cy="1691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A6578B8-EA1C-4B93-A5A7-A514EA6C3CF9}"/>
              </a:ext>
            </a:extLst>
          </p:cNvPr>
          <p:cNvCxnSpPr/>
          <p:nvPr/>
        </p:nvCxnSpPr>
        <p:spPr bwMode="auto">
          <a:xfrm>
            <a:off x="838199" y="1760563"/>
            <a:ext cx="1054100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342409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021309"/>
            <a:ext cx="10566400" cy="685800"/>
          </a:xfrm>
        </p:spPr>
        <p:txBody>
          <a:bodyPr/>
          <a:lstStyle/>
          <a:p>
            <a:r>
              <a:rPr lang="en-US" sz="3200" dirty="0"/>
              <a:t>Key Takeaways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063F49D-EF13-47A8-B712-04ECD403BBBF}"/>
              </a:ext>
            </a:extLst>
          </p:cNvPr>
          <p:cNvCxnSpPr/>
          <p:nvPr/>
        </p:nvCxnSpPr>
        <p:spPr bwMode="auto">
          <a:xfrm>
            <a:off x="838199" y="1760563"/>
            <a:ext cx="1054100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CFE5075A-4CD6-448E-A762-B5BB33BFB957}"/>
              </a:ext>
            </a:extLst>
          </p:cNvPr>
          <p:cNvSpPr/>
          <p:nvPr/>
        </p:nvSpPr>
        <p:spPr bwMode="auto">
          <a:xfrm>
            <a:off x="-1433014" y="2579428"/>
            <a:ext cx="14384740" cy="2308245"/>
          </a:xfrm>
          <a:custGeom>
            <a:avLst/>
            <a:gdLst>
              <a:gd name="connsiteX0" fmla="*/ 0 w 14384740"/>
              <a:gd name="connsiteY0" fmla="*/ 1083396 h 2308245"/>
              <a:gd name="connsiteX1" fmla="*/ 2722535 w 14384740"/>
              <a:gd name="connsiteY1" fmla="*/ 35025 h 2308245"/>
              <a:gd name="connsiteX2" fmla="*/ 5458616 w 14384740"/>
              <a:gd name="connsiteY2" fmla="*/ 2225853 h 2308245"/>
              <a:gd name="connsiteX3" fmla="*/ 8777128 w 14384740"/>
              <a:gd name="connsiteY3" fmla="*/ 250075 h 2308245"/>
              <a:gd name="connsiteX4" fmla="*/ 12204002 w 14384740"/>
              <a:gd name="connsiteY4" fmla="*/ 2306497 h 2308245"/>
              <a:gd name="connsiteX5" fmla="*/ 14384740 w 14384740"/>
              <a:gd name="connsiteY5" fmla="*/ 532329 h 2308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4740" h="2308245" extrusionOk="0">
                <a:moveTo>
                  <a:pt x="0" y="1083396"/>
                </a:moveTo>
                <a:cubicBezTo>
                  <a:pt x="717733" y="347643"/>
                  <a:pt x="1659563" y="-97885"/>
                  <a:pt x="2722535" y="35025"/>
                </a:cubicBezTo>
                <a:cubicBezTo>
                  <a:pt x="3756275" y="251533"/>
                  <a:pt x="4421805" y="2190892"/>
                  <a:pt x="5458616" y="2225853"/>
                </a:cubicBezTo>
                <a:cubicBezTo>
                  <a:pt x="6420480" y="2307822"/>
                  <a:pt x="7607773" y="486054"/>
                  <a:pt x="8777128" y="250075"/>
                </a:cubicBezTo>
                <a:cubicBezTo>
                  <a:pt x="9749514" y="180438"/>
                  <a:pt x="11472903" y="2356690"/>
                  <a:pt x="12204002" y="2306497"/>
                </a:cubicBezTo>
                <a:cubicBezTo>
                  <a:pt x="13397022" y="2384196"/>
                  <a:pt x="13852489" y="1256033"/>
                  <a:pt x="14384740" y="532329"/>
                </a:cubicBezTo>
              </a:path>
            </a:pathLst>
          </a:custGeom>
          <a:noFill/>
          <a:ln w="571500" cap="flat" cmpd="thickThin" algn="ctr">
            <a:solidFill>
              <a:schemeClr val="accent5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4493923"/>
                      <a:gd name="connsiteY0" fmla="*/ 1100090 h 2343811"/>
                      <a:gd name="connsiteX1" fmla="*/ 2743200 w 14493923"/>
                      <a:gd name="connsiteY1" fmla="*/ 35565 h 2343811"/>
                      <a:gd name="connsiteX2" fmla="*/ 5500048 w 14493923"/>
                      <a:gd name="connsiteY2" fmla="*/ 2260150 h 2343811"/>
                      <a:gd name="connsiteX3" fmla="*/ 8843749 w 14493923"/>
                      <a:gd name="connsiteY3" fmla="*/ 253929 h 2343811"/>
                      <a:gd name="connsiteX4" fmla="*/ 12296633 w 14493923"/>
                      <a:gd name="connsiteY4" fmla="*/ 2342037 h 2343811"/>
                      <a:gd name="connsiteX5" fmla="*/ 14493923 w 14493923"/>
                      <a:gd name="connsiteY5" fmla="*/ 540532 h 23438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4493923" h="2343811">
                        <a:moveTo>
                          <a:pt x="0" y="1100090"/>
                        </a:moveTo>
                        <a:cubicBezTo>
                          <a:pt x="913262" y="471156"/>
                          <a:pt x="1826525" y="-157778"/>
                          <a:pt x="2743200" y="35565"/>
                        </a:cubicBezTo>
                        <a:cubicBezTo>
                          <a:pt x="3659875" y="228908"/>
                          <a:pt x="4483290" y="2223756"/>
                          <a:pt x="5500048" y="2260150"/>
                        </a:cubicBezTo>
                        <a:cubicBezTo>
                          <a:pt x="6516806" y="2296544"/>
                          <a:pt x="7710985" y="240281"/>
                          <a:pt x="8843749" y="253929"/>
                        </a:cubicBezTo>
                        <a:cubicBezTo>
                          <a:pt x="9976513" y="267577"/>
                          <a:pt x="11354937" y="2294270"/>
                          <a:pt x="12296633" y="2342037"/>
                        </a:cubicBezTo>
                        <a:cubicBezTo>
                          <a:pt x="13238329" y="2389804"/>
                          <a:pt x="13866126" y="1465168"/>
                          <a:pt x="14493923" y="540532"/>
                        </a:cubicBezTo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Osaka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1C46337-0071-47FD-8110-B4A9BD59982A}"/>
              </a:ext>
            </a:extLst>
          </p:cNvPr>
          <p:cNvSpPr/>
          <p:nvPr/>
        </p:nvSpPr>
        <p:spPr bwMode="auto">
          <a:xfrm>
            <a:off x="451609" y="2039205"/>
            <a:ext cx="2183641" cy="2115402"/>
          </a:xfrm>
          <a:prstGeom prst="ellipse">
            <a:avLst/>
          </a:prstGeom>
          <a:solidFill>
            <a:schemeClr val="accent1">
              <a:lumMod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Osaka" charset="0"/>
              </a:rPr>
              <a:t>What is a Service Center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BFD55CD-EFE1-4AAB-AF7A-219FE81300A5}"/>
              </a:ext>
            </a:extLst>
          </p:cNvPr>
          <p:cNvSpPr/>
          <p:nvPr/>
        </p:nvSpPr>
        <p:spPr bwMode="auto">
          <a:xfrm>
            <a:off x="3168747" y="3429000"/>
            <a:ext cx="2183641" cy="2115402"/>
          </a:xfrm>
          <a:prstGeom prst="ellipse">
            <a:avLst/>
          </a:prstGeom>
          <a:solidFill>
            <a:schemeClr val="accent1">
              <a:lumMod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Osaka" charset="0"/>
              </a:rPr>
              <a:t>What is their purpose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1DF07F4-01F4-4B78-B033-28553234B4C7}"/>
              </a:ext>
            </a:extLst>
          </p:cNvPr>
          <p:cNvSpPr/>
          <p:nvPr/>
        </p:nvSpPr>
        <p:spPr bwMode="auto">
          <a:xfrm>
            <a:off x="6324270" y="2039205"/>
            <a:ext cx="2183641" cy="2115402"/>
          </a:xfrm>
          <a:prstGeom prst="ellipse">
            <a:avLst/>
          </a:prstGeom>
          <a:solidFill>
            <a:schemeClr val="accent1">
              <a:lumMod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Osaka" charset="0"/>
              </a:rPr>
              <a:t>How are they managed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85D23F6-EEB4-4A16-9282-C7C5D178A94E}"/>
              </a:ext>
            </a:extLst>
          </p:cNvPr>
          <p:cNvSpPr/>
          <p:nvPr/>
        </p:nvSpPr>
        <p:spPr bwMode="auto">
          <a:xfrm>
            <a:off x="9479793" y="3429000"/>
            <a:ext cx="2183641" cy="2115402"/>
          </a:xfrm>
          <a:prstGeom prst="ellipse">
            <a:avLst/>
          </a:prstGeom>
          <a:solidFill>
            <a:schemeClr val="accent1">
              <a:lumMod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Osaka" charset="0"/>
              </a:rPr>
              <a:t>How are they billed</a:t>
            </a:r>
          </a:p>
        </p:txBody>
      </p:sp>
    </p:spTree>
    <p:extLst>
      <p:ext uri="{BB962C8B-B14F-4D97-AF65-F5344CB8AC3E}">
        <p14:creationId xmlns:p14="http://schemas.microsoft.com/office/powerpoint/2010/main" val="3295432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F513C-726A-4434-A2FF-BDF0F538A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00" y="978102"/>
            <a:ext cx="10588434" cy="1062644"/>
          </a:xfrm>
        </p:spPr>
        <p:txBody>
          <a:bodyPr anchor="b">
            <a:normAutofit/>
          </a:bodyPr>
          <a:lstStyle/>
          <a:p>
            <a:r>
              <a:rPr lang="en-US" sz="3200" dirty="0"/>
              <a:t>What is a Service Center?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9B7FDC9-F0CE-43A7-9F2A-83DD09DC3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47624" y="2265037"/>
            <a:ext cx="10125012" cy="0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phic 4" descr="Warehouse with solid fill">
            <a:extLst>
              <a:ext uri="{FF2B5EF4-FFF2-40B4-BE49-F238E27FC236}">
                <a16:creationId xmlns:a16="http://schemas.microsoft.com/office/drawing/2014/main" id="{AB423358-6F73-4D68-9EB6-68699F2505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33206" y="2811104"/>
            <a:ext cx="2928114" cy="292811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E357C9-8FB9-4844-B389-17CE8E15B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5354" y="2682433"/>
            <a:ext cx="6282169" cy="32157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 unit, center, lab, or other entity which provides goods and/or services primarily to the Boston University research community that is not possible, feasible, or affordable for individual researchers or laboratories to do individually.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469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F513C-726A-4434-A2FF-BDF0F538A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00" y="978102"/>
            <a:ext cx="10588434" cy="1062644"/>
          </a:xfrm>
        </p:spPr>
        <p:txBody>
          <a:bodyPr anchor="b">
            <a:normAutofit/>
          </a:bodyPr>
          <a:lstStyle/>
          <a:p>
            <a:r>
              <a:rPr lang="en-US" sz="3200" dirty="0"/>
              <a:t>What is a Service Center?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9B7FDC9-F0CE-43A7-9F2A-83DD09DC3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47624" y="2265037"/>
            <a:ext cx="10125012" cy="0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02EEFC39-4069-42A6-B4A5-22D43F3D40E2}"/>
              </a:ext>
            </a:extLst>
          </p:cNvPr>
          <p:cNvGrpSpPr/>
          <p:nvPr/>
        </p:nvGrpSpPr>
        <p:grpSpPr>
          <a:xfrm>
            <a:off x="923286" y="2959603"/>
            <a:ext cx="10588435" cy="2920295"/>
            <a:chOff x="558968" y="1765999"/>
            <a:chExt cx="10820231" cy="3223131"/>
          </a:xfrm>
        </p:grpSpPr>
        <p:sp>
          <p:nvSpPr>
            <p:cNvPr id="8" name="Arrow: Pentagon 7">
              <a:extLst>
                <a:ext uri="{FF2B5EF4-FFF2-40B4-BE49-F238E27FC236}">
                  <a16:creationId xmlns:a16="http://schemas.microsoft.com/office/drawing/2014/main" id="{C9770725-E27F-4C57-8C74-80C64BB1752F}"/>
                </a:ext>
              </a:extLst>
            </p:cNvPr>
            <p:cNvSpPr/>
            <p:nvPr/>
          </p:nvSpPr>
          <p:spPr bwMode="auto">
            <a:xfrm rot="10800000">
              <a:off x="1245059" y="2848942"/>
              <a:ext cx="10134140" cy="1066486"/>
            </a:xfrm>
            <a:prstGeom prst="homePlate">
              <a:avLst/>
            </a:prstGeom>
            <a:solidFill>
              <a:schemeClr val="accent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Osaka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E9C28C2-D805-446A-BB03-8D64D819AF06}"/>
                </a:ext>
              </a:extLst>
            </p:cNvPr>
            <p:cNvSpPr txBox="1"/>
            <p:nvPr/>
          </p:nvSpPr>
          <p:spPr>
            <a:xfrm>
              <a:off x="2243784" y="2974552"/>
              <a:ext cx="8968056" cy="815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100" dirty="0"/>
                <a:t>Business Plan and rates have been reviewed and approved by SCA, then submitted to the VP for Research for approval as a Service Center.</a:t>
              </a:r>
            </a:p>
          </p:txBody>
        </p:sp>
        <p:sp>
          <p:nvSpPr>
            <p:cNvPr id="11" name="Arrow: Pentagon 10">
              <a:extLst>
                <a:ext uri="{FF2B5EF4-FFF2-40B4-BE49-F238E27FC236}">
                  <a16:creationId xmlns:a16="http://schemas.microsoft.com/office/drawing/2014/main" id="{B69A66CC-C13F-4C15-BE42-36AEC885241E}"/>
                </a:ext>
              </a:extLst>
            </p:cNvPr>
            <p:cNvSpPr/>
            <p:nvPr/>
          </p:nvSpPr>
          <p:spPr bwMode="auto">
            <a:xfrm rot="10800000">
              <a:off x="558968" y="1765999"/>
              <a:ext cx="10820230" cy="1107993"/>
            </a:xfrm>
            <a:prstGeom prst="homePlate">
              <a:avLst/>
            </a:prstGeom>
            <a:solidFill>
              <a:schemeClr val="accent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Osaka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7CBD187-59B3-49D4-B822-1A1A14003438}"/>
                </a:ext>
              </a:extLst>
            </p:cNvPr>
            <p:cNvSpPr txBox="1"/>
            <p:nvPr/>
          </p:nvSpPr>
          <p:spPr>
            <a:xfrm>
              <a:off x="1645147" y="1834566"/>
              <a:ext cx="9734051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/>
                <a:t>Has prepared a Business Plan, calculated rates, and is endorsed by its School or College.</a:t>
              </a:r>
            </a:p>
          </p:txBody>
        </p:sp>
        <p:sp>
          <p:nvSpPr>
            <p:cNvPr id="13" name="Arrow: Pentagon 12">
              <a:extLst>
                <a:ext uri="{FF2B5EF4-FFF2-40B4-BE49-F238E27FC236}">
                  <a16:creationId xmlns:a16="http://schemas.microsoft.com/office/drawing/2014/main" id="{9D6A8E9B-A47D-4842-A3FB-EE885CD6595B}"/>
                </a:ext>
              </a:extLst>
            </p:cNvPr>
            <p:cNvSpPr/>
            <p:nvPr/>
          </p:nvSpPr>
          <p:spPr bwMode="auto">
            <a:xfrm rot="10800000">
              <a:off x="2095797" y="3881134"/>
              <a:ext cx="9283402" cy="1107996"/>
            </a:xfrm>
            <a:prstGeom prst="homePlate">
              <a:avLst/>
            </a:prstGeom>
            <a:solidFill>
              <a:schemeClr val="accent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Osaka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E8E9212-CFD7-478F-A667-EB2F110C916F}"/>
                </a:ext>
              </a:extLst>
            </p:cNvPr>
            <p:cNvSpPr txBox="1"/>
            <p:nvPr/>
          </p:nvSpPr>
          <p:spPr>
            <a:xfrm>
              <a:off x="2620259" y="4052566"/>
              <a:ext cx="8591581" cy="769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/>
                <a:t>After University (VPR) approval, assigned a cost center, GL number, and ISR number.</a:t>
              </a:r>
            </a:p>
          </p:txBody>
        </p:sp>
      </p:grpSp>
      <p:pic>
        <p:nvPicPr>
          <p:cNvPr id="16" name="Graphic 15" descr="Mortgage with solid fill">
            <a:extLst>
              <a:ext uri="{FF2B5EF4-FFF2-40B4-BE49-F238E27FC236}">
                <a16:creationId xmlns:a16="http://schemas.microsoft.com/office/drawing/2014/main" id="{0642FEF1-2A53-4024-A895-427BD895AC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493" y="2834258"/>
            <a:ext cx="914400" cy="914400"/>
          </a:xfrm>
          <a:prstGeom prst="rect">
            <a:avLst/>
          </a:prstGeom>
        </p:spPr>
      </p:pic>
      <p:pic>
        <p:nvPicPr>
          <p:cNvPr id="17" name="Graphic 16" descr="Magnifying glass with solid fill">
            <a:extLst>
              <a:ext uri="{FF2B5EF4-FFF2-40B4-BE49-F238E27FC236}">
                <a16:creationId xmlns:a16="http://schemas.microsoft.com/office/drawing/2014/main" id="{91CC870F-14FA-4436-ADBB-C139F4E7277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90204" y="3981093"/>
            <a:ext cx="914400" cy="914400"/>
          </a:xfrm>
          <a:prstGeom prst="rect">
            <a:avLst/>
          </a:prstGeom>
        </p:spPr>
      </p:pic>
      <p:pic>
        <p:nvPicPr>
          <p:cNvPr id="18" name="Graphic 17" descr="Clipboard Checked with solid fill">
            <a:extLst>
              <a:ext uri="{FF2B5EF4-FFF2-40B4-BE49-F238E27FC236}">
                <a16:creationId xmlns:a16="http://schemas.microsoft.com/office/drawing/2014/main" id="{86168904-144D-4AC0-80F0-1ABFA21CAB5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603017" y="492184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553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F513C-726A-4434-A2FF-BDF0F538A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00" y="978102"/>
            <a:ext cx="10588434" cy="1062644"/>
          </a:xfrm>
        </p:spPr>
        <p:txBody>
          <a:bodyPr anchor="b">
            <a:normAutofit/>
          </a:bodyPr>
          <a:lstStyle/>
          <a:p>
            <a:r>
              <a:rPr lang="en-US" sz="3200" dirty="0"/>
              <a:t>What is a Service Center?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9B7FDC9-F0CE-43A7-9F2A-83DD09DC3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47624" y="2265037"/>
            <a:ext cx="10125012" cy="0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phic 4" descr="Open hand with plant with solid fill">
            <a:extLst>
              <a:ext uri="{FF2B5EF4-FFF2-40B4-BE49-F238E27FC236}">
                <a16:creationId xmlns:a16="http://schemas.microsoft.com/office/drawing/2014/main" id="{AB423358-6F73-4D68-9EB6-68699F2505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10376" y="2682433"/>
            <a:ext cx="2928114" cy="292811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E357C9-8FB9-4844-B389-17CE8E15B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0070" y="3429000"/>
            <a:ext cx="6282169" cy="15074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Support the Research Programs. It is the most visible University support for research.</a:t>
            </a:r>
          </a:p>
        </p:txBody>
      </p:sp>
    </p:spTree>
    <p:extLst>
      <p:ext uri="{BB962C8B-B14F-4D97-AF65-F5344CB8AC3E}">
        <p14:creationId xmlns:p14="http://schemas.microsoft.com/office/powerpoint/2010/main" val="12433973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080" y="1485900"/>
            <a:ext cx="3469561" cy="1339188"/>
          </a:xfrm>
        </p:spPr>
        <p:txBody>
          <a:bodyPr/>
          <a:lstStyle/>
          <a:p>
            <a:r>
              <a:rPr lang="en-US" sz="3200" dirty="0"/>
              <a:t>A “Small Non-Profit Business”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1690ED9-1D5B-3259-8B04-471499771C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7349576"/>
              </p:ext>
            </p:extLst>
          </p:nvPr>
        </p:nvGraphicFramePr>
        <p:xfrm>
          <a:off x="4555320" y="1247917"/>
          <a:ext cx="7213600" cy="43621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CA43205-68BB-45B3-BBA5-7A19940D35B2}"/>
              </a:ext>
            </a:extLst>
          </p:cNvPr>
          <p:cNvCxnSpPr/>
          <p:nvPr/>
        </p:nvCxnSpPr>
        <p:spPr bwMode="auto">
          <a:xfrm>
            <a:off x="4012442" y="1009934"/>
            <a:ext cx="0" cy="417621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12" name="Graphic 11" descr="Piggy Bank with solid fill">
            <a:extLst>
              <a:ext uri="{FF2B5EF4-FFF2-40B4-BE49-F238E27FC236}">
                <a16:creationId xmlns:a16="http://schemas.microsoft.com/office/drawing/2014/main" id="{4A3DBE31-517C-4163-8246-83AD751E8E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3803" y="2951785"/>
            <a:ext cx="2928113" cy="2928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2178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47013-B78F-4609-BA0F-4B0B75E73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040037"/>
            <a:ext cx="5565253" cy="1487606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How many service centers do we have at BU?</a:t>
            </a:r>
          </a:p>
        </p:txBody>
      </p:sp>
      <p:pic>
        <p:nvPicPr>
          <p:cNvPr id="5" name="Graphic 4" descr="Badge Question Mark with solid fill">
            <a:extLst>
              <a:ext uri="{FF2B5EF4-FFF2-40B4-BE49-F238E27FC236}">
                <a16:creationId xmlns:a16="http://schemas.microsoft.com/office/drawing/2014/main" id="{9EC9AC24-4B4B-4869-B609-C605AD0F52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5745" y="2140991"/>
            <a:ext cx="3285699" cy="32856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1F4F19-3854-449B-89EE-A5E0981C4A24}"/>
              </a:ext>
            </a:extLst>
          </p:cNvPr>
          <p:cNvSpPr txBox="1"/>
          <p:nvPr/>
        </p:nvSpPr>
        <p:spPr>
          <a:xfrm>
            <a:off x="1165745" y="1031447"/>
            <a:ext cx="82432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+mj-lt"/>
              </a:rPr>
              <a:t>Question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14F3273-E8F3-4AA1-953E-21CA6EBE7992}"/>
              </a:ext>
            </a:extLst>
          </p:cNvPr>
          <p:cNvCxnSpPr/>
          <p:nvPr/>
        </p:nvCxnSpPr>
        <p:spPr bwMode="auto">
          <a:xfrm>
            <a:off x="838199" y="1760563"/>
            <a:ext cx="1054100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733765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47013-B78F-4609-BA0F-4B0B75E73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643952"/>
            <a:ext cx="5395415" cy="743804"/>
          </a:xfrm>
        </p:spPr>
        <p:txBody>
          <a:bodyPr numCol="3"/>
          <a:lstStyle/>
          <a:p>
            <a:pPr marL="0" indent="0">
              <a:buNone/>
            </a:pPr>
            <a:r>
              <a:rPr lang="en-US" sz="3200" dirty="0"/>
              <a:t>CRC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MED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NEIDL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FDE521E-77D2-4968-9D35-23336B17A6FC}"/>
              </a:ext>
            </a:extLst>
          </p:cNvPr>
          <p:cNvSpPr/>
          <p:nvPr/>
        </p:nvSpPr>
        <p:spPr bwMode="auto">
          <a:xfrm>
            <a:off x="1165745" y="2494129"/>
            <a:ext cx="3220872" cy="304345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Osaka" charset="0"/>
              </a:rPr>
              <a:t>30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50E3CE7-F773-4E9C-8CF0-1990F72C1549}"/>
              </a:ext>
            </a:extLst>
          </p:cNvPr>
          <p:cNvCxnSpPr/>
          <p:nvPr/>
        </p:nvCxnSpPr>
        <p:spPr bwMode="auto">
          <a:xfrm>
            <a:off x="5909481" y="4339986"/>
            <a:ext cx="5268035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accent1">
                <a:lumMod val="25000"/>
              </a:schemeClr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BEE44509-F2C3-4902-A6EF-174A6A6F9324}"/>
              </a:ext>
            </a:extLst>
          </p:cNvPr>
          <p:cNvSpPr txBox="1"/>
          <p:nvPr/>
        </p:nvSpPr>
        <p:spPr>
          <a:xfrm>
            <a:off x="1165745" y="1057410"/>
            <a:ext cx="82432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+mj-lt"/>
              </a:rPr>
              <a:t>Answer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CD8F154-74C5-4A60-B8A1-0DF10C42C1B8}"/>
              </a:ext>
            </a:extLst>
          </p:cNvPr>
          <p:cNvCxnSpPr/>
          <p:nvPr/>
        </p:nvCxnSpPr>
        <p:spPr bwMode="auto">
          <a:xfrm>
            <a:off x="838199" y="1760563"/>
            <a:ext cx="1054100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89254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95233-B674-4FD8-9622-BC0A70011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1074763"/>
            <a:ext cx="10566400" cy="685800"/>
          </a:xfrm>
        </p:spPr>
        <p:txBody>
          <a:bodyPr/>
          <a:lstStyle/>
          <a:p>
            <a:r>
              <a:rPr lang="en-US" sz="3200" dirty="0"/>
              <a:t>Data &amp; Services Available at BU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C9CC1-BBEC-4517-84D2-E31CE1665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00" y="1828800"/>
            <a:ext cx="4182281" cy="955342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Single service</a:t>
            </a:r>
          </a:p>
          <a:p>
            <a:pPr marL="0" indent="0" algn="ctr">
              <a:buNone/>
            </a:pPr>
            <a:r>
              <a:rPr lang="en-US" dirty="0"/>
              <a:t>(MRI scan)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336884C-5B6D-420C-B124-BEF1317EB00F}"/>
              </a:ext>
            </a:extLst>
          </p:cNvPr>
          <p:cNvCxnSpPr/>
          <p:nvPr/>
        </p:nvCxnSpPr>
        <p:spPr bwMode="auto">
          <a:xfrm>
            <a:off x="838199" y="1760563"/>
            <a:ext cx="1054100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1348FE8-2D7E-4DD3-B7F8-A42DF07F711E}"/>
              </a:ext>
            </a:extLst>
          </p:cNvPr>
          <p:cNvSpPr txBox="1">
            <a:spLocks/>
          </p:cNvSpPr>
          <p:nvPr/>
        </p:nvSpPr>
        <p:spPr bwMode="auto">
          <a:xfrm>
            <a:off x="6724556" y="1828800"/>
            <a:ext cx="4182281" cy="955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/>
              <a:t>Dozens of services</a:t>
            </a:r>
          </a:p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/>
              <a:t>(CIC)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F552344-BC99-4C98-96EC-68A6AC62DE42}"/>
              </a:ext>
            </a:extLst>
          </p:cNvPr>
          <p:cNvCxnSpPr/>
          <p:nvPr/>
        </p:nvCxnSpPr>
        <p:spPr bwMode="auto">
          <a:xfrm>
            <a:off x="4599295" y="2591934"/>
            <a:ext cx="2647665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accent1">
                <a:lumMod val="25000"/>
              </a:schemeClr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11" name="Graphic 10" descr="Flask with solid fill">
            <a:extLst>
              <a:ext uri="{FF2B5EF4-FFF2-40B4-BE49-F238E27FC236}">
                <a16:creationId xmlns:a16="http://schemas.microsoft.com/office/drawing/2014/main" id="{9A6A2A42-96FD-40B9-86CC-8913F787FD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84777" y="2660175"/>
            <a:ext cx="914400" cy="914400"/>
          </a:xfrm>
          <a:prstGeom prst="rect">
            <a:avLst/>
          </a:prstGeom>
        </p:spPr>
      </p:pic>
      <p:pic>
        <p:nvPicPr>
          <p:cNvPr id="12" name="Graphic 11" descr="Flask with solid fill">
            <a:extLst>
              <a:ext uri="{FF2B5EF4-FFF2-40B4-BE49-F238E27FC236}">
                <a16:creationId xmlns:a16="http://schemas.microsoft.com/office/drawing/2014/main" id="{4B4FC330-E1F7-429E-933E-02BCBEEA6CE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01523" y="2879115"/>
            <a:ext cx="914400" cy="914400"/>
          </a:xfrm>
          <a:prstGeom prst="rect">
            <a:avLst/>
          </a:prstGeom>
        </p:spPr>
      </p:pic>
      <p:pic>
        <p:nvPicPr>
          <p:cNvPr id="13" name="Graphic 12" descr="Flask with solid fill">
            <a:extLst>
              <a:ext uri="{FF2B5EF4-FFF2-40B4-BE49-F238E27FC236}">
                <a16:creationId xmlns:a16="http://schemas.microsoft.com/office/drawing/2014/main" id="{5445F8C8-DACD-4926-8692-49821EEFDC6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488607" y="2659035"/>
            <a:ext cx="914400" cy="914400"/>
          </a:xfrm>
          <a:prstGeom prst="rect">
            <a:avLst/>
          </a:prstGeom>
        </p:spPr>
      </p:pic>
      <p:pic>
        <p:nvPicPr>
          <p:cNvPr id="14" name="Graphic 13" descr="Flask with solid fill">
            <a:extLst>
              <a:ext uri="{FF2B5EF4-FFF2-40B4-BE49-F238E27FC236}">
                <a16:creationId xmlns:a16="http://schemas.microsoft.com/office/drawing/2014/main" id="{1507ED7B-4A3B-4D7F-AF2C-D8E00499516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227097" y="2869439"/>
            <a:ext cx="914400" cy="914400"/>
          </a:xfrm>
          <a:prstGeom prst="rect">
            <a:avLst/>
          </a:prstGeom>
        </p:spPr>
      </p:pic>
      <p:pic>
        <p:nvPicPr>
          <p:cNvPr id="15" name="Graphic 14" descr="Flask with solid fill">
            <a:extLst>
              <a:ext uri="{FF2B5EF4-FFF2-40B4-BE49-F238E27FC236}">
                <a16:creationId xmlns:a16="http://schemas.microsoft.com/office/drawing/2014/main" id="{FB769F52-6F1F-4E8D-8FA0-9F6E90BCE8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600745" y="2727851"/>
            <a:ext cx="914400" cy="914400"/>
          </a:xfrm>
          <a:prstGeom prst="rect">
            <a:avLst/>
          </a:prstGeom>
        </p:spPr>
      </p:pic>
      <p:pic>
        <p:nvPicPr>
          <p:cNvPr id="16" name="Graphic 15" descr="Flask with solid fill">
            <a:extLst>
              <a:ext uri="{FF2B5EF4-FFF2-40B4-BE49-F238E27FC236}">
                <a16:creationId xmlns:a16="http://schemas.microsoft.com/office/drawing/2014/main" id="{39A1AF88-D318-42C5-AD1B-A3B197FE783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301134" y="2632878"/>
            <a:ext cx="914400" cy="914400"/>
          </a:xfrm>
          <a:prstGeom prst="rect">
            <a:avLst/>
          </a:prstGeom>
        </p:spPr>
      </p:pic>
      <p:pic>
        <p:nvPicPr>
          <p:cNvPr id="17" name="Graphic 16" descr="Flask with solid fill">
            <a:extLst>
              <a:ext uri="{FF2B5EF4-FFF2-40B4-BE49-F238E27FC236}">
                <a16:creationId xmlns:a16="http://schemas.microsoft.com/office/drawing/2014/main" id="{2BF7C97C-8325-4D5A-A35B-3992F1C6E54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728556" y="2632878"/>
            <a:ext cx="914400" cy="914400"/>
          </a:xfrm>
          <a:prstGeom prst="rect">
            <a:avLst/>
          </a:prstGeom>
        </p:spPr>
      </p:pic>
      <p:pic>
        <p:nvPicPr>
          <p:cNvPr id="18" name="Graphic 17" descr="Flask with solid fill">
            <a:extLst>
              <a:ext uri="{FF2B5EF4-FFF2-40B4-BE49-F238E27FC236}">
                <a16:creationId xmlns:a16="http://schemas.microsoft.com/office/drawing/2014/main" id="{F0CE3BF6-19D2-4F40-BFBB-7704CB6B09F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446740" y="2773906"/>
            <a:ext cx="914400" cy="914400"/>
          </a:xfrm>
          <a:prstGeom prst="rect">
            <a:avLst/>
          </a:prstGeom>
        </p:spPr>
      </p:pic>
      <p:pic>
        <p:nvPicPr>
          <p:cNvPr id="20" name="Graphic 19" descr="Clock with solid fill">
            <a:extLst>
              <a:ext uri="{FF2B5EF4-FFF2-40B4-BE49-F238E27FC236}">
                <a16:creationId xmlns:a16="http://schemas.microsoft.com/office/drawing/2014/main" id="{B138F426-E4BD-4651-892B-6B1B7EB618A3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170825" y="3688306"/>
            <a:ext cx="1377985" cy="1377985"/>
          </a:xfrm>
          <a:prstGeom prst="rect">
            <a:avLst/>
          </a:prstGeom>
        </p:spPr>
      </p:pic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C4C5DEF4-0F82-48A1-88CC-01A8606D664F}"/>
              </a:ext>
            </a:extLst>
          </p:cNvPr>
          <p:cNvSpPr txBox="1">
            <a:spLocks/>
          </p:cNvSpPr>
          <p:nvPr/>
        </p:nvSpPr>
        <p:spPr bwMode="auto">
          <a:xfrm>
            <a:off x="3768676" y="5128405"/>
            <a:ext cx="4182281" cy="955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/>
              <a:t>Some services available 24/7</a:t>
            </a:r>
          </a:p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/>
              <a:t>(self service)</a:t>
            </a:r>
          </a:p>
        </p:txBody>
      </p:sp>
    </p:spTree>
    <p:extLst>
      <p:ext uri="{BB962C8B-B14F-4D97-AF65-F5344CB8AC3E}">
        <p14:creationId xmlns:p14="http://schemas.microsoft.com/office/powerpoint/2010/main" val="1340653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Data &amp; Services available at BU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6429486-A5DB-4D35-BB8D-280E3DBEE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902" y="4399325"/>
            <a:ext cx="3770552" cy="139774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Subsidies total $4-5 million (+/-) annually</a:t>
            </a:r>
          </a:p>
          <a:p>
            <a:pPr marL="0" indent="0" algn="ctr">
              <a:buNone/>
            </a:pPr>
            <a:r>
              <a:rPr lang="en-US" sz="2000" dirty="0"/>
              <a:t>(ASC, SIF, EDF, DOM Cores)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3585E91-DDFD-C7DD-7008-DC91284D0C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2750343"/>
              </p:ext>
            </p:extLst>
          </p:nvPr>
        </p:nvGraphicFramePr>
        <p:xfrm>
          <a:off x="4621262" y="1963379"/>
          <a:ext cx="7193749" cy="42348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15819">
                  <a:extLst>
                    <a:ext uri="{9D8B030D-6E8A-4147-A177-3AD203B41FA5}">
                      <a16:colId xmlns:a16="http://schemas.microsoft.com/office/drawing/2014/main" val="3150788771"/>
                    </a:ext>
                  </a:extLst>
                </a:gridCol>
                <a:gridCol w="3577930">
                  <a:extLst>
                    <a:ext uri="{9D8B030D-6E8A-4147-A177-3AD203B41FA5}">
                      <a16:colId xmlns:a16="http://schemas.microsoft.com/office/drawing/2014/main" val="1802750756"/>
                    </a:ext>
                  </a:extLst>
                </a:gridCol>
              </a:tblGrid>
              <a:tr h="68027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Total of NIH/Sponsor Grants are supported by Cores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0931907"/>
                  </a:ext>
                </a:extLst>
              </a:tr>
              <a:tr h="680273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>
                          <a:effectLst/>
                        </a:rPr>
                        <a:t>Core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>
                          <a:effectLst/>
                        </a:rPr>
                        <a:t>NIH Grant Budgets FY18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4434747"/>
                  </a:ext>
                </a:extLst>
              </a:tr>
              <a:tr h="854826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Center for Biomedical Imaging/MRI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 $8,593,880.83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5929427"/>
                  </a:ext>
                </a:extLst>
              </a:tr>
              <a:tr h="57233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Confocal Microscopes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 $16,780,241.29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3825568"/>
                  </a:ext>
                </a:extLst>
              </a:tr>
              <a:tr h="413991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Flow Cytometry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 $42,738,274.79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808444"/>
                  </a:ext>
                </a:extLst>
              </a:tr>
              <a:tr h="60991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Microarray and Sequencing Resource Core Facility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 $12,040,063.77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06783"/>
                  </a:ext>
                </a:extLst>
              </a:tr>
              <a:tr h="413991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 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 $80,152,460.68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1990669"/>
                  </a:ext>
                </a:extLst>
              </a:tr>
            </a:tbl>
          </a:graphicData>
        </a:graphic>
      </p:graphicFrame>
      <p:sp>
        <p:nvSpPr>
          <p:cNvPr id="26" name="Oval 25">
            <a:extLst>
              <a:ext uri="{FF2B5EF4-FFF2-40B4-BE49-F238E27FC236}">
                <a16:creationId xmlns:a16="http://schemas.microsoft.com/office/drawing/2014/main" id="{55A7B6AF-6989-41C3-AF9F-CEA3EDE17869}"/>
              </a:ext>
            </a:extLst>
          </p:cNvPr>
          <p:cNvSpPr/>
          <p:nvPr/>
        </p:nvSpPr>
        <p:spPr bwMode="auto">
          <a:xfrm>
            <a:off x="1257216" y="1896273"/>
            <a:ext cx="2203923" cy="2190288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9525" cap="flat" cmpd="sng" algn="ctr">
            <a:solidFill>
              <a:schemeClr val="accent1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Osaka" charset="0"/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CD1A251-5E5A-47E0-893B-16A2CE2F4E07}"/>
              </a:ext>
            </a:extLst>
          </p:cNvPr>
          <p:cNvCxnSpPr/>
          <p:nvPr/>
        </p:nvCxnSpPr>
        <p:spPr bwMode="auto">
          <a:xfrm>
            <a:off x="838199" y="1760563"/>
            <a:ext cx="1054100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19" name="Graphic 18" descr="Dollar with solid fill">
            <a:extLst>
              <a:ext uri="{FF2B5EF4-FFF2-40B4-BE49-F238E27FC236}">
                <a16:creationId xmlns:a16="http://schemas.microsoft.com/office/drawing/2014/main" id="{EE923F86-685C-40DE-BBB0-E8FEAF2482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83502" y="2415742"/>
            <a:ext cx="1151349" cy="1151349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98270A56-643E-465A-BAB7-3860F52F0A57}"/>
              </a:ext>
            </a:extLst>
          </p:cNvPr>
          <p:cNvSpPr txBox="1"/>
          <p:nvPr/>
        </p:nvSpPr>
        <p:spPr>
          <a:xfrm>
            <a:off x="1257216" y="5819648"/>
            <a:ext cx="2183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hlinkClick r:id="rId5"/>
              </a:rPr>
              <a:t>Core Facilities Site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577727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037936"/>
            <a:ext cx="10566400" cy="685800"/>
          </a:xfrm>
        </p:spPr>
        <p:txBody>
          <a:bodyPr/>
          <a:lstStyle/>
          <a:p>
            <a:r>
              <a:rPr lang="en-US" sz="3200" dirty="0"/>
              <a:t>Service Center Directors	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55C6323-CD96-4F1E-AEAB-480202530DAC}"/>
              </a:ext>
            </a:extLst>
          </p:cNvPr>
          <p:cNvSpPr/>
          <p:nvPr/>
        </p:nvSpPr>
        <p:spPr bwMode="auto">
          <a:xfrm>
            <a:off x="812800" y="2050700"/>
            <a:ext cx="4735772" cy="954206"/>
          </a:xfrm>
          <a:prstGeom prst="round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Osaka" charset="0"/>
              </a:rPr>
              <a:t>Responsible for the operations and budget of the service center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3C6E7F-2A1A-4FB8-8C53-5DF0E535FDCD}"/>
              </a:ext>
            </a:extLst>
          </p:cNvPr>
          <p:cNvSpPr txBox="1"/>
          <p:nvPr/>
        </p:nvSpPr>
        <p:spPr>
          <a:xfrm>
            <a:off x="838199" y="3004906"/>
            <a:ext cx="49950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0000"/>
              </a:lnSpc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en-US" sz="2000" dirty="0"/>
              <a:t>Annual review of fees</a:t>
            </a:r>
          </a:p>
          <a:p>
            <a:pPr marL="342900" lvl="0" indent="-342900">
              <a:lnSpc>
                <a:spcPct val="100000"/>
              </a:lnSpc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en-US" sz="2000" dirty="0"/>
              <a:t>Monthly submission of invoices (</a:t>
            </a:r>
            <a:r>
              <a:rPr lang="en-US" sz="2000" dirty="0" err="1"/>
              <a:t>iLabs</a:t>
            </a:r>
            <a:r>
              <a:rPr lang="en-US" sz="2000" dirty="0"/>
              <a:t>)</a:t>
            </a:r>
          </a:p>
          <a:p>
            <a:pPr marL="342900" lvl="0" indent="-342900">
              <a:lnSpc>
                <a:spcPct val="100000"/>
              </a:lnSpc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en-US" sz="2000" dirty="0"/>
              <a:t>Maintenance and repair contracts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32995602-D300-4D91-AB9F-1F66C3579FBD}"/>
              </a:ext>
            </a:extLst>
          </p:cNvPr>
          <p:cNvSpPr/>
          <p:nvPr/>
        </p:nvSpPr>
        <p:spPr bwMode="auto">
          <a:xfrm>
            <a:off x="838199" y="4168802"/>
            <a:ext cx="4735772" cy="623859"/>
          </a:xfrm>
          <a:prstGeom prst="round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Osaka" charset="0"/>
              </a:rPr>
              <a:t>Can be faculty or staff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93696563-B30D-40AC-B044-511A0B0E24AD}"/>
              </a:ext>
            </a:extLst>
          </p:cNvPr>
          <p:cNvSpPr/>
          <p:nvPr/>
        </p:nvSpPr>
        <p:spPr bwMode="auto">
          <a:xfrm>
            <a:off x="6643430" y="2050700"/>
            <a:ext cx="4735772" cy="954206"/>
          </a:xfrm>
          <a:prstGeom prst="round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Osaka" charset="0"/>
              </a:rPr>
              <a:t>Responsible for the operations and budget of the service center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01458756-38F5-4B6C-B253-25D029FD0AE8}"/>
              </a:ext>
            </a:extLst>
          </p:cNvPr>
          <p:cNvSpPr/>
          <p:nvPr/>
        </p:nvSpPr>
        <p:spPr bwMode="auto">
          <a:xfrm>
            <a:off x="6643430" y="5196205"/>
            <a:ext cx="4735772" cy="623859"/>
          </a:xfrm>
          <a:prstGeom prst="round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Osaka" charset="0"/>
              </a:rPr>
              <a:t>Supervise technicians and staff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F9EB84C-E8AE-4FB0-ADE8-75F3F9C9E57C}"/>
              </a:ext>
            </a:extLst>
          </p:cNvPr>
          <p:cNvSpPr txBox="1"/>
          <p:nvPr/>
        </p:nvSpPr>
        <p:spPr>
          <a:xfrm>
            <a:off x="6618031" y="3037487"/>
            <a:ext cx="47611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0000"/>
              </a:lnSpc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en-US" sz="2000" dirty="0"/>
              <a:t>Lead advisory group of major users</a:t>
            </a:r>
          </a:p>
          <a:p>
            <a:pPr marL="342900" lvl="0" indent="-342900">
              <a:lnSpc>
                <a:spcPct val="100000"/>
              </a:lnSpc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en-US" sz="2000" dirty="0"/>
              <a:t>Work with faculty and Dean to acquire new instruments</a:t>
            </a:r>
          </a:p>
          <a:p>
            <a:pPr marL="800100" lvl="1" indent="-342900"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en-US" sz="2000" dirty="0"/>
              <a:t>To purchase</a:t>
            </a:r>
          </a:p>
          <a:p>
            <a:pPr marL="800100" lvl="1" indent="-342900"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en-US" sz="2000" dirty="0"/>
              <a:t>NIH/NSF Shared Instrument Grants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7150CCA-A389-4BC9-8636-A0D5E1B578BC}"/>
              </a:ext>
            </a:extLst>
          </p:cNvPr>
          <p:cNvSpPr txBox="1"/>
          <p:nvPr/>
        </p:nvSpPr>
        <p:spPr>
          <a:xfrm>
            <a:off x="812800" y="4888437"/>
            <a:ext cx="49950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0000"/>
              </a:lnSpc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en-US" sz="2000" dirty="0"/>
              <a:t>Fully dedicated to the operations of the service center</a:t>
            </a:r>
          </a:p>
          <a:p>
            <a:pPr marL="342900" lvl="0" indent="-342900">
              <a:lnSpc>
                <a:spcPct val="100000"/>
              </a:lnSpc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en-US" sz="2000" dirty="0"/>
              <a:t>Partially as effort with other research or teaching responsibilities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8C08F6C-3587-478F-8330-04514FCC7FC3}"/>
              </a:ext>
            </a:extLst>
          </p:cNvPr>
          <p:cNvCxnSpPr/>
          <p:nvPr/>
        </p:nvCxnSpPr>
        <p:spPr bwMode="auto">
          <a:xfrm>
            <a:off x="838199" y="1760563"/>
            <a:ext cx="1054100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517805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006527"/>
            <a:ext cx="10566400" cy="685800"/>
          </a:xfrm>
        </p:spPr>
        <p:txBody>
          <a:bodyPr/>
          <a:lstStyle/>
          <a:p>
            <a:r>
              <a:rPr lang="en-US" sz="3200" dirty="0"/>
              <a:t>Budgeting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48258" y="1873160"/>
            <a:ext cx="7500959" cy="1006522"/>
          </a:xfrm>
        </p:spPr>
        <p:txBody>
          <a:bodyPr>
            <a:normAutofit/>
          </a:bodyPr>
          <a:lstStyle/>
          <a:p>
            <a:pPr marL="0" indent="0" eaLnBrk="1" hangingPunct="1">
              <a:spcBef>
                <a:spcPct val="0"/>
              </a:spcBef>
              <a:buNone/>
            </a:pPr>
            <a:r>
              <a:rPr lang="en-US" dirty="0">
                <a:cs typeface="Times New Roman" pitchFamily="18" charset="0"/>
              </a:rPr>
              <a:t>Overview and understanding of the inputs, work flow, processes, and outputs – work with lab director.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B0A2E61-A4B4-4291-BE82-F7E2745DC5D4}"/>
              </a:ext>
            </a:extLst>
          </p:cNvPr>
          <p:cNvCxnSpPr/>
          <p:nvPr/>
        </p:nvCxnSpPr>
        <p:spPr bwMode="auto">
          <a:xfrm>
            <a:off x="838199" y="1760563"/>
            <a:ext cx="1054100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6" name="Graphic 5" descr="Scientist female with solid fill">
            <a:extLst>
              <a:ext uri="{FF2B5EF4-FFF2-40B4-BE49-F238E27FC236}">
                <a16:creationId xmlns:a16="http://schemas.microsoft.com/office/drawing/2014/main" id="{43694D41-ED42-4019-9D64-C091EDE5B4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1422" y="1873160"/>
            <a:ext cx="1361361" cy="1361361"/>
          </a:xfrm>
          <a:prstGeom prst="rect">
            <a:avLst/>
          </a:prstGeom>
        </p:spPr>
      </p:pic>
      <p:pic>
        <p:nvPicPr>
          <p:cNvPr id="8" name="Graphic 7" descr="Web design with solid fill">
            <a:extLst>
              <a:ext uri="{FF2B5EF4-FFF2-40B4-BE49-F238E27FC236}">
                <a16:creationId xmlns:a16="http://schemas.microsoft.com/office/drawing/2014/main" id="{FFA5D7DC-44C7-40E0-B7C3-38A9117111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42783" y="2879682"/>
            <a:ext cx="1361361" cy="1361361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2A90A3A-B4EF-446C-B684-428218A0BA83}"/>
              </a:ext>
            </a:extLst>
          </p:cNvPr>
          <p:cNvSpPr txBox="1">
            <a:spLocks/>
          </p:cNvSpPr>
          <p:nvPr/>
        </p:nvSpPr>
        <p:spPr bwMode="auto">
          <a:xfrm>
            <a:off x="3897196" y="3234523"/>
            <a:ext cx="6857240" cy="6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dirty="0">
                <a:cs typeface="Times New Roman" pitchFamily="18" charset="0"/>
              </a:rPr>
              <a:t>Rate Development Workbooks (3 or 10 services)</a:t>
            </a:r>
          </a:p>
        </p:txBody>
      </p:sp>
      <p:pic>
        <p:nvPicPr>
          <p:cNvPr id="11" name="Graphic 10" descr="Microscope with solid fill">
            <a:extLst>
              <a:ext uri="{FF2B5EF4-FFF2-40B4-BE49-F238E27FC236}">
                <a16:creationId xmlns:a16="http://schemas.microsoft.com/office/drawing/2014/main" id="{B791644D-1433-4A31-A757-DC9DFF8FEEF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01010" y="3947616"/>
            <a:ext cx="1361361" cy="1361361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EF4B105-A2DC-4B23-9962-4113D3FBB589}"/>
              </a:ext>
            </a:extLst>
          </p:cNvPr>
          <p:cNvSpPr txBox="1">
            <a:spLocks/>
          </p:cNvSpPr>
          <p:nvPr/>
        </p:nvSpPr>
        <p:spPr bwMode="auto">
          <a:xfrm>
            <a:off x="5159238" y="3998789"/>
            <a:ext cx="6857240" cy="2197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sz="2600" dirty="0">
                <a:cs typeface="Times New Roman" pitchFamily="18" charset="0"/>
              </a:rPr>
              <a:t>Direct costs only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dirty="0">
                <a:cs typeface="Times New Roman" pitchFamily="18" charset="0"/>
              </a:rPr>
              <a:t>*</a:t>
            </a:r>
            <a:r>
              <a:rPr lang="en-US" sz="2000" i="1" dirty="0">
                <a:cs typeface="Times New Roman" pitchFamily="18" charset="0"/>
              </a:rPr>
              <a:t>except Specialized Service Centers- facilities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dirty="0">
                <a:cs typeface="Times New Roman" pitchFamily="18" charset="0"/>
              </a:rPr>
              <a:t>Instrumentation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dirty="0">
                <a:cs typeface="Times New Roman" pitchFamily="18" charset="0"/>
              </a:rPr>
              <a:t>Labor utilized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dirty="0">
                <a:cs typeface="Times New Roman" pitchFamily="18" charset="0"/>
              </a:rPr>
              <a:t>Supplies, reagents, and other materials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dirty="0">
                <a:cs typeface="Times New Roman" pitchFamily="18" charset="0"/>
              </a:rPr>
              <a:t>Equipment – use of depreciation for replacement equipment</a:t>
            </a:r>
          </a:p>
        </p:txBody>
      </p:sp>
    </p:spTree>
    <p:extLst>
      <p:ext uri="{BB962C8B-B14F-4D97-AF65-F5344CB8AC3E}">
        <p14:creationId xmlns:p14="http://schemas.microsoft.com/office/powerpoint/2010/main" val="27980074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006527"/>
            <a:ext cx="10566400" cy="685800"/>
          </a:xfrm>
        </p:spPr>
        <p:txBody>
          <a:bodyPr/>
          <a:lstStyle/>
          <a:p>
            <a:r>
              <a:rPr lang="en-US" sz="3200" dirty="0"/>
              <a:t>Budgeting Process 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6497" y="2228002"/>
            <a:ext cx="7500959" cy="651675"/>
          </a:xfrm>
        </p:spPr>
        <p:txBody>
          <a:bodyPr>
            <a:normAutofit/>
          </a:bodyPr>
          <a:lstStyle/>
          <a:p>
            <a:pPr marL="0" indent="0" eaLnBrk="1" hangingPunct="1">
              <a:spcBef>
                <a:spcPct val="0"/>
              </a:spcBef>
              <a:buNone/>
            </a:pPr>
            <a:r>
              <a:rPr lang="en-US" dirty="0">
                <a:cs typeface="Times New Roman" pitchFamily="18" charset="0"/>
              </a:rPr>
              <a:t>Only “allowable costs”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B0A2E61-A4B4-4291-BE82-F7E2745DC5D4}"/>
              </a:ext>
            </a:extLst>
          </p:cNvPr>
          <p:cNvCxnSpPr/>
          <p:nvPr/>
        </p:nvCxnSpPr>
        <p:spPr bwMode="auto">
          <a:xfrm>
            <a:off x="838199" y="1760563"/>
            <a:ext cx="1054100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6" name="Graphic 2" descr="Checklist">
            <a:extLst>
              <a:ext uri="{FF2B5EF4-FFF2-40B4-BE49-F238E27FC236}">
                <a16:creationId xmlns:a16="http://schemas.microsoft.com/office/drawing/2014/main" id="{43694D41-ED42-4019-9D64-C091EDE5B4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1422" y="1873160"/>
            <a:ext cx="1361361" cy="1361361"/>
          </a:xfrm>
          <a:prstGeom prst="rect">
            <a:avLst/>
          </a:prstGeom>
        </p:spPr>
      </p:pic>
      <p:pic>
        <p:nvPicPr>
          <p:cNvPr id="8" name="Graphic 7" descr="Business Growth">
            <a:extLst>
              <a:ext uri="{FF2B5EF4-FFF2-40B4-BE49-F238E27FC236}">
                <a16:creationId xmlns:a16="http://schemas.microsoft.com/office/drawing/2014/main" id="{FFA5D7DC-44C7-40E0-B7C3-38A9117111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42783" y="3087809"/>
            <a:ext cx="1361361" cy="1361361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2A90A3A-B4EF-446C-B684-428218A0BA83}"/>
              </a:ext>
            </a:extLst>
          </p:cNvPr>
          <p:cNvSpPr txBox="1">
            <a:spLocks/>
          </p:cNvSpPr>
          <p:nvPr/>
        </p:nvSpPr>
        <p:spPr bwMode="auto">
          <a:xfrm>
            <a:off x="3910844" y="3442652"/>
            <a:ext cx="6857240" cy="65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dirty="0">
                <a:cs typeface="Times New Roman" pitchFamily="18" charset="0"/>
              </a:rPr>
              <a:t>Must reliably forecast projected business volume</a:t>
            </a:r>
          </a:p>
        </p:txBody>
      </p:sp>
      <p:pic>
        <p:nvPicPr>
          <p:cNvPr id="11" name="Graphic 10" descr="Rollercoaster Up with solid fill">
            <a:extLst>
              <a:ext uri="{FF2B5EF4-FFF2-40B4-BE49-F238E27FC236}">
                <a16:creationId xmlns:a16="http://schemas.microsoft.com/office/drawing/2014/main" id="{B791644D-1433-4A31-A757-DC9DFF8FEEF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797876" y="4302457"/>
            <a:ext cx="1361361" cy="1361361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EF4B105-A2DC-4B23-9962-4113D3FBB589}"/>
              </a:ext>
            </a:extLst>
          </p:cNvPr>
          <p:cNvSpPr txBox="1">
            <a:spLocks/>
          </p:cNvSpPr>
          <p:nvPr/>
        </p:nvSpPr>
        <p:spPr bwMode="auto">
          <a:xfrm>
            <a:off x="5159237" y="4657299"/>
            <a:ext cx="6857240" cy="651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sz="2600" dirty="0">
                <a:cs typeface="Times New Roman" pitchFamily="18" charset="0"/>
              </a:rPr>
              <a:t>Surplus/Deficit affects current / future years</a:t>
            </a:r>
          </a:p>
        </p:txBody>
      </p:sp>
    </p:spTree>
    <p:extLst>
      <p:ext uri="{BB962C8B-B14F-4D97-AF65-F5344CB8AC3E}">
        <p14:creationId xmlns:p14="http://schemas.microsoft.com/office/powerpoint/2010/main" val="23698482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006527"/>
            <a:ext cx="10566400" cy="685800"/>
          </a:xfrm>
        </p:spPr>
        <p:txBody>
          <a:bodyPr/>
          <a:lstStyle/>
          <a:p>
            <a:r>
              <a:rPr lang="en-US" sz="3200" dirty="0"/>
              <a:t>Specialized Service Center		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0B76B42-8B80-41CE-B20F-226BE539BC78}"/>
              </a:ext>
            </a:extLst>
          </p:cNvPr>
          <p:cNvCxnSpPr/>
          <p:nvPr/>
        </p:nvCxnSpPr>
        <p:spPr bwMode="auto">
          <a:xfrm>
            <a:off x="838199" y="1760563"/>
            <a:ext cx="1054100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3F37136-2036-4752-9F69-60CFDAD13A0E}"/>
              </a:ext>
            </a:extLst>
          </p:cNvPr>
          <p:cNvSpPr txBox="1">
            <a:spLocks/>
          </p:cNvSpPr>
          <p:nvPr/>
        </p:nvSpPr>
        <p:spPr bwMode="auto">
          <a:xfrm>
            <a:off x="1261279" y="2465262"/>
            <a:ext cx="2729364" cy="2632175"/>
          </a:xfrm>
          <a:prstGeom prst="ellipse">
            <a:avLst/>
          </a:prstGeom>
          <a:solidFill>
            <a:schemeClr val="accent5">
              <a:lumMod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indent="0" algn="ctr">
              <a:buNone/>
            </a:pPr>
            <a:r>
              <a:rPr lang="en-US" sz="2800" b="1" dirty="0">
                <a:solidFill>
                  <a:schemeClr val="bg1"/>
                </a:solidFill>
              </a:rPr>
              <a:t>ASC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2D91CC2C-19BD-4D89-9E47-7445115EEC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4384161"/>
              </p:ext>
            </p:extLst>
          </p:nvPr>
        </p:nvGraphicFramePr>
        <p:xfrm>
          <a:off x="5639559" y="2060817"/>
          <a:ext cx="5739641" cy="39032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Left Brace 8">
            <a:extLst>
              <a:ext uri="{FF2B5EF4-FFF2-40B4-BE49-F238E27FC236}">
                <a16:creationId xmlns:a16="http://schemas.microsoft.com/office/drawing/2014/main" id="{B14B9A55-64F2-4FC0-907C-D7C53FB55467}"/>
              </a:ext>
            </a:extLst>
          </p:cNvPr>
          <p:cNvSpPr/>
          <p:nvPr/>
        </p:nvSpPr>
        <p:spPr bwMode="auto">
          <a:xfrm>
            <a:off x="4012442" y="2183376"/>
            <a:ext cx="1460310" cy="3494094"/>
          </a:xfrm>
          <a:prstGeom prst="leftBrace">
            <a:avLst>
              <a:gd name="adj1" fmla="val 50389"/>
              <a:gd name="adj2" fmla="val 50000"/>
            </a:avLst>
          </a:prstGeom>
          <a:noFill/>
          <a:ln w="28575" cap="flat" cmpd="sng" algn="ctr">
            <a:solidFill>
              <a:schemeClr val="accent5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Osak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8414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361" y="1219730"/>
            <a:ext cx="2468307" cy="1859591"/>
          </a:xfrm>
        </p:spPr>
        <p:txBody>
          <a:bodyPr/>
          <a:lstStyle/>
          <a:p>
            <a:pPr algn="ctr"/>
            <a:r>
              <a:rPr lang="en-US" sz="3200" dirty="0"/>
              <a:t>Monitoring </a:t>
            </a:r>
            <a:br>
              <a:rPr lang="en-US" sz="3200" dirty="0"/>
            </a:br>
            <a:r>
              <a:rPr lang="en-US" sz="3200" dirty="0"/>
              <a:t>&amp;</a:t>
            </a:r>
            <a:br>
              <a:rPr lang="en-US" sz="3200" dirty="0"/>
            </a:br>
            <a:r>
              <a:rPr lang="en-US" sz="3200" dirty="0"/>
              <a:t>Oversight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8AAF8659-27AC-BB5E-8ACE-C194BF5B13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0011965"/>
              </p:ext>
            </p:extLst>
          </p:nvPr>
        </p:nvGraphicFramePr>
        <p:xfrm>
          <a:off x="4067088" y="979185"/>
          <a:ext cx="7533551" cy="48996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04A4AC8-70DC-4C8E-9274-37F8E1476DA9}"/>
              </a:ext>
            </a:extLst>
          </p:cNvPr>
          <p:cNvCxnSpPr/>
          <p:nvPr/>
        </p:nvCxnSpPr>
        <p:spPr bwMode="auto">
          <a:xfrm>
            <a:off x="3540456" y="859811"/>
            <a:ext cx="0" cy="501900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10" name="Graphic 9" descr="Binoculars with solid fill">
            <a:extLst>
              <a:ext uri="{FF2B5EF4-FFF2-40B4-BE49-F238E27FC236}">
                <a16:creationId xmlns:a16="http://schemas.microsoft.com/office/drawing/2014/main" id="{84B13418-8856-4DE6-B25C-84187466B95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0151640">
            <a:off x="349027" y="2832559"/>
            <a:ext cx="2928114" cy="2928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0640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B268442-0C7D-4E88-B96B-FB5431A1F81F}"/>
              </a:ext>
            </a:extLst>
          </p:cNvPr>
          <p:cNvSpPr/>
          <p:nvPr/>
        </p:nvSpPr>
        <p:spPr bwMode="auto">
          <a:xfrm>
            <a:off x="692244" y="2702261"/>
            <a:ext cx="9393451" cy="1132760"/>
          </a:xfrm>
          <a:prstGeom prst="round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Osaka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CD955B-9986-4661-85A5-7DE26ED716B5}"/>
              </a:ext>
            </a:extLst>
          </p:cNvPr>
          <p:cNvSpPr/>
          <p:nvPr/>
        </p:nvSpPr>
        <p:spPr bwMode="auto">
          <a:xfrm>
            <a:off x="415496" y="1913512"/>
            <a:ext cx="8308456" cy="685799"/>
          </a:xfrm>
          <a:prstGeom prst="round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Osaka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006527"/>
            <a:ext cx="10566400" cy="685800"/>
          </a:xfrm>
        </p:spPr>
        <p:txBody>
          <a:bodyPr/>
          <a:lstStyle/>
          <a:p>
            <a:r>
              <a:rPr lang="en-US" sz="3200" dirty="0"/>
              <a:t>Tips and Tricks on Managing a Core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4399" y="1968104"/>
            <a:ext cx="5283201" cy="545776"/>
          </a:xfrm>
        </p:spPr>
        <p:txBody>
          <a:bodyPr anchor="ctr"/>
          <a:lstStyle/>
          <a:p>
            <a:pPr marL="0" indent="0">
              <a:buNone/>
            </a:pPr>
            <a:r>
              <a:rPr lang="en-US" sz="2000" dirty="0"/>
              <a:t>Available services, convenient access/hours.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4233438-E40B-4D2E-B90B-CFA1470F4843}"/>
              </a:ext>
            </a:extLst>
          </p:cNvPr>
          <p:cNvCxnSpPr/>
          <p:nvPr/>
        </p:nvCxnSpPr>
        <p:spPr bwMode="auto">
          <a:xfrm>
            <a:off x="838199" y="1760563"/>
            <a:ext cx="1054100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8BC780C-C3BB-4B4C-9F1C-D4E583157F57}"/>
              </a:ext>
            </a:extLst>
          </p:cNvPr>
          <p:cNvSpPr/>
          <p:nvPr/>
        </p:nvSpPr>
        <p:spPr bwMode="auto">
          <a:xfrm>
            <a:off x="470088" y="1981752"/>
            <a:ext cx="2940334" cy="545775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Osaka" charset="0"/>
              </a:rPr>
              <a:t>Focus on user need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D05254B-84F8-485A-A0F3-6C1307BD61AC}"/>
              </a:ext>
            </a:extLst>
          </p:cNvPr>
          <p:cNvSpPr/>
          <p:nvPr/>
        </p:nvSpPr>
        <p:spPr bwMode="auto">
          <a:xfrm>
            <a:off x="838198" y="2787692"/>
            <a:ext cx="4962101" cy="951796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/>
              <a:t>Be realistic with revenue forecasts and expense budgets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Osaka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8F61F2B-A615-463D-9DA5-BC29A23F6B6C}"/>
              </a:ext>
            </a:extLst>
          </p:cNvPr>
          <p:cNvSpPr/>
          <p:nvPr/>
        </p:nvSpPr>
        <p:spPr bwMode="auto">
          <a:xfrm>
            <a:off x="1296538" y="3945182"/>
            <a:ext cx="6008805" cy="685793"/>
          </a:xfrm>
          <a:prstGeom prst="round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Osaka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36F1E2-709D-4614-8567-6B042CCDBF6A}"/>
              </a:ext>
            </a:extLst>
          </p:cNvPr>
          <p:cNvSpPr txBox="1">
            <a:spLocks/>
          </p:cNvSpPr>
          <p:nvPr/>
        </p:nvSpPr>
        <p:spPr bwMode="auto">
          <a:xfrm>
            <a:off x="5800299" y="2920693"/>
            <a:ext cx="4608585" cy="685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US" sz="2000" dirty="0"/>
              <a:t>Survey similar service centers 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sz="2000" dirty="0"/>
              <a:t>(Tufts, Harvard, MGB, UMass Med)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7A7640A-AF02-4211-B53C-071981CF02FE}"/>
              </a:ext>
            </a:extLst>
          </p:cNvPr>
          <p:cNvSpPr/>
          <p:nvPr/>
        </p:nvSpPr>
        <p:spPr bwMode="auto">
          <a:xfrm>
            <a:off x="1378424" y="3998074"/>
            <a:ext cx="3565856" cy="545775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/>
              <a:t>Monitor financial activity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Osaka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6420B34-6F21-4435-A69F-9DE71AE20849}"/>
              </a:ext>
            </a:extLst>
          </p:cNvPr>
          <p:cNvSpPr txBox="1">
            <a:spLocks/>
          </p:cNvSpPr>
          <p:nvPr/>
        </p:nvSpPr>
        <p:spPr bwMode="auto">
          <a:xfrm>
            <a:off x="4995839" y="3998074"/>
            <a:ext cx="2200321" cy="545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US" sz="2000" dirty="0"/>
              <a:t>Similar to a grant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6A4EC50-E235-4840-9DA0-77AF2511EA55}"/>
              </a:ext>
            </a:extLst>
          </p:cNvPr>
          <p:cNvSpPr/>
          <p:nvPr/>
        </p:nvSpPr>
        <p:spPr bwMode="auto">
          <a:xfrm>
            <a:off x="1876761" y="4720290"/>
            <a:ext cx="8431474" cy="685793"/>
          </a:xfrm>
          <a:prstGeom prst="round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Osaka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47AD3BE-E99C-48C5-840B-920987DA571C}"/>
              </a:ext>
            </a:extLst>
          </p:cNvPr>
          <p:cNvSpPr/>
          <p:nvPr/>
        </p:nvSpPr>
        <p:spPr bwMode="auto">
          <a:xfrm>
            <a:off x="1958647" y="4773182"/>
            <a:ext cx="5801814" cy="545775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/>
              <a:t>While marketing expenses not allowed…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Osaka" charset="0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6CAE54B-80DF-4CB2-A0A0-9D046EF6EA2A}"/>
              </a:ext>
            </a:extLst>
          </p:cNvPr>
          <p:cNvSpPr txBox="1">
            <a:spLocks/>
          </p:cNvSpPr>
          <p:nvPr/>
        </p:nvSpPr>
        <p:spPr bwMode="auto">
          <a:xfrm>
            <a:off x="7760461" y="4804015"/>
            <a:ext cx="2648423" cy="545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US" sz="2000" dirty="0"/>
              <a:t>Promote the center!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933BEE36-EC77-4FD6-A643-7CD6AB8E27A3}"/>
              </a:ext>
            </a:extLst>
          </p:cNvPr>
          <p:cNvSpPr/>
          <p:nvPr/>
        </p:nvSpPr>
        <p:spPr bwMode="auto">
          <a:xfrm>
            <a:off x="2550236" y="5494860"/>
            <a:ext cx="9364259" cy="685793"/>
          </a:xfrm>
          <a:prstGeom prst="round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Osaka" charset="0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A7DE0DBC-414C-45C1-B662-DF4DE1F23220}"/>
              </a:ext>
            </a:extLst>
          </p:cNvPr>
          <p:cNvSpPr/>
          <p:nvPr/>
        </p:nvSpPr>
        <p:spPr bwMode="auto">
          <a:xfrm>
            <a:off x="2632123" y="5547752"/>
            <a:ext cx="4178110" cy="545775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/>
              <a:t>Be aware of long term needs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Osaka" charset="0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CBB122A2-3C14-469F-A934-D61D80EE074A}"/>
              </a:ext>
            </a:extLst>
          </p:cNvPr>
          <p:cNvSpPr txBox="1">
            <a:spLocks/>
          </p:cNvSpPr>
          <p:nvPr/>
        </p:nvSpPr>
        <p:spPr bwMode="auto">
          <a:xfrm>
            <a:off x="6892119" y="5578585"/>
            <a:ext cx="4804012" cy="545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US" sz="2000" dirty="0"/>
              <a:t>Equipment wears out, becomes obsolete</a:t>
            </a:r>
          </a:p>
        </p:txBody>
      </p:sp>
    </p:spTree>
    <p:extLst>
      <p:ext uri="{BB962C8B-B14F-4D97-AF65-F5344CB8AC3E}">
        <p14:creationId xmlns:p14="http://schemas.microsoft.com/office/powerpoint/2010/main" val="315694122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ardrop 25">
            <a:extLst>
              <a:ext uri="{FF2B5EF4-FFF2-40B4-BE49-F238E27FC236}">
                <a16:creationId xmlns:a16="http://schemas.microsoft.com/office/drawing/2014/main" id="{B71DCD7C-B7DA-4FE7-80F1-73B9DA7943F5}"/>
              </a:ext>
            </a:extLst>
          </p:cNvPr>
          <p:cNvSpPr/>
          <p:nvPr/>
        </p:nvSpPr>
        <p:spPr bwMode="auto">
          <a:xfrm rot="20008497">
            <a:off x="6494819" y="4459409"/>
            <a:ext cx="1753683" cy="1715510"/>
          </a:xfrm>
          <a:prstGeom prst="teardrop">
            <a:avLst/>
          </a:prstGeom>
          <a:solidFill>
            <a:srgbClr val="26525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Osaka" charset="0"/>
            </a:endParaRPr>
          </a:p>
        </p:txBody>
      </p:sp>
      <p:sp>
        <p:nvSpPr>
          <p:cNvPr id="29" name="Teardrop 28">
            <a:extLst>
              <a:ext uri="{FF2B5EF4-FFF2-40B4-BE49-F238E27FC236}">
                <a16:creationId xmlns:a16="http://schemas.microsoft.com/office/drawing/2014/main" id="{FE07AA1D-4B53-4659-92DE-47C0B56F7F0B}"/>
              </a:ext>
            </a:extLst>
          </p:cNvPr>
          <p:cNvSpPr/>
          <p:nvPr/>
        </p:nvSpPr>
        <p:spPr bwMode="auto">
          <a:xfrm rot="20551149">
            <a:off x="8817670" y="3038657"/>
            <a:ext cx="2683280" cy="2693789"/>
          </a:xfrm>
          <a:prstGeom prst="teardrop">
            <a:avLst/>
          </a:prstGeom>
          <a:solidFill>
            <a:srgbClr val="26525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Osaka" charset="0"/>
            </a:endParaRPr>
          </a:p>
        </p:txBody>
      </p:sp>
      <p:sp>
        <p:nvSpPr>
          <p:cNvPr id="28" name="Teardrop 27">
            <a:extLst>
              <a:ext uri="{FF2B5EF4-FFF2-40B4-BE49-F238E27FC236}">
                <a16:creationId xmlns:a16="http://schemas.microsoft.com/office/drawing/2014/main" id="{72219127-006F-4B0A-83BC-534AB2E699A4}"/>
              </a:ext>
            </a:extLst>
          </p:cNvPr>
          <p:cNvSpPr/>
          <p:nvPr/>
        </p:nvSpPr>
        <p:spPr bwMode="auto">
          <a:xfrm rot="16707717">
            <a:off x="5160887" y="2816123"/>
            <a:ext cx="1825159" cy="1839415"/>
          </a:xfrm>
          <a:prstGeom prst="teardrop">
            <a:avLst/>
          </a:prstGeom>
          <a:solidFill>
            <a:srgbClr val="26525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Osaka" charset="0"/>
            </a:endParaRPr>
          </a:p>
        </p:txBody>
      </p:sp>
      <p:sp>
        <p:nvSpPr>
          <p:cNvPr id="27" name="Teardrop 26">
            <a:extLst>
              <a:ext uri="{FF2B5EF4-FFF2-40B4-BE49-F238E27FC236}">
                <a16:creationId xmlns:a16="http://schemas.microsoft.com/office/drawing/2014/main" id="{A8825A5B-A6FD-4420-AC64-290B993BFE3C}"/>
              </a:ext>
            </a:extLst>
          </p:cNvPr>
          <p:cNvSpPr/>
          <p:nvPr/>
        </p:nvSpPr>
        <p:spPr bwMode="auto">
          <a:xfrm rot="18107037">
            <a:off x="3071164" y="4050917"/>
            <a:ext cx="2068481" cy="2063866"/>
          </a:xfrm>
          <a:prstGeom prst="teardrop">
            <a:avLst/>
          </a:prstGeom>
          <a:solidFill>
            <a:srgbClr val="26525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Osaka" charset="0"/>
            </a:endParaRPr>
          </a:p>
        </p:txBody>
      </p:sp>
      <p:sp>
        <p:nvSpPr>
          <p:cNvPr id="25" name="Teardrop 24">
            <a:extLst>
              <a:ext uri="{FF2B5EF4-FFF2-40B4-BE49-F238E27FC236}">
                <a16:creationId xmlns:a16="http://schemas.microsoft.com/office/drawing/2014/main" id="{C31DB2ED-BE8C-48F6-9479-32052A54E314}"/>
              </a:ext>
            </a:extLst>
          </p:cNvPr>
          <p:cNvSpPr/>
          <p:nvPr/>
        </p:nvSpPr>
        <p:spPr bwMode="auto">
          <a:xfrm rot="16574035">
            <a:off x="710818" y="3211746"/>
            <a:ext cx="2004029" cy="1966591"/>
          </a:xfrm>
          <a:prstGeom prst="teardrop">
            <a:avLst/>
          </a:prstGeom>
          <a:solidFill>
            <a:srgbClr val="26525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Osaka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006527"/>
            <a:ext cx="10566400" cy="685800"/>
          </a:xfrm>
        </p:spPr>
        <p:txBody>
          <a:bodyPr/>
          <a:lstStyle/>
          <a:p>
            <a:r>
              <a:rPr lang="en-US" sz="3200" dirty="0"/>
              <a:t>Tips and Tricks on Managing a Core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4233438-E40B-4D2E-B90B-CFA1470F4843}"/>
              </a:ext>
            </a:extLst>
          </p:cNvPr>
          <p:cNvCxnSpPr/>
          <p:nvPr/>
        </p:nvCxnSpPr>
        <p:spPr bwMode="auto">
          <a:xfrm>
            <a:off x="838199" y="1760563"/>
            <a:ext cx="1054100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78BC780C-C3BB-4B4C-9F1C-D4E583157F57}"/>
              </a:ext>
            </a:extLst>
          </p:cNvPr>
          <p:cNvSpPr/>
          <p:nvPr/>
        </p:nvSpPr>
        <p:spPr bwMode="auto">
          <a:xfrm flipH="1">
            <a:off x="799616" y="3291487"/>
            <a:ext cx="1826432" cy="1754118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127000"/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Osaka" charset="0"/>
              </a:rPr>
              <a:t>Focus on user need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D05254B-84F8-485A-A0F3-6C1307BD61AC}"/>
              </a:ext>
            </a:extLst>
          </p:cNvPr>
          <p:cNvSpPr/>
          <p:nvPr/>
        </p:nvSpPr>
        <p:spPr bwMode="auto">
          <a:xfrm flipH="1">
            <a:off x="8747845" y="3181007"/>
            <a:ext cx="2822054" cy="2546838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127000"/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</a:rPr>
              <a:t>Be realistic with revenue forecasts and expense budgets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Osaka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7A7640A-AF02-4211-B53C-071981CF02FE}"/>
              </a:ext>
            </a:extLst>
          </p:cNvPr>
          <p:cNvSpPr/>
          <p:nvPr/>
        </p:nvSpPr>
        <p:spPr bwMode="auto">
          <a:xfrm flipH="1">
            <a:off x="3126622" y="4195042"/>
            <a:ext cx="2024636" cy="1775616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127000"/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bg1"/>
                </a:solidFill>
              </a:rPr>
              <a:t>Monitor financial activity </a:t>
            </a: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Osaka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7CA9C79-64F0-498A-983D-9D1F2B0EC12A}"/>
              </a:ext>
            </a:extLst>
          </p:cNvPr>
          <p:cNvSpPr/>
          <p:nvPr/>
        </p:nvSpPr>
        <p:spPr bwMode="auto">
          <a:xfrm flipH="1">
            <a:off x="6412628" y="4476996"/>
            <a:ext cx="1918064" cy="17095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127000"/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</a:rPr>
              <a:t>Promote the center!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Osaka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FF115E5-0E1F-4817-AF6D-C186B0C6E241}"/>
              </a:ext>
            </a:extLst>
          </p:cNvPr>
          <p:cNvSpPr/>
          <p:nvPr/>
        </p:nvSpPr>
        <p:spPr bwMode="auto">
          <a:xfrm flipH="1">
            <a:off x="5181638" y="2960709"/>
            <a:ext cx="1839415" cy="1646291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127000"/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</a:rPr>
              <a:t>Plan for the future!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Osaka" charset="0"/>
            </a:endParaRPr>
          </a:p>
        </p:txBody>
      </p:sp>
      <p:pic>
        <p:nvPicPr>
          <p:cNvPr id="16" name="Graphic 15" descr="Megaphone with solid fill">
            <a:extLst>
              <a:ext uri="{FF2B5EF4-FFF2-40B4-BE49-F238E27FC236}">
                <a16:creationId xmlns:a16="http://schemas.microsoft.com/office/drawing/2014/main" id="{2FD80833-68C7-45EB-918F-5EFD940745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83290" y="3193793"/>
            <a:ext cx="1084077" cy="1084077"/>
          </a:xfrm>
          <a:prstGeom prst="rect">
            <a:avLst/>
          </a:prstGeom>
        </p:spPr>
      </p:pic>
      <p:pic>
        <p:nvPicPr>
          <p:cNvPr id="18" name="Graphic 17" descr="Future with solid fill">
            <a:extLst>
              <a:ext uri="{FF2B5EF4-FFF2-40B4-BE49-F238E27FC236}">
                <a16:creationId xmlns:a16="http://schemas.microsoft.com/office/drawing/2014/main" id="{CF341035-9D1A-455F-8F4D-519C359215D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58548" y="1824326"/>
            <a:ext cx="1084077" cy="1084077"/>
          </a:xfrm>
          <a:prstGeom prst="rect">
            <a:avLst/>
          </a:prstGeom>
        </p:spPr>
      </p:pic>
      <p:pic>
        <p:nvPicPr>
          <p:cNvPr id="20" name="Graphic 19" descr="Target Audience with solid fill">
            <a:extLst>
              <a:ext uri="{FF2B5EF4-FFF2-40B4-BE49-F238E27FC236}">
                <a16:creationId xmlns:a16="http://schemas.microsoft.com/office/drawing/2014/main" id="{7865B6CE-E9DC-4BF2-BF8B-5DDC70E33C8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52298" y="2115299"/>
            <a:ext cx="1084077" cy="1084077"/>
          </a:xfrm>
          <a:prstGeom prst="rect">
            <a:avLst/>
          </a:prstGeom>
        </p:spPr>
      </p:pic>
      <p:pic>
        <p:nvPicPr>
          <p:cNvPr id="22" name="Graphic 21" descr="Register with solid fill">
            <a:extLst>
              <a:ext uri="{FF2B5EF4-FFF2-40B4-BE49-F238E27FC236}">
                <a16:creationId xmlns:a16="http://schemas.microsoft.com/office/drawing/2014/main" id="{1ED2960A-2902-47D9-9F30-1A4C96CF706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3150882" y="2821432"/>
            <a:ext cx="914400" cy="914400"/>
          </a:xfrm>
          <a:prstGeom prst="rect">
            <a:avLst/>
          </a:prstGeom>
        </p:spPr>
      </p:pic>
      <p:pic>
        <p:nvPicPr>
          <p:cNvPr id="24" name="Graphic 23" descr="Partial sun with solid fill">
            <a:extLst>
              <a:ext uri="{FF2B5EF4-FFF2-40B4-BE49-F238E27FC236}">
                <a16:creationId xmlns:a16="http://schemas.microsoft.com/office/drawing/2014/main" id="{A2A32CB3-EC6C-4B83-8F37-68319BF4AE6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922000" y="179596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8284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199" y="1485904"/>
            <a:ext cx="2762913" cy="685800"/>
          </a:xfrm>
        </p:spPr>
        <p:txBody>
          <a:bodyPr/>
          <a:lstStyle/>
          <a:p>
            <a:pPr algn="ctr"/>
            <a:r>
              <a:rPr lang="en-US" sz="3200" dirty="0"/>
              <a:t>Billing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B095068-EBBD-4F7B-8035-3CF5255DFD97}"/>
              </a:ext>
            </a:extLst>
          </p:cNvPr>
          <p:cNvCxnSpPr/>
          <p:nvPr/>
        </p:nvCxnSpPr>
        <p:spPr bwMode="auto">
          <a:xfrm>
            <a:off x="4156501" y="1006527"/>
            <a:ext cx="0" cy="4319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6" name="Graphic 5" descr="Money with solid fill">
            <a:extLst>
              <a:ext uri="{FF2B5EF4-FFF2-40B4-BE49-F238E27FC236}">
                <a16:creationId xmlns:a16="http://schemas.microsoft.com/office/drawing/2014/main" id="{A049356A-C3B1-4FBA-9EB8-8D83FCBAAA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0222" y="2715905"/>
            <a:ext cx="2106869" cy="2106869"/>
          </a:xfrm>
          <a:prstGeom prst="rect">
            <a:avLst/>
          </a:prstGeom>
        </p:spPr>
      </p:pic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A5002854-6217-4270-B80F-036ED69ED4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8409139"/>
              </p:ext>
            </p:extLst>
          </p:nvPr>
        </p:nvGraphicFramePr>
        <p:xfrm>
          <a:off x="4627346" y="1006527"/>
          <a:ext cx="7061201" cy="4869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557921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47013-B78F-4609-BA0F-4B0B75E73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040037"/>
            <a:ext cx="5565253" cy="1487606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Have you or your PI used </a:t>
            </a:r>
            <a:r>
              <a:rPr lang="en-US" sz="3200" dirty="0" err="1"/>
              <a:t>iLabs</a:t>
            </a:r>
            <a:r>
              <a:rPr lang="en-US" sz="3200" dirty="0"/>
              <a:t>?</a:t>
            </a:r>
          </a:p>
        </p:txBody>
      </p:sp>
      <p:pic>
        <p:nvPicPr>
          <p:cNvPr id="5" name="Graphic 4" descr="Badge Question Mark with solid fill">
            <a:extLst>
              <a:ext uri="{FF2B5EF4-FFF2-40B4-BE49-F238E27FC236}">
                <a16:creationId xmlns:a16="http://schemas.microsoft.com/office/drawing/2014/main" id="{9EC9AC24-4B4B-4869-B609-C605AD0F52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5745" y="2140991"/>
            <a:ext cx="3285699" cy="32856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1F4F19-3854-449B-89EE-A5E0981C4A24}"/>
              </a:ext>
            </a:extLst>
          </p:cNvPr>
          <p:cNvSpPr txBox="1"/>
          <p:nvPr/>
        </p:nvSpPr>
        <p:spPr>
          <a:xfrm>
            <a:off x="1165745" y="1031447"/>
            <a:ext cx="82432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+mj-lt"/>
              </a:rPr>
              <a:t>Question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14F3273-E8F3-4AA1-953E-21CA6EBE7992}"/>
              </a:ext>
            </a:extLst>
          </p:cNvPr>
          <p:cNvCxnSpPr/>
          <p:nvPr/>
        </p:nvCxnSpPr>
        <p:spPr bwMode="auto">
          <a:xfrm>
            <a:off x="838199" y="1760563"/>
            <a:ext cx="1054100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5895108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01552" y="1555845"/>
            <a:ext cx="4449170" cy="408068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/>
              <a:t>Cores included: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>
                  <a:lumMod val="10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dirty="0"/>
              <a:t>Analytical Instrumentation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>
                  <a:lumMod val="10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dirty="0"/>
              <a:t>Cellular Imaging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>
                  <a:lumMod val="10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dirty="0"/>
              <a:t>Center for Translation Neuroimaging (CBI)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>
                  <a:lumMod val="10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dirty="0"/>
              <a:t>Flow Cytometry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>
                  <a:lumMod val="10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dirty="0"/>
              <a:t>IVIS Imaging and Metabolic Phenotyping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>
                  <a:lumMod val="10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dirty="0"/>
              <a:t>Integrated Biomedical Imaging Suite 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9154E7D0-6A27-402F-B0E4-38F148B6FD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8480664"/>
              </p:ext>
            </p:extLst>
          </p:nvPr>
        </p:nvGraphicFramePr>
        <p:xfrm>
          <a:off x="-1296538" y="491319"/>
          <a:ext cx="9867331" cy="54130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636191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66" y="1363067"/>
            <a:ext cx="3815687" cy="1779329"/>
          </a:xfrm>
        </p:spPr>
        <p:txBody>
          <a:bodyPr/>
          <a:lstStyle/>
          <a:p>
            <a:pPr algn="ctr"/>
            <a:r>
              <a:rPr lang="en-US" sz="3200" dirty="0"/>
              <a:t>What does it mean to have a Core Space?	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96D4A2D-F966-4CB1-BCB8-2B364177468F}"/>
              </a:ext>
            </a:extLst>
          </p:cNvPr>
          <p:cNvCxnSpPr/>
          <p:nvPr/>
        </p:nvCxnSpPr>
        <p:spPr bwMode="auto">
          <a:xfrm flipV="1">
            <a:off x="4653887" y="1363067"/>
            <a:ext cx="0" cy="44099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2CFD37E0-B6C7-43DD-A52B-BAA31D4615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2294374"/>
              </p:ext>
            </p:extLst>
          </p:nvPr>
        </p:nvGraphicFramePr>
        <p:xfrm>
          <a:off x="5322647" y="1460310"/>
          <a:ext cx="6464469" cy="43126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2" name="Graphic 11" descr="Schoolhouse with solid fill">
            <a:extLst>
              <a:ext uri="{FF2B5EF4-FFF2-40B4-BE49-F238E27FC236}">
                <a16:creationId xmlns:a16="http://schemas.microsoft.com/office/drawing/2014/main" id="{04D25B23-7789-491E-ADBD-BA85052B5C3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24953" y="3017114"/>
            <a:ext cx="2928114" cy="2928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9937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947" y="1760565"/>
            <a:ext cx="3088564" cy="655094"/>
          </a:xfrm>
        </p:spPr>
        <p:txBody>
          <a:bodyPr/>
          <a:lstStyle/>
          <a:p>
            <a:r>
              <a:rPr lang="en-US" sz="3200" dirty="0"/>
              <a:t>BU Investment	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933D076-D4D2-48A1-B2BB-A7B91AAAD88E}"/>
              </a:ext>
            </a:extLst>
          </p:cNvPr>
          <p:cNvCxnSpPr/>
          <p:nvPr/>
        </p:nvCxnSpPr>
        <p:spPr bwMode="auto">
          <a:xfrm>
            <a:off x="5423847" y="1760563"/>
            <a:ext cx="0" cy="41079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52630969-B97A-44B7-BA98-0670E80AA0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65253759"/>
              </p:ext>
            </p:extLst>
          </p:nvPr>
        </p:nvGraphicFramePr>
        <p:xfrm>
          <a:off x="6095999" y="1760563"/>
          <a:ext cx="5308593" cy="4459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Graphic 10" descr="Treasure chest with solid fill">
            <a:extLst>
              <a:ext uri="{FF2B5EF4-FFF2-40B4-BE49-F238E27FC236}">
                <a16:creationId xmlns:a16="http://schemas.microsoft.com/office/drawing/2014/main" id="{8A156B65-0B96-4A3D-8617-FAA529D25C1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39755" y="2957012"/>
            <a:ext cx="2577151" cy="2577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5158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006527"/>
            <a:ext cx="10566400" cy="685800"/>
          </a:xfrm>
        </p:spPr>
        <p:txBody>
          <a:bodyPr/>
          <a:lstStyle/>
          <a:p>
            <a:r>
              <a:rPr lang="en-US" sz="3200" dirty="0"/>
              <a:t>Other Revenue	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25690E4-5605-4F1B-8BD2-C497FC7CED59}"/>
              </a:ext>
            </a:extLst>
          </p:cNvPr>
          <p:cNvCxnSpPr/>
          <p:nvPr/>
        </p:nvCxnSpPr>
        <p:spPr bwMode="auto">
          <a:xfrm>
            <a:off x="838199" y="1760563"/>
            <a:ext cx="1054100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21FD3BF-2EEC-4DD6-8F25-18F991F41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5646" y="5510284"/>
            <a:ext cx="2361063" cy="682377"/>
          </a:xfrm>
          <a:prstGeom prst="roundRect">
            <a:avLst/>
          </a:prstGeom>
          <a:solidFill>
            <a:schemeClr val="accent5">
              <a:lumMod val="25000"/>
            </a:schemeClr>
          </a:solidFill>
          <a:ln>
            <a:noFill/>
          </a:ln>
        </p:spPr>
        <p:txBody>
          <a:bodyPr anchor="ctr"/>
          <a:lstStyle/>
          <a:p>
            <a:pPr marL="0" indent="0" algn="ctr">
              <a:buNone/>
            </a:pPr>
            <a:r>
              <a:rPr lang="en-US" b="1" dirty="0">
                <a:solidFill>
                  <a:schemeClr val="bg1"/>
                </a:solidFill>
              </a:rPr>
              <a:t>Core Support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0A44F650-9BC3-485E-BD85-81CD22C861D8}"/>
              </a:ext>
            </a:extLst>
          </p:cNvPr>
          <p:cNvSpPr txBox="1">
            <a:spLocks/>
          </p:cNvSpPr>
          <p:nvPr/>
        </p:nvSpPr>
        <p:spPr bwMode="auto">
          <a:xfrm>
            <a:off x="286605" y="2084696"/>
            <a:ext cx="2866028" cy="2688608"/>
          </a:xfrm>
          <a:prstGeom prst="ellipse">
            <a:avLst/>
          </a:prstGeom>
          <a:solidFill>
            <a:schemeClr val="accent5">
              <a:lumMod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b="1" dirty="0">
                <a:solidFill>
                  <a:schemeClr val="bg1"/>
                </a:solidFill>
              </a:rPr>
              <a:t>External business</a:t>
            </a:r>
          </a:p>
        </p:txBody>
      </p:sp>
      <p:pic>
        <p:nvPicPr>
          <p:cNvPr id="9" name="Graphic 8" descr="Connections with solid fill">
            <a:extLst>
              <a:ext uri="{FF2B5EF4-FFF2-40B4-BE49-F238E27FC236}">
                <a16:creationId xmlns:a16="http://schemas.microsoft.com/office/drawing/2014/main" id="{BD02B329-1357-4149-BFEF-B71A62779B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12800" y="2068580"/>
            <a:ext cx="1602854" cy="1602854"/>
          </a:xfrm>
          <a:prstGeom prst="rect">
            <a:avLst/>
          </a:prstGeom>
        </p:spPr>
      </p:pic>
      <p:cxnSp>
        <p:nvCxnSpPr>
          <p:cNvPr id="15" name="Connector: Curved 14">
            <a:extLst>
              <a:ext uri="{FF2B5EF4-FFF2-40B4-BE49-F238E27FC236}">
                <a16:creationId xmlns:a16="http://schemas.microsoft.com/office/drawing/2014/main" id="{7DDB5141-BA95-4FD8-93AC-4231AAEF1589}"/>
              </a:ext>
            </a:extLst>
          </p:cNvPr>
          <p:cNvCxnSpPr>
            <a:stCxn id="10" idx="4"/>
            <a:endCxn id="7" idx="1"/>
          </p:cNvCxnSpPr>
          <p:nvPr/>
        </p:nvCxnSpPr>
        <p:spPr bwMode="auto">
          <a:xfrm rot="16200000" flipH="1">
            <a:off x="2613548" y="3879374"/>
            <a:ext cx="1078169" cy="2866027"/>
          </a:xfrm>
          <a:prstGeom prst="curvedConnector2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6" name="Content Placeholder 6">
            <a:extLst>
              <a:ext uri="{FF2B5EF4-FFF2-40B4-BE49-F238E27FC236}">
                <a16:creationId xmlns:a16="http://schemas.microsoft.com/office/drawing/2014/main" id="{F155FB6C-4B96-4198-B26D-9F00BEDAC016}"/>
              </a:ext>
            </a:extLst>
          </p:cNvPr>
          <p:cNvSpPr txBox="1">
            <a:spLocks/>
          </p:cNvSpPr>
          <p:nvPr/>
        </p:nvSpPr>
        <p:spPr bwMode="auto">
          <a:xfrm>
            <a:off x="4259271" y="2084695"/>
            <a:ext cx="2973427" cy="2688607"/>
          </a:xfrm>
          <a:prstGeom prst="ellipse">
            <a:avLst/>
          </a:prstGeom>
          <a:solidFill>
            <a:schemeClr val="accent5">
              <a:lumMod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b="1" dirty="0">
                <a:solidFill>
                  <a:schemeClr val="bg1"/>
                </a:solidFill>
              </a:rPr>
              <a:t>Subsidized from School/</a:t>
            </a:r>
          </a:p>
          <a:p>
            <a:pPr marL="0" indent="0" algn="ctr">
              <a:buFont typeface="Wingdings" panose="05000000000000000000" pitchFamily="2" charset="2"/>
              <a:buNone/>
            </a:pPr>
            <a:r>
              <a:rPr lang="en-US" b="1" dirty="0">
                <a:solidFill>
                  <a:schemeClr val="bg1"/>
                </a:solidFill>
              </a:rPr>
              <a:t>College</a:t>
            </a:r>
          </a:p>
        </p:txBody>
      </p:sp>
      <p:pic>
        <p:nvPicPr>
          <p:cNvPr id="19" name="Graphic 18" descr="Bank check with solid fill">
            <a:extLst>
              <a:ext uri="{FF2B5EF4-FFF2-40B4-BE49-F238E27FC236}">
                <a16:creationId xmlns:a16="http://schemas.microsoft.com/office/drawing/2014/main" id="{46AFA7D6-C2C9-4EF4-B966-D34185920E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51030" y="2090379"/>
            <a:ext cx="1210101" cy="1210101"/>
          </a:xfrm>
          <a:prstGeom prst="rect">
            <a:avLst/>
          </a:prstGeom>
        </p:spPr>
      </p:pic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5852323D-A4DF-4F49-BBBB-0C8B67FDC6D1}"/>
              </a:ext>
            </a:extLst>
          </p:cNvPr>
          <p:cNvCxnSpPr>
            <a:stCxn id="16" idx="4"/>
            <a:endCxn id="7" idx="0"/>
          </p:cNvCxnSpPr>
          <p:nvPr/>
        </p:nvCxnSpPr>
        <p:spPr bwMode="auto">
          <a:xfrm rot="16200000" flipH="1">
            <a:off x="5387590" y="5131696"/>
            <a:ext cx="736982" cy="20193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2" name="Content Placeholder 6">
            <a:extLst>
              <a:ext uri="{FF2B5EF4-FFF2-40B4-BE49-F238E27FC236}">
                <a16:creationId xmlns:a16="http://schemas.microsoft.com/office/drawing/2014/main" id="{C57D4AE9-0910-4204-866C-AF628B49F455}"/>
              </a:ext>
            </a:extLst>
          </p:cNvPr>
          <p:cNvSpPr txBox="1">
            <a:spLocks/>
          </p:cNvSpPr>
          <p:nvPr/>
        </p:nvSpPr>
        <p:spPr bwMode="auto">
          <a:xfrm>
            <a:off x="8931968" y="2084694"/>
            <a:ext cx="2973427" cy="2688607"/>
          </a:xfrm>
          <a:prstGeom prst="ellipse">
            <a:avLst/>
          </a:prstGeom>
          <a:solidFill>
            <a:schemeClr val="accent5">
              <a:lumMod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b="1" dirty="0">
                <a:solidFill>
                  <a:schemeClr val="bg1"/>
                </a:solidFill>
              </a:rPr>
              <a:t>Annual Review</a:t>
            </a:r>
          </a:p>
        </p:txBody>
      </p:sp>
      <p:pic>
        <p:nvPicPr>
          <p:cNvPr id="24" name="Graphic 23" descr="Customer review with solid fill">
            <a:extLst>
              <a:ext uri="{FF2B5EF4-FFF2-40B4-BE49-F238E27FC236}">
                <a16:creationId xmlns:a16="http://schemas.microsoft.com/office/drawing/2014/main" id="{21571313-6E93-4E1E-AF87-0A101E32059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59691" y="2311017"/>
            <a:ext cx="1117980" cy="1117980"/>
          </a:xfrm>
          <a:prstGeom prst="rect">
            <a:avLst/>
          </a:prstGeom>
        </p:spPr>
      </p:pic>
      <p:cxnSp>
        <p:nvCxnSpPr>
          <p:cNvPr id="25" name="Connector: Curved 24">
            <a:extLst>
              <a:ext uri="{FF2B5EF4-FFF2-40B4-BE49-F238E27FC236}">
                <a16:creationId xmlns:a16="http://schemas.microsoft.com/office/drawing/2014/main" id="{863F59B1-9D6A-4227-9191-2CB2B8C0805B}"/>
              </a:ext>
            </a:extLst>
          </p:cNvPr>
          <p:cNvCxnSpPr>
            <a:stCxn id="22" idx="4"/>
            <a:endCxn id="7" idx="3"/>
          </p:cNvCxnSpPr>
          <p:nvPr/>
        </p:nvCxnSpPr>
        <p:spPr bwMode="auto">
          <a:xfrm rot="5400000">
            <a:off x="8143610" y="3576401"/>
            <a:ext cx="1078172" cy="3471973"/>
          </a:xfrm>
          <a:prstGeom prst="curvedConnector2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2742186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39DB6-969F-4476-BDA3-7531502F7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895965"/>
            <a:ext cx="10566400" cy="685800"/>
          </a:xfrm>
        </p:spPr>
        <p:txBody>
          <a:bodyPr/>
          <a:lstStyle/>
          <a:p>
            <a:r>
              <a:rPr lang="en-US" sz="4000" dirty="0"/>
              <a:t>Contact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441AB-4A7F-46F5-A769-3EE7C51680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863" y="3882513"/>
            <a:ext cx="12000271" cy="2079522"/>
          </a:xfrm>
        </p:spPr>
        <p:txBody>
          <a:bodyPr numCol="3"/>
          <a:lstStyle/>
          <a:p>
            <a:pPr marL="0" indent="0" algn="ctr">
              <a:buNone/>
            </a:pPr>
            <a:r>
              <a:rPr lang="en-US" sz="2800" b="1" dirty="0"/>
              <a:t>Andy Taylor </a:t>
            </a:r>
          </a:p>
          <a:p>
            <a:pPr marL="0" indent="0" algn="ctr">
              <a:buNone/>
            </a:pPr>
            <a:r>
              <a:rPr lang="en-US" dirty="0">
                <a:hlinkClick r:id="rId3"/>
              </a:rPr>
              <a:t>awtaylor@bu.edu</a:t>
            </a:r>
            <a:r>
              <a:rPr lang="en-US" dirty="0"/>
              <a:t> </a:t>
            </a:r>
          </a:p>
          <a:p>
            <a:pPr marL="0" indent="0" algn="ctr">
              <a:buNone/>
            </a:pPr>
            <a:r>
              <a:rPr lang="en-US" dirty="0"/>
              <a:t>x 8-2311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sz="2800" b="1" dirty="0"/>
          </a:p>
          <a:p>
            <a:pPr marL="0" indent="0" algn="ctr">
              <a:buNone/>
            </a:pPr>
            <a:r>
              <a:rPr lang="en-US" sz="2800" b="1" dirty="0"/>
              <a:t>Herb Lewis</a:t>
            </a:r>
          </a:p>
          <a:p>
            <a:pPr marL="0" indent="0" algn="ctr">
              <a:buNone/>
            </a:pPr>
            <a:r>
              <a:rPr lang="en-US" dirty="0">
                <a:hlinkClick r:id="rId4"/>
              </a:rPr>
              <a:t>hlewis@bu.edu</a:t>
            </a:r>
            <a:endParaRPr lang="en-US" dirty="0"/>
          </a:p>
          <a:p>
            <a:pPr marL="0" indent="0" algn="ctr">
              <a:buNone/>
            </a:pPr>
            <a:r>
              <a:rPr lang="en-US" dirty="0"/>
              <a:t>x 3-7779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sz="2800" b="1" dirty="0"/>
          </a:p>
          <a:p>
            <a:pPr marL="0" indent="0" algn="ctr">
              <a:buNone/>
            </a:pPr>
            <a:r>
              <a:rPr lang="en-US" sz="2800" b="1" dirty="0"/>
              <a:t>Juliana McInnis</a:t>
            </a:r>
          </a:p>
          <a:p>
            <a:pPr marL="0" indent="0" algn="ctr">
              <a:buNone/>
            </a:pPr>
            <a:r>
              <a:rPr lang="en-US" sz="2800" dirty="0">
                <a:hlinkClick r:id="rId5"/>
              </a:rPr>
              <a:t>jmcinnis@bu.edu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dirty="0"/>
              <a:t>x 8-5256</a:t>
            </a:r>
          </a:p>
          <a:p>
            <a:pPr marL="0" indent="0" algn="ctr">
              <a:buNone/>
            </a:pPr>
            <a:r>
              <a:rPr lang="en-US" dirty="0"/>
              <a:t> </a:t>
            </a:r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5" name="Graphic 4" descr="User with solid fill">
            <a:extLst>
              <a:ext uri="{FF2B5EF4-FFF2-40B4-BE49-F238E27FC236}">
                <a16:creationId xmlns:a16="http://schemas.microsoft.com/office/drawing/2014/main" id="{77D56848-CF6D-42D5-87CA-457BFF0D86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27159" y="2191363"/>
            <a:ext cx="1691150" cy="1691150"/>
          </a:xfrm>
          <a:prstGeom prst="rect">
            <a:avLst/>
          </a:prstGeom>
        </p:spPr>
      </p:pic>
      <p:pic>
        <p:nvPicPr>
          <p:cNvPr id="6" name="Graphic 5" descr="User with solid fill">
            <a:extLst>
              <a:ext uri="{FF2B5EF4-FFF2-40B4-BE49-F238E27FC236}">
                <a16:creationId xmlns:a16="http://schemas.microsoft.com/office/drawing/2014/main" id="{1ACFB368-9A7D-434F-A2D3-6D495E7220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182185" y="2191363"/>
            <a:ext cx="1691150" cy="1691150"/>
          </a:xfrm>
          <a:prstGeom prst="rect">
            <a:avLst/>
          </a:prstGeom>
        </p:spPr>
      </p:pic>
      <p:pic>
        <p:nvPicPr>
          <p:cNvPr id="7" name="Graphic 6" descr="User with solid fill">
            <a:extLst>
              <a:ext uri="{FF2B5EF4-FFF2-40B4-BE49-F238E27FC236}">
                <a16:creationId xmlns:a16="http://schemas.microsoft.com/office/drawing/2014/main" id="{8367F96D-26E0-4FB1-9671-AD19A725EC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137211" y="2191363"/>
            <a:ext cx="1691150" cy="1691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A6578B8-EA1C-4B93-A5A7-A514EA6C3CF9}"/>
              </a:ext>
            </a:extLst>
          </p:cNvPr>
          <p:cNvCxnSpPr/>
          <p:nvPr/>
        </p:nvCxnSpPr>
        <p:spPr bwMode="auto">
          <a:xfrm>
            <a:off x="838199" y="1760563"/>
            <a:ext cx="1054100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0199783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Available Resources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F22A3F1A-602E-A6B5-43A2-7924EF764A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3796505"/>
              </p:ext>
            </p:extLst>
          </p:nvPr>
        </p:nvGraphicFramePr>
        <p:xfrm>
          <a:off x="812800" y="1828800"/>
          <a:ext cx="10566400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0D6A961-EB82-4D48-AB8C-70033E8737B2}"/>
              </a:ext>
            </a:extLst>
          </p:cNvPr>
          <p:cNvCxnSpPr/>
          <p:nvPr/>
        </p:nvCxnSpPr>
        <p:spPr bwMode="auto">
          <a:xfrm>
            <a:off x="838199" y="1760563"/>
            <a:ext cx="1054100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551494083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Osaka"/>
        <a:cs typeface=""/>
      </a:majorFont>
      <a:minorFont>
        <a:latin typeface="Arial"/>
        <a:ea typeface="Osaka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 Powerpoint Template July 2021</Template>
  <TotalTime>7182</TotalTime>
  <Words>2275</Words>
  <Application>Microsoft Office PowerPoint</Application>
  <PresentationFormat>Widescreen</PresentationFormat>
  <Paragraphs>366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Courier New</vt:lpstr>
      <vt:lpstr>Wingdings</vt:lpstr>
      <vt:lpstr>Blank Presentation</vt:lpstr>
      <vt:lpstr>Coffee with Colleagues Service Centers</vt:lpstr>
      <vt:lpstr>Introduction</vt:lpstr>
      <vt:lpstr>Key Takeaways</vt:lpstr>
      <vt:lpstr>What is a Service Center?</vt:lpstr>
      <vt:lpstr>What is a Service Center?</vt:lpstr>
      <vt:lpstr>What is a Service Center?</vt:lpstr>
      <vt:lpstr>A “Small Non-Profit Business”</vt:lpstr>
      <vt:lpstr>PowerPoint Presentation</vt:lpstr>
      <vt:lpstr>PowerPoint Presentation</vt:lpstr>
      <vt:lpstr>Data &amp; Services Available at BU</vt:lpstr>
      <vt:lpstr>Data &amp; Services available at BU</vt:lpstr>
      <vt:lpstr>Service Center Directors </vt:lpstr>
      <vt:lpstr>Budgeting Process</vt:lpstr>
      <vt:lpstr>Budgeting Process Cont.</vt:lpstr>
      <vt:lpstr>Specialized Service Center  </vt:lpstr>
      <vt:lpstr>Monitoring  &amp; Oversight</vt:lpstr>
      <vt:lpstr>Tips and Tricks on Managing a Core</vt:lpstr>
      <vt:lpstr>Tips and Tricks on Managing a Core</vt:lpstr>
      <vt:lpstr>Billing</vt:lpstr>
      <vt:lpstr>PowerPoint Presentation</vt:lpstr>
      <vt:lpstr>PowerPoint Presentation</vt:lpstr>
      <vt:lpstr>What does it mean to have a Core Space? </vt:lpstr>
      <vt:lpstr>BU Investment </vt:lpstr>
      <vt:lpstr>Other Revenue </vt:lpstr>
      <vt:lpstr>Contact</vt:lpstr>
      <vt:lpstr>Available Resources</vt:lpstr>
    </vt:vector>
  </TitlesOfParts>
  <Company>Boston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Coffee w/ Colleagues Service Centers</dc:title>
  <dc:creator>Hartigan, Gretchen K M</dc:creator>
  <cp:lastModifiedBy>Ahern, Catherine</cp:lastModifiedBy>
  <cp:revision>43</cp:revision>
  <cp:lastPrinted>2022-05-05T19:16:24Z</cp:lastPrinted>
  <dcterms:created xsi:type="dcterms:W3CDTF">2022-04-29T13:08:56Z</dcterms:created>
  <dcterms:modified xsi:type="dcterms:W3CDTF">2022-05-25T20:32:27Z</dcterms:modified>
</cp:coreProperties>
</file>