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64" r:id="rId5"/>
  </p:sldMasterIdLst>
  <p:notesMasterIdLst>
    <p:notesMasterId r:id="rId26"/>
  </p:notesMasterIdLst>
  <p:handoutMasterIdLst>
    <p:handoutMasterId r:id="rId27"/>
  </p:handoutMasterIdLst>
  <p:sldIdLst>
    <p:sldId id="295" r:id="rId6"/>
    <p:sldId id="302" r:id="rId7"/>
    <p:sldId id="324" r:id="rId8"/>
    <p:sldId id="310" r:id="rId9"/>
    <p:sldId id="309" r:id="rId10"/>
    <p:sldId id="311" r:id="rId11"/>
    <p:sldId id="312" r:id="rId12"/>
    <p:sldId id="313" r:id="rId13"/>
    <p:sldId id="322" r:id="rId14"/>
    <p:sldId id="32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08" r:id="rId24"/>
    <p:sldId id="325" r:id="rId25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Untitled Section" id="{AA1F56BD-85CC-46F0-915D-C00FA2F113FF}">
          <p14:sldIdLst>
            <p14:sldId id="295"/>
            <p14:sldId id="302"/>
            <p14:sldId id="324"/>
            <p14:sldId id="310"/>
            <p14:sldId id="309"/>
            <p14:sldId id="311"/>
            <p14:sldId id="312"/>
            <p14:sldId id="313"/>
            <p14:sldId id="322"/>
            <p14:sldId id="32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08"/>
            <p14:sldId id="3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lly, Renna Onario" initials="LRO" lastIdx="4" clrIdx="0">
    <p:extLst>
      <p:ext uri="{19B8F6BF-5375-455C-9EA6-DF929625EA0E}">
        <p15:presenceInfo xmlns:p15="http://schemas.microsoft.com/office/powerpoint/2012/main" userId="S-1-5-21-848115496-1524922173-1168901340-4867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5DE2D9-7DFF-44CF-AA00-A0FCEDA1CDAA}">
  <a:tblStyle styleId="{3B5DE2D9-7DFF-44CF-AA00-A0FCEDA1CDAA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1" autoAdjust="0"/>
    <p:restoredTop sz="94118" autoAdjust="0"/>
  </p:normalViewPr>
  <p:slideViewPr>
    <p:cSldViewPr snapToGrid="0">
      <p:cViewPr varScale="1">
        <p:scale>
          <a:sx n="108" d="100"/>
          <a:sy n="108" d="100"/>
        </p:scale>
        <p:origin x="128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CD445-CED6-47BE-B265-DE47CF5A6AE9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70169-3148-46E9-9D54-550AC2D7E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95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0337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8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758269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Gretchen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Introductions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baseline="0" dirty="0" smtClean="0">
                <a:solidFill>
                  <a:srgbClr val="FF0000"/>
                </a:solidFill>
              </a:rPr>
              <a:t> Myself, Matt, Julia, Shelly</a:t>
            </a:r>
          </a:p>
          <a:p>
            <a:endParaRPr lang="en-US" baseline="0" dirty="0" smtClean="0">
              <a:solidFill>
                <a:srgbClr val="FF0000"/>
              </a:solidFill>
            </a:endParaRPr>
          </a:p>
          <a:p>
            <a:r>
              <a:rPr lang="en-US" b="1" baseline="0" dirty="0" smtClean="0">
                <a:solidFill>
                  <a:srgbClr val="FF0000"/>
                </a:solidFill>
              </a:rPr>
              <a:t>Housekeeping</a:t>
            </a:r>
            <a:r>
              <a:rPr lang="en-US" baseline="0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We will mute you to start but you can unmute yourself if you have a question, or choose the raise your hand feature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We will record this session and make the recording and the PPT deck available after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We’ll email a feedback survey around after the session which will only take a few minutes and we would value your responses</a:t>
            </a:r>
          </a:p>
          <a:p>
            <a:endParaRPr lang="en-US" baseline="0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Background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en-US" baseline="0" dirty="0" smtClean="0">
              <a:solidFill>
                <a:srgbClr val="FF0000"/>
              </a:solidFill>
            </a:endParaRPr>
          </a:p>
          <a:p>
            <a:r>
              <a:rPr lang="en-US" baseline="0" dirty="0" smtClean="0">
                <a:solidFill>
                  <a:srgbClr val="FF0000"/>
                </a:solidFill>
              </a:rPr>
              <a:t>Comptroller Led – Derived because our Comptroller said if she’s not looking at her accounts then was concerned that others weren’t... This is something I do as well for my accounts.... Not monthly but regularly... quarterly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Focus group consisted of 27 people from across the University covering both Med and CRC and central and department administrators.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Also includes input from our colleagues from:  Budget Office, Disbursements, General Accounting, Student Accounts, and PAFO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7682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3297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c3c19a94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5c3c19a94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2955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696cc00d500adcf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696cc00d500adcf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8377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84499213f60574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784499213f60574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5255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f527f863570589f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4f527f863570589f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3347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4DF03-7495-46C9-B64B-AED5259EB13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689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565CD-0AFE-44A1-8549-375B880B6E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63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565CD-0AFE-44A1-8549-375B880B6E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59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565CD-0AFE-44A1-8549-375B880B6E0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60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565CD-0AFE-44A1-8549-375B880B6E0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55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565CD-0AFE-44A1-8549-375B880B6E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52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565CD-0AFE-44A1-8549-375B880B6E0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7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31850" y="1709743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831850" y="4589469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839787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3"/>
          </p:nvPr>
        </p:nvSpPr>
        <p:spPr>
          <a:xfrm>
            <a:off x="6172203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4"/>
          </p:nvPr>
        </p:nvSpPr>
        <p:spPr>
          <a:xfrm>
            <a:off x="6172203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5183187" y="987430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pic" idx="2"/>
          </p:nvPr>
        </p:nvSpPr>
        <p:spPr>
          <a:xfrm>
            <a:off x="5183187" y="987430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 rot="5400000">
            <a:off x="7133433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 rot="5400000">
            <a:off x="1799434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933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90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50A3-38EC-4EA5-B116-A9060DEB6D6F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431A4-006B-4285-92B5-5AE71B428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35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914400" y="1122362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145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5447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31850" y="1709743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831850" y="4589469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1804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062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839787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3"/>
          </p:nvPr>
        </p:nvSpPr>
        <p:spPr>
          <a:xfrm>
            <a:off x="6172203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4"/>
          </p:nvPr>
        </p:nvSpPr>
        <p:spPr>
          <a:xfrm>
            <a:off x="6172203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5354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5183187" y="987430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4521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pic" idx="2"/>
          </p:nvPr>
        </p:nvSpPr>
        <p:spPr>
          <a:xfrm>
            <a:off x="5183187" y="987430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9065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43705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 rot="5400000">
            <a:off x="7133433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 rot="5400000">
            <a:off x="1799434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2758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74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gi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0" y="6042062"/>
            <a:ext cx="12192000" cy="825208"/>
          </a:xfrm>
          <a:prstGeom prst="rect">
            <a:avLst/>
          </a:prstGeom>
          <a:solidFill>
            <a:srgbClr val="201B1B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Shape 13" descr="Research Logo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93042" y="6236050"/>
            <a:ext cx="1470630" cy="395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Shape 14" descr="bu_logo.gif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725281" y="6189148"/>
            <a:ext cx="1175537" cy="52479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61" r:id="rId10"/>
    <p:sldLayoutId id="2147483662" r:id="rId11"/>
    <p:sldLayoutId id="214748366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0" y="6042062"/>
            <a:ext cx="12192000" cy="825208"/>
          </a:xfrm>
          <a:prstGeom prst="rect">
            <a:avLst/>
          </a:prstGeom>
          <a:solidFill>
            <a:srgbClr val="201B1B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Shape 13" descr="Research Logo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93042" y="6236050"/>
            <a:ext cx="1470630" cy="395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Shape 14" descr="bu_logo.gif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725281" y="6189148"/>
            <a:ext cx="1175537" cy="5247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68793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u.edu/isso/news/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://www.bu.edu/isso/employment-internships/taxinformatio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bu.edu/travel-visas/traveltips/current-travel-advisory/" TargetMode="External"/><Relationship Id="rId5" Type="http://schemas.openxmlformats.org/officeDocument/2006/relationships/image" Target="../media/image14.png"/><Relationship Id="rId10" Type="http://schemas.openxmlformats.org/officeDocument/2006/relationships/hyperlink" Target="http://www.bu.edu/isso/contact/scholar-advising/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://www.bu.edu/isso/news/faqs-and-travel-considerations-for-scholars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14" y="1354498"/>
            <a:ext cx="10515599" cy="2303101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Session 5: Coffee with Colleagues 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4200" dirty="0" smtClean="0">
                <a:solidFill>
                  <a:schemeClr val="tx1"/>
                </a:solidFill>
              </a:rPr>
              <a:t/>
            </a:r>
            <a:br>
              <a:rPr lang="en-US" sz="4200" dirty="0" smtClean="0">
                <a:solidFill>
                  <a:schemeClr val="tx1"/>
                </a:solidFill>
              </a:rPr>
            </a:br>
            <a:r>
              <a:rPr lang="en-US" sz="2400" i="1" dirty="0" smtClean="0">
                <a:solidFill>
                  <a:schemeClr val="tx1"/>
                </a:solidFill>
              </a:rPr>
              <a:t/>
            </a:r>
            <a:br>
              <a:rPr lang="en-US" sz="2400" i="1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A conversation on the hiring </a:t>
            </a:r>
            <a:r>
              <a:rPr lang="en-US" sz="2400" dirty="0">
                <a:solidFill>
                  <a:schemeClr val="tx1"/>
                </a:solidFill>
              </a:rPr>
              <a:t>and onboarding of 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Post </a:t>
            </a:r>
            <a:r>
              <a:rPr lang="en-US" sz="2400" dirty="0">
                <a:solidFill>
                  <a:schemeClr val="tx1"/>
                </a:solidFill>
              </a:rPr>
              <a:t>Docs/Students and the </a:t>
            </a:r>
            <a:r>
              <a:rPr lang="en-US" sz="2400" dirty="0" smtClean="0">
                <a:solidFill>
                  <a:schemeClr val="tx1"/>
                </a:solidFill>
              </a:rPr>
              <a:t>Visa process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17255"/>
            <a:ext cx="10515598" cy="1375886"/>
          </a:xfrm>
        </p:spPr>
        <p:txBody>
          <a:bodyPr>
            <a:normAutofit/>
          </a:bodyPr>
          <a:lstStyle/>
          <a:p>
            <a:pPr marL="177800" indent="0" algn="ctr"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April 6, 2021</a:t>
            </a:r>
          </a:p>
          <a:p>
            <a:pPr marL="177800" indent="0" algn="ctr"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Zoom 10am-12pm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 descr="&lt;strong&gt;Coffee&lt;/strong&gt; Cup by TikiGiki - &lt;strong&gt;coffee&lt;/strong&gt; cu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93" y="280435"/>
            <a:ext cx="1510991" cy="16765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06135" y="2410883"/>
            <a:ext cx="8247355" cy="1240329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8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				  </a:t>
            </a:r>
            <a:br>
              <a:rPr lang="en-US" sz="3600" dirty="0" smtClean="0"/>
            </a:br>
            <a:r>
              <a:rPr lang="en-US" sz="3600" dirty="0"/>
              <a:t>	</a:t>
            </a:r>
            <a:r>
              <a:rPr lang="en-US" sz="3600" dirty="0" smtClean="0"/>
              <a:t>			     Presenters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800" indent="0" algn="ctr">
              <a:buNone/>
            </a:pPr>
            <a:r>
              <a:rPr lang="en-US" sz="1800" b="1" u="sng" dirty="0" smtClean="0">
                <a:solidFill>
                  <a:schemeClr val="tx1"/>
                </a:solidFill>
              </a:rPr>
              <a:t> </a:t>
            </a:r>
          </a:p>
          <a:p>
            <a:pPr marL="177800" indent="0">
              <a:buNone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Hosts</a:t>
            </a:r>
            <a:endParaRPr lang="en-US" sz="280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77800" indent="0">
              <a:buNone/>
            </a:pPr>
            <a:r>
              <a:rPr lang="en-US" sz="2000" b="1" dirty="0" smtClean="0"/>
              <a:t>Sponsored Programs</a:t>
            </a:r>
          </a:p>
          <a:p>
            <a:pPr marL="177800" indent="0">
              <a:buNone/>
            </a:pPr>
            <a:r>
              <a:rPr lang="en-US" sz="2000" dirty="0" smtClean="0"/>
              <a:t>Renna Lilly- Director, Pre Award Services</a:t>
            </a:r>
          </a:p>
          <a:p>
            <a:pPr marL="177800" indent="0">
              <a:buNone/>
            </a:pPr>
            <a:endParaRPr lang="en-US" sz="2000" dirty="0"/>
          </a:p>
          <a:p>
            <a:pPr marL="177800" indent="0">
              <a:buNone/>
            </a:pPr>
            <a:r>
              <a:rPr lang="en-US" sz="2000" b="1" dirty="0" smtClean="0"/>
              <a:t>Post Award Financial Operations</a:t>
            </a:r>
          </a:p>
          <a:p>
            <a:pPr marL="177800" indent="0">
              <a:buNone/>
            </a:pPr>
            <a:r>
              <a:rPr lang="en-US" sz="2000" dirty="0" smtClean="0"/>
              <a:t>Gretchen Hartigan- Assistant Vice President, PAFO</a:t>
            </a:r>
            <a:endParaRPr lang="en-US" sz="20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3"/>
          </p:nvPr>
        </p:nvSpPr>
        <p:spPr>
          <a:xfrm>
            <a:off x="6361773" y="1667018"/>
            <a:ext cx="5183187" cy="823912"/>
          </a:xfrm>
        </p:spPr>
        <p:txBody>
          <a:bodyPr/>
          <a:lstStyle/>
          <a:p>
            <a:r>
              <a:rPr lang="en-US" sz="2800" dirty="0" smtClean="0"/>
              <a:t>Panelists</a:t>
            </a:r>
            <a:endParaRPr lang="en-US" sz="280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marL="177800" indent="0">
              <a:buNone/>
            </a:pPr>
            <a:r>
              <a:rPr lang="en-US" sz="2400" b="1" dirty="0"/>
              <a:t>Sarah Hokanson</a:t>
            </a:r>
            <a:r>
              <a:rPr lang="en-US" sz="2400" dirty="0"/>
              <a:t>- Assistant Provost, Professional Development and Postdoctoral </a:t>
            </a:r>
            <a:r>
              <a:rPr lang="en-US" sz="2400" dirty="0" smtClean="0"/>
              <a:t>Affairs</a:t>
            </a:r>
          </a:p>
          <a:p>
            <a:pPr marL="177800" indent="0">
              <a:buNone/>
            </a:pPr>
            <a:r>
              <a:rPr lang="en-US" sz="2400" b="1" dirty="0" smtClean="0"/>
              <a:t>Jeanne Kelley</a:t>
            </a:r>
            <a:r>
              <a:rPr lang="en-US" sz="2400" dirty="0" smtClean="0"/>
              <a:t>- </a:t>
            </a:r>
            <a:r>
              <a:rPr lang="en-US" sz="2400" dirty="0"/>
              <a:t>Managing Director, International Students and Scholars Office</a:t>
            </a:r>
          </a:p>
          <a:p>
            <a:pPr marL="177800" indent="0">
              <a:buNone/>
            </a:pPr>
            <a:r>
              <a:rPr lang="en-US" sz="2400" b="1" dirty="0" smtClean="0"/>
              <a:t>Adeline </a:t>
            </a:r>
            <a:r>
              <a:rPr lang="en-US" sz="2400" b="1" dirty="0"/>
              <a:t>Wong</a:t>
            </a:r>
            <a:r>
              <a:rPr lang="en-US" sz="2400" dirty="0"/>
              <a:t>- Managing Director, </a:t>
            </a:r>
            <a:r>
              <a:rPr lang="en-US" sz="2400" dirty="0" smtClean="0"/>
              <a:t>Operations, Global Programs</a:t>
            </a:r>
          </a:p>
          <a:p>
            <a:pPr marL="17780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60667" y="365130"/>
            <a:ext cx="3870664" cy="1135196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Zoom Webinar Etiquette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86574"/>
            <a:ext cx="8412364" cy="4351338"/>
          </a:xfrm>
        </p:spPr>
        <p:txBody>
          <a:bodyPr/>
          <a:lstStyle/>
          <a:p>
            <a:r>
              <a:rPr lang="en-US" sz="3200" dirty="0" smtClean="0"/>
              <a:t> Participants are muted, to speak unmute and introduce yourself</a:t>
            </a:r>
          </a:p>
          <a:p>
            <a:r>
              <a:rPr lang="en-US" sz="3200" dirty="0" smtClean="0"/>
              <a:t> Utilize </a:t>
            </a:r>
            <a:r>
              <a:rPr lang="en-US" sz="3200" dirty="0" smtClean="0"/>
              <a:t>the </a:t>
            </a:r>
            <a:r>
              <a:rPr lang="en-US" sz="3200" dirty="0" smtClean="0"/>
              <a:t>chat </a:t>
            </a:r>
            <a:r>
              <a:rPr lang="en-US" sz="3200" dirty="0" smtClean="0"/>
              <a:t>window for questions or comments</a:t>
            </a:r>
          </a:p>
          <a:p>
            <a:r>
              <a:rPr lang="en-US" sz="3200" dirty="0" smtClean="0"/>
              <a:t>This presentation is being recorded to be posted for future reference</a:t>
            </a:r>
          </a:p>
          <a:p>
            <a:pPr marL="177800" indent="0">
              <a:buNone/>
            </a:pPr>
            <a:endParaRPr lang="en-US" sz="32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6431" y="6196614"/>
            <a:ext cx="1757779" cy="399495"/>
          </a:xfrm>
          <a:prstGeom prst="rect">
            <a:avLst/>
          </a:prstGeom>
          <a:solidFill>
            <a:srgbClr val="201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619" y="1411357"/>
            <a:ext cx="1139160" cy="9583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638" y="3814079"/>
            <a:ext cx="1114142" cy="12548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2619" y="2582771"/>
            <a:ext cx="1123251" cy="100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40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>
            <a:spLocks noGrp="1"/>
          </p:cNvSpPr>
          <p:nvPr>
            <p:ph type="ctrTitle"/>
          </p:nvPr>
        </p:nvSpPr>
        <p:spPr>
          <a:xfrm>
            <a:off x="914399" y="1715087"/>
            <a:ext cx="10363200" cy="13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en-US" sz="5400"/>
              <a:t>Professional Development &amp; Postdoctoral Affairs </a:t>
            </a:r>
            <a:endParaRPr/>
          </a:p>
        </p:txBody>
      </p:sp>
      <p:sp>
        <p:nvSpPr>
          <p:cNvPr id="81" name="Google Shape;81;p1"/>
          <p:cNvSpPr txBox="1">
            <a:spLocks noGrp="1"/>
          </p:cNvSpPr>
          <p:nvPr>
            <p:ph type="subTitle" idx="1"/>
          </p:nvPr>
        </p:nvSpPr>
        <p:spPr>
          <a:xfrm>
            <a:off x="1112519" y="3540906"/>
            <a:ext cx="9966900" cy="9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i="1"/>
              <a:t>Who we are and what we do</a:t>
            </a:r>
            <a:endParaRPr/>
          </a:p>
        </p:txBody>
      </p:sp>
      <p:pic>
        <p:nvPicPr>
          <p:cNvPr id="82" name="Google Shape;8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075" y="4517716"/>
            <a:ext cx="4690863" cy="13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6588" y="2696056"/>
            <a:ext cx="1831008" cy="28505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928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c3c19a945_0_2"/>
          <p:cNvSpPr txBox="1"/>
          <p:nvPr/>
        </p:nvSpPr>
        <p:spPr>
          <a:xfrm>
            <a:off x="226773" y="1826173"/>
            <a:ext cx="8419510" cy="3246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We provide services and resources for postdocs, doctoral students, faculty mentors and departments.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257175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Professional Development: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Build skills for postdocs, doctoral students, and faculty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Advising: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 with postdocs one-on-one by appointment and doctoral students in monthly office hours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Data: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Manage information about our postdocs, collect research data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Grant-funded programs: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Build national reputation and create impact at scale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Policy: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Advance the training environment at Boston University</a:t>
            </a:r>
            <a:endParaRPr/>
          </a:p>
        </p:txBody>
      </p:sp>
      <p:sp>
        <p:nvSpPr>
          <p:cNvPr id="89" name="Google Shape;89;g5c3c19a945_0_2"/>
          <p:cNvSpPr txBox="1"/>
          <p:nvPr/>
        </p:nvSpPr>
        <p:spPr>
          <a:xfrm>
            <a:off x="226773" y="419771"/>
            <a:ext cx="10155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53C46"/>
                </a:solidFill>
                <a:latin typeface="Calibri"/>
                <a:ea typeface="Calibri"/>
                <a:cs typeface="Calibri"/>
                <a:sym typeface="Calibri"/>
              </a:rPr>
              <a:t>Professional Development &amp; Postdoctoral Affairs </a:t>
            </a:r>
            <a:r>
              <a:rPr lang="en-US" sz="3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bu.edu/p</a:t>
            </a:r>
            <a:r>
              <a:rPr lang="en-US" sz="30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dpa</a:t>
            </a:r>
            <a:endParaRPr sz="3000" b="1" i="0" u="none" strike="noStrike" cap="none">
              <a:solidFill>
                <a:srgbClr val="353C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" name="Google Shape;90;g5c3c19a945_0_2"/>
          <p:cNvCxnSpPr/>
          <p:nvPr/>
        </p:nvCxnSpPr>
        <p:spPr>
          <a:xfrm>
            <a:off x="8945800" y="1343101"/>
            <a:ext cx="0" cy="4120150"/>
          </a:xfrm>
          <a:prstGeom prst="straightConnector1">
            <a:avLst/>
          </a:prstGeom>
          <a:noFill/>
          <a:ln w="38100" cap="flat" cmpd="sng">
            <a:solidFill>
              <a:srgbClr val="CFCFC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" name="Google Shape;91;g5c3c19a945_0_2"/>
          <p:cNvSpPr txBox="1"/>
          <p:nvPr/>
        </p:nvSpPr>
        <p:spPr>
          <a:xfrm>
            <a:off x="9703515" y="3749072"/>
            <a:ext cx="209576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Sarah Hokanson, PhD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Assistant Provost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sch1@bu.edu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617-358-2111</a:t>
            </a:r>
            <a:endParaRPr/>
          </a:p>
        </p:txBody>
      </p:sp>
      <p:pic>
        <p:nvPicPr>
          <p:cNvPr id="92" name="Google Shape;92;g5c3c19a945_0_2"/>
          <p:cNvPicPr preferRelativeResize="0"/>
          <p:nvPr/>
        </p:nvPicPr>
        <p:blipFill rotWithShape="1">
          <a:blip r:embed="rId3">
            <a:alphaModFix/>
          </a:blip>
          <a:srcRect l="14433" r="31306"/>
          <a:stretch/>
        </p:blipFill>
        <p:spPr>
          <a:xfrm>
            <a:off x="9783825" y="1435434"/>
            <a:ext cx="1740591" cy="2141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52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96cc00d500adcf6_0"/>
          <p:cNvSpPr txBox="1"/>
          <p:nvPr/>
        </p:nvSpPr>
        <p:spPr>
          <a:xfrm>
            <a:off x="101425" y="1941005"/>
            <a:ext cx="112989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Temporary, defined period of mentored research or teaching training following a doctoral degree</a:t>
            </a:r>
            <a:endParaRPr sz="24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>Postdoctoral scholars at Boston University are individuals who have fulfilled the requirements for a doctoral degree (or equivalent) and are engaged in a temporary and defined period of mentored advanced training to enhance the professional skills and/or research independence needed to pursue their chosen career paths. Postdoctoral scholars are actively involved in research and/or teaching at Boston University, but are formally considered non-faculty research staff as part of the Academic Research Job Family.</a:t>
            </a:r>
            <a:endParaRPr i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  <a:p>
            <a:pPr marL="257175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Postdoctoral Associate: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Employee (most postdocs), paid salary, benefits through HR</a:t>
            </a:r>
            <a:endParaRPr>
              <a:solidFill>
                <a:schemeClr val="dk1"/>
              </a:solidFill>
            </a:endParaRPr>
          </a:p>
          <a:p>
            <a:pPr marL="257175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Postdoctoral Fellow: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Non-employee (training, foreign funding), paid stipend or directly, benefits through PDPA</a:t>
            </a:r>
            <a:endParaRPr i="1"/>
          </a:p>
        </p:txBody>
      </p:sp>
      <p:sp>
        <p:nvSpPr>
          <p:cNvPr id="98" name="Google Shape;98;g696cc00d500adcf6_0"/>
          <p:cNvSpPr txBox="1"/>
          <p:nvPr/>
        </p:nvSpPr>
        <p:spPr>
          <a:xfrm>
            <a:off x="226773" y="419771"/>
            <a:ext cx="10155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353C46"/>
                </a:solidFill>
                <a:latin typeface="Calibri"/>
                <a:ea typeface="Calibri"/>
                <a:cs typeface="Calibri"/>
                <a:sym typeface="Calibri"/>
              </a:rPr>
              <a:t>Postdoctoral scholars definition</a:t>
            </a:r>
            <a:endParaRPr sz="3000" b="1" i="0" u="none" strike="noStrike" cap="none">
              <a:solidFill>
                <a:srgbClr val="353C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66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84499213f605747_0"/>
          <p:cNvSpPr txBox="1"/>
          <p:nvPr/>
        </p:nvSpPr>
        <p:spPr>
          <a:xfrm>
            <a:off x="226776" y="1826175"/>
            <a:ext cx="11292300" cy="29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Varies by School/College - PDPA oversees process directly on MED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257175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Create / maintain position in SAP</a:t>
            </a: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establishes job and job description, posting / ability to advertise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Proforma &amp; Offer letter</a:t>
            </a: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Qualifications check (CV), role alignment (years of experience), salary/stipend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Visa requests</a:t>
            </a: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Offer letter and Dean’s signature required; each type of visa has different requirements; advance planning well-ahead of start date (3-4 months minimum)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Onboarding locally</a:t>
            </a: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Desk, workspace, research/teaching supplies, departmental procedures and contacts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DPA New Postdoc Orientation</a:t>
            </a: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Describes resources, connects postdocs to other postdocs, Q&amp;A</a:t>
            </a:r>
            <a:endParaRPr/>
          </a:p>
        </p:txBody>
      </p:sp>
      <p:sp>
        <p:nvSpPr>
          <p:cNvPr id="104" name="Google Shape;104;g784499213f605747_0"/>
          <p:cNvSpPr txBox="1"/>
          <p:nvPr/>
        </p:nvSpPr>
        <p:spPr>
          <a:xfrm>
            <a:off x="226773" y="419771"/>
            <a:ext cx="10155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53C46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3000" b="1">
                <a:solidFill>
                  <a:srgbClr val="353C46"/>
                </a:solidFill>
                <a:latin typeface="Calibri"/>
                <a:ea typeface="Calibri"/>
                <a:cs typeface="Calibri"/>
                <a:sym typeface="Calibri"/>
              </a:rPr>
              <a:t>ostdoctoral appointment and renewal process overview</a:t>
            </a:r>
            <a:endParaRPr sz="3000" b="1" i="0" u="none" strike="noStrike" cap="none">
              <a:solidFill>
                <a:srgbClr val="353C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184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f527f863570589f_0"/>
          <p:cNvSpPr txBox="1"/>
          <p:nvPr/>
        </p:nvSpPr>
        <p:spPr>
          <a:xfrm>
            <a:off x="226776" y="1826175"/>
            <a:ext cx="11292300" cy="3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Backend changes in SAP allow for stipend payments through our payroll system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257175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Monthly payments and direct deposit</a:t>
            </a: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not employees, but also not vendors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Important to terminate or transition positions</a:t>
            </a: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payments will continue automatically (not processed monthly)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Benefits pulled out of stipend</a:t>
            </a: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Health insurance, MBTA, and parking no longer paid in advance; PDPA still subsidizing health insurance and MBTA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Foreign fellows</a:t>
            </a: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same SAP set-up; pay checks to PDPA for portion of health care and/MBTA at frequency determined by postdoc</a:t>
            </a:r>
            <a:endParaRPr/>
          </a:p>
          <a:p>
            <a:pPr marL="257175" marR="0" lvl="0" indent="-257175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T32 covered benefits: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PDPA will cover full cost of health insurance and then journal entry required to pay grant portion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4f527f863570589f_0"/>
          <p:cNvSpPr txBox="1"/>
          <p:nvPr/>
        </p:nvSpPr>
        <p:spPr>
          <a:xfrm>
            <a:off x="226773" y="419771"/>
            <a:ext cx="10155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353C46"/>
                </a:solidFill>
                <a:latin typeface="Calibri"/>
                <a:ea typeface="Calibri"/>
                <a:cs typeface="Calibri"/>
                <a:sym typeface="Calibri"/>
              </a:rPr>
              <a:t>Changes to Postdoctoral Fellows - January 1, 2021</a:t>
            </a:r>
            <a:endParaRPr sz="3000" b="1" i="0" u="none" strike="noStrike" cap="none">
              <a:solidFill>
                <a:srgbClr val="353C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149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577801" y="1011356"/>
            <a:ext cx="11196988" cy="5256925"/>
            <a:chOff x="-1" y="234892"/>
            <a:chExt cx="12382340" cy="5905849"/>
          </a:xfrm>
        </p:grpSpPr>
        <p:grpSp>
          <p:nvGrpSpPr>
            <p:cNvPr id="47" name="Group 46"/>
            <p:cNvGrpSpPr/>
            <p:nvPr/>
          </p:nvGrpSpPr>
          <p:grpSpPr>
            <a:xfrm>
              <a:off x="-1" y="234892"/>
              <a:ext cx="12382340" cy="5905849"/>
              <a:chOff x="-1" y="234892"/>
              <a:chExt cx="12382340" cy="5905849"/>
            </a:xfrm>
          </p:grpSpPr>
          <p:sp>
            <p:nvSpPr>
              <p:cNvPr id="69" name="Rounded Rectangle 68"/>
              <p:cNvSpPr/>
              <p:nvPr/>
            </p:nvSpPr>
            <p:spPr>
              <a:xfrm>
                <a:off x="302004" y="234892"/>
                <a:ext cx="11652308" cy="590584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FF89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0" name="Group 69"/>
              <p:cNvGrpSpPr/>
              <p:nvPr/>
            </p:nvGrpSpPr>
            <p:grpSpPr>
              <a:xfrm>
                <a:off x="-1" y="403866"/>
                <a:ext cx="12382340" cy="4976345"/>
                <a:chOff x="-1" y="403866"/>
                <a:chExt cx="12382340" cy="4976345"/>
              </a:xfrm>
            </p:grpSpPr>
            <p:pic>
              <p:nvPicPr>
                <p:cNvPr id="71" name="Picture 7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934" y="1832443"/>
                  <a:ext cx="12208405" cy="3068879"/>
                </a:xfrm>
                <a:prstGeom prst="rect">
                  <a:avLst/>
                </a:prstGeom>
              </p:spPr>
            </p:pic>
            <p:grpSp>
              <p:nvGrpSpPr>
                <p:cNvPr id="72" name="Group 71"/>
                <p:cNvGrpSpPr/>
                <p:nvPr/>
              </p:nvGrpSpPr>
              <p:grpSpPr>
                <a:xfrm>
                  <a:off x="5091096" y="4516645"/>
                  <a:ext cx="2454966" cy="838472"/>
                  <a:chOff x="2582963" y="4685321"/>
                  <a:chExt cx="2454966" cy="838472"/>
                </a:xfrm>
              </p:grpSpPr>
              <p:sp>
                <p:nvSpPr>
                  <p:cNvPr id="87" name="Rectangle 86"/>
                  <p:cNvSpPr/>
                  <p:nvPr/>
                </p:nvSpPr>
                <p:spPr>
                  <a:xfrm>
                    <a:off x="2582963" y="4685321"/>
                    <a:ext cx="2454966" cy="838472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2692656" y="4776411"/>
                    <a:ext cx="2299895" cy="7064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1"/>
                        </a:solidFill>
                        <a:latin typeface="Cambria" charset="0"/>
                        <a:ea typeface="Cambria" charset="0"/>
                        <a:cs typeface="Cambria" charset="0"/>
                      </a:rPr>
                      <a:t>Finance &amp;</a:t>
                    </a:r>
                  </a:p>
                  <a:p>
                    <a:pPr algn="ctr"/>
                    <a:r>
                      <a:rPr lang="en-US" b="1" dirty="0">
                        <a:solidFill>
                          <a:schemeClr val="bg1"/>
                        </a:solidFill>
                        <a:latin typeface="Cambria" charset="0"/>
                        <a:ea typeface="Cambria" charset="0"/>
                        <a:cs typeface="Cambria" charset="0"/>
                      </a:rPr>
                      <a:t>Administration</a:t>
                    </a:r>
                  </a:p>
                </p:txBody>
              </p:sp>
            </p:grpSp>
            <p:grpSp>
              <p:nvGrpSpPr>
                <p:cNvPr id="73" name="Group 72"/>
                <p:cNvGrpSpPr/>
                <p:nvPr/>
              </p:nvGrpSpPr>
              <p:grpSpPr>
                <a:xfrm>
                  <a:off x="2443819" y="4532418"/>
                  <a:ext cx="2454966" cy="838472"/>
                  <a:chOff x="5171809" y="4701094"/>
                  <a:chExt cx="2454966" cy="838472"/>
                </a:xfrm>
              </p:grpSpPr>
              <p:sp>
                <p:nvSpPr>
                  <p:cNvPr id="85" name="Rectangle 84"/>
                  <p:cNvSpPr/>
                  <p:nvPr/>
                </p:nvSpPr>
                <p:spPr>
                  <a:xfrm>
                    <a:off x="5171809" y="4701094"/>
                    <a:ext cx="2454966" cy="838472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" name="TextBox 85"/>
                  <p:cNvSpPr txBox="1"/>
                  <p:nvPr/>
                </p:nvSpPr>
                <p:spPr>
                  <a:xfrm>
                    <a:off x="5463008" y="4919891"/>
                    <a:ext cx="1934625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1"/>
                        </a:solidFill>
                        <a:latin typeface="Cambria" charset="0"/>
                        <a:ea typeface="Cambria" charset="0"/>
                        <a:cs typeface="Cambria" charset="0"/>
                      </a:rPr>
                      <a:t>Operations</a:t>
                    </a:r>
                  </a:p>
                </p:txBody>
              </p:sp>
            </p:grpSp>
            <p:grpSp>
              <p:nvGrpSpPr>
                <p:cNvPr id="74" name="Group 73"/>
                <p:cNvGrpSpPr/>
                <p:nvPr/>
              </p:nvGrpSpPr>
              <p:grpSpPr>
                <a:xfrm>
                  <a:off x="7697064" y="4541739"/>
                  <a:ext cx="2454966" cy="838472"/>
                  <a:chOff x="7803600" y="4710415"/>
                  <a:chExt cx="2454966" cy="838472"/>
                </a:xfrm>
              </p:grpSpPr>
              <p:sp>
                <p:nvSpPr>
                  <p:cNvPr id="83" name="Rectangle 82"/>
                  <p:cNvSpPr/>
                  <p:nvPr/>
                </p:nvSpPr>
                <p:spPr>
                  <a:xfrm>
                    <a:off x="7803600" y="4710415"/>
                    <a:ext cx="2454966" cy="838472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7871358" y="4797230"/>
                    <a:ext cx="2319449" cy="7064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1"/>
                        </a:solidFill>
                        <a:latin typeface="Cambria" charset="0"/>
                        <a:ea typeface="Cambria" charset="0"/>
                        <a:cs typeface="Cambria" charset="0"/>
                      </a:rPr>
                      <a:t>Strategy &amp;</a:t>
                    </a:r>
                  </a:p>
                  <a:p>
                    <a:pPr algn="ctr"/>
                    <a:r>
                      <a:rPr lang="en-US" b="1" dirty="0">
                        <a:solidFill>
                          <a:schemeClr val="bg1"/>
                        </a:solidFill>
                        <a:latin typeface="Cambria" charset="0"/>
                        <a:ea typeface="Cambria" charset="0"/>
                        <a:cs typeface="Cambria" charset="0"/>
                      </a:rPr>
                      <a:t>Communications</a:t>
                    </a:r>
                  </a:p>
                </p:txBody>
              </p:sp>
            </p:grpSp>
            <p:grpSp>
              <p:nvGrpSpPr>
                <p:cNvPr id="76" name="Group 75"/>
                <p:cNvGrpSpPr/>
                <p:nvPr/>
              </p:nvGrpSpPr>
              <p:grpSpPr>
                <a:xfrm>
                  <a:off x="2855326" y="1325469"/>
                  <a:ext cx="6211956" cy="746038"/>
                  <a:chOff x="2961862" y="1872696"/>
                  <a:chExt cx="6211956" cy="746038"/>
                </a:xfrm>
              </p:grpSpPr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2961862" y="1892619"/>
                    <a:ext cx="6211956" cy="7261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latin typeface="Cambria" charset="0"/>
                        <a:ea typeface="Cambria" charset="0"/>
                        <a:cs typeface="Cambria" charset="0"/>
                      </a:rPr>
                      <a:t>Vice President &amp; Associate Provost </a:t>
                    </a:r>
                    <a:br>
                      <a:rPr lang="en-US" b="1" dirty="0">
                        <a:latin typeface="Cambria" charset="0"/>
                        <a:ea typeface="Cambria" charset="0"/>
                        <a:cs typeface="Cambria" charset="0"/>
                      </a:rPr>
                    </a:br>
                    <a:r>
                      <a:rPr lang="en-US" b="1" dirty="0">
                        <a:latin typeface="Cambria" charset="0"/>
                        <a:ea typeface="Cambria" charset="0"/>
                        <a:cs typeface="Cambria" charset="0"/>
                      </a:rPr>
                      <a:t>for Global Programs</a:t>
                    </a:r>
                  </a:p>
                </p:txBody>
              </p:sp>
              <p:sp>
                <p:nvSpPr>
                  <p:cNvPr id="80" name="Rectangle 79"/>
                  <p:cNvSpPr/>
                  <p:nvPr/>
                </p:nvSpPr>
                <p:spPr>
                  <a:xfrm>
                    <a:off x="2982478" y="1872696"/>
                    <a:ext cx="6191340" cy="724511"/>
                  </a:xfrm>
                  <a:prstGeom prst="rect">
                    <a:avLst/>
                  </a:prstGeom>
                  <a:noFill/>
                  <a:ln w="28575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78" name="TextBox 77"/>
                <p:cNvSpPr txBox="1"/>
                <p:nvPr/>
              </p:nvSpPr>
              <p:spPr>
                <a:xfrm>
                  <a:off x="-1" y="403866"/>
                  <a:ext cx="12192000" cy="58477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3200" b="1" dirty="0"/>
                    <a:t>Comprehensive International Office for BU</a:t>
                  </a:r>
                </a:p>
              </p:txBody>
            </p:sp>
          </p:grpSp>
        </p:grpSp>
        <p:grpSp>
          <p:nvGrpSpPr>
            <p:cNvPr id="48" name="Group 47"/>
            <p:cNvGrpSpPr/>
            <p:nvPr/>
          </p:nvGrpSpPr>
          <p:grpSpPr>
            <a:xfrm>
              <a:off x="2843965" y="2850144"/>
              <a:ext cx="1697784" cy="838472"/>
              <a:chOff x="1083364" y="3041074"/>
              <a:chExt cx="2454966" cy="838472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1083364" y="3041074"/>
                <a:ext cx="2454966" cy="838472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343534" y="3130455"/>
                <a:ext cx="19346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Cambria" charset="0"/>
                    <a:ea typeface="Cambria" charset="0"/>
                    <a:cs typeface="Cambria" charset="0"/>
                  </a:rPr>
                  <a:t>Study Abroad</a:t>
                </a: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5050653" y="2850144"/>
              <a:ext cx="1795480" cy="845402"/>
              <a:chOff x="3707125" y="3034144"/>
              <a:chExt cx="2445874" cy="838472"/>
            </a:xfrm>
            <a:noFill/>
          </p:grpSpPr>
          <p:sp>
            <p:nvSpPr>
              <p:cNvPr id="65" name="Rectangle 64"/>
              <p:cNvSpPr/>
              <p:nvPr/>
            </p:nvSpPr>
            <p:spPr>
              <a:xfrm>
                <a:off x="3707125" y="3034144"/>
                <a:ext cx="2445874" cy="838472"/>
              </a:xfrm>
              <a:prstGeom prst="rect">
                <a:avLst/>
              </a:prstGeom>
              <a:grpFill/>
              <a:ln w="28575">
                <a:solidFill>
                  <a:srgbClr val="D11F3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948393" y="3135434"/>
                <a:ext cx="1934625" cy="369332"/>
              </a:xfrm>
              <a:prstGeom prst="rect">
                <a:avLst/>
              </a:prstGeom>
              <a:grp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Cambria" charset="0"/>
                    <a:ea typeface="Cambria" charset="0"/>
                    <a:cs typeface="Cambria" charset="0"/>
                  </a:rPr>
                  <a:t>Global Support</a:t>
                </a: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355038" y="2850144"/>
              <a:ext cx="1832561" cy="838472"/>
              <a:chOff x="6319487" y="3034144"/>
              <a:chExt cx="2454966" cy="838472"/>
            </a:xfrm>
          </p:grpSpPr>
          <p:sp>
            <p:nvSpPr>
              <p:cNvPr id="63" name="Rectangle 62"/>
              <p:cNvSpPr/>
              <p:nvPr/>
            </p:nvSpPr>
            <p:spPr>
              <a:xfrm>
                <a:off x="6319487" y="3034144"/>
                <a:ext cx="2454966" cy="838472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6588049" y="3275644"/>
                <a:ext cx="19346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Cambria" charset="0"/>
                    <a:ea typeface="Cambria" charset="0"/>
                    <a:cs typeface="Cambria" charset="0"/>
                  </a:rPr>
                  <a:t>ISSO</a:t>
                </a: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9696503" y="2850144"/>
              <a:ext cx="1804903" cy="838472"/>
              <a:chOff x="8940941" y="3034144"/>
              <a:chExt cx="2454966" cy="838472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8940941" y="3034144"/>
                <a:ext cx="2454966" cy="838472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9247635" y="3270171"/>
                <a:ext cx="19346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Cambria" charset="0"/>
                    <a:ea typeface="Cambria" charset="0"/>
                    <a:cs typeface="Cambria" charset="0"/>
                  </a:rPr>
                  <a:t>CELOP</a:t>
                </a: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99949" y="2850144"/>
              <a:ext cx="1735111" cy="838472"/>
              <a:chOff x="1083364" y="3041074"/>
              <a:chExt cx="2454966" cy="838472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1083364" y="3041074"/>
                <a:ext cx="2454966" cy="838472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343533" y="3136659"/>
                <a:ext cx="19346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Cambria" charset="0"/>
                    <a:ea typeface="Cambria" charset="0"/>
                    <a:cs typeface="Cambria" charset="0"/>
                  </a:rPr>
                  <a:t>Global  Offices</a:t>
                </a:r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04242" y="365129"/>
            <a:ext cx="10549557" cy="486594"/>
          </a:xfrm>
        </p:spPr>
        <p:txBody>
          <a:bodyPr/>
          <a:lstStyle/>
          <a:p>
            <a:pPr algn="ctr"/>
            <a:r>
              <a:rPr lang="en-US" sz="3600" dirty="0" smtClean="0">
                <a:latin typeface="+mj-lt"/>
              </a:rPr>
              <a:t>About Global Programs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54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5602" y="1200592"/>
            <a:ext cx="10515600" cy="4351338"/>
          </a:xfrm>
        </p:spPr>
        <p:txBody>
          <a:bodyPr/>
          <a:lstStyle/>
          <a:p>
            <a:r>
              <a:rPr lang="en-US" dirty="0" smtClean="0"/>
              <a:t>Traveling Internationally</a:t>
            </a:r>
          </a:p>
          <a:p>
            <a:pPr lvl="1"/>
            <a:r>
              <a:rPr lang="en-US" dirty="0" smtClean="0"/>
              <a:t>Travel Restrictions – BU, national, international</a:t>
            </a:r>
          </a:p>
          <a:p>
            <a:pPr lvl="1"/>
            <a:r>
              <a:rPr lang="en-US" dirty="0" smtClean="0"/>
              <a:t>International Travel Registry</a:t>
            </a:r>
          </a:p>
          <a:p>
            <a:pPr lvl="1"/>
            <a:r>
              <a:rPr lang="en-US" dirty="0" smtClean="0"/>
              <a:t>Global Medical Insurance </a:t>
            </a:r>
          </a:p>
          <a:p>
            <a:pPr lvl="1"/>
            <a:r>
              <a:rPr lang="en-US" dirty="0" smtClean="0"/>
              <a:t>Pre-Departure Support and Advice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Hiring/Working Internationally</a:t>
            </a:r>
          </a:p>
          <a:p>
            <a:pPr lvl="1"/>
            <a:r>
              <a:rPr lang="en-US" dirty="0" smtClean="0"/>
              <a:t>Local Regulations and Personal/Corporate Taxes</a:t>
            </a:r>
          </a:p>
          <a:p>
            <a:pPr lvl="1"/>
            <a:r>
              <a:rPr lang="en-US" dirty="0" smtClean="0"/>
              <a:t>Export Control</a:t>
            </a:r>
          </a:p>
          <a:p>
            <a:pPr lvl="1"/>
            <a:r>
              <a:rPr lang="en-US" dirty="0" smtClean="0"/>
              <a:t>Data Privacy</a:t>
            </a:r>
          </a:p>
          <a:p>
            <a:pPr lvl="1"/>
            <a:r>
              <a:rPr lang="en-US" dirty="0" smtClean="0"/>
              <a:t>Permanent Establishment in-Country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92356" y="246140"/>
            <a:ext cx="860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solidFill>
                  <a:schemeClr val="bg1"/>
                </a:solidFill>
                <a:latin typeface="Cambria" panose="02040503050406030204" pitchFamily="18" charset="0"/>
              </a:rPr>
              <a:t>International Mobility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956642" y="517529"/>
            <a:ext cx="10549557" cy="4865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pPr algn="ctr"/>
            <a:r>
              <a:rPr lang="en-US" sz="3600" dirty="0" smtClean="0">
                <a:latin typeface="+mj-lt"/>
              </a:rPr>
              <a:t>Considerations for International Work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38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55330"/>
            <a:ext cx="12192000" cy="62853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55330"/>
            <a:ext cx="11811000" cy="631305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Coffee with Colleagues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April 6, 2021</a:t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ISSO Updates on international mobility &amp; immigration processing during COVID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257725"/>
            <a:ext cx="12192000" cy="600277"/>
          </a:xfrm>
          <a:prstGeom prst="rect">
            <a:avLst/>
          </a:prstGeom>
          <a:solidFill>
            <a:srgbClr val="353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/>
          <p:cNvSpPr txBox="1"/>
          <p:nvPr/>
        </p:nvSpPr>
        <p:spPr>
          <a:xfrm>
            <a:off x="8962637" y="6419363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bu.edu/</a:t>
            </a:r>
            <a:r>
              <a:rPr lang="en-US" sz="1200" b="0" dirty="0" err="1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isso</a:t>
            </a:r>
            <a:r>
              <a:rPr lang="en-US" sz="120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@bu.edu</a:t>
            </a:r>
            <a:endParaRPr lang="en-US" sz="1200" b="0" dirty="0">
              <a:solidFill>
                <a:schemeClr val="bg1">
                  <a:alpha val="83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57" y="6444032"/>
            <a:ext cx="242317" cy="2434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6436703"/>
            <a:ext cx="242317" cy="2423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12718"/>
            <a:ext cx="2667000" cy="29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6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9297519" y="4090815"/>
            <a:ext cx="22683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Jennifer Dunkerley</a:t>
            </a:r>
          </a:p>
          <a:p>
            <a:pPr algn="ctr"/>
            <a:r>
              <a:rPr lang="en-US" sz="1400" dirty="0"/>
              <a:t>International Scholar Administrator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85255" y="4082696"/>
            <a:ext cx="19503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Sonali Mukherjee</a:t>
            </a:r>
          </a:p>
          <a:p>
            <a:pPr algn="ctr"/>
            <a:r>
              <a:rPr lang="en-US" sz="1400" dirty="0"/>
              <a:t>International Scholar Advisor</a:t>
            </a:r>
          </a:p>
          <a:p>
            <a:pPr algn="ctr"/>
            <a:r>
              <a:rPr lang="en-US" sz="1400" dirty="0"/>
              <a:t>ENG, MED, SAR, SED </a:t>
            </a:r>
          </a:p>
          <a:p>
            <a:pPr algn="ctr"/>
            <a:r>
              <a:rPr lang="en-US" sz="1400" dirty="0"/>
              <a:t>SHA, STH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180" y="4082598"/>
            <a:ext cx="2511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Jeanne Kelley</a:t>
            </a:r>
          </a:p>
          <a:p>
            <a:pPr algn="ctr"/>
            <a:r>
              <a:rPr lang="en-US" sz="1400" dirty="0"/>
              <a:t>Managing Director</a:t>
            </a:r>
          </a:p>
          <a:p>
            <a:pPr algn="ctr"/>
            <a:r>
              <a:rPr lang="en-US" sz="1400" dirty="0"/>
              <a:t>Graded Staff &amp; Administrative Positions; O-1 Petitions</a:t>
            </a:r>
          </a:p>
        </p:txBody>
      </p:sp>
      <p:sp>
        <p:nvSpPr>
          <p:cNvPr id="14" name="TextBox 17"/>
          <p:cNvSpPr txBox="1"/>
          <p:nvPr/>
        </p:nvSpPr>
        <p:spPr>
          <a:xfrm>
            <a:off x="2780295" y="4107546"/>
            <a:ext cx="17564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Sharon Ralston</a:t>
            </a:r>
          </a:p>
          <a:p>
            <a:pPr algn="ctr"/>
            <a:r>
              <a:rPr lang="en-US" sz="1400" dirty="0"/>
              <a:t>Assistant Director Scholar Services</a:t>
            </a:r>
          </a:p>
          <a:p>
            <a:pPr algn="ctr"/>
            <a:r>
              <a:rPr lang="en-US" sz="1400" dirty="0"/>
              <a:t>QST, SPH</a:t>
            </a:r>
          </a:p>
          <a:p>
            <a:pPr algn="ctr"/>
            <a:r>
              <a:rPr lang="en-US" sz="1400" dirty="0"/>
              <a:t>All Independent Research Centers</a:t>
            </a:r>
          </a:p>
        </p:txBody>
      </p:sp>
      <p:sp>
        <p:nvSpPr>
          <p:cNvPr id="16" name="TextBox 19"/>
          <p:cNvSpPr txBox="1"/>
          <p:nvPr/>
        </p:nvSpPr>
        <p:spPr>
          <a:xfrm>
            <a:off x="5140319" y="4107546"/>
            <a:ext cx="18288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Tunde Kiss</a:t>
            </a:r>
          </a:p>
          <a:p>
            <a:pPr algn="ctr"/>
            <a:r>
              <a:rPr lang="en-US" sz="1400" dirty="0"/>
              <a:t>International Scholar Advisor</a:t>
            </a:r>
          </a:p>
          <a:p>
            <a:pPr algn="ctr"/>
            <a:r>
              <a:rPr lang="en-US" sz="1400" dirty="0"/>
              <a:t>CAS, CGS, CFA, COM, LAW, MET, SDM, SSW, SUM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8022" y="6232192"/>
            <a:ext cx="12192000" cy="600277"/>
          </a:xfrm>
          <a:prstGeom prst="rect">
            <a:avLst/>
          </a:prstGeom>
          <a:solidFill>
            <a:srgbClr val="353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extBox 22"/>
          <p:cNvSpPr txBox="1"/>
          <p:nvPr/>
        </p:nvSpPr>
        <p:spPr>
          <a:xfrm>
            <a:off x="8962637" y="6419363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bu.edu/</a:t>
            </a:r>
            <a:r>
              <a:rPr lang="en-US" sz="1200" b="0" dirty="0" err="1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issosch</a:t>
            </a:r>
            <a:r>
              <a:rPr lang="en-US" sz="120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@bu.edu</a:t>
            </a:r>
            <a:endParaRPr lang="en-US" sz="1200" b="0" dirty="0">
              <a:solidFill>
                <a:schemeClr val="bg1">
                  <a:alpha val="83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6436703"/>
            <a:ext cx="242317" cy="24231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12718"/>
            <a:ext cx="2667000" cy="2902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51C857-D8B2-47C3-99FE-B81D003E2436}"/>
              </a:ext>
            </a:extLst>
          </p:cNvPr>
          <p:cNvSpPr txBox="1"/>
          <p:nvPr/>
        </p:nvSpPr>
        <p:spPr>
          <a:xfrm>
            <a:off x="2133600" y="365860"/>
            <a:ext cx="853440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/>
                <a:cs typeface="Adobe Hebrew"/>
              </a:rPr>
              <a:t>ISSO Scholar Services Team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Batang" pitchFamily="18" charset="-127"/>
              <a:cs typeface="Adobe Hebrew" panose="02040503050201020203" pitchFamily="18" charset="-79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384" y="1954608"/>
            <a:ext cx="1921768" cy="19217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bu.edu/isso/files/2014/10/tunde-kiss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" b="995"/>
          <a:stretch/>
        </p:blipFill>
        <p:spPr bwMode="auto">
          <a:xfrm>
            <a:off x="5015582" y="1889848"/>
            <a:ext cx="1940132" cy="1998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u.edu/isso/files/2016/03/Sonali_Mukherjee_0045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729" y="1897562"/>
            <a:ext cx="1998336" cy="1998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bu.edu/isso/files/2016/08/Jennifer_Dunkerley_150x15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864" y="1954608"/>
            <a:ext cx="1941290" cy="19412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84CFBF72-6D27-472B-A3B2-104B575096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315" y="1933115"/>
            <a:ext cx="1940132" cy="19432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063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57725"/>
            <a:ext cx="12192000" cy="600277"/>
          </a:xfrm>
          <a:prstGeom prst="rect">
            <a:avLst/>
          </a:prstGeom>
          <a:solidFill>
            <a:srgbClr val="353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/>
          <p:cNvSpPr txBox="1"/>
          <p:nvPr/>
        </p:nvSpPr>
        <p:spPr>
          <a:xfrm>
            <a:off x="8962637" y="6419363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bu.edu/</a:t>
            </a:r>
            <a:r>
              <a:rPr lang="en-US" sz="1200" b="0" dirty="0" err="1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isso</a:t>
            </a:r>
            <a:r>
              <a:rPr lang="en-US" sz="120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@bu.edu</a:t>
            </a:r>
            <a:endParaRPr lang="en-US" sz="1200" b="0" dirty="0">
              <a:solidFill>
                <a:schemeClr val="bg1">
                  <a:alpha val="83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57" y="6444032"/>
            <a:ext cx="242317" cy="243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6436703"/>
            <a:ext cx="242317" cy="2423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12718"/>
            <a:ext cx="2667000" cy="29028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800" y="1371600"/>
            <a:ext cx="11587165" cy="454542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President Biden extended/expanded country-specific COVID restrictions on travel to the US from China, Iran, Brazil, 26 Schengen countries, UK, Ireland, South Africa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Prohibits direct to US travel from these countries within 14 days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Requires proof of negative COVID test required within 72 hours of departure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Certain scholars/employee may qualify for an individual exemption from the COVID travel ban - National Interest Exceptions (NIE)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0" i="0" dirty="0">
                <a:effectLst/>
              </a:rPr>
              <a:t>to offer vital support to critical infrastructure sectors (including academics)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0" i="0" dirty="0">
                <a:effectLst/>
              </a:rPr>
              <a:t>for purposes related to humanitarian travel, public health response, and national security</a:t>
            </a:r>
            <a:endParaRPr lang="en-US" sz="20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Individuals must apply for the NIE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directly from the US Consular post if they already have a valid visa or,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directly from the US Consular post during their visa application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/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88259" y="304800"/>
            <a:ext cx="11358563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Travel remains unpredictable due to COVID </a:t>
            </a:r>
            <a:r>
              <a:rPr 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23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57725"/>
            <a:ext cx="12192000" cy="600277"/>
          </a:xfrm>
          <a:prstGeom prst="rect">
            <a:avLst/>
          </a:prstGeom>
          <a:solidFill>
            <a:srgbClr val="353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/>
          <p:cNvSpPr txBox="1"/>
          <p:nvPr/>
        </p:nvSpPr>
        <p:spPr>
          <a:xfrm>
            <a:off x="8962637" y="6419363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bu.edu/</a:t>
            </a:r>
            <a:r>
              <a:rPr lang="en-US" sz="1200" b="0" dirty="0" err="1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isso</a:t>
            </a:r>
            <a:r>
              <a:rPr lang="en-US" sz="120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@bu.edu</a:t>
            </a:r>
            <a:endParaRPr lang="en-US" sz="1200" b="0" dirty="0">
              <a:solidFill>
                <a:schemeClr val="bg1">
                  <a:alpha val="83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57" y="6444032"/>
            <a:ext cx="242317" cy="243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6436703"/>
            <a:ext cx="242317" cy="2423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12718"/>
            <a:ext cx="2667000" cy="29028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800" y="1321980"/>
            <a:ext cx="11587165" cy="46216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Scholars/employees reporting mixed success with visa appointments as the local COVID situation changes daily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Routine visa processing at all posts in China suspended since last February – emergency services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Trump Ban on Chinese researchers with ties to PRC military entities remains in place since last June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Some relief for visa extensions as Consular posts waiving personal interview requirements if visa expired within past 48 months through 12/31/2021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Ban on H-1 visa processing at US Embassies expired 3/31/2021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88259" y="304800"/>
            <a:ext cx="11358563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Visa processing varies from post to post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6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57725"/>
            <a:ext cx="12192000" cy="600277"/>
          </a:xfrm>
          <a:prstGeom prst="rect">
            <a:avLst/>
          </a:prstGeom>
          <a:solidFill>
            <a:srgbClr val="353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/>
          <p:cNvSpPr txBox="1"/>
          <p:nvPr/>
        </p:nvSpPr>
        <p:spPr>
          <a:xfrm>
            <a:off x="8962637" y="6419363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bu.edu/</a:t>
            </a:r>
            <a:r>
              <a:rPr lang="en-US" sz="1200" b="0" dirty="0" err="1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issosch</a:t>
            </a:r>
            <a:r>
              <a:rPr lang="en-US" sz="120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@bu.edu</a:t>
            </a:r>
            <a:endParaRPr lang="en-US" sz="1200" b="0" dirty="0">
              <a:solidFill>
                <a:schemeClr val="bg1">
                  <a:alpha val="83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57" y="6444032"/>
            <a:ext cx="242317" cy="243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6436703"/>
            <a:ext cx="242317" cy="2423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12718"/>
            <a:ext cx="2667000" cy="29028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1925" y="1143000"/>
            <a:ext cx="11297640" cy="4959727"/>
          </a:xfrm>
        </p:spPr>
        <p:txBody>
          <a:bodyPr>
            <a:normAutofit/>
          </a:bodyPr>
          <a:lstStyle/>
          <a:p>
            <a:pPr fontAlgn="base">
              <a:buFont typeface="Wingdings" panose="05000000000000000000" pitchFamily="2" charset="2"/>
              <a:buChar char="Ø"/>
            </a:pPr>
            <a:r>
              <a:rPr lang="en-US" sz="2400" b="1" dirty="0"/>
              <a:t>USCIS Denial rate for H-1b petitions increased from 16% to 50% during the past 4 years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US" sz="2400" b="1" dirty="0"/>
              <a:t>October 2020 - US Department of Homeland Security (DHS) and the US Department of Labor (DOL) published interim final rules that:</a:t>
            </a:r>
          </a:p>
          <a:p>
            <a:pPr lvl="1" fontAlgn="base">
              <a:buFont typeface="Wingdings" panose="05000000000000000000" pitchFamily="2" charset="2"/>
              <a:buChar char="Ø"/>
            </a:pPr>
            <a:r>
              <a:rPr lang="en-US" sz="2000" dirty="0"/>
              <a:t>modify the calculations to raise minimum prevailing wages for employment-based nonimmigrant and immigrant petitions</a:t>
            </a:r>
          </a:p>
          <a:p>
            <a:pPr lvl="1" fontAlgn="base">
              <a:buFont typeface="Wingdings" panose="05000000000000000000" pitchFamily="2" charset="2"/>
              <a:buChar char="Ø"/>
            </a:pPr>
            <a:r>
              <a:rPr lang="en-US" sz="2000" dirty="0"/>
              <a:t>increase the regulatory requirements for the H-1 specialty worker category</a:t>
            </a:r>
          </a:p>
          <a:p>
            <a:pPr lvl="1" fontAlgn="base">
              <a:buFont typeface="Wingdings" panose="05000000000000000000" pitchFamily="2" charset="2"/>
              <a:buChar char="Ø"/>
            </a:pPr>
            <a:r>
              <a:rPr lang="en-US" sz="2000" dirty="0"/>
              <a:t>implement other program restrictions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Lawsuits delayed implementation and now USCIS and DOL have postponed implementation until Fall 2022 and Spring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DOL seeking new methods to obtain and calculate more equitable wages 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441925" y="125818"/>
            <a:ext cx="11358563" cy="1169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H-1b Temporary Worker Sponsorship Updates</a:t>
            </a:r>
          </a:p>
        </p:txBody>
      </p:sp>
    </p:spTree>
    <p:extLst>
      <p:ext uri="{BB962C8B-B14F-4D97-AF65-F5344CB8AC3E}">
        <p14:creationId xmlns:p14="http://schemas.microsoft.com/office/powerpoint/2010/main" val="139992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7257" y="304800"/>
            <a:ext cx="12192000" cy="121920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Optimism under the Biden Administration</a:t>
            </a:r>
            <a:r>
              <a:rPr 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257725"/>
            <a:ext cx="12192000" cy="600277"/>
          </a:xfrm>
          <a:prstGeom prst="rect">
            <a:avLst/>
          </a:prstGeom>
          <a:solidFill>
            <a:srgbClr val="353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/>
          <p:cNvSpPr txBox="1"/>
          <p:nvPr/>
        </p:nvSpPr>
        <p:spPr>
          <a:xfrm>
            <a:off x="8962637" y="6419363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bu.edu/</a:t>
            </a:r>
            <a:r>
              <a:rPr lang="en-US" sz="1200" b="0" dirty="0" err="1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isso</a:t>
            </a:r>
            <a:r>
              <a:rPr lang="en-US" sz="120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@bu.edu</a:t>
            </a:r>
            <a:endParaRPr lang="en-US" sz="1200" b="0" dirty="0">
              <a:solidFill>
                <a:schemeClr val="bg1">
                  <a:alpha val="83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57" y="6444032"/>
            <a:ext cx="242317" cy="243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6436703"/>
            <a:ext cx="242317" cy="2423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12718"/>
            <a:ext cx="2667000" cy="29028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2343" y="1216606"/>
            <a:ext cx="10972800" cy="5187257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400" b="1" dirty="0"/>
              <a:t>Support of policies that promote the recruitment of foreign national talent to infuse US economic development and international mobility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400" b="1" dirty="0"/>
              <a:t>Reversal of travel ban executive orders (aka: travel ban 3.0 or Muslim travel ban)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400" b="1" dirty="0"/>
              <a:t>Reversal of public charge rule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400" b="1" dirty="0"/>
              <a:t>New TPS announced for nationals from Venezuela &amp; Myanmar/Burma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400" b="1" dirty="0"/>
              <a:t>60 days in we can see that the initial immigration focus from the Biden administration is: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asylum eligibility and process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immigrant case processing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clearing backlog of immigrant visas at consular posts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border security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legislation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400" b="1" dirty="0"/>
              <a:t>China approach/policies still unclear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400" b="1" dirty="0"/>
              <a:t>Need to stress patience as it will take some time to unravel 4 years of restrictive policies, regulations and anti-immigration rhetoric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58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6113929"/>
            <a:ext cx="13303624" cy="746608"/>
            <a:chOff x="0" y="6159260"/>
            <a:chExt cx="13301931" cy="698739"/>
          </a:xfrm>
        </p:grpSpPr>
        <p:sp>
          <p:nvSpPr>
            <p:cNvPr id="6" name="Rectangle 5"/>
            <p:cNvSpPr/>
            <p:nvPr/>
          </p:nvSpPr>
          <p:spPr>
            <a:xfrm>
              <a:off x="0" y="6159260"/>
              <a:ext cx="12189485" cy="698739"/>
            </a:xfrm>
            <a:prstGeom prst="rect">
              <a:avLst/>
            </a:prstGeom>
            <a:solidFill>
              <a:srgbClr val="35353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6329" y="6333086"/>
              <a:ext cx="242267" cy="28206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027" y="6339675"/>
              <a:ext cx="2666450" cy="33790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340349" y="6347412"/>
              <a:ext cx="3961582" cy="216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chemeClr val="bg1">
                      <a:alpha val="83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bu.edu/</a:t>
              </a:r>
              <a:r>
                <a:rPr lang="en-US" sz="900" dirty="0" err="1">
                  <a:solidFill>
                    <a:schemeClr val="bg1">
                      <a:alpha val="83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isso</a:t>
              </a:r>
              <a:r>
                <a:rPr lang="en-US" sz="900" dirty="0">
                  <a:solidFill>
                    <a:schemeClr val="bg1">
                      <a:alpha val="83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          issosch@bu.edu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89309" y="6333086"/>
              <a:ext cx="242267" cy="283413"/>
            </a:xfrm>
            <a:prstGeom prst="rect">
              <a:avLst/>
            </a:prstGeom>
          </p:spPr>
        </p:pic>
      </p:grpSp>
      <p:pic>
        <p:nvPicPr>
          <p:cNvPr id="11" name="Picture 11" descr="A screenshot of a computer screen&#10;&#10;Description generated with very high confidence">
            <a:extLst>
              <a:ext uri="{FF2B5EF4-FFF2-40B4-BE49-F238E27FC236}">
                <a16:creationId xmlns:a16="http://schemas.microsoft.com/office/drawing/2014/main" id="{98C9ED43-0D87-4355-9B38-292653A77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34" y="427194"/>
            <a:ext cx="10751386" cy="57167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9C6C4E2-C33E-4F0C-AE23-E4579D380DD3}"/>
              </a:ext>
            </a:extLst>
          </p:cNvPr>
          <p:cNvSpPr txBox="1"/>
          <p:nvPr/>
        </p:nvSpPr>
        <p:spPr>
          <a:xfrm>
            <a:off x="5010150" y="425370"/>
            <a:ext cx="305950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solidFill>
                  <a:srgbClr val="C00000"/>
                </a:solidFill>
              </a:rPr>
              <a:t>www.bu.edu/isso</a:t>
            </a:r>
            <a:endParaRPr lang="en-US" sz="2400" b="1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3400" y="1193218"/>
            <a:ext cx="1358056" cy="483182"/>
          </a:xfrm>
          <a:prstGeom prst="ellipse">
            <a:avLst/>
          </a:prstGeom>
          <a:noFill/>
          <a:ln w="1270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85800" y="5249513"/>
            <a:ext cx="2051539" cy="747435"/>
          </a:xfrm>
          <a:prstGeom prst="ellipse">
            <a:avLst/>
          </a:prstGeom>
          <a:noFill/>
          <a:ln w="1270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7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03011"/>
            <a:ext cx="12192000" cy="12192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Resources for scholars/employees</a:t>
            </a:r>
            <a:r>
              <a:rPr 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257725"/>
            <a:ext cx="12192000" cy="600277"/>
          </a:xfrm>
          <a:prstGeom prst="rect">
            <a:avLst/>
          </a:prstGeom>
          <a:solidFill>
            <a:srgbClr val="353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/>
          <p:cNvSpPr txBox="1"/>
          <p:nvPr/>
        </p:nvSpPr>
        <p:spPr>
          <a:xfrm>
            <a:off x="8962637" y="6419363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bu.edu/</a:t>
            </a:r>
            <a:r>
              <a:rPr lang="en-US" sz="1200" b="0" dirty="0" err="1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sz="1200" b="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isso</a:t>
            </a:r>
            <a:r>
              <a:rPr lang="en-US" sz="1200" dirty="0">
                <a:solidFill>
                  <a:schemeClr val="bg1">
                    <a:alpha val="8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@bu.edu</a:t>
            </a:r>
            <a:endParaRPr lang="en-US" sz="1200" b="0" dirty="0">
              <a:solidFill>
                <a:schemeClr val="bg1">
                  <a:alpha val="83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57" y="6444032"/>
            <a:ext cx="242317" cy="243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6436703"/>
            <a:ext cx="242317" cy="2423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12718"/>
            <a:ext cx="2667000" cy="29028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10972800" cy="509073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Updated ISSO travel advisory: </a:t>
            </a:r>
          </a:p>
          <a:p>
            <a:pPr marL="0" indent="0">
              <a:buNone/>
            </a:pPr>
            <a:r>
              <a:rPr lang="en-US" sz="3200" dirty="0">
                <a:hlinkClick r:id="rId6"/>
              </a:rPr>
              <a:t>www.bu.edu/travel-visas/traveltips/current-travel-advisory/</a:t>
            </a: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Tax deadlines and information:</a:t>
            </a:r>
          </a:p>
          <a:p>
            <a:pPr marL="0" indent="0">
              <a:buNone/>
            </a:pPr>
            <a:r>
              <a:rPr lang="en-US" dirty="0">
                <a:hlinkClick r:id="rId7"/>
              </a:rPr>
              <a:t>www.bu.edu/isso/employment-internships/taxinformation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ISSO news section:</a:t>
            </a:r>
          </a:p>
          <a:p>
            <a:pPr marL="0" indent="0">
              <a:buNone/>
            </a:pPr>
            <a:r>
              <a:rPr lang="en-US" dirty="0">
                <a:hlinkClick r:id="rId8"/>
              </a:rPr>
              <a:t>www.bu.edu/isso/news/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FAQs during COVID for scholars/employees</a:t>
            </a:r>
          </a:p>
          <a:p>
            <a:pPr marL="0" indent="0">
              <a:buNone/>
            </a:pPr>
            <a:r>
              <a:rPr lang="en-US" dirty="0">
                <a:hlinkClick r:id="rId9"/>
              </a:rPr>
              <a:t>www.bu.edu/isso/news/faqs-and-travel-considerations-for-scholars/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Scholar services team contact information</a:t>
            </a:r>
          </a:p>
          <a:p>
            <a:pPr marL="0" indent="0">
              <a:buNone/>
            </a:pPr>
            <a:r>
              <a:rPr lang="en-US" dirty="0">
                <a:hlinkClick r:id="rId10"/>
              </a:rPr>
              <a:t>www.bu.edu/isso/contact/scholar-advising/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64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995" y="4856168"/>
            <a:ext cx="10515599" cy="1500187"/>
          </a:xfrm>
        </p:spPr>
        <p:txBody>
          <a:bodyPr/>
          <a:lstStyle/>
          <a:p>
            <a:pPr algn="ctr"/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655521" y="447051"/>
            <a:ext cx="12192000" cy="8299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pPr algn="ctr"/>
            <a:endParaRPr lang="en-US" dirty="0"/>
          </a:p>
        </p:txBody>
      </p:sp>
      <p:pic>
        <p:nvPicPr>
          <p:cNvPr id="1026" name="Picture 2" descr="Image result for ques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213" y="998810"/>
            <a:ext cx="5401164" cy="358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82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0880" y="958871"/>
            <a:ext cx="10515599" cy="4358853"/>
          </a:xfrm>
        </p:spPr>
        <p:txBody>
          <a:bodyPr/>
          <a:lstStyle/>
          <a:p>
            <a:pPr algn="ctr"/>
            <a:r>
              <a:rPr lang="en-US" sz="3000" i="1" dirty="0" smtClean="0">
                <a:solidFill>
                  <a:srgbClr val="002060"/>
                </a:solidFill>
              </a:rPr>
              <a:t>Save the Date!</a:t>
            </a:r>
          </a:p>
          <a:p>
            <a:pPr algn="ctr"/>
            <a:endParaRPr lang="en-US" sz="3000" i="1" dirty="0" smtClean="0">
              <a:solidFill>
                <a:srgbClr val="002060"/>
              </a:solidFill>
            </a:endParaRPr>
          </a:p>
          <a:p>
            <a:pPr algn="ctr"/>
            <a:r>
              <a:rPr lang="en-US" sz="3000" i="1" dirty="0" smtClean="0">
                <a:solidFill>
                  <a:srgbClr val="002060"/>
                </a:solidFill>
              </a:rPr>
              <a:t>Next Coffee w/ Colleagues</a:t>
            </a:r>
          </a:p>
          <a:p>
            <a:pPr algn="ctr"/>
            <a:endParaRPr lang="en-US" sz="3000" i="1" dirty="0">
              <a:solidFill>
                <a:srgbClr val="002060"/>
              </a:solidFill>
            </a:endParaRPr>
          </a:p>
          <a:p>
            <a:pPr algn="ctr"/>
            <a:r>
              <a:rPr lang="en-US" sz="3000" i="1" dirty="0" smtClean="0">
                <a:solidFill>
                  <a:srgbClr val="002060"/>
                </a:solidFill>
              </a:rPr>
              <a:t>May 12</a:t>
            </a:r>
            <a:r>
              <a:rPr lang="en-US" sz="3000" i="1" baseline="30000" dirty="0" smtClean="0">
                <a:solidFill>
                  <a:srgbClr val="002060"/>
                </a:solidFill>
              </a:rPr>
              <a:t>th</a:t>
            </a:r>
            <a:r>
              <a:rPr lang="en-US" sz="3000" i="1" dirty="0" smtClean="0">
                <a:solidFill>
                  <a:srgbClr val="002060"/>
                </a:solidFill>
              </a:rPr>
              <a:t> 1-3pm</a:t>
            </a:r>
          </a:p>
          <a:p>
            <a:pPr algn="ctr"/>
            <a:endParaRPr lang="en-US" sz="3000" i="1" dirty="0" smtClean="0">
              <a:solidFill>
                <a:srgbClr val="002060"/>
              </a:solidFill>
            </a:endParaRPr>
          </a:p>
          <a:p>
            <a:pPr algn="ctr"/>
            <a:r>
              <a:rPr lang="en-US" sz="3000" i="1" dirty="0" smtClean="0">
                <a:solidFill>
                  <a:srgbClr val="002060"/>
                </a:solidFill>
              </a:rPr>
              <a:t>w/ Matt Abrams and Heather Gillis</a:t>
            </a:r>
            <a:endParaRPr lang="en-US" sz="3000" i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655521" y="447051"/>
            <a:ext cx="12192000" cy="8299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3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EDA0842B158B468B97079BBE84D942" ma:contentTypeVersion="14" ma:contentTypeDescription="Create a new document." ma:contentTypeScope="" ma:versionID="083c3488b6f1815104a9d686aed32566">
  <xsd:schema xmlns:xsd="http://www.w3.org/2001/XMLSchema" xmlns:xs="http://www.w3.org/2001/XMLSchema" xmlns:p="http://schemas.microsoft.com/office/2006/metadata/properties" xmlns:ns3="9acabec7-0145-4fa2-ad4e-2fdc6a285f63" xmlns:ns4="38035c37-e437-4525-a270-cea93f2bd31b" targetNamespace="http://schemas.microsoft.com/office/2006/metadata/properties" ma:root="true" ma:fieldsID="c7277cdd4750f99d9230dd8930c8ef0c" ns3:_="" ns4:_="">
    <xsd:import namespace="9acabec7-0145-4fa2-ad4e-2fdc6a285f63"/>
    <xsd:import namespace="38035c37-e437-4525-a270-cea93f2bd31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Time" minOccurs="0"/>
                <xsd:element ref="ns3:LastSharedByUser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cabec7-0145-4fa2-ad4e-2fdc6a28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LastSharedByUser" ma:index="12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035c37-e437-4525-a270-cea93f2bd3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B2193A-11B7-4C3D-88CA-397870E349CF}">
  <ds:schemaRefs>
    <ds:schemaRef ds:uri="38035c37-e437-4525-a270-cea93f2bd31b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http://purl.org/dc/elements/1.1/"/>
    <ds:schemaRef ds:uri="9acabec7-0145-4fa2-ad4e-2fdc6a285f6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72600AA-53A2-4FAC-81FB-F328A16998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cabec7-0145-4fa2-ad4e-2fdc6a285f63"/>
    <ds:schemaRef ds:uri="38035c37-e437-4525-a270-cea93f2bd3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D3966C-09BE-4621-B9B0-3BE80CD9F1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9562</TotalTime>
  <Words>1459</Words>
  <Application>Microsoft Office PowerPoint</Application>
  <PresentationFormat>Widescreen</PresentationFormat>
  <Paragraphs>194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Adobe Hebrew</vt:lpstr>
      <vt:lpstr>Arial</vt:lpstr>
      <vt:lpstr>Batang</vt:lpstr>
      <vt:lpstr>Calibri</vt:lpstr>
      <vt:lpstr>Cambria</vt:lpstr>
      <vt:lpstr>Candara</vt:lpstr>
      <vt:lpstr>Wingdings</vt:lpstr>
      <vt:lpstr>Office Theme</vt:lpstr>
      <vt:lpstr>1_Office Theme</vt:lpstr>
      <vt:lpstr>Session 5: Coffee with Colleagues    A conversation on the hiring and onboarding of  Post Docs/Students and the Visa process</vt:lpstr>
      <vt:lpstr>                  Presenters   </vt:lpstr>
      <vt:lpstr>Zoom Webinar Etiquette</vt:lpstr>
      <vt:lpstr>Professional Development &amp; Postdoctoral Affairs </vt:lpstr>
      <vt:lpstr>PowerPoint Presentation</vt:lpstr>
      <vt:lpstr>PowerPoint Presentation</vt:lpstr>
      <vt:lpstr>PowerPoint Presentation</vt:lpstr>
      <vt:lpstr>PowerPoint Presentation</vt:lpstr>
      <vt:lpstr>About Global Programs</vt:lpstr>
      <vt:lpstr>PowerPoint Presentation</vt:lpstr>
      <vt:lpstr>Coffee with Colleagues April 6, 2021       ISSO Updates on international mobility &amp; immigration processing during COVID</vt:lpstr>
      <vt:lpstr>PowerPoint Presentation</vt:lpstr>
      <vt:lpstr>PowerPoint Presentation</vt:lpstr>
      <vt:lpstr>PowerPoint Presentation</vt:lpstr>
      <vt:lpstr>PowerPoint Presentation</vt:lpstr>
      <vt:lpstr>Optimism under the Biden Administration </vt:lpstr>
      <vt:lpstr>PowerPoint Presentation</vt:lpstr>
      <vt:lpstr>Resources for scholars/employees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Rocha, Suzanne</dc:creator>
  <cp:lastModifiedBy>Hartigan, Gretchen K M</cp:lastModifiedBy>
  <cp:revision>214</cp:revision>
  <cp:lastPrinted>2018-01-02T14:31:00Z</cp:lastPrinted>
  <dcterms:modified xsi:type="dcterms:W3CDTF">2021-04-06T20:39:38Z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0x0101004EEDA0842B158B468B97079BBE84D942</vt:lpwstr>
  </property>
</Properties>
</file>