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43"/>
  </p:notesMasterIdLst>
  <p:sldIdLst>
    <p:sldId id="256" r:id="rId5"/>
    <p:sldId id="478" r:id="rId6"/>
    <p:sldId id="501" r:id="rId7"/>
    <p:sldId id="562" r:id="rId8"/>
    <p:sldId id="439" r:id="rId9"/>
    <p:sldId id="480" r:id="rId10"/>
    <p:sldId id="548" r:id="rId11"/>
    <p:sldId id="496" r:id="rId12"/>
    <p:sldId id="510" r:id="rId13"/>
    <p:sldId id="564" r:id="rId14"/>
    <p:sldId id="445" r:id="rId15"/>
    <p:sldId id="446" r:id="rId16"/>
    <p:sldId id="473" r:id="rId17"/>
    <p:sldId id="472" r:id="rId18"/>
    <p:sldId id="471" r:id="rId19"/>
    <p:sldId id="470" r:id="rId20"/>
    <p:sldId id="474" r:id="rId21"/>
    <p:sldId id="477" r:id="rId22"/>
    <p:sldId id="567" r:id="rId23"/>
    <p:sldId id="479" r:id="rId24"/>
    <p:sldId id="475" r:id="rId25"/>
    <p:sldId id="569" r:id="rId26"/>
    <p:sldId id="572" r:id="rId27"/>
    <p:sldId id="555" r:id="rId28"/>
    <p:sldId id="551" r:id="rId29"/>
    <p:sldId id="558" r:id="rId30"/>
    <p:sldId id="560" r:id="rId31"/>
    <p:sldId id="561" r:id="rId32"/>
    <p:sldId id="565" r:id="rId33"/>
    <p:sldId id="570" r:id="rId34"/>
    <p:sldId id="566" r:id="rId35"/>
    <p:sldId id="571" r:id="rId36"/>
    <p:sldId id="556" r:id="rId37"/>
    <p:sldId id="568" r:id="rId38"/>
    <p:sldId id="509" r:id="rId39"/>
    <p:sldId id="557" r:id="rId40"/>
    <p:sldId id="285" r:id="rId41"/>
    <p:sldId id="309" r:id="rId42"/>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E4F9DDE-B6B4-4797-A041-E5AB9C0B159C}">
          <p14:sldIdLst>
            <p14:sldId id="256"/>
            <p14:sldId id="478"/>
            <p14:sldId id="501"/>
            <p14:sldId id="562"/>
            <p14:sldId id="439"/>
            <p14:sldId id="480"/>
            <p14:sldId id="548"/>
            <p14:sldId id="496"/>
            <p14:sldId id="510"/>
            <p14:sldId id="564"/>
            <p14:sldId id="445"/>
            <p14:sldId id="446"/>
            <p14:sldId id="473"/>
            <p14:sldId id="472"/>
            <p14:sldId id="471"/>
            <p14:sldId id="470"/>
            <p14:sldId id="474"/>
            <p14:sldId id="477"/>
            <p14:sldId id="567"/>
            <p14:sldId id="479"/>
            <p14:sldId id="475"/>
            <p14:sldId id="569"/>
            <p14:sldId id="572"/>
            <p14:sldId id="555"/>
            <p14:sldId id="551"/>
            <p14:sldId id="558"/>
            <p14:sldId id="560"/>
            <p14:sldId id="561"/>
            <p14:sldId id="565"/>
            <p14:sldId id="570"/>
            <p14:sldId id="566"/>
            <p14:sldId id="571"/>
            <p14:sldId id="556"/>
            <p14:sldId id="568"/>
            <p14:sldId id="509"/>
            <p14:sldId id="557"/>
            <p14:sldId id="285"/>
            <p14:sldId id="30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ldwin, Diane" initials="BD" lastIdx="2" clrIdx="0">
    <p:extLst>
      <p:ext uri="{19B8F6BF-5375-455C-9EA6-DF929625EA0E}">
        <p15:presenceInfo xmlns:p15="http://schemas.microsoft.com/office/powerpoint/2012/main" userId="S-1-5-21-848115496-1524922173-1168901340-598602" providerId="AD"/>
      </p:ext>
    </p:extLst>
  </p:cmAuthor>
  <p:cmAuthor id="2" name="De Leon, Niurka E" initials="DLNE" lastIdx="1" clrIdx="1">
    <p:extLst>
      <p:ext uri="{19B8F6BF-5375-455C-9EA6-DF929625EA0E}">
        <p15:presenceInfo xmlns:p15="http://schemas.microsoft.com/office/powerpoint/2012/main" userId="S::ndeleon@bu.edu::a2070dbf-035d-4891-9378-f582c2c50f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F25"/>
    <a:srgbClr val="2E221E"/>
    <a:srgbClr val="B8F6D4"/>
    <a:srgbClr val="A20000"/>
    <a:srgbClr val="8A8A8A"/>
    <a:srgbClr val="540000"/>
    <a:srgbClr val="360000"/>
    <a:srgbClr val="FFFFFF"/>
    <a:srgbClr val="E20000"/>
    <a:srgbClr val="FFFF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3008" autoAdjust="0"/>
  </p:normalViewPr>
  <p:slideViewPr>
    <p:cSldViewPr snapToGrid="0">
      <p:cViewPr varScale="1">
        <p:scale>
          <a:sx n="62" d="100"/>
          <a:sy n="62" d="100"/>
        </p:scale>
        <p:origin x="810" y="42"/>
      </p:cViewPr>
      <p:guideLst/>
    </p:cSldViewPr>
  </p:slideViewPr>
  <p:notesTextViewPr>
    <p:cViewPr>
      <p:scale>
        <a:sx n="1" d="1"/>
        <a:sy n="1" d="1"/>
      </p:scale>
      <p:origin x="0" y="0"/>
    </p:cViewPr>
  </p:notesTextViewPr>
  <p:sorterViewPr>
    <p:cViewPr>
      <p:scale>
        <a:sx n="100" d="100"/>
        <a:sy n="100" d="100"/>
      </p:scale>
      <p:origin x="0" y="-149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67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7" y="0"/>
            <a:ext cx="3038475" cy="4667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5" y="4473575"/>
            <a:ext cx="5607049" cy="366077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672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701675" y="4473575"/>
            <a:ext cx="5607049" cy="36607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660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solidFill>
                  <a:srgbClr val="FF0000"/>
                </a:solidFill>
              </a:rPr>
              <a:t>Agenda topics can change order… just putting topics out there for now… &lt;Gretchen&gt;</a:t>
            </a:r>
            <a:endParaRPr dirty="0">
              <a:solidFill>
                <a:srgbClr val="FF0000"/>
              </a:solidFill>
            </a:endParaRPr>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5425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solidFill>
                  <a:srgbClr val="FF0000"/>
                </a:solidFill>
              </a:rPr>
              <a:t>Agenda topics can change order… just putting topics out there for now… &lt;Gretchen&gt;</a:t>
            </a:r>
            <a:endParaRPr dirty="0">
              <a:solidFill>
                <a:srgbClr val="FF0000"/>
              </a:solidFill>
            </a:endParaRPr>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3825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Open Link during Meeting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046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Open Link during Meeting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5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Open Link during Meeting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0515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Open Link during Meeting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199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Open Link during Meeting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3978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www.polleverywhere.com</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7666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www.polleverywhere.com</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5948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www.polleverywhere.com</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2777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a:t>www.polleverywhere.com</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1329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0852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701675" y="4473575"/>
            <a:ext cx="5607049" cy="36607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76" name="Shape 176"/>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878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9529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839787"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 name="Shape 44"/>
          <p:cNvSpPr txBox="1">
            <a:spLocks noGrp="1"/>
          </p:cNvSpPr>
          <p:nvPr>
            <p:ph type="body" idx="1"/>
          </p:nvPr>
        </p:nvSpPr>
        <p:spPr>
          <a:xfrm>
            <a:off x="839788"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2"/>
          </p:nvPr>
        </p:nvSpPr>
        <p:spPr>
          <a:xfrm>
            <a:off x="839788"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3"/>
          </p:nvPr>
        </p:nvSpPr>
        <p:spPr>
          <a:xfrm>
            <a:off x="6172203"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4"/>
          </p:nvPr>
        </p:nvSpPr>
        <p:spPr>
          <a:xfrm>
            <a:off x="6172203"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9" name="Shape 4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0" name="Shape 5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5" name="Shape 5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gif"/><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0">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1">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6" r:id="rId6"/>
    <p:sldLayoutId id="2147483658" r:id="rId7"/>
    <p:sldLayoutId id="2147483659"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grants.nih.gov/grants/guide/notice-files/NOT-OD-21-073.html"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bu.silkroad.com/epostings/index.cfm?fuseaction=app.jobinfo&amp;jobid=306663&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 Id="rId3" Type="http://schemas.openxmlformats.org/officeDocument/2006/relationships/image" Target="../media/image3.png"/><Relationship Id="rId7" Type="http://schemas.openxmlformats.org/officeDocument/2006/relationships/hyperlink" Target="mailto:rtb@bu.edu" TargetMode="External"/><Relationship Id="rId12" Type="http://schemas.openxmlformats.org/officeDocument/2006/relationships/hyperlink" Target="mailto:wkring@bu.edu" TargetMode="External"/><Relationship Id="rId2" Type="http://schemas.openxmlformats.org/officeDocument/2006/relationships/notesSlide" Target="../notesSlides/notesSlide6.xml"/><Relationship Id="rId16" Type="http://schemas.openxmlformats.org/officeDocument/2006/relationships/hyperlink" Target="mailto:jotsuki@bu.edu" TargetMode="External"/><Relationship Id="rId1" Type="http://schemas.openxmlformats.org/officeDocument/2006/relationships/slideLayout" Target="../slideLayouts/slideLayout2.xml"/><Relationship Id="rId6" Type="http://schemas.openxmlformats.org/officeDocument/2006/relationships/hyperlink" Target="https://bu.silkroad.com/epostings/index.cfm?fuseaction=app.jobinfo&amp;jobid=305926&amp;company_id=15509&amp;version=1&amp;source=ONLINE&amp;jobOwner=1017554&amp;aid=1" TargetMode="External"/><Relationship Id="rId11" Type="http://schemas.openxmlformats.org/officeDocument/2006/relationships/hyperlink" Target="https://bu.silkroad.com/epostings/index.cfm?fuseaction=app.jobinfo&amp;jobid=306683&amp;source=ONLINE&amp;JobOwner=1017219&amp;company_id=15509&amp;version=1&amp;byBusinessUnit=NULL&amp;bycountry=0&amp;bystate=0&amp;byRegion=NULL&amp;bylocation=NULL&amp;keywords=Research&amp;byCat=&amp;proximityCountry=&amp;postalCode=&amp;radiusDistance=&amp;isKilometers=&amp;tosearch=yes&amp;city=" TargetMode="External"/><Relationship Id="rId5" Type="http://schemas.openxmlformats.org/officeDocument/2006/relationships/hyperlink" Target="mailto:srbujor@bu.edu" TargetMode="External"/><Relationship Id="rId15" Type="http://schemas.openxmlformats.org/officeDocument/2006/relationships/hyperlink" Target="https://bu.silkroad.com/epostings/index.cfm?fuseaction=app.jobinfo&amp;jobid=306537&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 Id="rId10" Type="http://schemas.openxmlformats.org/officeDocument/2006/relationships/hyperlink" Target="mailto:psgs@bu.edu" TargetMode="External"/><Relationship Id="rId4" Type="http://schemas.openxmlformats.org/officeDocument/2006/relationships/hyperlink" Target="https://bu.silkroad.com/epostings/index.cfm?fuseaction=app.jobinfo&amp;jobid=306611&amp;source=ONLINE&amp;JobOwner=1017553&amp;company_id=15509&amp;version=1&amp;byBusinessUnit=NULL&amp;bycountry=0&amp;bystate=0&amp;byRegion=&amp;bylocation=NULL&amp;keywords=5116&amp;byCat=&amp;proximityCountry=&amp;postalCode=&amp;radiusDistance=&amp;isKilometers=&amp;tosearch=yes&amp;city=" TargetMode="External"/><Relationship Id="rId9" Type="http://schemas.openxmlformats.org/officeDocument/2006/relationships/hyperlink" Target="https://bu.silkroad.com/epostings/index.cfm?fuseaction=app.jobinfo&amp;jobid=306705&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 Id="rId14" Type="http://schemas.openxmlformats.org/officeDocument/2006/relationships/hyperlink" Target="mailto:acoletta@bu.edu"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bu.silkroad.com/epostings/index.cfm?fuseaction=app.jobinfo&amp;jobid=306223&amp;source=ONLINE&amp;JobOwner=1017219&amp;company_id=15509&amp;version=1&amp;byBusinessUnit=NULL&amp;bycountry=0&amp;bystate=0&amp;byRegion=NULL&amp;bylocation=NULL&amp;keywords=Research&amp;byCat=&amp;proximityCountry=&amp;postalCode=&amp;radiusDistance=&amp;isKilometers=&amp;tosearch=yes&amp;city=" TargetMode="External"/><Relationship Id="rId13" Type="http://schemas.openxmlformats.org/officeDocument/2006/relationships/hyperlink" Target="mailto:pdecoste@bu.edu" TargetMode="External"/><Relationship Id="rId3" Type="http://schemas.openxmlformats.org/officeDocument/2006/relationships/image" Target="../media/image3.png"/><Relationship Id="rId7" Type="http://schemas.openxmlformats.org/officeDocument/2006/relationships/hyperlink" Target="mailto:acoletta@bu.edu" TargetMode="External"/><Relationship Id="rId12" Type="http://schemas.openxmlformats.org/officeDocument/2006/relationships/hyperlink" Target="https://bu.silkroad.com/epostings/index.cfm?fuseaction=app.jobinfo&amp;jobid=306000&amp;source=ONLINE&amp;JobOwner=1017554&amp;company_id=15509&amp;version=1&amp;byBusinessUnit=NULL&amp;bycountry=0&amp;bystate=0&amp;byRegion=&amp;bylocation=NULL&amp;keywords=grants&amp;byCat=&amp;proximityCountry=&amp;postalCode=&amp;radiusDistance=&amp;isKilometers=&amp;tosearch=yes&amp;cit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bu.silkroad.com/epostings/index.cfm?fuseaction=app.jobinfo&amp;jobid=306642&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 Id="rId11" Type="http://schemas.openxmlformats.org/officeDocument/2006/relationships/hyperlink" Target="http://www.bumc.bu.edu/busm/research/cores/fhs-service-center/dipersio@bu.edu" TargetMode="External"/><Relationship Id="rId5" Type="http://schemas.openxmlformats.org/officeDocument/2006/relationships/hyperlink" Target="mailto:waygil@bu.edu" TargetMode="External"/><Relationship Id="rId15" Type="http://schemas.openxmlformats.org/officeDocument/2006/relationships/hyperlink" Target="mailto:agrills@bu.edu" TargetMode="External"/><Relationship Id="rId10" Type="http://schemas.openxmlformats.org/officeDocument/2006/relationships/hyperlink" Target="https://bu.silkroad.com/epostings/index.cfm?fuseaction=app.jobinfo&amp;jobid=305642&amp;source=ONLINE&amp;JobOwner=1017553&amp;company_id=15509&amp;version=1&amp;byBusinessUnit=NULL&amp;bycountry=0&amp;bystate=0&amp;byRegion=NULL&amp;bylocation=NULL&amp;keywords=grants&amp;byCat=&amp;proximityCountry=&amp;postalCode=&amp;radiusDistance=&amp;isKilometers=&amp;tosearch=yes&amp;city=" TargetMode="External"/><Relationship Id="rId4" Type="http://schemas.openxmlformats.org/officeDocument/2006/relationships/hyperlink" Target="https://bu.silkroad.com/epostings/index.cfm?fuseaction=app.jobinfo&amp;jobid=306443&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 Id="rId9" Type="http://schemas.openxmlformats.org/officeDocument/2006/relationships/hyperlink" Target="mailto:jhunts@bu.edu" TargetMode="External"/><Relationship Id="rId14" Type="http://schemas.openxmlformats.org/officeDocument/2006/relationships/hyperlink" Target="https://bu.silkroad.com/epostings/index.cfm?fuseaction=app.jobinfo&amp;jobid=306876&amp;source=ONLINE&amp;JobOwner=1017992&amp;company_id=15509&amp;version=1&amp;byBusinessUnit=NULL&amp;bycountry=0&amp;bystate=0&amp;byRegion=NULL&amp;bylocation=NULL&amp;keywords=2575&amp;byCat=&amp;proximityCountry=&amp;postalCode=&amp;radiusDistance=&amp;isKilometers=&amp;tosearch=yes&amp;city="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mailto:ljenks@bu.edu" TargetMode="External"/><Relationship Id="rId3" Type="http://schemas.openxmlformats.org/officeDocument/2006/relationships/image" Target="../media/image3.png"/><Relationship Id="rId7" Type="http://schemas.openxmlformats.org/officeDocument/2006/relationships/hyperlink" Target="https://bu.silkroad.com/epostings/index.cfm?fuseaction=app.jobinfo&amp;jobid=306858&amp;source=ONLINE&amp;JobOwner=1017352&amp;company_id=15509&amp;version=1&amp;byBusinessUnit=NULL&amp;bycountry=0&amp;bystate=0&amp;byRegion=&amp;bylocation=NULL&amp;keywords=sponsored&amp;byCat=&amp;proximityCountry=&amp;postalCode=&amp;radiusDistance=&amp;isKilometers=&amp;tosearch=yes&amp;cit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kpantale@bu.edu" TargetMode="External"/><Relationship Id="rId5" Type="http://schemas.openxmlformats.org/officeDocument/2006/relationships/hyperlink" Target="https://bu.silkroad.com/epostings/index.cfm?fuseaction=app.jobinfo&amp;jobid=306788&amp;source=ONLINE&amp;JobOwner=1017352&amp;company_id=15509&amp;version=1&amp;byBusinessUnit=NULL&amp;bycountry=0&amp;bystate=0&amp;byRegion=NULL&amp;bylocation=NULL&amp;keywords=sponsored&amp;byCat=&amp;proximityCountry=&amp;postalCode=&amp;radiusDistance=&amp;isKilometers=&amp;tosearch=yes&amp;city=" TargetMode="External"/><Relationship Id="rId4" Type="http://schemas.openxmlformats.org/officeDocument/2006/relationships/hyperlink" Target="https://bu.silkroad.com/epostings/index.cfm?fuseaction=app.jobinfo&amp;jobid=306642&amp;source=ONLINE&amp;JobOwner=1017992&amp;company_id=15509&amp;version=1&amp;byBusinessUnit=NULL&amp;bycountry=0&amp;bystate=0&amp;byRegion=NULL&amp;bylocation=NULL&amp;keywords=Research&amp;byCat=&amp;proximityCountry=&amp;postalCode=&amp;radiusDistance=&amp;isKilometers=&amp;tosearch=yes&amp;city="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bu.edu/isso/getting-started-old/joining-the-bu-community/scholar-processing/" TargetMode="External"/><Relationship Id="rId5" Type="http://schemas.openxmlformats.org/officeDocument/2006/relationships/hyperlink" Target="http://www.bu.edu/academics/policies/intellectual-property-policy/" TargetMode="External"/><Relationship Id="rId4" Type="http://schemas.openxmlformats.org/officeDocument/2006/relationships/hyperlink" Target="http://www.bu.edu/eng/files/2018/10/BIODATA.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January%20Poll%20Outcomes.xlsx" TargetMode="Externa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bu.edu/researchsupport/administration/committees/research-administration-advisory-council/" TargetMode="External"/><Relationship Id="rId7" Type="http://schemas.openxmlformats.org/officeDocument/2006/relationships/hyperlink" Target="https://www.linkedin.com/groups/1232037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bu.edu/researchsupport/2020/03/11/research-coronavirus/" TargetMode="External"/><Relationship Id="rId5" Type="http://schemas.openxmlformats.org/officeDocument/2006/relationships/hyperlink" Target="mailto:vpr-advisory-council-RA@bu.edu" TargetMode="External"/><Relationship Id="rId4" Type="http://schemas.openxmlformats.org/officeDocument/2006/relationships/hyperlink" Target="mailto:acra@bu.edu"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bu.edu/researchsupport/project-lifecycle/managing-an-award/manage-an-award-faqs/#fcoi"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subTitle" idx="1"/>
          </p:nvPr>
        </p:nvSpPr>
        <p:spPr>
          <a:xfrm>
            <a:off x="588579" y="814193"/>
            <a:ext cx="10961148" cy="4756290"/>
          </a:xfrm>
          <a:prstGeom prst="rect">
            <a:avLst/>
          </a:prstGeom>
          <a:noFill/>
          <a:ln>
            <a:noFill/>
          </a:ln>
          <a:effectLst>
            <a:reflection blurRad="774700" stA="38000" endPos="65000" dist="774700" dir="5400000" sy="-100000" algn="bl" rotWithShape="0"/>
          </a:effectLst>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4400" b="1" i="0" u="none" strike="noStrike" cap="none" dirty="0">
              <a:solidFill>
                <a:srgbClr val="FF0000"/>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endParaRPr lang="en-US" sz="4800" b="1" i="0" u="none" strike="noStrike" cap="none" dirty="0">
              <a:solidFill>
                <a:schemeClr val="tx1"/>
              </a:solidFill>
              <a:sym typeface="Calibri"/>
            </a:endParaRPr>
          </a:p>
          <a:p>
            <a:pPr marL="0" marR="0" lvl="0" indent="0" rtl="0">
              <a:lnSpc>
                <a:spcPct val="90000"/>
              </a:lnSpc>
              <a:spcBef>
                <a:spcPts val="1000"/>
              </a:spcBef>
              <a:spcAft>
                <a:spcPts val="0"/>
              </a:spcAft>
              <a:buClr>
                <a:srgbClr val="767171"/>
              </a:buClr>
              <a:buSzPct val="25000"/>
              <a:buFont typeface="Arial"/>
              <a:buNone/>
            </a:pPr>
            <a:endParaRPr lang="en-US" sz="1200" b="1" dirty="0">
              <a:solidFill>
                <a:schemeClr val="tx1"/>
              </a:solidFill>
            </a:endParaRPr>
          </a:p>
          <a:p>
            <a:pPr marL="0" marR="0" lvl="0" indent="0" rtl="0">
              <a:lnSpc>
                <a:spcPct val="90000"/>
              </a:lnSpc>
              <a:spcBef>
                <a:spcPts val="1000"/>
              </a:spcBef>
              <a:spcAft>
                <a:spcPts val="0"/>
              </a:spcAft>
              <a:buClr>
                <a:srgbClr val="767171"/>
              </a:buClr>
              <a:buSzPct val="25000"/>
              <a:buFont typeface="Arial"/>
              <a:buNone/>
            </a:pPr>
            <a:r>
              <a:rPr lang="en-US" sz="4800" b="1" i="0" u="none" strike="noStrike" cap="none" dirty="0">
                <a:solidFill>
                  <a:schemeClr val="tx1"/>
                </a:solidFill>
                <a:sym typeface="Calibri"/>
              </a:rPr>
              <a:t>Advisory Council for Research Administration</a:t>
            </a:r>
          </a:p>
          <a:p>
            <a:pPr marL="0" marR="0" lvl="0" indent="0" rtl="0">
              <a:lnSpc>
                <a:spcPct val="90000"/>
              </a:lnSpc>
              <a:spcBef>
                <a:spcPts val="1000"/>
              </a:spcBef>
              <a:spcAft>
                <a:spcPts val="0"/>
              </a:spcAft>
              <a:buClr>
                <a:srgbClr val="767171"/>
              </a:buClr>
              <a:buSzPct val="25000"/>
              <a:buFont typeface="Arial"/>
              <a:buNone/>
            </a:pPr>
            <a:r>
              <a:rPr lang="en-US" b="1" dirty="0">
                <a:solidFill>
                  <a:schemeClr val="tx1"/>
                </a:solidFill>
              </a:rPr>
              <a:t>3/22/21 Monday</a:t>
            </a:r>
            <a:endParaRPr lang="en-US" b="1" i="0" u="none" strike="noStrike" cap="none" dirty="0">
              <a:solidFill>
                <a:schemeClr val="tx1"/>
              </a:solidFill>
              <a:sym typeface="Calibri"/>
            </a:endParaRPr>
          </a:p>
          <a:p>
            <a:pPr marL="0" marR="0" lvl="0" indent="0" algn="ctr" rtl="0">
              <a:lnSpc>
                <a:spcPct val="90000"/>
              </a:lnSpc>
              <a:spcBef>
                <a:spcPts val="1000"/>
              </a:spcBef>
              <a:spcAft>
                <a:spcPts val="0"/>
              </a:spcAft>
              <a:buClr>
                <a:srgbClr val="767171"/>
              </a:buClr>
              <a:buSzPct val="25000"/>
              <a:buFont typeface="Arial"/>
              <a:buNone/>
            </a:pPr>
            <a:r>
              <a:rPr lang="en-US" b="1" i="0" u="none" strike="noStrike" cap="none" dirty="0">
                <a:solidFill>
                  <a:schemeClr val="tx1"/>
                </a:solidFill>
                <a:sym typeface="Calibri"/>
              </a:rPr>
              <a:t>2:00pm – 4:00pm</a:t>
            </a:r>
          </a:p>
          <a:p>
            <a:r>
              <a:rPr lang="en-US" b="1" dirty="0">
                <a:solidFill>
                  <a:srgbClr val="FF0000"/>
                </a:solidFill>
              </a:rPr>
              <a:t>Zoom Meeting</a:t>
            </a:r>
          </a:p>
        </p:txBody>
      </p:sp>
      <p:sp>
        <p:nvSpPr>
          <p:cNvPr id="92" name="Shape 92"/>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a:t>
            </a:fld>
            <a:endParaRPr lang="en-US" sz="1800" dirty="0">
              <a:solidFill>
                <a:srgbClr val="888888"/>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EAA4F33D-0FB2-43A4-A5E6-B94BE9C53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579" y="306272"/>
            <a:ext cx="2328841" cy="23288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2380EE-2A55-4A86-BEFA-A46D3A509E00}"/>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FC3F2E5-12EC-431D-9159-A48586BD6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2" name="Rectangle 1">
            <a:extLst>
              <a:ext uri="{FF2B5EF4-FFF2-40B4-BE49-F238E27FC236}">
                <a16:creationId xmlns:a16="http://schemas.microsoft.com/office/drawing/2014/main" id="{C26D521F-80DA-401E-B968-E8AB0F7DA943}"/>
              </a:ext>
            </a:extLst>
          </p:cNvPr>
          <p:cNvSpPr/>
          <p:nvPr/>
        </p:nvSpPr>
        <p:spPr>
          <a:xfrm>
            <a:off x="3751178" y="2398925"/>
            <a:ext cx="4491935" cy="1092607"/>
          </a:xfrm>
          <a:prstGeom prst="rect">
            <a:avLst/>
          </a:prstGeom>
          <a:noFill/>
        </p:spPr>
        <p:txBody>
          <a:bodyPr wrap="none" lIns="91440" tIns="45720" rIns="91440" bIns="45720">
            <a:spAutoFit/>
          </a:bodyPr>
          <a:lstStyle/>
          <a:p>
            <a:pPr algn="ctr"/>
            <a:r>
              <a:rPr lang="en-US" sz="6500" dirty="0">
                <a:ln w="0"/>
                <a:solidFill>
                  <a:srgbClr val="A20000"/>
                </a:solidFill>
                <a:effectLst>
                  <a:reflection blurRad="6350" stA="53000" endA="300" endPos="35500" dir="5400000" sy="-90000" algn="bl" rotWithShape="0"/>
                </a:effectLst>
              </a:rPr>
              <a:t>WELCOME</a:t>
            </a:r>
          </a:p>
        </p:txBody>
      </p:sp>
    </p:spTree>
    <p:extLst>
      <p:ext uri="{BB962C8B-B14F-4D97-AF65-F5344CB8AC3E}">
        <p14:creationId xmlns:p14="http://schemas.microsoft.com/office/powerpoint/2010/main" val="142574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729558" y="250978"/>
            <a:ext cx="10515599" cy="716319"/>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Calibri"/>
              <a:buNone/>
            </a:pPr>
            <a:r>
              <a:rPr lang="en-US" i="0" u="none" strike="noStrike" cap="none" dirty="0">
                <a:solidFill>
                  <a:schemeClr val="dk1"/>
                </a:solidFill>
                <a:latin typeface="Calibri"/>
                <a:ea typeface="Calibri"/>
                <a:cs typeface="Calibri"/>
                <a:sym typeface="Calibri"/>
              </a:rPr>
              <a:t>Agenda</a:t>
            </a:r>
            <a:endParaRPr lang="en-US" sz="3200" i="0" u="none" strike="noStrike" cap="none" dirty="0">
              <a:solidFill>
                <a:schemeClr val="dk1"/>
              </a:solidFill>
              <a:latin typeface="Calibri"/>
              <a:ea typeface="Calibri"/>
              <a:cs typeface="Calibri"/>
              <a:sym typeface="Calibri"/>
            </a:endParaRPr>
          </a:p>
        </p:txBody>
      </p:sp>
      <p:sp>
        <p:nvSpPr>
          <p:cNvPr id="98" name="Shape 98"/>
          <p:cNvSpPr txBox="1">
            <a:spLocks noGrp="1"/>
          </p:cNvSpPr>
          <p:nvPr>
            <p:ph type="body" idx="1"/>
          </p:nvPr>
        </p:nvSpPr>
        <p:spPr>
          <a:xfrm>
            <a:off x="1020224" y="1374852"/>
            <a:ext cx="9351744" cy="4556173"/>
          </a:xfrm>
          <a:prstGeom prst="rect">
            <a:avLst/>
          </a:prstGeom>
          <a:noFill/>
          <a:ln>
            <a:noFill/>
          </a:ln>
        </p:spPr>
        <p:txBody>
          <a:bodyPr lIns="91425" tIns="45700" rIns="91425" bIns="45700" anchor="t" anchorCtr="0">
            <a:noAutofit/>
          </a:bodyPr>
          <a:lstStyle/>
          <a:p>
            <a:r>
              <a:rPr lang="en-US" sz="3000" dirty="0"/>
              <a:t>  Welcome</a:t>
            </a:r>
          </a:p>
          <a:p>
            <a:r>
              <a:rPr lang="en-US" sz="3000" dirty="0"/>
              <a:t>  </a:t>
            </a:r>
            <a:r>
              <a:rPr lang="en-US" sz="3000" dirty="0">
                <a:solidFill>
                  <a:schemeClr val="tx1"/>
                </a:solidFill>
              </a:rPr>
              <a:t>Strategic Plan</a:t>
            </a:r>
          </a:p>
          <a:p>
            <a:r>
              <a:rPr lang="en-US" sz="3000" dirty="0"/>
              <a:t>  Central and Community Updates</a:t>
            </a:r>
          </a:p>
          <a:p>
            <a:pPr lvl="0"/>
            <a:r>
              <a:rPr lang="en-US" sz="3000" dirty="0"/>
              <a:t>  Open Positions </a:t>
            </a:r>
          </a:p>
          <a:p>
            <a:r>
              <a:rPr lang="en-US" sz="3000" dirty="0"/>
              <a:t>  </a:t>
            </a:r>
            <a:r>
              <a:rPr lang="en-US" sz="3000" dirty="0">
                <a:solidFill>
                  <a:schemeClr val="tx1"/>
                </a:solidFill>
              </a:rPr>
              <a:t>Best Practices</a:t>
            </a:r>
          </a:p>
          <a:p>
            <a:r>
              <a:rPr lang="en-US" sz="3000" dirty="0">
                <a:solidFill>
                  <a:schemeClr val="tx1"/>
                </a:solidFill>
              </a:rPr>
              <a:t>  Proposal Review Matrix</a:t>
            </a:r>
          </a:p>
          <a:p>
            <a:r>
              <a:rPr lang="en-US" sz="3000" dirty="0">
                <a:solidFill>
                  <a:schemeClr val="tx1"/>
                </a:solidFill>
              </a:rPr>
              <a:t>  Work from Home Survey Results</a:t>
            </a:r>
          </a:p>
          <a:p>
            <a:r>
              <a:rPr lang="en-US" sz="3000" dirty="0"/>
              <a:t>  </a:t>
            </a:r>
            <a:r>
              <a:rPr lang="en-US" sz="3000" dirty="0">
                <a:solidFill>
                  <a:schemeClr val="tx1"/>
                </a:solidFill>
              </a:rPr>
              <a:t>January Poll Results / Questions for Planning</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8B4CAB10-819E-43E2-B478-F2B51A9A7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3868264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65E6CA-763A-4AE7-BD40-CD14D618A92C}"/>
              </a:ext>
            </a:extLst>
          </p:cNvPr>
          <p:cNvSpPr>
            <a:spLocks noGrp="1"/>
          </p:cNvSpPr>
          <p:nvPr>
            <p:ph type="body" idx="1"/>
          </p:nvPr>
        </p:nvSpPr>
        <p:spPr>
          <a:xfrm>
            <a:off x="752134" y="2376283"/>
            <a:ext cx="10515599" cy="801484"/>
          </a:xfrm>
        </p:spPr>
        <p:txBody>
          <a:bodyPr/>
          <a:lstStyle/>
          <a:p>
            <a:pPr marL="177800" indent="0" algn="ctr">
              <a:buNone/>
            </a:pPr>
            <a:r>
              <a:rPr lang="en-US" sz="4800" b="1" dirty="0"/>
              <a:t>Strategic Plan</a:t>
            </a:r>
          </a:p>
        </p:txBody>
      </p:sp>
      <p:sp>
        <p:nvSpPr>
          <p:cNvPr id="4" name="Slide Number Placeholder 3">
            <a:extLst>
              <a:ext uri="{FF2B5EF4-FFF2-40B4-BE49-F238E27FC236}">
                <a16:creationId xmlns:a16="http://schemas.microsoft.com/office/drawing/2014/main" id="{132380EE-2A55-4A86-BEFA-A46D3A509E00}"/>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FC3F2E5-12EC-431D-9159-A48586BD6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557601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8B4CAB10-819E-43E2-B478-F2B51A9A7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3" name="Picture 2">
            <a:extLst>
              <a:ext uri="{FF2B5EF4-FFF2-40B4-BE49-F238E27FC236}">
                <a16:creationId xmlns:a16="http://schemas.microsoft.com/office/drawing/2014/main" id="{A558C903-2A86-4265-87BE-9C367C5F92EB}"/>
              </a:ext>
            </a:extLst>
          </p:cNvPr>
          <p:cNvPicPr>
            <a:picLocks noChangeAspect="1"/>
          </p:cNvPicPr>
          <p:nvPr/>
        </p:nvPicPr>
        <p:blipFill>
          <a:blip r:embed="rId4"/>
          <a:stretch>
            <a:fillRect/>
          </a:stretch>
        </p:blipFill>
        <p:spPr>
          <a:xfrm>
            <a:off x="313153" y="1306585"/>
            <a:ext cx="11486363" cy="4580027"/>
          </a:xfrm>
          <a:prstGeom prst="rect">
            <a:avLst/>
          </a:prstGeom>
        </p:spPr>
      </p:pic>
      <p:sp>
        <p:nvSpPr>
          <p:cNvPr id="8" name="Title 7">
            <a:extLst>
              <a:ext uri="{FF2B5EF4-FFF2-40B4-BE49-F238E27FC236}">
                <a16:creationId xmlns:a16="http://schemas.microsoft.com/office/drawing/2014/main" id="{C004238A-2047-4015-9894-F1870F890C67}"/>
              </a:ext>
            </a:extLst>
          </p:cNvPr>
          <p:cNvSpPr>
            <a:spLocks noGrp="1"/>
          </p:cNvSpPr>
          <p:nvPr>
            <p:ph type="title"/>
          </p:nvPr>
        </p:nvSpPr>
        <p:spPr>
          <a:xfrm>
            <a:off x="455140" y="318944"/>
            <a:ext cx="10515599" cy="941456"/>
          </a:xfrm>
        </p:spPr>
        <p:txBody>
          <a:bodyPr/>
          <a:lstStyle/>
          <a:p>
            <a:r>
              <a:rPr lang="en-US" dirty="0">
                <a:solidFill>
                  <a:schemeClr val="tx1"/>
                </a:solidFill>
              </a:rPr>
              <a:t>Community Updates/News:</a:t>
            </a:r>
            <a:endParaRPr lang="en-US" dirty="0"/>
          </a:p>
        </p:txBody>
      </p:sp>
      <p:sp>
        <p:nvSpPr>
          <p:cNvPr id="12" name="Title 1">
            <a:extLst>
              <a:ext uri="{FF2B5EF4-FFF2-40B4-BE49-F238E27FC236}">
                <a16:creationId xmlns:a16="http://schemas.microsoft.com/office/drawing/2014/main" id="{406EB835-5A70-464D-A674-262E8E7147CC}"/>
              </a:ext>
            </a:extLst>
          </p:cNvPr>
          <p:cNvSpPr txBox="1">
            <a:spLocks/>
          </p:cNvSpPr>
          <p:nvPr/>
        </p:nvSpPr>
        <p:spPr>
          <a:xfrm>
            <a:off x="1061058" y="1690691"/>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US" dirty="0">
              <a:solidFill>
                <a:schemeClr val="bg1"/>
              </a:solidFill>
            </a:endParaRPr>
          </a:p>
        </p:txBody>
      </p:sp>
      <p:sp>
        <p:nvSpPr>
          <p:cNvPr id="13" name="Shape 98">
            <a:extLst>
              <a:ext uri="{FF2B5EF4-FFF2-40B4-BE49-F238E27FC236}">
                <a16:creationId xmlns:a16="http://schemas.microsoft.com/office/drawing/2014/main" id="{A1E78A01-0452-481D-9ADE-40EB2B135748}"/>
              </a:ext>
            </a:extLst>
          </p:cNvPr>
          <p:cNvSpPr txBox="1">
            <a:spLocks noGrp="1"/>
          </p:cNvSpPr>
          <p:nvPr>
            <p:ph type="body" idx="1"/>
          </p:nvPr>
        </p:nvSpPr>
        <p:spPr>
          <a:xfrm>
            <a:off x="1221561" y="2697967"/>
            <a:ext cx="4113755" cy="2938084"/>
          </a:xfrm>
          <a:prstGeom prst="rect">
            <a:avLst/>
          </a:prstGeom>
          <a:noFill/>
          <a:ln>
            <a:noFill/>
          </a:ln>
        </p:spPr>
        <p:txBody>
          <a:bodyPr lIns="91425" tIns="45700" rIns="91425" bIns="45700" anchor="t" anchorCtr="0">
            <a:noAutofit/>
          </a:bodyPr>
          <a:lstStyle/>
          <a:p>
            <a:pPr>
              <a:buClr>
                <a:schemeClr val="bg1"/>
              </a:buClr>
            </a:pPr>
            <a:r>
              <a:rPr lang="en-US" sz="3500" dirty="0">
                <a:solidFill>
                  <a:schemeClr val="bg1"/>
                </a:solidFill>
              </a:rPr>
              <a:t>  Developing   </a:t>
            </a:r>
          </a:p>
          <a:p>
            <a:pPr marL="177800" indent="0">
              <a:buNone/>
            </a:pPr>
            <a:r>
              <a:rPr lang="en-US" sz="3500" dirty="0">
                <a:solidFill>
                  <a:schemeClr val="bg1"/>
                </a:solidFill>
              </a:rPr>
              <a:t>    Research</a:t>
            </a:r>
          </a:p>
          <a:p>
            <a:pPr>
              <a:buClr>
                <a:schemeClr val="bg1"/>
              </a:buClr>
            </a:pPr>
            <a:r>
              <a:rPr lang="en-US" sz="3500" dirty="0">
                <a:solidFill>
                  <a:schemeClr val="bg1"/>
                </a:solidFill>
              </a:rPr>
              <a:t>  Staffing changes</a:t>
            </a:r>
          </a:p>
          <a:p>
            <a:pPr lvl="1"/>
            <a:endParaRPr lang="en-US" sz="3500" dirty="0">
              <a:solidFill>
                <a:schemeClr val="bg1"/>
              </a:solidFill>
            </a:endParaRPr>
          </a:p>
          <a:p>
            <a:pPr lvl="1"/>
            <a:endParaRPr lang="en-US" sz="3500" b="1" dirty="0">
              <a:solidFill>
                <a:schemeClr val="bg1"/>
              </a:solidFill>
            </a:endParaRPr>
          </a:p>
        </p:txBody>
      </p:sp>
      <p:sp>
        <p:nvSpPr>
          <p:cNvPr id="14" name="Shape 98">
            <a:extLst>
              <a:ext uri="{FF2B5EF4-FFF2-40B4-BE49-F238E27FC236}">
                <a16:creationId xmlns:a16="http://schemas.microsoft.com/office/drawing/2014/main" id="{40F5E955-3200-4FB3-BA3D-B83D48B57511}"/>
              </a:ext>
            </a:extLst>
          </p:cNvPr>
          <p:cNvSpPr txBox="1">
            <a:spLocks/>
          </p:cNvSpPr>
          <p:nvPr/>
        </p:nvSpPr>
        <p:spPr>
          <a:xfrm>
            <a:off x="4496845" y="2711242"/>
            <a:ext cx="4113755" cy="293808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pPr lvl="1">
              <a:buClr>
                <a:schemeClr val="bg1"/>
              </a:buClr>
            </a:pPr>
            <a:r>
              <a:rPr lang="en-US" sz="3500" dirty="0">
                <a:solidFill>
                  <a:schemeClr val="bg1"/>
                </a:solidFill>
              </a:rPr>
              <a:t>  Job Postings </a:t>
            </a:r>
          </a:p>
          <a:p>
            <a:pPr lvl="1">
              <a:buClr>
                <a:schemeClr val="bg1"/>
              </a:buClr>
            </a:pPr>
            <a:r>
              <a:rPr lang="en-US" sz="3500" dirty="0">
                <a:solidFill>
                  <a:schemeClr val="bg1"/>
                </a:solidFill>
              </a:rPr>
              <a:t>  Promotions  </a:t>
            </a:r>
          </a:p>
          <a:p>
            <a:pPr lvl="1">
              <a:buClr>
                <a:schemeClr val="bg1"/>
              </a:buClr>
            </a:pPr>
            <a:r>
              <a:rPr lang="en-US" sz="3500" b="1" dirty="0">
                <a:solidFill>
                  <a:schemeClr val="bg1"/>
                </a:solidFill>
              </a:rPr>
              <a:t> </a:t>
            </a:r>
            <a:r>
              <a:rPr lang="en-US" sz="3500" dirty="0">
                <a:solidFill>
                  <a:schemeClr val="bg1"/>
                </a:solidFill>
              </a:rPr>
              <a:t> News</a:t>
            </a:r>
          </a:p>
        </p:txBody>
      </p:sp>
      <p:sp>
        <p:nvSpPr>
          <p:cNvPr id="15" name="Shape 98">
            <a:extLst>
              <a:ext uri="{FF2B5EF4-FFF2-40B4-BE49-F238E27FC236}">
                <a16:creationId xmlns:a16="http://schemas.microsoft.com/office/drawing/2014/main" id="{68850210-FAA0-447A-9CB6-A556B137DCC7}"/>
              </a:ext>
            </a:extLst>
          </p:cNvPr>
          <p:cNvSpPr txBox="1">
            <a:spLocks/>
          </p:cNvSpPr>
          <p:nvPr/>
        </p:nvSpPr>
        <p:spPr>
          <a:xfrm>
            <a:off x="7765092" y="2724517"/>
            <a:ext cx="4113755" cy="293808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pPr lvl="1">
              <a:buClr>
                <a:schemeClr val="bg1"/>
              </a:buClr>
            </a:pPr>
            <a:r>
              <a:rPr lang="en-US" sz="3500" dirty="0">
                <a:solidFill>
                  <a:schemeClr val="bg1"/>
                </a:solidFill>
              </a:rPr>
              <a:t>  Upcoming </a:t>
            </a:r>
          </a:p>
          <a:p>
            <a:pPr marL="609600" lvl="1" indent="0">
              <a:buNone/>
            </a:pPr>
            <a:r>
              <a:rPr lang="en-US" sz="3500" dirty="0">
                <a:solidFill>
                  <a:schemeClr val="bg1"/>
                </a:solidFill>
              </a:rPr>
              <a:t>    changes</a:t>
            </a:r>
          </a:p>
          <a:p>
            <a:pPr lvl="1">
              <a:buClr>
                <a:schemeClr val="bg1"/>
              </a:buClr>
            </a:pPr>
            <a:r>
              <a:rPr lang="en-US" sz="3500" dirty="0">
                <a:solidFill>
                  <a:schemeClr val="bg1"/>
                </a:solidFill>
              </a:rPr>
              <a:t>  In the horizon</a:t>
            </a:r>
          </a:p>
          <a:p>
            <a:pPr lvl="1"/>
            <a:endParaRPr lang="en-US" sz="3500" b="1" dirty="0">
              <a:solidFill>
                <a:schemeClr val="bg1"/>
              </a:solidFill>
            </a:endParaRPr>
          </a:p>
        </p:txBody>
      </p:sp>
    </p:spTree>
    <p:extLst>
      <p:ext uri="{BB962C8B-B14F-4D97-AF65-F5344CB8AC3E}">
        <p14:creationId xmlns:p14="http://schemas.microsoft.com/office/powerpoint/2010/main" val="234488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838200" y="365130"/>
            <a:ext cx="10515599" cy="851110"/>
          </a:xfrm>
          <a:prstGeom prst="rect">
            <a:avLst/>
          </a:prstGeom>
          <a:noFill/>
          <a:ln>
            <a:noFill/>
          </a:ln>
        </p:spPr>
        <p:txBody>
          <a:bodyPr lIns="91425" tIns="45700" rIns="91425" bIns="45700" anchor="ctr" anchorCtr="0">
            <a:noAutofit/>
          </a:bodyPr>
          <a:lstStyle/>
          <a:p>
            <a:r>
              <a:rPr lang="en-US" dirty="0"/>
              <a:t>Central Updates – PAFO</a:t>
            </a:r>
            <a:endParaRPr lang="en-US" dirty="0">
              <a:solidFill>
                <a:schemeClr val="tx1"/>
              </a:solidFill>
            </a:endParaRP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6</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512618" y="1380412"/>
            <a:ext cx="10546678" cy="4536294"/>
          </a:xfrm>
          <a:prstGeom prst="rect">
            <a:avLst/>
          </a:prstGeom>
          <a:noFill/>
          <a:ln>
            <a:noFill/>
          </a:ln>
        </p:spPr>
        <p:txBody>
          <a:bodyPr lIns="91425" tIns="45700" rIns="91425" bIns="45700" anchor="t" anchorCtr="0">
            <a:noAutofit/>
          </a:bodyPr>
          <a:lstStyle/>
          <a:p>
            <a:pPr lvl="1"/>
            <a:r>
              <a:rPr lang="en-US" sz="2800" dirty="0">
                <a:solidFill>
                  <a:schemeClr val="tx1"/>
                </a:solidFill>
              </a:rPr>
              <a:t>  PARs due Friday, April 9</a:t>
            </a:r>
            <a:r>
              <a:rPr lang="en-US" sz="2800" baseline="30000" dirty="0">
                <a:solidFill>
                  <a:schemeClr val="tx1"/>
                </a:solidFill>
              </a:rPr>
              <a:t>th</a:t>
            </a:r>
            <a:endParaRPr lang="en-US" sz="2800" dirty="0">
              <a:solidFill>
                <a:schemeClr val="tx1"/>
              </a:solidFill>
            </a:endParaRPr>
          </a:p>
          <a:p>
            <a:pPr lvl="1"/>
            <a:r>
              <a:rPr lang="en-US" sz="2800" dirty="0">
                <a:solidFill>
                  <a:schemeClr val="tx1"/>
                </a:solidFill>
              </a:rPr>
              <a:t>  To date, we have received 25% or </a:t>
            </a:r>
            <a:r>
              <a:rPr lang="en-US" sz="4400" dirty="0">
                <a:solidFill>
                  <a:schemeClr val="tx1"/>
                </a:solidFill>
              </a:rPr>
              <a:t>973</a:t>
            </a:r>
          </a:p>
          <a:p>
            <a:pPr lvl="1"/>
            <a:r>
              <a:rPr lang="en-US" dirty="0">
                <a:solidFill>
                  <a:schemeClr val="tx1"/>
                </a:solidFill>
              </a:rPr>
              <a:t>   </a:t>
            </a:r>
            <a:r>
              <a:rPr lang="en-US" sz="2800" dirty="0">
                <a:solidFill>
                  <a:schemeClr val="tx1"/>
                </a:solidFill>
              </a:rPr>
              <a:t>Heading into FY21 Q4 --- folks should be reviewing their University accounts to begin preparing for Fiscal Year </a:t>
            </a:r>
            <a:r>
              <a:rPr lang="en-US" sz="2800" dirty="0" smtClean="0">
                <a:solidFill>
                  <a:schemeClr val="tx1"/>
                </a:solidFill>
              </a:rPr>
              <a:t>End</a:t>
            </a:r>
          </a:p>
          <a:p>
            <a:pPr lvl="1"/>
            <a:r>
              <a:rPr lang="en-US" sz="2800" dirty="0">
                <a:solidFill>
                  <a:schemeClr val="tx1"/>
                </a:solidFill>
              </a:rPr>
              <a:t> </a:t>
            </a:r>
            <a:r>
              <a:rPr lang="en-US" sz="2800" dirty="0" smtClean="0">
                <a:solidFill>
                  <a:schemeClr val="tx1"/>
                </a:solidFill>
              </a:rPr>
              <a:t> BW Report: Grant Document for Expenditures</a:t>
            </a:r>
          </a:p>
          <a:p>
            <a:pPr lvl="2"/>
            <a:r>
              <a:rPr lang="en-US" sz="2400" dirty="0">
                <a:solidFill>
                  <a:schemeClr val="tx1"/>
                </a:solidFill>
              </a:rPr>
              <a:t> </a:t>
            </a:r>
            <a:r>
              <a:rPr lang="en-US" sz="2400" dirty="0" smtClean="0">
                <a:solidFill>
                  <a:schemeClr val="tx1"/>
                </a:solidFill>
              </a:rPr>
              <a:t> Shopper has been added as a Free Characteristic – it is the Kerberos/Email Username</a:t>
            </a:r>
            <a:endParaRPr lang="en-US" sz="2400" dirty="0">
              <a:solidFill>
                <a:schemeClr val="tx1"/>
              </a:solidFill>
            </a:endParaRPr>
          </a:p>
          <a:p>
            <a:pPr lvl="2"/>
            <a:endParaRPr lang="en-US" dirty="0">
              <a:solidFill>
                <a:schemeClr val="tx1"/>
              </a:solidFill>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2" name="Picture 1"/>
          <p:cNvPicPr>
            <a:picLocks noChangeAspect="1"/>
          </p:cNvPicPr>
          <p:nvPr/>
        </p:nvPicPr>
        <p:blipFill>
          <a:blip r:embed="rId5"/>
          <a:stretch>
            <a:fillRect/>
          </a:stretch>
        </p:blipFill>
        <p:spPr>
          <a:xfrm>
            <a:off x="2589679" y="4554564"/>
            <a:ext cx="6286500" cy="1104900"/>
          </a:xfrm>
          <a:prstGeom prst="rect">
            <a:avLst/>
          </a:prstGeom>
        </p:spPr>
      </p:pic>
      <p:sp>
        <p:nvSpPr>
          <p:cNvPr id="4" name="TextBox 3"/>
          <p:cNvSpPr txBox="1"/>
          <p:nvPr/>
        </p:nvSpPr>
        <p:spPr>
          <a:xfrm>
            <a:off x="5307106" y="4826278"/>
            <a:ext cx="726140" cy="833186"/>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976875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838200" y="365130"/>
            <a:ext cx="10515599" cy="851110"/>
          </a:xfrm>
          <a:prstGeom prst="rect">
            <a:avLst/>
          </a:prstGeom>
          <a:noFill/>
          <a:ln>
            <a:noFill/>
          </a:ln>
        </p:spPr>
        <p:txBody>
          <a:bodyPr lIns="91425" tIns="45700" rIns="91425" bIns="45700" anchor="ctr" anchorCtr="0">
            <a:noAutofit/>
          </a:bodyPr>
          <a:lstStyle/>
          <a:p>
            <a:r>
              <a:rPr lang="en-US" dirty="0"/>
              <a:t>Central Updates – Sponsored Programs</a:t>
            </a:r>
            <a:endParaRPr lang="en-US" dirty="0">
              <a:solidFill>
                <a:schemeClr val="tx1"/>
              </a:solidFill>
            </a:endParaRP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512618" y="1216240"/>
            <a:ext cx="10546678" cy="4476348"/>
          </a:xfrm>
          <a:prstGeom prst="rect">
            <a:avLst/>
          </a:prstGeom>
          <a:noFill/>
          <a:ln>
            <a:noFill/>
          </a:ln>
        </p:spPr>
        <p:txBody>
          <a:bodyPr lIns="91425" tIns="45700" rIns="91425" bIns="45700" anchor="t" anchorCtr="0">
            <a:noAutofit/>
          </a:bodyPr>
          <a:lstStyle/>
          <a:p>
            <a:r>
              <a:rPr lang="en-US" dirty="0" smtClean="0"/>
              <a:t>Effective </a:t>
            </a:r>
            <a:r>
              <a:rPr lang="en-US" dirty="0"/>
              <a:t>July 1, 2021, the FY22 salary and stipend minimum for all BU postdocs will be $53,760</a:t>
            </a:r>
            <a:r>
              <a:rPr lang="en-US" dirty="0" smtClean="0"/>
              <a:t>. Please budget these on proposals going forward</a:t>
            </a:r>
          </a:p>
          <a:p>
            <a:pPr marL="177800" indent="0">
              <a:buNone/>
            </a:pPr>
            <a:endParaRPr lang="en-US" dirty="0" smtClean="0"/>
          </a:p>
          <a:p>
            <a:r>
              <a:rPr lang="en-US" u="sng" dirty="0">
                <a:solidFill>
                  <a:schemeClr val="tx1"/>
                </a:solidFill>
                <a:hlinkClick r:id="rId4">
                  <a:extLst>
                    <a:ext uri="{A12FA001-AC4F-418D-AE19-62706E023703}">
                      <ahyp:hlinkClr xmlns:lc="http://schemas.openxmlformats.org/drawingml/2006/lockedCanvas" xmlns:ahyp="http://schemas.microsoft.com/office/drawing/2018/hyperlinkcolor" xmlns="" val="tx"/>
                    </a:ext>
                  </a:extLst>
                </a:hlinkClick>
              </a:rPr>
              <a:t>Upcoming Changes to the Biographical Sketch and Other Support Format Page for Due Dates on or after May 25, 2021</a:t>
            </a:r>
            <a:r>
              <a:rPr lang="en-US" dirty="0"/>
              <a:t/>
            </a:r>
            <a:br>
              <a:rPr lang="en-US" dirty="0"/>
            </a:br>
            <a:r>
              <a:rPr lang="en-US" dirty="0"/>
              <a:t>(NOT-OD-21-073) National Institutes of Health</a:t>
            </a:r>
          </a:p>
          <a:p>
            <a:endParaRPr lang="en-US" dirty="0"/>
          </a:p>
          <a:p>
            <a:pPr marL="609600" lvl="1" indent="0">
              <a:buNone/>
            </a:pPr>
            <a:r>
              <a:rPr lang="en-US" i="1" dirty="0"/>
              <a:t/>
            </a:r>
            <a:br>
              <a:rPr lang="en-US" i="1" dirty="0"/>
            </a:br>
            <a:endParaRPr lang="en-US" b="1" dirty="0">
              <a:solidFill>
                <a:schemeClr val="tx1"/>
              </a:solidFill>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3550765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16" name="Rectangle: Rounded Corners 15">
            <a:extLst>
              <a:ext uri="{FF2B5EF4-FFF2-40B4-BE49-F238E27FC236}">
                <a16:creationId xmlns:a16="http://schemas.microsoft.com/office/drawing/2014/main" id="{24ECCDE4-D396-4E00-AEB7-5FFC53ABD53A}"/>
              </a:ext>
            </a:extLst>
          </p:cNvPr>
          <p:cNvSpPr/>
          <p:nvPr/>
        </p:nvSpPr>
        <p:spPr>
          <a:xfrm>
            <a:off x="2308047" y="1164437"/>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4">
                  <a:extLst>
                    <a:ext uri="{A12FA001-AC4F-418D-AE19-62706E023703}">
                      <ahyp:hlinkClr xmlns="" xmlns:ahyp="http://schemas.microsoft.com/office/drawing/2018/hyperlinkcolor" val="tx"/>
                    </a:ext>
                  </a:extLst>
                </a:hlinkClick>
              </a:rPr>
              <a:t>ADMINISTRATIVE ASSISTANT,MED School of Medicine, Dean's Office </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5116</a:t>
            </a:r>
          </a:p>
          <a:p>
            <a:r>
              <a:rPr lang="en-US" b="1" dirty="0">
                <a:solidFill>
                  <a:schemeClr val="bg2">
                    <a:lumMod val="50000"/>
                  </a:schemeClr>
                </a:solidFill>
              </a:rPr>
              <a:t>Contact : Solaris Bujor </a:t>
            </a:r>
            <a:r>
              <a:rPr lang="en-US" u="sng" dirty="0">
                <a:solidFill>
                  <a:srgbClr val="0070C0"/>
                </a:solidFill>
                <a:hlinkClick r:id="rId5">
                  <a:extLst>
                    <a:ext uri="{A12FA001-AC4F-418D-AE19-62706E023703}">
                      <ahyp:hlinkClr xmlns="" xmlns:ahyp="http://schemas.microsoft.com/office/drawing/2018/hyperlinkcolor" val="tx"/>
                    </a:ext>
                  </a:extLst>
                </a:hlinkClick>
              </a:rPr>
              <a:t>srbujor@bu.edu</a:t>
            </a:r>
            <a:endParaRPr lang="en-US" dirty="0">
              <a:solidFill>
                <a:srgbClr val="0070C0"/>
              </a:solidFill>
            </a:endParaRPr>
          </a:p>
          <a:p>
            <a:pPr algn="ctr"/>
            <a:endParaRPr lang="en-US" dirty="0"/>
          </a:p>
        </p:txBody>
      </p:sp>
      <p:sp>
        <p:nvSpPr>
          <p:cNvPr id="17" name="Rectangle: Rounded Corners 16">
            <a:extLst>
              <a:ext uri="{FF2B5EF4-FFF2-40B4-BE49-F238E27FC236}">
                <a16:creationId xmlns:a16="http://schemas.microsoft.com/office/drawing/2014/main" id="{6258C8C5-32C0-46BD-B42A-0E16CA5560C2}"/>
              </a:ext>
            </a:extLst>
          </p:cNvPr>
          <p:cNvSpPr/>
          <p:nvPr/>
        </p:nvSpPr>
        <p:spPr>
          <a:xfrm>
            <a:off x="5416950" y="1165617"/>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6">
                  <a:extLst>
                    <a:ext uri="{A12FA001-AC4F-418D-AE19-62706E023703}">
                      <ahyp:hlinkClr xmlns="" xmlns:ahyp="http://schemas.microsoft.com/office/drawing/2018/hyperlinkcolor" val="tx"/>
                    </a:ext>
                  </a:extLst>
                </a:hlinkClick>
              </a:rPr>
              <a:t>VETERINARY RESEARCH SUPPORT ASSISTANT/TECHNICIAN/SPECIALIST,BUMC Lab Animal Science Center </a:t>
            </a:r>
            <a:endParaRPr lang="en-US" b="1" dirty="0">
              <a:solidFill>
                <a:srgbClr val="0070C0"/>
              </a:solidFill>
            </a:endParaRPr>
          </a:p>
          <a:p>
            <a:r>
              <a:rPr lang="en-US" b="1" dirty="0">
                <a:solidFill>
                  <a:schemeClr val="tx1"/>
                </a:solidFill>
              </a:rPr>
              <a:t>Tracking Code:  0862</a:t>
            </a:r>
          </a:p>
          <a:p>
            <a:r>
              <a:rPr lang="en-US" b="1" dirty="0">
                <a:solidFill>
                  <a:schemeClr val="tx1"/>
                </a:solidFill>
              </a:rPr>
              <a:t>Contact:  Richard Trevino</a:t>
            </a:r>
          </a:p>
          <a:p>
            <a:r>
              <a:rPr lang="en-US" u="sng" dirty="0">
                <a:solidFill>
                  <a:srgbClr val="0070C0"/>
                </a:solidFill>
                <a:hlinkClick r:id="rId7" tooltip="mailto:rtb@bu.edu">
                  <a:extLst>
                    <a:ext uri="{A12FA001-AC4F-418D-AE19-62706E023703}">
                      <ahyp:hlinkClr xmlns="" xmlns:ahyp="http://schemas.microsoft.com/office/drawing/2018/hyperlinkcolor" val="tx"/>
                    </a:ext>
                  </a:extLst>
                </a:hlinkClick>
              </a:rPr>
              <a:t>rtb@bu.edu</a:t>
            </a:r>
            <a:endParaRPr lang="en-US" b="1" dirty="0">
              <a:solidFill>
                <a:srgbClr val="0070C0"/>
              </a:solidFill>
            </a:endParaRPr>
          </a:p>
          <a:p>
            <a:pPr algn="ctr"/>
            <a:endParaRPr lang="en-US" dirty="0"/>
          </a:p>
        </p:txBody>
      </p:sp>
      <p:pic>
        <p:nvPicPr>
          <p:cNvPr id="23" name="Picture 22">
            <a:extLst>
              <a:ext uri="{FF2B5EF4-FFF2-40B4-BE49-F238E27FC236}">
                <a16:creationId xmlns:a16="http://schemas.microsoft.com/office/drawing/2014/main" id="{79721142-C629-43F4-A5E0-A6AD4CBBAB8B}"/>
              </a:ext>
            </a:extLst>
          </p:cNvPr>
          <p:cNvPicPr>
            <a:picLocks noChangeAspect="1"/>
          </p:cNvPicPr>
          <p:nvPr/>
        </p:nvPicPr>
        <p:blipFill>
          <a:blip r:embed="rId8"/>
          <a:stretch>
            <a:fillRect/>
          </a:stretch>
        </p:blipFill>
        <p:spPr>
          <a:xfrm>
            <a:off x="262096" y="951063"/>
            <a:ext cx="1955773" cy="1327132"/>
          </a:xfrm>
          <a:prstGeom prst="rect">
            <a:avLst/>
          </a:prstGeom>
        </p:spPr>
      </p:pic>
      <p:sp>
        <p:nvSpPr>
          <p:cNvPr id="24" name="TextBox 23">
            <a:extLst>
              <a:ext uri="{FF2B5EF4-FFF2-40B4-BE49-F238E27FC236}">
                <a16:creationId xmlns:a16="http://schemas.microsoft.com/office/drawing/2014/main" id="{AA9CB9EB-7C36-4610-89D7-DAA04FB91179}"/>
              </a:ext>
            </a:extLst>
          </p:cNvPr>
          <p:cNvSpPr txBox="1"/>
          <p:nvPr/>
        </p:nvSpPr>
        <p:spPr>
          <a:xfrm>
            <a:off x="246001" y="136520"/>
            <a:ext cx="6191795" cy="861774"/>
          </a:xfrm>
          <a:prstGeom prst="rect">
            <a:avLst/>
          </a:prstGeom>
          <a:noFill/>
        </p:spPr>
        <p:txBody>
          <a:bodyPr wrap="square" rtlCol="0">
            <a:spAutoFit/>
          </a:bodyPr>
          <a:lstStyle/>
          <a:p>
            <a:r>
              <a:rPr lang="en-US" sz="5000" b="1" dirty="0">
                <a:solidFill>
                  <a:srgbClr val="C00000"/>
                </a:solidFill>
              </a:rPr>
              <a:t>Job</a:t>
            </a:r>
            <a:r>
              <a:rPr lang="en-US" sz="5000" b="1" dirty="0">
                <a:solidFill>
                  <a:schemeClr val="bg2">
                    <a:lumMod val="60000"/>
                    <a:lumOff val="40000"/>
                  </a:schemeClr>
                </a:solidFill>
              </a:rPr>
              <a:t> </a:t>
            </a:r>
            <a:r>
              <a:rPr lang="en-US" sz="5000" b="1" dirty="0">
                <a:solidFill>
                  <a:srgbClr val="C00000"/>
                </a:solidFill>
              </a:rPr>
              <a:t>Postings</a:t>
            </a:r>
            <a:r>
              <a:rPr lang="en-US" sz="5000" b="1" dirty="0">
                <a:solidFill>
                  <a:schemeClr val="bg2">
                    <a:lumMod val="60000"/>
                    <a:lumOff val="40000"/>
                  </a:schemeClr>
                </a:solidFill>
              </a:rPr>
              <a:t> </a:t>
            </a:r>
          </a:p>
        </p:txBody>
      </p:sp>
      <p:sp>
        <p:nvSpPr>
          <p:cNvPr id="12" name="Rectangle: Rounded Corners 11">
            <a:extLst>
              <a:ext uri="{FF2B5EF4-FFF2-40B4-BE49-F238E27FC236}">
                <a16:creationId xmlns:a16="http://schemas.microsoft.com/office/drawing/2014/main" id="{8A5B58F0-3D52-46B3-9155-21FCDE09987E}"/>
              </a:ext>
            </a:extLst>
          </p:cNvPr>
          <p:cNvSpPr/>
          <p:nvPr/>
        </p:nvSpPr>
        <p:spPr>
          <a:xfrm>
            <a:off x="2308047" y="3429000"/>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9">
                  <a:extLst>
                    <a:ext uri="{A12FA001-AC4F-418D-AE19-62706E023703}">
                      <ahyp:hlinkClr xmlns="" xmlns:ahyp="http://schemas.microsoft.com/office/drawing/2018/hyperlinkcolor" val="tx"/>
                    </a:ext>
                  </a:extLst>
                </a:hlinkClick>
              </a:rPr>
              <a:t>DIRECTOR, FINANCE &amp; ADMINISTRATION, Pardee School of Global Studies</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4469</a:t>
            </a:r>
          </a:p>
          <a:p>
            <a:r>
              <a:rPr lang="en-US" b="1" dirty="0">
                <a:solidFill>
                  <a:schemeClr val="bg2">
                    <a:lumMod val="50000"/>
                  </a:schemeClr>
                </a:solidFill>
              </a:rPr>
              <a:t>Contact :  Call 617-358-0988 or email the general box at </a:t>
            </a:r>
            <a:r>
              <a:rPr lang="en-US" dirty="0">
                <a:solidFill>
                  <a:srgbClr val="0070C0"/>
                </a:solidFill>
                <a:hlinkClick r:id="rId10">
                  <a:extLst>
                    <a:ext uri="{A12FA001-AC4F-418D-AE19-62706E023703}">
                      <ahyp:hlinkClr xmlns="" xmlns:ahyp="http://schemas.microsoft.com/office/drawing/2018/hyperlinkcolor" val="tx"/>
                    </a:ext>
                  </a:extLst>
                </a:hlinkClick>
              </a:rPr>
              <a:t>psgs@bu.edu</a:t>
            </a:r>
            <a:endParaRPr lang="en-US" dirty="0">
              <a:solidFill>
                <a:srgbClr val="0070C0"/>
              </a:solidFill>
            </a:endParaRPr>
          </a:p>
          <a:p>
            <a:pPr algn="ctr"/>
            <a:endParaRPr lang="en-US" dirty="0"/>
          </a:p>
        </p:txBody>
      </p:sp>
      <p:sp>
        <p:nvSpPr>
          <p:cNvPr id="20" name="Rectangle: Rounded Corners 19">
            <a:extLst>
              <a:ext uri="{FF2B5EF4-FFF2-40B4-BE49-F238E27FC236}">
                <a16:creationId xmlns:a16="http://schemas.microsoft.com/office/drawing/2014/main" id="{AD99BE50-2101-4959-B474-D6AD9A7BAB80}"/>
              </a:ext>
            </a:extLst>
          </p:cNvPr>
          <p:cNvSpPr/>
          <p:nvPr/>
        </p:nvSpPr>
        <p:spPr>
          <a:xfrm>
            <a:off x="8485104" y="1165617"/>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1">
                  <a:extLst>
                    <a:ext uri="{A12FA001-AC4F-418D-AE19-62706E023703}">
                      <ahyp:hlinkClr xmlns="" xmlns:ahyp="http://schemas.microsoft.com/office/drawing/2018/hyperlinkcolor" val="tx"/>
                    </a:ext>
                  </a:extLst>
                </a:hlinkClick>
              </a:rPr>
              <a:t>ASSISTANT DIRECTOR, Global Economic Governance Initiative, Global Development Policy Center</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2234</a:t>
            </a:r>
          </a:p>
          <a:p>
            <a:r>
              <a:rPr lang="en-US" b="1" dirty="0">
                <a:solidFill>
                  <a:schemeClr val="bg2">
                    <a:lumMod val="50000"/>
                  </a:schemeClr>
                </a:solidFill>
              </a:rPr>
              <a:t>Contact :  William Kring </a:t>
            </a:r>
            <a:r>
              <a:rPr lang="en-US" dirty="0">
                <a:solidFill>
                  <a:srgbClr val="0070C0"/>
                </a:solidFill>
                <a:hlinkClick r:id="rId12">
                  <a:extLst>
                    <a:ext uri="{A12FA001-AC4F-418D-AE19-62706E023703}">
                      <ahyp:hlinkClr xmlns="" xmlns:ahyp="http://schemas.microsoft.com/office/drawing/2018/hyperlinkcolor" val="tx"/>
                    </a:ext>
                  </a:extLst>
                </a:hlinkClick>
              </a:rPr>
              <a:t>wkring@bu.edu</a:t>
            </a:r>
            <a:endParaRPr lang="en-US" dirty="0">
              <a:solidFill>
                <a:srgbClr val="0070C0"/>
              </a:solidFill>
            </a:endParaRPr>
          </a:p>
          <a:p>
            <a:pPr algn="ctr"/>
            <a:endParaRPr lang="en-US" dirty="0"/>
          </a:p>
        </p:txBody>
      </p:sp>
      <p:sp>
        <p:nvSpPr>
          <p:cNvPr id="13" name="Rectangle: Rounded Corners 12">
            <a:extLst>
              <a:ext uri="{FF2B5EF4-FFF2-40B4-BE49-F238E27FC236}">
                <a16:creationId xmlns:a16="http://schemas.microsoft.com/office/drawing/2014/main" id="{9EE4D0ED-9C66-4B90-9421-7F7B78852E7F}"/>
              </a:ext>
            </a:extLst>
          </p:cNvPr>
          <p:cNvSpPr/>
          <p:nvPr/>
        </p:nvSpPr>
        <p:spPr>
          <a:xfrm>
            <a:off x="5416950" y="3429000"/>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3">
                  <a:extLst>
                    <a:ext uri="{A12FA001-AC4F-418D-AE19-62706E023703}">
                      <ahyp:hlinkClr xmlns="" xmlns:ahyp="http://schemas.microsoft.com/office/drawing/2018/hyperlinkcolor" val="tx"/>
                    </a:ext>
                  </a:extLst>
                </a:hlinkClick>
              </a:rPr>
              <a:t>DIRECTOR OF RESEARCH,Wheelock College of Education and Human Development</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2226</a:t>
            </a:r>
          </a:p>
          <a:p>
            <a:r>
              <a:rPr lang="en-US" b="1" dirty="0">
                <a:solidFill>
                  <a:schemeClr val="bg2">
                    <a:lumMod val="50000"/>
                  </a:schemeClr>
                </a:solidFill>
              </a:rPr>
              <a:t>Contact : Angela Coletta-Acevedo </a:t>
            </a:r>
            <a:r>
              <a:rPr lang="en-US" dirty="0">
                <a:solidFill>
                  <a:srgbClr val="0070C0"/>
                </a:solidFill>
                <a:hlinkClick r:id="rId14">
                  <a:extLst>
                    <a:ext uri="{A12FA001-AC4F-418D-AE19-62706E023703}">
                      <ahyp:hlinkClr xmlns="" xmlns:ahyp="http://schemas.microsoft.com/office/drawing/2018/hyperlinkcolor" val="tx"/>
                    </a:ext>
                  </a:extLst>
                </a:hlinkClick>
              </a:rPr>
              <a:t>acoletta@bu.edu</a:t>
            </a:r>
            <a:endParaRPr lang="en-US" dirty="0">
              <a:solidFill>
                <a:srgbClr val="0070C0"/>
              </a:solidFill>
            </a:endParaRPr>
          </a:p>
          <a:p>
            <a:pPr algn="ctr"/>
            <a:endParaRPr lang="en-US" dirty="0"/>
          </a:p>
        </p:txBody>
      </p:sp>
      <p:sp>
        <p:nvSpPr>
          <p:cNvPr id="18" name="Rectangle: Rounded Corners 17">
            <a:extLst>
              <a:ext uri="{FF2B5EF4-FFF2-40B4-BE49-F238E27FC236}">
                <a16:creationId xmlns:a16="http://schemas.microsoft.com/office/drawing/2014/main" id="{4E00CEEA-47CD-418E-A894-FB2271E12393}"/>
              </a:ext>
            </a:extLst>
          </p:cNvPr>
          <p:cNvSpPr/>
          <p:nvPr/>
        </p:nvSpPr>
        <p:spPr>
          <a:xfrm>
            <a:off x="8485104" y="3376386"/>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5">
                  <a:extLst>
                    <a:ext uri="{A12FA001-AC4F-418D-AE19-62706E023703}">
                      <ahyp:hlinkClr xmlns="" xmlns:ahyp="http://schemas.microsoft.com/office/drawing/2018/hyperlinkcolor" val="tx"/>
                    </a:ext>
                  </a:extLst>
                </a:hlinkClick>
              </a:rPr>
              <a:t>ASSISTANT DIRECTOR,Center for Excellence in Teaching, BU Hub</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1490</a:t>
            </a:r>
          </a:p>
          <a:p>
            <a:r>
              <a:rPr lang="en-US" b="1" dirty="0">
                <a:solidFill>
                  <a:schemeClr val="bg2">
                    <a:lumMod val="50000"/>
                  </a:schemeClr>
                </a:solidFill>
              </a:rPr>
              <a:t>Contact </a:t>
            </a:r>
            <a:r>
              <a:rPr lang="en-US" b="1" dirty="0">
                <a:solidFill>
                  <a:srgbClr val="002060"/>
                </a:solidFill>
              </a:rPr>
              <a:t>:  Jean Otsuki</a:t>
            </a:r>
            <a:r>
              <a:rPr lang="en-US" dirty="0">
                <a:solidFill>
                  <a:srgbClr val="002060"/>
                </a:solidFill>
              </a:rPr>
              <a:t>   </a:t>
            </a:r>
          </a:p>
          <a:p>
            <a:r>
              <a:rPr lang="en-US" dirty="0">
                <a:solidFill>
                  <a:srgbClr val="0070C0"/>
                </a:solidFill>
                <a:hlinkClick r:id="rId16">
                  <a:extLst>
                    <a:ext uri="{A12FA001-AC4F-418D-AE19-62706E023703}">
                      <ahyp:hlinkClr xmlns="" xmlns:ahyp="http://schemas.microsoft.com/office/drawing/2018/hyperlinkcolor" val="tx"/>
                    </a:ext>
                  </a:extLst>
                </a:hlinkClick>
              </a:rPr>
              <a:t>jotsuki@</a:t>
            </a:r>
            <a:r>
              <a:rPr lang="en-US" b="1" dirty="0">
                <a:solidFill>
                  <a:srgbClr val="0070C0"/>
                </a:solidFill>
                <a:hlinkClick r:id="rId16">
                  <a:extLst>
                    <a:ext uri="{A12FA001-AC4F-418D-AE19-62706E023703}">
                      <ahyp:hlinkClr xmlns="" xmlns:ahyp="http://schemas.microsoft.com/office/drawing/2018/hyperlinkcolor" val="tx"/>
                    </a:ext>
                  </a:extLst>
                </a:hlinkClick>
              </a:rPr>
              <a:t>bu</a:t>
            </a:r>
            <a:r>
              <a:rPr lang="en-US" dirty="0">
                <a:solidFill>
                  <a:srgbClr val="0070C0"/>
                </a:solidFill>
                <a:hlinkClick r:id="rId16">
                  <a:extLst>
                    <a:ext uri="{A12FA001-AC4F-418D-AE19-62706E023703}">
                      <ahyp:hlinkClr xmlns="" xmlns:ahyp="http://schemas.microsoft.com/office/drawing/2018/hyperlinkcolor" val="tx"/>
                    </a:ext>
                  </a:extLst>
                </a:hlinkClick>
              </a:rPr>
              <a:t>.edu</a:t>
            </a:r>
            <a:r>
              <a:rPr lang="en-US" dirty="0">
                <a:solidFill>
                  <a:srgbClr val="0070C0"/>
                </a:solidFill>
              </a:rPr>
              <a:t>  </a:t>
            </a:r>
          </a:p>
        </p:txBody>
      </p:sp>
    </p:spTree>
    <p:extLst>
      <p:ext uri="{BB962C8B-B14F-4D97-AF65-F5344CB8AC3E}">
        <p14:creationId xmlns:p14="http://schemas.microsoft.com/office/powerpoint/2010/main" val="2374820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24" name="TextBox 23">
            <a:extLst>
              <a:ext uri="{FF2B5EF4-FFF2-40B4-BE49-F238E27FC236}">
                <a16:creationId xmlns:a16="http://schemas.microsoft.com/office/drawing/2014/main" id="{AA9CB9EB-7C36-4610-89D7-DAA04FB91179}"/>
              </a:ext>
            </a:extLst>
          </p:cNvPr>
          <p:cNvSpPr txBox="1"/>
          <p:nvPr/>
        </p:nvSpPr>
        <p:spPr>
          <a:xfrm>
            <a:off x="246001" y="136520"/>
            <a:ext cx="9231631" cy="861774"/>
          </a:xfrm>
          <a:prstGeom prst="rect">
            <a:avLst/>
          </a:prstGeom>
          <a:noFill/>
        </p:spPr>
        <p:txBody>
          <a:bodyPr wrap="square" rtlCol="0">
            <a:spAutoFit/>
          </a:bodyPr>
          <a:lstStyle/>
          <a:p>
            <a:r>
              <a:rPr lang="en-US" sz="5000" b="1" dirty="0">
                <a:solidFill>
                  <a:srgbClr val="C00000"/>
                </a:solidFill>
              </a:rPr>
              <a:t>Job</a:t>
            </a:r>
            <a:r>
              <a:rPr lang="en-US" sz="5000" b="1" dirty="0">
                <a:solidFill>
                  <a:schemeClr val="bg2">
                    <a:lumMod val="60000"/>
                    <a:lumOff val="40000"/>
                  </a:schemeClr>
                </a:solidFill>
              </a:rPr>
              <a:t> </a:t>
            </a:r>
            <a:r>
              <a:rPr lang="en-US" sz="5000" b="1" dirty="0">
                <a:solidFill>
                  <a:srgbClr val="C00000"/>
                </a:solidFill>
              </a:rPr>
              <a:t>Postings </a:t>
            </a:r>
            <a:r>
              <a:rPr lang="en-US" sz="2400" b="1" dirty="0">
                <a:solidFill>
                  <a:schemeClr val="tx1"/>
                </a:solidFill>
              </a:rPr>
              <a:t>…</a:t>
            </a:r>
            <a:r>
              <a:rPr lang="en-US" sz="2400" dirty="0">
                <a:latin typeface="Cavolini" panose="020B0502040204020203" pitchFamily="66" charset="0"/>
                <a:cs typeface="Cavolini" panose="020B0502040204020203" pitchFamily="66" charset="0"/>
              </a:rPr>
              <a:t>Continued</a:t>
            </a:r>
            <a:r>
              <a:rPr lang="en-US" sz="2400" i="1" dirty="0">
                <a:solidFill>
                  <a:schemeClr val="bg2">
                    <a:lumMod val="60000"/>
                    <a:lumOff val="40000"/>
                  </a:schemeClr>
                </a:solidFill>
                <a:latin typeface="Cavolini" panose="020B0502040204020203" pitchFamily="66" charset="0"/>
                <a:cs typeface="Cavolini" panose="020B0502040204020203" pitchFamily="66" charset="0"/>
              </a:rPr>
              <a:t> </a:t>
            </a:r>
          </a:p>
        </p:txBody>
      </p:sp>
      <p:sp>
        <p:nvSpPr>
          <p:cNvPr id="20" name="Rectangle: Rounded Corners 19">
            <a:extLst>
              <a:ext uri="{FF2B5EF4-FFF2-40B4-BE49-F238E27FC236}">
                <a16:creationId xmlns:a16="http://schemas.microsoft.com/office/drawing/2014/main" id="{AD99BE50-2101-4959-B474-D6AD9A7BAB80}"/>
              </a:ext>
            </a:extLst>
          </p:cNvPr>
          <p:cNvSpPr/>
          <p:nvPr/>
        </p:nvSpPr>
        <p:spPr>
          <a:xfrm>
            <a:off x="7988644" y="1210057"/>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4">
                  <a:extLst>
                    <a:ext uri="{A12FA001-AC4F-418D-AE19-62706E023703}">
                      <ahyp:hlinkClr xmlns="" xmlns:ahyp="http://schemas.microsoft.com/office/drawing/2018/hyperlinkcolor" val="tx"/>
                    </a:ext>
                  </a:extLst>
                </a:hlinkClick>
              </a:rPr>
              <a:t>PROJECT MANAGER III,IS&amp;T Project Management</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6325</a:t>
            </a:r>
          </a:p>
          <a:p>
            <a:r>
              <a:rPr lang="en-US" b="1" dirty="0">
                <a:solidFill>
                  <a:schemeClr val="bg2">
                    <a:lumMod val="50000"/>
                  </a:schemeClr>
                </a:solidFill>
              </a:rPr>
              <a:t>Contact :  </a:t>
            </a:r>
            <a:r>
              <a:rPr lang="en-US" b="1" dirty="0">
                <a:solidFill>
                  <a:schemeClr val="tx1">
                    <a:lumMod val="95000"/>
                    <a:lumOff val="5000"/>
                  </a:schemeClr>
                </a:solidFill>
              </a:rPr>
              <a:t>Wayne Gilmore   </a:t>
            </a:r>
            <a:r>
              <a:rPr lang="en-US" dirty="0">
                <a:solidFill>
                  <a:srgbClr val="0070C0"/>
                </a:solidFill>
                <a:hlinkClick r:id="rId5">
                  <a:extLst>
                    <a:ext uri="{A12FA001-AC4F-418D-AE19-62706E023703}">
                      <ahyp:hlinkClr xmlns="" xmlns:ahyp="http://schemas.microsoft.com/office/drawing/2018/hyperlinkcolor" val="tx"/>
                    </a:ext>
                  </a:extLst>
                </a:hlinkClick>
              </a:rPr>
              <a:t>waygil@bu.edu</a:t>
            </a:r>
            <a:r>
              <a:rPr lang="en-US" dirty="0">
                <a:solidFill>
                  <a:srgbClr val="0070C0"/>
                </a:solidFill>
              </a:rPr>
              <a:t> </a:t>
            </a:r>
          </a:p>
        </p:txBody>
      </p:sp>
      <p:sp>
        <p:nvSpPr>
          <p:cNvPr id="13" name="Rectangle: Rounded Corners 12">
            <a:extLst>
              <a:ext uri="{FF2B5EF4-FFF2-40B4-BE49-F238E27FC236}">
                <a16:creationId xmlns:a16="http://schemas.microsoft.com/office/drawing/2014/main" id="{6B7E1276-E47A-4134-9E7E-99538A1E2835}"/>
              </a:ext>
            </a:extLst>
          </p:cNvPr>
          <p:cNvSpPr/>
          <p:nvPr/>
        </p:nvSpPr>
        <p:spPr>
          <a:xfrm>
            <a:off x="1734988" y="1221509"/>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70C0"/>
              </a:solidFill>
              <a:hlinkClick r:id="rId6">
                <a:extLst>
                  <a:ext uri="{A12FA001-AC4F-418D-AE19-62706E023703}">
                    <ahyp:hlinkClr xmlns="" xmlns:ahyp="http://schemas.microsoft.com/office/drawing/2018/hyperlinkcolor" val="tx"/>
                  </a:ext>
                </a:extLst>
              </a:hlinkClick>
            </a:endParaRPr>
          </a:p>
          <a:p>
            <a:pPr algn="ctr"/>
            <a:r>
              <a:rPr lang="en-US" b="1" dirty="0">
                <a:solidFill>
                  <a:srgbClr val="0070C0"/>
                </a:solidFill>
                <a:hlinkClick r:id="rId6">
                  <a:extLst>
                    <a:ext uri="{A12FA001-AC4F-418D-AE19-62706E023703}">
                      <ahyp:hlinkClr xmlns="" xmlns:ahyp="http://schemas.microsoft.com/office/drawing/2018/hyperlinkcolor" val="tx"/>
                    </a:ext>
                  </a:extLst>
                </a:hlinkClick>
              </a:rPr>
              <a:t>PROGRAM DIRECTOR,Wheelock College of Education and Human Development</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2207</a:t>
            </a:r>
          </a:p>
          <a:p>
            <a:r>
              <a:rPr lang="en-US" b="1" dirty="0">
                <a:solidFill>
                  <a:schemeClr val="bg2">
                    <a:lumMod val="50000"/>
                  </a:schemeClr>
                </a:solidFill>
              </a:rPr>
              <a:t>Contact:  Angela Coletta-Acevedo </a:t>
            </a:r>
            <a:r>
              <a:rPr lang="en-US" dirty="0">
                <a:solidFill>
                  <a:srgbClr val="0070C0"/>
                </a:solidFill>
                <a:hlinkClick r:id="rId7">
                  <a:extLst>
                    <a:ext uri="{A12FA001-AC4F-418D-AE19-62706E023703}">
                      <ahyp:hlinkClr xmlns="" xmlns:ahyp="http://schemas.microsoft.com/office/drawing/2018/hyperlinkcolor" val="tx"/>
                    </a:ext>
                  </a:extLst>
                </a:hlinkClick>
              </a:rPr>
              <a:t>acoletta@bu.edu</a:t>
            </a:r>
            <a:endParaRPr lang="en-US" dirty="0">
              <a:solidFill>
                <a:srgbClr val="0070C0"/>
              </a:solidFill>
            </a:endParaRPr>
          </a:p>
          <a:p>
            <a:endParaRPr lang="en-US" b="1" dirty="0">
              <a:solidFill>
                <a:schemeClr val="tx1"/>
              </a:solidFill>
            </a:endParaRPr>
          </a:p>
          <a:p>
            <a:endParaRPr lang="en-US" dirty="0"/>
          </a:p>
        </p:txBody>
      </p:sp>
      <p:sp>
        <p:nvSpPr>
          <p:cNvPr id="18" name="Rectangle: Rounded Corners 17">
            <a:extLst>
              <a:ext uri="{FF2B5EF4-FFF2-40B4-BE49-F238E27FC236}">
                <a16:creationId xmlns:a16="http://schemas.microsoft.com/office/drawing/2014/main" id="{DA3950BD-B66E-47C6-A204-4A6FA96A2700}"/>
              </a:ext>
            </a:extLst>
          </p:cNvPr>
          <p:cNvSpPr/>
          <p:nvPr/>
        </p:nvSpPr>
        <p:spPr>
          <a:xfrm>
            <a:off x="4861816" y="1210057"/>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8">
                  <a:extLst>
                    <a:ext uri="{A12FA001-AC4F-418D-AE19-62706E023703}">
                      <ahyp:hlinkClr xmlns="" xmlns:ahyp="http://schemas.microsoft.com/office/drawing/2018/hyperlinkcolor" val="tx"/>
                    </a:ext>
                  </a:extLst>
                </a:hlinkClick>
              </a:rPr>
              <a:t>ASSOCIATE, OFFICE OF PROPOSAL DEVELOPMENT, School of Medicine, Dean's Office</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1339</a:t>
            </a:r>
          </a:p>
          <a:p>
            <a:r>
              <a:rPr lang="en-US" b="1" dirty="0">
                <a:solidFill>
                  <a:schemeClr val="bg2">
                    <a:lumMod val="50000"/>
                  </a:schemeClr>
                </a:solidFill>
              </a:rPr>
              <a:t>Contact :  Julia Huntsman </a:t>
            </a:r>
            <a:r>
              <a:rPr lang="en-US" dirty="0">
                <a:solidFill>
                  <a:srgbClr val="0070C0"/>
                </a:solidFill>
                <a:hlinkClick r:id="rId9">
                  <a:extLst>
                    <a:ext uri="{A12FA001-AC4F-418D-AE19-62706E023703}">
                      <ahyp:hlinkClr xmlns="" xmlns:ahyp="http://schemas.microsoft.com/office/drawing/2018/hyperlinkcolor" val="tx"/>
                    </a:ext>
                  </a:extLst>
                </a:hlinkClick>
              </a:rPr>
              <a:t>jhunts@bu.edu</a:t>
            </a:r>
            <a:r>
              <a:rPr lang="en-US" dirty="0">
                <a:solidFill>
                  <a:srgbClr val="0070C0"/>
                </a:solidFill>
              </a:rPr>
              <a:t> </a:t>
            </a:r>
          </a:p>
        </p:txBody>
      </p:sp>
      <p:sp>
        <p:nvSpPr>
          <p:cNvPr id="9" name="Rectangle: Rounded Corners 8">
            <a:extLst>
              <a:ext uri="{FF2B5EF4-FFF2-40B4-BE49-F238E27FC236}">
                <a16:creationId xmlns:a16="http://schemas.microsoft.com/office/drawing/2014/main" id="{66C089C0-A3CD-4CD6-A4A4-648F9A5EA61D}"/>
              </a:ext>
            </a:extLst>
          </p:cNvPr>
          <p:cNvSpPr/>
          <p:nvPr/>
        </p:nvSpPr>
        <p:spPr>
          <a:xfrm>
            <a:off x="1761973" y="3447535"/>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0">
                  <a:extLst>
                    <a:ext uri="{A12FA001-AC4F-418D-AE19-62706E023703}">
                      <ahyp:hlinkClr xmlns="" xmlns:ahyp="http://schemas.microsoft.com/office/drawing/2018/hyperlinkcolor" val="tx"/>
                    </a:ext>
                  </a:extLst>
                </a:hlinkClick>
              </a:rPr>
              <a:t>GRANT MANAGER,MED School of Medicine, Framingham Heart Study</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Code:8639</a:t>
            </a:r>
          </a:p>
          <a:p>
            <a:r>
              <a:rPr lang="en-US" b="1" dirty="0">
                <a:solidFill>
                  <a:schemeClr val="bg2">
                    <a:lumMod val="50000"/>
                  </a:schemeClr>
                </a:solidFill>
              </a:rPr>
              <a:t>Contact :   Nick </a:t>
            </a:r>
            <a:r>
              <a:rPr lang="en-US" b="1" dirty="0" err="1">
                <a:solidFill>
                  <a:schemeClr val="bg2">
                    <a:lumMod val="50000"/>
                  </a:schemeClr>
                </a:solidFill>
              </a:rPr>
              <a:t>DiPerso</a:t>
            </a:r>
            <a:r>
              <a:rPr lang="en-US" b="1" dirty="0">
                <a:solidFill>
                  <a:schemeClr val="bg2">
                    <a:lumMod val="50000"/>
                  </a:schemeClr>
                </a:solidFill>
              </a:rPr>
              <a:t> </a:t>
            </a:r>
            <a:r>
              <a:rPr lang="en-US" dirty="0">
                <a:solidFill>
                  <a:srgbClr val="0070C0"/>
                </a:solidFill>
                <a:hlinkClick r:id="rId11">
                  <a:extLst>
                    <a:ext uri="{A12FA001-AC4F-418D-AE19-62706E023703}">
                      <ahyp:hlinkClr xmlns="" xmlns:ahyp="http://schemas.microsoft.com/office/drawing/2018/hyperlinkcolor" val="tx"/>
                    </a:ext>
                  </a:extLst>
                </a:hlinkClick>
              </a:rPr>
              <a:t>dipersio@bu.edu</a:t>
            </a:r>
            <a:endParaRPr lang="en-US" dirty="0">
              <a:solidFill>
                <a:srgbClr val="0070C0"/>
              </a:solidFill>
            </a:endParaRPr>
          </a:p>
        </p:txBody>
      </p:sp>
      <p:sp>
        <p:nvSpPr>
          <p:cNvPr id="10" name="Rectangle: Rounded Corners 9">
            <a:extLst>
              <a:ext uri="{FF2B5EF4-FFF2-40B4-BE49-F238E27FC236}">
                <a16:creationId xmlns:a16="http://schemas.microsoft.com/office/drawing/2014/main" id="{E9337708-1DB8-4947-9BA8-18C06A4CB04D}"/>
              </a:ext>
            </a:extLst>
          </p:cNvPr>
          <p:cNvSpPr/>
          <p:nvPr/>
        </p:nvSpPr>
        <p:spPr>
          <a:xfrm>
            <a:off x="4875308" y="3429000"/>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2">
                  <a:extLst>
                    <a:ext uri="{A12FA001-AC4F-418D-AE19-62706E023703}">
                      <ahyp:hlinkClr xmlns="" xmlns:ahyp="http://schemas.microsoft.com/office/drawing/2018/hyperlinkcolor" val="tx"/>
                    </a:ext>
                  </a:extLst>
                </a:hlinkClick>
              </a:rPr>
              <a:t>RESEARCH PROJECT MANAGER, Dept. Health Policy/Health </a:t>
            </a:r>
            <a:r>
              <a:rPr lang="en-US" b="1" dirty="0" err="1">
                <a:solidFill>
                  <a:srgbClr val="0070C0"/>
                </a:solidFill>
                <a:hlinkClick r:id="rId12">
                  <a:extLst>
                    <a:ext uri="{A12FA001-AC4F-418D-AE19-62706E023703}">
                      <ahyp:hlinkClr xmlns="" xmlns:ahyp="http://schemas.microsoft.com/office/drawing/2018/hyperlinkcolor" val="tx"/>
                    </a:ext>
                  </a:extLst>
                </a:hlinkClick>
              </a:rPr>
              <a:t>Svcs</a:t>
            </a:r>
            <a:r>
              <a:rPr lang="en-US" b="1" dirty="0">
                <a:solidFill>
                  <a:srgbClr val="0070C0"/>
                </a:solidFill>
                <a:hlinkClick r:id="rId12">
                  <a:extLst>
                    <a:ext uri="{A12FA001-AC4F-418D-AE19-62706E023703}">
                      <ahyp:hlinkClr xmlns="" xmlns:ahyp="http://schemas.microsoft.com/office/drawing/2018/hyperlinkcolor" val="tx"/>
                    </a:ext>
                  </a:extLst>
                </a:hlinkClick>
              </a:rPr>
              <a:t> Research</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a:t>
            </a:r>
            <a:r>
              <a:rPr lang="en-US" b="1" dirty="0">
                <a:solidFill>
                  <a:schemeClr val="tx1"/>
                </a:solidFill>
              </a:rPr>
              <a:t>1277</a:t>
            </a:r>
          </a:p>
          <a:p>
            <a:r>
              <a:rPr lang="en-US" b="1" dirty="0">
                <a:solidFill>
                  <a:schemeClr val="bg2">
                    <a:lumMod val="50000"/>
                  </a:schemeClr>
                </a:solidFill>
              </a:rPr>
              <a:t>Contact :  </a:t>
            </a:r>
            <a:r>
              <a:rPr lang="en-US" b="1" dirty="0">
                <a:solidFill>
                  <a:schemeClr val="tx1">
                    <a:lumMod val="95000"/>
                    <a:lumOff val="5000"/>
                  </a:schemeClr>
                </a:solidFill>
              </a:rPr>
              <a:t> Patrick </a:t>
            </a:r>
            <a:r>
              <a:rPr lang="en-US" b="1" dirty="0" err="1">
                <a:solidFill>
                  <a:schemeClr val="tx1">
                    <a:lumMod val="95000"/>
                    <a:lumOff val="5000"/>
                  </a:schemeClr>
                </a:solidFill>
              </a:rPr>
              <a:t>Decoste</a:t>
            </a:r>
            <a:endParaRPr lang="en-US" b="1" dirty="0">
              <a:solidFill>
                <a:schemeClr val="tx1">
                  <a:lumMod val="95000"/>
                  <a:lumOff val="5000"/>
                </a:schemeClr>
              </a:solidFill>
            </a:endParaRPr>
          </a:p>
          <a:p>
            <a:r>
              <a:rPr lang="en-US" dirty="0">
                <a:solidFill>
                  <a:srgbClr val="0070C0"/>
                </a:solidFill>
                <a:hlinkClick r:id="rId13">
                  <a:extLst>
                    <a:ext uri="{A12FA001-AC4F-418D-AE19-62706E023703}">
                      <ahyp:hlinkClr xmlns="" xmlns:ahyp="http://schemas.microsoft.com/office/drawing/2018/hyperlinkcolor" val="tx"/>
                    </a:ext>
                  </a:extLst>
                </a:hlinkClick>
              </a:rPr>
              <a:t>pdecoste@bu.edu</a:t>
            </a:r>
            <a:endParaRPr lang="en-US" b="1" dirty="0">
              <a:solidFill>
                <a:srgbClr val="0070C0"/>
              </a:solidFill>
            </a:endParaRPr>
          </a:p>
        </p:txBody>
      </p:sp>
      <p:sp>
        <p:nvSpPr>
          <p:cNvPr id="11" name="Rectangle: Rounded Corners 10">
            <a:extLst>
              <a:ext uri="{FF2B5EF4-FFF2-40B4-BE49-F238E27FC236}">
                <a16:creationId xmlns:a16="http://schemas.microsoft.com/office/drawing/2014/main" id="{2711B99B-E7C4-44FC-BD3E-3D3DC352CD9F}"/>
              </a:ext>
            </a:extLst>
          </p:cNvPr>
          <p:cNvSpPr/>
          <p:nvPr/>
        </p:nvSpPr>
        <p:spPr>
          <a:xfrm>
            <a:off x="7988644" y="3447535"/>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hlinkClick r:id="rId14">
                  <a:extLst>
                    <a:ext uri="{A12FA001-AC4F-418D-AE19-62706E023703}">
                      <ahyp:hlinkClr xmlns="" xmlns:ahyp="http://schemas.microsoft.com/office/drawing/2018/hyperlinkcolor" val="tx"/>
                    </a:ext>
                  </a:extLst>
                </a:hlinkClick>
              </a:rPr>
              <a:t>GRANTS </a:t>
            </a:r>
            <a:r>
              <a:rPr lang="en-US" b="1" dirty="0" err="1">
                <a:solidFill>
                  <a:srgbClr val="0070C0"/>
                </a:solidFill>
                <a:hlinkClick r:id="rId14">
                  <a:extLst>
                    <a:ext uri="{A12FA001-AC4F-418D-AE19-62706E023703}">
                      <ahyp:hlinkClr xmlns="" xmlns:ahyp="http://schemas.microsoft.com/office/drawing/2018/hyperlinkcolor" val="tx"/>
                    </a:ext>
                  </a:extLst>
                </a:hlinkClick>
              </a:rPr>
              <a:t>ADMINISTRATOR,Wheelock</a:t>
            </a:r>
            <a:r>
              <a:rPr lang="en-US" b="1" dirty="0">
                <a:solidFill>
                  <a:srgbClr val="0070C0"/>
                </a:solidFill>
                <a:hlinkClick r:id="rId14">
                  <a:extLst>
                    <a:ext uri="{A12FA001-AC4F-418D-AE19-62706E023703}">
                      <ahyp:hlinkClr xmlns="" xmlns:ahyp="http://schemas.microsoft.com/office/drawing/2018/hyperlinkcolor" val="tx"/>
                    </a:ext>
                  </a:extLst>
                </a:hlinkClick>
              </a:rPr>
              <a:t> College of Education and Human Development</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a:t>
            </a:r>
            <a:r>
              <a:rPr lang="en-US" b="1" dirty="0">
                <a:solidFill>
                  <a:schemeClr val="tx1"/>
                </a:solidFill>
              </a:rPr>
              <a:t>2575</a:t>
            </a:r>
          </a:p>
          <a:p>
            <a:r>
              <a:rPr lang="en-US" b="1" dirty="0">
                <a:solidFill>
                  <a:schemeClr val="bg2">
                    <a:lumMod val="50000"/>
                  </a:schemeClr>
                </a:solidFill>
              </a:rPr>
              <a:t>Contact :  </a:t>
            </a:r>
            <a:r>
              <a:rPr lang="en-US" b="1" dirty="0">
                <a:solidFill>
                  <a:schemeClr val="tx1">
                    <a:lumMod val="95000"/>
                    <a:lumOff val="5000"/>
                  </a:schemeClr>
                </a:solidFill>
              </a:rPr>
              <a:t>  </a:t>
            </a:r>
            <a:r>
              <a:rPr lang="en-US" b="1" dirty="0">
                <a:solidFill>
                  <a:schemeClr val="tx1"/>
                </a:solidFill>
              </a:rPr>
              <a:t>Amie Grills  </a:t>
            </a:r>
            <a:r>
              <a:rPr lang="en-US" dirty="0">
                <a:solidFill>
                  <a:srgbClr val="0070C0"/>
                </a:solidFill>
              </a:rPr>
              <a:t> </a:t>
            </a:r>
            <a:r>
              <a:rPr lang="en-US" u="sng" dirty="0">
                <a:solidFill>
                  <a:srgbClr val="0070C0"/>
                </a:solidFill>
                <a:hlinkClick r:id="rId15">
                  <a:extLst>
                    <a:ext uri="{A12FA001-AC4F-418D-AE19-62706E023703}">
                      <ahyp:hlinkClr xmlns="" xmlns:ahyp="http://schemas.microsoft.com/office/drawing/2018/hyperlinkcolor" val="tx"/>
                    </a:ext>
                  </a:extLst>
                </a:hlinkClick>
              </a:rPr>
              <a:t>agrills@bu.edu</a:t>
            </a:r>
            <a:r>
              <a:rPr lang="en-US" dirty="0">
                <a:solidFill>
                  <a:srgbClr val="0070C0"/>
                </a:solidFill>
              </a:rPr>
              <a:t> </a:t>
            </a:r>
            <a:endParaRPr lang="en-US" b="1" dirty="0">
              <a:solidFill>
                <a:srgbClr val="0070C0"/>
              </a:solidFill>
            </a:endParaRPr>
          </a:p>
        </p:txBody>
      </p:sp>
    </p:spTree>
    <p:extLst>
      <p:ext uri="{BB962C8B-B14F-4D97-AF65-F5344CB8AC3E}">
        <p14:creationId xmlns:p14="http://schemas.microsoft.com/office/powerpoint/2010/main" val="336290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24" name="TextBox 23">
            <a:extLst>
              <a:ext uri="{FF2B5EF4-FFF2-40B4-BE49-F238E27FC236}">
                <a16:creationId xmlns:a16="http://schemas.microsoft.com/office/drawing/2014/main" id="{AA9CB9EB-7C36-4610-89D7-DAA04FB91179}"/>
              </a:ext>
            </a:extLst>
          </p:cNvPr>
          <p:cNvSpPr txBox="1"/>
          <p:nvPr/>
        </p:nvSpPr>
        <p:spPr>
          <a:xfrm>
            <a:off x="246001" y="136520"/>
            <a:ext cx="9231631" cy="861774"/>
          </a:xfrm>
          <a:prstGeom prst="rect">
            <a:avLst/>
          </a:prstGeom>
          <a:noFill/>
        </p:spPr>
        <p:txBody>
          <a:bodyPr wrap="square" rtlCol="0">
            <a:spAutoFit/>
          </a:bodyPr>
          <a:lstStyle/>
          <a:p>
            <a:r>
              <a:rPr lang="en-US" sz="5000" b="1" dirty="0">
                <a:solidFill>
                  <a:srgbClr val="C00000"/>
                </a:solidFill>
              </a:rPr>
              <a:t>Job</a:t>
            </a:r>
            <a:r>
              <a:rPr lang="en-US" sz="5000" b="1" dirty="0">
                <a:solidFill>
                  <a:schemeClr val="bg2">
                    <a:lumMod val="60000"/>
                    <a:lumOff val="40000"/>
                  </a:schemeClr>
                </a:solidFill>
              </a:rPr>
              <a:t> </a:t>
            </a:r>
            <a:r>
              <a:rPr lang="en-US" sz="5000" b="1" dirty="0">
                <a:solidFill>
                  <a:srgbClr val="C00000"/>
                </a:solidFill>
              </a:rPr>
              <a:t>Postings </a:t>
            </a:r>
            <a:r>
              <a:rPr lang="en-US" sz="2400" b="1" dirty="0">
                <a:solidFill>
                  <a:schemeClr val="tx1"/>
                </a:solidFill>
              </a:rPr>
              <a:t>…</a:t>
            </a:r>
            <a:r>
              <a:rPr lang="en-US" sz="2400" dirty="0">
                <a:latin typeface="Cavolini" panose="020B0502040204020203" pitchFamily="66" charset="0"/>
                <a:cs typeface="Cavolini" panose="020B0502040204020203" pitchFamily="66" charset="0"/>
              </a:rPr>
              <a:t>Continued</a:t>
            </a:r>
            <a:r>
              <a:rPr lang="en-US" sz="2400" i="1" dirty="0">
                <a:solidFill>
                  <a:schemeClr val="bg2">
                    <a:lumMod val="60000"/>
                    <a:lumOff val="40000"/>
                  </a:schemeClr>
                </a:solidFill>
                <a:latin typeface="Cavolini" panose="020B0502040204020203" pitchFamily="66" charset="0"/>
                <a:cs typeface="Cavolini" panose="020B0502040204020203" pitchFamily="66" charset="0"/>
              </a:rPr>
              <a:t> </a:t>
            </a:r>
          </a:p>
        </p:txBody>
      </p:sp>
      <p:sp>
        <p:nvSpPr>
          <p:cNvPr id="9" name="Rectangle: Rounded Corners 8">
            <a:extLst>
              <a:ext uri="{FF2B5EF4-FFF2-40B4-BE49-F238E27FC236}">
                <a16:creationId xmlns:a16="http://schemas.microsoft.com/office/drawing/2014/main" id="{B0BD2FD7-1098-44AB-B1FD-847E6571C50B}"/>
              </a:ext>
            </a:extLst>
          </p:cNvPr>
          <p:cNvSpPr/>
          <p:nvPr/>
        </p:nvSpPr>
        <p:spPr>
          <a:xfrm>
            <a:off x="1697917" y="1209152"/>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70C0"/>
              </a:solidFill>
              <a:hlinkClick r:id="rId4">
                <a:extLst>
                  <a:ext uri="{A12FA001-AC4F-418D-AE19-62706E023703}">
                    <ahyp:hlinkClr xmlns="" xmlns:ahyp="http://schemas.microsoft.com/office/drawing/2018/hyperlinkcolor" val="tx"/>
                  </a:ext>
                </a:extLst>
              </a:hlinkClick>
            </a:endParaRPr>
          </a:p>
          <a:p>
            <a:pPr algn="ctr"/>
            <a:r>
              <a:rPr lang="en-US" b="1" dirty="0">
                <a:solidFill>
                  <a:srgbClr val="0070C0"/>
                </a:solidFill>
                <a:hlinkClick r:id="rId5">
                  <a:extLst>
                    <a:ext uri="{A12FA001-AC4F-418D-AE19-62706E023703}">
                      <ahyp:hlinkClr xmlns="" xmlns:ahyp="http://schemas.microsoft.com/office/drawing/2018/hyperlinkcolor" val="tx"/>
                    </a:ext>
                  </a:extLst>
                </a:hlinkClick>
              </a:rPr>
              <a:t>RESEARCH ADMINISTRATOR, Post Award Financial Operations</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1536</a:t>
            </a:r>
          </a:p>
          <a:p>
            <a:r>
              <a:rPr lang="en-US" b="1" dirty="0">
                <a:solidFill>
                  <a:schemeClr val="bg2">
                    <a:lumMod val="50000"/>
                  </a:schemeClr>
                </a:solidFill>
              </a:rPr>
              <a:t>Contact:  Kathleen Pantaleon </a:t>
            </a:r>
            <a:r>
              <a:rPr lang="en-US" b="1" dirty="0">
                <a:solidFill>
                  <a:srgbClr val="0070C0"/>
                </a:solidFill>
                <a:hlinkClick r:id="rId6">
                  <a:extLst>
                    <a:ext uri="{A12FA001-AC4F-418D-AE19-62706E023703}">
                      <ahyp:hlinkClr xmlns="" xmlns:ahyp="http://schemas.microsoft.com/office/drawing/2018/hyperlinkcolor" val="tx"/>
                    </a:ext>
                  </a:extLst>
                </a:hlinkClick>
              </a:rPr>
              <a:t>kpantale@bu.edu</a:t>
            </a:r>
            <a:r>
              <a:rPr lang="en-US" b="1" dirty="0">
                <a:solidFill>
                  <a:srgbClr val="0070C0"/>
                </a:solidFill>
              </a:rPr>
              <a:t> </a:t>
            </a:r>
          </a:p>
          <a:p>
            <a:endParaRPr lang="en-US" dirty="0"/>
          </a:p>
        </p:txBody>
      </p:sp>
      <p:sp>
        <p:nvSpPr>
          <p:cNvPr id="10" name="Rectangle: Rounded Corners 9">
            <a:extLst>
              <a:ext uri="{FF2B5EF4-FFF2-40B4-BE49-F238E27FC236}">
                <a16:creationId xmlns:a16="http://schemas.microsoft.com/office/drawing/2014/main" id="{7DE6859F-DE43-464C-BE2A-0FB4B0C1C04C}"/>
              </a:ext>
            </a:extLst>
          </p:cNvPr>
          <p:cNvSpPr/>
          <p:nvPr/>
        </p:nvSpPr>
        <p:spPr>
          <a:xfrm>
            <a:off x="4861816" y="1209152"/>
            <a:ext cx="2977976" cy="2087398"/>
          </a:xfrm>
          <a:prstGeom prst="roundRect">
            <a:avLst/>
          </a:prstGeom>
          <a:solidFill>
            <a:srgbClr val="FBE4D5"/>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70C0"/>
              </a:solidFill>
              <a:hlinkClick r:id="rId4">
                <a:extLst>
                  <a:ext uri="{A12FA001-AC4F-418D-AE19-62706E023703}">
                    <ahyp:hlinkClr xmlns="" xmlns:ahyp="http://schemas.microsoft.com/office/drawing/2018/hyperlinkcolor" val="tx"/>
                  </a:ext>
                </a:extLst>
              </a:hlinkClick>
            </a:endParaRPr>
          </a:p>
          <a:p>
            <a:pPr algn="ctr"/>
            <a:r>
              <a:rPr lang="en-US" b="1" dirty="0">
                <a:solidFill>
                  <a:srgbClr val="0070C0"/>
                </a:solidFill>
                <a:hlinkClick r:id="rId7">
                  <a:extLst>
                    <a:ext uri="{A12FA001-AC4F-418D-AE19-62706E023703}">
                      <ahyp:hlinkClr xmlns="" xmlns:ahyp="http://schemas.microsoft.com/office/drawing/2018/hyperlinkcolor" val="tx"/>
                    </a:ext>
                  </a:extLst>
                </a:hlinkClick>
              </a:rPr>
              <a:t>DIRECTOR OF ADMINISTRATION, Faculty of Computing and Data Sciences, Office of the Provost</a:t>
            </a:r>
            <a:endParaRPr lang="en-US" b="1" dirty="0">
              <a:solidFill>
                <a:srgbClr val="0070C0"/>
              </a:solidFill>
            </a:endParaRPr>
          </a:p>
          <a:p>
            <a:pPr algn="ctr"/>
            <a:endParaRPr lang="en-US" b="1" dirty="0">
              <a:solidFill>
                <a:schemeClr val="bg2">
                  <a:lumMod val="50000"/>
                </a:schemeClr>
              </a:solidFill>
            </a:endParaRPr>
          </a:p>
          <a:p>
            <a:r>
              <a:rPr lang="en-US" b="1" dirty="0">
                <a:solidFill>
                  <a:schemeClr val="bg2">
                    <a:lumMod val="50000"/>
                  </a:schemeClr>
                </a:solidFill>
              </a:rPr>
              <a:t>Tracking Code:  2406</a:t>
            </a:r>
          </a:p>
          <a:p>
            <a:r>
              <a:rPr lang="en-US" b="1" dirty="0">
                <a:solidFill>
                  <a:schemeClr val="bg2">
                    <a:lumMod val="50000"/>
                  </a:schemeClr>
                </a:solidFill>
              </a:rPr>
              <a:t>Contact:  Laura Jenks  </a:t>
            </a:r>
            <a:r>
              <a:rPr lang="en-US" b="1" dirty="0">
                <a:solidFill>
                  <a:srgbClr val="0070C0"/>
                </a:solidFill>
                <a:hlinkClick r:id="rId8">
                  <a:extLst>
                    <a:ext uri="{A12FA001-AC4F-418D-AE19-62706E023703}">
                      <ahyp:hlinkClr xmlns="" xmlns:ahyp="http://schemas.microsoft.com/office/drawing/2018/hyperlinkcolor" val="tx"/>
                    </a:ext>
                  </a:extLst>
                </a:hlinkClick>
              </a:rPr>
              <a:t>ljenks@bu.edu</a:t>
            </a:r>
            <a:r>
              <a:rPr lang="en-US" b="1" dirty="0">
                <a:solidFill>
                  <a:srgbClr val="0070C0"/>
                </a:solidFill>
              </a:rPr>
              <a:t> </a:t>
            </a:r>
          </a:p>
          <a:p>
            <a:endParaRPr lang="en-US" dirty="0"/>
          </a:p>
        </p:txBody>
      </p:sp>
    </p:spTree>
    <p:extLst>
      <p:ext uri="{BB962C8B-B14F-4D97-AF65-F5344CB8AC3E}">
        <p14:creationId xmlns:p14="http://schemas.microsoft.com/office/powerpoint/2010/main" val="3296791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65E6CA-763A-4AE7-BD40-CD14D618A92C}"/>
              </a:ext>
            </a:extLst>
          </p:cNvPr>
          <p:cNvSpPr>
            <a:spLocks noGrp="1"/>
          </p:cNvSpPr>
          <p:nvPr>
            <p:ph type="body" idx="1"/>
          </p:nvPr>
        </p:nvSpPr>
        <p:spPr>
          <a:xfrm>
            <a:off x="734027" y="737605"/>
            <a:ext cx="10515599" cy="4351338"/>
          </a:xfrm>
        </p:spPr>
        <p:txBody>
          <a:bodyPr/>
          <a:lstStyle/>
          <a:p>
            <a:pPr marL="177800" indent="0" algn="ctr">
              <a:buNone/>
            </a:pPr>
            <a:endParaRPr lang="en-US" sz="4500" b="1" dirty="0"/>
          </a:p>
          <a:p>
            <a:pPr marL="177800" indent="0" algn="ctr">
              <a:buNone/>
            </a:pPr>
            <a:endParaRPr lang="en-US" sz="4500" b="1" dirty="0"/>
          </a:p>
          <a:p>
            <a:pPr marL="177800" indent="0" algn="ctr">
              <a:buNone/>
            </a:pPr>
            <a:r>
              <a:rPr lang="en-US" sz="4400" b="1" dirty="0"/>
              <a:t>Shared Services-Best Practices Update</a:t>
            </a:r>
          </a:p>
        </p:txBody>
      </p:sp>
      <p:sp>
        <p:nvSpPr>
          <p:cNvPr id="4" name="Slide Number Placeholder 3">
            <a:extLst>
              <a:ext uri="{FF2B5EF4-FFF2-40B4-BE49-F238E27FC236}">
                <a16:creationId xmlns:a16="http://schemas.microsoft.com/office/drawing/2014/main" id="{132380EE-2A55-4A86-BEFA-A46D3A509E00}"/>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FC3F2E5-12EC-431D-9159-A48586BD6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754181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838200" y="365130"/>
            <a:ext cx="10515599" cy="851110"/>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1000534" y="1216240"/>
            <a:ext cx="10678848" cy="4347242"/>
          </a:xfrm>
          <a:prstGeom prst="rect">
            <a:avLst/>
          </a:prstGeom>
          <a:noFill/>
          <a:ln>
            <a:noFill/>
          </a:ln>
        </p:spPr>
        <p:txBody>
          <a:bodyPr lIns="91425" tIns="45700" rIns="91425" bIns="45700" anchor="t" anchorCtr="0">
            <a:noAutofit/>
          </a:bodyPr>
          <a:lstStyle/>
          <a:p>
            <a:pPr marL="177800" indent="0">
              <a:buNone/>
            </a:pPr>
            <a:r>
              <a:rPr lang="en-US" dirty="0">
                <a:solidFill>
                  <a:schemeClr val="tx1"/>
                </a:solidFill>
              </a:rPr>
              <a:t>Best Practices to discuss today:</a:t>
            </a:r>
          </a:p>
          <a:p>
            <a:pPr lvl="1"/>
            <a:r>
              <a:rPr lang="en-US" dirty="0">
                <a:solidFill>
                  <a:schemeClr val="tx1"/>
                </a:solidFill>
              </a:rPr>
              <a:t> Large Proposal Guidance</a:t>
            </a:r>
          </a:p>
          <a:p>
            <a:pPr lvl="1"/>
            <a:r>
              <a:rPr lang="en-US" dirty="0">
                <a:solidFill>
                  <a:schemeClr val="tx1"/>
                </a:solidFill>
              </a:rPr>
              <a:t> Hiring Students</a:t>
            </a:r>
          </a:p>
          <a:p>
            <a:pPr lvl="1"/>
            <a:r>
              <a:rPr lang="en-US" dirty="0">
                <a:solidFill>
                  <a:schemeClr val="tx1"/>
                </a:solidFill>
              </a:rPr>
              <a:t> Hiring Staff</a:t>
            </a:r>
          </a:p>
          <a:p>
            <a:pPr lvl="1"/>
            <a:r>
              <a:rPr lang="en-US" dirty="0">
                <a:solidFill>
                  <a:schemeClr val="tx1"/>
                </a:solidFill>
              </a:rPr>
              <a:t> Outgoing Subawards</a:t>
            </a:r>
          </a:p>
          <a:p>
            <a:pPr lvl="1"/>
            <a:r>
              <a:rPr lang="en-US" dirty="0">
                <a:solidFill>
                  <a:schemeClr val="tx1"/>
                </a:solidFill>
              </a:rPr>
              <a:t> Subaward Invoicing &amp; Monitoring</a:t>
            </a:r>
          </a:p>
          <a:p>
            <a:pPr lvl="1"/>
            <a:r>
              <a:rPr lang="en-US" dirty="0">
                <a:solidFill>
                  <a:schemeClr val="tx1"/>
                </a:solidFill>
              </a:rPr>
              <a:t> Salary Cost Distributions</a:t>
            </a:r>
          </a:p>
          <a:p>
            <a:r>
              <a:rPr lang="en-US" dirty="0">
                <a:solidFill>
                  <a:schemeClr val="tx1"/>
                </a:solidFill>
              </a:rPr>
              <a:t> We will go through the overall Inventory and Process Flow next</a:t>
            </a:r>
          </a:p>
          <a:p>
            <a:r>
              <a:rPr lang="en-US" dirty="0">
                <a:solidFill>
                  <a:schemeClr val="tx1"/>
                </a:solidFill>
              </a:rPr>
              <a:t> Best Practices draft documents will be shared after this meeting</a:t>
            </a:r>
          </a:p>
          <a:p>
            <a:r>
              <a:rPr lang="en-US" dirty="0">
                <a:solidFill>
                  <a:schemeClr val="tx1"/>
                </a:solidFill>
              </a:rPr>
              <a:t> We welcome Feedback</a:t>
            </a:r>
          </a:p>
          <a:p>
            <a:pPr marL="609600" lvl="1" indent="0">
              <a:buNone/>
            </a:pPr>
            <a:endParaRPr lang="en-US" dirty="0">
              <a:solidFill>
                <a:schemeClr val="tx1"/>
              </a:solidFill>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495986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pic>
        <p:nvPicPr>
          <p:cNvPr id="2" name="Picture 1"/>
          <p:cNvPicPr>
            <a:picLocks noChangeAspect="1"/>
          </p:cNvPicPr>
          <p:nvPr/>
        </p:nvPicPr>
        <p:blipFill>
          <a:blip r:embed="rId2"/>
          <a:stretch>
            <a:fillRect/>
          </a:stretch>
        </p:blipFill>
        <p:spPr>
          <a:xfrm>
            <a:off x="444843" y="311085"/>
            <a:ext cx="11121081" cy="5555687"/>
          </a:xfrm>
          <a:prstGeom prst="rect">
            <a:avLst/>
          </a:prstGeom>
        </p:spPr>
      </p:pic>
    </p:spTree>
    <p:extLst>
      <p:ext uri="{BB962C8B-B14F-4D97-AF65-F5344CB8AC3E}">
        <p14:creationId xmlns:p14="http://schemas.microsoft.com/office/powerpoint/2010/main" val="325188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95926" y="128335"/>
            <a:ext cx="10515599" cy="851110"/>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480767" y="904030"/>
            <a:ext cx="10152668" cy="4887378"/>
          </a:xfrm>
          <a:prstGeom prst="rect">
            <a:avLst/>
          </a:prstGeom>
          <a:noFill/>
          <a:ln>
            <a:noFill/>
          </a:ln>
        </p:spPr>
        <p:txBody>
          <a:bodyPr lIns="91425" tIns="45700" rIns="91425" bIns="45700" anchor="t" anchorCtr="0">
            <a:noAutofit/>
          </a:bodyPr>
          <a:lstStyle/>
          <a:p>
            <a:pPr marL="177800" indent="0">
              <a:buNone/>
            </a:pPr>
            <a:r>
              <a:rPr lang="en-US" sz="2200" b="1" u="sng" dirty="0"/>
              <a:t>Large Proposal Guidance</a:t>
            </a:r>
          </a:p>
          <a:p>
            <a:pPr marL="520700" lvl="0" indent="-342900">
              <a:buFont typeface="+mj-lt"/>
              <a:buAutoNum type="arabicPeriod"/>
            </a:pPr>
            <a:r>
              <a:rPr lang="en-US" sz="1800" dirty="0"/>
              <a:t>PI notifies DA/SA of the Funding Opportunity</a:t>
            </a:r>
          </a:p>
          <a:p>
            <a:pPr marL="520700" lvl="0" indent="-342900">
              <a:buFont typeface="+mj-lt"/>
              <a:buAutoNum type="arabicPeriod"/>
            </a:pPr>
            <a:r>
              <a:rPr lang="en-US" sz="1800" dirty="0"/>
              <a:t>DA/SA sets up a meeting with the PI and together create an action plan</a:t>
            </a:r>
          </a:p>
          <a:p>
            <a:pPr lvl="1"/>
            <a:r>
              <a:rPr lang="en-US" sz="1800" dirty="0"/>
              <a:t> Carefully read the FOA and note the required/optional components and any special instructions</a:t>
            </a:r>
          </a:p>
          <a:p>
            <a:pPr lvl="1"/>
            <a:r>
              <a:rPr lang="en-US" sz="1800" dirty="0"/>
              <a:t> Distinguish roles and responsibilities  </a:t>
            </a:r>
          </a:p>
          <a:p>
            <a:pPr lvl="1"/>
            <a:r>
              <a:rPr lang="en-US" sz="1800" dirty="0"/>
              <a:t> Set timelines for completion of each task</a:t>
            </a:r>
          </a:p>
          <a:p>
            <a:pPr marL="520700" lvl="0" indent="-342900">
              <a:buFont typeface="+mj-lt"/>
              <a:buAutoNum type="arabicPeriod"/>
            </a:pPr>
            <a:r>
              <a:rPr lang="en-US" sz="1800" dirty="0"/>
              <a:t>DA/SA notifies their SP RA of the intent to submit and provides a link to the Funding Opportunity and the action plan developed above</a:t>
            </a:r>
          </a:p>
          <a:p>
            <a:pPr marL="520700" lvl="0" indent="-342900">
              <a:buFont typeface="+mj-lt"/>
              <a:buAutoNum type="arabicPeriod"/>
            </a:pPr>
            <a:r>
              <a:rPr lang="en-US" sz="1800" dirty="0"/>
              <a:t>DA/SA initiates application in the sponsor system</a:t>
            </a:r>
          </a:p>
          <a:p>
            <a:pPr marL="520700" lvl="0" indent="-342900">
              <a:buFont typeface="+mj-lt"/>
              <a:buAutoNum type="arabicPeriod"/>
            </a:pPr>
            <a:r>
              <a:rPr lang="en-US" sz="1800" dirty="0"/>
              <a:t>Based on roles and responsibilities identified above, DA/SA should start reaching out to subcontract sites to engage them in the budget process and establish deadlines to collect final materials</a:t>
            </a:r>
          </a:p>
          <a:p>
            <a:pPr marL="520700" lvl="0" indent="-342900">
              <a:buFont typeface="+mj-lt"/>
              <a:buAutoNum type="arabicPeriod"/>
            </a:pPr>
            <a:r>
              <a:rPr lang="en-US" sz="1800" dirty="0"/>
              <a:t>Enter application data for all components and check often to ensure application structure is correctly presented</a:t>
            </a:r>
          </a:p>
          <a:p>
            <a:pPr marL="520700" lvl="0" indent="-342900">
              <a:buFont typeface="+mj-lt"/>
              <a:buAutoNum type="arabicPeriod"/>
            </a:pPr>
            <a:r>
              <a:rPr lang="en-US" sz="1800" dirty="0"/>
              <a:t>Finalize components and prepare application for submission</a:t>
            </a:r>
          </a:p>
          <a:p>
            <a:pPr marL="520700" lvl="0" indent="-342900">
              <a:buFont typeface="+mj-lt"/>
              <a:buAutoNum type="arabicPeriod"/>
            </a:pPr>
            <a:r>
              <a:rPr lang="en-US" sz="1800" dirty="0"/>
              <a:t>DA/SA alerts SP RA that application is ready for a full review, and sends along internal documents</a:t>
            </a: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790716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172825" y="201523"/>
            <a:ext cx="10515599" cy="851110"/>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15</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172825" y="968225"/>
            <a:ext cx="12126012" cy="5454550"/>
          </a:xfrm>
          <a:prstGeom prst="rect">
            <a:avLst/>
          </a:prstGeom>
          <a:noFill/>
          <a:ln>
            <a:noFill/>
          </a:ln>
        </p:spPr>
        <p:txBody>
          <a:bodyPr lIns="91425" tIns="45700" rIns="91425" bIns="45700" anchor="t" anchorCtr="0">
            <a:noAutofit/>
          </a:bodyPr>
          <a:lstStyle/>
          <a:p>
            <a:pPr marL="177800" indent="0">
              <a:buNone/>
            </a:pPr>
            <a:r>
              <a:rPr lang="en-US" b="1" u="sng" dirty="0">
                <a:solidFill>
                  <a:schemeClr val="tx1"/>
                </a:solidFill>
              </a:rPr>
              <a:t>Hiring Students</a:t>
            </a:r>
          </a:p>
          <a:p>
            <a:pPr marL="1066800" lvl="1" indent="-457200">
              <a:buFont typeface="+mj-lt"/>
              <a:buAutoNum type="arabicPeriod"/>
            </a:pPr>
            <a:r>
              <a:rPr lang="en-US" sz="2000" dirty="0"/>
              <a:t>The PI connects the DA with the student to hire.  The student will provide the UID or you can find it via Business Link.</a:t>
            </a:r>
          </a:p>
          <a:p>
            <a:pPr marL="1066800" lvl="1" indent="-457200">
              <a:buFont typeface="+mj-lt"/>
              <a:buAutoNum type="arabicPeriod"/>
            </a:pPr>
            <a:r>
              <a:rPr lang="en-US" sz="2000" dirty="0"/>
              <a:t>The DA asks the PI which account to charge, verifies whether it’s an hourly job, weekly stipend, or a job study award.</a:t>
            </a:r>
          </a:p>
          <a:p>
            <a:pPr marL="1524000" lvl="2" indent="-457200">
              <a:buFont typeface="Wingdings" panose="05000000000000000000" pitchFamily="2" charset="2"/>
              <a:buChar char="Ø"/>
            </a:pPr>
            <a:r>
              <a:rPr lang="en-US" sz="1800" dirty="0"/>
              <a:t>Hourly rate - verify the current MA minimum wage rate. </a:t>
            </a:r>
          </a:p>
          <a:p>
            <a:pPr marL="1524000" lvl="2" indent="-457200">
              <a:buFont typeface="Wingdings" panose="05000000000000000000" pitchFamily="2" charset="2"/>
              <a:buChar char="Ø"/>
            </a:pPr>
            <a:r>
              <a:rPr lang="en-US" sz="1800" dirty="0"/>
              <a:t>Weekly stipend - verify the department’s weekly rate. Please note that all departments do not have the same stipend amounts. </a:t>
            </a:r>
          </a:p>
          <a:p>
            <a:pPr marL="1524000" lvl="2" indent="-457200">
              <a:buFont typeface="Wingdings" panose="05000000000000000000" pitchFamily="2" charset="2"/>
              <a:buChar char="Ø"/>
            </a:pPr>
            <a:r>
              <a:rPr lang="en-US" sz="1800" dirty="0"/>
              <a:t>Work study - post a job in student employment.  If there isn’t an existing job description, create one</a:t>
            </a:r>
          </a:p>
          <a:p>
            <a:pPr marL="1066800" lvl="1" indent="-457200">
              <a:buFont typeface="+mj-lt"/>
              <a:buAutoNum type="arabicPeriod"/>
            </a:pPr>
            <a:r>
              <a:rPr lang="en-US" sz="2000" dirty="0"/>
              <a:t>In BU Works, select Business Link, Student Employment and “New Hire/Rehire” in the Hiring Process Functions section. </a:t>
            </a:r>
          </a:p>
          <a:p>
            <a:pPr marL="1066800" lvl="1" indent="-457200">
              <a:buFont typeface="+mj-lt"/>
              <a:buAutoNum type="arabicPeriod"/>
            </a:pPr>
            <a:r>
              <a:rPr lang="en-US" sz="2000" dirty="0"/>
              <a:t>Select “Departmental” for hourly and weekly stipend rate, or “work study” if work study award</a:t>
            </a:r>
          </a:p>
          <a:p>
            <a:pPr marL="1066800" lvl="1" indent="-457200">
              <a:buFont typeface="+mj-lt"/>
              <a:buAutoNum type="arabicPeriod"/>
            </a:pPr>
            <a:r>
              <a:rPr lang="en-US" sz="2000" dirty="0"/>
              <a:t>Insert the students UID, select the semester, and select whether it is a new hire or rehire </a:t>
            </a:r>
          </a:p>
          <a:p>
            <a:pPr marL="1066800" lvl="1" indent="-457200">
              <a:buFont typeface="+mj-lt"/>
              <a:buAutoNum type="arabicPeriod"/>
            </a:pPr>
            <a:r>
              <a:rPr lang="en-US" sz="2000" dirty="0"/>
              <a:t>If you receive an error message about a missing I-9, the DA or the Department will need to follow up with the student to complete it.</a:t>
            </a: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3230689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39364" y="64155"/>
            <a:ext cx="10515599" cy="851110"/>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16</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339364" y="773862"/>
            <a:ext cx="11856564" cy="5165023"/>
          </a:xfrm>
          <a:prstGeom prst="rect">
            <a:avLst/>
          </a:prstGeom>
          <a:noFill/>
          <a:ln>
            <a:noFill/>
          </a:ln>
        </p:spPr>
        <p:txBody>
          <a:bodyPr lIns="91425" tIns="45700" rIns="91425" bIns="45700" anchor="t" anchorCtr="0">
            <a:noAutofit/>
          </a:bodyPr>
          <a:lstStyle/>
          <a:p>
            <a:pPr marL="177800" indent="0">
              <a:buNone/>
            </a:pPr>
            <a:r>
              <a:rPr lang="en-US" b="1" u="sng" dirty="0">
                <a:solidFill>
                  <a:schemeClr val="tx1"/>
                </a:solidFill>
                <a:latin typeface="Calibri" panose="020F0502020204030204" pitchFamily="34" charset="0"/>
                <a:cs typeface="Calibri" panose="020F0502020204030204" pitchFamily="34" charset="0"/>
              </a:rPr>
              <a:t>Hiring Staff</a:t>
            </a:r>
          </a:p>
          <a:p>
            <a:pPr marL="800100" lvl="1" indent="-342900">
              <a:lnSpc>
                <a:spcPct val="100000"/>
              </a:lnSpc>
              <a:spcBef>
                <a:spcPts val="0"/>
              </a:spcBef>
              <a:spcAft>
                <a:spcPts val="600"/>
              </a:spcAft>
              <a:buFont typeface="+mj-lt"/>
              <a:buAutoNum type="arabicPeriod"/>
            </a:pPr>
            <a:r>
              <a:rPr lang="en-US" sz="2000" dirty="0">
                <a:latin typeface="Calibri" panose="020F0502020204030204" pitchFamily="34" charset="0"/>
                <a:ea typeface="Arial" panose="020B0604020202020204" pitchFamily="34" charset="0"/>
                <a:cs typeface="Calibri" panose="020F0502020204030204" pitchFamily="34" charset="0"/>
              </a:rPr>
              <a:t>The PI connects the DA/SA with information on the staff member to hire: funding source, start and end date of appointment, salary information</a:t>
            </a:r>
          </a:p>
          <a:p>
            <a:pPr marL="800100" lvl="1" indent="-342900">
              <a:lnSpc>
                <a:spcPct val="100000"/>
              </a:lnSpc>
              <a:spcBef>
                <a:spcPts val="0"/>
              </a:spcBef>
              <a:spcAft>
                <a:spcPts val="600"/>
              </a:spcAft>
              <a:buFont typeface="+mj-lt"/>
              <a:buAutoNum type="arabicPeriod"/>
            </a:pPr>
            <a:r>
              <a:rPr lang="en-US" sz="2000" dirty="0">
                <a:latin typeface="Calibri" panose="020F0502020204030204" pitchFamily="34" charset="0"/>
                <a:ea typeface="Arial" panose="020B0604020202020204" pitchFamily="34" charset="0"/>
                <a:cs typeface="Calibri" panose="020F0502020204030204" pitchFamily="34" charset="0"/>
              </a:rPr>
              <a:t>The DA/SA corresponds with the candidate to gather the following information:</a:t>
            </a:r>
          </a:p>
          <a:p>
            <a:pPr marL="1200150" lvl="2" indent="-285750">
              <a:lnSpc>
                <a:spcPct val="100000"/>
              </a:lnSpc>
              <a:spcBef>
                <a:spcPts val="0"/>
              </a:spcBef>
              <a:spcAft>
                <a:spcPts val="600"/>
              </a:spcAft>
              <a:buFont typeface="+mj-lt"/>
              <a:buAutoNum type="arabicPeriod"/>
            </a:pPr>
            <a:r>
              <a:rPr lang="en-US" sz="1800" dirty="0">
                <a:latin typeface="Calibri" panose="020F0502020204030204" pitchFamily="34" charset="0"/>
                <a:ea typeface="Arial" panose="020B0604020202020204" pitchFamily="34" charset="0"/>
                <a:cs typeface="Calibri" panose="020F0502020204030204" pitchFamily="34" charset="0"/>
              </a:rPr>
              <a:t>CV</a:t>
            </a:r>
          </a:p>
          <a:p>
            <a:pPr marL="1200150" lvl="2" indent="-285750">
              <a:lnSpc>
                <a:spcPct val="100000"/>
              </a:lnSpc>
              <a:spcBef>
                <a:spcPts val="0"/>
              </a:spcBef>
              <a:spcAft>
                <a:spcPts val="600"/>
              </a:spcAft>
              <a:buFont typeface="+mj-lt"/>
              <a:buAutoNum type="arabicPeriod"/>
            </a:pPr>
            <a:r>
              <a:rPr lang="en-US" sz="1800" dirty="0">
                <a:latin typeface="Calibri" panose="020F0502020204030204" pitchFamily="34" charset="0"/>
                <a:ea typeface="Arial" panose="020B0604020202020204" pitchFamily="34" charset="0"/>
                <a:cs typeface="Calibri" panose="020F0502020204030204" pitchFamily="34" charset="0"/>
              </a:rPr>
              <a:t>3 letters of recommendation </a:t>
            </a:r>
          </a:p>
          <a:p>
            <a:pPr marL="1200150" lvl="2" indent="-285750">
              <a:lnSpc>
                <a:spcPct val="100000"/>
              </a:lnSpc>
              <a:spcBef>
                <a:spcPts val="0"/>
              </a:spcBef>
              <a:spcAft>
                <a:spcPts val="600"/>
              </a:spcAft>
              <a:buFont typeface="+mj-lt"/>
              <a:buAutoNum type="arabicPeriod"/>
            </a:pPr>
            <a:r>
              <a:rPr lang="en-US" sz="1800" dirty="0">
                <a:latin typeface="Calibri" panose="020F0502020204030204" pitchFamily="34" charset="0"/>
                <a:ea typeface="Arial" panose="020B0604020202020204" pitchFamily="34" charset="0"/>
                <a:cs typeface="Calibri" panose="020F0502020204030204" pitchFamily="34" charset="0"/>
              </a:rPr>
              <a:t>Biographical Data Form: </a:t>
            </a:r>
            <a:r>
              <a:rPr lang="en-US" sz="1800" u="sng" dirty="0">
                <a:solidFill>
                  <a:srgbClr val="0000FF"/>
                </a:solidFill>
                <a:latin typeface="Calibri" panose="020F0502020204030204" pitchFamily="34" charset="0"/>
                <a:ea typeface="Arial" panose="020B0604020202020204" pitchFamily="34" charset="0"/>
                <a:cs typeface="Calibri" panose="020F0502020204030204" pitchFamily="34" charset="0"/>
                <a:hlinkClick r:id="rId4"/>
              </a:rPr>
              <a:t>http://www.bu.edu/eng/files/2018/10/BIODATA.pdf</a:t>
            </a:r>
            <a:endParaRPr lang="en-US" sz="1800" dirty="0">
              <a:latin typeface="Calibri" panose="020F0502020204030204" pitchFamily="34" charset="0"/>
              <a:ea typeface="Arial" panose="020B0604020202020204" pitchFamily="34" charset="0"/>
              <a:cs typeface="Calibri" panose="020F0502020204030204" pitchFamily="34" charset="0"/>
            </a:endParaRPr>
          </a:p>
          <a:p>
            <a:pPr marL="1200150" lvl="2" indent="-285750">
              <a:lnSpc>
                <a:spcPct val="100000"/>
              </a:lnSpc>
              <a:spcBef>
                <a:spcPts val="0"/>
              </a:spcBef>
              <a:spcAft>
                <a:spcPts val="600"/>
              </a:spcAft>
              <a:buFont typeface="+mj-lt"/>
              <a:buAutoNum type="arabicPeriod"/>
            </a:pPr>
            <a:r>
              <a:rPr lang="en-US" sz="1800" dirty="0">
                <a:latin typeface="Calibri" panose="020F0502020204030204" pitchFamily="34" charset="0"/>
                <a:ea typeface="Arial" panose="020B0604020202020204" pitchFamily="34" charset="0"/>
                <a:cs typeface="Calibri" panose="020F0502020204030204" pitchFamily="34" charset="0"/>
              </a:rPr>
              <a:t>Intellectual Property Agreement (BU email and ID is left blank): </a:t>
            </a:r>
            <a:r>
              <a:rPr lang="en-US" sz="1800" u="sng" dirty="0">
                <a:solidFill>
                  <a:srgbClr val="0000FF"/>
                </a:solidFill>
                <a:latin typeface="Calibri" panose="020F0502020204030204" pitchFamily="34" charset="0"/>
                <a:ea typeface="Arial" panose="020B0604020202020204" pitchFamily="34" charset="0"/>
                <a:cs typeface="Calibri" panose="020F0502020204030204" pitchFamily="34" charset="0"/>
                <a:hlinkClick r:id="rId5"/>
              </a:rPr>
              <a:t>http://www.bu.edu/academics/policies/intellectual-property-policy/</a:t>
            </a:r>
            <a:endParaRPr lang="en-US" sz="1800" dirty="0">
              <a:latin typeface="Calibri" panose="020F0502020204030204" pitchFamily="34" charset="0"/>
              <a:ea typeface="Arial" panose="020B0604020202020204" pitchFamily="34" charset="0"/>
              <a:cs typeface="Calibri" panose="020F0502020204030204" pitchFamily="34" charset="0"/>
            </a:endParaRPr>
          </a:p>
          <a:p>
            <a:pPr marL="800100" lvl="1" indent="-342900">
              <a:lnSpc>
                <a:spcPct val="100000"/>
              </a:lnSpc>
              <a:spcBef>
                <a:spcPts val="0"/>
              </a:spcBef>
              <a:spcAft>
                <a:spcPts val="600"/>
              </a:spcAft>
              <a:buFont typeface="+mj-lt"/>
              <a:buAutoNum type="arabicPeriod"/>
            </a:pPr>
            <a:r>
              <a:rPr lang="en-US" sz="2000" dirty="0">
                <a:latin typeface="Calibri" panose="020F0502020204030204" pitchFamily="34" charset="0"/>
                <a:ea typeface="Arial" panose="020B0604020202020204" pitchFamily="34" charset="0"/>
                <a:cs typeface="Calibri" panose="020F0502020204030204" pitchFamily="34" charset="0"/>
              </a:rPr>
              <a:t>If candidate is considered an international scholar, additional files are needed:</a:t>
            </a:r>
          </a:p>
          <a:p>
            <a:pPr marL="1200150" lvl="2" indent="-285750">
              <a:lnSpc>
                <a:spcPct val="100000"/>
              </a:lnSpc>
              <a:spcBef>
                <a:spcPts val="0"/>
              </a:spcBef>
              <a:spcAft>
                <a:spcPts val="600"/>
              </a:spcAft>
              <a:buFont typeface="+mj-lt"/>
              <a:buAutoNum type="arabicPeriod"/>
            </a:pPr>
            <a:r>
              <a:rPr lang="en-US" sz="1800" u="sng" dirty="0">
                <a:solidFill>
                  <a:srgbClr val="954F72"/>
                </a:solidFill>
                <a:latin typeface="Calibri" panose="020F0502020204030204" pitchFamily="34" charset="0"/>
                <a:ea typeface="Arial" panose="020B0604020202020204" pitchFamily="34" charset="0"/>
                <a:cs typeface="Calibri" panose="020F0502020204030204" pitchFamily="34" charset="0"/>
                <a:hlinkClick r:id="rId6"/>
              </a:rPr>
              <a:t>http://www.bu.edu/isso/getting-started-old/joining-the-bu-community/scholar-processing/</a:t>
            </a:r>
            <a:endParaRPr lang="en-US" sz="1800" dirty="0">
              <a:latin typeface="Calibri" panose="020F0502020204030204" pitchFamily="34" charset="0"/>
              <a:ea typeface="Arial" panose="020B0604020202020204" pitchFamily="34" charset="0"/>
              <a:cs typeface="Calibri" panose="020F0502020204030204" pitchFamily="34" charset="0"/>
            </a:endParaRPr>
          </a:p>
          <a:p>
            <a:pPr marL="800100" lvl="1" indent="-342900">
              <a:lnSpc>
                <a:spcPct val="100000"/>
              </a:lnSpc>
              <a:spcBef>
                <a:spcPts val="0"/>
              </a:spcBef>
              <a:spcAft>
                <a:spcPts val="600"/>
              </a:spcAft>
              <a:buFont typeface="+mj-lt"/>
              <a:buAutoNum type="arabicPeriod"/>
            </a:pPr>
            <a:r>
              <a:rPr lang="en-US" sz="2000" dirty="0">
                <a:latin typeface="Calibri" panose="020F0502020204030204" pitchFamily="34" charset="0"/>
                <a:ea typeface="Arial" panose="020B0604020202020204" pitchFamily="34" charset="0"/>
                <a:cs typeface="Calibri" panose="020F0502020204030204" pitchFamily="34" charset="0"/>
              </a:rPr>
              <a:t>DA/SA (or other designee) processes the paperwork for the Dept. Chair and Dean’s approval.  After approved by the Dean, the package is sent to ISSO for processing where the DS2019 form is created. </a:t>
            </a:r>
          </a:p>
          <a:p>
            <a:pPr marL="800100" lvl="1" indent="-342900">
              <a:lnSpc>
                <a:spcPct val="100000"/>
              </a:lnSpc>
              <a:spcBef>
                <a:spcPts val="0"/>
              </a:spcBef>
              <a:spcAft>
                <a:spcPts val="600"/>
              </a:spcAft>
              <a:buFont typeface="+mj-lt"/>
              <a:buAutoNum type="arabicPeriod"/>
            </a:pPr>
            <a:r>
              <a:rPr lang="en-US" sz="2000" dirty="0">
                <a:latin typeface="Calibri" panose="020F0502020204030204" pitchFamily="34" charset="0"/>
                <a:ea typeface="Arial" panose="020B0604020202020204" pitchFamily="34" charset="0"/>
                <a:cs typeface="Calibri" panose="020F0502020204030204" pitchFamily="34" charset="0"/>
              </a:rPr>
              <a:t>DA/SA (or other designee) will email the appointment letter to the staff member and PI (DA if needed). </a:t>
            </a:r>
          </a:p>
          <a:p>
            <a:pPr marL="1257300" lvl="2" indent="-342900">
              <a:lnSpc>
                <a:spcPct val="100000"/>
              </a:lnSpc>
              <a:spcBef>
                <a:spcPts val="0"/>
              </a:spcBef>
              <a:spcAft>
                <a:spcPts val="600"/>
              </a:spcAft>
              <a:buFont typeface="Wingdings" panose="05000000000000000000" pitchFamily="2" charset="2"/>
              <a:buChar char="Ø"/>
            </a:pPr>
            <a:r>
              <a:rPr lang="en-US" sz="1600" dirty="0">
                <a:latin typeface="Calibri" panose="020F0502020204030204" pitchFamily="34" charset="0"/>
                <a:ea typeface="Arial" panose="020B0604020202020204" pitchFamily="34" charset="0"/>
                <a:cs typeface="Calibri" panose="020F0502020204030204" pitchFamily="34" charset="0"/>
              </a:rPr>
              <a:t>The DA/SA verifies that the staff member was hired on the correct source in the Payroll Coordinator Tab in BU Works. </a:t>
            </a: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2" name="TextBox 1"/>
          <p:cNvSpPr txBox="1"/>
          <p:nvPr/>
        </p:nvSpPr>
        <p:spPr>
          <a:xfrm>
            <a:off x="9726589" y="1615906"/>
            <a:ext cx="2038062" cy="18158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srgbClr val="FF0000"/>
                </a:solidFill>
              </a:rPr>
              <a:t>If Post Doc will be paid by NIH grant, Post Doc must be hired at the Ruth L. </a:t>
            </a:r>
            <a:r>
              <a:rPr lang="en-US" b="1" dirty="0" err="1">
                <a:solidFill>
                  <a:srgbClr val="FF0000"/>
                </a:solidFill>
              </a:rPr>
              <a:t>Kirschstein</a:t>
            </a:r>
            <a:r>
              <a:rPr lang="en-US" b="1" dirty="0">
                <a:solidFill>
                  <a:srgbClr val="FF0000"/>
                </a:solidFill>
              </a:rPr>
              <a:t> National Research Service Award (NRSA) minimum rate </a:t>
            </a:r>
          </a:p>
        </p:txBody>
      </p:sp>
    </p:spTree>
    <p:extLst>
      <p:ext uri="{BB962C8B-B14F-4D97-AF65-F5344CB8AC3E}">
        <p14:creationId xmlns:p14="http://schemas.microsoft.com/office/powerpoint/2010/main" val="132108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4250" y="1058706"/>
            <a:ext cx="11426072" cy="4612882"/>
          </a:xfrm>
        </p:spPr>
        <p:txBody>
          <a:bodyPr/>
          <a:lstStyle/>
          <a:p>
            <a:pPr marL="177800" indent="0">
              <a:buNone/>
            </a:pPr>
            <a:r>
              <a:rPr lang="en-US" sz="3200" b="1" u="sng" dirty="0">
                <a:solidFill>
                  <a:schemeClr val="tx1"/>
                </a:solidFill>
              </a:rPr>
              <a:t>Outgoing Subawards</a:t>
            </a:r>
          </a:p>
          <a:p>
            <a:pPr marL="177800" indent="0">
              <a:buNone/>
            </a:pPr>
            <a:r>
              <a:rPr lang="en-US" sz="2400" b="1" dirty="0">
                <a:solidFill>
                  <a:srgbClr val="FF0000"/>
                </a:solidFill>
              </a:rPr>
              <a:t>Proposal Stage:</a:t>
            </a:r>
          </a:p>
          <a:p>
            <a:pPr marL="635000" indent="-457200">
              <a:buFont typeface="+mj-lt"/>
              <a:buAutoNum type="arabicPeriod"/>
            </a:pPr>
            <a:r>
              <a:rPr lang="en-US" sz="2400" dirty="0"/>
              <a:t>At the proposal stage, the DA/SA works with the PI to identify what subrecipients are included in the application</a:t>
            </a:r>
          </a:p>
          <a:p>
            <a:pPr marL="635000" indent="-457200">
              <a:buFont typeface="+mj-lt"/>
              <a:buAutoNum type="arabicPeriod"/>
            </a:pPr>
            <a:r>
              <a:rPr lang="en-US" sz="2400" dirty="0"/>
              <a:t>As part of the roles and responsibilities established by the DA/SA and PI for proposal preparation, typically the DA will work with the subrecipient on obtaining and reviewing their </a:t>
            </a:r>
            <a:r>
              <a:rPr lang="en-US" sz="2400" b="1" dirty="0"/>
              <a:t>budget, budget justification, scope of work and letter of intent</a:t>
            </a:r>
            <a:r>
              <a:rPr lang="en-US" sz="2400" dirty="0"/>
              <a:t>, along with any other administrative documents needed for the inclusion in the proposal (such as </a:t>
            </a:r>
            <a:r>
              <a:rPr lang="en-US" sz="2400" dirty="0" err="1"/>
              <a:t>biosketches</a:t>
            </a:r>
            <a:r>
              <a:rPr lang="en-US" sz="2400" dirty="0"/>
              <a:t>/CVs, facilities pages, </a:t>
            </a:r>
            <a:r>
              <a:rPr lang="en-US" sz="2400" dirty="0" err="1"/>
              <a:t>etc</a:t>
            </a:r>
            <a:r>
              <a:rPr lang="en-US" sz="2400" dirty="0"/>
              <a:t>).</a:t>
            </a:r>
          </a:p>
          <a:p>
            <a:pPr marL="635000" indent="-457200">
              <a:buFont typeface="+mj-lt"/>
              <a:buAutoNum type="arabicPeriod"/>
            </a:pPr>
            <a:r>
              <a:rPr lang="en-US" sz="2400" dirty="0"/>
              <a:t>DA/SA inserts final subrecipient budget numbers into the overall project budget and uploads other materials into sponsor system, as needed, and sends subrecipient documents to SP as part of the final application materials.</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17</a:t>
            </a:fld>
            <a:endParaRPr lang="en-US" sz="1800" dirty="0">
              <a:solidFill>
                <a:srgbClr val="888888"/>
              </a:solidFill>
              <a:latin typeface="Calibri"/>
              <a:ea typeface="Calibri"/>
              <a:cs typeface="Calibri"/>
              <a:sym typeface="Calibri"/>
            </a:endParaRPr>
          </a:p>
        </p:txBody>
      </p:sp>
      <p:sp>
        <p:nvSpPr>
          <p:cNvPr id="5" name="Shape 97"/>
          <p:cNvSpPr txBox="1">
            <a:spLocks noGrp="1"/>
          </p:cNvSpPr>
          <p:nvPr>
            <p:ph type="title"/>
          </p:nvPr>
        </p:nvSpPr>
        <p:spPr>
          <a:xfrm>
            <a:off x="574250" y="0"/>
            <a:ext cx="10515599" cy="1325562"/>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Tree>
    <p:extLst>
      <p:ext uri="{BB962C8B-B14F-4D97-AF65-F5344CB8AC3E}">
        <p14:creationId xmlns:p14="http://schemas.microsoft.com/office/powerpoint/2010/main" val="2982714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47" y="0"/>
            <a:ext cx="10515599" cy="1325562"/>
          </a:xfrm>
        </p:spPr>
        <p:txBody>
          <a:bodyPr/>
          <a:lstStyle/>
          <a:p>
            <a:r>
              <a:rPr lang="en-US" dirty="0"/>
              <a:t>Shared Services-Best Practices Update</a:t>
            </a:r>
          </a:p>
        </p:txBody>
      </p:sp>
      <p:sp>
        <p:nvSpPr>
          <p:cNvPr id="3" name="Text Placeholder 2"/>
          <p:cNvSpPr>
            <a:spLocks noGrp="1"/>
          </p:cNvSpPr>
          <p:nvPr>
            <p:ph type="body" idx="1"/>
          </p:nvPr>
        </p:nvSpPr>
        <p:spPr>
          <a:xfrm>
            <a:off x="263951" y="948932"/>
            <a:ext cx="11651530" cy="4351338"/>
          </a:xfrm>
        </p:spPr>
        <p:txBody>
          <a:bodyPr/>
          <a:lstStyle/>
          <a:p>
            <a:pPr marL="177800" indent="0">
              <a:buNone/>
            </a:pPr>
            <a:r>
              <a:rPr lang="en-US" sz="3200" b="1" u="sng" dirty="0">
                <a:solidFill>
                  <a:schemeClr val="tx1"/>
                </a:solidFill>
              </a:rPr>
              <a:t>Outgoing Subawards</a:t>
            </a:r>
          </a:p>
          <a:p>
            <a:pPr marL="177800" indent="0">
              <a:buNone/>
            </a:pPr>
            <a:r>
              <a:rPr lang="en-US" sz="2200" b="1" dirty="0">
                <a:solidFill>
                  <a:srgbClr val="FF0000"/>
                </a:solidFill>
              </a:rPr>
              <a:t>Award Stage:</a:t>
            </a:r>
          </a:p>
          <a:p>
            <a:pPr marL="635000" lvl="0" indent="-457200">
              <a:buFont typeface="+mj-lt"/>
              <a:buAutoNum type="arabicPeriod"/>
            </a:pPr>
            <a:r>
              <a:rPr lang="en-US" sz="2200" dirty="0"/>
              <a:t>NOA is received in SP and an internal grant account is established by the SP Award Set-Up team, based on the awarded budget (usually aligns with proposed budget)</a:t>
            </a:r>
          </a:p>
          <a:p>
            <a:pPr marL="1092200" lvl="1" indent="-457200">
              <a:buFont typeface="Wingdings" panose="05000000000000000000" pitchFamily="2" charset="2"/>
              <a:buChar char="Ø"/>
            </a:pPr>
            <a:r>
              <a:rPr lang="en-US" sz="2000" dirty="0"/>
              <a:t>If any changes have occurred since proposal stage, DA/SA needs to send revised subaward documents to SP RA</a:t>
            </a:r>
          </a:p>
          <a:p>
            <a:pPr marL="635000" lvl="0" indent="-457200">
              <a:buFont typeface="+mj-lt"/>
              <a:buAutoNum type="arabicPeriod"/>
            </a:pPr>
            <a:r>
              <a:rPr lang="en-US" sz="2200" dirty="0"/>
              <a:t>The SP Award Set-Up team triggers the sub action in the SP Sub team queue</a:t>
            </a:r>
          </a:p>
          <a:p>
            <a:pPr marL="635000" lvl="0" indent="-457200">
              <a:buFont typeface="+mj-lt"/>
              <a:buAutoNum type="arabicPeriod"/>
            </a:pPr>
            <a:r>
              <a:rPr lang="en-US" sz="2200" dirty="0"/>
              <a:t>DA/SA will be contacted by SP should questions arise during the subcontract drafting process</a:t>
            </a:r>
          </a:p>
          <a:p>
            <a:pPr marL="635000" lvl="0" indent="-457200">
              <a:buFont typeface="+mj-lt"/>
              <a:buAutoNum type="arabicPeriod"/>
            </a:pPr>
            <a:r>
              <a:rPr lang="en-US" sz="2200" dirty="0"/>
              <a:t>SP Sub Team sends a draft subcontract to PI (with DA/SA on cc) for confirmation of details before sending to subrecipient</a:t>
            </a:r>
          </a:p>
          <a:p>
            <a:pPr marL="635000" lvl="0" indent="-457200">
              <a:buFont typeface="+mj-lt"/>
              <a:buAutoNum type="arabicPeriod"/>
            </a:pPr>
            <a:r>
              <a:rPr lang="en-US" sz="2200" dirty="0"/>
              <a:t>Upon full execution of subcontract, it is distributed to BU PI, DA/SA, SP RA and PAFO RA</a:t>
            </a:r>
          </a:p>
          <a:p>
            <a:pPr marL="635000" lvl="0" indent="-457200">
              <a:buFont typeface="+mj-lt"/>
              <a:buAutoNum type="arabicPeriod"/>
            </a:pPr>
            <a:r>
              <a:rPr lang="en-US" sz="2200" dirty="0"/>
              <a:t>Subrecipient monitoring, including payment of invoices, by the DA/SA and PI begins</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18</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14846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567" y="0"/>
            <a:ext cx="10515599" cy="1325562"/>
          </a:xfrm>
        </p:spPr>
        <p:txBody>
          <a:bodyPr/>
          <a:lstStyle/>
          <a:p>
            <a:r>
              <a:rPr lang="en-US" dirty="0"/>
              <a:t>Shared Services-Best Practices Update</a:t>
            </a:r>
          </a:p>
        </p:txBody>
      </p:sp>
      <p:sp>
        <p:nvSpPr>
          <p:cNvPr id="3" name="Text Placeholder 2"/>
          <p:cNvSpPr>
            <a:spLocks noGrp="1"/>
          </p:cNvSpPr>
          <p:nvPr>
            <p:ph type="body" idx="1"/>
          </p:nvPr>
        </p:nvSpPr>
        <p:spPr>
          <a:xfrm>
            <a:off x="282804" y="1024347"/>
            <a:ext cx="11353799" cy="5055942"/>
          </a:xfrm>
        </p:spPr>
        <p:txBody>
          <a:bodyPr/>
          <a:lstStyle/>
          <a:p>
            <a:pPr marL="177800" lvl="0" indent="0">
              <a:buNone/>
            </a:pPr>
            <a:r>
              <a:rPr lang="en-US" b="1" u="sng" dirty="0"/>
              <a:t>Outgoing Subawards:  Subrecipient Invoicing Processing</a:t>
            </a:r>
          </a:p>
          <a:p>
            <a:pPr marL="635000" indent="-457200">
              <a:buFont typeface="+mj-lt"/>
              <a:buAutoNum type="arabicPeriod"/>
            </a:pPr>
            <a:r>
              <a:rPr lang="en-US" sz="2000" dirty="0"/>
              <a:t>PI completes initial review of invoice</a:t>
            </a:r>
          </a:p>
          <a:p>
            <a:pPr lvl="1"/>
            <a:r>
              <a:rPr lang="en-US" sz="1800" dirty="0"/>
              <a:t> Ensures sufficient technical progress has been made to justify payment.</a:t>
            </a:r>
          </a:p>
          <a:p>
            <a:pPr lvl="1"/>
            <a:r>
              <a:rPr lang="en-US" sz="1800" dirty="0"/>
              <a:t> Pays special attention to salary and wages costs invoiced.</a:t>
            </a:r>
          </a:p>
          <a:p>
            <a:pPr lvl="1"/>
            <a:r>
              <a:rPr lang="en-US" sz="1800" dirty="0"/>
              <a:t> Verifies the need for the travel during the billing period if the invoice contains travel expenses.</a:t>
            </a:r>
          </a:p>
          <a:p>
            <a:pPr lvl="1"/>
            <a:r>
              <a:rPr lang="en-US" sz="1800" dirty="0"/>
              <a:t> Reviews material and supply charges for reasonableness.</a:t>
            </a:r>
          </a:p>
          <a:p>
            <a:pPr lvl="1"/>
            <a:r>
              <a:rPr lang="en-US" sz="1800" dirty="0"/>
              <a:t> Alerts both DA and PAFO RA immediately if any invoice issues arise.</a:t>
            </a:r>
          </a:p>
          <a:p>
            <a:pPr marL="635000" indent="-457200">
              <a:buFont typeface="+mj-lt"/>
              <a:buAutoNum type="arabicPeriod"/>
            </a:pPr>
            <a:r>
              <a:rPr lang="en-US" sz="2000" dirty="0"/>
              <a:t>DA utilizes Subaward agreement, Business Warehouse reports and/or SAP functions to complete a further review of invoice</a:t>
            </a:r>
          </a:p>
          <a:p>
            <a:pPr lvl="1"/>
            <a:r>
              <a:rPr lang="en-US" sz="1800" dirty="0"/>
              <a:t>  Ensures dates are within the project period and share no overlap with the previous invoice.</a:t>
            </a:r>
          </a:p>
          <a:p>
            <a:pPr lvl="1"/>
            <a:r>
              <a:rPr lang="en-US" sz="1800" dirty="0"/>
              <a:t>  Confirms sufficient funds are available in the Fund Reservation Number (FRN) to cover the invoice amount.</a:t>
            </a:r>
          </a:p>
          <a:p>
            <a:pPr lvl="1"/>
            <a:r>
              <a:rPr lang="en-US" sz="1800" dirty="0"/>
              <a:t>  Makes sure the cumulative amount on the invoice matches the total of the new invoice plus the previous amount billed.</a:t>
            </a:r>
          </a:p>
          <a:p>
            <a:pPr lvl="1"/>
            <a:r>
              <a:rPr lang="en-US" sz="1800" dirty="0"/>
              <a:t>  Verifies the invoice contains signed certificate.</a:t>
            </a:r>
          </a:p>
          <a:p>
            <a:pPr lvl="1"/>
            <a:r>
              <a:rPr lang="en-US" sz="1800" dirty="0"/>
              <a:t>  Alerts both PI and PAFO RA immediately if any invoice issues arise.</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19</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C7EAA862-DF48-4E53-B5F7-A265AC27F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046124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859" y="0"/>
            <a:ext cx="10515599" cy="1325562"/>
          </a:xfrm>
        </p:spPr>
        <p:txBody>
          <a:bodyPr/>
          <a:lstStyle/>
          <a:p>
            <a:r>
              <a:rPr lang="en-US" dirty="0"/>
              <a:t>Shared Services-Best Practices Update</a:t>
            </a:r>
          </a:p>
        </p:txBody>
      </p:sp>
      <p:sp>
        <p:nvSpPr>
          <p:cNvPr id="3" name="Text Placeholder 2"/>
          <p:cNvSpPr>
            <a:spLocks noGrp="1"/>
          </p:cNvSpPr>
          <p:nvPr>
            <p:ph type="body" idx="1"/>
          </p:nvPr>
        </p:nvSpPr>
        <p:spPr>
          <a:xfrm>
            <a:off x="366859" y="1146896"/>
            <a:ext cx="10515599" cy="4351338"/>
          </a:xfrm>
        </p:spPr>
        <p:txBody>
          <a:bodyPr/>
          <a:lstStyle/>
          <a:p>
            <a:pPr marL="177800" indent="0">
              <a:buNone/>
            </a:pPr>
            <a:r>
              <a:rPr lang="en-US" b="1" u="sng" dirty="0"/>
              <a:t>Outgoing Subawards:  Subrecipient Invoicing Processing – Continued</a:t>
            </a:r>
          </a:p>
          <a:p>
            <a:pPr marL="177800" indent="0">
              <a:buNone/>
            </a:pPr>
            <a:endParaRPr lang="en-US" sz="1000" b="1" u="sng" dirty="0"/>
          </a:p>
          <a:p>
            <a:pPr marL="635000" lvl="0" indent="-457200">
              <a:buFont typeface="+mj-lt"/>
              <a:buAutoNum type="arabicPeriod" startAt="3"/>
            </a:pPr>
            <a:r>
              <a:rPr lang="en-US" sz="2000" dirty="0"/>
              <a:t>PI approves invoice by signing it or sending approval to DA via email.</a:t>
            </a:r>
          </a:p>
          <a:p>
            <a:pPr marL="635000" lvl="0" indent="-457200">
              <a:buFont typeface="+mj-lt"/>
              <a:buAutoNum type="arabicPeriod" startAt="3"/>
            </a:pPr>
            <a:r>
              <a:rPr lang="en-US" sz="2000" dirty="0"/>
              <a:t>DA completes and submits the online Subrecipient (Subaward) Invoice Disbursement Form found on the Forms page of the Accounts Payable website.</a:t>
            </a:r>
          </a:p>
          <a:p>
            <a:pPr marL="1092200" lvl="1" indent="-457200">
              <a:buFont typeface="Arial" panose="020B0604020202020204" pitchFamily="34" charset="0"/>
              <a:buChar char="•"/>
            </a:pPr>
            <a:r>
              <a:rPr lang="en-US" sz="2000" dirty="0"/>
              <a:t>Attaches invoice and PI approval.</a:t>
            </a:r>
          </a:p>
          <a:p>
            <a:pPr marL="1092200" lvl="1" indent="-457200">
              <a:buFont typeface="Arial" panose="020B0604020202020204" pitchFamily="34" charset="0"/>
              <a:buChar char="•"/>
            </a:pPr>
            <a:r>
              <a:rPr lang="en-US" sz="2000" dirty="0"/>
              <a:t>Accurately enters the name and email address of the PAFO RA so that the form correctly routes through workflow.</a:t>
            </a:r>
          </a:p>
          <a:p>
            <a:pPr marL="635000" indent="-457200">
              <a:buFont typeface="+mj-lt"/>
              <a:buAutoNum type="arabicPeriod" startAt="5"/>
            </a:pPr>
            <a:r>
              <a:rPr lang="en-US" sz="2400" dirty="0"/>
              <a:t>PAFO RA receives the form, invoice and PI approval via workflow. </a:t>
            </a:r>
          </a:p>
          <a:p>
            <a:pPr marL="635000" indent="-457200">
              <a:buFont typeface="+mj-lt"/>
              <a:buAutoNum type="arabicPeriod" startAt="5"/>
            </a:pPr>
            <a:r>
              <a:rPr lang="en-US" sz="2000" dirty="0"/>
              <a:t>PAFO RA reviews the documents and if appropriate approves the disbursement request.  If the form is not approvable, the PAFO DA will contact the DA to discuss next steps.</a:t>
            </a:r>
          </a:p>
          <a:p>
            <a:pPr marL="635000" indent="-457200">
              <a:buFont typeface="+mj-lt"/>
              <a:buAutoNum type="arabicPeriod" startAt="5"/>
            </a:pPr>
            <a:r>
              <a:rPr lang="en-US" sz="2000" dirty="0"/>
              <a:t>Once approved, the disbursement form is routed to Accounts Payable via workflow where it will be processed for payment.</a:t>
            </a:r>
          </a:p>
          <a:p>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20</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151F5F8A-F9F3-4CE1-9E2B-BF43F7609F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858995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97"/>
          <p:cNvSpPr txBox="1">
            <a:spLocks noGrp="1"/>
          </p:cNvSpPr>
          <p:nvPr>
            <p:ph type="title"/>
          </p:nvPr>
        </p:nvSpPr>
        <p:spPr>
          <a:xfrm>
            <a:off x="227045" y="0"/>
            <a:ext cx="10515599" cy="1325562"/>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3" name="Text Placeholder 2"/>
          <p:cNvSpPr>
            <a:spLocks noGrp="1"/>
          </p:cNvSpPr>
          <p:nvPr>
            <p:ph type="body" idx="1"/>
          </p:nvPr>
        </p:nvSpPr>
        <p:spPr>
          <a:xfrm>
            <a:off x="227045" y="977416"/>
            <a:ext cx="5157787" cy="591434"/>
          </a:xfrm>
        </p:spPr>
        <p:txBody>
          <a:bodyPr/>
          <a:lstStyle/>
          <a:p>
            <a:pPr marL="177800"/>
            <a:r>
              <a:rPr lang="en-US" sz="2800" u="sng" dirty="0"/>
              <a:t>Salary Cost Distributions</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pic>
        <p:nvPicPr>
          <p:cNvPr id="6" name="Picture 5">
            <a:extLst>
              <a:ext uri="{FF2B5EF4-FFF2-40B4-BE49-F238E27FC236}">
                <a16:creationId xmlns:a16="http://schemas.microsoft.com/office/drawing/2014/main" id="{EC1F9B97-BCEB-4B35-8DF4-E595FF3EB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2" name="Rectangle 1"/>
          <p:cNvSpPr/>
          <p:nvPr/>
        </p:nvSpPr>
        <p:spPr>
          <a:xfrm>
            <a:off x="227045" y="1459320"/>
            <a:ext cx="11846135" cy="4662815"/>
          </a:xfrm>
          <a:prstGeom prst="rect">
            <a:avLst/>
          </a:prstGeom>
        </p:spPr>
        <p:txBody>
          <a:bodyPr wrap="square">
            <a:spAutoFit/>
          </a:bodyPr>
          <a:lstStyle/>
          <a:p>
            <a:pPr marL="342900" lvl="0" indent="-342900">
              <a:buFont typeface="+mj-lt"/>
              <a:buAutoNum type="arabicPeriod"/>
            </a:pPr>
            <a:r>
              <a:rPr lang="en-US" sz="1650" dirty="0">
                <a:latin typeface="Calibri" panose="020F0502020204030204" pitchFamily="34" charset="0"/>
                <a:ea typeface="Calibri" panose="020F0502020204030204" pitchFamily="34" charset="0"/>
                <a:cs typeface="Calibri" panose="020F0502020204030204" pitchFamily="34" charset="0"/>
              </a:rPr>
              <a:t>PI and/or DA/SA identifies an error in direct salary expense allocation to or missing from a sponsored project for an active non-student employee.</a:t>
            </a:r>
          </a:p>
          <a:p>
            <a:pPr marL="342900" lvl="0" indent="-342900">
              <a:buFont typeface="+mj-lt"/>
              <a:buAutoNum type="arabicPeriod"/>
            </a:pPr>
            <a:r>
              <a:rPr lang="en-US" sz="1650" dirty="0">
                <a:latin typeface="Calibri" panose="020F0502020204030204" pitchFamily="34" charset="0"/>
                <a:ea typeface="Calibri" panose="020F0502020204030204" pitchFamily="34" charset="0"/>
                <a:cs typeface="Calibri" panose="020F0502020204030204" pitchFamily="34" charset="0"/>
              </a:rPr>
              <a:t>DA/SA gathers documentation to support the necessity of the transfer including a detailed explanation of what caused the allocation error and how it was discovered. </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Grant salary cost transfer requests in excess of the 90-calendar day period must also include the reason for the delay in processing the transfer, identification of the controls that will be implemented or what action has been taken to ensure the error does not occur again and approval of PI.</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A salary transfer is considered an Adjustment if it is done within the same SAP Grant or is the result of an Award Set-Up Issue where a Sponsored Program account is killed or cancelled.  It is acceptable to answer “reallocation of expenditures” as the reason for the Grant Salary Adjustment. </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The fringe calculation is excluded from the salary transfer adjustment amount.</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For Charles River Campus faculty on accrual, DA/SA includes all original salary and accrual changes.</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Period being adjusted cannot overlap PAR periods.  A separate form must be submitted for each PAR period.</a:t>
            </a:r>
          </a:p>
          <a:p>
            <a:pPr marL="742950" lvl="1" indent="-285750">
              <a:buFont typeface="Symbol" panose="05050102010706020507" pitchFamily="18" charset="2"/>
              <a:buChar char=""/>
            </a:pPr>
            <a:r>
              <a:rPr lang="en-US" sz="1650" dirty="0">
                <a:latin typeface="Calibri" panose="020F0502020204030204" pitchFamily="34" charset="0"/>
                <a:ea typeface="Calibri" panose="020F0502020204030204" pitchFamily="34" charset="0"/>
                <a:cs typeface="Calibri" panose="020F0502020204030204" pitchFamily="34" charset="0"/>
              </a:rPr>
              <a:t>If the adjustment being requested changes the effort percentages for an employee whose Personnel Activity Report (PAR) has previously been certified and submitted, the DA/SA revises the PAR to include the adjustment and obtains the appropriate PAR signature</a:t>
            </a:r>
            <a:r>
              <a:rPr lang="en-US" sz="1650" dirty="0" smtClean="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Symbol" panose="05050102010706020507" pitchFamily="18" charset="2"/>
              <a:buChar char=""/>
            </a:pPr>
            <a:r>
              <a:rPr lang="en-US" sz="1650" dirty="0" smtClean="0">
                <a:latin typeface="Calibri" panose="020F0502020204030204" pitchFamily="34" charset="0"/>
                <a:ea typeface="Calibri" panose="020F0502020204030204" pitchFamily="34" charset="0"/>
                <a:cs typeface="Calibri" panose="020F0502020204030204" pitchFamily="34" charset="0"/>
              </a:rPr>
              <a:t>If DA/SA </a:t>
            </a:r>
            <a:r>
              <a:rPr lang="en-US" sz="1650" dirty="0">
                <a:latin typeface="Calibri" panose="020F0502020204030204" pitchFamily="34" charset="0"/>
                <a:ea typeface="Calibri" panose="020F0502020204030204" pitchFamily="34" charset="0"/>
                <a:cs typeface="Calibri" panose="020F0502020204030204" pitchFamily="34" charset="0"/>
              </a:rPr>
              <a:t>is not also acting as the Payroll Coordinator submitting the form, DA/SA follows Department/Unit/School instructions for communicating all required </a:t>
            </a:r>
            <a:endParaRPr lang="en-US" sz="16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8518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97"/>
          <p:cNvSpPr txBox="1">
            <a:spLocks noGrp="1"/>
          </p:cNvSpPr>
          <p:nvPr>
            <p:ph type="title"/>
          </p:nvPr>
        </p:nvSpPr>
        <p:spPr>
          <a:xfrm>
            <a:off x="227045" y="0"/>
            <a:ext cx="10515599" cy="1325562"/>
          </a:xfrm>
          <a:prstGeom prst="rect">
            <a:avLst/>
          </a:prstGeom>
          <a:noFill/>
          <a:ln>
            <a:noFill/>
          </a:ln>
        </p:spPr>
        <p:txBody>
          <a:bodyPr lIns="91425" tIns="45700" rIns="91425" bIns="45700" anchor="ctr" anchorCtr="0">
            <a:noAutofit/>
          </a:bodyPr>
          <a:lstStyle/>
          <a:p>
            <a:pPr marL="177800"/>
            <a:r>
              <a:rPr lang="en-US" dirty="0"/>
              <a:t>Shared Services-Best Practices Update</a:t>
            </a:r>
          </a:p>
        </p:txBody>
      </p:sp>
      <p:sp>
        <p:nvSpPr>
          <p:cNvPr id="3" name="Text Placeholder 2"/>
          <p:cNvSpPr>
            <a:spLocks noGrp="1"/>
          </p:cNvSpPr>
          <p:nvPr>
            <p:ph type="body" idx="1"/>
          </p:nvPr>
        </p:nvSpPr>
        <p:spPr>
          <a:xfrm>
            <a:off x="227045" y="977416"/>
            <a:ext cx="5157787" cy="591434"/>
          </a:xfrm>
        </p:spPr>
        <p:txBody>
          <a:bodyPr/>
          <a:lstStyle/>
          <a:p>
            <a:pPr marL="177800"/>
            <a:r>
              <a:rPr lang="en-US" sz="2800" u="sng" dirty="0"/>
              <a:t>Salary Cost Distributions</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pic>
        <p:nvPicPr>
          <p:cNvPr id="6" name="Picture 5">
            <a:extLst>
              <a:ext uri="{FF2B5EF4-FFF2-40B4-BE49-F238E27FC236}">
                <a16:creationId xmlns:a16="http://schemas.microsoft.com/office/drawing/2014/main" id="{EC1F9B97-BCEB-4B35-8DF4-E595FF3EB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10" name="Rectangle 9"/>
          <p:cNvSpPr/>
          <p:nvPr/>
        </p:nvSpPr>
        <p:spPr>
          <a:xfrm>
            <a:off x="118557" y="1568850"/>
            <a:ext cx="11964955" cy="4247317"/>
          </a:xfrm>
          <a:prstGeom prst="rect">
            <a:avLst/>
          </a:prstGeom>
        </p:spPr>
        <p:txBody>
          <a:bodyPr wrap="square">
            <a:spAutoFit/>
          </a:bodyPr>
          <a:lstStyle/>
          <a:p>
            <a:pPr lvl="0"/>
            <a:r>
              <a:rPr lang="en-US" sz="1800" dirty="0" smtClean="0">
                <a:latin typeface="Calibri" panose="020F0502020204030204" pitchFamily="34" charset="0"/>
                <a:ea typeface="Calibri" panose="020F0502020204030204" pitchFamily="34" charset="0"/>
                <a:cs typeface="Calibri" panose="020F0502020204030204" pitchFamily="34" charset="0"/>
              </a:rPr>
              <a:t>3.   PYC </a:t>
            </a:r>
            <a:r>
              <a:rPr lang="en-US" sz="1800" dirty="0">
                <a:latin typeface="Calibri" panose="020F0502020204030204" pitchFamily="34" charset="0"/>
                <a:ea typeface="Calibri" panose="020F0502020204030204" pitchFamily="34" charset="0"/>
                <a:cs typeface="Calibri" panose="020F0502020204030204" pitchFamily="34" charset="0"/>
              </a:rPr>
              <a:t>initiates retroactive Salary Cost Distribution change via “Personnel Actions” in SAP and completes the form accurately and in its entirety.           </a:t>
            </a:r>
          </a:p>
          <a:p>
            <a:pPr marL="742950" lvl="1" indent="-285750">
              <a:buFont typeface="Symbol" panose="05050102010706020507" pitchFamily="18" charset="2"/>
              <a:buChar char=""/>
            </a:pPr>
            <a:r>
              <a:rPr lang="en-US" sz="1800" dirty="0">
                <a:latin typeface="Calibri" panose="020F0502020204030204" pitchFamily="34" charset="0"/>
                <a:ea typeface="Calibri" panose="020F0502020204030204" pitchFamily="34" charset="0"/>
                <a:cs typeface="Calibri" panose="020F0502020204030204" pitchFamily="34" charset="0"/>
              </a:rPr>
              <a:t>Pays close attention to the period being corrected when deciding between the REPLACE and INSERT options.</a:t>
            </a:r>
          </a:p>
          <a:p>
            <a:pPr marL="1143000" lvl="2" indent="-228600">
              <a:buFont typeface="Wingdings" panose="05000000000000000000" pitchFamily="2" charset="2"/>
              <a:buChar char=""/>
            </a:pPr>
            <a:r>
              <a:rPr lang="en-US" sz="1800" dirty="0">
                <a:latin typeface="Calibri" panose="020F0502020204030204" pitchFamily="34" charset="0"/>
                <a:ea typeface="Calibri" panose="020F0502020204030204" pitchFamily="34" charset="0"/>
                <a:cs typeface="Calibri" panose="020F0502020204030204" pitchFamily="34" charset="0"/>
              </a:rPr>
              <a:t>REPLACE to remove and replace existing cost distributions from the effective date (past) continuing forward (future).</a:t>
            </a:r>
          </a:p>
          <a:p>
            <a:pPr marL="1143000" lvl="2" indent="-228600">
              <a:buFont typeface="Wingdings" panose="05000000000000000000" pitchFamily="2" charset="2"/>
              <a:buChar char=""/>
            </a:pPr>
            <a:r>
              <a:rPr lang="en-US" sz="1800" dirty="0">
                <a:latin typeface="Calibri" panose="020F0502020204030204" pitchFamily="34" charset="0"/>
                <a:ea typeface="Calibri" panose="020F0502020204030204" pitchFamily="34" charset="0"/>
                <a:cs typeface="Calibri" panose="020F0502020204030204" pitchFamily="34" charset="0"/>
              </a:rPr>
              <a:t> INSERT to change a particular period of time in the past only. </a:t>
            </a:r>
          </a:p>
          <a:p>
            <a:pPr marL="342900" lvl="3" indent="-3429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Confirms that the answers/explanations to the questions asked in the “Additional Fields” section of the form are complete.</a:t>
            </a:r>
          </a:p>
          <a:p>
            <a:pPr marL="342900" lvl="1" indent="-3429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Selects the appropriate PI approver for Over 90 Day transfer requests.</a:t>
            </a:r>
          </a:p>
          <a:p>
            <a:pPr marL="342900" lvl="1" indent="-3429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Checks the applicable “Acknowledgement” in situations where the payroll adjustment affects a cost distribution outside of the initiator’s responsible Cost Center. </a:t>
            </a:r>
          </a:p>
          <a:p>
            <a:pPr marL="342900" lvl="1" indent="-3429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Attaches any additional documentation or comments necessary to support a complete record of the grant salary cost transfer request. </a:t>
            </a:r>
          </a:p>
          <a:p>
            <a:pPr marL="342900" lvl="1" indent="-3429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Submits retroactive Salary Cost Distribution form.</a:t>
            </a:r>
          </a:p>
          <a:p>
            <a:pPr lvl="0"/>
            <a:r>
              <a:rPr lang="en-US" sz="1800" dirty="0" smtClean="0">
                <a:latin typeface="Calibri" panose="020F0502020204030204" pitchFamily="34" charset="0"/>
                <a:ea typeface="Calibri" panose="020F0502020204030204" pitchFamily="34" charset="0"/>
                <a:cs typeface="Calibri" panose="020F0502020204030204" pitchFamily="34" charset="0"/>
              </a:rPr>
              <a:t>4.   PI </a:t>
            </a:r>
            <a:r>
              <a:rPr lang="en-US" sz="1800" dirty="0">
                <a:latin typeface="Calibri" panose="020F0502020204030204" pitchFamily="34" charset="0"/>
                <a:ea typeface="Calibri" panose="020F0502020204030204" pitchFamily="34" charset="0"/>
                <a:cs typeface="Calibri" panose="020F0502020204030204" pitchFamily="34" charset="0"/>
              </a:rPr>
              <a:t>provides electronic approval of Over 90 Day transfer request when requested.</a:t>
            </a:r>
          </a:p>
          <a:p>
            <a:pPr lvl="0"/>
            <a:r>
              <a:rPr lang="en-US" sz="1800" dirty="0" smtClean="0">
                <a:latin typeface="Calibri" panose="020F0502020204030204" pitchFamily="34" charset="0"/>
                <a:ea typeface="Calibri" panose="020F0502020204030204" pitchFamily="34" charset="0"/>
                <a:cs typeface="Calibri" panose="020F0502020204030204" pitchFamily="34" charset="0"/>
              </a:rPr>
              <a:t>5.   PAFO </a:t>
            </a:r>
            <a:r>
              <a:rPr lang="en-US" sz="1800" dirty="0">
                <a:latin typeface="Calibri" panose="020F0502020204030204" pitchFamily="34" charset="0"/>
                <a:ea typeface="Calibri" panose="020F0502020204030204" pitchFamily="34" charset="0"/>
                <a:cs typeface="Calibri" panose="020F0502020204030204" pitchFamily="34" charset="0"/>
              </a:rPr>
              <a:t>RA attaches PI Over 90 Day approval when applicable, reviews request and processes as required.</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702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65E6CA-763A-4AE7-BD40-CD14D618A92C}"/>
              </a:ext>
            </a:extLst>
          </p:cNvPr>
          <p:cNvSpPr>
            <a:spLocks noGrp="1"/>
          </p:cNvSpPr>
          <p:nvPr>
            <p:ph type="body" idx="1"/>
          </p:nvPr>
        </p:nvSpPr>
        <p:spPr>
          <a:xfrm>
            <a:off x="752134" y="2376283"/>
            <a:ext cx="10515599" cy="801484"/>
          </a:xfrm>
        </p:spPr>
        <p:txBody>
          <a:bodyPr/>
          <a:lstStyle/>
          <a:p>
            <a:pPr marL="177800" indent="0" algn="ctr">
              <a:buNone/>
            </a:pPr>
            <a:r>
              <a:rPr lang="en-US" sz="4800" b="1" dirty="0" smtClean="0"/>
              <a:t>Proposal Review Matrix</a:t>
            </a:r>
            <a:endParaRPr lang="en-US" sz="4800" b="1" dirty="0"/>
          </a:p>
        </p:txBody>
      </p:sp>
      <p:sp>
        <p:nvSpPr>
          <p:cNvPr id="4" name="Slide Number Placeholder 3">
            <a:extLst>
              <a:ext uri="{FF2B5EF4-FFF2-40B4-BE49-F238E27FC236}">
                <a16:creationId xmlns:a16="http://schemas.microsoft.com/office/drawing/2014/main" id="{132380EE-2A55-4A86-BEFA-A46D3A509E00}"/>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FC3F2E5-12EC-431D-9159-A48586BD6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672118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65E6CA-763A-4AE7-BD40-CD14D618A92C}"/>
              </a:ext>
            </a:extLst>
          </p:cNvPr>
          <p:cNvSpPr>
            <a:spLocks noGrp="1"/>
          </p:cNvSpPr>
          <p:nvPr>
            <p:ph type="body" idx="1"/>
          </p:nvPr>
        </p:nvSpPr>
        <p:spPr>
          <a:xfrm>
            <a:off x="752134" y="2376283"/>
            <a:ext cx="10515599" cy="801484"/>
          </a:xfrm>
        </p:spPr>
        <p:txBody>
          <a:bodyPr/>
          <a:lstStyle/>
          <a:p>
            <a:pPr marL="177800" indent="0" algn="ctr">
              <a:buNone/>
            </a:pPr>
            <a:r>
              <a:rPr lang="en-US" sz="4800" b="1" dirty="0"/>
              <a:t>Work from Home Survey Results</a:t>
            </a:r>
          </a:p>
        </p:txBody>
      </p:sp>
      <p:sp>
        <p:nvSpPr>
          <p:cNvPr id="4" name="Slide Number Placeholder 3">
            <a:extLst>
              <a:ext uri="{FF2B5EF4-FFF2-40B4-BE49-F238E27FC236}">
                <a16:creationId xmlns:a16="http://schemas.microsoft.com/office/drawing/2014/main" id="{132380EE-2A55-4A86-BEFA-A46D3A509E00}"/>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FC3F2E5-12EC-431D-9159-A48586BD6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795786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11" name="Picture 10"/>
          <p:cNvPicPr>
            <a:picLocks noChangeAspect="1"/>
          </p:cNvPicPr>
          <p:nvPr/>
        </p:nvPicPr>
        <p:blipFill>
          <a:blip r:embed="rId3"/>
          <a:stretch>
            <a:fillRect/>
          </a:stretch>
        </p:blipFill>
        <p:spPr>
          <a:xfrm>
            <a:off x="301088" y="2094863"/>
            <a:ext cx="5644579" cy="3392753"/>
          </a:xfrm>
          <a:prstGeom prst="rect">
            <a:avLst/>
          </a:prstGeom>
        </p:spPr>
      </p:pic>
      <p:pic>
        <p:nvPicPr>
          <p:cNvPr id="12" name="Picture 11"/>
          <p:cNvPicPr>
            <a:picLocks noChangeAspect="1"/>
          </p:cNvPicPr>
          <p:nvPr/>
        </p:nvPicPr>
        <p:blipFill>
          <a:blip r:embed="rId4"/>
          <a:stretch>
            <a:fillRect/>
          </a:stretch>
        </p:blipFill>
        <p:spPr>
          <a:xfrm>
            <a:off x="6215336" y="2094862"/>
            <a:ext cx="5644579" cy="3392753"/>
          </a:xfrm>
          <a:prstGeom prst="rect">
            <a:avLst/>
          </a:prstGeom>
        </p:spPr>
      </p:pic>
      <p:sp>
        <p:nvSpPr>
          <p:cNvPr id="13" name="TextBox 12"/>
          <p:cNvSpPr txBox="1"/>
          <p:nvPr/>
        </p:nvSpPr>
        <p:spPr>
          <a:xfrm>
            <a:off x="301088" y="1534332"/>
            <a:ext cx="721800" cy="400110"/>
          </a:xfrm>
          <a:prstGeom prst="rect">
            <a:avLst/>
          </a:prstGeom>
          <a:noFill/>
        </p:spPr>
        <p:txBody>
          <a:bodyPr wrap="square" rtlCol="0">
            <a:spAutoFit/>
          </a:bodyPr>
          <a:lstStyle/>
          <a:p>
            <a:r>
              <a:rPr lang="en-US" sz="2000" dirty="0"/>
              <a:t>Q1:</a:t>
            </a:r>
          </a:p>
        </p:txBody>
      </p:sp>
      <p:sp>
        <p:nvSpPr>
          <p:cNvPr id="14" name="TextBox 13"/>
          <p:cNvSpPr txBox="1"/>
          <p:nvPr/>
        </p:nvSpPr>
        <p:spPr>
          <a:xfrm>
            <a:off x="6215336" y="1534332"/>
            <a:ext cx="721800" cy="400110"/>
          </a:xfrm>
          <a:prstGeom prst="rect">
            <a:avLst/>
          </a:prstGeom>
          <a:noFill/>
        </p:spPr>
        <p:txBody>
          <a:bodyPr wrap="square" rtlCol="0">
            <a:spAutoFit/>
          </a:bodyPr>
          <a:lstStyle/>
          <a:p>
            <a:r>
              <a:rPr lang="en-US" sz="2000" dirty="0"/>
              <a:t>Q2:</a:t>
            </a:r>
          </a:p>
        </p:txBody>
      </p:sp>
    </p:spTree>
    <p:extLst>
      <p:ext uri="{BB962C8B-B14F-4D97-AF65-F5344CB8AC3E}">
        <p14:creationId xmlns:p14="http://schemas.microsoft.com/office/powerpoint/2010/main" val="2348336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6" name="Picture 5"/>
          <p:cNvPicPr>
            <a:picLocks noChangeAspect="1"/>
          </p:cNvPicPr>
          <p:nvPr/>
        </p:nvPicPr>
        <p:blipFill>
          <a:blip r:embed="rId3"/>
          <a:stretch>
            <a:fillRect/>
          </a:stretch>
        </p:blipFill>
        <p:spPr>
          <a:xfrm>
            <a:off x="616305" y="2140142"/>
            <a:ext cx="5479694" cy="3293646"/>
          </a:xfrm>
          <a:prstGeom prst="rect">
            <a:avLst/>
          </a:prstGeom>
        </p:spPr>
      </p:pic>
      <p:sp>
        <p:nvSpPr>
          <p:cNvPr id="13" name="TextBox 12"/>
          <p:cNvSpPr txBox="1"/>
          <p:nvPr/>
        </p:nvSpPr>
        <p:spPr>
          <a:xfrm>
            <a:off x="602098" y="1620176"/>
            <a:ext cx="721800" cy="400110"/>
          </a:xfrm>
          <a:prstGeom prst="rect">
            <a:avLst/>
          </a:prstGeom>
          <a:noFill/>
        </p:spPr>
        <p:txBody>
          <a:bodyPr wrap="square" rtlCol="0">
            <a:spAutoFit/>
          </a:bodyPr>
          <a:lstStyle/>
          <a:p>
            <a:r>
              <a:rPr lang="en-US" sz="2000" dirty="0"/>
              <a:t>Q3:</a:t>
            </a:r>
          </a:p>
        </p:txBody>
      </p:sp>
    </p:spTree>
    <p:extLst>
      <p:ext uri="{BB962C8B-B14F-4D97-AF65-F5344CB8AC3E}">
        <p14:creationId xmlns:p14="http://schemas.microsoft.com/office/powerpoint/2010/main" val="3940082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8" name="Picture 7"/>
          <p:cNvPicPr>
            <a:picLocks noChangeAspect="1"/>
          </p:cNvPicPr>
          <p:nvPr/>
        </p:nvPicPr>
        <p:blipFill>
          <a:blip r:embed="rId3"/>
          <a:stretch>
            <a:fillRect/>
          </a:stretch>
        </p:blipFill>
        <p:spPr>
          <a:xfrm>
            <a:off x="320651" y="1889000"/>
            <a:ext cx="5479695" cy="3293647"/>
          </a:xfrm>
          <a:prstGeom prst="rect">
            <a:avLst/>
          </a:prstGeom>
        </p:spPr>
      </p:pic>
      <p:pic>
        <p:nvPicPr>
          <p:cNvPr id="7" name="Picture 6"/>
          <p:cNvPicPr>
            <a:picLocks noChangeAspect="1"/>
          </p:cNvPicPr>
          <p:nvPr/>
        </p:nvPicPr>
        <p:blipFill>
          <a:blip r:embed="rId4"/>
          <a:stretch>
            <a:fillRect/>
          </a:stretch>
        </p:blipFill>
        <p:spPr>
          <a:xfrm>
            <a:off x="6199838" y="1914080"/>
            <a:ext cx="5437969" cy="3268567"/>
          </a:xfrm>
          <a:prstGeom prst="rect">
            <a:avLst/>
          </a:prstGeom>
        </p:spPr>
      </p:pic>
      <p:sp>
        <p:nvSpPr>
          <p:cNvPr id="9" name="TextBox 8"/>
          <p:cNvSpPr txBox="1"/>
          <p:nvPr/>
        </p:nvSpPr>
        <p:spPr>
          <a:xfrm>
            <a:off x="320651" y="1378169"/>
            <a:ext cx="721800" cy="400110"/>
          </a:xfrm>
          <a:prstGeom prst="rect">
            <a:avLst/>
          </a:prstGeom>
          <a:noFill/>
        </p:spPr>
        <p:txBody>
          <a:bodyPr wrap="square" rtlCol="0">
            <a:spAutoFit/>
          </a:bodyPr>
          <a:lstStyle/>
          <a:p>
            <a:r>
              <a:rPr lang="en-US" sz="2000" dirty="0"/>
              <a:t>Q4:</a:t>
            </a:r>
          </a:p>
        </p:txBody>
      </p:sp>
      <p:sp>
        <p:nvSpPr>
          <p:cNvPr id="10" name="TextBox 9"/>
          <p:cNvSpPr txBox="1"/>
          <p:nvPr/>
        </p:nvSpPr>
        <p:spPr>
          <a:xfrm>
            <a:off x="6199838" y="1378169"/>
            <a:ext cx="721800" cy="400110"/>
          </a:xfrm>
          <a:prstGeom prst="rect">
            <a:avLst/>
          </a:prstGeom>
          <a:noFill/>
        </p:spPr>
        <p:txBody>
          <a:bodyPr wrap="square" rtlCol="0">
            <a:spAutoFit/>
          </a:bodyPr>
          <a:lstStyle/>
          <a:p>
            <a:r>
              <a:rPr lang="en-US" sz="2000" dirty="0"/>
              <a:t>Q5:</a:t>
            </a:r>
          </a:p>
        </p:txBody>
      </p:sp>
      <p:sp>
        <p:nvSpPr>
          <p:cNvPr id="11" name="TextBox 10"/>
          <p:cNvSpPr txBox="1"/>
          <p:nvPr/>
        </p:nvSpPr>
        <p:spPr>
          <a:xfrm>
            <a:off x="320651" y="5331417"/>
            <a:ext cx="11317156" cy="400110"/>
          </a:xfrm>
          <a:prstGeom prst="rect">
            <a:avLst/>
          </a:prstGeom>
          <a:noFill/>
        </p:spPr>
        <p:txBody>
          <a:bodyPr wrap="square" rtlCol="0">
            <a:spAutoFit/>
          </a:bodyPr>
          <a:lstStyle/>
          <a:p>
            <a:r>
              <a:rPr lang="en-US" sz="2000" dirty="0"/>
              <a:t>Q6: If Q4 is “Unknown”, when do you expect this to be determined?  Summer / Fall</a:t>
            </a:r>
          </a:p>
        </p:txBody>
      </p:sp>
    </p:spTree>
    <p:extLst>
      <p:ext uri="{BB962C8B-B14F-4D97-AF65-F5344CB8AC3E}">
        <p14:creationId xmlns:p14="http://schemas.microsoft.com/office/powerpoint/2010/main" val="2626130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
        <p:nvSpPr>
          <p:cNvPr id="3" name="TextBox 2"/>
          <p:cNvSpPr txBox="1"/>
          <p:nvPr/>
        </p:nvSpPr>
        <p:spPr>
          <a:xfrm>
            <a:off x="959224" y="1461247"/>
            <a:ext cx="10394575" cy="307777"/>
          </a:xfrm>
          <a:prstGeom prst="rect">
            <a:avLst/>
          </a:prstGeom>
          <a:noFill/>
        </p:spPr>
        <p:txBody>
          <a:bodyPr wrap="square" rtlCol="0">
            <a:spAutoFit/>
          </a:bodyPr>
          <a:lstStyle/>
          <a:p>
            <a:r>
              <a:rPr lang="en-US" dirty="0"/>
              <a:t>Q7: Job wise, what have you found the most difficult to do while working remote?</a:t>
            </a:r>
          </a:p>
        </p:txBody>
      </p:sp>
      <p:sp>
        <p:nvSpPr>
          <p:cNvPr id="6" name="TextBox 5"/>
          <p:cNvSpPr txBox="1"/>
          <p:nvPr/>
        </p:nvSpPr>
        <p:spPr>
          <a:xfrm>
            <a:off x="3622051" y="4624376"/>
            <a:ext cx="1264024" cy="830997"/>
          </a:xfrm>
          <a:prstGeom prst="rect">
            <a:avLst/>
          </a:prstGeom>
          <a:solidFill>
            <a:srgbClr val="B8F6D4"/>
          </a:solidFill>
          <a:ln>
            <a:solidFill>
              <a:srgbClr val="2E221E"/>
            </a:solidFill>
          </a:ln>
        </p:spPr>
        <p:txBody>
          <a:bodyPr wrap="square" rtlCol="0">
            <a:spAutoFit/>
          </a:bodyPr>
          <a:lstStyle/>
          <a:p>
            <a:pPr algn="ctr"/>
            <a:r>
              <a:rPr lang="en-US" sz="2400" dirty="0"/>
              <a:t>Setting Limits</a:t>
            </a:r>
          </a:p>
        </p:txBody>
      </p:sp>
      <p:sp>
        <p:nvSpPr>
          <p:cNvPr id="7" name="TextBox 6"/>
          <p:cNvSpPr txBox="1"/>
          <p:nvPr/>
        </p:nvSpPr>
        <p:spPr>
          <a:xfrm>
            <a:off x="3388658" y="2039196"/>
            <a:ext cx="1739153" cy="830997"/>
          </a:xfrm>
          <a:prstGeom prst="rect">
            <a:avLst/>
          </a:prstGeom>
          <a:solidFill>
            <a:schemeClr val="accent6">
              <a:lumMod val="40000"/>
              <a:lumOff val="60000"/>
            </a:schemeClr>
          </a:solidFill>
          <a:ln>
            <a:solidFill>
              <a:srgbClr val="2E221E"/>
            </a:solidFill>
          </a:ln>
        </p:spPr>
        <p:txBody>
          <a:bodyPr wrap="square" rtlCol="0">
            <a:spAutoFit/>
          </a:bodyPr>
          <a:lstStyle/>
          <a:p>
            <a:pPr algn="ctr"/>
            <a:r>
              <a:rPr lang="en-US" sz="2400" dirty="0"/>
              <a:t>Work/Life Balance</a:t>
            </a:r>
          </a:p>
        </p:txBody>
      </p:sp>
      <p:sp>
        <p:nvSpPr>
          <p:cNvPr id="8" name="TextBox 7"/>
          <p:cNvSpPr txBox="1"/>
          <p:nvPr/>
        </p:nvSpPr>
        <p:spPr>
          <a:xfrm>
            <a:off x="5463989" y="2034145"/>
            <a:ext cx="2097740" cy="1569660"/>
          </a:xfrm>
          <a:prstGeom prst="rect">
            <a:avLst/>
          </a:prstGeom>
          <a:solidFill>
            <a:schemeClr val="tx2">
              <a:lumMod val="40000"/>
              <a:lumOff val="60000"/>
            </a:schemeClr>
          </a:solidFill>
          <a:ln>
            <a:solidFill>
              <a:srgbClr val="2E221E"/>
            </a:solidFill>
          </a:ln>
        </p:spPr>
        <p:txBody>
          <a:bodyPr wrap="square" rtlCol="0">
            <a:spAutoFit/>
          </a:bodyPr>
          <a:lstStyle/>
          <a:p>
            <a:pPr algn="ctr"/>
            <a:r>
              <a:rPr lang="en-US" sz="2400" dirty="0"/>
              <a:t>Not having quick phone access to people</a:t>
            </a:r>
          </a:p>
        </p:txBody>
      </p:sp>
      <p:sp>
        <p:nvSpPr>
          <p:cNvPr id="9" name="TextBox 8"/>
          <p:cNvSpPr txBox="1"/>
          <p:nvPr/>
        </p:nvSpPr>
        <p:spPr>
          <a:xfrm>
            <a:off x="3370728" y="3140365"/>
            <a:ext cx="1775012" cy="1200329"/>
          </a:xfrm>
          <a:prstGeom prst="rect">
            <a:avLst/>
          </a:prstGeom>
          <a:solidFill>
            <a:schemeClr val="accent1">
              <a:lumMod val="20000"/>
              <a:lumOff val="80000"/>
            </a:schemeClr>
          </a:solidFill>
          <a:ln>
            <a:solidFill>
              <a:srgbClr val="2E221E"/>
            </a:solidFill>
          </a:ln>
        </p:spPr>
        <p:txBody>
          <a:bodyPr wrap="square" rtlCol="0">
            <a:spAutoFit/>
          </a:bodyPr>
          <a:lstStyle/>
          <a:p>
            <a:pPr algn="ctr"/>
            <a:r>
              <a:rPr lang="en-US" sz="2400" dirty="0"/>
              <a:t>Connect with co-workers</a:t>
            </a:r>
          </a:p>
        </p:txBody>
      </p:sp>
      <p:sp>
        <p:nvSpPr>
          <p:cNvPr id="10" name="TextBox 9"/>
          <p:cNvSpPr txBox="1"/>
          <p:nvPr/>
        </p:nvSpPr>
        <p:spPr>
          <a:xfrm>
            <a:off x="5463989" y="3868926"/>
            <a:ext cx="1613647" cy="1938992"/>
          </a:xfrm>
          <a:prstGeom prst="rect">
            <a:avLst/>
          </a:prstGeom>
          <a:solidFill>
            <a:srgbClr val="EB4F25"/>
          </a:solidFill>
          <a:ln>
            <a:solidFill>
              <a:srgbClr val="2E221E"/>
            </a:solidFill>
          </a:ln>
        </p:spPr>
        <p:txBody>
          <a:bodyPr wrap="square" rtlCol="0">
            <a:spAutoFit/>
          </a:bodyPr>
          <a:lstStyle/>
          <a:p>
            <a:pPr algn="ctr"/>
            <a:r>
              <a:rPr lang="en-US" sz="2400" dirty="0"/>
              <a:t>Not working 24/7, not checking email</a:t>
            </a:r>
          </a:p>
        </p:txBody>
      </p:sp>
      <p:sp>
        <p:nvSpPr>
          <p:cNvPr id="11" name="TextBox 10"/>
          <p:cNvSpPr txBox="1"/>
          <p:nvPr/>
        </p:nvSpPr>
        <p:spPr>
          <a:xfrm>
            <a:off x="654734" y="2034145"/>
            <a:ext cx="2496671" cy="2677656"/>
          </a:xfrm>
          <a:prstGeom prst="rect">
            <a:avLst/>
          </a:prstGeom>
          <a:solidFill>
            <a:schemeClr val="bg2">
              <a:lumMod val="10000"/>
              <a:lumOff val="90000"/>
            </a:schemeClr>
          </a:solidFill>
          <a:ln>
            <a:solidFill>
              <a:srgbClr val="2E221E"/>
            </a:solidFill>
          </a:ln>
        </p:spPr>
        <p:txBody>
          <a:bodyPr wrap="square" rtlCol="0">
            <a:spAutoFit/>
          </a:bodyPr>
          <a:lstStyle/>
          <a:p>
            <a:pPr algn="ctr"/>
            <a:r>
              <a:rPr lang="en-US" sz="2400" dirty="0"/>
              <a:t>Miss informal learning opportunities / access to someone to help work through problems</a:t>
            </a:r>
          </a:p>
        </p:txBody>
      </p:sp>
      <p:sp>
        <p:nvSpPr>
          <p:cNvPr id="12" name="TextBox 11"/>
          <p:cNvSpPr txBox="1"/>
          <p:nvPr/>
        </p:nvSpPr>
        <p:spPr>
          <a:xfrm>
            <a:off x="7776573" y="2045364"/>
            <a:ext cx="2927286" cy="1200329"/>
          </a:xfrm>
          <a:prstGeom prst="rect">
            <a:avLst/>
          </a:prstGeom>
          <a:solidFill>
            <a:srgbClr val="00B0F0"/>
          </a:solidFill>
          <a:ln>
            <a:solidFill>
              <a:srgbClr val="2E221E"/>
            </a:solidFill>
          </a:ln>
        </p:spPr>
        <p:txBody>
          <a:bodyPr wrap="square" rtlCol="0">
            <a:spAutoFit/>
          </a:bodyPr>
          <a:lstStyle/>
          <a:p>
            <a:pPr algn="ctr"/>
            <a:r>
              <a:rPr lang="en-US" sz="2400" dirty="0"/>
              <a:t>Facilitating the PAR certification process 100% electronically</a:t>
            </a:r>
          </a:p>
        </p:txBody>
      </p:sp>
      <p:sp>
        <p:nvSpPr>
          <p:cNvPr id="13" name="TextBox 12"/>
          <p:cNvSpPr txBox="1"/>
          <p:nvPr/>
        </p:nvSpPr>
        <p:spPr>
          <a:xfrm>
            <a:off x="7722785" y="3387158"/>
            <a:ext cx="1613647" cy="1569660"/>
          </a:xfrm>
          <a:prstGeom prst="rect">
            <a:avLst/>
          </a:prstGeom>
          <a:solidFill>
            <a:schemeClr val="accent3">
              <a:lumMod val="20000"/>
              <a:lumOff val="80000"/>
            </a:schemeClr>
          </a:solidFill>
          <a:ln>
            <a:solidFill>
              <a:srgbClr val="2E221E"/>
            </a:solidFill>
          </a:ln>
        </p:spPr>
        <p:txBody>
          <a:bodyPr wrap="square" rtlCol="0">
            <a:spAutoFit/>
          </a:bodyPr>
          <a:lstStyle/>
          <a:p>
            <a:pPr algn="ctr"/>
            <a:r>
              <a:rPr lang="en-US" sz="2400" dirty="0"/>
              <a:t>Starting and ending my day</a:t>
            </a:r>
          </a:p>
        </p:txBody>
      </p:sp>
      <p:sp>
        <p:nvSpPr>
          <p:cNvPr id="14" name="TextBox 13"/>
          <p:cNvSpPr txBox="1"/>
          <p:nvPr/>
        </p:nvSpPr>
        <p:spPr>
          <a:xfrm>
            <a:off x="9526933" y="3361753"/>
            <a:ext cx="2129119" cy="1200329"/>
          </a:xfrm>
          <a:prstGeom prst="rect">
            <a:avLst/>
          </a:prstGeom>
          <a:solidFill>
            <a:srgbClr val="FFFF00"/>
          </a:solidFill>
          <a:ln>
            <a:solidFill>
              <a:srgbClr val="2E221E"/>
            </a:solidFill>
          </a:ln>
        </p:spPr>
        <p:txBody>
          <a:bodyPr wrap="square" rtlCol="0">
            <a:spAutoFit/>
          </a:bodyPr>
          <a:lstStyle/>
          <a:p>
            <a:pPr algn="ctr"/>
            <a:r>
              <a:rPr lang="en-US" sz="2400" dirty="0"/>
              <a:t>We had a few folks say: None/Nothing</a:t>
            </a:r>
          </a:p>
        </p:txBody>
      </p:sp>
      <p:sp>
        <p:nvSpPr>
          <p:cNvPr id="15" name="TextBox 14"/>
          <p:cNvSpPr txBox="1"/>
          <p:nvPr/>
        </p:nvSpPr>
        <p:spPr>
          <a:xfrm>
            <a:off x="9497488" y="4678142"/>
            <a:ext cx="1775012" cy="830997"/>
          </a:xfrm>
          <a:prstGeom prst="rect">
            <a:avLst/>
          </a:prstGeom>
          <a:solidFill>
            <a:schemeClr val="tx2">
              <a:lumMod val="75000"/>
            </a:schemeClr>
          </a:solidFill>
          <a:ln>
            <a:solidFill>
              <a:srgbClr val="2E221E"/>
            </a:solidFill>
          </a:ln>
        </p:spPr>
        <p:txBody>
          <a:bodyPr wrap="square" rtlCol="0">
            <a:spAutoFit/>
          </a:bodyPr>
          <a:lstStyle/>
          <a:p>
            <a:pPr algn="ctr"/>
            <a:r>
              <a:rPr lang="en-US" sz="2400" dirty="0" smtClean="0"/>
              <a:t>Navigation of files</a:t>
            </a:r>
            <a:endParaRPr lang="en-US" sz="2400" dirty="0"/>
          </a:p>
        </p:txBody>
      </p:sp>
      <p:sp>
        <p:nvSpPr>
          <p:cNvPr id="16" name="TextBox 15"/>
          <p:cNvSpPr txBox="1"/>
          <p:nvPr/>
        </p:nvSpPr>
        <p:spPr>
          <a:xfrm>
            <a:off x="654734" y="4906671"/>
            <a:ext cx="2489231" cy="830997"/>
          </a:xfrm>
          <a:prstGeom prst="rect">
            <a:avLst/>
          </a:prstGeom>
          <a:solidFill>
            <a:schemeClr val="bg2">
              <a:lumMod val="50000"/>
              <a:lumOff val="50000"/>
            </a:schemeClr>
          </a:solidFill>
          <a:ln>
            <a:solidFill>
              <a:srgbClr val="2E221E"/>
            </a:solidFill>
          </a:ln>
        </p:spPr>
        <p:txBody>
          <a:bodyPr wrap="square" rtlCol="0">
            <a:spAutoFit/>
          </a:bodyPr>
          <a:lstStyle/>
          <a:p>
            <a:pPr algn="ctr"/>
            <a:r>
              <a:rPr lang="en-US" sz="2400" dirty="0" smtClean="0"/>
              <a:t>Managing my assistant</a:t>
            </a:r>
            <a:endParaRPr lang="en-US" sz="2400" dirty="0"/>
          </a:p>
        </p:txBody>
      </p:sp>
    </p:spTree>
    <p:extLst>
      <p:ext uri="{BB962C8B-B14F-4D97-AF65-F5344CB8AC3E}">
        <p14:creationId xmlns:p14="http://schemas.microsoft.com/office/powerpoint/2010/main" val="699313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3072429341"/>
              </p:ext>
            </p:extLst>
          </p:nvPr>
        </p:nvGraphicFramePr>
        <p:xfrm>
          <a:off x="923365" y="1400983"/>
          <a:ext cx="10130117" cy="4505112"/>
        </p:xfrm>
        <a:graphic>
          <a:graphicData uri="http://schemas.openxmlformats.org/drawingml/2006/table">
            <a:tbl>
              <a:tblPr firstRow="1" bandRow="1">
                <a:tableStyleId>{D27102A9-8310-4765-A935-A1911B00CA55}</a:tableStyleId>
              </a:tblPr>
              <a:tblGrid>
                <a:gridCol w="10130117">
                  <a:extLst>
                    <a:ext uri="{9D8B030D-6E8A-4147-A177-3AD203B41FA5}">
                      <a16:colId xmlns:a16="http://schemas.microsoft.com/office/drawing/2014/main" val="2632135819"/>
                    </a:ext>
                  </a:extLst>
                </a:gridCol>
              </a:tblGrid>
              <a:tr h="515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Q8: What is your number one tip for making the best of work from home during this time?</a:t>
                      </a:r>
                    </a:p>
                  </a:txBody>
                  <a:tcPr/>
                </a:tc>
                <a:extLst>
                  <a:ext uri="{0D108BD9-81ED-4DB2-BD59-A6C34878D82A}">
                    <a16:rowId xmlns:a16="http://schemas.microsoft.com/office/drawing/2014/main" val="2755803094"/>
                  </a:ext>
                </a:extLst>
              </a:tr>
              <a:tr h="369128">
                <a:tc>
                  <a:txBody>
                    <a:bodyPr/>
                    <a:lstStyle/>
                    <a:p>
                      <a:r>
                        <a:rPr lang="en-US" dirty="0"/>
                        <a:t>Set a schedule</a:t>
                      </a:r>
                      <a:r>
                        <a:rPr lang="en-US" baseline="0" dirty="0"/>
                        <a:t> and stick to it!</a:t>
                      </a:r>
                      <a:endParaRPr lang="en-US" dirty="0"/>
                    </a:p>
                  </a:txBody>
                  <a:tcPr/>
                </a:tc>
                <a:extLst>
                  <a:ext uri="{0D108BD9-81ED-4DB2-BD59-A6C34878D82A}">
                    <a16:rowId xmlns:a16="http://schemas.microsoft.com/office/drawing/2014/main" val="3440574549"/>
                  </a:ext>
                </a:extLst>
              </a:tr>
              <a:tr h="369128">
                <a:tc>
                  <a:txBody>
                    <a:bodyPr/>
                    <a:lstStyle/>
                    <a:p>
                      <a:r>
                        <a:rPr lang="en-US" dirty="0"/>
                        <a:t>Take advantage</a:t>
                      </a:r>
                      <a:r>
                        <a:rPr lang="en-US" baseline="0" dirty="0"/>
                        <a:t> of the time what would be used for commuting; try not to work beyond 10 hours per day</a:t>
                      </a:r>
                      <a:endParaRPr lang="en-US" dirty="0"/>
                    </a:p>
                  </a:txBody>
                  <a:tcPr/>
                </a:tc>
                <a:extLst>
                  <a:ext uri="{0D108BD9-81ED-4DB2-BD59-A6C34878D82A}">
                    <a16:rowId xmlns:a16="http://schemas.microsoft.com/office/drawing/2014/main" val="3321215306"/>
                  </a:ext>
                </a:extLst>
              </a:tr>
              <a:tr h="369128">
                <a:tc>
                  <a:txBody>
                    <a:bodyPr/>
                    <a:lstStyle/>
                    <a:p>
                      <a:r>
                        <a:rPr lang="en-US" dirty="0"/>
                        <a:t>Stay connected with co-workers</a:t>
                      </a:r>
                    </a:p>
                  </a:txBody>
                  <a:tcPr/>
                </a:tc>
                <a:extLst>
                  <a:ext uri="{0D108BD9-81ED-4DB2-BD59-A6C34878D82A}">
                    <a16:rowId xmlns:a16="http://schemas.microsoft.com/office/drawing/2014/main" val="2186639023"/>
                  </a:ext>
                </a:extLst>
              </a:tr>
              <a:tr h="369128">
                <a:tc>
                  <a:txBody>
                    <a:bodyPr/>
                    <a:lstStyle/>
                    <a:p>
                      <a:r>
                        <a:rPr lang="en-US" dirty="0"/>
                        <a:t>Dedicated workspace</a:t>
                      </a:r>
                    </a:p>
                  </a:txBody>
                  <a:tcPr/>
                </a:tc>
                <a:extLst>
                  <a:ext uri="{0D108BD9-81ED-4DB2-BD59-A6C34878D82A}">
                    <a16:rowId xmlns:a16="http://schemas.microsoft.com/office/drawing/2014/main" val="3350218674"/>
                  </a:ext>
                </a:extLst>
              </a:tr>
              <a:tr h="369128">
                <a:tc>
                  <a:txBody>
                    <a:bodyPr/>
                    <a:lstStyle/>
                    <a:p>
                      <a:r>
                        <a:rPr lang="en-US" dirty="0"/>
                        <a:t>Good tech support and training</a:t>
                      </a:r>
                    </a:p>
                  </a:txBody>
                  <a:tcPr/>
                </a:tc>
                <a:extLst>
                  <a:ext uri="{0D108BD9-81ED-4DB2-BD59-A6C34878D82A}">
                    <a16:rowId xmlns:a16="http://schemas.microsoft.com/office/drawing/2014/main" val="1591272272"/>
                  </a:ext>
                </a:extLst>
              </a:tr>
              <a:tr h="438299">
                <a:tc>
                  <a:txBody>
                    <a:bodyPr/>
                    <a:lstStyle/>
                    <a:p>
                      <a:r>
                        <a:rPr lang="en-US" dirty="0"/>
                        <a:t>The work is hard no matter if you are home or in office</a:t>
                      </a:r>
                      <a:r>
                        <a:rPr lang="en-US" baseline="0" dirty="0"/>
                        <a:t>; you just do what you always to do keep up.  The only difference for me is not having to spend 2 hours a day commuting on buses.</a:t>
                      </a:r>
                      <a:endParaRPr lang="en-US" dirty="0"/>
                    </a:p>
                  </a:txBody>
                  <a:tcPr/>
                </a:tc>
                <a:extLst>
                  <a:ext uri="{0D108BD9-81ED-4DB2-BD59-A6C34878D82A}">
                    <a16:rowId xmlns:a16="http://schemas.microsoft.com/office/drawing/2014/main" val="2299398897"/>
                  </a:ext>
                </a:extLst>
              </a:tr>
              <a:tr h="369128">
                <a:tc>
                  <a:txBody>
                    <a:bodyPr/>
                    <a:lstStyle/>
                    <a:p>
                      <a:r>
                        <a:rPr lang="en-US" dirty="0"/>
                        <a:t>Schedule your time and keep your schedule</a:t>
                      </a:r>
                    </a:p>
                  </a:txBody>
                  <a:tcPr/>
                </a:tc>
                <a:extLst>
                  <a:ext uri="{0D108BD9-81ED-4DB2-BD59-A6C34878D82A}">
                    <a16:rowId xmlns:a16="http://schemas.microsoft.com/office/drawing/2014/main" val="617210315"/>
                  </a:ext>
                </a:extLst>
              </a:tr>
              <a:tr h="438299">
                <a:tc>
                  <a:txBody>
                    <a:bodyPr/>
                    <a:lstStyle/>
                    <a:p>
                      <a:r>
                        <a:rPr lang="en-US" dirty="0"/>
                        <a:t>Block off time every day for a walk.  Treat it like a meeting and respect it.  I often eat lunch at my desk</a:t>
                      </a:r>
                      <a:r>
                        <a:rPr lang="en-US" baseline="0" dirty="0"/>
                        <a:t> so this is much needed time away from the computer</a:t>
                      </a:r>
                      <a:endParaRPr lang="en-US" dirty="0"/>
                    </a:p>
                  </a:txBody>
                  <a:tcPr/>
                </a:tc>
                <a:extLst>
                  <a:ext uri="{0D108BD9-81ED-4DB2-BD59-A6C34878D82A}">
                    <a16:rowId xmlns:a16="http://schemas.microsoft.com/office/drawing/2014/main" val="3219456848"/>
                  </a:ext>
                </a:extLst>
              </a:tr>
              <a:tr h="369128">
                <a:tc>
                  <a:txBody>
                    <a:bodyPr/>
                    <a:lstStyle/>
                    <a:p>
                      <a:r>
                        <a:rPr lang="en-US" dirty="0"/>
                        <a:t>Take a walk daily</a:t>
                      </a:r>
                    </a:p>
                  </a:txBody>
                  <a:tcPr/>
                </a:tc>
                <a:extLst>
                  <a:ext uri="{0D108BD9-81ED-4DB2-BD59-A6C34878D82A}">
                    <a16:rowId xmlns:a16="http://schemas.microsoft.com/office/drawing/2014/main" val="3773000522"/>
                  </a:ext>
                </a:extLst>
              </a:tr>
              <a:tr h="369128">
                <a:tc>
                  <a:txBody>
                    <a:bodyPr/>
                    <a:lstStyle/>
                    <a:p>
                      <a:r>
                        <a:rPr lang="en-US" dirty="0"/>
                        <a:t>Having clear hours for your self to log out</a:t>
                      </a:r>
                    </a:p>
                  </a:txBody>
                  <a:tcPr/>
                </a:tc>
                <a:extLst>
                  <a:ext uri="{0D108BD9-81ED-4DB2-BD59-A6C34878D82A}">
                    <a16:rowId xmlns:a16="http://schemas.microsoft.com/office/drawing/2014/main" val="1527652920"/>
                  </a:ext>
                </a:extLst>
              </a:tr>
            </a:tbl>
          </a:graphicData>
        </a:graphic>
      </p:graphicFrame>
    </p:spTree>
    <p:extLst>
      <p:ext uri="{BB962C8B-B14F-4D97-AF65-F5344CB8AC3E}">
        <p14:creationId xmlns:p14="http://schemas.microsoft.com/office/powerpoint/2010/main" val="736284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2064177526"/>
              </p:ext>
            </p:extLst>
          </p:nvPr>
        </p:nvGraphicFramePr>
        <p:xfrm>
          <a:off x="923365" y="1400983"/>
          <a:ext cx="10130117" cy="3168835"/>
        </p:xfrm>
        <a:graphic>
          <a:graphicData uri="http://schemas.openxmlformats.org/drawingml/2006/table">
            <a:tbl>
              <a:tblPr firstRow="1" bandRow="1">
                <a:tableStyleId>{D27102A9-8310-4765-A935-A1911B00CA55}</a:tableStyleId>
              </a:tblPr>
              <a:tblGrid>
                <a:gridCol w="10130117">
                  <a:extLst>
                    <a:ext uri="{9D8B030D-6E8A-4147-A177-3AD203B41FA5}">
                      <a16:colId xmlns:a16="http://schemas.microsoft.com/office/drawing/2014/main" val="2632135819"/>
                    </a:ext>
                  </a:extLst>
                </a:gridCol>
              </a:tblGrid>
              <a:tr h="515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Q8: What is your number one tip for making the best of work from home during this time?</a:t>
                      </a:r>
                    </a:p>
                  </a:txBody>
                  <a:tcPr/>
                </a:tc>
                <a:extLst>
                  <a:ext uri="{0D108BD9-81ED-4DB2-BD59-A6C34878D82A}">
                    <a16:rowId xmlns:a16="http://schemas.microsoft.com/office/drawing/2014/main" val="2755803094"/>
                  </a:ext>
                </a:extLst>
              </a:tr>
              <a:tr h="369128">
                <a:tc>
                  <a:txBody>
                    <a:bodyPr/>
                    <a:lstStyle/>
                    <a:p>
                      <a:r>
                        <a:rPr lang="en-US" dirty="0" smtClean="0"/>
                        <a:t>Be flexible</a:t>
                      </a:r>
                      <a:endParaRPr lang="en-US" dirty="0"/>
                    </a:p>
                  </a:txBody>
                  <a:tcPr/>
                </a:tc>
                <a:extLst>
                  <a:ext uri="{0D108BD9-81ED-4DB2-BD59-A6C34878D82A}">
                    <a16:rowId xmlns:a16="http://schemas.microsoft.com/office/drawing/2014/main" val="3440574549"/>
                  </a:ext>
                </a:extLst>
              </a:tr>
              <a:tr h="369128">
                <a:tc>
                  <a:txBody>
                    <a:bodyPr/>
                    <a:lstStyle/>
                    <a:p>
                      <a:r>
                        <a:rPr lang="en-US" dirty="0" smtClean="0"/>
                        <a:t>Take</a:t>
                      </a:r>
                      <a:r>
                        <a:rPr lang="en-US" baseline="0" dirty="0" smtClean="0"/>
                        <a:t> a walk at lunch</a:t>
                      </a:r>
                      <a:endParaRPr lang="en-US" dirty="0"/>
                    </a:p>
                  </a:txBody>
                  <a:tcPr/>
                </a:tc>
                <a:extLst>
                  <a:ext uri="{0D108BD9-81ED-4DB2-BD59-A6C34878D82A}">
                    <a16:rowId xmlns:a16="http://schemas.microsoft.com/office/drawing/2014/main" val="3321215306"/>
                  </a:ext>
                </a:extLst>
              </a:tr>
              <a:tr h="369128">
                <a:tc>
                  <a:txBody>
                    <a:bodyPr/>
                    <a:lstStyle/>
                    <a:p>
                      <a:r>
                        <a:rPr lang="en-US" dirty="0" smtClean="0"/>
                        <a:t>Get a desk</a:t>
                      </a:r>
                      <a:endParaRPr lang="en-US" dirty="0"/>
                    </a:p>
                  </a:txBody>
                  <a:tcPr/>
                </a:tc>
                <a:extLst>
                  <a:ext uri="{0D108BD9-81ED-4DB2-BD59-A6C34878D82A}">
                    <a16:rowId xmlns:a16="http://schemas.microsoft.com/office/drawing/2014/main" val="2186639023"/>
                  </a:ext>
                </a:extLst>
              </a:tr>
              <a:tr h="369128">
                <a:tc>
                  <a:txBody>
                    <a:bodyPr/>
                    <a:lstStyle/>
                    <a:p>
                      <a:r>
                        <a:rPr lang="en-US" dirty="0" smtClean="0"/>
                        <a:t>Structure</a:t>
                      </a:r>
                      <a:r>
                        <a:rPr lang="en-US" baseline="0" dirty="0" smtClean="0"/>
                        <a:t> and boundaries – just because you can work 15 hours per day, doesn’t mean you should</a:t>
                      </a:r>
                      <a:endParaRPr lang="en-US" dirty="0"/>
                    </a:p>
                  </a:txBody>
                  <a:tcPr/>
                </a:tc>
                <a:extLst>
                  <a:ext uri="{0D108BD9-81ED-4DB2-BD59-A6C34878D82A}">
                    <a16:rowId xmlns:a16="http://schemas.microsoft.com/office/drawing/2014/main" val="3350218674"/>
                  </a:ext>
                </a:extLst>
              </a:tr>
              <a:tr h="369128">
                <a:tc>
                  <a:txBody>
                    <a:bodyPr/>
                    <a:lstStyle/>
                    <a:p>
                      <a:r>
                        <a:rPr lang="en-US" dirty="0" smtClean="0"/>
                        <a:t>Shut down your laptop when you finish for the day, otherwise you’ll find yourself</a:t>
                      </a:r>
                      <a:r>
                        <a:rPr lang="en-US" baseline="0" dirty="0" smtClean="0"/>
                        <a:t> wandering back to it</a:t>
                      </a:r>
                      <a:endParaRPr lang="en-US" dirty="0"/>
                    </a:p>
                  </a:txBody>
                  <a:tcPr/>
                </a:tc>
                <a:extLst>
                  <a:ext uri="{0D108BD9-81ED-4DB2-BD59-A6C34878D82A}">
                    <a16:rowId xmlns:a16="http://schemas.microsoft.com/office/drawing/2014/main" val="1591272272"/>
                  </a:ext>
                </a:extLst>
              </a:tr>
              <a:tr h="438299">
                <a:tc>
                  <a:txBody>
                    <a:bodyPr/>
                    <a:lstStyle/>
                    <a:p>
                      <a:r>
                        <a:rPr lang="en-US" dirty="0" smtClean="0"/>
                        <a:t>Be adaptable</a:t>
                      </a:r>
                      <a:endParaRPr lang="en-US" dirty="0"/>
                    </a:p>
                  </a:txBody>
                  <a:tcPr/>
                </a:tc>
                <a:extLst>
                  <a:ext uri="{0D108BD9-81ED-4DB2-BD59-A6C34878D82A}">
                    <a16:rowId xmlns:a16="http://schemas.microsoft.com/office/drawing/2014/main" val="2299398897"/>
                  </a:ext>
                </a:extLst>
              </a:tr>
              <a:tr h="369128">
                <a:tc>
                  <a:txBody>
                    <a:bodyPr/>
                    <a:lstStyle/>
                    <a:p>
                      <a:r>
                        <a:rPr lang="en-US" dirty="0" smtClean="0"/>
                        <a:t>Disengage</a:t>
                      </a:r>
                      <a:r>
                        <a:rPr lang="en-US" baseline="0" dirty="0" smtClean="0"/>
                        <a:t> from work for some time each day</a:t>
                      </a:r>
                      <a:endParaRPr lang="en-US" dirty="0"/>
                    </a:p>
                  </a:txBody>
                  <a:tcPr/>
                </a:tc>
                <a:extLst>
                  <a:ext uri="{0D108BD9-81ED-4DB2-BD59-A6C34878D82A}">
                    <a16:rowId xmlns:a16="http://schemas.microsoft.com/office/drawing/2014/main" val="617210315"/>
                  </a:ext>
                </a:extLst>
              </a:tr>
            </a:tbl>
          </a:graphicData>
        </a:graphic>
      </p:graphicFrame>
    </p:spTree>
    <p:extLst>
      <p:ext uri="{BB962C8B-B14F-4D97-AF65-F5344CB8AC3E}">
        <p14:creationId xmlns:p14="http://schemas.microsoft.com/office/powerpoint/2010/main" val="1401283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534380170"/>
              </p:ext>
            </p:extLst>
          </p:nvPr>
        </p:nvGraphicFramePr>
        <p:xfrm>
          <a:off x="923365" y="1400983"/>
          <a:ext cx="10336306" cy="4426076"/>
        </p:xfrm>
        <a:graphic>
          <a:graphicData uri="http://schemas.openxmlformats.org/drawingml/2006/table">
            <a:tbl>
              <a:tblPr firstRow="1" bandRow="1">
                <a:tableStyleId>{D27102A9-8310-4765-A935-A1911B00CA55}</a:tableStyleId>
              </a:tblPr>
              <a:tblGrid>
                <a:gridCol w="10336306">
                  <a:extLst>
                    <a:ext uri="{9D8B030D-6E8A-4147-A177-3AD203B41FA5}">
                      <a16:colId xmlns:a16="http://schemas.microsoft.com/office/drawing/2014/main" val="2632135819"/>
                    </a:ext>
                  </a:extLst>
                </a:gridCol>
              </a:tblGrid>
              <a:tr h="5340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Q9: One recommendation you can share to help keep staff engaged?</a:t>
                      </a:r>
                    </a:p>
                  </a:txBody>
                  <a:tcPr/>
                </a:tc>
                <a:extLst>
                  <a:ext uri="{0D108BD9-81ED-4DB2-BD59-A6C34878D82A}">
                    <a16:rowId xmlns:a16="http://schemas.microsoft.com/office/drawing/2014/main" val="2755803094"/>
                  </a:ext>
                </a:extLst>
              </a:tr>
              <a:tr h="382233">
                <a:tc>
                  <a:txBody>
                    <a:bodyPr/>
                    <a:lstStyle/>
                    <a:p>
                      <a:r>
                        <a:rPr lang="en-US" dirty="0"/>
                        <a:t>Bi-weekly check-in’s with Manager</a:t>
                      </a:r>
                    </a:p>
                  </a:txBody>
                  <a:tcPr/>
                </a:tc>
                <a:extLst>
                  <a:ext uri="{0D108BD9-81ED-4DB2-BD59-A6C34878D82A}">
                    <a16:rowId xmlns:a16="http://schemas.microsoft.com/office/drawing/2014/main" val="3440574549"/>
                  </a:ext>
                </a:extLst>
              </a:tr>
              <a:tr h="382233">
                <a:tc>
                  <a:txBody>
                    <a:bodyPr/>
                    <a:lstStyle/>
                    <a:p>
                      <a:r>
                        <a:rPr lang="en-US" dirty="0"/>
                        <a:t>Zoom, Teams,</a:t>
                      </a:r>
                      <a:r>
                        <a:rPr lang="en-US" baseline="0" dirty="0"/>
                        <a:t> regularly scheduled meetings, chats and being available for unscheduled calls</a:t>
                      </a:r>
                      <a:endParaRPr lang="en-US" dirty="0"/>
                    </a:p>
                  </a:txBody>
                  <a:tcPr/>
                </a:tc>
                <a:extLst>
                  <a:ext uri="{0D108BD9-81ED-4DB2-BD59-A6C34878D82A}">
                    <a16:rowId xmlns:a16="http://schemas.microsoft.com/office/drawing/2014/main" val="3321215306"/>
                  </a:ext>
                </a:extLst>
              </a:tr>
              <a:tr h="382233">
                <a:tc>
                  <a:txBody>
                    <a:bodyPr/>
                    <a:lstStyle/>
                    <a:p>
                      <a:r>
                        <a:rPr lang="en-US" dirty="0"/>
                        <a:t>Recognition</a:t>
                      </a:r>
                    </a:p>
                  </a:txBody>
                  <a:tcPr/>
                </a:tc>
                <a:extLst>
                  <a:ext uri="{0D108BD9-81ED-4DB2-BD59-A6C34878D82A}">
                    <a16:rowId xmlns:a16="http://schemas.microsoft.com/office/drawing/2014/main" val="2186639023"/>
                  </a:ext>
                </a:extLst>
              </a:tr>
              <a:tr h="536556">
                <a:tc>
                  <a:txBody>
                    <a:bodyPr/>
                    <a:lstStyle/>
                    <a:p>
                      <a:r>
                        <a:rPr lang="en-US" dirty="0"/>
                        <a:t>Take advantage</a:t>
                      </a:r>
                      <a:r>
                        <a:rPr lang="en-US" baseline="0" dirty="0"/>
                        <a:t> of opportunities to learn about the work you are supporting and celebrate wins.  Why does this matter?  What challenges did they overcome?</a:t>
                      </a:r>
                      <a:endParaRPr lang="en-US" dirty="0"/>
                    </a:p>
                  </a:txBody>
                  <a:tcPr/>
                </a:tc>
                <a:extLst>
                  <a:ext uri="{0D108BD9-81ED-4DB2-BD59-A6C34878D82A}">
                    <a16:rowId xmlns:a16="http://schemas.microsoft.com/office/drawing/2014/main" val="3350218674"/>
                  </a:ext>
                </a:extLst>
              </a:tr>
              <a:tr h="382233">
                <a:tc>
                  <a:txBody>
                    <a:bodyPr/>
                    <a:lstStyle/>
                    <a:p>
                      <a:r>
                        <a:rPr lang="en-US" dirty="0"/>
                        <a:t>Keep up regular Zoom meetings with Staff</a:t>
                      </a:r>
                    </a:p>
                  </a:txBody>
                  <a:tcPr/>
                </a:tc>
                <a:extLst>
                  <a:ext uri="{0D108BD9-81ED-4DB2-BD59-A6C34878D82A}">
                    <a16:rowId xmlns:a16="http://schemas.microsoft.com/office/drawing/2014/main" val="1591272272"/>
                  </a:ext>
                </a:extLst>
              </a:tr>
              <a:tr h="453860">
                <a:tc>
                  <a:txBody>
                    <a:bodyPr/>
                    <a:lstStyle/>
                    <a:p>
                      <a:r>
                        <a:rPr lang="en-US" dirty="0"/>
                        <a:t>Communication and conduct regular check-ins</a:t>
                      </a:r>
                    </a:p>
                  </a:txBody>
                  <a:tcPr/>
                </a:tc>
                <a:extLst>
                  <a:ext uri="{0D108BD9-81ED-4DB2-BD59-A6C34878D82A}">
                    <a16:rowId xmlns:a16="http://schemas.microsoft.com/office/drawing/2014/main" val="2299398897"/>
                  </a:ext>
                </a:extLst>
              </a:tr>
              <a:tr h="536556">
                <a:tc>
                  <a:txBody>
                    <a:bodyPr/>
                    <a:lstStyle/>
                    <a:p>
                      <a:r>
                        <a:rPr lang="en-US" dirty="0"/>
                        <a:t>Continue to treat them as responsible adults</a:t>
                      </a:r>
                      <a:r>
                        <a:rPr lang="en-US" baseline="0" dirty="0"/>
                        <a:t> who are working hard while working remote.  The comments section on the BU Today article should be read carefully.</a:t>
                      </a:r>
                      <a:endParaRPr lang="en-US" dirty="0"/>
                    </a:p>
                  </a:txBody>
                  <a:tcPr/>
                </a:tc>
                <a:extLst>
                  <a:ext uri="{0D108BD9-81ED-4DB2-BD59-A6C34878D82A}">
                    <a16:rowId xmlns:a16="http://schemas.microsoft.com/office/drawing/2014/main" val="617210315"/>
                  </a:ext>
                </a:extLst>
              </a:tr>
              <a:tr h="453860">
                <a:tc>
                  <a:txBody>
                    <a:bodyPr/>
                    <a:lstStyle/>
                    <a:p>
                      <a:r>
                        <a:rPr lang="en-US" dirty="0"/>
                        <a:t>Fun Opportunity</a:t>
                      </a:r>
                    </a:p>
                  </a:txBody>
                  <a:tcPr/>
                </a:tc>
                <a:extLst>
                  <a:ext uri="{0D108BD9-81ED-4DB2-BD59-A6C34878D82A}">
                    <a16:rowId xmlns:a16="http://schemas.microsoft.com/office/drawing/2014/main" val="3219456848"/>
                  </a:ext>
                </a:extLst>
              </a:tr>
              <a:tr h="382233">
                <a:tc>
                  <a:txBody>
                    <a:bodyPr/>
                    <a:lstStyle/>
                    <a:p>
                      <a:r>
                        <a:rPr lang="en-US" dirty="0"/>
                        <a:t>“Virtual” Volunteering</a:t>
                      </a:r>
                    </a:p>
                  </a:txBody>
                  <a:tcPr/>
                </a:tc>
                <a:extLst>
                  <a:ext uri="{0D108BD9-81ED-4DB2-BD59-A6C34878D82A}">
                    <a16:rowId xmlns:a16="http://schemas.microsoft.com/office/drawing/2014/main" val="3773000522"/>
                  </a:ext>
                </a:extLst>
              </a:tr>
            </a:tbl>
          </a:graphicData>
        </a:graphic>
      </p:graphicFrame>
    </p:spTree>
    <p:extLst>
      <p:ext uri="{BB962C8B-B14F-4D97-AF65-F5344CB8AC3E}">
        <p14:creationId xmlns:p14="http://schemas.microsoft.com/office/powerpoint/2010/main" val="1589025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WFH Survey Results</a:t>
            </a: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1227818823"/>
              </p:ext>
            </p:extLst>
          </p:nvPr>
        </p:nvGraphicFramePr>
        <p:xfrm>
          <a:off x="923365" y="1400983"/>
          <a:ext cx="10336306" cy="2735494"/>
        </p:xfrm>
        <a:graphic>
          <a:graphicData uri="http://schemas.openxmlformats.org/drawingml/2006/table">
            <a:tbl>
              <a:tblPr firstRow="1" bandRow="1">
                <a:tableStyleId>{D27102A9-8310-4765-A935-A1911B00CA55}</a:tableStyleId>
              </a:tblPr>
              <a:tblGrid>
                <a:gridCol w="10336306">
                  <a:extLst>
                    <a:ext uri="{9D8B030D-6E8A-4147-A177-3AD203B41FA5}">
                      <a16:colId xmlns:a16="http://schemas.microsoft.com/office/drawing/2014/main" val="2632135819"/>
                    </a:ext>
                  </a:extLst>
                </a:gridCol>
              </a:tblGrid>
              <a:tr h="5340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Q9: One recommendation you can share to help keep staff engaged?</a:t>
                      </a:r>
                    </a:p>
                  </a:txBody>
                  <a:tcPr/>
                </a:tc>
                <a:extLst>
                  <a:ext uri="{0D108BD9-81ED-4DB2-BD59-A6C34878D82A}">
                    <a16:rowId xmlns:a16="http://schemas.microsoft.com/office/drawing/2014/main" val="2755803094"/>
                  </a:ext>
                </a:extLst>
              </a:tr>
              <a:tr h="382233">
                <a:tc>
                  <a:txBody>
                    <a:bodyPr/>
                    <a:lstStyle/>
                    <a:p>
                      <a:r>
                        <a:rPr lang="en-US" dirty="0" smtClean="0"/>
                        <a:t>Be flexible</a:t>
                      </a:r>
                      <a:endParaRPr lang="en-US" dirty="0"/>
                    </a:p>
                  </a:txBody>
                  <a:tcPr/>
                </a:tc>
                <a:extLst>
                  <a:ext uri="{0D108BD9-81ED-4DB2-BD59-A6C34878D82A}">
                    <a16:rowId xmlns:a16="http://schemas.microsoft.com/office/drawing/2014/main" val="3440574549"/>
                  </a:ext>
                </a:extLst>
              </a:tr>
              <a:tr h="382233">
                <a:tc>
                  <a:txBody>
                    <a:bodyPr/>
                    <a:lstStyle/>
                    <a:p>
                      <a:r>
                        <a:rPr lang="en-US" dirty="0" smtClean="0"/>
                        <a:t>Non-Business</a:t>
                      </a:r>
                      <a:r>
                        <a:rPr lang="en-US" baseline="0" dirty="0" smtClean="0"/>
                        <a:t> Zooms</a:t>
                      </a:r>
                      <a:endParaRPr lang="en-US" dirty="0"/>
                    </a:p>
                  </a:txBody>
                  <a:tcPr/>
                </a:tc>
                <a:extLst>
                  <a:ext uri="{0D108BD9-81ED-4DB2-BD59-A6C34878D82A}">
                    <a16:rowId xmlns:a16="http://schemas.microsoft.com/office/drawing/2014/main" val="3321215306"/>
                  </a:ext>
                </a:extLst>
              </a:tr>
              <a:tr h="382233">
                <a:tc>
                  <a:txBody>
                    <a:bodyPr/>
                    <a:lstStyle/>
                    <a:p>
                      <a:r>
                        <a:rPr lang="en-US" dirty="0" smtClean="0"/>
                        <a:t>Schedule a “social” hello visit with someone at work to learn more about their experience</a:t>
                      </a:r>
                      <a:endParaRPr lang="en-US" dirty="0"/>
                    </a:p>
                  </a:txBody>
                  <a:tcPr/>
                </a:tc>
                <a:extLst>
                  <a:ext uri="{0D108BD9-81ED-4DB2-BD59-A6C34878D82A}">
                    <a16:rowId xmlns:a16="http://schemas.microsoft.com/office/drawing/2014/main" val="2186639023"/>
                  </a:ext>
                </a:extLst>
              </a:tr>
              <a:tr h="536556">
                <a:tc>
                  <a:txBody>
                    <a:bodyPr/>
                    <a:lstStyle/>
                    <a:p>
                      <a:r>
                        <a:rPr lang="en-US" dirty="0" smtClean="0"/>
                        <a:t>Have meetings with them sometimes</a:t>
                      </a:r>
                      <a:r>
                        <a:rPr lang="en-US" baseline="0" dirty="0" smtClean="0"/>
                        <a:t> to just see how they are; don’t focus on work or workload.  Let them talk, share their frustrations or what is making them happy right now</a:t>
                      </a:r>
                      <a:endParaRPr lang="en-US" dirty="0"/>
                    </a:p>
                  </a:txBody>
                  <a:tcPr/>
                </a:tc>
                <a:extLst>
                  <a:ext uri="{0D108BD9-81ED-4DB2-BD59-A6C34878D82A}">
                    <a16:rowId xmlns:a16="http://schemas.microsoft.com/office/drawing/2014/main" val="3350218674"/>
                  </a:ext>
                </a:extLst>
              </a:tr>
              <a:tr h="382233">
                <a:tc>
                  <a:txBody>
                    <a:bodyPr/>
                    <a:lstStyle/>
                    <a:p>
                      <a:r>
                        <a:rPr lang="en-US" dirty="0" smtClean="0"/>
                        <a:t>Some social thing like a weekly coffee</a:t>
                      </a:r>
                      <a:r>
                        <a:rPr lang="en-US" baseline="0" dirty="0" smtClean="0"/>
                        <a:t> hour, an ongoing group slack conversation, </a:t>
                      </a:r>
                      <a:r>
                        <a:rPr lang="en-US" baseline="0" dirty="0" err="1" smtClean="0"/>
                        <a:t>etc</a:t>
                      </a:r>
                      <a:r>
                        <a:rPr lang="en-US" baseline="0" dirty="0" smtClean="0"/>
                        <a:t> to maintain a connection; presumably staff are already engaged concerning the work.</a:t>
                      </a:r>
                      <a:endParaRPr lang="en-US" dirty="0"/>
                    </a:p>
                  </a:txBody>
                  <a:tcPr/>
                </a:tc>
                <a:extLst>
                  <a:ext uri="{0D108BD9-81ED-4DB2-BD59-A6C34878D82A}">
                    <a16:rowId xmlns:a16="http://schemas.microsoft.com/office/drawing/2014/main" val="1591272272"/>
                  </a:ext>
                </a:extLst>
              </a:tr>
            </a:tbl>
          </a:graphicData>
        </a:graphic>
      </p:graphicFrame>
    </p:spTree>
    <p:extLst>
      <p:ext uri="{BB962C8B-B14F-4D97-AF65-F5344CB8AC3E}">
        <p14:creationId xmlns:p14="http://schemas.microsoft.com/office/powerpoint/2010/main" val="3441724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smtClean="0"/>
              <a:t>HR/OD&amp;L Resources</a:t>
            </a:r>
            <a:endParaRPr lang="en-US" dirty="0"/>
          </a:p>
        </p:txBody>
      </p:sp>
      <p:sp>
        <p:nvSpPr>
          <p:cNvPr id="3" name="Text Placeholder 2">
            <a:extLst>
              <a:ext uri="{FF2B5EF4-FFF2-40B4-BE49-F238E27FC236}">
                <a16:creationId xmlns:a16="http://schemas.microsoft.com/office/drawing/2014/main" id="{3B8CA0B7-50F6-43D6-ADC5-E9F4DDB1CD25}"/>
              </a:ext>
            </a:extLst>
          </p:cNvPr>
          <p:cNvSpPr>
            <a:spLocks noGrp="1"/>
          </p:cNvSpPr>
          <p:nvPr>
            <p:ph type="body" idx="1"/>
          </p:nvPr>
        </p:nvSpPr>
        <p:spPr>
          <a:xfrm>
            <a:off x="838200" y="1423447"/>
            <a:ext cx="10515599" cy="4753516"/>
          </a:xfrm>
        </p:spPr>
        <p:txBody>
          <a:bodyPr/>
          <a:lstStyle/>
          <a:p>
            <a:r>
              <a:rPr lang="en-US" sz="2400" b="1" i="1" dirty="0"/>
              <a:t>Learning More About Zoom Bundle</a:t>
            </a:r>
            <a:r>
              <a:rPr lang="en-US" sz="2400" dirty="0"/>
              <a:t/>
            </a:r>
            <a:br>
              <a:rPr lang="en-US" sz="2400" dirty="0"/>
            </a:br>
            <a:r>
              <a:rPr lang="en-US" sz="2400" dirty="0"/>
              <a:t>This month’s bundle comprises video resources on a range of Zoom features, including group collaborations, direct sharing, sharing multiple screens simultaneously, and closed captioning, as well as Zoom basics such as scheduling a meeting, hosting break-out rooms, </a:t>
            </a:r>
            <a:r>
              <a:rPr lang="en-US" sz="2400" dirty="0" smtClean="0"/>
              <a:t>and </a:t>
            </a:r>
            <a:r>
              <a:rPr lang="en-US" sz="2400" dirty="0"/>
              <a:t>others. </a:t>
            </a:r>
            <a:r>
              <a:rPr lang="en-US" sz="2400" dirty="0" smtClean="0"/>
              <a:t>Available on Terrier </a:t>
            </a:r>
            <a:r>
              <a:rPr lang="en-US" sz="2400" dirty="0" err="1" smtClean="0"/>
              <a:t>eDevelopment</a:t>
            </a:r>
            <a:r>
              <a:rPr lang="en-US" sz="2400" dirty="0" smtClean="0"/>
              <a:t>.</a:t>
            </a:r>
          </a:p>
          <a:p>
            <a:pPr marL="177800" indent="0">
              <a:buNone/>
            </a:pPr>
            <a:endParaRPr lang="en-US" sz="2400" dirty="0" smtClean="0"/>
          </a:p>
          <a:p>
            <a:pPr lvl="0"/>
            <a:r>
              <a:rPr lang="en-US" sz="2400" b="1" dirty="0" smtClean="0"/>
              <a:t>Workshop</a:t>
            </a:r>
            <a:r>
              <a:rPr lang="en-US" sz="2400" dirty="0" smtClean="0"/>
              <a:t>-</a:t>
            </a:r>
            <a:r>
              <a:rPr lang="en-US" sz="2400" b="1" i="1" dirty="0" smtClean="0"/>
              <a:t>Difficult </a:t>
            </a:r>
            <a:r>
              <a:rPr lang="en-US" sz="2400" b="1" i="1" dirty="0"/>
              <a:t>Conversations</a:t>
            </a:r>
            <a:r>
              <a:rPr lang="en-US" sz="2400" dirty="0"/>
              <a:t/>
            </a:r>
            <a:br>
              <a:rPr lang="en-US" sz="2400" dirty="0"/>
            </a:br>
            <a:r>
              <a:rPr lang="en-US" sz="2400" dirty="0"/>
              <a:t>Many of us face the need to have difficult conversations. Having a positive outcome is a matter of skill and will. This session will help you build those skills </a:t>
            </a:r>
            <a:r>
              <a:rPr lang="en-US" sz="2400" dirty="0">
                <a:solidFill>
                  <a:schemeClr val="tx1"/>
                </a:solidFill>
              </a:rPr>
              <a:t>and provide tools to help ensure your difficult conversations are effective.</a:t>
            </a:r>
            <a:br>
              <a:rPr lang="en-US" sz="2400" dirty="0">
                <a:solidFill>
                  <a:schemeClr val="tx1"/>
                </a:solidFill>
              </a:rPr>
            </a:br>
            <a:r>
              <a:rPr lang="en-US" sz="2400" dirty="0" smtClean="0">
                <a:solidFill>
                  <a:schemeClr val="tx1"/>
                </a:solidFill>
              </a:rPr>
              <a:t>Zoom: Wednesday March 24 9-10:30am, registration required. </a:t>
            </a:r>
            <a:endParaRPr lang="en-US" sz="2400" dirty="0">
              <a:solidFill>
                <a:schemeClr val="tx1"/>
              </a:solidFill>
            </a:endParaRPr>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632172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smtClean="0"/>
              <a:t>HR/OD&amp;L </a:t>
            </a:r>
            <a:r>
              <a:rPr lang="en-US" dirty="0"/>
              <a:t>Resources</a:t>
            </a:r>
          </a:p>
        </p:txBody>
      </p:sp>
      <p:sp>
        <p:nvSpPr>
          <p:cNvPr id="3" name="Text Placeholder 2">
            <a:extLst>
              <a:ext uri="{FF2B5EF4-FFF2-40B4-BE49-F238E27FC236}">
                <a16:creationId xmlns:a16="http://schemas.microsoft.com/office/drawing/2014/main" id="{3B8CA0B7-50F6-43D6-ADC5-E9F4DDB1CD25}"/>
              </a:ext>
            </a:extLst>
          </p:cNvPr>
          <p:cNvSpPr>
            <a:spLocks noGrp="1"/>
          </p:cNvSpPr>
          <p:nvPr>
            <p:ph type="body" idx="1"/>
          </p:nvPr>
        </p:nvSpPr>
        <p:spPr>
          <a:xfrm>
            <a:off x="838200" y="1423447"/>
            <a:ext cx="10515599" cy="4753516"/>
          </a:xfrm>
        </p:spPr>
        <p:txBody>
          <a:bodyPr/>
          <a:lstStyle/>
          <a:p>
            <a:pPr lvl="0"/>
            <a:r>
              <a:rPr lang="en-US" sz="2400" b="1" i="1" dirty="0" smtClean="0">
                <a:solidFill>
                  <a:schemeClr val="tx1"/>
                </a:solidFill>
              </a:rPr>
              <a:t>Working Remotely Bundle</a:t>
            </a:r>
            <a:endParaRPr lang="en-US" sz="2400" b="1" i="1" dirty="0">
              <a:solidFill>
                <a:schemeClr val="tx1"/>
              </a:solidFill>
            </a:endParaRPr>
          </a:p>
          <a:p>
            <a:pPr marL="177800" indent="0">
              <a:buNone/>
            </a:pPr>
            <a:r>
              <a:rPr lang="en-US" sz="2400" dirty="0"/>
              <a:t>Working remotely presents a unique set of challenges that require resilience, collaboration, and stress management practices. Virtual work during a crisis adds additional complexity. Enhance your skills by learning how to apply mindfulness techniques, manage mental well-being, and adapt to unexpected change. The </a:t>
            </a:r>
            <a:r>
              <a:rPr lang="en-US" sz="2400" i="1" dirty="0"/>
              <a:t>Working Remotely</a:t>
            </a:r>
            <a:r>
              <a:rPr lang="en-US" sz="2400" dirty="0"/>
              <a:t> bundle includes a diverse array of resources (11 videos, 23 reads, and 4 listens). You can engage all of them or only one of them. You can mix and match. And you can engage them individually or with your team and department. </a:t>
            </a:r>
            <a:r>
              <a:rPr lang="en-US" sz="2400" dirty="0" smtClean="0"/>
              <a:t>Available on Terrier </a:t>
            </a:r>
            <a:r>
              <a:rPr lang="en-US" sz="2400" dirty="0" err="1" smtClean="0"/>
              <a:t>eDevelopment</a:t>
            </a:r>
            <a:r>
              <a:rPr lang="en-US" sz="2400" dirty="0" smtClean="0"/>
              <a:t>.</a:t>
            </a:r>
          </a:p>
          <a:p>
            <a:pPr marL="177800" indent="0">
              <a:buNone/>
            </a:pPr>
            <a:endParaRPr lang="en-US" sz="2400" dirty="0"/>
          </a:p>
          <a:p>
            <a:pPr marL="177800" indent="0">
              <a:buNone/>
            </a:pPr>
            <a:r>
              <a:rPr lang="en-US" sz="2400" dirty="0" smtClean="0"/>
              <a:t>For more, check </a:t>
            </a:r>
            <a:r>
              <a:rPr lang="en-US" sz="2400" dirty="0"/>
              <a:t>out: https://www.bu.edu/hr/learningbu/</a:t>
            </a:r>
          </a:p>
          <a:p>
            <a:pPr marL="177800" indent="0">
              <a:buNone/>
            </a:pPr>
            <a:endParaRPr lang="en-US" sz="2400" dirty="0"/>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3771666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CFE4F4-A296-44C7-A043-E9DCADF9B13B}"/>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35</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BA3947E-ECDE-4852-AB89-B840B11A19E9}"/>
              </a:ext>
            </a:extLst>
          </p:cNvPr>
          <p:cNvPicPr>
            <a:picLocks noChangeAspect="1"/>
          </p:cNvPicPr>
          <p:nvPr/>
        </p:nvPicPr>
        <p:blipFill>
          <a:blip r:embed="rId3">
            <a:alphaModFix/>
            <a:duotone>
              <a:schemeClr val="accent5">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11200"/>
                    </a14:imgEffect>
                    <a14:imgEffect>
                      <a14:saturation sat="0"/>
                    </a14:imgEffect>
                    <a14:imgEffect>
                      <a14:brightnessContrast bright="40000" contrast="40000"/>
                    </a14:imgEffect>
                  </a14:imgLayer>
                </a14:imgProps>
              </a:ext>
            </a:extLst>
          </a:blip>
          <a:stretch>
            <a:fillRect/>
          </a:stretch>
        </p:blipFill>
        <p:spPr>
          <a:xfrm>
            <a:off x="536342" y="261258"/>
            <a:ext cx="10955442" cy="5657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5">
            <a:extLst>
              <a:ext uri="{FF2B5EF4-FFF2-40B4-BE49-F238E27FC236}">
                <a16:creationId xmlns:a16="http://schemas.microsoft.com/office/drawing/2014/main" id="{6F218B12-9705-41B2-8F6E-E33BC0654518}"/>
              </a:ext>
            </a:extLst>
          </p:cNvPr>
          <p:cNvSpPr/>
          <p:nvPr/>
        </p:nvSpPr>
        <p:spPr>
          <a:xfrm>
            <a:off x="841301" y="803189"/>
            <a:ext cx="7494359" cy="923330"/>
          </a:xfrm>
          <a:prstGeom prst="rect">
            <a:avLst/>
          </a:prstGeom>
          <a:noFill/>
        </p:spPr>
        <p:txBody>
          <a:bodyPr wrap="none" lIns="91440" tIns="45720" rIns="91440" bIns="45720">
            <a:spAutoFit/>
          </a:bodyPr>
          <a:lstStyle/>
          <a:p>
            <a:pPr algn="ctr"/>
            <a:r>
              <a:rPr lang="en-US" sz="5400" b="0" cap="none" spc="0" dirty="0">
                <a:ln w="0"/>
                <a:solidFill>
                  <a:srgbClr val="002060"/>
                </a:solidFill>
                <a:effectLst>
                  <a:outerShdw blurRad="38100" dist="19050" dir="2700000" algn="tl" rotWithShape="0">
                    <a:schemeClr val="dk1">
                      <a:alpha val="40000"/>
                    </a:schemeClr>
                  </a:outerShdw>
                </a:effectLst>
                <a:hlinkClick r:id="rId5" action="ppaction://hlinkfile">
                  <a:extLst>
                    <a:ext uri="{A12FA001-AC4F-418D-AE19-62706E023703}">
                      <ahyp:hlinkClr xmlns="" xmlns:ahyp="http://schemas.microsoft.com/office/drawing/2018/hyperlinkcolor" val="tx"/>
                    </a:ext>
                  </a:extLst>
                </a:hlinkClick>
              </a:rPr>
              <a:t>2021 Poll Future Topics</a:t>
            </a:r>
            <a:endParaRPr lang="en-US" sz="5400" b="0" cap="none" spc="0" dirty="0">
              <a:ln w="0"/>
              <a:solidFill>
                <a:srgbClr val="002060"/>
              </a:solidFill>
              <a:effectLst>
                <a:outerShdw blurRad="38100" dist="19050" dir="2700000" algn="tl" rotWithShape="0">
                  <a:schemeClr val="dk1">
                    <a:alpha val="40000"/>
                  </a:schemeClr>
                </a:outerShdw>
              </a:effectLst>
            </a:endParaRPr>
          </a:p>
        </p:txBody>
      </p:sp>
      <p:pic>
        <p:nvPicPr>
          <p:cNvPr id="7" name="Picture 6">
            <a:extLst>
              <a:ext uri="{FF2B5EF4-FFF2-40B4-BE49-F238E27FC236}">
                <a16:creationId xmlns:a16="http://schemas.microsoft.com/office/drawing/2014/main" id="{DD33358C-B49D-457D-93C1-6ACAE79E8A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577277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082-E977-42C1-8597-FE4A47C2F554}"/>
              </a:ext>
            </a:extLst>
          </p:cNvPr>
          <p:cNvSpPr>
            <a:spLocks noGrp="1"/>
          </p:cNvSpPr>
          <p:nvPr>
            <p:ph type="title"/>
          </p:nvPr>
        </p:nvSpPr>
        <p:spPr/>
        <p:txBody>
          <a:bodyPr/>
          <a:lstStyle/>
          <a:p>
            <a:r>
              <a:rPr lang="en-US" dirty="0"/>
              <a:t>Future Topic Questions</a:t>
            </a:r>
          </a:p>
        </p:txBody>
      </p:sp>
      <p:sp>
        <p:nvSpPr>
          <p:cNvPr id="3" name="Text Placeholder 2">
            <a:extLst>
              <a:ext uri="{FF2B5EF4-FFF2-40B4-BE49-F238E27FC236}">
                <a16:creationId xmlns:a16="http://schemas.microsoft.com/office/drawing/2014/main" id="{3B8CA0B7-50F6-43D6-ADC5-E9F4DDB1CD25}"/>
              </a:ext>
            </a:extLst>
          </p:cNvPr>
          <p:cNvSpPr>
            <a:spLocks noGrp="1"/>
          </p:cNvSpPr>
          <p:nvPr>
            <p:ph type="body" idx="1"/>
          </p:nvPr>
        </p:nvSpPr>
        <p:spPr/>
        <p:txBody>
          <a:bodyPr/>
          <a:lstStyle/>
          <a:p>
            <a:r>
              <a:rPr lang="en-US" dirty="0"/>
              <a:t>  Service Centers</a:t>
            </a:r>
          </a:p>
          <a:p>
            <a:r>
              <a:rPr lang="en-US" dirty="0"/>
              <a:t>  HR Systems</a:t>
            </a:r>
          </a:p>
          <a:p>
            <a:r>
              <a:rPr lang="en-US" dirty="0"/>
              <a:t>  HR Framework Follow Up (Fall 2019)</a:t>
            </a:r>
          </a:p>
          <a:p>
            <a:r>
              <a:rPr lang="en-US" dirty="0"/>
              <a:t>  Pat O’Brien’s Office / Provost</a:t>
            </a:r>
          </a:p>
          <a:p>
            <a:pPr marL="177800" indent="0">
              <a:buNone/>
            </a:pPr>
            <a:endParaRPr lang="en-US" dirty="0"/>
          </a:p>
          <a:p>
            <a:pPr marL="177800" indent="0">
              <a:buNone/>
            </a:pPr>
            <a:endParaRPr lang="en-US" dirty="0"/>
          </a:p>
        </p:txBody>
      </p:sp>
      <p:sp>
        <p:nvSpPr>
          <p:cNvPr id="4" name="Slide Number Placeholder 3">
            <a:extLst>
              <a:ext uri="{FF2B5EF4-FFF2-40B4-BE49-F238E27FC236}">
                <a16:creationId xmlns:a16="http://schemas.microsoft.com/office/drawing/2014/main" id="{E63D7448-56AF-45C1-B33D-6BEC4EEFF211}"/>
              </a:ext>
            </a:extLst>
          </p:cNvPr>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0BE01F95-B988-432B-84AA-2E83F24D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1446495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64944" y="183512"/>
            <a:ext cx="10515599" cy="735701"/>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Calibri"/>
              <a:buNone/>
            </a:pPr>
            <a:r>
              <a:rPr lang="en-US" i="0" u="none" strike="noStrike" cap="none" dirty="0">
                <a:solidFill>
                  <a:schemeClr val="dk1"/>
                </a:solidFill>
                <a:latin typeface="Calibri"/>
                <a:ea typeface="Calibri"/>
                <a:cs typeface="Calibri"/>
                <a:sym typeface="Calibri"/>
              </a:rPr>
              <a:t>Closing/Central Links</a:t>
            </a:r>
          </a:p>
        </p:txBody>
      </p:sp>
      <p:sp>
        <p:nvSpPr>
          <p:cNvPr id="179" name="Shape 179"/>
          <p:cNvSpPr txBox="1">
            <a:spLocks noGrp="1"/>
          </p:cNvSpPr>
          <p:nvPr>
            <p:ph type="body" idx="1"/>
          </p:nvPr>
        </p:nvSpPr>
        <p:spPr>
          <a:xfrm>
            <a:off x="639007" y="919213"/>
            <a:ext cx="10515599" cy="4651530"/>
          </a:xfrm>
          <a:prstGeom prst="rect">
            <a:avLst/>
          </a:prstGeom>
          <a:noFill/>
          <a:ln>
            <a:noFill/>
          </a:ln>
        </p:spPr>
        <p:txBody>
          <a:bodyPr lIns="91425" tIns="45700" rIns="91425" bIns="45700" anchor="t" anchorCtr="0">
            <a:noAutofit/>
          </a:bodyPr>
          <a:lstStyle/>
          <a:p>
            <a:pPr marL="0" indent="0">
              <a:spcBef>
                <a:spcPts val="0"/>
              </a:spcBef>
              <a:spcAft>
                <a:spcPts val="600"/>
              </a:spcAft>
              <a:buNone/>
            </a:pPr>
            <a:r>
              <a:rPr lang="en-US" dirty="0">
                <a:solidFill>
                  <a:schemeClr val="tx1"/>
                </a:solidFill>
              </a:rPr>
              <a:t>Confirmed Future Agenda Items  </a:t>
            </a:r>
          </a:p>
          <a:p>
            <a:pPr marL="914400" lvl="1" indent="-457200">
              <a:spcBef>
                <a:spcPts val="0"/>
              </a:spcBef>
              <a:spcAft>
                <a:spcPts val="600"/>
              </a:spcAft>
            </a:pPr>
            <a:r>
              <a:rPr lang="en-US" sz="2800" dirty="0"/>
              <a:t>April:  Shadow Systems </a:t>
            </a:r>
          </a:p>
          <a:p>
            <a:pPr marL="914400" lvl="1" indent="-457200">
              <a:spcBef>
                <a:spcPts val="0"/>
              </a:spcBef>
              <a:spcAft>
                <a:spcPts val="600"/>
              </a:spcAft>
            </a:pPr>
            <a:r>
              <a:rPr lang="en-US" sz="2800" dirty="0"/>
              <a:t>May:  TBD</a:t>
            </a:r>
            <a:endParaRPr lang="en-US" sz="2200" b="1" dirty="0">
              <a:solidFill>
                <a:srgbClr val="C00000"/>
              </a:solidFill>
            </a:endParaRPr>
          </a:p>
          <a:p>
            <a:pPr marL="457200" lvl="1" indent="0">
              <a:spcBef>
                <a:spcPts val="0"/>
              </a:spcBef>
              <a:spcAft>
                <a:spcPts val="600"/>
              </a:spcAft>
              <a:buNone/>
            </a:pPr>
            <a:endParaRPr lang="en-US" sz="2200" b="1" dirty="0">
              <a:solidFill>
                <a:srgbClr val="C00000"/>
              </a:solidFill>
            </a:endParaRPr>
          </a:p>
          <a:p>
            <a:pPr marL="457200" lvl="1" indent="0">
              <a:spcBef>
                <a:spcPts val="0"/>
              </a:spcBef>
              <a:spcAft>
                <a:spcPts val="600"/>
              </a:spcAft>
              <a:buNone/>
            </a:pPr>
            <a:endParaRPr lang="en-US" sz="2200" b="1" dirty="0">
              <a:solidFill>
                <a:srgbClr val="C00000"/>
              </a:solidFill>
            </a:endParaRPr>
          </a:p>
          <a:p>
            <a:pPr marL="0" indent="0" algn="ctr">
              <a:spcBef>
                <a:spcPts val="0"/>
              </a:spcBef>
              <a:spcAft>
                <a:spcPts val="600"/>
              </a:spcAft>
              <a:buNone/>
            </a:pPr>
            <a:r>
              <a:rPr lang="en-US" sz="2200" b="1" dirty="0">
                <a:solidFill>
                  <a:srgbClr val="C00000"/>
                </a:solidFill>
              </a:rPr>
              <a:t>Minutes and slides from today’s meeting will be posted on the ACRA webpage</a:t>
            </a:r>
          </a:p>
        </p:txBody>
      </p:sp>
      <p:sp>
        <p:nvSpPr>
          <p:cNvPr id="180" name="Shape 18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2" name="TextBox 1"/>
          <p:cNvSpPr txBox="1"/>
          <p:nvPr/>
        </p:nvSpPr>
        <p:spPr>
          <a:xfrm>
            <a:off x="664944" y="3767138"/>
            <a:ext cx="10515599" cy="1678408"/>
          </a:xfrm>
          <a:prstGeom prst="rect">
            <a:avLst/>
          </a:prstGeom>
          <a:noFill/>
        </p:spPr>
        <p:txBody>
          <a:bodyPr wrap="square" rtlCol="0">
            <a:spAutoFit/>
          </a:bodyPr>
          <a:lstStyle/>
          <a:p>
            <a:pPr marL="457200" lvl="0" indent="-330200">
              <a:lnSpc>
                <a:spcPct val="90000"/>
              </a:lnSpc>
              <a:spcBef>
                <a:spcPts val="500"/>
              </a:spcBef>
              <a:buClr>
                <a:srgbClr val="000000"/>
              </a:buClr>
              <a:buSzPct val="100000"/>
              <a:buFont typeface="Arial"/>
              <a:buChar char="•"/>
            </a:pPr>
            <a:r>
              <a:rPr lang="en-US" sz="1600" dirty="0">
                <a:solidFill>
                  <a:srgbClr val="A20000"/>
                </a:solidFill>
                <a:latin typeface="Calibri" panose="020F0502020204030204" pitchFamily="34" charset="0"/>
                <a:cs typeface="Calibri" panose="020F0502020204030204" pitchFamily="34" charset="0"/>
                <a:sym typeface="Calibri"/>
              </a:rPr>
              <a:t>ACRA Research Administration page </a:t>
            </a:r>
            <a:r>
              <a:rPr lang="en-US" sz="1600" dirty="0">
                <a:solidFill>
                  <a:srgbClr val="A20000"/>
                </a:solidFill>
                <a:latin typeface="Calibri" panose="020F0502020204030204" pitchFamily="34" charset="0"/>
                <a:cs typeface="Calibri" panose="020F0502020204030204" pitchFamily="34" charset="0"/>
                <a:hlinkClick r:id="rId3">
                  <a:extLst>
                    <a:ext uri="{A12FA001-AC4F-418D-AE19-62706E023703}">
                      <ahyp:hlinkClr xmlns="" xmlns:ahyp="http://schemas.microsoft.com/office/drawing/2018/hyperlinkcolor" val="tx"/>
                    </a:ext>
                  </a:extLst>
                </a:hlinkClick>
              </a:rPr>
              <a:t>https://www.bu.edu/researchsupport/administration/committees/research-administration-advisory-council/</a:t>
            </a:r>
            <a:r>
              <a:rPr lang="en-US" sz="1600" dirty="0">
                <a:solidFill>
                  <a:srgbClr val="A20000"/>
                </a:solidFill>
                <a:latin typeface="Calibri" panose="020F0502020204030204" pitchFamily="34" charset="0"/>
                <a:cs typeface="Calibri" panose="020F0502020204030204" pitchFamily="34" charset="0"/>
              </a:rPr>
              <a:t> </a:t>
            </a:r>
            <a:endParaRPr lang="en-US" sz="1600" dirty="0">
              <a:solidFill>
                <a:srgbClr val="A20000"/>
              </a:solidFill>
              <a:latin typeface="Calibri" panose="020F0502020204030204" pitchFamily="34" charset="0"/>
              <a:cs typeface="Calibri" panose="020F0502020204030204" pitchFamily="34" charset="0"/>
              <a:sym typeface="Calibri"/>
            </a:endParaRPr>
          </a:p>
          <a:p>
            <a:pPr marL="457200" lvl="0" indent="-330200">
              <a:lnSpc>
                <a:spcPct val="90000"/>
              </a:lnSpc>
              <a:spcBef>
                <a:spcPts val="500"/>
              </a:spcBef>
              <a:buClr>
                <a:srgbClr val="000000"/>
              </a:buClr>
              <a:buSzPct val="100000"/>
              <a:buFont typeface="Arial"/>
              <a:buChar char="•"/>
            </a:pPr>
            <a:r>
              <a:rPr lang="en-US" sz="1600" dirty="0">
                <a:solidFill>
                  <a:srgbClr val="A20000"/>
                </a:solidFill>
                <a:latin typeface="Calibri" panose="020F0502020204030204" pitchFamily="34" charset="0"/>
                <a:cs typeface="Calibri" panose="020F0502020204030204" pitchFamily="34" charset="0"/>
                <a:sym typeface="Calibri"/>
              </a:rPr>
              <a:t>ACRA email:   </a:t>
            </a:r>
            <a:r>
              <a:rPr lang="en-US" sz="1600" dirty="0">
                <a:solidFill>
                  <a:srgbClr val="A20000"/>
                </a:solidFill>
                <a:latin typeface="Calibri" panose="020F0502020204030204" pitchFamily="34" charset="0"/>
                <a:cs typeface="Calibri" panose="020F0502020204030204" pitchFamily="34" charset="0"/>
                <a:sym typeface="Calibri"/>
                <a:hlinkClick r:id="rId4">
                  <a:extLst>
                    <a:ext uri="{A12FA001-AC4F-418D-AE19-62706E023703}">
                      <ahyp:hlinkClr xmlns="" xmlns:ahyp="http://schemas.microsoft.com/office/drawing/2018/hyperlinkcolor" val="tx"/>
                    </a:ext>
                  </a:extLst>
                </a:hlinkClick>
              </a:rPr>
              <a:t>acra@bu.edu</a:t>
            </a:r>
            <a:r>
              <a:rPr lang="en-US" sz="1600" dirty="0">
                <a:solidFill>
                  <a:srgbClr val="A20000"/>
                </a:solidFill>
                <a:latin typeface="Calibri" panose="020F0502020204030204" pitchFamily="34" charset="0"/>
                <a:cs typeface="Calibri" panose="020F0502020204030204" pitchFamily="34" charset="0"/>
                <a:sym typeface="Calibri"/>
              </a:rPr>
              <a:t> (to email the central office mailbox for ACRA)</a:t>
            </a:r>
          </a:p>
          <a:p>
            <a:pPr marL="457200" lvl="0" indent="-330200">
              <a:lnSpc>
                <a:spcPct val="90000"/>
              </a:lnSpc>
              <a:spcBef>
                <a:spcPts val="500"/>
              </a:spcBef>
              <a:buClr>
                <a:srgbClr val="000000"/>
              </a:buClr>
              <a:buSzPct val="100000"/>
              <a:buFont typeface="Arial"/>
              <a:buChar char="•"/>
            </a:pPr>
            <a:r>
              <a:rPr lang="en-US" sz="1600" dirty="0">
                <a:solidFill>
                  <a:srgbClr val="A20000"/>
                </a:solidFill>
                <a:latin typeface="Calibri" panose="020F0502020204030204" pitchFamily="34" charset="0"/>
                <a:cs typeface="Calibri" panose="020F0502020204030204" pitchFamily="34" charset="0"/>
                <a:sym typeface="Calibri"/>
              </a:rPr>
              <a:t>ACRA Group – </a:t>
            </a:r>
            <a:r>
              <a:rPr lang="en-US" sz="1600" dirty="0">
                <a:solidFill>
                  <a:srgbClr val="A20000"/>
                </a:solidFill>
                <a:latin typeface="Calibri" panose="020F0502020204030204" pitchFamily="34" charset="0"/>
                <a:cs typeface="Calibri" panose="020F0502020204030204" pitchFamily="34" charset="0"/>
                <a:sym typeface="Calibri"/>
                <a:hlinkClick r:id="rId5">
                  <a:extLst>
                    <a:ext uri="{A12FA001-AC4F-418D-AE19-62706E023703}">
                      <ahyp:hlinkClr xmlns="" xmlns:ahyp="http://schemas.microsoft.com/office/drawing/2018/hyperlinkcolor" val="tx"/>
                    </a:ext>
                  </a:extLst>
                </a:hlinkClick>
              </a:rPr>
              <a:t>vpr-advisory-council-RA@bu.edu</a:t>
            </a:r>
            <a:r>
              <a:rPr lang="en-US" sz="1600" dirty="0">
                <a:solidFill>
                  <a:srgbClr val="A20000"/>
                </a:solidFill>
                <a:latin typeface="Calibri" panose="020F0502020204030204" pitchFamily="34" charset="0"/>
                <a:cs typeface="Calibri" panose="020F0502020204030204" pitchFamily="34" charset="0"/>
                <a:sym typeface="Calibri"/>
              </a:rPr>
              <a:t>  (to email the entire group)</a:t>
            </a:r>
          </a:p>
          <a:p>
            <a:pPr marL="457200" indent="-330200">
              <a:lnSpc>
                <a:spcPct val="90000"/>
              </a:lnSpc>
              <a:spcBef>
                <a:spcPts val="500"/>
              </a:spcBef>
              <a:buClr>
                <a:srgbClr val="000000"/>
              </a:buClr>
              <a:buSzPct val="100000"/>
              <a:buFont typeface="Arial"/>
              <a:buChar char="•"/>
            </a:pPr>
            <a:r>
              <a:rPr lang="en-US" sz="1600" b="1" dirty="0">
                <a:solidFill>
                  <a:srgbClr val="A20000"/>
                </a:solidFill>
                <a:latin typeface="Calibri" panose="020F0502020204030204" pitchFamily="34" charset="0"/>
                <a:cs typeface="Calibri" panose="020F0502020204030204" pitchFamily="34" charset="0"/>
                <a:hlinkClick r:id="rId6">
                  <a:extLst>
                    <a:ext uri="{A12FA001-AC4F-418D-AE19-62706E023703}">
                      <ahyp:hlinkClr xmlns="" xmlns:ahyp="http://schemas.microsoft.com/office/drawing/2018/hyperlinkcolor" val="tx"/>
                    </a:ext>
                  </a:extLst>
                </a:hlinkClick>
              </a:rPr>
              <a:t>COVID-19 updates for Research </a:t>
            </a:r>
            <a:r>
              <a:rPr lang="en-US" sz="1600" b="1" dirty="0">
                <a:solidFill>
                  <a:srgbClr val="A20000"/>
                </a:solidFill>
                <a:latin typeface="Calibri" panose="020F0502020204030204" pitchFamily="34" charset="0"/>
                <a:cs typeface="Calibri" panose="020F0502020204030204" pitchFamily="34" charset="0"/>
              </a:rPr>
              <a:t> </a:t>
            </a:r>
          </a:p>
          <a:p>
            <a:pPr marL="457200" lvl="0" indent="-330200">
              <a:lnSpc>
                <a:spcPct val="90000"/>
              </a:lnSpc>
              <a:spcBef>
                <a:spcPts val="500"/>
              </a:spcBef>
              <a:buClr>
                <a:srgbClr val="000000"/>
              </a:buClr>
              <a:buSzPct val="100000"/>
              <a:buFont typeface="Arial"/>
              <a:buChar char="•"/>
            </a:pPr>
            <a:r>
              <a:rPr lang="en-US" sz="1600" dirty="0">
                <a:solidFill>
                  <a:srgbClr val="A20000"/>
                </a:solidFill>
                <a:latin typeface="Calibri" panose="020F0502020204030204" pitchFamily="34" charset="0"/>
                <a:cs typeface="Calibri" panose="020F0502020204030204" pitchFamily="34" charset="0"/>
                <a:sym typeface="Calibri"/>
              </a:rPr>
              <a:t>LinkedIn ACRA  </a:t>
            </a:r>
            <a:r>
              <a:rPr lang="en-US" sz="1600" dirty="0">
                <a:solidFill>
                  <a:srgbClr val="A20000"/>
                </a:solidFill>
                <a:latin typeface="Calibri" panose="020F0502020204030204" pitchFamily="34" charset="0"/>
                <a:cs typeface="Calibri" panose="020F0502020204030204" pitchFamily="34" charset="0"/>
                <a:sym typeface="Calibri"/>
                <a:hlinkClick r:id="rId7">
                  <a:extLst>
                    <a:ext uri="{A12FA001-AC4F-418D-AE19-62706E023703}">
                      <ahyp:hlinkClr xmlns="" xmlns:ahyp="http://schemas.microsoft.com/office/drawing/2018/hyperlinkcolor" val="tx"/>
                    </a:ext>
                  </a:extLst>
                </a:hlinkClick>
              </a:rPr>
              <a:t>https://www.linkedin.com/groups/12320374/</a:t>
            </a:r>
            <a:r>
              <a:rPr lang="en-US" sz="1600" dirty="0">
                <a:solidFill>
                  <a:srgbClr val="A20000"/>
                </a:solidFill>
                <a:latin typeface="Calibri" panose="020F0502020204030204" pitchFamily="34" charset="0"/>
                <a:cs typeface="Calibri" panose="020F0502020204030204" pitchFamily="34" charset="0"/>
                <a:sym typeface="Calibri"/>
              </a:rPr>
              <a:t> </a:t>
            </a:r>
          </a:p>
        </p:txBody>
      </p:sp>
      <p:pic>
        <p:nvPicPr>
          <p:cNvPr id="7" name="Picture 6">
            <a:extLst>
              <a:ext uri="{FF2B5EF4-FFF2-40B4-BE49-F238E27FC236}">
                <a16:creationId xmlns:a16="http://schemas.microsoft.com/office/drawing/2014/main" id="{3F8D25C4-BF75-4E2A-B318-EE8C5E12E2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spTree>
    <p:extLst>
      <p:ext uri="{BB962C8B-B14F-4D97-AF65-F5344CB8AC3E}">
        <p14:creationId xmlns:p14="http://schemas.microsoft.com/office/powerpoint/2010/main" val="3796368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838200" y="365130"/>
            <a:ext cx="10515599" cy="851110"/>
          </a:xfrm>
          <a:prstGeom prst="rect">
            <a:avLst/>
          </a:prstGeom>
          <a:noFill/>
          <a:ln>
            <a:noFill/>
          </a:ln>
        </p:spPr>
        <p:txBody>
          <a:bodyPr lIns="91425" tIns="45700" rIns="91425" bIns="45700" anchor="ctr" anchorCtr="0">
            <a:noAutofit/>
          </a:bodyPr>
          <a:lstStyle/>
          <a:p>
            <a:r>
              <a:rPr lang="en-US" b="1" dirty="0">
                <a:solidFill>
                  <a:schemeClr val="tx1"/>
                </a:solidFill>
              </a:rPr>
              <a:t>QUESTIONS</a:t>
            </a:r>
          </a:p>
        </p:txBody>
      </p:sp>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sp>
        <p:nvSpPr>
          <p:cNvPr id="3" name="Rectangle 2"/>
          <p:cNvSpPr/>
          <p:nvPr/>
        </p:nvSpPr>
        <p:spPr>
          <a:xfrm>
            <a:off x="1037664" y="1388363"/>
            <a:ext cx="10641718" cy="1077218"/>
          </a:xfrm>
          <a:prstGeom prst="rect">
            <a:avLst/>
          </a:prstGeom>
        </p:spPr>
        <p:txBody>
          <a:bodyPr wrap="square">
            <a:spAutoFit/>
          </a:bodyPr>
          <a:lstStyle/>
          <a:p>
            <a:endParaRPr lang="en-US" sz="3600" dirty="0">
              <a:hlinkClick r:id="rId3"/>
            </a:endParaRPr>
          </a:p>
          <a:p>
            <a:pPr marL="457200" indent="-457200">
              <a:buFont typeface="Arial" panose="020B0604020202020204" pitchFamily="34" charset="0"/>
              <a:buChar char="•"/>
            </a:pPr>
            <a:endParaRPr lang="en-US" sz="2800" dirty="0"/>
          </a:p>
        </p:txBody>
      </p:sp>
      <p:sp>
        <p:nvSpPr>
          <p:cNvPr id="9" name="Shape 98">
            <a:extLst>
              <a:ext uri="{FF2B5EF4-FFF2-40B4-BE49-F238E27FC236}">
                <a16:creationId xmlns:a16="http://schemas.microsoft.com/office/drawing/2014/main" id="{6F4D446F-A668-4F92-9B3E-C494A52B1F32}"/>
              </a:ext>
            </a:extLst>
          </p:cNvPr>
          <p:cNvSpPr txBox="1">
            <a:spLocks noGrp="1"/>
          </p:cNvSpPr>
          <p:nvPr>
            <p:ph type="body" idx="1"/>
          </p:nvPr>
        </p:nvSpPr>
        <p:spPr>
          <a:xfrm>
            <a:off x="1443318" y="1386570"/>
            <a:ext cx="10273194" cy="4347242"/>
          </a:xfrm>
          <a:prstGeom prst="rect">
            <a:avLst/>
          </a:prstGeom>
          <a:noFill/>
          <a:ln>
            <a:noFill/>
          </a:ln>
        </p:spPr>
        <p:txBody>
          <a:bodyPr lIns="91425" tIns="45700" rIns="91425" bIns="45700" anchor="t" anchorCtr="0">
            <a:noAutofit/>
          </a:bodyPr>
          <a:lstStyle/>
          <a:p>
            <a:pPr marL="609600" lvl="1" indent="0">
              <a:buNone/>
            </a:pPr>
            <a:endParaRPr lang="en-US" sz="3500" dirty="0"/>
          </a:p>
          <a:p>
            <a:pPr marL="177800" indent="0">
              <a:buNone/>
            </a:pPr>
            <a:endParaRPr lang="en-US" b="1" dirty="0">
              <a:solidFill>
                <a:schemeClr val="tx1"/>
              </a:solidFill>
            </a:endParaRPr>
          </a:p>
        </p:txBody>
      </p:sp>
      <p:pic>
        <p:nvPicPr>
          <p:cNvPr id="8" name="Picture 7">
            <a:extLst>
              <a:ext uri="{FF2B5EF4-FFF2-40B4-BE49-F238E27FC236}">
                <a16:creationId xmlns:a16="http://schemas.microsoft.com/office/drawing/2014/main" id="{3DC93F97-3CDD-4801-AE65-25B247F14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70" y="6124071"/>
            <a:ext cx="597409" cy="597409"/>
          </a:xfrm>
          <a:prstGeom prst="rect">
            <a:avLst/>
          </a:prstGeom>
        </p:spPr>
      </p:pic>
      <p:pic>
        <p:nvPicPr>
          <p:cNvPr id="2" name="Picture 1">
            <a:extLst>
              <a:ext uri="{FF2B5EF4-FFF2-40B4-BE49-F238E27FC236}">
                <a16:creationId xmlns:a16="http://schemas.microsoft.com/office/drawing/2014/main" id="{917FAA86-4EB6-48F8-846A-685E3B9EFDAA}"/>
              </a:ext>
            </a:extLst>
          </p:cNvPr>
          <p:cNvPicPr>
            <a:picLocks noChangeAspect="1"/>
          </p:cNvPicPr>
          <p:nvPr/>
        </p:nvPicPr>
        <p:blipFill>
          <a:blip r:embed="rId5"/>
          <a:stretch>
            <a:fillRect/>
          </a:stretch>
        </p:blipFill>
        <p:spPr>
          <a:xfrm>
            <a:off x="4396636" y="1331913"/>
            <a:ext cx="2818551" cy="3478212"/>
          </a:xfrm>
          <a:prstGeom prst="rect">
            <a:avLst/>
          </a:prstGeom>
          <a:solidFill>
            <a:srgbClr val="FF0000"/>
          </a:solidFill>
          <a:ln>
            <a:noFill/>
          </a:ln>
        </p:spPr>
      </p:pic>
    </p:spTree>
    <p:extLst>
      <p:ext uri="{BB962C8B-B14F-4D97-AF65-F5344CB8AC3E}">
        <p14:creationId xmlns:p14="http://schemas.microsoft.com/office/powerpoint/2010/main" val="4010635087"/>
      </p:ext>
    </p:extLst>
  </p:cSld>
  <p:clrMapOvr>
    <a:masterClrMapping/>
  </p:clrMapOvr>
</p:sld>
</file>

<file path=ppt/theme/theme1.xml><?xml version="1.0" encoding="utf-8"?>
<a:theme xmlns:a="http://schemas.openxmlformats.org/drawingml/2006/main" name="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D9CA1A1BC24A4184EEEF54D5C48AE9" ma:contentTypeVersion="7" ma:contentTypeDescription="Create a new document." ma:contentTypeScope="" ma:versionID="3d8354cc093cb12b966d060a90972115">
  <xsd:schema xmlns:xsd="http://www.w3.org/2001/XMLSchema" xmlns:xs="http://www.w3.org/2001/XMLSchema" xmlns:p="http://schemas.microsoft.com/office/2006/metadata/properties" xmlns:ns3="ba0be901-58f0-4a04-918c-837e2f777d0f" xmlns:ns4="075e75b9-ee66-49d8-b2e7-9477510db7d8" targetNamespace="http://schemas.microsoft.com/office/2006/metadata/properties" ma:root="true" ma:fieldsID="1d357b3830e130d6b36764e8bfbd362e" ns3:_="" ns4:_="">
    <xsd:import namespace="ba0be901-58f0-4a04-918c-837e2f777d0f"/>
    <xsd:import namespace="075e75b9-ee66-49d8-b2e7-9477510db7d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0be901-58f0-4a04-918c-837e2f777d0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5e75b9-ee66-49d8-b2e7-9477510db7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D2DF30-DBDD-452C-B1F4-CF9FE75A0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0be901-58f0-4a04-918c-837e2f777d0f"/>
    <ds:schemaRef ds:uri="075e75b9-ee66-49d8-b2e7-9477510db7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40C47E-3CB7-4803-9E89-5BAAFB477EE4}">
  <ds:schemaRefs>
    <ds:schemaRef ds:uri="http://purl.org/dc/dcmitype/"/>
    <ds:schemaRef ds:uri="http://www.w3.org/XML/1998/namespace"/>
    <ds:schemaRef ds:uri="http://schemas.microsoft.com/office/2006/documentManagement/types"/>
    <ds:schemaRef ds:uri="http://purl.org/dc/elements/1.1/"/>
    <ds:schemaRef ds:uri="http://schemas.microsoft.com/office/2006/metadata/properties"/>
    <ds:schemaRef ds:uri="http://purl.org/dc/terms/"/>
    <ds:schemaRef ds:uri="075e75b9-ee66-49d8-b2e7-9477510db7d8"/>
    <ds:schemaRef ds:uri="http://schemas.microsoft.com/office/infopath/2007/PartnerControls"/>
    <ds:schemaRef ds:uri="http://schemas.openxmlformats.org/package/2006/metadata/core-properties"/>
    <ds:schemaRef ds:uri="ba0be901-58f0-4a04-918c-837e2f777d0f"/>
  </ds:schemaRefs>
</ds:datastoreItem>
</file>

<file path=customXml/itemProps3.xml><?xml version="1.0" encoding="utf-8"?>
<ds:datastoreItem xmlns:ds="http://schemas.openxmlformats.org/officeDocument/2006/customXml" ds:itemID="{B715BF5A-19D5-4E89-B975-D3298DBF35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4126</TotalTime>
  <Words>3208</Words>
  <Application>Microsoft Office PowerPoint</Application>
  <PresentationFormat>Widescreen</PresentationFormat>
  <Paragraphs>363</Paragraphs>
  <Slides>38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Cavolini</vt:lpstr>
      <vt:lpstr>Courier New</vt:lpstr>
      <vt:lpstr>Symbol</vt:lpstr>
      <vt:lpstr>Wingdings</vt:lpstr>
      <vt:lpstr>Office Theme</vt:lpstr>
      <vt:lpstr>PowerPoint Presentation</vt:lpstr>
      <vt:lpstr>PowerPoint Presentation</vt:lpstr>
      <vt:lpstr>Agenda</vt:lpstr>
      <vt:lpstr>PowerPoint Presentation</vt:lpstr>
      <vt:lpstr>Community Updates/News:</vt:lpstr>
      <vt:lpstr>Central Updates – PAFO</vt:lpstr>
      <vt:lpstr>Central Updates – Sponsored Programs</vt:lpstr>
      <vt:lpstr>PowerPoint Presentation</vt:lpstr>
      <vt:lpstr>PowerPoint Presentation</vt:lpstr>
      <vt:lpstr>PowerPoint Presentation</vt:lpstr>
      <vt:lpstr>PowerPoint Presentation</vt:lpstr>
      <vt:lpstr>Shared Services-Best Practices Update</vt:lpstr>
      <vt:lpstr>PowerPoint Presentation</vt:lpstr>
      <vt:lpstr>Shared Services-Best Practices Update</vt:lpstr>
      <vt:lpstr>Shared Services-Best Practices Update</vt:lpstr>
      <vt:lpstr>Shared Services-Best Practices Update</vt:lpstr>
      <vt:lpstr>Shared Services-Best Practices Update</vt:lpstr>
      <vt:lpstr>Shared Services-Best Practices Update</vt:lpstr>
      <vt:lpstr>Shared Services-Best Practices Update</vt:lpstr>
      <vt:lpstr>Shared Services-Best Practices Update</vt:lpstr>
      <vt:lpstr>Shared Services-Best Practices Update</vt:lpstr>
      <vt:lpstr>Shared Services-Best Practices Update</vt:lpstr>
      <vt:lpstr>PowerPoint Presentation</vt:lpstr>
      <vt:lpstr>PowerPoint Presentation</vt:lpstr>
      <vt:lpstr>WFH Survey Results</vt:lpstr>
      <vt:lpstr>WFH Survey Results</vt:lpstr>
      <vt:lpstr>WFH Survey Results</vt:lpstr>
      <vt:lpstr>WFH Survey Results</vt:lpstr>
      <vt:lpstr>WFH Survey Results</vt:lpstr>
      <vt:lpstr>WFH Survey Results</vt:lpstr>
      <vt:lpstr>WFH Survey Results</vt:lpstr>
      <vt:lpstr>WFH Survey Results</vt:lpstr>
      <vt:lpstr>HR/OD&amp;L Resources</vt:lpstr>
      <vt:lpstr>HR/OD&amp;L Resources</vt:lpstr>
      <vt:lpstr>PowerPoint Presentation</vt:lpstr>
      <vt:lpstr>Future Topic Questions</vt:lpstr>
      <vt:lpstr>Closing/Central Links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 Leon, Niurka E</dc:creator>
  <cp:lastModifiedBy>Hartigan, Gretchen K M</cp:lastModifiedBy>
  <cp:revision>203</cp:revision>
  <dcterms:created xsi:type="dcterms:W3CDTF">2020-10-09T15:31:56Z</dcterms:created>
  <dcterms:modified xsi:type="dcterms:W3CDTF">2021-03-22T16:52:10Z</dcterms:modified>
</cp:coreProperties>
</file>