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52"/>
  </p:notesMasterIdLst>
  <p:handoutMasterIdLst>
    <p:handoutMasterId r:id="rId53"/>
  </p:handoutMasterIdLst>
  <p:sldIdLst>
    <p:sldId id="276" r:id="rId2"/>
    <p:sldId id="471" r:id="rId3"/>
    <p:sldId id="379" r:id="rId4"/>
    <p:sldId id="458" r:id="rId5"/>
    <p:sldId id="361" r:id="rId6"/>
    <p:sldId id="382" r:id="rId7"/>
    <p:sldId id="398" r:id="rId8"/>
    <p:sldId id="380" r:id="rId9"/>
    <p:sldId id="425" r:id="rId10"/>
    <p:sldId id="459" r:id="rId11"/>
    <p:sldId id="385" r:id="rId12"/>
    <p:sldId id="386" r:id="rId13"/>
    <p:sldId id="388" r:id="rId14"/>
    <p:sldId id="464" r:id="rId15"/>
    <p:sldId id="403" r:id="rId16"/>
    <p:sldId id="421" r:id="rId17"/>
    <p:sldId id="435" r:id="rId18"/>
    <p:sldId id="443" r:id="rId19"/>
    <p:sldId id="465" r:id="rId20"/>
    <p:sldId id="451" r:id="rId21"/>
    <p:sldId id="290" r:id="rId22"/>
    <p:sldId id="441" r:id="rId23"/>
    <p:sldId id="476" r:id="rId24"/>
    <p:sldId id="466" r:id="rId25"/>
    <p:sldId id="463" r:id="rId26"/>
    <p:sldId id="467" r:id="rId27"/>
    <p:sldId id="447" r:id="rId28"/>
    <p:sldId id="468" r:id="rId29"/>
    <p:sldId id="396" r:id="rId30"/>
    <p:sldId id="399" r:id="rId31"/>
    <p:sldId id="446" r:id="rId32"/>
    <p:sldId id="469" r:id="rId33"/>
    <p:sldId id="448" r:id="rId34"/>
    <p:sldId id="470" r:id="rId35"/>
    <p:sldId id="397" r:id="rId36"/>
    <p:sldId id="456" r:id="rId37"/>
    <p:sldId id="391" r:id="rId38"/>
    <p:sldId id="462" r:id="rId39"/>
    <p:sldId id="393" r:id="rId40"/>
    <p:sldId id="411" r:id="rId41"/>
    <p:sldId id="477" r:id="rId42"/>
    <p:sldId id="405" r:id="rId43"/>
    <p:sldId id="440" r:id="rId44"/>
    <p:sldId id="429" r:id="rId45"/>
    <p:sldId id="430" r:id="rId46"/>
    <p:sldId id="433" r:id="rId47"/>
    <p:sldId id="479" r:id="rId48"/>
    <p:sldId id="434" r:id="rId49"/>
    <p:sldId id="437" r:id="rId50"/>
    <p:sldId id="478" r:id="rId51"/>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2E4F9DDE-B6B4-4797-A041-E5AB9C0B159C}">
          <p14:sldIdLst>
            <p14:sldId id="276"/>
            <p14:sldId id="471"/>
            <p14:sldId id="379"/>
            <p14:sldId id="458"/>
            <p14:sldId id="361"/>
            <p14:sldId id="382"/>
            <p14:sldId id="398"/>
            <p14:sldId id="380"/>
            <p14:sldId id="425"/>
            <p14:sldId id="459"/>
            <p14:sldId id="385"/>
            <p14:sldId id="386"/>
            <p14:sldId id="388"/>
            <p14:sldId id="464"/>
            <p14:sldId id="403"/>
            <p14:sldId id="421"/>
            <p14:sldId id="435"/>
            <p14:sldId id="443"/>
            <p14:sldId id="465"/>
            <p14:sldId id="451"/>
            <p14:sldId id="290"/>
            <p14:sldId id="441"/>
            <p14:sldId id="476"/>
            <p14:sldId id="466"/>
            <p14:sldId id="463"/>
            <p14:sldId id="467"/>
            <p14:sldId id="447"/>
            <p14:sldId id="468"/>
            <p14:sldId id="396"/>
            <p14:sldId id="399"/>
            <p14:sldId id="446"/>
            <p14:sldId id="469"/>
            <p14:sldId id="448"/>
            <p14:sldId id="470"/>
            <p14:sldId id="397"/>
            <p14:sldId id="456"/>
            <p14:sldId id="391"/>
            <p14:sldId id="462"/>
            <p14:sldId id="393"/>
            <p14:sldId id="411"/>
            <p14:sldId id="477"/>
            <p14:sldId id="405"/>
            <p14:sldId id="440"/>
            <p14:sldId id="429"/>
            <p14:sldId id="430"/>
            <p14:sldId id="433"/>
            <p14:sldId id="479"/>
            <p14:sldId id="434"/>
            <p14:sldId id="437"/>
            <p14:sldId id="478"/>
          </p14:sldIdLst>
        </p14:section>
        <p14:section name="Untitled Section" id="{AA1F56BD-85CC-46F0-915D-C00FA2F113F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ome, Craig T" initials="GCT" lastIdx="1" clrIdx="0">
    <p:extLst>
      <p:ext uri="{19B8F6BF-5375-455C-9EA6-DF929625EA0E}">
        <p15:presenceInfo xmlns:p15="http://schemas.microsoft.com/office/powerpoint/2012/main" userId="S-1-5-21-848115496-1524922173-1168901340-170952" providerId="AD"/>
      </p:ext>
    </p:extLst>
  </p:cmAuthor>
  <p:cmAuthor id="2" name="Hartigan, Gretchen K M" initials="HGKM" lastIdx="1" clrIdx="1">
    <p:extLst>
      <p:ext uri="{19B8F6BF-5375-455C-9EA6-DF929625EA0E}">
        <p15:presenceInfo xmlns:p15="http://schemas.microsoft.com/office/powerpoint/2012/main" userId="S-1-5-21-848115496-1524922173-1168901340-3478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FFE699"/>
    <a:srgbClr val="FFFF00"/>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5DE2D9-7DFF-44CF-AA00-A0FCEDA1CDAA}">
  <a:tblStyle styleId="{3B5DE2D9-7DFF-44CF-AA00-A0FCEDA1CDA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26" autoAdjust="0"/>
    <p:restoredTop sz="72043" autoAdjust="0"/>
  </p:normalViewPr>
  <p:slideViewPr>
    <p:cSldViewPr snapToGrid="0">
      <p:cViewPr varScale="1">
        <p:scale>
          <a:sx n="54" d="100"/>
          <a:sy n="54" d="100"/>
        </p:scale>
        <p:origin x="1278" y="60"/>
      </p:cViewPr>
      <p:guideLst/>
    </p:cSldViewPr>
  </p:slideViewPr>
  <p:outlineViewPr>
    <p:cViewPr>
      <p:scale>
        <a:sx n="33" d="100"/>
        <a:sy n="33" d="100"/>
      </p:scale>
      <p:origin x="0" y="-1170"/>
    </p:cViewPr>
  </p:outlineViewPr>
  <p:notesTextViewPr>
    <p:cViewPr>
      <p:scale>
        <a:sx n="1" d="1"/>
        <a:sy n="1" d="1"/>
      </p:scale>
      <p:origin x="0" y="0"/>
    </p:cViewPr>
  </p:notesTextViewPr>
  <p:sorterViewPr>
    <p:cViewPr>
      <p:scale>
        <a:sx n="100" d="100"/>
        <a:sy n="100" d="100"/>
      </p:scale>
      <p:origin x="0" y="-6990"/>
    </p:cViewPr>
  </p:sorterViewPr>
  <p:notesViewPr>
    <p:cSldViewPr snapToGrid="0">
      <p:cViewPr varScale="1">
        <p:scale>
          <a:sx n="56" d="100"/>
          <a:sy n="56" d="100"/>
        </p:scale>
        <p:origin x="2832"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vpfa-server2.bu.edu\GCA_Staff$\Jen%20Rogers\PAFO%20presentations\Effort%20Reporting\Example-char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123-473F-9682-70CAB3A14C7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123-473F-9682-70CAB3A14C74}"/>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123-473F-9682-70CAB3A14C7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123-473F-9682-70CAB3A14C74}"/>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123-473F-9682-70CAB3A14C74}"/>
              </c:ext>
            </c:extLst>
          </c:dPt>
          <c:dLbls>
            <c:dLbl>
              <c:idx val="0"/>
              <c:layout>
                <c:manualLayout>
                  <c:x val="-0.19962601965418522"/>
                  <c:y val="0.189713692038495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6123-473F-9682-70CAB3A14C74}"/>
                </c:ext>
              </c:extLst>
            </c:dLbl>
            <c:dLbl>
              <c:idx val="1"/>
              <c:layout>
                <c:manualLayout>
                  <c:x val="-0.19962601965418522"/>
                  <c:y val="-0.22582480314960629"/>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6123-473F-9682-70CAB3A14C74}"/>
                </c:ext>
              </c:extLst>
            </c:dLbl>
            <c:dLbl>
              <c:idx val="2"/>
              <c:layout>
                <c:manualLayout>
                  <c:x val="0.15912501935252524"/>
                  <c:y val="-0.1671130796150481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6123-473F-9682-70CAB3A14C74}"/>
                </c:ext>
              </c:extLst>
            </c:dLbl>
            <c:dLbl>
              <c:idx val="3"/>
              <c:layout>
                <c:manualLayout>
                  <c:x val="7.393719832893493E-2"/>
                  <c:y val="4.518416447944007E-2"/>
                </c:manualLayout>
              </c:layout>
              <c:tx>
                <c:rich>
                  <a:bodyPr/>
                  <a:lstStyle/>
                  <a:p>
                    <a:r>
                      <a:rPr lang="en-US" baseline="0" dirty="0" smtClean="0"/>
                      <a:t>110xxxxxxx (Teaching)</a:t>
                    </a:r>
                    <a:r>
                      <a:rPr lang="en-US" baseline="0" dirty="0"/>
                      <a:t>
</a:t>
                    </a:r>
                    <a:fld id="{D3C771BE-992D-43C8-A811-65799AFA5679}"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6123-473F-9682-70CAB3A14C74}"/>
                </c:ext>
              </c:extLst>
            </c:dLbl>
            <c:dLbl>
              <c:idx val="4"/>
              <c:layout>
                <c:manualLayout>
                  <c:x val="0.15857410416650777"/>
                  <c:y val="0.12166961942257218"/>
                </c:manualLayout>
              </c:layout>
              <c:tx>
                <c:rich>
                  <a:bodyPr/>
                  <a:lstStyle/>
                  <a:p>
                    <a:r>
                      <a:rPr lang="en-US" baseline="0" dirty="0" smtClean="0"/>
                      <a:t>100xxxxxxx (Admin)</a:t>
                    </a:r>
                    <a:r>
                      <a:rPr lang="en-US" baseline="0" dirty="0"/>
                      <a:t>
</a:t>
                    </a:r>
                    <a:fld id="{3A4720BD-7351-4D49-AFCF-7B419510394A}"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0853607301838561"/>
                      <c:h val="0.13579177602799647"/>
                    </c:manualLayout>
                  </c15:layout>
                  <c15:dlblFieldTable/>
                  <c15:showDataLabelsRange val="0"/>
                </c:ext>
                <c:ext xmlns:c16="http://schemas.microsoft.com/office/drawing/2014/chart" uri="{C3380CC4-5D6E-409C-BE32-E72D297353CC}">
                  <c16:uniqueId val="{00000009-6123-473F-9682-70CAB3A14C74}"/>
                </c:ext>
              </c:extLst>
            </c:dLbl>
            <c:spPr>
              <a:pattFill prst="pct75">
                <a:fgClr>
                  <a:srgbClr val="000000">
                    <a:lumMod val="75000"/>
                    <a:lumOff val="25000"/>
                  </a:srgbClr>
                </a:fgClr>
                <a:bgClr>
                  <a:srgbClr val="000000">
                    <a:lumMod val="65000"/>
                    <a:lumOff val="35000"/>
                  </a:srgb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Sheet2!$A$2:$A$6</c:f>
              <c:strCache>
                <c:ptCount val="5"/>
                <c:pt idx="0">
                  <c:v>950000000A</c:v>
                </c:pt>
                <c:pt idx="1">
                  <c:v>950000000B</c:v>
                </c:pt>
                <c:pt idx="2">
                  <c:v>955000000A</c:v>
                </c:pt>
                <c:pt idx="3">
                  <c:v>110xxxxxxx</c:v>
                </c:pt>
                <c:pt idx="4">
                  <c:v>100xxxxxxx</c:v>
                </c:pt>
              </c:strCache>
            </c:strRef>
          </c:cat>
          <c:val>
            <c:numRef>
              <c:f>Sheet2!$B$2:$B$6</c:f>
              <c:numCache>
                <c:formatCode>"$"#,##0_);[Red]\("$"#,##0\)</c:formatCode>
                <c:ptCount val="5"/>
                <c:pt idx="0">
                  <c:v>2500</c:v>
                </c:pt>
                <c:pt idx="1">
                  <c:v>2500</c:v>
                </c:pt>
                <c:pt idx="2">
                  <c:v>2000</c:v>
                </c:pt>
                <c:pt idx="3">
                  <c:v>1500</c:v>
                </c:pt>
                <c:pt idx="4">
                  <c:v>1500</c:v>
                </c:pt>
              </c:numCache>
            </c:numRef>
          </c:val>
          <c:extLst>
            <c:ext xmlns:c16="http://schemas.microsoft.com/office/drawing/2014/chart" uri="{C3380CC4-5D6E-409C-BE32-E72D297353CC}">
              <c16:uniqueId val="{0000000A-6123-473F-9682-70CAB3A14C7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DCD1E3-AE31-4A8B-99D0-AC320F7C4D60}"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en-US"/>
        </a:p>
      </dgm:t>
    </dgm:pt>
    <dgm:pt modelId="{E8E20497-AA69-43DB-93D8-906C0C74BE8E}">
      <dgm:prSet phldrT="[Text]" custT="1"/>
      <dgm:spPr/>
      <dgm:t>
        <a:bodyPr/>
        <a:lstStyle/>
        <a:p>
          <a:r>
            <a:rPr lang="en-US" sz="2000" b="1" dirty="0" smtClean="0"/>
            <a:t>Proposal Budget</a:t>
          </a:r>
          <a:endParaRPr lang="en-US" sz="2000" b="1" dirty="0"/>
        </a:p>
      </dgm:t>
    </dgm:pt>
    <dgm:pt modelId="{7745F709-C152-457A-9BC5-0C586C41D4CB}" type="parTrans" cxnId="{E73A7394-0011-465C-9DCF-86C9C79D9EC2}">
      <dgm:prSet/>
      <dgm:spPr/>
      <dgm:t>
        <a:bodyPr/>
        <a:lstStyle/>
        <a:p>
          <a:endParaRPr lang="en-US"/>
        </a:p>
      </dgm:t>
    </dgm:pt>
    <dgm:pt modelId="{B38D726D-2CD9-4B8D-BDDF-599988B33972}" type="sibTrans" cxnId="{E73A7394-0011-465C-9DCF-86C9C79D9EC2}">
      <dgm:prSet/>
      <dgm:spPr/>
      <dgm:t>
        <a:bodyPr/>
        <a:lstStyle/>
        <a:p>
          <a:endParaRPr lang="en-US"/>
        </a:p>
      </dgm:t>
    </dgm:pt>
    <dgm:pt modelId="{E1B28E4C-3432-4747-B23E-4D708C3F050F}">
      <dgm:prSet phldrT="[Text]"/>
      <dgm:spPr/>
      <dgm:t>
        <a:bodyPr/>
        <a:lstStyle/>
        <a:p>
          <a:r>
            <a:rPr lang="en-US" b="0" i="0" dirty="0" smtClean="0">
              <a:latin typeface="Calibri" panose="020F0502020204030204" pitchFamily="34" charset="0"/>
              <a:cs typeface="Calibri" panose="020F0502020204030204" pitchFamily="34" charset="0"/>
            </a:rPr>
            <a:t>Effort in budget based on base or allowable salary, % time or person month, and duration</a:t>
          </a:r>
          <a:endParaRPr lang="en-US" dirty="0">
            <a:latin typeface="Calibri" panose="020F0502020204030204" pitchFamily="34" charset="0"/>
            <a:cs typeface="Calibri" panose="020F0502020204030204" pitchFamily="34" charset="0"/>
          </a:endParaRPr>
        </a:p>
      </dgm:t>
    </dgm:pt>
    <dgm:pt modelId="{2D78C0F4-5948-4281-B519-4ED3632295CF}" type="parTrans" cxnId="{9F21FFC3-BB7A-40E5-9CB9-84B5EDC435FC}">
      <dgm:prSet/>
      <dgm:spPr/>
      <dgm:t>
        <a:bodyPr/>
        <a:lstStyle/>
        <a:p>
          <a:endParaRPr lang="en-US"/>
        </a:p>
      </dgm:t>
    </dgm:pt>
    <dgm:pt modelId="{2C70B2DA-0D3C-400A-A6BA-6A1738354D90}" type="sibTrans" cxnId="{9F21FFC3-BB7A-40E5-9CB9-84B5EDC435FC}">
      <dgm:prSet/>
      <dgm:spPr/>
      <dgm:t>
        <a:bodyPr/>
        <a:lstStyle/>
        <a:p>
          <a:endParaRPr lang="en-US"/>
        </a:p>
      </dgm:t>
    </dgm:pt>
    <dgm:pt modelId="{78341751-CB42-4865-878D-52552C6BF3D4}">
      <dgm:prSet phldrT="[Text]" custT="1"/>
      <dgm:spPr/>
      <dgm:t>
        <a:bodyPr/>
        <a:lstStyle/>
        <a:p>
          <a:r>
            <a:rPr lang="en-US" sz="2000" b="1" dirty="0" smtClean="0"/>
            <a:t>Effort Committed</a:t>
          </a:r>
          <a:endParaRPr lang="en-US" sz="2000" b="1" dirty="0"/>
        </a:p>
      </dgm:t>
    </dgm:pt>
    <dgm:pt modelId="{ED640151-71E9-46DE-A301-7C7D4B7570D9}" type="parTrans" cxnId="{1E30E028-ABAB-4DF8-88BC-1F77384D75BA}">
      <dgm:prSet/>
      <dgm:spPr/>
      <dgm:t>
        <a:bodyPr/>
        <a:lstStyle/>
        <a:p>
          <a:endParaRPr lang="en-US"/>
        </a:p>
      </dgm:t>
    </dgm:pt>
    <dgm:pt modelId="{F8411B78-51D5-4C41-B86F-F9F761202F77}" type="sibTrans" cxnId="{1E30E028-ABAB-4DF8-88BC-1F77384D75BA}">
      <dgm:prSet/>
      <dgm:spPr/>
      <dgm:t>
        <a:bodyPr/>
        <a:lstStyle/>
        <a:p>
          <a:endParaRPr lang="en-US"/>
        </a:p>
      </dgm:t>
    </dgm:pt>
    <dgm:pt modelId="{73CA06F6-83A0-4F51-B436-37B5637C7345}">
      <dgm:prSet phldrT="[Text]"/>
      <dgm:spPr/>
      <dgm:t>
        <a:bodyPr/>
        <a:lstStyle/>
        <a:p>
          <a:r>
            <a:rPr lang="en-US" dirty="0" smtClean="0">
              <a:latin typeface="Calibri" panose="020F0502020204030204" pitchFamily="34" charset="0"/>
              <a:cs typeface="Calibri" panose="020F0502020204030204" pitchFamily="34" charset="0"/>
            </a:rPr>
            <a:t>Award negotiation and/or acceptance of award</a:t>
          </a:r>
          <a:endParaRPr lang="en-US" dirty="0">
            <a:latin typeface="Calibri" panose="020F0502020204030204" pitchFamily="34" charset="0"/>
            <a:cs typeface="Calibri" panose="020F0502020204030204" pitchFamily="34" charset="0"/>
          </a:endParaRPr>
        </a:p>
      </dgm:t>
    </dgm:pt>
    <dgm:pt modelId="{4BFA3C3A-E324-49F9-AC1D-8FDF75BD5E2D}" type="parTrans" cxnId="{A030F607-B2C5-44C1-82C4-E04556F1D2B5}">
      <dgm:prSet/>
      <dgm:spPr/>
      <dgm:t>
        <a:bodyPr/>
        <a:lstStyle/>
        <a:p>
          <a:endParaRPr lang="en-US"/>
        </a:p>
      </dgm:t>
    </dgm:pt>
    <dgm:pt modelId="{60A4533B-ED2C-4E6E-9022-57B1080A135C}" type="sibTrans" cxnId="{A030F607-B2C5-44C1-82C4-E04556F1D2B5}">
      <dgm:prSet/>
      <dgm:spPr/>
      <dgm:t>
        <a:bodyPr/>
        <a:lstStyle/>
        <a:p>
          <a:endParaRPr lang="en-US"/>
        </a:p>
      </dgm:t>
    </dgm:pt>
    <dgm:pt modelId="{E56CD991-F0CB-43E3-889C-4985F7729E58}">
      <dgm:prSet phldrT="[Text]" custT="1"/>
      <dgm:spPr/>
      <dgm:t>
        <a:bodyPr/>
        <a:lstStyle/>
        <a:p>
          <a:r>
            <a:rPr lang="en-US" sz="2000" b="1" dirty="0" smtClean="0"/>
            <a:t>Charging Salary</a:t>
          </a:r>
          <a:endParaRPr lang="en-US" sz="2000" b="1" dirty="0"/>
        </a:p>
      </dgm:t>
    </dgm:pt>
    <dgm:pt modelId="{C318FC12-9154-47F9-BAA4-FB207E82ECC3}" type="parTrans" cxnId="{238FCF47-E9F5-46B0-9258-466C7E2DE51E}">
      <dgm:prSet/>
      <dgm:spPr/>
      <dgm:t>
        <a:bodyPr/>
        <a:lstStyle/>
        <a:p>
          <a:endParaRPr lang="en-US"/>
        </a:p>
      </dgm:t>
    </dgm:pt>
    <dgm:pt modelId="{BCCDA54F-DDF3-4A8A-8B69-C823B8EF801E}" type="sibTrans" cxnId="{238FCF47-E9F5-46B0-9258-466C7E2DE51E}">
      <dgm:prSet/>
      <dgm:spPr/>
      <dgm:t>
        <a:bodyPr/>
        <a:lstStyle/>
        <a:p>
          <a:endParaRPr lang="en-US"/>
        </a:p>
      </dgm:t>
    </dgm:pt>
    <dgm:pt modelId="{695D442B-0EB4-4A77-831D-B439B7E7E05A}">
      <dgm:prSet phldrT="[Text]"/>
      <dgm:spPr/>
      <dgm:t>
        <a:bodyPr/>
        <a:lstStyle/>
        <a:p>
          <a:r>
            <a:rPr lang="en-US" dirty="0" smtClean="0">
              <a:latin typeface="Calibri" panose="020F0502020204030204" pitchFamily="34" charset="0"/>
              <a:cs typeface="Calibri" panose="020F0502020204030204" pitchFamily="34" charset="0"/>
            </a:rPr>
            <a:t>Effort charged to award account (or department account as cost sharing)</a:t>
          </a:r>
          <a:endParaRPr lang="en-US" dirty="0">
            <a:latin typeface="Calibri" panose="020F0502020204030204" pitchFamily="34" charset="0"/>
            <a:cs typeface="Calibri" panose="020F0502020204030204" pitchFamily="34" charset="0"/>
          </a:endParaRPr>
        </a:p>
      </dgm:t>
    </dgm:pt>
    <dgm:pt modelId="{9D4BD8B4-DCCB-4DBB-BFCC-4A08991CB748}" type="parTrans" cxnId="{7D2EA2B9-EDA8-4F29-B873-FBFCBE0F0FB4}">
      <dgm:prSet/>
      <dgm:spPr/>
      <dgm:t>
        <a:bodyPr/>
        <a:lstStyle/>
        <a:p>
          <a:endParaRPr lang="en-US"/>
        </a:p>
      </dgm:t>
    </dgm:pt>
    <dgm:pt modelId="{749D44FD-E933-45A2-B643-C89029B227B1}" type="sibTrans" cxnId="{7D2EA2B9-EDA8-4F29-B873-FBFCBE0F0FB4}">
      <dgm:prSet/>
      <dgm:spPr/>
      <dgm:t>
        <a:bodyPr/>
        <a:lstStyle/>
        <a:p>
          <a:endParaRPr lang="en-US"/>
        </a:p>
      </dgm:t>
    </dgm:pt>
    <dgm:pt modelId="{34157553-8C8E-40AF-B013-E88BE9417220}">
      <dgm:prSet phldrT="[Text]" custT="1"/>
      <dgm:spPr/>
      <dgm:t>
        <a:bodyPr/>
        <a:lstStyle/>
        <a:p>
          <a:r>
            <a:rPr lang="en-US" sz="2000" b="1" dirty="0" smtClean="0"/>
            <a:t>Certifying Effort</a:t>
          </a:r>
          <a:endParaRPr lang="en-US" sz="2000" b="1" dirty="0"/>
        </a:p>
      </dgm:t>
    </dgm:pt>
    <dgm:pt modelId="{FF4434D7-3E7C-434A-B519-7C3695F3D342}" type="parTrans" cxnId="{8595D570-5DAC-42C3-912C-FF31ED15F0A7}">
      <dgm:prSet/>
      <dgm:spPr/>
      <dgm:t>
        <a:bodyPr/>
        <a:lstStyle/>
        <a:p>
          <a:endParaRPr lang="en-US"/>
        </a:p>
      </dgm:t>
    </dgm:pt>
    <dgm:pt modelId="{D9FF79AC-D753-4F75-B46B-8F529789DE54}" type="sibTrans" cxnId="{8595D570-5DAC-42C3-912C-FF31ED15F0A7}">
      <dgm:prSet/>
      <dgm:spPr/>
      <dgm:t>
        <a:bodyPr/>
        <a:lstStyle/>
        <a:p>
          <a:endParaRPr lang="en-US"/>
        </a:p>
      </dgm:t>
    </dgm:pt>
    <dgm:pt modelId="{AF85885F-B6A0-418B-9B95-B8AF02273A74}">
      <dgm:prSet phldrT="[Text]"/>
      <dgm:spPr/>
      <dgm:t>
        <a:bodyPr/>
        <a:lstStyle/>
        <a:p>
          <a:r>
            <a:rPr lang="en-US" dirty="0" smtClean="0">
              <a:latin typeface="Calibri" panose="020F0502020204030204" pitchFamily="34" charset="0"/>
              <a:cs typeface="Calibri" panose="020F0502020204030204" pitchFamily="34" charset="0"/>
            </a:rPr>
            <a:t>Proposal submitted to sponsor</a:t>
          </a:r>
          <a:endParaRPr lang="en-US" dirty="0">
            <a:latin typeface="Calibri" panose="020F0502020204030204" pitchFamily="34" charset="0"/>
            <a:cs typeface="Calibri" panose="020F0502020204030204" pitchFamily="34" charset="0"/>
          </a:endParaRPr>
        </a:p>
      </dgm:t>
    </dgm:pt>
    <dgm:pt modelId="{C7E433EF-9E11-4B4B-BEB5-C126324B24C4}" type="parTrans" cxnId="{0F9BB29A-F7E0-4FC9-9BF7-6809A7B312B7}">
      <dgm:prSet/>
      <dgm:spPr/>
      <dgm:t>
        <a:bodyPr/>
        <a:lstStyle/>
        <a:p>
          <a:endParaRPr lang="en-US"/>
        </a:p>
      </dgm:t>
    </dgm:pt>
    <dgm:pt modelId="{22658405-5A8B-4B57-A721-3F75C20F5089}" type="sibTrans" cxnId="{0F9BB29A-F7E0-4FC9-9BF7-6809A7B312B7}">
      <dgm:prSet/>
      <dgm:spPr/>
      <dgm:t>
        <a:bodyPr/>
        <a:lstStyle/>
        <a:p>
          <a:endParaRPr lang="en-US"/>
        </a:p>
      </dgm:t>
    </dgm:pt>
    <dgm:pt modelId="{B96FE289-ACEA-4673-920B-3EBAD10B668B}">
      <dgm:prSet phldrT="[Text]"/>
      <dgm:spPr/>
      <dgm:t>
        <a:bodyPr/>
        <a:lstStyle/>
        <a:p>
          <a:r>
            <a:rPr lang="en-US" dirty="0" smtClean="0">
              <a:latin typeface="Calibri" panose="020F0502020204030204" pitchFamily="34" charset="0"/>
              <a:cs typeface="Calibri" panose="020F0502020204030204" pitchFamily="34" charset="0"/>
            </a:rPr>
            <a:t>Effort reported on PAR after activity has occurred, certified by eligible employee</a:t>
          </a:r>
          <a:endParaRPr lang="en-US" dirty="0">
            <a:latin typeface="Calibri" panose="020F0502020204030204" pitchFamily="34" charset="0"/>
            <a:cs typeface="Calibri" panose="020F0502020204030204" pitchFamily="34" charset="0"/>
          </a:endParaRPr>
        </a:p>
      </dgm:t>
    </dgm:pt>
    <dgm:pt modelId="{DDC979B9-CFE6-4E16-BAE4-805CD3949DC3}" type="parTrans" cxnId="{28A2F826-6EEA-45F3-8D8D-1E6166C95D4A}">
      <dgm:prSet/>
      <dgm:spPr/>
      <dgm:t>
        <a:bodyPr/>
        <a:lstStyle/>
        <a:p>
          <a:endParaRPr lang="en-US"/>
        </a:p>
      </dgm:t>
    </dgm:pt>
    <dgm:pt modelId="{2E97E19F-0350-4EB0-BA0E-E46389264D8E}" type="sibTrans" cxnId="{28A2F826-6EEA-45F3-8D8D-1E6166C95D4A}">
      <dgm:prSet/>
      <dgm:spPr/>
      <dgm:t>
        <a:bodyPr/>
        <a:lstStyle/>
        <a:p>
          <a:endParaRPr lang="en-US"/>
        </a:p>
      </dgm:t>
    </dgm:pt>
    <dgm:pt modelId="{BC98E377-703A-479A-8793-FBF627D68E14}">
      <dgm:prSet phldrT="[Text]"/>
      <dgm:spPr/>
      <dgm:t>
        <a:bodyPr/>
        <a:lstStyle/>
        <a:p>
          <a:r>
            <a:rPr lang="en-US" dirty="0" smtClean="0">
              <a:latin typeface="Calibri" panose="020F0502020204030204" pitchFamily="34" charset="0"/>
              <a:cs typeface="Calibri" panose="020F0502020204030204" pitchFamily="34" charset="0"/>
            </a:rPr>
            <a:t>Perform the work</a:t>
          </a:r>
          <a:endParaRPr lang="en-US" dirty="0">
            <a:latin typeface="Calibri" panose="020F0502020204030204" pitchFamily="34" charset="0"/>
            <a:cs typeface="Calibri" panose="020F0502020204030204" pitchFamily="34" charset="0"/>
          </a:endParaRPr>
        </a:p>
      </dgm:t>
    </dgm:pt>
    <dgm:pt modelId="{EC208AF0-3ECD-40C4-95C6-E4E1EDEF7EEB}" type="parTrans" cxnId="{E3FC05DC-3618-461F-B1BC-4FA9073BD690}">
      <dgm:prSet/>
      <dgm:spPr/>
      <dgm:t>
        <a:bodyPr/>
        <a:lstStyle/>
        <a:p>
          <a:endParaRPr lang="en-US"/>
        </a:p>
      </dgm:t>
    </dgm:pt>
    <dgm:pt modelId="{16DA3ABA-DECA-4C08-A761-C109BD3BF3CB}" type="sibTrans" cxnId="{E3FC05DC-3618-461F-B1BC-4FA9073BD690}">
      <dgm:prSet/>
      <dgm:spPr/>
      <dgm:t>
        <a:bodyPr/>
        <a:lstStyle/>
        <a:p>
          <a:endParaRPr lang="en-US"/>
        </a:p>
      </dgm:t>
    </dgm:pt>
    <dgm:pt modelId="{A2430F3C-E6D9-4DB8-B9E3-A8A469D5A9AD}" type="pres">
      <dgm:prSet presAssocID="{4ADCD1E3-AE31-4A8B-99D0-AC320F7C4D60}" presName="linearFlow" presStyleCnt="0">
        <dgm:presLayoutVars>
          <dgm:dir/>
          <dgm:animLvl val="lvl"/>
          <dgm:resizeHandles val="exact"/>
        </dgm:presLayoutVars>
      </dgm:prSet>
      <dgm:spPr/>
      <dgm:t>
        <a:bodyPr/>
        <a:lstStyle/>
        <a:p>
          <a:endParaRPr lang="en-US"/>
        </a:p>
      </dgm:t>
    </dgm:pt>
    <dgm:pt modelId="{1F8C8389-5197-404B-AAAF-569B996C4734}" type="pres">
      <dgm:prSet presAssocID="{E8E20497-AA69-43DB-93D8-906C0C74BE8E}" presName="composite" presStyleCnt="0"/>
      <dgm:spPr/>
      <dgm:t>
        <a:bodyPr/>
        <a:lstStyle/>
        <a:p>
          <a:endParaRPr lang="en-US"/>
        </a:p>
      </dgm:t>
    </dgm:pt>
    <dgm:pt modelId="{B63DCEB2-BA12-4815-8C51-2248E9E03219}" type="pres">
      <dgm:prSet presAssocID="{E8E20497-AA69-43DB-93D8-906C0C74BE8E}" presName="parTx" presStyleLbl="node1" presStyleIdx="0" presStyleCnt="4">
        <dgm:presLayoutVars>
          <dgm:chMax val="0"/>
          <dgm:chPref val="0"/>
          <dgm:bulletEnabled val="1"/>
        </dgm:presLayoutVars>
      </dgm:prSet>
      <dgm:spPr/>
      <dgm:t>
        <a:bodyPr/>
        <a:lstStyle/>
        <a:p>
          <a:endParaRPr lang="en-US"/>
        </a:p>
      </dgm:t>
    </dgm:pt>
    <dgm:pt modelId="{5481CA01-E768-4810-95D7-1513F32A0B34}" type="pres">
      <dgm:prSet presAssocID="{E8E20497-AA69-43DB-93D8-906C0C74BE8E}" presName="parSh" presStyleLbl="node1" presStyleIdx="0" presStyleCnt="4" custScaleY="146535"/>
      <dgm:spPr/>
      <dgm:t>
        <a:bodyPr/>
        <a:lstStyle/>
        <a:p>
          <a:endParaRPr lang="en-US"/>
        </a:p>
      </dgm:t>
    </dgm:pt>
    <dgm:pt modelId="{FEC4F0C9-6D96-4B0D-8355-DF1EC6928E65}" type="pres">
      <dgm:prSet presAssocID="{E8E20497-AA69-43DB-93D8-906C0C74BE8E}" presName="desTx" presStyleLbl="fgAcc1" presStyleIdx="0" presStyleCnt="4" custScaleX="117682" custScaleY="81357" custLinFactNeighborY="-4298">
        <dgm:presLayoutVars>
          <dgm:bulletEnabled val="1"/>
        </dgm:presLayoutVars>
      </dgm:prSet>
      <dgm:spPr/>
      <dgm:t>
        <a:bodyPr/>
        <a:lstStyle/>
        <a:p>
          <a:endParaRPr lang="en-US"/>
        </a:p>
      </dgm:t>
    </dgm:pt>
    <dgm:pt modelId="{8FD67678-46FD-4C70-AC71-4EE69FF6B0BB}" type="pres">
      <dgm:prSet presAssocID="{B38D726D-2CD9-4B8D-BDDF-599988B33972}" presName="sibTrans" presStyleLbl="sibTrans2D1" presStyleIdx="0" presStyleCnt="3"/>
      <dgm:spPr/>
      <dgm:t>
        <a:bodyPr/>
        <a:lstStyle/>
        <a:p>
          <a:endParaRPr lang="en-US"/>
        </a:p>
      </dgm:t>
    </dgm:pt>
    <dgm:pt modelId="{1623642A-E0C6-4AFA-B814-AC6EF72977A0}" type="pres">
      <dgm:prSet presAssocID="{B38D726D-2CD9-4B8D-BDDF-599988B33972}" presName="connTx" presStyleLbl="sibTrans2D1" presStyleIdx="0" presStyleCnt="3"/>
      <dgm:spPr/>
      <dgm:t>
        <a:bodyPr/>
        <a:lstStyle/>
        <a:p>
          <a:endParaRPr lang="en-US"/>
        </a:p>
      </dgm:t>
    </dgm:pt>
    <dgm:pt modelId="{68076657-138A-4770-92D2-3FCA934958DE}" type="pres">
      <dgm:prSet presAssocID="{78341751-CB42-4865-878D-52552C6BF3D4}" presName="composite" presStyleCnt="0"/>
      <dgm:spPr/>
      <dgm:t>
        <a:bodyPr/>
        <a:lstStyle/>
        <a:p>
          <a:endParaRPr lang="en-US"/>
        </a:p>
      </dgm:t>
    </dgm:pt>
    <dgm:pt modelId="{7E0BA93A-9007-4C3F-A36B-100B1C6218D5}" type="pres">
      <dgm:prSet presAssocID="{78341751-CB42-4865-878D-52552C6BF3D4}" presName="parTx" presStyleLbl="node1" presStyleIdx="0" presStyleCnt="4">
        <dgm:presLayoutVars>
          <dgm:chMax val="0"/>
          <dgm:chPref val="0"/>
          <dgm:bulletEnabled val="1"/>
        </dgm:presLayoutVars>
      </dgm:prSet>
      <dgm:spPr/>
      <dgm:t>
        <a:bodyPr/>
        <a:lstStyle/>
        <a:p>
          <a:endParaRPr lang="en-US"/>
        </a:p>
      </dgm:t>
    </dgm:pt>
    <dgm:pt modelId="{CAF0A227-0CA2-44E9-BE27-17A88630EE5A}" type="pres">
      <dgm:prSet presAssocID="{78341751-CB42-4865-878D-52552C6BF3D4}" presName="parSh" presStyleLbl="node1" presStyleIdx="1" presStyleCnt="4" custScaleY="146535"/>
      <dgm:spPr/>
      <dgm:t>
        <a:bodyPr/>
        <a:lstStyle/>
        <a:p>
          <a:endParaRPr lang="en-US"/>
        </a:p>
      </dgm:t>
    </dgm:pt>
    <dgm:pt modelId="{BEC26ACA-56D0-462A-82DB-2D3493F18BFD}" type="pres">
      <dgm:prSet presAssocID="{78341751-CB42-4865-878D-52552C6BF3D4}" presName="desTx" presStyleLbl="fgAcc1" presStyleIdx="1" presStyleCnt="4" custScaleX="117682" custScaleY="81357" custLinFactNeighborY="-4298">
        <dgm:presLayoutVars>
          <dgm:bulletEnabled val="1"/>
        </dgm:presLayoutVars>
      </dgm:prSet>
      <dgm:spPr/>
      <dgm:t>
        <a:bodyPr/>
        <a:lstStyle/>
        <a:p>
          <a:endParaRPr lang="en-US"/>
        </a:p>
      </dgm:t>
    </dgm:pt>
    <dgm:pt modelId="{6D8E4FA6-FA32-4F0D-B2EB-3AC9651EFD04}" type="pres">
      <dgm:prSet presAssocID="{F8411B78-51D5-4C41-B86F-F9F761202F77}" presName="sibTrans" presStyleLbl="sibTrans2D1" presStyleIdx="1" presStyleCnt="3"/>
      <dgm:spPr/>
      <dgm:t>
        <a:bodyPr/>
        <a:lstStyle/>
        <a:p>
          <a:endParaRPr lang="en-US"/>
        </a:p>
      </dgm:t>
    </dgm:pt>
    <dgm:pt modelId="{BF8EDEC6-18EF-4DD6-9F45-DD97C923B2F9}" type="pres">
      <dgm:prSet presAssocID="{F8411B78-51D5-4C41-B86F-F9F761202F77}" presName="connTx" presStyleLbl="sibTrans2D1" presStyleIdx="1" presStyleCnt="3"/>
      <dgm:spPr/>
      <dgm:t>
        <a:bodyPr/>
        <a:lstStyle/>
        <a:p>
          <a:endParaRPr lang="en-US"/>
        </a:p>
      </dgm:t>
    </dgm:pt>
    <dgm:pt modelId="{381B95B5-1DDC-4A54-87B5-729F5121DAE8}" type="pres">
      <dgm:prSet presAssocID="{E56CD991-F0CB-43E3-889C-4985F7729E58}" presName="composite" presStyleCnt="0"/>
      <dgm:spPr/>
      <dgm:t>
        <a:bodyPr/>
        <a:lstStyle/>
        <a:p>
          <a:endParaRPr lang="en-US"/>
        </a:p>
      </dgm:t>
    </dgm:pt>
    <dgm:pt modelId="{0F7C9E6C-0F62-494C-8E77-FF9C49E9BC8A}" type="pres">
      <dgm:prSet presAssocID="{E56CD991-F0CB-43E3-889C-4985F7729E58}" presName="parTx" presStyleLbl="node1" presStyleIdx="1" presStyleCnt="4">
        <dgm:presLayoutVars>
          <dgm:chMax val="0"/>
          <dgm:chPref val="0"/>
          <dgm:bulletEnabled val="1"/>
        </dgm:presLayoutVars>
      </dgm:prSet>
      <dgm:spPr/>
      <dgm:t>
        <a:bodyPr/>
        <a:lstStyle/>
        <a:p>
          <a:endParaRPr lang="en-US"/>
        </a:p>
      </dgm:t>
    </dgm:pt>
    <dgm:pt modelId="{697DE4FB-D5DC-419D-A927-4912B5CCBE13}" type="pres">
      <dgm:prSet presAssocID="{E56CD991-F0CB-43E3-889C-4985F7729E58}" presName="parSh" presStyleLbl="node1" presStyleIdx="2" presStyleCnt="4" custScaleY="146535"/>
      <dgm:spPr/>
      <dgm:t>
        <a:bodyPr/>
        <a:lstStyle/>
        <a:p>
          <a:endParaRPr lang="en-US"/>
        </a:p>
      </dgm:t>
    </dgm:pt>
    <dgm:pt modelId="{B2B7395B-8A09-45B6-A6AA-455F1CC0D6B2}" type="pres">
      <dgm:prSet presAssocID="{E56CD991-F0CB-43E3-889C-4985F7729E58}" presName="desTx" presStyleLbl="fgAcc1" presStyleIdx="2" presStyleCnt="4" custScaleX="117682" custScaleY="81357" custLinFactNeighborY="-4298">
        <dgm:presLayoutVars>
          <dgm:bulletEnabled val="1"/>
        </dgm:presLayoutVars>
      </dgm:prSet>
      <dgm:spPr/>
      <dgm:t>
        <a:bodyPr/>
        <a:lstStyle/>
        <a:p>
          <a:endParaRPr lang="en-US"/>
        </a:p>
      </dgm:t>
    </dgm:pt>
    <dgm:pt modelId="{06095A40-1A16-49AF-924E-343BA1606425}" type="pres">
      <dgm:prSet presAssocID="{BCCDA54F-DDF3-4A8A-8B69-C823B8EF801E}" presName="sibTrans" presStyleLbl="sibTrans2D1" presStyleIdx="2" presStyleCnt="3"/>
      <dgm:spPr/>
      <dgm:t>
        <a:bodyPr/>
        <a:lstStyle/>
        <a:p>
          <a:endParaRPr lang="en-US"/>
        </a:p>
      </dgm:t>
    </dgm:pt>
    <dgm:pt modelId="{01CA22C0-21E6-49D2-84A7-D2B61E009A17}" type="pres">
      <dgm:prSet presAssocID="{BCCDA54F-DDF3-4A8A-8B69-C823B8EF801E}" presName="connTx" presStyleLbl="sibTrans2D1" presStyleIdx="2" presStyleCnt="3"/>
      <dgm:spPr/>
      <dgm:t>
        <a:bodyPr/>
        <a:lstStyle/>
        <a:p>
          <a:endParaRPr lang="en-US"/>
        </a:p>
      </dgm:t>
    </dgm:pt>
    <dgm:pt modelId="{4EA44C4A-620A-48F4-8469-CC4F1F75304D}" type="pres">
      <dgm:prSet presAssocID="{34157553-8C8E-40AF-B013-E88BE9417220}" presName="composite" presStyleCnt="0"/>
      <dgm:spPr/>
      <dgm:t>
        <a:bodyPr/>
        <a:lstStyle/>
        <a:p>
          <a:endParaRPr lang="en-US"/>
        </a:p>
      </dgm:t>
    </dgm:pt>
    <dgm:pt modelId="{18ED3F9D-5DEC-4717-B79A-108BF506EEE7}" type="pres">
      <dgm:prSet presAssocID="{34157553-8C8E-40AF-B013-E88BE9417220}" presName="parTx" presStyleLbl="node1" presStyleIdx="2" presStyleCnt="4">
        <dgm:presLayoutVars>
          <dgm:chMax val="0"/>
          <dgm:chPref val="0"/>
          <dgm:bulletEnabled val="1"/>
        </dgm:presLayoutVars>
      </dgm:prSet>
      <dgm:spPr/>
      <dgm:t>
        <a:bodyPr/>
        <a:lstStyle/>
        <a:p>
          <a:endParaRPr lang="en-US"/>
        </a:p>
      </dgm:t>
    </dgm:pt>
    <dgm:pt modelId="{2CCAF681-EF63-4AF8-AA87-5310F931B74C}" type="pres">
      <dgm:prSet presAssocID="{34157553-8C8E-40AF-B013-E88BE9417220}" presName="parSh" presStyleLbl="node1" presStyleIdx="3" presStyleCnt="4" custScaleY="146535"/>
      <dgm:spPr/>
      <dgm:t>
        <a:bodyPr/>
        <a:lstStyle/>
        <a:p>
          <a:endParaRPr lang="en-US"/>
        </a:p>
      </dgm:t>
    </dgm:pt>
    <dgm:pt modelId="{68211C0A-032F-4ECE-BBB9-6B1FB41990A0}" type="pres">
      <dgm:prSet presAssocID="{34157553-8C8E-40AF-B013-E88BE9417220}" presName="desTx" presStyleLbl="fgAcc1" presStyleIdx="3" presStyleCnt="4" custScaleX="117682" custScaleY="81357" custLinFactNeighborY="-4298">
        <dgm:presLayoutVars>
          <dgm:bulletEnabled val="1"/>
        </dgm:presLayoutVars>
      </dgm:prSet>
      <dgm:spPr/>
      <dgm:t>
        <a:bodyPr/>
        <a:lstStyle/>
        <a:p>
          <a:endParaRPr lang="en-US"/>
        </a:p>
      </dgm:t>
    </dgm:pt>
  </dgm:ptLst>
  <dgm:cxnLst>
    <dgm:cxn modelId="{238FCF47-E9F5-46B0-9258-466C7E2DE51E}" srcId="{4ADCD1E3-AE31-4A8B-99D0-AC320F7C4D60}" destId="{E56CD991-F0CB-43E3-889C-4985F7729E58}" srcOrd="2" destOrd="0" parTransId="{C318FC12-9154-47F9-BAA4-FB207E82ECC3}" sibTransId="{BCCDA54F-DDF3-4A8A-8B69-C823B8EF801E}"/>
    <dgm:cxn modelId="{2A02B42A-0250-4F85-8A69-E313C22D36E9}" type="presOf" srcId="{BCCDA54F-DDF3-4A8A-8B69-C823B8EF801E}" destId="{01CA22C0-21E6-49D2-84A7-D2B61E009A17}" srcOrd="1" destOrd="0" presId="urn:microsoft.com/office/officeart/2005/8/layout/process3"/>
    <dgm:cxn modelId="{2DACD77E-AFCA-429C-B13E-AFD628C03BF0}" type="presOf" srcId="{B38D726D-2CD9-4B8D-BDDF-599988B33972}" destId="{1623642A-E0C6-4AFA-B814-AC6EF72977A0}" srcOrd="1" destOrd="0" presId="urn:microsoft.com/office/officeart/2005/8/layout/process3"/>
    <dgm:cxn modelId="{B5E64347-C3C2-4CD4-B5D5-3A0CFFED0560}" type="presOf" srcId="{34157553-8C8E-40AF-B013-E88BE9417220}" destId="{18ED3F9D-5DEC-4717-B79A-108BF506EEE7}" srcOrd="0" destOrd="0" presId="urn:microsoft.com/office/officeart/2005/8/layout/process3"/>
    <dgm:cxn modelId="{9932D097-8FDA-4EFB-9160-CABB90C8A573}" type="presOf" srcId="{BC98E377-703A-479A-8793-FBF627D68E14}" destId="{B2B7395B-8A09-45B6-A6AA-455F1CC0D6B2}" srcOrd="0" destOrd="1" presId="urn:microsoft.com/office/officeart/2005/8/layout/process3"/>
    <dgm:cxn modelId="{E3FC05DC-3618-461F-B1BC-4FA9073BD690}" srcId="{E56CD991-F0CB-43E3-889C-4985F7729E58}" destId="{BC98E377-703A-479A-8793-FBF627D68E14}" srcOrd="1" destOrd="0" parTransId="{EC208AF0-3ECD-40C4-95C6-E4E1EDEF7EEB}" sibTransId="{16DA3ABA-DECA-4C08-A761-C109BD3BF3CB}"/>
    <dgm:cxn modelId="{28A2F826-6EEA-45F3-8D8D-1E6166C95D4A}" srcId="{34157553-8C8E-40AF-B013-E88BE9417220}" destId="{B96FE289-ACEA-4673-920B-3EBAD10B668B}" srcOrd="0" destOrd="0" parTransId="{DDC979B9-CFE6-4E16-BAE4-805CD3949DC3}" sibTransId="{2E97E19F-0350-4EB0-BA0E-E46389264D8E}"/>
    <dgm:cxn modelId="{2B6FB394-C306-48F7-9D5E-9D4B33C19CE0}" type="presOf" srcId="{F8411B78-51D5-4C41-B86F-F9F761202F77}" destId="{BF8EDEC6-18EF-4DD6-9F45-DD97C923B2F9}" srcOrd="1" destOrd="0" presId="urn:microsoft.com/office/officeart/2005/8/layout/process3"/>
    <dgm:cxn modelId="{1B9A5294-8B45-4D57-B461-E7D56C86A98F}" type="presOf" srcId="{B38D726D-2CD9-4B8D-BDDF-599988B33972}" destId="{8FD67678-46FD-4C70-AC71-4EE69FF6B0BB}" srcOrd="0" destOrd="0" presId="urn:microsoft.com/office/officeart/2005/8/layout/process3"/>
    <dgm:cxn modelId="{5CA2A13A-4F9A-45CB-9320-F34579ED92CF}" type="presOf" srcId="{34157553-8C8E-40AF-B013-E88BE9417220}" destId="{2CCAF681-EF63-4AF8-AA87-5310F931B74C}" srcOrd="1" destOrd="0" presId="urn:microsoft.com/office/officeart/2005/8/layout/process3"/>
    <dgm:cxn modelId="{8A320CA0-DF89-4344-BCFE-AFAF32AD6BAC}" type="presOf" srcId="{695D442B-0EB4-4A77-831D-B439B7E7E05A}" destId="{B2B7395B-8A09-45B6-A6AA-455F1CC0D6B2}" srcOrd="0" destOrd="0" presId="urn:microsoft.com/office/officeart/2005/8/layout/process3"/>
    <dgm:cxn modelId="{C9DA4B70-2280-44E7-8F58-CE7E8FF29D1B}" type="presOf" srcId="{E56CD991-F0CB-43E3-889C-4985F7729E58}" destId="{697DE4FB-D5DC-419D-A927-4912B5CCBE13}" srcOrd="1" destOrd="0" presId="urn:microsoft.com/office/officeart/2005/8/layout/process3"/>
    <dgm:cxn modelId="{EF96B556-B1BA-4C52-97F9-1FEF257B12ED}" type="presOf" srcId="{4ADCD1E3-AE31-4A8B-99D0-AC320F7C4D60}" destId="{A2430F3C-E6D9-4DB8-B9E3-A8A469D5A9AD}" srcOrd="0" destOrd="0" presId="urn:microsoft.com/office/officeart/2005/8/layout/process3"/>
    <dgm:cxn modelId="{9F21FFC3-BB7A-40E5-9CB9-84B5EDC435FC}" srcId="{E8E20497-AA69-43DB-93D8-906C0C74BE8E}" destId="{E1B28E4C-3432-4747-B23E-4D708C3F050F}" srcOrd="0" destOrd="0" parTransId="{2D78C0F4-5948-4281-B519-4ED3632295CF}" sibTransId="{2C70B2DA-0D3C-400A-A6BA-6A1738354D90}"/>
    <dgm:cxn modelId="{9A6E1DAE-8B30-4386-9480-EC4521B3F5D7}" type="presOf" srcId="{E8E20497-AA69-43DB-93D8-906C0C74BE8E}" destId="{B63DCEB2-BA12-4815-8C51-2248E9E03219}" srcOrd="0" destOrd="0" presId="urn:microsoft.com/office/officeart/2005/8/layout/process3"/>
    <dgm:cxn modelId="{3B8F29F2-5971-4733-BA21-B12DBF60711E}" type="presOf" srcId="{78341751-CB42-4865-878D-52552C6BF3D4}" destId="{7E0BA93A-9007-4C3F-A36B-100B1C6218D5}" srcOrd="0" destOrd="0" presId="urn:microsoft.com/office/officeart/2005/8/layout/process3"/>
    <dgm:cxn modelId="{712E31B6-FE30-450B-A3AB-4F5318BBA0BC}" type="presOf" srcId="{BCCDA54F-DDF3-4A8A-8B69-C823B8EF801E}" destId="{06095A40-1A16-49AF-924E-343BA1606425}" srcOrd="0" destOrd="0" presId="urn:microsoft.com/office/officeart/2005/8/layout/process3"/>
    <dgm:cxn modelId="{95A74DDC-CCA9-466B-AA27-0923899B6B7B}" type="presOf" srcId="{E1B28E4C-3432-4747-B23E-4D708C3F050F}" destId="{FEC4F0C9-6D96-4B0D-8355-DF1EC6928E65}" srcOrd="0" destOrd="0" presId="urn:microsoft.com/office/officeart/2005/8/layout/process3"/>
    <dgm:cxn modelId="{8595D570-5DAC-42C3-912C-FF31ED15F0A7}" srcId="{4ADCD1E3-AE31-4A8B-99D0-AC320F7C4D60}" destId="{34157553-8C8E-40AF-B013-E88BE9417220}" srcOrd="3" destOrd="0" parTransId="{FF4434D7-3E7C-434A-B519-7C3695F3D342}" sibTransId="{D9FF79AC-D753-4F75-B46B-8F529789DE54}"/>
    <dgm:cxn modelId="{4E6ACA02-8193-4695-8994-557F611AECBE}" type="presOf" srcId="{73CA06F6-83A0-4F51-B436-37B5637C7345}" destId="{BEC26ACA-56D0-462A-82DB-2D3493F18BFD}" srcOrd="0" destOrd="0" presId="urn:microsoft.com/office/officeart/2005/8/layout/process3"/>
    <dgm:cxn modelId="{4A610738-B693-4A31-B4AE-9DEC2242DF60}" type="presOf" srcId="{AF85885F-B6A0-418B-9B95-B8AF02273A74}" destId="{FEC4F0C9-6D96-4B0D-8355-DF1EC6928E65}" srcOrd="0" destOrd="1" presId="urn:microsoft.com/office/officeart/2005/8/layout/process3"/>
    <dgm:cxn modelId="{12EB52A8-C4B1-4561-A35A-1FD40F1BAA0B}" type="presOf" srcId="{E8E20497-AA69-43DB-93D8-906C0C74BE8E}" destId="{5481CA01-E768-4810-95D7-1513F32A0B34}" srcOrd="1" destOrd="0" presId="urn:microsoft.com/office/officeart/2005/8/layout/process3"/>
    <dgm:cxn modelId="{2A5BD450-D40B-4105-BE46-CE7C1AD07A7B}" type="presOf" srcId="{E56CD991-F0CB-43E3-889C-4985F7729E58}" destId="{0F7C9E6C-0F62-494C-8E77-FF9C49E9BC8A}" srcOrd="0" destOrd="0" presId="urn:microsoft.com/office/officeart/2005/8/layout/process3"/>
    <dgm:cxn modelId="{7F382D5E-67DD-462A-8006-D9A398ECDC28}" type="presOf" srcId="{F8411B78-51D5-4C41-B86F-F9F761202F77}" destId="{6D8E4FA6-FA32-4F0D-B2EB-3AC9651EFD04}" srcOrd="0" destOrd="0" presId="urn:microsoft.com/office/officeart/2005/8/layout/process3"/>
    <dgm:cxn modelId="{7E48BD5B-83DB-40E0-B19C-CA989B207F64}" type="presOf" srcId="{B96FE289-ACEA-4673-920B-3EBAD10B668B}" destId="{68211C0A-032F-4ECE-BBB9-6B1FB41990A0}" srcOrd="0" destOrd="0" presId="urn:microsoft.com/office/officeart/2005/8/layout/process3"/>
    <dgm:cxn modelId="{1E30E028-ABAB-4DF8-88BC-1F77384D75BA}" srcId="{4ADCD1E3-AE31-4A8B-99D0-AC320F7C4D60}" destId="{78341751-CB42-4865-878D-52552C6BF3D4}" srcOrd="1" destOrd="0" parTransId="{ED640151-71E9-46DE-A301-7C7D4B7570D9}" sibTransId="{F8411B78-51D5-4C41-B86F-F9F761202F77}"/>
    <dgm:cxn modelId="{7D2EA2B9-EDA8-4F29-B873-FBFCBE0F0FB4}" srcId="{E56CD991-F0CB-43E3-889C-4985F7729E58}" destId="{695D442B-0EB4-4A77-831D-B439B7E7E05A}" srcOrd="0" destOrd="0" parTransId="{9D4BD8B4-DCCB-4DBB-BFCC-4A08991CB748}" sibTransId="{749D44FD-E933-45A2-B643-C89029B227B1}"/>
    <dgm:cxn modelId="{0F9BB29A-F7E0-4FC9-9BF7-6809A7B312B7}" srcId="{E8E20497-AA69-43DB-93D8-906C0C74BE8E}" destId="{AF85885F-B6A0-418B-9B95-B8AF02273A74}" srcOrd="1" destOrd="0" parTransId="{C7E433EF-9E11-4B4B-BEB5-C126324B24C4}" sibTransId="{22658405-5A8B-4B57-A721-3F75C20F5089}"/>
    <dgm:cxn modelId="{A030F607-B2C5-44C1-82C4-E04556F1D2B5}" srcId="{78341751-CB42-4865-878D-52552C6BF3D4}" destId="{73CA06F6-83A0-4F51-B436-37B5637C7345}" srcOrd="0" destOrd="0" parTransId="{4BFA3C3A-E324-49F9-AC1D-8FDF75BD5E2D}" sibTransId="{60A4533B-ED2C-4E6E-9022-57B1080A135C}"/>
    <dgm:cxn modelId="{E73A7394-0011-465C-9DCF-86C9C79D9EC2}" srcId="{4ADCD1E3-AE31-4A8B-99D0-AC320F7C4D60}" destId="{E8E20497-AA69-43DB-93D8-906C0C74BE8E}" srcOrd="0" destOrd="0" parTransId="{7745F709-C152-457A-9BC5-0C586C41D4CB}" sibTransId="{B38D726D-2CD9-4B8D-BDDF-599988B33972}"/>
    <dgm:cxn modelId="{9D7F0C95-3735-4D08-9E61-B338D9539649}" type="presOf" srcId="{78341751-CB42-4865-878D-52552C6BF3D4}" destId="{CAF0A227-0CA2-44E9-BE27-17A88630EE5A}" srcOrd="1" destOrd="0" presId="urn:microsoft.com/office/officeart/2005/8/layout/process3"/>
    <dgm:cxn modelId="{F0F9A04A-4B2C-4EE7-8451-71DF099FE895}" type="presParOf" srcId="{A2430F3C-E6D9-4DB8-B9E3-A8A469D5A9AD}" destId="{1F8C8389-5197-404B-AAAF-569B996C4734}" srcOrd="0" destOrd="0" presId="urn:microsoft.com/office/officeart/2005/8/layout/process3"/>
    <dgm:cxn modelId="{1CE1ADC3-0776-4031-BB9A-9CBAECEF2612}" type="presParOf" srcId="{1F8C8389-5197-404B-AAAF-569B996C4734}" destId="{B63DCEB2-BA12-4815-8C51-2248E9E03219}" srcOrd="0" destOrd="0" presId="urn:microsoft.com/office/officeart/2005/8/layout/process3"/>
    <dgm:cxn modelId="{DBE44BEE-8A1E-4BAA-A22E-6CBDC820A4C2}" type="presParOf" srcId="{1F8C8389-5197-404B-AAAF-569B996C4734}" destId="{5481CA01-E768-4810-95D7-1513F32A0B34}" srcOrd="1" destOrd="0" presId="urn:microsoft.com/office/officeart/2005/8/layout/process3"/>
    <dgm:cxn modelId="{A3A64469-2720-48B6-97B7-B681558200E7}" type="presParOf" srcId="{1F8C8389-5197-404B-AAAF-569B996C4734}" destId="{FEC4F0C9-6D96-4B0D-8355-DF1EC6928E65}" srcOrd="2" destOrd="0" presId="urn:microsoft.com/office/officeart/2005/8/layout/process3"/>
    <dgm:cxn modelId="{644E9D9D-EEB0-48F1-8A22-9CA0E7678456}" type="presParOf" srcId="{A2430F3C-E6D9-4DB8-B9E3-A8A469D5A9AD}" destId="{8FD67678-46FD-4C70-AC71-4EE69FF6B0BB}" srcOrd="1" destOrd="0" presId="urn:microsoft.com/office/officeart/2005/8/layout/process3"/>
    <dgm:cxn modelId="{70BC3560-0B88-4555-AF53-AB72D01DB7E4}" type="presParOf" srcId="{8FD67678-46FD-4C70-AC71-4EE69FF6B0BB}" destId="{1623642A-E0C6-4AFA-B814-AC6EF72977A0}" srcOrd="0" destOrd="0" presId="urn:microsoft.com/office/officeart/2005/8/layout/process3"/>
    <dgm:cxn modelId="{A3C71977-85C2-4DF3-BFE6-07D7F65D37C7}" type="presParOf" srcId="{A2430F3C-E6D9-4DB8-B9E3-A8A469D5A9AD}" destId="{68076657-138A-4770-92D2-3FCA934958DE}" srcOrd="2" destOrd="0" presId="urn:microsoft.com/office/officeart/2005/8/layout/process3"/>
    <dgm:cxn modelId="{7F3462DE-A22F-45C4-B088-0BD9C5BCF011}" type="presParOf" srcId="{68076657-138A-4770-92D2-3FCA934958DE}" destId="{7E0BA93A-9007-4C3F-A36B-100B1C6218D5}" srcOrd="0" destOrd="0" presId="urn:microsoft.com/office/officeart/2005/8/layout/process3"/>
    <dgm:cxn modelId="{463487F6-0D94-4E7B-9B5C-ACDB8C0674BC}" type="presParOf" srcId="{68076657-138A-4770-92D2-3FCA934958DE}" destId="{CAF0A227-0CA2-44E9-BE27-17A88630EE5A}" srcOrd="1" destOrd="0" presId="urn:microsoft.com/office/officeart/2005/8/layout/process3"/>
    <dgm:cxn modelId="{F81AD8E1-023D-452B-AC24-F57C1EF9425B}" type="presParOf" srcId="{68076657-138A-4770-92D2-3FCA934958DE}" destId="{BEC26ACA-56D0-462A-82DB-2D3493F18BFD}" srcOrd="2" destOrd="0" presId="urn:microsoft.com/office/officeart/2005/8/layout/process3"/>
    <dgm:cxn modelId="{61A7FCBA-33C1-4B36-8D29-FE30F221F3A0}" type="presParOf" srcId="{A2430F3C-E6D9-4DB8-B9E3-A8A469D5A9AD}" destId="{6D8E4FA6-FA32-4F0D-B2EB-3AC9651EFD04}" srcOrd="3" destOrd="0" presId="urn:microsoft.com/office/officeart/2005/8/layout/process3"/>
    <dgm:cxn modelId="{8B0DCEAD-F93A-4146-9CEE-46EBF32AABE2}" type="presParOf" srcId="{6D8E4FA6-FA32-4F0D-B2EB-3AC9651EFD04}" destId="{BF8EDEC6-18EF-4DD6-9F45-DD97C923B2F9}" srcOrd="0" destOrd="0" presId="urn:microsoft.com/office/officeart/2005/8/layout/process3"/>
    <dgm:cxn modelId="{5A2806BE-A913-4EBC-8606-2CF1C3840A0C}" type="presParOf" srcId="{A2430F3C-E6D9-4DB8-B9E3-A8A469D5A9AD}" destId="{381B95B5-1DDC-4A54-87B5-729F5121DAE8}" srcOrd="4" destOrd="0" presId="urn:microsoft.com/office/officeart/2005/8/layout/process3"/>
    <dgm:cxn modelId="{1EA131D0-A69D-424F-AA54-72818511C1E7}" type="presParOf" srcId="{381B95B5-1DDC-4A54-87B5-729F5121DAE8}" destId="{0F7C9E6C-0F62-494C-8E77-FF9C49E9BC8A}" srcOrd="0" destOrd="0" presId="urn:microsoft.com/office/officeart/2005/8/layout/process3"/>
    <dgm:cxn modelId="{508A3922-3523-4E48-BF00-CE6A6C51563F}" type="presParOf" srcId="{381B95B5-1DDC-4A54-87B5-729F5121DAE8}" destId="{697DE4FB-D5DC-419D-A927-4912B5CCBE13}" srcOrd="1" destOrd="0" presId="urn:microsoft.com/office/officeart/2005/8/layout/process3"/>
    <dgm:cxn modelId="{26DABB17-11C8-41D3-81DF-6B779D2A15A0}" type="presParOf" srcId="{381B95B5-1DDC-4A54-87B5-729F5121DAE8}" destId="{B2B7395B-8A09-45B6-A6AA-455F1CC0D6B2}" srcOrd="2" destOrd="0" presId="urn:microsoft.com/office/officeart/2005/8/layout/process3"/>
    <dgm:cxn modelId="{944C1697-8544-44BC-A7CA-7292F4EA119A}" type="presParOf" srcId="{A2430F3C-E6D9-4DB8-B9E3-A8A469D5A9AD}" destId="{06095A40-1A16-49AF-924E-343BA1606425}" srcOrd="5" destOrd="0" presId="urn:microsoft.com/office/officeart/2005/8/layout/process3"/>
    <dgm:cxn modelId="{611C861D-09E2-4396-AAA9-62FA3EB70BCD}" type="presParOf" srcId="{06095A40-1A16-49AF-924E-343BA1606425}" destId="{01CA22C0-21E6-49D2-84A7-D2B61E009A17}" srcOrd="0" destOrd="0" presId="urn:microsoft.com/office/officeart/2005/8/layout/process3"/>
    <dgm:cxn modelId="{994ED9F7-054C-4483-8230-2DF85B46B855}" type="presParOf" srcId="{A2430F3C-E6D9-4DB8-B9E3-A8A469D5A9AD}" destId="{4EA44C4A-620A-48F4-8469-CC4F1F75304D}" srcOrd="6" destOrd="0" presId="urn:microsoft.com/office/officeart/2005/8/layout/process3"/>
    <dgm:cxn modelId="{97E8712B-BC25-4645-8081-2C820DC8F38C}" type="presParOf" srcId="{4EA44C4A-620A-48F4-8469-CC4F1F75304D}" destId="{18ED3F9D-5DEC-4717-B79A-108BF506EEE7}" srcOrd="0" destOrd="0" presId="urn:microsoft.com/office/officeart/2005/8/layout/process3"/>
    <dgm:cxn modelId="{8F82ADF9-A6DE-4C34-815A-F84BC89D199F}" type="presParOf" srcId="{4EA44C4A-620A-48F4-8469-CC4F1F75304D}" destId="{2CCAF681-EF63-4AF8-AA87-5310F931B74C}" srcOrd="1" destOrd="0" presId="urn:microsoft.com/office/officeart/2005/8/layout/process3"/>
    <dgm:cxn modelId="{09A5F657-0F6C-403D-A115-E01BCA6D9697}" type="presParOf" srcId="{4EA44C4A-620A-48F4-8469-CC4F1F75304D}" destId="{68211C0A-032F-4ECE-BBB9-6B1FB41990A0}"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8F57A5-1EBE-4C2B-9C54-59A6D57166EE}" type="doc">
      <dgm:prSet loTypeId="urn:microsoft.com/office/officeart/2005/8/layout/hierarchy3" loCatId="relationship" qsTypeId="urn:microsoft.com/office/officeart/2005/8/quickstyle/simple1" qsCatId="simple" csTypeId="urn:microsoft.com/office/officeart/2005/8/colors/colorful4" csCatId="colorful" phldr="1"/>
      <dgm:spPr/>
    </dgm:pt>
    <dgm:pt modelId="{678B1303-E17D-4E00-A35A-466DDD917679}">
      <dgm:prSet phldrT="[Text]" custT="1"/>
      <dgm:spPr/>
      <dgm:t>
        <a:bodyPr/>
        <a:lstStyle/>
        <a:p>
          <a:r>
            <a:rPr lang="en-US" sz="2300" dirty="0" smtClean="0">
              <a:latin typeface="Permanent Marker" panose="02000000000000000000" pitchFamily="2" charset="0"/>
              <a:ea typeface="Permanent Marker" panose="02000000000000000000" pitchFamily="2" charset="0"/>
            </a:rPr>
            <a:t>Mandatory</a:t>
          </a:r>
          <a:endParaRPr lang="en-US" sz="2300" dirty="0">
            <a:latin typeface="Permanent Marker" panose="02000000000000000000" pitchFamily="2" charset="0"/>
            <a:ea typeface="Permanent Marker" panose="02000000000000000000" pitchFamily="2" charset="0"/>
          </a:endParaRPr>
        </a:p>
      </dgm:t>
    </dgm:pt>
    <dgm:pt modelId="{FA1916E0-86C9-480C-887C-8C4615EF3C22}" type="parTrans" cxnId="{3141D532-34A6-43F5-9466-27BD823C2553}">
      <dgm:prSet/>
      <dgm:spPr/>
      <dgm:t>
        <a:bodyPr/>
        <a:lstStyle/>
        <a:p>
          <a:endParaRPr lang="en-US" sz="2300">
            <a:latin typeface="Permanent Marker" panose="02000000000000000000" pitchFamily="2" charset="0"/>
            <a:ea typeface="Permanent Marker" panose="02000000000000000000" pitchFamily="2" charset="0"/>
          </a:endParaRPr>
        </a:p>
      </dgm:t>
    </dgm:pt>
    <dgm:pt modelId="{5FC9AB75-D391-43E2-AD6D-F8528CE04E50}" type="sibTrans" cxnId="{3141D532-34A6-43F5-9466-27BD823C2553}">
      <dgm:prSet/>
      <dgm:spPr/>
      <dgm:t>
        <a:bodyPr/>
        <a:lstStyle/>
        <a:p>
          <a:endParaRPr lang="en-US" sz="2300">
            <a:latin typeface="Permanent Marker" panose="02000000000000000000" pitchFamily="2" charset="0"/>
            <a:ea typeface="Permanent Marker" panose="02000000000000000000" pitchFamily="2" charset="0"/>
          </a:endParaRPr>
        </a:p>
      </dgm:t>
    </dgm:pt>
    <dgm:pt modelId="{2E5265AC-19E2-468F-B711-3F7AAD0DACF1}">
      <dgm:prSet phldrT="[Text]" custT="1"/>
      <dgm:spPr/>
      <dgm:t>
        <a:bodyPr/>
        <a:lstStyle/>
        <a:p>
          <a:r>
            <a:rPr lang="en-US" sz="2300" smtClean="0">
              <a:latin typeface="Permanent Marker" panose="02000000000000000000" pitchFamily="2" charset="0"/>
              <a:ea typeface="Permanent Marker" panose="02000000000000000000" pitchFamily="2" charset="0"/>
            </a:rPr>
            <a:t>Voluntary </a:t>
          </a:r>
          <a:r>
            <a:rPr lang="en-US" sz="2300" dirty="0" smtClean="0">
              <a:latin typeface="Permanent Marker" panose="02000000000000000000" pitchFamily="2" charset="0"/>
              <a:ea typeface="Permanent Marker" panose="02000000000000000000" pitchFamily="2" charset="0"/>
            </a:rPr>
            <a:t>Uncommitted</a:t>
          </a:r>
          <a:endParaRPr lang="en-US" sz="2300" dirty="0">
            <a:latin typeface="Permanent Marker" panose="02000000000000000000" pitchFamily="2" charset="0"/>
            <a:ea typeface="Permanent Marker" panose="02000000000000000000" pitchFamily="2" charset="0"/>
          </a:endParaRPr>
        </a:p>
      </dgm:t>
    </dgm:pt>
    <dgm:pt modelId="{66586081-2CA9-4587-8949-69B0CFC36ED6}" type="parTrans" cxnId="{448B2271-C877-4781-99F1-287A02A5EABB}">
      <dgm:prSet/>
      <dgm:spPr/>
      <dgm:t>
        <a:bodyPr/>
        <a:lstStyle/>
        <a:p>
          <a:endParaRPr lang="en-US" sz="2300"/>
        </a:p>
      </dgm:t>
    </dgm:pt>
    <dgm:pt modelId="{EFB605A2-5583-4615-B447-1F1A81F6FA02}" type="sibTrans" cxnId="{448B2271-C877-4781-99F1-287A02A5EABB}">
      <dgm:prSet/>
      <dgm:spPr/>
      <dgm:t>
        <a:bodyPr/>
        <a:lstStyle/>
        <a:p>
          <a:endParaRPr lang="en-US" sz="2300"/>
        </a:p>
      </dgm:t>
    </dgm:pt>
    <dgm:pt modelId="{0E53EA79-8A7A-4735-B54C-C4223B29FC3C}">
      <dgm:prSet phldrT="[Text]" custT="1"/>
      <dgm:spPr/>
      <dgm:t>
        <a:bodyPr/>
        <a:lstStyle/>
        <a:p>
          <a:r>
            <a:rPr lang="en-US" sz="2300" smtClean="0">
              <a:latin typeface="Permanent Marker" panose="02000000000000000000" pitchFamily="2" charset="0"/>
              <a:ea typeface="Permanent Marker" panose="02000000000000000000" pitchFamily="2" charset="0"/>
            </a:rPr>
            <a:t>Voluntary </a:t>
          </a:r>
          <a:r>
            <a:rPr lang="en-US" sz="2300" dirty="0" smtClean="0">
              <a:latin typeface="Permanent Marker" panose="02000000000000000000" pitchFamily="2" charset="0"/>
              <a:ea typeface="Permanent Marker" panose="02000000000000000000" pitchFamily="2" charset="0"/>
            </a:rPr>
            <a:t>Committed</a:t>
          </a:r>
          <a:endParaRPr lang="en-US" sz="2300" dirty="0">
            <a:latin typeface="Permanent Marker" panose="02000000000000000000" pitchFamily="2" charset="0"/>
            <a:ea typeface="Permanent Marker" panose="02000000000000000000" pitchFamily="2" charset="0"/>
          </a:endParaRPr>
        </a:p>
      </dgm:t>
    </dgm:pt>
    <dgm:pt modelId="{C20FC116-B59F-4CBC-BF7A-E8A9971635CD}" type="parTrans" cxnId="{8CADF290-E9B9-40C1-A950-7DE398014024}">
      <dgm:prSet/>
      <dgm:spPr/>
      <dgm:t>
        <a:bodyPr/>
        <a:lstStyle/>
        <a:p>
          <a:endParaRPr lang="en-US"/>
        </a:p>
      </dgm:t>
    </dgm:pt>
    <dgm:pt modelId="{AF528900-B670-42A3-A051-008EB53A067B}" type="sibTrans" cxnId="{8CADF290-E9B9-40C1-A950-7DE398014024}">
      <dgm:prSet/>
      <dgm:spPr/>
      <dgm:t>
        <a:bodyPr/>
        <a:lstStyle/>
        <a:p>
          <a:endParaRPr lang="en-US"/>
        </a:p>
      </dgm:t>
    </dgm:pt>
    <dgm:pt modelId="{5E5ED166-EAD6-4493-95FE-CF7CEFCC8C14}" type="pres">
      <dgm:prSet presAssocID="{088F57A5-1EBE-4C2B-9C54-59A6D57166EE}" presName="diagram" presStyleCnt="0">
        <dgm:presLayoutVars>
          <dgm:chPref val="1"/>
          <dgm:dir/>
          <dgm:animOne val="branch"/>
          <dgm:animLvl val="lvl"/>
          <dgm:resizeHandles/>
        </dgm:presLayoutVars>
      </dgm:prSet>
      <dgm:spPr/>
    </dgm:pt>
    <dgm:pt modelId="{AA78FD34-C71E-4513-B81C-E42A2594DB0A}" type="pres">
      <dgm:prSet presAssocID="{678B1303-E17D-4E00-A35A-466DDD917679}" presName="root" presStyleCnt="0"/>
      <dgm:spPr/>
    </dgm:pt>
    <dgm:pt modelId="{BA33B9DD-C923-43E9-AA35-DFF70C4383A5}" type="pres">
      <dgm:prSet presAssocID="{678B1303-E17D-4E00-A35A-466DDD917679}" presName="rootComposite" presStyleCnt="0"/>
      <dgm:spPr/>
    </dgm:pt>
    <dgm:pt modelId="{FB013B26-2FE1-4AC6-AC9C-FBFE2426760E}" type="pres">
      <dgm:prSet presAssocID="{678B1303-E17D-4E00-A35A-466DDD917679}" presName="rootText" presStyleLbl="node1" presStyleIdx="0" presStyleCnt="3"/>
      <dgm:spPr/>
      <dgm:t>
        <a:bodyPr/>
        <a:lstStyle/>
        <a:p>
          <a:endParaRPr lang="en-US"/>
        </a:p>
      </dgm:t>
    </dgm:pt>
    <dgm:pt modelId="{130F37BB-0DD5-4A45-BFCD-98BD2B09999B}" type="pres">
      <dgm:prSet presAssocID="{678B1303-E17D-4E00-A35A-466DDD917679}" presName="rootConnector" presStyleLbl="node1" presStyleIdx="0" presStyleCnt="3"/>
      <dgm:spPr/>
      <dgm:t>
        <a:bodyPr/>
        <a:lstStyle/>
        <a:p>
          <a:endParaRPr lang="en-US"/>
        </a:p>
      </dgm:t>
    </dgm:pt>
    <dgm:pt modelId="{F14BC238-E901-4C89-B0F2-DE082F4319D2}" type="pres">
      <dgm:prSet presAssocID="{678B1303-E17D-4E00-A35A-466DDD917679}" presName="childShape" presStyleCnt="0"/>
      <dgm:spPr/>
    </dgm:pt>
    <dgm:pt modelId="{81C25880-D674-4B88-B55C-3A9F6E964DD3}" type="pres">
      <dgm:prSet presAssocID="{0E53EA79-8A7A-4735-B54C-C4223B29FC3C}" presName="root" presStyleCnt="0"/>
      <dgm:spPr/>
    </dgm:pt>
    <dgm:pt modelId="{0F49D964-AD77-4CBE-B369-2D58AB6ABF1A}" type="pres">
      <dgm:prSet presAssocID="{0E53EA79-8A7A-4735-B54C-C4223B29FC3C}" presName="rootComposite" presStyleCnt="0"/>
      <dgm:spPr/>
    </dgm:pt>
    <dgm:pt modelId="{F827A684-F228-4745-A93B-1E26964E2DA9}" type="pres">
      <dgm:prSet presAssocID="{0E53EA79-8A7A-4735-B54C-C4223B29FC3C}" presName="rootText" presStyleLbl="node1" presStyleIdx="1" presStyleCnt="3"/>
      <dgm:spPr/>
      <dgm:t>
        <a:bodyPr/>
        <a:lstStyle/>
        <a:p>
          <a:endParaRPr lang="en-US"/>
        </a:p>
      </dgm:t>
    </dgm:pt>
    <dgm:pt modelId="{407D0E1D-CD8F-4F7C-8804-20AC182C614F}" type="pres">
      <dgm:prSet presAssocID="{0E53EA79-8A7A-4735-B54C-C4223B29FC3C}" presName="rootConnector" presStyleLbl="node1" presStyleIdx="1" presStyleCnt="3"/>
      <dgm:spPr/>
      <dgm:t>
        <a:bodyPr/>
        <a:lstStyle/>
        <a:p>
          <a:endParaRPr lang="en-US"/>
        </a:p>
      </dgm:t>
    </dgm:pt>
    <dgm:pt modelId="{A4C07A82-481D-40E4-BC53-5868F598794C}" type="pres">
      <dgm:prSet presAssocID="{0E53EA79-8A7A-4735-B54C-C4223B29FC3C}" presName="childShape" presStyleCnt="0"/>
      <dgm:spPr/>
    </dgm:pt>
    <dgm:pt modelId="{09D849C0-5468-4387-A792-BA13AC2280C7}" type="pres">
      <dgm:prSet presAssocID="{2E5265AC-19E2-468F-B711-3F7AAD0DACF1}" presName="root" presStyleCnt="0"/>
      <dgm:spPr/>
    </dgm:pt>
    <dgm:pt modelId="{AC422F3A-1748-46E6-88D6-3572F66D696B}" type="pres">
      <dgm:prSet presAssocID="{2E5265AC-19E2-468F-B711-3F7AAD0DACF1}" presName="rootComposite" presStyleCnt="0"/>
      <dgm:spPr/>
    </dgm:pt>
    <dgm:pt modelId="{060E1DF4-7BC2-4EAE-AE84-ACC0703EDEBC}" type="pres">
      <dgm:prSet presAssocID="{2E5265AC-19E2-468F-B711-3F7AAD0DACF1}" presName="rootText" presStyleLbl="node1" presStyleIdx="2" presStyleCnt="3"/>
      <dgm:spPr/>
      <dgm:t>
        <a:bodyPr/>
        <a:lstStyle/>
        <a:p>
          <a:endParaRPr lang="en-US"/>
        </a:p>
      </dgm:t>
    </dgm:pt>
    <dgm:pt modelId="{C4341870-AABD-4E5F-8BD4-B49F8C43ABC1}" type="pres">
      <dgm:prSet presAssocID="{2E5265AC-19E2-468F-B711-3F7AAD0DACF1}" presName="rootConnector" presStyleLbl="node1" presStyleIdx="2" presStyleCnt="3"/>
      <dgm:spPr/>
      <dgm:t>
        <a:bodyPr/>
        <a:lstStyle/>
        <a:p>
          <a:endParaRPr lang="en-US"/>
        </a:p>
      </dgm:t>
    </dgm:pt>
    <dgm:pt modelId="{9C167D60-832D-43C1-8E44-9F309AC63FC6}" type="pres">
      <dgm:prSet presAssocID="{2E5265AC-19E2-468F-B711-3F7AAD0DACF1}" presName="childShape" presStyleCnt="0"/>
      <dgm:spPr/>
    </dgm:pt>
  </dgm:ptLst>
  <dgm:cxnLst>
    <dgm:cxn modelId="{45E691B6-12E1-4960-A2D8-09B9F4443EB4}" type="presOf" srcId="{678B1303-E17D-4E00-A35A-466DDD917679}" destId="{130F37BB-0DD5-4A45-BFCD-98BD2B09999B}" srcOrd="1" destOrd="0" presId="urn:microsoft.com/office/officeart/2005/8/layout/hierarchy3"/>
    <dgm:cxn modelId="{802F8B43-1066-40F6-851E-AD1B4F2B972B}" type="presOf" srcId="{678B1303-E17D-4E00-A35A-466DDD917679}" destId="{FB013B26-2FE1-4AC6-AC9C-FBFE2426760E}" srcOrd="0" destOrd="0" presId="urn:microsoft.com/office/officeart/2005/8/layout/hierarchy3"/>
    <dgm:cxn modelId="{7728AC0B-2967-47BE-9054-41FFA212705B}" type="presOf" srcId="{0E53EA79-8A7A-4735-B54C-C4223B29FC3C}" destId="{407D0E1D-CD8F-4F7C-8804-20AC182C614F}" srcOrd="1" destOrd="0" presId="urn:microsoft.com/office/officeart/2005/8/layout/hierarchy3"/>
    <dgm:cxn modelId="{957B5442-7C70-4C0C-AB52-B92C7C01C771}" type="presOf" srcId="{0E53EA79-8A7A-4735-B54C-C4223B29FC3C}" destId="{F827A684-F228-4745-A93B-1E26964E2DA9}" srcOrd="0" destOrd="0" presId="urn:microsoft.com/office/officeart/2005/8/layout/hierarchy3"/>
    <dgm:cxn modelId="{F4DC0961-423E-4CC8-8570-F240267B19A6}" type="presOf" srcId="{088F57A5-1EBE-4C2B-9C54-59A6D57166EE}" destId="{5E5ED166-EAD6-4493-95FE-CF7CEFCC8C14}" srcOrd="0" destOrd="0" presId="urn:microsoft.com/office/officeart/2005/8/layout/hierarchy3"/>
    <dgm:cxn modelId="{448B2271-C877-4781-99F1-287A02A5EABB}" srcId="{088F57A5-1EBE-4C2B-9C54-59A6D57166EE}" destId="{2E5265AC-19E2-468F-B711-3F7AAD0DACF1}" srcOrd="2" destOrd="0" parTransId="{66586081-2CA9-4587-8949-69B0CFC36ED6}" sibTransId="{EFB605A2-5583-4615-B447-1F1A81F6FA02}"/>
    <dgm:cxn modelId="{3141D532-34A6-43F5-9466-27BD823C2553}" srcId="{088F57A5-1EBE-4C2B-9C54-59A6D57166EE}" destId="{678B1303-E17D-4E00-A35A-466DDD917679}" srcOrd="0" destOrd="0" parTransId="{FA1916E0-86C9-480C-887C-8C4615EF3C22}" sibTransId="{5FC9AB75-D391-43E2-AD6D-F8528CE04E50}"/>
    <dgm:cxn modelId="{8CADF290-E9B9-40C1-A950-7DE398014024}" srcId="{088F57A5-1EBE-4C2B-9C54-59A6D57166EE}" destId="{0E53EA79-8A7A-4735-B54C-C4223B29FC3C}" srcOrd="1" destOrd="0" parTransId="{C20FC116-B59F-4CBC-BF7A-E8A9971635CD}" sibTransId="{AF528900-B670-42A3-A051-008EB53A067B}"/>
    <dgm:cxn modelId="{1C4D929E-0161-427F-97E5-33A2E7CFC907}" type="presOf" srcId="{2E5265AC-19E2-468F-B711-3F7AAD0DACF1}" destId="{C4341870-AABD-4E5F-8BD4-B49F8C43ABC1}" srcOrd="1" destOrd="0" presId="urn:microsoft.com/office/officeart/2005/8/layout/hierarchy3"/>
    <dgm:cxn modelId="{2D06BDB8-8998-4421-8625-1C72F2714D8B}" type="presOf" srcId="{2E5265AC-19E2-468F-B711-3F7AAD0DACF1}" destId="{060E1DF4-7BC2-4EAE-AE84-ACC0703EDEBC}" srcOrd="0" destOrd="0" presId="urn:microsoft.com/office/officeart/2005/8/layout/hierarchy3"/>
    <dgm:cxn modelId="{F1E3F44C-805A-4CE0-B521-890772D0FB70}" type="presParOf" srcId="{5E5ED166-EAD6-4493-95FE-CF7CEFCC8C14}" destId="{AA78FD34-C71E-4513-B81C-E42A2594DB0A}" srcOrd="0" destOrd="0" presId="urn:microsoft.com/office/officeart/2005/8/layout/hierarchy3"/>
    <dgm:cxn modelId="{C42FF7E4-01E9-406C-A4D1-8DDC7090B97B}" type="presParOf" srcId="{AA78FD34-C71E-4513-B81C-E42A2594DB0A}" destId="{BA33B9DD-C923-43E9-AA35-DFF70C4383A5}" srcOrd="0" destOrd="0" presId="urn:microsoft.com/office/officeart/2005/8/layout/hierarchy3"/>
    <dgm:cxn modelId="{60B2DDFB-AE2E-452E-907F-50FEACDFC717}" type="presParOf" srcId="{BA33B9DD-C923-43E9-AA35-DFF70C4383A5}" destId="{FB013B26-2FE1-4AC6-AC9C-FBFE2426760E}" srcOrd="0" destOrd="0" presId="urn:microsoft.com/office/officeart/2005/8/layout/hierarchy3"/>
    <dgm:cxn modelId="{2A4CCE54-88CD-4F28-BA04-05AF8D27D3AB}" type="presParOf" srcId="{BA33B9DD-C923-43E9-AA35-DFF70C4383A5}" destId="{130F37BB-0DD5-4A45-BFCD-98BD2B09999B}" srcOrd="1" destOrd="0" presId="urn:microsoft.com/office/officeart/2005/8/layout/hierarchy3"/>
    <dgm:cxn modelId="{3A1564BA-D844-47AD-A423-D2F4316CF369}" type="presParOf" srcId="{AA78FD34-C71E-4513-B81C-E42A2594DB0A}" destId="{F14BC238-E901-4C89-B0F2-DE082F4319D2}" srcOrd="1" destOrd="0" presId="urn:microsoft.com/office/officeart/2005/8/layout/hierarchy3"/>
    <dgm:cxn modelId="{2D2C9707-2A16-4211-B01B-1C54B2401A7A}" type="presParOf" srcId="{5E5ED166-EAD6-4493-95FE-CF7CEFCC8C14}" destId="{81C25880-D674-4B88-B55C-3A9F6E964DD3}" srcOrd="1" destOrd="0" presId="urn:microsoft.com/office/officeart/2005/8/layout/hierarchy3"/>
    <dgm:cxn modelId="{AC2F652E-308F-480F-8582-AD89FF80BC94}" type="presParOf" srcId="{81C25880-D674-4B88-B55C-3A9F6E964DD3}" destId="{0F49D964-AD77-4CBE-B369-2D58AB6ABF1A}" srcOrd="0" destOrd="0" presId="urn:microsoft.com/office/officeart/2005/8/layout/hierarchy3"/>
    <dgm:cxn modelId="{C1099CB6-BDCD-417F-AC12-6706853286D3}" type="presParOf" srcId="{0F49D964-AD77-4CBE-B369-2D58AB6ABF1A}" destId="{F827A684-F228-4745-A93B-1E26964E2DA9}" srcOrd="0" destOrd="0" presId="urn:microsoft.com/office/officeart/2005/8/layout/hierarchy3"/>
    <dgm:cxn modelId="{4DD502A6-772B-4262-A13C-34FA1D9198F6}" type="presParOf" srcId="{0F49D964-AD77-4CBE-B369-2D58AB6ABF1A}" destId="{407D0E1D-CD8F-4F7C-8804-20AC182C614F}" srcOrd="1" destOrd="0" presId="urn:microsoft.com/office/officeart/2005/8/layout/hierarchy3"/>
    <dgm:cxn modelId="{C4172125-45A8-4310-ABFD-2274FE4D3F8B}" type="presParOf" srcId="{81C25880-D674-4B88-B55C-3A9F6E964DD3}" destId="{A4C07A82-481D-40E4-BC53-5868F598794C}" srcOrd="1" destOrd="0" presId="urn:microsoft.com/office/officeart/2005/8/layout/hierarchy3"/>
    <dgm:cxn modelId="{E8658A6D-E938-4E2B-9192-143E5DAC9B47}" type="presParOf" srcId="{5E5ED166-EAD6-4493-95FE-CF7CEFCC8C14}" destId="{09D849C0-5468-4387-A792-BA13AC2280C7}" srcOrd="2" destOrd="0" presId="urn:microsoft.com/office/officeart/2005/8/layout/hierarchy3"/>
    <dgm:cxn modelId="{D96FE52C-8242-41B7-ADA1-FAE691881081}" type="presParOf" srcId="{09D849C0-5468-4387-A792-BA13AC2280C7}" destId="{AC422F3A-1748-46E6-88D6-3572F66D696B}" srcOrd="0" destOrd="0" presId="urn:microsoft.com/office/officeart/2005/8/layout/hierarchy3"/>
    <dgm:cxn modelId="{06712D66-3C21-449B-8AA4-D7D84E3674F2}" type="presParOf" srcId="{AC422F3A-1748-46E6-88D6-3572F66D696B}" destId="{060E1DF4-7BC2-4EAE-AE84-ACC0703EDEBC}" srcOrd="0" destOrd="0" presId="urn:microsoft.com/office/officeart/2005/8/layout/hierarchy3"/>
    <dgm:cxn modelId="{A8E4C874-4EF1-4D1E-8EBC-F0831B012D10}" type="presParOf" srcId="{AC422F3A-1748-46E6-88D6-3572F66D696B}" destId="{C4341870-AABD-4E5F-8BD4-B49F8C43ABC1}" srcOrd="1" destOrd="0" presId="urn:microsoft.com/office/officeart/2005/8/layout/hierarchy3"/>
    <dgm:cxn modelId="{A6F277E5-D421-492B-BF5F-BF9DCBE53568}" type="presParOf" srcId="{09D849C0-5468-4387-A792-BA13AC2280C7}" destId="{9C167D60-832D-43C1-8E44-9F309AC63FC6}"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091374-59BB-46AF-8E80-B7667D08425E}" type="doc">
      <dgm:prSet loTypeId="urn:microsoft.com/office/officeart/2005/8/layout/equation1" loCatId="relationship" qsTypeId="urn:microsoft.com/office/officeart/2005/8/quickstyle/simple4" qsCatId="simple" csTypeId="urn:microsoft.com/office/officeart/2005/8/colors/colorful5" csCatId="colorful" phldr="1"/>
      <dgm:spPr/>
    </dgm:pt>
    <dgm:pt modelId="{80421A26-0466-4B59-A380-7F331BDDFA4C}">
      <dgm:prSet phldrT="[Text]" custT="1"/>
      <dgm:spPr/>
      <dgm:t>
        <a:bodyPr/>
        <a:lstStyle/>
        <a:p>
          <a:r>
            <a:rPr lang="en-US" sz="2400" dirty="0" smtClean="0">
              <a:solidFill>
                <a:schemeClr val="tx1"/>
              </a:solidFill>
              <a:latin typeface="Permanent Marker" panose="02000000000000000000" pitchFamily="2" charset="0"/>
              <a:ea typeface="Permanent Marker" panose="02000000000000000000" pitchFamily="2" charset="0"/>
              <a:cs typeface="Calibri" panose="020F0502020204030204" pitchFamily="34" charset="0"/>
            </a:rPr>
            <a:t>Sponsor pays 10%</a:t>
          </a:r>
          <a:endParaRPr lang="en-US" sz="2400" dirty="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E1F136A2-A7E3-495E-AD6F-FA075778E0C8}" type="parTrans" cxnId="{F864C01F-BF86-4050-BAC9-1EF0D32C6992}">
      <dgm:prSet/>
      <dgm:spPr/>
      <dgm:t>
        <a:bodyPr/>
        <a:lstStyle/>
        <a:p>
          <a:endParaRPr lang="en-US" sz="28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261B2A98-F3F3-4B8C-8505-CA42840B0DBE}" type="sibTrans" cxnId="{F864C01F-BF86-4050-BAC9-1EF0D32C6992}">
      <dgm:prSet custT="1"/>
      <dgm:spPr/>
      <dgm:t>
        <a:bodyPr/>
        <a:lstStyle/>
        <a:p>
          <a:endParaRPr lang="en-US" sz="18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AE80F963-DF29-48B0-8293-E0A53896CC39}">
      <dgm:prSet phldrT="[Text]" custT="1"/>
      <dgm:spPr/>
      <dgm:t>
        <a:bodyPr/>
        <a:lstStyle/>
        <a:p>
          <a:r>
            <a:rPr lang="en-US" sz="2400" dirty="0" smtClean="0">
              <a:solidFill>
                <a:schemeClr val="tx1"/>
              </a:solidFill>
              <a:latin typeface="Permanent Marker" panose="02000000000000000000" pitchFamily="2" charset="0"/>
              <a:ea typeface="Permanent Marker" panose="02000000000000000000" pitchFamily="2" charset="0"/>
              <a:cs typeface="Calibri" panose="020F0502020204030204" pitchFamily="34" charset="0"/>
            </a:rPr>
            <a:t>BU Pays 20%</a:t>
          </a:r>
          <a:endParaRPr lang="en-US" sz="2400" dirty="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5806803C-D74D-4416-8154-13DDD5F489D3}" type="parTrans" cxnId="{4F68A84B-2DFF-4BA9-BD19-5BC640E76AF8}">
      <dgm:prSet/>
      <dgm:spPr/>
      <dgm:t>
        <a:bodyPr/>
        <a:lstStyle/>
        <a:p>
          <a:endParaRPr lang="en-US" sz="28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2140D488-B380-47C1-8733-8F57A91BB8AE}" type="sibTrans" cxnId="{4F68A84B-2DFF-4BA9-BD19-5BC640E76AF8}">
      <dgm:prSet custT="1"/>
      <dgm:spPr/>
      <dgm:t>
        <a:bodyPr/>
        <a:lstStyle/>
        <a:p>
          <a:endParaRPr lang="en-US" sz="24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2BB2F640-02B8-407D-BAFD-2718FDA6B8E7}">
      <dgm:prSet phldrT="[Text]" custT="1"/>
      <dgm:spPr/>
      <dgm:t>
        <a:bodyPr/>
        <a:lstStyle/>
        <a:p>
          <a:r>
            <a:rPr lang="en-US" sz="2400" dirty="0" smtClean="0">
              <a:solidFill>
                <a:schemeClr val="tx1"/>
              </a:solidFill>
              <a:latin typeface="Permanent Marker" panose="02000000000000000000" pitchFamily="2" charset="0"/>
              <a:ea typeface="Permanent Marker" panose="02000000000000000000" pitchFamily="2" charset="0"/>
              <a:cs typeface="Calibri" panose="020F0502020204030204" pitchFamily="34" charset="0"/>
            </a:rPr>
            <a:t>30% effort</a:t>
          </a:r>
          <a:endParaRPr lang="en-US" sz="2400" dirty="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C42F52A3-3B1D-47FD-A7EB-31B6AECE4D03}" type="parTrans" cxnId="{8B91E231-3793-46C5-898A-406BE66740A3}">
      <dgm:prSet/>
      <dgm:spPr/>
      <dgm:t>
        <a:bodyPr/>
        <a:lstStyle/>
        <a:p>
          <a:endParaRPr lang="en-US" sz="28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8206429B-68FA-4196-9FCD-748931A3740C}" type="sibTrans" cxnId="{8B91E231-3793-46C5-898A-406BE66740A3}">
      <dgm:prSet/>
      <dgm:spPr/>
      <dgm:t>
        <a:bodyPr/>
        <a:lstStyle/>
        <a:p>
          <a:endParaRPr lang="en-US" sz="28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gm:t>
    </dgm:pt>
    <dgm:pt modelId="{6210D1B9-CFE0-4204-AE07-633E937594F7}" type="pres">
      <dgm:prSet presAssocID="{4A091374-59BB-46AF-8E80-B7667D08425E}" presName="linearFlow" presStyleCnt="0">
        <dgm:presLayoutVars>
          <dgm:dir/>
          <dgm:resizeHandles val="exact"/>
        </dgm:presLayoutVars>
      </dgm:prSet>
      <dgm:spPr/>
    </dgm:pt>
    <dgm:pt modelId="{4FAD6ACD-D6DA-40BA-8CBC-2FA3B19EA2EC}" type="pres">
      <dgm:prSet presAssocID="{80421A26-0466-4B59-A380-7F331BDDFA4C}" presName="node" presStyleLbl="node1" presStyleIdx="0" presStyleCnt="3">
        <dgm:presLayoutVars>
          <dgm:bulletEnabled val="1"/>
        </dgm:presLayoutVars>
      </dgm:prSet>
      <dgm:spPr/>
      <dgm:t>
        <a:bodyPr/>
        <a:lstStyle/>
        <a:p>
          <a:endParaRPr lang="en-US"/>
        </a:p>
      </dgm:t>
    </dgm:pt>
    <dgm:pt modelId="{FFCBB026-85EE-43BE-B39A-8B2546CC492B}" type="pres">
      <dgm:prSet presAssocID="{261B2A98-F3F3-4B8C-8505-CA42840B0DBE}" presName="spacerL" presStyleCnt="0"/>
      <dgm:spPr/>
    </dgm:pt>
    <dgm:pt modelId="{DAA1F9D1-5C9E-40F5-85B4-BC9A1B84E208}" type="pres">
      <dgm:prSet presAssocID="{261B2A98-F3F3-4B8C-8505-CA42840B0DBE}" presName="sibTrans" presStyleLbl="sibTrans2D1" presStyleIdx="0" presStyleCnt="2"/>
      <dgm:spPr/>
      <dgm:t>
        <a:bodyPr/>
        <a:lstStyle/>
        <a:p>
          <a:endParaRPr lang="en-US"/>
        </a:p>
      </dgm:t>
    </dgm:pt>
    <dgm:pt modelId="{0908C805-6E74-4351-BAB2-F547962A6285}" type="pres">
      <dgm:prSet presAssocID="{261B2A98-F3F3-4B8C-8505-CA42840B0DBE}" presName="spacerR" presStyleCnt="0"/>
      <dgm:spPr/>
    </dgm:pt>
    <dgm:pt modelId="{C469CC8B-93E3-4315-97EF-967710F2E53F}" type="pres">
      <dgm:prSet presAssocID="{AE80F963-DF29-48B0-8293-E0A53896CC39}" presName="node" presStyleLbl="node1" presStyleIdx="1" presStyleCnt="3">
        <dgm:presLayoutVars>
          <dgm:bulletEnabled val="1"/>
        </dgm:presLayoutVars>
      </dgm:prSet>
      <dgm:spPr/>
      <dgm:t>
        <a:bodyPr/>
        <a:lstStyle/>
        <a:p>
          <a:endParaRPr lang="en-US"/>
        </a:p>
      </dgm:t>
    </dgm:pt>
    <dgm:pt modelId="{6B3CB217-E2B8-44A9-B201-087873BB0BA1}" type="pres">
      <dgm:prSet presAssocID="{2140D488-B380-47C1-8733-8F57A91BB8AE}" presName="spacerL" presStyleCnt="0"/>
      <dgm:spPr/>
    </dgm:pt>
    <dgm:pt modelId="{30087B86-284C-4DE3-A158-CC842441E086}" type="pres">
      <dgm:prSet presAssocID="{2140D488-B380-47C1-8733-8F57A91BB8AE}" presName="sibTrans" presStyleLbl="sibTrans2D1" presStyleIdx="1" presStyleCnt="2"/>
      <dgm:spPr/>
      <dgm:t>
        <a:bodyPr/>
        <a:lstStyle/>
        <a:p>
          <a:endParaRPr lang="en-US"/>
        </a:p>
      </dgm:t>
    </dgm:pt>
    <dgm:pt modelId="{DE6B3DC2-631F-42E7-8F16-F0602924863F}" type="pres">
      <dgm:prSet presAssocID="{2140D488-B380-47C1-8733-8F57A91BB8AE}" presName="spacerR" presStyleCnt="0"/>
      <dgm:spPr/>
    </dgm:pt>
    <dgm:pt modelId="{415C3D74-6B0E-4D09-A896-698B61A3B17A}" type="pres">
      <dgm:prSet presAssocID="{2BB2F640-02B8-407D-BAFD-2718FDA6B8E7}" presName="node" presStyleLbl="node1" presStyleIdx="2" presStyleCnt="3">
        <dgm:presLayoutVars>
          <dgm:bulletEnabled val="1"/>
        </dgm:presLayoutVars>
      </dgm:prSet>
      <dgm:spPr/>
      <dgm:t>
        <a:bodyPr/>
        <a:lstStyle/>
        <a:p>
          <a:endParaRPr lang="en-US"/>
        </a:p>
      </dgm:t>
    </dgm:pt>
  </dgm:ptLst>
  <dgm:cxnLst>
    <dgm:cxn modelId="{E300186B-42DC-4822-B7D5-750F6416ADAE}" type="presOf" srcId="{80421A26-0466-4B59-A380-7F331BDDFA4C}" destId="{4FAD6ACD-D6DA-40BA-8CBC-2FA3B19EA2EC}" srcOrd="0" destOrd="0" presId="urn:microsoft.com/office/officeart/2005/8/layout/equation1"/>
    <dgm:cxn modelId="{C934095D-7419-4E04-AB3D-F49CFD9AB043}" type="presOf" srcId="{261B2A98-F3F3-4B8C-8505-CA42840B0DBE}" destId="{DAA1F9D1-5C9E-40F5-85B4-BC9A1B84E208}" srcOrd="0" destOrd="0" presId="urn:microsoft.com/office/officeart/2005/8/layout/equation1"/>
    <dgm:cxn modelId="{3B2AB36F-62C2-4374-9607-3D7DED2968D9}" type="presOf" srcId="{AE80F963-DF29-48B0-8293-E0A53896CC39}" destId="{C469CC8B-93E3-4315-97EF-967710F2E53F}" srcOrd="0" destOrd="0" presId="urn:microsoft.com/office/officeart/2005/8/layout/equation1"/>
    <dgm:cxn modelId="{8B91E231-3793-46C5-898A-406BE66740A3}" srcId="{4A091374-59BB-46AF-8E80-B7667D08425E}" destId="{2BB2F640-02B8-407D-BAFD-2718FDA6B8E7}" srcOrd="2" destOrd="0" parTransId="{C42F52A3-3B1D-47FD-A7EB-31B6AECE4D03}" sibTransId="{8206429B-68FA-4196-9FCD-748931A3740C}"/>
    <dgm:cxn modelId="{0347AC73-1542-4F24-ABA1-A6EBD63F9E59}" type="presOf" srcId="{2140D488-B380-47C1-8733-8F57A91BB8AE}" destId="{30087B86-284C-4DE3-A158-CC842441E086}" srcOrd="0" destOrd="0" presId="urn:microsoft.com/office/officeart/2005/8/layout/equation1"/>
    <dgm:cxn modelId="{10698D6C-A4C7-4854-8AEA-78672BDD412B}" type="presOf" srcId="{4A091374-59BB-46AF-8E80-B7667D08425E}" destId="{6210D1B9-CFE0-4204-AE07-633E937594F7}" srcOrd="0" destOrd="0" presId="urn:microsoft.com/office/officeart/2005/8/layout/equation1"/>
    <dgm:cxn modelId="{4F68A84B-2DFF-4BA9-BD19-5BC640E76AF8}" srcId="{4A091374-59BB-46AF-8E80-B7667D08425E}" destId="{AE80F963-DF29-48B0-8293-E0A53896CC39}" srcOrd="1" destOrd="0" parTransId="{5806803C-D74D-4416-8154-13DDD5F489D3}" sibTransId="{2140D488-B380-47C1-8733-8F57A91BB8AE}"/>
    <dgm:cxn modelId="{F864C01F-BF86-4050-BAC9-1EF0D32C6992}" srcId="{4A091374-59BB-46AF-8E80-B7667D08425E}" destId="{80421A26-0466-4B59-A380-7F331BDDFA4C}" srcOrd="0" destOrd="0" parTransId="{E1F136A2-A7E3-495E-AD6F-FA075778E0C8}" sibTransId="{261B2A98-F3F3-4B8C-8505-CA42840B0DBE}"/>
    <dgm:cxn modelId="{D95BEF2A-BF4E-4263-B513-D1092C4C3D7A}" type="presOf" srcId="{2BB2F640-02B8-407D-BAFD-2718FDA6B8E7}" destId="{415C3D74-6B0E-4D09-A896-698B61A3B17A}" srcOrd="0" destOrd="0" presId="urn:microsoft.com/office/officeart/2005/8/layout/equation1"/>
    <dgm:cxn modelId="{49808393-C02C-4501-8EE5-5FF627A8DCE6}" type="presParOf" srcId="{6210D1B9-CFE0-4204-AE07-633E937594F7}" destId="{4FAD6ACD-D6DA-40BA-8CBC-2FA3B19EA2EC}" srcOrd="0" destOrd="0" presId="urn:microsoft.com/office/officeart/2005/8/layout/equation1"/>
    <dgm:cxn modelId="{F6C8F30D-0945-4F8E-8A04-E58A7D8498FF}" type="presParOf" srcId="{6210D1B9-CFE0-4204-AE07-633E937594F7}" destId="{FFCBB026-85EE-43BE-B39A-8B2546CC492B}" srcOrd="1" destOrd="0" presId="urn:microsoft.com/office/officeart/2005/8/layout/equation1"/>
    <dgm:cxn modelId="{310E4DA1-13A9-4110-A8BE-53E8DD1A8FF4}" type="presParOf" srcId="{6210D1B9-CFE0-4204-AE07-633E937594F7}" destId="{DAA1F9D1-5C9E-40F5-85B4-BC9A1B84E208}" srcOrd="2" destOrd="0" presId="urn:microsoft.com/office/officeart/2005/8/layout/equation1"/>
    <dgm:cxn modelId="{98505711-1FF0-46A6-B3D3-9A3069418F97}" type="presParOf" srcId="{6210D1B9-CFE0-4204-AE07-633E937594F7}" destId="{0908C805-6E74-4351-BAB2-F547962A6285}" srcOrd="3" destOrd="0" presId="urn:microsoft.com/office/officeart/2005/8/layout/equation1"/>
    <dgm:cxn modelId="{618EF990-B5D8-41C6-A799-92F574100659}" type="presParOf" srcId="{6210D1B9-CFE0-4204-AE07-633E937594F7}" destId="{C469CC8B-93E3-4315-97EF-967710F2E53F}" srcOrd="4" destOrd="0" presId="urn:microsoft.com/office/officeart/2005/8/layout/equation1"/>
    <dgm:cxn modelId="{FAD7EB0C-96BA-4B0D-BBEB-E4D2EC35B9FC}" type="presParOf" srcId="{6210D1B9-CFE0-4204-AE07-633E937594F7}" destId="{6B3CB217-E2B8-44A9-B201-087873BB0BA1}" srcOrd="5" destOrd="0" presId="urn:microsoft.com/office/officeart/2005/8/layout/equation1"/>
    <dgm:cxn modelId="{C88F3511-AECB-4C7F-9333-8F25B9B282F3}" type="presParOf" srcId="{6210D1B9-CFE0-4204-AE07-633E937594F7}" destId="{30087B86-284C-4DE3-A158-CC842441E086}" srcOrd="6" destOrd="0" presId="urn:microsoft.com/office/officeart/2005/8/layout/equation1"/>
    <dgm:cxn modelId="{449BDF46-BBAC-43C9-866B-62797CE85988}" type="presParOf" srcId="{6210D1B9-CFE0-4204-AE07-633E937594F7}" destId="{DE6B3DC2-631F-42E7-8F16-F0602924863F}" srcOrd="7" destOrd="0" presId="urn:microsoft.com/office/officeart/2005/8/layout/equation1"/>
    <dgm:cxn modelId="{BFF3E251-D8D3-40D8-B98B-192F78F5ABBC}" type="presParOf" srcId="{6210D1B9-CFE0-4204-AE07-633E937594F7}" destId="{415C3D74-6B0E-4D09-A896-698B61A3B17A}"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1CA01-E768-4810-95D7-1513F32A0B34}">
      <dsp:nvSpPr>
        <dsp:cNvPr id="0" name=""/>
        <dsp:cNvSpPr/>
      </dsp:nvSpPr>
      <dsp:spPr>
        <a:xfrm>
          <a:off x="5554" y="640804"/>
          <a:ext cx="1702844" cy="113945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lvl="0" algn="l" defTabSz="889000">
            <a:lnSpc>
              <a:spcPct val="90000"/>
            </a:lnSpc>
            <a:spcBef>
              <a:spcPct val="0"/>
            </a:spcBef>
            <a:spcAft>
              <a:spcPct val="35000"/>
            </a:spcAft>
          </a:pPr>
          <a:r>
            <a:rPr lang="en-US" sz="2000" b="1" kern="1200" dirty="0" smtClean="0"/>
            <a:t>Proposal Budget</a:t>
          </a:r>
          <a:endParaRPr lang="en-US" sz="2000" b="1" kern="1200" dirty="0"/>
        </a:p>
      </dsp:txBody>
      <dsp:txXfrm>
        <a:off x="5554" y="640804"/>
        <a:ext cx="1702844" cy="759637"/>
      </dsp:txXfrm>
    </dsp:sp>
    <dsp:sp modelId="{FEC4F0C9-6D96-4B0D-8355-DF1EC6928E65}">
      <dsp:nvSpPr>
        <dsp:cNvPr id="0" name=""/>
        <dsp:cNvSpPr/>
      </dsp:nvSpPr>
      <dsp:spPr>
        <a:xfrm>
          <a:off x="203781" y="1525680"/>
          <a:ext cx="2003941" cy="300500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b="0" i="0" kern="1200" dirty="0" smtClean="0">
              <a:latin typeface="Calibri" panose="020F0502020204030204" pitchFamily="34" charset="0"/>
              <a:cs typeface="Calibri" panose="020F0502020204030204" pitchFamily="34" charset="0"/>
            </a:rPr>
            <a:t>Effort in budget based on base or allowable salary, % time or person month, and duration</a:t>
          </a:r>
          <a:endParaRPr lang="en-US" sz="1800" kern="1200" dirty="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dirty="0" smtClean="0">
              <a:latin typeface="Calibri" panose="020F0502020204030204" pitchFamily="34" charset="0"/>
              <a:cs typeface="Calibri" panose="020F0502020204030204" pitchFamily="34" charset="0"/>
            </a:rPr>
            <a:t>Proposal submitted to sponsor</a:t>
          </a:r>
          <a:endParaRPr lang="en-US" sz="1800" kern="1200" dirty="0">
            <a:latin typeface="Calibri" panose="020F0502020204030204" pitchFamily="34" charset="0"/>
            <a:cs typeface="Calibri" panose="020F0502020204030204" pitchFamily="34" charset="0"/>
          </a:endParaRPr>
        </a:p>
      </dsp:txBody>
      <dsp:txXfrm>
        <a:off x="262474" y="1584373"/>
        <a:ext cx="1886555" cy="2887616"/>
      </dsp:txXfrm>
    </dsp:sp>
    <dsp:sp modelId="{8FD67678-46FD-4C70-AC71-4EE69FF6B0BB}">
      <dsp:nvSpPr>
        <dsp:cNvPr id="0" name=""/>
        <dsp:cNvSpPr/>
      </dsp:nvSpPr>
      <dsp:spPr>
        <a:xfrm>
          <a:off x="2004181" y="808643"/>
          <a:ext cx="627058" cy="4239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004181" y="893435"/>
        <a:ext cx="499870" cy="254375"/>
      </dsp:txXfrm>
    </dsp:sp>
    <dsp:sp modelId="{CAF0A227-0CA2-44E9-BE27-17A88630EE5A}">
      <dsp:nvSpPr>
        <dsp:cNvPr id="0" name=""/>
        <dsp:cNvSpPr/>
      </dsp:nvSpPr>
      <dsp:spPr>
        <a:xfrm>
          <a:off x="2891528" y="640804"/>
          <a:ext cx="1702844" cy="1139456"/>
        </a:xfrm>
        <a:prstGeom prst="roundRect">
          <a:avLst>
            <a:gd name="adj" fmla="val 10000"/>
          </a:avLst>
        </a:prstGeom>
        <a:solidFill>
          <a:schemeClr val="accent2">
            <a:hueOff val="-485121"/>
            <a:satOff val="-27976"/>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lvl="0" algn="l" defTabSz="889000">
            <a:lnSpc>
              <a:spcPct val="90000"/>
            </a:lnSpc>
            <a:spcBef>
              <a:spcPct val="0"/>
            </a:spcBef>
            <a:spcAft>
              <a:spcPct val="35000"/>
            </a:spcAft>
          </a:pPr>
          <a:r>
            <a:rPr lang="en-US" sz="2000" b="1" kern="1200" dirty="0" smtClean="0"/>
            <a:t>Effort Committed</a:t>
          </a:r>
          <a:endParaRPr lang="en-US" sz="2000" b="1" kern="1200" dirty="0"/>
        </a:p>
      </dsp:txBody>
      <dsp:txXfrm>
        <a:off x="2891528" y="640804"/>
        <a:ext cx="1702844" cy="759637"/>
      </dsp:txXfrm>
    </dsp:sp>
    <dsp:sp modelId="{BEC26ACA-56D0-462A-82DB-2D3493F18BFD}">
      <dsp:nvSpPr>
        <dsp:cNvPr id="0" name=""/>
        <dsp:cNvSpPr/>
      </dsp:nvSpPr>
      <dsp:spPr>
        <a:xfrm>
          <a:off x="3089755" y="1525680"/>
          <a:ext cx="2003941" cy="300500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485121"/>
              <a:satOff val="-27976"/>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Calibri" panose="020F0502020204030204" pitchFamily="34" charset="0"/>
              <a:cs typeface="Calibri" panose="020F0502020204030204" pitchFamily="34" charset="0"/>
            </a:rPr>
            <a:t>Award negotiation and/or acceptance of award</a:t>
          </a:r>
          <a:endParaRPr lang="en-US" sz="1800" kern="1200" dirty="0">
            <a:latin typeface="Calibri" panose="020F0502020204030204" pitchFamily="34" charset="0"/>
            <a:cs typeface="Calibri" panose="020F0502020204030204" pitchFamily="34" charset="0"/>
          </a:endParaRPr>
        </a:p>
      </dsp:txBody>
      <dsp:txXfrm>
        <a:off x="3148448" y="1584373"/>
        <a:ext cx="1886555" cy="2887616"/>
      </dsp:txXfrm>
    </dsp:sp>
    <dsp:sp modelId="{6D8E4FA6-FA32-4F0D-B2EB-3AC9651EFD04}">
      <dsp:nvSpPr>
        <dsp:cNvPr id="0" name=""/>
        <dsp:cNvSpPr/>
      </dsp:nvSpPr>
      <dsp:spPr>
        <a:xfrm>
          <a:off x="4890155" y="808643"/>
          <a:ext cx="627058" cy="423959"/>
        </a:xfrm>
        <a:prstGeom prst="rightArrow">
          <a:avLst>
            <a:gd name="adj1" fmla="val 60000"/>
            <a:gd name="adj2" fmla="val 50000"/>
          </a:avLst>
        </a:prstGeom>
        <a:solidFill>
          <a:schemeClr val="accent2">
            <a:hueOff val="-727682"/>
            <a:satOff val="-41964"/>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4890155" y="893435"/>
        <a:ext cx="499870" cy="254375"/>
      </dsp:txXfrm>
    </dsp:sp>
    <dsp:sp modelId="{697DE4FB-D5DC-419D-A927-4912B5CCBE13}">
      <dsp:nvSpPr>
        <dsp:cNvPr id="0" name=""/>
        <dsp:cNvSpPr/>
      </dsp:nvSpPr>
      <dsp:spPr>
        <a:xfrm>
          <a:off x="5777502" y="640804"/>
          <a:ext cx="1702844" cy="1139456"/>
        </a:xfrm>
        <a:prstGeom prst="roundRect">
          <a:avLst>
            <a:gd name="adj" fmla="val 10000"/>
          </a:avLst>
        </a:prstGeom>
        <a:solidFill>
          <a:schemeClr val="accent2">
            <a:hueOff val="-970242"/>
            <a:satOff val="-55952"/>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lvl="0" algn="l" defTabSz="889000">
            <a:lnSpc>
              <a:spcPct val="90000"/>
            </a:lnSpc>
            <a:spcBef>
              <a:spcPct val="0"/>
            </a:spcBef>
            <a:spcAft>
              <a:spcPct val="35000"/>
            </a:spcAft>
          </a:pPr>
          <a:r>
            <a:rPr lang="en-US" sz="2000" b="1" kern="1200" dirty="0" smtClean="0"/>
            <a:t>Charging Salary</a:t>
          </a:r>
          <a:endParaRPr lang="en-US" sz="2000" b="1" kern="1200" dirty="0"/>
        </a:p>
      </dsp:txBody>
      <dsp:txXfrm>
        <a:off x="5777502" y="640804"/>
        <a:ext cx="1702844" cy="759637"/>
      </dsp:txXfrm>
    </dsp:sp>
    <dsp:sp modelId="{B2B7395B-8A09-45B6-A6AA-455F1CC0D6B2}">
      <dsp:nvSpPr>
        <dsp:cNvPr id="0" name=""/>
        <dsp:cNvSpPr/>
      </dsp:nvSpPr>
      <dsp:spPr>
        <a:xfrm>
          <a:off x="5975728" y="1525680"/>
          <a:ext cx="2003941" cy="300500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970242"/>
              <a:satOff val="-55952"/>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Calibri" panose="020F0502020204030204" pitchFamily="34" charset="0"/>
              <a:cs typeface="Calibri" panose="020F0502020204030204" pitchFamily="34" charset="0"/>
            </a:rPr>
            <a:t>Effort charged to award account (or department account as cost sharing)</a:t>
          </a:r>
          <a:endParaRPr lang="en-US" sz="1800" kern="1200" dirty="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dirty="0" smtClean="0">
              <a:latin typeface="Calibri" panose="020F0502020204030204" pitchFamily="34" charset="0"/>
              <a:cs typeface="Calibri" panose="020F0502020204030204" pitchFamily="34" charset="0"/>
            </a:rPr>
            <a:t>Perform the work</a:t>
          </a:r>
          <a:endParaRPr lang="en-US" sz="1800" kern="1200" dirty="0">
            <a:latin typeface="Calibri" panose="020F0502020204030204" pitchFamily="34" charset="0"/>
            <a:cs typeface="Calibri" panose="020F0502020204030204" pitchFamily="34" charset="0"/>
          </a:endParaRPr>
        </a:p>
      </dsp:txBody>
      <dsp:txXfrm>
        <a:off x="6034421" y="1584373"/>
        <a:ext cx="1886555" cy="2887616"/>
      </dsp:txXfrm>
    </dsp:sp>
    <dsp:sp modelId="{06095A40-1A16-49AF-924E-343BA1606425}">
      <dsp:nvSpPr>
        <dsp:cNvPr id="0" name=""/>
        <dsp:cNvSpPr/>
      </dsp:nvSpPr>
      <dsp:spPr>
        <a:xfrm>
          <a:off x="7776129" y="808643"/>
          <a:ext cx="627058" cy="423959"/>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7776129" y="893435"/>
        <a:ext cx="499870" cy="254375"/>
      </dsp:txXfrm>
    </dsp:sp>
    <dsp:sp modelId="{2CCAF681-EF63-4AF8-AA87-5310F931B74C}">
      <dsp:nvSpPr>
        <dsp:cNvPr id="0" name=""/>
        <dsp:cNvSpPr/>
      </dsp:nvSpPr>
      <dsp:spPr>
        <a:xfrm>
          <a:off x="8663475" y="640804"/>
          <a:ext cx="1702844" cy="1139456"/>
        </a:xfrm>
        <a:prstGeom prst="roundRect">
          <a:avLst>
            <a:gd name="adj" fmla="val 10000"/>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lvl="0" algn="l" defTabSz="889000">
            <a:lnSpc>
              <a:spcPct val="90000"/>
            </a:lnSpc>
            <a:spcBef>
              <a:spcPct val="0"/>
            </a:spcBef>
            <a:spcAft>
              <a:spcPct val="35000"/>
            </a:spcAft>
          </a:pPr>
          <a:r>
            <a:rPr lang="en-US" sz="2000" b="1" kern="1200" dirty="0" smtClean="0"/>
            <a:t>Certifying Effort</a:t>
          </a:r>
          <a:endParaRPr lang="en-US" sz="2000" b="1" kern="1200" dirty="0"/>
        </a:p>
      </dsp:txBody>
      <dsp:txXfrm>
        <a:off x="8663475" y="640804"/>
        <a:ext cx="1702844" cy="759637"/>
      </dsp:txXfrm>
    </dsp:sp>
    <dsp:sp modelId="{68211C0A-032F-4ECE-BBB9-6B1FB41990A0}">
      <dsp:nvSpPr>
        <dsp:cNvPr id="0" name=""/>
        <dsp:cNvSpPr/>
      </dsp:nvSpPr>
      <dsp:spPr>
        <a:xfrm>
          <a:off x="8861702" y="1525680"/>
          <a:ext cx="2003941" cy="300500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1455363"/>
              <a:satOff val="-83928"/>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Calibri" panose="020F0502020204030204" pitchFamily="34" charset="0"/>
              <a:cs typeface="Calibri" panose="020F0502020204030204" pitchFamily="34" charset="0"/>
            </a:rPr>
            <a:t>Effort reported on PAR after activity has occurred, certified by eligible employee</a:t>
          </a:r>
          <a:endParaRPr lang="en-US" sz="1800" kern="1200" dirty="0">
            <a:latin typeface="Calibri" panose="020F0502020204030204" pitchFamily="34" charset="0"/>
            <a:cs typeface="Calibri" panose="020F0502020204030204" pitchFamily="34" charset="0"/>
          </a:endParaRPr>
        </a:p>
      </dsp:txBody>
      <dsp:txXfrm>
        <a:off x="8920395" y="1584373"/>
        <a:ext cx="1886555" cy="28876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13B26-2FE1-4AC6-AC9C-FBFE2426760E}">
      <dsp:nvSpPr>
        <dsp:cNvPr id="0" name=""/>
        <dsp:cNvSpPr/>
      </dsp:nvSpPr>
      <dsp:spPr>
        <a:xfrm>
          <a:off x="1186" y="788732"/>
          <a:ext cx="2777370" cy="138868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n-US" sz="2300" kern="1200" dirty="0" smtClean="0">
              <a:latin typeface="Permanent Marker" panose="02000000000000000000" pitchFamily="2" charset="0"/>
              <a:ea typeface="Permanent Marker" panose="02000000000000000000" pitchFamily="2" charset="0"/>
            </a:rPr>
            <a:t>Mandatory</a:t>
          </a:r>
          <a:endParaRPr lang="en-US" sz="2300" kern="1200" dirty="0">
            <a:latin typeface="Permanent Marker" panose="02000000000000000000" pitchFamily="2" charset="0"/>
            <a:ea typeface="Permanent Marker" panose="02000000000000000000" pitchFamily="2" charset="0"/>
          </a:endParaRPr>
        </a:p>
      </dsp:txBody>
      <dsp:txXfrm>
        <a:off x="41859" y="829405"/>
        <a:ext cx="2696024" cy="1307339"/>
      </dsp:txXfrm>
    </dsp:sp>
    <dsp:sp modelId="{F827A684-F228-4745-A93B-1E26964E2DA9}">
      <dsp:nvSpPr>
        <dsp:cNvPr id="0" name=""/>
        <dsp:cNvSpPr/>
      </dsp:nvSpPr>
      <dsp:spPr>
        <a:xfrm>
          <a:off x="3472899" y="788732"/>
          <a:ext cx="2777370" cy="1388685"/>
        </a:xfrm>
        <a:prstGeom prst="roundRect">
          <a:avLst>
            <a:gd name="adj" fmla="val 10000"/>
          </a:avLst>
        </a:prstGeom>
        <a:solidFill>
          <a:schemeClr val="accent4">
            <a:hueOff val="5197846"/>
            <a:satOff val="-23984"/>
            <a:lumOff val="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n-US" sz="2300" kern="1200" smtClean="0">
              <a:latin typeface="Permanent Marker" panose="02000000000000000000" pitchFamily="2" charset="0"/>
              <a:ea typeface="Permanent Marker" panose="02000000000000000000" pitchFamily="2" charset="0"/>
            </a:rPr>
            <a:t>Voluntary </a:t>
          </a:r>
          <a:r>
            <a:rPr lang="en-US" sz="2300" kern="1200" dirty="0" smtClean="0">
              <a:latin typeface="Permanent Marker" panose="02000000000000000000" pitchFamily="2" charset="0"/>
              <a:ea typeface="Permanent Marker" panose="02000000000000000000" pitchFamily="2" charset="0"/>
            </a:rPr>
            <a:t>Committed</a:t>
          </a:r>
          <a:endParaRPr lang="en-US" sz="2300" kern="1200" dirty="0">
            <a:latin typeface="Permanent Marker" panose="02000000000000000000" pitchFamily="2" charset="0"/>
            <a:ea typeface="Permanent Marker" panose="02000000000000000000" pitchFamily="2" charset="0"/>
          </a:endParaRPr>
        </a:p>
      </dsp:txBody>
      <dsp:txXfrm>
        <a:off x="3513572" y="829405"/>
        <a:ext cx="2696024" cy="1307339"/>
      </dsp:txXfrm>
    </dsp:sp>
    <dsp:sp modelId="{060E1DF4-7BC2-4EAE-AE84-ACC0703EDEBC}">
      <dsp:nvSpPr>
        <dsp:cNvPr id="0" name=""/>
        <dsp:cNvSpPr/>
      </dsp:nvSpPr>
      <dsp:spPr>
        <a:xfrm>
          <a:off x="6944612" y="788732"/>
          <a:ext cx="2777370" cy="1388685"/>
        </a:xfrm>
        <a:prstGeom prst="roundRect">
          <a:avLst>
            <a:gd name="adj" fmla="val 10000"/>
          </a:avLst>
        </a:prstGeom>
        <a:solidFill>
          <a:schemeClr val="accent4">
            <a:hueOff val="10395692"/>
            <a:satOff val="-47968"/>
            <a:lumOff val="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n-US" sz="2300" kern="1200" smtClean="0">
              <a:latin typeface="Permanent Marker" panose="02000000000000000000" pitchFamily="2" charset="0"/>
              <a:ea typeface="Permanent Marker" panose="02000000000000000000" pitchFamily="2" charset="0"/>
            </a:rPr>
            <a:t>Voluntary </a:t>
          </a:r>
          <a:r>
            <a:rPr lang="en-US" sz="2300" kern="1200" dirty="0" smtClean="0">
              <a:latin typeface="Permanent Marker" panose="02000000000000000000" pitchFamily="2" charset="0"/>
              <a:ea typeface="Permanent Marker" panose="02000000000000000000" pitchFamily="2" charset="0"/>
            </a:rPr>
            <a:t>Uncommitted</a:t>
          </a:r>
          <a:endParaRPr lang="en-US" sz="2300" kern="1200" dirty="0">
            <a:latin typeface="Permanent Marker" panose="02000000000000000000" pitchFamily="2" charset="0"/>
            <a:ea typeface="Permanent Marker" panose="02000000000000000000" pitchFamily="2" charset="0"/>
          </a:endParaRPr>
        </a:p>
      </dsp:txBody>
      <dsp:txXfrm>
        <a:off x="6985285" y="829405"/>
        <a:ext cx="2696024" cy="13073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D6ACD-D6DA-40BA-8CBC-2FA3B19EA2EC}">
      <dsp:nvSpPr>
        <dsp:cNvPr id="0" name=""/>
        <dsp:cNvSpPr/>
      </dsp:nvSpPr>
      <dsp:spPr>
        <a:xfrm>
          <a:off x="1335" y="854722"/>
          <a:ext cx="1770071" cy="1770071"/>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latin typeface="Permanent Marker" panose="02000000000000000000" pitchFamily="2" charset="0"/>
              <a:ea typeface="Permanent Marker" panose="02000000000000000000" pitchFamily="2" charset="0"/>
              <a:cs typeface="Calibri" panose="020F0502020204030204" pitchFamily="34" charset="0"/>
            </a:rPr>
            <a:t>Sponsor pays 10%</a:t>
          </a:r>
          <a:endParaRPr lang="en-US" sz="2400" kern="1200" dirty="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sp:txBody>
      <dsp:txXfrm>
        <a:off x="260556" y="1113943"/>
        <a:ext cx="1251629" cy="1251629"/>
      </dsp:txXfrm>
    </dsp:sp>
    <dsp:sp modelId="{DAA1F9D1-5C9E-40F5-85B4-BC9A1B84E208}">
      <dsp:nvSpPr>
        <dsp:cNvPr id="0" name=""/>
        <dsp:cNvSpPr/>
      </dsp:nvSpPr>
      <dsp:spPr>
        <a:xfrm>
          <a:off x="1915136" y="1226437"/>
          <a:ext cx="1026641" cy="1026641"/>
        </a:xfrm>
        <a:prstGeom prst="mathPlus">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sp:txBody>
      <dsp:txXfrm>
        <a:off x="2051217" y="1619025"/>
        <a:ext cx="754479" cy="241465"/>
      </dsp:txXfrm>
    </dsp:sp>
    <dsp:sp modelId="{C469CC8B-93E3-4315-97EF-967710F2E53F}">
      <dsp:nvSpPr>
        <dsp:cNvPr id="0" name=""/>
        <dsp:cNvSpPr/>
      </dsp:nvSpPr>
      <dsp:spPr>
        <a:xfrm>
          <a:off x="3085507" y="854722"/>
          <a:ext cx="1770071" cy="1770071"/>
        </a:xfrm>
        <a:prstGeom prst="ellipse">
          <a:avLst/>
        </a:prstGeom>
        <a:gradFill rotWithShape="0">
          <a:gsLst>
            <a:gs pos="0">
              <a:schemeClr val="accent5">
                <a:hueOff val="-3676672"/>
                <a:satOff val="-5114"/>
                <a:lumOff val="-1961"/>
                <a:alphaOff val="0"/>
                <a:tint val="100000"/>
                <a:shade val="100000"/>
                <a:satMod val="130000"/>
              </a:schemeClr>
            </a:gs>
            <a:gs pos="100000">
              <a:schemeClr val="accent5">
                <a:hueOff val="-3676672"/>
                <a:satOff val="-5114"/>
                <a:lumOff val="-1961"/>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latin typeface="Permanent Marker" panose="02000000000000000000" pitchFamily="2" charset="0"/>
              <a:ea typeface="Permanent Marker" panose="02000000000000000000" pitchFamily="2" charset="0"/>
              <a:cs typeface="Calibri" panose="020F0502020204030204" pitchFamily="34" charset="0"/>
            </a:rPr>
            <a:t>BU Pays 20%</a:t>
          </a:r>
          <a:endParaRPr lang="en-US" sz="2400" kern="1200" dirty="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sp:txBody>
      <dsp:txXfrm>
        <a:off x="3344728" y="1113943"/>
        <a:ext cx="1251629" cy="1251629"/>
      </dsp:txXfrm>
    </dsp:sp>
    <dsp:sp modelId="{30087B86-284C-4DE3-A158-CC842441E086}">
      <dsp:nvSpPr>
        <dsp:cNvPr id="0" name=""/>
        <dsp:cNvSpPr/>
      </dsp:nvSpPr>
      <dsp:spPr>
        <a:xfrm>
          <a:off x="4999308" y="1226437"/>
          <a:ext cx="1026641" cy="1026641"/>
        </a:xfrm>
        <a:prstGeom prst="mathEqual">
          <a:avLst/>
        </a:prstGeom>
        <a:gradFill rotWithShape="0">
          <a:gsLst>
            <a:gs pos="0">
              <a:schemeClr val="accent5">
                <a:hueOff val="-7353344"/>
                <a:satOff val="-10228"/>
                <a:lumOff val="-3922"/>
                <a:alphaOff val="0"/>
                <a:tint val="100000"/>
                <a:shade val="100000"/>
                <a:satMod val="130000"/>
              </a:schemeClr>
            </a:gs>
            <a:gs pos="100000">
              <a:schemeClr val="accent5">
                <a:hueOff val="-7353344"/>
                <a:satOff val="-10228"/>
                <a:lumOff val="-3922"/>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sp:txBody>
      <dsp:txXfrm>
        <a:off x="5135389" y="1437925"/>
        <a:ext cx="754479" cy="603665"/>
      </dsp:txXfrm>
    </dsp:sp>
    <dsp:sp modelId="{415C3D74-6B0E-4D09-A896-698B61A3B17A}">
      <dsp:nvSpPr>
        <dsp:cNvPr id="0" name=""/>
        <dsp:cNvSpPr/>
      </dsp:nvSpPr>
      <dsp:spPr>
        <a:xfrm>
          <a:off x="6169680" y="854722"/>
          <a:ext cx="1770071" cy="1770071"/>
        </a:xfrm>
        <a:prstGeom prst="ellipse">
          <a:avLst/>
        </a:prstGeom>
        <a:gradFill rotWithShape="0">
          <a:gsLst>
            <a:gs pos="0">
              <a:schemeClr val="accent5">
                <a:hueOff val="-7353344"/>
                <a:satOff val="-10228"/>
                <a:lumOff val="-3922"/>
                <a:alphaOff val="0"/>
                <a:tint val="100000"/>
                <a:shade val="100000"/>
                <a:satMod val="130000"/>
              </a:schemeClr>
            </a:gs>
            <a:gs pos="100000">
              <a:schemeClr val="accent5">
                <a:hueOff val="-7353344"/>
                <a:satOff val="-10228"/>
                <a:lumOff val="-3922"/>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latin typeface="Permanent Marker" panose="02000000000000000000" pitchFamily="2" charset="0"/>
              <a:ea typeface="Permanent Marker" panose="02000000000000000000" pitchFamily="2" charset="0"/>
              <a:cs typeface="Calibri" panose="020F0502020204030204" pitchFamily="34" charset="0"/>
            </a:rPr>
            <a:t>30% effort</a:t>
          </a:r>
          <a:endParaRPr lang="en-US" sz="2400" kern="1200" dirty="0">
            <a:solidFill>
              <a:schemeClr val="tx1"/>
            </a:solidFill>
            <a:latin typeface="Permanent Marker" panose="02000000000000000000" pitchFamily="2" charset="0"/>
            <a:ea typeface="Permanent Marker" panose="02000000000000000000" pitchFamily="2" charset="0"/>
            <a:cs typeface="Calibri" panose="020F0502020204030204" pitchFamily="34" charset="0"/>
          </a:endParaRPr>
        </a:p>
      </dsp:txBody>
      <dsp:txXfrm>
        <a:off x="6428901" y="1113943"/>
        <a:ext cx="1251629" cy="12516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6"/>
          </a:xfrm>
          <a:prstGeom prst="rect">
            <a:avLst/>
          </a:prstGeom>
        </p:spPr>
        <p:txBody>
          <a:bodyPr vert="horz" lIns="91440" tIns="45720" rIns="91440" bIns="45720" rtlCol="0"/>
          <a:lstStyle>
            <a:lvl1pPr algn="r">
              <a:defRPr sz="1200"/>
            </a:lvl1pPr>
          </a:lstStyle>
          <a:p>
            <a:fld id="{D62D5B05-C3F7-4EE7-881F-DAED1501573D}" type="datetimeFigureOut">
              <a:rPr lang="en-US" smtClean="0"/>
              <a:t>9/21/2020</a:t>
            </a:fld>
            <a:endParaRPr lang="en-US"/>
          </a:p>
        </p:txBody>
      </p:sp>
      <p:sp>
        <p:nvSpPr>
          <p:cNvPr id="4" name="Footer Placeholder 3"/>
          <p:cNvSpPr>
            <a:spLocks noGrp="1"/>
          </p:cNvSpPr>
          <p:nvPr>
            <p:ph type="ftr" sz="quarter" idx="2"/>
          </p:nvPr>
        </p:nvSpPr>
        <p:spPr>
          <a:xfrm>
            <a:off x="1" y="8829676"/>
            <a:ext cx="3038475" cy="4667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6"/>
            <a:ext cx="3038475" cy="466726"/>
          </a:xfrm>
          <a:prstGeom prst="rect">
            <a:avLst/>
          </a:prstGeom>
        </p:spPr>
        <p:txBody>
          <a:bodyPr vert="horz" lIns="91440" tIns="45720" rIns="91440" bIns="45720" rtlCol="0" anchor="b"/>
          <a:lstStyle>
            <a:lvl1pPr algn="r">
              <a:defRPr sz="1200"/>
            </a:lvl1pPr>
          </a:lstStyle>
          <a:p>
            <a:fld id="{40E1D10C-CFE7-4FFD-8B75-1646E34B502D}" type="slidenum">
              <a:rPr lang="en-US" smtClean="0"/>
              <a:t>‹#›</a:t>
            </a:fld>
            <a:endParaRPr lang="en-US"/>
          </a:p>
        </p:txBody>
      </p:sp>
    </p:spTree>
    <p:extLst>
      <p:ext uri="{BB962C8B-B14F-4D97-AF65-F5344CB8AC3E}">
        <p14:creationId xmlns:p14="http://schemas.microsoft.com/office/powerpoint/2010/main" val="2746560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38475" cy="466726"/>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0338" y="0"/>
            <a:ext cx="3038475" cy="466726"/>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676" y="4473576"/>
            <a:ext cx="5607049" cy="3660774"/>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29676"/>
            <a:ext cx="3038475" cy="46672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0338" y="8829676"/>
            <a:ext cx="3038475" cy="46672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58269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701676" y="4473576"/>
            <a:ext cx="5607049" cy="366077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smtClean="0">
                <a:solidFill>
                  <a:schemeClr val="dk1"/>
                </a:solidFill>
                <a:latin typeface="Calibri"/>
                <a:ea typeface="Calibri"/>
                <a:cs typeface="Calibri"/>
                <a:sym typeface="Calibri"/>
              </a:rPr>
              <a:t>Gretchen</a:t>
            </a:r>
            <a:endParaRPr sz="1200" b="0" i="0" u="none" strike="noStrike" cap="none" dirty="0">
              <a:solidFill>
                <a:schemeClr val="dk1"/>
              </a:solidFill>
              <a:latin typeface="Calibri"/>
              <a:ea typeface="Calibri"/>
              <a:cs typeface="Calibri"/>
              <a:sym typeface="Calibri"/>
            </a:endParaRPr>
          </a:p>
        </p:txBody>
      </p:sp>
      <p:sp>
        <p:nvSpPr>
          <p:cNvPr id="89" name="Shape 89"/>
          <p:cNvSpPr txBox="1">
            <a:spLocks noGrp="1"/>
          </p:cNvSpPr>
          <p:nvPr>
            <p:ph type="sldNum" idx="12"/>
          </p:nvPr>
        </p:nvSpPr>
        <p:spPr>
          <a:xfrm>
            <a:off x="3970338" y="8829676"/>
            <a:ext cx="3038475" cy="46672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361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1" dirty="0" smtClean="0">
                <a:solidFill>
                  <a:srgbClr val="FF0000"/>
                </a:solidFill>
              </a:rPr>
              <a:t>Gretchen</a:t>
            </a:r>
          </a:p>
          <a:p>
            <a:endParaRPr lang="en-US" b="1" dirty="0" smtClean="0">
              <a:solidFill>
                <a:srgbClr val="FF0000"/>
              </a:solidFill>
            </a:endParaRPr>
          </a:p>
          <a:p>
            <a:r>
              <a:rPr lang="en-US" b="1" dirty="0" smtClean="0">
                <a:solidFill>
                  <a:srgbClr val="FF0000"/>
                </a:solidFill>
              </a:rPr>
              <a:t>Introductions</a:t>
            </a:r>
            <a:r>
              <a:rPr lang="en-US" dirty="0" smtClean="0">
                <a:solidFill>
                  <a:srgbClr val="FF0000"/>
                </a:solidFill>
              </a:rPr>
              <a:t>:</a:t>
            </a:r>
            <a:r>
              <a:rPr lang="en-US" baseline="0" dirty="0" smtClean="0">
                <a:solidFill>
                  <a:srgbClr val="FF0000"/>
                </a:solidFill>
              </a:rPr>
              <a:t> Myself, Matt, Julia, Shelly</a:t>
            </a:r>
          </a:p>
          <a:p>
            <a:endParaRPr lang="en-US" baseline="0" dirty="0" smtClean="0">
              <a:solidFill>
                <a:srgbClr val="FF0000"/>
              </a:solidFill>
            </a:endParaRPr>
          </a:p>
          <a:p>
            <a:r>
              <a:rPr lang="en-US" b="1" baseline="0" dirty="0" smtClean="0">
                <a:solidFill>
                  <a:srgbClr val="FF0000"/>
                </a:solidFill>
              </a:rPr>
              <a:t>Housekeeping</a:t>
            </a:r>
            <a:r>
              <a:rPr lang="en-US" baseline="0" dirty="0" smtClean="0">
                <a:solidFill>
                  <a:srgbClr val="FF0000"/>
                </a:solidFill>
              </a:rPr>
              <a:t>:</a:t>
            </a:r>
          </a:p>
          <a:p>
            <a:r>
              <a:rPr lang="en-US" baseline="0" dirty="0" smtClean="0">
                <a:solidFill>
                  <a:srgbClr val="FF0000"/>
                </a:solidFill>
              </a:rPr>
              <a:t>We will mute you to start but you can unmute yourself if you have a question, or choose the raise your hand feature</a:t>
            </a:r>
          </a:p>
          <a:p>
            <a:r>
              <a:rPr lang="en-US" baseline="0" dirty="0" smtClean="0">
                <a:solidFill>
                  <a:srgbClr val="FF0000"/>
                </a:solidFill>
              </a:rPr>
              <a:t>We will record this session and make the recording and the PPT deck available after</a:t>
            </a:r>
          </a:p>
          <a:p>
            <a:r>
              <a:rPr lang="en-US" baseline="0" dirty="0" smtClean="0">
                <a:solidFill>
                  <a:srgbClr val="FF0000"/>
                </a:solidFill>
              </a:rPr>
              <a:t>We’ll email a feedback survey around after the session which will only take a few minutes and we would value your responses</a:t>
            </a:r>
          </a:p>
          <a:p>
            <a:endParaRPr lang="en-US" baseline="0" dirty="0" smtClean="0">
              <a:solidFill>
                <a:srgbClr val="FF0000"/>
              </a:solidFill>
            </a:endParaRPr>
          </a:p>
          <a:p>
            <a:r>
              <a:rPr lang="en-US" b="1" dirty="0" smtClean="0">
                <a:solidFill>
                  <a:srgbClr val="FF0000"/>
                </a:solidFill>
              </a:rPr>
              <a:t>Background</a:t>
            </a:r>
            <a:r>
              <a:rPr lang="en-US" dirty="0" smtClean="0">
                <a:solidFill>
                  <a:srgbClr val="FF0000"/>
                </a:solidFill>
              </a:rPr>
              <a:t>:</a:t>
            </a:r>
            <a:endParaRPr lang="en-US" baseline="0" dirty="0" smtClean="0">
              <a:solidFill>
                <a:srgbClr val="FF0000"/>
              </a:solidFill>
            </a:endParaRPr>
          </a:p>
          <a:p>
            <a:r>
              <a:rPr lang="en-US" baseline="0" dirty="0" smtClean="0">
                <a:solidFill>
                  <a:srgbClr val="FF0000"/>
                </a:solidFill>
              </a:rPr>
              <a:t>Comptroller Led – Derived because our Comptroller said if she’s not looking at her accounts then was concerned that others weren’t... This is something I do as well for my accounts.... Not monthly but regularly... quarterly</a:t>
            </a:r>
          </a:p>
          <a:p>
            <a:r>
              <a:rPr lang="en-US" baseline="0" dirty="0" smtClean="0">
                <a:solidFill>
                  <a:srgbClr val="FF0000"/>
                </a:solidFill>
              </a:rPr>
              <a:t>Focus group consisted of 27 people from across the University covering both Med and CRC and central and department administrators.</a:t>
            </a:r>
          </a:p>
          <a:p>
            <a:r>
              <a:rPr lang="en-US" baseline="0" dirty="0" smtClean="0">
                <a:solidFill>
                  <a:srgbClr val="FF0000"/>
                </a:solidFill>
              </a:rPr>
              <a:t>Also includes input from our colleagues from:  Budget Office, Disbursements, General Accounting, Student Accounts, and PAFO</a:t>
            </a:r>
          </a:p>
          <a:p>
            <a:endParaRPr lang="en-US" baseline="0" dirty="0" smtClean="0"/>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82756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4086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sz="1200" dirty="0" smtClean="0">
                <a:solidFill>
                  <a:schemeClr val="tx1"/>
                </a:solidFill>
              </a:rPr>
              <a:t>Craig</a:t>
            </a:r>
          </a:p>
          <a:p>
            <a:endParaRPr lang="en-US" sz="1200" dirty="0" smtClean="0">
              <a:solidFill>
                <a:schemeClr val="tx1"/>
              </a:solidFill>
            </a:endParaRPr>
          </a:p>
          <a:p>
            <a:r>
              <a:rPr lang="en-US" sz="1200" dirty="0" smtClean="0">
                <a:solidFill>
                  <a:schemeClr val="tx1"/>
                </a:solidFill>
              </a:rPr>
              <a:t>UG – 200.430 Compensation</a:t>
            </a:r>
            <a:r>
              <a:rPr lang="en-US" sz="1200" baseline="0" dirty="0" smtClean="0">
                <a:solidFill>
                  <a:schemeClr val="tx1"/>
                </a:solidFill>
              </a:rPr>
              <a:t> – personal services... (i)(viii)(C):</a:t>
            </a:r>
          </a:p>
          <a:p>
            <a:r>
              <a:rPr lang="en-US" sz="1200" baseline="0" dirty="0" smtClean="0">
                <a:solidFill>
                  <a:schemeClr val="tx1"/>
                </a:solidFill>
              </a:rPr>
              <a:t>	BU’s system of internal controls includes processes to review after-the-fact interim charges made to a Federal awards based on budget estimates.  All necessary adjustment must be made such that the final amount charged to the Federal award is accurate, allowable, and properly allocated. NCURA has good resources to understand "accurate, allowable, and properly allocated"</a:t>
            </a:r>
          </a:p>
          <a:p>
            <a:endParaRPr lang="en-US" sz="1200" baseline="0" dirty="0" smtClean="0">
              <a:solidFill>
                <a:schemeClr val="tx1"/>
              </a:solidFill>
            </a:endParaRPr>
          </a:p>
          <a:p>
            <a:r>
              <a:rPr lang="en-US" sz="1200" baseline="0" dirty="0" smtClean="0">
                <a:solidFill>
                  <a:schemeClr val="tx1"/>
                </a:solidFill>
              </a:rPr>
              <a:t>PARs and the BU Effort Policy is our way of ensuring we comply with this regulation.</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4363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sz="1100" b="0" i="0" u="none" strike="noStrike" kern="1200" cap="none" dirty="0" smtClean="0">
                <a:solidFill>
                  <a:schemeClr val="dk1"/>
                </a:solidFill>
                <a:effectLst/>
                <a:latin typeface="Calibri"/>
                <a:ea typeface="Calibri"/>
                <a:cs typeface="Calibri"/>
                <a:sym typeface="Calibri"/>
              </a:rPr>
              <a:t>Craig</a:t>
            </a:r>
          </a:p>
          <a:p>
            <a:pPr lvl="0">
              <a:spcBef>
                <a:spcPts val="0"/>
              </a:spcBef>
              <a:buNone/>
            </a:pPr>
            <a:endParaRPr lang="en-US" sz="1100" b="0" i="0" u="none" strike="noStrike" kern="1200" cap="none" dirty="0" smtClean="0">
              <a:solidFill>
                <a:schemeClr val="dk1"/>
              </a:solidFill>
              <a:effectLst/>
              <a:latin typeface="Calibri"/>
              <a:ea typeface="Calibri"/>
              <a:cs typeface="Calibri"/>
              <a:sym typeface="Calibri"/>
            </a:endParaRPr>
          </a:p>
          <a:p>
            <a:pPr lvl="0">
              <a:spcBef>
                <a:spcPts val="0"/>
              </a:spcBef>
              <a:buNone/>
            </a:pPr>
            <a:r>
              <a:rPr lang="en-US" sz="1100" b="0" i="0" u="none" strike="noStrike" kern="1200" cap="none" dirty="0" smtClean="0">
                <a:solidFill>
                  <a:schemeClr val="dk1"/>
                </a:solidFill>
                <a:effectLst/>
                <a:latin typeface="Calibri"/>
                <a:ea typeface="Calibri"/>
                <a:cs typeface="Calibri"/>
                <a:sym typeface="Calibri"/>
              </a:rPr>
              <a:t>Effort measures the average of a person’s actual amount of time spent on professional work. It is not an exact measurement, because it is based on the “average” percentage, which will vary over time and does not hinge on a 40-hour work week. All of a person's activities that are part of his/her institutional responsibilities (regardless of how many hours per week or where the work takes place) are part of his/her effort. </a:t>
            </a:r>
            <a:br>
              <a:rPr lang="en-US" sz="1100" b="0" i="0" u="none" strike="noStrike" kern="1200" cap="none" dirty="0" smtClean="0">
                <a:solidFill>
                  <a:schemeClr val="dk1"/>
                </a:solidFill>
                <a:effectLst/>
                <a:latin typeface="Calibri"/>
                <a:ea typeface="Calibri"/>
                <a:cs typeface="Calibri"/>
                <a:sym typeface="Calibri"/>
              </a:rPr>
            </a:br>
            <a:r>
              <a:rPr lang="en-US" sz="1100" b="0" i="0" u="none" strike="noStrike" kern="1200" cap="none" dirty="0" smtClean="0">
                <a:solidFill>
                  <a:schemeClr val="dk1"/>
                </a:solidFill>
                <a:effectLst/>
                <a:latin typeface="Calibri"/>
                <a:ea typeface="Calibri"/>
                <a:cs typeface="Calibri"/>
                <a:sym typeface="Calibri"/>
              </a:rPr>
              <a:t/>
            </a:r>
            <a:br>
              <a:rPr lang="en-US" sz="1100" b="0" i="0" u="none" strike="noStrike" kern="1200" cap="none" dirty="0" smtClean="0">
                <a:solidFill>
                  <a:schemeClr val="dk1"/>
                </a:solidFill>
                <a:effectLst/>
                <a:latin typeface="Calibri"/>
                <a:ea typeface="Calibri"/>
                <a:cs typeface="Calibri"/>
                <a:sym typeface="Calibri"/>
              </a:rPr>
            </a:br>
            <a:r>
              <a:rPr lang="en-US" sz="1100" b="0" i="0" u="none" strike="noStrike" kern="1200" cap="none" dirty="0" smtClean="0">
                <a:solidFill>
                  <a:schemeClr val="dk1"/>
                </a:solidFill>
                <a:effectLst/>
                <a:latin typeface="Calibri"/>
                <a:ea typeface="Calibri"/>
                <a:cs typeface="Calibri"/>
                <a:sym typeface="Calibri"/>
              </a:rPr>
              <a:t>Typically, a person will have a specified amount or percentage of his/her time that is to be spent on a project (allocated). Sponsors want to ensure that they aren’t paying for incorrectly allocated effort (salary + fringe + IDC). Our goal is to ensure that effort is allocated (charged) appropriately based on the work that occurred and in accordance with sponsor and institutional policies and guidelines. Our role is to help individuals who have effort on sponsored research projects to understand the expectations and requirements of accurate effort tracking and reporting. </a:t>
            </a:r>
            <a:endParaRPr sz="1100"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6689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1"/>
            <a:r>
              <a:rPr lang="en-US" sz="1100" dirty="0" smtClean="0">
                <a:latin typeface="Calibri" panose="020F0502020204030204" pitchFamily="34" charset="0"/>
                <a:cs typeface="Calibri" panose="020F0502020204030204" pitchFamily="34" charset="0"/>
              </a:rPr>
              <a:t>Craig</a:t>
            </a:r>
          </a:p>
          <a:p>
            <a:pPr lvl="1"/>
            <a:endParaRPr lang="en-US" sz="1100" dirty="0" smtClean="0">
              <a:latin typeface="Calibri" panose="020F0502020204030204" pitchFamily="34" charset="0"/>
              <a:cs typeface="Calibri" panose="020F0502020204030204" pitchFamily="34" charset="0"/>
            </a:endParaRPr>
          </a:p>
          <a:p>
            <a:pPr lvl="1"/>
            <a:r>
              <a:rPr lang="en-US" sz="1100" dirty="0" smtClean="0">
                <a:latin typeface="Calibri" panose="020F0502020204030204" pitchFamily="34" charset="0"/>
                <a:cs typeface="Calibri" panose="020F0502020204030204" pitchFamily="34" charset="0"/>
              </a:rPr>
              <a:t>Provide assurance to sponsors that – </a:t>
            </a:r>
          </a:p>
          <a:p>
            <a:pPr marL="285750" lvl="3" indent="-285750">
              <a:buFont typeface="Arial" panose="020B0604020202020204" pitchFamily="34" charset="0"/>
              <a:buChar char="•"/>
            </a:pPr>
            <a:r>
              <a:rPr lang="en-US" sz="1100" dirty="0" smtClean="0">
                <a:latin typeface="Calibri" panose="020F0502020204030204" pitchFamily="34" charset="0"/>
                <a:cs typeface="Calibri" panose="020F0502020204030204" pitchFamily="34" charset="0"/>
              </a:rPr>
              <a:t>Salary charged is justified: Salaries charged to sponsored projects are reasonable in relation to the work performed</a:t>
            </a:r>
          </a:p>
          <a:p>
            <a:pPr marL="285750" lvl="1" indent="-285750">
              <a:buFont typeface="Arial" panose="020B0604020202020204" pitchFamily="34" charset="0"/>
              <a:buChar char="•"/>
            </a:pPr>
            <a:r>
              <a:rPr lang="en-US" sz="1100" dirty="0" smtClean="0">
                <a:latin typeface="Calibri" panose="020F0502020204030204" pitchFamily="34" charset="0"/>
                <a:cs typeface="Calibri" panose="020F0502020204030204" pitchFamily="34" charset="0"/>
              </a:rPr>
              <a:t>Commitments met: Researchers devoted the effort that was promised in the proposal and agreed upon at the time of the award</a:t>
            </a:r>
          </a:p>
          <a:p>
            <a:pPr marL="285750" lvl="1" indent="-285750">
              <a:buFont typeface="Arial" panose="020B0604020202020204" pitchFamily="34" charset="0"/>
              <a:buChar char="•"/>
            </a:pPr>
            <a:r>
              <a:rPr lang="en-US" sz="1100" dirty="0" smtClean="0">
                <a:latin typeface="Calibri" panose="020F0502020204030204" pitchFamily="34" charset="0"/>
                <a:cs typeface="Calibri" panose="020F0502020204030204" pitchFamily="34" charset="0"/>
              </a:rPr>
              <a:t>Effort reports nearly always reviewed by federal auditors when sponsored program are under review</a:t>
            </a:r>
          </a:p>
          <a:p>
            <a:pPr marL="285750" lvl="1" indent="-285750">
              <a:buFont typeface="Arial" panose="020B0604020202020204" pitchFamily="34" charset="0"/>
              <a:buChar char="•"/>
            </a:pPr>
            <a:r>
              <a:rPr lang="en-US" sz="1100" dirty="0" smtClean="0">
                <a:latin typeface="Calibri" panose="020F0502020204030204" pitchFamily="34" charset="0"/>
                <a:cs typeface="Calibri" panose="020F0502020204030204" pitchFamily="34" charset="0"/>
              </a:rPr>
              <a:t>Must abide by 2 CFR 200: Uniform Guidance, 200.430 (Cost Principles) which requires effort certification system that encompasses all employee activities, confirms effort after-the-fact, certification by person with first-hand knowledge of work performed, encompassed in official records</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6564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Craig</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256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Craig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6381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First</a:t>
            </a:r>
            <a:r>
              <a:rPr lang="en-US" baseline="0" dirty="0" smtClean="0"/>
              <a:t> couple of questions we will be looking at effort and allocation, and then the later case studies are specifically the PAR</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9591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Renna</a:t>
            </a:r>
          </a:p>
          <a:p>
            <a:endParaRPr lang="en-US" dirty="0" smtClean="0"/>
          </a:p>
          <a:p>
            <a:r>
              <a:rPr lang="en-US" dirty="0" smtClean="0"/>
              <a:t>Voluntary</a:t>
            </a:r>
            <a:r>
              <a:rPr lang="en-US" baseline="0" dirty="0" smtClean="0"/>
              <a:t> Committed, per Uniform Guidance, is not expected. </a:t>
            </a:r>
          </a:p>
          <a:p>
            <a:r>
              <a:rPr lang="en-US" baseline="0" dirty="0" smtClean="0"/>
              <a:t>Voluntary Uncommitted (“in kind”) should not be listed anywhere, not getting paid for it and not going to declare it but going to work on it anyway</a:t>
            </a:r>
          </a:p>
          <a:p>
            <a:r>
              <a:rPr lang="en-US" baseline="0" dirty="0" smtClean="0"/>
              <a:t>Mandatory is listed in proposal and Feds expect it and it’s part of the </a:t>
            </a:r>
            <a:r>
              <a:rPr lang="en-US" baseline="0" dirty="0" err="1" smtClean="0"/>
              <a:t>NoA</a:t>
            </a:r>
            <a:endParaRPr lang="en-US" baseline="0" dirty="0" smtClean="0"/>
          </a:p>
          <a:p>
            <a:r>
              <a:rPr lang="en-US" baseline="0" dirty="0" smtClean="0"/>
              <a:t>On PAR, sometimes mandatory cost sharing account is already set up and this will appear on PAR under cost share accounts. </a:t>
            </a:r>
          </a:p>
          <a:p>
            <a:r>
              <a:rPr lang="en-US" baseline="0" dirty="0" smtClean="0"/>
              <a:t>If it’s not there then people need to manually write it in. </a:t>
            </a:r>
          </a:p>
          <a:p>
            <a:r>
              <a:rPr lang="en-US" baseline="0" dirty="0" smtClean="0"/>
              <a:t>Per Uniform Guidance, July 2017 FAQs: They don’t consider salary above the NIH Salary Limit to be cost sharing amounts, these costs are unallowable, However unallowable costs must be included in the appropriate MTDC base for F&amp;A rate proposal preparation, therefore BU’s mechanism of calculating this is via the cost share section of the PAR.</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ea typeface="Calibri" panose="020F0502020204030204" pitchFamily="34" charset="0"/>
                <a:cs typeface="Times New Roman" panose="02020603050405020304" pitchFamily="18" charset="0"/>
              </a:rPr>
              <a:t>BU doesn’t encourage cost sharing unless the sponsor requires it in writing because it: </a:t>
            </a:r>
            <a:endParaRPr lang="en-US" baseline="0" dirty="0" smtClean="0"/>
          </a:p>
          <a:p>
            <a:pPr marL="342900" lvl="0" indent="-342900">
              <a:lnSpc>
                <a:spcPct val="107000"/>
              </a:lnSpc>
              <a:buFont typeface="Symbol" panose="05050102010706020507" pitchFamily="18" charset="2"/>
              <a:buChar char=""/>
            </a:pPr>
            <a:r>
              <a:rPr lang="en-US" sz="1200" dirty="0" smtClean="0">
                <a:latin typeface="Calibri" panose="020F0502020204030204" pitchFamily="34" charset="0"/>
                <a:ea typeface="Calibri" panose="020F0502020204030204" pitchFamily="34" charset="0"/>
                <a:cs typeface="Times New Roman" panose="02020603050405020304" pitchFamily="18" charset="0"/>
              </a:rPr>
              <a:t>reduces the flexibility PIs have to conduct other research when their effort is pledged to specific projects </a:t>
            </a:r>
          </a:p>
          <a:p>
            <a:pPr marL="342900" lvl="0" indent="-342900">
              <a:lnSpc>
                <a:spcPct val="107000"/>
              </a:lnSpc>
              <a:buFont typeface="Symbol" panose="05050102010706020507" pitchFamily="18" charset="2"/>
              <a:buChar char=""/>
            </a:pPr>
            <a:r>
              <a:rPr lang="en-US" sz="1200" dirty="0" smtClean="0">
                <a:latin typeface="Calibri" panose="020F0502020204030204" pitchFamily="34" charset="0"/>
                <a:ea typeface="Calibri" panose="020F0502020204030204" pitchFamily="34" charset="0"/>
                <a:cs typeface="Times New Roman" panose="02020603050405020304" pitchFamily="18" charset="0"/>
              </a:rPr>
              <a:t>increases the requirements for auditable recordkeeping; and </a:t>
            </a:r>
          </a:p>
          <a:p>
            <a:pPr marL="342900" lvl="0" indent="-342900">
              <a:lnSpc>
                <a:spcPct val="107000"/>
              </a:lnSpc>
              <a:spcAft>
                <a:spcPts val="800"/>
              </a:spcAft>
              <a:buFont typeface="Symbol" panose="05050102010706020507" pitchFamily="18" charset="2"/>
              <a:buChar char=""/>
            </a:pPr>
            <a:r>
              <a:rPr lang="en-US" sz="1200" dirty="0" smtClean="0">
                <a:latin typeface="Calibri" panose="020F0502020204030204" pitchFamily="34" charset="0"/>
                <a:ea typeface="Calibri" panose="020F0502020204030204" pitchFamily="34" charset="0"/>
                <a:cs typeface="Times New Roman" panose="02020603050405020304" pitchFamily="18" charset="0"/>
              </a:rPr>
              <a:t>has an adverse effect on the University's recovery of indirect (Facilities and Administrative) costs.</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1097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lvl="0">
              <a:defRPr/>
            </a:pPr>
            <a:r>
              <a:rPr lang="en-US" sz="1200" dirty="0" smtClean="0">
                <a:latin typeface="Calibri" panose="020F0502020204030204" pitchFamily="34" charset="0"/>
                <a:ea typeface="Calibri" panose="020F0502020204030204" pitchFamily="34" charset="0"/>
                <a:cs typeface="Times New Roman" panose="02020603050405020304" pitchFamily="18" charset="0"/>
              </a:rPr>
              <a:t>Renna</a:t>
            </a:r>
          </a:p>
          <a:p>
            <a:pPr lvl="0">
              <a:defRPr/>
            </a:pPr>
            <a:endParaRPr lang="en-US" sz="1200" dirty="0" smtClean="0">
              <a:latin typeface="Calibri" panose="020F0502020204030204" pitchFamily="34" charset="0"/>
              <a:ea typeface="Calibri" panose="020F0502020204030204" pitchFamily="34" charset="0"/>
              <a:cs typeface="Times New Roman" panose="02020603050405020304" pitchFamily="18" charset="0"/>
            </a:endParaRPr>
          </a:p>
          <a:p>
            <a:pPr lvl="0">
              <a:defRPr/>
            </a:pPr>
            <a:r>
              <a:rPr lang="en-US" sz="1200" dirty="0" smtClean="0">
                <a:latin typeface="Calibri" panose="020F0502020204030204" pitchFamily="34" charset="0"/>
                <a:ea typeface="Calibri" panose="020F0502020204030204" pitchFamily="34" charset="0"/>
                <a:cs typeface="Times New Roman" panose="02020603050405020304" pitchFamily="18" charset="0"/>
              </a:rPr>
              <a:t>BU doesn’t encourage cost sharing unless the sponsor requires it in writing because it: </a:t>
            </a:r>
            <a:endParaRPr lang="en-US" sz="1200" dirty="0" smtClean="0"/>
          </a:p>
          <a:p>
            <a:pPr marL="342900" lvl="0" indent="-342900">
              <a:lnSpc>
                <a:spcPct val="107000"/>
              </a:lnSpc>
              <a:buFont typeface="Symbol" panose="05050102010706020507" pitchFamily="18" charset="2"/>
              <a:buChar char=""/>
            </a:pPr>
            <a:r>
              <a:rPr lang="en-US" sz="1200" dirty="0" smtClean="0">
                <a:latin typeface="Calibri" panose="020F0502020204030204" pitchFamily="34" charset="0"/>
                <a:ea typeface="Calibri" panose="020F0502020204030204" pitchFamily="34" charset="0"/>
                <a:cs typeface="Times New Roman" panose="02020603050405020304" pitchFamily="18" charset="0"/>
              </a:rPr>
              <a:t>reduces the flexibility PIs have to conduct other research when their effort is pledged to specific projects </a:t>
            </a:r>
          </a:p>
          <a:p>
            <a:pPr marL="342900" lvl="0" indent="-342900">
              <a:lnSpc>
                <a:spcPct val="107000"/>
              </a:lnSpc>
              <a:buFont typeface="Symbol" panose="05050102010706020507" pitchFamily="18" charset="2"/>
              <a:buChar char=""/>
            </a:pPr>
            <a:r>
              <a:rPr lang="en-US" sz="1200" dirty="0" smtClean="0">
                <a:latin typeface="Calibri" panose="020F0502020204030204" pitchFamily="34" charset="0"/>
                <a:ea typeface="Calibri" panose="020F0502020204030204" pitchFamily="34" charset="0"/>
                <a:cs typeface="Times New Roman" panose="02020603050405020304" pitchFamily="18" charset="0"/>
              </a:rPr>
              <a:t>increases the requirements for auditable recordkeeping</a:t>
            </a:r>
          </a:p>
          <a:p>
            <a:pPr marL="342900" lvl="0" indent="-342900">
              <a:lnSpc>
                <a:spcPct val="107000"/>
              </a:lnSpc>
              <a:spcAft>
                <a:spcPts val="800"/>
              </a:spcAft>
              <a:buFont typeface="Symbol" panose="05050102010706020507" pitchFamily="18" charset="2"/>
              <a:buChar char=""/>
            </a:pPr>
            <a:r>
              <a:rPr lang="en-US" sz="1200" dirty="0" smtClean="0">
                <a:latin typeface="Calibri" panose="020F0502020204030204" pitchFamily="34" charset="0"/>
                <a:ea typeface="Calibri" panose="020F0502020204030204" pitchFamily="34" charset="0"/>
                <a:cs typeface="Times New Roman" panose="02020603050405020304" pitchFamily="18" charset="0"/>
              </a:rPr>
              <a:t>has an adverse effect on the University's recovery of indirect (Facilities and Administrative) costs</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5573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Renna</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5117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0" indent="0">
              <a:buFont typeface="+mj-lt"/>
              <a:buNone/>
            </a:pPr>
            <a:r>
              <a:rPr lang="en-US" sz="1200" dirty="0" smtClean="0">
                <a:latin typeface="Calibri" panose="020F0502020204030204" pitchFamily="34" charset="0"/>
                <a:cs typeface="Calibri" panose="020F0502020204030204" pitchFamily="34" charset="0"/>
              </a:rPr>
              <a:t>Craig</a:t>
            </a:r>
            <a:endParaRPr lang="en-US" sz="1200" dirty="0" smtClean="0">
              <a:latin typeface="Calibri" panose="020F0502020204030204" pitchFamily="34" charset="0"/>
              <a:cs typeface="Calibri" panose="020F0502020204030204" pitchFamily="34" charset="0"/>
            </a:endParaRPr>
          </a:p>
          <a:p>
            <a:pPr marL="0" lvl="0" indent="0">
              <a:buFont typeface="+mj-lt"/>
              <a:buNone/>
            </a:pPr>
            <a:endParaRPr lang="en-US" sz="1200" dirty="0" smtClean="0">
              <a:latin typeface="Calibri" panose="020F0502020204030204" pitchFamily="34" charset="0"/>
              <a:cs typeface="Calibri" panose="020F0502020204030204" pitchFamily="34" charset="0"/>
            </a:endParaRPr>
          </a:p>
          <a:p>
            <a:pPr marL="457200" lvl="0" indent="-457200">
              <a:buFont typeface="+mj-lt"/>
              <a:buAutoNum type="arabicPeriod"/>
            </a:pPr>
            <a:r>
              <a:rPr lang="en-US" sz="1200" dirty="0" smtClean="0">
                <a:latin typeface="Calibri" panose="020F0502020204030204" pitchFamily="34" charset="0"/>
                <a:cs typeface="Calibri" panose="020F0502020204030204" pitchFamily="34" charset="0"/>
              </a:rPr>
              <a:t>Select the names of the individuals whose effort includes cost sharing. </a:t>
            </a:r>
            <a:r>
              <a:rPr lang="en-US" sz="1200" dirty="0" smtClean="0">
                <a:solidFill>
                  <a:srgbClr val="FF0000"/>
                </a:solidFill>
                <a:latin typeface="Calibri" panose="020F0502020204030204" pitchFamily="34" charset="0"/>
                <a:cs typeface="Calibri" panose="020F0502020204030204" pitchFamily="34" charset="0"/>
              </a:rPr>
              <a:t>(</a:t>
            </a:r>
            <a:r>
              <a:rPr lang="en-US" sz="1200" dirty="0" err="1" smtClean="0">
                <a:solidFill>
                  <a:srgbClr val="FF0000"/>
                </a:solidFill>
                <a:latin typeface="Calibri" panose="020F0502020204030204" pitchFamily="34" charset="0"/>
                <a:cs typeface="Calibri" panose="020F0502020204030204" pitchFamily="34" charset="0"/>
              </a:rPr>
              <a:t>Dr</a:t>
            </a:r>
            <a:r>
              <a:rPr lang="en-US" sz="1200" dirty="0" smtClean="0">
                <a:solidFill>
                  <a:srgbClr val="FF0000"/>
                </a:solidFill>
                <a:latin typeface="Calibri" panose="020F0502020204030204" pitchFamily="34" charset="0"/>
                <a:cs typeface="Calibri" panose="020F0502020204030204" pitchFamily="34" charset="0"/>
              </a:rPr>
              <a:t> Who)</a:t>
            </a:r>
          </a:p>
          <a:p>
            <a:pPr marL="457200" lvl="0" indent="-457200">
              <a:buFont typeface="+mj-lt"/>
              <a:buAutoNum type="arabicPeriod"/>
            </a:pPr>
            <a:r>
              <a:rPr lang="en-US" sz="1200" dirty="0" smtClean="0">
                <a:latin typeface="Calibri" panose="020F0502020204030204" pitchFamily="34" charset="0"/>
                <a:cs typeface="Calibri" panose="020F0502020204030204" pitchFamily="34" charset="0"/>
              </a:rPr>
              <a:t>Is there anyone on the list who might not have a PAR printed for them? </a:t>
            </a:r>
            <a:r>
              <a:rPr lang="en-US" sz="1200" dirty="0" smtClean="0">
                <a:solidFill>
                  <a:srgbClr val="FF0000"/>
                </a:solidFill>
                <a:latin typeface="Calibri" panose="020F0502020204030204" pitchFamily="34" charset="0"/>
                <a:cs typeface="Calibri" panose="020F0502020204030204" pitchFamily="34" charset="0"/>
              </a:rPr>
              <a:t>(</a:t>
            </a:r>
            <a:r>
              <a:rPr lang="en-US" sz="1200" dirty="0" err="1" smtClean="0">
                <a:solidFill>
                  <a:srgbClr val="FF0000"/>
                </a:solidFill>
                <a:latin typeface="Calibri" panose="020F0502020204030204" pitchFamily="34" charset="0"/>
                <a:cs typeface="Calibri" panose="020F0502020204030204" pitchFamily="34" charset="0"/>
              </a:rPr>
              <a:t>Dr</a:t>
            </a:r>
            <a:r>
              <a:rPr lang="en-US" sz="1200" baseline="0" dirty="0" smtClean="0">
                <a:solidFill>
                  <a:srgbClr val="FF0000"/>
                </a:solidFill>
                <a:latin typeface="Calibri" panose="020F0502020204030204" pitchFamily="34" charset="0"/>
                <a:cs typeface="Calibri" panose="020F0502020204030204" pitchFamily="34" charset="0"/>
              </a:rPr>
              <a:t> Who won’t, </a:t>
            </a:r>
            <a:r>
              <a:rPr lang="en-US" sz="1200" dirty="0" smtClean="0">
                <a:solidFill>
                  <a:srgbClr val="FF0000"/>
                </a:solidFill>
                <a:latin typeface="Calibri" panose="020F0502020204030204" pitchFamily="34" charset="0"/>
                <a:cs typeface="Calibri" panose="020F0502020204030204" pitchFamily="34" charset="0"/>
              </a:rPr>
              <a:t>Prof Peacock might, AND timesheet student)</a:t>
            </a:r>
          </a:p>
          <a:p>
            <a:pPr marL="457200" lvl="0" indent="-457200">
              <a:buFont typeface="+mj-lt"/>
              <a:buAutoNum type="arabicPeriod"/>
            </a:pPr>
            <a:r>
              <a:rPr lang="en-US" sz="1200" dirty="0" smtClean="0">
                <a:solidFill>
                  <a:schemeClr val="tx1"/>
                </a:solidFill>
                <a:latin typeface="Calibri" panose="020F0502020204030204" pitchFamily="34" charset="0"/>
                <a:cs typeface="Calibri" panose="020F0502020204030204" pitchFamily="34" charset="0"/>
              </a:rPr>
              <a:t>What considerations, if any, need to be made for the students and trainees? (UROP vs timesheet)</a:t>
            </a:r>
          </a:p>
          <a:p>
            <a:pPr marL="0" lvl="0" indent="0">
              <a:buFont typeface="+mj-lt"/>
              <a:buNone/>
            </a:pPr>
            <a:endParaRPr lang="en-US" sz="1200" dirty="0" smtClean="0">
              <a:solidFill>
                <a:schemeClr val="tx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929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0" indent="0">
              <a:buFont typeface="+mj-lt"/>
              <a:buNone/>
            </a:pPr>
            <a:r>
              <a:rPr lang="en-US" sz="1200" dirty="0" smtClean="0">
                <a:latin typeface="Calibri" panose="020F0502020204030204" pitchFamily="34" charset="0"/>
                <a:cs typeface="Calibri" panose="020F0502020204030204" pitchFamily="34" charset="0"/>
              </a:rPr>
              <a:t>Craig</a:t>
            </a:r>
            <a:endParaRPr lang="en-US" sz="1200" dirty="0" smtClean="0">
              <a:latin typeface="Calibri" panose="020F0502020204030204" pitchFamily="34" charset="0"/>
              <a:cs typeface="Calibri" panose="020F0502020204030204" pitchFamily="34" charset="0"/>
            </a:endParaRPr>
          </a:p>
          <a:p>
            <a:pPr marL="0" lvl="0" indent="0">
              <a:buFont typeface="+mj-lt"/>
              <a:buNone/>
            </a:pPr>
            <a:endParaRPr lang="en-US" sz="1200" dirty="0" smtClean="0">
              <a:latin typeface="Calibri" panose="020F0502020204030204" pitchFamily="34" charset="0"/>
              <a:cs typeface="Calibri" panose="020F0502020204030204" pitchFamily="34" charset="0"/>
            </a:endParaRPr>
          </a:p>
          <a:p>
            <a:pPr marL="457200" lvl="0" indent="-457200">
              <a:buFont typeface="+mj-lt"/>
              <a:buAutoNum type="arabicPeriod"/>
            </a:pPr>
            <a:r>
              <a:rPr lang="en-US" sz="1200" dirty="0" smtClean="0">
                <a:latin typeface="Calibri" panose="020F0502020204030204" pitchFamily="34" charset="0"/>
                <a:cs typeface="Calibri" panose="020F0502020204030204" pitchFamily="34" charset="0"/>
              </a:rPr>
              <a:t>Circle the names of the individuals whose effort includes cost sharing. </a:t>
            </a:r>
            <a:r>
              <a:rPr lang="en-US" sz="1200" dirty="0" smtClean="0">
                <a:solidFill>
                  <a:srgbClr val="FF0000"/>
                </a:solidFill>
                <a:latin typeface="Calibri" panose="020F0502020204030204" pitchFamily="34" charset="0"/>
                <a:cs typeface="Calibri" panose="020F0502020204030204" pitchFamily="34" charset="0"/>
              </a:rPr>
              <a:t>(</a:t>
            </a:r>
            <a:r>
              <a:rPr lang="en-US" sz="1200" dirty="0" err="1" smtClean="0">
                <a:solidFill>
                  <a:srgbClr val="FF0000"/>
                </a:solidFill>
                <a:latin typeface="Calibri" panose="020F0502020204030204" pitchFamily="34" charset="0"/>
                <a:cs typeface="Calibri" panose="020F0502020204030204" pitchFamily="34" charset="0"/>
              </a:rPr>
              <a:t>Dr</a:t>
            </a:r>
            <a:r>
              <a:rPr lang="en-US" sz="1200" dirty="0" smtClean="0">
                <a:solidFill>
                  <a:srgbClr val="FF0000"/>
                </a:solidFill>
                <a:latin typeface="Calibri" panose="020F0502020204030204" pitchFamily="34" charset="0"/>
                <a:cs typeface="Calibri" panose="020F0502020204030204" pitchFamily="34" charset="0"/>
              </a:rPr>
              <a:t> Who)</a:t>
            </a:r>
          </a:p>
          <a:p>
            <a:pPr marL="457200" lvl="0" indent="-457200">
              <a:buFont typeface="+mj-lt"/>
              <a:buAutoNum type="arabicPeriod"/>
            </a:pPr>
            <a:r>
              <a:rPr lang="en-US" sz="1200" dirty="0" smtClean="0">
                <a:latin typeface="Calibri" panose="020F0502020204030204" pitchFamily="34" charset="0"/>
                <a:cs typeface="Calibri" panose="020F0502020204030204" pitchFamily="34" charset="0"/>
              </a:rPr>
              <a:t>Is there anyone on the list who wouldn’t have a PAR printed for them? </a:t>
            </a:r>
            <a:r>
              <a:rPr lang="en-US" sz="1200" dirty="0" smtClean="0">
                <a:solidFill>
                  <a:srgbClr val="FF0000"/>
                </a:solidFill>
                <a:latin typeface="Calibri" panose="020F0502020204030204" pitchFamily="34" charset="0"/>
                <a:cs typeface="Calibri" panose="020F0502020204030204" pitchFamily="34" charset="0"/>
              </a:rPr>
              <a:t>(</a:t>
            </a:r>
            <a:r>
              <a:rPr lang="en-US" sz="1200" dirty="0" err="1" smtClean="0">
                <a:solidFill>
                  <a:srgbClr val="FF0000"/>
                </a:solidFill>
                <a:latin typeface="Calibri" panose="020F0502020204030204" pitchFamily="34" charset="0"/>
                <a:cs typeface="Calibri" panose="020F0502020204030204" pitchFamily="34" charset="0"/>
              </a:rPr>
              <a:t>Dr</a:t>
            </a:r>
            <a:r>
              <a:rPr lang="en-US" sz="1200" baseline="0" dirty="0" smtClean="0">
                <a:solidFill>
                  <a:srgbClr val="FF0000"/>
                </a:solidFill>
                <a:latin typeface="Calibri" panose="020F0502020204030204" pitchFamily="34" charset="0"/>
                <a:cs typeface="Calibri" panose="020F0502020204030204" pitchFamily="34" charset="0"/>
              </a:rPr>
              <a:t> Who won’t, </a:t>
            </a:r>
            <a:r>
              <a:rPr lang="en-US" sz="1200" dirty="0" smtClean="0">
                <a:solidFill>
                  <a:srgbClr val="FF0000"/>
                </a:solidFill>
                <a:latin typeface="Calibri" panose="020F0502020204030204" pitchFamily="34" charset="0"/>
                <a:cs typeface="Calibri" panose="020F0502020204030204" pitchFamily="34" charset="0"/>
              </a:rPr>
              <a:t>Prof Peacock might, AND timesheet student)</a:t>
            </a:r>
          </a:p>
          <a:p>
            <a:pPr marL="457200" lvl="0" indent="-457200">
              <a:buFont typeface="+mj-lt"/>
              <a:buAutoNum type="arabicPeriod"/>
            </a:pPr>
            <a:r>
              <a:rPr lang="en-US" sz="1200" dirty="0" smtClean="0">
                <a:solidFill>
                  <a:schemeClr val="tx1"/>
                </a:solidFill>
                <a:latin typeface="Calibri" panose="020F0502020204030204" pitchFamily="34" charset="0"/>
                <a:cs typeface="Calibri" panose="020F0502020204030204" pitchFamily="34" charset="0"/>
              </a:rPr>
              <a:t>What considerations, if any, need to be made for the students and trainees? (UROP vs timesheet)</a:t>
            </a:r>
          </a:p>
          <a:p>
            <a:pPr marL="0" lvl="0" indent="0">
              <a:buFont typeface="+mj-lt"/>
              <a:buNone/>
            </a:pPr>
            <a:endParaRPr lang="en-US" sz="1200" dirty="0" smtClean="0">
              <a:solidFill>
                <a:schemeClr val="tx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87106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Craig</a:t>
            </a:r>
            <a:endParaRPr kumimoji="0" lang="en-US" altLang="en-US" sz="11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How can you ensure that you capture that cost share rather than waiting for the PAR? Set up a cost share account to allocate the salary for Grant D would make it easier for tracking. Keep records of the commitments. </a:t>
            </a:r>
            <a:endParaRPr kumimoji="0" lang="en-US" altLang="en-U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What if they ONLY had effort on Grant D (and it was voluntary committed cost share), no PAR would print, Then you would get in touch with Effort to get a manual PAR</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21917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100" dirty="0" smtClean="0">
                <a:solidFill>
                  <a:srgbClr val="FF0000"/>
                </a:solidFill>
                <a:latin typeface="Calibri" panose="020F0502020204030204" pitchFamily="34" charset="0"/>
                <a:cs typeface="Calibri" panose="020F0502020204030204" pitchFamily="34" charset="0"/>
              </a:rPr>
              <a:t>Craig</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100" dirty="0" smtClean="0">
              <a:solidFill>
                <a:srgbClr val="FF00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100" dirty="0" smtClean="0">
                <a:solidFill>
                  <a:srgbClr val="FF0000"/>
                </a:solidFill>
                <a:latin typeface="Calibri" panose="020F0502020204030204" pitchFamily="34" charset="0"/>
                <a:cs typeface="Calibri" panose="020F0502020204030204" pitchFamily="34" charset="0"/>
              </a:rPr>
              <a:t>Grant D won’t appear on the PAR, it would need to be added in under cost share. Would a cost share account have caught this on the PAR?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How can you ensure that you capture that cost share rather than waiting for the PAR? Set up a cost share account to allocate the salary for Grant D would make it easier for tracking. Keep records of the commitments. </a:t>
            </a:r>
            <a:endParaRPr kumimoji="0" lang="en-US" altLang="en-U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What if they ONLY had effort on Grant D (and it was voluntary committed cost share), no PAR would print, Then you would get in touch with Effort to get a manual PAR</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0764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cs typeface="Calibri" panose="020F0502020204030204" pitchFamily="34" charset="0"/>
              </a:rPr>
              <a:t>Anne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cs typeface="Calibri" panose="020F0502020204030204" pitchFamily="34" charset="0"/>
              </a:rPr>
              <a:t>Certification must be done by someone with suitable means of verification (best practice is the individual expending the effort) but if not possible (e.g. they left the university) then it can be done by their supervisor for example</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1705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Anne</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Answer:</a:t>
            </a:r>
          </a:p>
          <a:p>
            <a:r>
              <a:rPr lang="en-US" dirty="0" smtClean="0">
                <a:latin typeface="Calibri" panose="020F0502020204030204" pitchFamily="34" charset="0"/>
                <a:cs typeface="Calibri" panose="020F0502020204030204" pitchFamily="34" charset="0"/>
              </a:rPr>
              <a:t>Looking at the 2 examples check their PAR type (student, professional, or non pro) and whether they are marked as faculty on the PAR.</a:t>
            </a:r>
          </a:p>
          <a:p>
            <a:r>
              <a:rPr lang="en-US" dirty="0" smtClean="0">
                <a:latin typeface="Calibri" panose="020F0502020204030204" pitchFamily="34" charset="0"/>
                <a:cs typeface="Calibri" panose="020F0502020204030204" pitchFamily="34" charset="0"/>
              </a:rPr>
              <a:t>For anyone other than faculty - supervisor can sign, needs to check the box.</a:t>
            </a:r>
          </a:p>
          <a:p>
            <a:r>
              <a:rPr lang="en-US" dirty="0" smtClean="0">
                <a:latin typeface="Calibri" panose="020F0502020204030204" pitchFamily="34" charset="0"/>
                <a:cs typeface="Calibri" panose="020F0502020204030204" pitchFamily="34" charset="0"/>
              </a:rPr>
              <a:t>For the faculty: </a:t>
            </a:r>
          </a:p>
          <a:p>
            <a:r>
              <a:rPr lang="en-US" dirty="0" smtClean="0">
                <a:latin typeface="Calibri" panose="020F0502020204030204" pitchFamily="34" charset="0"/>
                <a:cs typeface="Calibri" panose="020F0502020204030204" pitchFamily="34" charset="0"/>
              </a:rPr>
              <a:t>a.       Reach out to the Faculty - if you are still in touch with any of them then please email them the PAR and see if they will certify; </a:t>
            </a:r>
          </a:p>
          <a:p>
            <a:r>
              <a:rPr lang="en-US" dirty="0" smtClean="0">
                <a:latin typeface="Calibri" panose="020F0502020204030204" pitchFamily="34" charset="0"/>
                <a:cs typeface="Calibri" panose="020F0502020204030204" pitchFamily="34" charset="0"/>
              </a:rPr>
              <a:t>b.        PI – if the employee is not the PI then the PI may certify (add Faculty termination date and check the PI box)</a:t>
            </a:r>
          </a:p>
          <a:p>
            <a:r>
              <a:rPr lang="en-US" dirty="0" smtClean="0">
                <a:latin typeface="Calibri" panose="020F0502020204030204" pitchFamily="34" charset="0"/>
                <a:cs typeface="Calibri" panose="020F0502020204030204" pitchFamily="34" charset="0"/>
              </a:rPr>
              <a:t>c.       Department Chair – if a and b are not options then the Department Chair needs to sign (add Faculty termination date and check the Supervisor box)</a:t>
            </a:r>
          </a:p>
          <a:p>
            <a:r>
              <a:rPr lang="en-US" dirty="0" smtClean="0">
                <a:latin typeface="Calibri" panose="020F0502020204030204" pitchFamily="34" charset="0"/>
                <a:cs typeface="Calibri" panose="020F0502020204030204" pitchFamily="34" charset="0"/>
              </a:rPr>
              <a:t>d.       After-the-fact knowledge – if a-c are not options then contact Effort to discuss who may be able to verify the work was performed</a:t>
            </a:r>
          </a:p>
          <a:p>
            <a:r>
              <a:rPr lang="en-US" dirty="0" smtClean="0">
                <a:latin typeface="Calibri" panose="020F0502020204030204" pitchFamily="34" charset="0"/>
                <a:cs typeface="Calibri" panose="020F0502020204030204" pitchFamily="34" charset="0"/>
              </a:rPr>
              <a:t> </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5746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Anne</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Answer:</a:t>
            </a:r>
          </a:p>
          <a:p>
            <a:r>
              <a:rPr lang="en-US" dirty="0" smtClean="0">
                <a:latin typeface="Calibri" panose="020F0502020204030204" pitchFamily="34" charset="0"/>
                <a:cs typeface="Calibri" panose="020F0502020204030204" pitchFamily="34" charset="0"/>
              </a:rPr>
              <a:t>Looking at the 2 examples check their PAR type (student, professional, or non pro) and whether they are marked as faculty on the PAR.</a:t>
            </a:r>
          </a:p>
          <a:p>
            <a:r>
              <a:rPr lang="en-US" dirty="0" smtClean="0">
                <a:latin typeface="Calibri" panose="020F0502020204030204" pitchFamily="34" charset="0"/>
                <a:cs typeface="Calibri" panose="020F0502020204030204" pitchFamily="34" charset="0"/>
              </a:rPr>
              <a:t>For anyone other than faculty - supervisor can sign, needs to check the box.</a:t>
            </a:r>
          </a:p>
          <a:p>
            <a:r>
              <a:rPr lang="en-US" dirty="0" smtClean="0">
                <a:latin typeface="Calibri" panose="020F0502020204030204" pitchFamily="34" charset="0"/>
                <a:cs typeface="Calibri" panose="020F0502020204030204" pitchFamily="34" charset="0"/>
              </a:rPr>
              <a:t>For the faculty: </a:t>
            </a:r>
          </a:p>
          <a:p>
            <a:r>
              <a:rPr lang="en-US" dirty="0" smtClean="0">
                <a:latin typeface="Calibri" panose="020F0502020204030204" pitchFamily="34" charset="0"/>
                <a:cs typeface="Calibri" panose="020F0502020204030204" pitchFamily="34" charset="0"/>
              </a:rPr>
              <a:t>a.       Reach out to the Faculty - if you are still in touch with any of them then please email them the PAR and see if they will certify; </a:t>
            </a:r>
          </a:p>
          <a:p>
            <a:r>
              <a:rPr lang="en-US" dirty="0" smtClean="0">
                <a:latin typeface="Calibri" panose="020F0502020204030204" pitchFamily="34" charset="0"/>
                <a:cs typeface="Calibri" panose="020F0502020204030204" pitchFamily="34" charset="0"/>
              </a:rPr>
              <a:t>b.        PI – if the employee is not the PI then the PI may certify (add Faculty termination date and check the PI box)</a:t>
            </a:r>
          </a:p>
          <a:p>
            <a:r>
              <a:rPr lang="en-US" dirty="0" smtClean="0">
                <a:latin typeface="Calibri" panose="020F0502020204030204" pitchFamily="34" charset="0"/>
                <a:cs typeface="Calibri" panose="020F0502020204030204" pitchFamily="34" charset="0"/>
              </a:rPr>
              <a:t>c.       Department Chair – if a and b are not options then the Department Chair needs to sign (add Faculty termination date and check the Supervisor box)</a:t>
            </a:r>
          </a:p>
          <a:p>
            <a:r>
              <a:rPr lang="en-US" dirty="0" smtClean="0">
                <a:latin typeface="Calibri" panose="020F0502020204030204" pitchFamily="34" charset="0"/>
                <a:cs typeface="Calibri" panose="020F0502020204030204" pitchFamily="34" charset="0"/>
              </a:rPr>
              <a:t>d.       After-the-fact knowledge – if a-c are not options then contact Effort to discuss who may be able to verify the work was performed</a:t>
            </a:r>
          </a:p>
          <a:p>
            <a:r>
              <a:rPr lang="en-US" dirty="0" smtClean="0">
                <a:latin typeface="Calibri" panose="020F0502020204030204" pitchFamily="34" charset="0"/>
                <a:cs typeface="Calibri" panose="020F0502020204030204" pitchFamily="34" charset="0"/>
              </a:rPr>
              <a:t> </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9642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algn="l"/>
            <a:r>
              <a:rPr lang="en-US" dirty="0" smtClean="0">
                <a:latin typeface="Calibri" panose="020F0502020204030204" pitchFamily="34" charset="0"/>
                <a:cs typeface="Calibri" panose="020F0502020204030204" pitchFamily="34" charset="0"/>
              </a:rPr>
              <a:t>Anne</a:t>
            </a:r>
          </a:p>
          <a:p>
            <a:pPr algn="l"/>
            <a:endParaRPr lang="en-US" dirty="0" smtClean="0">
              <a:latin typeface="Calibri" panose="020F0502020204030204" pitchFamily="34" charset="0"/>
              <a:cs typeface="Calibri" panose="020F0502020204030204" pitchFamily="34" charset="0"/>
            </a:endParaRPr>
          </a:p>
          <a:p>
            <a:pPr algn="l"/>
            <a:r>
              <a:rPr lang="en-US" dirty="0" smtClean="0">
                <a:latin typeface="Calibri" panose="020F0502020204030204" pitchFamily="34" charset="0"/>
                <a:cs typeface="Calibri" panose="020F0502020204030204" pitchFamily="34" charset="0"/>
              </a:rPr>
              <a:t>Answer:</a:t>
            </a:r>
          </a:p>
          <a:p>
            <a:pPr algn="l"/>
            <a:r>
              <a:rPr lang="en-US" dirty="0" smtClean="0">
                <a:latin typeface="Calibri" panose="020F0502020204030204" pitchFamily="34" charset="0"/>
                <a:cs typeface="Calibri" panose="020F0502020204030204" pitchFamily="34" charset="0"/>
              </a:rPr>
              <a:t>Who else can sign - make note of why they didn't sign on PAR.</a:t>
            </a:r>
          </a:p>
          <a:p>
            <a:pPr algn="l"/>
            <a:r>
              <a:rPr lang="en-US" dirty="0" smtClean="0">
                <a:latin typeface="Calibri" panose="020F0502020204030204" pitchFamily="34" charset="0"/>
                <a:cs typeface="Calibri" panose="020F0502020204030204" pitchFamily="34" charset="0"/>
              </a:rPr>
              <a:t>Compliance timing issue.</a:t>
            </a:r>
          </a:p>
          <a:p>
            <a:pPr algn="l"/>
            <a:endParaRPr lang="en-US" dirty="0" smtClean="0">
              <a:latin typeface="Calibri" panose="020F0502020204030204" pitchFamily="34" charset="0"/>
              <a:cs typeface="Calibri" panose="020F0502020204030204" pitchFamily="34" charset="0"/>
            </a:endParaRPr>
          </a:p>
          <a:p>
            <a:pPr algn="l"/>
            <a:r>
              <a:rPr lang="en-US" dirty="0" smtClean="0">
                <a:latin typeface="Calibri" panose="020F0502020204030204" pitchFamily="34" charset="0"/>
                <a:cs typeface="Calibri" panose="020F0502020204030204" pitchFamily="34" charset="0"/>
              </a:rPr>
              <a:t>Where are we in certification period, do you have time to wait for the person to respond, or are you days away from deadline - plan B. </a:t>
            </a:r>
          </a:p>
          <a:p>
            <a:pPr algn="l"/>
            <a:endParaRPr lang="en-US" dirty="0" smtClean="0">
              <a:latin typeface="Calibri" panose="020F0502020204030204" pitchFamily="34" charset="0"/>
              <a:cs typeface="Calibri" panose="020F0502020204030204" pitchFamily="34" charset="0"/>
            </a:endParaRPr>
          </a:p>
          <a:p>
            <a:pPr lvl="0" algn="l">
              <a:spcBef>
                <a:spcPts val="0"/>
              </a:spcBef>
              <a:buNone/>
            </a:pPr>
            <a:r>
              <a:rPr lang="en-US" dirty="0" smtClean="0"/>
              <a:t>ANSWERS we’ve received for</a:t>
            </a:r>
            <a:r>
              <a:rPr lang="en-US" baseline="0" dirty="0" smtClean="0"/>
              <a:t> this question=</a:t>
            </a:r>
          </a:p>
          <a:p>
            <a:pPr lvl="0" algn="l">
              <a:spcBef>
                <a:spcPts val="0"/>
              </a:spcBef>
              <a:buNone/>
            </a:pPr>
            <a:r>
              <a:rPr lang="en-US" baseline="0" dirty="0" smtClean="0"/>
              <a:t>-stand outside of meetings to get signatures</a:t>
            </a:r>
          </a:p>
          <a:p>
            <a:pPr lvl="0" algn="l">
              <a:spcBef>
                <a:spcPts val="0"/>
              </a:spcBef>
              <a:buNone/>
            </a:pPr>
            <a:r>
              <a:rPr lang="en-US" baseline="0" dirty="0" smtClean="0"/>
              <a:t>-give an earlier deadline and say that if they aren’t returned to you by that date then they have to return them to PAFO themselves </a:t>
            </a:r>
          </a:p>
          <a:p>
            <a:pPr lvl="0" algn="l">
              <a:spcBef>
                <a:spcPts val="0"/>
              </a:spcBef>
              <a:buNone/>
            </a:pPr>
            <a:r>
              <a:rPr lang="en-US" baseline="0" dirty="0" smtClean="0"/>
              <a:t>-tell people if they don’t turn them in they can’t spend on the research account</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0949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Craig</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29504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Craig</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Answer: </a:t>
            </a:r>
          </a:p>
          <a:p>
            <a:r>
              <a:rPr lang="en-US" dirty="0" smtClean="0">
                <a:latin typeface="Calibri" panose="020F0502020204030204" pitchFamily="34" charset="0"/>
                <a:cs typeface="Calibri" panose="020F0502020204030204" pitchFamily="34" charset="0"/>
              </a:rPr>
              <a:t>Check the dates on the PAR</a:t>
            </a:r>
          </a:p>
          <a:p>
            <a:r>
              <a:rPr lang="en-US" dirty="0" smtClean="0">
                <a:latin typeface="Calibri" panose="020F0502020204030204" pitchFamily="34" charset="0"/>
                <a:cs typeface="Calibri" panose="020F0502020204030204" pitchFamily="34" charset="0"/>
              </a:rPr>
              <a:t>And check the dates on the PA15. Did Linda work during the period of performance?</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Yes, she was paid from the sponsored account Jan to April and worked 100% on the Grant.</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The supervisor signed and returned the PAR.</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5726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Craig</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Answer: </a:t>
            </a:r>
          </a:p>
          <a:p>
            <a:r>
              <a:rPr lang="en-US" dirty="0" smtClean="0">
                <a:latin typeface="Calibri" panose="020F0502020204030204" pitchFamily="34" charset="0"/>
                <a:cs typeface="Calibri" panose="020F0502020204030204" pitchFamily="34" charset="0"/>
              </a:rPr>
              <a:t>Check the dates on the PAR</a:t>
            </a:r>
          </a:p>
          <a:p>
            <a:r>
              <a:rPr lang="en-US" dirty="0" smtClean="0">
                <a:latin typeface="Calibri" panose="020F0502020204030204" pitchFamily="34" charset="0"/>
                <a:cs typeface="Calibri" panose="020F0502020204030204" pitchFamily="34" charset="0"/>
              </a:rPr>
              <a:t>And check the dates on the PA15. Did Linda work during the period of performance?</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Yes, she was paid from the sponsored account Jan to April and worked 100% on the Grant.</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The supervisor signed and returned the PAR.</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9565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Craig</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Answer: </a:t>
            </a:r>
          </a:p>
          <a:p>
            <a:r>
              <a:rPr lang="en-US" dirty="0" smtClean="0">
                <a:latin typeface="Calibri" panose="020F0502020204030204" pitchFamily="34" charset="0"/>
                <a:cs typeface="Calibri" panose="020F0502020204030204" pitchFamily="34" charset="0"/>
              </a:rPr>
              <a:t>Check the dates on the PAR</a:t>
            </a:r>
          </a:p>
          <a:p>
            <a:r>
              <a:rPr lang="en-US" dirty="0" smtClean="0">
                <a:latin typeface="Calibri" panose="020F0502020204030204" pitchFamily="34" charset="0"/>
                <a:cs typeface="Calibri" panose="020F0502020204030204" pitchFamily="34" charset="0"/>
              </a:rPr>
              <a:t>And check the dates on the PA15. Did Linda work during the period of performance?</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Yes, she was paid from the sponsored account Jan to April and worked 100% on the Grant.</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The supervisor signed and returned the PAR.</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868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dirty="0" smtClean="0"/>
              <a:t>Craig</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0491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dirty="0" smtClean="0"/>
              <a:t>Craig</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84110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Craig</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It's a Policy that affects everyone, so we are all responsible, it's in all of our best interest to be compliant</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In this case, two departments signed it (neither could see 100% of her salary in their reports) - working with the available data in their reports</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8689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Craig</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It's a Policy that affects everyone, so we are all responsible, it's in all of our best interest to be compliant</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In this case, two departments signed it (neither could see 100% of her salary in their reports) - working with the available data in their reports</a:t>
            </a:r>
            <a:endParaRPr lang="en-US" dirty="0" smtClean="0"/>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5395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dirty="0" smtClean="0"/>
              <a:t>Anne</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8430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Anne</a:t>
            </a:r>
          </a:p>
          <a:p>
            <a:endParaRPr lang="en-US" dirty="0" smtClean="0"/>
          </a:p>
          <a:p>
            <a:r>
              <a:rPr lang="en-US" dirty="0" smtClean="0"/>
              <a:t>Incidental</a:t>
            </a:r>
            <a:r>
              <a:rPr lang="en-US" baseline="0" dirty="0" smtClean="0"/>
              <a:t> wage types – based on policies and regulations</a:t>
            </a:r>
          </a:p>
          <a:p>
            <a:r>
              <a:rPr lang="en-US" baseline="0" dirty="0" smtClean="0"/>
              <a:t>Departments are responsible for determining wage type</a:t>
            </a:r>
          </a:p>
          <a:p>
            <a:r>
              <a:rPr lang="en-US" baseline="0" dirty="0" smtClean="0"/>
              <a:t>How are you all determining the right wage type? What happens if you do a salary adjustment to fix it?</a:t>
            </a:r>
          </a:p>
          <a:p>
            <a:r>
              <a:rPr lang="en-US" baseline="0" dirty="0" smtClean="0"/>
              <a:t>PARs are printed from SAP -  Percent of salary charged is printed on PAR (system-generated)</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0599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sz="1200" dirty="0" smtClean="0">
                <a:latin typeface="Calibri" panose="020F0502020204030204" pitchFamily="34" charset="0"/>
                <a:cs typeface="Calibri" panose="020F0502020204030204" pitchFamily="34" charset="0"/>
              </a:rPr>
              <a:t>Anne</a:t>
            </a:r>
          </a:p>
          <a:p>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What key information do you look at on the PAR?</a:t>
            </a:r>
          </a:p>
          <a:p>
            <a:r>
              <a:rPr lang="en-US" sz="1200" i="1" dirty="0" smtClean="0">
                <a:latin typeface="Calibri" panose="020F0502020204030204" pitchFamily="34" charset="0"/>
                <a:cs typeface="Calibri" panose="020F0502020204030204" pitchFamily="34" charset="0"/>
              </a:rPr>
              <a:t> --Ok so one says Student and one says Non Prof. </a:t>
            </a:r>
          </a:p>
          <a:p>
            <a:r>
              <a:rPr lang="en-US" sz="1200" i="1" dirty="0" smtClean="0">
                <a:latin typeface="Calibri" panose="020F0502020204030204" pitchFamily="34" charset="0"/>
                <a:cs typeface="Calibri" panose="020F0502020204030204" pitchFamily="34" charset="0"/>
              </a:rPr>
              <a:t>How did this happen?</a:t>
            </a:r>
            <a:endParaRPr lang="en-US" sz="1200" dirty="0" smtClean="0">
              <a:latin typeface="Calibri" panose="020F0502020204030204" pitchFamily="34" charset="0"/>
              <a:cs typeface="Calibri" panose="020F0502020204030204" pitchFamily="34" charset="0"/>
            </a:endParaRPr>
          </a:p>
          <a:p>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Show of hands…</a:t>
            </a:r>
          </a:p>
          <a:p>
            <a:r>
              <a:rPr lang="en-US" sz="1200" dirty="0" smtClean="0">
                <a:latin typeface="Calibri" panose="020F0502020204030204" pitchFamily="34" charset="0"/>
                <a:cs typeface="Calibri" panose="020F0502020204030204" pitchFamily="34" charset="0"/>
              </a:rPr>
              <a:t>Who would have the student PAR signed? </a:t>
            </a:r>
          </a:p>
          <a:p>
            <a:r>
              <a:rPr lang="en-US" sz="1200" dirty="0" smtClean="0">
                <a:latin typeface="Calibri" panose="020F0502020204030204" pitchFamily="34" charset="0"/>
                <a:cs typeface="Calibri" panose="020F0502020204030204" pitchFamily="34" charset="0"/>
              </a:rPr>
              <a:t>Who would have the prof PAR signed? </a:t>
            </a:r>
          </a:p>
          <a:p>
            <a:r>
              <a:rPr lang="en-US" sz="1200" dirty="0" smtClean="0">
                <a:latin typeface="Calibri" panose="020F0502020204030204" pitchFamily="34" charset="0"/>
                <a:cs typeface="Calibri" panose="020F0502020204030204" pitchFamily="34" charset="0"/>
              </a:rPr>
              <a:t>Who would have both signed?</a:t>
            </a:r>
          </a:p>
          <a:p>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ANSWER:</a:t>
            </a:r>
          </a:p>
          <a:p>
            <a:r>
              <a:rPr lang="en-US" dirty="0" smtClean="0">
                <a:latin typeface="Calibri" panose="020F0502020204030204" pitchFamily="34" charset="0"/>
                <a:cs typeface="Calibri" panose="020F0502020204030204" pitchFamily="34" charset="0"/>
              </a:rPr>
              <a:t>It depends, but most of the time sign both because the system generated it and it needs to be signed. </a:t>
            </a:r>
          </a:p>
          <a:p>
            <a:r>
              <a:rPr lang="en-US" dirty="0" smtClean="0">
                <a:latin typeface="Calibri" panose="020F0502020204030204" pitchFamily="34" charset="0"/>
                <a:cs typeface="Calibri" panose="020F0502020204030204" pitchFamily="34" charset="0"/>
              </a:rPr>
              <a:t>In both of those cases, they signed both.</a:t>
            </a:r>
          </a:p>
          <a:p>
            <a:r>
              <a:rPr lang="en-US" dirty="0" smtClean="0">
                <a:latin typeface="Calibri" panose="020F0502020204030204" pitchFamily="34" charset="0"/>
                <a:cs typeface="Calibri" panose="020F0502020204030204" pitchFamily="34" charset="0"/>
              </a:rPr>
              <a:t>The reason SAP creates 2 is because the person was set up as a student years ago, and when they get set up as non prof SAP still has the data of them being a student </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96248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sz="1200" dirty="0" smtClean="0">
                <a:latin typeface="Calibri" panose="020F0502020204030204" pitchFamily="34" charset="0"/>
                <a:cs typeface="Calibri" panose="020F0502020204030204" pitchFamily="34" charset="0"/>
              </a:rPr>
              <a:t>Anne</a:t>
            </a:r>
          </a:p>
          <a:p>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What key information do you look at on the PAR?</a:t>
            </a:r>
          </a:p>
          <a:p>
            <a:r>
              <a:rPr lang="en-US" sz="1200" i="1" dirty="0" smtClean="0">
                <a:latin typeface="Calibri" panose="020F0502020204030204" pitchFamily="34" charset="0"/>
                <a:cs typeface="Calibri" panose="020F0502020204030204" pitchFamily="34" charset="0"/>
              </a:rPr>
              <a:t> --Ok so one says Student and one says Non Prof. </a:t>
            </a:r>
          </a:p>
          <a:p>
            <a:r>
              <a:rPr lang="en-US" sz="1200" i="1" dirty="0" smtClean="0">
                <a:latin typeface="Calibri" panose="020F0502020204030204" pitchFamily="34" charset="0"/>
                <a:cs typeface="Calibri" panose="020F0502020204030204" pitchFamily="34" charset="0"/>
              </a:rPr>
              <a:t>How did this happen?</a:t>
            </a:r>
            <a:endParaRPr lang="en-US" sz="1200" dirty="0" smtClean="0">
              <a:latin typeface="Calibri" panose="020F0502020204030204" pitchFamily="34" charset="0"/>
              <a:cs typeface="Calibri" panose="020F0502020204030204" pitchFamily="34" charset="0"/>
            </a:endParaRPr>
          </a:p>
          <a:p>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Show of hands…</a:t>
            </a:r>
          </a:p>
          <a:p>
            <a:r>
              <a:rPr lang="en-US" sz="1200" dirty="0" smtClean="0">
                <a:latin typeface="Calibri" panose="020F0502020204030204" pitchFamily="34" charset="0"/>
                <a:cs typeface="Calibri" panose="020F0502020204030204" pitchFamily="34" charset="0"/>
              </a:rPr>
              <a:t>Who would have the student PAR signed? </a:t>
            </a:r>
          </a:p>
          <a:p>
            <a:r>
              <a:rPr lang="en-US" sz="1200" dirty="0" smtClean="0">
                <a:latin typeface="Calibri" panose="020F0502020204030204" pitchFamily="34" charset="0"/>
                <a:cs typeface="Calibri" panose="020F0502020204030204" pitchFamily="34" charset="0"/>
              </a:rPr>
              <a:t>Who would have the prof PAR signed? </a:t>
            </a:r>
          </a:p>
          <a:p>
            <a:r>
              <a:rPr lang="en-US" sz="1200" dirty="0" smtClean="0">
                <a:latin typeface="Calibri" panose="020F0502020204030204" pitchFamily="34" charset="0"/>
                <a:cs typeface="Calibri" panose="020F0502020204030204" pitchFamily="34" charset="0"/>
              </a:rPr>
              <a:t>Who would have both signed?</a:t>
            </a:r>
          </a:p>
          <a:p>
            <a:endParaRPr lang="en-US" sz="1200" dirty="0" smtClean="0">
              <a:latin typeface="Calibri" panose="020F0502020204030204" pitchFamily="34" charset="0"/>
              <a:cs typeface="Calibri" panose="020F0502020204030204" pitchFamily="34" charset="0"/>
            </a:endParaRPr>
          </a:p>
          <a:p>
            <a:r>
              <a:rPr lang="en-US" sz="1200" dirty="0" smtClean="0">
                <a:latin typeface="Calibri" panose="020F0502020204030204" pitchFamily="34" charset="0"/>
                <a:cs typeface="Calibri" panose="020F0502020204030204" pitchFamily="34" charset="0"/>
              </a:rPr>
              <a:t>ANSWER:</a:t>
            </a:r>
          </a:p>
          <a:p>
            <a:r>
              <a:rPr lang="en-US" dirty="0" smtClean="0">
                <a:latin typeface="Calibri" panose="020F0502020204030204" pitchFamily="34" charset="0"/>
                <a:cs typeface="Calibri" panose="020F0502020204030204" pitchFamily="34" charset="0"/>
              </a:rPr>
              <a:t>It depends, but most of the time sign both because the system generated it and it needs to be signed. </a:t>
            </a:r>
          </a:p>
          <a:p>
            <a:r>
              <a:rPr lang="en-US" dirty="0" smtClean="0">
                <a:latin typeface="Calibri" panose="020F0502020204030204" pitchFamily="34" charset="0"/>
                <a:cs typeface="Calibri" panose="020F0502020204030204" pitchFamily="34" charset="0"/>
              </a:rPr>
              <a:t>In both of those cases, they signed both.</a:t>
            </a:r>
          </a:p>
          <a:p>
            <a:r>
              <a:rPr lang="en-US" dirty="0" smtClean="0">
                <a:latin typeface="Calibri" panose="020F0502020204030204" pitchFamily="34" charset="0"/>
                <a:cs typeface="Calibri" panose="020F0502020204030204" pitchFamily="34" charset="0"/>
              </a:rPr>
              <a:t>The reason SAP creates 2 is because the person was set up as a student years ago, and when they get set up as non prof SAP still has the data of them being a student </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34980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Anne</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Answer: </a:t>
            </a:r>
          </a:p>
          <a:p>
            <a:r>
              <a:rPr lang="en-US" dirty="0" smtClean="0">
                <a:latin typeface="Calibri" panose="020F0502020204030204" pitchFamily="34" charset="0"/>
                <a:cs typeface="Calibri" panose="020F0502020204030204" pitchFamily="34" charset="0"/>
              </a:rPr>
              <a:t>Check the employee group and wage type, they might not need a PAR - for example students using timesheets don't need PARs because timesheets act as the certification of effort</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In these cases the wage type was not PAR eligible, so they didn't a PAR generated</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5149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r>
              <a:rPr lang="en-US" dirty="0" smtClean="0">
                <a:latin typeface="Calibri" panose="020F0502020204030204" pitchFamily="34" charset="0"/>
                <a:cs typeface="Calibri" panose="020F0502020204030204" pitchFamily="34" charset="0"/>
              </a:rPr>
              <a:t>Anne</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Answer: </a:t>
            </a:r>
          </a:p>
          <a:p>
            <a:r>
              <a:rPr lang="en-US" dirty="0" smtClean="0">
                <a:latin typeface="Calibri" panose="020F0502020204030204" pitchFamily="34" charset="0"/>
                <a:cs typeface="Calibri" panose="020F0502020204030204" pitchFamily="34" charset="0"/>
              </a:rPr>
              <a:t>Check the employee group and wage type, they might not need a PAR - for example students using timesheets don't need PARs because timesheets act as the certification of effort</a:t>
            </a:r>
          </a:p>
          <a:p>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In these cases the wage type was not PAR eligible, so they didn't a PAR generated</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1088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dirty="0" smtClean="0"/>
              <a:t>Anne</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96546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Shelly</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74313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marL="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smtClean="0">
                <a:latin typeface="Calibri" panose="020F0502020204030204" pitchFamily="34" charset="0"/>
                <a:cs typeface="Calibri" panose="020F0502020204030204" pitchFamily="34" charset="0"/>
              </a:rPr>
              <a:t>Shelly</a:t>
            </a:r>
          </a:p>
          <a:p>
            <a:pPr marL="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dirty="0" smtClean="0">
              <a:latin typeface="Calibri" panose="020F0502020204030204" pitchFamily="34" charset="0"/>
              <a:cs typeface="Calibri" panose="020F0502020204030204" pitchFamily="34" charset="0"/>
            </a:endParaRPr>
          </a:p>
          <a:p>
            <a:pPr marL="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smtClean="0">
                <a:latin typeface="Calibri" panose="020F0502020204030204" pitchFamily="34" charset="0"/>
                <a:cs typeface="Calibri" panose="020F0502020204030204" pitchFamily="34" charset="0"/>
              </a:rPr>
              <a:t>During the course of a sponsored project budget period, an individual’s level of effort may vary. This is acceptable, as long as they fulfill the overall commitment for the entire budget period. </a:t>
            </a:r>
          </a:p>
          <a:p>
            <a:pPr marL="0" lvl="2" indent="0">
              <a:buFont typeface="Arial" panose="020B0604020202020204" pitchFamily="34" charset="0"/>
              <a:buNone/>
            </a:pPr>
            <a:endParaRPr lang="en-US" sz="1100" dirty="0" smtClean="0">
              <a:latin typeface="Calibri" panose="020F0502020204030204" pitchFamily="34" charset="0"/>
              <a:cs typeface="Calibri" panose="020F0502020204030204" pitchFamily="34" charset="0"/>
            </a:endParaRPr>
          </a:p>
          <a:p>
            <a:pPr marL="0" lvl="2" indent="0">
              <a:buFont typeface="Arial" panose="020B0604020202020204" pitchFamily="34" charset="0"/>
              <a:buNone/>
            </a:pPr>
            <a:r>
              <a:rPr lang="en-US" sz="1100" dirty="0" smtClean="0">
                <a:latin typeface="Calibri" panose="020F0502020204030204" pitchFamily="34" charset="0"/>
                <a:cs typeface="Calibri" panose="020F0502020204030204" pitchFamily="34" charset="0"/>
              </a:rPr>
              <a:t>EXAMPLE</a:t>
            </a:r>
          </a:p>
          <a:p>
            <a:pPr marL="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smtClean="0">
                <a:latin typeface="Calibri" panose="020F0502020204030204" pitchFamily="34" charset="0"/>
                <a:cs typeface="Calibri" panose="020F0502020204030204" pitchFamily="34" charset="0"/>
              </a:rPr>
              <a:t>If the PI has committed 30% of</a:t>
            </a:r>
            <a:r>
              <a:rPr lang="en-US" sz="1100" baseline="0" dirty="0" smtClean="0">
                <a:latin typeface="Calibri" panose="020F0502020204030204" pitchFamily="34" charset="0"/>
                <a:cs typeface="Calibri" panose="020F0502020204030204" pitchFamily="34" charset="0"/>
              </a:rPr>
              <a:t> their effort to a project </a:t>
            </a:r>
            <a:r>
              <a:rPr lang="en-US" sz="1100" dirty="0" smtClean="0">
                <a:latin typeface="Calibri" panose="020F0502020204030204" pitchFamily="34" charset="0"/>
                <a:cs typeface="Calibri" panose="020F0502020204030204" pitchFamily="34" charset="0"/>
              </a:rPr>
              <a:t>during a calendar year budget period, one way they could fulfill that commitment is by expending: </a:t>
            </a:r>
          </a:p>
          <a:p>
            <a:pPr marL="285750" lvl="2" indent="-285750">
              <a:buFont typeface="Arial" panose="020B0604020202020204" pitchFamily="34" charset="0"/>
              <a:buChar char="•"/>
            </a:pPr>
            <a:r>
              <a:rPr lang="en-US" sz="1100" dirty="0" smtClean="0">
                <a:latin typeface="Calibri" panose="020F0502020204030204" pitchFamily="34" charset="0"/>
                <a:cs typeface="Calibri" panose="020F0502020204030204" pitchFamily="34" charset="0"/>
              </a:rPr>
              <a:t>40% effort during the first six months of the year, and 20% during the last six months</a:t>
            </a:r>
          </a:p>
          <a:p>
            <a:pPr marL="0" lvl="2" indent="0">
              <a:buFont typeface="Arial" panose="020B0604020202020204" pitchFamily="34" charset="0"/>
              <a:buNone/>
            </a:pPr>
            <a:endParaRPr lang="en-US" sz="1100" dirty="0" smtClean="0">
              <a:latin typeface="Calibri" panose="020F0502020204030204" pitchFamily="34" charset="0"/>
              <a:cs typeface="Calibri" panose="020F0502020204030204" pitchFamily="34" charset="0"/>
            </a:endParaRPr>
          </a:p>
          <a:p>
            <a:pPr marL="0" lvl="2" indent="0">
              <a:buFont typeface="Arial" panose="020B0604020202020204" pitchFamily="34" charset="0"/>
              <a:buNone/>
            </a:pPr>
            <a:r>
              <a:rPr lang="en-US" sz="1100" dirty="0" smtClean="0">
                <a:latin typeface="Calibri" panose="020F0502020204030204" pitchFamily="34" charset="0"/>
                <a:cs typeface="Calibri" panose="020F0502020204030204" pitchFamily="34" charset="0"/>
              </a:rPr>
              <a:t>They must charge salary and certify effort in a manner that is consistent with how they actually devote effort to the project. In the example above, where they work 40% in the first six months and 20% in the last six months - a perfectly acceptable way to fulfill the commitment - it would not be acceptable to: </a:t>
            </a:r>
          </a:p>
          <a:p>
            <a:pPr marL="285750" lvl="2" indent="-285750">
              <a:buFont typeface="Arial" panose="020B0604020202020204" pitchFamily="34" charset="0"/>
              <a:buChar char="•"/>
            </a:pPr>
            <a:r>
              <a:rPr lang="en-US" sz="1100" dirty="0" smtClean="0">
                <a:latin typeface="Calibri" panose="020F0502020204030204" pitchFamily="34" charset="0"/>
                <a:cs typeface="Calibri" panose="020F0502020204030204" pitchFamily="34" charset="0"/>
              </a:rPr>
              <a:t>Charge salary at a constant 30% rate for the entire budget period, or </a:t>
            </a:r>
          </a:p>
          <a:p>
            <a:pPr marL="285750" lvl="2" indent="-285750">
              <a:buFont typeface="Arial" panose="020B0604020202020204" pitchFamily="34" charset="0"/>
              <a:buChar char="•"/>
            </a:pPr>
            <a:r>
              <a:rPr lang="en-US" sz="1100" dirty="0" smtClean="0">
                <a:latin typeface="Calibri" panose="020F0502020204030204" pitchFamily="34" charset="0"/>
                <a:cs typeface="Calibri" panose="020F0502020204030204" pitchFamily="34" charset="0"/>
              </a:rPr>
              <a:t>Certify effort at a constant 30% rate for both six-month periods of performance.</a:t>
            </a:r>
          </a:p>
          <a:p>
            <a:pPr marL="0" lvl="2" indent="0">
              <a:buFont typeface="Arial" panose="020B0604020202020204" pitchFamily="34" charset="0"/>
              <a:buNone/>
            </a:pPr>
            <a:r>
              <a:rPr lang="en-US" sz="1100" dirty="0" smtClean="0">
                <a:latin typeface="Calibri" panose="020F0502020204030204" pitchFamily="34" charset="0"/>
                <a:cs typeface="Calibri" panose="020F0502020204030204" pitchFamily="34" charset="0"/>
              </a:rPr>
              <a:t>However, short-term fluctuations of two months or less are acceptable. This would be an effort deficit of not more than two months, provided that the catch-up occurs within a comparable period and it all evens out. </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61196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1"/>
            <a:r>
              <a:rPr lang="en-US" sz="1100" dirty="0" smtClean="0">
                <a:latin typeface="Calibri" panose="020F0502020204030204" pitchFamily="34" charset="0"/>
                <a:cs typeface="Calibri" panose="020F0502020204030204" pitchFamily="34" charset="0"/>
              </a:rPr>
              <a:t>Shelly</a:t>
            </a:r>
          </a:p>
          <a:p>
            <a:pPr lvl="1"/>
            <a:endParaRPr lang="en-US" sz="1100" dirty="0" smtClean="0">
              <a:latin typeface="Calibri" panose="020F0502020204030204" pitchFamily="34" charset="0"/>
              <a:cs typeface="Calibri" panose="020F0502020204030204" pitchFamily="34" charset="0"/>
            </a:endParaRPr>
          </a:p>
          <a:p>
            <a:pPr lvl="1"/>
            <a:r>
              <a:rPr lang="en-US" sz="1100" dirty="0" smtClean="0">
                <a:latin typeface="Calibri" panose="020F0502020204030204" pitchFamily="34" charset="0"/>
                <a:cs typeface="Calibri" panose="020F0502020204030204" pitchFamily="34" charset="0"/>
              </a:rPr>
              <a:t>If you reduce your effort, paid or cost-shared, on a federal grant by 25% or more, you must have sponsor approval*. If you reduce your paid effort, you may choose to document cost-sharing so that the total effort does not decrease.</a:t>
            </a:r>
          </a:p>
          <a:p>
            <a:pPr lvl="1"/>
            <a:endParaRPr lang="en-US" sz="1100" dirty="0" smtClean="0">
              <a:latin typeface="Calibri" panose="020F0502020204030204" pitchFamily="34" charset="0"/>
              <a:cs typeface="Calibri" panose="020F0502020204030204" pitchFamily="34" charset="0"/>
            </a:endParaRPr>
          </a:p>
          <a:p>
            <a:pPr lvl="1"/>
            <a:r>
              <a:rPr lang="en-US" sz="1100" dirty="0" smtClean="0">
                <a:latin typeface="Calibri" panose="020F0502020204030204" pitchFamily="34" charset="0"/>
                <a:cs typeface="Calibri" panose="020F0502020204030204" pitchFamily="34" charset="0"/>
              </a:rPr>
              <a:t>If committed effort is 40%, and the PI wants to reduce it to 30%. The drop is 25 percent of their original effort commitment, so it requires prior written approval from the sponsor</a:t>
            </a:r>
          </a:p>
          <a:p>
            <a:pPr lvl="1"/>
            <a:endParaRPr lang="en-US" sz="1100" dirty="0" smtClean="0">
              <a:latin typeface="Calibri" panose="020F0502020204030204" pitchFamily="34" charset="0"/>
              <a:cs typeface="Calibri" panose="020F0502020204030204" pitchFamily="34" charset="0"/>
            </a:endParaRPr>
          </a:p>
          <a:p>
            <a:pPr lvl="1"/>
            <a:r>
              <a:rPr lang="en-US" sz="1100" dirty="0" smtClean="0">
                <a:latin typeface="Calibri" panose="020F0502020204030204" pitchFamily="34" charset="0"/>
                <a:cs typeface="Calibri" panose="020F0502020204030204" pitchFamily="34" charset="0"/>
              </a:rPr>
              <a:t>If receipt of award increases PI total effort commitments to greater than 100%, the PI must revise the level of committed effort requested by communication with the sponsor, reduce effort on other activities or refuse the award </a:t>
            </a:r>
          </a:p>
          <a:p>
            <a:pPr lvl="0">
              <a:spcBef>
                <a:spcPts val="0"/>
              </a:spcBef>
              <a:buNone/>
            </a:pP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6487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dirty="0" smtClean="0"/>
              <a:t>Shelly</a:t>
            </a:r>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00152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mj-lt"/>
              <a:buNone/>
            </a:pPr>
            <a:r>
              <a:rPr lang="en-US" sz="1100" dirty="0" smtClean="0">
                <a:latin typeface="Calibri" panose="020F0502020204030204" pitchFamily="34" charset="0"/>
                <a:ea typeface="Calibri" panose="020F0502020204030204" pitchFamily="34" charset="0"/>
                <a:cs typeface="Times New Roman" panose="02020603050405020304" pitchFamily="18" charset="0"/>
              </a:rPr>
              <a:t>Shelly</a:t>
            </a:r>
          </a:p>
          <a:p>
            <a:pPr marL="342900" lvl="0" indent="-342900">
              <a:lnSpc>
                <a:spcPct val="107000"/>
              </a:lnSpc>
              <a:buFont typeface="+mj-lt"/>
              <a:buAutoNum type="alphaUcPeriod"/>
            </a:pP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Work 20% more hours than before</a:t>
            </a:r>
          </a:p>
          <a:p>
            <a:pPr marL="742950" lvl="1" indent="-285750">
              <a:lnSpc>
                <a:spcPct val="107000"/>
              </a:lnSpc>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 that just changes the distribution for all of the effort percentages</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Reduce effort by approx. 5% on Grants A-C (changing payroll distribution accordingly), and reduce effort by 5% on non-sponsored activities</a:t>
            </a:r>
          </a:p>
          <a:p>
            <a:pPr marL="742950" lvl="1" indent="-285750">
              <a:lnSpc>
                <a:spcPct val="107000"/>
              </a:lnSpc>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Yes, this could work. Remember to do salary adjustment so that it is reflected accurately in SAP</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Reduce effort on Grant C by 20%. Since it is cost-shared, no notification to the sponsor is necessary</a:t>
            </a:r>
          </a:p>
          <a:p>
            <a:pPr marL="742950" lvl="1" indent="-285750">
              <a:lnSpc>
                <a:spcPct val="107000"/>
              </a:lnSpc>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 cost shared commitments should be treated no differently than charged commitments</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Reduce effort on Grants A and B by 10% each, notifying each sponsor of the planned reduction in effort</a:t>
            </a:r>
          </a:p>
          <a:p>
            <a:pPr marL="742950" lvl="1" indent="-285750">
              <a:lnSpc>
                <a:spcPct val="107000"/>
              </a:lnSpc>
              <a:spcAft>
                <a:spcPts val="800"/>
              </a:spcAft>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Yes, these reductions in effort are each 40% (10/25), so they require PRIOR notification. Note: review sponsor budgeting rules as requirements may vary</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7405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mj-lt"/>
              <a:buNone/>
            </a:pPr>
            <a:r>
              <a:rPr lang="en-US" sz="1100" dirty="0" smtClean="0">
                <a:latin typeface="Calibri" panose="020F0502020204030204" pitchFamily="34" charset="0"/>
                <a:ea typeface="Calibri" panose="020F0502020204030204" pitchFamily="34" charset="0"/>
                <a:cs typeface="Times New Roman" panose="02020603050405020304" pitchFamily="18" charset="0"/>
              </a:rPr>
              <a:t>Shelly</a:t>
            </a:r>
          </a:p>
          <a:p>
            <a:pPr marL="342900" lvl="0" indent="-342900">
              <a:lnSpc>
                <a:spcPct val="107000"/>
              </a:lnSpc>
              <a:buFont typeface="+mj-lt"/>
              <a:buAutoNum type="alphaUcPeriod"/>
            </a:pP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Work 20% more hours than before</a:t>
            </a:r>
          </a:p>
          <a:p>
            <a:pPr marL="742950" lvl="1" indent="-285750">
              <a:lnSpc>
                <a:spcPct val="107000"/>
              </a:lnSpc>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 that just changes the distribution for all of the effort percentages</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Reduce effort by approx. 5% on Grants A-C (changing payroll distribution accordingly), and reduce effort by 5% on non-sponsored activities</a:t>
            </a:r>
          </a:p>
          <a:p>
            <a:pPr marL="742950" lvl="1" indent="-285750">
              <a:lnSpc>
                <a:spcPct val="107000"/>
              </a:lnSpc>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Yes, this could work. Remember to do salary adjustment so that it is reflected accurately in SAP</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Reduce effort on Grant C by 20%. Since it is cost-shared, no notification to the sponsor is necessary</a:t>
            </a:r>
          </a:p>
          <a:p>
            <a:pPr marL="742950" lvl="1" indent="-285750">
              <a:lnSpc>
                <a:spcPct val="107000"/>
              </a:lnSpc>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 cost shared commitments should be treated no differently than charged commitments</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100" dirty="0" smtClean="0">
                <a:latin typeface="Calibri" panose="020F0502020204030204" pitchFamily="34" charset="0"/>
                <a:ea typeface="Calibri" panose="020F0502020204030204" pitchFamily="34" charset="0"/>
                <a:cs typeface="Times New Roman" panose="02020603050405020304" pitchFamily="18" charset="0"/>
              </a:rPr>
              <a:t>Reduce effort on Grants A and B by 10% each, notifying each sponsor of the planned reduction in effort</a:t>
            </a:r>
          </a:p>
          <a:p>
            <a:pPr marL="742950" lvl="1" indent="-285750">
              <a:lnSpc>
                <a:spcPct val="107000"/>
              </a:lnSpc>
              <a:spcAft>
                <a:spcPts val="800"/>
              </a:spcAft>
              <a:buFont typeface="Arial" panose="020B0604020202020204" pitchFamily="34" charset="0"/>
              <a:buChar char="•"/>
            </a:pPr>
            <a:r>
              <a:rPr lang="en-US" sz="11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Yes, these reductions in effort are each 40% (10/25), so they require PRIOR notification. Note: review sponsor budgeting rules as requirements may vary</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17352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59095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69443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06349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12073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05568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55256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Gretchen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45478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dirty="0" smtClean="0"/>
              <a:t>Gretchen</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95672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701676" y="4473576"/>
            <a:ext cx="5607049" cy="3660774"/>
          </a:xfrm>
          <a:prstGeom prst="rect">
            <a:avLst/>
          </a:prstGeom>
        </p:spPr>
        <p:txBody>
          <a:bodyPr lIns="91425" tIns="91425" rIns="91425" bIns="91425" anchor="t" anchorCtr="0">
            <a:noAutofit/>
          </a:bodyPr>
          <a:lstStyle/>
          <a:p>
            <a:pPr lvl="0">
              <a:spcBef>
                <a:spcPts val="0"/>
              </a:spcBef>
              <a:buNone/>
            </a:pPr>
            <a:r>
              <a:rPr lang="en-US" dirty="0" smtClean="0"/>
              <a:t>Gretchen</a:t>
            </a:r>
            <a:endParaRPr dirty="0"/>
          </a:p>
        </p:txBody>
      </p:sp>
      <p:sp>
        <p:nvSpPr>
          <p:cNvPr id="95" name="Shape 95"/>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1614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914400" y="1122362"/>
            <a:ext cx="103632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t>‹#›</a:t>
            </a:fld>
            <a:endParaRPr lang="en-US" sz="1800" b="0" i="0" u="none" strike="noStrike" cap="none"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5" name="Shape 2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6" name="Shape 2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1850" y="1709743"/>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1850" y="4589469"/>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2" name="Shape 32"/>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3" name="Shape 33"/>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4" name="Shape 34"/>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0" name="Shape 40"/>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1" name="Shape 41"/>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839787"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4" name="Shape 44"/>
          <p:cNvSpPr txBox="1">
            <a:spLocks noGrp="1"/>
          </p:cNvSpPr>
          <p:nvPr>
            <p:ph type="body" idx="1"/>
          </p:nvPr>
        </p:nvSpPr>
        <p:spPr>
          <a:xfrm>
            <a:off x="839788"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2"/>
          </p:nvPr>
        </p:nvSpPr>
        <p:spPr>
          <a:xfrm>
            <a:off x="839788"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body" idx="3"/>
          </p:nvPr>
        </p:nvSpPr>
        <p:spPr>
          <a:xfrm>
            <a:off x="6172203"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4"/>
          </p:nvPr>
        </p:nvSpPr>
        <p:spPr>
          <a:xfrm>
            <a:off x="6172203"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9" name="Shape 49"/>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0" name="Shape 50"/>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body" idx="1"/>
          </p:nvPr>
        </p:nvSpPr>
        <p:spPr>
          <a:xfrm>
            <a:off x="5183187" y="987430"/>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5" name="Shape 65"/>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9" name="Shape 69"/>
          <p:cNvSpPr>
            <a:spLocks noGrp="1"/>
          </p:cNvSpPr>
          <p:nvPr>
            <p:ph type="pic" idx="2"/>
          </p:nvPr>
        </p:nvSpPr>
        <p:spPr>
          <a:xfrm>
            <a:off x="5183187" y="987430"/>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70" name="Shape 70"/>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2" name="Shape 72"/>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3" name="Shape 73"/>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8" name="Shape 78"/>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9" name="Shape 7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7133433"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1799434"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838200" y="6356355"/>
            <a:ext cx="2743199"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4" name="Shape 84"/>
          <p:cNvSpPr txBox="1">
            <a:spLocks noGrp="1"/>
          </p:cNvSpPr>
          <p:nvPr>
            <p:ph type="ftr" idx="11"/>
          </p:nvPr>
        </p:nvSpPr>
        <p:spPr>
          <a:xfrm>
            <a:off x="4038600" y="6356355"/>
            <a:ext cx="4114800" cy="365125"/>
          </a:xfrm>
          <a:prstGeom prst="rect">
            <a:avLst/>
          </a:prstGeom>
          <a:noFill/>
          <a:ln>
            <a:noFill/>
          </a:ln>
        </p:spPr>
        <p:txBody>
          <a:bodyPr lIns="91425" tIns="91425" rIns="91425" bIns="91425" anchor="t" anchorCtr="0"/>
          <a:lstStyle>
            <a:lvl1pPr marL="0" marR="0" lvl="0" indent="0" algn="l" rtl="0">
              <a:spcBef>
                <a:spcPts val="0"/>
              </a:spcBef>
              <a:buNone/>
              <a:defRPr sz="1800">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5" name="Shape 85"/>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a:t>
            </a:fld>
            <a:endParaRPr lang="en-US" sz="1800" dirty="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2333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9"/>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p:nvPr/>
        </p:nvSpPr>
        <p:spPr>
          <a:xfrm>
            <a:off x="0" y="6042062"/>
            <a:ext cx="12192000" cy="825208"/>
          </a:xfrm>
          <a:prstGeom prst="rect">
            <a:avLst/>
          </a:prstGeom>
          <a:solidFill>
            <a:srgbClr val="201B1B"/>
          </a:soli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Calibri"/>
              <a:ea typeface="Calibri"/>
              <a:cs typeface="Calibri"/>
              <a:sym typeface="Calibri"/>
            </a:endParaRPr>
          </a:p>
        </p:txBody>
      </p:sp>
      <p:pic>
        <p:nvPicPr>
          <p:cNvPr id="13" name="Shape 13" descr="Research Logo.png"/>
          <p:cNvPicPr preferRelativeResize="0"/>
          <p:nvPr/>
        </p:nvPicPr>
        <p:blipFill rotWithShape="1">
          <a:blip r:embed="rId12">
            <a:alphaModFix/>
          </a:blip>
          <a:srcRect/>
          <a:stretch/>
        </p:blipFill>
        <p:spPr>
          <a:xfrm>
            <a:off x="293042" y="6236050"/>
            <a:ext cx="1470630" cy="395231"/>
          </a:xfrm>
          <a:prstGeom prst="rect">
            <a:avLst/>
          </a:prstGeom>
          <a:noFill/>
          <a:ln>
            <a:noFill/>
          </a:ln>
        </p:spPr>
      </p:pic>
      <p:pic>
        <p:nvPicPr>
          <p:cNvPr id="14" name="Shape 14" descr="bu_logo.gif"/>
          <p:cNvPicPr preferRelativeResize="0"/>
          <p:nvPr/>
        </p:nvPicPr>
        <p:blipFill rotWithShape="1">
          <a:blip r:embed="rId13">
            <a:alphaModFix/>
          </a:blip>
          <a:srcRect/>
          <a:stretch/>
        </p:blipFill>
        <p:spPr>
          <a:xfrm>
            <a:off x="10725281" y="6189148"/>
            <a:ext cx="1175537" cy="52479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6" r:id="rId6"/>
    <p:sldLayoutId id="2147483657" r:id="rId7"/>
    <p:sldLayoutId id="2147483658" r:id="rId8"/>
    <p:sldLayoutId id="2147483659" r:id="rId9"/>
    <p:sldLayoutId id="214748366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2.pn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hyperlink" Target="http://www.bu.edu/researchsupport/forms-policies/effort-reporting-period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www.bu.edu/researchsupport/forms-policies/wage-type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microsoft.com/office/2007/relationships/hdphoto" Target="../media/hdphoto3.wdp"/></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bu.edu/researchsupport/project-lifecycle/managing-an-award/effort/"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mailto:Effort@bu.edu"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bu.edu/researchsupport/project-lifecycle/managing-an-award/effort/"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hyperlink" Target="mailto:Effort@b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Shape 92"/>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a:t>
            </a:fld>
            <a:endParaRPr lang="en-US" sz="1800" dirty="0">
              <a:solidFill>
                <a:srgbClr val="888888"/>
              </a:solidFill>
              <a:latin typeface="Calibri"/>
              <a:ea typeface="Calibri"/>
              <a:cs typeface="Calibri"/>
              <a:sym typeface="Calibri"/>
            </a:endParaRPr>
          </a:p>
        </p:txBody>
      </p:sp>
      <p:pic>
        <p:nvPicPr>
          <p:cNvPr id="4" name="Picture 3" descr="Effort - Handwriting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300" y="1477127"/>
            <a:ext cx="6824613" cy="4549742"/>
          </a:xfrm>
          <a:prstGeom prst="rect">
            <a:avLst/>
          </a:prstGeom>
        </p:spPr>
      </p:pic>
      <p:sp>
        <p:nvSpPr>
          <p:cNvPr id="91" name="Shape 91"/>
          <p:cNvSpPr txBox="1">
            <a:spLocks noGrp="1"/>
          </p:cNvSpPr>
          <p:nvPr>
            <p:ph type="subTitle" idx="1"/>
          </p:nvPr>
        </p:nvSpPr>
        <p:spPr>
          <a:xfrm>
            <a:off x="1989053" y="2853206"/>
            <a:ext cx="5465149" cy="1967269"/>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Arial"/>
              <a:buNone/>
            </a:pPr>
            <a:endParaRPr sz="4400" b="1" i="0" u="none" strike="noStrike" cap="none" dirty="0">
              <a:solidFill>
                <a:srgbClr val="76717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r>
              <a:rPr lang="en-US" sz="6600" b="1" dirty="0" smtClean="0">
                <a:solidFill>
                  <a:srgbClr val="767171"/>
                </a:solidFill>
              </a:rPr>
              <a:t>Revealed</a:t>
            </a:r>
          </a:p>
          <a:p>
            <a:pPr marL="0" marR="0" lvl="0" indent="0" algn="ctr" rtl="0">
              <a:lnSpc>
                <a:spcPct val="90000"/>
              </a:lnSpc>
              <a:spcBef>
                <a:spcPts val="1000"/>
              </a:spcBef>
              <a:spcAft>
                <a:spcPts val="0"/>
              </a:spcAft>
              <a:buClr>
                <a:srgbClr val="767171"/>
              </a:buClr>
              <a:buSzPct val="25000"/>
              <a:buFont typeface="Arial"/>
              <a:buNone/>
            </a:pPr>
            <a:endParaRPr lang="en-US" sz="4400" b="1" i="0" u="none" strike="noStrike" cap="none" dirty="0">
              <a:solidFill>
                <a:schemeClr val="tx1"/>
              </a:solidFill>
              <a:latin typeface="Calibri"/>
              <a:ea typeface="Calibri"/>
              <a:cs typeface="Calibri"/>
              <a:sym typeface="Calibri"/>
            </a:endParaRPr>
          </a:p>
          <a:p>
            <a:pPr marL="0" marR="0" lvl="0" indent="0" algn="ctr" rtl="0">
              <a:lnSpc>
                <a:spcPct val="90000"/>
              </a:lnSpc>
              <a:spcBef>
                <a:spcPts val="1000"/>
              </a:spcBef>
              <a:spcAft>
                <a:spcPts val="0"/>
              </a:spcAft>
              <a:buClr>
                <a:srgbClr val="767171"/>
              </a:buClr>
              <a:buSzPct val="25000"/>
              <a:buFont typeface="Arial"/>
              <a:buNone/>
            </a:pPr>
            <a:endParaRPr lang="en-US" sz="2000" b="0" i="0" u="none" strike="noStrike" cap="none" dirty="0">
              <a:solidFill>
                <a:srgbClr val="767171"/>
              </a:solidFill>
              <a:latin typeface="Calibri"/>
              <a:ea typeface="Calibri"/>
              <a:cs typeface="Calibri"/>
              <a:sym typeface="Calibri"/>
            </a:endParaRPr>
          </a:p>
        </p:txBody>
      </p:sp>
    </p:spTree>
    <p:extLst>
      <p:ext uri="{BB962C8B-B14F-4D97-AF65-F5344CB8AC3E}">
        <p14:creationId xmlns:p14="http://schemas.microsoft.com/office/powerpoint/2010/main" val="3470555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Webinar Etiquette</a:t>
            </a:r>
            <a:endParaRPr lang="en-US" dirty="0"/>
          </a:p>
        </p:txBody>
      </p:sp>
      <p:sp>
        <p:nvSpPr>
          <p:cNvPr id="3" name="Content Placeholder 2"/>
          <p:cNvSpPr>
            <a:spLocks noGrp="1"/>
          </p:cNvSpPr>
          <p:nvPr>
            <p:ph idx="1"/>
          </p:nvPr>
        </p:nvSpPr>
        <p:spPr>
          <a:xfrm>
            <a:off x="838200" y="1686574"/>
            <a:ext cx="8412364" cy="4351338"/>
          </a:xfrm>
        </p:spPr>
        <p:txBody>
          <a:bodyPr/>
          <a:lstStyle/>
          <a:p>
            <a:r>
              <a:rPr lang="en-US" sz="3200" dirty="0" smtClean="0"/>
              <a:t> Participants are muted, to speak unmute and introduce yourself</a:t>
            </a:r>
          </a:p>
          <a:p>
            <a:r>
              <a:rPr lang="en-US" sz="3200" dirty="0"/>
              <a:t> </a:t>
            </a:r>
            <a:r>
              <a:rPr lang="en-US" sz="3200" dirty="0" smtClean="0"/>
              <a:t>Also utilize the raise hand feature or chat window for questions or comments</a:t>
            </a:r>
          </a:p>
          <a:p>
            <a:r>
              <a:rPr lang="en-US" sz="3200" dirty="0"/>
              <a:t> </a:t>
            </a:r>
            <a:r>
              <a:rPr lang="en-US" sz="3200" dirty="0" smtClean="0"/>
              <a:t>We will use Zoom </a:t>
            </a:r>
            <a:r>
              <a:rPr lang="en-US" sz="3200" dirty="0" smtClean="0"/>
              <a:t>polls for </a:t>
            </a:r>
            <a:r>
              <a:rPr lang="en-US" sz="3200" dirty="0" smtClean="0"/>
              <a:t>questions and breakout </a:t>
            </a:r>
            <a:r>
              <a:rPr lang="en-US" sz="3200" dirty="0" smtClean="0"/>
              <a:t>rooms for discussions</a:t>
            </a:r>
            <a:endParaRPr lang="en-US" sz="3200" dirty="0" smtClean="0"/>
          </a:p>
        </p:txBody>
      </p:sp>
      <p:sp>
        <p:nvSpPr>
          <p:cNvPr id="4" name="Rectangle 3"/>
          <p:cNvSpPr/>
          <p:nvPr/>
        </p:nvSpPr>
        <p:spPr>
          <a:xfrm>
            <a:off x="186431" y="6196614"/>
            <a:ext cx="1757779" cy="399495"/>
          </a:xfrm>
          <a:prstGeom prst="rect">
            <a:avLst/>
          </a:prstGeom>
          <a:solidFill>
            <a:srgbClr val="20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a:t>
            </a:fld>
            <a:endParaRPr lang="en-US" sz="1800" dirty="0">
              <a:solidFill>
                <a:srgbClr val="888888"/>
              </a:solidFill>
              <a:latin typeface="Calibri"/>
              <a:ea typeface="Calibri"/>
              <a:cs typeface="Calibri"/>
              <a:sym typeface="Calibri"/>
            </a:endParaRPr>
          </a:p>
        </p:txBody>
      </p:sp>
      <p:pic>
        <p:nvPicPr>
          <p:cNvPr id="8" name="Picture 7"/>
          <p:cNvPicPr>
            <a:picLocks noChangeAspect="1"/>
          </p:cNvPicPr>
          <p:nvPr/>
        </p:nvPicPr>
        <p:blipFill>
          <a:blip r:embed="rId3"/>
          <a:stretch>
            <a:fillRect/>
          </a:stretch>
        </p:blipFill>
        <p:spPr>
          <a:xfrm>
            <a:off x="9412619" y="1411357"/>
            <a:ext cx="1139160" cy="958341"/>
          </a:xfrm>
          <a:prstGeom prst="rect">
            <a:avLst/>
          </a:prstGeom>
        </p:spPr>
      </p:pic>
      <p:pic>
        <p:nvPicPr>
          <p:cNvPr id="9" name="Picture 8"/>
          <p:cNvPicPr>
            <a:picLocks noChangeAspect="1"/>
          </p:cNvPicPr>
          <p:nvPr/>
        </p:nvPicPr>
        <p:blipFill>
          <a:blip r:embed="rId4"/>
          <a:stretch>
            <a:fillRect/>
          </a:stretch>
        </p:blipFill>
        <p:spPr>
          <a:xfrm>
            <a:off x="9437638" y="3814079"/>
            <a:ext cx="1114142" cy="1254876"/>
          </a:xfrm>
          <a:prstGeom prst="rect">
            <a:avLst/>
          </a:prstGeom>
        </p:spPr>
      </p:pic>
      <p:pic>
        <p:nvPicPr>
          <p:cNvPr id="10" name="Picture 9"/>
          <p:cNvPicPr>
            <a:picLocks noChangeAspect="1"/>
          </p:cNvPicPr>
          <p:nvPr/>
        </p:nvPicPr>
        <p:blipFill>
          <a:blip r:embed="rId5"/>
          <a:stretch>
            <a:fillRect/>
          </a:stretch>
        </p:blipFill>
        <p:spPr>
          <a:xfrm>
            <a:off x="9412619" y="2582771"/>
            <a:ext cx="1123251" cy="1005014"/>
          </a:xfrm>
          <a:prstGeom prst="rect">
            <a:avLst/>
          </a:prstGeom>
        </p:spPr>
      </p:pic>
    </p:spTree>
    <p:extLst>
      <p:ext uri="{BB962C8B-B14F-4D97-AF65-F5344CB8AC3E}">
        <p14:creationId xmlns:p14="http://schemas.microsoft.com/office/powerpoint/2010/main" val="39237697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76" y="534812"/>
            <a:ext cx="3870664" cy="714524"/>
          </a:xfrm>
        </p:spPr>
        <p:txBody>
          <a:bodyPr/>
          <a:lstStyle/>
          <a:p>
            <a:pPr algn="ctr"/>
            <a:r>
              <a:rPr lang="en-US" sz="3600" dirty="0" smtClean="0">
                <a:latin typeface="Permanent Marker" panose="02000000000000000000" pitchFamily="2" charset="0"/>
                <a:ea typeface="Permanent Marker" panose="02000000000000000000" pitchFamily="2" charset="0"/>
              </a:rPr>
              <a:t>Agenda</a:t>
            </a:r>
            <a:endParaRPr lang="en-US" sz="3600" dirty="0">
              <a:latin typeface="Permanent Marker" panose="02000000000000000000" pitchFamily="2" charset="0"/>
              <a:ea typeface="Permanent Marker" panose="02000000000000000000" pitchFamily="2" charset="0"/>
            </a:endParaRPr>
          </a:p>
        </p:txBody>
      </p:sp>
      <p:sp>
        <p:nvSpPr>
          <p:cNvPr id="3" name="Text Placeholder 2"/>
          <p:cNvSpPr>
            <a:spLocks noGrp="1"/>
          </p:cNvSpPr>
          <p:nvPr>
            <p:ph type="body" idx="1"/>
          </p:nvPr>
        </p:nvSpPr>
        <p:spPr>
          <a:xfrm>
            <a:off x="579761" y="1417232"/>
            <a:ext cx="5066896" cy="3577648"/>
          </a:xfrm>
        </p:spPr>
        <p:txBody>
          <a:bodyPr anchor="ctr"/>
          <a:lstStyle/>
          <a:p>
            <a:pPr lvl="0"/>
            <a:r>
              <a:rPr lang="en-US" dirty="0" smtClean="0"/>
              <a:t> Effort Recap</a:t>
            </a:r>
            <a:endParaRPr lang="en-US" dirty="0"/>
          </a:p>
          <a:p>
            <a:pPr lvl="1"/>
            <a:r>
              <a:rPr lang="en-US" dirty="0" smtClean="0"/>
              <a:t> What, Why, When, Who, How</a:t>
            </a:r>
            <a:endParaRPr lang="en-US" dirty="0"/>
          </a:p>
          <a:p>
            <a:r>
              <a:rPr lang="en-US" dirty="0"/>
              <a:t> </a:t>
            </a:r>
            <a:r>
              <a:rPr lang="en-US" dirty="0" smtClean="0"/>
              <a:t>PAR Process</a:t>
            </a:r>
          </a:p>
          <a:p>
            <a:r>
              <a:rPr lang="en-US" dirty="0"/>
              <a:t> </a:t>
            </a:r>
            <a:r>
              <a:rPr lang="en-US" dirty="0" smtClean="0"/>
              <a:t>Group Discussions</a:t>
            </a:r>
            <a:endParaRPr lang="en-US" dirty="0"/>
          </a:p>
          <a:p>
            <a:pPr lvl="0"/>
            <a:r>
              <a:rPr lang="en-US" dirty="0" smtClean="0"/>
              <a:t> Breakout Room Case Studies</a:t>
            </a:r>
          </a:p>
          <a:p>
            <a:pPr marL="0" indent="0">
              <a:buNone/>
            </a:pPr>
            <a:endParaRPr lang="en-US" sz="1800" b="1" dirty="0" smtClean="0">
              <a:solidFill>
                <a:schemeClr val="tx1"/>
              </a:solidFill>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a:t>
            </a:fld>
            <a:endParaRPr lang="en-US" sz="1800" dirty="0">
              <a:solidFill>
                <a:srgbClr val="888888"/>
              </a:solidFill>
              <a:latin typeface="Calibri"/>
              <a:ea typeface="Calibri"/>
              <a:cs typeface="Calibri"/>
              <a:sym typeface="Calibri"/>
            </a:endParaRPr>
          </a:p>
        </p:txBody>
      </p:sp>
      <p:sp>
        <p:nvSpPr>
          <p:cNvPr id="7" name="Rounded Rectangle 6"/>
          <p:cNvSpPr/>
          <p:nvPr/>
        </p:nvSpPr>
        <p:spPr>
          <a:xfrm>
            <a:off x="730302" y="534812"/>
            <a:ext cx="3870664" cy="714524"/>
          </a:xfrm>
          <a:prstGeom prst="roundRect">
            <a:avLst/>
          </a:prstGeom>
          <a:noFill/>
          <a:ln>
            <a:solidFill>
              <a:schemeClr val="accent5"/>
            </a:solidFill>
            <a:prstDash val="sysDo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ounded Rectangle 7"/>
          <p:cNvSpPr/>
          <p:nvPr/>
        </p:nvSpPr>
        <p:spPr>
          <a:xfrm>
            <a:off x="6353666" y="367645"/>
            <a:ext cx="5580668" cy="5572050"/>
          </a:xfrm>
          <a:prstGeom prst="round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dirty="0" smtClean="0">
                <a:solidFill>
                  <a:sysClr val="windowText" lastClr="000000"/>
                </a:solidFill>
                <a:latin typeface="Permanent Marker" panose="02000000000000000000" pitchFamily="2" charset="0"/>
                <a:ea typeface="Permanent Marker" panose="02000000000000000000" pitchFamily="2" charset="0"/>
                <a:cs typeface="Calibri" panose="020F0502020204030204" pitchFamily="34" charset="0"/>
              </a:rPr>
              <a:t>Presenters</a:t>
            </a:r>
          </a:p>
          <a:p>
            <a:pPr algn="ctr"/>
            <a:endParaRPr lang="en-US" sz="1800" dirty="0">
              <a:solidFill>
                <a:sysClr val="windowText" lastClr="000000"/>
              </a:solidFill>
              <a:latin typeface="Calibri" panose="020F0502020204030204" pitchFamily="34" charset="0"/>
              <a:cs typeface="Calibri" panose="020F0502020204030204" pitchFamily="34" charset="0"/>
            </a:endParaRPr>
          </a:p>
          <a:p>
            <a:r>
              <a:rPr lang="en-US" sz="1700" b="1" dirty="0" smtClean="0">
                <a:solidFill>
                  <a:sysClr val="windowText" lastClr="000000"/>
                </a:solidFill>
                <a:latin typeface="Calibri" panose="020F0502020204030204" pitchFamily="34" charset="0"/>
                <a:cs typeface="Calibri" panose="020F0502020204030204" pitchFamily="34" charset="0"/>
              </a:rPr>
              <a:t>Gretchen Hartigan</a:t>
            </a:r>
            <a:r>
              <a:rPr lang="en-US" sz="1700" dirty="0" smtClean="0">
                <a:solidFill>
                  <a:sysClr val="windowText" lastClr="000000"/>
                </a:solidFill>
                <a:latin typeface="Calibri" panose="020F0502020204030204" pitchFamily="34" charset="0"/>
                <a:cs typeface="Calibri" panose="020F0502020204030204" pitchFamily="34" charset="0"/>
              </a:rPr>
              <a:t>, Assistant Vice President, Post Award Financial Operations</a:t>
            </a:r>
          </a:p>
          <a:p>
            <a:endParaRPr lang="en-US" sz="1700" dirty="0" smtClean="0">
              <a:solidFill>
                <a:sysClr val="windowText" lastClr="000000"/>
              </a:solidFill>
              <a:latin typeface="Calibri" panose="020F0502020204030204" pitchFamily="34" charset="0"/>
              <a:cs typeface="Calibri" panose="020F0502020204030204" pitchFamily="34" charset="0"/>
            </a:endParaRPr>
          </a:p>
          <a:p>
            <a:r>
              <a:rPr lang="en-US" sz="1700" b="1" dirty="0" smtClean="0">
                <a:solidFill>
                  <a:sysClr val="windowText" lastClr="000000"/>
                </a:solidFill>
                <a:latin typeface="Calibri" panose="020F0502020204030204" pitchFamily="34" charset="0"/>
                <a:cs typeface="Calibri" panose="020F0502020204030204" pitchFamily="34" charset="0"/>
              </a:rPr>
              <a:t>Craig Gerome</a:t>
            </a:r>
            <a:r>
              <a:rPr lang="en-US" sz="1700" dirty="0" smtClean="0">
                <a:solidFill>
                  <a:sysClr val="windowText" lastClr="000000"/>
                </a:solidFill>
                <a:latin typeface="Calibri" panose="020F0502020204030204" pitchFamily="34" charset="0"/>
                <a:cs typeface="Calibri" panose="020F0502020204030204" pitchFamily="34" charset="0"/>
              </a:rPr>
              <a:t>, Assistant Director, Compliance, Post Award Financial Operations</a:t>
            </a:r>
          </a:p>
          <a:p>
            <a:endParaRPr lang="en-US" sz="1700" dirty="0">
              <a:solidFill>
                <a:sysClr val="windowText" lastClr="000000"/>
              </a:solidFill>
              <a:latin typeface="Calibri" panose="020F0502020204030204" pitchFamily="34" charset="0"/>
              <a:cs typeface="Calibri" panose="020F0502020204030204" pitchFamily="34" charset="0"/>
            </a:endParaRPr>
          </a:p>
          <a:p>
            <a:r>
              <a:rPr lang="en-US" sz="1700" b="1" dirty="0" smtClean="0">
                <a:solidFill>
                  <a:sysClr val="windowText" lastClr="000000"/>
                </a:solidFill>
                <a:latin typeface="Calibri" panose="020F0502020204030204" pitchFamily="34" charset="0"/>
                <a:cs typeface="Calibri" panose="020F0502020204030204" pitchFamily="34" charset="0"/>
              </a:rPr>
              <a:t>Shelly Stewardson</a:t>
            </a:r>
            <a:r>
              <a:rPr lang="en-US" sz="1700" dirty="0" smtClean="0">
                <a:solidFill>
                  <a:sysClr val="windowText" lastClr="000000"/>
                </a:solidFill>
                <a:latin typeface="Calibri" panose="020F0502020204030204" pitchFamily="34" charset="0"/>
                <a:cs typeface="Calibri" panose="020F0502020204030204" pitchFamily="34" charset="0"/>
              </a:rPr>
              <a:t>, Director, Research Accounting</a:t>
            </a:r>
            <a:r>
              <a:rPr lang="en-US" sz="1700" dirty="0">
                <a:solidFill>
                  <a:sysClr val="windowText" lastClr="000000"/>
                </a:solidFill>
                <a:latin typeface="Calibri" panose="020F0502020204030204" pitchFamily="34" charset="0"/>
                <a:cs typeface="Calibri" panose="020F0502020204030204" pitchFamily="34" charset="0"/>
              </a:rPr>
              <a:t>, Post Award Financial </a:t>
            </a:r>
            <a:r>
              <a:rPr lang="en-US" sz="1700" dirty="0" smtClean="0">
                <a:solidFill>
                  <a:sysClr val="windowText" lastClr="000000"/>
                </a:solidFill>
                <a:latin typeface="Calibri" panose="020F0502020204030204" pitchFamily="34" charset="0"/>
                <a:cs typeface="Calibri" panose="020F0502020204030204" pitchFamily="34" charset="0"/>
              </a:rPr>
              <a:t>Operations</a:t>
            </a:r>
            <a:endParaRPr lang="en-US" sz="1700" b="1" dirty="0" smtClean="0">
              <a:solidFill>
                <a:sysClr val="windowText" lastClr="000000"/>
              </a:solidFill>
              <a:latin typeface="Calibri" panose="020F0502020204030204" pitchFamily="34" charset="0"/>
              <a:cs typeface="Calibri" panose="020F0502020204030204" pitchFamily="34" charset="0"/>
            </a:endParaRPr>
          </a:p>
          <a:p>
            <a:endParaRPr lang="en-US" sz="1700" dirty="0">
              <a:solidFill>
                <a:sysClr val="windowText" lastClr="000000"/>
              </a:solidFill>
              <a:latin typeface="Calibri" panose="020F0502020204030204" pitchFamily="34" charset="0"/>
              <a:cs typeface="Calibri" panose="020F0502020204030204" pitchFamily="34" charset="0"/>
            </a:endParaRPr>
          </a:p>
          <a:p>
            <a:r>
              <a:rPr lang="en-US" sz="1700" b="1" dirty="0" smtClean="0">
                <a:solidFill>
                  <a:sysClr val="windowText" lastClr="000000"/>
                </a:solidFill>
                <a:latin typeface="Calibri" panose="020F0502020204030204" pitchFamily="34" charset="0"/>
                <a:cs typeface="Calibri" panose="020F0502020204030204" pitchFamily="34" charset="0"/>
              </a:rPr>
              <a:t>Anne </a:t>
            </a:r>
            <a:r>
              <a:rPr lang="en-US" sz="1700" b="1" dirty="0" err="1" smtClean="0">
                <a:solidFill>
                  <a:sysClr val="windowText" lastClr="000000"/>
                </a:solidFill>
                <a:latin typeface="Calibri" panose="020F0502020204030204" pitchFamily="34" charset="0"/>
                <a:cs typeface="Calibri" panose="020F0502020204030204" pitchFamily="34" charset="0"/>
              </a:rPr>
              <a:t>DiNoto</a:t>
            </a:r>
            <a:r>
              <a:rPr lang="en-US" sz="1700" dirty="0" smtClean="0">
                <a:solidFill>
                  <a:sysClr val="windowText" lastClr="000000"/>
                </a:solidFill>
                <a:latin typeface="Calibri" panose="020F0502020204030204" pitchFamily="34" charset="0"/>
                <a:cs typeface="Calibri" panose="020F0502020204030204" pitchFamily="34" charset="0"/>
              </a:rPr>
              <a:t>, Compliance Analyst, </a:t>
            </a:r>
            <a:r>
              <a:rPr lang="en-US" sz="1700" dirty="0">
                <a:solidFill>
                  <a:sysClr val="windowText" lastClr="000000"/>
                </a:solidFill>
                <a:latin typeface="Calibri" panose="020F0502020204030204" pitchFamily="34" charset="0"/>
                <a:cs typeface="Calibri" panose="020F0502020204030204" pitchFamily="34" charset="0"/>
              </a:rPr>
              <a:t>Post Award Financial </a:t>
            </a:r>
            <a:r>
              <a:rPr lang="en-US" sz="1700" dirty="0" smtClean="0">
                <a:solidFill>
                  <a:sysClr val="windowText" lastClr="000000"/>
                </a:solidFill>
                <a:latin typeface="Calibri" panose="020F0502020204030204" pitchFamily="34" charset="0"/>
                <a:cs typeface="Calibri" panose="020F0502020204030204" pitchFamily="34" charset="0"/>
              </a:rPr>
              <a:t>Operations</a:t>
            </a:r>
          </a:p>
          <a:p>
            <a:endParaRPr lang="en-US" sz="1700" dirty="0">
              <a:solidFill>
                <a:sysClr val="windowText" lastClr="000000"/>
              </a:solidFill>
              <a:latin typeface="Calibri" panose="020F0502020204030204" pitchFamily="34" charset="0"/>
              <a:cs typeface="Calibri" panose="020F0502020204030204" pitchFamily="34" charset="0"/>
            </a:endParaRPr>
          </a:p>
          <a:p>
            <a:r>
              <a:rPr lang="en-US" sz="1700" b="1" dirty="0" smtClean="0">
                <a:solidFill>
                  <a:sysClr val="windowText" lastClr="000000"/>
                </a:solidFill>
                <a:latin typeface="Calibri" panose="020F0502020204030204" pitchFamily="34" charset="0"/>
                <a:cs typeface="Calibri" panose="020F0502020204030204" pitchFamily="34" charset="0"/>
              </a:rPr>
              <a:t>Renna Lilly</a:t>
            </a:r>
            <a:r>
              <a:rPr lang="en-US" sz="1700" dirty="0" smtClean="0">
                <a:solidFill>
                  <a:sysClr val="windowText" lastClr="000000"/>
                </a:solidFill>
                <a:latin typeface="Calibri" panose="020F0502020204030204" pitchFamily="34" charset="0"/>
                <a:cs typeface="Calibri" panose="020F0502020204030204" pitchFamily="34" charset="0"/>
              </a:rPr>
              <a:t>, Director, Pre Award Services,</a:t>
            </a:r>
            <a:r>
              <a:rPr lang="en-US" sz="1700" b="1" dirty="0" smtClean="0">
                <a:solidFill>
                  <a:sysClr val="windowText" lastClr="000000"/>
                </a:solidFill>
                <a:latin typeface="Calibri" panose="020F0502020204030204" pitchFamily="34" charset="0"/>
                <a:cs typeface="Calibri" panose="020F0502020204030204" pitchFamily="34" charset="0"/>
              </a:rPr>
              <a:t> </a:t>
            </a:r>
            <a:r>
              <a:rPr lang="en-US" sz="1700" dirty="0" smtClean="0">
                <a:solidFill>
                  <a:sysClr val="windowText" lastClr="000000"/>
                </a:solidFill>
                <a:latin typeface="Calibri" panose="020F0502020204030204" pitchFamily="34" charset="0"/>
                <a:cs typeface="Calibri" panose="020F0502020204030204" pitchFamily="34" charset="0"/>
              </a:rPr>
              <a:t>Sponsored Programs</a:t>
            </a:r>
          </a:p>
          <a:p>
            <a:endParaRPr lang="en-US" sz="1700" dirty="0">
              <a:solidFill>
                <a:sysClr val="windowText" lastClr="000000"/>
              </a:solidFill>
              <a:latin typeface="Calibri" panose="020F0502020204030204" pitchFamily="34" charset="0"/>
              <a:cs typeface="Calibri" panose="020F0502020204030204" pitchFamily="34" charset="0"/>
            </a:endParaRPr>
          </a:p>
        </p:txBody>
      </p:sp>
      <p:pic>
        <p:nvPicPr>
          <p:cNvPr id="9" name="Picture 8"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916645" y="4385856"/>
            <a:ext cx="1553839" cy="1553839"/>
          </a:xfrm>
          <a:prstGeom prst="rect">
            <a:avLst/>
          </a:prstGeom>
        </p:spPr>
      </p:pic>
      <p:pic>
        <p:nvPicPr>
          <p:cNvPr id="10" name="Picture 9" descr="English: Blue question mark icon based on the linux ..."/>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tretch>
            <a:fillRect/>
          </a:stretch>
        </p:blipFill>
        <p:spPr>
          <a:xfrm>
            <a:off x="2603931" y="4562236"/>
            <a:ext cx="1294301" cy="1294301"/>
          </a:xfrm>
          <a:prstGeom prst="rect">
            <a:avLst/>
          </a:prstGeom>
        </p:spPr>
      </p:pic>
    </p:spTree>
    <p:extLst>
      <p:ext uri="{BB962C8B-B14F-4D97-AF65-F5344CB8AC3E}">
        <p14:creationId xmlns:p14="http://schemas.microsoft.com/office/powerpoint/2010/main" val="3091957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4</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479322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Recap – What is effort</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pSp>
        <p:nvGrpSpPr>
          <p:cNvPr id="3" name="Group 2"/>
          <p:cNvGrpSpPr/>
          <p:nvPr/>
        </p:nvGrpSpPr>
        <p:grpSpPr>
          <a:xfrm>
            <a:off x="604683" y="1395663"/>
            <a:ext cx="11160178" cy="4432743"/>
            <a:chOff x="604683" y="1395663"/>
            <a:chExt cx="11160178" cy="4432743"/>
          </a:xfrm>
        </p:grpSpPr>
        <p:sp>
          <p:nvSpPr>
            <p:cNvPr id="5" name="Freeform 4"/>
            <p:cNvSpPr/>
            <p:nvPr/>
          </p:nvSpPr>
          <p:spPr>
            <a:xfrm>
              <a:off x="604683" y="3144871"/>
              <a:ext cx="5010053" cy="2683535"/>
            </a:xfrm>
            <a:custGeom>
              <a:avLst/>
              <a:gdLst>
                <a:gd name="connsiteX0" fmla="*/ 0 w 5353795"/>
                <a:gd name="connsiteY0" fmla="*/ 328051 h 1968264"/>
                <a:gd name="connsiteX1" fmla="*/ 328051 w 5353795"/>
                <a:gd name="connsiteY1" fmla="*/ 0 h 1968264"/>
                <a:gd name="connsiteX2" fmla="*/ 5025744 w 5353795"/>
                <a:gd name="connsiteY2" fmla="*/ 0 h 1968264"/>
                <a:gd name="connsiteX3" fmla="*/ 5353795 w 5353795"/>
                <a:gd name="connsiteY3" fmla="*/ 328051 h 1968264"/>
                <a:gd name="connsiteX4" fmla="*/ 5353795 w 5353795"/>
                <a:gd name="connsiteY4" fmla="*/ 1640213 h 1968264"/>
                <a:gd name="connsiteX5" fmla="*/ 5025744 w 5353795"/>
                <a:gd name="connsiteY5" fmla="*/ 1968264 h 1968264"/>
                <a:gd name="connsiteX6" fmla="*/ 328051 w 5353795"/>
                <a:gd name="connsiteY6" fmla="*/ 1968264 h 1968264"/>
                <a:gd name="connsiteX7" fmla="*/ 0 w 5353795"/>
                <a:gd name="connsiteY7" fmla="*/ 1640213 h 1968264"/>
                <a:gd name="connsiteX8" fmla="*/ 0 w 5353795"/>
                <a:gd name="connsiteY8" fmla="*/ 328051 h 196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3795" h="1968264">
                  <a:moveTo>
                    <a:pt x="0" y="328051"/>
                  </a:moveTo>
                  <a:cubicBezTo>
                    <a:pt x="0" y="146873"/>
                    <a:pt x="146873" y="0"/>
                    <a:pt x="328051" y="0"/>
                  </a:cubicBezTo>
                  <a:lnTo>
                    <a:pt x="5025744" y="0"/>
                  </a:lnTo>
                  <a:cubicBezTo>
                    <a:pt x="5206922" y="0"/>
                    <a:pt x="5353795" y="146873"/>
                    <a:pt x="5353795" y="328051"/>
                  </a:cubicBezTo>
                  <a:lnTo>
                    <a:pt x="5353795" y="1640213"/>
                  </a:lnTo>
                  <a:cubicBezTo>
                    <a:pt x="5353795" y="1821391"/>
                    <a:pt x="5206922" y="1968264"/>
                    <a:pt x="5025744" y="1968264"/>
                  </a:cubicBezTo>
                  <a:lnTo>
                    <a:pt x="328051" y="1968264"/>
                  </a:lnTo>
                  <a:cubicBezTo>
                    <a:pt x="146873" y="1968264"/>
                    <a:pt x="0" y="1821391"/>
                    <a:pt x="0" y="1640213"/>
                  </a:cubicBezTo>
                  <a:lnTo>
                    <a:pt x="0" y="328051"/>
                  </a:lnTo>
                  <a:close/>
                </a:path>
              </a:pathLst>
            </a:custGeom>
            <a:solidFill>
              <a:srgbClr val="92D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187523" tIns="187523" rIns="187523" bIns="461843" numCol="1" spcCol="1270" anchor="ctr" anchorCtr="0">
              <a:noAutofit/>
            </a:bodyPr>
            <a:lstStyle/>
            <a:p>
              <a:pPr lvl="0" algn="l" defTabSz="1066800">
                <a:lnSpc>
                  <a:spcPct val="90000"/>
                </a:lnSpc>
                <a:spcBef>
                  <a:spcPct val="0"/>
                </a:spcBef>
                <a:spcAft>
                  <a:spcPct val="35000"/>
                </a:spcAft>
              </a:pPr>
              <a:r>
                <a:rPr lang="en-US" sz="2800" b="1" kern="1200" dirty="0" smtClean="0">
                  <a:solidFill>
                    <a:schemeClr val="tx1"/>
                  </a:solidFill>
                  <a:latin typeface="Calibri" panose="020F0502020204030204" pitchFamily="34" charset="0"/>
                  <a:cs typeface="Calibri" panose="020F0502020204030204" pitchFamily="34" charset="0"/>
                </a:rPr>
                <a:t>                                                                     Effort Reporting: </a:t>
              </a:r>
              <a:r>
                <a:rPr lang="en-US" sz="2800" kern="1200" dirty="0" smtClean="0">
                  <a:solidFill>
                    <a:schemeClr val="tx1"/>
                  </a:solidFill>
                  <a:latin typeface="Calibri" panose="020F0502020204030204" pitchFamily="34" charset="0"/>
                  <a:cs typeface="Calibri" panose="020F0502020204030204" pitchFamily="34" charset="0"/>
                </a:rPr>
                <a:t>Uniform Guidance requires a system of Internal Controls to ensure salary charges made to the Award are accurate, allowable, and properly allocated</a:t>
              </a:r>
              <a:endParaRPr lang="en-US" sz="2800" kern="1200" dirty="0">
                <a:solidFill>
                  <a:schemeClr val="tx1"/>
                </a:solidFill>
                <a:latin typeface="Calibri" panose="020F0502020204030204" pitchFamily="34" charset="0"/>
                <a:cs typeface="Calibri" panose="020F0502020204030204" pitchFamily="34" charset="0"/>
              </a:endParaRPr>
            </a:p>
          </p:txBody>
        </p:sp>
        <p:sp>
          <p:nvSpPr>
            <p:cNvPr id="10" name="Rounded Rectangle 9"/>
            <p:cNvSpPr/>
            <p:nvPr/>
          </p:nvSpPr>
          <p:spPr>
            <a:xfrm>
              <a:off x="7122695" y="1395663"/>
              <a:ext cx="4642166" cy="3671806"/>
            </a:xfrm>
            <a:prstGeom prst="roundRect">
              <a:avLst/>
            </a:prstGeom>
            <a:solidFill>
              <a:srgbClr val="00B0F0"/>
            </a:solidFill>
            <a:ln>
              <a:noFill/>
            </a:ln>
          </p:spPr>
          <p:style>
            <a:lnRef idx="0">
              <a:scrgbClr r="0" g="0" b="0"/>
            </a:lnRef>
            <a:fillRef idx="0">
              <a:scrgbClr r="0" g="0" b="0"/>
            </a:fillRef>
            <a:effectRef idx="0">
              <a:scrgbClr r="0" g="0" b="0"/>
            </a:effectRef>
            <a:fontRef idx="minor">
              <a:schemeClr val="lt1"/>
            </a:fontRef>
          </p:style>
          <p:txBody>
            <a:bodyPr spcFirstLastPara="0" vert="horz" wrap="square" lIns="204331" tIns="204331" rIns="204331" bIns="204331" numCol="1" spcCol="1270" anchor="ctr" anchorCtr="0">
              <a:noAutofit/>
            </a:bodyPr>
            <a:lstStyle/>
            <a:p>
              <a:pPr lvl="0" algn="ctr" defTabSz="1244600">
                <a:lnSpc>
                  <a:spcPct val="90000"/>
                </a:lnSpc>
                <a:spcBef>
                  <a:spcPct val="0"/>
                </a:spcBef>
                <a:spcAft>
                  <a:spcPct val="35000"/>
                </a:spcAft>
              </a:pPr>
              <a:r>
                <a:rPr lang="en-US" sz="3600" b="1" kern="1200" dirty="0" smtClean="0">
                  <a:solidFill>
                    <a:schemeClr val="tx1"/>
                  </a:solidFill>
                  <a:latin typeface="Calibri" panose="020F0502020204030204" pitchFamily="34" charset="0"/>
                  <a:cs typeface="Calibri" panose="020F0502020204030204" pitchFamily="34" charset="0"/>
                </a:rPr>
                <a:t>Personnel Activity Reports (PARs)</a:t>
              </a:r>
              <a:r>
                <a:rPr lang="en-US" sz="3600" kern="1200" dirty="0" smtClean="0">
                  <a:solidFill>
                    <a:schemeClr val="tx1"/>
                  </a:solidFill>
                  <a:latin typeface="Calibri" panose="020F0502020204030204" pitchFamily="34" charset="0"/>
                  <a:cs typeface="Calibri" panose="020F0502020204030204" pitchFamily="34" charset="0"/>
                </a:rPr>
                <a:t> are the mechanism BU uses to report and certify effort after the fact</a:t>
              </a:r>
              <a:endParaRPr lang="en-US" sz="3600" kern="1200" dirty="0">
                <a:solidFill>
                  <a:schemeClr val="tx1"/>
                </a:solidFill>
                <a:latin typeface="Calibri" panose="020F0502020204030204" pitchFamily="34" charset="0"/>
                <a:cs typeface="Calibri" panose="020F0502020204030204" pitchFamily="34" charset="0"/>
              </a:endParaRPr>
            </a:p>
          </p:txBody>
        </p:sp>
      </p:grpSp>
      <p:sp>
        <p:nvSpPr>
          <p:cNvPr id="9" name="Rounded Rectangle 8"/>
          <p:cNvSpPr/>
          <p:nvPr/>
        </p:nvSpPr>
        <p:spPr>
          <a:xfrm>
            <a:off x="604684" y="958022"/>
            <a:ext cx="5010052" cy="1977107"/>
          </a:xfrm>
          <a:prstGeom prst="round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smtClean="0">
                <a:solidFill>
                  <a:schemeClr val="tx1"/>
                </a:solidFill>
                <a:latin typeface="Calibri" panose="020F0502020204030204" pitchFamily="34" charset="0"/>
                <a:cs typeface="Calibri" panose="020F0502020204030204" pitchFamily="34" charset="0"/>
              </a:rPr>
              <a:t>Effort</a:t>
            </a:r>
            <a:r>
              <a:rPr lang="en-US" sz="2800" dirty="0" smtClean="0">
                <a:solidFill>
                  <a:schemeClr val="tx1"/>
                </a:solidFill>
                <a:latin typeface="Calibri" panose="020F0502020204030204" pitchFamily="34" charset="0"/>
                <a:cs typeface="Calibri" panose="020F0502020204030204" pitchFamily="34" charset="0"/>
              </a:rPr>
              <a:t> is the amount of time someone spends on an activity</a:t>
            </a:r>
            <a:endParaRPr lang="en-US" sz="2800" dirty="0">
              <a:solidFill>
                <a:schemeClr val="tx1"/>
              </a:solidFill>
              <a:latin typeface="Calibri" panose="020F0502020204030204" pitchFamily="34" charset="0"/>
              <a:cs typeface="Calibri" panose="020F0502020204030204" pitchFamily="34" charset="0"/>
            </a:endParaRPr>
          </a:p>
        </p:txBody>
      </p:sp>
      <p:pic>
        <p:nvPicPr>
          <p:cNvPr id="2" name="Picture 1" descr="animation - Create animated gif of an arrow being han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18504">
            <a:off x="5397910" y="889801"/>
            <a:ext cx="2113547" cy="2113547"/>
          </a:xfrm>
          <a:prstGeom prst="rect">
            <a:avLst/>
          </a:prstGeom>
        </p:spPr>
      </p:pic>
      <p:pic>
        <p:nvPicPr>
          <p:cNvPr id="14" name="Picture 13" descr="animation - Create animated gif of an arrow being han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322192" y="3041066"/>
            <a:ext cx="2113547" cy="2113547"/>
          </a:xfrm>
          <a:prstGeom prst="rect">
            <a:avLst/>
          </a:prstGeom>
        </p:spPr>
      </p:pic>
    </p:spTree>
    <p:extLst>
      <p:ext uri="{BB962C8B-B14F-4D97-AF65-F5344CB8AC3E}">
        <p14:creationId xmlns:p14="http://schemas.microsoft.com/office/powerpoint/2010/main" val="454334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8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Tx/>
                <a:buSzPct val="25000"/>
                <a:buFontTx/>
                <a:buNone/>
                <a:tabLst/>
                <a:defRPr/>
              </a:pPr>
              <a:t>5</a:t>
            </a:fld>
            <a:endParaRPr kumimoji="0" lang="en-US" sz="18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14" name="Rectangle 13"/>
          <p:cNvSpPr/>
          <p:nvPr/>
        </p:nvSpPr>
        <p:spPr>
          <a:xfrm>
            <a:off x="557843" y="1423609"/>
            <a:ext cx="5662087" cy="4154984"/>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sym typeface="Arial"/>
              </a:rPr>
              <a:t>Expressed as a percentage</a:t>
            </a:r>
            <a:endParaRPr kumimoji="0" lang="en-US" sz="2400" b="0" i="0" u="none" strike="noStrike" kern="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Calibri"/>
                <a:ea typeface="Calibri"/>
                <a:cs typeface="Calibri"/>
                <a:sym typeface="Calibri"/>
              </a:rPr>
              <a:t>Not </a:t>
            </a:r>
            <a: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t>an exact measurement, </a:t>
            </a:r>
            <a:r>
              <a:rPr kumimoji="0" lang="en-US" sz="1800" b="0" i="0" u="none" strike="noStrike" kern="1200" cap="none" spc="0" normalizeH="0" baseline="0" noProof="0" dirty="0" smtClean="0">
                <a:ln>
                  <a:noFill/>
                </a:ln>
                <a:solidFill>
                  <a:srgbClr val="000000"/>
                </a:solidFill>
                <a:effectLst/>
                <a:uLnTx/>
                <a:uFillTx/>
                <a:latin typeface="Calibri"/>
                <a:ea typeface="Calibri"/>
                <a:cs typeface="Calibri"/>
                <a:sym typeface="Calibri"/>
              </a:rPr>
              <a:t>“</a:t>
            </a:r>
            <a: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t>average” percentage, which will vary over time and does not hinge on a 40-hour work </a:t>
            </a:r>
            <a:r>
              <a:rPr kumimoji="0" lang="en-US" sz="1800" b="0" i="0" u="none" strike="noStrike" kern="1200" cap="none" spc="0" normalizeH="0" baseline="0" noProof="0" dirty="0" smtClean="0">
                <a:ln>
                  <a:noFill/>
                </a:ln>
                <a:solidFill>
                  <a:srgbClr val="000000"/>
                </a:solidFill>
                <a:effectLst/>
                <a:uLnTx/>
                <a:uFillTx/>
                <a:latin typeface="Calibri"/>
                <a:ea typeface="Calibri"/>
                <a:cs typeface="Calibri"/>
                <a:sym typeface="Calibri"/>
              </a:rPr>
              <a:t>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sym typeface="Arial"/>
              </a:rPr>
              <a:t>Based on time spent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t>All of a person's activities that are part of his/her institutional </a:t>
            </a:r>
            <a:r>
              <a:rPr kumimoji="0" lang="en-US" sz="1800" b="0" i="0" u="none" strike="noStrike" kern="1200" cap="none" spc="0" normalizeH="0" baseline="0" noProof="0" dirty="0" smtClean="0">
                <a:ln>
                  <a:noFill/>
                </a:ln>
                <a:solidFill>
                  <a:srgbClr val="000000"/>
                </a:solidFill>
                <a:effectLst/>
                <a:uLnTx/>
                <a:uFillTx/>
                <a:latin typeface="Calibri"/>
                <a:ea typeface="Calibri"/>
                <a:cs typeface="Calibri"/>
                <a:sym typeface="Calibri"/>
              </a:rPr>
              <a:t>responsibilities (</a:t>
            </a:r>
            <a: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t>regardless of how many hours per </a:t>
            </a:r>
            <a:r>
              <a:rPr kumimoji="0" lang="en-US" sz="1800" b="0" i="0" u="none" strike="noStrike" kern="1200" cap="none" spc="0" normalizeH="0" baseline="0" noProof="0" dirty="0" smtClean="0">
                <a:ln>
                  <a:noFill/>
                </a:ln>
                <a:solidFill>
                  <a:srgbClr val="000000"/>
                </a:solidFill>
                <a:effectLst/>
                <a:uLnTx/>
                <a:uFillTx/>
                <a:latin typeface="Calibri"/>
                <a:ea typeface="Calibri"/>
                <a:cs typeface="Calibri"/>
                <a:sym typeface="Calibri"/>
              </a:rPr>
              <a:t>week) </a:t>
            </a:r>
            <a: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t>are part of his/her effort. </a:t>
            </a:r>
            <a:r>
              <a:rPr kumimoji="0" lang="en-US" sz="1800" b="0" i="0" u="none" strike="noStrike" kern="1200" cap="none" spc="0" normalizeH="0" baseline="0" noProof="0" dirty="0" smtClean="0">
                <a:ln>
                  <a:noFill/>
                </a:ln>
                <a:solidFill>
                  <a:srgbClr val="000000"/>
                </a:solidFill>
                <a:effectLst/>
                <a:uLnTx/>
                <a:uFillTx/>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sym typeface="Arial"/>
              </a:rPr>
              <a:t>Unrelated to who pays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sym typeface="Arial"/>
              </a:rPr>
              <a:t>Allocation based on effort spent, regardless of monetary compensation.</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graphicFrame>
        <p:nvGraphicFramePr>
          <p:cNvPr id="16" name="Chart 15"/>
          <p:cNvGraphicFramePr>
            <a:graphicFrameLocks/>
          </p:cNvGraphicFramePr>
          <p:nvPr>
            <p:extLst/>
          </p:nvPr>
        </p:nvGraphicFramePr>
        <p:xfrm>
          <a:off x="6380080" y="1335271"/>
          <a:ext cx="5047558" cy="3904557"/>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1"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How is effort defined</a:t>
            </a:r>
            <a:endParaRPr lang="en-US" sz="3000" dirty="0">
              <a:solidFill>
                <a:srgbClr val="002060"/>
              </a:solidFill>
            </a:endParaRPr>
          </a:p>
        </p:txBody>
      </p:sp>
      <p:sp>
        <p:nvSpPr>
          <p:cNvPr id="12" name="Round Same Side Corner Rectangle 11"/>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677026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8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Tx/>
                <a:buSzPct val="25000"/>
                <a:buFontTx/>
                <a:buNone/>
                <a:tabLst/>
                <a:defRPr/>
              </a:pPr>
              <a:t>6</a:t>
            </a:fld>
            <a:endParaRPr kumimoji="0" lang="en-US" sz="18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14" name="Rectangle 13"/>
          <p:cNvSpPr/>
          <p:nvPr/>
        </p:nvSpPr>
        <p:spPr>
          <a:xfrm>
            <a:off x="2298718" y="2840020"/>
            <a:ext cx="7706927" cy="1569660"/>
          </a:xfrm>
          <a:prstGeom prst="rect">
            <a:avLst/>
          </a:prstGeom>
        </p:spPr>
        <p:txBody>
          <a:bodyPr wrap="square">
            <a:spAutoFit/>
          </a:bodyPr>
          <a:lstStyle/>
          <a:p>
            <a:pPr lvl="1"/>
            <a:r>
              <a:rPr lang="en-US" sz="2400" dirty="0" smtClean="0">
                <a:latin typeface="Calibri" panose="020F0502020204030204" pitchFamily="34" charset="0"/>
                <a:cs typeface="Calibri" panose="020F0502020204030204" pitchFamily="34" charset="0"/>
              </a:rPr>
              <a:t>Provide </a:t>
            </a:r>
            <a:r>
              <a:rPr lang="en-US" sz="2400" dirty="0">
                <a:latin typeface="Calibri" panose="020F0502020204030204" pitchFamily="34" charset="0"/>
                <a:cs typeface="Calibri" panose="020F0502020204030204" pitchFamily="34" charset="0"/>
              </a:rPr>
              <a:t>assurance to sponsors that – </a:t>
            </a:r>
            <a:endParaRPr lang="en-US" sz="2400" dirty="0" smtClean="0">
              <a:latin typeface="Calibri" panose="020F0502020204030204" pitchFamily="34" charset="0"/>
              <a:cs typeface="Calibri" panose="020F0502020204030204" pitchFamily="34" charset="0"/>
            </a:endParaRPr>
          </a:p>
          <a:p>
            <a:pPr marL="285750" lvl="3" indent="-28575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Salary </a:t>
            </a:r>
            <a:r>
              <a:rPr lang="en-US" sz="2400" dirty="0">
                <a:latin typeface="Calibri" panose="020F0502020204030204" pitchFamily="34" charset="0"/>
                <a:cs typeface="Calibri" panose="020F0502020204030204" pitchFamily="34" charset="0"/>
              </a:rPr>
              <a:t>charged is </a:t>
            </a:r>
            <a:r>
              <a:rPr lang="en-US" sz="2400" dirty="0" smtClean="0">
                <a:latin typeface="Calibri" panose="020F0502020204030204" pitchFamily="34" charset="0"/>
                <a:cs typeface="Calibri" panose="020F0502020204030204" pitchFamily="34" charset="0"/>
              </a:rPr>
              <a:t>justified</a:t>
            </a:r>
          </a:p>
          <a:p>
            <a:pPr marL="285750" lvl="3" indent="-28575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Commitments have been met</a:t>
            </a:r>
          </a:p>
          <a:p>
            <a:pPr lvl="1"/>
            <a:endParaRPr lang="en-US" sz="2400" dirty="0" smtClean="0">
              <a:latin typeface="Calibri" panose="020F0502020204030204" pitchFamily="34" charset="0"/>
              <a:cs typeface="Calibri" panose="020F0502020204030204" pitchFamily="34" charset="0"/>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1"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Why do we track effort</a:t>
            </a:r>
            <a:endParaRPr lang="en-US" sz="3000" dirty="0">
              <a:solidFill>
                <a:srgbClr val="002060"/>
              </a:solidFill>
            </a:endParaRPr>
          </a:p>
        </p:txBody>
      </p:sp>
      <p:sp>
        <p:nvSpPr>
          <p:cNvPr id="12" name="Round Same Side Corner Rectangle 11"/>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descr="Arrow Exit Right · Free vector graphic on Pixabay"/>
          <p:cNvPicPr>
            <a:picLocks noChangeAspect="1"/>
          </p:cNvPicPr>
          <p:nvPr/>
        </p:nvPicPr>
        <p:blipFill>
          <a:blip r:embed="rId3">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750277" y="1423608"/>
            <a:ext cx="1516256" cy="1155243"/>
          </a:xfrm>
          <a:prstGeom prst="rect">
            <a:avLst/>
          </a:prstGeom>
        </p:spPr>
      </p:pic>
      <p:pic>
        <p:nvPicPr>
          <p:cNvPr id="8" name="Picture 7" descr="Arrow Exit Right · Free vector graphic on Pixabay"/>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750277" y="2853823"/>
            <a:ext cx="1516256" cy="1155243"/>
          </a:xfrm>
          <a:prstGeom prst="rect">
            <a:avLst/>
          </a:prstGeom>
        </p:spPr>
      </p:pic>
      <p:pic>
        <p:nvPicPr>
          <p:cNvPr id="10" name="Picture 9" descr="Arrow Exit Right · Free vector graphic on Pixabay"/>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750277" y="4284038"/>
            <a:ext cx="1516256" cy="1155243"/>
          </a:xfrm>
          <a:prstGeom prst="rect">
            <a:avLst/>
          </a:prstGeom>
        </p:spPr>
      </p:pic>
      <p:sp>
        <p:nvSpPr>
          <p:cNvPr id="3" name="Rectangle 2"/>
          <p:cNvSpPr/>
          <p:nvPr/>
        </p:nvSpPr>
        <p:spPr>
          <a:xfrm>
            <a:off x="2266533" y="1492295"/>
            <a:ext cx="8516815" cy="769441"/>
          </a:xfrm>
          <a:prstGeom prst="rect">
            <a:avLst/>
          </a:prstGeom>
        </p:spPr>
        <p:txBody>
          <a:bodyPr wrap="square">
            <a:spAutoFit/>
          </a:bodyPr>
          <a:lstStyle/>
          <a:p>
            <a:pPr lvl="1"/>
            <a:endParaRPr lang="en-US" sz="20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Must abide by 2 CFR 200: Uniform Guidance, 200.430 </a:t>
            </a:r>
            <a:endParaRPr lang="en-US" sz="1600" dirty="0"/>
          </a:p>
        </p:txBody>
      </p:sp>
      <p:sp>
        <p:nvSpPr>
          <p:cNvPr id="4" name="Rectangle 3"/>
          <p:cNvSpPr/>
          <p:nvPr/>
        </p:nvSpPr>
        <p:spPr>
          <a:xfrm>
            <a:off x="2296228" y="4446160"/>
            <a:ext cx="7560390" cy="830997"/>
          </a:xfrm>
          <a:prstGeom prst="rect">
            <a:avLst/>
          </a:prstGeom>
        </p:spPr>
        <p:txBody>
          <a:bodyPr wrap="square">
            <a:spAutoFit/>
          </a:bodyPr>
          <a:lstStyle/>
          <a:p>
            <a:pPr lvl="1"/>
            <a:r>
              <a:rPr lang="en-US" sz="2400" dirty="0">
                <a:latin typeface="Calibri" panose="020F0502020204030204" pitchFamily="34" charset="0"/>
                <a:cs typeface="Calibri" panose="020F0502020204030204" pitchFamily="34" charset="0"/>
              </a:rPr>
              <a:t>Effort reports nearly always reviewed by federal auditors when sponsored program are under review</a:t>
            </a:r>
          </a:p>
        </p:txBody>
      </p:sp>
    </p:spTree>
    <p:extLst>
      <p:ext uri="{BB962C8B-B14F-4D97-AF65-F5344CB8AC3E}">
        <p14:creationId xmlns:p14="http://schemas.microsoft.com/office/powerpoint/2010/main" val="3586086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7</a:t>
            </a:fld>
            <a:endParaRPr lang="en-US" sz="1800" dirty="0">
              <a:solidFill>
                <a:srgbClr val="888888"/>
              </a:solidFill>
              <a:latin typeface="Calibri"/>
              <a:ea typeface="Calibri"/>
              <a:cs typeface="Calibri"/>
              <a:sym typeface="Calibri"/>
            </a:endParaRPr>
          </a:p>
        </p:txBody>
      </p:sp>
      <p:sp>
        <p:nvSpPr>
          <p:cNvPr id="3" name="TextBox 2"/>
          <p:cNvSpPr txBox="1"/>
          <p:nvPr/>
        </p:nvSpPr>
        <p:spPr>
          <a:xfrm>
            <a:off x="1892968" y="2402400"/>
            <a:ext cx="8864679" cy="3520836"/>
          </a:xfrm>
          <a:prstGeom prst="rect">
            <a:avLst/>
          </a:prstGeom>
          <a:noFill/>
        </p:spPr>
        <p:txBody>
          <a:bodyPr wrap="square" rtlCol="0">
            <a:spAutoFit/>
          </a:bodyPr>
          <a:lstStyle/>
          <a:p>
            <a:pPr>
              <a:lnSpc>
                <a:spcPct val="107000"/>
              </a:lnSpc>
              <a:spcAft>
                <a:spcPts val="800"/>
              </a:spcAft>
            </a:pPr>
            <a:r>
              <a:rPr lang="en-US" sz="2000" b="1" dirty="0" smtClean="0">
                <a:latin typeface="Calibri" panose="020F0502020204030204" pitchFamily="34" charset="0"/>
                <a:ea typeface="Calibri" panose="020F0502020204030204" pitchFamily="34" charset="0"/>
                <a:cs typeface="Times New Roman" panose="02020603050405020304" pitchFamily="18" charset="0"/>
              </a:rPr>
              <a:t>Choose two risk </a:t>
            </a:r>
            <a:r>
              <a:rPr lang="en-US" sz="2000" b="1" dirty="0">
                <a:latin typeface="Calibri" panose="020F0502020204030204" pitchFamily="34" charset="0"/>
                <a:ea typeface="Calibri" panose="020F0502020204030204" pitchFamily="34" charset="0"/>
                <a:cs typeface="Times New Roman" panose="02020603050405020304" pitchFamily="18" charset="0"/>
              </a:rPr>
              <a:t>areas </a:t>
            </a:r>
            <a:r>
              <a:rPr lang="en-US" sz="2000" b="1" dirty="0" smtClean="0">
                <a:latin typeface="Calibri" panose="020F0502020204030204" pitchFamily="34" charset="0"/>
                <a:ea typeface="Calibri" panose="020F0502020204030204" pitchFamily="34" charset="0"/>
                <a:cs typeface="Times New Roman" panose="02020603050405020304" pitchFamily="18" charset="0"/>
              </a:rPr>
              <a:t>that are mos</a:t>
            </a:r>
            <a:r>
              <a:rPr lang="en-US" sz="2000" b="1" dirty="0" smtClean="0">
                <a:latin typeface="Calibri" panose="020F0502020204030204" pitchFamily="34" charset="0"/>
                <a:ea typeface="Calibri" panose="020F0502020204030204" pitchFamily="34" charset="0"/>
                <a:cs typeface="Times New Roman" panose="02020603050405020304" pitchFamily="18" charset="0"/>
              </a:rPr>
              <a:t>t concerning/relevant for your </a:t>
            </a:r>
            <a:r>
              <a:rPr lang="en-US" sz="2000" b="1" dirty="0" smtClean="0">
                <a:latin typeface="Calibri" panose="020F0502020204030204" pitchFamily="34" charset="0"/>
                <a:ea typeface="Calibri" panose="020F0502020204030204" pitchFamily="34" charset="0"/>
                <a:cs typeface="Times New Roman" panose="02020603050405020304" pitchFamily="18" charset="0"/>
              </a:rPr>
              <a:t>school</a:t>
            </a:r>
            <a:r>
              <a:rPr lang="en-US" sz="2000" b="1" dirty="0">
                <a:latin typeface="Calibri" panose="020F0502020204030204" pitchFamily="34" charset="0"/>
                <a:ea typeface="Calibri" panose="020F0502020204030204" pitchFamily="34" charset="0"/>
                <a:cs typeface="Times New Roman" panose="02020603050405020304" pitchFamily="18" charset="0"/>
              </a:rPr>
              <a:t>, college, or department</a:t>
            </a:r>
            <a:r>
              <a:rPr lang="en-US" sz="2000" b="1" dirty="0" smtClean="0">
                <a:latin typeface="Calibri" panose="020F0502020204030204" pitchFamily="34" charset="0"/>
                <a:ea typeface="Calibri" panose="020F0502020204030204" pitchFamily="34" charset="0"/>
                <a:cs typeface="Times New Roman" panose="02020603050405020304" pitchFamily="18" charset="0"/>
              </a:rPr>
              <a:t>?</a:t>
            </a: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100% research faculty </a:t>
            </a:r>
          </a:p>
          <a:p>
            <a:pPr marL="342900" lvl="0" indent="-342900">
              <a:lnSpc>
                <a:spcPct val="107000"/>
              </a:lnSpc>
              <a:buFont typeface="Symbol" panose="05050102010706020507" pitchFamily="18" charset="2"/>
              <a:buChar char=""/>
            </a:pPr>
            <a:r>
              <a:rPr lang="en-US" sz="1800" dirty="0" smtClean="0">
                <a:latin typeface="Calibri" panose="020F0502020204030204" pitchFamily="34" charset="0"/>
                <a:ea typeface="Calibri" panose="020F0502020204030204" pitchFamily="34" charset="0"/>
                <a:cs typeface="Times New Roman" panose="02020603050405020304" pitchFamily="18" charset="0"/>
              </a:rPr>
              <a:t>Faculty with </a:t>
            </a:r>
            <a:r>
              <a:rPr lang="en-US" sz="1800" dirty="0" smtClean="0">
                <a:latin typeface="Calibri" panose="020F0502020204030204" pitchFamily="34" charset="0"/>
                <a:ea typeface="Calibri" panose="020F0502020204030204" pitchFamily="34" charset="0"/>
                <a:cs typeface="Times New Roman" panose="02020603050405020304" pitchFamily="18" charset="0"/>
              </a:rPr>
              <a:t>5 or more federal </a:t>
            </a:r>
            <a:r>
              <a:rPr lang="en-US" sz="1800" dirty="0" smtClean="0">
                <a:latin typeface="Calibri" panose="020F0502020204030204" pitchFamily="34" charset="0"/>
                <a:ea typeface="Calibri" panose="020F0502020204030204" pitchFamily="34" charset="0"/>
                <a:cs typeface="Times New Roman" panose="02020603050405020304" pitchFamily="18" charset="0"/>
              </a:rPr>
              <a:t>awards </a:t>
            </a:r>
          </a:p>
          <a:p>
            <a:pPr marL="342900" lvl="0" indent="-342900">
              <a:lnSpc>
                <a:spcPct val="107000"/>
              </a:lnSpc>
              <a:buFont typeface="Symbol" panose="05050102010706020507" pitchFamily="18" charset="2"/>
              <a:buChar char=""/>
            </a:pPr>
            <a:r>
              <a:rPr lang="en-US" sz="1800" dirty="0" smtClean="0">
                <a:latin typeface="Calibri" panose="020F0502020204030204" pitchFamily="34" charset="0"/>
                <a:ea typeface="Calibri" panose="020F0502020204030204" pitchFamily="34" charset="0"/>
                <a:cs typeface="Times New Roman" panose="02020603050405020304" pitchFamily="18" charset="0"/>
              </a:rPr>
              <a:t>Change </a:t>
            </a:r>
            <a:r>
              <a:rPr lang="en-US" sz="1800" dirty="0">
                <a:latin typeface="Calibri" panose="020F0502020204030204" pitchFamily="34" charset="0"/>
                <a:ea typeface="Calibri" panose="020F0502020204030204" pitchFamily="34" charset="0"/>
                <a:cs typeface="Times New Roman" panose="02020603050405020304" pitchFamily="18" charset="0"/>
              </a:rPr>
              <a:t>in Level of Effort </a:t>
            </a:r>
            <a:endParaRPr lang="en-US" sz="1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smtClean="0">
                <a:latin typeface="Calibri" panose="020F0502020204030204" pitchFamily="34" charset="0"/>
                <a:ea typeface="Calibri" panose="020F0502020204030204" pitchFamily="34" charset="0"/>
                <a:cs typeface="Times New Roman" panose="02020603050405020304" pitchFamily="18" charset="0"/>
              </a:rPr>
              <a:t>Faculty </a:t>
            </a:r>
            <a:r>
              <a:rPr lang="en-US" sz="1800" dirty="0">
                <a:latin typeface="Calibri" panose="020F0502020204030204" pitchFamily="34" charset="0"/>
                <a:ea typeface="Calibri" panose="020F0502020204030204" pitchFamily="34" charset="0"/>
                <a:cs typeface="Times New Roman" panose="02020603050405020304" pitchFamily="18" charset="0"/>
              </a:rPr>
              <a:t>with 1 or 2% of their effort on many </a:t>
            </a:r>
            <a:r>
              <a:rPr lang="en-US" sz="1800" dirty="0" smtClean="0">
                <a:latin typeface="Calibri" panose="020F0502020204030204" pitchFamily="34" charset="0"/>
                <a:ea typeface="Calibri" panose="020F0502020204030204" pitchFamily="34" charset="0"/>
                <a:cs typeface="Times New Roman" panose="02020603050405020304" pitchFamily="18" charset="0"/>
              </a:rPr>
              <a:t>awards</a:t>
            </a:r>
          </a:p>
          <a:p>
            <a:pPr marL="342900" lvl="0" indent="-342900">
              <a:lnSpc>
                <a:spcPct val="107000"/>
              </a:lnSpc>
              <a:buFont typeface="Symbol" panose="05050102010706020507" pitchFamily="18" charset="2"/>
              <a:buChar char=""/>
            </a:pPr>
            <a:r>
              <a:rPr lang="en-US" sz="1800" dirty="0" smtClean="0">
                <a:latin typeface="Calibri" panose="020F0502020204030204" pitchFamily="34" charset="0"/>
                <a:ea typeface="Calibri" panose="020F0502020204030204" pitchFamily="34" charset="0"/>
                <a:cs typeface="Times New Roman" panose="02020603050405020304" pitchFamily="18" charset="0"/>
              </a:rPr>
              <a:t>Faculty </a:t>
            </a:r>
            <a:r>
              <a:rPr lang="en-US" sz="1800" dirty="0">
                <a:latin typeface="Calibri" panose="020F0502020204030204" pitchFamily="34" charset="0"/>
                <a:ea typeface="Calibri" panose="020F0502020204030204" pitchFamily="34" charset="0"/>
                <a:cs typeface="Times New Roman" panose="02020603050405020304" pitchFamily="18" charset="0"/>
              </a:rPr>
              <a:t>Effort Certification </a:t>
            </a:r>
            <a:r>
              <a:rPr lang="en-US" sz="1800" dirty="0" smtClean="0">
                <a:latin typeface="Calibri" panose="020F0502020204030204" pitchFamily="34" charset="0"/>
                <a:ea typeface="Calibri" panose="020F0502020204030204" pitchFamily="34" charset="0"/>
                <a:cs typeface="Times New Roman" panose="02020603050405020304" pitchFamily="18" charset="0"/>
              </a:rPr>
              <a:t>– is it timely?</a:t>
            </a:r>
            <a:endParaRPr lang="en-US" sz="1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smtClean="0">
                <a:latin typeface="Calibri" panose="020F0502020204030204" pitchFamily="34" charset="0"/>
                <a:ea typeface="Calibri" panose="020F0502020204030204" pitchFamily="34" charset="0"/>
                <a:cs typeface="Times New Roman" panose="02020603050405020304" pitchFamily="18" charset="0"/>
              </a:rPr>
              <a:t>Retroactive </a:t>
            </a:r>
            <a:r>
              <a:rPr lang="en-US" sz="1800" dirty="0">
                <a:latin typeface="Calibri" panose="020F0502020204030204" pitchFamily="34" charset="0"/>
                <a:ea typeface="Calibri" panose="020F0502020204030204" pitchFamily="34" charset="0"/>
                <a:cs typeface="Times New Roman" panose="02020603050405020304" pitchFamily="18" charset="0"/>
              </a:rPr>
              <a:t>Salary Cost Transfers </a:t>
            </a:r>
            <a:r>
              <a:rPr lang="en-US" sz="1800" dirty="0" smtClean="0">
                <a:latin typeface="Calibri" panose="020F0502020204030204" pitchFamily="34" charset="0"/>
                <a:ea typeface="Calibri" panose="020F0502020204030204" pitchFamily="34" charset="0"/>
                <a:cs typeface="Times New Roman" panose="02020603050405020304" pitchFamily="18" charset="0"/>
              </a:rPr>
              <a:t>(is it affecting time periods when effort has already been certified?)</a:t>
            </a:r>
            <a:endParaRPr lang="en-US" sz="1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smtClean="0">
                <a:latin typeface="Calibri" panose="020F0502020204030204" pitchFamily="34" charset="0"/>
                <a:ea typeface="Calibri" panose="020F0502020204030204" pitchFamily="34" charset="0"/>
                <a:cs typeface="Times New Roman" panose="02020603050405020304" pitchFamily="18" charset="0"/>
              </a:rPr>
              <a:t>Total </a:t>
            </a:r>
            <a:r>
              <a:rPr lang="en-US" sz="1800" dirty="0">
                <a:latin typeface="Calibri" panose="020F0502020204030204" pitchFamily="34" charset="0"/>
                <a:ea typeface="Calibri" panose="020F0502020204030204" pitchFamily="34" charset="0"/>
                <a:cs typeface="Times New Roman" panose="02020603050405020304" pitchFamily="18" charset="0"/>
              </a:rPr>
              <a:t>effort commitments (paid and cost shared) to the </a:t>
            </a:r>
            <a:r>
              <a:rPr lang="en-US" sz="1800" dirty="0" smtClean="0">
                <a:latin typeface="Calibri" panose="020F0502020204030204" pitchFamily="34" charset="0"/>
                <a:ea typeface="Calibri" panose="020F0502020204030204" pitchFamily="34" charset="0"/>
                <a:cs typeface="Times New Roman" panose="02020603050405020304" pitchFamily="18" charset="0"/>
              </a:rPr>
              <a:t>sponsor</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University effort reporting </a:t>
            </a:r>
            <a:r>
              <a:rPr lang="en-US" sz="1800" dirty="0" smtClean="0">
                <a:latin typeface="Calibri" panose="020F0502020204030204" pitchFamily="34" charset="0"/>
                <a:ea typeface="Calibri" panose="020F0502020204030204" pitchFamily="34" charset="0"/>
                <a:cs typeface="Times New Roman" panose="02020603050405020304" pitchFamily="18" charset="0"/>
              </a:rPr>
              <a:t>policy – is it being followed?</a:t>
            </a: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Poll #1</a:t>
            </a:r>
            <a:r>
              <a:rPr lang="en-US" sz="3000" dirty="0" smtClean="0">
                <a:solidFill>
                  <a:schemeClr val="accent5">
                    <a:lumMod val="50000"/>
                  </a:schemeClr>
                </a:solidFill>
              </a:rPr>
              <a:t>: </a:t>
            </a:r>
            <a:r>
              <a:rPr lang="en-US" sz="3000" dirty="0" smtClean="0">
                <a:solidFill>
                  <a:schemeClr val="accent5">
                    <a:lumMod val="50000"/>
                  </a:schemeClr>
                </a:solidFill>
              </a:rPr>
              <a:t>Risks</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rgbClr val="00B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ounded Rectangle 1"/>
          <p:cNvSpPr/>
          <p:nvPr/>
        </p:nvSpPr>
        <p:spPr>
          <a:xfrm>
            <a:off x="1892968" y="1310639"/>
            <a:ext cx="8416444" cy="929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Respond to the Poll question</a:t>
            </a:r>
            <a:endParaRPr lang="en-US" sz="2800" dirty="0"/>
          </a:p>
        </p:txBody>
      </p:sp>
      <p:pic>
        <p:nvPicPr>
          <p:cNvPr id="4" name="Picture 3" descr="Question Mark PNG Transparent Images | PNG 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26" y="978665"/>
            <a:ext cx="1267332" cy="1593587"/>
          </a:xfrm>
          <a:prstGeom prst="rect">
            <a:avLst/>
          </a:prstGeom>
        </p:spPr>
      </p:pic>
    </p:spTree>
    <p:extLst>
      <p:ext uri="{BB962C8B-B14F-4D97-AF65-F5344CB8AC3E}">
        <p14:creationId xmlns:p14="http://schemas.microsoft.com/office/powerpoint/2010/main" val="3379511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8</a:t>
            </a:fld>
            <a:endParaRPr lang="en-US" sz="1800" dirty="0">
              <a:solidFill>
                <a:srgbClr val="888888"/>
              </a:solidFill>
              <a:latin typeface="Calibri"/>
              <a:ea typeface="Calibri"/>
              <a:cs typeface="Calibri"/>
              <a:sym typeface="Calibri"/>
            </a:endParaRPr>
          </a:p>
        </p:txBody>
      </p:sp>
      <p:graphicFrame>
        <p:nvGraphicFramePr>
          <p:cNvPr id="5" name="Diagram 4"/>
          <p:cNvGraphicFramePr/>
          <p:nvPr>
            <p:extLst>
              <p:ext uri="{D42A27DB-BD31-4B8C-83A1-F6EECF244321}">
                <p14:modId xmlns:p14="http://schemas.microsoft.com/office/powerpoint/2010/main" val="681275972"/>
              </p:ext>
            </p:extLst>
          </p:nvPr>
        </p:nvGraphicFramePr>
        <p:xfrm>
          <a:off x="482599" y="1333376"/>
          <a:ext cx="10871199" cy="5330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a:xfrm>
            <a:off x="482599" y="1146763"/>
            <a:ext cx="4622801" cy="631237"/>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200" b="1" dirty="0" smtClean="0">
                <a:solidFill>
                  <a:schemeClr val="tx2">
                    <a:lumMod val="25000"/>
                  </a:schemeClr>
                </a:solidFill>
                <a:latin typeface="Permanent Marker" panose="02000000000000000000" pitchFamily="2" charset="0"/>
                <a:ea typeface="Permanent Marker" panose="02000000000000000000" pitchFamily="2" charset="0"/>
              </a:rPr>
              <a:t>PRE AWARD</a:t>
            </a:r>
            <a:endParaRPr lang="en-US" sz="3200" b="1" dirty="0">
              <a:solidFill>
                <a:schemeClr val="tx2">
                  <a:lumMod val="25000"/>
                </a:schemeClr>
              </a:solidFill>
              <a:latin typeface="Permanent Marker" panose="02000000000000000000" pitchFamily="2" charset="0"/>
              <a:ea typeface="Permanent Marker" panose="02000000000000000000" pitchFamily="2" charset="0"/>
            </a:endParaRPr>
          </a:p>
        </p:txBody>
      </p:sp>
      <p:sp>
        <p:nvSpPr>
          <p:cNvPr id="11" name="Rounded Rectangle 10"/>
          <p:cNvSpPr/>
          <p:nvPr/>
        </p:nvSpPr>
        <p:spPr>
          <a:xfrm>
            <a:off x="6197600" y="1146762"/>
            <a:ext cx="4749800" cy="631237"/>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200" b="1" dirty="0" smtClean="0">
                <a:solidFill>
                  <a:schemeClr val="tx2">
                    <a:lumMod val="25000"/>
                  </a:schemeClr>
                </a:solidFill>
                <a:latin typeface="Permanent Marker" panose="02000000000000000000" pitchFamily="2" charset="0"/>
                <a:ea typeface="Permanent Marker" panose="02000000000000000000" pitchFamily="2" charset="0"/>
              </a:rPr>
              <a:t>POST AWARD</a:t>
            </a:r>
            <a:endParaRPr lang="en-US" sz="3200" b="1" dirty="0">
              <a:solidFill>
                <a:schemeClr val="tx2">
                  <a:lumMod val="25000"/>
                </a:schemeClr>
              </a:solidFill>
              <a:latin typeface="Permanent Marker" panose="02000000000000000000" pitchFamily="2" charset="0"/>
              <a:ea typeface="Permanent Marker" panose="02000000000000000000" pitchFamily="2" charset="0"/>
            </a:endParaRPr>
          </a:p>
        </p:txBody>
      </p:sp>
      <p:sp>
        <p:nvSpPr>
          <p:cNvPr id="12" name="Round Same Side Corner Rectangle 11"/>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3"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Effort reporting lifecycle</a:t>
            </a:r>
            <a:endParaRPr lang="en-US" sz="3000" dirty="0">
              <a:solidFill>
                <a:srgbClr val="002060"/>
              </a:solidFill>
            </a:endParaRPr>
          </a:p>
        </p:txBody>
      </p:sp>
      <p:sp>
        <p:nvSpPr>
          <p:cNvPr id="14" name="Round Same Side Corner Rectangle 13"/>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16369936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ermanent Marker" panose="02000000000000000000" pitchFamily="2" charset="0"/>
                <a:ea typeface="Permanent Marker" panose="02000000000000000000" pitchFamily="2" charset="0"/>
              </a:rPr>
              <a:t>Case Studies: </a:t>
            </a:r>
            <a:br>
              <a:rPr lang="en-US" dirty="0" smtClean="0">
                <a:latin typeface="Permanent Marker" panose="02000000000000000000" pitchFamily="2" charset="0"/>
                <a:ea typeface="Permanent Marker" panose="02000000000000000000" pitchFamily="2" charset="0"/>
              </a:rPr>
            </a:br>
            <a:r>
              <a:rPr lang="en-US" dirty="0" smtClean="0">
                <a:latin typeface="Permanent Marker" panose="02000000000000000000" pitchFamily="2" charset="0"/>
                <a:ea typeface="Permanent Marker" panose="02000000000000000000" pitchFamily="2" charset="0"/>
              </a:rPr>
              <a:t>From Proposal to PAR</a:t>
            </a:r>
            <a:endParaRPr lang="en-US" dirty="0">
              <a:latin typeface="Permanent Marker" panose="02000000000000000000" pitchFamily="2" charset="0"/>
              <a:ea typeface="Permanent Marker" panose="02000000000000000000" pitchFamily="2" charset="0"/>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9</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3179024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10</a:t>
            </a:fld>
            <a:endParaRPr lang="en-US" sz="1800" dirty="0">
              <a:solidFill>
                <a:srgbClr val="888888"/>
              </a:solidFill>
              <a:latin typeface="Calibri"/>
              <a:ea typeface="Calibri"/>
              <a:cs typeface="Calibri"/>
              <a:sym typeface="Calibri"/>
            </a:endParaRPr>
          </a:p>
        </p:txBody>
      </p:sp>
      <p:sp>
        <p:nvSpPr>
          <p:cNvPr id="8" name="Round Same Side Corner Rectangle 7"/>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Types of cost share</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9" name="Diagram 8"/>
          <p:cNvGraphicFramePr/>
          <p:nvPr>
            <p:extLst>
              <p:ext uri="{D42A27DB-BD31-4B8C-83A1-F6EECF244321}">
                <p14:modId xmlns:p14="http://schemas.microsoft.com/office/powerpoint/2010/main" val="2068054351"/>
              </p:ext>
            </p:extLst>
          </p:nvPr>
        </p:nvGraphicFramePr>
        <p:xfrm>
          <a:off x="1015202" y="831408"/>
          <a:ext cx="9723169" cy="29661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Rectangle 16"/>
          <p:cNvSpPr/>
          <p:nvPr/>
        </p:nvSpPr>
        <p:spPr>
          <a:xfrm>
            <a:off x="1047534" y="3226930"/>
            <a:ext cx="2818332" cy="1631216"/>
          </a:xfrm>
          <a:prstGeom prst="rect">
            <a:avLst/>
          </a:prstGeom>
        </p:spPr>
        <p:txBody>
          <a:bodyPr wrap="square">
            <a:spAutoFit/>
          </a:bodyPr>
          <a:lstStyle/>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Required as condition of Award</a:t>
            </a:r>
          </a:p>
          <a:p>
            <a:pPr marL="285750" lvl="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Quantified </a:t>
            </a:r>
            <a:r>
              <a:rPr lang="en-US" sz="2000" dirty="0">
                <a:latin typeface="Calibri" panose="020F0502020204030204" pitchFamily="34" charset="0"/>
                <a:cs typeface="Calibri" panose="020F0502020204030204" pitchFamily="34" charset="0"/>
              </a:rPr>
              <a:t>in proposal</a:t>
            </a:r>
          </a:p>
          <a:p>
            <a:pPr marL="285750" lvl="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Tracked </a:t>
            </a:r>
            <a:r>
              <a:rPr lang="en-US" sz="2000" dirty="0">
                <a:latin typeface="Calibri" panose="020F0502020204030204" pitchFamily="34" charset="0"/>
                <a:cs typeface="Calibri" panose="020F0502020204030204" pitchFamily="34" charset="0"/>
              </a:rPr>
              <a:t>on </a:t>
            </a:r>
            <a:r>
              <a:rPr lang="en-US" sz="2000" dirty="0" smtClean="0">
                <a:latin typeface="Calibri" panose="020F0502020204030204" pitchFamily="34" charset="0"/>
                <a:cs typeface="Calibri" panose="020F0502020204030204" pitchFamily="34" charset="0"/>
              </a:rPr>
              <a:t>PAR</a:t>
            </a:r>
          </a:p>
          <a:p>
            <a:pPr marL="285750" lvl="0"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
        <p:nvSpPr>
          <p:cNvPr id="18" name="Rectangle 17"/>
          <p:cNvSpPr/>
          <p:nvPr/>
        </p:nvSpPr>
        <p:spPr>
          <a:xfrm>
            <a:off x="8102892" y="3154781"/>
            <a:ext cx="2818332" cy="1938992"/>
          </a:xfrm>
          <a:prstGeom prst="rect">
            <a:avLst/>
          </a:prstGeom>
        </p:spPr>
        <p:txBody>
          <a:bodyPr wrap="square">
            <a:spAutoFit/>
          </a:bodyPr>
          <a:lstStyle/>
          <a:p>
            <a:pPr marL="285750" lvl="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Not required </a:t>
            </a:r>
            <a:r>
              <a:rPr lang="en-US" sz="2000" dirty="0">
                <a:latin typeface="Calibri" panose="020F0502020204030204" pitchFamily="34" charset="0"/>
                <a:cs typeface="Calibri" panose="020F0502020204030204" pitchFamily="34" charset="0"/>
              </a:rPr>
              <a:t>as condition </a:t>
            </a:r>
            <a:r>
              <a:rPr lang="en-US" sz="2000" dirty="0" smtClean="0">
                <a:latin typeface="Calibri" panose="020F0502020204030204" pitchFamily="34" charset="0"/>
                <a:cs typeface="Calibri" panose="020F0502020204030204" pitchFamily="34" charset="0"/>
              </a:rPr>
              <a:t>of Award</a:t>
            </a: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Not quantified in proposal</a:t>
            </a: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Not tracked on PAR</a:t>
            </a:r>
          </a:p>
          <a:p>
            <a:pPr marL="285750" lvl="0"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
        <p:nvSpPr>
          <p:cNvPr id="20" name="Rectangle 19"/>
          <p:cNvSpPr/>
          <p:nvPr/>
        </p:nvSpPr>
        <p:spPr>
          <a:xfrm>
            <a:off x="4465379" y="3226930"/>
            <a:ext cx="3038000" cy="1631216"/>
          </a:xfrm>
          <a:prstGeom prst="rect">
            <a:avLst/>
          </a:prstGeom>
        </p:spPr>
        <p:txBody>
          <a:bodyPr wrap="square">
            <a:spAutoFit/>
          </a:bodyPr>
          <a:lstStyle/>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Not required as condition of </a:t>
            </a:r>
            <a:r>
              <a:rPr lang="en-US" sz="2000" dirty="0" smtClean="0">
                <a:latin typeface="Calibri" panose="020F0502020204030204" pitchFamily="34" charset="0"/>
                <a:cs typeface="Calibri" panose="020F0502020204030204" pitchFamily="34" charset="0"/>
              </a:rPr>
              <a:t>Award</a:t>
            </a: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Quantified in proposal</a:t>
            </a: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Tracked on PAR</a:t>
            </a:r>
          </a:p>
          <a:p>
            <a:pPr marL="285750" lvl="0"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7716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ml - Kind of background-top (as border-top) - Stack Overflow"/>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362747" y="748281"/>
            <a:ext cx="3829253" cy="4372360"/>
          </a:xfrm>
          <a:prstGeom prst="rect">
            <a:avLst/>
          </a:prstGeom>
        </p:spPr>
      </p:pic>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11</a:t>
            </a:fld>
            <a:endParaRPr lang="en-US" sz="1800" dirty="0">
              <a:solidFill>
                <a:srgbClr val="888888"/>
              </a:solidFill>
              <a:latin typeface="Calibri"/>
              <a:ea typeface="Calibri"/>
              <a:cs typeface="Calibri"/>
              <a:sym typeface="Calibri"/>
            </a:endParaRPr>
          </a:p>
        </p:txBody>
      </p:sp>
      <p:sp>
        <p:nvSpPr>
          <p:cNvPr id="3" name="Rectangle 2"/>
          <p:cNvSpPr/>
          <p:nvPr/>
        </p:nvSpPr>
        <p:spPr>
          <a:xfrm>
            <a:off x="55614" y="1189550"/>
            <a:ext cx="7821391" cy="2463367"/>
          </a:xfrm>
          <a:prstGeom prst="rect">
            <a:avLst/>
          </a:prstGeom>
        </p:spPr>
        <p:txBody>
          <a:bodyPr wrap="square">
            <a:spAutoFit/>
          </a:bodyPr>
          <a:lstStyle/>
          <a:p>
            <a:pPr marL="457200">
              <a:lnSpc>
                <a:spcPct val="107000"/>
              </a:lnSpc>
            </a:pPr>
            <a:r>
              <a:rPr lang="en-US" sz="2400" dirty="0" smtClean="0">
                <a:latin typeface="Calibri" panose="020F0502020204030204" pitchFamily="34" charset="0"/>
                <a:ea typeface="Calibri" panose="020F0502020204030204" pitchFamily="34" charset="0"/>
                <a:cs typeface="Times New Roman" panose="02020603050405020304" pitchFamily="18" charset="0"/>
              </a:rPr>
              <a:t>Cost shared effort still needs </a:t>
            </a:r>
            <a:r>
              <a:rPr lang="en-US" sz="2400" dirty="0">
                <a:latin typeface="Calibri" panose="020F0502020204030204" pitchFamily="34" charset="0"/>
                <a:ea typeface="Calibri" panose="020F0502020204030204" pitchFamily="34" charset="0"/>
                <a:cs typeface="Times New Roman" panose="02020603050405020304" pitchFamily="18" charset="0"/>
              </a:rPr>
              <a:t>to be </a:t>
            </a:r>
            <a:r>
              <a:rPr lang="en-US" sz="2400" dirty="0" smtClean="0">
                <a:latin typeface="Calibri" panose="020F0502020204030204" pitchFamily="34" charset="0"/>
                <a:ea typeface="Calibri" panose="020F0502020204030204" pitchFamily="34" charset="0"/>
                <a:cs typeface="Times New Roman" panose="02020603050405020304" pitchFamily="18" charset="0"/>
              </a:rPr>
              <a:t>included on </a:t>
            </a:r>
            <a:r>
              <a:rPr lang="en-US" sz="2400" dirty="0">
                <a:latin typeface="Calibri" panose="020F0502020204030204" pitchFamily="34" charset="0"/>
                <a:ea typeface="Calibri" panose="020F0502020204030204" pitchFamily="34" charset="0"/>
                <a:cs typeface="Times New Roman" panose="02020603050405020304" pitchFamily="18" charset="0"/>
              </a:rPr>
              <a:t>the </a:t>
            </a:r>
            <a:r>
              <a:rPr lang="en-US" sz="2400" dirty="0" smtClean="0">
                <a:latin typeface="Calibri" panose="020F0502020204030204" pitchFamily="34" charset="0"/>
                <a:ea typeface="Calibri" panose="020F0502020204030204" pitchFamily="34" charset="0"/>
                <a:cs typeface="Times New Roman" panose="02020603050405020304" pitchFamily="18" charset="0"/>
              </a:rPr>
              <a:t>PAR.</a:t>
            </a:r>
          </a:p>
          <a:p>
            <a:pPr marL="457200">
              <a:lnSpc>
                <a:spcPct val="107000"/>
              </a:lnSpc>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pPr>
            <a:r>
              <a:rPr lang="en-US" sz="2400" dirty="0" smtClean="0">
                <a:latin typeface="Calibri" panose="020F0502020204030204" pitchFamily="34" charset="0"/>
                <a:ea typeface="Calibri" panose="020F0502020204030204" pitchFamily="34" charset="0"/>
                <a:cs typeface="Times New Roman" panose="02020603050405020304" pitchFamily="18" charset="0"/>
              </a:rPr>
              <a:t>If “Grant A” proposal says PI </a:t>
            </a:r>
            <a:r>
              <a:rPr lang="en-US" sz="2400" dirty="0">
                <a:latin typeface="Calibri" panose="020F0502020204030204" pitchFamily="34" charset="0"/>
                <a:ea typeface="Calibri" panose="020F0502020204030204" pitchFamily="34" charset="0"/>
                <a:cs typeface="Times New Roman" panose="02020603050405020304" pitchFamily="18" charset="0"/>
              </a:rPr>
              <a:t>will devote 30% of </a:t>
            </a:r>
            <a:r>
              <a:rPr lang="en-US" sz="2400" dirty="0" smtClean="0">
                <a:latin typeface="Calibri" panose="020F0502020204030204" pitchFamily="34" charset="0"/>
                <a:ea typeface="Calibri" panose="020F0502020204030204" pitchFamily="34" charset="0"/>
                <a:cs typeface="Times New Roman" panose="02020603050405020304" pitchFamily="18" charset="0"/>
              </a:rPr>
              <a:t>effort </a:t>
            </a:r>
            <a:r>
              <a:rPr lang="en-US" sz="2400" dirty="0">
                <a:latin typeface="Calibri" panose="020F0502020204030204" pitchFamily="34" charset="0"/>
                <a:ea typeface="Calibri" panose="020F0502020204030204" pitchFamily="34" charset="0"/>
                <a:cs typeface="Times New Roman" panose="02020603050405020304" pitchFamily="18" charset="0"/>
              </a:rPr>
              <a:t>to the grant for one year, and </a:t>
            </a:r>
            <a:r>
              <a:rPr lang="en-US" sz="2400" dirty="0" smtClean="0">
                <a:latin typeface="Calibri" panose="020F0502020204030204" pitchFamily="34" charset="0"/>
                <a:ea typeface="Calibri" panose="020F0502020204030204" pitchFamily="34" charset="0"/>
                <a:cs typeface="Times New Roman" panose="02020603050405020304" pitchFamily="18" charset="0"/>
              </a:rPr>
              <a:t>requests </a:t>
            </a:r>
            <a:r>
              <a:rPr lang="en-US" sz="2400" dirty="0">
                <a:latin typeface="Calibri" panose="020F0502020204030204" pitchFamily="34" charset="0"/>
                <a:ea typeface="Calibri" panose="020F0502020204030204" pitchFamily="34" charset="0"/>
                <a:cs typeface="Times New Roman" panose="02020603050405020304" pitchFamily="18" charset="0"/>
              </a:rPr>
              <a:t>salary support for 10% </a:t>
            </a:r>
            <a:r>
              <a:rPr lang="en-US" sz="2400" dirty="0" smtClean="0">
                <a:latin typeface="Calibri" panose="020F0502020204030204" pitchFamily="34" charset="0"/>
                <a:ea typeface="Calibri" panose="020F0502020204030204" pitchFamily="34" charset="0"/>
                <a:cs typeface="Times New Roman" panose="02020603050405020304" pitchFamily="18" charset="0"/>
              </a:rPr>
              <a:t>of </a:t>
            </a:r>
            <a:r>
              <a:rPr lang="en-US" sz="2400" dirty="0">
                <a:latin typeface="Calibri" panose="020F0502020204030204" pitchFamily="34" charset="0"/>
                <a:ea typeface="Calibri" panose="020F0502020204030204" pitchFamily="34" charset="0"/>
                <a:cs typeface="Times New Roman" panose="02020603050405020304" pitchFamily="18" charset="0"/>
              </a:rPr>
              <a:t>effort, </a:t>
            </a:r>
            <a:r>
              <a:rPr lang="en-US" sz="2400" dirty="0" smtClean="0">
                <a:latin typeface="Calibri" panose="020F0502020204030204" pitchFamily="34" charset="0"/>
                <a:ea typeface="Calibri" panose="020F0502020204030204" pitchFamily="34" charset="0"/>
                <a:cs typeface="Times New Roman" panose="02020603050405020304" pitchFamily="18" charset="0"/>
              </a:rPr>
              <a:t>then: </a:t>
            </a:r>
          </a:p>
          <a:p>
            <a:pPr marL="457200" lvl="1">
              <a:lnSpc>
                <a:spcPct val="107000"/>
              </a:lnSpc>
            </a:pP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ound Same Side Corner Rectangle 7"/>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Cost Share Example</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2" name="Diagram 1"/>
          <p:cNvGraphicFramePr/>
          <p:nvPr>
            <p:extLst>
              <p:ext uri="{D42A27DB-BD31-4B8C-83A1-F6EECF244321}">
                <p14:modId xmlns:p14="http://schemas.microsoft.com/office/powerpoint/2010/main" val="448591286"/>
              </p:ext>
            </p:extLst>
          </p:nvPr>
        </p:nvGraphicFramePr>
        <p:xfrm>
          <a:off x="238637" y="3241964"/>
          <a:ext cx="7941087" cy="34795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8"/>
          <p:cNvSpPr txBox="1"/>
          <p:nvPr/>
        </p:nvSpPr>
        <p:spPr>
          <a:xfrm>
            <a:off x="8610600" y="1209822"/>
            <a:ext cx="3307080" cy="3650230"/>
          </a:xfrm>
          <a:prstGeom prst="rect">
            <a:avLst/>
          </a:prstGeom>
          <a:noFill/>
        </p:spPr>
        <p:txBody>
          <a:bodyPr wrap="square" rtlCol="0">
            <a:spAutoFit/>
          </a:bodyPr>
          <a:lstStyle/>
          <a:p>
            <a:pPr lvl="0">
              <a:defRPr/>
            </a:pPr>
            <a:r>
              <a:rPr lang="en-US" sz="2000" dirty="0" smtClean="0">
                <a:latin typeface="Calibri" panose="020F0502020204030204" pitchFamily="34" charset="0"/>
                <a:ea typeface="Calibri" panose="020F0502020204030204" pitchFamily="34" charset="0"/>
                <a:cs typeface="Times New Roman" panose="02020603050405020304" pitchFamily="18" charset="0"/>
              </a:rPr>
              <a:t>BU doesn’t encourage cost sharing unless sponsor requires it because:</a:t>
            </a:r>
            <a:endParaRPr lang="en-US" sz="2000" dirty="0" smtClean="0"/>
          </a:p>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reduces flexibility PIs have to conduct other research </a:t>
            </a:r>
          </a:p>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increases requirements </a:t>
            </a:r>
            <a:r>
              <a:rPr lang="en-US" sz="2000" dirty="0">
                <a:latin typeface="Calibri" panose="020F0502020204030204" pitchFamily="34" charset="0"/>
                <a:ea typeface="Calibri" panose="020F0502020204030204" pitchFamily="34" charset="0"/>
                <a:cs typeface="Times New Roman" panose="02020603050405020304" pitchFamily="18" charset="0"/>
              </a:rPr>
              <a:t>for auditable </a:t>
            </a:r>
            <a:r>
              <a:rPr lang="en-US" sz="2000" dirty="0" smtClean="0">
                <a:latin typeface="Calibri" panose="020F0502020204030204" pitchFamily="34" charset="0"/>
                <a:ea typeface="Calibri" panose="020F0502020204030204" pitchFamily="34" charset="0"/>
                <a:cs typeface="Times New Roman" panose="02020603050405020304" pitchFamily="18" charset="0"/>
              </a:rPr>
              <a:t>recordkeeping</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has </a:t>
            </a:r>
            <a:r>
              <a:rPr lang="en-US" sz="2000" dirty="0" smtClean="0">
                <a:latin typeface="Calibri" panose="020F0502020204030204" pitchFamily="34" charset="0"/>
                <a:ea typeface="Calibri" panose="020F0502020204030204" pitchFamily="34" charset="0"/>
                <a:cs typeface="Times New Roman" panose="02020603050405020304" pitchFamily="18" charset="0"/>
              </a:rPr>
              <a:t>adverse </a:t>
            </a:r>
            <a:r>
              <a:rPr lang="en-US" sz="2000" dirty="0">
                <a:latin typeface="Calibri" panose="020F0502020204030204" pitchFamily="34" charset="0"/>
                <a:ea typeface="Calibri" panose="020F0502020204030204" pitchFamily="34" charset="0"/>
                <a:cs typeface="Times New Roman" panose="02020603050405020304" pitchFamily="18" charset="0"/>
              </a:rPr>
              <a:t>effect on </a:t>
            </a:r>
            <a:r>
              <a:rPr lang="en-US" sz="2000" dirty="0" smtClean="0">
                <a:latin typeface="Calibri" panose="020F0502020204030204" pitchFamily="34" charset="0"/>
                <a:ea typeface="Calibri" panose="020F0502020204030204" pitchFamily="34" charset="0"/>
                <a:cs typeface="Times New Roman" panose="02020603050405020304" pitchFamily="18" charset="0"/>
              </a:rPr>
              <a:t>BU's </a:t>
            </a:r>
            <a:r>
              <a:rPr lang="en-US" sz="2000" dirty="0">
                <a:latin typeface="Calibri" panose="020F0502020204030204" pitchFamily="34" charset="0"/>
                <a:ea typeface="Calibri" panose="020F0502020204030204" pitchFamily="34" charset="0"/>
                <a:cs typeface="Times New Roman" panose="02020603050405020304" pitchFamily="18" charset="0"/>
              </a:rPr>
              <a:t>recovery of indirect </a:t>
            </a:r>
            <a:r>
              <a:rPr lang="en-US" sz="2000" dirty="0" smtClean="0">
                <a:latin typeface="Calibri" panose="020F0502020204030204" pitchFamily="34" charset="0"/>
                <a:ea typeface="Calibri" panose="020F0502020204030204" pitchFamily="34" charset="0"/>
                <a:cs typeface="Times New Roman" panose="02020603050405020304" pitchFamily="18" charset="0"/>
              </a:rPr>
              <a:t>(F&amp;A) costs</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p:cNvSpPr txBox="1"/>
          <p:nvPr/>
        </p:nvSpPr>
        <p:spPr>
          <a:xfrm>
            <a:off x="4362482" y="3708712"/>
            <a:ext cx="1713941" cy="307777"/>
          </a:xfrm>
          <a:prstGeom prst="rect">
            <a:avLst/>
          </a:prstGeom>
          <a:noFill/>
        </p:spPr>
        <p:txBody>
          <a:bodyPr wrap="square" rtlCol="0">
            <a:spAutoFit/>
          </a:bodyPr>
          <a:lstStyle/>
          <a:p>
            <a:r>
              <a:rPr lang="en-US" dirty="0" smtClean="0">
                <a:latin typeface="Permanent Marker" panose="02000000000000000000" pitchFamily="2" charset="0"/>
                <a:ea typeface="Permanent Marker" panose="02000000000000000000" pitchFamily="2" charset="0"/>
              </a:rPr>
              <a:t>*cost share</a:t>
            </a:r>
            <a:endParaRPr lang="en-US" dirty="0">
              <a:latin typeface="Permanent Marker" panose="02000000000000000000" pitchFamily="2" charset="0"/>
              <a:ea typeface="Permanent Marker" panose="02000000000000000000" pitchFamily="2" charset="0"/>
            </a:endParaRPr>
          </a:p>
        </p:txBody>
      </p:sp>
      <p:pic>
        <p:nvPicPr>
          <p:cNvPr id="12" name="Picture 11" descr="animation - Create animated gif of an arrow being hand ..."/>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4394188" y="3820301"/>
            <a:ext cx="825264" cy="825264"/>
          </a:xfrm>
          <a:prstGeom prst="rect">
            <a:avLst/>
          </a:prstGeom>
        </p:spPr>
      </p:pic>
    </p:spTree>
    <p:extLst>
      <p:ext uri="{BB962C8B-B14F-4D97-AF65-F5344CB8AC3E}">
        <p14:creationId xmlns:p14="http://schemas.microsoft.com/office/powerpoint/2010/main" val="705052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12</a:t>
            </a:fld>
            <a:endParaRPr lang="en-US" sz="1800" dirty="0">
              <a:solidFill>
                <a:srgbClr val="888888"/>
              </a:solidFill>
              <a:latin typeface="Calibri"/>
              <a:ea typeface="Calibri"/>
              <a:cs typeface="Calibri"/>
              <a:sym typeface="Calibri"/>
            </a:endParaRPr>
          </a:p>
        </p:txBody>
      </p:sp>
      <p:sp>
        <p:nvSpPr>
          <p:cNvPr id="3" name="Rectangle 2"/>
          <p:cNvSpPr/>
          <p:nvPr/>
        </p:nvSpPr>
        <p:spPr>
          <a:xfrm>
            <a:off x="1265490" y="997635"/>
            <a:ext cx="9305317" cy="750975"/>
          </a:xfrm>
          <a:prstGeom prst="rect">
            <a:avLst/>
          </a:prstGeom>
          <a:solidFill>
            <a:schemeClr val="accent4">
              <a:lumMod val="20000"/>
              <a:lumOff val="80000"/>
            </a:schemeClr>
          </a:solidFill>
        </p:spPr>
        <p:txBody>
          <a:bodyPr wrap="square">
            <a:spAutoFit/>
          </a:bodyPr>
          <a:lstStyle/>
          <a:p>
            <a:pPr lvl="0">
              <a:lnSpc>
                <a:spcPct val="107000"/>
              </a:lnSpc>
              <a:spcAft>
                <a:spcPts val="800"/>
              </a:spcAft>
            </a:pPr>
            <a:r>
              <a:rPr lang="en-US" sz="2000" dirty="0">
                <a:latin typeface="Architects Daughter" pitchFamily="2" charset="0"/>
                <a:ea typeface="Calibri" panose="020F0502020204030204" pitchFamily="34" charset="0"/>
                <a:cs typeface="Times New Roman" panose="02020603050405020304" pitchFamily="18" charset="0"/>
              </a:rPr>
              <a:t>When personnel is written into a grant proposal and effort is quantified, it is </a:t>
            </a:r>
            <a:r>
              <a:rPr lang="en-US" sz="2000" b="1" dirty="0">
                <a:latin typeface="Architects Daughter" pitchFamily="2" charset="0"/>
                <a:ea typeface="Calibri" panose="020F0502020204030204" pitchFamily="34" charset="0"/>
                <a:cs typeface="Times New Roman" panose="02020603050405020304" pitchFamily="18" charset="0"/>
              </a:rPr>
              <a:t>committing</a:t>
            </a:r>
            <a:r>
              <a:rPr lang="en-US" sz="2000" dirty="0">
                <a:latin typeface="Architects Daughter" pitchFamily="2" charset="0"/>
                <a:ea typeface="Calibri" panose="020F0502020204030204" pitchFamily="34" charset="0"/>
                <a:cs typeface="Times New Roman" panose="02020603050405020304" pitchFamily="18" charset="0"/>
              </a:rPr>
              <a:t> their effort to the </a:t>
            </a:r>
            <a:r>
              <a:rPr lang="en-US" sz="2000" dirty="0" smtClean="0">
                <a:latin typeface="Architects Daughter" pitchFamily="2" charset="0"/>
                <a:ea typeface="Calibri" panose="020F0502020204030204" pitchFamily="34" charset="0"/>
                <a:cs typeface="Times New Roman" panose="02020603050405020304" pitchFamily="18" charset="0"/>
              </a:rPr>
              <a:t>sponsor.</a:t>
            </a:r>
            <a:endParaRPr lang="en-US" sz="2000" dirty="0">
              <a:latin typeface="Architects Daughter" pitchFamily="2" charset="0"/>
              <a:ea typeface="Calibri" panose="020F0502020204030204" pitchFamily="34" charset="0"/>
              <a:cs typeface="Times New Roman" panose="02020603050405020304" pitchFamily="18" charset="0"/>
            </a:endParaRPr>
          </a:p>
        </p:txBody>
      </p:sp>
      <p:sp>
        <p:nvSpPr>
          <p:cNvPr id="8" name="Round Same Side Corner Rectangle 7"/>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Proposing effort </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6" name="Rectangle 5"/>
          <p:cNvSpPr/>
          <p:nvPr/>
        </p:nvSpPr>
        <p:spPr>
          <a:xfrm>
            <a:off x="565006" y="2862334"/>
            <a:ext cx="5661623" cy="2917465"/>
          </a:xfrm>
          <a:prstGeom prst="rect">
            <a:avLst/>
          </a:prstGeom>
        </p:spPr>
        <p:txBody>
          <a:bodyPr wrap="square">
            <a:spAutoFit/>
          </a:bodyPr>
          <a:lstStyle/>
          <a:p>
            <a:pPr>
              <a:lnSpc>
                <a:spcPct val="107000"/>
              </a:lnSpc>
              <a:spcAft>
                <a:spcPts val="8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If </a:t>
            </a:r>
            <a:r>
              <a:rPr lang="en-US" sz="2000" b="1" dirty="0">
                <a:latin typeface="Calibri" panose="020F0502020204030204" pitchFamily="34" charset="0"/>
                <a:ea typeface="Calibri" panose="020F0502020204030204" pitchFamily="34" charset="0"/>
                <a:cs typeface="Times New Roman" panose="02020603050405020304" pitchFamily="18" charset="0"/>
              </a:rPr>
              <a:t>not</a:t>
            </a:r>
            <a:r>
              <a:rPr lang="en-US" sz="2000" dirty="0">
                <a:latin typeface="Calibri" panose="020F0502020204030204" pitchFamily="34" charset="0"/>
                <a:ea typeface="Calibri" panose="020F0502020204030204" pitchFamily="34" charset="0"/>
                <a:cs typeface="Times New Roman" panose="02020603050405020304" pitchFamily="18" charset="0"/>
              </a:rPr>
              <a:t> requesting salary use phrases like:</a:t>
            </a:r>
          </a:p>
          <a:p>
            <a:pPr marL="342900" lvl="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Person X will participate in the project as </a:t>
            </a:r>
            <a:r>
              <a:rPr lang="en-US" sz="2000" dirty="0" smtClean="0">
                <a:latin typeface="Calibri" panose="020F0502020204030204" pitchFamily="34" charset="0"/>
                <a:ea typeface="Calibri" panose="020F0502020204030204" pitchFamily="34" charset="0"/>
                <a:cs typeface="Times New Roman" panose="02020603050405020304" pitchFamily="18" charset="0"/>
              </a:rPr>
              <a:t>needed</a:t>
            </a:r>
          </a:p>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dirty="0">
                <a:latin typeface="Calibri" panose="020F0502020204030204" pitchFamily="34" charset="0"/>
                <a:ea typeface="Calibri" panose="020F0502020204030204" pitchFamily="34" charset="0"/>
                <a:cs typeface="Times New Roman" panose="02020603050405020304" pitchFamily="18" charset="0"/>
              </a:rPr>
              <a:t>X will provide guidance </a:t>
            </a:r>
            <a:r>
              <a:rPr lang="en-US" sz="2000" dirty="0" smtClean="0">
                <a:latin typeface="Calibri" panose="020F0502020204030204" pitchFamily="34" charset="0"/>
                <a:ea typeface="Calibri" panose="020F0502020204030204" pitchFamily="34" charset="0"/>
                <a:cs typeface="Times New Roman" panose="02020603050405020304" pitchFamily="18" charset="0"/>
              </a:rPr>
              <a:t>and </a:t>
            </a:r>
            <a:r>
              <a:rPr lang="en-US" sz="2000" dirty="0">
                <a:latin typeface="Calibri" panose="020F0502020204030204" pitchFamily="34" charset="0"/>
                <a:ea typeface="Calibri" panose="020F0502020204030204" pitchFamily="34" charset="0"/>
                <a:cs typeface="Times New Roman" panose="02020603050405020304" pitchFamily="18" charset="0"/>
              </a:rPr>
              <a:t>expertise on an ad hoc </a:t>
            </a:r>
            <a:r>
              <a:rPr lang="en-US" sz="2000" dirty="0" smtClean="0">
                <a:latin typeface="Calibri" panose="020F0502020204030204" pitchFamily="34" charset="0"/>
                <a:ea typeface="Calibri" panose="020F0502020204030204" pitchFamily="34" charset="0"/>
                <a:cs typeface="Times New Roman" panose="02020603050405020304" pitchFamily="18" charset="0"/>
              </a:rPr>
              <a:t>basis</a:t>
            </a:r>
          </a:p>
          <a:p>
            <a:pPr marL="342900" lvl="0" indent="-342900">
              <a:lnSpc>
                <a:spcPct val="107000"/>
              </a:lnSpc>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dirty="0">
                <a:latin typeface="Calibri" panose="020F0502020204030204" pitchFamily="34" charset="0"/>
                <a:ea typeface="Calibri" panose="020F0502020204030204" pitchFamily="34" charset="0"/>
                <a:cs typeface="Times New Roman" panose="02020603050405020304" pitchFamily="18" charset="0"/>
              </a:rPr>
              <a:t>X will oversee [all aspects of] the </a:t>
            </a:r>
            <a:r>
              <a:rPr lang="en-US" sz="2000" dirty="0" smtClean="0">
                <a:latin typeface="Calibri" panose="020F0502020204030204" pitchFamily="34" charset="0"/>
                <a:ea typeface="Calibri" panose="020F0502020204030204" pitchFamily="34" charset="0"/>
                <a:cs typeface="Times New Roman" panose="02020603050405020304" pitchFamily="18" charset="0"/>
              </a:rPr>
              <a:t>project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dirty="0">
                <a:latin typeface="Calibri" panose="020F0502020204030204" pitchFamily="34" charset="0"/>
                <a:ea typeface="Calibri" panose="020F0502020204030204" pitchFamily="34" charset="0"/>
                <a:cs typeface="Times New Roman" panose="02020603050405020304" pitchFamily="18" charset="0"/>
              </a:rPr>
              <a:t>X will provide scientific direction and supervision for the project [including...]</a:t>
            </a:r>
          </a:p>
        </p:txBody>
      </p:sp>
      <p:pic>
        <p:nvPicPr>
          <p:cNvPr id="7" name="Picture 6"/>
          <p:cNvPicPr>
            <a:picLocks noChangeAspect="1"/>
          </p:cNvPicPr>
          <p:nvPr/>
        </p:nvPicPr>
        <p:blipFill>
          <a:blip r:embed="rId3"/>
          <a:stretch>
            <a:fillRect/>
          </a:stretch>
        </p:blipFill>
        <p:spPr>
          <a:xfrm>
            <a:off x="7139873" y="1982812"/>
            <a:ext cx="1333500" cy="1371600"/>
          </a:xfrm>
          <a:prstGeom prst="rect">
            <a:avLst/>
          </a:prstGeom>
        </p:spPr>
      </p:pic>
      <p:pic>
        <p:nvPicPr>
          <p:cNvPr id="9" name="Picture 8"/>
          <p:cNvPicPr>
            <a:picLocks noChangeAspect="1"/>
          </p:cNvPicPr>
          <p:nvPr/>
        </p:nvPicPr>
        <p:blipFill>
          <a:blip r:embed="rId4"/>
          <a:stretch>
            <a:fillRect/>
          </a:stretch>
        </p:blipFill>
        <p:spPr>
          <a:xfrm>
            <a:off x="614679" y="1879007"/>
            <a:ext cx="1295400" cy="1362075"/>
          </a:xfrm>
          <a:prstGeom prst="rect">
            <a:avLst/>
          </a:prstGeom>
        </p:spPr>
      </p:pic>
      <p:sp>
        <p:nvSpPr>
          <p:cNvPr id="12" name="Rectangle 11"/>
          <p:cNvSpPr/>
          <p:nvPr/>
        </p:nvSpPr>
        <p:spPr>
          <a:xfrm>
            <a:off x="7490100" y="3397795"/>
            <a:ext cx="3863699" cy="1929503"/>
          </a:xfrm>
          <a:prstGeom prst="rect">
            <a:avLst/>
          </a:prstGeom>
        </p:spPr>
        <p:txBody>
          <a:bodyPr wrap="square">
            <a:spAutoFit/>
          </a:bodyPr>
          <a:lstStyle/>
          <a:p>
            <a:pPr>
              <a:lnSpc>
                <a:spcPct val="107000"/>
              </a:lnSpc>
              <a:spcAft>
                <a:spcPts val="800"/>
              </a:spcAft>
            </a:pPr>
            <a:r>
              <a:rPr lang="en-US" sz="2000" dirty="0" smtClean="0">
                <a:latin typeface="Calibri" panose="020F0502020204030204" pitchFamily="34" charset="0"/>
                <a:ea typeface="Calibri" panose="020F0502020204030204" pitchFamily="34" charset="0"/>
                <a:cs typeface="Times New Roman" panose="02020603050405020304" pitchFamily="18" charset="0"/>
              </a:rPr>
              <a:t>Avoid </a:t>
            </a:r>
            <a:r>
              <a:rPr lang="en-US" sz="2000" dirty="0">
                <a:latin typeface="Calibri" panose="020F0502020204030204" pitchFamily="34" charset="0"/>
                <a:ea typeface="Calibri" panose="020F0502020204030204" pitchFamily="34" charset="0"/>
                <a:cs typeface="Times New Roman" panose="02020603050405020304" pitchFamily="18" charset="0"/>
              </a:rPr>
              <a:t>saying anything </a:t>
            </a:r>
            <a:r>
              <a:rPr lang="en-US" sz="2000" dirty="0" smtClean="0">
                <a:latin typeface="Calibri" panose="020F0502020204030204" pitchFamily="34" charset="0"/>
                <a:ea typeface="Calibri" panose="020F0502020204030204" pitchFamily="34" charset="0"/>
                <a:cs typeface="Times New Roman" panose="02020603050405020304" pitchFamily="18" charset="0"/>
              </a:rPr>
              <a:t>like</a:t>
            </a:r>
          </a:p>
          <a:p>
            <a:pPr marL="285750" indent="-285750">
              <a:lnSpc>
                <a:spcPct val="107000"/>
              </a:lnSpc>
              <a:spcAft>
                <a:spcPts val="800"/>
              </a:spcAft>
              <a:buFont typeface="Arial" panose="020B0604020202020204" pitchFamily="34" charset="0"/>
              <a:buChar char="•"/>
            </a:pPr>
            <a:r>
              <a:rPr lang="en-US" sz="2000" i="1" dirty="0" smtClean="0">
                <a:latin typeface="Calibri" panose="020F0502020204030204" pitchFamily="34" charset="0"/>
                <a:ea typeface="Calibri" panose="020F0502020204030204" pitchFamily="34" charset="0"/>
                <a:cs typeface="Times New Roman" panose="02020603050405020304" pitchFamily="18" charset="0"/>
              </a:rPr>
              <a:t>Person </a:t>
            </a:r>
            <a:r>
              <a:rPr lang="en-US" sz="2000" i="1" dirty="0">
                <a:latin typeface="Calibri" panose="020F0502020204030204" pitchFamily="34" charset="0"/>
                <a:ea typeface="Calibri" panose="020F0502020204030204" pitchFamily="34" charset="0"/>
                <a:cs typeface="Times New Roman" panose="02020603050405020304" pitchFamily="18" charset="0"/>
              </a:rPr>
              <a:t>X will work Y amount of time at no cost to the </a:t>
            </a:r>
            <a:r>
              <a:rPr lang="en-US" sz="2000" i="1" dirty="0" smtClean="0">
                <a:latin typeface="Calibri" panose="020F0502020204030204" pitchFamily="34" charset="0"/>
                <a:ea typeface="Calibri" panose="020F0502020204030204" pitchFamily="34" charset="0"/>
                <a:cs typeface="Times New Roman" panose="02020603050405020304" pitchFamily="18" charset="0"/>
              </a:rPr>
              <a:t>sponsor</a:t>
            </a:r>
          </a:p>
          <a:p>
            <a:pPr>
              <a:lnSpc>
                <a:spcPct val="107000"/>
              </a:lnSpc>
              <a:spcAft>
                <a:spcPts val="800"/>
              </a:spcAft>
            </a:pPr>
            <a:r>
              <a:rPr lang="en-US" sz="2000" dirty="0" smtClean="0">
                <a:latin typeface="Calibri" panose="020F0502020204030204" pitchFamily="34" charset="0"/>
                <a:ea typeface="Calibri" panose="020F0502020204030204" pitchFamily="34" charset="0"/>
                <a:cs typeface="Times New Roman" panose="02020603050405020304" pitchFamily="18" charset="0"/>
              </a:rPr>
              <a:t>because </a:t>
            </a:r>
            <a:r>
              <a:rPr lang="en-US" sz="2000" dirty="0">
                <a:latin typeface="Calibri" panose="020F0502020204030204" pitchFamily="34" charset="0"/>
                <a:ea typeface="Calibri" panose="020F0502020204030204" pitchFamily="34" charset="0"/>
                <a:cs typeface="Times New Roman" panose="02020603050405020304" pitchFamily="18" charset="0"/>
              </a:rPr>
              <a:t>that is considered cost </a:t>
            </a:r>
            <a:r>
              <a:rPr lang="en-US" sz="2000" dirty="0" smtClean="0">
                <a:latin typeface="Calibri" panose="020F0502020204030204" pitchFamily="34" charset="0"/>
                <a:ea typeface="Calibri" panose="020F0502020204030204" pitchFamily="34" charset="0"/>
                <a:cs typeface="Times New Roman" panose="02020603050405020304" pitchFamily="18" charset="0"/>
              </a:rPr>
              <a:t>sharing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angle 12"/>
          <p:cNvSpPr/>
          <p:nvPr/>
        </p:nvSpPr>
        <p:spPr>
          <a:xfrm>
            <a:off x="1962281" y="1947683"/>
            <a:ext cx="4569148" cy="882678"/>
          </a:xfrm>
          <a:prstGeom prst="rect">
            <a:avLst/>
          </a:prstGeom>
        </p:spPr>
        <p:txBody>
          <a:bodyPr wrap="square">
            <a:spAutoFit/>
          </a:bodyPr>
          <a:lstStyle/>
          <a:p>
            <a:pPr lvl="0">
              <a:lnSpc>
                <a:spcPct val="107000"/>
              </a:lnSpc>
              <a:spcAft>
                <a:spcPts val="800"/>
              </a:spcAft>
            </a:pPr>
            <a:r>
              <a:rPr lang="en-US" sz="2400" dirty="0" smtClean="0">
                <a:latin typeface="Permanent Marker" panose="02000000000000000000" pitchFamily="2" charset="0"/>
                <a:ea typeface="Permanent Marker" panose="02000000000000000000" pitchFamily="2" charset="0"/>
                <a:cs typeface="Times New Roman" panose="02020603050405020304" pitchFamily="18" charset="0"/>
              </a:rPr>
              <a:t>What to say if you don’t want to commit cost share</a:t>
            </a:r>
            <a:endParaRPr lang="en-US" sz="2400" dirty="0">
              <a:latin typeface="Permanent Marker" panose="02000000000000000000" pitchFamily="2" charset="0"/>
              <a:ea typeface="Permanent Marker" panose="02000000000000000000" pitchFamily="2" charset="0"/>
              <a:cs typeface="Times New Roman" panose="02020603050405020304" pitchFamily="18" charset="0"/>
            </a:endParaRPr>
          </a:p>
        </p:txBody>
      </p:sp>
      <p:sp>
        <p:nvSpPr>
          <p:cNvPr id="14" name="Rectangle 13"/>
          <p:cNvSpPr/>
          <p:nvPr/>
        </p:nvSpPr>
        <p:spPr>
          <a:xfrm>
            <a:off x="8473372" y="2503850"/>
            <a:ext cx="2814757" cy="487506"/>
          </a:xfrm>
          <a:prstGeom prst="rect">
            <a:avLst/>
          </a:prstGeom>
        </p:spPr>
        <p:txBody>
          <a:bodyPr wrap="square">
            <a:spAutoFit/>
          </a:bodyPr>
          <a:lstStyle/>
          <a:p>
            <a:pPr lvl="0">
              <a:lnSpc>
                <a:spcPct val="107000"/>
              </a:lnSpc>
              <a:spcAft>
                <a:spcPts val="800"/>
              </a:spcAft>
            </a:pPr>
            <a:r>
              <a:rPr lang="en-US" sz="2400" dirty="0" smtClean="0">
                <a:latin typeface="Permanent Marker" panose="02000000000000000000" pitchFamily="2" charset="0"/>
                <a:ea typeface="Permanent Marker" panose="02000000000000000000" pitchFamily="2" charset="0"/>
                <a:cs typeface="Times New Roman" panose="02020603050405020304" pitchFamily="18" charset="0"/>
              </a:rPr>
              <a:t>What </a:t>
            </a:r>
            <a:r>
              <a:rPr lang="en-US" sz="2400" u="sng" dirty="0" smtClean="0">
                <a:latin typeface="Permanent Marker" panose="02000000000000000000" pitchFamily="2" charset="0"/>
                <a:ea typeface="Permanent Marker" panose="02000000000000000000" pitchFamily="2" charset="0"/>
                <a:cs typeface="Times New Roman" panose="02020603050405020304" pitchFamily="18" charset="0"/>
              </a:rPr>
              <a:t>NOT</a:t>
            </a:r>
            <a:r>
              <a:rPr lang="en-US" sz="2400" dirty="0" smtClean="0">
                <a:latin typeface="Permanent Marker" panose="02000000000000000000" pitchFamily="2" charset="0"/>
                <a:ea typeface="Permanent Marker" panose="02000000000000000000" pitchFamily="2" charset="0"/>
                <a:cs typeface="Times New Roman" panose="02020603050405020304" pitchFamily="18" charset="0"/>
              </a:rPr>
              <a:t> to say</a:t>
            </a:r>
            <a:endParaRPr lang="en-US" sz="2400" dirty="0">
              <a:latin typeface="Permanent Marker" panose="02000000000000000000" pitchFamily="2" charset="0"/>
              <a:ea typeface="Permanent Marker" panose="02000000000000000000" pitchFamily="2" charset="0"/>
              <a:cs typeface="Times New Roman" panose="02020603050405020304" pitchFamily="18" charset="0"/>
            </a:endParaRPr>
          </a:p>
        </p:txBody>
      </p:sp>
      <p:sp>
        <p:nvSpPr>
          <p:cNvPr id="15" name="Rectangle 14"/>
          <p:cNvSpPr/>
          <p:nvPr/>
        </p:nvSpPr>
        <p:spPr>
          <a:xfrm>
            <a:off x="1959752" y="2819428"/>
            <a:ext cx="3911756" cy="421654"/>
          </a:xfrm>
          <a:prstGeom prst="rect">
            <a:avLst/>
          </a:prstGeom>
          <a:solidFill>
            <a:schemeClr val="accent4">
              <a:lumMod val="20000"/>
              <a:lumOff val="80000"/>
            </a:schemeClr>
          </a:solidFill>
        </p:spPr>
        <p:txBody>
          <a:bodyPr wrap="square">
            <a:spAutoFit/>
          </a:bodyPr>
          <a:lstStyle/>
          <a:p>
            <a:pPr lvl="0">
              <a:lnSpc>
                <a:spcPct val="107000"/>
              </a:lnSpc>
              <a:spcAft>
                <a:spcPts val="800"/>
              </a:spcAft>
            </a:pPr>
            <a:r>
              <a:rPr lang="en-US" sz="2000" dirty="0" smtClean="0">
                <a:latin typeface="Architects Daughter" pitchFamily="2" charset="0"/>
                <a:ea typeface="Calibri" panose="020F0502020204030204" pitchFamily="34" charset="0"/>
                <a:cs typeface="Times New Roman" panose="02020603050405020304" pitchFamily="18" charset="0"/>
              </a:rPr>
              <a:t>For non key personnel</a:t>
            </a:r>
            <a:endParaRPr lang="en-US" sz="2000" dirty="0">
              <a:latin typeface="Architects Daughter"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42221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13</a:t>
            </a:fld>
            <a:endParaRPr lang="en-US" sz="1800" dirty="0">
              <a:solidFill>
                <a:srgbClr val="888888"/>
              </a:solidFill>
              <a:latin typeface="Calibri"/>
              <a:ea typeface="Calibri"/>
              <a:cs typeface="Calibri"/>
              <a:sym typeface="Calibri"/>
            </a:endParaRPr>
          </a:p>
        </p:txBody>
      </p:sp>
      <p:sp>
        <p:nvSpPr>
          <p:cNvPr id="2" name="Rectangle 1"/>
          <p:cNvSpPr/>
          <p:nvPr/>
        </p:nvSpPr>
        <p:spPr>
          <a:xfrm>
            <a:off x="2510625" y="2421319"/>
            <a:ext cx="8849740" cy="3416320"/>
          </a:xfrm>
          <a:prstGeom prst="rect">
            <a:avLst/>
          </a:prstGeom>
        </p:spPr>
        <p:txBody>
          <a:bodyPr wrap="square">
            <a:spAutoFit/>
          </a:bodyPr>
          <a:lstStyle/>
          <a:p>
            <a:pPr lvl="0"/>
            <a:r>
              <a:rPr lang="en-US" sz="2400" dirty="0" smtClean="0">
                <a:latin typeface="Calibri" panose="020F0502020204030204" pitchFamily="34" charset="0"/>
                <a:cs typeface="Calibri" panose="020F0502020204030204" pitchFamily="34" charset="0"/>
              </a:rPr>
              <a:t>Given an excerpt from a proposal, review what percent effort each individual is committing and what salary support is being requested. </a:t>
            </a:r>
          </a:p>
          <a:p>
            <a:pPr lvl="0"/>
            <a:endParaRPr lang="en-US" sz="2400" dirty="0" smtClean="0">
              <a:latin typeface="Calibri" panose="020F0502020204030204" pitchFamily="34" charset="0"/>
              <a:cs typeface="Calibri" panose="020F0502020204030204" pitchFamily="34" charset="0"/>
            </a:endParaRPr>
          </a:p>
          <a:p>
            <a:pPr marL="457200" lvl="0" indent="-457200">
              <a:buFont typeface="+mj-lt"/>
              <a:buAutoNum type="arabicPeriod"/>
            </a:pPr>
            <a:r>
              <a:rPr lang="en-US" sz="2400" dirty="0" smtClean="0">
                <a:latin typeface="Calibri" panose="020F0502020204030204" pitchFamily="34" charset="0"/>
                <a:cs typeface="Calibri" panose="020F0502020204030204" pitchFamily="34" charset="0"/>
              </a:rPr>
              <a:t>Select the name(s) of the individual(s) whose effort includes cost sharing. </a:t>
            </a:r>
          </a:p>
          <a:p>
            <a:pPr marL="457200" lvl="0" indent="-457200">
              <a:buFont typeface="+mj-lt"/>
              <a:buAutoNum type="arabicPeriod"/>
            </a:pPr>
            <a:r>
              <a:rPr lang="en-US" sz="2400" dirty="0" smtClean="0">
                <a:latin typeface="Calibri" panose="020F0502020204030204" pitchFamily="34" charset="0"/>
                <a:cs typeface="Calibri" panose="020F0502020204030204" pitchFamily="34" charset="0"/>
              </a:rPr>
              <a:t>Is there anyone on the list who might not have a PAR printed for them?</a:t>
            </a:r>
          </a:p>
          <a:p>
            <a:pPr marL="457200" lvl="0" indent="-457200">
              <a:buFont typeface="+mj-lt"/>
              <a:buAutoNum type="arabicPeriod"/>
            </a:pPr>
            <a:r>
              <a:rPr lang="en-US" sz="2400" b="1" dirty="0" smtClean="0">
                <a:solidFill>
                  <a:schemeClr val="tx1"/>
                </a:solidFill>
                <a:latin typeface="Calibri" panose="020F0502020204030204" pitchFamily="34" charset="0"/>
                <a:cs typeface="Calibri" panose="020F0502020204030204" pitchFamily="34" charset="0"/>
              </a:rPr>
              <a:t>Discuss</a:t>
            </a:r>
            <a:r>
              <a:rPr lang="en-US" sz="2400" dirty="0" smtClean="0">
                <a:solidFill>
                  <a:schemeClr val="tx1"/>
                </a:solidFill>
                <a:latin typeface="Calibri" panose="020F0502020204030204" pitchFamily="34" charset="0"/>
                <a:cs typeface="Calibri" panose="020F0502020204030204" pitchFamily="34" charset="0"/>
              </a:rPr>
              <a:t>: What considerations, if any, need to be made for the students and trainees?</a:t>
            </a:r>
          </a:p>
        </p:txBody>
      </p:sp>
      <p:sp>
        <p:nvSpPr>
          <p:cNvPr id="8" name="Round Same Side Corner Rectangle 7"/>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7804529"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Breakout Room Activity </a:t>
            </a:r>
            <a:r>
              <a:rPr lang="en-US" sz="3000" dirty="0" smtClean="0">
                <a:solidFill>
                  <a:schemeClr val="accent5">
                    <a:lumMod val="50000"/>
                  </a:schemeClr>
                </a:solidFill>
              </a:rPr>
              <a:t>#1: </a:t>
            </a:r>
            <a:r>
              <a:rPr lang="en-US" sz="3000" dirty="0" smtClean="0">
                <a:solidFill>
                  <a:schemeClr val="accent5">
                    <a:lumMod val="50000"/>
                  </a:schemeClr>
                </a:solidFill>
              </a:rPr>
              <a:t>Proposing effort</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9" name="Picture 8"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203582" y="942555"/>
            <a:ext cx="2484846" cy="2484846"/>
          </a:xfrm>
          <a:prstGeom prst="rect">
            <a:avLst/>
          </a:prstGeom>
        </p:spPr>
      </p:pic>
      <p:sp>
        <p:nvSpPr>
          <p:cNvPr id="12" name="Rounded Rectangle 11"/>
          <p:cNvSpPr/>
          <p:nvPr/>
        </p:nvSpPr>
        <p:spPr>
          <a:xfrm>
            <a:off x="2688428" y="1217117"/>
            <a:ext cx="7986138" cy="929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Open “BOR Activity </a:t>
            </a:r>
            <a:r>
              <a:rPr lang="en-US" sz="2800" dirty="0" smtClean="0"/>
              <a:t>1” </a:t>
            </a:r>
            <a:r>
              <a:rPr lang="en-US" sz="2800" dirty="0" smtClean="0"/>
              <a:t>doc in </a:t>
            </a:r>
            <a:r>
              <a:rPr lang="en-US" sz="2800" dirty="0" smtClean="0"/>
              <a:t>chat – </a:t>
            </a:r>
            <a:r>
              <a:rPr lang="en-US" sz="2800" dirty="0" smtClean="0"/>
              <a:t>5 min</a:t>
            </a:r>
            <a:endParaRPr lang="en-US" sz="2800" dirty="0"/>
          </a:p>
        </p:txBody>
      </p:sp>
    </p:spTree>
    <p:extLst>
      <p:ext uri="{BB962C8B-B14F-4D97-AF65-F5344CB8AC3E}">
        <p14:creationId xmlns:p14="http://schemas.microsoft.com/office/powerpoint/2010/main" val="2341474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14</a:t>
            </a:fld>
            <a:endParaRPr lang="en-US" sz="1800" dirty="0">
              <a:solidFill>
                <a:srgbClr val="888888"/>
              </a:solidFill>
              <a:latin typeface="Calibri"/>
              <a:ea typeface="Calibri"/>
              <a:cs typeface="Calibri"/>
              <a:sym typeface="Calibri"/>
            </a:endParaRPr>
          </a:p>
        </p:txBody>
      </p:sp>
      <p:sp>
        <p:nvSpPr>
          <p:cNvPr id="2" name="Rectangle 1"/>
          <p:cNvSpPr/>
          <p:nvPr/>
        </p:nvSpPr>
        <p:spPr>
          <a:xfrm>
            <a:off x="2808973" y="1165243"/>
            <a:ext cx="8147414" cy="4893647"/>
          </a:xfrm>
          <a:prstGeom prst="rect">
            <a:avLst/>
          </a:prstGeom>
        </p:spPr>
        <p:txBody>
          <a:bodyPr wrap="square">
            <a:spAutoFit/>
          </a:bodyPr>
          <a:lstStyle/>
          <a:p>
            <a:pPr lvl="0"/>
            <a:r>
              <a:rPr lang="en-US" sz="2400" dirty="0" smtClean="0">
                <a:latin typeface="Calibri" panose="020F0502020204030204" pitchFamily="34" charset="0"/>
                <a:cs typeface="Calibri" panose="020F0502020204030204" pitchFamily="34" charset="0"/>
              </a:rPr>
              <a:t>Given an excerpt from a proposal, review what percent effort each individual is committing and what salary support is being requested. </a:t>
            </a:r>
          </a:p>
          <a:p>
            <a:pPr lvl="0"/>
            <a:endParaRPr lang="en-US" sz="2400" dirty="0" smtClean="0">
              <a:latin typeface="Calibri" panose="020F0502020204030204" pitchFamily="34" charset="0"/>
              <a:cs typeface="Calibri" panose="020F0502020204030204" pitchFamily="34" charset="0"/>
            </a:endParaRPr>
          </a:p>
          <a:p>
            <a:pPr marL="457200" lvl="0" indent="-457200">
              <a:buFont typeface="+mj-lt"/>
              <a:buAutoNum type="arabicPeriod"/>
            </a:pPr>
            <a:r>
              <a:rPr lang="en-US" sz="2400" dirty="0" smtClean="0">
                <a:latin typeface="Calibri" panose="020F0502020204030204" pitchFamily="34" charset="0"/>
                <a:cs typeface="Calibri" panose="020F0502020204030204" pitchFamily="34" charset="0"/>
              </a:rPr>
              <a:t>Circle the names of the individuals whose effort includes cost sharing. </a:t>
            </a:r>
            <a:r>
              <a:rPr lang="en-US" sz="2400" dirty="0" err="1" smtClean="0">
                <a:solidFill>
                  <a:srgbClr val="FF0000"/>
                </a:solidFill>
                <a:latin typeface="Calibri" panose="020F0502020204030204" pitchFamily="34" charset="0"/>
                <a:cs typeface="Calibri" panose="020F0502020204030204" pitchFamily="34" charset="0"/>
              </a:rPr>
              <a:t>Dr</a:t>
            </a:r>
            <a:r>
              <a:rPr lang="en-US" sz="2400" dirty="0" smtClean="0">
                <a:solidFill>
                  <a:srgbClr val="FF0000"/>
                </a:solidFill>
                <a:latin typeface="Calibri" panose="020F0502020204030204" pitchFamily="34" charset="0"/>
                <a:cs typeface="Calibri" panose="020F0502020204030204" pitchFamily="34" charset="0"/>
              </a:rPr>
              <a:t> Who</a:t>
            </a:r>
          </a:p>
          <a:p>
            <a:pPr marL="457200" lvl="0" indent="-457200">
              <a:buFont typeface="+mj-lt"/>
              <a:buAutoNum type="arabicPeriod"/>
            </a:pPr>
            <a:r>
              <a:rPr lang="en-US" sz="2400" dirty="0" smtClean="0">
                <a:latin typeface="Calibri" panose="020F0502020204030204" pitchFamily="34" charset="0"/>
                <a:cs typeface="Calibri" panose="020F0502020204030204" pitchFamily="34" charset="0"/>
              </a:rPr>
              <a:t>Is there anyone on the list who might not have a PAR printed for them? </a:t>
            </a:r>
            <a:r>
              <a:rPr lang="en-US" sz="2400" dirty="0" smtClean="0">
                <a:solidFill>
                  <a:srgbClr val="FF0000"/>
                </a:solidFill>
                <a:latin typeface="Calibri" panose="020F0502020204030204" pitchFamily="34" charset="0"/>
                <a:cs typeface="Calibri" panose="020F0502020204030204" pitchFamily="34" charset="0"/>
              </a:rPr>
              <a:t>No PAR for </a:t>
            </a:r>
            <a:r>
              <a:rPr lang="en-US" sz="2400" dirty="0" err="1" smtClean="0">
                <a:solidFill>
                  <a:srgbClr val="FF0000"/>
                </a:solidFill>
                <a:latin typeface="Calibri" panose="020F0502020204030204" pitchFamily="34" charset="0"/>
                <a:cs typeface="Calibri" panose="020F0502020204030204" pitchFamily="34" charset="0"/>
              </a:rPr>
              <a:t>Dr</a:t>
            </a:r>
            <a:r>
              <a:rPr lang="en-US" sz="2400" dirty="0" smtClean="0">
                <a:solidFill>
                  <a:srgbClr val="FF0000"/>
                </a:solidFill>
                <a:latin typeface="Calibri" panose="020F0502020204030204" pitchFamily="34" charset="0"/>
                <a:cs typeface="Calibri" panose="020F0502020204030204" pitchFamily="34" charset="0"/>
              </a:rPr>
              <a:t> Who and timesheet student, Prof Peacock might</a:t>
            </a:r>
          </a:p>
          <a:p>
            <a:pPr marL="457200" lvl="0" indent="-457200">
              <a:buFont typeface="+mj-lt"/>
              <a:buAutoNum type="arabicPeriod"/>
            </a:pPr>
            <a:r>
              <a:rPr lang="en-US" sz="2400" dirty="0" smtClean="0">
                <a:solidFill>
                  <a:schemeClr val="tx1"/>
                </a:solidFill>
                <a:latin typeface="Calibri" panose="020F0502020204030204" pitchFamily="34" charset="0"/>
                <a:cs typeface="Calibri" panose="020F0502020204030204" pitchFamily="34" charset="0"/>
              </a:rPr>
              <a:t>What considerations, if any, need to be made for the students and trainees? </a:t>
            </a:r>
            <a:r>
              <a:rPr lang="en-US" sz="2400" dirty="0" smtClean="0">
                <a:solidFill>
                  <a:srgbClr val="FF0000"/>
                </a:solidFill>
                <a:latin typeface="Calibri" panose="020F0502020204030204" pitchFamily="34" charset="0"/>
                <a:cs typeface="Calibri" panose="020F0502020204030204" pitchFamily="34" charset="0"/>
              </a:rPr>
              <a:t>UROP, timesheet</a:t>
            </a:r>
          </a:p>
          <a:p>
            <a:pPr lvl="0"/>
            <a:endParaRPr lang="en-US" sz="2400" dirty="0">
              <a:latin typeface="Calibri" panose="020F0502020204030204" pitchFamily="34" charset="0"/>
              <a:cs typeface="Calibri" panose="020F0502020204030204" pitchFamily="34" charset="0"/>
            </a:endParaRPr>
          </a:p>
          <a:p>
            <a:pPr lvl="0"/>
            <a:endParaRPr lang="en-US" sz="2400" dirty="0">
              <a:latin typeface="Calibri" panose="020F0502020204030204" pitchFamily="34" charset="0"/>
              <a:cs typeface="Calibri" panose="020F0502020204030204" pitchFamily="34" charset="0"/>
            </a:endParaRPr>
          </a:p>
        </p:txBody>
      </p:sp>
      <p:sp>
        <p:nvSpPr>
          <p:cNvPr id="8" name="Round Same Side Corner Rectangle 7"/>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7391650"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Activity </a:t>
            </a:r>
            <a:r>
              <a:rPr lang="en-US" sz="3000" dirty="0" smtClean="0">
                <a:solidFill>
                  <a:schemeClr val="accent5">
                    <a:lumMod val="50000"/>
                  </a:schemeClr>
                </a:solidFill>
              </a:rPr>
              <a:t>#1: </a:t>
            </a:r>
            <a:r>
              <a:rPr lang="en-US" sz="3000" dirty="0" smtClean="0">
                <a:solidFill>
                  <a:schemeClr val="accent5">
                    <a:lumMod val="50000"/>
                  </a:schemeClr>
                </a:solidFill>
              </a:rPr>
              <a:t>Proposing effort </a:t>
            </a:r>
            <a:r>
              <a:rPr lang="en-US" sz="3000" dirty="0" smtClean="0">
                <a:solidFill>
                  <a:srgbClr val="FF0000"/>
                </a:solidFill>
              </a:rPr>
              <a:t>ANSWER</a:t>
            </a:r>
            <a:endParaRPr lang="en-US" sz="3000" dirty="0">
              <a:solidFill>
                <a:srgbClr val="FF0000"/>
              </a:solidFill>
            </a:endParaRPr>
          </a:p>
        </p:txBody>
      </p:sp>
      <p:sp>
        <p:nvSpPr>
          <p:cNvPr id="11" name="Round Same Side Corner Rectangle 10"/>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9" name="Picture 8"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203582" y="942555"/>
            <a:ext cx="2484846" cy="2484846"/>
          </a:xfrm>
          <a:prstGeom prst="rect">
            <a:avLst/>
          </a:prstGeom>
        </p:spPr>
      </p:pic>
    </p:spTree>
    <p:extLst>
      <p:ext uri="{BB962C8B-B14F-4D97-AF65-F5344CB8AC3E}">
        <p14:creationId xmlns:p14="http://schemas.microsoft.com/office/powerpoint/2010/main" val="31567053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15</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102401"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 Cost Share</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0" name="Rectangle 1"/>
          <p:cNvSpPr>
            <a:spLocks noChangeArrowheads="1"/>
          </p:cNvSpPr>
          <p:nvPr/>
        </p:nvSpPr>
        <p:spPr bwMode="auto">
          <a:xfrm>
            <a:off x="2389238" y="1275772"/>
            <a:ext cx="928921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From </a:t>
            </a:r>
            <a:r>
              <a:rPr lang="en-US" altLang="en-US" sz="2000" dirty="0" smtClean="0">
                <a:latin typeface="Calibri" panose="020F0502020204030204" pitchFamily="34" charset="0"/>
                <a:ea typeface="Calibri" panose="020F0502020204030204" pitchFamily="34" charset="0"/>
                <a:cs typeface="Calibri" panose="020F0502020204030204" pitchFamily="34" charset="0"/>
              </a:rPr>
              <a:t>1</a:t>
            </a: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/1/2019-6/30/2019, </a:t>
            </a:r>
            <a:r>
              <a:rPr lang="en-US" altLang="en-US" sz="2000" dirty="0" smtClean="0">
                <a:latin typeface="Calibri" panose="020F0502020204030204" pitchFamily="34" charset="0"/>
                <a:ea typeface="Calibri" panose="020F0502020204030204" pitchFamily="34" charset="0"/>
                <a:cs typeface="Calibri" panose="020F0502020204030204" pitchFamily="34" charset="0"/>
              </a:rPr>
              <a:t>Dr. Tan</a:t>
            </a: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received salary support for the following awards:</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Grant A: 25%</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Grant B: 35%</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Grant C: 20%</a:t>
            </a: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en-US" sz="2000" dirty="0">
                <a:latin typeface="Calibri" panose="020F0502020204030204" pitchFamily="34" charset="0"/>
                <a:ea typeface="Calibri" panose="020F0502020204030204" pitchFamily="34" charset="0"/>
                <a:cs typeface="Calibri" panose="020F0502020204030204" pitchFamily="34" charset="0"/>
              </a:rPr>
              <a:t>Dr. Tan estimates her effort was consistent with salary support for Grants A, B, C</a:t>
            </a:r>
            <a:endParaRPr lang="en-US" altLang="en-US" sz="2000" dirty="0">
              <a:latin typeface="Calibri" panose="020F0502020204030204" pitchFamily="34" charset="0"/>
              <a:cs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The rest of </a:t>
            </a:r>
            <a:r>
              <a:rPr lang="en-US" altLang="en-US" sz="2000" dirty="0" smtClean="0">
                <a:latin typeface="Calibri" panose="020F0502020204030204" pitchFamily="34" charset="0"/>
                <a:ea typeface="Calibri" panose="020F0502020204030204" pitchFamily="34" charset="0"/>
                <a:cs typeface="Calibri" panose="020F0502020204030204" pitchFamily="34" charset="0"/>
              </a:rPr>
              <a:t>Dr. Tan</a:t>
            </a: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 salary support was provided from departmental funds</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000" dirty="0" smtClean="0">
                <a:latin typeface="Calibri" panose="020F0502020204030204" pitchFamily="34" charset="0"/>
                <a:ea typeface="Calibri" panose="020F0502020204030204" pitchFamily="34" charset="0"/>
                <a:cs typeface="Calibri" panose="020F0502020204030204" pitchFamily="34" charset="0"/>
              </a:rPr>
              <a:t>Dr</a:t>
            </a:r>
            <a:r>
              <a:rPr lang="en-US" altLang="en-US" sz="2000" dirty="0">
                <a:latin typeface="Calibri" panose="020F0502020204030204" pitchFamily="34" charset="0"/>
                <a:ea typeface="Calibri" panose="020F0502020204030204" pitchFamily="34" charset="0"/>
                <a:cs typeface="Calibri" panose="020F0502020204030204" pitchFamily="34" charset="0"/>
              </a:rPr>
              <a:t>.</a:t>
            </a:r>
            <a:r>
              <a:rPr lang="en-US" altLang="en-US" sz="2000" dirty="0" smtClean="0">
                <a:latin typeface="Calibri" panose="020F0502020204030204" pitchFamily="34" charset="0"/>
                <a:ea typeface="Calibri" panose="020F0502020204030204" pitchFamily="34" charset="0"/>
                <a:cs typeface="Calibri" panose="020F0502020204030204" pitchFamily="34" charset="0"/>
              </a:rPr>
              <a:t> Tan </a:t>
            </a: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also worked on Grant D and estimates that she spent about 10% effort on this grant during the applicable period with no salary support</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altLang="en-US" sz="2000" dirty="0" smtClean="0">
                <a:latin typeface="Calibri" panose="020F0502020204030204" pitchFamily="34" charset="0"/>
                <a:ea typeface="Calibri" panose="020F0502020204030204" pitchFamily="34" charset="0"/>
                <a:cs typeface="Calibri" panose="020F0502020204030204" pitchFamily="34" charset="0"/>
              </a:rPr>
              <a:t>Dr. </a:t>
            </a:r>
            <a:r>
              <a:rPr lang="en-US" altLang="en-US" sz="2000" dirty="0">
                <a:latin typeface="Calibri" panose="020F0502020204030204" pitchFamily="34" charset="0"/>
                <a:ea typeface="Calibri" panose="020F0502020204030204" pitchFamily="34" charset="0"/>
                <a:cs typeface="Calibri" panose="020F0502020204030204" pitchFamily="34" charset="0"/>
              </a:rPr>
              <a:t>Tan </a:t>
            </a:r>
            <a:r>
              <a:rPr kumimoji="0" lang="en-US" altLang="en-US" sz="2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estimates she spent about 10% effort on non-sponsored activities during the applicable period</a:t>
            </a:r>
          </a:p>
          <a:p>
            <a:pPr marL="285750" lvl="0" indent="-285750">
              <a:buFont typeface="Arial" panose="020B0604020202020204" pitchFamily="34" charset="0"/>
              <a:buChar char="•"/>
            </a:pPr>
            <a:endParaRPr lang="en-US" altLang="en-US" sz="2000" dirty="0">
              <a:latin typeface="Calibri" panose="020F0502020204030204" pitchFamily="34" charset="0"/>
              <a:cs typeface="Calibri" panose="020F0502020204030204" pitchFamily="34" charset="0"/>
            </a:endParaRPr>
          </a:p>
          <a:p>
            <a:pPr lvl="0"/>
            <a:r>
              <a:rPr kumimoji="0" lang="en-US" altLang="en-US" sz="20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How do</a:t>
            </a:r>
            <a:r>
              <a:rPr kumimoji="0" lang="en-US" altLang="en-US" sz="2000" b="1" i="0" u="none" strike="noStrike" cap="none" normalizeH="0" dirty="0" smtClean="0">
                <a:ln>
                  <a:noFill/>
                </a:ln>
                <a:solidFill>
                  <a:schemeClr val="tx1"/>
                </a:solidFill>
                <a:effectLst/>
                <a:latin typeface="Calibri" panose="020F0502020204030204" pitchFamily="34" charset="0"/>
                <a:cs typeface="Calibri" panose="020F0502020204030204" pitchFamily="34" charset="0"/>
              </a:rPr>
              <a:t> you show cost shar</a:t>
            </a:r>
            <a:r>
              <a:rPr lang="en-US" altLang="en-US" sz="2000" b="1" dirty="0" smtClean="0">
                <a:latin typeface="Calibri" panose="020F0502020204030204" pitchFamily="34" charset="0"/>
                <a:cs typeface="Calibri" panose="020F0502020204030204" pitchFamily="34" charset="0"/>
              </a:rPr>
              <a:t>e on the PAR?</a:t>
            </a:r>
            <a:endParaRPr kumimoji="0" lang="en-US" altLang="en-US" sz="20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pic>
        <p:nvPicPr>
          <p:cNvPr id="12" name="Picture 11"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421660" y="1275772"/>
            <a:ext cx="1762627" cy="1762627"/>
          </a:xfrm>
          <a:prstGeom prst="rect">
            <a:avLst/>
          </a:prstGeom>
        </p:spPr>
      </p:pic>
    </p:spTree>
    <p:extLst>
      <p:ext uri="{BB962C8B-B14F-4D97-AF65-F5344CB8AC3E}">
        <p14:creationId xmlns:p14="http://schemas.microsoft.com/office/powerpoint/2010/main" val="182384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16</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6389673"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Cost Share </a:t>
            </a:r>
            <a:r>
              <a:rPr lang="en-US" sz="3000" dirty="0" smtClean="0">
                <a:solidFill>
                  <a:srgbClr val="FF0000"/>
                </a:solidFill>
              </a:rPr>
              <a:t>ANSWER</a:t>
            </a:r>
            <a:endParaRPr lang="en-US" sz="3000" dirty="0">
              <a:solidFill>
                <a:srgbClr val="FF000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3" name="Picture 2"/>
          <p:cNvPicPr>
            <a:picLocks noChangeAspect="1"/>
          </p:cNvPicPr>
          <p:nvPr/>
        </p:nvPicPr>
        <p:blipFill>
          <a:blip r:embed="rId3"/>
          <a:stretch>
            <a:fillRect/>
          </a:stretch>
        </p:blipFill>
        <p:spPr>
          <a:xfrm>
            <a:off x="1570037" y="1701883"/>
            <a:ext cx="7629525" cy="3848100"/>
          </a:xfrm>
          <a:prstGeom prst="rect">
            <a:avLst/>
          </a:prstGeom>
          <a:ln>
            <a:solidFill>
              <a:schemeClr val="tx1"/>
            </a:solidFill>
          </a:ln>
        </p:spPr>
      </p:pic>
      <p:sp>
        <p:nvSpPr>
          <p:cNvPr id="5" name="TextBox 4"/>
          <p:cNvSpPr txBox="1"/>
          <p:nvPr/>
        </p:nvSpPr>
        <p:spPr>
          <a:xfrm>
            <a:off x="8338730" y="2348580"/>
            <a:ext cx="490840" cy="276999"/>
          </a:xfrm>
          <a:prstGeom prst="rect">
            <a:avLst/>
          </a:prstGeom>
          <a:noFill/>
        </p:spPr>
        <p:txBody>
          <a:bodyPr wrap="none" rtlCol="0">
            <a:spAutoFit/>
          </a:bodyPr>
          <a:lstStyle/>
          <a:p>
            <a:r>
              <a:rPr lang="en-US" sz="1200" dirty="0" smtClean="0"/>
              <a:t>10%</a:t>
            </a:r>
            <a:endParaRPr lang="en-US" sz="1200" dirty="0"/>
          </a:p>
        </p:txBody>
      </p:sp>
      <p:sp>
        <p:nvSpPr>
          <p:cNvPr id="12" name="TextBox 11"/>
          <p:cNvSpPr txBox="1"/>
          <p:nvPr/>
        </p:nvSpPr>
        <p:spPr>
          <a:xfrm>
            <a:off x="8365180" y="2970287"/>
            <a:ext cx="490840" cy="276999"/>
          </a:xfrm>
          <a:prstGeom prst="rect">
            <a:avLst/>
          </a:prstGeom>
          <a:noFill/>
        </p:spPr>
        <p:txBody>
          <a:bodyPr wrap="none" rtlCol="0">
            <a:spAutoFit/>
          </a:bodyPr>
          <a:lstStyle/>
          <a:p>
            <a:r>
              <a:rPr lang="en-US" sz="1200" dirty="0" smtClean="0"/>
              <a:t>25%</a:t>
            </a:r>
            <a:endParaRPr lang="en-US" sz="1200" dirty="0"/>
          </a:p>
        </p:txBody>
      </p:sp>
      <p:sp>
        <p:nvSpPr>
          <p:cNvPr id="14" name="TextBox 13"/>
          <p:cNvSpPr txBox="1"/>
          <p:nvPr/>
        </p:nvSpPr>
        <p:spPr>
          <a:xfrm>
            <a:off x="8365180" y="3124175"/>
            <a:ext cx="490840" cy="276999"/>
          </a:xfrm>
          <a:prstGeom prst="rect">
            <a:avLst/>
          </a:prstGeom>
          <a:noFill/>
        </p:spPr>
        <p:txBody>
          <a:bodyPr wrap="none" rtlCol="0">
            <a:spAutoFit/>
          </a:bodyPr>
          <a:lstStyle/>
          <a:p>
            <a:r>
              <a:rPr lang="en-US" sz="1200" dirty="0" smtClean="0"/>
              <a:t>35%</a:t>
            </a:r>
            <a:endParaRPr lang="en-US" sz="1200" dirty="0"/>
          </a:p>
        </p:txBody>
      </p:sp>
      <p:sp>
        <p:nvSpPr>
          <p:cNvPr id="15" name="TextBox 14"/>
          <p:cNvSpPr txBox="1"/>
          <p:nvPr/>
        </p:nvSpPr>
        <p:spPr>
          <a:xfrm>
            <a:off x="8365180" y="3278063"/>
            <a:ext cx="490840" cy="276999"/>
          </a:xfrm>
          <a:prstGeom prst="rect">
            <a:avLst/>
          </a:prstGeom>
          <a:noFill/>
        </p:spPr>
        <p:txBody>
          <a:bodyPr wrap="none" rtlCol="0">
            <a:spAutoFit/>
          </a:bodyPr>
          <a:lstStyle/>
          <a:p>
            <a:r>
              <a:rPr lang="en-US" sz="1200" dirty="0" smtClean="0"/>
              <a:t>20%</a:t>
            </a:r>
            <a:endParaRPr lang="en-US" sz="1200" dirty="0"/>
          </a:p>
        </p:txBody>
      </p:sp>
      <p:sp>
        <p:nvSpPr>
          <p:cNvPr id="16" name="TextBox 15"/>
          <p:cNvSpPr txBox="1"/>
          <p:nvPr/>
        </p:nvSpPr>
        <p:spPr>
          <a:xfrm>
            <a:off x="8338730" y="3983136"/>
            <a:ext cx="490840" cy="276999"/>
          </a:xfrm>
          <a:prstGeom prst="rect">
            <a:avLst/>
          </a:prstGeom>
          <a:noFill/>
        </p:spPr>
        <p:txBody>
          <a:bodyPr wrap="none" rtlCol="0">
            <a:spAutoFit/>
          </a:bodyPr>
          <a:lstStyle/>
          <a:p>
            <a:r>
              <a:rPr lang="en-US" sz="1200" dirty="0" smtClean="0">
                <a:solidFill>
                  <a:srgbClr val="FF0000"/>
                </a:solidFill>
              </a:rPr>
              <a:t>10%</a:t>
            </a:r>
            <a:endParaRPr lang="en-US" sz="1200" dirty="0">
              <a:solidFill>
                <a:srgbClr val="FF0000"/>
              </a:solidFill>
            </a:endParaRPr>
          </a:p>
        </p:txBody>
      </p:sp>
      <p:sp>
        <p:nvSpPr>
          <p:cNvPr id="10" name="Rectangle 9"/>
          <p:cNvSpPr/>
          <p:nvPr/>
        </p:nvSpPr>
        <p:spPr>
          <a:xfrm>
            <a:off x="1570036" y="4049151"/>
            <a:ext cx="1620203" cy="230832"/>
          </a:xfrm>
          <a:prstGeom prst="rect">
            <a:avLst/>
          </a:prstGeom>
        </p:spPr>
        <p:txBody>
          <a:bodyPr wrap="square">
            <a:spAutoFit/>
          </a:bodyPr>
          <a:lstStyle/>
          <a:p>
            <a:r>
              <a:rPr lang="en-US" sz="900" b="1" dirty="0" smtClean="0">
                <a:solidFill>
                  <a:srgbClr val="FF0000"/>
                </a:solidFill>
                <a:latin typeface="Arial" panose="020B0604020202020204" pitchFamily="34" charset="0"/>
              </a:rPr>
              <a:t>9550</a:t>
            </a:r>
            <a:r>
              <a:rPr lang="en-US" sz="900" b="1" dirty="0" smtClean="0">
                <a:solidFill>
                  <a:srgbClr val="FF0000"/>
                </a:solidFill>
                <a:latin typeface="ArialMT"/>
              </a:rPr>
              <a:t>xxxxxx       Grant D</a:t>
            </a:r>
            <a:endParaRPr lang="en-US" sz="900" b="1" dirty="0">
              <a:solidFill>
                <a:srgbClr val="FF0000"/>
              </a:solidFill>
              <a:latin typeface="ArialMT"/>
            </a:endParaRPr>
          </a:p>
        </p:txBody>
      </p:sp>
      <p:pic>
        <p:nvPicPr>
          <p:cNvPr id="19" name="Picture 18" descr="animation - Create animated gif of an arrow being hand ..."/>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88326">
            <a:off x="746082" y="3709003"/>
            <a:ext cx="825264" cy="825264"/>
          </a:xfrm>
          <a:prstGeom prst="rect">
            <a:avLst/>
          </a:prstGeom>
        </p:spPr>
      </p:pic>
      <p:pic>
        <p:nvPicPr>
          <p:cNvPr id="20" name="Picture 19" descr="animation - Create animated gif of an arrow being hand ..."/>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9756716">
            <a:off x="8629161" y="3258416"/>
            <a:ext cx="1367677" cy="825264"/>
          </a:xfrm>
          <a:prstGeom prst="rect">
            <a:avLst/>
          </a:prstGeom>
        </p:spPr>
      </p:pic>
      <p:sp>
        <p:nvSpPr>
          <p:cNvPr id="17" name="Rectangle 16"/>
          <p:cNvSpPr/>
          <p:nvPr/>
        </p:nvSpPr>
        <p:spPr>
          <a:xfrm>
            <a:off x="1385191" y="1071586"/>
            <a:ext cx="5317848" cy="830997"/>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What should the PAR look like?</a:t>
            </a: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06651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17</a:t>
            </a:fld>
            <a:endParaRPr lang="en-US" sz="1800" dirty="0">
              <a:solidFill>
                <a:srgbClr val="888888"/>
              </a:solidFill>
              <a:latin typeface="Calibri"/>
              <a:ea typeface="Calibri"/>
              <a:cs typeface="Calibri"/>
              <a:sym typeface="Calibri"/>
            </a:endParaRPr>
          </a:p>
        </p:txBody>
      </p:sp>
      <p:sp>
        <p:nvSpPr>
          <p:cNvPr id="3" name="TextBox 2"/>
          <p:cNvSpPr txBox="1"/>
          <p:nvPr/>
        </p:nvSpPr>
        <p:spPr>
          <a:xfrm>
            <a:off x="329228" y="1084348"/>
            <a:ext cx="11208940" cy="1936492"/>
          </a:xfrm>
          <a:prstGeom prst="rect">
            <a:avLst/>
          </a:prstGeom>
          <a:noFill/>
        </p:spPr>
        <p:txBody>
          <a:bodyPr wrap="square" rtlCol="0">
            <a:spAutoFit/>
          </a:bodyPr>
          <a:lstStyle/>
          <a:p>
            <a:pPr marL="342900" lvl="0" indent="-342900">
              <a:lnSpc>
                <a:spcPct val="107000"/>
              </a:lnSpc>
              <a:buFont typeface="Symbol" panose="05050102010706020507" pitchFamily="18" charset="2"/>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A PAR </a:t>
            </a:r>
            <a:r>
              <a:rPr lang="en-US" sz="2400" dirty="0">
                <a:latin typeface="Calibri" panose="020F0502020204030204" pitchFamily="34" charset="0"/>
                <a:ea typeface="Calibri" panose="020F0502020204030204" pitchFamily="34" charset="0"/>
                <a:cs typeface="Times New Roman" panose="02020603050405020304" pitchFamily="18" charset="0"/>
              </a:rPr>
              <a:t>prints for anyone with salary </a:t>
            </a:r>
            <a:r>
              <a:rPr lang="en-US" sz="2400" dirty="0" smtClean="0">
                <a:latin typeface="Calibri" panose="020F0502020204030204" pitchFamily="34" charset="0"/>
                <a:ea typeface="Calibri" panose="020F0502020204030204" pitchFamily="34" charset="0"/>
                <a:cs typeface="Times New Roman" panose="02020603050405020304" pitchFamily="18" charset="0"/>
              </a:rPr>
              <a:t>charged to a </a:t>
            </a:r>
            <a:r>
              <a:rPr lang="en-US" sz="2400" dirty="0">
                <a:latin typeface="Calibri" panose="020F0502020204030204" pitchFamily="34" charset="0"/>
                <a:ea typeface="Calibri" panose="020F0502020204030204" pitchFamily="34" charset="0"/>
                <a:cs typeface="Times New Roman" panose="02020603050405020304" pitchFamily="18" charset="0"/>
              </a:rPr>
              <a:t>sponsored research </a:t>
            </a:r>
            <a:r>
              <a:rPr lang="en-US" sz="2400" dirty="0" smtClean="0">
                <a:latin typeface="Calibri" panose="020F0502020204030204" pitchFamily="34" charset="0"/>
                <a:ea typeface="Calibri" panose="020F0502020204030204" pitchFamily="34" charset="0"/>
                <a:cs typeface="Times New Roman" panose="02020603050405020304" pitchFamily="18" charset="0"/>
              </a:rPr>
              <a:t>account (950xxxxxxx</a:t>
            </a:r>
            <a:r>
              <a:rPr lang="en-US" sz="2400" dirty="0">
                <a:latin typeface="Calibri" panose="020F0502020204030204" pitchFamily="34" charset="0"/>
                <a:ea typeface="Calibri" panose="020F0502020204030204" pitchFamily="34" charset="0"/>
                <a:cs typeface="Times New Roman" panose="02020603050405020304" pitchFamily="18" charset="0"/>
              </a:rPr>
              <a:t>, 955xxxxxxx, or 994xxxxxxx</a:t>
            </a:r>
            <a:r>
              <a:rPr lang="en-US" sz="2400" dirty="0" smtClean="0">
                <a:latin typeface="Calibri" panose="020F0502020204030204" pitchFamily="34" charset="0"/>
                <a:ea typeface="Calibri" panose="020F0502020204030204" pitchFamily="34" charset="0"/>
                <a:cs typeface="Times New Roman" panose="02020603050405020304" pitchFamily="18" charset="0"/>
              </a:rPr>
              <a: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Times New Roman" panose="02020603050405020304" pitchFamily="18" charset="0"/>
              </a:rPr>
              <a:t>All individuals paid from, or with effort committed to, a sponsored project </a:t>
            </a:r>
            <a:r>
              <a:rPr lang="en-US" sz="2000" dirty="0" smtClean="0">
                <a:latin typeface="Calibri" panose="020F0502020204030204" pitchFamily="34" charset="0"/>
                <a:ea typeface="Calibri" panose="020F0502020204030204" pitchFamily="34" charset="0"/>
                <a:cs typeface="Times New Roman" panose="02020603050405020304" pitchFamily="18" charset="0"/>
              </a:rPr>
              <a:t>required </a:t>
            </a:r>
            <a:r>
              <a:rPr lang="en-US" sz="2000" dirty="0">
                <a:latin typeface="Calibri" panose="020F0502020204030204" pitchFamily="34" charset="0"/>
                <a:ea typeface="Calibri" panose="020F0502020204030204" pitchFamily="34" charset="0"/>
                <a:cs typeface="Times New Roman" panose="02020603050405020304" pitchFamily="18" charset="0"/>
              </a:rPr>
              <a:t>to complete </a:t>
            </a:r>
          </a:p>
          <a:p>
            <a:pPr marL="742950" lvl="1" indent="-285750">
              <a:lnSpc>
                <a:spcPct val="107000"/>
              </a:lnSpc>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Times New Roman" panose="02020603050405020304" pitchFamily="18" charset="0"/>
              </a:rPr>
              <a:t>Not hourly </a:t>
            </a:r>
            <a:r>
              <a:rPr lang="en-US" sz="2000" dirty="0" smtClean="0">
                <a:latin typeface="Calibri" panose="020F0502020204030204" pitchFamily="34" charset="0"/>
                <a:ea typeface="Calibri" panose="020F0502020204030204" pitchFamily="34" charset="0"/>
                <a:cs typeface="Times New Roman" panose="02020603050405020304" pitchFamily="18" charset="0"/>
              </a:rPr>
              <a:t>employees because timesheets </a:t>
            </a:r>
            <a:r>
              <a:rPr lang="en-US" sz="2000" dirty="0">
                <a:latin typeface="Calibri" panose="020F0502020204030204" pitchFamily="34" charset="0"/>
                <a:ea typeface="Calibri" panose="020F0502020204030204" pitchFamily="34" charset="0"/>
                <a:cs typeface="Times New Roman" panose="02020603050405020304" pitchFamily="18" charset="0"/>
              </a:rPr>
              <a:t>count as </a:t>
            </a:r>
            <a:r>
              <a:rPr lang="en-US" sz="2000" dirty="0" smtClean="0">
                <a:latin typeface="Calibri" panose="020F0502020204030204" pitchFamily="34" charset="0"/>
                <a:ea typeface="Calibri" panose="020F0502020204030204" pitchFamily="34" charset="0"/>
                <a:cs typeface="Times New Roman" panose="02020603050405020304" pitchFamily="18" charset="0"/>
              </a:rPr>
              <a:t>verification</a:t>
            </a:r>
          </a:p>
          <a:p>
            <a:pPr marL="742950" lvl="1" indent="-285750">
              <a:lnSpc>
                <a:spcPct val="107000"/>
              </a:lnSpc>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Certifying the PAR</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Rectangle 3"/>
          <p:cNvSpPr/>
          <p:nvPr/>
        </p:nvSpPr>
        <p:spPr>
          <a:xfrm>
            <a:off x="421660" y="3184957"/>
            <a:ext cx="5667641" cy="646331"/>
          </a:xfrm>
          <a:prstGeom prst="rect">
            <a:avLst/>
          </a:prstGeom>
        </p:spPr>
        <p:txBody>
          <a:bodyPr wrap="square">
            <a:spAutoFit/>
          </a:bodyPr>
          <a:lstStyle/>
          <a:p>
            <a:pPr lvl="1"/>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a:stretch>
            <a:fillRect/>
          </a:stretch>
        </p:blipFill>
        <p:spPr>
          <a:xfrm>
            <a:off x="6257921" y="3340940"/>
            <a:ext cx="5461544" cy="2491520"/>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stretch>
            <a:fillRect/>
          </a:stretch>
        </p:blipFill>
        <p:spPr>
          <a:xfrm>
            <a:off x="238637" y="3340940"/>
            <a:ext cx="5830281" cy="2491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9683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18</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 employee no longer at BU</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541981" y="1213163"/>
            <a:ext cx="8637598" cy="2462213"/>
          </a:xfrm>
          <a:prstGeom prst="rect">
            <a:avLst/>
          </a:prstGeom>
          <a:noFill/>
        </p:spPr>
        <p:txBody>
          <a:bodyPr wrap="square" rtlCol="0">
            <a:spAutoFit/>
          </a:bodyPr>
          <a:lstStyle/>
          <a:p>
            <a:r>
              <a:rPr lang="en-US" sz="2200" dirty="0" smtClean="0">
                <a:latin typeface="Calibri" panose="020F0502020204030204" pitchFamily="34" charset="0"/>
                <a:cs typeface="Calibri" panose="020F0502020204030204" pitchFamily="34" charset="0"/>
              </a:rPr>
              <a:t>You have two PARs in front of you for people who are no longer working at Boston University. We still need to certify the PARs, so what do you do?</a:t>
            </a:r>
          </a:p>
          <a:p>
            <a:endParaRPr lang="en-US" sz="2200" dirty="0">
              <a:latin typeface="Calibri" panose="020F0502020204030204" pitchFamily="34" charset="0"/>
              <a:cs typeface="Calibri" panose="020F0502020204030204" pitchFamily="34" charset="0"/>
            </a:endParaRPr>
          </a:p>
          <a:p>
            <a:r>
              <a:rPr lang="en-US" sz="2200" dirty="0" smtClean="0">
                <a:latin typeface="Calibri" panose="020F0502020204030204" pitchFamily="34" charset="0"/>
                <a:cs typeface="Calibri" panose="020F0502020204030204" pitchFamily="34" charset="0"/>
              </a:rPr>
              <a:t>What information should you look at on the PAR?</a:t>
            </a:r>
          </a:p>
          <a:p>
            <a:endParaRPr lang="en-US" sz="2200" dirty="0">
              <a:latin typeface="Calibri" panose="020F0502020204030204" pitchFamily="34" charset="0"/>
              <a:cs typeface="Calibri" panose="020F0502020204030204" pitchFamily="34" charset="0"/>
            </a:endParaRPr>
          </a:p>
          <a:p>
            <a:r>
              <a:rPr lang="en-US" sz="2200" dirty="0" smtClean="0">
                <a:latin typeface="Calibri" panose="020F0502020204030204" pitchFamily="34" charset="0"/>
                <a:cs typeface="Calibri" panose="020F0502020204030204" pitchFamily="34" charset="0"/>
              </a:rPr>
              <a:t>What are your options for who can sign?</a:t>
            </a:r>
          </a:p>
          <a:p>
            <a:endParaRPr lang="en-US" sz="2200" dirty="0">
              <a:latin typeface="Calibri" panose="020F0502020204030204" pitchFamily="34" charset="0"/>
              <a:cs typeface="Calibri" panose="020F0502020204030204" pitchFamily="34" charset="0"/>
            </a:endParaRPr>
          </a:p>
        </p:txBody>
      </p:sp>
      <p:pic>
        <p:nvPicPr>
          <p:cNvPr id="8" name="Picture 7"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421661" y="1275773"/>
            <a:ext cx="1962952" cy="1962952"/>
          </a:xfrm>
          <a:prstGeom prst="rect">
            <a:avLst/>
          </a:prstGeom>
        </p:spPr>
      </p:pic>
      <p:pic>
        <p:nvPicPr>
          <p:cNvPr id="2" name="Picture 1"/>
          <p:cNvPicPr>
            <a:picLocks noChangeAspect="1"/>
          </p:cNvPicPr>
          <p:nvPr/>
        </p:nvPicPr>
        <p:blipFill>
          <a:blip r:embed="rId5"/>
          <a:stretch>
            <a:fillRect/>
          </a:stretch>
        </p:blipFill>
        <p:spPr>
          <a:xfrm>
            <a:off x="228073" y="3614948"/>
            <a:ext cx="11696700" cy="1066800"/>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6"/>
          <a:stretch>
            <a:fillRect/>
          </a:stretch>
        </p:blipFill>
        <p:spPr>
          <a:xfrm>
            <a:off x="238637" y="4801058"/>
            <a:ext cx="11686136" cy="10529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40298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19</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Employee no longer at BU </a:t>
            </a:r>
            <a:r>
              <a:rPr lang="en-US" sz="3000" dirty="0" smtClean="0">
                <a:solidFill>
                  <a:srgbClr val="FF0000"/>
                </a:solidFill>
              </a:rPr>
              <a:t>ANSWER</a:t>
            </a:r>
            <a:endParaRPr lang="en-US" sz="3000" dirty="0">
              <a:solidFill>
                <a:srgbClr val="FF000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842681" y="1321872"/>
            <a:ext cx="10511117" cy="4431983"/>
          </a:xfrm>
          <a:prstGeom prst="rect">
            <a:avLst/>
          </a:prstGeom>
          <a:noFill/>
        </p:spPr>
        <p:txBody>
          <a:bodyPr wrap="square" rtlCol="0">
            <a:spAutoFit/>
          </a:bodyPr>
          <a:lstStyle/>
          <a:p>
            <a:r>
              <a:rPr lang="en-US" sz="2000" dirty="0" smtClean="0">
                <a:latin typeface="Calibri" panose="020F0502020204030204" pitchFamily="34" charset="0"/>
                <a:cs typeface="Calibri" panose="020F0502020204030204" pitchFamily="34" charset="0"/>
              </a:rPr>
              <a:t>You have two PARs in front of you for people who are no longer working at Boston University. We still need to certify the PARs, so what do you do?</a:t>
            </a:r>
          </a:p>
          <a:p>
            <a:endParaRPr lang="en-US" sz="2000" dirty="0">
              <a:latin typeface="Calibri" panose="020F0502020204030204" pitchFamily="34" charset="0"/>
              <a:cs typeface="Calibri" panose="020F0502020204030204" pitchFamily="34" charset="0"/>
            </a:endParaRPr>
          </a:p>
          <a:p>
            <a:r>
              <a:rPr lang="en-US" sz="2000" dirty="0" smtClean="0">
                <a:latin typeface="Calibri" panose="020F0502020204030204" pitchFamily="34" charset="0"/>
                <a:cs typeface="Calibri" panose="020F0502020204030204" pitchFamily="34" charset="0"/>
              </a:rPr>
              <a:t>What information should you look at on the PAR?</a:t>
            </a:r>
          </a:p>
          <a:p>
            <a:r>
              <a:rPr lang="en-US" sz="2000" dirty="0">
                <a:solidFill>
                  <a:srgbClr val="FF0000"/>
                </a:solidFill>
                <a:latin typeface="Calibri" panose="020F0502020204030204" pitchFamily="34" charset="0"/>
                <a:cs typeface="Calibri" panose="020F0502020204030204" pitchFamily="34" charset="0"/>
              </a:rPr>
              <a:t>check their PAR type (student, professional, or non pro) and whether they are marked as faculty</a:t>
            </a:r>
          </a:p>
          <a:p>
            <a:r>
              <a:rPr lang="en-US" sz="2000" dirty="0" smtClean="0">
                <a:latin typeface="Calibri" panose="020F0502020204030204" pitchFamily="34" charset="0"/>
                <a:cs typeface="Calibri" panose="020F0502020204030204" pitchFamily="34" charset="0"/>
              </a:rPr>
              <a:t>What are your options for who can sign?</a:t>
            </a:r>
          </a:p>
          <a:p>
            <a:r>
              <a:rPr lang="en-US" sz="1800" dirty="0">
                <a:solidFill>
                  <a:srgbClr val="FF0000"/>
                </a:solidFill>
                <a:latin typeface="Calibri" panose="020F0502020204030204" pitchFamily="34" charset="0"/>
                <a:cs typeface="Calibri" panose="020F0502020204030204" pitchFamily="34" charset="0"/>
              </a:rPr>
              <a:t>For anyone other than faculty - supervisor can sign, needs to check the box.</a:t>
            </a:r>
          </a:p>
          <a:p>
            <a:r>
              <a:rPr lang="en-US" sz="1800" dirty="0">
                <a:solidFill>
                  <a:srgbClr val="FF0000"/>
                </a:solidFill>
                <a:latin typeface="Calibri" panose="020F0502020204030204" pitchFamily="34" charset="0"/>
                <a:cs typeface="Calibri" panose="020F0502020204030204" pitchFamily="34" charset="0"/>
              </a:rPr>
              <a:t>For the faculty: </a:t>
            </a:r>
          </a:p>
          <a:p>
            <a:r>
              <a:rPr lang="en-US" sz="1800" dirty="0">
                <a:solidFill>
                  <a:srgbClr val="FF0000"/>
                </a:solidFill>
                <a:latin typeface="Calibri" panose="020F0502020204030204" pitchFamily="34" charset="0"/>
                <a:cs typeface="Calibri" panose="020F0502020204030204" pitchFamily="34" charset="0"/>
              </a:rPr>
              <a:t>a. </a:t>
            </a:r>
            <a:r>
              <a:rPr lang="en-US" sz="1800" dirty="0" smtClean="0">
                <a:solidFill>
                  <a:srgbClr val="FF0000"/>
                </a:solidFill>
                <a:latin typeface="Calibri" panose="020F0502020204030204" pitchFamily="34" charset="0"/>
                <a:cs typeface="Calibri" panose="020F0502020204030204" pitchFamily="34" charset="0"/>
              </a:rPr>
              <a:t>Reach </a:t>
            </a:r>
            <a:r>
              <a:rPr lang="en-US" sz="1800" dirty="0">
                <a:solidFill>
                  <a:srgbClr val="FF0000"/>
                </a:solidFill>
                <a:latin typeface="Calibri" panose="020F0502020204030204" pitchFamily="34" charset="0"/>
                <a:cs typeface="Calibri" panose="020F0502020204030204" pitchFamily="34" charset="0"/>
              </a:rPr>
              <a:t>out to the Faculty - if you are still in touch with any of them then please email them the PAR and see if they will certify; </a:t>
            </a:r>
          </a:p>
          <a:p>
            <a:r>
              <a:rPr lang="en-US" sz="1800" dirty="0">
                <a:solidFill>
                  <a:srgbClr val="FF0000"/>
                </a:solidFill>
                <a:latin typeface="Calibri" panose="020F0502020204030204" pitchFamily="34" charset="0"/>
                <a:cs typeface="Calibri" panose="020F0502020204030204" pitchFamily="34" charset="0"/>
              </a:rPr>
              <a:t>b. </a:t>
            </a:r>
            <a:r>
              <a:rPr lang="en-US" sz="1800" dirty="0" smtClean="0">
                <a:solidFill>
                  <a:srgbClr val="FF0000"/>
                </a:solidFill>
                <a:latin typeface="Calibri" panose="020F0502020204030204" pitchFamily="34" charset="0"/>
                <a:cs typeface="Calibri" panose="020F0502020204030204" pitchFamily="34" charset="0"/>
              </a:rPr>
              <a:t>PI </a:t>
            </a:r>
            <a:r>
              <a:rPr lang="en-US" sz="1800" dirty="0">
                <a:solidFill>
                  <a:srgbClr val="FF0000"/>
                </a:solidFill>
                <a:latin typeface="Calibri" panose="020F0502020204030204" pitchFamily="34" charset="0"/>
                <a:cs typeface="Calibri" panose="020F0502020204030204" pitchFamily="34" charset="0"/>
              </a:rPr>
              <a:t>– if the employee is not the PI then the PI may certify (add Faculty termination date and check the PI box)</a:t>
            </a:r>
          </a:p>
          <a:p>
            <a:r>
              <a:rPr lang="en-US" sz="1800" dirty="0">
                <a:solidFill>
                  <a:srgbClr val="FF0000"/>
                </a:solidFill>
                <a:latin typeface="Calibri" panose="020F0502020204030204" pitchFamily="34" charset="0"/>
                <a:cs typeface="Calibri" panose="020F0502020204030204" pitchFamily="34" charset="0"/>
              </a:rPr>
              <a:t>c</a:t>
            </a:r>
            <a:r>
              <a:rPr lang="en-US" sz="1800" dirty="0" smtClean="0">
                <a:solidFill>
                  <a:srgbClr val="FF0000"/>
                </a:solidFill>
                <a:latin typeface="Calibri" panose="020F0502020204030204" pitchFamily="34" charset="0"/>
                <a:cs typeface="Calibri" panose="020F0502020204030204" pitchFamily="34" charset="0"/>
              </a:rPr>
              <a:t>. </a:t>
            </a:r>
            <a:r>
              <a:rPr lang="en-US" sz="1800" dirty="0">
                <a:solidFill>
                  <a:srgbClr val="FF0000"/>
                </a:solidFill>
                <a:latin typeface="Calibri" panose="020F0502020204030204" pitchFamily="34" charset="0"/>
                <a:cs typeface="Calibri" panose="020F0502020204030204" pitchFamily="34" charset="0"/>
              </a:rPr>
              <a:t>Department Chair – if a and b are not options then the Department Chair needs to sign (add Faculty termination date and check the Supervisor box)</a:t>
            </a:r>
          </a:p>
          <a:p>
            <a:r>
              <a:rPr lang="en-US" sz="1800" dirty="0">
                <a:solidFill>
                  <a:srgbClr val="FF0000"/>
                </a:solidFill>
                <a:latin typeface="Calibri" panose="020F0502020204030204" pitchFamily="34" charset="0"/>
                <a:cs typeface="Calibri" panose="020F0502020204030204" pitchFamily="34" charset="0"/>
              </a:rPr>
              <a:t>d. </a:t>
            </a:r>
            <a:r>
              <a:rPr lang="en-US" sz="1800" dirty="0" smtClean="0">
                <a:solidFill>
                  <a:srgbClr val="FF0000"/>
                </a:solidFill>
                <a:latin typeface="Calibri" panose="020F0502020204030204" pitchFamily="34" charset="0"/>
                <a:cs typeface="Calibri" panose="020F0502020204030204" pitchFamily="34" charset="0"/>
              </a:rPr>
              <a:t>After-the-fact </a:t>
            </a:r>
            <a:r>
              <a:rPr lang="en-US" sz="1800" dirty="0">
                <a:solidFill>
                  <a:srgbClr val="FF0000"/>
                </a:solidFill>
                <a:latin typeface="Calibri" panose="020F0502020204030204" pitchFamily="34" charset="0"/>
                <a:cs typeface="Calibri" panose="020F0502020204030204" pitchFamily="34" charset="0"/>
              </a:rPr>
              <a:t>knowledge – if a-c are not options then contact Effort to discuss who may be able to verify the work was </a:t>
            </a:r>
            <a:r>
              <a:rPr lang="en-US" sz="1800" dirty="0" smtClean="0">
                <a:solidFill>
                  <a:srgbClr val="FF0000"/>
                </a:solidFill>
                <a:latin typeface="Calibri" panose="020F0502020204030204" pitchFamily="34" charset="0"/>
                <a:cs typeface="Calibri" panose="020F0502020204030204" pitchFamily="34" charset="0"/>
              </a:rPr>
              <a:t>performed</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18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20</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ALL GROUP DISCUSSION – faculty unresponsive</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934101" y="1322402"/>
            <a:ext cx="7540859" cy="4524315"/>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You have emailed the PAR to Professor </a:t>
            </a:r>
            <a:r>
              <a:rPr lang="en-US" sz="2400" dirty="0" err="1" smtClean="0">
                <a:latin typeface="Calibri" panose="020F0502020204030204" pitchFamily="34" charset="0"/>
                <a:cs typeface="Calibri" panose="020F0502020204030204" pitchFamily="34" charset="0"/>
              </a:rPr>
              <a:t>Soanso</a:t>
            </a:r>
            <a:r>
              <a:rPr lang="en-US" sz="2400" dirty="0" smtClean="0">
                <a:latin typeface="Calibri" panose="020F0502020204030204" pitchFamily="34" charset="0"/>
                <a:cs typeface="Calibri" panose="020F0502020204030204" pitchFamily="34" charset="0"/>
              </a:rPr>
              <a:t> to certify, but they still haven’t replied after 2 additional emails and a phone call.</a:t>
            </a:r>
          </a:p>
          <a:p>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What do you do?</a:t>
            </a:r>
          </a:p>
          <a:p>
            <a:r>
              <a:rPr lang="en-US" sz="2400" dirty="0" smtClean="0">
                <a:latin typeface="Calibri" panose="020F0502020204030204" pitchFamily="34" charset="0"/>
                <a:cs typeface="Calibri" panose="020F0502020204030204" pitchFamily="34" charset="0"/>
              </a:rPr>
              <a:t>Who should you contact? </a:t>
            </a:r>
          </a:p>
          <a:p>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Does it matter where in the certification period we are, i.e. have PARs just been distributed or are we a week from the deadline?</a:t>
            </a:r>
          </a:p>
          <a:p>
            <a:endParaRPr lang="en-US" sz="2400" dirty="0" smtClean="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8" name="Picture 7"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238637" y="1260641"/>
            <a:ext cx="2328111" cy="2328111"/>
          </a:xfrm>
          <a:prstGeom prst="rect">
            <a:avLst/>
          </a:prstGeom>
        </p:spPr>
      </p:pic>
    </p:spTree>
    <p:extLst>
      <p:ext uri="{BB962C8B-B14F-4D97-AF65-F5344CB8AC3E}">
        <p14:creationId xmlns:p14="http://schemas.microsoft.com/office/powerpoint/2010/main" val="2186638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21</a:t>
            </a:fld>
            <a:endParaRPr lang="en-US" sz="1800" dirty="0">
              <a:solidFill>
                <a:srgbClr val="888888"/>
              </a:solidFill>
              <a:latin typeface="Calibri"/>
              <a:ea typeface="Calibri"/>
              <a:cs typeface="Calibri"/>
              <a:sym typeface="Calibri"/>
            </a:endParaRPr>
          </a:p>
        </p:txBody>
      </p:sp>
      <p:sp>
        <p:nvSpPr>
          <p:cNvPr id="17" name="Round Same Side Corner Rectangle 16"/>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9"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PAR periods</a:t>
            </a:r>
            <a:endParaRPr lang="en-US" sz="3000" dirty="0">
              <a:solidFill>
                <a:srgbClr val="002060"/>
              </a:solidFill>
            </a:endParaRPr>
          </a:p>
        </p:txBody>
      </p:sp>
      <p:sp>
        <p:nvSpPr>
          <p:cNvPr id="20" name="Round Same Side Corner Rectangle 19"/>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7" name="Rectangle 6"/>
          <p:cNvSpPr/>
          <p:nvPr/>
        </p:nvSpPr>
        <p:spPr>
          <a:xfrm>
            <a:off x="421660" y="2663032"/>
            <a:ext cx="4363508" cy="1600182"/>
          </a:xfrm>
          <a:prstGeom prst="rect">
            <a:avLst/>
          </a:prstGeom>
        </p:spPr>
        <p:txBody>
          <a:bodyPr wrap="square">
            <a:spAutoFit/>
          </a:bodyPr>
          <a:lstStyle/>
          <a:p>
            <a:pPr lvl="0">
              <a:lnSpc>
                <a:spcPct val="107000"/>
              </a:lnSpc>
              <a:spcAft>
                <a:spcPts val="800"/>
              </a:spcAft>
            </a:pPr>
            <a:r>
              <a:rPr lang="en-US" sz="2000" dirty="0" smtClean="0">
                <a:latin typeface="Calibri" panose="020F0502020204030204" pitchFamily="34" charset="0"/>
                <a:ea typeface="Calibri" panose="020F0502020204030204" pitchFamily="34" charset="0"/>
                <a:cs typeface="Times New Roman" panose="02020603050405020304" pitchFamily="18" charset="0"/>
              </a:rPr>
              <a:t>PAFO reviews calendar and sets dates</a:t>
            </a:r>
          </a:p>
          <a:p>
            <a:pPr marL="285750" lvl="2" indent="-285750">
              <a:lnSpc>
                <a:spcPct val="107000"/>
              </a:lnSpc>
              <a:spcAft>
                <a:spcPts val="800"/>
              </a:spcAft>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PARs get emailed to </a:t>
            </a:r>
            <a:r>
              <a:rPr lang="en-US" sz="2000" dirty="0">
                <a:latin typeface="Calibri" panose="020F0502020204030204" pitchFamily="34" charset="0"/>
                <a:ea typeface="Calibri" panose="020F0502020204030204" pitchFamily="34" charset="0"/>
                <a:cs typeface="Times New Roman" panose="02020603050405020304" pitchFamily="18" charset="0"/>
              </a:rPr>
              <a:t>the owner of the “mail code</a:t>
            </a:r>
            <a:r>
              <a:rPr lang="en-US" sz="2000" dirty="0" smtClean="0">
                <a:latin typeface="Calibri" panose="020F0502020204030204" pitchFamily="34" charset="0"/>
                <a:ea typeface="Calibri" panose="020F0502020204030204" pitchFamily="34" charset="0"/>
                <a:cs typeface="Times New Roman" panose="02020603050405020304" pitchFamily="18" charset="0"/>
              </a:rPr>
              <a:t>”</a:t>
            </a:r>
          </a:p>
          <a:p>
            <a:pPr marL="285750" lvl="2" indent="-285750">
              <a:lnSpc>
                <a:spcPct val="107000"/>
              </a:lnSpc>
              <a:spcAft>
                <a:spcPts val="800"/>
              </a:spcAft>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Completed PARs due within 60 days</a:t>
            </a:r>
          </a:p>
        </p:txBody>
      </p:sp>
      <p:sp>
        <p:nvSpPr>
          <p:cNvPr id="8" name="Rectangle 7"/>
          <p:cNvSpPr/>
          <p:nvPr/>
        </p:nvSpPr>
        <p:spPr>
          <a:xfrm>
            <a:off x="447902" y="1062132"/>
            <a:ext cx="9037742" cy="1285480"/>
          </a:xfrm>
          <a:prstGeom prst="rect">
            <a:avLst/>
          </a:prstGeom>
        </p:spPr>
        <p:txBody>
          <a:bodyPr wrap="square">
            <a:spAutoFit/>
          </a:bodyPr>
          <a:lstStyle/>
          <a:p>
            <a:pPr>
              <a:lnSpc>
                <a:spcPct val="107000"/>
              </a:lnSpc>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Two PAR periods a year, </a:t>
            </a:r>
            <a:r>
              <a:rPr lang="en-US" sz="2000" dirty="0">
                <a:latin typeface="Calibri" panose="020F0502020204030204" pitchFamily="34" charset="0"/>
                <a:cs typeface="Calibri" panose="020F0502020204030204" pitchFamily="34" charset="0"/>
              </a:rPr>
              <a:t>Based on </a:t>
            </a:r>
            <a:r>
              <a:rPr lang="en-US" sz="2000" u="sng" dirty="0">
                <a:latin typeface="Calibri" panose="020F0502020204030204" pitchFamily="34" charset="0"/>
                <a:cs typeface="Calibri" panose="020F0502020204030204" pitchFamily="34" charset="0"/>
              </a:rPr>
              <a:t>Fiscal year</a:t>
            </a:r>
            <a:r>
              <a:rPr lang="en-US" sz="2000" dirty="0">
                <a:latin typeface="Calibri" panose="020F0502020204030204" pitchFamily="34" charset="0"/>
                <a:cs typeface="Calibri" panose="020F0502020204030204" pitchFamily="34" charset="0"/>
              </a:rPr>
              <a:t> not calendar </a:t>
            </a:r>
            <a:r>
              <a:rPr lang="en-US" sz="2000" dirty="0" smtClean="0">
                <a:latin typeface="Calibri" panose="020F0502020204030204" pitchFamily="34" charset="0"/>
                <a:cs typeface="Calibri" panose="020F0502020204030204" pitchFamily="34" charset="0"/>
              </a:rPr>
              <a:t>year</a:t>
            </a:r>
          </a:p>
          <a:p>
            <a:pPr marL="342900" indent="-342900">
              <a:lnSpc>
                <a:spcPct val="107000"/>
              </a:lnSpc>
              <a:spcAft>
                <a:spcPts val="800"/>
              </a:spcAft>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January to June</a:t>
            </a:r>
          </a:p>
          <a:p>
            <a:pPr marL="342900" indent="-342900">
              <a:lnSpc>
                <a:spcPct val="107000"/>
              </a:lnSpc>
              <a:spcAft>
                <a:spcPts val="800"/>
              </a:spcAft>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July to December</a:t>
            </a:r>
            <a:endParaRPr lang="en-US" sz="2000" b="1" dirty="0">
              <a:latin typeface="Calibri" panose="020F0502020204030204" pitchFamily="34" charset="0"/>
              <a:cs typeface="Calibri" panose="020F0502020204030204" pitchFamily="34" charset="0"/>
            </a:endParaRPr>
          </a:p>
        </p:txBody>
      </p:sp>
      <p:sp>
        <p:nvSpPr>
          <p:cNvPr id="2" name="Rectangle 1"/>
          <p:cNvSpPr/>
          <p:nvPr/>
        </p:nvSpPr>
        <p:spPr>
          <a:xfrm>
            <a:off x="447902" y="4694831"/>
            <a:ext cx="4086776" cy="646331"/>
          </a:xfrm>
          <a:prstGeom prst="rect">
            <a:avLst/>
          </a:prstGeom>
          <a:solidFill>
            <a:schemeClr val="tx2"/>
          </a:solidFill>
        </p:spPr>
        <p:txBody>
          <a:bodyPr wrap="square">
            <a:spAutoFit/>
          </a:bodyPr>
          <a:lstStyle/>
          <a:p>
            <a:r>
              <a:rPr lang="en-US" sz="1800" dirty="0">
                <a:latin typeface="Calibri" panose="020F0502020204030204" pitchFamily="34" charset="0"/>
                <a:cs typeface="Calibri" panose="020F0502020204030204" pitchFamily="34" charset="0"/>
                <a:hlinkClick r:id="rId3"/>
              </a:rPr>
              <a:t>http://www.bu.edu/researchsupport/forms-policies/effort-reporting-periods/</a:t>
            </a:r>
            <a:endParaRPr lang="en-US" sz="1800"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4"/>
          <a:stretch>
            <a:fillRect/>
          </a:stretch>
        </p:blipFill>
        <p:spPr>
          <a:xfrm>
            <a:off x="5385018" y="1980207"/>
            <a:ext cx="6153150" cy="3248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21922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22</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4" y="109368"/>
            <a:ext cx="103681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ALL GROUP DISCUSSION – employee no longer on grant (1 of 2)</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727158" y="1306405"/>
            <a:ext cx="7722239" cy="4154984"/>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You have sent the student PARs for Grant 955xxxxxx to the lab supervisor for signing. The supervisor tells you they aren’t signing the PAR for Linda because she no longer works on the Grant. </a:t>
            </a:r>
          </a:p>
          <a:p>
            <a:endParaRPr lang="en-US" sz="2400" dirty="0">
              <a:latin typeface="Calibri" panose="020F0502020204030204" pitchFamily="34" charset="0"/>
              <a:cs typeface="Calibri" panose="020F0502020204030204" pitchFamily="34" charset="0"/>
            </a:endParaRPr>
          </a:p>
          <a:p>
            <a:r>
              <a:rPr lang="en-US" sz="2400" b="1" dirty="0" smtClean="0">
                <a:latin typeface="Calibri" panose="020F0502020204030204" pitchFamily="34" charset="0"/>
                <a:cs typeface="Calibri" panose="020F0502020204030204" pitchFamily="34" charset="0"/>
              </a:rPr>
              <a:t>What do you do? </a:t>
            </a:r>
          </a:p>
          <a:p>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What information should you look for on the PAR?</a:t>
            </a:r>
          </a:p>
          <a:p>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What other information do you need? </a:t>
            </a:r>
          </a:p>
          <a:p>
            <a:endParaRPr lang="en-US" sz="2400" dirty="0">
              <a:latin typeface="Calibri" panose="020F0502020204030204" pitchFamily="34" charset="0"/>
              <a:cs typeface="Calibri" panose="020F0502020204030204" pitchFamily="34" charset="0"/>
            </a:endParaRPr>
          </a:p>
        </p:txBody>
      </p:sp>
      <p:pic>
        <p:nvPicPr>
          <p:cNvPr id="8" name="Picture 7"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238637" y="1260641"/>
            <a:ext cx="2328111" cy="2328111"/>
          </a:xfrm>
          <a:prstGeom prst="rect">
            <a:avLst/>
          </a:prstGeom>
        </p:spPr>
      </p:pic>
    </p:spTree>
    <p:extLst>
      <p:ext uri="{BB962C8B-B14F-4D97-AF65-F5344CB8AC3E}">
        <p14:creationId xmlns:p14="http://schemas.microsoft.com/office/powerpoint/2010/main" val="26600015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23</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4" y="109368"/>
            <a:ext cx="103681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ALL GROUP DISCUSSION – employee no longer on grant (1 of 2)</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p:cNvPicPr>
            <a:picLocks noChangeAspect="1"/>
          </p:cNvPicPr>
          <p:nvPr/>
        </p:nvPicPr>
        <p:blipFill>
          <a:blip r:embed="rId3"/>
          <a:stretch>
            <a:fillRect/>
          </a:stretch>
        </p:blipFill>
        <p:spPr>
          <a:xfrm>
            <a:off x="1290220" y="958022"/>
            <a:ext cx="8997042" cy="5021263"/>
          </a:xfrm>
          <a:prstGeom prst="rect">
            <a:avLst/>
          </a:prstGeom>
        </p:spPr>
      </p:pic>
    </p:spTree>
    <p:extLst>
      <p:ext uri="{BB962C8B-B14F-4D97-AF65-F5344CB8AC3E}">
        <p14:creationId xmlns:p14="http://schemas.microsoft.com/office/powerpoint/2010/main" val="2091625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24</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ALL GROUP DISCUSSION – </a:t>
            </a:r>
            <a:r>
              <a:rPr lang="en-US" sz="3000" dirty="0" smtClean="0">
                <a:solidFill>
                  <a:srgbClr val="FF0000"/>
                </a:solidFill>
              </a:rPr>
              <a:t>ANSWER</a:t>
            </a:r>
            <a:r>
              <a:rPr lang="en-US" sz="3000" dirty="0" smtClean="0">
                <a:solidFill>
                  <a:schemeClr val="accent5">
                    <a:lumMod val="50000"/>
                  </a:schemeClr>
                </a:solidFill>
              </a:rPr>
              <a:t> (1 of 2)</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727158" y="1306405"/>
            <a:ext cx="7722239" cy="4154984"/>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You have sent the student PARs for Grant 955xxxxxx to the lab supervisor for signing. The supervisor tells you they aren’t signing the PAR for Linda because she no longer works on the Grant. </a:t>
            </a:r>
          </a:p>
          <a:p>
            <a:endParaRPr lang="en-US" sz="2400" dirty="0" smtClean="0">
              <a:latin typeface="Calibri" panose="020F0502020204030204" pitchFamily="34" charset="0"/>
              <a:cs typeface="Calibri" panose="020F0502020204030204" pitchFamily="34" charset="0"/>
            </a:endParaRPr>
          </a:p>
          <a:p>
            <a:r>
              <a:rPr lang="en-US" sz="2400" b="1" dirty="0" smtClean="0">
                <a:latin typeface="Calibri" panose="020F0502020204030204" pitchFamily="34" charset="0"/>
                <a:cs typeface="Calibri" panose="020F0502020204030204" pitchFamily="34" charset="0"/>
              </a:rPr>
              <a:t>What do you do? </a:t>
            </a:r>
          </a:p>
          <a:p>
            <a:endParaRPr lang="en-US" sz="2400" dirty="0">
              <a:latin typeface="Calibri" panose="020F0502020204030204" pitchFamily="34" charset="0"/>
              <a:cs typeface="Calibri" panose="020F0502020204030204" pitchFamily="34" charset="0"/>
            </a:endParaRPr>
          </a:p>
          <a:p>
            <a:r>
              <a:rPr lang="en-US" sz="2400" dirty="0" smtClean="0">
                <a:solidFill>
                  <a:srgbClr val="FF0000"/>
                </a:solidFill>
                <a:latin typeface="Calibri" panose="020F0502020204030204" pitchFamily="34" charset="0"/>
                <a:cs typeface="Calibri" panose="020F0502020204030204" pitchFamily="34" charset="0"/>
              </a:rPr>
              <a:t>Check </a:t>
            </a:r>
            <a:r>
              <a:rPr lang="en-US" sz="2400" dirty="0">
                <a:solidFill>
                  <a:srgbClr val="FF0000"/>
                </a:solidFill>
                <a:latin typeface="Calibri" panose="020F0502020204030204" pitchFamily="34" charset="0"/>
                <a:cs typeface="Calibri" panose="020F0502020204030204" pitchFamily="34" charset="0"/>
              </a:rPr>
              <a:t>the dates on the PAR</a:t>
            </a:r>
          </a:p>
          <a:p>
            <a:r>
              <a:rPr lang="en-US" sz="2400" dirty="0">
                <a:solidFill>
                  <a:srgbClr val="FF0000"/>
                </a:solidFill>
                <a:latin typeface="Calibri" panose="020F0502020204030204" pitchFamily="34" charset="0"/>
                <a:cs typeface="Calibri" panose="020F0502020204030204" pitchFamily="34" charset="0"/>
              </a:rPr>
              <a:t>And check the dates on the PA15. Did Linda work during the period of performance?</a:t>
            </a:r>
          </a:p>
          <a:p>
            <a:endParaRPr lang="en-US" sz="2400" dirty="0">
              <a:latin typeface="Calibri" panose="020F0502020204030204" pitchFamily="34" charset="0"/>
              <a:cs typeface="Calibri" panose="020F0502020204030204" pitchFamily="34" charset="0"/>
            </a:endParaRPr>
          </a:p>
        </p:txBody>
      </p:sp>
      <p:pic>
        <p:nvPicPr>
          <p:cNvPr id="8" name="Picture 7"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238637" y="1260641"/>
            <a:ext cx="2328111" cy="2328111"/>
          </a:xfrm>
          <a:prstGeom prst="rect">
            <a:avLst/>
          </a:prstGeom>
        </p:spPr>
      </p:pic>
    </p:spTree>
    <p:extLst>
      <p:ext uri="{BB962C8B-B14F-4D97-AF65-F5344CB8AC3E}">
        <p14:creationId xmlns:p14="http://schemas.microsoft.com/office/powerpoint/2010/main" val="16663216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25</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PAR – employee no longer on grant (2 of 2)</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215302" y="1126639"/>
            <a:ext cx="7722239" cy="1938992"/>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You run the PA15 and see that Linda was paid on the Grant during Jan 2019 – April 2019. </a:t>
            </a:r>
          </a:p>
          <a:p>
            <a:endParaRPr lang="en-US" sz="2400" dirty="0">
              <a:latin typeface="Calibri" panose="020F0502020204030204" pitchFamily="34" charset="0"/>
              <a:cs typeface="Calibri" panose="020F0502020204030204" pitchFamily="34" charset="0"/>
            </a:endParaRPr>
          </a:p>
          <a:p>
            <a:r>
              <a:rPr lang="en-US" sz="2400" b="1" dirty="0" smtClean="0">
                <a:latin typeface="Calibri" panose="020F0502020204030204" pitchFamily="34" charset="0"/>
                <a:cs typeface="Calibri" panose="020F0502020204030204" pitchFamily="34" charset="0"/>
              </a:rPr>
              <a:t>What does this mean for the PAR certification?</a:t>
            </a:r>
          </a:p>
          <a:p>
            <a:endParaRPr lang="en-US" sz="2400" dirty="0">
              <a:latin typeface="Calibri" panose="020F0502020204030204" pitchFamily="34" charset="0"/>
              <a:cs typeface="Calibri" panose="020F0502020204030204" pitchFamily="34" charset="0"/>
            </a:endParaRPr>
          </a:p>
        </p:txBody>
      </p:sp>
      <p:pic>
        <p:nvPicPr>
          <p:cNvPr id="10" name="Picture 9"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604684" y="1100221"/>
            <a:ext cx="1477868" cy="147786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996922698"/>
              </p:ext>
            </p:extLst>
          </p:nvPr>
        </p:nvGraphicFramePr>
        <p:xfrm>
          <a:off x="287759" y="3175544"/>
          <a:ext cx="11577323" cy="2192035"/>
        </p:xfrm>
        <a:graphic>
          <a:graphicData uri="http://schemas.openxmlformats.org/drawingml/2006/table">
            <a:tbl>
              <a:tblPr/>
              <a:tblGrid>
                <a:gridCol w="1605207">
                  <a:extLst>
                    <a:ext uri="{9D8B030D-6E8A-4147-A177-3AD203B41FA5}">
                      <a16:colId xmlns:a16="http://schemas.microsoft.com/office/drawing/2014/main" val="2997784025"/>
                    </a:ext>
                  </a:extLst>
                </a:gridCol>
                <a:gridCol w="866274">
                  <a:extLst>
                    <a:ext uri="{9D8B030D-6E8A-4147-A177-3AD203B41FA5}">
                      <a16:colId xmlns:a16="http://schemas.microsoft.com/office/drawing/2014/main" val="1636997655"/>
                    </a:ext>
                  </a:extLst>
                </a:gridCol>
                <a:gridCol w="577516">
                  <a:extLst>
                    <a:ext uri="{9D8B030D-6E8A-4147-A177-3AD203B41FA5}">
                      <a16:colId xmlns:a16="http://schemas.microsoft.com/office/drawing/2014/main" val="3045399960"/>
                    </a:ext>
                  </a:extLst>
                </a:gridCol>
                <a:gridCol w="657726">
                  <a:extLst>
                    <a:ext uri="{9D8B030D-6E8A-4147-A177-3AD203B41FA5}">
                      <a16:colId xmlns:a16="http://schemas.microsoft.com/office/drawing/2014/main" val="4006379450"/>
                    </a:ext>
                  </a:extLst>
                </a:gridCol>
                <a:gridCol w="497305">
                  <a:extLst>
                    <a:ext uri="{9D8B030D-6E8A-4147-A177-3AD203B41FA5}">
                      <a16:colId xmlns:a16="http://schemas.microsoft.com/office/drawing/2014/main" val="1536326059"/>
                    </a:ext>
                  </a:extLst>
                </a:gridCol>
                <a:gridCol w="609600">
                  <a:extLst>
                    <a:ext uri="{9D8B030D-6E8A-4147-A177-3AD203B41FA5}">
                      <a16:colId xmlns:a16="http://schemas.microsoft.com/office/drawing/2014/main" val="4159717677"/>
                    </a:ext>
                  </a:extLst>
                </a:gridCol>
                <a:gridCol w="1155032">
                  <a:extLst>
                    <a:ext uri="{9D8B030D-6E8A-4147-A177-3AD203B41FA5}">
                      <a16:colId xmlns:a16="http://schemas.microsoft.com/office/drawing/2014/main" val="3167233702"/>
                    </a:ext>
                  </a:extLst>
                </a:gridCol>
                <a:gridCol w="898358">
                  <a:extLst>
                    <a:ext uri="{9D8B030D-6E8A-4147-A177-3AD203B41FA5}">
                      <a16:colId xmlns:a16="http://schemas.microsoft.com/office/drawing/2014/main" val="1110353842"/>
                    </a:ext>
                  </a:extLst>
                </a:gridCol>
                <a:gridCol w="834189">
                  <a:extLst>
                    <a:ext uri="{9D8B030D-6E8A-4147-A177-3AD203B41FA5}">
                      <a16:colId xmlns:a16="http://schemas.microsoft.com/office/drawing/2014/main" val="2037483522"/>
                    </a:ext>
                  </a:extLst>
                </a:gridCol>
                <a:gridCol w="850232">
                  <a:extLst>
                    <a:ext uri="{9D8B030D-6E8A-4147-A177-3AD203B41FA5}">
                      <a16:colId xmlns:a16="http://schemas.microsoft.com/office/drawing/2014/main" val="1696350423"/>
                    </a:ext>
                  </a:extLst>
                </a:gridCol>
                <a:gridCol w="834189">
                  <a:extLst>
                    <a:ext uri="{9D8B030D-6E8A-4147-A177-3AD203B41FA5}">
                      <a16:colId xmlns:a16="http://schemas.microsoft.com/office/drawing/2014/main" val="285169157"/>
                    </a:ext>
                  </a:extLst>
                </a:gridCol>
                <a:gridCol w="834190">
                  <a:extLst>
                    <a:ext uri="{9D8B030D-6E8A-4147-A177-3AD203B41FA5}">
                      <a16:colId xmlns:a16="http://schemas.microsoft.com/office/drawing/2014/main" val="2311080277"/>
                    </a:ext>
                  </a:extLst>
                </a:gridCol>
                <a:gridCol w="1357505">
                  <a:extLst>
                    <a:ext uri="{9D8B030D-6E8A-4147-A177-3AD203B41FA5}">
                      <a16:colId xmlns:a16="http://schemas.microsoft.com/office/drawing/2014/main" val="3008526884"/>
                    </a:ext>
                  </a:extLst>
                </a:gridCol>
              </a:tblGrid>
              <a:tr h="252754">
                <a:tc gridSpan="5">
                  <a:txBody>
                    <a:bodyPr/>
                    <a:lstStyle/>
                    <a:p>
                      <a:pPr algn="l" fontAlgn="b"/>
                      <a:r>
                        <a:rPr lang="en-US" sz="1600" b="1" i="0" u="none" strike="noStrike" dirty="0">
                          <a:solidFill>
                            <a:srgbClr val="000000"/>
                          </a:solidFill>
                          <a:effectLst/>
                          <a:latin typeface="Arial" panose="020B0604020202020204" pitchFamily="34" charset="0"/>
                        </a:rPr>
                        <a:t>Labor Distributions: Payroll Inquiry by Employee (PA15)</a:t>
                      </a:r>
                    </a:p>
                  </a:txBody>
                  <a:tcPr marL="9502" marR="9502" marT="9502" marB="0" anchor="b">
                    <a:lnL>
                      <a:noFill/>
                    </a:lnL>
                    <a:lnR>
                      <a:noFill/>
                    </a:lnR>
                    <a:lnT>
                      <a:noFill/>
                    </a:lnT>
                    <a:lnB>
                      <a:noFill/>
                    </a:lnB>
                    <a:solidFill>
                      <a:srgbClr val="FFFFFF"/>
                    </a:solidFill>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hMerge="1">
                  <a:txBody>
                    <a:bodyPr/>
                    <a:lstStyle/>
                    <a:p>
                      <a:endParaRPr lang="en-US"/>
                    </a:p>
                  </a:txBody>
                  <a:tcPr/>
                </a:tc>
                <a:tc>
                  <a:txBody>
                    <a:bodyPr/>
                    <a:lstStyle/>
                    <a:p>
                      <a:endParaRPr lang="en-US" dirty="0"/>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extLst>
                  <a:ext uri="{0D108BD9-81ED-4DB2-BD59-A6C34878D82A}">
                    <a16:rowId xmlns:a16="http://schemas.microsoft.com/office/drawing/2014/main" val="1995785036"/>
                  </a:ext>
                </a:extLst>
              </a:tr>
              <a:tr h="199543">
                <a:tc>
                  <a:txBody>
                    <a:bodyPr/>
                    <a:lstStyle/>
                    <a:p>
                      <a:pPr algn="l" fontAlgn="b"/>
                      <a:endParaRPr lang="en-US" sz="12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gridSpan="2">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hMerge="1">
                  <a:txBody>
                    <a:bodyPr/>
                    <a:lstStyle/>
                    <a:p>
                      <a:endParaRPr lang="en-US"/>
                    </a:p>
                  </a:txBody>
                  <a:tcPr/>
                </a:tc>
                <a:tc>
                  <a:txBody>
                    <a:bodyPr/>
                    <a:lstStyle/>
                    <a:p>
                      <a:endParaRPr lang="en-US"/>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extLst>
                  <a:ext uri="{0D108BD9-81ED-4DB2-BD59-A6C34878D82A}">
                    <a16:rowId xmlns:a16="http://schemas.microsoft.com/office/drawing/2014/main" val="3792989675"/>
                  </a:ext>
                </a:extLst>
              </a:tr>
              <a:tr h="252754">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w="12700" cap="flat" cmpd="sng" algn="ctr">
                      <a:solidFill>
                        <a:srgbClr val="AEAEAE"/>
                      </a:solidFill>
                      <a:prstDash val="solid"/>
                      <a:round/>
                      <a:headEnd type="none" w="med" len="med"/>
                      <a:tailEnd type="none" w="med" len="med"/>
                    </a:lnL>
                    <a:lnR>
                      <a:noFill/>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l" fontAlgn="ctr"/>
                      <a:r>
                        <a:rPr lang="en-US" sz="1600" b="0" i="0" u="none" strike="noStrike" dirty="0">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gridSpan="2">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hMerge="1">
                  <a:txBody>
                    <a:bodyPr/>
                    <a:lstStyle/>
                    <a:p>
                      <a:endParaRPr lang="en-US"/>
                    </a:p>
                  </a:txBody>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Period / Fiscal Year - Posting</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JAN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FEB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MAR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APR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Overall Result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1465577387"/>
                  </a:ext>
                </a:extLst>
              </a:tr>
              <a:tr h="252754">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w="12700" cap="flat" cmpd="sng" algn="ctr">
                      <a:solidFill>
                        <a:srgbClr val="AEAEAE"/>
                      </a:solidFill>
                      <a:prstDash val="solid"/>
                      <a:round/>
                      <a:headEnd type="none" w="med" len="med"/>
                      <a:tailEnd type="none" w="med" len="med"/>
                    </a:lnL>
                    <a:lnR>
                      <a:noFill/>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gridSpan="2">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hMerge="1">
                  <a:txBody>
                    <a:bodyPr/>
                    <a:lstStyle/>
                    <a:p>
                      <a:endParaRPr lang="en-US"/>
                    </a:p>
                  </a:txBody>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w="12700" cap="flat" cmpd="sng" algn="ctr">
                      <a:solidFill>
                        <a:srgbClr val="AEAEAE"/>
                      </a:solidFill>
                      <a:prstDash val="solid"/>
                      <a:round/>
                      <a:headEnd type="none" w="med" len="med"/>
                      <a:tailEnd type="none" w="med" len="med"/>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 </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2819492851"/>
                  </a:ext>
                </a:extLst>
              </a:tr>
              <a:tr h="252754">
                <a:tc>
                  <a:txBody>
                    <a:bodyPr/>
                    <a:lstStyle/>
                    <a:p>
                      <a:pPr algn="l" fontAlgn="ctr"/>
                      <a:r>
                        <a:rPr lang="en-US" sz="1050" b="0" i="0" u="none" strike="noStrike">
                          <a:solidFill>
                            <a:srgbClr val="000000"/>
                          </a:solidFill>
                          <a:effectLst/>
                          <a:latin typeface="Arial" panose="020B0604020202020204" pitchFamily="34" charset="0"/>
                        </a:rPr>
                        <a:t>Employee Name</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Employee (PERNR)</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BU ID</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gridSpan="3">
                  <a:txBody>
                    <a:bodyPr/>
                    <a:lstStyle/>
                    <a:p>
                      <a:pPr algn="l" fontAlgn="ctr"/>
                      <a:r>
                        <a:rPr lang="en-US" sz="1050" b="0" i="0" u="none" strike="noStrike">
                          <a:solidFill>
                            <a:srgbClr val="000000"/>
                          </a:solidFill>
                          <a:effectLst/>
                          <a:latin typeface="Arial" panose="020B0604020202020204" pitchFamily="34" charset="0"/>
                        </a:rPr>
                        <a:t>Funds Center</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hMerge="1">
                  <a:txBody>
                    <a:bodyPr/>
                    <a:lstStyle/>
                    <a:p>
                      <a:endParaRPr lang="en-US"/>
                    </a:p>
                  </a:txBody>
                  <a:tcPr/>
                </a:tc>
                <a:tc hMerge="1">
                  <a:txBody>
                    <a:bodyPr/>
                    <a:lstStyle/>
                    <a:p>
                      <a:endParaRPr lang="en-US"/>
                    </a:p>
                  </a:txBody>
                  <a:tcPr/>
                </a:tc>
                <a:tc>
                  <a:txBody>
                    <a:bodyPr/>
                    <a:lstStyle/>
                    <a:p>
                      <a:pPr algn="l" fontAlgn="ctr"/>
                      <a:r>
                        <a:rPr lang="en-US" sz="1050" b="0" i="0" u="none" strike="noStrike">
                          <a:solidFill>
                            <a:srgbClr val="000000"/>
                          </a:solidFill>
                          <a:effectLst/>
                          <a:latin typeface="Arial" panose="020B0604020202020204" pitchFamily="34" charset="0"/>
                        </a:rPr>
                        <a:t>Order</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Wage Type</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2494742167"/>
                  </a:ext>
                </a:extLst>
              </a:tr>
              <a:tr h="252754">
                <a:tc>
                  <a:txBody>
                    <a:bodyPr/>
                    <a:lstStyle/>
                    <a:p>
                      <a:pPr algn="l" fontAlgn="ctr"/>
                      <a:r>
                        <a:rPr lang="en-US" sz="1050" b="0" i="0" u="none" strike="noStrike" dirty="0">
                          <a:solidFill>
                            <a:srgbClr val="000000"/>
                          </a:solidFill>
                          <a:effectLst/>
                          <a:latin typeface="Arial" panose="020B0604020202020204" pitchFamily="34" charset="0"/>
                        </a:rPr>
                        <a:t>CHARACTER, LINDA</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12345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U00000000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1302000000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gridSpan="2">
                  <a:txBody>
                    <a:bodyPr/>
                    <a:lstStyle/>
                    <a:p>
                      <a:pPr algn="l" fontAlgn="ctr"/>
                      <a:r>
                        <a:rPr lang="en-US" sz="1050" b="0" i="0" u="none" strike="noStrike">
                          <a:solidFill>
                            <a:srgbClr val="000000"/>
                          </a:solidFill>
                          <a:effectLst/>
                          <a:latin typeface="Arial" panose="020B0604020202020204" pitchFamily="34" charset="0"/>
                        </a:rPr>
                        <a:t>STH INSTRUCTION</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hMerge="1">
                  <a:txBody>
                    <a:bodyPr/>
                    <a:lstStyle/>
                    <a:p>
                      <a:pPr algn="l" fontAlgn="ctr"/>
                      <a:endParaRPr lang="en-US" sz="1050" b="0" i="0" u="none" strike="noStrike">
                        <a:solidFill>
                          <a:srgbClr val="000000"/>
                        </a:solidFill>
                        <a:effectLst/>
                        <a:latin typeface="Arial" panose="020B0604020202020204" pitchFamily="34" charset="0"/>
                      </a:endParaRP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400" b="1" i="0" u="none" strike="noStrike" dirty="0">
                          <a:solidFill>
                            <a:srgbClr val="000000"/>
                          </a:solidFill>
                          <a:effectLst/>
                          <a:latin typeface="Arial" panose="020B0604020202020204" pitchFamily="34" charset="0"/>
                        </a:rPr>
                        <a:t>9550xxxxxx</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l" fontAlgn="ctr"/>
                      <a:r>
                        <a:rPr lang="en-US" sz="1400" b="1" i="0" u="none" strike="noStrike" dirty="0">
                          <a:solidFill>
                            <a:srgbClr val="000000"/>
                          </a:solidFill>
                          <a:effectLst/>
                          <a:latin typeface="Arial" panose="020B0604020202020204" pitchFamily="34" charset="0"/>
                        </a:rPr>
                        <a:t>2727</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352.95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470.60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588.25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235.30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1,647.10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extLst>
                  <a:ext uri="{0D108BD9-81ED-4DB2-BD59-A6C34878D82A}">
                    <a16:rowId xmlns:a16="http://schemas.microsoft.com/office/drawing/2014/main" val="3807757774"/>
                  </a:ext>
                </a:extLst>
              </a:tr>
              <a:tr h="199543">
                <a:tc>
                  <a:txBody>
                    <a:bodyPr/>
                    <a:lstStyle/>
                    <a:p>
                      <a:pPr algn="l" fontAlgn="ctr"/>
                      <a:r>
                        <a:rPr lang="en-US" sz="1050" b="0" i="0" u="none" strike="noStrike">
                          <a:solidFill>
                            <a:srgbClr val="000000"/>
                          </a:solidFill>
                          <a:effectLst/>
                          <a:latin typeface="Arial" panose="020B0604020202020204" pitchFamily="34" charset="0"/>
                        </a:rPr>
                        <a:t>Overall Result</a:t>
                      </a:r>
                    </a:p>
                  </a:txBody>
                  <a:tcPr marL="9502" marR="9502" marT="9502" marB="0" anchor="ctr">
                    <a:lnL w="12700" cap="flat" cmpd="sng" algn="ctr">
                      <a:solidFill>
                        <a:srgbClr val="AEAEAE"/>
                      </a:solidFill>
                      <a:prstDash val="solid"/>
                      <a:round/>
                      <a:headEnd type="none" w="med" len="med"/>
                      <a:tailEnd type="none" w="med" len="med"/>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gridSpan="2">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hMerge="1">
                  <a:txBody>
                    <a:bodyPr/>
                    <a:lstStyle/>
                    <a:p>
                      <a:pPr algn="l" fontAlgn="ctr"/>
                      <a:endParaRPr lang="en-US" sz="1050" b="0" i="0" u="none" strike="noStrike">
                        <a:solidFill>
                          <a:srgbClr val="000000"/>
                        </a:solidFill>
                        <a:effectLst/>
                        <a:latin typeface="Arial" panose="020B0604020202020204" pitchFamily="34" charset="0"/>
                      </a:endParaRP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352.95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470.60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588.25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235.30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dirty="0">
                          <a:solidFill>
                            <a:srgbClr val="000000"/>
                          </a:solidFill>
                          <a:effectLst/>
                          <a:latin typeface="Arial" panose="020B0604020202020204" pitchFamily="34" charset="0"/>
                        </a:rPr>
                        <a:t>1,647.10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1301967924"/>
                  </a:ext>
                </a:extLst>
              </a:tr>
            </a:tbl>
          </a:graphicData>
        </a:graphic>
      </p:graphicFrame>
    </p:spTree>
    <p:extLst>
      <p:ext uri="{BB962C8B-B14F-4D97-AF65-F5344CB8AC3E}">
        <p14:creationId xmlns:p14="http://schemas.microsoft.com/office/powerpoint/2010/main" val="2387829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26</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PAR – </a:t>
            </a:r>
            <a:r>
              <a:rPr lang="en-US" sz="3000" dirty="0" smtClean="0">
                <a:solidFill>
                  <a:srgbClr val="FF0000"/>
                </a:solidFill>
              </a:rPr>
              <a:t>ANSWER</a:t>
            </a:r>
            <a:r>
              <a:rPr lang="en-US" sz="3000" dirty="0" smtClean="0">
                <a:solidFill>
                  <a:schemeClr val="accent5">
                    <a:lumMod val="50000"/>
                  </a:schemeClr>
                </a:solidFill>
              </a:rPr>
              <a:t> (2 of 2)</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215302" y="1126639"/>
            <a:ext cx="8216724" cy="2308324"/>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You run the PA15 and see that Linda was paid on the Grant during Jan 2019 – April 2019. </a:t>
            </a:r>
          </a:p>
          <a:p>
            <a:endParaRPr lang="en-US" sz="2400" dirty="0">
              <a:latin typeface="Calibri" panose="020F0502020204030204" pitchFamily="34" charset="0"/>
              <a:cs typeface="Calibri" panose="020F0502020204030204" pitchFamily="34" charset="0"/>
            </a:endParaRPr>
          </a:p>
          <a:p>
            <a:r>
              <a:rPr lang="en-US" sz="2400" b="1" dirty="0" smtClean="0">
                <a:latin typeface="Calibri" panose="020F0502020204030204" pitchFamily="34" charset="0"/>
                <a:cs typeface="Calibri" panose="020F0502020204030204" pitchFamily="34" charset="0"/>
              </a:rPr>
              <a:t>What does this mean for the PAR certification?</a:t>
            </a:r>
          </a:p>
          <a:p>
            <a:r>
              <a:rPr lang="en-US" sz="2400" dirty="0" smtClean="0">
                <a:solidFill>
                  <a:srgbClr val="FF0000"/>
                </a:solidFill>
                <a:latin typeface="Calibri" panose="020F0502020204030204" pitchFamily="34" charset="0"/>
                <a:cs typeface="Calibri" panose="020F0502020204030204" pitchFamily="34" charset="0"/>
              </a:rPr>
              <a:t>PAR must be signed, Linda worked 100% for 4 months of the PAR period</a:t>
            </a:r>
            <a:endParaRPr lang="en-US" sz="2400" dirty="0">
              <a:solidFill>
                <a:srgbClr val="FF0000"/>
              </a:solidFill>
              <a:latin typeface="Calibri" panose="020F0502020204030204" pitchFamily="34" charset="0"/>
              <a:cs typeface="Calibri" panose="020F0502020204030204" pitchFamily="34" charset="0"/>
            </a:endParaRPr>
          </a:p>
        </p:txBody>
      </p:sp>
      <p:pic>
        <p:nvPicPr>
          <p:cNvPr id="10" name="Picture 9"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604684" y="1100221"/>
            <a:ext cx="1477868" cy="147786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223413472"/>
              </p:ext>
            </p:extLst>
          </p:nvPr>
        </p:nvGraphicFramePr>
        <p:xfrm>
          <a:off x="287759" y="3676778"/>
          <a:ext cx="11577323" cy="2192035"/>
        </p:xfrm>
        <a:graphic>
          <a:graphicData uri="http://schemas.openxmlformats.org/drawingml/2006/table">
            <a:tbl>
              <a:tblPr/>
              <a:tblGrid>
                <a:gridCol w="1605207">
                  <a:extLst>
                    <a:ext uri="{9D8B030D-6E8A-4147-A177-3AD203B41FA5}">
                      <a16:colId xmlns:a16="http://schemas.microsoft.com/office/drawing/2014/main" val="2997784025"/>
                    </a:ext>
                  </a:extLst>
                </a:gridCol>
                <a:gridCol w="866274">
                  <a:extLst>
                    <a:ext uri="{9D8B030D-6E8A-4147-A177-3AD203B41FA5}">
                      <a16:colId xmlns:a16="http://schemas.microsoft.com/office/drawing/2014/main" val="1636997655"/>
                    </a:ext>
                  </a:extLst>
                </a:gridCol>
                <a:gridCol w="577516">
                  <a:extLst>
                    <a:ext uri="{9D8B030D-6E8A-4147-A177-3AD203B41FA5}">
                      <a16:colId xmlns:a16="http://schemas.microsoft.com/office/drawing/2014/main" val="3045399960"/>
                    </a:ext>
                  </a:extLst>
                </a:gridCol>
                <a:gridCol w="657726">
                  <a:extLst>
                    <a:ext uri="{9D8B030D-6E8A-4147-A177-3AD203B41FA5}">
                      <a16:colId xmlns:a16="http://schemas.microsoft.com/office/drawing/2014/main" val="4006379450"/>
                    </a:ext>
                  </a:extLst>
                </a:gridCol>
                <a:gridCol w="497305">
                  <a:extLst>
                    <a:ext uri="{9D8B030D-6E8A-4147-A177-3AD203B41FA5}">
                      <a16:colId xmlns:a16="http://schemas.microsoft.com/office/drawing/2014/main" val="1536326059"/>
                    </a:ext>
                  </a:extLst>
                </a:gridCol>
                <a:gridCol w="609600">
                  <a:extLst>
                    <a:ext uri="{9D8B030D-6E8A-4147-A177-3AD203B41FA5}">
                      <a16:colId xmlns:a16="http://schemas.microsoft.com/office/drawing/2014/main" val="4159717677"/>
                    </a:ext>
                  </a:extLst>
                </a:gridCol>
                <a:gridCol w="1155032">
                  <a:extLst>
                    <a:ext uri="{9D8B030D-6E8A-4147-A177-3AD203B41FA5}">
                      <a16:colId xmlns:a16="http://schemas.microsoft.com/office/drawing/2014/main" val="3167233702"/>
                    </a:ext>
                  </a:extLst>
                </a:gridCol>
                <a:gridCol w="898358">
                  <a:extLst>
                    <a:ext uri="{9D8B030D-6E8A-4147-A177-3AD203B41FA5}">
                      <a16:colId xmlns:a16="http://schemas.microsoft.com/office/drawing/2014/main" val="1110353842"/>
                    </a:ext>
                  </a:extLst>
                </a:gridCol>
                <a:gridCol w="834189">
                  <a:extLst>
                    <a:ext uri="{9D8B030D-6E8A-4147-A177-3AD203B41FA5}">
                      <a16:colId xmlns:a16="http://schemas.microsoft.com/office/drawing/2014/main" val="2037483522"/>
                    </a:ext>
                  </a:extLst>
                </a:gridCol>
                <a:gridCol w="850232">
                  <a:extLst>
                    <a:ext uri="{9D8B030D-6E8A-4147-A177-3AD203B41FA5}">
                      <a16:colId xmlns:a16="http://schemas.microsoft.com/office/drawing/2014/main" val="1696350423"/>
                    </a:ext>
                  </a:extLst>
                </a:gridCol>
                <a:gridCol w="834189">
                  <a:extLst>
                    <a:ext uri="{9D8B030D-6E8A-4147-A177-3AD203B41FA5}">
                      <a16:colId xmlns:a16="http://schemas.microsoft.com/office/drawing/2014/main" val="285169157"/>
                    </a:ext>
                  </a:extLst>
                </a:gridCol>
                <a:gridCol w="834190">
                  <a:extLst>
                    <a:ext uri="{9D8B030D-6E8A-4147-A177-3AD203B41FA5}">
                      <a16:colId xmlns:a16="http://schemas.microsoft.com/office/drawing/2014/main" val="2311080277"/>
                    </a:ext>
                  </a:extLst>
                </a:gridCol>
                <a:gridCol w="1357505">
                  <a:extLst>
                    <a:ext uri="{9D8B030D-6E8A-4147-A177-3AD203B41FA5}">
                      <a16:colId xmlns:a16="http://schemas.microsoft.com/office/drawing/2014/main" val="3008526884"/>
                    </a:ext>
                  </a:extLst>
                </a:gridCol>
              </a:tblGrid>
              <a:tr h="252754">
                <a:tc gridSpan="5">
                  <a:txBody>
                    <a:bodyPr/>
                    <a:lstStyle/>
                    <a:p>
                      <a:pPr algn="l" fontAlgn="b"/>
                      <a:r>
                        <a:rPr lang="en-US" sz="1600" b="1" i="0" u="none" strike="noStrike" dirty="0">
                          <a:solidFill>
                            <a:srgbClr val="000000"/>
                          </a:solidFill>
                          <a:effectLst/>
                          <a:latin typeface="Arial" panose="020B0604020202020204" pitchFamily="34" charset="0"/>
                        </a:rPr>
                        <a:t>Labor Distributions: Payroll Inquiry by Employee (PA15)</a:t>
                      </a:r>
                    </a:p>
                  </a:txBody>
                  <a:tcPr marL="9502" marR="9502" marT="9502" marB="0" anchor="b">
                    <a:lnL>
                      <a:noFill/>
                    </a:lnL>
                    <a:lnR>
                      <a:noFill/>
                    </a:lnR>
                    <a:lnT>
                      <a:noFill/>
                    </a:lnT>
                    <a:lnB>
                      <a:noFill/>
                    </a:lnB>
                    <a:solidFill>
                      <a:srgbClr val="FFFFFF"/>
                    </a:solidFill>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hMerge="1">
                  <a:txBody>
                    <a:bodyPr/>
                    <a:lstStyle/>
                    <a:p>
                      <a:endParaRPr lang="en-US"/>
                    </a:p>
                  </a:txBody>
                  <a:tcPr/>
                </a:tc>
                <a:tc>
                  <a:txBody>
                    <a:bodyPr/>
                    <a:lstStyle/>
                    <a:p>
                      <a:endParaRPr lang="en-US" dirty="0"/>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extLst>
                  <a:ext uri="{0D108BD9-81ED-4DB2-BD59-A6C34878D82A}">
                    <a16:rowId xmlns:a16="http://schemas.microsoft.com/office/drawing/2014/main" val="1995785036"/>
                  </a:ext>
                </a:extLst>
              </a:tr>
              <a:tr h="199543">
                <a:tc>
                  <a:txBody>
                    <a:bodyPr/>
                    <a:lstStyle/>
                    <a:p>
                      <a:pPr algn="l" fontAlgn="b"/>
                      <a:endParaRPr lang="en-US" sz="12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gridSpan="2">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hMerge="1">
                  <a:txBody>
                    <a:bodyPr/>
                    <a:lstStyle/>
                    <a:p>
                      <a:endParaRPr lang="en-US"/>
                    </a:p>
                  </a:txBody>
                  <a:tcPr/>
                </a:tc>
                <a:tc>
                  <a:txBody>
                    <a:bodyPr/>
                    <a:lstStyle/>
                    <a:p>
                      <a:endParaRPr lang="en-US"/>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12700" cap="flat" cmpd="sng" algn="ctr">
                      <a:solidFill>
                        <a:srgbClr val="AEAEAE"/>
                      </a:solidFill>
                      <a:prstDash val="solid"/>
                      <a:round/>
                      <a:headEnd type="none" w="med" len="med"/>
                      <a:tailEnd type="none" w="med" len="med"/>
                    </a:lnB>
                  </a:tcPr>
                </a:tc>
                <a:extLst>
                  <a:ext uri="{0D108BD9-81ED-4DB2-BD59-A6C34878D82A}">
                    <a16:rowId xmlns:a16="http://schemas.microsoft.com/office/drawing/2014/main" val="3792989675"/>
                  </a:ext>
                </a:extLst>
              </a:tr>
              <a:tr h="252754">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w="12700" cap="flat" cmpd="sng" algn="ctr">
                      <a:solidFill>
                        <a:srgbClr val="AEAEAE"/>
                      </a:solidFill>
                      <a:prstDash val="solid"/>
                      <a:round/>
                      <a:headEnd type="none" w="med" len="med"/>
                      <a:tailEnd type="none" w="med" len="med"/>
                    </a:lnL>
                    <a:lnR>
                      <a:noFill/>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l" fontAlgn="ctr"/>
                      <a:r>
                        <a:rPr lang="en-US" sz="1600" b="0" i="0" u="none" strike="noStrike" dirty="0">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gridSpan="2">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hMerge="1">
                  <a:txBody>
                    <a:bodyPr/>
                    <a:lstStyle/>
                    <a:p>
                      <a:endParaRPr lang="en-US"/>
                    </a:p>
                  </a:txBody>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a:noFill/>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Period / Fiscal Year - Posting</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JAN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FEB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MAR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APR 2019</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Overall Result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1465577387"/>
                  </a:ext>
                </a:extLst>
              </a:tr>
              <a:tr h="252754">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w="12700" cap="flat" cmpd="sng" algn="ctr">
                      <a:solidFill>
                        <a:srgbClr val="AEAEAE"/>
                      </a:solidFill>
                      <a:prstDash val="solid"/>
                      <a:round/>
                      <a:headEnd type="none" w="med" len="med"/>
                      <a:tailEnd type="none" w="med" len="med"/>
                    </a:lnL>
                    <a:lnR>
                      <a:noFill/>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gridSpan="2">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hMerge="1">
                  <a:txBody>
                    <a:bodyPr/>
                    <a:lstStyle/>
                    <a:p>
                      <a:endParaRPr lang="en-US"/>
                    </a:p>
                  </a:txBody>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a:noFill/>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600" b="0" i="0" u="none" strike="noStrike">
                          <a:solidFill>
                            <a:srgbClr val="000000"/>
                          </a:solidFill>
                          <a:effectLst/>
                          <a:latin typeface="Calibri" panose="020F0502020204030204" pitchFamily="34" charset="0"/>
                        </a:rPr>
                        <a:t> </a:t>
                      </a:r>
                    </a:p>
                  </a:txBody>
                  <a:tcPr marL="9502" marR="9502" marT="9502" marB="0" anchor="ctr">
                    <a:lnL>
                      <a:noFill/>
                    </a:lnL>
                    <a:lnR w="12700" cap="flat" cmpd="sng" algn="ctr">
                      <a:solidFill>
                        <a:srgbClr val="AEAEAE"/>
                      </a:solidFill>
                      <a:prstDash val="solid"/>
                      <a:round/>
                      <a:headEnd type="none" w="med" len="med"/>
                      <a:tailEnd type="none" w="med" len="med"/>
                    </a:lnR>
                    <a:lnT>
                      <a:noFill/>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 </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B7CFE8"/>
                    </a:solidFill>
                  </a:tcPr>
                </a:tc>
                <a:tc>
                  <a:txBody>
                    <a:bodyPr/>
                    <a:lstStyle/>
                    <a:p>
                      <a:pPr algn="l" fontAlgn="t"/>
                      <a:r>
                        <a:rPr lang="en-US" sz="1050" b="0" i="0" u="none" strike="noStrike">
                          <a:solidFill>
                            <a:srgbClr val="000000"/>
                          </a:solidFill>
                          <a:effectLst/>
                          <a:latin typeface="Arial" panose="020B0604020202020204" pitchFamily="34" charset="0"/>
                        </a:rPr>
                        <a:t>Total Gross</a:t>
                      </a:r>
                    </a:p>
                  </a:txBody>
                  <a:tcPr marL="9502" marR="9502" marT="9502" marB="0">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2819492851"/>
                  </a:ext>
                </a:extLst>
              </a:tr>
              <a:tr h="252754">
                <a:tc>
                  <a:txBody>
                    <a:bodyPr/>
                    <a:lstStyle/>
                    <a:p>
                      <a:pPr algn="l" fontAlgn="ctr"/>
                      <a:r>
                        <a:rPr lang="en-US" sz="1050" b="0" i="0" u="none" strike="noStrike">
                          <a:solidFill>
                            <a:srgbClr val="000000"/>
                          </a:solidFill>
                          <a:effectLst/>
                          <a:latin typeface="Arial" panose="020B0604020202020204" pitchFamily="34" charset="0"/>
                        </a:rPr>
                        <a:t>Employee Name</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Employee (PERNR)</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BU ID</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gridSpan="3">
                  <a:txBody>
                    <a:bodyPr/>
                    <a:lstStyle/>
                    <a:p>
                      <a:pPr algn="l" fontAlgn="ctr"/>
                      <a:r>
                        <a:rPr lang="en-US" sz="1050" b="0" i="0" u="none" strike="noStrike">
                          <a:solidFill>
                            <a:srgbClr val="000000"/>
                          </a:solidFill>
                          <a:effectLst/>
                          <a:latin typeface="Arial" panose="020B0604020202020204" pitchFamily="34" charset="0"/>
                        </a:rPr>
                        <a:t>Funds Center</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hMerge="1">
                  <a:txBody>
                    <a:bodyPr/>
                    <a:lstStyle/>
                    <a:p>
                      <a:endParaRPr lang="en-US"/>
                    </a:p>
                  </a:txBody>
                  <a:tcPr/>
                </a:tc>
                <a:tc hMerge="1">
                  <a:txBody>
                    <a:bodyPr/>
                    <a:lstStyle/>
                    <a:p>
                      <a:endParaRPr lang="en-US"/>
                    </a:p>
                  </a:txBody>
                  <a:tcPr/>
                </a:tc>
                <a:tc>
                  <a:txBody>
                    <a:bodyPr/>
                    <a:lstStyle/>
                    <a:p>
                      <a:pPr algn="l" fontAlgn="ctr"/>
                      <a:r>
                        <a:rPr lang="en-US" sz="1050" b="0" i="0" u="none" strike="noStrike">
                          <a:solidFill>
                            <a:srgbClr val="000000"/>
                          </a:solidFill>
                          <a:effectLst/>
                          <a:latin typeface="Arial" panose="020B0604020202020204" pitchFamily="34" charset="0"/>
                        </a:rPr>
                        <a:t>Order</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Wage Type</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r" fontAlgn="ctr"/>
                      <a:r>
                        <a:rPr lang="en-US" sz="1050" b="0" i="0" u="none" strike="noStrike">
                          <a:solidFill>
                            <a:srgbClr val="000000"/>
                          </a:solidFill>
                          <a:effectLst/>
                          <a:latin typeface="Arial" panose="020B0604020202020204" pitchFamily="34" charset="0"/>
                        </a:rPr>
                        <a:t>$</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2494742167"/>
                  </a:ext>
                </a:extLst>
              </a:tr>
              <a:tr h="252754">
                <a:tc>
                  <a:txBody>
                    <a:bodyPr/>
                    <a:lstStyle/>
                    <a:p>
                      <a:pPr algn="l" fontAlgn="ctr"/>
                      <a:r>
                        <a:rPr lang="en-US" sz="1050" b="0" i="0" u="none" strike="noStrike" dirty="0">
                          <a:solidFill>
                            <a:srgbClr val="000000"/>
                          </a:solidFill>
                          <a:effectLst/>
                          <a:latin typeface="Arial" panose="020B0604020202020204" pitchFamily="34" charset="0"/>
                        </a:rPr>
                        <a:t>CHARACTER, LINDA</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12345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U00000000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050" b="0" i="0" u="none" strike="noStrike">
                          <a:solidFill>
                            <a:srgbClr val="000000"/>
                          </a:solidFill>
                          <a:effectLst/>
                          <a:latin typeface="Arial" panose="020B0604020202020204" pitchFamily="34" charset="0"/>
                        </a:rPr>
                        <a:t>1302000000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gridSpan="2">
                  <a:txBody>
                    <a:bodyPr/>
                    <a:lstStyle/>
                    <a:p>
                      <a:pPr algn="l" fontAlgn="ctr"/>
                      <a:r>
                        <a:rPr lang="en-US" sz="1050" b="0" i="0" u="none" strike="noStrike">
                          <a:solidFill>
                            <a:srgbClr val="000000"/>
                          </a:solidFill>
                          <a:effectLst/>
                          <a:latin typeface="Arial" panose="020B0604020202020204" pitchFamily="34" charset="0"/>
                        </a:rPr>
                        <a:t>STH INSTRUCTION</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hMerge="1">
                  <a:txBody>
                    <a:bodyPr/>
                    <a:lstStyle/>
                    <a:p>
                      <a:pPr algn="l" fontAlgn="ctr"/>
                      <a:endParaRPr lang="en-US" sz="1050" b="0" i="0" u="none" strike="noStrike">
                        <a:solidFill>
                          <a:srgbClr val="000000"/>
                        </a:solidFill>
                        <a:effectLst/>
                        <a:latin typeface="Arial" panose="020B0604020202020204" pitchFamily="34" charset="0"/>
                      </a:endParaRP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C6C4C4"/>
                    </a:solidFill>
                  </a:tcPr>
                </a:tc>
                <a:tc>
                  <a:txBody>
                    <a:bodyPr/>
                    <a:lstStyle/>
                    <a:p>
                      <a:pPr algn="l" fontAlgn="ctr"/>
                      <a:r>
                        <a:rPr lang="en-US" sz="1400" b="1" i="0" u="none" strike="noStrike" dirty="0">
                          <a:solidFill>
                            <a:srgbClr val="000000"/>
                          </a:solidFill>
                          <a:effectLst/>
                          <a:latin typeface="Arial" panose="020B0604020202020204" pitchFamily="34" charset="0"/>
                        </a:rPr>
                        <a:t>9550xxxxxx</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l" fontAlgn="ctr"/>
                      <a:r>
                        <a:rPr lang="en-US" sz="1400" b="1" i="0" u="none" strike="noStrike" dirty="0">
                          <a:solidFill>
                            <a:srgbClr val="000000"/>
                          </a:solidFill>
                          <a:effectLst/>
                          <a:latin typeface="Arial" panose="020B0604020202020204" pitchFamily="34" charset="0"/>
                        </a:rPr>
                        <a:t>2727</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352.95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470.60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588.25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235.30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tc>
                  <a:txBody>
                    <a:bodyPr/>
                    <a:lstStyle/>
                    <a:p>
                      <a:pPr algn="r" fontAlgn="ctr"/>
                      <a:r>
                        <a:rPr lang="en-US" sz="1600" b="1" i="0" u="none" strike="noStrike">
                          <a:solidFill>
                            <a:srgbClr val="000000"/>
                          </a:solidFill>
                          <a:effectLst/>
                          <a:latin typeface="Arial" panose="020B0604020202020204" pitchFamily="34" charset="0"/>
                        </a:rPr>
                        <a:t>1,647.10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92D050"/>
                    </a:solidFill>
                  </a:tcPr>
                </a:tc>
                <a:extLst>
                  <a:ext uri="{0D108BD9-81ED-4DB2-BD59-A6C34878D82A}">
                    <a16:rowId xmlns:a16="http://schemas.microsoft.com/office/drawing/2014/main" val="3807757774"/>
                  </a:ext>
                </a:extLst>
              </a:tr>
              <a:tr h="199543">
                <a:tc>
                  <a:txBody>
                    <a:bodyPr/>
                    <a:lstStyle/>
                    <a:p>
                      <a:pPr algn="l" fontAlgn="ctr"/>
                      <a:r>
                        <a:rPr lang="en-US" sz="1050" b="0" i="0" u="none" strike="noStrike">
                          <a:solidFill>
                            <a:srgbClr val="000000"/>
                          </a:solidFill>
                          <a:effectLst/>
                          <a:latin typeface="Arial" panose="020B0604020202020204" pitchFamily="34" charset="0"/>
                        </a:rPr>
                        <a:t>Overall Result</a:t>
                      </a:r>
                    </a:p>
                  </a:txBody>
                  <a:tcPr marL="9502" marR="9502" marT="9502" marB="0" anchor="ctr">
                    <a:lnL w="12700" cap="flat" cmpd="sng" algn="ctr">
                      <a:solidFill>
                        <a:srgbClr val="AEAEAE"/>
                      </a:solidFill>
                      <a:prstDash val="solid"/>
                      <a:round/>
                      <a:headEnd type="none" w="med" len="med"/>
                      <a:tailEnd type="none" w="med" len="med"/>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gridSpan="2">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hMerge="1">
                  <a:txBody>
                    <a:bodyPr/>
                    <a:lstStyle/>
                    <a:p>
                      <a:pPr algn="l" fontAlgn="ctr"/>
                      <a:endParaRPr lang="en-US" sz="1050" b="0" i="0" u="none" strike="noStrike">
                        <a:solidFill>
                          <a:srgbClr val="000000"/>
                        </a:solidFill>
                        <a:effectLst/>
                        <a:latin typeface="Arial" panose="020B0604020202020204" pitchFamily="34" charset="0"/>
                      </a:endParaRP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l" fontAlgn="ctr"/>
                      <a:r>
                        <a:rPr lang="en-US" sz="1050" b="0" i="0" u="none" strike="noStrike">
                          <a:solidFill>
                            <a:srgbClr val="000000"/>
                          </a:solidFill>
                          <a:effectLst/>
                          <a:latin typeface="Arial" panose="020B0604020202020204" pitchFamily="34" charset="0"/>
                        </a:rPr>
                        <a:t> </a:t>
                      </a:r>
                    </a:p>
                  </a:txBody>
                  <a:tcPr marL="9502" marR="9502" marT="9502" marB="0" anchor="ctr">
                    <a:lnL>
                      <a:noFill/>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352.95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470.60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588.25</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a:solidFill>
                            <a:srgbClr val="000000"/>
                          </a:solidFill>
                          <a:effectLst/>
                          <a:latin typeface="Arial" panose="020B0604020202020204" pitchFamily="34" charset="0"/>
                        </a:rPr>
                        <a:t>235.30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tc>
                  <a:txBody>
                    <a:bodyPr/>
                    <a:lstStyle/>
                    <a:p>
                      <a:pPr algn="r" fontAlgn="ctr"/>
                      <a:r>
                        <a:rPr lang="en-US" sz="1050" b="0" i="0" u="none" strike="noStrike" dirty="0">
                          <a:solidFill>
                            <a:srgbClr val="000000"/>
                          </a:solidFill>
                          <a:effectLst/>
                          <a:latin typeface="Arial" panose="020B0604020202020204" pitchFamily="34" charset="0"/>
                        </a:rPr>
                        <a:t>1,647.10</a:t>
                      </a:r>
                    </a:p>
                  </a:txBody>
                  <a:tcPr marL="9502" marR="9502" marT="9502" marB="0" anchor="ctr">
                    <a:lnL w="12700" cap="flat" cmpd="sng" algn="ctr">
                      <a:solidFill>
                        <a:srgbClr val="AEAEAE"/>
                      </a:solidFill>
                      <a:prstDash val="solid"/>
                      <a:round/>
                      <a:headEnd type="none" w="med" len="med"/>
                      <a:tailEnd type="none" w="med" len="med"/>
                    </a:lnL>
                    <a:lnR w="12700" cap="flat" cmpd="sng" algn="ctr">
                      <a:solidFill>
                        <a:srgbClr val="AEAEAE"/>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FF843"/>
                    </a:solidFill>
                  </a:tcPr>
                </a:tc>
                <a:extLst>
                  <a:ext uri="{0D108BD9-81ED-4DB2-BD59-A6C34878D82A}">
                    <a16:rowId xmlns:a16="http://schemas.microsoft.com/office/drawing/2014/main" val="1301967924"/>
                  </a:ext>
                </a:extLst>
              </a:tr>
            </a:tbl>
          </a:graphicData>
        </a:graphic>
      </p:graphicFrame>
    </p:spTree>
    <p:extLst>
      <p:ext uri="{BB962C8B-B14F-4D97-AF65-F5344CB8AC3E}">
        <p14:creationId xmlns:p14="http://schemas.microsoft.com/office/powerpoint/2010/main" val="35870113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27</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ALL Group </a:t>
            </a:r>
            <a:r>
              <a:rPr lang="en-US" sz="3000" dirty="0" smtClean="0">
                <a:solidFill>
                  <a:schemeClr val="accent5">
                    <a:lumMod val="50000"/>
                  </a:schemeClr>
                </a:solidFill>
              </a:rPr>
              <a:t>Discussion – multiple funding centers</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598782" y="1264972"/>
            <a:ext cx="8365651" cy="3785652"/>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Your </a:t>
            </a:r>
            <a:r>
              <a:rPr lang="en-US" sz="2400" dirty="0" err="1" smtClean="0">
                <a:latin typeface="Calibri" panose="020F0502020204030204" pitchFamily="34" charset="0"/>
                <a:cs typeface="Calibri" panose="020F0502020204030204" pitchFamily="34" charset="0"/>
              </a:rPr>
              <a:t>Dept</a:t>
            </a:r>
            <a:r>
              <a:rPr lang="en-US" sz="2400" dirty="0" smtClean="0">
                <a:latin typeface="Calibri" panose="020F0502020204030204" pitchFamily="34" charset="0"/>
                <a:cs typeface="Calibri" panose="020F0502020204030204" pitchFamily="34" charset="0"/>
              </a:rPr>
              <a:t> receives a PAR for someone who works in your department, but the sponsored research grant(s) they are paid from is in another department. The faculty supervisor plans to sign the student PARs.</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b="1" dirty="0" smtClean="0">
                <a:latin typeface="Calibri" panose="020F0502020204030204" pitchFamily="34" charset="0"/>
                <a:cs typeface="Calibri" panose="020F0502020204030204" pitchFamily="34" charset="0"/>
              </a:rPr>
              <a:t>DISCUSS</a:t>
            </a:r>
            <a:r>
              <a:rPr lang="en-US" sz="2400" dirty="0" smtClean="0">
                <a:latin typeface="Calibri" panose="020F0502020204030204" pitchFamily="34" charset="0"/>
                <a:cs typeface="Calibri" panose="020F0502020204030204" pitchFamily="34" charset="0"/>
              </a:rPr>
              <a:t>: If </a:t>
            </a:r>
            <a:r>
              <a:rPr lang="en-US" sz="2400" dirty="0">
                <a:latin typeface="Calibri" panose="020F0502020204030204" pitchFamily="34" charset="0"/>
                <a:cs typeface="Calibri" panose="020F0502020204030204" pitchFamily="34" charset="0"/>
              </a:rPr>
              <a:t>your section is the non sponsored activity, is it your responsibility since PARs are for </a:t>
            </a:r>
            <a:r>
              <a:rPr lang="en-US" sz="2400" dirty="0" smtClean="0">
                <a:latin typeface="Calibri" panose="020F0502020204030204" pitchFamily="34" charset="0"/>
                <a:cs typeface="Calibri" panose="020F0502020204030204" pitchFamily="34" charset="0"/>
              </a:rPr>
              <a:t>grants?</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8" name="Picture 7"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604684" y="1100221"/>
            <a:ext cx="1732626" cy="1732626"/>
          </a:xfrm>
          <a:prstGeom prst="rect">
            <a:avLst/>
          </a:prstGeom>
        </p:spPr>
      </p:pic>
    </p:spTree>
    <p:extLst>
      <p:ext uri="{BB962C8B-B14F-4D97-AF65-F5344CB8AC3E}">
        <p14:creationId xmlns:p14="http://schemas.microsoft.com/office/powerpoint/2010/main" val="1502066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28</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a:solidFill>
                  <a:schemeClr val="accent5">
                    <a:lumMod val="50000"/>
                  </a:schemeClr>
                </a:solidFill>
              </a:rPr>
              <a:t>M</a:t>
            </a:r>
            <a:r>
              <a:rPr lang="en-US" sz="3000" dirty="0" smtClean="0">
                <a:solidFill>
                  <a:schemeClr val="accent5">
                    <a:lumMod val="50000"/>
                  </a:schemeClr>
                </a:solidFill>
              </a:rPr>
              <a:t>ultiple funding centers </a:t>
            </a:r>
            <a:r>
              <a:rPr lang="en-US" sz="3000" dirty="0" smtClean="0">
                <a:solidFill>
                  <a:srgbClr val="FF0000"/>
                </a:solidFill>
              </a:rPr>
              <a:t>ANSWER</a:t>
            </a:r>
            <a:endParaRPr lang="en-US" sz="3000" dirty="0">
              <a:solidFill>
                <a:srgbClr val="FF000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1111624" y="1157396"/>
            <a:ext cx="10242175" cy="5232202"/>
          </a:xfrm>
          <a:prstGeom prst="rect">
            <a:avLst/>
          </a:prstGeom>
          <a:noFill/>
        </p:spPr>
        <p:txBody>
          <a:bodyPr wrap="square" rtlCol="0">
            <a:spAutoFit/>
          </a:bodyPr>
          <a:lstStyle/>
          <a:p>
            <a:r>
              <a:rPr lang="en-US" sz="2200" dirty="0" smtClean="0">
                <a:latin typeface="Calibri" panose="020F0502020204030204" pitchFamily="34" charset="0"/>
                <a:cs typeface="Calibri" panose="020F0502020204030204" pitchFamily="34" charset="0"/>
              </a:rPr>
              <a:t>You receive a PAR for someone who works in your department, but the sponsored research grant(s) they are paid from is in another department. </a:t>
            </a:r>
            <a:r>
              <a:rPr lang="en-US" sz="2200" dirty="0" smtClean="0">
                <a:solidFill>
                  <a:srgbClr val="FF0000"/>
                </a:solidFill>
                <a:latin typeface="Calibri" panose="020F0502020204030204" pitchFamily="34" charset="0"/>
                <a:cs typeface="Calibri" panose="020F0502020204030204" pitchFamily="34" charset="0"/>
              </a:rPr>
              <a:t>Sent out by mail code, easy check to make when you first receive PARs</a:t>
            </a:r>
          </a:p>
          <a:p>
            <a:endParaRPr lang="en-US" sz="2200" dirty="0">
              <a:latin typeface="Calibri" panose="020F0502020204030204" pitchFamily="34" charset="0"/>
              <a:cs typeface="Calibri" panose="020F0502020204030204" pitchFamily="34" charset="0"/>
            </a:endParaRPr>
          </a:p>
          <a:p>
            <a:r>
              <a:rPr lang="en-US" sz="2200" dirty="0">
                <a:latin typeface="Calibri" panose="020F0502020204030204" pitchFamily="34" charset="0"/>
                <a:cs typeface="Calibri" panose="020F0502020204030204" pitchFamily="34" charset="0"/>
              </a:rPr>
              <a:t>What are your options? </a:t>
            </a:r>
            <a:r>
              <a:rPr lang="en-US" sz="2200" dirty="0" smtClean="0">
                <a:latin typeface="Calibri" panose="020F0502020204030204" pitchFamily="34" charset="0"/>
                <a:cs typeface="Calibri" panose="020F0502020204030204" pitchFamily="34" charset="0"/>
              </a:rPr>
              <a:t>(Do </a:t>
            </a:r>
            <a:r>
              <a:rPr lang="en-US" sz="2200" dirty="0">
                <a:latin typeface="Calibri" panose="020F0502020204030204" pitchFamily="34" charset="0"/>
                <a:cs typeface="Calibri" panose="020F0502020204030204" pitchFamily="34" charset="0"/>
              </a:rPr>
              <a:t>you sign just your section, do you leave it, do you send it back? Do you ask the certifier? What if they aren’t available?) </a:t>
            </a:r>
            <a:r>
              <a:rPr lang="en-US" sz="2200" dirty="0" smtClean="0">
                <a:solidFill>
                  <a:srgbClr val="FF0000"/>
                </a:solidFill>
                <a:latin typeface="Calibri" panose="020F0502020204030204" pitchFamily="34" charset="0"/>
                <a:cs typeface="Calibri" panose="020F0502020204030204" pitchFamily="34" charset="0"/>
              </a:rPr>
              <a:t>Coordinate with other </a:t>
            </a:r>
            <a:r>
              <a:rPr lang="en-US" sz="2200" dirty="0" err="1" smtClean="0">
                <a:solidFill>
                  <a:srgbClr val="FF0000"/>
                </a:solidFill>
                <a:latin typeface="Calibri" panose="020F0502020204030204" pitchFamily="34" charset="0"/>
                <a:cs typeface="Calibri" panose="020F0502020204030204" pitchFamily="34" charset="0"/>
              </a:rPr>
              <a:t>dept</a:t>
            </a:r>
            <a:r>
              <a:rPr lang="en-US" sz="2200" dirty="0" smtClean="0">
                <a:solidFill>
                  <a:srgbClr val="FF0000"/>
                </a:solidFill>
                <a:latin typeface="Calibri" panose="020F0502020204030204" pitchFamily="34" charset="0"/>
                <a:cs typeface="Calibri" panose="020F0502020204030204" pitchFamily="34" charset="0"/>
              </a:rPr>
              <a:t> and you can both sign relevant sections</a:t>
            </a:r>
            <a:endParaRPr lang="en-US" sz="2200" dirty="0">
              <a:solidFill>
                <a:srgbClr val="FF0000"/>
              </a:solidFill>
              <a:latin typeface="Calibri" panose="020F0502020204030204" pitchFamily="34" charset="0"/>
              <a:cs typeface="Calibri" panose="020F0502020204030204" pitchFamily="34" charset="0"/>
            </a:endParaRPr>
          </a:p>
          <a:p>
            <a:endParaRPr lang="en-US" sz="2200" dirty="0">
              <a:latin typeface="Calibri" panose="020F0502020204030204" pitchFamily="34" charset="0"/>
              <a:cs typeface="Calibri" panose="020F0502020204030204" pitchFamily="34" charset="0"/>
            </a:endParaRPr>
          </a:p>
          <a:p>
            <a:r>
              <a:rPr lang="en-US" sz="2200" dirty="0">
                <a:latin typeface="Calibri" panose="020F0502020204030204" pitchFamily="34" charset="0"/>
                <a:cs typeface="Calibri" panose="020F0502020204030204" pitchFamily="34" charset="0"/>
              </a:rPr>
              <a:t>If your section is the non sponsored activity, is it your responsibility since PARs are for </a:t>
            </a:r>
            <a:r>
              <a:rPr lang="en-US" sz="2200" dirty="0" smtClean="0">
                <a:latin typeface="Calibri" panose="020F0502020204030204" pitchFamily="34" charset="0"/>
                <a:cs typeface="Calibri" panose="020F0502020204030204" pitchFamily="34" charset="0"/>
              </a:rPr>
              <a:t>grants?</a:t>
            </a:r>
          </a:p>
          <a:p>
            <a:r>
              <a:rPr lang="en-US" sz="2400" dirty="0">
                <a:solidFill>
                  <a:srgbClr val="FF0000"/>
                </a:solidFill>
                <a:latin typeface="Calibri" panose="020F0502020204030204" pitchFamily="34" charset="0"/>
                <a:cs typeface="Calibri" panose="020F0502020204030204" pitchFamily="34" charset="0"/>
              </a:rPr>
              <a:t>It's a Policy that affects everyone, so we are all responsible, it's in all of our best interest to be compliant</a:t>
            </a:r>
          </a:p>
          <a:p>
            <a:endParaRPr lang="en-US" sz="2200" dirty="0">
              <a:latin typeface="Calibri" panose="020F0502020204030204" pitchFamily="34" charset="0"/>
              <a:cs typeface="Calibri" panose="020F0502020204030204" pitchFamily="34" charset="0"/>
            </a:endParaRPr>
          </a:p>
          <a:p>
            <a:endParaRPr lang="en-US" sz="2200" dirty="0">
              <a:latin typeface="Calibri" panose="020F0502020204030204" pitchFamily="34" charset="0"/>
              <a:cs typeface="Calibri" panose="020F0502020204030204" pitchFamily="34" charset="0"/>
            </a:endParaRPr>
          </a:p>
          <a:p>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54383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29</a:t>
            </a:fld>
            <a:endParaRPr lang="en-US" sz="1800" dirty="0">
              <a:solidFill>
                <a:srgbClr val="888888"/>
              </a:solidFill>
              <a:latin typeface="Calibri"/>
              <a:ea typeface="Calibri"/>
              <a:cs typeface="Calibri"/>
              <a:sym typeface="Calibri"/>
            </a:endParaRPr>
          </a:p>
        </p:txBody>
      </p:sp>
      <p:sp>
        <p:nvSpPr>
          <p:cNvPr id="3" name="TextBox 2"/>
          <p:cNvSpPr txBox="1"/>
          <p:nvPr/>
        </p:nvSpPr>
        <p:spPr>
          <a:xfrm>
            <a:off x="597604" y="1226793"/>
            <a:ext cx="5478819" cy="2841034"/>
          </a:xfrm>
          <a:prstGeom prst="rect">
            <a:avLst/>
          </a:prstGeom>
          <a:noFill/>
        </p:spPr>
        <p:txBody>
          <a:bodyPr wrap="square" rtlCol="0">
            <a:spAutoFit/>
          </a:bodyPr>
          <a:lstStyle/>
          <a:p>
            <a:pPr lvl="0">
              <a:lnSpc>
                <a:spcPct val="107000"/>
              </a:lnSpc>
            </a:pPr>
            <a:r>
              <a:rPr lang="en-US" sz="2400" b="1" dirty="0" smtClean="0">
                <a:latin typeface="Calibri" panose="020F0502020204030204" pitchFamily="34" charset="0"/>
                <a:ea typeface="Calibri" panose="020F0502020204030204" pitchFamily="34" charset="0"/>
                <a:cs typeface="Times New Roman" panose="02020603050405020304" pitchFamily="18" charset="0"/>
              </a:rPr>
              <a:t>Best practices</a:t>
            </a:r>
          </a:p>
          <a:p>
            <a:pPr marL="342900" lvl="0" indent="-342900">
              <a:lnSpc>
                <a:spcPct val="107000"/>
              </a:lnSpc>
              <a:buFont typeface="Symbol" panose="05050102010706020507" pitchFamily="18" charset="2"/>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Someone in the department should </a:t>
            </a:r>
            <a:r>
              <a:rPr lang="en-US" sz="2400" dirty="0">
                <a:latin typeface="Calibri" panose="020F0502020204030204" pitchFamily="34" charset="0"/>
                <a:ea typeface="Calibri" panose="020F0502020204030204" pitchFamily="34" charset="0"/>
                <a:cs typeface="Times New Roman" panose="02020603050405020304" pitchFamily="18" charset="0"/>
              </a:rPr>
              <a:t>be reviewing </a:t>
            </a:r>
            <a:r>
              <a:rPr lang="en-US" sz="2400" dirty="0" smtClean="0">
                <a:latin typeface="Calibri" panose="020F0502020204030204" pitchFamily="34" charset="0"/>
                <a:ea typeface="Calibri" panose="020F0502020204030204" pitchFamily="34" charset="0"/>
                <a:cs typeface="Times New Roman" panose="02020603050405020304" pitchFamily="18" charset="0"/>
              </a:rPr>
              <a:t>PARs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Spot check a random sample – </a:t>
            </a:r>
          </a:p>
          <a:p>
            <a:pPr marL="1143000" lvl="1" indent="-228600">
              <a:lnSpc>
                <a:spcPct val="107000"/>
              </a:lnSpc>
              <a:buFont typeface="Wingdings" panose="05000000000000000000" pitchFamily="2" charset="2"/>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Over the cap</a:t>
            </a:r>
          </a:p>
          <a:p>
            <a:pPr marL="1143000" lvl="1" indent="-228600">
              <a:lnSpc>
                <a:spcPct val="107000"/>
              </a:lnSpc>
              <a:buFont typeface="Wingdings" panose="05000000000000000000" pitchFamily="2" charset="2"/>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Pending adjustments</a:t>
            </a:r>
          </a:p>
          <a:p>
            <a:pPr marL="1143000" lvl="1" indent="-228600">
              <a:lnSpc>
                <a:spcPct val="107000"/>
              </a:lnSpc>
              <a:buFont typeface="Wingdings" panose="05000000000000000000" pitchFamily="2" charset="2"/>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UROP*</a:t>
            </a:r>
            <a:endParaRPr lang="en-US" sz="2400" dirty="0" smtClean="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Rounded Rectangle 3"/>
          <p:cNvSpPr/>
          <p:nvPr/>
        </p:nvSpPr>
        <p:spPr>
          <a:xfrm>
            <a:off x="6248400" y="958022"/>
            <a:ext cx="5421993" cy="4894248"/>
          </a:xfrm>
          <a:prstGeom prst="roundRect">
            <a:avLst/>
          </a:prstGeom>
          <a:solidFill>
            <a:schemeClr val="bg2">
              <a:lumMod val="20000"/>
              <a:lumOff val="80000"/>
            </a:schemeClr>
          </a:solidFill>
        </p:spPr>
        <p:txBody>
          <a:bodyPr wrap="square">
            <a:spAutoFit/>
          </a:bodyPr>
          <a:lstStyle/>
          <a:p>
            <a:pPr lvl="0">
              <a:lnSpc>
                <a:spcPct val="107000"/>
              </a:lnSpc>
            </a:pPr>
            <a:r>
              <a:rPr lang="en-US" sz="2200" b="1" dirty="0">
                <a:latin typeface="Permanent Marker" panose="02000000000000000000" pitchFamily="2" charset="0"/>
                <a:ea typeface="Permanent Marker" panose="02000000000000000000" pitchFamily="2" charset="0"/>
                <a:cs typeface="Times New Roman" panose="02020603050405020304" pitchFamily="18" charset="0"/>
              </a:rPr>
              <a:t>Review checklist</a:t>
            </a:r>
            <a:endParaRPr lang="en-US" sz="2200" dirty="0">
              <a:latin typeface="Permanent Marker" panose="02000000000000000000" pitchFamily="2" charset="0"/>
              <a:ea typeface="Permanent Marker" panose="02000000000000000000" pitchFamily="2" charset="0"/>
              <a:cs typeface="Times New Roman" panose="02020603050405020304" pitchFamily="18" charset="0"/>
            </a:endParaRPr>
          </a:p>
          <a:p>
            <a:pPr marL="800100" indent="-342900">
              <a:lnSpc>
                <a:spcPct val="107000"/>
              </a:lnSpc>
              <a:buFont typeface="Wingdings" panose="05000000000000000000" pitchFamily="2" charset="2"/>
              <a:buChar char="ü"/>
            </a:pPr>
            <a:r>
              <a:rPr lang="en-US" sz="2200" dirty="0">
                <a:latin typeface="Calibri" panose="020F0502020204030204" pitchFamily="34" charset="0"/>
                <a:ea typeface="Calibri" panose="020F0502020204030204" pitchFamily="34" charset="0"/>
                <a:cs typeface="Times New Roman" panose="02020603050405020304" pitchFamily="18" charset="0"/>
              </a:rPr>
              <a:t>Salaries charged % consistent with certified effort?</a:t>
            </a:r>
          </a:p>
          <a:p>
            <a:pPr marL="800100" indent="-342900">
              <a:lnSpc>
                <a:spcPct val="107000"/>
              </a:lnSpc>
              <a:buFont typeface="Wingdings" panose="05000000000000000000" pitchFamily="2" charset="2"/>
              <a:buChar char="ü"/>
            </a:pPr>
            <a:r>
              <a:rPr lang="en-US" sz="2200" dirty="0">
                <a:latin typeface="Calibri" panose="020F0502020204030204" pitchFamily="34" charset="0"/>
                <a:ea typeface="Calibri" panose="020F0502020204030204" pitchFamily="34" charset="0"/>
                <a:cs typeface="Times New Roman" panose="02020603050405020304" pitchFamily="18" charset="0"/>
              </a:rPr>
              <a:t>If the researcher has a commitment of mandatory or voluntary cost share is it reflected in the Cost Share section?</a:t>
            </a:r>
          </a:p>
          <a:p>
            <a:pPr marL="800100" indent="-342900">
              <a:lnSpc>
                <a:spcPct val="107000"/>
              </a:lnSpc>
              <a:buFont typeface="Wingdings" panose="05000000000000000000" pitchFamily="2" charset="2"/>
              <a:buChar char="ü"/>
            </a:pPr>
            <a:r>
              <a:rPr lang="en-US" sz="2200" dirty="0">
                <a:latin typeface="Calibri" panose="020F0502020204030204" pitchFamily="34" charset="0"/>
                <a:ea typeface="Calibri" panose="020F0502020204030204" pitchFamily="34" charset="0"/>
                <a:cs typeface="Times New Roman" panose="02020603050405020304" pitchFamily="18" charset="0"/>
              </a:rPr>
              <a:t>Does the effort certified include all committed cost sharing?</a:t>
            </a:r>
          </a:p>
          <a:p>
            <a:pPr marL="800100" indent="-342900">
              <a:lnSpc>
                <a:spcPct val="107000"/>
              </a:lnSpc>
              <a:buFont typeface="Wingdings" panose="05000000000000000000" pitchFamily="2" charset="2"/>
              <a:buChar char="ü"/>
            </a:pPr>
            <a:r>
              <a:rPr lang="en-US" sz="2200" dirty="0">
                <a:latin typeface="Calibri" panose="020F0502020204030204" pitchFamily="34" charset="0"/>
                <a:ea typeface="Calibri" panose="020F0502020204030204" pitchFamily="34" charset="0"/>
                <a:cs typeface="Times New Roman" panose="02020603050405020304" pitchFamily="18" charset="0"/>
              </a:rPr>
              <a:t>Incorrect or missing funding sources?</a:t>
            </a:r>
          </a:p>
          <a:p>
            <a:pPr marL="800100" indent="-342900">
              <a:lnSpc>
                <a:spcPct val="107000"/>
              </a:lnSpc>
              <a:spcAft>
                <a:spcPts val="800"/>
              </a:spcAft>
              <a:buFont typeface="Wingdings" panose="05000000000000000000" pitchFamily="2" charset="2"/>
              <a:buChar char="ü"/>
            </a:pPr>
            <a:r>
              <a:rPr lang="en-US" sz="2200" dirty="0">
                <a:latin typeface="Calibri" panose="020F0502020204030204" pitchFamily="34" charset="0"/>
                <a:ea typeface="Calibri" panose="020F0502020204030204" pitchFamily="34" charset="0"/>
                <a:cs typeface="Times New Roman" panose="02020603050405020304" pitchFamily="18" charset="0"/>
              </a:rPr>
              <a:t>Incorrect percentages?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Department review</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 name="Rectangle 1"/>
          <p:cNvSpPr/>
          <p:nvPr/>
        </p:nvSpPr>
        <p:spPr>
          <a:xfrm>
            <a:off x="-406400" y="4706695"/>
            <a:ext cx="6329680" cy="1014380"/>
          </a:xfrm>
          <a:prstGeom prst="rect">
            <a:avLst/>
          </a:prstGeom>
        </p:spPr>
        <p:txBody>
          <a:bodyPr wrap="square">
            <a:spAutoFit/>
          </a:bodyPr>
          <a:lstStyle/>
          <a:p>
            <a:pPr marL="914400" lvl="1">
              <a:lnSpc>
                <a:spcPct val="107000"/>
              </a:lnSpc>
            </a:pPr>
            <a:r>
              <a:rPr lang="en-US" dirty="0" smtClean="0">
                <a:latin typeface="Calibri" panose="020F0502020204030204" pitchFamily="34" charset="0"/>
                <a:ea typeface="Calibri" panose="020F0502020204030204" pitchFamily="34" charset="0"/>
                <a:cs typeface="Times New Roman" panose="02020603050405020304" pitchFamily="18" charset="0"/>
              </a:rPr>
              <a:t>*For </a:t>
            </a:r>
            <a:r>
              <a:rPr lang="en-US" dirty="0">
                <a:latin typeface="Calibri" panose="020F0502020204030204" pitchFamily="34" charset="0"/>
                <a:ea typeface="Calibri" panose="020F0502020204030204" pitchFamily="34" charset="0"/>
                <a:cs typeface="Times New Roman" panose="02020603050405020304" pitchFamily="18" charset="0"/>
              </a:rPr>
              <a:t>students in UROP, all effort should be associated with the Sponsored Award. UROP paid the salary but the Effort was on the Award so the Sponsored Research Internal Order Number should reflect all effort in this case and not the account the salary was paid from</a:t>
            </a:r>
            <a:r>
              <a:rPr lang="en-US" dirty="0" smtClean="0">
                <a:latin typeface="Calibri" panose="020F0502020204030204" pitchFamily="34"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5664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30</a:t>
            </a:fld>
            <a:endParaRPr lang="en-US" sz="1800" dirty="0">
              <a:solidFill>
                <a:srgbClr val="888888"/>
              </a:solidFill>
              <a:latin typeface="Calibri"/>
              <a:ea typeface="Calibri"/>
              <a:cs typeface="Calibri"/>
              <a:sym typeface="Calibri"/>
            </a:endParaRPr>
          </a:p>
        </p:txBody>
      </p:sp>
      <p:sp>
        <p:nvSpPr>
          <p:cNvPr id="19" name="Rectangle 18"/>
          <p:cNvSpPr/>
          <p:nvPr/>
        </p:nvSpPr>
        <p:spPr>
          <a:xfrm>
            <a:off x="710644" y="1040697"/>
            <a:ext cx="10827524" cy="1015663"/>
          </a:xfrm>
          <a:prstGeom prst="rect">
            <a:avLst/>
          </a:prstGeom>
        </p:spPr>
        <p:txBody>
          <a:bodyPr wrap="square">
            <a:spAutoFit/>
          </a:bodyPr>
          <a:lstStyle/>
          <a:p>
            <a:pPr marL="342900" indent="-34290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PARs are generated based on </a:t>
            </a:r>
            <a:r>
              <a:rPr lang="en-US" sz="2000" u="sng" dirty="0" smtClean="0">
                <a:latin typeface="Calibri" panose="020F0502020204030204" pitchFamily="34" charset="0"/>
                <a:cs typeface="Calibri" panose="020F0502020204030204" pitchFamily="34" charset="0"/>
              </a:rPr>
              <a:t>salary</a:t>
            </a:r>
            <a:r>
              <a:rPr lang="en-US" sz="2000" dirty="0" smtClean="0">
                <a:latin typeface="Calibri" panose="020F0502020204030204" pitchFamily="34" charset="0"/>
                <a:cs typeface="Calibri" panose="020F0502020204030204" pitchFamily="34" charset="0"/>
              </a:rPr>
              <a:t> data within SAP</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Wage Types determine which salary charges are included in percent of salary charged calculations</a:t>
            </a:r>
            <a:r>
              <a:rPr lang="en-US" sz="2000" dirty="0" smtClean="0">
                <a:latin typeface="Calibri" panose="020F0502020204030204" pitchFamily="34" charset="0"/>
                <a:cs typeface="Calibri" panose="020F0502020204030204" pitchFamily="34" charset="0"/>
              </a:rPr>
              <a:t>. (PAR eligible or </a:t>
            </a:r>
            <a:r>
              <a:rPr lang="en-US" sz="2000" u="sng" dirty="0" smtClean="0">
                <a:latin typeface="Calibri" panose="020F0502020204030204" pitchFamily="34" charset="0"/>
                <a:cs typeface="Calibri" panose="020F0502020204030204" pitchFamily="34" charset="0"/>
              </a:rPr>
              <a:t>not</a:t>
            </a:r>
            <a:r>
              <a:rPr lang="en-US" sz="2000" dirty="0" smtClean="0">
                <a:latin typeface="Calibri" panose="020F0502020204030204" pitchFamily="34" charset="0"/>
                <a:cs typeface="Calibri" panose="020F0502020204030204" pitchFamily="34" charset="0"/>
              </a:rPr>
              <a:t> PAR eligible)</a:t>
            </a:r>
          </a:p>
        </p:txBody>
      </p:sp>
      <p:pic>
        <p:nvPicPr>
          <p:cNvPr id="3" name="Picture 2"/>
          <p:cNvPicPr>
            <a:picLocks noChangeAspect="1"/>
          </p:cNvPicPr>
          <p:nvPr/>
        </p:nvPicPr>
        <p:blipFill>
          <a:blip r:embed="rId3"/>
          <a:stretch>
            <a:fillRect/>
          </a:stretch>
        </p:blipFill>
        <p:spPr>
          <a:xfrm>
            <a:off x="1801486" y="2160165"/>
            <a:ext cx="6600825" cy="3362325"/>
          </a:xfrm>
          <a:prstGeom prst="rect">
            <a:avLst/>
          </a:prstGeom>
          <a:ln>
            <a:solidFill>
              <a:schemeClr val="tx1"/>
            </a:solidFill>
          </a:ln>
        </p:spPr>
      </p:pic>
      <p:sp>
        <p:nvSpPr>
          <p:cNvPr id="5" name="Rectangle 4"/>
          <p:cNvSpPr/>
          <p:nvPr/>
        </p:nvSpPr>
        <p:spPr>
          <a:xfrm>
            <a:off x="831849" y="5664637"/>
            <a:ext cx="5128327" cy="307777"/>
          </a:xfrm>
          <a:prstGeom prst="rect">
            <a:avLst/>
          </a:prstGeom>
        </p:spPr>
        <p:txBody>
          <a:bodyPr wrap="none">
            <a:spAutoFit/>
          </a:bodyPr>
          <a:lstStyle/>
          <a:p>
            <a:r>
              <a:rPr lang="en-US" dirty="0">
                <a:hlinkClick r:id="rId4"/>
              </a:rPr>
              <a:t>http://www.bu.edu/researchsupport/forms-policies/wage-types/</a:t>
            </a:r>
            <a:endParaRPr lang="en-US" dirty="0"/>
          </a:p>
        </p:txBody>
      </p:sp>
      <p:sp>
        <p:nvSpPr>
          <p:cNvPr id="11" name="Round Same Side Corner Rectangle 10"/>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2"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Wage types</a:t>
            </a:r>
            <a:endParaRPr lang="en-US" sz="3000" dirty="0">
              <a:solidFill>
                <a:srgbClr val="002060"/>
              </a:solidFill>
            </a:endParaRPr>
          </a:p>
        </p:txBody>
      </p:sp>
      <p:sp>
        <p:nvSpPr>
          <p:cNvPr id="13" name="Round Same Side Corner Rectangle 12"/>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42495586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31</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 duplicate PARs printed</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525927" y="1049456"/>
            <a:ext cx="9012241" cy="1323439"/>
          </a:xfrm>
          <a:prstGeom prst="rect">
            <a:avLst/>
          </a:prstGeom>
          <a:noFill/>
        </p:spPr>
        <p:txBody>
          <a:bodyPr wrap="square" rtlCol="0">
            <a:spAutoFit/>
          </a:bodyPr>
          <a:lstStyle/>
          <a:p>
            <a:r>
              <a:rPr lang="en-US" sz="2000" dirty="0" smtClean="0">
                <a:latin typeface="Calibri" panose="020F0502020204030204" pitchFamily="34" charset="0"/>
                <a:cs typeface="Calibri" panose="020F0502020204030204" pitchFamily="34" charset="0"/>
              </a:rPr>
              <a:t>You receive two PARs for the same individual. The PARs appear to be identical.</a:t>
            </a:r>
          </a:p>
          <a:p>
            <a:endParaRPr lang="en-US" sz="2000" dirty="0" smtClean="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What key information do you look at on the PAR?</a:t>
            </a:r>
            <a:endParaRPr lang="en-US" sz="2000" i="1" dirty="0" smtClean="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Do </a:t>
            </a:r>
            <a:r>
              <a:rPr lang="en-US" sz="2000" dirty="0">
                <a:latin typeface="Calibri" panose="020F0502020204030204" pitchFamily="34" charset="0"/>
                <a:cs typeface="Calibri" panose="020F0502020204030204" pitchFamily="34" charset="0"/>
              </a:rPr>
              <a:t>you have one, both, or neither signed?</a:t>
            </a:r>
          </a:p>
        </p:txBody>
      </p:sp>
      <p:pic>
        <p:nvPicPr>
          <p:cNvPr id="10" name="Picture 9" descr="English: Blue question mark icon based on the linux ..."/>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604683" y="1100220"/>
            <a:ext cx="1797857" cy="1797857"/>
          </a:xfrm>
          <a:prstGeom prst="rect">
            <a:avLst/>
          </a:prstGeom>
        </p:spPr>
      </p:pic>
      <p:pic>
        <p:nvPicPr>
          <p:cNvPr id="3" name="Picture 2"/>
          <p:cNvPicPr>
            <a:picLocks noChangeAspect="1"/>
          </p:cNvPicPr>
          <p:nvPr/>
        </p:nvPicPr>
        <p:blipFill>
          <a:blip r:embed="rId5"/>
          <a:stretch>
            <a:fillRect/>
          </a:stretch>
        </p:blipFill>
        <p:spPr>
          <a:xfrm>
            <a:off x="2525927" y="2570266"/>
            <a:ext cx="9182100" cy="172402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6"/>
          <a:stretch>
            <a:fillRect/>
          </a:stretch>
        </p:blipFill>
        <p:spPr>
          <a:xfrm>
            <a:off x="2541737" y="4491662"/>
            <a:ext cx="9344025" cy="1819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61694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32</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a:solidFill>
                  <a:schemeClr val="accent5">
                    <a:lumMod val="50000"/>
                  </a:schemeClr>
                </a:solidFill>
              </a:rPr>
              <a:t>D</a:t>
            </a:r>
            <a:r>
              <a:rPr lang="en-US" sz="3000" dirty="0" smtClean="0">
                <a:solidFill>
                  <a:schemeClr val="accent5">
                    <a:lumMod val="50000"/>
                  </a:schemeClr>
                </a:solidFill>
              </a:rPr>
              <a:t>uplicate PARs printed </a:t>
            </a:r>
            <a:r>
              <a:rPr lang="en-US" sz="3000" dirty="0" smtClean="0">
                <a:solidFill>
                  <a:srgbClr val="FF0000"/>
                </a:solidFill>
              </a:rPr>
              <a:t>ANSWER</a:t>
            </a:r>
            <a:endParaRPr lang="en-US" sz="3000" dirty="0">
              <a:solidFill>
                <a:srgbClr val="FF000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950260" y="1306405"/>
            <a:ext cx="9301180" cy="3539430"/>
          </a:xfrm>
          <a:prstGeom prst="rect">
            <a:avLst/>
          </a:prstGeom>
          <a:noFill/>
        </p:spPr>
        <p:txBody>
          <a:bodyPr wrap="square" rtlCol="0">
            <a:spAutoFit/>
          </a:bodyPr>
          <a:lstStyle/>
          <a:p>
            <a:r>
              <a:rPr lang="en-US" sz="2800" dirty="0" smtClean="0">
                <a:latin typeface="Calibri" panose="020F0502020204030204" pitchFamily="34" charset="0"/>
                <a:cs typeface="Calibri" panose="020F0502020204030204" pitchFamily="34" charset="0"/>
              </a:rPr>
              <a:t>You receive two PARs for the same individual. The PARs appear to be identical.</a:t>
            </a:r>
          </a:p>
          <a:p>
            <a:endParaRPr lang="en-US" sz="2800" dirty="0" smtClean="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What key information do you look at on the PAR?</a:t>
            </a:r>
          </a:p>
          <a:p>
            <a:r>
              <a:rPr lang="en-US" sz="2800" dirty="0">
                <a:solidFill>
                  <a:srgbClr val="FF0000"/>
                </a:solidFill>
                <a:latin typeface="Calibri" panose="020F0502020204030204" pitchFamily="34" charset="0"/>
                <a:cs typeface="Calibri" panose="020F0502020204030204" pitchFamily="34" charset="0"/>
              </a:rPr>
              <a:t>O</a:t>
            </a:r>
            <a:r>
              <a:rPr lang="en-US" sz="2800" dirty="0" smtClean="0">
                <a:solidFill>
                  <a:srgbClr val="FF0000"/>
                </a:solidFill>
                <a:latin typeface="Calibri" panose="020F0502020204030204" pitchFamily="34" charset="0"/>
                <a:cs typeface="Calibri" panose="020F0502020204030204" pitchFamily="34" charset="0"/>
              </a:rPr>
              <a:t>ne </a:t>
            </a:r>
            <a:r>
              <a:rPr lang="en-US" sz="2800" dirty="0">
                <a:solidFill>
                  <a:srgbClr val="FF0000"/>
                </a:solidFill>
                <a:latin typeface="Calibri" panose="020F0502020204030204" pitchFamily="34" charset="0"/>
                <a:cs typeface="Calibri" panose="020F0502020204030204" pitchFamily="34" charset="0"/>
              </a:rPr>
              <a:t>says Student and one says Non Prof. </a:t>
            </a:r>
          </a:p>
          <a:p>
            <a:endParaRPr lang="en-US" sz="2800" i="1" dirty="0" smtClean="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Do </a:t>
            </a:r>
            <a:r>
              <a:rPr lang="en-US" sz="2800" dirty="0">
                <a:latin typeface="Calibri" panose="020F0502020204030204" pitchFamily="34" charset="0"/>
                <a:cs typeface="Calibri" panose="020F0502020204030204" pitchFamily="34" charset="0"/>
              </a:rPr>
              <a:t>you have one, both, or neither signed</a:t>
            </a:r>
            <a:r>
              <a:rPr lang="en-US" sz="2800" dirty="0" smtClean="0">
                <a:latin typeface="Calibri" panose="020F0502020204030204" pitchFamily="34" charset="0"/>
                <a:cs typeface="Calibri" panose="020F0502020204030204" pitchFamily="34" charset="0"/>
              </a:rPr>
              <a:t>?</a:t>
            </a:r>
            <a:endParaRPr lang="en-US" sz="2800" dirty="0">
              <a:latin typeface="Calibri" panose="020F0502020204030204" pitchFamily="34" charset="0"/>
              <a:cs typeface="Calibri" panose="020F0502020204030204" pitchFamily="34" charset="0"/>
            </a:endParaRPr>
          </a:p>
          <a:p>
            <a:r>
              <a:rPr lang="en-US" sz="2800" dirty="0" smtClean="0">
                <a:solidFill>
                  <a:srgbClr val="FF0000"/>
                </a:solidFill>
                <a:latin typeface="Calibri" panose="020F0502020204030204" pitchFamily="34" charset="0"/>
                <a:cs typeface="Calibri" panose="020F0502020204030204" pitchFamily="34" charset="0"/>
              </a:rPr>
              <a:t>Both should be signed</a:t>
            </a:r>
          </a:p>
        </p:txBody>
      </p:sp>
    </p:spTree>
    <p:extLst>
      <p:ext uri="{BB962C8B-B14F-4D97-AF65-F5344CB8AC3E}">
        <p14:creationId xmlns:p14="http://schemas.microsoft.com/office/powerpoint/2010/main" val="23976036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33</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POLL</a:t>
            </a:r>
            <a:r>
              <a:rPr lang="en-US" sz="3000" dirty="0" smtClean="0">
                <a:solidFill>
                  <a:schemeClr val="accent5">
                    <a:lumMod val="50000"/>
                  </a:schemeClr>
                </a:solidFill>
              </a:rPr>
              <a:t> </a:t>
            </a:r>
            <a:r>
              <a:rPr lang="en-US" sz="3000" dirty="0" smtClean="0">
                <a:solidFill>
                  <a:schemeClr val="accent5">
                    <a:lumMod val="50000"/>
                  </a:schemeClr>
                </a:solidFill>
              </a:rPr>
              <a:t>– does the SARF need a PAR</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688428" y="2498063"/>
            <a:ext cx="8477172" cy="3139321"/>
          </a:xfrm>
          <a:prstGeom prst="rect">
            <a:avLst/>
          </a:prstGeom>
          <a:noFill/>
        </p:spPr>
        <p:txBody>
          <a:bodyPr wrap="square" rtlCol="0">
            <a:spAutoFit/>
          </a:bodyPr>
          <a:lstStyle/>
          <a:p>
            <a:r>
              <a:rPr lang="en-US" sz="2200" dirty="0">
                <a:latin typeface="Calibri" panose="020F0502020204030204" pitchFamily="34" charset="0"/>
                <a:cs typeface="Calibri" panose="020F0502020204030204" pitchFamily="34" charset="0"/>
              </a:rPr>
              <a:t>You are doing a student salary adjustment, moving June salary from a department account to a grant account. </a:t>
            </a:r>
            <a:r>
              <a:rPr lang="en-US" sz="2200" b="1" dirty="0" smtClean="0">
                <a:latin typeface="Calibri" panose="020F0502020204030204" pitchFamily="34" charset="0"/>
                <a:cs typeface="Calibri" panose="020F0502020204030204" pitchFamily="34" charset="0"/>
              </a:rPr>
              <a:t>Does a PAR need to be created for the individual?</a:t>
            </a:r>
            <a:endParaRPr lang="en-US" sz="2200" b="1" dirty="0">
              <a:latin typeface="Calibri" panose="020F0502020204030204" pitchFamily="34" charset="0"/>
              <a:cs typeface="Calibri" panose="020F0502020204030204" pitchFamily="34" charset="0"/>
            </a:endParaRPr>
          </a:p>
          <a:p>
            <a:endParaRPr lang="en-US" sz="2200" dirty="0">
              <a:latin typeface="Calibri" panose="020F0502020204030204" pitchFamily="34" charset="0"/>
              <a:cs typeface="Calibri" panose="020F0502020204030204" pitchFamily="34" charset="0"/>
            </a:endParaRPr>
          </a:p>
          <a:p>
            <a:r>
              <a:rPr lang="en-US" sz="2200" dirty="0" smtClean="0">
                <a:latin typeface="Calibri" panose="020F0502020204030204" pitchFamily="34" charset="0"/>
                <a:cs typeface="Calibri" panose="020F0502020204030204" pitchFamily="34" charset="0"/>
              </a:rPr>
              <a:t>Determine if </a:t>
            </a:r>
            <a:r>
              <a:rPr lang="en-US" sz="2200" dirty="0">
                <a:latin typeface="Calibri" panose="020F0502020204030204" pitchFamily="34" charset="0"/>
                <a:cs typeface="Calibri" panose="020F0502020204030204" pitchFamily="34" charset="0"/>
              </a:rPr>
              <a:t>it meets the criteria of needing a PAR:</a:t>
            </a:r>
          </a:p>
          <a:p>
            <a:pPr marL="457200" indent="-45720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Is salary being charged to sponsored program IO/SP beginning with 955 or 950?</a:t>
            </a:r>
          </a:p>
          <a:p>
            <a:pPr marL="457200" indent="-45720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Is the employee group PAR eligible?</a:t>
            </a:r>
          </a:p>
          <a:p>
            <a:pPr marL="457200" indent="-45720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Is the wage type PAR-eligible (</a:t>
            </a:r>
            <a:r>
              <a:rPr lang="en-US" sz="2200" dirty="0" err="1" smtClean="0">
                <a:latin typeface="Calibri" panose="020F0502020204030204" pitchFamily="34" charset="0"/>
                <a:cs typeface="Calibri" panose="020F0502020204030204" pitchFamily="34" charset="0"/>
              </a:rPr>
              <a:t>ie</a:t>
            </a:r>
            <a:r>
              <a:rPr lang="en-US" sz="2200" dirty="0" smtClean="0">
                <a:latin typeface="Calibri" panose="020F0502020204030204" pitchFamily="34" charset="0"/>
                <a:cs typeface="Calibri" panose="020F0502020204030204" pitchFamily="34" charset="0"/>
              </a:rPr>
              <a:t> not hourly)?</a:t>
            </a:r>
            <a:endParaRPr lang="en-US" sz="2200" dirty="0">
              <a:latin typeface="Calibri" panose="020F0502020204030204" pitchFamily="34" charset="0"/>
              <a:cs typeface="Calibri" panose="020F0502020204030204" pitchFamily="34" charset="0"/>
            </a:endParaRPr>
          </a:p>
        </p:txBody>
      </p:sp>
      <p:sp>
        <p:nvSpPr>
          <p:cNvPr id="8" name="Rounded Rectangle 7"/>
          <p:cNvSpPr/>
          <p:nvPr/>
        </p:nvSpPr>
        <p:spPr>
          <a:xfrm>
            <a:off x="2688428" y="1217117"/>
            <a:ext cx="7986138" cy="929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t>Open </a:t>
            </a:r>
            <a:r>
              <a:rPr lang="en-US" sz="2800" dirty="0" smtClean="0"/>
              <a:t>“Poll-SARF” doc – link in chat </a:t>
            </a:r>
            <a:endParaRPr lang="en-US" sz="2800" dirty="0"/>
          </a:p>
        </p:txBody>
      </p:sp>
      <p:pic>
        <p:nvPicPr>
          <p:cNvPr id="11" name="Picture 10" descr="Question Mark PNG Transparent Images | PNG 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26" y="978665"/>
            <a:ext cx="1267332" cy="1593587"/>
          </a:xfrm>
          <a:prstGeom prst="rect">
            <a:avLst/>
          </a:prstGeom>
        </p:spPr>
      </p:pic>
    </p:spTree>
    <p:extLst>
      <p:ext uri="{BB962C8B-B14F-4D97-AF65-F5344CB8AC3E}">
        <p14:creationId xmlns:p14="http://schemas.microsoft.com/office/powerpoint/2010/main" val="40999012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34</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POLL – </a:t>
            </a:r>
            <a:r>
              <a:rPr lang="en-US" sz="3000" dirty="0" smtClean="0">
                <a:solidFill>
                  <a:schemeClr val="accent5">
                    <a:lumMod val="50000"/>
                  </a:schemeClr>
                </a:solidFill>
              </a:rPr>
              <a:t>does the SARF need a PAR </a:t>
            </a:r>
            <a:r>
              <a:rPr lang="en-US" sz="3000" dirty="0" smtClean="0">
                <a:solidFill>
                  <a:srgbClr val="FF0000"/>
                </a:solidFill>
              </a:rPr>
              <a:t>ANSWER</a:t>
            </a:r>
            <a:endParaRPr lang="en-US" sz="3000" dirty="0">
              <a:solidFill>
                <a:srgbClr val="FF0000"/>
              </a:solidFill>
            </a:endParaRPr>
          </a:p>
        </p:txBody>
      </p:sp>
      <p:sp>
        <p:nvSpPr>
          <p:cNvPr id="15" name="Round Same Side Corner Rectangle 14"/>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TextBox 3"/>
          <p:cNvSpPr txBox="1"/>
          <p:nvPr/>
        </p:nvSpPr>
        <p:spPr>
          <a:xfrm>
            <a:off x="2566748" y="1306405"/>
            <a:ext cx="8477172" cy="4524315"/>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You are doing a student salary adjustment, moving June salary from a department account to a grant account. </a:t>
            </a:r>
            <a:r>
              <a:rPr lang="en-US" sz="2400" dirty="0" smtClean="0">
                <a:latin typeface="Calibri" panose="020F0502020204030204" pitchFamily="34" charset="0"/>
                <a:cs typeface="Calibri" panose="020F0502020204030204" pitchFamily="34" charset="0"/>
              </a:rPr>
              <a:t>Does a PAR need to be created for the individual?</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Determine if </a:t>
            </a:r>
            <a:r>
              <a:rPr lang="en-US" sz="2400" dirty="0">
                <a:latin typeface="Calibri" panose="020F0502020204030204" pitchFamily="34" charset="0"/>
                <a:cs typeface="Calibri" panose="020F0502020204030204" pitchFamily="34" charset="0"/>
              </a:rPr>
              <a:t>it meets the criteria of needing a PAR:</a:t>
            </a:r>
          </a:p>
          <a:p>
            <a:pPr marL="457200" indent="-457200">
              <a:buFont typeface="+mj-lt"/>
              <a:buAutoNum type="arabicPeriod"/>
            </a:pPr>
            <a:r>
              <a:rPr lang="en-US" sz="2400" dirty="0" smtClean="0">
                <a:latin typeface="Calibri" panose="020F0502020204030204" pitchFamily="34" charset="0"/>
                <a:cs typeface="Calibri" panose="020F0502020204030204" pitchFamily="34" charset="0"/>
              </a:rPr>
              <a:t>Is salary being charged to sponsored program IO/SP beginning with 955 or 950? </a:t>
            </a:r>
            <a:r>
              <a:rPr lang="en-US" sz="2400" dirty="0" smtClean="0">
                <a:solidFill>
                  <a:srgbClr val="FF0000"/>
                </a:solidFill>
                <a:latin typeface="Calibri" panose="020F0502020204030204" pitchFamily="34" charset="0"/>
                <a:cs typeface="Calibri" panose="020F0502020204030204" pitchFamily="34" charset="0"/>
              </a:rPr>
              <a:t>Yes</a:t>
            </a:r>
          </a:p>
          <a:p>
            <a:pPr marL="457200" indent="-457200">
              <a:buFont typeface="+mj-lt"/>
              <a:buAutoNum type="arabicPeriod"/>
            </a:pPr>
            <a:r>
              <a:rPr lang="en-US" sz="2400" dirty="0" smtClean="0">
                <a:latin typeface="Calibri" panose="020F0502020204030204" pitchFamily="34" charset="0"/>
                <a:cs typeface="Calibri" panose="020F0502020204030204" pitchFamily="34" charset="0"/>
              </a:rPr>
              <a:t>Is the employee group PAR eligible? </a:t>
            </a:r>
            <a:r>
              <a:rPr lang="en-US" sz="2400" dirty="0" smtClean="0">
                <a:solidFill>
                  <a:srgbClr val="FF0000"/>
                </a:solidFill>
                <a:latin typeface="Calibri" panose="020F0502020204030204" pitchFamily="34" charset="0"/>
                <a:cs typeface="Calibri" panose="020F0502020204030204" pitchFamily="34" charset="0"/>
              </a:rPr>
              <a:t>Yes</a:t>
            </a:r>
          </a:p>
          <a:p>
            <a:pPr marL="457200" indent="-457200">
              <a:buFont typeface="+mj-lt"/>
              <a:buAutoNum type="arabicPeriod"/>
            </a:pPr>
            <a:r>
              <a:rPr lang="en-US" sz="2400" dirty="0" smtClean="0">
                <a:latin typeface="Calibri" panose="020F0502020204030204" pitchFamily="34" charset="0"/>
                <a:cs typeface="Calibri" panose="020F0502020204030204" pitchFamily="34" charset="0"/>
              </a:rPr>
              <a:t>Is the wage type PAR-eligible (</a:t>
            </a:r>
            <a:r>
              <a:rPr lang="en-US" sz="2400" dirty="0" err="1" smtClean="0">
                <a:latin typeface="Calibri" panose="020F0502020204030204" pitchFamily="34" charset="0"/>
                <a:cs typeface="Calibri" panose="020F0502020204030204" pitchFamily="34" charset="0"/>
              </a:rPr>
              <a:t>ie</a:t>
            </a:r>
            <a:r>
              <a:rPr lang="en-US" sz="2400" dirty="0" smtClean="0">
                <a:latin typeface="Calibri" panose="020F0502020204030204" pitchFamily="34" charset="0"/>
                <a:cs typeface="Calibri" panose="020F0502020204030204" pitchFamily="34" charset="0"/>
              </a:rPr>
              <a:t> not hourly)? </a:t>
            </a:r>
            <a:r>
              <a:rPr lang="en-US" sz="2400" dirty="0" smtClean="0">
                <a:solidFill>
                  <a:srgbClr val="FF0000"/>
                </a:solidFill>
                <a:latin typeface="Calibri" panose="020F0502020204030204" pitchFamily="34" charset="0"/>
                <a:cs typeface="Calibri" panose="020F0502020204030204" pitchFamily="34" charset="0"/>
              </a:rPr>
              <a:t>No</a:t>
            </a:r>
          </a:p>
          <a:p>
            <a:pPr marL="457200" indent="-457200">
              <a:buFont typeface="+mj-lt"/>
              <a:buAutoNum type="arabicPeriod"/>
            </a:pPr>
            <a:endParaRPr lang="en-US" sz="2400" dirty="0">
              <a:solidFill>
                <a:srgbClr val="FF0000"/>
              </a:solidFill>
              <a:latin typeface="Calibri" panose="020F0502020204030204" pitchFamily="34" charset="0"/>
              <a:cs typeface="Calibri" panose="020F0502020204030204" pitchFamily="34" charset="0"/>
            </a:endParaRPr>
          </a:p>
          <a:p>
            <a:r>
              <a:rPr lang="en-US" sz="2400" dirty="0" smtClean="0">
                <a:solidFill>
                  <a:srgbClr val="FF0000"/>
                </a:solidFill>
                <a:latin typeface="Calibri" panose="020F0502020204030204" pitchFamily="34" charset="0"/>
                <a:cs typeface="Calibri" panose="020F0502020204030204" pitchFamily="34" charset="0"/>
              </a:rPr>
              <a:t>Does not need a PAR. If you think someone being paid on grants in missing a PAR, check the wage types to confirm. </a:t>
            </a:r>
            <a:endParaRPr lang="en-US" sz="2400" dirty="0">
              <a:solidFill>
                <a:srgbClr val="FF0000"/>
              </a:solidFill>
              <a:latin typeface="Calibri" panose="020F0502020204030204" pitchFamily="34" charset="0"/>
              <a:cs typeface="Calibri" panose="020F0502020204030204" pitchFamily="34" charset="0"/>
            </a:endParaRPr>
          </a:p>
        </p:txBody>
      </p:sp>
      <p:pic>
        <p:nvPicPr>
          <p:cNvPr id="8" name="Picture 7" descr="Question Mark PNG Transparent Images | PNG 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26" y="978665"/>
            <a:ext cx="1267332" cy="1593587"/>
          </a:xfrm>
          <a:prstGeom prst="rect">
            <a:avLst/>
          </a:prstGeom>
        </p:spPr>
      </p:pic>
    </p:spTree>
    <p:extLst>
      <p:ext uri="{BB962C8B-B14F-4D97-AF65-F5344CB8AC3E}">
        <p14:creationId xmlns:p14="http://schemas.microsoft.com/office/powerpoint/2010/main" val="21152505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35</a:t>
            </a:fld>
            <a:endParaRPr lang="en-US" sz="1800" dirty="0">
              <a:solidFill>
                <a:srgbClr val="888888"/>
              </a:solidFill>
              <a:latin typeface="Calibri"/>
              <a:ea typeface="Calibri"/>
              <a:cs typeface="Calibri"/>
              <a:sym typeface="Calibri"/>
            </a:endParaRPr>
          </a:p>
        </p:txBody>
      </p:sp>
      <p:sp>
        <p:nvSpPr>
          <p:cNvPr id="3" name="TextBox 2"/>
          <p:cNvSpPr txBox="1"/>
          <p:nvPr/>
        </p:nvSpPr>
        <p:spPr>
          <a:xfrm>
            <a:off x="329228" y="1084348"/>
            <a:ext cx="11474850" cy="4344138"/>
          </a:xfrm>
          <a:prstGeom prst="rect">
            <a:avLst/>
          </a:prstGeom>
          <a:noFill/>
        </p:spPr>
        <p:txBody>
          <a:bodyPr wrap="square" rtlCol="0">
            <a:spAutoFit/>
          </a:bodyPr>
          <a:lstStyle/>
          <a:p>
            <a:pPr>
              <a:lnSpc>
                <a:spcPct val="107000"/>
              </a:lnSpc>
              <a:spcAft>
                <a:spcPts val="800"/>
              </a:spcAft>
            </a:pPr>
            <a:r>
              <a:rPr lang="en-US" sz="2800" b="1" dirty="0" smtClean="0">
                <a:latin typeface="Calibri" panose="020F0502020204030204" pitchFamily="34" charset="0"/>
                <a:ea typeface="Calibri" panose="020F0502020204030204" pitchFamily="34" charset="0"/>
                <a:cs typeface="Times New Roman" panose="02020603050405020304" pitchFamily="18" charset="0"/>
              </a:rPr>
              <a:t>Reasons PARs might be returned to departments:</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Additional certification </a:t>
            </a:r>
            <a:r>
              <a:rPr lang="en-US" sz="2800" dirty="0" smtClean="0">
                <a:latin typeface="Calibri" panose="020F0502020204030204" pitchFamily="34" charset="0"/>
                <a:ea typeface="Calibri" panose="020F0502020204030204" pitchFamily="34" charset="0"/>
                <a:cs typeface="Times New Roman" panose="02020603050405020304" pitchFamily="18" charset="0"/>
              </a:rPr>
              <a:t>needed</a:t>
            </a:r>
          </a:p>
          <a:p>
            <a:pPr marL="342900" indent="-342900">
              <a:lnSpc>
                <a:spcPct val="107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Incomplete certification </a:t>
            </a:r>
            <a:r>
              <a:rPr lang="en-US" sz="2800" dirty="0" smtClean="0">
                <a:latin typeface="Calibri" panose="020F0502020204030204" pitchFamily="34" charset="0"/>
                <a:ea typeface="Calibri" panose="020F0502020204030204" pitchFamily="34" charset="0"/>
                <a:cs typeface="Times New Roman" panose="02020603050405020304" pitchFamily="18" charset="0"/>
              </a:rPr>
              <a:t>statement</a:t>
            </a:r>
          </a:p>
          <a:p>
            <a:pPr marL="342900" indent="-342900">
              <a:lnSpc>
                <a:spcPct val="107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Unacceptable </a:t>
            </a:r>
            <a:r>
              <a:rPr lang="en-US" sz="2800" dirty="0" smtClean="0">
                <a:latin typeface="Calibri" panose="020F0502020204030204" pitchFamily="34" charset="0"/>
                <a:ea typeface="Calibri" panose="020F0502020204030204" pitchFamily="34" charset="0"/>
                <a:cs typeface="Times New Roman" panose="02020603050405020304" pitchFamily="18" charset="0"/>
              </a:rPr>
              <a:t>signature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Effort not </a:t>
            </a:r>
            <a:r>
              <a:rPr lang="en-US" sz="2800" dirty="0" smtClean="0">
                <a:latin typeface="Calibri" panose="020F0502020204030204" pitchFamily="34" charset="0"/>
                <a:ea typeface="Calibri" panose="020F0502020204030204" pitchFamily="34" charset="0"/>
                <a:cs typeface="Times New Roman" panose="02020603050405020304" pitchFamily="18" charset="0"/>
              </a:rPr>
              <a:t>100%</a:t>
            </a:r>
          </a:p>
          <a:p>
            <a:pPr marL="342900" lvl="0" indent="-342900">
              <a:lnSpc>
                <a:spcPct val="107000"/>
              </a:lnSpc>
              <a:buFont typeface="+mj-lt"/>
              <a:buAutoNum type="arabicPeriod"/>
            </a:pPr>
            <a:r>
              <a:rPr lang="en-US" sz="2800" dirty="0" smtClean="0">
                <a:latin typeface="Calibri" panose="020F0502020204030204" pitchFamily="34" charset="0"/>
                <a:ea typeface="Calibri" panose="020F0502020204030204" pitchFamily="34" charset="0"/>
                <a:cs typeface="Times New Roman" panose="02020603050405020304" pitchFamily="18" charset="0"/>
              </a:rPr>
              <a:t>Missing percent</a:t>
            </a:r>
          </a:p>
          <a:p>
            <a:pPr marL="342900" lvl="0" indent="-342900">
              <a:lnSpc>
                <a:spcPct val="107000"/>
              </a:lnSpc>
              <a:buFont typeface="+mj-lt"/>
              <a:buAutoNum type="arabicPeriod"/>
            </a:pPr>
            <a:r>
              <a:rPr lang="en-US" sz="2800" dirty="0" smtClean="0">
                <a:latin typeface="Calibri" panose="020F0502020204030204" pitchFamily="34" charset="0"/>
                <a:ea typeface="Calibri" panose="020F0502020204030204" pitchFamily="34" charset="0"/>
                <a:cs typeface="Times New Roman" panose="02020603050405020304" pitchFamily="18" charset="0"/>
              </a:rPr>
              <a:t>Over </a:t>
            </a:r>
            <a:r>
              <a:rPr lang="en-US" sz="2800" dirty="0">
                <a:latin typeface="Calibri" panose="020F0502020204030204" pitchFamily="34" charset="0"/>
                <a:ea typeface="Calibri" panose="020F0502020204030204" pitchFamily="34" charset="0"/>
                <a:cs typeface="Times New Roman" panose="02020603050405020304" pitchFamily="18" charset="0"/>
              </a:rPr>
              <a:t>the Cap (</a:t>
            </a:r>
            <a:r>
              <a:rPr lang="en-US" sz="2800" dirty="0" smtClean="0">
                <a:latin typeface="Calibri" panose="020F0502020204030204" pitchFamily="34" charset="0"/>
                <a:ea typeface="Calibri" panose="020F0502020204030204" pitchFamily="34" charset="0"/>
                <a:cs typeface="Times New Roman" panose="02020603050405020304" pitchFamily="18" charset="0"/>
              </a:rPr>
              <a:t>DHHS) and no cost share listed</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SARF </a:t>
            </a:r>
            <a:r>
              <a:rPr lang="en-US" sz="2800" dirty="0" smtClean="0">
                <a:latin typeface="Calibri" panose="020F0502020204030204" pitchFamily="34" charset="0"/>
                <a:ea typeface="Calibri" panose="020F0502020204030204" pitchFamily="34" charset="0"/>
                <a:cs typeface="Times New Roman" panose="02020603050405020304" pitchFamily="18" charset="0"/>
              </a:rPr>
              <a:t>needed</a:t>
            </a:r>
          </a:p>
          <a:p>
            <a:pPr marL="342900" lvl="0" indent="-342900">
              <a:lnSpc>
                <a:spcPct val="107000"/>
              </a:lnSpc>
              <a:buFont typeface="+mj-lt"/>
              <a:buAutoNum type="arabicPeriod"/>
            </a:pPr>
            <a:r>
              <a:rPr lang="en-US" sz="2800" dirty="0" smtClean="0">
                <a:latin typeface="Calibri" panose="020F0502020204030204" pitchFamily="34" charset="0"/>
                <a:ea typeface="Calibri" panose="020F0502020204030204" pitchFamily="34" charset="0"/>
                <a:cs typeface="Times New Roman" panose="02020603050405020304" pitchFamily="18" charset="0"/>
              </a:rPr>
              <a:t>Escalation</a:t>
            </a: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PAFO Review</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descr="Return to Sender Novelty Stamp by topher147 on Deviant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7105" y="2278342"/>
            <a:ext cx="4246973" cy="3004734"/>
          </a:xfrm>
          <a:prstGeom prst="rect">
            <a:avLst/>
          </a:prstGeom>
        </p:spPr>
      </p:pic>
    </p:spTree>
    <p:extLst>
      <p:ext uri="{BB962C8B-B14F-4D97-AF65-F5344CB8AC3E}">
        <p14:creationId xmlns:p14="http://schemas.microsoft.com/office/powerpoint/2010/main" val="31580177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90" y="2037539"/>
            <a:ext cx="10515599" cy="2852737"/>
          </a:xfrm>
        </p:spPr>
        <p:txBody>
          <a:bodyPr/>
          <a:lstStyle/>
          <a:p>
            <a:r>
              <a:rPr lang="en-US" dirty="0" smtClean="0">
                <a:latin typeface="Permanent Marker" panose="02000000000000000000" pitchFamily="2" charset="0"/>
                <a:ea typeface="Permanent Marker" panose="02000000000000000000" pitchFamily="2" charset="0"/>
              </a:rPr>
              <a:t>performing effort</a:t>
            </a:r>
            <a:endParaRPr lang="en-US" dirty="0">
              <a:latin typeface="Permanent Marker" panose="02000000000000000000" pitchFamily="2" charset="0"/>
              <a:ea typeface="Permanent Marker" panose="02000000000000000000" pitchFamily="2" charset="0"/>
            </a:endParaRPr>
          </a:p>
        </p:txBody>
      </p:sp>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36</a:t>
            </a:fld>
            <a:endParaRPr lang="en-US" sz="18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615586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14" name="Picture 13" descr="html - Kind of background-top (as border-top) - Stack Overflow"/>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667368" y="2484757"/>
            <a:ext cx="3271520" cy="3337401"/>
          </a:xfrm>
          <a:prstGeom prst="rect">
            <a:avLst/>
          </a:prstGeom>
        </p:spPr>
      </p:pic>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37</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Effort variations within a sponsored project budget period</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4" name="Rectangle 3"/>
          <p:cNvSpPr/>
          <p:nvPr/>
        </p:nvSpPr>
        <p:spPr>
          <a:xfrm>
            <a:off x="2319617" y="1961558"/>
            <a:ext cx="5619219" cy="3847207"/>
          </a:xfrm>
          <a:prstGeom prst="rect">
            <a:avLst/>
          </a:prstGeom>
          <a:ln w="28575">
            <a:solidFill>
              <a:schemeClr val="tx1"/>
            </a:solidFill>
          </a:ln>
        </p:spPr>
        <p:txBody>
          <a:bodyPr wrap="square">
            <a:spAutoFit/>
          </a:bodyPr>
          <a:lstStyle/>
          <a:p>
            <a:pPr lvl="1"/>
            <a:r>
              <a:rPr lang="en-US" sz="2800" b="1" dirty="0">
                <a:latin typeface="Permanent Marker" panose="02000000000000000000" pitchFamily="2" charset="0"/>
                <a:ea typeface="Permanent Marker" panose="02000000000000000000" pitchFamily="2" charset="0"/>
                <a:cs typeface="Calibri" panose="020F0502020204030204" pitchFamily="34" charset="0"/>
              </a:rPr>
              <a:t>Example</a:t>
            </a:r>
            <a:r>
              <a:rPr lang="en-US" sz="2400" dirty="0">
                <a:latin typeface="Calibri" panose="020F0502020204030204" pitchFamily="34" charset="0"/>
                <a:cs typeface="Calibri" panose="020F0502020204030204" pitchFamily="34" charset="0"/>
              </a:rPr>
              <a:t> </a:t>
            </a:r>
          </a:p>
          <a:p>
            <a:pPr lvl="1"/>
            <a:r>
              <a:rPr lang="en-US" sz="2400" dirty="0">
                <a:latin typeface="Calibri" panose="020F0502020204030204" pitchFamily="34" charset="0"/>
                <a:cs typeface="Calibri" panose="020F0502020204030204" pitchFamily="34" charset="0"/>
              </a:rPr>
              <a:t>If </a:t>
            </a:r>
            <a:r>
              <a:rPr lang="en-US" sz="2400" dirty="0" smtClean="0">
                <a:latin typeface="Calibri" panose="020F0502020204030204" pitchFamily="34" charset="0"/>
                <a:cs typeface="Calibri" panose="020F0502020204030204" pitchFamily="34" charset="0"/>
              </a:rPr>
              <a:t>PI </a:t>
            </a:r>
            <a:r>
              <a:rPr lang="en-US" sz="2400" dirty="0">
                <a:latin typeface="Calibri" panose="020F0502020204030204" pitchFamily="34" charset="0"/>
                <a:cs typeface="Calibri" panose="020F0502020204030204" pitchFamily="34" charset="0"/>
              </a:rPr>
              <a:t>has committed </a:t>
            </a:r>
            <a:r>
              <a:rPr lang="en-US" sz="2400" dirty="0" smtClean="0">
                <a:latin typeface="Calibri" panose="020F0502020204030204" pitchFamily="34" charset="0"/>
                <a:cs typeface="Calibri" panose="020F0502020204030204" pitchFamily="34" charset="0"/>
              </a:rPr>
              <a:t>30% effort </a:t>
            </a:r>
            <a:r>
              <a:rPr lang="en-US" sz="2400" dirty="0">
                <a:latin typeface="Calibri" panose="020F0502020204030204" pitchFamily="34" charset="0"/>
                <a:cs typeface="Calibri" panose="020F0502020204030204" pitchFamily="34" charset="0"/>
              </a:rPr>
              <a:t>to a project during a calendar year budget period, </a:t>
            </a:r>
            <a:r>
              <a:rPr lang="en-US" sz="2400" dirty="0" smtClean="0">
                <a:latin typeface="Calibri" panose="020F0502020204030204" pitchFamily="34" charset="0"/>
                <a:cs typeface="Calibri" panose="020F0502020204030204" pitchFamily="34" charset="0"/>
              </a:rPr>
              <a:t>they </a:t>
            </a:r>
            <a:r>
              <a:rPr lang="en-US" sz="2400" dirty="0">
                <a:latin typeface="Calibri" panose="020F0502020204030204" pitchFamily="34" charset="0"/>
                <a:cs typeface="Calibri" panose="020F0502020204030204" pitchFamily="34" charset="0"/>
              </a:rPr>
              <a:t>could fulfill that commitment </a:t>
            </a:r>
            <a:r>
              <a:rPr lang="en-US" sz="2400" dirty="0" smtClean="0">
                <a:latin typeface="Calibri" panose="020F0502020204030204" pitchFamily="34" charset="0"/>
                <a:cs typeface="Calibri" panose="020F0502020204030204" pitchFamily="34" charset="0"/>
              </a:rPr>
              <a:t>by </a:t>
            </a:r>
            <a:r>
              <a:rPr lang="en-US" sz="2400" dirty="0">
                <a:latin typeface="Calibri" panose="020F0502020204030204" pitchFamily="34" charset="0"/>
                <a:cs typeface="Calibri" panose="020F0502020204030204" pitchFamily="34" charset="0"/>
              </a:rPr>
              <a:t>expending: </a:t>
            </a:r>
            <a:endParaRPr lang="en-US" sz="2400" dirty="0" smtClean="0">
              <a:latin typeface="Calibri" panose="020F0502020204030204" pitchFamily="34" charset="0"/>
              <a:cs typeface="Calibri" panose="020F0502020204030204" pitchFamily="34" charset="0"/>
            </a:endParaRPr>
          </a:p>
          <a:p>
            <a:pPr lvl="1"/>
            <a:endParaRPr lang="en-US" sz="2400" dirty="0" smtClean="0">
              <a:latin typeface="Calibri" panose="020F0502020204030204" pitchFamily="34" charset="0"/>
              <a:cs typeface="Calibri" panose="020F0502020204030204" pitchFamily="34" charset="0"/>
            </a:endParaRPr>
          </a:p>
          <a:p>
            <a:pPr lvl="1"/>
            <a:endParaRPr lang="en-US" sz="2400" dirty="0" smtClean="0">
              <a:latin typeface="Calibri" panose="020F0502020204030204" pitchFamily="34" charset="0"/>
              <a:cs typeface="Calibri" panose="020F0502020204030204" pitchFamily="34" charset="0"/>
            </a:endParaRPr>
          </a:p>
          <a:p>
            <a:pPr lvl="1"/>
            <a:endParaRPr lang="en-US" sz="2400" dirty="0">
              <a:latin typeface="Calibri" panose="020F0502020204030204" pitchFamily="34" charset="0"/>
              <a:cs typeface="Calibri" panose="020F0502020204030204" pitchFamily="34" charset="0"/>
            </a:endParaRPr>
          </a:p>
          <a:p>
            <a:pPr lvl="1"/>
            <a:endParaRPr lang="en-US" sz="2400" dirty="0" smtClean="0">
              <a:latin typeface="Calibri" panose="020F0502020204030204" pitchFamily="34" charset="0"/>
              <a:cs typeface="Calibri" panose="020F0502020204030204" pitchFamily="34" charset="0"/>
            </a:endParaRPr>
          </a:p>
          <a:p>
            <a:pPr lvl="1"/>
            <a:endParaRPr lang="en-US" sz="2400" dirty="0">
              <a:latin typeface="Calibri" panose="020F0502020204030204" pitchFamily="34" charset="0"/>
              <a:cs typeface="Calibri" panose="020F0502020204030204" pitchFamily="34" charset="0"/>
            </a:endParaRPr>
          </a:p>
          <a:p>
            <a:pPr lvl="1"/>
            <a:endParaRPr lang="en-US" sz="2400" dirty="0">
              <a:latin typeface="Calibri" panose="020F0502020204030204" pitchFamily="34" charset="0"/>
              <a:cs typeface="Calibri" panose="020F0502020204030204" pitchFamily="34" charset="0"/>
            </a:endParaRPr>
          </a:p>
        </p:txBody>
      </p:sp>
      <p:pic>
        <p:nvPicPr>
          <p:cNvPr id="19" name="Picture 18" descr="40 Ways To Reduce Time Spent - Modern Contractor Solution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2114973"/>
            <a:ext cx="2303575" cy="2221305"/>
          </a:xfrm>
          <a:prstGeom prst="rect">
            <a:avLst/>
          </a:prstGeom>
        </p:spPr>
      </p:pic>
      <p:sp>
        <p:nvSpPr>
          <p:cNvPr id="2" name="Rectangle 1"/>
          <p:cNvSpPr/>
          <p:nvPr/>
        </p:nvSpPr>
        <p:spPr>
          <a:xfrm>
            <a:off x="1151787" y="1041355"/>
            <a:ext cx="8184718" cy="707886"/>
          </a:xfrm>
          <a:prstGeom prst="rect">
            <a:avLst/>
          </a:prstGeom>
        </p:spPr>
        <p:txBody>
          <a:bodyPr wrap="square">
            <a:spAutoFit/>
          </a:bodyPr>
          <a:lstStyle/>
          <a:p>
            <a:pPr lvl="2">
              <a:defRPr/>
            </a:pPr>
            <a:r>
              <a:rPr lang="en-US" sz="2000" dirty="0" smtClean="0">
                <a:latin typeface="Calibri" panose="020F0502020204030204" pitchFamily="34" charset="0"/>
                <a:cs typeface="Calibri" panose="020F0502020204030204" pitchFamily="34" charset="0"/>
              </a:rPr>
              <a:t>It’s OK if level of effort varies throughout sponsored project budget period, as long as overall effort commitment for the entire budget period is fulfilled.</a:t>
            </a:r>
            <a:endParaRPr lang="en-US" sz="2000" dirty="0">
              <a:latin typeface="Calibri" panose="020F0502020204030204" pitchFamily="34" charset="0"/>
              <a:cs typeface="Calibri" panose="020F0502020204030204" pitchFamily="34" charset="0"/>
            </a:endParaRPr>
          </a:p>
        </p:txBody>
      </p:sp>
      <p:pic>
        <p:nvPicPr>
          <p:cNvPr id="21" name="Picture 20"/>
          <p:cNvPicPr>
            <a:picLocks noChangeAspect="1"/>
          </p:cNvPicPr>
          <p:nvPr/>
        </p:nvPicPr>
        <p:blipFill>
          <a:blip r:embed="rId5"/>
          <a:stretch>
            <a:fillRect/>
          </a:stretch>
        </p:blipFill>
        <p:spPr>
          <a:xfrm>
            <a:off x="9980731" y="2931163"/>
            <a:ext cx="927498" cy="953998"/>
          </a:xfrm>
          <a:prstGeom prst="rect">
            <a:avLst/>
          </a:prstGeom>
        </p:spPr>
      </p:pic>
      <p:pic>
        <p:nvPicPr>
          <p:cNvPr id="22" name="Picture 21"/>
          <p:cNvPicPr>
            <a:picLocks noChangeAspect="1"/>
          </p:cNvPicPr>
          <p:nvPr/>
        </p:nvPicPr>
        <p:blipFill>
          <a:blip r:embed="rId6"/>
          <a:stretch>
            <a:fillRect/>
          </a:stretch>
        </p:blipFill>
        <p:spPr>
          <a:xfrm>
            <a:off x="2785501" y="4037807"/>
            <a:ext cx="1295400" cy="1362075"/>
          </a:xfrm>
          <a:prstGeom prst="rect">
            <a:avLst/>
          </a:prstGeom>
        </p:spPr>
      </p:pic>
      <p:sp>
        <p:nvSpPr>
          <p:cNvPr id="23" name="Freeform 22"/>
          <p:cNvSpPr/>
          <p:nvPr/>
        </p:nvSpPr>
        <p:spPr>
          <a:xfrm>
            <a:off x="4262711" y="4184253"/>
            <a:ext cx="3662089" cy="1069181"/>
          </a:xfrm>
          <a:custGeom>
            <a:avLst/>
            <a:gdLst>
              <a:gd name="connsiteX0" fmla="*/ 0 w 1603771"/>
              <a:gd name="connsiteY0" fmla="*/ 0 h 1069181"/>
              <a:gd name="connsiteX1" fmla="*/ 1603771 w 1603771"/>
              <a:gd name="connsiteY1" fmla="*/ 0 h 1069181"/>
              <a:gd name="connsiteX2" fmla="*/ 1603771 w 1603771"/>
              <a:gd name="connsiteY2" fmla="*/ 1069181 h 1069181"/>
              <a:gd name="connsiteX3" fmla="*/ 0 w 1603771"/>
              <a:gd name="connsiteY3" fmla="*/ 1069181 h 1069181"/>
              <a:gd name="connsiteX4" fmla="*/ 0 w 1603771"/>
              <a:gd name="connsiteY4" fmla="*/ 0 h 1069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3771" h="1069181">
                <a:moveTo>
                  <a:pt x="0" y="0"/>
                </a:moveTo>
                <a:lnTo>
                  <a:pt x="1603771" y="0"/>
                </a:lnTo>
                <a:lnTo>
                  <a:pt x="1603771" y="1069181"/>
                </a:lnTo>
                <a:lnTo>
                  <a:pt x="0" y="10691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algn="l" defTabSz="800100">
              <a:lnSpc>
                <a:spcPct val="90000"/>
              </a:lnSpc>
              <a:spcBef>
                <a:spcPct val="0"/>
              </a:spcBef>
              <a:spcAft>
                <a:spcPct val="15000"/>
              </a:spcAft>
              <a:buFont typeface="Arial" panose="020B0604020202020204" pitchFamily="34" charset="0"/>
              <a:buChar char="•"/>
            </a:pPr>
            <a:r>
              <a:rPr lang="en-US" sz="2200" kern="1200" dirty="0" smtClean="0">
                <a:latin typeface="Calibri" panose="020F0502020204030204" pitchFamily="34" charset="0"/>
                <a:cs typeface="Calibri" panose="020F0502020204030204" pitchFamily="34" charset="0"/>
              </a:rPr>
              <a:t>30% effort Jan – June</a:t>
            </a:r>
            <a:endParaRPr lang="en-US" sz="2200" kern="1200" dirty="0">
              <a:latin typeface="Calibri" panose="020F0502020204030204" pitchFamily="34" charset="0"/>
              <a:cs typeface="Calibri" panose="020F0502020204030204" pitchFamily="34" charset="0"/>
            </a:endParaRPr>
          </a:p>
          <a:p>
            <a:pPr marL="285750" lvl="1" indent="-285750" algn="l" defTabSz="800100">
              <a:lnSpc>
                <a:spcPct val="90000"/>
              </a:lnSpc>
              <a:spcBef>
                <a:spcPct val="0"/>
              </a:spcBef>
              <a:spcAft>
                <a:spcPct val="15000"/>
              </a:spcAft>
              <a:buFont typeface="Arial" panose="020B0604020202020204" pitchFamily="34" charset="0"/>
              <a:buChar char="•"/>
            </a:pPr>
            <a:r>
              <a:rPr lang="en-US" sz="2200" kern="1200" dirty="0" smtClean="0">
                <a:latin typeface="Calibri" panose="020F0502020204030204" pitchFamily="34" charset="0"/>
                <a:cs typeface="Calibri" panose="020F0502020204030204" pitchFamily="34" charset="0"/>
              </a:rPr>
              <a:t>30% effort July – Dec</a:t>
            </a:r>
          </a:p>
          <a:p>
            <a:pPr lvl="1" algn="ctr" defTabSz="800100">
              <a:lnSpc>
                <a:spcPct val="90000"/>
              </a:lnSpc>
              <a:spcBef>
                <a:spcPct val="0"/>
              </a:spcBef>
              <a:spcAft>
                <a:spcPct val="15000"/>
              </a:spcAft>
            </a:pPr>
            <a:r>
              <a:rPr lang="en-US" sz="2200" kern="1200" dirty="0">
                <a:latin typeface="Calibri" panose="020F0502020204030204" pitchFamily="34" charset="0"/>
                <a:cs typeface="Calibri" panose="020F0502020204030204" pitchFamily="34" charset="0"/>
              </a:rPr>
              <a:t> </a:t>
            </a:r>
            <a:r>
              <a:rPr lang="en-US" sz="2200" kern="1200" dirty="0" smtClean="0">
                <a:latin typeface="Permanent Marker" panose="02000000000000000000" pitchFamily="2" charset="0"/>
                <a:ea typeface="Permanent Marker" panose="02000000000000000000" pitchFamily="2" charset="0"/>
                <a:cs typeface="Calibri" panose="020F0502020204030204" pitchFamily="34" charset="0"/>
              </a:rPr>
              <a:t>OR</a:t>
            </a:r>
          </a:p>
          <a:p>
            <a:pPr marL="285750" lvl="1" indent="-285750" algn="l" defTabSz="800100">
              <a:lnSpc>
                <a:spcPct val="90000"/>
              </a:lnSpc>
              <a:spcBef>
                <a:spcPct val="0"/>
              </a:spcBef>
              <a:spcAft>
                <a:spcPct val="15000"/>
              </a:spcAft>
              <a:buFont typeface="Arial" panose="020B0604020202020204" pitchFamily="34" charset="0"/>
              <a:buChar char="•"/>
            </a:pPr>
            <a:r>
              <a:rPr lang="en-US" sz="2200" kern="1200" dirty="0" smtClean="0">
                <a:latin typeface="Calibri" panose="020F0502020204030204" pitchFamily="34" charset="0"/>
                <a:cs typeface="Calibri" panose="020F0502020204030204" pitchFamily="34" charset="0"/>
              </a:rPr>
              <a:t>40% effort Jan – June</a:t>
            </a:r>
          </a:p>
          <a:p>
            <a:pPr marL="285750" lvl="1" indent="-285750" algn="l" defTabSz="800100">
              <a:lnSpc>
                <a:spcPct val="90000"/>
              </a:lnSpc>
              <a:spcBef>
                <a:spcPct val="0"/>
              </a:spcBef>
              <a:spcAft>
                <a:spcPct val="15000"/>
              </a:spcAft>
              <a:buFont typeface="Arial" panose="020B0604020202020204" pitchFamily="34" charset="0"/>
              <a:buChar char="•"/>
            </a:pPr>
            <a:r>
              <a:rPr lang="en-US" sz="2200" kern="1200" dirty="0" smtClean="0">
                <a:latin typeface="Calibri" panose="020F0502020204030204" pitchFamily="34" charset="0"/>
                <a:cs typeface="Calibri" panose="020F0502020204030204" pitchFamily="34" charset="0"/>
              </a:rPr>
              <a:t>20% effort July – Dec </a:t>
            </a:r>
            <a:endParaRPr lang="en-US" sz="2200" kern="1200" dirty="0">
              <a:latin typeface="Calibri" panose="020F0502020204030204" pitchFamily="34" charset="0"/>
              <a:cs typeface="Calibri" panose="020F0502020204030204" pitchFamily="34" charset="0"/>
            </a:endParaRPr>
          </a:p>
        </p:txBody>
      </p:sp>
      <p:sp>
        <p:nvSpPr>
          <p:cNvPr id="20" name="Rectangle 19"/>
          <p:cNvSpPr/>
          <p:nvPr/>
        </p:nvSpPr>
        <p:spPr>
          <a:xfrm>
            <a:off x="8950072" y="3949134"/>
            <a:ext cx="2988816" cy="1338828"/>
          </a:xfrm>
          <a:prstGeom prst="rect">
            <a:avLst/>
          </a:prstGeom>
        </p:spPr>
        <p:txBody>
          <a:bodyPr wrap="square">
            <a:spAutoFit/>
          </a:bodyPr>
          <a:lstStyle/>
          <a:p>
            <a:pPr lvl="1" defTabSz="800100">
              <a:lnSpc>
                <a:spcPct val="90000"/>
              </a:lnSpc>
              <a:spcBef>
                <a:spcPct val="0"/>
              </a:spcBef>
              <a:spcAft>
                <a:spcPct val="15000"/>
              </a:spcAft>
            </a:pPr>
            <a:r>
              <a:rPr lang="en-US" sz="1800" kern="1200" dirty="0">
                <a:latin typeface="Calibri" panose="020F0502020204030204" pitchFamily="34" charset="0"/>
                <a:cs typeface="Calibri" panose="020F0502020204030204" pitchFamily="34" charset="0"/>
              </a:rPr>
              <a:t>If doing </a:t>
            </a:r>
            <a:r>
              <a:rPr lang="en-US" sz="1800" kern="1200" dirty="0" smtClean="0">
                <a:latin typeface="Calibri" panose="020F0502020204030204" pitchFamily="34" charset="0"/>
                <a:cs typeface="Calibri" panose="020F0502020204030204" pitchFamily="34" charset="0"/>
              </a:rPr>
              <a:t>40% / 20</a:t>
            </a:r>
            <a:r>
              <a:rPr lang="en-US" sz="1800" kern="1200" dirty="0">
                <a:latin typeface="Calibri" panose="020F0502020204030204" pitchFamily="34" charset="0"/>
                <a:cs typeface="Calibri" panose="020F0502020204030204" pitchFamily="34" charset="0"/>
              </a:rPr>
              <a:t>% they CANNOT charge </a:t>
            </a:r>
            <a:r>
              <a:rPr lang="en-US" sz="1800" kern="1200" dirty="0" smtClean="0">
                <a:latin typeface="Calibri" panose="020F0502020204030204" pitchFamily="34" charset="0"/>
                <a:cs typeface="Calibri" panose="020F0502020204030204" pitchFamily="34" charset="0"/>
              </a:rPr>
              <a:t>salary and </a:t>
            </a:r>
            <a:r>
              <a:rPr lang="en-US" sz="1800" kern="1200" dirty="0">
                <a:latin typeface="Calibri" panose="020F0502020204030204" pitchFamily="34" charset="0"/>
                <a:cs typeface="Calibri" panose="020F0502020204030204" pitchFamily="34" charset="0"/>
              </a:rPr>
              <a:t>certify effort at a constant 30% rate for both six month periods of performance</a:t>
            </a:r>
          </a:p>
        </p:txBody>
      </p:sp>
    </p:spTree>
    <p:extLst>
      <p:ext uri="{BB962C8B-B14F-4D97-AF65-F5344CB8AC3E}">
        <p14:creationId xmlns:p14="http://schemas.microsoft.com/office/powerpoint/2010/main" val="5650133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38</a:t>
            </a:fld>
            <a:endParaRPr lang="en-US" sz="1800" dirty="0">
              <a:solidFill>
                <a:srgbClr val="888888"/>
              </a:solidFill>
              <a:latin typeface="Calibri"/>
              <a:ea typeface="Calibri"/>
              <a:cs typeface="Calibri"/>
              <a:sym typeface="Calibri"/>
            </a:endParaRPr>
          </a:p>
        </p:txBody>
      </p:sp>
      <p:sp>
        <p:nvSpPr>
          <p:cNvPr id="9" name="Round Same Side Corner Rectangle 8"/>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0"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Changes to effort</a:t>
            </a:r>
            <a:endParaRPr lang="en-US" sz="3000" dirty="0">
              <a:solidFill>
                <a:srgbClr val="002060"/>
              </a:solidFill>
            </a:endParaRPr>
          </a:p>
        </p:txBody>
      </p:sp>
      <p:sp>
        <p:nvSpPr>
          <p:cNvPr id="11" name="Round Same Side Corner Rectangle 10"/>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 name="Picture 1" descr="Simple Thermometer Vectors - Download Free Vector Ar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0044" y="1789839"/>
            <a:ext cx="5645200" cy="3951640"/>
          </a:xfrm>
          <a:prstGeom prst="rect">
            <a:avLst/>
          </a:prstGeom>
        </p:spPr>
      </p:pic>
      <p:sp>
        <p:nvSpPr>
          <p:cNvPr id="6" name="TextBox 5"/>
          <p:cNvSpPr txBox="1"/>
          <p:nvPr/>
        </p:nvSpPr>
        <p:spPr>
          <a:xfrm>
            <a:off x="6833938" y="4189779"/>
            <a:ext cx="870751" cy="523220"/>
          </a:xfrm>
          <a:prstGeom prst="rect">
            <a:avLst/>
          </a:prstGeom>
          <a:noFill/>
        </p:spPr>
        <p:txBody>
          <a:bodyPr wrap="none" rtlCol="0">
            <a:spAutoFit/>
          </a:bodyPr>
          <a:lstStyle/>
          <a:p>
            <a:r>
              <a:rPr lang="en-US" sz="2800" dirty="0" smtClean="0">
                <a:latin typeface="Permanent Marker" panose="02000000000000000000" pitchFamily="2" charset="0"/>
                <a:ea typeface="Permanent Marker" panose="02000000000000000000" pitchFamily="2" charset="0"/>
              </a:rPr>
              <a:t>40%</a:t>
            </a:r>
            <a:endParaRPr lang="en-US" sz="2800" dirty="0">
              <a:latin typeface="Permanent Marker" panose="02000000000000000000" pitchFamily="2" charset="0"/>
              <a:ea typeface="Permanent Marker" panose="02000000000000000000" pitchFamily="2" charset="0"/>
            </a:endParaRPr>
          </a:p>
        </p:txBody>
      </p:sp>
      <p:sp>
        <p:nvSpPr>
          <p:cNvPr id="13" name="TextBox 12"/>
          <p:cNvSpPr txBox="1"/>
          <p:nvPr/>
        </p:nvSpPr>
        <p:spPr>
          <a:xfrm>
            <a:off x="8189029" y="4189779"/>
            <a:ext cx="864339" cy="523220"/>
          </a:xfrm>
          <a:prstGeom prst="rect">
            <a:avLst/>
          </a:prstGeom>
          <a:noFill/>
        </p:spPr>
        <p:txBody>
          <a:bodyPr wrap="none" rtlCol="0">
            <a:spAutoFit/>
          </a:bodyPr>
          <a:lstStyle/>
          <a:p>
            <a:r>
              <a:rPr lang="en-US" sz="2800" dirty="0">
                <a:latin typeface="Permanent Marker" panose="02000000000000000000" pitchFamily="2" charset="0"/>
                <a:ea typeface="Permanent Marker" panose="02000000000000000000" pitchFamily="2" charset="0"/>
              </a:rPr>
              <a:t>3</a:t>
            </a:r>
            <a:r>
              <a:rPr lang="en-US" sz="2800" dirty="0" smtClean="0">
                <a:latin typeface="Permanent Marker" panose="02000000000000000000" pitchFamily="2" charset="0"/>
                <a:ea typeface="Permanent Marker" panose="02000000000000000000" pitchFamily="2" charset="0"/>
              </a:rPr>
              <a:t>0%</a:t>
            </a:r>
            <a:endParaRPr lang="en-US" sz="2800" dirty="0">
              <a:latin typeface="Permanent Marker" panose="02000000000000000000" pitchFamily="2" charset="0"/>
              <a:ea typeface="Permanent Marker" panose="02000000000000000000" pitchFamily="2" charset="0"/>
            </a:endParaRPr>
          </a:p>
        </p:txBody>
      </p:sp>
      <p:pic>
        <p:nvPicPr>
          <p:cNvPr id="14" name="Picture 13" descr="animation - Create animated gif of an arrow being hand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137952">
            <a:off x="7427884" y="2643151"/>
            <a:ext cx="825264" cy="825264"/>
          </a:xfrm>
          <a:prstGeom prst="rect">
            <a:avLst/>
          </a:prstGeom>
        </p:spPr>
      </p:pic>
      <p:sp>
        <p:nvSpPr>
          <p:cNvPr id="7" name="TextBox 6"/>
          <p:cNvSpPr txBox="1"/>
          <p:nvPr/>
        </p:nvSpPr>
        <p:spPr>
          <a:xfrm>
            <a:off x="9331433" y="2237313"/>
            <a:ext cx="2294019" cy="1323439"/>
          </a:xfrm>
          <a:prstGeom prst="rect">
            <a:avLst/>
          </a:prstGeom>
          <a:solidFill>
            <a:schemeClr val="tx1">
              <a:lumMod val="85000"/>
              <a:lumOff val="15000"/>
            </a:schemeClr>
          </a:solidFill>
        </p:spPr>
        <p:txBody>
          <a:bodyPr wrap="square" rtlCol="0">
            <a:spAutoFit/>
          </a:bodyPr>
          <a:lstStyle/>
          <a:p>
            <a:r>
              <a:rPr lang="en-US" sz="2000" dirty="0" smtClean="0">
                <a:solidFill>
                  <a:schemeClr val="bg1"/>
                </a:solidFill>
                <a:latin typeface="Calibri" panose="020F0502020204030204" pitchFamily="34" charset="0"/>
                <a:cs typeface="Calibri" panose="020F0502020204030204" pitchFamily="34" charset="0"/>
              </a:rPr>
              <a:t>Reduction of 25% might require prior written approval from sponsor</a:t>
            </a:r>
            <a:endParaRPr lang="en-US" sz="2000" dirty="0">
              <a:solidFill>
                <a:schemeClr val="bg1"/>
              </a:solidFill>
              <a:latin typeface="Calibri" panose="020F0502020204030204" pitchFamily="34" charset="0"/>
              <a:cs typeface="Calibri" panose="020F0502020204030204" pitchFamily="34" charset="0"/>
            </a:endParaRPr>
          </a:p>
        </p:txBody>
      </p:sp>
      <p:sp>
        <p:nvSpPr>
          <p:cNvPr id="8" name="Rectangle 7"/>
          <p:cNvSpPr/>
          <p:nvPr/>
        </p:nvSpPr>
        <p:spPr>
          <a:xfrm>
            <a:off x="2386263" y="1789839"/>
            <a:ext cx="1720517" cy="2399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382223" y="2158244"/>
            <a:ext cx="967376" cy="3395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67769" y="2349232"/>
            <a:ext cx="3079273" cy="1938992"/>
          </a:xfrm>
          <a:prstGeom prst="rect">
            <a:avLst/>
          </a:prstGeom>
          <a:solidFill>
            <a:srgbClr val="3399FF"/>
          </a:solidFill>
        </p:spPr>
        <p:txBody>
          <a:bodyPr wrap="square" rtlCol="0">
            <a:spAutoFit/>
          </a:bodyPr>
          <a:lstStyle/>
          <a:p>
            <a:r>
              <a:rPr lang="en-US" sz="2000" dirty="0" smtClean="0">
                <a:solidFill>
                  <a:schemeClr val="bg1"/>
                </a:solidFill>
                <a:latin typeface="Calibri" panose="020F0502020204030204" pitchFamily="34" charset="0"/>
                <a:cs typeface="Calibri" panose="020F0502020204030204" pitchFamily="34" charset="0"/>
              </a:rPr>
              <a:t>If receipt of new award increases PI total effort commitments &gt;100% then PI must revise level of committed effort on this award or other activity</a:t>
            </a:r>
            <a:endParaRPr lang="en-US" sz="2000" dirty="0">
              <a:solidFill>
                <a:schemeClr val="bg1"/>
              </a:solidFill>
              <a:latin typeface="Calibri" panose="020F0502020204030204" pitchFamily="34" charset="0"/>
              <a:cs typeface="Calibri" panose="020F0502020204030204" pitchFamily="34" charset="0"/>
            </a:endParaRPr>
          </a:p>
        </p:txBody>
      </p:sp>
      <p:sp>
        <p:nvSpPr>
          <p:cNvPr id="16" name="Rectangle 15"/>
          <p:cNvSpPr/>
          <p:nvPr/>
        </p:nvSpPr>
        <p:spPr>
          <a:xfrm>
            <a:off x="4780549" y="2158244"/>
            <a:ext cx="117336" cy="148157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422663" y="4259775"/>
            <a:ext cx="1252266" cy="523220"/>
          </a:xfrm>
          <a:prstGeom prst="rect">
            <a:avLst/>
          </a:prstGeom>
          <a:noFill/>
        </p:spPr>
        <p:txBody>
          <a:bodyPr wrap="none" rtlCol="0">
            <a:spAutoFit/>
          </a:bodyPr>
          <a:lstStyle/>
          <a:p>
            <a:r>
              <a:rPr lang="en-US" sz="2800" dirty="0" smtClean="0">
                <a:latin typeface="Permanent Marker" panose="02000000000000000000" pitchFamily="2" charset="0"/>
                <a:ea typeface="Permanent Marker" panose="02000000000000000000" pitchFamily="2" charset="0"/>
              </a:rPr>
              <a:t>&gt;100%</a:t>
            </a:r>
            <a:endParaRPr lang="en-US" sz="2800" dirty="0">
              <a:latin typeface="Permanent Marker" panose="02000000000000000000" pitchFamily="2" charset="0"/>
              <a:ea typeface="Permanent Marker" panose="02000000000000000000" pitchFamily="2" charset="0"/>
            </a:endParaRPr>
          </a:p>
        </p:txBody>
      </p:sp>
      <p:cxnSp>
        <p:nvCxnSpPr>
          <p:cNvPr id="20" name="Straight Connector 19"/>
          <p:cNvCxnSpPr>
            <a:stCxn id="2" idx="0"/>
          </p:cNvCxnSpPr>
          <p:nvPr/>
        </p:nvCxnSpPr>
        <p:spPr>
          <a:xfrm>
            <a:off x="6032644" y="1789839"/>
            <a:ext cx="0" cy="4148529"/>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017943" y="1310362"/>
            <a:ext cx="2826415" cy="523220"/>
          </a:xfrm>
          <a:prstGeom prst="rect">
            <a:avLst/>
          </a:prstGeom>
          <a:noFill/>
        </p:spPr>
        <p:txBody>
          <a:bodyPr wrap="none" rtlCol="0">
            <a:spAutoFit/>
          </a:bodyPr>
          <a:lstStyle/>
          <a:p>
            <a:r>
              <a:rPr lang="en-US" sz="2800" dirty="0" smtClean="0">
                <a:latin typeface="Permanent Marker" panose="02000000000000000000" pitchFamily="2" charset="0"/>
                <a:ea typeface="Permanent Marker" panose="02000000000000000000" pitchFamily="2" charset="0"/>
              </a:rPr>
              <a:t>Overcommitted</a:t>
            </a:r>
            <a:endParaRPr lang="en-US" sz="2800" dirty="0">
              <a:latin typeface="Permanent Marker" panose="02000000000000000000" pitchFamily="2" charset="0"/>
              <a:ea typeface="Permanent Marker" panose="02000000000000000000" pitchFamily="2" charset="0"/>
            </a:endParaRPr>
          </a:p>
        </p:txBody>
      </p:sp>
      <p:sp>
        <p:nvSpPr>
          <p:cNvPr id="24" name="TextBox 23"/>
          <p:cNvSpPr txBox="1"/>
          <p:nvPr/>
        </p:nvSpPr>
        <p:spPr>
          <a:xfrm>
            <a:off x="6292184" y="1281758"/>
            <a:ext cx="2967479" cy="523220"/>
          </a:xfrm>
          <a:prstGeom prst="rect">
            <a:avLst/>
          </a:prstGeom>
          <a:noFill/>
        </p:spPr>
        <p:txBody>
          <a:bodyPr wrap="none" rtlCol="0">
            <a:spAutoFit/>
          </a:bodyPr>
          <a:lstStyle/>
          <a:p>
            <a:r>
              <a:rPr lang="en-US" sz="2800" dirty="0" smtClean="0">
                <a:latin typeface="Permanent Marker" panose="02000000000000000000" pitchFamily="2" charset="0"/>
                <a:ea typeface="Permanent Marker" panose="02000000000000000000" pitchFamily="2" charset="0"/>
              </a:rPr>
              <a:t>Reducing effort</a:t>
            </a:r>
            <a:endParaRPr lang="en-US" sz="2800" dirty="0">
              <a:latin typeface="Permanent Marker" panose="02000000000000000000" pitchFamily="2" charset="0"/>
              <a:ea typeface="Permanent Marker" panose="02000000000000000000" pitchFamily="2" charset="0"/>
            </a:endParaRPr>
          </a:p>
        </p:txBody>
      </p:sp>
    </p:spTree>
    <p:extLst>
      <p:ext uri="{BB962C8B-B14F-4D97-AF65-F5344CB8AC3E}">
        <p14:creationId xmlns:p14="http://schemas.microsoft.com/office/powerpoint/2010/main" val="1168259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39</a:t>
            </a:fld>
            <a:endParaRPr lang="en-US" sz="1800" dirty="0">
              <a:solidFill>
                <a:srgbClr val="888888"/>
              </a:solidFill>
              <a:latin typeface="Calibri"/>
              <a:ea typeface="Calibri"/>
              <a:cs typeface="Calibri"/>
              <a:sym typeface="Calibri"/>
            </a:endParaRPr>
          </a:p>
        </p:txBody>
      </p:sp>
      <p:sp>
        <p:nvSpPr>
          <p:cNvPr id="3" name="TextBox 2"/>
          <p:cNvSpPr txBox="1"/>
          <p:nvPr/>
        </p:nvSpPr>
        <p:spPr>
          <a:xfrm>
            <a:off x="604684" y="958022"/>
            <a:ext cx="9885926" cy="1200329"/>
          </a:xfrm>
          <a:prstGeom prst="rect">
            <a:avLst/>
          </a:prstGeom>
          <a:noFill/>
        </p:spPr>
        <p:txBody>
          <a:bodyPr wrap="square" rtlCol="0">
            <a:spAutoFit/>
          </a:bodyPr>
          <a:lstStyle/>
          <a:p>
            <a:r>
              <a:rPr lang="en-US" sz="1800" dirty="0">
                <a:latin typeface="Calibri" panose="020F0502020204030204" pitchFamily="34" charset="0"/>
                <a:cs typeface="Calibri" panose="020F0502020204030204" pitchFamily="34" charset="0"/>
              </a:rPr>
              <a:t>PIs generally have some flexibility in managing their sponsored project budgets, including their salary charges for project staff. However, this </a:t>
            </a:r>
            <a:r>
              <a:rPr lang="en-US" sz="1800" dirty="0" err="1">
                <a:latin typeface="Calibri" panose="020F0502020204030204" pitchFamily="34" charset="0"/>
                <a:cs typeface="Calibri" panose="020F0502020204030204" pitchFamily="34" charset="0"/>
              </a:rPr>
              <a:t>rebudgeting</a:t>
            </a:r>
            <a:r>
              <a:rPr lang="en-US" sz="1800" dirty="0">
                <a:latin typeface="Calibri" panose="020F0502020204030204" pitchFamily="34" charset="0"/>
                <a:cs typeface="Calibri" panose="020F0502020204030204" pitchFamily="34" charset="0"/>
              </a:rPr>
              <a:t> authority does not confer the right </a:t>
            </a:r>
            <a:r>
              <a:rPr lang="en-US" sz="1800" dirty="0" smtClean="0">
                <a:latin typeface="Calibri" panose="020F0502020204030204" pitchFamily="34" charset="0"/>
                <a:cs typeface="Calibri" panose="020F0502020204030204" pitchFamily="34" charset="0"/>
              </a:rPr>
              <a:t>to*: </a:t>
            </a:r>
            <a:endParaRPr lang="en-US" sz="18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Make significant changes in work activity without prior approval from the sponsor, or </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Change effort commitments for key personnel without documenting the changes</a:t>
            </a:r>
          </a:p>
        </p:txBody>
      </p:sp>
      <p:sp>
        <p:nvSpPr>
          <p:cNvPr id="14" name="Round Same Side Corner Rectangle 13"/>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5" name="Title 1"/>
          <p:cNvSpPr txBox="1">
            <a:spLocks/>
          </p:cNvSpPr>
          <p:nvPr/>
        </p:nvSpPr>
        <p:spPr>
          <a:xfrm>
            <a:off x="604685" y="109368"/>
            <a:ext cx="7245353"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Changes to effort and/or salary support</a:t>
            </a:r>
            <a:endParaRPr lang="en-US" sz="3000" dirty="0">
              <a:solidFill>
                <a:srgbClr val="002060"/>
              </a:solidFill>
            </a:endParaRPr>
          </a:p>
        </p:txBody>
      </p:sp>
      <p:sp>
        <p:nvSpPr>
          <p:cNvPr id="16" name="Round Same Side Corner Rectangle 15"/>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463908254"/>
              </p:ext>
            </p:extLst>
          </p:nvPr>
        </p:nvGraphicFramePr>
        <p:xfrm>
          <a:off x="376476" y="2766229"/>
          <a:ext cx="5605736" cy="2992120"/>
        </p:xfrm>
        <a:graphic>
          <a:graphicData uri="http://schemas.openxmlformats.org/drawingml/2006/table">
            <a:tbl>
              <a:tblPr firstRow="1" bandRow="1">
                <a:tableStyleId>{3B5DE2D9-7DFF-44CF-AA00-A0FCEDA1CDAA}</a:tableStyleId>
              </a:tblPr>
              <a:tblGrid>
                <a:gridCol w="3018369">
                  <a:extLst>
                    <a:ext uri="{9D8B030D-6E8A-4147-A177-3AD203B41FA5}">
                      <a16:colId xmlns:a16="http://schemas.microsoft.com/office/drawing/2014/main" val="3668317258"/>
                    </a:ext>
                  </a:extLst>
                </a:gridCol>
                <a:gridCol w="2587367">
                  <a:extLst>
                    <a:ext uri="{9D8B030D-6E8A-4147-A177-3AD203B41FA5}">
                      <a16:colId xmlns:a16="http://schemas.microsoft.com/office/drawing/2014/main" val="2604060767"/>
                    </a:ext>
                  </a:extLst>
                </a:gridCol>
              </a:tblGrid>
              <a:tr h="370840">
                <a:tc>
                  <a:txBody>
                    <a:bodyPr/>
                    <a:lstStyle/>
                    <a:p>
                      <a:r>
                        <a:rPr lang="en-US" sz="1400" b="1" dirty="0" smtClean="0">
                          <a:latin typeface="Calibri" panose="020F0502020204030204" pitchFamily="34" charset="0"/>
                          <a:cs typeface="Calibri" panose="020F0502020204030204" pitchFamily="34" charset="0"/>
                        </a:rPr>
                        <a:t>If you want to:</a:t>
                      </a:r>
                      <a:endParaRPr lang="en-US" sz="1400" b="1" dirty="0">
                        <a:latin typeface="Calibri" panose="020F0502020204030204" pitchFamily="34" charset="0"/>
                        <a:cs typeface="Calibri" panose="020F0502020204030204" pitchFamily="34" charset="0"/>
                      </a:endParaRPr>
                    </a:p>
                  </a:txBody>
                  <a:tcPr>
                    <a:solidFill>
                      <a:schemeClr val="accent3">
                        <a:lumMod val="40000"/>
                        <a:lumOff val="60000"/>
                      </a:schemeClr>
                    </a:solidFill>
                  </a:tcPr>
                </a:tc>
                <a:tc>
                  <a:txBody>
                    <a:bodyPr/>
                    <a:lstStyle/>
                    <a:p>
                      <a:r>
                        <a:rPr lang="en-US" sz="1400" b="1" dirty="0" smtClean="0">
                          <a:latin typeface="Calibri" panose="020F0502020204030204" pitchFamily="34" charset="0"/>
                          <a:cs typeface="Calibri" panose="020F0502020204030204" pitchFamily="34" charset="0"/>
                        </a:rPr>
                        <a:t>Then you must:</a:t>
                      </a:r>
                      <a:endParaRPr lang="en-US" sz="1400" b="1" dirty="0">
                        <a:latin typeface="Calibri" panose="020F0502020204030204" pitchFamily="34" charset="0"/>
                        <a:cs typeface="Calibri" panose="020F0502020204030204" pitchFamily="34" charset="0"/>
                      </a:endParaRPr>
                    </a:p>
                  </a:txBody>
                  <a:tcPr>
                    <a:solidFill>
                      <a:schemeClr val="accent3">
                        <a:lumMod val="40000"/>
                        <a:lumOff val="60000"/>
                      </a:schemeClr>
                    </a:solidFill>
                  </a:tcPr>
                </a:tc>
                <a:extLst>
                  <a:ext uri="{0D108BD9-81ED-4DB2-BD59-A6C34878D82A}">
                    <a16:rowId xmlns:a16="http://schemas.microsoft.com/office/drawing/2014/main" val="1000260634"/>
                  </a:ext>
                </a:extLst>
              </a:tr>
              <a:tr h="370840">
                <a:tc>
                  <a:txBody>
                    <a:bodyPr/>
                    <a:lstStyle/>
                    <a:p>
                      <a:r>
                        <a:rPr lang="en-US" sz="1400" dirty="0" smtClean="0">
                          <a:latin typeface="Calibri" panose="020F0502020204030204" pitchFamily="34" charset="0"/>
                          <a:cs typeface="Calibri" panose="020F0502020204030204" pitchFamily="34" charset="0"/>
                        </a:rPr>
                        <a:t>Reduce the salary charges without changing</a:t>
                      </a:r>
                      <a:r>
                        <a:rPr lang="en-US" sz="1400" baseline="0" dirty="0" smtClean="0">
                          <a:latin typeface="Calibri" panose="020F0502020204030204" pitchFamily="34" charset="0"/>
                          <a:cs typeface="Calibri" panose="020F0502020204030204" pitchFamily="34" charset="0"/>
                        </a:rPr>
                        <a:t> the effort commitment</a:t>
                      </a:r>
                      <a:endParaRPr lang="en-US" sz="1400" dirty="0">
                        <a:latin typeface="Calibri" panose="020F0502020204030204" pitchFamily="34" charset="0"/>
                        <a:cs typeface="Calibri" panose="020F0502020204030204" pitchFamily="34" charset="0"/>
                      </a:endParaRPr>
                    </a:p>
                  </a:txBody>
                  <a:tcPr/>
                </a:tc>
                <a:tc>
                  <a:txBody>
                    <a:bodyPr/>
                    <a:lstStyle/>
                    <a:p>
                      <a:r>
                        <a:rPr lang="en-US" sz="1400" dirty="0" smtClean="0">
                          <a:latin typeface="Calibri" panose="020F0502020204030204" pitchFamily="34" charset="0"/>
                          <a:cs typeface="Calibri" panose="020F0502020204030204" pitchFamily="34" charset="0"/>
                        </a:rPr>
                        <a:t>Document as cost sharing the effort for which the sponsor will not provide salary support</a:t>
                      </a: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45867953"/>
                  </a:ext>
                </a:extLst>
              </a:tr>
              <a:tr h="370840">
                <a:tc>
                  <a:txBody>
                    <a:bodyPr/>
                    <a:lstStyle/>
                    <a:p>
                      <a:r>
                        <a:rPr lang="en-US" sz="1400" dirty="0" smtClean="0">
                          <a:latin typeface="Calibri" panose="020F0502020204030204" pitchFamily="34" charset="0"/>
                          <a:cs typeface="Calibri" panose="020F0502020204030204" pitchFamily="34" charset="0"/>
                        </a:rPr>
                        <a:t>Reduce</a:t>
                      </a:r>
                      <a:r>
                        <a:rPr lang="en-US" sz="1400" baseline="0" dirty="0" smtClean="0">
                          <a:latin typeface="Calibri" panose="020F0502020204030204" pitchFamily="34" charset="0"/>
                          <a:cs typeface="Calibri" panose="020F0502020204030204" pitchFamily="34" charset="0"/>
                        </a:rPr>
                        <a:t> both the salary charges and the effort commitment by less than 25% of the original commitment level</a:t>
                      </a:r>
                      <a:endParaRPr lang="en-US" sz="1400" dirty="0">
                        <a:latin typeface="Calibri" panose="020F0502020204030204" pitchFamily="34" charset="0"/>
                        <a:cs typeface="Calibri" panose="020F0502020204030204" pitchFamily="34" charset="0"/>
                      </a:endParaRPr>
                    </a:p>
                  </a:txBody>
                  <a:tcPr/>
                </a:tc>
                <a:tc>
                  <a:txBody>
                    <a:bodyPr/>
                    <a:lstStyle/>
                    <a:p>
                      <a:r>
                        <a:rPr lang="en-US" sz="1400" dirty="0" smtClean="0">
                          <a:latin typeface="Calibri" panose="020F0502020204030204" pitchFamily="34" charset="0"/>
                          <a:cs typeface="Calibri" panose="020F0502020204030204" pitchFamily="34" charset="0"/>
                        </a:rPr>
                        <a:t>Document the change to the commitment level</a:t>
                      </a: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03194413"/>
                  </a:ext>
                </a:extLst>
              </a:tr>
              <a:tr h="370840">
                <a:tc>
                  <a:txBody>
                    <a:bodyPr/>
                    <a:lstStyle/>
                    <a:p>
                      <a:r>
                        <a:rPr lang="en-US" sz="1400" dirty="0" smtClean="0">
                          <a:latin typeface="Calibri" panose="020F0502020204030204" pitchFamily="34" charset="0"/>
                          <a:cs typeface="Calibri" panose="020F0502020204030204" pitchFamily="34" charset="0"/>
                        </a:rPr>
                        <a:t>Reduce both</a:t>
                      </a:r>
                      <a:r>
                        <a:rPr lang="en-US" sz="1400" baseline="0" dirty="0" smtClean="0">
                          <a:latin typeface="Calibri" panose="020F0502020204030204" pitchFamily="34" charset="0"/>
                          <a:cs typeface="Calibri" panose="020F0502020204030204" pitchFamily="34" charset="0"/>
                        </a:rPr>
                        <a:t> the salary charges and the effort commitment for a </a:t>
                      </a:r>
                      <a:r>
                        <a:rPr lang="en-US" sz="1400" b="1" baseline="0" dirty="0" smtClean="0">
                          <a:latin typeface="Calibri" panose="020F0502020204030204" pitchFamily="34" charset="0"/>
                          <a:cs typeface="Calibri" panose="020F0502020204030204" pitchFamily="34" charset="0"/>
                        </a:rPr>
                        <a:t>key person </a:t>
                      </a:r>
                      <a:r>
                        <a:rPr lang="en-US" sz="1400" baseline="0" dirty="0" smtClean="0">
                          <a:latin typeface="Calibri" panose="020F0502020204030204" pitchFamily="34" charset="0"/>
                          <a:cs typeface="Calibri" panose="020F0502020204030204" pitchFamily="34" charset="0"/>
                        </a:rPr>
                        <a:t>as listed on the </a:t>
                      </a:r>
                      <a:r>
                        <a:rPr lang="en-US" sz="1400" baseline="0" dirty="0" err="1" smtClean="0">
                          <a:latin typeface="Calibri" panose="020F0502020204030204" pitchFamily="34" charset="0"/>
                          <a:cs typeface="Calibri" panose="020F0502020204030204" pitchFamily="34" charset="0"/>
                        </a:rPr>
                        <a:t>NoA</a:t>
                      </a:r>
                      <a:r>
                        <a:rPr lang="en-US" sz="1400" baseline="0" dirty="0" smtClean="0">
                          <a:latin typeface="Calibri" panose="020F0502020204030204" pitchFamily="34" charset="0"/>
                          <a:cs typeface="Calibri" panose="020F0502020204030204" pitchFamily="34" charset="0"/>
                        </a:rPr>
                        <a:t> by 25% or more of the original commitment level</a:t>
                      </a:r>
                      <a:endParaRPr lang="en-US" sz="1400" dirty="0">
                        <a:latin typeface="Calibri" panose="020F0502020204030204" pitchFamily="34" charset="0"/>
                        <a:cs typeface="Calibri" panose="020F0502020204030204" pitchFamily="34" charset="0"/>
                      </a:endParaRPr>
                    </a:p>
                  </a:txBody>
                  <a:tcPr/>
                </a:tc>
                <a:tc>
                  <a:txBody>
                    <a:bodyPr/>
                    <a:lstStyle/>
                    <a:p>
                      <a:r>
                        <a:rPr lang="en-US" sz="1400" dirty="0" smtClean="0">
                          <a:latin typeface="Calibri" panose="020F0502020204030204" pitchFamily="34" charset="0"/>
                          <a:cs typeface="Calibri" panose="020F0502020204030204" pitchFamily="34" charset="0"/>
                        </a:rPr>
                        <a:t>Obtain approval from the sponsor </a:t>
                      </a:r>
                      <a:r>
                        <a:rPr lang="en-US" sz="1400" b="1" i="1" dirty="0" smtClean="0">
                          <a:latin typeface="Calibri" panose="020F0502020204030204" pitchFamily="34" charset="0"/>
                          <a:cs typeface="Calibri" panose="020F0502020204030204" pitchFamily="34" charset="0"/>
                        </a:rPr>
                        <a:t>prior to the change in writing</a:t>
                      </a:r>
                      <a:r>
                        <a:rPr lang="en-US" sz="1400" i="0" dirty="0" smtClean="0">
                          <a:latin typeface="Calibri" panose="020F0502020204030204" pitchFamily="34" charset="0"/>
                          <a:cs typeface="Calibri" panose="020F0502020204030204" pitchFamily="34" charset="0"/>
                        </a:rPr>
                        <a:t>, and document the change to the commitment level when approved</a:t>
                      </a: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35450929"/>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478492013"/>
              </p:ext>
            </p:extLst>
          </p:nvPr>
        </p:nvGraphicFramePr>
        <p:xfrm>
          <a:off x="6210754" y="2766229"/>
          <a:ext cx="5605736" cy="1620520"/>
        </p:xfrm>
        <a:graphic>
          <a:graphicData uri="http://schemas.openxmlformats.org/drawingml/2006/table">
            <a:tbl>
              <a:tblPr firstRow="1" bandRow="1">
                <a:tableStyleId>{3B5DE2D9-7DFF-44CF-AA00-A0FCEDA1CDAA}</a:tableStyleId>
              </a:tblPr>
              <a:tblGrid>
                <a:gridCol w="3018369">
                  <a:extLst>
                    <a:ext uri="{9D8B030D-6E8A-4147-A177-3AD203B41FA5}">
                      <a16:colId xmlns:a16="http://schemas.microsoft.com/office/drawing/2014/main" val="3668317258"/>
                    </a:ext>
                  </a:extLst>
                </a:gridCol>
                <a:gridCol w="2587367">
                  <a:extLst>
                    <a:ext uri="{9D8B030D-6E8A-4147-A177-3AD203B41FA5}">
                      <a16:colId xmlns:a16="http://schemas.microsoft.com/office/drawing/2014/main" val="2604060767"/>
                    </a:ext>
                  </a:extLst>
                </a:gridCol>
              </a:tblGrid>
              <a:tr h="370840">
                <a:tc>
                  <a:txBody>
                    <a:bodyPr/>
                    <a:lstStyle/>
                    <a:p>
                      <a:r>
                        <a:rPr lang="en-US" sz="1400" b="1" dirty="0" smtClean="0">
                          <a:latin typeface="Calibri" panose="020F0502020204030204" pitchFamily="34" charset="0"/>
                          <a:cs typeface="Calibri" panose="020F0502020204030204" pitchFamily="34" charset="0"/>
                        </a:rPr>
                        <a:t>If you want to:</a:t>
                      </a:r>
                      <a:endParaRPr lang="en-US" sz="1400" b="1" dirty="0">
                        <a:latin typeface="Calibri" panose="020F0502020204030204" pitchFamily="34" charset="0"/>
                        <a:cs typeface="Calibri" panose="020F0502020204030204" pitchFamily="34" charset="0"/>
                      </a:endParaRPr>
                    </a:p>
                  </a:txBody>
                  <a:tcPr>
                    <a:solidFill>
                      <a:schemeClr val="accent3">
                        <a:lumMod val="40000"/>
                        <a:lumOff val="60000"/>
                      </a:schemeClr>
                    </a:solidFill>
                  </a:tcPr>
                </a:tc>
                <a:tc>
                  <a:txBody>
                    <a:bodyPr/>
                    <a:lstStyle/>
                    <a:p>
                      <a:r>
                        <a:rPr lang="en-US" sz="1400" b="1" dirty="0" smtClean="0">
                          <a:latin typeface="Calibri" panose="020F0502020204030204" pitchFamily="34" charset="0"/>
                          <a:cs typeface="Calibri" panose="020F0502020204030204" pitchFamily="34" charset="0"/>
                        </a:rPr>
                        <a:t>Then you must:</a:t>
                      </a:r>
                      <a:endParaRPr lang="en-US" sz="1400" b="1" dirty="0">
                        <a:latin typeface="Calibri" panose="020F0502020204030204" pitchFamily="34" charset="0"/>
                        <a:cs typeface="Calibri" panose="020F0502020204030204" pitchFamily="34" charset="0"/>
                      </a:endParaRPr>
                    </a:p>
                  </a:txBody>
                  <a:tcPr>
                    <a:solidFill>
                      <a:schemeClr val="accent3">
                        <a:lumMod val="40000"/>
                        <a:lumOff val="60000"/>
                      </a:schemeClr>
                    </a:solidFill>
                  </a:tcPr>
                </a:tc>
                <a:extLst>
                  <a:ext uri="{0D108BD9-81ED-4DB2-BD59-A6C34878D82A}">
                    <a16:rowId xmlns:a16="http://schemas.microsoft.com/office/drawing/2014/main" val="1000260634"/>
                  </a:ext>
                </a:extLst>
              </a:tr>
              <a:tr h="370840">
                <a:tc>
                  <a:txBody>
                    <a:bodyPr/>
                    <a:lstStyle/>
                    <a:p>
                      <a:r>
                        <a:rPr lang="en-US" sz="1400" dirty="0" smtClean="0">
                          <a:latin typeface="Calibri" panose="020F0502020204030204" pitchFamily="34" charset="0"/>
                          <a:cs typeface="Calibri" panose="020F0502020204030204" pitchFamily="34" charset="0"/>
                        </a:rPr>
                        <a:t>Reduce the salary charges without changing</a:t>
                      </a:r>
                      <a:r>
                        <a:rPr lang="en-US" sz="1400" baseline="0" dirty="0" smtClean="0">
                          <a:latin typeface="Calibri" panose="020F0502020204030204" pitchFamily="34" charset="0"/>
                          <a:cs typeface="Calibri" panose="020F0502020204030204" pitchFamily="34" charset="0"/>
                        </a:rPr>
                        <a:t> the effort commitment</a:t>
                      </a:r>
                      <a:endParaRPr lang="en-US" sz="1400" dirty="0">
                        <a:latin typeface="Calibri" panose="020F0502020204030204" pitchFamily="34" charset="0"/>
                        <a:cs typeface="Calibri" panose="020F0502020204030204" pitchFamily="34" charset="0"/>
                      </a:endParaRPr>
                    </a:p>
                  </a:txBody>
                  <a:tcPr/>
                </a:tc>
                <a:tc>
                  <a:txBody>
                    <a:bodyPr/>
                    <a:lstStyle/>
                    <a:p>
                      <a:r>
                        <a:rPr lang="en-US" sz="1400" dirty="0" smtClean="0">
                          <a:latin typeface="Calibri" panose="020F0502020204030204" pitchFamily="34" charset="0"/>
                          <a:cs typeface="Calibri" panose="020F0502020204030204" pitchFamily="34" charset="0"/>
                        </a:rPr>
                        <a:t>Document as cost sharing the effort for which the sponsor will not provide salary support</a:t>
                      </a: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45867953"/>
                  </a:ext>
                </a:extLst>
              </a:tr>
              <a:tr h="370840">
                <a:tc>
                  <a:txBody>
                    <a:bodyPr/>
                    <a:lstStyle/>
                    <a:p>
                      <a:r>
                        <a:rPr lang="en-US" sz="1400" dirty="0" smtClean="0">
                          <a:latin typeface="Calibri" panose="020F0502020204030204" pitchFamily="34" charset="0"/>
                          <a:cs typeface="Calibri" panose="020F0502020204030204" pitchFamily="34" charset="0"/>
                        </a:rPr>
                        <a:t>Reduce</a:t>
                      </a:r>
                      <a:r>
                        <a:rPr lang="en-US" sz="1400" baseline="0" dirty="0" smtClean="0">
                          <a:latin typeface="Calibri" panose="020F0502020204030204" pitchFamily="34" charset="0"/>
                          <a:cs typeface="Calibri" panose="020F0502020204030204" pitchFamily="34" charset="0"/>
                        </a:rPr>
                        <a:t> the salary charges and the effort by commensurate amounts</a:t>
                      </a:r>
                      <a:endParaRPr lang="en-US" sz="1400" dirty="0">
                        <a:latin typeface="Calibri" panose="020F0502020204030204" pitchFamily="34" charset="0"/>
                        <a:cs typeface="Calibri" panose="020F0502020204030204" pitchFamily="34" charset="0"/>
                      </a:endParaRPr>
                    </a:p>
                  </a:txBody>
                  <a:tcPr/>
                </a:tc>
                <a:tc>
                  <a:txBody>
                    <a:bodyPr/>
                    <a:lstStyle/>
                    <a:p>
                      <a:r>
                        <a:rPr lang="en-US" sz="1400" dirty="0" smtClean="0">
                          <a:latin typeface="Calibri" panose="020F0502020204030204" pitchFamily="34" charset="0"/>
                          <a:cs typeface="Calibri" panose="020F0502020204030204" pitchFamily="34" charset="0"/>
                        </a:rPr>
                        <a:t>No documentation, notification, or approval required</a:t>
                      </a: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03194413"/>
                  </a:ext>
                </a:extLst>
              </a:tr>
            </a:tbl>
          </a:graphicData>
        </a:graphic>
      </p:graphicFrame>
      <p:sp>
        <p:nvSpPr>
          <p:cNvPr id="4" name="TextBox 3"/>
          <p:cNvSpPr txBox="1"/>
          <p:nvPr/>
        </p:nvSpPr>
        <p:spPr>
          <a:xfrm>
            <a:off x="376476" y="2354896"/>
            <a:ext cx="5605736" cy="338554"/>
          </a:xfrm>
          <a:prstGeom prst="rect">
            <a:avLst/>
          </a:prstGeom>
          <a:solidFill>
            <a:schemeClr val="accent5">
              <a:lumMod val="50000"/>
            </a:schemeClr>
          </a:solidFill>
        </p:spPr>
        <p:txBody>
          <a:bodyPr wrap="square" rtlCol="0">
            <a:spAutoFit/>
          </a:bodyPr>
          <a:lstStyle/>
          <a:p>
            <a:r>
              <a:rPr lang="en-US" sz="1600" dirty="0" smtClean="0">
                <a:solidFill>
                  <a:schemeClr val="bg1"/>
                </a:solidFill>
                <a:latin typeface="Calibri" panose="020F0502020204030204" pitchFamily="34" charset="0"/>
                <a:cs typeface="Calibri" panose="020F0502020204030204" pitchFamily="34" charset="0"/>
              </a:rPr>
              <a:t>For an investigator or key person</a:t>
            </a:r>
            <a:endParaRPr lang="en-US" sz="1600" dirty="0">
              <a:solidFill>
                <a:schemeClr val="bg1"/>
              </a:solidFill>
              <a:latin typeface="Calibri" panose="020F0502020204030204" pitchFamily="34" charset="0"/>
              <a:cs typeface="Calibri" panose="020F0502020204030204" pitchFamily="34" charset="0"/>
            </a:endParaRPr>
          </a:p>
        </p:txBody>
      </p:sp>
      <p:sp>
        <p:nvSpPr>
          <p:cNvPr id="11" name="TextBox 10"/>
          <p:cNvSpPr txBox="1"/>
          <p:nvPr/>
        </p:nvSpPr>
        <p:spPr>
          <a:xfrm>
            <a:off x="6210754" y="2354895"/>
            <a:ext cx="5605736" cy="338554"/>
          </a:xfrm>
          <a:prstGeom prst="rect">
            <a:avLst/>
          </a:prstGeom>
          <a:solidFill>
            <a:schemeClr val="accent5">
              <a:lumMod val="50000"/>
            </a:schemeClr>
          </a:solidFill>
        </p:spPr>
        <p:txBody>
          <a:bodyPr wrap="square" rtlCol="0">
            <a:spAutoFit/>
          </a:bodyPr>
          <a:lstStyle/>
          <a:p>
            <a:r>
              <a:rPr lang="en-US" sz="1600" dirty="0" smtClean="0">
                <a:solidFill>
                  <a:schemeClr val="bg1"/>
                </a:solidFill>
                <a:latin typeface="Calibri" panose="020F0502020204030204" pitchFamily="34" charset="0"/>
                <a:cs typeface="Calibri" panose="020F0502020204030204" pitchFamily="34" charset="0"/>
              </a:rPr>
              <a:t>For a project staff member who is not a key person</a:t>
            </a:r>
            <a:endParaRPr lang="en-US" sz="1600" dirty="0">
              <a:solidFill>
                <a:schemeClr val="bg1"/>
              </a:solidFill>
              <a:latin typeface="Calibri" panose="020F0502020204030204" pitchFamily="34" charset="0"/>
              <a:cs typeface="Calibri" panose="020F0502020204030204" pitchFamily="34" charset="0"/>
            </a:endParaRPr>
          </a:p>
        </p:txBody>
      </p:sp>
      <p:sp>
        <p:nvSpPr>
          <p:cNvPr id="5" name="Rectangle 4"/>
          <p:cNvSpPr/>
          <p:nvPr/>
        </p:nvSpPr>
        <p:spPr>
          <a:xfrm>
            <a:off x="6328229" y="5015952"/>
            <a:ext cx="5488261" cy="711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smtClean="0">
                <a:latin typeface="Calibri" panose="020F0502020204030204" pitchFamily="34" charset="0"/>
                <a:cs typeface="Calibri" panose="020F0502020204030204" pitchFamily="34" charset="0"/>
              </a:rPr>
              <a:t>*Generally </a:t>
            </a:r>
            <a:r>
              <a:rPr lang="en-US" sz="1800" b="1" dirty="0">
                <a:latin typeface="Calibri" panose="020F0502020204030204" pitchFamily="34" charset="0"/>
                <a:cs typeface="Calibri" panose="020F0502020204030204" pitchFamily="34" charset="0"/>
              </a:rPr>
              <a:t>applies to NIH awards but sponsor approval requirements will vary from sponsor and awards</a:t>
            </a:r>
          </a:p>
        </p:txBody>
      </p:sp>
    </p:spTree>
    <p:extLst>
      <p:ext uri="{BB962C8B-B14F-4D97-AF65-F5344CB8AC3E}">
        <p14:creationId xmlns:p14="http://schemas.microsoft.com/office/powerpoint/2010/main" val="41308557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40</a:t>
            </a:fld>
            <a:endParaRPr lang="en-US" sz="1800" dirty="0">
              <a:solidFill>
                <a:srgbClr val="888888"/>
              </a:solidFill>
              <a:latin typeface="Calibri"/>
              <a:ea typeface="Calibri"/>
              <a:cs typeface="Calibri"/>
              <a:sym typeface="Calibri"/>
            </a:endParaRPr>
          </a:p>
        </p:txBody>
      </p:sp>
      <p:sp>
        <p:nvSpPr>
          <p:cNvPr id="5" name="TextBox 4"/>
          <p:cNvSpPr txBox="1"/>
          <p:nvPr/>
        </p:nvSpPr>
        <p:spPr>
          <a:xfrm>
            <a:off x="2688428" y="1175075"/>
            <a:ext cx="8849740" cy="4718215"/>
          </a:xfrm>
          <a:prstGeom prst="rect">
            <a:avLst/>
          </a:prstGeom>
          <a:noFill/>
        </p:spPr>
        <p:txBody>
          <a:bodyPr wrap="square" rtlCol="0">
            <a:spAutoFit/>
          </a:bodyPr>
          <a:lstStyle/>
          <a:p>
            <a:pPr>
              <a:lnSpc>
                <a:spcPct val="107000"/>
              </a:lnSpc>
              <a:spcAft>
                <a:spcPts val="800"/>
              </a:spcAft>
            </a:pPr>
            <a:r>
              <a:rPr lang="en-US" sz="1600" b="1" dirty="0" smtClean="0">
                <a:latin typeface="Calibri" panose="020F0502020204030204" pitchFamily="34" charset="0"/>
                <a:ea typeface="Calibri" panose="020F0502020204030204" pitchFamily="34" charset="0"/>
                <a:cs typeface="Times New Roman" panose="02020603050405020304" pitchFamily="18" charset="0"/>
              </a:rPr>
              <a:t>Dr. Green has </a:t>
            </a:r>
            <a:r>
              <a:rPr lang="en-US" sz="1600" b="1" dirty="0">
                <a:latin typeface="Calibri" panose="020F0502020204030204" pitchFamily="34" charset="0"/>
                <a:ea typeface="Calibri" panose="020F0502020204030204" pitchFamily="34" charset="0"/>
                <a:cs typeface="Times New Roman" panose="02020603050405020304" pitchFamily="18" charset="0"/>
              </a:rPr>
              <a:t>the following effort commitments</a:t>
            </a:r>
          </a:p>
          <a:p>
            <a:pPr marL="342900" lvl="0" indent="-342900">
              <a:lnSpc>
                <a:spcPct val="107000"/>
              </a:lnSpc>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25% on Grant A</a:t>
            </a:r>
          </a:p>
          <a:p>
            <a:pPr marL="342900" lvl="0" indent="-342900">
              <a:lnSpc>
                <a:spcPct val="107000"/>
              </a:lnSpc>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25% on Grant B</a:t>
            </a:r>
          </a:p>
          <a:p>
            <a:pPr marL="342900" lvl="0" indent="-342900">
              <a:lnSpc>
                <a:spcPct val="107000"/>
              </a:lnSpc>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25% on Grant C (of which 20% is cost shared)</a:t>
            </a:r>
          </a:p>
          <a:p>
            <a:pPr marL="342900" lvl="0" indent="-342900">
              <a:lnSpc>
                <a:spcPct val="107000"/>
              </a:lnSpc>
              <a:spcAft>
                <a:spcPts val="800"/>
              </a:spcAft>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Teaching, admin, and departmental research activities which comprise approx. 1-2 days/week</a:t>
            </a:r>
          </a:p>
          <a:p>
            <a:pPr>
              <a:lnSpc>
                <a:spcPct val="107000"/>
              </a:lnSpc>
              <a:spcAft>
                <a:spcPts val="800"/>
              </a:spcAft>
            </a:pPr>
            <a:r>
              <a:rPr lang="en-US" sz="1600" dirty="0" smtClean="0">
                <a:latin typeface="Calibri" panose="020F0502020204030204" pitchFamily="34" charset="0"/>
                <a:ea typeface="Calibri" panose="020F0502020204030204" pitchFamily="34" charset="0"/>
                <a:cs typeface="Times New Roman" panose="02020603050405020304" pitchFamily="18" charset="0"/>
              </a:rPr>
              <a:t>Dr. Green </a:t>
            </a:r>
            <a:r>
              <a:rPr lang="en-US" sz="1600" dirty="0">
                <a:latin typeface="Calibri" panose="020F0502020204030204" pitchFamily="34" charset="0"/>
                <a:ea typeface="Calibri" panose="020F0502020204030204" pitchFamily="34" charset="0"/>
                <a:cs typeface="Times New Roman" panose="02020603050405020304" pitchFamily="18" charset="0"/>
              </a:rPr>
              <a:t>receives a notification that </a:t>
            </a:r>
            <a:r>
              <a:rPr lang="en-US" sz="1600" dirty="0" smtClean="0">
                <a:latin typeface="Calibri" panose="020F0502020204030204" pitchFamily="34" charset="0"/>
                <a:ea typeface="Calibri" panose="020F0502020204030204" pitchFamily="34" charset="0"/>
                <a:cs typeface="Times New Roman" panose="02020603050405020304" pitchFamily="18" charset="0"/>
              </a:rPr>
              <a:t>she </a:t>
            </a:r>
            <a:r>
              <a:rPr lang="en-US" sz="1600" dirty="0">
                <a:latin typeface="Calibri" panose="020F0502020204030204" pitchFamily="34" charset="0"/>
                <a:ea typeface="Calibri" panose="020F0502020204030204" pitchFamily="34" charset="0"/>
                <a:cs typeface="Times New Roman" panose="02020603050405020304" pitchFamily="18" charset="0"/>
              </a:rPr>
              <a:t>will be awarded a new grant next month, on which she has a 20% commitment. </a:t>
            </a:r>
          </a:p>
          <a:p>
            <a:pPr>
              <a:lnSpc>
                <a:spcPct val="107000"/>
              </a:lnSpc>
              <a:spcAft>
                <a:spcPts val="800"/>
              </a:spcAft>
            </a:pPr>
            <a:r>
              <a:rPr lang="en-US" sz="1600" b="1" dirty="0">
                <a:latin typeface="Calibri" panose="020F0502020204030204" pitchFamily="34" charset="0"/>
                <a:ea typeface="Calibri" panose="020F0502020204030204" pitchFamily="34" charset="0"/>
                <a:cs typeface="Times New Roman" panose="02020603050405020304" pitchFamily="18" charset="0"/>
              </a:rPr>
              <a:t>Which of the following are acceptable methods of managing this new commitment</a:t>
            </a:r>
            <a:r>
              <a:rPr lang="en-US" sz="1600" b="1" dirty="0" smtClean="0">
                <a:latin typeface="Calibri" panose="020F0502020204030204" pitchFamily="34" charset="0"/>
                <a:ea typeface="Calibri" panose="020F0502020204030204" pitchFamily="34" charset="0"/>
                <a:cs typeface="Times New Roman" panose="02020603050405020304" pitchFamily="18" charset="0"/>
              </a:rPr>
              <a:t>? Discuss each option as a group and decide which are feasible and why.</a:t>
            </a:r>
            <a:endParaRPr lang="en-US" sz="16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600" dirty="0">
                <a:latin typeface="Calibri" panose="020F0502020204030204" pitchFamily="34" charset="0"/>
                <a:ea typeface="Calibri" panose="020F0502020204030204" pitchFamily="34" charset="0"/>
                <a:cs typeface="Times New Roman" panose="02020603050405020304" pitchFamily="18" charset="0"/>
              </a:rPr>
              <a:t>Work 20% more hours than before</a:t>
            </a:r>
          </a:p>
          <a:p>
            <a:pPr marL="342900" lvl="0" indent="-342900">
              <a:lnSpc>
                <a:spcPct val="107000"/>
              </a:lnSpc>
              <a:buFont typeface="+mj-lt"/>
              <a:buAutoNum type="alphaUcPeriod"/>
            </a:pPr>
            <a:r>
              <a:rPr lang="en-US" sz="1600" dirty="0" smtClean="0">
                <a:latin typeface="Calibri" panose="020F0502020204030204" pitchFamily="34" charset="0"/>
                <a:ea typeface="Calibri" panose="020F0502020204030204" pitchFamily="34" charset="0"/>
                <a:cs typeface="Times New Roman" panose="02020603050405020304" pitchFamily="18" charset="0"/>
              </a:rPr>
              <a:t>Reduce </a:t>
            </a:r>
            <a:r>
              <a:rPr lang="en-US" sz="1600" dirty="0">
                <a:latin typeface="Calibri" panose="020F0502020204030204" pitchFamily="34" charset="0"/>
                <a:ea typeface="Calibri" panose="020F0502020204030204" pitchFamily="34" charset="0"/>
                <a:cs typeface="Times New Roman" panose="02020603050405020304" pitchFamily="18" charset="0"/>
              </a:rPr>
              <a:t>effort by approx. 5% on Grants A-C (changing payroll distribution accordingly), and reduce effort by 5% on non-sponsored activities</a:t>
            </a:r>
          </a:p>
          <a:p>
            <a:pPr marL="342900" lvl="0" indent="-342900">
              <a:lnSpc>
                <a:spcPct val="107000"/>
              </a:lnSpc>
              <a:buFont typeface="+mj-lt"/>
              <a:buAutoNum type="alphaUcPeriod"/>
            </a:pPr>
            <a:r>
              <a:rPr lang="en-US" sz="1600" dirty="0" smtClean="0">
                <a:latin typeface="Calibri" panose="020F0502020204030204" pitchFamily="34" charset="0"/>
                <a:ea typeface="Calibri" panose="020F0502020204030204" pitchFamily="34" charset="0"/>
                <a:cs typeface="Times New Roman" panose="02020603050405020304" pitchFamily="18" charset="0"/>
              </a:rPr>
              <a:t>Reduce </a:t>
            </a:r>
            <a:r>
              <a:rPr lang="en-US" sz="1600" dirty="0">
                <a:latin typeface="Calibri" panose="020F0502020204030204" pitchFamily="34" charset="0"/>
                <a:ea typeface="Calibri" panose="020F0502020204030204" pitchFamily="34" charset="0"/>
                <a:cs typeface="Times New Roman" panose="02020603050405020304" pitchFamily="18" charset="0"/>
              </a:rPr>
              <a:t>effort on Grant C by 20%. Since it </a:t>
            </a:r>
            <a:r>
              <a:rPr lang="en-US" sz="1600" dirty="0" smtClean="0">
                <a:latin typeface="Calibri" panose="020F0502020204030204" pitchFamily="34" charset="0"/>
                <a:ea typeface="Calibri" panose="020F0502020204030204" pitchFamily="34" charset="0"/>
                <a:cs typeface="Times New Roman" panose="02020603050405020304" pitchFamily="18" charset="0"/>
              </a:rPr>
              <a:t>is mandatory committed cost-sharing, </a:t>
            </a:r>
            <a:r>
              <a:rPr lang="en-US" sz="1600" dirty="0">
                <a:latin typeface="Calibri" panose="020F0502020204030204" pitchFamily="34" charset="0"/>
                <a:ea typeface="Calibri" panose="020F0502020204030204" pitchFamily="34" charset="0"/>
                <a:cs typeface="Times New Roman" panose="02020603050405020304" pitchFamily="18" charset="0"/>
              </a:rPr>
              <a:t>no notification to the sponsor is necessary</a:t>
            </a:r>
          </a:p>
          <a:p>
            <a:pPr marL="342900" lvl="0" indent="-342900">
              <a:lnSpc>
                <a:spcPct val="107000"/>
              </a:lnSpc>
              <a:buFont typeface="+mj-lt"/>
              <a:buAutoNum type="alphaUcPeriod"/>
            </a:pPr>
            <a:r>
              <a:rPr lang="en-US" sz="1600" dirty="0" smtClean="0">
                <a:latin typeface="Calibri" panose="020F0502020204030204" pitchFamily="34" charset="0"/>
                <a:ea typeface="Calibri" panose="020F0502020204030204" pitchFamily="34" charset="0"/>
                <a:cs typeface="Times New Roman" panose="02020603050405020304" pitchFamily="18" charset="0"/>
              </a:rPr>
              <a:t>Reduce </a:t>
            </a:r>
            <a:r>
              <a:rPr lang="en-US" sz="1600" dirty="0">
                <a:latin typeface="Calibri" panose="020F0502020204030204" pitchFamily="34" charset="0"/>
                <a:ea typeface="Calibri" panose="020F0502020204030204" pitchFamily="34" charset="0"/>
                <a:cs typeface="Times New Roman" panose="02020603050405020304" pitchFamily="18" charset="0"/>
              </a:rPr>
              <a:t>effort on Grants A and B by 10% each, notifying each sponsor of the planned reduction in </a:t>
            </a:r>
            <a:r>
              <a:rPr lang="en-US" sz="1600" dirty="0" smtClean="0">
                <a:latin typeface="Calibri" panose="020F0502020204030204" pitchFamily="34" charset="0"/>
                <a:ea typeface="Calibri" panose="020F0502020204030204" pitchFamily="34" charset="0"/>
                <a:cs typeface="Times New Roman" panose="02020603050405020304" pitchFamily="18" charset="0"/>
              </a:rPr>
              <a:t>effort</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81964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Breakout Room Activity </a:t>
            </a:r>
            <a:r>
              <a:rPr lang="en-US" sz="3000" dirty="0" smtClean="0">
                <a:solidFill>
                  <a:schemeClr val="accent5">
                    <a:lumMod val="50000"/>
                  </a:schemeClr>
                </a:solidFill>
              </a:rPr>
              <a:t>#2 </a:t>
            </a:r>
            <a:r>
              <a:rPr lang="en-US" sz="3000" dirty="0" smtClean="0">
                <a:solidFill>
                  <a:schemeClr val="accent5">
                    <a:lumMod val="50000"/>
                  </a:schemeClr>
                </a:solidFill>
              </a:rPr>
              <a:t>– Overcommitted</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11" name="Picture 10"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203582" y="942555"/>
            <a:ext cx="2484846" cy="2484846"/>
          </a:xfrm>
          <a:prstGeom prst="rect">
            <a:avLst/>
          </a:prstGeom>
        </p:spPr>
      </p:pic>
      <p:sp>
        <p:nvSpPr>
          <p:cNvPr id="9" name="Rectangle 8"/>
          <p:cNvSpPr/>
          <p:nvPr/>
        </p:nvSpPr>
        <p:spPr>
          <a:xfrm>
            <a:off x="464529" y="3300446"/>
            <a:ext cx="1962952" cy="1970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Open BOR </a:t>
            </a:r>
            <a:r>
              <a:rPr lang="en-US" sz="2400" dirty="0" smtClean="0"/>
              <a:t>#2 </a:t>
            </a:r>
            <a:r>
              <a:rPr lang="en-US" sz="2400" dirty="0" smtClean="0"/>
              <a:t>Doc in </a:t>
            </a:r>
            <a:r>
              <a:rPr lang="en-US" sz="2400" dirty="0" smtClean="0"/>
              <a:t>chat </a:t>
            </a:r>
            <a:r>
              <a:rPr lang="en-US" sz="2400" dirty="0" smtClean="0"/>
              <a:t>–</a:t>
            </a:r>
          </a:p>
          <a:p>
            <a:pPr algn="ctr"/>
            <a:r>
              <a:rPr lang="en-US" sz="2400" dirty="0"/>
              <a:t>8</a:t>
            </a:r>
            <a:r>
              <a:rPr lang="en-US" sz="2400" dirty="0" smtClean="0"/>
              <a:t> </a:t>
            </a:r>
            <a:r>
              <a:rPr lang="en-US" sz="2400" dirty="0" err="1" smtClean="0"/>
              <a:t>mins</a:t>
            </a:r>
            <a:endParaRPr lang="en-US" sz="2400" dirty="0"/>
          </a:p>
        </p:txBody>
      </p:sp>
    </p:spTree>
    <p:extLst>
      <p:ext uri="{BB962C8B-B14F-4D97-AF65-F5344CB8AC3E}">
        <p14:creationId xmlns:p14="http://schemas.microsoft.com/office/powerpoint/2010/main" val="4307063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41</a:t>
            </a:fld>
            <a:endParaRPr lang="en-US" sz="1800" dirty="0">
              <a:solidFill>
                <a:srgbClr val="888888"/>
              </a:solidFill>
              <a:latin typeface="Calibri"/>
              <a:ea typeface="Calibri"/>
              <a:cs typeface="Calibri"/>
              <a:sym typeface="Calibri"/>
            </a:endParaRPr>
          </a:p>
        </p:txBody>
      </p:sp>
      <p:sp>
        <p:nvSpPr>
          <p:cNvPr id="5" name="TextBox 4"/>
          <p:cNvSpPr txBox="1"/>
          <p:nvPr/>
        </p:nvSpPr>
        <p:spPr>
          <a:xfrm>
            <a:off x="2688428" y="1175075"/>
            <a:ext cx="8849740" cy="4718215"/>
          </a:xfrm>
          <a:prstGeom prst="rect">
            <a:avLst/>
          </a:prstGeom>
          <a:noFill/>
        </p:spPr>
        <p:txBody>
          <a:bodyPr wrap="square" rtlCol="0">
            <a:spAutoFit/>
          </a:bodyPr>
          <a:lstStyle/>
          <a:p>
            <a:pPr>
              <a:lnSpc>
                <a:spcPct val="107000"/>
              </a:lnSpc>
              <a:spcAft>
                <a:spcPts val="800"/>
              </a:spcAft>
            </a:pPr>
            <a:r>
              <a:rPr lang="en-US" sz="1600" b="1" dirty="0" smtClean="0">
                <a:latin typeface="Calibri" panose="020F0502020204030204" pitchFamily="34" charset="0"/>
                <a:ea typeface="Calibri" panose="020F0502020204030204" pitchFamily="34" charset="0"/>
                <a:cs typeface="Times New Roman" panose="02020603050405020304" pitchFamily="18" charset="0"/>
              </a:rPr>
              <a:t>Dr. Green has </a:t>
            </a:r>
            <a:r>
              <a:rPr lang="en-US" sz="1600" b="1" dirty="0">
                <a:latin typeface="Calibri" panose="020F0502020204030204" pitchFamily="34" charset="0"/>
                <a:ea typeface="Calibri" panose="020F0502020204030204" pitchFamily="34" charset="0"/>
                <a:cs typeface="Times New Roman" panose="02020603050405020304" pitchFamily="18" charset="0"/>
              </a:rPr>
              <a:t>the following effort commitments</a:t>
            </a:r>
          </a:p>
          <a:p>
            <a:pPr marL="342900" lvl="0" indent="-342900">
              <a:lnSpc>
                <a:spcPct val="107000"/>
              </a:lnSpc>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25% on Grant A</a:t>
            </a:r>
          </a:p>
          <a:p>
            <a:pPr marL="342900" lvl="0" indent="-342900">
              <a:lnSpc>
                <a:spcPct val="107000"/>
              </a:lnSpc>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25% on Grant B</a:t>
            </a:r>
          </a:p>
          <a:p>
            <a:pPr marL="342900" lvl="0" indent="-342900">
              <a:lnSpc>
                <a:spcPct val="107000"/>
              </a:lnSpc>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25% on Grant C (of which 20% is cost shared)</a:t>
            </a:r>
          </a:p>
          <a:p>
            <a:pPr marL="342900" lvl="0" indent="-342900">
              <a:lnSpc>
                <a:spcPct val="107000"/>
              </a:lnSpc>
              <a:spcAft>
                <a:spcPts val="800"/>
              </a:spcAft>
              <a:buFont typeface="Symbol" panose="05050102010706020507" pitchFamily="18" charset="2"/>
              <a:buChar char=""/>
            </a:pPr>
            <a:r>
              <a:rPr lang="en-US" sz="1600" dirty="0">
                <a:latin typeface="Calibri" panose="020F0502020204030204" pitchFamily="34" charset="0"/>
                <a:ea typeface="Calibri" panose="020F0502020204030204" pitchFamily="34" charset="0"/>
                <a:cs typeface="Times New Roman" panose="02020603050405020304" pitchFamily="18" charset="0"/>
              </a:rPr>
              <a:t>Teaching, admin, and departmental research activities which comprise approx. 1-2 days/week</a:t>
            </a:r>
          </a:p>
          <a:p>
            <a:pPr>
              <a:lnSpc>
                <a:spcPct val="107000"/>
              </a:lnSpc>
              <a:spcAft>
                <a:spcPts val="800"/>
              </a:spcAft>
            </a:pPr>
            <a:r>
              <a:rPr lang="en-US" sz="1600" dirty="0" smtClean="0">
                <a:latin typeface="Calibri" panose="020F0502020204030204" pitchFamily="34" charset="0"/>
                <a:ea typeface="Calibri" panose="020F0502020204030204" pitchFamily="34" charset="0"/>
                <a:cs typeface="Times New Roman" panose="02020603050405020304" pitchFamily="18" charset="0"/>
              </a:rPr>
              <a:t>Dr. Green </a:t>
            </a:r>
            <a:r>
              <a:rPr lang="en-US" sz="1600" dirty="0">
                <a:latin typeface="Calibri" panose="020F0502020204030204" pitchFamily="34" charset="0"/>
                <a:ea typeface="Calibri" panose="020F0502020204030204" pitchFamily="34" charset="0"/>
                <a:cs typeface="Times New Roman" panose="02020603050405020304" pitchFamily="18" charset="0"/>
              </a:rPr>
              <a:t>receives a notification that </a:t>
            </a:r>
            <a:r>
              <a:rPr lang="en-US" sz="1600" dirty="0" smtClean="0">
                <a:latin typeface="Calibri" panose="020F0502020204030204" pitchFamily="34" charset="0"/>
                <a:ea typeface="Calibri" panose="020F0502020204030204" pitchFamily="34" charset="0"/>
                <a:cs typeface="Times New Roman" panose="02020603050405020304" pitchFamily="18" charset="0"/>
              </a:rPr>
              <a:t>she </a:t>
            </a:r>
            <a:r>
              <a:rPr lang="en-US" sz="1600" dirty="0">
                <a:latin typeface="Calibri" panose="020F0502020204030204" pitchFamily="34" charset="0"/>
                <a:ea typeface="Calibri" panose="020F0502020204030204" pitchFamily="34" charset="0"/>
                <a:cs typeface="Times New Roman" panose="02020603050405020304" pitchFamily="18" charset="0"/>
              </a:rPr>
              <a:t>will be awarded a new grant next month, on which she has a 20% commitment. </a:t>
            </a:r>
          </a:p>
          <a:p>
            <a:pPr>
              <a:lnSpc>
                <a:spcPct val="107000"/>
              </a:lnSpc>
              <a:spcAft>
                <a:spcPts val="800"/>
              </a:spcAft>
            </a:pPr>
            <a:r>
              <a:rPr lang="en-US" sz="1600" b="1" dirty="0">
                <a:latin typeface="Calibri" panose="020F0502020204030204" pitchFamily="34" charset="0"/>
                <a:ea typeface="Calibri" panose="020F0502020204030204" pitchFamily="34" charset="0"/>
                <a:cs typeface="Times New Roman" panose="02020603050405020304" pitchFamily="18" charset="0"/>
              </a:rPr>
              <a:t>Which of the following are acceptable methods of managing this new commitment</a:t>
            </a:r>
            <a:r>
              <a:rPr lang="en-US" sz="1600" b="1" dirty="0" smtClean="0">
                <a:latin typeface="Calibri" panose="020F0502020204030204" pitchFamily="34" charset="0"/>
                <a:ea typeface="Calibri" panose="020F0502020204030204" pitchFamily="34" charset="0"/>
                <a:cs typeface="Times New Roman" panose="02020603050405020304" pitchFamily="18" charset="0"/>
              </a:rPr>
              <a:t>? Discuss each option as a group and decide which are feasible and why.</a:t>
            </a:r>
            <a:endParaRPr lang="en-US" sz="16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600" dirty="0">
                <a:latin typeface="Calibri" panose="020F0502020204030204" pitchFamily="34" charset="0"/>
                <a:ea typeface="Calibri" panose="020F0502020204030204" pitchFamily="34" charset="0"/>
                <a:cs typeface="Times New Roman" panose="02020603050405020304" pitchFamily="18" charset="0"/>
              </a:rPr>
              <a:t>Work 20% more hours than </a:t>
            </a:r>
            <a:r>
              <a:rPr lang="en-US" sz="1600" dirty="0" smtClean="0">
                <a:latin typeface="Calibri" panose="020F0502020204030204" pitchFamily="34" charset="0"/>
                <a:ea typeface="Calibri" panose="020F0502020204030204" pitchFamily="34" charset="0"/>
                <a:cs typeface="Times New Roman" panose="02020603050405020304" pitchFamily="18" charset="0"/>
              </a:rPr>
              <a:t>before </a:t>
            </a:r>
            <a:r>
              <a:rPr lang="en-US" sz="1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a:t>
            </a:r>
            <a:endParaRPr lang="en-US"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600" dirty="0" smtClean="0">
                <a:latin typeface="Calibri" panose="020F0502020204030204" pitchFamily="34" charset="0"/>
                <a:ea typeface="Calibri" panose="020F0502020204030204" pitchFamily="34" charset="0"/>
                <a:cs typeface="Times New Roman" panose="02020603050405020304" pitchFamily="18" charset="0"/>
              </a:rPr>
              <a:t>Reduce </a:t>
            </a:r>
            <a:r>
              <a:rPr lang="en-US" sz="1600" dirty="0">
                <a:latin typeface="Calibri" panose="020F0502020204030204" pitchFamily="34" charset="0"/>
                <a:ea typeface="Calibri" panose="020F0502020204030204" pitchFamily="34" charset="0"/>
                <a:cs typeface="Times New Roman" panose="02020603050405020304" pitchFamily="18" charset="0"/>
              </a:rPr>
              <a:t>effort by approx. 5% on Grants A-C (changing payroll distribution accordingly), and reduce effort by 5% on non-sponsored </a:t>
            </a:r>
            <a:r>
              <a:rPr lang="en-US" sz="1600" dirty="0" smtClean="0">
                <a:latin typeface="Calibri" panose="020F0502020204030204" pitchFamily="34" charset="0"/>
                <a:ea typeface="Calibri" panose="020F0502020204030204" pitchFamily="34" charset="0"/>
                <a:cs typeface="Times New Roman" panose="02020603050405020304" pitchFamily="18" charset="0"/>
              </a:rPr>
              <a:t>activities </a:t>
            </a:r>
            <a:r>
              <a:rPr lang="en-US" sz="1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YES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600" dirty="0" smtClean="0">
                <a:latin typeface="Calibri" panose="020F0502020204030204" pitchFamily="34" charset="0"/>
                <a:ea typeface="Calibri" panose="020F0502020204030204" pitchFamily="34" charset="0"/>
                <a:cs typeface="Times New Roman" panose="02020603050405020304" pitchFamily="18" charset="0"/>
              </a:rPr>
              <a:t>Reduce </a:t>
            </a:r>
            <a:r>
              <a:rPr lang="en-US" sz="1600" dirty="0">
                <a:latin typeface="Calibri" panose="020F0502020204030204" pitchFamily="34" charset="0"/>
                <a:ea typeface="Calibri" panose="020F0502020204030204" pitchFamily="34" charset="0"/>
                <a:cs typeface="Times New Roman" panose="02020603050405020304" pitchFamily="18" charset="0"/>
              </a:rPr>
              <a:t>effort on Grant C by 20%. Since it </a:t>
            </a:r>
            <a:r>
              <a:rPr lang="en-US" sz="1600" dirty="0" smtClean="0">
                <a:latin typeface="Calibri" panose="020F0502020204030204" pitchFamily="34" charset="0"/>
                <a:ea typeface="Calibri" panose="020F0502020204030204" pitchFamily="34" charset="0"/>
                <a:cs typeface="Times New Roman" panose="02020603050405020304" pitchFamily="18" charset="0"/>
              </a:rPr>
              <a:t>is mandatory committed cost-sharing, </a:t>
            </a:r>
            <a:r>
              <a:rPr lang="en-US" sz="1600" dirty="0">
                <a:latin typeface="Calibri" panose="020F0502020204030204" pitchFamily="34" charset="0"/>
                <a:ea typeface="Calibri" panose="020F0502020204030204" pitchFamily="34" charset="0"/>
                <a:cs typeface="Times New Roman" panose="02020603050405020304" pitchFamily="18" charset="0"/>
              </a:rPr>
              <a:t>no notification to the sponsor is </a:t>
            </a:r>
            <a:r>
              <a:rPr lang="en-US" sz="1600" dirty="0" smtClean="0">
                <a:latin typeface="Calibri" panose="020F0502020204030204" pitchFamily="34" charset="0"/>
                <a:ea typeface="Calibri" panose="020F0502020204030204" pitchFamily="34" charset="0"/>
                <a:cs typeface="Times New Roman" panose="02020603050405020304" pitchFamily="18" charset="0"/>
              </a:rPr>
              <a:t>necessary </a:t>
            </a:r>
            <a:r>
              <a:rPr lang="en-US" sz="1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NO</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US" sz="1600" dirty="0" smtClean="0">
                <a:latin typeface="Calibri" panose="020F0502020204030204" pitchFamily="34" charset="0"/>
                <a:ea typeface="Calibri" panose="020F0502020204030204" pitchFamily="34" charset="0"/>
                <a:cs typeface="Times New Roman" panose="02020603050405020304" pitchFamily="18" charset="0"/>
              </a:rPr>
              <a:t>Reduce </a:t>
            </a:r>
            <a:r>
              <a:rPr lang="en-US" sz="1600" dirty="0">
                <a:latin typeface="Calibri" panose="020F0502020204030204" pitchFamily="34" charset="0"/>
                <a:ea typeface="Calibri" panose="020F0502020204030204" pitchFamily="34" charset="0"/>
                <a:cs typeface="Times New Roman" panose="02020603050405020304" pitchFamily="18" charset="0"/>
              </a:rPr>
              <a:t>effort on Grants A and B by 10% each, notifying each sponsor of the planned reduction in </a:t>
            </a:r>
            <a:r>
              <a:rPr lang="en-US" sz="1600" dirty="0" smtClean="0">
                <a:latin typeface="Calibri" panose="020F0502020204030204" pitchFamily="34" charset="0"/>
                <a:ea typeface="Calibri" panose="020F0502020204030204" pitchFamily="34" charset="0"/>
                <a:cs typeface="Times New Roman" panose="02020603050405020304" pitchFamily="18" charset="0"/>
              </a:rPr>
              <a:t>effort </a:t>
            </a:r>
            <a:r>
              <a:rPr lang="en-US" sz="1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YES</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10135033"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Breakout Room Activity </a:t>
            </a:r>
            <a:r>
              <a:rPr lang="en-US" sz="3000" dirty="0" smtClean="0">
                <a:solidFill>
                  <a:schemeClr val="accent5">
                    <a:lumMod val="50000"/>
                  </a:schemeClr>
                </a:solidFill>
              </a:rPr>
              <a:t>#2 </a:t>
            </a:r>
            <a:r>
              <a:rPr lang="en-US" sz="3000" dirty="0" smtClean="0">
                <a:solidFill>
                  <a:schemeClr val="accent5">
                    <a:lumMod val="50000"/>
                  </a:schemeClr>
                </a:solidFill>
              </a:rPr>
              <a:t>– Overcommitted </a:t>
            </a:r>
            <a:r>
              <a:rPr lang="en-US" sz="3000" dirty="0" smtClean="0">
                <a:solidFill>
                  <a:srgbClr val="FF0000"/>
                </a:solidFill>
              </a:rPr>
              <a:t>ANSWER</a:t>
            </a:r>
            <a:endParaRPr lang="en-US" sz="3000" dirty="0">
              <a:solidFill>
                <a:srgbClr val="FF000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11" name="Picture 10" descr="Can iBooks Work for Distance Learning? [Webinar Recording ..."/>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203582" y="942555"/>
            <a:ext cx="2484846" cy="2484846"/>
          </a:xfrm>
          <a:prstGeom prst="rect">
            <a:avLst/>
          </a:prstGeom>
        </p:spPr>
      </p:pic>
    </p:spTree>
    <p:extLst>
      <p:ext uri="{BB962C8B-B14F-4D97-AF65-F5344CB8AC3E}">
        <p14:creationId xmlns:p14="http://schemas.microsoft.com/office/powerpoint/2010/main" val="32276249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42</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Salary over the DHHS Cap</a:t>
            </a:r>
            <a:endParaRPr lang="en-US" sz="3000" dirty="0">
              <a:solidFill>
                <a:srgbClr val="002060"/>
              </a:solidFill>
            </a:endParaRPr>
          </a:p>
        </p:txBody>
      </p:sp>
      <p:sp>
        <p:nvSpPr>
          <p:cNvPr id="11" name="Rectangle 10"/>
          <p:cNvSpPr/>
          <p:nvPr/>
        </p:nvSpPr>
        <p:spPr>
          <a:xfrm>
            <a:off x="2266533" y="3096560"/>
            <a:ext cx="8648853" cy="2677656"/>
          </a:xfrm>
          <a:prstGeom prst="rect">
            <a:avLst/>
          </a:prstGeom>
        </p:spPr>
        <p:txBody>
          <a:bodyPr wrap="square">
            <a:spAutoFit/>
          </a:bodyPr>
          <a:lstStyle/>
          <a:p>
            <a:r>
              <a:rPr lang="en-US" sz="2400" dirty="0" smtClean="0">
                <a:latin typeface="Calibri" panose="020F0502020204030204" pitchFamily="34" charset="0"/>
                <a:cs typeface="Calibri" panose="020F0502020204030204" pitchFamily="34" charset="0"/>
              </a:rPr>
              <a:t>DHHS is the most common Sponsor and changes their CAP Annually (CY2019 DHHS Cap is $192,300)</a:t>
            </a:r>
          </a:p>
          <a:p>
            <a:endParaRPr lang="en-US" sz="2400" dirty="0" smtClean="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It is always important to read the RFP carefully when applying for new funding and the Notice of Award once your proposal is awarded</a:t>
            </a:r>
            <a:endParaRPr lang="en-US" sz="2400" dirty="0">
              <a:latin typeface="Calibri" panose="020F0502020204030204" pitchFamily="34" charset="0"/>
              <a:cs typeface="Calibri" panose="020F0502020204030204" pitchFamily="34" charset="0"/>
            </a:endParaRPr>
          </a:p>
          <a:p>
            <a:endParaRPr lang="en-US" sz="2400" b="1" dirty="0">
              <a:latin typeface="Calibri" panose="020F0502020204030204" pitchFamily="34" charset="0"/>
              <a:cs typeface="Calibri" panose="020F0502020204030204" pitchFamily="34" charset="0"/>
            </a:endParaRPr>
          </a:p>
        </p:txBody>
      </p:sp>
      <p:sp>
        <p:nvSpPr>
          <p:cNvPr id="22" name="Round Same Side Corner Rectangle 21"/>
          <p:cNvSpPr/>
          <p:nvPr/>
        </p:nvSpPr>
        <p:spPr>
          <a:xfrm rot="10800000">
            <a:off x="233642" y="0"/>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8" name="Picture 7" descr="Arrow Exit Right · Free vector graphic on Pixabay"/>
          <p:cNvPicPr>
            <a:picLocks noChangeAspect="1"/>
          </p:cNvPicPr>
          <p:nvPr/>
        </p:nvPicPr>
        <p:blipFill>
          <a:blip r:embed="rId3">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750277" y="1423608"/>
            <a:ext cx="1516256" cy="1155243"/>
          </a:xfrm>
          <a:prstGeom prst="rect">
            <a:avLst/>
          </a:prstGeom>
        </p:spPr>
      </p:pic>
      <p:pic>
        <p:nvPicPr>
          <p:cNvPr id="9" name="Picture 8" descr="Arrow Exit Right · Free vector graphic on Pixabay"/>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750277" y="2853823"/>
            <a:ext cx="1516256" cy="1155243"/>
          </a:xfrm>
          <a:prstGeom prst="rect">
            <a:avLst/>
          </a:prstGeom>
        </p:spPr>
      </p:pic>
      <p:pic>
        <p:nvPicPr>
          <p:cNvPr id="10" name="Picture 9" descr="Arrow Exit Right · Free vector graphic on Pixabay"/>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750277" y="4284038"/>
            <a:ext cx="1516256" cy="1155243"/>
          </a:xfrm>
          <a:prstGeom prst="rect">
            <a:avLst/>
          </a:prstGeom>
        </p:spPr>
      </p:pic>
      <p:sp>
        <p:nvSpPr>
          <p:cNvPr id="15" name="Rectangle 14"/>
          <p:cNvSpPr/>
          <p:nvPr/>
        </p:nvSpPr>
        <p:spPr>
          <a:xfrm>
            <a:off x="2266532" y="1763971"/>
            <a:ext cx="8648853" cy="830997"/>
          </a:xfrm>
          <a:prstGeom prst="rect">
            <a:avLst/>
          </a:prstGeom>
        </p:spPr>
        <p:txBody>
          <a:bodyPr wrap="square">
            <a:spAutoFit/>
          </a:bodyPr>
          <a:lstStyle/>
          <a:p>
            <a:r>
              <a:rPr lang="en-US" sz="2400" dirty="0" smtClean="0">
                <a:latin typeface="Calibri" panose="020F0502020204030204" pitchFamily="34" charset="0"/>
                <a:ea typeface="Calibri" panose="020F0502020204030204" pitchFamily="34" charset="0"/>
                <a:cs typeface="Calibri" panose="020F0502020204030204" pitchFamily="34" charset="0"/>
              </a:rPr>
              <a:t>Certain Sponsors limit the amount of money that can be charged to their awards</a:t>
            </a:r>
            <a:endParaRPr lang="en-US" sz="2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68276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43</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7158750"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a:t>
            </a:r>
            <a:r>
              <a:rPr lang="en-US" sz="3000" dirty="0" smtClean="0">
                <a:solidFill>
                  <a:schemeClr val="accent5">
                    <a:lumMod val="50000"/>
                  </a:schemeClr>
                </a:solidFill>
              </a:rPr>
              <a:t>Over the </a:t>
            </a:r>
            <a:r>
              <a:rPr lang="en-US" sz="3000" dirty="0" smtClean="0">
                <a:solidFill>
                  <a:schemeClr val="accent5">
                    <a:lumMod val="50000"/>
                  </a:schemeClr>
                </a:solidFill>
              </a:rPr>
              <a:t>Cap (OTC)</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ectangle 10"/>
          <p:cNvSpPr/>
          <p:nvPr/>
        </p:nvSpPr>
        <p:spPr>
          <a:xfrm>
            <a:off x="604684" y="1229129"/>
            <a:ext cx="5371539" cy="1631216"/>
          </a:xfrm>
          <a:prstGeom prst="rect">
            <a:avLst/>
          </a:prstGeom>
        </p:spPr>
        <p:txBody>
          <a:bodyPr wrap="square">
            <a:spAutoFit/>
          </a:bodyPr>
          <a:lstStyle/>
          <a:p>
            <a:pPr marL="457200" indent="-457200">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Calibri" panose="020F0502020204030204" pitchFamily="34" charset="0"/>
              </a:rPr>
              <a:t>Prof X is a 12-month salary faculty member</a:t>
            </a:r>
          </a:p>
          <a:p>
            <a:pPr marL="457200" indent="-457200">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Calibri" panose="020F0502020204030204" pitchFamily="34" charset="0"/>
              </a:rPr>
              <a:t>Prof X’s Salary: </a:t>
            </a:r>
            <a:r>
              <a:rPr lang="en-US" sz="2000" dirty="0" smtClean="0">
                <a:latin typeface="Calibri" panose="020F0502020204030204" pitchFamily="34" charset="0"/>
                <a:cs typeface="Calibri" panose="020F0502020204030204" pitchFamily="34" charset="0"/>
              </a:rPr>
              <a:t>$</a:t>
            </a:r>
            <a:r>
              <a:rPr lang="en-US" sz="2000" dirty="0">
                <a:latin typeface="Calibri" panose="020F0502020204030204" pitchFamily="34" charset="0"/>
                <a:cs typeface="Calibri" panose="020F0502020204030204" pitchFamily="34" charset="0"/>
              </a:rPr>
              <a:t>250,000</a:t>
            </a:r>
          </a:p>
          <a:p>
            <a:pPr marL="457200" indent="-45720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Working 50% on Grant A</a:t>
            </a:r>
          </a:p>
          <a:p>
            <a:pPr marL="457200" indent="-4572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DHHS Cap: </a:t>
            </a:r>
            <a:r>
              <a:rPr lang="en-US" sz="2000" dirty="0">
                <a:latin typeface="Calibri" panose="020F0502020204030204" pitchFamily="34" charset="0"/>
                <a:cs typeface="Calibri" panose="020F0502020204030204" pitchFamily="34" charset="0"/>
              </a:rPr>
              <a:t>$192,300</a:t>
            </a:r>
          </a:p>
          <a:p>
            <a:endParaRPr lang="en-US" sz="2000" b="1" dirty="0">
              <a:latin typeface="Calibri" panose="020F0502020204030204" pitchFamily="34" charset="0"/>
              <a:cs typeface="Calibri" panose="020F0502020204030204" pitchFamily="34" charset="0"/>
            </a:endParaRPr>
          </a:p>
        </p:txBody>
      </p:sp>
      <p:sp>
        <p:nvSpPr>
          <p:cNvPr id="26" name="Rectangle 25"/>
          <p:cNvSpPr/>
          <p:nvPr/>
        </p:nvSpPr>
        <p:spPr>
          <a:xfrm>
            <a:off x="620460" y="3798474"/>
            <a:ext cx="3884104" cy="1323439"/>
          </a:xfrm>
          <a:prstGeom prst="rect">
            <a:avLst/>
          </a:prstGeom>
        </p:spPr>
        <p:txBody>
          <a:bodyPr wrap="square">
            <a:spAutoFit/>
          </a:bodyPr>
          <a:lstStyle/>
          <a:p>
            <a:pPr marL="457200" indent="-457200">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Calibri" panose="020F0502020204030204" pitchFamily="34" charset="0"/>
              </a:rPr>
              <a:t>What is the maximum salary you can charge to Grant A?</a:t>
            </a:r>
          </a:p>
          <a:p>
            <a:pPr marL="457200" indent="-45720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How should effort be presented on the PAR?</a:t>
            </a:r>
            <a:endParaRPr lang="en-US" sz="2000" dirty="0">
              <a:latin typeface="Calibri" panose="020F0502020204030204" pitchFamily="34" charset="0"/>
              <a:cs typeface="Calibri" panose="020F0502020204030204" pitchFamily="34" charset="0"/>
            </a:endParaRPr>
          </a:p>
        </p:txBody>
      </p:sp>
      <p:sp>
        <p:nvSpPr>
          <p:cNvPr id="27" name="Rounded Rectangle 26"/>
          <p:cNvSpPr/>
          <p:nvPr/>
        </p:nvSpPr>
        <p:spPr>
          <a:xfrm>
            <a:off x="4873246" y="2786160"/>
            <a:ext cx="4785291" cy="3052194"/>
          </a:xfrm>
          <a:prstGeom prst="roundRect">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100" dirty="0">
              <a:ln w="76200">
                <a:solidFill>
                  <a:schemeClr val="tx1"/>
                </a:solidFill>
              </a:ln>
            </a:endParaRPr>
          </a:p>
        </p:txBody>
      </p:sp>
      <p:sp>
        <p:nvSpPr>
          <p:cNvPr id="30" name="Rectangle 29"/>
          <p:cNvSpPr/>
          <p:nvPr/>
        </p:nvSpPr>
        <p:spPr>
          <a:xfrm>
            <a:off x="5101210" y="3036903"/>
            <a:ext cx="2497444" cy="338554"/>
          </a:xfrm>
          <a:prstGeom prst="rect">
            <a:avLst/>
          </a:prstGeom>
        </p:spPr>
        <p:txBody>
          <a:bodyPr wrap="squar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Grant A Salary % on PAR</a:t>
            </a:r>
            <a:endParaRPr lang="en-US" sz="1600" b="1" dirty="0"/>
          </a:p>
        </p:txBody>
      </p:sp>
      <p:sp>
        <p:nvSpPr>
          <p:cNvPr id="31" name="TextBox 30"/>
          <p:cNvSpPr txBox="1"/>
          <p:nvPr/>
        </p:nvSpPr>
        <p:spPr>
          <a:xfrm>
            <a:off x="6592385" y="3445885"/>
            <a:ext cx="381836" cy="523220"/>
          </a:xfrm>
          <a:prstGeom prst="rect">
            <a:avLst/>
          </a:prstGeom>
          <a:noFill/>
        </p:spPr>
        <p:txBody>
          <a:bodyPr wrap="none" rtlCol="0">
            <a:spAutoFit/>
          </a:bodyPr>
          <a:lstStyle/>
          <a:p>
            <a:r>
              <a:rPr lang="en-US" sz="2800" b="1" dirty="0" smtClean="0">
                <a:solidFill>
                  <a:schemeClr val="accent1">
                    <a:lumMod val="75000"/>
                  </a:schemeClr>
                </a:solidFill>
              </a:rPr>
              <a:t>÷</a:t>
            </a:r>
            <a:endParaRPr lang="en-US" sz="1100" b="1" dirty="0">
              <a:solidFill>
                <a:schemeClr val="accent1">
                  <a:lumMod val="75000"/>
                </a:schemeClr>
              </a:solidFill>
            </a:endParaRPr>
          </a:p>
        </p:txBody>
      </p:sp>
      <p:sp>
        <p:nvSpPr>
          <p:cNvPr id="33" name="Equal 32"/>
          <p:cNvSpPr/>
          <p:nvPr/>
        </p:nvSpPr>
        <p:spPr>
          <a:xfrm>
            <a:off x="7937712" y="3590787"/>
            <a:ext cx="336454" cy="244365"/>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1"/>
              </a:solidFill>
            </a:endParaRPr>
          </a:p>
        </p:txBody>
      </p:sp>
      <p:sp>
        <p:nvSpPr>
          <p:cNvPr id="35" name="TextBox 34"/>
          <p:cNvSpPr txBox="1"/>
          <p:nvPr/>
        </p:nvSpPr>
        <p:spPr>
          <a:xfrm>
            <a:off x="5640130" y="3519488"/>
            <a:ext cx="833275" cy="415498"/>
          </a:xfrm>
          <a:prstGeom prst="rect">
            <a:avLst/>
          </a:prstGeom>
          <a:solidFill>
            <a:schemeClr val="bg1">
              <a:lumMod val="85000"/>
            </a:schemeClr>
          </a:solidFill>
        </p:spPr>
        <p:txBody>
          <a:bodyPr wrap="square" rtlCol="0">
            <a:spAutoFit/>
          </a:bodyPr>
          <a:lstStyle/>
          <a:p>
            <a:r>
              <a:rPr lang="en-US" sz="1050" dirty="0" smtClean="0"/>
              <a:t>Charged to Grant A</a:t>
            </a:r>
            <a:endParaRPr lang="en-US" sz="1050" dirty="0"/>
          </a:p>
        </p:txBody>
      </p:sp>
      <p:sp>
        <p:nvSpPr>
          <p:cNvPr id="36" name="TextBox 35"/>
          <p:cNvSpPr txBox="1"/>
          <p:nvPr/>
        </p:nvSpPr>
        <p:spPr>
          <a:xfrm>
            <a:off x="7160020" y="3530643"/>
            <a:ext cx="591893" cy="415498"/>
          </a:xfrm>
          <a:prstGeom prst="rect">
            <a:avLst/>
          </a:prstGeom>
          <a:solidFill>
            <a:schemeClr val="bg1">
              <a:lumMod val="85000"/>
            </a:schemeClr>
          </a:solidFill>
        </p:spPr>
        <p:txBody>
          <a:bodyPr wrap="square" rtlCol="0">
            <a:spAutoFit/>
          </a:bodyPr>
          <a:lstStyle/>
          <a:p>
            <a:r>
              <a:rPr lang="en-US" sz="1050" dirty="0" smtClean="0"/>
              <a:t>Total Salary</a:t>
            </a:r>
            <a:endParaRPr lang="en-US" sz="1050" dirty="0"/>
          </a:p>
        </p:txBody>
      </p:sp>
      <p:sp>
        <p:nvSpPr>
          <p:cNvPr id="37" name="TextBox 36"/>
          <p:cNvSpPr txBox="1"/>
          <p:nvPr/>
        </p:nvSpPr>
        <p:spPr>
          <a:xfrm>
            <a:off x="8507406" y="3517710"/>
            <a:ext cx="703670" cy="415498"/>
          </a:xfrm>
          <a:prstGeom prst="rect">
            <a:avLst/>
          </a:prstGeom>
          <a:solidFill>
            <a:schemeClr val="bg1">
              <a:lumMod val="85000"/>
            </a:schemeClr>
          </a:solidFill>
        </p:spPr>
        <p:txBody>
          <a:bodyPr wrap="square" rtlCol="0">
            <a:spAutoFit/>
          </a:bodyPr>
          <a:lstStyle/>
          <a:p>
            <a:r>
              <a:rPr lang="en-US" sz="1050" dirty="0" smtClean="0"/>
              <a:t>% effort on PAR</a:t>
            </a:r>
            <a:endParaRPr lang="en-US" sz="1050" dirty="0"/>
          </a:p>
        </p:txBody>
      </p:sp>
      <p:sp>
        <p:nvSpPr>
          <p:cNvPr id="38" name="Rectangle 37"/>
          <p:cNvSpPr/>
          <p:nvPr/>
        </p:nvSpPr>
        <p:spPr>
          <a:xfrm>
            <a:off x="5196734" y="4312257"/>
            <a:ext cx="2306395" cy="338554"/>
          </a:xfrm>
          <a:prstGeom prst="rect">
            <a:avLst/>
          </a:prstGeom>
        </p:spPr>
        <p:txBody>
          <a:bodyPr wrap="squar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Cost Share on PAR </a:t>
            </a:r>
            <a:endParaRPr lang="en-US" sz="1600" b="1" dirty="0"/>
          </a:p>
        </p:txBody>
      </p:sp>
      <p:sp>
        <p:nvSpPr>
          <p:cNvPr id="40" name="TextBox 39"/>
          <p:cNvSpPr txBox="1"/>
          <p:nvPr/>
        </p:nvSpPr>
        <p:spPr>
          <a:xfrm>
            <a:off x="5695396" y="4820333"/>
            <a:ext cx="722742" cy="415498"/>
          </a:xfrm>
          <a:prstGeom prst="rect">
            <a:avLst/>
          </a:prstGeom>
          <a:solidFill>
            <a:schemeClr val="bg1">
              <a:lumMod val="85000"/>
            </a:schemeClr>
          </a:solidFill>
        </p:spPr>
        <p:txBody>
          <a:bodyPr wrap="square" rtlCol="0">
            <a:spAutoFit/>
          </a:bodyPr>
          <a:lstStyle/>
          <a:p>
            <a:r>
              <a:rPr lang="en-US" sz="1050" dirty="0" smtClean="0"/>
              <a:t>Effort on Grant A</a:t>
            </a:r>
            <a:endParaRPr lang="en-US" sz="1050" dirty="0"/>
          </a:p>
        </p:txBody>
      </p:sp>
      <p:sp>
        <p:nvSpPr>
          <p:cNvPr id="41" name="TextBox 40"/>
          <p:cNvSpPr txBox="1"/>
          <p:nvPr/>
        </p:nvSpPr>
        <p:spPr>
          <a:xfrm>
            <a:off x="6573754" y="4718005"/>
            <a:ext cx="304892" cy="523220"/>
          </a:xfrm>
          <a:prstGeom prst="rect">
            <a:avLst/>
          </a:prstGeom>
          <a:noFill/>
        </p:spPr>
        <p:txBody>
          <a:bodyPr wrap="none" rtlCol="0">
            <a:spAutoFit/>
          </a:bodyPr>
          <a:lstStyle/>
          <a:p>
            <a:r>
              <a:rPr lang="en-US" sz="2800" b="1" dirty="0">
                <a:solidFill>
                  <a:schemeClr val="accent1">
                    <a:lumMod val="75000"/>
                  </a:schemeClr>
                </a:solidFill>
              </a:rPr>
              <a:t>-</a:t>
            </a:r>
            <a:endParaRPr lang="en-US" sz="1100" b="1" dirty="0">
              <a:solidFill>
                <a:schemeClr val="accent1">
                  <a:lumMod val="75000"/>
                </a:schemeClr>
              </a:solidFill>
            </a:endParaRPr>
          </a:p>
        </p:txBody>
      </p:sp>
      <p:sp>
        <p:nvSpPr>
          <p:cNvPr id="43" name="Equal 42"/>
          <p:cNvSpPr/>
          <p:nvPr/>
        </p:nvSpPr>
        <p:spPr>
          <a:xfrm>
            <a:off x="8006284" y="4879529"/>
            <a:ext cx="336454" cy="244365"/>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1"/>
              </a:solidFill>
            </a:endParaRPr>
          </a:p>
        </p:txBody>
      </p:sp>
      <p:sp>
        <p:nvSpPr>
          <p:cNvPr id="45" name="TextBox 44"/>
          <p:cNvSpPr txBox="1"/>
          <p:nvPr/>
        </p:nvSpPr>
        <p:spPr>
          <a:xfrm>
            <a:off x="8537486" y="4793962"/>
            <a:ext cx="639894" cy="415498"/>
          </a:xfrm>
          <a:prstGeom prst="rect">
            <a:avLst/>
          </a:prstGeom>
          <a:solidFill>
            <a:schemeClr val="bg1">
              <a:lumMod val="85000"/>
            </a:schemeClr>
          </a:solidFill>
        </p:spPr>
        <p:txBody>
          <a:bodyPr wrap="square" rtlCol="0">
            <a:spAutoFit/>
          </a:bodyPr>
          <a:lstStyle/>
          <a:p>
            <a:r>
              <a:rPr lang="en-US" sz="1050" dirty="0" smtClean="0"/>
              <a:t>% Cost share</a:t>
            </a:r>
            <a:endParaRPr lang="en-US" sz="1050" dirty="0"/>
          </a:p>
        </p:txBody>
      </p:sp>
      <p:sp>
        <p:nvSpPr>
          <p:cNvPr id="46" name="TextBox 45"/>
          <p:cNvSpPr txBox="1"/>
          <p:nvPr/>
        </p:nvSpPr>
        <p:spPr>
          <a:xfrm>
            <a:off x="7100395" y="4809178"/>
            <a:ext cx="711141" cy="415498"/>
          </a:xfrm>
          <a:prstGeom prst="rect">
            <a:avLst/>
          </a:prstGeom>
          <a:solidFill>
            <a:schemeClr val="bg1">
              <a:lumMod val="85000"/>
            </a:schemeClr>
          </a:solidFill>
        </p:spPr>
        <p:txBody>
          <a:bodyPr wrap="square" rtlCol="0">
            <a:spAutoFit/>
          </a:bodyPr>
          <a:lstStyle/>
          <a:p>
            <a:r>
              <a:rPr lang="en-US" sz="1050" dirty="0" smtClean="0"/>
              <a:t>% effort on PAR</a:t>
            </a:r>
            <a:endParaRPr lang="en-US" sz="1050" dirty="0"/>
          </a:p>
        </p:txBody>
      </p:sp>
      <p:pic>
        <p:nvPicPr>
          <p:cNvPr id="22" name="Picture 21"/>
          <p:cNvPicPr>
            <a:picLocks noChangeAspect="1"/>
          </p:cNvPicPr>
          <p:nvPr/>
        </p:nvPicPr>
        <p:blipFill>
          <a:blip r:embed="rId3"/>
          <a:stretch>
            <a:fillRect/>
          </a:stretch>
        </p:blipFill>
        <p:spPr>
          <a:xfrm>
            <a:off x="4780930" y="1790214"/>
            <a:ext cx="5635447" cy="70536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255317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44</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OTC EXAMPLE – </a:t>
            </a:r>
            <a:r>
              <a:rPr lang="en-US" sz="3000" dirty="0" smtClean="0">
                <a:solidFill>
                  <a:srgbClr val="FF0000"/>
                </a:solidFill>
              </a:rPr>
              <a:t>ANSWER</a:t>
            </a:r>
            <a:r>
              <a:rPr lang="en-US" sz="3000" dirty="0" smtClean="0">
                <a:solidFill>
                  <a:schemeClr val="accent5">
                    <a:lumMod val="50000"/>
                  </a:schemeClr>
                </a:solidFill>
              </a:rPr>
              <a:t> 1</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grpSp>
        <p:nvGrpSpPr>
          <p:cNvPr id="2" name="Group 1"/>
          <p:cNvGrpSpPr/>
          <p:nvPr/>
        </p:nvGrpSpPr>
        <p:grpSpPr>
          <a:xfrm>
            <a:off x="2202614" y="1069543"/>
            <a:ext cx="4949328" cy="2010835"/>
            <a:chOff x="238637" y="1110063"/>
            <a:chExt cx="5331273" cy="2428250"/>
          </a:xfrm>
        </p:grpSpPr>
        <p:sp>
          <p:nvSpPr>
            <p:cNvPr id="47" name="Rounded Rectangle 46"/>
            <p:cNvSpPr/>
            <p:nvPr/>
          </p:nvSpPr>
          <p:spPr>
            <a:xfrm>
              <a:off x="238637" y="1110063"/>
              <a:ext cx="5331273" cy="2428250"/>
            </a:xfrm>
            <a:prstGeom prst="roundRect">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200" dirty="0">
                <a:ln w="76200">
                  <a:solidFill>
                    <a:schemeClr val="tx1"/>
                  </a:solidFill>
                </a:ln>
              </a:endParaRPr>
            </a:p>
          </p:txBody>
        </p:sp>
        <p:sp>
          <p:nvSpPr>
            <p:cNvPr id="48" name="TextBox 47"/>
            <p:cNvSpPr txBox="1"/>
            <p:nvPr/>
          </p:nvSpPr>
          <p:spPr>
            <a:xfrm>
              <a:off x="3388603" y="1402057"/>
              <a:ext cx="2037862" cy="706164"/>
            </a:xfrm>
            <a:prstGeom prst="rect">
              <a:avLst/>
            </a:prstGeom>
            <a:noFill/>
          </p:spPr>
          <p:txBody>
            <a:bodyPr wrap="none" rtlCol="0">
              <a:spAutoFit/>
            </a:bodyPr>
            <a:lstStyle/>
            <a:p>
              <a:r>
                <a:rPr lang="en-US" sz="3200" b="1" dirty="0" smtClean="0"/>
                <a:t>$192,300</a:t>
              </a:r>
              <a:endParaRPr lang="en-US" sz="3200" b="1" dirty="0"/>
            </a:p>
          </p:txBody>
        </p:sp>
        <p:sp>
          <p:nvSpPr>
            <p:cNvPr id="49" name="Equal 48"/>
            <p:cNvSpPr/>
            <p:nvPr/>
          </p:nvSpPr>
          <p:spPr>
            <a:xfrm>
              <a:off x="2886676" y="1504269"/>
              <a:ext cx="521811" cy="443149"/>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50" name="Rectangle 49"/>
            <p:cNvSpPr/>
            <p:nvPr/>
          </p:nvSpPr>
          <p:spPr>
            <a:xfrm>
              <a:off x="500960" y="1317586"/>
              <a:ext cx="2561435" cy="854831"/>
            </a:xfrm>
            <a:prstGeom prst="rect">
              <a:avLst/>
            </a:prstGeom>
          </p:spPr>
          <p:txBody>
            <a:bodyPr wrap="square">
              <a:spAutoFit/>
            </a:bodyPr>
            <a:lstStyle/>
            <a:p>
              <a:r>
                <a:rPr lang="en-US" sz="4000" b="1" dirty="0" smtClean="0">
                  <a:latin typeface="Calibri" panose="020F0502020204030204" pitchFamily="34" charset="0"/>
                  <a:ea typeface="Calibri" panose="020F0502020204030204" pitchFamily="34" charset="0"/>
                  <a:cs typeface="Times New Roman" panose="02020603050405020304" pitchFamily="18" charset="0"/>
                </a:rPr>
                <a:t>DHHS Cap</a:t>
              </a:r>
              <a:endParaRPr lang="en-US" sz="4000" b="1" dirty="0"/>
            </a:p>
          </p:txBody>
        </p:sp>
        <p:sp>
          <p:nvSpPr>
            <p:cNvPr id="51" name="Multiply 50"/>
            <p:cNvSpPr/>
            <p:nvPr/>
          </p:nvSpPr>
          <p:spPr>
            <a:xfrm>
              <a:off x="3408487" y="2125856"/>
              <a:ext cx="453547" cy="396667"/>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2" name="TextBox 51"/>
            <p:cNvSpPr txBox="1"/>
            <p:nvPr/>
          </p:nvSpPr>
          <p:spPr>
            <a:xfrm>
              <a:off x="4167927" y="2001023"/>
              <a:ext cx="1082991" cy="706164"/>
            </a:xfrm>
            <a:prstGeom prst="rect">
              <a:avLst/>
            </a:prstGeom>
            <a:noFill/>
          </p:spPr>
          <p:txBody>
            <a:bodyPr wrap="none" rtlCol="0">
              <a:spAutoFit/>
            </a:bodyPr>
            <a:lstStyle/>
            <a:p>
              <a:r>
                <a:rPr lang="en-US" sz="3200" b="1" dirty="0" smtClean="0"/>
                <a:t>50%</a:t>
              </a:r>
              <a:endParaRPr lang="en-US" sz="3200" b="1" dirty="0"/>
            </a:p>
          </p:txBody>
        </p:sp>
        <p:cxnSp>
          <p:nvCxnSpPr>
            <p:cNvPr id="53" name="Straight Connector 52"/>
            <p:cNvCxnSpPr/>
            <p:nvPr/>
          </p:nvCxnSpPr>
          <p:spPr>
            <a:xfrm>
              <a:off x="3519522" y="2647354"/>
              <a:ext cx="171704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3534123" y="2689225"/>
              <a:ext cx="1792669" cy="706164"/>
            </a:xfrm>
            <a:prstGeom prst="rect">
              <a:avLst/>
            </a:prstGeom>
            <a:noFill/>
          </p:spPr>
          <p:txBody>
            <a:bodyPr wrap="none" rtlCol="0">
              <a:spAutoFit/>
            </a:bodyPr>
            <a:lstStyle/>
            <a:p>
              <a:r>
                <a:rPr lang="en-US" sz="3200" b="1" dirty="0" smtClean="0">
                  <a:solidFill>
                    <a:srgbClr val="FF0000"/>
                  </a:solidFill>
                </a:rPr>
                <a:t>$96,150</a:t>
              </a:r>
              <a:endParaRPr lang="en-US" sz="3200" b="1" dirty="0">
                <a:solidFill>
                  <a:srgbClr val="FF0000"/>
                </a:solidFill>
              </a:endParaRPr>
            </a:p>
          </p:txBody>
        </p:sp>
        <p:sp>
          <p:nvSpPr>
            <p:cNvPr id="55" name="Rectangle 54"/>
            <p:cNvSpPr/>
            <p:nvPr/>
          </p:nvSpPr>
          <p:spPr>
            <a:xfrm>
              <a:off x="1195366" y="2587253"/>
              <a:ext cx="2019640" cy="780498"/>
            </a:xfrm>
            <a:prstGeom prst="rect">
              <a:avLst/>
            </a:prstGeom>
          </p:spPr>
          <p:txBody>
            <a:bodyPr wrap="square">
              <a:spAutoFit/>
            </a:bodyPr>
            <a:lstStyle/>
            <a:p>
              <a:r>
                <a:rPr lang="en-US" sz="1800" b="1" u="sng" dirty="0" smtClean="0">
                  <a:latin typeface="Calibri" panose="020F0502020204030204" pitchFamily="34" charset="0"/>
                  <a:ea typeface="Calibri" panose="020F0502020204030204" pitchFamily="34" charset="0"/>
                  <a:cs typeface="Times New Roman" panose="02020603050405020304" pitchFamily="18" charset="0"/>
                </a:rPr>
                <a:t>Max you can charge to Grant</a:t>
              </a:r>
              <a:endParaRPr lang="en-US" sz="1800" b="1" u="sng" dirty="0"/>
            </a:p>
          </p:txBody>
        </p:sp>
        <p:sp>
          <p:nvSpPr>
            <p:cNvPr id="56" name="Right Arrow 55"/>
            <p:cNvSpPr/>
            <p:nvPr/>
          </p:nvSpPr>
          <p:spPr>
            <a:xfrm>
              <a:off x="3193726" y="2941196"/>
              <a:ext cx="275721" cy="18029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57" name="Rounded Rectangle 56"/>
          <p:cNvSpPr/>
          <p:nvPr/>
        </p:nvSpPr>
        <p:spPr>
          <a:xfrm>
            <a:off x="2120371" y="3272756"/>
            <a:ext cx="6845269" cy="2767497"/>
          </a:xfrm>
          <a:prstGeom prst="roundRect">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ln w="76200">
                <a:solidFill>
                  <a:schemeClr val="tx1"/>
                </a:solidFill>
              </a:ln>
            </a:endParaRPr>
          </a:p>
        </p:txBody>
      </p:sp>
      <p:sp>
        <p:nvSpPr>
          <p:cNvPr id="58" name="TextBox 57"/>
          <p:cNvSpPr txBox="1"/>
          <p:nvPr/>
        </p:nvSpPr>
        <p:spPr>
          <a:xfrm>
            <a:off x="3904436" y="3620701"/>
            <a:ext cx="1851789" cy="646331"/>
          </a:xfrm>
          <a:prstGeom prst="rect">
            <a:avLst/>
          </a:prstGeom>
          <a:noFill/>
        </p:spPr>
        <p:txBody>
          <a:bodyPr wrap="none" rtlCol="0">
            <a:spAutoFit/>
          </a:bodyPr>
          <a:lstStyle/>
          <a:p>
            <a:r>
              <a:rPr lang="en-US" sz="3600" b="1" dirty="0" smtClean="0"/>
              <a:t>$96,150</a:t>
            </a:r>
            <a:endParaRPr lang="en-US" sz="3600" b="1" dirty="0"/>
          </a:p>
        </p:txBody>
      </p:sp>
      <p:sp>
        <p:nvSpPr>
          <p:cNvPr id="59" name="Rectangle 58"/>
          <p:cNvSpPr/>
          <p:nvPr/>
        </p:nvSpPr>
        <p:spPr>
          <a:xfrm>
            <a:off x="2218001" y="3703695"/>
            <a:ext cx="1791057" cy="707886"/>
          </a:xfrm>
          <a:prstGeom prst="rect">
            <a:avLst/>
          </a:prstGeom>
        </p:spPr>
        <p:txBody>
          <a:bodyPr wrap="square">
            <a:spAutoFit/>
          </a:bodyPr>
          <a:lstStyle/>
          <a:p>
            <a:r>
              <a:rPr lang="en-US" sz="2000" b="1" dirty="0" smtClean="0">
                <a:latin typeface="Calibri" panose="020F0502020204030204" pitchFamily="34" charset="0"/>
                <a:ea typeface="Calibri" panose="020F0502020204030204" pitchFamily="34" charset="0"/>
                <a:cs typeface="Times New Roman" panose="02020603050405020304" pitchFamily="18" charset="0"/>
              </a:rPr>
              <a:t>Grant A Salary % on PAR</a:t>
            </a:r>
            <a:endParaRPr lang="en-US" sz="2000" b="1" dirty="0"/>
          </a:p>
        </p:txBody>
      </p:sp>
      <p:sp>
        <p:nvSpPr>
          <p:cNvPr id="60" name="TextBox 59"/>
          <p:cNvSpPr txBox="1"/>
          <p:nvPr/>
        </p:nvSpPr>
        <p:spPr>
          <a:xfrm>
            <a:off x="5611955" y="3597737"/>
            <a:ext cx="413896" cy="646331"/>
          </a:xfrm>
          <a:prstGeom prst="rect">
            <a:avLst/>
          </a:prstGeom>
          <a:noFill/>
        </p:spPr>
        <p:txBody>
          <a:bodyPr wrap="none" rtlCol="0">
            <a:spAutoFit/>
          </a:bodyPr>
          <a:lstStyle/>
          <a:p>
            <a:r>
              <a:rPr lang="en-US" sz="3600" b="1" dirty="0" smtClean="0">
                <a:solidFill>
                  <a:schemeClr val="accent1">
                    <a:lumMod val="75000"/>
                  </a:schemeClr>
                </a:solidFill>
              </a:rPr>
              <a:t>÷</a:t>
            </a:r>
            <a:endParaRPr lang="en-US" b="1" dirty="0">
              <a:solidFill>
                <a:schemeClr val="accent1">
                  <a:lumMod val="75000"/>
                </a:schemeClr>
              </a:solidFill>
            </a:endParaRPr>
          </a:p>
        </p:txBody>
      </p:sp>
      <p:sp>
        <p:nvSpPr>
          <p:cNvPr id="61" name="TextBox 60"/>
          <p:cNvSpPr txBox="1"/>
          <p:nvPr/>
        </p:nvSpPr>
        <p:spPr>
          <a:xfrm>
            <a:off x="5948365" y="3597737"/>
            <a:ext cx="1342034" cy="646331"/>
          </a:xfrm>
          <a:prstGeom prst="rect">
            <a:avLst/>
          </a:prstGeom>
          <a:noFill/>
        </p:spPr>
        <p:txBody>
          <a:bodyPr wrap="none" rtlCol="0">
            <a:spAutoFit/>
          </a:bodyPr>
          <a:lstStyle/>
          <a:p>
            <a:r>
              <a:rPr lang="en-US" sz="3600" b="1" dirty="0" smtClean="0"/>
              <a:t>$250k</a:t>
            </a:r>
            <a:endParaRPr lang="en-US" sz="3600" b="1" dirty="0"/>
          </a:p>
        </p:txBody>
      </p:sp>
      <p:sp>
        <p:nvSpPr>
          <p:cNvPr id="62" name="Equal 61"/>
          <p:cNvSpPr/>
          <p:nvPr/>
        </p:nvSpPr>
        <p:spPr>
          <a:xfrm>
            <a:off x="7403532" y="3846721"/>
            <a:ext cx="336454" cy="244365"/>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 name="TextBox 62"/>
          <p:cNvSpPr txBox="1"/>
          <p:nvPr/>
        </p:nvSpPr>
        <p:spPr>
          <a:xfrm>
            <a:off x="7766393" y="3628514"/>
            <a:ext cx="1107996" cy="646331"/>
          </a:xfrm>
          <a:prstGeom prst="rect">
            <a:avLst/>
          </a:prstGeom>
          <a:noFill/>
        </p:spPr>
        <p:txBody>
          <a:bodyPr wrap="none" rtlCol="0">
            <a:spAutoFit/>
          </a:bodyPr>
          <a:lstStyle/>
          <a:p>
            <a:r>
              <a:rPr lang="en-US" sz="3600" b="1" dirty="0" smtClean="0">
                <a:solidFill>
                  <a:srgbClr val="FF0000"/>
                </a:solidFill>
              </a:rPr>
              <a:t>38%</a:t>
            </a:r>
            <a:endParaRPr lang="en-US" sz="3600" b="1" dirty="0">
              <a:solidFill>
                <a:srgbClr val="FF0000"/>
              </a:solidFill>
            </a:endParaRPr>
          </a:p>
        </p:txBody>
      </p:sp>
      <p:sp>
        <p:nvSpPr>
          <p:cNvPr id="64" name="TextBox 63"/>
          <p:cNvSpPr txBox="1"/>
          <p:nvPr/>
        </p:nvSpPr>
        <p:spPr>
          <a:xfrm>
            <a:off x="4153748" y="4244067"/>
            <a:ext cx="1541745" cy="276999"/>
          </a:xfrm>
          <a:prstGeom prst="rect">
            <a:avLst/>
          </a:prstGeom>
          <a:solidFill>
            <a:schemeClr val="bg1">
              <a:lumMod val="85000"/>
            </a:schemeClr>
          </a:solidFill>
        </p:spPr>
        <p:txBody>
          <a:bodyPr wrap="square" rtlCol="0">
            <a:spAutoFit/>
          </a:bodyPr>
          <a:lstStyle/>
          <a:p>
            <a:r>
              <a:rPr lang="en-US" sz="1200" dirty="0" smtClean="0"/>
              <a:t>Charged to Grant A</a:t>
            </a:r>
            <a:endParaRPr lang="en-US" sz="1200" dirty="0"/>
          </a:p>
        </p:txBody>
      </p:sp>
      <p:sp>
        <p:nvSpPr>
          <p:cNvPr id="65" name="TextBox 64"/>
          <p:cNvSpPr txBox="1"/>
          <p:nvPr/>
        </p:nvSpPr>
        <p:spPr>
          <a:xfrm>
            <a:off x="6183736" y="4244066"/>
            <a:ext cx="1073310" cy="276999"/>
          </a:xfrm>
          <a:prstGeom prst="rect">
            <a:avLst/>
          </a:prstGeom>
          <a:solidFill>
            <a:schemeClr val="bg1">
              <a:lumMod val="85000"/>
            </a:schemeClr>
          </a:solidFill>
        </p:spPr>
        <p:txBody>
          <a:bodyPr wrap="square" rtlCol="0">
            <a:spAutoFit/>
          </a:bodyPr>
          <a:lstStyle/>
          <a:p>
            <a:r>
              <a:rPr lang="en-US" sz="1200" dirty="0" smtClean="0"/>
              <a:t>Total Salary</a:t>
            </a:r>
            <a:endParaRPr lang="en-US" sz="1200" dirty="0"/>
          </a:p>
        </p:txBody>
      </p:sp>
      <p:sp>
        <p:nvSpPr>
          <p:cNvPr id="66" name="TextBox 65"/>
          <p:cNvSpPr txBox="1"/>
          <p:nvPr/>
        </p:nvSpPr>
        <p:spPr>
          <a:xfrm>
            <a:off x="7589019" y="4244066"/>
            <a:ext cx="1284930" cy="276999"/>
          </a:xfrm>
          <a:prstGeom prst="rect">
            <a:avLst/>
          </a:prstGeom>
          <a:solidFill>
            <a:schemeClr val="bg1">
              <a:lumMod val="85000"/>
            </a:schemeClr>
          </a:solidFill>
        </p:spPr>
        <p:txBody>
          <a:bodyPr wrap="square" rtlCol="0">
            <a:spAutoFit/>
          </a:bodyPr>
          <a:lstStyle/>
          <a:p>
            <a:r>
              <a:rPr lang="en-US" sz="1200" dirty="0" smtClean="0"/>
              <a:t>% effort on PAR</a:t>
            </a:r>
            <a:endParaRPr lang="en-US" sz="1200" dirty="0"/>
          </a:p>
        </p:txBody>
      </p:sp>
      <p:sp>
        <p:nvSpPr>
          <p:cNvPr id="67" name="Rectangle 66"/>
          <p:cNvSpPr/>
          <p:nvPr/>
        </p:nvSpPr>
        <p:spPr>
          <a:xfrm>
            <a:off x="2326806" y="5029584"/>
            <a:ext cx="1645465" cy="707886"/>
          </a:xfrm>
          <a:prstGeom prst="rect">
            <a:avLst/>
          </a:prstGeom>
        </p:spPr>
        <p:txBody>
          <a:bodyPr wrap="square">
            <a:spAutoFit/>
          </a:bodyPr>
          <a:lstStyle/>
          <a:p>
            <a:r>
              <a:rPr lang="en-US" sz="2000" b="1" dirty="0" smtClean="0">
                <a:latin typeface="Calibri" panose="020F0502020204030204" pitchFamily="34" charset="0"/>
                <a:ea typeface="Calibri" panose="020F0502020204030204" pitchFamily="34" charset="0"/>
                <a:cs typeface="Times New Roman" panose="02020603050405020304" pitchFamily="18" charset="0"/>
              </a:rPr>
              <a:t>Cost Share on PAR </a:t>
            </a:r>
            <a:endParaRPr lang="en-US" sz="2000" b="1" dirty="0"/>
          </a:p>
        </p:txBody>
      </p:sp>
      <p:sp>
        <p:nvSpPr>
          <p:cNvPr id="68" name="TextBox 67"/>
          <p:cNvSpPr txBox="1"/>
          <p:nvPr/>
        </p:nvSpPr>
        <p:spPr>
          <a:xfrm>
            <a:off x="4233402" y="5017960"/>
            <a:ext cx="989373" cy="646331"/>
          </a:xfrm>
          <a:prstGeom prst="rect">
            <a:avLst/>
          </a:prstGeom>
          <a:noFill/>
        </p:spPr>
        <p:txBody>
          <a:bodyPr wrap="none" rtlCol="0">
            <a:spAutoFit/>
          </a:bodyPr>
          <a:lstStyle/>
          <a:p>
            <a:r>
              <a:rPr lang="en-US" sz="3600" b="1" dirty="0" smtClean="0"/>
              <a:t>50%</a:t>
            </a:r>
            <a:endParaRPr lang="en-US" sz="3600" b="1" dirty="0"/>
          </a:p>
        </p:txBody>
      </p:sp>
      <p:sp>
        <p:nvSpPr>
          <p:cNvPr id="69" name="TextBox 68"/>
          <p:cNvSpPr txBox="1"/>
          <p:nvPr/>
        </p:nvSpPr>
        <p:spPr>
          <a:xfrm>
            <a:off x="4153748" y="5562704"/>
            <a:ext cx="1389258" cy="276999"/>
          </a:xfrm>
          <a:prstGeom prst="rect">
            <a:avLst/>
          </a:prstGeom>
          <a:solidFill>
            <a:schemeClr val="bg1">
              <a:lumMod val="85000"/>
            </a:schemeClr>
          </a:solidFill>
        </p:spPr>
        <p:txBody>
          <a:bodyPr wrap="square" rtlCol="0">
            <a:spAutoFit/>
          </a:bodyPr>
          <a:lstStyle/>
          <a:p>
            <a:r>
              <a:rPr lang="en-US" sz="1200" dirty="0" smtClean="0"/>
              <a:t>Effort on Grant A</a:t>
            </a:r>
            <a:endParaRPr lang="en-US" sz="1200" dirty="0"/>
          </a:p>
        </p:txBody>
      </p:sp>
      <p:sp>
        <p:nvSpPr>
          <p:cNvPr id="70" name="TextBox 69"/>
          <p:cNvSpPr txBox="1"/>
          <p:nvPr/>
        </p:nvSpPr>
        <p:spPr>
          <a:xfrm>
            <a:off x="5598080" y="4995507"/>
            <a:ext cx="325730" cy="646331"/>
          </a:xfrm>
          <a:prstGeom prst="rect">
            <a:avLst/>
          </a:prstGeom>
          <a:noFill/>
        </p:spPr>
        <p:txBody>
          <a:bodyPr wrap="none" rtlCol="0">
            <a:spAutoFit/>
          </a:bodyPr>
          <a:lstStyle/>
          <a:p>
            <a:r>
              <a:rPr lang="en-US" sz="3600" b="1" dirty="0">
                <a:solidFill>
                  <a:schemeClr val="accent1">
                    <a:lumMod val="75000"/>
                  </a:schemeClr>
                </a:solidFill>
              </a:rPr>
              <a:t>-</a:t>
            </a:r>
            <a:endParaRPr lang="en-US" b="1" dirty="0">
              <a:solidFill>
                <a:schemeClr val="accent1">
                  <a:lumMod val="75000"/>
                </a:schemeClr>
              </a:solidFill>
            </a:endParaRPr>
          </a:p>
        </p:txBody>
      </p:sp>
      <p:sp>
        <p:nvSpPr>
          <p:cNvPr id="71" name="TextBox 70"/>
          <p:cNvSpPr txBox="1"/>
          <p:nvPr/>
        </p:nvSpPr>
        <p:spPr>
          <a:xfrm>
            <a:off x="6109788" y="5017959"/>
            <a:ext cx="1107996" cy="646331"/>
          </a:xfrm>
          <a:prstGeom prst="rect">
            <a:avLst/>
          </a:prstGeom>
          <a:noFill/>
        </p:spPr>
        <p:txBody>
          <a:bodyPr wrap="none" rtlCol="0">
            <a:spAutoFit/>
          </a:bodyPr>
          <a:lstStyle/>
          <a:p>
            <a:r>
              <a:rPr lang="en-US" sz="3600" b="1" dirty="0" smtClean="0"/>
              <a:t>38%</a:t>
            </a:r>
            <a:endParaRPr lang="en-US" sz="3600" b="1" dirty="0"/>
          </a:p>
        </p:txBody>
      </p:sp>
      <p:sp>
        <p:nvSpPr>
          <p:cNvPr id="72" name="Equal 71"/>
          <p:cNvSpPr/>
          <p:nvPr/>
        </p:nvSpPr>
        <p:spPr>
          <a:xfrm>
            <a:off x="7223995" y="5223733"/>
            <a:ext cx="336454" cy="244365"/>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TextBox 72"/>
          <p:cNvSpPr txBox="1"/>
          <p:nvPr/>
        </p:nvSpPr>
        <p:spPr>
          <a:xfrm>
            <a:off x="7531766" y="5007381"/>
            <a:ext cx="1107996" cy="646331"/>
          </a:xfrm>
          <a:prstGeom prst="rect">
            <a:avLst/>
          </a:prstGeom>
          <a:noFill/>
        </p:spPr>
        <p:txBody>
          <a:bodyPr wrap="none" rtlCol="0">
            <a:spAutoFit/>
          </a:bodyPr>
          <a:lstStyle/>
          <a:p>
            <a:r>
              <a:rPr lang="en-US" sz="3600" b="1" dirty="0" smtClean="0">
                <a:solidFill>
                  <a:srgbClr val="FF0000"/>
                </a:solidFill>
              </a:rPr>
              <a:t>12%</a:t>
            </a:r>
            <a:endParaRPr lang="en-US" sz="3600" b="1" dirty="0">
              <a:solidFill>
                <a:srgbClr val="FF0000"/>
              </a:solidFill>
            </a:endParaRPr>
          </a:p>
        </p:txBody>
      </p:sp>
      <p:sp>
        <p:nvSpPr>
          <p:cNvPr id="74" name="TextBox 73"/>
          <p:cNvSpPr txBox="1"/>
          <p:nvPr/>
        </p:nvSpPr>
        <p:spPr>
          <a:xfrm>
            <a:off x="7583321" y="5561309"/>
            <a:ext cx="951155" cy="276999"/>
          </a:xfrm>
          <a:prstGeom prst="rect">
            <a:avLst/>
          </a:prstGeom>
          <a:solidFill>
            <a:schemeClr val="bg1">
              <a:lumMod val="85000"/>
            </a:schemeClr>
          </a:solidFill>
        </p:spPr>
        <p:txBody>
          <a:bodyPr wrap="square" rtlCol="0">
            <a:spAutoFit/>
          </a:bodyPr>
          <a:lstStyle/>
          <a:p>
            <a:r>
              <a:rPr lang="en-US" sz="1200" dirty="0" smtClean="0"/>
              <a:t>Cost share</a:t>
            </a:r>
            <a:endParaRPr lang="en-US" sz="1200" dirty="0"/>
          </a:p>
        </p:txBody>
      </p:sp>
      <p:sp>
        <p:nvSpPr>
          <p:cNvPr id="75" name="TextBox 74"/>
          <p:cNvSpPr txBox="1"/>
          <p:nvPr/>
        </p:nvSpPr>
        <p:spPr>
          <a:xfrm>
            <a:off x="5923811" y="5561309"/>
            <a:ext cx="1339278" cy="276999"/>
          </a:xfrm>
          <a:prstGeom prst="rect">
            <a:avLst/>
          </a:prstGeom>
          <a:solidFill>
            <a:schemeClr val="bg1">
              <a:lumMod val="85000"/>
            </a:schemeClr>
          </a:solidFill>
        </p:spPr>
        <p:txBody>
          <a:bodyPr wrap="square" rtlCol="0">
            <a:spAutoFit/>
          </a:bodyPr>
          <a:lstStyle/>
          <a:p>
            <a:r>
              <a:rPr lang="en-US" sz="1200" dirty="0" smtClean="0"/>
              <a:t>% effort on PAR</a:t>
            </a:r>
            <a:endParaRPr lang="en-US" sz="1200" dirty="0"/>
          </a:p>
        </p:txBody>
      </p:sp>
    </p:spTree>
    <p:extLst>
      <p:ext uri="{BB962C8B-B14F-4D97-AF65-F5344CB8AC3E}">
        <p14:creationId xmlns:p14="http://schemas.microsoft.com/office/powerpoint/2010/main" val="3292852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45</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OTC EXAMPLE – </a:t>
            </a:r>
            <a:r>
              <a:rPr lang="en-US" sz="3000" dirty="0" smtClean="0">
                <a:solidFill>
                  <a:srgbClr val="FF0000"/>
                </a:solidFill>
              </a:rPr>
              <a:t>ANSWER</a:t>
            </a:r>
            <a:r>
              <a:rPr lang="en-US" sz="3000" dirty="0" smtClean="0">
                <a:solidFill>
                  <a:schemeClr val="accent5">
                    <a:lumMod val="50000"/>
                  </a:schemeClr>
                </a:solidFill>
              </a:rPr>
              <a:t> 2 </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36" name="Rectangle 35"/>
          <p:cNvSpPr/>
          <p:nvPr/>
        </p:nvSpPr>
        <p:spPr>
          <a:xfrm>
            <a:off x="1937373" y="3255725"/>
            <a:ext cx="2457849" cy="322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p:nvPicPr>
        <p:blipFill>
          <a:blip r:embed="rId3"/>
          <a:stretch>
            <a:fillRect/>
          </a:stretch>
        </p:blipFill>
        <p:spPr>
          <a:xfrm>
            <a:off x="1883644" y="1950988"/>
            <a:ext cx="7086600" cy="3371850"/>
          </a:xfrm>
          <a:prstGeom prst="rect">
            <a:avLst/>
          </a:prstGeom>
          <a:ln>
            <a:solidFill>
              <a:schemeClr val="tx1"/>
            </a:solidFill>
          </a:ln>
        </p:spPr>
      </p:pic>
      <p:sp>
        <p:nvSpPr>
          <p:cNvPr id="38" name="TextBox 37"/>
          <p:cNvSpPr txBox="1"/>
          <p:nvPr/>
        </p:nvSpPr>
        <p:spPr>
          <a:xfrm>
            <a:off x="7469295" y="3330964"/>
            <a:ext cx="548885" cy="276999"/>
          </a:xfrm>
          <a:prstGeom prst="rect">
            <a:avLst/>
          </a:prstGeom>
          <a:solidFill>
            <a:schemeClr val="bg1"/>
          </a:solidFill>
        </p:spPr>
        <p:txBody>
          <a:bodyPr wrap="square" rtlCol="0">
            <a:spAutoFit/>
          </a:bodyPr>
          <a:lstStyle/>
          <a:p>
            <a:r>
              <a:rPr lang="en-US" sz="1200" b="1" dirty="0" smtClean="0"/>
              <a:t>38%</a:t>
            </a:r>
            <a:endParaRPr lang="en-US" sz="1200" b="1" dirty="0"/>
          </a:p>
        </p:txBody>
      </p:sp>
      <p:sp>
        <p:nvSpPr>
          <p:cNvPr id="39" name="TextBox 38"/>
          <p:cNvSpPr txBox="1"/>
          <p:nvPr/>
        </p:nvSpPr>
        <p:spPr>
          <a:xfrm>
            <a:off x="7469295" y="2447947"/>
            <a:ext cx="555789" cy="276999"/>
          </a:xfrm>
          <a:prstGeom prst="rect">
            <a:avLst/>
          </a:prstGeom>
          <a:solidFill>
            <a:schemeClr val="bg1"/>
          </a:solidFill>
        </p:spPr>
        <p:txBody>
          <a:bodyPr wrap="square" rtlCol="0">
            <a:spAutoFit/>
          </a:bodyPr>
          <a:lstStyle/>
          <a:p>
            <a:r>
              <a:rPr lang="en-US" sz="1200" b="1" dirty="0" smtClean="0">
                <a:solidFill>
                  <a:schemeClr val="tx1">
                    <a:lumMod val="50000"/>
                    <a:lumOff val="50000"/>
                  </a:schemeClr>
                </a:solidFill>
              </a:rPr>
              <a:t>63%</a:t>
            </a:r>
            <a:endParaRPr lang="en-US" sz="1200" b="1" dirty="0">
              <a:solidFill>
                <a:schemeClr val="tx1">
                  <a:lumMod val="50000"/>
                  <a:lumOff val="50000"/>
                </a:schemeClr>
              </a:solidFill>
            </a:endParaRPr>
          </a:p>
        </p:txBody>
      </p:sp>
      <p:sp>
        <p:nvSpPr>
          <p:cNvPr id="40" name="Rectangle 39"/>
          <p:cNvSpPr/>
          <p:nvPr/>
        </p:nvSpPr>
        <p:spPr>
          <a:xfrm>
            <a:off x="8169910" y="3270540"/>
            <a:ext cx="705067" cy="438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solidFill>
                  <a:schemeClr val="tx1"/>
                </a:solidFill>
              </a:rPr>
              <a:t>38%</a:t>
            </a:r>
            <a:endParaRPr lang="en-US" sz="1200" b="1" dirty="0">
              <a:solidFill>
                <a:schemeClr val="tx1"/>
              </a:solidFill>
            </a:endParaRPr>
          </a:p>
        </p:txBody>
      </p:sp>
      <p:sp>
        <p:nvSpPr>
          <p:cNvPr id="41" name="TextBox 40"/>
          <p:cNvSpPr txBox="1"/>
          <p:nvPr/>
        </p:nvSpPr>
        <p:spPr>
          <a:xfrm>
            <a:off x="8145131" y="2449422"/>
            <a:ext cx="705067" cy="276999"/>
          </a:xfrm>
          <a:prstGeom prst="rect">
            <a:avLst/>
          </a:prstGeom>
          <a:solidFill>
            <a:schemeClr val="bg1"/>
          </a:solidFill>
        </p:spPr>
        <p:txBody>
          <a:bodyPr wrap="square" rtlCol="0">
            <a:spAutoFit/>
          </a:bodyPr>
          <a:lstStyle/>
          <a:p>
            <a:r>
              <a:rPr lang="en-US" sz="1200" b="1" dirty="0" smtClean="0">
                <a:solidFill>
                  <a:schemeClr val="tx1">
                    <a:lumMod val="50000"/>
                    <a:lumOff val="50000"/>
                  </a:schemeClr>
                </a:solidFill>
              </a:rPr>
              <a:t>50%</a:t>
            </a:r>
            <a:endParaRPr lang="en-US" sz="1200" b="1" dirty="0">
              <a:solidFill>
                <a:schemeClr val="tx1">
                  <a:lumMod val="50000"/>
                  <a:lumOff val="50000"/>
                </a:schemeClr>
              </a:solidFill>
            </a:endParaRPr>
          </a:p>
        </p:txBody>
      </p:sp>
      <p:sp>
        <p:nvSpPr>
          <p:cNvPr id="42" name="TextBox 41"/>
          <p:cNvSpPr txBox="1"/>
          <p:nvPr/>
        </p:nvSpPr>
        <p:spPr>
          <a:xfrm>
            <a:off x="8169910" y="4943507"/>
            <a:ext cx="705067" cy="276999"/>
          </a:xfrm>
          <a:prstGeom prst="rect">
            <a:avLst/>
          </a:prstGeom>
          <a:solidFill>
            <a:schemeClr val="bg1"/>
          </a:solidFill>
        </p:spPr>
        <p:txBody>
          <a:bodyPr wrap="square" rtlCol="0">
            <a:spAutoFit/>
          </a:bodyPr>
          <a:lstStyle/>
          <a:p>
            <a:r>
              <a:rPr lang="en-US" sz="1200" b="1" dirty="0" smtClean="0">
                <a:solidFill>
                  <a:schemeClr val="tx1">
                    <a:lumMod val="50000"/>
                    <a:lumOff val="50000"/>
                  </a:schemeClr>
                </a:solidFill>
              </a:rPr>
              <a:t>100%</a:t>
            </a:r>
            <a:endParaRPr lang="en-US" sz="1200" b="1" dirty="0">
              <a:solidFill>
                <a:schemeClr val="tx1">
                  <a:lumMod val="50000"/>
                  <a:lumOff val="50000"/>
                </a:schemeClr>
              </a:solidFill>
            </a:endParaRPr>
          </a:p>
        </p:txBody>
      </p:sp>
      <p:sp>
        <p:nvSpPr>
          <p:cNvPr id="43" name="TextBox 42"/>
          <p:cNvSpPr txBox="1"/>
          <p:nvPr/>
        </p:nvSpPr>
        <p:spPr>
          <a:xfrm>
            <a:off x="8153058" y="3925087"/>
            <a:ext cx="583399" cy="276999"/>
          </a:xfrm>
          <a:prstGeom prst="rect">
            <a:avLst/>
          </a:prstGeom>
          <a:solidFill>
            <a:schemeClr val="bg1"/>
          </a:solidFill>
        </p:spPr>
        <p:txBody>
          <a:bodyPr wrap="square" rtlCol="0">
            <a:spAutoFit/>
          </a:bodyPr>
          <a:lstStyle/>
          <a:p>
            <a:r>
              <a:rPr lang="en-US" sz="1200" b="1" dirty="0" smtClean="0"/>
              <a:t>12%</a:t>
            </a:r>
            <a:endParaRPr lang="en-US" sz="1200" b="1" dirty="0"/>
          </a:p>
        </p:txBody>
      </p:sp>
      <p:sp>
        <p:nvSpPr>
          <p:cNvPr id="44" name="TextBox 43"/>
          <p:cNvSpPr txBox="1"/>
          <p:nvPr/>
        </p:nvSpPr>
        <p:spPr>
          <a:xfrm>
            <a:off x="2196794" y="3925087"/>
            <a:ext cx="1212423" cy="230832"/>
          </a:xfrm>
          <a:prstGeom prst="rect">
            <a:avLst/>
          </a:prstGeom>
          <a:solidFill>
            <a:schemeClr val="bg1"/>
          </a:solidFill>
        </p:spPr>
        <p:txBody>
          <a:bodyPr wrap="square" rtlCol="0">
            <a:spAutoFit/>
          </a:bodyPr>
          <a:lstStyle/>
          <a:p>
            <a:r>
              <a:rPr lang="en-US" sz="900" b="1" dirty="0"/>
              <a:t>9500XXXXXX </a:t>
            </a:r>
          </a:p>
        </p:txBody>
      </p:sp>
      <p:cxnSp>
        <p:nvCxnSpPr>
          <p:cNvPr id="45" name="Straight Connector 44"/>
          <p:cNvCxnSpPr/>
          <p:nvPr/>
        </p:nvCxnSpPr>
        <p:spPr>
          <a:xfrm>
            <a:off x="2261506" y="4155919"/>
            <a:ext cx="6173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153058" y="4166229"/>
            <a:ext cx="6173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7363270" y="2447948"/>
            <a:ext cx="661814" cy="276998"/>
          </a:xfrm>
          <a:prstGeom prst="rect">
            <a:avLst/>
          </a:prstGeom>
          <a:solidFill>
            <a:schemeClr val="accent4">
              <a:alpha val="5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1883644" y="1310150"/>
            <a:ext cx="5464954" cy="523220"/>
          </a:xfrm>
          <a:prstGeom prst="rect">
            <a:avLst/>
          </a:prstGeom>
        </p:spPr>
        <p:txBody>
          <a:bodyPr wrap="squar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Personnel Activity Report (PAR)</a:t>
            </a:r>
            <a:endParaRPr lang="en-US" sz="2800" b="1" dirty="0"/>
          </a:p>
        </p:txBody>
      </p:sp>
      <p:sp>
        <p:nvSpPr>
          <p:cNvPr id="78" name="TextBox 77"/>
          <p:cNvSpPr txBox="1"/>
          <p:nvPr/>
        </p:nvSpPr>
        <p:spPr>
          <a:xfrm>
            <a:off x="2024619" y="2712961"/>
            <a:ext cx="1212423" cy="230832"/>
          </a:xfrm>
          <a:prstGeom prst="rect">
            <a:avLst/>
          </a:prstGeom>
          <a:solidFill>
            <a:schemeClr val="bg1"/>
          </a:solidFill>
        </p:spPr>
        <p:txBody>
          <a:bodyPr wrap="square" rtlCol="0">
            <a:spAutoFit/>
          </a:bodyPr>
          <a:lstStyle/>
          <a:p>
            <a:r>
              <a:rPr lang="en-US" sz="900" b="1" dirty="0"/>
              <a:t>160XXXXXXX</a:t>
            </a:r>
          </a:p>
        </p:txBody>
      </p:sp>
      <p:sp>
        <p:nvSpPr>
          <p:cNvPr id="79" name="TextBox 78"/>
          <p:cNvSpPr txBox="1"/>
          <p:nvPr/>
        </p:nvSpPr>
        <p:spPr>
          <a:xfrm>
            <a:off x="2007861" y="3270160"/>
            <a:ext cx="3172534" cy="230832"/>
          </a:xfrm>
          <a:prstGeom prst="rect">
            <a:avLst/>
          </a:prstGeom>
          <a:solidFill>
            <a:schemeClr val="bg1"/>
          </a:solidFill>
        </p:spPr>
        <p:txBody>
          <a:bodyPr wrap="square" rtlCol="0">
            <a:spAutoFit/>
          </a:bodyPr>
          <a:lstStyle/>
          <a:p>
            <a:r>
              <a:rPr lang="en-US" sz="900" b="1" dirty="0"/>
              <a:t>9500XXXXXX </a:t>
            </a:r>
          </a:p>
        </p:txBody>
      </p:sp>
      <p:cxnSp>
        <p:nvCxnSpPr>
          <p:cNvPr id="80" name="Straight Connector 79"/>
          <p:cNvCxnSpPr/>
          <p:nvPr/>
        </p:nvCxnSpPr>
        <p:spPr>
          <a:xfrm>
            <a:off x="2095739" y="3500992"/>
            <a:ext cx="6173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7357997" y="3305385"/>
            <a:ext cx="661814" cy="276998"/>
          </a:xfrm>
          <a:prstGeom prst="rect">
            <a:avLst/>
          </a:prstGeom>
          <a:solidFill>
            <a:schemeClr val="accent4">
              <a:alpha val="5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p:cNvCxnSpPr/>
          <p:nvPr/>
        </p:nvCxnSpPr>
        <p:spPr>
          <a:xfrm flipV="1">
            <a:off x="8770455" y="3607964"/>
            <a:ext cx="902355" cy="317123"/>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8736457" y="3500992"/>
            <a:ext cx="969403" cy="106971"/>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9696819" y="3409269"/>
            <a:ext cx="705067" cy="338554"/>
          </a:xfrm>
          <a:prstGeom prst="rect">
            <a:avLst/>
          </a:prstGeom>
          <a:solidFill>
            <a:schemeClr val="bg1"/>
          </a:solidFill>
        </p:spPr>
        <p:txBody>
          <a:bodyPr wrap="square" rtlCol="0">
            <a:spAutoFit/>
          </a:bodyPr>
          <a:lstStyle/>
          <a:p>
            <a:r>
              <a:rPr lang="en-US" sz="1600" b="1" dirty="0" smtClean="0">
                <a:solidFill>
                  <a:schemeClr val="tx1"/>
                </a:solidFill>
              </a:rPr>
              <a:t>50%</a:t>
            </a:r>
            <a:endParaRPr lang="en-US" sz="1600" b="1" dirty="0">
              <a:solidFill>
                <a:schemeClr val="tx1"/>
              </a:solidFill>
            </a:endParaRPr>
          </a:p>
        </p:txBody>
      </p:sp>
      <p:cxnSp>
        <p:nvCxnSpPr>
          <p:cNvPr id="85" name="Curved Connector 84"/>
          <p:cNvCxnSpPr/>
          <p:nvPr/>
        </p:nvCxnSpPr>
        <p:spPr>
          <a:xfrm rot="10800000" flipV="1">
            <a:off x="2012346" y="3343582"/>
            <a:ext cx="1570" cy="705163"/>
          </a:xfrm>
          <a:prstGeom prst="curvedConnector3">
            <a:avLst>
              <a:gd name="adj1" fmla="val 14660510"/>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9090635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46</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K </a:t>
            </a:r>
            <a:r>
              <a:rPr lang="en-US" sz="3000" dirty="0">
                <a:solidFill>
                  <a:schemeClr val="accent5">
                    <a:lumMod val="50000"/>
                  </a:schemeClr>
                </a:solidFill>
              </a:rPr>
              <a:t>AWARD</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1" name="TextBox 20"/>
          <p:cNvSpPr txBox="1"/>
          <p:nvPr/>
        </p:nvSpPr>
        <p:spPr>
          <a:xfrm>
            <a:off x="770966" y="1216563"/>
            <a:ext cx="4069976" cy="1323439"/>
          </a:xfrm>
          <a:prstGeom prst="rect">
            <a:avLst/>
          </a:prstGeom>
          <a:noFill/>
        </p:spPr>
        <p:txBody>
          <a:bodyPr wrap="square" rtlCol="0">
            <a:spAutoFit/>
          </a:bodyPr>
          <a:lstStyle/>
          <a:p>
            <a:pPr lvl="5"/>
            <a:r>
              <a:rPr lang="en-US" sz="2000" b="1" dirty="0" smtClean="0">
                <a:latin typeface="Calibri" panose="020F0502020204030204" pitchFamily="34" charset="0"/>
                <a:cs typeface="Calibri" panose="020F0502020204030204" pitchFamily="34" charset="0"/>
              </a:rPr>
              <a:t>Conditions of Award:</a:t>
            </a:r>
          </a:p>
          <a:p>
            <a:pPr marL="285750" lvl="5"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Maximum </a:t>
            </a:r>
            <a:r>
              <a:rPr lang="en-US" sz="2000" dirty="0">
                <a:latin typeface="Calibri" panose="020F0502020204030204" pitchFamily="34" charset="0"/>
                <a:cs typeface="Calibri" panose="020F0502020204030204" pitchFamily="34" charset="0"/>
              </a:rPr>
              <a:t>requested salary from NIH = $100K</a:t>
            </a:r>
          </a:p>
          <a:p>
            <a:pPr marL="285750" lvl="5"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Minimum effort required = 75</a:t>
            </a:r>
            <a:r>
              <a:rPr lang="en-US" sz="2000" dirty="0" smtClean="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pic>
        <p:nvPicPr>
          <p:cNvPr id="9" name="Picture 8"/>
          <p:cNvPicPr/>
          <p:nvPr/>
        </p:nvPicPr>
        <p:blipFill>
          <a:blip r:embed="rId3"/>
          <a:stretch>
            <a:fillRect/>
          </a:stretch>
        </p:blipFill>
        <p:spPr>
          <a:xfrm>
            <a:off x="5360894" y="1216563"/>
            <a:ext cx="6093755" cy="4552923"/>
          </a:xfrm>
          <a:prstGeom prst="rect">
            <a:avLst/>
          </a:prstGeom>
        </p:spPr>
      </p:pic>
      <p:sp>
        <p:nvSpPr>
          <p:cNvPr id="2" name="Rectangle 1"/>
          <p:cNvSpPr/>
          <p:nvPr/>
        </p:nvSpPr>
        <p:spPr>
          <a:xfrm>
            <a:off x="770965" y="2544779"/>
            <a:ext cx="3337915" cy="1508105"/>
          </a:xfrm>
          <a:prstGeom prst="rect">
            <a:avLst/>
          </a:prstGeom>
        </p:spPr>
        <p:txBody>
          <a:bodyPr wrap="square">
            <a:spAutoFit/>
          </a:bodyPr>
          <a:lstStyle/>
          <a:p>
            <a:pPr>
              <a:lnSpc>
                <a:spcPct val="115000"/>
              </a:lnSpc>
              <a:spcBef>
                <a:spcPts val="500"/>
              </a:spcBef>
              <a:spcAft>
                <a:spcPts val="1000"/>
              </a:spcAft>
            </a:pPr>
            <a:r>
              <a:rPr lang="en-US" sz="2000" b="1" dirty="0">
                <a:latin typeface="Calibri" panose="020F0502020204030204" pitchFamily="34" charset="0"/>
                <a:ea typeface="Times New Roman" panose="02020603050405020304" pitchFamily="18" charset="0"/>
                <a:cs typeface="Times New Roman" panose="02020603050405020304" pitchFamily="18" charset="0"/>
              </a:rPr>
              <a:t>If Professor X earns $100K and effort was 75%, ideally, $75K would be charged to Grant #950xxxxxxx.  </a:t>
            </a:r>
            <a:endParaRPr lang="en-US" sz="1600" b="1" dirty="0">
              <a:effectLst/>
              <a:latin typeface="Corbel" panose="020B0503020204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0791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47</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5261277"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K </a:t>
            </a:r>
            <a:r>
              <a:rPr lang="en-US" sz="3000" dirty="0">
                <a:solidFill>
                  <a:schemeClr val="accent5">
                    <a:lumMod val="50000"/>
                  </a:schemeClr>
                </a:solidFill>
              </a:rPr>
              <a:t>AWARD</a:t>
            </a:r>
            <a:endParaRPr lang="en-US" sz="3000" dirty="0">
              <a:solidFill>
                <a:srgbClr val="00206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1" name="TextBox 20"/>
          <p:cNvSpPr txBox="1"/>
          <p:nvPr/>
        </p:nvSpPr>
        <p:spPr>
          <a:xfrm>
            <a:off x="806824" y="1216563"/>
            <a:ext cx="9294890" cy="3785652"/>
          </a:xfrm>
          <a:prstGeom prst="rect">
            <a:avLst/>
          </a:prstGeom>
          <a:noFill/>
        </p:spPr>
        <p:txBody>
          <a:bodyPr wrap="square" rtlCol="0">
            <a:spAutoFit/>
          </a:bodyPr>
          <a:lstStyle/>
          <a:p>
            <a:pPr lvl="5"/>
            <a:r>
              <a:rPr lang="en-US" sz="2000" b="1" dirty="0" smtClean="0">
                <a:latin typeface="Calibri" panose="020F0502020204030204" pitchFamily="34" charset="0"/>
                <a:cs typeface="Calibri" panose="020F0502020204030204" pitchFamily="34" charset="0"/>
              </a:rPr>
              <a:t>Conditions of Award:</a:t>
            </a:r>
          </a:p>
          <a:p>
            <a:pPr marL="285750" lvl="5"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Maximum </a:t>
            </a:r>
            <a:r>
              <a:rPr lang="en-US" sz="2000" dirty="0">
                <a:latin typeface="Calibri" panose="020F0502020204030204" pitchFamily="34" charset="0"/>
                <a:cs typeface="Calibri" panose="020F0502020204030204" pitchFamily="34" charset="0"/>
              </a:rPr>
              <a:t>requested salary from NIH = $100K</a:t>
            </a:r>
          </a:p>
          <a:p>
            <a:pPr marL="285750" lvl="5"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Minimum effort required = 75%</a:t>
            </a:r>
          </a:p>
          <a:p>
            <a:endParaRPr lang="en-US" sz="2000" b="1" dirty="0" smtClean="0">
              <a:latin typeface="Calibri" panose="020F0502020204030204" pitchFamily="34" charset="0"/>
              <a:cs typeface="Calibri" panose="020F0502020204030204" pitchFamily="34" charset="0"/>
            </a:endParaRPr>
          </a:p>
          <a:p>
            <a:r>
              <a:rPr lang="en-US" sz="2000" b="1" dirty="0" smtClean="0">
                <a:latin typeface="Calibri" panose="020F0502020204030204" pitchFamily="34" charset="0"/>
                <a:cs typeface="Calibri" panose="020F0502020204030204" pitchFamily="34" charset="0"/>
              </a:rPr>
              <a:t>What if the PI earned $150K?</a:t>
            </a:r>
          </a:p>
          <a:p>
            <a:endParaRPr lang="en-US" sz="2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75% effort of $150K is $112,500, but based on the rules, only $100K of it can be charged to the K award so the department would have to cover the difference</a:t>
            </a: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In this case the PAR would only print effort of 67% to the K Award Grant ($100K / $150K)</a:t>
            </a:r>
          </a:p>
          <a:p>
            <a:pPr marL="285750" indent="-285750">
              <a:buFont typeface="Arial" panose="020B0604020202020204" pitchFamily="34" charset="0"/>
              <a:buChar char="•"/>
            </a:pPr>
            <a:endParaRPr lang="en-US" sz="2000" dirty="0" smtClean="0">
              <a:latin typeface="Calibri" panose="020F0502020204030204" pitchFamily="34" charset="0"/>
              <a:cs typeface="Calibri" panose="020F0502020204030204" pitchFamily="34" charset="0"/>
            </a:endParaRPr>
          </a:p>
          <a:p>
            <a:pPr lvl="2"/>
            <a:r>
              <a:rPr lang="en-US" sz="2000" dirty="0" smtClean="0">
                <a:solidFill>
                  <a:schemeClr val="tx1"/>
                </a:solidFill>
                <a:latin typeface="Calibri" panose="020F0502020204030204" pitchFamily="34" charset="0"/>
                <a:cs typeface="Calibri" panose="020F0502020204030204" pitchFamily="34" charset="0"/>
              </a:rPr>
              <a:t>What would need to be recorded on the PAR in the effort expended column?</a:t>
            </a:r>
            <a:endParaRPr lang="en-US"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49836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l" rtl="0">
              <a:spcBef>
                <a:spcPts val="0"/>
              </a:spcBef>
              <a:buSzPct val="25000"/>
              <a:buNone/>
            </a:pPr>
            <a:fld id="{00000000-1234-1234-1234-123412341234}" type="slidenum">
              <a:rPr lang="en-US" sz="1800" smtClean="0">
                <a:solidFill>
                  <a:srgbClr val="888888"/>
                </a:solidFill>
                <a:latin typeface="Calibri"/>
                <a:ea typeface="Calibri"/>
                <a:cs typeface="Calibri"/>
                <a:sym typeface="Calibri"/>
              </a:rPr>
              <a:t>48</a:t>
            </a:fld>
            <a:endParaRPr lang="en-US" sz="1800" dirty="0">
              <a:solidFill>
                <a:srgbClr val="888888"/>
              </a:solidFill>
              <a:latin typeface="Calibri"/>
              <a:ea typeface="Calibri"/>
              <a:cs typeface="Calibri"/>
              <a:sym typeface="Calibri"/>
            </a:endParaRPr>
          </a:p>
        </p:txBody>
      </p:sp>
      <p:sp>
        <p:nvSpPr>
          <p:cNvPr id="6" name="Round Same Side Corner Rectangle 5"/>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7" name="Title 1"/>
          <p:cNvSpPr txBox="1">
            <a:spLocks/>
          </p:cNvSpPr>
          <p:nvPr/>
        </p:nvSpPr>
        <p:spPr>
          <a:xfrm>
            <a:off x="604685" y="109368"/>
            <a:ext cx="6723215"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EXAMPLE: </a:t>
            </a:r>
            <a:r>
              <a:rPr lang="en-US" sz="3000" dirty="0">
                <a:solidFill>
                  <a:schemeClr val="accent5">
                    <a:lumMod val="50000"/>
                  </a:schemeClr>
                </a:solidFill>
              </a:rPr>
              <a:t>K AWARD</a:t>
            </a:r>
            <a:endParaRPr lang="en-US" sz="3000" dirty="0">
              <a:solidFill>
                <a:srgbClr val="FF0000"/>
              </a:solidFill>
            </a:endParaRPr>
          </a:p>
        </p:txBody>
      </p:sp>
      <p:sp>
        <p:nvSpPr>
          <p:cNvPr id="8" name="Round Same Side Corner Rectangle 7"/>
          <p:cNvSpPr/>
          <p:nvPr/>
        </p:nvSpPr>
        <p:spPr>
          <a:xfrm rot="10800000">
            <a:off x="238638" y="-1"/>
            <a:ext cx="366046" cy="836618"/>
          </a:xfrm>
          <a:prstGeom prst="round2Same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22" name="Picture 21"/>
          <p:cNvPicPr>
            <a:picLocks noChangeAspect="1"/>
          </p:cNvPicPr>
          <p:nvPr/>
        </p:nvPicPr>
        <p:blipFill>
          <a:blip r:embed="rId3"/>
          <a:stretch>
            <a:fillRect/>
          </a:stretch>
        </p:blipFill>
        <p:spPr>
          <a:xfrm>
            <a:off x="2322662" y="1780274"/>
            <a:ext cx="7086600" cy="3371850"/>
          </a:xfrm>
          <a:prstGeom prst="rect">
            <a:avLst/>
          </a:prstGeom>
          <a:ln>
            <a:solidFill>
              <a:schemeClr val="tx1"/>
            </a:solidFill>
          </a:ln>
        </p:spPr>
      </p:pic>
      <p:sp>
        <p:nvSpPr>
          <p:cNvPr id="23" name="Rectangle 22"/>
          <p:cNvSpPr/>
          <p:nvPr/>
        </p:nvSpPr>
        <p:spPr>
          <a:xfrm>
            <a:off x="8548042" y="3099826"/>
            <a:ext cx="705067" cy="438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solidFill>
                  <a:schemeClr val="tx1"/>
                </a:solidFill>
              </a:rPr>
              <a:t>67%</a:t>
            </a:r>
            <a:endParaRPr lang="en-US" sz="1200" b="1" dirty="0">
              <a:solidFill>
                <a:schemeClr val="tx1"/>
              </a:solidFill>
            </a:endParaRPr>
          </a:p>
        </p:txBody>
      </p:sp>
      <p:sp>
        <p:nvSpPr>
          <p:cNvPr id="24" name="TextBox 23"/>
          <p:cNvSpPr txBox="1"/>
          <p:nvPr/>
        </p:nvSpPr>
        <p:spPr>
          <a:xfrm>
            <a:off x="8523263" y="2278708"/>
            <a:ext cx="705067" cy="276999"/>
          </a:xfrm>
          <a:prstGeom prst="rect">
            <a:avLst/>
          </a:prstGeom>
          <a:solidFill>
            <a:schemeClr val="bg1"/>
          </a:solidFill>
        </p:spPr>
        <p:txBody>
          <a:bodyPr wrap="square" rtlCol="0">
            <a:spAutoFit/>
          </a:bodyPr>
          <a:lstStyle/>
          <a:p>
            <a:r>
              <a:rPr lang="en-US" sz="1200" b="1" dirty="0" smtClean="0">
                <a:solidFill>
                  <a:schemeClr val="tx1">
                    <a:lumMod val="50000"/>
                    <a:lumOff val="50000"/>
                  </a:schemeClr>
                </a:solidFill>
              </a:rPr>
              <a:t>50%</a:t>
            </a:r>
            <a:endParaRPr lang="en-US" sz="1200" b="1" dirty="0">
              <a:solidFill>
                <a:schemeClr val="tx1">
                  <a:lumMod val="50000"/>
                  <a:lumOff val="50000"/>
                </a:schemeClr>
              </a:solidFill>
            </a:endParaRPr>
          </a:p>
        </p:txBody>
      </p:sp>
      <p:sp>
        <p:nvSpPr>
          <p:cNvPr id="25" name="TextBox 24"/>
          <p:cNvSpPr txBox="1"/>
          <p:nvPr/>
        </p:nvSpPr>
        <p:spPr>
          <a:xfrm>
            <a:off x="2402751" y="2542247"/>
            <a:ext cx="1212423" cy="230832"/>
          </a:xfrm>
          <a:prstGeom prst="rect">
            <a:avLst/>
          </a:prstGeom>
          <a:solidFill>
            <a:schemeClr val="bg1"/>
          </a:solidFill>
        </p:spPr>
        <p:txBody>
          <a:bodyPr wrap="square" rtlCol="0">
            <a:spAutoFit/>
          </a:bodyPr>
          <a:lstStyle/>
          <a:p>
            <a:r>
              <a:rPr lang="en-US" sz="900" b="1" dirty="0"/>
              <a:t>160XXXXXXX</a:t>
            </a:r>
          </a:p>
        </p:txBody>
      </p:sp>
      <p:sp>
        <p:nvSpPr>
          <p:cNvPr id="26" name="TextBox 25"/>
          <p:cNvSpPr txBox="1"/>
          <p:nvPr/>
        </p:nvSpPr>
        <p:spPr>
          <a:xfrm>
            <a:off x="2385993" y="3099446"/>
            <a:ext cx="3172534" cy="230832"/>
          </a:xfrm>
          <a:prstGeom prst="rect">
            <a:avLst/>
          </a:prstGeom>
          <a:solidFill>
            <a:schemeClr val="bg1"/>
          </a:solidFill>
        </p:spPr>
        <p:txBody>
          <a:bodyPr wrap="square" rtlCol="0">
            <a:spAutoFit/>
          </a:bodyPr>
          <a:lstStyle/>
          <a:p>
            <a:r>
              <a:rPr lang="en-US" sz="900" b="1" dirty="0"/>
              <a:t>9500XXXXXX </a:t>
            </a:r>
          </a:p>
        </p:txBody>
      </p:sp>
      <p:cxnSp>
        <p:nvCxnSpPr>
          <p:cNvPr id="27" name="Straight Connector 26"/>
          <p:cNvCxnSpPr/>
          <p:nvPr/>
        </p:nvCxnSpPr>
        <p:spPr>
          <a:xfrm>
            <a:off x="2473871" y="3330278"/>
            <a:ext cx="6173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8523262" y="2196338"/>
            <a:ext cx="705067" cy="438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solidFill>
                  <a:schemeClr val="tx1"/>
                </a:solidFill>
              </a:rPr>
              <a:t>25%</a:t>
            </a:r>
            <a:endParaRPr lang="en-US" sz="1200" b="1" dirty="0">
              <a:solidFill>
                <a:schemeClr val="tx1"/>
              </a:solidFill>
            </a:endParaRPr>
          </a:p>
        </p:txBody>
      </p:sp>
      <p:sp>
        <p:nvSpPr>
          <p:cNvPr id="29" name="TextBox 28"/>
          <p:cNvSpPr txBox="1"/>
          <p:nvPr/>
        </p:nvSpPr>
        <p:spPr>
          <a:xfrm>
            <a:off x="8617041" y="3703754"/>
            <a:ext cx="583399" cy="276999"/>
          </a:xfrm>
          <a:prstGeom prst="rect">
            <a:avLst/>
          </a:prstGeom>
          <a:solidFill>
            <a:schemeClr val="bg1"/>
          </a:solidFill>
        </p:spPr>
        <p:txBody>
          <a:bodyPr wrap="square" rtlCol="0">
            <a:spAutoFit/>
          </a:bodyPr>
          <a:lstStyle/>
          <a:p>
            <a:r>
              <a:rPr lang="en-US" sz="1200" b="1" dirty="0"/>
              <a:t>8</a:t>
            </a:r>
            <a:r>
              <a:rPr lang="en-US" sz="1200" b="1" dirty="0" smtClean="0"/>
              <a:t>%</a:t>
            </a:r>
            <a:endParaRPr lang="en-US" sz="1200" b="1" dirty="0"/>
          </a:p>
        </p:txBody>
      </p:sp>
      <p:sp>
        <p:nvSpPr>
          <p:cNvPr id="30" name="TextBox 29"/>
          <p:cNvSpPr txBox="1"/>
          <p:nvPr/>
        </p:nvSpPr>
        <p:spPr>
          <a:xfrm>
            <a:off x="2384423" y="3804609"/>
            <a:ext cx="1212423" cy="230832"/>
          </a:xfrm>
          <a:prstGeom prst="rect">
            <a:avLst/>
          </a:prstGeom>
          <a:solidFill>
            <a:schemeClr val="bg1"/>
          </a:solidFill>
        </p:spPr>
        <p:txBody>
          <a:bodyPr wrap="square" rtlCol="0">
            <a:spAutoFit/>
          </a:bodyPr>
          <a:lstStyle/>
          <a:p>
            <a:r>
              <a:rPr lang="en-US" sz="900" b="1" dirty="0"/>
              <a:t>9500XXXXXX </a:t>
            </a:r>
          </a:p>
        </p:txBody>
      </p:sp>
      <p:cxnSp>
        <p:nvCxnSpPr>
          <p:cNvPr id="31" name="Straight Connector 30"/>
          <p:cNvCxnSpPr/>
          <p:nvPr/>
        </p:nvCxnSpPr>
        <p:spPr>
          <a:xfrm>
            <a:off x="8591876" y="3983956"/>
            <a:ext cx="6173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urved Connector 31"/>
          <p:cNvCxnSpPr>
            <a:stCxn id="26" idx="1"/>
            <a:endCxn id="30" idx="1"/>
          </p:cNvCxnSpPr>
          <p:nvPr/>
        </p:nvCxnSpPr>
        <p:spPr>
          <a:xfrm rot="10800000" flipV="1">
            <a:off x="2384423" y="3214861"/>
            <a:ext cx="1570" cy="705163"/>
          </a:xfrm>
          <a:prstGeom prst="curvedConnector3">
            <a:avLst>
              <a:gd name="adj1" fmla="val 14660510"/>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3" name="Straight Connector 32"/>
          <p:cNvCxnSpPr/>
          <p:nvPr/>
        </p:nvCxnSpPr>
        <p:spPr>
          <a:xfrm flipV="1">
            <a:off x="9036161" y="3487486"/>
            <a:ext cx="824278" cy="317123"/>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9012152" y="3304037"/>
            <a:ext cx="881337" cy="183448"/>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884448" y="3288791"/>
            <a:ext cx="705067" cy="338554"/>
          </a:xfrm>
          <a:prstGeom prst="rect">
            <a:avLst/>
          </a:prstGeom>
          <a:solidFill>
            <a:schemeClr val="bg1"/>
          </a:solidFill>
        </p:spPr>
        <p:txBody>
          <a:bodyPr wrap="square" rtlCol="0">
            <a:spAutoFit/>
          </a:bodyPr>
          <a:lstStyle/>
          <a:p>
            <a:r>
              <a:rPr lang="en-US" sz="1600" b="1" dirty="0" smtClean="0">
                <a:solidFill>
                  <a:schemeClr val="tx1"/>
                </a:solidFill>
              </a:rPr>
              <a:t>75%</a:t>
            </a:r>
            <a:endParaRPr lang="en-US" sz="1600" b="1" dirty="0">
              <a:solidFill>
                <a:schemeClr val="tx1"/>
              </a:solidFill>
            </a:endParaRPr>
          </a:p>
        </p:txBody>
      </p:sp>
      <p:sp>
        <p:nvSpPr>
          <p:cNvPr id="36" name="Rectangle 35"/>
          <p:cNvSpPr/>
          <p:nvPr/>
        </p:nvSpPr>
        <p:spPr>
          <a:xfrm>
            <a:off x="7938946" y="3166807"/>
            <a:ext cx="379761" cy="245377"/>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Rectangle 36"/>
          <p:cNvSpPr/>
          <p:nvPr/>
        </p:nvSpPr>
        <p:spPr>
          <a:xfrm>
            <a:off x="7953620" y="2289735"/>
            <a:ext cx="379761" cy="245377"/>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Rectangle 37"/>
          <p:cNvSpPr/>
          <p:nvPr/>
        </p:nvSpPr>
        <p:spPr>
          <a:xfrm>
            <a:off x="7741402" y="2277234"/>
            <a:ext cx="661814" cy="276998"/>
          </a:xfrm>
          <a:prstGeom prst="rect">
            <a:avLst/>
          </a:prstGeom>
          <a:solidFill>
            <a:schemeClr val="accent4">
              <a:alpha val="5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33%</a:t>
            </a:r>
            <a:endParaRPr lang="en-US" dirty="0">
              <a:solidFill>
                <a:schemeClr val="tx1"/>
              </a:solidFill>
            </a:endParaRPr>
          </a:p>
        </p:txBody>
      </p:sp>
      <p:sp>
        <p:nvSpPr>
          <p:cNvPr id="39" name="Rectangle 38"/>
          <p:cNvSpPr/>
          <p:nvPr/>
        </p:nvSpPr>
        <p:spPr>
          <a:xfrm>
            <a:off x="7765778" y="3165538"/>
            <a:ext cx="661814" cy="276998"/>
          </a:xfrm>
          <a:prstGeom prst="rect">
            <a:avLst/>
          </a:prstGeom>
          <a:solidFill>
            <a:schemeClr val="accent4">
              <a:alpha val="5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67%</a:t>
            </a:r>
            <a:endParaRPr lang="en-US" dirty="0">
              <a:solidFill>
                <a:schemeClr val="tx1"/>
              </a:solidFill>
            </a:endParaRPr>
          </a:p>
        </p:txBody>
      </p:sp>
    </p:spTree>
    <p:extLst>
      <p:ext uri="{BB962C8B-B14F-4D97-AF65-F5344CB8AC3E}">
        <p14:creationId xmlns:p14="http://schemas.microsoft.com/office/powerpoint/2010/main" val="26078965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49</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Key Takeaways</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9" name="Text Placeholder 2"/>
          <p:cNvSpPr>
            <a:spLocks noGrp="1"/>
          </p:cNvSpPr>
          <p:nvPr>
            <p:ph type="body" idx="1"/>
          </p:nvPr>
        </p:nvSpPr>
        <p:spPr>
          <a:xfrm>
            <a:off x="604684" y="1186119"/>
            <a:ext cx="6087518" cy="3577648"/>
          </a:xfrm>
        </p:spPr>
        <p:txBody>
          <a:bodyPr anchor="ctr"/>
          <a:lstStyle/>
          <a:p>
            <a:pPr marL="0" indent="0">
              <a:buNone/>
            </a:pPr>
            <a:endParaRPr lang="en-US" sz="2400" b="1" dirty="0" smtClean="0">
              <a:solidFill>
                <a:schemeClr val="tx1"/>
              </a:solidFill>
            </a:endParaRPr>
          </a:p>
          <a:p>
            <a:pPr lvl="0"/>
            <a:r>
              <a:rPr lang="en-US" sz="2400" dirty="0" smtClean="0"/>
              <a:t> PARs provide assurance to sponsors that salary charged to grants is commensurate with effort</a:t>
            </a:r>
          </a:p>
          <a:p>
            <a:pPr lvl="0"/>
            <a:r>
              <a:rPr lang="en-US" sz="2400" dirty="0"/>
              <a:t> </a:t>
            </a:r>
            <a:r>
              <a:rPr lang="en-US" sz="2400" dirty="0" smtClean="0"/>
              <a:t>Departments should ensure salary is being charged to the correct accounts so that it’s reflected accurately when the PAR is generated</a:t>
            </a:r>
            <a:endParaRPr lang="en-US" sz="2400" dirty="0"/>
          </a:p>
          <a:p>
            <a:pPr lvl="0"/>
            <a:r>
              <a:rPr lang="en-US" sz="2400" dirty="0" smtClean="0"/>
              <a:t> Review and return PARs timely</a:t>
            </a:r>
            <a:endParaRPr lang="en-US" sz="2400" dirty="0"/>
          </a:p>
          <a:p>
            <a:pPr marL="0" indent="0">
              <a:buNone/>
            </a:pPr>
            <a:endParaRPr lang="en-US" sz="2400" b="1" dirty="0" smtClean="0">
              <a:solidFill>
                <a:schemeClr val="tx1"/>
              </a:solidFill>
            </a:endParaRPr>
          </a:p>
        </p:txBody>
      </p:sp>
      <p:sp>
        <p:nvSpPr>
          <p:cNvPr id="11" name="Rounded Rectangle 10"/>
          <p:cNvSpPr/>
          <p:nvPr/>
        </p:nvSpPr>
        <p:spPr>
          <a:xfrm>
            <a:off x="7435778" y="1488005"/>
            <a:ext cx="4237297" cy="3506875"/>
          </a:xfrm>
          <a:prstGeom prst="round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dirty="0" smtClean="0">
                <a:solidFill>
                  <a:sysClr val="windowText" lastClr="000000"/>
                </a:solidFill>
                <a:latin typeface="Calibri" panose="020F0502020204030204" pitchFamily="34" charset="0"/>
                <a:cs typeface="Calibri" panose="020F0502020204030204" pitchFamily="34" charset="0"/>
              </a:rPr>
              <a:t>Resources</a:t>
            </a: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r>
              <a:rPr lang="en-US" sz="1800" dirty="0" smtClean="0">
                <a:latin typeface="Calibri" panose="020F0502020204030204" pitchFamily="34" charset="0"/>
                <a:cs typeface="Calibri" panose="020F0502020204030204" pitchFamily="34" charset="0"/>
                <a:hlinkClick r:id="rId3"/>
              </a:rPr>
              <a:t>http://www.bu.edu/researchsupport/project-lifecycle/managing-an-award/effort/</a:t>
            </a:r>
            <a:endParaRPr lang="en-US" sz="1800" dirty="0" smtClean="0">
              <a:latin typeface="Calibri" panose="020F0502020204030204" pitchFamily="34" charset="0"/>
              <a:cs typeface="Calibri" panose="020F0502020204030204" pitchFamily="34" charset="0"/>
            </a:endParaRPr>
          </a:p>
          <a:p>
            <a:pPr algn="ct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r>
              <a:rPr lang="en-US" sz="3200" dirty="0" smtClean="0">
                <a:solidFill>
                  <a:sysClr val="windowText" lastClr="000000"/>
                </a:solidFill>
                <a:latin typeface="Calibri" panose="020F0502020204030204" pitchFamily="34" charset="0"/>
                <a:cs typeface="Calibri" panose="020F0502020204030204" pitchFamily="34" charset="0"/>
              </a:rPr>
              <a:t>Contact</a:t>
            </a:r>
            <a:endParaRPr lang="en-US" sz="3200" dirty="0">
              <a:solidFill>
                <a:sysClr val="windowText" lastClr="000000"/>
              </a:solidFill>
              <a:latin typeface="Calibri" panose="020F0502020204030204" pitchFamily="34" charset="0"/>
              <a:cs typeface="Calibri" panose="020F0502020204030204" pitchFamily="34" charset="0"/>
            </a:endParaRPr>
          </a:p>
          <a:p>
            <a:pPr algn="ct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r>
              <a:rPr lang="en-US" sz="1800" dirty="0" smtClean="0">
                <a:solidFill>
                  <a:sysClr val="windowText" lastClr="000000"/>
                </a:solidFill>
                <a:latin typeface="Calibri" panose="020F0502020204030204" pitchFamily="34" charset="0"/>
                <a:cs typeface="Calibri" panose="020F0502020204030204" pitchFamily="34" charset="0"/>
                <a:hlinkClick r:id="rId4"/>
              </a:rPr>
              <a:t>Effort@bu.edu</a:t>
            </a: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endParaRPr lang="en-US" sz="1100" dirty="0">
              <a:solidFill>
                <a:sysClr val="windowText" lastClr="000000"/>
              </a:solidFill>
              <a:latin typeface="Calibri" panose="020F0502020204030204" pitchFamily="34" charset="0"/>
              <a:cs typeface="Calibri" panose="020F0502020204030204" pitchFamily="34" charset="0"/>
            </a:endParaRPr>
          </a:p>
          <a:p>
            <a:pPr algn="ctr"/>
            <a:endParaRPr lang="en-US" sz="1100" dirty="0">
              <a:solidFill>
                <a:sysClr val="windowText" lastClr="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21828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9" name="Shape 99"/>
          <p:cNvSpPr txBox="1">
            <a:spLocks noGrp="1"/>
          </p:cNvSpPr>
          <p:nvPr>
            <p:ph type="sldNum" idx="12"/>
          </p:nvPr>
        </p:nvSpPr>
        <p:spPr>
          <a:xfrm>
            <a:off x="8610600" y="6356355"/>
            <a:ext cx="2743199" cy="36512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fld id="{00000000-1234-1234-1234-123412341234}" type="slidenum">
              <a:rPr lang="en-US" sz="1800">
                <a:solidFill>
                  <a:srgbClr val="888888"/>
                </a:solidFill>
                <a:latin typeface="Calibri"/>
                <a:ea typeface="Calibri"/>
                <a:cs typeface="Calibri"/>
                <a:sym typeface="Calibri"/>
              </a:rPr>
              <a:t>50</a:t>
            </a:fld>
            <a:endParaRPr lang="en-US" sz="1800" dirty="0">
              <a:solidFill>
                <a:srgbClr val="888888"/>
              </a:solidFill>
              <a:latin typeface="Calibri"/>
              <a:ea typeface="Calibri"/>
              <a:cs typeface="Calibri"/>
              <a:sym typeface="Calibri"/>
            </a:endParaRPr>
          </a:p>
        </p:txBody>
      </p:sp>
      <p:sp>
        <p:nvSpPr>
          <p:cNvPr id="13" name="Round Same Side Corner Rectangle 12"/>
          <p:cNvSpPr/>
          <p:nvPr/>
        </p:nvSpPr>
        <p:spPr>
          <a:xfrm rot="10800000">
            <a:off x="614679" y="3432"/>
            <a:ext cx="10923489" cy="848652"/>
          </a:xfrm>
          <a:prstGeom prst="round2Same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dirty="0">
              <a:solidFill>
                <a:schemeClr val="bg1"/>
              </a:solidFill>
            </a:endParaRPr>
          </a:p>
        </p:txBody>
      </p:sp>
      <p:sp>
        <p:nvSpPr>
          <p:cNvPr id="14" name="Title 1"/>
          <p:cNvSpPr txBox="1">
            <a:spLocks/>
          </p:cNvSpPr>
          <p:nvPr/>
        </p:nvSpPr>
        <p:spPr>
          <a:xfrm>
            <a:off x="604685" y="109368"/>
            <a:ext cx="9436462" cy="638912"/>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000" dirty="0" smtClean="0">
                <a:solidFill>
                  <a:schemeClr val="accent5">
                    <a:lumMod val="50000"/>
                  </a:schemeClr>
                </a:solidFill>
              </a:rPr>
              <a:t>QUESTIONS</a:t>
            </a:r>
            <a:endParaRPr lang="en-US" sz="3000" dirty="0">
              <a:solidFill>
                <a:srgbClr val="002060"/>
              </a:solidFill>
            </a:endParaRPr>
          </a:p>
        </p:txBody>
      </p:sp>
      <p:sp>
        <p:nvSpPr>
          <p:cNvPr id="15" name="Round Same Side Corner Rectangle 14"/>
          <p:cNvSpPr/>
          <p:nvPr/>
        </p:nvSpPr>
        <p:spPr>
          <a:xfrm rot="10800000">
            <a:off x="238638" y="-1"/>
            <a:ext cx="366046" cy="836618"/>
          </a:xfrm>
          <a:prstGeom prst="round2SameRect">
            <a:avLst/>
          </a:prstGeom>
          <a:solidFill>
            <a:schemeClr val="accent5">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11" name="Rounded Rectangle 10"/>
          <p:cNvSpPr/>
          <p:nvPr/>
        </p:nvSpPr>
        <p:spPr>
          <a:xfrm>
            <a:off x="7435778" y="1488005"/>
            <a:ext cx="4237297" cy="3506875"/>
          </a:xfrm>
          <a:prstGeom prst="round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dirty="0" smtClean="0">
                <a:solidFill>
                  <a:sysClr val="windowText" lastClr="000000"/>
                </a:solidFill>
                <a:latin typeface="Calibri" panose="020F0502020204030204" pitchFamily="34" charset="0"/>
                <a:cs typeface="Calibri" panose="020F0502020204030204" pitchFamily="34" charset="0"/>
              </a:rPr>
              <a:t>Resources</a:t>
            </a: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r>
              <a:rPr lang="en-US" sz="1800" dirty="0" smtClean="0">
                <a:latin typeface="Calibri" panose="020F0502020204030204" pitchFamily="34" charset="0"/>
                <a:cs typeface="Calibri" panose="020F0502020204030204" pitchFamily="34" charset="0"/>
                <a:hlinkClick r:id="rId3"/>
              </a:rPr>
              <a:t>http://www.bu.edu/researchsupport/project-lifecycle/managing-an-award/effort/</a:t>
            </a:r>
            <a:endParaRPr lang="en-US" sz="1800" dirty="0" smtClean="0">
              <a:latin typeface="Calibri" panose="020F0502020204030204" pitchFamily="34" charset="0"/>
              <a:cs typeface="Calibri" panose="020F0502020204030204" pitchFamily="34" charset="0"/>
            </a:endParaRPr>
          </a:p>
          <a:p>
            <a:pPr algn="ct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r>
              <a:rPr lang="en-US" sz="3200" dirty="0" smtClean="0">
                <a:solidFill>
                  <a:sysClr val="windowText" lastClr="000000"/>
                </a:solidFill>
                <a:latin typeface="Calibri" panose="020F0502020204030204" pitchFamily="34" charset="0"/>
                <a:cs typeface="Calibri" panose="020F0502020204030204" pitchFamily="34" charset="0"/>
              </a:rPr>
              <a:t>Contact</a:t>
            </a:r>
            <a:endParaRPr lang="en-US" sz="3200" dirty="0">
              <a:solidFill>
                <a:sysClr val="windowText" lastClr="000000"/>
              </a:solidFill>
              <a:latin typeface="Calibri" panose="020F0502020204030204" pitchFamily="34" charset="0"/>
              <a:cs typeface="Calibri" panose="020F0502020204030204" pitchFamily="34" charset="0"/>
            </a:endParaRPr>
          </a:p>
          <a:p>
            <a:pPr algn="ct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r>
              <a:rPr lang="en-US" sz="1800" dirty="0" smtClean="0">
                <a:solidFill>
                  <a:sysClr val="windowText" lastClr="000000"/>
                </a:solidFill>
                <a:latin typeface="Calibri" panose="020F0502020204030204" pitchFamily="34" charset="0"/>
                <a:cs typeface="Calibri" panose="020F0502020204030204" pitchFamily="34" charset="0"/>
                <a:hlinkClick r:id="rId4"/>
              </a:rPr>
              <a:t>Effort@bu.edu</a:t>
            </a:r>
            <a:endParaRPr lang="en-US" sz="1800" dirty="0" smtClean="0">
              <a:solidFill>
                <a:sysClr val="windowText" lastClr="000000"/>
              </a:solidFill>
              <a:latin typeface="Calibri" panose="020F0502020204030204" pitchFamily="34" charset="0"/>
              <a:cs typeface="Calibri" panose="020F0502020204030204" pitchFamily="34" charset="0"/>
            </a:endParaRPr>
          </a:p>
          <a:p>
            <a:pPr algn="ctr"/>
            <a:endParaRPr lang="en-US" sz="1100" dirty="0">
              <a:solidFill>
                <a:sysClr val="windowText" lastClr="000000"/>
              </a:solidFill>
              <a:latin typeface="Calibri" panose="020F0502020204030204" pitchFamily="34" charset="0"/>
              <a:cs typeface="Calibri" panose="020F0502020204030204" pitchFamily="34" charset="0"/>
            </a:endParaRPr>
          </a:p>
          <a:p>
            <a:pPr algn="ctr"/>
            <a:endParaRPr lang="en-US" sz="1100" dirty="0">
              <a:solidFill>
                <a:sysClr val="windowText" lastClr="000000"/>
              </a:solidFill>
              <a:latin typeface="Calibri" panose="020F0502020204030204" pitchFamily="34" charset="0"/>
              <a:cs typeface="Calibri" panose="020F0502020204030204" pitchFamily="34" charset="0"/>
            </a:endParaRPr>
          </a:p>
        </p:txBody>
      </p:sp>
      <p:pic>
        <p:nvPicPr>
          <p:cNvPr id="3" name="Picture 2" descr="Asking Defining Questions - Excelsior College OW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6673" y="1290722"/>
            <a:ext cx="5852160" cy="3901440"/>
          </a:xfrm>
          <a:prstGeom prst="rect">
            <a:avLst/>
          </a:prstGeom>
        </p:spPr>
      </p:pic>
    </p:spTree>
    <p:extLst>
      <p:ext uri="{BB962C8B-B14F-4D97-AF65-F5344CB8AC3E}">
        <p14:creationId xmlns:p14="http://schemas.microsoft.com/office/powerpoint/2010/main" val="1091233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TM10001103[[fn=Headlines]]</Template>
  <TotalTime>4789</TotalTime>
  <Words>7084</Words>
  <Application>Microsoft Office PowerPoint</Application>
  <PresentationFormat>Widescreen</PresentationFormat>
  <Paragraphs>893</Paragraphs>
  <Slides>50</Slides>
  <Notes>50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vt:i4>
      </vt:variant>
    </vt:vector>
  </HeadingPairs>
  <TitlesOfParts>
    <vt:vector size="61" baseType="lpstr">
      <vt:lpstr>Architects Daughter</vt:lpstr>
      <vt:lpstr>Arial</vt:lpstr>
      <vt:lpstr>ArialMT</vt:lpstr>
      <vt:lpstr>Calibri</vt:lpstr>
      <vt:lpstr>Corbel</vt:lpstr>
      <vt:lpstr>Courier New</vt:lpstr>
      <vt:lpstr>Permanent Marker</vt:lpstr>
      <vt:lpstr>Symbol</vt:lpstr>
      <vt:lpstr>Times New Roman</vt:lpstr>
      <vt:lpstr>Wingdings</vt:lpstr>
      <vt:lpstr>Office Theme</vt:lpstr>
      <vt:lpstr>PowerPoint Presentation</vt:lpstr>
      <vt:lpstr>Zoom Webinar Etiquette</vt:lpstr>
      <vt:lpstr>Agenda</vt:lpstr>
      <vt:lpstr>PowerPoint Presentation</vt:lpstr>
      <vt:lpstr>PowerPoint Presentation</vt:lpstr>
      <vt:lpstr>PowerPoint Presentation</vt:lpstr>
      <vt:lpstr>PowerPoint Presentation</vt:lpstr>
      <vt:lpstr>PowerPoint Presentation</vt:lpstr>
      <vt:lpstr>Case Studies:  From Proposal to PAR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performing effort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Rocha, Suzanne</dc:creator>
  <cp:lastModifiedBy>Rogers, Jennifer</cp:lastModifiedBy>
  <cp:revision>560</cp:revision>
  <cp:lastPrinted>2019-10-29T12:49:23Z</cp:lastPrinted>
  <dcterms:modified xsi:type="dcterms:W3CDTF">2020-09-21T15:07:15Z</dcterms:modified>
</cp:coreProperties>
</file>