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1"/>
  </p:notesMasterIdLst>
  <p:handoutMasterIdLst>
    <p:handoutMasterId r:id="rId42"/>
  </p:handoutMasterIdLst>
  <p:sldIdLst>
    <p:sldId id="366" r:id="rId2"/>
    <p:sldId id="371" r:id="rId3"/>
    <p:sldId id="319" r:id="rId4"/>
    <p:sldId id="313" r:id="rId5"/>
    <p:sldId id="315" r:id="rId6"/>
    <p:sldId id="337" r:id="rId7"/>
    <p:sldId id="327" r:id="rId8"/>
    <p:sldId id="363" r:id="rId9"/>
    <p:sldId id="333" r:id="rId10"/>
    <p:sldId id="326" r:id="rId11"/>
    <p:sldId id="329" r:id="rId12"/>
    <p:sldId id="365" r:id="rId13"/>
    <p:sldId id="343" r:id="rId14"/>
    <p:sldId id="344" r:id="rId15"/>
    <p:sldId id="345" r:id="rId16"/>
    <p:sldId id="335" r:id="rId17"/>
    <p:sldId id="318" r:id="rId18"/>
    <p:sldId id="331" r:id="rId19"/>
    <p:sldId id="346" r:id="rId20"/>
    <p:sldId id="351" r:id="rId21"/>
    <p:sldId id="359" r:id="rId22"/>
    <p:sldId id="352" r:id="rId23"/>
    <p:sldId id="357" r:id="rId24"/>
    <p:sldId id="358" r:id="rId25"/>
    <p:sldId id="348" r:id="rId26"/>
    <p:sldId id="353" r:id="rId27"/>
    <p:sldId id="354" r:id="rId28"/>
    <p:sldId id="347" r:id="rId29"/>
    <p:sldId id="355" r:id="rId30"/>
    <p:sldId id="356" r:id="rId31"/>
    <p:sldId id="336" r:id="rId32"/>
    <p:sldId id="349" r:id="rId33"/>
    <p:sldId id="350" r:id="rId34"/>
    <p:sldId id="324" r:id="rId35"/>
    <p:sldId id="330" r:id="rId36"/>
    <p:sldId id="325" r:id="rId37"/>
    <p:sldId id="372" r:id="rId38"/>
    <p:sldId id="360" r:id="rId39"/>
    <p:sldId id="361" r:id="rId40"/>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Untitled Section" id="{AA1F56BD-85CC-46F0-915D-C00FA2F113FF}">
          <p14:sldIdLst>
            <p14:sldId id="366"/>
            <p14:sldId id="371"/>
            <p14:sldId id="319"/>
            <p14:sldId id="313"/>
            <p14:sldId id="315"/>
            <p14:sldId id="337"/>
            <p14:sldId id="327"/>
            <p14:sldId id="363"/>
            <p14:sldId id="333"/>
            <p14:sldId id="326"/>
            <p14:sldId id="329"/>
            <p14:sldId id="365"/>
            <p14:sldId id="343"/>
            <p14:sldId id="344"/>
            <p14:sldId id="345"/>
            <p14:sldId id="335"/>
            <p14:sldId id="318"/>
            <p14:sldId id="331"/>
            <p14:sldId id="346"/>
            <p14:sldId id="351"/>
            <p14:sldId id="359"/>
            <p14:sldId id="352"/>
            <p14:sldId id="357"/>
            <p14:sldId id="358"/>
            <p14:sldId id="348"/>
            <p14:sldId id="353"/>
            <p14:sldId id="354"/>
            <p14:sldId id="347"/>
            <p14:sldId id="355"/>
            <p14:sldId id="356"/>
            <p14:sldId id="336"/>
            <p14:sldId id="349"/>
            <p14:sldId id="350"/>
            <p14:sldId id="324"/>
            <p14:sldId id="330"/>
            <p14:sldId id="325"/>
            <p14:sldId id="372"/>
            <p14:sldId id="360"/>
            <p14:sldId id="36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lly, Renna Onario" initials="LRO" lastIdx="4" clrIdx="0">
    <p:extLst>
      <p:ext uri="{19B8F6BF-5375-455C-9EA6-DF929625EA0E}">
        <p15:presenceInfo xmlns:p15="http://schemas.microsoft.com/office/powerpoint/2012/main" userId="S-1-5-21-848115496-1524922173-1168901340-486705" providerId="AD"/>
      </p:ext>
    </p:extLst>
  </p:cmAuthor>
  <p:cmAuthor id="2" name="Hartigan, Gretchen K M" initials="HGKM" lastIdx="5" clrIdx="1">
    <p:extLst>
      <p:ext uri="{19B8F6BF-5375-455C-9EA6-DF929625EA0E}">
        <p15:presenceInfo xmlns:p15="http://schemas.microsoft.com/office/powerpoint/2012/main" userId="S-1-5-21-848115496-1524922173-1168901340-3478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BEB9"/>
    <a:srgbClr val="70AD47"/>
    <a:srgbClr val="45B664"/>
    <a:srgbClr val="CC3300"/>
    <a:srgbClr val="201B1B"/>
    <a:srgbClr val="05DEE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81720" autoAdjust="0"/>
  </p:normalViewPr>
  <p:slideViewPr>
    <p:cSldViewPr snapToGrid="0">
      <p:cViewPr varScale="1">
        <p:scale>
          <a:sx n="61" d="100"/>
          <a:sy n="61" d="100"/>
        </p:scale>
        <p:origin x="1146" y="6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5" d="100"/>
          <a:sy n="65" d="100"/>
        </p:scale>
        <p:origin x="3125"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7F7117-4462-4E38-AE63-66989C590FAB}" type="doc">
      <dgm:prSet loTypeId="urn:microsoft.com/office/officeart/2005/8/layout/cycle5" loCatId="cycle" qsTypeId="urn:microsoft.com/office/officeart/2005/8/quickstyle/simple1" qsCatId="simple" csTypeId="urn:microsoft.com/office/officeart/2005/8/colors/colorful5" csCatId="colorful" phldr="1"/>
      <dgm:spPr/>
      <dgm:t>
        <a:bodyPr/>
        <a:lstStyle/>
        <a:p>
          <a:endParaRPr lang="en-US"/>
        </a:p>
      </dgm:t>
    </dgm:pt>
    <dgm:pt modelId="{FA76EA1C-244B-4B83-8D8A-95FE778776A9}">
      <dgm:prSet phldrT="[Text]" custT="1"/>
      <dgm:spPr/>
      <dgm:t>
        <a:bodyPr/>
        <a:lstStyle/>
        <a:p>
          <a:r>
            <a:rPr lang="en-US" sz="1800" dirty="0" smtClean="0">
              <a:latin typeface="Calibri" panose="020F0502020204030204" pitchFamily="34" charset="0"/>
              <a:cs typeface="Calibri" panose="020F0502020204030204" pitchFamily="34" charset="0"/>
            </a:rPr>
            <a:t>BU’s responsibility to all external funders to be fiduciary responsible and compliant with rules and regulations. </a:t>
          </a:r>
          <a:endParaRPr lang="en-US" sz="1800" dirty="0">
            <a:latin typeface="Calibri" panose="020F0502020204030204" pitchFamily="34" charset="0"/>
            <a:cs typeface="Calibri" panose="020F0502020204030204" pitchFamily="34" charset="0"/>
          </a:endParaRPr>
        </a:p>
      </dgm:t>
    </dgm:pt>
    <dgm:pt modelId="{9BA5B0C5-D1DB-443C-98E1-85D1C212F1EB}" type="parTrans" cxnId="{0F4D9240-E94E-46B4-B3BF-B777FA51F573}">
      <dgm:prSet/>
      <dgm:spPr/>
      <dgm:t>
        <a:bodyPr/>
        <a:lstStyle/>
        <a:p>
          <a:endParaRPr lang="en-US" sz="3200">
            <a:latin typeface="Calibri" panose="020F0502020204030204" pitchFamily="34" charset="0"/>
            <a:cs typeface="Calibri" panose="020F0502020204030204" pitchFamily="34" charset="0"/>
          </a:endParaRPr>
        </a:p>
      </dgm:t>
    </dgm:pt>
    <dgm:pt modelId="{7E8C922B-5AEA-4333-88D2-F3DC5AA05AFB}" type="sibTrans" cxnId="{0F4D9240-E94E-46B4-B3BF-B777FA51F573}">
      <dgm:prSet/>
      <dgm:spPr>
        <a:ln w="57150"/>
      </dgm:spPr>
      <dgm:t>
        <a:bodyPr/>
        <a:lstStyle/>
        <a:p>
          <a:endParaRPr lang="en-US" sz="3200">
            <a:latin typeface="Calibri" panose="020F0502020204030204" pitchFamily="34" charset="0"/>
            <a:cs typeface="Calibri" panose="020F0502020204030204" pitchFamily="34" charset="0"/>
          </a:endParaRPr>
        </a:p>
      </dgm:t>
    </dgm:pt>
    <dgm:pt modelId="{914B4DEA-4BDB-4CA7-AC43-5A13C190F66A}">
      <dgm:prSet custT="1"/>
      <dgm:spPr/>
      <dgm:t>
        <a:bodyPr/>
        <a:lstStyle/>
        <a:p>
          <a:r>
            <a:rPr lang="en-US" sz="1800" dirty="0" smtClean="0">
              <a:latin typeface="Calibri" panose="020F0502020204030204" pitchFamily="34" charset="0"/>
              <a:cs typeface="Calibri" panose="020F0502020204030204" pitchFamily="34" charset="0"/>
            </a:rPr>
            <a:t>PAFO’s responsibility to protect BU’s research program while maintaining a strategic balance of service and compliance.</a:t>
          </a:r>
          <a:endParaRPr lang="en-US" sz="1800" dirty="0">
            <a:latin typeface="Calibri" panose="020F0502020204030204" pitchFamily="34" charset="0"/>
            <a:cs typeface="Calibri" panose="020F0502020204030204" pitchFamily="34" charset="0"/>
          </a:endParaRPr>
        </a:p>
      </dgm:t>
    </dgm:pt>
    <dgm:pt modelId="{14F2D807-BC20-458B-AB7E-277057882680}" type="parTrans" cxnId="{734DA881-0563-473E-A8B4-3CB2C7FD74FE}">
      <dgm:prSet/>
      <dgm:spPr/>
      <dgm:t>
        <a:bodyPr/>
        <a:lstStyle/>
        <a:p>
          <a:endParaRPr lang="en-US" sz="3200">
            <a:latin typeface="Calibri" panose="020F0502020204030204" pitchFamily="34" charset="0"/>
            <a:cs typeface="Calibri" panose="020F0502020204030204" pitchFamily="34" charset="0"/>
          </a:endParaRPr>
        </a:p>
      </dgm:t>
    </dgm:pt>
    <dgm:pt modelId="{8E06EA18-A4B9-49C7-8E5F-D9F4C1B8183D}" type="sibTrans" cxnId="{734DA881-0563-473E-A8B4-3CB2C7FD74FE}">
      <dgm:prSet/>
      <dgm:spPr>
        <a:ln w="57150"/>
      </dgm:spPr>
      <dgm:t>
        <a:bodyPr/>
        <a:lstStyle/>
        <a:p>
          <a:endParaRPr lang="en-US" sz="3200">
            <a:latin typeface="Calibri" panose="020F0502020204030204" pitchFamily="34" charset="0"/>
            <a:cs typeface="Calibri" panose="020F0502020204030204" pitchFamily="34" charset="0"/>
          </a:endParaRPr>
        </a:p>
      </dgm:t>
    </dgm:pt>
    <dgm:pt modelId="{56A40B64-13DC-421A-82A5-300BD66CD750}">
      <dgm:prSet custT="1"/>
      <dgm:spPr/>
      <dgm:t>
        <a:bodyPr/>
        <a:lstStyle/>
        <a:p>
          <a:r>
            <a:rPr lang="en-US" sz="1800" dirty="0" smtClean="0">
              <a:latin typeface="Calibri" panose="020F0502020204030204" pitchFamily="34" charset="0"/>
              <a:cs typeface="Calibri" panose="020F0502020204030204" pitchFamily="34" charset="0"/>
            </a:rPr>
            <a:t>Staff will connect how the actions and choices they make now will impact the department when an audit occurs later</a:t>
          </a:r>
          <a:endParaRPr lang="en-US" sz="1800" dirty="0">
            <a:latin typeface="Calibri" panose="020F0502020204030204" pitchFamily="34" charset="0"/>
            <a:cs typeface="Calibri" panose="020F0502020204030204" pitchFamily="34" charset="0"/>
          </a:endParaRPr>
        </a:p>
      </dgm:t>
    </dgm:pt>
    <dgm:pt modelId="{A6431C7A-60CA-4FDD-9F2D-D63370D71542}" type="parTrans" cxnId="{516C76CB-DBB8-4433-ADF3-DA75B712D957}">
      <dgm:prSet/>
      <dgm:spPr/>
      <dgm:t>
        <a:bodyPr/>
        <a:lstStyle/>
        <a:p>
          <a:endParaRPr lang="en-US" sz="3200">
            <a:latin typeface="Calibri" panose="020F0502020204030204" pitchFamily="34" charset="0"/>
            <a:cs typeface="Calibri" panose="020F0502020204030204" pitchFamily="34" charset="0"/>
          </a:endParaRPr>
        </a:p>
      </dgm:t>
    </dgm:pt>
    <dgm:pt modelId="{087D2970-85F2-4FF4-A0C8-BA18A2DE5492}" type="sibTrans" cxnId="{516C76CB-DBB8-4433-ADF3-DA75B712D957}">
      <dgm:prSet/>
      <dgm:spPr>
        <a:ln w="57150"/>
      </dgm:spPr>
      <dgm:t>
        <a:bodyPr/>
        <a:lstStyle/>
        <a:p>
          <a:endParaRPr lang="en-US" sz="3200">
            <a:latin typeface="Calibri" panose="020F0502020204030204" pitchFamily="34" charset="0"/>
            <a:cs typeface="Calibri" panose="020F0502020204030204" pitchFamily="34" charset="0"/>
          </a:endParaRPr>
        </a:p>
      </dgm:t>
    </dgm:pt>
    <dgm:pt modelId="{25594B9E-A8C9-4EC8-8DE0-7B7AA1DF4D88}" type="pres">
      <dgm:prSet presAssocID="{667F7117-4462-4E38-AE63-66989C590FAB}" presName="cycle" presStyleCnt="0">
        <dgm:presLayoutVars>
          <dgm:dir/>
          <dgm:resizeHandles val="exact"/>
        </dgm:presLayoutVars>
      </dgm:prSet>
      <dgm:spPr/>
      <dgm:t>
        <a:bodyPr/>
        <a:lstStyle/>
        <a:p>
          <a:endParaRPr lang="en-US"/>
        </a:p>
      </dgm:t>
    </dgm:pt>
    <dgm:pt modelId="{89E8B4D1-29EB-4D1D-9355-43A8ADE60194}" type="pres">
      <dgm:prSet presAssocID="{FA76EA1C-244B-4B83-8D8A-95FE778776A9}" presName="node" presStyleLbl="node1" presStyleIdx="0" presStyleCnt="3" custScaleX="136861" custScaleY="128197" custRadScaleRad="100662">
        <dgm:presLayoutVars>
          <dgm:bulletEnabled val="1"/>
        </dgm:presLayoutVars>
      </dgm:prSet>
      <dgm:spPr/>
      <dgm:t>
        <a:bodyPr/>
        <a:lstStyle/>
        <a:p>
          <a:endParaRPr lang="en-US"/>
        </a:p>
      </dgm:t>
    </dgm:pt>
    <dgm:pt modelId="{E8E413B9-4A2D-4346-90DF-1A796BA94645}" type="pres">
      <dgm:prSet presAssocID="{FA76EA1C-244B-4B83-8D8A-95FE778776A9}" presName="spNode" presStyleCnt="0"/>
      <dgm:spPr/>
    </dgm:pt>
    <dgm:pt modelId="{3DA531C1-DDF5-457A-906B-1A4C6819A70D}" type="pres">
      <dgm:prSet presAssocID="{7E8C922B-5AEA-4333-88D2-F3DC5AA05AFB}" presName="sibTrans" presStyleLbl="sibTrans1D1" presStyleIdx="0" presStyleCnt="3"/>
      <dgm:spPr/>
      <dgm:t>
        <a:bodyPr/>
        <a:lstStyle/>
        <a:p>
          <a:endParaRPr lang="en-US"/>
        </a:p>
      </dgm:t>
    </dgm:pt>
    <dgm:pt modelId="{3BFE7E08-E185-4D53-B614-87C2D16E1935}" type="pres">
      <dgm:prSet presAssocID="{914B4DEA-4BDB-4CA7-AC43-5A13C190F66A}" presName="node" presStyleLbl="node1" presStyleIdx="1" presStyleCnt="3" custScaleX="136861" custScaleY="128197" custRadScaleRad="119892" custRadScaleInc="-26189">
        <dgm:presLayoutVars>
          <dgm:bulletEnabled val="1"/>
        </dgm:presLayoutVars>
      </dgm:prSet>
      <dgm:spPr/>
      <dgm:t>
        <a:bodyPr/>
        <a:lstStyle/>
        <a:p>
          <a:endParaRPr lang="en-US"/>
        </a:p>
      </dgm:t>
    </dgm:pt>
    <dgm:pt modelId="{177FE708-95D7-4C36-8085-BFB5318DF256}" type="pres">
      <dgm:prSet presAssocID="{914B4DEA-4BDB-4CA7-AC43-5A13C190F66A}" presName="spNode" presStyleCnt="0"/>
      <dgm:spPr/>
    </dgm:pt>
    <dgm:pt modelId="{45E0E951-94EB-4533-B272-2B1A196A5348}" type="pres">
      <dgm:prSet presAssocID="{8E06EA18-A4B9-49C7-8E5F-D9F4C1B8183D}" presName="sibTrans" presStyleLbl="sibTrans1D1" presStyleIdx="1" presStyleCnt="3"/>
      <dgm:spPr/>
      <dgm:t>
        <a:bodyPr/>
        <a:lstStyle/>
        <a:p>
          <a:endParaRPr lang="en-US"/>
        </a:p>
      </dgm:t>
    </dgm:pt>
    <dgm:pt modelId="{54FF16AB-3CD0-4B7C-BC20-B32E02C39469}" type="pres">
      <dgm:prSet presAssocID="{56A40B64-13DC-421A-82A5-300BD66CD750}" presName="node" presStyleLbl="node1" presStyleIdx="2" presStyleCnt="3" custScaleX="136861" custScaleY="128197" custRadScaleRad="120884" custRadScaleInc="23265">
        <dgm:presLayoutVars>
          <dgm:bulletEnabled val="1"/>
        </dgm:presLayoutVars>
      </dgm:prSet>
      <dgm:spPr/>
      <dgm:t>
        <a:bodyPr/>
        <a:lstStyle/>
        <a:p>
          <a:endParaRPr lang="en-US"/>
        </a:p>
      </dgm:t>
    </dgm:pt>
    <dgm:pt modelId="{33349F80-B1AA-4BF2-9622-3F77075FB64C}" type="pres">
      <dgm:prSet presAssocID="{56A40B64-13DC-421A-82A5-300BD66CD750}" presName="spNode" presStyleCnt="0"/>
      <dgm:spPr/>
    </dgm:pt>
    <dgm:pt modelId="{B9B88E97-9BB0-4928-8C63-E3A889656031}" type="pres">
      <dgm:prSet presAssocID="{087D2970-85F2-4FF4-A0C8-BA18A2DE5492}" presName="sibTrans" presStyleLbl="sibTrans1D1" presStyleIdx="2" presStyleCnt="3"/>
      <dgm:spPr/>
      <dgm:t>
        <a:bodyPr/>
        <a:lstStyle/>
        <a:p>
          <a:endParaRPr lang="en-US"/>
        </a:p>
      </dgm:t>
    </dgm:pt>
  </dgm:ptLst>
  <dgm:cxnLst>
    <dgm:cxn modelId="{7E4823CE-5E52-4583-90D1-5568DA539595}" type="presOf" srcId="{FA76EA1C-244B-4B83-8D8A-95FE778776A9}" destId="{89E8B4D1-29EB-4D1D-9355-43A8ADE60194}" srcOrd="0" destOrd="0" presId="urn:microsoft.com/office/officeart/2005/8/layout/cycle5"/>
    <dgm:cxn modelId="{734DA881-0563-473E-A8B4-3CB2C7FD74FE}" srcId="{667F7117-4462-4E38-AE63-66989C590FAB}" destId="{914B4DEA-4BDB-4CA7-AC43-5A13C190F66A}" srcOrd="1" destOrd="0" parTransId="{14F2D807-BC20-458B-AB7E-277057882680}" sibTransId="{8E06EA18-A4B9-49C7-8E5F-D9F4C1B8183D}"/>
    <dgm:cxn modelId="{1048D348-C58D-4538-948A-539936F90D8B}" type="presOf" srcId="{7E8C922B-5AEA-4333-88D2-F3DC5AA05AFB}" destId="{3DA531C1-DDF5-457A-906B-1A4C6819A70D}" srcOrd="0" destOrd="0" presId="urn:microsoft.com/office/officeart/2005/8/layout/cycle5"/>
    <dgm:cxn modelId="{6FA1F289-1D79-4A32-A7A3-54E95FD8E00A}" type="presOf" srcId="{914B4DEA-4BDB-4CA7-AC43-5A13C190F66A}" destId="{3BFE7E08-E185-4D53-B614-87C2D16E1935}" srcOrd="0" destOrd="0" presId="urn:microsoft.com/office/officeart/2005/8/layout/cycle5"/>
    <dgm:cxn modelId="{A93545D3-306C-4170-9444-D28907A24C05}" type="presOf" srcId="{667F7117-4462-4E38-AE63-66989C590FAB}" destId="{25594B9E-A8C9-4EC8-8DE0-7B7AA1DF4D88}" srcOrd="0" destOrd="0" presId="urn:microsoft.com/office/officeart/2005/8/layout/cycle5"/>
    <dgm:cxn modelId="{516C76CB-DBB8-4433-ADF3-DA75B712D957}" srcId="{667F7117-4462-4E38-AE63-66989C590FAB}" destId="{56A40B64-13DC-421A-82A5-300BD66CD750}" srcOrd="2" destOrd="0" parTransId="{A6431C7A-60CA-4FDD-9F2D-D63370D71542}" sibTransId="{087D2970-85F2-4FF4-A0C8-BA18A2DE5492}"/>
    <dgm:cxn modelId="{C50E6318-0905-471F-97B7-9056C67588A9}" type="presOf" srcId="{56A40B64-13DC-421A-82A5-300BD66CD750}" destId="{54FF16AB-3CD0-4B7C-BC20-B32E02C39469}" srcOrd="0" destOrd="0" presId="urn:microsoft.com/office/officeart/2005/8/layout/cycle5"/>
    <dgm:cxn modelId="{0F4D9240-E94E-46B4-B3BF-B777FA51F573}" srcId="{667F7117-4462-4E38-AE63-66989C590FAB}" destId="{FA76EA1C-244B-4B83-8D8A-95FE778776A9}" srcOrd="0" destOrd="0" parTransId="{9BA5B0C5-D1DB-443C-98E1-85D1C212F1EB}" sibTransId="{7E8C922B-5AEA-4333-88D2-F3DC5AA05AFB}"/>
    <dgm:cxn modelId="{AEA4E199-F33A-4F85-B446-57A2FE2402D3}" type="presOf" srcId="{8E06EA18-A4B9-49C7-8E5F-D9F4C1B8183D}" destId="{45E0E951-94EB-4533-B272-2B1A196A5348}" srcOrd="0" destOrd="0" presId="urn:microsoft.com/office/officeart/2005/8/layout/cycle5"/>
    <dgm:cxn modelId="{436EAA78-CBAC-4B33-9945-2E5E96C092D0}" type="presOf" srcId="{087D2970-85F2-4FF4-A0C8-BA18A2DE5492}" destId="{B9B88E97-9BB0-4928-8C63-E3A889656031}" srcOrd="0" destOrd="0" presId="urn:microsoft.com/office/officeart/2005/8/layout/cycle5"/>
    <dgm:cxn modelId="{B4FAA113-ABBC-4FBF-80FF-31DECED67B47}" type="presParOf" srcId="{25594B9E-A8C9-4EC8-8DE0-7B7AA1DF4D88}" destId="{89E8B4D1-29EB-4D1D-9355-43A8ADE60194}" srcOrd="0" destOrd="0" presId="urn:microsoft.com/office/officeart/2005/8/layout/cycle5"/>
    <dgm:cxn modelId="{CB066399-CA19-4BDC-AA03-BC11914EDBC2}" type="presParOf" srcId="{25594B9E-A8C9-4EC8-8DE0-7B7AA1DF4D88}" destId="{E8E413B9-4A2D-4346-90DF-1A796BA94645}" srcOrd="1" destOrd="0" presId="urn:microsoft.com/office/officeart/2005/8/layout/cycle5"/>
    <dgm:cxn modelId="{E519115A-5F72-4134-BE3D-337CD34758A8}" type="presParOf" srcId="{25594B9E-A8C9-4EC8-8DE0-7B7AA1DF4D88}" destId="{3DA531C1-DDF5-457A-906B-1A4C6819A70D}" srcOrd="2" destOrd="0" presId="urn:microsoft.com/office/officeart/2005/8/layout/cycle5"/>
    <dgm:cxn modelId="{79521CD3-0D05-4A94-91F0-CFEC0003D978}" type="presParOf" srcId="{25594B9E-A8C9-4EC8-8DE0-7B7AA1DF4D88}" destId="{3BFE7E08-E185-4D53-B614-87C2D16E1935}" srcOrd="3" destOrd="0" presId="urn:microsoft.com/office/officeart/2005/8/layout/cycle5"/>
    <dgm:cxn modelId="{E72DF223-BA71-441E-A8E7-7F309DD4C20A}" type="presParOf" srcId="{25594B9E-A8C9-4EC8-8DE0-7B7AA1DF4D88}" destId="{177FE708-95D7-4C36-8085-BFB5318DF256}" srcOrd="4" destOrd="0" presId="urn:microsoft.com/office/officeart/2005/8/layout/cycle5"/>
    <dgm:cxn modelId="{4C60CD21-EA2A-4261-80AB-BAD9803055AA}" type="presParOf" srcId="{25594B9E-A8C9-4EC8-8DE0-7B7AA1DF4D88}" destId="{45E0E951-94EB-4533-B272-2B1A196A5348}" srcOrd="5" destOrd="0" presId="urn:microsoft.com/office/officeart/2005/8/layout/cycle5"/>
    <dgm:cxn modelId="{BBB30DE5-DE05-4B49-89ED-12C48F5AAB75}" type="presParOf" srcId="{25594B9E-A8C9-4EC8-8DE0-7B7AA1DF4D88}" destId="{54FF16AB-3CD0-4B7C-BC20-B32E02C39469}" srcOrd="6" destOrd="0" presId="urn:microsoft.com/office/officeart/2005/8/layout/cycle5"/>
    <dgm:cxn modelId="{8B17F119-7BB0-40F4-8AEA-9880CFDDE6C2}" type="presParOf" srcId="{25594B9E-A8C9-4EC8-8DE0-7B7AA1DF4D88}" destId="{33349F80-B1AA-4BF2-9622-3F77075FB64C}" srcOrd="7" destOrd="0" presId="urn:microsoft.com/office/officeart/2005/8/layout/cycle5"/>
    <dgm:cxn modelId="{6592BC3E-167E-4029-86CC-DCFCEE647319}" type="presParOf" srcId="{25594B9E-A8C9-4EC8-8DE0-7B7AA1DF4D88}" destId="{B9B88E97-9BB0-4928-8C63-E3A889656031}"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F9F9E-18E5-4BE4-B65E-EC35C2EE883C}"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B1FAFEED-51CD-42E6-9F31-2FED101BCEA6}">
      <dgm:prSet phldrT="[Text]" custT="1"/>
      <dgm:spPr>
        <a:solidFill>
          <a:schemeClr val="bg1"/>
        </a:solidFill>
        <a:ln w="76200">
          <a:solidFill>
            <a:schemeClr val="accent1">
              <a:lumMod val="75000"/>
            </a:schemeClr>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20 grants selected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from a list of all federal grants with expenditures in given fiscal year. </a:t>
          </a:r>
        </a:p>
      </dgm:t>
    </dgm:pt>
    <dgm:pt modelId="{0BBD4741-E306-492B-9E60-4DBCB8035C8C}" type="parTrans" cxnId="{B13FA894-2525-428E-AA81-2D64310E51BF}">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BC4A37AD-A6E7-428C-B9BA-457624D37830}" type="sibTrans" cxnId="{B13FA894-2525-428E-AA81-2D64310E51BF}">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EBC82B6C-127E-41D9-B497-5A6AE0656682}">
      <dgm:prSet phldrT="[Text]" custT="1"/>
      <dgm:spPr>
        <a:solidFill>
          <a:schemeClr val="bg1"/>
        </a:solidFill>
        <a:ln w="76200">
          <a:solidFill>
            <a:srgbClr val="45B664"/>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PAFO provides supporting documentation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for each individual testing selection. </a:t>
          </a:r>
        </a:p>
      </dgm:t>
    </dgm:pt>
    <dgm:pt modelId="{F78F3661-5A9E-4FAE-BCCC-5BF8E25CFA52}" type="parTrans" cxnId="{E8AE04FE-EDBC-4A34-9251-E810FE262487}">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2860DF67-F06A-40D2-B95F-84D6E5112FA0}" type="sibTrans" cxnId="{E8AE04FE-EDBC-4A34-9251-E810FE262487}">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3EF2F757-F4C4-4531-943E-3B98E1D33658}">
      <dgm:prSet phldrT="[Text]" custT="1"/>
      <dgm:spPr>
        <a:solidFill>
          <a:schemeClr val="bg1"/>
        </a:solidFill>
        <a:ln w="76200">
          <a:solidFill>
            <a:srgbClr val="70AD47"/>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Multiple rounds of follow up questions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with auditor management team, then auditor firm partners.</a:t>
          </a:r>
          <a:endParaRPr lang="en-US" sz="2000" b="0" dirty="0">
            <a:solidFill>
              <a:schemeClr val="tx1"/>
            </a:solidFill>
            <a:latin typeface="Calibri" panose="020F0502020204030204" pitchFamily="34" charset="0"/>
            <a:cs typeface="Calibri" panose="020F0502020204030204" pitchFamily="34" charset="0"/>
          </a:endParaRPr>
        </a:p>
      </dgm:t>
    </dgm:pt>
    <dgm:pt modelId="{DC044719-C5BF-46F6-B273-6536982432F2}" type="parTrans" cxnId="{98D71566-F852-4591-A437-00775EEE82ED}">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2DE6C814-20EB-4B3D-A3E1-6F7E24C3E4FC}" type="sibTrans" cxnId="{98D71566-F852-4591-A437-00775EEE82ED}">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13FA8ABB-6B93-4F63-B48E-BEB885416A91}">
      <dgm:prSet phldrT="[Text]" custT="1"/>
      <dgm:spPr>
        <a:solidFill>
          <a:schemeClr val="bg1"/>
        </a:solidFill>
        <a:ln w="76200">
          <a:solidFill>
            <a:srgbClr val="43BEB9"/>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Over 200 individual selections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made</a:t>
          </a:r>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during interim testing period. </a:t>
          </a:r>
          <a:endParaRPr lang="en-US" sz="2000" b="0" i="1" dirty="0">
            <a:solidFill>
              <a:schemeClr val="tx1"/>
            </a:solidFill>
            <a:latin typeface="Calibri" panose="020F0502020204030204" pitchFamily="34" charset="0"/>
            <a:cs typeface="Calibri" panose="020F0502020204030204" pitchFamily="34" charset="0"/>
          </a:endParaRPr>
        </a:p>
      </dgm:t>
    </dgm:pt>
    <dgm:pt modelId="{5EC2E8DF-73A7-4003-864E-19A744F362B0}" type="parTrans" cxnId="{E2F1C073-7130-4DF7-9E21-88BCC0DC5A86}">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37CBC188-9FDA-4EFC-9423-615CCFBDBE08}" type="sibTrans" cxnId="{E2F1C073-7130-4DF7-9E21-88BCC0DC5A86}">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77426AAC-E24F-4A73-A6E4-E485CC4317C1}" type="pres">
      <dgm:prSet presAssocID="{827F9F9E-18E5-4BE4-B65E-EC35C2EE883C}" presName="Name0" presStyleCnt="0">
        <dgm:presLayoutVars>
          <dgm:dir/>
          <dgm:resizeHandles val="exact"/>
        </dgm:presLayoutVars>
      </dgm:prSet>
      <dgm:spPr/>
      <dgm:t>
        <a:bodyPr/>
        <a:lstStyle/>
        <a:p>
          <a:endParaRPr lang="en-US"/>
        </a:p>
      </dgm:t>
    </dgm:pt>
    <dgm:pt modelId="{4DF5A7CC-3C24-43E1-9F0E-958490D5509D}" type="pres">
      <dgm:prSet presAssocID="{B1FAFEED-51CD-42E6-9F31-2FED101BCEA6}" presName="node" presStyleLbl="node1" presStyleIdx="0" presStyleCnt="4">
        <dgm:presLayoutVars>
          <dgm:bulletEnabled val="1"/>
        </dgm:presLayoutVars>
      </dgm:prSet>
      <dgm:spPr/>
      <dgm:t>
        <a:bodyPr/>
        <a:lstStyle/>
        <a:p>
          <a:endParaRPr lang="en-US"/>
        </a:p>
      </dgm:t>
    </dgm:pt>
    <dgm:pt modelId="{4A99BC96-F284-403B-A1D2-AEE200E9EEDC}" type="pres">
      <dgm:prSet presAssocID="{BC4A37AD-A6E7-428C-B9BA-457624D37830}" presName="sibTrans" presStyleLbl="sibTrans2D1" presStyleIdx="0" presStyleCnt="3"/>
      <dgm:spPr/>
      <dgm:t>
        <a:bodyPr/>
        <a:lstStyle/>
        <a:p>
          <a:endParaRPr lang="en-US"/>
        </a:p>
      </dgm:t>
    </dgm:pt>
    <dgm:pt modelId="{F0FFDB7C-B6CF-4D29-B09B-1D0AB3DAD5E6}" type="pres">
      <dgm:prSet presAssocID="{BC4A37AD-A6E7-428C-B9BA-457624D37830}" presName="connectorText" presStyleLbl="sibTrans2D1" presStyleIdx="0" presStyleCnt="3"/>
      <dgm:spPr/>
      <dgm:t>
        <a:bodyPr/>
        <a:lstStyle/>
        <a:p>
          <a:endParaRPr lang="en-US"/>
        </a:p>
      </dgm:t>
    </dgm:pt>
    <dgm:pt modelId="{0B86D037-18E5-47B3-865C-45A6C659E4F4}" type="pres">
      <dgm:prSet presAssocID="{13FA8ABB-6B93-4F63-B48E-BEB885416A91}" presName="node" presStyleLbl="node1" presStyleIdx="1" presStyleCnt="4">
        <dgm:presLayoutVars>
          <dgm:bulletEnabled val="1"/>
        </dgm:presLayoutVars>
      </dgm:prSet>
      <dgm:spPr/>
      <dgm:t>
        <a:bodyPr/>
        <a:lstStyle/>
        <a:p>
          <a:endParaRPr lang="en-US"/>
        </a:p>
      </dgm:t>
    </dgm:pt>
    <dgm:pt modelId="{232E86CC-D374-4351-A309-3759426E4AFA}" type="pres">
      <dgm:prSet presAssocID="{37CBC188-9FDA-4EFC-9423-615CCFBDBE08}" presName="sibTrans" presStyleLbl="sibTrans2D1" presStyleIdx="1" presStyleCnt="3"/>
      <dgm:spPr/>
      <dgm:t>
        <a:bodyPr/>
        <a:lstStyle/>
        <a:p>
          <a:endParaRPr lang="en-US"/>
        </a:p>
      </dgm:t>
    </dgm:pt>
    <dgm:pt modelId="{7CB6675F-C0C1-4DBD-A8F5-8CBE78A14ACE}" type="pres">
      <dgm:prSet presAssocID="{37CBC188-9FDA-4EFC-9423-615CCFBDBE08}" presName="connectorText" presStyleLbl="sibTrans2D1" presStyleIdx="1" presStyleCnt="3"/>
      <dgm:spPr/>
      <dgm:t>
        <a:bodyPr/>
        <a:lstStyle/>
        <a:p>
          <a:endParaRPr lang="en-US"/>
        </a:p>
      </dgm:t>
    </dgm:pt>
    <dgm:pt modelId="{8917D476-6596-4EE8-B34B-B9502D53B212}" type="pres">
      <dgm:prSet presAssocID="{EBC82B6C-127E-41D9-B497-5A6AE0656682}" presName="node" presStyleLbl="node1" presStyleIdx="2" presStyleCnt="4">
        <dgm:presLayoutVars>
          <dgm:bulletEnabled val="1"/>
        </dgm:presLayoutVars>
      </dgm:prSet>
      <dgm:spPr/>
      <dgm:t>
        <a:bodyPr/>
        <a:lstStyle/>
        <a:p>
          <a:endParaRPr lang="en-US"/>
        </a:p>
      </dgm:t>
    </dgm:pt>
    <dgm:pt modelId="{0D893CFF-397C-4197-84DB-79CC2B095743}" type="pres">
      <dgm:prSet presAssocID="{2860DF67-F06A-40D2-B95F-84D6E5112FA0}" presName="sibTrans" presStyleLbl="sibTrans2D1" presStyleIdx="2" presStyleCnt="3"/>
      <dgm:spPr/>
      <dgm:t>
        <a:bodyPr/>
        <a:lstStyle/>
        <a:p>
          <a:endParaRPr lang="en-US"/>
        </a:p>
      </dgm:t>
    </dgm:pt>
    <dgm:pt modelId="{E813D99E-14A8-4453-954D-2C2F73C21C8E}" type="pres">
      <dgm:prSet presAssocID="{2860DF67-F06A-40D2-B95F-84D6E5112FA0}" presName="connectorText" presStyleLbl="sibTrans2D1" presStyleIdx="2" presStyleCnt="3"/>
      <dgm:spPr/>
      <dgm:t>
        <a:bodyPr/>
        <a:lstStyle/>
        <a:p>
          <a:endParaRPr lang="en-US"/>
        </a:p>
      </dgm:t>
    </dgm:pt>
    <dgm:pt modelId="{210E2532-1434-4DB4-AF88-5573CDFA00B9}" type="pres">
      <dgm:prSet presAssocID="{3EF2F757-F4C4-4531-943E-3B98E1D33658}" presName="node" presStyleLbl="node1" presStyleIdx="3" presStyleCnt="4">
        <dgm:presLayoutVars>
          <dgm:bulletEnabled val="1"/>
        </dgm:presLayoutVars>
      </dgm:prSet>
      <dgm:spPr/>
      <dgm:t>
        <a:bodyPr/>
        <a:lstStyle/>
        <a:p>
          <a:endParaRPr lang="en-US"/>
        </a:p>
      </dgm:t>
    </dgm:pt>
  </dgm:ptLst>
  <dgm:cxnLst>
    <dgm:cxn modelId="{F134554E-1FE1-4B1C-8DE4-AA7F88D1E315}" type="presOf" srcId="{B1FAFEED-51CD-42E6-9F31-2FED101BCEA6}" destId="{4DF5A7CC-3C24-43E1-9F0E-958490D5509D}" srcOrd="0" destOrd="0" presId="urn:microsoft.com/office/officeart/2005/8/layout/process1"/>
    <dgm:cxn modelId="{98D71566-F852-4591-A437-00775EEE82ED}" srcId="{827F9F9E-18E5-4BE4-B65E-EC35C2EE883C}" destId="{3EF2F757-F4C4-4531-943E-3B98E1D33658}" srcOrd="3" destOrd="0" parTransId="{DC044719-C5BF-46F6-B273-6536982432F2}" sibTransId="{2DE6C814-20EB-4B3D-A3E1-6F7E24C3E4FC}"/>
    <dgm:cxn modelId="{E8AE04FE-EDBC-4A34-9251-E810FE262487}" srcId="{827F9F9E-18E5-4BE4-B65E-EC35C2EE883C}" destId="{EBC82B6C-127E-41D9-B497-5A6AE0656682}" srcOrd="2" destOrd="0" parTransId="{F78F3661-5A9E-4FAE-BCCC-5BF8E25CFA52}" sibTransId="{2860DF67-F06A-40D2-B95F-84D6E5112FA0}"/>
    <dgm:cxn modelId="{1EB9D221-7CE2-467E-BF4B-D37E9EAD9FE3}" type="presOf" srcId="{3EF2F757-F4C4-4531-943E-3B98E1D33658}" destId="{210E2532-1434-4DB4-AF88-5573CDFA00B9}" srcOrd="0" destOrd="0" presId="urn:microsoft.com/office/officeart/2005/8/layout/process1"/>
    <dgm:cxn modelId="{3ACBBE8E-CC9A-464B-BE98-966B04A15C5E}" type="presOf" srcId="{13FA8ABB-6B93-4F63-B48E-BEB885416A91}" destId="{0B86D037-18E5-47B3-865C-45A6C659E4F4}" srcOrd="0" destOrd="0" presId="urn:microsoft.com/office/officeart/2005/8/layout/process1"/>
    <dgm:cxn modelId="{518819D6-5818-4D15-82CD-6CAAB592433C}" type="presOf" srcId="{BC4A37AD-A6E7-428C-B9BA-457624D37830}" destId="{F0FFDB7C-B6CF-4D29-B09B-1D0AB3DAD5E6}" srcOrd="1" destOrd="0" presId="urn:microsoft.com/office/officeart/2005/8/layout/process1"/>
    <dgm:cxn modelId="{C67E15E3-4550-4EF5-A152-435BAACFB3FB}" type="presOf" srcId="{37CBC188-9FDA-4EFC-9423-615CCFBDBE08}" destId="{7CB6675F-C0C1-4DBD-A8F5-8CBE78A14ACE}" srcOrd="1" destOrd="0" presId="urn:microsoft.com/office/officeart/2005/8/layout/process1"/>
    <dgm:cxn modelId="{03F030A7-8C0E-4A90-8B23-AF1AA0A99F05}" type="presOf" srcId="{37CBC188-9FDA-4EFC-9423-615CCFBDBE08}" destId="{232E86CC-D374-4351-A309-3759426E4AFA}" srcOrd="0" destOrd="0" presId="urn:microsoft.com/office/officeart/2005/8/layout/process1"/>
    <dgm:cxn modelId="{E2F1C073-7130-4DF7-9E21-88BCC0DC5A86}" srcId="{827F9F9E-18E5-4BE4-B65E-EC35C2EE883C}" destId="{13FA8ABB-6B93-4F63-B48E-BEB885416A91}" srcOrd="1" destOrd="0" parTransId="{5EC2E8DF-73A7-4003-864E-19A744F362B0}" sibTransId="{37CBC188-9FDA-4EFC-9423-615CCFBDBE08}"/>
    <dgm:cxn modelId="{C833FE0B-9562-4240-B7D6-7D25173FB149}" type="presOf" srcId="{EBC82B6C-127E-41D9-B497-5A6AE0656682}" destId="{8917D476-6596-4EE8-B34B-B9502D53B212}" srcOrd="0" destOrd="0" presId="urn:microsoft.com/office/officeart/2005/8/layout/process1"/>
    <dgm:cxn modelId="{B13FA894-2525-428E-AA81-2D64310E51BF}" srcId="{827F9F9E-18E5-4BE4-B65E-EC35C2EE883C}" destId="{B1FAFEED-51CD-42E6-9F31-2FED101BCEA6}" srcOrd="0" destOrd="0" parTransId="{0BBD4741-E306-492B-9E60-4DBCB8035C8C}" sibTransId="{BC4A37AD-A6E7-428C-B9BA-457624D37830}"/>
    <dgm:cxn modelId="{D3ABC703-9EA6-4866-A189-B133BE6BE852}" type="presOf" srcId="{2860DF67-F06A-40D2-B95F-84D6E5112FA0}" destId="{0D893CFF-397C-4197-84DB-79CC2B095743}" srcOrd="0" destOrd="0" presId="urn:microsoft.com/office/officeart/2005/8/layout/process1"/>
    <dgm:cxn modelId="{DCDDF75C-67A9-4141-A633-165CD15E076B}" type="presOf" srcId="{BC4A37AD-A6E7-428C-B9BA-457624D37830}" destId="{4A99BC96-F284-403B-A1D2-AEE200E9EEDC}" srcOrd="0" destOrd="0" presId="urn:microsoft.com/office/officeart/2005/8/layout/process1"/>
    <dgm:cxn modelId="{3BED73C4-53D7-4F3A-A073-1085D28C38D5}" type="presOf" srcId="{827F9F9E-18E5-4BE4-B65E-EC35C2EE883C}" destId="{77426AAC-E24F-4A73-A6E4-E485CC4317C1}" srcOrd="0" destOrd="0" presId="urn:microsoft.com/office/officeart/2005/8/layout/process1"/>
    <dgm:cxn modelId="{20D31773-8E83-4E56-A2F3-403D5067CAD4}" type="presOf" srcId="{2860DF67-F06A-40D2-B95F-84D6E5112FA0}" destId="{E813D99E-14A8-4453-954D-2C2F73C21C8E}" srcOrd="1" destOrd="0" presId="urn:microsoft.com/office/officeart/2005/8/layout/process1"/>
    <dgm:cxn modelId="{0D1A4E3E-FA81-454C-A752-D74346D8F3A3}" type="presParOf" srcId="{77426AAC-E24F-4A73-A6E4-E485CC4317C1}" destId="{4DF5A7CC-3C24-43E1-9F0E-958490D5509D}" srcOrd="0" destOrd="0" presId="urn:microsoft.com/office/officeart/2005/8/layout/process1"/>
    <dgm:cxn modelId="{BD33475F-429B-47E8-B3E4-E1B1F0535F43}" type="presParOf" srcId="{77426AAC-E24F-4A73-A6E4-E485CC4317C1}" destId="{4A99BC96-F284-403B-A1D2-AEE200E9EEDC}" srcOrd="1" destOrd="0" presId="urn:microsoft.com/office/officeart/2005/8/layout/process1"/>
    <dgm:cxn modelId="{7F4553D2-8B5A-4DF5-8CF4-96818CC90FA7}" type="presParOf" srcId="{4A99BC96-F284-403B-A1D2-AEE200E9EEDC}" destId="{F0FFDB7C-B6CF-4D29-B09B-1D0AB3DAD5E6}" srcOrd="0" destOrd="0" presId="urn:microsoft.com/office/officeart/2005/8/layout/process1"/>
    <dgm:cxn modelId="{374A4146-8430-41A1-B1EB-F7127C22831C}" type="presParOf" srcId="{77426AAC-E24F-4A73-A6E4-E485CC4317C1}" destId="{0B86D037-18E5-47B3-865C-45A6C659E4F4}" srcOrd="2" destOrd="0" presId="urn:microsoft.com/office/officeart/2005/8/layout/process1"/>
    <dgm:cxn modelId="{F3429EB0-12D3-4F45-8E0F-3E6AFF9D6BA7}" type="presParOf" srcId="{77426AAC-E24F-4A73-A6E4-E485CC4317C1}" destId="{232E86CC-D374-4351-A309-3759426E4AFA}" srcOrd="3" destOrd="0" presId="urn:microsoft.com/office/officeart/2005/8/layout/process1"/>
    <dgm:cxn modelId="{7EFA83E1-9AE1-4BFE-9AB9-33B9D57B6132}" type="presParOf" srcId="{232E86CC-D374-4351-A309-3759426E4AFA}" destId="{7CB6675F-C0C1-4DBD-A8F5-8CBE78A14ACE}" srcOrd="0" destOrd="0" presId="urn:microsoft.com/office/officeart/2005/8/layout/process1"/>
    <dgm:cxn modelId="{BD39713E-C97C-4E23-A8BF-31BF66C0E7A3}" type="presParOf" srcId="{77426AAC-E24F-4A73-A6E4-E485CC4317C1}" destId="{8917D476-6596-4EE8-B34B-B9502D53B212}" srcOrd="4" destOrd="0" presId="urn:microsoft.com/office/officeart/2005/8/layout/process1"/>
    <dgm:cxn modelId="{852EE568-7087-4167-8514-04AF4A5C2498}" type="presParOf" srcId="{77426AAC-E24F-4A73-A6E4-E485CC4317C1}" destId="{0D893CFF-397C-4197-84DB-79CC2B095743}" srcOrd="5" destOrd="0" presId="urn:microsoft.com/office/officeart/2005/8/layout/process1"/>
    <dgm:cxn modelId="{3F751E9D-B44C-4967-AFDC-6396139A711F}" type="presParOf" srcId="{0D893CFF-397C-4197-84DB-79CC2B095743}" destId="{E813D99E-14A8-4453-954D-2C2F73C21C8E}" srcOrd="0" destOrd="0" presId="urn:microsoft.com/office/officeart/2005/8/layout/process1"/>
    <dgm:cxn modelId="{1069182F-CB28-413C-954B-D2EED8CBEE1B}" type="presParOf" srcId="{77426AAC-E24F-4A73-A6E4-E485CC4317C1}" destId="{210E2532-1434-4DB4-AF88-5573CDFA00B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8B4D1-29EB-4D1D-9355-43A8ADE60194}">
      <dsp:nvSpPr>
        <dsp:cNvPr id="0" name=""/>
        <dsp:cNvSpPr/>
      </dsp:nvSpPr>
      <dsp:spPr>
        <a:xfrm>
          <a:off x="2459562" y="-93659"/>
          <a:ext cx="2834143" cy="172557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BU’s responsibility to all external funders to be fiduciary responsible and compliant with rules and regulations. </a:t>
          </a:r>
          <a:endParaRPr lang="en-US" sz="1800" kern="1200" dirty="0">
            <a:latin typeface="Calibri" panose="020F0502020204030204" pitchFamily="34" charset="0"/>
            <a:cs typeface="Calibri" panose="020F0502020204030204" pitchFamily="34" charset="0"/>
          </a:endParaRPr>
        </a:p>
      </dsp:txBody>
      <dsp:txXfrm>
        <a:off x="2543798" y="-9423"/>
        <a:ext cx="2665671" cy="1557101"/>
      </dsp:txXfrm>
    </dsp:sp>
    <dsp:sp modelId="{3DA531C1-DDF5-457A-906B-1A4C6819A70D}">
      <dsp:nvSpPr>
        <dsp:cNvPr id="0" name=""/>
        <dsp:cNvSpPr/>
      </dsp:nvSpPr>
      <dsp:spPr>
        <a:xfrm>
          <a:off x="2520296" y="1171973"/>
          <a:ext cx="3587448" cy="3587448"/>
        </a:xfrm>
        <a:custGeom>
          <a:avLst/>
          <a:gdLst/>
          <a:ahLst/>
          <a:cxnLst/>
          <a:rect l="0" t="0" r="0" b="0"/>
          <a:pathLst>
            <a:path>
              <a:moveTo>
                <a:pt x="2965357" y="435518"/>
              </a:moveTo>
              <a:arcTo wR="1793724" hR="1793724" stAng="18646929" swAng="1427307"/>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3BFE7E08-E185-4D53-B614-87C2D16E1935}">
      <dsp:nvSpPr>
        <dsp:cNvPr id="0" name=""/>
        <dsp:cNvSpPr/>
      </dsp:nvSpPr>
      <dsp:spPr>
        <a:xfrm>
          <a:off x="4486436" y="2418789"/>
          <a:ext cx="2834143" cy="1725573"/>
        </a:xfrm>
        <a:prstGeom prst="roundRect">
          <a:avLst/>
        </a:prstGeom>
        <a:solidFill>
          <a:schemeClr val="accent5">
            <a:hueOff val="-3676672"/>
            <a:satOff val="-5114"/>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PAFO’s responsibility to protect BU’s research program while maintaining a strategic balance of service and compliance.</a:t>
          </a:r>
          <a:endParaRPr lang="en-US" sz="1800" kern="1200" dirty="0">
            <a:latin typeface="Calibri" panose="020F0502020204030204" pitchFamily="34" charset="0"/>
            <a:cs typeface="Calibri" panose="020F0502020204030204" pitchFamily="34" charset="0"/>
          </a:endParaRPr>
        </a:p>
      </dsp:txBody>
      <dsp:txXfrm>
        <a:off x="4570672" y="2503025"/>
        <a:ext cx="2665671" cy="1557101"/>
      </dsp:txXfrm>
    </dsp:sp>
    <dsp:sp modelId="{45E0E951-94EB-4533-B272-2B1A196A5348}">
      <dsp:nvSpPr>
        <dsp:cNvPr id="0" name=""/>
        <dsp:cNvSpPr/>
      </dsp:nvSpPr>
      <dsp:spPr>
        <a:xfrm>
          <a:off x="2078518" y="1310917"/>
          <a:ext cx="3587448" cy="3587448"/>
        </a:xfrm>
        <a:custGeom>
          <a:avLst/>
          <a:gdLst/>
          <a:ahLst/>
          <a:cxnLst/>
          <a:rect l="0" t="0" r="0" b="0"/>
          <a:pathLst>
            <a:path>
              <a:moveTo>
                <a:pt x="2851086" y="3242665"/>
              </a:moveTo>
              <a:arcTo wR="1793724" hR="1793724" stAng="3232797" swAng="4221319"/>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54FF16AB-3CD0-4B7C-BC20-B32E02C39469}">
      <dsp:nvSpPr>
        <dsp:cNvPr id="0" name=""/>
        <dsp:cNvSpPr/>
      </dsp:nvSpPr>
      <dsp:spPr>
        <a:xfrm>
          <a:off x="431134" y="2466300"/>
          <a:ext cx="2834143" cy="1725573"/>
        </a:xfrm>
        <a:prstGeom prst="roundRect">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Staff will connect how the actions and choices they make now will impact the department when an audit occurs later</a:t>
          </a:r>
          <a:endParaRPr lang="en-US" sz="1800" kern="1200" dirty="0">
            <a:latin typeface="Calibri" panose="020F0502020204030204" pitchFamily="34" charset="0"/>
            <a:cs typeface="Calibri" panose="020F0502020204030204" pitchFamily="34" charset="0"/>
          </a:endParaRPr>
        </a:p>
      </dsp:txBody>
      <dsp:txXfrm>
        <a:off x="515370" y="2550536"/>
        <a:ext cx="2665671" cy="1557101"/>
      </dsp:txXfrm>
    </dsp:sp>
    <dsp:sp modelId="{B9B88E97-9BB0-4928-8C63-E3A889656031}">
      <dsp:nvSpPr>
        <dsp:cNvPr id="0" name=""/>
        <dsp:cNvSpPr/>
      </dsp:nvSpPr>
      <dsp:spPr>
        <a:xfrm>
          <a:off x="1638143" y="1176759"/>
          <a:ext cx="3587448" cy="3587448"/>
        </a:xfrm>
        <a:custGeom>
          <a:avLst/>
          <a:gdLst/>
          <a:ahLst/>
          <a:cxnLst/>
          <a:rect l="0" t="0" r="0" b="0"/>
          <a:pathLst>
            <a:path>
              <a:moveTo>
                <a:pt x="159215" y="1054922"/>
              </a:moveTo>
              <a:arcTo wR="1793724" hR="1793724" stAng="12259384" swAng="1491281"/>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5A7CC-3C24-43E1-9F0E-958490D5509D}">
      <dsp:nvSpPr>
        <dsp:cNvPr id="0" name=""/>
        <dsp:cNvSpPr/>
      </dsp:nvSpPr>
      <dsp:spPr>
        <a:xfrm>
          <a:off x="5127" y="625532"/>
          <a:ext cx="2241898" cy="2245619"/>
        </a:xfrm>
        <a:prstGeom prst="roundRect">
          <a:avLst>
            <a:gd name="adj" fmla="val 10000"/>
          </a:avLst>
        </a:prstGeom>
        <a:solidFill>
          <a:schemeClr val="bg1"/>
        </a:solidFill>
        <a:ln w="762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20 grants selected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from a list of all federal grants with expenditures in given fiscal year. </a:t>
          </a:r>
        </a:p>
      </dsp:txBody>
      <dsp:txXfrm>
        <a:off x="70790" y="691195"/>
        <a:ext cx="2110572" cy="2114293"/>
      </dsp:txXfrm>
    </dsp:sp>
    <dsp:sp modelId="{4A99BC96-F284-403B-A1D2-AEE200E9EEDC}">
      <dsp:nvSpPr>
        <dsp:cNvPr id="0" name=""/>
        <dsp:cNvSpPr/>
      </dsp:nvSpPr>
      <dsp:spPr>
        <a:xfrm>
          <a:off x="2471215" y="1470347"/>
          <a:ext cx="475282" cy="55599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2471215" y="1581545"/>
        <a:ext cx="332697" cy="333594"/>
      </dsp:txXfrm>
    </dsp:sp>
    <dsp:sp modelId="{0B86D037-18E5-47B3-865C-45A6C659E4F4}">
      <dsp:nvSpPr>
        <dsp:cNvPr id="0" name=""/>
        <dsp:cNvSpPr/>
      </dsp:nvSpPr>
      <dsp:spPr>
        <a:xfrm>
          <a:off x="3143784" y="625532"/>
          <a:ext cx="2241898" cy="2245619"/>
        </a:xfrm>
        <a:prstGeom prst="roundRect">
          <a:avLst>
            <a:gd name="adj" fmla="val 10000"/>
          </a:avLst>
        </a:prstGeom>
        <a:solidFill>
          <a:schemeClr val="bg1"/>
        </a:solidFill>
        <a:ln w="76200" cap="flat" cmpd="sng" algn="ctr">
          <a:solidFill>
            <a:srgbClr val="43BEB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Over 200 individual selections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made</a:t>
          </a: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during interim testing period. </a:t>
          </a:r>
          <a:endParaRPr lang="en-US" sz="2000" b="0" i="1" kern="1200" dirty="0">
            <a:solidFill>
              <a:schemeClr val="tx1"/>
            </a:solidFill>
            <a:latin typeface="Calibri" panose="020F0502020204030204" pitchFamily="34" charset="0"/>
            <a:cs typeface="Calibri" panose="020F0502020204030204" pitchFamily="34" charset="0"/>
          </a:endParaRPr>
        </a:p>
      </dsp:txBody>
      <dsp:txXfrm>
        <a:off x="3209447" y="691195"/>
        <a:ext cx="2110572" cy="2114293"/>
      </dsp:txXfrm>
    </dsp:sp>
    <dsp:sp modelId="{232E86CC-D374-4351-A309-3759426E4AFA}">
      <dsp:nvSpPr>
        <dsp:cNvPr id="0" name=""/>
        <dsp:cNvSpPr/>
      </dsp:nvSpPr>
      <dsp:spPr>
        <a:xfrm>
          <a:off x="5609872" y="1470347"/>
          <a:ext cx="475282" cy="555990"/>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5609872" y="1581545"/>
        <a:ext cx="332697" cy="333594"/>
      </dsp:txXfrm>
    </dsp:sp>
    <dsp:sp modelId="{8917D476-6596-4EE8-B34B-B9502D53B212}">
      <dsp:nvSpPr>
        <dsp:cNvPr id="0" name=""/>
        <dsp:cNvSpPr/>
      </dsp:nvSpPr>
      <dsp:spPr>
        <a:xfrm>
          <a:off x="6282442" y="625532"/>
          <a:ext cx="2241898" cy="2245619"/>
        </a:xfrm>
        <a:prstGeom prst="roundRect">
          <a:avLst>
            <a:gd name="adj" fmla="val 10000"/>
          </a:avLst>
        </a:prstGeom>
        <a:solidFill>
          <a:schemeClr val="bg1"/>
        </a:solidFill>
        <a:ln w="76200" cap="flat" cmpd="sng" algn="ctr">
          <a:solidFill>
            <a:srgbClr val="45B66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PAFO provides supporting documentation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for each individual testing selection. </a:t>
          </a:r>
        </a:p>
      </dsp:txBody>
      <dsp:txXfrm>
        <a:off x="6348105" y="691195"/>
        <a:ext cx="2110572" cy="2114293"/>
      </dsp:txXfrm>
    </dsp:sp>
    <dsp:sp modelId="{0D893CFF-397C-4197-84DB-79CC2B095743}">
      <dsp:nvSpPr>
        <dsp:cNvPr id="0" name=""/>
        <dsp:cNvSpPr/>
      </dsp:nvSpPr>
      <dsp:spPr>
        <a:xfrm>
          <a:off x="8748529" y="1470347"/>
          <a:ext cx="475282" cy="555990"/>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8748529" y="1581545"/>
        <a:ext cx="332697" cy="333594"/>
      </dsp:txXfrm>
    </dsp:sp>
    <dsp:sp modelId="{210E2532-1434-4DB4-AF88-5573CDFA00B9}">
      <dsp:nvSpPr>
        <dsp:cNvPr id="0" name=""/>
        <dsp:cNvSpPr/>
      </dsp:nvSpPr>
      <dsp:spPr>
        <a:xfrm>
          <a:off x="9421099" y="625532"/>
          <a:ext cx="2241898" cy="2245619"/>
        </a:xfrm>
        <a:prstGeom prst="roundRect">
          <a:avLst>
            <a:gd name="adj" fmla="val 10000"/>
          </a:avLst>
        </a:prstGeom>
        <a:solidFill>
          <a:schemeClr val="bg1"/>
        </a:solidFill>
        <a:ln w="76200" cap="flat" cmpd="sng" algn="ctr">
          <a:solidFill>
            <a:srgbClr val="70AD4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Multiple rounds of follow up questions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with auditor management team, then auditor firm partners.</a:t>
          </a:r>
          <a:endParaRPr lang="en-US" sz="2000" b="0" kern="1200" dirty="0">
            <a:solidFill>
              <a:schemeClr val="tx1"/>
            </a:solidFill>
            <a:latin typeface="Calibri" panose="020F0502020204030204" pitchFamily="34" charset="0"/>
            <a:cs typeface="Calibri" panose="020F0502020204030204" pitchFamily="34" charset="0"/>
          </a:endParaRPr>
        </a:p>
      </dsp:txBody>
      <dsp:txXfrm>
        <a:off x="9486762" y="691195"/>
        <a:ext cx="2110572" cy="211429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C45CD445-CED6-47BE-B265-DE47CF5A6AE9}" type="datetimeFigureOut">
              <a:rPr lang="en-US" smtClean="0"/>
              <a:t>9/24/2020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83970169-3148-46E9-9D54-550AC2D7E27F}" type="slidenum">
              <a:rPr lang="en-US" smtClean="0"/>
              <a:t>‹#›</a:t>
            </a:fld>
            <a:endParaRPr lang="en-US"/>
          </a:p>
        </p:txBody>
      </p:sp>
    </p:spTree>
    <p:extLst>
      <p:ext uri="{BB962C8B-B14F-4D97-AF65-F5344CB8AC3E}">
        <p14:creationId xmlns:p14="http://schemas.microsoft.com/office/powerpoint/2010/main" val="3806395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67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7" y="0"/>
            <a:ext cx="3038475" cy="4667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5" y="4473575"/>
            <a:ext cx="5607049" cy="366077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672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701675" y="4473575"/>
            <a:ext cx="5607049" cy="36607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Gretchen</a:t>
            </a:r>
            <a:endParaRPr sz="1200" b="0" i="0" u="none" strike="noStrike" cap="none" dirty="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582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smtClean="0">
                <a:solidFill>
                  <a:srgbClr val="FF0000"/>
                </a:solidFill>
              </a:rPr>
              <a:t>Gretchen</a:t>
            </a:r>
          </a:p>
          <a:p>
            <a:endParaRPr lang="en-US" b="1" dirty="0" smtClean="0">
              <a:solidFill>
                <a:srgbClr val="FF0000"/>
              </a:solidFill>
            </a:endParaRPr>
          </a:p>
          <a:p>
            <a:r>
              <a:rPr lang="en-US" b="1" dirty="0" smtClean="0">
                <a:solidFill>
                  <a:srgbClr val="FF0000"/>
                </a:solidFill>
              </a:rPr>
              <a:t>Introductions</a:t>
            </a:r>
            <a:r>
              <a:rPr lang="en-US" dirty="0" smtClean="0">
                <a:solidFill>
                  <a:srgbClr val="FF0000"/>
                </a:solidFill>
              </a:rPr>
              <a:t>:</a:t>
            </a:r>
            <a:r>
              <a:rPr lang="en-US" baseline="0" dirty="0" smtClean="0">
                <a:solidFill>
                  <a:srgbClr val="FF0000"/>
                </a:solidFill>
              </a:rPr>
              <a:t> Me, Shelly, Craig, and Missy</a:t>
            </a:r>
          </a:p>
          <a:p>
            <a:endParaRPr lang="en-US" baseline="0" dirty="0" smtClean="0">
              <a:solidFill>
                <a:srgbClr val="FF0000"/>
              </a:solidFill>
            </a:endParaRPr>
          </a:p>
          <a:p>
            <a:r>
              <a:rPr lang="en-US" b="1" baseline="0" dirty="0" smtClean="0">
                <a:solidFill>
                  <a:srgbClr val="FF0000"/>
                </a:solidFill>
              </a:rPr>
              <a:t>Housekeeping</a:t>
            </a:r>
            <a:r>
              <a:rPr lang="en-US" baseline="0" dirty="0" smtClean="0">
                <a:solidFill>
                  <a:srgbClr val="FF0000"/>
                </a:solidFill>
              </a:rPr>
              <a:t>:</a:t>
            </a:r>
          </a:p>
          <a:p>
            <a:r>
              <a:rPr lang="en-US" baseline="0" dirty="0" smtClean="0">
                <a:solidFill>
                  <a:srgbClr val="FF0000"/>
                </a:solidFill>
              </a:rPr>
              <a:t>We will mute you to start but you can unmute yourself if you have a question, or choose the raise your hand feature</a:t>
            </a:r>
          </a:p>
          <a:p>
            <a:r>
              <a:rPr lang="en-US" baseline="0" dirty="0" smtClean="0">
                <a:solidFill>
                  <a:srgbClr val="FF0000"/>
                </a:solidFill>
              </a:rPr>
              <a:t>We will record this session and make the recording and the PPT deck available after</a:t>
            </a:r>
          </a:p>
          <a:p>
            <a:r>
              <a:rPr lang="en-US" baseline="0" dirty="0" smtClean="0">
                <a:solidFill>
                  <a:srgbClr val="FF0000"/>
                </a:solidFill>
              </a:rPr>
              <a:t>We’ll email a feedback survey around after the session which will only take a few minutes and we would value your responses</a:t>
            </a:r>
          </a:p>
          <a:p>
            <a:endParaRPr lang="en-US" baseline="0" dirty="0" smtClean="0">
              <a:solidFill>
                <a:srgbClr val="FF0000"/>
              </a:solidFill>
            </a:endParaRPr>
          </a:p>
          <a:p>
            <a:r>
              <a:rPr lang="en-US" baseline="0" dirty="0" smtClean="0">
                <a:solidFill>
                  <a:srgbClr val="FF0000"/>
                </a:solidFill>
              </a:rPr>
              <a:t>Turn Camera’s on</a:t>
            </a:r>
          </a:p>
          <a:p>
            <a:r>
              <a:rPr lang="en-US" baseline="0" dirty="0" smtClean="0">
                <a:solidFill>
                  <a:srgbClr val="FF0000"/>
                </a:solidFill>
              </a:rPr>
              <a:t>Change your name to say “Dept and Name”</a:t>
            </a:r>
          </a:p>
          <a:p>
            <a:r>
              <a:rPr lang="en-US" baseline="0" dirty="0" smtClean="0">
                <a:solidFill>
                  <a:srgbClr val="FF0000"/>
                </a:solidFill>
              </a:rPr>
              <a:t>Use the Chat function to everyone as we will monitor</a:t>
            </a:r>
          </a:p>
          <a:p>
            <a:r>
              <a:rPr lang="en-US" baseline="0" dirty="0" smtClean="0">
                <a:solidFill>
                  <a:srgbClr val="FF0000"/>
                </a:solidFill>
              </a:rPr>
              <a:t>Or Raise Hand feature</a:t>
            </a:r>
          </a:p>
          <a:p>
            <a:endParaRPr lang="en-US" baseline="0" dirty="0" smtClean="0">
              <a:solidFill>
                <a:srgbClr val="FF0000"/>
              </a:solidFill>
            </a:endParaRPr>
          </a:p>
          <a:p>
            <a:endParaRPr lang="en-US" baseline="0" dirty="0" smtClean="0"/>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247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dirty="0" smtClean="0"/>
              <a:t>GH</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0006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GH</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2422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2399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248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p>
          <a:p>
            <a:endParaRPr lang="en-US" dirty="0" smtClean="0"/>
          </a:p>
          <a:p>
            <a:r>
              <a:rPr lang="en-US" dirty="0" smtClean="0"/>
              <a:t>Zoom poll question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3357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5588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b="1" dirty="0" smtClean="0"/>
              <a:t>This Language comes directly from our Audit Report.</a:t>
            </a:r>
          </a:p>
          <a:p>
            <a:endParaRPr lang="en-US" dirty="0" smtClean="0"/>
          </a:p>
          <a:p>
            <a:r>
              <a:rPr lang="en-US" dirty="0" smtClean="0"/>
              <a:t>Key Points here is that</a:t>
            </a:r>
            <a:endParaRPr lang="en-US" baseline="0" dirty="0" smtClean="0"/>
          </a:p>
          <a:p>
            <a:endParaRPr lang="en-US" baseline="0" dirty="0" smtClean="0"/>
          </a:p>
          <a:p>
            <a:pPr marL="228600" indent="-228600">
              <a:buAutoNum type="arabicPeriod"/>
            </a:pPr>
            <a:r>
              <a:rPr lang="en-US" baseline="0" dirty="0" smtClean="0"/>
              <a:t>UG requires that (1) they perform the audit and (2) assess our compliance with the UG requirements; and </a:t>
            </a:r>
          </a:p>
          <a:p>
            <a:pPr marL="228600" indent="-228600">
              <a:buAutoNum type="arabicPeriod"/>
            </a:pPr>
            <a:r>
              <a:rPr lang="en-US" baseline="0" dirty="0" smtClean="0"/>
              <a:t>“evidence” = Testing our documentation – Which we will be looking at today</a:t>
            </a:r>
            <a:endParaRPr lang="en-US" dirty="0" smtClean="0"/>
          </a:p>
          <a:p>
            <a:endParaRPr lang="en-US" baseline="0" dirty="0" smtClean="0"/>
          </a:p>
          <a:p>
            <a:endParaRPr lang="en-US" baseline="0" dirty="0" smtClean="0"/>
          </a:p>
          <a:p>
            <a:pPr marL="228600" indent="-228600">
              <a:buAutoNum type="arabicPeriod"/>
            </a:pPr>
            <a:r>
              <a:rPr lang="en-US" baseline="0" dirty="0" smtClean="0"/>
              <a:t>Uniform Guidance requires that (1) they perform the audit and (2) assess our compliance with the UG requirements; and </a:t>
            </a:r>
          </a:p>
          <a:p>
            <a:pPr marL="228600" indent="-228600">
              <a:buAutoNum type="arabicPeriod"/>
            </a:pPr>
            <a:r>
              <a:rPr lang="en-US" baseline="0" dirty="0" smtClean="0"/>
              <a:t>Audit is examining evidence to assess our compliance – Testing our documentation.</a:t>
            </a:r>
            <a:endParaRPr 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0399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smtClean="0"/>
              <a:t>OIG</a:t>
            </a:r>
            <a:r>
              <a:rPr lang="en-US" b="0" u="none" dirty="0" smtClean="0"/>
              <a:t>:  - Oversight division of the federal agency;</a:t>
            </a:r>
            <a:r>
              <a:rPr lang="en-US" b="0" u="none" baseline="0" dirty="0" smtClean="0"/>
              <a:t> investigate fraud, waste,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            [NASA, NSF, DHHS, DOJ]</a:t>
            </a:r>
          </a:p>
          <a:p>
            <a:r>
              <a:rPr lang="en-US" b="0" u="none" baseline="0" dirty="0" smtClean="0"/>
              <a:t>         -  Specific award, all of your awards (NSF data analytics) </a:t>
            </a:r>
          </a:p>
          <a:p>
            <a:r>
              <a:rPr lang="en-US" b="0" u="none" baseline="0" dirty="0" smtClean="0"/>
              <a:t>          </a:t>
            </a:r>
          </a:p>
          <a:p>
            <a:r>
              <a:rPr lang="en-US" b="1" u="sng" baseline="0" dirty="0" smtClean="0"/>
              <a:t>SPONSOR</a:t>
            </a:r>
            <a:r>
              <a:rPr lang="en-US" b="0" u="none" baseline="0" dirty="0" smtClean="0"/>
              <a:t>:  - Federal Agency (ex, DOJ)</a:t>
            </a:r>
          </a:p>
          <a:p>
            <a:r>
              <a:rPr lang="en-US" b="0" u="none" baseline="0" dirty="0" smtClean="0"/>
              <a:t>                    - Specific award, a </a:t>
            </a:r>
            <a:r>
              <a:rPr lang="en-US" b="0" u="none" baseline="0" dirty="0" err="1" smtClean="0"/>
              <a:t>pyament</a:t>
            </a:r>
            <a:r>
              <a:rPr lang="en-US" b="0" u="none" baseline="0" dirty="0" smtClean="0"/>
              <a:t>  	</a:t>
            </a:r>
          </a:p>
          <a:p>
            <a:endParaRPr lang="en-US" b="0" u="none" baseline="0" dirty="0" smtClean="0"/>
          </a:p>
          <a:p>
            <a:r>
              <a:rPr lang="en-US" b="1" u="sng" baseline="0" dirty="0" smtClean="0"/>
              <a:t>PTE</a:t>
            </a:r>
            <a:r>
              <a:rPr lang="en-US" b="0" u="none" baseline="0" dirty="0" smtClean="0"/>
              <a:t>:  [ONR → MIT → BU]</a:t>
            </a:r>
          </a:p>
          <a:p>
            <a:r>
              <a:rPr lang="en-US" b="0" u="none" baseline="0" dirty="0" smtClean="0"/>
              <a:t>          - MIT Desk Review; or	</a:t>
            </a:r>
          </a:p>
          <a:p>
            <a:r>
              <a:rPr lang="en-US" b="0" u="none" baseline="0" dirty="0" smtClean="0"/>
              <a:t>          - ONR audit of MIT (include a review of a BU invoice to MIT)</a:t>
            </a:r>
          </a:p>
          <a:p>
            <a:endParaRPr lang="en-US" b="0" u="none" baseline="0" dirty="0" smtClean="0"/>
          </a:p>
          <a:p>
            <a:r>
              <a:rPr lang="en-US" b="1" u="sng" baseline="0" dirty="0" smtClean="0"/>
              <a:t>IA</a:t>
            </a:r>
            <a:r>
              <a:rPr lang="en-US" b="0" u="none" baseline="0" dirty="0" smtClean="0"/>
              <a:t>:  (PAFO limited role) </a:t>
            </a:r>
          </a:p>
          <a:p>
            <a:r>
              <a:rPr lang="en-US" b="0" u="none" baseline="0" dirty="0" smtClean="0"/>
              <a:t>       - Review a specific process, such as Cost Transfers (University wide); or </a:t>
            </a:r>
          </a:p>
          <a:p>
            <a:r>
              <a:rPr lang="en-US" b="0" u="none" baseline="0" dirty="0" smtClean="0"/>
              <a:t>       - Review a particular Department</a:t>
            </a:r>
          </a:p>
          <a:p>
            <a:r>
              <a:rPr lang="en-US" b="0" u="none" baseline="0" dirty="0" smtClean="0"/>
              <a:t>        </a:t>
            </a:r>
          </a:p>
          <a:p>
            <a:endParaRPr lang="en-US" b="0" u="none" baseline="0" dirty="0" smtClean="0"/>
          </a:p>
          <a:p>
            <a:endParaRPr lang="en-US" b="0" u="none" baseline="0" dirty="0" smtClean="0"/>
          </a:p>
          <a:p>
            <a:r>
              <a:rPr lang="en-US" b="0" u="none" baseline="0" dirty="0" smtClean="0"/>
              <a:t>	</a:t>
            </a:r>
            <a:endParaRPr lang="en-US" b="1" u="sng"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9687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b="1" dirty="0" smtClean="0"/>
              <a:t>Next few slides</a:t>
            </a:r>
            <a:r>
              <a:rPr lang="en-US" b="1" baseline="0" dirty="0" smtClean="0"/>
              <a:t> look at the Audit Cycle</a:t>
            </a:r>
            <a:endParaRPr lang="en-US" b="1"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521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0603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buFont typeface="Arial" panose="020B0604020202020204" pitchFamily="34" charset="0"/>
              <a:buNone/>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indent="0">
              <a:lnSpc>
                <a:spcPct val="107000"/>
              </a:lnSpc>
              <a:buFont typeface="Arial" panose="020B0604020202020204" pitchFamily="34" charset="0"/>
              <a:buNone/>
            </a:pPr>
            <a:endParaRPr lang="en-US" sz="9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1" indent="-342900">
              <a:lnSpc>
                <a:spcPct val="107000"/>
              </a:lnSpc>
              <a:buFont typeface="Arial" panose="020B0604020202020204" pitchFamily="34" charset="0"/>
              <a:buChar char="•"/>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Sponsor </a:t>
            </a:r>
            <a:r>
              <a:rPr lang="en-US" sz="11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audit</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will most likely include a </a:t>
            </a: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site visit</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will cover both administrative/programmatic and financial aspects </a:t>
            </a:r>
          </a:p>
          <a:p>
            <a:pPr marL="342900" lvl="1" indent="-342900">
              <a:lnSpc>
                <a:spcPct val="107000"/>
              </a:lnSpc>
              <a:buFont typeface="Arial" panose="020B0604020202020204" pitchFamily="34" charset="0"/>
              <a:buChar char="•"/>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Sponsor </a:t>
            </a: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desk review </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no site visit occurs; review is limited to one (1) invoice (covering all expenses included on invoice)</a:t>
            </a:r>
          </a:p>
          <a:p>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Administrative:</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review of University policies and procedures (travel, procurement, code of ethics, whistleblower policy, employment policies, Chart of Accounts, University/department organization chart)</a:t>
            </a:r>
          </a:p>
          <a:p>
            <a:pPr marL="0" indent="0">
              <a:buFont typeface="Wingdings" panose="05000000000000000000" pitchFamily="2" charset="2"/>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Programmatic:</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meeting with the PI, could include a tour of lab facility.  Project Status, issues, budget</a:t>
            </a:r>
            <a:r>
              <a:rPr lang="en-US" sz="1100" baseline="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matters, proper infrastructure in place.</a:t>
            </a: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Financial</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review of all grant expenditures and Notice of Award</a:t>
            </a:r>
            <a:endParaRPr lang="en-US" sz="1100"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6961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Arial" panose="020B0604020202020204" pitchFamily="34" charset="0"/>
              <a:buNone/>
            </a:pPr>
            <a:r>
              <a:rPr lang="en-US" sz="19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lvl="3" indent="0">
              <a:lnSpc>
                <a:spcPct val="107000"/>
              </a:lnSpc>
              <a:buFont typeface="Arial" panose="020B0604020202020204" pitchFamily="34" charset="0"/>
              <a:buNone/>
            </a:pPr>
            <a:endPar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28600" lvl="3" indent="-228600">
              <a:lnSpc>
                <a:spcPct val="107000"/>
              </a:lnSpc>
              <a:buFont typeface="Arial" panose="020B0604020202020204" pitchFamily="34" charset="0"/>
              <a:buAutoNum type="arabicPeriod"/>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For desk reviews:  PAFO</a:t>
            </a:r>
            <a:r>
              <a:rPr lang="en-US" sz="1100" baseline="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provides the same GL report and support for </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all invoice expenses.</a:t>
            </a:r>
          </a:p>
          <a:p>
            <a:pPr marL="0" lvl="3" indent="0">
              <a:lnSpc>
                <a:spcPct val="107000"/>
              </a:lnSpc>
              <a:buFont typeface="Arial" panose="020B0604020202020204" pitchFamily="34" charset="0"/>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lvl="3" indent="0">
              <a:lnSpc>
                <a:spcPct val="107000"/>
              </a:lnSpc>
              <a:buFont typeface="Arial" panose="020B0604020202020204" pitchFamily="34" charset="0"/>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142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Arial" panose="020B0604020202020204" pitchFamily="34" charset="0"/>
              <a:buNone/>
            </a:pP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lvl="3" indent="0">
              <a:lnSpc>
                <a:spcPct val="107000"/>
              </a:lnSpc>
              <a:buFont typeface="Arial" panose="020B0604020202020204" pitchFamily="34" charset="0"/>
              <a:buNone/>
            </a:pPr>
            <a:endPar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2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Example</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from DOJ, “</a:t>
            </a: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Issues for Resolution.</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We successfully defended an issue for resolution claiming lack of competitive bidding and an unreasonable hotel charge.</a:t>
            </a:r>
          </a:p>
          <a:p>
            <a:pPr marL="0" lvl="3" indent="0">
              <a:lnSpc>
                <a:spcPct val="107000"/>
              </a:lnSpc>
              <a:buFont typeface="Arial" panose="020B0604020202020204" pitchFamily="34" charset="0"/>
              <a:buNone/>
            </a:pPr>
            <a:endPar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Programmatic reviews will often come with </a:t>
            </a: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recommendations</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for the project</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3728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0"/>
            <a:r>
              <a:rPr lang="en-US" sz="12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CG</a:t>
            </a: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  PAFO provides expenditures for all 20 grants, from which auditors make individual testing selections.   </a:t>
            </a:r>
            <a:endParaRPr lang="en-US" sz="1200" b="0" dirty="0" smtClean="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Testing areas include: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salary</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non-salary</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cost transfers</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period of performance</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procurement</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subrecipient monitoring</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key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personnel</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US" sz="1200" b="0" i="1" dirty="0" smtClean="0">
              <a:solidFill>
                <a:schemeClr val="tx1"/>
              </a:solidFill>
              <a:latin typeface="Calibri" panose="020F0502020204030204" pitchFamily="34" charset="0"/>
              <a:cs typeface="Calibri" panose="020F0502020204030204" pitchFamily="34" charset="0"/>
            </a:endParaRP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Calibri" panose="020F0502020204030204" pitchFamily="34" charset="0"/>
              <a:cs typeface="Calibri" panose="020F0502020204030204" pitchFamily="34" charset="0"/>
            </a:endParaRPr>
          </a:p>
          <a:p>
            <a:pPr lvl="0"/>
            <a:endParaRPr lang="en-US" sz="1200" b="0" dirty="0" smtClean="0">
              <a:solidFill>
                <a:schemeClr val="tx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6972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7569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1230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buFont typeface="Symbol" panose="05050102010706020507" pitchFamily="18" charset="2"/>
              <a:buNone/>
            </a:pPr>
            <a:r>
              <a:rPr lang="en-US" u="none" dirty="0" smtClean="0">
                <a:latin typeface="Calibri" panose="020F0502020204030204" pitchFamily="34" charset="0"/>
                <a:ea typeface="Calibri" panose="020F0502020204030204" pitchFamily="34" charset="0"/>
                <a:cs typeface="Times New Roman" panose="02020603050405020304" pitchFamily="18" charset="0"/>
              </a:rPr>
              <a:t>CG</a:t>
            </a:r>
          </a:p>
          <a:p>
            <a:pPr marL="0" indent="0">
              <a:lnSpc>
                <a:spcPct val="107000"/>
              </a:lnSpc>
              <a:buFont typeface="Symbol" panose="05050102010706020507" pitchFamily="18" charset="2"/>
              <a:buNone/>
            </a:pPr>
            <a:endParaRPr lang="en-US" u="sng"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r>
              <a:rPr lang="en-US" b="1" u="none" dirty="0" smtClean="0">
                <a:latin typeface="Calibri" panose="020F0502020204030204" pitchFamily="34" charset="0"/>
                <a:ea typeface="Calibri" panose="020F0502020204030204" pitchFamily="34" charset="0"/>
                <a:cs typeface="Times New Roman" panose="02020603050405020304" pitchFamily="18" charset="0"/>
              </a:rPr>
              <a:t>Evidence</a:t>
            </a:r>
            <a:r>
              <a:rPr lang="en-US" b="1" u="none" baseline="0" dirty="0" smtClean="0">
                <a:latin typeface="Calibri" panose="020F0502020204030204" pitchFamily="34" charset="0"/>
                <a:ea typeface="Calibri" panose="020F0502020204030204" pitchFamily="34" charset="0"/>
                <a:cs typeface="Times New Roman" panose="02020603050405020304" pitchFamily="18" charset="0"/>
              </a:rPr>
              <a:t> of the University’s Compliance…What we provide to the auditor’s</a:t>
            </a:r>
            <a:endParaRPr lang="en-US" b="1" u="none"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endParaRPr lang="en-US" u="sng"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r>
              <a:rPr lang="en-US" u="sng" dirty="0" smtClean="0">
                <a:latin typeface="Calibri" panose="020F0502020204030204" pitchFamily="34" charset="0"/>
                <a:ea typeface="Calibri" panose="020F0502020204030204" pitchFamily="34" charset="0"/>
                <a:cs typeface="Times New Roman" panose="02020603050405020304" pitchFamily="18" charset="0"/>
              </a:rPr>
              <a:t>Allowable Costs/Cost Principles</a:t>
            </a:r>
            <a:r>
              <a:rPr lang="en-US" u="none" dirty="0" smtClean="0">
                <a:latin typeface="Calibri" panose="020F0502020204030204" pitchFamily="34" charset="0"/>
                <a:ea typeface="Calibri" panose="020F0502020204030204" pitchFamily="34" charset="0"/>
                <a:cs typeface="Times New Roman" panose="02020603050405020304" pitchFamily="18" charset="0"/>
              </a:rPr>
              <a:t>:</a:t>
            </a:r>
            <a:r>
              <a:rPr lang="en-US" u="none" baseline="0" dirty="0" smtClean="0">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The largest testing block.   </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endPar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Salary</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Major change in student payroll documentation.  No longer accepting Student Payroll earnings history.</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Non-salary</a:t>
            </a:r>
            <a:r>
              <a:rPr lang="en-US" u="none"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Documentation</a:t>
            </a:r>
            <a:r>
              <a:rPr lang="en-US" u="none" baseline="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varies </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significantly.  </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Cost transfers:</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Other side of the transaction</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Budget-to-Actual</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Auditors are testing (1) The Budget in our system matches NOA; and (2) The Grant is not over spent.</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6391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a:p>
            <a:endParaRPr lang="en-US" baseline="0" dirty="0" smtClean="0"/>
          </a:p>
          <a:p>
            <a:r>
              <a:rPr lang="en-US" baseline="0" dirty="0" smtClean="0"/>
              <a:t>You will be broken out into groups, open the link that we include in the chat window for the relevant documents and question. You will discuss as a group and then we will bring you back to the main room to review the answer. </a:t>
            </a:r>
          </a:p>
          <a:p>
            <a:endParaRPr lang="en-US" baseline="0" dirty="0" smtClean="0"/>
          </a:p>
          <a:p>
            <a:r>
              <a:rPr lang="en-US" baseline="0" dirty="0" smtClean="0"/>
              <a:t>http://www.bu.edu/researchsupport/2020/09/17/zoom-training-documents/</a:t>
            </a:r>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5835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2350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7562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2642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4767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54799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Break out Room</a:t>
            </a:r>
          </a:p>
          <a:p>
            <a:endParaRPr lang="en-US" baseline="0" dirty="0" smtClean="0"/>
          </a:p>
          <a:p>
            <a:r>
              <a:rPr lang="en-US" baseline="0" dirty="0" smtClean="0"/>
              <a:t>Put the Q3 Link in Chat Window </a:t>
            </a:r>
          </a:p>
          <a:p>
            <a:r>
              <a:rPr lang="en-US" baseline="0" dirty="0" smtClean="0"/>
              <a:t>Folks have to open on their computer as link will disappear when we move them to breakout rooms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2246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2564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4458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0333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4490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mj-lt"/>
              <a:buNone/>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MD</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Letter of Credit draws - pull copies of draw requests noting signature of preparer and approver, tie payment from government to bank statements, show GL support showing the recording of cash received.</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all accounts regardless of how we receive the money - Auditors test that the expense was paid for before it was drawn or invoiced.  We pull the GL support showing the posting date of the expense, the payment date and either a copy of the check or of the bank statement proving that the expense was paid.  </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Advance billing accounts – provide award agreement and copies of any payments received during the fiscal year.  Also tie payments to bank deposit.</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Provide the interest calculation worksheet in order to determine if calculation is being performed and funds are being returned properly.</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291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smtClean="0"/>
              <a:t>We get</a:t>
            </a:r>
            <a:r>
              <a:rPr lang="en-US" baseline="0" smtClean="0"/>
              <a:t> </a:t>
            </a:r>
            <a:r>
              <a:rPr lang="en-US" baseline="0" dirty="0" smtClean="0"/>
              <a:t>these documents from Procurement</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0416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Craig</a:t>
            </a:r>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36219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MD</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117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Craig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0581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832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48449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9182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200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5" name="Shape 5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5183187" y="987430"/>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2" name="Shape 72"/>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3" name="Shape 73"/>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511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31039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88048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2">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3">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2" r:id="rId2"/>
    <p:sldLayoutId id="2147483654" r:id="rId3"/>
    <p:sldLayoutId id="2147483656" r:id="rId4"/>
    <p:sldLayoutId id="2147483657" r:id="rId5"/>
    <p:sldLayoutId id="2147483658" r:id="rId6"/>
    <p:sldLayoutId id="2147483659" r:id="rId7"/>
    <p:sldLayoutId id="2147483661" r:id="rId8"/>
    <p:sldLayoutId id="2147483662" r:id="rId9"/>
    <p:sldLayoutId id="214748366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hyperlink" Target="https://www.bu.edu/policies/record-retention/" TargetMode="External"/><Relationship Id="rId4" Type="http://schemas.openxmlformats.org/officeDocument/2006/relationships/hyperlink" Target="https://www.bu.edu/policies/record-retention-table/"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mailto:cgerome@bu.edu"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Shape 92"/>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a:t>
            </a:fld>
            <a:endParaRPr lang="en-US" sz="1800" dirty="0">
              <a:solidFill>
                <a:srgbClr val="888888"/>
              </a:solidFill>
              <a:latin typeface="Calibri"/>
              <a:ea typeface="Calibri"/>
              <a:cs typeface="Calibri"/>
              <a:sym typeface="Calibri"/>
            </a:endParaRPr>
          </a:p>
        </p:txBody>
      </p:sp>
      <p:pic>
        <p:nvPicPr>
          <p:cNvPr id="4" name="Picture 3" descr="Effort - Handwriting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477127"/>
            <a:ext cx="6824613" cy="4549742"/>
          </a:xfrm>
          <a:prstGeom prst="rect">
            <a:avLst/>
          </a:prstGeom>
        </p:spPr>
      </p:pic>
      <p:sp>
        <p:nvSpPr>
          <p:cNvPr id="91" name="Shape 91"/>
          <p:cNvSpPr txBox="1">
            <a:spLocks noGrp="1"/>
          </p:cNvSpPr>
          <p:nvPr>
            <p:ph type="subTitle" idx="1"/>
          </p:nvPr>
        </p:nvSpPr>
        <p:spPr>
          <a:xfrm>
            <a:off x="1989053" y="2853206"/>
            <a:ext cx="5465149" cy="196726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4400" b="1" i="0" u="none" strike="noStrike" cap="none" dirty="0">
              <a:solidFill>
                <a:srgbClr val="76717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r>
              <a:rPr lang="en-US" sz="6600" b="1" dirty="0" smtClean="0">
                <a:solidFill>
                  <a:srgbClr val="767171"/>
                </a:solidFill>
              </a:rPr>
              <a:t>Revealed</a:t>
            </a:r>
          </a:p>
          <a:p>
            <a:pPr marL="0" marR="0" lvl="0" indent="0" algn="ctr" rtl="0">
              <a:lnSpc>
                <a:spcPct val="90000"/>
              </a:lnSpc>
              <a:spcBef>
                <a:spcPts val="1000"/>
              </a:spcBef>
              <a:spcAft>
                <a:spcPts val="0"/>
              </a:spcAft>
              <a:buClr>
                <a:srgbClr val="767171"/>
              </a:buClr>
              <a:buSzPct val="25000"/>
              <a:buFont typeface="Arial"/>
              <a:buNone/>
            </a:pPr>
            <a:endParaRPr lang="en-US" sz="4400" b="1" i="0" u="none" strike="noStrike" cap="none" dirty="0">
              <a:solidFill>
                <a:schemeClr val="tx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endParaRPr lang="en-US" sz="2000" b="0" i="0" u="none" strike="noStrike" cap="none" dirty="0">
              <a:solidFill>
                <a:srgbClr val="767171"/>
              </a:solidFill>
              <a:latin typeface="Calibri"/>
              <a:ea typeface="Calibri"/>
              <a:cs typeface="Calibri"/>
              <a:sym typeface="Calibri"/>
            </a:endParaRPr>
          </a:p>
        </p:txBody>
      </p:sp>
      <p:sp>
        <p:nvSpPr>
          <p:cNvPr id="2" name="Rectangle 1"/>
          <p:cNvSpPr/>
          <p:nvPr/>
        </p:nvSpPr>
        <p:spPr>
          <a:xfrm>
            <a:off x="3021874" y="1942011"/>
            <a:ext cx="5320937" cy="1088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2811" y="1942011"/>
            <a:ext cx="966652" cy="101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132364" y="2172028"/>
            <a:ext cx="2714205" cy="1323439"/>
          </a:xfrm>
          <a:prstGeom prst="rect">
            <a:avLst/>
          </a:prstGeom>
          <a:noFill/>
        </p:spPr>
        <p:txBody>
          <a:bodyPr wrap="none" rtlCol="0">
            <a:spAutoFit/>
          </a:bodyPr>
          <a:lstStyle/>
          <a:p>
            <a:r>
              <a:rPr lang="en-US" sz="8000" dirty="0" smtClean="0">
                <a:solidFill>
                  <a:srgbClr val="76A6F0"/>
                </a:solidFill>
                <a:latin typeface="Open Sans" panose="020B0606030504020204" pitchFamily="34" charset="0"/>
                <a:ea typeface="Open Sans" panose="020B0606030504020204" pitchFamily="34" charset="0"/>
                <a:cs typeface="Open Sans" panose="020B0606030504020204" pitchFamily="34" charset="0"/>
              </a:rPr>
              <a:t>Audit</a:t>
            </a:r>
            <a:endParaRPr lang="en-US" sz="8000" dirty="0">
              <a:solidFill>
                <a:srgbClr val="76A6F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ounded Rectangle 4"/>
          <p:cNvSpPr/>
          <p:nvPr/>
        </p:nvSpPr>
        <p:spPr>
          <a:xfrm>
            <a:off x="8643255" y="2968535"/>
            <a:ext cx="178529" cy="62048"/>
          </a:xfrm>
          <a:prstGeom prst="roundRect">
            <a:avLst/>
          </a:prstGeom>
          <a:solidFill>
            <a:srgbClr val="EAB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8995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Webinar Etiquette</a:t>
            </a:r>
            <a:endParaRPr lang="en-US" dirty="0"/>
          </a:p>
        </p:txBody>
      </p:sp>
      <p:sp>
        <p:nvSpPr>
          <p:cNvPr id="3" name="Content Placeholder 2"/>
          <p:cNvSpPr>
            <a:spLocks noGrp="1"/>
          </p:cNvSpPr>
          <p:nvPr>
            <p:ph idx="1"/>
          </p:nvPr>
        </p:nvSpPr>
        <p:spPr>
          <a:xfrm>
            <a:off x="838200" y="1686574"/>
            <a:ext cx="8412364" cy="4351338"/>
          </a:xfrm>
        </p:spPr>
        <p:txBody>
          <a:bodyPr/>
          <a:lstStyle/>
          <a:p>
            <a:r>
              <a:rPr lang="en-US" sz="3200" dirty="0" smtClean="0"/>
              <a:t> Participants are muted, to speak unmute and let us know who is talking</a:t>
            </a:r>
          </a:p>
          <a:p>
            <a:r>
              <a:rPr lang="en-US" sz="3200" dirty="0"/>
              <a:t> </a:t>
            </a:r>
            <a:r>
              <a:rPr lang="en-US" sz="3200" dirty="0" smtClean="0"/>
              <a:t>Also utilize the raise hand feature or chat window for questions or comments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9412619" y="1411357"/>
            <a:ext cx="1139160" cy="958341"/>
          </a:xfrm>
          <a:prstGeom prst="rect">
            <a:avLst/>
          </a:prstGeom>
        </p:spPr>
      </p:pic>
      <p:pic>
        <p:nvPicPr>
          <p:cNvPr id="9" name="Picture 8"/>
          <p:cNvPicPr>
            <a:picLocks noChangeAspect="1"/>
          </p:cNvPicPr>
          <p:nvPr/>
        </p:nvPicPr>
        <p:blipFill>
          <a:blip r:embed="rId4"/>
          <a:stretch>
            <a:fillRect/>
          </a:stretch>
        </p:blipFill>
        <p:spPr>
          <a:xfrm>
            <a:off x="9437638" y="3814079"/>
            <a:ext cx="1114142" cy="1254876"/>
          </a:xfrm>
          <a:prstGeom prst="rect">
            <a:avLst/>
          </a:prstGeom>
        </p:spPr>
      </p:pic>
      <p:pic>
        <p:nvPicPr>
          <p:cNvPr id="10" name="Picture 9"/>
          <p:cNvPicPr>
            <a:picLocks noChangeAspect="1"/>
          </p:cNvPicPr>
          <p:nvPr/>
        </p:nvPicPr>
        <p:blipFill>
          <a:blip r:embed="rId5"/>
          <a:stretch>
            <a:fillRect/>
          </a:stretch>
        </p:blipFill>
        <p:spPr>
          <a:xfrm>
            <a:off x="9412619" y="2582771"/>
            <a:ext cx="1123251" cy="1005014"/>
          </a:xfrm>
          <a:prstGeom prst="rect">
            <a:avLst/>
          </a:prstGeom>
        </p:spPr>
      </p:pic>
    </p:spTree>
    <p:extLst>
      <p:ext uri="{BB962C8B-B14F-4D97-AF65-F5344CB8AC3E}">
        <p14:creationId xmlns:p14="http://schemas.microsoft.com/office/powerpoint/2010/main" val="336410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6" y="534812"/>
            <a:ext cx="3870664" cy="714524"/>
          </a:xfrm>
        </p:spPr>
        <p:txBody>
          <a:bodyPr/>
          <a:lstStyle/>
          <a:p>
            <a:pPr algn="ctr"/>
            <a:r>
              <a:rPr lang="en-US" sz="3600" dirty="0" smtClean="0">
                <a:latin typeface="Open Sans" panose="020B0606030504020204" pitchFamily="34" charset="0"/>
                <a:ea typeface="Open Sans" panose="020B0606030504020204" pitchFamily="34" charset="0"/>
                <a:cs typeface="Open Sans" panose="020B0606030504020204" pitchFamily="34" charset="0"/>
              </a:rPr>
              <a:t>Agenda</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p:cNvSpPr>
            <a:spLocks noGrp="1"/>
          </p:cNvSpPr>
          <p:nvPr>
            <p:ph type="body" idx="1"/>
          </p:nvPr>
        </p:nvSpPr>
        <p:spPr>
          <a:xfrm>
            <a:off x="916645" y="1249336"/>
            <a:ext cx="5066896" cy="3577648"/>
          </a:xfrm>
        </p:spPr>
        <p:txBody>
          <a:bodyPr anchor="ctr"/>
          <a:lstStyle/>
          <a:p>
            <a:pPr lvl="0"/>
            <a:r>
              <a:rPr lang="en-US" dirty="0" smtClean="0"/>
              <a:t> </a:t>
            </a:r>
            <a:r>
              <a:rPr lang="en-US" dirty="0" smtClean="0"/>
              <a:t>What</a:t>
            </a:r>
            <a:r>
              <a:rPr lang="en-US" dirty="0"/>
              <a:t> </a:t>
            </a:r>
            <a:r>
              <a:rPr lang="en-US" dirty="0" smtClean="0"/>
              <a:t>Audits happen</a:t>
            </a:r>
            <a:endParaRPr lang="en-US" dirty="0" smtClean="0"/>
          </a:p>
          <a:p>
            <a:pPr lvl="0"/>
            <a:r>
              <a:rPr lang="en-US" dirty="0"/>
              <a:t> </a:t>
            </a:r>
            <a:r>
              <a:rPr lang="en-US" dirty="0" smtClean="0"/>
              <a:t>What Auditors look at</a:t>
            </a:r>
            <a:endParaRPr lang="en-US" dirty="0" smtClean="0"/>
          </a:p>
          <a:p>
            <a:pPr lvl="0"/>
            <a:r>
              <a:rPr lang="en-US" dirty="0"/>
              <a:t> </a:t>
            </a:r>
            <a:r>
              <a:rPr lang="en-US" dirty="0" smtClean="0"/>
              <a:t>Compliance categories</a:t>
            </a:r>
            <a:endParaRPr lang="en-US" dirty="0" smtClean="0"/>
          </a:p>
          <a:p>
            <a:pPr marL="0" indent="0">
              <a:buNone/>
            </a:pPr>
            <a:endParaRPr lang="en-US" sz="1800" b="1" dirty="0" smtClean="0">
              <a:solidFill>
                <a:schemeClr val="tx1"/>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sp>
        <p:nvSpPr>
          <p:cNvPr id="7" name="Rounded Rectangle 6"/>
          <p:cNvSpPr/>
          <p:nvPr/>
        </p:nvSpPr>
        <p:spPr>
          <a:xfrm>
            <a:off x="730302" y="534812"/>
            <a:ext cx="3870664" cy="714524"/>
          </a:xfrm>
          <a:prstGeom prst="roundRect">
            <a:avLst/>
          </a:prstGeom>
          <a:noFill/>
          <a:ln>
            <a:solidFill>
              <a:schemeClr val="accent5"/>
            </a:solidFill>
            <a:prstDash val="sysDo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ounded Rectangle 7"/>
          <p:cNvSpPr/>
          <p:nvPr/>
        </p:nvSpPr>
        <p:spPr>
          <a:xfrm>
            <a:off x="6496594" y="367645"/>
            <a:ext cx="5437739" cy="5572050"/>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2800" dirty="0" smtClea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Presenters</a:t>
            </a:r>
          </a:p>
          <a:p>
            <a:pPr algn="ctr"/>
            <a:endParaRPr lang="en-US" sz="1600" dirty="0">
              <a:solidFill>
                <a:sysClr val="windowText" lastClr="000000"/>
              </a:solidFill>
              <a:latin typeface="Calibri" panose="020F0502020204030204" pitchFamily="34" charset="0"/>
              <a:cs typeface="Calibri" panose="020F0502020204030204" pitchFamily="34" charset="0"/>
            </a:endParaRPr>
          </a:p>
          <a:p>
            <a:r>
              <a:rPr lang="en-US" sz="2200" b="1" dirty="0">
                <a:solidFill>
                  <a:sysClr val="windowText" lastClr="000000"/>
                </a:solidFill>
                <a:latin typeface="Calibri" panose="020F0502020204030204" pitchFamily="34" charset="0"/>
                <a:cs typeface="Calibri" panose="020F0502020204030204" pitchFamily="34" charset="0"/>
              </a:rPr>
              <a:t>Gretchen Hartigan</a:t>
            </a:r>
            <a:r>
              <a:rPr lang="en-US" sz="2200" dirty="0">
                <a:solidFill>
                  <a:sysClr val="windowText" lastClr="000000"/>
                </a:solidFill>
                <a:latin typeface="Calibri" panose="020F0502020204030204" pitchFamily="34" charset="0"/>
                <a:cs typeface="Calibri" panose="020F0502020204030204" pitchFamily="34" charset="0"/>
              </a:rPr>
              <a:t>, Assistant Vice President, Post Award Financial Operations</a:t>
            </a:r>
          </a:p>
          <a:p>
            <a:endParaRPr lang="en-US" sz="2200" dirty="0">
              <a:solidFill>
                <a:sysClr val="windowText" lastClr="000000"/>
              </a:solidFill>
              <a:latin typeface="Calibri" panose="020F0502020204030204" pitchFamily="34" charset="0"/>
              <a:cs typeface="Calibri" panose="020F0502020204030204" pitchFamily="34" charset="0"/>
            </a:endParaRPr>
          </a:p>
          <a:p>
            <a:r>
              <a:rPr lang="en-US" sz="2200" b="1" dirty="0" smtClean="0">
                <a:solidFill>
                  <a:sysClr val="windowText" lastClr="000000"/>
                </a:solidFill>
                <a:latin typeface="Calibri" panose="020F0502020204030204" pitchFamily="34" charset="0"/>
                <a:cs typeface="Calibri" panose="020F0502020204030204" pitchFamily="34" charset="0"/>
              </a:rPr>
              <a:t>Missy Downs</a:t>
            </a:r>
            <a:r>
              <a:rPr lang="en-US" sz="2200" dirty="0" smtClean="0">
                <a:solidFill>
                  <a:sysClr val="windowText" lastClr="000000"/>
                </a:solidFill>
                <a:latin typeface="Calibri" panose="020F0502020204030204" pitchFamily="34" charset="0"/>
                <a:cs typeface="Calibri" panose="020F0502020204030204" pitchFamily="34" charset="0"/>
              </a:rPr>
              <a:t>, Director, Research Finance and Property Management, PAFO</a:t>
            </a:r>
            <a:endParaRPr lang="en-US" sz="2200" b="1" dirty="0" smtClean="0">
              <a:solidFill>
                <a:sysClr val="windowText" lastClr="000000"/>
              </a:solidFill>
              <a:latin typeface="Calibri" panose="020F0502020204030204" pitchFamily="34" charset="0"/>
              <a:cs typeface="Calibri" panose="020F0502020204030204" pitchFamily="34" charset="0"/>
            </a:endParaRPr>
          </a:p>
          <a:p>
            <a:endParaRPr lang="en-US" sz="2200" b="1" dirty="0" smtClean="0">
              <a:solidFill>
                <a:sysClr val="windowText" lastClr="000000"/>
              </a:solidFill>
              <a:latin typeface="Calibri" panose="020F0502020204030204" pitchFamily="34" charset="0"/>
              <a:cs typeface="Calibri" panose="020F0502020204030204" pitchFamily="34" charset="0"/>
            </a:endParaRPr>
          </a:p>
          <a:p>
            <a:r>
              <a:rPr lang="en-US" sz="2200" b="1" dirty="0" smtClean="0">
                <a:solidFill>
                  <a:sysClr val="windowText" lastClr="000000"/>
                </a:solidFill>
                <a:latin typeface="Calibri" panose="020F0502020204030204" pitchFamily="34" charset="0"/>
                <a:cs typeface="Calibri" panose="020F0502020204030204" pitchFamily="34" charset="0"/>
              </a:rPr>
              <a:t>Craig </a:t>
            </a:r>
            <a:r>
              <a:rPr lang="en-US" sz="2200" b="1" dirty="0">
                <a:solidFill>
                  <a:sysClr val="windowText" lastClr="000000"/>
                </a:solidFill>
                <a:latin typeface="Calibri" panose="020F0502020204030204" pitchFamily="34" charset="0"/>
                <a:cs typeface="Calibri" panose="020F0502020204030204" pitchFamily="34" charset="0"/>
              </a:rPr>
              <a:t>Gerome</a:t>
            </a:r>
            <a:r>
              <a:rPr lang="en-US" sz="2200" dirty="0">
                <a:solidFill>
                  <a:sysClr val="windowText" lastClr="000000"/>
                </a:solidFill>
                <a:latin typeface="Calibri" panose="020F0502020204030204" pitchFamily="34" charset="0"/>
                <a:cs typeface="Calibri" panose="020F0502020204030204" pitchFamily="34" charset="0"/>
              </a:rPr>
              <a:t>, Assistant Director, Compliance, </a:t>
            </a:r>
            <a:r>
              <a:rPr lang="en-US" sz="2200" dirty="0" smtClean="0">
                <a:solidFill>
                  <a:sysClr val="windowText" lastClr="000000"/>
                </a:solidFill>
                <a:latin typeface="Calibri" panose="020F0502020204030204" pitchFamily="34" charset="0"/>
                <a:cs typeface="Calibri" panose="020F0502020204030204" pitchFamily="34" charset="0"/>
              </a:rPr>
              <a:t>PAFO</a:t>
            </a:r>
            <a:endParaRPr lang="en-US" sz="2200" dirty="0">
              <a:solidFill>
                <a:sysClr val="windowText" lastClr="000000"/>
              </a:solidFill>
              <a:latin typeface="Calibri" panose="020F0502020204030204" pitchFamily="34" charset="0"/>
              <a:cs typeface="Calibri" panose="020F0502020204030204" pitchFamily="34" charset="0"/>
            </a:endParaRPr>
          </a:p>
          <a:p>
            <a:endParaRPr lang="en-US" sz="2200" dirty="0">
              <a:solidFill>
                <a:sysClr val="windowText" lastClr="000000"/>
              </a:solidFill>
              <a:latin typeface="Calibri" panose="020F0502020204030204" pitchFamily="34" charset="0"/>
              <a:cs typeface="Calibri" panose="020F0502020204030204" pitchFamily="34" charset="0"/>
            </a:endParaRPr>
          </a:p>
          <a:p>
            <a:r>
              <a:rPr lang="en-US" sz="2200" b="1" dirty="0">
                <a:solidFill>
                  <a:sysClr val="windowText" lastClr="000000"/>
                </a:solidFill>
                <a:latin typeface="Calibri" panose="020F0502020204030204" pitchFamily="34" charset="0"/>
                <a:cs typeface="Calibri" panose="020F0502020204030204" pitchFamily="34" charset="0"/>
              </a:rPr>
              <a:t>Shelly Stewardson</a:t>
            </a:r>
            <a:r>
              <a:rPr lang="en-US" sz="2200" dirty="0">
                <a:solidFill>
                  <a:sysClr val="windowText" lastClr="000000"/>
                </a:solidFill>
                <a:latin typeface="Calibri" panose="020F0502020204030204" pitchFamily="34" charset="0"/>
                <a:cs typeface="Calibri" panose="020F0502020204030204" pitchFamily="34" charset="0"/>
              </a:rPr>
              <a:t>, Director, Research Accounting, </a:t>
            </a:r>
            <a:r>
              <a:rPr lang="en-US" sz="2200" dirty="0" smtClean="0">
                <a:solidFill>
                  <a:sysClr val="windowText" lastClr="000000"/>
                </a:solidFill>
                <a:latin typeface="Calibri" panose="020F0502020204030204" pitchFamily="34" charset="0"/>
                <a:cs typeface="Calibri" panose="020F0502020204030204" pitchFamily="34" charset="0"/>
              </a:rPr>
              <a:t>PAFO</a:t>
            </a:r>
            <a:endParaRPr lang="en-US" sz="2200" b="1" dirty="0">
              <a:solidFill>
                <a:sysClr val="windowText" lastClr="000000"/>
              </a:solidFill>
              <a:latin typeface="Calibri" panose="020F0502020204030204" pitchFamily="34" charset="0"/>
              <a:cs typeface="Calibri" panose="020F0502020204030204" pitchFamily="34" charset="0"/>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916645" y="4385856"/>
            <a:ext cx="1553839" cy="1553839"/>
          </a:xfrm>
          <a:prstGeom prst="rect">
            <a:avLst/>
          </a:prstGeom>
        </p:spPr>
      </p:pic>
      <p:pic>
        <p:nvPicPr>
          <p:cNvPr id="10" name="Picture 9" descr="English: Blue question mark icon based on the linux ..."/>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2603931" y="4562236"/>
            <a:ext cx="1294301" cy="1294301"/>
          </a:xfrm>
          <a:prstGeom prst="rect">
            <a:avLst/>
          </a:prstGeom>
        </p:spPr>
      </p:pic>
    </p:spTree>
    <p:extLst>
      <p:ext uri="{BB962C8B-B14F-4D97-AF65-F5344CB8AC3E}">
        <p14:creationId xmlns:p14="http://schemas.microsoft.com/office/powerpoint/2010/main" val="509932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482668" y="3432"/>
            <a:ext cx="11055502"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82668" y="146352"/>
            <a:ext cx="5035138" cy="638912"/>
          </a:xfrm>
        </p:spPr>
        <p:txBody>
          <a:bodyPr/>
          <a:lstStyle/>
          <a:p>
            <a:r>
              <a:rPr lang="en-US" sz="4000" dirty="0" smtClean="0">
                <a:solidFill>
                  <a:schemeClr val="accent6">
                    <a:lumMod val="75000"/>
                  </a:schemeClr>
                </a:solidFill>
              </a:rPr>
              <a:t>The Goal</a:t>
            </a:r>
            <a:endParaRPr lang="en-US" sz="4000" dirty="0">
              <a:solidFill>
                <a:schemeClr val="accent6">
                  <a:lumMod val="75000"/>
                </a:schemeClr>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362524"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3" name="Diagram 2"/>
          <p:cNvGraphicFramePr/>
          <p:nvPr>
            <p:extLst>
              <p:ext uri="{D42A27DB-BD31-4B8C-83A1-F6EECF244321}">
                <p14:modId xmlns:p14="http://schemas.microsoft.com/office/powerpoint/2010/main" val="754594216"/>
              </p:ext>
            </p:extLst>
          </p:nvPr>
        </p:nvGraphicFramePr>
        <p:xfrm>
          <a:off x="2228931" y="1014383"/>
          <a:ext cx="7753268" cy="4511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179707" y="2727992"/>
            <a:ext cx="1900731" cy="830997"/>
          </a:xfrm>
          <a:prstGeom prst="rect">
            <a:avLst/>
          </a:prstGeom>
          <a:noFill/>
        </p:spPr>
        <p:txBody>
          <a:bodyPr wrap="square" rtlCol="0">
            <a:spAutoFit/>
          </a:bodyPr>
          <a:lstStyle/>
          <a:p>
            <a:r>
              <a:rPr lang="en-US" sz="1600" dirty="0" smtClean="0">
                <a:latin typeface="Architects Daughter" pitchFamily="2" charset="0"/>
                <a:ea typeface="Permanent Marker" panose="02000000000000000000" pitchFamily="2" charset="0"/>
              </a:rPr>
              <a:t>Goal for today: Think like an auditor</a:t>
            </a:r>
            <a:endParaRPr lang="en-US" sz="1600" dirty="0">
              <a:latin typeface="Architects Daughter" pitchFamily="2" charset="0"/>
              <a:ea typeface="Permanent Marker" panose="02000000000000000000" pitchFamily="2" charset="0"/>
            </a:endParaRPr>
          </a:p>
        </p:txBody>
      </p:sp>
      <p:sp>
        <p:nvSpPr>
          <p:cNvPr id="6" name="5-Point Star 5"/>
          <p:cNvSpPr/>
          <p:nvPr/>
        </p:nvSpPr>
        <p:spPr>
          <a:xfrm>
            <a:off x="710985" y="2668466"/>
            <a:ext cx="499443" cy="47502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4359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a:t>
            </a:fld>
            <a:endParaRPr lang="en-US" sz="1800" dirty="0">
              <a:solidFill>
                <a:srgbClr val="888888"/>
              </a:solidFill>
              <a:latin typeface="Calibri"/>
              <a:ea typeface="Calibri"/>
              <a:cs typeface="Calibri"/>
              <a:sym typeface="Calibri"/>
            </a:endParaRPr>
          </a:p>
        </p:txBody>
      </p:sp>
      <p:sp>
        <p:nvSpPr>
          <p:cNvPr id="10" name="Round Same Side Corner Rectangle 9"/>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Why it matters</a:t>
            </a:r>
            <a:endParaRPr lang="en-US" sz="4000" dirty="0">
              <a:solidFill>
                <a:schemeClr val="accent6">
                  <a:lumMod val="75000"/>
                </a:schemeClr>
              </a:solidFill>
            </a:endParaRPr>
          </a:p>
        </p:txBody>
      </p:sp>
      <p:sp>
        <p:nvSpPr>
          <p:cNvPr id="12" name="Round Same Side Corner Rectangle 11"/>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6" name="Picture 5"/>
          <p:cNvPicPr>
            <a:picLocks noChangeAspect="1"/>
          </p:cNvPicPr>
          <p:nvPr/>
        </p:nvPicPr>
        <p:blipFill>
          <a:blip r:embed="rId3"/>
          <a:stretch>
            <a:fillRect/>
          </a:stretch>
        </p:blipFill>
        <p:spPr>
          <a:xfrm>
            <a:off x="993400" y="1215523"/>
            <a:ext cx="4583080" cy="409820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338550" y="1358537"/>
            <a:ext cx="4544099" cy="35401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8374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6</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BU Examples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extBox 1"/>
          <p:cNvSpPr txBox="1"/>
          <p:nvPr/>
        </p:nvSpPr>
        <p:spPr>
          <a:xfrm>
            <a:off x="789177" y="1219200"/>
            <a:ext cx="646331" cy="830997"/>
          </a:xfrm>
          <a:prstGeom prst="rect">
            <a:avLst/>
          </a:prstGeom>
          <a:noFill/>
        </p:spPr>
        <p:txBody>
          <a:bodyPr wrap="none" rtlCol="0">
            <a:spAutoFit/>
          </a:bodyPr>
          <a:lstStyle/>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17" name="TextBox 16"/>
          <p:cNvSpPr txBox="1"/>
          <p:nvPr/>
        </p:nvSpPr>
        <p:spPr>
          <a:xfrm>
            <a:off x="789177" y="3489750"/>
            <a:ext cx="646331" cy="830997"/>
          </a:xfrm>
          <a:prstGeom prst="rect">
            <a:avLst/>
          </a:prstGeom>
          <a:noFill/>
        </p:spPr>
        <p:txBody>
          <a:bodyPr wrap="none" rtlCol="0">
            <a:spAutoFit/>
          </a:bodyPr>
          <a:lstStyle/>
          <a:p>
            <a:pPr marL="457200" indent="-4572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sz="2400" dirty="0" smtClean="0">
              <a:latin typeface="Calibri" panose="020F0502020204030204" pitchFamily="34" charset="0"/>
              <a:cs typeface="Calibri" panose="020F0502020204030204" pitchFamily="34" charset="0"/>
            </a:endParaRPr>
          </a:p>
        </p:txBody>
      </p:sp>
      <p:sp>
        <p:nvSpPr>
          <p:cNvPr id="12" name="Freeform 11"/>
          <p:cNvSpPr/>
          <p:nvPr/>
        </p:nvSpPr>
        <p:spPr>
          <a:xfrm>
            <a:off x="646894"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Site Visit, Department of Justice</a:t>
            </a:r>
            <a:endParaRPr lang="en-US" sz="2400" kern="1200" dirty="0"/>
          </a:p>
        </p:txBody>
      </p:sp>
      <p:sp>
        <p:nvSpPr>
          <p:cNvPr id="13" name="Freeform 12"/>
          <p:cNvSpPr/>
          <p:nvPr/>
        </p:nvSpPr>
        <p:spPr>
          <a:xfrm>
            <a:off x="646894"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err="1" smtClean="0">
                <a:latin typeface="Calibri" panose="020F0502020204030204" pitchFamily="34" charset="0"/>
                <a:cs typeface="Calibri" panose="020F0502020204030204" pitchFamily="34" charset="0"/>
              </a:rPr>
              <a:t>Rebudgeting</a:t>
            </a:r>
            <a:endParaRPr lang="en-US" sz="2400" kern="1200" dirty="0"/>
          </a:p>
          <a:p>
            <a:pPr marL="228600" lvl="1" indent="-228600" algn="l" defTabSz="8890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Indirect costs</a:t>
            </a:r>
          </a:p>
        </p:txBody>
      </p:sp>
      <p:sp>
        <p:nvSpPr>
          <p:cNvPr id="18" name="Freeform 17"/>
          <p:cNvSpPr/>
          <p:nvPr/>
        </p:nvSpPr>
        <p:spPr>
          <a:xfrm>
            <a:off x="3454899"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NSF, Office of Inspector General</a:t>
            </a:r>
            <a:endParaRPr lang="en-US" sz="2400" kern="1200" dirty="0"/>
          </a:p>
        </p:txBody>
      </p:sp>
      <p:sp>
        <p:nvSpPr>
          <p:cNvPr id="19" name="Freeform 18"/>
          <p:cNvSpPr/>
          <p:nvPr/>
        </p:nvSpPr>
        <p:spPr>
          <a:xfrm>
            <a:off x="3454899"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err="1" smtClean="0">
                <a:latin typeface="Calibri" panose="020F0502020204030204" pitchFamily="34" charset="0"/>
                <a:cs typeface="Calibri" panose="020F0502020204030204" pitchFamily="34" charset="0"/>
              </a:rPr>
              <a:t>Subrecipient</a:t>
            </a:r>
            <a:r>
              <a:rPr lang="en-US" sz="2400" kern="1200" dirty="0" smtClean="0">
                <a:latin typeface="Calibri" panose="020F0502020204030204" pitchFamily="34" charset="0"/>
                <a:cs typeface="Calibri" panose="020F0502020204030204" pitchFamily="34" charset="0"/>
              </a:rPr>
              <a:t> monitoring</a:t>
            </a:r>
            <a:endParaRPr lang="en-US" sz="2400" kern="1200" dirty="0"/>
          </a:p>
        </p:txBody>
      </p:sp>
      <p:sp>
        <p:nvSpPr>
          <p:cNvPr id="21" name="Freeform 20"/>
          <p:cNvSpPr/>
          <p:nvPr/>
        </p:nvSpPr>
        <p:spPr>
          <a:xfrm>
            <a:off x="6262905"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Department of Defense</a:t>
            </a:r>
            <a:endParaRPr lang="en-US" sz="2400" kern="1200" dirty="0"/>
          </a:p>
        </p:txBody>
      </p:sp>
      <p:sp>
        <p:nvSpPr>
          <p:cNvPr id="22" name="Freeform 21"/>
          <p:cNvSpPr/>
          <p:nvPr/>
        </p:nvSpPr>
        <p:spPr>
          <a:xfrm>
            <a:off x="6262905"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Effort</a:t>
            </a:r>
            <a:endParaRPr lang="en-US" sz="2400" kern="1200" dirty="0"/>
          </a:p>
        </p:txBody>
      </p:sp>
      <p:sp>
        <p:nvSpPr>
          <p:cNvPr id="23" name="Freeform 22"/>
          <p:cNvSpPr/>
          <p:nvPr/>
        </p:nvSpPr>
        <p:spPr>
          <a:xfrm>
            <a:off x="9070910"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Uniform Guidance</a:t>
            </a:r>
            <a:endParaRPr lang="en-US" sz="2400" kern="1200" dirty="0"/>
          </a:p>
        </p:txBody>
      </p:sp>
      <p:sp>
        <p:nvSpPr>
          <p:cNvPr id="24" name="Freeform 23"/>
          <p:cNvSpPr/>
          <p:nvPr/>
        </p:nvSpPr>
        <p:spPr>
          <a:xfrm>
            <a:off x="9070910"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smtClean="0">
                <a:latin typeface="Calibri" panose="020F0502020204030204" pitchFamily="34" charset="0"/>
                <a:cs typeface="Calibri" panose="020F0502020204030204" pitchFamily="34" charset="0"/>
              </a:rPr>
              <a:t>Subrecipient Monitoring</a:t>
            </a:r>
            <a:endParaRPr lang="en-US" sz="2400" kern="1200" dirty="0"/>
          </a:p>
        </p:txBody>
      </p:sp>
      <p:sp>
        <p:nvSpPr>
          <p:cNvPr id="25" name="Rounded Rectangle 24"/>
          <p:cNvSpPr/>
          <p:nvPr/>
        </p:nvSpPr>
        <p:spPr>
          <a:xfrm>
            <a:off x="736363" y="3632444"/>
            <a:ext cx="2298191" cy="1363658"/>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Paid back $18.63 in disallowed costs</a:t>
            </a:r>
            <a:endParaRPr lang="en-US" sz="1800" dirty="0">
              <a:latin typeface="Calibri" panose="020F0502020204030204" pitchFamily="34" charset="0"/>
              <a:cs typeface="Calibri" panose="020F0502020204030204" pitchFamily="34" charset="0"/>
            </a:endParaRPr>
          </a:p>
        </p:txBody>
      </p:sp>
      <p:sp>
        <p:nvSpPr>
          <p:cNvPr id="26" name="Rounded Rectangle 25"/>
          <p:cNvSpPr/>
          <p:nvPr/>
        </p:nvSpPr>
        <p:spPr>
          <a:xfrm>
            <a:off x="3544368" y="3619743"/>
            <a:ext cx="2298191" cy="1365000"/>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Paid back </a:t>
            </a:r>
            <a:r>
              <a:rPr lang="en-US" sz="1800" dirty="0">
                <a:latin typeface="Calibri" panose="020F0502020204030204" pitchFamily="34" charset="0"/>
                <a:cs typeface="Calibri" panose="020F0502020204030204" pitchFamily="34" charset="0"/>
              </a:rPr>
              <a:t>$166,130</a:t>
            </a:r>
          </a:p>
          <a:p>
            <a:pPr algn="ctr"/>
            <a:r>
              <a:rPr lang="en-US" sz="1800" dirty="0" smtClean="0">
                <a:latin typeface="Calibri" panose="020F0502020204030204" pitchFamily="34" charset="0"/>
                <a:cs typeface="Calibri" panose="020F0502020204030204" pitchFamily="34" charset="0"/>
              </a:rPr>
              <a:t>in disallowed costs (consultants, foreign travel)</a:t>
            </a:r>
            <a:endParaRPr lang="en-US" sz="1800" dirty="0">
              <a:latin typeface="Calibri" panose="020F0502020204030204" pitchFamily="34" charset="0"/>
              <a:cs typeface="Calibri" panose="020F0502020204030204" pitchFamily="34" charset="0"/>
            </a:endParaRPr>
          </a:p>
        </p:txBody>
      </p:sp>
      <p:sp>
        <p:nvSpPr>
          <p:cNvPr id="27" name="Rounded Rectangle 26"/>
          <p:cNvSpPr/>
          <p:nvPr/>
        </p:nvSpPr>
        <p:spPr>
          <a:xfrm>
            <a:off x="6326405" y="3645143"/>
            <a:ext cx="2347696" cy="1351207"/>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Created what is now the current Effort Policy</a:t>
            </a:r>
            <a:endParaRPr lang="en-US" sz="1800" dirty="0">
              <a:latin typeface="Calibri" panose="020F0502020204030204" pitchFamily="34" charset="0"/>
              <a:cs typeface="Calibri" panose="020F0502020204030204" pitchFamily="34" charset="0"/>
            </a:endParaRPr>
          </a:p>
        </p:txBody>
      </p:sp>
      <p:sp>
        <p:nvSpPr>
          <p:cNvPr id="28" name="Rounded Rectangle 27"/>
          <p:cNvSpPr/>
          <p:nvPr/>
        </p:nvSpPr>
        <p:spPr>
          <a:xfrm>
            <a:off x="9134411" y="3645143"/>
            <a:ext cx="2347696" cy="1325812"/>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600" dirty="0">
                <a:latin typeface="Calibri" panose="020F0502020204030204" pitchFamily="34" charset="0"/>
                <a:cs typeface="Calibri" panose="020F0502020204030204" pitchFamily="34" charset="0"/>
              </a:rPr>
              <a:t>Evaluation of </a:t>
            </a:r>
            <a:r>
              <a:rPr lang="en-US" sz="1600" dirty="0" smtClean="0">
                <a:latin typeface="Calibri" panose="020F0502020204030204" pitchFamily="34" charset="0"/>
                <a:cs typeface="Calibri" panose="020F0502020204030204" pitchFamily="34" charset="0"/>
              </a:rPr>
              <a:t>sub’s </a:t>
            </a:r>
            <a:r>
              <a:rPr lang="en-US" sz="1600" dirty="0">
                <a:latin typeface="Calibri" panose="020F0502020204030204" pitchFamily="34" charset="0"/>
                <a:cs typeface="Calibri" panose="020F0502020204030204" pitchFamily="34" charset="0"/>
              </a:rPr>
              <a:t>risk of noncompliance with Federal regulations and </a:t>
            </a:r>
            <a:r>
              <a:rPr lang="en-US" sz="1600" dirty="0" err="1">
                <a:latin typeface="Calibri" panose="020F0502020204030204" pitchFamily="34" charset="0"/>
                <a:cs typeface="Calibri" panose="020F0502020204030204" pitchFamily="34" charset="0"/>
              </a:rPr>
              <a:t>subaward</a:t>
            </a:r>
            <a:r>
              <a:rPr lang="en-US" sz="1600" dirty="0">
                <a:latin typeface="Calibri" panose="020F0502020204030204" pitchFamily="34" charset="0"/>
                <a:cs typeface="Calibri" panose="020F0502020204030204" pitchFamily="34" charset="0"/>
              </a:rPr>
              <a:t> terms &amp; conditions</a:t>
            </a:r>
          </a:p>
        </p:txBody>
      </p:sp>
    </p:spTree>
    <p:extLst>
      <p:ext uri="{BB962C8B-B14F-4D97-AF65-F5344CB8AC3E}">
        <p14:creationId xmlns:p14="http://schemas.microsoft.com/office/powerpoint/2010/main" val="34132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strVal val="#ppt_x"/>
                                          </p:val>
                                        </p:tav>
                                        <p:tav tm="100000">
                                          <p:val>
                                            <p:strVal val="#ppt_x"/>
                                          </p:val>
                                        </p:tav>
                                      </p:tavLst>
                                    </p:anim>
                                    <p:anim calcmode="lin" valueType="num">
                                      <p:cBhvr>
                                        <p:cTn id="6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1" grpId="0" animBg="1"/>
      <p:bldP spid="22" grpId="0" animBg="1"/>
      <p:bldP spid="23" grpId="0" animBg="1"/>
      <p:bldP spid="24"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a:solidFill>
                  <a:schemeClr val="accent6">
                    <a:lumMod val="75000"/>
                  </a:schemeClr>
                </a:solidFill>
              </a:rPr>
              <a:t>Question</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461268" y="1322175"/>
            <a:ext cx="4877648" cy="3852651"/>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How often is BU audited? </a:t>
            </a:r>
          </a:p>
        </p:txBody>
      </p:sp>
      <p:sp>
        <p:nvSpPr>
          <p:cNvPr id="9" name="Rectangle 8"/>
          <p:cNvSpPr/>
          <p:nvPr/>
        </p:nvSpPr>
        <p:spPr>
          <a:xfrm>
            <a:off x="6507345" y="4021024"/>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BU is always being audited</a:t>
            </a:r>
            <a:endParaRPr lang="en-US" sz="3200" dirty="0">
              <a:latin typeface="Calibri" panose="020F0502020204030204" pitchFamily="34" charset="0"/>
              <a:cs typeface="Calibri" panose="020F0502020204030204" pitchFamily="34" charset="0"/>
            </a:endParaRPr>
          </a:p>
        </p:txBody>
      </p:sp>
      <p:sp>
        <p:nvSpPr>
          <p:cNvPr id="10" name="Rectangle 9"/>
          <p:cNvSpPr/>
          <p:nvPr/>
        </p:nvSpPr>
        <p:spPr>
          <a:xfrm>
            <a:off x="6507346" y="2857792"/>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5-10 times a year</a:t>
            </a:r>
            <a:endParaRPr lang="en-US" sz="3200" dirty="0">
              <a:latin typeface="Calibri" panose="020F0502020204030204" pitchFamily="34" charset="0"/>
              <a:cs typeface="Calibri" panose="020F0502020204030204" pitchFamily="34" charset="0"/>
            </a:endParaRPr>
          </a:p>
        </p:txBody>
      </p:sp>
      <p:sp>
        <p:nvSpPr>
          <p:cNvPr id="11" name="Rectangle 10"/>
          <p:cNvSpPr/>
          <p:nvPr/>
        </p:nvSpPr>
        <p:spPr>
          <a:xfrm>
            <a:off x="6507346" y="1749806"/>
            <a:ext cx="4846453" cy="584775"/>
          </a:xfrm>
          <a:prstGeom prst="rect">
            <a:avLst/>
          </a:prstGeom>
          <a:solidFill>
            <a:schemeClr val="accent1">
              <a:lumMod val="20000"/>
              <a:lumOff val="80000"/>
            </a:schemeClr>
          </a:solidFill>
        </p:spPr>
        <p:txBody>
          <a:bodyPr wrap="square">
            <a:spAutoFit/>
          </a:bodyPr>
          <a:lstStyle/>
          <a:p>
            <a:pPr lvl="2"/>
            <a:r>
              <a:rPr lang="en-US" sz="3200" dirty="0">
                <a:latin typeface="Calibri" panose="020F0502020204030204" pitchFamily="34" charset="0"/>
                <a:cs typeface="Calibri" panose="020F0502020204030204" pitchFamily="34" charset="0"/>
              </a:rPr>
              <a:t>&lt;</a:t>
            </a:r>
            <a:r>
              <a:rPr lang="en-US" sz="3200" dirty="0" smtClean="0">
                <a:latin typeface="Calibri" panose="020F0502020204030204" pitchFamily="34" charset="0"/>
                <a:cs typeface="Calibri" panose="020F0502020204030204" pitchFamily="34" charset="0"/>
              </a:rPr>
              <a:t>5 times a year</a:t>
            </a:r>
            <a:endParaRPr lang="en-US" sz="3200" dirty="0">
              <a:latin typeface="Calibri" panose="020F0502020204030204" pitchFamily="34" charset="0"/>
              <a:cs typeface="Calibri" panose="020F0502020204030204" pitchFamily="34" charset="0"/>
            </a:endParaRPr>
          </a:p>
        </p:txBody>
      </p:sp>
      <p:sp>
        <p:nvSpPr>
          <p:cNvPr id="12" name="Oval 11"/>
          <p:cNvSpPr/>
          <p:nvPr/>
        </p:nvSpPr>
        <p:spPr>
          <a:xfrm>
            <a:off x="5865962" y="1744225"/>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a:t>
            </a:r>
            <a:endParaRPr lang="en-US" sz="2400" dirty="0"/>
          </a:p>
        </p:txBody>
      </p:sp>
      <p:sp>
        <p:nvSpPr>
          <p:cNvPr id="13" name="Oval 12"/>
          <p:cNvSpPr/>
          <p:nvPr/>
        </p:nvSpPr>
        <p:spPr>
          <a:xfrm>
            <a:off x="5865962" y="2849739"/>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a:t>
            </a:r>
          </a:p>
        </p:txBody>
      </p:sp>
      <p:sp>
        <p:nvSpPr>
          <p:cNvPr id="14" name="Oval 13"/>
          <p:cNvSpPr/>
          <p:nvPr/>
        </p:nvSpPr>
        <p:spPr>
          <a:xfrm>
            <a:off x="5869930" y="4051659"/>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t>
            </a:r>
            <a:endParaRPr lang="en-US" sz="2400" dirty="0"/>
          </a:p>
        </p:txBody>
      </p:sp>
    </p:spTree>
    <p:extLst>
      <p:ext uri="{BB962C8B-B14F-4D97-AF65-F5344CB8AC3E}">
        <p14:creationId xmlns:p14="http://schemas.microsoft.com/office/powerpoint/2010/main" val="20936353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a:solidFill>
                  <a:schemeClr val="accent6">
                    <a:lumMod val="75000"/>
                  </a:schemeClr>
                </a:solidFill>
              </a:rPr>
              <a:t>Question</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461268" y="1322175"/>
            <a:ext cx="4877648" cy="3852651"/>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How often is BU audited? </a:t>
            </a:r>
          </a:p>
        </p:txBody>
      </p:sp>
      <p:sp>
        <p:nvSpPr>
          <p:cNvPr id="9" name="Rectangle 8"/>
          <p:cNvSpPr/>
          <p:nvPr/>
        </p:nvSpPr>
        <p:spPr>
          <a:xfrm>
            <a:off x="6507345" y="4021024"/>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BU is always being audited</a:t>
            </a:r>
            <a:endParaRPr lang="en-US" sz="3200" dirty="0">
              <a:latin typeface="Calibri" panose="020F0502020204030204" pitchFamily="34" charset="0"/>
              <a:cs typeface="Calibri" panose="020F0502020204030204" pitchFamily="34" charset="0"/>
            </a:endParaRPr>
          </a:p>
        </p:txBody>
      </p:sp>
      <p:sp>
        <p:nvSpPr>
          <p:cNvPr id="10" name="Rectangle 9"/>
          <p:cNvSpPr/>
          <p:nvPr/>
        </p:nvSpPr>
        <p:spPr>
          <a:xfrm>
            <a:off x="6507346" y="2857792"/>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5-10 times a year</a:t>
            </a:r>
            <a:endParaRPr lang="en-US" sz="3200" dirty="0">
              <a:latin typeface="Calibri" panose="020F0502020204030204" pitchFamily="34" charset="0"/>
              <a:cs typeface="Calibri" panose="020F0502020204030204" pitchFamily="34" charset="0"/>
            </a:endParaRPr>
          </a:p>
        </p:txBody>
      </p:sp>
      <p:sp>
        <p:nvSpPr>
          <p:cNvPr id="11" name="Rectangle 10"/>
          <p:cNvSpPr/>
          <p:nvPr/>
        </p:nvSpPr>
        <p:spPr>
          <a:xfrm>
            <a:off x="6507346" y="1749806"/>
            <a:ext cx="4846453" cy="584775"/>
          </a:xfrm>
          <a:prstGeom prst="rect">
            <a:avLst/>
          </a:prstGeom>
          <a:solidFill>
            <a:schemeClr val="accent1">
              <a:lumMod val="20000"/>
              <a:lumOff val="80000"/>
            </a:schemeClr>
          </a:solidFill>
        </p:spPr>
        <p:txBody>
          <a:bodyPr wrap="square">
            <a:spAutoFit/>
          </a:bodyPr>
          <a:lstStyle/>
          <a:p>
            <a:pPr lvl="2"/>
            <a:r>
              <a:rPr lang="en-US" sz="3200" dirty="0">
                <a:latin typeface="Calibri" panose="020F0502020204030204" pitchFamily="34" charset="0"/>
                <a:cs typeface="Calibri" panose="020F0502020204030204" pitchFamily="34" charset="0"/>
              </a:rPr>
              <a:t>&lt;</a:t>
            </a:r>
            <a:r>
              <a:rPr lang="en-US" sz="3200" dirty="0" smtClean="0">
                <a:latin typeface="Calibri" panose="020F0502020204030204" pitchFamily="34" charset="0"/>
                <a:cs typeface="Calibri" panose="020F0502020204030204" pitchFamily="34" charset="0"/>
              </a:rPr>
              <a:t>5 times a year</a:t>
            </a:r>
            <a:endParaRPr lang="en-US" sz="3200" dirty="0">
              <a:latin typeface="Calibri" panose="020F0502020204030204" pitchFamily="34" charset="0"/>
              <a:cs typeface="Calibri" panose="020F0502020204030204" pitchFamily="34" charset="0"/>
            </a:endParaRPr>
          </a:p>
        </p:txBody>
      </p:sp>
      <p:sp>
        <p:nvSpPr>
          <p:cNvPr id="12" name="Oval 11"/>
          <p:cNvSpPr/>
          <p:nvPr/>
        </p:nvSpPr>
        <p:spPr>
          <a:xfrm>
            <a:off x="5865962" y="1744225"/>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a:t>
            </a:r>
            <a:endParaRPr lang="en-US" sz="2400" dirty="0"/>
          </a:p>
        </p:txBody>
      </p:sp>
      <p:sp>
        <p:nvSpPr>
          <p:cNvPr id="13" name="Oval 12"/>
          <p:cNvSpPr/>
          <p:nvPr/>
        </p:nvSpPr>
        <p:spPr>
          <a:xfrm>
            <a:off x="5865962" y="2849739"/>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a:t>
            </a:r>
          </a:p>
        </p:txBody>
      </p:sp>
      <p:sp>
        <p:nvSpPr>
          <p:cNvPr id="14" name="Oval 13"/>
          <p:cNvSpPr/>
          <p:nvPr/>
        </p:nvSpPr>
        <p:spPr>
          <a:xfrm>
            <a:off x="5869930" y="4051659"/>
            <a:ext cx="526449" cy="5620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t>
            </a:r>
            <a:endParaRPr lang="en-US" sz="2400" dirty="0"/>
          </a:p>
        </p:txBody>
      </p:sp>
    </p:spTree>
    <p:extLst>
      <p:ext uri="{BB962C8B-B14F-4D97-AF65-F5344CB8AC3E}">
        <p14:creationId xmlns:p14="http://schemas.microsoft.com/office/powerpoint/2010/main" val="2479191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61268" y="1439500"/>
            <a:ext cx="11098081" cy="3515678"/>
          </a:xfrm>
          <a:prstGeom prst="rect">
            <a:avLst/>
          </a:prstGeom>
          <a:ln>
            <a:noFill/>
          </a:ln>
          <a:effectLst>
            <a:outerShdw blurRad="292100" dist="139700" dir="2700000" algn="tl" rotWithShape="0">
              <a:srgbClr val="333333">
                <a:alpha val="65000"/>
              </a:srgbClr>
            </a:outerShdw>
          </a:effectLst>
        </p:spPr>
      </p:pic>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smtClean="0">
                <a:solidFill>
                  <a:schemeClr val="accent6">
                    <a:lumMod val="75000"/>
                  </a:schemeClr>
                </a:solidFill>
              </a:rPr>
              <a:t>What an auditor does</a:t>
            </a:r>
            <a:endParaRPr lang="en-US" sz="1600" dirty="0">
              <a:solidFill>
                <a:srgbClr val="FF0000"/>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5" name="Rectangle 4"/>
          <p:cNvSpPr/>
          <p:nvPr/>
        </p:nvSpPr>
        <p:spPr>
          <a:xfrm>
            <a:off x="572226" y="3502088"/>
            <a:ext cx="10781573" cy="1342867"/>
          </a:xfrm>
          <a:prstGeom prst="rect">
            <a:avLst/>
          </a:prstGeom>
          <a:solidFill>
            <a:srgbClr val="FFFF00">
              <a:alpha val="33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6599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nternal Audit Process of an Ongoing Construction Projec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600" y="3915893"/>
            <a:ext cx="3150780" cy="2623024"/>
          </a:xfrm>
          <a:prstGeom prst="rect">
            <a:avLst/>
          </a:prstGeom>
        </p:spPr>
      </p:pic>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sp>
        <p:nvSpPr>
          <p:cNvPr id="5" name="Rectangle 4"/>
          <p:cNvSpPr/>
          <p:nvPr/>
        </p:nvSpPr>
        <p:spPr>
          <a:xfrm>
            <a:off x="461269" y="1240862"/>
            <a:ext cx="6524417" cy="3524683"/>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Office of Inspector General (OIG) </a:t>
            </a:r>
          </a:p>
          <a:p>
            <a:pPr marL="342900" lvl="0" indent="-342900">
              <a:lnSpc>
                <a:spcPct val="107000"/>
              </a:lnSpc>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Sponsor (Federal or Non-federal)</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Pass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Through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Entity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(BU as Subrecipient) </a:t>
            </a:r>
            <a:endPar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Uniform Guidance Audit </a:t>
            </a:r>
            <a:r>
              <a:rPr lang="en-US" sz="2800" dirty="0" smtClean="0">
                <a:latin typeface="Calibri" panose="020F0502020204030204" pitchFamily="34" charset="0"/>
                <a:ea typeface="Calibri" panose="020F0502020204030204" pitchFamily="34" charset="0"/>
                <a:cs typeface="Times New Roman" panose="02020603050405020304" pitchFamily="18" charset="0"/>
              </a:rPr>
              <a:t>&amp; Financial Statement (annual)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Internal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Audit </a:t>
            </a:r>
            <a:r>
              <a:rPr lang="en-US" sz="2800" dirty="0">
                <a:solidFill>
                  <a:schemeClr val="tx1"/>
                </a:solidFill>
                <a:latin typeface="Calibri" panose="020F0502020204030204" pitchFamily="34" charset="0"/>
                <a:cs typeface="Calibri" panose="020F0502020204030204" pitchFamily="34" charset="0"/>
              </a:rPr>
              <a:t>&amp; Advisory Services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IA&amp;AS) </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694283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Types of Audit: Who and What</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7043941" y="1021227"/>
            <a:ext cx="4721723" cy="3401068"/>
          </a:xfrm>
          <a:prstGeom prst="rect">
            <a:avLst/>
          </a:prstGeom>
        </p:spPr>
      </p:pic>
    </p:spTree>
    <p:extLst>
      <p:ext uri="{BB962C8B-B14F-4D97-AF65-F5344CB8AC3E}">
        <p14:creationId xmlns:p14="http://schemas.microsoft.com/office/powerpoint/2010/main" val="741656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sp>
        <p:nvSpPr>
          <p:cNvPr id="5" name="Rectangle 4"/>
          <p:cNvSpPr/>
          <p:nvPr/>
        </p:nvSpPr>
        <p:spPr>
          <a:xfrm>
            <a:off x="5206999" y="1333776"/>
            <a:ext cx="6146800" cy="4044056"/>
          </a:xfrm>
          <a:prstGeom prst="rect">
            <a:avLst/>
          </a:prstGeom>
        </p:spPr>
        <p:txBody>
          <a:bodyPr wrap="square">
            <a:spAutoFit/>
          </a:bodyPr>
          <a:lstStyle/>
          <a:p>
            <a:pPr lvl="3">
              <a:lnSpc>
                <a:spcPct val="107000"/>
              </a:lnSpc>
            </a:pPr>
            <a:r>
              <a:rPr lang="en-US" sz="2400" u="sng"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Notification of the review</a:t>
            </a: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Typically sent to Principal Investigator (PI).  (</a:t>
            </a:r>
            <a:r>
              <a:rPr lang="en-US" sz="24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Please forward to Craig Gerome</a:t>
            </a: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3" indent="-342900">
              <a:lnSpc>
                <a:spcPct val="107000"/>
              </a:lnSpc>
              <a:buFont typeface="Arial" panose="020B0604020202020204" pitchFamily="34" charset="0"/>
              <a:buChar char="•"/>
            </a:pP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sent to SP or PAFO, we will notify PI and Department Administrator (DA)</a:t>
            </a:r>
          </a:p>
          <a:p>
            <a:pPr marL="342900" lvl="3" indent="-342900">
              <a:lnSpc>
                <a:spcPct val="107000"/>
              </a:lnSpc>
              <a:buFont typeface="Arial" panose="020B0604020202020204" pitchFamily="34" charset="0"/>
              <a:buChar char="•"/>
            </a:pP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 is central contact to auditor and facilitates scheduling of visit with PI</a:t>
            </a:r>
          </a:p>
          <a:p>
            <a:pPr lvl="3">
              <a:lnSpc>
                <a:spcPct val="107000"/>
              </a:lnSpc>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825011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Federal Audits Life </a:t>
            </a:r>
            <a:r>
              <a:rPr lang="en-US" sz="4000" dirty="0" smtClean="0">
                <a:solidFill>
                  <a:schemeClr val="accent6">
                    <a:lumMod val="75000"/>
                  </a:schemeClr>
                </a:solidFill>
              </a:rPr>
              <a:t>Cycle: Notification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Using Smartphones to Add Hours to the Day – How to Sav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269" y="1151272"/>
            <a:ext cx="4145658" cy="4145658"/>
          </a:xfrm>
          <a:prstGeom prst="rect">
            <a:avLst/>
          </a:prstGeom>
        </p:spPr>
      </p:pic>
      <p:sp>
        <p:nvSpPr>
          <p:cNvPr id="15" name="Rectangle 14"/>
          <p:cNvSpPr/>
          <p:nvPr/>
        </p:nvSpPr>
        <p:spPr>
          <a:xfrm>
            <a:off x="5642919" y="2199502"/>
            <a:ext cx="4209535" cy="354228"/>
          </a:xfrm>
          <a:prstGeom prst="rect">
            <a:avLst/>
          </a:prstGeom>
          <a:solidFill>
            <a:srgbClr val="FFFF00">
              <a:alpha val="33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017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sp>
        <p:nvSpPr>
          <p:cNvPr id="5" name="Rectangle 4"/>
          <p:cNvSpPr/>
          <p:nvPr/>
        </p:nvSpPr>
        <p:spPr>
          <a:xfrm>
            <a:off x="640230" y="1446280"/>
            <a:ext cx="6078239" cy="3319498"/>
          </a:xfrm>
          <a:prstGeom prst="rect">
            <a:avLst/>
          </a:prstGeom>
        </p:spPr>
        <p:txBody>
          <a:bodyPr wrap="square">
            <a:spAutoFit/>
          </a:bodyPr>
          <a:lstStyle/>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Audit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typically covers a specific award</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Scope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of the audit varies from sponsor to sponsor</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No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standard format among agencies</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All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audits will include one or more of the following elements</a:t>
            </a:r>
          </a:p>
          <a:p>
            <a:pPr lvl="3">
              <a:lnSpc>
                <a:spcPct val="107000"/>
              </a:lnSpc>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825011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Federal Audits Life </a:t>
            </a:r>
            <a:r>
              <a:rPr lang="en-US" sz="4000" dirty="0" smtClean="0">
                <a:solidFill>
                  <a:schemeClr val="accent6">
                    <a:lumMod val="75000"/>
                  </a:schemeClr>
                </a:solidFill>
              </a:rPr>
              <a:t>Cycle: Scope</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Picture 2" descr="ONE-SIZE-DOES-NOT-FIT-ALL — The People Equ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8469" y="3589647"/>
            <a:ext cx="4917809" cy="2305223"/>
          </a:xfrm>
          <a:prstGeom prst="rect">
            <a:avLst/>
          </a:prstGeom>
        </p:spPr>
      </p:pic>
      <p:pic>
        <p:nvPicPr>
          <p:cNvPr id="6" name="Picture 5" descr="Article: One-size-does-not-fit-all: The new mantra of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099" y="1035006"/>
            <a:ext cx="4279645" cy="2407300"/>
          </a:xfrm>
          <a:prstGeom prst="rect">
            <a:avLst/>
          </a:prstGeom>
        </p:spPr>
      </p:pic>
    </p:spTree>
    <p:extLst>
      <p:ext uri="{BB962C8B-B14F-4D97-AF65-F5344CB8AC3E}">
        <p14:creationId xmlns:p14="http://schemas.microsoft.com/office/powerpoint/2010/main" val="2236164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7384873"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Federal Audits Life </a:t>
            </a:r>
            <a:r>
              <a:rPr lang="en-US" sz="4000" dirty="0" smtClean="0">
                <a:solidFill>
                  <a:schemeClr val="accent6">
                    <a:lumMod val="75000"/>
                  </a:schemeClr>
                </a:solidFill>
              </a:rPr>
              <a:t>Cycle: Scope</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Picture 2" descr="QuTech Lab Tour | Delft, 18 mei 2016, Quantum Europ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94" y="1196530"/>
            <a:ext cx="3133031" cy="2043813"/>
          </a:xfrm>
          <a:prstGeom prst="rect">
            <a:avLst/>
          </a:prstGeom>
          <a:ln>
            <a:noFill/>
          </a:ln>
          <a:effectLst>
            <a:outerShdw blurRad="190500" algn="tl" rotWithShape="0">
              <a:srgbClr val="000000">
                <a:alpha val="70000"/>
              </a:srgbClr>
            </a:outerShdw>
          </a:effec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528" y="3736446"/>
            <a:ext cx="3095100" cy="2053728"/>
          </a:xfrm>
          <a:prstGeom prst="rect">
            <a:avLst/>
          </a:prstGeom>
          <a:ln>
            <a:noFill/>
          </a:ln>
          <a:effectLst>
            <a:outerShdw blurRad="190500" algn="tl" rotWithShape="0">
              <a:srgbClr val="000000">
                <a:alpha val="70000"/>
              </a:srgbClr>
            </a:outerShdw>
          </a:effectLst>
        </p:spPr>
      </p:pic>
      <p:sp>
        <p:nvSpPr>
          <p:cNvPr id="19" name="TextBox 18"/>
          <p:cNvSpPr txBox="1"/>
          <p:nvPr/>
        </p:nvSpPr>
        <p:spPr>
          <a:xfrm>
            <a:off x="661169" y="1168346"/>
            <a:ext cx="1738516" cy="954107"/>
          </a:xfrm>
          <a:prstGeom prst="rect">
            <a:avLst/>
          </a:prstGeom>
          <a:solidFill>
            <a:schemeClr val="tx2">
              <a:alpha val="83000"/>
            </a:schemeClr>
          </a:solidFill>
        </p:spPr>
        <p:txBody>
          <a:bodyPr wrap="square" rtlCol="0">
            <a:spAutoFit/>
          </a:bodyPr>
          <a:lstStyle>
            <a:defPPr marR="0" lvl="0" algn="l" rtl="0">
              <a:lnSpc>
                <a:spcPct val="100000"/>
              </a:lnSpc>
              <a:spcBef>
                <a:spcPts val="0"/>
              </a:spcBef>
              <a:spcAft>
                <a:spcPts val="0"/>
              </a:spcAft>
            </a:defPPr>
            <a:lvl1pPr>
              <a:defRPr sz="1800" b="1">
                <a:latin typeface="Permanent Marker" panose="02000000000000000000" pitchFamily="2" charset="0"/>
                <a:ea typeface="Permanent Marker" panose="02000000000000000000" pitchFamily="2" charset="0"/>
              </a:defRPr>
            </a:lvl1pPr>
          </a:lstStyle>
          <a:p>
            <a:r>
              <a:rPr lang="en-US" sz="3600" dirty="0" smtClean="0">
                <a:latin typeface="Calibri" panose="020F0502020204030204" pitchFamily="34" charset="0"/>
                <a:cs typeface="Calibri" panose="020F0502020204030204" pitchFamily="34" charset="0"/>
              </a:rPr>
              <a:t>Audit </a:t>
            </a:r>
          </a:p>
          <a:p>
            <a:r>
              <a:rPr lang="en-US" sz="2000" dirty="0" smtClean="0">
                <a:latin typeface="Calibri" panose="020F0502020204030204" pitchFamily="34" charset="0"/>
                <a:cs typeface="Calibri" panose="020F0502020204030204" pitchFamily="34" charset="0"/>
              </a:rPr>
              <a:t>with Site Visit </a:t>
            </a:r>
            <a:endParaRPr lang="en-US" sz="1600" dirty="0">
              <a:latin typeface="Calibri" panose="020F0502020204030204" pitchFamily="34" charset="0"/>
              <a:cs typeface="Calibri" panose="020F0502020204030204" pitchFamily="34" charset="0"/>
            </a:endParaRPr>
          </a:p>
        </p:txBody>
      </p:sp>
      <p:sp>
        <p:nvSpPr>
          <p:cNvPr id="20" name="TextBox 19"/>
          <p:cNvSpPr txBox="1"/>
          <p:nvPr/>
        </p:nvSpPr>
        <p:spPr>
          <a:xfrm>
            <a:off x="657214" y="3719079"/>
            <a:ext cx="1732025" cy="1077218"/>
          </a:xfrm>
          <a:prstGeom prst="rect">
            <a:avLst/>
          </a:prstGeom>
          <a:solidFill>
            <a:schemeClr val="tx2">
              <a:alpha val="83000"/>
            </a:schemeClr>
          </a:solidFill>
        </p:spPr>
        <p:txBody>
          <a:bodyPr wrap="square" rtlCol="0">
            <a:spAutoFit/>
          </a:bodyPr>
          <a:lstStyle/>
          <a:p>
            <a:r>
              <a:rPr lang="en-US" sz="3200" b="1" dirty="0" smtClean="0">
                <a:latin typeface="Calibri" panose="020F0502020204030204" pitchFamily="34" charset="0"/>
                <a:ea typeface="Permanent Marker" panose="02000000000000000000" pitchFamily="2" charset="0"/>
                <a:cs typeface="Calibri" panose="020F0502020204030204" pitchFamily="34" charset="0"/>
              </a:rPr>
              <a:t>Desk Review</a:t>
            </a:r>
          </a:p>
        </p:txBody>
      </p:sp>
      <p:grpSp>
        <p:nvGrpSpPr>
          <p:cNvPr id="36" name="Group 35"/>
          <p:cNvGrpSpPr/>
          <p:nvPr/>
        </p:nvGrpSpPr>
        <p:grpSpPr>
          <a:xfrm>
            <a:off x="5164676" y="1164853"/>
            <a:ext cx="1965299" cy="2705664"/>
            <a:chOff x="5155696" y="1574306"/>
            <a:chExt cx="1965299" cy="2705664"/>
          </a:xfrm>
        </p:grpSpPr>
        <p:sp>
          <p:nvSpPr>
            <p:cNvPr id="30" name="Rectangle 29"/>
            <p:cNvSpPr/>
            <p:nvPr/>
          </p:nvSpPr>
          <p:spPr>
            <a:xfrm>
              <a:off x="5155696" y="1574306"/>
              <a:ext cx="1965299" cy="1572239"/>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1" name="Freeform 30"/>
            <p:cNvSpPr/>
            <p:nvPr/>
          </p:nvSpPr>
          <p:spPr>
            <a:xfrm>
              <a:off x="5332572"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Administrative</a:t>
              </a:r>
              <a:endParaRPr lang="en-US" sz="1500" kern="1200" dirty="0">
                <a:solidFill>
                  <a:schemeClr val="tx1"/>
                </a:solidFill>
                <a:latin typeface="Architects Daughter" pitchFamily="2" charset="0"/>
                <a:cs typeface="Calibri" panose="020F0502020204030204" pitchFamily="34" charset="0"/>
              </a:endParaRPr>
            </a:p>
          </p:txBody>
        </p:sp>
        <p:sp>
          <p:nvSpPr>
            <p:cNvPr id="24" name="Rectangle 23"/>
            <p:cNvSpPr/>
            <p:nvPr/>
          </p:nvSpPr>
          <p:spPr>
            <a:xfrm>
              <a:off x="5246553" y="3594911"/>
              <a:ext cx="1748913"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University policy and procedures</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7" name="Group 36"/>
          <p:cNvGrpSpPr/>
          <p:nvPr/>
        </p:nvGrpSpPr>
        <p:grpSpPr>
          <a:xfrm>
            <a:off x="7326504" y="1164853"/>
            <a:ext cx="1965299" cy="2705664"/>
            <a:chOff x="7317524" y="1574306"/>
            <a:chExt cx="1965299" cy="2705664"/>
          </a:xfrm>
        </p:grpSpPr>
        <p:sp>
          <p:nvSpPr>
            <p:cNvPr id="32" name="Rectangle 31"/>
            <p:cNvSpPr/>
            <p:nvPr/>
          </p:nvSpPr>
          <p:spPr>
            <a:xfrm>
              <a:off x="7317524" y="1574306"/>
              <a:ext cx="1965299" cy="1572239"/>
            </a:xfrm>
            <a:prstGeom prst="rect">
              <a:avLst/>
            </a:prstGeom>
            <a:blipFill>
              <a:blip r:embed="rId6">
                <a:extLst>
                  <a:ext uri="{28A0092B-C50C-407E-A947-70E740481C1C}">
                    <a14:useLocalDpi xmlns:a14="http://schemas.microsoft.com/office/drawing/2010/main" val="0"/>
                  </a:ext>
                </a:extLst>
              </a:blip>
              <a:srcRect/>
              <a:stretch>
                <a:fillRect l="-25000" r="-25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3" name="Freeform 32"/>
            <p:cNvSpPr/>
            <p:nvPr/>
          </p:nvSpPr>
          <p:spPr>
            <a:xfrm>
              <a:off x="7494401"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Programmatic</a:t>
              </a:r>
              <a:endParaRPr lang="en-US" sz="1500" kern="1200" dirty="0">
                <a:solidFill>
                  <a:schemeClr val="tx1"/>
                </a:solidFill>
                <a:latin typeface="Architects Daughter" pitchFamily="2" charset="0"/>
                <a:cs typeface="Calibri" panose="020F0502020204030204" pitchFamily="34" charset="0"/>
              </a:endParaRPr>
            </a:p>
          </p:txBody>
        </p:sp>
        <p:sp>
          <p:nvSpPr>
            <p:cNvPr id="25" name="Rectangle 24"/>
            <p:cNvSpPr/>
            <p:nvPr/>
          </p:nvSpPr>
          <p:spPr>
            <a:xfrm>
              <a:off x="7425719" y="3594911"/>
              <a:ext cx="1748913"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Meeting with PI, tour of lab</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9" name="Group 38"/>
          <p:cNvGrpSpPr/>
          <p:nvPr/>
        </p:nvGrpSpPr>
        <p:grpSpPr>
          <a:xfrm>
            <a:off x="9488333" y="1164853"/>
            <a:ext cx="2180427" cy="2718655"/>
            <a:chOff x="9479353" y="1574306"/>
            <a:chExt cx="2180427" cy="2718655"/>
          </a:xfrm>
        </p:grpSpPr>
        <p:sp>
          <p:nvSpPr>
            <p:cNvPr id="34" name="Rectangle 33"/>
            <p:cNvSpPr/>
            <p:nvPr/>
          </p:nvSpPr>
          <p:spPr>
            <a:xfrm>
              <a:off x="9479353" y="1574306"/>
              <a:ext cx="1965299" cy="1572239"/>
            </a:xfrm>
            <a:prstGeom prst="rect">
              <a:avLst/>
            </a:prstGeom>
            <a:blipFill>
              <a:blip r:embed="rId7">
                <a:extLst>
                  <a:ext uri="{28A0092B-C50C-407E-A947-70E740481C1C}">
                    <a14:useLocalDpi xmlns:a14="http://schemas.microsoft.com/office/drawing/2010/main" val="0"/>
                  </a:ext>
                </a:extLst>
              </a:blip>
              <a:srcRect/>
              <a:stretch>
                <a:fillRect l="-25000" r="-25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38" name="Group 37"/>
            <p:cNvGrpSpPr/>
            <p:nvPr/>
          </p:nvGrpSpPr>
          <p:grpSpPr>
            <a:xfrm>
              <a:off x="9583942" y="2989321"/>
              <a:ext cx="2075838" cy="1303640"/>
              <a:chOff x="9583942" y="2989321"/>
              <a:chExt cx="2075838" cy="1303640"/>
            </a:xfrm>
          </p:grpSpPr>
          <p:sp>
            <p:nvSpPr>
              <p:cNvPr id="35" name="Freeform 34"/>
              <p:cNvSpPr/>
              <p:nvPr/>
            </p:nvSpPr>
            <p:spPr>
              <a:xfrm>
                <a:off x="9656230"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Financial</a:t>
                </a:r>
                <a:endParaRPr lang="en-US" sz="1500" kern="1200" dirty="0">
                  <a:solidFill>
                    <a:schemeClr val="tx1"/>
                  </a:solidFill>
                  <a:latin typeface="Architects Daughter" pitchFamily="2" charset="0"/>
                  <a:cs typeface="Calibri" panose="020F0502020204030204" pitchFamily="34" charset="0"/>
                </a:endParaRPr>
              </a:p>
            </p:txBody>
          </p:sp>
          <p:sp>
            <p:nvSpPr>
              <p:cNvPr id="26" name="Rectangle 25"/>
              <p:cNvSpPr/>
              <p:nvPr/>
            </p:nvSpPr>
            <p:spPr>
              <a:xfrm>
                <a:off x="9583942" y="3607902"/>
                <a:ext cx="2075838"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Grant expenditures, Notice of Award </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27" name="Right Arrow 26"/>
          <p:cNvSpPr/>
          <p:nvPr/>
        </p:nvSpPr>
        <p:spPr>
          <a:xfrm>
            <a:off x="4103764" y="2037381"/>
            <a:ext cx="743579" cy="542487"/>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 name="Right Arrow 39"/>
          <p:cNvSpPr/>
          <p:nvPr/>
        </p:nvSpPr>
        <p:spPr>
          <a:xfrm>
            <a:off x="4103764" y="4630984"/>
            <a:ext cx="743579" cy="542487"/>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 name="Rectangle 40"/>
          <p:cNvSpPr/>
          <p:nvPr/>
        </p:nvSpPr>
        <p:spPr>
          <a:xfrm>
            <a:off x="4969556" y="4714451"/>
            <a:ext cx="4623366" cy="388696"/>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Limited to reviewing all expenses on 1 invoice</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504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1000" fill="hold"/>
                                        <p:tgtEl>
                                          <p:spTgt spid="40"/>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0" grpId="0" animBg="1"/>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980360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Federal Audits Life </a:t>
            </a:r>
            <a:r>
              <a:rPr lang="en-US" sz="4000" dirty="0" smtClean="0">
                <a:solidFill>
                  <a:schemeClr val="accent6">
                    <a:lumMod val="75000"/>
                  </a:schemeClr>
                </a:solidFill>
              </a:rPr>
              <a:t>Cycle: Financial Portion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Freeform 18"/>
          <p:cNvSpPr/>
          <p:nvPr/>
        </p:nvSpPr>
        <p:spPr>
          <a:xfrm>
            <a:off x="1011936"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chemeClr val="accent1">
                <a:lumMod val="75000"/>
              </a:schemeClr>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 provides report </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of all grant expenditures (general ledger), from which specific testing selections will be made.</a:t>
            </a:r>
            <a:endParaRPr lang="en-US" sz="2400" b="0" kern="1200" dirty="0">
              <a:solidFill>
                <a:schemeClr val="tx1"/>
              </a:solidFill>
              <a:latin typeface="Calibri" panose="020F0502020204030204" pitchFamily="34" charset="0"/>
              <a:cs typeface="Calibri" panose="020F0502020204030204" pitchFamily="34" charset="0"/>
            </a:endParaRPr>
          </a:p>
        </p:txBody>
      </p:sp>
      <p:sp>
        <p:nvSpPr>
          <p:cNvPr id="20" name="Freeform 19"/>
          <p:cNvSpPr/>
          <p:nvPr/>
        </p:nvSpPr>
        <p:spPr>
          <a:xfrm>
            <a:off x="3894139" y="3067730"/>
            <a:ext cx="475282" cy="555990"/>
          </a:xfrm>
          <a:custGeom>
            <a:avLst/>
            <a:gdLst>
              <a:gd name="connsiteX0" fmla="*/ 0 w 475282"/>
              <a:gd name="connsiteY0" fmla="*/ 111198 h 555990"/>
              <a:gd name="connsiteX1" fmla="*/ 237641 w 475282"/>
              <a:gd name="connsiteY1" fmla="*/ 111198 h 555990"/>
              <a:gd name="connsiteX2" fmla="*/ 237641 w 475282"/>
              <a:gd name="connsiteY2" fmla="*/ 0 h 555990"/>
              <a:gd name="connsiteX3" fmla="*/ 475282 w 475282"/>
              <a:gd name="connsiteY3" fmla="*/ 277995 h 555990"/>
              <a:gd name="connsiteX4" fmla="*/ 237641 w 475282"/>
              <a:gd name="connsiteY4" fmla="*/ 555990 h 555990"/>
              <a:gd name="connsiteX5" fmla="*/ 237641 w 475282"/>
              <a:gd name="connsiteY5" fmla="*/ 444792 h 555990"/>
              <a:gd name="connsiteX6" fmla="*/ 0 w 475282"/>
              <a:gd name="connsiteY6" fmla="*/ 444792 h 555990"/>
              <a:gd name="connsiteX7" fmla="*/ 0 w 475282"/>
              <a:gd name="connsiteY7" fmla="*/ 111198 h 55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282" h="555990">
                <a:moveTo>
                  <a:pt x="0" y="111198"/>
                </a:moveTo>
                <a:lnTo>
                  <a:pt x="237641" y="111198"/>
                </a:lnTo>
                <a:lnTo>
                  <a:pt x="237641" y="0"/>
                </a:lnTo>
                <a:lnTo>
                  <a:pt x="475282" y="277995"/>
                </a:lnTo>
                <a:lnTo>
                  <a:pt x="237641" y="555990"/>
                </a:lnTo>
                <a:lnTo>
                  <a:pt x="237641" y="444792"/>
                </a:lnTo>
                <a:lnTo>
                  <a:pt x="0" y="444792"/>
                </a:lnTo>
                <a:lnTo>
                  <a:pt x="0" y="111198"/>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0" tIns="111198" rIns="142585" bIns="111198" numCol="1" spcCol="1270" anchor="ctr" anchorCtr="0">
            <a:noAutofit/>
          </a:bodyPr>
          <a:lstStyle/>
          <a:p>
            <a:pPr lvl="0" algn="ctr" defTabSz="800100">
              <a:lnSpc>
                <a:spcPct val="90000"/>
              </a:lnSpc>
              <a:spcBef>
                <a:spcPct val="0"/>
              </a:spcBef>
              <a:spcAft>
                <a:spcPct val="35000"/>
              </a:spcAft>
            </a:pPr>
            <a:endParaRPr lang="en-US" sz="1800" b="0" kern="1200">
              <a:solidFill>
                <a:schemeClr val="tx1"/>
              </a:solidFill>
              <a:latin typeface="Calibri" panose="020F0502020204030204" pitchFamily="34" charset="0"/>
              <a:cs typeface="Calibri" panose="020F0502020204030204" pitchFamily="34" charset="0"/>
            </a:endParaRPr>
          </a:p>
        </p:txBody>
      </p:sp>
      <p:sp>
        <p:nvSpPr>
          <p:cNvPr id="21" name="Freeform 20"/>
          <p:cNvSpPr/>
          <p:nvPr/>
        </p:nvSpPr>
        <p:spPr>
          <a:xfrm>
            <a:off x="4577313"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rgbClr val="43BEB9"/>
            </a:solidFill>
          </a:ln>
        </p:spPr>
        <p:style>
          <a:lnRef idx="2">
            <a:scrgbClr r="0" g="0" b="0"/>
          </a:lnRef>
          <a:fillRef idx="1">
            <a:scrgbClr r="0" g="0" b="0"/>
          </a:fillRef>
          <a:effectRef idx="0">
            <a:schemeClr val="accent5">
              <a:hueOff val="-2451115"/>
              <a:satOff val="-3409"/>
              <a:lumOff val="-1307"/>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provides</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supporting documentation </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for each individual testing selection.</a:t>
            </a:r>
            <a:endParaRPr lang="en-US" sz="2400" b="0" i="1" kern="1200" dirty="0">
              <a:solidFill>
                <a:schemeClr val="tx1"/>
              </a:solidFill>
              <a:latin typeface="Calibri" panose="020F0502020204030204" pitchFamily="34" charset="0"/>
              <a:cs typeface="Calibri" panose="020F0502020204030204" pitchFamily="34" charset="0"/>
            </a:endParaRPr>
          </a:p>
        </p:txBody>
      </p:sp>
      <p:sp>
        <p:nvSpPr>
          <p:cNvPr id="22" name="Freeform 21"/>
          <p:cNvSpPr/>
          <p:nvPr/>
        </p:nvSpPr>
        <p:spPr>
          <a:xfrm>
            <a:off x="7410748" y="3067730"/>
            <a:ext cx="475282" cy="555990"/>
          </a:xfrm>
          <a:custGeom>
            <a:avLst/>
            <a:gdLst>
              <a:gd name="connsiteX0" fmla="*/ 0 w 475282"/>
              <a:gd name="connsiteY0" fmla="*/ 111198 h 555990"/>
              <a:gd name="connsiteX1" fmla="*/ 237641 w 475282"/>
              <a:gd name="connsiteY1" fmla="*/ 111198 h 555990"/>
              <a:gd name="connsiteX2" fmla="*/ 237641 w 475282"/>
              <a:gd name="connsiteY2" fmla="*/ 0 h 555990"/>
              <a:gd name="connsiteX3" fmla="*/ 475282 w 475282"/>
              <a:gd name="connsiteY3" fmla="*/ 277995 h 555990"/>
              <a:gd name="connsiteX4" fmla="*/ 237641 w 475282"/>
              <a:gd name="connsiteY4" fmla="*/ 555990 h 555990"/>
              <a:gd name="connsiteX5" fmla="*/ 237641 w 475282"/>
              <a:gd name="connsiteY5" fmla="*/ 444792 h 555990"/>
              <a:gd name="connsiteX6" fmla="*/ 0 w 475282"/>
              <a:gd name="connsiteY6" fmla="*/ 444792 h 555990"/>
              <a:gd name="connsiteX7" fmla="*/ 0 w 475282"/>
              <a:gd name="connsiteY7" fmla="*/ 111198 h 55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282" h="555990">
                <a:moveTo>
                  <a:pt x="0" y="111198"/>
                </a:moveTo>
                <a:lnTo>
                  <a:pt x="237641" y="111198"/>
                </a:lnTo>
                <a:lnTo>
                  <a:pt x="237641" y="0"/>
                </a:lnTo>
                <a:lnTo>
                  <a:pt x="475282" y="277995"/>
                </a:lnTo>
                <a:lnTo>
                  <a:pt x="237641" y="555990"/>
                </a:lnTo>
                <a:lnTo>
                  <a:pt x="237641" y="444792"/>
                </a:lnTo>
                <a:lnTo>
                  <a:pt x="0" y="444792"/>
                </a:lnTo>
                <a:lnTo>
                  <a:pt x="0" y="111198"/>
                </a:lnTo>
                <a:close/>
              </a:path>
            </a:pathLst>
          </a:custGeom>
        </p:spPr>
        <p:style>
          <a:lnRef idx="0">
            <a:schemeClr val="lt1">
              <a:hueOff val="0"/>
              <a:satOff val="0"/>
              <a:lumOff val="0"/>
              <a:alphaOff val="0"/>
            </a:schemeClr>
          </a:lnRef>
          <a:fillRef idx="1">
            <a:schemeClr val="accent5">
              <a:hueOff val="-3676672"/>
              <a:satOff val="-5114"/>
              <a:lumOff val="-1961"/>
              <a:alphaOff val="0"/>
            </a:schemeClr>
          </a:fillRef>
          <a:effectRef idx="0">
            <a:schemeClr val="accent5">
              <a:hueOff val="-3676672"/>
              <a:satOff val="-5114"/>
              <a:lumOff val="-1961"/>
              <a:alphaOff val="0"/>
            </a:schemeClr>
          </a:effectRef>
          <a:fontRef idx="minor">
            <a:schemeClr val="lt1"/>
          </a:fontRef>
        </p:style>
        <p:txBody>
          <a:bodyPr spcFirstLastPara="0" vert="horz" wrap="square" lIns="0" tIns="111198" rIns="142585" bIns="111198" numCol="1" spcCol="1270" anchor="ctr" anchorCtr="0">
            <a:noAutofit/>
          </a:bodyPr>
          <a:lstStyle/>
          <a:p>
            <a:pPr lvl="0" algn="ctr" defTabSz="800100">
              <a:lnSpc>
                <a:spcPct val="90000"/>
              </a:lnSpc>
              <a:spcBef>
                <a:spcPct val="0"/>
              </a:spcBef>
              <a:spcAft>
                <a:spcPct val="35000"/>
              </a:spcAft>
            </a:pPr>
            <a:endParaRPr lang="en-US" sz="1800" b="0" kern="1200">
              <a:solidFill>
                <a:schemeClr val="tx1"/>
              </a:solidFill>
              <a:latin typeface="Calibri" panose="020F0502020204030204" pitchFamily="34" charset="0"/>
              <a:cs typeface="Calibri" panose="020F0502020204030204" pitchFamily="34" charset="0"/>
            </a:endParaRPr>
          </a:p>
        </p:txBody>
      </p:sp>
      <p:sp>
        <p:nvSpPr>
          <p:cNvPr id="23" name="Freeform 22"/>
          <p:cNvSpPr/>
          <p:nvPr/>
        </p:nvSpPr>
        <p:spPr>
          <a:xfrm>
            <a:off x="8240227"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rgbClr val="45B664"/>
            </a:solidFill>
          </a:ln>
        </p:spPr>
        <p:style>
          <a:lnRef idx="2">
            <a:scrgbClr r="0" g="0" b="0"/>
          </a:lnRef>
          <a:fillRef idx="1">
            <a:scrgbClr r="0" g="0" b="0"/>
          </a:fillRef>
          <a:effectRef idx="0">
            <a:schemeClr val="accent5">
              <a:hueOff val="-4902230"/>
              <a:satOff val="-6819"/>
              <a:lumOff val="-2615"/>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will</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contact DA </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if unable to locate supporting documentation or for further information or clarification.</a:t>
            </a:r>
          </a:p>
          <a:p>
            <a:pPr lvl="0" algn="ctr" defTabSz="800100">
              <a:lnSpc>
                <a:spcPct val="90000"/>
              </a:lnSpc>
              <a:spcBef>
                <a:spcPct val="0"/>
              </a:spcBef>
              <a:spcAft>
                <a:spcPct val="35000"/>
              </a:spcAft>
            </a:pP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responds to auditor </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follow up questions.</a:t>
            </a:r>
            <a:endParaRPr lang="en-US" sz="2400" kern="12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14985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15</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9713245"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Federal Audits Life </a:t>
            </a:r>
            <a:r>
              <a:rPr lang="en-US" sz="4000" dirty="0" smtClean="0">
                <a:solidFill>
                  <a:schemeClr val="accent6">
                    <a:lumMod val="75000"/>
                  </a:schemeClr>
                </a:solidFill>
              </a:rPr>
              <a:t>Cycle: Conclusion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7" name="Picture 16" descr="Results - Highway Sign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2924" y="1337186"/>
            <a:ext cx="5079796" cy="3382297"/>
          </a:xfrm>
          <a:prstGeom prst="rect">
            <a:avLst/>
          </a:prstGeom>
        </p:spPr>
      </p:pic>
      <p:sp>
        <p:nvSpPr>
          <p:cNvPr id="18" name="Rectangle 17"/>
          <p:cNvSpPr/>
          <p:nvPr/>
        </p:nvSpPr>
        <p:spPr>
          <a:xfrm>
            <a:off x="605623" y="1415023"/>
            <a:ext cx="5608364" cy="1936428"/>
          </a:xfrm>
          <a:prstGeom prst="rect">
            <a:avLst/>
          </a:prstGeom>
        </p:spPr>
        <p:txBody>
          <a:bodyPr wrap="square">
            <a:spAutoFit/>
          </a:bodyPr>
          <a:lstStyle/>
          <a:p>
            <a:pPr marL="342900" lvl="3" indent="-342900">
              <a:lnSpc>
                <a:spcPct val="107000"/>
              </a:lnSpc>
              <a:buFont typeface="Arial" panose="020B0604020202020204" pitchFamily="34" charset="0"/>
              <a:buChar char="•"/>
            </a:pPr>
            <a:r>
              <a:rPr lang="en-US"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Final report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from Sponsor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(can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take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months)</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Form of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final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report varies widely  </a:t>
            </a:r>
          </a:p>
          <a:p>
            <a:pPr marL="342900" lvl="3" indent="-342900">
              <a:lnSpc>
                <a:spcPct val="107000"/>
              </a:lnSpc>
              <a:buFont typeface="Arial" panose="020B0604020202020204" pitchFamily="34" charset="0"/>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Report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will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indicate:</a:t>
            </a:r>
          </a:p>
        </p:txBody>
      </p:sp>
      <p:sp>
        <p:nvSpPr>
          <p:cNvPr id="20" name="Rectangle 19"/>
          <p:cNvSpPr/>
          <p:nvPr/>
        </p:nvSpPr>
        <p:spPr>
          <a:xfrm>
            <a:off x="924231" y="3351451"/>
            <a:ext cx="5781369" cy="2050690"/>
          </a:xfrm>
          <a:prstGeom prst="rect">
            <a:avLst/>
          </a:prstGeom>
        </p:spPr>
        <p:txBody>
          <a:bodyPr wrap="square">
            <a:spAutoFit/>
          </a:bodyPr>
          <a:lstStyle/>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Findings and/or questioned costs</a:t>
            </a:r>
          </a:p>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Issues for Resolution (opportunity to respond)</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Recommendations (programmatic/ administrative)</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71480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16</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97705"/>
            <a:ext cx="814933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 Annual Uniform </a:t>
            </a:r>
            <a:r>
              <a:rPr lang="en-US" sz="4000" dirty="0" smtClean="0">
                <a:solidFill>
                  <a:schemeClr val="accent6">
                    <a:lumMod val="75000"/>
                  </a:schemeClr>
                </a:solidFill>
              </a:rPr>
              <a:t>Guidance (UG) Audit</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 name="Diagram 2"/>
          <p:cNvGraphicFramePr/>
          <p:nvPr>
            <p:extLst>
              <p:ext uri="{D42A27DB-BD31-4B8C-83A1-F6EECF244321}">
                <p14:modId xmlns:p14="http://schemas.microsoft.com/office/powerpoint/2010/main" val="3947775487"/>
              </p:ext>
            </p:extLst>
          </p:nvPr>
        </p:nvGraphicFramePr>
        <p:xfrm>
          <a:off x="261389" y="2251122"/>
          <a:ext cx="11668125" cy="3496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461268" y="1060892"/>
            <a:ext cx="6234500" cy="1080296"/>
          </a:xfrm>
          <a:prstGeom prst="rect">
            <a:avLst/>
          </a:prstGeom>
        </p:spPr>
        <p:txBody>
          <a:bodyPr wrap="square">
            <a:spAutoFit/>
          </a:bodyPr>
          <a:lstStyle/>
          <a:p>
            <a:pPr lvl="0">
              <a:lnSpc>
                <a:spcPct val="107000"/>
              </a:lnSpc>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Covers entire fiscal year, broken up into two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periods:</a:t>
            </a:r>
          </a:p>
          <a:p>
            <a:pPr marL="342900" lvl="0" indent="-342900">
              <a:lnSpc>
                <a:spcPct val="107000"/>
              </a:lnSpc>
              <a:buFont typeface="+mj-lt"/>
              <a:buAutoNum type="arabicPeriod"/>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Interim</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covers </a:t>
            </a:r>
            <a:r>
              <a:rPr lang="en-US"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July – February </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(occurs in the spring</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mj-lt"/>
              <a:buAutoNum type="arabicPeriod"/>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Q4</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covers </a:t>
            </a:r>
            <a:r>
              <a:rPr lang="en-US"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March – June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occurs in the fall</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985191" y="1713233"/>
            <a:ext cx="3820461" cy="553357"/>
          </a:xfrm>
          <a:prstGeom prst="rect">
            <a:avLst/>
          </a:prstGeom>
        </p:spPr>
        <p:txBody>
          <a:bodyPr wrap="square">
            <a:spAutoFit/>
          </a:bodyPr>
          <a:lstStyle/>
          <a:p>
            <a:pPr lvl="0">
              <a:lnSpc>
                <a:spcPct val="107000"/>
              </a:lnSpc>
            </a:pP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*Q4 is the same process, just fewer selections; and they select </a:t>
            </a:r>
            <a:r>
              <a:rPr lang="en-US"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5 additional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grants to test.</a:t>
            </a:r>
          </a:p>
        </p:txBody>
      </p:sp>
    </p:spTree>
    <p:extLst>
      <p:ext uri="{BB962C8B-B14F-4D97-AF65-F5344CB8AC3E}">
        <p14:creationId xmlns:p14="http://schemas.microsoft.com/office/powerpoint/2010/main" val="39612480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rch 2008 | Aparichithud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066" y="1162312"/>
            <a:ext cx="4406900" cy="4394200"/>
          </a:xfrm>
          <a:prstGeom prst="rect">
            <a:avLst/>
          </a:prstGeom>
        </p:spPr>
      </p:pic>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17</a:t>
            </a:fld>
            <a:endParaRPr lang="en-US" sz="1800" dirty="0">
              <a:solidFill>
                <a:srgbClr val="888888"/>
              </a:solidFill>
              <a:latin typeface="Calibri"/>
              <a:ea typeface="Calibri"/>
              <a:cs typeface="Calibri"/>
              <a:sym typeface="Calibri"/>
            </a:endParaRPr>
          </a:p>
        </p:txBody>
      </p:sp>
      <p:sp>
        <p:nvSpPr>
          <p:cNvPr id="3" name="Rectangle 2"/>
          <p:cNvSpPr/>
          <p:nvPr/>
        </p:nvSpPr>
        <p:spPr>
          <a:xfrm>
            <a:off x="819123" y="1997519"/>
            <a:ext cx="3247780" cy="1065676"/>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Salary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Cost Transfers</a:t>
            </a:r>
          </a:p>
          <a:p>
            <a:pPr marL="342900" lvl="0" indent="-342900">
              <a:lnSpc>
                <a:spcPct val="107000"/>
              </a:lnSpc>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Direct </a:t>
            </a:r>
            <a:r>
              <a:rPr lang="en-US" sz="2000" dirty="0" smtClean="0">
                <a:latin typeface="Calibri" panose="020F0502020204030204" pitchFamily="34" charset="0"/>
                <a:ea typeface="Calibri" panose="020F0502020204030204" pitchFamily="34" charset="0"/>
                <a:cs typeface="Times New Roman" panose="02020603050405020304" pitchFamily="18" charset="0"/>
              </a:rPr>
              <a:t>Costs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What does an auditor look at</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7" name="Rectangle 6"/>
          <p:cNvSpPr/>
          <p:nvPr/>
        </p:nvSpPr>
        <p:spPr>
          <a:xfrm>
            <a:off x="7740975" y="1327412"/>
            <a:ext cx="4414454" cy="2961067"/>
          </a:xfrm>
          <a:prstGeom prst="rect">
            <a:avLst/>
          </a:prstGeom>
        </p:spPr>
        <p:txBody>
          <a:bodyPr wrap="square">
            <a:spAutoFit/>
          </a:bodyPr>
          <a:lstStyle/>
          <a:p>
            <a:pPr>
              <a:lnSpc>
                <a:spcPct val="107000"/>
              </a:lnSpc>
              <a:spcAft>
                <a:spcPts val="800"/>
              </a:spcAft>
            </a:pPr>
            <a:r>
              <a:rPr lang="en-US" sz="2800" b="1" dirty="0" smtClean="0">
                <a:latin typeface="Calibri" panose="020F0502020204030204" pitchFamily="34" charset="0"/>
                <a:ea typeface="Calibri" panose="020F0502020204030204" pitchFamily="34" charset="0"/>
                <a:cs typeface="Times New Roman" panose="02020603050405020304" pitchFamily="18" charset="0"/>
              </a:rPr>
              <a:t>High Risk </a:t>
            </a:r>
            <a:r>
              <a:rPr lang="en-US" sz="2800" b="1" dirty="0">
                <a:latin typeface="Calibri" panose="020F0502020204030204" pitchFamily="34" charset="0"/>
                <a:ea typeface="Calibri" panose="020F0502020204030204" pitchFamily="34" charset="0"/>
                <a:cs typeface="Times New Roman" panose="02020603050405020304" pitchFamily="18" charset="0"/>
              </a:rPr>
              <a:t>Areas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Effort</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Period of Performance</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Procurement</a:t>
            </a:r>
          </a:p>
          <a:p>
            <a:pPr marL="342900" lvl="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2800" dirty="0" smtClean="0">
                <a:latin typeface="Calibri" panose="020F0502020204030204" pitchFamily="34" charset="0"/>
                <a:ea typeface="Calibri" panose="020F0502020204030204" pitchFamily="34" charset="0"/>
                <a:cs typeface="Times New Roman" panose="02020603050405020304" pitchFamily="18" charset="0"/>
              </a:rPr>
              <a:t> Monitoring</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Unified Patent Court requires more scrutiny, says Europea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260" y="1162312"/>
            <a:ext cx="4486275" cy="3505200"/>
          </a:xfrm>
          <a:prstGeom prst="rect">
            <a:avLst/>
          </a:prstGeom>
        </p:spPr>
      </p:pic>
    </p:spTree>
    <p:extLst>
      <p:ext uri="{BB962C8B-B14F-4D97-AF65-F5344CB8AC3E}">
        <p14:creationId xmlns:p14="http://schemas.microsoft.com/office/powerpoint/2010/main" val="398429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18</a:t>
            </a:fld>
            <a:endParaRPr lang="en-US" sz="1800" dirty="0">
              <a:solidFill>
                <a:srgbClr val="888888"/>
              </a:solidFill>
              <a:latin typeface="Calibri"/>
              <a:ea typeface="Calibri"/>
              <a:cs typeface="Calibri"/>
              <a:sym typeface="Calibri"/>
            </a:endParaRPr>
          </a:p>
        </p:txBody>
      </p:sp>
      <p:sp>
        <p:nvSpPr>
          <p:cNvPr id="5" name="Rectangle 4"/>
          <p:cNvSpPr/>
          <p:nvPr/>
        </p:nvSpPr>
        <p:spPr>
          <a:xfrm>
            <a:off x="759384" y="1622707"/>
            <a:ext cx="4500875" cy="2727029"/>
          </a:xfrm>
          <a:prstGeom prst="rect">
            <a:avLst/>
          </a:prstGeom>
        </p:spPr>
        <p:txBody>
          <a:bodyPr wrap="square">
            <a:spAutoFit/>
          </a:bodyPr>
          <a:lstStyle/>
          <a:p>
            <a:pPr>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There are several compliance categories that auditors will look at, we’ll look at examples of a few now, those in bold.</a:t>
            </a:r>
            <a:endParaRPr lang="en-US" sz="32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Compliance Categories</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5947214" y="1213665"/>
            <a:ext cx="5503605"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Allowable Costs/Cost Principles</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Cash Management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Eligibility</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Equipment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Matching, level of effort</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Period of performance</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Procurement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Program Income</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Subrecipient Monitoring</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Special test and provisions</a:t>
            </a:r>
          </a:p>
        </p:txBody>
      </p:sp>
    </p:spTree>
    <p:extLst>
      <p:ext uri="{BB962C8B-B14F-4D97-AF65-F5344CB8AC3E}">
        <p14:creationId xmlns:p14="http://schemas.microsoft.com/office/powerpoint/2010/main" val="4211804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19</a:t>
            </a:fld>
            <a:endParaRPr lang="en-US" sz="1800" dirty="0">
              <a:solidFill>
                <a:srgbClr val="888888"/>
              </a:solidFill>
              <a:latin typeface="Calibri"/>
              <a:ea typeface="Calibri"/>
              <a:cs typeface="Calibri"/>
              <a:sym typeface="Calibri"/>
            </a:endParaRPr>
          </a:p>
        </p:txBody>
      </p:sp>
      <p:sp>
        <p:nvSpPr>
          <p:cNvPr id="5" name="Rectangle 4"/>
          <p:cNvSpPr/>
          <p:nvPr/>
        </p:nvSpPr>
        <p:spPr>
          <a:xfrm>
            <a:off x="5023392" y="1317695"/>
            <a:ext cx="6514777" cy="4011163"/>
          </a:xfrm>
          <a:prstGeom prst="rect">
            <a:avLst/>
          </a:prstGeom>
        </p:spPr>
        <p:txBody>
          <a:bodyPr wrap="square">
            <a:spAutoFit/>
          </a:bodyPr>
          <a:lstStyle/>
          <a:p>
            <a:pPr marL="285750" lvl="0" indent="-28575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S</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alary expenses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 the PA15 Labor distribution report, (ii) the PAR, (iii) SAP/HR job description, (iv) evidence of salary increases and increase approvals. </a:t>
            </a:r>
          </a:p>
          <a:p>
            <a:pPr marL="285750" lvl="0" indent="-28575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Non-salary expenses</a:t>
            </a:r>
            <a:r>
              <a:rPr lang="en-US" sz="16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Invoice and AP disbursement request form, purchase order/shopping cart (see Procurement), P.Card approval, Concur expense report , etc.</a:t>
            </a:r>
          </a:p>
          <a:p>
            <a:pPr lvl="0">
              <a:lnSpc>
                <a:spcPct val="107000"/>
              </a:lnSpc>
            </a:pP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marL="285750" lvl="0" indent="-28575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C</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ost transfers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journal entry or salary adjustment along with PAFO approval, PI approval (if over 90 days), BW report showing original posting, and all additional supporting documentation (invoice, PAR). </a:t>
            </a:r>
          </a:p>
          <a:p>
            <a:pPr marL="285750" lvl="0" indent="-28575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Budget-to-Actual</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screenshot from the Business Warehouse showing </a:t>
            </a:r>
            <a:r>
              <a:rPr lang="en-US" sz="1600" dirty="0">
                <a:solidFill>
                  <a:srgbClr val="201B1B"/>
                </a:solidFill>
                <a:latin typeface="Calibri" panose="020F0502020204030204" pitchFamily="34" charset="0"/>
                <a:ea typeface="Calibri" panose="020F0502020204030204" pitchFamily="34" charset="0"/>
                <a:cs typeface="Times New Roman" panose="02020603050405020304" pitchFamily="18" charset="0"/>
              </a:rPr>
              <a:t>total Budget allowed per the Grant and cumulative expenditures to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date. </a:t>
            </a:r>
            <a:endParaRPr lang="en-US" sz="16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8830215"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443609" y="131769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Allowable </a:t>
            </a:r>
            <a:r>
              <a:rPr lang="en-US" sz="4400" b="1" dirty="0" smtClean="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Costs/ Cost Principles</a:t>
            </a:r>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pic>
        <p:nvPicPr>
          <p:cNvPr id="6" name="Picture 5" descr="File:Check sheet.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268" y="2684204"/>
            <a:ext cx="2073261" cy="2629929"/>
          </a:xfrm>
          <a:prstGeom prst="rect">
            <a:avLst/>
          </a:prstGeom>
        </p:spPr>
      </p:pic>
    </p:spTree>
    <p:extLst>
      <p:ext uri="{BB962C8B-B14F-4D97-AF65-F5344CB8AC3E}">
        <p14:creationId xmlns:p14="http://schemas.microsoft.com/office/powerpoint/2010/main" val="171217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20</a:t>
            </a:fld>
            <a:endParaRPr lang="en-US" sz="1800" dirty="0">
              <a:solidFill>
                <a:srgbClr val="888888"/>
              </a:solidFill>
              <a:latin typeface="Calibri"/>
              <a:ea typeface="Calibri"/>
              <a:cs typeface="Calibri"/>
              <a:sym typeface="Calibri"/>
            </a:endParaRPr>
          </a:p>
        </p:txBody>
      </p:sp>
      <p:sp>
        <p:nvSpPr>
          <p:cNvPr id="3" name="Rectangle 2"/>
          <p:cNvSpPr/>
          <p:nvPr/>
        </p:nvSpPr>
        <p:spPr>
          <a:xfrm>
            <a:off x="7448081" y="1366106"/>
            <a:ext cx="4299855" cy="3385542"/>
          </a:xfrm>
          <a:prstGeom prst="rect">
            <a:avLst/>
          </a:prstGeom>
          <a:solidFill>
            <a:schemeClr val="accent6">
              <a:lumMod val="20000"/>
              <a:lumOff val="80000"/>
            </a:schemeClr>
          </a:solidFill>
        </p:spPr>
        <p:txBody>
          <a:bodyPr wrap="square">
            <a:spAutoFit/>
          </a:bodyPr>
          <a:lstStyle/>
          <a:p>
            <a:pPr lvl="0">
              <a:lnSpc>
                <a:spcPct val="107000"/>
              </a:lnSpc>
            </a:pPr>
            <a:r>
              <a:rPr lang="en-US" sz="2000" b="1" dirty="0" smtClean="0">
                <a:latin typeface="Calibri" panose="020F0502020204030204" pitchFamily="34" charset="0"/>
                <a:ea typeface="Calibri" panose="020F0502020204030204" pitchFamily="34" charset="0"/>
                <a:cs typeface="Times New Roman" panose="02020603050405020304" pitchFamily="18" charset="0"/>
              </a:rPr>
              <a:t>Compliance categories</a:t>
            </a:r>
            <a:r>
              <a:rPr lang="en-US" sz="2000" b="1" dirty="0">
                <a:latin typeface="Calibri" panose="020F0502020204030204" pitchFamily="34"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Allowable Costs/Cost Principles</a:t>
            </a: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Cash Management</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Eligibility</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Equipment</a:t>
            </a: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Period of performance</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Procurement</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Program Income</a:t>
            </a:r>
          </a:p>
          <a:p>
            <a:pPr marL="742950" indent="-285750">
              <a:lnSpc>
                <a:spcPct val="107000"/>
              </a:lnSpc>
              <a:buFont typeface="Courier New" panose="02070309020205020404" pitchFamily="49" charset="0"/>
              <a:buChar char="o"/>
            </a:pPr>
            <a:r>
              <a:rPr lang="en-US" sz="2000" b="1" dirty="0" err="1"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Subrecipient</a:t>
            </a: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Monitoring</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Special test and provisions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8" y="155802"/>
            <a:ext cx="899804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Group Activity: Be the auditor</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2" y="1004456"/>
            <a:ext cx="6254062" cy="4834785"/>
          </a:xfrm>
          <a:prstGeom prst="rect">
            <a:avLst/>
          </a:prstGeom>
        </p:spPr>
        <p:txBody>
          <a:bodyPr wrap="square">
            <a:spAutoFit/>
          </a:bodyPr>
          <a:lstStyle/>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You have been tasked with auditing Grant BUCWC and the documents provided by your client. </a:t>
            </a:r>
          </a:p>
          <a:p>
            <a:pPr lvl="0">
              <a:lnSpc>
                <a:spcPct val="107000"/>
              </a:lnSpc>
            </a:pPr>
            <a:endParaRPr lang="en-US" sz="3200"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In your groups, review the documents for the selected compliance </a:t>
            </a:r>
            <a:r>
              <a:rPr lang="en-US" sz="3200" dirty="0">
                <a:latin typeface="Calibri" panose="020F0502020204030204" pitchFamily="34" charset="0"/>
                <a:ea typeface="Calibri" panose="020F0502020204030204" pitchFamily="34" charset="0"/>
                <a:cs typeface="Times New Roman" panose="02020603050405020304" pitchFamily="18" charset="0"/>
              </a:rPr>
              <a:t>categories (we will </a:t>
            </a:r>
            <a:r>
              <a:rPr lang="en-US" sz="3200" dirty="0" smtClean="0">
                <a:latin typeface="Calibri" panose="020F0502020204030204" pitchFamily="34" charset="0"/>
                <a:ea typeface="Calibri" panose="020F0502020204030204" pitchFamily="34" charset="0"/>
                <a:cs typeface="Times New Roman" panose="02020603050405020304" pitchFamily="18" charset="0"/>
              </a:rPr>
              <a:t>put a link to docs </a:t>
            </a:r>
            <a:r>
              <a:rPr lang="en-US" sz="3200" dirty="0">
                <a:latin typeface="Calibri" panose="020F0502020204030204" pitchFamily="34" charset="0"/>
                <a:ea typeface="Calibri" panose="020F0502020204030204" pitchFamily="34" charset="0"/>
                <a:cs typeface="Times New Roman" panose="02020603050405020304" pitchFamily="18" charset="0"/>
              </a:rPr>
              <a:t>in the chat window</a:t>
            </a:r>
            <a:r>
              <a:rPr lang="en-US" sz="3200" dirty="0" smtClean="0">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98701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8" y="155802"/>
            <a:ext cx="814933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 1: </a:t>
            </a:r>
            <a:r>
              <a:rPr lang="en-US" sz="4000" dirty="0" err="1" smtClean="0">
                <a:solidFill>
                  <a:schemeClr val="accent6">
                    <a:lumMod val="75000"/>
                  </a:schemeClr>
                </a:solidFill>
              </a:rPr>
              <a:t>Allowability</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9775028" cy="4505208"/>
          </a:xfrm>
          <a:prstGeom prst="rect">
            <a:avLst/>
          </a:prstGeom>
        </p:spPr>
        <p:txBody>
          <a:bodyPr wrap="square">
            <a:spAutoFit/>
          </a:bodyPr>
          <a:lstStyle/>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smtClean="0">
                <a:latin typeface="Calibri" panose="020F0502020204030204" pitchFamily="34" charset="0"/>
                <a:ea typeface="Calibri" panose="020F0502020204030204" pitchFamily="34" charset="0"/>
                <a:cs typeface="Times New Roman" panose="02020603050405020304" pitchFamily="18" charset="0"/>
              </a:rPr>
              <a:t>udget narrative &amp; proposal budget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BW </a:t>
            </a:r>
            <a:r>
              <a:rPr lang="en-US" sz="2800" dirty="0">
                <a:latin typeface="Calibri" panose="020F0502020204030204" pitchFamily="34" charset="0"/>
                <a:ea typeface="Calibri" panose="020F0502020204030204" pitchFamily="34" charset="0"/>
                <a:cs typeface="Times New Roman" panose="02020603050405020304" pitchFamily="18" charset="0"/>
              </a:rPr>
              <a:t>report – Grant Document for </a:t>
            </a:r>
            <a:r>
              <a:rPr lang="en-US" sz="2800" dirty="0" smtClean="0">
                <a:latin typeface="Calibri" panose="020F0502020204030204" pitchFamily="34" charset="0"/>
                <a:ea typeface="Calibri" panose="020F0502020204030204" pitchFamily="34" charset="0"/>
                <a:cs typeface="Times New Roman" panose="02020603050405020304" pitchFamily="18" charset="0"/>
              </a:rPr>
              <a:t>Expenditures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BW report – Budget v Actuals</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Q1: What issues (*hint there are three) do you see for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3200" b="1" dirty="0" smtClean="0">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pPr>
            <a:endParaRPr lang="en-US" sz="3200" b="1"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effectLst/>
                <a:latin typeface="Calibri" panose="020F0502020204030204" pitchFamily="34" charset="0"/>
                <a:ea typeface="Calibri" panose="020F0502020204030204" pitchFamily="34" charset="0"/>
                <a:cs typeface="Times New Roman" panose="02020603050405020304" pitchFamily="18" charset="0"/>
              </a:rPr>
              <a:t>Look at salary, equipment and travel.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191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2397451"/>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Co-PI salary missing</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 not budgeted </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Foreign Travel</a:t>
            </a: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1: </a:t>
            </a:r>
            <a:r>
              <a:rPr lang="en-US" sz="4000" dirty="0" err="1" smtClean="0">
                <a:solidFill>
                  <a:schemeClr val="accent6">
                    <a:lumMod val="75000"/>
                  </a:schemeClr>
                </a:solidFill>
              </a:rPr>
              <a:t>Allowability</a:t>
            </a:r>
            <a:r>
              <a:rPr lang="en-US" sz="4000" dirty="0" smtClean="0">
                <a:solidFill>
                  <a:schemeClr val="accent6">
                    <a:lumMod val="75000"/>
                  </a:schemeClr>
                </a:solidFill>
              </a:rPr>
              <a:t> </a:t>
            </a:r>
            <a:r>
              <a:rPr lang="en-US" sz="4000" dirty="0" smtClean="0">
                <a:solidFill>
                  <a:srgbClr val="FF0000"/>
                </a:solidFill>
              </a:rPr>
              <a:t>ANSWER</a:t>
            </a:r>
            <a:endParaRPr lang="en-US" sz="4000" dirty="0">
              <a:solidFill>
                <a:srgbClr val="FF0000"/>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5949106" cy="3780522"/>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Budget </a:t>
            </a:r>
            <a:r>
              <a:rPr lang="en-US" sz="2800" dirty="0">
                <a:latin typeface="Calibri" panose="020F0502020204030204" pitchFamily="34" charset="0"/>
                <a:ea typeface="Calibri" panose="020F0502020204030204" pitchFamily="34" charset="0"/>
                <a:cs typeface="Times New Roman" panose="02020603050405020304" pitchFamily="18" charset="0"/>
              </a:rPr>
              <a:t>narrative </a:t>
            </a:r>
            <a:r>
              <a:rPr lang="en-US" sz="2800" dirty="0" smtClean="0">
                <a:latin typeface="Calibri" panose="020F0502020204030204" pitchFamily="34" charset="0"/>
                <a:ea typeface="Calibri" panose="020F0502020204030204" pitchFamily="34" charset="0"/>
                <a:cs typeface="Times New Roman" panose="02020603050405020304" pitchFamily="18" charset="0"/>
              </a:rPr>
              <a:t>&amp; </a:t>
            </a:r>
            <a:r>
              <a:rPr lang="en-US" sz="2800" dirty="0">
                <a:latin typeface="Calibri" panose="020F0502020204030204" pitchFamily="34" charset="0"/>
                <a:ea typeface="Calibri" panose="020F0502020204030204" pitchFamily="34" charset="0"/>
                <a:cs typeface="Times New Roman" panose="02020603050405020304" pitchFamily="18" charset="0"/>
              </a:rPr>
              <a:t>proposal budget</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BW report – Grant Document for Expenditures</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BW report – Budget v Actuals</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Q1: What issues, if any, do you see for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28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64249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10219165" cy="2990306"/>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 backu</a:t>
            </a:r>
            <a:r>
              <a:rPr lang="en-US" sz="2800" dirty="0">
                <a:latin typeface="Calibri" panose="020F0502020204030204" pitchFamily="34" charset="0"/>
                <a:ea typeface="Calibri" panose="020F0502020204030204" pitchFamily="34" charset="0"/>
                <a:cs typeface="Times New Roman" panose="02020603050405020304" pitchFamily="18" charset="0"/>
              </a:rPr>
              <a:t>p</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Q2: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cost transfer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32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2: </a:t>
            </a:r>
            <a:r>
              <a:rPr lang="en-US" sz="4000" dirty="0" err="1" smtClean="0">
                <a:solidFill>
                  <a:schemeClr val="accent6">
                    <a:lumMod val="75000"/>
                  </a:schemeClr>
                </a:solidFill>
              </a:rPr>
              <a:t>Allowability</a:t>
            </a:r>
            <a:endParaRPr lang="en-US" sz="4000" dirty="0">
              <a:solidFill>
                <a:srgbClr val="FF0000"/>
              </a:solidFill>
            </a:endParaRPr>
          </a:p>
        </p:txBody>
      </p:sp>
    </p:spTree>
    <p:extLst>
      <p:ext uri="{BB962C8B-B14F-4D97-AF65-F5344CB8AC3E}">
        <p14:creationId xmlns:p14="http://schemas.microsoft.com/office/powerpoint/2010/main" val="3424565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sp>
        <p:nvSpPr>
          <p:cNvPr id="3" name="Rectangle 2"/>
          <p:cNvSpPr/>
          <p:nvPr/>
        </p:nvSpPr>
        <p:spPr>
          <a:xfrm>
            <a:off x="7336972" y="1487760"/>
            <a:ext cx="4501447" cy="2858475"/>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Original transaction missing</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PI approval?</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356260" y="1138498"/>
            <a:ext cx="6849858" cy="2858475"/>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 backu</a:t>
            </a:r>
            <a:r>
              <a:rPr lang="en-US" sz="2800" dirty="0">
                <a:latin typeface="Calibri" panose="020F0502020204030204" pitchFamily="34" charset="0"/>
                <a:ea typeface="Calibri" panose="020F0502020204030204" pitchFamily="34" charset="0"/>
                <a:cs typeface="Times New Roman" panose="02020603050405020304" pitchFamily="18" charset="0"/>
              </a:rPr>
              <a:t>p</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Q2: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cost transfer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28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2: </a:t>
            </a:r>
            <a:r>
              <a:rPr lang="en-US" sz="4000" dirty="0" err="1" smtClean="0">
                <a:solidFill>
                  <a:schemeClr val="accent6">
                    <a:lumMod val="75000"/>
                  </a:schemeClr>
                </a:solidFill>
              </a:rPr>
              <a:t>Allowability</a:t>
            </a:r>
            <a:r>
              <a:rPr lang="en-US" sz="4000" dirty="0" smtClean="0">
                <a:solidFill>
                  <a:schemeClr val="accent6">
                    <a:lumMod val="75000"/>
                  </a:schemeClr>
                </a:solidFill>
              </a:rPr>
              <a:t>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41207639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Period of Performance</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Freeform 10"/>
          <p:cNvSpPr/>
          <p:nvPr/>
        </p:nvSpPr>
        <p:spPr>
          <a:xfrm>
            <a:off x="5121318" y="1296115"/>
            <a:ext cx="6416851"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buChar char="••"/>
            </a:pPr>
            <a:r>
              <a:rPr lang="en-US" sz="2800" kern="1200" dirty="0">
                <a:latin typeface="Calibri" panose="020F0502020204030204" pitchFamily="34" charset="0"/>
                <a:cs typeface="Calibri" panose="020F0502020204030204" pitchFamily="34" charset="0"/>
              </a:rPr>
              <a:t>Selections cover all testing </a:t>
            </a:r>
            <a:r>
              <a:rPr lang="en-US" sz="2800" kern="1200" dirty="0" smtClean="0">
                <a:latin typeface="Calibri" panose="020F0502020204030204" pitchFamily="34" charset="0"/>
                <a:cs typeface="Calibri" panose="020F0502020204030204" pitchFamily="34" charset="0"/>
              </a:rPr>
              <a:t>areas</a:t>
            </a:r>
          </a:p>
          <a:p>
            <a:pPr marL="228600" lvl="1" indent="-228600" defTabSz="889000">
              <a:lnSpc>
                <a:spcPct val="90000"/>
              </a:lnSpc>
              <a:spcBef>
                <a:spcPct val="0"/>
              </a:spcBef>
              <a:spcAft>
                <a:spcPct val="15000"/>
              </a:spcAft>
              <a:buChar char="••"/>
            </a:pPr>
            <a:endParaRPr lang="en-US" sz="2800" kern="1200" dirty="0" smtClean="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Char char="••"/>
            </a:pPr>
            <a:r>
              <a:rPr lang="en-US" sz="2800" kern="1200" dirty="0" smtClean="0">
                <a:latin typeface="Calibri" panose="020F0502020204030204" pitchFamily="34" charset="0"/>
                <a:cs typeface="Calibri" panose="020F0502020204030204" pitchFamily="34" charset="0"/>
              </a:rPr>
              <a:t>Documentation </a:t>
            </a:r>
            <a:r>
              <a:rPr lang="en-US" sz="2800" kern="1200" dirty="0">
                <a:latin typeface="Calibri" panose="020F0502020204030204" pitchFamily="34" charset="0"/>
                <a:cs typeface="Calibri" panose="020F0502020204030204" pitchFamily="34" charset="0"/>
              </a:rPr>
              <a:t>must show that expense was incurred during the award’s period of </a:t>
            </a:r>
            <a:r>
              <a:rPr lang="en-US" sz="2800" kern="1200" dirty="0" smtClean="0">
                <a:latin typeface="Calibri" panose="020F0502020204030204" pitchFamily="34" charset="0"/>
                <a:cs typeface="Calibri" panose="020F0502020204030204" pitchFamily="34" charset="0"/>
              </a:rPr>
              <a:t>performance</a:t>
            </a:r>
          </a:p>
          <a:p>
            <a:pPr marL="228600" lvl="1" indent="-228600" defTabSz="889000">
              <a:lnSpc>
                <a:spcPct val="90000"/>
              </a:lnSpc>
              <a:spcBef>
                <a:spcPct val="0"/>
              </a:spcBef>
              <a:spcAft>
                <a:spcPct val="15000"/>
              </a:spcAft>
              <a:buChar char="••"/>
            </a:pPr>
            <a:endParaRPr lang="en-US" sz="2800" kern="1200" dirty="0" smtClean="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Char char="••"/>
            </a:pPr>
            <a:r>
              <a:rPr lang="en-US" sz="2800" kern="1200" dirty="0">
                <a:latin typeface="Calibri" panose="020F0502020204030204" pitchFamily="34" charset="0"/>
                <a:cs typeface="Calibri" panose="020F0502020204030204" pitchFamily="34" charset="0"/>
              </a:rPr>
              <a:t>Invoices can still post after end date, but goods and services must be received during project period</a:t>
            </a:r>
          </a:p>
          <a:p>
            <a:pPr marL="228600" lvl="1" indent="-228600" defTabSz="889000">
              <a:lnSpc>
                <a:spcPct val="90000"/>
              </a:lnSpc>
              <a:spcBef>
                <a:spcPct val="0"/>
              </a:spcBef>
              <a:spcAft>
                <a:spcPct val="15000"/>
              </a:spcAft>
              <a:buChar char="••"/>
            </a:pPr>
            <a:endParaRPr lang="en-US" sz="2800" kern="1200" dirty="0">
              <a:latin typeface="Calibri" panose="020F0502020204030204" pitchFamily="34" charset="0"/>
              <a:cs typeface="Calibri" panose="020F0502020204030204" pitchFamily="34" charset="0"/>
            </a:endParaRPr>
          </a:p>
        </p:txBody>
      </p:sp>
      <p:pic>
        <p:nvPicPr>
          <p:cNvPr id="6" name="Picture 5" descr="Calendar-icon | Coin Collectors 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684" y="2798988"/>
            <a:ext cx="2123773" cy="2123773"/>
          </a:xfrm>
          <a:prstGeom prst="rect">
            <a:avLst/>
          </a:prstGeom>
        </p:spPr>
      </p:pic>
    </p:spTree>
    <p:extLst>
      <p:ext uri="{BB962C8B-B14F-4D97-AF65-F5344CB8AC3E}">
        <p14:creationId xmlns:p14="http://schemas.microsoft.com/office/powerpoint/2010/main" val="18217387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2" y="1138498"/>
            <a:ext cx="9896948" cy="4505208"/>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Budget narrative &amp; proposal budget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Grant </a:t>
            </a:r>
            <a:r>
              <a:rPr lang="en-US" sz="2800" dirty="0">
                <a:latin typeface="Calibri" panose="020F0502020204030204" pitchFamily="34" charset="0"/>
                <a:ea typeface="Calibri" panose="020F0502020204030204" pitchFamily="34" charset="0"/>
                <a:cs typeface="Times New Roman" panose="02020603050405020304" pitchFamily="18" charset="0"/>
              </a:rPr>
              <a:t>Document for </a:t>
            </a:r>
            <a:r>
              <a:rPr lang="en-US" sz="2800" dirty="0" smtClean="0">
                <a:latin typeface="Calibri" panose="020F0502020204030204" pitchFamily="34" charset="0"/>
                <a:ea typeface="Calibri" panose="020F0502020204030204" pitchFamily="34" charset="0"/>
                <a:cs typeface="Times New Roman" panose="02020603050405020304" pitchFamily="18" charset="0"/>
              </a:rPr>
              <a:t>Expenditures</a:t>
            </a:r>
          </a:p>
          <a:p>
            <a:pPr marL="34290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2800" dirty="0" smtClean="0">
                <a:latin typeface="Calibri" panose="020F0502020204030204" pitchFamily="34" charset="0"/>
                <a:ea typeface="Calibri" panose="020F0502020204030204" pitchFamily="34" charset="0"/>
                <a:cs typeface="Times New Roman" panose="02020603050405020304" pitchFamily="18" charset="0"/>
              </a:rPr>
              <a:t> Issue #1</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Q3: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period of performance?</a:t>
            </a:r>
          </a:p>
          <a:p>
            <a:pPr lvl="0">
              <a:lnSpc>
                <a:spcPct val="107000"/>
              </a:lnSpc>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latin typeface="Calibri" panose="020F0502020204030204" pitchFamily="34" charset="0"/>
                <a:ea typeface="Calibri" panose="020F0502020204030204" pitchFamily="34" charset="0"/>
                <a:cs typeface="Times New Roman" panose="02020603050405020304" pitchFamily="18" charset="0"/>
              </a:rPr>
              <a:t>Hint: Check Salary and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Subawards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3: Period of Performance</a:t>
            </a:r>
            <a:endParaRPr lang="en-US" sz="4000" dirty="0">
              <a:solidFill>
                <a:srgbClr val="FF0000"/>
              </a:solidFill>
            </a:endParaRPr>
          </a:p>
        </p:txBody>
      </p:sp>
    </p:spTree>
    <p:extLst>
      <p:ext uri="{BB962C8B-B14F-4D97-AF65-F5344CB8AC3E}">
        <p14:creationId xmlns:p14="http://schemas.microsoft.com/office/powerpoint/2010/main" val="32531485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2397451"/>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2020 salary, fringe, and F&amp;A</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2020 sub-invoice</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5949106" cy="3319498"/>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smtClean="0">
                <a:latin typeface="Calibri" panose="020F0502020204030204" pitchFamily="34" charset="0"/>
                <a:ea typeface="Calibri" panose="020F0502020204030204" pitchFamily="34" charset="0"/>
                <a:cs typeface="Times New Roman" panose="02020603050405020304" pitchFamily="18" charset="0"/>
              </a:rPr>
              <a:t>udget narrative &amp; proposal budget</a:t>
            </a:r>
          </a:p>
          <a:p>
            <a:pPr marL="342900" indent="-342900">
              <a:lnSpc>
                <a:spcPct val="107000"/>
              </a:lnSpc>
              <a:buFont typeface="Symbol" panose="05050102010706020507" pitchFamily="18" charset="2"/>
              <a:buChar char=""/>
            </a:pPr>
            <a:r>
              <a:rPr lang="fr-FR" sz="2800" dirty="0">
                <a:latin typeface="Calibri" panose="020F0502020204030204" pitchFamily="34" charset="0"/>
                <a:ea typeface="Calibri" panose="020F0502020204030204" pitchFamily="34" charset="0"/>
                <a:cs typeface="Times New Roman" panose="02020603050405020304" pitchFamily="18" charset="0"/>
              </a:rPr>
              <a:t>Grant Document for </a:t>
            </a:r>
            <a:r>
              <a:rPr lang="fr-FR" sz="2800" dirty="0" err="1">
                <a:latin typeface="Calibri" panose="020F0502020204030204" pitchFamily="34" charset="0"/>
                <a:ea typeface="Calibri" panose="020F0502020204030204" pitchFamily="34" charset="0"/>
                <a:cs typeface="Times New Roman" panose="02020603050405020304" pitchFamily="18" charset="0"/>
              </a:rPr>
              <a:t>Expenditures</a:t>
            </a:r>
            <a:endParaRPr lang="fr-FR" sz="28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fr-FR" sz="2800" dirty="0" err="1">
                <a:latin typeface="Calibri" panose="020F0502020204030204" pitchFamily="34" charset="0"/>
                <a:ea typeface="Calibri" panose="020F0502020204030204" pitchFamily="34" charset="0"/>
                <a:cs typeface="Times New Roman" panose="02020603050405020304" pitchFamily="18" charset="0"/>
              </a:rPr>
              <a:t>Subinvoice</a:t>
            </a:r>
            <a:r>
              <a:rPr lang="fr-FR" sz="2800" dirty="0">
                <a:latin typeface="Calibri" panose="020F0502020204030204" pitchFamily="34" charset="0"/>
                <a:ea typeface="Calibri" panose="020F0502020204030204" pitchFamily="34" charset="0"/>
                <a:cs typeface="Times New Roman" panose="02020603050405020304" pitchFamily="18" charset="0"/>
              </a:rPr>
              <a:t> </a:t>
            </a:r>
            <a:r>
              <a:rPr lang="fr-FR" sz="2800" dirty="0" smtClean="0">
                <a:latin typeface="Calibri" panose="020F0502020204030204" pitchFamily="34" charset="0"/>
                <a:ea typeface="Calibri" panose="020F0502020204030204" pitchFamily="34" charset="0"/>
                <a:cs typeface="Times New Roman" panose="02020603050405020304" pitchFamily="18" charset="0"/>
              </a:rPr>
              <a:t>Issue #1</a:t>
            </a:r>
            <a:endParaRPr lang="fr-F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Q3: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period of performance?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3: Period of Performance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2547107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err="1">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Subrecipient</a:t>
            </a: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 Monitoring</a:t>
            </a:r>
          </a:p>
          <a:p>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Freeform 17"/>
          <p:cNvSpPr/>
          <p:nvPr/>
        </p:nvSpPr>
        <p:spPr>
          <a:xfrm>
            <a:off x="5054599" y="1531348"/>
            <a:ext cx="6898503"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no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buFont typeface="Arial" panose="020B0604020202020204" pitchFamily="34" charset="0"/>
              <a:buChar char="••"/>
            </a:pPr>
            <a:r>
              <a:rPr lang="en-US" sz="2800" kern="1200" dirty="0" err="1" smtClean="0">
                <a:latin typeface="Calibri" panose="020F0502020204030204" pitchFamily="34" charset="0"/>
                <a:cs typeface="Calibri" panose="020F0502020204030204" pitchFamily="34" charset="0"/>
              </a:rPr>
              <a:t>Subrecipient</a:t>
            </a:r>
            <a:r>
              <a:rPr lang="en-US" sz="2800" kern="1200" dirty="0" smtClean="0">
                <a:latin typeface="Calibri" panose="020F0502020204030204" pitchFamily="34" charset="0"/>
                <a:cs typeface="Calibri" panose="020F0502020204030204" pitchFamily="34" charset="0"/>
              </a:rPr>
              <a:t> invoice (with UG certification if applicable)</a:t>
            </a:r>
            <a:endParaRPr lang="en-US" sz="2800" kern="1200" dirty="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AP </a:t>
            </a:r>
            <a:r>
              <a:rPr lang="en-US" sz="2800" kern="1200" dirty="0" err="1">
                <a:latin typeface="Calibri" panose="020F0502020204030204" pitchFamily="34" charset="0"/>
                <a:cs typeface="Calibri" panose="020F0502020204030204" pitchFamily="34" charset="0"/>
              </a:rPr>
              <a:t>Subrecipient</a:t>
            </a:r>
            <a:r>
              <a:rPr lang="en-US" sz="2800" kern="1200" dirty="0">
                <a:latin typeface="Calibri" panose="020F0502020204030204" pitchFamily="34" charset="0"/>
                <a:cs typeface="Calibri" panose="020F0502020204030204" pitchFamily="34" charset="0"/>
              </a:rPr>
              <a:t> Invoice Disbursement Form</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err="1">
                <a:latin typeface="Calibri" panose="020F0502020204030204" pitchFamily="34" charset="0"/>
                <a:cs typeface="Calibri" panose="020F0502020204030204" pitchFamily="34" charset="0"/>
              </a:rPr>
              <a:t>S</a:t>
            </a:r>
            <a:r>
              <a:rPr lang="en-US" sz="2800" kern="1200" dirty="0" err="1" smtClean="0">
                <a:latin typeface="Calibri" panose="020F0502020204030204" pitchFamily="34" charset="0"/>
                <a:cs typeface="Calibri" panose="020F0502020204030204" pitchFamily="34" charset="0"/>
              </a:rPr>
              <a:t>ubaward</a:t>
            </a:r>
            <a:r>
              <a:rPr lang="en-US" sz="2800" kern="1200" dirty="0" smtClean="0">
                <a:latin typeface="Calibri" panose="020F0502020204030204" pitchFamily="34" charset="0"/>
                <a:cs typeface="Calibri" panose="020F0502020204030204" pitchFamily="34" charset="0"/>
              </a:rPr>
              <a:t> </a:t>
            </a:r>
            <a:r>
              <a:rPr lang="en-US" sz="2800" kern="1200" dirty="0">
                <a:latin typeface="Calibri" panose="020F0502020204030204" pitchFamily="34" charset="0"/>
                <a:cs typeface="Calibri" panose="020F0502020204030204" pitchFamily="34" charset="0"/>
              </a:rPr>
              <a:t>agreement</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PI approval of the invoice</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PAFO RA’s approval</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PAFO also submits records of all our annual </a:t>
            </a:r>
            <a:r>
              <a:rPr lang="en-US" sz="2800" kern="1200" dirty="0" err="1">
                <a:latin typeface="Calibri" panose="020F0502020204030204" pitchFamily="34" charset="0"/>
                <a:cs typeface="Calibri" panose="020F0502020204030204" pitchFamily="34" charset="0"/>
              </a:rPr>
              <a:t>subrecipient</a:t>
            </a:r>
            <a:r>
              <a:rPr lang="en-US" sz="2800" kern="1200" dirty="0">
                <a:latin typeface="Calibri" panose="020F0502020204030204" pitchFamily="34" charset="0"/>
                <a:cs typeface="Calibri" panose="020F0502020204030204" pitchFamily="34" charset="0"/>
              </a:rPr>
              <a:t> monitoring and desk </a:t>
            </a:r>
            <a:r>
              <a:rPr lang="en-US" sz="2800" kern="1200" dirty="0" smtClean="0">
                <a:latin typeface="Calibri" panose="020F0502020204030204" pitchFamily="34" charset="0"/>
                <a:cs typeface="Calibri" panose="020F0502020204030204" pitchFamily="34" charset="0"/>
              </a:rPr>
              <a:t>reviews</a:t>
            </a:r>
          </a:p>
        </p:txBody>
      </p:sp>
      <p:pic>
        <p:nvPicPr>
          <p:cNvPr id="21" name="Picture 20" descr="Free vector graphic: Magnifier, Glass, Icon, Nero - Fre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689" y="2904890"/>
            <a:ext cx="2133599" cy="2210347"/>
          </a:xfrm>
          <a:prstGeom prst="rect">
            <a:avLst/>
          </a:prstGeom>
        </p:spPr>
      </p:pic>
    </p:spTree>
    <p:extLst>
      <p:ext uri="{BB962C8B-B14F-4D97-AF65-F5344CB8AC3E}">
        <p14:creationId xmlns:p14="http://schemas.microsoft.com/office/powerpoint/2010/main" val="118214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7084079" cy="3780907"/>
          </a:xfrm>
          <a:prstGeom prst="rect">
            <a:avLst/>
          </a:prstGeom>
        </p:spPr>
        <p:txBody>
          <a:bodyPr wrap="square">
            <a:spAutoFit/>
          </a:bodyPr>
          <a:lstStyle/>
          <a:p>
            <a:pPr lvl="0">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32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3200" dirty="0" smtClean="0">
                <a:latin typeface="Calibri" panose="020F0502020204030204" pitchFamily="34" charset="0"/>
                <a:ea typeface="Calibri" panose="020F0502020204030204" pitchFamily="34" charset="0"/>
                <a:cs typeface="Times New Roman" panose="02020603050405020304" pitchFamily="18" charset="0"/>
              </a:rPr>
              <a:t> Issue #2</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Q4: What issues, if any, do you see for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3200" b="1" dirty="0" smtClean="0">
                <a:latin typeface="Calibri" panose="020F0502020204030204" pitchFamily="34" charset="0"/>
                <a:ea typeface="Calibri" panose="020F0502020204030204" pitchFamily="34" charset="0"/>
                <a:cs typeface="Times New Roman" panose="02020603050405020304" pitchFamily="18" charset="0"/>
              </a:rPr>
              <a:t> monitoring?</a:t>
            </a:r>
          </a:p>
          <a:p>
            <a:pPr lvl="0">
              <a:lnSpc>
                <a:spcPct val="107000"/>
              </a:lnSpc>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latin typeface="Calibri" panose="020F0502020204030204" pitchFamily="34" charset="0"/>
                <a:ea typeface="Calibri" panose="020F0502020204030204" pitchFamily="34" charset="0"/>
                <a:cs typeface="Times New Roman" panose="02020603050405020304" pitchFamily="18" charset="0"/>
              </a:rPr>
              <a:t>Hint – can you find all 5!</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4</a:t>
            </a:r>
            <a:r>
              <a:rPr lang="en-US" sz="4000" dirty="0" smtClean="0">
                <a:solidFill>
                  <a:schemeClr val="accent6">
                    <a:lumMod val="75000"/>
                  </a:schemeClr>
                </a:solidFill>
              </a:rPr>
              <a:t>: Sub Monitoring</a:t>
            </a:r>
            <a:endParaRPr lang="en-US" sz="4000" dirty="0">
              <a:solidFill>
                <a:srgbClr val="FF0000"/>
              </a:solidFill>
            </a:endParaRPr>
          </a:p>
        </p:txBody>
      </p:sp>
    </p:spTree>
    <p:extLst>
      <p:ext uri="{BB962C8B-B14F-4D97-AF65-F5344CB8AC3E}">
        <p14:creationId xmlns:p14="http://schemas.microsoft.com/office/powerpoint/2010/main" val="1131421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3780522"/>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Missing UG certification</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Foreign Travel </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a:t>
            </a:r>
            <a:r>
              <a:rPr lang="en-US" sz="2800" b="1" dirty="0" err="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subaward</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agreement</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Approval not from PI</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Wrong FRN</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461268" y="1255748"/>
            <a:ext cx="6290300" cy="2397451"/>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2800" dirty="0" smtClean="0">
                <a:latin typeface="Calibri" panose="020F0502020204030204" pitchFamily="34" charset="0"/>
                <a:ea typeface="Calibri" panose="020F0502020204030204" pitchFamily="34" charset="0"/>
                <a:cs typeface="Times New Roman" panose="02020603050405020304" pitchFamily="18" charset="0"/>
              </a:rPr>
              <a:t> Issue #2</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Q4: What issues, if any, do you see for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2800" b="1" dirty="0" smtClean="0">
                <a:latin typeface="Calibri" panose="020F0502020204030204" pitchFamily="34" charset="0"/>
                <a:ea typeface="Calibri" panose="020F0502020204030204" pitchFamily="34" charset="0"/>
                <a:cs typeface="Times New Roman" panose="02020603050405020304" pitchFamily="18" charset="0"/>
              </a:rPr>
              <a:t> monitoring?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4</a:t>
            </a:r>
            <a:r>
              <a:rPr lang="en-US" sz="4000" dirty="0" smtClean="0">
                <a:solidFill>
                  <a:schemeClr val="accent6">
                    <a:lumMod val="75000"/>
                  </a:schemeClr>
                </a:solidFill>
              </a:rPr>
              <a:t>: Sub Monitoring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38244736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sp>
        <p:nvSpPr>
          <p:cNvPr id="5" name="Rectangle 4"/>
          <p:cNvSpPr/>
          <p:nvPr/>
        </p:nvSpPr>
        <p:spPr>
          <a:xfrm>
            <a:off x="4817806" y="1383213"/>
            <a:ext cx="6896399" cy="3945054"/>
          </a:xfrm>
          <a:prstGeom prst="rect">
            <a:avLst/>
          </a:prstGeom>
        </p:spPr>
        <p:txBody>
          <a:bodyPr wrap="square">
            <a:spAutoFit/>
          </a:bodyPr>
          <a:lstStyle/>
          <a:p>
            <a:pPr marL="342900" lvl="3" indent="-34290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Letter of Credit draws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copies of draw requests noting signature of preparer and approver, tie payment from government to bank statements, show GL support showing recording of cash received.</a:t>
            </a:r>
          </a:p>
          <a:p>
            <a:pPr lvl="3">
              <a:lnSpc>
                <a:spcPct val="107000"/>
              </a:lnSpc>
            </a:pPr>
            <a:endPar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Advance </a:t>
            </a: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billing </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accounts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award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agreement and copies of any payments received during </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fiscal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year. T</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ie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payments to bank deposit</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t>
            </a:r>
          </a:p>
          <a:p>
            <a:pPr marL="342900" lvl="3" indent="-342900">
              <a:lnSpc>
                <a:spcPct val="107000"/>
              </a:lnSpc>
              <a:buFont typeface="Arial" panose="020B0604020202020204" pitchFamily="34" charset="0"/>
              <a:buChar char="•"/>
            </a:pPr>
            <a:endPar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All accounts</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201B1B"/>
                </a:solidFill>
                <a:latin typeface="Calibri" panose="020F0502020204030204" pitchFamily="34" charset="0"/>
                <a:ea typeface="Calibri" panose="020F0502020204030204" pitchFamily="34" charset="0"/>
                <a:cs typeface="Times New Roman" panose="02020603050405020304" pitchFamily="18" charset="0"/>
              </a:rPr>
              <a:t>Auditors test </a:t>
            </a:r>
            <a:r>
              <a:rPr lang="en-US" sz="1800"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expense paid </a:t>
            </a:r>
            <a:r>
              <a:rPr lang="en-US" sz="1800" u="sng" dirty="0">
                <a:solidFill>
                  <a:srgbClr val="201B1B"/>
                </a:solidFill>
                <a:latin typeface="Calibri" panose="020F0502020204030204" pitchFamily="34" charset="0"/>
                <a:ea typeface="Calibri" panose="020F0502020204030204" pitchFamily="34" charset="0"/>
                <a:cs typeface="Times New Roman" panose="02020603050405020304" pitchFamily="18" charset="0"/>
              </a:rPr>
              <a:t>for before it was drawn or invoiced</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GL support showing posting date of expense, payment date and copy of check/bank statement proving expense was paid.  </a:t>
            </a:r>
          </a:p>
          <a:p>
            <a:pPr marL="342900" lvl="3" indent="-34290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Provide </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interest </a:t>
            </a: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calculation worksheet </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to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determine if calculation is being performed and funds are being returned properly</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443609" y="131769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smtClean="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Cash Management</a:t>
            </a:r>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pic>
        <p:nvPicPr>
          <p:cNvPr id="3" name="Picture 2" descr="Save Money PNG Pic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6342" y="3028334"/>
            <a:ext cx="2128837" cy="2128837"/>
          </a:xfrm>
          <a:prstGeom prst="rect">
            <a:avLst/>
          </a:prstGeom>
        </p:spPr>
      </p:pic>
    </p:spTree>
    <p:extLst>
      <p:ext uri="{BB962C8B-B14F-4D97-AF65-F5344CB8AC3E}">
        <p14:creationId xmlns:p14="http://schemas.microsoft.com/office/powerpoint/2010/main" val="345793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Procurement</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Freeform 15"/>
          <p:cNvSpPr/>
          <p:nvPr/>
        </p:nvSpPr>
        <p:spPr>
          <a:xfrm>
            <a:off x="5269607" y="1410414"/>
            <a:ext cx="6430780"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457200" lvl="1" indent="-457200" defTabSz="889000">
              <a:lnSpc>
                <a:spcPct val="90000"/>
              </a:lnSpc>
              <a:spcBef>
                <a:spcPct val="0"/>
              </a:spcBef>
              <a:spcAft>
                <a:spcPct val="15000"/>
              </a:spcAft>
              <a:buFont typeface="Arial" panose="020B0604020202020204" pitchFamily="34" charset="0"/>
              <a:buChar char="•"/>
            </a:pPr>
            <a:r>
              <a:rPr lang="en-US" sz="2800" kern="1200" dirty="0" smtClean="0">
                <a:latin typeface="Calibri" panose="020F0502020204030204" pitchFamily="34" charset="0"/>
                <a:cs typeface="Calibri" panose="020F0502020204030204" pitchFamily="34" charset="0"/>
              </a:rPr>
              <a:t>Purchase order </a:t>
            </a:r>
            <a:r>
              <a:rPr lang="en-US" sz="2800" kern="1200" dirty="0">
                <a:latin typeface="Calibri" panose="020F0502020204030204" pitchFamily="34" charset="0"/>
                <a:cs typeface="Calibri" panose="020F0502020204030204" pitchFamily="34" charset="0"/>
              </a:rPr>
              <a:t>and approval</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S</a:t>
            </a:r>
            <a:r>
              <a:rPr lang="en-US" sz="2800" kern="1200" dirty="0" smtClean="0">
                <a:latin typeface="Calibri" panose="020F0502020204030204" pitchFamily="34" charset="0"/>
                <a:cs typeface="Calibri" panose="020F0502020204030204" pitchFamily="34" charset="0"/>
              </a:rPr>
              <a:t>hopping </a:t>
            </a:r>
            <a:r>
              <a:rPr lang="en-US" sz="2800" kern="1200" dirty="0">
                <a:latin typeface="Calibri" panose="020F0502020204030204" pitchFamily="34" charset="0"/>
                <a:cs typeface="Calibri" panose="020F0502020204030204" pitchFamily="34" charset="0"/>
              </a:rPr>
              <a:t>cart and approval</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V</a:t>
            </a:r>
            <a:r>
              <a:rPr lang="en-US" sz="2800" kern="1200" dirty="0" smtClean="0">
                <a:latin typeface="Calibri" panose="020F0502020204030204" pitchFamily="34" charset="0"/>
                <a:cs typeface="Calibri" panose="020F0502020204030204" pitchFamily="34" charset="0"/>
              </a:rPr>
              <a:t>endor </a:t>
            </a:r>
            <a:r>
              <a:rPr lang="en-US" sz="2800" kern="1200" dirty="0">
                <a:latin typeface="Calibri" panose="020F0502020204030204" pitchFamily="34" charset="0"/>
                <a:cs typeface="Calibri" panose="020F0502020204030204" pitchFamily="34" charset="0"/>
              </a:rPr>
              <a:t>invoice</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C</a:t>
            </a:r>
            <a:r>
              <a:rPr lang="en-US" sz="2800" kern="1200" dirty="0" smtClean="0">
                <a:latin typeface="Calibri" panose="020F0502020204030204" pitchFamily="34" charset="0"/>
                <a:cs typeface="Calibri" panose="020F0502020204030204" pitchFamily="34" charset="0"/>
              </a:rPr>
              <a:t>ompetitive </a:t>
            </a:r>
            <a:r>
              <a:rPr lang="en-US" sz="2800" kern="1200" dirty="0">
                <a:latin typeface="Calibri" panose="020F0502020204030204" pitchFamily="34" charset="0"/>
                <a:cs typeface="Calibri" panose="020F0502020204030204" pitchFamily="34" charset="0"/>
              </a:rPr>
              <a:t>bid/sole source </a:t>
            </a:r>
            <a:r>
              <a:rPr lang="en-US" sz="2800" kern="1200" dirty="0" smtClean="0">
                <a:latin typeface="Calibri" panose="020F0502020204030204" pitchFamily="34" charset="0"/>
                <a:cs typeface="Calibri" panose="020F0502020204030204" pitchFamily="34" charset="0"/>
              </a:rPr>
              <a:t>documentation</a:t>
            </a:r>
            <a:endParaRPr lang="en-US" sz="2800" kern="1200" dirty="0">
              <a:latin typeface="Calibri" panose="020F0502020204030204" pitchFamily="34" charset="0"/>
              <a:cs typeface="Calibri" panose="020F0502020204030204" pitchFamily="34" charset="0"/>
            </a:endParaRP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smtClean="0">
                <a:latin typeface="Calibri" panose="020F0502020204030204" pitchFamily="34" charset="0"/>
                <a:cs typeface="Calibri" panose="020F0502020204030204" pitchFamily="34" charset="0"/>
              </a:rPr>
              <a:t>Contract/Agreement </a:t>
            </a:r>
            <a:endParaRPr lang="en-US" sz="2800" kern="1200" dirty="0">
              <a:latin typeface="Calibri" panose="020F0502020204030204" pitchFamily="34" charset="0"/>
              <a:cs typeface="Calibri" panose="020F0502020204030204" pitchFamily="34" charset="0"/>
            </a:endParaRP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D</a:t>
            </a:r>
            <a:r>
              <a:rPr lang="en-US" sz="2800" kern="1200" dirty="0" smtClean="0">
                <a:latin typeface="Calibri" panose="020F0502020204030204" pitchFamily="34" charset="0"/>
                <a:cs typeface="Calibri" panose="020F0502020204030204" pitchFamily="34" charset="0"/>
              </a:rPr>
              <a:t>ocumentation </a:t>
            </a:r>
            <a:r>
              <a:rPr lang="en-US" sz="2800" kern="1200" dirty="0">
                <a:latin typeface="Calibri" panose="020F0502020204030204" pitchFamily="34" charset="0"/>
                <a:cs typeface="Calibri" panose="020F0502020204030204" pitchFamily="34" charset="0"/>
              </a:rPr>
              <a:t>showing suspension and debarment status was verified</a:t>
            </a:r>
          </a:p>
        </p:txBody>
      </p:sp>
      <p:pic>
        <p:nvPicPr>
          <p:cNvPr id="22" name="Picture 21" descr="Shopping Cart · Free vector graphic on Pixabay"/>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395919" y="2557082"/>
            <a:ext cx="2133861" cy="2133861"/>
          </a:xfrm>
          <a:prstGeom prst="rect">
            <a:avLst/>
          </a:prstGeom>
        </p:spPr>
      </p:pic>
    </p:spTree>
    <p:extLst>
      <p:ext uri="{BB962C8B-B14F-4D97-AF65-F5344CB8AC3E}">
        <p14:creationId xmlns:p14="http://schemas.microsoft.com/office/powerpoint/2010/main" val="292888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Record Retention Policy</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356260" y="1643865"/>
            <a:ext cx="6804828" cy="3051017"/>
          </a:xfrm>
          <a:prstGeom prst="rect">
            <a:avLst/>
          </a:prstGeom>
          <a:ln>
            <a:noFill/>
          </a:ln>
          <a:effectLst>
            <a:outerShdw blurRad="190500" algn="tl" rotWithShape="0">
              <a:srgbClr val="000000">
                <a:alpha val="70000"/>
              </a:srgbClr>
            </a:outerShdw>
          </a:effectLst>
        </p:spPr>
      </p:pic>
      <p:sp>
        <p:nvSpPr>
          <p:cNvPr id="7" name="Rectangle 6"/>
          <p:cNvSpPr/>
          <p:nvPr/>
        </p:nvSpPr>
        <p:spPr>
          <a:xfrm>
            <a:off x="7344954" y="2800041"/>
            <a:ext cx="4285392" cy="738664"/>
          </a:xfrm>
          <a:prstGeom prst="rect">
            <a:avLst/>
          </a:prstGeom>
        </p:spPr>
        <p:txBody>
          <a:bodyPr wrap="square">
            <a:spAutoFit/>
          </a:bodyPr>
          <a:lstStyle/>
          <a:p>
            <a:r>
              <a:rPr lang="en-US" u="sng" dirty="0">
                <a:solidFill>
                  <a:srgbClr val="0000FF"/>
                </a:solidFill>
                <a:latin typeface="Arial" panose="020B0604020202020204" pitchFamily="34" charset="0"/>
                <a:ea typeface="Calibri" panose="020F0502020204030204" pitchFamily="34" charset="0"/>
                <a:hlinkClick r:id="rId4"/>
              </a:rPr>
              <a:t>https://www.bu.edu/policies/record-retention-table/</a:t>
            </a:r>
            <a:endParaRPr lang="en-US" sz="2000" dirty="0">
              <a:latin typeface="Times New Roman" panose="02020603050405020304" pitchFamily="18" charset="0"/>
              <a:ea typeface="Calibri" panose="020F0502020204030204" pitchFamily="34" charset="0"/>
            </a:endParaRPr>
          </a:p>
          <a:p>
            <a:r>
              <a:rPr lang="en-US" dirty="0">
                <a:latin typeface="Arial" panose="020B0604020202020204" pitchFamily="34" charset="0"/>
                <a:ea typeface="Calibri" panose="020F0502020204030204" pitchFamily="34" charset="0"/>
              </a:rPr>
              <a:t> </a:t>
            </a:r>
            <a:endParaRPr lang="en-US" sz="2000" dirty="0">
              <a:latin typeface="Times New Roman" panose="02020603050405020304" pitchFamily="18" charset="0"/>
              <a:ea typeface="Calibri" panose="020F0502020204030204" pitchFamily="34" charset="0"/>
            </a:endParaRPr>
          </a:p>
          <a:p>
            <a:r>
              <a:rPr lang="en-US" u="sng" dirty="0">
                <a:solidFill>
                  <a:srgbClr val="0000FF"/>
                </a:solidFill>
                <a:latin typeface="Arial" panose="020B0604020202020204" pitchFamily="34" charset="0"/>
                <a:ea typeface="Calibri" panose="020F0502020204030204" pitchFamily="34" charset="0"/>
                <a:hlinkClick r:id="rId5"/>
              </a:rPr>
              <a:t>https://www.bu.edu/policies/record-retention/</a:t>
            </a:r>
            <a:endParaRPr lang="en-US"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28540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sp>
        <p:nvSpPr>
          <p:cNvPr id="3" name="Rectangle 2"/>
          <p:cNvSpPr/>
          <p:nvPr/>
        </p:nvSpPr>
        <p:spPr>
          <a:xfrm>
            <a:off x="941200" y="1004456"/>
            <a:ext cx="9165422" cy="4447051"/>
          </a:xfrm>
          <a:prstGeom prst="rect">
            <a:avLst/>
          </a:prstGeom>
        </p:spPr>
        <p:txBody>
          <a:bodyPr wrap="square">
            <a:spAutoFit/>
          </a:bodyPr>
          <a:lstStyle/>
          <a:p>
            <a:pPr>
              <a:lnSpc>
                <a:spcPct val="107000"/>
              </a:lnSpc>
              <a:spcAft>
                <a:spcPts val="800"/>
              </a:spcAft>
            </a:pPr>
            <a:r>
              <a:rPr lang="en-US" sz="3600" b="1" dirty="0">
                <a:latin typeface="Calibri" panose="020F0502020204030204" pitchFamily="34" charset="0"/>
                <a:ea typeface="Calibri" panose="020F0502020204030204" pitchFamily="34" charset="0"/>
                <a:cs typeface="Times New Roman" panose="02020603050405020304" pitchFamily="18" charset="0"/>
              </a:rPr>
              <a:t>In Groups – Discuss:</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What can you do within your departments to make sure you are compliant – </a:t>
            </a:r>
            <a:r>
              <a:rPr lang="en-US" sz="3600" dirty="0" smtClean="0">
                <a:latin typeface="Calibri" panose="020F0502020204030204" pitchFamily="34" charset="0"/>
                <a:ea typeface="Calibri" panose="020F0502020204030204" pitchFamily="34" charset="0"/>
                <a:cs typeface="Times New Roman" panose="02020603050405020304" pitchFamily="18" charset="0"/>
              </a:rPr>
              <a:t>i.e. be </a:t>
            </a:r>
            <a:r>
              <a:rPr lang="en-US" sz="3600" dirty="0">
                <a:latin typeface="Calibri" panose="020F0502020204030204" pitchFamily="34" charset="0"/>
                <a:ea typeface="Calibri" panose="020F0502020204030204" pitchFamily="34" charset="0"/>
                <a:cs typeface="Times New Roman" panose="02020603050405020304" pitchFamily="18" charset="0"/>
              </a:rPr>
              <a:t>your own </a:t>
            </a:r>
            <a:r>
              <a:rPr lang="en-US" sz="3600" dirty="0" smtClean="0">
                <a:latin typeface="Calibri" panose="020F0502020204030204" pitchFamily="34" charset="0"/>
                <a:ea typeface="Calibri" panose="020F0502020204030204" pitchFamily="34" charset="0"/>
                <a:cs typeface="Times New Roman" panose="02020603050405020304" pitchFamily="18" charset="0"/>
              </a:rPr>
              <a:t>auditor? </a:t>
            </a:r>
            <a:r>
              <a:rPr lang="en-US" sz="3600" dirty="0">
                <a:latin typeface="Calibri" panose="020F0502020204030204" pitchFamily="34" charset="0"/>
                <a:ea typeface="Calibri" panose="020F0502020204030204" pitchFamily="34" charset="0"/>
                <a:cs typeface="Times New Roman" panose="02020603050405020304" pitchFamily="18" charset="0"/>
              </a:rPr>
              <a:t>What controls are in </a:t>
            </a:r>
            <a:r>
              <a:rPr lang="en-US" sz="3600" dirty="0" smtClean="0">
                <a:latin typeface="Calibri" panose="020F0502020204030204" pitchFamily="34" charset="0"/>
                <a:ea typeface="Calibri" panose="020F0502020204030204" pitchFamily="34" charset="0"/>
                <a:cs typeface="Times New Roman" panose="02020603050405020304" pitchFamily="18" charset="0"/>
              </a:rPr>
              <a:t>place now? What else could </a:t>
            </a:r>
            <a:r>
              <a:rPr lang="en-US" sz="3600" dirty="0">
                <a:latin typeface="Calibri" panose="020F0502020204030204" pitchFamily="34" charset="0"/>
                <a:ea typeface="Calibri" panose="020F0502020204030204" pitchFamily="34" charset="0"/>
                <a:cs typeface="Times New Roman" panose="02020603050405020304" pitchFamily="18" charset="0"/>
              </a:rPr>
              <a:t>work</a:t>
            </a:r>
            <a:r>
              <a:rPr lang="en-US" sz="3600" dirty="0" smtClean="0">
                <a:latin typeface="Calibri" panose="020F0502020204030204" pitchFamily="34"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Brainstorm a list of ideas/actions, you’ve got 5 minutes</a:t>
            </a:r>
            <a:endParaRPr lang="en-US" sz="36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Discussion</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4323205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35</a:t>
            </a:fld>
            <a:endParaRPr lang="en-US" sz="1800" dirty="0">
              <a:solidFill>
                <a:srgbClr val="888888"/>
              </a:solidFill>
              <a:latin typeface="Calibri"/>
              <a:ea typeface="Calibri"/>
              <a:cs typeface="Calibri"/>
              <a:sym typeface="Calibri"/>
            </a:endParaRPr>
          </a:p>
        </p:txBody>
      </p:sp>
      <p:sp>
        <p:nvSpPr>
          <p:cNvPr id="5" name="Rectangle 4"/>
          <p:cNvSpPr/>
          <p:nvPr/>
        </p:nvSpPr>
        <p:spPr>
          <a:xfrm>
            <a:off x="461269" y="1240862"/>
            <a:ext cx="9120882" cy="4241546"/>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 Sponsor reaches out to you or your PI directly as it relates to Audits or Site Visits, please immediately contact Craig Gerome, Assistant Director, Compliance, PAFO at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hlinkClick r:id="rId3"/>
              </a:rPr>
              <a:t>cgerome@bu.edu</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or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617.353.8085 as we need to be involved and/or lead the process</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800" dirty="0"/>
              <a:t>Document everything and be careful what you say in emails</a:t>
            </a:r>
          </a:p>
          <a:p>
            <a:pPr marL="342900" lvl="0" indent="-342900">
              <a:lnSpc>
                <a:spcPct val="107000"/>
              </a:lnSpc>
              <a:buFont typeface="Symbol" panose="05050102010706020507" pitchFamily="18" charset="2"/>
              <a:buChar char=""/>
            </a:pP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Key Takeaways</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Contact Us | MalaysianWirel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9194" y="2462854"/>
            <a:ext cx="2696342" cy="1797561"/>
          </a:xfrm>
          <a:prstGeom prst="rect">
            <a:avLst/>
          </a:prstGeom>
        </p:spPr>
      </p:pic>
    </p:spTree>
    <p:extLst>
      <p:ext uri="{BB962C8B-B14F-4D97-AF65-F5344CB8AC3E}">
        <p14:creationId xmlns:p14="http://schemas.microsoft.com/office/powerpoint/2010/main" val="14827601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Beauty and Fashion Blog: April 20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857375"/>
            <a:ext cx="4191000" cy="3143250"/>
          </a:xfrm>
          <a:prstGeom prst="rect">
            <a:avLst/>
          </a:prstGeom>
        </p:spPr>
      </p:pic>
    </p:spTree>
    <p:extLst>
      <p:ext uri="{BB962C8B-B14F-4D97-AF65-F5344CB8AC3E}">
        <p14:creationId xmlns:p14="http://schemas.microsoft.com/office/powerpoint/2010/main" val="144913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TextBox 2"/>
          <p:cNvSpPr txBox="1"/>
          <p:nvPr/>
        </p:nvSpPr>
        <p:spPr>
          <a:xfrm>
            <a:off x="3495040" y="2062480"/>
            <a:ext cx="5557520" cy="1569660"/>
          </a:xfrm>
          <a:prstGeom prst="rect">
            <a:avLst/>
          </a:prstGeom>
          <a:noFill/>
        </p:spPr>
        <p:txBody>
          <a:bodyPr wrap="square" rtlCol="0">
            <a:spAutoFit/>
          </a:bodyPr>
          <a:lstStyle/>
          <a:p>
            <a:r>
              <a:rPr lang="en-US" sz="9600" dirty="0" smtClean="0">
                <a:solidFill>
                  <a:srgbClr val="FF0000"/>
                </a:solidFill>
              </a:rPr>
              <a:t>STOP</a:t>
            </a:r>
            <a:endParaRPr lang="en-US" sz="9600" dirty="0">
              <a:solidFill>
                <a:srgbClr val="FF0000"/>
              </a:solidFill>
            </a:endParaRPr>
          </a:p>
        </p:txBody>
      </p:sp>
    </p:spTree>
    <p:extLst>
      <p:ext uri="{BB962C8B-B14F-4D97-AF65-F5344CB8AC3E}">
        <p14:creationId xmlns:p14="http://schemas.microsoft.com/office/powerpoint/2010/main" val="16534913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10123371" cy="3780907"/>
          </a:xfrm>
          <a:prstGeom prst="rect">
            <a:avLst/>
          </a:prstGeom>
        </p:spPr>
        <p:txBody>
          <a:bodyPr wrap="square">
            <a:spAutoFit/>
          </a:bodyPr>
          <a:lstStyle/>
          <a:p>
            <a:pPr lvl="0">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Grant Document for Expenditures</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Documentation needed slide</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GM Master Data – Revenue and AR Report</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Letter of Credit Draw</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Q5: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cash management?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5: Cash Management</a:t>
            </a:r>
            <a:endParaRPr lang="en-US" sz="4000" dirty="0">
              <a:solidFill>
                <a:srgbClr val="FF0000"/>
              </a:solidFill>
            </a:endParaRPr>
          </a:p>
        </p:txBody>
      </p:sp>
    </p:spTree>
    <p:extLst>
      <p:ext uri="{BB962C8B-B14F-4D97-AF65-F5344CB8AC3E}">
        <p14:creationId xmlns:p14="http://schemas.microsoft.com/office/powerpoint/2010/main" val="2480004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39</a:t>
            </a:fld>
            <a:endParaRPr lang="en-US" sz="1800" dirty="0">
              <a:solidFill>
                <a:srgbClr val="888888"/>
              </a:solidFill>
              <a:latin typeface="Calibri"/>
              <a:ea typeface="Calibri"/>
              <a:cs typeface="Calibri"/>
              <a:sym typeface="Calibri"/>
            </a:endParaRPr>
          </a:p>
        </p:txBody>
      </p:sp>
      <p:sp>
        <p:nvSpPr>
          <p:cNvPr id="3" name="Rectangle 2"/>
          <p:cNvSpPr/>
          <p:nvPr/>
        </p:nvSpPr>
        <p:spPr>
          <a:xfrm>
            <a:off x="7724633" y="1029092"/>
            <a:ext cx="3955537" cy="3780522"/>
          </a:xfrm>
          <a:prstGeom prst="rect">
            <a:avLst/>
          </a:prstGeom>
          <a:solidFill>
            <a:schemeClr val="accent6">
              <a:lumMod val="20000"/>
              <a:lumOff val="80000"/>
            </a:schemeClr>
          </a:solidFill>
        </p:spPr>
        <p:txBody>
          <a:bodyPr wrap="square">
            <a:spAutoFit/>
          </a:bodyPr>
          <a:lstStyle/>
          <a:p>
            <a:pPr lvl="0">
              <a:lnSpc>
                <a:spcPct val="107000"/>
              </a:lnSpc>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Drawing on inappropriate expenses</a:t>
            </a: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Missing approver signature on letter of credit draw</a:t>
            </a: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527212" y="1029092"/>
            <a:ext cx="6849858" cy="3780522"/>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Grant Document for Expenditures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 slide </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GM Master Data – Revenue and AR Report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Letter of Credit Draw</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Q5: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cash management?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5: Cash Management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15410837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dk1">
            <a:shade val="50000"/>
          </a:schemeClr>
        </a:lnRef>
        <a:fillRef idx="1">
          <a:schemeClr val="dk1"/>
        </a:fillRef>
        <a:effectRef idx="0">
          <a:schemeClr val="dk1"/>
        </a:effectRef>
        <a:fontRef idx="minor">
          <a:schemeClr val="lt1"/>
        </a:fontRef>
      </a:style>
    </a:sp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13271</TotalTime>
  <Words>2723</Words>
  <Application>Microsoft Office PowerPoint</Application>
  <PresentationFormat>Widescreen</PresentationFormat>
  <Paragraphs>502</Paragraphs>
  <Slides>39</Slides>
  <Notes>39</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Architects Daughter</vt:lpstr>
      <vt:lpstr>Arial</vt:lpstr>
      <vt:lpstr>Calibri</vt:lpstr>
      <vt:lpstr>Courier New</vt:lpstr>
      <vt:lpstr>Open Sans</vt:lpstr>
      <vt:lpstr>Permanent Marker</vt:lpstr>
      <vt:lpstr>Symbol</vt:lpstr>
      <vt:lpstr>Times New Roman</vt:lpstr>
      <vt:lpstr>Wingdings</vt:lpstr>
      <vt:lpstr>Office Theme</vt:lpstr>
      <vt:lpstr>PowerPoint Presentation</vt:lpstr>
      <vt:lpstr>Zoom Webinar Etiquette</vt:lpstr>
      <vt:lpstr>Agenda</vt:lpstr>
      <vt:lpstr>The Goal</vt:lpstr>
      <vt:lpstr>PowerPoint Presentation</vt:lpstr>
      <vt:lpstr>PowerPoint Presentation</vt:lpstr>
      <vt:lpstr>Question</vt:lpstr>
      <vt:lpstr>Question</vt:lpstr>
      <vt:lpstr>What an auditor does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Rocha, Suzanne</dc:creator>
  <cp:lastModifiedBy>Rogers, Jennifer</cp:lastModifiedBy>
  <cp:revision>577</cp:revision>
  <cp:lastPrinted>2020-02-24T13:36:42Z</cp:lastPrinted>
  <dcterms:modified xsi:type="dcterms:W3CDTF">2020-09-24T17:53:43Z</dcterms:modified>
</cp:coreProperties>
</file>