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58" r:id="rId3"/>
    <p:sldId id="274" r:id="rId4"/>
    <p:sldId id="267" r:id="rId5"/>
    <p:sldId id="269" r:id="rId6"/>
    <p:sldId id="276" r:id="rId7"/>
    <p:sldId id="27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5"/>
    <p:restoredTop sz="68000"/>
  </p:normalViewPr>
  <p:slideViewPr>
    <p:cSldViewPr snapToGrid="0" snapToObjects="1">
      <p:cViewPr varScale="1">
        <p:scale>
          <a:sx n="65" d="100"/>
          <a:sy n="65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FC700-4659-0B42-86E6-CA8705747390}" type="datetimeFigureOut">
              <a:rPr lang="en-US" smtClean="0"/>
              <a:t>8/23/19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2E892-B603-A245-99AD-B9CF50999F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igital-science.com/products/ifi-claims/" TargetMode="External"/><Relationship Id="rId3" Type="http://schemas.openxmlformats.org/officeDocument/2006/relationships/hyperlink" Target="https://www.adelaide.edu.au/research-services/systems-reporting/era/field-research-codes/docs/for-coding-flyer-sm.pdf" TargetMode="External"/><Relationship Id="rId7" Type="http://schemas.openxmlformats.org/officeDocument/2006/relationships/hyperlink" Target="https://i4oc.org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pencitations.net/" TargetMode="External"/><Relationship Id="rId5" Type="http://schemas.openxmlformats.org/officeDocument/2006/relationships/hyperlink" Target="https://www.crossref.org/" TargetMode="External"/><Relationship Id="rId10" Type="http://schemas.openxmlformats.org/officeDocument/2006/relationships/hyperlink" Target="https://www.dimensions.ai/resources/a-guide-to-the-dimensions-data-approach/" TargetMode="External"/><Relationship Id="rId4" Type="http://schemas.openxmlformats.org/officeDocument/2006/relationships/hyperlink" Target="https://grid.ac/" TargetMode="External"/><Relationship Id="rId9" Type="http://schemas.openxmlformats.org/officeDocument/2006/relationships/hyperlink" Target="https://www.ificlaims.com/start.htm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oaj.org/" TargetMode="External"/><Relationship Id="rId3" Type="http://schemas.openxmlformats.org/officeDocument/2006/relationships/hyperlink" Target="http://lamp.infosys.deakin.edu.au/era/?page=jmain" TargetMode="External"/><Relationship Id="rId7" Type="http://schemas.openxmlformats.org/officeDocument/2006/relationships/hyperlink" Target="https://dbh.nsd.uib.no/publiseringskanaler/erihplu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bh.nsd.uib.no/publiseringskanaler/Forside?request_locale=en" TargetMode="External"/><Relationship Id="rId5" Type="http://schemas.openxmlformats.org/officeDocument/2006/relationships/hyperlink" Target="https://www.adelaide.edu.au/research-services/systems-reporting/era/docs/era-submitted-journal-list.xlsx" TargetMode="External"/><Relationship Id="rId10" Type="http://schemas.openxmlformats.org/officeDocument/2006/relationships/hyperlink" Target="https://en.wikipedia.org/wiki/SciELO" TargetMode="External"/><Relationship Id="rId4" Type="http://schemas.openxmlformats.org/officeDocument/2006/relationships/hyperlink" Target="https://www.arc.gov.au/news-publications/media/feature-articles/era-2015" TargetMode="External"/><Relationship Id="rId9" Type="http://schemas.openxmlformats.org/officeDocument/2006/relationships/hyperlink" Target="https://scielo.org/en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19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Fields of Research (FoR) Codes: Guidelines for ERA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https://www.adelaide.edu.au/research-services/systems-reporting/era/field-research-codes/docs/for-coding-flyer-sm.pdf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b="0" dirty="0"/>
          </a:p>
          <a:p>
            <a:r>
              <a:rPr lang="en-US" sz="1200" b="0" dirty="0"/>
              <a:t>Global Research Identifier Database (GRID) </a:t>
            </a:r>
          </a:p>
          <a:p>
            <a:r>
              <a:rPr lang="en-US" dirty="0">
                <a:hlinkClick r:id="rId4"/>
              </a:rPr>
              <a:t>https://grid.ac/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/>
              <a:t>CrossRef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5"/>
              </a:rPr>
              <a:t>https://www.crossref.org/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OpenCitations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6"/>
              </a:rPr>
              <a:t>https://opencitations.net/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7"/>
              </a:rPr>
              <a:t>https://i4oc.org/#</a:t>
            </a:r>
            <a:endParaRPr lang="en-US" sz="1200" b="0" dirty="0"/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IFI Claims Patent Services</a:t>
            </a:r>
          </a:p>
          <a:p>
            <a:r>
              <a:rPr lang="en-US" dirty="0">
                <a:hlinkClick r:id="rId8"/>
              </a:rPr>
              <a:t>https://www.digital-science.com/products/ifi-claims/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>
                <a:hlinkClick r:id="rId9"/>
              </a:rPr>
              <a:t>https://www.ificlaims.com/start.htm</a:t>
            </a:r>
            <a:endParaRPr lang="en-US" dirty="0"/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guide to the Dimensions data approach</a:t>
            </a:r>
          </a:p>
          <a:p>
            <a:r>
              <a:rPr lang="en-US" dirty="0">
                <a:hlinkClick r:id="rId10"/>
              </a:rPr>
              <a:t>https://www.dimensions.ai/resources/a-guide-to-the-dimensions-data-approach/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/>
              <a:t>Digital Science is the parent company for Dimensions, Symplectic Elements (My CV), IFI Claims, and Uberresearch (GRID).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0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lists: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ERA 2015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Unofficial site: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http://lamp.infosys.deakin.edu.au/era/?page=jmain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News release from the Australian Government Research Council: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https://www.arc.gov.au/news-publications/media/feature-articles/era-2015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 file of the entire list: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https://www.adelaide.edu.au/research-services/systems-reporting/era/docs/era-submitted-journal-list.xlsx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Norwegian Register for Scientific Journals, Series and Publishers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https://dbh.nsd.uib.no/publiseringskanaler/Forside?request_locale=en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Dimensions includes Norwegian Register’s Level 0, Level 1, and Level 2 lists.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 2 is considered the most prestigious and includes publications such as Proceedings of the IEEE and The Lancet.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Reference Index for the Humanities and the Social Sciences (ERIH PLUS) 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https://dbh.nsd.uib.no/publiseringskanaler/erihplus/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Directory of Open Access Journals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https://doaj.org/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Scientific Electronic Library Online (SciELO)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https://scielo.org/en/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https://en.wikipedia.org/wiki/SciELO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Originally established in Brazil, this directory and open access online publishing platform serves a number of countries and is indexed by major databases such as WoS.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24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4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99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2E892-B603-A245-99AD-B9CF50999F1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7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/>
              <a:pPr/>
              <a:t>8/23/19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sk@bu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isc@bu.ed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4FF7B-D26A-644E-84BD-4926DC56C7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Dimensions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775AC-B630-8244-A43E-9C6BC58D52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Boston University Libraries, Fall 2019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1016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7AD8-4CE1-A147-8A46-60F588C24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DC21-148F-2046-93F7-93B8F3D9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668" y="1123837"/>
            <a:ext cx="7315200" cy="5863425"/>
          </a:xfrm>
        </p:spPr>
        <p:txBody>
          <a:bodyPr>
            <a:noAutofit/>
          </a:bodyPr>
          <a:lstStyle/>
          <a:p>
            <a:endParaRPr lang="en-US" sz="3400" dirty="0"/>
          </a:p>
          <a:p>
            <a:endParaRPr lang="en-US" sz="3400" dirty="0"/>
          </a:p>
          <a:p>
            <a:pPr>
              <a:lnSpc>
                <a:spcPct val="100000"/>
              </a:lnSpc>
            </a:pPr>
            <a:r>
              <a:rPr lang="en-US" sz="3400" dirty="0"/>
              <a:t>Find data from across the entire research lifecycle. Search for and analyze data about: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00" dirty="0"/>
          </a:p>
          <a:p>
            <a:pPr lvl="2">
              <a:lnSpc>
                <a:spcPct val="100000"/>
              </a:lnSpc>
            </a:pPr>
            <a:r>
              <a:rPr lang="en-US" sz="3400" dirty="0"/>
              <a:t>Publications</a:t>
            </a:r>
          </a:p>
          <a:p>
            <a:pPr lvl="2">
              <a:lnSpc>
                <a:spcPct val="100000"/>
              </a:lnSpc>
            </a:pPr>
            <a:r>
              <a:rPr lang="en-US" sz="3400" dirty="0"/>
              <a:t>Grants</a:t>
            </a:r>
          </a:p>
          <a:p>
            <a:pPr lvl="2">
              <a:lnSpc>
                <a:spcPct val="100000"/>
              </a:lnSpc>
            </a:pPr>
            <a:r>
              <a:rPr lang="en-US" sz="3400" dirty="0"/>
              <a:t>Patents</a:t>
            </a:r>
          </a:p>
          <a:p>
            <a:pPr lvl="2">
              <a:lnSpc>
                <a:spcPct val="100000"/>
              </a:lnSpc>
            </a:pPr>
            <a:r>
              <a:rPr lang="en-US" sz="3400" dirty="0"/>
              <a:t>Clinical trials</a:t>
            </a:r>
          </a:p>
          <a:p>
            <a:pPr lvl="2">
              <a:lnSpc>
                <a:spcPct val="100000"/>
              </a:lnSpc>
            </a:pPr>
            <a:r>
              <a:rPr lang="en-US" sz="3400" dirty="0"/>
              <a:t>Policy documents</a:t>
            </a:r>
          </a:p>
          <a:p>
            <a:pPr marL="0" indent="0">
              <a:buNone/>
            </a:pPr>
            <a:endParaRPr lang="en-US" sz="3400" dirty="0"/>
          </a:p>
          <a:p>
            <a:endParaRPr lang="en-US" sz="3400" dirty="0"/>
          </a:p>
          <a:p>
            <a:endParaRPr lang="en-US" sz="3400" dirty="0"/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21018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7AD8-4CE1-A147-8A46-60F588C24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Dimensions uses a number of underlying data sources and controlled vocabularies.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DC21-148F-2046-93F7-93B8F3D9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333" y="2246242"/>
            <a:ext cx="8318500" cy="4037577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endParaRPr lang="en-US" sz="24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4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/>
              <a:t>Fields of Research (FoR) </a:t>
            </a:r>
            <a:r>
              <a:rPr lang="en-US" sz="2400" dirty="0"/>
              <a:t>is a taxonomy that classifies research outputs and R&amp;D activity according to the research methodology of the discipline.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/>
              <a:t>Global Research Identifier Database (GRID)</a:t>
            </a:r>
            <a:r>
              <a:rPr lang="en-US" sz="2400" dirty="0"/>
              <a:t> enables the product to disambiguate names and creates links between entities.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/>
              <a:t>CrossRef, PubMed Central, and OpenCitations </a:t>
            </a:r>
            <a:r>
              <a:rPr lang="en-US" sz="2400" dirty="0"/>
              <a:t>provide some of the publication records.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/>
              <a:t>ClinicalTrials.gov, ANZCTR, CHICTR, CTRI, and EU-CTR </a:t>
            </a:r>
            <a:r>
              <a:rPr lang="en-US" sz="2400" dirty="0"/>
              <a:t>are some of the available clinical trial registries.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/>
              <a:t>IFI Claims </a:t>
            </a:r>
            <a:r>
              <a:rPr lang="en-US" sz="2400" dirty="0"/>
              <a:t>is a global patent database of indexed and enhanced data from multiple patent offices.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Policy documents are harvested from </a:t>
            </a:r>
            <a:r>
              <a:rPr lang="en-US" sz="2400" b="1" dirty="0"/>
              <a:t>CDC</a:t>
            </a:r>
            <a:r>
              <a:rPr lang="en-US" sz="2400" dirty="0"/>
              <a:t>, </a:t>
            </a:r>
            <a:r>
              <a:rPr lang="en-US" sz="2400" b="1" dirty="0"/>
              <a:t>UNESCO</a:t>
            </a:r>
            <a:r>
              <a:rPr lang="en-US" sz="2400" dirty="0"/>
              <a:t>, </a:t>
            </a:r>
            <a:r>
              <a:rPr lang="en-US" sz="2400" b="1" dirty="0"/>
              <a:t>WHO</a:t>
            </a:r>
            <a:r>
              <a:rPr lang="en-US" sz="2400" dirty="0"/>
              <a:t>, </a:t>
            </a:r>
            <a:r>
              <a:rPr lang="en-US" sz="2400" b="1" dirty="0"/>
              <a:t>NBER</a:t>
            </a:r>
            <a:r>
              <a:rPr lang="en-US" sz="2400" dirty="0"/>
              <a:t>, </a:t>
            </a:r>
            <a:r>
              <a:rPr lang="en-US" sz="2400" b="1" dirty="0"/>
              <a:t>World</a:t>
            </a:r>
            <a:r>
              <a:rPr lang="en-US" sz="2400" dirty="0"/>
              <a:t> </a:t>
            </a:r>
            <a:r>
              <a:rPr lang="en-US" sz="2400" b="1" dirty="0"/>
              <a:t>Bank</a:t>
            </a:r>
            <a:r>
              <a:rPr lang="en-US" sz="2400" dirty="0"/>
              <a:t>, and more.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b="1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b="1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6667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7AD8-4CE1-A147-8A46-60F588C24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65" y="988370"/>
            <a:ext cx="2623420" cy="1008339"/>
          </a:xfrm>
        </p:spPr>
        <p:txBody>
          <a:bodyPr>
            <a:normAutofit fontScale="90000"/>
          </a:bodyPr>
          <a:lstStyle/>
          <a:p>
            <a:r>
              <a:rPr lang="en-US" dirty="0"/>
              <a:t>Search Dimensions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DC21-148F-2046-93F7-93B8F3D9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398" y="1996709"/>
            <a:ext cx="7952776" cy="419298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Select a category at the top and then enter some keywords.</a:t>
            </a:r>
            <a:endParaRPr lang="en-US" sz="600" dirty="0"/>
          </a:p>
          <a:p>
            <a:pPr>
              <a:spcAft>
                <a:spcPts val="600"/>
              </a:spcAft>
            </a:pPr>
            <a:r>
              <a:rPr lang="en-US" sz="2400" dirty="0"/>
              <a:t>Use the filters to the left to refine your search. There are different filters for each category.</a:t>
            </a:r>
            <a:endParaRPr lang="en-US" sz="600" dirty="0"/>
          </a:p>
          <a:p>
            <a:pPr>
              <a:spcAft>
                <a:spcPts val="600"/>
              </a:spcAft>
            </a:pPr>
            <a:r>
              <a:rPr lang="en-US" sz="2400" dirty="0"/>
              <a:t>The journal list filter contains multiple high-quality directories and indexes of journals from around the world.</a:t>
            </a:r>
            <a:endParaRPr lang="en-US" sz="600" dirty="0"/>
          </a:p>
          <a:p>
            <a:pPr>
              <a:spcAft>
                <a:spcPts val="600"/>
              </a:spcAft>
            </a:pPr>
            <a:r>
              <a:rPr lang="en-US" sz="2400" dirty="0"/>
              <a:t>The full text of some items are open access; others may be available through the BU Library. Look for:	     to find the publication in the BU Libraries.</a:t>
            </a:r>
            <a:endParaRPr lang="en-US" sz="2200" dirty="0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EBAD922A-C11E-FB44-A708-21349DCE5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18" y="1899024"/>
            <a:ext cx="1888102" cy="46449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9F7F9B-ED3B-EC41-8897-33BE10862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29" y="213028"/>
            <a:ext cx="8702351" cy="1550685"/>
          </a:xfrm>
          <a:prstGeom prst="rect">
            <a:avLst/>
          </a:prstGeom>
        </p:spPr>
      </p:pic>
      <p:pic>
        <p:nvPicPr>
          <p:cNvPr id="5" name="Picture 4" descr="An icon that links to the BU Libraries discovery service for full-text items and other catalog records." title="Find at BU logo">
            <a:extLst>
              <a:ext uri="{FF2B5EF4-FFF2-40B4-BE49-F238E27FC236}">
                <a16:creationId xmlns:a16="http://schemas.microsoft.com/office/drawing/2014/main" id="{792836BF-1A2A-F14A-94B4-4707E46AD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0050" y="5078343"/>
            <a:ext cx="1224569" cy="32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25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7B2061-EE6F-514C-8745-621CED55E490}"/>
              </a:ext>
            </a:extLst>
          </p:cNvPr>
          <p:cNvSpPr/>
          <p:nvPr/>
        </p:nvSpPr>
        <p:spPr>
          <a:xfrm>
            <a:off x="7967153" y="233115"/>
            <a:ext cx="3710535" cy="66248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1F5679-DEB7-6744-94C1-5386BFA33DAB}"/>
              </a:ext>
            </a:extLst>
          </p:cNvPr>
          <p:cNvSpPr/>
          <p:nvPr/>
        </p:nvSpPr>
        <p:spPr>
          <a:xfrm>
            <a:off x="0" y="736096"/>
            <a:ext cx="3486355" cy="550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DC21-148F-2046-93F7-93B8F3D9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362" y="1948070"/>
            <a:ext cx="6491706" cy="415265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Expand the menu to the right to analyze results by subject, researcher, institution, funding body, and more.</a:t>
            </a:r>
            <a:endParaRPr lang="en-US" sz="600" dirty="0"/>
          </a:p>
          <a:p>
            <a:pPr>
              <a:spcAft>
                <a:spcPts val="600"/>
              </a:spcAft>
            </a:pPr>
            <a:r>
              <a:rPr lang="en-US" sz="2400" dirty="0"/>
              <a:t>Do side-by-side comparisons to get a detailed look at the field you are working in.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Use this information to pinpoint funders, identify collaborators, figure out where to publish, find conference proceedings, and compare research outputs by a variety of metrics.</a:t>
            </a:r>
          </a:p>
          <a:p>
            <a:pPr>
              <a:spcAft>
                <a:spcPts val="600"/>
              </a:spcAft>
            </a:pP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1BD8B1-A57E-1146-B88D-642599507792}"/>
              </a:ext>
            </a:extLst>
          </p:cNvPr>
          <p:cNvSpPr/>
          <p:nvPr/>
        </p:nvSpPr>
        <p:spPr>
          <a:xfrm>
            <a:off x="0" y="748135"/>
            <a:ext cx="371707" cy="53525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849B7C-C13D-4148-B987-60B85E27D9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0" t="14581" r="5556" b="21857"/>
          <a:stretch/>
        </p:blipFill>
        <p:spPr>
          <a:xfrm>
            <a:off x="0" y="233115"/>
            <a:ext cx="7971183" cy="840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88D623-0813-4248-B7AD-695BF08D4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068" y="817230"/>
            <a:ext cx="3523683" cy="57881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1571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7AD8-4CE1-A147-8A46-60F588C24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27603" cy="1400701"/>
          </a:xfrm>
        </p:spPr>
        <p:txBody>
          <a:bodyPr>
            <a:normAutofit/>
          </a:bodyPr>
          <a:lstStyle/>
          <a:p>
            <a:r>
              <a:rPr lang="en-US" dirty="0"/>
              <a:t>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DC21-148F-2046-93F7-93B8F3D9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0413" y="1528792"/>
            <a:ext cx="7315200" cy="369927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2300" dirty="0"/>
              <a:t>Too many/few/irrelevant results?</a:t>
            </a:r>
          </a:p>
          <a:p>
            <a:pPr lvl="1">
              <a:lnSpc>
                <a:spcPct val="100000"/>
              </a:lnSpc>
            </a:pPr>
            <a:r>
              <a:rPr lang="en-US" sz="2300" dirty="0"/>
              <a:t>Remove some of the filters.</a:t>
            </a:r>
          </a:p>
          <a:p>
            <a:pPr lvl="1">
              <a:lnSpc>
                <a:spcPct val="100000"/>
              </a:lnSpc>
            </a:pPr>
            <a:r>
              <a:rPr lang="en-US" sz="2300" dirty="0"/>
              <a:t>Edit your keyword list.</a:t>
            </a:r>
          </a:p>
          <a:p>
            <a:pPr lvl="1">
              <a:lnSpc>
                <a:spcPct val="100000"/>
              </a:lnSpc>
            </a:pPr>
            <a:r>
              <a:rPr lang="en-US" sz="2300" dirty="0"/>
              <a:t>Use the controlled vocabulary to find the standardized terms  for the topics you are searching for.</a:t>
            </a:r>
          </a:p>
          <a:p>
            <a:pPr>
              <a:lnSpc>
                <a:spcPct val="100000"/>
              </a:lnSpc>
            </a:pPr>
            <a:r>
              <a:rPr lang="en-US" sz="2300" dirty="0"/>
              <a:t>Unable to use Analytical View?</a:t>
            </a:r>
          </a:p>
          <a:p>
            <a:pPr lvl="1">
              <a:lnSpc>
                <a:spcPct val="100000"/>
              </a:lnSpc>
            </a:pPr>
            <a:r>
              <a:rPr lang="en-US" sz="2300" dirty="0"/>
              <a:t>Create an account with Dimensions, then make sure you are logged in using your BU ID and password in order to be able to access all of the features. </a:t>
            </a:r>
          </a:p>
          <a:p>
            <a:pPr>
              <a:lnSpc>
                <a:spcPct val="100000"/>
              </a:lnSpc>
            </a:pPr>
            <a:r>
              <a:rPr lang="en-US" sz="2300" dirty="0"/>
              <a:t>Questions?</a:t>
            </a:r>
          </a:p>
          <a:p>
            <a:pPr lvl="1">
              <a:lnSpc>
                <a:spcPct val="100000"/>
              </a:lnSpc>
            </a:pPr>
            <a:r>
              <a:rPr lang="en-US" sz="2300" dirty="0"/>
              <a:t>Contact BU Libraries at </a:t>
            </a:r>
            <a:r>
              <a:rPr lang="en-US" sz="2300" dirty="0">
                <a:hlinkClick r:id="rId3"/>
              </a:rPr>
              <a:t>ask@bu.edu</a:t>
            </a:r>
            <a:r>
              <a:rPr lang="en-US" sz="2300" dirty="0"/>
              <a:t> or </a:t>
            </a:r>
            <a:r>
              <a:rPr lang="en-US" sz="2300" dirty="0">
                <a:hlinkClick r:id="rId4"/>
              </a:rPr>
              <a:t>disc@bu.edu</a:t>
            </a:r>
            <a:r>
              <a:rPr lang="en-US" sz="23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746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83F9C-468D-5148-B9E0-5D988A821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22587"/>
            <a:ext cx="9104242" cy="2100735"/>
          </a:xfrm>
        </p:spPr>
        <p:txBody>
          <a:bodyPr>
            <a:normAutofit/>
          </a:bodyPr>
          <a:lstStyle/>
          <a:p>
            <a:r>
              <a:rPr lang="en-US" sz="4200" dirty="0"/>
              <a:t>Please reach out with any questions.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3F269-6241-F34C-AF5E-9AC826068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76870"/>
            <a:ext cx="9104242" cy="1510748"/>
          </a:xfrm>
        </p:spPr>
        <p:txBody>
          <a:bodyPr>
            <a:noAutofit/>
          </a:bodyPr>
          <a:lstStyle/>
          <a:p>
            <a:r>
              <a:rPr lang="en-US" sz="2800" dirty="0"/>
              <a:t>Ellen Phillips, Open Access Specialist | ephillip@bu.edu</a:t>
            </a:r>
            <a:endParaRPr lang="en-US" sz="1200" dirty="0"/>
          </a:p>
          <a:p>
            <a:r>
              <a:rPr lang="en-US" sz="2800" b="1" dirty="0"/>
              <a:t>Boston University Libraries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835686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457</Words>
  <Application>Microsoft Macintosh PowerPoint</Application>
  <PresentationFormat>Widescreen</PresentationFormat>
  <Paragraphs>99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Corbel</vt:lpstr>
      <vt:lpstr>Wingdings 2</vt:lpstr>
      <vt:lpstr>Frame</vt:lpstr>
      <vt:lpstr>Dimensions</vt:lpstr>
      <vt:lpstr>About Dimensions</vt:lpstr>
      <vt:lpstr>Dimensions uses a number of underlying data sources and controlled vocabularies.</vt:lpstr>
      <vt:lpstr>Search Dimensions </vt:lpstr>
      <vt:lpstr>PowerPoint Presentation</vt:lpstr>
      <vt:lpstr>Tips</vt:lpstr>
      <vt:lpstr>Please reach out with any questions.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Dimensions</dc:title>
  <dc:creator>Phillips, Ellen M</dc:creator>
  <cp:lastModifiedBy>Phillips, Ellen M</cp:lastModifiedBy>
  <cp:revision>71</cp:revision>
  <dcterms:created xsi:type="dcterms:W3CDTF">2019-08-14T22:30:27Z</dcterms:created>
  <dcterms:modified xsi:type="dcterms:W3CDTF">2019-08-23T13:21:11Z</dcterms:modified>
</cp:coreProperties>
</file>