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73" r:id="rId4"/>
    <p:sldId id="257" r:id="rId5"/>
    <p:sldId id="263" r:id="rId6"/>
    <p:sldId id="262" r:id="rId7"/>
    <p:sldId id="261" r:id="rId8"/>
    <p:sldId id="274" r:id="rId9"/>
    <p:sldId id="267" r:id="rId10"/>
    <p:sldId id="260" r:id="rId11"/>
    <p:sldId id="259" r:id="rId12"/>
    <p:sldId id="264" r:id="rId13"/>
    <p:sldId id="272" r:id="rId14"/>
    <p:sldId id="276" r:id="rId15"/>
    <p:sldId id="275" r:id="rId16"/>
    <p:sldId id="277" r:id="rId17"/>
    <p:sldId id="278" r:id="rId18"/>
    <p:sldId id="280" r:id="rId19"/>
    <p:sldId id="270" r:id="rId20"/>
    <p:sldId id="271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2C5E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9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4AE4-A61F-4E68-88C7-1DF7714DBD9B}" type="datetimeFigureOut">
              <a:rPr lang="en-US" smtClean="0"/>
              <a:t>10/10/2013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3D5DFF-71DE-4D33-A5E7-A30C9DA9CB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4AE4-A61F-4E68-88C7-1DF7714DBD9B}" type="datetimeFigureOut">
              <a:rPr lang="en-US" smtClean="0"/>
              <a:t>10/10/2013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D5DFF-71DE-4D33-A5E7-A30C9DA9CB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4AE4-A61F-4E68-88C7-1DF7714DBD9B}" type="datetimeFigureOut">
              <a:rPr lang="en-US" smtClean="0"/>
              <a:t>10/10/2013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D5DFF-71DE-4D33-A5E7-A30C9DA9CB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4AE4-A61F-4E68-88C7-1DF7714DBD9B}" type="datetimeFigureOut">
              <a:rPr lang="en-US" smtClean="0"/>
              <a:t>10/10/2013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D5DFF-71DE-4D33-A5E7-A30C9DA9CB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4AE4-A61F-4E68-88C7-1DF7714DBD9B}" type="datetimeFigureOut">
              <a:rPr lang="en-US" smtClean="0"/>
              <a:t>10/10/2013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D5DFF-71DE-4D33-A5E7-A30C9DA9CB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4AE4-A61F-4E68-88C7-1DF7714DBD9B}" type="datetimeFigureOut">
              <a:rPr lang="en-US" smtClean="0"/>
              <a:t>10/10/2013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D5DFF-71DE-4D33-A5E7-A30C9DA9CB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4AE4-A61F-4E68-88C7-1DF7714DBD9B}" type="datetimeFigureOut">
              <a:rPr lang="en-US" smtClean="0"/>
              <a:t>10/10/2013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D5DFF-71DE-4D33-A5E7-A30C9DA9CB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4AE4-A61F-4E68-88C7-1DF7714DBD9B}" type="datetimeFigureOut">
              <a:rPr lang="en-US" smtClean="0"/>
              <a:t>10/10/2013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D5DFF-71DE-4D33-A5E7-A30C9DA9CB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4AE4-A61F-4E68-88C7-1DF7714DBD9B}" type="datetimeFigureOut">
              <a:rPr lang="en-US" smtClean="0"/>
              <a:t>10/10/2013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D5DFF-71DE-4D33-A5E7-A30C9DA9CB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4AE4-A61F-4E68-88C7-1DF7714DBD9B}" type="datetimeFigureOut">
              <a:rPr lang="en-US" smtClean="0"/>
              <a:t>10/10/2013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D5DFF-71DE-4D33-A5E7-A30C9DA9CB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4AE4-A61F-4E68-88C7-1DF7714DBD9B}" type="datetimeFigureOut">
              <a:rPr lang="en-US" smtClean="0"/>
              <a:t>10/10/2013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D5DFF-71DE-4D33-A5E7-A30C9DA9CB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1D94AE4-A61F-4E68-88C7-1DF7714DBD9B}" type="datetimeFigureOut">
              <a:rPr lang="en-US" smtClean="0"/>
              <a:t>10/10/2013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C3D5DFF-71DE-4D33-A5E7-A30C9DA9CB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dirty="0" smtClean="0"/>
              <a:t>CO₂ Euthanasia Procedure</a:t>
            </a:r>
            <a:endParaRPr lang="en-US" sz="7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October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91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1600200"/>
          </a:xfrm>
        </p:spPr>
        <p:txBody>
          <a:bodyPr/>
          <a:lstStyle/>
          <a:p>
            <a:r>
              <a:rPr lang="en-US" sz="4000" b="1" dirty="0" smtClean="0"/>
              <a:t>AVMA Guidelines for the Euthanasia of Animals:  2013 Edition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91600" cy="4953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Small Laboratory rodents:  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mouse, rat, hamster, gerbil, guinea pig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Compressed CO₂ gas in cylinder – allow precisely regulated flow rate  by using a pressure reducing regulator and flow meter (liters/minute)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b="1" u="sng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Prefilling chambers unacceptable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Flow rate should displace 10-30% of the cage volume/minute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Should be done in home cage to minimize stress and anxiety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If home cage not used – chamber should be emptied &amp; cleaned between uses.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Observe complete cessation of breathing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Wait at least 2 minutes before turning off CO₂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Secondary method must be performed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– cervical dislocation, bilateral thoracotomy,  exsanguination, tissue procurement. Decapitate pups with sharp scissors.</a:t>
            </a:r>
          </a:p>
          <a:p>
            <a:pPr marL="457200" lvl="1" indent="0">
              <a:buNone/>
            </a:pP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0625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b="1" dirty="0" smtClean="0"/>
              <a:t>STEP 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 smtClean="0">
                <a:solidFill>
                  <a:schemeClr val="tx1"/>
                </a:solidFill>
              </a:rPr>
              <a:t>DETERMINE CAGE SIZE</a:t>
            </a:r>
          </a:p>
          <a:p>
            <a:pPr marL="0" indent="0" algn="ctr">
              <a:buNone/>
            </a:pPr>
            <a:endParaRPr lang="en-US" sz="54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5400" b="1" dirty="0" smtClean="0">
                <a:solidFill>
                  <a:schemeClr val="tx1"/>
                </a:solidFill>
              </a:rPr>
              <a:t>FLOW RATE</a:t>
            </a:r>
          </a:p>
          <a:p>
            <a:pPr marL="0" indent="0" algn="ctr">
              <a:buNone/>
            </a:pPr>
            <a:endParaRPr lang="en-US" sz="54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5400" b="1" dirty="0" smtClean="0">
                <a:solidFill>
                  <a:schemeClr val="tx1"/>
                </a:solidFill>
              </a:rPr>
              <a:t>LID SIZE NEEDED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6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Standard cage sizes</a:t>
            </a:r>
            <a:endParaRPr lang="en-US" b="1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600200" y="1600200"/>
            <a:ext cx="6038762" cy="4525963"/>
          </a:xfrm>
        </p:spPr>
      </p:pic>
      <p:sp>
        <p:nvSpPr>
          <p:cNvPr id="8" name="TextBox 7"/>
          <p:cNvSpPr txBox="1"/>
          <p:nvPr/>
        </p:nvSpPr>
        <p:spPr>
          <a:xfrm>
            <a:off x="1786071" y="5263689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Rat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 (A)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3400" y="48006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2C5E3D"/>
                </a:solidFill>
                <a:cs typeface="Arial" panose="020B0604020202020204" pitchFamily="34" charset="0"/>
              </a:rPr>
              <a:t>Mouse</a:t>
            </a:r>
          </a:p>
          <a:p>
            <a:pPr algn="ctr"/>
            <a:r>
              <a:rPr lang="en-US" sz="2400" b="1" dirty="0" smtClean="0">
                <a:solidFill>
                  <a:srgbClr val="2C5E3D"/>
                </a:solidFill>
                <a:cs typeface="Times New Roman" panose="02020603050405020304" pitchFamily="18" charset="0"/>
              </a:rPr>
              <a:t>(B)</a:t>
            </a:r>
            <a:endParaRPr lang="en-US" sz="2400" b="1" dirty="0">
              <a:solidFill>
                <a:srgbClr val="2C5E3D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4615934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Mouse</a:t>
            </a:r>
          </a:p>
          <a:p>
            <a:pPr algn="ctr"/>
            <a:r>
              <a:rPr lang="en-US" sz="2400" b="1" dirty="0" smtClean="0"/>
              <a:t>(C)</a:t>
            </a:r>
            <a:endParaRPr lang="en-US" sz="2400" b="1" dirty="0"/>
          </a:p>
        </p:txBody>
      </p:sp>
      <p:sp>
        <p:nvSpPr>
          <p:cNvPr id="2" name="Rectangle 1"/>
          <p:cNvSpPr/>
          <p:nvPr/>
        </p:nvSpPr>
        <p:spPr>
          <a:xfrm>
            <a:off x="914400" y="6201442"/>
            <a:ext cx="731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Cage size in liters X 0.20 = flow rate for flow meter</a:t>
            </a:r>
          </a:p>
        </p:txBody>
      </p:sp>
    </p:spTree>
    <p:extLst>
      <p:ext uri="{BB962C8B-B14F-4D97-AF65-F5344CB8AC3E}">
        <p14:creationId xmlns:p14="http://schemas.microsoft.com/office/powerpoint/2010/main" val="374155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691" y="152400"/>
            <a:ext cx="8991600" cy="1600200"/>
          </a:xfrm>
        </p:spPr>
        <p:txBody>
          <a:bodyPr/>
          <a:lstStyle/>
          <a:p>
            <a:r>
              <a:rPr lang="en-US" b="1" dirty="0" smtClean="0"/>
              <a:t>Rat Cage (10” x 19” x 9”) </a:t>
            </a:r>
            <a:br>
              <a:rPr lang="en-US" b="1" dirty="0" smtClean="0"/>
            </a:br>
            <a:r>
              <a:rPr lang="en-US" b="1" dirty="0" smtClean="0"/>
              <a:t>5.6 L/min</a:t>
            </a:r>
            <a:endParaRPr lang="en-US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734314"/>
            <a:ext cx="4038600" cy="3028950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5" r="3361" b="17139"/>
          <a:stretch/>
        </p:blipFill>
        <p:spPr>
          <a:xfrm rot="5400000">
            <a:off x="864581" y="3455384"/>
            <a:ext cx="4325269" cy="1565563"/>
          </a:xfrm>
        </p:spPr>
      </p:pic>
      <p:cxnSp>
        <p:nvCxnSpPr>
          <p:cNvPr id="4" name="Straight Arrow Connector 3"/>
          <p:cNvCxnSpPr/>
          <p:nvPr/>
        </p:nvCxnSpPr>
        <p:spPr>
          <a:xfrm>
            <a:off x="1925782" y="4343400"/>
            <a:ext cx="762000" cy="0"/>
          </a:xfrm>
          <a:prstGeom prst="straightConnector1">
            <a:avLst/>
          </a:prstGeom>
          <a:ln w="444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0444" y="4081790"/>
            <a:ext cx="2143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~5.6 L/min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590800" y="4212595"/>
            <a:ext cx="914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687782" y="4550403"/>
            <a:ext cx="81741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1600200" y="4550404"/>
            <a:ext cx="1087582" cy="79898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81000" y="5149334"/>
            <a:ext cx="1447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5.5 L/min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1558636" y="3520441"/>
            <a:ext cx="1032164" cy="69215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04800" y="3228945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6.0 L/min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81600" y="57150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 smtClean="0">
                <a:solidFill>
                  <a:srgbClr val="FF0000"/>
                </a:solidFill>
              </a:rPr>
              <a:t>Rat </a:t>
            </a:r>
            <a:r>
              <a:rPr lang="en-US" sz="2400" b="1" dirty="0">
                <a:solidFill>
                  <a:srgbClr val="FF0000"/>
                </a:solidFill>
              </a:rPr>
              <a:t>(A)</a:t>
            </a:r>
          </a:p>
        </p:txBody>
      </p:sp>
    </p:spTree>
    <p:extLst>
      <p:ext uri="{BB962C8B-B14F-4D97-AF65-F5344CB8AC3E}">
        <p14:creationId xmlns:p14="http://schemas.microsoft.com/office/powerpoint/2010/main" val="259250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86800" cy="1600200"/>
          </a:xfrm>
        </p:spPr>
        <p:txBody>
          <a:bodyPr/>
          <a:lstStyle/>
          <a:p>
            <a:r>
              <a:rPr lang="en-US" b="1" dirty="0" smtClean="0"/>
              <a:t>Mouse Cage (8” x 13” x 5”)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1.7 L/min</a:t>
            </a:r>
            <a:endParaRPr lang="en-US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5" t="2962"/>
          <a:stretch/>
        </p:blipFill>
        <p:spPr>
          <a:xfrm>
            <a:off x="4724400" y="2308106"/>
            <a:ext cx="3560618" cy="2939256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19" b="7395"/>
          <a:stretch/>
        </p:blipFill>
        <p:spPr>
          <a:xfrm rot="5400000">
            <a:off x="1018308" y="3096491"/>
            <a:ext cx="4419601" cy="2036618"/>
          </a:xfrm>
        </p:spPr>
      </p:pic>
      <p:cxnSp>
        <p:nvCxnSpPr>
          <p:cNvPr id="7" name="Straight Arrow Connector 6"/>
          <p:cNvCxnSpPr/>
          <p:nvPr/>
        </p:nvCxnSpPr>
        <p:spPr>
          <a:xfrm>
            <a:off x="1981200" y="4025489"/>
            <a:ext cx="914400" cy="0"/>
          </a:xfrm>
          <a:prstGeom prst="straightConnector1">
            <a:avLst/>
          </a:prstGeom>
          <a:ln w="44450" cmpd="sng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2400" y="3777734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~1.7 L/min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600200" y="4214153"/>
            <a:ext cx="1219200" cy="990599"/>
          </a:xfrm>
          <a:prstGeom prst="straightConnector1">
            <a:avLst/>
          </a:prstGeom>
          <a:ln w="25400">
            <a:solidFill>
              <a:srgbClr val="FF0000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2971800" y="4191000"/>
            <a:ext cx="914400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04800" y="5004697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1.5 L/min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2819400" y="3777734"/>
            <a:ext cx="1143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524000" y="3048000"/>
            <a:ext cx="1295400" cy="72973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28600" y="283409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2.0 L/min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800" y="52578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 smtClean="0">
                <a:solidFill>
                  <a:srgbClr val="2C5E3D"/>
                </a:solidFill>
              </a:rPr>
              <a:t>Mouse (B</a:t>
            </a:r>
            <a:r>
              <a:rPr lang="en-US" sz="2400" b="1" dirty="0">
                <a:solidFill>
                  <a:srgbClr val="2C5E3D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560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1524000"/>
          </a:xfrm>
        </p:spPr>
        <p:txBody>
          <a:bodyPr/>
          <a:lstStyle/>
          <a:p>
            <a:r>
              <a:rPr lang="en-US" b="1" dirty="0" smtClean="0"/>
              <a:t>Mouse Cage (7” x 11”x 5”)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1.3 L/min</a:t>
            </a:r>
            <a:endParaRPr lang="en-US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4"/>
          <a:stretch/>
        </p:blipFill>
        <p:spPr>
          <a:xfrm>
            <a:off x="4648200" y="2424544"/>
            <a:ext cx="4038600" cy="2953111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0" b="16993"/>
          <a:stretch/>
        </p:blipFill>
        <p:spPr>
          <a:xfrm rot="5400000">
            <a:off x="959427" y="3044538"/>
            <a:ext cx="4343397" cy="2216726"/>
          </a:xfrm>
        </p:spPr>
      </p:pic>
      <p:cxnSp>
        <p:nvCxnSpPr>
          <p:cNvPr id="4" name="Straight Arrow Connector 3"/>
          <p:cNvCxnSpPr/>
          <p:nvPr/>
        </p:nvCxnSpPr>
        <p:spPr>
          <a:xfrm>
            <a:off x="1828800" y="4191744"/>
            <a:ext cx="976745" cy="0"/>
          </a:xfrm>
          <a:prstGeom prst="straightConnector1">
            <a:avLst/>
          </a:prstGeom>
          <a:ln w="44450" cmpd="sng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3930134"/>
            <a:ext cx="2022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~1.3 L/min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447800" y="3343638"/>
            <a:ext cx="1291935" cy="714345"/>
          </a:xfrm>
          <a:prstGeom prst="straightConnector1">
            <a:avLst/>
          </a:prstGeom>
          <a:ln w="25400">
            <a:solidFill>
              <a:srgbClr val="FF0000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2400" y="3143583"/>
            <a:ext cx="152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1.5 L/min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1295400" y="4423880"/>
            <a:ext cx="1510145" cy="72973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3128" y="4953559"/>
            <a:ext cx="1454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1.0 L/min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2739735" y="4057983"/>
            <a:ext cx="9178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739735" y="4423880"/>
            <a:ext cx="91786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62600" y="5388719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 smtClean="0"/>
              <a:t>Mouse (C</a:t>
            </a:r>
            <a:r>
              <a:rPr lang="en-US" sz="24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6883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600200"/>
          </a:xfrm>
        </p:spPr>
        <p:txBody>
          <a:bodyPr/>
          <a:lstStyle/>
          <a:p>
            <a:r>
              <a:rPr lang="en-US" b="1" dirty="0" smtClean="0"/>
              <a:t>To Calculate Flow Rate</a:t>
            </a:r>
            <a:br>
              <a:rPr lang="en-US" b="1" dirty="0" smtClean="0"/>
            </a:br>
            <a:r>
              <a:rPr lang="en-US" b="1" dirty="0" smtClean="0"/>
              <a:t>for Unusual Cages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676400"/>
                <a:ext cx="8686800" cy="480060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Length X Width X Height of cage in inches = total cubic inches</a:t>
                </a:r>
              </a:p>
              <a:p>
                <a:pPr marL="0" indent="0">
                  <a:buNone/>
                </a:pPr>
                <a:endParaRPr lang="en-US" sz="2800" b="1" dirty="0">
                  <a:solidFill>
                    <a:schemeClr val="tx2">
                      <a:lumMod val="50000"/>
                    </a:schemeClr>
                  </a:solidFill>
                  <a:latin typeface="+mn-lt"/>
                </a:endParaRPr>
              </a:p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1 Liter = 61.02 cubic inches</a:t>
                </a:r>
              </a:p>
              <a:p>
                <a:pPr marL="0" indent="0">
                  <a:buNone/>
                </a:pPr>
                <a:endParaRPr lang="en-US" sz="2800" b="1" dirty="0">
                  <a:solidFill>
                    <a:schemeClr val="tx2">
                      <a:lumMod val="50000"/>
                    </a:schemeClr>
                  </a:solidFill>
                  <a:latin typeface="+mn-lt"/>
                </a:endParaRPr>
              </a:p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Total cubic inches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÷ </m:t>
                    </m:r>
                  </m:oMath>
                </a14:m>
                <a:r>
                  <a:rPr lang="en-US" sz="2800" b="1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61.02 cubic inches = Liters</a:t>
                </a:r>
              </a:p>
              <a:p>
                <a:pPr marL="0" indent="0">
                  <a:buNone/>
                </a:pPr>
                <a:endParaRPr lang="en-US" sz="2800" b="1" dirty="0">
                  <a:solidFill>
                    <a:schemeClr val="tx2">
                      <a:lumMod val="50000"/>
                    </a:schemeClr>
                  </a:solidFill>
                  <a:latin typeface="+mn-lt"/>
                </a:endParaRPr>
              </a:p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Displace 20 % of cage volume per minute</a:t>
                </a:r>
              </a:p>
              <a:p>
                <a:pPr marL="0" indent="0">
                  <a:buNone/>
                </a:pPr>
                <a:endParaRPr lang="en-US" sz="2800" b="1" dirty="0">
                  <a:solidFill>
                    <a:schemeClr val="tx2">
                      <a:lumMod val="50000"/>
                    </a:schemeClr>
                  </a:solidFill>
                  <a:latin typeface="+mn-lt"/>
                </a:endParaRPr>
              </a:p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Cage size in liters X 0.20 = flow rate for flow meter</a:t>
                </a:r>
                <a:endParaRPr lang="en-US" sz="2800" b="1" dirty="0">
                  <a:solidFill>
                    <a:schemeClr val="tx2">
                      <a:lumMod val="50000"/>
                    </a:schemeClr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76400"/>
                <a:ext cx="8686800" cy="4800600"/>
              </a:xfrm>
              <a:blipFill rotWithShape="1">
                <a:blip r:embed="rId2"/>
                <a:stretch>
                  <a:fillRect l="-1474" t="-1396" b="-8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000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228600"/>
            <a:ext cx="6477000" cy="838200"/>
          </a:xfrm>
        </p:spPr>
        <p:txBody>
          <a:bodyPr/>
          <a:lstStyle/>
          <a:p>
            <a:r>
              <a:rPr lang="en-US" b="1" dirty="0" smtClean="0"/>
              <a:t>Lids for cages</a:t>
            </a:r>
            <a:endParaRPr lang="en-US" sz="4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38100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5" r="32360"/>
          <a:stretch/>
        </p:blipFill>
        <p:spPr bwMode="auto">
          <a:xfrm>
            <a:off x="1219200" y="2438400"/>
            <a:ext cx="6477000" cy="3874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16000" y="1559530"/>
            <a:ext cx="6629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Pick the correct size lid for cage</a:t>
            </a:r>
          </a:p>
        </p:txBody>
      </p:sp>
    </p:spTree>
    <p:extLst>
      <p:ext uri="{BB962C8B-B14F-4D97-AF65-F5344CB8AC3E}">
        <p14:creationId xmlns:p14="http://schemas.microsoft.com/office/powerpoint/2010/main" val="309549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526" y="152400"/>
            <a:ext cx="8908474" cy="1371600"/>
          </a:xfrm>
        </p:spPr>
        <p:txBody>
          <a:bodyPr/>
          <a:lstStyle/>
          <a:p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/>
              <a:t/>
            </a:r>
            <a:br>
              <a:rPr lang="en-US" sz="4800" b="1" dirty="0"/>
            </a:b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400" b="1" dirty="0">
                <a:solidFill>
                  <a:srgbClr val="2F5897"/>
                </a:solidFill>
              </a:rPr>
              <a:t>STEP 2</a:t>
            </a:r>
            <a:br>
              <a:rPr lang="en-US" sz="4400" b="1" dirty="0">
                <a:solidFill>
                  <a:srgbClr val="2F5897"/>
                </a:solidFill>
              </a:rPr>
            </a:br>
            <a:r>
              <a:rPr lang="en-US" sz="4400" b="1" dirty="0">
                <a:solidFill>
                  <a:srgbClr val="2F5897"/>
                </a:solidFill>
              </a:rPr>
              <a:t>Turn on Tank &amp; Check </a:t>
            </a:r>
            <a:r>
              <a:rPr lang="en-US" sz="4400" b="1" dirty="0" smtClean="0">
                <a:solidFill>
                  <a:srgbClr val="2F5897"/>
                </a:solidFill>
              </a:rPr>
              <a:t>Volume</a:t>
            </a:r>
            <a:endParaRPr lang="en-US" sz="44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5" t="16624" r="23253"/>
          <a:stretch/>
        </p:blipFill>
        <p:spPr>
          <a:xfrm>
            <a:off x="3505200" y="1981200"/>
            <a:ext cx="3048000" cy="3733800"/>
          </a:xfrm>
        </p:spPr>
      </p:pic>
      <p:cxnSp>
        <p:nvCxnSpPr>
          <p:cNvPr id="7" name="Straight Arrow Connector 6"/>
          <p:cNvCxnSpPr/>
          <p:nvPr/>
        </p:nvCxnSpPr>
        <p:spPr>
          <a:xfrm>
            <a:off x="3124200" y="3886200"/>
            <a:ext cx="1143000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35526" y="3624590"/>
            <a:ext cx="3269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800 PSI in tank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0400" y="5788967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 full tank has 2000 PSI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1552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95400"/>
          </a:xfrm>
        </p:spPr>
        <p:txBody>
          <a:bodyPr/>
          <a:lstStyle/>
          <a:p>
            <a:r>
              <a:rPr lang="en-US" b="1" dirty="0" smtClean="0"/>
              <a:t>CO₂ Cylinders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8"/>
          <a:stretch/>
        </p:blipFill>
        <p:spPr>
          <a:xfrm rot="5400000">
            <a:off x="5002610" y="2398315"/>
            <a:ext cx="3405979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2" b="22745"/>
          <a:stretch/>
        </p:blipFill>
        <p:spPr>
          <a:xfrm rot="5400000">
            <a:off x="233361" y="3094832"/>
            <a:ext cx="4041775" cy="1536699"/>
          </a:xfrm>
        </p:spPr>
      </p:pic>
      <p:sp>
        <p:nvSpPr>
          <p:cNvPr id="8" name="TextBox 7"/>
          <p:cNvSpPr txBox="1"/>
          <p:nvPr/>
        </p:nvSpPr>
        <p:spPr>
          <a:xfrm>
            <a:off x="609600" y="58674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“H” – large cylinder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5713511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“E” – small cylinder  mobile station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2369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en-US" sz="4800" b="1" dirty="0"/>
              <a:t>CO₂ Regulator &amp; </a:t>
            </a:r>
            <a:r>
              <a:rPr lang="en-US" sz="4800" b="1" dirty="0" smtClean="0"/>
              <a:t>Flow meter</a:t>
            </a:r>
            <a:endParaRPr lang="en-US" sz="4800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564" y="3270508"/>
            <a:ext cx="3029975" cy="346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8200" y="15240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“</a:t>
            </a:r>
            <a:r>
              <a:rPr lang="en-US" sz="3600" b="1" dirty="0" smtClean="0"/>
              <a:t>H” cylinder setup: Large Tank</a:t>
            </a:r>
          </a:p>
          <a:p>
            <a:pPr algn="ctr"/>
            <a:r>
              <a:rPr lang="en-US" sz="3600" b="1" dirty="0" smtClean="0"/>
              <a:t>Euthanex model #M1-320-12FM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270508"/>
            <a:ext cx="25076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Flow meter on/off knob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f</a:t>
            </a:r>
            <a:r>
              <a:rPr lang="en-US" sz="2800" b="1" dirty="0" smtClean="0">
                <a:solidFill>
                  <a:srgbClr val="FF0000"/>
                </a:solidFill>
              </a:rPr>
              <a:t>or CO₂ flow rate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209800" y="4361632"/>
            <a:ext cx="914400" cy="295295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6172200" y="3271343"/>
            <a:ext cx="307218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Regulator – volume in cylinder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4419600" y="3429720"/>
            <a:ext cx="1752600" cy="53412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5410200" y="4178449"/>
            <a:ext cx="862390" cy="1307952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272589" y="5334000"/>
            <a:ext cx="2971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</a:rPr>
              <a:t>Knob to </a:t>
            </a:r>
            <a:r>
              <a:rPr lang="en-US" sz="2800" b="1" dirty="0">
                <a:solidFill>
                  <a:srgbClr val="FF0000"/>
                </a:solidFill>
              </a:rPr>
              <a:t>open/close CO₂ cylinder</a:t>
            </a:r>
          </a:p>
        </p:txBody>
      </p:sp>
    </p:spTree>
    <p:extLst>
      <p:ext uri="{BB962C8B-B14F-4D97-AF65-F5344CB8AC3E}">
        <p14:creationId xmlns:p14="http://schemas.microsoft.com/office/powerpoint/2010/main" val="281885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2F5897"/>
                </a:solidFill>
              </a:rPr>
              <a:t>CO₂ Regulator &amp; Flow meter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51"/>
          <a:stretch/>
        </p:blipFill>
        <p:spPr bwMode="auto">
          <a:xfrm>
            <a:off x="697637" y="2057400"/>
            <a:ext cx="7924800" cy="437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557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382000" cy="838200"/>
          </a:xfrm>
        </p:spPr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effectLst/>
                <a:latin typeface="Century Gothic"/>
              </a:rPr>
              <a:t>Do Not overload the cages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8839200" cy="54102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5 </a:t>
            </a:r>
            <a:r>
              <a:rPr lang="en-US" sz="2800" b="1" dirty="0">
                <a:solidFill>
                  <a:schemeClr val="tx2"/>
                </a:solidFill>
              </a:rPr>
              <a:t>mice per cage </a:t>
            </a:r>
            <a:r>
              <a:rPr lang="en-US" sz="2800" b="1" dirty="0" smtClean="0">
                <a:solidFill>
                  <a:schemeClr val="tx2"/>
                </a:solidFill>
              </a:rPr>
              <a:t>maximum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Animals under 500g no more than 2 per cage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Animals </a:t>
            </a:r>
            <a:r>
              <a:rPr lang="en-US" sz="2800" b="1" dirty="0">
                <a:solidFill>
                  <a:schemeClr val="tx2"/>
                </a:solidFill>
              </a:rPr>
              <a:t>larger 500g </a:t>
            </a:r>
            <a:r>
              <a:rPr lang="en-US" sz="2800" b="1" dirty="0" smtClean="0">
                <a:solidFill>
                  <a:schemeClr val="tx2"/>
                </a:solidFill>
              </a:rPr>
              <a:t>1 per cage</a:t>
            </a:r>
          </a:p>
          <a:p>
            <a:pPr marL="0" indent="0">
              <a:buNone/>
            </a:pPr>
            <a:endParaRPr lang="en-US" sz="20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Do not leave surviving animals in the presence of animals to be euthanized.</a:t>
            </a:r>
          </a:p>
          <a:p>
            <a:pPr marL="0" indent="0">
              <a:buNone/>
            </a:pPr>
            <a:endParaRPr lang="en-US" sz="2800" b="1" dirty="0">
              <a:solidFill>
                <a:schemeClr val="tx2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b="1" dirty="0">
              <a:solidFill>
                <a:srgbClr val="FFFF00"/>
              </a:solidFill>
            </a:endParaRPr>
          </a:p>
          <a:p>
            <a:endParaRPr lang="en-US" b="1" baseline="-25000" dirty="0">
              <a:solidFill>
                <a:srgbClr val="FFFF00"/>
              </a:solidFill>
            </a:endParaRPr>
          </a:p>
        </p:txBody>
      </p:sp>
      <p:pic>
        <p:nvPicPr>
          <p:cNvPr id="50181" name="Picture 5" descr="p1010153 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0600" y="3648075"/>
            <a:ext cx="3886200" cy="291465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5257800" y="54102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5486400" y="5638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4114800" y="4800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4114800" y="5486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3962400" y="5105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87" name="Rectangle 11"/>
          <p:cNvSpPr>
            <a:spLocks noChangeArrowheads="1"/>
          </p:cNvSpPr>
          <p:nvPr/>
        </p:nvSpPr>
        <p:spPr bwMode="auto">
          <a:xfrm>
            <a:off x="3505200" y="5105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88" name="Rectangle 12"/>
          <p:cNvSpPr>
            <a:spLocks noChangeArrowheads="1"/>
          </p:cNvSpPr>
          <p:nvPr/>
        </p:nvSpPr>
        <p:spPr bwMode="auto">
          <a:xfrm>
            <a:off x="5943600" y="53340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89" name="Rectangle 13"/>
          <p:cNvSpPr>
            <a:spLocks noChangeArrowheads="1"/>
          </p:cNvSpPr>
          <p:nvPr/>
        </p:nvSpPr>
        <p:spPr bwMode="auto">
          <a:xfrm>
            <a:off x="4800600" y="5562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6248400" y="5562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91" name="Rectangle 15"/>
          <p:cNvSpPr>
            <a:spLocks noChangeArrowheads="1"/>
          </p:cNvSpPr>
          <p:nvPr/>
        </p:nvSpPr>
        <p:spPr bwMode="auto">
          <a:xfrm>
            <a:off x="5943600" y="4114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92" name="Rectangle 16"/>
          <p:cNvSpPr>
            <a:spLocks noChangeArrowheads="1"/>
          </p:cNvSpPr>
          <p:nvPr/>
        </p:nvSpPr>
        <p:spPr bwMode="auto">
          <a:xfrm>
            <a:off x="6858000" y="5486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93" name="Rectangle 17"/>
          <p:cNvSpPr>
            <a:spLocks noChangeArrowheads="1"/>
          </p:cNvSpPr>
          <p:nvPr/>
        </p:nvSpPr>
        <p:spPr bwMode="auto">
          <a:xfrm>
            <a:off x="6629400" y="42672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94" name="Rectangle 18"/>
          <p:cNvSpPr>
            <a:spLocks noChangeArrowheads="1"/>
          </p:cNvSpPr>
          <p:nvPr/>
        </p:nvSpPr>
        <p:spPr bwMode="auto">
          <a:xfrm>
            <a:off x="6477000" y="45720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95" name="Rectangle 19"/>
          <p:cNvSpPr>
            <a:spLocks noChangeArrowheads="1"/>
          </p:cNvSpPr>
          <p:nvPr/>
        </p:nvSpPr>
        <p:spPr bwMode="auto">
          <a:xfrm>
            <a:off x="6781800" y="4800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96" name="Rectangle 20"/>
          <p:cNvSpPr>
            <a:spLocks noChangeArrowheads="1"/>
          </p:cNvSpPr>
          <p:nvPr/>
        </p:nvSpPr>
        <p:spPr bwMode="auto">
          <a:xfrm>
            <a:off x="7086600" y="5257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97" name="Rectangle 21"/>
          <p:cNvSpPr>
            <a:spLocks noChangeArrowheads="1"/>
          </p:cNvSpPr>
          <p:nvPr/>
        </p:nvSpPr>
        <p:spPr bwMode="auto">
          <a:xfrm>
            <a:off x="5943600" y="5105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98" name="Rectangle 22"/>
          <p:cNvSpPr>
            <a:spLocks noChangeArrowheads="1"/>
          </p:cNvSpPr>
          <p:nvPr/>
        </p:nvSpPr>
        <p:spPr bwMode="auto">
          <a:xfrm>
            <a:off x="6934200" y="5105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199" name="Rectangle 23"/>
          <p:cNvSpPr>
            <a:spLocks noChangeArrowheads="1"/>
          </p:cNvSpPr>
          <p:nvPr/>
        </p:nvSpPr>
        <p:spPr bwMode="auto">
          <a:xfrm>
            <a:off x="6477000" y="52578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50200" name="Rectangle 24"/>
          <p:cNvSpPr>
            <a:spLocks noChangeArrowheads="1"/>
          </p:cNvSpPr>
          <p:nvPr/>
        </p:nvSpPr>
        <p:spPr bwMode="auto">
          <a:xfrm>
            <a:off x="5943600" y="4800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38034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990600"/>
          </a:xfrm>
        </p:spPr>
        <p:txBody>
          <a:bodyPr/>
          <a:lstStyle/>
          <a:p>
            <a:r>
              <a:rPr lang="en-US" b="1" dirty="0" smtClean="0"/>
              <a:t>STEP 3</a:t>
            </a:r>
            <a:endParaRPr lang="en-US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9" t="20317" r="51274" b="18949"/>
          <a:stretch/>
        </p:blipFill>
        <p:spPr bwMode="auto">
          <a:xfrm>
            <a:off x="5867400" y="1396892"/>
            <a:ext cx="2886891" cy="1606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2" t="30712" r="53046" b="8000"/>
          <a:stretch/>
        </p:blipFill>
        <p:spPr bwMode="auto">
          <a:xfrm>
            <a:off x="5943600" y="3641969"/>
            <a:ext cx="2769577" cy="2031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90600" y="38100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600200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Remove </a:t>
            </a:r>
            <a:r>
              <a:rPr lang="en-US" sz="2400" b="1" dirty="0">
                <a:solidFill>
                  <a:prstClr val="black"/>
                </a:solidFill>
              </a:rPr>
              <a:t>the filter top from the cage, </a:t>
            </a:r>
            <a:r>
              <a:rPr lang="en-US" sz="2400" b="1" dirty="0" smtClean="0">
                <a:solidFill>
                  <a:prstClr val="black"/>
                </a:solidFill>
              </a:rPr>
              <a:t>and cover </a:t>
            </a:r>
            <a:r>
              <a:rPr lang="en-US" sz="2400" b="1" dirty="0">
                <a:solidFill>
                  <a:prstClr val="black"/>
                </a:solidFill>
              </a:rPr>
              <a:t>the cage with the stainless steel euthanasia lid.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3657600"/>
            <a:ext cx="541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Ensure </a:t>
            </a:r>
            <a:r>
              <a:rPr lang="en-US" sz="2400" b="1" dirty="0">
                <a:solidFill>
                  <a:prstClr val="black"/>
                </a:solidFill>
              </a:rPr>
              <a:t>that the tubing from the CO2 tank is properly attached to the lid via the Quick-connect valve. The quick-connect works by pulling back on the ring around the valve, not by screwing it on</a:t>
            </a:r>
          </a:p>
        </p:txBody>
      </p:sp>
    </p:spTree>
    <p:extLst>
      <p:ext uri="{BB962C8B-B14F-4D97-AF65-F5344CB8AC3E}">
        <p14:creationId xmlns:p14="http://schemas.microsoft.com/office/powerpoint/2010/main" val="340670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b="1" dirty="0" smtClean="0"/>
              <a:t>STEP 4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410200"/>
          </a:xfrm>
        </p:spPr>
        <p:txBody>
          <a:bodyPr/>
          <a:lstStyle/>
          <a:p>
            <a:pPr marL="0" indent="0" algn="ctr">
              <a:buNone/>
            </a:pPr>
            <a:endParaRPr lang="en-US" sz="32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3200" b="1" dirty="0" smtClean="0">
                <a:solidFill>
                  <a:schemeClr val="tx2"/>
                </a:solidFill>
              </a:rPr>
              <a:t>Turn on flow meter to calculated flow rate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41" b="39928"/>
          <a:stretch/>
        </p:blipFill>
        <p:spPr bwMode="auto">
          <a:xfrm>
            <a:off x="3733800" y="2837632"/>
            <a:ext cx="35814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2400" y="4620367"/>
            <a:ext cx="2743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Flow meter on/off knob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f</a:t>
            </a:r>
            <a:r>
              <a:rPr lang="en-US" sz="2800" b="1" dirty="0" smtClean="0">
                <a:solidFill>
                  <a:srgbClr val="FF0000"/>
                </a:solidFill>
              </a:rPr>
              <a:t>or CO₂ flow rate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209800" y="4882497"/>
            <a:ext cx="1752600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69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b="1" dirty="0" smtClean="0"/>
              <a:t>STEP 5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Observe complete cessation of breathing.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Wait at least 2 minutes before turning off CO₂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0" indent="0">
              <a:buNone/>
            </a:pPr>
            <a:endParaRPr lang="en-US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Neonates are highly resistant to CO2 and require at least 10 minutes of exposure </a:t>
            </a:r>
            <a:endParaRPr lang="en-US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A </a:t>
            </a:r>
            <a:r>
              <a:rPr lang="en-US" b="1" dirty="0">
                <a:solidFill>
                  <a:srgbClr val="FF0000"/>
                </a:solidFill>
              </a:rPr>
              <a:t>secondary method must be performed </a:t>
            </a:r>
            <a:r>
              <a:rPr lang="en-US" b="1" dirty="0">
                <a:solidFill>
                  <a:schemeClr val="tx2"/>
                </a:solidFill>
              </a:rPr>
              <a:t>– cervical dislocation, bilateral thoracotomy,  exsanguination, tissue procurement. </a:t>
            </a:r>
            <a:endParaRPr lang="en-US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tx2"/>
                </a:solidFill>
              </a:rPr>
              <a:t>Decapitate pups with sharp scissors.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88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STEP 6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562600"/>
          </a:xfrm>
        </p:spPr>
        <p:txBody>
          <a:bodyPr>
            <a:normAutofit/>
          </a:bodyPr>
          <a:lstStyle/>
          <a:p>
            <a:pPr lvl="0"/>
            <a:r>
              <a:rPr lang="en-US" sz="2800" b="1" dirty="0">
                <a:solidFill>
                  <a:schemeClr val="tx2"/>
                </a:solidFill>
              </a:rPr>
              <a:t>At this point, if you have another cage to euthanize, </a:t>
            </a:r>
            <a:r>
              <a:rPr lang="en-US" sz="2800" b="1" dirty="0" smtClean="0">
                <a:solidFill>
                  <a:schemeClr val="tx2"/>
                </a:solidFill>
              </a:rPr>
              <a:t>repeat steps 3-5. </a:t>
            </a:r>
            <a:endParaRPr lang="en-US" sz="2800" b="1" dirty="0">
              <a:solidFill>
                <a:schemeClr val="tx2"/>
              </a:solidFill>
            </a:endParaRPr>
          </a:p>
          <a:p>
            <a:pPr lvl="0"/>
            <a:r>
              <a:rPr lang="en-US" sz="2800" b="1" dirty="0">
                <a:solidFill>
                  <a:schemeClr val="tx2"/>
                </a:solidFill>
              </a:rPr>
              <a:t> When all cages of animals are euthanized, turn the main tank control knob </a:t>
            </a:r>
            <a:r>
              <a:rPr lang="en-US" sz="2800" b="1" dirty="0" smtClean="0">
                <a:solidFill>
                  <a:schemeClr val="tx2"/>
                </a:solidFill>
              </a:rPr>
              <a:t>off</a:t>
            </a:r>
            <a:r>
              <a:rPr lang="en-US" sz="2800" b="1" dirty="0">
                <a:solidFill>
                  <a:schemeClr val="tx2"/>
                </a:solidFill>
              </a:rPr>
              <a:t>, and return the lids to their racks. </a:t>
            </a:r>
          </a:p>
          <a:p>
            <a:pPr lvl="0"/>
            <a:r>
              <a:rPr lang="en-US" sz="2800" b="1" dirty="0">
                <a:solidFill>
                  <a:schemeClr val="tx2"/>
                </a:solidFill>
              </a:rPr>
              <a:t>Be sure to check again that all animals have been euthanized completely before securely double-bagging them in plastic bags. Excess bedding is not to be placed in the bag.</a:t>
            </a:r>
          </a:p>
          <a:p>
            <a:pPr lvl="0"/>
            <a:r>
              <a:rPr lang="en-US" sz="2800" b="1" dirty="0">
                <a:solidFill>
                  <a:schemeClr val="tx2"/>
                </a:solidFill>
              </a:rPr>
              <a:t>Place the carcass bag in the facility cooler. Return the empty dirty cages in the dirty cage wash.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07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r>
              <a:rPr lang="en-US" sz="4800" b="1" dirty="0" smtClean="0"/>
              <a:t>Secondary Physical Methods</a:t>
            </a:r>
            <a:endParaRPr lang="en-US" sz="4800" b="1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500" b="1" dirty="0" smtClean="0">
                <a:solidFill>
                  <a:schemeClr val="tx2"/>
                </a:solidFill>
                <a:latin typeface="+mn-lt"/>
              </a:rPr>
              <a:t>CO</a:t>
            </a:r>
            <a:r>
              <a:rPr lang="en-US" sz="3500" b="1" baseline="-25000" dirty="0" smtClean="0">
                <a:solidFill>
                  <a:schemeClr val="tx2"/>
                </a:solidFill>
                <a:latin typeface="+mn-lt"/>
              </a:rPr>
              <a:t>2</a:t>
            </a:r>
            <a:r>
              <a:rPr lang="en-US" sz="3500" b="1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3500" b="1" dirty="0">
                <a:solidFill>
                  <a:schemeClr val="tx2"/>
                </a:solidFill>
                <a:latin typeface="+mn-lt"/>
              </a:rPr>
              <a:t>is the primary method of euthanasia.</a:t>
            </a:r>
          </a:p>
          <a:p>
            <a:endParaRPr lang="en-US" sz="1400" b="1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1400" b="1" dirty="0"/>
          </a:p>
          <a:p>
            <a:pPr marL="0" indent="0" algn="ctr">
              <a:buNone/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Cervical dislocation</a:t>
            </a:r>
            <a:r>
              <a:rPr lang="en-US" b="1" dirty="0">
                <a:solidFill>
                  <a:schemeClr val="tx2"/>
                </a:solidFill>
                <a:latin typeface="+mn-lt"/>
              </a:rPr>
              <a:t> </a:t>
            </a:r>
          </a:p>
          <a:p>
            <a:pPr marL="0" indent="0" algn="ctr">
              <a:buNone/>
            </a:pPr>
            <a:r>
              <a:rPr lang="en-US" sz="2800" b="1" dirty="0"/>
              <a:t>     </a:t>
            </a:r>
            <a:endParaRPr lang="en-US" b="1" dirty="0"/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tx2"/>
                </a:solidFill>
                <a:latin typeface="+mn-lt"/>
              </a:rPr>
              <a:t>Bilateral Thoracotomy</a:t>
            </a:r>
          </a:p>
          <a:p>
            <a:pPr marL="0" indent="0" algn="ctr">
              <a:buNone/>
            </a:pPr>
            <a:endParaRPr lang="en-US" sz="2800" b="1" dirty="0">
              <a:solidFill>
                <a:schemeClr val="tx2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tx2"/>
                </a:solidFill>
                <a:latin typeface="+mn-lt"/>
              </a:rPr>
              <a:t>Decapitation</a:t>
            </a:r>
          </a:p>
          <a:p>
            <a:pPr marL="0" indent="0" algn="ctr">
              <a:buNone/>
            </a:pPr>
            <a:endParaRPr lang="en-US" sz="2800" b="1" dirty="0">
              <a:solidFill>
                <a:schemeClr val="tx2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tx2"/>
                </a:solidFill>
                <a:latin typeface="+mn-lt"/>
              </a:rPr>
              <a:t>Exsanguination</a:t>
            </a:r>
            <a:endParaRPr lang="en-US" sz="2800" b="1" dirty="0">
              <a:solidFill>
                <a:schemeClr val="tx2"/>
              </a:solidFill>
              <a:latin typeface="+mn-lt"/>
            </a:endParaRPr>
          </a:p>
          <a:p>
            <a:pPr algn="ctr">
              <a:buFontTx/>
              <a:buNone/>
            </a:pPr>
            <a:r>
              <a:rPr lang="en-US" sz="2800" b="1" dirty="0">
                <a:latin typeface="+mn-lt"/>
              </a:rPr>
              <a:t>    </a:t>
            </a:r>
            <a:endParaRPr lang="en-US" b="1" dirty="0">
              <a:latin typeface="+mn-lt"/>
            </a:endParaRPr>
          </a:p>
          <a:p>
            <a:pPr>
              <a:buFontTx/>
              <a:buNone/>
            </a:pPr>
            <a:endParaRPr 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33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Cervical </a:t>
            </a:r>
            <a:r>
              <a:rPr lang="en-US" b="1" dirty="0" smtClean="0"/>
              <a:t>Dislocation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7" b="23387"/>
          <a:stretch/>
        </p:blipFill>
        <p:spPr bwMode="auto">
          <a:xfrm>
            <a:off x="685800" y="1981200"/>
            <a:ext cx="3931920" cy="258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4" t="25643" b="16413"/>
          <a:stretch/>
        </p:blipFill>
        <p:spPr bwMode="auto">
          <a:xfrm>
            <a:off x="4724400" y="2514600"/>
            <a:ext cx="3840480" cy="1724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4876800"/>
            <a:ext cx="7726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</a:rPr>
              <a:t>Used for animals under 200 grams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17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b="1" dirty="0" smtClean="0"/>
              <a:t>Bilateral Thoracotomy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tx2"/>
                </a:solidFill>
              </a:rPr>
              <a:t>Incision of the chest cavity to produce a</a:t>
            </a:r>
            <a:r>
              <a:rPr lang="en-US" sz="3600" b="1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“pneumothorax”</a:t>
            </a:r>
            <a:r>
              <a:rPr lang="en-US" sz="3600" b="1" dirty="0"/>
              <a:t> </a:t>
            </a:r>
            <a:r>
              <a:rPr lang="en-US" sz="3600" b="1" dirty="0">
                <a:solidFill>
                  <a:schemeClr val="tx2"/>
                </a:solidFill>
              </a:rPr>
              <a:t>(collapsed lung) and cessation of </a:t>
            </a:r>
            <a:r>
              <a:rPr lang="en-US" sz="3600" b="1" dirty="0" smtClean="0">
                <a:solidFill>
                  <a:schemeClr val="tx2"/>
                </a:solidFill>
              </a:rPr>
              <a:t>respiration.</a:t>
            </a:r>
          </a:p>
          <a:p>
            <a:pPr marL="0" indent="0" algn="ctr">
              <a:buNone/>
            </a:pPr>
            <a:endParaRPr lang="en-US" sz="36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tx2"/>
                </a:solidFill>
              </a:rPr>
              <a:t>Used for larger animal over 200 grams.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1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316</TotalTime>
  <Words>711</Words>
  <Application>Microsoft Office PowerPoint</Application>
  <PresentationFormat>On-screen Show (4:3)</PresentationFormat>
  <Paragraphs>137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Executive</vt:lpstr>
      <vt:lpstr>CO₂ Euthanasia Procedure</vt:lpstr>
      <vt:lpstr>AVMA Guidelines for the Euthanasia of Animals:  2013 Edition</vt:lpstr>
      <vt:lpstr>STEP 1</vt:lpstr>
      <vt:lpstr>Standard cage sizes</vt:lpstr>
      <vt:lpstr>Rat Cage (10” x 19” x 9”)  5.6 L/min</vt:lpstr>
      <vt:lpstr>Mouse Cage (8” x 13” x 5”)  1.7 L/min</vt:lpstr>
      <vt:lpstr>Mouse Cage (7” x 11”x 5”) 1.3 L/min</vt:lpstr>
      <vt:lpstr>To Calculate Flow Rate for Unusual Cages</vt:lpstr>
      <vt:lpstr>Lids for cages</vt:lpstr>
      <vt:lpstr>   STEP 2 Turn on Tank &amp; Check Volume</vt:lpstr>
      <vt:lpstr>CO₂ Cylinders</vt:lpstr>
      <vt:lpstr>CO₂ Regulator &amp; Flow meter</vt:lpstr>
      <vt:lpstr>CO₂ Regulator &amp; Flow meter</vt:lpstr>
      <vt:lpstr>Do Not overload the cages</vt:lpstr>
      <vt:lpstr>STEP 3</vt:lpstr>
      <vt:lpstr>STEP 4</vt:lpstr>
      <vt:lpstr>STEP 5 </vt:lpstr>
      <vt:lpstr>STEP 6</vt:lpstr>
      <vt:lpstr>Secondary Physical Methods</vt:lpstr>
      <vt:lpstr>Cervical Dislocation </vt:lpstr>
      <vt:lpstr>Bilateral Thoracotomy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CO₂ Euthanasia Procedure</dc:title>
  <dc:creator>Bayer, Kimberly Jean</dc:creator>
  <cp:lastModifiedBy>Bayer, Kimberly Jean</cp:lastModifiedBy>
  <cp:revision>37</cp:revision>
  <dcterms:created xsi:type="dcterms:W3CDTF">2013-08-23T12:56:58Z</dcterms:created>
  <dcterms:modified xsi:type="dcterms:W3CDTF">2013-10-10T17:36:09Z</dcterms:modified>
</cp:coreProperties>
</file>