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Alfa Slab One" panose="020B0604020202020204" charset="0"/>
      <p:regular r:id="rId11"/>
    </p:embeddedFont>
    <p:embeddedFont>
      <p:font typeface="Lato" panose="020F0502020204030203" pitchFamily="34" charset="0"/>
      <p:regular r:id="rId12"/>
      <p:bold r:id="rId13"/>
      <p:italic r:id="rId14"/>
      <p:boldItalic r:id="rId15"/>
    </p:embeddedFont>
    <p:embeddedFont>
      <p:font typeface="Open Sans" panose="020B0606030504020204" pitchFamily="34" charset="0"/>
      <p:regular r:id="rId16"/>
      <p:bold r:id="rId17"/>
      <p:italic r:id="rId18"/>
      <p:boldItalic r:id="rId19"/>
    </p:embeddedFont>
    <p:embeddedFont>
      <p:font typeface="Proxima Nova" panose="020B060402020202020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2cddcb03dee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2cddcb03dee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cdc3d04818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cdc3d04818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dc3d0481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cdc3d0481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cddcb03dee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cddcb03dee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cdc3d04818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cdc3d0481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cddcb03dee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cddcb03de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cdc3d04818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cdc3d04818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w="76200" cap="flat" cmpd="sng">
            <a:solidFill>
              <a:schemeClr val="dk1"/>
            </a:solidFill>
            <a:prstDash val="solid"/>
            <a:round/>
            <a:headEnd type="none" w="sm" len="sm"/>
            <a:tailEnd type="none" w="sm" len="sm"/>
          </a:ln>
        </p:spPr>
      </p:cxnSp>
      <p:sp>
        <p:nvSpPr>
          <p:cNvPr id="11" name="Google Shape;11;p2"/>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2" name="Google Shape;12;p2"/>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9" name="Google Shape;1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490875"/>
            <a:ext cx="2808000" cy="3078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838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0" name="Google Shape;40;p9"/>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167925"/>
            <a:ext cx="8520600" cy="19800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a:spLocks noGrp="1"/>
          </p:cNvSpPr>
          <p:nvPr>
            <p:ph type="body" idx="1"/>
          </p:nvPr>
        </p:nvSpPr>
        <p:spPr>
          <a:xfrm>
            <a:off x="311700" y="32242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marL="1371600" lvl="2"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marL="1828800" lvl="3"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marL="2286000" lvl="4"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marL="2743200" lvl="5"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marL="3200400" lvl="6"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marL="3657600" lvl="7"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marL="4114800" lvl="8"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mailto:gabby@cleanhealthyny.org"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727950" y="1546500"/>
            <a:ext cx="7688100" cy="831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4009" b="1">
                <a:solidFill>
                  <a:srgbClr val="1E7F94"/>
                </a:solidFill>
                <a:latin typeface="Open Sans"/>
                <a:ea typeface="Open Sans"/>
                <a:cs typeface="Open Sans"/>
                <a:sym typeface="Open Sans"/>
              </a:rPr>
              <a:t>Lead Paint Right to Know Act</a:t>
            </a:r>
            <a:endParaRPr sz="4009" b="1">
              <a:solidFill>
                <a:srgbClr val="1E7F94"/>
              </a:solidFill>
              <a:latin typeface="Open Sans"/>
              <a:ea typeface="Open Sans"/>
              <a:cs typeface="Open Sans"/>
              <a:sym typeface="Open Sans"/>
            </a:endParaRPr>
          </a:p>
        </p:txBody>
      </p:sp>
      <p:sp>
        <p:nvSpPr>
          <p:cNvPr id="57" name="Google Shape;57;p13"/>
          <p:cNvSpPr txBox="1">
            <a:spLocks noGrp="1"/>
          </p:cNvSpPr>
          <p:nvPr>
            <p:ph type="subTitle" idx="1"/>
          </p:nvPr>
        </p:nvSpPr>
        <p:spPr>
          <a:xfrm>
            <a:off x="1528350" y="3099300"/>
            <a:ext cx="6087300" cy="541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rgbClr val="434343"/>
                </a:solidFill>
              </a:rPr>
              <a:t>S. 2353 (Kavanagh) / A. 4820 (JD Rivera)</a:t>
            </a:r>
            <a:endParaRPr sz="2300">
              <a:solidFill>
                <a:srgbClr val="43434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1E7F94"/>
                </a:solidFill>
                <a:latin typeface="Open Sans"/>
                <a:ea typeface="Open Sans"/>
                <a:cs typeface="Open Sans"/>
                <a:sym typeface="Open Sans"/>
              </a:rPr>
              <a:t>Lead Free Kids NY </a:t>
            </a:r>
            <a:endParaRPr b="1">
              <a:solidFill>
                <a:srgbClr val="1E7F94"/>
              </a:solidFill>
              <a:latin typeface="Open Sans"/>
              <a:ea typeface="Open Sans"/>
              <a:cs typeface="Open Sans"/>
              <a:sym typeface="Open Sans"/>
            </a:endParaRPr>
          </a:p>
        </p:txBody>
      </p:sp>
      <p:sp>
        <p:nvSpPr>
          <p:cNvPr id="63" name="Google Shape;63;p14"/>
          <p:cNvSpPr txBox="1">
            <a:spLocks noGrp="1"/>
          </p:cNvSpPr>
          <p:nvPr>
            <p:ph type="body" idx="1"/>
          </p:nvPr>
        </p:nvSpPr>
        <p:spPr>
          <a:xfrm>
            <a:off x="2507225" y="1177250"/>
            <a:ext cx="6252600" cy="30843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000">
                <a:solidFill>
                  <a:srgbClr val="434343"/>
                </a:solidFill>
                <a:highlight>
                  <a:srgbClr val="FFFFFF"/>
                </a:highlight>
              </a:rPr>
              <a:t>Lead Free Kids New York (LFKNY) is a growing statewide coalition of individuals, groups and organizations working together to end childhood lead exposure and poisoning in New York by advocating for state-level policy solutions to eliminate lead hazards in housing and other community settings.</a:t>
            </a:r>
            <a:endParaRPr sz="2000">
              <a:solidFill>
                <a:srgbClr val="434343"/>
              </a:solidFill>
              <a:highlight>
                <a:srgbClr val="FFFFFF"/>
              </a:highlight>
            </a:endParaRPr>
          </a:p>
          <a:p>
            <a:pPr marL="0" lvl="0" indent="0" algn="l" rtl="0">
              <a:lnSpc>
                <a:spcPct val="100000"/>
              </a:lnSpc>
              <a:spcBef>
                <a:spcPts val="1200"/>
              </a:spcBef>
              <a:spcAft>
                <a:spcPts val="1200"/>
              </a:spcAft>
              <a:buNone/>
            </a:pPr>
            <a:r>
              <a:rPr lang="en" sz="2000">
                <a:solidFill>
                  <a:srgbClr val="434343"/>
                </a:solidFill>
                <a:highlight>
                  <a:srgbClr val="FFFFFF"/>
                </a:highlight>
              </a:rPr>
              <a:t>Our members include parents, teachers, healthcare workers, child, environmental, public health and tenant advocates, researchers, lawyers, and many others united in our belief that all New York children deserve to be #LeadFreeKidsNY. </a:t>
            </a:r>
            <a:endParaRPr sz="2000">
              <a:solidFill>
                <a:srgbClr val="434343"/>
              </a:solidFill>
              <a:highlight>
                <a:srgbClr val="FFFFFF"/>
              </a:highlight>
            </a:endParaRPr>
          </a:p>
        </p:txBody>
      </p:sp>
      <p:pic>
        <p:nvPicPr>
          <p:cNvPr id="64" name="Google Shape;64;p14"/>
          <p:cNvPicPr preferRelativeResize="0"/>
          <p:nvPr/>
        </p:nvPicPr>
        <p:blipFill rotWithShape="1">
          <a:blip r:embed="rId3">
            <a:alphaModFix/>
          </a:blip>
          <a:srcRect l="13763" t="3556" r="7315" b="5493"/>
          <a:stretch/>
        </p:blipFill>
        <p:spPr>
          <a:xfrm>
            <a:off x="418650" y="1774075"/>
            <a:ext cx="1962075" cy="2261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1E7F94"/>
                </a:solidFill>
                <a:latin typeface="Open Sans"/>
                <a:ea typeface="Open Sans"/>
                <a:cs typeface="Open Sans"/>
                <a:sym typeface="Open Sans"/>
              </a:rPr>
              <a:t>New York State’s Lead Issue</a:t>
            </a:r>
            <a:endParaRPr b="1">
              <a:solidFill>
                <a:srgbClr val="1E7F94"/>
              </a:solidFill>
              <a:latin typeface="Open Sans"/>
              <a:ea typeface="Open Sans"/>
              <a:cs typeface="Open Sans"/>
              <a:sym typeface="Open Sans"/>
            </a:endParaRPr>
          </a:p>
        </p:txBody>
      </p:sp>
      <p:sp>
        <p:nvSpPr>
          <p:cNvPr id="70" name="Google Shape;70;p15"/>
          <p:cNvSpPr txBox="1">
            <a:spLocks noGrp="1"/>
          </p:cNvSpPr>
          <p:nvPr>
            <p:ph type="body" idx="1"/>
          </p:nvPr>
        </p:nvSpPr>
        <p:spPr>
          <a:xfrm>
            <a:off x="1408950" y="1240675"/>
            <a:ext cx="7612200" cy="82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434343"/>
                </a:solidFill>
              </a:rPr>
              <a:t>About 78% of New York’s housing stock was built before 1978 when the lead paint ban went into effect nationally</a:t>
            </a:r>
            <a:endParaRPr sz="2000">
              <a:solidFill>
                <a:srgbClr val="434343"/>
              </a:solidFill>
            </a:endParaRPr>
          </a:p>
        </p:txBody>
      </p:sp>
      <p:sp>
        <p:nvSpPr>
          <p:cNvPr id="71" name="Google Shape;71;p15"/>
          <p:cNvSpPr txBox="1"/>
          <p:nvPr/>
        </p:nvSpPr>
        <p:spPr>
          <a:xfrm>
            <a:off x="436850" y="1104125"/>
            <a:ext cx="833700" cy="822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4600">
                <a:solidFill>
                  <a:schemeClr val="accent1"/>
                </a:solidFill>
                <a:latin typeface="Lato"/>
                <a:ea typeface="Lato"/>
                <a:cs typeface="Lato"/>
                <a:sym typeface="Lato"/>
              </a:rPr>
              <a:t>🏠</a:t>
            </a:r>
            <a:endParaRPr sz="4600">
              <a:solidFill>
                <a:schemeClr val="accent1"/>
              </a:solidFill>
              <a:latin typeface="Lato"/>
              <a:ea typeface="Lato"/>
              <a:cs typeface="Lato"/>
              <a:sym typeface="Lato"/>
            </a:endParaRPr>
          </a:p>
          <a:p>
            <a:pPr marL="0" lvl="0" indent="0" algn="l" rtl="0">
              <a:spcBef>
                <a:spcPts val="1200"/>
              </a:spcBef>
              <a:spcAft>
                <a:spcPts val="0"/>
              </a:spcAft>
              <a:buNone/>
            </a:pPr>
            <a:endParaRPr sz="3900">
              <a:solidFill>
                <a:schemeClr val="accent1"/>
              </a:solidFill>
              <a:latin typeface="Lato"/>
              <a:ea typeface="Lato"/>
              <a:cs typeface="Lato"/>
              <a:sym typeface="Lato"/>
            </a:endParaRPr>
          </a:p>
        </p:txBody>
      </p:sp>
      <p:sp>
        <p:nvSpPr>
          <p:cNvPr id="72" name="Google Shape;72;p15"/>
          <p:cNvSpPr txBox="1"/>
          <p:nvPr/>
        </p:nvSpPr>
        <p:spPr>
          <a:xfrm>
            <a:off x="554275" y="2002325"/>
            <a:ext cx="751500" cy="74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600">
                <a:solidFill>
                  <a:schemeClr val="accent1"/>
                </a:solidFill>
                <a:latin typeface="Lato"/>
                <a:ea typeface="Lato"/>
                <a:cs typeface="Lato"/>
                <a:sym typeface="Lato"/>
              </a:rPr>
              <a:t>🏙</a:t>
            </a:r>
            <a:endParaRPr sz="4600">
              <a:solidFill>
                <a:schemeClr val="accent1"/>
              </a:solidFill>
              <a:latin typeface="Lato"/>
              <a:ea typeface="Lato"/>
              <a:cs typeface="Lato"/>
              <a:sym typeface="Lato"/>
            </a:endParaRPr>
          </a:p>
        </p:txBody>
      </p:sp>
      <p:sp>
        <p:nvSpPr>
          <p:cNvPr id="73" name="Google Shape;73;p15"/>
          <p:cNvSpPr txBox="1"/>
          <p:nvPr/>
        </p:nvSpPr>
        <p:spPr>
          <a:xfrm>
            <a:off x="1408950" y="2133500"/>
            <a:ext cx="7612200" cy="74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434343"/>
                </a:solidFill>
                <a:latin typeface="Proxima Nova"/>
                <a:ea typeface="Proxima Nova"/>
                <a:cs typeface="Proxima Nova"/>
                <a:sym typeface="Proxima Nova"/>
              </a:rPr>
              <a:t>New York State has some of the highest rates of lead poisoning yearly. In 2017, 25 upstate counties had higher percentages of children testing positive for lead poisoning than in Flint, Michigan at the height of its crisis</a:t>
            </a:r>
            <a:endParaRPr sz="2000">
              <a:solidFill>
                <a:srgbClr val="434343"/>
              </a:solidFill>
              <a:latin typeface="Proxima Nova"/>
              <a:ea typeface="Proxima Nova"/>
              <a:cs typeface="Proxima Nova"/>
              <a:sym typeface="Proxima Nova"/>
            </a:endParaRPr>
          </a:p>
        </p:txBody>
      </p:sp>
      <p:sp>
        <p:nvSpPr>
          <p:cNvPr id="74" name="Google Shape;74;p15"/>
          <p:cNvSpPr txBox="1"/>
          <p:nvPr/>
        </p:nvSpPr>
        <p:spPr>
          <a:xfrm>
            <a:off x="1408950" y="3604600"/>
            <a:ext cx="7612200" cy="136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434343"/>
                </a:solidFill>
                <a:latin typeface="Proxima Nova"/>
                <a:ea typeface="Proxima Nova"/>
                <a:cs typeface="Proxima Nova"/>
                <a:sym typeface="Proxima Nova"/>
              </a:rPr>
              <a:t>Lead disproportionately impacts children of color and low-income children. The distribution of lead poisoned children along racial and socioeconomic lines affirms lead poisoning as a racial and environmental injustice</a:t>
            </a:r>
            <a:endParaRPr sz="2000">
              <a:solidFill>
                <a:srgbClr val="434343"/>
              </a:solidFill>
              <a:latin typeface="Proxima Nova"/>
              <a:ea typeface="Proxima Nova"/>
              <a:cs typeface="Proxima Nova"/>
              <a:sym typeface="Proxima Nova"/>
            </a:endParaRPr>
          </a:p>
        </p:txBody>
      </p:sp>
      <p:sp>
        <p:nvSpPr>
          <p:cNvPr id="75" name="Google Shape;75;p15"/>
          <p:cNvSpPr txBox="1"/>
          <p:nvPr/>
        </p:nvSpPr>
        <p:spPr>
          <a:xfrm>
            <a:off x="436850" y="3528550"/>
            <a:ext cx="833700" cy="82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600">
                <a:solidFill>
                  <a:schemeClr val="accent1"/>
                </a:solidFill>
                <a:latin typeface="Lato"/>
                <a:ea typeface="Lato"/>
                <a:cs typeface="Lato"/>
                <a:sym typeface="Lato"/>
              </a:rPr>
              <a:t>🚸</a:t>
            </a:r>
            <a:endParaRPr sz="4600">
              <a:solidFill>
                <a:schemeClr val="accent1"/>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1E7F94"/>
                </a:solidFill>
                <a:latin typeface="Open Sans"/>
                <a:ea typeface="Open Sans"/>
                <a:cs typeface="Open Sans"/>
                <a:sym typeface="Open Sans"/>
              </a:rPr>
              <a:t>Why is this bill important?</a:t>
            </a:r>
            <a:endParaRPr b="1">
              <a:solidFill>
                <a:srgbClr val="1E7F94"/>
              </a:solidFill>
              <a:latin typeface="Open Sans"/>
              <a:ea typeface="Open Sans"/>
              <a:cs typeface="Open Sans"/>
              <a:sym typeface="Open Sans"/>
            </a:endParaRPr>
          </a:p>
        </p:txBody>
      </p:sp>
      <p:sp>
        <p:nvSpPr>
          <p:cNvPr id="81" name="Google Shape;81;p16"/>
          <p:cNvSpPr txBox="1">
            <a:spLocks noGrp="1"/>
          </p:cNvSpPr>
          <p:nvPr>
            <p:ph type="body" idx="1"/>
          </p:nvPr>
        </p:nvSpPr>
        <p:spPr>
          <a:xfrm>
            <a:off x="727650" y="1220000"/>
            <a:ext cx="8104500" cy="3685800"/>
          </a:xfrm>
          <a:prstGeom prst="rect">
            <a:avLst/>
          </a:prstGeom>
        </p:spPr>
        <p:txBody>
          <a:bodyPr spcFirstLastPara="1" wrap="square" lIns="91425" tIns="91425" rIns="91425" bIns="91425" anchor="t" anchorCtr="0">
            <a:noAutofit/>
          </a:bodyPr>
          <a:lstStyle/>
          <a:p>
            <a:pPr marL="457200" lvl="0" indent="-368300" algn="l" rtl="0">
              <a:lnSpc>
                <a:spcPct val="105000"/>
              </a:lnSpc>
              <a:spcBef>
                <a:spcPts val="0"/>
              </a:spcBef>
              <a:spcAft>
                <a:spcPts val="0"/>
              </a:spcAft>
              <a:buClr>
                <a:srgbClr val="434343"/>
              </a:buClr>
              <a:buSzPts val="2200"/>
              <a:buChar char="●"/>
            </a:pPr>
            <a:r>
              <a:rPr lang="en" sz="2200">
                <a:solidFill>
                  <a:srgbClr val="434343"/>
                </a:solidFill>
              </a:rPr>
              <a:t>Lead in paint and dust, causes detrimental health effects</a:t>
            </a:r>
            <a:endParaRPr sz="2200">
              <a:solidFill>
                <a:srgbClr val="434343"/>
              </a:solidFill>
            </a:endParaRPr>
          </a:p>
          <a:p>
            <a:pPr marL="457200" lvl="0" indent="-368300" algn="l" rtl="0">
              <a:lnSpc>
                <a:spcPct val="105000"/>
              </a:lnSpc>
              <a:spcBef>
                <a:spcPts val="1000"/>
              </a:spcBef>
              <a:spcAft>
                <a:spcPts val="0"/>
              </a:spcAft>
              <a:buClr>
                <a:srgbClr val="434343"/>
              </a:buClr>
              <a:buSzPts val="2200"/>
              <a:buChar char="●"/>
            </a:pPr>
            <a:r>
              <a:rPr lang="en" sz="2200">
                <a:solidFill>
                  <a:srgbClr val="434343"/>
                </a:solidFill>
              </a:rPr>
              <a:t>Purchasers of residential properties often do not know if the property they are buying contains lead paint or lead-based paint hazards. Without this knowledge, families cannot take steps to prevent their children from being exposed to lead. Currently, the primary way that people are alerted to the presence of lead paint is when their children are found to have elevated blood lead levels. It is therefore critical to identify lead hazards before children are poisoned.</a:t>
            </a:r>
            <a:endParaRPr sz="2200">
              <a:solidFill>
                <a:srgbClr val="434343"/>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1E7F94"/>
                </a:solidFill>
                <a:latin typeface="Open Sans"/>
                <a:ea typeface="Open Sans"/>
                <a:cs typeface="Open Sans"/>
                <a:sym typeface="Open Sans"/>
              </a:rPr>
              <a:t>Why is this bill important?</a:t>
            </a:r>
            <a:endParaRPr b="1">
              <a:solidFill>
                <a:srgbClr val="1E7F94"/>
              </a:solidFill>
              <a:latin typeface="Open Sans"/>
              <a:ea typeface="Open Sans"/>
              <a:cs typeface="Open Sans"/>
              <a:sym typeface="Open Sans"/>
            </a:endParaRPr>
          </a:p>
          <a:p>
            <a:pPr marL="0" lvl="0" indent="0" algn="l" rtl="0">
              <a:spcBef>
                <a:spcPts val="0"/>
              </a:spcBef>
              <a:spcAft>
                <a:spcPts val="0"/>
              </a:spcAft>
              <a:buNone/>
            </a:pPr>
            <a:endParaRPr/>
          </a:p>
        </p:txBody>
      </p:sp>
      <p:sp>
        <p:nvSpPr>
          <p:cNvPr id="87" name="Google Shape;87;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68300" algn="l" rtl="0">
              <a:lnSpc>
                <a:spcPct val="105000"/>
              </a:lnSpc>
              <a:spcBef>
                <a:spcPts val="0"/>
              </a:spcBef>
              <a:spcAft>
                <a:spcPts val="0"/>
              </a:spcAft>
              <a:buClr>
                <a:srgbClr val="434343"/>
              </a:buClr>
              <a:buSzPts val="2200"/>
              <a:buChar char="●"/>
            </a:pPr>
            <a:r>
              <a:rPr lang="en" sz="2200">
                <a:solidFill>
                  <a:srgbClr val="434343"/>
                </a:solidFill>
              </a:rPr>
              <a:t>This act will complement existing state and local laws on lead poisoning prevention. Section 1377 of the public health law, enacted in 2023, requires DOH to develop a registry of all rental residential dwellings with two or more units built before 1980 within communities of concern outside of NYC, and require they be inspected for lead hazards at least every 3 years. The act will require inspection reports that are developed to be included on the registry of lead inspections that DOH is creating.</a:t>
            </a:r>
            <a:endParaRPr sz="2200">
              <a:solidFill>
                <a:srgbClr val="434343"/>
              </a:solidFill>
            </a:endParaRPr>
          </a:p>
          <a:p>
            <a:pPr marL="0" lvl="0" indent="0" algn="l" rtl="0">
              <a:spcBef>
                <a:spcPts val="1200"/>
              </a:spcBef>
              <a:spcAft>
                <a:spcPts val="12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1E7F94"/>
                </a:solidFill>
                <a:latin typeface="Open Sans"/>
                <a:ea typeface="Open Sans"/>
                <a:cs typeface="Open Sans"/>
                <a:sym typeface="Open Sans"/>
              </a:rPr>
              <a:t>What does the bill do?</a:t>
            </a:r>
            <a:endParaRPr b="1">
              <a:solidFill>
                <a:srgbClr val="1E7F94"/>
              </a:solidFill>
              <a:latin typeface="Open Sans"/>
              <a:ea typeface="Open Sans"/>
              <a:cs typeface="Open Sans"/>
              <a:sym typeface="Open Sans"/>
            </a:endParaRPr>
          </a:p>
        </p:txBody>
      </p:sp>
      <p:sp>
        <p:nvSpPr>
          <p:cNvPr id="93" name="Google Shape;93;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2200">
                <a:solidFill>
                  <a:srgbClr val="434343"/>
                </a:solidFill>
              </a:rPr>
              <a:t>Requires owners to arrange for testing for lead-based paint and related hazards in their residence at any time prior to selling their property, and to provide purchasers with a certificate confirming that the property has been tested along with a report on the results. That certificate and testing report will be filed with the county department of health and the NYS Department of Health’s statewide registry of information about lead paint in housing. If the owner conducts the testing in connection with the sale, they may deduct the cost of testing from the transfer tax.</a:t>
            </a:r>
            <a:endParaRPr sz="2200">
              <a:solidFill>
                <a:srgbClr val="43434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p:nvPr/>
        </p:nvSpPr>
        <p:spPr>
          <a:xfrm>
            <a:off x="0" y="0"/>
            <a:ext cx="9144000" cy="51435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pic>
        <p:nvPicPr>
          <p:cNvPr id="99" name="Google Shape;99;p19"/>
          <p:cNvPicPr preferRelativeResize="0"/>
          <p:nvPr/>
        </p:nvPicPr>
        <p:blipFill>
          <a:blip r:embed="rId3">
            <a:alphaModFix/>
          </a:blip>
          <a:stretch>
            <a:fillRect/>
          </a:stretch>
        </p:blipFill>
        <p:spPr>
          <a:xfrm>
            <a:off x="1291275" y="0"/>
            <a:ext cx="6857999"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1E7F94"/>
                </a:solidFill>
                <a:latin typeface="Open Sans"/>
                <a:ea typeface="Open Sans"/>
                <a:cs typeface="Open Sans"/>
                <a:sym typeface="Open Sans"/>
              </a:rPr>
              <a:t>Thanks</a:t>
            </a:r>
            <a:endParaRPr b="1">
              <a:solidFill>
                <a:srgbClr val="1E7F94"/>
              </a:solidFill>
              <a:latin typeface="Open Sans"/>
              <a:ea typeface="Open Sans"/>
              <a:cs typeface="Open Sans"/>
              <a:sym typeface="Open Sans"/>
            </a:endParaRPr>
          </a:p>
        </p:txBody>
      </p:sp>
      <p:sp>
        <p:nvSpPr>
          <p:cNvPr id="105" name="Google Shape;105;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2400">
                <a:solidFill>
                  <a:srgbClr val="434343"/>
                </a:solidFill>
              </a:rPr>
              <a:t>Email </a:t>
            </a:r>
            <a:r>
              <a:rPr lang="en" sz="2400" u="sng">
                <a:solidFill>
                  <a:srgbClr val="434343"/>
                </a:solidFill>
                <a:hlinkClick r:id="rId3">
                  <a:extLst>
                    <a:ext uri="{A12FA001-AC4F-418D-AE19-62706E023703}">
                      <ahyp:hlinkClr xmlns:ahyp="http://schemas.microsoft.com/office/drawing/2018/hyperlinkcolor" val="tx"/>
                    </a:ext>
                  </a:extLst>
                </a:hlinkClick>
              </a:rPr>
              <a:t>gabby@cleanhealthyny.org</a:t>
            </a:r>
            <a:r>
              <a:rPr lang="en" sz="2400">
                <a:solidFill>
                  <a:srgbClr val="434343"/>
                </a:solidFill>
              </a:rPr>
              <a:t> with questions or ways to get involved! Or go to </a:t>
            </a:r>
            <a:r>
              <a:rPr lang="en" sz="2400">
                <a:solidFill>
                  <a:srgbClr val="434343"/>
                </a:solidFill>
                <a:highlight>
                  <a:srgbClr val="FFFFFF"/>
                </a:highlight>
              </a:rPr>
              <a:t>LeadFreeKidsNY.org for more information about our coalition. </a:t>
            </a:r>
            <a:endParaRPr sz="2400">
              <a:solidFill>
                <a:srgbClr val="434343"/>
              </a:solidFill>
            </a:endParaRPr>
          </a:p>
        </p:txBody>
      </p:sp>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541</Words>
  <Application>Microsoft Office PowerPoint</Application>
  <PresentationFormat>On-screen Show (16:9)</PresentationFormat>
  <Paragraphs>21</Paragraphs>
  <Slides>8</Slides>
  <Notes>8</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Open Sans</vt:lpstr>
      <vt:lpstr>Lato</vt:lpstr>
      <vt:lpstr>Alfa Slab One</vt:lpstr>
      <vt:lpstr>Proxima Nova</vt:lpstr>
      <vt:lpstr>Gameday</vt:lpstr>
      <vt:lpstr>Lead Paint Right to Know Act</vt:lpstr>
      <vt:lpstr>Lead Free Kids NY </vt:lpstr>
      <vt:lpstr>New York State’s Lead Issue</vt:lpstr>
      <vt:lpstr>Why is this bill important?</vt:lpstr>
      <vt:lpstr>Why is this bill important? </vt:lpstr>
      <vt:lpstr>What does the bill do?</vt:lpstr>
      <vt:lpstr>PowerPoint Presentation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 Paint Right to Know Act</dc:title>
  <dc:creator>richard reibstein</dc:creator>
  <cp:lastModifiedBy>richard reibstein</cp:lastModifiedBy>
  <cp:revision>1</cp:revision>
  <dcterms:modified xsi:type="dcterms:W3CDTF">2024-04-30T13:29:43Z</dcterms:modified>
</cp:coreProperties>
</file>